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01" r:id="rId1"/>
  </p:sldMasterIdLst>
  <p:notesMasterIdLst>
    <p:notesMasterId r:id="rId19"/>
  </p:notesMasterIdLst>
  <p:sldIdLst>
    <p:sldId id="256" r:id="rId2"/>
    <p:sldId id="319" r:id="rId3"/>
    <p:sldId id="321" r:id="rId4"/>
    <p:sldId id="323" r:id="rId5"/>
    <p:sldId id="324" r:id="rId6"/>
    <p:sldId id="327" r:id="rId7"/>
    <p:sldId id="268" r:id="rId8"/>
    <p:sldId id="326" r:id="rId9"/>
    <p:sldId id="329" r:id="rId10"/>
    <p:sldId id="328" r:id="rId11"/>
    <p:sldId id="331" r:id="rId12"/>
    <p:sldId id="330" r:id="rId13"/>
    <p:sldId id="332" r:id="rId14"/>
    <p:sldId id="334" r:id="rId15"/>
    <p:sldId id="333" r:id="rId16"/>
    <p:sldId id="335" r:id="rId17"/>
    <p:sldId id="322" r:id="rId18"/>
  </p:sldIdLst>
  <p:sldSz cx="9144000" cy="5143500" type="screen16x9"/>
  <p:notesSz cx="6858000" cy="9144000"/>
  <p:embeddedFontLst>
    <p:embeddedFont>
      <p:font typeface="Trebuchet MS" panose="020B0603020202020204" pitchFamily="34" charset="0"/>
      <p:regular r:id="rId20"/>
      <p:bold r:id="rId21"/>
      <p:italic r:id="rId22"/>
      <p:boldItalic r:id="rId23"/>
    </p:embeddedFont>
    <p:embeddedFont>
      <p:font typeface="Wingdings 2" panose="05020102010507070707" pitchFamily="18" charset="2"/>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75ED6-1ABD-4035-9821-134068923B44}" v="53" dt="2021-11-19T11:18:04.463"/>
  </p1510:revLst>
</p1510:revInfo>
</file>

<file path=ppt/tableStyles.xml><?xml version="1.0" encoding="utf-8"?>
<a:tblStyleLst xmlns:a="http://schemas.openxmlformats.org/drawingml/2006/main" def="{6FEC5CAE-26DF-4EE9-B7C6-39344AF63750}">
  <a:tblStyle styleId="{6FEC5CAE-26DF-4EE9-B7C6-39344AF637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660"/>
  </p:normalViewPr>
  <p:slideViewPr>
    <p:cSldViewPr snapToGrid="0">
      <p:cViewPr>
        <p:scale>
          <a:sx n="90" d="100"/>
          <a:sy n="90"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04BB9-88CD-4D53-98DF-94B17A62003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ru-RU"/>
        </a:p>
      </dgm:t>
    </dgm:pt>
    <dgm:pt modelId="{D53152EE-9798-48F3-9ABE-C48721F6928A}">
      <dgm:prSet phldrT="[Текст]"/>
      <dgm:spPr>
        <a:solidFill>
          <a:schemeClr val="bg2"/>
        </a:solidFill>
        <a:ln>
          <a:solidFill>
            <a:schemeClr val="bg1"/>
          </a:solidFill>
        </a:ln>
      </dgm:spPr>
      <dgm:t>
        <a:bodyPr/>
        <a:lstStyle/>
        <a:p>
          <a:r>
            <a:rPr lang="en-US" dirty="0" err="1" smtClean="0">
              <a:latin typeface="Times New Roman" panose="02020603050405020304" pitchFamily="18" charset="0"/>
              <a:cs typeface="Times New Roman" panose="02020603050405020304" pitchFamily="18" charset="0"/>
            </a:rPr>
            <a:t>Rachete</a:t>
          </a:r>
          <a:r>
            <a:rPr lang="en-US" dirty="0" smtClean="0">
              <a:latin typeface="Times New Roman" panose="02020603050405020304" pitchFamily="18" charset="0"/>
              <a:cs typeface="Times New Roman" panose="02020603050405020304" pitchFamily="18" charset="0"/>
            </a:rPr>
            <a:t> cu </a:t>
          </a:r>
          <a:r>
            <a:rPr lang="en-US" dirty="0" err="1" smtClean="0">
              <a:latin typeface="Times New Roman" panose="02020603050405020304" pitchFamily="18" charset="0"/>
              <a:cs typeface="Times New Roman" panose="02020603050405020304" pitchFamily="18" charset="0"/>
            </a:rPr>
            <a:t>rază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scurtă</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acțiune</a:t>
          </a:r>
          <a:r>
            <a:rPr lang="en-US" dirty="0" smtClean="0">
              <a:latin typeface="Times New Roman" panose="02020603050405020304" pitchFamily="18" charset="0"/>
              <a:cs typeface="Times New Roman" panose="02020603050405020304" pitchFamily="18" charset="0"/>
            </a:rPr>
            <a:t> </a:t>
          </a:r>
          <a:endParaRPr lang="ru-RU" dirty="0"/>
        </a:p>
      </dgm:t>
    </dgm:pt>
    <dgm:pt modelId="{CABF9D0B-202B-4642-95FB-DB78F05E9CD2}" type="parTrans" cxnId="{CA348F59-7F64-4162-8EA3-8D8919F8295E}">
      <dgm:prSet/>
      <dgm:spPr/>
      <dgm:t>
        <a:bodyPr/>
        <a:lstStyle/>
        <a:p>
          <a:endParaRPr lang="ru-RU"/>
        </a:p>
      </dgm:t>
    </dgm:pt>
    <dgm:pt modelId="{69087A4D-059E-4962-8BFE-A9838740241D}" type="sibTrans" cxnId="{CA348F59-7F64-4162-8EA3-8D8919F8295E}">
      <dgm:prSet/>
      <dgm:spPr/>
      <dgm:t>
        <a:bodyPr/>
        <a:lstStyle/>
        <a:p>
          <a:endParaRPr lang="ru-RU"/>
        </a:p>
      </dgm:t>
    </dgm:pt>
    <dgm:pt modelId="{0A1B1CE1-B7A4-497E-B1A9-4CC55922A9C3}">
      <dgm:prSet phldrT="[Текст]"/>
      <dgm:spPr/>
      <dgm:t>
        <a:bodyPr/>
        <a:lstStyle/>
        <a:p>
          <a:r>
            <a:rPr lang="en-US" dirty="0" smtClean="0">
              <a:latin typeface="Times New Roman" panose="02020603050405020304" pitchFamily="18" charset="0"/>
              <a:cs typeface="Times New Roman" panose="02020603050405020304" pitchFamily="18" charset="0"/>
            </a:rPr>
            <a:t>(nu </a:t>
          </a:r>
          <a:r>
            <a:rPr lang="en-US" dirty="0" err="1" smtClean="0">
              <a:latin typeface="Times New Roman" panose="02020603050405020304" pitchFamily="18" charset="0"/>
              <a:cs typeface="Times New Roman" panose="02020603050405020304" pitchFamily="18" charset="0"/>
            </a:rPr>
            <a:t>mai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mult</a:t>
          </a:r>
          <a:r>
            <a:rPr lang="en-US" dirty="0" smtClean="0">
              <a:latin typeface="Times New Roman" panose="02020603050405020304" pitchFamily="18" charset="0"/>
              <a:cs typeface="Times New Roman" panose="02020603050405020304" pitchFamily="18" charset="0"/>
            </a:rPr>
            <a:t> de 1000 de </a:t>
          </a:r>
          <a:r>
            <a:rPr lang="en-US" dirty="0" err="1" smtClean="0">
              <a:latin typeface="Times New Roman" panose="02020603050405020304" pitchFamily="18" charset="0"/>
              <a:cs typeface="Times New Roman" panose="02020603050405020304" pitchFamily="18" charset="0"/>
            </a:rPr>
            <a:t>kilometri</a:t>
          </a:r>
          <a:r>
            <a:rPr lang="en-US" dirty="0" smtClean="0">
              <a:latin typeface="Times New Roman" panose="02020603050405020304" pitchFamily="18" charset="0"/>
              <a:cs typeface="Times New Roman" panose="02020603050405020304" pitchFamily="18" charset="0"/>
            </a:rPr>
            <a:t>);</a:t>
          </a:r>
          <a:endParaRPr lang="ru-RU" dirty="0"/>
        </a:p>
      </dgm:t>
    </dgm:pt>
    <dgm:pt modelId="{65E761BF-3CCA-4FE5-86BA-8299323DDFCB}" type="parTrans" cxnId="{080E6131-15BE-4052-A32A-954CE182403C}">
      <dgm:prSet/>
      <dgm:spPr/>
      <dgm:t>
        <a:bodyPr/>
        <a:lstStyle/>
        <a:p>
          <a:endParaRPr lang="ru-RU"/>
        </a:p>
      </dgm:t>
    </dgm:pt>
    <dgm:pt modelId="{CA246A9D-2F48-46FA-9B62-97FB4A4C46C1}" type="sibTrans" cxnId="{080E6131-15BE-4052-A32A-954CE182403C}">
      <dgm:prSet/>
      <dgm:spPr/>
      <dgm:t>
        <a:bodyPr/>
        <a:lstStyle/>
        <a:p>
          <a:endParaRPr lang="ru-RU"/>
        </a:p>
      </dgm:t>
    </dgm:pt>
    <dgm:pt modelId="{4D28C23D-8FAF-40E0-BB8D-4BF79706F5F1}">
      <dgm:prSet phldrT="[Текст]"/>
      <dgm:spPr>
        <a:solidFill>
          <a:schemeClr val="bg1"/>
        </a:solidFill>
        <a:ln>
          <a:solidFill>
            <a:schemeClr val="bg1"/>
          </a:solidFill>
        </a:ln>
      </dgm:spPr>
      <dgm:t>
        <a:bodyPr/>
        <a:lstStyle/>
        <a:p>
          <a:r>
            <a:rPr lang="en-US" dirty="0" err="1" smtClean="0">
              <a:latin typeface="Times New Roman" panose="02020603050405020304" pitchFamily="18" charset="0"/>
              <a:cs typeface="Times New Roman" panose="02020603050405020304" pitchFamily="18" charset="0"/>
            </a:rPr>
            <a:t>Rachete</a:t>
          </a:r>
          <a:r>
            <a:rPr lang="en-US" dirty="0" smtClean="0">
              <a:latin typeface="Times New Roman" panose="02020603050405020304" pitchFamily="18" charset="0"/>
              <a:cs typeface="Times New Roman" panose="02020603050405020304" pitchFamily="18" charset="0"/>
            </a:rPr>
            <a:t> cu </a:t>
          </a:r>
          <a:r>
            <a:rPr lang="en-US" dirty="0" err="1" smtClean="0">
              <a:latin typeface="Times New Roman" panose="02020603050405020304" pitchFamily="18" charset="0"/>
              <a:cs typeface="Times New Roman" panose="02020603050405020304" pitchFamily="18" charset="0"/>
            </a:rPr>
            <a:t>rază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medie</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acțiune</a:t>
          </a:r>
          <a:r>
            <a:rPr lang="en-US" dirty="0" smtClean="0">
              <a:latin typeface="Times New Roman" panose="02020603050405020304" pitchFamily="18" charset="0"/>
              <a:cs typeface="Times New Roman" panose="02020603050405020304" pitchFamily="18" charset="0"/>
            </a:rPr>
            <a:t> </a:t>
          </a:r>
          <a:endParaRPr lang="ru-RU" dirty="0"/>
        </a:p>
      </dgm:t>
    </dgm:pt>
    <dgm:pt modelId="{4F400D40-AB06-403F-AF49-CA07C2813345}" type="parTrans" cxnId="{5BB54960-5023-42A2-885A-F14168F3F427}">
      <dgm:prSet/>
      <dgm:spPr/>
      <dgm:t>
        <a:bodyPr/>
        <a:lstStyle/>
        <a:p>
          <a:endParaRPr lang="ru-RU"/>
        </a:p>
      </dgm:t>
    </dgm:pt>
    <dgm:pt modelId="{FF08E8A7-9EA9-44C6-BE82-38942E7E6F49}" type="sibTrans" cxnId="{5BB54960-5023-42A2-885A-F14168F3F427}">
      <dgm:prSet/>
      <dgm:spPr/>
      <dgm:t>
        <a:bodyPr/>
        <a:lstStyle/>
        <a:p>
          <a:endParaRPr lang="ru-RU"/>
        </a:p>
      </dgm:t>
    </dgm:pt>
    <dgm:pt modelId="{74589D74-8569-4507-AED0-A43B7092DC31}">
      <dgm:prSet phldrT="[Текст]"/>
      <dgm:spPr/>
      <dgm:t>
        <a:bodyPr/>
        <a:lstStyle/>
        <a:p>
          <a:r>
            <a:rPr lang="en-US" dirty="0" smtClean="0">
              <a:latin typeface="Times New Roman" panose="02020603050405020304" pitchFamily="18" charset="0"/>
              <a:cs typeface="Times New Roman" panose="02020603050405020304" pitchFamily="18" charset="0"/>
            </a:rPr>
            <a:t>(cu o </a:t>
          </a:r>
          <a:r>
            <a:rPr lang="en-US" dirty="0" err="1" smtClean="0">
              <a:latin typeface="Times New Roman" panose="02020603050405020304" pitchFamily="18" charset="0"/>
              <a:cs typeface="Times New Roman" panose="02020603050405020304" pitchFamily="18" charset="0"/>
            </a:rPr>
            <a:t>rază</a:t>
          </a:r>
          <a:r>
            <a:rPr lang="en-US" dirty="0" smtClean="0">
              <a:latin typeface="Times New Roman" panose="02020603050405020304" pitchFamily="18" charset="0"/>
              <a:cs typeface="Times New Roman" panose="02020603050405020304" pitchFamily="18" charset="0"/>
            </a:rPr>
            <a:t> de 1.000 </a:t>
          </a:r>
          <a:r>
            <a:rPr lang="en-US" dirty="0" err="1" smtClean="0">
              <a:latin typeface="Times New Roman" panose="02020603050405020304" pitchFamily="18" charset="0"/>
              <a:cs typeface="Times New Roman" panose="02020603050405020304" pitchFamily="18" charset="0"/>
            </a:rPr>
            <a:t>până</a:t>
          </a:r>
          <a:r>
            <a:rPr lang="en-US" dirty="0" smtClean="0">
              <a:latin typeface="Times New Roman" panose="02020603050405020304" pitchFamily="18" charset="0"/>
              <a:cs typeface="Times New Roman" panose="02020603050405020304" pitchFamily="18" charset="0"/>
            </a:rPr>
            <a:t> la 5.500 de </a:t>
          </a:r>
          <a:r>
            <a:rPr lang="en-US" dirty="0" err="1" smtClean="0">
              <a:latin typeface="Times New Roman" panose="02020603050405020304" pitchFamily="18" charset="0"/>
              <a:cs typeface="Times New Roman" panose="02020603050405020304" pitchFamily="18" charset="0"/>
            </a:rPr>
            <a:t>kilometri</a:t>
          </a:r>
          <a:r>
            <a:rPr lang="en-US" dirty="0" smtClean="0">
              <a:latin typeface="Times New Roman" panose="02020603050405020304" pitchFamily="18" charset="0"/>
              <a:cs typeface="Times New Roman" panose="02020603050405020304" pitchFamily="18" charset="0"/>
            </a:rPr>
            <a:t>);</a:t>
          </a:r>
          <a:endParaRPr lang="ru-RU" dirty="0"/>
        </a:p>
      </dgm:t>
    </dgm:pt>
    <dgm:pt modelId="{FE8BA23E-999A-4296-8C5F-9DD7D38CB901}" type="parTrans" cxnId="{7E8DFE8C-A1C5-47B3-8141-E3FAA72FB567}">
      <dgm:prSet/>
      <dgm:spPr/>
      <dgm:t>
        <a:bodyPr/>
        <a:lstStyle/>
        <a:p>
          <a:endParaRPr lang="ru-RU"/>
        </a:p>
      </dgm:t>
    </dgm:pt>
    <dgm:pt modelId="{18B916C1-63D7-48B3-B1EA-4A6E685D659A}" type="sibTrans" cxnId="{7E8DFE8C-A1C5-47B3-8141-E3FAA72FB567}">
      <dgm:prSet/>
      <dgm:spPr/>
      <dgm:t>
        <a:bodyPr/>
        <a:lstStyle/>
        <a:p>
          <a:endParaRPr lang="ru-RU"/>
        </a:p>
      </dgm:t>
    </dgm:pt>
    <dgm:pt modelId="{7001625C-89DC-4A69-8D77-6DCED6ACF0D4}">
      <dgm:prSet phldrT="[Текст]"/>
      <dgm:spPr>
        <a:solidFill>
          <a:schemeClr val="bg1"/>
        </a:solidFill>
        <a:ln>
          <a:solidFill>
            <a:schemeClr val="bg1"/>
          </a:solidFill>
        </a:ln>
      </dgm:spPr>
      <dgm:t>
        <a:bodyPr/>
        <a:lstStyle/>
        <a:p>
          <a:r>
            <a:rPr lang="en-US" dirty="0" err="1" smtClean="0">
              <a:latin typeface="Times New Roman" panose="02020603050405020304" pitchFamily="18" charset="0"/>
              <a:cs typeface="Times New Roman" panose="02020603050405020304" pitchFamily="18" charset="0"/>
            </a:rPr>
            <a:t>Rachete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balistice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intercontinentale</a:t>
          </a:r>
          <a:r>
            <a:rPr lang="en-US" dirty="0" smtClean="0">
              <a:latin typeface="Times New Roman" panose="02020603050405020304" pitchFamily="18" charset="0"/>
              <a:cs typeface="Times New Roman" panose="02020603050405020304" pitchFamily="18" charset="0"/>
            </a:rPr>
            <a:t> </a:t>
          </a:r>
          <a:endParaRPr lang="ru-RU" dirty="0"/>
        </a:p>
      </dgm:t>
    </dgm:pt>
    <dgm:pt modelId="{1CED4C36-2818-43F0-9348-8F2B146B946A}" type="parTrans" cxnId="{656F3F4F-EC67-4785-ACC8-D588E040C297}">
      <dgm:prSet/>
      <dgm:spPr/>
      <dgm:t>
        <a:bodyPr/>
        <a:lstStyle/>
        <a:p>
          <a:endParaRPr lang="ru-RU"/>
        </a:p>
      </dgm:t>
    </dgm:pt>
    <dgm:pt modelId="{D25F1E0F-45CB-4C73-8ECA-C6DA3D02CE11}" type="sibTrans" cxnId="{656F3F4F-EC67-4785-ACC8-D588E040C297}">
      <dgm:prSet/>
      <dgm:spPr/>
      <dgm:t>
        <a:bodyPr/>
        <a:lstStyle/>
        <a:p>
          <a:endParaRPr lang="ru-RU"/>
        </a:p>
      </dgm:t>
    </dgm:pt>
    <dgm:pt modelId="{A64A15AC-A49D-4709-BD4D-067495004BD2}">
      <dgm:prSet phldrT="[Текст]"/>
      <dgm:spPr/>
      <dgm:t>
        <a:bodyPr/>
        <a:lstStyle/>
        <a:p>
          <a:r>
            <a:rPr lang="en-US" dirty="0" smtClean="0">
              <a:latin typeface="Times New Roman" panose="02020603050405020304" pitchFamily="18" charset="0"/>
              <a:cs typeface="Times New Roman" panose="02020603050405020304" pitchFamily="18" charset="0"/>
            </a:rPr>
            <a:t>(cu o </a:t>
          </a:r>
          <a:r>
            <a:rPr lang="en-US" dirty="0" err="1" smtClean="0">
              <a:latin typeface="Times New Roman" panose="02020603050405020304" pitchFamily="18" charset="0"/>
              <a:cs typeface="Times New Roman" panose="02020603050405020304" pitchFamily="18" charset="0"/>
            </a:rPr>
            <a:t>rază</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peste</a:t>
          </a:r>
          <a:r>
            <a:rPr lang="en-US" dirty="0" smtClean="0">
              <a:latin typeface="Times New Roman" panose="02020603050405020304" pitchFamily="18" charset="0"/>
              <a:cs typeface="Times New Roman" panose="02020603050405020304" pitchFamily="18" charset="0"/>
            </a:rPr>
            <a:t> 5.500 de </a:t>
          </a:r>
          <a:r>
            <a:rPr lang="en-US" dirty="0" err="1" smtClean="0">
              <a:latin typeface="Times New Roman" panose="02020603050405020304" pitchFamily="18" charset="0"/>
              <a:cs typeface="Times New Roman" panose="02020603050405020304" pitchFamily="18" charset="0"/>
            </a:rPr>
            <a:t>kilometri</a:t>
          </a:r>
          <a:r>
            <a:rPr lang="en-US" dirty="0" smtClean="0">
              <a:latin typeface="Times New Roman" panose="02020603050405020304" pitchFamily="18" charset="0"/>
              <a:cs typeface="Times New Roman" panose="02020603050405020304" pitchFamily="18" charset="0"/>
            </a:rPr>
            <a:t>).</a:t>
          </a:r>
          <a:endParaRPr lang="ru-RU" dirty="0"/>
        </a:p>
      </dgm:t>
    </dgm:pt>
    <dgm:pt modelId="{F32B50D3-850E-4B9A-A4A5-9B9BBD556CA0}" type="parTrans" cxnId="{6D533781-C904-4461-A11B-6E323AA62FF1}">
      <dgm:prSet/>
      <dgm:spPr/>
      <dgm:t>
        <a:bodyPr/>
        <a:lstStyle/>
        <a:p>
          <a:endParaRPr lang="ru-RU"/>
        </a:p>
      </dgm:t>
    </dgm:pt>
    <dgm:pt modelId="{456F3A17-A4B4-41B8-874A-7460DDDA672C}" type="sibTrans" cxnId="{6D533781-C904-4461-A11B-6E323AA62FF1}">
      <dgm:prSet/>
      <dgm:spPr/>
      <dgm:t>
        <a:bodyPr/>
        <a:lstStyle/>
        <a:p>
          <a:endParaRPr lang="ru-RU"/>
        </a:p>
      </dgm:t>
    </dgm:pt>
    <dgm:pt modelId="{A9A3CE7B-4233-4E0C-B02C-31A1BD51A630}" type="pres">
      <dgm:prSet presAssocID="{60504BB9-88CD-4D53-98DF-94B17A620036}" presName="linearFlow" presStyleCnt="0">
        <dgm:presLayoutVars>
          <dgm:dir/>
          <dgm:animLvl val="lvl"/>
          <dgm:resizeHandles val="exact"/>
        </dgm:presLayoutVars>
      </dgm:prSet>
      <dgm:spPr/>
    </dgm:pt>
    <dgm:pt modelId="{07638FDB-1E15-4E29-9AB0-5F971C29FB40}" type="pres">
      <dgm:prSet presAssocID="{D53152EE-9798-48F3-9ABE-C48721F6928A}" presName="composite" presStyleCnt="0"/>
      <dgm:spPr/>
    </dgm:pt>
    <dgm:pt modelId="{44E2A7F9-7F3D-45FA-8456-27BC992983C0}" type="pres">
      <dgm:prSet presAssocID="{D53152EE-9798-48F3-9ABE-C48721F6928A}" presName="parTx" presStyleLbl="node1" presStyleIdx="0" presStyleCnt="3">
        <dgm:presLayoutVars>
          <dgm:chMax val="0"/>
          <dgm:chPref val="0"/>
          <dgm:bulletEnabled val="1"/>
        </dgm:presLayoutVars>
      </dgm:prSet>
      <dgm:spPr/>
      <dgm:t>
        <a:bodyPr/>
        <a:lstStyle/>
        <a:p>
          <a:endParaRPr lang="ru-RU"/>
        </a:p>
      </dgm:t>
    </dgm:pt>
    <dgm:pt modelId="{56F9F18B-CCDB-4C69-8164-BCDF8332ACA8}" type="pres">
      <dgm:prSet presAssocID="{D53152EE-9798-48F3-9ABE-C48721F6928A}" presName="parSh" presStyleLbl="node1" presStyleIdx="0" presStyleCnt="3"/>
      <dgm:spPr/>
      <dgm:t>
        <a:bodyPr/>
        <a:lstStyle/>
        <a:p>
          <a:endParaRPr lang="ru-RU"/>
        </a:p>
      </dgm:t>
    </dgm:pt>
    <dgm:pt modelId="{8C1B1188-17E5-46A6-8269-0695F2D7368A}" type="pres">
      <dgm:prSet presAssocID="{D53152EE-9798-48F3-9ABE-C48721F6928A}" presName="desTx" presStyleLbl="fgAcc1" presStyleIdx="0" presStyleCnt="3">
        <dgm:presLayoutVars>
          <dgm:bulletEnabled val="1"/>
        </dgm:presLayoutVars>
      </dgm:prSet>
      <dgm:spPr/>
      <dgm:t>
        <a:bodyPr/>
        <a:lstStyle/>
        <a:p>
          <a:endParaRPr lang="ru-RU"/>
        </a:p>
      </dgm:t>
    </dgm:pt>
    <dgm:pt modelId="{A87850E2-D553-4337-BEC8-52B4484828A8}" type="pres">
      <dgm:prSet presAssocID="{69087A4D-059E-4962-8BFE-A9838740241D}" presName="sibTrans" presStyleLbl="sibTrans2D1" presStyleIdx="0" presStyleCnt="2"/>
      <dgm:spPr/>
    </dgm:pt>
    <dgm:pt modelId="{5BBDA718-3D9B-4B4B-98C2-7FBFF64B171C}" type="pres">
      <dgm:prSet presAssocID="{69087A4D-059E-4962-8BFE-A9838740241D}" presName="connTx" presStyleLbl="sibTrans2D1" presStyleIdx="0" presStyleCnt="2"/>
      <dgm:spPr/>
    </dgm:pt>
    <dgm:pt modelId="{9C3AA6F7-67D2-4A4F-A9CC-E4BB16DB870A}" type="pres">
      <dgm:prSet presAssocID="{4D28C23D-8FAF-40E0-BB8D-4BF79706F5F1}" presName="composite" presStyleCnt="0"/>
      <dgm:spPr/>
    </dgm:pt>
    <dgm:pt modelId="{3312BAF6-FD83-4F6C-888E-7049F670BB9B}" type="pres">
      <dgm:prSet presAssocID="{4D28C23D-8FAF-40E0-BB8D-4BF79706F5F1}" presName="parTx" presStyleLbl="node1" presStyleIdx="0" presStyleCnt="3">
        <dgm:presLayoutVars>
          <dgm:chMax val="0"/>
          <dgm:chPref val="0"/>
          <dgm:bulletEnabled val="1"/>
        </dgm:presLayoutVars>
      </dgm:prSet>
      <dgm:spPr/>
      <dgm:t>
        <a:bodyPr/>
        <a:lstStyle/>
        <a:p>
          <a:endParaRPr lang="ru-RU"/>
        </a:p>
      </dgm:t>
    </dgm:pt>
    <dgm:pt modelId="{E6756340-893F-42E4-93A0-B07E0A478FC5}" type="pres">
      <dgm:prSet presAssocID="{4D28C23D-8FAF-40E0-BB8D-4BF79706F5F1}" presName="parSh" presStyleLbl="node1" presStyleIdx="1" presStyleCnt="3" custLinFactNeighborX="2495"/>
      <dgm:spPr/>
      <dgm:t>
        <a:bodyPr/>
        <a:lstStyle/>
        <a:p>
          <a:endParaRPr lang="ru-RU"/>
        </a:p>
      </dgm:t>
    </dgm:pt>
    <dgm:pt modelId="{D0248333-3A41-415A-849D-B6623BE501FE}" type="pres">
      <dgm:prSet presAssocID="{4D28C23D-8FAF-40E0-BB8D-4BF79706F5F1}" presName="desTx" presStyleLbl="fgAcc1" presStyleIdx="1" presStyleCnt="3">
        <dgm:presLayoutVars>
          <dgm:bulletEnabled val="1"/>
        </dgm:presLayoutVars>
      </dgm:prSet>
      <dgm:spPr/>
      <dgm:t>
        <a:bodyPr/>
        <a:lstStyle/>
        <a:p>
          <a:endParaRPr lang="ru-RU"/>
        </a:p>
      </dgm:t>
    </dgm:pt>
    <dgm:pt modelId="{DC2C4BDA-9AE2-4B80-96C8-6142954324EC}" type="pres">
      <dgm:prSet presAssocID="{FF08E8A7-9EA9-44C6-BE82-38942E7E6F49}" presName="sibTrans" presStyleLbl="sibTrans2D1" presStyleIdx="1" presStyleCnt="2"/>
      <dgm:spPr/>
    </dgm:pt>
    <dgm:pt modelId="{B2B60702-B4B5-4AC7-9C0C-3715074F3466}" type="pres">
      <dgm:prSet presAssocID="{FF08E8A7-9EA9-44C6-BE82-38942E7E6F49}" presName="connTx" presStyleLbl="sibTrans2D1" presStyleIdx="1" presStyleCnt="2"/>
      <dgm:spPr/>
    </dgm:pt>
    <dgm:pt modelId="{D292C1A8-CC12-4D1A-87C7-B29175BB8B83}" type="pres">
      <dgm:prSet presAssocID="{7001625C-89DC-4A69-8D77-6DCED6ACF0D4}" presName="composite" presStyleCnt="0"/>
      <dgm:spPr/>
    </dgm:pt>
    <dgm:pt modelId="{7BED255F-2620-4C13-B90A-C897AB97C095}" type="pres">
      <dgm:prSet presAssocID="{7001625C-89DC-4A69-8D77-6DCED6ACF0D4}" presName="parTx" presStyleLbl="node1" presStyleIdx="1" presStyleCnt="3">
        <dgm:presLayoutVars>
          <dgm:chMax val="0"/>
          <dgm:chPref val="0"/>
          <dgm:bulletEnabled val="1"/>
        </dgm:presLayoutVars>
      </dgm:prSet>
      <dgm:spPr/>
      <dgm:t>
        <a:bodyPr/>
        <a:lstStyle/>
        <a:p>
          <a:endParaRPr lang="ru-RU"/>
        </a:p>
      </dgm:t>
    </dgm:pt>
    <dgm:pt modelId="{3329DDC0-0E79-4B53-B451-D1EA2296231E}" type="pres">
      <dgm:prSet presAssocID="{7001625C-89DC-4A69-8D77-6DCED6ACF0D4}" presName="parSh" presStyleLbl="node1" presStyleIdx="2" presStyleCnt="3"/>
      <dgm:spPr/>
      <dgm:t>
        <a:bodyPr/>
        <a:lstStyle/>
        <a:p>
          <a:endParaRPr lang="ru-RU"/>
        </a:p>
      </dgm:t>
    </dgm:pt>
    <dgm:pt modelId="{BA5C325A-C3EB-4840-8884-382E873CF2A1}" type="pres">
      <dgm:prSet presAssocID="{7001625C-89DC-4A69-8D77-6DCED6ACF0D4}" presName="desTx" presStyleLbl="fgAcc1" presStyleIdx="2" presStyleCnt="3" custLinFactNeighborX="-3080" custLinFactNeighborY="1477">
        <dgm:presLayoutVars>
          <dgm:bulletEnabled val="1"/>
        </dgm:presLayoutVars>
      </dgm:prSet>
      <dgm:spPr/>
      <dgm:t>
        <a:bodyPr/>
        <a:lstStyle/>
        <a:p>
          <a:endParaRPr lang="ru-RU"/>
        </a:p>
      </dgm:t>
    </dgm:pt>
  </dgm:ptLst>
  <dgm:cxnLst>
    <dgm:cxn modelId="{335BB2B9-91E2-44A3-9C5D-C0AD2F5DD1BF}" type="presOf" srcId="{FF08E8A7-9EA9-44C6-BE82-38942E7E6F49}" destId="{DC2C4BDA-9AE2-4B80-96C8-6142954324EC}" srcOrd="0" destOrd="0" presId="urn:microsoft.com/office/officeart/2005/8/layout/process3"/>
    <dgm:cxn modelId="{F39C47DB-1CA1-4920-9DDE-E40E143B96E9}" type="presOf" srcId="{74589D74-8569-4507-AED0-A43B7092DC31}" destId="{D0248333-3A41-415A-849D-B6623BE501FE}" srcOrd="0" destOrd="0" presId="urn:microsoft.com/office/officeart/2005/8/layout/process3"/>
    <dgm:cxn modelId="{7E8DFE8C-A1C5-47B3-8141-E3FAA72FB567}" srcId="{4D28C23D-8FAF-40E0-BB8D-4BF79706F5F1}" destId="{74589D74-8569-4507-AED0-A43B7092DC31}" srcOrd="0" destOrd="0" parTransId="{FE8BA23E-999A-4296-8C5F-9DD7D38CB901}" sibTransId="{18B916C1-63D7-48B3-B1EA-4A6E685D659A}"/>
    <dgm:cxn modelId="{F27514B6-1536-4BE6-B07B-DEF6EFA89937}" type="presOf" srcId="{D53152EE-9798-48F3-9ABE-C48721F6928A}" destId="{56F9F18B-CCDB-4C69-8164-BCDF8332ACA8}" srcOrd="1" destOrd="0" presId="urn:microsoft.com/office/officeart/2005/8/layout/process3"/>
    <dgm:cxn modelId="{5F400E18-E088-43DA-A326-1347A0BF532A}" type="presOf" srcId="{4D28C23D-8FAF-40E0-BB8D-4BF79706F5F1}" destId="{3312BAF6-FD83-4F6C-888E-7049F670BB9B}" srcOrd="0" destOrd="0" presId="urn:microsoft.com/office/officeart/2005/8/layout/process3"/>
    <dgm:cxn modelId="{DEAD3700-3EA0-4B7E-A28F-76AF7FD0E8FC}" type="presOf" srcId="{60504BB9-88CD-4D53-98DF-94B17A620036}" destId="{A9A3CE7B-4233-4E0C-B02C-31A1BD51A630}" srcOrd="0" destOrd="0" presId="urn:microsoft.com/office/officeart/2005/8/layout/process3"/>
    <dgm:cxn modelId="{656F3F4F-EC67-4785-ACC8-D588E040C297}" srcId="{60504BB9-88CD-4D53-98DF-94B17A620036}" destId="{7001625C-89DC-4A69-8D77-6DCED6ACF0D4}" srcOrd="2" destOrd="0" parTransId="{1CED4C36-2818-43F0-9348-8F2B146B946A}" sibTransId="{D25F1E0F-45CB-4C73-8ECA-C6DA3D02CE11}"/>
    <dgm:cxn modelId="{080E6131-15BE-4052-A32A-954CE182403C}" srcId="{D53152EE-9798-48F3-9ABE-C48721F6928A}" destId="{0A1B1CE1-B7A4-497E-B1A9-4CC55922A9C3}" srcOrd="0" destOrd="0" parTransId="{65E761BF-3CCA-4FE5-86BA-8299323DDFCB}" sibTransId="{CA246A9D-2F48-46FA-9B62-97FB4A4C46C1}"/>
    <dgm:cxn modelId="{E6BC40FD-25FB-491F-8785-6AD10F7F8873}" type="presOf" srcId="{4D28C23D-8FAF-40E0-BB8D-4BF79706F5F1}" destId="{E6756340-893F-42E4-93A0-B07E0A478FC5}" srcOrd="1" destOrd="0" presId="urn:microsoft.com/office/officeart/2005/8/layout/process3"/>
    <dgm:cxn modelId="{269CE7FF-ECFA-4ACF-A789-DAE7D3371D15}" type="presOf" srcId="{FF08E8A7-9EA9-44C6-BE82-38942E7E6F49}" destId="{B2B60702-B4B5-4AC7-9C0C-3715074F3466}" srcOrd="1" destOrd="0" presId="urn:microsoft.com/office/officeart/2005/8/layout/process3"/>
    <dgm:cxn modelId="{B9E46110-A19F-4C35-8AAA-9AFA9F9C921B}" type="presOf" srcId="{7001625C-89DC-4A69-8D77-6DCED6ACF0D4}" destId="{3329DDC0-0E79-4B53-B451-D1EA2296231E}" srcOrd="1" destOrd="0" presId="urn:microsoft.com/office/officeart/2005/8/layout/process3"/>
    <dgm:cxn modelId="{CA348F59-7F64-4162-8EA3-8D8919F8295E}" srcId="{60504BB9-88CD-4D53-98DF-94B17A620036}" destId="{D53152EE-9798-48F3-9ABE-C48721F6928A}" srcOrd="0" destOrd="0" parTransId="{CABF9D0B-202B-4642-95FB-DB78F05E9CD2}" sibTransId="{69087A4D-059E-4962-8BFE-A9838740241D}"/>
    <dgm:cxn modelId="{0DF6C439-C770-4FB7-9E93-54F92442C742}" type="presOf" srcId="{A64A15AC-A49D-4709-BD4D-067495004BD2}" destId="{BA5C325A-C3EB-4840-8884-382E873CF2A1}" srcOrd="0" destOrd="0" presId="urn:microsoft.com/office/officeart/2005/8/layout/process3"/>
    <dgm:cxn modelId="{DD6D819F-0DF2-43A1-B0C3-CACD1BA88262}" type="presOf" srcId="{7001625C-89DC-4A69-8D77-6DCED6ACF0D4}" destId="{7BED255F-2620-4C13-B90A-C897AB97C095}" srcOrd="0" destOrd="0" presId="urn:microsoft.com/office/officeart/2005/8/layout/process3"/>
    <dgm:cxn modelId="{5BB54960-5023-42A2-885A-F14168F3F427}" srcId="{60504BB9-88CD-4D53-98DF-94B17A620036}" destId="{4D28C23D-8FAF-40E0-BB8D-4BF79706F5F1}" srcOrd="1" destOrd="0" parTransId="{4F400D40-AB06-403F-AF49-CA07C2813345}" sibTransId="{FF08E8A7-9EA9-44C6-BE82-38942E7E6F49}"/>
    <dgm:cxn modelId="{2170123B-41C7-4852-8416-0B655A44CA0A}" type="presOf" srcId="{69087A4D-059E-4962-8BFE-A9838740241D}" destId="{5BBDA718-3D9B-4B4B-98C2-7FBFF64B171C}" srcOrd="1" destOrd="0" presId="urn:microsoft.com/office/officeart/2005/8/layout/process3"/>
    <dgm:cxn modelId="{733BC1CB-F275-4428-B339-DEA642793BCB}" type="presOf" srcId="{69087A4D-059E-4962-8BFE-A9838740241D}" destId="{A87850E2-D553-4337-BEC8-52B4484828A8}" srcOrd="0" destOrd="0" presId="urn:microsoft.com/office/officeart/2005/8/layout/process3"/>
    <dgm:cxn modelId="{6D533781-C904-4461-A11B-6E323AA62FF1}" srcId="{7001625C-89DC-4A69-8D77-6DCED6ACF0D4}" destId="{A64A15AC-A49D-4709-BD4D-067495004BD2}" srcOrd="0" destOrd="0" parTransId="{F32B50D3-850E-4B9A-A4A5-9B9BBD556CA0}" sibTransId="{456F3A17-A4B4-41B8-874A-7460DDDA672C}"/>
    <dgm:cxn modelId="{7DB69589-2266-4867-8FE8-F6D4F2B56939}" type="presOf" srcId="{0A1B1CE1-B7A4-497E-B1A9-4CC55922A9C3}" destId="{8C1B1188-17E5-46A6-8269-0695F2D7368A}" srcOrd="0" destOrd="0" presId="urn:microsoft.com/office/officeart/2005/8/layout/process3"/>
    <dgm:cxn modelId="{09A70463-502E-4A20-B1BD-610F7E016663}" type="presOf" srcId="{D53152EE-9798-48F3-9ABE-C48721F6928A}" destId="{44E2A7F9-7F3D-45FA-8456-27BC992983C0}" srcOrd="0" destOrd="0" presId="urn:microsoft.com/office/officeart/2005/8/layout/process3"/>
    <dgm:cxn modelId="{6514E6B4-5B4D-43E0-992F-57F9EC6F76C0}" type="presParOf" srcId="{A9A3CE7B-4233-4E0C-B02C-31A1BD51A630}" destId="{07638FDB-1E15-4E29-9AB0-5F971C29FB40}" srcOrd="0" destOrd="0" presId="urn:microsoft.com/office/officeart/2005/8/layout/process3"/>
    <dgm:cxn modelId="{840EF63C-F48B-47AD-BF4D-C7E5A6F35343}" type="presParOf" srcId="{07638FDB-1E15-4E29-9AB0-5F971C29FB40}" destId="{44E2A7F9-7F3D-45FA-8456-27BC992983C0}" srcOrd="0" destOrd="0" presId="urn:microsoft.com/office/officeart/2005/8/layout/process3"/>
    <dgm:cxn modelId="{564748BA-6E05-457A-8AA2-F461FDCB8D40}" type="presParOf" srcId="{07638FDB-1E15-4E29-9AB0-5F971C29FB40}" destId="{56F9F18B-CCDB-4C69-8164-BCDF8332ACA8}" srcOrd="1" destOrd="0" presId="urn:microsoft.com/office/officeart/2005/8/layout/process3"/>
    <dgm:cxn modelId="{2E5054EF-F915-4913-8A4C-399FEB3801EA}" type="presParOf" srcId="{07638FDB-1E15-4E29-9AB0-5F971C29FB40}" destId="{8C1B1188-17E5-46A6-8269-0695F2D7368A}" srcOrd="2" destOrd="0" presId="urn:microsoft.com/office/officeart/2005/8/layout/process3"/>
    <dgm:cxn modelId="{945E00CC-4E12-46C3-976B-37EB394D9221}" type="presParOf" srcId="{A9A3CE7B-4233-4E0C-B02C-31A1BD51A630}" destId="{A87850E2-D553-4337-BEC8-52B4484828A8}" srcOrd="1" destOrd="0" presId="urn:microsoft.com/office/officeart/2005/8/layout/process3"/>
    <dgm:cxn modelId="{EA445D6E-D1E2-4ADA-B704-C1AAE4D5BA28}" type="presParOf" srcId="{A87850E2-D553-4337-BEC8-52B4484828A8}" destId="{5BBDA718-3D9B-4B4B-98C2-7FBFF64B171C}" srcOrd="0" destOrd="0" presId="urn:microsoft.com/office/officeart/2005/8/layout/process3"/>
    <dgm:cxn modelId="{56B8AC1F-978C-49ED-89EA-76F687DE21B2}" type="presParOf" srcId="{A9A3CE7B-4233-4E0C-B02C-31A1BD51A630}" destId="{9C3AA6F7-67D2-4A4F-A9CC-E4BB16DB870A}" srcOrd="2" destOrd="0" presId="urn:microsoft.com/office/officeart/2005/8/layout/process3"/>
    <dgm:cxn modelId="{77B7516E-6630-49C5-8572-B3BBC2EBBEE3}" type="presParOf" srcId="{9C3AA6F7-67D2-4A4F-A9CC-E4BB16DB870A}" destId="{3312BAF6-FD83-4F6C-888E-7049F670BB9B}" srcOrd="0" destOrd="0" presId="urn:microsoft.com/office/officeart/2005/8/layout/process3"/>
    <dgm:cxn modelId="{37543209-CD28-44EE-B90F-B46602B71E44}" type="presParOf" srcId="{9C3AA6F7-67D2-4A4F-A9CC-E4BB16DB870A}" destId="{E6756340-893F-42E4-93A0-B07E0A478FC5}" srcOrd="1" destOrd="0" presId="urn:microsoft.com/office/officeart/2005/8/layout/process3"/>
    <dgm:cxn modelId="{48019AAA-33EC-41D0-A380-8B3E4E1A82B7}" type="presParOf" srcId="{9C3AA6F7-67D2-4A4F-A9CC-E4BB16DB870A}" destId="{D0248333-3A41-415A-849D-B6623BE501FE}" srcOrd="2" destOrd="0" presId="urn:microsoft.com/office/officeart/2005/8/layout/process3"/>
    <dgm:cxn modelId="{4BAA0399-09DB-4AEE-A451-F7F3CD2F27FC}" type="presParOf" srcId="{A9A3CE7B-4233-4E0C-B02C-31A1BD51A630}" destId="{DC2C4BDA-9AE2-4B80-96C8-6142954324EC}" srcOrd="3" destOrd="0" presId="urn:microsoft.com/office/officeart/2005/8/layout/process3"/>
    <dgm:cxn modelId="{0951BDDB-1DB9-4E72-A344-8F5CE2ED5D93}" type="presParOf" srcId="{DC2C4BDA-9AE2-4B80-96C8-6142954324EC}" destId="{B2B60702-B4B5-4AC7-9C0C-3715074F3466}" srcOrd="0" destOrd="0" presId="urn:microsoft.com/office/officeart/2005/8/layout/process3"/>
    <dgm:cxn modelId="{5845B2C7-6D97-44A9-B308-7C31439FFA9A}" type="presParOf" srcId="{A9A3CE7B-4233-4E0C-B02C-31A1BD51A630}" destId="{D292C1A8-CC12-4D1A-87C7-B29175BB8B83}" srcOrd="4" destOrd="0" presId="urn:microsoft.com/office/officeart/2005/8/layout/process3"/>
    <dgm:cxn modelId="{234ADB04-C1C6-4B34-94E3-1B960EB24573}" type="presParOf" srcId="{D292C1A8-CC12-4D1A-87C7-B29175BB8B83}" destId="{7BED255F-2620-4C13-B90A-C897AB97C095}" srcOrd="0" destOrd="0" presId="urn:microsoft.com/office/officeart/2005/8/layout/process3"/>
    <dgm:cxn modelId="{FF431E0C-9420-40E4-8841-E5B6CA498592}" type="presParOf" srcId="{D292C1A8-CC12-4D1A-87C7-B29175BB8B83}" destId="{3329DDC0-0E79-4B53-B451-D1EA2296231E}" srcOrd="1" destOrd="0" presId="urn:microsoft.com/office/officeart/2005/8/layout/process3"/>
    <dgm:cxn modelId="{D6428CC9-3701-4295-9A21-F5F1295ED928}" type="presParOf" srcId="{D292C1A8-CC12-4D1A-87C7-B29175BB8B83}" destId="{BA5C325A-C3EB-4840-8884-382E873CF2A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03CD7-2650-4018-93E6-C25911DFEE20}"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ru-RU"/>
        </a:p>
      </dgm:t>
    </dgm:pt>
    <dgm:pt modelId="{12AB46EE-636F-41FD-BDB4-91598CB59A7D}">
      <dgm:prSet phldrT="[Текст]" custT="1"/>
      <dgm:spPr/>
      <dgm:t>
        <a:bodyPr/>
        <a:lstStyle/>
        <a:p>
          <a:r>
            <a:rPr lang="en-US" sz="1400" dirty="0" err="1" smtClean="0">
              <a:latin typeface="Times New Roman" panose="02020603050405020304" pitchFamily="18" charset="0"/>
              <a:cs typeface="Times New Roman" panose="02020603050405020304" pitchFamily="18" charset="0"/>
            </a:rPr>
            <a:t>Prin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numire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toate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mijloacele</a:t>
          </a:r>
          <a:r>
            <a:rPr lang="en-US" sz="1400" dirty="0" smtClean="0">
              <a:latin typeface="Times New Roman" panose="02020603050405020304" pitchFamily="18" charset="0"/>
              <a:cs typeface="Times New Roman" panose="02020603050405020304" pitchFamily="18" charset="0"/>
            </a:rPr>
            <a:t> de </a:t>
          </a:r>
          <a:r>
            <a:rPr lang="en-US" sz="1400" dirty="0" err="1" smtClean="0">
              <a:latin typeface="Times New Roman" panose="02020603050405020304" pitchFamily="18" charset="0"/>
              <a:cs typeface="Times New Roman" panose="02020603050405020304" pitchFamily="18" charset="0"/>
            </a:rPr>
            <a:t>livrare</a:t>
          </a:r>
          <a:r>
            <a:rPr lang="en-US" sz="1400" dirty="0" smtClean="0">
              <a:latin typeface="Times New Roman" panose="02020603050405020304" pitchFamily="18" charset="0"/>
              <a:cs typeface="Times New Roman" panose="02020603050405020304" pitchFamily="18" charset="0"/>
            </a:rPr>
            <a:t> a </a:t>
          </a:r>
          <a:r>
            <a:rPr lang="en-US" sz="1400" dirty="0" err="1" smtClean="0">
              <a:latin typeface="Times New Roman" panose="02020603050405020304" pitchFamily="18" charset="0"/>
              <a:cs typeface="Times New Roman" panose="02020603050405020304" pitchFamily="18" charset="0"/>
            </a:rPr>
            <a:t>proiectilelor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nucleare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sunt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împărțite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următoarele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grupuri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tactice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strategice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și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operaționale-tactice</a:t>
          </a:r>
          <a:r>
            <a:rPr lang="en-US" sz="1400" dirty="0" smtClean="0">
              <a:latin typeface="Times New Roman" panose="02020603050405020304" pitchFamily="18" charset="0"/>
              <a:cs typeface="Times New Roman" panose="02020603050405020304" pitchFamily="18" charset="0"/>
            </a:rPr>
            <a:t>. Tactic-</a:t>
          </a:r>
          <a:r>
            <a:rPr lang="en-US" sz="1400" dirty="0" err="1" smtClean="0">
              <a:latin typeface="Times New Roman" panose="02020603050405020304" pitchFamily="18" charset="0"/>
              <a:cs typeface="Times New Roman" panose="02020603050405020304" pitchFamily="18" charset="0"/>
            </a:rPr>
            <a:t>conceput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pentru</a:t>
          </a:r>
          <a:r>
            <a:rPr lang="en-US" sz="1400" dirty="0" smtClean="0">
              <a:latin typeface="Times New Roman" panose="02020603050405020304" pitchFamily="18" charset="0"/>
              <a:cs typeface="Times New Roman" panose="02020603050405020304" pitchFamily="18" charset="0"/>
            </a:rPr>
            <a:t> a </a:t>
          </a:r>
          <a:r>
            <a:rPr lang="en-US" sz="1400" dirty="0" err="1" smtClean="0">
              <a:latin typeface="Times New Roman" panose="02020603050405020304" pitchFamily="18" charset="0"/>
              <a:cs typeface="Times New Roman" panose="02020603050405020304" pitchFamily="18" charset="0"/>
            </a:rPr>
            <a:t>învinge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echipamentul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militar</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și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forța</a:t>
          </a:r>
          <a:r>
            <a:rPr lang="en-US" sz="1400" dirty="0" smtClean="0">
              <a:latin typeface="Times New Roman" panose="02020603050405020304" pitchFamily="18" charset="0"/>
              <a:cs typeface="Times New Roman" panose="02020603050405020304" pitchFamily="18" charset="0"/>
            </a:rPr>
            <a:t> de </a:t>
          </a:r>
          <a:r>
            <a:rPr lang="en-US" sz="1400" dirty="0" err="1" smtClean="0">
              <a:latin typeface="Times New Roman" panose="02020603050405020304" pitchFamily="18" charset="0"/>
              <a:cs typeface="Times New Roman" panose="02020603050405020304" pitchFamily="18" charset="0"/>
            </a:rPr>
            <a:t>muncă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spatele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apropiat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și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în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față</a:t>
          </a:r>
          <a:endParaRPr lang="ru-RU" sz="1400" dirty="0"/>
        </a:p>
      </dgm:t>
    </dgm:pt>
    <dgm:pt modelId="{C83F117F-587F-4E1B-B743-38F60BA05120}" type="parTrans" cxnId="{5FD144BF-07F1-4E1F-B8A0-F2F51A2F9850}">
      <dgm:prSet/>
      <dgm:spPr/>
      <dgm:t>
        <a:bodyPr/>
        <a:lstStyle/>
        <a:p>
          <a:endParaRPr lang="ru-RU"/>
        </a:p>
      </dgm:t>
    </dgm:pt>
    <dgm:pt modelId="{50ABF036-B700-4571-8259-EEF73BCEF9F2}" type="sibTrans" cxnId="{5FD144BF-07F1-4E1F-B8A0-F2F51A2F9850}">
      <dgm:prSet/>
      <dgm:spPr/>
      <dgm:t>
        <a:bodyPr/>
        <a:lstStyle/>
        <a:p>
          <a:endParaRPr lang="ru-RU"/>
        </a:p>
      </dgm:t>
    </dgm:pt>
    <dgm:pt modelId="{CE3B8F48-54F3-4360-8B43-FE35A06EA7FA}" type="pres">
      <dgm:prSet presAssocID="{7AE03CD7-2650-4018-93E6-C25911DFEE20}" presName="Name0" presStyleCnt="0">
        <dgm:presLayoutVars>
          <dgm:chMax/>
          <dgm:chPref/>
          <dgm:dir/>
        </dgm:presLayoutVars>
      </dgm:prSet>
      <dgm:spPr/>
    </dgm:pt>
    <dgm:pt modelId="{0A37CA1E-0461-4EA6-9AFA-DBAF479350A0}" type="pres">
      <dgm:prSet presAssocID="{12AB46EE-636F-41FD-BDB4-91598CB59A7D}" presName="composite" presStyleCnt="0">
        <dgm:presLayoutVars>
          <dgm:chMax/>
          <dgm:chPref/>
        </dgm:presLayoutVars>
      </dgm:prSet>
      <dgm:spPr/>
    </dgm:pt>
    <dgm:pt modelId="{E1AB8FA3-4DE2-4B03-8B55-891D4379BF00}" type="pres">
      <dgm:prSet presAssocID="{12AB46EE-636F-41FD-BDB4-91598CB59A7D}" presName="Image" presStyleLbl="bgImgPlace1" presStyleIdx="0" presStyleCnt="1" custFlipVert="1" custFlipHor="1" custScaleX="10209" custScaleY="3916"/>
      <dgm:spPr/>
    </dgm:pt>
    <dgm:pt modelId="{012102E7-F451-4715-BE58-C5BE358058AB}" type="pres">
      <dgm:prSet presAssocID="{12AB46EE-636F-41FD-BDB4-91598CB59A7D}" presName="ParentText" presStyleLbl="revTx" presStyleIdx="0" presStyleCnt="1" custScaleX="110040" custLinFactNeighborX="888" custLinFactNeighborY="5032">
        <dgm:presLayoutVars>
          <dgm:chMax val="0"/>
          <dgm:chPref val="0"/>
          <dgm:bulletEnabled val="1"/>
        </dgm:presLayoutVars>
      </dgm:prSet>
      <dgm:spPr/>
      <dgm:t>
        <a:bodyPr/>
        <a:lstStyle/>
        <a:p>
          <a:endParaRPr lang="ru-RU"/>
        </a:p>
      </dgm:t>
    </dgm:pt>
    <dgm:pt modelId="{7419284B-BE3A-4B62-9430-D677AF1C31BF}" type="pres">
      <dgm:prSet presAssocID="{12AB46EE-636F-41FD-BDB4-91598CB59A7D}" presName="tlFrame" presStyleLbl="node1" presStyleIdx="0" presStyleCnt="4"/>
      <dgm:spPr/>
    </dgm:pt>
    <dgm:pt modelId="{DBA9EC06-E417-490E-A59F-A96C929FC527}" type="pres">
      <dgm:prSet presAssocID="{12AB46EE-636F-41FD-BDB4-91598CB59A7D}" presName="trFrame" presStyleLbl="node1" presStyleIdx="1" presStyleCnt="4" custScaleX="102623" custScaleY="92425"/>
      <dgm:spPr/>
    </dgm:pt>
    <dgm:pt modelId="{A15AC6CF-3076-4A36-87A4-7238CFAAFB7D}" type="pres">
      <dgm:prSet presAssocID="{12AB46EE-636F-41FD-BDB4-91598CB59A7D}" presName="blFrame" presStyleLbl="node1" presStyleIdx="2" presStyleCnt="4"/>
      <dgm:spPr/>
    </dgm:pt>
    <dgm:pt modelId="{EDB9243B-A05C-4630-A397-9E99DA8CEF4F}" type="pres">
      <dgm:prSet presAssocID="{12AB46EE-636F-41FD-BDB4-91598CB59A7D}" presName="brFrame" presStyleLbl="node1" presStyleIdx="3" presStyleCnt="4"/>
      <dgm:spPr/>
    </dgm:pt>
  </dgm:ptLst>
  <dgm:cxnLst>
    <dgm:cxn modelId="{5FD144BF-07F1-4E1F-B8A0-F2F51A2F9850}" srcId="{7AE03CD7-2650-4018-93E6-C25911DFEE20}" destId="{12AB46EE-636F-41FD-BDB4-91598CB59A7D}" srcOrd="0" destOrd="0" parTransId="{C83F117F-587F-4E1B-B743-38F60BA05120}" sibTransId="{50ABF036-B700-4571-8259-EEF73BCEF9F2}"/>
    <dgm:cxn modelId="{470279A5-44B8-4F9E-B4D7-7A34B32BDBAE}" type="presOf" srcId="{7AE03CD7-2650-4018-93E6-C25911DFEE20}" destId="{CE3B8F48-54F3-4360-8B43-FE35A06EA7FA}" srcOrd="0" destOrd="0" presId="urn:microsoft.com/office/officeart/2009/3/layout/FramedTextPicture"/>
    <dgm:cxn modelId="{E0B47DFA-8C25-4F2C-9B02-81A93FD6D500}" type="presOf" srcId="{12AB46EE-636F-41FD-BDB4-91598CB59A7D}" destId="{012102E7-F451-4715-BE58-C5BE358058AB}" srcOrd="0" destOrd="0" presId="urn:microsoft.com/office/officeart/2009/3/layout/FramedTextPicture"/>
    <dgm:cxn modelId="{DE24515F-633A-4286-A45D-2DC70856367E}" type="presParOf" srcId="{CE3B8F48-54F3-4360-8B43-FE35A06EA7FA}" destId="{0A37CA1E-0461-4EA6-9AFA-DBAF479350A0}" srcOrd="0" destOrd="0" presId="urn:microsoft.com/office/officeart/2009/3/layout/FramedTextPicture"/>
    <dgm:cxn modelId="{489E0630-8306-4DB2-9037-82CA11A2E033}" type="presParOf" srcId="{0A37CA1E-0461-4EA6-9AFA-DBAF479350A0}" destId="{E1AB8FA3-4DE2-4B03-8B55-891D4379BF00}" srcOrd="0" destOrd="0" presId="urn:microsoft.com/office/officeart/2009/3/layout/FramedTextPicture"/>
    <dgm:cxn modelId="{DB2B30A3-333C-4B2F-9748-476E5563657A}" type="presParOf" srcId="{0A37CA1E-0461-4EA6-9AFA-DBAF479350A0}" destId="{012102E7-F451-4715-BE58-C5BE358058AB}" srcOrd="1" destOrd="0" presId="urn:microsoft.com/office/officeart/2009/3/layout/FramedTextPicture"/>
    <dgm:cxn modelId="{F6EF0702-9396-4F40-AE53-832AE31C2E78}" type="presParOf" srcId="{0A37CA1E-0461-4EA6-9AFA-DBAF479350A0}" destId="{7419284B-BE3A-4B62-9430-D677AF1C31BF}" srcOrd="2" destOrd="0" presId="urn:microsoft.com/office/officeart/2009/3/layout/FramedTextPicture"/>
    <dgm:cxn modelId="{A68EDC01-CE7B-4C34-BF43-021CB417EB1E}" type="presParOf" srcId="{0A37CA1E-0461-4EA6-9AFA-DBAF479350A0}" destId="{DBA9EC06-E417-490E-A59F-A96C929FC527}" srcOrd="3" destOrd="0" presId="urn:microsoft.com/office/officeart/2009/3/layout/FramedTextPicture"/>
    <dgm:cxn modelId="{680A7D4E-2B7A-460A-9F03-4DF1636F9E53}" type="presParOf" srcId="{0A37CA1E-0461-4EA6-9AFA-DBAF479350A0}" destId="{A15AC6CF-3076-4A36-87A4-7238CFAAFB7D}" srcOrd="4" destOrd="0" presId="urn:microsoft.com/office/officeart/2009/3/layout/FramedTextPicture"/>
    <dgm:cxn modelId="{62C4B115-4F61-4D2A-897B-4FD9F5783060}" type="presParOf" srcId="{0A37CA1E-0461-4EA6-9AFA-DBAF479350A0}" destId="{EDB9243B-A05C-4630-A397-9E99DA8CEF4F}"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C8FB1D-3EF5-4078-81E2-B4B8A4AFB9F3}"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ru-RU"/>
        </a:p>
      </dgm:t>
    </dgm:pt>
    <dgm:pt modelId="{E7B8D835-1D90-40FA-8C06-DAAD01203ECF}">
      <dgm:prSet phldrT="[Текст]" custT="1"/>
      <dgm:spPr/>
      <dgm:t>
        <a:bodyPr/>
        <a:lstStyle/>
        <a:p>
          <a:r>
            <a:rPr lang="en-US" sz="1200" dirty="0" err="1" smtClean="0">
              <a:latin typeface="Times New Roman" panose="02020603050405020304" pitchFamily="18" charset="0"/>
              <a:cs typeface="Times New Roman" panose="02020603050405020304" pitchFamily="18" charset="0"/>
            </a:rPr>
            <a:t>Acest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grup</a:t>
          </a:r>
          <a:r>
            <a:rPr lang="en-US" sz="1200" dirty="0" smtClean="0">
              <a:latin typeface="Times New Roman" panose="02020603050405020304" pitchFamily="18" charset="0"/>
              <a:cs typeface="Times New Roman" panose="02020603050405020304" pitchFamily="18" charset="0"/>
            </a:rPr>
            <a:t> include </a:t>
          </a:r>
          <a:r>
            <a:rPr lang="en-US" sz="1200" dirty="0" err="1" smtClean="0">
              <a:latin typeface="Times New Roman" panose="02020603050405020304" pitchFamily="18" charset="0"/>
              <a:cs typeface="Times New Roman" panose="02020603050405020304" pitchFamily="18" charset="0"/>
            </a:rPr>
            <a:t>mijloace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menite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să</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învingă</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țintele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aeriene</a:t>
          </a:r>
          <a:r>
            <a:rPr lang="en-US" sz="1200" dirty="0" smtClean="0">
              <a:latin typeface="Times New Roman" panose="02020603050405020304" pitchFamily="18" charset="0"/>
              <a:cs typeface="Times New Roman" panose="02020603050405020304" pitchFamily="18" charset="0"/>
            </a:rPr>
            <a:t>, maritime </a:t>
          </a:r>
          <a:r>
            <a:rPr lang="en-US" sz="1200" dirty="0" err="1" smtClean="0">
              <a:latin typeface="Times New Roman" panose="02020603050405020304" pitchFamily="18" charset="0"/>
              <a:cs typeface="Times New Roman" panose="02020603050405020304" pitchFamily="18" charset="0"/>
            </a:rPr>
            <a:t>și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spațiale</a:t>
          </a:r>
          <a:r>
            <a:rPr lang="en-US" sz="1200" dirty="0" smtClean="0">
              <a:latin typeface="Times New Roman" panose="02020603050405020304" pitchFamily="18" charset="0"/>
              <a:cs typeface="Times New Roman" panose="02020603050405020304" pitchFamily="18" charset="0"/>
            </a:rPr>
            <a:t>. Strategic-</a:t>
          </a:r>
          <a:r>
            <a:rPr lang="en-US" sz="1200" dirty="0" err="1" smtClean="0">
              <a:latin typeface="Times New Roman" panose="02020603050405020304" pitchFamily="18" charset="0"/>
              <a:cs typeface="Times New Roman" panose="02020603050405020304" pitchFamily="18" charset="0"/>
            </a:rPr>
            <a:t>folosit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pentru</a:t>
          </a:r>
          <a:r>
            <a:rPr lang="en-US" sz="1200" dirty="0" smtClean="0">
              <a:latin typeface="Times New Roman" panose="02020603050405020304" pitchFamily="18" charset="0"/>
              <a:cs typeface="Times New Roman" panose="02020603050405020304" pitchFamily="18" charset="0"/>
            </a:rPr>
            <a:t> a </a:t>
          </a:r>
          <a:r>
            <a:rPr lang="en-US" sz="1200" dirty="0" err="1" smtClean="0">
              <a:latin typeface="Times New Roman" panose="02020603050405020304" pitchFamily="18" charset="0"/>
              <a:cs typeface="Times New Roman" panose="02020603050405020304" pitchFamily="18" charset="0"/>
            </a:rPr>
            <a:t>distruge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centrele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industriale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centrele</a:t>
          </a:r>
          <a:r>
            <a:rPr lang="en-US" sz="1200" dirty="0" smtClean="0">
              <a:latin typeface="Times New Roman" panose="02020603050405020304" pitchFamily="18" charset="0"/>
              <a:cs typeface="Times New Roman" panose="02020603050405020304" pitchFamily="18" charset="0"/>
            </a:rPr>
            <a:t> administrative </a:t>
          </a:r>
          <a:r>
            <a:rPr lang="en-US" sz="1200" dirty="0" err="1" smtClean="0">
              <a:latin typeface="Times New Roman" panose="02020603050405020304" pitchFamily="18" charset="0"/>
              <a:cs typeface="Times New Roman" panose="02020603050405020304" pitchFamily="18" charset="0"/>
            </a:rPr>
            <a:t>și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alte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obiective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strategice</a:t>
          </a:r>
          <a:r>
            <a:rPr lang="en-US" sz="1200" dirty="0" smtClean="0">
              <a:latin typeface="Times New Roman" panose="02020603050405020304" pitchFamily="18" charset="0"/>
              <a:cs typeface="Times New Roman" panose="02020603050405020304" pitchFamily="18" charset="0"/>
            </a:rPr>
            <a:t> care se </a:t>
          </a:r>
          <a:r>
            <a:rPr lang="en-US" sz="1200" dirty="0" err="1" smtClean="0">
              <a:latin typeface="Times New Roman" panose="02020603050405020304" pitchFamily="18" charset="0"/>
              <a:cs typeface="Times New Roman" panose="02020603050405020304" pitchFamily="18" charset="0"/>
            </a:rPr>
            <a:t>află</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în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spatele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liniilor</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inamice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Operaționale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și</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tactice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sunt</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folosite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pentru</a:t>
          </a:r>
          <a:r>
            <a:rPr lang="en-US" sz="1200" dirty="0" smtClean="0">
              <a:latin typeface="Times New Roman" panose="02020603050405020304" pitchFamily="18" charset="0"/>
              <a:cs typeface="Times New Roman" panose="02020603050405020304" pitchFamily="18" charset="0"/>
            </a:rPr>
            <a:t> a </a:t>
          </a:r>
          <a:r>
            <a:rPr lang="en-US" sz="1200" dirty="0" err="1" smtClean="0">
              <a:latin typeface="Times New Roman" panose="02020603050405020304" pitchFamily="18" charset="0"/>
              <a:cs typeface="Times New Roman" panose="02020603050405020304" pitchFamily="18" charset="0"/>
            </a:rPr>
            <a:t>elimina</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obiectele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inamice</a:t>
          </a:r>
          <a:r>
            <a:rPr lang="en-US" sz="1200" dirty="0" smtClean="0">
              <a:latin typeface="Times New Roman" panose="02020603050405020304" pitchFamily="18" charset="0"/>
              <a:cs typeface="Times New Roman" panose="02020603050405020304" pitchFamily="18" charset="0"/>
            </a:rPr>
            <a:t> situate </a:t>
          </a:r>
          <a:r>
            <a:rPr lang="en-US" sz="1200" dirty="0" err="1" smtClean="0">
              <a:latin typeface="Times New Roman" panose="02020603050405020304" pitchFamily="18" charset="0"/>
              <a:cs typeface="Times New Roman" panose="02020603050405020304" pitchFamily="18" charset="0"/>
            </a:rPr>
            <a:t>în</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adâncimea</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operațională</a:t>
          </a:r>
          <a:r>
            <a:rPr lang="ro-RO"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3075A9F7-6B82-43CF-8749-484F6E42CD7C}" type="parTrans" cxnId="{3F5A56F1-6D6C-4704-B99A-99F8D8E0C340}">
      <dgm:prSet/>
      <dgm:spPr/>
      <dgm:t>
        <a:bodyPr/>
        <a:lstStyle/>
        <a:p>
          <a:endParaRPr lang="ru-RU"/>
        </a:p>
      </dgm:t>
    </dgm:pt>
    <dgm:pt modelId="{B91E0C5E-80FD-43A2-B789-405867BD97F1}" type="sibTrans" cxnId="{3F5A56F1-6D6C-4704-B99A-99F8D8E0C340}">
      <dgm:prSet/>
      <dgm:spPr/>
      <dgm:t>
        <a:bodyPr/>
        <a:lstStyle/>
        <a:p>
          <a:endParaRPr lang="ru-RU"/>
        </a:p>
      </dgm:t>
    </dgm:pt>
    <dgm:pt modelId="{65F1DDD1-CD14-4154-95B9-B25FE8EB813E}" type="pres">
      <dgm:prSet presAssocID="{76C8FB1D-3EF5-4078-81E2-B4B8A4AFB9F3}" presName="Name0" presStyleCnt="0">
        <dgm:presLayoutVars>
          <dgm:chMax/>
          <dgm:chPref/>
          <dgm:dir/>
        </dgm:presLayoutVars>
      </dgm:prSet>
      <dgm:spPr/>
    </dgm:pt>
    <dgm:pt modelId="{77DFDA6E-A8BA-4585-86F4-8DBA5A7D7FE9}" type="pres">
      <dgm:prSet presAssocID="{E7B8D835-1D90-40FA-8C06-DAAD01203ECF}" presName="composite" presStyleCnt="0">
        <dgm:presLayoutVars>
          <dgm:chMax/>
          <dgm:chPref/>
        </dgm:presLayoutVars>
      </dgm:prSet>
      <dgm:spPr/>
    </dgm:pt>
    <dgm:pt modelId="{E0502001-54B9-4813-8D6C-9347DDE77923}" type="pres">
      <dgm:prSet presAssocID="{E7B8D835-1D90-40FA-8C06-DAAD01203ECF}" presName="Image" presStyleLbl="bgImgPlace1" presStyleIdx="0" presStyleCnt="1" custScaleX="13952" custScaleY="19576" custLinFactNeighborX="3778" custLinFactNeighborY="411"/>
      <dgm:spPr/>
    </dgm:pt>
    <dgm:pt modelId="{7EDDAFBD-D056-4B97-B083-CE59B3797F00}" type="pres">
      <dgm:prSet presAssocID="{E7B8D835-1D90-40FA-8C06-DAAD01203ECF}" presName="ParentText" presStyleLbl="revTx" presStyleIdx="0" presStyleCnt="1" custScaleX="107581" custScaleY="108721">
        <dgm:presLayoutVars>
          <dgm:chMax val="0"/>
          <dgm:chPref val="0"/>
          <dgm:bulletEnabled val="1"/>
        </dgm:presLayoutVars>
      </dgm:prSet>
      <dgm:spPr/>
      <dgm:t>
        <a:bodyPr/>
        <a:lstStyle/>
        <a:p>
          <a:endParaRPr lang="ru-RU"/>
        </a:p>
      </dgm:t>
    </dgm:pt>
    <dgm:pt modelId="{2D37E6BA-DD3B-4BB5-8EE7-F9646F362561}" type="pres">
      <dgm:prSet presAssocID="{E7B8D835-1D90-40FA-8C06-DAAD01203ECF}" presName="tlFrame" presStyleLbl="node1" presStyleIdx="0" presStyleCnt="4"/>
      <dgm:spPr/>
    </dgm:pt>
    <dgm:pt modelId="{5C588667-670F-47CD-8B78-53084A668BEF}" type="pres">
      <dgm:prSet presAssocID="{E7B8D835-1D90-40FA-8C06-DAAD01203ECF}" presName="trFrame" presStyleLbl="node1" presStyleIdx="1" presStyleCnt="4"/>
      <dgm:spPr/>
    </dgm:pt>
    <dgm:pt modelId="{81701D07-9635-4F67-B36A-E7A6FB096F87}" type="pres">
      <dgm:prSet presAssocID="{E7B8D835-1D90-40FA-8C06-DAAD01203ECF}" presName="blFrame" presStyleLbl="node1" presStyleIdx="2" presStyleCnt="4"/>
      <dgm:spPr/>
    </dgm:pt>
    <dgm:pt modelId="{2867C511-4AD6-4CBB-95E9-0A1A932CCC17}" type="pres">
      <dgm:prSet presAssocID="{E7B8D835-1D90-40FA-8C06-DAAD01203ECF}" presName="brFrame" presStyleLbl="node1" presStyleIdx="3" presStyleCnt="4"/>
      <dgm:spPr/>
    </dgm:pt>
  </dgm:ptLst>
  <dgm:cxnLst>
    <dgm:cxn modelId="{3F5A56F1-6D6C-4704-B99A-99F8D8E0C340}" srcId="{76C8FB1D-3EF5-4078-81E2-B4B8A4AFB9F3}" destId="{E7B8D835-1D90-40FA-8C06-DAAD01203ECF}" srcOrd="0" destOrd="0" parTransId="{3075A9F7-6B82-43CF-8749-484F6E42CD7C}" sibTransId="{B91E0C5E-80FD-43A2-B789-405867BD97F1}"/>
    <dgm:cxn modelId="{CEA3CBB9-12D2-4BEA-A9C4-4DB9C417AED7}" type="presOf" srcId="{76C8FB1D-3EF5-4078-81E2-B4B8A4AFB9F3}" destId="{65F1DDD1-CD14-4154-95B9-B25FE8EB813E}" srcOrd="0" destOrd="0" presId="urn:microsoft.com/office/officeart/2009/3/layout/FramedTextPicture"/>
    <dgm:cxn modelId="{EE58888A-25E0-4474-8EB3-B1C663BB9E36}" type="presOf" srcId="{E7B8D835-1D90-40FA-8C06-DAAD01203ECF}" destId="{7EDDAFBD-D056-4B97-B083-CE59B3797F00}" srcOrd="0" destOrd="0" presId="urn:microsoft.com/office/officeart/2009/3/layout/FramedTextPicture"/>
    <dgm:cxn modelId="{96502501-3676-4F04-A17E-825A30A39459}" type="presParOf" srcId="{65F1DDD1-CD14-4154-95B9-B25FE8EB813E}" destId="{77DFDA6E-A8BA-4585-86F4-8DBA5A7D7FE9}" srcOrd="0" destOrd="0" presId="urn:microsoft.com/office/officeart/2009/3/layout/FramedTextPicture"/>
    <dgm:cxn modelId="{7E5481A2-9C6C-4C22-BCEB-CDA59069BA8E}" type="presParOf" srcId="{77DFDA6E-A8BA-4585-86F4-8DBA5A7D7FE9}" destId="{E0502001-54B9-4813-8D6C-9347DDE77923}" srcOrd="0" destOrd="0" presId="urn:microsoft.com/office/officeart/2009/3/layout/FramedTextPicture"/>
    <dgm:cxn modelId="{F18C3FA2-7F64-4442-92DD-957EB50696AB}" type="presParOf" srcId="{77DFDA6E-A8BA-4585-86F4-8DBA5A7D7FE9}" destId="{7EDDAFBD-D056-4B97-B083-CE59B3797F00}" srcOrd="1" destOrd="0" presId="urn:microsoft.com/office/officeart/2009/3/layout/FramedTextPicture"/>
    <dgm:cxn modelId="{2C938B5D-DCE8-46EC-88DE-6165CD559CD5}" type="presParOf" srcId="{77DFDA6E-A8BA-4585-86F4-8DBA5A7D7FE9}" destId="{2D37E6BA-DD3B-4BB5-8EE7-F9646F362561}" srcOrd="2" destOrd="0" presId="urn:microsoft.com/office/officeart/2009/3/layout/FramedTextPicture"/>
    <dgm:cxn modelId="{A449981D-36B9-48EB-B09E-CCB736D154C8}" type="presParOf" srcId="{77DFDA6E-A8BA-4585-86F4-8DBA5A7D7FE9}" destId="{5C588667-670F-47CD-8B78-53084A668BEF}" srcOrd="3" destOrd="0" presId="urn:microsoft.com/office/officeart/2009/3/layout/FramedTextPicture"/>
    <dgm:cxn modelId="{D94964F4-D217-4A96-A693-9AC70F8B0D99}" type="presParOf" srcId="{77DFDA6E-A8BA-4585-86F4-8DBA5A7D7FE9}" destId="{81701D07-9635-4F67-B36A-E7A6FB096F87}" srcOrd="4" destOrd="0" presId="urn:microsoft.com/office/officeart/2009/3/layout/FramedTextPicture"/>
    <dgm:cxn modelId="{6A3FCC47-339A-4967-B510-0351D34AE671}" type="presParOf" srcId="{77DFDA6E-A8BA-4585-86F4-8DBA5A7D7FE9}" destId="{2867C511-4AD6-4CBB-95E9-0A1A932CCC17}" srcOrd="5" destOrd="0" presId="urn:microsoft.com/office/officeart/2009/3/layout/FramedTextPi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9F18B-CCDB-4C69-8164-BCDF8332ACA8}">
      <dsp:nvSpPr>
        <dsp:cNvPr id="0" name=""/>
        <dsp:cNvSpPr/>
      </dsp:nvSpPr>
      <dsp:spPr>
        <a:xfrm>
          <a:off x="2708" y="692787"/>
          <a:ext cx="1231491" cy="676880"/>
        </a:xfrm>
        <a:prstGeom prst="roundRect">
          <a:avLst>
            <a:gd name="adj" fmla="val 10000"/>
          </a:avLst>
        </a:prstGeom>
        <a:solidFill>
          <a:schemeClr val="bg2"/>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err="1" smtClean="0">
              <a:latin typeface="Times New Roman" panose="02020603050405020304" pitchFamily="18" charset="0"/>
              <a:cs typeface="Times New Roman" panose="02020603050405020304" pitchFamily="18" charset="0"/>
            </a:rPr>
            <a:t>Rachete</a:t>
          </a:r>
          <a:r>
            <a:rPr lang="en-US" sz="1200" kern="1200" dirty="0" smtClean="0">
              <a:latin typeface="Times New Roman" panose="02020603050405020304" pitchFamily="18" charset="0"/>
              <a:cs typeface="Times New Roman" panose="02020603050405020304" pitchFamily="18" charset="0"/>
            </a:rPr>
            <a:t> cu </a:t>
          </a:r>
          <a:r>
            <a:rPr lang="en-US" sz="1200" kern="1200" dirty="0" err="1" smtClean="0">
              <a:latin typeface="Times New Roman" panose="02020603050405020304" pitchFamily="18" charset="0"/>
              <a:cs typeface="Times New Roman" panose="02020603050405020304" pitchFamily="18" charset="0"/>
            </a:rPr>
            <a:t>rază</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scurtă</a:t>
          </a:r>
          <a:r>
            <a:rPr lang="en-US" sz="1200" kern="1200" dirty="0" smtClean="0">
              <a:latin typeface="Times New Roman" panose="02020603050405020304" pitchFamily="18" charset="0"/>
              <a:cs typeface="Times New Roman" panose="02020603050405020304" pitchFamily="18" charset="0"/>
            </a:rPr>
            <a:t> de </a:t>
          </a:r>
          <a:r>
            <a:rPr lang="en-US" sz="1200" kern="1200" dirty="0" err="1" smtClean="0">
              <a:latin typeface="Times New Roman" panose="02020603050405020304" pitchFamily="18" charset="0"/>
              <a:cs typeface="Times New Roman" panose="02020603050405020304" pitchFamily="18" charset="0"/>
            </a:rPr>
            <a:t>acțiune</a:t>
          </a:r>
          <a:r>
            <a:rPr lang="en-US" sz="1200" kern="1200" dirty="0" smtClean="0">
              <a:latin typeface="Times New Roman" panose="02020603050405020304" pitchFamily="18" charset="0"/>
              <a:cs typeface="Times New Roman" panose="02020603050405020304" pitchFamily="18" charset="0"/>
            </a:rPr>
            <a:t> </a:t>
          </a:r>
          <a:endParaRPr lang="ru-RU" sz="1200" kern="1200" dirty="0"/>
        </a:p>
      </dsp:txBody>
      <dsp:txXfrm>
        <a:off x="2708" y="692787"/>
        <a:ext cx="1231491" cy="451253"/>
      </dsp:txXfrm>
    </dsp:sp>
    <dsp:sp modelId="{8C1B1188-17E5-46A6-8269-0695F2D7368A}">
      <dsp:nvSpPr>
        <dsp:cNvPr id="0" name=""/>
        <dsp:cNvSpPr/>
      </dsp:nvSpPr>
      <dsp:spPr>
        <a:xfrm>
          <a:off x="254941" y="1144040"/>
          <a:ext cx="1231491" cy="86400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(nu </a:t>
          </a:r>
          <a:r>
            <a:rPr lang="en-US" sz="1200" kern="1200" dirty="0" err="1" smtClean="0">
              <a:latin typeface="Times New Roman" panose="02020603050405020304" pitchFamily="18" charset="0"/>
              <a:cs typeface="Times New Roman" panose="02020603050405020304" pitchFamily="18" charset="0"/>
            </a:rPr>
            <a:t>mai</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mult</a:t>
          </a:r>
          <a:r>
            <a:rPr lang="en-US" sz="1200" kern="1200" dirty="0" smtClean="0">
              <a:latin typeface="Times New Roman" panose="02020603050405020304" pitchFamily="18" charset="0"/>
              <a:cs typeface="Times New Roman" panose="02020603050405020304" pitchFamily="18" charset="0"/>
            </a:rPr>
            <a:t> de 1000 de </a:t>
          </a:r>
          <a:r>
            <a:rPr lang="en-US" sz="1200" kern="1200" dirty="0" err="1" smtClean="0">
              <a:latin typeface="Times New Roman" panose="02020603050405020304" pitchFamily="18" charset="0"/>
              <a:cs typeface="Times New Roman" panose="02020603050405020304" pitchFamily="18" charset="0"/>
            </a:rPr>
            <a:t>kilometri</a:t>
          </a:r>
          <a:r>
            <a:rPr lang="en-US" sz="1200" kern="1200" dirty="0" smtClean="0">
              <a:latin typeface="Times New Roman" panose="02020603050405020304" pitchFamily="18" charset="0"/>
              <a:cs typeface="Times New Roman" panose="02020603050405020304" pitchFamily="18" charset="0"/>
            </a:rPr>
            <a:t>);</a:t>
          </a:r>
          <a:endParaRPr lang="ru-RU" sz="1200" kern="1200" dirty="0"/>
        </a:p>
      </dsp:txBody>
      <dsp:txXfrm>
        <a:off x="280247" y="1169346"/>
        <a:ext cx="1180879" cy="813388"/>
      </dsp:txXfrm>
    </dsp:sp>
    <dsp:sp modelId="{A87850E2-D553-4337-BEC8-52B4484828A8}">
      <dsp:nvSpPr>
        <dsp:cNvPr id="0" name=""/>
        <dsp:cNvSpPr/>
      </dsp:nvSpPr>
      <dsp:spPr>
        <a:xfrm>
          <a:off x="1428571" y="765111"/>
          <a:ext cx="412066" cy="3066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1428571" y="826432"/>
        <a:ext cx="320085" cy="183963"/>
      </dsp:txXfrm>
    </dsp:sp>
    <dsp:sp modelId="{E6756340-893F-42E4-93A0-B07E0A478FC5}">
      <dsp:nvSpPr>
        <dsp:cNvPr id="0" name=""/>
        <dsp:cNvSpPr/>
      </dsp:nvSpPr>
      <dsp:spPr>
        <a:xfrm>
          <a:off x="2011684" y="692787"/>
          <a:ext cx="1231491" cy="676880"/>
        </a:xfrm>
        <a:prstGeom prst="roundRect">
          <a:avLst>
            <a:gd name="adj" fmla="val 10000"/>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err="1" smtClean="0">
              <a:latin typeface="Times New Roman" panose="02020603050405020304" pitchFamily="18" charset="0"/>
              <a:cs typeface="Times New Roman" panose="02020603050405020304" pitchFamily="18" charset="0"/>
            </a:rPr>
            <a:t>Rachete</a:t>
          </a:r>
          <a:r>
            <a:rPr lang="en-US" sz="1200" kern="1200" dirty="0" smtClean="0">
              <a:latin typeface="Times New Roman" panose="02020603050405020304" pitchFamily="18" charset="0"/>
              <a:cs typeface="Times New Roman" panose="02020603050405020304" pitchFamily="18" charset="0"/>
            </a:rPr>
            <a:t> cu </a:t>
          </a:r>
          <a:r>
            <a:rPr lang="en-US" sz="1200" kern="1200" dirty="0" err="1" smtClean="0">
              <a:latin typeface="Times New Roman" panose="02020603050405020304" pitchFamily="18" charset="0"/>
              <a:cs typeface="Times New Roman" panose="02020603050405020304" pitchFamily="18" charset="0"/>
            </a:rPr>
            <a:t>rază</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medie</a:t>
          </a:r>
          <a:r>
            <a:rPr lang="en-US" sz="1200" kern="1200" dirty="0" smtClean="0">
              <a:latin typeface="Times New Roman" panose="02020603050405020304" pitchFamily="18" charset="0"/>
              <a:cs typeface="Times New Roman" panose="02020603050405020304" pitchFamily="18" charset="0"/>
            </a:rPr>
            <a:t> de </a:t>
          </a:r>
          <a:r>
            <a:rPr lang="en-US" sz="1200" kern="1200" dirty="0" err="1" smtClean="0">
              <a:latin typeface="Times New Roman" panose="02020603050405020304" pitchFamily="18" charset="0"/>
              <a:cs typeface="Times New Roman" panose="02020603050405020304" pitchFamily="18" charset="0"/>
            </a:rPr>
            <a:t>acțiune</a:t>
          </a:r>
          <a:r>
            <a:rPr lang="en-US" sz="1200" kern="1200" dirty="0" smtClean="0">
              <a:latin typeface="Times New Roman" panose="02020603050405020304" pitchFamily="18" charset="0"/>
              <a:cs typeface="Times New Roman" panose="02020603050405020304" pitchFamily="18" charset="0"/>
            </a:rPr>
            <a:t> </a:t>
          </a:r>
          <a:endParaRPr lang="ru-RU" sz="1200" kern="1200" dirty="0"/>
        </a:p>
      </dsp:txBody>
      <dsp:txXfrm>
        <a:off x="2011684" y="692787"/>
        <a:ext cx="1231491" cy="451253"/>
      </dsp:txXfrm>
    </dsp:sp>
    <dsp:sp modelId="{D0248333-3A41-415A-849D-B6623BE501FE}">
      <dsp:nvSpPr>
        <dsp:cNvPr id="0" name=""/>
        <dsp:cNvSpPr/>
      </dsp:nvSpPr>
      <dsp:spPr>
        <a:xfrm>
          <a:off x="2233191" y="1144040"/>
          <a:ext cx="1231491" cy="86400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(cu o </a:t>
          </a:r>
          <a:r>
            <a:rPr lang="en-US" sz="1200" kern="1200" dirty="0" err="1" smtClean="0">
              <a:latin typeface="Times New Roman" panose="02020603050405020304" pitchFamily="18" charset="0"/>
              <a:cs typeface="Times New Roman" panose="02020603050405020304" pitchFamily="18" charset="0"/>
            </a:rPr>
            <a:t>rază</a:t>
          </a:r>
          <a:r>
            <a:rPr lang="en-US" sz="1200" kern="1200" dirty="0" smtClean="0">
              <a:latin typeface="Times New Roman" panose="02020603050405020304" pitchFamily="18" charset="0"/>
              <a:cs typeface="Times New Roman" panose="02020603050405020304" pitchFamily="18" charset="0"/>
            </a:rPr>
            <a:t> de 1.000 </a:t>
          </a:r>
          <a:r>
            <a:rPr lang="en-US" sz="1200" kern="1200" dirty="0" err="1" smtClean="0">
              <a:latin typeface="Times New Roman" panose="02020603050405020304" pitchFamily="18" charset="0"/>
              <a:cs typeface="Times New Roman" panose="02020603050405020304" pitchFamily="18" charset="0"/>
            </a:rPr>
            <a:t>până</a:t>
          </a:r>
          <a:r>
            <a:rPr lang="en-US" sz="1200" kern="1200" dirty="0" smtClean="0">
              <a:latin typeface="Times New Roman" panose="02020603050405020304" pitchFamily="18" charset="0"/>
              <a:cs typeface="Times New Roman" panose="02020603050405020304" pitchFamily="18" charset="0"/>
            </a:rPr>
            <a:t> la 5.500 de </a:t>
          </a:r>
          <a:r>
            <a:rPr lang="en-US" sz="1200" kern="1200" dirty="0" err="1" smtClean="0">
              <a:latin typeface="Times New Roman" panose="02020603050405020304" pitchFamily="18" charset="0"/>
              <a:cs typeface="Times New Roman" panose="02020603050405020304" pitchFamily="18" charset="0"/>
            </a:rPr>
            <a:t>kilometri</a:t>
          </a:r>
          <a:r>
            <a:rPr lang="en-US" sz="1200" kern="1200" dirty="0" smtClean="0">
              <a:latin typeface="Times New Roman" panose="02020603050405020304" pitchFamily="18" charset="0"/>
              <a:cs typeface="Times New Roman" panose="02020603050405020304" pitchFamily="18" charset="0"/>
            </a:rPr>
            <a:t>);</a:t>
          </a:r>
          <a:endParaRPr lang="ru-RU" sz="1200" kern="1200" dirty="0"/>
        </a:p>
      </dsp:txBody>
      <dsp:txXfrm>
        <a:off x="2258497" y="1169346"/>
        <a:ext cx="1180879" cy="813388"/>
      </dsp:txXfrm>
    </dsp:sp>
    <dsp:sp modelId="{DC2C4BDA-9AE2-4B80-96C8-6142954324EC}">
      <dsp:nvSpPr>
        <dsp:cNvPr id="0" name=""/>
        <dsp:cNvSpPr/>
      </dsp:nvSpPr>
      <dsp:spPr>
        <a:xfrm>
          <a:off x="3422184" y="765111"/>
          <a:ext cx="379497" cy="3066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3422184" y="826432"/>
        <a:ext cx="287516" cy="183963"/>
      </dsp:txXfrm>
    </dsp:sp>
    <dsp:sp modelId="{3329DDC0-0E79-4B53-B451-D1EA2296231E}">
      <dsp:nvSpPr>
        <dsp:cNvPr id="0" name=""/>
        <dsp:cNvSpPr/>
      </dsp:nvSpPr>
      <dsp:spPr>
        <a:xfrm>
          <a:off x="3959208" y="692787"/>
          <a:ext cx="1231491" cy="676880"/>
        </a:xfrm>
        <a:prstGeom prst="roundRect">
          <a:avLst>
            <a:gd name="adj" fmla="val 10000"/>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US" sz="1200" kern="1200" dirty="0" err="1" smtClean="0">
              <a:latin typeface="Times New Roman" panose="02020603050405020304" pitchFamily="18" charset="0"/>
              <a:cs typeface="Times New Roman" panose="02020603050405020304" pitchFamily="18" charset="0"/>
            </a:rPr>
            <a:t>Rachete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balistice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intercontinentale</a:t>
          </a:r>
          <a:r>
            <a:rPr lang="en-US" sz="1200" kern="1200" dirty="0" smtClean="0">
              <a:latin typeface="Times New Roman" panose="02020603050405020304" pitchFamily="18" charset="0"/>
              <a:cs typeface="Times New Roman" panose="02020603050405020304" pitchFamily="18" charset="0"/>
            </a:rPr>
            <a:t> </a:t>
          </a:r>
          <a:endParaRPr lang="ru-RU" sz="1200" kern="1200" dirty="0"/>
        </a:p>
      </dsp:txBody>
      <dsp:txXfrm>
        <a:off x="3959208" y="692787"/>
        <a:ext cx="1231491" cy="451253"/>
      </dsp:txXfrm>
    </dsp:sp>
    <dsp:sp modelId="{BA5C325A-C3EB-4840-8884-382E873CF2A1}">
      <dsp:nvSpPr>
        <dsp:cNvPr id="0" name=""/>
        <dsp:cNvSpPr/>
      </dsp:nvSpPr>
      <dsp:spPr>
        <a:xfrm>
          <a:off x="4173512" y="1156802"/>
          <a:ext cx="1231491" cy="86400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cs typeface="Times New Roman" panose="02020603050405020304" pitchFamily="18" charset="0"/>
            </a:rPr>
            <a:t>(cu o </a:t>
          </a:r>
          <a:r>
            <a:rPr lang="en-US" sz="1200" kern="1200" dirty="0" err="1" smtClean="0">
              <a:latin typeface="Times New Roman" panose="02020603050405020304" pitchFamily="18" charset="0"/>
              <a:cs typeface="Times New Roman" panose="02020603050405020304" pitchFamily="18" charset="0"/>
            </a:rPr>
            <a:t>rază</a:t>
          </a:r>
          <a:r>
            <a:rPr lang="en-US" sz="1200" kern="1200" dirty="0" smtClean="0">
              <a:latin typeface="Times New Roman" panose="02020603050405020304" pitchFamily="18" charset="0"/>
              <a:cs typeface="Times New Roman" panose="02020603050405020304" pitchFamily="18" charset="0"/>
            </a:rPr>
            <a:t> de </a:t>
          </a:r>
          <a:r>
            <a:rPr lang="en-US" sz="1200" kern="1200" dirty="0" err="1" smtClean="0">
              <a:latin typeface="Times New Roman" panose="02020603050405020304" pitchFamily="18" charset="0"/>
              <a:cs typeface="Times New Roman" panose="02020603050405020304" pitchFamily="18" charset="0"/>
            </a:rPr>
            <a:t>peste</a:t>
          </a:r>
          <a:r>
            <a:rPr lang="en-US" sz="1200" kern="1200" dirty="0" smtClean="0">
              <a:latin typeface="Times New Roman" panose="02020603050405020304" pitchFamily="18" charset="0"/>
              <a:cs typeface="Times New Roman" panose="02020603050405020304" pitchFamily="18" charset="0"/>
            </a:rPr>
            <a:t> 5.500 de </a:t>
          </a:r>
          <a:r>
            <a:rPr lang="en-US" sz="1200" kern="1200" dirty="0" err="1" smtClean="0">
              <a:latin typeface="Times New Roman" panose="02020603050405020304" pitchFamily="18" charset="0"/>
              <a:cs typeface="Times New Roman" panose="02020603050405020304" pitchFamily="18" charset="0"/>
            </a:rPr>
            <a:t>kilometri</a:t>
          </a:r>
          <a:r>
            <a:rPr lang="en-US" sz="1200" kern="1200" dirty="0" smtClean="0">
              <a:latin typeface="Times New Roman" panose="02020603050405020304" pitchFamily="18" charset="0"/>
              <a:cs typeface="Times New Roman" panose="02020603050405020304" pitchFamily="18" charset="0"/>
            </a:rPr>
            <a:t>).</a:t>
          </a:r>
          <a:endParaRPr lang="ru-RU" sz="1200" kern="1200" dirty="0"/>
        </a:p>
      </dsp:txBody>
      <dsp:txXfrm>
        <a:off x="4198818" y="1182108"/>
        <a:ext cx="1180879" cy="813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8FA3-4DE2-4B03-8B55-891D4379BF00}">
      <dsp:nvSpPr>
        <dsp:cNvPr id="0" name=""/>
        <dsp:cNvSpPr/>
      </dsp:nvSpPr>
      <dsp:spPr>
        <a:xfrm flipH="1" flipV="1">
          <a:off x="391830" y="1047906"/>
          <a:ext cx="178968" cy="45766"/>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2102E7-F451-4715-BE58-C5BE358058AB}">
      <dsp:nvSpPr>
        <dsp:cNvPr id="0" name=""/>
        <dsp:cNvSpPr/>
      </dsp:nvSpPr>
      <dsp:spPr>
        <a:xfrm>
          <a:off x="1328411" y="1805414"/>
          <a:ext cx="2732996" cy="1534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latin typeface="Times New Roman" panose="02020603050405020304" pitchFamily="18" charset="0"/>
              <a:cs typeface="Times New Roman" panose="02020603050405020304" pitchFamily="18" charset="0"/>
            </a:rPr>
            <a:t>Prin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numire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toate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mijloacele</a:t>
          </a:r>
          <a:r>
            <a:rPr lang="en-US" sz="1400" kern="1200" dirty="0" smtClean="0">
              <a:latin typeface="Times New Roman" panose="02020603050405020304" pitchFamily="18" charset="0"/>
              <a:cs typeface="Times New Roman" panose="02020603050405020304" pitchFamily="18" charset="0"/>
            </a:rPr>
            <a:t> de </a:t>
          </a:r>
          <a:r>
            <a:rPr lang="en-US" sz="1400" kern="1200" dirty="0" err="1" smtClean="0">
              <a:latin typeface="Times New Roman" panose="02020603050405020304" pitchFamily="18" charset="0"/>
              <a:cs typeface="Times New Roman" panose="02020603050405020304" pitchFamily="18" charset="0"/>
            </a:rPr>
            <a:t>livrare</a:t>
          </a:r>
          <a:r>
            <a:rPr lang="en-US" sz="1400" kern="1200" dirty="0" smtClean="0">
              <a:latin typeface="Times New Roman" panose="02020603050405020304" pitchFamily="18" charset="0"/>
              <a:cs typeface="Times New Roman" panose="02020603050405020304" pitchFamily="18" charset="0"/>
            </a:rPr>
            <a:t> a </a:t>
          </a:r>
          <a:r>
            <a:rPr lang="en-US" sz="1400" kern="1200" dirty="0" err="1" smtClean="0">
              <a:latin typeface="Times New Roman" panose="02020603050405020304" pitchFamily="18" charset="0"/>
              <a:cs typeface="Times New Roman" panose="02020603050405020304" pitchFamily="18" charset="0"/>
            </a:rPr>
            <a:t>proiectilelor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nucleare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sunt</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împărțite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următoarele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grupuri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tactice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strategice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și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operaționale-tactice</a:t>
          </a:r>
          <a:r>
            <a:rPr lang="en-US" sz="1400" kern="1200" dirty="0" smtClean="0">
              <a:latin typeface="Times New Roman" panose="02020603050405020304" pitchFamily="18" charset="0"/>
              <a:cs typeface="Times New Roman" panose="02020603050405020304" pitchFamily="18" charset="0"/>
            </a:rPr>
            <a:t>. Tactic-</a:t>
          </a:r>
          <a:r>
            <a:rPr lang="en-US" sz="1400" kern="1200" dirty="0" err="1" smtClean="0">
              <a:latin typeface="Times New Roman" panose="02020603050405020304" pitchFamily="18" charset="0"/>
              <a:cs typeface="Times New Roman" panose="02020603050405020304" pitchFamily="18" charset="0"/>
            </a:rPr>
            <a:t>conceput</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pentru</a:t>
          </a:r>
          <a:r>
            <a:rPr lang="en-US" sz="1400" kern="1200" dirty="0" smtClean="0">
              <a:latin typeface="Times New Roman" panose="02020603050405020304" pitchFamily="18" charset="0"/>
              <a:cs typeface="Times New Roman" panose="02020603050405020304" pitchFamily="18" charset="0"/>
            </a:rPr>
            <a:t> a </a:t>
          </a:r>
          <a:r>
            <a:rPr lang="en-US" sz="1400" kern="1200" dirty="0" err="1" smtClean="0">
              <a:latin typeface="Times New Roman" panose="02020603050405020304" pitchFamily="18" charset="0"/>
              <a:cs typeface="Times New Roman" panose="02020603050405020304" pitchFamily="18" charset="0"/>
            </a:rPr>
            <a:t>învinge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echipamentul</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militar</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și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forța</a:t>
          </a:r>
          <a:r>
            <a:rPr lang="en-US" sz="1400" kern="1200" dirty="0" smtClean="0">
              <a:latin typeface="Times New Roman" panose="02020603050405020304" pitchFamily="18" charset="0"/>
              <a:cs typeface="Times New Roman" panose="02020603050405020304" pitchFamily="18" charset="0"/>
            </a:rPr>
            <a:t> de </a:t>
          </a:r>
          <a:r>
            <a:rPr lang="en-US" sz="1400" kern="1200" dirty="0" err="1" smtClean="0">
              <a:latin typeface="Times New Roman" panose="02020603050405020304" pitchFamily="18" charset="0"/>
              <a:cs typeface="Times New Roman" panose="02020603050405020304" pitchFamily="18" charset="0"/>
            </a:rPr>
            <a:t>muncă</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spatele</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apropiat</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și</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în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față</a:t>
          </a:r>
          <a:endParaRPr lang="ru-RU" sz="1400" kern="1200" dirty="0"/>
        </a:p>
      </dsp:txBody>
      <dsp:txXfrm>
        <a:off x="1328411" y="1805414"/>
        <a:ext cx="2732996" cy="1534099"/>
      </dsp:txXfrm>
    </dsp:sp>
    <dsp:sp modelId="{7419284B-BE3A-4B62-9430-D677AF1C31BF}">
      <dsp:nvSpPr>
        <dsp:cNvPr id="0" name=""/>
        <dsp:cNvSpPr/>
      </dsp:nvSpPr>
      <dsp:spPr>
        <a:xfrm>
          <a:off x="1211904" y="1509275"/>
          <a:ext cx="596473" cy="596627"/>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9EC06-E417-490E-A59F-A96C929FC527}">
      <dsp:nvSpPr>
        <dsp:cNvPr id="0" name=""/>
        <dsp:cNvSpPr/>
      </dsp:nvSpPr>
      <dsp:spPr>
        <a:xfrm rot="5400000">
          <a:off x="3577128" y="1501529"/>
          <a:ext cx="551433" cy="612118"/>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AC6CF-3076-4A36-87A4-7238CFAAFB7D}">
      <dsp:nvSpPr>
        <dsp:cNvPr id="0" name=""/>
        <dsp:cNvSpPr/>
      </dsp:nvSpPr>
      <dsp:spPr>
        <a:xfrm rot="16200000">
          <a:off x="1211827" y="2885010"/>
          <a:ext cx="596627" cy="596473"/>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9243B-A05C-4630-A397-9E99DA8CEF4F}">
      <dsp:nvSpPr>
        <dsp:cNvPr id="0" name=""/>
        <dsp:cNvSpPr/>
      </dsp:nvSpPr>
      <dsp:spPr>
        <a:xfrm rot="10800000">
          <a:off x="3554607" y="2884933"/>
          <a:ext cx="596473" cy="596627"/>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2001-54B9-4813-8D6C-9347DDE77923}">
      <dsp:nvSpPr>
        <dsp:cNvPr id="0" name=""/>
        <dsp:cNvSpPr/>
      </dsp:nvSpPr>
      <dsp:spPr>
        <a:xfrm>
          <a:off x="426135" y="976752"/>
          <a:ext cx="233918" cy="218805"/>
        </a:xfrm>
        <a:prstGeom prst="rect">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DAFBD-D056-4B97-B083-CE59B3797F00}">
      <dsp:nvSpPr>
        <dsp:cNvPr id="0" name=""/>
        <dsp:cNvSpPr/>
      </dsp:nvSpPr>
      <dsp:spPr>
        <a:xfrm>
          <a:off x="1298015" y="1646340"/>
          <a:ext cx="2555390" cy="159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latin typeface="Times New Roman" panose="02020603050405020304" pitchFamily="18" charset="0"/>
              <a:cs typeface="Times New Roman" panose="02020603050405020304" pitchFamily="18" charset="0"/>
            </a:rPr>
            <a:t>Acest</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grup</a:t>
          </a:r>
          <a:r>
            <a:rPr lang="en-US" sz="1200" kern="1200" dirty="0" smtClean="0">
              <a:latin typeface="Times New Roman" panose="02020603050405020304" pitchFamily="18" charset="0"/>
              <a:cs typeface="Times New Roman" panose="02020603050405020304" pitchFamily="18" charset="0"/>
            </a:rPr>
            <a:t> include </a:t>
          </a:r>
          <a:r>
            <a:rPr lang="en-US" sz="1200" kern="1200" dirty="0" err="1" smtClean="0">
              <a:latin typeface="Times New Roman" panose="02020603050405020304" pitchFamily="18" charset="0"/>
              <a:cs typeface="Times New Roman" panose="02020603050405020304" pitchFamily="18" charset="0"/>
            </a:rPr>
            <a:t>mijloace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menite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să</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învingă</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țintele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aeriene</a:t>
          </a:r>
          <a:r>
            <a:rPr lang="en-US" sz="1200" kern="1200" dirty="0" smtClean="0">
              <a:latin typeface="Times New Roman" panose="02020603050405020304" pitchFamily="18" charset="0"/>
              <a:cs typeface="Times New Roman" panose="02020603050405020304" pitchFamily="18" charset="0"/>
            </a:rPr>
            <a:t>, maritime </a:t>
          </a:r>
          <a:r>
            <a:rPr lang="en-US" sz="1200" kern="1200" dirty="0" err="1" smtClean="0">
              <a:latin typeface="Times New Roman" panose="02020603050405020304" pitchFamily="18" charset="0"/>
              <a:cs typeface="Times New Roman" panose="02020603050405020304" pitchFamily="18" charset="0"/>
            </a:rPr>
            <a:t>și</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spațiale</a:t>
          </a:r>
          <a:r>
            <a:rPr lang="en-US" sz="1200" kern="1200" dirty="0" smtClean="0">
              <a:latin typeface="Times New Roman" panose="02020603050405020304" pitchFamily="18" charset="0"/>
              <a:cs typeface="Times New Roman" panose="02020603050405020304" pitchFamily="18" charset="0"/>
            </a:rPr>
            <a:t>. Strategic-</a:t>
          </a:r>
          <a:r>
            <a:rPr lang="en-US" sz="1200" kern="1200" dirty="0" err="1" smtClean="0">
              <a:latin typeface="Times New Roman" panose="02020603050405020304" pitchFamily="18" charset="0"/>
              <a:cs typeface="Times New Roman" panose="02020603050405020304" pitchFamily="18" charset="0"/>
            </a:rPr>
            <a:t>folosit</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pentru</a:t>
          </a:r>
          <a:r>
            <a:rPr lang="en-US" sz="1200" kern="1200" dirty="0" smtClean="0">
              <a:latin typeface="Times New Roman" panose="02020603050405020304" pitchFamily="18" charset="0"/>
              <a:cs typeface="Times New Roman" panose="02020603050405020304" pitchFamily="18" charset="0"/>
            </a:rPr>
            <a:t> a </a:t>
          </a:r>
          <a:r>
            <a:rPr lang="en-US" sz="1200" kern="1200" dirty="0" err="1" smtClean="0">
              <a:latin typeface="Times New Roman" panose="02020603050405020304" pitchFamily="18" charset="0"/>
              <a:cs typeface="Times New Roman" panose="02020603050405020304" pitchFamily="18" charset="0"/>
            </a:rPr>
            <a:t>distruge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centrele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industriale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centrele</a:t>
          </a:r>
          <a:r>
            <a:rPr lang="en-US" sz="1200" kern="1200" dirty="0" smtClean="0">
              <a:latin typeface="Times New Roman" panose="02020603050405020304" pitchFamily="18" charset="0"/>
              <a:cs typeface="Times New Roman" panose="02020603050405020304" pitchFamily="18" charset="0"/>
            </a:rPr>
            <a:t> administrative </a:t>
          </a:r>
          <a:r>
            <a:rPr lang="en-US" sz="1200" kern="1200" dirty="0" err="1" smtClean="0">
              <a:latin typeface="Times New Roman" panose="02020603050405020304" pitchFamily="18" charset="0"/>
              <a:cs typeface="Times New Roman" panose="02020603050405020304" pitchFamily="18" charset="0"/>
            </a:rPr>
            <a:t>și</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alte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obiective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strategice</a:t>
          </a:r>
          <a:r>
            <a:rPr lang="en-US" sz="1200" kern="1200" dirty="0" smtClean="0">
              <a:latin typeface="Times New Roman" panose="02020603050405020304" pitchFamily="18" charset="0"/>
              <a:cs typeface="Times New Roman" panose="02020603050405020304" pitchFamily="18" charset="0"/>
            </a:rPr>
            <a:t> care se </a:t>
          </a:r>
          <a:r>
            <a:rPr lang="en-US" sz="1200" kern="1200" dirty="0" err="1" smtClean="0">
              <a:latin typeface="Times New Roman" panose="02020603050405020304" pitchFamily="18" charset="0"/>
              <a:cs typeface="Times New Roman" panose="02020603050405020304" pitchFamily="18" charset="0"/>
            </a:rPr>
            <a:t>află</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în</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spatele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liniilor</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inamice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Operaționale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și</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tactice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sunt</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folosite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pentru</a:t>
          </a:r>
          <a:r>
            <a:rPr lang="en-US" sz="1200" kern="1200" dirty="0" smtClean="0">
              <a:latin typeface="Times New Roman" panose="02020603050405020304" pitchFamily="18" charset="0"/>
              <a:cs typeface="Times New Roman" panose="02020603050405020304" pitchFamily="18" charset="0"/>
            </a:rPr>
            <a:t> a </a:t>
          </a:r>
          <a:r>
            <a:rPr lang="en-US" sz="1200" kern="1200" dirty="0" err="1" smtClean="0">
              <a:latin typeface="Times New Roman" panose="02020603050405020304" pitchFamily="18" charset="0"/>
              <a:cs typeface="Times New Roman" panose="02020603050405020304" pitchFamily="18" charset="0"/>
            </a:rPr>
            <a:t>elimina</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obiectele</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inamice</a:t>
          </a:r>
          <a:r>
            <a:rPr lang="en-US" sz="1200" kern="1200" dirty="0" smtClean="0">
              <a:latin typeface="Times New Roman" panose="02020603050405020304" pitchFamily="18" charset="0"/>
              <a:cs typeface="Times New Roman" panose="02020603050405020304" pitchFamily="18" charset="0"/>
            </a:rPr>
            <a:t> situate </a:t>
          </a:r>
          <a:r>
            <a:rPr lang="en-US" sz="1200" kern="1200" dirty="0" err="1" smtClean="0">
              <a:latin typeface="Times New Roman" panose="02020603050405020304" pitchFamily="18" charset="0"/>
              <a:cs typeface="Times New Roman" panose="02020603050405020304" pitchFamily="18" charset="0"/>
            </a:rPr>
            <a:t>în</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adâncimea</a:t>
          </a:r>
          <a:r>
            <a:rPr lang="en-US" sz="1200" kern="1200" dirty="0" smtClean="0">
              <a:latin typeface="Times New Roman" panose="02020603050405020304" pitchFamily="18" charset="0"/>
              <a:cs typeface="Times New Roman" panose="02020603050405020304" pitchFamily="18" charset="0"/>
            </a:rPr>
            <a:t> </a:t>
          </a:r>
          <a:r>
            <a:rPr lang="en-US" sz="1200" kern="1200" dirty="0" err="1" smtClean="0">
              <a:latin typeface="Times New Roman" panose="02020603050405020304" pitchFamily="18" charset="0"/>
              <a:cs typeface="Times New Roman" panose="02020603050405020304" pitchFamily="18" charset="0"/>
            </a:rPr>
            <a:t>operațională</a:t>
          </a:r>
          <a:r>
            <a:rPr lang="ro-RO"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1298015" y="1646340"/>
        <a:ext cx="2555390" cy="1595145"/>
      </dsp:txXfrm>
    </dsp:sp>
    <dsp:sp modelId="{2D37E6BA-DD3B-4BB5-8EE7-F9646F362561}">
      <dsp:nvSpPr>
        <dsp:cNvPr id="0" name=""/>
        <dsp:cNvSpPr/>
      </dsp:nvSpPr>
      <dsp:spPr>
        <a:xfrm>
          <a:off x="1178477" y="1500923"/>
          <a:ext cx="570458" cy="570606"/>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88667-670F-47CD-8B78-53084A668BEF}">
      <dsp:nvSpPr>
        <dsp:cNvPr id="0" name=""/>
        <dsp:cNvSpPr/>
      </dsp:nvSpPr>
      <dsp:spPr>
        <a:xfrm rot="5400000">
          <a:off x="3418933" y="1500996"/>
          <a:ext cx="570606" cy="570458"/>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01D07-9635-4F67-B36A-E7A6FB096F87}">
      <dsp:nvSpPr>
        <dsp:cNvPr id="0" name=""/>
        <dsp:cNvSpPr/>
      </dsp:nvSpPr>
      <dsp:spPr>
        <a:xfrm rot="16200000">
          <a:off x="1178404" y="2816657"/>
          <a:ext cx="570606" cy="570458"/>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7C511-4AD6-4CBB-95E9-0A1A932CCC17}">
      <dsp:nvSpPr>
        <dsp:cNvPr id="0" name=""/>
        <dsp:cNvSpPr/>
      </dsp:nvSpPr>
      <dsp:spPr>
        <a:xfrm rot="10800000">
          <a:off x="3419007" y="2816583"/>
          <a:ext cx="570458" cy="570606"/>
        </a:xfrm>
        <a:prstGeom prst="halfFrame">
          <a:avLst>
            <a:gd name="adj1" fmla="val 25770"/>
            <a:gd name="adj2" fmla="val 257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20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28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64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18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1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085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27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90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94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4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67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54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f32226ef7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f32226ef7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37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482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327155"/>
            <a:ext cx="7080026" cy="1371601"/>
          </a:xfrm>
        </p:spPr>
        <p:txBody>
          <a:bodyPr anchor="b">
            <a:normAutofit/>
          </a:bodyPr>
          <a:lstStyle>
            <a:lvl1pPr algn="ctr">
              <a:defRPr sz="4050"/>
            </a:lvl1pPr>
          </a:lstStyle>
          <a:p>
            <a:r>
              <a:rPr lang="ru-RU" smtClean="0"/>
              <a:t>Образец заголовка</a:t>
            </a:r>
            <a:endParaRPr lang="en-US" dirty="0"/>
          </a:p>
        </p:txBody>
      </p:sp>
      <p:sp>
        <p:nvSpPr>
          <p:cNvPr id="3" name="Subtitle 2"/>
          <p:cNvSpPr>
            <a:spLocks noGrp="1"/>
          </p:cNvSpPr>
          <p:nvPr>
            <p:ph type="subTitle" idx="1"/>
          </p:nvPr>
        </p:nvSpPr>
        <p:spPr>
          <a:xfrm>
            <a:off x="1028020" y="2698755"/>
            <a:ext cx="7080026" cy="787400"/>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028961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410855"/>
            <a:ext cx="7606349" cy="2862605"/>
          </a:xfrm>
          <a:prstGeom prst="rect">
            <a:avLst/>
          </a:prstGeom>
        </p:spPr>
      </p:pic>
      <p:sp>
        <p:nvSpPr>
          <p:cNvPr id="2" name="Title 1"/>
          <p:cNvSpPr>
            <a:spLocks noGrp="1"/>
          </p:cNvSpPr>
          <p:nvPr>
            <p:ph type="title"/>
          </p:nvPr>
        </p:nvSpPr>
        <p:spPr>
          <a:xfrm>
            <a:off x="685354" y="3423941"/>
            <a:ext cx="7766495" cy="407604"/>
          </a:xfrm>
        </p:spPr>
        <p:txBody>
          <a:bodyPr anchor="b">
            <a:normAutofit/>
          </a:bodyPr>
          <a:lstStyle>
            <a:lvl1pPr algn="ctr">
              <a:defRPr sz="21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77012" y="521257"/>
            <a:ext cx="7384010" cy="2644253"/>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3831546"/>
            <a:ext cx="7765322" cy="51185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98624D31-43A5-475A-80CF-332C9F6DCF35}"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47674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456328"/>
            <a:ext cx="7765322" cy="2650758"/>
          </a:xfrm>
        </p:spPr>
        <p:txBody>
          <a:bodyPr anchor="ctr"/>
          <a:lstStyle>
            <a:lvl1pPr>
              <a:defRPr sz="2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6" y="3221385"/>
            <a:ext cx="7765322" cy="112637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98624D31-43A5-475A-80CF-332C9F6DCF35}"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13014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2707524"/>
            <a:ext cx="6564224" cy="39956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4" name="Text Placeholder 3"/>
          <p:cNvSpPr>
            <a:spLocks noGrp="1"/>
          </p:cNvSpPr>
          <p:nvPr>
            <p:ph type="body" sz="half" idx="2"/>
          </p:nvPr>
        </p:nvSpPr>
        <p:spPr>
          <a:xfrm>
            <a:off x="685346" y="3228265"/>
            <a:ext cx="7765322" cy="1117122"/>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98624D31-43A5-475A-80CF-332C9F6DCF35}"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742950" y="66359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878537" y="219619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4704467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207"/>
            <a:ext cx="7765322" cy="1883876"/>
          </a:xfrm>
        </p:spPr>
        <p:txBody>
          <a:bodyPr anchor="b"/>
          <a:lstStyle>
            <a:lvl1pPr>
              <a:defRPr sz="2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9" y="3487917"/>
            <a:ext cx="776414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98624D31-43A5-475A-80CF-332C9F6DCF35}"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847100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6" y="457200"/>
            <a:ext cx="7765322" cy="7278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46"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8" name="Text Placeholder 3"/>
          <p:cNvSpPr>
            <a:spLocks noGrp="1"/>
          </p:cNvSpPr>
          <p:nvPr>
            <p:ph type="body" sz="half" idx="15"/>
          </p:nvPr>
        </p:nvSpPr>
        <p:spPr>
          <a:xfrm>
            <a:off x="685346"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9" name="Text Placeholder 4"/>
          <p:cNvSpPr>
            <a:spLocks noGrp="1"/>
          </p:cNvSpPr>
          <p:nvPr>
            <p:ph type="body" sz="quarter" idx="3"/>
          </p:nvPr>
        </p:nvSpPr>
        <p:spPr>
          <a:xfrm>
            <a:off x="3335033"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0" name="Text Placeholder 3"/>
          <p:cNvSpPr>
            <a:spLocks noGrp="1"/>
          </p:cNvSpPr>
          <p:nvPr>
            <p:ph type="body" sz="half" idx="16"/>
          </p:nvPr>
        </p:nvSpPr>
        <p:spPr>
          <a:xfrm>
            <a:off x="3331076"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11" name="Text Placeholder 4"/>
          <p:cNvSpPr>
            <a:spLocks noGrp="1"/>
          </p:cNvSpPr>
          <p:nvPr>
            <p:ph type="body" sz="quarter" idx="13"/>
          </p:nvPr>
        </p:nvSpPr>
        <p:spPr>
          <a:xfrm>
            <a:off x="5974929" y="1414462"/>
            <a:ext cx="2475738" cy="432197"/>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2" name="Text Placeholder 3"/>
          <p:cNvSpPr>
            <a:spLocks noGrp="1"/>
          </p:cNvSpPr>
          <p:nvPr>
            <p:ph type="body" sz="half" idx="17"/>
          </p:nvPr>
        </p:nvSpPr>
        <p:spPr>
          <a:xfrm>
            <a:off x="5974929" y="1928812"/>
            <a:ext cx="2475738" cy="24145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98624D31-43A5-475A-80CF-332C9F6DCF35}" type="datetimeFigureOut">
              <a:rPr lang="en-US" smtClean="0"/>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704624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363661"/>
            <a:ext cx="2504979" cy="1385888"/>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363661"/>
            <a:ext cx="2504979" cy="1385888"/>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363661"/>
            <a:ext cx="2504979" cy="1385888"/>
          </a:xfrm>
          <a:prstGeom prst="rect">
            <a:avLst/>
          </a:prstGeom>
        </p:spPr>
      </p:pic>
      <p:sp>
        <p:nvSpPr>
          <p:cNvPr id="30" name="Title 1"/>
          <p:cNvSpPr>
            <a:spLocks noGrp="1"/>
          </p:cNvSpPr>
          <p:nvPr>
            <p:ph type="title"/>
          </p:nvPr>
        </p:nvSpPr>
        <p:spPr>
          <a:xfrm>
            <a:off x="685346" y="457200"/>
            <a:ext cx="7765322" cy="7278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46"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0" name="Picture Placeholder 2"/>
          <p:cNvSpPr>
            <a:spLocks noGrp="1" noChangeAspect="1"/>
          </p:cNvSpPr>
          <p:nvPr>
            <p:ph type="pic" idx="15"/>
          </p:nvPr>
        </p:nvSpPr>
        <p:spPr>
          <a:xfrm>
            <a:off x="763577" y="1454188"/>
            <a:ext cx="2319276" cy="1202216"/>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46" y="3360276"/>
            <a:ext cx="2475738" cy="98312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2" name="Text Placeholder 4"/>
          <p:cNvSpPr>
            <a:spLocks noGrp="1"/>
          </p:cNvSpPr>
          <p:nvPr>
            <p:ph type="body" sz="quarter" idx="3"/>
          </p:nvPr>
        </p:nvSpPr>
        <p:spPr>
          <a:xfrm>
            <a:off x="3332091"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3" name="Picture Placeholder 2"/>
          <p:cNvSpPr>
            <a:spLocks noGrp="1" noChangeAspect="1"/>
          </p:cNvSpPr>
          <p:nvPr>
            <p:ph type="pic" idx="21"/>
          </p:nvPr>
        </p:nvSpPr>
        <p:spPr>
          <a:xfrm>
            <a:off x="3409307" y="1454321"/>
            <a:ext cx="2319276" cy="1206123"/>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76" y="3360276"/>
            <a:ext cx="2475738" cy="98312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25" name="Text Placeholder 4"/>
          <p:cNvSpPr>
            <a:spLocks noGrp="1"/>
          </p:cNvSpPr>
          <p:nvPr>
            <p:ph type="body" sz="quarter" idx="13"/>
          </p:nvPr>
        </p:nvSpPr>
        <p:spPr>
          <a:xfrm>
            <a:off x="5975023" y="2928079"/>
            <a:ext cx="2475738" cy="432197"/>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26" name="Picture Placeholder 2"/>
          <p:cNvSpPr>
            <a:spLocks noGrp="1" noChangeAspect="1"/>
          </p:cNvSpPr>
          <p:nvPr>
            <p:ph type="pic" idx="22"/>
          </p:nvPr>
        </p:nvSpPr>
        <p:spPr>
          <a:xfrm>
            <a:off x="6056774" y="1450824"/>
            <a:ext cx="2319276" cy="120547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4929" y="3360274"/>
            <a:ext cx="2475738" cy="98312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3" name="Date Placeholder 2"/>
          <p:cNvSpPr>
            <a:spLocks noGrp="1"/>
          </p:cNvSpPr>
          <p:nvPr>
            <p:ph type="dt" sz="half" idx="10"/>
          </p:nvPr>
        </p:nvSpPr>
        <p:spPr/>
        <p:txBody>
          <a:bodyPr/>
          <a:lstStyle/>
          <a:p>
            <a:fld id="{98624D31-43A5-475A-80CF-332C9F6DCF35}" type="datetimeFigureOut">
              <a:rPr lang="en-US" smtClean="0"/>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61777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47066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457200"/>
            <a:ext cx="1713365" cy="38862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347" y="457200"/>
            <a:ext cx="5937654" cy="38862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463654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0250943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71551" y="1320801"/>
            <a:ext cx="7192913" cy="1371610"/>
          </a:xfrm>
        </p:spPr>
        <p:txBody>
          <a:bodyPr anchor="b"/>
          <a:lstStyle>
            <a:lvl1pPr algn="ctr">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971551" y="2692409"/>
            <a:ext cx="7192913" cy="1130291"/>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EBB0C4-6273-4C6E-B9BD-2EDC30F1CD52}"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53942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347" y="1299337"/>
            <a:ext cx="3795373" cy="304406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52169" y="1299337"/>
            <a:ext cx="3798499" cy="304406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4525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300880"/>
            <a:ext cx="3816804" cy="3111577"/>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64" y="1300880"/>
            <a:ext cx="3816804" cy="3111577"/>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4404" y="1376441"/>
            <a:ext cx="3657258" cy="408663"/>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754404" y="1785103"/>
            <a:ext cx="3657258" cy="2558297"/>
          </a:xfrm>
        </p:spPr>
        <p:txBody>
          <a:bodyPr anchor="t">
            <a:normAutofit/>
          </a:bodyPr>
          <a:lstStyle>
            <a:lvl1pPr>
              <a:defRPr sz="1350"/>
            </a:lvl1pPr>
            <a:lvl2pPr>
              <a:defRPr sz="1200"/>
            </a:lvl2pPr>
            <a:lvl3pPr>
              <a:defRPr sz="1050"/>
            </a:lvl3pPr>
            <a:lvl4pPr>
              <a:defRPr sz="9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21225" y="1376441"/>
            <a:ext cx="3671498" cy="408662"/>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721225" y="1785103"/>
            <a:ext cx="3671498" cy="2558297"/>
          </a:xfrm>
        </p:spPr>
        <p:txBody>
          <a:bodyPr anchor="t">
            <a:normAutofit/>
          </a:bodyPr>
          <a:lstStyle>
            <a:lvl1pPr>
              <a:defRPr sz="1350"/>
            </a:lvl1pPr>
            <a:lvl2pPr>
              <a:defRPr sz="1200"/>
            </a:lvl2pPr>
            <a:lvl3pPr>
              <a:defRPr sz="1050"/>
            </a:lvl3pPr>
            <a:lvl4pPr>
              <a:defRPr sz="900"/>
            </a:lvl4pPr>
            <a:lvl5pPr>
              <a:defRPr sz="9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33548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2315540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89790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2780167" cy="1366439"/>
          </a:xfrm>
        </p:spPr>
        <p:txBody>
          <a:bodyPr anchor="b">
            <a:normAutofit/>
          </a:bodyPr>
          <a:lstStyle>
            <a:lvl1pPr algn="ctr">
              <a:defRPr sz="1800" b="0"/>
            </a:lvl1pPr>
          </a:lstStyle>
          <a:p>
            <a:r>
              <a:rPr lang="ru-RU" smtClean="0"/>
              <a:t>Образец заголовка</a:t>
            </a:r>
            <a:endParaRPr lang="en-US" dirty="0"/>
          </a:p>
        </p:txBody>
      </p:sp>
      <p:sp>
        <p:nvSpPr>
          <p:cNvPr id="3" name="Content Placeholder 2"/>
          <p:cNvSpPr>
            <a:spLocks noGrp="1"/>
          </p:cNvSpPr>
          <p:nvPr>
            <p:ph idx="1"/>
          </p:nvPr>
        </p:nvSpPr>
        <p:spPr>
          <a:xfrm>
            <a:off x="3641725" y="457200"/>
            <a:ext cx="4808943" cy="3886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47" y="1823639"/>
            <a:ext cx="2780167" cy="251976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32ABBEA6-7C60-4B02-AE87-00D78D8422AF}"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7913295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457200"/>
            <a:ext cx="2688125" cy="3903624"/>
          </a:xfrm>
          <a:prstGeom prst="rect">
            <a:avLst/>
          </a:prstGeom>
        </p:spPr>
      </p:pic>
      <p:sp>
        <p:nvSpPr>
          <p:cNvPr id="2" name="Title 1"/>
          <p:cNvSpPr>
            <a:spLocks noGrp="1"/>
          </p:cNvSpPr>
          <p:nvPr>
            <p:ph type="title"/>
          </p:nvPr>
        </p:nvSpPr>
        <p:spPr>
          <a:xfrm>
            <a:off x="685347" y="457442"/>
            <a:ext cx="4451212" cy="1372004"/>
          </a:xfrm>
        </p:spPr>
        <p:txBody>
          <a:bodyPr anchor="b">
            <a:no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81914" y="572776"/>
            <a:ext cx="2456813" cy="3684617"/>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7" y="1829445"/>
            <a:ext cx="4451212" cy="253210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C9CAD897-D46E-4AD2-BD9B-49DD3E640873}"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92375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457200"/>
            <a:ext cx="7765322" cy="72783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46" y="1299337"/>
            <a:ext cx="7765322" cy="304406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2" y="4412457"/>
            <a:ext cx="2057400"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98624D31-43A5-475A-80CF-332C9F6DCF35}" type="datetimeFigureOut">
              <a:rPr lang="en-US" smtClean="0"/>
              <a:t>12/12/2021</a:t>
            </a:fld>
            <a:endParaRPr lang="en-US" dirty="0"/>
          </a:p>
        </p:txBody>
      </p:sp>
      <p:sp>
        <p:nvSpPr>
          <p:cNvPr id="5" name="Footer Placeholder 4"/>
          <p:cNvSpPr>
            <a:spLocks noGrp="1"/>
          </p:cNvSpPr>
          <p:nvPr>
            <p:ph type="ftr" sz="quarter" idx="3"/>
          </p:nvPr>
        </p:nvSpPr>
        <p:spPr>
          <a:xfrm>
            <a:off x="685347" y="4412457"/>
            <a:ext cx="5004649" cy="273844"/>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4412457"/>
            <a:ext cx="565159" cy="273844"/>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0882195"/>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hf hdr="0" ftr="0" dt="0"/>
  <p:txStyles>
    <p:titleStyle>
      <a:lvl1pPr algn="ctr" defTabSz="342900" rtl="0" eaLnBrk="1" latinLnBrk="0" hangingPunct="1">
        <a:spcBef>
          <a:spcPct val="0"/>
        </a:spcBef>
        <a:buNone/>
        <a:defRPr sz="3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1.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1"/>
          <p:cNvSpPr txBox="1">
            <a:spLocks noGrp="1"/>
          </p:cNvSpPr>
          <p:nvPr>
            <p:ph type="ctrTitle"/>
          </p:nvPr>
        </p:nvSpPr>
        <p:spPr>
          <a:xfrm>
            <a:off x="932327" y="678569"/>
            <a:ext cx="7080026" cy="137160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ro-RO" sz="4800" dirty="0"/>
              <a:t>Armele nucleare și modalități de transportare a lor</a:t>
            </a:r>
            <a:r>
              <a:rPr lang="ro-RO" sz="6600" dirty="0"/>
              <a:t>.</a:t>
            </a:r>
            <a:endParaRPr sz="6600" dirty="0"/>
          </a:p>
        </p:txBody>
      </p:sp>
      <p:sp>
        <p:nvSpPr>
          <p:cNvPr id="3" name="TextBox 2"/>
          <p:cNvSpPr txBox="1"/>
          <p:nvPr/>
        </p:nvSpPr>
        <p:spPr>
          <a:xfrm>
            <a:off x="5932968" y="3923415"/>
            <a:ext cx="2664176" cy="400110"/>
          </a:xfrm>
          <a:prstGeom prst="rect">
            <a:avLst/>
          </a:prstGeom>
          <a:noFill/>
        </p:spPr>
        <p:txBody>
          <a:bodyPr wrap="square" rtlCol="0">
            <a:spAutoFit/>
          </a:bodyPr>
          <a:lstStyle/>
          <a:p>
            <a:r>
              <a:rPr lang="ro-MD" sz="2000" dirty="0" smtClean="0">
                <a:latin typeface="Times New Roman" panose="02020603050405020304" pitchFamily="18" charset="0"/>
                <a:cs typeface="Times New Roman" panose="02020603050405020304" pitchFamily="18" charset="0"/>
              </a:rPr>
              <a:t>Elaborat:Carauș</a:t>
            </a:r>
            <a:r>
              <a:rPr lang="ro-MD" dirty="0" smtClean="0"/>
              <a:t> Radu</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393405" y="765544"/>
            <a:ext cx="3997842" cy="1877437"/>
          </a:xfrm>
          <a:prstGeom prst="rect">
            <a:avLst/>
          </a:prstGeom>
          <a:noFill/>
        </p:spPr>
        <p:txBody>
          <a:bodyPr wrap="square" rtlCol="0">
            <a:spAutoFit/>
          </a:bodyPr>
          <a:lstStyle/>
          <a:p>
            <a:r>
              <a:rPr lang="en-US" sz="1400" dirty="0" err="1" smtClean="0">
                <a:latin typeface="Times New Roman"/>
                <a:ea typeface="Calibri" panose="020F0502020204030204" pitchFamily="34" charset="0"/>
                <a:cs typeface="Times New Roman"/>
              </a:rPr>
              <a:t>Armele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nucleare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există</a:t>
            </a:r>
            <a:r>
              <a:rPr lang="en-US" sz="1400" dirty="0" smtClean="0">
                <a:latin typeface="Times New Roman"/>
                <a:ea typeface="Calibri" panose="020F0502020204030204" pitchFamily="34" charset="0"/>
                <a:cs typeface="Times New Roman"/>
              </a:rPr>
              <a:t> sub </a:t>
            </a:r>
            <a:r>
              <a:rPr lang="en-US" sz="1400" dirty="0" err="1" smtClean="0">
                <a:latin typeface="Times New Roman"/>
                <a:ea typeface="Calibri" panose="020F0502020204030204" pitchFamily="34" charset="0"/>
                <a:cs typeface="Times New Roman"/>
              </a:rPr>
              <a:t>formă</a:t>
            </a:r>
            <a:r>
              <a:rPr lang="en-US" sz="1400" dirty="0" smtClean="0">
                <a:latin typeface="Times New Roman"/>
                <a:ea typeface="Calibri" panose="020F0502020204030204" pitchFamily="34" charset="0"/>
                <a:cs typeface="Times New Roman"/>
              </a:rPr>
              <a:t> de diverse </a:t>
            </a:r>
            <a:r>
              <a:rPr lang="en-US" sz="1400" dirty="0" err="1" smtClean="0">
                <a:latin typeface="Times New Roman"/>
                <a:ea typeface="Calibri" panose="020F0502020204030204" pitchFamily="34" charset="0"/>
                <a:cs typeface="Times New Roman"/>
              </a:rPr>
              <a:t>Muniții</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nucleare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focoase</a:t>
            </a:r>
            <a:r>
              <a:rPr lang="en-US" sz="1400" dirty="0" smtClean="0">
                <a:latin typeface="Times New Roman"/>
                <a:ea typeface="Calibri" panose="020F0502020204030204" pitchFamily="34" charset="0"/>
                <a:cs typeface="Times New Roman"/>
              </a:rPr>
              <a:t> de </a:t>
            </a:r>
            <a:r>
              <a:rPr lang="en-US" sz="1400" dirty="0" err="1" smtClean="0">
                <a:latin typeface="Times New Roman"/>
                <a:ea typeface="Calibri" panose="020F0502020204030204" pitchFamily="34" charset="0"/>
                <a:cs typeface="Times New Roman"/>
              </a:rPr>
              <a:t>rachete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torpile</a:t>
            </a:r>
            <a:r>
              <a:rPr lang="en-US" sz="1400" dirty="0" smtClean="0">
                <a:latin typeface="Times New Roman"/>
                <a:ea typeface="Calibri" panose="020F0502020204030204" pitchFamily="34" charset="0"/>
                <a:cs typeface="Times New Roman"/>
              </a:rPr>
              <a:t>, bombe, </a:t>
            </a:r>
            <a:r>
              <a:rPr lang="en-US" sz="1400" dirty="0" err="1" smtClean="0">
                <a:latin typeface="Times New Roman"/>
                <a:ea typeface="Calibri" panose="020F0502020204030204" pitchFamily="34" charset="0"/>
                <a:cs typeface="Times New Roman"/>
              </a:rPr>
              <a:t>cochilii</a:t>
            </a:r>
            <a:r>
              <a:rPr lang="en-US" sz="1400" dirty="0" smtClean="0">
                <a:latin typeface="Times New Roman"/>
                <a:ea typeface="Calibri" panose="020F0502020204030204" pitchFamily="34" charset="0"/>
                <a:cs typeface="Times New Roman"/>
              </a:rPr>
              <a:t> de </a:t>
            </a:r>
            <a:r>
              <a:rPr lang="en-US" sz="1400" dirty="0" err="1" smtClean="0">
                <a:latin typeface="Times New Roman"/>
                <a:ea typeface="Calibri" panose="020F0502020204030204" pitchFamily="34" charset="0"/>
                <a:cs typeface="Times New Roman"/>
              </a:rPr>
              <a:t>artilerie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încărcături</a:t>
            </a:r>
            <a:r>
              <a:rPr lang="en-US" sz="1400" dirty="0" smtClean="0">
                <a:latin typeface="Times New Roman"/>
                <a:ea typeface="Calibri" panose="020F0502020204030204" pitchFamily="34" charset="0"/>
                <a:cs typeface="Times New Roman"/>
              </a:rPr>
              <a:t> de </a:t>
            </a:r>
            <a:r>
              <a:rPr lang="en-US" sz="1400" dirty="0" err="1" smtClean="0">
                <a:latin typeface="Times New Roman"/>
                <a:ea typeface="Calibri" panose="020F0502020204030204" pitchFamily="34" charset="0"/>
                <a:cs typeface="Times New Roman"/>
              </a:rPr>
              <a:t>adâncime</a:t>
            </a:r>
            <a:r>
              <a:rPr lang="en-US" sz="1400" dirty="0" smtClean="0">
                <a:latin typeface="Times New Roman"/>
                <a:ea typeface="Calibri" panose="020F0502020204030204" pitchFamily="34" charset="0"/>
                <a:cs typeface="Times New Roman"/>
              </a:rPr>
              <a:t>, mine </a:t>
            </a:r>
            <a:r>
              <a:rPr lang="en-US" sz="1400" dirty="0" err="1" smtClean="0">
                <a:latin typeface="Times New Roman"/>
                <a:ea typeface="Calibri" panose="020F0502020204030204" pitchFamily="34" charset="0"/>
                <a:cs typeface="Times New Roman"/>
              </a:rPr>
              <a:t>și</a:t>
            </a:r>
            <a:r>
              <a:rPr lang="en-US" sz="1400" dirty="0" smtClean="0">
                <a:latin typeface="Times New Roman"/>
                <a:ea typeface="Calibri" panose="020F0502020204030204" pitchFamily="34" charset="0"/>
                <a:cs typeface="Times New Roman"/>
              </a:rPr>
              <a:t> mine </a:t>
            </a:r>
            <a:r>
              <a:rPr lang="en-US" sz="1400" dirty="0" err="1" smtClean="0">
                <a:latin typeface="Times New Roman"/>
                <a:ea typeface="Calibri" panose="020F0502020204030204" pitchFamily="34" charset="0"/>
                <a:cs typeface="Times New Roman"/>
              </a:rPr>
              <a:t>terestre</a:t>
            </a:r>
            <a:r>
              <a:rPr lang="en-US" sz="1400" dirty="0" smtClean="0">
                <a:latin typeface="Times New Roman"/>
                <a:ea typeface="Calibri" panose="020F0502020204030204" pitchFamily="34" charset="0"/>
                <a:cs typeface="Times New Roman"/>
              </a:rPr>
              <a:t>), care </a:t>
            </a:r>
            <a:r>
              <a:rPr lang="en-US" sz="1400" dirty="0" err="1" smtClean="0">
                <a:latin typeface="Times New Roman"/>
                <a:ea typeface="Calibri" panose="020F0502020204030204" pitchFamily="34" charset="0"/>
                <a:cs typeface="Times New Roman"/>
              </a:rPr>
              <a:t>sunt</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desemnate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prin</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termenul</a:t>
            </a:r>
            <a:r>
              <a:rPr lang="en-US" sz="1400" dirty="0" smtClean="0">
                <a:latin typeface="Times New Roman"/>
                <a:ea typeface="Calibri" panose="020F0502020204030204" pitchFamily="34" charset="0"/>
                <a:cs typeface="Times New Roman"/>
              </a:rPr>
              <a:t> general de </a:t>
            </a:r>
            <a:r>
              <a:rPr lang="en-US" sz="1400" dirty="0" err="1" smtClean="0">
                <a:latin typeface="Times New Roman"/>
                <a:ea typeface="Calibri" panose="020F0502020204030204" pitchFamily="34" charset="0"/>
                <a:cs typeface="Times New Roman"/>
              </a:rPr>
              <a:t>focoase</a:t>
            </a:r>
            <a:r>
              <a:rPr lang="en-US" sz="1400" dirty="0" smtClean="0">
                <a:latin typeface="Times New Roman"/>
                <a:ea typeface="Calibri" panose="020F0502020204030204" pitchFamily="34" charset="0"/>
                <a:cs typeface="Times New Roman"/>
              </a:rPr>
              <a:t>. Dar </a:t>
            </a:r>
            <a:r>
              <a:rPr lang="en-US" sz="1400" dirty="0" err="1" smtClean="0">
                <a:latin typeface="Times New Roman"/>
                <a:ea typeface="Calibri" panose="020F0502020204030204" pitchFamily="34" charset="0"/>
                <a:cs typeface="Times New Roman"/>
              </a:rPr>
              <a:t>acest</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lucru</a:t>
            </a:r>
            <a:r>
              <a:rPr lang="en-US" sz="1400" dirty="0" smtClean="0">
                <a:latin typeface="Times New Roman"/>
                <a:ea typeface="Calibri" panose="020F0502020204030204" pitchFamily="34" charset="0"/>
                <a:cs typeface="Times New Roman"/>
              </a:rPr>
              <a:t> nu </a:t>
            </a:r>
            <a:r>
              <a:rPr lang="en-US" sz="1400" dirty="0" err="1" smtClean="0">
                <a:latin typeface="Times New Roman"/>
                <a:ea typeface="Calibri" panose="020F0502020204030204" pitchFamily="34" charset="0"/>
                <a:cs typeface="Times New Roman"/>
              </a:rPr>
              <a:t>este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în</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întregime</a:t>
            </a:r>
            <a:r>
              <a:rPr lang="en-US" sz="1400" dirty="0" smtClean="0">
                <a:latin typeface="Times New Roman"/>
                <a:ea typeface="Calibri" panose="020F0502020204030204" pitchFamily="34" charset="0"/>
                <a:cs typeface="Times New Roman"/>
              </a:rPr>
              <a:t> precis, </a:t>
            </a:r>
            <a:r>
              <a:rPr lang="en-US" sz="1400" dirty="0" err="1" smtClean="0">
                <a:latin typeface="Times New Roman"/>
                <a:ea typeface="Calibri" panose="020F0502020204030204" pitchFamily="34" charset="0"/>
                <a:cs typeface="Times New Roman"/>
              </a:rPr>
              <a:t>deoarece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numai</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rachetele</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și</a:t>
            </a:r>
            <a:r>
              <a:rPr lang="en-US" sz="1400" dirty="0" smtClean="0">
                <a:latin typeface="Times New Roman"/>
                <a:ea typeface="Calibri" panose="020F0502020204030204" pitchFamily="34" charset="0"/>
                <a:cs typeface="Times New Roman"/>
              </a:rPr>
              <a:t> </a:t>
            </a:r>
            <a:r>
              <a:rPr lang="en-US" sz="1400" dirty="0" err="1" smtClean="0">
                <a:latin typeface="Times New Roman"/>
                <a:ea typeface="Calibri" panose="020F0502020204030204" pitchFamily="34" charset="0"/>
                <a:cs typeface="Times New Roman"/>
              </a:rPr>
              <a:t>torpilele</a:t>
            </a:r>
            <a:r>
              <a:rPr lang="en-US" sz="1400" dirty="0" smtClean="0">
                <a:latin typeface="Times New Roman"/>
                <a:ea typeface="Calibri" panose="020F0502020204030204" pitchFamily="34" charset="0"/>
                <a:cs typeface="Times New Roman"/>
              </a:rPr>
              <a:t> au </a:t>
            </a:r>
            <a:r>
              <a:rPr lang="en-US" sz="1400" dirty="0" err="1" smtClean="0">
                <a:latin typeface="Times New Roman"/>
                <a:ea typeface="Calibri" panose="020F0502020204030204" pitchFamily="34" charset="0"/>
                <a:cs typeface="Times New Roman"/>
              </a:rPr>
              <a:t>focoase</a:t>
            </a:r>
            <a:r>
              <a:rPr lang="en-US" sz="1400" dirty="0" smtClean="0">
                <a:latin typeface="Times New Roman"/>
                <a:ea typeface="Calibri" panose="020F0502020204030204" pitchFamily="34" charset="0"/>
                <a:cs typeface="Times New Roman"/>
              </a:rPr>
              <a:t>.</a:t>
            </a:r>
            <a:endParaRPr lang="ru-RU" sz="1400" dirty="0">
              <a:latin typeface="Times New Roman"/>
              <a:ea typeface="Calibri" panose="020F0502020204030204" pitchFamily="34" charset="0"/>
              <a:cs typeface="Times New Roman"/>
            </a:endParaRPr>
          </a:p>
          <a:p>
            <a:endParaRPr lang="ru-RU" dirty="0"/>
          </a:p>
        </p:txBody>
      </p:sp>
      <p:sp>
        <p:nvSpPr>
          <p:cNvPr id="3" name="TextBox 2"/>
          <p:cNvSpPr txBox="1"/>
          <p:nvPr/>
        </p:nvSpPr>
        <p:spPr>
          <a:xfrm>
            <a:off x="1127051" y="127590"/>
            <a:ext cx="7389628" cy="369332"/>
          </a:xfrm>
          <a:prstGeom prst="rect">
            <a:avLst/>
          </a:prstGeom>
          <a:noFill/>
        </p:spPr>
        <p:txBody>
          <a:bodyPr wrap="square" rtlCol="0">
            <a:spAutoFit/>
          </a:bodyPr>
          <a:lstStyle/>
          <a:p>
            <a:r>
              <a:rPr lang="en-US" b="1" dirty="0" err="1"/>
              <a:t>Concepte</a:t>
            </a:r>
            <a:r>
              <a:rPr lang="en-US" b="1" dirty="0"/>
              <a:t> de </a:t>
            </a:r>
            <a:r>
              <a:rPr lang="en-US" b="1" dirty="0" err="1"/>
              <a:t>bază</a:t>
            </a:r>
            <a:r>
              <a:rPr lang="en-US" b="1" dirty="0"/>
              <a:t> </a:t>
            </a:r>
            <a:r>
              <a:rPr lang="en-US" b="1" dirty="0" err="1"/>
              <a:t>și</a:t>
            </a:r>
            <a:r>
              <a:rPr lang="en-US" b="1" dirty="0"/>
              <a:t> </a:t>
            </a:r>
            <a:r>
              <a:rPr lang="en-US" b="1" dirty="0" err="1"/>
              <a:t>terminologie</a:t>
            </a:r>
            <a:r>
              <a:rPr lang="ro-RO" b="1" dirty="0"/>
              <a:t>. </a:t>
            </a:r>
            <a:r>
              <a:rPr lang="en-US" b="1" dirty="0" err="1"/>
              <a:t>Modalit</a:t>
            </a:r>
            <a:r>
              <a:rPr lang="ro-RO" b="1" dirty="0"/>
              <a:t>ăț</a:t>
            </a:r>
            <a:r>
              <a:rPr lang="en-US" b="1" dirty="0" err="1"/>
              <a:t>i</a:t>
            </a:r>
            <a:r>
              <a:rPr lang="en-US" b="1" dirty="0"/>
              <a:t> de </a:t>
            </a:r>
            <a:r>
              <a:rPr lang="en-US" b="1" dirty="0" err="1"/>
              <a:t>transportare</a:t>
            </a:r>
            <a:endParaRPr lang="ru-RU" dirty="0"/>
          </a:p>
        </p:txBody>
      </p:sp>
      <p:sp>
        <p:nvSpPr>
          <p:cNvPr id="4" name="Прямоугольник 3"/>
          <p:cNvSpPr/>
          <p:nvPr/>
        </p:nvSpPr>
        <p:spPr>
          <a:xfrm>
            <a:off x="4928064" y="2961958"/>
            <a:ext cx="4082902" cy="1815882"/>
          </a:xfrm>
          <a:prstGeom prst="rect">
            <a:avLst/>
          </a:prstGeom>
        </p:spPr>
        <p:txBody>
          <a:bodyPr wrap="square">
            <a:spAutoFit/>
          </a:bodyPr>
          <a:lstStyle/>
          <a:p>
            <a:r>
              <a:rPr lang="ro-MD" sz="1400" dirty="0">
                <a:latin typeface="Times New Roman" panose="02020603050405020304" pitchFamily="18" charset="0"/>
                <a:cs typeface="Times New Roman" panose="02020603050405020304" pitchFamily="18" charset="0"/>
              </a:rPr>
              <a:t>Rachetele balistice, rachetele de croazieră, avioanele și, uneori, rachetele ghidate antiaeriene sunt folosite ca purtători de arme nucleare. O rachetă balistică (BR) este o rachetă care, după o fază de accelerare activă relativ scurtă cu ajutorul motoarelor, se mișcă prin inerție în câmpul gravitațional al Pământului de-a lungul unei traiectorii balistice, o parte din care poate trece în afara atmosferei. </a:t>
            </a:r>
          </a:p>
        </p:txBody>
      </p:sp>
      <p:pic>
        <p:nvPicPr>
          <p:cNvPr id="5" name="Рисунок 4"/>
          <p:cNvPicPr>
            <a:picLocks noChangeAspect="1"/>
          </p:cNvPicPr>
          <p:nvPr/>
        </p:nvPicPr>
        <p:blipFill>
          <a:blip r:embed="rId3"/>
          <a:stretch>
            <a:fillRect/>
          </a:stretch>
        </p:blipFill>
        <p:spPr>
          <a:xfrm rot="618014">
            <a:off x="763601" y="2886310"/>
            <a:ext cx="3257449" cy="1836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p:cNvPicPr>
            <a:picLocks noChangeAspect="1"/>
          </p:cNvPicPr>
          <p:nvPr/>
        </p:nvPicPr>
        <p:blipFill>
          <a:blip r:embed="rId4"/>
          <a:stretch>
            <a:fillRect/>
          </a:stretch>
        </p:blipFill>
        <p:spPr>
          <a:xfrm>
            <a:off x="5507665" y="765544"/>
            <a:ext cx="2923700" cy="1636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9512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3763925" y="159488"/>
            <a:ext cx="5241851" cy="4770537"/>
          </a:xfrm>
          <a:prstGeom prst="rect">
            <a:avLst/>
          </a:prstGeom>
          <a:noFill/>
        </p:spPr>
        <p:txBody>
          <a:bodyPr wrap="square" rtlCol="0">
            <a:spAutoFit/>
          </a:bodyPr>
          <a:lstStyle/>
          <a:p>
            <a:r>
              <a:rPr lang="en-US" sz="1600" dirty="0" err="1">
                <a:latin typeface="Times New Roman"/>
                <a:ea typeface="Calibri" panose="020F0502020204030204" pitchFamily="34" charset="0"/>
                <a:cs typeface="Times New Roman"/>
              </a:rPr>
              <a:t>În</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contextul</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controlului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armelor</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nucleare</a:t>
            </a:r>
            <a:r>
              <a:rPr lang="en-US" sz="1600" dirty="0">
                <a:latin typeface="Times New Roman"/>
                <a:ea typeface="Calibri" panose="020F0502020204030204" pitchFamily="34" charset="0"/>
                <a:cs typeface="Times New Roman"/>
              </a:rPr>
              <a:t> al </a:t>
            </a:r>
            <a:r>
              <a:rPr lang="en-US" sz="1600" dirty="0" err="1">
                <a:latin typeface="Times New Roman"/>
                <a:ea typeface="Calibri" panose="020F0502020204030204" pitchFamily="34" charset="0"/>
                <a:cs typeface="Times New Roman"/>
              </a:rPr>
              <a:t>Federației</a:t>
            </a:r>
            <a:r>
              <a:rPr lang="en-US" sz="1600" dirty="0">
                <a:latin typeface="Times New Roman"/>
                <a:ea typeface="Calibri" panose="020F0502020204030204" pitchFamily="34" charset="0"/>
                <a:cs typeface="Times New Roman"/>
              </a:rPr>
              <a:t> Ruse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al </a:t>
            </a:r>
            <a:r>
              <a:rPr lang="en-US" sz="1600" dirty="0" err="1">
                <a:latin typeface="Times New Roman"/>
                <a:ea typeface="Calibri" panose="020F0502020204030204" pitchFamily="34" charset="0"/>
                <a:cs typeface="Times New Roman"/>
              </a:rPr>
              <a:t>Statelor</a:t>
            </a:r>
            <a:r>
              <a:rPr lang="en-US" sz="1600" dirty="0">
                <a:latin typeface="Times New Roman"/>
                <a:ea typeface="Calibri" panose="020F0502020204030204" pitchFamily="34" charset="0"/>
                <a:cs typeface="Times New Roman"/>
              </a:rPr>
              <a:t> Unite, </a:t>
            </a:r>
            <a:r>
              <a:rPr lang="en-US" sz="1600" dirty="0" err="1">
                <a:latin typeface="Times New Roman"/>
                <a:ea typeface="Calibri" panose="020F0502020204030204" pitchFamily="34" charset="0"/>
                <a:cs typeface="Times New Roman"/>
              </a:rPr>
              <a:t>astfel</a:t>
            </a:r>
            <a:r>
              <a:rPr lang="en-US" sz="1600" dirty="0">
                <a:latin typeface="Times New Roman"/>
                <a:ea typeface="Calibri" panose="020F0502020204030204" pitchFamily="34" charset="0"/>
                <a:cs typeface="Times New Roman"/>
              </a:rPr>
              <a:t> de </a:t>
            </a:r>
            <a:r>
              <a:rPr lang="en-US" sz="1600" dirty="0" err="1">
                <a:latin typeface="Times New Roman"/>
                <a:ea typeface="Calibri" panose="020F0502020204030204" pitchFamily="34" charset="0"/>
                <a:cs typeface="Times New Roman"/>
              </a:rPr>
              <a:t>arme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sunt</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împărțite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în</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arme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ofensive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strategice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cele</a:t>
            </a:r>
            <a:r>
              <a:rPr lang="en-US" sz="1600" dirty="0">
                <a:latin typeface="Times New Roman"/>
                <a:ea typeface="Calibri" panose="020F0502020204030204" pitchFamily="34" charset="0"/>
                <a:cs typeface="Times New Roman"/>
              </a:rPr>
              <a:t> non-</a:t>
            </a:r>
            <a:r>
              <a:rPr lang="en-US" sz="1600" dirty="0" err="1">
                <a:latin typeface="Times New Roman"/>
                <a:ea typeface="Calibri" panose="020F0502020204030204" pitchFamily="34" charset="0"/>
                <a:cs typeface="Times New Roman"/>
              </a:rPr>
              <a:t>strategice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sau</a:t>
            </a:r>
            <a:r>
              <a:rPr lang="en-US" sz="1600" dirty="0">
                <a:latin typeface="Times New Roman"/>
                <a:ea typeface="Calibri" panose="020F0502020204030204" pitchFamily="34" charset="0"/>
                <a:cs typeface="Times New Roman"/>
              </a:rPr>
              <a:t> pre-</a:t>
            </a:r>
            <a:r>
              <a:rPr lang="en-US" sz="1600" dirty="0" err="1">
                <a:latin typeface="Times New Roman"/>
                <a:ea typeface="Calibri" panose="020F0502020204030204" pitchFamily="34" charset="0"/>
                <a:cs typeface="Times New Roman"/>
              </a:rPr>
              <a:t>strategice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Această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clasificare</a:t>
            </a:r>
            <a:r>
              <a:rPr lang="en-US" sz="1600" dirty="0">
                <a:latin typeface="Times New Roman"/>
                <a:ea typeface="Calibri" panose="020F0502020204030204" pitchFamily="34" charset="0"/>
                <a:cs typeface="Times New Roman"/>
              </a:rPr>
              <a:t> a </a:t>
            </a:r>
            <a:r>
              <a:rPr lang="en-US" sz="1600" dirty="0" err="1">
                <a:latin typeface="Times New Roman"/>
                <a:ea typeface="Calibri" panose="020F0502020204030204" pitchFamily="34" charset="0"/>
                <a:cs typeface="Times New Roman"/>
              </a:rPr>
              <a:t>armelor</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nucleare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este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în</a:t>
            </a:r>
            <a:r>
              <a:rPr lang="en-US" sz="1600" dirty="0">
                <a:latin typeface="Times New Roman"/>
                <a:ea typeface="Calibri" panose="020F0502020204030204" pitchFamily="34" charset="0"/>
                <a:cs typeface="Times New Roman"/>
              </a:rPr>
              <a:t> mare </a:t>
            </a:r>
            <a:r>
              <a:rPr lang="en-US" sz="1600" dirty="0" err="1">
                <a:latin typeface="Times New Roman"/>
                <a:ea typeface="Calibri" panose="020F0502020204030204" pitchFamily="34" charset="0"/>
                <a:cs typeface="Times New Roman"/>
              </a:rPr>
              <a:t>măsură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condiționată</a:t>
            </a:r>
            <a:r>
              <a:rPr lang="en-US" sz="1600" dirty="0">
                <a:latin typeface="Times New Roman"/>
                <a:ea typeface="Calibri" panose="020F0502020204030204" pitchFamily="34" charset="0"/>
                <a:cs typeface="Times New Roman"/>
              </a:rPr>
              <a:t>. Este </a:t>
            </a:r>
            <a:r>
              <a:rPr lang="en-US" sz="1600" dirty="0" err="1">
                <a:latin typeface="Times New Roman"/>
                <a:ea typeface="Calibri" panose="020F0502020204030204" pitchFamily="34" charset="0"/>
                <a:cs typeface="Times New Roman"/>
              </a:rPr>
              <a:t>rezultatul</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acordurilor</a:t>
            </a:r>
            <a:r>
              <a:rPr lang="en-US" sz="1600" dirty="0">
                <a:latin typeface="Times New Roman"/>
                <a:ea typeface="Calibri" panose="020F0502020204030204" pitchFamily="34" charset="0"/>
                <a:cs typeface="Times New Roman"/>
              </a:rPr>
              <a:t> care au </a:t>
            </a:r>
            <a:r>
              <a:rPr lang="en-US" sz="1600" dirty="0" err="1">
                <a:latin typeface="Times New Roman"/>
                <a:ea typeface="Calibri" panose="020F0502020204030204" pitchFamily="34" charset="0"/>
                <a:cs typeface="Times New Roman"/>
              </a:rPr>
              <a:t>fost</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atinse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în</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anii</a:t>
            </a:r>
            <a:r>
              <a:rPr lang="en-US" sz="1600" dirty="0">
                <a:latin typeface="Times New Roman"/>
                <a:ea typeface="Calibri" panose="020F0502020204030204" pitchFamily="34" charset="0"/>
                <a:cs typeface="Times New Roman"/>
              </a:rPr>
              <a:t> 1970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1980 de </a:t>
            </a:r>
            <a:r>
              <a:rPr lang="en-US" sz="1600" dirty="0" err="1">
                <a:latin typeface="Times New Roman"/>
                <a:ea typeface="Calibri" panose="020F0502020204030204" pitchFamily="34" charset="0"/>
                <a:cs typeface="Times New Roman"/>
              </a:rPr>
              <a:t>către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experții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sovietici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americani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atunci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când</a:t>
            </a:r>
            <a:r>
              <a:rPr lang="en-US" sz="1600" dirty="0">
                <a:latin typeface="Times New Roman"/>
                <a:ea typeface="Calibri" panose="020F0502020204030204" pitchFamily="34" charset="0"/>
                <a:cs typeface="Times New Roman"/>
              </a:rPr>
              <a:t> au </a:t>
            </a:r>
            <a:r>
              <a:rPr lang="en-US" sz="1600" dirty="0" err="1">
                <a:latin typeface="Times New Roman"/>
                <a:ea typeface="Calibri" panose="020F0502020204030204" pitchFamily="34" charset="0"/>
                <a:cs typeface="Times New Roman"/>
              </a:rPr>
              <a:t>elaborat</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acorduri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tratate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privind</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limitarea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reducerea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eliminarea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armelor</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nucleare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Astfel</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clasa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rachetelor</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balistice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intercontinentale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terestre</a:t>
            </a:r>
            <a:r>
              <a:rPr lang="en-US" sz="1600" dirty="0">
                <a:latin typeface="Times New Roman"/>
                <a:ea typeface="Calibri" panose="020F0502020204030204" pitchFamily="34" charset="0"/>
                <a:cs typeface="Times New Roman"/>
              </a:rPr>
              <a:t> include </a:t>
            </a:r>
            <a:r>
              <a:rPr lang="en-US" sz="1600" dirty="0" err="1">
                <a:latin typeface="Times New Roman"/>
                <a:ea typeface="Calibri" panose="020F0502020204030204" pitchFamily="34" charset="0"/>
                <a:cs typeface="Times New Roman"/>
              </a:rPr>
              <a:t>acele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rachete</a:t>
            </a:r>
            <a:r>
              <a:rPr lang="en-US" sz="1600" dirty="0">
                <a:latin typeface="Times New Roman"/>
                <a:ea typeface="Calibri" panose="020F0502020204030204" pitchFamily="34" charset="0"/>
                <a:cs typeface="Times New Roman"/>
              </a:rPr>
              <a:t> a </a:t>
            </a:r>
            <a:r>
              <a:rPr lang="en-US" sz="1600" dirty="0" err="1">
                <a:latin typeface="Times New Roman"/>
                <a:ea typeface="Calibri" panose="020F0502020204030204" pitchFamily="34" charset="0"/>
                <a:cs typeface="Times New Roman"/>
              </a:rPr>
              <a:t>căror</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rază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depășește</a:t>
            </a:r>
            <a:r>
              <a:rPr lang="en-US" sz="1600" dirty="0">
                <a:latin typeface="Times New Roman"/>
                <a:ea typeface="Calibri" panose="020F0502020204030204" pitchFamily="34" charset="0"/>
                <a:cs typeface="Times New Roman"/>
              </a:rPr>
              <a:t> 5.500 km — </a:t>
            </a:r>
            <a:r>
              <a:rPr lang="en-US" sz="1600" dirty="0" err="1">
                <a:latin typeface="Times New Roman"/>
                <a:ea typeface="Calibri" panose="020F0502020204030204" pitchFamily="34" charset="0"/>
                <a:cs typeface="Times New Roman"/>
              </a:rPr>
              <a:t>Aceasta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este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cea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mai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scurtă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distanță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dintre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partea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europeană</a:t>
            </a:r>
            <a:r>
              <a:rPr lang="en-US" sz="1600" dirty="0">
                <a:latin typeface="Times New Roman"/>
                <a:ea typeface="Calibri" panose="020F0502020204030204" pitchFamily="34" charset="0"/>
                <a:cs typeface="Times New Roman"/>
              </a:rPr>
              <a:t> a </a:t>
            </a:r>
            <a:r>
              <a:rPr lang="en-US" sz="1600" dirty="0" err="1">
                <a:latin typeface="Times New Roman"/>
                <a:ea typeface="Calibri" panose="020F0502020204030204" pitchFamily="34" charset="0"/>
                <a:cs typeface="Times New Roman"/>
              </a:rPr>
              <a:t>teritoriului</a:t>
            </a:r>
            <a:r>
              <a:rPr lang="en-US" sz="1600" dirty="0">
                <a:latin typeface="Times New Roman"/>
                <a:ea typeface="Calibri" panose="020F0502020204030204" pitchFamily="34" charset="0"/>
                <a:cs typeface="Times New Roman"/>
              </a:rPr>
              <a:t> URSS (</a:t>
            </a:r>
            <a:r>
              <a:rPr lang="en-US" sz="1600" dirty="0" err="1">
                <a:latin typeface="Times New Roman"/>
                <a:ea typeface="Calibri" panose="020F0502020204030204" pitchFamily="34" charset="0"/>
                <a:cs typeface="Times New Roman"/>
              </a:rPr>
              <a:t>Rusia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coasta</a:t>
            </a:r>
            <a:r>
              <a:rPr lang="en-US" sz="1600" dirty="0">
                <a:latin typeface="Times New Roman"/>
                <a:ea typeface="Calibri" panose="020F0502020204030204" pitchFamily="34" charset="0"/>
                <a:cs typeface="Times New Roman"/>
              </a:rPr>
              <a:t> de </a:t>
            </a:r>
            <a:r>
              <a:rPr lang="en-US" sz="1600" dirty="0" err="1">
                <a:latin typeface="Times New Roman"/>
                <a:ea typeface="Calibri" panose="020F0502020204030204" pitchFamily="34" charset="0"/>
                <a:cs typeface="Times New Roman"/>
              </a:rPr>
              <a:t>est</a:t>
            </a:r>
            <a:r>
              <a:rPr lang="en-US" sz="1600" dirty="0">
                <a:latin typeface="Times New Roman"/>
                <a:ea typeface="Calibri" panose="020F0502020204030204" pitchFamily="34" charset="0"/>
                <a:cs typeface="Times New Roman"/>
              </a:rPr>
              <a:t> a </a:t>
            </a:r>
            <a:r>
              <a:rPr lang="en-US" sz="1600" dirty="0" err="1">
                <a:latin typeface="Times New Roman"/>
                <a:ea typeface="Calibri" panose="020F0502020204030204" pitchFamily="34" charset="0"/>
                <a:cs typeface="Times New Roman"/>
              </a:rPr>
              <a:t>Statelor</a:t>
            </a:r>
            <a:r>
              <a:rPr lang="en-US" sz="1600" dirty="0">
                <a:latin typeface="Times New Roman"/>
                <a:ea typeface="Calibri" panose="020F0502020204030204" pitchFamily="34" charset="0"/>
                <a:cs typeface="Times New Roman"/>
              </a:rPr>
              <a:t> Unite. </a:t>
            </a:r>
            <a:r>
              <a:rPr lang="en-US" sz="1600" dirty="0" err="1">
                <a:latin typeface="Times New Roman"/>
                <a:ea typeface="Calibri" panose="020F0502020204030204" pitchFamily="34" charset="0"/>
                <a:cs typeface="Times New Roman"/>
              </a:rPr>
              <a:t>Rachetele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balistice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de </a:t>
            </a:r>
            <a:r>
              <a:rPr lang="en-US" sz="1600" dirty="0" err="1">
                <a:latin typeface="Times New Roman"/>
                <a:ea typeface="Calibri" panose="020F0502020204030204" pitchFamily="34" charset="0"/>
                <a:cs typeface="Times New Roman"/>
              </a:rPr>
              <a:t>croazieră</a:t>
            </a:r>
            <a:r>
              <a:rPr lang="en-US" sz="1600" dirty="0">
                <a:latin typeface="Times New Roman"/>
                <a:ea typeface="Calibri" panose="020F0502020204030204" pitchFamily="34" charset="0"/>
                <a:cs typeface="Times New Roman"/>
              </a:rPr>
              <a:t> cu </a:t>
            </a:r>
            <a:r>
              <a:rPr lang="en-US" sz="1600" dirty="0" err="1">
                <a:latin typeface="Times New Roman"/>
                <a:ea typeface="Calibri" panose="020F0502020204030204" pitchFamily="34" charset="0"/>
                <a:cs typeface="Times New Roman"/>
              </a:rPr>
              <a:t>rază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medie</a:t>
            </a:r>
            <a:r>
              <a:rPr lang="en-US" sz="1600" dirty="0">
                <a:latin typeface="Times New Roman"/>
                <a:ea typeface="Calibri" panose="020F0502020204030204" pitchFamily="34" charset="0"/>
                <a:cs typeface="Times New Roman"/>
              </a:rPr>
              <a:t> de </a:t>
            </a:r>
            <a:r>
              <a:rPr lang="en-US" sz="1600" dirty="0" err="1">
                <a:latin typeface="Times New Roman"/>
                <a:ea typeface="Calibri" panose="020F0502020204030204" pitchFamily="34" charset="0"/>
                <a:cs typeface="Times New Roman"/>
              </a:rPr>
              <a:t>acțiune</a:t>
            </a:r>
            <a:r>
              <a:rPr lang="en-US" sz="1600" dirty="0">
                <a:latin typeface="Times New Roman"/>
                <a:ea typeface="Calibri" panose="020F0502020204030204" pitchFamily="34" charset="0"/>
                <a:cs typeface="Times New Roman"/>
              </a:rPr>
              <a:t> , </a:t>
            </a:r>
            <a:r>
              <a:rPr lang="en-US" sz="1600" dirty="0" err="1">
                <a:latin typeface="Times New Roman"/>
                <a:ea typeface="Calibri" panose="020F0502020204030204" pitchFamily="34" charset="0"/>
                <a:cs typeface="Times New Roman"/>
              </a:rPr>
              <a:t>rază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mai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scurtă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rază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scurtă</a:t>
            </a:r>
            <a:r>
              <a:rPr lang="en-US" sz="1600" dirty="0">
                <a:latin typeface="Times New Roman"/>
                <a:ea typeface="Calibri" panose="020F0502020204030204" pitchFamily="34" charset="0"/>
                <a:cs typeface="Times New Roman"/>
              </a:rPr>
              <a:t> au </a:t>
            </a:r>
            <a:r>
              <a:rPr lang="en-US" sz="1600" dirty="0" err="1">
                <a:latin typeface="Times New Roman"/>
                <a:ea typeface="Calibri" panose="020F0502020204030204" pitchFamily="34" charset="0"/>
                <a:cs typeface="Times New Roman"/>
              </a:rPr>
              <a:t>fost</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clasificate</a:t>
            </a:r>
            <a:r>
              <a:rPr lang="en-US" sz="1600" dirty="0">
                <a:latin typeface="Times New Roman"/>
                <a:ea typeface="Calibri" panose="020F0502020204030204" pitchFamily="34" charset="0"/>
                <a:cs typeface="Times New Roman"/>
              </a:rPr>
              <a:t> ca </a:t>
            </a:r>
            <a:r>
              <a:rPr lang="en-US" sz="1600" dirty="0" err="1">
                <a:latin typeface="Times New Roman"/>
                <a:ea typeface="Calibri" panose="020F0502020204030204" pitchFamily="34" charset="0"/>
                <a:cs typeface="Times New Roman"/>
              </a:rPr>
              <a:t>arme</a:t>
            </a:r>
            <a:r>
              <a:rPr lang="en-US" sz="1600" dirty="0">
                <a:latin typeface="Times New Roman"/>
                <a:ea typeface="Calibri" panose="020F0502020204030204" pitchFamily="34" charset="0"/>
                <a:cs typeface="Times New Roman"/>
              </a:rPr>
              <a:t> non-</a:t>
            </a:r>
            <a:r>
              <a:rPr lang="en-US" sz="1600" dirty="0" err="1">
                <a:latin typeface="Times New Roman"/>
                <a:ea typeface="Calibri" panose="020F0502020204030204" pitchFamily="34" charset="0"/>
                <a:cs typeface="Times New Roman"/>
              </a:rPr>
              <a:t>strategice</a:t>
            </a:r>
            <a:r>
              <a:rPr lang="en-US" sz="1600" dirty="0">
                <a:latin typeface="Times New Roman"/>
                <a:ea typeface="Calibri" panose="020F0502020204030204" pitchFamily="34" charset="0"/>
                <a:cs typeface="Times New Roman"/>
              </a:rPr>
              <a:t> la sol. Conform </a:t>
            </a:r>
            <a:r>
              <a:rPr lang="en-US" sz="1600" dirty="0" err="1">
                <a:latin typeface="Times New Roman"/>
                <a:ea typeface="Calibri" panose="020F0502020204030204" pitchFamily="34" charset="0"/>
                <a:cs typeface="Times New Roman"/>
              </a:rPr>
              <a:t>Acordului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dintre</a:t>
            </a:r>
            <a:r>
              <a:rPr lang="en-US" sz="1600" dirty="0">
                <a:latin typeface="Times New Roman"/>
                <a:ea typeface="Calibri" panose="020F0502020204030204" pitchFamily="34" charset="0"/>
                <a:cs typeface="Times New Roman"/>
              </a:rPr>
              <a:t> URSS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SUA </a:t>
            </a:r>
            <a:r>
              <a:rPr lang="en-US" sz="1600" dirty="0" err="1">
                <a:latin typeface="Times New Roman"/>
                <a:ea typeface="Calibri" panose="020F0502020204030204" pitchFamily="34" charset="0"/>
                <a:cs typeface="Times New Roman"/>
              </a:rPr>
              <a:t>privind</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eliminarea</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rachetelor</a:t>
            </a:r>
            <a:r>
              <a:rPr lang="en-US" sz="1600" dirty="0">
                <a:latin typeface="Times New Roman"/>
                <a:ea typeface="Calibri" panose="020F0502020204030204" pitchFamily="34" charset="0"/>
                <a:cs typeface="Times New Roman"/>
              </a:rPr>
              <a:t> cu </a:t>
            </a:r>
            <a:r>
              <a:rPr lang="en-US" sz="1600" dirty="0" err="1">
                <a:latin typeface="Times New Roman"/>
                <a:ea typeface="Calibri" panose="020F0502020204030204" pitchFamily="34" charset="0"/>
                <a:cs typeface="Times New Roman"/>
              </a:rPr>
              <a:t>rază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intermediară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cu </a:t>
            </a:r>
            <a:r>
              <a:rPr lang="en-US" sz="1600" dirty="0" err="1">
                <a:latin typeface="Times New Roman"/>
                <a:ea typeface="Calibri" panose="020F0502020204030204" pitchFamily="34" charset="0"/>
                <a:cs typeface="Times New Roman"/>
              </a:rPr>
              <a:t>rază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scurtă</a:t>
            </a:r>
            <a:r>
              <a:rPr lang="en-US" sz="1600" dirty="0">
                <a:latin typeface="Times New Roman"/>
                <a:ea typeface="Calibri" panose="020F0502020204030204" pitchFamily="34" charset="0"/>
                <a:cs typeface="Times New Roman"/>
              </a:rPr>
              <a:t> de </a:t>
            </a:r>
            <a:r>
              <a:rPr lang="en-US" sz="1600" dirty="0" err="1">
                <a:latin typeface="Times New Roman"/>
                <a:ea typeface="Calibri" panose="020F0502020204030204" pitchFamily="34" charset="0"/>
                <a:cs typeface="Times New Roman"/>
              </a:rPr>
              <a:t>acțiune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semnat</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în</a:t>
            </a:r>
            <a:r>
              <a:rPr lang="en-US" sz="1600" dirty="0">
                <a:latin typeface="Times New Roman"/>
                <a:ea typeface="Calibri" panose="020F0502020204030204" pitchFamily="34" charset="0"/>
                <a:cs typeface="Times New Roman"/>
              </a:rPr>
              <a:t> 1987, </a:t>
            </a:r>
            <a:r>
              <a:rPr lang="en-US" sz="1600" dirty="0" err="1">
                <a:latin typeface="Times New Roman"/>
                <a:ea typeface="Calibri" panose="020F0502020204030204" pitchFamily="34" charset="0"/>
                <a:cs typeface="Times New Roman"/>
              </a:rPr>
              <a:t>toate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rachetele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sovietice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americane</a:t>
            </a:r>
            <a:r>
              <a:rPr lang="en-US" sz="1600" dirty="0">
                <a:latin typeface="Times New Roman"/>
                <a:ea typeface="Calibri" panose="020F0502020204030204" pitchFamily="34" charset="0"/>
                <a:cs typeface="Times New Roman"/>
              </a:rPr>
              <a:t> din </a:t>
            </a:r>
            <a:r>
              <a:rPr lang="en-US" sz="1600" dirty="0" err="1">
                <a:latin typeface="Times New Roman"/>
                <a:ea typeface="Calibri" panose="020F0502020204030204" pitchFamily="34" charset="0"/>
                <a:cs typeface="Times New Roman"/>
              </a:rPr>
              <a:t>această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clasă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atât</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în</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echipamente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nucleare</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cât</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și</a:t>
            </a:r>
            <a:r>
              <a:rPr lang="en-US" sz="1600" dirty="0">
                <a:latin typeface="Times New Roman"/>
                <a:ea typeface="Calibri" panose="020F0502020204030204" pitchFamily="34" charset="0"/>
                <a:cs typeface="Times New Roman"/>
              </a:rPr>
              <a:t> non-</a:t>
            </a:r>
            <a:r>
              <a:rPr lang="en-US" sz="1600" dirty="0" err="1">
                <a:latin typeface="Times New Roman"/>
                <a:ea typeface="Calibri" panose="020F0502020204030204" pitchFamily="34" charset="0"/>
                <a:cs typeface="Times New Roman"/>
              </a:rPr>
              <a:t>nucleare</a:t>
            </a:r>
            <a:r>
              <a:rPr lang="en-US" sz="1600" dirty="0">
                <a:latin typeface="Times New Roman"/>
                <a:ea typeface="Calibri" panose="020F0502020204030204" pitchFamily="34" charset="0"/>
                <a:cs typeface="Times New Roman"/>
              </a:rPr>
              <a:t>, au </a:t>
            </a:r>
            <a:r>
              <a:rPr lang="en-US" sz="1600" dirty="0" err="1">
                <a:latin typeface="Times New Roman"/>
                <a:ea typeface="Calibri" panose="020F0502020204030204" pitchFamily="34" charset="0"/>
                <a:cs typeface="Times New Roman"/>
              </a:rPr>
              <a:t>fost</a:t>
            </a:r>
            <a:r>
              <a:rPr lang="en-US" sz="1600" dirty="0">
                <a:latin typeface="Times New Roman"/>
                <a:ea typeface="Calibri" panose="020F0502020204030204" pitchFamily="34" charset="0"/>
                <a:cs typeface="Times New Roman"/>
              </a:rPr>
              <a:t> eliminate </a:t>
            </a:r>
            <a:r>
              <a:rPr lang="en-US" sz="1600" dirty="0" err="1">
                <a:latin typeface="Times New Roman"/>
                <a:ea typeface="Calibri" panose="020F0502020204030204" pitchFamily="34" charset="0"/>
                <a:cs typeface="Times New Roman"/>
              </a:rPr>
              <a:t>până</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în</a:t>
            </a:r>
            <a:r>
              <a:rPr lang="en-US" sz="1600" dirty="0">
                <a:latin typeface="Times New Roman"/>
                <a:ea typeface="Calibri" panose="020F0502020204030204" pitchFamily="34" charset="0"/>
                <a:cs typeface="Times New Roman"/>
              </a:rPr>
              <a:t> </a:t>
            </a:r>
            <a:r>
              <a:rPr lang="en-US" sz="1600" dirty="0" err="1">
                <a:latin typeface="Times New Roman"/>
                <a:ea typeface="Calibri" panose="020F0502020204030204" pitchFamily="34" charset="0"/>
                <a:cs typeface="Times New Roman"/>
              </a:rPr>
              <a:t>iunie</a:t>
            </a:r>
            <a:r>
              <a:rPr lang="en-US" sz="1600" dirty="0">
                <a:latin typeface="Times New Roman"/>
                <a:ea typeface="Calibri" panose="020F0502020204030204" pitchFamily="34" charset="0"/>
                <a:cs typeface="Times New Roman"/>
              </a:rPr>
              <a:t> 1991.</a:t>
            </a:r>
            <a:endParaRPr lang="ru-RU" sz="1600" dirty="0"/>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7539" y1="19672" x2="67913" y2="22541"/>
                        <a14:foregroundMark x1="80685" y1="20697" x2="63084" y2="47541"/>
                        <a14:foregroundMark x1="42056" y1="29713" x2="64953" y2="31352"/>
                        <a14:foregroundMark x1="47352" y1="37500" x2="63551" y2="41189"/>
                        <a14:foregroundMark x1="63551" y1="16803" x2="74922" y2="15779"/>
                        <a14:foregroundMark x1="38318" y1="20082" x2="38318" y2="20082"/>
                        <a14:foregroundMark x1="38318" y1="19262" x2="38318" y2="19262"/>
                        <a14:foregroundMark x1="73676" y1="15369" x2="73676" y2="15369"/>
                      </a14:backgroundRemoval>
                    </a14:imgEffect>
                  </a14:imgLayer>
                </a14:imgProps>
              </a:ext>
            </a:extLst>
          </a:blip>
          <a:stretch>
            <a:fillRect/>
          </a:stretch>
        </p:blipFill>
        <p:spPr>
          <a:xfrm rot="334617">
            <a:off x="-10633" y="13023"/>
            <a:ext cx="3913971" cy="2975106"/>
          </a:xfrm>
          <a:prstGeom prst="rect">
            <a:avLst/>
          </a:prstGeom>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6">
                    <a14:imgEffect>
                      <a14:backgroundRemoval t="12232" b="89914" l="9816" r="85685"/>
                    </a14:imgEffect>
                  </a14:imgLayer>
                </a14:imgProps>
              </a:ext>
            </a:extLst>
          </a:blip>
          <a:stretch>
            <a:fillRect/>
          </a:stretch>
        </p:blipFill>
        <p:spPr>
          <a:xfrm>
            <a:off x="455751" y="2196192"/>
            <a:ext cx="2981202" cy="2840982"/>
          </a:xfrm>
          <a:prstGeom prst="rect">
            <a:avLst/>
          </a:prstGeom>
        </p:spPr>
      </p:pic>
    </p:spTree>
    <p:extLst>
      <p:ext uri="{BB962C8B-B14F-4D97-AF65-F5344CB8AC3E}">
        <p14:creationId xmlns:p14="http://schemas.microsoft.com/office/powerpoint/2010/main" val="185541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255181" y="223283"/>
            <a:ext cx="4603898" cy="2215991"/>
          </a:xfrm>
          <a:prstGeom prst="rect">
            <a:avLst/>
          </a:prstGeom>
          <a:noFill/>
        </p:spPr>
        <p:txBody>
          <a:bodyPr wrap="square" rtlCol="0">
            <a:spAutoFit/>
          </a:bodyPr>
          <a:lstStyle/>
          <a:p>
            <a:r>
              <a:rPr lang="en-US" sz="1200" dirty="0">
                <a:latin typeface="Times New Roman" panose="02020603050405020304" pitchFamily="18" charset="0"/>
                <a:ea typeface="Calibri" panose="020F0502020204030204" pitchFamily="34" charset="0"/>
                <a:cs typeface="Times New Roman" panose="02020603050405020304" pitchFamily="18" charset="0"/>
              </a:rPr>
              <a:t>Conform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clasificării</a:t>
            </a:r>
            <a:r>
              <a:rPr lang="en-US" sz="1200" dirty="0">
                <a:latin typeface="Times New Roman" panose="02020603050405020304" pitchFamily="18" charset="0"/>
                <a:ea typeface="Calibri" panose="020F0502020204030204" pitchFamily="34" charset="0"/>
                <a:cs typeface="Times New Roman" panose="02020603050405020304" pitchFamily="18" charset="0"/>
              </a:rPr>
              <a:t> NATO, se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adaugă</a:t>
            </a:r>
            <a:r>
              <a:rPr lang="en-US" sz="1200" dirty="0">
                <a:latin typeface="Times New Roman" panose="02020603050405020304" pitchFamily="18" charset="0"/>
                <a:ea typeface="Calibri" panose="020F0502020204030204" pitchFamily="34" charset="0"/>
                <a:cs typeface="Times New Roman" panose="02020603050405020304" pitchFamily="18" charset="0"/>
              </a:rPr>
              <a:t> o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scrisoare</a:t>
            </a:r>
            <a:r>
              <a:rPr lang="en-US" sz="1200" dirty="0">
                <a:latin typeface="Times New Roman" panose="02020603050405020304" pitchFamily="18" charset="0"/>
                <a:ea typeface="Calibri" panose="020F0502020204030204" pitchFamily="34" charset="0"/>
                <a:cs typeface="Times New Roman" panose="02020603050405020304" pitchFamily="18" charset="0"/>
              </a:rPr>
              <a:t> la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desemnarea</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rachetelor</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balistice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rusești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pe</a:t>
            </a:r>
            <a:r>
              <a:rPr lang="en-US" sz="1200" dirty="0">
                <a:latin typeface="Times New Roman" panose="02020603050405020304" pitchFamily="18" charset="0"/>
                <a:ea typeface="Calibri" panose="020F0502020204030204" pitchFamily="34" charset="0"/>
                <a:cs typeface="Times New Roman" panose="02020603050405020304" pitchFamily="18" charset="0"/>
              </a:rPr>
              <a:t> submarine ./ V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scurt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latin typeface="Times New Roman" panose="02020603050405020304" pitchFamily="18" charset="0"/>
                <a:ea typeface="Calibri" panose="020F0502020204030204" pitchFamily="34" charset="0"/>
                <a:cs typeface="Times New Roman" panose="02020603050405020304" pitchFamily="18" charset="0"/>
              </a:rPr>
              <a:t> Navy - naval).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exemplu</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noul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rus</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Bulava</a:t>
            </a:r>
            <a:r>
              <a:rPr lang="en-US" sz="1200" dirty="0">
                <a:latin typeface="Times New Roman" panose="02020603050405020304" pitchFamily="18" charset="0"/>
                <a:ea typeface="Calibri" panose="020F0502020204030204" pitchFamily="34" charset="0"/>
                <a:cs typeface="Times New Roman" panose="02020603050405020304" pitchFamily="18" charset="0"/>
              </a:rPr>
              <a:t> SLBM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prezent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dirty="0">
                <a:latin typeface="Times New Roman" panose="02020603050405020304" pitchFamily="18" charset="0"/>
                <a:ea typeface="Calibri" panose="020F0502020204030204" pitchFamily="34" charset="0"/>
                <a:cs typeface="Times New Roman" panose="02020603050405020304" pitchFamily="18" charset="0"/>
              </a:rPr>
              <a:t> curs de teste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zbor</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este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desemnat</a:t>
            </a:r>
            <a:r>
              <a:rPr lang="en-US" sz="1200" dirty="0">
                <a:latin typeface="Times New Roman" panose="02020603050405020304" pitchFamily="18" charset="0"/>
                <a:ea typeface="Calibri" panose="020F0502020204030204" pitchFamily="34" charset="0"/>
                <a:cs typeface="Times New Roman" panose="02020603050405020304" pitchFamily="18" charset="0"/>
              </a:rPr>
              <a:t> ca SS-N-21. Nu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există</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reguli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uniforme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desemnarea</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sistemelor</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strategice</a:t>
            </a:r>
            <a:r>
              <a:rPr lang="en-US" sz="1200" dirty="0">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ofensive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Fiecare</a:t>
            </a:r>
            <a:r>
              <a:rPr lang="en-US" sz="1200" dirty="0">
                <a:latin typeface="Times New Roman" panose="02020603050405020304" pitchFamily="18" charset="0"/>
                <a:ea typeface="Calibri" panose="020F0502020204030204" pitchFamily="34" charset="0"/>
                <a:cs typeface="Times New Roman" panose="02020603050405020304" pitchFamily="18" charset="0"/>
              </a:rPr>
              <a:t> parte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este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ghidată</a:t>
            </a:r>
            <a:r>
              <a:rPr lang="en-US" sz="1200" dirty="0">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propriile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standarde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urmare</a:t>
            </a:r>
            <a:r>
              <a:rPr lang="en-US" sz="1200" dirty="0">
                <a:latin typeface="Times New Roman" panose="02020603050405020304" pitchFamily="18" charset="0"/>
                <a:ea typeface="Calibri" panose="020F0502020204030204" pitchFamily="34" charset="0"/>
                <a:cs typeface="Times New Roman" panose="02020603050405020304" pitchFamily="18" charset="0"/>
              </a:rPr>
              <a:t>, la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încheierea</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tratatelor</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acordurilor</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internaționale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acestea</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prevăd</a:t>
            </a:r>
            <a:r>
              <a:rPr lang="en-US" sz="1200" dirty="0">
                <a:latin typeface="Times New Roman" panose="02020603050405020304" pitchFamily="18" charset="0"/>
                <a:ea typeface="Calibri" panose="020F0502020204030204" pitchFamily="34" charset="0"/>
                <a:cs typeface="Times New Roman" panose="02020603050405020304" pitchFamily="18" charset="0"/>
              </a:rPr>
              <a:t> o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secțiune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adecvată</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dedicată</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aparatului</a:t>
            </a:r>
            <a:r>
              <a:rPr lang="en-US" sz="1200" dirty="0">
                <a:latin typeface="Times New Roman" panose="02020603050405020304" pitchFamily="18" charset="0"/>
                <a:ea typeface="Calibri" panose="020F0502020204030204" pitchFamily="34" charset="0"/>
                <a:cs typeface="Times New Roman" panose="02020603050405020304" pitchFamily="18" charset="0"/>
              </a:rPr>
              <a:t> conceptual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termenii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definiția</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acestora</a:t>
            </a:r>
            <a:r>
              <a:rPr lang="en-US" sz="1200" dirty="0">
                <a:latin typeface="Times New Roman" panose="02020603050405020304" pitchFamily="18" charset="0"/>
                <a:ea typeface="Calibri" panose="020F0502020204030204" pitchFamily="34" charset="0"/>
                <a:cs typeface="Times New Roman" panose="02020603050405020304" pitchFamily="18" charset="0"/>
              </a:rPr>
              <a:t>), care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specifică</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detaliu</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tipurile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modificările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transportatorilor</a:t>
            </a:r>
            <a:r>
              <a:rPr lang="en-US" sz="1200" dirty="0">
                <a:latin typeface="Times New Roman" panose="02020603050405020304" pitchFamily="18" charset="0"/>
                <a:ea typeface="Calibri" panose="020F0502020204030204" pitchFamily="34" charset="0"/>
                <a:cs typeface="Times New Roman" panose="02020603050405020304" pitchFamily="18" charset="0"/>
              </a:rPr>
              <a:t> care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fac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obiectul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contractului</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3" name="Прямоугольник 2"/>
          <p:cNvSpPr/>
          <p:nvPr/>
        </p:nvSpPr>
        <p:spPr>
          <a:xfrm>
            <a:off x="5858540" y="223283"/>
            <a:ext cx="2806995" cy="3970318"/>
          </a:xfrm>
          <a:prstGeom prst="rect">
            <a:avLst/>
          </a:prstGeom>
        </p:spPr>
        <p:txBody>
          <a:bodyPr wrap="square">
            <a:spAutoFit/>
          </a:bodyPr>
          <a:lstStyle/>
          <a:p>
            <a:r>
              <a:rPr lang="ro-MD" sz="1200" dirty="0"/>
              <a:t>În cele din urmă, trebuie remarcat faptul că, ca și alte domenii ale securității internaționale, sfera nucleară se află în proces de schimbări semnificative. Unele state nucleare își reduc armele nucleare, altele le cresc, iar modernizarea lor este în curs de desfășurare. Sistemul existent anterior, relativ simplu și predominant bipolar de rivalitate nucleară dobândește noi participanți și noi dimensiuni. Diviziunea clară anterior a mijloacelor de livrare a armelor nucleare în strategice și non-strategice este ștearsă, deoarece chiar și transportatorii cu rază medie și mai scurtă pot avea o importanță strategică pentru statele vecine. Unele țări publică date despre armele lor nucleare, altele, în special noile state nucleare, le clasifică cu atenție.</a:t>
            </a:r>
          </a:p>
        </p:txBody>
      </p:sp>
      <p:pic>
        <p:nvPicPr>
          <p:cNvPr id="4" name="Рисунок 3"/>
          <p:cNvPicPr>
            <a:picLocks noChangeAspect="1"/>
          </p:cNvPicPr>
          <p:nvPr/>
        </p:nvPicPr>
        <p:blipFill>
          <a:blip r:embed="rId3"/>
          <a:stretch>
            <a:fillRect/>
          </a:stretch>
        </p:blipFill>
        <p:spPr>
          <a:xfrm>
            <a:off x="1426734" y="2299763"/>
            <a:ext cx="3432345" cy="2578832"/>
          </a:xfrm>
          <a:prstGeom prst="rect">
            <a:avLst/>
          </a:prstGeom>
        </p:spPr>
      </p:pic>
    </p:spTree>
    <p:extLst>
      <p:ext uri="{BB962C8B-B14F-4D97-AF65-F5344CB8AC3E}">
        <p14:creationId xmlns:p14="http://schemas.microsoft.com/office/powerpoint/2010/main" val="337188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2679404" y="350875"/>
            <a:ext cx="4040371" cy="738664"/>
          </a:xfrm>
          <a:prstGeom prst="rect">
            <a:avLst/>
          </a:prstGeom>
          <a:noFill/>
        </p:spPr>
        <p:txBody>
          <a:bodyPr wrap="square" rtlCol="0">
            <a:spAutoFit/>
          </a:bodyPr>
          <a:lstStyle/>
          <a:p>
            <a:pPr lvl="0"/>
            <a:r>
              <a:rPr lang="en-US" sz="2400" dirty="0" err="1">
                <a:latin typeface="Times New Roman" panose="02020603050405020304" pitchFamily="18" charset="0"/>
                <a:ea typeface="Calibri" panose="020F0502020204030204" pitchFamily="34" charset="0"/>
                <a:cs typeface="Times New Roman" panose="02020603050405020304" pitchFamily="18" charset="0"/>
              </a:rPr>
              <a:t>Teoria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livrării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armelor</a:t>
            </a:r>
            <a:r>
              <a:rPr lang="ro-RO"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nucleare</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3" name="Скругленный прямоугольник 2"/>
          <p:cNvSpPr/>
          <p:nvPr/>
        </p:nvSpPr>
        <p:spPr>
          <a:xfrm>
            <a:off x="223283" y="1400123"/>
            <a:ext cx="2668773" cy="27997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400" dirty="0" err="1">
                <a:latin typeface="Times New Roman" panose="02020603050405020304" pitchFamily="18" charset="0"/>
                <a:cs typeface="Times New Roman" panose="02020603050405020304" pitchFamily="18" charset="0"/>
              </a:rPr>
              <a:t>Aproape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orice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arme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grele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existente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prezent</a:t>
            </a:r>
            <a:r>
              <a:rPr lang="en-US" sz="1400" dirty="0">
                <a:latin typeface="Times New Roman" panose="02020603050405020304" pitchFamily="18" charset="0"/>
                <a:cs typeface="Times New Roman" panose="02020603050405020304" pitchFamily="18" charset="0"/>
              </a:rPr>
              <a:t> pot </a:t>
            </a:r>
            <a:r>
              <a:rPr lang="en-US" sz="1400" dirty="0" err="1">
                <a:latin typeface="Times New Roman" panose="02020603050405020304" pitchFamily="18" charset="0"/>
                <a:cs typeface="Times New Roman" panose="02020603050405020304" pitchFamily="18" charset="0"/>
              </a:rPr>
              <a:t>acționa</a:t>
            </a:r>
            <a:r>
              <a:rPr lang="en-US" sz="1400" dirty="0">
                <a:latin typeface="Times New Roman" panose="02020603050405020304" pitchFamily="18" charset="0"/>
                <a:cs typeface="Times New Roman" panose="02020603050405020304" pitchFamily="18" charset="0"/>
              </a:rPr>
              <a:t> ca un </a:t>
            </a:r>
            <a:r>
              <a:rPr lang="en-US" sz="1400" dirty="0" err="1">
                <a:latin typeface="Times New Roman" panose="02020603050405020304" pitchFamily="18" charset="0"/>
                <a:cs typeface="Times New Roman" panose="02020603050405020304" pitchFamily="18" charset="0"/>
              </a:rPr>
              <a:t>mijloc</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livrare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armelor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nucleare</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locul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potrivit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Începând</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anii</a:t>
            </a:r>
            <a:r>
              <a:rPr lang="en-US" sz="1400" dirty="0">
                <a:latin typeface="Times New Roman" panose="02020603050405020304" pitchFamily="18" charset="0"/>
                <a:cs typeface="Times New Roman" panose="02020603050405020304" pitchFamily="18" charset="0"/>
              </a:rPr>
              <a:t> 1950, </a:t>
            </a:r>
            <a:r>
              <a:rPr lang="en-US" sz="1400" dirty="0" err="1">
                <a:latin typeface="Times New Roman" panose="02020603050405020304" pitchFamily="18" charset="0"/>
                <a:cs typeface="Times New Roman" panose="02020603050405020304" pitchFamily="18" charset="0"/>
              </a:rPr>
              <a:t>armele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nucleare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tactice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prezentate</a:t>
            </a:r>
            <a:r>
              <a:rPr lang="en-US" sz="1400" dirty="0">
                <a:latin typeface="Times New Roman" panose="02020603050405020304" pitchFamily="18" charset="0"/>
                <a:cs typeface="Times New Roman" panose="02020603050405020304" pitchFamily="18" charset="0"/>
              </a:rPr>
              <a:t> sub </a:t>
            </a:r>
            <a:r>
              <a:rPr lang="en-US" sz="1400" dirty="0" err="1">
                <a:latin typeface="Times New Roman" panose="02020603050405020304" pitchFamily="18" charset="0"/>
                <a:cs typeface="Times New Roman" panose="02020603050405020304" pitchFamily="18" charset="0"/>
              </a:rPr>
              <a:t>formă</a:t>
            </a:r>
            <a:r>
              <a:rPr lang="en-US" sz="1400" dirty="0">
                <a:latin typeface="Times New Roman" panose="02020603050405020304" pitchFamily="18" charset="0"/>
                <a:cs typeface="Times New Roman" panose="02020603050405020304" pitchFamily="18" charset="0"/>
              </a:rPr>
              <a:t> de mine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cochilii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artilerie</a:t>
            </a:r>
            <a:r>
              <a:rPr lang="en-US" sz="1400" dirty="0">
                <a:latin typeface="Times New Roman" panose="02020603050405020304" pitchFamily="18" charset="0"/>
                <a:cs typeface="Times New Roman" panose="02020603050405020304" pitchFamily="18" charset="0"/>
              </a:rPr>
              <a:t>, au </a:t>
            </a:r>
            <a:r>
              <a:rPr lang="en-US" sz="1400" dirty="0" err="1">
                <a:latin typeface="Times New Roman" panose="02020603050405020304" pitchFamily="18" charset="0"/>
                <a:cs typeface="Times New Roman" panose="02020603050405020304" pitchFamily="18" charset="0"/>
              </a:rPr>
              <a:t>acționat</a:t>
            </a:r>
            <a:r>
              <a:rPr lang="en-US" sz="1400" dirty="0">
                <a:latin typeface="Times New Roman" panose="02020603050405020304" pitchFamily="18" charset="0"/>
                <a:cs typeface="Times New Roman" panose="02020603050405020304" pitchFamily="18" charset="0"/>
              </a:rPr>
              <a:t> ca </a:t>
            </a:r>
            <a:r>
              <a:rPr lang="en-US" sz="1400" dirty="0" err="1">
                <a:latin typeface="Times New Roman" panose="02020603050405020304" pitchFamily="18" charset="0"/>
                <a:cs typeface="Times New Roman" panose="02020603050405020304" pitchFamily="18" charset="0"/>
              </a:rPr>
              <a:t>muniție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artileria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nucleară</a:t>
            </a:r>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3253563" y="1400123"/>
            <a:ext cx="2562446" cy="27997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400" dirty="0">
                <a:latin typeface="Times New Roman" panose="02020603050405020304" pitchFamily="18" charset="0"/>
                <a:cs typeface="Times New Roman" panose="02020603050405020304" pitchFamily="18" charset="0"/>
              </a:rPr>
              <a:t>Este </a:t>
            </a:r>
            <a:r>
              <a:rPr lang="en-US" sz="1400" dirty="0" err="1">
                <a:latin typeface="Times New Roman" panose="02020603050405020304" pitchFamily="18" charset="0"/>
                <a:cs typeface="Times New Roman" panose="02020603050405020304" pitchFamily="18" charset="0"/>
              </a:rPr>
              <a:t>foarte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posibil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să</a:t>
            </a:r>
            <a:r>
              <a:rPr lang="en-US" sz="1400" dirty="0">
                <a:latin typeface="Times New Roman" panose="02020603050405020304" pitchFamily="18" charset="0"/>
                <a:cs typeface="Times New Roman" panose="02020603050405020304" pitchFamily="18" charset="0"/>
              </a:rPr>
              <a:t> se </a:t>
            </a:r>
            <a:r>
              <a:rPr lang="en-US" sz="1400" dirty="0" err="1">
                <a:latin typeface="Times New Roman" panose="02020603050405020304" pitchFamily="18" charset="0"/>
                <a:cs typeface="Times New Roman" panose="02020603050405020304" pitchFamily="18" charset="0"/>
              </a:rPr>
              <a:t>utilizeze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rachete</a:t>
            </a:r>
            <a:r>
              <a:rPr lang="en-US" sz="1400" dirty="0">
                <a:latin typeface="Times New Roman" panose="02020603050405020304" pitchFamily="18" charset="0"/>
                <a:cs typeface="Times New Roman" panose="02020603050405020304" pitchFamily="18" charset="0"/>
              </a:rPr>
              <a:t> MLRS ca </a:t>
            </a:r>
            <a:r>
              <a:rPr lang="en-US" sz="1400" dirty="0" err="1">
                <a:latin typeface="Times New Roman" panose="02020603050405020304" pitchFamily="18" charset="0"/>
                <a:cs typeface="Times New Roman" panose="02020603050405020304" pitchFamily="18" charset="0"/>
              </a:rPr>
              <a:t>mijloc</a:t>
            </a:r>
            <a:r>
              <a:rPr lang="en-US" sz="1400" dirty="0">
                <a:latin typeface="Times New Roman" panose="02020603050405020304" pitchFamily="18" charset="0"/>
                <a:cs typeface="Times New Roman" panose="02020603050405020304" pitchFamily="18" charset="0"/>
              </a:rPr>
              <a:t> de transport al </a:t>
            </a:r>
            <a:r>
              <a:rPr lang="en-US" sz="1400" dirty="0" err="1">
                <a:latin typeface="Times New Roman" panose="02020603050405020304" pitchFamily="18" charset="0"/>
                <a:cs typeface="Times New Roman" panose="02020603050405020304" pitchFamily="18" charset="0"/>
              </a:rPr>
              <a:t>încărcăturilor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nucleare</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toate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acestea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practică</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astfel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metodă</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livrare</a:t>
            </a:r>
            <a:r>
              <a:rPr lang="en-US" sz="1400" dirty="0">
                <a:latin typeface="Times New Roman" panose="02020603050405020304" pitchFamily="18" charset="0"/>
                <a:cs typeface="Times New Roman" panose="02020603050405020304" pitchFamily="18" charset="0"/>
              </a:rPr>
              <a:t> nu a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încă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testată</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cochilii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nucleare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cochilii</a:t>
            </a:r>
            <a:r>
              <a:rPr lang="en-US" sz="1400" dirty="0">
                <a:latin typeface="Times New Roman" panose="02020603050405020304" pitchFamily="18" charset="0"/>
                <a:cs typeface="Times New Roman" panose="02020603050405020304" pitchFamily="18" charset="0"/>
              </a:rPr>
              <a:t> MLRS </a:t>
            </a:r>
            <a:r>
              <a:rPr lang="en-US" sz="1400" dirty="0" err="1">
                <a:latin typeface="Times New Roman" panose="02020603050405020304" pitchFamily="18" charset="0"/>
                <a:cs typeface="Times New Roman" panose="02020603050405020304" pitchFamily="18" charset="0"/>
              </a:rPr>
              <a:t>pur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simplu</a:t>
            </a:r>
            <a:r>
              <a:rPr lang="en-US" sz="1400" dirty="0">
                <a:latin typeface="Times New Roman" panose="02020603050405020304" pitchFamily="18" charset="0"/>
                <a:cs typeface="Times New Roman" panose="02020603050405020304" pitchFamily="18" charset="0"/>
              </a:rPr>
              <a:t> nu au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făcute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încă</a:t>
            </a:r>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6177517" y="1400123"/>
            <a:ext cx="2668772" cy="27997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400" dirty="0" err="1">
                <a:latin typeface="Times New Roman" panose="02020603050405020304" pitchFamily="18" charset="0"/>
                <a:cs typeface="Times New Roman" panose="02020603050405020304" pitchFamily="18" charset="0"/>
              </a:rPr>
              <a:t>Teoretic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livrarea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arme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nucleare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acest</a:t>
            </a:r>
            <a:r>
              <a:rPr lang="en-US" sz="1400" dirty="0">
                <a:latin typeface="Times New Roman" panose="02020603050405020304" pitchFamily="18" charset="0"/>
                <a:cs typeface="Times New Roman" panose="02020603050405020304" pitchFamily="18" charset="0"/>
              </a:rPr>
              <a:t> mod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posibilă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deoarece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rachetele</a:t>
            </a:r>
            <a:r>
              <a:rPr lang="en-US" sz="1400" dirty="0">
                <a:latin typeface="Times New Roman" panose="02020603050405020304" pitchFamily="18" charset="0"/>
                <a:cs typeface="Times New Roman" panose="02020603050405020304" pitchFamily="18" charset="0"/>
              </a:rPr>
              <a:t> MLRS </a:t>
            </a:r>
            <a:r>
              <a:rPr lang="en-US" sz="1400" dirty="0" err="1">
                <a:latin typeface="Times New Roman" panose="02020603050405020304" pitchFamily="18" charset="0"/>
                <a:cs typeface="Times New Roman" panose="02020603050405020304" pitchFamily="18" charset="0"/>
              </a:rPr>
              <a:t>sunt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dimensiuni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considerabile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destul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potrivite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plasarea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armelor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nucleare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plus, </a:t>
            </a:r>
            <a:r>
              <a:rPr lang="en-US" sz="1400" dirty="0" err="1">
                <a:latin typeface="Times New Roman" panose="02020603050405020304" pitchFamily="18" charset="0"/>
                <a:cs typeface="Times New Roman" panose="02020603050405020304" pitchFamily="18" charset="0"/>
              </a:rPr>
              <a:t>multe</a:t>
            </a:r>
            <a:r>
              <a:rPr lang="en-US" sz="1400" dirty="0">
                <a:latin typeface="Times New Roman" panose="02020603050405020304" pitchFamily="18" charset="0"/>
                <a:cs typeface="Times New Roman" panose="02020603050405020304" pitchFamily="18" charset="0"/>
              </a:rPr>
              <a:t> MLRS </a:t>
            </a:r>
            <a:r>
              <a:rPr lang="en-US" sz="1400" dirty="0" err="1">
                <a:latin typeface="Times New Roman" panose="02020603050405020304" pitchFamily="18" charset="0"/>
                <a:cs typeface="Times New Roman" panose="02020603050405020304" pitchFamily="18" charset="0"/>
              </a:rPr>
              <a:t>existente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exemplu</a:t>
            </a:r>
            <a:r>
              <a:rPr lang="en-US" sz="1400" dirty="0">
                <a:latin typeface="Times New Roman" panose="02020603050405020304" pitchFamily="18" charset="0"/>
                <a:cs typeface="Times New Roman" panose="02020603050405020304" pitchFamily="18" charset="0"/>
              </a:rPr>
              <a:t>, cum </a:t>
            </a:r>
            <a:r>
              <a:rPr lang="en-US" sz="1400" dirty="0" err="1">
                <a:latin typeface="Times New Roman" panose="02020603050405020304" pitchFamily="18" charset="0"/>
                <a:cs typeface="Times New Roman" panose="02020603050405020304" pitchFamily="18" charset="0"/>
              </a:rPr>
              <a:t>ar</a:t>
            </a:r>
            <a:r>
              <a:rPr lang="en-US" sz="1400" dirty="0">
                <a:latin typeface="Times New Roman" panose="02020603050405020304" pitchFamily="18" charset="0"/>
                <a:cs typeface="Times New Roman" panose="02020603050405020304" pitchFamily="18" charset="0"/>
              </a:rPr>
              <a:t> fi "</a:t>
            </a:r>
            <a:r>
              <a:rPr lang="en-US" sz="1400" dirty="0" err="1">
                <a:latin typeface="Times New Roman" panose="02020603050405020304" pitchFamily="18" charset="0"/>
                <a:cs typeface="Times New Roman" panose="02020603050405020304" pitchFamily="18" charset="0"/>
              </a:rPr>
              <a:t>Smerch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folosit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Rusia</a:t>
            </a:r>
            <a:r>
              <a:rPr lang="en-US" sz="1400" dirty="0">
                <a:latin typeface="Times New Roman" panose="02020603050405020304" pitchFamily="18" charset="0"/>
                <a:cs typeface="Times New Roman" panose="02020603050405020304" pitchFamily="18" charset="0"/>
              </a:rPr>
              <a:t>, au </a:t>
            </a:r>
            <a:r>
              <a:rPr lang="en-US" sz="1400" dirty="0" err="1">
                <a:latin typeface="Times New Roman" panose="02020603050405020304" pitchFamily="18" charset="0"/>
                <a:cs typeface="Times New Roman" panose="02020603050405020304" pitchFamily="18" charset="0"/>
              </a:rPr>
              <a:t>egalat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gama</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rachete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tactice</a:t>
            </a:r>
            <a:r>
              <a:rPr lang="en-US"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69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3" name="Прямоугольник 2"/>
          <p:cNvSpPr/>
          <p:nvPr/>
        </p:nvSpPr>
        <p:spPr>
          <a:xfrm>
            <a:off x="787016" y="1478517"/>
            <a:ext cx="3874380" cy="3253968"/>
          </a:xfrm>
          <a:prstGeom prst="rect">
            <a:avLst/>
          </a:prstGeom>
        </p:spPr>
        <p:txBody>
          <a:bodyPr wrap="square">
            <a:spAutoFit/>
          </a:bodyPr>
          <a:lstStyle/>
          <a:p>
            <a:pPr>
              <a:lnSpc>
                <a:spcPct val="107000"/>
              </a:lnSpc>
              <a:spcAft>
                <a:spcPts val="8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Sa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întâmplat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astfel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încât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primii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purtători</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proiectile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să</a:t>
            </a:r>
            <a:r>
              <a:rPr lang="en-US" sz="1600" dirty="0">
                <a:latin typeface="Times New Roman" panose="02020603050405020304" pitchFamily="18" charset="0"/>
                <a:ea typeface="Calibri" panose="020F0502020204030204" pitchFamily="34" charset="0"/>
                <a:cs typeface="Times New Roman" panose="02020603050405020304" pitchFamily="18" charset="0"/>
              </a:rPr>
              <a:t> fie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avioane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deoarece</a:t>
            </a:r>
            <a:r>
              <a:rPr lang="en-US" sz="1600" dirty="0">
                <a:latin typeface="Times New Roman" panose="02020603050405020304" pitchFamily="18" charset="0"/>
                <a:ea typeface="Calibri" panose="020F0502020204030204" pitchFamily="34" charset="0"/>
                <a:cs typeface="Times New Roman" panose="02020603050405020304" pitchFamily="18" charset="0"/>
              </a:rPr>
              <a:t> cu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ajutorul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acestei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tehnici</a:t>
            </a:r>
            <a:r>
              <a:rPr lang="en-US" sz="1600" dirty="0">
                <a:latin typeface="Times New Roman" panose="02020603050405020304" pitchFamily="18" charset="0"/>
                <a:ea typeface="Calibri" panose="020F0502020204030204" pitchFamily="34" charset="0"/>
                <a:cs typeface="Times New Roman" panose="02020603050405020304" pitchFamily="18" charset="0"/>
              </a:rPr>
              <a:t> s-au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efectuat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primele</a:t>
            </a:r>
            <a:r>
              <a:rPr lang="en-US" sz="1600" dirty="0">
                <a:latin typeface="Times New Roman" panose="02020603050405020304" pitchFamily="18" charset="0"/>
                <a:ea typeface="Calibri" panose="020F0502020204030204" pitchFamily="34" charset="0"/>
                <a:cs typeface="Times New Roman" panose="02020603050405020304" pitchFamily="18" charset="0"/>
              </a:rPr>
              <a:t> teste ale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proiectilelor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precum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primele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încercări</a:t>
            </a:r>
            <a:r>
              <a:rPr lang="en-US" sz="1600" dirty="0">
                <a:latin typeface="Times New Roman" panose="02020603050405020304" pitchFamily="18" charset="0"/>
                <a:ea typeface="Calibri" panose="020F0502020204030204" pitchFamily="34" charset="0"/>
                <a:cs typeface="Times New Roman" panose="02020603050405020304" pitchFamily="18" charset="0"/>
              </a:rPr>
              <a:t> de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folosi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periculoase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scopuri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militare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Țara</a:t>
            </a:r>
            <a:r>
              <a:rPr lang="en-US" sz="1600" dirty="0">
                <a:latin typeface="Times New Roman" panose="02020603050405020304" pitchFamily="18" charset="0"/>
                <a:ea typeface="Calibri" panose="020F0502020204030204" pitchFamily="34" charset="0"/>
                <a:cs typeface="Times New Roman" panose="02020603050405020304" pitchFamily="18" charset="0"/>
              </a:rPr>
              <a:t> care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prima care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suferit</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atacuri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Japonia</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ro-RO" sz="11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Astăzi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Tratatul</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limitare</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armelor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specifică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următoarele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mijloace</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livrare</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taxelor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către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țintă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aeronave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rachete</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croazieră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rachete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balistice</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103628" y="0"/>
            <a:ext cx="3561907" cy="2714013"/>
          </a:xfrm>
          <a:prstGeom prst="rect">
            <a:avLst/>
          </a:prstGeom>
        </p:spPr>
        <p:txBody>
          <a:bodyPr wrap="square">
            <a:spAutoFit/>
          </a:bodyPr>
          <a:lstStyle/>
          <a:p>
            <a:pPr>
              <a:lnSpc>
                <a:spcPct val="107000"/>
              </a:lnSpc>
              <a:spcAft>
                <a:spcPts val="8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Datorită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dezvoltării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rapide</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armelor</a:t>
            </a:r>
            <a:r>
              <a:rPr lang="en-US" sz="1600" dirty="0">
                <a:latin typeface="Times New Roman" panose="02020603050405020304" pitchFamily="18" charset="0"/>
                <a:ea typeface="Calibri" panose="020F0502020204030204" pitchFamily="34" charset="0"/>
                <a:cs typeface="Times New Roman" panose="02020603050405020304" pitchFamily="18" charset="0"/>
              </a:rPr>
              <a:t> cu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rachete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precum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dezvoltării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îmbunătățirii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sistemelor</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apărare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aeriană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rachetele</a:t>
            </a:r>
            <a:r>
              <a:rPr lang="en-US" sz="1600" dirty="0">
                <a:latin typeface="Times New Roman" panose="02020603050405020304" pitchFamily="18" charset="0"/>
                <a:ea typeface="Calibri" panose="020F0502020204030204" pitchFamily="34" charset="0"/>
                <a:cs typeface="Times New Roman" panose="02020603050405020304" pitchFamily="18" charset="0"/>
              </a:rPr>
              <a:t> au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recent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folosite</a:t>
            </a:r>
            <a:r>
              <a:rPr lang="en-US" sz="1600" dirty="0">
                <a:latin typeface="Times New Roman" panose="02020603050405020304" pitchFamily="18" charset="0"/>
                <a:ea typeface="Calibri" panose="020F0502020204030204" pitchFamily="34" charset="0"/>
                <a:cs typeface="Times New Roman" panose="02020603050405020304" pitchFamily="18" charset="0"/>
              </a:rPr>
              <a:t> ca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mijloc</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livrare</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armelor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Toate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rachetele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balistice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temeiul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tratatului</a:t>
            </a:r>
            <a:r>
              <a:rPr lang="en-US" sz="1600" dirty="0">
                <a:latin typeface="Times New Roman" panose="02020603050405020304" pitchFamily="18" charset="0"/>
                <a:ea typeface="Calibri" panose="020F0502020204030204" pitchFamily="34" charset="0"/>
                <a:cs typeface="Times New Roman" panose="02020603050405020304" pitchFamily="18" charset="0"/>
              </a:rPr>
              <a:t> START-1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Tratatul</a:t>
            </a:r>
            <a:r>
              <a:rPr lang="en-US" sz="1600" dirty="0">
                <a:latin typeface="Times New Roman" panose="02020603050405020304" pitchFamily="18" charset="0"/>
                <a:ea typeface="Calibri" panose="020F0502020204030204" pitchFamily="34" charset="0"/>
                <a:cs typeface="Times New Roman" panose="02020603050405020304" pitchFamily="18" charset="0"/>
              </a:rPr>
              <a:t> strategic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limitare</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armelor</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ofensive</a:t>
            </a:r>
            <a:r>
              <a:rPr lang="en-US" sz="1600" dirty="0">
                <a:latin typeface="Times New Roman" panose="02020603050405020304" pitchFamily="18" charset="0"/>
                <a:ea typeface="Calibri" panose="020F0502020204030204" pitchFamily="34" charset="0"/>
                <a:cs typeface="Times New Roman" panose="02020603050405020304" pitchFamily="18" charset="0"/>
              </a:rPr>
              <a:t>) au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împărțite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următoarele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categorii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după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rază</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acțiune</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62583" y="632712"/>
            <a:ext cx="4123245" cy="461665"/>
          </a:xfrm>
          <a:prstGeom prst="rect">
            <a:avLst/>
          </a:prstGeom>
        </p:spPr>
        <p:txBody>
          <a:bodyPr wrap="none">
            <a:spAutoFit/>
          </a:bodyPr>
          <a:lstStyle/>
          <a:p>
            <a:r>
              <a:rPr lang="en-US" sz="2400" dirty="0" err="1"/>
              <a:t>Purtători</a:t>
            </a:r>
            <a:r>
              <a:rPr lang="en-US" sz="2400" dirty="0"/>
              <a:t> de </a:t>
            </a:r>
            <a:r>
              <a:rPr lang="en-US" sz="2400" dirty="0" err="1"/>
              <a:t>sarcină</a:t>
            </a:r>
            <a:r>
              <a:rPr lang="en-US" sz="2400" dirty="0"/>
              <a:t> </a:t>
            </a:r>
            <a:r>
              <a:rPr lang="en-US" sz="2400" dirty="0" err="1"/>
              <a:t>nucleară</a:t>
            </a:r>
            <a:endParaRPr lang="ru-RU" sz="2400" dirty="0"/>
          </a:p>
        </p:txBody>
      </p:sp>
      <p:pic>
        <p:nvPicPr>
          <p:cNvPr id="6" name="Рисунок 5"/>
          <p:cNvPicPr>
            <a:picLocks noChangeAspect="1"/>
          </p:cNvPicPr>
          <p:nvPr/>
        </p:nvPicPr>
        <p:blipFill>
          <a:blip r:embed="rId3"/>
          <a:stretch>
            <a:fillRect/>
          </a:stretch>
        </p:blipFill>
        <p:spPr>
          <a:xfrm>
            <a:off x="5103628" y="2863297"/>
            <a:ext cx="3773751" cy="2127688"/>
          </a:xfrm>
          <a:prstGeom prst="rect">
            <a:avLst/>
          </a:prstGeom>
        </p:spPr>
      </p:pic>
    </p:spTree>
    <p:extLst>
      <p:ext uri="{BB962C8B-B14F-4D97-AF65-F5344CB8AC3E}">
        <p14:creationId xmlns:p14="http://schemas.microsoft.com/office/powerpoint/2010/main" val="391618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680550399"/>
              </p:ext>
            </p:extLst>
          </p:nvPr>
        </p:nvGraphicFramePr>
        <p:xfrm>
          <a:off x="0" y="-414828"/>
          <a:ext cx="5445642" cy="270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5603357" y="520917"/>
            <a:ext cx="3402418" cy="3970318"/>
          </a:xfrm>
          <a:prstGeom prst="rect">
            <a:avLst/>
          </a:prstGeom>
        </p:spPr>
        <p:txBody>
          <a:bodyPr wrap="square">
            <a:spAutoFit/>
          </a:bodyPr>
          <a:lstStyle/>
          <a:p>
            <a:r>
              <a:rPr lang="ro-MD" dirty="0">
                <a:latin typeface="Times New Roman" panose="02020603050405020304" pitchFamily="18" charset="0"/>
                <a:cs typeface="Times New Roman" panose="02020603050405020304" pitchFamily="18" charset="0"/>
              </a:rPr>
              <a:t>Conform tratatului INF (Tratatul privind eliminarea rachetelor cu rază intermediară și cu rază scurtă de acțiune), rachetele cu o rază de acțiune mai mică de 500 de kilometri au fost complet excluse din reglementare, iar rachetele cu rază scurtă și medie de la 500 la 1000 de kilometri au fost eliminate. În prezent, această clasă include toate rachetele tactice, care au început recent să se dezvolte în mod activ tocmai ca mijloc de livrare a armelor nucleare.</a:t>
            </a:r>
          </a:p>
        </p:txBody>
      </p:sp>
      <p:sp>
        <p:nvSpPr>
          <p:cNvPr id="5" name="Прямоугольник 4"/>
          <p:cNvSpPr/>
          <p:nvPr/>
        </p:nvSpPr>
        <p:spPr>
          <a:xfrm>
            <a:off x="446567" y="1810441"/>
            <a:ext cx="4710223" cy="2680794"/>
          </a:xfrm>
          <a:prstGeom prst="rect">
            <a:avLst/>
          </a:prstGeom>
        </p:spPr>
        <p:txBody>
          <a:bodyPr wrap="square">
            <a:spAutoFit/>
          </a:bodyPr>
          <a:lstStyle/>
          <a:p>
            <a:r>
              <a:rPr lang="ro-MD" dirty="0">
                <a:latin typeface="Times New Roman" panose="02020603050405020304" pitchFamily="18" charset="0"/>
                <a:cs typeface="Times New Roman" panose="02020603050405020304" pitchFamily="18" charset="0"/>
              </a:rPr>
              <a:t>Rachetele de croazieră și balistice pot fi instalate în submarine, cel mai adesea Bărci cu motor nuclear. Dacă există o rachetă pe barcă, atunci se numește PLARK (cu rachete de croazieră) și PLARB (cu rachete balistice). Vasele multifuncționale pot fi echipate cu torpile nucleare, care la rândul lor pot fi folosite pentru a ataca inamicul pe apă și pentru a lupta cu inamicul pe uscat.</a:t>
            </a:r>
          </a:p>
        </p:txBody>
      </p:sp>
    </p:spTree>
    <p:extLst>
      <p:ext uri="{BB962C8B-B14F-4D97-AF65-F5344CB8AC3E}">
        <p14:creationId xmlns:p14="http://schemas.microsoft.com/office/powerpoint/2010/main" val="194924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1031359" y="0"/>
            <a:ext cx="7570381" cy="707886"/>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Grupuri</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atribuire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vehiculelor</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livrare</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proiectilelor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nucleare</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598436710"/>
              </p:ext>
            </p:extLst>
          </p:nvPr>
        </p:nvGraphicFramePr>
        <p:xfrm>
          <a:off x="127591" y="457201"/>
          <a:ext cx="4550735" cy="452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extLst>
              <p:ext uri="{D42A27DB-BD31-4B8C-83A1-F6EECF244321}">
                <p14:modId xmlns:p14="http://schemas.microsoft.com/office/powerpoint/2010/main" val="1431762711"/>
              </p:ext>
            </p:extLst>
          </p:nvPr>
        </p:nvGraphicFramePr>
        <p:xfrm>
          <a:off x="4678326" y="627320"/>
          <a:ext cx="4352260" cy="43593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Рисунок 5"/>
          <p:cNvPicPr>
            <a:picLocks noChangeAspect="1"/>
          </p:cNvPicPr>
          <p:nvPr/>
        </p:nvPicPr>
        <p:blipFill>
          <a:blip r:embed="rId13"/>
          <a:stretch>
            <a:fillRect/>
          </a:stretch>
        </p:blipFill>
        <p:spPr>
          <a:xfrm>
            <a:off x="106327" y="818707"/>
            <a:ext cx="1254641" cy="2424223"/>
          </a:xfrm>
          <a:prstGeom prst="rect">
            <a:avLst/>
          </a:prstGeom>
        </p:spPr>
      </p:pic>
      <p:pic>
        <p:nvPicPr>
          <p:cNvPr id="7" name="Рисунок 6"/>
          <p:cNvPicPr>
            <a:picLocks noChangeAspect="1"/>
          </p:cNvPicPr>
          <p:nvPr/>
        </p:nvPicPr>
        <p:blipFill>
          <a:blip r:embed="rId14"/>
          <a:stretch>
            <a:fillRect/>
          </a:stretch>
        </p:blipFill>
        <p:spPr>
          <a:xfrm>
            <a:off x="4405425" y="818707"/>
            <a:ext cx="1421217" cy="1843928"/>
          </a:xfrm>
          <a:prstGeom prst="rect">
            <a:avLst/>
          </a:prstGeom>
        </p:spPr>
      </p:pic>
    </p:spTree>
    <p:extLst>
      <p:ext uri="{BB962C8B-B14F-4D97-AF65-F5344CB8AC3E}">
        <p14:creationId xmlns:p14="http://schemas.microsoft.com/office/powerpoint/2010/main" val="54078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4" name="TextBox 3"/>
          <p:cNvSpPr txBox="1"/>
          <p:nvPr/>
        </p:nvSpPr>
        <p:spPr>
          <a:xfrm>
            <a:off x="659218" y="478464"/>
            <a:ext cx="3434316" cy="523220"/>
          </a:xfrm>
          <a:prstGeom prst="rect">
            <a:avLst/>
          </a:prstGeom>
          <a:noFill/>
        </p:spPr>
        <p:txBody>
          <a:bodyPr wrap="square" rtlCol="0">
            <a:spAutoFit/>
          </a:bodyPr>
          <a:lstStyle/>
          <a:p>
            <a:r>
              <a:rPr lang="ro-MD" sz="2800" dirty="0" smtClean="0">
                <a:latin typeface="Times New Roman" panose="02020603050405020304" pitchFamily="18" charset="0"/>
                <a:cs typeface="Times New Roman" panose="02020603050405020304" pitchFamily="18" charset="0"/>
              </a:rPr>
              <a:t>Bibliografie:</a:t>
            </a:r>
            <a:endParaRPr lang="ru-RU"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76446" y="1991746"/>
            <a:ext cx="8825023" cy="1908215"/>
          </a:xfrm>
          <a:prstGeom prst="rect">
            <a:avLst/>
          </a:prstGeom>
        </p:spPr>
        <p:txBody>
          <a:bodyPr wrap="square">
            <a:spAutoFit/>
          </a:bodyPr>
          <a:lstStyle/>
          <a:p>
            <a:pPr lvl="0"/>
            <a:r>
              <a:rPr lang="ro-MD" sz="1400" dirty="0" smtClean="0">
                <a:ln/>
                <a:latin typeface="Times New Roman" pitchFamily="18" charset="0"/>
                <a:cs typeface="Times New Roman" pitchFamily="18" charset="0"/>
              </a:rPr>
              <a:t>1.</a:t>
            </a:r>
            <a:r>
              <a:rPr lang="en-US" sz="1400" dirty="0" smtClean="0">
                <a:ln/>
                <a:latin typeface="Times New Roman" pitchFamily="18" charset="0"/>
                <a:cs typeface="Times New Roman" pitchFamily="18" charset="0"/>
              </a:rPr>
              <a:t>International </a:t>
            </a:r>
            <a:r>
              <a:rPr lang="en-US" sz="1400" dirty="0">
                <a:ln/>
                <a:latin typeface="Times New Roman" pitchFamily="18" charset="0"/>
                <a:cs typeface="Times New Roman" pitchFamily="18" charset="0"/>
              </a:rPr>
              <a:t>arms control: Issues and Agreements, Second Edition by the Stanford Arms Control Group Edited by </a:t>
            </a:r>
            <a:r>
              <a:rPr lang="en-US" sz="1400" dirty="0" err="1">
                <a:ln/>
                <a:latin typeface="Times New Roman" pitchFamily="18" charset="0"/>
                <a:cs typeface="Times New Roman" pitchFamily="18" charset="0"/>
              </a:rPr>
              <a:t>Coit</a:t>
            </a:r>
            <a:r>
              <a:rPr lang="en-US" sz="1400" dirty="0">
                <a:ln/>
                <a:latin typeface="Times New Roman" pitchFamily="18" charset="0"/>
                <a:cs typeface="Times New Roman" pitchFamily="18" charset="0"/>
              </a:rPr>
              <a:t> D. Blacker and Gloria Duffy. </a:t>
            </a:r>
            <a:r>
              <a:rPr lang="ru-RU" sz="1400" dirty="0" err="1">
                <a:ln/>
                <a:latin typeface="Times New Roman" pitchFamily="18" charset="0"/>
                <a:cs typeface="Times New Roman" pitchFamily="18" charset="0"/>
              </a:rPr>
              <a:t>Stanford</a:t>
            </a:r>
            <a:r>
              <a:rPr lang="ru-RU" sz="1400" dirty="0">
                <a:ln/>
                <a:latin typeface="Times New Roman" pitchFamily="18" charset="0"/>
                <a:cs typeface="Times New Roman" pitchFamily="18" charset="0"/>
              </a:rPr>
              <a:t> </a:t>
            </a:r>
            <a:r>
              <a:rPr lang="ru-RU" sz="1400" dirty="0" err="1">
                <a:ln/>
                <a:latin typeface="Times New Roman" pitchFamily="18" charset="0"/>
                <a:cs typeface="Times New Roman" pitchFamily="18" charset="0"/>
              </a:rPr>
              <a:t>university</a:t>
            </a:r>
            <a:r>
              <a:rPr lang="ru-RU" sz="1400" dirty="0">
                <a:ln/>
                <a:latin typeface="Times New Roman" pitchFamily="18" charset="0"/>
                <a:cs typeface="Times New Roman" pitchFamily="18" charset="0"/>
              </a:rPr>
              <a:t> </a:t>
            </a:r>
            <a:r>
              <a:rPr lang="ru-RU" sz="1400" dirty="0" err="1">
                <a:ln/>
                <a:latin typeface="Times New Roman" pitchFamily="18" charset="0"/>
                <a:cs typeface="Times New Roman" pitchFamily="18" charset="0"/>
              </a:rPr>
              <a:t>press</a:t>
            </a:r>
            <a:r>
              <a:rPr lang="ru-RU" sz="1400" dirty="0">
                <a:ln/>
                <a:latin typeface="Times New Roman" pitchFamily="18" charset="0"/>
                <a:cs typeface="Times New Roman" pitchFamily="18" charset="0"/>
              </a:rPr>
              <a:t>, 1984. P. 1</a:t>
            </a:r>
            <a:r>
              <a:rPr lang="ru-RU" sz="1400" dirty="0" smtClean="0">
                <a:ln/>
                <a:latin typeface="Times New Roman" pitchFamily="18" charset="0"/>
                <a:cs typeface="Times New Roman" pitchFamily="18" charset="0"/>
              </a:rPr>
              <a:t>.</a:t>
            </a:r>
            <a:endParaRPr lang="ro-MD" sz="1400" dirty="0" smtClean="0">
              <a:ln/>
              <a:latin typeface="Times New Roman" pitchFamily="18" charset="0"/>
              <a:cs typeface="Times New Roman" pitchFamily="18" charset="0"/>
            </a:endParaRPr>
          </a:p>
          <a:p>
            <a:pPr lvl="0"/>
            <a:r>
              <a:rPr lang="ro-MD" sz="1400" dirty="0" smtClean="0">
                <a:ln/>
                <a:latin typeface="Times New Roman" pitchFamily="18" charset="0"/>
                <a:cs typeface="Times New Roman" pitchFamily="18" charset="0"/>
              </a:rPr>
              <a:t>2.</a:t>
            </a:r>
            <a:r>
              <a:rPr lang="en-US" sz="1400" dirty="0" err="1" smtClean="0">
                <a:ln/>
                <a:latin typeface="Times New Roman" pitchFamily="18" charset="0"/>
                <a:cs typeface="Times New Roman" pitchFamily="18" charset="0"/>
              </a:rPr>
              <a:t>Onișor</a:t>
            </a:r>
            <a:r>
              <a:rPr lang="en-US" sz="1400" dirty="0" smtClean="0">
                <a:ln/>
                <a:latin typeface="Times New Roman" pitchFamily="18" charset="0"/>
                <a:cs typeface="Times New Roman" pitchFamily="18" charset="0"/>
              </a:rPr>
              <a:t> </a:t>
            </a:r>
            <a:r>
              <a:rPr lang="en-US" sz="1400" dirty="0">
                <a:ln/>
                <a:latin typeface="Times New Roman" pitchFamily="18" charset="0"/>
                <a:cs typeface="Times New Roman" pitchFamily="18" charset="0"/>
              </a:rPr>
              <a:t>C. </a:t>
            </a:r>
            <a:r>
              <a:rPr lang="en-US" sz="1400" dirty="0" err="1">
                <a:ln/>
                <a:latin typeface="Times New Roman" pitchFamily="18" charset="0"/>
                <a:cs typeface="Times New Roman" pitchFamily="18" charset="0"/>
              </a:rPr>
              <a:t>Explorări</a:t>
            </a:r>
            <a:r>
              <a:rPr lang="en-US" sz="1400" dirty="0">
                <a:ln/>
                <a:latin typeface="Times New Roman" pitchFamily="18" charset="0"/>
                <a:cs typeface="Times New Roman" pitchFamily="18" charset="0"/>
              </a:rPr>
              <a:t> </a:t>
            </a:r>
            <a:r>
              <a:rPr lang="en-US" sz="1400" dirty="0" err="1">
                <a:ln/>
                <a:latin typeface="Times New Roman" pitchFamily="18" charset="0"/>
                <a:cs typeface="Times New Roman" pitchFamily="18" charset="0"/>
              </a:rPr>
              <a:t>strategice</a:t>
            </a:r>
            <a:r>
              <a:rPr lang="en-US" sz="1400" dirty="0">
                <a:ln/>
                <a:latin typeface="Times New Roman" pitchFamily="18" charset="0"/>
                <a:cs typeface="Times New Roman" pitchFamily="18" charset="0"/>
              </a:rPr>
              <a:t>. </a:t>
            </a:r>
            <a:r>
              <a:rPr lang="en-US" sz="1400" dirty="0" err="1">
                <a:ln/>
                <a:latin typeface="Times New Roman" pitchFamily="18" charset="0"/>
                <a:cs typeface="Times New Roman" pitchFamily="18" charset="0"/>
              </a:rPr>
              <a:t>Iaşi</a:t>
            </a:r>
            <a:r>
              <a:rPr lang="en-US" sz="1400" dirty="0">
                <a:ln/>
                <a:latin typeface="Times New Roman" pitchFamily="18" charset="0"/>
                <a:cs typeface="Times New Roman" pitchFamily="18" charset="0"/>
              </a:rPr>
              <a:t>, 2002. </a:t>
            </a:r>
            <a:r>
              <a:rPr lang="en-US" sz="1400" dirty="0" err="1">
                <a:ln/>
                <a:latin typeface="Times New Roman" pitchFamily="18" charset="0"/>
                <a:cs typeface="Times New Roman" pitchFamily="18" charset="0"/>
              </a:rPr>
              <a:t>Editura</a:t>
            </a:r>
            <a:r>
              <a:rPr lang="en-US" sz="1400" dirty="0">
                <a:ln/>
                <a:latin typeface="Times New Roman" pitchFamily="18" charset="0"/>
                <a:cs typeface="Times New Roman" pitchFamily="18" charset="0"/>
              </a:rPr>
              <a:t> </a:t>
            </a:r>
            <a:r>
              <a:rPr lang="en-US" sz="1400" dirty="0" err="1" smtClean="0">
                <a:ln/>
                <a:latin typeface="Times New Roman" pitchFamily="18" charset="0"/>
                <a:cs typeface="Times New Roman" pitchFamily="18" charset="0"/>
              </a:rPr>
              <a:t>Polirom</a:t>
            </a:r>
            <a:endParaRPr lang="ro-MD" sz="1400" dirty="0" smtClean="0">
              <a:ln/>
              <a:latin typeface="Times New Roman" pitchFamily="18" charset="0"/>
              <a:cs typeface="Times New Roman" pitchFamily="18" charset="0"/>
            </a:endParaRPr>
          </a:p>
          <a:p>
            <a:r>
              <a:rPr lang="ro-MD" sz="1400" dirty="0" smtClean="0">
                <a:ln/>
                <a:latin typeface="Times New Roman" pitchFamily="18" charset="0"/>
                <a:cs typeface="Times New Roman" pitchFamily="18" charset="0"/>
              </a:rPr>
              <a:t>3.</a:t>
            </a:r>
            <a:r>
              <a:rPr lang="en-US" sz="1400" dirty="0" smtClean="0">
                <a:ln/>
                <a:latin typeface="Times New Roman" pitchFamily="18" charset="0"/>
                <a:cs typeface="Times New Roman" pitchFamily="18" charset="0"/>
              </a:rPr>
              <a:t>U.S</a:t>
            </a:r>
            <a:r>
              <a:rPr lang="en-US" sz="1400" dirty="0">
                <a:ln/>
                <a:latin typeface="Times New Roman" pitchFamily="18" charset="0"/>
                <a:cs typeface="Times New Roman" pitchFamily="18" charset="0"/>
              </a:rPr>
              <a:t>. Department of Defense Directive no. 3000.3, July 9, 1996</a:t>
            </a:r>
          </a:p>
          <a:p>
            <a:r>
              <a:rPr lang="ro-MD" sz="1400" dirty="0" smtClean="0">
                <a:latin typeface="Times New Roman" panose="02020603050405020304" pitchFamily="18" charset="0"/>
                <a:cs typeface="Times New Roman" panose="02020603050405020304" pitchFamily="18" charset="0"/>
              </a:rPr>
              <a:t>4.Zodian </a:t>
            </a:r>
            <a:r>
              <a:rPr lang="ro-MD" sz="1400" dirty="0">
                <a:latin typeface="Times New Roman" panose="02020603050405020304" pitchFamily="18" charset="0"/>
                <a:cs typeface="Times New Roman" panose="02020603050405020304" pitchFamily="18" charset="0"/>
              </a:rPr>
              <a:t>V. M. Lumea 2005, enciclopedie politică şi militară, Armele de distrugere în masa. Bucureşti, 2005. Editura CTEA,p.100-102</a:t>
            </a:r>
          </a:p>
          <a:p>
            <a:pPr lvl="0"/>
            <a:endParaRPr lang="en-US" sz="1400" dirty="0">
              <a:ln/>
              <a:latin typeface="Times New Roman" pitchFamily="18" charset="0"/>
              <a:cs typeface="Times New Roman"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06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230371" y="-415447"/>
            <a:ext cx="9753600" cy="5953125"/>
          </a:xfrm>
          <a:prstGeom prst="rect">
            <a:avLst/>
          </a:prstGeom>
        </p:spPr>
      </p:pic>
      <p:sp>
        <p:nvSpPr>
          <p:cNvPr id="2" name="TextBox 1"/>
          <p:cNvSpPr txBox="1"/>
          <p:nvPr/>
        </p:nvSpPr>
        <p:spPr>
          <a:xfrm>
            <a:off x="281764" y="468096"/>
            <a:ext cx="8798443" cy="135421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O </a:t>
            </a:r>
            <a:r>
              <a:rPr lang="en-US" sz="1600" dirty="0" err="1">
                <a:latin typeface="Times New Roman" panose="02020603050405020304" pitchFamily="18" charset="0"/>
                <a:cs typeface="Times New Roman" panose="02020603050405020304" pitchFamily="18" charset="0"/>
              </a:rPr>
              <a:t>armă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nucleară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cunoscută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bombă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atomică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bombă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atomică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bombă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nucleară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focos</a:t>
            </a:r>
            <a:r>
              <a:rPr lang="en-US" sz="1600" dirty="0">
                <a:latin typeface="Times New Roman" panose="02020603050405020304" pitchFamily="18" charset="0"/>
                <a:cs typeface="Times New Roman" panose="02020603050405020304" pitchFamily="18" charset="0"/>
              </a:rPr>
              <a:t> nuclear,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dispozitiv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exploziv</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își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extrage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forța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distructivă</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reacții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nucleare</a:t>
            </a:r>
            <a:r>
              <a:rPr lang="en-US" sz="1600" dirty="0">
                <a:latin typeface="Times New Roman" panose="02020603050405020304" pitchFamily="18" charset="0"/>
                <a:cs typeface="Times New Roman" panose="02020603050405020304" pitchFamily="18" charset="0"/>
              </a:rPr>
              <a:t>, fie de </a:t>
            </a:r>
            <a:r>
              <a:rPr lang="en-US" sz="1600" dirty="0" err="1">
                <a:latin typeface="Times New Roman" panose="02020603050405020304" pitchFamily="18" charset="0"/>
                <a:cs typeface="Times New Roman" panose="02020603050405020304" pitchFamily="18" charset="0"/>
              </a:rPr>
              <a:t>fisiune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bombă</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fisiune</a:t>
            </a:r>
            <a:r>
              <a:rPr lang="en-US" sz="1600" dirty="0">
                <a:latin typeface="Times New Roman" panose="02020603050405020304" pitchFamily="18" charset="0"/>
                <a:cs typeface="Times New Roman" panose="02020603050405020304" pitchFamily="18" charset="0"/>
              </a:rPr>
              <a:t>), fie </a:t>
            </a:r>
            <a:r>
              <a:rPr lang="en-US" sz="1600" dirty="0" err="1">
                <a:latin typeface="Times New Roman" panose="02020603050405020304" pitchFamily="18" charset="0"/>
                <a:cs typeface="Times New Roman" panose="02020603050405020304" pitchFamily="18" charset="0"/>
              </a:rPr>
              <a:t>dintr</a:t>
            </a:r>
            <a:r>
              <a:rPr lang="en-US" sz="1600" dirty="0">
                <a:latin typeface="Times New Roman" panose="02020603050405020304" pitchFamily="18" charset="0"/>
                <a:cs typeface="Times New Roman" panose="02020603050405020304" pitchFamily="18" charset="0"/>
              </a:rPr>
              <a:t>-o </a:t>
            </a:r>
            <a:r>
              <a:rPr lang="en-US" sz="1600" dirty="0" err="1">
                <a:latin typeface="Times New Roman" panose="02020603050405020304" pitchFamily="18" charset="0"/>
                <a:cs typeface="Times New Roman" panose="02020603050405020304" pitchFamily="18" charset="0"/>
              </a:rPr>
              <a:t>combinație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reacții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fisiune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fuziune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termonucleare</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bombă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Ambele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tipuri</a:t>
            </a:r>
            <a:r>
              <a:rPr lang="en-US" sz="1600" dirty="0">
                <a:latin typeface="Times New Roman" panose="02020603050405020304" pitchFamily="18" charset="0"/>
                <a:cs typeface="Times New Roman" panose="02020603050405020304" pitchFamily="18" charset="0"/>
              </a:rPr>
              <a:t> de bombe </a:t>
            </a:r>
            <a:r>
              <a:rPr lang="en-US" sz="1600" dirty="0" err="1">
                <a:latin typeface="Times New Roman" panose="02020603050405020304" pitchFamily="18" charset="0"/>
                <a:cs typeface="Times New Roman" panose="02020603050405020304" pitchFamily="18" charset="0"/>
              </a:rPr>
              <a:t>eliberează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cantități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mari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energie</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cantități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relativ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materie</a:t>
            </a:r>
            <a:r>
              <a:rPr lang="en-US"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endParaRPr lang="ru-RU" b="1" dirty="0"/>
          </a:p>
        </p:txBody>
      </p:sp>
      <p:sp>
        <p:nvSpPr>
          <p:cNvPr id="3" name="TextBox 2"/>
          <p:cNvSpPr txBox="1"/>
          <p:nvPr/>
        </p:nvSpPr>
        <p:spPr>
          <a:xfrm>
            <a:off x="3444950" y="-134840"/>
            <a:ext cx="3689497" cy="584775"/>
          </a:xfrm>
          <a:prstGeom prst="rect">
            <a:avLst/>
          </a:prstGeom>
          <a:noFill/>
        </p:spPr>
        <p:txBody>
          <a:bodyPr wrap="square" rtlCol="0">
            <a:spAutoFit/>
          </a:bodyPr>
          <a:lstStyle/>
          <a:p>
            <a:r>
              <a:rPr lang="ro-RO" sz="3200" dirty="0">
                <a:latin typeface="Times New Roman" panose="02020603050405020304" pitchFamily="18" charset="0"/>
                <a:cs typeface="Times New Roman" panose="02020603050405020304" pitchFamily="18" charset="0"/>
              </a:rPr>
              <a:t>Introducere</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81764" y="2316203"/>
            <a:ext cx="9241465" cy="3046988"/>
          </a:xfrm>
          <a:prstGeom prst="rect">
            <a:avLst/>
          </a:prstGeom>
        </p:spPr>
        <p:txBody>
          <a:bodyPr wrap="square">
            <a:spAutoFit/>
          </a:bodyPr>
          <a:lstStyle/>
          <a:p>
            <a:r>
              <a:rPr lang="ro-MD" sz="1600" dirty="0">
                <a:latin typeface="Times New Roman" panose="02020603050405020304" pitchFamily="18" charset="0"/>
                <a:cs typeface="Times New Roman" panose="02020603050405020304" pitchFamily="18" charset="0"/>
              </a:rPr>
              <a:t>Armele nucleare au fost folosite doar de două ori în război, ambele ori de către Statele Unite împotriva Japoniei, aproape de sfârșitul celui de-al Doilea Război Mondial. De la bombardamentele atomice de la Hiroshima și Nagasaki, armele nucleare au fost detonate de peste 2.000 de ori pentru testare și demonstrație. Doar câteva națiuni posedă astfel de arme sau sunt suspectate că le caută. Singurele țări despre care se știe că au detonat arme nucleare – și care recunosc că le posedă – sunt (cronologic după data primului test) Statele Unite ale Americii, Uniunea Sovietică (succesată ca putere nucleară de Rusia), Regatul Unit, Franța, China, India , Pakistan și Coreea de Nord. Se crede că Israelul deține arme nucleare, deși, într-o politică de ambiguitate deliberată, nu recunoaște că le are. Germania, Italia, Turcia, Belgia și Țările de Jos sunt state care împărtășesc arme nucleare. Africa de Sud este singura țară care și-a dezvoltat în mod independent și apoi a renunțat și și-a demontat armele nucleare. Tratatul privind neproliferarea armelor nucleare urmărește reducerea răspândirii armelor nucleare, dar eficacitatea acestuia a fost pusă la îndoială. Modernizarea armelor continuă până în zilele noastre.</a:t>
            </a:r>
          </a:p>
        </p:txBody>
      </p:sp>
    </p:spTree>
    <p:extLst>
      <p:ext uri="{BB962C8B-B14F-4D97-AF65-F5344CB8AC3E}">
        <p14:creationId xmlns:p14="http://schemas.microsoft.com/office/powerpoint/2010/main" val="163712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1212112" y="0"/>
            <a:ext cx="4167963" cy="369332"/>
          </a:xfrm>
          <a:prstGeom prst="rect">
            <a:avLst/>
          </a:prstGeom>
          <a:noFill/>
        </p:spPr>
        <p:txBody>
          <a:bodyPr wrap="square" rtlCol="0">
            <a:spAutoFit/>
          </a:bodyPr>
          <a:lstStyle/>
          <a:p>
            <a:r>
              <a:rPr lang="ro-RO" dirty="0"/>
              <a:t>Proiectul Manhattan</a:t>
            </a:r>
            <a:endParaRPr lang="ru-RU" dirty="0"/>
          </a:p>
        </p:txBody>
      </p:sp>
      <p:sp>
        <p:nvSpPr>
          <p:cNvPr id="3" name="TextBox 2"/>
          <p:cNvSpPr txBox="1"/>
          <p:nvPr/>
        </p:nvSpPr>
        <p:spPr>
          <a:xfrm>
            <a:off x="85060" y="528821"/>
            <a:ext cx="6145619" cy="4739759"/>
          </a:xfrm>
          <a:prstGeom prst="rect">
            <a:avLst/>
          </a:prstGeom>
          <a:noFill/>
        </p:spPr>
        <p:txBody>
          <a:bodyPr wrap="square" rtlCol="0">
            <a:spAutoFit/>
          </a:bodyPr>
          <a:lstStyle/>
          <a:p>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întreprindere</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cercetare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timpul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celui</a:t>
            </a:r>
            <a:r>
              <a:rPr lang="en-US" sz="1600" dirty="0">
                <a:latin typeface="Times New Roman" panose="02020603050405020304" pitchFamily="18" charset="0"/>
                <a:ea typeface="Calibri" panose="020F0502020204030204" pitchFamily="34" charset="0"/>
                <a:cs typeface="Times New Roman" panose="02020603050405020304" pitchFamily="18" charset="0"/>
              </a:rPr>
              <a:t> de-al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Doilea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Război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Mondial</a:t>
            </a:r>
            <a:r>
              <a:rPr lang="en-US" sz="1600" dirty="0">
                <a:latin typeface="Times New Roman" panose="02020603050405020304" pitchFamily="18" charset="0"/>
                <a:ea typeface="Calibri" panose="020F0502020204030204" pitchFamily="34" charset="0"/>
                <a:cs typeface="Times New Roman" panose="02020603050405020304" pitchFamily="18" charset="0"/>
              </a:rPr>
              <a:t>, care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produs</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primele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Acesta</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condus</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Statele</a:t>
            </a:r>
            <a:r>
              <a:rPr lang="en-US" sz="1600" dirty="0">
                <a:latin typeface="Times New Roman" panose="02020603050405020304" pitchFamily="18" charset="0"/>
                <a:ea typeface="Calibri" panose="020F0502020204030204" pitchFamily="34" charset="0"/>
                <a:cs typeface="Times New Roman" panose="02020603050405020304" pitchFamily="18" charset="0"/>
              </a:rPr>
              <a:t> Unite cu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sprijinul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Regatului</a:t>
            </a:r>
            <a:r>
              <a:rPr lang="en-US" sz="1600" dirty="0">
                <a:latin typeface="Times New Roman" panose="02020603050405020304" pitchFamily="18" charset="0"/>
                <a:ea typeface="Calibri" panose="020F0502020204030204" pitchFamily="34" charset="0"/>
                <a:cs typeface="Times New Roman" panose="02020603050405020304" pitchFamily="18" charset="0"/>
              </a:rPr>
              <a:t> Unit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Canadei</a:t>
            </a:r>
            <a:r>
              <a:rPr lang="en-US" sz="1600" dirty="0">
                <a:latin typeface="Times New Roman" panose="02020603050405020304" pitchFamily="18" charset="0"/>
                <a:ea typeface="Calibri" panose="020F0502020204030204" pitchFamily="34" charset="0"/>
                <a:cs typeface="Times New Roman" panose="02020603050405020304" pitchFamily="18" charset="0"/>
              </a:rPr>
              <a:t>. Din 1942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până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1946,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sub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conducerea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generalului-maior</a:t>
            </a:r>
            <a:r>
              <a:rPr lang="en-US" sz="1600" dirty="0">
                <a:latin typeface="Times New Roman" panose="02020603050405020304" pitchFamily="18" charset="0"/>
                <a:ea typeface="Calibri" panose="020F0502020204030204" pitchFamily="34" charset="0"/>
                <a:cs typeface="Times New Roman" panose="02020603050405020304" pitchFamily="18" charset="0"/>
              </a:rPr>
              <a:t> Leslie Groves 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Corpului</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Ingineri</a:t>
            </a:r>
            <a:r>
              <a:rPr lang="en-US" sz="1600" dirty="0">
                <a:latin typeface="Times New Roman" panose="02020603050405020304" pitchFamily="18" charset="0"/>
                <a:ea typeface="Calibri" panose="020F0502020204030204" pitchFamily="34" charset="0"/>
                <a:cs typeface="Times New Roman" panose="02020603050405020304" pitchFamily="18" charset="0"/>
              </a:rPr>
              <a:t> 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Armatei</a:t>
            </a:r>
            <a:r>
              <a:rPr lang="en-US" sz="1600" dirty="0">
                <a:latin typeface="Times New Roman" panose="02020603050405020304" pitchFamily="18" charset="0"/>
                <a:ea typeface="Calibri" panose="020F0502020204030204" pitchFamily="34" charset="0"/>
                <a:cs typeface="Times New Roman" panose="02020603050405020304" pitchFamily="18" charset="0"/>
              </a:rPr>
              <a:t> SUA.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Fizicianul</a:t>
            </a:r>
            <a:r>
              <a:rPr lang="en-US" sz="1600" dirty="0">
                <a:latin typeface="Times New Roman" panose="02020603050405020304" pitchFamily="18" charset="0"/>
                <a:ea typeface="Calibri" panose="020F0502020204030204" pitchFamily="34" charset="0"/>
                <a:cs typeface="Times New Roman" panose="02020603050405020304" pitchFamily="18" charset="0"/>
              </a:rPr>
              <a:t> nuclear Robert Oppenheimer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directorul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Laboratorului</a:t>
            </a:r>
            <a:r>
              <a:rPr lang="en-US" sz="1600" dirty="0">
                <a:latin typeface="Times New Roman" panose="02020603050405020304" pitchFamily="18" charset="0"/>
                <a:ea typeface="Calibri" panose="020F0502020204030204" pitchFamily="34" charset="0"/>
                <a:cs typeface="Times New Roman" panose="02020603050405020304" pitchFamily="18" charset="0"/>
              </a:rPr>
              <a:t> Los Alamos care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bombele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reale</a:t>
            </a:r>
            <a:r>
              <a:rPr lang="en-US" sz="1600" dirty="0">
                <a:latin typeface="Times New Roman" panose="02020603050405020304" pitchFamily="18" charset="0"/>
                <a:ea typeface="Calibri" panose="020F0502020204030204" pitchFamily="34" charset="0"/>
                <a:cs typeface="Times New Roman" panose="02020603050405020304" pitchFamily="18" charset="0"/>
              </a:rPr>
              <a:t>. Componenta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Armată</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proiectului</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desemnată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Districtul</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deoarece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primul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sediu</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numele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locului</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înlocuit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treptat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numele</a:t>
            </a:r>
            <a:r>
              <a:rPr lang="en-US" sz="1600" dirty="0">
                <a:latin typeface="Times New Roman" panose="02020603050405020304" pitchFamily="18" charset="0"/>
                <a:ea typeface="Calibri" panose="020F0502020204030204" pitchFamily="34" charset="0"/>
                <a:cs typeface="Times New Roman" panose="02020603050405020304" pitchFamily="18" charset="0"/>
              </a:rPr>
              <a:t> de cod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oficial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materiale</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substituție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întregul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parcurs</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absorbit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omologul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britanic</a:t>
            </a:r>
            <a:r>
              <a:rPr lang="en-US" sz="1600" dirty="0">
                <a:latin typeface="Times New Roman" panose="02020603050405020304" pitchFamily="18" charset="0"/>
                <a:ea typeface="Calibri" panose="020F0502020204030204" pitchFamily="34" charset="0"/>
                <a:cs typeface="Times New Roman" panose="02020603050405020304" pitchFamily="18" charset="0"/>
              </a:rPr>
              <a:t> anterior, Tube Alloys.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început</a:t>
            </a:r>
            <a:r>
              <a:rPr lang="en-US" sz="1600" dirty="0">
                <a:latin typeface="Times New Roman" panose="02020603050405020304" pitchFamily="18" charset="0"/>
                <a:ea typeface="Calibri" panose="020F0502020204030204" pitchFamily="34" charset="0"/>
                <a:cs typeface="Times New Roman" panose="02020603050405020304" pitchFamily="18" charset="0"/>
              </a:rPr>
              <a:t> modest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1939,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dar</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crescut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angaja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600" dirty="0">
                <a:latin typeface="Times New Roman" panose="02020603050405020304" pitchFamily="18" charset="0"/>
                <a:ea typeface="Calibri" panose="020F0502020204030204" pitchFamily="34" charset="0"/>
                <a:cs typeface="Times New Roman" panose="02020603050405020304" pitchFamily="18" charset="0"/>
              </a:rPr>
              <a:t> 130.000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oameni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costat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aproape</a:t>
            </a:r>
            <a:r>
              <a:rPr lang="en-US" sz="1600" dirty="0">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miliarde</a:t>
            </a:r>
            <a:r>
              <a:rPr lang="en-US" sz="1600" dirty="0">
                <a:latin typeface="Times New Roman" panose="02020603050405020304" pitchFamily="18" charset="0"/>
                <a:ea typeface="Calibri" panose="020F0502020204030204" pitchFamily="34" charset="0"/>
                <a:cs typeface="Times New Roman" panose="02020603050405020304" pitchFamily="18" charset="0"/>
              </a:rPr>
              <a:t> USD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echivalentul</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aproximativ</a:t>
            </a:r>
            <a:r>
              <a:rPr lang="en-US" sz="1600" dirty="0">
                <a:latin typeface="Times New Roman" panose="02020603050405020304" pitchFamily="18" charset="0"/>
                <a:ea typeface="Calibri" panose="020F0502020204030204" pitchFamily="34" charset="0"/>
                <a:cs typeface="Times New Roman" panose="02020603050405020304" pitchFamily="18" charset="0"/>
              </a:rPr>
              <a:t> 23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miliarde</a:t>
            </a:r>
            <a:r>
              <a:rPr lang="en-US" sz="1600" dirty="0">
                <a:latin typeface="Times New Roman" panose="02020603050405020304" pitchFamily="18" charset="0"/>
                <a:ea typeface="Calibri" panose="020F0502020204030204" pitchFamily="34" charset="0"/>
                <a:cs typeface="Times New Roman" panose="02020603050405020304" pitchFamily="18" charset="0"/>
              </a:rPr>
              <a:t> USD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2019).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600" dirty="0">
                <a:latin typeface="Times New Roman" panose="02020603050405020304" pitchFamily="18" charset="0"/>
                <a:ea typeface="Calibri" panose="020F0502020204030204" pitchFamily="34" charset="0"/>
                <a:cs typeface="Times New Roman" panose="02020603050405020304" pitchFamily="18" charset="0"/>
              </a:rPr>
              <a:t> 90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sută</a:t>
            </a:r>
            <a:r>
              <a:rPr lang="en-US" sz="1600" dirty="0">
                <a:latin typeface="Times New Roman" panose="02020603050405020304" pitchFamily="18" charset="0"/>
                <a:ea typeface="Calibri" panose="020F0502020204030204" pitchFamily="34" charset="0"/>
                <a:cs typeface="Times New Roman" panose="02020603050405020304" pitchFamily="18" charset="0"/>
              </a:rPr>
              <a:t> din cost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construirea</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fabrici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producerea</a:t>
            </a:r>
            <a:r>
              <a:rPr lang="en-US" sz="1600" dirty="0">
                <a:latin typeface="Times New Roman" panose="02020603050405020304" pitchFamily="18" charset="0"/>
                <a:ea typeface="Calibri" panose="020F0502020204030204" pitchFamily="34" charset="0"/>
                <a:cs typeface="Times New Roman" panose="02020603050405020304" pitchFamily="18" charset="0"/>
              </a:rPr>
              <a:t> de material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fisionabil</a:t>
            </a:r>
            <a:r>
              <a:rPr lang="en-US" sz="1600" dirty="0">
                <a:latin typeface="Times New Roman" panose="02020603050405020304" pitchFamily="18" charset="0"/>
                <a:ea typeface="Calibri" panose="020F0502020204030204" pitchFamily="34" charset="0"/>
                <a:cs typeface="Times New Roman" panose="02020603050405020304" pitchFamily="18" charset="0"/>
              </a:rPr>
              <a:t>, cu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puțin</a:t>
            </a:r>
            <a:r>
              <a:rPr lang="en-US" sz="1600" dirty="0">
                <a:latin typeface="Times New Roman" panose="02020603050405020304" pitchFamily="18" charset="0"/>
                <a:ea typeface="Calibri" panose="020F0502020204030204" pitchFamily="34" charset="0"/>
                <a:cs typeface="Times New Roman" panose="02020603050405020304" pitchFamily="18" charset="0"/>
              </a:rPr>
              <a:t> de 10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sută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producția</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Cercetarea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producția</a:t>
            </a:r>
            <a:r>
              <a:rPr lang="en-US" sz="1600" dirty="0">
                <a:latin typeface="Times New Roman" panose="02020603050405020304" pitchFamily="18" charset="0"/>
                <a:ea typeface="Calibri" panose="020F0502020204030204" pitchFamily="34" charset="0"/>
                <a:cs typeface="Times New Roman" panose="02020603050405020304" pitchFamily="18" charset="0"/>
              </a:rPr>
              <a:t> au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avut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treizeci</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locații</a:t>
            </a:r>
            <a:r>
              <a:rPr lang="en-US" sz="1600" dirty="0">
                <a:latin typeface="Times New Roman" panose="02020603050405020304" pitchFamily="18" charset="0"/>
                <a:ea typeface="Calibri" panose="020F0502020204030204" pitchFamily="34" charset="0"/>
                <a:cs typeface="Times New Roman" panose="02020603050405020304" pitchFamily="18" charset="0"/>
              </a:rPr>
              <a:t> din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Statele</a:t>
            </a:r>
            <a:r>
              <a:rPr lang="en-US" sz="1600" dirty="0">
                <a:latin typeface="Times New Roman" panose="02020603050405020304" pitchFamily="18" charset="0"/>
                <a:ea typeface="Calibri" panose="020F0502020204030204" pitchFamily="34" charset="0"/>
                <a:cs typeface="Times New Roman" panose="02020603050405020304" pitchFamily="18" charset="0"/>
              </a:rPr>
              <a:t> Unite,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Regatul</a:t>
            </a:r>
            <a:r>
              <a:rPr lang="en-US" sz="1600" dirty="0">
                <a:latin typeface="Times New Roman" panose="02020603050405020304" pitchFamily="18" charset="0"/>
                <a:ea typeface="Calibri" panose="020F0502020204030204" pitchFamily="34" charset="0"/>
                <a:cs typeface="Times New Roman" panose="02020603050405020304" pitchFamily="18" charset="0"/>
              </a:rPr>
              <a:t> Unit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Canada.</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ackgroundRemoval t="962" b="100000" l="0" r="100000">
                        <a14:foregroundMark x1="8264" y1="89904" x2="92562" y2="90865"/>
                      </a14:backgroundRemoval>
                    </a14:imgEffect>
                  </a14:imgLayer>
                </a14:imgProps>
              </a:ext>
            </a:extLst>
          </a:blip>
          <a:stretch>
            <a:fillRect/>
          </a:stretch>
        </p:blipFill>
        <p:spPr>
          <a:xfrm>
            <a:off x="6146714" y="1315336"/>
            <a:ext cx="2997286" cy="2576180"/>
          </a:xfrm>
          <a:prstGeom prst="rect">
            <a:avLst/>
          </a:prstGeom>
        </p:spPr>
      </p:pic>
    </p:spTree>
    <p:extLst>
      <p:ext uri="{BB962C8B-B14F-4D97-AF65-F5344CB8AC3E}">
        <p14:creationId xmlns:p14="http://schemas.microsoft.com/office/powerpoint/2010/main" val="272482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2977115" y="95964"/>
            <a:ext cx="5986131" cy="5047536"/>
          </a:xfrm>
          <a:prstGeom prst="rect">
            <a:avLst/>
          </a:prstGeom>
          <a:noFill/>
        </p:spPr>
        <p:txBody>
          <a:bodyPr wrap="square" rtlCol="0">
            <a:spAutoFit/>
          </a:bodyPr>
          <a:lstStyle/>
          <a:p>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o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întreprindere</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cercetare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timpul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celui</a:t>
            </a:r>
            <a:r>
              <a:rPr lang="en-US" sz="1600" dirty="0">
                <a:latin typeface="Times New Roman" panose="02020603050405020304" pitchFamily="18" charset="0"/>
                <a:ea typeface="Calibri" panose="020F0502020204030204" pitchFamily="34" charset="0"/>
                <a:cs typeface="Times New Roman" panose="02020603050405020304" pitchFamily="18" charset="0"/>
              </a:rPr>
              <a:t> de-al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Doilea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Război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Mondial</a:t>
            </a:r>
            <a:r>
              <a:rPr lang="en-US" sz="1600" dirty="0">
                <a:latin typeface="Times New Roman" panose="02020603050405020304" pitchFamily="18" charset="0"/>
                <a:ea typeface="Calibri" panose="020F0502020204030204" pitchFamily="34" charset="0"/>
                <a:cs typeface="Times New Roman" panose="02020603050405020304" pitchFamily="18" charset="0"/>
              </a:rPr>
              <a:t>, care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produs</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primele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Acesta</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condus</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Statele</a:t>
            </a:r>
            <a:r>
              <a:rPr lang="en-US" sz="1600" dirty="0">
                <a:latin typeface="Times New Roman" panose="02020603050405020304" pitchFamily="18" charset="0"/>
                <a:ea typeface="Calibri" panose="020F0502020204030204" pitchFamily="34" charset="0"/>
                <a:cs typeface="Times New Roman" panose="02020603050405020304" pitchFamily="18" charset="0"/>
              </a:rPr>
              <a:t> Unite cu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sprijinul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Regatului</a:t>
            </a:r>
            <a:r>
              <a:rPr lang="en-US" sz="1600" dirty="0">
                <a:latin typeface="Times New Roman" panose="02020603050405020304" pitchFamily="18" charset="0"/>
                <a:ea typeface="Calibri" panose="020F0502020204030204" pitchFamily="34" charset="0"/>
                <a:cs typeface="Times New Roman" panose="02020603050405020304" pitchFamily="18" charset="0"/>
              </a:rPr>
              <a:t> Unit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Canadei</a:t>
            </a:r>
            <a:r>
              <a:rPr lang="en-US" sz="1600" dirty="0">
                <a:latin typeface="Times New Roman" panose="02020603050405020304" pitchFamily="18" charset="0"/>
                <a:ea typeface="Calibri" panose="020F0502020204030204" pitchFamily="34" charset="0"/>
                <a:cs typeface="Times New Roman" panose="02020603050405020304" pitchFamily="18" charset="0"/>
              </a:rPr>
              <a:t>. Din 1942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până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1946,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sub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conducerea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generalului-maior</a:t>
            </a:r>
            <a:r>
              <a:rPr lang="en-US" sz="1600" dirty="0">
                <a:latin typeface="Times New Roman" panose="02020603050405020304" pitchFamily="18" charset="0"/>
                <a:ea typeface="Calibri" panose="020F0502020204030204" pitchFamily="34" charset="0"/>
                <a:cs typeface="Times New Roman" panose="02020603050405020304" pitchFamily="18" charset="0"/>
              </a:rPr>
              <a:t> Leslie Groves 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Corpului</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Ingineri</a:t>
            </a:r>
            <a:r>
              <a:rPr lang="en-US" sz="1600" dirty="0">
                <a:latin typeface="Times New Roman" panose="02020603050405020304" pitchFamily="18" charset="0"/>
                <a:ea typeface="Calibri" panose="020F0502020204030204" pitchFamily="34" charset="0"/>
                <a:cs typeface="Times New Roman" panose="02020603050405020304" pitchFamily="18" charset="0"/>
              </a:rPr>
              <a:t> 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Armatei</a:t>
            </a:r>
            <a:r>
              <a:rPr lang="en-US" sz="1600" dirty="0">
                <a:latin typeface="Times New Roman" panose="02020603050405020304" pitchFamily="18" charset="0"/>
                <a:ea typeface="Calibri" panose="020F0502020204030204" pitchFamily="34" charset="0"/>
                <a:cs typeface="Times New Roman" panose="02020603050405020304" pitchFamily="18" charset="0"/>
              </a:rPr>
              <a:t> SUA.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Fizicianul</a:t>
            </a:r>
            <a:r>
              <a:rPr lang="en-US" sz="1600" dirty="0">
                <a:latin typeface="Times New Roman" panose="02020603050405020304" pitchFamily="18" charset="0"/>
                <a:ea typeface="Calibri" panose="020F0502020204030204" pitchFamily="34" charset="0"/>
                <a:cs typeface="Times New Roman" panose="02020603050405020304" pitchFamily="18" charset="0"/>
              </a:rPr>
              <a:t> nuclear Robert Oppenheimer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directorul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Laboratorului</a:t>
            </a:r>
            <a:r>
              <a:rPr lang="en-US" sz="1600" dirty="0">
                <a:latin typeface="Times New Roman" panose="02020603050405020304" pitchFamily="18" charset="0"/>
                <a:ea typeface="Calibri" panose="020F0502020204030204" pitchFamily="34" charset="0"/>
                <a:cs typeface="Times New Roman" panose="02020603050405020304" pitchFamily="18" charset="0"/>
              </a:rPr>
              <a:t> Los Alamos care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bombele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reale</a:t>
            </a:r>
            <a:r>
              <a:rPr lang="en-US" sz="1600" dirty="0">
                <a:latin typeface="Times New Roman" panose="02020603050405020304" pitchFamily="18" charset="0"/>
                <a:ea typeface="Calibri" panose="020F0502020204030204" pitchFamily="34" charset="0"/>
                <a:cs typeface="Times New Roman" panose="02020603050405020304" pitchFamily="18" charset="0"/>
              </a:rPr>
              <a:t>. Componenta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Armată</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proiectului</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desemnată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Districtul</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deoarece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primul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sediu</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numele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locului</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înlocuit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treptat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numele</a:t>
            </a:r>
            <a:r>
              <a:rPr lang="en-US" sz="1600" dirty="0">
                <a:latin typeface="Times New Roman" panose="02020603050405020304" pitchFamily="18" charset="0"/>
                <a:ea typeface="Calibri" panose="020F0502020204030204" pitchFamily="34" charset="0"/>
                <a:cs typeface="Times New Roman" panose="02020603050405020304" pitchFamily="18" charset="0"/>
              </a:rPr>
              <a:t> de cod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oficial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materiale</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substituție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întregul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parcurs</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absorbit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omologul</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britanic</a:t>
            </a:r>
            <a:r>
              <a:rPr lang="en-US" sz="1600" dirty="0">
                <a:latin typeface="Times New Roman" panose="02020603050405020304" pitchFamily="18" charset="0"/>
                <a:ea typeface="Calibri" panose="020F0502020204030204" pitchFamily="34" charset="0"/>
                <a:cs typeface="Times New Roman" panose="02020603050405020304" pitchFamily="18" charset="0"/>
              </a:rPr>
              <a:t> anterior, Tube Alloys.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600" dirty="0">
                <a:latin typeface="Times New Roman" panose="02020603050405020304" pitchFamily="18" charset="0"/>
                <a:ea typeface="Calibri" panose="020F0502020204030204" pitchFamily="34" charset="0"/>
                <a:cs typeface="Times New Roman" panose="02020603050405020304" pitchFamily="18" charset="0"/>
              </a:rPr>
              <a:t> Manhattan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început</a:t>
            </a:r>
            <a:r>
              <a:rPr lang="en-US" sz="1600" dirty="0">
                <a:latin typeface="Times New Roman" panose="02020603050405020304" pitchFamily="18" charset="0"/>
                <a:ea typeface="Calibri" panose="020F0502020204030204" pitchFamily="34" charset="0"/>
                <a:cs typeface="Times New Roman" panose="02020603050405020304" pitchFamily="18" charset="0"/>
              </a:rPr>
              <a:t> modest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1939,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dar</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crescut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angaja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600" dirty="0">
                <a:latin typeface="Times New Roman" panose="02020603050405020304" pitchFamily="18" charset="0"/>
                <a:ea typeface="Calibri" panose="020F0502020204030204" pitchFamily="34" charset="0"/>
                <a:cs typeface="Times New Roman" panose="02020603050405020304" pitchFamily="18" charset="0"/>
              </a:rPr>
              <a:t> 130.000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oameni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costat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aproape</a:t>
            </a:r>
            <a:r>
              <a:rPr lang="en-US" sz="1600" dirty="0">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miliarde</a:t>
            </a:r>
            <a:r>
              <a:rPr lang="en-US" sz="1600" dirty="0">
                <a:latin typeface="Times New Roman" panose="02020603050405020304" pitchFamily="18" charset="0"/>
                <a:ea typeface="Calibri" panose="020F0502020204030204" pitchFamily="34" charset="0"/>
                <a:cs typeface="Times New Roman" panose="02020603050405020304" pitchFamily="18" charset="0"/>
              </a:rPr>
              <a:t> USD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echivalentul</a:t>
            </a:r>
            <a:r>
              <a:rPr lang="en-US" sz="1600" dirty="0">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aproximativ</a:t>
            </a:r>
            <a:r>
              <a:rPr lang="en-US" sz="1600" dirty="0">
                <a:latin typeface="Times New Roman" panose="02020603050405020304" pitchFamily="18" charset="0"/>
                <a:ea typeface="Calibri" panose="020F0502020204030204" pitchFamily="34" charset="0"/>
                <a:cs typeface="Times New Roman" panose="02020603050405020304" pitchFamily="18" charset="0"/>
              </a:rPr>
              <a:t> 23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miliarde</a:t>
            </a:r>
            <a:r>
              <a:rPr lang="en-US" sz="1600" dirty="0">
                <a:latin typeface="Times New Roman" panose="02020603050405020304" pitchFamily="18" charset="0"/>
                <a:ea typeface="Calibri" panose="020F0502020204030204" pitchFamily="34" charset="0"/>
                <a:cs typeface="Times New Roman" panose="02020603050405020304" pitchFamily="18" charset="0"/>
              </a:rPr>
              <a:t> USD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2019).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600" dirty="0">
                <a:latin typeface="Times New Roman" panose="02020603050405020304" pitchFamily="18" charset="0"/>
                <a:ea typeface="Calibri" panose="020F0502020204030204" pitchFamily="34" charset="0"/>
                <a:cs typeface="Times New Roman" panose="02020603050405020304" pitchFamily="18" charset="0"/>
              </a:rPr>
              <a:t> 90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sută</a:t>
            </a:r>
            <a:r>
              <a:rPr lang="en-US" sz="1600" dirty="0">
                <a:latin typeface="Times New Roman" panose="02020603050405020304" pitchFamily="18" charset="0"/>
                <a:ea typeface="Calibri" panose="020F0502020204030204" pitchFamily="34" charset="0"/>
                <a:cs typeface="Times New Roman" panose="02020603050405020304" pitchFamily="18" charset="0"/>
              </a:rPr>
              <a:t> din cost 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construirea</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fabrici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producerea</a:t>
            </a:r>
            <a:r>
              <a:rPr lang="en-US" sz="1600" dirty="0">
                <a:latin typeface="Times New Roman" panose="02020603050405020304" pitchFamily="18" charset="0"/>
                <a:ea typeface="Calibri" panose="020F0502020204030204" pitchFamily="34" charset="0"/>
                <a:cs typeface="Times New Roman" panose="02020603050405020304" pitchFamily="18" charset="0"/>
              </a:rPr>
              <a:t> de material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fisionabil</a:t>
            </a:r>
            <a:r>
              <a:rPr lang="en-US" sz="1600" dirty="0">
                <a:latin typeface="Times New Roman" panose="02020603050405020304" pitchFamily="18" charset="0"/>
                <a:ea typeface="Calibri" panose="020F0502020204030204" pitchFamily="34" charset="0"/>
                <a:cs typeface="Times New Roman" panose="02020603050405020304" pitchFamily="18" charset="0"/>
              </a:rPr>
              <a:t>, cu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puțin</a:t>
            </a:r>
            <a:r>
              <a:rPr lang="en-US" sz="1600" dirty="0">
                <a:latin typeface="Times New Roman" panose="02020603050405020304" pitchFamily="18" charset="0"/>
                <a:ea typeface="Calibri" panose="020F0502020204030204" pitchFamily="34" charset="0"/>
                <a:cs typeface="Times New Roman" panose="02020603050405020304" pitchFamily="18" charset="0"/>
              </a:rPr>
              <a:t> de 10 la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sută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producția</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Cercetarea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producția</a:t>
            </a:r>
            <a:r>
              <a:rPr lang="en-US" sz="1600" dirty="0">
                <a:latin typeface="Times New Roman" panose="02020603050405020304" pitchFamily="18" charset="0"/>
                <a:ea typeface="Calibri" panose="020F0502020204030204" pitchFamily="34" charset="0"/>
                <a:cs typeface="Times New Roman" panose="02020603050405020304" pitchFamily="18" charset="0"/>
              </a:rPr>
              <a:t> au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avut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treizeci</a:t>
            </a:r>
            <a:r>
              <a:rPr lang="en-US" sz="1600" dirty="0">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locații</a:t>
            </a:r>
            <a:r>
              <a:rPr lang="en-US" sz="1600" dirty="0">
                <a:latin typeface="Times New Roman" panose="02020603050405020304" pitchFamily="18" charset="0"/>
                <a:ea typeface="Calibri" panose="020F0502020204030204" pitchFamily="34" charset="0"/>
                <a:cs typeface="Times New Roman" panose="02020603050405020304" pitchFamily="18" charset="0"/>
              </a:rPr>
              <a:t> din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Statele</a:t>
            </a:r>
            <a:r>
              <a:rPr lang="en-US" sz="1600" dirty="0">
                <a:latin typeface="Times New Roman" panose="02020603050405020304" pitchFamily="18" charset="0"/>
                <a:ea typeface="Calibri" panose="020F0502020204030204" pitchFamily="34" charset="0"/>
                <a:cs typeface="Times New Roman" panose="02020603050405020304" pitchFamily="18" charset="0"/>
              </a:rPr>
              <a:t> Unite,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Regatul</a:t>
            </a:r>
            <a:r>
              <a:rPr lang="en-US" sz="1600" dirty="0">
                <a:latin typeface="Times New Roman" panose="02020603050405020304" pitchFamily="18" charset="0"/>
                <a:ea typeface="Calibri" panose="020F0502020204030204" pitchFamily="34" charset="0"/>
                <a:cs typeface="Times New Roman" panose="02020603050405020304" pitchFamily="18" charset="0"/>
              </a:rPr>
              <a:t> Unit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dirty="0">
                <a:latin typeface="Times New Roman" panose="02020603050405020304" pitchFamily="18" charset="0"/>
                <a:ea typeface="Calibri" panose="020F0502020204030204" pitchFamily="34" charset="0"/>
                <a:cs typeface="Times New Roman" panose="02020603050405020304" pitchFamily="18" charset="0"/>
              </a:rPr>
              <a:t> Canada.</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endParaRPr lang="ru-RU" b="1" dirty="0"/>
          </a:p>
        </p:txBody>
      </p:sp>
      <p:pic>
        <p:nvPicPr>
          <p:cNvPr id="3" name="Рисунок 2"/>
          <p:cNvPicPr>
            <a:picLocks noChangeAspect="1"/>
          </p:cNvPicPr>
          <p:nvPr/>
        </p:nvPicPr>
        <p:blipFill>
          <a:blip r:embed="rId3">
            <a:extLst>
              <a:ext uri="{BEBA8EAE-BF5A-486C-A8C5-ECC9F3942E4B}">
                <a14:imgProps xmlns:a14="http://schemas.microsoft.com/office/drawing/2010/main">
                  <a14:imgLayer r:embed="rId4">
                    <a14:imgEffect>
                      <a14:backgroundRemoval t="25819" b="68401" l="3375" r="28597"/>
                    </a14:imgEffect>
                  </a14:imgLayer>
                </a14:imgProps>
              </a:ext>
            </a:extLst>
          </a:blip>
          <a:stretch>
            <a:fillRect/>
          </a:stretch>
        </p:blipFill>
        <p:spPr>
          <a:xfrm>
            <a:off x="125709" y="-999462"/>
            <a:ext cx="7447962" cy="5454503"/>
          </a:xfrm>
          <a:prstGeom prst="rect">
            <a:avLst/>
          </a:prstGeom>
        </p:spPr>
      </p:pic>
      <p:pic>
        <p:nvPicPr>
          <p:cNvPr id="4" name="Рисунок 3"/>
          <p:cNvPicPr>
            <a:picLocks noChangeAspect="1"/>
          </p:cNvPicPr>
          <p:nvPr/>
        </p:nvPicPr>
        <p:blipFill>
          <a:blip r:embed="rId5">
            <a:extLst>
              <a:ext uri="{BEBA8EAE-BF5A-486C-A8C5-ECC9F3942E4B}">
                <a14:imgProps xmlns:a14="http://schemas.microsoft.com/office/drawing/2010/main">
                  <a14:imgLayer r:embed="rId4">
                    <a14:imgEffect>
                      <a14:backgroundRemoval t="71484" b="100000" l="0" r="46181"/>
                    </a14:imgEffect>
                  </a14:imgLayer>
                </a14:imgProps>
              </a:ext>
            </a:extLst>
          </a:blip>
          <a:stretch>
            <a:fillRect/>
          </a:stretch>
        </p:blipFill>
        <p:spPr>
          <a:xfrm>
            <a:off x="125709" y="1282551"/>
            <a:ext cx="5362575" cy="3172490"/>
          </a:xfrm>
          <a:prstGeom prst="rect">
            <a:avLst/>
          </a:prstGeom>
        </p:spPr>
      </p:pic>
    </p:spTree>
    <p:extLst>
      <p:ext uri="{BB962C8B-B14F-4D97-AF65-F5344CB8AC3E}">
        <p14:creationId xmlns:p14="http://schemas.microsoft.com/office/powerpoint/2010/main" val="366329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946298" y="871870"/>
            <a:ext cx="5762846" cy="369332"/>
          </a:xfrm>
          <a:prstGeom prst="rect">
            <a:avLst/>
          </a:prstGeom>
          <a:noFill/>
        </p:spPr>
        <p:txBody>
          <a:bodyPr wrap="square" rtlCol="0">
            <a:spAutoFit/>
          </a:bodyPr>
          <a:lstStyle/>
          <a:p>
            <a:endParaRPr lang="ru-RU" b="1" dirty="0"/>
          </a:p>
        </p:txBody>
      </p:sp>
      <p:sp>
        <p:nvSpPr>
          <p:cNvPr id="3" name="TextBox 2"/>
          <p:cNvSpPr txBox="1"/>
          <p:nvPr/>
        </p:nvSpPr>
        <p:spPr>
          <a:xfrm>
            <a:off x="287079" y="85060"/>
            <a:ext cx="8282763" cy="3385542"/>
          </a:xfrm>
          <a:prstGeom prst="rect">
            <a:avLst/>
          </a:prstGeom>
          <a:noFill/>
        </p:spPr>
        <p:txBody>
          <a:bodyPr wrap="square" rtlCol="0">
            <a:spAutoFit/>
          </a:bodyPr>
          <a:lstStyle/>
          <a:p>
            <a:r>
              <a:rPr lang="en-US" sz="1400" dirty="0" err="1">
                <a:latin typeface="Times New Roman" panose="02020603050405020304" pitchFamily="18" charset="0"/>
                <a:ea typeface="Calibri" panose="020F0502020204030204" pitchFamily="34" charset="0"/>
                <a:cs typeface="Times New Roman" panose="02020603050405020304" pitchFamily="18" charset="0"/>
              </a:rPr>
              <a:t>Două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tipuri</a:t>
            </a:r>
            <a:r>
              <a:rPr lang="en-US" sz="1400" dirty="0">
                <a:latin typeface="Times New Roman" panose="02020603050405020304" pitchFamily="18" charset="0"/>
                <a:ea typeface="Calibri" panose="020F0502020204030204" pitchFamily="34" charset="0"/>
                <a:cs typeface="Times New Roman" panose="02020603050405020304" pitchFamily="18" charset="0"/>
              </a:rPr>
              <a:t> de bombe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atomice</a:t>
            </a:r>
            <a:r>
              <a:rPr lang="en-US" sz="1400" dirty="0">
                <a:latin typeface="Times New Roman" panose="02020603050405020304" pitchFamily="18" charset="0"/>
                <a:ea typeface="Calibri" panose="020F0502020204030204" pitchFamily="34" charset="0"/>
                <a:cs typeface="Times New Roman" panose="02020603050405020304" pitchFamily="18" charset="0"/>
              </a:rPr>
              <a:t>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dezvoltate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concomitent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timpul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războiului</a:t>
            </a:r>
            <a:r>
              <a:rPr lang="en-US" sz="1400" dirty="0">
                <a:latin typeface="Times New Roman" panose="02020603050405020304" pitchFamily="18" charset="0"/>
                <a:ea typeface="Calibri" panose="020F0502020204030204" pitchFamily="34" charset="0"/>
                <a:cs typeface="Times New Roman" panose="02020603050405020304" pitchFamily="18" charset="0"/>
              </a:rPr>
              <a:t>: 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armă</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fisiune</a:t>
            </a:r>
            <a:r>
              <a:rPr lang="en-US" sz="1400" dirty="0">
                <a:latin typeface="Times New Roman" panose="02020603050405020304" pitchFamily="18" charset="0"/>
                <a:ea typeface="Calibri" panose="020F0502020204030204" pitchFamily="34" charset="0"/>
                <a:cs typeface="Times New Roman" panose="02020603050405020304" pitchFamily="18" charset="0"/>
              </a:rPr>
              <a:t> de tip pistol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relativ</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simplă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armă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nucleară</a:t>
            </a:r>
            <a:r>
              <a:rPr lang="en-US" sz="1400" dirty="0">
                <a:latin typeface="Times New Roman" panose="02020603050405020304" pitchFamily="18" charset="0"/>
                <a:ea typeface="Calibri" panose="020F0502020204030204" pitchFamily="34" charset="0"/>
                <a:cs typeface="Times New Roman" panose="02020603050405020304" pitchFamily="18" charset="0"/>
              </a:rPr>
              <a:t> de tip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implozie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complexă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Designul</a:t>
            </a:r>
            <a:r>
              <a:rPr lang="en-US" sz="1400" dirty="0">
                <a:latin typeface="Times New Roman" panose="02020603050405020304" pitchFamily="18" charset="0"/>
                <a:ea typeface="Calibri" panose="020F0502020204030204" pitchFamily="34" charset="0"/>
                <a:cs typeface="Times New Roman" panose="02020603050405020304" pitchFamily="18" charset="0"/>
              </a:rPr>
              <a:t> tip pistol Thin Man s-a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dovedit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impractic</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utilizat</a:t>
            </a:r>
            <a:r>
              <a:rPr lang="en-US" sz="1400" dirty="0">
                <a:latin typeface="Times New Roman" panose="02020603050405020304" pitchFamily="18" charset="0"/>
                <a:ea typeface="Calibri" panose="020F0502020204030204" pitchFamily="34" charset="0"/>
                <a:cs typeface="Times New Roman" panose="02020603050405020304" pitchFamily="18" charset="0"/>
              </a:rPr>
              <a:t> cu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prin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urmare</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dezvoltat</a:t>
            </a:r>
            <a:r>
              <a:rPr lang="en-US" sz="1400" dirty="0">
                <a:latin typeface="Times New Roman" panose="02020603050405020304" pitchFamily="18" charset="0"/>
                <a:ea typeface="Calibri" panose="020F0502020204030204" pitchFamily="34" charset="0"/>
                <a:cs typeface="Times New Roman" panose="02020603050405020304" pitchFamily="18" charset="0"/>
              </a:rPr>
              <a:t> un tip de pistol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simplu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numit</a:t>
            </a:r>
            <a:r>
              <a:rPr lang="en-US" sz="1400" dirty="0">
                <a:latin typeface="Times New Roman" panose="02020603050405020304" pitchFamily="18" charset="0"/>
                <a:ea typeface="Calibri" panose="020F0502020204030204" pitchFamily="34" charset="0"/>
                <a:cs typeface="Times New Roman" panose="02020603050405020304" pitchFamily="18" charset="0"/>
              </a:rPr>
              <a:t> Little Boy,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folosea</a:t>
            </a:r>
            <a:r>
              <a:rPr lang="en-US" sz="1400" dirty="0">
                <a:latin typeface="Times New Roman" panose="02020603050405020304" pitchFamily="18" charset="0"/>
                <a:ea typeface="Calibri" panose="020F0502020204030204" pitchFamily="34" charset="0"/>
                <a:cs typeface="Times New Roman" panose="02020603050405020304" pitchFamily="18" charset="0"/>
              </a:rPr>
              <a:t> uraniu-235, un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izotop</a:t>
            </a:r>
            <a:r>
              <a:rPr lang="en-US" sz="1400" dirty="0">
                <a:latin typeface="Times New Roman" panose="02020603050405020304" pitchFamily="18" charset="0"/>
                <a:ea typeface="Calibri" panose="020F0502020204030204" pitchFamily="34" charset="0"/>
                <a:cs typeface="Times New Roman" panose="02020603050405020304" pitchFamily="18" charset="0"/>
              </a:rPr>
              <a:t>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reprezintă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doar</a:t>
            </a:r>
            <a:r>
              <a:rPr lang="en-US" sz="1400" dirty="0">
                <a:latin typeface="Times New Roman" panose="02020603050405020304" pitchFamily="18" charset="0"/>
                <a:ea typeface="Calibri" panose="020F0502020204030204" pitchFamily="34" charset="0"/>
                <a:cs typeface="Times New Roman" panose="02020603050405020304" pitchFamily="18" charset="0"/>
              </a:rPr>
              <a:t> 0,7% din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uraniul</a:t>
            </a:r>
            <a:r>
              <a:rPr lang="en-US" sz="1400" dirty="0">
                <a:latin typeface="Times New Roman" panose="02020603050405020304" pitchFamily="18" charset="0"/>
                <a:ea typeface="Calibri" panose="020F0502020204030204" pitchFamily="34" charset="0"/>
                <a:cs typeface="Times New Roman" panose="02020603050405020304" pitchFamily="18" charset="0"/>
              </a:rPr>
              <a:t> natural.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Deoarece</a:t>
            </a:r>
            <a:r>
              <a:rPr lang="en-US" sz="1400" dirty="0">
                <a:latin typeface="Times New Roman" panose="02020603050405020304" pitchFamily="18" charset="0"/>
                <a:ea typeface="Calibri" panose="020F0502020204030204" pitchFamily="34" charset="0"/>
                <a:cs typeface="Times New Roman" panose="02020603050405020304" pitchFamily="18" charset="0"/>
              </a:rPr>
              <a:t> era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chimic</a:t>
            </a:r>
            <a:r>
              <a:rPr lang="en-US" sz="1400" dirty="0">
                <a:latin typeface="Times New Roman" panose="02020603050405020304" pitchFamily="18" charset="0"/>
                <a:ea typeface="Calibri" panose="020F0502020204030204" pitchFamily="34" charset="0"/>
                <a:cs typeface="Times New Roman" panose="02020603050405020304" pitchFamily="18" charset="0"/>
              </a:rPr>
              <a:t> identic cu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comun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izotop</a:t>
            </a:r>
            <a:r>
              <a:rPr lang="en-US" sz="1400" dirty="0">
                <a:latin typeface="Times New Roman" panose="02020603050405020304" pitchFamily="18" charset="0"/>
                <a:ea typeface="Calibri" panose="020F0502020204030204" pitchFamily="34" charset="0"/>
                <a:cs typeface="Times New Roman" panose="02020603050405020304" pitchFamily="18" charset="0"/>
              </a:rPr>
              <a:t>, uraniul-238,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avea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aproape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aceeași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masă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separarea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celor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două</a:t>
            </a:r>
            <a:r>
              <a:rPr lang="en-US" sz="1400" dirty="0">
                <a:latin typeface="Times New Roman" panose="02020603050405020304" pitchFamily="18" charset="0"/>
                <a:ea typeface="Calibri" panose="020F0502020204030204" pitchFamily="34" charset="0"/>
                <a:cs typeface="Times New Roman" panose="02020603050405020304" pitchFamily="18" charset="0"/>
              </a:rPr>
              <a:t> s-a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dovedit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dificilă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îmbogățirea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uraniului</a:t>
            </a:r>
            <a:r>
              <a:rPr lang="en-US" sz="1400" dirty="0">
                <a:latin typeface="Times New Roman" panose="02020603050405020304" pitchFamily="18" charset="0"/>
                <a:ea typeface="Calibri" panose="020F0502020204030204" pitchFamily="34" charset="0"/>
                <a:cs typeface="Times New Roman" panose="02020603050405020304" pitchFamily="18" charset="0"/>
              </a:rPr>
              <a:t>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folosite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trei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metode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electromagnetică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gazoasă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termică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400" dirty="0">
                <a:latin typeface="Times New Roman" panose="02020603050405020304" pitchFamily="18" charset="0"/>
                <a:ea typeface="Calibri" panose="020F0502020204030204" pitchFamily="34" charset="0"/>
                <a:cs typeface="Times New Roman" panose="02020603050405020304" pitchFamily="18" charset="0"/>
              </a:rPr>
              <a:t> mare parte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acestei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lucrări</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efectuată</a:t>
            </a:r>
            <a:r>
              <a:rPr lang="en-US" sz="1400" dirty="0">
                <a:latin typeface="Times New Roman" panose="02020603050405020304" pitchFamily="18" charset="0"/>
                <a:ea typeface="Calibri" panose="020F0502020204030204" pitchFamily="34" charset="0"/>
                <a:cs typeface="Times New Roman" panose="02020603050405020304" pitchFamily="18" charset="0"/>
              </a:rPr>
              <a:t> la Clinton Engineer Works din Oak Ridge, Tennessee.</a:t>
            </a:r>
            <a:r>
              <a:rPr lang="ro-RO" sz="105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paralel</a:t>
            </a:r>
            <a:r>
              <a:rPr lang="en-US" sz="1400" dirty="0">
                <a:latin typeface="Times New Roman" panose="02020603050405020304" pitchFamily="18" charset="0"/>
                <a:ea typeface="Calibri" panose="020F0502020204030204" pitchFamily="34" charset="0"/>
                <a:cs typeface="Times New Roman" panose="02020603050405020304" pitchFamily="18" charset="0"/>
              </a:rPr>
              <a:t> cu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lucrările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asupra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uraniului</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un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efort</a:t>
            </a:r>
            <a:r>
              <a:rPr lang="en-US" sz="1400" dirty="0">
                <a:latin typeface="Times New Roman" panose="02020603050405020304" pitchFamily="18" charset="0"/>
                <a:ea typeface="Calibri" panose="020F0502020204030204" pitchFamily="34" charset="0"/>
                <a:cs typeface="Times New Roman" panose="02020603050405020304" pitchFamily="18" charset="0"/>
              </a:rPr>
              <a:t> de a produce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a:t>
            </a:r>
            <a:r>
              <a:rPr lang="en-US" sz="1400" dirty="0">
                <a:latin typeface="Times New Roman" panose="02020603050405020304" pitchFamily="18" charset="0"/>
                <a:ea typeface="Calibri" panose="020F0502020204030204" pitchFamily="34" charset="0"/>
                <a:cs typeface="Times New Roman" panose="02020603050405020304" pitchFamily="18" charset="0"/>
              </a:rPr>
              <a:t>, care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descoperit</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cercetătorii</a:t>
            </a:r>
            <a:r>
              <a:rPr lang="en-US" sz="1400" dirty="0">
                <a:latin typeface="Times New Roman" panose="02020603050405020304" pitchFamily="18" charset="0"/>
                <a:ea typeface="Calibri" panose="020F0502020204030204" pitchFamily="34" charset="0"/>
                <a:cs typeface="Times New Roman" panose="02020603050405020304" pitchFamily="18" charset="0"/>
              </a:rPr>
              <a:t> de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Universitatea</a:t>
            </a:r>
            <a:r>
              <a:rPr lang="en-US" sz="1400" dirty="0">
                <a:latin typeface="Times New Roman" panose="02020603050405020304" pitchFamily="18" charset="0"/>
                <a:ea typeface="Calibri" panose="020F0502020204030204" pitchFamily="34" charset="0"/>
                <a:cs typeface="Times New Roman" panose="02020603050405020304" pitchFamily="18" charset="0"/>
              </a:rPr>
              <a:t> din California, Berkeley,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1940.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După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fezabilitatea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primului</a:t>
            </a:r>
            <a:r>
              <a:rPr lang="en-US" sz="1400" dirty="0">
                <a:latin typeface="Times New Roman" panose="02020603050405020304" pitchFamily="18" charset="0"/>
                <a:ea typeface="Calibri" panose="020F0502020204030204" pitchFamily="34" charset="0"/>
                <a:cs typeface="Times New Roman" panose="02020603050405020304" pitchFamily="18" charset="0"/>
              </a:rPr>
              <a:t> reactor nuclear artificial din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lume</a:t>
            </a:r>
            <a:r>
              <a:rPr lang="en-US" sz="1400" dirty="0">
                <a:latin typeface="Times New Roman" panose="02020603050405020304" pitchFamily="18" charset="0"/>
                <a:ea typeface="Calibri" panose="020F0502020204030204" pitchFamily="34" charset="0"/>
                <a:cs typeface="Times New Roman" panose="02020603050405020304" pitchFamily="18" charset="0"/>
              </a:rPr>
              <a:t>, Chicago Pile-1,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demonstrată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1942,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Laboratorul</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Metalurgie</a:t>
            </a:r>
            <a:r>
              <a:rPr lang="en-US" sz="1400" dirty="0">
                <a:latin typeface="Times New Roman" panose="02020603050405020304" pitchFamily="18" charset="0"/>
                <a:ea typeface="Calibri" panose="020F0502020204030204" pitchFamily="34" charset="0"/>
                <a:cs typeface="Times New Roman" panose="02020603050405020304" pitchFamily="18" charset="0"/>
              </a:rPr>
              <a:t> din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Universitatea</a:t>
            </a:r>
            <a:r>
              <a:rPr lang="en-US" sz="1400" dirty="0">
                <a:latin typeface="Times New Roman" panose="02020603050405020304" pitchFamily="18" charset="0"/>
                <a:ea typeface="Calibri" panose="020F0502020204030204" pitchFamily="34" charset="0"/>
                <a:cs typeface="Times New Roman" panose="02020603050405020304" pitchFamily="18" charset="0"/>
              </a:rPr>
              <a:t> din Chicago,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proiectat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Reactorul</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grafit</a:t>
            </a:r>
            <a:r>
              <a:rPr lang="en-US" sz="1400" dirty="0">
                <a:latin typeface="Times New Roman" panose="02020603050405020304" pitchFamily="18" charset="0"/>
                <a:ea typeface="Calibri" panose="020F0502020204030204" pitchFamily="34" charset="0"/>
                <a:cs typeface="Times New Roman" panose="02020603050405020304" pitchFamily="18" charset="0"/>
              </a:rPr>
              <a:t> X-10 de la Oak Ridge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reactoarele</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producție</a:t>
            </a:r>
            <a:r>
              <a:rPr lang="en-US" sz="1400" dirty="0">
                <a:latin typeface="Times New Roman" panose="02020603050405020304" pitchFamily="18" charset="0"/>
                <a:ea typeface="Calibri" panose="020F0502020204030204" pitchFamily="34" charset="0"/>
                <a:cs typeface="Times New Roman" panose="02020603050405020304" pitchFamily="18" charset="0"/>
              </a:rPr>
              <a:t> de la Hanford Site din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statul</a:t>
            </a:r>
            <a:r>
              <a:rPr lang="en-US" sz="1400" dirty="0">
                <a:latin typeface="Times New Roman" panose="02020603050405020304" pitchFamily="18" charset="0"/>
                <a:ea typeface="Calibri" panose="020F0502020204030204" pitchFamily="34" charset="0"/>
                <a:cs typeface="Times New Roman" panose="02020603050405020304" pitchFamily="18" charset="0"/>
              </a:rPr>
              <a:t> Washington,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uraniul</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iradiat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transmutat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Plutoniul</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apoi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separat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chimic</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uraniu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folosind</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procesul</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fosfat</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bismut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Arma</a:t>
            </a:r>
            <a:r>
              <a:rPr lang="en-US" sz="1400" dirty="0">
                <a:latin typeface="Times New Roman" panose="02020603050405020304" pitchFamily="18" charset="0"/>
                <a:ea typeface="Calibri" panose="020F0502020204030204" pitchFamily="34" charset="0"/>
                <a:cs typeface="Times New Roman" panose="02020603050405020304" pitchFamily="18" charset="0"/>
              </a:rPr>
              <a:t> de tip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implozie</a:t>
            </a:r>
            <a:r>
              <a:rPr lang="en-US" sz="1400" dirty="0">
                <a:latin typeface="Times New Roman" panose="02020603050405020304" pitchFamily="18" charset="0"/>
                <a:ea typeface="Calibri" panose="020F0502020204030204" pitchFamily="34" charset="0"/>
                <a:cs typeface="Times New Roman" panose="02020603050405020304" pitchFamily="18" charset="0"/>
              </a:rPr>
              <a:t> cu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a:t>
            </a:r>
            <a:r>
              <a:rPr lang="en-US" sz="1400" dirty="0">
                <a:latin typeface="Times New Roman" panose="02020603050405020304" pitchFamily="18" charset="0"/>
                <a:ea typeface="Calibri" panose="020F0502020204030204" pitchFamily="34" charset="0"/>
                <a:cs typeface="Times New Roman" panose="02020603050405020304" pitchFamily="18" charset="0"/>
              </a:rPr>
              <a:t> Fat Man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dezvoltată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într</a:t>
            </a:r>
            <a:r>
              <a:rPr lang="en-US" sz="1400" dirty="0">
                <a:latin typeface="Times New Roman" panose="02020603050405020304" pitchFamily="18" charset="0"/>
                <a:ea typeface="Calibri" panose="020F0502020204030204" pitchFamily="34" charset="0"/>
                <a:cs typeface="Times New Roman" panose="02020603050405020304" pitchFamily="18" charset="0"/>
              </a:rPr>
              <a:t>-un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efort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concertat</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proiectare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dezvoltare</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către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Laboratorul</a:t>
            </a:r>
            <a:r>
              <a:rPr lang="en-US" sz="1400" dirty="0">
                <a:latin typeface="Times New Roman" panose="02020603050405020304" pitchFamily="18" charset="0"/>
                <a:ea typeface="Calibri" panose="020F0502020204030204" pitchFamily="34" charset="0"/>
                <a:cs typeface="Times New Roman" panose="02020603050405020304" pitchFamily="18" charset="0"/>
              </a:rPr>
              <a:t> Los Alamos.</a:t>
            </a:r>
            <a:endParaRPr lang="ru-RU" sz="105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ackgroundRemoval t="0" b="45000" l="2308" r="98077"/>
                    </a14:imgEffect>
                  </a14:imgLayer>
                </a14:imgProps>
              </a:ext>
            </a:extLst>
          </a:blip>
          <a:stretch>
            <a:fillRect/>
          </a:stretch>
        </p:blipFill>
        <p:spPr>
          <a:xfrm>
            <a:off x="5290141" y="3051543"/>
            <a:ext cx="3077683" cy="5014853"/>
          </a:xfrm>
          <a:prstGeom prst="rect">
            <a:avLst/>
          </a:prstGeom>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4">
                    <a14:imgEffect>
                      <a14:backgroundRemoval t="47800" b="100000" l="1154" r="99231"/>
                    </a14:imgEffect>
                  </a14:imgLayer>
                </a14:imgProps>
              </a:ext>
            </a:extLst>
          </a:blip>
          <a:stretch>
            <a:fillRect/>
          </a:stretch>
        </p:blipFill>
        <p:spPr>
          <a:xfrm>
            <a:off x="1590453" y="1392863"/>
            <a:ext cx="1901031" cy="3655829"/>
          </a:xfrm>
          <a:prstGeom prst="rect">
            <a:avLst/>
          </a:prstGeom>
        </p:spPr>
      </p:pic>
    </p:spTree>
    <p:extLst>
      <p:ext uri="{BB962C8B-B14F-4D97-AF65-F5344CB8AC3E}">
        <p14:creationId xmlns:p14="http://schemas.microsoft.com/office/powerpoint/2010/main" val="349394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TextBox 1"/>
          <p:cNvSpPr txBox="1"/>
          <p:nvPr/>
        </p:nvSpPr>
        <p:spPr>
          <a:xfrm>
            <a:off x="148854" y="276446"/>
            <a:ext cx="5146159" cy="1938992"/>
          </a:xfrm>
          <a:prstGeom prst="rect">
            <a:avLst/>
          </a:prstGeom>
          <a:noFill/>
        </p:spPr>
        <p:txBody>
          <a:bodyPr wrap="square" rtlCol="0">
            <a:spAutoFit/>
          </a:bodyPr>
          <a:lstStyle/>
          <a:p>
            <a:r>
              <a:rPr lang="en-US" sz="12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200" dirty="0">
                <a:latin typeface="Times New Roman" panose="02020603050405020304" pitchFamily="18" charset="0"/>
                <a:ea typeface="Calibri" panose="020F0502020204030204" pitchFamily="34" charset="0"/>
                <a:cs typeface="Times New Roman" panose="02020603050405020304" pitchFamily="18" charset="0"/>
              </a:rPr>
              <a:t> Manhattan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200" dirty="0">
                <a:latin typeface="Times New Roman" panose="02020603050405020304" pitchFamily="18" charset="0"/>
                <a:ea typeface="Calibri" panose="020F0502020204030204" pitchFamily="34" charset="0"/>
                <a:cs typeface="Times New Roman" panose="02020603050405020304" pitchFamily="18" charset="0"/>
              </a:rPr>
              <a:t> o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întreprindere</a:t>
            </a:r>
            <a:r>
              <a:rPr lang="en-US" sz="1200" dirty="0">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cercetare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dezvoltare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timpul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celui</a:t>
            </a:r>
            <a:r>
              <a:rPr lang="en-US" sz="1200" dirty="0">
                <a:latin typeface="Times New Roman" panose="02020603050405020304" pitchFamily="18" charset="0"/>
                <a:ea typeface="Calibri" panose="020F0502020204030204" pitchFamily="34" charset="0"/>
                <a:cs typeface="Times New Roman" panose="02020603050405020304" pitchFamily="18" charset="0"/>
              </a:rPr>
              <a:t> de-al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Doilea</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Război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Mondial</a:t>
            </a:r>
            <a:r>
              <a:rPr lang="en-US" sz="1200" dirty="0">
                <a:latin typeface="Times New Roman" panose="02020603050405020304" pitchFamily="18" charset="0"/>
                <a:ea typeface="Calibri" panose="020F0502020204030204" pitchFamily="34" charset="0"/>
                <a:cs typeface="Times New Roman" panose="02020603050405020304" pitchFamily="18" charset="0"/>
              </a:rPr>
              <a:t>, care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produs</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primele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Acesta</a:t>
            </a:r>
            <a:r>
              <a:rPr lang="en-US" sz="120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condus</a:t>
            </a:r>
            <a:r>
              <a:rPr lang="en-US" sz="1200" dirty="0">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Statele</a:t>
            </a:r>
            <a:r>
              <a:rPr lang="en-US" sz="1200" dirty="0">
                <a:latin typeface="Times New Roman" panose="02020603050405020304" pitchFamily="18" charset="0"/>
                <a:ea typeface="Calibri" panose="020F0502020204030204" pitchFamily="34" charset="0"/>
                <a:cs typeface="Times New Roman" panose="02020603050405020304" pitchFamily="18" charset="0"/>
              </a:rPr>
              <a:t> Unite cu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sprijinul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Regatului</a:t>
            </a:r>
            <a:r>
              <a:rPr lang="en-US" sz="1200" dirty="0">
                <a:latin typeface="Times New Roman" panose="02020603050405020304" pitchFamily="18" charset="0"/>
                <a:ea typeface="Calibri" panose="020F0502020204030204" pitchFamily="34" charset="0"/>
                <a:cs typeface="Times New Roman" panose="02020603050405020304" pitchFamily="18" charset="0"/>
              </a:rPr>
              <a:t> Unit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200" dirty="0">
                <a:latin typeface="Times New Roman" panose="02020603050405020304" pitchFamily="18" charset="0"/>
                <a:ea typeface="Calibri" panose="020F0502020204030204" pitchFamily="34" charset="0"/>
                <a:cs typeface="Times New Roman" panose="02020603050405020304" pitchFamily="18" charset="0"/>
              </a:rPr>
              <a:t> al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Canadei</a:t>
            </a:r>
            <a:r>
              <a:rPr lang="en-US" sz="1200" dirty="0">
                <a:latin typeface="Times New Roman" panose="02020603050405020304" pitchFamily="18" charset="0"/>
                <a:ea typeface="Calibri" panose="020F0502020204030204" pitchFamily="34" charset="0"/>
                <a:cs typeface="Times New Roman" panose="02020603050405020304" pitchFamily="18" charset="0"/>
              </a:rPr>
              <a:t>. Din 1942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până</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dirty="0">
                <a:latin typeface="Times New Roman" panose="02020603050405020304" pitchFamily="18" charset="0"/>
                <a:ea typeface="Calibri" panose="020F0502020204030204" pitchFamily="34" charset="0"/>
                <a:cs typeface="Times New Roman" panose="02020603050405020304" pitchFamily="18" charset="0"/>
              </a:rPr>
              <a:t> 1946,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20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200" dirty="0">
                <a:latin typeface="Times New Roman" panose="02020603050405020304" pitchFamily="18" charset="0"/>
                <a:ea typeface="Calibri" panose="020F0502020204030204" pitchFamily="34" charset="0"/>
                <a:cs typeface="Times New Roman" panose="02020603050405020304" pitchFamily="18" charset="0"/>
              </a:rPr>
              <a:t> sub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conducerea</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generalului-maior</a:t>
            </a:r>
            <a:r>
              <a:rPr lang="en-US" sz="1200" dirty="0">
                <a:latin typeface="Times New Roman" panose="02020603050405020304" pitchFamily="18" charset="0"/>
                <a:ea typeface="Calibri" panose="020F0502020204030204" pitchFamily="34" charset="0"/>
                <a:cs typeface="Times New Roman" panose="02020603050405020304" pitchFamily="18" charset="0"/>
              </a:rPr>
              <a:t> Leslie Groves al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Corpului</a:t>
            </a:r>
            <a:r>
              <a:rPr lang="en-US" sz="1200" dirty="0">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Ingineri</a:t>
            </a:r>
            <a:r>
              <a:rPr lang="en-US" sz="1200" dirty="0">
                <a:latin typeface="Times New Roman" panose="02020603050405020304" pitchFamily="18" charset="0"/>
                <a:ea typeface="Calibri" panose="020F0502020204030204" pitchFamily="34" charset="0"/>
                <a:cs typeface="Times New Roman" panose="02020603050405020304" pitchFamily="18" charset="0"/>
              </a:rPr>
              <a:t> al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Armatei</a:t>
            </a:r>
            <a:r>
              <a:rPr lang="en-US" sz="1200" dirty="0">
                <a:latin typeface="Times New Roman" panose="02020603050405020304" pitchFamily="18" charset="0"/>
                <a:ea typeface="Calibri" panose="020F0502020204030204" pitchFamily="34" charset="0"/>
                <a:cs typeface="Times New Roman" panose="02020603050405020304" pitchFamily="18" charset="0"/>
              </a:rPr>
              <a:t> SUA.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Fizicianul</a:t>
            </a:r>
            <a:r>
              <a:rPr lang="en-US" sz="1200" dirty="0">
                <a:latin typeface="Times New Roman" panose="02020603050405020304" pitchFamily="18" charset="0"/>
                <a:ea typeface="Calibri" panose="020F0502020204030204" pitchFamily="34" charset="0"/>
                <a:cs typeface="Times New Roman" panose="02020603050405020304" pitchFamily="18" charset="0"/>
              </a:rPr>
              <a:t> nuclear Robert Oppenheimer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directorul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Laboratorului</a:t>
            </a:r>
            <a:r>
              <a:rPr lang="en-US" sz="1200" dirty="0">
                <a:latin typeface="Times New Roman" panose="02020603050405020304" pitchFamily="18" charset="0"/>
                <a:ea typeface="Calibri" panose="020F0502020204030204" pitchFamily="34" charset="0"/>
                <a:cs typeface="Times New Roman" panose="02020603050405020304" pitchFamily="18" charset="0"/>
              </a:rPr>
              <a:t> Los Alamos care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proiectat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bombele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reale</a:t>
            </a:r>
            <a:r>
              <a:rPr lang="en-US" sz="1200" dirty="0">
                <a:latin typeface="Times New Roman" panose="02020603050405020304" pitchFamily="18" charset="0"/>
                <a:ea typeface="Calibri" panose="020F0502020204030204" pitchFamily="34" charset="0"/>
                <a:cs typeface="Times New Roman" panose="02020603050405020304" pitchFamily="18" charset="0"/>
              </a:rPr>
              <a:t>. Componenta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Armată</a:t>
            </a:r>
            <a:r>
              <a:rPr lang="en-US" sz="120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proiectului</a:t>
            </a:r>
            <a:r>
              <a:rPr lang="en-US" sz="120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desemnată</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Districtul</a:t>
            </a:r>
            <a:r>
              <a:rPr lang="en-US" sz="1200" dirty="0">
                <a:latin typeface="Times New Roman" panose="02020603050405020304" pitchFamily="18" charset="0"/>
                <a:ea typeface="Calibri" panose="020F0502020204030204" pitchFamily="34" charset="0"/>
                <a:cs typeface="Times New Roman" panose="02020603050405020304" pitchFamily="18" charset="0"/>
              </a:rPr>
              <a:t> Manhattan,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deoarece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primul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său</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sediu</a:t>
            </a:r>
            <a:r>
              <a:rPr lang="en-US" sz="120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200" dirty="0">
                <a:latin typeface="Times New Roman" panose="02020603050405020304" pitchFamily="18" charset="0"/>
                <a:ea typeface="Calibri" panose="020F0502020204030204" pitchFamily="34" charset="0"/>
                <a:cs typeface="Times New Roman" panose="02020603050405020304" pitchFamily="18" charset="0"/>
              </a:rPr>
              <a:t> Manhattan;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numele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locului</a:t>
            </a:r>
            <a:r>
              <a:rPr lang="en-US" sz="1200" dirty="0">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înlocuit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treptat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numele</a:t>
            </a:r>
            <a:r>
              <a:rPr lang="en-US" sz="1200" dirty="0">
                <a:latin typeface="Times New Roman" panose="02020603050405020304" pitchFamily="18" charset="0"/>
                <a:ea typeface="Calibri" panose="020F0502020204030204" pitchFamily="34" charset="0"/>
                <a:cs typeface="Times New Roman" panose="02020603050405020304" pitchFamily="18" charset="0"/>
              </a:rPr>
              <a:t> de cod </a:t>
            </a:r>
            <a:r>
              <a:rPr lang="en-US" sz="1200" dirty="0" err="1">
                <a:latin typeface="Times New Roman" panose="02020603050405020304" pitchFamily="18" charset="0"/>
                <a:ea typeface="Calibri" panose="020F0502020204030204" pitchFamily="34" charset="0"/>
                <a:cs typeface="Times New Roman" panose="02020603050405020304" pitchFamily="18" charset="0"/>
              </a:rPr>
              <a:t>oficial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1200" dirty="0">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materiale</a:t>
            </a:r>
            <a:r>
              <a:rPr lang="en-US" sz="1200" dirty="0">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substituție</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întregul</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proiect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p>
        </p:txBody>
      </p:sp>
      <p:sp>
        <p:nvSpPr>
          <p:cNvPr id="3" name="TextBox 2"/>
          <p:cNvSpPr txBox="1"/>
          <p:nvPr/>
        </p:nvSpPr>
        <p:spPr>
          <a:xfrm>
            <a:off x="4954773" y="2404289"/>
            <a:ext cx="3934046" cy="2739211"/>
          </a:xfrm>
          <a:prstGeom prst="rect">
            <a:avLst/>
          </a:prstGeom>
          <a:noFill/>
        </p:spPr>
        <p:txBody>
          <a:bodyPr wrap="square" rtlCol="0">
            <a:spAutoFit/>
          </a:bodyPr>
          <a:lstStyle/>
          <a:p>
            <a:r>
              <a:rPr lang="en-US" sz="1400" dirty="0" err="1">
                <a:latin typeface="Times New Roman" panose="02020603050405020304" pitchFamily="18" charset="0"/>
                <a:ea typeface="Calibri" panose="020F0502020204030204" pitchFamily="34" charset="0"/>
                <a:cs typeface="Times New Roman" panose="02020603050405020304" pitchFamily="18" charset="0"/>
              </a:rPr>
              <a:t>Pe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parcurs</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absorbit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omologul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său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britanic</a:t>
            </a:r>
            <a:r>
              <a:rPr lang="en-US" sz="1400" dirty="0">
                <a:latin typeface="Times New Roman" panose="02020603050405020304" pitchFamily="18" charset="0"/>
                <a:ea typeface="Calibri" panose="020F0502020204030204" pitchFamily="34" charset="0"/>
                <a:cs typeface="Times New Roman" panose="02020603050405020304" pitchFamily="18" charset="0"/>
              </a:rPr>
              <a:t> anterior, Tube Alloys.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Proiectul</a:t>
            </a:r>
            <a:r>
              <a:rPr lang="en-US" sz="1400" dirty="0">
                <a:latin typeface="Times New Roman" panose="02020603050405020304" pitchFamily="18" charset="0"/>
                <a:ea typeface="Calibri" panose="020F0502020204030204" pitchFamily="34" charset="0"/>
                <a:cs typeface="Times New Roman" panose="02020603050405020304" pitchFamily="18" charset="0"/>
              </a:rPr>
              <a:t> Manhattan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început</a:t>
            </a:r>
            <a:r>
              <a:rPr lang="en-US" sz="1400" dirty="0">
                <a:latin typeface="Times New Roman" panose="02020603050405020304" pitchFamily="18" charset="0"/>
                <a:ea typeface="Calibri" panose="020F0502020204030204" pitchFamily="34" charset="0"/>
                <a:cs typeface="Times New Roman" panose="02020603050405020304" pitchFamily="18" charset="0"/>
              </a:rPr>
              <a:t> modest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1939,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dar</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crescut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angaja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400" dirty="0">
                <a:latin typeface="Times New Roman" panose="02020603050405020304" pitchFamily="18" charset="0"/>
                <a:ea typeface="Calibri" panose="020F0502020204030204" pitchFamily="34" charset="0"/>
                <a:cs typeface="Times New Roman" panose="02020603050405020304" pitchFamily="18" charset="0"/>
              </a:rPr>
              <a:t> 130.000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oameni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costat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aproape</a:t>
            </a:r>
            <a:r>
              <a:rPr lang="en-US" sz="1400" dirty="0">
                <a:latin typeface="Times New Roman" panose="02020603050405020304" pitchFamily="18" charset="0"/>
                <a:ea typeface="Calibri" panose="020F0502020204030204" pitchFamily="34" charset="0"/>
                <a:cs typeface="Times New Roman" panose="02020603050405020304" pitchFamily="18" charset="0"/>
              </a:rPr>
              <a:t> 2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miliarde</a:t>
            </a:r>
            <a:r>
              <a:rPr lang="en-US" sz="1400" dirty="0">
                <a:latin typeface="Times New Roman" panose="02020603050405020304" pitchFamily="18" charset="0"/>
                <a:ea typeface="Calibri" panose="020F0502020204030204" pitchFamily="34" charset="0"/>
                <a:cs typeface="Times New Roman" panose="02020603050405020304" pitchFamily="18" charset="0"/>
              </a:rPr>
              <a:t> USD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echivalentul</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aproximativ</a:t>
            </a:r>
            <a:r>
              <a:rPr lang="en-US" sz="1400" dirty="0">
                <a:latin typeface="Times New Roman" panose="02020603050405020304" pitchFamily="18" charset="0"/>
                <a:ea typeface="Calibri" panose="020F0502020204030204" pitchFamily="34" charset="0"/>
                <a:cs typeface="Times New Roman" panose="02020603050405020304" pitchFamily="18" charset="0"/>
              </a:rPr>
              <a:t> 23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miliarde</a:t>
            </a:r>
            <a:r>
              <a:rPr lang="en-US" sz="1400" dirty="0">
                <a:latin typeface="Times New Roman" panose="02020603050405020304" pitchFamily="18" charset="0"/>
                <a:ea typeface="Calibri" panose="020F0502020204030204" pitchFamily="34" charset="0"/>
                <a:cs typeface="Times New Roman" panose="02020603050405020304" pitchFamily="18" charset="0"/>
              </a:rPr>
              <a:t> USD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2019).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400" dirty="0">
                <a:latin typeface="Times New Roman" panose="02020603050405020304" pitchFamily="18" charset="0"/>
                <a:ea typeface="Calibri" panose="020F0502020204030204" pitchFamily="34" charset="0"/>
                <a:cs typeface="Times New Roman" panose="02020603050405020304" pitchFamily="18" charset="0"/>
              </a:rPr>
              <a:t> 90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sută</a:t>
            </a:r>
            <a:r>
              <a:rPr lang="en-US" sz="1400" dirty="0">
                <a:latin typeface="Times New Roman" panose="02020603050405020304" pitchFamily="18" charset="0"/>
                <a:ea typeface="Calibri" panose="020F0502020204030204" pitchFamily="34" charset="0"/>
                <a:cs typeface="Times New Roman" panose="02020603050405020304" pitchFamily="18" charset="0"/>
              </a:rPr>
              <a:t> din cost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construirea</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fabrici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producerea</a:t>
            </a:r>
            <a:r>
              <a:rPr lang="en-US" sz="1400" dirty="0">
                <a:latin typeface="Times New Roman" panose="02020603050405020304" pitchFamily="18" charset="0"/>
                <a:ea typeface="Calibri" panose="020F0502020204030204" pitchFamily="34" charset="0"/>
                <a:cs typeface="Times New Roman" panose="02020603050405020304" pitchFamily="18" charset="0"/>
              </a:rPr>
              <a:t> de material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fisionabil</a:t>
            </a:r>
            <a:r>
              <a:rPr lang="en-US" sz="1400" dirty="0">
                <a:latin typeface="Times New Roman" panose="02020603050405020304" pitchFamily="18" charset="0"/>
                <a:ea typeface="Calibri" panose="020F0502020204030204" pitchFamily="34" charset="0"/>
                <a:cs typeface="Times New Roman" panose="02020603050405020304" pitchFamily="18" charset="0"/>
              </a:rPr>
              <a:t>, cu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puțin</a:t>
            </a:r>
            <a:r>
              <a:rPr lang="en-US" sz="1400" dirty="0">
                <a:latin typeface="Times New Roman" panose="02020603050405020304" pitchFamily="18" charset="0"/>
                <a:ea typeface="Calibri" panose="020F0502020204030204" pitchFamily="34" charset="0"/>
                <a:cs typeface="Times New Roman" panose="02020603050405020304" pitchFamily="18" charset="0"/>
              </a:rPr>
              <a:t> de 10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sută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producția</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arme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Cercetarea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producția</a:t>
            </a:r>
            <a:r>
              <a:rPr lang="en-US" sz="1400" dirty="0">
                <a:latin typeface="Times New Roman" panose="02020603050405020304" pitchFamily="18" charset="0"/>
                <a:ea typeface="Calibri" panose="020F0502020204030204" pitchFamily="34" charset="0"/>
                <a:cs typeface="Times New Roman" panose="02020603050405020304" pitchFamily="18" charset="0"/>
              </a:rPr>
              <a:t>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avut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loc</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treizeci</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locații</a:t>
            </a:r>
            <a:r>
              <a:rPr lang="en-US" sz="1400" dirty="0">
                <a:latin typeface="Times New Roman" panose="02020603050405020304" pitchFamily="18" charset="0"/>
                <a:ea typeface="Calibri" panose="020F0502020204030204" pitchFamily="34" charset="0"/>
                <a:cs typeface="Times New Roman" panose="02020603050405020304" pitchFamily="18" charset="0"/>
              </a:rPr>
              <a:t> din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Statele</a:t>
            </a:r>
            <a:r>
              <a:rPr lang="en-US" sz="1400" dirty="0">
                <a:latin typeface="Times New Roman" panose="02020603050405020304" pitchFamily="18" charset="0"/>
                <a:ea typeface="Calibri" panose="020F0502020204030204" pitchFamily="34" charset="0"/>
                <a:cs typeface="Times New Roman" panose="02020603050405020304" pitchFamily="18" charset="0"/>
              </a:rPr>
              <a:t> Unite,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Regatul</a:t>
            </a:r>
            <a:r>
              <a:rPr lang="en-US" sz="1400" dirty="0">
                <a:latin typeface="Times New Roman" panose="02020603050405020304" pitchFamily="18" charset="0"/>
                <a:ea typeface="Calibri" panose="020F0502020204030204" pitchFamily="34" charset="0"/>
                <a:cs typeface="Times New Roman" panose="02020603050405020304" pitchFamily="18" charset="0"/>
              </a:rPr>
              <a:t> Unit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Canada.</a:t>
            </a:r>
            <a:endParaRPr lang="ru-RU" sz="105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ackgroundRemoval t="63830" b="98759" l="23759" r="72872"/>
                    </a14:imgEffect>
                  </a14:imgLayer>
                </a14:imgProps>
              </a:ext>
            </a:extLst>
          </a:blip>
          <a:stretch>
            <a:fillRect/>
          </a:stretch>
        </p:blipFill>
        <p:spPr>
          <a:xfrm>
            <a:off x="-77087" y="-1166923"/>
            <a:ext cx="5372100" cy="5372100"/>
          </a:xfrm>
          <a:prstGeom prst="rect">
            <a:avLst/>
          </a:prstGeom>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4">
                    <a14:imgEffect>
                      <a14:backgroundRemoval t="0" b="36879" l="0" r="32270"/>
                    </a14:imgEffect>
                  </a14:imgLayer>
                </a14:imgProps>
              </a:ext>
            </a:extLst>
          </a:blip>
          <a:stretch>
            <a:fillRect/>
          </a:stretch>
        </p:blipFill>
        <p:spPr>
          <a:xfrm>
            <a:off x="5954232" y="83730"/>
            <a:ext cx="6099102" cy="6099102"/>
          </a:xfrm>
          <a:prstGeom prst="rect">
            <a:avLst/>
          </a:prstGeom>
        </p:spPr>
      </p:pic>
    </p:spTree>
    <p:extLst>
      <p:ext uri="{BB962C8B-B14F-4D97-AF65-F5344CB8AC3E}">
        <p14:creationId xmlns:p14="http://schemas.microsoft.com/office/powerpoint/2010/main" val="316053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2" name="Прямоугольник 1"/>
          <p:cNvSpPr/>
          <p:nvPr/>
        </p:nvSpPr>
        <p:spPr>
          <a:xfrm>
            <a:off x="260936" y="254765"/>
            <a:ext cx="4572000" cy="2246769"/>
          </a:xfrm>
          <a:prstGeom prst="rect">
            <a:avLst/>
          </a:prstGeom>
        </p:spPr>
        <p:txBody>
          <a:bodyPr>
            <a:spAutoFit/>
          </a:bodyPr>
          <a:lstStyle/>
          <a:p>
            <a:pPr algn="just"/>
            <a:r>
              <a:rPr lang="en-US" sz="1400" dirty="0" err="1">
                <a:solidFill>
                  <a:schemeClr val="tx1"/>
                </a:solidFill>
                <a:latin typeface="Times New Roman" panose="02020603050405020304" pitchFamily="18" charset="0"/>
                <a:ea typeface="Calibri" panose="020F0502020204030204" pitchFamily="34" charset="0"/>
              </a:rPr>
              <a:t>Proiectul</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fost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însărcinat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și</a:t>
            </a:r>
            <a:r>
              <a:rPr lang="en-US" sz="1400" dirty="0">
                <a:solidFill>
                  <a:schemeClr val="tx1"/>
                </a:solidFill>
                <a:latin typeface="Times New Roman" panose="02020603050405020304" pitchFamily="18" charset="0"/>
                <a:ea typeface="Calibri" panose="020F0502020204030204" pitchFamily="34" charset="0"/>
              </a:rPr>
              <a:t> cu </a:t>
            </a:r>
            <a:r>
              <a:rPr lang="en-US" sz="1400" dirty="0" err="1">
                <a:solidFill>
                  <a:schemeClr val="tx1"/>
                </a:solidFill>
                <a:latin typeface="Times New Roman" panose="02020603050405020304" pitchFamily="18" charset="0"/>
                <a:ea typeface="Calibri" panose="020F0502020204030204" pitchFamily="34" charset="0"/>
              </a:rPr>
              <a:t>strângerea</a:t>
            </a:r>
            <a:r>
              <a:rPr lang="en-US" sz="1400" dirty="0">
                <a:solidFill>
                  <a:schemeClr val="tx1"/>
                </a:solidFill>
                <a:latin typeface="Times New Roman" panose="02020603050405020304" pitchFamily="18" charset="0"/>
                <a:ea typeface="Calibri" panose="020F0502020204030204" pitchFamily="34" charset="0"/>
              </a:rPr>
              <a:t> de </a:t>
            </a:r>
            <a:r>
              <a:rPr lang="en-US" sz="1400" dirty="0" err="1">
                <a:solidFill>
                  <a:schemeClr val="tx1"/>
                </a:solidFill>
                <a:latin typeface="Times New Roman" panose="02020603050405020304" pitchFamily="18" charset="0"/>
                <a:ea typeface="Calibri" panose="020F0502020204030204" pitchFamily="34" charset="0"/>
              </a:rPr>
              <a:t>informații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despre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proiectul</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german</a:t>
            </a:r>
            <a:r>
              <a:rPr lang="en-US" sz="1400" dirty="0">
                <a:solidFill>
                  <a:schemeClr val="tx1"/>
                </a:solidFill>
                <a:latin typeface="Times New Roman" panose="02020603050405020304" pitchFamily="18" charset="0"/>
                <a:ea typeface="Calibri" panose="020F0502020204030204" pitchFamily="34" charset="0"/>
              </a:rPr>
              <a:t> de </a:t>
            </a:r>
            <a:r>
              <a:rPr lang="en-US" sz="1400" dirty="0" err="1">
                <a:solidFill>
                  <a:schemeClr val="tx1"/>
                </a:solidFill>
                <a:latin typeface="Times New Roman" panose="02020603050405020304" pitchFamily="18" charset="0"/>
                <a:ea typeface="Calibri" panose="020F0502020204030204" pitchFamily="34" charset="0"/>
              </a:rPr>
              <a:t>arme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nucleare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Prin</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Operațiunea</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Alsos</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personalul</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Proiectului</a:t>
            </a:r>
            <a:r>
              <a:rPr lang="en-US" sz="1400" dirty="0">
                <a:solidFill>
                  <a:schemeClr val="tx1"/>
                </a:solidFill>
                <a:latin typeface="Times New Roman" panose="02020603050405020304" pitchFamily="18" charset="0"/>
                <a:ea typeface="Calibri" panose="020F0502020204030204" pitchFamily="34" charset="0"/>
              </a:rPr>
              <a:t> Manhattan a </a:t>
            </a:r>
            <a:r>
              <a:rPr lang="en-US" sz="1400" dirty="0" err="1">
                <a:solidFill>
                  <a:schemeClr val="tx1"/>
                </a:solidFill>
                <a:latin typeface="Times New Roman" panose="02020603050405020304" pitchFamily="18" charset="0"/>
                <a:ea typeface="Calibri" panose="020F0502020204030204" pitchFamily="34" charset="0"/>
              </a:rPr>
              <a:t>servit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în</a:t>
            </a:r>
            <a:r>
              <a:rPr lang="en-US" sz="1400" dirty="0">
                <a:solidFill>
                  <a:schemeClr val="tx1"/>
                </a:solidFill>
                <a:latin typeface="Times New Roman" panose="02020603050405020304" pitchFamily="18" charset="0"/>
                <a:ea typeface="Calibri" panose="020F0502020204030204" pitchFamily="34" charset="0"/>
              </a:rPr>
              <a:t> Europa, </a:t>
            </a:r>
            <a:r>
              <a:rPr lang="en-US" sz="1400" dirty="0" err="1">
                <a:solidFill>
                  <a:schemeClr val="tx1"/>
                </a:solidFill>
                <a:latin typeface="Times New Roman" panose="02020603050405020304" pitchFamily="18" charset="0"/>
                <a:ea typeface="Calibri" panose="020F0502020204030204" pitchFamily="34" charset="0"/>
              </a:rPr>
              <a:t>uneori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în</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spatele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liniilor</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inamice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unde</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adunat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materiale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și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documente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nucleare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și</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adunat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oameni</a:t>
            </a:r>
            <a:r>
              <a:rPr lang="en-US" sz="1400" dirty="0">
                <a:solidFill>
                  <a:schemeClr val="tx1"/>
                </a:solidFill>
                <a:latin typeface="Times New Roman" panose="02020603050405020304" pitchFamily="18" charset="0"/>
                <a:ea typeface="Calibri" panose="020F0502020204030204" pitchFamily="34" charset="0"/>
              </a:rPr>
              <a:t> de </a:t>
            </a:r>
            <a:r>
              <a:rPr lang="en-US" sz="1400" dirty="0" err="1">
                <a:solidFill>
                  <a:schemeClr val="tx1"/>
                </a:solidFill>
                <a:latin typeface="Times New Roman" panose="02020603050405020304" pitchFamily="18" charset="0"/>
                <a:ea typeface="Calibri" panose="020F0502020204030204" pitchFamily="34" charset="0"/>
              </a:rPr>
              <a:t>știință</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germani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În</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ciuda</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securității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stricte</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Proiectului</a:t>
            </a:r>
            <a:r>
              <a:rPr lang="en-US" sz="1400" dirty="0">
                <a:solidFill>
                  <a:schemeClr val="tx1"/>
                </a:solidFill>
                <a:latin typeface="Times New Roman" panose="02020603050405020304" pitchFamily="18" charset="0"/>
                <a:ea typeface="Calibri" panose="020F0502020204030204" pitchFamily="34" charset="0"/>
              </a:rPr>
              <a:t> Manhattan, </a:t>
            </a:r>
            <a:r>
              <a:rPr lang="en-US" sz="1400" dirty="0" err="1">
                <a:solidFill>
                  <a:schemeClr val="tx1"/>
                </a:solidFill>
                <a:latin typeface="Times New Roman" panose="02020603050405020304" pitchFamily="18" charset="0"/>
                <a:ea typeface="Calibri" panose="020F0502020204030204" pitchFamily="34" charset="0"/>
              </a:rPr>
              <a:t>spionii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atomici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sovietici</a:t>
            </a:r>
            <a:r>
              <a:rPr lang="en-US" sz="1400" dirty="0">
                <a:solidFill>
                  <a:schemeClr val="tx1"/>
                </a:solidFill>
                <a:latin typeface="Times New Roman" panose="02020603050405020304" pitchFamily="18" charset="0"/>
                <a:ea typeface="Calibri" panose="020F0502020204030204" pitchFamily="34" charset="0"/>
              </a:rPr>
              <a:t> au </a:t>
            </a:r>
            <a:r>
              <a:rPr lang="en-US" sz="1400" dirty="0" err="1">
                <a:solidFill>
                  <a:schemeClr val="tx1"/>
                </a:solidFill>
                <a:latin typeface="Times New Roman" panose="02020603050405020304" pitchFamily="18" charset="0"/>
                <a:ea typeface="Calibri" panose="020F0502020204030204" pitchFamily="34" charset="0"/>
              </a:rPr>
              <a:t>pătruns</a:t>
            </a:r>
            <a:r>
              <a:rPr lang="en-US" sz="1400" dirty="0">
                <a:solidFill>
                  <a:schemeClr val="tx1"/>
                </a:solidFill>
                <a:latin typeface="Times New Roman" panose="02020603050405020304" pitchFamily="18" charset="0"/>
                <a:ea typeface="Calibri" panose="020F0502020204030204" pitchFamily="34" charset="0"/>
              </a:rPr>
              <a:t> cu </a:t>
            </a:r>
            <a:r>
              <a:rPr lang="en-US" sz="1400" dirty="0" err="1">
                <a:solidFill>
                  <a:schemeClr val="tx1"/>
                </a:solidFill>
                <a:latin typeface="Times New Roman" panose="02020603050405020304" pitchFamily="18" charset="0"/>
                <a:ea typeface="Calibri" panose="020F0502020204030204" pitchFamily="34" charset="0"/>
              </a:rPr>
              <a:t>succes</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în</a:t>
            </a:r>
            <a:r>
              <a:rPr lang="en-US" sz="1400" dirty="0">
                <a:solidFill>
                  <a:schemeClr val="tx1"/>
                </a:solidFill>
                <a:latin typeface="Times New Roman" panose="02020603050405020304" pitchFamily="18" charset="0"/>
                <a:ea typeface="Calibri" panose="020F0502020204030204" pitchFamily="34" charset="0"/>
              </a:rPr>
              <a:t> program. </a:t>
            </a:r>
            <a:r>
              <a:rPr lang="en-US" sz="1400" dirty="0" err="1">
                <a:solidFill>
                  <a:schemeClr val="tx1"/>
                </a:solidFill>
                <a:latin typeface="Times New Roman" panose="02020603050405020304" pitchFamily="18" charset="0"/>
                <a:ea typeface="Calibri" panose="020F0502020204030204" pitchFamily="34" charset="0"/>
              </a:rPr>
              <a:t>Primul</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dispozitiv</a:t>
            </a:r>
            <a:r>
              <a:rPr lang="en-US" sz="1400" dirty="0">
                <a:solidFill>
                  <a:schemeClr val="tx1"/>
                </a:solidFill>
                <a:latin typeface="Times New Roman" panose="02020603050405020304" pitchFamily="18" charset="0"/>
                <a:ea typeface="Calibri" panose="020F0502020204030204" pitchFamily="34" charset="0"/>
              </a:rPr>
              <a:t> nuclear </a:t>
            </a:r>
            <a:r>
              <a:rPr lang="en-US" sz="1400" dirty="0" err="1">
                <a:solidFill>
                  <a:schemeClr val="tx1"/>
                </a:solidFill>
                <a:latin typeface="Times New Roman" panose="02020603050405020304" pitchFamily="18" charset="0"/>
                <a:ea typeface="Calibri" panose="020F0502020204030204" pitchFamily="34" charset="0"/>
              </a:rPr>
              <a:t>detonat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vreodată</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fost</a:t>
            </a:r>
            <a:r>
              <a:rPr lang="en-US" sz="1400" dirty="0">
                <a:solidFill>
                  <a:schemeClr val="tx1"/>
                </a:solidFill>
                <a:latin typeface="Times New Roman" panose="02020603050405020304" pitchFamily="18" charset="0"/>
                <a:ea typeface="Calibri" panose="020F0502020204030204" pitchFamily="34" charset="0"/>
              </a:rPr>
              <a:t> o </a:t>
            </a:r>
            <a:r>
              <a:rPr lang="en-US" sz="1400" dirty="0" err="1">
                <a:solidFill>
                  <a:schemeClr val="tx1"/>
                </a:solidFill>
                <a:latin typeface="Times New Roman" panose="02020603050405020304" pitchFamily="18" charset="0"/>
                <a:ea typeface="Calibri" panose="020F0502020204030204" pitchFamily="34" charset="0"/>
              </a:rPr>
              <a:t>bombă</a:t>
            </a:r>
            <a:r>
              <a:rPr lang="en-US" sz="1400" dirty="0">
                <a:solidFill>
                  <a:schemeClr val="tx1"/>
                </a:solidFill>
                <a:latin typeface="Times New Roman" panose="02020603050405020304" pitchFamily="18" charset="0"/>
                <a:ea typeface="Calibri" panose="020F0502020204030204" pitchFamily="34" charset="0"/>
              </a:rPr>
              <a:t> de tip </a:t>
            </a:r>
            <a:r>
              <a:rPr lang="en-US" sz="1400" dirty="0" err="1">
                <a:solidFill>
                  <a:schemeClr val="tx1"/>
                </a:solidFill>
                <a:latin typeface="Times New Roman" panose="02020603050405020304" pitchFamily="18" charset="0"/>
                <a:ea typeface="Calibri" panose="020F0502020204030204" pitchFamily="34" charset="0"/>
              </a:rPr>
              <a:t>implozie</a:t>
            </a:r>
            <a:r>
              <a:rPr lang="en-US" sz="1400" dirty="0">
                <a:solidFill>
                  <a:schemeClr val="tx1"/>
                </a:solidFill>
                <a:latin typeface="Times New Roman" panose="02020603050405020304" pitchFamily="18" charset="0"/>
                <a:ea typeface="Calibri" panose="020F0502020204030204" pitchFamily="34" charset="0"/>
              </a:rPr>
              <a:t> la </a:t>
            </a:r>
            <a:r>
              <a:rPr lang="en-US" sz="1400" dirty="0" err="1">
                <a:solidFill>
                  <a:schemeClr val="tx1"/>
                </a:solidFill>
                <a:latin typeface="Times New Roman" panose="02020603050405020304" pitchFamily="18" charset="0"/>
                <a:ea typeface="Calibri" panose="020F0502020204030204" pitchFamily="34" charset="0"/>
              </a:rPr>
              <a:t>testul</a:t>
            </a:r>
            <a:r>
              <a:rPr lang="en-US" sz="1400" dirty="0">
                <a:solidFill>
                  <a:schemeClr val="tx1"/>
                </a:solidFill>
                <a:latin typeface="Times New Roman" panose="02020603050405020304" pitchFamily="18" charset="0"/>
                <a:ea typeface="Calibri" panose="020F0502020204030204" pitchFamily="34" charset="0"/>
              </a:rPr>
              <a:t> Trinity, </a:t>
            </a:r>
            <a:r>
              <a:rPr lang="en-US" sz="1400" dirty="0" err="1">
                <a:solidFill>
                  <a:schemeClr val="tx1"/>
                </a:solidFill>
                <a:latin typeface="Times New Roman" panose="02020603050405020304" pitchFamily="18" charset="0"/>
                <a:ea typeface="Calibri" panose="020F0502020204030204" pitchFamily="34" charset="0"/>
              </a:rPr>
              <a:t>efectuat</a:t>
            </a:r>
            <a:r>
              <a:rPr lang="en-US" sz="1400" dirty="0">
                <a:solidFill>
                  <a:schemeClr val="tx1"/>
                </a:solidFill>
                <a:latin typeface="Times New Roman" panose="02020603050405020304" pitchFamily="18" charset="0"/>
                <a:ea typeface="Calibri" panose="020F0502020204030204" pitchFamily="34" charset="0"/>
              </a:rPr>
              <a:t> la Alamogordo Bombing and Gunnery Range din New Mexico la 16 </a:t>
            </a:r>
            <a:r>
              <a:rPr lang="en-US" sz="1400" dirty="0" err="1">
                <a:solidFill>
                  <a:schemeClr val="tx1"/>
                </a:solidFill>
                <a:latin typeface="Times New Roman" panose="02020603050405020304" pitchFamily="18" charset="0"/>
                <a:ea typeface="Calibri" panose="020F0502020204030204" pitchFamily="34" charset="0"/>
              </a:rPr>
              <a:t>iulie</a:t>
            </a:r>
            <a:r>
              <a:rPr lang="en-US" sz="1400" dirty="0">
                <a:solidFill>
                  <a:schemeClr val="tx1"/>
                </a:solidFill>
                <a:latin typeface="Times New Roman" panose="02020603050405020304" pitchFamily="18" charset="0"/>
                <a:ea typeface="Calibri" panose="020F0502020204030204" pitchFamily="34" charset="0"/>
              </a:rPr>
              <a:t> 1945</a:t>
            </a:r>
            <a:endParaRPr lang="ru-RU" sz="1400" dirty="0">
              <a:solidFill>
                <a:schemeClr val="tx1"/>
              </a:solidFill>
            </a:endParaRPr>
          </a:p>
        </p:txBody>
      </p:sp>
      <p:sp>
        <p:nvSpPr>
          <p:cNvPr id="3" name="Прямоугольник 2"/>
          <p:cNvSpPr/>
          <p:nvPr/>
        </p:nvSpPr>
        <p:spPr>
          <a:xfrm>
            <a:off x="4331949" y="3105333"/>
            <a:ext cx="4572000" cy="1815882"/>
          </a:xfrm>
          <a:prstGeom prst="rect">
            <a:avLst/>
          </a:prstGeom>
        </p:spPr>
        <p:txBody>
          <a:bodyPr>
            <a:spAutoFit/>
          </a:bodyPr>
          <a:lstStyle/>
          <a:p>
            <a:pPr algn="just"/>
            <a:r>
              <a:rPr lang="en-US" sz="1400" dirty="0" err="1">
                <a:solidFill>
                  <a:schemeClr val="tx1"/>
                </a:solidFill>
                <a:latin typeface="Times New Roman" panose="02020603050405020304" pitchFamily="18" charset="0"/>
                <a:ea typeface="Calibri" panose="020F0502020204030204" pitchFamily="34" charset="0"/>
              </a:rPr>
              <a:t>În</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anii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imediat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postbelici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Proiectul</a:t>
            </a:r>
            <a:r>
              <a:rPr lang="en-US" sz="1400" dirty="0">
                <a:solidFill>
                  <a:schemeClr val="tx1"/>
                </a:solidFill>
                <a:latin typeface="Times New Roman" panose="02020603050405020304" pitchFamily="18" charset="0"/>
                <a:ea typeface="Calibri" panose="020F0502020204030204" pitchFamily="34" charset="0"/>
              </a:rPr>
              <a:t> Manhattan a </a:t>
            </a:r>
            <a:r>
              <a:rPr lang="en-US" sz="1400" dirty="0" err="1">
                <a:solidFill>
                  <a:schemeClr val="tx1"/>
                </a:solidFill>
                <a:latin typeface="Times New Roman" panose="02020603050405020304" pitchFamily="18" charset="0"/>
                <a:ea typeface="Calibri" panose="020F0502020204030204" pitchFamily="34" charset="0"/>
              </a:rPr>
              <a:t>efectuat</a:t>
            </a:r>
            <a:r>
              <a:rPr lang="en-US" sz="1400" dirty="0">
                <a:solidFill>
                  <a:schemeClr val="tx1"/>
                </a:solidFill>
                <a:latin typeface="Times New Roman" panose="02020603050405020304" pitchFamily="18" charset="0"/>
                <a:ea typeface="Calibri" panose="020F0502020204030204" pitchFamily="34" charset="0"/>
              </a:rPr>
              <a:t> teste de </a:t>
            </a:r>
            <a:r>
              <a:rPr lang="en-US" sz="1400" dirty="0" err="1">
                <a:solidFill>
                  <a:schemeClr val="tx1"/>
                </a:solidFill>
                <a:latin typeface="Times New Roman" panose="02020603050405020304" pitchFamily="18" charset="0"/>
                <a:ea typeface="Calibri" panose="020F0502020204030204" pitchFamily="34" charset="0"/>
              </a:rPr>
              <a:t>arme</a:t>
            </a:r>
            <a:r>
              <a:rPr lang="en-US" sz="1400" dirty="0">
                <a:solidFill>
                  <a:schemeClr val="tx1"/>
                </a:solidFill>
                <a:latin typeface="Times New Roman" panose="02020603050405020304" pitchFamily="18" charset="0"/>
                <a:ea typeface="Calibri" panose="020F0502020204030204" pitchFamily="34" charset="0"/>
              </a:rPr>
              <a:t> la </a:t>
            </a:r>
            <a:r>
              <a:rPr lang="en-US" sz="1400" dirty="0" err="1">
                <a:solidFill>
                  <a:schemeClr val="tx1"/>
                </a:solidFill>
                <a:latin typeface="Times New Roman" panose="02020603050405020304" pitchFamily="18" charset="0"/>
                <a:ea typeface="Calibri" panose="020F0502020204030204" pitchFamily="34" charset="0"/>
              </a:rPr>
              <a:t>atolul</a:t>
            </a:r>
            <a:r>
              <a:rPr lang="en-US" sz="1400" dirty="0">
                <a:solidFill>
                  <a:schemeClr val="tx1"/>
                </a:solidFill>
                <a:latin typeface="Times New Roman" panose="02020603050405020304" pitchFamily="18" charset="0"/>
                <a:ea typeface="Calibri" panose="020F0502020204030204" pitchFamily="34" charset="0"/>
              </a:rPr>
              <a:t> Bikini ca parte a </a:t>
            </a:r>
            <a:r>
              <a:rPr lang="en-US" sz="1400" dirty="0" err="1">
                <a:solidFill>
                  <a:schemeClr val="tx1"/>
                </a:solidFill>
                <a:latin typeface="Times New Roman" panose="02020603050405020304" pitchFamily="18" charset="0"/>
                <a:ea typeface="Calibri" panose="020F0502020204030204" pitchFamily="34" charset="0"/>
              </a:rPr>
              <a:t>Operațiunii</a:t>
            </a:r>
            <a:r>
              <a:rPr lang="en-US" sz="1400" dirty="0">
                <a:solidFill>
                  <a:schemeClr val="tx1"/>
                </a:solidFill>
                <a:latin typeface="Times New Roman" panose="02020603050405020304" pitchFamily="18" charset="0"/>
                <a:ea typeface="Calibri" panose="020F0502020204030204" pitchFamily="34" charset="0"/>
              </a:rPr>
              <a:t> Crossroads, a </a:t>
            </a:r>
            <a:r>
              <a:rPr lang="en-US" sz="1400" dirty="0" err="1">
                <a:solidFill>
                  <a:schemeClr val="tx1"/>
                </a:solidFill>
                <a:latin typeface="Times New Roman" panose="02020603050405020304" pitchFamily="18" charset="0"/>
                <a:ea typeface="Calibri" panose="020F0502020204030204" pitchFamily="34" charset="0"/>
              </a:rPr>
              <a:t>dezvoltat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noi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arme</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promovat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dezvoltarea</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rețelei</a:t>
            </a:r>
            <a:r>
              <a:rPr lang="en-US" sz="1400" dirty="0">
                <a:solidFill>
                  <a:schemeClr val="tx1"/>
                </a:solidFill>
                <a:latin typeface="Times New Roman" panose="02020603050405020304" pitchFamily="18" charset="0"/>
                <a:ea typeface="Calibri" panose="020F0502020204030204" pitchFamily="34" charset="0"/>
              </a:rPr>
              <a:t> de </a:t>
            </a:r>
            <a:r>
              <a:rPr lang="en-US" sz="1400" dirty="0" err="1">
                <a:solidFill>
                  <a:schemeClr val="tx1"/>
                </a:solidFill>
                <a:latin typeface="Times New Roman" panose="02020603050405020304" pitchFamily="18" charset="0"/>
                <a:ea typeface="Calibri" panose="020F0502020204030204" pitchFamily="34" charset="0"/>
              </a:rPr>
              <a:t>laboratoare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naționale</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sprijinit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cercetarea</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medicală</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în</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radiologie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și</a:t>
            </a:r>
            <a:r>
              <a:rPr lang="en-US" sz="1400" dirty="0">
                <a:solidFill>
                  <a:schemeClr val="tx1"/>
                </a:solidFill>
                <a:latin typeface="Times New Roman" panose="02020603050405020304" pitchFamily="18" charset="0"/>
                <a:ea typeface="Calibri" panose="020F0502020204030204" pitchFamily="34" charset="0"/>
              </a:rPr>
              <a:t> a pus </a:t>
            </a:r>
            <a:r>
              <a:rPr lang="en-US" sz="1400" dirty="0" err="1">
                <a:solidFill>
                  <a:schemeClr val="tx1"/>
                </a:solidFill>
                <a:latin typeface="Times New Roman" panose="02020603050405020304" pitchFamily="18" charset="0"/>
                <a:ea typeface="Calibri" panose="020F0502020204030204" pitchFamily="34" charset="0"/>
              </a:rPr>
              <a:t>bazele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marinei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nucleare</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menținut</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controlul</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asupra</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cercetării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și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producției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americane</a:t>
            </a:r>
            <a:r>
              <a:rPr lang="en-US" sz="1400" dirty="0">
                <a:solidFill>
                  <a:schemeClr val="tx1"/>
                </a:solidFill>
                <a:latin typeface="Times New Roman" panose="02020603050405020304" pitchFamily="18" charset="0"/>
                <a:ea typeface="Calibri" panose="020F0502020204030204" pitchFamily="34" charset="0"/>
              </a:rPr>
              <a:t> de </a:t>
            </a:r>
            <a:r>
              <a:rPr lang="en-US" sz="1400" dirty="0" err="1">
                <a:solidFill>
                  <a:schemeClr val="tx1"/>
                </a:solidFill>
                <a:latin typeface="Times New Roman" panose="02020603050405020304" pitchFamily="18" charset="0"/>
                <a:ea typeface="Calibri" panose="020F0502020204030204" pitchFamily="34" charset="0"/>
              </a:rPr>
              <a:t>arme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atomice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până</a:t>
            </a:r>
            <a:r>
              <a:rPr lang="en-US" sz="1400" dirty="0">
                <a:solidFill>
                  <a:schemeClr val="tx1"/>
                </a:solidFill>
                <a:latin typeface="Times New Roman" panose="02020603050405020304" pitchFamily="18" charset="0"/>
                <a:ea typeface="Calibri" panose="020F0502020204030204" pitchFamily="34" charset="0"/>
              </a:rPr>
              <a:t> la </a:t>
            </a:r>
            <a:r>
              <a:rPr lang="en-US" sz="1400" dirty="0" err="1">
                <a:solidFill>
                  <a:schemeClr val="tx1"/>
                </a:solidFill>
                <a:latin typeface="Times New Roman" panose="02020603050405020304" pitchFamily="18" charset="0"/>
                <a:ea typeface="Calibri" panose="020F0502020204030204" pitchFamily="34" charset="0"/>
              </a:rPr>
              <a:t>formarea</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Comisiei</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pentru</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Energie</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Atomică</a:t>
            </a:r>
            <a:r>
              <a:rPr lang="en-US" sz="1400" dirty="0">
                <a:solidFill>
                  <a:schemeClr val="tx1"/>
                </a:solidFill>
                <a:latin typeface="Times New Roman" panose="02020603050405020304" pitchFamily="18" charset="0"/>
                <a:ea typeface="Calibri" panose="020F0502020204030204" pitchFamily="34" charset="0"/>
              </a:rPr>
              <a:t> a </a:t>
            </a:r>
            <a:r>
              <a:rPr lang="en-US" sz="1400" dirty="0" err="1">
                <a:solidFill>
                  <a:schemeClr val="tx1"/>
                </a:solidFill>
                <a:latin typeface="Times New Roman" panose="02020603050405020304" pitchFamily="18" charset="0"/>
                <a:ea typeface="Calibri" panose="020F0502020204030204" pitchFamily="34" charset="0"/>
              </a:rPr>
              <a:t>Statelor</a:t>
            </a:r>
            <a:r>
              <a:rPr lang="en-US" sz="1400" dirty="0">
                <a:solidFill>
                  <a:schemeClr val="tx1"/>
                </a:solidFill>
                <a:latin typeface="Times New Roman" panose="02020603050405020304" pitchFamily="18" charset="0"/>
                <a:ea typeface="Calibri" panose="020F0502020204030204" pitchFamily="34" charset="0"/>
              </a:rPr>
              <a:t> Unite </a:t>
            </a:r>
            <a:r>
              <a:rPr lang="en-US" sz="1400" dirty="0" err="1">
                <a:solidFill>
                  <a:schemeClr val="tx1"/>
                </a:solidFill>
                <a:latin typeface="Times New Roman" panose="02020603050405020304" pitchFamily="18" charset="0"/>
                <a:ea typeface="Calibri" panose="020F0502020204030204" pitchFamily="34" charset="0"/>
              </a:rPr>
              <a:t>în</a:t>
            </a:r>
            <a:r>
              <a:rPr lang="en-US" sz="1400" dirty="0">
                <a:solidFill>
                  <a:schemeClr val="tx1"/>
                </a:solidFill>
                <a:latin typeface="Times New Roman" panose="02020603050405020304" pitchFamily="18" charset="0"/>
                <a:ea typeface="Calibri" panose="020F0502020204030204" pitchFamily="34" charset="0"/>
              </a:rPr>
              <a:t> </a:t>
            </a:r>
            <a:r>
              <a:rPr lang="en-US" sz="1400" dirty="0" err="1">
                <a:solidFill>
                  <a:schemeClr val="tx1"/>
                </a:solidFill>
                <a:latin typeface="Times New Roman" panose="02020603050405020304" pitchFamily="18" charset="0"/>
                <a:ea typeface="Calibri" panose="020F0502020204030204" pitchFamily="34" charset="0"/>
              </a:rPr>
              <a:t>ianuarie</a:t>
            </a:r>
            <a:r>
              <a:rPr lang="en-US" sz="1400" dirty="0">
                <a:solidFill>
                  <a:schemeClr val="tx1"/>
                </a:solidFill>
                <a:latin typeface="Times New Roman" panose="02020603050405020304" pitchFamily="18" charset="0"/>
                <a:ea typeface="Calibri" panose="020F0502020204030204" pitchFamily="34" charset="0"/>
              </a:rPr>
              <a:t> 1947</a:t>
            </a:r>
            <a:r>
              <a:rPr lang="en-US" sz="1400" dirty="0">
                <a:latin typeface="Times New Roman" panose="02020603050405020304" pitchFamily="18" charset="0"/>
                <a:ea typeface="Calibri" panose="020F0502020204030204" pitchFamily="34" charset="0"/>
              </a:rPr>
              <a:t>.</a:t>
            </a:r>
            <a:endParaRPr lang="ru-RU" sz="14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72" y="2478556"/>
            <a:ext cx="3256878" cy="2442659"/>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375" y="106325"/>
            <a:ext cx="2360758" cy="280424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4" name="Рисунок 3"/>
          <p:cNvPicPr>
            <a:picLocks noChangeAspect="1"/>
          </p:cNvPicPr>
          <p:nvPr/>
        </p:nvPicPr>
        <p:blipFill rotWithShape="1">
          <a:blip r:embed="rId3"/>
          <a:srcRect l="3547" t="1334" r="2018" b="52095"/>
          <a:stretch/>
        </p:blipFill>
        <p:spPr>
          <a:xfrm>
            <a:off x="5114260" y="765543"/>
            <a:ext cx="3678865" cy="3480681"/>
          </a:xfrm>
          <a:prstGeom prst="rect">
            <a:avLst/>
          </a:prstGeom>
        </p:spPr>
      </p:pic>
      <p:sp>
        <p:nvSpPr>
          <p:cNvPr id="2" name="TextBox 1"/>
          <p:cNvSpPr txBox="1"/>
          <p:nvPr/>
        </p:nvSpPr>
        <p:spPr>
          <a:xfrm>
            <a:off x="148856" y="255182"/>
            <a:ext cx="4603897" cy="4678204"/>
          </a:xfrm>
          <a:prstGeom prst="rect">
            <a:avLst/>
          </a:prstGeom>
          <a:noFill/>
        </p:spPr>
        <p:txBody>
          <a:bodyPr wrap="square" rtlCol="0">
            <a:spAutoFit/>
          </a:bodyPr>
          <a:lstStyle/>
          <a:p>
            <a:r>
              <a:rPr lang="en-US" sz="1400" dirty="0" err="1">
                <a:latin typeface="Times New Roman" panose="02020603050405020304" pitchFamily="18" charset="0"/>
                <a:ea typeface="Calibri" panose="020F0502020204030204" pitchFamily="34" charset="0"/>
                <a:cs typeface="Times New Roman" panose="02020603050405020304" pitchFamily="18" charset="0"/>
              </a:rPr>
              <a:t>Proprietățile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uraniului</a:t>
            </a:r>
            <a:r>
              <a:rPr lang="en-US" sz="1400" dirty="0">
                <a:latin typeface="Times New Roman" panose="02020603050405020304" pitchFamily="18" charset="0"/>
                <a:ea typeface="Calibri" panose="020F0502020204030204" pitchFamily="34" charset="0"/>
                <a:cs typeface="Times New Roman" panose="02020603050405020304" pitchFamily="18" charset="0"/>
              </a:rPr>
              <a:t> pur-235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erau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relativ</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necunoscute</a:t>
            </a:r>
            <a:r>
              <a:rPr lang="en-US" sz="1400" dirty="0">
                <a:latin typeface="Times New Roman" panose="02020603050405020304" pitchFamily="18" charset="0"/>
                <a:ea typeface="Calibri" panose="020F0502020204030204" pitchFamily="34" charset="0"/>
                <a:cs typeface="Times New Roman" panose="02020603050405020304" pitchFamily="18" charset="0"/>
              </a:rPr>
              <a:t>,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fel</a:t>
            </a:r>
            <a:r>
              <a:rPr lang="en-US" sz="1400" dirty="0">
                <a:latin typeface="Times New Roman" panose="02020603050405020304" pitchFamily="18" charset="0"/>
                <a:ea typeface="Calibri" panose="020F0502020204030204" pitchFamily="34" charset="0"/>
                <a:cs typeface="Times New Roman" panose="02020603050405020304" pitchFamily="18" charset="0"/>
              </a:rPr>
              <a:t> ca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cele</a:t>
            </a:r>
            <a:r>
              <a:rPr lang="en-US" sz="1400" dirty="0">
                <a:latin typeface="Times New Roman" panose="02020603050405020304" pitchFamily="18" charset="0"/>
                <a:ea typeface="Calibri" panose="020F0502020204030204" pitchFamily="34" charset="0"/>
                <a:cs typeface="Times New Roman" panose="02020603050405020304" pitchFamily="18" charset="0"/>
              </a:rPr>
              <a:t> ale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plutoniului</a:t>
            </a:r>
            <a:r>
              <a:rPr lang="en-US" sz="1400" dirty="0">
                <a:latin typeface="Times New Roman" panose="02020603050405020304" pitchFamily="18" charset="0"/>
                <a:ea typeface="Calibri" panose="020F0502020204030204" pitchFamily="34" charset="0"/>
                <a:cs typeface="Times New Roman" panose="02020603050405020304" pitchFamily="18" charset="0"/>
              </a:rPr>
              <a:t>, un element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fusese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descoperit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abia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februarie</a:t>
            </a:r>
            <a:r>
              <a:rPr lang="en-US" sz="1400" dirty="0">
                <a:latin typeface="Times New Roman" panose="02020603050405020304" pitchFamily="18" charset="0"/>
                <a:ea typeface="Calibri" panose="020F0502020204030204" pitchFamily="34" charset="0"/>
                <a:cs typeface="Times New Roman" panose="02020603050405020304" pitchFamily="18" charset="0"/>
              </a:rPr>
              <a:t> 1941 de Glenn Seaborg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echipa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Oamenii</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știință</a:t>
            </a:r>
            <a:r>
              <a:rPr lang="en-US" sz="1400" dirty="0">
                <a:latin typeface="Times New Roman" panose="02020603050405020304" pitchFamily="18" charset="0"/>
                <a:ea typeface="Calibri" panose="020F0502020204030204" pitchFamily="34" charset="0"/>
                <a:cs typeface="Times New Roman" panose="02020603050405020304" pitchFamily="18" charset="0"/>
              </a:rPr>
              <a:t> de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conferința</a:t>
            </a:r>
            <a:r>
              <a:rPr lang="en-US" sz="1400" dirty="0">
                <a:latin typeface="Times New Roman" panose="02020603050405020304" pitchFamily="18" charset="0"/>
                <a:ea typeface="Calibri" panose="020F0502020204030204" pitchFamily="34" charset="0"/>
                <a:cs typeface="Times New Roman" panose="02020603050405020304" pitchFamily="18" charset="0"/>
              </a:rPr>
              <a:t> de la Berkeley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iulie</a:t>
            </a:r>
            <a:r>
              <a:rPr lang="en-US" sz="1400" dirty="0">
                <a:latin typeface="Times New Roman" panose="02020603050405020304" pitchFamily="18" charset="0"/>
                <a:ea typeface="Calibri" panose="020F0502020204030204" pitchFamily="34" charset="0"/>
                <a:cs typeface="Times New Roman" panose="02020603050405020304" pitchFamily="18" charset="0"/>
              </a:rPr>
              <a:t> 1942)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imaginat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crearea</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reactoare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nucleare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atomii</a:t>
            </a:r>
            <a:r>
              <a:rPr lang="en-US" sz="1400" dirty="0">
                <a:latin typeface="Times New Roman" panose="02020603050405020304" pitchFamily="18" charset="0"/>
                <a:ea typeface="Calibri" panose="020F0502020204030204" pitchFamily="34" charset="0"/>
                <a:cs typeface="Times New Roman" panose="02020603050405020304" pitchFamily="18" charset="0"/>
              </a:rPr>
              <a:t> de uraniu-238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absorbit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neutroni</a:t>
            </a:r>
            <a:r>
              <a:rPr lang="en-US" sz="1400" dirty="0">
                <a:latin typeface="Times New Roman" panose="02020603050405020304" pitchFamily="18" charset="0"/>
                <a:ea typeface="Calibri" panose="020F0502020204030204" pitchFamily="34" charset="0"/>
                <a:cs typeface="Times New Roman" panose="02020603050405020304" pitchFamily="18" charset="0"/>
              </a:rPr>
              <a:t>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fuseseră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emiși</a:t>
            </a:r>
            <a:r>
              <a:rPr lang="en-US" sz="1400" dirty="0">
                <a:latin typeface="Times New Roman" panose="02020603050405020304" pitchFamily="18" charset="0"/>
                <a:ea typeface="Calibri" panose="020F0502020204030204" pitchFamily="34" charset="0"/>
                <a:cs typeface="Times New Roman" panose="02020603050405020304" pitchFamily="18" charset="0"/>
              </a:rPr>
              <a:t> de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fisiunea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atomilor</a:t>
            </a:r>
            <a:r>
              <a:rPr lang="en-US" sz="1400" dirty="0">
                <a:latin typeface="Times New Roman" panose="02020603050405020304" pitchFamily="18" charset="0"/>
                <a:ea typeface="Calibri" panose="020F0502020204030204" pitchFamily="34" charset="0"/>
                <a:cs typeface="Times New Roman" panose="02020603050405020304" pitchFamily="18" charset="0"/>
              </a:rPr>
              <a:t> de uraniu-235.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acest</a:t>
            </a:r>
            <a:r>
              <a:rPr lang="en-US" sz="1400" dirty="0">
                <a:latin typeface="Times New Roman" panose="02020603050405020304" pitchFamily="18" charset="0"/>
                <a:ea typeface="Calibri" panose="020F0502020204030204" pitchFamily="34" charset="0"/>
                <a:cs typeface="Times New Roman" panose="02020603050405020304" pitchFamily="18" charset="0"/>
              </a:rPr>
              <a:t> moment nu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fusese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construit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niciun</a:t>
            </a:r>
            <a:r>
              <a:rPr lang="en-US" sz="1400" dirty="0">
                <a:latin typeface="Times New Roman" panose="02020603050405020304" pitchFamily="18" charset="0"/>
                <a:ea typeface="Calibri" panose="020F0502020204030204" pitchFamily="34" charset="0"/>
                <a:cs typeface="Times New Roman" panose="02020603050405020304" pitchFamily="18" charset="0"/>
              </a:rPr>
              <a:t> reactor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cantități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mici</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plutoniu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erau</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disponibile</a:t>
            </a:r>
            <a:r>
              <a:rPr lang="en-US" sz="1400" dirty="0">
                <a:latin typeface="Times New Roman" panose="02020603050405020304" pitchFamily="18" charset="0"/>
                <a:ea typeface="Calibri" panose="020F0502020204030204" pitchFamily="34" charset="0"/>
                <a:cs typeface="Times New Roman" panose="02020603050405020304" pitchFamily="18" charset="0"/>
              </a:rPr>
              <a:t> de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ciclotroni</a:t>
            </a:r>
            <a:r>
              <a:rPr lang="en-US" sz="1400" dirty="0">
                <a:latin typeface="Times New Roman" panose="02020603050405020304" pitchFamily="18" charset="0"/>
                <a:ea typeface="Calibri" panose="020F0502020204030204" pitchFamily="34" charset="0"/>
                <a:cs typeface="Times New Roman" panose="02020603050405020304" pitchFamily="18" charset="0"/>
              </a:rPr>
              <a:t> la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instituții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precum</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Universitatea</a:t>
            </a:r>
            <a:r>
              <a:rPr lang="en-US" sz="1400" dirty="0">
                <a:latin typeface="Times New Roman" panose="02020603050405020304" pitchFamily="18" charset="0"/>
                <a:ea typeface="Calibri" panose="020F0502020204030204" pitchFamily="34" charset="0"/>
                <a:cs typeface="Times New Roman" panose="02020603050405020304" pitchFamily="18" charset="0"/>
              </a:rPr>
              <a:t> Washington din St. Louis.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Chiar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până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decembrie</a:t>
            </a:r>
            <a:r>
              <a:rPr lang="en-US" sz="1400" dirty="0">
                <a:latin typeface="Times New Roman" panose="02020603050405020304" pitchFamily="18" charset="0"/>
                <a:ea typeface="Calibri" panose="020F0502020204030204" pitchFamily="34" charset="0"/>
                <a:cs typeface="Times New Roman" panose="02020603050405020304" pitchFamily="18" charset="0"/>
              </a:rPr>
              <a:t> 1943,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produse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două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miligrame</a:t>
            </a:r>
            <a:r>
              <a:rPr lang="en-US" sz="1400" dirty="0">
                <a:latin typeface="Times New Roman" panose="02020603050405020304" pitchFamily="18" charset="0"/>
                <a:ea typeface="Calibri" panose="020F0502020204030204" pitchFamily="34" charset="0"/>
                <a:cs typeface="Times New Roman" panose="02020603050405020304" pitchFamily="18" charset="0"/>
              </a:rPr>
              <a:t>.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existat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multe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moduri</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aranjare</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materialului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fisionabil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într</a:t>
            </a:r>
            <a:r>
              <a:rPr lang="en-US" sz="1400" dirty="0">
                <a:latin typeface="Times New Roman" panose="02020603050405020304" pitchFamily="18" charset="0"/>
                <a:ea typeface="Calibri" panose="020F0502020204030204" pitchFamily="34" charset="0"/>
                <a:cs typeface="Times New Roman" panose="02020603050405020304" pitchFamily="18" charset="0"/>
              </a:rPr>
              <a: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masă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critică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Cel</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mai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simplu</a:t>
            </a:r>
            <a:r>
              <a:rPr lang="en-US" sz="1400" dirty="0">
                <a:latin typeface="Times New Roman" panose="02020603050405020304" pitchFamily="18" charset="0"/>
                <a:ea typeface="Calibri" panose="020F0502020204030204" pitchFamily="34" charset="0"/>
                <a:cs typeface="Times New Roman" panose="02020603050405020304" pitchFamily="18" charset="0"/>
              </a:rPr>
              <a:t> 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fost</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împușcarea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unui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dop</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cilindric</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într</a:t>
            </a:r>
            <a:r>
              <a:rPr lang="en-US" sz="1400" dirty="0">
                <a:latin typeface="Times New Roman" panose="02020603050405020304" pitchFamily="18" charset="0"/>
                <a:ea typeface="Calibri" panose="020F0502020204030204" pitchFamily="34" charset="0"/>
                <a:cs typeface="Times New Roman" panose="02020603050405020304" pitchFamily="18" charset="0"/>
              </a:rPr>
              <a: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sferă</a:t>
            </a:r>
            <a:r>
              <a:rPr lang="en-US" sz="1400" dirty="0">
                <a:latin typeface="Times New Roman" panose="02020603050405020304" pitchFamily="18" charset="0"/>
                <a:ea typeface="Calibri" panose="020F0502020204030204" pitchFamily="34" charset="0"/>
                <a:cs typeface="Times New Roman" panose="02020603050405020304" pitchFamily="18" charset="0"/>
              </a:rPr>
              <a:t> de „material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activ</a:t>
            </a:r>
            <a:r>
              <a:rPr lang="en-US" sz="1400" dirty="0">
                <a:latin typeface="Times New Roman" panose="02020603050405020304" pitchFamily="18" charset="0"/>
                <a:ea typeface="Calibri" panose="020F0502020204030204" pitchFamily="34" charset="0"/>
                <a:cs typeface="Times New Roman" panose="02020603050405020304" pitchFamily="18" charset="0"/>
              </a:rPr>
              <a:t>” cu un „tamper” – un material dens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concentra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neutronii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spre</a:t>
            </a:r>
            <a:r>
              <a:rPr lang="en-US" sz="1400" dirty="0">
                <a:latin typeface="Times New Roman" panose="02020603050405020304" pitchFamily="18" charset="0"/>
                <a:ea typeface="Calibri" panose="020F0502020204030204" pitchFamily="34" charset="0"/>
                <a:cs typeface="Times New Roman" panose="02020603050405020304" pitchFamily="18" charset="0"/>
              </a:rPr>
              <a:t> interior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menține</a:t>
            </a:r>
            <a:r>
              <a:rPr lang="en-US" sz="1400" dirty="0">
                <a:latin typeface="Times New Roman" panose="02020603050405020304" pitchFamily="18" charset="0"/>
                <a:ea typeface="Calibri" panose="020F0502020204030204" pitchFamily="34" charset="0"/>
                <a:cs typeface="Times New Roman" panose="02020603050405020304" pitchFamily="18" charset="0"/>
              </a:rPr>
              <a:t> masa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reacție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împreună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400" dirty="0">
                <a:latin typeface="Times New Roman" panose="02020603050405020304" pitchFamily="18" charset="0"/>
                <a:ea typeface="Calibri" panose="020F0502020204030204" pitchFamily="34" charset="0"/>
                <a:cs typeface="Times New Roman" panose="02020603050405020304" pitchFamily="18" charset="0"/>
              </a:rPr>
              <a:t> a-</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crește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eficiența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Ei</a:t>
            </a:r>
            <a:r>
              <a:rPr lang="en-US" sz="1400" dirty="0">
                <a:latin typeface="Times New Roman" panose="02020603050405020304" pitchFamily="18" charset="0"/>
                <a:ea typeface="Calibri" panose="020F0502020204030204" pitchFamily="34" charset="0"/>
                <a:cs typeface="Times New Roman" panose="02020603050405020304" pitchFamily="18" charset="0"/>
              </a:rPr>
              <a:t> au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explorat</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asemenea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modele</a:t>
            </a:r>
            <a:r>
              <a:rPr lang="en-US" sz="1400" dirty="0">
                <a:latin typeface="Times New Roman" panose="02020603050405020304" pitchFamily="18" charset="0"/>
                <a:ea typeface="Calibri" panose="020F0502020204030204" pitchFamily="34" charset="0"/>
                <a:cs typeface="Times New Roman" panose="02020603050405020304" pitchFamily="18" charset="0"/>
              </a:rPr>
              <a:t>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implică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sferoizi</a:t>
            </a:r>
            <a:r>
              <a:rPr lang="en-US" sz="1400" dirty="0">
                <a:latin typeface="Times New Roman" panose="02020603050405020304" pitchFamily="18" charset="0"/>
                <a:ea typeface="Calibri" panose="020F0502020204030204" pitchFamily="34" charset="0"/>
                <a:cs typeface="Times New Roman" panose="02020603050405020304" pitchFamily="18" charset="0"/>
              </a:rPr>
              <a:t>, 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formă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primitivă</a:t>
            </a:r>
            <a:r>
              <a:rPr lang="en-US" sz="1400" dirty="0">
                <a:latin typeface="Times New Roman" panose="02020603050405020304" pitchFamily="18" charset="0"/>
                <a:ea typeface="Calibri" panose="020F0502020204030204" pitchFamily="34" charset="0"/>
                <a:cs typeface="Times New Roman" panose="02020603050405020304" pitchFamily="18" charset="0"/>
              </a:rPr>
              <a:t> de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implozie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sugerată</a:t>
            </a:r>
            <a:r>
              <a:rPr lang="en-US" sz="1400" dirty="0">
                <a:latin typeface="Times New Roman" panose="02020603050405020304" pitchFamily="18" charset="0"/>
                <a:ea typeface="Calibri" panose="020F0502020204030204" pitchFamily="34" charset="0"/>
                <a:cs typeface="Times New Roman" panose="02020603050405020304" pitchFamily="18" charset="0"/>
              </a:rPr>
              <a:t> de Richard C.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Tolman</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posibilitatea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unor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metode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autocatalitice</a:t>
            </a:r>
            <a:r>
              <a:rPr lang="en-US" sz="1400" dirty="0">
                <a:latin typeface="Times New Roman" panose="02020603050405020304" pitchFamily="18" charset="0"/>
                <a:ea typeface="Calibri" panose="020F0502020204030204" pitchFamily="34" charset="0"/>
                <a:cs typeface="Times New Roman" panose="02020603050405020304" pitchFamily="18" charset="0"/>
              </a:rPr>
              <a:t>, care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ar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crește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eficiența</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bombei</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măsură</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ce</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exploda</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1127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2" name="Скругленный прямоугольник 1"/>
          <p:cNvSpPr/>
          <p:nvPr/>
        </p:nvSpPr>
        <p:spPr>
          <a:xfrm>
            <a:off x="95694" y="223283"/>
            <a:ext cx="5635256" cy="460389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lnSpc>
                <a:spcPct val="107000"/>
              </a:lnSpc>
              <a:spcAft>
                <a:spcPts val="800"/>
              </a:spcAft>
            </a:pPr>
            <a:r>
              <a:rPr lang="en-US" sz="1600" dirty="0" err="1">
                <a:solidFill>
                  <a:schemeClr val="tx1"/>
                </a:solidFill>
                <a:latin typeface="Times New Roman"/>
                <a:ea typeface="Calibri" panose="020F0502020204030204" pitchFamily="34" charset="0"/>
                <a:cs typeface="Times New Roman"/>
              </a:rPr>
              <a:t>Având</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în</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vedere</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că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ideea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bombei</a:t>
            </a:r>
            <a:r>
              <a:rPr lang="en-US" sz="1600" dirty="0">
                <a:solidFill>
                  <a:schemeClr val="tx1"/>
                </a:solidFill>
                <a:latin typeface="Times New Roman"/>
                <a:ea typeface="Calibri" panose="020F0502020204030204" pitchFamily="34" charset="0"/>
                <a:cs typeface="Times New Roman"/>
              </a:rPr>
              <a:t> cu </a:t>
            </a:r>
            <a:r>
              <a:rPr lang="en-US" sz="1600" dirty="0" err="1">
                <a:solidFill>
                  <a:schemeClr val="tx1"/>
                </a:solidFill>
                <a:latin typeface="Times New Roman"/>
                <a:ea typeface="Calibri" panose="020F0502020204030204" pitchFamily="34" charset="0"/>
                <a:cs typeface="Times New Roman"/>
              </a:rPr>
              <a:t>fisiune</a:t>
            </a:r>
            <a:r>
              <a:rPr lang="en-US" sz="1600" dirty="0">
                <a:solidFill>
                  <a:schemeClr val="tx1"/>
                </a:solidFill>
                <a:latin typeface="Times New Roman"/>
                <a:ea typeface="Calibri" panose="020F0502020204030204" pitchFamily="34" charset="0"/>
                <a:cs typeface="Times New Roman"/>
              </a:rPr>
              <a:t> s-a </a:t>
            </a:r>
            <a:r>
              <a:rPr lang="en-US" sz="1600" dirty="0" err="1">
                <a:solidFill>
                  <a:schemeClr val="tx1"/>
                </a:solidFill>
                <a:latin typeface="Times New Roman"/>
                <a:ea typeface="Calibri" panose="020F0502020204030204" pitchFamily="34" charset="0"/>
                <a:cs typeface="Times New Roman"/>
              </a:rPr>
              <a:t>stabilit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teoretic</a:t>
            </a:r>
            <a:r>
              <a:rPr lang="en-US" sz="1600" dirty="0">
                <a:solidFill>
                  <a:schemeClr val="tx1"/>
                </a:solidFill>
                <a:latin typeface="Times New Roman"/>
                <a:ea typeface="Calibri" panose="020F0502020204030204" pitchFamily="34" charset="0"/>
                <a:cs typeface="Times New Roman"/>
              </a:rPr>
              <a:t> – </a:t>
            </a:r>
            <a:r>
              <a:rPr lang="en-US" sz="1600" dirty="0" err="1">
                <a:solidFill>
                  <a:schemeClr val="tx1"/>
                </a:solidFill>
                <a:latin typeface="Times New Roman"/>
                <a:ea typeface="Calibri" panose="020F0502020204030204" pitchFamily="34" charset="0"/>
                <a:cs typeface="Times New Roman"/>
              </a:rPr>
              <a:t>cel</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puțin</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până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când</a:t>
            </a:r>
            <a:r>
              <a:rPr lang="en-US" sz="1600" dirty="0">
                <a:solidFill>
                  <a:schemeClr val="tx1"/>
                </a:solidFill>
                <a:latin typeface="Times New Roman"/>
                <a:ea typeface="Calibri" panose="020F0502020204030204" pitchFamily="34" charset="0"/>
                <a:cs typeface="Times New Roman"/>
              </a:rPr>
              <a:t> au </a:t>
            </a:r>
            <a:r>
              <a:rPr lang="en-US" sz="1600" dirty="0" err="1">
                <a:solidFill>
                  <a:schemeClr val="tx1"/>
                </a:solidFill>
                <a:latin typeface="Times New Roman"/>
                <a:ea typeface="Calibri" panose="020F0502020204030204" pitchFamily="34" charset="0"/>
                <a:cs typeface="Times New Roman"/>
              </a:rPr>
              <a:t>fost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disponibile</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mai</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multe</a:t>
            </a:r>
            <a:r>
              <a:rPr lang="en-US" sz="1600" dirty="0">
                <a:solidFill>
                  <a:schemeClr val="tx1"/>
                </a:solidFill>
                <a:latin typeface="Times New Roman"/>
                <a:ea typeface="Calibri" panose="020F0502020204030204" pitchFamily="34" charset="0"/>
                <a:cs typeface="Times New Roman"/>
              </a:rPr>
              <a:t> date </a:t>
            </a:r>
            <a:r>
              <a:rPr lang="en-US" sz="1600" dirty="0" err="1">
                <a:solidFill>
                  <a:schemeClr val="tx1"/>
                </a:solidFill>
                <a:latin typeface="Times New Roman"/>
                <a:ea typeface="Calibri" panose="020F0502020204030204" pitchFamily="34" charset="0"/>
                <a:cs typeface="Times New Roman"/>
              </a:rPr>
              <a:t>experimentale</a:t>
            </a:r>
            <a:r>
              <a:rPr lang="en-US" sz="1600" dirty="0">
                <a:solidFill>
                  <a:schemeClr val="tx1"/>
                </a:solidFill>
                <a:latin typeface="Times New Roman"/>
                <a:ea typeface="Calibri" panose="020F0502020204030204" pitchFamily="34" charset="0"/>
                <a:cs typeface="Times New Roman"/>
              </a:rPr>
              <a:t> – </a:t>
            </a:r>
            <a:r>
              <a:rPr lang="en-US" sz="1600" dirty="0" err="1">
                <a:solidFill>
                  <a:schemeClr val="tx1"/>
                </a:solidFill>
                <a:latin typeface="Times New Roman"/>
                <a:ea typeface="Calibri" panose="020F0502020204030204" pitchFamily="34" charset="0"/>
                <a:cs typeface="Times New Roman"/>
              </a:rPr>
              <a:t>conferința</a:t>
            </a:r>
            <a:r>
              <a:rPr lang="en-US" sz="1600" dirty="0">
                <a:solidFill>
                  <a:schemeClr val="tx1"/>
                </a:solidFill>
                <a:latin typeface="Times New Roman"/>
                <a:ea typeface="Calibri" panose="020F0502020204030204" pitchFamily="34" charset="0"/>
                <a:cs typeface="Times New Roman"/>
              </a:rPr>
              <a:t> de la Berkeley din 1942 </a:t>
            </a:r>
            <a:r>
              <a:rPr lang="en-US" sz="1600" dirty="0" err="1">
                <a:solidFill>
                  <a:schemeClr val="tx1"/>
                </a:solidFill>
                <a:latin typeface="Times New Roman"/>
                <a:ea typeface="Calibri" panose="020F0502020204030204" pitchFamily="34" charset="0"/>
                <a:cs typeface="Times New Roman"/>
              </a:rPr>
              <a:t>sa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întors</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apoi</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într</a:t>
            </a:r>
            <a:r>
              <a:rPr lang="en-US" sz="1600" dirty="0">
                <a:solidFill>
                  <a:schemeClr val="tx1"/>
                </a:solidFill>
                <a:latin typeface="Times New Roman"/>
                <a:ea typeface="Calibri" panose="020F0502020204030204" pitchFamily="34" charset="0"/>
                <a:cs typeface="Times New Roman"/>
              </a:rPr>
              <a:t>-o </a:t>
            </a:r>
            <a:r>
              <a:rPr lang="en-US" sz="1600" dirty="0" err="1">
                <a:solidFill>
                  <a:schemeClr val="tx1"/>
                </a:solidFill>
                <a:latin typeface="Times New Roman"/>
                <a:ea typeface="Calibri" panose="020F0502020204030204" pitchFamily="34" charset="0"/>
                <a:cs typeface="Times New Roman"/>
              </a:rPr>
              <a:t>altă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direcție</a:t>
            </a:r>
            <a:r>
              <a:rPr lang="en-US" sz="1600" dirty="0">
                <a:solidFill>
                  <a:schemeClr val="tx1"/>
                </a:solidFill>
                <a:latin typeface="Times New Roman"/>
                <a:ea typeface="Calibri" panose="020F0502020204030204" pitchFamily="34" charset="0"/>
                <a:cs typeface="Times New Roman"/>
              </a:rPr>
              <a:t>. Edward Teller a </a:t>
            </a:r>
            <a:r>
              <a:rPr lang="en-US" sz="1600" dirty="0" err="1">
                <a:solidFill>
                  <a:schemeClr val="tx1"/>
                </a:solidFill>
                <a:latin typeface="Times New Roman"/>
                <a:ea typeface="Calibri" panose="020F0502020204030204" pitchFamily="34" charset="0"/>
                <a:cs typeface="Times New Roman"/>
              </a:rPr>
              <a:t>insistat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pentru</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discutarea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unei</a:t>
            </a:r>
            <a:r>
              <a:rPr lang="en-US" sz="1600" dirty="0">
                <a:solidFill>
                  <a:schemeClr val="tx1"/>
                </a:solidFill>
                <a:latin typeface="Times New Roman"/>
                <a:ea typeface="Calibri" panose="020F0502020204030204" pitchFamily="34" charset="0"/>
                <a:cs typeface="Times New Roman"/>
              </a:rPr>
              <a:t> bombe </a:t>
            </a:r>
            <a:r>
              <a:rPr lang="en-US" sz="1600" dirty="0" err="1">
                <a:solidFill>
                  <a:schemeClr val="tx1"/>
                </a:solidFill>
                <a:latin typeface="Times New Roman"/>
                <a:ea typeface="Calibri" panose="020F0502020204030204" pitchFamily="34" charset="0"/>
                <a:cs typeface="Times New Roman"/>
              </a:rPr>
              <a:t>mai</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puternice</a:t>
            </a:r>
            <a:r>
              <a:rPr lang="en-US" sz="1600" dirty="0">
                <a:solidFill>
                  <a:schemeClr val="tx1"/>
                </a:solidFill>
                <a:latin typeface="Times New Roman"/>
                <a:ea typeface="Calibri" panose="020F0502020204030204" pitchFamily="34" charset="0"/>
                <a:cs typeface="Times New Roman"/>
              </a:rPr>
              <a:t>: „super”, </a:t>
            </a:r>
            <a:r>
              <a:rPr lang="en-US" sz="1600" dirty="0" err="1">
                <a:solidFill>
                  <a:schemeClr val="tx1"/>
                </a:solidFill>
                <a:latin typeface="Times New Roman"/>
                <a:ea typeface="Calibri" panose="020F0502020204030204" pitchFamily="34" charset="0"/>
                <a:cs typeface="Times New Roman"/>
              </a:rPr>
              <a:t>denumită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acum</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bombă</a:t>
            </a:r>
            <a:r>
              <a:rPr lang="en-US" sz="1600" dirty="0">
                <a:solidFill>
                  <a:schemeClr val="tx1"/>
                </a:solidFill>
                <a:latin typeface="Times New Roman"/>
                <a:ea typeface="Calibri" panose="020F0502020204030204" pitchFamily="34" charset="0"/>
                <a:cs typeface="Times New Roman"/>
              </a:rPr>
              <a:t> cu </a:t>
            </a:r>
            <a:r>
              <a:rPr lang="en-US" sz="1600" dirty="0" err="1">
                <a:solidFill>
                  <a:schemeClr val="tx1"/>
                </a:solidFill>
                <a:latin typeface="Times New Roman"/>
                <a:ea typeface="Calibri" panose="020F0502020204030204" pitchFamily="34" charset="0"/>
                <a:cs typeface="Times New Roman"/>
              </a:rPr>
              <a:t>hidrogen</a:t>
            </a:r>
            <a:r>
              <a:rPr lang="en-US" sz="1600" dirty="0">
                <a:solidFill>
                  <a:schemeClr val="tx1"/>
                </a:solidFill>
                <a:latin typeface="Times New Roman"/>
                <a:ea typeface="Calibri" panose="020F0502020204030204" pitchFamily="34" charset="0"/>
                <a:cs typeface="Times New Roman"/>
              </a:rPr>
              <a:t>”, care </a:t>
            </a:r>
            <a:r>
              <a:rPr lang="en-US" sz="1600" dirty="0" err="1">
                <a:solidFill>
                  <a:schemeClr val="tx1"/>
                </a:solidFill>
                <a:latin typeface="Times New Roman"/>
                <a:ea typeface="Calibri" panose="020F0502020204030204" pitchFamily="34" charset="0"/>
                <a:cs typeface="Times New Roman"/>
              </a:rPr>
              <a:t>ar</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folosi</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forța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explozivă</a:t>
            </a:r>
            <a:r>
              <a:rPr lang="en-US" sz="1600" dirty="0">
                <a:solidFill>
                  <a:schemeClr val="tx1"/>
                </a:solidFill>
                <a:latin typeface="Times New Roman"/>
                <a:ea typeface="Calibri" panose="020F0502020204030204" pitchFamily="34" charset="0"/>
                <a:cs typeface="Times New Roman"/>
              </a:rPr>
              <a:t> a </a:t>
            </a:r>
            <a:r>
              <a:rPr lang="en-US" sz="1600" dirty="0" err="1">
                <a:solidFill>
                  <a:schemeClr val="tx1"/>
                </a:solidFill>
                <a:latin typeface="Times New Roman"/>
                <a:ea typeface="Calibri" panose="020F0502020204030204" pitchFamily="34" charset="0"/>
                <a:cs typeface="Times New Roman"/>
              </a:rPr>
              <a:t>unei</a:t>
            </a:r>
            <a:r>
              <a:rPr lang="en-US" sz="1600" dirty="0">
                <a:solidFill>
                  <a:schemeClr val="tx1"/>
                </a:solidFill>
                <a:latin typeface="Times New Roman"/>
                <a:ea typeface="Calibri" panose="020F0502020204030204" pitchFamily="34" charset="0"/>
                <a:cs typeface="Times New Roman"/>
              </a:rPr>
              <a:t> bombe de </a:t>
            </a:r>
            <a:r>
              <a:rPr lang="en-US" sz="1600" dirty="0" err="1">
                <a:solidFill>
                  <a:schemeClr val="tx1"/>
                </a:solidFill>
                <a:latin typeface="Times New Roman"/>
                <a:ea typeface="Calibri" panose="020F0502020204030204" pitchFamily="34" charset="0"/>
                <a:cs typeface="Times New Roman"/>
              </a:rPr>
              <a:t>fisiune</a:t>
            </a:r>
            <a:r>
              <a:rPr lang="en-US" sz="1600" dirty="0">
                <a:solidFill>
                  <a:schemeClr val="tx1"/>
                </a:solidFill>
                <a:latin typeface="Times New Roman"/>
                <a:ea typeface="Calibri" panose="020F0502020204030204" pitchFamily="34" charset="0"/>
                <a:cs typeface="Times New Roman"/>
              </a:rPr>
              <a:t> care </a:t>
            </a:r>
            <a:r>
              <a:rPr lang="en-US" sz="1600" dirty="0" err="1">
                <a:solidFill>
                  <a:schemeClr val="tx1"/>
                </a:solidFill>
                <a:latin typeface="Times New Roman"/>
                <a:ea typeface="Calibri" panose="020F0502020204030204" pitchFamily="34" charset="0"/>
                <a:cs typeface="Times New Roman"/>
              </a:rPr>
              <a:t>detonează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pentru</a:t>
            </a:r>
            <a:r>
              <a:rPr lang="en-US" sz="1600" dirty="0">
                <a:solidFill>
                  <a:schemeClr val="tx1"/>
                </a:solidFill>
                <a:latin typeface="Times New Roman"/>
                <a:ea typeface="Calibri" panose="020F0502020204030204" pitchFamily="34" charset="0"/>
                <a:cs typeface="Times New Roman"/>
              </a:rPr>
              <a:t> a </a:t>
            </a:r>
            <a:r>
              <a:rPr lang="en-US" sz="1600" dirty="0" err="1">
                <a:solidFill>
                  <a:schemeClr val="tx1"/>
                </a:solidFill>
                <a:latin typeface="Times New Roman"/>
                <a:ea typeface="Calibri" panose="020F0502020204030204" pitchFamily="34" charset="0"/>
                <a:cs typeface="Times New Roman"/>
              </a:rPr>
              <a:t>aprinde</a:t>
            </a:r>
            <a:r>
              <a:rPr lang="en-US" sz="1600" dirty="0">
                <a:solidFill>
                  <a:schemeClr val="tx1"/>
                </a:solidFill>
                <a:latin typeface="Times New Roman"/>
                <a:ea typeface="Calibri" panose="020F0502020204030204" pitchFamily="34" charset="0"/>
                <a:cs typeface="Times New Roman"/>
              </a:rPr>
              <a:t> o </a:t>
            </a:r>
            <a:r>
              <a:rPr lang="en-US" sz="1600" dirty="0" err="1">
                <a:solidFill>
                  <a:schemeClr val="tx1"/>
                </a:solidFill>
                <a:latin typeface="Times New Roman"/>
                <a:ea typeface="Calibri" panose="020F0502020204030204" pitchFamily="34" charset="0"/>
                <a:cs typeface="Times New Roman"/>
              </a:rPr>
              <a:t>reacție</a:t>
            </a:r>
            <a:r>
              <a:rPr lang="en-US" sz="1600" dirty="0">
                <a:solidFill>
                  <a:schemeClr val="tx1"/>
                </a:solidFill>
                <a:latin typeface="Times New Roman"/>
                <a:ea typeface="Calibri" panose="020F0502020204030204" pitchFamily="34" charset="0"/>
                <a:cs typeface="Times New Roman"/>
              </a:rPr>
              <a:t> de </a:t>
            </a:r>
            <a:r>
              <a:rPr lang="en-US" sz="1600" dirty="0" err="1">
                <a:solidFill>
                  <a:schemeClr val="tx1"/>
                </a:solidFill>
                <a:latin typeface="Times New Roman"/>
                <a:ea typeface="Calibri" panose="020F0502020204030204" pitchFamily="34" charset="0"/>
                <a:cs typeface="Times New Roman"/>
              </a:rPr>
              <a:t>fuziune</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nucleară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în</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deuteriu</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și</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tritiu</a:t>
            </a:r>
            <a:r>
              <a:rPr lang="en-US" sz="1600" dirty="0">
                <a:solidFill>
                  <a:schemeClr val="tx1"/>
                </a:solidFill>
                <a:latin typeface="Times New Roman"/>
                <a:ea typeface="Calibri" panose="020F0502020204030204" pitchFamily="34" charset="0"/>
                <a:cs typeface="Times New Roman"/>
              </a:rPr>
              <a:t>. Teller a </a:t>
            </a:r>
            <a:r>
              <a:rPr lang="en-US" sz="1600" dirty="0" err="1">
                <a:solidFill>
                  <a:schemeClr val="tx1"/>
                </a:solidFill>
                <a:latin typeface="Times New Roman"/>
                <a:ea typeface="Calibri" panose="020F0502020204030204" pitchFamily="34" charset="0"/>
                <a:cs typeface="Times New Roman"/>
              </a:rPr>
              <a:t>propus</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schemă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după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schemă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Ideea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fuziunii</a:t>
            </a:r>
            <a:r>
              <a:rPr lang="en-US" sz="1600" dirty="0">
                <a:solidFill>
                  <a:schemeClr val="tx1"/>
                </a:solidFill>
                <a:latin typeface="Times New Roman"/>
                <a:ea typeface="Calibri" panose="020F0502020204030204" pitchFamily="34" charset="0"/>
                <a:cs typeface="Times New Roman"/>
              </a:rPr>
              <a:t> a </a:t>
            </a:r>
            <a:r>
              <a:rPr lang="en-US" sz="1600" dirty="0" err="1">
                <a:solidFill>
                  <a:schemeClr val="tx1"/>
                </a:solidFill>
                <a:latin typeface="Times New Roman"/>
                <a:ea typeface="Calibri" panose="020F0502020204030204" pitchFamily="34" charset="0"/>
                <a:cs typeface="Times New Roman"/>
              </a:rPr>
              <a:t>fost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lăsată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deoparte</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pentru</a:t>
            </a:r>
            <a:r>
              <a:rPr lang="en-US" sz="1600" dirty="0">
                <a:solidFill>
                  <a:schemeClr val="tx1"/>
                </a:solidFill>
                <a:latin typeface="Times New Roman"/>
                <a:ea typeface="Calibri" panose="020F0502020204030204" pitchFamily="34" charset="0"/>
                <a:cs typeface="Times New Roman"/>
              </a:rPr>
              <a:t> a se </a:t>
            </a:r>
            <a:r>
              <a:rPr lang="en-US" sz="1600" dirty="0" err="1">
                <a:solidFill>
                  <a:schemeClr val="tx1"/>
                </a:solidFill>
                <a:latin typeface="Times New Roman"/>
                <a:ea typeface="Calibri" panose="020F0502020204030204" pitchFamily="34" charset="0"/>
                <a:cs typeface="Times New Roman"/>
              </a:rPr>
              <a:t>concentra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pe</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producerea</a:t>
            </a:r>
            <a:r>
              <a:rPr lang="en-US" sz="1600" dirty="0">
                <a:solidFill>
                  <a:schemeClr val="tx1"/>
                </a:solidFill>
                <a:latin typeface="Times New Roman"/>
                <a:ea typeface="Calibri" panose="020F0502020204030204" pitchFamily="34" charset="0"/>
                <a:cs typeface="Times New Roman"/>
              </a:rPr>
              <a:t> de bombe cu </a:t>
            </a:r>
            <a:r>
              <a:rPr lang="en-US" sz="1600" dirty="0" err="1">
                <a:solidFill>
                  <a:schemeClr val="tx1"/>
                </a:solidFill>
                <a:latin typeface="Times New Roman"/>
                <a:ea typeface="Calibri" panose="020F0502020204030204" pitchFamily="34" charset="0"/>
                <a:cs typeface="Times New Roman"/>
              </a:rPr>
              <a:t>fisiune</a:t>
            </a:r>
            <a:r>
              <a:rPr lang="en-US" sz="1600" dirty="0">
                <a:solidFill>
                  <a:schemeClr val="tx1"/>
                </a:solidFill>
                <a:latin typeface="Times New Roman"/>
                <a:ea typeface="Calibri" panose="020F0502020204030204" pitchFamily="34" charset="0"/>
                <a:cs typeface="Times New Roman"/>
              </a:rPr>
              <a:t>. S-a </a:t>
            </a:r>
            <a:r>
              <a:rPr lang="en-US" sz="1600" dirty="0" err="1">
                <a:solidFill>
                  <a:schemeClr val="tx1"/>
                </a:solidFill>
                <a:latin typeface="Times New Roman"/>
                <a:ea typeface="Calibri" panose="020F0502020204030204" pitchFamily="34" charset="0"/>
                <a:cs typeface="Times New Roman"/>
              </a:rPr>
              <a:t>ridicat</a:t>
            </a:r>
            <a:r>
              <a:rPr lang="en-US" sz="1600" dirty="0">
                <a:solidFill>
                  <a:schemeClr val="tx1"/>
                </a:solidFill>
                <a:latin typeface="Times New Roman"/>
                <a:ea typeface="Calibri" panose="020F0502020204030204" pitchFamily="34" charset="0"/>
                <a:cs typeface="Times New Roman"/>
              </a:rPr>
              <a:t>, de </a:t>
            </a:r>
            <a:r>
              <a:rPr lang="en-US" sz="1600" dirty="0" err="1">
                <a:solidFill>
                  <a:schemeClr val="tx1"/>
                </a:solidFill>
                <a:latin typeface="Times New Roman"/>
                <a:ea typeface="Calibri" panose="020F0502020204030204" pitchFamily="34" charset="0"/>
                <a:cs typeface="Times New Roman"/>
              </a:rPr>
              <a:t>asemenea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posibilitatea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speculativă</a:t>
            </a:r>
            <a:r>
              <a:rPr lang="en-US" sz="1600" dirty="0">
                <a:solidFill>
                  <a:schemeClr val="tx1"/>
                </a:solidFill>
                <a:latin typeface="Times New Roman"/>
                <a:ea typeface="Calibri" panose="020F0502020204030204" pitchFamily="34" charset="0"/>
                <a:cs typeface="Times New Roman"/>
              </a:rPr>
              <a:t> ca o </a:t>
            </a:r>
            <a:r>
              <a:rPr lang="en-US" sz="1600" dirty="0" err="1">
                <a:solidFill>
                  <a:schemeClr val="tx1"/>
                </a:solidFill>
                <a:latin typeface="Times New Roman"/>
                <a:ea typeface="Calibri" panose="020F0502020204030204" pitchFamily="34" charset="0"/>
                <a:cs typeface="Times New Roman"/>
              </a:rPr>
              <a:t>bombă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atomică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să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aprindă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atmosfera</a:t>
            </a:r>
            <a:r>
              <a:rPr lang="en-US" sz="1600" dirty="0">
                <a:solidFill>
                  <a:schemeClr val="tx1"/>
                </a:solidFill>
                <a:latin typeface="Times New Roman"/>
                <a:ea typeface="Calibri" panose="020F0502020204030204" pitchFamily="34" charset="0"/>
                <a:cs typeface="Times New Roman"/>
              </a:rPr>
              <a:t> din </a:t>
            </a:r>
            <a:r>
              <a:rPr lang="en-US" sz="1600" dirty="0" err="1">
                <a:solidFill>
                  <a:schemeClr val="tx1"/>
                </a:solidFill>
                <a:latin typeface="Times New Roman"/>
                <a:ea typeface="Calibri" panose="020F0502020204030204" pitchFamily="34" charset="0"/>
                <a:cs typeface="Times New Roman"/>
              </a:rPr>
              <a:t>cauza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unei</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ipotetice</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reacții</a:t>
            </a:r>
            <a:r>
              <a:rPr lang="en-US" sz="1600" dirty="0">
                <a:solidFill>
                  <a:schemeClr val="tx1"/>
                </a:solidFill>
                <a:latin typeface="Times New Roman"/>
                <a:ea typeface="Calibri" panose="020F0502020204030204" pitchFamily="34" charset="0"/>
                <a:cs typeface="Times New Roman"/>
              </a:rPr>
              <a:t> de </a:t>
            </a:r>
            <a:r>
              <a:rPr lang="en-US" sz="1600" dirty="0" err="1">
                <a:solidFill>
                  <a:schemeClr val="tx1"/>
                </a:solidFill>
                <a:latin typeface="Times New Roman"/>
                <a:ea typeface="Calibri" panose="020F0502020204030204" pitchFamily="34" charset="0"/>
                <a:cs typeface="Times New Roman"/>
              </a:rPr>
              <a:t>fuziune</a:t>
            </a:r>
            <a:r>
              <a:rPr lang="en-US" sz="1600" dirty="0">
                <a:solidFill>
                  <a:schemeClr val="tx1"/>
                </a:solidFill>
                <a:latin typeface="Times New Roman"/>
                <a:ea typeface="Calibri" panose="020F0502020204030204" pitchFamily="34" charset="0"/>
                <a:cs typeface="Times New Roman"/>
              </a:rPr>
              <a:t> a </a:t>
            </a:r>
            <a:r>
              <a:rPr lang="en-US" sz="1600" dirty="0" err="1">
                <a:solidFill>
                  <a:schemeClr val="tx1"/>
                </a:solidFill>
                <a:latin typeface="Times New Roman"/>
                <a:ea typeface="Calibri" panose="020F0502020204030204" pitchFamily="34" charset="0"/>
                <a:cs typeface="Times New Roman"/>
              </a:rPr>
              <a:t>nucleelor</a:t>
            </a:r>
            <a:r>
              <a:rPr lang="en-US" sz="1600" dirty="0">
                <a:solidFill>
                  <a:schemeClr val="tx1"/>
                </a:solidFill>
                <a:latin typeface="Times New Roman"/>
                <a:ea typeface="Calibri" panose="020F0502020204030204" pitchFamily="34" charset="0"/>
                <a:cs typeface="Times New Roman"/>
              </a:rPr>
              <a:t> ​​de </a:t>
            </a:r>
            <a:r>
              <a:rPr lang="en-US" sz="1600" dirty="0" err="1">
                <a:solidFill>
                  <a:schemeClr val="tx1"/>
                </a:solidFill>
                <a:latin typeface="Times New Roman"/>
                <a:ea typeface="Calibri" panose="020F0502020204030204" pitchFamily="34" charset="0"/>
                <a:cs typeface="Times New Roman"/>
              </a:rPr>
              <a:t>azot</a:t>
            </a:r>
            <a:r>
              <a:rPr lang="en-US" sz="1600" dirty="0">
                <a:solidFill>
                  <a:schemeClr val="tx1"/>
                </a:solidFill>
                <a:latin typeface="Times New Roman"/>
                <a:ea typeface="Calibri" panose="020F0502020204030204" pitchFamily="34" charset="0"/>
                <a:cs typeface="Times New Roman"/>
              </a:rPr>
              <a:t>. S-a </a:t>
            </a:r>
            <a:r>
              <a:rPr lang="en-US" sz="1600" dirty="0" err="1">
                <a:solidFill>
                  <a:schemeClr val="tx1"/>
                </a:solidFill>
                <a:latin typeface="Times New Roman"/>
                <a:ea typeface="Calibri" panose="020F0502020204030204" pitchFamily="34" charset="0"/>
                <a:cs typeface="Times New Roman"/>
              </a:rPr>
              <a:t>calculat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că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acest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lucru</a:t>
            </a:r>
            <a:r>
              <a:rPr lang="en-US" sz="1600" dirty="0">
                <a:solidFill>
                  <a:schemeClr val="tx1"/>
                </a:solidFill>
                <a:latin typeface="Times New Roman"/>
                <a:ea typeface="Calibri" panose="020F0502020204030204" pitchFamily="34" charset="0"/>
                <a:cs typeface="Times New Roman"/>
              </a:rPr>
              <a:t> nu s-</a:t>
            </a:r>
            <a:r>
              <a:rPr lang="en-US" sz="1600" dirty="0" err="1">
                <a:solidFill>
                  <a:schemeClr val="tx1"/>
                </a:solidFill>
                <a:latin typeface="Times New Roman"/>
                <a:ea typeface="Calibri" panose="020F0502020204030204" pitchFamily="34" charset="0"/>
                <a:cs typeface="Times New Roman"/>
              </a:rPr>
              <a:t>ar</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putea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întâmpla</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iar</a:t>
            </a:r>
            <a:r>
              <a:rPr lang="en-US" sz="1600" dirty="0">
                <a:solidFill>
                  <a:schemeClr val="tx1"/>
                </a:solidFill>
                <a:latin typeface="Times New Roman"/>
                <a:ea typeface="Calibri" panose="020F0502020204030204" pitchFamily="34" charset="0"/>
                <a:cs typeface="Times New Roman"/>
              </a:rPr>
              <a:t> un </a:t>
            </a:r>
            <a:r>
              <a:rPr lang="en-US" sz="1600" dirty="0" err="1">
                <a:solidFill>
                  <a:schemeClr val="tx1"/>
                </a:solidFill>
                <a:latin typeface="Times New Roman"/>
                <a:ea typeface="Calibri" panose="020F0502020204030204" pitchFamily="34" charset="0"/>
                <a:cs typeface="Times New Roman"/>
              </a:rPr>
              <a:t>raport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scris</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în</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colaborare</a:t>
            </a:r>
            <a:r>
              <a:rPr lang="en-US" sz="1600" dirty="0">
                <a:solidFill>
                  <a:schemeClr val="tx1"/>
                </a:solidFill>
                <a:latin typeface="Times New Roman"/>
                <a:ea typeface="Calibri" panose="020F0502020204030204" pitchFamily="34" charset="0"/>
                <a:cs typeface="Times New Roman"/>
              </a:rPr>
              <a:t> de Teller a </a:t>
            </a:r>
            <a:r>
              <a:rPr lang="en-US" sz="1600" dirty="0" err="1">
                <a:solidFill>
                  <a:schemeClr val="tx1"/>
                </a:solidFill>
                <a:latin typeface="Times New Roman"/>
                <a:ea typeface="Calibri" panose="020F0502020204030204" pitchFamily="34" charset="0"/>
                <a:cs typeface="Times New Roman"/>
              </a:rPr>
              <a:t>arătat</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că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nici</a:t>
            </a:r>
            <a:r>
              <a:rPr lang="en-US" sz="1600" dirty="0">
                <a:solidFill>
                  <a:schemeClr val="tx1"/>
                </a:solidFill>
                <a:latin typeface="Times New Roman"/>
                <a:ea typeface="Calibri" panose="020F0502020204030204" pitchFamily="34" charset="0"/>
                <a:cs typeface="Times New Roman"/>
              </a:rPr>
              <a:t> un </a:t>
            </a:r>
            <a:r>
              <a:rPr lang="en-US" sz="1600" dirty="0" err="1">
                <a:solidFill>
                  <a:schemeClr val="tx1"/>
                </a:solidFill>
                <a:latin typeface="Times New Roman"/>
                <a:ea typeface="Calibri" panose="020F0502020204030204" pitchFamily="34" charset="0"/>
                <a:cs typeface="Times New Roman"/>
              </a:rPr>
              <a:t>lanț</a:t>
            </a:r>
            <a:r>
              <a:rPr lang="en-US" sz="1600" dirty="0">
                <a:solidFill>
                  <a:schemeClr val="tx1"/>
                </a:solidFill>
                <a:latin typeface="Times New Roman"/>
                <a:ea typeface="Calibri" panose="020F0502020204030204" pitchFamily="34" charset="0"/>
                <a:cs typeface="Times New Roman"/>
              </a:rPr>
              <a:t> de </a:t>
            </a:r>
            <a:r>
              <a:rPr lang="en-US" sz="1600" dirty="0" err="1">
                <a:solidFill>
                  <a:schemeClr val="tx1"/>
                </a:solidFill>
                <a:latin typeface="Times New Roman"/>
                <a:ea typeface="Calibri" panose="020F0502020204030204" pitchFamily="34" charset="0"/>
                <a:cs typeface="Times New Roman"/>
              </a:rPr>
              <a:t>reacții</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nucleare</a:t>
            </a:r>
            <a:r>
              <a:rPr lang="en-US" sz="1600" dirty="0">
                <a:solidFill>
                  <a:schemeClr val="tx1"/>
                </a:solidFill>
                <a:latin typeface="Times New Roman"/>
                <a:ea typeface="Calibri" panose="020F0502020204030204" pitchFamily="34" charset="0"/>
                <a:cs typeface="Times New Roman"/>
              </a:rPr>
              <a:t> cu </a:t>
            </a:r>
            <a:r>
              <a:rPr lang="en-US" sz="1600" dirty="0" err="1">
                <a:solidFill>
                  <a:schemeClr val="tx1"/>
                </a:solidFill>
                <a:latin typeface="Times New Roman"/>
                <a:ea typeface="Calibri" panose="020F0502020204030204" pitchFamily="34" charset="0"/>
                <a:cs typeface="Times New Roman"/>
              </a:rPr>
              <a:t>autopropagare</a:t>
            </a:r>
            <a:r>
              <a:rPr lang="en-US" sz="1600" dirty="0">
                <a:solidFill>
                  <a:schemeClr val="tx1"/>
                </a:solidFill>
                <a:latin typeface="Times New Roman"/>
                <a:ea typeface="Calibri" panose="020F0502020204030204" pitchFamily="34" charset="0"/>
                <a:cs typeface="Times New Roman"/>
              </a:rPr>
              <a:t> nu </a:t>
            </a:r>
            <a:r>
              <a:rPr lang="en-US" sz="1600" dirty="0" err="1">
                <a:solidFill>
                  <a:schemeClr val="tx1"/>
                </a:solidFill>
                <a:latin typeface="Times New Roman"/>
                <a:ea typeface="Calibri" panose="020F0502020204030204" pitchFamily="34" charset="0"/>
                <a:cs typeface="Times New Roman"/>
              </a:rPr>
              <a:t>este</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probabil</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să</a:t>
            </a:r>
            <a:r>
              <a:rPr lang="en-US" sz="1600" dirty="0">
                <a:solidFill>
                  <a:schemeClr val="tx1"/>
                </a:solidFill>
                <a:latin typeface="Times New Roman"/>
                <a:ea typeface="Calibri" panose="020F0502020204030204" pitchFamily="34" charset="0"/>
                <a:cs typeface="Times New Roman"/>
              </a:rPr>
              <a:t> </a:t>
            </a:r>
            <a:r>
              <a:rPr lang="en-US" sz="1600" dirty="0" err="1">
                <a:solidFill>
                  <a:schemeClr val="tx1"/>
                </a:solidFill>
                <a:latin typeface="Times New Roman"/>
                <a:ea typeface="Calibri" panose="020F0502020204030204" pitchFamily="34" charset="0"/>
                <a:cs typeface="Times New Roman"/>
              </a:rPr>
              <a:t>înceapă</a:t>
            </a:r>
            <a:r>
              <a:rPr lang="en-US" sz="1600" dirty="0">
                <a:solidFill>
                  <a:schemeClr val="tx1"/>
                </a:solidFill>
                <a:latin typeface="Times New Roman"/>
                <a:ea typeface="Calibri" panose="020F0502020204030204" pitchFamily="34" charset="0"/>
                <a:cs typeface="Times New Roman"/>
              </a:rPr>
              <a:t>”.</a:t>
            </a:r>
            <a:endParaRPr lang="ru-RU" sz="1100" dirty="0">
              <a:solidFill>
                <a:schemeClr val="tx1"/>
              </a:solidFill>
              <a:latin typeface="Times New Roman"/>
              <a:ea typeface="Calibri" panose="020F0502020204030204" pitchFamily="34" charset="0"/>
              <a:cs typeface="Times New Roman"/>
            </a:endParaRPr>
          </a:p>
        </p:txBody>
      </p:sp>
      <p:pic>
        <p:nvPicPr>
          <p:cNvPr id="4" name="Рисунок 3"/>
          <p:cNvPicPr>
            <a:picLocks noChangeAspect="1"/>
          </p:cNvPicPr>
          <p:nvPr/>
        </p:nvPicPr>
        <p:blipFill>
          <a:blip r:embed="rId3">
            <a:extLst>
              <a:ext uri="{BEBA8EAE-BF5A-486C-A8C5-ECC9F3942E4B}">
                <a14:imgProps xmlns:a14="http://schemas.microsoft.com/office/drawing/2010/main">
                  <a14:imgLayer r:embed="rId4">
                    <a14:imgEffect>
                      <a14:backgroundRemoval t="500" b="99833" l="0" r="100000">
                        <a14:foregroundMark x1="23245" y1="81000" x2="63438" y2="84500"/>
                        <a14:foregroundMark x1="41646" y1="95500" x2="37772" y2="98833"/>
                        <a14:foregroundMark x1="39467" y1="57667" x2="38741" y2="62000"/>
                        <a14:foregroundMark x1="38741" y1="66000" x2="35351" y2="69500"/>
                        <a14:foregroundMark x1="62470" y1="37000" x2="52300" y2="48167"/>
                        <a14:foregroundMark x1="40920" y1="7833" x2="62470" y2="10167"/>
                        <a14:foregroundMark x1="56174" y1="13667" x2="61017" y2="24667"/>
                        <a14:foregroundMark x1="52058" y1="25167" x2="56901" y2="38667"/>
                        <a14:foregroundMark x1="68765" y1="21000" x2="68765" y2="21000"/>
                        <a14:foregroundMark x1="47700" y1="43167" x2="46247" y2="46667"/>
                        <a14:foregroundMark x1="43826" y1="85500" x2="58354" y2="87667"/>
                      </a14:backgroundRemoval>
                    </a14:imgEffect>
                  </a14:imgLayer>
                </a14:imgProps>
              </a:ext>
            </a:extLst>
          </a:blip>
          <a:stretch>
            <a:fillRect/>
          </a:stretch>
        </p:blipFill>
        <p:spPr>
          <a:xfrm>
            <a:off x="5858540" y="138942"/>
            <a:ext cx="3093961" cy="4494859"/>
          </a:xfrm>
          <a:prstGeom prst="rect">
            <a:avLst/>
          </a:prstGeom>
        </p:spPr>
      </p:pic>
    </p:spTree>
    <p:extLst>
      <p:ext uri="{BB962C8B-B14F-4D97-AF65-F5344CB8AC3E}">
        <p14:creationId xmlns:p14="http://schemas.microsoft.com/office/powerpoint/2010/main" val="1315304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Сланец</Template>
  <TotalTime>217</TotalTime>
  <Words>2974</Words>
  <Application>Microsoft Office PowerPoint</Application>
  <PresentationFormat>Экран (16:9)</PresentationFormat>
  <Paragraphs>44</Paragraphs>
  <Slides>17</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Trebuchet MS</vt:lpstr>
      <vt:lpstr>Wingdings 2</vt:lpstr>
      <vt:lpstr>Arial</vt:lpstr>
      <vt:lpstr>Times New Roman</vt:lpstr>
      <vt:lpstr>Calibri</vt:lpstr>
      <vt:lpstr>Calisto MT</vt:lpstr>
      <vt:lpstr>Сланец</vt:lpstr>
      <vt:lpstr>Armele nucleare și modalități de transportare a lor.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&amp; Abstract Consulting Toolkit</dc:title>
  <dc:creator>Пользователь</dc:creator>
  <cp:lastModifiedBy>user</cp:lastModifiedBy>
  <cp:revision>39</cp:revision>
  <dcterms:modified xsi:type="dcterms:W3CDTF">2021-12-12T10:52:21Z</dcterms:modified>
</cp:coreProperties>
</file>