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48" d="100"/>
          <a:sy n="48" d="100"/>
        </p:scale>
        <p:origin x="67"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0D7EF6-640B-411C-A404-B55942982FD8}"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2257365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0D7EF6-640B-411C-A404-B55942982FD8}"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308916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0D7EF6-640B-411C-A404-B55942982FD8}"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3712165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0D7EF6-640B-411C-A404-B55942982FD8}"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50654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0D7EF6-640B-411C-A404-B55942982FD8}"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103508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0D7EF6-640B-411C-A404-B55942982FD8}" type="datetimeFigureOut">
              <a:rPr lang="ru-RU" smtClean="0"/>
              <a:t>12.12.2021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3793262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0D7EF6-640B-411C-A404-B55942982FD8}" type="datetimeFigureOut">
              <a:rPr lang="ru-RU" smtClean="0"/>
              <a:t>12.12.2021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1621643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0D7EF6-640B-411C-A404-B55942982FD8}" type="datetimeFigureOut">
              <a:rPr lang="ru-RU" smtClean="0"/>
              <a:t>12.12.2021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1645632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0D7EF6-640B-411C-A404-B55942982FD8}" type="datetimeFigureOut">
              <a:rPr lang="ru-RU" smtClean="0"/>
              <a:t>12.12.2021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3314105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E0D7EF6-640B-411C-A404-B55942982FD8}" type="datetimeFigureOut">
              <a:rPr lang="ru-RU" smtClean="0"/>
              <a:t>12.12.2021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222116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E0D7EF6-640B-411C-A404-B55942982FD8}" type="datetimeFigureOut">
              <a:rPr lang="ru-RU" smtClean="0"/>
              <a:t>12.12.2021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F230989-3508-413C-803B-5EE8E3BF66D6}" type="slidenum">
              <a:rPr lang="ru-RU" smtClean="0"/>
              <a:t>‹#›</a:t>
            </a:fld>
            <a:endParaRPr lang="ru-RU"/>
          </a:p>
        </p:txBody>
      </p:sp>
    </p:spTree>
    <p:extLst>
      <p:ext uri="{BB962C8B-B14F-4D97-AF65-F5344CB8AC3E}">
        <p14:creationId xmlns:p14="http://schemas.microsoft.com/office/powerpoint/2010/main" val="216660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0D7EF6-640B-411C-A404-B55942982FD8}" type="datetimeFigureOut">
              <a:rPr lang="ru-RU" smtClean="0"/>
              <a:t>12.12.2021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30989-3508-413C-803B-5EE8E3BF66D6}" type="slidenum">
              <a:rPr lang="ru-RU" smtClean="0"/>
              <a:t>‹#›</a:t>
            </a:fld>
            <a:endParaRPr lang="ru-RU"/>
          </a:p>
        </p:txBody>
      </p:sp>
    </p:spTree>
    <p:extLst>
      <p:ext uri="{BB962C8B-B14F-4D97-AF65-F5344CB8AC3E}">
        <p14:creationId xmlns:p14="http://schemas.microsoft.com/office/powerpoint/2010/main" val="498357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smtClean="0"/>
              <a:t>Conflictele</a:t>
            </a:r>
            <a:r>
              <a:rPr lang="en-US" dirty="0" smtClean="0"/>
              <a:t> </a:t>
            </a:r>
            <a:r>
              <a:rPr lang="en-US" dirty="0" err="1"/>
              <a:t>militare</a:t>
            </a:r>
            <a:r>
              <a:rPr lang="en-US" dirty="0"/>
              <a:t> interne </a:t>
            </a:r>
            <a:r>
              <a:rPr lang="en-US" dirty="0" err="1"/>
              <a:t>şi</a:t>
            </a:r>
            <a:r>
              <a:rPr lang="en-US" dirty="0"/>
              <a:t> </a:t>
            </a:r>
            <a:r>
              <a:rPr lang="en-US" dirty="0" err="1"/>
              <a:t>amestecul</a:t>
            </a:r>
            <a:r>
              <a:rPr lang="en-US" dirty="0"/>
              <a:t> </a:t>
            </a:r>
            <a:r>
              <a:rPr lang="en-US" dirty="0" err="1"/>
              <a:t>militar</a:t>
            </a:r>
            <a:r>
              <a:rPr lang="en-US" dirty="0"/>
              <a:t> </a:t>
            </a:r>
            <a:r>
              <a:rPr lang="en-US" dirty="0" err="1"/>
              <a:t>în</a:t>
            </a:r>
            <a:r>
              <a:rPr lang="en-US" dirty="0"/>
              <a:t> </a:t>
            </a:r>
            <a:r>
              <a:rPr lang="en-US" dirty="0" err="1"/>
              <a:t>mediul</a:t>
            </a:r>
            <a:r>
              <a:rPr lang="en-US" dirty="0"/>
              <a:t> de </a:t>
            </a:r>
            <a:r>
              <a:rPr lang="en-US" dirty="0" err="1"/>
              <a:t>securitate</a:t>
            </a:r>
            <a:r>
              <a:rPr lang="en-US" dirty="0"/>
              <a:t> </a:t>
            </a:r>
            <a:r>
              <a:rPr lang="en-US" dirty="0" err="1"/>
              <a:t>internațional</a:t>
            </a:r>
            <a:endParaRPr lang="ru-RU" dirty="0"/>
          </a:p>
        </p:txBody>
      </p:sp>
      <p:sp>
        <p:nvSpPr>
          <p:cNvPr id="3" name="Подзаголовок 2"/>
          <p:cNvSpPr>
            <a:spLocks noGrp="1"/>
          </p:cNvSpPr>
          <p:nvPr>
            <p:ph type="subTitle" idx="1"/>
          </p:nvPr>
        </p:nvSpPr>
        <p:spPr/>
        <p:txBody>
          <a:bodyPr/>
          <a:lstStyle/>
          <a:p>
            <a:r>
              <a:rPr lang="en-US" dirty="0" err="1" smtClean="0"/>
              <a:t>Mocreac</a:t>
            </a:r>
            <a:r>
              <a:rPr lang="en-US" dirty="0" smtClean="0"/>
              <a:t> </a:t>
            </a:r>
            <a:r>
              <a:rPr lang="en-US" dirty="0" err="1" smtClean="0"/>
              <a:t>Gheeorghe</a:t>
            </a:r>
            <a:endParaRPr lang="ru-RU" dirty="0"/>
          </a:p>
        </p:txBody>
      </p:sp>
    </p:spTree>
    <p:extLst>
      <p:ext uri="{BB962C8B-B14F-4D97-AF65-F5344CB8AC3E}">
        <p14:creationId xmlns:p14="http://schemas.microsoft.com/office/powerpoint/2010/main" val="1795451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0515600" cy="1325563"/>
          </a:xfrm>
        </p:spPr>
        <p:txBody>
          <a:bodyPr>
            <a:normAutofit/>
          </a:bodyPr>
          <a:lstStyle/>
          <a:p>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1. CONCEPTUL DE CONFLICT MILITAR, CARACTERISTICI</a:t>
            </a:r>
            <a:endParaRPr lang="ro-RO"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algn="just"/>
            <a:r>
              <a:rPr lang="ro-RO" sz="1400" b="1" dirty="0">
                <a:latin typeface="Times New Roman" panose="02020603050405020304" pitchFamily="18" charset="0"/>
                <a:cs typeface="Times New Roman" panose="02020603050405020304" pitchFamily="18" charset="0"/>
              </a:rPr>
              <a:t>Conflictul militar </a:t>
            </a:r>
            <a:r>
              <a:rPr lang="ro-RO" sz="1400" dirty="0">
                <a:latin typeface="Times New Roman" panose="02020603050405020304" pitchFamily="18" charset="0"/>
                <a:cs typeface="Times New Roman" panose="02020603050405020304" pitchFamily="18" charset="0"/>
              </a:rPr>
              <a:t>este o </a:t>
            </a:r>
            <a:r>
              <a:rPr lang="ro-RO" sz="1400" b="1" dirty="0">
                <a:latin typeface="Times New Roman" panose="02020603050405020304" pitchFamily="18" charset="0"/>
                <a:cs typeface="Times New Roman" panose="02020603050405020304" pitchFamily="18" charset="0"/>
              </a:rPr>
              <a:t>stare de neînțelegere, dezacord sau ciocniri de interese antagonice între părți adverse, care a degenerat, ca urmare a anumitor condiţii, în acțiuni violente sau război.</a:t>
            </a:r>
          </a:p>
          <a:p>
            <a:pPr algn="just"/>
            <a:r>
              <a:rPr lang="ro-RO" sz="1400" dirty="0">
                <a:latin typeface="Times New Roman" panose="02020603050405020304" pitchFamily="18" charset="0"/>
                <a:cs typeface="Times New Roman" panose="02020603050405020304" pitchFamily="18" charset="0"/>
              </a:rPr>
              <a:t>Articolul 2, comun celor patru Convenții de la Geneva, stipulează că  </a:t>
            </a:r>
            <a:r>
              <a:rPr lang="ro-RO" sz="1400" b="1" dirty="0">
                <a:latin typeface="Times New Roman" panose="02020603050405020304" pitchFamily="18" charset="0"/>
                <a:cs typeface="Times New Roman" panose="02020603050405020304" pitchFamily="18" charset="0"/>
              </a:rPr>
              <a:t>„Prezenta Convenție se va aplica în caz de război declarat sau în orice alt conflict militar care survine între două sau mai multe înalte Pârți Contractante, chiar dacă starea de război nu este recunoscută de către una din ele”.</a:t>
            </a:r>
          </a:p>
          <a:p>
            <a:pPr algn="just"/>
            <a:r>
              <a:rPr lang="ro-RO" sz="1400" dirty="0">
                <a:latin typeface="Times New Roman" panose="02020603050405020304" pitchFamily="18" charset="0"/>
                <a:cs typeface="Times New Roman" panose="02020603050405020304" pitchFamily="18" charset="0"/>
              </a:rPr>
              <a:t>În caz de conflict armat între două sau mai multe state, devine aplicabil dreptul internaţional umanitar, indiferent de faptul că a existat sau nu declaraţie de război sau că starea de beligeranţă a fost recunoscută sau nu de către părţile în conflict. </a:t>
            </a:r>
          </a:p>
          <a:p>
            <a:pPr algn="just"/>
            <a:r>
              <a:rPr lang="ro-RO" sz="1400" dirty="0">
                <a:latin typeface="Times New Roman" panose="02020603050405020304" pitchFamily="18" charset="0"/>
                <a:cs typeface="Times New Roman" panose="02020603050405020304" pitchFamily="18" charset="0"/>
              </a:rPr>
              <a:t>Același concept de conflict armat apare şi în articolul 3 comun al Convenţiilor de la Geneva care tratează despre conflictele armate neinternaţionale. În acest caz nu este vorba de ostilităţi între două state,ci de confruntări între forţele guvernamentale şi rebeli.</a:t>
            </a:r>
          </a:p>
          <a:p>
            <a:r>
              <a:rPr lang="ro-RO" sz="1600" dirty="0">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În</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caz</a:t>
            </a:r>
            <a:r>
              <a:rPr lang="en-US" sz="1400" dirty="0">
                <a:ln w="3175" cmpd="sng">
                  <a:noFill/>
                </a:ln>
                <a:latin typeface="Times New Roman" panose="02020603050405020304" pitchFamily="18" charset="0"/>
                <a:cs typeface="Times New Roman" panose="02020603050405020304" pitchFamily="18" charset="0"/>
              </a:rPr>
              <a:t> de conflict </a:t>
            </a:r>
            <a:r>
              <a:rPr lang="en-US" sz="1400" dirty="0" err="1">
                <a:ln w="3175" cmpd="sng">
                  <a:noFill/>
                </a:ln>
                <a:latin typeface="Times New Roman" panose="02020603050405020304" pitchFamily="18" charset="0"/>
                <a:cs typeface="Times New Roman" panose="02020603050405020304" pitchFamily="18" charset="0"/>
              </a:rPr>
              <a:t>armat</a:t>
            </a:r>
            <a:r>
              <a:rPr lang="en-US" sz="1400" dirty="0">
                <a:ln w="3175" cmpd="sng">
                  <a:noFill/>
                </a:ln>
                <a:latin typeface="Times New Roman" panose="02020603050405020304" pitchFamily="18" charset="0"/>
                <a:cs typeface="Times New Roman" panose="02020603050405020304" pitchFamily="18" charset="0"/>
              </a:rPr>
              <a:t> î</a:t>
            </a:r>
            <a:r>
              <a:rPr lang="fr-FR" sz="1400" dirty="0" err="1">
                <a:ln w="3175" cmpd="sng">
                  <a:noFill/>
                </a:ln>
                <a:latin typeface="Times New Roman" panose="02020603050405020304" pitchFamily="18" charset="0"/>
                <a:cs typeface="Times New Roman" panose="02020603050405020304" pitchFamily="18" charset="0"/>
              </a:rPr>
              <a:t>ntre</a:t>
            </a:r>
            <a:r>
              <a:rPr lang="fr-FR" sz="1400" dirty="0">
                <a:ln w="3175" cmpd="sng">
                  <a:noFill/>
                </a:ln>
                <a:latin typeface="Times New Roman" panose="02020603050405020304" pitchFamily="18" charset="0"/>
                <a:cs typeface="Times New Roman" panose="02020603050405020304" pitchFamily="18" charset="0"/>
              </a:rPr>
              <a:t> </a:t>
            </a:r>
            <a:r>
              <a:rPr lang="fr-FR" sz="1400" dirty="0" err="1">
                <a:ln w="3175" cmpd="sng">
                  <a:noFill/>
                </a:ln>
                <a:latin typeface="Times New Roman" panose="02020603050405020304" pitchFamily="18" charset="0"/>
                <a:cs typeface="Times New Roman" panose="02020603050405020304" pitchFamily="18" charset="0"/>
              </a:rPr>
              <a:t>dou</a:t>
            </a:r>
            <a:r>
              <a:rPr lang="en-US" sz="1400" dirty="0">
                <a:ln w="3175" cmpd="sng">
                  <a:noFill/>
                </a:ln>
                <a:latin typeface="Times New Roman" panose="02020603050405020304" pitchFamily="18" charset="0"/>
                <a:cs typeface="Times New Roman" panose="02020603050405020304" pitchFamily="18" charset="0"/>
              </a:rPr>
              <a:t>ă </a:t>
            </a:r>
            <a:r>
              <a:rPr lang="en-US" sz="1400" dirty="0" err="1">
                <a:ln w="3175" cmpd="sng">
                  <a:noFill/>
                </a:ln>
                <a:latin typeface="Times New Roman" panose="02020603050405020304" pitchFamily="18" charset="0"/>
                <a:cs typeface="Times New Roman" panose="02020603050405020304" pitchFamily="18" charset="0"/>
              </a:rPr>
              <a:t>sau</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mai</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multe</a:t>
            </a:r>
            <a:r>
              <a:rPr lang="en-US" sz="1400" dirty="0">
                <a:ln w="3175" cmpd="sng">
                  <a:noFill/>
                </a:ln>
                <a:latin typeface="Times New Roman" panose="02020603050405020304" pitchFamily="18" charset="0"/>
                <a:cs typeface="Times New Roman" panose="02020603050405020304" pitchFamily="18" charset="0"/>
              </a:rPr>
              <a:t> state, </a:t>
            </a:r>
            <a:r>
              <a:rPr lang="en-US" sz="1400" dirty="0" err="1">
                <a:ln w="3175" cmpd="sng">
                  <a:noFill/>
                </a:ln>
                <a:latin typeface="Times New Roman" panose="02020603050405020304" pitchFamily="18" charset="0"/>
                <a:cs typeface="Times New Roman" panose="02020603050405020304" pitchFamily="18" charset="0"/>
              </a:rPr>
              <a:t>devine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aplicabil</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dreptul</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internaţional</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umanitar</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indiferent</a:t>
            </a:r>
            <a:r>
              <a:rPr lang="en-US" sz="1400" dirty="0">
                <a:ln w="3175" cmpd="sng">
                  <a:noFill/>
                </a:ln>
                <a:latin typeface="Times New Roman" panose="02020603050405020304" pitchFamily="18" charset="0"/>
                <a:cs typeface="Times New Roman" panose="02020603050405020304" pitchFamily="18" charset="0"/>
              </a:rPr>
              <a:t> de </a:t>
            </a:r>
            <a:r>
              <a:rPr lang="en-US" sz="1400" dirty="0" err="1">
                <a:ln w="3175" cmpd="sng">
                  <a:noFill/>
                </a:ln>
                <a:latin typeface="Times New Roman" panose="02020603050405020304" pitchFamily="18" charset="0"/>
                <a:cs typeface="Times New Roman" panose="02020603050405020304" pitchFamily="18" charset="0"/>
              </a:rPr>
              <a:t>faptul</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că</a:t>
            </a:r>
            <a:r>
              <a:rPr lang="en-US" sz="1400" dirty="0">
                <a:ln w="3175" cmpd="sng">
                  <a:noFill/>
                </a:ln>
                <a:latin typeface="Times New Roman" panose="02020603050405020304" pitchFamily="18" charset="0"/>
                <a:cs typeface="Times New Roman" panose="02020603050405020304" pitchFamily="18" charset="0"/>
              </a:rPr>
              <a:t> a </a:t>
            </a:r>
            <a:r>
              <a:rPr lang="en-US" sz="1400" dirty="0" err="1">
                <a:ln w="3175" cmpd="sng">
                  <a:noFill/>
                </a:ln>
                <a:latin typeface="Times New Roman" panose="02020603050405020304" pitchFamily="18" charset="0"/>
                <a:cs typeface="Times New Roman" panose="02020603050405020304" pitchFamily="18" charset="0"/>
              </a:rPr>
              <a:t>existat</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sau</a:t>
            </a:r>
            <a:r>
              <a:rPr lang="en-US" sz="1400" dirty="0">
                <a:ln w="3175" cmpd="sng">
                  <a:noFill/>
                </a:ln>
                <a:latin typeface="Times New Roman" panose="02020603050405020304" pitchFamily="18" charset="0"/>
                <a:cs typeface="Times New Roman" panose="02020603050405020304" pitchFamily="18" charset="0"/>
              </a:rPr>
              <a:t> nu </a:t>
            </a:r>
            <a:r>
              <a:rPr lang="en-US" sz="1400" dirty="0" err="1">
                <a:ln w="3175" cmpd="sng">
                  <a:noFill/>
                </a:ln>
                <a:latin typeface="Times New Roman" panose="02020603050405020304" pitchFamily="18" charset="0"/>
                <a:cs typeface="Times New Roman" panose="02020603050405020304" pitchFamily="18" charset="0"/>
              </a:rPr>
              <a:t>declaraţ</a:t>
            </a:r>
            <a:r>
              <a:rPr lang="fr-FR" sz="1400" dirty="0" err="1">
                <a:ln w="3175" cmpd="sng">
                  <a:noFill/>
                </a:ln>
                <a:latin typeface="Times New Roman" panose="02020603050405020304" pitchFamily="18" charset="0"/>
                <a:cs typeface="Times New Roman" panose="02020603050405020304" pitchFamily="18" charset="0"/>
              </a:rPr>
              <a:t>ie</a:t>
            </a:r>
            <a:r>
              <a:rPr lang="fr-FR" sz="1400" dirty="0">
                <a:ln w="3175" cmpd="sng">
                  <a:noFill/>
                </a:ln>
                <a:latin typeface="Times New Roman" panose="02020603050405020304" pitchFamily="18" charset="0"/>
                <a:cs typeface="Times New Roman" panose="02020603050405020304" pitchFamily="18" charset="0"/>
              </a:rPr>
              <a:t> de r</a:t>
            </a:r>
            <a:r>
              <a:rPr lang="en-US" sz="1400" dirty="0" err="1">
                <a:ln w="3175" cmpd="sng">
                  <a:noFill/>
                </a:ln>
                <a:latin typeface="Times New Roman" panose="02020603050405020304" pitchFamily="18" charset="0"/>
                <a:cs typeface="Times New Roman" panose="02020603050405020304" pitchFamily="18" charset="0"/>
              </a:rPr>
              <a:t>ăzboi</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sau</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că</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starea</a:t>
            </a:r>
            <a:r>
              <a:rPr lang="en-US" sz="1400" dirty="0">
                <a:ln w="3175" cmpd="sng">
                  <a:noFill/>
                </a:ln>
                <a:latin typeface="Times New Roman" panose="02020603050405020304" pitchFamily="18" charset="0"/>
                <a:cs typeface="Times New Roman" panose="02020603050405020304" pitchFamily="18" charset="0"/>
              </a:rPr>
              <a:t> de </a:t>
            </a:r>
            <a:r>
              <a:rPr lang="en-US" sz="1400" dirty="0" err="1">
                <a:ln w="3175" cmpd="sng">
                  <a:noFill/>
                </a:ln>
                <a:latin typeface="Times New Roman" panose="02020603050405020304" pitchFamily="18" charset="0"/>
                <a:cs typeface="Times New Roman" panose="02020603050405020304" pitchFamily="18" charset="0"/>
              </a:rPr>
              <a:t>beligeranţă</a:t>
            </a:r>
            <a:r>
              <a:rPr lang="en-US" sz="1400" dirty="0">
                <a:ln w="3175" cmpd="sng">
                  <a:noFill/>
                </a:ln>
                <a:latin typeface="Times New Roman" panose="02020603050405020304" pitchFamily="18" charset="0"/>
                <a:cs typeface="Times New Roman" panose="02020603050405020304" pitchFamily="18" charset="0"/>
              </a:rPr>
              <a:t> a </a:t>
            </a:r>
            <a:r>
              <a:rPr lang="en-US" sz="1400" dirty="0" err="1">
                <a:ln w="3175" cmpd="sng">
                  <a:noFill/>
                </a:ln>
                <a:latin typeface="Times New Roman" panose="02020603050405020304" pitchFamily="18" charset="0"/>
                <a:cs typeface="Times New Roman" panose="02020603050405020304" pitchFamily="18" charset="0"/>
              </a:rPr>
              <a:t>fost</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recunoscută</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sau</a:t>
            </a:r>
            <a:r>
              <a:rPr lang="en-US" sz="1400" dirty="0">
                <a:ln w="3175" cmpd="sng">
                  <a:noFill/>
                </a:ln>
                <a:latin typeface="Times New Roman" panose="02020603050405020304" pitchFamily="18" charset="0"/>
                <a:cs typeface="Times New Roman" panose="02020603050405020304" pitchFamily="18" charset="0"/>
              </a:rPr>
              <a:t> nu de </a:t>
            </a:r>
            <a:r>
              <a:rPr lang="en-US" sz="1400" dirty="0" err="1">
                <a:ln w="3175" cmpd="sng">
                  <a:noFill/>
                </a:ln>
                <a:latin typeface="Times New Roman" panose="02020603050405020304" pitchFamily="18" charset="0"/>
                <a:cs typeface="Times New Roman" panose="02020603050405020304" pitchFamily="18" charset="0"/>
              </a:rPr>
              <a:t>că</a:t>
            </a:r>
            <a:r>
              <a:rPr lang="fr-FR" sz="1400" dirty="0" err="1">
                <a:ln w="3175" cmpd="sng">
                  <a:noFill/>
                </a:ln>
                <a:latin typeface="Times New Roman" panose="02020603050405020304" pitchFamily="18" charset="0"/>
                <a:cs typeface="Times New Roman" panose="02020603050405020304" pitchFamily="18" charset="0"/>
              </a:rPr>
              <a:t>tre</a:t>
            </a:r>
            <a:r>
              <a:rPr lang="fr-FR" sz="1400" dirty="0">
                <a:ln w="3175" cmpd="sng">
                  <a:noFill/>
                </a:ln>
                <a:latin typeface="Times New Roman" panose="02020603050405020304" pitchFamily="18" charset="0"/>
                <a:cs typeface="Times New Roman" panose="02020603050405020304" pitchFamily="18" charset="0"/>
              </a:rPr>
              <a:t> p</a:t>
            </a:r>
            <a:r>
              <a:rPr lang="en-US" sz="1400" dirty="0" err="1">
                <a:ln w="3175" cmpd="sng">
                  <a:noFill/>
                </a:ln>
                <a:latin typeface="Times New Roman" panose="02020603050405020304" pitchFamily="18" charset="0"/>
                <a:cs typeface="Times New Roman" panose="02020603050405020304" pitchFamily="18" charset="0"/>
              </a:rPr>
              <a:t>ărţile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în</a:t>
            </a:r>
            <a:r>
              <a:rPr lang="en-US" sz="1400" dirty="0">
                <a:ln w="3175" cmpd="sng">
                  <a:noFill/>
                </a:ln>
                <a:latin typeface="Times New Roman" panose="02020603050405020304" pitchFamily="18" charset="0"/>
                <a:cs typeface="Times New Roman" panose="02020603050405020304" pitchFamily="18" charset="0"/>
              </a:rPr>
              <a:t> conflict. </a:t>
            </a:r>
            <a:endParaRPr lang="ro-RO" sz="1400" dirty="0">
              <a:ln w="3175" cmpd="sng">
                <a:noFill/>
              </a:ln>
              <a:latin typeface="Times New Roman" panose="02020603050405020304" pitchFamily="18" charset="0"/>
              <a:cs typeface="Times New Roman" panose="02020603050405020304" pitchFamily="18" charset="0"/>
            </a:endParaRPr>
          </a:p>
          <a:p>
            <a:r>
              <a:rPr lang="en-US" sz="1400" dirty="0" err="1">
                <a:ln w="3175" cmpd="sng">
                  <a:noFill/>
                </a:ln>
                <a:latin typeface="Times New Roman" panose="02020603050405020304" pitchFamily="18" charset="0"/>
                <a:cs typeface="Times New Roman" panose="02020603050405020304" pitchFamily="18" charset="0"/>
              </a:rPr>
              <a:t>Același</a:t>
            </a:r>
            <a:r>
              <a:rPr lang="en-US" sz="1400" dirty="0">
                <a:ln w="3175" cmpd="sng">
                  <a:noFill/>
                </a:ln>
                <a:latin typeface="Times New Roman" panose="02020603050405020304" pitchFamily="18" charset="0"/>
                <a:cs typeface="Times New Roman" panose="02020603050405020304" pitchFamily="18" charset="0"/>
              </a:rPr>
              <a:t> concept de conflict </a:t>
            </a:r>
            <a:r>
              <a:rPr lang="en-US" sz="1400" dirty="0" err="1">
                <a:ln w="3175" cmpd="sng">
                  <a:noFill/>
                </a:ln>
                <a:latin typeface="Times New Roman" panose="02020603050405020304" pitchFamily="18" charset="0"/>
                <a:cs typeface="Times New Roman" panose="02020603050405020304" pitchFamily="18" charset="0"/>
              </a:rPr>
              <a:t>armat</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apare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şi</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în</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articolul</a:t>
            </a:r>
            <a:r>
              <a:rPr lang="en-US" sz="1400" dirty="0">
                <a:ln w="3175" cmpd="sng">
                  <a:noFill/>
                </a:ln>
                <a:latin typeface="Times New Roman" panose="02020603050405020304" pitchFamily="18" charset="0"/>
                <a:cs typeface="Times New Roman" panose="02020603050405020304" pitchFamily="18" charset="0"/>
              </a:rPr>
              <a:t> 3 </a:t>
            </a:r>
            <a:r>
              <a:rPr lang="en-US" sz="1400" dirty="0" err="1">
                <a:ln w="3175" cmpd="sng">
                  <a:noFill/>
                </a:ln>
                <a:latin typeface="Times New Roman" panose="02020603050405020304" pitchFamily="18" charset="0"/>
                <a:cs typeface="Times New Roman" panose="02020603050405020304" pitchFamily="18" charset="0"/>
              </a:rPr>
              <a:t>comun</a:t>
            </a:r>
            <a:r>
              <a:rPr lang="en-US" sz="1400" dirty="0">
                <a:ln w="3175" cmpd="sng">
                  <a:noFill/>
                </a:ln>
                <a:latin typeface="Times New Roman" panose="02020603050405020304" pitchFamily="18" charset="0"/>
                <a:cs typeface="Times New Roman" panose="02020603050405020304" pitchFamily="18" charset="0"/>
              </a:rPr>
              <a:t> al </a:t>
            </a:r>
            <a:r>
              <a:rPr lang="en-US" sz="1400" dirty="0" err="1">
                <a:ln w="3175" cmpd="sng">
                  <a:noFill/>
                </a:ln>
                <a:latin typeface="Times New Roman" panose="02020603050405020304" pitchFamily="18" charset="0"/>
                <a:cs typeface="Times New Roman" panose="02020603050405020304" pitchFamily="18" charset="0"/>
              </a:rPr>
              <a:t>Convenţiilor</a:t>
            </a:r>
            <a:r>
              <a:rPr lang="en-US" sz="1400" dirty="0">
                <a:ln w="3175" cmpd="sng">
                  <a:noFill/>
                </a:ln>
                <a:latin typeface="Times New Roman" panose="02020603050405020304" pitchFamily="18" charset="0"/>
                <a:cs typeface="Times New Roman" panose="02020603050405020304" pitchFamily="18" charset="0"/>
              </a:rPr>
              <a:t> de la Geneva care </a:t>
            </a:r>
            <a:r>
              <a:rPr lang="en-US" sz="1400" dirty="0" err="1">
                <a:ln w="3175" cmpd="sng">
                  <a:noFill/>
                </a:ln>
                <a:latin typeface="Times New Roman" panose="02020603050405020304" pitchFamily="18" charset="0"/>
                <a:cs typeface="Times New Roman" panose="02020603050405020304" pitchFamily="18" charset="0"/>
              </a:rPr>
              <a:t>tratează</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despre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conflictele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armate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neinternaţ</a:t>
            </a:r>
            <a:r>
              <a:rPr lang="it-IT" sz="1400" dirty="0">
                <a:ln w="3175" cmpd="sng">
                  <a:noFill/>
                </a:ln>
                <a:latin typeface="Times New Roman" panose="02020603050405020304" pitchFamily="18" charset="0"/>
                <a:cs typeface="Times New Roman" panose="02020603050405020304" pitchFamily="18" charset="0"/>
              </a:rPr>
              <a:t>ionale. </a:t>
            </a:r>
            <a:r>
              <a:rPr lang="en-US" sz="1400" dirty="0" err="1">
                <a:ln w="3175" cmpd="sng">
                  <a:noFill/>
                </a:ln>
                <a:latin typeface="Times New Roman" panose="02020603050405020304" pitchFamily="18" charset="0"/>
                <a:cs typeface="Times New Roman" panose="02020603050405020304" pitchFamily="18" charset="0"/>
              </a:rPr>
              <a:t>În</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acest</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caz</a:t>
            </a:r>
            <a:r>
              <a:rPr lang="en-US" sz="1400" dirty="0">
                <a:ln w="3175" cmpd="sng">
                  <a:noFill/>
                </a:ln>
                <a:latin typeface="Times New Roman" panose="02020603050405020304" pitchFamily="18" charset="0"/>
                <a:cs typeface="Times New Roman" panose="02020603050405020304" pitchFamily="18" charset="0"/>
              </a:rPr>
              <a:t> nu </a:t>
            </a:r>
            <a:r>
              <a:rPr lang="en-US" sz="1400" dirty="0" err="1">
                <a:ln w="3175" cmpd="sng">
                  <a:noFill/>
                </a:ln>
                <a:latin typeface="Times New Roman" panose="02020603050405020304" pitchFamily="18" charset="0"/>
                <a:cs typeface="Times New Roman" panose="02020603050405020304" pitchFamily="18" charset="0"/>
              </a:rPr>
              <a:t>este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vorba</a:t>
            </a:r>
            <a:r>
              <a:rPr lang="en-US" sz="1400" dirty="0">
                <a:ln w="3175" cmpd="sng">
                  <a:noFill/>
                </a:ln>
                <a:latin typeface="Times New Roman" panose="02020603050405020304" pitchFamily="18" charset="0"/>
                <a:cs typeface="Times New Roman" panose="02020603050405020304" pitchFamily="18" charset="0"/>
              </a:rPr>
              <a:t> de </a:t>
            </a:r>
            <a:r>
              <a:rPr lang="en-US" sz="1400" dirty="0" err="1">
                <a:ln w="3175" cmpd="sng">
                  <a:noFill/>
                </a:ln>
                <a:latin typeface="Times New Roman" panose="02020603050405020304" pitchFamily="18" charset="0"/>
                <a:cs typeface="Times New Roman" panose="02020603050405020304" pitchFamily="18" charset="0"/>
              </a:rPr>
              <a:t>ostilităţi</a:t>
            </a:r>
            <a:r>
              <a:rPr lang="en-US" sz="1400" dirty="0">
                <a:ln w="3175" cmpd="sng">
                  <a:noFill/>
                </a:ln>
                <a:latin typeface="Times New Roman" panose="02020603050405020304" pitchFamily="18" charset="0"/>
                <a:cs typeface="Times New Roman" panose="02020603050405020304" pitchFamily="18" charset="0"/>
              </a:rPr>
              <a:t> î</a:t>
            </a:r>
            <a:r>
              <a:rPr lang="fr-FR" sz="1400" dirty="0" err="1">
                <a:ln w="3175" cmpd="sng">
                  <a:noFill/>
                </a:ln>
                <a:latin typeface="Times New Roman" panose="02020603050405020304" pitchFamily="18" charset="0"/>
                <a:cs typeface="Times New Roman" panose="02020603050405020304" pitchFamily="18" charset="0"/>
              </a:rPr>
              <a:t>ntre</a:t>
            </a:r>
            <a:r>
              <a:rPr lang="fr-FR" sz="1400" dirty="0">
                <a:ln w="3175" cmpd="sng">
                  <a:noFill/>
                </a:ln>
                <a:latin typeface="Times New Roman" panose="02020603050405020304" pitchFamily="18" charset="0"/>
                <a:cs typeface="Times New Roman" panose="02020603050405020304" pitchFamily="18" charset="0"/>
              </a:rPr>
              <a:t> </a:t>
            </a:r>
            <a:r>
              <a:rPr lang="fr-FR" sz="1400" dirty="0" err="1">
                <a:ln w="3175" cmpd="sng">
                  <a:noFill/>
                </a:ln>
                <a:latin typeface="Times New Roman" panose="02020603050405020304" pitchFamily="18" charset="0"/>
                <a:cs typeface="Times New Roman" panose="02020603050405020304" pitchFamily="18" charset="0"/>
              </a:rPr>
              <a:t>dou</a:t>
            </a:r>
            <a:r>
              <a:rPr lang="en-US" sz="1400" dirty="0">
                <a:ln w="3175" cmpd="sng">
                  <a:noFill/>
                </a:ln>
                <a:latin typeface="Times New Roman" panose="02020603050405020304" pitchFamily="18" charset="0"/>
                <a:cs typeface="Times New Roman" panose="02020603050405020304" pitchFamily="18" charset="0"/>
              </a:rPr>
              <a:t>ă state, ci de </a:t>
            </a:r>
            <a:r>
              <a:rPr lang="en-US" sz="1400" dirty="0" err="1">
                <a:ln w="3175" cmpd="sng">
                  <a:noFill/>
                </a:ln>
                <a:latin typeface="Times New Roman" panose="02020603050405020304" pitchFamily="18" charset="0"/>
                <a:cs typeface="Times New Roman" panose="02020603050405020304" pitchFamily="18" charset="0"/>
              </a:rPr>
              <a:t>confruntări</a:t>
            </a:r>
            <a:r>
              <a:rPr lang="en-US" sz="1400" dirty="0">
                <a:ln w="3175" cmpd="sng">
                  <a:noFill/>
                </a:ln>
                <a:latin typeface="Times New Roman" panose="02020603050405020304" pitchFamily="18" charset="0"/>
                <a:cs typeface="Times New Roman" panose="02020603050405020304" pitchFamily="18" charset="0"/>
              </a:rPr>
              <a:t> î</a:t>
            </a:r>
            <a:r>
              <a:rPr lang="fr-FR" sz="1400" dirty="0" err="1">
                <a:ln w="3175" cmpd="sng">
                  <a:noFill/>
                </a:ln>
                <a:latin typeface="Times New Roman" panose="02020603050405020304" pitchFamily="18" charset="0"/>
                <a:cs typeface="Times New Roman" panose="02020603050405020304" pitchFamily="18" charset="0"/>
              </a:rPr>
              <a:t>ntre</a:t>
            </a:r>
            <a:r>
              <a:rPr lang="fr-FR" sz="1400" dirty="0">
                <a:ln w="3175" cmpd="sng">
                  <a:noFill/>
                </a:ln>
                <a:latin typeface="Times New Roman" panose="02020603050405020304" pitchFamily="18" charset="0"/>
                <a:cs typeface="Times New Roman" panose="02020603050405020304" pitchFamily="18" charset="0"/>
              </a:rPr>
              <a:t> for</a:t>
            </a:r>
            <a:r>
              <a:rPr lang="en-US" sz="1400" dirty="0" err="1">
                <a:ln w="3175" cmpd="sng">
                  <a:noFill/>
                </a:ln>
                <a:latin typeface="Times New Roman" panose="02020603050405020304" pitchFamily="18" charset="0"/>
                <a:cs typeface="Times New Roman" panose="02020603050405020304" pitchFamily="18" charset="0"/>
              </a:rPr>
              <a:t>ţele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guvernamentale</a:t>
            </a:r>
            <a:r>
              <a:rPr lang="en-US" sz="1400" dirty="0">
                <a:ln w="3175" cmpd="sng">
                  <a:noFill/>
                </a:ln>
                <a:latin typeface="Times New Roman" panose="02020603050405020304" pitchFamily="18" charset="0"/>
                <a:cs typeface="Times New Roman" panose="02020603050405020304" pitchFamily="18" charset="0"/>
              </a:rPr>
              <a:t> ş</a:t>
            </a:r>
            <a:r>
              <a:rPr lang="nl-NL" sz="1400" dirty="0">
                <a:ln w="3175" cmpd="sng">
                  <a:noFill/>
                </a:ln>
                <a:latin typeface="Times New Roman" panose="02020603050405020304" pitchFamily="18" charset="0"/>
                <a:cs typeface="Times New Roman" panose="02020603050405020304" pitchFamily="18" charset="0"/>
              </a:rPr>
              <a:t>i rebeli</a:t>
            </a:r>
            <a:r>
              <a:rPr lang="ro-RO" sz="1400" dirty="0">
                <a:ln w="3175" cmpd="sng">
                  <a:noFill/>
                </a:ln>
                <a:latin typeface="Times New Roman" panose="02020603050405020304" pitchFamily="18" charset="0"/>
                <a:cs typeface="Times New Roman" panose="02020603050405020304" pitchFamily="18" charset="0"/>
              </a:rPr>
              <a:t>.</a:t>
            </a:r>
          </a:p>
          <a:p>
            <a:r>
              <a:rPr lang="en-US" sz="1400" dirty="0" err="1">
                <a:ln w="3175" cmpd="sng">
                  <a:noFill/>
                </a:ln>
                <a:latin typeface="Times New Roman" panose="02020603050405020304" pitchFamily="18" charset="0"/>
                <a:cs typeface="Times New Roman" panose="02020603050405020304" pitchFamily="18" charset="0"/>
              </a:rPr>
              <a:t>Experiența</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conflictelor</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militare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este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una</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veche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și</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vastă</a:t>
            </a:r>
            <a:r>
              <a:rPr lang="en-US" sz="1400" dirty="0">
                <a:ln w="3175" cmpd="sng">
                  <a:noFill/>
                </a:ln>
                <a:latin typeface="Times New Roman" panose="02020603050405020304" pitchFamily="18" charset="0"/>
                <a:cs typeface="Times New Roman" panose="02020603050405020304" pitchFamily="18" charset="0"/>
              </a:rPr>
              <a:t>, din care s-au </a:t>
            </a:r>
            <a:r>
              <a:rPr lang="en-US" sz="1400" dirty="0" err="1">
                <a:ln w="3175" cmpd="sng">
                  <a:noFill/>
                </a:ln>
                <a:latin typeface="Times New Roman" panose="02020603050405020304" pitchFamily="18" charset="0"/>
                <a:cs typeface="Times New Roman" panose="02020603050405020304" pitchFamily="18" charset="0"/>
              </a:rPr>
              <a:t>învăț</a:t>
            </a:r>
            <a:r>
              <a:rPr lang="fr-FR" sz="1400" dirty="0">
                <a:ln w="3175" cmpd="sng">
                  <a:noFill/>
                </a:ln>
                <a:latin typeface="Times New Roman" panose="02020603050405020304" pitchFamily="18" charset="0"/>
                <a:cs typeface="Times New Roman" panose="02020603050405020304" pitchFamily="18" charset="0"/>
              </a:rPr>
              <a:t>at </a:t>
            </a:r>
            <a:r>
              <a:rPr lang="fr-FR" sz="1400" dirty="0" err="1">
                <a:ln w="3175" cmpd="sng">
                  <a:noFill/>
                </a:ln>
                <a:latin typeface="Times New Roman" panose="02020603050405020304" pitchFamily="18" charset="0"/>
                <a:cs typeface="Times New Roman" panose="02020603050405020304" pitchFamily="18" charset="0"/>
              </a:rPr>
              <a:t>lec</a:t>
            </a:r>
            <a:r>
              <a:rPr lang="en-US" sz="1400" dirty="0" err="1">
                <a:ln w="3175" cmpd="sng">
                  <a:noFill/>
                </a:ln>
                <a:latin typeface="Times New Roman" panose="02020603050405020304" pitchFamily="18" charset="0"/>
                <a:cs typeface="Times New Roman" panose="02020603050405020304" pitchFamily="18" charset="0"/>
              </a:rPr>
              <a:t>ții</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pentru</a:t>
            </a:r>
            <a:r>
              <a:rPr lang="en-US" sz="1400" dirty="0">
                <a:ln w="3175" cmpd="sng">
                  <a:noFill/>
                </a:ln>
                <a:latin typeface="Times New Roman" panose="02020603050405020304" pitchFamily="18" charset="0"/>
                <a:cs typeface="Times New Roman" panose="02020603050405020304" pitchFamily="18" charset="0"/>
              </a:rPr>
              <a:t> care au </a:t>
            </a:r>
            <a:r>
              <a:rPr lang="en-US" sz="1400" dirty="0" err="1">
                <a:ln w="3175" cmpd="sng">
                  <a:noFill/>
                </a:ln>
                <a:latin typeface="Times New Roman" panose="02020603050405020304" pitchFamily="18" charset="0"/>
                <a:cs typeface="Times New Roman" panose="02020603050405020304" pitchFamily="18" charset="0"/>
              </a:rPr>
              <a:t>fost</a:t>
            </a:r>
            <a:r>
              <a:rPr lang="en-US" sz="1400" dirty="0">
                <a:ln w="3175" cmpd="sng">
                  <a:noFill/>
                </a:ln>
                <a:latin typeface="Times New Roman" panose="02020603050405020304" pitchFamily="18" charset="0"/>
                <a:cs typeface="Times New Roman" panose="02020603050405020304" pitchFamily="18" charset="0"/>
              </a:rPr>
              <a:t> create diverse </a:t>
            </a:r>
            <a:r>
              <a:rPr lang="en-US" sz="1400" dirty="0" err="1">
                <a:ln w="3175" cmpd="sng">
                  <a:noFill/>
                </a:ln>
                <a:latin typeface="Times New Roman" panose="02020603050405020304" pitchFamily="18" charset="0"/>
                <a:cs typeface="Times New Roman" panose="02020603050405020304" pitchFamily="18" charset="0"/>
              </a:rPr>
              <a:t>organizații</a:t>
            </a:r>
            <a:r>
              <a:rPr lang="en-US" sz="1400" dirty="0">
                <a:ln w="3175" cmpd="sng">
                  <a:noFill/>
                </a:ln>
                <a:latin typeface="Times New Roman" panose="02020603050405020304" pitchFamily="18" charset="0"/>
                <a:cs typeface="Times New Roman" panose="02020603050405020304" pitchFamily="18" charset="0"/>
              </a:rPr>
              <a:t> (ONU) </a:t>
            </a:r>
            <a:r>
              <a:rPr lang="en-US" sz="1400" dirty="0" err="1">
                <a:ln w="3175" cmpd="sng">
                  <a:noFill/>
                </a:ln>
                <a:latin typeface="Times New Roman" panose="02020603050405020304" pitchFamily="18" charset="0"/>
                <a:cs typeface="Times New Roman" panose="02020603050405020304" pitchFamily="18" charset="0"/>
              </a:rPr>
              <a:t>și</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mecanisme</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internaț</a:t>
            </a:r>
            <a:r>
              <a:rPr lang="it-IT" sz="1400" dirty="0">
                <a:ln w="3175" cmpd="sng">
                  <a:noFill/>
                </a:ln>
                <a:latin typeface="Times New Roman" panose="02020603050405020304" pitchFamily="18" charset="0"/>
                <a:cs typeface="Times New Roman" panose="02020603050405020304" pitchFamily="18" charset="0"/>
              </a:rPr>
              <a:t>ionale de prevenire </a:t>
            </a:r>
            <a:r>
              <a:rPr lang="en-US" sz="1400" dirty="0" err="1">
                <a:ln w="3175" cmpd="sng">
                  <a:noFill/>
                </a:ln>
                <a:latin typeface="Times New Roman" panose="02020603050405020304" pitchFamily="18" charset="0"/>
                <a:cs typeface="Times New Roman" panose="02020603050405020304" pitchFamily="18" charset="0"/>
              </a:rPr>
              <a:t>și</a:t>
            </a:r>
            <a:r>
              <a:rPr lang="en-US" sz="1400" dirty="0">
                <a:ln w="3175" cmpd="sng">
                  <a:noFill/>
                </a:ln>
                <a:latin typeface="Times New Roman" panose="02020603050405020304" pitchFamily="18" charset="0"/>
                <a:cs typeface="Times New Roman" panose="02020603050405020304" pitchFamily="18" charset="0"/>
              </a:rPr>
              <a:t> </a:t>
            </a:r>
            <a:r>
              <a:rPr lang="en-US" sz="1400" dirty="0" err="1">
                <a:ln w="3175" cmpd="sng">
                  <a:noFill/>
                </a:ln>
                <a:latin typeface="Times New Roman" panose="02020603050405020304" pitchFamily="18" charset="0"/>
                <a:cs typeface="Times New Roman" panose="02020603050405020304" pitchFamily="18" charset="0"/>
              </a:rPr>
              <a:t>negociere</a:t>
            </a:r>
            <a:r>
              <a:rPr lang="en-US" sz="1400" dirty="0">
                <a:ln w="3175" cmpd="sng">
                  <a:noFill/>
                </a:ln>
                <a:latin typeface="Times New Roman" panose="02020603050405020304" pitchFamily="18" charset="0"/>
                <a:cs typeface="Times New Roman" panose="02020603050405020304" pitchFamily="18" charset="0"/>
              </a:rPr>
              <a:t>. </a:t>
            </a:r>
            <a:endParaRPr lang="ro-RO" sz="1400" dirty="0">
              <a:ln w="3175" cmpd="sng">
                <a:noFill/>
              </a:ln>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900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b="1" dirty="0">
                <a:latin typeface="Times New Roman" panose="02020603050405020304" pitchFamily="18" charset="0"/>
                <a:cs typeface="Times New Roman" panose="02020603050405020304" pitchFamily="18" charset="0"/>
              </a:rPr>
              <a:t/>
            </a:r>
            <a:br>
              <a:rPr lang="ro-RO" b="1" dirty="0">
                <a:latin typeface="Times New Roman" panose="02020603050405020304" pitchFamily="18" charset="0"/>
                <a:cs typeface="Times New Roman" panose="02020603050405020304" pitchFamily="18" charset="0"/>
              </a:rPr>
            </a:br>
            <a:r>
              <a:rPr lang="ro-RO" sz="1800" b="1" dirty="0">
                <a:latin typeface="Times New Roman" panose="02020603050405020304" pitchFamily="18" charset="0"/>
                <a:cs typeface="Times New Roman" panose="02020603050405020304" pitchFamily="18" charset="0"/>
              </a:rPr>
              <a:t>La momentul actual se vorbește foarte mult despre conflicte militare. Unele dintre aceste conflicte militare sunt în desfășurare, altele sunt suspendate. </a:t>
            </a:r>
            <a:endParaRPr lang="ru-RU" sz="1800" dirty="0"/>
          </a:p>
        </p:txBody>
      </p:sp>
      <p:sp>
        <p:nvSpPr>
          <p:cNvPr id="3" name="Объект 2"/>
          <p:cNvSpPr>
            <a:spLocks noGrp="1"/>
          </p:cNvSpPr>
          <p:nvPr>
            <p:ph idx="1"/>
          </p:nvPr>
        </p:nvSpPr>
        <p:spPr>
          <a:xfrm>
            <a:off x="0" y="1690688"/>
            <a:ext cx="5381368" cy="4351338"/>
          </a:xfrm>
        </p:spPr>
        <p:txBody>
          <a:bodyPr>
            <a:normAutofit/>
          </a:bodyPr>
          <a:lstStyle/>
          <a:p>
            <a:pPr marL="342900" indent="-342900" algn="just">
              <a:buFont typeface="Wingdings" panose="05000000000000000000" pitchFamily="2" charset="2"/>
              <a:buChar char="q"/>
            </a:pPr>
            <a:r>
              <a:rPr lang="ro-RO" sz="1400" dirty="0">
                <a:latin typeface="Times New Roman" panose="02020603050405020304" pitchFamily="18" charset="0"/>
                <a:cs typeface="Times New Roman" panose="02020603050405020304" pitchFamily="18" charset="0"/>
              </a:rPr>
              <a:t>Conflictele duc la schimbări negative dure a mediului naţional și internațional. Acestea amenință valorile fundamentale ale statelor și organizațiilor.</a:t>
            </a:r>
          </a:p>
          <a:p>
            <a:pPr marL="342900" indent="-342900" algn="just">
              <a:buFont typeface="Wingdings" panose="05000000000000000000" pitchFamily="2" charset="2"/>
              <a:buChar char="q"/>
            </a:pPr>
            <a:r>
              <a:rPr lang="ro-RO" sz="1400" dirty="0">
                <a:latin typeface="Times New Roman" panose="02020603050405020304" pitchFamily="18" charset="0"/>
                <a:cs typeface="Times New Roman" panose="02020603050405020304" pitchFamily="18" charset="0"/>
              </a:rPr>
              <a:t>Toate conflictele nu duc decât la o probabilitate crescută de apariție a unor acțiuni militare ostile, ce sunt desfășurate pe câmpuri de luptă, uneori impredictibile, cu forțe şi inamici greu de determinat sau de anihilat.</a:t>
            </a:r>
          </a:p>
          <a:p>
            <a:pPr marL="342900" indent="-342900" algn="just">
              <a:buFont typeface="Wingdings" panose="05000000000000000000" pitchFamily="2" charset="2"/>
              <a:buChar char="q"/>
            </a:pPr>
            <a:r>
              <a:rPr lang="ro-RO" sz="1400" dirty="0">
                <a:latin typeface="Times New Roman" panose="02020603050405020304" pitchFamily="18" charset="0"/>
                <a:cs typeface="Times New Roman" panose="02020603050405020304" pitchFamily="18" charset="0"/>
              </a:rPr>
              <a:t>În ultimii ani, la scară internațională, au fost înregistrate mai multe evenimente care au afectat și continuă să afecteze, în mod direct sau indirect, mediul de securitate, deteriorându-l progresiv și generând disensiuni între diferiți actori. </a:t>
            </a:r>
          </a:p>
          <a:p>
            <a:pPr marL="342900" indent="-342900" algn="just">
              <a:buFont typeface="Wingdings" panose="05000000000000000000" pitchFamily="2" charset="2"/>
              <a:buChar char="q"/>
            </a:pPr>
            <a:r>
              <a:rPr lang="ro-RO" sz="1400" dirty="0">
                <a:latin typeface="Times New Roman" panose="02020603050405020304" pitchFamily="18" charset="0"/>
                <a:cs typeface="Times New Roman" panose="02020603050405020304" pitchFamily="18" charset="0"/>
              </a:rPr>
              <a:t>Ca urmare, securitatea de pe continentul european devine tot mai complexă. </a:t>
            </a:r>
          </a:p>
        </p:txBody>
      </p:sp>
    </p:spTree>
    <p:extLst>
      <p:ext uri="{BB962C8B-B14F-4D97-AF65-F5344CB8AC3E}">
        <p14:creationId xmlns:p14="http://schemas.microsoft.com/office/powerpoint/2010/main" val="2898907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739836"/>
            <a:ext cx="9102811" cy="2246769"/>
          </a:xfrm>
          <a:prstGeom prst="rect">
            <a:avLst/>
          </a:prstGeom>
        </p:spPr>
        <p:txBody>
          <a:bodyPr wrap="square">
            <a:spAutoFit/>
          </a:bodyPr>
          <a:lstStyle/>
          <a:p>
            <a:pPr marL="342900" indent="-342900">
              <a:buFont typeface="Wingdings" panose="05000000000000000000" pitchFamily="2" charset="2"/>
              <a:buChar char="§"/>
            </a:pPr>
            <a:r>
              <a:rPr lang="ro-RO" sz="1400" dirty="0">
                <a:latin typeface="Times New Roman" panose="02020603050405020304" pitchFamily="18" charset="0"/>
                <a:cs typeface="Times New Roman" panose="02020603050405020304" pitchFamily="18" charset="0"/>
              </a:rPr>
              <a:t>conflictul militar dintre SUA și Iran legat de Acordul nuclear cu Iranul privind stocurile de uraniu, activităţile nucleare şi balistice iraniene, și confruntările militare de la sfârșitul anului 2019, care ar fi putut escalada, dacă nu s-ar fi întâmplat drama avionului ucrainean, care a fost doborât din greșeală;</a:t>
            </a:r>
          </a:p>
          <a:p>
            <a:pPr marL="342900" indent="-342900">
              <a:buFont typeface="Wingdings" panose="05000000000000000000" pitchFamily="2" charset="2"/>
              <a:buChar char="§"/>
            </a:pPr>
            <a:r>
              <a:rPr lang="ro-RO" sz="1400" dirty="0">
                <a:latin typeface="Times New Roman" panose="02020603050405020304" pitchFamily="18" charset="0"/>
                <a:cs typeface="Times New Roman" panose="02020603050405020304" pitchFamily="18" charset="0"/>
              </a:rPr>
              <a:t>conflictul militar din Siria, care începuse în 2011 cu proteste interne, și s-a transformat până în 2020 într-un conflict militar cu implicarea Turciei, SUA, Iranului, Rusiei, Statului Islamic, etc.; </a:t>
            </a:r>
          </a:p>
          <a:p>
            <a:pPr marL="342900" indent="-342900">
              <a:buFont typeface="Wingdings" panose="05000000000000000000" pitchFamily="2" charset="2"/>
              <a:buChar char="§"/>
            </a:pPr>
            <a:r>
              <a:rPr lang="ro-RO" sz="1400" dirty="0">
                <a:latin typeface="Times New Roman" panose="02020603050405020304" pitchFamily="18" charset="0"/>
                <a:cs typeface="Times New Roman" panose="02020603050405020304" pitchFamily="18" charset="0"/>
              </a:rPr>
              <a:t>conflictul militar din Georgia în 2008;</a:t>
            </a:r>
          </a:p>
          <a:p>
            <a:pPr marL="342900" indent="-342900">
              <a:buFont typeface="Wingdings" panose="05000000000000000000" pitchFamily="2" charset="2"/>
              <a:buChar char="§"/>
            </a:pPr>
            <a:r>
              <a:rPr lang="ro-RO" sz="1400" dirty="0">
                <a:latin typeface="Times New Roman" panose="02020603050405020304" pitchFamily="18" charset="0"/>
                <a:cs typeface="Times New Roman" panose="02020603050405020304" pitchFamily="18" charset="0"/>
              </a:rPr>
              <a:t>conflictul militar din Crimeea din 2014;</a:t>
            </a:r>
          </a:p>
          <a:p>
            <a:pPr marL="342900" indent="-342900">
              <a:buFont typeface="Wingdings" panose="05000000000000000000" pitchFamily="2" charset="2"/>
              <a:buChar char="§"/>
            </a:pPr>
            <a:r>
              <a:rPr lang="ro-RO" sz="1400" dirty="0">
                <a:latin typeface="Times New Roman" panose="02020603050405020304" pitchFamily="18" charset="0"/>
                <a:cs typeface="Times New Roman" panose="02020603050405020304" pitchFamily="18" charset="0"/>
              </a:rPr>
              <a:t>conflictul militar dintre Israel și Palestina;</a:t>
            </a:r>
          </a:p>
          <a:p>
            <a:pPr marL="342900" indent="-342900">
              <a:buFont typeface="Wingdings" panose="05000000000000000000" pitchFamily="2" charset="2"/>
              <a:buChar char="§"/>
            </a:pPr>
            <a:r>
              <a:rPr lang="ro-RO" sz="1400" dirty="0">
                <a:latin typeface="Times New Roman" panose="02020603050405020304" pitchFamily="18" charset="0"/>
                <a:cs typeface="Times New Roman" panose="02020603050405020304" pitchFamily="18" charset="0"/>
              </a:rPr>
              <a:t>conflictul militar transnistrean;</a:t>
            </a:r>
          </a:p>
          <a:p>
            <a:pPr marL="342900" indent="-342900">
              <a:buFont typeface="Wingdings" panose="05000000000000000000" pitchFamily="2" charset="2"/>
              <a:buChar char="§"/>
            </a:pPr>
            <a:r>
              <a:rPr lang="ro-RO" sz="1400" dirty="0">
                <a:latin typeface="Times New Roman" panose="02020603050405020304" pitchFamily="18" charset="0"/>
                <a:cs typeface="Times New Roman" panose="02020603050405020304" pitchFamily="18" charset="0"/>
              </a:rPr>
              <a:t>conflictul militar din Balcani.   </a:t>
            </a:r>
          </a:p>
        </p:txBody>
      </p:sp>
    </p:spTree>
    <p:extLst>
      <p:ext uri="{BB962C8B-B14F-4D97-AF65-F5344CB8AC3E}">
        <p14:creationId xmlns:p14="http://schemas.microsoft.com/office/powerpoint/2010/main" val="364544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0515600" cy="1325563"/>
          </a:xfrm>
        </p:spPr>
        <p:txBody>
          <a:bodyPr>
            <a:normAutofit fontScale="90000"/>
          </a:bodyPr>
          <a:lstStyle/>
          <a:p>
            <a:r>
              <a:rPr lang="ro-RO" sz="2000" b="1" dirty="0">
                <a:latin typeface="Times New Roman" panose="02020603050405020304" pitchFamily="18" charset="0"/>
                <a:cs typeface="Times New Roman" panose="02020603050405020304" pitchFamily="18" charset="0"/>
              </a:rPr>
              <a:t>Teoria despre conflictele militare utilizează doi termeni pentru a defini starea de neînțelegere, dezacord sau ciocniri de interese antagonice între părți adverse, care a degenerat, ca urmare a anumitor condiţii, în acțiuni violente sau război – </a:t>
            </a:r>
            <a:r>
              <a:rPr lang="ro-RO" sz="2000" b="1" i="1" dirty="0">
                <a:solidFill>
                  <a:srgbClr val="FF0000"/>
                </a:solidFill>
                <a:latin typeface="Times New Roman" panose="02020603050405020304" pitchFamily="18" charset="0"/>
                <a:cs typeface="Times New Roman" panose="02020603050405020304" pitchFamily="18" charset="0"/>
              </a:rPr>
              <a:t>conflict militar </a:t>
            </a:r>
            <a:r>
              <a:rPr lang="ro-RO" sz="2000" b="1" i="1" dirty="0">
                <a:latin typeface="Times New Roman" panose="02020603050405020304" pitchFamily="18" charset="0"/>
                <a:cs typeface="Times New Roman" panose="02020603050405020304" pitchFamily="18" charset="0"/>
              </a:rPr>
              <a:t>și </a:t>
            </a:r>
            <a:r>
              <a:rPr lang="ro-RO" sz="2000" b="1" i="1" dirty="0">
                <a:solidFill>
                  <a:srgbClr val="FF0000"/>
                </a:solidFill>
                <a:latin typeface="Times New Roman" panose="02020603050405020304" pitchFamily="18" charset="0"/>
                <a:cs typeface="Times New Roman" panose="02020603050405020304" pitchFamily="18" charset="0"/>
              </a:rPr>
              <a:t>conflict armat</a:t>
            </a:r>
            <a:r>
              <a:rPr lang="ro-RO" sz="1800" b="1" i="1" dirty="0">
                <a:solidFill>
                  <a:srgbClr val="FF0000"/>
                </a:solidFill>
                <a:latin typeface="Times New Roman" panose="02020603050405020304" pitchFamily="18" charset="0"/>
                <a:cs typeface="Times New Roman" panose="02020603050405020304" pitchFamily="18" charset="0"/>
              </a:rPr>
              <a:t>. </a:t>
            </a:r>
            <a:r>
              <a:rPr lang="ro-RO" b="1" i="1" dirty="0">
                <a:solidFill>
                  <a:srgbClr val="FF0000"/>
                </a:solidFill>
                <a:latin typeface="Times New Roman" panose="02020603050405020304" pitchFamily="18" charset="0"/>
                <a:cs typeface="Times New Roman" panose="02020603050405020304" pitchFamily="18" charset="0"/>
              </a:rPr>
              <a:t/>
            </a:r>
            <a:br>
              <a:rPr lang="ro-RO" b="1" i="1" dirty="0">
                <a:solidFill>
                  <a:srgbClr val="FF0000"/>
                </a:solidFill>
                <a:latin typeface="Times New Roman" panose="02020603050405020304" pitchFamily="18" charset="0"/>
                <a:cs typeface="Times New Roman" panose="02020603050405020304" pitchFamily="18" charset="0"/>
              </a:rPr>
            </a:br>
            <a:r>
              <a:rPr lang="en-US" dirty="0" smtClean="0"/>
              <a:t>.</a:t>
            </a:r>
            <a:endParaRPr lang="ru-RU" dirty="0"/>
          </a:p>
        </p:txBody>
      </p:sp>
      <p:sp>
        <p:nvSpPr>
          <p:cNvPr id="10" name="Прямоугольник 9"/>
          <p:cNvSpPr/>
          <p:nvPr/>
        </p:nvSpPr>
        <p:spPr>
          <a:xfrm>
            <a:off x="5257800" y="1887141"/>
            <a:ext cx="6096000" cy="3416320"/>
          </a:xfrm>
          <a:prstGeom prst="rect">
            <a:avLst/>
          </a:prstGeom>
        </p:spPr>
        <p:txBody>
          <a:bodyPr>
            <a:spAutoFit/>
          </a:bodyPr>
          <a:lstStyle/>
          <a:p>
            <a:r>
              <a:rPr lang="ro-RO" dirty="0">
                <a:latin typeface="Times New Roman" panose="02020603050405020304" pitchFamily="18" charset="0"/>
                <a:cs typeface="Times New Roman" panose="02020603050405020304" pitchFamily="18" charset="0"/>
              </a:rPr>
              <a:t>Se pare că nu există o delimitare clară între acești doi termeni, ambii fiind folosiți ca sinonime sau în dependență de preferințele specialiștilor. Literatura de specialitate engleză utilizează termenul ”</a:t>
            </a:r>
            <a:r>
              <a:rPr lang="ro-RO" i="1" dirty="0">
                <a:solidFill>
                  <a:srgbClr val="FF0000"/>
                </a:solidFill>
                <a:latin typeface="Times New Roman" panose="02020603050405020304" pitchFamily="18" charset="0"/>
                <a:cs typeface="Times New Roman" panose="02020603050405020304" pitchFamily="18" charset="0"/>
              </a:rPr>
              <a:t>armed conflict</a:t>
            </a:r>
            <a:r>
              <a:rPr lang="ro-RO" dirty="0">
                <a:latin typeface="Times New Roman" panose="02020603050405020304" pitchFamily="18" charset="0"/>
                <a:cs typeface="Times New Roman" panose="02020603050405020304" pitchFamily="18" charset="0"/>
              </a:rPr>
              <a:t>” și mai puțin ”</a:t>
            </a:r>
            <a:r>
              <a:rPr lang="ro-RO" i="1" dirty="0">
                <a:solidFill>
                  <a:srgbClr val="FF0000"/>
                </a:solidFill>
                <a:latin typeface="Times New Roman" panose="02020603050405020304" pitchFamily="18" charset="0"/>
                <a:cs typeface="Times New Roman" panose="02020603050405020304" pitchFamily="18" charset="0"/>
              </a:rPr>
              <a:t>military conflict</a:t>
            </a:r>
            <a:r>
              <a:rPr lang="ro-RO" dirty="0">
                <a:latin typeface="Times New Roman" panose="02020603050405020304" pitchFamily="18" charset="0"/>
                <a:cs typeface="Times New Roman" panose="02020603050405020304" pitchFamily="18" charset="0"/>
              </a:rPr>
              <a:t>”.</a:t>
            </a:r>
          </a:p>
          <a:p>
            <a:r>
              <a:rPr lang="ro-RO" dirty="0">
                <a:latin typeface="Times New Roman" panose="02020603050405020304" pitchFamily="18" charset="0"/>
                <a:cs typeface="Times New Roman" panose="02020603050405020304" pitchFamily="18" charset="0"/>
              </a:rPr>
              <a:t>Este de menționat faptul, că </a:t>
            </a:r>
            <a:r>
              <a:rPr lang="ro-RO" i="1" dirty="0">
                <a:solidFill>
                  <a:srgbClr val="FF0000"/>
                </a:solidFill>
                <a:latin typeface="Times New Roman" panose="02020603050405020304" pitchFamily="18" charset="0"/>
                <a:cs typeface="Times New Roman" panose="02020603050405020304" pitchFamily="18" charset="0"/>
              </a:rPr>
              <a:t>conflict armat </a:t>
            </a:r>
            <a:r>
              <a:rPr lang="ro-RO" dirty="0">
                <a:latin typeface="Times New Roman" panose="02020603050405020304" pitchFamily="18" charset="0"/>
                <a:cs typeface="Times New Roman" panose="02020603050405020304" pitchFamily="18" charset="0"/>
              </a:rPr>
              <a:t>este termenul utilizat în dreptul internațional, ce l-a înlocuit pe cel de război, deoarece acesta cuprinde orice situație conflictuală. </a:t>
            </a:r>
          </a:p>
          <a:p>
            <a:r>
              <a:rPr lang="ro-RO" dirty="0">
                <a:latin typeface="Times New Roman" panose="02020603050405020304" pitchFamily="18" charset="0"/>
                <a:cs typeface="Times New Roman" panose="02020603050405020304" pitchFamily="18" charset="0"/>
              </a:rPr>
              <a:t>După 1945, în convențiile adoptate se folosește această noțiune care răspunde mai bine realităților contemporane şi normelor juridice internaţionale în domeniu, având în vedere că violența se manifestă încă între relațiile dintre state.</a:t>
            </a:r>
          </a:p>
        </p:txBody>
      </p:sp>
    </p:spTree>
    <p:extLst>
      <p:ext uri="{BB962C8B-B14F-4D97-AF65-F5344CB8AC3E}">
        <p14:creationId xmlns:p14="http://schemas.microsoft.com/office/powerpoint/2010/main" val="3617494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0515600" cy="1325563"/>
          </a:xfrm>
        </p:spPr>
        <p:txBody>
          <a:bodyPr>
            <a:noAutofit/>
          </a:bodyPr>
          <a:lstStyle/>
          <a:p>
            <a:pPr algn="ctr"/>
            <a:r>
              <a:rPr lang="ro-RO" sz="2400" b="1" dirty="0">
                <a:latin typeface="Times New Roman" panose="02020603050405020304" pitchFamily="18" charset="0"/>
                <a:cs typeface="Times New Roman" panose="02020603050405020304" pitchFamily="18" charset="0"/>
              </a:rPr>
              <a:t>La nivel internațional conflictele armate sunt reglementate de cele patru Convenții de la  Geneva cu privire la protecția victimelor de război din 12 august 1949 precum şi trei protocoale adiționale elaborate în 1977 (I şi II) şi 2005 (III). </a:t>
            </a:r>
          </a:p>
        </p:txBody>
      </p:sp>
      <p:sp>
        <p:nvSpPr>
          <p:cNvPr id="3" name="Объект 2"/>
          <p:cNvSpPr>
            <a:spLocks noGrp="1"/>
          </p:cNvSpPr>
          <p:nvPr>
            <p:ph idx="1"/>
          </p:nvPr>
        </p:nvSpPr>
        <p:spPr>
          <a:xfrm>
            <a:off x="0" y="1669106"/>
            <a:ext cx="7358449" cy="4351338"/>
          </a:xfrm>
        </p:spPr>
        <p:txBody>
          <a:bodyPr>
            <a:normAutofit/>
          </a:bodyPr>
          <a:lstStyle/>
          <a:p>
            <a:r>
              <a:rPr lang="ro-RO" sz="1600" dirty="0">
                <a:latin typeface="Times New Roman" panose="02020603050405020304" pitchFamily="18" charset="0"/>
                <a:cs typeface="Times New Roman" panose="02020603050405020304" pitchFamily="18" charset="0"/>
              </a:rPr>
              <a:t>După anul 1949 au fost adoptate şi alte tratate internaţionale în materia protecției persoanelor şi obiectelor în timp de război. La ele se referă  Convenția privind protecția valorilor culturale în perioada conflictelor armate din 14 mai 1954 şi alte tratate care reglementează interzicerea anumitor mijloace de purtare a acțiunilor armate.</a:t>
            </a:r>
          </a:p>
          <a:p>
            <a:endParaRPr lang="en-US" sz="1600" dirty="0" smtClean="0"/>
          </a:p>
          <a:p>
            <a:pPr marL="342900" indent="-342900" algn="just">
              <a:buFont typeface="Wingdings" panose="05000000000000000000" pitchFamily="2" charset="2"/>
              <a:buChar char="Ø"/>
            </a:pPr>
            <a:r>
              <a:rPr lang="ro-RO" sz="1600" dirty="0">
                <a:latin typeface="Times New Roman" panose="02020603050405020304" pitchFamily="18" charset="0"/>
                <a:cs typeface="Times New Roman" panose="02020603050405020304" pitchFamily="18" charset="0"/>
              </a:rPr>
              <a:t>Institutul de Drept Internațional în anul 1985 a propus o definiție pentru conflict armat: ”</a:t>
            </a:r>
            <a:r>
              <a:rPr lang="ro-RO" sz="1600" i="1" dirty="0">
                <a:latin typeface="Times New Roman" panose="02020603050405020304" pitchFamily="18" charset="0"/>
                <a:cs typeface="Times New Roman" panose="02020603050405020304" pitchFamily="18" charset="0"/>
              </a:rPr>
              <a:t>stare de război sau conflict, care implică operațiuni militare, care prin natura lor influențează aplicarea tratatelor existente între statele părți implicate în conflict sau între un stat parte și un stat terț, indiferent de existența unei declarați formale de război sau alte declarații din partea unei sau tuturor părților la conflictul militar”</a:t>
            </a:r>
            <a:r>
              <a:rPr lang="ro-RO" sz="1600" dirty="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ro-RO" sz="1600" dirty="0">
                <a:latin typeface="Times New Roman" panose="02020603050405020304" pitchFamily="18" charset="0"/>
                <a:cs typeface="Times New Roman" panose="02020603050405020304" pitchFamily="18" charset="0"/>
              </a:rPr>
              <a:t>Tribunalul Penal Internațional pentru fosta Iugoslavie a propus o definiție generală pentru conflictul militar internațional în </a:t>
            </a:r>
            <a:r>
              <a:rPr lang="ro-RO" sz="1600" i="1" dirty="0">
                <a:latin typeface="Times New Roman" panose="02020603050405020304" pitchFamily="18" charset="0"/>
                <a:cs typeface="Times New Roman" panose="02020603050405020304" pitchFamily="18" charset="0"/>
              </a:rPr>
              <a:t>cauza Tadic</a:t>
            </a:r>
            <a:r>
              <a:rPr lang="ro-RO" sz="1600" dirty="0">
                <a:latin typeface="Times New Roman" panose="02020603050405020304" pitchFamily="18" charset="0"/>
                <a:cs typeface="Times New Roman" panose="02020603050405020304" pitchFamily="18" charset="0"/>
              </a:rPr>
              <a:t>, și anume: ”</a:t>
            </a:r>
            <a:r>
              <a:rPr lang="ro-RO" sz="1600" i="1" dirty="0">
                <a:latin typeface="Times New Roman" panose="02020603050405020304" pitchFamily="18" charset="0"/>
                <a:cs typeface="Times New Roman" panose="02020603050405020304" pitchFamily="18" charset="0"/>
              </a:rPr>
              <a:t>un conflict militar există, atunci când se recurge la forțe armate între state”.</a:t>
            </a:r>
          </a:p>
        </p:txBody>
      </p:sp>
    </p:spTree>
    <p:extLst>
      <p:ext uri="{BB962C8B-B14F-4D97-AF65-F5344CB8AC3E}">
        <p14:creationId xmlns:p14="http://schemas.microsoft.com/office/powerpoint/2010/main" val="3823613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2773" y="114634"/>
            <a:ext cx="6096000" cy="369332"/>
          </a:xfrm>
          <a:prstGeom prst="rect">
            <a:avLst/>
          </a:prstGeom>
        </p:spPr>
        <p:txBody>
          <a:bodyPr>
            <a:spAutoFit/>
          </a:bodyPr>
          <a:lstStyle/>
          <a:p>
            <a:r>
              <a:rPr lang="ro-RO" b="1" dirty="0">
                <a:solidFill>
                  <a:srgbClr val="19557D"/>
                </a:solidFill>
                <a:latin typeface="Times New Roman" panose="02020603050405020304" pitchFamily="18" charset="0"/>
                <a:cs typeface="Times New Roman" panose="02020603050405020304" pitchFamily="18" charset="0"/>
              </a:rPr>
              <a:t>CARACTERISTICI</a:t>
            </a:r>
            <a:endParaRPr lang="ru-RU" dirty="0"/>
          </a:p>
        </p:txBody>
      </p:sp>
      <p:sp>
        <p:nvSpPr>
          <p:cNvPr id="5" name="Прямоугольник 4"/>
          <p:cNvSpPr/>
          <p:nvPr/>
        </p:nvSpPr>
        <p:spPr>
          <a:xfrm>
            <a:off x="230660" y="1144179"/>
            <a:ext cx="6096000" cy="2893100"/>
          </a:xfrm>
          <a:prstGeom prst="rect">
            <a:avLst/>
          </a:prstGeom>
        </p:spPr>
        <p:txBody>
          <a:bodyPr>
            <a:spAutoFit/>
          </a:bodyPr>
          <a:lstStyle/>
          <a:p>
            <a:r>
              <a:rPr lang="en-US" sz="1400" dirty="0" smtClean="0"/>
              <a:t>–  </a:t>
            </a:r>
            <a:r>
              <a:rPr lang="ro-RO" sz="1400" dirty="0">
                <a:latin typeface="Times New Roman" panose="02020603050405020304" pitchFamily="18" charset="0"/>
                <a:cs typeface="Times New Roman" panose="02020603050405020304" pitchFamily="18" charset="0"/>
              </a:rPr>
              <a:t>cauzalitatea complexă, rezultată îndeosebi din incompatibilităţile existente (şi care se accentuează pe zi ce trece) între sistemele politice dictatoriale sau autocrate şi cele democratice; </a:t>
            </a:r>
          </a:p>
          <a:p>
            <a:endParaRPr lang="en-US" sz="1400" dirty="0" smtClean="0"/>
          </a:p>
          <a:p>
            <a:endParaRPr lang="en-US" sz="1400" dirty="0" smtClean="0"/>
          </a:p>
          <a:p>
            <a:pPr>
              <a:buFont typeface="Wingdings" panose="05000000000000000000" pitchFamily="2" charset="2"/>
              <a:buChar char="Ø"/>
            </a:pPr>
            <a:r>
              <a:rPr lang="en-US" sz="1400" dirty="0" smtClean="0"/>
              <a:t>– </a:t>
            </a:r>
            <a:r>
              <a:rPr lang="ro-RO" sz="1400" dirty="0">
                <a:latin typeface="Times New Roman" panose="02020603050405020304" pitchFamily="18" charset="0"/>
                <a:cs typeface="Times New Roman" panose="02020603050405020304" pitchFamily="18" charset="0"/>
              </a:rPr>
              <a:t>amprenta pusă asupra noilor conflicte militare de decalajele imense dintre lumea bogată şi lumea săracă, dintre civilizaţia modernizată şi civilizaţiile tradiţionale, diversificate, pe trepte diferite de dezvoltare, cu tradiții, obiceiuri şi valori ancestrale; </a:t>
            </a:r>
          </a:p>
          <a:p>
            <a:endParaRPr lang="en-US" sz="1400" dirty="0" smtClean="0"/>
          </a:p>
          <a:p>
            <a:pPr>
              <a:buFont typeface="Wingdings" panose="05000000000000000000" pitchFamily="2" charset="2"/>
              <a:buChar char="Ø"/>
            </a:pPr>
            <a:r>
              <a:rPr lang="en-US" sz="1400" dirty="0" smtClean="0"/>
              <a:t>– </a:t>
            </a:r>
            <a:r>
              <a:rPr lang="ro-RO" sz="1400" dirty="0">
                <a:latin typeface="Times New Roman" panose="02020603050405020304" pitchFamily="18" charset="0"/>
                <a:cs typeface="Times New Roman" panose="02020603050405020304" pitchFamily="18" charset="0"/>
              </a:rPr>
              <a:t>intensitatea diferită, de la violența extremă a atentatelor teroriste la strategiile de îndiguire, la cele de dominare sau la cele de impunere a unui anumit tip de comportament;</a:t>
            </a:r>
            <a:endParaRPr lang="ro-RO"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85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0515600" cy="1325563"/>
          </a:xfrm>
        </p:spPr>
        <p:txBody>
          <a:bodyPr/>
          <a:lstStyle/>
          <a:p>
            <a:pPr algn="ctr"/>
            <a:r>
              <a:rPr lang="ro-RO" b="1" dirty="0">
                <a:ln w="3175" cmpd="sng">
                  <a:noFill/>
                </a:ln>
                <a:solidFill>
                  <a:srgbClr val="19557D"/>
                </a:solidFill>
                <a:latin typeface="Times New Roman" panose="02020603050405020304" pitchFamily="18" charset="0"/>
                <a:cs typeface="Times New Roman" panose="02020603050405020304" pitchFamily="18" charset="0"/>
              </a:rPr>
              <a:t>Conflictul armat propriu-zis  </a:t>
            </a:r>
            <a:endParaRPr lang="ro-RO" b="1" dirty="0">
              <a:ln w="3175" cmpd="sng">
                <a:noFill/>
              </a:ln>
              <a:solidFill>
                <a:srgbClr val="19557D"/>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1746073"/>
            <a:ext cx="6096000" cy="2862322"/>
          </a:xfrm>
          <a:prstGeom prst="rect">
            <a:avLst/>
          </a:prstGeom>
        </p:spPr>
        <p:txBody>
          <a:bodyPr>
            <a:spAutoFit/>
          </a:bodyPr>
          <a:lstStyle/>
          <a:p>
            <a:r>
              <a:rPr lang="ro-RO" b="1" dirty="0">
                <a:ln w="3175" cmpd="sng">
                  <a:noFill/>
                </a:ln>
                <a:solidFill>
                  <a:srgbClr val="19557D"/>
                </a:solidFill>
                <a:latin typeface="Times New Roman" panose="02020603050405020304" pitchFamily="18" charset="0"/>
                <a:cs typeface="Times New Roman" panose="02020603050405020304" pitchFamily="18" charset="0"/>
              </a:rPr>
              <a:t>Următoarea etapă este </a:t>
            </a:r>
            <a:r>
              <a:rPr lang="ro-RO" b="1" i="1" dirty="0">
                <a:ln w="3175" cmpd="sng">
                  <a:noFill/>
                </a:ln>
                <a:solidFill>
                  <a:srgbClr val="FF0000"/>
                </a:solidFill>
                <a:latin typeface="Times New Roman" panose="02020603050405020304" pitchFamily="18" charset="0"/>
                <a:cs typeface="Times New Roman" panose="02020603050405020304" pitchFamily="18" charset="0"/>
              </a:rPr>
              <a:t>conflictul armat propriu-zis</a:t>
            </a:r>
            <a:r>
              <a:rPr lang="ro-RO" b="1" dirty="0">
                <a:ln w="3175" cmpd="sng">
                  <a:noFill/>
                </a:ln>
                <a:solidFill>
                  <a:srgbClr val="19557D"/>
                </a:solidFill>
                <a:latin typeface="Times New Roman" panose="02020603050405020304" pitchFamily="18" charset="0"/>
                <a:cs typeface="Times New Roman" panose="02020603050405020304" pitchFamily="18" charset="0"/>
              </a:rPr>
              <a:t>, unde intervenția militară se poate regăsi, atunci când pentru atingerea scopurilor propuse, factorii de decizie politico-militari ordonă acest tip de acțiune. </a:t>
            </a:r>
          </a:p>
          <a:p>
            <a:r>
              <a:rPr lang="ro-RO" b="1" dirty="0">
                <a:ln w="3175" cmpd="sng">
                  <a:noFill/>
                </a:ln>
                <a:solidFill>
                  <a:srgbClr val="19557D"/>
                </a:solidFill>
                <a:latin typeface="Times New Roman" panose="02020603050405020304" pitchFamily="18" charset="0"/>
                <a:cs typeface="Times New Roman" panose="02020603050405020304" pitchFamily="18" charset="0"/>
              </a:rPr>
              <a:t>După încheierea intervenției militare se trece, de regulă, la cea de-a treia etapă, </a:t>
            </a:r>
            <a:r>
              <a:rPr lang="ro-RO" b="1" i="1" dirty="0">
                <a:ln w="3175" cmpd="sng">
                  <a:noFill/>
                </a:ln>
                <a:solidFill>
                  <a:srgbClr val="FF0000"/>
                </a:solidFill>
                <a:latin typeface="Times New Roman" panose="02020603050405020304" pitchFamily="18" charset="0"/>
                <a:cs typeface="Times New Roman" panose="02020603050405020304" pitchFamily="18" charset="0"/>
              </a:rPr>
              <a:t>cea post-conflict. </a:t>
            </a:r>
          </a:p>
          <a:p>
            <a:r>
              <a:rPr lang="ro-RO" b="1" dirty="0">
                <a:ln w="3175" cmpd="sng">
                  <a:noFill/>
                </a:ln>
                <a:solidFill>
                  <a:srgbClr val="19557D"/>
                </a:solidFill>
                <a:latin typeface="Times New Roman" panose="02020603050405020304" pitchFamily="18" charset="0"/>
                <a:cs typeface="Times New Roman" panose="02020603050405020304" pitchFamily="18" charset="0"/>
              </a:rPr>
              <a:t>          Devine tot mai evident faptul că etapa </a:t>
            </a:r>
            <a:r>
              <a:rPr lang="ro-RO" b="1" i="1" dirty="0">
                <a:ln w="3175" cmpd="sng">
                  <a:noFill/>
                </a:ln>
                <a:solidFill>
                  <a:srgbClr val="FF0000"/>
                </a:solidFill>
                <a:latin typeface="Times New Roman" panose="02020603050405020304" pitchFamily="18" charset="0"/>
                <a:cs typeface="Times New Roman" panose="02020603050405020304" pitchFamily="18" charset="0"/>
              </a:rPr>
              <a:t>post conflict </a:t>
            </a:r>
            <a:r>
              <a:rPr lang="ro-RO" b="1" dirty="0">
                <a:ln w="3175" cmpd="sng">
                  <a:noFill/>
                </a:ln>
                <a:solidFill>
                  <a:srgbClr val="19557D"/>
                </a:solidFill>
                <a:latin typeface="Times New Roman" panose="02020603050405020304" pitchFamily="18" charset="0"/>
                <a:cs typeface="Times New Roman" panose="02020603050405020304" pitchFamily="18" charset="0"/>
              </a:rPr>
              <a:t>este mai importantă decât etapa </a:t>
            </a:r>
            <a:r>
              <a:rPr lang="ro-RO" b="1" i="1" dirty="0">
                <a:ln w="3175" cmpd="sng">
                  <a:noFill/>
                </a:ln>
                <a:solidFill>
                  <a:srgbClr val="FF0000"/>
                </a:solidFill>
                <a:latin typeface="Times New Roman" panose="02020603050405020304" pitchFamily="18" charset="0"/>
                <a:cs typeface="Times New Roman" panose="02020603050405020304" pitchFamily="18" charset="0"/>
              </a:rPr>
              <a:t>conflictului armat propriu-zis </a:t>
            </a:r>
            <a:r>
              <a:rPr lang="ro-RO" b="1" dirty="0">
                <a:ln w="3175" cmpd="sng">
                  <a:noFill/>
                </a:ln>
                <a:solidFill>
                  <a:srgbClr val="19557D"/>
                </a:solidFill>
                <a:latin typeface="Times New Roman" panose="02020603050405020304" pitchFamily="18" charset="0"/>
                <a:cs typeface="Times New Roman" panose="02020603050405020304" pitchFamily="18" charset="0"/>
              </a:rPr>
              <a:t>prin dimensiunea temporară mult mai mare şi resursele alocate. </a:t>
            </a:r>
          </a:p>
        </p:txBody>
      </p:sp>
      <p:sp>
        <p:nvSpPr>
          <p:cNvPr id="5" name="Прямоугольник 4"/>
          <p:cNvSpPr/>
          <p:nvPr/>
        </p:nvSpPr>
        <p:spPr>
          <a:xfrm>
            <a:off x="6096000" y="1746073"/>
            <a:ext cx="6096000" cy="1477328"/>
          </a:xfrm>
          <a:prstGeom prst="rect">
            <a:avLst/>
          </a:prstGeom>
        </p:spPr>
        <p:txBody>
          <a:bodyPr>
            <a:spAutoFit/>
          </a:bodyPr>
          <a:lstStyle/>
          <a:p>
            <a:r>
              <a:rPr lang="ro-RO" b="1" dirty="0">
                <a:ln w="3175" cmpd="sng">
                  <a:noFill/>
                </a:ln>
                <a:solidFill>
                  <a:srgbClr val="19557D"/>
                </a:solidFill>
                <a:latin typeface="Times New Roman" panose="02020603050405020304" pitchFamily="18" charset="0"/>
                <a:cs typeface="Times New Roman" panose="02020603050405020304" pitchFamily="18" charset="0"/>
              </a:rPr>
              <a:t>După încheierea Războiului Rece, război în care marile puteri s-au limitat doar la etapele de opoziție reconciliantă a părților, fără a se atinge vreodată maximum de intensitate în lupta armată, bipolaritatea s-a spart şi au apărut nenumărate situații generatoare de conflicte armate.</a:t>
            </a:r>
          </a:p>
        </p:txBody>
      </p:sp>
    </p:spTree>
    <p:extLst>
      <p:ext uri="{BB962C8B-B14F-4D97-AF65-F5344CB8AC3E}">
        <p14:creationId xmlns:p14="http://schemas.microsoft.com/office/powerpoint/2010/main" val="2420527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0515600" cy="1325563"/>
          </a:xfrm>
        </p:spPr>
        <p:txBody>
          <a:bodyPr/>
          <a:lstStyle/>
          <a:p>
            <a:r>
              <a:rPr lang="ro-RO" b="1" dirty="0">
                <a:latin typeface="Times New Roman" panose="02020603050405020304" pitchFamily="18" charset="0"/>
                <a:cs typeface="Times New Roman" panose="02020603050405020304" pitchFamily="18" charset="0"/>
              </a:rPr>
              <a:t>4.Conflicte militare, părți externe implicate </a:t>
            </a:r>
            <a:br>
              <a:rPr lang="ro-RO" b="1" dirty="0">
                <a:latin typeface="Times New Roman" panose="02020603050405020304" pitchFamily="18" charset="0"/>
                <a:cs typeface="Times New Roman" panose="02020603050405020304" pitchFamily="18" charset="0"/>
              </a:rPr>
            </a:br>
            <a:r>
              <a:rPr lang="ro-RO" b="1" dirty="0">
                <a:latin typeface="Times New Roman" panose="02020603050405020304" pitchFamily="18" charset="0"/>
                <a:cs typeface="Times New Roman" panose="02020603050405020304" pitchFamily="18" charset="0"/>
              </a:rPr>
              <a:t>Siria</a:t>
            </a:r>
            <a:endParaRPr lang="ru-RU" dirty="0"/>
          </a:p>
        </p:txBody>
      </p:sp>
      <p:sp>
        <p:nvSpPr>
          <p:cNvPr id="6" name="Прямоугольник 5"/>
          <p:cNvSpPr/>
          <p:nvPr/>
        </p:nvSpPr>
        <p:spPr>
          <a:xfrm>
            <a:off x="0" y="1714920"/>
            <a:ext cx="9053384" cy="2800767"/>
          </a:xfrm>
          <a:prstGeom prst="rect">
            <a:avLst/>
          </a:prstGeom>
        </p:spPr>
        <p:txBody>
          <a:bodyPr wrap="square">
            <a:spAutoFit/>
          </a:bodyPr>
          <a:lstStyle/>
          <a:p>
            <a:r>
              <a:rPr lang="ro-RO" sz="1600" b="1" dirty="0">
                <a:latin typeface="Times New Roman" panose="02020603050405020304" pitchFamily="18" charset="0"/>
                <a:cs typeface="Times New Roman" panose="02020603050405020304" pitchFamily="18" charset="0"/>
              </a:rPr>
              <a:t>Părţi implicate</a:t>
            </a:r>
            <a:r>
              <a:rPr lang="ro-RO" sz="1600" dirty="0">
                <a:latin typeface="Times New Roman" panose="02020603050405020304" pitchFamily="18" charset="0"/>
                <a:cs typeface="Times New Roman" panose="02020603050405020304" pitchFamily="18" charset="0"/>
              </a:rPr>
              <a:t>: proguvernamentali - Armata şi rezistenţa siriană, care cuprinde mai multe grupări: al-Muqawamah al-Suriyah, al-Lijan al-Sha’biyah, Hezbollah (luptători pro-Assad din Liban), Shabiha, Armata pentru Apărare Naţională (miliţia);</a:t>
            </a:r>
          </a:p>
          <a:p>
            <a:r>
              <a:rPr lang="ro-RO" sz="1600" dirty="0">
                <a:latin typeface="Times New Roman" panose="02020603050405020304" pitchFamily="18" charset="0"/>
                <a:cs typeface="Times New Roman" panose="02020603050405020304" pitchFamily="18" charset="0"/>
              </a:rPr>
              <a:t>rebeli - foarte multe uniuni şi grupări care s-au format de-a lungul conflictului, printre care: Armata Siriană Liberă, Frontul Revoluţionarilor Sirieni, Frontul Islamic de Eliberare Siriană, Armata Islamului (formată din 50 de grupuri jihadiste armate), Frontul Islamic, Statul Islamic în Irak şi Levant.</a:t>
            </a:r>
          </a:p>
          <a:p>
            <a:r>
              <a:rPr lang="ro-RO" sz="1600" b="1" dirty="0">
                <a:latin typeface="Times New Roman" panose="02020603050405020304" pitchFamily="18" charset="0"/>
                <a:cs typeface="Times New Roman" panose="02020603050405020304" pitchFamily="18" charset="0"/>
              </a:rPr>
              <a:t>Părţi externe implicate:</a:t>
            </a:r>
          </a:p>
          <a:p>
            <a:r>
              <a:rPr lang="ro-RO" sz="1600" dirty="0">
                <a:latin typeface="Times New Roman" panose="02020603050405020304" pitchFamily="18" charset="0"/>
                <a:cs typeface="Times New Roman" panose="02020603050405020304" pitchFamily="18" charset="0"/>
              </a:rPr>
              <a:t>Iran sprijină armata siriană cu ajutoare logistice şi operative. Rusia trimite armament şi efective militare armatei siriene. Coreea de Nord ar fi trimis în repetate rânduri armament şi piese balistice armatei siriene, fără să existe însă confirmări.</a:t>
            </a:r>
          </a:p>
          <a:p>
            <a:r>
              <a:rPr lang="ro-RO" sz="1600" dirty="0">
                <a:latin typeface="Times New Roman" panose="02020603050405020304" pitchFamily="18" charset="0"/>
                <a:cs typeface="Times New Roman" panose="02020603050405020304" pitchFamily="18" charset="0"/>
              </a:rPr>
              <a:t>Statele Unite, Turcia, Qatar, Arabia Saudită şi ţări europene oferă rebelilor sirieni ajutor logistic şi operativ.</a:t>
            </a:r>
            <a:endParaRPr lang="ro-RO"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5076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1320</Words>
  <Application>Microsoft Office PowerPoint</Application>
  <PresentationFormat>Широкоэкранный</PresentationFormat>
  <Paragraphs>49</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Calibri</vt:lpstr>
      <vt:lpstr>Calibri Light</vt:lpstr>
      <vt:lpstr>Times New Roman</vt:lpstr>
      <vt:lpstr>Wingdings</vt:lpstr>
      <vt:lpstr>Тема Office</vt:lpstr>
      <vt:lpstr>Conflictele militare interne şi amestecul militar în mediul de securitate internațional</vt:lpstr>
      <vt:lpstr> 1. CONCEPTUL DE CONFLICT MILITAR, CARACTERISTICI</vt:lpstr>
      <vt:lpstr> La momentul actual se vorbește foarte mult despre conflicte militare. Unele dintre aceste conflicte militare sunt în desfășurare, altele sunt suspendate. </vt:lpstr>
      <vt:lpstr>Презентация PowerPoint</vt:lpstr>
      <vt:lpstr>Teoria despre conflictele militare utilizează doi termeni pentru a defini starea de neînțelegere, dezacord sau ciocniri de interese antagonice între părți adverse, care a degenerat, ca urmare a anumitor condiţii, în acțiuni violente sau război – conflict militar și conflict armat.  .</vt:lpstr>
      <vt:lpstr>La nivel internațional conflictele armate sunt reglementate de cele patru Convenții de la  Geneva cu privire la protecția victimelor de război din 12 august 1949 precum şi trei protocoale adiționale elaborate în 1977 (I şi II) şi 2005 (III). </vt:lpstr>
      <vt:lpstr>Презентация PowerPoint</vt:lpstr>
      <vt:lpstr>Conflictul armat propriu-zis  </vt:lpstr>
      <vt:lpstr>4.Conflicte militare, părți externe implicate  Siria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Toleranta religioasa in conditiile republicii modlova</dc:title>
  <dc:creator>ECS</dc:creator>
  <cp:lastModifiedBy>Пользователь</cp:lastModifiedBy>
  <cp:revision>7</cp:revision>
  <dcterms:created xsi:type="dcterms:W3CDTF">2021-10-17T12:18:39Z</dcterms:created>
  <dcterms:modified xsi:type="dcterms:W3CDTF">2021-12-12T14:10:48Z</dcterms:modified>
</cp:coreProperties>
</file>