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84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74" d="100"/>
          <a:sy n="74" d="100"/>
        </p:scale>
        <p:origin x="576" y="5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01FAF13-D8D9-4206-9961-F7D2D8969BF4}" type="doc">
      <dgm:prSet loTypeId="urn:microsoft.com/office/officeart/2005/8/layout/hList6" loCatId="list" qsTypeId="urn:microsoft.com/office/officeart/2005/8/quickstyle/simple5" qsCatId="simple" csTypeId="urn:microsoft.com/office/officeart/2005/8/colors/accent1_2" csCatId="accent1" phldr="1"/>
      <dgm:spPr/>
      <dgm:t>
        <a:bodyPr/>
        <a:lstStyle/>
        <a:p>
          <a:endParaRPr lang="ru-RU"/>
        </a:p>
      </dgm:t>
    </dgm:pt>
    <dgm:pt modelId="{DC4FFF87-4188-4CDD-9F09-1157797B7917}">
      <dgm:prSet phldrT="[Текст]"/>
      <dgm:spPr/>
      <dgm:t>
        <a:bodyPr/>
        <a:lstStyle/>
        <a:p>
          <a:r>
            <a:rPr lang="en-US" dirty="0" err="1" smtClean="0"/>
            <a:t>Națiune</a:t>
          </a:r>
          <a:r>
            <a:rPr lang="en-US" dirty="0" smtClean="0"/>
            <a:t>: </a:t>
          </a:r>
          <a:r>
            <a:rPr lang="en-US" dirty="0" err="1" smtClean="0"/>
            <a:t>în</a:t>
          </a:r>
          <a:r>
            <a:rPr lang="en-US" dirty="0" smtClean="0"/>
            <a:t> special, un </a:t>
          </a:r>
          <a:r>
            <a:rPr lang="en-US" dirty="0" err="1" smtClean="0"/>
            <a:t>grup</a:t>
          </a:r>
          <a:r>
            <a:rPr lang="en-US" dirty="0" smtClean="0"/>
            <a:t> mare de </a:t>
          </a:r>
          <a:r>
            <a:rPr lang="en-US" dirty="0" err="1" smtClean="0"/>
            <a:t>oameni</a:t>
          </a:r>
          <a:r>
            <a:rPr lang="en-US" dirty="0" smtClean="0"/>
            <a:t> </a:t>
          </a:r>
          <a:r>
            <a:rPr lang="en-US" dirty="0" err="1" smtClean="0"/>
            <a:t>conectați</a:t>
          </a:r>
          <a:r>
            <a:rPr lang="en-US" dirty="0" smtClean="0"/>
            <a:t> </a:t>
          </a:r>
          <a:r>
            <a:rPr lang="en-US" dirty="0" err="1" smtClean="0"/>
            <a:t>printr</a:t>
          </a:r>
          <a:r>
            <a:rPr lang="en-US" dirty="0" smtClean="0"/>
            <a:t>-o </a:t>
          </a:r>
          <a:r>
            <a:rPr lang="en-US" dirty="0" err="1" smtClean="0"/>
            <a:t>cultură</a:t>
          </a:r>
          <a:r>
            <a:rPr lang="en-US" dirty="0" smtClean="0"/>
            <a:t>, </a:t>
          </a:r>
          <a:r>
            <a:rPr lang="en-US" dirty="0" err="1" smtClean="0"/>
            <a:t>limbă</a:t>
          </a:r>
          <a:r>
            <a:rPr lang="en-US" dirty="0" smtClean="0"/>
            <a:t> </a:t>
          </a:r>
          <a:r>
            <a:rPr lang="en-US" dirty="0" err="1" smtClean="0"/>
            <a:t>și</a:t>
          </a:r>
          <a:r>
            <a:rPr lang="en-US" dirty="0" smtClean="0"/>
            <a:t> </a:t>
          </a:r>
          <a:r>
            <a:rPr lang="en-US" dirty="0" err="1" smtClean="0"/>
            <a:t>istorie</a:t>
          </a:r>
          <a:r>
            <a:rPr lang="en-US" dirty="0" smtClean="0"/>
            <a:t> </a:t>
          </a:r>
          <a:r>
            <a:rPr lang="en-US" dirty="0" err="1" smtClean="0"/>
            <a:t>similare</a:t>
          </a:r>
          <a:r>
            <a:rPr lang="en-US" dirty="0" smtClean="0"/>
            <a:t>. </a:t>
          </a:r>
          <a:r>
            <a:rPr lang="en-US" dirty="0" err="1" smtClean="0"/>
            <a:t>Reprezentanții</a:t>
          </a:r>
          <a:r>
            <a:rPr lang="en-US" dirty="0" smtClean="0"/>
            <a:t> </a:t>
          </a:r>
          <a:r>
            <a:rPr lang="en-US" dirty="0" err="1" smtClean="0"/>
            <a:t>unor</a:t>
          </a:r>
          <a:r>
            <a:rPr lang="en-US" dirty="0" smtClean="0"/>
            <a:t> </a:t>
          </a:r>
          <a:r>
            <a:rPr lang="en-US" dirty="0" err="1" smtClean="0"/>
            <a:t>națiuni</a:t>
          </a:r>
          <a:r>
            <a:rPr lang="en-US" dirty="0" smtClean="0"/>
            <a:t> </a:t>
          </a:r>
          <a:r>
            <a:rPr lang="en-US" dirty="0" err="1" smtClean="0"/>
            <a:t>împărtășesc</a:t>
          </a:r>
          <a:r>
            <a:rPr lang="en-US" dirty="0" smtClean="0"/>
            <a:t> o </a:t>
          </a:r>
          <a:r>
            <a:rPr lang="en-US" dirty="0" err="1" smtClean="0"/>
            <a:t>etnie</a:t>
          </a:r>
          <a:r>
            <a:rPr lang="en-US" dirty="0" smtClean="0"/>
            <a:t> </a:t>
          </a:r>
          <a:r>
            <a:rPr lang="en-US" dirty="0" err="1" smtClean="0"/>
            <a:t>comună</a:t>
          </a:r>
          <a:r>
            <a:rPr lang="en-US" dirty="0" smtClean="0"/>
            <a:t> (de </a:t>
          </a:r>
          <a:r>
            <a:rPr lang="en-US" dirty="0" err="1" smtClean="0"/>
            <a:t>exemplu</a:t>
          </a:r>
          <a:r>
            <a:rPr lang="en-US" dirty="0" smtClean="0"/>
            <a:t>, </a:t>
          </a:r>
          <a:r>
            <a:rPr lang="en-US" dirty="0" err="1" smtClean="0"/>
            <a:t>aproape</a:t>
          </a:r>
          <a:r>
            <a:rPr lang="en-US" dirty="0" smtClean="0"/>
            <a:t> </a:t>
          </a:r>
          <a:r>
            <a:rPr lang="en-US" dirty="0" err="1" smtClean="0"/>
            <a:t>toată</a:t>
          </a:r>
          <a:r>
            <a:rPr lang="en-US" dirty="0" smtClean="0"/>
            <a:t> </a:t>
          </a:r>
          <a:r>
            <a:rPr lang="en-US" dirty="0" err="1" smtClean="0"/>
            <a:t>lumea</a:t>
          </a:r>
          <a:r>
            <a:rPr lang="en-US" dirty="0" smtClean="0"/>
            <a:t> din </a:t>
          </a:r>
          <a:r>
            <a:rPr lang="en-US" dirty="0" err="1" smtClean="0"/>
            <a:t>Coreea</a:t>
          </a:r>
          <a:r>
            <a:rPr lang="en-US" dirty="0" smtClean="0"/>
            <a:t> de </a:t>
          </a:r>
          <a:r>
            <a:rPr lang="en-US" dirty="0" err="1" smtClean="0"/>
            <a:t>Sud</a:t>
          </a:r>
          <a:r>
            <a:rPr lang="en-US" dirty="0" smtClean="0"/>
            <a:t> </a:t>
          </a:r>
          <a:r>
            <a:rPr lang="en-US" dirty="0" err="1" smtClean="0"/>
            <a:t>este</a:t>
          </a:r>
          <a:r>
            <a:rPr lang="en-US" dirty="0" smtClean="0"/>
            <a:t> </a:t>
          </a:r>
          <a:r>
            <a:rPr lang="en-US" dirty="0" err="1" smtClean="0"/>
            <a:t>coreeană</a:t>
          </a:r>
          <a:r>
            <a:rPr lang="en-US" dirty="0" smtClean="0"/>
            <a:t>), </a:t>
          </a:r>
          <a:r>
            <a:rPr lang="en-US" dirty="0" err="1" smtClean="0"/>
            <a:t>în</a:t>
          </a:r>
          <a:r>
            <a:rPr lang="en-US" dirty="0" smtClean="0"/>
            <a:t> </a:t>
          </a:r>
          <a:r>
            <a:rPr lang="en-US" dirty="0" err="1" smtClean="0"/>
            <a:t>timp</a:t>
          </a:r>
          <a:r>
            <a:rPr lang="en-US" dirty="0" smtClean="0"/>
            <a:t> </a:t>
          </a:r>
          <a:r>
            <a:rPr lang="en-US" dirty="0" err="1" smtClean="0"/>
            <a:t>ce</a:t>
          </a:r>
          <a:r>
            <a:rPr lang="en-US" dirty="0" smtClean="0"/>
            <a:t> </a:t>
          </a:r>
          <a:r>
            <a:rPr lang="en-US" dirty="0" err="1" smtClean="0"/>
            <a:t>alte</a:t>
          </a:r>
          <a:r>
            <a:rPr lang="en-US" dirty="0" smtClean="0"/>
            <a:t> </a:t>
          </a:r>
          <a:r>
            <a:rPr lang="en-US" dirty="0" err="1" smtClean="0"/>
            <a:t>națiuni</a:t>
          </a:r>
          <a:r>
            <a:rPr lang="en-US" dirty="0" smtClean="0"/>
            <a:t> </a:t>
          </a:r>
          <a:r>
            <a:rPr lang="en-US" dirty="0" err="1" smtClean="0"/>
            <a:t>constau</a:t>
          </a:r>
          <a:r>
            <a:rPr lang="en-US" dirty="0" smtClean="0"/>
            <a:t> din </a:t>
          </a:r>
          <a:r>
            <a:rPr lang="en-US" dirty="0" err="1" smtClean="0"/>
            <a:t>grupuri</a:t>
          </a:r>
          <a:r>
            <a:rPr lang="en-US" dirty="0" smtClean="0"/>
            <a:t> </a:t>
          </a:r>
          <a:r>
            <a:rPr lang="en-US" dirty="0" err="1" smtClean="0"/>
            <a:t>etnice</a:t>
          </a:r>
          <a:r>
            <a:rPr lang="en-US" dirty="0" smtClean="0"/>
            <a:t> </a:t>
          </a:r>
          <a:r>
            <a:rPr lang="en-US" dirty="0" err="1" smtClean="0"/>
            <a:t>diferite</a:t>
          </a:r>
          <a:r>
            <a:rPr lang="en-US" dirty="0" smtClean="0"/>
            <a:t> (de </a:t>
          </a:r>
          <a:r>
            <a:rPr lang="en-US" dirty="0" err="1" smtClean="0"/>
            <a:t>exemplu</a:t>
          </a:r>
          <a:r>
            <a:rPr lang="en-US" dirty="0" smtClean="0"/>
            <a:t>, </a:t>
          </a:r>
          <a:r>
            <a:rPr lang="en-US" dirty="0" err="1" smtClean="0"/>
            <a:t>Regatul</a:t>
          </a:r>
          <a:r>
            <a:rPr lang="en-US" dirty="0" smtClean="0"/>
            <a:t> Unit, </a:t>
          </a:r>
          <a:r>
            <a:rPr lang="en-US" dirty="0" err="1" smtClean="0"/>
            <a:t>Statele</a:t>
          </a:r>
          <a:r>
            <a:rPr lang="en-US" dirty="0" smtClean="0"/>
            <a:t> Unite, Australia </a:t>
          </a:r>
          <a:r>
            <a:rPr lang="en-US" dirty="0" err="1" smtClean="0"/>
            <a:t>și</a:t>
          </a:r>
          <a:r>
            <a:rPr lang="en-US" dirty="0" smtClean="0"/>
            <a:t> Singapore). Cu </a:t>
          </a:r>
          <a:r>
            <a:rPr lang="en-US" dirty="0" err="1" smtClean="0"/>
            <a:t>toate</a:t>
          </a:r>
          <a:r>
            <a:rPr lang="en-US" dirty="0" smtClean="0"/>
            <a:t> </a:t>
          </a:r>
          <a:r>
            <a:rPr lang="en-US" dirty="0" err="1" smtClean="0"/>
            <a:t>acestea</a:t>
          </a:r>
          <a:r>
            <a:rPr lang="en-US" dirty="0" smtClean="0"/>
            <a:t>, </a:t>
          </a:r>
          <a:r>
            <a:rPr lang="en-US" dirty="0" err="1" smtClean="0"/>
            <a:t>membrii</a:t>
          </a:r>
          <a:r>
            <a:rPr lang="en-US" dirty="0" smtClean="0"/>
            <a:t> </a:t>
          </a:r>
          <a:r>
            <a:rPr lang="en-US" dirty="0" err="1" smtClean="0"/>
            <a:t>națiunii</a:t>
          </a:r>
          <a:r>
            <a:rPr lang="en-US" dirty="0" smtClean="0"/>
            <a:t> se </a:t>
          </a:r>
          <a:r>
            <a:rPr lang="en-US" dirty="0" err="1" smtClean="0"/>
            <a:t>consideră</a:t>
          </a:r>
          <a:r>
            <a:rPr lang="en-US" dirty="0" smtClean="0"/>
            <a:t> </a:t>
          </a:r>
          <a:r>
            <a:rPr lang="en-US" dirty="0" err="1" smtClean="0"/>
            <a:t>legați</a:t>
          </a:r>
          <a:r>
            <a:rPr lang="en-US" dirty="0" smtClean="0"/>
            <a:t>. </a:t>
          </a:r>
          <a:r>
            <a:rPr lang="en-US" dirty="0" err="1" smtClean="0"/>
            <a:t>Asociații</a:t>
          </a:r>
          <a:r>
            <a:rPr lang="en-US" dirty="0" smtClean="0"/>
            <a:t> </a:t>
          </a:r>
          <a:r>
            <a:rPr lang="en-US" dirty="0" err="1" smtClean="0"/>
            <a:t>sunt</a:t>
          </a:r>
          <a:r>
            <a:rPr lang="en-US" dirty="0" smtClean="0"/>
            <a:t> </a:t>
          </a:r>
          <a:r>
            <a:rPr lang="en-US" dirty="0" err="1" smtClean="0"/>
            <a:t>adesea</a:t>
          </a:r>
          <a:r>
            <a:rPr lang="en-US" dirty="0" smtClean="0"/>
            <a:t> </a:t>
          </a:r>
          <a:r>
            <a:rPr lang="en-US" dirty="0" err="1" smtClean="0"/>
            <a:t>văzuți</a:t>
          </a:r>
          <a:r>
            <a:rPr lang="en-US" dirty="0" smtClean="0"/>
            <a:t> ca parte a </a:t>
          </a:r>
          <a:r>
            <a:rPr lang="en-US" dirty="0" err="1" smtClean="0"/>
            <a:t>unei</a:t>
          </a:r>
          <a:r>
            <a:rPr lang="en-US" dirty="0" smtClean="0"/>
            <a:t> </a:t>
          </a:r>
          <a:r>
            <a:rPr lang="en-US" dirty="0" err="1" smtClean="0"/>
            <a:t>familii</a:t>
          </a:r>
          <a:r>
            <a:rPr lang="en-US" dirty="0" smtClean="0"/>
            <a:t> </a:t>
          </a:r>
          <a:r>
            <a:rPr lang="en-US" dirty="0" err="1" smtClean="0"/>
            <a:t>numeroase</a:t>
          </a:r>
          <a:r>
            <a:rPr lang="en-US" dirty="0" smtClean="0"/>
            <a:t>. </a:t>
          </a:r>
          <a:r>
            <a:rPr lang="en-US" dirty="0" err="1" smtClean="0"/>
            <a:t>Mulți</a:t>
          </a:r>
          <a:r>
            <a:rPr lang="en-US" dirty="0" smtClean="0"/>
            <a:t> </a:t>
          </a:r>
          <a:r>
            <a:rPr lang="en-US" dirty="0" err="1" smtClean="0"/>
            <a:t>reprezentanți</a:t>
          </a:r>
          <a:r>
            <a:rPr lang="en-US" dirty="0" smtClean="0"/>
            <a:t> </a:t>
          </a:r>
          <a:r>
            <a:rPr lang="en-US" dirty="0" err="1" smtClean="0"/>
            <a:t>ai</a:t>
          </a:r>
          <a:r>
            <a:rPr lang="en-US" dirty="0" smtClean="0"/>
            <a:t> </a:t>
          </a:r>
          <a:r>
            <a:rPr lang="en-US" dirty="0" err="1" smtClean="0"/>
            <a:t>națiunii</a:t>
          </a:r>
          <a:r>
            <a:rPr lang="en-US" dirty="0" smtClean="0"/>
            <a:t> </a:t>
          </a:r>
          <a:r>
            <a:rPr lang="en-US" dirty="0" err="1" smtClean="0"/>
            <a:t>sunt</a:t>
          </a:r>
          <a:r>
            <a:rPr lang="en-US" dirty="0" smtClean="0"/>
            <a:t> </a:t>
          </a:r>
          <a:r>
            <a:rPr lang="en-US" dirty="0" err="1" smtClean="0"/>
            <a:t>mândri</a:t>
          </a:r>
          <a:r>
            <a:rPr lang="en-US" dirty="0" smtClean="0"/>
            <a:t> </a:t>
          </a:r>
          <a:r>
            <a:rPr lang="en-US" dirty="0" err="1" smtClean="0"/>
            <a:t>că</a:t>
          </a:r>
          <a:r>
            <a:rPr lang="en-US" dirty="0" smtClean="0"/>
            <a:t> </a:t>
          </a:r>
          <a:r>
            <a:rPr lang="en-US" dirty="0" err="1" smtClean="0"/>
            <a:t>fac</a:t>
          </a:r>
          <a:r>
            <a:rPr lang="en-US" dirty="0" smtClean="0"/>
            <a:t> parte din </a:t>
          </a:r>
          <a:r>
            <a:rPr lang="en-US" dirty="0" err="1" smtClean="0"/>
            <a:t>ceva</a:t>
          </a:r>
          <a:r>
            <a:rPr lang="en-US" dirty="0" smtClean="0"/>
            <a:t> </a:t>
          </a:r>
          <a:r>
            <a:rPr lang="en-US" dirty="0" err="1" smtClean="0"/>
            <a:t>mai</a:t>
          </a:r>
          <a:r>
            <a:rPr lang="en-US" dirty="0" smtClean="0"/>
            <a:t> mare </a:t>
          </a:r>
          <a:r>
            <a:rPr lang="en-US" dirty="0" err="1" smtClean="0"/>
            <a:t>decât</a:t>
          </a:r>
          <a:r>
            <a:rPr lang="en-US" dirty="0" smtClean="0"/>
            <a:t> </a:t>
          </a:r>
          <a:r>
            <a:rPr lang="en-US" dirty="0" err="1" smtClean="0"/>
            <a:t>ei</a:t>
          </a:r>
          <a:r>
            <a:rPr lang="en-US" dirty="0" smtClean="0"/>
            <a:t> </a:t>
          </a:r>
          <a:r>
            <a:rPr lang="en-US" dirty="0" err="1" smtClean="0"/>
            <a:t>înșiși</a:t>
          </a:r>
          <a:r>
            <a:rPr lang="en-US" dirty="0" smtClean="0"/>
            <a:t> ca </a:t>
          </a:r>
          <a:r>
            <a:rPr lang="en-US" dirty="0" err="1" smtClean="0"/>
            <a:t>indivizi</a:t>
          </a:r>
          <a:r>
            <a:rPr lang="en-US" dirty="0" smtClean="0"/>
            <a:t> </a:t>
          </a:r>
          <a:r>
            <a:rPr lang="en-US" dirty="0" err="1" smtClean="0"/>
            <a:t>și</a:t>
          </a:r>
          <a:r>
            <a:rPr lang="en-US" dirty="0" smtClean="0"/>
            <a:t> </a:t>
          </a:r>
          <a:r>
            <a:rPr lang="en-US" dirty="0" err="1" smtClean="0"/>
            <a:t>își</a:t>
          </a:r>
          <a:r>
            <a:rPr lang="en-US" dirty="0" smtClean="0"/>
            <a:t> </a:t>
          </a:r>
          <a:r>
            <a:rPr lang="en-US" dirty="0" err="1" smtClean="0"/>
            <a:t>sărbătoresc</a:t>
          </a:r>
          <a:r>
            <a:rPr lang="en-US" dirty="0" smtClean="0"/>
            <a:t> </a:t>
          </a:r>
          <a:r>
            <a:rPr lang="en-US" dirty="0" err="1" smtClean="0"/>
            <a:t>națiunea</a:t>
          </a:r>
          <a:r>
            <a:rPr lang="en-US" dirty="0" smtClean="0"/>
            <a:t>. </a:t>
          </a:r>
          <a:endParaRPr lang="ru-RU" dirty="0"/>
        </a:p>
      </dgm:t>
    </dgm:pt>
    <dgm:pt modelId="{554B6DE5-579C-49B6-BD5A-16AD4D59AA84}" type="parTrans" cxnId="{8468F82F-72B0-49FA-81B0-EEF47A14EDD5}">
      <dgm:prSet/>
      <dgm:spPr/>
      <dgm:t>
        <a:bodyPr/>
        <a:lstStyle/>
        <a:p>
          <a:endParaRPr lang="ru-RU"/>
        </a:p>
      </dgm:t>
    </dgm:pt>
    <dgm:pt modelId="{75EC873C-442F-416F-B2E2-1CBC7801FEFC}" type="sibTrans" cxnId="{8468F82F-72B0-49FA-81B0-EEF47A14EDD5}">
      <dgm:prSet/>
      <dgm:spPr/>
      <dgm:t>
        <a:bodyPr/>
        <a:lstStyle/>
        <a:p>
          <a:endParaRPr lang="ru-RU"/>
        </a:p>
      </dgm:t>
    </dgm:pt>
    <dgm:pt modelId="{D0F7E4B4-07F7-4B24-BF35-2892E19C3E18}">
      <dgm:prSet phldrT="[Текст]"/>
      <dgm:spPr/>
      <dgm:t>
        <a:bodyPr/>
        <a:lstStyle/>
        <a:p>
          <a:r>
            <a:rPr lang="en-US" dirty="0" err="1" smtClean="0"/>
            <a:t>Triburile</a:t>
          </a:r>
          <a:r>
            <a:rPr lang="en-US" dirty="0" smtClean="0"/>
            <a:t> Native </a:t>
          </a:r>
          <a:r>
            <a:rPr lang="en-US" dirty="0" err="1" smtClean="0"/>
            <a:t>americane</a:t>
          </a:r>
          <a:r>
            <a:rPr lang="en-US" dirty="0" smtClean="0"/>
            <a:t> din </a:t>
          </a:r>
          <a:r>
            <a:rPr lang="en-US" dirty="0" err="1" smtClean="0"/>
            <a:t>Statele</a:t>
          </a:r>
          <a:r>
            <a:rPr lang="en-US" dirty="0" smtClean="0"/>
            <a:t> Unite </a:t>
          </a:r>
          <a:r>
            <a:rPr lang="en-US" dirty="0" err="1" smtClean="0"/>
            <a:t>sunt</a:t>
          </a:r>
          <a:r>
            <a:rPr lang="en-US" dirty="0" smtClean="0"/>
            <a:t> </a:t>
          </a:r>
          <a:r>
            <a:rPr lang="en-US" dirty="0" err="1" smtClean="0"/>
            <a:t>adesea</a:t>
          </a:r>
          <a:r>
            <a:rPr lang="en-US" dirty="0" smtClean="0"/>
            <a:t> </a:t>
          </a:r>
          <a:r>
            <a:rPr lang="en-US" dirty="0" err="1" smtClean="0"/>
            <a:t>numite</a:t>
          </a:r>
          <a:r>
            <a:rPr lang="en-US" dirty="0" smtClean="0"/>
            <a:t> </a:t>
          </a:r>
          <a:r>
            <a:rPr lang="en-US" dirty="0" err="1" smtClean="0"/>
            <a:t>națiuni</a:t>
          </a:r>
          <a:r>
            <a:rPr lang="en-US" dirty="0" smtClean="0"/>
            <a:t>, </a:t>
          </a:r>
          <a:r>
            <a:rPr lang="en-US" dirty="0" err="1" smtClean="0"/>
            <a:t>deoarece</a:t>
          </a:r>
          <a:r>
            <a:rPr lang="en-US" dirty="0" smtClean="0"/>
            <a:t> </a:t>
          </a:r>
          <a:r>
            <a:rPr lang="en-US" dirty="0" err="1" smtClean="0"/>
            <a:t>membrii</a:t>
          </a:r>
          <a:r>
            <a:rPr lang="en-US" dirty="0" smtClean="0"/>
            <a:t> </a:t>
          </a:r>
          <a:r>
            <a:rPr lang="en-US" dirty="0" err="1" smtClean="0"/>
            <a:t>unui</a:t>
          </a:r>
          <a:r>
            <a:rPr lang="en-US" dirty="0" smtClean="0"/>
            <a:t> </a:t>
          </a:r>
          <a:r>
            <a:rPr lang="en-US" dirty="0" err="1" smtClean="0"/>
            <a:t>anumit</a:t>
          </a:r>
          <a:r>
            <a:rPr lang="en-US" dirty="0" smtClean="0"/>
            <a:t> </a:t>
          </a:r>
          <a:r>
            <a:rPr lang="en-US" dirty="0" err="1" smtClean="0"/>
            <a:t>trib</a:t>
          </a:r>
          <a:r>
            <a:rPr lang="en-US" dirty="0" smtClean="0"/>
            <a:t> </a:t>
          </a:r>
          <a:r>
            <a:rPr lang="en-US" dirty="0" err="1" smtClean="0"/>
            <a:t>împărtășesc</a:t>
          </a:r>
          <a:r>
            <a:rPr lang="en-US" dirty="0" smtClean="0"/>
            <a:t> un set </a:t>
          </a:r>
          <a:r>
            <a:rPr lang="en-US" dirty="0" err="1" smtClean="0"/>
            <a:t>comun</a:t>
          </a:r>
          <a:r>
            <a:rPr lang="en-US" dirty="0" smtClean="0"/>
            <a:t> de limbi, </a:t>
          </a:r>
          <a:r>
            <a:rPr lang="en-US" dirty="0" err="1" smtClean="0"/>
            <a:t>istorii</a:t>
          </a:r>
          <a:r>
            <a:rPr lang="en-US" dirty="0" smtClean="0"/>
            <a:t> </a:t>
          </a:r>
          <a:r>
            <a:rPr lang="en-US" dirty="0" err="1" smtClean="0"/>
            <a:t>și</a:t>
          </a:r>
          <a:r>
            <a:rPr lang="en-US" dirty="0" smtClean="0"/>
            <a:t> </a:t>
          </a:r>
          <a:r>
            <a:rPr lang="en-US" dirty="0" err="1" smtClean="0"/>
            <a:t>culturi</a:t>
          </a:r>
          <a:r>
            <a:rPr lang="en-US" dirty="0" smtClean="0"/>
            <a:t> care </a:t>
          </a:r>
          <a:r>
            <a:rPr lang="en-US" dirty="0" err="1" smtClean="0"/>
            <a:t>diferă</a:t>
          </a:r>
          <a:r>
            <a:rPr lang="en-US" dirty="0" smtClean="0"/>
            <a:t> de </a:t>
          </a:r>
          <a:r>
            <a:rPr lang="en-US" dirty="0" err="1" smtClean="0"/>
            <a:t>alte</a:t>
          </a:r>
          <a:r>
            <a:rPr lang="en-US" dirty="0" smtClean="0"/>
            <a:t> </a:t>
          </a:r>
          <a:r>
            <a:rPr lang="en-US" dirty="0" err="1" smtClean="0"/>
            <a:t>triburi</a:t>
          </a:r>
          <a:r>
            <a:rPr lang="en-US" dirty="0" smtClean="0"/>
            <a:t> Native </a:t>
          </a:r>
          <a:r>
            <a:rPr lang="en-US" dirty="0" err="1" smtClean="0"/>
            <a:t>americane</a:t>
          </a:r>
          <a:r>
            <a:rPr lang="en-US" dirty="0" smtClean="0"/>
            <a:t>. </a:t>
          </a:r>
          <a:r>
            <a:rPr lang="en-US" dirty="0" err="1" smtClean="0"/>
            <a:t>Limba</a:t>
          </a:r>
          <a:r>
            <a:rPr lang="en-US" dirty="0" smtClean="0"/>
            <a:t>, </a:t>
          </a:r>
          <a:r>
            <a:rPr lang="en-US" dirty="0" err="1" smtClean="0"/>
            <a:t>istoria</a:t>
          </a:r>
          <a:r>
            <a:rPr lang="en-US" dirty="0" smtClean="0"/>
            <a:t> </a:t>
          </a:r>
          <a:r>
            <a:rPr lang="en-US" dirty="0" err="1" smtClean="0"/>
            <a:t>și</a:t>
          </a:r>
          <a:r>
            <a:rPr lang="en-US" dirty="0" smtClean="0"/>
            <a:t> </a:t>
          </a:r>
          <a:r>
            <a:rPr lang="en-US" dirty="0" err="1" smtClean="0"/>
            <a:t>cultura</a:t>
          </a:r>
          <a:r>
            <a:rPr lang="en-US" dirty="0" smtClean="0"/>
            <a:t> </a:t>
          </a:r>
          <a:r>
            <a:rPr lang="en-US" dirty="0" err="1" smtClean="0"/>
            <a:t>națiunii</a:t>
          </a:r>
          <a:r>
            <a:rPr lang="en-US" dirty="0" smtClean="0"/>
            <a:t> Cherokee, de </a:t>
          </a:r>
          <a:r>
            <a:rPr lang="en-US" dirty="0" err="1" smtClean="0"/>
            <a:t>exemplu</a:t>
          </a:r>
          <a:r>
            <a:rPr lang="en-US" dirty="0" smtClean="0"/>
            <a:t>, </a:t>
          </a:r>
          <a:r>
            <a:rPr lang="en-US" dirty="0" err="1" smtClean="0"/>
            <a:t>sunt</a:t>
          </a:r>
          <a:r>
            <a:rPr lang="en-US" dirty="0" smtClean="0"/>
            <a:t> </a:t>
          </a:r>
          <a:r>
            <a:rPr lang="en-US" dirty="0" err="1" smtClean="0"/>
            <a:t>foarte</a:t>
          </a:r>
          <a:r>
            <a:rPr lang="en-US" dirty="0" smtClean="0"/>
            <a:t> </a:t>
          </a:r>
          <a:r>
            <a:rPr lang="en-US" dirty="0" err="1" smtClean="0"/>
            <a:t>diferite</a:t>
          </a:r>
          <a:r>
            <a:rPr lang="en-US" dirty="0" smtClean="0"/>
            <a:t> de </a:t>
          </a:r>
          <a:r>
            <a:rPr lang="en-US" dirty="0" err="1" smtClean="0"/>
            <a:t>limba</a:t>
          </a:r>
          <a:r>
            <a:rPr lang="en-US" dirty="0" smtClean="0"/>
            <a:t> </a:t>
          </a:r>
          <a:r>
            <a:rPr lang="en-US" dirty="0" err="1" smtClean="0"/>
            <a:t>națiunii</a:t>
          </a:r>
          <a:r>
            <a:rPr lang="en-US" dirty="0" smtClean="0"/>
            <a:t> Sioux, care </a:t>
          </a:r>
          <a:r>
            <a:rPr lang="en-US" dirty="0" err="1" smtClean="0"/>
            <a:t>este</a:t>
          </a:r>
          <a:r>
            <a:rPr lang="en-US" dirty="0" smtClean="0"/>
            <a:t> </a:t>
          </a:r>
          <a:r>
            <a:rPr lang="en-US" dirty="0" err="1" smtClean="0"/>
            <a:t>diferită</a:t>
          </a:r>
          <a:r>
            <a:rPr lang="en-US" dirty="0" smtClean="0"/>
            <a:t> de </a:t>
          </a:r>
          <a:r>
            <a:rPr lang="en-US" dirty="0" err="1" smtClean="0"/>
            <a:t>limba</a:t>
          </a:r>
          <a:r>
            <a:rPr lang="en-US" dirty="0" smtClean="0"/>
            <a:t> </a:t>
          </a:r>
          <a:r>
            <a:rPr lang="en-US" dirty="0" err="1" smtClean="0"/>
            <a:t>națiunii</a:t>
          </a:r>
          <a:r>
            <a:rPr lang="en-US" dirty="0" smtClean="0"/>
            <a:t> Iroquois. </a:t>
          </a:r>
          <a:r>
            <a:rPr lang="en-US" dirty="0" err="1" smtClean="0"/>
            <a:t>Deși</a:t>
          </a:r>
          <a:r>
            <a:rPr lang="en-US" dirty="0" smtClean="0"/>
            <a:t> </a:t>
          </a:r>
          <a:r>
            <a:rPr lang="en-US" dirty="0" err="1" smtClean="0"/>
            <a:t>Guvernul</a:t>
          </a:r>
          <a:r>
            <a:rPr lang="en-US" dirty="0" smtClean="0"/>
            <a:t> </a:t>
          </a:r>
          <a:r>
            <a:rPr lang="en-US" dirty="0" err="1" smtClean="0"/>
            <a:t>Statelor</a:t>
          </a:r>
          <a:r>
            <a:rPr lang="en-US" dirty="0" smtClean="0"/>
            <a:t> Unite </a:t>
          </a:r>
          <a:r>
            <a:rPr lang="en-US" dirty="0" err="1" smtClean="0"/>
            <a:t>acordă</a:t>
          </a:r>
          <a:r>
            <a:rPr lang="en-US" dirty="0" smtClean="0"/>
            <a:t> </a:t>
          </a:r>
          <a:r>
            <a:rPr lang="en-US" dirty="0" err="1" smtClean="0"/>
            <a:t>acestor</a:t>
          </a:r>
          <a:r>
            <a:rPr lang="en-US" dirty="0" smtClean="0"/>
            <a:t> </a:t>
          </a:r>
          <a:r>
            <a:rPr lang="en-US" dirty="0" err="1" smtClean="0"/>
            <a:t>triburi</a:t>
          </a:r>
          <a:r>
            <a:rPr lang="en-US" dirty="0" smtClean="0"/>
            <a:t> o </a:t>
          </a:r>
          <a:r>
            <a:rPr lang="en-US" dirty="0" err="1" smtClean="0"/>
            <a:t>anumită</a:t>
          </a:r>
          <a:r>
            <a:rPr lang="en-US" dirty="0" smtClean="0"/>
            <a:t> </a:t>
          </a:r>
          <a:r>
            <a:rPr lang="en-US" dirty="0" err="1" smtClean="0"/>
            <a:t>autonomie</a:t>
          </a:r>
          <a:r>
            <a:rPr lang="en-US" dirty="0" smtClean="0"/>
            <a:t> </a:t>
          </a:r>
          <a:r>
            <a:rPr lang="en-US" dirty="0" err="1" smtClean="0"/>
            <a:t>politică</a:t>
          </a:r>
          <a:r>
            <a:rPr lang="en-US" dirty="0" smtClean="0"/>
            <a:t> (cu </a:t>
          </a:r>
          <a:r>
            <a:rPr lang="en-US" dirty="0" err="1" smtClean="0"/>
            <a:t>alte</a:t>
          </a:r>
          <a:r>
            <a:rPr lang="en-US" dirty="0" smtClean="0"/>
            <a:t> </a:t>
          </a:r>
          <a:r>
            <a:rPr lang="en-US" dirty="0" err="1" smtClean="0"/>
            <a:t>cuvinte</a:t>
          </a:r>
          <a:r>
            <a:rPr lang="en-US" dirty="0" smtClean="0"/>
            <a:t>, </a:t>
          </a:r>
          <a:r>
            <a:rPr lang="en-US" dirty="0" err="1" smtClean="0"/>
            <a:t>ele</a:t>
          </a:r>
          <a:r>
            <a:rPr lang="en-US" dirty="0" smtClean="0"/>
            <a:t> pot face </a:t>
          </a:r>
          <a:r>
            <a:rPr lang="en-US" dirty="0" err="1" smtClean="0"/>
            <a:t>multe</a:t>
          </a:r>
          <a:r>
            <a:rPr lang="en-US" dirty="0" smtClean="0"/>
            <a:t> din </a:t>
          </a:r>
          <a:r>
            <a:rPr lang="en-US" dirty="0" err="1" smtClean="0"/>
            <a:t>propriile</a:t>
          </a:r>
          <a:r>
            <a:rPr lang="en-US" dirty="0" smtClean="0"/>
            <a:t> </a:t>
          </a:r>
          <a:r>
            <a:rPr lang="en-US" dirty="0" err="1" smtClean="0"/>
            <a:t>legi</a:t>
          </a:r>
          <a:r>
            <a:rPr lang="en-US" dirty="0" smtClean="0"/>
            <a:t>), </a:t>
          </a:r>
          <a:r>
            <a:rPr lang="en-US" dirty="0" err="1" smtClean="0"/>
            <a:t>clasificarea</a:t>
          </a:r>
          <a:r>
            <a:rPr lang="en-US" dirty="0" smtClean="0"/>
            <a:t> </a:t>
          </a:r>
          <a:r>
            <a:rPr lang="en-US" dirty="0" err="1" smtClean="0"/>
            <a:t>lor</a:t>
          </a:r>
          <a:r>
            <a:rPr lang="en-US" dirty="0" smtClean="0"/>
            <a:t> ca </a:t>
          </a:r>
          <a:r>
            <a:rPr lang="en-US" dirty="0" err="1" smtClean="0"/>
            <a:t>națiuni</a:t>
          </a:r>
          <a:r>
            <a:rPr lang="en-US" dirty="0" smtClean="0"/>
            <a:t> separate </a:t>
          </a:r>
          <a:r>
            <a:rPr lang="en-US" dirty="0" err="1" smtClean="0"/>
            <a:t>provine</a:t>
          </a:r>
          <a:r>
            <a:rPr lang="en-US" dirty="0" smtClean="0"/>
            <a:t> din </a:t>
          </a:r>
          <a:r>
            <a:rPr lang="en-US" dirty="0" err="1" smtClean="0"/>
            <a:t>originea</a:t>
          </a:r>
          <a:r>
            <a:rPr lang="en-US" dirty="0" smtClean="0"/>
            <a:t> </a:t>
          </a:r>
          <a:r>
            <a:rPr lang="en-US" dirty="0" err="1" smtClean="0"/>
            <a:t>lor</a:t>
          </a:r>
          <a:r>
            <a:rPr lang="en-US" dirty="0" smtClean="0"/>
            <a:t> </a:t>
          </a:r>
          <a:r>
            <a:rPr lang="en-US" dirty="0" err="1" smtClean="0"/>
            <a:t>comună</a:t>
          </a:r>
          <a:r>
            <a:rPr lang="en-US" dirty="0" smtClean="0"/>
            <a:t> </a:t>
          </a:r>
          <a:r>
            <a:rPr lang="en-US" dirty="0" err="1" smtClean="0"/>
            <a:t>și</a:t>
          </a:r>
          <a:r>
            <a:rPr lang="en-US" dirty="0" smtClean="0"/>
            <a:t> nu are </a:t>
          </a:r>
          <a:r>
            <a:rPr lang="en-US" dirty="0" err="1" smtClean="0"/>
            <a:t>nimic</a:t>
          </a:r>
          <a:r>
            <a:rPr lang="en-US" dirty="0" smtClean="0"/>
            <a:t> de-a face cu </a:t>
          </a:r>
          <a:r>
            <a:rPr lang="en-US" dirty="0" err="1" smtClean="0"/>
            <a:t>statutul</a:t>
          </a:r>
          <a:r>
            <a:rPr lang="en-US" dirty="0" smtClean="0"/>
            <a:t> </a:t>
          </a:r>
          <a:r>
            <a:rPr lang="en-US" dirty="0" err="1" smtClean="0"/>
            <a:t>lor</a:t>
          </a:r>
          <a:r>
            <a:rPr lang="en-US" dirty="0" smtClean="0"/>
            <a:t> legal </a:t>
          </a:r>
          <a:r>
            <a:rPr lang="en-US" dirty="0" err="1" smtClean="0"/>
            <a:t>sau</a:t>
          </a:r>
          <a:r>
            <a:rPr lang="en-US" dirty="0" smtClean="0"/>
            <a:t> politic.</a:t>
          </a:r>
          <a:endParaRPr lang="ru-RU" dirty="0"/>
        </a:p>
      </dgm:t>
    </dgm:pt>
    <dgm:pt modelId="{5D183315-BC69-4412-8E73-3A0BD941B94D}" type="parTrans" cxnId="{40FD14ED-D119-4F29-BFB9-11F9760BD80F}">
      <dgm:prSet/>
      <dgm:spPr/>
      <dgm:t>
        <a:bodyPr/>
        <a:lstStyle/>
        <a:p>
          <a:endParaRPr lang="ru-RU"/>
        </a:p>
      </dgm:t>
    </dgm:pt>
    <dgm:pt modelId="{2191CA0E-289B-4407-8942-8D2C025CE568}" type="sibTrans" cxnId="{40FD14ED-D119-4F29-BFB9-11F9760BD80F}">
      <dgm:prSet/>
      <dgm:spPr/>
      <dgm:t>
        <a:bodyPr/>
        <a:lstStyle/>
        <a:p>
          <a:endParaRPr lang="ru-RU"/>
        </a:p>
      </dgm:t>
    </dgm:pt>
    <dgm:pt modelId="{F7A4814B-18E7-4489-81A2-87CE44713222}">
      <dgm:prSet phldrT="[Текст]"/>
      <dgm:spPr/>
      <dgm:t>
        <a:bodyPr/>
        <a:lstStyle/>
        <a:p>
          <a:r>
            <a:rPr lang="en-US" smtClean="0"/>
            <a:t>Stat: o entitate politică care are suveranitate asupra unui anumit teren și are autoritate supremă asupra teritoriului. Astfel, statul are puterea de a face legi, de a-și proteja granițele și de a realiza politici. De asemenea, statul exercită un monopol asupra utilizării legitime a forței: niciun grup din interiorul granițelor sale nu poate folosi legal forța fără permisiunea statului. În Statele Unite, cuvântul stat este folosit pentru a însemna ceva mai aproape de cuvântul provincie (diferența este că statele americane au mai multă autonomie politică și putere decât provinciile din majoritatea celorlalte țări). Dar oamenii de știință politică folosesc cuvântul "stat" ca sinonim pentru guvernele suverane</a:t>
          </a:r>
          <a:endParaRPr lang="ru-RU"/>
        </a:p>
      </dgm:t>
    </dgm:pt>
    <dgm:pt modelId="{8D445E64-5429-4644-B74F-59ED92928D93}" type="parTrans" cxnId="{988EECDF-D137-4705-831A-A8F88389E0D5}">
      <dgm:prSet/>
      <dgm:spPr/>
      <dgm:t>
        <a:bodyPr/>
        <a:lstStyle/>
        <a:p>
          <a:endParaRPr lang="ru-RU"/>
        </a:p>
      </dgm:t>
    </dgm:pt>
    <dgm:pt modelId="{A871F5E8-7FFA-4D66-A470-F5FCAC2161B6}" type="sibTrans" cxnId="{988EECDF-D137-4705-831A-A8F88389E0D5}">
      <dgm:prSet/>
      <dgm:spPr/>
      <dgm:t>
        <a:bodyPr/>
        <a:lstStyle/>
        <a:p>
          <a:endParaRPr lang="ru-RU"/>
        </a:p>
      </dgm:t>
    </dgm:pt>
    <dgm:pt modelId="{8D6DDEC7-49E2-4654-A24A-F15CF974C3FD}" type="pres">
      <dgm:prSet presAssocID="{F01FAF13-D8D9-4206-9961-F7D2D8969BF4}" presName="Name0" presStyleCnt="0">
        <dgm:presLayoutVars>
          <dgm:dir/>
          <dgm:resizeHandles val="exact"/>
        </dgm:presLayoutVars>
      </dgm:prSet>
      <dgm:spPr/>
    </dgm:pt>
    <dgm:pt modelId="{13D4381F-D2FD-4DB0-AC5C-FDE9B5F15B23}" type="pres">
      <dgm:prSet presAssocID="{DC4FFF87-4188-4CDD-9F09-1157797B7917}" presName="node" presStyleLbl="node1" presStyleIdx="0" presStyleCnt="3">
        <dgm:presLayoutVars>
          <dgm:bulletEnabled val="1"/>
        </dgm:presLayoutVars>
      </dgm:prSet>
      <dgm:spPr/>
      <dgm:t>
        <a:bodyPr/>
        <a:lstStyle/>
        <a:p>
          <a:endParaRPr lang="ru-RU"/>
        </a:p>
      </dgm:t>
    </dgm:pt>
    <dgm:pt modelId="{09850B33-0D4B-4619-B05E-A7B45ADA64B1}" type="pres">
      <dgm:prSet presAssocID="{75EC873C-442F-416F-B2E2-1CBC7801FEFC}" presName="sibTrans" presStyleCnt="0"/>
      <dgm:spPr/>
    </dgm:pt>
    <dgm:pt modelId="{4DB84EB0-B727-478C-A0B7-5570B09C2A75}" type="pres">
      <dgm:prSet presAssocID="{D0F7E4B4-07F7-4B24-BF35-2892E19C3E18}" presName="node" presStyleLbl="node1" presStyleIdx="1" presStyleCnt="3" custScaleX="91266">
        <dgm:presLayoutVars>
          <dgm:bulletEnabled val="1"/>
        </dgm:presLayoutVars>
      </dgm:prSet>
      <dgm:spPr/>
      <dgm:t>
        <a:bodyPr/>
        <a:lstStyle/>
        <a:p>
          <a:endParaRPr lang="ru-RU"/>
        </a:p>
      </dgm:t>
    </dgm:pt>
    <dgm:pt modelId="{22BDD685-AD5E-4CBD-A0CA-74565A086663}" type="pres">
      <dgm:prSet presAssocID="{2191CA0E-289B-4407-8942-8D2C025CE568}" presName="sibTrans" presStyleCnt="0"/>
      <dgm:spPr/>
    </dgm:pt>
    <dgm:pt modelId="{B9F04EEB-FD70-4610-9A33-B6870EFFE369}" type="pres">
      <dgm:prSet presAssocID="{F7A4814B-18E7-4489-81A2-87CE44713222}" presName="node" presStyleLbl="node1" presStyleIdx="2" presStyleCnt="3">
        <dgm:presLayoutVars>
          <dgm:bulletEnabled val="1"/>
        </dgm:presLayoutVars>
      </dgm:prSet>
      <dgm:spPr/>
    </dgm:pt>
  </dgm:ptLst>
  <dgm:cxnLst>
    <dgm:cxn modelId="{8468F82F-72B0-49FA-81B0-EEF47A14EDD5}" srcId="{F01FAF13-D8D9-4206-9961-F7D2D8969BF4}" destId="{DC4FFF87-4188-4CDD-9F09-1157797B7917}" srcOrd="0" destOrd="0" parTransId="{554B6DE5-579C-49B6-BD5A-16AD4D59AA84}" sibTransId="{75EC873C-442F-416F-B2E2-1CBC7801FEFC}"/>
    <dgm:cxn modelId="{40FD14ED-D119-4F29-BFB9-11F9760BD80F}" srcId="{F01FAF13-D8D9-4206-9961-F7D2D8969BF4}" destId="{D0F7E4B4-07F7-4B24-BF35-2892E19C3E18}" srcOrd="1" destOrd="0" parTransId="{5D183315-BC69-4412-8E73-3A0BD941B94D}" sibTransId="{2191CA0E-289B-4407-8942-8D2C025CE568}"/>
    <dgm:cxn modelId="{650BEAB4-07E8-48BA-A00A-C5FFB8115F64}" type="presOf" srcId="{F7A4814B-18E7-4489-81A2-87CE44713222}" destId="{B9F04EEB-FD70-4610-9A33-B6870EFFE369}" srcOrd="0" destOrd="0" presId="urn:microsoft.com/office/officeart/2005/8/layout/hList6"/>
    <dgm:cxn modelId="{5EAFAB80-FE84-42B4-B0CA-A78581D70B67}" type="presOf" srcId="{F01FAF13-D8D9-4206-9961-F7D2D8969BF4}" destId="{8D6DDEC7-49E2-4654-A24A-F15CF974C3FD}" srcOrd="0" destOrd="0" presId="urn:microsoft.com/office/officeart/2005/8/layout/hList6"/>
    <dgm:cxn modelId="{A8CB5045-F773-45AE-92FB-7DD0C2A94C21}" type="presOf" srcId="{DC4FFF87-4188-4CDD-9F09-1157797B7917}" destId="{13D4381F-D2FD-4DB0-AC5C-FDE9B5F15B23}" srcOrd="0" destOrd="0" presId="urn:microsoft.com/office/officeart/2005/8/layout/hList6"/>
    <dgm:cxn modelId="{30A6D914-23D2-4800-8957-772561EE6E75}" type="presOf" srcId="{D0F7E4B4-07F7-4B24-BF35-2892E19C3E18}" destId="{4DB84EB0-B727-478C-A0B7-5570B09C2A75}" srcOrd="0" destOrd="0" presId="urn:microsoft.com/office/officeart/2005/8/layout/hList6"/>
    <dgm:cxn modelId="{988EECDF-D137-4705-831A-A8F88389E0D5}" srcId="{F01FAF13-D8D9-4206-9961-F7D2D8969BF4}" destId="{F7A4814B-18E7-4489-81A2-87CE44713222}" srcOrd="2" destOrd="0" parTransId="{8D445E64-5429-4644-B74F-59ED92928D93}" sibTransId="{A871F5E8-7FFA-4D66-A470-F5FCAC2161B6}"/>
    <dgm:cxn modelId="{C16A8CA4-0BFF-41C1-8789-00BE0153D6BC}" type="presParOf" srcId="{8D6DDEC7-49E2-4654-A24A-F15CF974C3FD}" destId="{13D4381F-D2FD-4DB0-AC5C-FDE9B5F15B23}" srcOrd="0" destOrd="0" presId="urn:microsoft.com/office/officeart/2005/8/layout/hList6"/>
    <dgm:cxn modelId="{BC8D21E3-BC30-4D25-81E4-5C890404B392}" type="presParOf" srcId="{8D6DDEC7-49E2-4654-A24A-F15CF974C3FD}" destId="{09850B33-0D4B-4619-B05E-A7B45ADA64B1}" srcOrd="1" destOrd="0" presId="urn:microsoft.com/office/officeart/2005/8/layout/hList6"/>
    <dgm:cxn modelId="{1766C0BF-6692-408A-8B60-0057582DD903}" type="presParOf" srcId="{8D6DDEC7-49E2-4654-A24A-F15CF974C3FD}" destId="{4DB84EB0-B727-478C-A0B7-5570B09C2A75}" srcOrd="2" destOrd="0" presId="urn:microsoft.com/office/officeart/2005/8/layout/hList6"/>
    <dgm:cxn modelId="{481EA64F-099B-4225-BCB9-D37449708F69}" type="presParOf" srcId="{8D6DDEC7-49E2-4654-A24A-F15CF974C3FD}" destId="{22BDD685-AD5E-4CBD-A0CA-74565A086663}" srcOrd="3" destOrd="0" presId="urn:microsoft.com/office/officeart/2005/8/layout/hList6"/>
    <dgm:cxn modelId="{93123FF9-E194-41CD-B9AD-DA0B3F3789DB}" type="presParOf" srcId="{8D6DDEC7-49E2-4654-A24A-F15CF974C3FD}" destId="{B9F04EEB-FD70-4610-9A33-B6870EFFE369}" srcOrd="4" destOrd="0" presId="urn:microsoft.com/office/officeart/2005/8/layout/hList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7E6CE61F-8CE7-46FA-BE3A-8582A40BA662}" type="doc">
      <dgm:prSet loTypeId="urn:microsoft.com/office/officeart/2005/8/layout/list1" loCatId="list" qsTypeId="urn:microsoft.com/office/officeart/2005/8/quickstyle/simple5" qsCatId="simple" csTypeId="urn:microsoft.com/office/officeart/2005/8/colors/accent1_2" csCatId="accent1" phldr="1"/>
      <dgm:spPr/>
      <dgm:t>
        <a:bodyPr/>
        <a:lstStyle/>
        <a:p>
          <a:endParaRPr lang="ru-RU"/>
        </a:p>
      </dgm:t>
    </dgm:pt>
    <dgm:pt modelId="{74385457-989C-4480-8404-C13D3B211B0E}">
      <dgm:prSet phldrT="[Текст]"/>
      <dgm:spPr/>
      <dgm:t>
        <a:bodyPr/>
        <a:lstStyle/>
        <a:p>
          <a:r>
            <a:rPr lang="en-US" b="1" i="1" dirty="0" err="1" smtClean="0"/>
            <a:t>Principiul</a:t>
          </a:r>
          <a:r>
            <a:rPr lang="en-US" b="1" i="1" dirty="0" smtClean="0"/>
            <a:t> </a:t>
          </a:r>
          <a:r>
            <a:rPr lang="en-US" b="1" i="1" dirty="0" err="1" smtClean="0"/>
            <a:t>neutilizării</a:t>
          </a:r>
          <a:r>
            <a:rPr lang="en-US" b="1" i="1" dirty="0" smtClean="0"/>
            <a:t> </a:t>
          </a:r>
          <a:r>
            <a:rPr lang="en-US" b="1" i="1" dirty="0" err="1" smtClean="0"/>
            <a:t>forței</a:t>
          </a:r>
          <a:r>
            <a:rPr lang="en-US" b="1" i="1" dirty="0" smtClean="0"/>
            <a:t> </a:t>
          </a:r>
          <a:r>
            <a:rPr lang="en-US" b="1" i="1" dirty="0" err="1" smtClean="0"/>
            <a:t>sau</a:t>
          </a:r>
          <a:r>
            <a:rPr lang="en-US" b="1" i="1" dirty="0" smtClean="0"/>
            <a:t> a </a:t>
          </a:r>
          <a:r>
            <a:rPr lang="en-US" b="1" i="1" dirty="0" err="1" smtClean="0"/>
            <a:t>amenințării</a:t>
          </a:r>
          <a:r>
            <a:rPr lang="en-US" b="1" i="1" dirty="0" smtClean="0"/>
            <a:t> </a:t>
          </a:r>
          <a:r>
            <a:rPr lang="en-US" b="1" i="1" dirty="0" err="1" smtClean="0"/>
            <a:t>forței</a:t>
          </a:r>
          <a:endParaRPr lang="ru-RU" dirty="0"/>
        </a:p>
      </dgm:t>
    </dgm:pt>
    <dgm:pt modelId="{9070F558-83B4-42F1-B9F8-75ED58A7AD51}" type="parTrans" cxnId="{02C35020-C4D8-4103-90CA-3BEF08631D13}">
      <dgm:prSet/>
      <dgm:spPr/>
      <dgm:t>
        <a:bodyPr/>
        <a:lstStyle/>
        <a:p>
          <a:endParaRPr lang="ru-RU"/>
        </a:p>
      </dgm:t>
    </dgm:pt>
    <dgm:pt modelId="{CA2EEA80-61E2-491F-94CB-36E0AAE0F17D}" type="sibTrans" cxnId="{02C35020-C4D8-4103-90CA-3BEF08631D13}">
      <dgm:prSet/>
      <dgm:spPr/>
      <dgm:t>
        <a:bodyPr/>
        <a:lstStyle/>
        <a:p>
          <a:endParaRPr lang="ru-RU"/>
        </a:p>
      </dgm:t>
    </dgm:pt>
    <dgm:pt modelId="{27EDFC52-A298-4E28-B515-E265C42362FE}">
      <dgm:prSet phldrT="[Текст]"/>
      <dgm:spPr/>
      <dgm:t>
        <a:bodyPr/>
        <a:lstStyle/>
        <a:p>
          <a:r>
            <a:rPr lang="en-US" b="1" i="1" dirty="0" err="1" smtClean="0"/>
            <a:t>Principiul</a:t>
          </a:r>
          <a:r>
            <a:rPr lang="en-US" b="1" i="1" dirty="0" smtClean="0"/>
            <a:t> </a:t>
          </a:r>
          <a:r>
            <a:rPr lang="en-US" b="1" i="1" dirty="0" err="1" smtClean="0"/>
            <a:t>soluționării</a:t>
          </a:r>
          <a:r>
            <a:rPr lang="en-US" b="1" i="1" dirty="0" smtClean="0"/>
            <a:t> </a:t>
          </a:r>
          <a:r>
            <a:rPr lang="en-US" b="1" i="1" dirty="0" err="1" smtClean="0"/>
            <a:t>pașnice</a:t>
          </a:r>
          <a:r>
            <a:rPr lang="en-US" b="1" i="1" dirty="0" smtClean="0"/>
            <a:t> a </a:t>
          </a:r>
          <a:r>
            <a:rPr lang="en-US" b="1" i="1" dirty="0" err="1" smtClean="0"/>
            <a:t>litigiilor</a:t>
          </a:r>
          <a:endParaRPr lang="ru-RU" dirty="0"/>
        </a:p>
      </dgm:t>
    </dgm:pt>
    <dgm:pt modelId="{B726F2B1-7808-44FF-8EA0-413CB8FAD662}" type="parTrans" cxnId="{58E968F1-5260-4CCA-8B68-2A03471E66A7}">
      <dgm:prSet/>
      <dgm:spPr/>
      <dgm:t>
        <a:bodyPr/>
        <a:lstStyle/>
        <a:p>
          <a:endParaRPr lang="ru-RU"/>
        </a:p>
      </dgm:t>
    </dgm:pt>
    <dgm:pt modelId="{64FA1A2A-346C-49D5-BB53-8D030D5ABFEA}" type="sibTrans" cxnId="{58E968F1-5260-4CCA-8B68-2A03471E66A7}">
      <dgm:prSet/>
      <dgm:spPr/>
      <dgm:t>
        <a:bodyPr/>
        <a:lstStyle/>
        <a:p>
          <a:endParaRPr lang="ru-RU"/>
        </a:p>
      </dgm:t>
    </dgm:pt>
    <dgm:pt modelId="{934DF7C3-DFC6-4969-9AFB-54188DC6EE94}">
      <dgm:prSet phldrT="[Текст]"/>
      <dgm:spPr/>
      <dgm:t>
        <a:bodyPr/>
        <a:lstStyle/>
        <a:p>
          <a:r>
            <a:rPr lang="en-US" b="1" i="1" dirty="0" err="1" smtClean="0"/>
            <a:t>Principiul</a:t>
          </a:r>
          <a:r>
            <a:rPr lang="en-US" b="1" i="1" dirty="0" smtClean="0"/>
            <a:t> </a:t>
          </a:r>
          <a:r>
            <a:rPr lang="en-US" b="1" i="1" dirty="0" err="1" smtClean="0"/>
            <a:t>inviolabilității</a:t>
          </a:r>
          <a:r>
            <a:rPr lang="en-US" b="1" i="1" dirty="0" smtClean="0"/>
            <a:t> </a:t>
          </a:r>
          <a:r>
            <a:rPr lang="en-US" b="1" i="1" dirty="0" err="1" smtClean="0"/>
            <a:t>frontierelor</a:t>
          </a:r>
          <a:r>
            <a:rPr lang="en-US" dirty="0" smtClean="0"/>
            <a:t> </a:t>
          </a:r>
          <a:endParaRPr lang="ru-RU" dirty="0"/>
        </a:p>
      </dgm:t>
    </dgm:pt>
    <dgm:pt modelId="{6BEBF117-CFAF-4771-8B05-F09D56FC7022}" type="parTrans" cxnId="{D53C0A7A-8AB3-41B6-A0DE-324C63781C6D}">
      <dgm:prSet/>
      <dgm:spPr/>
      <dgm:t>
        <a:bodyPr/>
        <a:lstStyle/>
        <a:p>
          <a:endParaRPr lang="ru-RU"/>
        </a:p>
      </dgm:t>
    </dgm:pt>
    <dgm:pt modelId="{25990DCF-1251-4D8C-9F67-F8A25CAB2232}" type="sibTrans" cxnId="{D53C0A7A-8AB3-41B6-A0DE-324C63781C6D}">
      <dgm:prSet/>
      <dgm:spPr/>
      <dgm:t>
        <a:bodyPr/>
        <a:lstStyle/>
        <a:p>
          <a:endParaRPr lang="ru-RU"/>
        </a:p>
      </dgm:t>
    </dgm:pt>
    <dgm:pt modelId="{2895AD75-021D-4F10-A065-F53BC610C120}" type="pres">
      <dgm:prSet presAssocID="{7E6CE61F-8CE7-46FA-BE3A-8582A40BA662}" presName="linear" presStyleCnt="0">
        <dgm:presLayoutVars>
          <dgm:dir/>
          <dgm:animLvl val="lvl"/>
          <dgm:resizeHandles val="exact"/>
        </dgm:presLayoutVars>
      </dgm:prSet>
      <dgm:spPr/>
    </dgm:pt>
    <dgm:pt modelId="{EC13A4CB-3C86-47E0-BD44-22F945796D11}" type="pres">
      <dgm:prSet presAssocID="{74385457-989C-4480-8404-C13D3B211B0E}" presName="parentLin" presStyleCnt="0"/>
      <dgm:spPr/>
    </dgm:pt>
    <dgm:pt modelId="{38DB8B0E-D412-4A52-B307-F7D364B383DF}" type="pres">
      <dgm:prSet presAssocID="{74385457-989C-4480-8404-C13D3B211B0E}" presName="parentLeftMargin" presStyleLbl="node1" presStyleIdx="0" presStyleCnt="3"/>
      <dgm:spPr/>
    </dgm:pt>
    <dgm:pt modelId="{F0D53E88-B2DF-4839-86D3-85D49A8C98DE}" type="pres">
      <dgm:prSet presAssocID="{74385457-989C-4480-8404-C13D3B211B0E}" presName="parentText" presStyleLbl="node1" presStyleIdx="0" presStyleCnt="3">
        <dgm:presLayoutVars>
          <dgm:chMax val="0"/>
          <dgm:bulletEnabled val="1"/>
        </dgm:presLayoutVars>
      </dgm:prSet>
      <dgm:spPr/>
      <dgm:t>
        <a:bodyPr/>
        <a:lstStyle/>
        <a:p>
          <a:endParaRPr lang="ru-RU"/>
        </a:p>
      </dgm:t>
    </dgm:pt>
    <dgm:pt modelId="{722A2AA6-4630-4ADE-AC55-1EFA52D07099}" type="pres">
      <dgm:prSet presAssocID="{74385457-989C-4480-8404-C13D3B211B0E}" presName="negativeSpace" presStyleCnt="0"/>
      <dgm:spPr/>
    </dgm:pt>
    <dgm:pt modelId="{E65EBDBD-14AE-460C-AE9E-C7AD56491A10}" type="pres">
      <dgm:prSet presAssocID="{74385457-989C-4480-8404-C13D3B211B0E}" presName="childText" presStyleLbl="conFgAcc1" presStyleIdx="0" presStyleCnt="3">
        <dgm:presLayoutVars>
          <dgm:bulletEnabled val="1"/>
        </dgm:presLayoutVars>
      </dgm:prSet>
      <dgm:spPr/>
    </dgm:pt>
    <dgm:pt modelId="{EFCFCA25-85D3-47E3-8758-CE4D7D909466}" type="pres">
      <dgm:prSet presAssocID="{CA2EEA80-61E2-491F-94CB-36E0AAE0F17D}" presName="spaceBetweenRectangles" presStyleCnt="0"/>
      <dgm:spPr/>
    </dgm:pt>
    <dgm:pt modelId="{840709DF-08AE-46F9-B6DC-49EAF1FD0082}" type="pres">
      <dgm:prSet presAssocID="{27EDFC52-A298-4E28-B515-E265C42362FE}" presName="parentLin" presStyleCnt="0"/>
      <dgm:spPr/>
    </dgm:pt>
    <dgm:pt modelId="{E851F700-AE07-474F-B1C9-F4BC4510DFF6}" type="pres">
      <dgm:prSet presAssocID="{27EDFC52-A298-4E28-B515-E265C42362FE}" presName="parentLeftMargin" presStyleLbl="node1" presStyleIdx="0" presStyleCnt="3"/>
      <dgm:spPr/>
    </dgm:pt>
    <dgm:pt modelId="{42380260-B3BA-4599-A267-511884FA30B2}" type="pres">
      <dgm:prSet presAssocID="{27EDFC52-A298-4E28-B515-E265C42362FE}" presName="parentText" presStyleLbl="node1" presStyleIdx="1" presStyleCnt="3">
        <dgm:presLayoutVars>
          <dgm:chMax val="0"/>
          <dgm:bulletEnabled val="1"/>
        </dgm:presLayoutVars>
      </dgm:prSet>
      <dgm:spPr/>
      <dgm:t>
        <a:bodyPr/>
        <a:lstStyle/>
        <a:p>
          <a:endParaRPr lang="ru-RU"/>
        </a:p>
      </dgm:t>
    </dgm:pt>
    <dgm:pt modelId="{5C543C4D-6876-4414-ADC2-D140603CAB2B}" type="pres">
      <dgm:prSet presAssocID="{27EDFC52-A298-4E28-B515-E265C42362FE}" presName="negativeSpace" presStyleCnt="0"/>
      <dgm:spPr/>
    </dgm:pt>
    <dgm:pt modelId="{240942BA-82AE-4382-AFBD-E529022F31F2}" type="pres">
      <dgm:prSet presAssocID="{27EDFC52-A298-4E28-B515-E265C42362FE}" presName="childText" presStyleLbl="conFgAcc1" presStyleIdx="1" presStyleCnt="3">
        <dgm:presLayoutVars>
          <dgm:bulletEnabled val="1"/>
        </dgm:presLayoutVars>
      </dgm:prSet>
      <dgm:spPr/>
    </dgm:pt>
    <dgm:pt modelId="{D703A996-D64C-4E9A-8CF0-A26EC3BF5AC5}" type="pres">
      <dgm:prSet presAssocID="{64FA1A2A-346C-49D5-BB53-8D030D5ABFEA}" presName="spaceBetweenRectangles" presStyleCnt="0"/>
      <dgm:spPr/>
    </dgm:pt>
    <dgm:pt modelId="{669044A2-D888-4472-B888-9F4F5D382075}" type="pres">
      <dgm:prSet presAssocID="{934DF7C3-DFC6-4969-9AFB-54188DC6EE94}" presName="parentLin" presStyleCnt="0"/>
      <dgm:spPr/>
    </dgm:pt>
    <dgm:pt modelId="{F3DD4930-BBFD-4231-8BA5-1046B2A2FE95}" type="pres">
      <dgm:prSet presAssocID="{934DF7C3-DFC6-4969-9AFB-54188DC6EE94}" presName="parentLeftMargin" presStyleLbl="node1" presStyleIdx="1" presStyleCnt="3"/>
      <dgm:spPr/>
    </dgm:pt>
    <dgm:pt modelId="{16C08917-9231-4A2C-B185-1810CC4CA481}" type="pres">
      <dgm:prSet presAssocID="{934DF7C3-DFC6-4969-9AFB-54188DC6EE94}" presName="parentText" presStyleLbl="node1" presStyleIdx="2" presStyleCnt="3">
        <dgm:presLayoutVars>
          <dgm:chMax val="0"/>
          <dgm:bulletEnabled val="1"/>
        </dgm:presLayoutVars>
      </dgm:prSet>
      <dgm:spPr/>
      <dgm:t>
        <a:bodyPr/>
        <a:lstStyle/>
        <a:p>
          <a:endParaRPr lang="ru-RU"/>
        </a:p>
      </dgm:t>
    </dgm:pt>
    <dgm:pt modelId="{0319EBD3-541E-4701-BAFB-08A47B2A111B}" type="pres">
      <dgm:prSet presAssocID="{934DF7C3-DFC6-4969-9AFB-54188DC6EE94}" presName="negativeSpace" presStyleCnt="0"/>
      <dgm:spPr/>
    </dgm:pt>
    <dgm:pt modelId="{63586942-F2A9-4018-A5DF-48B363DEC903}" type="pres">
      <dgm:prSet presAssocID="{934DF7C3-DFC6-4969-9AFB-54188DC6EE94}" presName="childText" presStyleLbl="conFgAcc1" presStyleIdx="2" presStyleCnt="3">
        <dgm:presLayoutVars>
          <dgm:bulletEnabled val="1"/>
        </dgm:presLayoutVars>
      </dgm:prSet>
      <dgm:spPr/>
    </dgm:pt>
  </dgm:ptLst>
  <dgm:cxnLst>
    <dgm:cxn modelId="{58E968F1-5260-4CCA-8B68-2A03471E66A7}" srcId="{7E6CE61F-8CE7-46FA-BE3A-8582A40BA662}" destId="{27EDFC52-A298-4E28-B515-E265C42362FE}" srcOrd="1" destOrd="0" parTransId="{B726F2B1-7808-44FF-8EA0-413CB8FAD662}" sibTransId="{64FA1A2A-346C-49D5-BB53-8D030D5ABFEA}"/>
    <dgm:cxn modelId="{CE1AD1FA-067D-41D5-9E66-46AE2C75FB7D}" type="presOf" srcId="{27EDFC52-A298-4E28-B515-E265C42362FE}" destId="{E851F700-AE07-474F-B1C9-F4BC4510DFF6}" srcOrd="0" destOrd="0" presId="urn:microsoft.com/office/officeart/2005/8/layout/list1"/>
    <dgm:cxn modelId="{D53C0A7A-8AB3-41B6-A0DE-324C63781C6D}" srcId="{7E6CE61F-8CE7-46FA-BE3A-8582A40BA662}" destId="{934DF7C3-DFC6-4969-9AFB-54188DC6EE94}" srcOrd="2" destOrd="0" parTransId="{6BEBF117-CFAF-4771-8B05-F09D56FC7022}" sibTransId="{25990DCF-1251-4D8C-9F67-F8A25CAB2232}"/>
    <dgm:cxn modelId="{47E656B9-A31A-4C88-A5E3-A351B6398E7C}" type="presOf" srcId="{7E6CE61F-8CE7-46FA-BE3A-8582A40BA662}" destId="{2895AD75-021D-4F10-A065-F53BC610C120}" srcOrd="0" destOrd="0" presId="urn:microsoft.com/office/officeart/2005/8/layout/list1"/>
    <dgm:cxn modelId="{E0F7066B-BDC2-468B-BD08-ED760257291E}" type="presOf" srcId="{74385457-989C-4480-8404-C13D3B211B0E}" destId="{F0D53E88-B2DF-4839-86D3-85D49A8C98DE}" srcOrd="1" destOrd="0" presId="urn:microsoft.com/office/officeart/2005/8/layout/list1"/>
    <dgm:cxn modelId="{02ABD7D9-F533-4756-8202-BABBC8BB7E12}" type="presOf" srcId="{74385457-989C-4480-8404-C13D3B211B0E}" destId="{38DB8B0E-D412-4A52-B307-F7D364B383DF}" srcOrd="0" destOrd="0" presId="urn:microsoft.com/office/officeart/2005/8/layout/list1"/>
    <dgm:cxn modelId="{02C35020-C4D8-4103-90CA-3BEF08631D13}" srcId="{7E6CE61F-8CE7-46FA-BE3A-8582A40BA662}" destId="{74385457-989C-4480-8404-C13D3B211B0E}" srcOrd="0" destOrd="0" parTransId="{9070F558-83B4-42F1-B9F8-75ED58A7AD51}" sibTransId="{CA2EEA80-61E2-491F-94CB-36E0AAE0F17D}"/>
    <dgm:cxn modelId="{C74D16CC-9456-4B4C-AEC1-680B7C9D2F46}" type="presOf" srcId="{27EDFC52-A298-4E28-B515-E265C42362FE}" destId="{42380260-B3BA-4599-A267-511884FA30B2}" srcOrd="1" destOrd="0" presId="urn:microsoft.com/office/officeart/2005/8/layout/list1"/>
    <dgm:cxn modelId="{68434D9B-E41B-4E24-9EBA-218D3D3B6F74}" type="presOf" srcId="{934DF7C3-DFC6-4969-9AFB-54188DC6EE94}" destId="{16C08917-9231-4A2C-B185-1810CC4CA481}" srcOrd="1" destOrd="0" presId="urn:microsoft.com/office/officeart/2005/8/layout/list1"/>
    <dgm:cxn modelId="{5C32ABE5-2BFF-4479-9598-C95DED2FABA0}" type="presOf" srcId="{934DF7C3-DFC6-4969-9AFB-54188DC6EE94}" destId="{F3DD4930-BBFD-4231-8BA5-1046B2A2FE95}" srcOrd="0" destOrd="0" presId="urn:microsoft.com/office/officeart/2005/8/layout/list1"/>
    <dgm:cxn modelId="{BB74A1D7-3A42-4090-B269-6EB763CA5563}" type="presParOf" srcId="{2895AD75-021D-4F10-A065-F53BC610C120}" destId="{EC13A4CB-3C86-47E0-BD44-22F945796D11}" srcOrd="0" destOrd="0" presId="urn:microsoft.com/office/officeart/2005/8/layout/list1"/>
    <dgm:cxn modelId="{14A5F7D8-361A-4477-9712-56D42A71446B}" type="presParOf" srcId="{EC13A4CB-3C86-47E0-BD44-22F945796D11}" destId="{38DB8B0E-D412-4A52-B307-F7D364B383DF}" srcOrd="0" destOrd="0" presId="urn:microsoft.com/office/officeart/2005/8/layout/list1"/>
    <dgm:cxn modelId="{0B2F7CC1-45EC-44BE-8F94-FC8DD32FDAE5}" type="presParOf" srcId="{EC13A4CB-3C86-47E0-BD44-22F945796D11}" destId="{F0D53E88-B2DF-4839-86D3-85D49A8C98DE}" srcOrd="1" destOrd="0" presId="urn:microsoft.com/office/officeart/2005/8/layout/list1"/>
    <dgm:cxn modelId="{E0C6AF35-E1E6-40CC-BDF9-C2405B77C41D}" type="presParOf" srcId="{2895AD75-021D-4F10-A065-F53BC610C120}" destId="{722A2AA6-4630-4ADE-AC55-1EFA52D07099}" srcOrd="1" destOrd="0" presId="urn:microsoft.com/office/officeart/2005/8/layout/list1"/>
    <dgm:cxn modelId="{12913052-3CF9-4DF6-8055-DFACD8E2484F}" type="presParOf" srcId="{2895AD75-021D-4F10-A065-F53BC610C120}" destId="{E65EBDBD-14AE-460C-AE9E-C7AD56491A10}" srcOrd="2" destOrd="0" presId="urn:microsoft.com/office/officeart/2005/8/layout/list1"/>
    <dgm:cxn modelId="{3F33EBBC-E48F-4FDD-AAA3-0FE5EB62C76F}" type="presParOf" srcId="{2895AD75-021D-4F10-A065-F53BC610C120}" destId="{EFCFCA25-85D3-47E3-8758-CE4D7D909466}" srcOrd="3" destOrd="0" presId="urn:microsoft.com/office/officeart/2005/8/layout/list1"/>
    <dgm:cxn modelId="{771269C9-63BE-4B8B-AAA8-89B3E3ABE89E}" type="presParOf" srcId="{2895AD75-021D-4F10-A065-F53BC610C120}" destId="{840709DF-08AE-46F9-B6DC-49EAF1FD0082}" srcOrd="4" destOrd="0" presId="urn:microsoft.com/office/officeart/2005/8/layout/list1"/>
    <dgm:cxn modelId="{A0F62855-BB06-4369-A944-E21A49817B68}" type="presParOf" srcId="{840709DF-08AE-46F9-B6DC-49EAF1FD0082}" destId="{E851F700-AE07-474F-B1C9-F4BC4510DFF6}" srcOrd="0" destOrd="0" presId="urn:microsoft.com/office/officeart/2005/8/layout/list1"/>
    <dgm:cxn modelId="{35B6A9B2-DD2E-41FF-A15B-3675ED2B9C0B}" type="presParOf" srcId="{840709DF-08AE-46F9-B6DC-49EAF1FD0082}" destId="{42380260-B3BA-4599-A267-511884FA30B2}" srcOrd="1" destOrd="0" presId="urn:microsoft.com/office/officeart/2005/8/layout/list1"/>
    <dgm:cxn modelId="{90AE6E71-2EDA-44CD-BA9F-CF3A522F11FD}" type="presParOf" srcId="{2895AD75-021D-4F10-A065-F53BC610C120}" destId="{5C543C4D-6876-4414-ADC2-D140603CAB2B}" srcOrd="5" destOrd="0" presId="urn:microsoft.com/office/officeart/2005/8/layout/list1"/>
    <dgm:cxn modelId="{2A19C221-EF4D-4AB0-A680-BEBF41AF2EF4}" type="presParOf" srcId="{2895AD75-021D-4F10-A065-F53BC610C120}" destId="{240942BA-82AE-4382-AFBD-E529022F31F2}" srcOrd="6" destOrd="0" presId="urn:microsoft.com/office/officeart/2005/8/layout/list1"/>
    <dgm:cxn modelId="{67C3666C-99B6-4A28-98CF-29E8D5F8CC38}" type="presParOf" srcId="{2895AD75-021D-4F10-A065-F53BC610C120}" destId="{D703A996-D64C-4E9A-8CF0-A26EC3BF5AC5}" srcOrd="7" destOrd="0" presId="urn:microsoft.com/office/officeart/2005/8/layout/list1"/>
    <dgm:cxn modelId="{C148AD89-4741-44E6-B9B2-1C888978D1D8}" type="presParOf" srcId="{2895AD75-021D-4F10-A065-F53BC610C120}" destId="{669044A2-D888-4472-B888-9F4F5D382075}" srcOrd="8" destOrd="0" presId="urn:microsoft.com/office/officeart/2005/8/layout/list1"/>
    <dgm:cxn modelId="{4CE27E65-EC82-473A-A547-DAE971D4D2EC}" type="presParOf" srcId="{669044A2-D888-4472-B888-9F4F5D382075}" destId="{F3DD4930-BBFD-4231-8BA5-1046B2A2FE95}" srcOrd="0" destOrd="0" presId="urn:microsoft.com/office/officeart/2005/8/layout/list1"/>
    <dgm:cxn modelId="{681D1F40-9F60-456E-A444-E361C93662B4}" type="presParOf" srcId="{669044A2-D888-4472-B888-9F4F5D382075}" destId="{16C08917-9231-4A2C-B185-1810CC4CA481}" srcOrd="1" destOrd="0" presId="urn:microsoft.com/office/officeart/2005/8/layout/list1"/>
    <dgm:cxn modelId="{1174AB2A-DEFA-4EB1-B29D-261E65AB76F1}" type="presParOf" srcId="{2895AD75-021D-4F10-A065-F53BC610C120}" destId="{0319EBD3-541E-4701-BAFB-08A47B2A111B}" srcOrd="9" destOrd="0" presId="urn:microsoft.com/office/officeart/2005/8/layout/list1"/>
    <dgm:cxn modelId="{95A19A1D-07DE-4F13-8D91-2FE59E6A9D1A}" type="presParOf" srcId="{2895AD75-021D-4F10-A065-F53BC610C120}" destId="{63586942-F2A9-4018-A5DF-48B363DEC903}" srcOrd="10"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EC57F847-BC1F-4C6E-8027-9DF56C38D72D}" type="doc">
      <dgm:prSet loTypeId="urn:microsoft.com/office/officeart/2005/8/layout/list1" loCatId="list" qsTypeId="urn:microsoft.com/office/officeart/2005/8/quickstyle/simple5" qsCatId="simple" csTypeId="urn:microsoft.com/office/officeart/2005/8/colors/accent1_2" csCatId="accent1" phldr="1"/>
      <dgm:spPr/>
      <dgm:t>
        <a:bodyPr/>
        <a:lstStyle/>
        <a:p>
          <a:endParaRPr lang="ru-RU"/>
        </a:p>
      </dgm:t>
    </dgm:pt>
    <dgm:pt modelId="{36AF765C-B19A-4F12-9A12-A0080DCDF6DB}">
      <dgm:prSet phldrT="[Текст]" custT="1"/>
      <dgm:spPr/>
      <dgm:t>
        <a:bodyPr/>
        <a:lstStyle/>
        <a:p>
          <a:pPr algn="just"/>
          <a:r>
            <a:rPr lang="en-US" sz="2000" b="1" i="1" dirty="0" err="1" smtClean="0"/>
            <a:t>Principiile</a:t>
          </a:r>
          <a:r>
            <a:rPr lang="en-US" sz="2000" b="1" i="1" dirty="0" smtClean="0"/>
            <a:t> </a:t>
          </a:r>
          <a:r>
            <a:rPr lang="en-US" sz="2000" b="1" i="1" dirty="0" err="1" smtClean="0"/>
            <a:t>fundamentale</a:t>
          </a:r>
          <a:r>
            <a:rPr lang="en-US" sz="2000" b="1" i="1" dirty="0" smtClean="0"/>
            <a:t> ale </a:t>
          </a:r>
          <a:r>
            <a:rPr lang="en-US" sz="2000" b="1" i="1" dirty="0" err="1" smtClean="0"/>
            <a:t>securității</a:t>
          </a:r>
          <a:r>
            <a:rPr lang="en-US" sz="2000" b="1" i="1" dirty="0" smtClean="0"/>
            <a:t> </a:t>
          </a:r>
          <a:r>
            <a:rPr lang="en-US" sz="2000" b="1" i="1" dirty="0" err="1" smtClean="0"/>
            <a:t>internaționale</a:t>
          </a:r>
          <a:endParaRPr lang="ru-RU" sz="2000" dirty="0"/>
        </a:p>
      </dgm:t>
    </dgm:pt>
    <dgm:pt modelId="{7C0C1C09-8BD9-4FA6-AFBF-E76CC0A484F0}" type="parTrans" cxnId="{EE774838-3C0C-44D3-9849-6411F411B8B1}">
      <dgm:prSet/>
      <dgm:spPr/>
      <dgm:t>
        <a:bodyPr/>
        <a:lstStyle/>
        <a:p>
          <a:endParaRPr lang="ru-RU"/>
        </a:p>
      </dgm:t>
    </dgm:pt>
    <dgm:pt modelId="{1593B627-2B62-40A2-B70F-3EEAE81489E3}" type="sibTrans" cxnId="{EE774838-3C0C-44D3-9849-6411F411B8B1}">
      <dgm:prSet/>
      <dgm:spPr/>
      <dgm:t>
        <a:bodyPr/>
        <a:lstStyle/>
        <a:p>
          <a:endParaRPr lang="ru-RU"/>
        </a:p>
      </dgm:t>
    </dgm:pt>
    <dgm:pt modelId="{A87C0528-C441-495C-96B8-5B449018B1DF}">
      <dgm:prSet phldrT="[Текст]" custT="1"/>
      <dgm:spPr/>
      <dgm:t>
        <a:bodyPr/>
        <a:lstStyle/>
        <a:p>
          <a:pPr algn="just"/>
          <a:r>
            <a:rPr lang="en-US" sz="2000" b="1" i="1" dirty="0" err="1" smtClean="0"/>
            <a:t>Principiul</a:t>
          </a:r>
          <a:r>
            <a:rPr lang="en-US" sz="2000" b="1" i="1" dirty="0" smtClean="0"/>
            <a:t> </a:t>
          </a:r>
          <a:r>
            <a:rPr lang="en-US" sz="2000" b="1" i="1" dirty="0" err="1" smtClean="0"/>
            <a:t>renunțării</a:t>
          </a:r>
          <a:r>
            <a:rPr lang="en-US" sz="2000" b="1" i="1" dirty="0" smtClean="0"/>
            <a:t> la </a:t>
          </a:r>
          <a:r>
            <a:rPr lang="en-US" sz="2000" b="1" i="1" dirty="0" err="1" smtClean="0"/>
            <a:t>amenințarea</a:t>
          </a:r>
          <a:r>
            <a:rPr lang="en-US" sz="2000" b="1" i="1" dirty="0" smtClean="0"/>
            <a:t> </a:t>
          </a:r>
          <a:r>
            <a:rPr lang="en-US" sz="2000" b="1" i="1" dirty="0" err="1" smtClean="0"/>
            <a:t>sau</a:t>
          </a:r>
          <a:r>
            <a:rPr lang="en-US" sz="2000" b="1" i="1" dirty="0" smtClean="0"/>
            <a:t> </a:t>
          </a:r>
          <a:r>
            <a:rPr lang="en-US" sz="2000" b="1" i="1" dirty="0" err="1" smtClean="0"/>
            <a:t>folosirea</a:t>
          </a:r>
          <a:r>
            <a:rPr lang="en-US" sz="2000" b="1" i="1" dirty="0" smtClean="0"/>
            <a:t> </a:t>
          </a:r>
          <a:r>
            <a:rPr lang="en-US" sz="2000" b="1" i="1" dirty="0" err="1" smtClean="0"/>
            <a:t>forței</a:t>
          </a:r>
          <a:r>
            <a:rPr lang="en-US" sz="2000" b="1" i="1" dirty="0" smtClean="0"/>
            <a:t> </a:t>
          </a:r>
          <a:r>
            <a:rPr lang="en-US" sz="2000" b="1" i="1" dirty="0" err="1" smtClean="0"/>
            <a:t>în</a:t>
          </a:r>
          <a:r>
            <a:rPr lang="en-US" sz="2000" b="1" i="1" dirty="0" smtClean="0"/>
            <a:t> RI </a:t>
          </a:r>
          <a:endParaRPr lang="ru-RU" sz="2000" dirty="0"/>
        </a:p>
      </dgm:t>
    </dgm:pt>
    <dgm:pt modelId="{22FFB3F6-EA6F-4D70-8652-F41AE7169D5D}" type="parTrans" cxnId="{E2F74DF5-0D76-4311-85DD-CCACDDC3B8D1}">
      <dgm:prSet/>
      <dgm:spPr/>
      <dgm:t>
        <a:bodyPr/>
        <a:lstStyle/>
        <a:p>
          <a:endParaRPr lang="ru-RU"/>
        </a:p>
      </dgm:t>
    </dgm:pt>
    <dgm:pt modelId="{3249090C-E5A4-4B0A-BA4A-BA1A5271870D}" type="sibTrans" cxnId="{E2F74DF5-0D76-4311-85DD-CCACDDC3B8D1}">
      <dgm:prSet/>
      <dgm:spPr/>
      <dgm:t>
        <a:bodyPr/>
        <a:lstStyle/>
        <a:p>
          <a:endParaRPr lang="ru-RU"/>
        </a:p>
      </dgm:t>
    </dgm:pt>
    <dgm:pt modelId="{B520FE20-F337-4BD1-913F-432634A16C04}">
      <dgm:prSet phldrT="[Текст]" custT="1"/>
      <dgm:spPr/>
      <dgm:t>
        <a:bodyPr/>
        <a:lstStyle/>
        <a:p>
          <a:pPr algn="just"/>
          <a:r>
            <a:rPr lang="en-US" sz="2000" b="1" i="1" dirty="0" err="1" smtClean="0"/>
            <a:t>Principiul</a:t>
          </a:r>
          <a:r>
            <a:rPr lang="en-US" sz="2000" b="1" i="1" dirty="0" smtClean="0"/>
            <a:t> </a:t>
          </a:r>
          <a:r>
            <a:rPr lang="en-US" sz="2000" b="1" i="1" dirty="0" err="1" smtClean="0"/>
            <a:t>egalității</a:t>
          </a:r>
          <a:r>
            <a:rPr lang="en-US" sz="2000" b="1" i="1" dirty="0" smtClean="0"/>
            <a:t> </a:t>
          </a:r>
          <a:r>
            <a:rPr lang="en-US" sz="2000" b="1" i="1" dirty="0" err="1" smtClean="0"/>
            <a:t>și</a:t>
          </a:r>
          <a:r>
            <a:rPr lang="en-US" sz="2000" b="1" i="1" dirty="0" smtClean="0"/>
            <a:t> </a:t>
          </a:r>
          <a:r>
            <a:rPr lang="en-US" sz="2000" b="1" i="1" dirty="0" err="1" smtClean="0"/>
            <a:t>autodeterminării</a:t>
          </a:r>
          <a:endParaRPr lang="ru-RU" sz="2000" dirty="0"/>
        </a:p>
      </dgm:t>
    </dgm:pt>
    <dgm:pt modelId="{5E00C46A-FC7D-4189-973C-A4AE74493994}" type="parTrans" cxnId="{C7A462BD-A72E-4591-9E43-BE2FCF0CEA84}">
      <dgm:prSet/>
      <dgm:spPr/>
      <dgm:t>
        <a:bodyPr/>
        <a:lstStyle/>
        <a:p>
          <a:endParaRPr lang="ru-RU"/>
        </a:p>
      </dgm:t>
    </dgm:pt>
    <dgm:pt modelId="{47A94144-C3F2-4639-B6A9-2355E3ACB998}" type="sibTrans" cxnId="{C7A462BD-A72E-4591-9E43-BE2FCF0CEA84}">
      <dgm:prSet/>
      <dgm:spPr/>
      <dgm:t>
        <a:bodyPr/>
        <a:lstStyle/>
        <a:p>
          <a:endParaRPr lang="ru-RU"/>
        </a:p>
      </dgm:t>
    </dgm:pt>
    <dgm:pt modelId="{73CEB0B8-182E-4E16-8234-AEC8FE2F177A}">
      <dgm:prSet phldrT="[Текст]" custT="1"/>
      <dgm:spPr/>
      <dgm:t>
        <a:bodyPr/>
        <a:lstStyle/>
        <a:p>
          <a:pPr algn="just"/>
          <a:r>
            <a:rPr lang="en-US" sz="2000" b="1" i="1" dirty="0" err="1" smtClean="0"/>
            <a:t>Principiul</a:t>
          </a:r>
          <a:r>
            <a:rPr lang="en-US" sz="2000" b="1" i="1" dirty="0" smtClean="0"/>
            <a:t> </a:t>
          </a:r>
          <a:r>
            <a:rPr lang="en-US" sz="2000" b="1" i="1" dirty="0" err="1" smtClean="0"/>
            <a:t>egalității</a:t>
          </a:r>
          <a:r>
            <a:rPr lang="en-US" sz="2000" b="1" i="1" dirty="0" smtClean="0"/>
            <a:t> </a:t>
          </a:r>
          <a:r>
            <a:rPr lang="en-US" sz="2000" b="1" i="1" dirty="0" err="1" smtClean="0"/>
            <a:t>suverane</a:t>
          </a:r>
          <a:r>
            <a:rPr lang="en-US" sz="2000" b="1" i="1" dirty="0" smtClean="0"/>
            <a:t> a </a:t>
          </a:r>
          <a:r>
            <a:rPr lang="en-US" sz="2000" b="1" i="1" dirty="0" err="1" smtClean="0"/>
            <a:t>Statelor</a:t>
          </a:r>
          <a:r>
            <a:rPr lang="en-US" sz="2000" dirty="0" smtClean="0"/>
            <a:t> </a:t>
          </a:r>
          <a:endParaRPr lang="ro-RO" sz="2000" b="1" i="1" dirty="0" smtClean="0"/>
        </a:p>
        <a:p>
          <a:pPr algn="l"/>
          <a:endParaRPr lang="ru-RU" sz="1300" dirty="0"/>
        </a:p>
      </dgm:t>
    </dgm:pt>
    <dgm:pt modelId="{10A26617-D3B6-4E5E-A803-1E9C7A68D59F}" type="parTrans" cxnId="{67C810FB-4720-449C-A3DD-A69990E76C81}">
      <dgm:prSet/>
      <dgm:spPr/>
      <dgm:t>
        <a:bodyPr/>
        <a:lstStyle/>
        <a:p>
          <a:endParaRPr lang="ru-RU"/>
        </a:p>
      </dgm:t>
    </dgm:pt>
    <dgm:pt modelId="{50F64346-61C7-4610-A8F8-1809C6E451D4}" type="sibTrans" cxnId="{67C810FB-4720-449C-A3DD-A69990E76C81}">
      <dgm:prSet/>
      <dgm:spPr/>
      <dgm:t>
        <a:bodyPr/>
        <a:lstStyle/>
        <a:p>
          <a:endParaRPr lang="ru-RU"/>
        </a:p>
      </dgm:t>
    </dgm:pt>
    <dgm:pt modelId="{FBF9CBE0-AFE2-44A8-82A6-D984B2E2C28F}" type="pres">
      <dgm:prSet presAssocID="{EC57F847-BC1F-4C6E-8027-9DF56C38D72D}" presName="linear" presStyleCnt="0">
        <dgm:presLayoutVars>
          <dgm:dir/>
          <dgm:animLvl val="lvl"/>
          <dgm:resizeHandles val="exact"/>
        </dgm:presLayoutVars>
      </dgm:prSet>
      <dgm:spPr/>
    </dgm:pt>
    <dgm:pt modelId="{6252BCF9-7B35-4840-97F2-1C986206077B}" type="pres">
      <dgm:prSet presAssocID="{36AF765C-B19A-4F12-9A12-A0080DCDF6DB}" presName="parentLin" presStyleCnt="0"/>
      <dgm:spPr/>
    </dgm:pt>
    <dgm:pt modelId="{980030A5-A3EE-4849-BBBD-F815B51E8119}" type="pres">
      <dgm:prSet presAssocID="{36AF765C-B19A-4F12-9A12-A0080DCDF6DB}" presName="parentLeftMargin" presStyleLbl="node1" presStyleIdx="0" presStyleCnt="4"/>
      <dgm:spPr/>
    </dgm:pt>
    <dgm:pt modelId="{FDD9DF3A-A2E5-47C7-917C-68A61BB3A9CC}" type="pres">
      <dgm:prSet presAssocID="{36AF765C-B19A-4F12-9A12-A0080DCDF6DB}" presName="parentText" presStyleLbl="node1" presStyleIdx="0" presStyleCnt="4">
        <dgm:presLayoutVars>
          <dgm:chMax val="0"/>
          <dgm:bulletEnabled val="1"/>
        </dgm:presLayoutVars>
      </dgm:prSet>
      <dgm:spPr/>
      <dgm:t>
        <a:bodyPr/>
        <a:lstStyle/>
        <a:p>
          <a:endParaRPr lang="ru-RU"/>
        </a:p>
      </dgm:t>
    </dgm:pt>
    <dgm:pt modelId="{E5224D51-A012-4C02-B543-F34FD8D4F730}" type="pres">
      <dgm:prSet presAssocID="{36AF765C-B19A-4F12-9A12-A0080DCDF6DB}" presName="negativeSpace" presStyleCnt="0"/>
      <dgm:spPr/>
    </dgm:pt>
    <dgm:pt modelId="{0C97D7A0-265E-448D-84A1-95FD0D8E58CA}" type="pres">
      <dgm:prSet presAssocID="{36AF765C-B19A-4F12-9A12-A0080DCDF6DB}" presName="childText" presStyleLbl="conFgAcc1" presStyleIdx="0" presStyleCnt="4">
        <dgm:presLayoutVars>
          <dgm:bulletEnabled val="1"/>
        </dgm:presLayoutVars>
      </dgm:prSet>
      <dgm:spPr/>
    </dgm:pt>
    <dgm:pt modelId="{486A58F8-0EA2-4CB6-AE37-5A3358F0E58F}" type="pres">
      <dgm:prSet presAssocID="{1593B627-2B62-40A2-B70F-3EEAE81489E3}" presName="spaceBetweenRectangles" presStyleCnt="0"/>
      <dgm:spPr/>
    </dgm:pt>
    <dgm:pt modelId="{DE915D25-E65A-49F8-9D4F-1AB0C56195B1}" type="pres">
      <dgm:prSet presAssocID="{A87C0528-C441-495C-96B8-5B449018B1DF}" presName="parentLin" presStyleCnt="0"/>
      <dgm:spPr/>
    </dgm:pt>
    <dgm:pt modelId="{8508973B-D8B5-46EE-BDC8-2FA7DE60493D}" type="pres">
      <dgm:prSet presAssocID="{A87C0528-C441-495C-96B8-5B449018B1DF}" presName="parentLeftMargin" presStyleLbl="node1" presStyleIdx="0" presStyleCnt="4"/>
      <dgm:spPr/>
    </dgm:pt>
    <dgm:pt modelId="{F27878CE-AE6C-4B17-99F0-4162D5CB3B90}" type="pres">
      <dgm:prSet presAssocID="{A87C0528-C441-495C-96B8-5B449018B1DF}" presName="parentText" presStyleLbl="node1" presStyleIdx="1" presStyleCnt="4">
        <dgm:presLayoutVars>
          <dgm:chMax val="0"/>
          <dgm:bulletEnabled val="1"/>
        </dgm:presLayoutVars>
      </dgm:prSet>
      <dgm:spPr/>
      <dgm:t>
        <a:bodyPr/>
        <a:lstStyle/>
        <a:p>
          <a:endParaRPr lang="ru-RU"/>
        </a:p>
      </dgm:t>
    </dgm:pt>
    <dgm:pt modelId="{C79064EA-31C9-4C18-A626-BD86B00B24B4}" type="pres">
      <dgm:prSet presAssocID="{A87C0528-C441-495C-96B8-5B449018B1DF}" presName="negativeSpace" presStyleCnt="0"/>
      <dgm:spPr/>
    </dgm:pt>
    <dgm:pt modelId="{9DFC65BF-B025-4A25-905C-B9AB2342D108}" type="pres">
      <dgm:prSet presAssocID="{A87C0528-C441-495C-96B8-5B449018B1DF}" presName="childText" presStyleLbl="conFgAcc1" presStyleIdx="1" presStyleCnt="4">
        <dgm:presLayoutVars>
          <dgm:bulletEnabled val="1"/>
        </dgm:presLayoutVars>
      </dgm:prSet>
      <dgm:spPr/>
    </dgm:pt>
    <dgm:pt modelId="{0E3A180B-198E-444D-A7F2-22CCE7D2ED73}" type="pres">
      <dgm:prSet presAssocID="{3249090C-E5A4-4B0A-BA4A-BA1A5271870D}" presName="spaceBetweenRectangles" presStyleCnt="0"/>
      <dgm:spPr/>
    </dgm:pt>
    <dgm:pt modelId="{C512B5EB-EBFF-4A21-8F20-7327A74FEDB5}" type="pres">
      <dgm:prSet presAssocID="{B520FE20-F337-4BD1-913F-432634A16C04}" presName="parentLin" presStyleCnt="0"/>
      <dgm:spPr/>
    </dgm:pt>
    <dgm:pt modelId="{0DDB9A6B-A590-4C32-9E25-432903FBEA98}" type="pres">
      <dgm:prSet presAssocID="{B520FE20-F337-4BD1-913F-432634A16C04}" presName="parentLeftMargin" presStyleLbl="node1" presStyleIdx="1" presStyleCnt="4"/>
      <dgm:spPr/>
    </dgm:pt>
    <dgm:pt modelId="{B3643CB6-AB65-47B5-BECF-C2E8279E661A}" type="pres">
      <dgm:prSet presAssocID="{B520FE20-F337-4BD1-913F-432634A16C04}" presName="parentText" presStyleLbl="node1" presStyleIdx="2" presStyleCnt="4">
        <dgm:presLayoutVars>
          <dgm:chMax val="0"/>
          <dgm:bulletEnabled val="1"/>
        </dgm:presLayoutVars>
      </dgm:prSet>
      <dgm:spPr/>
      <dgm:t>
        <a:bodyPr/>
        <a:lstStyle/>
        <a:p>
          <a:endParaRPr lang="ru-RU"/>
        </a:p>
      </dgm:t>
    </dgm:pt>
    <dgm:pt modelId="{7744EF38-37BD-4AC6-8E04-ABC58A77E64F}" type="pres">
      <dgm:prSet presAssocID="{B520FE20-F337-4BD1-913F-432634A16C04}" presName="negativeSpace" presStyleCnt="0"/>
      <dgm:spPr/>
    </dgm:pt>
    <dgm:pt modelId="{030FEF57-4153-4648-AB07-F9645F1352C5}" type="pres">
      <dgm:prSet presAssocID="{B520FE20-F337-4BD1-913F-432634A16C04}" presName="childText" presStyleLbl="conFgAcc1" presStyleIdx="2" presStyleCnt="4">
        <dgm:presLayoutVars>
          <dgm:bulletEnabled val="1"/>
        </dgm:presLayoutVars>
      </dgm:prSet>
      <dgm:spPr/>
    </dgm:pt>
    <dgm:pt modelId="{73479730-1DC8-4553-A7DC-2DD443BD7A2D}" type="pres">
      <dgm:prSet presAssocID="{47A94144-C3F2-4639-B6A9-2355E3ACB998}" presName="spaceBetweenRectangles" presStyleCnt="0"/>
      <dgm:spPr/>
    </dgm:pt>
    <dgm:pt modelId="{F3CCF70D-B53F-403C-A61F-01DE30F7E620}" type="pres">
      <dgm:prSet presAssocID="{73CEB0B8-182E-4E16-8234-AEC8FE2F177A}" presName="parentLin" presStyleCnt="0"/>
      <dgm:spPr/>
    </dgm:pt>
    <dgm:pt modelId="{FF82A35B-9EF3-4F6F-95F2-0BE38A2C5C94}" type="pres">
      <dgm:prSet presAssocID="{73CEB0B8-182E-4E16-8234-AEC8FE2F177A}" presName="parentLeftMargin" presStyleLbl="node1" presStyleIdx="2" presStyleCnt="4"/>
      <dgm:spPr/>
    </dgm:pt>
    <dgm:pt modelId="{5DF0ECE4-D114-4B49-A9C6-B769209F83DC}" type="pres">
      <dgm:prSet presAssocID="{73CEB0B8-182E-4E16-8234-AEC8FE2F177A}" presName="parentText" presStyleLbl="node1" presStyleIdx="3" presStyleCnt="4">
        <dgm:presLayoutVars>
          <dgm:chMax val="0"/>
          <dgm:bulletEnabled val="1"/>
        </dgm:presLayoutVars>
      </dgm:prSet>
      <dgm:spPr/>
      <dgm:t>
        <a:bodyPr/>
        <a:lstStyle/>
        <a:p>
          <a:endParaRPr lang="ru-RU"/>
        </a:p>
      </dgm:t>
    </dgm:pt>
    <dgm:pt modelId="{6426894B-DFC1-44C9-BA65-3DE8A00EDE70}" type="pres">
      <dgm:prSet presAssocID="{73CEB0B8-182E-4E16-8234-AEC8FE2F177A}" presName="negativeSpace" presStyleCnt="0"/>
      <dgm:spPr/>
    </dgm:pt>
    <dgm:pt modelId="{7DAAD80E-2521-45EB-903C-41580860AB6D}" type="pres">
      <dgm:prSet presAssocID="{73CEB0B8-182E-4E16-8234-AEC8FE2F177A}" presName="childText" presStyleLbl="conFgAcc1" presStyleIdx="3" presStyleCnt="4">
        <dgm:presLayoutVars>
          <dgm:bulletEnabled val="1"/>
        </dgm:presLayoutVars>
      </dgm:prSet>
      <dgm:spPr/>
    </dgm:pt>
  </dgm:ptLst>
  <dgm:cxnLst>
    <dgm:cxn modelId="{C3832B30-EB77-4589-ACA1-738B95F688B0}" type="presOf" srcId="{A87C0528-C441-495C-96B8-5B449018B1DF}" destId="{8508973B-D8B5-46EE-BDC8-2FA7DE60493D}" srcOrd="0" destOrd="0" presId="urn:microsoft.com/office/officeart/2005/8/layout/list1"/>
    <dgm:cxn modelId="{E2F74DF5-0D76-4311-85DD-CCACDDC3B8D1}" srcId="{EC57F847-BC1F-4C6E-8027-9DF56C38D72D}" destId="{A87C0528-C441-495C-96B8-5B449018B1DF}" srcOrd="1" destOrd="0" parTransId="{22FFB3F6-EA6F-4D70-8652-F41AE7169D5D}" sibTransId="{3249090C-E5A4-4B0A-BA4A-BA1A5271870D}"/>
    <dgm:cxn modelId="{E2003599-FED7-4B4C-BB90-30F4584192A3}" type="presOf" srcId="{EC57F847-BC1F-4C6E-8027-9DF56C38D72D}" destId="{FBF9CBE0-AFE2-44A8-82A6-D984B2E2C28F}" srcOrd="0" destOrd="0" presId="urn:microsoft.com/office/officeart/2005/8/layout/list1"/>
    <dgm:cxn modelId="{C7A462BD-A72E-4591-9E43-BE2FCF0CEA84}" srcId="{EC57F847-BC1F-4C6E-8027-9DF56C38D72D}" destId="{B520FE20-F337-4BD1-913F-432634A16C04}" srcOrd="2" destOrd="0" parTransId="{5E00C46A-FC7D-4189-973C-A4AE74493994}" sibTransId="{47A94144-C3F2-4639-B6A9-2355E3ACB998}"/>
    <dgm:cxn modelId="{366D5A8C-A527-4BDE-B60C-ED883CB19A48}" type="presOf" srcId="{B520FE20-F337-4BD1-913F-432634A16C04}" destId="{0DDB9A6B-A590-4C32-9E25-432903FBEA98}" srcOrd="0" destOrd="0" presId="urn:microsoft.com/office/officeart/2005/8/layout/list1"/>
    <dgm:cxn modelId="{321F0224-1184-4FF7-908E-2718F0676892}" type="presOf" srcId="{A87C0528-C441-495C-96B8-5B449018B1DF}" destId="{F27878CE-AE6C-4B17-99F0-4162D5CB3B90}" srcOrd="1" destOrd="0" presId="urn:microsoft.com/office/officeart/2005/8/layout/list1"/>
    <dgm:cxn modelId="{3329FA48-0A72-46A4-8D2A-CAEB838C41FF}" type="presOf" srcId="{73CEB0B8-182E-4E16-8234-AEC8FE2F177A}" destId="{5DF0ECE4-D114-4B49-A9C6-B769209F83DC}" srcOrd="1" destOrd="0" presId="urn:microsoft.com/office/officeart/2005/8/layout/list1"/>
    <dgm:cxn modelId="{01C42E6D-0979-4495-A89E-960692441D0C}" type="presOf" srcId="{B520FE20-F337-4BD1-913F-432634A16C04}" destId="{B3643CB6-AB65-47B5-BECF-C2E8279E661A}" srcOrd="1" destOrd="0" presId="urn:microsoft.com/office/officeart/2005/8/layout/list1"/>
    <dgm:cxn modelId="{866EA2CA-E78C-4030-BD46-8F82BEE3BE86}" type="presOf" srcId="{36AF765C-B19A-4F12-9A12-A0080DCDF6DB}" destId="{980030A5-A3EE-4849-BBBD-F815B51E8119}" srcOrd="0" destOrd="0" presId="urn:microsoft.com/office/officeart/2005/8/layout/list1"/>
    <dgm:cxn modelId="{6A1220AD-4A51-4946-ACC6-32FCF24DEEC1}" type="presOf" srcId="{73CEB0B8-182E-4E16-8234-AEC8FE2F177A}" destId="{FF82A35B-9EF3-4F6F-95F2-0BE38A2C5C94}" srcOrd="0" destOrd="0" presId="urn:microsoft.com/office/officeart/2005/8/layout/list1"/>
    <dgm:cxn modelId="{67C810FB-4720-449C-A3DD-A69990E76C81}" srcId="{EC57F847-BC1F-4C6E-8027-9DF56C38D72D}" destId="{73CEB0B8-182E-4E16-8234-AEC8FE2F177A}" srcOrd="3" destOrd="0" parTransId="{10A26617-D3B6-4E5E-A803-1E9C7A68D59F}" sibTransId="{50F64346-61C7-4610-A8F8-1809C6E451D4}"/>
    <dgm:cxn modelId="{EE774838-3C0C-44D3-9849-6411F411B8B1}" srcId="{EC57F847-BC1F-4C6E-8027-9DF56C38D72D}" destId="{36AF765C-B19A-4F12-9A12-A0080DCDF6DB}" srcOrd="0" destOrd="0" parTransId="{7C0C1C09-8BD9-4FA6-AFBF-E76CC0A484F0}" sibTransId="{1593B627-2B62-40A2-B70F-3EEAE81489E3}"/>
    <dgm:cxn modelId="{B4A15206-6580-420D-B977-9666C3A0A07E}" type="presOf" srcId="{36AF765C-B19A-4F12-9A12-A0080DCDF6DB}" destId="{FDD9DF3A-A2E5-47C7-917C-68A61BB3A9CC}" srcOrd="1" destOrd="0" presId="urn:microsoft.com/office/officeart/2005/8/layout/list1"/>
    <dgm:cxn modelId="{89826171-F9E9-4EE4-AE3F-DFE198682B68}" type="presParOf" srcId="{FBF9CBE0-AFE2-44A8-82A6-D984B2E2C28F}" destId="{6252BCF9-7B35-4840-97F2-1C986206077B}" srcOrd="0" destOrd="0" presId="urn:microsoft.com/office/officeart/2005/8/layout/list1"/>
    <dgm:cxn modelId="{4DC32A2E-2D1F-444C-9CB7-93B81B6ECB11}" type="presParOf" srcId="{6252BCF9-7B35-4840-97F2-1C986206077B}" destId="{980030A5-A3EE-4849-BBBD-F815B51E8119}" srcOrd="0" destOrd="0" presId="urn:microsoft.com/office/officeart/2005/8/layout/list1"/>
    <dgm:cxn modelId="{F1E86FAC-FE5B-40DF-BE7F-B232C6F7FD63}" type="presParOf" srcId="{6252BCF9-7B35-4840-97F2-1C986206077B}" destId="{FDD9DF3A-A2E5-47C7-917C-68A61BB3A9CC}" srcOrd="1" destOrd="0" presId="urn:microsoft.com/office/officeart/2005/8/layout/list1"/>
    <dgm:cxn modelId="{CD1C2517-825A-40C7-808E-2D4CB6E273A0}" type="presParOf" srcId="{FBF9CBE0-AFE2-44A8-82A6-D984B2E2C28F}" destId="{E5224D51-A012-4C02-B543-F34FD8D4F730}" srcOrd="1" destOrd="0" presId="urn:microsoft.com/office/officeart/2005/8/layout/list1"/>
    <dgm:cxn modelId="{92C376BA-C801-419F-BD12-A2EA932B68DE}" type="presParOf" srcId="{FBF9CBE0-AFE2-44A8-82A6-D984B2E2C28F}" destId="{0C97D7A0-265E-448D-84A1-95FD0D8E58CA}" srcOrd="2" destOrd="0" presId="urn:microsoft.com/office/officeart/2005/8/layout/list1"/>
    <dgm:cxn modelId="{03BB4327-38DE-47B3-B535-F60110DB5AA7}" type="presParOf" srcId="{FBF9CBE0-AFE2-44A8-82A6-D984B2E2C28F}" destId="{486A58F8-0EA2-4CB6-AE37-5A3358F0E58F}" srcOrd="3" destOrd="0" presId="urn:microsoft.com/office/officeart/2005/8/layout/list1"/>
    <dgm:cxn modelId="{FC59BF11-8AED-4D01-B840-B0D2A2356A7C}" type="presParOf" srcId="{FBF9CBE0-AFE2-44A8-82A6-D984B2E2C28F}" destId="{DE915D25-E65A-49F8-9D4F-1AB0C56195B1}" srcOrd="4" destOrd="0" presId="urn:microsoft.com/office/officeart/2005/8/layout/list1"/>
    <dgm:cxn modelId="{58267B8F-5153-4C6B-A8A3-D83BCFEA93EB}" type="presParOf" srcId="{DE915D25-E65A-49F8-9D4F-1AB0C56195B1}" destId="{8508973B-D8B5-46EE-BDC8-2FA7DE60493D}" srcOrd="0" destOrd="0" presId="urn:microsoft.com/office/officeart/2005/8/layout/list1"/>
    <dgm:cxn modelId="{596075CB-5AE8-4C67-84F8-C7C8C7A8CA6A}" type="presParOf" srcId="{DE915D25-E65A-49F8-9D4F-1AB0C56195B1}" destId="{F27878CE-AE6C-4B17-99F0-4162D5CB3B90}" srcOrd="1" destOrd="0" presId="urn:microsoft.com/office/officeart/2005/8/layout/list1"/>
    <dgm:cxn modelId="{A194AAA1-4EA3-41F5-8009-D4E6E751E6CA}" type="presParOf" srcId="{FBF9CBE0-AFE2-44A8-82A6-D984B2E2C28F}" destId="{C79064EA-31C9-4C18-A626-BD86B00B24B4}" srcOrd="5" destOrd="0" presId="urn:microsoft.com/office/officeart/2005/8/layout/list1"/>
    <dgm:cxn modelId="{E70EB9A5-9B06-4C7D-A71A-AF1C79855639}" type="presParOf" srcId="{FBF9CBE0-AFE2-44A8-82A6-D984B2E2C28F}" destId="{9DFC65BF-B025-4A25-905C-B9AB2342D108}" srcOrd="6" destOrd="0" presId="urn:microsoft.com/office/officeart/2005/8/layout/list1"/>
    <dgm:cxn modelId="{3150A665-CBB5-4831-9C1B-878241B3080A}" type="presParOf" srcId="{FBF9CBE0-AFE2-44A8-82A6-D984B2E2C28F}" destId="{0E3A180B-198E-444D-A7F2-22CCE7D2ED73}" srcOrd="7" destOrd="0" presId="urn:microsoft.com/office/officeart/2005/8/layout/list1"/>
    <dgm:cxn modelId="{4F7F3E8E-935F-4C63-B204-72B5D67EA2D1}" type="presParOf" srcId="{FBF9CBE0-AFE2-44A8-82A6-D984B2E2C28F}" destId="{C512B5EB-EBFF-4A21-8F20-7327A74FEDB5}" srcOrd="8" destOrd="0" presId="urn:microsoft.com/office/officeart/2005/8/layout/list1"/>
    <dgm:cxn modelId="{5CC9BD9E-67B5-41E1-A7AF-97BEED126137}" type="presParOf" srcId="{C512B5EB-EBFF-4A21-8F20-7327A74FEDB5}" destId="{0DDB9A6B-A590-4C32-9E25-432903FBEA98}" srcOrd="0" destOrd="0" presId="urn:microsoft.com/office/officeart/2005/8/layout/list1"/>
    <dgm:cxn modelId="{E4FAEDC5-939F-481E-BF11-60A60E9DFA31}" type="presParOf" srcId="{C512B5EB-EBFF-4A21-8F20-7327A74FEDB5}" destId="{B3643CB6-AB65-47B5-BECF-C2E8279E661A}" srcOrd="1" destOrd="0" presId="urn:microsoft.com/office/officeart/2005/8/layout/list1"/>
    <dgm:cxn modelId="{0D148C12-2D92-4AC3-B42B-E8A45473B704}" type="presParOf" srcId="{FBF9CBE0-AFE2-44A8-82A6-D984B2E2C28F}" destId="{7744EF38-37BD-4AC6-8E04-ABC58A77E64F}" srcOrd="9" destOrd="0" presId="urn:microsoft.com/office/officeart/2005/8/layout/list1"/>
    <dgm:cxn modelId="{7C421AE2-0ADA-493D-B0D9-8BD327C9B2CB}" type="presParOf" srcId="{FBF9CBE0-AFE2-44A8-82A6-D984B2E2C28F}" destId="{030FEF57-4153-4648-AB07-F9645F1352C5}" srcOrd="10" destOrd="0" presId="urn:microsoft.com/office/officeart/2005/8/layout/list1"/>
    <dgm:cxn modelId="{CC613A4E-4D7E-45DA-BB7C-49ECAE6AC68D}" type="presParOf" srcId="{FBF9CBE0-AFE2-44A8-82A6-D984B2E2C28F}" destId="{73479730-1DC8-4553-A7DC-2DD443BD7A2D}" srcOrd="11" destOrd="0" presId="urn:microsoft.com/office/officeart/2005/8/layout/list1"/>
    <dgm:cxn modelId="{3F9E6FF9-D422-4C21-8569-5D90A7C20EAA}" type="presParOf" srcId="{FBF9CBE0-AFE2-44A8-82A6-D984B2E2C28F}" destId="{F3CCF70D-B53F-403C-A61F-01DE30F7E620}" srcOrd="12" destOrd="0" presId="urn:microsoft.com/office/officeart/2005/8/layout/list1"/>
    <dgm:cxn modelId="{4F0D2773-A75E-42D0-B7DB-CEB7DB1CDA14}" type="presParOf" srcId="{F3CCF70D-B53F-403C-A61F-01DE30F7E620}" destId="{FF82A35B-9EF3-4F6F-95F2-0BE38A2C5C94}" srcOrd="0" destOrd="0" presId="urn:microsoft.com/office/officeart/2005/8/layout/list1"/>
    <dgm:cxn modelId="{5E3A64A2-EEBF-419E-9F2B-D60C6656190D}" type="presParOf" srcId="{F3CCF70D-B53F-403C-A61F-01DE30F7E620}" destId="{5DF0ECE4-D114-4B49-A9C6-B769209F83DC}" srcOrd="1" destOrd="0" presId="urn:microsoft.com/office/officeart/2005/8/layout/list1"/>
    <dgm:cxn modelId="{055EF283-D3B1-4021-8D61-2D54ECE33272}" type="presParOf" srcId="{FBF9CBE0-AFE2-44A8-82A6-D984B2E2C28F}" destId="{6426894B-DFC1-44C9-BA65-3DE8A00EDE70}" srcOrd="13" destOrd="0" presId="urn:microsoft.com/office/officeart/2005/8/layout/list1"/>
    <dgm:cxn modelId="{B93246DF-BA07-450C-B0CE-5BE5F21E6692}" type="presParOf" srcId="{FBF9CBE0-AFE2-44A8-82A6-D984B2E2C28F}" destId="{7DAAD80E-2521-45EB-903C-41580860AB6D}" srcOrd="14"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3D4381F-D2FD-4DB0-AC5C-FDE9B5F15B23}">
      <dsp:nvSpPr>
        <dsp:cNvPr id="0" name=""/>
        <dsp:cNvSpPr/>
      </dsp:nvSpPr>
      <dsp:spPr>
        <a:xfrm rot="16200000">
          <a:off x="-572153" y="577281"/>
          <a:ext cx="4351338" cy="3196774"/>
        </a:xfrm>
        <a:prstGeom prst="flowChartManualOperation">
          <a:avLst/>
        </a:prstGeom>
        <a:solidFill>
          <a:schemeClr val="accent1">
            <a:hueOff val="0"/>
            <a:satOff val="0"/>
            <a:lumOff val="0"/>
            <a:alphaOff val="0"/>
          </a:schemeClr>
        </a:solidFill>
        <a:ln>
          <a:noFill/>
        </a:ln>
        <a:effectLst>
          <a:outerShdw blurRad="76200" dist="25400" dir="5400000" algn="tl" rotWithShape="0">
            <a:srgbClr val="000000">
              <a:alpha val="55000"/>
            </a:srgbClr>
          </a:outerShdw>
        </a:effectLst>
        <a:scene3d>
          <a:camera prst="orthographicFront">
            <a:rot lat="0" lon="0" rev="0"/>
          </a:camera>
          <a:lightRig rig="brightRoom" dir="tl"/>
        </a:scene3d>
        <a:sp3d contourW="19050" prstMaterial="flat">
          <a:bevelT w="0" h="0" prst="coolSlant"/>
          <a:contourClr>
            <a:schemeClr val="accent1">
              <a:hueOff val="0"/>
              <a:satOff val="0"/>
              <a:lumOff val="0"/>
              <a:alphaOff val="0"/>
              <a:shade val="25000"/>
              <a:satMod val="14000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69850" tIns="0" rIns="67329" bIns="0" numCol="1" spcCol="1270" anchor="ctr" anchorCtr="0">
          <a:noAutofit/>
        </a:bodyPr>
        <a:lstStyle/>
        <a:p>
          <a:pPr lvl="0" algn="ctr" defTabSz="488950">
            <a:lnSpc>
              <a:spcPct val="90000"/>
            </a:lnSpc>
            <a:spcBef>
              <a:spcPct val="0"/>
            </a:spcBef>
            <a:spcAft>
              <a:spcPct val="35000"/>
            </a:spcAft>
          </a:pPr>
          <a:r>
            <a:rPr lang="en-US" sz="1100" kern="1200" dirty="0" err="1" smtClean="0"/>
            <a:t>Națiune</a:t>
          </a:r>
          <a:r>
            <a:rPr lang="en-US" sz="1100" kern="1200" dirty="0" smtClean="0"/>
            <a:t>: </a:t>
          </a:r>
          <a:r>
            <a:rPr lang="en-US" sz="1100" kern="1200" dirty="0" err="1" smtClean="0"/>
            <a:t>în</a:t>
          </a:r>
          <a:r>
            <a:rPr lang="en-US" sz="1100" kern="1200" dirty="0" smtClean="0"/>
            <a:t> special, un </a:t>
          </a:r>
          <a:r>
            <a:rPr lang="en-US" sz="1100" kern="1200" dirty="0" err="1" smtClean="0"/>
            <a:t>grup</a:t>
          </a:r>
          <a:r>
            <a:rPr lang="en-US" sz="1100" kern="1200" dirty="0" smtClean="0"/>
            <a:t> mare de </a:t>
          </a:r>
          <a:r>
            <a:rPr lang="en-US" sz="1100" kern="1200" dirty="0" err="1" smtClean="0"/>
            <a:t>oameni</a:t>
          </a:r>
          <a:r>
            <a:rPr lang="en-US" sz="1100" kern="1200" dirty="0" smtClean="0"/>
            <a:t> </a:t>
          </a:r>
          <a:r>
            <a:rPr lang="en-US" sz="1100" kern="1200" dirty="0" err="1" smtClean="0"/>
            <a:t>conectați</a:t>
          </a:r>
          <a:r>
            <a:rPr lang="en-US" sz="1100" kern="1200" dirty="0" smtClean="0"/>
            <a:t> </a:t>
          </a:r>
          <a:r>
            <a:rPr lang="en-US" sz="1100" kern="1200" dirty="0" err="1" smtClean="0"/>
            <a:t>printr</a:t>
          </a:r>
          <a:r>
            <a:rPr lang="en-US" sz="1100" kern="1200" dirty="0" smtClean="0"/>
            <a:t>-o </a:t>
          </a:r>
          <a:r>
            <a:rPr lang="en-US" sz="1100" kern="1200" dirty="0" err="1" smtClean="0"/>
            <a:t>cultură</a:t>
          </a:r>
          <a:r>
            <a:rPr lang="en-US" sz="1100" kern="1200" dirty="0" smtClean="0"/>
            <a:t>, </a:t>
          </a:r>
          <a:r>
            <a:rPr lang="en-US" sz="1100" kern="1200" dirty="0" err="1" smtClean="0"/>
            <a:t>limbă</a:t>
          </a:r>
          <a:r>
            <a:rPr lang="en-US" sz="1100" kern="1200" dirty="0" smtClean="0"/>
            <a:t> </a:t>
          </a:r>
          <a:r>
            <a:rPr lang="en-US" sz="1100" kern="1200" dirty="0" err="1" smtClean="0"/>
            <a:t>și</a:t>
          </a:r>
          <a:r>
            <a:rPr lang="en-US" sz="1100" kern="1200" dirty="0" smtClean="0"/>
            <a:t> </a:t>
          </a:r>
          <a:r>
            <a:rPr lang="en-US" sz="1100" kern="1200" dirty="0" err="1" smtClean="0"/>
            <a:t>istorie</a:t>
          </a:r>
          <a:r>
            <a:rPr lang="en-US" sz="1100" kern="1200" dirty="0" smtClean="0"/>
            <a:t> </a:t>
          </a:r>
          <a:r>
            <a:rPr lang="en-US" sz="1100" kern="1200" dirty="0" err="1" smtClean="0"/>
            <a:t>similare</a:t>
          </a:r>
          <a:r>
            <a:rPr lang="en-US" sz="1100" kern="1200" dirty="0" smtClean="0"/>
            <a:t>. </a:t>
          </a:r>
          <a:r>
            <a:rPr lang="en-US" sz="1100" kern="1200" dirty="0" err="1" smtClean="0"/>
            <a:t>Reprezentanții</a:t>
          </a:r>
          <a:r>
            <a:rPr lang="en-US" sz="1100" kern="1200" dirty="0" smtClean="0"/>
            <a:t> </a:t>
          </a:r>
          <a:r>
            <a:rPr lang="en-US" sz="1100" kern="1200" dirty="0" err="1" smtClean="0"/>
            <a:t>unor</a:t>
          </a:r>
          <a:r>
            <a:rPr lang="en-US" sz="1100" kern="1200" dirty="0" smtClean="0"/>
            <a:t> </a:t>
          </a:r>
          <a:r>
            <a:rPr lang="en-US" sz="1100" kern="1200" dirty="0" err="1" smtClean="0"/>
            <a:t>națiuni</a:t>
          </a:r>
          <a:r>
            <a:rPr lang="en-US" sz="1100" kern="1200" dirty="0" smtClean="0"/>
            <a:t> </a:t>
          </a:r>
          <a:r>
            <a:rPr lang="en-US" sz="1100" kern="1200" dirty="0" err="1" smtClean="0"/>
            <a:t>împărtășesc</a:t>
          </a:r>
          <a:r>
            <a:rPr lang="en-US" sz="1100" kern="1200" dirty="0" smtClean="0"/>
            <a:t> o </a:t>
          </a:r>
          <a:r>
            <a:rPr lang="en-US" sz="1100" kern="1200" dirty="0" err="1" smtClean="0"/>
            <a:t>etnie</a:t>
          </a:r>
          <a:r>
            <a:rPr lang="en-US" sz="1100" kern="1200" dirty="0" smtClean="0"/>
            <a:t> </a:t>
          </a:r>
          <a:r>
            <a:rPr lang="en-US" sz="1100" kern="1200" dirty="0" err="1" smtClean="0"/>
            <a:t>comună</a:t>
          </a:r>
          <a:r>
            <a:rPr lang="en-US" sz="1100" kern="1200" dirty="0" smtClean="0"/>
            <a:t> (de </a:t>
          </a:r>
          <a:r>
            <a:rPr lang="en-US" sz="1100" kern="1200" dirty="0" err="1" smtClean="0"/>
            <a:t>exemplu</a:t>
          </a:r>
          <a:r>
            <a:rPr lang="en-US" sz="1100" kern="1200" dirty="0" smtClean="0"/>
            <a:t>, </a:t>
          </a:r>
          <a:r>
            <a:rPr lang="en-US" sz="1100" kern="1200" dirty="0" err="1" smtClean="0"/>
            <a:t>aproape</a:t>
          </a:r>
          <a:r>
            <a:rPr lang="en-US" sz="1100" kern="1200" dirty="0" smtClean="0"/>
            <a:t> </a:t>
          </a:r>
          <a:r>
            <a:rPr lang="en-US" sz="1100" kern="1200" dirty="0" err="1" smtClean="0"/>
            <a:t>toată</a:t>
          </a:r>
          <a:r>
            <a:rPr lang="en-US" sz="1100" kern="1200" dirty="0" smtClean="0"/>
            <a:t> </a:t>
          </a:r>
          <a:r>
            <a:rPr lang="en-US" sz="1100" kern="1200" dirty="0" err="1" smtClean="0"/>
            <a:t>lumea</a:t>
          </a:r>
          <a:r>
            <a:rPr lang="en-US" sz="1100" kern="1200" dirty="0" smtClean="0"/>
            <a:t> din </a:t>
          </a:r>
          <a:r>
            <a:rPr lang="en-US" sz="1100" kern="1200" dirty="0" err="1" smtClean="0"/>
            <a:t>Coreea</a:t>
          </a:r>
          <a:r>
            <a:rPr lang="en-US" sz="1100" kern="1200" dirty="0" smtClean="0"/>
            <a:t> de </a:t>
          </a:r>
          <a:r>
            <a:rPr lang="en-US" sz="1100" kern="1200" dirty="0" err="1" smtClean="0"/>
            <a:t>Sud</a:t>
          </a:r>
          <a:r>
            <a:rPr lang="en-US" sz="1100" kern="1200" dirty="0" smtClean="0"/>
            <a:t> </a:t>
          </a:r>
          <a:r>
            <a:rPr lang="en-US" sz="1100" kern="1200" dirty="0" err="1" smtClean="0"/>
            <a:t>este</a:t>
          </a:r>
          <a:r>
            <a:rPr lang="en-US" sz="1100" kern="1200" dirty="0" smtClean="0"/>
            <a:t> </a:t>
          </a:r>
          <a:r>
            <a:rPr lang="en-US" sz="1100" kern="1200" dirty="0" err="1" smtClean="0"/>
            <a:t>coreeană</a:t>
          </a:r>
          <a:r>
            <a:rPr lang="en-US" sz="1100" kern="1200" dirty="0" smtClean="0"/>
            <a:t>), </a:t>
          </a:r>
          <a:r>
            <a:rPr lang="en-US" sz="1100" kern="1200" dirty="0" err="1" smtClean="0"/>
            <a:t>în</a:t>
          </a:r>
          <a:r>
            <a:rPr lang="en-US" sz="1100" kern="1200" dirty="0" smtClean="0"/>
            <a:t> </a:t>
          </a:r>
          <a:r>
            <a:rPr lang="en-US" sz="1100" kern="1200" dirty="0" err="1" smtClean="0"/>
            <a:t>timp</a:t>
          </a:r>
          <a:r>
            <a:rPr lang="en-US" sz="1100" kern="1200" dirty="0" smtClean="0"/>
            <a:t> </a:t>
          </a:r>
          <a:r>
            <a:rPr lang="en-US" sz="1100" kern="1200" dirty="0" err="1" smtClean="0"/>
            <a:t>ce</a:t>
          </a:r>
          <a:r>
            <a:rPr lang="en-US" sz="1100" kern="1200" dirty="0" smtClean="0"/>
            <a:t> </a:t>
          </a:r>
          <a:r>
            <a:rPr lang="en-US" sz="1100" kern="1200" dirty="0" err="1" smtClean="0"/>
            <a:t>alte</a:t>
          </a:r>
          <a:r>
            <a:rPr lang="en-US" sz="1100" kern="1200" dirty="0" smtClean="0"/>
            <a:t> </a:t>
          </a:r>
          <a:r>
            <a:rPr lang="en-US" sz="1100" kern="1200" dirty="0" err="1" smtClean="0"/>
            <a:t>națiuni</a:t>
          </a:r>
          <a:r>
            <a:rPr lang="en-US" sz="1100" kern="1200" dirty="0" smtClean="0"/>
            <a:t> </a:t>
          </a:r>
          <a:r>
            <a:rPr lang="en-US" sz="1100" kern="1200" dirty="0" err="1" smtClean="0"/>
            <a:t>constau</a:t>
          </a:r>
          <a:r>
            <a:rPr lang="en-US" sz="1100" kern="1200" dirty="0" smtClean="0"/>
            <a:t> din </a:t>
          </a:r>
          <a:r>
            <a:rPr lang="en-US" sz="1100" kern="1200" dirty="0" err="1" smtClean="0"/>
            <a:t>grupuri</a:t>
          </a:r>
          <a:r>
            <a:rPr lang="en-US" sz="1100" kern="1200" dirty="0" smtClean="0"/>
            <a:t> </a:t>
          </a:r>
          <a:r>
            <a:rPr lang="en-US" sz="1100" kern="1200" dirty="0" err="1" smtClean="0"/>
            <a:t>etnice</a:t>
          </a:r>
          <a:r>
            <a:rPr lang="en-US" sz="1100" kern="1200" dirty="0" smtClean="0"/>
            <a:t> </a:t>
          </a:r>
          <a:r>
            <a:rPr lang="en-US" sz="1100" kern="1200" dirty="0" err="1" smtClean="0"/>
            <a:t>diferite</a:t>
          </a:r>
          <a:r>
            <a:rPr lang="en-US" sz="1100" kern="1200" dirty="0" smtClean="0"/>
            <a:t> (de </a:t>
          </a:r>
          <a:r>
            <a:rPr lang="en-US" sz="1100" kern="1200" dirty="0" err="1" smtClean="0"/>
            <a:t>exemplu</a:t>
          </a:r>
          <a:r>
            <a:rPr lang="en-US" sz="1100" kern="1200" dirty="0" smtClean="0"/>
            <a:t>, </a:t>
          </a:r>
          <a:r>
            <a:rPr lang="en-US" sz="1100" kern="1200" dirty="0" err="1" smtClean="0"/>
            <a:t>Regatul</a:t>
          </a:r>
          <a:r>
            <a:rPr lang="en-US" sz="1100" kern="1200" dirty="0" smtClean="0"/>
            <a:t> Unit, </a:t>
          </a:r>
          <a:r>
            <a:rPr lang="en-US" sz="1100" kern="1200" dirty="0" err="1" smtClean="0"/>
            <a:t>Statele</a:t>
          </a:r>
          <a:r>
            <a:rPr lang="en-US" sz="1100" kern="1200" dirty="0" smtClean="0"/>
            <a:t> Unite, Australia </a:t>
          </a:r>
          <a:r>
            <a:rPr lang="en-US" sz="1100" kern="1200" dirty="0" err="1" smtClean="0"/>
            <a:t>și</a:t>
          </a:r>
          <a:r>
            <a:rPr lang="en-US" sz="1100" kern="1200" dirty="0" smtClean="0"/>
            <a:t> Singapore). Cu </a:t>
          </a:r>
          <a:r>
            <a:rPr lang="en-US" sz="1100" kern="1200" dirty="0" err="1" smtClean="0"/>
            <a:t>toate</a:t>
          </a:r>
          <a:r>
            <a:rPr lang="en-US" sz="1100" kern="1200" dirty="0" smtClean="0"/>
            <a:t> </a:t>
          </a:r>
          <a:r>
            <a:rPr lang="en-US" sz="1100" kern="1200" dirty="0" err="1" smtClean="0"/>
            <a:t>acestea</a:t>
          </a:r>
          <a:r>
            <a:rPr lang="en-US" sz="1100" kern="1200" dirty="0" smtClean="0"/>
            <a:t>, </a:t>
          </a:r>
          <a:r>
            <a:rPr lang="en-US" sz="1100" kern="1200" dirty="0" err="1" smtClean="0"/>
            <a:t>membrii</a:t>
          </a:r>
          <a:r>
            <a:rPr lang="en-US" sz="1100" kern="1200" dirty="0" smtClean="0"/>
            <a:t> </a:t>
          </a:r>
          <a:r>
            <a:rPr lang="en-US" sz="1100" kern="1200" dirty="0" err="1" smtClean="0"/>
            <a:t>națiunii</a:t>
          </a:r>
          <a:r>
            <a:rPr lang="en-US" sz="1100" kern="1200" dirty="0" smtClean="0"/>
            <a:t> se </a:t>
          </a:r>
          <a:r>
            <a:rPr lang="en-US" sz="1100" kern="1200" dirty="0" err="1" smtClean="0"/>
            <a:t>consideră</a:t>
          </a:r>
          <a:r>
            <a:rPr lang="en-US" sz="1100" kern="1200" dirty="0" smtClean="0"/>
            <a:t> </a:t>
          </a:r>
          <a:r>
            <a:rPr lang="en-US" sz="1100" kern="1200" dirty="0" err="1" smtClean="0"/>
            <a:t>legați</a:t>
          </a:r>
          <a:r>
            <a:rPr lang="en-US" sz="1100" kern="1200" dirty="0" smtClean="0"/>
            <a:t>. </a:t>
          </a:r>
          <a:r>
            <a:rPr lang="en-US" sz="1100" kern="1200" dirty="0" err="1" smtClean="0"/>
            <a:t>Asociații</a:t>
          </a:r>
          <a:r>
            <a:rPr lang="en-US" sz="1100" kern="1200" dirty="0" smtClean="0"/>
            <a:t> </a:t>
          </a:r>
          <a:r>
            <a:rPr lang="en-US" sz="1100" kern="1200" dirty="0" err="1" smtClean="0"/>
            <a:t>sunt</a:t>
          </a:r>
          <a:r>
            <a:rPr lang="en-US" sz="1100" kern="1200" dirty="0" smtClean="0"/>
            <a:t> </a:t>
          </a:r>
          <a:r>
            <a:rPr lang="en-US" sz="1100" kern="1200" dirty="0" err="1" smtClean="0"/>
            <a:t>adesea</a:t>
          </a:r>
          <a:r>
            <a:rPr lang="en-US" sz="1100" kern="1200" dirty="0" smtClean="0"/>
            <a:t> </a:t>
          </a:r>
          <a:r>
            <a:rPr lang="en-US" sz="1100" kern="1200" dirty="0" err="1" smtClean="0"/>
            <a:t>văzuți</a:t>
          </a:r>
          <a:r>
            <a:rPr lang="en-US" sz="1100" kern="1200" dirty="0" smtClean="0"/>
            <a:t> ca parte a </a:t>
          </a:r>
          <a:r>
            <a:rPr lang="en-US" sz="1100" kern="1200" dirty="0" err="1" smtClean="0"/>
            <a:t>unei</a:t>
          </a:r>
          <a:r>
            <a:rPr lang="en-US" sz="1100" kern="1200" dirty="0" smtClean="0"/>
            <a:t> </a:t>
          </a:r>
          <a:r>
            <a:rPr lang="en-US" sz="1100" kern="1200" dirty="0" err="1" smtClean="0"/>
            <a:t>familii</a:t>
          </a:r>
          <a:r>
            <a:rPr lang="en-US" sz="1100" kern="1200" dirty="0" smtClean="0"/>
            <a:t> </a:t>
          </a:r>
          <a:r>
            <a:rPr lang="en-US" sz="1100" kern="1200" dirty="0" err="1" smtClean="0"/>
            <a:t>numeroase</a:t>
          </a:r>
          <a:r>
            <a:rPr lang="en-US" sz="1100" kern="1200" dirty="0" smtClean="0"/>
            <a:t>. </a:t>
          </a:r>
          <a:r>
            <a:rPr lang="en-US" sz="1100" kern="1200" dirty="0" err="1" smtClean="0"/>
            <a:t>Mulți</a:t>
          </a:r>
          <a:r>
            <a:rPr lang="en-US" sz="1100" kern="1200" dirty="0" smtClean="0"/>
            <a:t> </a:t>
          </a:r>
          <a:r>
            <a:rPr lang="en-US" sz="1100" kern="1200" dirty="0" err="1" smtClean="0"/>
            <a:t>reprezentanți</a:t>
          </a:r>
          <a:r>
            <a:rPr lang="en-US" sz="1100" kern="1200" dirty="0" smtClean="0"/>
            <a:t> </a:t>
          </a:r>
          <a:r>
            <a:rPr lang="en-US" sz="1100" kern="1200" dirty="0" err="1" smtClean="0"/>
            <a:t>ai</a:t>
          </a:r>
          <a:r>
            <a:rPr lang="en-US" sz="1100" kern="1200" dirty="0" smtClean="0"/>
            <a:t> </a:t>
          </a:r>
          <a:r>
            <a:rPr lang="en-US" sz="1100" kern="1200" dirty="0" err="1" smtClean="0"/>
            <a:t>națiunii</a:t>
          </a:r>
          <a:r>
            <a:rPr lang="en-US" sz="1100" kern="1200" dirty="0" smtClean="0"/>
            <a:t> </a:t>
          </a:r>
          <a:r>
            <a:rPr lang="en-US" sz="1100" kern="1200" dirty="0" err="1" smtClean="0"/>
            <a:t>sunt</a:t>
          </a:r>
          <a:r>
            <a:rPr lang="en-US" sz="1100" kern="1200" dirty="0" smtClean="0"/>
            <a:t> </a:t>
          </a:r>
          <a:r>
            <a:rPr lang="en-US" sz="1100" kern="1200" dirty="0" err="1" smtClean="0"/>
            <a:t>mândri</a:t>
          </a:r>
          <a:r>
            <a:rPr lang="en-US" sz="1100" kern="1200" dirty="0" smtClean="0"/>
            <a:t> </a:t>
          </a:r>
          <a:r>
            <a:rPr lang="en-US" sz="1100" kern="1200" dirty="0" err="1" smtClean="0"/>
            <a:t>că</a:t>
          </a:r>
          <a:r>
            <a:rPr lang="en-US" sz="1100" kern="1200" dirty="0" smtClean="0"/>
            <a:t> </a:t>
          </a:r>
          <a:r>
            <a:rPr lang="en-US" sz="1100" kern="1200" dirty="0" err="1" smtClean="0"/>
            <a:t>fac</a:t>
          </a:r>
          <a:r>
            <a:rPr lang="en-US" sz="1100" kern="1200" dirty="0" smtClean="0"/>
            <a:t> parte din </a:t>
          </a:r>
          <a:r>
            <a:rPr lang="en-US" sz="1100" kern="1200" dirty="0" err="1" smtClean="0"/>
            <a:t>ceva</a:t>
          </a:r>
          <a:r>
            <a:rPr lang="en-US" sz="1100" kern="1200" dirty="0" smtClean="0"/>
            <a:t> </a:t>
          </a:r>
          <a:r>
            <a:rPr lang="en-US" sz="1100" kern="1200" dirty="0" err="1" smtClean="0"/>
            <a:t>mai</a:t>
          </a:r>
          <a:r>
            <a:rPr lang="en-US" sz="1100" kern="1200" dirty="0" smtClean="0"/>
            <a:t> mare </a:t>
          </a:r>
          <a:r>
            <a:rPr lang="en-US" sz="1100" kern="1200" dirty="0" err="1" smtClean="0"/>
            <a:t>decât</a:t>
          </a:r>
          <a:r>
            <a:rPr lang="en-US" sz="1100" kern="1200" dirty="0" smtClean="0"/>
            <a:t> </a:t>
          </a:r>
          <a:r>
            <a:rPr lang="en-US" sz="1100" kern="1200" dirty="0" err="1" smtClean="0"/>
            <a:t>ei</a:t>
          </a:r>
          <a:r>
            <a:rPr lang="en-US" sz="1100" kern="1200" dirty="0" smtClean="0"/>
            <a:t> </a:t>
          </a:r>
          <a:r>
            <a:rPr lang="en-US" sz="1100" kern="1200" dirty="0" err="1" smtClean="0"/>
            <a:t>înșiși</a:t>
          </a:r>
          <a:r>
            <a:rPr lang="en-US" sz="1100" kern="1200" dirty="0" smtClean="0"/>
            <a:t> ca </a:t>
          </a:r>
          <a:r>
            <a:rPr lang="en-US" sz="1100" kern="1200" dirty="0" err="1" smtClean="0"/>
            <a:t>indivizi</a:t>
          </a:r>
          <a:r>
            <a:rPr lang="en-US" sz="1100" kern="1200" dirty="0" smtClean="0"/>
            <a:t> </a:t>
          </a:r>
          <a:r>
            <a:rPr lang="en-US" sz="1100" kern="1200" dirty="0" err="1" smtClean="0"/>
            <a:t>și</a:t>
          </a:r>
          <a:r>
            <a:rPr lang="en-US" sz="1100" kern="1200" dirty="0" smtClean="0"/>
            <a:t> </a:t>
          </a:r>
          <a:r>
            <a:rPr lang="en-US" sz="1100" kern="1200" dirty="0" err="1" smtClean="0"/>
            <a:t>își</a:t>
          </a:r>
          <a:r>
            <a:rPr lang="en-US" sz="1100" kern="1200" dirty="0" smtClean="0"/>
            <a:t> </a:t>
          </a:r>
          <a:r>
            <a:rPr lang="en-US" sz="1100" kern="1200" dirty="0" err="1" smtClean="0"/>
            <a:t>sărbătoresc</a:t>
          </a:r>
          <a:r>
            <a:rPr lang="en-US" sz="1100" kern="1200" dirty="0" smtClean="0"/>
            <a:t> </a:t>
          </a:r>
          <a:r>
            <a:rPr lang="en-US" sz="1100" kern="1200" dirty="0" err="1" smtClean="0"/>
            <a:t>națiunea</a:t>
          </a:r>
          <a:r>
            <a:rPr lang="en-US" sz="1100" kern="1200" dirty="0" smtClean="0"/>
            <a:t>. </a:t>
          </a:r>
          <a:endParaRPr lang="ru-RU" sz="1100" kern="1200" dirty="0"/>
        </a:p>
      </dsp:txBody>
      <dsp:txXfrm rot="5400000">
        <a:off x="5129" y="870267"/>
        <a:ext cx="3196774" cy="2610802"/>
      </dsp:txXfrm>
    </dsp:sp>
    <dsp:sp modelId="{4DB84EB0-B727-478C-A0B7-5570B09C2A75}">
      <dsp:nvSpPr>
        <dsp:cNvPr id="0" name=""/>
        <dsp:cNvSpPr/>
      </dsp:nvSpPr>
      <dsp:spPr>
        <a:xfrm rot="16200000">
          <a:off x="2724775" y="716884"/>
          <a:ext cx="4351338" cy="2917568"/>
        </a:xfrm>
        <a:prstGeom prst="flowChartManualOperation">
          <a:avLst/>
        </a:prstGeom>
        <a:solidFill>
          <a:schemeClr val="accent1">
            <a:hueOff val="0"/>
            <a:satOff val="0"/>
            <a:lumOff val="0"/>
            <a:alphaOff val="0"/>
          </a:schemeClr>
        </a:solidFill>
        <a:ln>
          <a:noFill/>
        </a:ln>
        <a:effectLst>
          <a:outerShdw blurRad="76200" dist="25400" dir="5400000" algn="tl" rotWithShape="0">
            <a:srgbClr val="000000">
              <a:alpha val="55000"/>
            </a:srgbClr>
          </a:outerShdw>
        </a:effectLst>
        <a:scene3d>
          <a:camera prst="orthographicFront">
            <a:rot lat="0" lon="0" rev="0"/>
          </a:camera>
          <a:lightRig rig="brightRoom" dir="tl"/>
        </a:scene3d>
        <a:sp3d contourW="19050" prstMaterial="flat">
          <a:bevelT w="0" h="0" prst="coolSlant"/>
          <a:contourClr>
            <a:schemeClr val="accent1">
              <a:hueOff val="0"/>
              <a:satOff val="0"/>
              <a:lumOff val="0"/>
              <a:alphaOff val="0"/>
              <a:shade val="25000"/>
              <a:satMod val="14000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69850" tIns="0" rIns="67329" bIns="0" numCol="1" spcCol="1270" anchor="ctr" anchorCtr="0">
          <a:noAutofit/>
        </a:bodyPr>
        <a:lstStyle/>
        <a:p>
          <a:pPr lvl="0" algn="ctr" defTabSz="488950">
            <a:lnSpc>
              <a:spcPct val="90000"/>
            </a:lnSpc>
            <a:spcBef>
              <a:spcPct val="0"/>
            </a:spcBef>
            <a:spcAft>
              <a:spcPct val="35000"/>
            </a:spcAft>
          </a:pPr>
          <a:r>
            <a:rPr lang="en-US" sz="1100" kern="1200" dirty="0" err="1" smtClean="0"/>
            <a:t>Triburile</a:t>
          </a:r>
          <a:r>
            <a:rPr lang="en-US" sz="1100" kern="1200" dirty="0" smtClean="0"/>
            <a:t> Native </a:t>
          </a:r>
          <a:r>
            <a:rPr lang="en-US" sz="1100" kern="1200" dirty="0" err="1" smtClean="0"/>
            <a:t>americane</a:t>
          </a:r>
          <a:r>
            <a:rPr lang="en-US" sz="1100" kern="1200" dirty="0" smtClean="0"/>
            <a:t> din </a:t>
          </a:r>
          <a:r>
            <a:rPr lang="en-US" sz="1100" kern="1200" dirty="0" err="1" smtClean="0"/>
            <a:t>Statele</a:t>
          </a:r>
          <a:r>
            <a:rPr lang="en-US" sz="1100" kern="1200" dirty="0" smtClean="0"/>
            <a:t> Unite </a:t>
          </a:r>
          <a:r>
            <a:rPr lang="en-US" sz="1100" kern="1200" dirty="0" err="1" smtClean="0"/>
            <a:t>sunt</a:t>
          </a:r>
          <a:r>
            <a:rPr lang="en-US" sz="1100" kern="1200" dirty="0" smtClean="0"/>
            <a:t> </a:t>
          </a:r>
          <a:r>
            <a:rPr lang="en-US" sz="1100" kern="1200" dirty="0" err="1" smtClean="0"/>
            <a:t>adesea</a:t>
          </a:r>
          <a:r>
            <a:rPr lang="en-US" sz="1100" kern="1200" dirty="0" smtClean="0"/>
            <a:t> </a:t>
          </a:r>
          <a:r>
            <a:rPr lang="en-US" sz="1100" kern="1200" dirty="0" err="1" smtClean="0"/>
            <a:t>numite</a:t>
          </a:r>
          <a:r>
            <a:rPr lang="en-US" sz="1100" kern="1200" dirty="0" smtClean="0"/>
            <a:t> </a:t>
          </a:r>
          <a:r>
            <a:rPr lang="en-US" sz="1100" kern="1200" dirty="0" err="1" smtClean="0"/>
            <a:t>națiuni</a:t>
          </a:r>
          <a:r>
            <a:rPr lang="en-US" sz="1100" kern="1200" dirty="0" smtClean="0"/>
            <a:t>, </a:t>
          </a:r>
          <a:r>
            <a:rPr lang="en-US" sz="1100" kern="1200" dirty="0" err="1" smtClean="0"/>
            <a:t>deoarece</a:t>
          </a:r>
          <a:r>
            <a:rPr lang="en-US" sz="1100" kern="1200" dirty="0" smtClean="0"/>
            <a:t> </a:t>
          </a:r>
          <a:r>
            <a:rPr lang="en-US" sz="1100" kern="1200" dirty="0" err="1" smtClean="0"/>
            <a:t>membrii</a:t>
          </a:r>
          <a:r>
            <a:rPr lang="en-US" sz="1100" kern="1200" dirty="0" smtClean="0"/>
            <a:t> </a:t>
          </a:r>
          <a:r>
            <a:rPr lang="en-US" sz="1100" kern="1200" dirty="0" err="1" smtClean="0"/>
            <a:t>unui</a:t>
          </a:r>
          <a:r>
            <a:rPr lang="en-US" sz="1100" kern="1200" dirty="0" smtClean="0"/>
            <a:t> </a:t>
          </a:r>
          <a:r>
            <a:rPr lang="en-US" sz="1100" kern="1200" dirty="0" err="1" smtClean="0"/>
            <a:t>anumit</a:t>
          </a:r>
          <a:r>
            <a:rPr lang="en-US" sz="1100" kern="1200" dirty="0" smtClean="0"/>
            <a:t> </a:t>
          </a:r>
          <a:r>
            <a:rPr lang="en-US" sz="1100" kern="1200" dirty="0" err="1" smtClean="0"/>
            <a:t>trib</a:t>
          </a:r>
          <a:r>
            <a:rPr lang="en-US" sz="1100" kern="1200" dirty="0" smtClean="0"/>
            <a:t> </a:t>
          </a:r>
          <a:r>
            <a:rPr lang="en-US" sz="1100" kern="1200" dirty="0" err="1" smtClean="0"/>
            <a:t>împărtășesc</a:t>
          </a:r>
          <a:r>
            <a:rPr lang="en-US" sz="1100" kern="1200" dirty="0" smtClean="0"/>
            <a:t> un set </a:t>
          </a:r>
          <a:r>
            <a:rPr lang="en-US" sz="1100" kern="1200" dirty="0" err="1" smtClean="0"/>
            <a:t>comun</a:t>
          </a:r>
          <a:r>
            <a:rPr lang="en-US" sz="1100" kern="1200" dirty="0" smtClean="0"/>
            <a:t> de limbi, </a:t>
          </a:r>
          <a:r>
            <a:rPr lang="en-US" sz="1100" kern="1200" dirty="0" err="1" smtClean="0"/>
            <a:t>istorii</a:t>
          </a:r>
          <a:r>
            <a:rPr lang="en-US" sz="1100" kern="1200" dirty="0" smtClean="0"/>
            <a:t> </a:t>
          </a:r>
          <a:r>
            <a:rPr lang="en-US" sz="1100" kern="1200" dirty="0" err="1" smtClean="0"/>
            <a:t>și</a:t>
          </a:r>
          <a:r>
            <a:rPr lang="en-US" sz="1100" kern="1200" dirty="0" smtClean="0"/>
            <a:t> </a:t>
          </a:r>
          <a:r>
            <a:rPr lang="en-US" sz="1100" kern="1200" dirty="0" err="1" smtClean="0"/>
            <a:t>culturi</a:t>
          </a:r>
          <a:r>
            <a:rPr lang="en-US" sz="1100" kern="1200" dirty="0" smtClean="0"/>
            <a:t> care </a:t>
          </a:r>
          <a:r>
            <a:rPr lang="en-US" sz="1100" kern="1200" dirty="0" err="1" smtClean="0"/>
            <a:t>diferă</a:t>
          </a:r>
          <a:r>
            <a:rPr lang="en-US" sz="1100" kern="1200" dirty="0" smtClean="0"/>
            <a:t> de </a:t>
          </a:r>
          <a:r>
            <a:rPr lang="en-US" sz="1100" kern="1200" dirty="0" err="1" smtClean="0"/>
            <a:t>alte</a:t>
          </a:r>
          <a:r>
            <a:rPr lang="en-US" sz="1100" kern="1200" dirty="0" smtClean="0"/>
            <a:t> </a:t>
          </a:r>
          <a:r>
            <a:rPr lang="en-US" sz="1100" kern="1200" dirty="0" err="1" smtClean="0"/>
            <a:t>triburi</a:t>
          </a:r>
          <a:r>
            <a:rPr lang="en-US" sz="1100" kern="1200" dirty="0" smtClean="0"/>
            <a:t> Native </a:t>
          </a:r>
          <a:r>
            <a:rPr lang="en-US" sz="1100" kern="1200" dirty="0" err="1" smtClean="0"/>
            <a:t>americane</a:t>
          </a:r>
          <a:r>
            <a:rPr lang="en-US" sz="1100" kern="1200" dirty="0" smtClean="0"/>
            <a:t>. </a:t>
          </a:r>
          <a:r>
            <a:rPr lang="en-US" sz="1100" kern="1200" dirty="0" err="1" smtClean="0"/>
            <a:t>Limba</a:t>
          </a:r>
          <a:r>
            <a:rPr lang="en-US" sz="1100" kern="1200" dirty="0" smtClean="0"/>
            <a:t>, </a:t>
          </a:r>
          <a:r>
            <a:rPr lang="en-US" sz="1100" kern="1200" dirty="0" err="1" smtClean="0"/>
            <a:t>istoria</a:t>
          </a:r>
          <a:r>
            <a:rPr lang="en-US" sz="1100" kern="1200" dirty="0" smtClean="0"/>
            <a:t> </a:t>
          </a:r>
          <a:r>
            <a:rPr lang="en-US" sz="1100" kern="1200" dirty="0" err="1" smtClean="0"/>
            <a:t>și</a:t>
          </a:r>
          <a:r>
            <a:rPr lang="en-US" sz="1100" kern="1200" dirty="0" smtClean="0"/>
            <a:t> </a:t>
          </a:r>
          <a:r>
            <a:rPr lang="en-US" sz="1100" kern="1200" dirty="0" err="1" smtClean="0"/>
            <a:t>cultura</a:t>
          </a:r>
          <a:r>
            <a:rPr lang="en-US" sz="1100" kern="1200" dirty="0" smtClean="0"/>
            <a:t> </a:t>
          </a:r>
          <a:r>
            <a:rPr lang="en-US" sz="1100" kern="1200" dirty="0" err="1" smtClean="0"/>
            <a:t>națiunii</a:t>
          </a:r>
          <a:r>
            <a:rPr lang="en-US" sz="1100" kern="1200" dirty="0" smtClean="0"/>
            <a:t> Cherokee, de </a:t>
          </a:r>
          <a:r>
            <a:rPr lang="en-US" sz="1100" kern="1200" dirty="0" err="1" smtClean="0"/>
            <a:t>exemplu</a:t>
          </a:r>
          <a:r>
            <a:rPr lang="en-US" sz="1100" kern="1200" dirty="0" smtClean="0"/>
            <a:t>, </a:t>
          </a:r>
          <a:r>
            <a:rPr lang="en-US" sz="1100" kern="1200" dirty="0" err="1" smtClean="0"/>
            <a:t>sunt</a:t>
          </a:r>
          <a:r>
            <a:rPr lang="en-US" sz="1100" kern="1200" dirty="0" smtClean="0"/>
            <a:t> </a:t>
          </a:r>
          <a:r>
            <a:rPr lang="en-US" sz="1100" kern="1200" dirty="0" err="1" smtClean="0"/>
            <a:t>foarte</a:t>
          </a:r>
          <a:r>
            <a:rPr lang="en-US" sz="1100" kern="1200" dirty="0" smtClean="0"/>
            <a:t> </a:t>
          </a:r>
          <a:r>
            <a:rPr lang="en-US" sz="1100" kern="1200" dirty="0" err="1" smtClean="0"/>
            <a:t>diferite</a:t>
          </a:r>
          <a:r>
            <a:rPr lang="en-US" sz="1100" kern="1200" dirty="0" smtClean="0"/>
            <a:t> de </a:t>
          </a:r>
          <a:r>
            <a:rPr lang="en-US" sz="1100" kern="1200" dirty="0" err="1" smtClean="0"/>
            <a:t>limba</a:t>
          </a:r>
          <a:r>
            <a:rPr lang="en-US" sz="1100" kern="1200" dirty="0" smtClean="0"/>
            <a:t> </a:t>
          </a:r>
          <a:r>
            <a:rPr lang="en-US" sz="1100" kern="1200" dirty="0" err="1" smtClean="0"/>
            <a:t>națiunii</a:t>
          </a:r>
          <a:r>
            <a:rPr lang="en-US" sz="1100" kern="1200" dirty="0" smtClean="0"/>
            <a:t> Sioux, care </a:t>
          </a:r>
          <a:r>
            <a:rPr lang="en-US" sz="1100" kern="1200" dirty="0" err="1" smtClean="0"/>
            <a:t>este</a:t>
          </a:r>
          <a:r>
            <a:rPr lang="en-US" sz="1100" kern="1200" dirty="0" smtClean="0"/>
            <a:t> </a:t>
          </a:r>
          <a:r>
            <a:rPr lang="en-US" sz="1100" kern="1200" dirty="0" err="1" smtClean="0"/>
            <a:t>diferită</a:t>
          </a:r>
          <a:r>
            <a:rPr lang="en-US" sz="1100" kern="1200" dirty="0" smtClean="0"/>
            <a:t> de </a:t>
          </a:r>
          <a:r>
            <a:rPr lang="en-US" sz="1100" kern="1200" dirty="0" err="1" smtClean="0"/>
            <a:t>limba</a:t>
          </a:r>
          <a:r>
            <a:rPr lang="en-US" sz="1100" kern="1200" dirty="0" smtClean="0"/>
            <a:t> </a:t>
          </a:r>
          <a:r>
            <a:rPr lang="en-US" sz="1100" kern="1200" dirty="0" err="1" smtClean="0"/>
            <a:t>națiunii</a:t>
          </a:r>
          <a:r>
            <a:rPr lang="en-US" sz="1100" kern="1200" dirty="0" smtClean="0"/>
            <a:t> Iroquois. </a:t>
          </a:r>
          <a:r>
            <a:rPr lang="en-US" sz="1100" kern="1200" dirty="0" err="1" smtClean="0"/>
            <a:t>Deși</a:t>
          </a:r>
          <a:r>
            <a:rPr lang="en-US" sz="1100" kern="1200" dirty="0" smtClean="0"/>
            <a:t> </a:t>
          </a:r>
          <a:r>
            <a:rPr lang="en-US" sz="1100" kern="1200" dirty="0" err="1" smtClean="0"/>
            <a:t>Guvernul</a:t>
          </a:r>
          <a:r>
            <a:rPr lang="en-US" sz="1100" kern="1200" dirty="0" smtClean="0"/>
            <a:t> </a:t>
          </a:r>
          <a:r>
            <a:rPr lang="en-US" sz="1100" kern="1200" dirty="0" err="1" smtClean="0"/>
            <a:t>Statelor</a:t>
          </a:r>
          <a:r>
            <a:rPr lang="en-US" sz="1100" kern="1200" dirty="0" smtClean="0"/>
            <a:t> Unite </a:t>
          </a:r>
          <a:r>
            <a:rPr lang="en-US" sz="1100" kern="1200" dirty="0" err="1" smtClean="0"/>
            <a:t>acordă</a:t>
          </a:r>
          <a:r>
            <a:rPr lang="en-US" sz="1100" kern="1200" dirty="0" smtClean="0"/>
            <a:t> </a:t>
          </a:r>
          <a:r>
            <a:rPr lang="en-US" sz="1100" kern="1200" dirty="0" err="1" smtClean="0"/>
            <a:t>acestor</a:t>
          </a:r>
          <a:r>
            <a:rPr lang="en-US" sz="1100" kern="1200" dirty="0" smtClean="0"/>
            <a:t> </a:t>
          </a:r>
          <a:r>
            <a:rPr lang="en-US" sz="1100" kern="1200" dirty="0" err="1" smtClean="0"/>
            <a:t>triburi</a:t>
          </a:r>
          <a:r>
            <a:rPr lang="en-US" sz="1100" kern="1200" dirty="0" smtClean="0"/>
            <a:t> o </a:t>
          </a:r>
          <a:r>
            <a:rPr lang="en-US" sz="1100" kern="1200" dirty="0" err="1" smtClean="0"/>
            <a:t>anumită</a:t>
          </a:r>
          <a:r>
            <a:rPr lang="en-US" sz="1100" kern="1200" dirty="0" smtClean="0"/>
            <a:t> </a:t>
          </a:r>
          <a:r>
            <a:rPr lang="en-US" sz="1100" kern="1200" dirty="0" err="1" smtClean="0"/>
            <a:t>autonomie</a:t>
          </a:r>
          <a:r>
            <a:rPr lang="en-US" sz="1100" kern="1200" dirty="0" smtClean="0"/>
            <a:t> </a:t>
          </a:r>
          <a:r>
            <a:rPr lang="en-US" sz="1100" kern="1200" dirty="0" err="1" smtClean="0"/>
            <a:t>politică</a:t>
          </a:r>
          <a:r>
            <a:rPr lang="en-US" sz="1100" kern="1200" dirty="0" smtClean="0"/>
            <a:t> (cu </a:t>
          </a:r>
          <a:r>
            <a:rPr lang="en-US" sz="1100" kern="1200" dirty="0" err="1" smtClean="0"/>
            <a:t>alte</a:t>
          </a:r>
          <a:r>
            <a:rPr lang="en-US" sz="1100" kern="1200" dirty="0" smtClean="0"/>
            <a:t> </a:t>
          </a:r>
          <a:r>
            <a:rPr lang="en-US" sz="1100" kern="1200" dirty="0" err="1" smtClean="0"/>
            <a:t>cuvinte</a:t>
          </a:r>
          <a:r>
            <a:rPr lang="en-US" sz="1100" kern="1200" dirty="0" smtClean="0"/>
            <a:t>, </a:t>
          </a:r>
          <a:r>
            <a:rPr lang="en-US" sz="1100" kern="1200" dirty="0" err="1" smtClean="0"/>
            <a:t>ele</a:t>
          </a:r>
          <a:r>
            <a:rPr lang="en-US" sz="1100" kern="1200" dirty="0" smtClean="0"/>
            <a:t> pot face </a:t>
          </a:r>
          <a:r>
            <a:rPr lang="en-US" sz="1100" kern="1200" dirty="0" err="1" smtClean="0"/>
            <a:t>multe</a:t>
          </a:r>
          <a:r>
            <a:rPr lang="en-US" sz="1100" kern="1200" dirty="0" smtClean="0"/>
            <a:t> din </a:t>
          </a:r>
          <a:r>
            <a:rPr lang="en-US" sz="1100" kern="1200" dirty="0" err="1" smtClean="0"/>
            <a:t>propriile</a:t>
          </a:r>
          <a:r>
            <a:rPr lang="en-US" sz="1100" kern="1200" dirty="0" smtClean="0"/>
            <a:t> </a:t>
          </a:r>
          <a:r>
            <a:rPr lang="en-US" sz="1100" kern="1200" dirty="0" err="1" smtClean="0"/>
            <a:t>legi</a:t>
          </a:r>
          <a:r>
            <a:rPr lang="en-US" sz="1100" kern="1200" dirty="0" smtClean="0"/>
            <a:t>), </a:t>
          </a:r>
          <a:r>
            <a:rPr lang="en-US" sz="1100" kern="1200" dirty="0" err="1" smtClean="0"/>
            <a:t>clasificarea</a:t>
          </a:r>
          <a:r>
            <a:rPr lang="en-US" sz="1100" kern="1200" dirty="0" smtClean="0"/>
            <a:t> </a:t>
          </a:r>
          <a:r>
            <a:rPr lang="en-US" sz="1100" kern="1200" dirty="0" err="1" smtClean="0"/>
            <a:t>lor</a:t>
          </a:r>
          <a:r>
            <a:rPr lang="en-US" sz="1100" kern="1200" dirty="0" smtClean="0"/>
            <a:t> ca </a:t>
          </a:r>
          <a:r>
            <a:rPr lang="en-US" sz="1100" kern="1200" dirty="0" err="1" smtClean="0"/>
            <a:t>națiuni</a:t>
          </a:r>
          <a:r>
            <a:rPr lang="en-US" sz="1100" kern="1200" dirty="0" smtClean="0"/>
            <a:t> separate </a:t>
          </a:r>
          <a:r>
            <a:rPr lang="en-US" sz="1100" kern="1200" dirty="0" err="1" smtClean="0"/>
            <a:t>provine</a:t>
          </a:r>
          <a:r>
            <a:rPr lang="en-US" sz="1100" kern="1200" dirty="0" smtClean="0"/>
            <a:t> din </a:t>
          </a:r>
          <a:r>
            <a:rPr lang="en-US" sz="1100" kern="1200" dirty="0" err="1" smtClean="0"/>
            <a:t>originea</a:t>
          </a:r>
          <a:r>
            <a:rPr lang="en-US" sz="1100" kern="1200" dirty="0" smtClean="0"/>
            <a:t> </a:t>
          </a:r>
          <a:r>
            <a:rPr lang="en-US" sz="1100" kern="1200" dirty="0" err="1" smtClean="0"/>
            <a:t>lor</a:t>
          </a:r>
          <a:r>
            <a:rPr lang="en-US" sz="1100" kern="1200" dirty="0" smtClean="0"/>
            <a:t> </a:t>
          </a:r>
          <a:r>
            <a:rPr lang="en-US" sz="1100" kern="1200" dirty="0" err="1" smtClean="0"/>
            <a:t>comună</a:t>
          </a:r>
          <a:r>
            <a:rPr lang="en-US" sz="1100" kern="1200" dirty="0" smtClean="0"/>
            <a:t> </a:t>
          </a:r>
          <a:r>
            <a:rPr lang="en-US" sz="1100" kern="1200" dirty="0" err="1" smtClean="0"/>
            <a:t>și</a:t>
          </a:r>
          <a:r>
            <a:rPr lang="en-US" sz="1100" kern="1200" dirty="0" smtClean="0"/>
            <a:t> nu are </a:t>
          </a:r>
          <a:r>
            <a:rPr lang="en-US" sz="1100" kern="1200" dirty="0" err="1" smtClean="0"/>
            <a:t>nimic</a:t>
          </a:r>
          <a:r>
            <a:rPr lang="en-US" sz="1100" kern="1200" dirty="0" smtClean="0"/>
            <a:t> de-a face cu </a:t>
          </a:r>
          <a:r>
            <a:rPr lang="en-US" sz="1100" kern="1200" dirty="0" err="1" smtClean="0"/>
            <a:t>statutul</a:t>
          </a:r>
          <a:r>
            <a:rPr lang="en-US" sz="1100" kern="1200" dirty="0" smtClean="0"/>
            <a:t> </a:t>
          </a:r>
          <a:r>
            <a:rPr lang="en-US" sz="1100" kern="1200" dirty="0" err="1" smtClean="0"/>
            <a:t>lor</a:t>
          </a:r>
          <a:r>
            <a:rPr lang="en-US" sz="1100" kern="1200" dirty="0" smtClean="0"/>
            <a:t> legal </a:t>
          </a:r>
          <a:r>
            <a:rPr lang="en-US" sz="1100" kern="1200" dirty="0" err="1" smtClean="0"/>
            <a:t>sau</a:t>
          </a:r>
          <a:r>
            <a:rPr lang="en-US" sz="1100" kern="1200" dirty="0" smtClean="0"/>
            <a:t> politic.</a:t>
          </a:r>
          <a:endParaRPr lang="ru-RU" sz="1100" kern="1200" dirty="0"/>
        </a:p>
      </dsp:txBody>
      <dsp:txXfrm rot="5400000">
        <a:off x="3441660" y="870267"/>
        <a:ext cx="2917568" cy="2610802"/>
      </dsp:txXfrm>
    </dsp:sp>
    <dsp:sp modelId="{B9F04EEB-FD70-4610-9A33-B6870EFFE369}">
      <dsp:nvSpPr>
        <dsp:cNvPr id="0" name=""/>
        <dsp:cNvSpPr/>
      </dsp:nvSpPr>
      <dsp:spPr>
        <a:xfrm rot="16200000">
          <a:off x="6021704" y="577281"/>
          <a:ext cx="4351338" cy="3196774"/>
        </a:xfrm>
        <a:prstGeom prst="flowChartManualOperation">
          <a:avLst/>
        </a:prstGeom>
        <a:solidFill>
          <a:schemeClr val="accent1">
            <a:hueOff val="0"/>
            <a:satOff val="0"/>
            <a:lumOff val="0"/>
            <a:alphaOff val="0"/>
          </a:schemeClr>
        </a:solidFill>
        <a:ln>
          <a:noFill/>
        </a:ln>
        <a:effectLst>
          <a:outerShdw blurRad="76200" dist="25400" dir="5400000" algn="tl" rotWithShape="0">
            <a:srgbClr val="000000">
              <a:alpha val="55000"/>
            </a:srgbClr>
          </a:outerShdw>
        </a:effectLst>
        <a:scene3d>
          <a:camera prst="orthographicFront">
            <a:rot lat="0" lon="0" rev="0"/>
          </a:camera>
          <a:lightRig rig="brightRoom" dir="tl"/>
        </a:scene3d>
        <a:sp3d contourW="19050" prstMaterial="flat">
          <a:bevelT w="0" h="0" prst="coolSlant"/>
          <a:contourClr>
            <a:schemeClr val="accent1">
              <a:hueOff val="0"/>
              <a:satOff val="0"/>
              <a:lumOff val="0"/>
              <a:alphaOff val="0"/>
              <a:shade val="25000"/>
              <a:satMod val="14000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69850" tIns="0" rIns="67329" bIns="0" numCol="1" spcCol="1270" anchor="ctr" anchorCtr="0">
          <a:noAutofit/>
        </a:bodyPr>
        <a:lstStyle/>
        <a:p>
          <a:pPr lvl="0" algn="ctr" defTabSz="488950">
            <a:lnSpc>
              <a:spcPct val="90000"/>
            </a:lnSpc>
            <a:spcBef>
              <a:spcPct val="0"/>
            </a:spcBef>
            <a:spcAft>
              <a:spcPct val="35000"/>
            </a:spcAft>
          </a:pPr>
          <a:r>
            <a:rPr lang="en-US" sz="1100" kern="1200" smtClean="0"/>
            <a:t>Stat: o entitate politică care are suveranitate asupra unui anumit teren și are autoritate supremă asupra teritoriului. Astfel, statul are puterea de a face legi, de a-și proteja granițele și de a realiza politici. De asemenea, statul exercită un monopol asupra utilizării legitime a forței: niciun grup din interiorul granițelor sale nu poate folosi legal forța fără permisiunea statului. În Statele Unite, cuvântul stat este folosit pentru a însemna ceva mai aproape de cuvântul provincie (diferența este că statele americane au mai multă autonomie politică și putere decât provinciile din majoritatea celorlalte țări). Dar oamenii de știință politică folosesc cuvântul "stat" ca sinonim pentru guvernele suverane</a:t>
          </a:r>
          <a:endParaRPr lang="ru-RU" sz="1100" kern="1200"/>
        </a:p>
      </dsp:txBody>
      <dsp:txXfrm rot="5400000">
        <a:off x="6598986" y="870267"/>
        <a:ext cx="3196774" cy="2610802"/>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65EBDBD-14AE-460C-AE9E-C7AD56491A10}">
      <dsp:nvSpPr>
        <dsp:cNvPr id="0" name=""/>
        <dsp:cNvSpPr/>
      </dsp:nvSpPr>
      <dsp:spPr>
        <a:xfrm>
          <a:off x="0" y="1069526"/>
          <a:ext cx="9458960" cy="428400"/>
        </a:xfrm>
        <a:prstGeom prst="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a:outerShdw blurRad="50800" dist="15240" dir="5400000" algn="tl" rotWithShape="0">
            <a:srgbClr val="000000">
              <a:alpha val="75000"/>
            </a:srgbClr>
          </a:outerShdw>
        </a:effectLst>
        <a:scene3d>
          <a:camera prst="orthographicFront">
            <a:rot lat="0" lon="0" rev="0"/>
          </a:camera>
          <a:lightRig rig="brightRoom" dir="tl"/>
        </a:scene3d>
        <a:sp3d contourW="9525" prstMaterial="flat">
          <a:bevelT w="0" h="0" prst="coolSlant"/>
          <a:contourClr>
            <a:schemeClr val="lt1">
              <a:alpha val="90000"/>
              <a:hueOff val="0"/>
              <a:satOff val="0"/>
              <a:lumOff val="0"/>
              <a:alphaOff val="0"/>
              <a:shade val="35000"/>
              <a:satMod val="130000"/>
            </a:schemeClr>
          </a:contourClr>
        </a:sp3d>
      </dsp:spPr>
      <dsp:style>
        <a:lnRef idx="1">
          <a:scrgbClr r="0" g="0" b="0"/>
        </a:lnRef>
        <a:fillRef idx="1">
          <a:scrgbClr r="0" g="0" b="0"/>
        </a:fillRef>
        <a:effectRef idx="2">
          <a:scrgbClr r="0" g="0" b="0"/>
        </a:effectRef>
        <a:fontRef idx="minor"/>
      </dsp:style>
    </dsp:sp>
    <dsp:sp modelId="{F0D53E88-B2DF-4839-86D3-85D49A8C98DE}">
      <dsp:nvSpPr>
        <dsp:cNvPr id="0" name=""/>
        <dsp:cNvSpPr/>
      </dsp:nvSpPr>
      <dsp:spPr>
        <a:xfrm>
          <a:off x="472948" y="818606"/>
          <a:ext cx="6621272" cy="501840"/>
        </a:xfrm>
        <a:prstGeom prst="roundRect">
          <a:avLst/>
        </a:prstGeom>
        <a:solidFill>
          <a:schemeClr val="accent1">
            <a:hueOff val="0"/>
            <a:satOff val="0"/>
            <a:lumOff val="0"/>
            <a:alphaOff val="0"/>
          </a:schemeClr>
        </a:solidFill>
        <a:ln>
          <a:noFill/>
        </a:ln>
        <a:effectLst>
          <a:outerShdw blurRad="76200" dist="25400" dir="5400000" algn="tl" rotWithShape="0">
            <a:srgbClr val="000000">
              <a:alpha val="55000"/>
            </a:srgbClr>
          </a:outerShdw>
        </a:effectLst>
        <a:scene3d>
          <a:camera prst="orthographicFront">
            <a:rot lat="0" lon="0" rev="0"/>
          </a:camera>
          <a:lightRig rig="brightRoom" dir="tl"/>
        </a:scene3d>
        <a:sp3d contourW="19050" prstMaterial="flat">
          <a:bevelT w="0" h="0" prst="coolSlant"/>
          <a:contourClr>
            <a:schemeClr val="accent1">
              <a:hueOff val="0"/>
              <a:satOff val="0"/>
              <a:lumOff val="0"/>
              <a:alphaOff val="0"/>
              <a:shade val="25000"/>
              <a:satMod val="14000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250268" tIns="0" rIns="250268" bIns="0" numCol="1" spcCol="1270" anchor="ctr" anchorCtr="0">
          <a:noAutofit/>
        </a:bodyPr>
        <a:lstStyle/>
        <a:p>
          <a:pPr lvl="0" algn="l" defTabSz="755650">
            <a:lnSpc>
              <a:spcPct val="90000"/>
            </a:lnSpc>
            <a:spcBef>
              <a:spcPct val="0"/>
            </a:spcBef>
            <a:spcAft>
              <a:spcPct val="35000"/>
            </a:spcAft>
          </a:pPr>
          <a:r>
            <a:rPr lang="en-US" sz="1700" b="1" i="1" kern="1200" dirty="0" err="1" smtClean="0"/>
            <a:t>Principiul</a:t>
          </a:r>
          <a:r>
            <a:rPr lang="en-US" sz="1700" b="1" i="1" kern="1200" dirty="0" smtClean="0"/>
            <a:t> </a:t>
          </a:r>
          <a:r>
            <a:rPr lang="en-US" sz="1700" b="1" i="1" kern="1200" dirty="0" err="1" smtClean="0"/>
            <a:t>neutilizării</a:t>
          </a:r>
          <a:r>
            <a:rPr lang="en-US" sz="1700" b="1" i="1" kern="1200" dirty="0" smtClean="0"/>
            <a:t> </a:t>
          </a:r>
          <a:r>
            <a:rPr lang="en-US" sz="1700" b="1" i="1" kern="1200" dirty="0" err="1" smtClean="0"/>
            <a:t>forței</a:t>
          </a:r>
          <a:r>
            <a:rPr lang="en-US" sz="1700" b="1" i="1" kern="1200" dirty="0" smtClean="0"/>
            <a:t> </a:t>
          </a:r>
          <a:r>
            <a:rPr lang="en-US" sz="1700" b="1" i="1" kern="1200" dirty="0" err="1" smtClean="0"/>
            <a:t>sau</a:t>
          </a:r>
          <a:r>
            <a:rPr lang="en-US" sz="1700" b="1" i="1" kern="1200" dirty="0" smtClean="0"/>
            <a:t> a </a:t>
          </a:r>
          <a:r>
            <a:rPr lang="en-US" sz="1700" b="1" i="1" kern="1200" dirty="0" err="1" smtClean="0"/>
            <a:t>amenințării</a:t>
          </a:r>
          <a:r>
            <a:rPr lang="en-US" sz="1700" b="1" i="1" kern="1200" dirty="0" smtClean="0"/>
            <a:t> </a:t>
          </a:r>
          <a:r>
            <a:rPr lang="en-US" sz="1700" b="1" i="1" kern="1200" dirty="0" err="1" smtClean="0"/>
            <a:t>forței</a:t>
          </a:r>
          <a:endParaRPr lang="ru-RU" sz="1700" kern="1200" dirty="0"/>
        </a:p>
      </dsp:txBody>
      <dsp:txXfrm>
        <a:off x="497446" y="843104"/>
        <a:ext cx="6572276" cy="452844"/>
      </dsp:txXfrm>
    </dsp:sp>
    <dsp:sp modelId="{240942BA-82AE-4382-AFBD-E529022F31F2}">
      <dsp:nvSpPr>
        <dsp:cNvPr id="0" name=""/>
        <dsp:cNvSpPr/>
      </dsp:nvSpPr>
      <dsp:spPr>
        <a:xfrm>
          <a:off x="0" y="1840646"/>
          <a:ext cx="9458960" cy="428400"/>
        </a:xfrm>
        <a:prstGeom prst="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a:outerShdw blurRad="50800" dist="15240" dir="5400000" algn="tl" rotWithShape="0">
            <a:srgbClr val="000000">
              <a:alpha val="75000"/>
            </a:srgbClr>
          </a:outerShdw>
        </a:effectLst>
        <a:scene3d>
          <a:camera prst="orthographicFront">
            <a:rot lat="0" lon="0" rev="0"/>
          </a:camera>
          <a:lightRig rig="brightRoom" dir="tl"/>
        </a:scene3d>
        <a:sp3d contourW="9525" prstMaterial="flat">
          <a:bevelT w="0" h="0" prst="coolSlant"/>
          <a:contourClr>
            <a:schemeClr val="lt1">
              <a:alpha val="90000"/>
              <a:hueOff val="0"/>
              <a:satOff val="0"/>
              <a:lumOff val="0"/>
              <a:alphaOff val="0"/>
              <a:shade val="35000"/>
              <a:satMod val="130000"/>
            </a:schemeClr>
          </a:contourClr>
        </a:sp3d>
      </dsp:spPr>
      <dsp:style>
        <a:lnRef idx="1">
          <a:scrgbClr r="0" g="0" b="0"/>
        </a:lnRef>
        <a:fillRef idx="1">
          <a:scrgbClr r="0" g="0" b="0"/>
        </a:fillRef>
        <a:effectRef idx="2">
          <a:scrgbClr r="0" g="0" b="0"/>
        </a:effectRef>
        <a:fontRef idx="minor"/>
      </dsp:style>
    </dsp:sp>
    <dsp:sp modelId="{42380260-B3BA-4599-A267-511884FA30B2}">
      <dsp:nvSpPr>
        <dsp:cNvPr id="0" name=""/>
        <dsp:cNvSpPr/>
      </dsp:nvSpPr>
      <dsp:spPr>
        <a:xfrm>
          <a:off x="472948" y="1589726"/>
          <a:ext cx="6621272" cy="501840"/>
        </a:xfrm>
        <a:prstGeom prst="roundRect">
          <a:avLst/>
        </a:prstGeom>
        <a:solidFill>
          <a:schemeClr val="accent1">
            <a:hueOff val="0"/>
            <a:satOff val="0"/>
            <a:lumOff val="0"/>
            <a:alphaOff val="0"/>
          </a:schemeClr>
        </a:solidFill>
        <a:ln>
          <a:noFill/>
        </a:ln>
        <a:effectLst>
          <a:outerShdw blurRad="76200" dist="25400" dir="5400000" algn="tl" rotWithShape="0">
            <a:srgbClr val="000000">
              <a:alpha val="55000"/>
            </a:srgbClr>
          </a:outerShdw>
        </a:effectLst>
        <a:scene3d>
          <a:camera prst="orthographicFront">
            <a:rot lat="0" lon="0" rev="0"/>
          </a:camera>
          <a:lightRig rig="brightRoom" dir="tl"/>
        </a:scene3d>
        <a:sp3d contourW="19050" prstMaterial="flat">
          <a:bevelT w="0" h="0" prst="coolSlant"/>
          <a:contourClr>
            <a:schemeClr val="accent1">
              <a:hueOff val="0"/>
              <a:satOff val="0"/>
              <a:lumOff val="0"/>
              <a:alphaOff val="0"/>
              <a:shade val="25000"/>
              <a:satMod val="14000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250268" tIns="0" rIns="250268" bIns="0" numCol="1" spcCol="1270" anchor="ctr" anchorCtr="0">
          <a:noAutofit/>
        </a:bodyPr>
        <a:lstStyle/>
        <a:p>
          <a:pPr lvl="0" algn="l" defTabSz="755650">
            <a:lnSpc>
              <a:spcPct val="90000"/>
            </a:lnSpc>
            <a:spcBef>
              <a:spcPct val="0"/>
            </a:spcBef>
            <a:spcAft>
              <a:spcPct val="35000"/>
            </a:spcAft>
          </a:pPr>
          <a:r>
            <a:rPr lang="en-US" sz="1700" b="1" i="1" kern="1200" dirty="0" err="1" smtClean="0"/>
            <a:t>Principiul</a:t>
          </a:r>
          <a:r>
            <a:rPr lang="en-US" sz="1700" b="1" i="1" kern="1200" dirty="0" smtClean="0"/>
            <a:t> </a:t>
          </a:r>
          <a:r>
            <a:rPr lang="en-US" sz="1700" b="1" i="1" kern="1200" dirty="0" err="1" smtClean="0"/>
            <a:t>soluționării</a:t>
          </a:r>
          <a:r>
            <a:rPr lang="en-US" sz="1700" b="1" i="1" kern="1200" dirty="0" smtClean="0"/>
            <a:t> </a:t>
          </a:r>
          <a:r>
            <a:rPr lang="en-US" sz="1700" b="1" i="1" kern="1200" dirty="0" err="1" smtClean="0"/>
            <a:t>pașnice</a:t>
          </a:r>
          <a:r>
            <a:rPr lang="en-US" sz="1700" b="1" i="1" kern="1200" dirty="0" smtClean="0"/>
            <a:t> a </a:t>
          </a:r>
          <a:r>
            <a:rPr lang="en-US" sz="1700" b="1" i="1" kern="1200" dirty="0" err="1" smtClean="0"/>
            <a:t>litigiilor</a:t>
          </a:r>
          <a:endParaRPr lang="ru-RU" sz="1700" kern="1200" dirty="0"/>
        </a:p>
      </dsp:txBody>
      <dsp:txXfrm>
        <a:off x="497446" y="1614224"/>
        <a:ext cx="6572276" cy="452844"/>
      </dsp:txXfrm>
    </dsp:sp>
    <dsp:sp modelId="{63586942-F2A9-4018-A5DF-48B363DEC903}">
      <dsp:nvSpPr>
        <dsp:cNvPr id="0" name=""/>
        <dsp:cNvSpPr/>
      </dsp:nvSpPr>
      <dsp:spPr>
        <a:xfrm>
          <a:off x="0" y="2611766"/>
          <a:ext cx="9458960" cy="428400"/>
        </a:xfrm>
        <a:prstGeom prst="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a:outerShdw blurRad="50800" dist="15240" dir="5400000" algn="tl" rotWithShape="0">
            <a:srgbClr val="000000">
              <a:alpha val="75000"/>
            </a:srgbClr>
          </a:outerShdw>
        </a:effectLst>
        <a:scene3d>
          <a:camera prst="orthographicFront">
            <a:rot lat="0" lon="0" rev="0"/>
          </a:camera>
          <a:lightRig rig="brightRoom" dir="tl"/>
        </a:scene3d>
        <a:sp3d contourW="9525" prstMaterial="flat">
          <a:bevelT w="0" h="0" prst="coolSlant"/>
          <a:contourClr>
            <a:schemeClr val="lt1">
              <a:alpha val="90000"/>
              <a:hueOff val="0"/>
              <a:satOff val="0"/>
              <a:lumOff val="0"/>
              <a:alphaOff val="0"/>
              <a:shade val="35000"/>
              <a:satMod val="130000"/>
            </a:schemeClr>
          </a:contourClr>
        </a:sp3d>
      </dsp:spPr>
      <dsp:style>
        <a:lnRef idx="1">
          <a:scrgbClr r="0" g="0" b="0"/>
        </a:lnRef>
        <a:fillRef idx="1">
          <a:scrgbClr r="0" g="0" b="0"/>
        </a:fillRef>
        <a:effectRef idx="2">
          <a:scrgbClr r="0" g="0" b="0"/>
        </a:effectRef>
        <a:fontRef idx="minor"/>
      </dsp:style>
    </dsp:sp>
    <dsp:sp modelId="{16C08917-9231-4A2C-B185-1810CC4CA481}">
      <dsp:nvSpPr>
        <dsp:cNvPr id="0" name=""/>
        <dsp:cNvSpPr/>
      </dsp:nvSpPr>
      <dsp:spPr>
        <a:xfrm>
          <a:off x="472948" y="2360846"/>
          <a:ext cx="6621272" cy="501840"/>
        </a:xfrm>
        <a:prstGeom prst="roundRect">
          <a:avLst/>
        </a:prstGeom>
        <a:solidFill>
          <a:schemeClr val="accent1">
            <a:hueOff val="0"/>
            <a:satOff val="0"/>
            <a:lumOff val="0"/>
            <a:alphaOff val="0"/>
          </a:schemeClr>
        </a:solidFill>
        <a:ln>
          <a:noFill/>
        </a:ln>
        <a:effectLst>
          <a:outerShdw blurRad="76200" dist="25400" dir="5400000" algn="tl" rotWithShape="0">
            <a:srgbClr val="000000">
              <a:alpha val="55000"/>
            </a:srgbClr>
          </a:outerShdw>
        </a:effectLst>
        <a:scene3d>
          <a:camera prst="orthographicFront">
            <a:rot lat="0" lon="0" rev="0"/>
          </a:camera>
          <a:lightRig rig="brightRoom" dir="tl"/>
        </a:scene3d>
        <a:sp3d contourW="19050" prstMaterial="flat">
          <a:bevelT w="0" h="0" prst="coolSlant"/>
          <a:contourClr>
            <a:schemeClr val="accent1">
              <a:hueOff val="0"/>
              <a:satOff val="0"/>
              <a:lumOff val="0"/>
              <a:alphaOff val="0"/>
              <a:shade val="25000"/>
              <a:satMod val="14000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250268" tIns="0" rIns="250268" bIns="0" numCol="1" spcCol="1270" anchor="ctr" anchorCtr="0">
          <a:noAutofit/>
        </a:bodyPr>
        <a:lstStyle/>
        <a:p>
          <a:pPr lvl="0" algn="l" defTabSz="755650">
            <a:lnSpc>
              <a:spcPct val="90000"/>
            </a:lnSpc>
            <a:spcBef>
              <a:spcPct val="0"/>
            </a:spcBef>
            <a:spcAft>
              <a:spcPct val="35000"/>
            </a:spcAft>
          </a:pPr>
          <a:r>
            <a:rPr lang="en-US" sz="1700" b="1" i="1" kern="1200" dirty="0" err="1" smtClean="0"/>
            <a:t>Principiul</a:t>
          </a:r>
          <a:r>
            <a:rPr lang="en-US" sz="1700" b="1" i="1" kern="1200" dirty="0" smtClean="0"/>
            <a:t> </a:t>
          </a:r>
          <a:r>
            <a:rPr lang="en-US" sz="1700" b="1" i="1" kern="1200" dirty="0" err="1" smtClean="0"/>
            <a:t>inviolabilității</a:t>
          </a:r>
          <a:r>
            <a:rPr lang="en-US" sz="1700" b="1" i="1" kern="1200" dirty="0" smtClean="0"/>
            <a:t> </a:t>
          </a:r>
          <a:r>
            <a:rPr lang="en-US" sz="1700" b="1" i="1" kern="1200" dirty="0" err="1" smtClean="0"/>
            <a:t>frontierelor</a:t>
          </a:r>
          <a:r>
            <a:rPr lang="en-US" sz="1700" kern="1200" dirty="0" smtClean="0"/>
            <a:t> </a:t>
          </a:r>
          <a:endParaRPr lang="ru-RU" sz="1700" kern="1200" dirty="0"/>
        </a:p>
      </dsp:txBody>
      <dsp:txXfrm>
        <a:off x="497446" y="2385344"/>
        <a:ext cx="6572276" cy="452844"/>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C97D7A0-265E-448D-84A1-95FD0D8E58CA}">
      <dsp:nvSpPr>
        <dsp:cNvPr id="0" name=""/>
        <dsp:cNvSpPr/>
      </dsp:nvSpPr>
      <dsp:spPr>
        <a:xfrm>
          <a:off x="0" y="567892"/>
          <a:ext cx="8594725" cy="856800"/>
        </a:xfrm>
        <a:prstGeom prst="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a:outerShdw blurRad="50800" dist="15240" dir="5400000" algn="tl" rotWithShape="0">
            <a:srgbClr val="000000">
              <a:alpha val="75000"/>
            </a:srgbClr>
          </a:outerShdw>
        </a:effectLst>
        <a:scene3d>
          <a:camera prst="orthographicFront">
            <a:rot lat="0" lon="0" rev="0"/>
          </a:camera>
          <a:lightRig rig="brightRoom" dir="tl"/>
        </a:scene3d>
        <a:sp3d contourW="9525" prstMaterial="flat">
          <a:bevelT w="0" h="0" prst="coolSlant"/>
          <a:contourClr>
            <a:schemeClr val="lt1">
              <a:alpha val="90000"/>
              <a:hueOff val="0"/>
              <a:satOff val="0"/>
              <a:lumOff val="0"/>
              <a:alphaOff val="0"/>
              <a:shade val="35000"/>
              <a:satMod val="130000"/>
            </a:schemeClr>
          </a:contourClr>
        </a:sp3d>
      </dsp:spPr>
      <dsp:style>
        <a:lnRef idx="1">
          <a:scrgbClr r="0" g="0" b="0"/>
        </a:lnRef>
        <a:fillRef idx="1">
          <a:scrgbClr r="0" g="0" b="0"/>
        </a:fillRef>
        <a:effectRef idx="2">
          <a:scrgbClr r="0" g="0" b="0"/>
        </a:effectRef>
        <a:fontRef idx="minor"/>
      </dsp:style>
    </dsp:sp>
    <dsp:sp modelId="{FDD9DF3A-A2E5-47C7-917C-68A61BB3A9CC}">
      <dsp:nvSpPr>
        <dsp:cNvPr id="0" name=""/>
        <dsp:cNvSpPr/>
      </dsp:nvSpPr>
      <dsp:spPr>
        <a:xfrm>
          <a:off x="429736" y="66052"/>
          <a:ext cx="6016307" cy="1003680"/>
        </a:xfrm>
        <a:prstGeom prst="roundRect">
          <a:avLst/>
        </a:prstGeom>
        <a:solidFill>
          <a:schemeClr val="accent1">
            <a:hueOff val="0"/>
            <a:satOff val="0"/>
            <a:lumOff val="0"/>
            <a:alphaOff val="0"/>
          </a:schemeClr>
        </a:solidFill>
        <a:ln>
          <a:noFill/>
        </a:ln>
        <a:effectLst>
          <a:outerShdw blurRad="76200" dist="25400" dir="5400000" algn="tl" rotWithShape="0">
            <a:srgbClr val="000000">
              <a:alpha val="55000"/>
            </a:srgbClr>
          </a:outerShdw>
        </a:effectLst>
        <a:scene3d>
          <a:camera prst="orthographicFront">
            <a:rot lat="0" lon="0" rev="0"/>
          </a:camera>
          <a:lightRig rig="brightRoom" dir="tl"/>
        </a:scene3d>
        <a:sp3d contourW="19050" prstMaterial="flat">
          <a:bevelT w="0" h="0" prst="coolSlant"/>
          <a:contourClr>
            <a:schemeClr val="accent1">
              <a:hueOff val="0"/>
              <a:satOff val="0"/>
              <a:lumOff val="0"/>
              <a:alphaOff val="0"/>
              <a:shade val="25000"/>
              <a:satMod val="14000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227402" tIns="0" rIns="227402" bIns="0" numCol="1" spcCol="1270" anchor="ctr" anchorCtr="0">
          <a:noAutofit/>
        </a:bodyPr>
        <a:lstStyle/>
        <a:p>
          <a:pPr lvl="0" algn="just" defTabSz="889000">
            <a:lnSpc>
              <a:spcPct val="90000"/>
            </a:lnSpc>
            <a:spcBef>
              <a:spcPct val="0"/>
            </a:spcBef>
            <a:spcAft>
              <a:spcPct val="35000"/>
            </a:spcAft>
          </a:pPr>
          <a:r>
            <a:rPr lang="en-US" sz="2000" b="1" i="1" kern="1200" dirty="0" err="1" smtClean="0"/>
            <a:t>Principiile</a:t>
          </a:r>
          <a:r>
            <a:rPr lang="en-US" sz="2000" b="1" i="1" kern="1200" dirty="0" smtClean="0"/>
            <a:t> </a:t>
          </a:r>
          <a:r>
            <a:rPr lang="en-US" sz="2000" b="1" i="1" kern="1200" dirty="0" err="1" smtClean="0"/>
            <a:t>fundamentale</a:t>
          </a:r>
          <a:r>
            <a:rPr lang="en-US" sz="2000" b="1" i="1" kern="1200" dirty="0" smtClean="0"/>
            <a:t> ale </a:t>
          </a:r>
          <a:r>
            <a:rPr lang="en-US" sz="2000" b="1" i="1" kern="1200" dirty="0" err="1" smtClean="0"/>
            <a:t>securității</a:t>
          </a:r>
          <a:r>
            <a:rPr lang="en-US" sz="2000" b="1" i="1" kern="1200" dirty="0" smtClean="0"/>
            <a:t> </a:t>
          </a:r>
          <a:r>
            <a:rPr lang="en-US" sz="2000" b="1" i="1" kern="1200" dirty="0" err="1" smtClean="0"/>
            <a:t>internaționale</a:t>
          </a:r>
          <a:endParaRPr lang="ru-RU" sz="2000" kern="1200" dirty="0"/>
        </a:p>
      </dsp:txBody>
      <dsp:txXfrm>
        <a:off x="478732" y="115048"/>
        <a:ext cx="5918315" cy="905688"/>
      </dsp:txXfrm>
    </dsp:sp>
    <dsp:sp modelId="{9DFC65BF-B025-4A25-905C-B9AB2342D108}">
      <dsp:nvSpPr>
        <dsp:cNvPr id="0" name=""/>
        <dsp:cNvSpPr/>
      </dsp:nvSpPr>
      <dsp:spPr>
        <a:xfrm>
          <a:off x="0" y="2110132"/>
          <a:ext cx="8594725" cy="856800"/>
        </a:xfrm>
        <a:prstGeom prst="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a:outerShdw blurRad="50800" dist="15240" dir="5400000" algn="tl" rotWithShape="0">
            <a:srgbClr val="000000">
              <a:alpha val="75000"/>
            </a:srgbClr>
          </a:outerShdw>
        </a:effectLst>
        <a:scene3d>
          <a:camera prst="orthographicFront">
            <a:rot lat="0" lon="0" rev="0"/>
          </a:camera>
          <a:lightRig rig="brightRoom" dir="tl"/>
        </a:scene3d>
        <a:sp3d contourW="9525" prstMaterial="flat">
          <a:bevelT w="0" h="0" prst="coolSlant"/>
          <a:contourClr>
            <a:schemeClr val="lt1">
              <a:alpha val="90000"/>
              <a:hueOff val="0"/>
              <a:satOff val="0"/>
              <a:lumOff val="0"/>
              <a:alphaOff val="0"/>
              <a:shade val="35000"/>
              <a:satMod val="130000"/>
            </a:schemeClr>
          </a:contourClr>
        </a:sp3d>
      </dsp:spPr>
      <dsp:style>
        <a:lnRef idx="1">
          <a:scrgbClr r="0" g="0" b="0"/>
        </a:lnRef>
        <a:fillRef idx="1">
          <a:scrgbClr r="0" g="0" b="0"/>
        </a:fillRef>
        <a:effectRef idx="2">
          <a:scrgbClr r="0" g="0" b="0"/>
        </a:effectRef>
        <a:fontRef idx="minor"/>
      </dsp:style>
    </dsp:sp>
    <dsp:sp modelId="{F27878CE-AE6C-4B17-99F0-4162D5CB3B90}">
      <dsp:nvSpPr>
        <dsp:cNvPr id="0" name=""/>
        <dsp:cNvSpPr/>
      </dsp:nvSpPr>
      <dsp:spPr>
        <a:xfrm>
          <a:off x="429736" y="1608292"/>
          <a:ext cx="6016307" cy="1003680"/>
        </a:xfrm>
        <a:prstGeom prst="roundRect">
          <a:avLst/>
        </a:prstGeom>
        <a:solidFill>
          <a:schemeClr val="accent1">
            <a:hueOff val="0"/>
            <a:satOff val="0"/>
            <a:lumOff val="0"/>
            <a:alphaOff val="0"/>
          </a:schemeClr>
        </a:solidFill>
        <a:ln>
          <a:noFill/>
        </a:ln>
        <a:effectLst>
          <a:outerShdw blurRad="76200" dist="25400" dir="5400000" algn="tl" rotWithShape="0">
            <a:srgbClr val="000000">
              <a:alpha val="55000"/>
            </a:srgbClr>
          </a:outerShdw>
        </a:effectLst>
        <a:scene3d>
          <a:camera prst="orthographicFront">
            <a:rot lat="0" lon="0" rev="0"/>
          </a:camera>
          <a:lightRig rig="brightRoom" dir="tl"/>
        </a:scene3d>
        <a:sp3d contourW="19050" prstMaterial="flat">
          <a:bevelT w="0" h="0" prst="coolSlant"/>
          <a:contourClr>
            <a:schemeClr val="accent1">
              <a:hueOff val="0"/>
              <a:satOff val="0"/>
              <a:lumOff val="0"/>
              <a:alphaOff val="0"/>
              <a:shade val="25000"/>
              <a:satMod val="14000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227402" tIns="0" rIns="227402" bIns="0" numCol="1" spcCol="1270" anchor="ctr" anchorCtr="0">
          <a:noAutofit/>
        </a:bodyPr>
        <a:lstStyle/>
        <a:p>
          <a:pPr lvl="0" algn="just" defTabSz="889000">
            <a:lnSpc>
              <a:spcPct val="90000"/>
            </a:lnSpc>
            <a:spcBef>
              <a:spcPct val="0"/>
            </a:spcBef>
            <a:spcAft>
              <a:spcPct val="35000"/>
            </a:spcAft>
          </a:pPr>
          <a:r>
            <a:rPr lang="en-US" sz="2000" b="1" i="1" kern="1200" dirty="0" err="1" smtClean="0"/>
            <a:t>Principiul</a:t>
          </a:r>
          <a:r>
            <a:rPr lang="en-US" sz="2000" b="1" i="1" kern="1200" dirty="0" smtClean="0"/>
            <a:t> </a:t>
          </a:r>
          <a:r>
            <a:rPr lang="en-US" sz="2000" b="1" i="1" kern="1200" dirty="0" err="1" smtClean="0"/>
            <a:t>renunțării</a:t>
          </a:r>
          <a:r>
            <a:rPr lang="en-US" sz="2000" b="1" i="1" kern="1200" dirty="0" smtClean="0"/>
            <a:t> la </a:t>
          </a:r>
          <a:r>
            <a:rPr lang="en-US" sz="2000" b="1" i="1" kern="1200" dirty="0" err="1" smtClean="0"/>
            <a:t>amenințarea</a:t>
          </a:r>
          <a:r>
            <a:rPr lang="en-US" sz="2000" b="1" i="1" kern="1200" dirty="0" smtClean="0"/>
            <a:t> </a:t>
          </a:r>
          <a:r>
            <a:rPr lang="en-US" sz="2000" b="1" i="1" kern="1200" dirty="0" err="1" smtClean="0"/>
            <a:t>sau</a:t>
          </a:r>
          <a:r>
            <a:rPr lang="en-US" sz="2000" b="1" i="1" kern="1200" dirty="0" smtClean="0"/>
            <a:t> </a:t>
          </a:r>
          <a:r>
            <a:rPr lang="en-US" sz="2000" b="1" i="1" kern="1200" dirty="0" err="1" smtClean="0"/>
            <a:t>folosirea</a:t>
          </a:r>
          <a:r>
            <a:rPr lang="en-US" sz="2000" b="1" i="1" kern="1200" dirty="0" smtClean="0"/>
            <a:t> </a:t>
          </a:r>
          <a:r>
            <a:rPr lang="en-US" sz="2000" b="1" i="1" kern="1200" dirty="0" err="1" smtClean="0"/>
            <a:t>forței</a:t>
          </a:r>
          <a:r>
            <a:rPr lang="en-US" sz="2000" b="1" i="1" kern="1200" dirty="0" smtClean="0"/>
            <a:t> </a:t>
          </a:r>
          <a:r>
            <a:rPr lang="en-US" sz="2000" b="1" i="1" kern="1200" dirty="0" err="1" smtClean="0"/>
            <a:t>în</a:t>
          </a:r>
          <a:r>
            <a:rPr lang="en-US" sz="2000" b="1" i="1" kern="1200" dirty="0" smtClean="0"/>
            <a:t> RI </a:t>
          </a:r>
          <a:endParaRPr lang="ru-RU" sz="2000" kern="1200" dirty="0"/>
        </a:p>
      </dsp:txBody>
      <dsp:txXfrm>
        <a:off x="478732" y="1657288"/>
        <a:ext cx="5918315" cy="905688"/>
      </dsp:txXfrm>
    </dsp:sp>
    <dsp:sp modelId="{030FEF57-4153-4648-AB07-F9645F1352C5}">
      <dsp:nvSpPr>
        <dsp:cNvPr id="0" name=""/>
        <dsp:cNvSpPr/>
      </dsp:nvSpPr>
      <dsp:spPr>
        <a:xfrm>
          <a:off x="0" y="3652372"/>
          <a:ext cx="8594725" cy="856800"/>
        </a:xfrm>
        <a:prstGeom prst="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a:outerShdw blurRad="50800" dist="15240" dir="5400000" algn="tl" rotWithShape="0">
            <a:srgbClr val="000000">
              <a:alpha val="75000"/>
            </a:srgbClr>
          </a:outerShdw>
        </a:effectLst>
        <a:scene3d>
          <a:camera prst="orthographicFront">
            <a:rot lat="0" lon="0" rev="0"/>
          </a:camera>
          <a:lightRig rig="brightRoom" dir="tl"/>
        </a:scene3d>
        <a:sp3d contourW="9525" prstMaterial="flat">
          <a:bevelT w="0" h="0" prst="coolSlant"/>
          <a:contourClr>
            <a:schemeClr val="lt1">
              <a:alpha val="90000"/>
              <a:hueOff val="0"/>
              <a:satOff val="0"/>
              <a:lumOff val="0"/>
              <a:alphaOff val="0"/>
              <a:shade val="35000"/>
              <a:satMod val="130000"/>
            </a:schemeClr>
          </a:contourClr>
        </a:sp3d>
      </dsp:spPr>
      <dsp:style>
        <a:lnRef idx="1">
          <a:scrgbClr r="0" g="0" b="0"/>
        </a:lnRef>
        <a:fillRef idx="1">
          <a:scrgbClr r="0" g="0" b="0"/>
        </a:fillRef>
        <a:effectRef idx="2">
          <a:scrgbClr r="0" g="0" b="0"/>
        </a:effectRef>
        <a:fontRef idx="minor"/>
      </dsp:style>
    </dsp:sp>
    <dsp:sp modelId="{B3643CB6-AB65-47B5-BECF-C2E8279E661A}">
      <dsp:nvSpPr>
        <dsp:cNvPr id="0" name=""/>
        <dsp:cNvSpPr/>
      </dsp:nvSpPr>
      <dsp:spPr>
        <a:xfrm>
          <a:off x="429736" y="3150532"/>
          <a:ext cx="6016307" cy="1003680"/>
        </a:xfrm>
        <a:prstGeom prst="roundRect">
          <a:avLst/>
        </a:prstGeom>
        <a:solidFill>
          <a:schemeClr val="accent1">
            <a:hueOff val="0"/>
            <a:satOff val="0"/>
            <a:lumOff val="0"/>
            <a:alphaOff val="0"/>
          </a:schemeClr>
        </a:solidFill>
        <a:ln>
          <a:noFill/>
        </a:ln>
        <a:effectLst>
          <a:outerShdw blurRad="76200" dist="25400" dir="5400000" algn="tl" rotWithShape="0">
            <a:srgbClr val="000000">
              <a:alpha val="55000"/>
            </a:srgbClr>
          </a:outerShdw>
        </a:effectLst>
        <a:scene3d>
          <a:camera prst="orthographicFront">
            <a:rot lat="0" lon="0" rev="0"/>
          </a:camera>
          <a:lightRig rig="brightRoom" dir="tl"/>
        </a:scene3d>
        <a:sp3d contourW="19050" prstMaterial="flat">
          <a:bevelT w="0" h="0" prst="coolSlant"/>
          <a:contourClr>
            <a:schemeClr val="accent1">
              <a:hueOff val="0"/>
              <a:satOff val="0"/>
              <a:lumOff val="0"/>
              <a:alphaOff val="0"/>
              <a:shade val="25000"/>
              <a:satMod val="14000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227402" tIns="0" rIns="227402" bIns="0" numCol="1" spcCol="1270" anchor="ctr" anchorCtr="0">
          <a:noAutofit/>
        </a:bodyPr>
        <a:lstStyle/>
        <a:p>
          <a:pPr lvl="0" algn="just" defTabSz="889000">
            <a:lnSpc>
              <a:spcPct val="90000"/>
            </a:lnSpc>
            <a:spcBef>
              <a:spcPct val="0"/>
            </a:spcBef>
            <a:spcAft>
              <a:spcPct val="35000"/>
            </a:spcAft>
          </a:pPr>
          <a:r>
            <a:rPr lang="en-US" sz="2000" b="1" i="1" kern="1200" dirty="0" err="1" smtClean="0"/>
            <a:t>Principiul</a:t>
          </a:r>
          <a:r>
            <a:rPr lang="en-US" sz="2000" b="1" i="1" kern="1200" dirty="0" smtClean="0"/>
            <a:t> </a:t>
          </a:r>
          <a:r>
            <a:rPr lang="en-US" sz="2000" b="1" i="1" kern="1200" dirty="0" err="1" smtClean="0"/>
            <a:t>egalității</a:t>
          </a:r>
          <a:r>
            <a:rPr lang="en-US" sz="2000" b="1" i="1" kern="1200" dirty="0" smtClean="0"/>
            <a:t> </a:t>
          </a:r>
          <a:r>
            <a:rPr lang="en-US" sz="2000" b="1" i="1" kern="1200" dirty="0" err="1" smtClean="0"/>
            <a:t>și</a:t>
          </a:r>
          <a:r>
            <a:rPr lang="en-US" sz="2000" b="1" i="1" kern="1200" dirty="0" smtClean="0"/>
            <a:t> </a:t>
          </a:r>
          <a:r>
            <a:rPr lang="en-US" sz="2000" b="1" i="1" kern="1200" dirty="0" err="1" smtClean="0"/>
            <a:t>autodeterminării</a:t>
          </a:r>
          <a:endParaRPr lang="ru-RU" sz="2000" kern="1200" dirty="0"/>
        </a:p>
      </dsp:txBody>
      <dsp:txXfrm>
        <a:off x="478732" y="3199528"/>
        <a:ext cx="5918315" cy="905688"/>
      </dsp:txXfrm>
    </dsp:sp>
    <dsp:sp modelId="{7DAAD80E-2521-45EB-903C-41580860AB6D}">
      <dsp:nvSpPr>
        <dsp:cNvPr id="0" name=""/>
        <dsp:cNvSpPr/>
      </dsp:nvSpPr>
      <dsp:spPr>
        <a:xfrm>
          <a:off x="0" y="5194612"/>
          <a:ext cx="8594725" cy="856800"/>
        </a:xfrm>
        <a:prstGeom prst="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a:outerShdw blurRad="50800" dist="15240" dir="5400000" algn="tl" rotWithShape="0">
            <a:srgbClr val="000000">
              <a:alpha val="75000"/>
            </a:srgbClr>
          </a:outerShdw>
        </a:effectLst>
        <a:scene3d>
          <a:camera prst="orthographicFront">
            <a:rot lat="0" lon="0" rev="0"/>
          </a:camera>
          <a:lightRig rig="brightRoom" dir="tl"/>
        </a:scene3d>
        <a:sp3d contourW="9525" prstMaterial="flat">
          <a:bevelT w="0" h="0" prst="coolSlant"/>
          <a:contourClr>
            <a:schemeClr val="lt1">
              <a:alpha val="90000"/>
              <a:hueOff val="0"/>
              <a:satOff val="0"/>
              <a:lumOff val="0"/>
              <a:alphaOff val="0"/>
              <a:shade val="35000"/>
              <a:satMod val="130000"/>
            </a:schemeClr>
          </a:contourClr>
        </a:sp3d>
      </dsp:spPr>
      <dsp:style>
        <a:lnRef idx="1">
          <a:scrgbClr r="0" g="0" b="0"/>
        </a:lnRef>
        <a:fillRef idx="1">
          <a:scrgbClr r="0" g="0" b="0"/>
        </a:fillRef>
        <a:effectRef idx="2">
          <a:scrgbClr r="0" g="0" b="0"/>
        </a:effectRef>
        <a:fontRef idx="minor"/>
      </dsp:style>
    </dsp:sp>
    <dsp:sp modelId="{5DF0ECE4-D114-4B49-A9C6-B769209F83DC}">
      <dsp:nvSpPr>
        <dsp:cNvPr id="0" name=""/>
        <dsp:cNvSpPr/>
      </dsp:nvSpPr>
      <dsp:spPr>
        <a:xfrm>
          <a:off x="429736" y="4692772"/>
          <a:ext cx="6016307" cy="1003680"/>
        </a:xfrm>
        <a:prstGeom prst="roundRect">
          <a:avLst/>
        </a:prstGeom>
        <a:solidFill>
          <a:schemeClr val="accent1">
            <a:hueOff val="0"/>
            <a:satOff val="0"/>
            <a:lumOff val="0"/>
            <a:alphaOff val="0"/>
          </a:schemeClr>
        </a:solidFill>
        <a:ln>
          <a:noFill/>
        </a:ln>
        <a:effectLst>
          <a:outerShdw blurRad="76200" dist="25400" dir="5400000" algn="tl" rotWithShape="0">
            <a:srgbClr val="000000">
              <a:alpha val="55000"/>
            </a:srgbClr>
          </a:outerShdw>
        </a:effectLst>
        <a:scene3d>
          <a:camera prst="orthographicFront">
            <a:rot lat="0" lon="0" rev="0"/>
          </a:camera>
          <a:lightRig rig="brightRoom" dir="tl"/>
        </a:scene3d>
        <a:sp3d contourW="19050" prstMaterial="flat">
          <a:bevelT w="0" h="0" prst="coolSlant"/>
          <a:contourClr>
            <a:schemeClr val="accent1">
              <a:hueOff val="0"/>
              <a:satOff val="0"/>
              <a:lumOff val="0"/>
              <a:alphaOff val="0"/>
              <a:shade val="25000"/>
              <a:satMod val="14000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227402" tIns="0" rIns="227402" bIns="0" numCol="1" spcCol="1270" anchor="ctr" anchorCtr="0">
          <a:noAutofit/>
        </a:bodyPr>
        <a:lstStyle/>
        <a:p>
          <a:pPr lvl="0" algn="just" defTabSz="889000">
            <a:lnSpc>
              <a:spcPct val="90000"/>
            </a:lnSpc>
            <a:spcBef>
              <a:spcPct val="0"/>
            </a:spcBef>
            <a:spcAft>
              <a:spcPct val="35000"/>
            </a:spcAft>
          </a:pPr>
          <a:r>
            <a:rPr lang="en-US" sz="2000" b="1" i="1" kern="1200" dirty="0" err="1" smtClean="0"/>
            <a:t>Principiul</a:t>
          </a:r>
          <a:r>
            <a:rPr lang="en-US" sz="2000" b="1" i="1" kern="1200" dirty="0" smtClean="0"/>
            <a:t> </a:t>
          </a:r>
          <a:r>
            <a:rPr lang="en-US" sz="2000" b="1" i="1" kern="1200" dirty="0" err="1" smtClean="0"/>
            <a:t>egalității</a:t>
          </a:r>
          <a:r>
            <a:rPr lang="en-US" sz="2000" b="1" i="1" kern="1200" dirty="0" smtClean="0"/>
            <a:t> </a:t>
          </a:r>
          <a:r>
            <a:rPr lang="en-US" sz="2000" b="1" i="1" kern="1200" dirty="0" err="1" smtClean="0"/>
            <a:t>suverane</a:t>
          </a:r>
          <a:r>
            <a:rPr lang="en-US" sz="2000" b="1" i="1" kern="1200" dirty="0" smtClean="0"/>
            <a:t> a </a:t>
          </a:r>
          <a:r>
            <a:rPr lang="en-US" sz="2000" b="1" i="1" kern="1200" dirty="0" err="1" smtClean="0"/>
            <a:t>Statelor</a:t>
          </a:r>
          <a:r>
            <a:rPr lang="en-US" sz="2000" kern="1200" dirty="0" smtClean="0"/>
            <a:t> </a:t>
          </a:r>
          <a:endParaRPr lang="ro-RO" sz="2000" b="1" i="1" kern="1200" dirty="0" smtClean="0"/>
        </a:p>
        <a:p>
          <a:pPr lvl="0" algn="l" defTabSz="889000">
            <a:lnSpc>
              <a:spcPct val="90000"/>
            </a:lnSpc>
            <a:spcBef>
              <a:spcPct val="0"/>
            </a:spcBef>
            <a:spcAft>
              <a:spcPct val="35000"/>
            </a:spcAft>
          </a:pPr>
          <a:endParaRPr lang="ru-RU" sz="1300" kern="1200" dirty="0"/>
        </a:p>
      </dsp:txBody>
      <dsp:txXfrm>
        <a:off x="478732" y="4741768"/>
        <a:ext cx="5918315" cy="905688"/>
      </dsp:txXfrm>
    </dsp:sp>
  </dsp:spTree>
</dsp:drawing>
</file>

<file path=ppt/diagrams/layout1.xml><?xml version="1.0" encoding="utf-8"?>
<dgm:layoutDef xmlns:dgm="http://schemas.openxmlformats.org/drawingml/2006/diagram" xmlns:a="http://schemas.openxmlformats.org/drawingml/2006/main" uniqueId="urn:microsoft.com/office/officeart/2005/8/layout/hList6">
  <dgm:title val=""/>
  <dgm:desc val=""/>
  <dgm:catLst>
    <dgm:cat type="list" pri="18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ptType="node" refType="h"/>
      <dgm:constr type="w" for="ch" ptType="node" refType="w"/>
      <dgm:constr type="primFontSz" for="ch" ptType="node" op="equ"/>
      <dgm:constr type="w" for="ch" forName="sibTrans" refType="w" fact="0.075"/>
    </dgm:constrLst>
    <dgm:ruleLst/>
    <dgm:forEach name="nodesForEach" axis="ch" ptType="node">
      <dgm:layoutNode name="node">
        <dgm:varLst>
          <dgm:bulletEnabled val="1"/>
        </dgm:varLst>
        <dgm:alg type="tx"/>
        <dgm:choose name="Name4">
          <dgm:if name="Name5" func="var" arg="dir" op="equ" val="norm">
            <dgm:shape xmlns:r="http://schemas.openxmlformats.org/officeDocument/2006/relationships" rot="-90" type="flowChartManualOperation" r:blip="">
              <dgm:adjLst/>
            </dgm:shape>
          </dgm:if>
          <dgm:else name="Name6">
            <dgm:shape xmlns:r="http://schemas.openxmlformats.org/officeDocument/2006/relationships" rot="90" type="flowChartManualOperation" r:blip="">
              <dgm:adjLst/>
            </dgm:shape>
          </dgm:else>
        </dgm:choose>
        <dgm:presOf axis="desOrSelf" ptType="node"/>
        <dgm:constrLst>
          <dgm:constr type="primFontSz" val="65"/>
          <dgm:constr type="tMarg"/>
          <dgm:constr type="bMarg"/>
          <dgm:constr type="lMarg" refType="primFontSz" fact="0.5"/>
          <dgm:constr type="rMarg" refType="lMarg"/>
        </dgm:constrLst>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bg>
      <p:bgPr>
        <a:solidFill>
          <a:schemeClr val="bg2">
            <a:lumMod val="75000"/>
          </a:schemeClr>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261872" y="758952"/>
            <a:ext cx="9418320" cy="4041648"/>
          </a:xfrm>
        </p:spPr>
        <p:txBody>
          <a:bodyPr anchor="b">
            <a:normAutofit/>
          </a:bodyPr>
          <a:lstStyle>
            <a:lvl1pPr algn="l">
              <a:lnSpc>
                <a:spcPct val="85000"/>
              </a:lnSpc>
              <a:defRPr sz="7200" baseline="0">
                <a:solidFill>
                  <a:schemeClr val="tx1"/>
                </a:solidFill>
              </a:defRPr>
            </a:lvl1pPr>
          </a:lstStyle>
          <a:p>
            <a:r>
              <a:rPr lang="ru-RU" smtClean="0"/>
              <a:t>Образец заголовка</a:t>
            </a:r>
            <a:endParaRPr lang="en-US" dirty="0"/>
          </a:p>
        </p:txBody>
      </p:sp>
      <p:sp>
        <p:nvSpPr>
          <p:cNvPr id="3" name="Subtitle 2"/>
          <p:cNvSpPr>
            <a:spLocks noGrp="1"/>
          </p:cNvSpPr>
          <p:nvPr>
            <p:ph type="subTitle" idx="1"/>
          </p:nvPr>
        </p:nvSpPr>
        <p:spPr>
          <a:xfrm>
            <a:off x="1261872" y="4800600"/>
            <a:ext cx="9418320" cy="1691640"/>
          </a:xfrm>
        </p:spPr>
        <p:txBody>
          <a:bodyPr>
            <a:normAutofit/>
          </a:bodyPr>
          <a:lstStyle>
            <a:lvl1pPr marL="0" indent="0" algn="l">
              <a:buNone/>
              <a:defRPr sz="2200" baseline="0">
                <a:solidFill>
                  <a:schemeClr val="tx1">
                    <a:lumMod val="75000"/>
                  </a:schemeClr>
                </a:solidFill>
              </a:defRPr>
            </a:lvl1pPr>
            <a:lvl2pPr marL="457200" indent="0" algn="ctr">
              <a:buNone/>
              <a:defRPr sz="2200"/>
            </a:lvl2pPr>
            <a:lvl3pPr marL="914400" indent="0" algn="ctr">
              <a:buNone/>
              <a:defRPr sz="22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lvl1pPr>
              <a:defRPr>
                <a:solidFill>
                  <a:schemeClr val="tx1">
                    <a:lumMod val="50000"/>
                  </a:schemeClr>
                </a:solidFill>
              </a:defRPr>
            </a:lvl1pPr>
          </a:lstStyle>
          <a:p>
            <a:fld id="{9E016143-E03C-4CFD-AFDC-14E5BDEA754C}" type="datetimeFigureOut">
              <a:rPr lang="en-US" dirty="0"/>
              <a:t>12/10/2021</a:t>
            </a:fld>
            <a:endParaRPr lang="en-US" dirty="0"/>
          </a:p>
        </p:txBody>
      </p:sp>
      <p:sp>
        <p:nvSpPr>
          <p:cNvPr id="5" name="Footer Placeholder 4"/>
          <p:cNvSpPr>
            <a:spLocks noGrp="1"/>
          </p:cNvSpPr>
          <p:nvPr>
            <p:ph type="ftr" sz="quarter" idx="11"/>
          </p:nvPr>
        </p:nvSpPr>
        <p:spPr/>
        <p:txBody>
          <a:bodyPr/>
          <a:lstStyle>
            <a:lvl1pPr>
              <a:defRPr>
                <a:solidFill>
                  <a:schemeClr val="tx1">
                    <a:lumMod val="65000"/>
                  </a:schemeClr>
                </a:solidFill>
              </a:defRPr>
            </a:lvl1pPr>
          </a:lstStyle>
          <a:p>
            <a:endParaRPr lang="en-US" dirty="0"/>
          </a:p>
        </p:txBody>
      </p:sp>
      <p:sp>
        <p:nvSpPr>
          <p:cNvPr id="6" name="Slide Number Placeholder 5"/>
          <p:cNvSpPr>
            <a:spLocks noGrp="1"/>
          </p:cNvSpPr>
          <p:nvPr>
            <p:ph type="sldNum" sz="quarter" idx="12"/>
          </p:nvPr>
        </p:nvSpPr>
        <p:spPr/>
        <p:txBody>
          <a:bodyPr/>
          <a:lstStyle>
            <a:lvl1pPr>
              <a:defRPr>
                <a:solidFill>
                  <a:schemeClr val="tx1">
                    <a:lumMod val="65000"/>
                  </a:schemeClr>
                </a:solidFill>
              </a:defRPr>
            </a:lvl1pPr>
          </a:lstStyle>
          <a:p>
            <a:fld id="{4FAB73BC-B049-4115-A692-8D63A059BFB8}" type="slidenum">
              <a:rPr lang="en-US" dirty="0"/>
              <a:pPr/>
              <a:t>‹#›</a:t>
            </a:fld>
            <a:endParaRPr lang="en-US" dirty="0"/>
          </a:p>
        </p:txBody>
      </p:sp>
      <p:sp>
        <p:nvSpPr>
          <p:cNvPr id="7" name="Rectangle 6"/>
          <p:cNvSpPr/>
          <p:nvPr/>
        </p:nvSpPr>
        <p:spPr>
          <a:xfrm>
            <a:off x="0" y="0"/>
            <a:ext cx="4572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C033E54A-A8CA-48C1-9504-691B58049D29}" type="datetimeFigureOut">
              <a:rPr lang="en-US" dirty="0"/>
              <a:t>12/10/2021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48700" y="381000"/>
            <a:ext cx="2476500" cy="5897562"/>
          </a:xfrm>
        </p:spPr>
        <p:txBody>
          <a:bodyPr vert="eaVert"/>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762000" y="381000"/>
            <a:ext cx="7734300" cy="5897562"/>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B5F6C806-BBF7-471C-9527-881CE2266695}" type="datetimeFigureOut">
              <a:rPr lang="en-US" dirty="0"/>
              <a:t>12/10/2021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78C94063-DF36-4330-A365-08DA1FA5B7D6}" type="datetimeFigureOut">
              <a:rPr lang="en-US" dirty="0"/>
              <a:t>12/10/2021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1261872" y="758952"/>
            <a:ext cx="9418320" cy="4041648"/>
          </a:xfrm>
        </p:spPr>
        <p:txBody>
          <a:bodyPr anchor="b">
            <a:normAutofit/>
          </a:bodyPr>
          <a:lstStyle>
            <a:lvl1pPr>
              <a:lnSpc>
                <a:spcPct val="85000"/>
              </a:lnSpc>
              <a:defRPr sz="7200" b="0"/>
            </a:lvl1pPr>
          </a:lstStyle>
          <a:p>
            <a:r>
              <a:rPr lang="ru-RU" smtClean="0"/>
              <a:t>Образец заголовка</a:t>
            </a:r>
            <a:endParaRPr lang="en-US" dirty="0"/>
          </a:p>
        </p:txBody>
      </p:sp>
      <p:sp>
        <p:nvSpPr>
          <p:cNvPr id="3" name="Text Placeholder 2"/>
          <p:cNvSpPr>
            <a:spLocks noGrp="1"/>
          </p:cNvSpPr>
          <p:nvPr>
            <p:ph type="body" idx="1"/>
          </p:nvPr>
        </p:nvSpPr>
        <p:spPr>
          <a:xfrm>
            <a:off x="1261872" y="4800600"/>
            <a:ext cx="9418320" cy="1691640"/>
          </a:xfrm>
        </p:spPr>
        <p:txBody>
          <a:bodyPr anchor="t">
            <a:normAutofit/>
          </a:bodyPr>
          <a:lstStyle>
            <a:lvl1pPr marL="0" indent="0">
              <a:buNone/>
              <a:defRPr sz="22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908A7C6C-0F39-4D70-8E8D-FE5B9C95FA73}" type="datetimeFigureOut">
              <a:rPr lang="en-US" dirty="0"/>
              <a:t>12/10/2021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sp>
        <p:nvSpPr>
          <p:cNvPr id="7" name="Rectangle 6"/>
          <p:cNvSpPr/>
          <p:nvPr/>
        </p:nvSpPr>
        <p:spPr>
          <a:xfrm>
            <a:off x="0" y="0"/>
            <a:ext cx="4572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sz="half" idx="1"/>
          </p:nvPr>
        </p:nvSpPr>
        <p:spPr>
          <a:xfrm>
            <a:off x="1261872" y="1828800"/>
            <a:ext cx="4480560" cy="4351337"/>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6126480" y="1828800"/>
            <a:ext cx="4480560" cy="4351337"/>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DFCFA4AC-08CC-42CE-BD01-C191750A04EC}" type="datetimeFigureOut">
              <a:rPr lang="en-US" dirty="0"/>
              <a:t>12/10/2021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ru-RU" smtClean="0"/>
              <a:t>Образец заголовка</a:t>
            </a:r>
            <a:endParaRPr lang="en-US" dirty="0"/>
          </a:p>
        </p:txBody>
      </p:sp>
      <p:sp>
        <p:nvSpPr>
          <p:cNvPr id="3" name="Text Placeholder 2"/>
          <p:cNvSpPr>
            <a:spLocks noGrp="1"/>
          </p:cNvSpPr>
          <p:nvPr>
            <p:ph type="body" idx="1"/>
          </p:nvPr>
        </p:nvSpPr>
        <p:spPr>
          <a:xfrm>
            <a:off x="1261872" y="1713655"/>
            <a:ext cx="4480560" cy="731520"/>
          </a:xfrm>
        </p:spPr>
        <p:txBody>
          <a:bodyPr anchor="b">
            <a:normAutofit/>
          </a:bodyPr>
          <a:lstStyle>
            <a:lvl1pPr marL="0" indent="0">
              <a:spcBef>
                <a:spcPts val="0"/>
              </a:spcBef>
              <a:buNone/>
              <a:defRPr sz="20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1261872" y="2507550"/>
            <a:ext cx="4480560" cy="366465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6126480" y="1713655"/>
            <a:ext cx="4480560" cy="731520"/>
          </a:xfrm>
        </p:spPr>
        <p:txBody>
          <a:bodyPr anchor="b">
            <a:normAutofit/>
          </a:bodyPr>
          <a:lstStyle>
            <a:lvl1pPr marL="0" indent="0">
              <a:lnSpc>
                <a:spcPct val="95000"/>
              </a:lnSpc>
              <a:spcBef>
                <a:spcPts val="0"/>
              </a:spcBef>
              <a:buNone/>
              <a:defRPr lang="en-US" sz="2000" b="0" kern="1200" dirty="0">
                <a:solidFill>
                  <a:schemeClr val="tx2"/>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90000"/>
              </a:lnSpc>
              <a:spcBef>
                <a:spcPts val="2000"/>
              </a:spcBef>
              <a:buFontTx/>
              <a:buNone/>
            </a:pPr>
            <a:r>
              <a:rPr lang="ru-RU" smtClean="0"/>
              <a:t>Образец текста</a:t>
            </a:r>
          </a:p>
        </p:txBody>
      </p:sp>
      <p:sp>
        <p:nvSpPr>
          <p:cNvPr id="6" name="Content Placeholder 5"/>
          <p:cNvSpPr>
            <a:spLocks noGrp="1"/>
          </p:cNvSpPr>
          <p:nvPr>
            <p:ph sz="quarter" idx="4"/>
          </p:nvPr>
        </p:nvSpPr>
        <p:spPr>
          <a:xfrm>
            <a:off x="6126480" y="2507550"/>
            <a:ext cx="4480560" cy="366465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1BA7A723-92A7-435B-B681-F25B092FEFEB}" type="datetimeFigureOut">
              <a:rPr lang="en-US" dirty="0"/>
              <a:t>12/10/2021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4F170639-886C-4FCF-9EAB-ABB5DA3F3F4A}" type="datetimeFigureOut">
              <a:rPr lang="en-US" dirty="0"/>
              <a:t>12/10/2021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2230651-31F4-45D2-98AE-A2108F41BC07}" type="datetimeFigureOut">
              <a:rPr lang="en-US" dirty="0"/>
              <a:t>12/10/2021</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41248" y="457200"/>
            <a:ext cx="3200400" cy="1600197"/>
          </a:xfrm>
        </p:spPr>
        <p:txBody>
          <a:bodyPr anchor="b">
            <a:normAutofit/>
          </a:bodyPr>
          <a:lstStyle>
            <a:lvl1pPr>
              <a:defRPr sz="3200" b="0" baseline="0"/>
            </a:lvl1pPr>
          </a:lstStyle>
          <a:p>
            <a:r>
              <a:rPr lang="ru-RU" smtClean="0"/>
              <a:t>Образец заголовка</a:t>
            </a:r>
            <a:endParaRPr lang="en-US" dirty="0"/>
          </a:p>
        </p:txBody>
      </p:sp>
      <p:sp>
        <p:nvSpPr>
          <p:cNvPr id="3" name="Content Placeholder 2"/>
          <p:cNvSpPr>
            <a:spLocks noGrp="1"/>
          </p:cNvSpPr>
          <p:nvPr>
            <p:ph idx="1"/>
          </p:nvPr>
        </p:nvSpPr>
        <p:spPr>
          <a:xfrm>
            <a:off x="4504267" y="685800"/>
            <a:ext cx="6079066" cy="5486400"/>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841248" y="2099734"/>
            <a:ext cx="3200400" cy="3810001"/>
          </a:xfrm>
        </p:spPr>
        <p:txBody>
          <a:bodyPr>
            <a:normAutofit/>
          </a:bodyPr>
          <a:lstStyle>
            <a:lvl1pPr marL="0" indent="0">
              <a:lnSpc>
                <a:spcPct val="114000"/>
              </a:lnSpc>
              <a:spcBef>
                <a:spcPts val="800"/>
              </a:spcBef>
              <a:buNone/>
              <a:defRPr sz="13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6F53789A-C914-4DB1-8815-80B5EC7335C5}" type="datetimeFigureOut">
              <a:rPr lang="en-US" dirty="0"/>
              <a:t>12/10/2021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8" name="Rectangle 7"/>
          <p:cNvSpPr/>
          <p:nvPr/>
        </p:nvSpPr>
        <p:spPr>
          <a:xfrm>
            <a:off x="0" y="5105400"/>
            <a:ext cx="11292840" cy="1752600"/>
          </a:xfrm>
          <a:prstGeom prst="rect">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914400" y="5257800"/>
            <a:ext cx="9982200" cy="914400"/>
          </a:xfrm>
        </p:spPr>
        <p:txBody>
          <a:bodyPr anchor="b">
            <a:normAutofit/>
          </a:bodyPr>
          <a:lstStyle>
            <a:lvl1pPr>
              <a:defRPr sz="2800" b="0">
                <a:solidFill>
                  <a:schemeClr val="bg1"/>
                </a:solidFill>
              </a:defRPr>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0" y="0"/>
            <a:ext cx="11292840" cy="5128923"/>
          </a:xfrm>
          <a:blipFill>
            <a:blip r:embed="rId2"/>
            <a:stretch>
              <a:fillRect/>
            </a:stretch>
          </a:blipFill>
        </p:spPr>
        <p:txBody>
          <a:bodyPr anchor="t"/>
          <a:lstStyle>
            <a:lvl1pPr marL="0" indent="0">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
        <p:nvSpPr>
          <p:cNvPr id="4" name="Text Placeholder 3"/>
          <p:cNvSpPr>
            <a:spLocks noGrp="1"/>
          </p:cNvSpPr>
          <p:nvPr>
            <p:ph type="body" sz="half" idx="2"/>
          </p:nvPr>
        </p:nvSpPr>
        <p:spPr>
          <a:xfrm>
            <a:off x="914400" y="6108589"/>
            <a:ext cx="9982200" cy="597011"/>
          </a:xfrm>
        </p:spPr>
        <p:txBody>
          <a:bodyPr>
            <a:normAutofit/>
          </a:bodyPr>
          <a:lstStyle>
            <a:lvl1pPr marL="0" indent="0">
              <a:lnSpc>
                <a:spcPct val="100000"/>
              </a:lnSpc>
              <a:spcBef>
                <a:spcPts val="800"/>
              </a:spcBef>
              <a:buNone/>
              <a:defRPr sz="1300">
                <a:solidFill>
                  <a:schemeClr val="bg1">
                    <a:lumMod val="8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5E6440AA-91A0-436F-8FDB-C0F939DCAE21}" type="datetimeFigureOut">
              <a:rPr lang="en-US" dirty="0"/>
              <a:t>12/10/2021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1292840" y="0"/>
            <a:ext cx="914400" cy="6858000"/>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261872" y="365760"/>
            <a:ext cx="9692640" cy="1325562"/>
          </a:xfrm>
          <a:prstGeom prst="rect">
            <a:avLst/>
          </a:prstGeom>
        </p:spPr>
        <p:txBody>
          <a:bodyPr vert="horz" lIns="91440" tIns="45720" rIns="91440" bIns="45720" rtlCol="0" anchor="b">
            <a:normAutofit/>
          </a:bodyPr>
          <a:lstStyle/>
          <a:p>
            <a:r>
              <a:rPr lang="ru-RU" smtClean="0"/>
              <a:t>Образец заголовка</a:t>
            </a:r>
            <a:endParaRPr lang="en-US" dirty="0"/>
          </a:p>
        </p:txBody>
      </p:sp>
      <p:sp>
        <p:nvSpPr>
          <p:cNvPr id="3" name="Text Placeholder 2"/>
          <p:cNvSpPr>
            <a:spLocks noGrp="1"/>
          </p:cNvSpPr>
          <p:nvPr>
            <p:ph type="body" idx="1"/>
          </p:nvPr>
        </p:nvSpPr>
        <p:spPr>
          <a:xfrm>
            <a:off x="1261872" y="1828800"/>
            <a:ext cx="8595360" cy="4351337"/>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rot="16200000">
            <a:off x="10797542" y="998537"/>
            <a:ext cx="1904999" cy="365125"/>
          </a:xfrm>
          <a:prstGeom prst="rect">
            <a:avLst/>
          </a:prstGeom>
        </p:spPr>
        <p:txBody>
          <a:bodyPr vert="horz" lIns="91440" tIns="45720" rIns="91440" bIns="45720" rtlCol="0" anchor="ctr"/>
          <a:lstStyle>
            <a:lvl1pPr algn="r">
              <a:defRPr sz="1050" b="0">
                <a:solidFill>
                  <a:schemeClr val="tx2">
                    <a:lumMod val="20000"/>
                    <a:lumOff val="80000"/>
                  </a:schemeClr>
                </a:solidFill>
              </a:defRPr>
            </a:lvl1pPr>
          </a:lstStyle>
          <a:p>
            <a:fld id="{0E59FD0C-5451-4CA0-86AF-E70AE3279989}" type="datetimeFigureOut">
              <a:rPr lang="en-US" dirty="0"/>
              <a:t>12/10/2021</a:t>
            </a:fld>
            <a:endParaRPr lang="en-US" dirty="0"/>
          </a:p>
        </p:txBody>
      </p:sp>
      <p:sp>
        <p:nvSpPr>
          <p:cNvPr id="5" name="Footer Placeholder 4"/>
          <p:cNvSpPr>
            <a:spLocks noGrp="1"/>
          </p:cNvSpPr>
          <p:nvPr>
            <p:ph type="ftr" sz="quarter" idx="3"/>
          </p:nvPr>
        </p:nvSpPr>
        <p:spPr>
          <a:xfrm rot="16200000">
            <a:off x="9959341" y="4046537"/>
            <a:ext cx="3581400" cy="365125"/>
          </a:xfrm>
          <a:prstGeom prst="rect">
            <a:avLst/>
          </a:prstGeom>
        </p:spPr>
        <p:txBody>
          <a:bodyPr vert="horz" lIns="91440" tIns="45720" rIns="91440" bIns="45720" rtlCol="0" anchor="ctr"/>
          <a:lstStyle>
            <a:lvl1pPr algn="l">
              <a:defRPr sz="1050">
                <a:solidFill>
                  <a:schemeClr val="tx2">
                    <a:lumMod val="20000"/>
                    <a:lumOff val="80000"/>
                  </a:schemeClr>
                </a:solidFill>
              </a:defRPr>
            </a:lvl1pPr>
          </a:lstStyle>
          <a:p>
            <a:endParaRPr lang="en-US" dirty="0"/>
          </a:p>
        </p:txBody>
      </p:sp>
      <p:sp>
        <p:nvSpPr>
          <p:cNvPr id="6" name="Slide Number Placeholder 5"/>
          <p:cNvSpPr>
            <a:spLocks noGrp="1"/>
          </p:cNvSpPr>
          <p:nvPr>
            <p:ph type="sldNum" sz="quarter" idx="4"/>
          </p:nvPr>
        </p:nvSpPr>
        <p:spPr>
          <a:xfrm>
            <a:off x="11292840" y="6172200"/>
            <a:ext cx="914400" cy="593725"/>
          </a:xfrm>
          <a:prstGeom prst="rect">
            <a:avLst/>
          </a:prstGeom>
        </p:spPr>
        <p:txBody>
          <a:bodyPr vert="horz" lIns="45720" tIns="45720" rIns="45720" bIns="45720" rtlCol="0" anchor="ctr">
            <a:normAutofit/>
          </a:bodyPr>
          <a:lstStyle>
            <a:lvl1pPr algn="ctr">
              <a:defRPr sz="3600">
                <a:solidFill>
                  <a:schemeClr val="tx2">
                    <a:lumMod val="60000"/>
                    <a:lumOff val="40000"/>
                  </a:schemeClr>
                </a:solidFill>
              </a:defRPr>
            </a:lvl1pPr>
          </a:lstStyle>
          <a:p>
            <a:fld id="{4FAB73BC-B049-4115-A692-8D63A059BFB8}"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841" r:id="rId1"/>
    <p:sldLayoutId id="2147483842" r:id="rId2"/>
    <p:sldLayoutId id="2147483843" r:id="rId3"/>
    <p:sldLayoutId id="2147483844" r:id="rId4"/>
    <p:sldLayoutId id="2147483845" r:id="rId5"/>
    <p:sldLayoutId id="2147483846" r:id="rId6"/>
    <p:sldLayoutId id="2147483847" r:id="rId7"/>
    <p:sldLayoutId id="2147483848" r:id="rId8"/>
    <p:sldLayoutId id="2147483849" r:id="rId9"/>
    <p:sldLayoutId id="2147483850" r:id="rId10"/>
    <p:sldLayoutId id="2147483851" r:id="rId11"/>
  </p:sldLayoutIdLst>
  <p:hf sldNum="0" hdr="0" ftr="0" dt="0"/>
  <p:txStyles>
    <p:titleStyle>
      <a:lvl1pPr algn="l" defTabSz="914400" rtl="0" eaLnBrk="1" latinLnBrk="0" hangingPunct="1">
        <a:lnSpc>
          <a:spcPct val="90000"/>
        </a:lnSpc>
        <a:spcBef>
          <a:spcPct val="0"/>
        </a:spcBef>
        <a:buNone/>
        <a:defRPr sz="4400" kern="1200" spc="-50" baseline="0">
          <a:solidFill>
            <a:schemeClr val="tx1"/>
          </a:solidFill>
          <a:latin typeface="+mj-lt"/>
          <a:ea typeface="+mj-ea"/>
          <a:cs typeface="+mj-cs"/>
        </a:defRPr>
      </a:lvl1pPr>
    </p:titleStyle>
    <p:bodyStyle>
      <a:lvl1pPr marL="182880" indent="-182880" algn="l" defTabSz="914400" rtl="0" eaLnBrk="1" latinLnBrk="0" hangingPunct="1">
        <a:lnSpc>
          <a:spcPct val="95000"/>
        </a:lnSpc>
        <a:spcBef>
          <a:spcPts val="1400"/>
        </a:spcBef>
        <a:spcAft>
          <a:spcPts val="200"/>
        </a:spcAft>
        <a:buClr>
          <a:schemeClr val="accent1"/>
        </a:buClr>
        <a:buSzPct val="80000"/>
        <a:buFont typeface="Arial" pitchFamily="34" charset="0"/>
        <a:buChar char="•"/>
        <a:defRPr sz="1800" kern="1200" spc="10" baseline="0">
          <a:solidFill>
            <a:schemeClr val="tx1"/>
          </a:solidFill>
          <a:latin typeface="+mn-lt"/>
          <a:ea typeface="+mn-ea"/>
          <a:cs typeface="+mn-cs"/>
        </a:defRPr>
      </a:lvl1pPr>
      <a:lvl2pPr marL="45720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600" kern="1200">
          <a:solidFill>
            <a:schemeClr val="tx1">
              <a:lumMod val="85000"/>
              <a:lumOff val="15000"/>
            </a:schemeClr>
          </a:solidFill>
          <a:latin typeface="+mn-lt"/>
          <a:ea typeface="+mn-ea"/>
          <a:cs typeface="+mn-cs"/>
        </a:defRPr>
      </a:lvl2pPr>
      <a:lvl3pPr marL="73152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3pPr>
      <a:lvl4pPr marL="100584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4pPr>
      <a:lvl5pPr marL="128016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5pPr>
      <a:lvl6pPr marL="16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6pPr>
      <a:lvl7pPr marL="19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7pPr>
      <a:lvl8pPr marL="22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8pPr>
      <a:lvl9pPr marL="25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528033" y="436981"/>
            <a:ext cx="11406389" cy="4041648"/>
          </a:xfrm>
        </p:spPr>
        <p:txBody>
          <a:bodyPr>
            <a:normAutofit fontScale="90000"/>
          </a:bodyPr>
          <a:lstStyle/>
          <a:p>
            <a:r>
              <a:rPr lang="ro-RO" b="1" dirty="0">
                <a:latin typeface="Times New Roman" pitchFamily="18" charset="0"/>
                <a:cs typeface="Times New Roman" pitchFamily="18" charset="0"/>
              </a:rPr>
              <a:t>ROLUL STATULUI ÎN ASIGURAREA SECURITĂȚII INTERNAŢIONALE</a:t>
            </a:r>
            <a:r>
              <a:rPr lang="en-US" b="1" dirty="0">
                <a:solidFill>
                  <a:schemeClr val="accent2">
                    <a:lumMod val="50000"/>
                  </a:schemeClr>
                </a:solidFill>
                <a:effectLst>
                  <a:outerShdw blurRad="38100" dist="38100" dir="2700000" algn="tl">
                    <a:srgbClr val="000000">
                      <a:alpha val="43137"/>
                    </a:srgbClr>
                  </a:outerShdw>
                </a:effectLst>
                <a:latin typeface="Times New Roman" pitchFamily="18" charset="0"/>
                <a:cs typeface="Times New Roman" pitchFamily="18" charset="0"/>
              </a:rPr>
              <a:t/>
            </a:r>
            <a:br>
              <a:rPr lang="en-US" b="1" dirty="0">
                <a:solidFill>
                  <a:schemeClr val="accent2">
                    <a:lumMod val="50000"/>
                  </a:schemeClr>
                </a:solidFill>
                <a:effectLst>
                  <a:outerShdw blurRad="38100" dist="38100" dir="2700000" algn="tl">
                    <a:srgbClr val="000000">
                      <a:alpha val="43137"/>
                    </a:srgbClr>
                  </a:outerShdw>
                </a:effectLst>
                <a:latin typeface="Times New Roman" pitchFamily="18" charset="0"/>
                <a:cs typeface="Times New Roman" pitchFamily="18" charset="0"/>
              </a:rPr>
            </a:br>
            <a:endParaRPr lang="ru-RU" dirty="0"/>
          </a:p>
        </p:txBody>
      </p:sp>
      <p:sp>
        <p:nvSpPr>
          <p:cNvPr id="3" name="Подзаголовок 2"/>
          <p:cNvSpPr>
            <a:spLocks noGrp="1"/>
          </p:cNvSpPr>
          <p:nvPr>
            <p:ph type="subTitle" idx="1"/>
          </p:nvPr>
        </p:nvSpPr>
        <p:spPr/>
        <p:txBody>
          <a:bodyPr/>
          <a:lstStyle/>
          <a:p>
            <a:r>
              <a:rPr lang="ro-RO" dirty="0" smtClean="0"/>
              <a:t>A elaborat: Pascal Adelina</a:t>
            </a:r>
          </a:p>
          <a:p>
            <a:r>
              <a:rPr lang="ro-RO" dirty="0" smtClean="0"/>
              <a:t>Coordonator: Ilasciuc Andrei, lector</a:t>
            </a:r>
            <a:endParaRPr lang="ru-RU" dirty="0"/>
          </a:p>
        </p:txBody>
      </p:sp>
    </p:spTree>
    <p:extLst>
      <p:ext uri="{BB962C8B-B14F-4D97-AF65-F5344CB8AC3E}">
        <p14:creationId xmlns:p14="http://schemas.microsoft.com/office/powerpoint/2010/main" val="277338165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07832" y="0"/>
            <a:ext cx="9692640" cy="1325562"/>
          </a:xfrm>
        </p:spPr>
        <p:txBody>
          <a:bodyPr/>
          <a:lstStyle/>
          <a:p>
            <a:pPr algn="ctr"/>
            <a:r>
              <a:rPr lang="en-US" b="1" dirty="0"/>
              <a:t>4.Statul </a:t>
            </a:r>
            <a:r>
              <a:rPr lang="en-US" b="1" dirty="0" err="1"/>
              <a:t>şi</a:t>
            </a:r>
            <a:r>
              <a:rPr lang="en-US" b="1" dirty="0"/>
              <a:t> </a:t>
            </a:r>
            <a:r>
              <a:rPr lang="en-US" b="1" dirty="0" err="1"/>
              <a:t>atribuţiile</a:t>
            </a:r>
            <a:r>
              <a:rPr lang="en-US" b="1" dirty="0"/>
              <a:t> sale</a:t>
            </a:r>
            <a:endParaRPr lang="ru-RU" dirty="0"/>
          </a:p>
        </p:txBody>
      </p:sp>
      <p:sp>
        <p:nvSpPr>
          <p:cNvPr id="3" name="Объект 2"/>
          <p:cNvSpPr>
            <a:spLocks noGrp="1"/>
          </p:cNvSpPr>
          <p:nvPr>
            <p:ph idx="1"/>
          </p:nvPr>
        </p:nvSpPr>
        <p:spPr>
          <a:xfrm>
            <a:off x="553792" y="1828800"/>
            <a:ext cx="10400720" cy="4351337"/>
          </a:xfrm>
        </p:spPr>
        <p:txBody>
          <a:bodyPr>
            <a:normAutofit lnSpcReduction="10000"/>
          </a:bodyPr>
          <a:lstStyle/>
          <a:p>
            <a:pPr marL="0" indent="0" algn="just">
              <a:buNone/>
            </a:pPr>
            <a:r>
              <a:rPr lang="ro-RO" dirty="0" smtClean="0"/>
              <a:t>Un </a:t>
            </a:r>
            <a:r>
              <a:rPr lang="en-US" dirty="0" smtClean="0"/>
              <a:t>stat </a:t>
            </a:r>
            <a:r>
              <a:rPr lang="en-US" dirty="0" err="1"/>
              <a:t>este</a:t>
            </a:r>
            <a:r>
              <a:rPr lang="en-US" dirty="0"/>
              <a:t> o </a:t>
            </a:r>
            <a:r>
              <a:rPr lang="en-US" dirty="0" err="1"/>
              <a:t>organizație</a:t>
            </a:r>
            <a:r>
              <a:rPr lang="en-US" dirty="0"/>
              <a:t> </a:t>
            </a:r>
            <a:r>
              <a:rPr lang="en-US" dirty="0" err="1"/>
              <a:t>politică</a:t>
            </a:r>
            <a:r>
              <a:rPr lang="en-US" dirty="0"/>
              <a:t> sub un </a:t>
            </a:r>
            <a:r>
              <a:rPr lang="en-US" dirty="0" err="1"/>
              <a:t>sistem</a:t>
            </a:r>
            <a:r>
              <a:rPr lang="en-US" dirty="0"/>
              <a:t> de </a:t>
            </a:r>
            <a:r>
              <a:rPr lang="en-US" dirty="0" err="1"/>
              <a:t>guvernare</a:t>
            </a:r>
            <a:r>
              <a:rPr lang="en-US" dirty="0"/>
              <a:t> cu </a:t>
            </a:r>
            <a:r>
              <a:rPr lang="en-US" dirty="0" err="1"/>
              <a:t>monopol</a:t>
            </a:r>
            <a:r>
              <a:rPr lang="en-US" dirty="0"/>
              <a:t> </a:t>
            </a:r>
            <a:r>
              <a:rPr lang="en-US" dirty="0" err="1"/>
              <a:t>asupra</a:t>
            </a:r>
            <a:r>
              <a:rPr lang="en-US" dirty="0"/>
              <a:t> </a:t>
            </a:r>
            <a:r>
              <a:rPr lang="en-US" dirty="0" err="1"/>
              <a:t>forței</a:t>
            </a:r>
            <a:r>
              <a:rPr lang="en-US" dirty="0"/>
              <a:t>. Nu </a:t>
            </a:r>
            <a:r>
              <a:rPr lang="en-US" dirty="0" err="1"/>
              <a:t>există</a:t>
            </a:r>
            <a:r>
              <a:rPr lang="en-US" dirty="0"/>
              <a:t> o </a:t>
            </a:r>
            <a:r>
              <a:rPr lang="en-US" dirty="0" err="1"/>
              <a:t>definiție</a:t>
            </a:r>
            <a:r>
              <a:rPr lang="en-US" dirty="0"/>
              <a:t> </a:t>
            </a:r>
            <a:r>
              <a:rPr lang="en-US" dirty="0" err="1"/>
              <a:t>incontestabilă</a:t>
            </a:r>
            <a:r>
              <a:rPr lang="en-US" dirty="0"/>
              <a:t> a </a:t>
            </a:r>
            <a:r>
              <a:rPr lang="en-US" dirty="0" err="1"/>
              <a:t>unui</a:t>
            </a:r>
            <a:r>
              <a:rPr lang="en-US" dirty="0"/>
              <a:t> stat. O </a:t>
            </a:r>
            <a:r>
              <a:rPr lang="en-US" dirty="0" err="1"/>
              <a:t>definiție</a:t>
            </a:r>
            <a:r>
              <a:rPr lang="en-US" dirty="0"/>
              <a:t> </a:t>
            </a:r>
            <a:r>
              <a:rPr lang="en-US" dirty="0" err="1"/>
              <a:t>larg</a:t>
            </a:r>
            <a:r>
              <a:rPr lang="en-US" dirty="0"/>
              <a:t> </a:t>
            </a:r>
            <a:r>
              <a:rPr lang="en-US" dirty="0" err="1"/>
              <a:t>folosită</a:t>
            </a:r>
            <a:r>
              <a:rPr lang="en-US" dirty="0"/>
              <a:t> de la </a:t>
            </a:r>
            <a:r>
              <a:rPr lang="en-US" dirty="0" err="1"/>
              <a:t>sociologul</a:t>
            </a:r>
            <a:r>
              <a:rPr lang="en-US" dirty="0"/>
              <a:t> </a:t>
            </a:r>
            <a:r>
              <a:rPr lang="en-US" dirty="0" err="1"/>
              <a:t>german</a:t>
            </a:r>
            <a:r>
              <a:rPr lang="en-US" dirty="0"/>
              <a:t> Max Weber </a:t>
            </a:r>
            <a:r>
              <a:rPr lang="en-US" dirty="0" err="1"/>
              <a:t>este</a:t>
            </a:r>
            <a:r>
              <a:rPr lang="en-US" dirty="0"/>
              <a:t> </a:t>
            </a:r>
            <a:r>
              <a:rPr lang="en-US" dirty="0" err="1"/>
              <a:t>că</a:t>
            </a:r>
            <a:r>
              <a:rPr lang="en-US" dirty="0"/>
              <a:t> un „stat” </a:t>
            </a:r>
            <a:r>
              <a:rPr lang="en-US" dirty="0" err="1"/>
              <a:t>este</a:t>
            </a:r>
            <a:r>
              <a:rPr lang="en-US" dirty="0"/>
              <a:t> o </a:t>
            </a:r>
            <a:r>
              <a:rPr lang="en-US" dirty="0" err="1"/>
              <a:t>organizație</a:t>
            </a:r>
            <a:r>
              <a:rPr lang="en-US" dirty="0"/>
              <a:t> </a:t>
            </a:r>
            <a:r>
              <a:rPr lang="en-US" dirty="0" err="1"/>
              <a:t>politică</a:t>
            </a:r>
            <a:r>
              <a:rPr lang="en-US" dirty="0"/>
              <a:t> care </a:t>
            </a:r>
            <a:r>
              <a:rPr lang="en-US" dirty="0" err="1"/>
              <a:t>menține</a:t>
            </a:r>
            <a:r>
              <a:rPr lang="en-US" dirty="0"/>
              <a:t> un </a:t>
            </a:r>
            <a:r>
              <a:rPr lang="en-US" dirty="0" err="1"/>
              <a:t>monopol</a:t>
            </a:r>
            <a:r>
              <a:rPr lang="en-US" dirty="0"/>
              <a:t> </a:t>
            </a:r>
            <a:r>
              <a:rPr lang="en-US" dirty="0" err="1"/>
              <a:t>asupra</a:t>
            </a:r>
            <a:r>
              <a:rPr lang="en-US" dirty="0"/>
              <a:t> </a:t>
            </a:r>
            <a:r>
              <a:rPr lang="en-US" dirty="0" err="1"/>
              <a:t>utilizării</a:t>
            </a:r>
            <a:r>
              <a:rPr lang="en-US" dirty="0"/>
              <a:t> </a:t>
            </a:r>
            <a:r>
              <a:rPr lang="en-US" dirty="0" err="1"/>
              <a:t>legitime</a:t>
            </a:r>
            <a:r>
              <a:rPr lang="en-US" dirty="0"/>
              <a:t> a </a:t>
            </a:r>
            <a:r>
              <a:rPr lang="en-US" dirty="0" err="1"/>
              <a:t>violenței</a:t>
            </a:r>
            <a:r>
              <a:rPr lang="en-US" dirty="0"/>
              <a:t>, </a:t>
            </a:r>
            <a:r>
              <a:rPr lang="en-US" dirty="0" err="1"/>
              <a:t>deși</a:t>
            </a:r>
            <a:r>
              <a:rPr lang="en-US" dirty="0"/>
              <a:t> </a:t>
            </a:r>
            <a:r>
              <a:rPr lang="en-US" dirty="0" err="1"/>
              <a:t>alte</a:t>
            </a:r>
            <a:r>
              <a:rPr lang="en-US" dirty="0"/>
              <a:t> </a:t>
            </a:r>
            <a:r>
              <a:rPr lang="en-US" dirty="0" err="1"/>
              <a:t>definiții</a:t>
            </a:r>
            <a:r>
              <a:rPr lang="en-US" dirty="0"/>
              <a:t> nu </a:t>
            </a:r>
            <a:r>
              <a:rPr lang="en-US" dirty="0" err="1"/>
              <a:t>sunt</a:t>
            </a:r>
            <a:r>
              <a:rPr lang="en-US" dirty="0"/>
              <a:t> </a:t>
            </a:r>
            <a:r>
              <a:rPr lang="en-US" dirty="0" err="1"/>
              <a:t>neobișnuite</a:t>
            </a:r>
            <a:r>
              <a:rPr lang="en-US" dirty="0"/>
              <a:t>. Un stat nu </a:t>
            </a:r>
            <a:r>
              <a:rPr lang="en-US" dirty="0" err="1"/>
              <a:t>este</a:t>
            </a:r>
            <a:r>
              <a:rPr lang="en-US" dirty="0"/>
              <a:t> </a:t>
            </a:r>
            <a:r>
              <a:rPr lang="en-US" dirty="0" err="1"/>
              <a:t>sinonim</a:t>
            </a:r>
            <a:r>
              <a:rPr lang="en-US" dirty="0"/>
              <a:t> cu un </a:t>
            </a:r>
            <a:r>
              <a:rPr lang="en-US" dirty="0" err="1"/>
              <a:t>guvern</a:t>
            </a:r>
            <a:r>
              <a:rPr lang="en-US" dirty="0"/>
              <a:t>, </a:t>
            </a:r>
            <a:r>
              <a:rPr lang="en-US" dirty="0" err="1"/>
              <a:t>deoarece</a:t>
            </a:r>
            <a:r>
              <a:rPr lang="en-US" dirty="0"/>
              <a:t> </a:t>
            </a:r>
            <a:r>
              <a:rPr lang="en-US" dirty="0" err="1"/>
              <a:t>există</a:t>
            </a:r>
            <a:r>
              <a:rPr lang="en-US" dirty="0"/>
              <a:t> </a:t>
            </a:r>
            <a:r>
              <a:rPr lang="en-US" dirty="0" err="1"/>
              <a:t>guverne</a:t>
            </a:r>
            <a:r>
              <a:rPr lang="en-US" dirty="0"/>
              <a:t> </a:t>
            </a:r>
            <a:r>
              <a:rPr lang="en-US" dirty="0" err="1"/>
              <a:t>fără</a:t>
            </a:r>
            <a:r>
              <a:rPr lang="en-US" dirty="0"/>
              <a:t> </a:t>
            </a:r>
            <a:r>
              <a:rPr lang="en-US" dirty="0" smtClean="0"/>
              <a:t>stat.</a:t>
            </a:r>
            <a:r>
              <a:rPr lang="ro-RO" dirty="0"/>
              <a:t> </a:t>
            </a:r>
            <a:r>
              <a:rPr lang="en-US" dirty="0" err="1" smtClean="0"/>
              <a:t>Unele</a:t>
            </a:r>
            <a:r>
              <a:rPr lang="en-US" dirty="0" smtClean="0"/>
              <a:t> </a:t>
            </a:r>
            <a:r>
              <a:rPr lang="en-US" dirty="0"/>
              <a:t>state </a:t>
            </a:r>
            <a:r>
              <a:rPr lang="en-US" dirty="0" err="1"/>
              <a:t>sunt</a:t>
            </a:r>
            <a:r>
              <a:rPr lang="en-US" dirty="0"/>
              <a:t> </a:t>
            </a:r>
            <a:r>
              <a:rPr lang="en-US" dirty="0" err="1"/>
              <a:t>suverane</a:t>
            </a:r>
            <a:r>
              <a:rPr lang="en-US" dirty="0"/>
              <a:t>, </a:t>
            </a:r>
            <a:r>
              <a:rPr lang="en-US" dirty="0" err="1"/>
              <a:t>în</a:t>
            </a:r>
            <a:r>
              <a:rPr lang="en-US" dirty="0"/>
              <a:t> </a:t>
            </a:r>
            <a:r>
              <a:rPr lang="en-US" dirty="0" err="1"/>
              <a:t>timp</a:t>
            </a:r>
            <a:r>
              <a:rPr lang="en-US" dirty="0"/>
              <a:t> </a:t>
            </a:r>
            <a:r>
              <a:rPr lang="en-US" dirty="0" err="1"/>
              <a:t>ce</a:t>
            </a:r>
            <a:r>
              <a:rPr lang="en-US" dirty="0"/>
              <a:t> </a:t>
            </a:r>
            <a:r>
              <a:rPr lang="en-US" dirty="0" err="1"/>
              <a:t>altele</a:t>
            </a:r>
            <a:r>
              <a:rPr lang="en-US" dirty="0"/>
              <a:t> </a:t>
            </a:r>
            <a:r>
              <a:rPr lang="en-US" dirty="0" err="1"/>
              <a:t>sunt</a:t>
            </a:r>
            <a:r>
              <a:rPr lang="en-US" dirty="0"/>
              <a:t> </a:t>
            </a:r>
            <a:r>
              <a:rPr lang="en-US" dirty="0" err="1"/>
              <a:t>supuse</a:t>
            </a:r>
            <a:r>
              <a:rPr lang="en-US" dirty="0"/>
              <a:t> </a:t>
            </a:r>
            <a:r>
              <a:rPr lang="en-US" dirty="0" err="1"/>
              <a:t>suveranității</a:t>
            </a:r>
            <a:r>
              <a:rPr lang="en-US" dirty="0"/>
              <a:t> </a:t>
            </a:r>
            <a:r>
              <a:rPr lang="en-US" dirty="0" err="1"/>
              <a:t>externe</a:t>
            </a:r>
            <a:r>
              <a:rPr lang="en-US" dirty="0"/>
              <a:t> </a:t>
            </a:r>
            <a:r>
              <a:rPr lang="en-US" dirty="0" err="1"/>
              <a:t>sau</a:t>
            </a:r>
            <a:r>
              <a:rPr lang="en-US" dirty="0"/>
              <a:t> </a:t>
            </a:r>
            <a:r>
              <a:rPr lang="en-US" dirty="0" err="1"/>
              <a:t>hegemoniei</a:t>
            </a:r>
            <a:r>
              <a:rPr lang="en-US" dirty="0"/>
              <a:t>, </a:t>
            </a:r>
            <a:r>
              <a:rPr lang="en-US" dirty="0" err="1"/>
              <a:t>în</a:t>
            </a:r>
            <a:r>
              <a:rPr lang="en-US" dirty="0"/>
              <a:t> care </a:t>
            </a:r>
            <a:r>
              <a:rPr lang="en-US" dirty="0" err="1"/>
              <a:t>autoritatea</a:t>
            </a:r>
            <a:r>
              <a:rPr lang="en-US" dirty="0"/>
              <a:t> </a:t>
            </a:r>
            <a:r>
              <a:rPr lang="en-US" dirty="0" err="1"/>
              <a:t>supremă</a:t>
            </a:r>
            <a:r>
              <a:rPr lang="en-US" dirty="0"/>
              <a:t> se </a:t>
            </a:r>
            <a:r>
              <a:rPr lang="en-US" dirty="0" err="1"/>
              <a:t>află</a:t>
            </a:r>
            <a:r>
              <a:rPr lang="en-US" dirty="0"/>
              <a:t> </a:t>
            </a:r>
            <a:r>
              <a:rPr lang="en-US" dirty="0" err="1"/>
              <a:t>într</a:t>
            </a:r>
            <a:r>
              <a:rPr lang="en-US" dirty="0"/>
              <a:t>-un alt stat. </a:t>
            </a:r>
            <a:r>
              <a:rPr lang="en-US" dirty="0" err="1"/>
              <a:t>Într</a:t>
            </a:r>
            <a:r>
              <a:rPr lang="en-US" dirty="0"/>
              <a:t>-o </a:t>
            </a:r>
            <a:r>
              <a:rPr lang="en-US" dirty="0" err="1"/>
              <a:t>uniune</a:t>
            </a:r>
            <a:r>
              <a:rPr lang="en-US" dirty="0"/>
              <a:t> </a:t>
            </a:r>
            <a:r>
              <a:rPr lang="en-US" dirty="0" err="1"/>
              <a:t>federală</a:t>
            </a:r>
            <a:r>
              <a:rPr lang="en-US" dirty="0"/>
              <a:t>, </a:t>
            </a:r>
            <a:r>
              <a:rPr lang="en-US" dirty="0" err="1"/>
              <a:t>termenul</a:t>
            </a:r>
            <a:r>
              <a:rPr lang="en-US" dirty="0"/>
              <a:t> „stat” </a:t>
            </a:r>
            <a:r>
              <a:rPr lang="en-US" dirty="0" err="1"/>
              <a:t>este</a:t>
            </a:r>
            <a:r>
              <a:rPr lang="en-US" dirty="0"/>
              <a:t> </a:t>
            </a:r>
            <a:r>
              <a:rPr lang="en-US" dirty="0" err="1"/>
              <a:t>uneori</a:t>
            </a:r>
            <a:r>
              <a:rPr lang="en-US" dirty="0"/>
              <a:t> </a:t>
            </a:r>
            <a:r>
              <a:rPr lang="en-US" dirty="0" err="1"/>
              <a:t>folosit</a:t>
            </a:r>
            <a:r>
              <a:rPr lang="en-US" dirty="0"/>
              <a:t> </a:t>
            </a:r>
            <a:r>
              <a:rPr lang="en-US" dirty="0" err="1"/>
              <a:t>pentru</a:t>
            </a:r>
            <a:r>
              <a:rPr lang="en-US" dirty="0"/>
              <a:t> a se </a:t>
            </a:r>
            <a:r>
              <a:rPr lang="en-US" dirty="0" err="1"/>
              <a:t>referi</a:t>
            </a:r>
            <a:r>
              <a:rPr lang="en-US" dirty="0"/>
              <a:t> la </a:t>
            </a:r>
            <a:r>
              <a:rPr lang="en-US" dirty="0" err="1"/>
              <a:t>politicile</a:t>
            </a:r>
            <a:r>
              <a:rPr lang="en-US" dirty="0"/>
              <a:t> federate care </a:t>
            </a:r>
            <a:r>
              <a:rPr lang="en-US" dirty="0" err="1"/>
              <a:t>alcătuiesc</a:t>
            </a:r>
            <a:r>
              <a:rPr lang="en-US" dirty="0"/>
              <a:t> </a:t>
            </a:r>
            <a:r>
              <a:rPr lang="en-US" dirty="0" err="1"/>
              <a:t>federația</a:t>
            </a:r>
            <a:r>
              <a:rPr lang="en-US" dirty="0"/>
              <a:t>. (</a:t>
            </a:r>
            <a:r>
              <a:rPr lang="en-US" dirty="0" err="1"/>
              <a:t>Alți</a:t>
            </a:r>
            <a:r>
              <a:rPr lang="en-US" dirty="0"/>
              <a:t> </a:t>
            </a:r>
            <a:r>
              <a:rPr lang="en-US" dirty="0" err="1"/>
              <a:t>termeni</a:t>
            </a:r>
            <a:r>
              <a:rPr lang="en-US" dirty="0"/>
              <a:t> care </a:t>
            </a:r>
            <a:r>
              <a:rPr lang="en-US" dirty="0" err="1"/>
              <a:t>sunt</a:t>
            </a:r>
            <a:r>
              <a:rPr lang="en-US" dirty="0"/>
              <a:t> </a:t>
            </a:r>
            <a:r>
              <a:rPr lang="en-US" dirty="0" err="1"/>
              <a:t>utilizați</a:t>
            </a:r>
            <a:r>
              <a:rPr lang="en-US" dirty="0"/>
              <a:t> </a:t>
            </a:r>
            <a:r>
              <a:rPr lang="en-US" dirty="0" err="1"/>
              <a:t>în</a:t>
            </a:r>
            <a:r>
              <a:rPr lang="en-US" dirty="0"/>
              <a:t> </a:t>
            </a:r>
            <a:r>
              <a:rPr lang="en-US" dirty="0" err="1"/>
              <a:t>astfel</a:t>
            </a:r>
            <a:r>
              <a:rPr lang="en-US" dirty="0"/>
              <a:t> de </a:t>
            </a:r>
            <a:r>
              <a:rPr lang="en-US" dirty="0" err="1"/>
              <a:t>sisteme</a:t>
            </a:r>
            <a:r>
              <a:rPr lang="en-US" dirty="0"/>
              <a:t> </a:t>
            </a:r>
            <a:r>
              <a:rPr lang="en-US" dirty="0" err="1"/>
              <a:t>federale</a:t>
            </a:r>
            <a:r>
              <a:rPr lang="en-US" dirty="0"/>
              <a:t> pot include „province”, „</a:t>
            </a:r>
            <a:r>
              <a:rPr lang="en-US" dirty="0" err="1"/>
              <a:t>regiune</a:t>
            </a:r>
            <a:r>
              <a:rPr lang="en-US" dirty="0"/>
              <a:t>” </a:t>
            </a:r>
            <a:r>
              <a:rPr lang="en-US" dirty="0" err="1"/>
              <a:t>sau</a:t>
            </a:r>
            <a:r>
              <a:rPr lang="en-US" dirty="0"/>
              <a:t> </a:t>
            </a:r>
            <a:r>
              <a:rPr lang="en-US" dirty="0" err="1"/>
              <a:t>alți</a:t>
            </a:r>
            <a:r>
              <a:rPr lang="en-US" dirty="0"/>
              <a:t> </a:t>
            </a:r>
            <a:r>
              <a:rPr lang="en-US" dirty="0" err="1"/>
              <a:t>termeni</a:t>
            </a:r>
            <a:r>
              <a:rPr lang="en-US" dirty="0" smtClean="0"/>
              <a:t>.)</a:t>
            </a:r>
            <a:r>
              <a:rPr lang="ro-RO" dirty="0" smtClean="0"/>
              <a:t>. </a:t>
            </a:r>
            <a:r>
              <a:rPr lang="en-US" dirty="0" err="1"/>
              <a:t>Cea</a:t>
            </a:r>
            <a:r>
              <a:rPr lang="en-US" dirty="0"/>
              <a:t> </a:t>
            </a:r>
            <a:r>
              <a:rPr lang="en-US" dirty="0" err="1"/>
              <a:t>mai</a:t>
            </a:r>
            <a:r>
              <a:rPr lang="en-US" dirty="0"/>
              <a:t> mare parte a </a:t>
            </a:r>
            <a:r>
              <a:rPr lang="en-US" dirty="0" err="1"/>
              <a:t>populației</a:t>
            </a:r>
            <a:r>
              <a:rPr lang="en-US" dirty="0"/>
              <a:t> </a:t>
            </a:r>
            <a:r>
              <a:rPr lang="en-US" dirty="0" err="1"/>
              <a:t>umane</a:t>
            </a:r>
            <a:r>
              <a:rPr lang="en-US" dirty="0"/>
              <a:t> a </a:t>
            </a:r>
            <a:r>
              <a:rPr lang="en-US" dirty="0" err="1"/>
              <a:t>existat</a:t>
            </a:r>
            <a:r>
              <a:rPr lang="en-US" dirty="0"/>
              <a:t> </a:t>
            </a:r>
            <a:r>
              <a:rPr lang="en-US" dirty="0" err="1"/>
              <a:t>într</a:t>
            </a:r>
            <a:r>
              <a:rPr lang="en-US" dirty="0"/>
              <a:t>-un </a:t>
            </a:r>
            <a:r>
              <a:rPr lang="en-US" dirty="0" err="1"/>
              <a:t>sistem</a:t>
            </a:r>
            <a:r>
              <a:rPr lang="en-US" dirty="0"/>
              <a:t> </a:t>
            </a:r>
            <a:r>
              <a:rPr lang="en-US" dirty="0" err="1"/>
              <a:t>statal</a:t>
            </a:r>
            <a:r>
              <a:rPr lang="en-US" dirty="0"/>
              <a:t> de </a:t>
            </a:r>
            <a:r>
              <a:rPr lang="en-US" dirty="0" err="1"/>
              <a:t>milenii</a:t>
            </a:r>
            <a:r>
              <a:rPr lang="en-US" dirty="0"/>
              <a:t>, cu </a:t>
            </a:r>
            <a:r>
              <a:rPr lang="en-US" dirty="0" err="1"/>
              <a:t>toate</a:t>
            </a:r>
            <a:r>
              <a:rPr lang="en-US" dirty="0"/>
              <a:t> </a:t>
            </a:r>
            <a:r>
              <a:rPr lang="en-US" dirty="0" err="1"/>
              <a:t>acestea</a:t>
            </a:r>
            <a:r>
              <a:rPr lang="en-US" dirty="0"/>
              <a:t>, </a:t>
            </a:r>
            <a:r>
              <a:rPr lang="en-US" dirty="0" err="1"/>
              <a:t>majoritatea</a:t>
            </a:r>
            <a:r>
              <a:rPr lang="en-US" dirty="0"/>
              <a:t> </a:t>
            </a:r>
            <a:r>
              <a:rPr lang="en-US" dirty="0" err="1"/>
              <a:t>oamenilor</a:t>
            </a:r>
            <a:r>
              <a:rPr lang="en-US" dirty="0"/>
              <a:t> din </a:t>
            </a:r>
            <a:r>
              <a:rPr lang="en-US" dirty="0" err="1"/>
              <a:t>preistorie</a:t>
            </a:r>
            <a:r>
              <a:rPr lang="en-US" dirty="0"/>
              <a:t> au </a:t>
            </a:r>
            <a:r>
              <a:rPr lang="en-US" dirty="0" err="1"/>
              <a:t>trăit</a:t>
            </a:r>
            <a:r>
              <a:rPr lang="en-US" dirty="0"/>
              <a:t> </a:t>
            </a:r>
            <a:r>
              <a:rPr lang="en-US" dirty="0" err="1"/>
              <a:t>în</a:t>
            </a:r>
            <a:r>
              <a:rPr lang="en-US" dirty="0"/>
              <a:t> </a:t>
            </a:r>
            <a:r>
              <a:rPr lang="en-US" dirty="0" err="1"/>
              <a:t>societăți</a:t>
            </a:r>
            <a:r>
              <a:rPr lang="en-US" dirty="0"/>
              <a:t> </a:t>
            </a:r>
            <a:r>
              <a:rPr lang="en-US" dirty="0" err="1"/>
              <a:t>apatride</a:t>
            </a:r>
            <a:r>
              <a:rPr lang="en-US" dirty="0"/>
              <a:t>. </a:t>
            </a:r>
            <a:r>
              <a:rPr lang="en-US" dirty="0" err="1"/>
              <a:t>Cele</a:t>
            </a:r>
            <a:r>
              <a:rPr lang="en-US" dirty="0"/>
              <a:t> </a:t>
            </a:r>
            <a:r>
              <a:rPr lang="en-US" dirty="0" err="1"/>
              <a:t>mai</a:t>
            </a:r>
            <a:r>
              <a:rPr lang="en-US" dirty="0"/>
              <a:t> </a:t>
            </a:r>
            <a:r>
              <a:rPr lang="en-US" dirty="0" err="1"/>
              <a:t>timpurii</a:t>
            </a:r>
            <a:r>
              <a:rPr lang="en-US" dirty="0"/>
              <a:t> </a:t>
            </a:r>
            <a:r>
              <a:rPr lang="en-US" dirty="0" err="1"/>
              <a:t>forme</a:t>
            </a:r>
            <a:r>
              <a:rPr lang="en-US" dirty="0"/>
              <a:t> de state au </a:t>
            </a:r>
            <a:r>
              <a:rPr lang="en-US" dirty="0" err="1"/>
              <a:t>apărut</a:t>
            </a:r>
            <a:r>
              <a:rPr lang="en-US" dirty="0"/>
              <a:t> </a:t>
            </a:r>
            <a:r>
              <a:rPr lang="en-US" dirty="0" err="1"/>
              <a:t>în</a:t>
            </a:r>
            <a:r>
              <a:rPr lang="en-US" dirty="0"/>
              <a:t> </a:t>
            </a:r>
            <a:r>
              <a:rPr lang="en-US" dirty="0" err="1"/>
              <a:t>urmă</a:t>
            </a:r>
            <a:r>
              <a:rPr lang="en-US" dirty="0"/>
              <a:t> cu </a:t>
            </a:r>
            <a:r>
              <a:rPr lang="en-US" dirty="0" err="1"/>
              <a:t>aproximativ</a:t>
            </a:r>
            <a:r>
              <a:rPr lang="en-US" dirty="0"/>
              <a:t> 5.500 de </a:t>
            </a:r>
            <a:r>
              <a:rPr lang="en-US" dirty="0" err="1"/>
              <a:t>ani</a:t>
            </a:r>
            <a:r>
              <a:rPr lang="en-US" dirty="0"/>
              <a:t>, </a:t>
            </a:r>
            <a:r>
              <a:rPr lang="en-US" dirty="0" err="1"/>
              <a:t>împreună</a:t>
            </a:r>
            <a:r>
              <a:rPr lang="en-US" dirty="0"/>
              <a:t> cu </a:t>
            </a:r>
            <a:r>
              <a:rPr lang="en-US" dirty="0" err="1"/>
              <a:t>creșterea</a:t>
            </a:r>
            <a:r>
              <a:rPr lang="en-US" dirty="0"/>
              <a:t> </a:t>
            </a:r>
            <a:r>
              <a:rPr lang="en-US" dirty="0" err="1"/>
              <a:t>rapidă</a:t>
            </a:r>
            <a:r>
              <a:rPr lang="en-US" dirty="0"/>
              <a:t> a </a:t>
            </a:r>
            <a:r>
              <a:rPr lang="en-US" dirty="0" err="1"/>
              <a:t>orașelor</a:t>
            </a:r>
            <a:r>
              <a:rPr lang="en-US" dirty="0"/>
              <a:t>, </a:t>
            </a:r>
            <a:r>
              <a:rPr lang="en-US" dirty="0" err="1"/>
              <a:t>inventarea</a:t>
            </a:r>
            <a:r>
              <a:rPr lang="en-US" dirty="0"/>
              <a:t> </a:t>
            </a:r>
            <a:r>
              <a:rPr lang="en-US" dirty="0" err="1"/>
              <a:t>scrisului</a:t>
            </a:r>
            <a:r>
              <a:rPr lang="en-US" dirty="0"/>
              <a:t> </a:t>
            </a:r>
            <a:r>
              <a:rPr lang="en-US" dirty="0" err="1"/>
              <a:t>și</a:t>
            </a:r>
            <a:r>
              <a:rPr lang="en-US" dirty="0"/>
              <a:t> </a:t>
            </a:r>
            <a:r>
              <a:rPr lang="en-US" dirty="0" err="1"/>
              <a:t>codificarea</a:t>
            </a:r>
            <a:r>
              <a:rPr lang="en-US" dirty="0"/>
              <a:t> </a:t>
            </a:r>
            <a:r>
              <a:rPr lang="en-US" dirty="0" err="1"/>
              <a:t>noilor</a:t>
            </a:r>
            <a:r>
              <a:rPr lang="en-US" dirty="0"/>
              <a:t> </a:t>
            </a:r>
            <a:r>
              <a:rPr lang="en-US" dirty="0" err="1"/>
              <a:t>forme</a:t>
            </a:r>
            <a:r>
              <a:rPr lang="en-US" dirty="0"/>
              <a:t> de </a:t>
            </a:r>
            <a:r>
              <a:rPr lang="en-US" dirty="0" err="1"/>
              <a:t>religie</a:t>
            </a:r>
            <a:r>
              <a:rPr lang="en-US" dirty="0"/>
              <a:t>. De-a </a:t>
            </a:r>
            <a:r>
              <a:rPr lang="en-US" dirty="0" err="1"/>
              <a:t>lungul</a:t>
            </a:r>
            <a:r>
              <a:rPr lang="en-US" dirty="0"/>
              <a:t> </a:t>
            </a:r>
            <a:r>
              <a:rPr lang="en-US" dirty="0" err="1"/>
              <a:t>timpului</a:t>
            </a:r>
            <a:r>
              <a:rPr lang="en-US" dirty="0"/>
              <a:t>, s-au </a:t>
            </a:r>
            <a:r>
              <a:rPr lang="en-US" dirty="0" err="1"/>
              <a:t>dezvoltat</a:t>
            </a:r>
            <a:r>
              <a:rPr lang="en-US" dirty="0"/>
              <a:t> o </a:t>
            </a:r>
            <a:r>
              <a:rPr lang="en-US" dirty="0" err="1"/>
              <a:t>varietate</a:t>
            </a:r>
            <a:r>
              <a:rPr lang="en-US" dirty="0"/>
              <a:t> de </a:t>
            </a:r>
            <a:r>
              <a:rPr lang="en-US" dirty="0" err="1"/>
              <a:t>forme</a:t>
            </a:r>
            <a:r>
              <a:rPr lang="en-US" dirty="0"/>
              <a:t> </a:t>
            </a:r>
            <a:r>
              <a:rPr lang="en-US" dirty="0" err="1"/>
              <a:t>diferite</a:t>
            </a:r>
            <a:r>
              <a:rPr lang="en-US" dirty="0"/>
              <a:t>, </a:t>
            </a:r>
            <a:r>
              <a:rPr lang="en-US" dirty="0" err="1"/>
              <a:t>folosind</a:t>
            </a:r>
            <a:r>
              <a:rPr lang="en-US" dirty="0"/>
              <a:t> o </a:t>
            </a:r>
            <a:r>
              <a:rPr lang="en-US" dirty="0" err="1"/>
              <a:t>varietate</a:t>
            </a:r>
            <a:r>
              <a:rPr lang="en-US" dirty="0"/>
              <a:t> de </a:t>
            </a:r>
            <a:r>
              <a:rPr lang="en-US" dirty="0" err="1"/>
              <a:t>justificări</a:t>
            </a:r>
            <a:r>
              <a:rPr lang="en-US" dirty="0"/>
              <a:t> </a:t>
            </a:r>
            <a:r>
              <a:rPr lang="en-US" dirty="0" err="1"/>
              <a:t>pentru</a:t>
            </a:r>
            <a:r>
              <a:rPr lang="en-US" dirty="0"/>
              <a:t> </a:t>
            </a:r>
            <a:r>
              <a:rPr lang="en-US" dirty="0" err="1"/>
              <a:t>existența</a:t>
            </a:r>
            <a:r>
              <a:rPr lang="en-US" dirty="0"/>
              <a:t> </a:t>
            </a:r>
            <a:r>
              <a:rPr lang="en-US" dirty="0" err="1"/>
              <a:t>lor</a:t>
            </a:r>
            <a:r>
              <a:rPr lang="en-US" dirty="0"/>
              <a:t> (cum </a:t>
            </a:r>
            <a:r>
              <a:rPr lang="en-US" dirty="0" err="1"/>
              <a:t>ar</a:t>
            </a:r>
            <a:r>
              <a:rPr lang="en-US" dirty="0"/>
              <a:t> fi </a:t>
            </a:r>
            <a:r>
              <a:rPr lang="en-US" dirty="0" err="1"/>
              <a:t>dreptul</a:t>
            </a:r>
            <a:r>
              <a:rPr lang="en-US" dirty="0"/>
              <a:t> </a:t>
            </a:r>
            <a:r>
              <a:rPr lang="en-US" dirty="0" err="1"/>
              <a:t>divin</a:t>
            </a:r>
            <a:r>
              <a:rPr lang="en-US" dirty="0"/>
              <a:t>, </a:t>
            </a:r>
            <a:r>
              <a:rPr lang="en-US" dirty="0" err="1"/>
              <a:t>teoria</a:t>
            </a:r>
            <a:r>
              <a:rPr lang="en-US" dirty="0"/>
              <a:t> </a:t>
            </a:r>
            <a:r>
              <a:rPr lang="en-US" dirty="0" err="1"/>
              <a:t>contractului</a:t>
            </a:r>
            <a:r>
              <a:rPr lang="en-US" dirty="0"/>
              <a:t> social etc.). </a:t>
            </a:r>
            <a:r>
              <a:rPr lang="en-US" dirty="0" err="1"/>
              <a:t>Astăzi</a:t>
            </a:r>
            <a:r>
              <a:rPr lang="en-US" dirty="0"/>
              <a:t>, </a:t>
            </a:r>
            <a:r>
              <a:rPr lang="en-US" dirty="0" err="1"/>
              <a:t>statul</a:t>
            </a:r>
            <a:r>
              <a:rPr lang="en-US" dirty="0"/>
              <a:t> </a:t>
            </a:r>
            <a:r>
              <a:rPr lang="en-US" dirty="0" err="1"/>
              <a:t>național</a:t>
            </a:r>
            <a:r>
              <a:rPr lang="en-US" dirty="0"/>
              <a:t> modern </a:t>
            </a:r>
            <a:r>
              <a:rPr lang="en-US" dirty="0" err="1"/>
              <a:t>este</a:t>
            </a:r>
            <a:r>
              <a:rPr lang="en-US" dirty="0"/>
              <a:t> forma </a:t>
            </a:r>
            <a:r>
              <a:rPr lang="en-US" dirty="0" err="1"/>
              <a:t>predominantă</a:t>
            </a:r>
            <a:r>
              <a:rPr lang="en-US" dirty="0"/>
              <a:t> de stat la care </a:t>
            </a:r>
            <a:r>
              <a:rPr lang="en-US" dirty="0" err="1"/>
              <a:t>sunt</a:t>
            </a:r>
            <a:r>
              <a:rPr lang="en-US" dirty="0"/>
              <a:t> </a:t>
            </a:r>
            <a:r>
              <a:rPr lang="en-US" dirty="0" err="1"/>
              <a:t>supuși</a:t>
            </a:r>
            <a:r>
              <a:rPr lang="en-US" dirty="0"/>
              <a:t> </a:t>
            </a:r>
            <a:r>
              <a:rPr lang="en-US" dirty="0" err="1"/>
              <a:t>oamenii</a:t>
            </a:r>
            <a:r>
              <a:rPr lang="en-US" dirty="0"/>
              <a:t>. Nu </a:t>
            </a:r>
            <a:r>
              <a:rPr lang="en-US" dirty="0" err="1"/>
              <a:t>există</a:t>
            </a:r>
            <a:r>
              <a:rPr lang="en-US" dirty="0"/>
              <a:t> un </a:t>
            </a:r>
            <a:r>
              <a:rPr lang="en-US" dirty="0" err="1"/>
              <a:t>consens</a:t>
            </a:r>
            <a:r>
              <a:rPr lang="en-US" dirty="0"/>
              <a:t> academic cu </a:t>
            </a:r>
            <a:r>
              <a:rPr lang="en-US" dirty="0" err="1"/>
              <a:t>privire</a:t>
            </a:r>
            <a:r>
              <a:rPr lang="en-US" dirty="0"/>
              <a:t> la </a:t>
            </a:r>
            <a:r>
              <a:rPr lang="en-US" dirty="0" err="1"/>
              <a:t>cea</a:t>
            </a:r>
            <a:r>
              <a:rPr lang="en-US" dirty="0"/>
              <a:t> </a:t>
            </a:r>
            <a:r>
              <a:rPr lang="en-US" dirty="0" err="1"/>
              <a:t>mai</a:t>
            </a:r>
            <a:r>
              <a:rPr lang="en-US" dirty="0"/>
              <a:t> </a:t>
            </a:r>
            <a:r>
              <a:rPr lang="en-US" dirty="0" err="1"/>
              <a:t>adecvată</a:t>
            </a:r>
            <a:r>
              <a:rPr lang="en-US" dirty="0"/>
              <a:t> </a:t>
            </a:r>
            <a:r>
              <a:rPr lang="en-US" dirty="0" err="1"/>
              <a:t>definiție</a:t>
            </a:r>
            <a:r>
              <a:rPr lang="en-US" dirty="0"/>
              <a:t> a </a:t>
            </a:r>
            <a:r>
              <a:rPr lang="en-US" dirty="0" err="1"/>
              <a:t>statului</a:t>
            </a:r>
            <a:r>
              <a:rPr lang="en-US" dirty="0"/>
              <a:t>. </a:t>
            </a:r>
            <a:r>
              <a:rPr lang="en-US" dirty="0" err="1"/>
              <a:t>Termenul</a:t>
            </a:r>
            <a:r>
              <a:rPr lang="en-US" dirty="0"/>
              <a:t> „stat” se </a:t>
            </a:r>
            <a:r>
              <a:rPr lang="en-US" dirty="0" err="1"/>
              <a:t>referă</a:t>
            </a:r>
            <a:r>
              <a:rPr lang="en-US" dirty="0"/>
              <a:t> la un set de </a:t>
            </a:r>
            <a:r>
              <a:rPr lang="en-US" dirty="0" err="1"/>
              <a:t>teorii</a:t>
            </a:r>
            <a:r>
              <a:rPr lang="en-US" dirty="0"/>
              <a:t> </a:t>
            </a:r>
            <a:r>
              <a:rPr lang="en-US" dirty="0" err="1"/>
              <a:t>diferite</a:t>
            </a:r>
            <a:r>
              <a:rPr lang="en-US" dirty="0"/>
              <a:t>, </a:t>
            </a:r>
            <a:r>
              <a:rPr lang="en-US" dirty="0" err="1"/>
              <a:t>dar</a:t>
            </a:r>
            <a:r>
              <a:rPr lang="en-US" dirty="0"/>
              <a:t> </a:t>
            </a:r>
            <a:r>
              <a:rPr lang="en-US" dirty="0" err="1"/>
              <a:t>interconectate</a:t>
            </a:r>
            <a:r>
              <a:rPr lang="en-US" dirty="0"/>
              <a:t> </a:t>
            </a:r>
            <a:r>
              <a:rPr lang="en-US" dirty="0" err="1"/>
              <a:t>și</a:t>
            </a:r>
            <a:r>
              <a:rPr lang="en-US" dirty="0"/>
              <a:t> </a:t>
            </a:r>
            <a:r>
              <a:rPr lang="en-US" dirty="0" err="1"/>
              <a:t>adesea</a:t>
            </a:r>
            <a:r>
              <a:rPr lang="en-US" dirty="0"/>
              <a:t> </a:t>
            </a:r>
            <a:r>
              <a:rPr lang="en-US" dirty="0" err="1"/>
              <a:t>suprapuse</a:t>
            </a:r>
            <a:r>
              <a:rPr lang="en-US" dirty="0"/>
              <a:t>, </a:t>
            </a:r>
            <a:r>
              <a:rPr lang="en-US" dirty="0" err="1"/>
              <a:t>despre</a:t>
            </a:r>
            <a:r>
              <a:rPr lang="en-US" dirty="0"/>
              <a:t> o </a:t>
            </a:r>
            <a:r>
              <a:rPr lang="en-US" dirty="0" err="1"/>
              <a:t>anumită</a:t>
            </a:r>
            <a:r>
              <a:rPr lang="en-US" dirty="0"/>
              <a:t> </a:t>
            </a:r>
            <a:r>
              <a:rPr lang="en-US" dirty="0" err="1"/>
              <a:t>gamă</a:t>
            </a:r>
            <a:r>
              <a:rPr lang="en-US" dirty="0"/>
              <a:t> de </a:t>
            </a:r>
            <a:r>
              <a:rPr lang="en-US" dirty="0" err="1"/>
              <a:t>fenomene</a:t>
            </a:r>
            <a:r>
              <a:rPr lang="en-US" dirty="0"/>
              <a:t> </a:t>
            </a:r>
            <a:r>
              <a:rPr lang="en-US" dirty="0" err="1"/>
              <a:t>politice</a:t>
            </a:r>
            <a:r>
              <a:rPr lang="en-US" dirty="0"/>
              <a:t>.</a:t>
            </a:r>
            <a:endParaRPr lang="ru-RU" dirty="0"/>
          </a:p>
          <a:p>
            <a:pPr marL="0" indent="0">
              <a:buNone/>
            </a:pPr>
            <a:endParaRPr lang="ru-RU" dirty="0"/>
          </a:p>
        </p:txBody>
      </p:sp>
    </p:spTree>
    <p:extLst>
      <p:ext uri="{BB962C8B-B14F-4D97-AF65-F5344CB8AC3E}">
        <p14:creationId xmlns:p14="http://schemas.microsoft.com/office/powerpoint/2010/main" val="26953315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30807" y="283335"/>
            <a:ext cx="9692640" cy="635254"/>
          </a:xfrm>
        </p:spPr>
        <p:txBody>
          <a:bodyPr>
            <a:normAutofit fontScale="90000"/>
          </a:bodyPr>
          <a:lstStyle/>
          <a:p>
            <a:pPr algn="ctr"/>
            <a:r>
              <a:rPr lang="ro-RO" dirty="0" smtClean="0"/>
              <a:t>Concluzii</a:t>
            </a:r>
            <a:endParaRPr lang="ru-RU" dirty="0"/>
          </a:p>
        </p:txBody>
      </p:sp>
      <p:sp>
        <p:nvSpPr>
          <p:cNvPr id="3" name="Объект 2"/>
          <p:cNvSpPr>
            <a:spLocks noGrp="1"/>
          </p:cNvSpPr>
          <p:nvPr>
            <p:ph idx="1"/>
          </p:nvPr>
        </p:nvSpPr>
        <p:spPr>
          <a:xfrm>
            <a:off x="283336" y="1481071"/>
            <a:ext cx="10792495" cy="4868214"/>
          </a:xfrm>
        </p:spPr>
        <p:txBody>
          <a:bodyPr>
            <a:normAutofit fontScale="92500" lnSpcReduction="10000"/>
          </a:bodyPr>
          <a:lstStyle/>
          <a:p>
            <a:pPr marL="0" indent="0" algn="just">
              <a:buNone/>
            </a:pPr>
            <a:r>
              <a:rPr lang="en-US" dirty="0" err="1"/>
              <a:t>Problemele</a:t>
            </a:r>
            <a:r>
              <a:rPr lang="en-US" dirty="0"/>
              <a:t> de </a:t>
            </a:r>
            <a:r>
              <a:rPr lang="en-US" dirty="0" err="1"/>
              <a:t>securitate</a:t>
            </a:r>
            <a:r>
              <a:rPr lang="en-US" dirty="0"/>
              <a:t> au </a:t>
            </a:r>
            <a:r>
              <a:rPr lang="en-US" dirty="0" err="1"/>
              <a:t>avut</a:t>
            </a:r>
            <a:r>
              <a:rPr lang="en-US" dirty="0"/>
              <a:t> </a:t>
            </a:r>
            <a:r>
              <a:rPr lang="en-US" dirty="0" err="1"/>
              <a:t>întotdeauna</a:t>
            </a:r>
            <a:r>
              <a:rPr lang="en-US" dirty="0"/>
              <a:t> la </a:t>
            </a:r>
            <a:r>
              <a:rPr lang="en-US" dirty="0" err="1"/>
              <a:t>baza</a:t>
            </a:r>
            <a:r>
              <a:rPr lang="en-US" dirty="0"/>
              <a:t> un </a:t>
            </a:r>
            <a:r>
              <a:rPr lang="en-US" dirty="0" err="1"/>
              <a:t>sistem</a:t>
            </a:r>
            <a:r>
              <a:rPr lang="en-US" dirty="0"/>
              <a:t> de </a:t>
            </a:r>
            <a:r>
              <a:rPr lang="en-US" dirty="0" err="1"/>
              <a:t>viziuni</a:t>
            </a:r>
            <a:r>
              <a:rPr lang="en-US" dirty="0"/>
              <a:t> </a:t>
            </a:r>
            <a:r>
              <a:rPr lang="en-US" dirty="0" err="1"/>
              <a:t>asupra</a:t>
            </a:r>
            <a:r>
              <a:rPr lang="en-US" dirty="0"/>
              <a:t> </a:t>
            </a:r>
            <a:r>
              <a:rPr lang="en-US" dirty="0" err="1"/>
              <a:t>lumii</a:t>
            </a:r>
            <a:r>
              <a:rPr lang="en-US" dirty="0"/>
              <a:t>, care </a:t>
            </a:r>
            <a:r>
              <a:rPr lang="en-US" dirty="0" err="1"/>
              <a:t>joacă</a:t>
            </a:r>
            <a:r>
              <a:rPr lang="en-US" dirty="0"/>
              <a:t> un </a:t>
            </a:r>
            <a:r>
              <a:rPr lang="en-US" dirty="0" err="1"/>
              <a:t>rol</a:t>
            </a:r>
            <a:r>
              <a:rPr lang="en-US" dirty="0"/>
              <a:t> important </a:t>
            </a:r>
            <a:r>
              <a:rPr lang="en-US" dirty="0" err="1"/>
              <a:t>în</a:t>
            </a:r>
            <a:r>
              <a:rPr lang="en-US" dirty="0"/>
              <a:t> </a:t>
            </a:r>
            <a:r>
              <a:rPr lang="en-US" dirty="0" err="1"/>
              <a:t>determinarea</a:t>
            </a:r>
            <a:r>
              <a:rPr lang="en-US" dirty="0"/>
              <a:t> </a:t>
            </a:r>
            <a:r>
              <a:rPr lang="en-US" dirty="0" err="1"/>
              <a:t>scopurilor</a:t>
            </a:r>
            <a:r>
              <a:rPr lang="en-US" dirty="0"/>
              <a:t> </a:t>
            </a:r>
            <a:r>
              <a:rPr lang="en-US" dirty="0" err="1"/>
              <a:t>interesului</a:t>
            </a:r>
            <a:r>
              <a:rPr lang="en-US" dirty="0"/>
              <a:t> </a:t>
            </a:r>
            <a:r>
              <a:rPr lang="en-US" dirty="0" err="1"/>
              <a:t>național</a:t>
            </a:r>
            <a:r>
              <a:rPr lang="en-US" dirty="0"/>
              <a:t> </a:t>
            </a:r>
            <a:r>
              <a:rPr lang="en-US" dirty="0" err="1"/>
              <a:t>și</a:t>
            </a:r>
            <a:r>
              <a:rPr lang="en-US" dirty="0"/>
              <a:t> a </a:t>
            </a:r>
            <a:r>
              <a:rPr lang="en-US" dirty="0" err="1"/>
              <a:t>securitatii</a:t>
            </a:r>
            <a:r>
              <a:rPr lang="en-US" dirty="0"/>
              <a:t> </a:t>
            </a:r>
            <a:r>
              <a:rPr lang="en-US" dirty="0" err="1"/>
              <a:t>naționale</a:t>
            </a:r>
            <a:r>
              <a:rPr lang="en-US" dirty="0"/>
              <a:t>. </a:t>
            </a:r>
            <a:r>
              <a:rPr lang="en-US" dirty="0" err="1"/>
              <a:t>Acești</a:t>
            </a:r>
            <a:r>
              <a:rPr lang="en-US" dirty="0"/>
              <a:t> </a:t>
            </a:r>
            <a:r>
              <a:rPr lang="en-US" dirty="0" err="1"/>
              <a:t>factori</a:t>
            </a:r>
            <a:r>
              <a:rPr lang="en-US" dirty="0"/>
              <a:t> </a:t>
            </a:r>
            <a:r>
              <a:rPr lang="en-US" dirty="0" err="1"/>
              <a:t>sunt</a:t>
            </a:r>
            <a:r>
              <a:rPr lang="en-US" dirty="0"/>
              <a:t> </a:t>
            </a:r>
            <a:r>
              <a:rPr lang="en-US" dirty="0" err="1"/>
              <a:t>descriși</a:t>
            </a:r>
            <a:r>
              <a:rPr lang="en-US" dirty="0"/>
              <a:t> </a:t>
            </a:r>
            <a:r>
              <a:rPr lang="en-US" dirty="0" err="1"/>
              <a:t>și</a:t>
            </a:r>
            <a:r>
              <a:rPr lang="en-US" dirty="0"/>
              <a:t> </a:t>
            </a:r>
            <a:r>
              <a:rPr lang="en-US" dirty="0" err="1"/>
              <a:t>evaluați</a:t>
            </a:r>
            <a:r>
              <a:rPr lang="en-US" dirty="0"/>
              <a:t> </a:t>
            </a:r>
            <a:r>
              <a:rPr lang="en-US" dirty="0" err="1"/>
              <a:t>în</a:t>
            </a:r>
            <a:r>
              <a:rPr lang="en-US" dirty="0"/>
              <a:t> </a:t>
            </a:r>
            <a:r>
              <a:rPr lang="en-US" dirty="0" err="1"/>
              <a:t>diferite</a:t>
            </a:r>
            <a:r>
              <a:rPr lang="en-US" dirty="0"/>
              <a:t> </a:t>
            </a:r>
            <a:r>
              <a:rPr lang="en-US" dirty="0" err="1"/>
              <a:t>lucrări</a:t>
            </a:r>
            <a:r>
              <a:rPr lang="en-US" dirty="0"/>
              <a:t> ale </a:t>
            </a:r>
            <a:r>
              <a:rPr lang="en-US" dirty="0" err="1"/>
              <a:t>cercetătorilor</a:t>
            </a:r>
            <a:r>
              <a:rPr lang="en-US" dirty="0"/>
              <a:t> care </a:t>
            </a:r>
            <a:r>
              <a:rPr lang="en-US" dirty="0" err="1"/>
              <a:t>descriu</a:t>
            </a:r>
            <a:r>
              <a:rPr lang="en-US" dirty="0"/>
              <a:t> </a:t>
            </a:r>
            <a:r>
              <a:rPr lang="en-US" dirty="0" err="1"/>
              <a:t>diferite</a:t>
            </a:r>
            <a:r>
              <a:rPr lang="en-US" dirty="0"/>
              <a:t> </a:t>
            </a:r>
            <a:r>
              <a:rPr lang="en-US" dirty="0" err="1"/>
              <a:t>viziunii</a:t>
            </a:r>
            <a:r>
              <a:rPr lang="en-US" dirty="0"/>
              <a:t> </a:t>
            </a:r>
            <a:r>
              <a:rPr lang="en-US" dirty="0" err="1"/>
              <a:t>asupra</a:t>
            </a:r>
            <a:r>
              <a:rPr lang="en-US" dirty="0"/>
              <a:t> </a:t>
            </a:r>
            <a:r>
              <a:rPr lang="en-US" dirty="0" err="1"/>
              <a:t>lumii</a:t>
            </a:r>
            <a:r>
              <a:rPr lang="en-US" dirty="0"/>
              <a:t>. </a:t>
            </a:r>
            <a:r>
              <a:rPr lang="en-US" dirty="0" err="1"/>
              <a:t>Luarea</a:t>
            </a:r>
            <a:r>
              <a:rPr lang="en-US" dirty="0"/>
              <a:t> in </a:t>
            </a:r>
            <a:r>
              <a:rPr lang="en-US" dirty="0" err="1"/>
              <a:t>vedere</a:t>
            </a:r>
            <a:r>
              <a:rPr lang="en-US" dirty="0"/>
              <a:t> a </a:t>
            </a:r>
            <a:r>
              <a:rPr lang="en-US" dirty="0" err="1"/>
              <a:t>parerilor</a:t>
            </a:r>
            <a:r>
              <a:rPr lang="en-US" dirty="0"/>
              <a:t> </a:t>
            </a:r>
            <a:r>
              <a:rPr lang="en-US" dirty="0" err="1"/>
              <a:t>cercetatorilor</a:t>
            </a:r>
            <a:r>
              <a:rPr lang="en-US" dirty="0"/>
              <a:t> cu </a:t>
            </a:r>
            <a:r>
              <a:rPr lang="en-US" dirty="0" err="1"/>
              <a:t>privire</a:t>
            </a:r>
            <a:r>
              <a:rPr lang="en-US" dirty="0"/>
              <a:t> la </a:t>
            </a:r>
            <a:r>
              <a:rPr lang="en-US" dirty="0" err="1"/>
              <a:t>problemele</a:t>
            </a:r>
            <a:r>
              <a:rPr lang="en-US" dirty="0"/>
              <a:t> </a:t>
            </a:r>
            <a:r>
              <a:rPr lang="en-US" dirty="0" err="1"/>
              <a:t>globale</a:t>
            </a:r>
            <a:r>
              <a:rPr lang="en-US" dirty="0"/>
              <a:t> ale </a:t>
            </a:r>
            <a:r>
              <a:rPr lang="en-US" dirty="0" err="1"/>
              <a:t>întregii</a:t>
            </a:r>
            <a:r>
              <a:rPr lang="en-US" dirty="0"/>
              <a:t> </a:t>
            </a:r>
            <a:r>
              <a:rPr lang="en-US" dirty="0" err="1"/>
              <a:t>omeniri</a:t>
            </a:r>
            <a:r>
              <a:rPr lang="en-US" dirty="0"/>
              <a:t> </a:t>
            </a:r>
            <a:r>
              <a:rPr lang="en-US" dirty="0" err="1"/>
              <a:t>va</a:t>
            </a:r>
            <a:r>
              <a:rPr lang="en-US" dirty="0"/>
              <a:t> </a:t>
            </a:r>
            <a:r>
              <a:rPr lang="en-US" dirty="0" err="1"/>
              <a:t>ajuta</a:t>
            </a:r>
            <a:r>
              <a:rPr lang="en-US" dirty="0"/>
              <a:t> </a:t>
            </a:r>
            <a:r>
              <a:rPr lang="en-US" dirty="0" err="1"/>
              <a:t>în</a:t>
            </a:r>
            <a:r>
              <a:rPr lang="en-US" dirty="0"/>
              <a:t> </a:t>
            </a:r>
            <a:r>
              <a:rPr lang="en-US" dirty="0" err="1"/>
              <a:t>explicarea</a:t>
            </a:r>
            <a:r>
              <a:rPr lang="en-US" dirty="0"/>
              <a:t> </a:t>
            </a:r>
            <a:r>
              <a:rPr lang="en-US" dirty="0" err="1"/>
              <a:t>diferitor</a:t>
            </a:r>
            <a:r>
              <a:rPr lang="en-US" dirty="0"/>
              <a:t> </a:t>
            </a:r>
            <a:r>
              <a:rPr lang="en-US" dirty="0" err="1"/>
              <a:t>interpretări</a:t>
            </a:r>
            <a:r>
              <a:rPr lang="en-US" dirty="0"/>
              <a:t> ale </a:t>
            </a:r>
            <a:r>
              <a:rPr lang="en-US" dirty="0" err="1"/>
              <a:t>evenimentelor</a:t>
            </a:r>
            <a:r>
              <a:rPr lang="en-US" dirty="0"/>
              <a:t> </a:t>
            </a:r>
            <a:r>
              <a:rPr lang="en-US" dirty="0" err="1"/>
              <a:t>și</a:t>
            </a:r>
            <a:r>
              <a:rPr lang="en-US" dirty="0"/>
              <a:t> la o </a:t>
            </a:r>
            <a:r>
              <a:rPr lang="en-US" dirty="0" err="1"/>
              <a:t>gamă</a:t>
            </a:r>
            <a:r>
              <a:rPr lang="en-US" dirty="0"/>
              <a:t> </a:t>
            </a:r>
            <a:r>
              <a:rPr lang="en-US" dirty="0" err="1"/>
              <a:t>largă</a:t>
            </a:r>
            <a:r>
              <a:rPr lang="en-US" dirty="0"/>
              <a:t> de </a:t>
            </a:r>
            <a:r>
              <a:rPr lang="en-US" dirty="0" err="1"/>
              <a:t>soluții</a:t>
            </a:r>
            <a:r>
              <a:rPr lang="en-US" dirty="0"/>
              <a:t> </a:t>
            </a:r>
            <a:r>
              <a:rPr lang="en-US" dirty="0" err="1"/>
              <a:t>va</a:t>
            </a:r>
            <a:r>
              <a:rPr lang="en-US" dirty="0"/>
              <a:t> </a:t>
            </a:r>
            <a:r>
              <a:rPr lang="en-US" dirty="0" err="1"/>
              <a:t>contribui</a:t>
            </a:r>
            <a:r>
              <a:rPr lang="en-US" dirty="0"/>
              <a:t> la </a:t>
            </a:r>
            <a:r>
              <a:rPr lang="en-US" dirty="0" err="1"/>
              <a:t>rezolvarea</a:t>
            </a:r>
            <a:r>
              <a:rPr lang="en-US" dirty="0"/>
              <a:t> </a:t>
            </a:r>
            <a:r>
              <a:rPr lang="en-US" dirty="0" err="1"/>
              <a:t>acestor</a:t>
            </a:r>
            <a:r>
              <a:rPr lang="en-US" dirty="0"/>
              <a:t> problem </a:t>
            </a:r>
            <a:r>
              <a:rPr lang="en-US" dirty="0" err="1"/>
              <a:t>globale</a:t>
            </a:r>
            <a:r>
              <a:rPr lang="en-US" dirty="0"/>
              <a:t>. </a:t>
            </a:r>
            <a:r>
              <a:rPr lang="ro-RO" dirty="0"/>
              <a:t> </a:t>
            </a:r>
            <a:r>
              <a:rPr lang="en-US" dirty="0" err="1" smtClean="0"/>
              <a:t>Abordările</a:t>
            </a:r>
            <a:r>
              <a:rPr lang="en-US" dirty="0" smtClean="0"/>
              <a:t> </a:t>
            </a:r>
            <a:r>
              <a:rPr lang="en-US" dirty="0" err="1"/>
              <a:t>cercetării</a:t>
            </a:r>
            <a:r>
              <a:rPr lang="en-US" dirty="0"/>
              <a:t> </a:t>
            </a:r>
            <a:r>
              <a:rPr lang="en-US" dirty="0" err="1"/>
              <a:t>securității</a:t>
            </a:r>
            <a:r>
              <a:rPr lang="en-US" dirty="0"/>
              <a:t> </a:t>
            </a:r>
            <a:r>
              <a:rPr lang="en-US" dirty="0" err="1"/>
              <a:t>internaționale</a:t>
            </a:r>
            <a:r>
              <a:rPr lang="en-US" dirty="0"/>
              <a:t> care </a:t>
            </a:r>
            <a:r>
              <a:rPr lang="en-US" dirty="0" err="1"/>
              <a:t>există</a:t>
            </a:r>
            <a:r>
              <a:rPr lang="en-US" dirty="0"/>
              <a:t> </a:t>
            </a:r>
            <a:r>
              <a:rPr lang="en-US" dirty="0" err="1"/>
              <a:t>astăzi</a:t>
            </a:r>
            <a:r>
              <a:rPr lang="en-US" dirty="0"/>
              <a:t> </a:t>
            </a:r>
            <a:r>
              <a:rPr lang="en-US" dirty="0" err="1"/>
              <a:t>luminează</a:t>
            </a:r>
            <a:r>
              <a:rPr lang="en-US" dirty="0"/>
              <a:t> </a:t>
            </a:r>
            <a:r>
              <a:rPr lang="en-US" dirty="0" err="1"/>
              <a:t>același</a:t>
            </a:r>
            <a:r>
              <a:rPr lang="en-US" dirty="0"/>
              <a:t> </a:t>
            </a:r>
            <a:r>
              <a:rPr lang="en-US" dirty="0" err="1"/>
              <a:t>probleme</a:t>
            </a:r>
            <a:r>
              <a:rPr lang="en-US" dirty="0"/>
              <a:t> </a:t>
            </a:r>
            <a:r>
              <a:rPr lang="en-US" dirty="0" err="1"/>
              <a:t>globale</a:t>
            </a:r>
            <a:r>
              <a:rPr lang="en-US" dirty="0"/>
              <a:t>, </a:t>
            </a:r>
            <a:r>
              <a:rPr lang="en-US" dirty="0" err="1"/>
              <a:t>dar</a:t>
            </a:r>
            <a:r>
              <a:rPr lang="en-US" dirty="0"/>
              <a:t> </a:t>
            </a:r>
            <a:r>
              <a:rPr lang="en-US" dirty="0" err="1"/>
              <a:t>fiecare</a:t>
            </a:r>
            <a:r>
              <a:rPr lang="en-US" dirty="0"/>
              <a:t> din un </a:t>
            </a:r>
            <a:r>
              <a:rPr lang="en-US" dirty="0" err="1"/>
              <a:t>punct</a:t>
            </a:r>
            <a:r>
              <a:rPr lang="en-US" dirty="0"/>
              <a:t> al </a:t>
            </a:r>
            <a:r>
              <a:rPr lang="en-US" dirty="0" err="1"/>
              <a:t>său</a:t>
            </a:r>
            <a:r>
              <a:rPr lang="en-US" dirty="0"/>
              <a:t> </a:t>
            </a:r>
            <a:r>
              <a:rPr lang="en-US" dirty="0" err="1"/>
              <a:t>propriu</a:t>
            </a:r>
            <a:r>
              <a:rPr lang="en-US" dirty="0"/>
              <a:t> de </a:t>
            </a:r>
            <a:r>
              <a:rPr lang="en-US" dirty="0" err="1"/>
              <a:t>vedere</a:t>
            </a:r>
            <a:r>
              <a:rPr lang="en-US" dirty="0"/>
              <a:t> </a:t>
            </a:r>
            <a:r>
              <a:rPr lang="en-US" dirty="0" err="1"/>
              <a:t>și</a:t>
            </a:r>
            <a:r>
              <a:rPr lang="en-US" dirty="0"/>
              <a:t> </a:t>
            </a:r>
            <a:r>
              <a:rPr lang="en-US" dirty="0" err="1"/>
              <a:t>sunt</a:t>
            </a:r>
            <a:r>
              <a:rPr lang="en-US" dirty="0"/>
              <a:t> </a:t>
            </a:r>
            <a:r>
              <a:rPr lang="en-US" dirty="0" err="1"/>
              <a:t>capabile</a:t>
            </a:r>
            <a:r>
              <a:rPr lang="en-US" dirty="0"/>
              <a:t> </a:t>
            </a:r>
            <a:r>
              <a:rPr lang="en-US" dirty="0" err="1"/>
              <a:t>să</a:t>
            </a:r>
            <a:r>
              <a:rPr lang="en-US" dirty="0"/>
              <a:t> </a:t>
            </a:r>
            <a:r>
              <a:rPr lang="en-US" dirty="0" err="1"/>
              <a:t>rezolve</a:t>
            </a:r>
            <a:r>
              <a:rPr lang="en-US" dirty="0"/>
              <a:t> </a:t>
            </a:r>
            <a:r>
              <a:rPr lang="en-US" dirty="0" err="1"/>
              <a:t>problemele</a:t>
            </a:r>
            <a:r>
              <a:rPr lang="en-US" dirty="0"/>
              <a:t> </a:t>
            </a:r>
            <a:r>
              <a:rPr lang="en-US" dirty="0" err="1"/>
              <a:t>numai</a:t>
            </a:r>
            <a:r>
              <a:rPr lang="en-US" dirty="0"/>
              <a:t> din </a:t>
            </a:r>
            <a:r>
              <a:rPr lang="en-US" dirty="0" err="1"/>
              <a:t>unui</a:t>
            </a:r>
            <a:r>
              <a:rPr lang="en-US" dirty="0"/>
              <a:t> </a:t>
            </a:r>
            <a:r>
              <a:rPr lang="en-US" dirty="0" err="1"/>
              <a:t>anumit</a:t>
            </a:r>
            <a:r>
              <a:rPr lang="en-US" dirty="0"/>
              <a:t> </a:t>
            </a:r>
            <a:r>
              <a:rPr lang="en-US" dirty="0" err="1"/>
              <a:t>spectru</a:t>
            </a:r>
            <a:r>
              <a:rPr lang="en-US" dirty="0"/>
              <a:t> </a:t>
            </a:r>
            <a:r>
              <a:rPr lang="en-US" dirty="0" err="1"/>
              <a:t>sau</a:t>
            </a:r>
            <a:r>
              <a:rPr lang="en-US" dirty="0"/>
              <a:t> </a:t>
            </a:r>
            <a:r>
              <a:rPr lang="en-US" dirty="0" err="1"/>
              <a:t>categorie</a:t>
            </a:r>
            <a:r>
              <a:rPr lang="en-US" dirty="0"/>
              <a:t> al </a:t>
            </a:r>
            <a:r>
              <a:rPr lang="en-US" dirty="0" err="1"/>
              <a:t>sferei</a:t>
            </a:r>
            <a:r>
              <a:rPr lang="en-US" dirty="0"/>
              <a:t> de </a:t>
            </a:r>
            <a:r>
              <a:rPr lang="en-US" dirty="0" err="1"/>
              <a:t>securitate</a:t>
            </a:r>
            <a:r>
              <a:rPr lang="en-US" dirty="0"/>
              <a:t>. </a:t>
            </a:r>
            <a:r>
              <a:rPr lang="en-US" dirty="0" err="1"/>
              <a:t>Esența</a:t>
            </a:r>
            <a:r>
              <a:rPr lang="en-US" dirty="0"/>
              <a:t> </a:t>
            </a:r>
            <a:r>
              <a:rPr lang="en-US" dirty="0" err="1"/>
              <a:t>securității</a:t>
            </a:r>
            <a:r>
              <a:rPr lang="en-US" dirty="0"/>
              <a:t> se </a:t>
            </a:r>
            <a:r>
              <a:rPr lang="en-US" dirty="0" err="1"/>
              <a:t>manifestă</a:t>
            </a:r>
            <a:r>
              <a:rPr lang="en-US" dirty="0"/>
              <a:t> </a:t>
            </a:r>
            <a:r>
              <a:rPr lang="en-US" dirty="0" err="1"/>
              <a:t>în</a:t>
            </a:r>
            <a:r>
              <a:rPr lang="en-US" dirty="0"/>
              <a:t> </a:t>
            </a:r>
            <a:r>
              <a:rPr lang="en-US" dirty="0" err="1"/>
              <a:t>diferite</a:t>
            </a:r>
            <a:r>
              <a:rPr lang="en-US" dirty="0"/>
              <a:t> </a:t>
            </a:r>
            <a:r>
              <a:rPr lang="en-US" dirty="0" err="1"/>
              <a:t>forme</a:t>
            </a:r>
            <a:r>
              <a:rPr lang="en-US" dirty="0"/>
              <a:t>, cum </a:t>
            </a:r>
            <a:r>
              <a:rPr lang="en-US" dirty="0" err="1"/>
              <a:t>ar</a:t>
            </a:r>
            <a:r>
              <a:rPr lang="en-US" dirty="0"/>
              <a:t> fi </a:t>
            </a:r>
            <a:r>
              <a:rPr lang="en-US" dirty="0" err="1"/>
              <a:t>proiecțiile</a:t>
            </a:r>
            <a:r>
              <a:rPr lang="en-US" dirty="0"/>
              <a:t> </a:t>
            </a:r>
            <a:r>
              <a:rPr lang="en-US" dirty="0" err="1"/>
              <a:t>unui</a:t>
            </a:r>
            <a:r>
              <a:rPr lang="en-US" dirty="0"/>
              <a:t> </a:t>
            </a:r>
            <a:r>
              <a:rPr lang="en-US" dirty="0" err="1"/>
              <a:t>obiect</a:t>
            </a:r>
            <a:r>
              <a:rPr lang="en-US" dirty="0"/>
              <a:t> </a:t>
            </a:r>
            <a:r>
              <a:rPr lang="en-US" dirty="0" err="1"/>
              <a:t>într</a:t>
            </a:r>
            <a:r>
              <a:rPr lang="en-US" dirty="0"/>
              <a:t>-un </a:t>
            </a:r>
            <a:r>
              <a:rPr lang="en-US" dirty="0" err="1"/>
              <a:t>sistem</a:t>
            </a:r>
            <a:r>
              <a:rPr lang="en-US" dirty="0"/>
              <a:t> de </a:t>
            </a:r>
            <a:r>
              <a:rPr lang="en-US" dirty="0" err="1"/>
              <a:t>coordonate</a:t>
            </a:r>
            <a:r>
              <a:rPr lang="en-US" dirty="0"/>
              <a:t> tridimensional. </a:t>
            </a:r>
            <a:r>
              <a:rPr lang="en-US" dirty="0" err="1"/>
              <a:t>Compararea</a:t>
            </a:r>
            <a:r>
              <a:rPr lang="en-US" dirty="0"/>
              <a:t> </a:t>
            </a:r>
            <a:r>
              <a:rPr lang="en-US" dirty="0" err="1"/>
              <a:t>proiecțiilor</a:t>
            </a:r>
            <a:r>
              <a:rPr lang="en-US" dirty="0"/>
              <a:t> de </a:t>
            </a:r>
            <a:r>
              <a:rPr lang="en-US" dirty="0" err="1"/>
              <a:t>securitate</a:t>
            </a:r>
            <a:r>
              <a:rPr lang="en-US" dirty="0"/>
              <a:t> </a:t>
            </a:r>
            <a:r>
              <a:rPr lang="en-US" dirty="0" err="1"/>
              <a:t>existente</a:t>
            </a:r>
            <a:r>
              <a:rPr lang="en-US" dirty="0"/>
              <a:t>, </a:t>
            </a:r>
            <a:r>
              <a:rPr lang="en-US" dirty="0" err="1"/>
              <a:t>analiza</a:t>
            </a:r>
            <a:r>
              <a:rPr lang="en-US" dirty="0"/>
              <a:t> </a:t>
            </a:r>
            <a:r>
              <a:rPr lang="en-US" dirty="0" err="1"/>
              <a:t>cunoștințelor</a:t>
            </a:r>
            <a:r>
              <a:rPr lang="en-US" dirty="0"/>
              <a:t> </a:t>
            </a:r>
            <a:r>
              <a:rPr lang="en-US" dirty="0" err="1"/>
              <a:t>despre</a:t>
            </a:r>
            <a:r>
              <a:rPr lang="en-US" dirty="0"/>
              <a:t> </a:t>
            </a:r>
            <a:r>
              <a:rPr lang="en-US" dirty="0" err="1"/>
              <a:t>securitate</a:t>
            </a:r>
            <a:r>
              <a:rPr lang="en-US" dirty="0"/>
              <a:t> ne permit </a:t>
            </a:r>
            <a:r>
              <a:rPr lang="en-US" dirty="0" err="1"/>
              <a:t>să</a:t>
            </a:r>
            <a:r>
              <a:rPr lang="en-US" dirty="0"/>
              <a:t> </a:t>
            </a:r>
            <a:r>
              <a:rPr lang="en-US" dirty="0" err="1"/>
              <a:t>înțelegem</a:t>
            </a:r>
            <a:r>
              <a:rPr lang="en-US" dirty="0"/>
              <a:t> </a:t>
            </a:r>
            <a:r>
              <a:rPr lang="en-US" dirty="0" err="1"/>
              <a:t>esența</a:t>
            </a:r>
            <a:r>
              <a:rPr lang="en-US" dirty="0"/>
              <a:t> </a:t>
            </a:r>
            <a:r>
              <a:rPr lang="en-US" dirty="0" err="1"/>
              <a:t>acesteia</a:t>
            </a:r>
            <a:r>
              <a:rPr lang="en-US" dirty="0"/>
              <a:t>, </a:t>
            </a:r>
            <a:r>
              <a:rPr lang="en-US" dirty="0" err="1"/>
              <a:t>precum</a:t>
            </a:r>
            <a:r>
              <a:rPr lang="en-US" dirty="0"/>
              <a:t> </a:t>
            </a:r>
            <a:r>
              <a:rPr lang="en-US" dirty="0" err="1"/>
              <a:t>și</a:t>
            </a:r>
            <a:r>
              <a:rPr lang="en-US" dirty="0"/>
              <a:t> </a:t>
            </a:r>
            <a:r>
              <a:rPr lang="en-US" dirty="0" err="1"/>
              <a:t>să</a:t>
            </a:r>
            <a:r>
              <a:rPr lang="en-US" dirty="0"/>
              <a:t> </a:t>
            </a:r>
            <a:r>
              <a:rPr lang="en-US" dirty="0" err="1"/>
              <a:t>ajutăm</a:t>
            </a:r>
            <a:r>
              <a:rPr lang="en-US" dirty="0"/>
              <a:t> la </a:t>
            </a:r>
            <a:r>
              <a:rPr lang="en-US" dirty="0" err="1"/>
              <a:t>descrierea</a:t>
            </a:r>
            <a:r>
              <a:rPr lang="en-US" dirty="0"/>
              <a:t> </a:t>
            </a:r>
            <a:r>
              <a:rPr lang="en-US" dirty="0" err="1"/>
              <a:t>conținutului</a:t>
            </a:r>
            <a:r>
              <a:rPr lang="en-US" dirty="0"/>
              <a:t> </a:t>
            </a:r>
            <a:r>
              <a:rPr lang="en-US" dirty="0" err="1"/>
              <a:t>și</a:t>
            </a:r>
            <a:r>
              <a:rPr lang="en-US" dirty="0"/>
              <a:t> a </a:t>
            </a:r>
            <a:r>
              <a:rPr lang="en-US" dirty="0" err="1"/>
              <a:t>formelor</a:t>
            </a:r>
            <a:r>
              <a:rPr lang="en-US" dirty="0"/>
              <a:t> de </a:t>
            </a:r>
            <a:r>
              <a:rPr lang="en-US" dirty="0" err="1"/>
              <a:t>securitate</a:t>
            </a:r>
            <a:r>
              <a:rPr lang="en-US" dirty="0"/>
              <a:t> </a:t>
            </a:r>
            <a:r>
              <a:rPr lang="en-US" dirty="0" err="1"/>
              <a:t>și</a:t>
            </a:r>
            <a:r>
              <a:rPr lang="en-US" dirty="0"/>
              <a:t> la </a:t>
            </a:r>
            <a:r>
              <a:rPr lang="en-US" dirty="0" err="1"/>
              <a:t>identificarea</a:t>
            </a:r>
            <a:r>
              <a:rPr lang="en-US" dirty="0"/>
              <a:t> </a:t>
            </a:r>
            <a:r>
              <a:rPr lang="en-US" dirty="0" err="1"/>
              <a:t>modelelor</a:t>
            </a:r>
            <a:r>
              <a:rPr lang="en-US" dirty="0"/>
              <a:t> </a:t>
            </a:r>
            <a:r>
              <a:rPr lang="en-US" dirty="0" err="1"/>
              <a:t>comune</a:t>
            </a:r>
            <a:r>
              <a:rPr lang="en-US" dirty="0"/>
              <a:t> </a:t>
            </a:r>
            <a:r>
              <a:rPr lang="en-US" dirty="0" err="1"/>
              <a:t>în</a:t>
            </a:r>
            <a:r>
              <a:rPr lang="en-US" dirty="0"/>
              <a:t> </a:t>
            </a:r>
            <a:r>
              <a:rPr lang="en-US" dirty="0" err="1"/>
              <a:t>acest</a:t>
            </a:r>
            <a:r>
              <a:rPr lang="en-US" dirty="0"/>
              <a:t> </a:t>
            </a:r>
            <a:r>
              <a:rPr lang="en-US" dirty="0" err="1" smtClean="0"/>
              <a:t>domeniu</a:t>
            </a:r>
            <a:r>
              <a:rPr lang="ro-RO" dirty="0" smtClean="0"/>
              <a:t>.</a:t>
            </a:r>
            <a:r>
              <a:rPr lang="en-US" dirty="0"/>
              <a:t> </a:t>
            </a:r>
            <a:r>
              <a:rPr lang="en-US" dirty="0" err="1"/>
              <a:t>Interacțiunea</a:t>
            </a:r>
            <a:r>
              <a:rPr lang="en-US" dirty="0"/>
              <a:t> </a:t>
            </a:r>
            <a:r>
              <a:rPr lang="en-US" dirty="0" err="1"/>
              <a:t>și</a:t>
            </a:r>
            <a:r>
              <a:rPr lang="en-US" dirty="0"/>
              <a:t> </a:t>
            </a:r>
            <a:r>
              <a:rPr lang="en-US" dirty="0" err="1"/>
              <a:t>menținerea</a:t>
            </a:r>
            <a:r>
              <a:rPr lang="en-US" dirty="0"/>
              <a:t> </a:t>
            </a:r>
            <a:r>
              <a:rPr lang="en-US" dirty="0" err="1"/>
              <a:t>unui</a:t>
            </a:r>
            <a:r>
              <a:rPr lang="en-US" dirty="0"/>
              <a:t> </a:t>
            </a:r>
            <a:r>
              <a:rPr lang="en-US" dirty="0" err="1"/>
              <a:t>echilibru</a:t>
            </a:r>
            <a:r>
              <a:rPr lang="en-US" dirty="0"/>
              <a:t> </a:t>
            </a:r>
            <a:r>
              <a:rPr lang="en-US" dirty="0" err="1"/>
              <a:t>între</a:t>
            </a:r>
            <a:r>
              <a:rPr lang="en-US" dirty="0"/>
              <a:t> stat </a:t>
            </a:r>
            <a:r>
              <a:rPr lang="en-US" dirty="0" err="1"/>
              <a:t>și</a:t>
            </a:r>
            <a:r>
              <a:rPr lang="en-US" dirty="0"/>
              <a:t> </a:t>
            </a:r>
            <a:r>
              <a:rPr lang="en-US" dirty="0" err="1"/>
              <a:t>societatea</a:t>
            </a:r>
            <a:r>
              <a:rPr lang="en-US" dirty="0"/>
              <a:t> </a:t>
            </a:r>
            <a:r>
              <a:rPr lang="en-US" dirty="0" err="1"/>
              <a:t>civilă</a:t>
            </a:r>
            <a:r>
              <a:rPr lang="en-US" dirty="0"/>
              <a:t> </a:t>
            </a:r>
            <a:r>
              <a:rPr lang="en-US" dirty="0" err="1"/>
              <a:t>constituie</a:t>
            </a:r>
            <a:r>
              <a:rPr lang="en-US" dirty="0"/>
              <a:t> </a:t>
            </a:r>
            <a:r>
              <a:rPr lang="en-US" dirty="0" err="1"/>
              <a:t>baza</a:t>
            </a:r>
            <a:r>
              <a:rPr lang="en-US" dirty="0"/>
              <a:t> </a:t>
            </a:r>
            <a:r>
              <a:rPr lang="en-US" dirty="0" err="1"/>
              <a:t>pentru</a:t>
            </a:r>
            <a:r>
              <a:rPr lang="en-US" dirty="0"/>
              <a:t> </a:t>
            </a:r>
            <a:r>
              <a:rPr lang="en-US" dirty="0" err="1"/>
              <a:t>asigurarea</a:t>
            </a:r>
            <a:r>
              <a:rPr lang="en-US" dirty="0"/>
              <a:t> </a:t>
            </a:r>
            <a:r>
              <a:rPr lang="en-US" dirty="0" err="1"/>
              <a:t>securității</a:t>
            </a:r>
            <a:r>
              <a:rPr lang="en-US" dirty="0"/>
              <a:t> interne a </a:t>
            </a:r>
            <a:r>
              <a:rPr lang="en-US" dirty="0" err="1"/>
              <a:t>acestor</a:t>
            </a:r>
            <a:r>
              <a:rPr lang="en-US" dirty="0"/>
              <a:t> </a:t>
            </a:r>
            <a:r>
              <a:rPr lang="en-US" dirty="0" err="1"/>
              <a:t>țări</a:t>
            </a:r>
            <a:r>
              <a:rPr lang="en-US" dirty="0"/>
              <a:t>, </a:t>
            </a:r>
            <a:r>
              <a:rPr lang="en-US" dirty="0" err="1"/>
              <a:t>ceea</a:t>
            </a:r>
            <a:r>
              <a:rPr lang="en-US" dirty="0"/>
              <a:t> </a:t>
            </a:r>
            <a:r>
              <a:rPr lang="en-US" dirty="0" err="1"/>
              <a:t>ce</a:t>
            </a:r>
            <a:r>
              <a:rPr lang="en-US" dirty="0"/>
              <a:t> se </a:t>
            </a:r>
            <a:r>
              <a:rPr lang="en-US" dirty="0" err="1"/>
              <a:t>reflectă</a:t>
            </a:r>
            <a:r>
              <a:rPr lang="en-US" dirty="0"/>
              <a:t> </a:t>
            </a:r>
            <a:r>
              <a:rPr lang="en-US" dirty="0" err="1"/>
              <a:t>în</a:t>
            </a:r>
            <a:r>
              <a:rPr lang="en-US" dirty="0"/>
              <a:t> </a:t>
            </a:r>
            <a:r>
              <a:rPr lang="en-US" dirty="0" err="1"/>
              <a:t>așa-numitele</a:t>
            </a:r>
            <a:r>
              <a:rPr lang="en-US" dirty="0"/>
              <a:t> </a:t>
            </a:r>
            <a:r>
              <a:rPr lang="en-US" dirty="0" err="1"/>
              <a:t>concepte</a:t>
            </a:r>
            <a:r>
              <a:rPr lang="en-US" dirty="0"/>
              <a:t> de </a:t>
            </a:r>
            <a:r>
              <a:rPr lang="en-US" dirty="0" err="1"/>
              <a:t>securitate</a:t>
            </a:r>
            <a:r>
              <a:rPr lang="en-US" dirty="0"/>
              <a:t> </a:t>
            </a:r>
            <a:r>
              <a:rPr lang="en-US" dirty="0" err="1"/>
              <a:t>națională</a:t>
            </a:r>
            <a:r>
              <a:rPr lang="en-US" dirty="0"/>
              <a:t>.  </a:t>
            </a:r>
            <a:r>
              <a:rPr lang="en-US" dirty="0" err="1"/>
              <a:t>În</a:t>
            </a:r>
            <a:r>
              <a:rPr lang="en-US" dirty="0"/>
              <a:t> </a:t>
            </a:r>
            <a:r>
              <a:rPr lang="en-US" dirty="0" err="1"/>
              <a:t>condițiile</a:t>
            </a:r>
            <a:r>
              <a:rPr lang="en-US" dirty="0"/>
              <a:t> </a:t>
            </a:r>
            <a:r>
              <a:rPr lang="en-US" dirty="0" err="1"/>
              <a:t>moderne</a:t>
            </a:r>
            <a:r>
              <a:rPr lang="en-US" dirty="0"/>
              <a:t>, </a:t>
            </a:r>
            <a:r>
              <a:rPr lang="en-US" dirty="0" err="1"/>
              <a:t>este</a:t>
            </a:r>
            <a:r>
              <a:rPr lang="en-US" dirty="0"/>
              <a:t> </a:t>
            </a:r>
            <a:r>
              <a:rPr lang="en-US" dirty="0" err="1"/>
              <a:t>necesar</a:t>
            </a:r>
            <a:r>
              <a:rPr lang="en-US" dirty="0"/>
              <a:t> un </a:t>
            </a:r>
            <a:r>
              <a:rPr lang="en-US" dirty="0" err="1"/>
              <a:t>mecanism</a:t>
            </a:r>
            <a:r>
              <a:rPr lang="en-US" dirty="0"/>
              <a:t> </a:t>
            </a:r>
            <a:r>
              <a:rPr lang="en-US" dirty="0" err="1"/>
              <a:t>pentru</a:t>
            </a:r>
            <a:r>
              <a:rPr lang="en-US" dirty="0"/>
              <a:t> a </a:t>
            </a:r>
            <a:r>
              <a:rPr lang="en-US" dirty="0" err="1"/>
              <a:t>asigura</a:t>
            </a:r>
            <a:r>
              <a:rPr lang="en-US" dirty="0"/>
              <a:t> </a:t>
            </a:r>
            <a:r>
              <a:rPr lang="en-US" dirty="0" err="1"/>
              <a:t>securitatea</a:t>
            </a:r>
            <a:r>
              <a:rPr lang="en-US" dirty="0"/>
              <a:t> </a:t>
            </a:r>
            <a:r>
              <a:rPr lang="en-US" dirty="0" err="1"/>
              <a:t>statelor</a:t>
            </a:r>
            <a:r>
              <a:rPr lang="en-US" dirty="0"/>
              <a:t> non-</a:t>
            </a:r>
            <a:r>
              <a:rPr lang="en-US" dirty="0" err="1"/>
              <a:t>occidentale</a:t>
            </a:r>
            <a:r>
              <a:rPr lang="en-US" dirty="0"/>
              <a:t>, </a:t>
            </a:r>
            <a:r>
              <a:rPr lang="en-US" dirty="0" err="1"/>
              <a:t>în</a:t>
            </a:r>
            <a:r>
              <a:rPr lang="en-US" dirty="0"/>
              <a:t> </a:t>
            </a:r>
            <a:r>
              <a:rPr lang="en-US" dirty="0" err="1"/>
              <a:t>timpul</a:t>
            </a:r>
            <a:r>
              <a:rPr lang="en-US" dirty="0"/>
              <a:t> </a:t>
            </a:r>
            <a:r>
              <a:rPr lang="en-US" dirty="0" err="1"/>
              <a:t>cărora</a:t>
            </a:r>
            <a:r>
              <a:rPr lang="en-US" dirty="0"/>
              <a:t> se </a:t>
            </a:r>
            <a:r>
              <a:rPr lang="en-US" dirty="0" err="1"/>
              <a:t>recomandă</a:t>
            </a:r>
            <a:r>
              <a:rPr lang="en-US" dirty="0"/>
              <a:t> </a:t>
            </a:r>
            <a:r>
              <a:rPr lang="en-US" dirty="0" err="1"/>
              <a:t>utilizarea</a:t>
            </a:r>
            <a:r>
              <a:rPr lang="en-US" dirty="0"/>
              <a:t> </a:t>
            </a:r>
            <a:r>
              <a:rPr lang="en-US" dirty="0" err="1"/>
              <a:t>altor</a:t>
            </a:r>
            <a:r>
              <a:rPr lang="en-US" dirty="0"/>
              <a:t> </a:t>
            </a:r>
            <a:r>
              <a:rPr lang="en-US" dirty="0" err="1"/>
              <a:t>metode</a:t>
            </a:r>
            <a:r>
              <a:rPr lang="en-US" dirty="0"/>
              <a:t> </a:t>
            </a:r>
            <a:r>
              <a:rPr lang="en-US" dirty="0" err="1"/>
              <a:t>decât</a:t>
            </a:r>
            <a:r>
              <a:rPr lang="en-US" dirty="0"/>
              <a:t> </a:t>
            </a:r>
            <a:r>
              <a:rPr lang="en-US" dirty="0" err="1"/>
              <a:t>cele</a:t>
            </a:r>
            <a:r>
              <a:rPr lang="en-US" dirty="0"/>
              <a:t> </a:t>
            </a:r>
            <a:r>
              <a:rPr lang="en-US" dirty="0" err="1"/>
              <a:t>utilizate</a:t>
            </a:r>
            <a:r>
              <a:rPr lang="en-US" dirty="0"/>
              <a:t> </a:t>
            </a:r>
            <a:r>
              <a:rPr lang="en-US" dirty="0" err="1"/>
              <a:t>în</a:t>
            </a:r>
            <a:r>
              <a:rPr lang="en-US" dirty="0"/>
              <a:t> </a:t>
            </a:r>
            <a:r>
              <a:rPr lang="en-US" dirty="0" err="1"/>
              <a:t>conceptele</a:t>
            </a:r>
            <a:r>
              <a:rPr lang="en-US" dirty="0"/>
              <a:t> de </a:t>
            </a:r>
            <a:r>
              <a:rPr lang="en-US" dirty="0" err="1"/>
              <a:t>securitate</a:t>
            </a:r>
            <a:r>
              <a:rPr lang="en-US" dirty="0"/>
              <a:t> </a:t>
            </a:r>
            <a:r>
              <a:rPr lang="en-US" dirty="0" err="1"/>
              <a:t>națională</a:t>
            </a:r>
            <a:r>
              <a:rPr lang="en-US" dirty="0"/>
              <a:t>.  </a:t>
            </a:r>
            <a:r>
              <a:rPr lang="en-US" dirty="0" err="1"/>
              <a:t>Această</a:t>
            </a:r>
            <a:r>
              <a:rPr lang="en-US" dirty="0"/>
              <a:t> </a:t>
            </a:r>
            <a:r>
              <a:rPr lang="en-US" dirty="0" err="1"/>
              <a:t>abordare</a:t>
            </a:r>
            <a:r>
              <a:rPr lang="en-US" dirty="0"/>
              <a:t> </a:t>
            </a:r>
            <a:r>
              <a:rPr lang="en-US" dirty="0" err="1"/>
              <a:t>poate</a:t>
            </a:r>
            <a:r>
              <a:rPr lang="en-US" dirty="0"/>
              <a:t> </a:t>
            </a:r>
            <a:r>
              <a:rPr lang="en-US" dirty="0" err="1"/>
              <a:t>provoca</a:t>
            </a:r>
            <a:r>
              <a:rPr lang="en-US" dirty="0"/>
              <a:t> </a:t>
            </a:r>
            <a:r>
              <a:rPr lang="en-US" dirty="0" err="1"/>
              <a:t>sentimente</a:t>
            </a:r>
            <a:r>
              <a:rPr lang="en-US" dirty="0"/>
              <a:t> </a:t>
            </a:r>
            <a:r>
              <a:rPr lang="en-US" dirty="0" err="1"/>
              <a:t>și</a:t>
            </a:r>
            <a:r>
              <a:rPr lang="en-US" dirty="0"/>
              <a:t> </a:t>
            </a:r>
            <a:r>
              <a:rPr lang="en-US" dirty="0" err="1"/>
              <a:t>contradicții</a:t>
            </a:r>
            <a:r>
              <a:rPr lang="en-US" dirty="0"/>
              <a:t> </a:t>
            </a:r>
            <a:r>
              <a:rPr lang="en-US" dirty="0" err="1"/>
              <a:t>separatiste</a:t>
            </a:r>
            <a:r>
              <a:rPr lang="en-US" dirty="0"/>
              <a:t> </a:t>
            </a:r>
            <a:r>
              <a:rPr lang="en-US" dirty="0" err="1"/>
              <a:t>în</a:t>
            </a:r>
            <a:r>
              <a:rPr lang="en-US" dirty="0"/>
              <a:t> </a:t>
            </a:r>
            <a:r>
              <a:rPr lang="en-US" dirty="0" err="1"/>
              <a:t>definirea</a:t>
            </a:r>
            <a:r>
              <a:rPr lang="en-US" dirty="0"/>
              <a:t> </a:t>
            </a:r>
            <a:r>
              <a:rPr lang="en-US" dirty="0" err="1"/>
              <a:t>sarcinii</a:t>
            </a:r>
            <a:r>
              <a:rPr lang="en-US" dirty="0"/>
              <a:t> </a:t>
            </a:r>
            <a:r>
              <a:rPr lang="en-US" dirty="0" err="1"/>
              <a:t>în</a:t>
            </a:r>
            <a:r>
              <a:rPr lang="en-US" dirty="0"/>
              <a:t> </a:t>
            </a:r>
            <a:r>
              <a:rPr lang="en-US" dirty="0" err="1"/>
              <a:t>asigurarea</a:t>
            </a:r>
            <a:r>
              <a:rPr lang="en-US" dirty="0"/>
              <a:t> </a:t>
            </a:r>
            <a:r>
              <a:rPr lang="en-US" dirty="0" err="1"/>
              <a:t>securității</a:t>
            </a:r>
            <a:r>
              <a:rPr lang="en-US" dirty="0"/>
              <a:t> </a:t>
            </a:r>
            <a:r>
              <a:rPr lang="en-US" dirty="0" err="1"/>
              <a:t>regiunilor</a:t>
            </a:r>
            <a:r>
              <a:rPr lang="en-US" dirty="0"/>
              <a:t> </a:t>
            </a:r>
            <a:r>
              <a:rPr lang="en-US" dirty="0" err="1"/>
              <a:t>Statelor</a:t>
            </a:r>
            <a:r>
              <a:rPr lang="en-US" dirty="0"/>
              <a:t> </a:t>
            </a:r>
            <a:r>
              <a:rPr lang="en-US" dirty="0" err="1"/>
              <a:t>multinaționale.Ulterior</a:t>
            </a:r>
            <a:r>
              <a:rPr lang="en-US" dirty="0"/>
              <a:t>, din </a:t>
            </a:r>
            <a:r>
              <a:rPr lang="en-US" dirty="0" err="1"/>
              <a:t>cele</a:t>
            </a:r>
            <a:r>
              <a:rPr lang="en-US" dirty="0"/>
              <a:t> de </a:t>
            </a:r>
            <a:r>
              <a:rPr lang="en-US" dirty="0" err="1"/>
              <a:t>mai</a:t>
            </a:r>
            <a:r>
              <a:rPr lang="en-US" dirty="0"/>
              <a:t> </a:t>
            </a:r>
            <a:r>
              <a:rPr lang="en-US" dirty="0" err="1"/>
              <a:t>sus</a:t>
            </a:r>
            <a:r>
              <a:rPr lang="en-US" dirty="0"/>
              <a:t>, </a:t>
            </a:r>
            <a:r>
              <a:rPr lang="en-US" dirty="0" err="1"/>
              <a:t>putem</a:t>
            </a:r>
            <a:r>
              <a:rPr lang="en-US" dirty="0"/>
              <a:t> </a:t>
            </a:r>
            <a:r>
              <a:rPr lang="en-US" dirty="0" err="1"/>
              <a:t>ințelege</a:t>
            </a:r>
            <a:r>
              <a:rPr lang="en-US" dirty="0"/>
              <a:t> ca </a:t>
            </a:r>
            <a:r>
              <a:rPr lang="en-US" dirty="0" err="1"/>
              <a:t>statul</a:t>
            </a:r>
            <a:r>
              <a:rPr lang="en-US" dirty="0"/>
              <a:t> are un </a:t>
            </a:r>
            <a:r>
              <a:rPr lang="en-US" dirty="0" err="1"/>
              <a:t>rol</a:t>
            </a:r>
            <a:r>
              <a:rPr lang="en-US" dirty="0"/>
              <a:t> </a:t>
            </a:r>
            <a:r>
              <a:rPr lang="en-US" dirty="0" err="1"/>
              <a:t>extrem</a:t>
            </a:r>
            <a:r>
              <a:rPr lang="en-US" dirty="0"/>
              <a:t> de important </a:t>
            </a:r>
            <a:r>
              <a:rPr lang="en-US" dirty="0" err="1"/>
              <a:t>în</a:t>
            </a:r>
            <a:r>
              <a:rPr lang="en-US" dirty="0"/>
              <a:t> </a:t>
            </a:r>
            <a:r>
              <a:rPr lang="en-US" dirty="0" err="1"/>
              <a:t>asigurarea</a:t>
            </a:r>
            <a:r>
              <a:rPr lang="en-US" dirty="0"/>
              <a:t> </a:t>
            </a:r>
            <a:r>
              <a:rPr lang="en-US" dirty="0" err="1"/>
              <a:t>securității</a:t>
            </a:r>
            <a:r>
              <a:rPr lang="en-US" dirty="0"/>
              <a:t> </a:t>
            </a:r>
            <a:r>
              <a:rPr lang="en-US" dirty="0" err="1"/>
              <a:t>internaționale</a:t>
            </a:r>
            <a:r>
              <a:rPr lang="en-US" dirty="0"/>
              <a:t> </a:t>
            </a:r>
            <a:r>
              <a:rPr lang="en-US" dirty="0" err="1"/>
              <a:t>deoarece</a:t>
            </a:r>
            <a:r>
              <a:rPr lang="en-US" dirty="0"/>
              <a:t> </a:t>
            </a:r>
            <a:r>
              <a:rPr lang="en-US" dirty="0" err="1"/>
              <a:t>deși</a:t>
            </a:r>
            <a:r>
              <a:rPr lang="en-US" dirty="0"/>
              <a:t> in </a:t>
            </a:r>
            <a:r>
              <a:rPr lang="en-US" dirty="0" err="1"/>
              <a:t>prezent</a:t>
            </a:r>
            <a:r>
              <a:rPr lang="en-US" dirty="0"/>
              <a:t> </a:t>
            </a:r>
            <a:r>
              <a:rPr lang="en-US" dirty="0" err="1"/>
              <a:t>noi</a:t>
            </a:r>
            <a:r>
              <a:rPr lang="en-US" dirty="0"/>
              <a:t> </a:t>
            </a:r>
            <a:r>
              <a:rPr lang="en-US" dirty="0" err="1"/>
              <a:t>trăim</a:t>
            </a:r>
            <a:r>
              <a:rPr lang="en-US" dirty="0"/>
              <a:t> in o era a </a:t>
            </a:r>
            <a:r>
              <a:rPr lang="en-US" dirty="0" err="1"/>
              <a:t>globalizării</a:t>
            </a:r>
            <a:r>
              <a:rPr lang="en-US" dirty="0"/>
              <a:t>, </a:t>
            </a:r>
            <a:r>
              <a:rPr lang="en-US" dirty="0" err="1"/>
              <a:t>principalii</a:t>
            </a:r>
            <a:r>
              <a:rPr lang="en-US" dirty="0"/>
              <a:t> </a:t>
            </a:r>
            <a:r>
              <a:rPr lang="en-US" dirty="0" err="1"/>
              <a:t>furnizori</a:t>
            </a:r>
            <a:r>
              <a:rPr lang="en-US" dirty="0"/>
              <a:t> de Securitate </a:t>
            </a:r>
            <a:r>
              <a:rPr lang="en-US" dirty="0" err="1"/>
              <a:t>rămân</a:t>
            </a:r>
            <a:r>
              <a:rPr lang="en-US" dirty="0"/>
              <a:t> </a:t>
            </a:r>
            <a:r>
              <a:rPr lang="en-US" dirty="0" err="1"/>
              <a:t>statele</a:t>
            </a:r>
            <a:r>
              <a:rPr lang="en-US" dirty="0"/>
              <a:t> </a:t>
            </a:r>
            <a:r>
              <a:rPr lang="en-US" dirty="0" err="1"/>
              <a:t>și</a:t>
            </a:r>
            <a:r>
              <a:rPr lang="en-US" dirty="0"/>
              <a:t> </a:t>
            </a:r>
            <a:r>
              <a:rPr lang="en-US" dirty="0" err="1"/>
              <a:t>instituțiile</a:t>
            </a:r>
            <a:r>
              <a:rPr lang="en-US" dirty="0"/>
              <a:t> sale </a:t>
            </a:r>
            <a:r>
              <a:rPr lang="en-US" dirty="0" err="1"/>
              <a:t>lăsând</a:t>
            </a:r>
            <a:r>
              <a:rPr lang="en-US" dirty="0"/>
              <a:t> </a:t>
            </a:r>
            <a:r>
              <a:rPr lang="en-US" dirty="0" err="1"/>
              <a:t>organizațiilor</a:t>
            </a:r>
            <a:r>
              <a:rPr lang="en-US" dirty="0"/>
              <a:t> </a:t>
            </a:r>
            <a:r>
              <a:rPr lang="en-US" dirty="0" err="1"/>
              <a:t>internaționale</a:t>
            </a:r>
            <a:r>
              <a:rPr lang="en-US" dirty="0"/>
              <a:t> un </a:t>
            </a:r>
            <a:r>
              <a:rPr lang="en-US" dirty="0" err="1"/>
              <a:t>rol</a:t>
            </a:r>
            <a:r>
              <a:rPr lang="en-US" dirty="0"/>
              <a:t> </a:t>
            </a:r>
            <a:r>
              <a:rPr lang="en-US" dirty="0" err="1"/>
              <a:t>mai</a:t>
            </a:r>
            <a:r>
              <a:rPr lang="en-US" dirty="0"/>
              <a:t> </a:t>
            </a:r>
            <a:r>
              <a:rPr lang="en-US" dirty="0" err="1"/>
              <a:t>mult</a:t>
            </a:r>
            <a:r>
              <a:rPr lang="en-US" dirty="0"/>
              <a:t> de </a:t>
            </a:r>
            <a:r>
              <a:rPr lang="en-US" dirty="0" err="1"/>
              <a:t>observator</a:t>
            </a:r>
            <a:r>
              <a:rPr lang="en-US" dirty="0"/>
              <a:t> </a:t>
            </a:r>
            <a:r>
              <a:rPr lang="en-US" dirty="0" err="1"/>
              <a:t>decât</a:t>
            </a:r>
            <a:r>
              <a:rPr lang="en-US" dirty="0"/>
              <a:t> de </a:t>
            </a:r>
            <a:r>
              <a:rPr lang="en-US" dirty="0" err="1"/>
              <a:t>furnizor</a:t>
            </a:r>
            <a:r>
              <a:rPr lang="en-US" dirty="0"/>
              <a:t> direct al </a:t>
            </a:r>
            <a:r>
              <a:rPr lang="en-US" dirty="0" err="1"/>
              <a:t>securității</a:t>
            </a:r>
            <a:r>
              <a:rPr lang="en-US" dirty="0"/>
              <a:t>.</a:t>
            </a:r>
            <a:endParaRPr lang="ru-RU" dirty="0"/>
          </a:p>
          <a:p>
            <a:pPr marL="0" indent="0" algn="just">
              <a:buNone/>
            </a:pPr>
            <a:endParaRPr lang="ru-RU" dirty="0"/>
          </a:p>
        </p:txBody>
      </p:sp>
    </p:spTree>
    <p:extLst>
      <p:ext uri="{BB962C8B-B14F-4D97-AF65-F5344CB8AC3E}">
        <p14:creationId xmlns:p14="http://schemas.microsoft.com/office/powerpoint/2010/main" val="253190381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66413" y="296213"/>
            <a:ext cx="9692640" cy="828437"/>
          </a:xfrm>
        </p:spPr>
        <p:txBody>
          <a:bodyPr/>
          <a:lstStyle/>
          <a:p>
            <a:pPr algn="ctr"/>
            <a:r>
              <a:rPr lang="ru-RU" b="1" dirty="0"/>
              <a:t> </a:t>
            </a:r>
            <a:r>
              <a:rPr lang="en-US" b="1" dirty="0"/>
              <a:t>BIBLIOGRAFIE</a:t>
            </a:r>
            <a:endParaRPr lang="ru-RU" dirty="0"/>
          </a:p>
        </p:txBody>
      </p:sp>
      <p:sp>
        <p:nvSpPr>
          <p:cNvPr id="3" name="Объект 2"/>
          <p:cNvSpPr>
            <a:spLocks noGrp="1"/>
          </p:cNvSpPr>
          <p:nvPr>
            <p:ph idx="1"/>
          </p:nvPr>
        </p:nvSpPr>
        <p:spPr>
          <a:xfrm>
            <a:off x="373487" y="1493950"/>
            <a:ext cx="10637950" cy="4686188"/>
          </a:xfrm>
        </p:spPr>
        <p:txBody>
          <a:bodyPr>
            <a:normAutofit lnSpcReduction="10000"/>
          </a:bodyPr>
          <a:lstStyle/>
          <a:p>
            <a:r>
              <a:rPr lang="ro-RO" dirty="0"/>
              <a:t>1.</a:t>
            </a:r>
            <a:r>
              <a:rPr lang="ru-MD" dirty="0" err="1"/>
              <a:t>Ghai</a:t>
            </a:r>
            <a:r>
              <a:rPr lang="ru-MD" dirty="0"/>
              <a:t>, K. (</a:t>
            </a:r>
            <a:r>
              <a:rPr lang="ru-MD" dirty="0" err="1"/>
              <a:t>s.f</a:t>
            </a:r>
            <a:r>
              <a:rPr lang="ru-MD" dirty="0"/>
              <a:t>.) 9 основных различий между государством и нацией. </a:t>
            </a:r>
            <a:r>
              <a:rPr lang="ru-MD" i="1" dirty="0"/>
              <a:t>Ваша статья</a:t>
            </a:r>
            <a:r>
              <a:rPr lang="en-US" i="1" dirty="0"/>
              <a:t> Library</a:t>
            </a:r>
            <a:r>
              <a:rPr lang="en-US" dirty="0"/>
              <a:t>. </a:t>
            </a:r>
            <a:r>
              <a:rPr lang="ru-MD" dirty="0"/>
              <a:t>Получено с</a:t>
            </a:r>
            <a:r>
              <a:rPr lang="en-US" dirty="0"/>
              <a:t> yourarticlelibrary.com.</a:t>
            </a:r>
            <a:endParaRPr lang="ru-RU" dirty="0"/>
          </a:p>
          <a:p>
            <a:r>
              <a:rPr lang="en-US" dirty="0"/>
              <a:t>2.Borshchevsky G. A (2012). </a:t>
            </a:r>
            <a:r>
              <a:rPr lang="en-US" dirty="0" err="1"/>
              <a:t>Rolul</a:t>
            </a:r>
            <a:r>
              <a:rPr lang="en-US" dirty="0"/>
              <a:t> </a:t>
            </a:r>
            <a:r>
              <a:rPr lang="en-US" dirty="0" err="1"/>
              <a:t>statului</a:t>
            </a:r>
            <a:r>
              <a:rPr lang="en-US" dirty="0"/>
              <a:t> </a:t>
            </a:r>
            <a:r>
              <a:rPr lang="en-US" dirty="0" err="1"/>
              <a:t>în</a:t>
            </a:r>
            <a:r>
              <a:rPr lang="en-US" dirty="0"/>
              <a:t> </a:t>
            </a:r>
            <a:r>
              <a:rPr lang="en-US" dirty="0" err="1"/>
              <a:t>formarea</a:t>
            </a:r>
            <a:r>
              <a:rPr lang="en-US" dirty="0"/>
              <a:t> </a:t>
            </a:r>
            <a:r>
              <a:rPr lang="en-US" dirty="0" err="1"/>
              <a:t>unei</a:t>
            </a:r>
            <a:r>
              <a:rPr lang="en-US" dirty="0"/>
              <a:t> </a:t>
            </a:r>
            <a:r>
              <a:rPr lang="en-US" dirty="0" err="1"/>
              <a:t>conștiințe</a:t>
            </a:r>
            <a:r>
              <a:rPr lang="en-US" dirty="0"/>
              <a:t> </a:t>
            </a:r>
            <a:r>
              <a:rPr lang="en-US" dirty="0" err="1"/>
              <a:t>istorice</a:t>
            </a:r>
            <a:r>
              <a:rPr lang="en-US" dirty="0"/>
              <a:t> </a:t>
            </a:r>
            <a:r>
              <a:rPr lang="en-US" dirty="0" err="1"/>
              <a:t>succesive</a:t>
            </a:r>
            <a:r>
              <a:rPr lang="en-US" dirty="0"/>
              <a:t> </a:t>
            </a:r>
            <a:r>
              <a:rPr lang="en-US" dirty="0" err="1"/>
              <a:t>în</a:t>
            </a:r>
            <a:r>
              <a:rPr lang="en-US" dirty="0"/>
              <a:t> </a:t>
            </a:r>
            <a:r>
              <a:rPr lang="en-US" dirty="0" err="1"/>
              <a:t>contextul</a:t>
            </a:r>
            <a:r>
              <a:rPr lang="en-US" dirty="0"/>
              <a:t> </a:t>
            </a:r>
            <a:r>
              <a:rPr lang="en-US" dirty="0" err="1"/>
              <a:t>problemei</a:t>
            </a:r>
            <a:r>
              <a:rPr lang="en-US" dirty="0"/>
              <a:t> </a:t>
            </a:r>
            <a:r>
              <a:rPr lang="en-US" dirty="0" err="1"/>
              <a:t>asigurării</a:t>
            </a:r>
            <a:r>
              <a:rPr lang="en-US" dirty="0"/>
              <a:t> </a:t>
            </a:r>
            <a:r>
              <a:rPr lang="en-US" dirty="0" err="1"/>
              <a:t>securității</a:t>
            </a:r>
            <a:r>
              <a:rPr lang="en-US" dirty="0"/>
              <a:t>.</a:t>
            </a:r>
            <a:endParaRPr lang="ru-RU" dirty="0"/>
          </a:p>
          <a:p>
            <a:r>
              <a:rPr lang="en-US" dirty="0"/>
              <a:t>3.Farah, Paolo </a:t>
            </a:r>
            <a:r>
              <a:rPr lang="en-US" dirty="0" err="1"/>
              <a:t>Davide</a:t>
            </a:r>
            <a:r>
              <a:rPr lang="en-US" dirty="0"/>
              <a:t> (2015). „</a:t>
            </a:r>
            <a:r>
              <a:rPr lang="en-US" dirty="0" err="1"/>
              <a:t>Investiții</a:t>
            </a:r>
            <a:r>
              <a:rPr lang="en-US" dirty="0"/>
              <a:t> </a:t>
            </a:r>
            <a:r>
              <a:rPr lang="en-US" dirty="0" err="1"/>
              <a:t>în</a:t>
            </a:r>
            <a:r>
              <a:rPr lang="en-US" dirty="0"/>
              <a:t> </a:t>
            </a:r>
            <a:r>
              <a:rPr lang="en-US" dirty="0" err="1"/>
              <a:t>energie</a:t>
            </a:r>
            <a:r>
              <a:rPr lang="en-US" dirty="0"/>
              <a:t> </a:t>
            </a:r>
            <a:r>
              <a:rPr lang="en-US" dirty="0" err="1"/>
              <a:t>durabilă</a:t>
            </a:r>
            <a:r>
              <a:rPr lang="en-US" dirty="0"/>
              <a:t> </a:t>
            </a:r>
            <a:r>
              <a:rPr lang="en-US" dirty="0" err="1"/>
              <a:t>și</a:t>
            </a:r>
            <a:r>
              <a:rPr lang="en-US" dirty="0"/>
              <a:t> </a:t>
            </a:r>
            <a:r>
              <a:rPr lang="en-US" dirty="0" err="1"/>
              <a:t>securitate</a:t>
            </a:r>
            <a:r>
              <a:rPr lang="en-US" dirty="0"/>
              <a:t> </a:t>
            </a:r>
            <a:r>
              <a:rPr lang="en-US" dirty="0" err="1"/>
              <a:t>națională</a:t>
            </a:r>
            <a:r>
              <a:rPr lang="en-US" dirty="0"/>
              <a:t>: </a:t>
            </a:r>
            <a:r>
              <a:rPr lang="en-US" dirty="0" err="1"/>
              <a:t>probleme</a:t>
            </a:r>
            <a:r>
              <a:rPr lang="en-US" dirty="0"/>
              <a:t> de </a:t>
            </a:r>
            <a:r>
              <a:rPr lang="en-US" dirty="0" err="1"/>
              <a:t>arbitraj</a:t>
            </a:r>
            <a:r>
              <a:rPr lang="en-US" dirty="0"/>
              <a:t> </a:t>
            </a:r>
            <a:r>
              <a:rPr lang="en-US" dirty="0" err="1"/>
              <a:t>și</a:t>
            </a:r>
            <a:r>
              <a:rPr lang="en-US" dirty="0"/>
              <a:t> </a:t>
            </a:r>
            <a:r>
              <a:rPr lang="en-US" dirty="0" err="1"/>
              <a:t>negocieri</a:t>
            </a:r>
            <a:r>
              <a:rPr lang="en-US" dirty="0"/>
              <a:t>”. Journal of World Energy Law and Business.</a:t>
            </a:r>
            <a:endParaRPr lang="ru-RU" dirty="0"/>
          </a:p>
          <a:p>
            <a:r>
              <a:rPr lang="en-US" dirty="0"/>
              <a:t>4.FCNL (2015). „Pace </a:t>
            </a:r>
            <a:r>
              <a:rPr lang="en-US" dirty="0" err="1"/>
              <a:t>prin</a:t>
            </a:r>
            <a:r>
              <a:rPr lang="en-US" dirty="0"/>
              <a:t> </a:t>
            </a:r>
            <a:r>
              <a:rPr lang="en-US" dirty="0" err="1"/>
              <a:t>securitate</a:t>
            </a:r>
            <a:r>
              <a:rPr lang="en-US" dirty="0"/>
              <a:t> </a:t>
            </a:r>
            <a:r>
              <a:rPr lang="en-US" dirty="0" err="1"/>
              <a:t>comună</a:t>
            </a:r>
            <a:r>
              <a:rPr lang="en-US" dirty="0"/>
              <a:t>”</a:t>
            </a:r>
            <a:endParaRPr lang="ru-RU" dirty="0"/>
          </a:p>
          <a:p>
            <a:r>
              <a:rPr lang="en-US" dirty="0"/>
              <a:t>5.Friedeburg, Robert von (2011). </a:t>
            </a:r>
            <a:r>
              <a:rPr lang="en-US" dirty="0" err="1"/>
              <a:t>Forme</a:t>
            </a:r>
            <a:r>
              <a:rPr lang="en-US" dirty="0"/>
              <a:t> de stat </a:t>
            </a:r>
            <a:r>
              <a:rPr lang="en-US" dirty="0" err="1"/>
              <a:t>și</a:t>
            </a:r>
            <a:r>
              <a:rPr lang="en-US" dirty="0"/>
              <a:t> </a:t>
            </a:r>
            <a:r>
              <a:rPr lang="en-US" dirty="0" err="1"/>
              <a:t>sisteme</a:t>
            </a:r>
            <a:r>
              <a:rPr lang="en-US" dirty="0"/>
              <a:t> de stat </a:t>
            </a:r>
            <a:r>
              <a:rPr lang="en-US" dirty="0" err="1"/>
              <a:t>în</a:t>
            </a:r>
            <a:r>
              <a:rPr lang="en-US" dirty="0"/>
              <a:t> Europa </a:t>
            </a:r>
            <a:r>
              <a:rPr lang="en-US" dirty="0" err="1"/>
              <a:t>modernă</a:t>
            </a:r>
            <a:r>
              <a:rPr lang="en-US" dirty="0"/>
              <a:t>. </a:t>
            </a:r>
            <a:r>
              <a:rPr lang="en-US" dirty="0" err="1"/>
              <a:t>Institutul</a:t>
            </a:r>
            <a:r>
              <a:rPr lang="en-US" dirty="0"/>
              <a:t> de </a:t>
            </a:r>
            <a:r>
              <a:rPr lang="en-US" dirty="0" err="1"/>
              <a:t>Istorie</a:t>
            </a:r>
            <a:r>
              <a:rPr lang="en-US" dirty="0"/>
              <a:t> </a:t>
            </a:r>
            <a:r>
              <a:rPr lang="en-US" dirty="0" err="1"/>
              <a:t>Europeană</a:t>
            </a:r>
            <a:r>
              <a:rPr lang="en-US" dirty="0"/>
              <a:t>.</a:t>
            </a:r>
            <a:endParaRPr lang="ru-RU" dirty="0"/>
          </a:p>
          <a:p>
            <a:r>
              <a:rPr lang="en-US" dirty="0"/>
              <a:t>6.Ikenberry G. J. After Victory. Institutions, </a:t>
            </a:r>
            <a:r>
              <a:rPr lang="en-US" dirty="0" err="1"/>
              <a:t>StrategicRestraint</a:t>
            </a:r>
            <a:r>
              <a:rPr lang="en-US" dirty="0"/>
              <a:t>, and the Rebuilding of Order After </a:t>
            </a:r>
            <a:r>
              <a:rPr lang="en-US" dirty="0" err="1"/>
              <a:t>MajorWars</a:t>
            </a:r>
            <a:r>
              <a:rPr lang="en-US" dirty="0"/>
              <a:t>. Princeton</a:t>
            </a:r>
            <a:r>
              <a:rPr lang="ru-RU" dirty="0"/>
              <a:t>, 2001.</a:t>
            </a:r>
          </a:p>
          <a:p>
            <a:r>
              <a:rPr lang="ru-RU" dirty="0"/>
              <a:t> </a:t>
            </a:r>
            <a:r>
              <a:rPr lang="ro-RO" dirty="0" smtClean="0"/>
              <a:t>7.</a:t>
            </a:r>
            <a:r>
              <a:rPr lang="ru-MD" dirty="0" err="1"/>
              <a:t>Olson</a:t>
            </a:r>
            <a:r>
              <a:rPr lang="ru-MD" dirty="0"/>
              <a:t>, L. (</a:t>
            </a:r>
            <a:r>
              <a:rPr lang="ru-MD" dirty="0" err="1"/>
              <a:t>s.f</a:t>
            </a:r>
            <a:r>
              <a:rPr lang="ru-MD" dirty="0"/>
              <a:t>.) Критерии, которые определяют страну, независимое государство и нацию. </a:t>
            </a:r>
            <a:r>
              <a:rPr lang="en-US" i="1" dirty="0" err="1"/>
              <a:t>Infoplease</a:t>
            </a:r>
            <a:r>
              <a:rPr lang="en-US" dirty="0"/>
              <a:t>. </a:t>
            </a:r>
            <a:r>
              <a:rPr lang="ru-MD" dirty="0"/>
              <a:t>Получено с</a:t>
            </a:r>
            <a:r>
              <a:rPr lang="en-US" dirty="0"/>
              <a:t> infoplease.com.</a:t>
            </a:r>
            <a:endParaRPr lang="ru-RU" dirty="0"/>
          </a:p>
          <a:p>
            <a:pPr marL="0" indent="0">
              <a:buNone/>
            </a:pPr>
            <a:endParaRPr lang="ru-RU" dirty="0"/>
          </a:p>
        </p:txBody>
      </p:sp>
    </p:spTree>
    <p:extLst>
      <p:ext uri="{BB962C8B-B14F-4D97-AF65-F5344CB8AC3E}">
        <p14:creationId xmlns:p14="http://schemas.microsoft.com/office/powerpoint/2010/main" val="207660172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53792" y="0"/>
            <a:ext cx="9692640" cy="1325562"/>
          </a:xfrm>
        </p:spPr>
        <p:txBody>
          <a:bodyPr/>
          <a:lstStyle/>
          <a:p>
            <a:pPr algn="ctr"/>
            <a:r>
              <a:rPr lang="ro-RO" dirty="0" smtClean="0"/>
              <a:t>CUPRINS</a:t>
            </a:r>
            <a:endParaRPr lang="ru-RU" dirty="0"/>
          </a:p>
        </p:txBody>
      </p:sp>
      <p:sp>
        <p:nvSpPr>
          <p:cNvPr id="3" name="Объект 2"/>
          <p:cNvSpPr>
            <a:spLocks noGrp="1"/>
          </p:cNvSpPr>
          <p:nvPr>
            <p:ph idx="1"/>
          </p:nvPr>
        </p:nvSpPr>
        <p:spPr>
          <a:xfrm>
            <a:off x="748392" y="1429555"/>
            <a:ext cx="9303440" cy="4351337"/>
          </a:xfrm>
        </p:spPr>
        <p:txBody>
          <a:bodyPr>
            <a:noAutofit/>
          </a:bodyPr>
          <a:lstStyle/>
          <a:p>
            <a:pPr marL="0" indent="0">
              <a:buNone/>
            </a:pPr>
            <a:r>
              <a:rPr lang="ru-RU" dirty="0"/>
              <a:t> </a:t>
            </a:r>
          </a:p>
          <a:p>
            <a:pPr marL="0" indent="0" algn="ctr">
              <a:buNone/>
            </a:pPr>
            <a:r>
              <a:rPr lang="en-US" b="1" dirty="0"/>
              <a:t>INTRODUCERE</a:t>
            </a:r>
            <a:endParaRPr lang="ru-RU" dirty="0"/>
          </a:p>
          <a:p>
            <a:pPr marL="0" indent="0" algn="ctr">
              <a:buNone/>
            </a:pPr>
            <a:r>
              <a:rPr lang="ru-MD" b="1" dirty="0" smtClean="0"/>
              <a:t>1.</a:t>
            </a:r>
            <a:r>
              <a:rPr lang="en-US" b="1" dirty="0" err="1"/>
              <a:t>Statul</a:t>
            </a:r>
            <a:r>
              <a:rPr lang="en-US" b="1" dirty="0"/>
              <a:t> ca </a:t>
            </a:r>
            <a:r>
              <a:rPr lang="en-US" b="1" dirty="0" err="1"/>
              <a:t>obiect</a:t>
            </a:r>
            <a:r>
              <a:rPr lang="en-US" b="1" dirty="0"/>
              <a:t> al </a:t>
            </a:r>
            <a:r>
              <a:rPr lang="en-US" b="1" dirty="0" err="1"/>
              <a:t>securit</a:t>
            </a:r>
            <a:r>
              <a:rPr lang="ru-MD" b="1" dirty="0" err="1"/>
              <a:t>ăţ</a:t>
            </a:r>
            <a:r>
              <a:rPr lang="en-US" b="1" dirty="0"/>
              <a:t>ii </a:t>
            </a:r>
            <a:r>
              <a:rPr lang="en-US" b="1" dirty="0" err="1"/>
              <a:t>interna</a:t>
            </a:r>
            <a:r>
              <a:rPr lang="ru-MD" b="1" dirty="0"/>
              <a:t>ţ</a:t>
            </a:r>
            <a:r>
              <a:rPr lang="en-US" b="1" dirty="0" err="1"/>
              <a:t>ionale</a:t>
            </a:r>
            <a:endParaRPr lang="ru-RU" dirty="0"/>
          </a:p>
          <a:p>
            <a:pPr marL="0" indent="0" algn="ctr">
              <a:buNone/>
            </a:pPr>
            <a:r>
              <a:rPr lang="en-US" b="1" dirty="0"/>
              <a:t>2.Complexitatea </a:t>
            </a:r>
            <a:r>
              <a:rPr lang="en-US" b="1" dirty="0" err="1"/>
              <a:t>relaţiilor</a:t>
            </a:r>
            <a:r>
              <a:rPr lang="en-US" b="1" dirty="0"/>
              <a:t> </a:t>
            </a:r>
            <a:r>
              <a:rPr lang="en-US" b="1" dirty="0" err="1"/>
              <a:t>naţiune</a:t>
            </a:r>
            <a:r>
              <a:rPr lang="en-US" b="1" dirty="0"/>
              <a:t> – stat </a:t>
            </a:r>
            <a:r>
              <a:rPr lang="en-US" b="1" dirty="0" err="1"/>
              <a:t>şi</a:t>
            </a:r>
            <a:r>
              <a:rPr lang="en-US" b="1" dirty="0"/>
              <a:t> stat– </a:t>
            </a:r>
            <a:r>
              <a:rPr lang="en-US" b="1" dirty="0" err="1"/>
              <a:t>naţiune</a:t>
            </a:r>
            <a:endParaRPr lang="ru-RU" dirty="0"/>
          </a:p>
          <a:p>
            <a:pPr marL="0" indent="0" algn="ctr">
              <a:buNone/>
            </a:pPr>
            <a:r>
              <a:rPr lang="en-US" b="1" dirty="0"/>
              <a:t>3.Principiile </a:t>
            </a:r>
            <a:r>
              <a:rPr lang="en-US" b="1" dirty="0" err="1"/>
              <a:t>dreptului</a:t>
            </a:r>
            <a:r>
              <a:rPr lang="en-US" b="1" dirty="0"/>
              <a:t> </a:t>
            </a:r>
            <a:r>
              <a:rPr lang="en-US" b="1" dirty="0" err="1"/>
              <a:t>internațional</a:t>
            </a:r>
            <a:r>
              <a:rPr lang="en-US" b="1" dirty="0"/>
              <a:t> de Securitate</a:t>
            </a:r>
            <a:endParaRPr lang="ru-RU" dirty="0"/>
          </a:p>
          <a:p>
            <a:pPr marL="0" indent="0" algn="ctr">
              <a:buNone/>
            </a:pPr>
            <a:r>
              <a:rPr lang="en-US" b="1" dirty="0"/>
              <a:t>4.Statul </a:t>
            </a:r>
            <a:r>
              <a:rPr lang="en-US" b="1" dirty="0" err="1"/>
              <a:t>şi</a:t>
            </a:r>
            <a:r>
              <a:rPr lang="en-US" b="1" dirty="0"/>
              <a:t> </a:t>
            </a:r>
            <a:r>
              <a:rPr lang="en-US" b="1" dirty="0" err="1"/>
              <a:t>atribuţiile</a:t>
            </a:r>
            <a:r>
              <a:rPr lang="en-US" b="1" dirty="0"/>
              <a:t> sale</a:t>
            </a:r>
            <a:endParaRPr lang="ru-RU" dirty="0"/>
          </a:p>
          <a:p>
            <a:pPr marL="0" indent="0" algn="ctr">
              <a:buNone/>
            </a:pPr>
            <a:r>
              <a:rPr lang="en-US" b="1" dirty="0"/>
              <a:t>5.Tangibilitatea </a:t>
            </a:r>
            <a:r>
              <a:rPr lang="en-US" b="1" dirty="0" err="1"/>
              <a:t>instituţiilor</a:t>
            </a:r>
            <a:r>
              <a:rPr lang="en-US" b="1" dirty="0"/>
              <a:t> </a:t>
            </a:r>
            <a:r>
              <a:rPr lang="en-US" b="1" dirty="0" err="1"/>
              <a:t>statale</a:t>
            </a:r>
            <a:r>
              <a:rPr lang="en-US" b="1" dirty="0"/>
              <a:t> </a:t>
            </a:r>
            <a:r>
              <a:rPr lang="en-US" b="1" dirty="0" err="1"/>
              <a:t>și</a:t>
            </a:r>
            <a:r>
              <a:rPr lang="en-US" b="1" dirty="0"/>
              <a:t> </a:t>
            </a:r>
            <a:r>
              <a:rPr lang="en-US" b="1" dirty="0" err="1"/>
              <a:t>factorii</a:t>
            </a:r>
            <a:r>
              <a:rPr lang="en-US" b="1" dirty="0"/>
              <a:t> de </a:t>
            </a:r>
            <a:r>
              <a:rPr lang="en-US" b="1" dirty="0" err="1"/>
              <a:t>influenţă</a:t>
            </a:r>
            <a:r>
              <a:rPr lang="en-US" b="1" dirty="0"/>
              <a:t> </a:t>
            </a:r>
            <a:r>
              <a:rPr lang="en-US" b="1" dirty="0" err="1"/>
              <a:t>asupra</a:t>
            </a:r>
            <a:r>
              <a:rPr lang="en-US" b="1" dirty="0"/>
              <a:t> </a:t>
            </a:r>
            <a:r>
              <a:rPr lang="en-US" b="1" dirty="0" err="1"/>
              <a:t>securităţii</a:t>
            </a:r>
            <a:r>
              <a:rPr lang="en-US" b="1" dirty="0"/>
              <a:t> </a:t>
            </a:r>
            <a:r>
              <a:rPr lang="en-US" b="1" dirty="0" err="1" smtClean="0"/>
              <a:t>statale</a:t>
            </a:r>
            <a:r>
              <a:rPr lang="en-US" dirty="0"/>
              <a:t> </a:t>
            </a:r>
            <a:endParaRPr lang="ru-RU" dirty="0"/>
          </a:p>
          <a:p>
            <a:pPr marL="0" indent="0" algn="ctr">
              <a:buNone/>
            </a:pPr>
            <a:r>
              <a:rPr lang="en-US" b="1" dirty="0"/>
              <a:t>CONCLUZII</a:t>
            </a:r>
            <a:endParaRPr lang="ru-RU" dirty="0"/>
          </a:p>
          <a:p>
            <a:pPr marL="0" indent="0" algn="ctr">
              <a:buNone/>
            </a:pPr>
            <a:r>
              <a:rPr lang="en-US" b="1" dirty="0"/>
              <a:t>BIBLIOGRAFIE</a:t>
            </a:r>
            <a:endParaRPr lang="ru-RU" sz="1600" dirty="0"/>
          </a:p>
        </p:txBody>
      </p:sp>
    </p:spTree>
    <p:extLst>
      <p:ext uri="{BB962C8B-B14F-4D97-AF65-F5344CB8AC3E}">
        <p14:creationId xmlns:p14="http://schemas.microsoft.com/office/powerpoint/2010/main" val="48431165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30807" y="558943"/>
            <a:ext cx="9692640" cy="1325562"/>
          </a:xfrm>
        </p:spPr>
        <p:txBody>
          <a:bodyPr/>
          <a:lstStyle/>
          <a:p>
            <a:pPr algn="ctr"/>
            <a:r>
              <a:rPr lang="en-US" b="1" dirty="0"/>
              <a:t>INTRODUCERE</a:t>
            </a:r>
            <a:r>
              <a:rPr lang="ru-RU" dirty="0"/>
              <a:t/>
            </a:r>
            <a:br>
              <a:rPr lang="ru-RU" dirty="0"/>
            </a:br>
            <a:endParaRPr lang="ru-RU" dirty="0"/>
          </a:p>
        </p:txBody>
      </p:sp>
      <p:sp>
        <p:nvSpPr>
          <p:cNvPr id="3" name="Объект 2"/>
          <p:cNvSpPr>
            <a:spLocks noGrp="1"/>
          </p:cNvSpPr>
          <p:nvPr>
            <p:ph idx="1"/>
          </p:nvPr>
        </p:nvSpPr>
        <p:spPr>
          <a:xfrm>
            <a:off x="399245" y="1790163"/>
            <a:ext cx="10599313" cy="4351337"/>
          </a:xfrm>
        </p:spPr>
        <p:txBody>
          <a:bodyPr>
            <a:normAutofit/>
          </a:bodyPr>
          <a:lstStyle/>
          <a:p>
            <a:pPr marL="0" indent="0" algn="just">
              <a:buNone/>
            </a:pPr>
            <a:r>
              <a:rPr lang="en-US" dirty="0" err="1">
                <a:latin typeface="Times New Roman" panose="02020603050405020304" pitchFamily="18" charset="0"/>
                <a:cs typeface="Times New Roman" panose="02020603050405020304" pitchFamily="18" charset="0"/>
              </a:rPr>
              <a:t>Baza</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problemelor</a:t>
            </a:r>
            <a:r>
              <a:rPr lang="en-US" dirty="0">
                <a:latin typeface="Times New Roman" panose="02020603050405020304" pitchFamily="18" charset="0"/>
                <a:cs typeface="Times New Roman" panose="02020603050405020304" pitchFamily="18" charset="0"/>
              </a:rPr>
              <a:t> de </a:t>
            </a:r>
            <a:r>
              <a:rPr lang="en-US" dirty="0" err="1">
                <a:latin typeface="Times New Roman" panose="02020603050405020304" pitchFamily="18" charset="0"/>
                <a:cs typeface="Times New Roman" panose="02020603050405020304" pitchFamily="18" charset="0"/>
              </a:rPr>
              <a:t>securitate</a:t>
            </a:r>
            <a:r>
              <a:rPr lang="en-US" dirty="0">
                <a:latin typeface="Times New Roman" panose="02020603050405020304" pitchFamily="18" charset="0"/>
                <a:cs typeface="Times New Roman" panose="02020603050405020304" pitchFamily="18" charset="0"/>
              </a:rPr>
              <a:t> a </a:t>
            </a:r>
            <a:r>
              <a:rPr lang="en-US" dirty="0" err="1">
                <a:latin typeface="Times New Roman" panose="02020603050405020304" pitchFamily="18" charset="0"/>
                <a:cs typeface="Times New Roman" panose="02020603050405020304" pitchFamily="18" charset="0"/>
              </a:rPr>
              <a:t>fost</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întotdeauna</a:t>
            </a:r>
            <a:r>
              <a:rPr lang="en-US" dirty="0">
                <a:latin typeface="Times New Roman" panose="02020603050405020304" pitchFamily="18" charset="0"/>
                <a:cs typeface="Times New Roman" panose="02020603050405020304" pitchFamily="18" charset="0"/>
              </a:rPr>
              <a:t> un </a:t>
            </a:r>
            <a:r>
              <a:rPr lang="en-US" dirty="0" err="1">
                <a:latin typeface="Times New Roman" panose="02020603050405020304" pitchFamily="18" charset="0"/>
                <a:cs typeface="Times New Roman" panose="02020603050405020304" pitchFamily="18" charset="0"/>
              </a:rPr>
              <a:t>sistem</a:t>
            </a:r>
            <a:r>
              <a:rPr lang="en-US" dirty="0">
                <a:latin typeface="Times New Roman" panose="02020603050405020304" pitchFamily="18" charset="0"/>
                <a:cs typeface="Times New Roman" panose="02020603050405020304" pitchFamily="18" charset="0"/>
              </a:rPr>
              <a:t> de </a:t>
            </a:r>
            <a:r>
              <a:rPr lang="en-US" dirty="0" err="1">
                <a:latin typeface="Times New Roman" panose="02020603050405020304" pitchFamily="18" charset="0"/>
                <a:cs typeface="Times New Roman" panose="02020603050405020304" pitchFamily="18" charset="0"/>
              </a:rPr>
              <a:t>viziuni</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asupra</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lumii</a:t>
            </a:r>
            <a:r>
              <a:rPr lang="en-US" dirty="0">
                <a:latin typeface="Times New Roman" panose="02020603050405020304" pitchFamily="18" charset="0"/>
                <a:cs typeface="Times New Roman" panose="02020603050405020304" pitchFamily="18" charset="0"/>
              </a:rPr>
              <a:t>, care </a:t>
            </a:r>
            <a:r>
              <a:rPr lang="en-US" dirty="0" err="1">
                <a:latin typeface="Times New Roman" panose="02020603050405020304" pitchFamily="18" charset="0"/>
                <a:cs typeface="Times New Roman" panose="02020603050405020304" pitchFamily="18" charset="0"/>
              </a:rPr>
              <a:t>joacă</a:t>
            </a:r>
            <a:r>
              <a:rPr lang="en-US" dirty="0">
                <a:latin typeface="Times New Roman" panose="02020603050405020304" pitchFamily="18" charset="0"/>
                <a:cs typeface="Times New Roman" panose="02020603050405020304" pitchFamily="18" charset="0"/>
              </a:rPr>
              <a:t> un </a:t>
            </a:r>
            <a:r>
              <a:rPr lang="en-US" dirty="0" err="1">
                <a:latin typeface="Times New Roman" panose="02020603050405020304" pitchFamily="18" charset="0"/>
                <a:cs typeface="Times New Roman" panose="02020603050405020304" pitchFamily="18" charset="0"/>
              </a:rPr>
              <a:t>rol</a:t>
            </a:r>
            <a:r>
              <a:rPr lang="en-US" dirty="0">
                <a:latin typeface="Times New Roman" panose="02020603050405020304" pitchFamily="18" charset="0"/>
                <a:cs typeface="Times New Roman" panose="02020603050405020304" pitchFamily="18" charset="0"/>
              </a:rPr>
              <a:t> important </a:t>
            </a:r>
            <a:r>
              <a:rPr lang="en-US" dirty="0" err="1">
                <a:latin typeface="Times New Roman" panose="02020603050405020304" pitchFamily="18" charset="0"/>
                <a:cs typeface="Times New Roman" panose="02020603050405020304" pitchFamily="18" charset="0"/>
              </a:rPr>
              <a:t>în</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determinarea</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obiectivelor</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direcțiilor</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și</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sarcinilor</a:t>
            </a:r>
            <a:r>
              <a:rPr lang="en-US" dirty="0">
                <a:latin typeface="Times New Roman" panose="02020603050405020304" pitchFamily="18" charset="0"/>
                <a:cs typeface="Times New Roman" panose="02020603050405020304" pitchFamily="18" charset="0"/>
              </a:rPr>
              <a:t> de "</a:t>
            </a:r>
            <a:r>
              <a:rPr lang="en-US" dirty="0" err="1">
                <a:latin typeface="Times New Roman" panose="02020603050405020304" pitchFamily="18" charset="0"/>
                <a:cs typeface="Times New Roman" panose="02020603050405020304" pitchFamily="18" charset="0"/>
              </a:rPr>
              <a:t>interes</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național</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și</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securitate</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națională</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Aceste</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fenomene</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primesc</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descrieri</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și</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evaluări</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diferite</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în</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lucrările</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oamenilor</a:t>
            </a:r>
            <a:r>
              <a:rPr lang="en-US" dirty="0">
                <a:latin typeface="Times New Roman" panose="02020603050405020304" pitchFamily="18" charset="0"/>
                <a:cs typeface="Times New Roman" panose="02020603050405020304" pitchFamily="18" charset="0"/>
              </a:rPr>
              <a:t> de </a:t>
            </a:r>
            <a:r>
              <a:rPr lang="en-US" dirty="0" err="1">
                <a:latin typeface="Times New Roman" panose="02020603050405020304" pitchFamily="18" charset="0"/>
                <a:cs typeface="Times New Roman" panose="02020603050405020304" pitchFamily="18" charset="0"/>
              </a:rPr>
              <a:t>știință</a:t>
            </a:r>
            <a:r>
              <a:rPr lang="en-US" dirty="0">
                <a:latin typeface="Times New Roman" panose="02020603050405020304" pitchFamily="18" charset="0"/>
                <a:cs typeface="Times New Roman" panose="02020603050405020304" pitchFamily="18" charset="0"/>
              </a:rPr>
              <a:t> care </a:t>
            </a:r>
            <a:r>
              <a:rPr lang="en-US" dirty="0" err="1">
                <a:latin typeface="Times New Roman" panose="02020603050405020304" pitchFamily="18" charset="0"/>
                <a:cs typeface="Times New Roman" panose="02020603050405020304" pitchFamily="18" charset="0"/>
              </a:rPr>
              <a:t>aderă</a:t>
            </a:r>
            <a:r>
              <a:rPr lang="en-US" dirty="0">
                <a:latin typeface="Times New Roman" panose="02020603050405020304" pitchFamily="18" charset="0"/>
                <a:cs typeface="Times New Roman" panose="02020603050405020304" pitchFamily="18" charset="0"/>
              </a:rPr>
              <a:t> la </a:t>
            </a:r>
            <a:r>
              <a:rPr lang="en-US" dirty="0" err="1">
                <a:latin typeface="Times New Roman" panose="02020603050405020304" pitchFamily="18" charset="0"/>
                <a:cs typeface="Times New Roman" panose="02020603050405020304" pitchFamily="18" charset="0"/>
              </a:rPr>
              <a:t>diferite</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poziții</a:t>
            </a:r>
            <a:r>
              <a:rPr lang="en-US" dirty="0">
                <a:latin typeface="Times New Roman" panose="02020603050405020304" pitchFamily="18" charset="0"/>
                <a:cs typeface="Times New Roman" panose="02020603050405020304" pitchFamily="18" charset="0"/>
              </a:rPr>
              <a:t> ale </a:t>
            </a:r>
            <a:r>
              <a:rPr lang="en-US" dirty="0" err="1">
                <a:latin typeface="Times New Roman" panose="02020603050405020304" pitchFamily="18" charset="0"/>
                <a:cs typeface="Times New Roman" panose="02020603050405020304" pitchFamily="18" charset="0"/>
              </a:rPr>
              <a:t>viziunii</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asupra</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lumii</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În</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consecință</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luarea</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în</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considerare</a:t>
            </a:r>
            <a:r>
              <a:rPr lang="en-US" dirty="0">
                <a:latin typeface="Times New Roman" panose="02020603050405020304" pitchFamily="18" charset="0"/>
                <a:cs typeface="Times New Roman" panose="02020603050405020304" pitchFamily="18" charset="0"/>
              </a:rPr>
              <a:t> a </a:t>
            </a:r>
            <a:r>
              <a:rPr lang="en-US" dirty="0" err="1">
                <a:latin typeface="Times New Roman" panose="02020603050405020304" pitchFamily="18" charset="0"/>
                <a:cs typeface="Times New Roman" panose="02020603050405020304" pitchFamily="18" charset="0"/>
              </a:rPr>
              <a:t>opiniilor</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autorilor</a:t>
            </a:r>
            <a:r>
              <a:rPr lang="en-US" dirty="0">
                <a:latin typeface="Times New Roman" panose="02020603050405020304" pitchFamily="18" charset="0"/>
                <a:cs typeface="Times New Roman" panose="02020603050405020304" pitchFamily="18" charset="0"/>
              </a:rPr>
              <a:t> cu </a:t>
            </a:r>
            <a:r>
              <a:rPr lang="en-US" dirty="0" err="1">
                <a:latin typeface="Times New Roman" panose="02020603050405020304" pitchFamily="18" charset="0"/>
                <a:cs typeface="Times New Roman" panose="02020603050405020304" pitchFamily="18" charset="0"/>
              </a:rPr>
              <a:t>privire</a:t>
            </a:r>
            <a:r>
              <a:rPr lang="en-US" dirty="0">
                <a:latin typeface="Times New Roman" panose="02020603050405020304" pitchFamily="18" charset="0"/>
                <a:cs typeface="Times New Roman" panose="02020603050405020304" pitchFamily="18" charset="0"/>
              </a:rPr>
              <a:t> la </a:t>
            </a:r>
            <a:r>
              <a:rPr lang="en-US" dirty="0" err="1">
                <a:latin typeface="Times New Roman" panose="02020603050405020304" pitchFamily="18" charset="0"/>
                <a:cs typeface="Times New Roman" panose="02020603050405020304" pitchFamily="18" charset="0"/>
              </a:rPr>
              <a:t>problemele</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existenței</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omenirii</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va</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ajuta</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în</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majoritatea</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cazurilor</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să</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explice</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diferite</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interpretări</a:t>
            </a:r>
            <a:r>
              <a:rPr lang="en-US" dirty="0">
                <a:latin typeface="Times New Roman" panose="02020603050405020304" pitchFamily="18" charset="0"/>
                <a:cs typeface="Times New Roman" panose="02020603050405020304" pitchFamily="18" charset="0"/>
              </a:rPr>
              <a:t> ale </a:t>
            </a:r>
            <a:r>
              <a:rPr lang="en-US" dirty="0" err="1">
                <a:latin typeface="Times New Roman" panose="02020603050405020304" pitchFamily="18" charset="0"/>
                <a:cs typeface="Times New Roman" panose="02020603050405020304" pitchFamily="18" charset="0"/>
              </a:rPr>
              <a:t>evenimentelor</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și</a:t>
            </a:r>
            <a:r>
              <a:rPr lang="en-US" dirty="0">
                <a:latin typeface="Times New Roman" panose="02020603050405020304" pitchFamily="18" charset="0"/>
                <a:cs typeface="Times New Roman" panose="02020603050405020304" pitchFamily="18" charset="0"/>
              </a:rPr>
              <a:t> o </a:t>
            </a:r>
            <a:r>
              <a:rPr lang="en-US" dirty="0" err="1">
                <a:latin typeface="Times New Roman" panose="02020603050405020304" pitchFamily="18" charset="0"/>
                <a:cs typeface="Times New Roman" panose="02020603050405020304" pitchFamily="18" charset="0"/>
              </a:rPr>
              <a:t>gamă</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largă</a:t>
            </a:r>
            <a:r>
              <a:rPr lang="en-US" dirty="0">
                <a:latin typeface="Times New Roman" panose="02020603050405020304" pitchFamily="18" charset="0"/>
                <a:cs typeface="Times New Roman" panose="02020603050405020304" pitchFamily="18" charset="0"/>
              </a:rPr>
              <a:t> de </a:t>
            </a:r>
            <a:r>
              <a:rPr lang="en-US" dirty="0" err="1">
                <a:latin typeface="Times New Roman" panose="02020603050405020304" pitchFamily="18" charset="0"/>
                <a:cs typeface="Times New Roman" panose="02020603050405020304" pitchFamily="18" charset="0"/>
              </a:rPr>
              <a:t>rețete</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pentru</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rezolvarea</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problemelor</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dezvoltate</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pe</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baza</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analizei</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aceluiași</a:t>
            </a:r>
            <a:r>
              <a:rPr lang="en-US" dirty="0">
                <a:latin typeface="Times New Roman" panose="02020603050405020304" pitchFamily="18" charset="0"/>
                <a:cs typeface="Times New Roman" panose="02020603050405020304" pitchFamily="18" charset="0"/>
              </a:rPr>
              <a:t> material </a:t>
            </a:r>
            <a:r>
              <a:rPr lang="en-US" dirty="0" err="1" smtClean="0">
                <a:latin typeface="Times New Roman" panose="02020603050405020304" pitchFamily="18" charset="0"/>
                <a:cs typeface="Times New Roman" panose="02020603050405020304" pitchFamily="18" charset="0"/>
              </a:rPr>
              <a:t>faptic.Abordările</a:t>
            </a:r>
            <a:r>
              <a:rPr lang="en-US" dirty="0" smtClean="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cercetării</a:t>
            </a:r>
            <a:r>
              <a:rPr lang="en-US" dirty="0">
                <a:latin typeface="Times New Roman" panose="02020603050405020304" pitchFamily="18" charset="0"/>
                <a:cs typeface="Times New Roman" panose="02020603050405020304" pitchFamily="18" charset="0"/>
              </a:rPr>
              <a:t> de </a:t>
            </a:r>
            <a:r>
              <a:rPr lang="en-US" dirty="0" err="1">
                <a:latin typeface="Times New Roman" panose="02020603050405020304" pitchFamily="18" charset="0"/>
                <a:cs typeface="Times New Roman" panose="02020603050405020304" pitchFamily="18" charset="0"/>
              </a:rPr>
              <a:t>securitate</a:t>
            </a:r>
            <a:r>
              <a:rPr lang="en-US" dirty="0">
                <a:latin typeface="Times New Roman" panose="02020603050405020304" pitchFamily="18" charset="0"/>
                <a:cs typeface="Times New Roman" panose="02020603050405020304" pitchFamily="18" charset="0"/>
              </a:rPr>
              <a:t> care </a:t>
            </a:r>
            <a:r>
              <a:rPr lang="en-US" dirty="0" err="1">
                <a:latin typeface="Times New Roman" panose="02020603050405020304" pitchFamily="18" charset="0"/>
                <a:cs typeface="Times New Roman" panose="02020603050405020304" pitchFamily="18" charset="0"/>
              </a:rPr>
              <a:t>există</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astăzi</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luminează</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același</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fenomen</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dar</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fiecare</a:t>
            </a:r>
            <a:r>
              <a:rPr lang="en-US" dirty="0">
                <a:latin typeface="Times New Roman" panose="02020603050405020304" pitchFamily="18" charset="0"/>
                <a:cs typeface="Times New Roman" panose="02020603050405020304" pitchFamily="18" charset="0"/>
              </a:rPr>
              <a:t> din </a:t>
            </a:r>
            <a:r>
              <a:rPr lang="en-US" dirty="0" err="1">
                <a:latin typeface="Times New Roman" panose="02020603050405020304" pitchFamily="18" charset="0"/>
                <a:cs typeface="Times New Roman" panose="02020603050405020304" pitchFamily="18" charset="0"/>
              </a:rPr>
              <a:t>unghiul</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său</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propriu</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și</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sunt</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capabile</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să</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rezolve</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problemele</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numai</a:t>
            </a:r>
            <a:r>
              <a:rPr lang="en-US" dirty="0">
                <a:latin typeface="Times New Roman" panose="02020603050405020304" pitchFamily="18" charset="0"/>
                <a:cs typeface="Times New Roman" panose="02020603050405020304" pitchFamily="18" charset="0"/>
              </a:rPr>
              <a:t> ale </a:t>
            </a:r>
            <a:r>
              <a:rPr lang="en-US" dirty="0" err="1">
                <a:latin typeface="Times New Roman" panose="02020603050405020304" pitchFamily="18" charset="0"/>
                <a:cs typeface="Times New Roman" panose="02020603050405020304" pitchFamily="18" charset="0"/>
              </a:rPr>
              <a:t>unui</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anumit</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spectru</a:t>
            </a:r>
            <a:r>
              <a:rPr lang="en-US" dirty="0">
                <a:latin typeface="Times New Roman" panose="02020603050405020304" pitchFamily="18" charset="0"/>
                <a:cs typeface="Times New Roman" panose="02020603050405020304" pitchFamily="18" charset="0"/>
              </a:rPr>
              <a:t> al </a:t>
            </a:r>
            <a:r>
              <a:rPr lang="en-US" dirty="0" err="1">
                <a:latin typeface="Times New Roman" panose="02020603050405020304" pitchFamily="18" charset="0"/>
                <a:cs typeface="Times New Roman" panose="02020603050405020304" pitchFamily="18" charset="0"/>
              </a:rPr>
              <a:t>sferei</a:t>
            </a:r>
            <a:r>
              <a:rPr lang="en-US" dirty="0">
                <a:latin typeface="Times New Roman" panose="02020603050405020304" pitchFamily="18" charset="0"/>
                <a:cs typeface="Times New Roman" panose="02020603050405020304" pitchFamily="18" charset="0"/>
              </a:rPr>
              <a:t> de </a:t>
            </a:r>
            <a:r>
              <a:rPr lang="en-US" dirty="0" err="1">
                <a:latin typeface="Times New Roman" panose="02020603050405020304" pitchFamily="18" charset="0"/>
                <a:cs typeface="Times New Roman" panose="02020603050405020304" pitchFamily="18" charset="0"/>
              </a:rPr>
              <a:t>securitate</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Esența</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securității</a:t>
            </a:r>
            <a:r>
              <a:rPr lang="en-US" dirty="0">
                <a:latin typeface="Times New Roman" panose="02020603050405020304" pitchFamily="18" charset="0"/>
                <a:cs typeface="Times New Roman" panose="02020603050405020304" pitchFamily="18" charset="0"/>
              </a:rPr>
              <a:t> se </a:t>
            </a:r>
            <a:r>
              <a:rPr lang="en-US" dirty="0" err="1">
                <a:latin typeface="Times New Roman" panose="02020603050405020304" pitchFamily="18" charset="0"/>
                <a:cs typeface="Times New Roman" panose="02020603050405020304" pitchFamily="18" charset="0"/>
              </a:rPr>
              <a:t>manifestă</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în</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diferite</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forme</a:t>
            </a:r>
            <a:r>
              <a:rPr lang="en-US" dirty="0">
                <a:latin typeface="Times New Roman" panose="02020603050405020304" pitchFamily="18" charset="0"/>
                <a:cs typeface="Times New Roman" panose="02020603050405020304" pitchFamily="18" charset="0"/>
              </a:rPr>
              <a:t>, cum </a:t>
            </a:r>
            <a:r>
              <a:rPr lang="en-US" dirty="0" err="1">
                <a:latin typeface="Times New Roman" panose="02020603050405020304" pitchFamily="18" charset="0"/>
                <a:cs typeface="Times New Roman" panose="02020603050405020304" pitchFamily="18" charset="0"/>
              </a:rPr>
              <a:t>ar</a:t>
            </a:r>
            <a:r>
              <a:rPr lang="en-US" dirty="0">
                <a:latin typeface="Times New Roman" panose="02020603050405020304" pitchFamily="18" charset="0"/>
                <a:cs typeface="Times New Roman" panose="02020603050405020304" pitchFamily="18" charset="0"/>
              </a:rPr>
              <a:t> fi </a:t>
            </a:r>
            <a:r>
              <a:rPr lang="en-US" dirty="0" err="1">
                <a:latin typeface="Times New Roman" panose="02020603050405020304" pitchFamily="18" charset="0"/>
                <a:cs typeface="Times New Roman" panose="02020603050405020304" pitchFamily="18" charset="0"/>
              </a:rPr>
              <a:t>proiecțiile</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unui</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obiect</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într</a:t>
            </a:r>
            <a:r>
              <a:rPr lang="en-US" dirty="0">
                <a:latin typeface="Times New Roman" panose="02020603050405020304" pitchFamily="18" charset="0"/>
                <a:cs typeface="Times New Roman" panose="02020603050405020304" pitchFamily="18" charset="0"/>
              </a:rPr>
              <a:t>-un </a:t>
            </a:r>
            <a:r>
              <a:rPr lang="en-US" dirty="0" err="1">
                <a:latin typeface="Times New Roman" panose="02020603050405020304" pitchFamily="18" charset="0"/>
                <a:cs typeface="Times New Roman" panose="02020603050405020304" pitchFamily="18" charset="0"/>
              </a:rPr>
              <a:t>sistem</a:t>
            </a:r>
            <a:r>
              <a:rPr lang="en-US" dirty="0">
                <a:latin typeface="Times New Roman" panose="02020603050405020304" pitchFamily="18" charset="0"/>
                <a:cs typeface="Times New Roman" panose="02020603050405020304" pitchFamily="18" charset="0"/>
              </a:rPr>
              <a:t> de </a:t>
            </a:r>
            <a:r>
              <a:rPr lang="en-US" dirty="0" err="1">
                <a:latin typeface="Times New Roman" panose="02020603050405020304" pitchFamily="18" charset="0"/>
                <a:cs typeface="Times New Roman" panose="02020603050405020304" pitchFamily="18" charset="0"/>
              </a:rPr>
              <a:t>coordonate</a:t>
            </a:r>
            <a:r>
              <a:rPr lang="en-US" dirty="0">
                <a:latin typeface="Times New Roman" panose="02020603050405020304" pitchFamily="18" charset="0"/>
                <a:cs typeface="Times New Roman" panose="02020603050405020304" pitchFamily="18" charset="0"/>
              </a:rPr>
              <a:t> tridimensional. </a:t>
            </a:r>
            <a:r>
              <a:rPr lang="en-US" dirty="0" err="1">
                <a:latin typeface="Times New Roman" panose="02020603050405020304" pitchFamily="18" charset="0"/>
                <a:cs typeface="Times New Roman" panose="02020603050405020304" pitchFamily="18" charset="0"/>
              </a:rPr>
              <a:t>Compararea</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proiecțiilor</a:t>
            </a:r>
            <a:r>
              <a:rPr lang="en-US" dirty="0">
                <a:latin typeface="Times New Roman" panose="02020603050405020304" pitchFamily="18" charset="0"/>
                <a:cs typeface="Times New Roman" panose="02020603050405020304" pitchFamily="18" charset="0"/>
              </a:rPr>
              <a:t> de </a:t>
            </a:r>
            <a:r>
              <a:rPr lang="en-US" dirty="0" err="1">
                <a:latin typeface="Times New Roman" panose="02020603050405020304" pitchFamily="18" charset="0"/>
                <a:cs typeface="Times New Roman" panose="02020603050405020304" pitchFamily="18" charset="0"/>
              </a:rPr>
              <a:t>securitate</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existente</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analiza</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cunoștințelor</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despre</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securitate</a:t>
            </a:r>
            <a:r>
              <a:rPr lang="en-US" dirty="0">
                <a:latin typeface="Times New Roman" panose="02020603050405020304" pitchFamily="18" charset="0"/>
                <a:cs typeface="Times New Roman" panose="02020603050405020304" pitchFamily="18" charset="0"/>
              </a:rPr>
              <a:t> ne permit </a:t>
            </a:r>
            <a:r>
              <a:rPr lang="en-US" dirty="0" err="1">
                <a:latin typeface="Times New Roman" panose="02020603050405020304" pitchFamily="18" charset="0"/>
                <a:cs typeface="Times New Roman" panose="02020603050405020304" pitchFamily="18" charset="0"/>
              </a:rPr>
              <a:t>să</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înțelegem</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esența</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acesteia</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precum</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și</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să</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ajutăm</a:t>
            </a:r>
            <a:r>
              <a:rPr lang="en-US" dirty="0">
                <a:latin typeface="Times New Roman" panose="02020603050405020304" pitchFamily="18" charset="0"/>
                <a:cs typeface="Times New Roman" panose="02020603050405020304" pitchFamily="18" charset="0"/>
              </a:rPr>
              <a:t> la </a:t>
            </a:r>
            <a:r>
              <a:rPr lang="en-US" dirty="0" err="1">
                <a:latin typeface="Times New Roman" panose="02020603050405020304" pitchFamily="18" charset="0"/>
                <a:cs typeface="Times New Roman" panose="02020603050405020304" pitchFamily="18" charset="0"/>
              </a:rPr>
              <a:t>descrierea</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conținutului</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și</a:t>
            </a:r>
            <a:r>
              <a:rPr lang="en-US" dirty="0">
                <a:latin typeface="Times New Roman" panose="02020603050405020304" pitchFamily="18" charset="0"/>
                <a:cs typeface="Times New Roman" panose="02020603050405020304" pitchFamily="18" charset="0"/>
              </a:rPr>
              <a:t> a </a:t>
            </a:r>
            <a:r>
              <a:rPr lang="en-US" dirty="0" err="1">
                <a:latin typeface="Times New Roman" panose="02020603050405020304" pitchFamily="18" charset="0"/>
                <a:cs typeface="Times New Roman" panose="02020603050405020304" pitchFamily="18" charset="0"/>
              </a:rPr>
              <a:t>formelor</a:t>
            </a:r>
            <a:r>
              <a:rPr lang="en-US" dirty="0">
                <a:latin typeface="Times New Roman" panose="02020603050405020304" pitchFamily="18" charset="0"/>
                <a:cs typeface="Times New Roman" panose="02020603050405020304" pitchFamily="18" charset="0"/>
              </a:rPr>
              <a:t> de </a:t>
            </a:r>
            <a:r>
              <a:rPr lang="en-US" dirty="0" err="1">
                <a:latin typeface="Times New Roman" panose="02020603050405020304" pitchFamily="18" charset="0"/>
                <a:cs typeface="Times New Roman" panose="02020603050405020304" pitchFamily="18" charset="0"/>
              </a:rPr>
              <a:t>securitate</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și</a:t>
            </a:r>
            <a:r>
              <a:rPr lang="en-US" dirty="0">
                <a:latin typeface="Times New Roman" panose="02020603050405020304" pitchFamily="18" charset="0"/>
                <a:cs typeface="Times New Roman" panose="02020603050405020304" pitchFamily="18" charset="0"/>
              </a:rPr>
              <a:t> la </a:t>
            </a:r>
            <a:r>
              <a:rPr lang="en-US" dirty="0" err="1">
                <a:latin typeface="Times New Roman" panose="02020603050405020304" pitchFamily="18" charset="0"/>
                <a:cs typeface="Times New Roman" panose="02020603050405020304" pitchFamily="18" charset="0"/>
              </a:rPr>
              <a:t>identificarea</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modelelor</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comune</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în</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acest</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domeniu</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În</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prezent</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cel</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mai</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detaliat</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studiu</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teoretic</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și</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metodologic</a:t>
            </a:r>
            <a:r>
              <a:rPr lang="en-US" dirty="0">
                <a:latin typeface="Times New Roman" panose="02020603050405020304" pitchFamily="18" charset="0"/>
                <a:cs typeface="Times New Roman" panose="02020603050405020304" pitchFamily="18" charset="0"/>
              </a:rPr>
              <a:t> al </a:t>
            </a:r>
            <a:r>
              <a:rPr lang="en-US" dirty="0" err="1">
                <a:latin typeface="Times New Roman" panose="02020603050405020304" pitchFamily="18" charset="0"/>
                <a:cs typeface="Times New Roman" panose="02020603050405020304" pitchFamily="18" charset="0"/>
              </a:rPr>
              <a:t>diferitelor</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aspecte</a:t>
            </a:r>
            <a:r>
              <a:rPr lang="en-US" dirty="0">
                <a:latin typeface="Times New Roman" panose="02020603050405020304" pitchFamily="18" charset="0"/>
                <a:cs typeface="Times New Roman" panose="02020603050405020304" pitchFamily="18" charset="0"/>
              </a:rPr>
              <a:t> ale </a:t>
            </a:r>
            <a:r>
              <a:rPr lang="en-US" dirty="0" err="1">
                <a:latin typeface="Times New Roman" panose="02020603050405020304" pitchFamily="18" charset="0"/>
                <a:cs typeface="Times New Roman" panose="02020603050405020304" pitchFamily="18" charset="0"/>
              </a:rPr>
              <a:t>studiului</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statului</a:t>
            </a:r>
            <a:r>
              <a:rPr lang="en-US" dirty="0">
                <a:latin typeface="Times New Roman" panose="02020603050405020304" pitchFamily="18" charset="0"/>
                <a:cs typeface="Times New Roman" panose="02020603050405020304" pitchFamily="18" charset="0"/>
              </a:rPr>
              <a:t> ca </a:t>
            </a:r>
            <a:r>
              <a:rPr lang="en-US" dirty="0" err="1">
                <a:latin typeface="Times New Roman" panose="02020603050405020304" pitchFamily="18" charset="0"/>
                <a:cs typeface="Times New Roman" panose="02020603050405020304" pitchFamily="18" charset="0"/>
              </a:rPr>
              <a:t>obiect</a:t>
            </a:r>
            <a:r>
              <a:rPr lang="en-US" dirty="0">
                <a:latin typeface="Times New Roman" panose="02020603050405020304" pitchFamily="18" charset="0"/>
                <a:cs typeface="Times New Roman" panose="02020603050405020304" pitchFamily="18" charset="0"/>
              </a:rPr>
              <a:t> al </a:t>
            </a:r>
            <a:r>
              <a:rPr lang="en-US" dirty="0" err="1">
                <a:latin typeface="Times New Roman" panose="02020603050405020304" pitchFamily="18" charset="0"/>
                <a:cs typeface="Times New Roman" panose="02020603050405020304" pitchFamily="18" charset="0"/>
              </a:rPr>
              <a:t>securității</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conține</a:t>
            </a:r>
            <a:r>
              <a:rPr lang="en-US" dirty="0">
                <a:latin typeface="Times New Roman" panose="02020603050405020304" pitchFamily="18" charset="0"/>
                <a:cs typeface="Times New Roman" panose="02020603050405020304" pitchFamily="18" charset="0"/>
              </a:rPr>
              <a:t> o </a:t>
            </a:r>
            <a:r>
              <a:rPr lang="en-US" dirty="0" err="1">
                <a:latin typeface="Times New Roman" panose="02020603050405020304" pitchFamily="18" charset="0"/>
                <a:cs typeface="Times New Roman" panose="02020603050405020304" pitchFamily="18" charset="0"/>
              </a:rPr>
              <a:t>abordare</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bazată</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pe</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categoriile</a:t>
            </a:r>
            <a:r>
              <a:rPr lang="en-US" dirty="0">
                <a:latin typeface="Times New Roman" panose="02020603050405020304" pitchFamily="18" charset="0"/>
                <a:cs typeface="Times New Roman" panose="02020603050405020304" pitchFamily="18" charset="0"/>
              </a:rPr>
              <a:t> de "</a:t>
            </a:r>
            <a:r>
              <a:rPr lang="en-US" dirty="0" err="1">
                <a:latin typeface="Times New Roman" panose="02020603050405020304" pitchFamily="18" charset="0"/>
                <a:cs typeface="Times New Roman" panose="02020603050405020304" pitchFamily="18" charset="0"/>
              </a:rPr>
              <a:t>interes</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național</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și</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securitate</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națională</a:t>
            </a:r>
            <a:r>
              <a:rPr lang="en-US" dirty="0">
                <a:latin typeface="Times New Roman" panose="02020603050405020304" pitchFamily="18" charset="0"/>
                <a:cs typeface="Times New Roman" panose="02020603050405020304" pitchFamily="18" charset="0"/>
              </a:rPr>
              <a:t>".</a:t>
            </a:r>
            <a:endParaRPr lang="ru-RU" dirty="0">
              <a:latin typeface="Times New Roman" panose="02020603050405020304" pitchFamily="18" charset="0"/>
              <a:cs typeface="Times New Roman" panose="02020603050405020304" pitchFamily="18" charset="0"/>
            </a:endParaRPr>
          </a:p>
          <a:p>
            <a:endParaRPr lang="ru-RU" dirty="0"/>
          </a:p>
        </p:txBody>
      </p:sp>
    </p:spTree>
    <p:extLst>
      <p:ext uri="{BB962C8B-B14F-4D97-AF65-F5344CB8AC3E}">
        <p14:creationId xmlns:p14="http://schemas.microsoft.com/office/powerpoint/2010/main" val="384376226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13232" y="700611"/>
            <a:ext cx="9692640" cy="1325562"/>
          </a:xfrm>
        </p:spPr>
        <p:txBody>
          <a:bodyPr>
            <a:normAutofit fontScale="90000"/>
          </a:bodyPr>
          <a:lstStyle/>
          <a:p>
            <a:r>
              <a:rPr lang="ru-MD" b="1" dirty="0"/>
              <a:t>1.</a:t>
            </a:r>
            <a:r>
              <a:rPr lang="en-US" b="1" dirty="0" err="1"/>
              <a:t>Statul</a:t>
            </a:r>
            <a:r>
              <a:rPr lang="en-US" b="1" dirty="0"/>
              <a:t> ca </a:t>
            </a:r>
            <a:r>
              <a:rPr lang="en-US" b="1" dirty="0" err="1"/>
              <a:t>obiect</a:t>
            </a:r>
            <a:r>
              <a:rPr lang="en-US" b="1" dirty="0"/>
              <a:t> al </a:t>
            </a:r>
            <a:r>
              <a:rPr lang="en-US" b="1" dirty="0" err="1"/>
              <a:t>securit</a:t>
            </a:r>
            <a:r>
              <a:rPr lang="ru-MD" b="1" dirty="0" err="1"/>
              <a:t>ăţ</a:t>
            </a:r>
            <a:r>
              <a:rPr lang="en-US" b="1" dirty="0"/>
              <a:t>ii </a:t>
            </a:r>
            <a:r>
              <a:rPr lang="en-US" b="1" dirty="0" err="1"/>
              <a:t>interna</a:t>
            </a:r>
            <a:r>
              <a:rPr lang="ru-MD" b="1" dirty="0"/>
              <a:t>ţ</a:t>
            </a:r>
            <a:r>
              <a:rPr lang="en-US" b="1" dirty="0" err="1"/>
              <a:t>ionale</a:t>
            </a:r>
            <a:r>
              <a:rPr lang="ru-RU" dirty="0"/>
              <a:t/>
            </a:r>
            <a:br>
              <a:rPr lang="ru-RU" dirty="0"/>
            </a:br>
            <a:endParaRPr lang="ru-RU" dirty="0"/>
          </a:p>
        </p:txBody>
      </p:sp>
      <p:sp>
        <p:nvSpPr>
          <p:cNvPr id="3" name="Объект 2"/>
          <p:cNvSpPr>
            <a:spLocks noGrp="1"/>
          </p:cNvSpPr>
          <p:nvPr>
            <p:ph idx="1"/>
          </p:nvPr>
        </p:nvSpPr>
        <p:spPr>
          <a:xfrm>
            <a:off x="476517" y="1828800"/>
            <a:ext cx="10444767" cy="4351337"/>
          </a:xfrm>
        </p:spPr>
        <p:txBody>
          <a:bodyPr>
            <a:normAutofit lnSpcReduction="10000"/>
          </a:bodyPr>
          <a:lstStyle/>
          <a:p>
            <a:pPr marL="0" indent="0" algn="just">
              <a:buNone/>
            </a:pPr>
            <a:r>
              <a:rPr lang="en-US" dirty="0" err="1">
                <a:latin typeface="Times New Roman" panose="02020603050405020304" pitchFamily="18" charset="0"/>
                <a:cs typeface="Times New Roman" panose="02020603050405020304" pitchFamily="18" charset="0"/>
              </a:rPr>
              <a:t>Membrii</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comunității</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mondiale</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în</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numele</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securității</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comune</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pe</a:t>
            </a:r>
            <a:r>
              <a:rPr lang="en-US" dirty="0">
                <a:latin typeface="Times New Roman" panose="02020603050405020304" pitchFamily="18" charset="0"/>
                <a:cs typeface="Times New Roman" panose="02020603050405020304" pitchFamily="18" charset="0"/>
              </a:rPr>
              <a:t> de o parte, </a:t>
            </a:r>
            <a:r>
              <a:rPr lang="en-US" dirty="0" err="1">
                <a:latin typeface="Times New Roman" panose="02020603050405020304" pitchFamily="18" charset="0"/>
                <a:cs typeface="Times New Roman" panose="02020603050405020304" pitchFamily="18" charset="0"/>
              </a:rPr>
              <a:t>caută</a:t>
            </a:r>
            <a:r>
              <a:rPr lang="en-US" dirty="0">
                <a:latin typeface="Times New Roman" panose="02020603050405020304" pitchFamily="18" charset="0"/>
                <a:cs typeface="Times New Roman" panose="02020603050405020304" pitchFamily="18" charset="0"/>
              </a:rPr>
              <a:t> o </a:t>
            </a:r>
            <a:r>
              <a:rPr lang="en-US" dirty="0" err="1">
                <a:latin typeface="Times New Roman" panose="02020603050405020304" pitchFamily="18" charset="0"/>
                <a:cs typeface="Times New Roman" panose="02020603050405020304" pitchFamily="18" charset="0"/>
              </a:rPr>
              <a:t>organizare</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rezonabilă</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optimă</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și</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corectă</a:t>
            </a:r>
            <a:r>
              <a:rPr lang="en-US" dirty="0">
                <a:latin typeface="Times New Roman" panose="02020603050405020304" pitchFamily="18" charset="0"/>
                <a:cs typeface="Times New Roman" panose="02020603050405020304" pitchFamily="18" charset="0"/>
              </a:rPr>
              <a:t> a </a:t>
            </a:r>
            <a:r>
              <a:rPr lang="en-US" dirty="0" err="1">
                <a:latin typeface="Times New Roman" panose="02020603050405020304" pitchFamily="18" charset="0"/>
                <a:cs typeface="Times New Roman" panose="02020603050405020304" pitchFamily="18" charset="0"/>
              </a:rPr>
              <a:t>comunității</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mondiale</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și</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pe</a:t>
            </a:r>
            <a:r>
              <a:rPr lang="en-US" dirty="0">
                <a:latin typeface="Times New Roman" panose="02020603050405020304" pitchFamily="18" charset="0"/>
                <a:cs typeface="Times New Roman" panose="02020603050405020304" pitchFamily="18" charset="0"/>
              </a:rPr>
              <a:t> de </a:t>
            </a:r>
            <a:r>
              <a:rPr lang="en-US" dirty="0" err="1">
                <a:latin typeface="Times New Roman" panose="02020603050405020304" pitchFamily="18" charset="0"/>
                <a:cs typeface="Times New Roman" panose="02020603050405020304" pitchFamily="18" charset="0"/>
              </a:rPr>
              <a:t>altă</a:t>
            </a:r>
            <a:r>
              <a:rPr lang="en-US" dirty="0">
                <a:latin typeface="Times New Roman" panose="02020603050405020304" pitchFamily="18" charset="0"/>
                <a:cs typeface="Times New Roman" panose="02020603050405020304" pitchFamily="18" charset="0"/>
              </a:rPr>
              <a:t> parte, o </a:t>
            </a:r>
            <a:r>
              <a:rPr lang="en-US" dirty="0" err="1">
                <a:latin typeface="Times New Roman" panose="02020603050405020304" pitchFamily="18" charset="0"/>
                <a:cs typeface="Times New Roman" panose="02020603050405020304" pitchFamily="18" charset="0"/>
              </a:rPr>
              <a:t>variantă</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corectă</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și</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acceptabilă</a:t>
            </a:r>
            <a:r>
              <a:rPr lang="en-US" dirty="0">
                <a:latin typeface="Times New Roman" panose="02020603050405020304" pitchFamily="18" charset="0"/>
                <a:cs typeface="Times New Roman" panose="02020603050405020304" pitchFamily="18" charset="0"/>
              </a:rPr>
              <a:t> a </a:t>
            </a:r>
            <a:r>
              <a:rPr lang="en-US" dirty="0" err="1">
                <a:latin typeface="Times New Roman" panose="02020603050405020304" pitchFamily="18" charset="0"/>
                <a:cs typeface="Times New Roman" panose="02020603050405020304" pitchFamily="18" charset="0"/>
              </a:rPr>
              <a:t>sistemului</a:t>
            </a:r>
            <a:r>
              <a:rPr lang="en-US" dirty="0">
                <a:latin typeface="Times New Roman" panose="02020603050405020304" pitchFamily="18" charset="0"/>
                <a:cs typeface="Times New Roman" panose="02020603050405020304" pitchFamily="18" charset="0"/>
              </a:rPr>
              <a:t> de </a:t>
            </a:r>
            <a:r>
              <a:rPr lang="en-US" dirty="0" err="1">
                <a:latin typeface="Times New Roman" panose="02020603050405020304" pitchFamily="18" charset="0"/>
                <a:cs typeface="Times New Roman" panose="02020603050405020304" pitchFamily="18" charset="0"/>
              </a:rPr>
              <a:t>securitate</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colectivă</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pentru</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toți</a:t>
            </a:r>
            <a:r>
              <a:rPr lang="en-US" dirty="0">
                <a:latin typeface="Times New Roman" panose="02020603050405020304" pitchFamily="18" charset="0"/>
                <a:cs typeface="Times New Roman" panose="02020603050405020304" pitchFamily="18" charset="0"/>
              </a:rPr>
              <a:t>. Conform </a:t>
            </a:r>
            <a:r>
              <a:rPr lang="en-US" dirty="0" err="1">
                <a:latin typeface="Times New Roman" panose="02020603050405020304" pitchFamily="18" charset="0"/>
                <a:cs typeface="Times New Roman" panose="02020603050405020304" pitchFamily="18" charset="0"/>
              </a:rPr>
              <a:t>teoriei</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luării</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deciziilor</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în</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cooperare</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există</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două</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abordări</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pentru</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compararea</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și</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alegerea</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pe</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baza</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lor</a:t>
            </a:r>
            <a:r>
              <a:rPr lang="en-US" dirty="0">
                <a:latin typeface="Times New Roman" panose="02020603050405020304" pitchFamily="18" charset="0"/>
                <a:cs typeface="Times New Roman" panose="02020603050405020304" pitchFamily="18" charset="0"/>
              </a:rPr>
              <a:t> a </a:t>
            </a:r>
            <a:r>
              <a:rPr lang="en-US" dirty="0" err="1">
                <a:latin typeface="Times New Roman" panose="02020603050405020304" pitchFamily="18" charset="0"/>
                <a:cs typeface="Times New Roman" panose="02020603050405020304" pitchFamily="18" charset="0"/>
              </a:rPr>
              <a:t>unei</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opțiuni</a:t>
            </a:r>
            <a:r>
              <a:rPr lang="en-US" dirty="0">
                <a:latin typeface="Times New Roman" panose="02020603050405020304" pitchFamily="18" charset="0"/>
                <a:cs typeface="Times New Roman" panose="02020603050405020304" pitchFamily="18" charset="0"/>
              </a:rPr>
              <a:t> complete, </a:t>
            </a:r>
            <a:r>
              <a:rPr lang="en-US" dirty="0" err="1">
                <a:latin typeface="Times New Roman" panose="02020603050405020304" pitchFamily="18" charset="0"/>
                <a:cs typeface="Times New Roman" panose="02020603050405020304" pitchFamily="18" charset="0"/>
              </a:rPr>
              <a:t>consecvente</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și</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acceptabile</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pentru</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toți</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membrii</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săi</a:t>
            </a:r>
            <a:r>
              <a:rPr lang="en-US" dirty="0">
                <a:latin typeface="Times New Roman" panose="02020603050405020304" pitchFamily="18" charset="0"/>
                <a:cs typeface="Times New Roman" panose="02020603050405020304" pitchFamily="18" charset="0"/>
              </a:rPr>
              <a:t> - </a:t>
            </a:r>
            <a:r>
              <a:rPr lang="en-US" dirty="0" err="1">
                <a:latin typeface="Times New Roman" panose="02020603050405020304" pitchFamily="18" charset="0"/>
                <a:cs typeface="Times New Roman" panose="02020603050405020304" pitchFamily="18" charset="0"/>
              </a:rPr>
              <a:t>egalitariste</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și</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utilitare</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Membrii</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comunității</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internaționale</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în</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conformitate</a:t>
            </a:r>
            <a:r>
              <a:rPr lang="en-US" dirty="0">
                <a:latin typeface="Times New Roman" panose="02020603050405020304" pitchFamily="18" charset="0"/>
                <a:cs typeface="Times New Roman" panose="02020603050405020304" pitchFamily="18" charset="0"/>
              </a:rPr>
              <a:t> cu Carta ONU, se </a:t>
            </a:r>
            <a:r>
              <a:rPr lang="en-US" dirty="0" err="1">
                <a:latin typeface="Times New Roman" panose="02020603050405020304" pitchFamily="18" charset="0"/>
                <a:cs typeface="Times New Roman" panose="02020603050405020304" pitchFamily="18" charset="0"/>
              </a:rPr>
              <a:t>angajează</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să</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adere</a:t>
            </a:r>
            <a:r>
              <a:rPr lang="en-US" dirty="0">
                <a:latin typeface="Times New Roman" panose="02020603050405020304" pitchFamily="18" charset="0"/>
                <a:cs typeface="Times New Roman" panose="02020603050405020304" pitchFamily="18" charset="0"/>
              </a:rPr>
              <a:t> la o </a:t>
            </a:r>
            <a:r>
              <a:rPr lang="en-US" dirty="0" err="1">
                <a:latin typeface="Times New Roman" panose="02020603050405020304" pitchFamily="18" charset="0"/>
                <a:cs typeface="Times New Roman" panose="02020603050405020304" pitchFamily="18" charset="0"/>
              </a:rPr>
              <a:t>abordare</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egalitară</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pentru</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asigurarea</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securității</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internaționale</a:t>
            </a:r>
            <a:r>
              <a:rPr lang="en-US" dirty="0">
                <a:latin typeface="Times New Roman" panose="02020603050405020304" pitchFamily="18" charset="0"/>
                <a:cs typeface="Times New Roman" panose="02020603050405020304" pitchFamily="18" charset="0"/>
              </a:rPr>
              <a:t>. Cu </a:t>
            </a:r>
            <a:r>
              <a:rPr lang="en-US" dirty="0" err="1">
                <a:latin typeface="Times New Roman" panose="02020603050405020304" pitchFamily="18" charset="0"/>
                <a:cs typeface="Times New Roman" panose="02020603050405020304" pitchFamily="18" charset="0"/>
              </a:rPr>
              <a:t>toate</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acestea</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statele</a:t>
            </a:r>
            <a:r>
              <a:rPr lang="en-US" dirty="0">
                <a:latin typeface="Times New Roman" panose="02020603050405020304" pitchFamily="18" charset="0"/>
                <a:cs typeface="Times New Roman" panose="02020603050405020304" pitchFamily="18" charset="0"/>
              </a:rPr>
              <a:t> de </a:t>
            </a:r>
            <a:r>
              <a:rPr lang="en-US" dirty="0" err="1">
                <a:latin typeface="Times New Roman" panose="02020603050405020304" pitchFamily="18" charset="0"/>
                <a:cs typeface="Times New Roman" panose="02020603050405020304" pitchFamily="18" charset="0"/>
              </a:rPr>
              <a:t>conducere</a:t>
            </a:r>
            <a:r>
              <a:rPr lang="en-US" dirty="0">
                <a:latin typeface="Times New Roman" panose="02020603050405020304" pitchFamily="18" charset="0"/>
                <a:cs typeface="Times New Roman" panose="02020603050405020304" pitchFamily="18" charset="0"/>
              </a:rPr>
              <a:t> cred </a:t>
            </a:r>
            <a:r>
              <a:rPr lang="en-US" dirty="0" err="1">
                <a:latin typeface="Times New Roman" panose="02020603050405020304" pitchFamily="18" charset="0"/>
                <a:cs typeface="Times New Roman" panose="02020603050405020304" pitchFamily="18" charset="0"/>
              </a:rPr>
              <a:t>adesea</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că</a:t>
            </a:r>
            <a:r>
              <a:rPr lang="en-US" dirty="0">
                <a:latin typeface="Times New Roman" panose="02020603050405020304" pitchFamily="18" charset="0"/>
                <a:cs typeface="Times New Roman" panose="02020603050405020304" pitchFamily="18" charset="0"/>
              </a:rPr>
              <a:t> un </a:t>
            </a:r>
            <a:r>
              <a:rPr lang="en-US" dirty="0" err="1">
                <a:latin typeface="Times New Roman" panose="02020603050405020304" pitchFamily="18" charset="0"/>
                <a:cs typeface="Times New Roman" panose="02020603050405020304" pitchFamily="18" charset="0"/>
              </a:rPr>
              <a:t>nivel</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mai</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ridicat</a:t>
            </a:r>
            <a:r>
              <a:rPr lang="en-US" dirty="0">
                <a:latin typeface="Times New Roman" panose="02020603050405020304" pitchFamily="18" charset="0"/>
                <a:cs typeface="Times New Roman" panose="02020603050405020304" pitchFamily="18" charset="0"/>
              </a:rPr>
              <a:t> al </a:t>
            </a:r>
            <a:r>
              <a:rPr lang="en-US" dirty="0" err="1">
                <a:latin typeface="Times New Roman" panose="02020603050405020304" pitchFamily="18" charset="0"/>
                <a:cs typeface="Times New Roman" panose="02020603050405020304" pitchFamily="18" charset="0"/>
              </a:rPr>
              <a:t>propriei</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securități</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va</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asigura</a:t>
            </a:r>
            <a:r>
              <a:rPr lang="en-US" dirty="0">
                <a:latin typeface="Times New Roman" panose="02020603050405020304" pitchFamily="18" charset="0"/>
                <a:cs typeface="Times New Roman" panose="02020603050405020304" pitchFamily="18" charset="0"/>
              </a:rPr>
              <a:t> un </a:t>
            </a:r>
            <a:r>
              <a:rPr lang="en-US" dirty="0" err="1">
                <a:latin typeface="Times New Roman" panose="02020603050405020304" pitchFamily="18" charset="0"/>
                <a:cs typeface="Times New Roman" panose="02020603050405020304" pitchFamily="18" charset="0"/>
              </a:rPr>
              <a:t>nivel</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acceptabil</a:t>
            </a:r>
            <a:r>
              <a:rPr lang="en-US" dirty="0">
                <a:latin typeface="Times New Roman" panose="02020603050405020304" pitchFamily="18" charset="0"/>
                <a:cs typeface="Times New Roman" panose="02020603050405020304" pitchFamily="18" charset="0"/>
              </a:rPr>
              <a:t> de </a:t>
            </a:r>
            <a:r>
              <a:rPr lang="en-US" dirty="0" err="1">
                <a:latin typeface="Times New Roman" panose="02020603050405020304" pitchFamily="18" charset="0"/>
                <a:cs typeface="Times New Roman" panose="02020603050405020304" pitchFamily="18" charset="0"/>
              </a:rPr>
              <a:t>securitate</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internațională</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și</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securitatea</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altor</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membri</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ai</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comunității</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mondiale</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Într</a:t>
            </a:r>
            <a:r>
              <a:rPr lang="en-US" dirty="0">
                <a:latin typeface="Times New Roman" panose="02020603050405020304" pitchFamily="18" charset="0"/>
                <a:cs typeface="Times New Roman" panose="02020603050405020304" pitchFamily="18" charset="0"/>
              </a:rPr>
              <a:t>-o </a:t>
            </a:r>
            <a:r>
              <a:rPr lang="en-US" dirty="0" err="1">
                <a:latin typeface="Times New Roman" panose="02020603050405020304" pitchFamily="18" charset="0"/>
                <a:cs typeface="Times New Roman" panose="02020603050405020304" pitchFamily="18" charset="0"/>
              </a:rPr>
              <a:t>lume</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interdependentă</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este</a:t>
            </a:r>
            <a:r>
              <a:rPr lang="en-US" dirty="0">
                <a:latin typeface="Times New Roman" panose="02020603050405020304" pitchFamily="18" charset="0"/>
                <a:cs typeface="Times New Roman" panose="02020603050405020304" pitchFamily="18" charset="0"/>
              </a:rPr>
              <a:t> din </a:t>
            </a:r>
            <a:r>
              <a:rPr lang="en-US" dirty="0" err="1">
                <a:latin typeface="Times New Roman" panose="02020603050405020304" pitchFamily="18" charset="0"/>
                <a:cs typeface="Times New Roman" panose="02020603050405020304" pitchFamily="18" charset="0"/>
              </a:rPr>
              <a:t>ce</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în</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ce</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mai</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dificil</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să</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găsești</a:t>
            </a:r>
            <a:r>
              <a:rPr lang="en-US" dirty="0">
                <a:latin typeface="Times New Roman" panose="02020603050405020304" pitchFamily="18" charset="0"/>
                <a:cs typeface="Times New Roman" panose="02020603050405020304" pitchFamily="18" charset="0"/>
              </a:rPr>
              <a:t> un </a:t>
            </a:r>
            <a:r>
              <a:rPr lang="en-US" dirty="0" err="1">
                <a:latin typeface="Times New Roman" panose="02020603050405020304" pitchFamily="18" charset="0"/>
                <a:cs typeface="Times New Roman" panose="02020603050405020304" pitchFamily="18" charset="0"/>
              </a:rPr>
              <a:t>echilibru</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acceptabil</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între</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securitate</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și</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libertate</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stabilitate</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și</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dezvoltare</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deschidere</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către</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lume</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și</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păstrarea</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identității</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cuiva</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Apar</a:t>
            </a:r>
            <a:r>
              <a:rPr lang="en-US" dirty="0">
                <a:latin typeface="Times New Roman" panose="02020603050405020304" pitchFamily="18" charset="0"/>
                <a:cs typeface="Times New Roman" panose="02020603050405020304" pitchFamily="18" charset="0"/>
              </a:rPr>
              <a:t> o </a:t>
            </a:r>
            <a:r>
              <a:rPr lang="en-US" dirty="0" err="1">
                <a:latin typeface="Times New Roman" panose="02020603050405020304" pitchFamily="18" charset="0"/>
                <a:cs typeface="Times New Roman" panose="02020603050405020304" pitchFamily="18" charset="0"/>
              </a:rPr>
              <a:t>serie</a:t>
            </a:r>
            <a:r>
              <a:rPr lang="en-US" dirty="0">
                <a:latin typeface="Times New Roman" panose="02020603050405020304" pitchFamily="18" charset="0"/>
                <a:cs typeface="Times New Roman" panose="02020603050405020304" pitchFamily="18" charset="0"/>
              </a:rPr>
              <a:t> de </a:t>
            </a:r>
            <a:r>
              <a:rPr lang="en-US" dirty="0" err="1">
                <a:latin typeface="Times New Roman" panose="02020603050405020304" pitchFamily="18" charset="0"/>
                <a:cs typeface="Times New Roman" panose="02020603050405020304" pitchFamily="18" charset="0"/>
              </a:rPr>
              <a:t>dileme</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principala</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fiind</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dilema</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securitate-democrație</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Poate</a:t>
            </a:r>
            <a:r>
              <a:rPr lang="en-US" dirty="0">
                <a:latin typeface="Times New Roman" panose="02020603050405020304" pitchFamily="18" charset="0"/>
                <a:cs typeface="Times New Roman" panose="02020603050405020304" pitchFamily="18" charset="0"/>
              </a:rPr>
              <a:t> fi </a:t>
            </a:r>
            <a:r>
              <a:rPr lang="en-US" dirty="0" err="1">
                <a:latin typeface="Times New Roman" panose="02020603050405020304" pitchFamily="18" charset="0"/>
                <a:cs typeface="Times New Roman" panose="02020603050405020304" pitchFamily="18" charset="0"/>
              </a:rPr>
              <a:t>rezolvată</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în</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două</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moduri</a:t>
            </a:r>
            <a:r>
              <a:rPr lang="en-US" dirty="0">
                <a:latin typeface="Times New Roman" panose="02020603050405020304" pitchFamily="18" charset="0"/>
                <a:cs typeface="Times New Roman" panose="02020603050405020304" pitchFamily="18" charset="0"/>
              </a:rPr>
              <a:t> - </a:t>
            </a:r>
            <a:r>
              <a:rPr lang="en-US" dirty="0" err="1">
                <a:latin typeface="Times New Roman" panose="02020603050405020304" pitchFamily="18" charset="0"/>
                <a:cs typeface="Times New Roman" panose="02020603050405020304" pitchFamily="18" charset="0"/>
              </a:rPr>
              <a:t>dorința</a:t>
            </a:r>
            <a:r>
              <a:rPr lang="en-US" dirty="0">
                <a:latin typeface="Times New Roman" panose="02020603050405020304" pitchFamily="18" charset="0"/>
                <a:cs typeface="Times New Roman" panose="02020603050405020304" pitchFamily="18" charset="0"/>
              </a:rPr>
              <a:t> de a - </a:t>
            </a:r>
            <a:r>
              <a:rPr lang="en-US" dirty="0" err="1">
                <a:latin typeface="Times New Roman" panose="02020603050405020304" pitchFamily="18" charset="0"/>
                <a:cs typeface="Times New Roman" panose="02020603050405020304" pitchFamily="18" charset="0"/>
              </a:rPr>
              <a:t>și</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sacrifica</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identitatea</a:t>
            </a:r>
            <a:r>
              <a:rPr lang="en-US" dirty="0">
                <a:latin typeface="Times New Roman" panose="02020603050405020304" pitchFamily="18" charset="0"/>
                <a:cs typeface="Times New Roman" panose="02020603050405020304" pitchFamily="18" charset="0"/>
              </a:rPr>
              <a:t> de </a:t>
            </a:r>
            <a:r>
              <a:rPr lang="en-US" dirty="0" err="1">
                <a:latin typeface="Times New Roman" panose="02020603050405020304" pitchFamily="18" charset="0"/>
                <a:cs typeface="Times New Roman" panose="02020603050405020304" pitchFamily="18" charset="0"/>
              </a:rPr>
              <a:t>dragul</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procedurilor</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democratice</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sau</a:t>
            </a:r>
            <a:r>
              <a:rPr lang="en-US" dirty="0">
                <a:latin typeface="Times New Roman" panose="02020603050405020304" pitchFamily="18" charset="0"/>
                <a:cs typeface="Times New Roman" panose="02020603050405020304" pitchFamily="18" charset="0"/>
              </a:rPr>
              <a:t> invers-</a:t>
            </a:r>
            <a:r>
              <a:rPr lang="en-US" dirty="0" err="1">
                <a:latin typeface="Times New Roman" panose="02020603050405020304" pitchFamily="18" charset="0"/>
                <a:cs typeface="Times New Roman" panose="02020603050405020304" pitchFamily="18" charset="0"/>
              </a:rPr>
              <a:t>dorința</a:t>
            </a:r>
            <a:r>
              <a:rPr lang="en-US" dirty="0">
                <a:latin typeface="Times New Roman" panose="02020603050405020304" pitchFamily="18" charset="0"/>
                <a:cs typeface="Times New Roman" panose="02020603050405020304" pitchFamily="18" charset="0"/>
              </a:rPr>
              <a:t> de a le </a:t>
            </a:r>
            <a:r>
              <a:rPr lang="en-US" dirty="0" err="1">
                <a:latin typeface="Times New Roman" panose="02020603050405020304" pitchFamily="18" charset="0"/>
                <a:cs typeface="Times New Roman" panose="02020603050405020304" pitchFamily="18" charset="0"/>
              </a:rPr>
              <a:t>sacrifica</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în</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numele</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securității</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Evenimentele</a:t>
            </a:r>
            <a:r>
              <a:rPr lang="en-US" dirty="0">
                <a:latin typeface="Times New Roman" panose="02020603050405020304" pitchFamily="18" charset="0"/>
                <a:cs typeface="Times New Roman" panose="02020603050405020304" pitchFamily="18" charset="0"/>
              </a:rPr>
              <a:t> din 1917 </a:t>
            </a:r>
            <a:r>
              <a:rPr lang="en-US" dirty="0" err="1">
                <a:latin typeface="Times New Roman" panose="02020603050405020304" pitchFamily="18" charset="0"/>
                <a:cs typeface="Times New Roman" panose="02020603050405020304" pitchFamily="18" charset="0"/>
              </a:rPr>
              <a:t>și</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sfârșitul</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anilor</a:t>
            </a:r>
            <a:r>
              <a:rPr lang="en-US" dirty="0">
                <a:latin typeface="Times New Roman" panose="02020603050405020304" pitchFamily="18" charset="0"/>
                <a:cs typeface="Times New Roman" panose="02020603050405020304" pitchFamily="18" charset="0"/>
              </a:rPr>
              <a:t> 80-începutul </a:t>
            </a:r>
            <a:r>
              <a:rPr lang="en-US" dirty="0" err="1">
                <a:latin typeface="Times New Roman" panose="02020603050405020304" pitchFamily="18" charset="0"/>
                <a:cs typeface="Times New Roman" panose="02020603050405020304" pitchFamily="18" charset="0"/>
              </a:rPr>
              <a:t>anilor</a:t>
            </a:r>
            <a:r>
              <a:rPr lang="en-US" dirty="0">
                <a:latin typeface="Times New Roman" panose="02020603050405020304" pitchFamily="18" charset="0"/>
                <a:cs typeface="Times New Roman" panose="02020603050405020304" pitchFamily="18" charset="0"/>
              </a:rPr>
              <a:t> 90, care au </a:t>
            </a:r>
            <a:r>
              <a:rPr lang="en-US" dirty="0" err="1">
                <a:latin typeface="Times New Roman" panose="02020603050405020304" pitchFamily="18" charset="0"/>
                <a:cs typeface="Times New Roman" panose="02020603050405020304" pitchFamily="18" charset="0"/>
              </a:rPr>
              <a:t>avut</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loc</a:t>
            </a:r>
            <a:r>
              <a:rPr lang="en-US" dirty="0">
                <a:latin typeface="Times New Roman" panose="02020603050405020304" pitchFamily="18" charset="0"/>
                <a:cs typeface="Times New Roman" panose="02020603050405020304" pitchFamily="18" charset="0"/>
              </a:rPr>
              <a:t> ca </a:t>
            </a:r>
            <a:r>
              <a:rPr lang="en-US" dirty="0" err="1">
                <a:latin typeface="Times New Roman" panose="02020603050405020304" pitchFamily="18" charset="0"/>
                <a:cs typeface="Times New Roman" panose="02020603050405020304" pitchFamily="18" charset="0"/>
              </a:rPr>
              <a:t>urmare</a:t>
            </a:r>
            <a:r>
              <a:rPr lang="en-US" dirty="0">
                <a:latin typeface="Times New Roman" panose="02020603050405020304" pitchFamily="18" charset="0"/>
                <a:cs typeface="Times New Roman" panose="02020603050405020304" pitchFamily="18" charset="0"/>
              </a:rPr>
              <a:t> a </a:t>
            </a:r>
            <a:r>
              <a:rPr lang="en-US" dirty="0" err="1">
                <a:latin typeface="Times New Roman" panose="02020603050405020304" pitchFamily="18" charset="0"/>
                <a:cs typeface="Times New Roman" panose="02020603050405020304" pitchFamily="18" charset="0"/>
              </a:rPr>
              <a:t>schimbării</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priorităților</a:t>
            </a:r>
            <a:r>
              <a:rPr lang="en-US" dirty="0">
                <a:latin typeface="Times New Roman" panose="02020603050405020304" pitchFamily="18" charset="0"/>
                <a:cs typeface="Times New Roman" panose="02020603050405020304" pitchFamily="18" charset="0"/>
              </a:rPr>
              <a:t> de </a:t>
            </a:r>
            <a:r>
              <a:rPr lang="en-US" dirty="0" err="1">
                <a:latin typeface="Times New Roman" panose="02020603050405020304" pitchFamily="18" charset="0"/>
                <a:cs typeface="Times New Roman" panose="02020603050405020304" pitchFamily="18" charset="0"/>
              </a:rPr>
              <a:t>către</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Rusia</a:t>
            </a:r>
            <a:r>
              <a:rPr lang="en-US" dirty="0">
                <a:latin typeface="Times New Roman" panose="02020603050405020304" pitchFamily="18" charset="0"/>
                <a:cs typeface="Times New Roman" panose="02020603050405020304" pitchFamily="18" charset="0"/>
              </a:rPr>
              <a:t>/URSS, </a:t>
            </a:r>
            <a:r>
              <a:rPr lang="en-US" dirty="0" err="1">
                <a:latin typeface="Times New Roman" panose="02020603050405020304" pitchFamily="18" charset="0"/>
                <a:cs typeface="Times New Roman" panose="02020603050405020304" pitchFamily="18" charset="0"/>
              </a:rPr>
              <a:t>oferă</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hrană</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bogată</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pentru</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astfel</a:t>
            </a:r>
            <a:r>
              <a:rPr lang="en-US" dirty="0">
                <a:latin typeface="Times New Roman" panose="02020603050405020304" pitchFamily="18" charset="0"/>
                <a:cs typeface="Times New Roman" panose="02020603050405020304" pitchFamily="18" charset="0"/>
              </a:rPr>
              <a:t> de </a:t>
            </a:r>
            <a:r>
              <a:rPr lang="en-US" dirty="0" err="1">
                <a:latin typeface="Times New Roman" panose="02020603050405020304" pitchFamily="18" charset="0"/>
                <a:cs typeface="Times New Roman" panose="02020603050405020304" pitchFamily="18" charset="0"/>
              </a:rPr>
              <a:t>reflecții</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și</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generalizări</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Întrucât</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libertatea</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vorbește</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în</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favoarea</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unei</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abordări</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utilitare</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iar</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egalitatea</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presupune</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una</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egalitară</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există</a:t>
            </a:r>
            <a:r>
              <a:rPr lang="en-US" dirty="0">
                <a:latin typeface="Times New Roman" panose="02020603050405020304" pitchFamily="18" charset="0"/>
                <a:cs typeface="Times New Roman" panose="02020603050405020304" pitchFamily="18" charset="0"/>
              </a:rPr>
              <a:t> o </a:t>
            </a:r>
            <a:r>
              <a:rPr lang="en-US" dirty="0" err="1">
                <a:latin typeface="Times New Roman" panose="02020603050405020304" pitchFamily="18" charset="0"/>
                <a:cs typeface="Times New Roman" panose="02020603050405020304" pitchFamily="18" charset="0"/>
              </a:rPr>
              <a:t>ciocnire</a:t>
            </a:r>
            <a:r>
              <a:rPr lang="en-US" dirty="0">
                <a:latin typeface="Times New Roman" panose="02020603050405020304" pitchFamily="18" charset="0"/>
                <a:cs typeface="Times New Roman" panose="02020603050405020304" pitchFamily="18" charset="0"/>
              </a:rPr>
              <a:t> a </a:t>
            </a:r>
            <a:r>
              <a:rPr lang="en-US" dirty="0" err="1">
                <a:latin typeface="Times New Roman" panose="02020603050405020304" pitchFamily="18" charset="0"/>
                <a:cs typeface="Times New Roman" panose="02020603050405020304" pitchFamily="18" charset="0"/>
              </a:rPr>
              <a:t>principiilor</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egalității</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și</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libertății</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deși</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principiul</a:t>
            </a:r>
            <a:r>
              <a:rPr lang="en-US" dirty="0">
                <a:latin typeface="Times New Roman" panose="02020603050405020304" pitchFamily="18" charset="0"/>
                <a:cs typeface="Times New Roman" panose="02020603050405020304" pitchFamily="18" charset="0"/>
              </a:rPr>
              <a:t> democratic al </a:t>
            </a:r>
            <a:r>
              <a:rPr lang="en-US" dirty="0" err="1">
                <a:latin typeface="Times New Roman" panose="02020603050405020304" pitchFamily="18" charset="0"/>
                <a:cs typeface="Times New Roman" panose="02020603050405020304" pitchFamily="18" charset="0"/>
              </a:rPr>
              <a:t>fraternității</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presupune</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coexistența</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pașnică</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fără</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conflicte</a:t>
            </a:r>
            <a:r>
              <a:rPr lang="en-US" dirty="0">
                <a:latin typeface="Times New Roman" panose="02020603050405020304" pitchFamily="18" charset="0"/>
                <a:cs typeface="Times New Roman" panose="02020603050405020304" pitchFamily="18" charset="0"/>
              </a:rPr>
              <a:t> a </a:t>
            </a:r>
            <a:r>
              <a:rPr lang="en-US" dirty="0" err="1">
                <a:latin typeface="Times New Roman" panose="02020603050405020304" pitchFamily="18" charset="0"/>
                <a:cs typeface="Times New Roman" panose="02020603050405020304" pitchFamily="18" charset="0"/>
              </a:rPr>
              <a:t>națiunilor</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și</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statelor</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în</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cadrul</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comunității</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mondiale</a:t>
            </a:r>
            <a:endParaRPr lang="ru-RU" dirty="0">
              <a:latin typeface="Times New Roman" panose="02020603050405020304" pitchFamily="18" charset="0"/>
              <a:cs typeface="Times New Roman" panose="02020603050405020304" pitchFamily="18" charset="0"/>
            </a:endParaRPr>
          </a:p>
          <a:p>
            <a:pPr marL="0" indent="0">
              <a:buNone/>
            </a:pPr>
            <a:endParaRPr lang="ru-RU" dirty="0"/>
          </a:p>
        </p:txBody>
      </p:sp>
    </p:spTree>
    <p:extLst>
      <p:ext uri="{BB962C8B-B14F-4D97-AF65-F5344CB8AC3E}">
        <p14:creationId xmlns:p14="http://schemas.microsoft.com/office/powerpoint/2010/main" val="214623857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1261872" y="1004552"/>
            <a:ext cx="9388956" cy="5175585"/>
          </a:xfrm>
        </p:spPr>
        <p:txBody>
          <a:bodyPr>
            <a:noAutofit/>
          </a:bodyPr>
          <a:lstStyle/>
          <a:p>
            <a:pPr marL="0" indent="0" algn="just">
              <a:buNone/>
            </a:pPr>
            <a:r>
              <a:rPr lang="en-US" sz="2400" dirty="0" err="1">
                <a:latin typeface="Times New Roman" panose="02020603050405020304" pitchFamily="18" charset="0"/>
                <a:cs typeface="Times New Roman" panose="02020603050405020304" pitchFamily="18" charset="0"/>
              </a:rPr>
              <a:t>Contradicțiile</a:t>
            </a:r>
            <a:r>
              <a:rPr lang="en-US" sz="2400" dirty="0">
                <a:latin typeface="Times New Roman" panose="02020603050405020304" pitchFamily="18" charset="0"/>
                <a:cs typeface="Times New Roman" panose="02020603050405020304" pitchFamily="18" charset="0"/>
              </a:rPr>
              <a:t> de </a:t>
            </a:r>
            <a:r>
              <a:rPr lang="en-US" sz="2400" dirty="0" err="1">
                <a:latin typeface="Times New Roman" panose="02020603050405020304" pitchFamily="18" charset="0"/>
                <a:cs typeface="Times New Roman" panose="02020603050405020304" pitchFamily="18" charset="0"/>
              </a:rPr>
              <a:t>mai</a:t>
            </a:r>
            <a:r>
              <a:rPr lang="en-US" sz="2400" dirty="0">
                <a:latin typeface="Times New Roman" panose="02020603050405020304" pitchFamily="18" charset="0"/>
                <a:cs typeface="Times New Roman" panose="02020603050405020304" pitchFamily="18" charset="0"/>
              </a:rPr>
              <a:t> </a:t>
            </a:r>
            <a:r>
              <a:rPr lang="en-US" sz="2400" dirty="0" err="1">
                <a:latin typeface="Times New Roman" panose="02020603050405020304" pitchFamily="18" charset="0"/>
                <a:cs typeface="Times New Roman" panose="02020603050405020304" pitchFamily="18" charset="0"/>
              </a:rPr>
              <a:t>sus</a:t>
            </a:r>
            <a:r>
              <a:rPr lang="en-US" sz="2400" dirty="0">
                <a:latin typeface="Times New Roman" panose="02020603050405020304" pitchFamily="18" charset="0"/>
                <a:cs typeface="Times New Roman" panose="02020603050405020304" pitchFamily="18" charset="0"/>
              </a:rPr>
              <a:t> </a:t>
            </a:r>
            <a:r>
              <a:rPr lang="en-US" sz="2400" dirty="0" err="1">
                <a:latin typeface="Times New Roman" panose="02020603050405020304" pitchFamily="18" charset="0"/>
                <a:cs typeface="Times New Roman" panose="02020603050405020304" pitchFamily="18" charset="0"/>
              </a:rPr>
              <a:t>sunt</a:t>
            </a:r>
            <a:r>
              <a:rPr lang="en-US" sz="2400" dirty="0">
                <a:latin typeface="Times New Roman" panose="02020603050405020304" pitchFamily="18" charset="0"/>
                <a:cs typeface="Times New Roman" panose="02020603050405020304" pitchFamily="18" charset="0"/>
              </a:rPr>
              <a:t> </a:t>
            </a:r>
            <a:r>
              <a:rPr lang="en-US" sz="2400" dirty="0" err="1">
                <a:latin typeface="Times New Roman" panose="02020603050405020304" pitchFamily="18" charset="0"/>
                <a:cs typeface="Times New Roman" panose="02020603050405020304" pitchFamily="18" charset="0"/>
              </a:rPr>
              <a:t>prevăzute</a:t>
            </a:r>
            <a:r>
              <a:rPr lang="en-US" sz="2400" dirty="0">
                <a:latin typeface="Times New Roman" panose="02020603050405020304" pitchFamily="18" charset="0"/>
                <a:cs typeface="Times New Roman" panose="02020603050405020304" pitchFamily="18" charset="0"/>
              </a:rPr>
              <a:t> </a:t>
            </a:r>
            <a:r>
              <a:rPr lang="en-US" sz="2400" dirty="0" err="1">
                <a:latin typeface="Times New Roman" panose="02020603050405020304" pitchFamily="18" charset="0"/>
                <a:cs typeface="Times New Roman" panose="02020603050405020304" pitchFamily="18" charset="0"/>
              </a:rPr>
              <a:t>în</a:t>
            </a:r>
            <a:r>
              <a:rPr lang="en-US" sz="2400" dirty="0">
                <a:latin typeface="Times New Roman" panose="02020603050405020304" pitchFamily="18" charset="0"/>
                <a:cs typeface="Times New Roman" panose="02020603050405020304" pitchFamily="18" charset="0"/>
              </a:rPr>
              <a:t> Carta ONU </a:t>
            </a:r>
            <a:r>
              <a:rPr lang="en-US" sz="2400" dirty="0" err="1">
                <a:latin typeface="Times New Roman" panose="02020603050405020304" pitchFamily="18" charset="0"/>
                <a:cs typeface="Times New Roman" panose="02020603050405020304" pitchFamily="18" charset="0"/>
              </a:rPr>
              <a:t>și</a:t>
            </a:r>
            <a:r>
              <a:rPr lang="en-US" sz="2400" dirty="0">
                <a:latin typeface="Times New Roman" panose="02020603050405020304" pitchFamily="18" charset="0"/>
                <a:cs typeface="Times New Roman" panose="02020603050405020304" pitchFamily="18" charset="0"/>
              </a:rPr>
              <a:t> o </a:t>
            </a:r>
            <a:r>
              <a:rPr lang="en-US" sz="2400" dirty="0" err="1">
                <a:latin typeface="Times New Roman" panose="02020603050405020304" pitchFamily="18" charset="0"/>
                <a:cs typeface="Times New Roman" panose="02020603050405020304" pitchFamily="18" charset="0"/>
              </a:rPr>
              <a:t>serie</a:t>
            </a:r>
            <a:r>
              <a:rPr lang="en-US" sz="2400" dirty="0">
                <a:latin typeface="Times New Roman" panose="02020603050405020304" pitchFamily="18" charset="0"/>
                <a:cs typeface="Times New Roman" panose="02020603050405020304" pitchFamily="18" charset="0"/>
              </a:rPr>
              <a:t> de </a:t>
            </a:r>
            <a:r>
              <a:rPr lang="en-US" sz="2400" dirty="0" err="1">
                <a:latin typeface="Times New Roman" panose="02020603050405020304" pitchFamily="18" charset="0"/>
                <a:cs typeface="Times New Roman" panose="02020603050405020304" pitchFamily="18" charset="0"/>
              </a:rPr>
              <a:t>documente</a:t>
            </a:r>
            <a:r>
              <a:rPr lang="en-US" sz="2400" dirty="0">
                <a:latin typeface="Times New Roman" panose="02020603050405020304" pitchFamily="18" charset="0"/>
                <a:cs typeface="Times New Roman" panose="02020603050405020304" pitchFamily="18" charset="0"/>
              </a:rPr>
              <a:t> </a:t>
            </a:r>
            <a:r>
              <a:rPr lang="en-US" sz="2400" dirty="0" err="1">
                <a:latin typeface="Times New Roman" panose="02020603050405020304" pitchFamily="18" charset="0"/>
                <a:cs typeface="Times New Roman" panose="02020603050405020304" pitchFamily="18" charset="0"/>
              </a:rPr>
              <a:t>juridice</a:t>
            </a:r>
            <a:r>
              <a:rPr lang="en-US" sz="2400" dirty="0">
                <a:latin typeface="Times New Roman" panose="02020603050405020304" pitchFamily="18" charset="0"/>
                <a:cs typeface="Times New Roman" panose="02020603050405020304" pitchFamily="18" charset="0"/>
              </a:rPr>
              <a:t> </a:t>
            </a:r>
            <a:r>
              <a:rPr lang="en-US" sz="2400" dirty="0" err="1">
                <a:latin typeface="Times New Roman" panose="02020603050405020304" pitchFamily="18" charset="0"/>
                <a:cs typeface="Times New Roman" panose="02020603050405020304" pitchFamily="18" charset="0"/>
              </a:rPr>
              <a:t>internaționale</a:t>
            </a:r>
            <a:r>
              <a:rPr lang="en-US" sz="2400" dirty="0">
                <a:latin typeface="Times New Roman" panose="02020603050405020304" pitchFamily="18" charset="0"/>
                <a:cs typeface="Times New Roman" panose="02020603050405020304" pitchFamily="18" charset="0"/>
              </a:rPr>
              <a:t> </a:t>
            </a:r>
            <a:r>
              <a:rPr lang="en-US" sz="2400" dirty="0" err="1">
                <a:latin typeface="Times New Roman" panose="02020603050405020304" pitchFamily="18" charset="0"/>
                <a:cs typeface="Times New Roman" panose="02020603050405020304" pitchFamily="18" charset="0"/>
              </a:rPr>
              <a:t>menite</a:t>
            </a:r>
            <a:r>
              <a:rPr lang="en-US" sz="2400" dirty="0">
                <a:latin typeface="Times New Roman" panose="02020603050405020304" pitchFamily="18" charset="0"/>
                <a:cs typeface="Times New Roman" panose="02020603050405020304" pitchFamily="18" charset="0"/>
              </a:rPr>
              <a:t> </a:t>
            </a:r>
            <a:r>
              <a:rPr lang="en-US" sz="2400" dirty="0" err="1">
                <a:latin typeface="Times New Roman" panose="02020603050405020304" pitchFamily="18" charset="0"/>
                <a:cs typeface="Times New Roman" panose="02020603050405020304" pitchFamily="18" charset="0"/>
              </a:rPr>
              <a:t>să</a:t>
            </a:r>
            <a:r>
              <a:rPr lang="en-US" sz="2400" dirty="0">
                <a:latin typeface="Times New Roman" panose="02020603050405020304" pitchFamily="18" charset="0"/>
                <a:cs typeface="Times New Roman" panose="02020603050405020304" pitchFamily="18" charset="0"/>
              </a:rPr>
              <a:t> </a:t>
            </a:r>
            <a:r>
              <a:rPr lang="en-US" sz="2400" dirty="0" err="1">
                <a:latin typeface="Times New Roman" panose="02020603050405020304" pitchFamily="18" charset="0"/>
                <a:cs typeface="Times New Roman" panose="02020603050405020304" pitchFamily="18" charset="0"/>
              </a:rPr>
              <a:t>reglementeze</a:t>
            </a:r>
            <a:r>
              <a:rPr lang="en-US" sz="2400" dirty="0">
                <a:latin typeface="Times New Roman" panose="02020603050405020304" pitchFamily="18" charset="0"/>
                <a:cs typeface="Times New Roman" panose="02020603050405020304" pitchFamily="18" charset="0"/>
              </a:rPr>
              <a:t> </a:t>
            </a:r>
            <a:r>
              <a:rPr lang="en-US" sz="2400" dirty="0" err="1">
                <a:latin typeface="Times New Roman" panose="02020603050405020304" pitchFamily="18" charset="0"/>
                <a:cs typeface="Times New Roman" panose="02020603050405020304" pitchFamily="18" charset="0"/>
              </a:rPr>
              <a:t>relațiile</a:t>
            </a:r>
            <a:r>
              <a:rPr lang="en-US" sz="2400" dirty="0">
                <a:latin typeface="Times New Roman" panose="02020603050405020304" pitchFamily="18" charset="0"/>
                <a:cs typeface="Times New Roman" panose="02020603050405020304" pitchFamily="18" charset="0"/>
              </a:rPr>
              <a:t> </a:t>
            </a:r>
            <a:r>
              <a:rPr lang="en-US" sz="2400" dirty="0" err="1">
                <a:latin typeface="Times New Roman" panose="02020603050405020304" pitchFamily="18" charset="0"/>
                <a:cs typeface="Times New Roman" panose="02020603050405020304" pitchFamily="18" charset="0"/>
              </a:rPr>
              <a:t>dintre</a:t>
            </a:r>
            <a:r>
              <a:rPr lang="en-US" sz="2400" dirty="0">
                <a:latin typeface="Times New Roman" panose="02020603050405020304" pitchFamily="18" charset="0"/>
                <a:cs typeface="Times New Roman" panose="02020603050405020304" pitchFamily="18" charset="0"/>
              </a:rPr>
              <a:t> state </a:t>
            </a:r>
            <a:r>
              <a:rPr lang="en-US" sz="2400" dirty="0" err="1">
                <a:latin typeface="Times New Roman" panose="02020603050405020304" pitchFamily="18" charset="0"/>
                <a:cs typeface="Times New Roman" panose="02020603050405020304" pitchFamily="18" charset="0"/>
              </a:rPr>
              <a:t>în</a:t>
            </a:r>
            <a:r>
              <a:rPr lang="en-US" sz="2400" dirty="0">
                <a:latin typeface="Times New Roman" panose="02020603050405020304" pitchFamily="18" charset="0"/>
                <a:cs typeface="Times New Roman" panose="02020603050405020304" pitchFamily="18" charset="0"/>
              </a:rPr>
              <a:t> </a:t>
            </a:r>
            <a:r>
              <a:rPr lang="en-US" sz="2400" dirty="0" err="1">
                <a:latin typeface="Times New Roman" panose="02020603050405020304" pitchFamily="18" charset="0"/>
                <a:cs typeface="Times New Roman" panose="02020603050405020304" pitchFamily="18" charset="0"/>
              </a:rPr>
              <a:t>numele</a:t>
            </a:r>
            <a:r>
              <a:rPr lang="en-US" sz="2400" dirty="0">
                <a:latin typeface="Times New Roman" panose="02020603050405020304" pitchFamily="18" charset="0"/>
                <a:cs typeface="Times New Roman" panose="02020603050405020304" pitchFamily="18" charset="0"/>
              </a:rPr>
              <a:t> </a:t>
            </a:r>
            <a:r>
              <a:rPr lang="en-US" sz="2400" dirty="0" err="1">
                <a:latin typeface="Times New Roman" panose="02020603050405020304" pitchFamily="18" charset="0"/>
                <a:cs typeface="Times New Roman" panose="02020603050405020304" pitchFamily="18" charset="0"/>
              </a:rPr>
              <a:t>securității</a:t>
            </a:r>
            <a:r>
              <a:rPr lang="en-US" sz="2400" dirty="0">
                <a:latin typeface="Times New Roman" panose="02020603050405020304" pitchFamily="18" charset="0"/>
                <a:cs typeface="Times New Roman" panose="02020603050405020304" pitchFamily="18" charset="0"/>
              </a:rPr>
              <a:t> </a:t>
            </a:r>
            <a:r>
              <a:rPr lang="en-US" sz="2400" dirty="0" err="1">
                <a:latin typeface="Times New Roman" panose="02020603050405020304" pitchFamily="18" charset="0"/>
                <a:cs typeface="Times New Roman" panose="02020603050405020304" pitchFamily="18" charset="0"/>
              </a:rPr>
              <a:t>internaționale</a:t>
            </a:r>
            <a:r>
              <a:rPr lang="en-US" sz="2400" dirty="0">
                <a:latin typeface="Times New Roman" panose="02020603050405020304" pitchFamily="18" charset="0"/>
                <a:cs typeface="Times New Roman" panose="02020603050405020304" pitchFamily="18" charset="0"/>
              </a:rPr>
              <a:t>. O </a:t>
            </a:r>
            <a:r>
              <a:rPr lang="en-US" sz="2400" dirty="0" err="1">
                <a:latin typeface="Times New Roman" panose="02020603050405020304" pitchFamily="18" charset="0"/>
                <a:cs typeface="Times New Roman" panose="02020603050405020304" pitchFamily="18" charset="0"/>
              </a:rPr>
              <a:t>dilemă</a:t>
            </a:r>
            <a:r>
              <a:rPr lang="en-US" sz="2400" dirty="0">
                <a:latin typeface="Times New Roman" panose="02020603050405020304" pitchFamily="18" charset="0"/>
                <a:cs typeface="Times New Roman" panose="02020603050405020304" pitchFamily="18" charset="0"/>
              </a:rPr>
              <a:t> </a:t>
            </a:r>
            <a:r>
              <a:rPr lang="en-US" sz="2400" dirty="0" err="1">
                <a:latin typeface="Times New Roman" panose="02020603050405020304" pitchFamily="18" charset="0"/>
                <a:cs typeface="Times New Roman" panose="02020603050405020304" pitchFamily="18" charset="0"/>
              </a:rPr>
              <a:t>derivată</a:t>
            </a:r>
            <a:r>
              <a:rPr lang="en-US" sz="2400" dirty="0">
                <a:latin typeface="Times New Roman" panose="02020603050405020304" pitchFamily="18" charset="0"/>
                <a:cs typeface="Times New Roman" panose="02020603050405020304" pitchFamily="18" charset="0"/>
              </a:rPr>
              <a:t> </a:t>
            </a:r>
            <a:r>
              <a:rPr lang="en-US" sz="2400" dirty="0" err="1">
                <a:latin typeface="Times New Roman" panose="02020603050405020304" pitchFamily="18" charset="0"/>
                <a:cs typeface="Times New Roman" panose="02020603050405020304" pitchFamily="18" charset="0"/>
              </a:rPr>
              <a:t>este</a:t>
            </a:r>
            <a:r>
              <a:rPr lang="en-US" sz="2400" dirty="0">
                <a:latin typeface="Times New Roman" panose="02020603050405020304" pitchFamily="18" charset="0"/>
                <a:cs typeface="Times New Roman" panose="02020603050405020304" pitchFamily="18" charset="0"/>
              </a:rPr>
              <a:t> </a:t>
            </a:r>
            <a:r>
              <a:rPr lang="en-US" sz="2400" dirty="0" err="1">
                <a:latin typeface="Times New Roman" panose="02020603050405020304" pitchFamily="18" charset="0"/>
                <a:cs typeface="Times New Roman" panose="02020603050405020304" pitchFamily="18" charset="0"/>
              </a:rPr>
              <a:t>dilema</a:t>
            </a:r>
            <a:r>
              <a:rPr lang="en-US" sz="2400" dirty="0">
                <a:latin typeface="Times New Roman" panose="02020603050405020304" pitchFamily="18" charset="0"/>
                <a:cs typeface="Times New Roman" panose="02020603050405020304" pitchFamily="18" charset="0"/>
              </a:rPr>
              <a:t> "</a:t>
            </a:r>
            <a:r>
              <a:rPr lang="en-US" sz="2400" dirty="0" err="1">
                <a:latin typeface="Times New Roman" panose="02020603050405020304" pitchFamily="18" charset="0"/>
                <a:cs typeface="Times New Roman" panose="02020603050405020304" pitchFamily="18" charset="0"/>
              </a:rPr>
              <a:t>securitate-suveranitate</a:t>
            </a:r>
            <a:r>
              <a:rPr lang="en-US" sz="2400" dirty="0">
                <a:latin typeface="Times New Roman" panose="02020603050405020304" pitchFamily="18" charset="0"/>
                <a:cs typeface="Times New Roman" panose="02020603050405020304" pitchFamily="18" charset="0"/>
              </a:rPr>
              <a:t>". </a:t>
            </a:r>
            <a:r>
              <a:rPr lang="en-US" sz="2400" dirty="0" err="1">
                <a:latin typeface="Times New Roman" panose="02020603050405020304" pitchFamily="18" charset="0"/>
                <a:cs typeface="Times New Roman" panose="02020603050405020304" pitchFamily="18" charset="0"/>
              </a:rPr>
              <a:t>Fiind</a:t>
            </a:r>
            <a:r>
              <a:rPr lang="en-US" sz="2400" dirty="0">
                <a:latin typeface="Times New Roman" panose="02020603050405020304" pitchFamily="18" charset="0"/>
                <a:cs typeface="Times New Roman" panose="02020603050405020304" pitchFamily="18" charset="0"/>
              </a:rPr>
              <a:t> </a:t>
            </a:r>
            <a:r>
              <a:rPr lang="en-US" sz="2400" dirty="0" err="1">
                <a:latin typeface="Times New Roman" panose="02020603050405020304" pitchFamily="18" charset="0"/>
                <a:cs typeface="Times New Roman" panose="02020603050405020304" pitchFamily="18" charset="0"/>
              </a:rPr>
              <a:t>principiul</a:t>
            </a:r>
            <a:r>
              <a:rPr lang="en-US" sz="2400" dirty="0">
                <a:latin typeface="Times New Roman" panose="02020603050405020304" pitchFamily="18" charset="0"/>
                <a:cs typeface="Times New Roman" panose="02020603050405020304" pitchFamily="18" charset="0"/>
              </a:rPr>
              <a:t> de </a:t>
            </a:r>
            <a:r>
              <a:rPr lang="en-US" sz="2400" dirty="0" err="1">
                <a:latin typeface="Times New Roman" panose="02020603050405020304" pitchFamily="18" charset="0"/>
                <a:cs typeface="Times New Roman" panose="02020603050405020304" pitchFamily="18" charset="0"/>
              </a:rPr>
              <a:t>bază</a:t>
            </a:r>
            <a:r>
              <a:rPr lang="en-US" sz="2400" dirty="0">
                <a:latin typeface="Times New Roman" panose="02020603050405020304" pitchFamily="18" charset="0"/>
                <a:cs typeface="Times New Roman" panose="02020603050405020304" pitchFamily="18" charset="0"/>
              </a:rPr>
              <a:t> al </a:t>
            </a:r>
            <a:r>
              <a:rPr lang="en-US" sz="2400" dirty="0" err="1">
                <a:latin typeface="Times New Roman" panose="02020603050405020304" pitchFamily="18" charset="0"/>
                <a:cs typeface="Times New Roman" panose="02020603050405020304" pitchFamily="18" charset="0"/>
              </a:rPr>
              <a:t>sistemului</a:t>
            </a:r>
            <a:r>
              <a:rPr lang="en-US" sz="2400" dirty="0">
                <a:latin typeface="Times New Roman" panose="02020603050405020304" pitchFamily="18" charset="0"/>
                <a:cs typeface="Times New Roman" panose="02020603050405020304" pitchFamily="18" charset="0"/>
              </a:rPr>
              <a:t> existent de </a:t>
            </a:r>
            <a:r>
              <a:rPr lang="en-US" sz="2400" dirty="0" err="1">
                <a:latin typeface="Times New Roman" panose="02020603050405020304" pitchFamily="18" charset="0"/>
                <a:cs typeface="Times New Roman" panose="02020603050405020304" pitchFamily="18" charset="0"/>
              </a:rPr>
              <a:t>Relații</a:t>
            </a:r>
            <a:r>
              <a:rPr lang="en-US" sz="2400" dirty="0">
                <a:latin typeface="Times New Roman" panose="02020603050405020304" pitchFamily="18" charset="0"/>
                <a:cs typeface="Times New Roman" panose="02020603050405020304" pitchFamily="18" charset="0"/>
              </a:rPr>
              <a:t> </a:t>
            </a:r>
            <a:r>
              <a:rPr lang="en-US" sz="2400" dirty="0" err="1">
                <a:latin typeface="Times New Roman" panose="02020603050405020304" pitchFamily="18" charset="0"/>
                <a:cs typeface="Times New Roman" panose="02020603050405020304" pitchFamily="18" charset="0"/>
              </a:rPr>
              <a:t>Internaționale</a:t>
            </a:r>
            <a:r>
              <a:rPr lang="en-US" sz="2400" dirty="0">
                <a:latin typeface="Times New Roman" panose="02020603050405020304" pitchFamily="18" charset="0"/>
                <a:cs typeface="Times New Roman" panose="02020603050405020304" pitchFamily="18" charset="0"/>
              </a:rPr>
              <a:t>, </a:t>
            </a:r>
            <a:r>
              <a:rPr lang="en-US" sz="2400" dirty="0" err="1">
                <a:latin typeface="Times New Roman" panose="02020603050405020304" pitchFamily="18" charset="0"/>
                <a:cs typeface="Times New Roman" panose="02020603050405020304" pitchFamily="18" charset="0"/>
              </a:rPr>
              <a:t>suveranitatea</a:t>
            </a:r>
            <a:r>
              <a:rPr lang="en-US" sz="2400" dirty="0">
                <a:latin typeface="Times New Roman" panose="02020603050405020304" pitchFamily="18" charset="0"/>
                <a:cs typeface="Times New Roman" panose="02020603050405020304" pitchFamily="18" charset="0"/>
              </a:rPr>
              <a:t> </a:t>
            </a:r>
            <a:r>
              <a:rPr lang="en-US" sz="2400" dirty="0" err="1">
                <a:latin typeface="Times New Roman" panose="02020603050405020304" pitchFamily="18" charset="0"/>
                <a:cs typeface="Times New Roman" panose="02020603050405020304" pitchFamily="18" charset="0"/>
              </a:rPr>
              <a:t>este</a:t>
            </a:r>
            <a:r>
              <a:rPr lang="en-US" sz="2400" dirty="0">
                <a:latin typeface="Times New Roman" panose="02020603050405020304" pitchFamily="18" charset="0"/>
                <a:cs typeface="Times New Roman" panose="02020603050405020304" pitchFamily="18" charset="0"/>
              </a:rPr>
              <a:t> de </a:t>
            </a:r>
            <a:r>
              <a:rPr lang="en-US" sz="2400" dirty="0" err="1">
                <a:latin typeface="Times New Roman" panose="02020603050405020304" pitchFamily="18" charset="0"/>
                <a:cs typeface="Times New Roman" panose="02020603050405020304" pitchFamily="18" charset="0"/>
              </a:rPr>
              <a:t>fapt</a:t>
            </a:r>
            <a:r>
              <a:rPr lang="en-US" sz="2400" dirty="0">
                <a:latin typeface="Times New Roman" panose="02020603050405020304" pitchFamily="18" charset="0"/>
                <a:cs typeface="Times New Roman" panose="02020603050405020304" pitchFamily="18" charset="0"/>
              </a:rPr>
              <a:t> </a:t>
            </a:r>
            <a:r>
              <a:rPr lang="en-US" sz="2400" dirty="0" err="1">
                <a:latin typeface="Times New Roman" panose="02020603050405020304" pitchFamily="18" charset="0"/>
                <a:cs typeface="Times New Roman" panose="02020603050405020304" pitchFamily="18" charset="0"/>
              </a:rPr>
              <a:t>considerată</a:t>
            </a:r>
            <a:r>
              <a:rPr lang="en-US" sz="2400" dirty="0">
                <a:latin typeface="Times New Roman" panose="02020603050405020304" pitchFamily="18" charset="0"/>
                <a:cs typeface="Times New Roman" panose="02020603050405020304" pitchFamily="18" charset="0"/>
              </a:rPr>
              <a:t> </a:t>
            </a:r>
            <a:r>
              <a:rPr lang="en-US" sz="2400" dirty="0" err="1">
                <a:latin typeface="Times New Roman" panose="02020603050405020304" pitchFamily="18" charset="0"/>
                <a:cs typeface="Times New Roman" panose="02020603050405020304" pitchFamily="18" charset="0"/>
              </a:rPr>
              <a:t>sinonimă</a:t>
            </a:r>
            <a:r>
              <a:rPr lang="en-US" sz="2400" dirty="0">
                <a:latin typeface="Times New Roman" panose="02020603050405020304" pitchFamily="18" charset="0"/>
                <a:cs typeface="Times New Roman" panose="02020603050405020304" pitchFamily="18" charset="0"/>
              </a:rPr>
              <a:t> cu </a:t>
            </a:r>
            <a:r>
              <a:rPr lang="en-US" sz="2400" dirty="0" err="1">
                <a:latin typeface="Times New Roman" panose="02020603050405020304" pitchFamily="18" charset="0"/>
                <a:cs typeface="Times New Roman" panose="02020603050405020304" pitchFamily="18" charset="0"/>
              </a:rPr>
              <a:t>securitatea</a:t>
            </a:r>
            <a:r>
              <a:rPr lang="en-US" sz="2400" dirty="0">
                <a:latin typeface="Times New Roman" panose="02020603050405020304" pitchFamily="18" charset="0"/>
                <a:cs typeface="Times New Roman" panose="02020603050405020304" pitchFamily="18" charset="0"/>
              </a:rPr>
              <a:t>, </a:t>
            </a:r>
            <a:r>
              <a:rPr lang="en-US" sz="2400" dirty="0" err="1">
                <a:latin typeface="Times New Roman" panose="02020603050405020304" pitchFamily="18" charset="0"/>
                <a:cs typeface="Times New Roman" panose="02020603050405020304" pitchFamily="18" charset="0"/>
              </a:rPr>
              <a:t>dar</a:t>
            </a:r>
            <a:r>
              <a:rPr lang="en-US" sz="2400" dirty="0">
                <a:latin typeface="Times New Roman" panose="02020603050405020304" pitchFamily="18" charset="0"/>
                <a:cs typeface="Times New Roman" panose="02020603050405020304" pitchFamily="18" charset="0"/>
              </a:rPr>
              <a:t> </a:t>
            </a:r>
            <a:r>
              <a:rPr lang="en-US" sz="2400" dirty="0" err="1">
                <a:latin typeface="Times New Roman" panose="02020603050405020304" pitchFamily="18" charset="0"/>
                <a:cs typeface="Times New Roman" panose="02020603050405020304" pitchFamily="18" charset="0"/>
              </a:rPr>
              <a:t>în</a:t>
            </a:r>
            <a:r>
              <a:rPr lang="en-US" sz="2400" dirty="0">
                <a:latin typeface="Times New Roman" panose="02020603050405020304" pitchFamily="18" charset="0"/>
                <a:cs typeface="Times New Roman" panose="02020603050405020304" pitchFamily="18" charset="0"/>
              </a:rPr>
              <a:t> </a:t>
            </a:r>
            <a:r>
              <a:rPr lang="en-US" sz="2400" dirty="0" err="1">
                <a:latin typeface="Times New Roman" panose="02020603050405020304" pitchFamily="18" charset="0"/>
                <a:cs typeface="Times New Roman" panose="02020603050405020304" pitchFamily="18" charset="0"/>
              </a:rPr>
              <a:t>practică</a:t>
            </a:r>
            <a:r>
              <a:rPr lang="en-US" sz="2400" dirty="0">
                <a:latin typeface="Times New Roman" panose="02020603050405020304" pitchFamily="18" charset="0"/>
                <a:cs typeface="Times New Roman" panose="02020603050405020304" pitchFamily="18" charset="0"/>
              </a:rPr>
              <a:t> nu </a:t>
            </a:r>
            <a:r>
              <a:rPr lang="en-US" sz="2400" dirty="0" err="1">
                <a:latin typeface="Times New Roman" panose="02020603050405020304" pitchFamily="18" charset="0"/>
                <a:cs typeface="Times New Roman" panose="02020603050405020304" pitchFamily="18" charset="0"/>
              </a:rPr>
              <a:t>este</a:t>
            </a:r>
            <a:r>
              <a:rPr lang="en-US" sz="2400" dirty="0">
                <a:latin typeface="Times New Roman" panose="02020603050405020304" pitchFamily="18" charset="0"/>
                <a:cs typeface="Times New Roman" panose="02020603050405020304" pitchFamily="18" charset="0"/>
              </a:rPr>
              <a:t> </a:t>
            </a:r>
            <a:r>
              <a:rPr lang="en-US" sz="2400" dirty="0" err="1">
                <a:latin typeface="Times New Roman" panose="02020603050405020304" pitchFamily="18" charset="0"/>
                <a:cs typeface="Times New Roman" panose="02020603050405020304" pitchFamily="18" charset="0"/>
              </a:rPr>
              <a:t>cazul</a:t>
            </a:r>
            <a:r>
              <a:rPr lang="en-US" sz="2400" dirty="0">
                <a:latin typeface="Times New Roman" panose="02020603050405020304" pitchFamily="18" charset="0"/>
                <a:cs typeface="Times New Roman" panose="02020603050405020304" pitchFamily="18" charset="0"/>
              </a:rPr>
              <a:t>. </a:t>
            </a:r>
            <a:r>
              <a:rPr lang="en-US" sz="2400" dirty="0" err="1">
                <a:latin typeface="Times New Roman" panose="02020603050405020304" pitchFamily="18" charset="0"/>
                <a:cs typeface="Times New Roman" panose="02020603050405020304" pitchFamily="18" charset="0"/>
              </a:rPr>
              <a:t>Structura</a:t>
            </a:r>
            <a:r>
              <a:rPr lang="en-US" sz="2400" dirty="0">
                <a:latin typeface="Times New Roman" panose="02020603050405020304" pitchFamily="18" charset="0"/>
                <a:cs typeface="Times New Roman" panose="02020603050405020304" pitchFamily="18" charset="0"/>
              </a:rPr>
              <a:t> </a:t>
            </a:r>
            <a:r>
              <a:rPr lang="en-US" sz="2400" dirty="0" err="1">
                <a:latin typeface="Times New Roman" panose="02020603050405020304" pitchFamily="18" charset="0"/>
                <a:cs typeface="Times New Roman" panose="02020603050405020304" pitchFamily="18" charset="0"/>
              </a:rPr>
              <a:t>și</a:t>
            </a:r>
            <a:r>
              <a:rPr lang="en-US" sz="2400" dirty="0">
                <a:latin typeface="Times New Roman" panose="02020603050405020304" pitchFamily="18" charset="0"/>
                <a:cs typeface="Times New Roman" panose="02020603050405020304" pitchFamily="18" charset="0"/>
              </a:rPr>
              <a:t> </a:t>
            </a:r>
            <a:r>
              <a:rPr lang="en-US" sz="2400" dirty="0" err="1">
                <a:latin typeface="Times New Roman" panose="02020603050405020304" pitchFamily="18" charset="0"/>
                <a:cs typeface="Times New Roman" panose="02020603050405020304" pitchFamily="18" charset="0"/>
              </a:rPr>
              <a:t>reglementările</a:t>
            </a:r>
            <a:r>
              <a:rPr lang="en-US" sz="2400" dirty="0">
                <a:latin typeface="Times New Roman" panose="02020603050405020304" pitchFamily="18" charset="0"/>
                <a:cs typeface="Times New Roman" panose="02020603050405020304" pitchFamily="18" charset="0"/>
              </a:rPr>
              <a:t> ONU </a:t>
            </a:r>
            <a:r>
              <a:rPr lang="en-US" sz="2400" dirty="0" err="1">
                <a:latin typeface="Times New Roman" panose="02020603050405020304" pitchFamily="18" charset="0"/>
                <a:cs typeface="Times New Roman" panose="02020603050405020304" pitchFamily="18" charset="0"/>
              </a:rPr>
              <a:t>sunt</a:t>
            </a:r>
            <a:r>
              <a:rPr lang="en-US" sz="2400" dirty="0">
                <a:latin typeface="Times New Roman" panose="02020603050405020304" pitchFamily="18" charset="0"/>
                <a:cs typeface="Times New Roman" panose="02020603050405020304" pitchFamily="18" charset="0"/>
              </a:rPr>
              <a:t> o </a:t>
            </a:r>
            <a:r>
              <a:rPr lang="en-US" sz="2400" dirty="0" err="1">
                <a:latin typeface="Times New Roman" panose="02020603050405020304" pitchFamily="18" charset="0"/>
                <a:cs typeface="Times New Roman" panose="02020603050405020304" pitchFamily="18" charset="0"/>
              </a:rPr>
              <a:t>confirmare</a:t>
            </a:r>
            <a:r>
              <a:rPr lang="en-US" sz="2400" dirty="0">
                <a:latin typeface="Times New Roman" panose="02020603050405020304" pitchFamily="18" charset="0"/>
                <a:cs typeface="Times New Roman" panose="02020603050405020304" pitchFamily="18" charset="0"/>
              </a:rPr>
              <a:t> </a:t>
            </a:r>
            <a:r>
              <a:rPr lang="en-US" sz="2400" dirty="0" err="1">
                <a:latin typeface="Times New Roman" panose="02020603050405020304" pitchFamily="18" charset="0"/>
                <a:cs typeface="Times New Roman" panose="02020603050405020304" pitchFamily="18" charset="0"/>
              </a:rPr>
              <a:t>clară</a:t>
            </a:r>
            <a:r>
              <a:rPr lang="en-US" sz="2400" dirty="0">
                <a:latin typeface="Times New Roman" panose="02020603050405020304" pitchFamily="18" charset="0"/>
                <a:cs typeface="Times New Roman" panose="02020603050405020304" pitchFamily="18" charset="0"/>
              </a:rPr>
              <a:t> a </a:t>
            </a:r>
            <a:r>
              <a:rPr lang="en-US" sz="2400" dirty="0" err="1">
                <a:latin typeface="Times New Roman" panose="02020603050405020304" pitchFamily="18" charset="0"/>
                <a:cs typeface="Times New Roman" panose="02020603050405020304" pitchFamily="18" charset="0"/>
              </a:rPr>
              <a:t>acestui</a:t>
            </a:r>
            <a:r>
              <a:rPr lang="en-US" sz="2400" dirty="0">
                <a:latin typeface="Times New Roman" panose="02020603050405020304" pitchFamily="18" charset="0"/>
                <a:cs typeface="Times New Roman" panose="02020603050405020304" pitchFamily="18" charset="0"/>
              </a:rPr>
              <a:t> </a:t>
            </a:r>
            <a:r>
              <a:rPr lang="en-US" sz="2400" dirty="0" err="1">
                <a:latin typeface="Times New Roman" panose="02020603050405020304" pitchFamily="18" charset="0"/>
                <a:cs typeface="Times New Roman" panose="02020603050405020304" pitchFamily="18" charset="0"/>
              </a:rPr>
              <a:t>fapt</a:t>
            </a:r>
            <a:r>
              <a:rPr lang="en-US" sz="2400" dirty="0">
                <a:latin typeface="Times New Roman" panose="02020603050405020304" pitchFamily="18" charset="0"/>
                <a:cs typeface="Times New Roman" panose="02020603050405020304" pitchFamily="18" charset="0"/>
              </a:rPr>
              <a:t>. </a:t>
            </a:r>
            <a:r>
              <a:rPr lang="en-US" sz="2400" dirty="0" err="1">
                <a:latin typeface="Times New Roman" panose="02020603050405020304" pitchFamily="18" charset="0"/>
                <a:cs typeface="Times New Roman" panose="02020603050405020304" pitchFamily="18" charset="0"/>
              </a:rPr>
              <a:t>Concluzie</a:t>
            </a:r>
            <a:r>
              <a:rPr lang="en-US" sz="2400" dirty="0">
                <a:latin typeface="Times New Roman" panose="02020603050405020304" pitchFamily="18" charset="0"/>
                <a:cs typeface="Times New Roman" panose="02020603050405020304" pitchFamily="18" charset="0"/>
              </a:rPr>
              <a:t>: </a:t>
            </a:r>
            <a:r>
              <a:rPr lang="en-US" sz="2400" dirty="0" err="1">
                <a:latin typeface="Times New Roman" panose="02020603050405020304" pitchFamily="18" charset="0"/>
                <a:cs typeface="Times New Roman" panose="02020603050405020304" pitchFamily="18" charset="0"/>
              </a:rPr>
              <a:t>astfel</a:t>
            </a:r>
            <a:r>
              <a:rPr lang="en-US" sz="2400" dirty="0">
                <a:latin typeface="Times New Roman" panose="02020603050405020304" pitchFamily="18" charset="0"/>
                <a:cs typeface="Times New Roman" panose="02020603050405020304" pitchFamily="18" charset="0"/>
              </a:rPr>
              <a:t>, </a:t>
            </a:r>
            <a:r>
              <a:rPr lang="en-US" sz="2400" dirty="0" err="1">
                <a:latin typeface="Times New Roman" panose="02020603050405020304" pitchFamily="18" charset="0"/>
                <a:cs typeface="Times New Roman" panose="02020603050405020304" pitchFamily="18" charset="0"/>
              </a:rPr>
              <a:t>dilema</a:t>
            </a:r>
            <a:r>
              <a:rPr lang="en-US" sz="2400" dirty="0">
                <a:latin typeface="Times New Roman" panose="02020603050405020304" pitchFamily="18" charset="0"/>
                <a:cs typeface="Times New Roman" panose="02020603050405020304" pitchFamily="18" charset="0"/>
              </a:rPr>
              <a:t> "</a:t>
            </a:r>
            <a:r>
              <a:rPr lang="en-US" sz="2400" dirty="0" err="1">
                <a:latin typeface="Times New Roman" panose="02020603050405020304" pitchFamily="18" charset="0"/>
                <a:cs typeface="Times New Roman" panose="02020603050405020304" pitchFamily="18" charset="0"/>
              </a:rPr>
              <a:t>securitate-suveranitate</a:t>
            </a:r>
            <a:r>
              <a:rPr lang="en-US" sz="2400" dirty="0">
                <a:latin typeface="Times New Roman" panose="02020603050405020304" pitchFamily="18" charset="0"/>
                <a:cs typeface="Times New Roman" panose="02020603050405020304" pitchFamily="18" charset="0"/>
              </a:rPr>
              <a:t>", la </a:t>
            </a:r>
            <a:r>
              <a:rPr lang="en-US" sz="2400" dirty="0" err="1">
                <a:latin typeface="Times New Roman" panose="02020603050405020304" pitchFamily="18" charset="0"/>
                <a:cs typeface="Times New Roman" panose="02020603050405020304" pitchFamily="18" charset="0"/>
              </a:rPr>
              <a:t>rândul</a:t>
            </a:r>
            <a:r>
              <a:rPr lang="en-US" sz="2400" dirty="0">
                <a:latin typeface="Times New Roman" panose="02020603050405020304" pitchFamily="18" charset="0"/>
                <a:cs typeface="Times New Roman" panose="02020603050405020304" pitchFamily="18" charset="0"/>
              </a:rPr>
              <a:t> </a:t>
            </a:r>
            <a:r>
              <a:rPr lang="en-US" sz="2400" dirty="0" err="1">
                <a:latin typeface="Times New Roman" panose="02020603050405020304" pitchFamily="18" charset="0"/>
                <a:cs typeface="Times New Roman" panose="02020603050405020304" pitchFamily="18" charset="0"/>
              </a:rPr>
              <a:t>său</a:t>
            </a:r>
            <a:r>
              <a:rPr lang="en-US" sz="2400" dirty="0">
                <a:latin typeface="Times New Roman" panose="02020603050405020304" pitchFamily="18" charset="0"/>
                <a:cs typeface="Times New Roman" panose="02020603050405020304" pitchFamily="18" charset="0"/>
              </a:rPr>
              <a:t>, </a:t>
            </a:r>
            <a:r>
              <a:rPr lang="en-US" sz="2400" dirty="0" err="1">
                <a:latin typeface="Times New Roman" panose="02020603050405020304" pitchFamily="18" charset="0"/>
                <a:cs typeface="Times New Roman" panose="02020603050405020304" pitchFamily="18" charset="0"/>
              </a:rPr>
              <a:t>dă</a:t>
            </a:r>
            <a:r>
              <a:rPr lang="en-US" sz="2400" dirty="0">
                <a:latin typeface="Times New Roman" panose="02020603050405020304" pitchFamily="18" charset="0"/>
                <a:cs typeface="Times New Roman" panose="02020603050405020304" pitchFamily="18" charset="0"/>
              </a:rPr>
              <a:t> </a:t>
            </a:r>
            <a:r>
              <a:rPr lang="en-US" sz="2400" dirty="0" err="1">
                <a:latin typeface="Times New Roman" panose="02020603050405020304" pitchFamily="18" charset="0"/>
                <a:cs typeface="Times New Roman" panose="02020603050405020304" pitchFamily="18" charset="0"/>
              </a:rPr>
              <a:t>naștere</a:t>
            </a:r>
            <a:r>
              <a:rPr lang="en-US" sz="2400" dirty="0">
                <a:latin typeface="Times New Roman" panose="02020603050405020304" pitchFamily="18" charset="0"/>
                <a:cs typeface="Times New Roman" panose="02020603050405020304" pitchFamily="18" charset="0"/>
              </a:rPr>
              <a:t>" </a:t>
            </a:r>
            <a:r>
              <a:rPr lang="en-US" sz="2400" dirty="0" err="1">
                <a:latin typeface="Times New Roman" panose="02020603050405020304" pitchFamily="18" charset="0"/>
                <a:cs typeface="Times New Roman" panose="02020603050405020304" pitchFamily="18" charset="0"/>
              </a:rPr>
              <a:t>dilemei</a:t>
            </a:r>
            <a:r>
              <a:rPr lang="en-US" sz="2400" dirty="0">
                <a:latin typeface="Times New Roman" panose="02020603050405020304" pitchFamily="18" charset="0"/>
                <a:cs typeface="Times New Roman" panose="02020603050405020304" pitchFamily="18" charset="0"/>
              </a:rPr>
              <a:t> </a:t>
            </a:r>
            <a:r>
              <a:rPr lang="en-US" sz="2400" dirty="0" err="1">
                <a:latin typeface="Times New Roman" panose="02020603050405020304" pitchFamily="18" charset="0"/>
                <a:cs typeface="Times New Roman" panose="02020603050405020304" pitchFamily="18" charset="0"/>
              </a:rPr>
              <a:t>prizonierului</a:t>
            </a:r>
            <a:r>
              <a:rPr lang="en-US" sz="2400" dirty="0">
                <a:latin typeface="Times New Roman" panose="02020603050405020304" pitchFamily="18" charset="0"/>
                <a:cs typeface="Times New Roman" panose="02020603050405020304" pitchFamily="18" charset="0"/>
              </a:rPr>
              <a:t> "</a:t>
            </a:r>
            <a:r>
              <a:rPr lang="en-US" sz="2400" dirty="0" err="1">
                <a:latin typeface="Times New Roman" panose="02020603050405020304" pitchFamily="18" charset="0"/>
                <a:cs typeface="Times New Roman" panose="02020603050405020304" pitchFamily="18" charset="0"/>
              </a:rPr>
              <a:t>sau</a:t>
            </a:r>
            <a:r>
              <a:rPr lang="en-US" sz="2400" dirty="0">
                <a:latin typeface="Times New Roman" panose="02020603050405020304" pitchFamily="18" charset="0"/>
                <a:cs typeface="Times New Roman" panose="02020603050405020304" pitchFamily="18" charset="0"/>
              </a:rPr>
              <a:t> cum se </a:t>
            </a:r>
            <a:r>
              <a:rPr lang="en-US" sz="2400" dirty="0" err="1">
                <a:latin typeface="Times New Roman" panose="02020603050405020304" pitchFamily="18" charset="0"/>
                <a:cs typeface="Times New Roman" panose="02020603050405020304" pitchFamily="18" charset="0"/>
              </a:rPr>
              <a:t>numește</a:t>
            </a:r>
            <a:r>
              <a:rPr lang="en-US" sz="2400" dirty="0">
                <a:latin typeface="Times New Roman" panose="02020603050405020304" pitchFamily="18" charset="0"/>
                <a:cs typeface="Times New Roman" panose="02020603050405020304" pitchFamily="18" charset="0"/>
              </a:rPr>
              <a:t> </a:t>
            </a:r>
            <a:r>
              <a:rPr lang="en-US" sz="2400" dirty="0" err="1">
                <a:latin typeface="Times New Roman" panose="02020603050405020304" pitchFamily="18" charset="0"/>
                <a:cs typeface="Times New Roman" panose="02020603050405020304" pitchFamily="18" charset="0"/>
              </a:rPr>
              <a:t>altfel"dilema</a:t>
            </a:r>
            <a:r>
              <a:rPr lang="en-US" sz="2400" dirty="0">
                <a:latin typeface="Times New Roman" panose="02020603050405020304" pitchFamily="18" charset="0"/>
                <a:cs typeface="Times New Roman" panose="02020603050405020304" pitchFamily="18" charset="0"/>
              </a:rPr>
              <a:t> de </a:t>
            </a:r>
            <a:r>
              <a:rPr lang="en-US" sz="2400" dirty="0" err="1">
                <a:latin typeface="Times New Roman" panose="02020603050405020304" pitchFamily="18" charset="0"/>
                <a:cs typeface="Times New Roman" panose="02020603050405020304" pitchFamily="18" charset="0"/>
              </a:rPr>
              <a:t>bază</a:t>
            </a:r>
            <a:r>
              <a:rPr lang="en-US" sz="2400" dirty="0">
                <a:latin typeface="Times New Roman" panose="02020603050405020304" pitchFamily="18" charset="0"/>
                <a:cs typeface="Times New Roman" panose="02020603050405020304" pitchFamily="18" charset="0"/>
              </a:rPr>
              <a:t> a </a:t>
            </a:r>
            <a:r>
              <a:rPr lang="en-US" sz="2400" dirty="0" err="1">
                <a:latin typeface="Times New Roman" panose="02020603050405020304" pitchFamily="18" charset="0"/>
                <a:cs typeface="Times New Roman" panose="02020603050405020304" pitchFamily="18" charset="0"/>
              </a:rPr>
              <a:t>securității</a:t>
            </a:r>
            <a:r>
              <a:rPr lang="en-US" sz="2400" dirty="0">
                <a:latin typeface="Times New Roman" panose="02020603050405020304" pitchFamily="18" charset="0"/>
                <a:cs typeface="Times New Roman" panose="02020603050405020304" pitchFamily="18" charset="0"/>
              </a:rPr>
              <a:t>". </a:t>
            </a:r>
            <a:r>
              <a:rPr lang="en-US" sz="2400" dirty="0" err="1">
                <a:latin typeface="Times New Roman" panose="02020603050405020304" pitchFamily="18" charset="0"/>
                <a:cs typeface="Times New Roman" panose="02020603050405020304" pitchFamily="18" charset="0"/>
              </a:rPr>
              <a:t>Încercarea</a:t>
            </a:r>
            <a:r>
              <a:rPr lang="en-US" sz="2400" dirty="0">
                <a:latin typeface="Times New Roman" panose="02020603050405020304" pitchFamily="18" charset="0"/>
                <a:cs typeface="Times New Roman" panose="02020603050405020304" pitchFamily="18" charset="0"/>
              </a:rPr>
              <a:t> </a:t>
            </a:r>
            <a:r>
              <a:rPr lang="en-US" sz="2400" dirty="0" err="1">
                <a:latin typeface="Times New Roman" panose="02020603050405020304" pitchFamily="18" charset="0"/>
                <a:cs typeface="Times New Roman" panose="02020603050405020304" pitchFamily="18" charset="0"/>
              </a:rPr>
              <a:t>unui</a:t>
            </a:r>
            <a:r>
              <a:rPr lang="en-US" sz="2400" dirty="0">
                <a:latin typeface="Times New Roman" panose="02020603050405020304" pitchFamily="18" charset="0"/>
                <a:cs typeface="Times New Roman" panose="02020603050405020304" pitchFamily="18" charset="0"/>
              </a:rPr>
              <a:t> Stat de a se </a:t>
            </a:r>
            <a:r>
              <a:rPr lang="en-US" sz="2400" dirty="0" err="1">
                <a:latin typeface="Times New Roman" panose="02020603050405020304" pitchFamily="18" charset="0"/>
                <a:cs typeface="Times New Roman" panose="02020603050405020304" pitchFamily="18" charset="0"/>
              </a:rPr>
              <a:t>asigura</a:t>
            </a:r>
            <a:r>
              <a:rPr lang="en-US" sz="2400" dirty="0">
                <a:latin typeface="Times New Roman" panose="02020603050405020304" pitchFamily="18" charset="0"/>
                <a:cs typeface="Times New Roman" panose="02020603050405020304" pitchFamily="18" charset="0"/>
              </a:rPr>
              <a:t> cu un </a:t>
            </a:r>
            <a:r>
              <a:rPr lang="en-US" sz="2400" dirty="0" err="1">
                <a:latin typeface="Times New Roman" panose="02020603050405020304" pitchFamily="18" charset="0"/>
                <a:cs typeface="Times New Roman" panose="02020603050405020304" pitchFamily="18" charset="0"/>
              </a:rPr>
              <a:t>nivel</a:t>
            </a:r>
            <a:r>
              <a:rPr lang="en-US" sz="2400" dirty="0">
                <a:latin typeface="Times New Roman" panose="02020603050405020304" pitchFamily="18" charset="0"/>
                <a:cs typeface="Times New Roman" panose="02020603050405020304" pitchFamily="18" charset="0"/>
              </a:rPr>
              <a:t> </a:t>
            </a:r>
            <a:r>
              <a:rPr lang="en-US" sz="2400" dirty="0" err="1">
                <a:latin typeface="Times New Roman" panose="02020603050405020304" pitchFamily="18" charset="0"/>
                <a:cs typeface="Times New Roman" panose="02020603050405020304" pitchFamily="18" charset="0"/>
              </a:rPr>
              <a:t>crescut</a:t>
            </a:r>
            <a:r>
              <a:rPr lang="en-US" sz="2400" dirty="0">
                <a:latin typeface="Times New Roman" panose="02020603050405020304" pitchFamily="18" charset="0"/>
                <a:cs typeface="Times New Roman" panose="02020603050405020304" pitchFamily="18" charset="0"/>
              </a:rPr>
              <a:t> de </a:t>
            </a:r>
            <a:r>
              <a:rPr lang="en-US" sz="2400" dirty="0" err="1">
                <a:latin typeface="Times New Roman" panose="02020603050405020304" pitchFamily="18" charset="0"/>
                <a:cs typeface="Times New Roman" panose="02020603050405020304" pitchFamily="18" charset="0"/>
              </a:rPr>
              <a:t>forțele</a:t>
            </a:r>
            <a:r>
              <a:rPr lang="en-US" sz="2400" dirty="0">
                <a:latin typeface="Times New Roman" panose="02020603050405020304" pitchFamily="18" charset="0"/>
                <a:cs typeface="Times New Roman" panose="02020603050405020304" pitchFamily="18" charset="0"/>
              </a:rPr>
              <a:t> de </a:t>
            </a:r>
            <a:r>
              <a:rPr lang="en-US" sz="2400" dirty="0" err="1">
                <a:latin typeface="Times New Roman" panose="02020603050405020304" pitchFamily="18" charset="0"/>
                <a:cs typeface="Times New Roman" panose="02020603050405020304" pitchFamily="18" charset="0"/>
              </a:rPr>
              <a:t>securitate</a:t>
            </a:r>
            <a:r>
              <a:rPr lang="en-US" sz="2400" dirty="0">
                <a:latin typeface="Times New Roman" panose="02020603050405020304" pitchFamily="18" charset="0"/>
                <a:cs typeface="Times New Roman" panose="02020603050405020304" pitchFamily="18" charset="0"/>
              </a:rPr>
              <a:t> </a:t>
            </a:r>
            <a:r>
              <a:rPr lang="en-US" sz="2400" dirty="0" err="1">
                <a:latin typeface="Times New Roman" panose="02020603050405020304" pitchFamily="18" charset="0"/>
                <a:cs typeface="Times New Roman" panose="02020603050405020304" pitchFamily="18" charset="0"/>
              </a:rPr>
              <a:t>alții</a:t>
            </a:r>
            <a:r>
              <a:rPr lang="en-US" sz="2400" dirty="0">
                <a:latin typeface="Times New Roman" panose="02020603050405020304" pitchFamily="18" charset="0"/>
                <a:cs typeface="Times New Roman" panose="02020603050405020304" pitchFamily="18" charset="0"/>
              </a:rPr>
              <a:t> </a:t>
            </a:r>
            <a:r>
              <a:rPr lang="en-US" sz="2400" dirty="0" err="1">
                <a:latin typeface="Times New Roman" panose="02020603050405020304" pitchFamily="18" charset="0"/>
                <a:cs typeface="Times New Roman" panose="02020603050405020304" pitchFamily="18" charset="0"/>
              </a:rPr>
              <a:t>să</a:t>
            </a:r>
            <a:r>
              <a:rPr lang="en-US" sz="2400" dirty="0">
                <a:latin typeface="Times New Roman" panose="02020603050405020304" pitchFamily="18" charset="0"/>
                <a:cs typeface="Times New Roman" panose="02020603050405020304" pitchFamily="18" charset="0"/>
              </a:rPr>
              <a:t> </a:t>
            </a:r>
            <a:r>
              <a:rPr lang="en-US" sz="2400" dirty="0" err="1">
                <a:latin typeface="Times New Roman" panose="02020603050405020304" pitchFamily="18" charset="0"/>
                <a:cs typeface="Times New Roman" panose="02020603050405020304" pitchFamily="18" charset="0"/>
              </a:rPr>
              <a:t>ia</a:t>
            </a:r>
            <a:r>
              <a:rPr lang="en-US" sz="2400" dirty="0">
                <a:latin typeface="Times New Roman" panose="02020603050405020304" pitchFamily="18" charset="0"/>
                <a:cs typeface="Times New Roman" panose="02020603050405020304" pitchFamily="18" charset="0"/>
              </a:rPr>
              <a:t> </a:t>
            </a:r>
            <a:r>
              <a:rPr lang="en-US" sz="2400" dirty="0" err="1">
                <a:latin typeface="Times New Roman" panose="02020603050405020304" pitchFamily="18" charset="0"/>
                <a:cs typeface="Times New Roman" panose="02020603050405020304" pitchFamily="18" charset="0"/>
              </a:rPr>
              <a:t>măsuri</a:t>
            </a:r>
            <a:r>
              <a:rPr lang="en-US" sz="2400" dirty="0">
                <a:latin typeface="Times New Roman" panose="02020603050405020304" pitchFamily="18" charset="0"/>
                <a:cs typeface="Times New Roman" panose="02020603050405020304" pitchFamily="18" charset="0"/>
              </a:rPr>
              <a:t> de </a:t>
            </a:r>
            <a:r>
              <a:rPr lang="en-US" sz="2400" dirty="0" err="1">
                <a:latin typeface="Times New Roman" panose="02020603050405020304" pitchFamily="18" charset="0"/>
                <a:cs typeface="Times New Roman" panose="02020603050405020304" pitchFamily="18" charset="0"/>
              </a:rPr>
              <a:t>retorsiune</a:t>
            </a:r>
            <a:r>
              <a:rPr lang="en-US" sz="2400" dirty="0">
                <a:latin typeface="Times New Roman" panose="02020603050405020304" pitchFamily="18" charset="0"/>
                <a:cs typeface="Times New Roman" panose="02020603050405020304" pitchFamily="18" charset="0"/>
              </a:rPr>
              <a:t>, care </a:t>
            </a:r>
            <a:r>
              <a:rPr lang="en-US" sz="2400" dirty="0" err="1">
                <a:latin typeface="Times New Roman" panose="02020603050405020304" pitchFamily="18" charset="0"/>
                <a:cs typeface="Times New Roman" panose="02020603050405020304" pitchFamily="18" charset="0"/>
              </a:rPr>
              <a:t>vizează</a:t>
            </a:r>
            <a:r>
              <a:rPr lang="en-US" sz="2400" dirty="0">
                <a:latin typeface="Times New Roman" panose="02020603050405020304" pitchFamily="18" charset="0"/>
                <a:cs typeface="Times New Roman" panose="02020603050405020304" pitchFamily="18" charset="0"/>
              </a:rPr>
              <a:t> </a:t>
            </a:r>
            <a:r>
              <a:rPr lang="en-US" sz="2400" dirty="0" err="1">
                <a:latin typeface="Times New Roman" panose="02020603050405020304" pitchFamily="18" charset="0"/>
                <a:cs typeface="Times New Roman" panose="02020603050405020304" pitchFamily="18" charset="0"/>
              </a:rPr>
              <a:t>reducerea</a:t>
            </a:r>
            <a:r>
              <a:rPr lang="en-US" sz="2400" dirty="0">
                <a:latin typeface="Times New Roman" panose="02020603050405020304" pitchFamily="18" charset="0"/>
                <a:cs typeface="Times New Roman" panose="02020603050405020304" pitchFamily="18" charset="0"/>
              </a:rPr>
              <a:t> </a:t>
            </a:r>
            <a:r>
              <a:rPr lang="en-US" sz="2400" dirty="0" err="1">
                <a:latin typeface="Times New Roman" panose="02020603050405020304" pitchFamily="18" charset="0"/>
                <a:cs typeface="Times New Roman" panose="02020603050405020304" pitchFamily="18" charset="0"/>
              </a:rPr>
              <a:t>acestui</a:t>
            </a:r>
            <a:r>
              <a:rPr lang="en-US" sz="2400" dirty="0">
                <a:latin typeface="Times New Roman" panose="02020603050405020304" pitchFamily="18" charset="0"/>
                <a:cs typeface="Times New Roman" panose="02020603050405020304" pitchFamily="18" charset="0"/>
              </a:rPr>
              <a:t> </a:t>
            </a:r>
            <a:r>
              <a:rPr lang="en-US" sz="2400" dirty="0" err="1">
                <a:latin typeface="Times New Roman" panose="02020603050405020304" pitchFamily="18" charset="0"/>
                <a:cs typeface="Times New Roman" panose="02020603050405020304" pitchFamily="18" charset="0"/>
              </a:rPr>
              <a:t>decalaj</a:t>
            </a:r>
            <a:r>
              <a:rPr lang="en-US" sz="2400" dirty="0">
                <a:latin typeface="Times New Roman" panose="02020603050405020304" pitchFamily="18" charset="0"/>
                <a:cs typeface="Times New Roman" panose="02020603050405020304" pitchFamily="18" charset="0"/>
              </a:rPr>
              <a:t>, care </a:t>
            </a:r>
            <a:r>
              <a:rPr lang="en-US" sz="2400" dirty="0" err="1">
                <a:latin typeface="Times New Roman" panose="02020603050405020304" pitchFamily="18" charset="0"/>
                <a:cs typeface="Times New Roman" panose="02020603050405020304" pitchFamily="18" charset="0"/>
              </a:rPr>
              <a:t>poate</a:t>
            </a:r>
            <a:r>
              <a:rPr lang="en-US" sz="2400" dirty="0">
                <a:latin typeface="Times New Roman" panose="02020603050405020304" pitchFamily="18" charset="0"/>
                <a:cs typeface="Times New Roman" panose="02020603050405020304" pitchFamily="18" charset="0"/>
              </a:rPr>
              <a:t> </a:t>
            </a:r>
            <a:r>
              <a:rPr lang="en-US" sz="2400" dirty="0" err="1">
                <a:latin typeface="Times New Roman" panose="02020603050405020304" pitchFamily="18" charset="0"/>
                <a:cs typeface="Times New Roman" panose="02020603050405020304" pitchFamily="18" charset="0"/>
              </a:rPr>
              <a:t>provoca</a:t>
            </a:r>
            <a:r>
              <a:rPr lang="en-US" sz="2400" dirty="0">
                <a:latin typeface="Times New Roman" panose="02020603050405020304" pitchFamily="18" charset="0"/>
                <a:cs typeface="Times New Roman" panose="02020603050405020304" pitchFamily="18" charset="0"/>
              </a:rPr>
              <a:t> o </a:t>
            </a:r>
            <a:r>
              <a:rPr lang="en-US" sz="2400" dirty="0" err="1">
                <a:latin typeface="Times New Roman" panose="02020603050405020304" pitchFamily="18" charset="0"/>
                <a:cs typeface="Times New Roman" panose="02020603050405020304" pitchFamily="18" charset="0"/>
              </a:rPr>
              <a:t>cursă</a:t>
            </a:r>
            <a:r>
              <a:rPr lang="en-US" sz="2400" dirty="0">
                <a:latin typeface="Times New Roman" panose="02020603050405020304" pitchFamily="18" charset="0"/>
                <a:cs typeface="Times New Roman" panose="02020603050405020304" pitchFamily="18" charset="0"/>
              </a:rPr>
              <a:t> a </a:t>
            </a:r>
            <a:r>
              <a:rPr lang="en-US" sz="2400" dirty="0" err="1">
                <a:latin typeface="Times New Roman" panose="02020603050405020304" pitchFamily="18" charset="0"/>
                <a:cs typeface="Times New Roman" panose="02020603050405020304" pitchFamily="18" charset="0"/>
              </a:rPr>
              <a:t>înarmărilor</a:t>
            </a:r>
            <a:r>
              <a:rPr lang="en-US" sz="2400" dirty="0">
                <a:latin typeface="Times New Roman" panose="02020603050405020304" pitchFamily="18" charset="0"/>
                <a:cs typeface="Times New Roman" panose="02020603050405020304" pitchFamily="18" charset="0"/>
              </a:rPr>
              <a:t>, </a:t>
            </a:r>
            <a:r>
              <a:rPr lang="en-US" sz="2400" dirty="0" err="1">
                <a:latin typeface="Times New Roman" panose="02020603050405020304" pitchFamily="18" charset="0"/>
                <a:cs typeface="Times New Roman" panose="02020603050405020304" pitchFamily="18" charset="0"/>
              </a:rPr>
              <a:t>confruntare</a:t>
            </a:r>
            <a:r>
              <a:rPr lang="en-US" sz="2400" dirty="0">
                <a:latin typeface="Times New Roman" panose="02020603050405020304" pitchFamily="18" charset="0"/>
                <a:cs typeface="Times New Roman" panose="02020603050405020304" pitchFamily="18" charset="0"/>
              </a:rPr>
              <a:t> </a:t>
            </a:r>
            <a:r>
              <a:rPr lang="en-US" sz="2400" dirty="0" err="1">
                <a:latin typeface="Times New Roman" panose="02020603050405020304" pitchFamily="18" charset="0"/>
                <a:cs typeface="Times New Roman" panose="02020603050405020304" pitchFamily="18" charset="0"/>
              </a:rPr>
              <a:t>și</a:t>
            </a:r>
            <a:r>
              <a:rPr lang="en-US" sz="2400" dirty="0">
                <a:latin typeface="Times New Roman" panose="02020603050405020304" pitchFamily="18" charset="0"/>
                <a:cs typeface="Times New Roman" panose="02020603050405020304" pitchFamily="18" charset="0"/>
              </a:rPr>
              <a:t>, ca </a:t>
            </a:r>
            <a:r>
              <a:rPr lang="en-US" sz="2400" dirty="0" err="1">
                <a:latin typeface="Times New Roman" panose="02020603050405020304" pitchFamily="18" charset="0"/>
                <a:cs typeface="Times New Roman" panose="02020603050405020304" pitchFamily="18" charset="0"/>
              </a:rPr>
              <a:t>urmare</a:t>
            </a:r>
            <a:r>
              <a:rPr lang="en-US" sz="2400" dirty="0">
                <a:latin typeface="Times New Roman" panose="02020603050405020304" pitchFamily="18" charset="0"/>
                <a:cs typeface="Times New Roman" panose="02020603050405020304" pitchFamily="18" charset="0"/>
              </a:rPr>
              <a:t>, se </a:t>
            </a:r>
            <a:r>
              <a:rPr lang="en-US" sz="2400" dirty="0" err="1">
                <a:latin typeface="Times New Roman" panose="02020603050405020304" pitchFamily="18" charset="0"/>
                <a:cs typeface="Times New Roman" panose="02020603050405020304" pitchFamily="18" charset="0"/>
              </a:rPr>
              <a:t>agravează</a:t>
            </a:r>
            <a:r>
              <a:rPr lang="en-US" sz="2400" dirty="0">
                <a:latin typeface="Times New Roman" panose="02020603050405020304" pitchFamily="18" charset="0"/>
                <a:cs typeface="Times New Roman" panose="02020603050405020304" pitchFamily="18" charset="0"/>
              </a:rPr>
              <a:t> </a:t>
            </a:r>
            <a:r>
              <a:rPr lang="en-US" sz="2400" dirty="0" err="1">
                <a:latin typeface="Times New Roman" panose="02020603050405020304" pitchFamily="18" charset="0"/>
                <a:cs typeface="Times New Roman" panose="02020603050405020304" pitchFamily="18" charset="0"/>
              </a:rPr>
              <a:t>securitatea</a:t>
            </a:r>
            <a:r>
              <a:rPr lang="en-US" sz="2400" dirty="0">
                <a:latin typeface="Times New Roman" panose="02020603050405020304" pitchFamily="18" charset="0"/>
                <a:cs typeface="Times New Roman" panose="02020603050405020304" pitchFamily="18" charset="0"/>
              </a:rPr>
              <a:t> </a:t>
            </a:r>
            <a:r>
              <a:rPr lang="en-US" sz="2400" dirty="0" err="1">
                <a:latin typeface="Times New Roman" panose="02020603050405020304" pitchFamily="18" charset="0"/>
                <a:cs typeface="Times New Roman" panose="02020603050405020304" pitchFamily="18" charset="0"/>
              </a:rPr>
              <a:t>tuturor</a:t>
            </a:r>
            <a:r>
              <a:rPr lang="en-US" sz="2400" dirty="0">
                <a:latin typeface="Times New Roman" panose="02020603050405020304" pitchFamily="18" charset="0"/>
                <a:cs typeface="Times New Roman" panose="02020603050405020304" pitchFamily="18" charset="0"/>
              </a:rPr>
              <a:t>. O </a:t>
            </a:r>
            <a:r>
              <a:rPr lang="en-US" sz="2400" dirty="0" err="1">
                <a:latin typeface="Times New Roman" panose="02020603050405020304" pitchFamily="18" charset="0"/>
                <a:cs typeface="Times New Roman" panose="02020603050405020304" pitchFamily="18" charset="0"/>
              </a:rPr>
              <a:t>strategie</a:t>
            </a:r>
            <a:r>
              <a:rPr lang="en-US" sz="2400" dirty="0">
                <a:latin typeface="Times New Roman" panose="02020603050405020304" pitchFamily="18" charset="0"/>
                <a:cs typeface="Times New Roman" panose="02020603050405020304" pitchFamily="18" charset="0"/>
              </a:rPr>
              <a:t> care </a:t>
            </a:r>
            <a:r>
              <a:rPr lang="en-US" sz="2400" dirty="0" err="1">
                <a:latin typeface="Times New Roman" panose="02020603050405020304" pitchFamily="18" charset="0"/>
                <a:cs typeface="Times New Roman" panose="02020603050405020304" pitchFamily="18" charset="0"/>
              </a:rPr>
              <a:t>beneficiază</a:t>
            </a:r>
            <a:r>
              <a:rPr lang="en-US" sz="2400" dirty="0">
                <a:latin typeface="Times New Roman" panose="02020603050405020304" pitchFamily="18" charset="0"/>
                <a:cs typeface="Times New Roman" panose="02020603050405020304" pitchFamily="18" charset="0"/>
              </a:rPr>
              <a:t> de o parte </a:t>
            </a:r>
            <a:r>
              <a:rPr lang="en-US" sz="2400" dirty="0" err="1">
                <a:latin typeface="Times New Roman" panose="02020603050405020304" pitchFamily="18" charset="0"/>
                <a:cs typeface="Times New Roman" panose="02020603050405020304" pitchFamily="18" charset="0"/>
              </a:rPr>
              <a:t>poate</a:t>
            </a:r>
            <a:r>
              <a:rPr lang="en-US" sz="2400" dirty="0">
                <a:latin typeface="Times New Roman" panose="02020603050405020304" pitchFamily="18" charset="0"/>
                <a:cs typeface="Times New Roman" panose="02020603050405020304" pitchFamily="18" charset="0"/>
              </a:rPr>
              <a:t> </a:t>
            </a:r>
            <a:r>
              <a:rPr lang="en-US" sz="2400" dirty="0" err="1">
                <a:latin typeface="Times New Roman" panose="02020603050405020304" pitchFamily="18" charset="0"/>
                <a:cs typeface="Times New Roman" panose="02020603050405020304" pitchFamily="18" charset="0"/>
              </a:rPr>
              <a:t>transforma</a:t>
            </a:r>
            <a:r>
              <a:rPr lang="en-US" sz="2400" dirty="0">
                <a:latin typeface="Times New Roman" panose="02020603050405020304" pitchFamily="18" charset="0"/>
                <a:cs typeface="Times New Roman" panose="02020603050405020304" pitchFamily="18" charset="0"/>
              </a:rPr>
              <a:t> </a:t>
            </a:r>
            <a:r>
              <a:rPr lang="en-US" sz="2400" dirty="0" err="1">
                <a:latin typeface="Times New Roman" panose="02020603050405020304" pitchFamily="18" charset="0"/>
                <a:cs typeface="Times New Roman" panose="02020603050405020304" pitchFamily="18" charset="0"/>
              </a:rPr>
              <a:t>statul</a:t>
            </a:r>
            <a:r>
              <a:rPr lang="en-US" sz="2400" dirty="0">
                <a:latin typeface="Times New Roman" panose="02020603050405020304" pitchFamily="18" charset="0"/>
                <a:cs typeface="Times New Roman" panose="02020603050405020304" pitchFamily="18" charset="0"/>
              </a:rPr>
              <a:t> </a:t>
            </a:r>
            <a:r>
              <a:rPr lang="en-US" sz="2400" dirty="0" err="1">
                <a:latin typeface="Times New Roman" panose="02020603050405020304" pitchFamily="18" charset="0"/>
                <a:cs typeface="Times New Roman" panose="02020603050405020304" pitchFamily="18" charset="0"/>
              </a:rPr>
              <a:t>într</a:t>
            </a:r>
            <a:r>
              <a:rPr lang="en-US" sz="2400" dirty="0">
                <a:latin typeface="Times New Roman" panose="02020603050405020304" pitchFamily="18" charset="0"/>
                <a:cs typeface="Times New Roman" panose="02020603050405020304" pitchFamily="18" charset="0"/>
              </a:rPr>
              <a:t>-o" </a:t>
            </a:r>
            <a:r>
              <a:rPr lang="en-US" sz="2400" dirty="0" err="1">
                <a:latin typeface="Times New Roman" panose="02020603050405020304" pitchFamily="18" charset="0"/>
                <a:cs typeface="Times New Roman" panose="02020603050405020304" pitchFamily="18" charset="0"/>
              </a:rPr>
              <a:t>cetate</a:t>
            </a:r>
            <a:r>
              <a:rPr lang="en-US" sz="2400" dirty="0">
                <a:latin typeface="Times New Roman" panose="02020603050405020304" pitchFamily="18" charset="0"/>
                <a:cs typeface="Times New Roman" panose="02020603050405020304" pitchFamily="18" charset="0"/>
              </a:rPr>
              <a:t> </a:t>
            </a:r>
            <a:r>
              <a:rPr lang="en-US" sz="2400" dirty="0" err="1">
                <a:latin typeface="Times New Roman" panose="02020603050405020304" pitchFamily="18" charset="0"/>
                <a:cs typeface="Times New Roman" panose="02020603050405020304" pitchFamily="18" charset="0"/>
              </a:rPr>
              <a:t>asediată</a:t>
            </a:r>
            <a:r>
              <a:rPr lang="en-US" sz="2400" dirty="0">
                <a:latin typeface="Times New Roman" panose="02020603050405020304" pitchFamily="18" charset="0"/>
                <a:cs typeface="Times New Roman" panose="02020603050405020304" pitchFamily="18" charset="0"/>
              </a:rPr>
              <a:t>", </a:t>
            </a:r>
            <a:r>
              <a:rPr lang="en-US" sz="2400" dirty="0" err="1">
                <a:latin typeface="Times New Roman" panose="02020603050405020304" pitchFamily="18" charset="0"/>
                <a:cs typeface="Times New Roman" panose="02020603050405020304" pitchFamily="18" charset="0"/>
              </a:rPr>
              <a:t>ceea</a:t>
            </a:r>
            <a:r>
              <a:rPr lang="en-US" sz="2400" dirty="0">
                <a:latin typeface="Times New Roman" panose="02020603050405020304" pitchFamily="18" charset="0"/>
                <a:cs typeface="Times New Roman" panose="02020603050405020304" pitchFamily="18" charset="0"/>
              </a:rPr>
              <a:t> </a:t>
            </a:r>
            <a:r>
              <a:rPr lang="en-US" sz="2400" dirty="0" err="1">
                <a:latin typeface="Times New Roman" panose="02020603050405020304" pitchFamily="18" charset="0"/>
                <a:cs typeface="Times New Roman" panose="02020603050405020304" pitchFamily="18" charset="0"/>
              </a:rPr>
              <a:t>ce</a:t>
            </a:r>
            <a:r>
              <a:rPr lang="en-US" sz="2400" dirty="0">
                <a:latin typeface="Times New Roman" panose="02020603050405020304" pitchFamily="18" charset="0"/>
                <a:cs typeface="Times New Roman" panose="02020603050405020304" pitchFamily="18" charset="0"/>
              </a:rPr>
              <a:t> duce la o </a:t>
            </a:r>
            <a:r>
              <a:rPr lang="en-US" sz="2400" dirty="0" err="1">
                <a:latin typeface="Times New Roman" panose="02020603050405020304" pitchFamily="18" charset="0"/>
                <a:cs typeface="Times New Roman" panose="02020603050405020304" pitchFamily="18" charset="0"/>
              </a:rPr>
              <a:t>pierdere</a:t>
            </a:r>
            <a:r>
              <a:rPr lang="en-US" sz="2400" dirty="0">
                <a:latin typeface="Times New Roman" panose="02020603050405020304" pitchFamily="18" charset="0"/>
                <a:cs typeface="Times New Roman" panose="02020603050405020304" pitchFamily="18" charset="0"/>
              </a:rPr>
              <a:t> </a:t>
            </a:r>
            <a:r>
              <a:rPr lang="en-US" sz="2400" dirty="0" err="1">
                <a:latin typeface="Times New Roman" panose="02020603050405020304" pitchFamily="18" charset="0"/>
                <a:cs typeface="Times New Roman" panose="02020603050405020304" pitchFamily="18" charset="0"/>
              </a:rPr>
              <a:t>colectivă</a:t>
            </a:r>
            <a:r>
              <a:rPr lang="en-US" sz="2400" dirty="0">
                <a:latin typeface="Times New Roman" panose="02020603050405020304" pitchFamily="18" charset="0"/>
                <a:cs typeface="Times New Roman" panose="02020603050405020304" pitchFamily="18" charset="0"/>
              </a:rPr>
              <a:t>.</a:t>
            </a:r>
            <a:endParaRPr lang="ru-RU"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51745561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75505" y="661974"/>
            <a:ext cx="9692640" cy="1325562"/>
          </a:xfrm>
        </p:spPr>
        <p:txBody>
          <a:bodyPr>
            <a:normAutofit fontScale="90000"/>
          </a:bodyPr>
          <a:lstStyle/>
          <a:p>
            <a:r>
              <a:rPr lang="en-US" b="1" dirty="0"/>
              <a:t>2.Complexitatea </a:t>
            </a:r>
            <a:r>
              <a:rPr lang="en-US" b="1" dirty="0" err="1"/>
              <a:t>relaţiilor</a:t>
            </a:r>
            <a:r>
              <a:rPr lang="en-US" b="1" dirty="0"/>
              <a:t> </a:t>
            </a:r>
            <a:r>
              <a:rPr lang="en-US" b="1" dirty="0" err="1"/>
              <a:t>naţiune</a:t>
            </a:r>
            <a:r>
              <a:rPr lang="en-US" b="1" dirty="0"/>
              <a:t> – stat </a:t>
            </a:r>
            <a:r>
              <a:rPr lang="en-US" b="1" dirty="0" err="1"/>
              <a:t>şi</a:t>
            </a:r>
            <a:r>
              <a:rPr lang="en-US" b="1" dirty="0"/>
              <a:t> stat– </a:t>
            </a:r>
            <a:r>
              <a:rPr lang="en-US" b="1" dirty="0" err="1"/>
              <a:t>naţiune</a:t>
            </a:r>
            <a:r>
              <a:rPr lang="ru-RU" dirty="0"/>
              <a:t/>
            </a:r>
            <a:br>
              <a:rPr lang="ru-RU" dirty="0"/>
            </a:br>
            <a:endParaRPr lang="ru-RU" dirty="0"/>
          </a:p>
        </p:txBody>
      </p:sp>
      <p:sp>
        <p:nvSpPr>
          <p:cNvPr id="3" name="Объект 2"/>
          <p:cNvSpPr>
            <a:spLocks noGrp="1"/>
          </p:cNvSpPr>
          <p:nvPr>
            <p:ph idx="1"/>
          </p:nvPr>
        </p:nvSpPr>
        <p:spPr>
          <a:xfrm>
            <a:off x="579549" y="1828800"/>
            <a:ext cx="10264462" cy="4351337"/>
          </a:xfrm>
        </p:spPr>
        <p:txBody>
          <a:bodyPr>
            <a:normAutofit lnSpcReduction="10000"/>
          </a:bodyPr>
          <a:lstStyle/>
          <a:p>
            <a:pPr marL="0" indent="0" algn="just">
              <a:buNone/>
            </a:pPr>
            <a:r>
              <a:rPr lang="en-US" dirty="0"/>
              <a:t>"</a:t>
            </a:r>
            <a:r>
              <a:rPr lang="en-US" dirty="0" err="1"/>
              <a:t>Națiune</a:t>
            </a:r>
            <a:r>
              <a:rPr lang="en-US" dirty="0"/>
              <a:t>" </a:t>
            </a:r>
            <a:r>
              <a:rPr lang="en-US" dirty="0" err="1"/>
              <a:t>este</a:t>
            </a:r>
            <a:r>
              <a:rPr lang="en-US" dirty="0"/>
              <a:t> un </a:t>
            </a:r>
            <a:r>
              <a:rPr lang="en-US" dirty="0" err="1"/>
              <a:t>termen</a:t>
            </a:r>
            <a:r>
              <a:rPr lang="en-US" dirty="0"/>
              <a:t> </a:t>
            </a:r>
            <a:r>
              <a:rPr lang="en-US" dirty="0" err="1"/>
              <a:t>în</a:t>
            </a:r>
            <a:r>
              <a:rPr lang="en-US" dirty="0"/>
              <a:t> </a:t>
            </a:r>
            <a:r>
              <a:rPr lang="en-US" dirty="0" err="1"/>
              <a:t>cele</a:t>
            </a:r>
            <a:r>
              <a:rPr lang="en-US" dirty="0"/>
              <a:t> din </a:t>
            </a:r>
            <a:r>
              <a:rPr lang="en-US" dirty="0" err="1"/>
              <a:t>urmă</a:t>
            </a:r>
            <a:r>
              <a:rPr lang="en-US" dirty="0"/>
              <a:t> </a:t>
            </a:r>
            <a:r>
              <a:rPr lang="en-US" dirty="0" err="1"/>
              <a:t>derivat</a:t>
            </a:r>
            <a:r>
              <a:rPr lang="en-US" dirty="0"/>
              <a:t> din </a:t>
            </a:r>
            <a:r>
              <a:rPr lang="en-US" dirty="0" err="1"/>
              <a:t>cuvântul</a:t>
            </a:r>
            <a:r>
              <a:rPr lang="en-US" dirty="0"/>
              <a:t> "natal" </a:t>
            </a:r>
            <a:r>
              <a:rPr lang="en-US" dirty="0" err="1"/>
              <a:t>sau</a:t>
            </a:r>
            <a:r>
              <a:rPr lang="en-US" dirty="0"/>
              <a:t> "</a:t>
            </a:r>
            <a:r>
              <a:rPr lang="en-US" dirty="0" err="1"/>
              <a:t>naștere</a:t>
            </a:r>
            <a:r>
              <a:rPr lang="en-US" dirty="0"/>
              <a:t>". </a:t>
            </a:r>
            <a:r>
              <a:rPr lang="en-US" dirty="0" err="1"/>
              <a:t>Conceptul</a:t>
            </a:r>
            <a:r>
              <a:rPr lang="en-US" dirty="0"/>
              <a:t> de "</a:t>
            </a:r>
            <a:r>
              <a:rPr lang="en-US" dirty="0" err="1"/>
              <a:t>națiune</a:t>
            </a:r>
            <a:r>
              <a:rPr lang="en-US" dirty="0"/>
              <a:t>" </a:t>
            </a:r>
            <a:r>
              <a:rPr lang="en-US" dirty="0" err="1"/>
              <a:t>este</a:t>
            </a:r>
            <a:r>
              <a:rPr lang="en-US" dirty="0"/>
              <a:t>, </a:t>
            </a:r>
            <a:r>
              <a:rPr lang="en-US" dirty="0" err="1"/>
              <a:t>în</a:t>
            </a:r>
            <a:r>
              <a:rPr lang="en-US" dirty="0"/>
              <a:t> </a:t>
            </a:r>
            <a:r>
              <a:rPr lang="en-US" dirty="0" err="1"/>
              <a:t>fapt</a:t>
            </a:r>
            <a:r>
              <a:rPr lang="en-US" dirty="0"/>
              <a:t>, un concept politic, cu </a:t>
            </a:r>
            <a:r>
              <a:rPr lang="en-US" dirty="0" err="1"/>
              <a:t>intenția</a:t>
            </a:r>
            <a:r>
              <a:rPr lang="en-US" dirty="0"/>
              <a:t> de a se </a:t>
            </a:r>
            <a:r>
              <a:rPr lang="en-US" dirty="0" err="1"/>
              <a:t>opune</a:t>
            </a:r>
            <a:r>
              <a:rPr lang="en-US" dirty="0"/>
              <a:t> "</a:t>
            </a:r>
            <a:r>
              <a:rPr lang="en-US" dirty="0" err="1"/>
              <a:t>Noi</a:t>
            </a:r>
            <a:r>
              <a:rPr lang="en-US" dirty="0"/>
              <a:t>" la "I" - </a:t>
            </a:r>
            <a:r>
              <a:rPr lang="en-US" dirty="0" err="1"/>
              <a:t>rețineți</a:t>
            </a:r>
            <a:r>
              <a:rPr lang="en-US" dirty="0"/>
              <a:t> </a:t>
            </a:r>
            <a:r>
              <a:rPr lang="en-US" dirty="0" err="1"/>
              <a:t>că</a:t>
            </a:r>
            <a:r>
              <a:rPr lang="en-US" dirty="0"/>
              <a:t> </a:t>
            </a:r>
            <a:r>
              <a:rPr lang="en-US" dirty="0" err="1"/>
              <a:t>închisoarea</a:t>
            </a:r>
            <a:r>
              <a:rPr lang="en-US" dirty="0"/>
              <a:t> </a:t>
            </a:r>
            <a:r>
              <a:rPr lang="en-US" dirty="0" err="1"/>
              <a:t>colectiv</a:t>
            </a:r>
            <a:r>
              <a:rPr lang="en-US" dirty="0"/>
              <a:t> de </a:t>
            </a:r>
            <a:r>
              <a:rPr lang="en-US" dirty="0" err="1"/>
              <a:t>asteptare</a:t>
            </a:r>
            <a:r>
              <a:rPr lang="en-US" dirty="0"/>
              <a:t> el </a:t>
            </a:r>
            <a:r>
              <a:rPr lang="en-US" dirty="0" err="1"/>
              <a:t>însuși</a:t>
            </a:r>
            <a:r>
              <a:rPr lang="en-US" dirty="0"/>
              <a:t> "Arian" </a:t>
            </a:r>
            <a:r>
              <a:rPr lang="en-US" dirty="0" err="1"/>
              <a:t>este</a:t>
            </a:r>
            <a:r>
              <a:rPr lang="en-US" dirty="0"/>
              <a:t> o </a:t>
            </a:r>
            <a:r>
              <a:rPr lang="en-US" dirty="0" err="1"/>
              <a:t>încercare</a:t>
            </a:r>
            <a:r>
              <a:rPr lang="en-US" dirty="0"/>
              <a:t> </a:t>
            </a:r>
            <a:r>
              <a:rPr lang="en-US" dirty="0" err="1"/>
              <a:t>deliberată</a:t>
            </a:r>
            <a:r>
              <a:rPr lang="en-US" dirty="0"/>
              <a:t> de a forma o </a:t>
            </a:r>
            <a:r>
              <a:rPr lang="en-US" dirty="0" err="1"/>
              <a:t>astfel</a:t>
            </a:r>
            <a:r>
              <a:rPr lang="en-US" dirty="0"/>
              <a:t> de </a:t>
            </a:r>
            <a:r>
              <a:rPr lang="en-US" dirty="0" err="1"/>
              <a:t>grupare</a:t>
            </a:r>
            <a:r>
              <a:rPr lang="en-US" dirty="0"/>
              <a:t>. </a:t>
            </a:r>
            <a:r>
              <a:rPr lang="en-US" dirty="0" err="1"/>
              <a:t>În</a:t>
            </a:r>
            <a:r>
              <a:rPr lang="en-US" dirty="0"/>
              <a:t> </a:t>
            </a:r>
            <a:r>
              <a:rPr lang="en-US" dirty="0" err="1"/>
              <a:t>sociologie</a:t>
            </a:r>
            <a:r>
              <a:rPr lang="en-US" dirty="0"/>
              <a:t>, </a:t>
            </a:r>
            <a:r>
              <a:rPr lang="en-US" dirty="0" err="1"/>
              <a:t>există</a:t>
            </a:r>
            <a:r>
              <a:rPr lang="en-US" dirty="0"/>
              <a:t> o </a:t>
            </a:r>
            <a:r>
              <a:rPr lang="en-US" dirty="0" err="1"/>
              <a:t>ierarhie</a:t>
            </a:r>
            <a:r>
              <a:rPr lang="en-US" dirty="0"/>
              <a:t> a </a:t>
            </a:r>
            <a:r>
              <a:rPr lang="en-US" dirty="0" err="1"/>
              <a:t>grupurilor</a:t>
            </a:r>
            <a:r>
              <a:rPr lang="en-US" dirty="0"/>
              <a:t>" </a:t>
            </a:r>
            <a:r>
              <a:rPr lang="en-US" dirty="0" err="1"/>
              <a:t>generice</a:t>
            </a:r>
            <a:r>
              <a:rPr lang="en-US" dirty="0"/>
              <a:t>": </a:t>
            </a:r>
            <a:r>
              <a:rPr lang="en-US" dirty="0" err="1"/>
              <a:t>familie</a:t>
            </a:r>
            <a:r>
              <a:rPr lang="en-US" dirty="0"/>
              <a:t>, </a:t>
            </a:r>
            <a:r>
              <a:rPr lang="en-US" dirty="0" err="1"/>
              <a:t>familie</a:t>
            </a:r>
            <a:r>
              <a:rPr lang="en-US" dirty="0"/>
              <a:t> </a:t>
            </a:r>
            <a:r>
              <a:rPr lang="en-US" dirty="0" err="1"/>
              <a:t>extinsă</a:t>
            </a:r>
            <a:r>
              <a:rPr lang="en-US" dirty="0"/>
              <a:t>, </a:t>
            </a:r>
            <a:r>
              <a:rPr lang="en-US" dirty="0" err="1"/>
              <a:t>trib</a:t>
            </a:r>
            <a:r>
              <a:rPr lang="en-US" dirty="0"/>
              <a:t>, </a:t>
            </a:r>
            <a:r>
              <a:rPr lang="en-US" dirty="0" err="1"/>
              <a:t>confederație</a:t>
            </a:r>
            <a:r>
              <a:rPr lang="en-US" dirty="0"/>
              <a:t> </a:t>
            </a:r>
            <a:r>
              <a:rPr lang="en-US" dirty="0" err="1"/>
              <a:t>tribală</a:t>
            </a:r>
            <a:r>
              <a:rPr lang="en-US" dirty="0"/>
              <a:t>, </a:t>
            </a:r>
            <a:r>
              <a:rPr lang="en-US" dirty="0" err="1"/>
              <a:t>națiune</a:t>
            </a:r>
            <a:r>
              <a:rPr lang="en-US" dirty="0"/>
              <a:t>. </a:t>
            </a:r>
            <a:r>
              <a:rPr lang="en-US" dirty="0" err="1"/>
              <a:t>În</a:t>
            </a:r>
            <a:r>
              <a:rPr lang="en-US" dirty="0"/>
              <a:t> </a:t>
            </a:r>
            <a:r>
              <a:rPr lang="en-US" dirty="0" err="1"/>
              <a:t>termeni</a:t>
            </a:r>
            <a:r>
              <a:rPr lang="en-US" dirty="0"/>
              <a:t> </a:t>
            </a:r>
            <a:r>
              <a:rPr lang="en-US" dirty="0" err="1"/>
              <a:t>moderni</a:t>
            </a:r>
            <a:r>
              <a:rPr lang="en-US" dirty="0"/>
              <a:t>, </a:t>
            </a:r>
            <a:r>
              <a:rPr lang="en-US" dirty="0" err="1"/>
              <a:t>naționalitatea</a:t>
            </a:r>
            <a:r>
              <a:rPr lang="en-US" dirty="0"/>
              <a:t> </a:t>
            </a:r>
            <a:r>
              <a:rPr lang="en-US" dirty="0" err="1"/>
              <a:t>este</a:t>
            </a:r>
            <a:r>
              <a:rPr lang="en-US" dirty="0"/>
              <a:t> </a:t>
            </a:r>
            <a:r>
              <a:rPr lang="en-US" dirty="0" err="1"/>
              <a:t>definită</a:t>
            </a:r>
            <a:r>
              <a:rPr lang="en-US" dirty="0"/>
              <a:t> </a:t>
            </a:r>
            <a:r>
              <a:rPr lang="en-US" dirty="0" err="1"/>
              <a:t>în</a:t>
            </a:r>
            <a:r>
              <a:rPr lang="en-US" dirty="0"/>
              <a:t> </a:t>
            </a:r>
            <a:r>
              <a:rPr lang="en-US" dirty="0" err="1"/>
              <a:t>două</a:t>
            </a:r>
            <a:r>
              <a:rPr lang="en-US" dirty="0"/>
              <a:t> </a:t>
            </a:r>
            <a:r>
              <a:rPr lang="en-US" dirty="0" err="1"/>
              <a:t>moduri</a:t>
            </a:r>
            <a:r>
              <a:rPr lang="en-US" dirty="0"/>
              <a:t> - de stat, de </a:t>
            </a:r>
            <a:r>
              <a:rPr lang="en-US" dirty="0" err="1"/>
              <a:t>individ</a:t>
            </a:r>
            <a:r>
              <a:rPr lang="en-US" dirty="0"/>
              <a:t>. </a:t>
            </a:r>
            <a:r>
              <a:rPr lang="en-US" dirty="0" err="1"/>
              <a:t>În</a:t>
            </a:r>
            <a:r>
              <a:rPr lang="en-US" dirty="0"/>
              <a:t> </a:t>
            </a:r>
            <a:r>
              <a:rPr lang="en-US" dirty="0" err="1"/>
              <a:t>Spania</a:t>
            </a:r>
            <a:r>
              <a:rPr lang="en-US" dirty="0"/>
              <a:t>, </a:t>
            </a:r>
            <a:r>
              <a:rPr lang="en-US" dirty="0" err="1"/>
              <a:t>există</a:t>
            </a:r>
            <a:r>
              <a:rPr lang="en-US" dirty="0"/>
              <a:t> un </a:t>
            </a:r>
            <a:r>
              <a:rPr lang="en-US" dirty="0" err="1"/>
              <a:t>guvern</a:t>
            </a:r>
            <a:r>
              <a:rPr lang="en-US" dirty="0"/>
              <a:t> care </a:t>
            </a:r>
            <a:r>
              <a:rPr lang="en-US" dirty="0" err="1"/>
              <a:t>definește</a:t>
            </a:r>
            <a:r>
              <a:rPr lang="en-US" dirty="0"/>
              <a:t> </a:t>
            </a:r>
            <a:r>
              <a:rPr lang="en-US" dirty="0" err="1"/>
              <a:t>cetățenia</a:t>
            </a:r>
            <a:r>
              <a:rPr lang="en-US" dirty="0"/>
              <a:t> </a:t>
            </a:r>
            <a:r>
              <a:rPr lang="en-US" dirty="0" err="1"/>
              <a:t>unui</a:t>
            </a:r>
            <a:r>
              <a:rPr lang="en-US" dirty="0"/>
              <a:t> "</a:t>
            </a:r>
            <a:r>
              <a:rPr lang="en-US" dirty="0" err="1"/>
              <a:t>spaniol</a:t>
            </a:r>
            <a:r>
              <a:rPr lang="en-US" dirty="0"/>
              <a:t>", care include </a:t>
            </a:r>
            <a:r>
              <a:rPr lang="en-US" dirty="0" err="1"/>
              <a:t>toate</a:t>
            </a:r>
            <a:r>
              <a:rPr lang="en-US" dirty="0"/>
              <a:t> </a:t>
            </a:r>
            <a:r>
              <a:rPr lang="en-US" dirty="0" err="1"/>
              <a:t>persoanele</a:t>
            </a:r>
            <a:r>
              <a:rPr lang="en-US" dirty="0"/>
              <a:t> care </a:t>
            </a:r>
            <a:r>
              <a:rPr lang="en-US" dirty="0" err="1"/>
              <a:t>sunt</a:t>
            </a:r>
            <a:r>
              <a:rPr lang="en-US" dirty="0"/>
              <a:t> </a:t>
            </a:r>
            <a:r>
              <a:rPr lang="en-US" dirty="0" err="1"/>
              <a:t>cetățeni</a:t>
            </a:r>
            <a:r>
              <a:rPr lang="en-US" dirty="0"/>
              <a:t> (</a:t>
            </a:r>
            <a:r>
              <a:rPr lang="en-US" dirty="0" err="1"/>
              <a:t>și</a:t>
            </a:r>
            <a:r>
              <a:rPr lang="en-US" dirty="0"/>
              <a:t>, eventual, </a:t>
            </a:r>
            <a:r>
              <a:rPr lang="en-US" dirty="0" err="1"/>
              <a:t>unii"expați</a:t>
            </a:r>
            <a:r>
              <a:rPr lang="en-US" dirty="0"/>
              <a:t>"). </a:t>
            </a:r>
            <a:r>
              <a:rPr lang="en-US" dirty="0" smtClean="0"/>
              <a:t>Cu </a:t>
            </a:r>
            <a:r>
              <a:rPr lang="en-US" dirty="0" err="1"/>
              <a:t>toate</a:t>
            </a:r>
            <a:r>
              <a:rPr lang="en-US" dirty="0"/>
              <a:t> </a:t>
            </a:r>
            <a:r>
              <a:rPr lang="en-US" dirty="0" err="1"/>
              <a:t>acestea</a:t>
            </a:r>
            <a:r>
              <a:rPr lang="en-US" dirty="0"/>
              <a:t>, </a:t>
            </a:r>
            <a:r>
              <a:rPr lang="en-US" dirty="0" err="1"/>
              <a:t>diferitele</a:t>
            </a:r>
            <a:r>
              <a:rPr lang="en-US" dirty="0"/>
              <a:t> </a:t>
            </a:r>
            <a:r>
              <a:rPr lang="en-US" dirty="0" err="1"/>
              <a:t>popoare</a:t>
            </a:r>
            <a:r>
              <a:rPr lang="en-US" dirty="0"/>
              <a:t> din </a:t>
            </a:r>
            <a:r>
              <a:rPr lang="en-US" dirty="0" err="1"/>
              <a:t>Spania</a:t>
            </a:r>
            <a:r>
              <a:rPr lang="en-US" dirty="0"/>
              <a:t> nu </a:t>
            </a:r>
            <a:r>
              <a:rPr lang="en-US" dirty="0" err="1"/>
              <a:t>sunt</a:t>
            </a:r>
            <a:r>
              <a:rPr lang="en-US" dirty="0"/>
              <a:t> de </a:t>
            </a:r>
            <a:r>
              <a:rPr lang="en-US" dirty="0" err="1"/>
              <a:t>acord</a:t>
            </a:r>
            <a:r>
              <a:rPr lang="en-US" dirty="0"/>
              <a:t> </a:t>
            </a:r>
            <a:r>
              <a:rPr lang="en-US" dirty="0" err="1"/>
              <a:t>unul</a:t>
            </a:r>
            <a:r>
              <a:rPr lang="en-US" dirty="0"/>
              <a:t> cu </a:t>
            </a:r>
            <a:r>
              <a:rPr lang="en-US" dirty="0" err="1"/>
              <a:t>celălalt</a:t>
            </a:r>
            <a:r>
              <a:rPr lang="en-US" dirty="0"/>
              <a:t>. </a:t>
            </a:r>
            <a:r>
              <a:rPr lang="en-US" dirty="0" err="1"/>
              <a:t>Există</a:t>
            </a:r>
            <a:r>
              <a:rPr lang="en-US" dirty="0"/>
              <a:t> un </a:t>
            </a:r>
            <a:r>
              <a:rPr lang="en-US" dirty="0" err="1"/>
              <a:t>număr</a:t>
            </a:r>
            <a:r>
              <a:rPr lang="en-US" dirty="0"/>
              <a:t> mare de </a:t>
            </a:r>
            <a:r>
              <a:rPr lang="en-US" dirty="0" err="1"/>
              <a:t>cetățeni</a:t>
            </a:r>
            <a:r>
              <a:rPr lang="en-US" dirty="0"/>
              <a:t> "</a:t>
            </a:r>
            <a:r>
              <a:rPr lang="en-US" dirty="0" err="1"/>
              <a:t>spanioli</a:t>
            </a:r>
            <a:r>
              <a:rPr lang="en-US" dirty="0"/>
              <a:t>" care se </a:t>
            </a:r>
            <a:r>
              <a:rPr lang="en-US" dirty="0" err="1"/>
              <a:t>consideră</a:t>
            </a:r>
            <a:r>
              <a:rPr lang="en-US" dirty="0"/>
              <a:t> "nu" </a:t>
            </a:r>
            <a:r>
              <a:rPr lang="en-US" dirty="0" err="1"/>
              <a:t>spanioli</a:t>
            </a:r>
            <a:r>
              <a:rPr lang="en-US" dirty="0"/>
              <a:t>. </a:t>
            </a:r>
            <a:r>
              <a:rPr lang="en-US" dirty="0" err="1"/>
              <a:t>Catalanii</a:t>
            </a:r>
            <a:r>
              <a:rPr lang="en-US" dirty="0"/>
              <a:t> </a:t>
            </a:r>
            <a:r>
              <a:rPr lang="en-US" dirty="0" err="1"/>
              <a:t>sunt</a:t>
            </a:r>
            <a:r>
              <a:rPr lang="en-US" dirty="0"/>
              <a:t> </a:t>
            </a:r>
            <a:r>
              <a:rPr lang="en-US" dirty="0" err="1"/>
              <a:t>cel</a:t>
            </a:r>
            <a:r>
              <a:rPr lang="en-US" dirty="0"/>
              <a:t> </a:t>
            </a:r>
            <a:r>
              <a:rPr lang="en-US" dirty="0" err="1"/>
              <a:t>mai</a:t>
            </a:r>
            <a:r>
              <a:rPr lang="en-US" dirty="0"/>
              <a:t> mare </a:t>
            </a:r>
            <a:r>
              <a:rPr lang="en-US" dirty="0" err="1"/>
              <a:t>astfel</a:t>
            </a:r>
            <a:r>
              <a:rPr lang="en-US" dirty="0"/>
              <a:t> de </a:t>
            </a:r>
            <a:r>
              <a:rPr lang="en-US" dirty="0" err="1"/>
              <a:t>grup</a:t>
            </a:r>
            <a:r>
              <a:rPr lang="en-US" dirty="0"/>
              <a:t> cu </a:t>
            </a:r>
            <a:r>
              <a:rPr lang="en-US" dirty="0" err="1"/>
              <a:t>autoidentificarea</a:t>
            </a:r>
            <a:r>
              <a:rPr lang="en-US" dirty="0"/>
              <a:t> "nu </a:t>
            </a:r>
            <a:r>
              <a:rPr lang="en-US" dirty="0" err="1"/>
              <a:t>spanioli</a:t>
            </a:r>
            <a:r>
              <a:rPr lang="en-US" dirty="0"/>
              <a:t>". </a:t>
            </a:r>
            <a:r>
              <a:rPr lang="en-US" dirty="0" err="1"/>
              <a:t>Bascii</a:t>
            </a:r>
            <a:r>
              <a:rPr lang="en-US" dirty="0"/>
              <a:t> </a:t>
            </a:r>
            <a:r>
              <a:rPr lang="en-US" dirty="0" err="1"/>
              <a:t>sunt</a:t>
            </a:r>
            <a:r>
              <a:rPr lang="en-US" dirty="0"/>
              <a:t> o </a:t>
            </a:r>
            <a:r>
              <a:rPr lang="en-US" dirty="0" err="1"/>
              <a:t>altă</a:t>
            </a:r>
            <a:r>
              <a:rPr lang="en-US" dirty="0"/>
              <a:t> </a:t>
            </a:r>
            <a:r>
              <a:rPr lang="en-US" dirty="0" err="1"/>
              <a:t>astfel</a:t>
            </a:r>
            <a:r>
              <a:rPr lang="en-US" dirty="0"/>
              <a:t> de </a:t>
            </a:r>
            <a:r>
              <a:rPr lang="en-US" dirty="0" err="1"/>
              <a:t>politică</a:t>
            </a:r>
            <a:r>
              <a:rPr lang="en-US" dirty="0"/>
              <a:t>. </a:t>
            </a:r>
            <a:r>
              <a:rPr lang="en-US" dirty="0" err="1"/>
              <a:t>Primul</a:t>
            </a:r>
            <a:r>
              <a:rPr lang="en-US" dirty="0"/>
              <a:t> a </a:t>
            </a:r>
            <a:r>
              <a:rPr lang="en-US" dirty="0" err="1"/>
              <a:t>inițiat</a:t>
            </a:r>
            <a:r>
              <a:rPr lang="en-US" dirty="0"/>
              <a:t> </a:t>
            </a:r>
            <a:r>
              <a:rPr lang="en-US" dirty="0" err="1"/>
              <a:t>efectiv</a:t>
            </a:r>
            <a:r>
              <a:rPr lang="en-US" dirty="0"/>
              <a:t> </a:t>
            </a:r>
            <a:r>
              <a:rPr lang="en-US" dirty="0" err="1"/>
              <a:t>eforturile</a:t>
            </a:r>
            <a:r>
              <a:rPr lang="en-US" dirty="0"/>
              <a:t> de </a:t>
            </a:r>
            <a:r>
              <a:rPr lang="en-US" dirty="0" err="1"/>
              <a:t>retragere</a:t>
            </a:r>
            <a:r>
              <a:rPr lang="en-US" dirty="0"/>
              <a:t> din </a:t>
            </a:r>
            <a:r>
              <a:rPr lang="en-US" dirty="0" err="1"/>
              <a:t>statul</a:t>
            </a:r>
            <a:r>
              <a:rPr lang="en-US" dirty="0"/>
              <a:t> </a:t>
            </a:r>
            <a:r>
              <a:rPr lang="en-US" dirty="0" err="1"/>
              <a:t>spaniol</a:t>
            </a:r>
            <a:r>
              <a:rPr lang="en-US" dirty="0"/>
              <a:t>, al </a:t>
            </a:r>
            <a:r>
              <a:rPr lang="en-US" dirty="0" err="1"/>
              <a:t>doilea</a:t>
            </a:r>
            <a:r>
              <a:rPr lang="en-US" dirty="0"/>
              <a:t> are un </a:t>
            </a:r>
            <a:r>
              <a:rPr lang="en-US" dirty="0" err="1"/>
              <a:t>subgrup</a:t>
            </a:r>
            <a:r>
              <a:rPr lang="en-US" dirty="0"/>
              <a:t> care </a:t>
            </a:r>
            <a:r>
              <a:rPr lang="en-US" dirty="0" err="1"/>
              <a:t>inițiază</a:t>
            </a:r>
            <a:r>
              <a:rPr lang="en-US" dirty="0"/>
              <a:t> </a:t>
            </a:r>
            <a:r>
              <a:rPr lang="en-US" dirty="0" err="1" smtClean="0"/>
              <a:t>violența</a:t>
            </a:r>
            <a:r>
              <a:rPr lang="ro-RO" dirty="0" smtClean="0"/>
              <a:t>. </a:t>
            </a:r>
            <a:r>
              <a:rPr lang="en-US" dirty="0" err="1"/>
              <a:t>Există</a:t>
            </a:r>
            <a:r>
              <a:rPr lang="en-US" dirty="0"/>
              <a:t> </a:t>
            </a:r>
            <a:r>
              <a:rPr lang="en-US" dirty="0" err="1"/>
              <a:t>mai</a:t>
            </a:r>
            <a:r>
              <a:rPr lang="en-US" dirty="0"/>
              <a:t> </a:t>
            </a:r>
            <a:r>
              <a:rPr lang="en-US" dirty="0" err="1"/>
              <a:t>multe</a:t>
            </a:r>
            <a:r>
              <a:rPr lang="en-US" dirty="0"/>
              <a:t> </a:t>
            </a:r>
            <a:r>
              <a:rPr lang="en-US" dirty="0" err="1"/>
              <a:t>astfel</a:t>
            </a:r>
            <a:r>
              <a:rPr lang="en-US" dirty="0"/>
              <a:t> de </a:t>
            </a:r>
            <a:r>
              <a:rPr lang="en-US" dirty="0" err="1"/>
              <a:t>situații</a:t>
            </a:r>
            <a:r>
              <a:rPr lang="en-US" dirty="0"/>
              <a:t> </a:t>
            </a:r>
            <a:r>
              <a:rPr lang="en-US" dirty="0" err="1"/>
              <a:t>în</a:t>
            </a:r>
            <a:r>
              <a:rPr lang="en-US" dirty="0"/>
              <a:t> Europa. </a:t>
            </a:r>
            <a:r>
              <a:rPr lang="en-US" dirty="0" err="1"/>
              <a:t>Belgia</a:t>
            </a:r>
            <a:r>
              <a:rPr lang="en-US" dirty="0"/>
              <a:t> cu </a:t>
            </a:r>
            <a:r>
              <a:rPr lang="en-US" dirty="0" err="1"/>
              <a:t>flamanzi</a:t>
            </a:r>
            <a:r>
              <a:rPr lang="en-US" dirty="0"/>
              <a:t> </a:t>
            </a:r>
            <a:r>
              <a:rPr lang="en-US" dirty="0" err="1"/>
              <a:t>și</a:t>
            </a:r>
            <a:r>
              <a:rPr lang="en-US" dirty="0"/>
              <a:t> </a:t>
            </a:r>
            <a:r>
              <a:rPr lang="en-US" dirty="0" err="1"/>
              <a:t>valoni</a:t>
            </a:r>
            <a:r>
              <a:rPr lang="en-US" dirty="0"/>
              <a:t>, </a:t>
            </a:r>
            <a:r>
              <a:rPr lang="en-US" dirty="0" err="1"/>
              <a:t>Franța</a:t>
            </a:r>
            <a:r>
              <a:rPr lang="en-US" dirty="0"/>
              <a:t> cu </a:t>
            </a:r>
            <a:r>
              <a:rPr lang="en-US" dirty="0" err="1"/>
              <a:t>bretoni</a:t>
            </a:r>
            <a:r>
              <a:rPr lang="en-US" dirty="0"/>
              <a:t> </a:t>
            </a:r>
            <a:r>
              <a:rPr lang="en-US" dirty="0" err="1"/>
              <a:t>și</a:t>
            </a:r>
            <a:r>
              <a:rPr lang="en-US" dirty="0"/>
              <a:t> </a:t>
            </a:r>
            <a:r>
              <a:rPr lang="en-US" dirty="0" err="1"/>
              <a:t>alsacieni</a:t>
            </a:r>
            <a:r>
              <a:rPr lang="en-US" dirty="0"/>
              <a:t>, </a:t>
            </a:r>
            <a:r>
              <a:rPr lang="en-US" dirty="0" err="1"/>
              <a:t>Marea</a:t>
            </a:r>
            <a:r>
              <a:rPr lang="en-US" dirty="0"/>
              <a:t> Britanie cu </a:t>
            </a:r>
            <a:r>
              <a:rPr lang="en-US" dirty="0" err="1"/>
              <a:t>scoțieni</a:t>
            </a:r>
            <a:r>
              <a:rPr lang="en-US" dirty="0"/>
              <a:t>, </a:t>
            </a:r>
            <a:r>
              <a:rPr lang="en-US" dirty="0" err="1"/>
              <a:t>galeză</a:t>
            </a:r>
            <a:r>
              <a:rPr lang="en-US" dirty="0"/>
              <a:t> </a:t>
            </a:r>
            <a:r>
              <a:rPr lang="en-US" dirty="0" err="1"/>
              <a:t>și</a:t>
            </a:r>
            <a:r>
              <a:rPr lang="en-US" dirty="0"/>
              <a:t> </a:t>
            </a:r>
            <a:r>
              <a:rPr lang="en-US" dirty="0" err="1"/>
              <a:t>irlandeză</a:t>
            </a:r>
            <a:r>
              <a:rPr lang="en-US" dirty="0"/>
              <a:t> din Ulster, </a:t>
            </a:r>
            <a:r>
              <a:rPr lang="en-US" dirty="0" err="1"/>
              <a:t>Statele</a:t>
            </a:r>
            <a:r>
              <a:rPr lang="en-US" dirty="0"/>
              <a:t> </a:t>
            </a:r>
            <a:r>
              <a:rPr lang="en-US" dirty="0" err="1"/>
              <a:t>scandinave</a:t>
            </a:r>
            <a:r>
              <a:rPr lang="en-US" dirty="0"/>
              <a:t> au </a:t>
            </a:r>
            <a:r>
              <a:rPr lang="en-US" dirty="0" err="1"/>
              <a:t>propria</a:t>
            </a:r>
            <a:r>
              <a:rPr lang="en-US" dirty="0"/>
              <a:t> </a:t>
            </a:r>
            <a:r>
              <a:rPr lang="en-US" dirty="0" err="1"/>
              <a:t>lor</a:t>
            </a:r>
            <a:r>
              <a:rPr lang="en-US" dirty="0"/>
              <a:t> </a:t>
            </a:r>
            <a:r>
              <a:rPr lang="en-US" dirty="0" err="1"/>
              <a:t>minoritate</a:t>
            </a:r>
            <a:r>
              <a:rPr lang="en-US" dirty="0"/>
              <a:t> </a:t>
            </a:r>
            <a:r>
              <a:rPr lang="en-US" dirty="0" err="1"/>
              <a:t>etnică</a:t>
            </a:r>
            <a:r>
              <a:rPr lang="en-US" dirty="0"/>
              <a:t>. Sami, </a:t>
            </a:r>
            <a:r>
              <a:rPr lang="en-US" dirty="0" err="1"/>
              <a:t>deși</a:t>
            </a:r>
            <a:r>
              <a:rPr lang="en-US" dirty="0"/>
              <a:t> </a:t>
            </a:r>
            <a:r>
              <a:rPr lang="en-US" dirty="0" err="1"/>
              <a:t>această</a:t>
            </a:r>
            <a:r>
              <a:rPr lang="en-US" dirty="0"/>
              <a:t> </a:t>
            </a:r>
            <a:r>
              <a:rPr lang="en-US" dirty="0" err="1"/>
              <a:t>populație</a:t>
            </a:r>
            <a:r>
              <a:rPr lang="en-US" dirty="0"/>
              <a:t> </a:t>
            </a:r>
            <a:r>
              <a:rPr lang="en-US" dirty="0" err="1"/>
              <a:t>lingvistică</a:t>
            </a:r>
            <a:r>
              <a:rPr lang="en-US" dirty="0"/>
              <a:t>, nu se </a:t>
            </a:r>
            <a:r>
              <a:rPr lang="en-US" dirty="0" err="1"/>
              <a:t>poate</a:t>
            </a:r>
            <a:r>
              <a:rPr lang="en-US" dirty="0"/>
              <a:t> </a:t>
            </a:r>
            <a:r>
              <a:rPr lang="en-US" dirty="0" err="1"/>
              <a:t>considera</a:t>
            </a:r>
            <a:r>
              <a:rPr lang="en-US" dirty="0"/>
              <a:t> o" </a:t>
            </a:r>
            <a:r>
              <a:rPr lang="en-US" dirty="0" err="1"/>
              <a:t>națiune</a:t>
            </a:r>
            <a:r>
              <a:rPr lang="en-US" dirty="0"/>
              <a:t> " </a:t>
            </a:r>
            <a:r>
              <a:rPr lang="en-US" dirty="0" err="1"/>
              <a:t>separată</a:t>
            </a:r>
            <a:r>
              <a:rPr lang="en-US" dirty="0"/>
              <a:t> de </a:t>
            </a:r>
            <a:r>
              <a:rPr lang="en-US" dirty="0" err="1"/>
              <a:t>scandinavi</a:t>
            </a:r>
            <a:r>
              <a:rPr lang="en-US" dirty="0"/>
              <a:t>. Scandinavia </a:t>
            </a:r>
            <a:r>
              <a:rPr lang="en-US" dirty="0" err="1"/>
              <a:t>este</a:t>
            </a:r>
            <a:r>
              <a:rPr lang="en-US" dirty="0"/>
              <a:t> o stare </a:t>
            </a:r>
            <a:r>
              <a:rPr lang="en-US" dirty="0" err="1"/>
              <a:t>interesantă</a:t>
            </a:r>
            <a:r>
              <a:rPr lang="en-US" dirty="0"/>
              <a:t> a </a:t>
            </a:r>
            <a:r>
              <a:rPr lang="en-US" dirty="0" err="1"/>
              <a:t>mai</a:t>
            </a:r>
            <a:r>
              <a:rPr lang="en-US" dirty="0"/>
              <a:t> </a:t>
            </a:r>
            <a:r>
              <a:rPr lang="en-US" dirty="0" err="1"/>
              <a:t>multor</a:t>
            </a:r>
            <a:r>
              <a:rPr lang="en-US" dirty="0"/>
              <a:t> state, </a:t>
            </a:r>
            <a:r>
              <a:rPr lang="en-US" dirty="0" err="1"/>
              <a:t>dar</a:t>
            </a:r>
            <a:r>
              <a:rPr lang="en-US" dirty="0"/>
              <a:t> o "</a:t>
            </a:r>
            <a:r>
              <a:rPr lang="en-US" dirty="0" err="1"/>
              <a:t>națiune</a:t>
            </a:r>
            <a:r>
              <a:rPr lang="en-US" dirty="0"/>
              <a:t>". </a:t>
            </a:r>
            <a:r>
              <a:rPr lang="en-US" dirty="0" err="1"/>
              <a:t>În</a:t>
            </a:r>
            <a:r>
              <a:rPr lang="en-US" dirty="0"/>
              <a:t> mod similar, </a:t>
            </a:r>
            <a:r>
              <a:rPr lang="en-US" dirty="0" err="1"/>
              <a:t>există</a:t>
            </a:r>
            <a:r>
              <a:rPr lang="en-US" dirty="0"/>
              <a:t> </a:t>
            </a:r>
            <a:r>
              <a:rPr lang="en-US" dirty="0" err="1"/>
              <a:t>mai</a:t>
            </a:r>
            <a:r>
              <a:rPr lang="en-US" dirty="0"/>
              <a:t> </a:t>
            </a:r>
            <a:r>
              <a:rPr lang="en-US" dirty="0" err="1"/>
              <a:t>multe</a:t>
            </a:r>
            <a:r>
              <a:rPr lang="en-US" dirty="0"/>
              <a:t> state din </a:t>
            </a:r>
            <a:r>
              <a:rPr lang="en-US" dirty="0" err="1"/>
              <a:t>Orientul</a:t>
            </a:r>
            <a:r>
              <a:rPr lang="en-US" dirty="0"/>
              <a:t> </a:t>
            </a:r>
            <a:r>
              <a:rPr lang="en-US" dirty="0" err="1"/>
              <a:t>Mijlociu</a:t>
            </a:r>
            <a:r>
              <a:rPr lang="en-US" dirty="0"/>
              <a:t> ale </a:t>
            </a:r>
            <a:r>
              <a:rPr lang="en-US" dirty="0" err="1"/>
              <a:t>căror</a:t>
            </a:r>
            <a:r>
              <a:rPr lang="en-US" dirty="0"/>
              <a:t> </a:t>
            </a:r>
            <a:r>
              <a:rPr lang="en-US" dirty="0" err="1"/>
              <a:t>populații</a:t>
            </a:r>
            <a:r>
              <a:rPr lang="en-US" dirty="0"/>
              <a:t> se </a:t>
            </a:r>
            <a:r>
              <a:rPr lang="en-US" dirty="0" err="1"/>
              <a:t>consideră</a:t>
            </a:r>
            <a:r>
              <a:rPr lang="en-US" dirty="0"/>
              <a:t> </a:t>
            </a:r>
            <a:r>
              <a:rPr lang="en-US" dirty="0" err="1"/>
              <a:t>membre</a:t>
            </a:r>
            <a:r>
              <a:rPr lang="en-US" dirty="0"/>
              <a:t> ale </a:t>
            </a:r>
            <a:r>
              <a:rPr lang="en-US" dirty="0" err="1"/>
              <a:t>națiunii</a:t>
            </a:r>
            <a:r>
              <a:rPr lang="en-US" dirty="0"/>
              <a:t> </a:t>
            </a:r>
            <a:r>
              <a:rPr lang="en-US" dirty="0" err="1"/>
              <a:t>arabe</a:t>
            </a:r>
            <a:r>
              <a:rPr lang="en-US" dirty="0"/>
              <a:t>. </a:t>
            </a:r>
            <a:r>
              <a:rPr lang="en-US" dirty="0" err="1"/>
              <a:t>Statele</a:t>
            </a:r>
            <a:r>
              <a:rPr lang="en-US" dirty="0"/>
              <a:t>, </a:t>
            </a:r>
            <a:r>
              <a:rPr lang="en-US" dirty="0" err="1"/>
              <a:t>pe</a:t>
            </a:r>
            <a:r>
              <a:rPr lang="en-US" dirty="0"/>
              <a:t> de </a:t>
            </a:r>
            <a:r>
              <a:rPr lang="en-US" dirty="0" err="1"/>
              <a:t>altă</a:t>
            </a:r>
            <a:r>
              <a:rPr lang="en-US" dirty="0"/>
              <a:t> parte, </a:t>
            </a:r>
            <a:r>
              <a:rPr lang="en-US" dirty="0" err="1"/>
              <a:t>reprezintă</a:t>
            </a:r>
            <a:r>
              <a:rPr lang="en-US" dirty="0"/>
              <a:t> diverse </a:t>
            </a:r>
            <a:r>
              <a:rPr lang="en-US" dirty="0" err="1"/>
              <a:t>construcții</a:t>
            </a:r>
            <a:r>
              <a:rPr lang="en-US" dirty="0"/>
              <a:t> </a:t>
            </a:r>
            <a:r>
              <a:rPr lang="en-US" dirty="0" err="1"/>
              <a:t>politice</a:t>
            </a:r>
            <a:r>
              <a:rPr lang="en-US" dirty="0"/>
              <a:t>. </a:t>
            </a:r>
            <a:endParaRPr lang="ru-RU" dirty="0"/>
          </a:p>
        </p:txBody>
      </p:sp>
    </p:spTree>
    <p:extLst>
      <p:ext uri="{BB962C8B-B14F-4D97-AF65-F5344CB8AC3E}">
        <p14:creationId xmlns:p14="http://schemas.microsoft.com/office/powerpoint/2010/main" val="320688158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Объект 3"/>
          <p:cNvGraphicFramePr>
            <a:graphicFrameLocks noGrp="1"/>
          </p:cNvGraphicFramePr>
          <p:nvPr>
            <p:ph idx="1"/>
            <p:extLst>
              <p:ext uri="{D42A27DB-BD31-4B8C-83A1-F6EECF244321}">
                <p14:modId xmlns:p14="http://schemas.microsoft.com/office/powerpoint/2010/main" val="2222835455"/>
              </p:ext>
            </p:extLst>
          </p:nvPr>
        </p:nvGraphicFramePr>
        <p:xfrm>
          <a:off x="914333" y="1828800"/>
          <a:ext cx="9800889"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Прямоугольник 4"/>
          <p:cNvSpPr/>
          <p:nvPr/>
        </p:nvSpPr>
        <p:spPr>
          <a:xfrm>
            <a:off x="1468193" y="642802"/>
            <a:ext cx="7688686" cy="523220"/>
          </a:xfrm>
          <a:prstGeom prst="rect">
            <a:avLst/>
          </a:prstGeom>
        </p:spPr>
        <p:txBody>
          <a:bodyPr wrap="square">
            <a:spAutoFit/>
          </a:bodyPr>
          <a:lstStyle/>
          <a:p>
            <a:pPr algn="ctr"/>
            <a:r>
              <a:rPr lang="en-US" sz="2800" b="1" dirty="0">
                <a:latin typeface="Times New Roman" panose="02020603050405020304" pitchFamily="18" charset="0"/>
                <a:ea typeface="Times New Roman" panose="02020603050405020304" pitchFamily="18" charset="0"/>
              </a:rPr>
              <a:t>Cum </a:t>
            </a:r>
            <a:r>
              <a:rPr lang="en-US" sz="2800" b="1" dirty="0" err="1">
                <a:latin typeface="Times New Roman" panose="02020603050405020304" pitchFamily="18" charset="0"/>
                <a:ea typeface="Times New Roman" panose="02020603050405020304" pitchFamily="18" charset="0"/>
              </a:rPr>
              <a:t>este</a:t>
            </a:r>
            <a:r>
              <a:rPr lang="en-US" sz="2800" b="1" dirty="0">
                <a:latin typeface="Times New Roman" panose="02020603050405020304" pitchFamily="18" charset="0"/>
                <a:ea typeface="Times New Roman" panose="02020603050405020304" pitchFamily="18" charset="0"/>
              </a:rPr>
              <a:t> </a:t>
            </a:r>
            <a:r>
              <a:rPr lang="en-US" sz="2800" b="1" dirty="0" err="1">
                <a:latin typeface="Times New Roman" panose="02020603050405020304" pitchFamily="18" charset="0"/>
                <a:ea typeface="Times New Roman" panose="02020603050405020304" pitchFamily="18" charset="0"/>
              </a:rPr>
              <a:t>națiunea</a:t>
            </a:r>
            <a:r>
              <a:rPr lang="en-US" sz="2800" b="1" dirty="0">
                <a:latin typeface="Times New Roman" panose="02020603050405020304" pitchFamily="18" charset="0"/>
                <a:ea typeface="Times New Roman" panose="02020603050405020304" pitchFamily="18" charset="0"/>
              </a:rPr>
              <a:t> </a:t>
            </a:r>
            <a:r>
              <a:rPr lang="en-US" sz="2800" b="1" dirty="0" err="1">
                <a:latin typeface="Times New Roman" panose="02020603050405020304" pitchFamily="18" charset="0"/>
                <a:ea typeface="Times New Roman" panose="02020603050405020304" pitchFamily="18" charset="0"/>
              </a:rPr>
              <a:t>legată</a:t>
            </a:r>
            <a:r>
              <a:rPr lang="en-US" sz="2800" b="1" dirty="0">
                <a:latin typeface="Times New Roman" panose="02020603050405020304" pitchFamily="18" charset="0"/>
                <a:ea typeface="Times New Roman" panose="02020603050405020304" pitchFamily="18" charset="0"/>
              </a:rPr>
              <a:t> de stat? </a:t>
            </a:r>
            <a:endParaRPr lang="ru-RU" sz="2800" dirty="0"/>
          </a:p>
        </p:txBody>
      </p:sp>
    </p:spTree>
    <p:extLst>
      <p:ext uri="{BB962C8B-B14F-4D97-AF65-F5344CB8AC3E}">
        <p14:creationId xmlns:p14="http://schemas.microsoft.com/office/powerpoint/2010/main" val="310115380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b="1" dirty="0"/>
              <a:t> 3.Principiile </a:t>
            </a:r>
            <a:r>
              <a:rPr lang="en-US" b="1" dirty="0" err="1"/>
              <a:t>dreptului</a:t>
            </a:r>
            <a:r>
              <a:rPr lang="en-US" b="1" dirty="0"/>
              <a:t> </a:t>
            </a:r>
            <a:r>
              <a:rPr lang="en-US" b="1" dirty="0" err="1"/>
              <a:t>internațional</a:t>
            </a:r>
            <a:r>
              <a:rPr lang="en-US" b="1" dirty="0"/>
              <a:t> de </a:t>
            </a:r>
            <a:r>
              <a:rPr lang="en-US" b="1" dirty="0" err="1"/>
              <a:t>securitate</a:t>
            </a:r>
            <a:endParaRPr lang="ru-RU" dirty="0"/>
          </a:p>
        </p:txBody>
      </p:sp>
      <p:sp>
        <p:nvSpPr>
          <p:cNvPr id="5" name="Объект 4"/>
          <p:cNvSpPr>
            <a:spLocks noGrp="1"/>
          </p:cNvSpPr>
          <p:nvPr>
            <p:ph idx="1"/>
          </p:nvPr>
        </p:nvSpPr>
        <p:spPr/>
        <p:txBody>
          <a:bodyPr/>
          <a:lstStyle/>
          <a:p>
            <a:pPr marL="0" indent="0" algn="just">
              <a:buNone/>
            </a:pPr>
            <a:r>
              <a:rPr lang="en-US" dirty="0" err="1"/>
              <a:t>Legea</a:t>
            </a:r>
            <a:r>
              <a:rPr lang="en-US" dirty="0"/>
              <a:t> </a:t>
            </a:r>
            <a:r>
              <a:rPr lang="en-US" dirty="0" err="1"/>
              <a:t>securității</a:t>
            </a:r>
            <a:r>
              <a:rPr lang="en-US" dirty="0"/>
              <a:t> </a:t>
            </a:r>
            <a:r>
              <a:rPr lang="en-US" dirty="0" err="1"/>
              <a:t>internaționale</a:t>
            </a:r>
            <a:r>
              <a:rPr lang="en-US" dirty="0"/>
              <a:t> se </a:t>
            </a:r>
            <a:r>
              <a:rPr lang="en-US" dirty="0" err="1"/>
              <a:t>bazează</a:t>
            </a:r>
            <a:r>
              <a:rPr lang="en-US" dirty="0"/>
              <a:t> </a:t>
            </a:r>
            <a:r>
              <a:rPr lang="en-US" dirty="0" err="1"/>
              <a:t>pe</a:t>
            </a:r>
            <a:r>
              <a:rPr lang="en-US" dirty="0"/>
              <a:t> </a:t>
            </a:r>
            <a:r>
              <a:rPr lang="en-US" dirty="0" err="1"/>
              <a:t>principiile</a:t>
            </a:r>
            <a:r>
              <a:rPr lang="en-US" dirty="0"/>
              <a:t> </a:t>
            </a:r>
            <a:r>
              <a:rPr lang="en-US" dirty="0" err="1"/>
              <a:t>generale</a:t>
            </a:r>
            <a:r>
              <a:rPr lang="en-US" dirty="0"/>
              <a:t> ale </a:t>
            </a:r>
            <a:r>
              <a:rPr lang="en-US" dirty="0" err="1"/>
              <a:t>dreptului</a:t>
            </a:r>
            <a:r>
              <a:rPr lang="en-US" dirty="0"/>
              <a:t> </a:t>
            </a:r>
            <a:r>
              <a:rPr lang="en-US" dirty="0" err="1"/>
              <a:t>internațional</a:t>
            </a:r>
            <a:r>
              <a:rPr lang="en-US" dirty="0"/>
              <a:t> modern, </a:t>
            </a:r>
            <a:r>
              <a:rPr lang="en-US" dirty="0" err="1"/>
              <a:t>printre</a:t>
            </a:r>
            <a:r>
              <a:rPr lang="en-US" dirty="0"/>
              <a:t> care </a:t>
            </a:r>
            <a:r>
              <a:rPr lang="en-US" dirty="0" err="1"/>
              <a:t>principiul</a:t>
            </a:r>
            <a:r>
              <a:rPr lang="en-US" dirty="0"/>
              <a:t> </a:t>
            </a:r>
            <a:r>
              <a:rPr lang="en-US" dirty="0" err="1"/>
              <a:t>neutilizării</a:t>
            </a:r>
            <a:r>
              <a:rPr lang="en-US" dirty="0"/>
              <a:t> </a:t>
            </a:r>
            <a:r>
              <a:rPr lang="en-US" dirty="0" err="1"/>
              <a:t>forței</a:t>
            </a:r>
            <a:r>
              <a:rPr lang="en-US" dirty="0"/>
              <a:t> </a:t>
            </a:r>
            <a:r>
              <a:rPr lang="en-US" dirty="0" err="1"/>
              <a:t>sau</a:t>
            </a:r>
            <a:r>
              <a:rPr lang="en-US" dirty="0"/>
              <a:t> </a:t>
            </a:r>
            <a:r>
              <a:rPr lang="en-US" dirty="0" err="1"/>
              <a:t>amenințarea</a:t>
            </a:r>
            <a:r>
              <a:rPr lang="en-US" dirty="0"/>
              <a:t> </a:t>
            </a:r>
            <a:r>
              <a:rPr lang="en-US" dirty="0" err="1"/>
              <a:t>forței</a:t>
            </a:r>
            <a:r>
              <a:rPr lang="en-US" dirty="0"/>
              <a:t>, </a:t>
            </a:r>
            <a:r>
              <a:rPr lang="en-US" dirty="0" err="1"/>
              <a:t>principiul</a:t>
            </a:r>
            <a:r>
              <a:rPr lang="en-US" dirty="0"/>
              <a:t> </a:t>
            </a:r>
            <a:r>
              <a:rPr lang="en-US" dirty="0" err="1"/>
              <a:t>soluționării</a:t>
            </a:r>
            <a:r>
              <a:rPr lang="en-US" dirty="0"/>
              <a:t> </a:t>
            </a:r>
            <a:r>
              <a:rPr lang="en-US" dirty="0" err="1"/>
              <a:t>pașnice</a:t>
            </a:r>
            <a:r>
              <a:rPr lang="en-US" dirty="0"/>
              <a:t> a </a:t>
            </a:r>
            <a:r>
              <a:rPr lang="en-US" dirty="0" err="1"/>
              <a:t>litigiilor</a:t>
            </a:r>
            <a:r>
              <a:rPr lang="en-US" dirty="0"/>
              <a:t>, </a:t>
            </a:r>
            <a:r>
              <a:rPr lang="en-US" dirty="0" err="1"/>
              <a:t>principiile</a:t>
            </a:r>
            <a:r>
              <a:rPr lang="en-US" dirty="0"/>
              <a:t> </a:t>
            </a:r>
            <a:r>
              <a:rPr lang="en-US" dirty="0" err="1"/>
              <a:t>integrității</a:t>
            </a:r>
            <a:r>
              <a:rPr lang="en-US" dirty="0"/>
              <a:t> </a:t>
            </a:r>
            <a:r>
              <a:rPr lang="en-US" dirty="0" err="1"/>
              <a:t>teritoriale</a:t>
            </a:r>
            <a:r>
              <a:rPr lang="en-US" dirty="0"/>
              <a:t> </a:t>
            </a:r>
            <a:r>
              <a:rPr lang="en-US" dirty="0" err="1"/>
              <a:t>și</a:t>
            </a:r>
            <a:r>
              <a:rPr lang="en-US" dirty="0"/>
              <a:t> </a:t>
            </a:r>
            <a:r>
              <a:rPr lang="en-US" dirty="0" err="1"/>
              <a:t>inviolabilitatea</a:t>
            </a:r>
            <a:r>
              <a:rPr lang="en-US" dirty="0"/>
              <a:t> </a:t>
            </a:r>
            <a:r>
              <a:rPr lang="en-US" dirty="0" err="1"/>
              <a:t>frontierelor</a:t>
            </a:r>
            <a:r>
              <a:rPr lang="en-US" dirty="0"/>
              <a:t> au o </a:t>
            </a:r>
            <a:r>
              <a:rPr lang="en-US" dirty="0" err="1"/>
              <a:t>importanță</a:t>
            </a:r>
            <a:r>
              <a:rPr lang="en-US" dirty="0"/>
              <a:t> </a:t>
            </a:r>
            <a:r>
              <a:rPr lang="en-US" dirty="0" err="1"/>
              <a:t>deosebită</a:t>
            </a:r>
            <a:endParaRPr lang="ru-RU" dirty="0"/>
          </a:p>
        </p:txBody>
      </p:sp>
      <p:graphicFrame>
        <p:nvGraphicFramePr>
          <p:cNvPr id="6" name="Схема 5"/>
          <p:cNvGraphicFramePr/>
          <p:nvPr>
            <p:extLst>
              <p:ext uri="{D42A27DB-BD31-4B8C-83A1-F6EECF244321}">
                <p14:modId xmlns:p14="http://schemas.microsoft.com/office/powerpoint/2010/main" val="3948089561"/>
              </p:ext>
            </p:extLst>
          </p:nvPr>
        </p:nvGraphicFramePr>
        <p:xfrm>
          <a:off x="967518" y="2999228"/>
          <a:ext cx="9458960" cy="385877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86229671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Объект 3"/>
          <p:cNvGraphicFramePr>
            <a:graphicFrameLocks noGrp="1"/>
          </p:cNvGraphicFramePr>
          <p:nvPr>
            <p:ph idx="1"/>
            <p:extLst>
              <p:ext uri="{D42A27DB-BD31-4B8C-83A1-F6EECF244321}">
                <p14:modId xmlns:p14="http://schemas.microsoft.com/office/powerpoint/2010/main" val="277526649"/>
              </p:ext>
            </p:extLst>
          </p:nvPr>
        </p:nvGraphicFramePr>
        <p:xfrm>
          <a:off x="1519640" y="412123"/>
          <a:ext cx="8594725" cy="611746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361392317"/>
      </p:ext>
    </p:extLst>
  </p:cSld>
  <p:clrMapOvr>
    <a:masterClrMapping/>
  </p:clrMapOvr>
</p:sld>
</file>

<file path=ppt/theme/theme1.xml><?xml version="1.0" encoding="utf-8"?>
<a:theme xmlns:a="http://schemas.openxmlformats.org/drawingml/2006/main" name="View">
  <a:themeElements>
    <a:clrScheme name="View">
      <a:dk1>
        <a:srgbClr val="000000"/>
      </a:dk1>
      <a:lt1>
        <a:srgbClr val="FFFFFF"/>
      </a:lt1>
      <a:dk2>
        <a:srgbClr val="46464A"/>
      </a:dk2>
      <a:lt2>
        <a:srgbClr val="D6D3CC"/>
      </a:lt2>
      <a:accent1>
        <a:srgbClr val="6F6F74"/>
      </a:accent1>
      <a:accent2>
        <a:srgbClr val="92A9B9"/>
      </a:accent2>
      <a:accent3>
        <a:srgbClr val="A7B789"/>
      </a:accent3>
      <a:accent4>
        <a:srgbClr val="B9A489"/>
      </a:accent4>
      <a:accent5>
        <a:srgbClr val="8D6374"/>
      </a:accent5>
      <a:accent6>
        <a:srgbClr val="9B7362"/>
      </a:accent6>
      <a:hlink>
        <a:srgbClr val="67AABF"/>
      </a:hlink>
      <a:folHlink>
        <a:srgbClr val="ABAFA5"/>
      </a:folHlink>
    </a:clrScheme>
    <a:fontScheme name="View">
      <a:majorFont>
        <a:latin typeface="Century Schoolbook" panose="020406040505050203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Schoolbook" panose="020406040505050203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View">
      <a:fillStyleLst>
        <a:solidFill>
          <a:schemeClr val="phClr"/>
        </a:solidFill>
        <a:solidFill>
          <a:schemeClr val="phClr">
            <a:tint val="60000"/>
            <a:satMod val="120000"/>
          </a:schemeClr>
        </a:solidFill>
        <a:solidFill>
          <a:schemeClr val="phClr">
            <a:shade val="75000"/>
            <a:satMod val="160000"/>
          </a:schemeClr>
        </a:solidFill>
      </a:fillStyleLst>
      <a:lnStyleLst>
        <a:ln w="9525" cap="flat" cmpd="sng" algn="ctr">
          <a:solidFill>
            <a:schemeClr val="phClr"/>
          </a:solidFill>
          <a:prstDash val="solid"/>
        </a:ln>
        <a:ln w="13970" cap="flat" cmpd="sng" algn="ctr">
          <a:solidFill>
            <a:schemeClr val="phClr"/>
          </a:solidFill>
          <a:prstDash val="solid"/>
        </a:ln>
        <a:ln w="17145" cap="flat" cmpd="sng" algn="ctr">
          <a:solidFill>
            <a:schemeClr val="phClr">
              <a:shade val="95000"/>
              <a:alpha val="95000"/>
              <a:satMod val="150000"/>
            </a:schemeClr>
          </a:solidFill>
          <a:prstDash val="solid"/>
        </a:ln>
      </a:lnStyleLst>
      <a:effectStyleLst>
        <a:effectStyle>
          <a:effectLst/>
        </a:effectStyle>
        <a:effectStyle>
          <a:effectLst>
            <a:outerShdw blurRad="50800" dist="15240" dir="5400000" algn="tl" rotWithShape="0">
              <a:srgbClr val="000000">
                <a:alpha val="75000"/>
              </a:srgbClr>
            </a:outerShdw>
          </a:effectLst>
          <a:scene3d>
            <a:camera prst="orthographicFront">
              <a:rot lat="0" lon="0" rev="0"/>
            </a:camera>
            <a:lightRig rig="brightRoom" dir="tl"/>
          </a:scene3d>
          <a:sp3d contourW="9525" prstMaterial="flat">
            <a:bevelT w="0" h="0" prst="coolSlant"/>
            <a:contourClr>
              <a:schemeClr val="phClr">
                <a:shade val="35000"/>
                <a:satMod val="130000"/>
              </a:schemeClr>
            </a:contourClr>
          </a:sp3d>
        </a:effectStyle>
        <a:effectStyle>
          <a:effectLst>
            <a:outerShdw blurRad="76200" dist="25400" dir="5400000" algn="tl" rotWithShape="0">
              <a:srgbClr val="000000">
                <a:alpha val="55000"/>
              </a:srgbClr>
            </a:outerShdw>
          </a:effectLst>
          <a:scene3d>
            <a:camera prst="orthographicFront">
              <a:rot lat="0" lon="0" rev="0"/>
            </a:camera>
            <a:lightRig rig="brightRoom" dir="tl"/>
          </a:scene3d>
          <a:sp3d contourW="19050" prstMaterial="flat">
            <a:bevelT w="0" h="0" prst="coolSlant"/>
            <a:contourClr>
              <a:schemeClr val="phClr">
                <a:shade val="25000"/>
                <a:satMod val="140000"/>
              </a:schemeClr>
            </a:contourClr>
          </a:sp3d>
        </a:effectStyle>
      </a:effectStyleLst>
      <a:bgFillStyleLst>
        <a:solidFill>
          <a:schemeClr val="phClr"/>
        </a:solidFill>
        <a:solidFill>
          <a:schemeClr val="phClr">
            <a:tint val="95000"/>
            <a:satMod val="170000"/>
          </a:schemeClr>
        </a:solidFill>
        <a:gradFill rotWithShape="1">
          <a:gsLst>
            <a:gs pos="0">
              <a:schemeClr val="phClr">
                <a:tint val="94000"/>
                <a:shade val="98000"/>
                <a:satMod val="130000"/>
                <a:lumMod val="102000"/>
              </a:schemeClr>
            </a:gs>
            <a:gs pos="100000">
              <a:schemeClr val="phClr">
                <a:tint val="98000"/>
                <a:shade val="78000"/>
                <a:satMod val="140000"/>
              </a:schemeClr>
            </a:gs>
          </a:gsLst>
          <a:path path="circle">
            <a:fillToRect l="100000" t="100000" r="100000" b="100000"/>
          </a:path>
        </a:gradFill>
      </a:bgFillStyleLst>
    </a:fmtScheme>
  </a:themeElements>
  <a:objectDefaults/>
  <a:extraClrSchemeLst/>
  <a:extLst>
    <a:ext uri="{05A4C25C-085E-4340-85A3-A5531E510DB2}">
      <thm15:themeFamily xmlns:thm15="http://schemas.microsoft.com/office/thememl/2012/main" name="View" id="{BA0EB5A6-F2D4-4F82-977B-64ADEE4A2A69}" vid="{3969A8A2-35DB-4E3B-8885-16FD20568674}"/>
    </a:ext>
  </a:extLst>
</a:theme>
</file>

<file path=docProps/app.xml><?xml version="1.0" encoding="utf-8"?>
<Properties xmlns="http://schemas.openxmlformats.org/officeDocument/2006/extended-properties" xmlns:vt="http://schemas.openxmlformats.org/officeDocument/2006/docPropsVTypes">
  <Template>TM03457515[[fn=Вид]]</Template>
  <TotalTime>38</TotalTime>
  <Words>2109</Words>
  <Application>Microsoft Office PowerPoint</Application>
  <PresentationFormat>Широкоэкранный</PresentationFormat>
  <Paragraphs>45</Paragraphs>
  <Slides>12</Slides>
  <Notes>0</Notes>
  <HiddenSlides>0</HiddenSlides>
  <MMClips>0</MMClips>
  <ScaleCrop>false</ScaleCrop>
  <HeadingPairs>
    <vt:vector size="6" baseType="variant">
      <vt:variant>
        <vt:lpstr>Использованные шрифты</vt:lpstr>
      </vt:variant>
      <vt:variant>
        <vt:i4>4</vt:i4>
      </vt:variant>
      <vt:variant>
        <vt:lpstr>Тема</vt:lpstr>
      </vt:variant>
      <vt:variant>
        <vt:i4>1</vt:i4>
      </vt:variant>
      <vt:variant>
        <vt:lpstr>Заголовки слайдов</vt:lpstr>
      </vt:variant>
      <vt:variant>
        <vt:i4>12</vt:i4>
      </vt:variant>
    </vt:vector>
  </HeadingPairs>
  <TitlesOfParts>
    <vt:vector size="17" baseType="lpstr">
      <vt:lpstr>Arial</vt:lpstr>
      <vt:lpstr>Century Schoolbook</vt:lpstr>
      <vt:lpstr>Times New Roman</vt:lpstr>
      <vt:lpstr>Wingdings 2</vt:lpstr>
      <vt:lpstr>View</vt:lpstr>
      <vt:lpstr>ROLUL STATULUI ÎN ASIGURAREA SECURITĂȚII INTERNAŢIONALE </vt:lpstr>
      <vt:lpstr>CUPRINS</vt:lpstr>
      <vt:lpstr>INTRODUCERE </vt:lpstr>
      <vt:lpstr>1.Statul ca obiect al securităţii internaţionale </vt:lpstr>
      <vt:lpstr>Презентация PowerPoint</vt:lpstr>
      <vt:lpstr>2.Complexitatea relaţiilor naţiune – stat şi stat– naţiune </vt:lpstr>
      <vt:lpstr>Презентация PowerPoint</vt:lpstr>
      <vt:lpstr> 3.Principiile dreptului internațional de securitate</vt:lpstr>
      <vt:lpstr>Презентация PowerPoint</vt:lpstr>
      <vt:lpstr>4.Statul şi atribuţiile sale</vt:lpstr>
      <vt:lpstr>Concluzii</vt:lpstr>
      <vt:lpstr> BIBLIOGRAFIE</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ROLUL STATULUI ÎN ASIGURAREA SECURITĂȚII INTERNAŢIONALE</dc:title>
  <dc:creator>Пользователь</dc:creator>
  <cp:lastModifiedBy>Пользователь</cp:lastModifiedBy>
  <cp:revision>8</cp:revision>
  <dcterms:created xsi:type="dcterms:W3CDTF">2021-12-10T16:46:46Z</dcterms:created>
  <dcterms:modified xsi:type="dcterms:W3CDTF">2021-12-10T17:25:12Z</dcterms:modified>
</cp:coreProperties>
</file>