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1B3FAAE-6D38-40FF-ABCC-1338DE61CD16}">
          <p14:sldIdLst>
            <p14:sldId id="256"/>
            <p14:sldId id="257"/>
            <p14:sldId id="258"/>
            <p14:sldId id="259"/>
            <p14:sldId id="260"/>
            <p14:sldId id="261"/>
            <p14:sldId id="262"/>
            <p14:sldId id="263"/>
            <p14:sldId id="264"/>
            <p14:sldId id="265"/>
          </p14:sldIdLst>
        </p14:section>
        <p14:section name="Раздел без заголовка" id="{3B719D8B-58C0-4DCA-8645-2225EF330FD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00CA8-3C73-459D-B498-40C937B1CF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64DC13C-251E-49A6-B47E-5CDAE7053A7B}">
      <dgm:prSet/>
      <dgm:spPr/>
      <dgm:t>
        <a:bodyPr/>
        <a:lstStyle/>
        <a:p>
          <a:pPr rtl="0"/>
          <a:r>
            <a:rPr lang="ro-RO" dirty="0" smtClean="0"/>
            <a:t>Statul iși poate defini securitatea prin prisma a cel putin 5 sectoare</a:t>
          </a:r>
          <a:endParaRPr lang="ro-RO" dirty="0"/>
        </a:p>
      </dgm:t>
    </dgm:pt>
    <dgm:pt modelId="{8AEDB4A7-91A0-43DA-BB3A-6C4CCDAFF832}" type="parTrans" cxnId="{DC52266D-F5F0-43C5-8413-77A6A2369B29}">
      <dgm:prSet/>
      <dgm:spPr/>
      <dgm:t>
        <a:bodyPr/>
        <a:lstStyle/>
        <a:p>
          <a:endParaRPr lang="ru-RU"/>
        </a:p>
      </dgm:t>
    </dgm:pt>
    <dgm:pt modelId="{1DEA0F7D-287F-4939-98DB-BC379500917B}" type="sibTrans" cxnId="{DC52266D-F5F0-43C5-8413-77A6A2369B29}">
      <dgm:prSet/>
      <dgm:spPr/>
      <dgm:t>
        <a:bodyPr/>
        <a:lstStyle/>
        <a:p>
          <a:endParaRPr lang="ru-RU"/>
        </a:p>
      </dgm:t>
    </dgm:pt>
    <dgm:pt modelId="{A3671516-6472-4BB5-8AC6-213D2CAFE590}">
      <dgm:prSet/>
      <dgm:spPr/>
      <dgm:t>
        <a:bodyPr/>
        <a:lstStyle/>
        <a:p>
          <a:pPr rtl="0"/>
          <a:r>
            <a:rPr lang="ro-RO" dirty="0" smtClean="0"/>
            <a:t>Militar</a:t>
          </a:r>
          <a:endParaRPr lang="ro-RO" dirty="0"/>
        </a:p>
      </dgm:t>
    </dgm:pt>
    <dgm:pt modelId="{AACDCE4B-DFDA-4E9B-9935-B879B6319B3E}" type="parTrans" cxnId="{DB543C24-A72D-402B-9B6E-C8E9AECD0DBD}">
      <dgm:prSet/>
      <dgm:spPr/>
      <dgm:t>
        <a:bodyPr/>
        <a:lstStyle/>
        <a:p>
          <a:endParaRPr lang="ru-RU"/>
        </a:p>
      </dgm:t>
    </dgm:pt>
    <dgm:pt modelId="{EC303DF1-51C8-4D8A-8950-DA8DDD6CCE9E}" type="sibTrans" cxnId="{DB543C24-A72D-402B-9B6E-C8E9AECD0DBD}">
      <dgm:prSet/>
      <dgm:spPr/>
      <dgm:t>
        <a:bodyPr/>
        <a:lstStyle/>
        <a:p>
          <a:endParaRPr lang="ru-RU"/>
        </a:p>
      </dgm:t>
    </dgm:pt>
    <dgm:pt modelId="{5D9F6BB0-BFBC-4147-B27E-4C6A22369C34}">
      <dgm:prSet/>
      <dgm:spPr/>
      <dgm:t>
        <a:bodyPr/>
        <a:lstStyle/>
        <a:p>
          <a:pPr rtl="0"/>
          <a:r>
            <a:rPr lang="ro-RO" dirty="0" smtClean="0"/>
            <a:t>Politic</a:t>
          </a:r>
          <a:endParaRPr lang="ro-RO" dirty="0"/>
        </a:p>
      </dgm:t>
    </dgm:pt>
    <dgm:pt modelId="{875704F0-3B0F-45DC-B233-FE96E3A47A1C}" type="parTrans" cxnId="{5E8BC2D5-1C17-4831-9879-8D7EC554F995}">
      <dgm:prSet/>
      <dgm:spPr/>
      <dgm:t>
        <a:bodyPr/>
        <a:lstStyle/>
        <a:p>
          <a:endParaRPr lang="ru-RU"/>
        </a:p>
      </dgm:t>
    </dgm:pt>
    <dgm:pt modelId="{8C0BAE01-8CA0-4526-A4CA-5F806B20BCA0}" type="sibTrans" cxnId="{5E8BC2D5-1C17-4831-9879-8D7EC554F995}">
      <dgm:prSet/>
      <dgm:spPr/>
      <dgm:t>
        <a:bodyPr/>
        <a:lstStyle/>
        <a:p>
          <a:endParaRPr lang="ru-RU"/>
        </a:p>
      </dgm:t>
    </dgm:pt>
    <dgm:pt modelId="{37A0C563-B773-484F-9D77-30CF2B9F85E1}">
      <dgm:prSet/>
      <dgm:spPr/>
      <dgm:t>
        <a:bodyPr/>
        <a:lstStyle/>
        <a:p>
          <a:pPr rtl="0"/>
          <a:r>
            <a:rPr lang="ro-RO" dirty="0" smtClean="0"/>
            <a:t>Economic</a:t>
          </a:r>
          <a:endParaRPr lang="ro-RO" dirty="0"/>
        </a:p>
      </dgm:t>
    </dgm:pt>
    <dgm:pt modelId="{95FF1336-A62D-459E-8613-132B001B0DF2}" type="parTrans" cxnId="{A9161471-A07D-400B-95AC-7102B55C5145}">
      <dgm:prSet/>
      <dgm:spPr/>
      <dgm:t>
        <a:bodyPr/>
        <a:lstStyle/>
        <a:p>
          <a:endParaRPr lang="ru-RU"/>
        </a:p>
      </dgm:t>
    </dgm:pt>
    <dgm:pt modelId="{9307D46B-11A6-4B23-B81F-BD96D51BB37B}" type="sibTrans" cxnId="{A9161471-A07D-400B-95AC-7102B55C5145}">
      <dgm:prSet/>
      <dgm:spPr/>
      <dgm:t>
        <a:bodyPr/>
        <a:lstStyle/>
        <a:p>
          <a:endParaRPr lang="ru-RU"/>
        </a:p>
      </dgm:t>
    </dgm:pt>
    <dgm:pt modelId="{6F64D4FA-0C60-43F7-A2D6-CE41AF3ADF99}">
      <dgm:prSet/>
      <dgm:spPr/>
      <dgm:t>
        <a:bodyPr/>
        <a:lstStyle/>
        <a:p>
          <a:pPr rtl="0"/>
          <a:r>
            <a:rPr lang="ro-RO" dirty="0" smtClean="0"/>
            <a:t>De mediu</a:t>
          </a:r>
          <a:endParaRPr lang="ro-RO" dirty="0"/>
        </a:p>
      </dgm:t>
    </dgm:pt>
    <dgm:pt modelId="{754FC45D-1ADE-46D6-9E47-1EDD3074601A}" type="parTrans" cxnId="{ED890E97-4465-4675-A569-DB63340F7C97}">
      <dgm:prSet/>
      <dgm:spPr/>
      <dgm:t>
        <a:bodyPr/>
        <a:lstStyle/>
        <a:p>
          <a:endParaRPr lang="ru-RU"/>
        </a:p>
      </dgm:t>
    </dgm:pt>
    <dgm:pt modelId="{470FB382-9E24-4C4C-AFC8-F4B9CA29419F}" type="sibTrans" cxnId="{ED890E97-4465-4675-A569-DB63340F7C97}">
      <dgm:prSet/>
      <dgm:spPr/>
      <dgm:t>
        <a:bodyPr/>
        <a:lstStyle/>
        <a:p>
          <a:endParaRPr lang="ru-RU"/>
        </a:p>
      </dgm:t>
    </dgm:pt>
    <dgm:pt modelId="{980BE568-EDC8-4617-B488-5037B9127222}">
      <dgm:prSet/>
      <dgm:spPr/>
      <dgm:t>
        <a:bodyPr/>
        <a:lstStyle/>
        <a:p>
          <a:pPr rtl="0"/>
          <a:r>
            <a:rPr lang="ro-RO" dirty="0" smtClean="0"/>
            <a:t>Societal</a:t>
          </a:r>
          <a:endParaRPr lang="ro-RO" dirty="0"/>
        </a:p>
      </dgm:t>
    </dgm:pt>
    <dgm:pt modelId="{F3A7839C-DF4E-467F-939E-23EBF15777D1}" type="parTrans" cxnId="{174AB546-8218-4EFE-9072-F7CB626C95DD}">
      <dgm:prSet/>
      <dgm:spPr/>
      <dgm:t>
        <a:bodyPr/>
        <a:lstStyle/>
        <a:p>
          <a:endParaRPr lang="ru-RU"/>
        </a:p>
      </dgm:t>
    </dgm:pt>
    <dgm:pt modelId="{B9E61E96-A6FC-47B2-B7EF-718CEB049D4C}" type="sibTrans" cxnId="{174AB546-8218-4EFE-9072-F7CB626C95DD}">
      <dgm:prSet/>
      <dgm:spPr/>
      <dgm:t>
        <a:bodyPr/>
        <a:lstStyle/>
        <a:p>
          <a:endParaRPr lang="ru-RU"/>
        </a:p>
      </dgm:t>
    </dgm:pt>
    <dgm:pt modelId="{D9EFE1E7-F458-448A-847E-642DC5F655B2}" type="pres">
      <dgm:prSet presAssocID="{87000CA8-3C73-459D-B498-40C937B1CF8D}" presName="hierChild1" presStyleCnt="0">
        <dgm:presLayoutVars>
          <dgm:orgChart val="1"/>
          <dgm:chPref val="1"/>
          <dgm:dir/>
          <dgm:animOne val="branch"/>
          <dgm:animLvl val="lvl"/>
          <dgm:resizeHandles/>
        </dgm:presLayoutVars>
      </dgm:prSet>
      <dgm:spPr/>
    </dgm:pt>
    <dgm:pt modelId="{C3AA1860-AF2B-484D-B6C0-B747A893DDCA}" type="pres">
      <dgm:prSet presAssocID="{664DC13C-251E-49A6-B47E-5CDAE7053A7B}" presName="hierRoot1" presStyleCnt="0">
        <dgm:presLayoutVars>
          <dgm:hierBranch val="init"/>
        </dgm:presLayoutVars>
      </dgm:prSet>
      <dgm:spPr/>
    </dgm:pt>
    <dgm:pt modelId="{06FCD1F5-3ABB-45CC-B152-D09A79B9F816}" type="pres">
      <dgm:prSet presAssocID="{664DC13C-251E-49A6-B47E-5CDAE7053A7B}" presName="rootComposite1" presStyleCnt="0"/>
      <dgm:spPr/>
    </dgm:pt>
    <dgm:pt modelId="{956CA6C5-3228-4B94-A92D-4A37A0659ED3}" type="pres">
      <dgm:prSet presAssocID="{664DC13C-251E-49A6-B47E-5CDAE7053A7B}" presName="rootText1" presStyleLbl="node0" presStyleIdx="0" presStyleCnt="6" custScaleX="255767" custScaleY="441520" custLinFactX="323262" custLinFactY="-300000" custLinFactNeighborX="400000" custLinFactNeighborY="-342497">
        <dgm:presLayoutVars>
          <dgm:chPref val="3"/>
        </dgm:presLayoutVars>
      </dgm:prSet>
      <dgm:spPr/>
      <dgm:t>
        <a:bodyPr/>
        <a:lstStyle/>
        <a:p>
          <a:endParaRPr lang="ru-RU"/>
        </a:p>
      </dgm:t>
    </dgm:pt>
    <dgm:pt modelId="{00DFE945-9F95-4007-84F2-A73AFDACFFE1}" type="pres">
      <dgm:prSet presAssocID="{664DC13C-251E-49A6-B47E-5CDAE7053A7B}" presName="rootConnector1" presStyleLbl="node1" presStyleIdx="0" presStyleCnt="0"/>
      <dgm:spPr/>
    </dgm:pt>
    <dgm:pt modelId="{0DB85151-36FB-4B10-9040-26DD9259A99F}" type="pres">
      <dgm:prSet presAssocID="{664DC13C-251E-49A6-B47E-5CDAE7053A7B}" presName="hierChild2" presStyleCnt="0"/>
      <dgm:spPr/>
    </dgm:pt>
    <dgm:pt modelId="{CBFB9A26-0C19-46F8-8205-BBCDCCDECA48}" type="pres">
      <dgm:prSet presAssocID="{664DC13C-251E-49A6-B47E-5CDAE7053A7B}" presName="hierChild3" presStyleCnt="0"/>
      <dgm:spPr/>
    </dgm:pt>
    <dgm:pt modelId="{5C4765C2-FCF4-46C7-BA12-D72BECEC85CE}" type="pres">
      <dgm:prSet presAssocID="{A3671516-6472-4BB5-8AC6-213D2CAFE590}" presName="hierRoot1" presStyleCnt="0">
        <dgm:presLayoutVars>
          <dgm:hierBranch val="init"/>
        </dgm:presLayoutVars>
      </dgm:prSet>
      <dgm:spPr/>
    </dgm:pt>
    <dgm:pt modelId="{70169640-A192-4356-9CA8-6CB665545C67}" type="pres">
      <dgm:prSet presAssocID="{A3671516-6472-4BB5-8AC6-213D2CAFE590}" presName="rootComposite1" presStyleCnt="0"/>
      <dgm:spPr/>
    </dgm:pt>
    <dgm:pt modelId="{98AB545E-E818-4B70-BCFB-854F396869D5}" type="pres">
      <dgm:prSet presAssocID="{A3671516-6472-4BB5-8AC6-213D2CAFE590}" presName="rootText1" presStyleLbl="node0" presStyleIdx="1" presStyleCnt="6" custScaleX="303791" custScaleY="420925" custLinFactX="485656" custLinFactNeighborX="500000" custLinFactNeighborY="-21939">
        <dgm:presLayoutVars>
          <dgm:chPref val="3"/>
        </dgm:presLayoutVars>
      </dgm:prSet>
      <dgm:spPr/>
      <dgm:t>
        <a:bodyPr/>
        <a:lstStyle/>
        <a:p>
          <a:endParaRPr lang="ru-RU"/>
        </a:p>
      </dgm:t>
    </dgm:pt>
    <dgm:pt modelId="{7846F852-4699-4361-852E-4529FDE4CD76}" type="pres">
      <dgm:prSet presAssocID="{A3671516-6472-4BB5-8AC6-213D2CAFE590}" presName="rootConnector1" presStyleLbl="node1" presStyleIdx="0" presStyleCnt="0"/>
      <dgm:spPr/>
    </dgm:pt>
    <dgm:pt modelId="{BFE3E4CA-68D3-43FE-81D1-0959BD0AEC3C}" type="pres">
      <dgm:prSet presAssocID="{A3671516-6472-4BB5-8AC6-213D2CAFE590}" presName="hierChild2" presStyleCnt="0"/>
      <dgm:spPr/>
    </dgm:pt>
    <dgm:pt modelId="{AB3BA7EE-D49D-45E1-9D44-B2ECEE9E5EAE}" type="pres">
      <dgm:prSet presAssocID="{A3671516-6472-4BB5-8AC6-213D2CAFE590}" presName="hierChild3" presStyleCnt="0"/>
      <dgm:spPr/>
    </dgm:pt>
    <dgm:pt modelId="{1A37CFBC-B35C-4455-B06E-6677D233428D}" type="pres">
      <dgm:prSet presAssocID="{5D9F6BB0-BFBC-4147-B27E-4C6A22369C34}" presName="hierRoot1" presStyleCnt="0">
        <dgm:presLayoutVars>
          <dgm:hierBranch val="init"/>
        </dgm:presLayoutVars>
      </dgm:prSet>
      <dgm:spPr/>
    </dgm:pt>
    <dgm:pt modelId="{65A5D8FE-9C8E-4AB0-91D4-8A90EBEFF76D}" type="pres">
      <dgm:prSet presAssocID="{5D9F6BB0-BFBC-4147-B27E-4C6A22369C34}" presName="rootComposite1" presStyleCnt="0"/>
      <dgm:spPr/>
    </dgm:pt>
    <dgm:pt modelId="{E5D814A3-6FE1-4FEF-A954-2E0793E39AF6}" type="pres">
      <dgm:prSet presAssocID="{5D9F6BB0-BFBC-4147-B27E-4C6A22369C34}" presName="rootText1" presStyleLbl="node0" presStyleIdx="2" presStyleCnt="6" custScaleX="242621" custScaleY="469296" custLinFactX="-200000" custLinFactNeighborX="-229143" custLinFactNeighborY="-42244">
        <dgm:presLayoutVars>
          <dgm:chPref val="3"/>
        </dgm:presLayoutVars>
      </dgm:prSet>
      <dgm:spPr/>
    </dgm:pt>
    <dgm:pt modelId="{A22FF782-AE00-4214-8798-30279355F938}" type="pres">
      <dgm:prSet presAssocID="{5D9F6BB0-BFBC-4147-B27E-4C6A22369C34}" presName="rootConnector1" presStyleLbl="node1" presStyleIdx="0" presStyleCnt="0"/>
      <dgm:spPr/>
    </dgm:pt>
    <dgm:pt modelId="{21D23ACA-D13E-4FD3-BE15-35A7986F8085}" type="pres">
      <dgm:prSet presAssocID="{5D9F6BB0-BFBC-4147-B27E-4C6A22369C34}" presName="hierChild2" presStyleCnt="0"/>
      <dgm:spPr/>
    </dgm:pt>
    <dgm:pt modelId="{899B924B-BD98-4DE0-99AB-237E64049CF7}" type="pres">
      <dgm:prSet presAssocID="{5D9F6BB0-BFBC-4147-B27E-4C6A22369C34}" presName="hierChild3" presStyleCnt="0"/>
      <dgm:spPr/>
    </dgm:pt>
    <dgm:pt modelId="{5C0E1ADA-3BC2-4067-B3CA-A3C6B03C28CF}" type="pres">
      <dgm:prSet presAssocID="{37A0C563-B773-484F-9D77-30CF2B9F85E1}" presName="hierRoot1" presStyleCnt="0">
        <dgm:presLayoutVars>
          <dgm:hierBranch val="init"/>
        </dgm:presLayoutVars>
      </dgm:prSet>
      <dgm:spPr/>
    </dgm:pt>
    <dgm:pt modelId="{D3E6879F-7D73-4E23-882A-FDF327AE6676}" type="pres">
      <dgm:prSet presAssocID="{37A0C563-B773-484F-9D77-30CF2B9F85E1}" presName="rootComposite1" presStyleCnt="0"/>
      <dgm:spPr/>
    </dgm:pt>
    <dgm:pt modelId="{F0810513-044D-4F89-A2A6-004967562D42}" type="pres">
      <dgm:prSet presAssocID="{37A0C563-B773-484F-9D77-30CF2B9F85E1}" presName="rootText1" presStyleLbl="node0" presStyleIdx="3" presStyleCnt="6" custScaleX="264830" custScaleY="454069" custLinFactX="-58889" custLinFactNeighborX="-100000" custLinFactNeighborY="-55809">
        <dgm:presLayoutVars>
          <dgm:chPref val="3"/>
        </dgm:presLayoutVars>
      </dgm:prSet>
      <dgm:spPr/>
    </dgm:pt>
    <dgm:pt modelId="{A47DE60F-1AE5-4B71-AFCF-154D1B784A3F}" type="pres">
      <dgm:prSet presAssocID="{37A0C563-B773-484F-9D77-30CF2B9F85E1}" presName="rootConnector1" presStyleLbl="node1" presStyleIdx="0" presStyleCnt="0"/>
      <dgm:spPr/>
    </dgm:pt>
    <dgm:pt modelId="{146026E5-8542-4D75-8B36-5DA964DEC730}" type="pres">
      <dgm:prSet presAssocID="{37A0C563-B773-484F-9D77-30CF2B9F85E1}" presName="hierChild2" presStyleCnt="0"/>
      <dgm:spPr/>
    </dgm:pt>
    <dgm:pt modelId="{4B86DF8F-1370-46AF-A395-7362E4B93297}" type="pres">
      <dgm:prSet presAssocID="{37A0C563-B773-484F-9D77-30CF2B9F85E1}" presName="hierChild3" presStyleCnt="0"/>
      <dgm:spPr/>
    </dgm:pt>
    <dgm:pt modelId="{A43B31CD-7441-452F-B54B-E0F5EF2762B9}" type="pres">
      <dgm:prSet presAssocID="{6F64D4FA-0C60-43F7-A2D6-CE41AF3ADF99}" presName="hierRoot1" presStyleCnt="0">
        <dgm:presLayoutVars>
          <dgm:hierBranch val="init"/>
        </dgm:presLayoutVars>
      </dgm:prSet>
      <dgm:spPr/>
    </dgm:pt>
    <dgm:pt modelId="{9A838A1B-48DB-4716-9163-80CB4658E688}" type="pres">
      <dgm:prSet presAssocID="{6F64D4FA-0C60-43F7-A2D6-CE41AF3ADF99}" presName="rootComposite1" presStyleCnt="0"/>
      <dgm:spPr/>
    </dgm:pt>
    <dgm:pt modelId="{A207BF74-C48E-4008-BFD1-0CB22ED83D34}" type="pres">
      <dgm:prSet presAssocID="{6F64D4FA-0C60-43F7-A2D6-CE41AF3ADF99}" presName="rootText1" presStyleLbl="node0" presStyleIdx="4" presStyleCnt="6" custScaleX="284858" custScaleY="474806" custLinFactX="-400000" custLinFactY="300000" custLinFactNeighborX="-401914" custLinFactNeighborY="371067">
        <dgm:presLayoutVars>
          <dgm:chPref val="3"/>
        </dgm:presLayoutVars>
      </dgm:prSet>
      <dgm:spPr/>
    </dgm:pt>
    <dgm:pt modelId="{C7130E4D-BF0A-44C5-AD3A-2184E6F77AD7}" type="pres">
      <dgm:prSet presAssocID="{6F64D4FA-0C60-43F7-A2D6-CE41AF3ADF99}" presName="rootConnector1" presStyleLbl="node1" presStyleIdx="0" presStyleCnt="0"/>
      <dgm:spPr/>
    </dgm:pt>
    <dgm:pt modelId="{D8C5174A-EE92-4D5D-A620-8723155E8F2D}" type="pres">
      <dgm:prSet presAssocID="{6F64D4FA-0C60-43F7-A2D6-CE41AF3ADF99}" presName="hierChild2" presStyleCnt="0"/>
      <dgm:spPr/>
    </dgm:pt>
    <dgm:pt modelId="{867073A4-8474-4FFD-96A1-2944C584A87A}" type="pres">
      <dgm:prSet presAssocID="{6F64D4FA-0C60-43F7-A2D6-CE41AF3ADF99}" presName="hierChild3" presStyleCnt="0"/>
      <dgm:spPr/>
    </dgm:pt>
    <dgm:pt modelId="{EE48A93C-9196-4C48-B6DC-6DB660F4472E}" type="pres">
      <dgm:prSet presAssocID="{980BE568-EDC8-4617-B488-5037B9127222}" presName="hierRoot1" presStyleCnt="0">
        <dgm:presLayoutVars>
          <dgm:hierBranch val="init"/>
        </dgm:presLayoutVars>
      </dgm:prSet>
      <dgm:spPr/>
    </dgm:pt>
    <dgm:pt modelId="{311ECB72-C2B7-4EA7-91C0-054EAF36BA18}" type="pres">
      <dgm:prSet presAssocID="{980BE568-EDC8-4617-B488-5037B9127222}" presName="rootComposite1" presStyleCnt="0"/>
      <dgm:spPr/>
    </dgm:pt>
    <dgm:pt modelId="{980195B9-FA97-4375-A148-59D8A7CE2FBE}" type="pres">
      <dgm:prSet presAssocID="{980BE568-EDC8-4617-B488-5037B9127222}" presName="rootText1" presStyleLbl="node0" presStyleIdx="5" presStyleCnt="6" custScaleX="309912" custScaleY="469066" custLinFactX="-200000" custLinFactY="300000" custLinFactNeighborX="-204057" custLinFactNeighborY="364499">
        <dgm:presLayoutVars>
          <dgm:chPref val="3"/>
        </dgm:presLayoutVars>
      </dgm:prSet>
      <dgm:spPr/>
      <dgm:t>
        <a:bodyPr/>
        <a:lstStyle/>
        <a:p>
          <a:endParaRPr lang="ru-RU"/>
        </a:p>
      </dgm:t>
    </dgm:pt>
    <dgm:pt modelId="{4EBA04CE-AC4B-44CF-B797-4DBD397EE42F}" type="pres">
      <dgm:prSet presAssocID="{980BE568-EDC8-4617-B488-5037B9127222}" presName="rootConnector1" presStyleLbl="node1" presStyleIdx="0" presStyleCnt="0"/>
      <dgm:spPr/>
    </dgm:pt>
    <dgm:pt modelId="{14BF5E14-9ED1-452C-8B7E-410EE881C964}" type="pres">
      <dgm:prSet presAssocID="{980BE568-EDC8-4617-B488-5037B9127222}" presName="hierChild2" presStyleCnt="0"/>
      <dgm:spPr/>
    </dgm:pt>
    <dgm:pt modelId="{1B6642A6-7C01-4452-AD04-63BC9B97962C}" type="pres">
      <dgm:prSet presAssocID="{980BE568-EDC8-4617-B488-5037B9127222}" presName="hierChild3" presStyleCnt="0"/>
      <dgm:spPr/>
    </dgm:pt>
  </dgm:ptLst>
  <dgm:cxnLst>
    <dgm:cxn modelId="{9A6961AB-B23D-4379-A84B-4063AC7300EB}" type="presOf" srcId="{6F64D4FA-0C60-43F7-A2D6-CE41AF3ADF99}" destId="{C7130E4D-BF0A-44C5-AD3A-2184E6F77AD7}" srcOrd="1" destOrd="0" presId="urn:microsoft.com/office/officeart/2005/8/layout/orgChart1"/>
    <dgm:cxn modelId="{464D4142-A70E-4DDC-98F4-82616FE3156F}" type="presOf" srcId="{5D9F6BB0-BFBC-4147-B27E-4C6A22369C34}" destId="{E5D814A3-6FE1-4FEF-A954-2E0793E39AF6}" srcOrd="0" destOrd="0" presId="urn:microsoft.com/office/officeart/2005/8/layout/orgChart1"/>
    <dgm:cxn modelId="{55639F34-EE9F-408B-92E9-DB4BF900D96E}" type="presOf" srcId="{6F64D4FA-0C60-43F7-A2D6-CE41AF3ADF99}" destId="{A207BF74-C48E-4008-BFD1-0CB22ED83D34}" srcOrd="0" destOrd="0" presId="urn:microsoft.com/office/officeart/2005/8/layout/orgChart1"/>
    <dgm:cxn modelId="{BB77662E-4A79-461B-8236-E342D22D9886}" type="presOf" srcId="{A3671516-6472-4BB5-8AC6-213D2CAFE590}" destId="{98AB545E-E818-4B70-BCFB-854F396869D5}" srcOrd="0" destOrd="0" presId="urn:microsoft.com/office/officeart/2005/8/layout/orgChart1"/>
    <dgm:cxn modelId="{0386BAB3-6DC1-426B-820F-03341F21DC7C}" type="presOf" srcId="{87000CA8-3C73-459D-B498-40C937B1CF8D}" destId="{D9EFE1E7-F458-448A-847E-642DC5F655B2}" srcOrd="0" destOrd="0" presId="urn:microsoft.com/office/officeart/2005/8/layout/orgChart1"/>
    <dgm:cxn modelId="{174AB546-8218-4EFE-9072-F7CB626C95DD}" srcId="{87000CA8-3C73-459D-B498-40C937B1CF8D}" destId="{980BE568-EDC8-4617-B488-5037B9127222}" srcOrd="5" destOrd="0" parTransId="{F3A7839C-DF4E-467F-939E-23EBF15777D1}" sibTransId="{B9E61E96-A6FC-47B2-B7EF-718CEB049D4C}"/>
    <dgm:cxn modelId="{36509079-9A37-48D6-B881-F3141CF51B68}" type="presOf" srcId="{664DC13C-251E-49A6-B47E-5CDAE7053A7B}" destId="{956CA6C5-3228-4B94-A92D-4A37A0659ED3}" srcOrd="0" destOrd="0" presId="urn:microsoft.com/office/officeart/2005/8/layout/orgChart1"/>
    <dgm:cxn modelId="{67F6B113-F172-49EA-B5FC-4BEA86584FCD}" type="presOf" srcId="{664DC13C-251E-49A6-B47E-5CDAE7053A7B}" destId="{00DFE945-9F95-4007-84F2-A73AFDACFFE1}" srcOrd="1" destOrd="0" presId="urn:microsoft.com/office/officeart/2005/8/layout/orgChart1"/>
    <dgm:cxn modelId="{23D92B8A-0B90-43E2-91B5-34F17DFDE445}" type="presOf" srcId="{980BE568-EDC8-4617-B488-5037B9127222}" destId="{4EBA04CE-AC4B-44CF-B797-4DBD397EE42F}" srcOrd="1" destOrd="0" presId="urn:microsoft.com/office/officeart/2005/8/layout/orgChart1"/>
    <dgm:cxn modelId="{7A0DBE36-1AEE-436B-98AC-E1FAB71A6EF6}" type="presOf" srcId="{5D9F6BB0-BFBC-4147-B27E-4C6A22369C34}" destId="{A22FF782-AE00-4214-8798-30279355F938}" srcOrd="1" destOrd="0" presId="urn:microsoft.com/office/officeart/2005/8/layout/orgChart1"/>
    <dgm:cxn modelId="{5E8BC2D5-1C17-4831-9879-8D7EC554F995}" srcId="{87000CA8-3C73-459D-B498-40C937B1CF8D}" destId="{5D9F6BB0-BFBC-4147-B27E-4C6A22369C34}" srcOrd="2" destOrd="0" parTransId="{875704F0-3B0F-45DC-B233-FE96E3A47A1C}" sibTransId="{8C0BAE01-8CA0-4526-A4CA-5F806B20BCA0}"/>
    <dgm:cxn modelId="{302085EE-A09D-4F65-82DE-188D88F387DE}" type="presOf" srcId="{980BE568-EDC8-4617-B488-5037B9127222}" destId="{980195B9-FA97-4375-A148-59D8A7CE2FBE}" srcOrd="0" destOrd="0" presId="urn:microsoft.com/office/officeart/2005/8/layout/orgChart1"/>
    <dgm:cxn modelId="{DB543C24-A72D-402B-9B6E-C8E9AECD0DBD}" srcId="{87000CA8-3C73-459D-B498-40C937B1CF8D}" destId="{A3671516-6472-4BB5-8AC6-213D2CAFE590}" srcOrd="1" destOrd="0" parTransId="{AACDCE4B-DFDA-4E9B-9935-B879B6319B3E}" sibTransId="{EC303DF1-51C8-4D8A-8950-DA8DDD6CCE9E}"/>
    <dgm:cxn modelId="{01554E25-53E5-43B9-AF7E-093ABD0410BE}" type="presOf" srcId="{37A0C563-B773-484F-9D77-30CF2B9F85E1}" destId="{A47DE60F-1AE5-4B71-AFCF-154D1B784A3F}" srcOrd="1" destOrd="0" presId="urn:microsoft.com/office/officeart/2005/8/layout/orgChart1"/>
    <dgm:cxn modelId="{A9161471-A07D-400B-95AC-7102B55C5145}" srcId="{87000CA8-3C73-459D-B498-40C937B1CF8D}" destId="{37A0C563-B773-484F-9D77-30CF2B9F85E1}" srcOrd="3" destOrd="0" parTransId="{95FF1336-A62D-459E-8613-132B001B0DF2}" sibTransId="{9307D46B-11A6-4B23-B81F-BD96D51BB37B}"/>
    <dgm:cxn modelId="{DA72A223-4692-410A-83CB-9ED74C29E628}" type="presOf" srcId="{A3671516-6472-4BB5-8AC6-213D2CAFE590}" destId="{7846F852-4699-4361-852E-4529FDE4CD76}" srcOrd="1" destOrd="0" presId="urn:microsoft.com/office/officeart/2005/8/layout/orgChart1"/>
    <dgm:cxn modelId="{DC52266D-F5F0-43C5-8413-77A6A2369B29}" srcId="{87000CA8-3C73-459D-B498-40C937B1CF8D}" destId="{664DC13C-251E-49A6-B47E-5CDAE7053A7B}" srcOrd="0" destOrd="0" parTransId="{8AEDB4A7-91A0-43DA-BB3A-6C4CCDAFF832}" sibTransId="{1DEA0F7D-287F-4939-98DB-BC379500917B}"/>
    <dgm:cxn modelId="{C9E0A96B-021E-4A9D-9AFB-24C5F7FFA082}" type="presOf" srcId="{37A0C563-B773-484F-9D77-30CF2B9F85E1}" destId="{F0810513-044D-4F89-A2A6-004967562D42}" srcOrd="0" destOrd="0" presId="urn:microsoft.com/office/officeart/2005/8/layout/orgChart1"/>
    <dgm:cxn modelId="{ED890E97-4465-4675-A569-DB63340F7C97}" srcId="{87000CA8-3C73-459D-B498-40C937B1CF8D}" destId="{6F64D4FA-0C60-43F7-A2D6-CE41AF3ADF99}" srcOrd="4" destOrd="0" parTransId="{754FC45D-1ADE-46D6-9E47-1EDD3074601A}" sibTransId="{470FB382-9E24-4C4C-AFC8-F4B9CA29419F}"/>
    <dgm:cxn modelId="{E0EE8823-F1AC-4568-8683-6C9E9E93E22E}" type="presParOf" srcId="{D9EFE1E7-F458-448A-847E-642DC5F655B2}" destId="{C3AA1860-AF2B-484D-B6C0-B747A893DDCA}" srcOrd="0" destOrd="0" presId="urn:microsoft.com/office/officeart/2005/8/layout/orgChart1"/>
    <dgm:cxn modelId="{B1682595-DB95-4442-885B-977A528A12B1}" type="presParOf" srcId="{C3AA1860-AF2B-484D-B6C0-B747A893DDCA}" destId="{06FCD1F5-3ABB-45CC-B152-D09A79B9F816}" srcOrd="0" destOrd="0" presId="urn:microsoft.com/office/officeart/2005/8/layout/orgChart1"/>
    <dgm:cxn modelId="{CFBF5E93-DDC1-4329-9CCE-24400AA1C3CC}" type="presParOf" srcId="{06FCD1F5-3ABB-45CC-B152-D09A79B9F816}" destId="{956CA6C5-3228-4B94-A92D-4A37A0659ED3}" srcOrd="0" destOrd="0" presId="urn:microsoft.com/office/officeart/2005/8/layout/orgChart1"/>
    <dgm:cxn modelId="{79A9000A-6A5C-4210-9E29-6C37E17FF9AA}" type="presParOf" srcId="{06FCD1F5-3ABB-45CC-B152-D09A79B9F816}" destId="{00DFE945-9F95-4007-84F2-A73AFDACFFE1}" srcOrd="1" destOrd="0" presId="urn:microsoft.com/office/officeart/2005/8/layout/orgChart1"/>
    <dgm:cxn modelId="{F6D68AA0-110E-4905-A98A-F8821B6DE010}" type="presParOf" srcId="{C3AA1860-AF2B-484D-B6C0-B747A893DDCA}" destId="{0DB85151-36FB-4B10-9040-26DD9259A99F}" srcOrd="1" destOrd="0" presId="urn:microsoft.com/office/officeart/2005/8/layout/orgChart1"/>
    <dgm:cxn modelId="{0C9B1EF3-78AA-4F37-BC58-BF46CBE442A0}" type="presParOf" srcId="{C3AA1860-AF2B-484D-B6C0-B747A893DDCA}" destId="{CBFB9A26-0C19-46F8-8205-BBCDCCDECA48}" srcOrd="2" destOrd="0" presId="urn:microsoft.com/office/officeart/2005/8/layout/orgChart1"/>
    <dgm:cxn modelId="{1179E010-BF8D-4E98-8AF4-920F9750857D}" type="presParOf" srcId="{D9EFE1E7-F458-448A-847E-642DC5F655B2}" destId="{5C4765C2-FCF4-46C7-BA12-D72BECEC85CE}" srcOrd="1" destOrd="0" presId="urn:microsoft.com/office/officeart/2005/8/layout/orgChart1"/>
    <dgm:cxn modelId="{752D3BA1-2CC9-41EF-8C5B-F7AB02CFC7B6}" type="presParOf" srcId="{5C4765C2-FCF4-46C7-BA12-D72BECEC85CE}" destId="{70169640-A192-4356-9CA8-6CB665545C67}" srcOrd="0" destOrd="0" presId="urn:microsoft.com/office/officeart/2005/8/layout/orgChart1"/>
    <dgm:cxn modelId="{78746D14-2062-41A5-A01B-A07B2B86D887}" type="presParOf" srcId="{70169640-A192-4356-9CA8-6CB665545C67}" destId="{98AB545E-E818-4B70-BCFB-854F396869D5}" srcOrd="0" destOrd="0" presId="urn:microsoft.com/office/officeart/2005/8/layout/orgChart1"/>
    <dgm:cxn modelId="{8435D766-1EFF-4208-A28C-B2D694B6816C}" type="presParOf" srcId="{70169640-A192-4356-9CA8-6CB665545C67}" destId="{7846F852-4699-4361-852E-4529FDE4CD76}" srcOrd="1" destOrd="0" presId="urn:microsoft.com/office/officeart/2005/8/layout/orgChart1"/>
    <dgm:cxn modelId="{3B2BCCFD-F1CF-4ECE-BA81-3686813ED0DE}" type="presParOf" srcId="{5C4765C2-FCF4-46C7-BA12-D72BECEC85CE}" destId="{BFE3E4CA-68D3-43FE-81D1-0959BD0AEC3C}" srcOrd="1" destOrd="0" presId="urn:microsoft.com/office/officeart/2005/8/layout/orgChart1"/>
    <dgm:cxn modelId="{464D9DE8-6CE2-4A9F-A15F-661415DF82F4}" type="presParOf" srcId="{5C4765C2-FCF4-46C7-BA12-D72BECEC85CE}" destId="{AB3BA7EE-D49D-45E1-9D44-B2ECEE9E5EAE}" srcOrd="2" destOrd="0" presId="urn:microsoft.com/office/officeart/2005/8/layout/orgChart1"/>
    <dgm:cxn modelId="{C1E0C65D-65ED-4163-AB8B-87F462C0E270}" type="presParOf" srcId="{D9EFE1E7-F458-448A-847E-642DC5F655B2}" destId="{1A37CFBC-B35C-4455-B06E-6677D233428D}" srcOrd="2" destOrd="0" presId="urn:microsoft.com/office/officeart/2005/8/layout/orgChart1"/>
    <dgm:cxn modelId="{B1E82DDD-B0C6-411D-B14A-F00E12994317}" type="presParOf" srcId="{1A37CFBC-B35C-4455-B06E-6677D233428D}" destId="{65A5D8FE-9C8E-4AB0-91D4-8A90EBEFF76D}" srcOrd="0" destOrd="0" presId="urn:microsoft.com/office/officeart/2005/8/layout/orgChart1"/>
    <dgm:cxn modelId="{C2C81FEA-5861-4601-8CC7-D1E975C08F19}" type="presParOf" srcId="{65A5D8FE-9C8E-4AB0-91D4-8A90EBEFF76D}" destId="{E5D814A3-6FE1-4FEF-A954-2E0793E39AF6}" srcOrd="0" destOrd="0" presId="urn:microsoft.com/office/officeart/2005/8/layout/orgChart1"/>
    <dgm:cxn modelId="{5CFE5949-22AB-4C19-9681-A9CF79D9340D}" type="presParOf" srcId="{65A5D8FE-9C8E-4AB0-91D4-8A90EBEFF76D}" destId="{A22FF782-AE00-4214-8798-30279355F938}" srcOrd="1" destOrd="0" presId="urn:microsoft.com/office/officeart/2005/8/layout/orgChart1"/>
    <dgm:cxn modelId="{284664F5-AFAA-4714-91BC-0740C688DC35}" type="presParOf" srcId="{1A37CFBC-B35C-4455-B06E-6677D233428D}" destId="{21D23ACA-D13E-4FD3-BE15-35A7986F8085}" srcOrd="1" destOrd="0" presId="urn:microsoft.com/office/officeart/2005/8/layout/orgChart1"/>
    <dgm:cxn modelId="{6DFE5051-9D3D-472A-895C-581DDBE48D5B}" type="presParOf" srcId="{1A37CFBC-B35C-4455-B06E-6677D233428D}" destId="{899B924B-BD98-4DE0-99AB-237E64049CF7}" srcOrd="2" destOrd="0" presId="urn:microsoft.com/office/officeart/2005/8/layout/orgChart1"/>
    <dgm:cxn modelId="{310AF7F5-69E3-425E-A6CE-B93A3AD4D852}" type="presParOf" srcId="{D9EFE1E7-F458-448A-847E-642DC5F655B2}" destId="{5C0E1ADA-3BC2-4067-B3CA-A3C6B03C28CF}" srcOrd="3" destOrd="0" presId="urn:microsoft.com/office/officeart/2005/8/layout/orgChart1"/>
    <dgm:cxn modelId="{9567DA89-2EFA-4116-AF5D-C593EA26EF09}" type="presParOf" srcId="{5C0E1ADA-3BC2-4067-B3CA-A3C6B03C28CF}" destId="{D3E6879F-7D73-4E23-882A-FDF327AE6676}" srcOrd="0" destOrd="0" presId="urn:microsoft.com/office/officeart/2005/8/layout/orgChart1"/>
    <dgm:cxn modelId="{2D240737-2FA1-42B0-9DD4-EAD23756AFC0}" type="presParOf" srcId="{D3E6879F-7D73-4E23-882A-FDF327AE6676}" destId="{F0810513-044D-4F89-A2A6-004967562D42}" srcOrd="0" destOrd="0" presId="urn:microsoft.com/office/officeart/2005/8/layout/orgChart1"/>
    <dgm:cxn modelId="{E9F5B6A7-DBB8-4E75-B1FA-B476245E0863}" type="presParOf" srcId="{D3E6879F-7D73-4E23-882A-FDF327AE6676}" destId="{A47DE60F-1AE5-4B71-AFCF-154D1B784A3F}" srcOrd="1" destOrd="0" presId="urn:microsoft.com/office/officeart/2005/8/layout/orgChart1"/>
    <dgm:cxn modelId="{690B5E05-0A14-415E-8B3E-1919DE7E3862}" type="presParOf" srcId="{5C0E1ADA-3BC2-4067-B3CA-A3C6B03C28CF}" destId="{146026E5-8542-4D75-8B36-5DA964DEC730}" srcOrd="1" destOrd="0" presId="urn:microsoft.com/office/officeart/2005/8/layout/orgChart1"/>
    <dgm:cxn modelId="{C8EB9A79-B07F-42DF-9867-DC0D000CFF2C}" type="presParOf" srcId="{5C0E1ADA-3BC2-4067-B3CA-A3C6B03C28CF}" destId="{4B86DF8F-1370-46AF-A395-7362E4B93297}" srcOrd="2" destOrd="0" presId="urn:microsoft.com/office/officeart/2005/8/layout/orgChart1"/>
    <dgm:cxn modelId="{98E44B30-4659-421B-BB10-AD099A594702}" type="presParOf" srcId="{D9EFE1E7-F458-448A-847E-642DC5F655B2}" destId="{A43B31CD-7441-452F-B54B-E0F5EF2762B9}" srcOrd="4" destOrd="0" presId="urn:microsoft.com/office/officeart/2005/8/layout/orgChart1"/>
    <dgm:cxn modelId="{8804A9B7-A991-44C9-AB15-BF70D35D6BB1}" type="presParOf" srcId="{A43B31CD-7441-452F-B54B-E0F5EF2762B9}" destId="{9A838A1B-48DB-4716-9163-80CB4658E688}" srcOrd="0" destOrd="0" presId="urn:microsoft.com/office/officeart/2005/8/layout/orgChart1"/>
    <dgm:cxn modelId="{563F336E-75FB-4C8A-8A25-67EC6F2EE50C}" type="presParOf" srcId="{9A838A1B-48DB-4716-9163-80CB4658E688}" destId="{A207BF74-C48E-4008-BFD1-0CB22ED83D34}" srcOrd="0" destOrd="0" presId="urn:microsoft.com/office/officeart/2005/8/layout/orgChart1"/>
    <dgm:cxn modelId="{0827979B-07F3-49AE-83D7-E5A2E75FF7AB}" type="presParOf" srcId="{9A838A1B-48DB-4716-9163-80CB4658E688}" destId="{C7130E4D-BF0A-44C5-AD3A-2184E6F77AD7}" srcOrd="1" destOrd="0" presId="urn:microsoft.com/office/officeart/2005/8/layout/orgChart1"/>
    <dgm:cxn modelId="{9CFFCE65-B594-40E8-B23D-91C33E90619F}" type="presParOf" srcId="{A43B31CD-7441-452F-B54B-E0F5EF2762B9}" destId="{D8C5174A-EE92-4D5D-A620-8723155E8F2D}" srcOrd="1" destOrd="0" presId="urn:microsoft.com/office/officeart/2005/8/layout/orgChart1"/>
    <dgm:cxn modelId="{08AF73AC-D7B7-4651-9B91-B0C5D18AB3EC}" type="presParOf" srcId="{A43B31CD-7441-452F-B54B-E0F5EF2762B9}" destId="{867073A4-8474-4FFD-96A1-2944C584A87A}" srcOrd="2" destOrd="0" presId="urn:microsoft.com/office/officeart/2005/8/layout/orgChart1"/>
    <dgm:cxn modelId="{93ADA072-AF93-460D-A911-166687F8D398}" type="presParOf" srcId="{D9EFE1E7-F458-448A-847E-642DC5F655B2}" destId="{EE48A93C-9196-4C48-B6DC-6DB660F4472E}" srcOrd="5" destOrd="0" presId="urn:microsoft.com/office/officeart/2005/8/layout/orgChart1"/>
    <dgm:cxn modelId="{72F00514-603A-4643-AB1E-3EF79FE59D70}" type="presParOf" srcId="{EE48A93C-9196-4C48-B6DC-6DB660F4472E}" destId="{311ECB72-C2B7-4EA7-91C0-054EAF36BA18}" srcOrd="0" destOrd="0" presId="urn:microsoft.com/office/officeart/2005/8/layout/orgChart1"/>
    <dgm:cxn modelId="{E32DF9E8-1CC9-45CF-A28F-1B05631900CC}" type="presParOf" srcId="{311ECB72-C2B7-4EA7-91C0-054EAF36BA18}" destId="{980195B9-FA97-4375-A148-59D8A7CE2FBE}" srcOrd="0" destOrd="0" presId="urn:microsoft.com/office/officeart/2005/8/layout/orgChart1"/>
    <dgm:cxn modelId="{E0960F63-4B92-4C65-A3AA-DA4C0E409A49}" type="presParOf" srcId="{311ECB72-C2B7-4EA7-91C0-054EAF36BA18}" destId="{4EBA04CE-AC4B-44CF-B797-4DBD397EE42F}" srcOrd="1" destOrd="0" presId="urn:microsoft.com/office/officeart/2005/8/layout/orgChart1"/>
    <dgm:cxn modelId="{8D650833-8629-4FAE-B5B3-273E581A8B69}" type="presParOf" srcId="{EE48A93C-9196-4C48-B6DC-6DB660F4472E}" destId="{14BF5E14-9ED1-452C-8B7E-410EE881C964}" srcOrd="1" destOrd="0" presId="urn:microsoft.com/office/officeart/2005/8/layout/orgChart1"/>
    <dgm:cxn modelId="{40F83412-586F-48E5-8A77-8F0A3B97A4F1}" type="presParOf" srcId="{EE48A93C-9196-4C48-B6DC-6DB660F4472E}" destId="{1B6642A6-7C01-4452-AD04-63BC9B9796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CA6C5-3228-4B94-A92D-4A37A0659ED3}">
      <dsp:nvSpPr>
        <dsp:cNvPr id="0" name=""/>
        <dsp:cNvSpPr/>
      </dsp:nvSpPr>
      <dsp:spPr>
        <a:xfrm>
          <a:off x="4056246" y="401295"/>
          <a:ext cx="1432356" cy="12363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o-RO" sz="1400" kern="1200" dirty="0" smtClean="0"/>
            <a:t>Statul iși poate defini securitatea prin prisma a cel putin 5 sectoare</a:t>
          </a:r>
          <a:endParaRPr lang="ro-RO" sz="1400" kern="1200" dirty="0"/>
        </a:p>
      </dsp:txBody>
      <dsp:txXfrm>
        <a:off x="4056246" y="401295"/>
        <a:ext cx="1432356" cy="1236308"/>
      </dsp:txXfrm>
    </dsp:sp>
    <dsp:sp modelId="{98AB545E-E818-4B70-BCFB-854F396869D5}">
      <dsp:nvSpPr>
        <dsp:cNvPr id="0" name=""/>
        <dsp:cNvSpPr/>
      </dsp:nvSpPr>
      <dsp:spPr>
        <a:xfrm>
          <a:off x="7075676" y="2138931"/>
          <a:ext cx="1701302" cy="11786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o-RO" sz="1400" kern="1200" dirty="0" smtClean="0"/>
            <a:t>Militar</a:t>
          </a:r>
          <a:endParaRPr lang="ro-RO" sz="1400" kern="1200" dirty="0"/>
        </a:p>
      </dsp:txBody>
      <dsp:txXfrm>
        <a:off x="7075676" y="2138931"/>
        <a:ext cx="1701302" cy="1178640"/>
      </dsp:txXfrm>
    </dsp:sp>
    <dsp:sp modelId="{E5D814A3-6FE1-4FEF-A954-2E0793E39AF6}">
      <dsp:nvSpPr>
        <dsp:cNvPr id="0" name=""/>
        <dsp:cNvSpPr/>
      </dsp:nvSpPr>
      <dsp:spPr>
        <a:xfrm>
          <a:off x="971372" y="2082075"/>
          <a:ext cx="1358735" cy="13140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o-RO" sz="1400" kern="1200" dirty="0" smtClean="0"/>
            <a:t>Politic</a:t>
          </a:r>
          <a:endParaRPr lang="ro-RO" sz="1400" kern="1200" dirty="0"/>
        </a:p>
      </dsp:txBody>
      <dsp:txXfrm>
        <a:off x="971372" y="2082075"/>
        <a:ext cx="1358735" cy="1314084"/>
      </dsp:txXfrm>
    </dsp:sp>
    <dsp:sp modelId="{F0810513-044D-4F89-A2A6-004967562D42}">
      <dsp:nvSpPr>
        <dsp:cNvPr id="0" name=""/>
        <dsp:cNvSpPr/>
      </dsp:nvSpPr>
      <dsp:spPr>
        <a:xfrm>
          <a:off x="3961199" y="2044091"/>
          <a:ext cx="1483111" cy="12714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o-RO" sz="1400" kern="1200" dirty="0" smtClean="0"/>
            <a:t>Economic</a:t>
          </a:r>
          <a:endParaRPr lang="ro-RO" sz="1400" kern="1200" dirty="0"/>
        </a:p>
      </dsp:txBody>
      <dsp:txXfrm>
        <a:off x="3961199" y="2044091"/>
        <a:ext cx="1483111" cy="1271447"/>
      </dsp:txXfrm>
    </dsp:sp>
    <dsp:sp modelId="{A207BF74-C48E-4008-BFD1-0CB22ED83D34}">
      <dsp:nvSpPr>
        <dsp:cNvPr id="0" name=""/>
        <dsp:cNvSpPr/>
      </dsp:nvSpPr>
      <dsp:spPr>
        <a:xfrm>
          <a:off x="1960822" y="4079430"/>
          <a:ext cx="1595272" cy="13295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o-RO" sz="1400" kern="1200" dirty="0" smtClean="0"/>
            <a:t>De mediu</a:t>
          </a:r>
          <a:endParaRPr lang="ro-RO" sz="1400" kern="1200" dirty="0"/>
        </a:p>
      </dsp:txBody>
      <dsp:txXfrm>
        <a:off x="1960822" y="4079430"/>
        <a:ext cx="1595272" cy="1329513"/>
      </dsp:txXfrm>
    </dsp:sp>
    <dsp:sp modelId="{980195B9-FA97-4375-A148-59D8A7CE2FBE}">
      <dsp:nvSpPr>
        <dsp:cNvPr id="0" name=""/>
        <dsp:cNvSpPr/>
      </dsp:nvSpPr>
      <dsp:spPr>
        <a:xfrm>
          <a:off x="5901794" y="4061039"/>
          <a:ext cx="1735581" cy="13134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o-RO" sz="1400" kern="1200" dirty="0" smtClean="0"/>
            <a:t>Societal</a:t>
          </a:r>
          <a:endParaRPr lang="ro-RO" sz="1400" kern="1200" dirty="0"/>
        </a:p>
      </dsp:txBody>
      <dsp:txXfrm>
        <a:off x="5901794" y="4061039"/>
        <a:ext cx="1735581" cy="13134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11/25/2021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11/25/2021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bcnews.com/politics/national-security" TargetMode="External"/><Relationship Id="rId3" Type="http://schemas.openxmlformats.org/officeDocument/2006/relationships/hyperlink" Target="https://www.un.org/en/chronicle/article/national-security-versus-global-security" TargetMode="External"/><Relationship Id="rId7" Type="http://schemas.openxmlformats.org/officeDocument/2006/relationships/hyperlink" Target="https://www.government.nl/topics/counterterrorism-and-national-security/national-security" TargetMode="External"/><Relationship Id="rId2" Type="http://schemas.openxmlformats.org/officeDocument/2006/relationships/hyperlink" Target="https://www.thedailystar.net/globalisation-vs-national-security-14845" TargetMode="External"/><Relationship Id="rId1" Type="http://schemas.openxmlformats.org/officeDocument/2006/relationships/slideLayout" Target="../slideLayouts/slideLayout2.xml"/><Relationship Id="rId6" Type="http://schemas.openxmlformats.org/officeDocument/2006/relationships/hyperlink" Target="https://en.wikipedia.org/wiki/National_security" TargetMode="External"/><Relationship Id="rId5" Type="http://schemas.openxmlformats.org/officeDocument/2006/relationships/hyperlink" Target="https://www.presidency.ro/ro/angajamente/apararea-tarii-si-securitatea-nationala" TargetMode="External"/><Relationship Id="rId4" Type="http://schemas.openxmlformats.org/officeDocument/2006/relationships/hyperlink" Target="https://www.jstor.org/stable/36996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7889" y="1341121"/>
            <a:ext cx="8676222" cy="3200400"/>
          </a:xfrm>
        </p:spPr>
        <p:txBody>
          <a:bodyPr/>
          <a:lstStyle/>
          <a:p>
            <a:r>
              <a:rPr lang="ro-RO" dirty="0" smtClean="0">
                <a:effectLst>
                  <a:glow rad="38100">
                    <a:schemeClr val="bg1">
                      <a:lumMod val="65000"/>
                      <a:lumOff val="35000"/>
                      <a:alpha val="50000"/>
                    </a:schemeClr>
                  </a:glow>
                </a:effectLst>
                <a:latin typeface="Times New Roman" panose="02020603050405020304" pitchFamily="18" charset="0"/>
                <a:cs typeface="Times New Roman" panose="02020603050405020304" pitchFamily="18" charset="0"/>
              </a:rPr>
              <a:t>SECURITATEA NAȚIONALĂ ÎN CONTEXTUL SECURITAȚII INTERNAȚIONALE</a:t>
            </a:r>
            <a:endParaRPr lang="ro-RO" dirty="0">
              <a:effectLst>
                <a:glow rad="38100">
                  <a:schemeClr val="bg1">
                    <a:lumMod val="65000"/>
                    <a:lumOff val="35000"/>
                    <a:alpha val="50000"/>
                  </a:schemeClr>
                </a:glo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440475" y="5479869"/>
            <a:ext cx="8676222" cy="1905000"/>
          </a:xfrm>
        </p:spPr>
        <p:txBody>
          <a:bodyPr/>
          <a:lstStyle/>
          <a:p>
            <a:pPr algn="r"/>
            <a:r>
              <a:rPr lang="ro-RO" dirty="0" smtClean="0"/>
              <a:t>Vintilă Pavel </a:t>
            </a:r>
          </a:p>
          <a:p>
            <a:pPr algn="r"/>
            <a:r>
              <a:rPr lang="ro-RO" dirty="0" smtClean="0"/>
              <a:t>Negru Ion</a:t>
            </a:r>
          </a:p>
          <a:p>
            <a:pPr algn="r"/>
            <a:r>
              <a:rPr lang="ro-RO" dirty="0" smtClean="0"/>
              <a:t>Rudcov Silviu</a:t>
            </a:r>
            <a:endParaRPr lang="ro-RO" dirty="0"/>
          </a:p>
        </p:txBody>
      </p:sp>
    </p:spTree>
    <p:extLst>
      <p:ext uri="{BB962C8B-B14F-4D97-AF65-F5344CB8AC3E}">
        <p14:creationId xmlns:p14="http://schemas.microsoft.com/office/powerpoint/2010/main" val="26287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790" y="226423"/>
            <a:ext cx="9905998" cy="1905000"/>
          </a:xfrm>
        </p:spPr>
        <p:txBody>
          <a:bodyPr>
            <a:normAutofit fontScale="90000"/>
          </a:bodyPr>
          <a:lstStyle/>
          <a:p>
            <a:pPr algn="ctr"/>
            <a:r>
              <a:rPr lang="ro-RO" dirty="0">
                <a:latin typeface="Times New Roman" panose="02020603050405020304" pitchFamily="18" charset="0"/>
                <a:cs typeface="Times New Roman" panose="02020603050405020304" pitchFamily="18" charset="0"/>
              </a:rPr>
              <a:t>Bibliografie</a:t>
            </a:r>
            <a:br>
              <a:rPr lang="ro-RO" dirty="0">
                <a:latin typeface="Times New Roman" panose="02020603050405020304" pitchFamily="18" charset="0"/>
                <a:cs typeface="Times New Roman" panose="02020603050405020304" pitchFamily="18" charset="0"/>
              </a:rPr>
            </a:br>
            <a:r>
              <a:rPr lang="ro-RO" dirty="0" smtClean="0"/>
              <a:t/>
            </a:r>
            <a:br>
              <a:rPr lang="ro-RO" dirty="0" smtClean="0"/>
            </a:br>
            <a:r>
              <a:rPr lang="ro-RO" dirty="0" smtClean="0"/>
              <a:t/>
            </a:r>
            <a:br>
              <a:rPr lang="ro-RO" dirty="0" smtClean="0"/>
            </a:br>
            <a:endParaRPr lang="ro-RO" dirty="0"/>
          </a:p>
        </p:txBody>
      </p:sp>
      <p:sp>
        <p:nvSpPr>
          <p:cNvPr id="4" name="TextBox 3"/>
          <p:cNvSpPr txBox="1"/>
          <p:nvPr/>
        </p:nvSpPr>
        <p:spPr>
          <a:xfrm>
            <a:off x="1066800" y="1619794"/>
            <a:ext cx="10058400" cy="2585323"/>
          </a:xfrm>
          <a:prstGeom prst="rect">
            <a:avLst/>
          </a:prstGeom>
          <a:noFill/>
        </p:spPr>
        <p:txBody>
          <a:bodyPr wrap="square" rtlCol="0">
            <a:spAutoFit/>
          </a:bodyPr>
          <a:lstStyle/>
          <a:p>
            <a:pPr marL="342900" indent="-342900">
              <a:buFont typeface="+mj-lt"/>
              <a:buAutoNum type="arabicPeriod"/>
            </a:pPr>
            <a:r>
              <a:rPr lang="ro-RO" dirty="0">
                <a:hlinkClick r:id="rId2"/>
              </a:rPr>
              <a:t>https://</a:t>
            </a:r>
            <a:r>
              <a:rPr lang="ro-RO" dirty="0" smtClean="0">
                <a:hlinkClick r:id="rId2"/>
              </a:rPr>
              <a:t>www.thedailystar.net/globalisation-vs-national-security-14845</a:t>
            </a:r>
            <a:endParaRPr lang="ro-RO" dirty="0" smtClean="0"/>
          </a:p>
          <a:p>
            <a:pPr marL="342900" indent="-342900">
              <a:buFont typeface="+mj-lt"/>
              <a:buAutoNum type="arabicPeriod"/>
            </a:pPr>
            <a:r>
              <a:rPr lang="ro-RO" dirty="0">
                <a:hlinkClick r:id="rId3"/>
              </a:rPr>
              <a:t>https://</a:t>
            </a:r>
            <a:r>
              <a:rPr lang="ro-RO" dirty="0" smtClean="0">
                <a:hlinkClick r:id="rId3"/>
              </a:rPr>
              <a:t>www.un.org/en/chronicle/article/national-security-versus-global-security</a:t>
            </a:r>
            <a:endParaRPr lang="ro-RO" dirty="0" smtClean="0"/>
          </a:p>
          <a:p>
            <a:pPr marL="342900" indent="-342900">
              <a:buFont typeface="+mj-lt"/>
              <a:buAutoNum type="arabicPeriod"/>
            </a:pPr>
            <a:r>
              <a:rPr lang="ro-RO" dirty="0">
                <a:hlinkClick r:id="rId4"/>
              </a:rPr>
              <a:t>https://</a:t>
            </a:r>
            <a:r>
              <a:rPr lang="ro-RO" dirty="0" smtClean="0">
                <a:hlinkClick r:id="rId4"/>
              </a:rPr>
              <a:t>www.jstor.org/stable/3699646</a:t>
            </a:r>
            <a:endParaRPr lang="ro-RO" dirty="0" smtClean="0"/>
          </a:p>
          <a:p>
            <a:pPr marL="342900" indent="-342900">
              <a:buFont typeface="+mj-lt"/>
              <a:buAutoNum type="arabicPeriod"/>
            </a:pPr>
            <a:r>
              <a:rPr lang="ro-RO" dirty="0">
                <a:hlinkClick r:id="rId5"/>
              </a:rPr>
              <a:t>https://</a:t>
            </a:r>
            <a:r>
              <a:rPr lang="ro-RO" dirty="0" smtClean="0">
                <a:hlinkClick r:id="rId5"/>
              </a:rPr>
              <a:t>www.presidency.ro/ro/angajamente/apararea-tarii-si-securitatea-nationala</a:t>
            </a:r>
            <a:endParaRPr lang="ro-RO" dirty="0" smtClean="0"/>
          </a:p>
          <a:p>
            <a:pPr marL="342900" indent="-342900">
              <a:buFont typeface="+mj-lt"/>
              <a:buAutoNum type="arabicPeriod"/>
            </a:pPr>
            <a:r>
              <a:rPr lang="ro-RO" dirty="0">
                <a:hlinkClick r:id="rId6"/>
              </a:rPr>
              <a:t>https://</a:t>
            </a:r>
            <a:r>
              <a:rPr lang="ro-RO" dirty="0" smtClean="0">
                <a:hlinkClick r:id="rId6"/>
              </a:rPr>
              <a:t>en.wikipedia.org/wiki/National_security</a:t>
            </a:r>
            <a:endParaRPr lang="ro-RO" dirty="0" smtClean="0"/>
          </a:p>
          <a:p>
            <a:pPr marL="342900" indent="-342900">
              <a:buFont typeface="+mj-lt"/>
              <a:buAutoNum type="arabicPeriod"/>
            </a:pPr>
            <a:r>
              <a:rPr lang="ro-RO" dirty="0">
                <a:hlinkClick r:id="rId7"/>
              </a:rPr>
              <a:t>https://</a:t>
            </a:r>
            <a:r>
              <a:rPr lang="ro-RO" dirty="0" smtClean="0">
                <a:hlinkClick r:id="rId7"/>
              </a:rPr>
              <a:t>www.government.nl/topics/counterterrorism-and-national-security/national-security</a:t>
            </a:r>
            <a:endParaRPr lang="ro-RO" dirty="0" smtClean="0"/>
          </a:p>
          <a:p>
            <a:pPr marL="342900" indent="-342900">
              <a:buFont typeface="+mj-lt"/>
              <a:buAutoNum type="arabicPeriod"/>
            </a:pPr>
            <a:r>
              <a:rPr lang="ro-RO" dirty="0">
                <a:hlinkClick r:id="rId8"/>
              </a:rPr>
              <a:t>https://</a:t>
            </a:r>
            <a:r>
              <a:rPr lang="ro-RO" dirty="0" smtClean="0">
                <a:hlinkClick r:id="rId8"/>
              </a:rPr>
              <a:t>www.nbcnews.com/politics/national-security</a:t>
            </a:r>
            <a:endParaRPr lang="ro-RO" dirty="0" smtClean="0"/>
          </a:p>
          <a:p>
            <a:pPr marL="342900" indent="-342900">
              <a:buFont typeface="+mj-lt"/>
              <a:buAutoNum type="arabicPeriod"/>
            </a:pPr>
            <a:endParaRPr lang="ro-RO" dirty="0"/>
          </a:p>
        </p:txBody>
      </p:sp>
    </p:spTree>
    <p:extLst>
      <p:ext uri="{BB962C8B-B14F-4D97-AF65-F5344CB8AC3E}">
        <p14:creationId xmlns:p14="http://schemas.microsoft.com/office/powerpoint/2010/main" val="370012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RO" sz="6000" dirty="0" smtClean="0">
                <a:latin typeface="Times New Roman" panose="02020603050405020304" pitchFamily="18" charset="0"/>
                <a:cs typeface="Times New Roman" panose="02020603050405020304" pitchFamily="18" charset="0"/>
              </a:rPr>
              <a:t>Cuprins</a:t>
            </a:r>
            <a:endParaRPr lang="ro-RO" sz="6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27017" y="2020389"/>
            <a:ext cx="10720252" cy="1200329"/>
          </a:xfrm>
          <a:prstGeom prst="rect">
            <a:avLst/>
          </a:prstGeom>
          <a:noFill/>
        </p:spPr>
        <p:txBody>
          <a:bodyPr wrap="square" rtlCol="0">
            <a:spAutoFit/>
          </a:bodyPr>
          <a:lstStyle/>
          <a:p>
            <a:r>
              <a:rPr lang="ro-RO" dirty="0" smtClean="0"/>
              <a:t>1. Securitatea Națională.</a:t>
            </a:r>
          </a:p>
          <a:p>
            <a:r>
              <a:rPr lang="ro-RO" dirty="0" smtClean="0"/>
              <a:t>2. Corelația dintre securitate națională-securitatea globală.</a:t>
            </a:r>
          </a:p>
          <a:p>
            <a:r>
              <a:rPr lang="ro-RO" dirty="0" smtClean="0"/>
              <a:t>3. Influența globalizării asupra securitații naționale.</a:t>
            </a:r>
          </a:p>
          <a:p>
            <a:r>
              <a:rPr lang="ro-RO" dirty="0" smtClean="0"/>
              <a:t>4. Bibliografie</a:t>
            </a:r>
            <a:endParaRPr lang="ro-RO" dirty="0"/>
          </a:p>
        </p:txBody>
      </p:sp>
    </p:spTree>
    <p:extLst>
      <p:ext uri="{BB962C8B-B14F-4D97-AF65-F5344CB8AC3E}">
        <p14:creationId xmlns:p14="http://schemas.microsoft.com/office/powerpoint/2010/main" val="204764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456623425"/>
              </p:ext>
            </p:extLst>
          </p:nvPr>
        </p:nvGraphicFramePr>
        <p:xfrm>
          <a:off x="1141413" y="609600"/>
          <a:ext cx="9905998" cy="573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93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0561" y="209006"/>
            <a:ext cx="6801394" cy="6524863"/>
          </a:xfrm>
          <a:prstGeom prst="rect">
            <a:avLst/>
          </a:prstGeom>
          <a:noFill/>
        </p:spPr>
        <p:txBody>
          <a:bodyPr wrap="square" rtlCol="0">
            <a:spAutoFit/>
          </a:bodyPr>
          <a:lstStyle/>
          <a:p>
            <a:pPr marL="285750" indent="-285750">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Securitatea militară – ameninţările de natură militară ocupă, în mod tradiţional, poziţia centrală în securitatea naţională. Acţiunea militară pune în pericol toate componentele statului: baza fizică (teritoriu) poate fi ocupată (parţial sau total) sau afectată ca ecosistem, structura instituţională poate fi dezmembrată, ideea de stat poate fi subminată. </a:t>
            </a:r>
            <a:endParaRPr lang="ro-RO"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Securitatea politică se referă la stabilitatea organizaţională a ordinii sociale şi defineşte acele ameninţări de natură non-militară. Într-un anume mod, întreaga securitate este politică, pentru că toate vulnerabilităţile, riscurile şi ameninţările sunt definite pe cale politică. Securitatea politică se referă la ameninţările în adresa legitimităţii sau a recunoaşterii, fie a unităţilor politice, fie a trăsăturilor fundamentale (structura politică, instituţiile statului, etc</a:t>
            </a:r>
            <a:r>
              <a:rPr lang="ro-RO" sz="1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o-RO"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Securitatea economică se referă la capacitatea economiei de a face faţă şocurilor interne şi externe. Principalele ameninţări pe plan extern pot fi:  criza economică globală;  embargouri economice;  dezvoltare economică inegală</a:t>
            </a:r>
            <a:r>
              <a:rPr lang="ro-RO" sz="1600" dirty="0" smtClean="0">
                <a:latin typeface="Times New Roman" panose="02020603050405020304" pitchFamily="18" charset="0"/>
                <a:cs typeface="Times New Roman" panose="02020603050405020304" pitchFamily="18" charset="0"/>
              </a:rPr>
              <a:t>.</a:t>
            </a:r>
          </a:p>
          <a:p>
            <a:endParaRPr lang="ro-RO"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926" y="2391863"/>
            <a:ext cx="3849188" cy="184785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926" y="104504"/>
            <a:ext cx="3849188" cy="2071746"/>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805" y="4455326"/>
            <a:ext cx="4159430" cy="2083492"/>
          </a:xfrm>
          <a:prstGeom prst="rect">
            <a:avLst/>
          </a:prstGeom>
        </p:spPr>
      </p:pic>
    </p:spTree>
    <p:extLst>
      <p:ext uri="{BB962C8B-B14F-4D97-AF65-F5344CB8AC3E}">
        <p14:creationId xmlns:p14="http://schemas.microsoft.com/office/powerpoint/2010/main" val="153398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2216" y="304800"/>
            <a:ext cx="7628709" cy="2462213"/>
          </a:xfrm>
          <a:prstGeom prst="rect">
            <a:avLst/>
          </a:prstGeom>
          <a:noFill/>
        </p:spPr>
        <p:txBody>
          <a:bodyPr wrap="square" rtlCol="0">
            <a:spAutoFit/>
          </a:bodyPr>
          <a:lstStyle/>
          <a:p>
            <a:r>
              <a:rPr lang="ro-RO" sz="1400" dirty="0">
                <a:latin typeface="Times New Roman" panose="02020603050405020304" pitchFamily="18" charset="0"/>
                <a:cs typeface="Times New Roman" panose="02020603050405020304" pitchFamily="18" charset="0"/>
              </a:rPr>
              <a:t>Securitatea mediului. Agenda de securitate a mediului cuprinde:</a:t>
            </a:r>
          </a:p>
          <a:p>
            <a:pPr marL="342900" indent="-342900">
              <a:buAutoNum type="alphaLcParenR"/>
            </a:pPr>
            <a:r>
              <a:rPr lang="ro-RO" sz="1400" dirty="0" smtClean="0">
                <a:latin typeface="Times New Roman" panose="02020603050405020304" pitchFamily="18" charset="0"/>
                <a:cs typeface="Times New Roman" panose="02020603050405020304" pitchFamily="18" charset="0"/>
              </a:rPr>
              <a:t>dereglarea </a:t>
            </a:r>
            <a:r>
              <a:rPr lang="ro-RO" sz="1400" dirty="0">
                <a:latin typeface="Times New Roman" panose="02020603050405020304" pitchFamily="18" charset="0"/>
                <a:cs typeface="Times New Roman" panose="02020603050405020304" pitchFamily="18" charset="0"/>
              </a:rPr>
              <a:t>ecosistemului – schimbare climaterică, pierderea biodiversităţii, defrişarea pădurilor, deşertificare şi alte forme de eroziune a solului, micşorarea stratului de ozon, poluarea de orice fel</a:t>
            </a:r>
            <a:r>
              <a:rPr lang="ro-RO" sz="1400" dirty="0" smtClean="0">
                <a:latin typeface="Times New Roman" panose="02020603050405020304" pitchFamily="18" charset="0"/>
                <a:cs typeface="Times New Roman" panose="02020603050405020304" pitchFamily="18" charset="0"/>
              </a:rPr>
              <a:t>;</a:t>
            </a:r>
          </a:p>
          <a:p>
            <a:r>
              <a:rPr lang="ro-RO" sz="1400" dirty="0" smtClean="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b) criză energetică – epuizarea resurselor naturale energetice (lemn, petrol), diferite forme de poluare datorate producţiei şi distribuţiei de energie (petrol, nuclear, produse chimice</a:t>
            </a:r>
            <a:r>
              <a:rPr lang="ro-RO" sz="1400" dirty="0" smtClean="0">
                <a:latin typeface="Times New Roman" panose="02020603050405020304" pitchFamily="18" charset="0"/>
                <a:cs typeface="Times New Roman" panose="02020603050405020304" pitchFamily="18" charset="0"/>
              </a:rPr>
              <a:t>);</a:t>
            </a:r>
          </a:p>
          <a:p>
            <a:r>
              <a:rPr lang="ro-RO" sz="1400" dirty="0" smtClean="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c) crize demografice – creşterea populaţiei peste capacitatea de suport a sistemului natural, epidemii, boli, urbanizare excesivă; </a:t>
            </a:r>
            <a:endParaRPr lang="ro-RO" sz="1400" dirty="0" smtClean="0">
              <a:latin typeface="Times New Roman" panose="02020603050405020304" pitchFamily="18" charset="0"/>
              <a:cs typeface="Times New Roman" panose="02020603050405020304" pitchFamily="18" charset="0"/>
            </a:endParaRPr>
          </a:p>
          <a:p>
            <a:r>
              <a:rPr lang="ro-RO" sz="1400" dirty="0" smtClean="0">
                <a:latin typeface="Times New Roman" panose="02020603050405020304" pitchFamily="18" charset="0"/>
                <a:cs typeface="Times New Roman" panose="02020603050405020304" pitchFamily="18" charset="0"/>
              </a:rPr>
              <a:t>d</a:t>
            </a:r>
            <a:r>
              <a:rPr lang="ro-RO" sz="1400" dirty="0">
                <a:latin typeface="Times New Roman" panose="02020603050405020304" pitchFamily="18" charset="0"/>
                <a:cs typeface="Times New Roman" panose="02020603050405020304" pitchFamily="18" charset="0"/>
              </a:rPr>
              <a:t>) criză alimentară – distrugeri de terenuri agricole, surse de apă, supraconsum; </a:t>
            </a:r>
            <a:endParaRPr lang="ro-RO" sz="1400" dirty="0" smtClean="0">
              <a:latin typeface="Times New Roman" panose="02020603050405020304" pitchFamily="18" charset="0"/>
              <a:cs typeface="Times New Roman" panose="02020603050405020304" pitchFamily="18" charset="0"/>
            </a:endParaRPr>
          </a:p>
          <a:p>
            <a:r>
              <a:rPr lang="ro-RO" sz="1400" dirty="0" smtClean="0">
                <a:latin typeface="Times New Roman" panose="02020603050405020304" pitchFamily="18" charset="0"/>
                <a:cs typeface="Times New Roman" panose="02020603050405020304" pitchFamily="18" charset="0"/>
              </a:rPr>
              <a:t>e</a:t>
            </a:r>
            <a:r>
              <a:rPr lang="ro-RO" sz="1400" dirty="0">
                <a:latin typeface="Times New Roman" panose="02020603050405020304" pitchFamily="18" charset="0"/>
                <a:cs typeface="Times New Roman" panose="02020603050405020304" pitchFamily="18" charset="0"/>
              </a:rPr>
              <a:t>) criză economică – inegalităţi economice, protecţia unor economii poluante, instabilitate societală</a:t>
            </a:r>
            <a:r>
              <a:rPr lang="ro-RO" sz="1400" dirty="0" smtClean="0">
                <a:latin typeface="Times New Roman" panose="02020603050405020304" pitchFamily="18" charset="0"/>
                <a:cs typeface="Times New Roman" panose="02020603050405020304" pitchFamily="18" charset="0"/>
              </a:rPr>
              <a:t>;</a:t>
            </a:r>
          </a:p>
          <a:p>
            <a:r>
              <a:rPr lang="ro-RO" sz="1400" dirty="0" smtClean="0">
                <a:latin typeface="Times New Roman" panose="02020603050405020304" pitchFamily="18" charset="0"/>
                <a:cs typeface="Times New Roman" panose="02020603050405020304" pitchFamily="18" charset="0"/>
              </a:rPr>
              <a:t>f</a:t>
            </a:r>
            <a:r>
              <a:rPr lang="ro-RO" sz="1400" dirty="0">
                <a:latin typeface="Times New Roman" panose="02020603050405020304" pitchFamily="18" charset="0"/>
                <a:cs typeface="Times New Roman" panose="02020603050405020304" pitchFamily="18" charset="0"/>
              </a:rPr>
              <a:t>) dezordini civile – includ distrugeri ale mediului datorită acţiunilor de război şi violenţe ca urmare a distrugerilor mediului înconjurător. </a:t>
            </a:r>
          </a:p>
        </p:txBody>
      </p:sp>
      <p:sp>
        <p:nvSpPr>
          <p:cNvPr id="10" name="TextBox 9"/>
          <p:cNvSpPr txBox="1"/>
          <p:nvPr/>
        </p:nvSpPr>
        <p:spPr>
          <a:xfrm>
            <a:off x="322216" y="3230881"/>
            <a:ext cx="7376160" cy="3323987"/>
          </a:xfrm>
          <a:prstGeom prst="rect">
            <a:avLst/>
          </a:prstGeom>
          <a:noFill/>
        </p:spPr>
        <p:txBody>
          <a:bodyPr wrap="square" rtlCol="0">
            <a:spAutoFit/>
          </a:bodyPr>
          <a:lstStyle/>
          <a:p>
            <a:r>
              <a:rPr lang="ro-RO" sz="1400" dirty="0">
                <a:latin typeface="Times New Roman" panose="02020603050405020304" pitchFamily="18" charset="0"/>
                <a:cs typeface="Times New Roman" panose="02020603050405020304" pitchFamily="18" charset="0"/>
              </a:rPr>
              <a:t>Securitatea societală ia în considerare următoarele componente definitorii</a:t>
            </a:r>
            <a:r>
              <a:rPr lang="ro-RO" sz="1400" dirty="0" smtClean="0">
                <a:latin typeface="Times New Roman" panose="02020603050405020304" pitchFamily="18" charset="0"/>
                <a:cs typeface="Times New Roman" panose="02020603050405020304" pitchFamily="18" charset="0"/>
              </a:rPr>
              <a:t>:</a:t>
            </a:r>
          </a:p>
          <a:p>
            <a:r>
              <a:rPr lang="ro-RO" sz="1400" dirty="0" smtClean="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1. Naţiunea definită ca „o populaţie, împărtăşind un teritoriu istoric, mituri şi memorii istorice colective, o cultură publică de masă, o economie comună şi un sistem de drepturi şi obligaţii comune pentru toţi membrii (A. Smith, 1991</a:t>
            </a:r>
            <a:r>
              <a:rPr lang="ro-RO" sz="1400" dirty="0" smtClean="0">
                <a:latin typeface="Times New Roman" panose="02020603050405020304" pitchFamily="18" charset="0"/>
                <a:cs typeface="Times New Roman" panose="02020603050405020304" pitchFamily="18" charset="0"/>
              </a:rPr>
              <a:t>).</a:t>
            </a:r>
          </a:p>
          <a:p>
            <a:r>
              <a:rPr lang="ro-RO" sz="1400" dirty="0" smtClean="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2. Naţionalismul ca „o acţiune politică”, program, iniţiativă politică, care are ca principal obiectiv crearea unei naţiuni, protecţia ei împotriva unor ameninţări sau riscuri, sau pur şi simplu o mobilizare politică pentru un obiectiv considerat ca „naţional” (în acest sens, naţionalismul este un fenomen politic pozitiv, spre deosebire de extremismul naţionalist, care se referă la obiective xenofobe, rasiale, etc.). </a:t>
            </a:r>
            <a:endParaRPr lang="ro-RO" sz="1400" dirty="0" smtClean="0">
              <a:latin typeface="Times New Roman" panose="02020603050405020304" pitchFamily="18" charset="0"/>
              <a:cs typeface="Times New Roman" panose="02020603050405020304" pitchFamily="18" charset="0"/>
            </a:endParaRPr>
          </a:p>
          <a:p>
            <a:r>
              <a:rPr lang="ro-RO" sz="1400" dirty="0" smtClean="0">
                <a:latin typeface="Times New Roman" panose="02020603050405020304" pitchFamily="18" charset="0"/>
                <a:cs typeface="Times New Roman" panose="02020603050405020304" pitchFamily="18" charset="0"/>
              </a:rPr>
              <a:t>3</a:t>
            </a:r>
            <a:r>
              <a:rPr lang="ro-RO" sz="1400" dirty="0">
                <a:latin typeface="Times New Roman" panose="02020603050405020304" pitchFamily="18" charset="0"/>
                <a:cs typeface="Times New Roman" panose="02020603050405020304" pitchFamily="18" charset="0"/>
              </a:rPr>
              <a:t>. Etnicitatea definită ca o subcategorie a naţiunii, ca un precursor al naţiunii sau ca un competitor sau alternativă al acesteia. </a:t>
            </a:r>
            <a:endParaRPr lang="ro-RO" sz="1400" dirty="0" smtClean="0">
              <a:latin typeface="Times New Roman" panose="02020603050405020304" pitchFamily="18" charset="0"/>
              <a:cs typeface="Times New Roman" panose="02020603050405020304" pitchFamily="18" charset="0"/>
            </a:endParaRPr>
          </a:p>
          <a:p>
            <a:r>
              <a:rPr lang="ro-RO" sz="1400" dirty="0" smtClean="0">
                <a:latin typeface="Times New Roman" panose="02020603050405020304" pitchFamily="18" charset="0"/>
                <a:cs typeface="Times New Roman" panose="02020603050405020304" pitchFamily="18" charset="0"/>
              </a:rPr>
              <a:t>4</a:t>
            </a:r>
            <a:r>
              <a:rPr lang="ro-RO" sz="1400" dirty="0">
                <a:latin typeface="Times New Roman" panose="02020603050405020304" pitchFamily="18" charset="0"/>
                <a:cs typeface="Times New Roman" panose="02020603050405020304" pitchFamily="18" charset="0"/>
              </a:rPr>
              <a:t>. Minoritatea etnică ca a) subcategorie a naţiunii, b) precursor al naţiunii, c) competitor. Relaţia majoritate (naţională) – minoritate etnica este relevantă pentru securitatea societală din punct de vedere al identităţii şi al conflictului latent sau manifest dintre majoritate şi minoritate. </a:t>
            </a:r>
            <a:endParaRPr lang="ro-RO" sz="1400" dirty="0" smtClean="0">
              <a:latin typeface="Times New Roman" panose="02020603050405020304" pitchFamily="18" charset="0"/>
              <a:cs typeface="Times New Roman" panose="02020603050405020304" pitchFamily="18" charset="0"/>
            </a:endParaRPr>
          </a:p>
          <a:p>
            <a:r>
              <a:rPr lang="ro-RO" sz="1400" dirty="0" smtClean="0">
                <a:latin typeface="Times New Roman" panose="02020603050405020304" pitchFamily="18" charset="0"/>
                <a:cs typeface="Times New Roman" panose="02020603050405020304" pitchFamily="18" charset="0"/>
              </a:rPr>
              <a:t>5</a:t>
            </a:r>
            <a:r>
              <a:rPr lang="ro-RO" sz="1400" dirty="0">
                <a:latin typeface="Times New Roman" panose="02020603050405020304" pitchFamily="18" charset="0"/>
                <a:cs typeface="Times New Roman" panose="02020603050405020304" pitchFamily="18" charset="0"/>
              </a:rPr>
              <a:t>. Identitatea naţională – etnică sau civică (conform valorilor Revoluţiei franceze).</a:t>
            </a: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4" y="201386"/>
            <a:ext cx="4143919" cy="2782778"/>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3" y="3698966"/>
            <a:ext cx="4143919" cy="2632166"/>
          </a:xfrm>
          <a:prstGeom prst="rect">
            <a:avLst/>
          </a:prstGeom>
        </p:spPr>
      </p:pic>
    </p:spTree>
    <p:extLst>
      <p:ext uri="{BB962C8B-B14F-4D97-AF65-F5344CB8AC3E}">
        <p14:creationId xmlns:p14="http://schemas.microsoft.com/office/powerpoint/2010/main" val="4177918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5173" y="278675"/>
            <a:ext cx="6908073" cy="3139321"/>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S</a:t>
            </a:r>
            <a:r>
              <a:rPr lang="ro-RO" dirty="0" smtClean="0">
                <a:latin typeface="Times New Roman" panose="02020603050405020304" pitchFamily="18" charset="0"/>
                <a:cs typeface="Times New Roman" panose="02020603050405020304" pitchFamily="18" charset="0"/>
              </a:rPr>
              <a:t>ecuritatea</a:t>
            </a:r>
            <a:r>
              <a:rPr lang="ro-RO" dirty="0">
                <a:latin typeface="Times New Roman" panose="02020603050405020304" pitchFamily="18" charset="0"/>
                <a:cs typeface="Times New Roman" panose="02020603050405020304" pitchFamily="18" charset="0"/>
              </a:rPr>
              <a:t>, cum ar fi pacea, identitatea și alte terminologii din acea parte a teoriei politice internaționale a atras multe definiții. Din păcate, mulți contribuitori abordează aceste concepte din propriile lor ideologii. Prin urmare, există arii largi de descriere a termenului „securitate”. Dacă definirea securității este atât de evazivă, nu este de mirare de ce operarea în cadrul acoperirii sale este atât de fluidă. În numele securității, oamenii și guvernele au întreprins acțiuni în care rezultatele intenționate și neintenționate au devenit dificil de gestionat. Din cauza lipsei sale aparente de graniță conceptuală, securitatea, ca concept, este folosită pentru a atrage și a susține patronajul pentru multe proiecte politice, atât la nivel statal, cât și la nivel internațional de politică.</a:t>
            </a:r>
            <a:endParaRPr lang="ro-RO"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664" y="698319"/>
            <a:ext cx="3912326" cy="220068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59" y="3505608"/>
            <a:ext cx="3431587" cy="3157060"/>
          </a:xfrm>
          <a:prstGeom prst="rect">
            <a:avLst/>
          </a:prstGeom>
        </p:spPr>
      </p:pic>
      <p:sp>
        <p:nvSpPr>
          <p:cNvPr id="9" name="TextBox 8"/>
          <p:cNvSpPr txBox="1"/>
          <p:nvPr/>
        </p:nvSpPr>
        <p:spPr>
          <a:xfrm>
            <a:off x="5033554" y="3553097"/>
            <a:ext cx="6670766" cy="2862322"/>
          </a:xfrm>
          <a:prstGeom prst="rect">
            <a:avLst/>
          </a:prstGeom>
          <a:noFill/>
        </p:spPr>
        <p:txBody>
          <a:bodyPr wrap="square" rtlCol="0">
            <a:spAutoFit/>
          </a:bodyPr>
          <a:lstStyle/>
          <a:p>
            <a:r>
              <a:rPr lang="ro-RO" sz="2000" dirty="0">
                <a:latin typeface="Times New Roman" panose="02020603050405020304" pitchFamily="18" charset="0"/>
                <a:cs typeface="Times New Roman" panose="02020603050405020304" pitchFamily="18" charset="0"/>
              </a:rPr>
              <a:t>În multe forumuri pe tema securității, a existat o încercare de a stabili o divizare între securitatea națională și cea globală. Deși, în teorie, există o graniță între aceste două cadre conceptuale, o astfel de graniță nu este suficientă pentru a menține o delimitare clară între ele. Mai degrabă, ei au o relație simbiotică, deși limitată la sfera securității locale, în care statele nu au capacitatea de a se descurca unilateral. În mod echivalent, există probleme în sfera internațională care vor necesita un aparat de securitate internă pentru care să se ocupe.</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171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223" y="226423"/>
            <a:ext cx="10972800" cy="2031325"/>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Securitatea națională a fost descrisă ca fiind capacitatea unui stat de a asigura protecția și apărarea cetățenilor săi. Definiția lui Makinda a securității se încadrează în această limită a securității naționale. Securitatea globală, pe de altă parte, a evoluat din necesitatea pe care natura și multe alte activități, în special globalizarea, au impus-o statelor. Acestea sunt cereri pe care niciun aparat de securitate națională nu are capacitatea de a le gestiona singur și, ca atare, solicită cooperarea statelor. Interconectarea globală și interdependența dintre state pe care lumea a experimentat-o ​​și continuă să le experimenteze de la sfârșitul războiului rece, face necesar ca statele să coopereze mai mult și să lucreze împreună.</a:t>
            </a:r>
            <a:endParaRPr lang="ro-RO"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665" y="2990849"/>
            <a:ext cx="3143250" cy="232410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2" y="3832860"/>
            <a:ext cx="4482011" cy="2521131"/>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425" y="2447109"/>
            <a:ext cx="3794484" cy="3673383"/>
          </a:xfrm>
          <a:prstGeom prst="rect">
            <a:avLst/>
          </a:prstGeom>
        </p:spPr>
      </p:pic>
    </p:spTree>
    <p:extLst>
      <p:ext uri="{BB962C8B-B14F-4D97-AF65-F5344CB8AC3E}">
        <p14:creationId xmlns:p14="http://schemas.microsoft.com/office/powerpoint/2010/main" val="4282461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 y="235131"/>
            <a:ext cx="11146971" cy="2585323"/>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Un număr tot mai mare de literatură academică susține că globalizarea a slăbit statul de securitate </a:t>
            </a:r>
            <a:r>
              <a:rPr lang="ro-RO" dirty="0" smtClean="0">
                <a:latin typeface="Times New Roman" panose="02020603050405020304" pitchFamily="18" charset="0"/>
                <a:cs typeface="Times New Roman" panose="02020603050405020304" pitchFamily="18" charset="0"/>
              </a:rPr>
              <a:t>națională</a:t>
            </a:r>
          </a:p>
          <a:p>
            <a:r>
              <a:rPr lang="ro-RO" dirty="0">
                <a:latin typeface="Times New Roman" panose="02020603050405020304" pitchFamily="18" charset="0"/>
                <a:cs typeface="Times New Roman" panose="02020603050405020304" pitchFamily="18" charset="0"/>
              </a:rPr>
              <a:t>Țările în special din lumea dezvoltată care promovează globalizarea sunt, de asemenea, foarte interesate de problemele de securitate națională. Este greu de înțeles de ce promovează globalizarea atât de puternic, subliniind din nou securitatea națională în mod egal. Probabil că motivul este că securitatea națională își trage identitatea din conceptul de stat național, în timp ce globalizarea depășește granița din perspectiva securității umane. Multe probleme acceptate în mod obișnuit sau percepute ca probleme globale găsesc un spațiu mult mai restrâns atunci când aceleași sunt incluse ca agenda de securitate națională în doctrina lor de securitate națională. De exemplu, probleme precum prosperitatea economică introdusă ca valoare națională sau securitatea energiei/apă ca interes național constrâng perspectiva mai largă a problemei globale într-o agendă națională îngustă, mult parohială.</a:t>
            </a:r>
            <a:endParaRPr lang="ro-RO"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576" y="2982796"/>
            <a:ext cx="6065520" cy="341185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78" y="3317123"/>
            <a:ext cx="4876800" cy="2743200"/>
          </a:xfrm>
          <a:prstGeom prst="rect">
            <a:avLst/>
          </a:prstGeom>
        </p:spPr>
      </p:pic>
    </p:spTree>
    <p:extLst>
      <p:ext uri="{BB962C8B-B14F-4D97-AF65-F5344CB8AC3E}">
        <p14:creationId xmlns:p14="http://schemas.microsoft.com/office/powerpoint/2010/main" val="962476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931" y="278674"/>
            <a:ext cx="5216435" cy="3970318"/>
          </a:xfrm>
          <a:prstGeom prst="rect">
            <a:avLst/>
          </a:prstGeom>
          <a:noFill/>
        </p:spPr>
        <p:txBody>
          <a:bodyPr wrap="square" rtlCol="0">
            <a:spAutoFit/>
          </a:bodyPr>
          <a:lstStyle/>
          <a:p>
            <a:r>
              <a:rPr lang="ro-RO" dirty="0"/>
              <a:t> Este greu de realizat un echilibru fericit între globalizare și securitate națională a unei probleme care are o preocupare globală, precum și o preocupare pentru securitatea națională. Astfel, deși filozofia generoasă a globalizării este încălcată, securitatea națională a țării mai puternice este asigurată. Țării mai slabe nu mai are decât opțiunea de a se adapta la insensibilitatea globalizării contrar principiilor sale generoase</a:t>
            </a:r>
            <a:r>
              <a:rPr lang="ro-RO" dirty="0" smtClean="0"/>
              <a:t>.</a:t>
            </a:r>
          </a:p>
          <a:p>
            <a:endParaRPr lang="ro-RO" dirty="0"/>
          </a:p>
          <a:p>
            <a:endParaRPr lang="ro-RO" dirty="0" smtClean="0"/>
          </a:p>
          <a:p>
            <a:endParaRPr lang="ro-RO"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308" y="418010"/>
            <a:ext cx="4802156" cy="262617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62" y="3814490"/>
            <a:ext cx="4822371" cy="2712584"/>
          </a:xfrm>
          <a:prstGeom prst="rect">
            <a:avLst/>
          </a:prstGeom>
        </p:spPr>
      </p:pic>
      <p:sp>
        <p:nvSpPr>
          <p:cNvPr id="7" name="TextBox 6"/>
          <p:cNvSpPr txBox="1"/>
          <p:nvPr/>
        </p:nvSpPr>
        <p:spPr>
          <a:xfrm>
            <a:off x="6494106" y="3664752"/>
            <a:ext cx="5242560" cy="2862322"/>
          </a:xfrm>
          <a:prstGeom prst="rect">
            <a:avLst/>
          </a:prstGeom>
          <a:noFill/>
        </p:spPr>
        <p:txBody>
          <a:bodyPr wrap="square" rtlCol="0">
            <a:spAutoFit/>
          </a:bodyPr>
          <a:lstStyle/>
          <a:p>
            <a:r>
              <a:rPr lang="ro-RO" dirty="0"/>
              <a:t>În lumea cooperativă globală, amenințările la adresa securității tradiționale s-au redus exponențial. Războiul intrastatal sau războiul împotriva actorilor nestatali a înlocuit războiul tradițional interstatal în general. Armata, din întreaga lume, deși instruită să lupte împotriva amenințării securității tradiționale, are perspective diferite de percepție a amenințărilor.</a:t>
            </a:r>
          </a:p>
          <a:p>
            <a:endParaRPr lang="ro-RO" dirty="0"/>
          </a:p>
        </p:txBody>
      </p:sp>
    </p:spTree>
    <p:extLst>
      <p:ext uri="{BB962C8B-B14F-4D97-AF65-F5344CB8AC3E}">
        <p14:creationId xmlns:p14="http://schemas.microsoft.com/office/powerpoint/2010/main" val="264961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TM03457485[[fn=Сетка]]</Template>
  <TotalTime>138</TotalTime>
  <Words>737</Words>
  <Application>Microsoft Office PowerPoint</Application>
  <PresentationFormat>Широкоэкранный</PresentationFormat>
  <Paragraphs>56</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Times New Roman</vt:lpstr>
      <vt:lpstr>Сетка</vt:lpstr>
      <vt:lpstr>SECURITATEA NAȚIONALĂ ÎN CONTEXTUL SECURITAȚII INTERNAȚIONALE</vt:lpstr>
      <vt:lpstr>Cuprins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Bibliografie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SECURITATEA NAȚIONALĂ ÎN CONTEXTUL SECURITAȚII INTERNAȚIONALE</dc:title>
  <dc:creator>ASUS</dc:creator>
  <cp:lastModifiedBy>ASUS</cp:lastModifiedBy>
  <cp:revision>8</cp:revision>
  <dcterms:created xsi:type="dcterms:W3CDTF">2021-11-25T20:21:13Z</dcterms:created>
  <dcterms:modified xsi:type="dcterms:W3CDTF">2021-11-25T22:39:42Z</dcterms:modified>
</cp:coreProperties>
</file>