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7" r:id="rId9"/>
    <p:sldId id="266" r:id="rId10"/>
    <p:sldId id="263" r:id="rId11"/>
    <p:sldId id="271" r:id="rId12"/>
    <p:sldId id="268" r:id="rId13"/>
    <p:sldId id="269" r:id="rId14"/>
    <p:sldId id="270" r:id="rId15"/>
    <p:sldId id="264"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5" autoAdjust="0"/>
    <p:restoredTop sz="94660"/>
  </p:normalViewPr>
  <p:slideViewPr>
    <p:cSldViewPr snapToGrid="0">
      <p:cViewPr varScale="1">
        <p:scale>
          <a:sx n="78" d="100"/>
          <a:sy n="78" d="100"/>
        </p:scale>
        <p:origin x="8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39132-4712-45FA-9E53-97A78614E8AC}" type="doc">
      <dgm:prSet loTypeId="urn:microsoft.com/office/officeart/2005/8/layout/hList6" loCatId="list" qsTypeId="urn:microsoft.com/office/officeart/2005/8/quickstyle/simple3" qsCatId="simple" csTypeId="urn:microsoft.com/office/officeart/2005/8/colors/colorful4" csCatId="colorful" phldr="1"/>
      <dgm:spPr/>
      <dgm:t>
        <a:bodyPr/>
        <a:lstStyle/>
        <a:p>
          <a:endParaRPr lang="en-US"/>
        </a:p>
      </dgm:t>
    </dgm:pt>
    <dgm:pt modelId="{AEF63608-40AF-40B8-A847-8C522EAD1D1D}">
      <dgm:prSet phldrT="[Текст]" custT="1"/>
      <dgm:spPr/>
      <dgm:t>
        <a:bodyPr/>
        <a:lstStyle/>
        <a:p>
          <a:r>
            <a:rPr lang="ro-RO" sz="1400" b="1" dirty="0">
              <a:latin typeface="Times New Roman" pitchFamily="18" charset="0"/>
              <a:cs typeface="Times New Roman" pitchFamily="18" charset="0"/>
            </a:rPr>
            <a:t>Mediul de securitate </a:t>
          </a:r>
          <a:r>
            <a:rPr lang="ro-RO" sz="1400" dirty="0">
              <a:latin typeface="Times New Roman" pitchFamily="18" charset="0"/>
              <a:cs typeface="Times New Roman" pitchFamily="18" charset="0"/>
            </a:rPr>
            <a:t>reprezintă o realitate contemporană care înglobează ansamblul condițiilor, proceselor şi al fenomenelor politice, diplomatice, economice, sociale, culturale, militare, ecologice şi informaționale, interne şi internaţionale. </a:t>
          </a:r>
          <a:endParaRPr lang="en-US" sz="1400" dirty="0"/>
        </a:p>
      </dgm:t>
    </dgm:pt>
    <dgm:pt modelId="{E926DEE8-6C7F-47F6-8E14-BBE0F8051075}" type="parTrans" cxnId="{08A82E61-CEC1-4541-93A4-6A684ECCE58A}">
      <dgm:prSet/>
      <dgm:spPr/>
      <dgm:t>
        <a:bodyPr/>
        <a:lstStyle/>
        <a:p>
          <a:endParaRPr lang="en-US" sz="1400"/>
        </a:p>
      </dgm:t>
    </dgm:pt>
    <dgm:pt modelId="{D4C50BE0-47C0-465C-B8C6-C26F4B031A61}" type="sibTrans" cxnId="{08A82E61-CEC1-4541-93A4-6A684ECCE58A}">
      <dgm:prSet/>
      <dgm:spPr/>
      <dgm:t>
        <a:bodyPr/>
        <a:lstStyle/>
        <a:p>
          <a:endParaRPr lang="en-US" sz="1400"/>
        </a:p>
      </dgm:t>
    </dgm:pt>
    <dgm:pt modelId="{2C86EDAA-FC0F-46B8-A689-76C9D88D6A62}">
      <dgm:prSet phldrT="[Текст]" custT="1"/>
      <dgm:spPr/>
      <dgm:t>
        <a:bodyPr/>
        <a:lstStyle/>
        <a:p>
          <a:r>
            <a:rPr lang="ro-RO" sz="1400" dirty="0">
              <a:latin typeface="Times New Roman" pitchFamily="18" charset="0"/>
              <a:cs typeface="Times New Roman" pitchFamily="18" charset="0"/>
            </a:rPr>
            <a:t>Prin prisma structurii sale care este una extrem de complexă şi datorită dependenței sale evolutive de multitudinea de factori obiectivi şi subiectivi, determinarea trăsăturilor mediului actual de securitate impune o nouă abordare care să ia în considerare multiplele modificări ce au loc în toate domeniile vieții sociale.</a:t>
          </a:r>
          <a:endParaRPr lang="en-US" sz="1400" dirty="0"/>
        </a:p>
      </dgm:t>
    </dgm:pt>
    <dgm:pt modelId="{A1671842-5F1B-4F84-9078-F0F263459795}" type="parTrans" cxnId="{0D05BF33-2EE3-48B3-9C45-199C46FE1CA7}">
      <dgm:prSet/>
      <dgm:spPr/>
      <dgm:t>
        <a:bodyPr/>
        <a:lstStyle/>
        <a:p>
          <a:endParaRPr lang="en-US" sz="1400"/>
        </a:p>
      </dgm:t>
    </dgm:pt>
    <dgm:pt modelId="{3E318F2E-6BAA-4B0D-BBFE-8574A78DF66C}" type="sibTrans" cxnId="{0D05BF33-2EE3-48B3-9C45-199C46FE1CA7}">
      <dgm:prSet/>
      <dgm:spPr/>
      <dgm:t>
        <a:bodyPr/>
        <a:lstStyle/>
        <a:p>
          <a:endParaRPr lang="en-US" sz="1400"/>
        </a:p>
      </dgm:t>
    </dgm:pt>
    <dgm:pt modelId="{20D71A37-E614-4902-BE08-00CE9ACA3A21}">
      <dgm:prSet phldrT="[Текст]" custT="1"/>
      <dgm:spPr/>
      <dgm:t>
        <a:bodyPr/>
        <a:lstStyle/>
        <a:p>
          <a:r>
            <a:rPr lang="ro-RO" sz="1400" dirty="0">
              <a:latin typeface="Times New Roman" pitchFamily="18" charset="0"/>
              <a:cs typeface="Times New Roman" pitchFamily="18" charset="0"/>
            </a:rPr>
            <a:t>Prin sintagma mediu de securitate, ce presupune o adaptare şi o ajustare permanentă a unui set de parametri interni (economico-sociali, politici, militari, juridici, culturali şi morali) la condițiile mediului internațional, un proces cu o dinamică fluidă, orientat spre prezervarea spațiului, idealurilor şi valorilor comune şi totodată, punerea acestor elemente într-un echilibru stabil, neafectat de factori de risc sau de amenințări.</a:t>
          </a:r>
          <a:endParaRPr lang="en-US" sz="1400" dirty="0"/>
        </a:p>
      </dgm:t>
    </dgm:pt>
    <dgm:pt modelId="{400F4F0C-C997-47E3-B0F9-2528D61E6D55}" type="parTrans" cxnId="{98F3DFD7-B720-4EEA-968F-C525FF09303B}">
      <dgm:prSet/>
      <dgm:spPr/>
      <dgm:t>
        <a:bodyPr/>
        <a:lstStyle/>
        <a:p>
          <a:endParaRPr lang="en-US" sz="1400"/>
        </a:p>
      </dgm:t>
    </dgm:pt>
    <dgm:pt modelId="{557BE988-C3C6-4DE1-8647-61F6DF435943}" type="sibTrans" cxnId="{98F3DFD7-B720-4EEA-968F-C525FF09303B}">
      <dgm:prSet/>
      <dgm:spPr/>
      <dgm:t>
        <a:bodyPr/>
        <a:lstStyle/>
        <a:p>
          <a:endParaRPr lang="en-US" sz="1400"/>
        </a:p>
      </dgm:t>
    </dgm:pt>
    <dgm:pt modelId="{AA1CEB82-5B8F-4338-A72B-A9CAF9C1F2A5}">
      <dgm:prSet custT="1"/>
      <dgm:spPr/>
      <dgm:t>
        <a:bodyPr/>
        <a:lstStyle/>
        <a:p>
          <a:r>
            <a:rPr lang="ro-RO" sz="1400" dirty="0">
              <a:latin typeface="Times New Roman" pitchFamily="18" charset="0"/>
              <a:cs typeface="Times New Roman" pitchFamily="18" charset="0"/>
            </a:rPr>
            <a:t>Larg acceptat, conceptul de „securitate”, a început să fie utilizat frecvent în Statele Unite la sfârșitul anilor 1940 – începutul anilor 1950, când termenul făcea referire la sfera civil-militară privind strategia de cercetare, tehnologia, controlul armelor în timpul Războiului Rece, în care problema confruntărilor militare, în special în noua dimensiune nucleară, a apărut ca domeniu dominant al relațiilor internaţionale. </a:t>
          </a:r>
        </a:p>
      </dgm:t>
    </dgm:pt>
    <dgm:pt modelId="{8698A47D-373A-4B3F-9B2D-29EE1A5DE871}" type="parTrans" cxnId="{A16DD365-CA24-40B4-9EEC-9BC07C1899AB}">
      <dgm:prSet/>
      <dgm:spPr/>
      <dgm:t>
        <a:bodyPr/>
        <a:lstStyle/>
        <a:p>
          <a:endParaRPr lang="en-US" sz="1400"/>
        </a:p>
      </dgm:t>
    </dgm:pt>
    <dgm:pt modelId="{BFE08BD9-142C-47B9-AA24-C141676FEA00}" type="sibTrans" cxnId="{A16DD365-CA24-40B4-9EEC-9BC07C1899AB}">
      <dgm:prSet/>
      <dgm:spPr/>
      <dgm:t>
        <a:bodyPr/>
        <a:lstStyle/>
        <a:p>
          <a:endParaRPr lang="en-US" sz="1400"/>
        </a:p>
      </dgm:t>
    </dgm:pt>
    <dgm:pt modelId="{91A4AA64-829B-4EBD-BA2A-762AB0245019}">
      <dgm:prSet custT="1"/>
      <dgm:spPr/>
      <dgm:t>
        <a:bodyPr/>
        <a:lstStyle/>
        <a:p>
          <a:r>
            <a:rPr lang="ro-RO" sz="1400" dirty="0">
              <a:latin typeface="Times New Roman" pitchFamily="18" charset="0"/>
              <a:cs typeface="Times New Roman" pitchFamily="18" charset="0"/>
            </a:rPr>
            <a:t>Domeniul de aplicare al securităţii internaţionale şi naționale este unul dintre domeniile-cheie ale oricărui stat. Acest lucru, necesită o abordare conștientă ale problemelor de securitate națională şi internaţională nu numai de către profesionişti, ci şi pentru ceilalți cetățeni. Din acest motiv problemele de securitate națională şi internaţională fac parte din programele instituţiilor de învățământ superior, publicații, adresate nu numai profesioniştilor, ci şi publicul larg.</a:t>
          </a:r>
          <a:endParaRPr lang="en-US" sz="1400" dirty="0">
            <a:latin typeface="Times New Roman" pitchFamily="18" charset="0"/>
            <a:cs typeface="Times New Roman" pitchFamily="18" charset="0"/>
          </a:endParaRPr>
        </a:p>
      </dgm:t>
    </dgm:pt>
    <dgm:pt modelId="{22B82ED4-6BC4-41FF-8CD1-9885C1A54BF6}" type="parTrans" cxnId="{CAABD983-2A6B-4457-A3E1-01E8F6220EAB}">
      <dgm:prSet/>
      <dgm:spPr/>
      <dgm:t>
        <a:bodyPr/>
        <a:lstStyle/>
        <a:p>
          <a:endParaRPr lang="en-US" sz="1400"/>
        </a:p>
      </dgm:t>
    </dgm:pt>
    <dgm:pt modelId="{148D30C6-A10B-4524-9454-54797402C0FB}" type="sibTrans" cxnId="{CAABD983-2A6B-4457-A3E1-01E8F6220EAB}">
      <dgm:prSet/>
      <dgm:spPr/>
      <dgm:t>
        <a:bodyPr/>
        <a:lstStyle/>
        <a:p>
          <a:endParaRPr lang="en-US" sz="1400"/>
        </a:p>
      </dgm:t>
    </dgm:pt>
    <dgm:pt modelId="{882CA54C-792F-4350-8C13-561B30442F34}">
      <dgm:prSet custT="1"/>
      <dgm:spPr/>
      <dgm:t>
        <a:bodyPr/>
        <a:lstStyle/>
        <a:p>
          <a:r>
            <a:rPr lang="ro-RO" sz="1400" dirty="0">
              <a:solidFill>
                <a:schemeClr val="tx1"/>
              </a:solidFill>
              <a:effectLst/>
              <a:latin typeface="Times New Roman" pitchFamily="18" charset="0"/>
              <a:cs typeface="Times New Roman" pitchFamily="18" charset="0"/>
            </a:rPr>
            <a:t>Pentru o caracterizare mai detaliată a opiniilor specialiștilor în domeniul securităţii internaţionale se iau în considerare două tipuri de modele privind securitatea internaţională. </a:t>
          </a:r>
          <a:endParaRPr lang="en-US" sz="1400" dirty="0">
            <a:solidFill>
              <a:schemeClr val="tx1"/>
            </a:solidFill>
            <a:effectLst/>
            <a:latin typeface="Times New Roman" pitchFamily="18" charset="0"/>
            <a:cs typeface="Times New Roman" pitchFamily="18" charset="0"/>
          </a:endParaRPr>
        </a:p>
      </dgm:t>
    </dgm:pt>
    <dgm:pt modelId="{39D9E035-AC57-4D36-8882-78FBCAC79DBA}" type="parTrans" cxnId="{993A47DB-C7E7-4C24-9721-990B259E5D47}">
      <dgm:prSet/>
      <dgm:spPr/>
      <dgm:t>
        <a:bodyPr/>
        <a:lstStyle/>
        <a:p>
          <a:endParaRPr lang="en-US" sz="1400"/>
        </a:p>
      </dgm:t>
    </dgm:pt>
    <dgm:pt modelId="{03C9EE3B-E4CB-427A-82B0-5BC50D481E70}" type="sibTrans" cxnId="{993A47DB-C7E7-4C24-9721-990B259E5D47}">
      <dgm:prSet/>
      <dgm:spPr/>
      <dgm:t>
        <a:bodyPr/>
        <a:lstStyle/>
        <a:p>
          <a:endParaRPr lang="en-US" sz="1400"/>
        </a:p>
      </dgm:t>
    </dgm:pt>
    <dgm:pt modelId="{51B8464C-2797-42A5-961E-68FDC40BD8C1}" type="pres">
      <dgm:prSet presAssocID="{E1A39132-4712-45FA-9E53-97A78614E8AC}" presName="Name0" presStyleCnt="0">
        <dgm:presLayoutVars>
          <dgm:dir/>
          <dgm:resizeHandles val="exact"/>
        </dgm:presLayoutVars>
      </dgm:prSet>
      <dgm:spPr/>
    </dgm:pt>
    <dgm:pt modelId="{4295C599-0F25-40CE-803F-8711E344E6F8}" type="pres">
      <dgm:prSet presAssocID="{AEF63608-40AF-40B8-A847-8C522EAD1D1D}" presName="node" presStyleLbl="node1" presStyleIdx="0" presStyleCnt="6" custScaleX="78795">
        <dgm:presLayoutVars>
          <dgm:bulletEnabled val="1"/>
        </dgm:presLayoutVars>
      </dgm:prSet>
      <dgm:spPr/>
    </dgm:pt>
    <dgm:pt modelId="{937071FF-46D0-42CA-BC1D-3EE92A8B00A0}" type="pres">
      <dgm:prSet presAssocID="{D4C50BE0-47C0-465C-B8C6-C26F4B031A61}" presName="sibTrans" presStyleCnt="0"/>
      <dgm:spPr/>
    </dgm:pt>
    <dgm:pt modelId="{F8CADF1A-5B22-4993-ACF4-0082808DF6AB}" type="pres">
      <dgm:prSet presAssocID="{2C86EDAA-FC0F-46B8-A689-76C9D88D6A62}" presName="node" presStyleLbl="node1" presStyleIdx="1" presStyleCnt="6" custScaleX="82614">
        <dgm:presLayoutVars>
          <dgm:bulletEnabled val="1"/>
        </dgm:presLayoutVars>
      </dgm:prSet>
      <dgm:spPr/>
    </dgm:pt>
    <dgm:pt modelId="{A421001B-8296-449A-A884-216025C7A713}" type="pres">
      <dgm:prSet presAssocID="{3E318F2E-6BAA-4B0D-BBFE-8574A78DF66C}" presName="sibTrans" presStyleCnt="0"/>
      <dgm:spPr/>
    </dgm:pt>
    <dgm:pt modelId="{4ACC4F27-7F65-4E34-959B-725C7AD21EC3}" type="pres">
      <dgm:prSet presAssocID="{20D71A37-E614-4902-BE08-00CE9ACA3A21}" presName="node" presStyleLbl="node1" presStyleIdx="2" presStyleCnt="6">
        <dgm:presLayoutVars>
          <dgm:bulletEnabled val="1"/>
        </dgm:presLayoutVars>
      </dgm:prSet>
      <dgm:spPr/>
    </dgm:pt>
    <dgm:pt modelId="{8F9EB027-8DE9-4447-8F9D-59479849808F}" type="pres">
      <dgm:prSet presAssocID="{557BE988-C3C6-4DE1-8647-61F6DF435943}" presName="sibTrans" presStyleCnt="0"/>
      <dgm:spPr/>
    </dgm:pt>
    <dgm:pt modelId="{8706DB80-7CF1-4A5B-90CC-C937E4CAF6AA}" type="pres">
      <dgm:prSet presAssocID="{AA1CEB82-5B8F-4338-A72B-A9CAF9C1F2A5}" presName="node" presStyleLbl="node1" presStyleIdx="3" presStyleCnt="6" custScaleX="117554">
        <dgm:presLayoutVars>
          <dgm:bulletEnabled val="1"/>
        </dgm:presLayoutVars>
      </dgm:prSet>
      <dgm:spPr/>
    </dgm:pt>
    <dgm:pt modelId="{609011A8-2F0E-4500-B4CB-F62EAA4A7D69}" type="pres">
      <dgm:prSet presAssocID="{BFE08BD9-142C-47B9-AA24-C141676FEA00}" presName="sibTrans" presStyleCnt="0"/>
      <dgm:spPr/>
    </dgm:pt>
    <dgm:pt modelId="{72771863-08BB-4FB1-B9A4-F454C20860EE}" type="pres">
      <dgm:prSet presAssocID="{91A4AA64-829B-4EBD-BA2A-762AB0245019}" presName="node" presStyleLbl="node1" presStyleIdx="4" presStyleCnt="6" custScaleX="131494">
        <dgm:presLayoutVars>
          <dgm:bulletEnabled val="1"/>
        </dgm:presLayoutVars>
      </dgm:prSet>
      <dgm:spPr/>
    </dgm:pt>
    <dgm:pt modelId="{EC7C0BA7-F6F8-4F5B-BB15-B523F3C74328}" type="pres">
      <dgm:prSet presAssocID="{148D30C6-A10B-4524-9454-54797402C0FB}" presName="sibTrans" presStyleCnt="0"/>
      <dgm:spPr/>
    </dgm:pt>
    <dgm:pt modelId="{3F4B5680-A1B4-4BF5-9BFB-0871BB2FE289}" type="pres">
      <dgm:prSet presAssocID="{882CA54C-792F-4350-8C13-561B30442F34}" presName="node" presStyleLbl="node1" presStyleIdx="5" presStyleCnt="6" custScaleX="68406">
        <dgm:presLayoutVars>
          <dgm:bulletEnabled val="1"/>
        </dgm:presLayoutVars>
      </dgm:prSet>
      <dgm:spPr/>
    </dgm:pt>
  </dgm:ptLst>
  <dgm:cxnLst>
    <dgm:cxn modelId="{DA798C17-EBC9-4D7D-A9F7-40B42C5ED65F}" type="presOf" srcId="{2C86EDAA-FC0F-46B8-A689-76C9D88D6A62}" destId="{F8CADF1A-5B22-4993-ACF4-0082808DF6AB}" srcOrd="0" destOrd="0" presId="urn:microsoft.com/office/officeart/2005/8/layout/hList6"/>
    <dgm:cxn modelId="{0D05BF33-2EE3-48B3-9C45-199C46FE1CA7}" srcId="{E1A39132-4712-45FA-9E53-97A78614E8AC}" destId="{2C86EDAA-FC0F-46B8-A689-76C9D88D6A62}" srcOrd="1" destOrd="0" parTransId="{A1671842-5F1B-4F84-9078-F0F263459795}" sibTransId="{3E318F2E-6BAA-4B0D-BBFE-8574A78DF66C}"/>
    <dgm:cxn modelId="{08A82E61-CEC1-4541-93A4-6A684ECCE58A}" srcId="{E1A39132-4712-45FA-9E53-97A78614E8AC}" destId="{AEF63608-40AF-40B8-A847-8C522EAD1D1D}" srcOrd="0" destOrd="0" parTransId="{E926DEE8-6C7F-47F6-8E14-BBE0F8051075}" sibTransId="{D4C50BE0-47C0-465C-B8C6-C26F4B031A61}"/>
    <dgm:cxn modelId="{A16DD365-CA24-40B4-9EEC-9BC07C1899AB}" srcId="{E1A39132-4712-45FA-9E53-97A78614E8AC}" destId="{AA1CEB82-5B8F-4338-A72B-A9CAF9C1F2A5}" srcOrd="3" destOrd="0" parTransId="{8698A47D-373A-4B3F-9B2D-29EE1A5DE871}" sibTransId="{BFE08BD9-142C-47B9-AA24-C141676FEA00}"/>
    <dgm:cxn modelId="{92DBFB6D-DDA6-4B47-B513-C353CEAAA60A}" type="presOf" srcId="{AEF63608-40AF-40B8-A847-8C522EAD1D1D}" destId="{4295C599-0F25-40CE-803F-8711E344E6F8}" srcOrd="0" destOrd="0" presId="urn:microsoft.com/office/officeart/2005/8/layout/hList6"/>
    <dgm:cxn modelId="{ACC27479-3611-4A09-B62A-9A1972361C49}" type="presOf" srcId="{91A4AA64-829B-4EBD-BA2A-762AB0245019}" destId="{72771863-08BB-4FB1-B9A4-F454C20860EE}" srcOrd="0" destOrd="0" presId="urn:microsoft.com/office/officeart/2005/8/layout/hList6"/>
    <dgm:cxn modelId="{CAABD983-2A6B-4457-A3E1-01E8F6220EAB}" srcId="{E1A39132-4712-45FA-9E53-97A78614E8AC}" destId="{91A4AA64-829B-4EBD-BA2A-762AB0245019}" srcOrd="4" destOrd="0" parTransId="{22B82ED4-6BC4-41FF-8CD1-9885C1A54BF6}" sibTransId="{148D30C6-A10B-4524-9454-54797402C0FB}"/>
    <dgm:cxn modelId="{8F93A4BE-118A-4905-B4B1-E4A131172E8B}" type="presOf" srcId="{20D71A37-E614-4902-BE08-00CE9ACA3A21}" destId="{4ACC4F27-7F65-4E34-959B-725C7AD21EC3}" srcOrd="0" destOrd="0" presId="urn:microsoft.com/office/officeart/2005/8/layout/hList6"/>
    <dgm:cxn modelId="{7C604EC9-6BC5-4FFF-BE29-10A22D3056BD}" type="presOf" srcId="{E1A39132-4712-45FA-9E53-97A78614E8AC}" destId="{51B8464C-2797-42A5-961E-68FDC40BD8C1}" srcOrd="0" destOrd="0" presId="urn:microsoft.com/office/officeart/2005/8/layout/hList6"/>
    <dgm:cxn modelId="{3D2D76CC-9AF2-45A9-8BD6-F61293E28F8C}" type="presOf" srcId="{AA1CEB82-5B8F-4338-A72B-A9CAF9C1F2A5}" destId="{8706DB80-7CF1-4A5B-90CC-C937E4CAF6AA}" srcOrd="0" destOrd="0" presId="urn:microsoft.com/office/officeart/2005/8/layout/hList6"/>
    <dgm:cxn modelId="{98F3DFD7-B720-4EEA-968F-C525FF09303B}" srcId="{E1A39132-4712-45FA-9E53-97A78614E8AC}" destId="{20D71A37-E614-4902-BE08-00CE9ACA3A21}" srcOrd="2" destOrd="0" parTransId="{400F4F0C-C997-47E3-B0F9-2528D61E6D55}" sibTransId="{557BE988-C3C6-4DE1-8647-61F6DF435943}"/>
    <dgm:cxn modelId="{993A47DB-C7E7-4C24-9721-990B259E5D47}" srcId="{E1A39132-4712-45FA-9E53-97A78614E8AC}" destId="{882CA54C-792F-4350-8C13-561B30442F34}" srcOrd="5" destOrd="0" parTransId="{39D9E035-AC57-4D36-8882-78FBCAC79DBA}" sibTransId="{03C9EE3B-E4CB-427A-82B0-5BC50D481E70}"/>
    <dgm:cxn modelId="{7DFCD7DB-AF6D-4696-8F32-8CA93A8DA6D2}" type="presOf" srcId="{882CA54C-792F-4350-8C13-561B30442F34}" destId="{3F4B5680-A1B4-4BF5-9BFB-0871BB2FE289}" srcOrd="0" destOrd="0" presId="urn:microsoft.com/office/officeart/2005/8/layout/hList6"/>
    <dgm:cxn modelId="{04982964-4D62-46F9-BC01-6840F0BCD2C3}" type="presParOf" srcId="{51B8464C-2797-42A5-961E-68FDC40BD8C1}" destId="{4295C599-0F25-40CE-803F-8711E344E6F8}" srcOrd="0" destOrd="0" presId="urn:microsoft.com/office/officeart/2005/8/layout/hList6"/>
    <dgm:cxn modelId="{E48B7D9C-0E45-4BCC-952E-B4CD5DF498A6}" type="presParOf" srcId="{51B8464C-2797-42A5-961E-68FDC40BD8C1}" destId="{937071FF-46D0-42CA-BC1D-3EE92A8B00A0}" srcOrd="1" destOrd="0" presId="urn:microsoft.com/office/officeart/2005/8/layout/hList6"/>
    <dgm:cxn modelId="{E64E59E7-EA29-4BBE-B153-9C4EAD87B14A}" type="presParOf" srcId="{51B8464C-2797-42A5-961E-68FDC40BD8C1}" destId="{F8CADF1A-5B22-4993-ACF4-0082808DF6AB}" srcOrd="2" destOrd="0" presId="urn:microsoft.com/office/officeart/2005/8/layout/hList6"/>
    <dgm:cxn modelId="{5FEBB7D0-C0CF-4610-A681-184376556B82}" type="presParOf" srcId="{51B8464C-2797-42A5-961E-68FDC40BD8C1}" destId="{A421001B-8296-449A-A884-216025C7A713}" srcOrd="3" destOrd="0" presId="urn:microsoft.com/office/officeart/2005/8/layout/hList6"/>
    <dgm:cxn modelId="{29576A11-2A0C-4A13-8B0D-2C6291B3119D}" type="presParOf" srcId="{51B8464C-2797-42A5-961E-68FDC40BD8C1}" destId="{4ACC4F27-7F65-4E34-959B-725C7AD21EC3}" srcOrd="4" destOrd="0" presId="urn:microsoft.com/office/officeart/2005/8/layout/hList6"/>
    <dgm:cxn modelId="{30DE9598-59FB-4EE6-BE12-7D146187C121}" type="presParOf" srcId="{51B8464C-2797-42A5-961E-68FDC40BD8C1}" destId="{8F9EB027-8DE9-4447-8F9D-59479849808F}" srcOrd="5" destOrd="0" presId="urn:microsoft.com/office/officeart/2005/8/layout/hList6"/>
    <dgm:cxn modelId="{6097310E-CC93-453A-941F-85BB507B8DF1}" type="presParOf" srcId="{51B8464C-2797-42A5-961E-68FDC40BD8C1}" destId="{8706DB80-7CF1-4A5B-90CC-C937E4CAF6AA}" srcOrd="6" destOrd="0" presId="urn:microsoft.com/office/officeart/2005/8/layout/hList6"/>
    <dgm:cxn modelId="{8DD91F82-DCE5-40B6-A7B7-C8838708DC99}" type="presParOf" srcId="{51B8464C-2797-42A5-961E-68FDC40BD8C1}" destId="{609011A8-2F0E-4500-B4CB-F62EAA4A7D69}" srcOrd="7" destOrd="0" presId="urn:microsoft.com/office/officeart/2005/8/layout/hList6"/>
    <dgm:cxn modelId="{AFA13538-5F83-4803-BF1E-EB699C8B7DEF}" type="presParOf" srcId="{51B8464C-2797-42A5-961E-68FDC40BD8C1}" destId="{72771863-08BB-4FB1-B9A4-F454C20860EE}" srcOrd="8" destOrd="0" presId="urn:microsoft.com/office/officeart/2005/8/layout/hList6"/>
    <dgm:cxn modelId="{2EF209AE-8281-4E30-87F8-49EB116DD2DF}" type="presParOf" srcId="{51B8464C-2797-42A5-961E-68FDC40BD8C1}" destId="{EC7C0BA7-F6F8-4F5B-BB15-B523F3C74328}" srcOrd="9" destOrd="0" presId="urn:microsoft.com/office/officeart/2005/8/layout/hList6"/>
    <dgm:cxn modelId="{0152BCA5-E65D-41D9-938B-DC06B1EBEAE6}" type="presParOf" srcId="{51B8464C-2797-42A5-961E-68FDC40BD8C1}" destId="{3F4B5680-A1B4-4BF5-9BFB-0871BB2FE289}"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D7C1693-A1B2-45B5-AE43-51469C5DB54D}" type="doc">
      <dgm:prSet loTypeId="urn:microsoft.com/office/officeart/2005/8/layout/arrow1" loCatId="process" qsTypeId="urn:microsoft.com/office/officeart/2005/8/quickstyle/simple1" qsCatId="simple" csTypeId="urn:microsoft.com/office/officeart/2005/8/colors/colorful4" csCatId="colorful" phldr="1"/>
      <dgm:spPr/>
      <dgm:t>
        <a:bodyPr/>
        <a:lstStyle/>
        <a:p>
          <a:endParaRPr lang="en-US"/>
        </a:p>
      </dgm:t>
    </dgm:pt>
    <dgm:pt modelId="{ACFDC373-71C7-42B9-B1FD-08A709AA8C7F}">
      <dgm:prSet phldrT="[Текст]"/>
      <dgm:spPr/>
      <dgm:t>
        <a:bodyPr/>
        <a:lstStyle/>
        <a:p>
          <a:r>
            <a:rPr lang="ro-MD" dirty="0">
              <a:solidFill>
                <a:schemeClr val="tx1"/>
              </a:solidFill>
              <a:latin typeface="Times New Roman" panose="02020603050405020304" pitchFamily="18" charset="0"/>
              <a:cs typeface="Times New Roman" panose="02020603050405020304" pitchFamily="18" charset="0"/>
            </a:rPr>
            <a:t>Caracterul multidimensional al securității internaționale</a:t>
          </a:r>
          <a:endParaRPr lang="en-US" dirty="0">
            <a:solidFill>
              <a:schemeClr val="tx1"/>
            </a:solidFill>
            <a:latin typeface="Times New Roman" panose="02020603050405020304" pitchFamily="18" charset="0"/>
            <a:cs typeface="Times New Roman" panose="02020603050405020304" pitchFamily="18" charset="0"/>
          </a:endParaRPr>
        </a:p>
      </dgm:t>
    </dgm:pt>
    <dgm:pt modelId="{CB03A219-0818-4635-893C-85FC077AC785}" type="parTrans" cxnId="{88686517-FAF9-4366-BD65-43285A116656}">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748DFEDE-8244-46D3-BDCF-1AF154F2F38C}" type="sibTrans" cxnId="{88686517-FAF9-4366-BD65-43285A116656}">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497D7217-60FF-4E35-92FC-51E74671E988}">
      <dgm:prSet phldrT="[Текст]"/>
      <dgm:spPr/>
      <dgm:t>
        <a:bodyPr/>
        <a:lstStyle/>
        <a:p>
          <a:r>
            <a:rPr lang="ro-MD" dirty="0">
              <a:solidFill>
                <a:schemeClr val="tx1"/>
              </a:solidFill>
              <a:latin typeface="Times New Roman" panose="02020603050405020304" pitchFamily="18" charset="0"/>
              <a:cs typeface="Times New Roman" panose="02020603050405020304" pitchFamily="18" charset="0"/>
            </a:rPr>
            <a:t>Ierarhie a priorităților ce vizează activitățile internaționale</a:t>
          </a:r>
          <a:endParaRPr lang="en-US" dirty="0">
            <a:solidFill>
              <a:schemeClr val="tx1"/>
            </a:solidFill>
            <a:latin typeface="Times New Roman" panose="02020603050405020304" pitchFamily="18" charset="0"/>
            <a:cs typeface="Times New Roman" panose="02020603050405020304" pitchFamily="18" charset="0"/>
          </a:endParaRPr>
        </a:p>
      </dgm:t>
    </dgm:pt>
    <dgm:pt modelId="{EC907F1C-CDAB-444B-8F15-44A2247897AB}" type="parTrans" cxnId="{29399DE2-EB9E-4298-8836-DD4102E8F428}">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043D6359-4E9D-4FCF-8F57-C93F729E7447}" type="sibTrans" cxnId="{29399DE2-EB9E-4298-8836-DD4102E8F428}">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5059E5BE-08DA-4607-B21D-DAE80B9B21A4}" type="pres">
      <dgm:prSet presAssocID="{3D7C1693-A1B2-45B5-AE43-51469C5DB54D}" presName="cycle" presStyleCnt="0">
        <dgm:presLayoutVars>
          <dgm:dir/>
          <dgm:resizeHandles val="exact"/>
        </dgm:presLayoutVars>
      </dgm:prSet>
      <dgm:spPr/>
    </dgm:pt>
    <dgm:pt modelId="{B80160C3-F9B1-4907-B537-12E5B57E9431}" type="pres">
      <dgm:prSet presAssocID="{ACFDC373-71C7-42B9-B1FD-08A709AA8C7F}" presName="arrow" presStyleLbl="node1" presStyleIdx="0" presStyleCnt="2" custScaleY="100221">
        <dgm:presLayoutVars>
          <dgm:bulletEnabled val="1"/>
        </dgm:presLayoutVars>
      </dgm:prSet>
      <dgm:spPr/>
    </dgm:pt>
    <dgm:pt modelId="{CC641D28-C29C-40B5-8855-1978A163C38A}" type="pres">
      <dgm:prSet presAssocID="{497D7217-60FF-4E35-92FC-51E74671E988}" presName="arrow" presStyleLbl="node1" presStyleIdx="1" presStyleCnt="2">
        <dgm:presLayoutVars>
          <dgm:bulletEnabled val="1"/>
        </dgm:presLayoutVars>
      </dgm:prSet>
      <dgm:spPr/>
    </dgm:pt>
  </dgm:ptLst>
  <dgm:cxnLst>
    <dgm:cxn modelId="{88686517-FAF9-4366-BD65-43285A116656}" srcId="{3D7C1693-A1B2-45B5-AE43-51469C5DB54D}" destId="{ACFDC373-71C7-42B9-B1FD-08A709AA8C7F}" srcOrd="0" destOrd="0" parTransId="{CB03A219-0818-4635-893C-85FC077AC785}" sibTransId="{748DFEDE-8244-46D3-BDCF-1AF154F2F38C}"/>
    <dgm:cxn modelId="{BD5C363C-4EA3-4811-A192-9F3B961C6C4E}" type="presOf" srcId="{497D7217-60FF-4E35-92FC-51E74671E988}" destId="{CC641D28-C29C-40B5-8855-1978A163C38A}" srcOrd="0" destOrd="0" presId="urn:microsoft.com/office/officeart/2005/8/layout/arrow1"/>
    <dgm:cxn modelId="{9075ADB5-EF3A-4499-8A68-C93014EA6EDA}" type="presOf" srcId="{3D7C1693-A1B2-45B5-AE43-51469C5DB54D}" destId="{5059E5BE-08DA-4607-B21D-DAE80B9B21A4}" srcOrd="0" destOrd="0" presId="urn:microsoft.com/office/officeart/2005/8/layout/arrow1"/>
    <dgm:cxn modelId="{27C4DFB8-98C9-42EB-BFAD-10F9626EDE5F}" type="presOf" srcId="{ACFDC373-71C7-42B9-B1FD-08A709AA8C7F}" destId="{B80160C3-F9B1-4907-B537-12E5B57E9431}" srcOrd="0" destOrd="0" presId="urn:microsoft.com/office/officeart/2005/8/layout/arrow1"/>
    <dgm:cxn modelId="{29399DE2-EB9E-4298-8836-DD4102E8F428}" srcId="{3D7C1693-A1B2-45B5-AE43-51469C5DB54D}" destId="{497D7217-60FF-4E35-92FC-51E74671E988}" srcOrd="1" destOrd="0" parTransId="{EC907F1C-CDAB-444B-8F15-44A2247897AB}" sibTransId="{043D6359-4E9D-4FCF-8F57-C93F729E7447}"/>
    <dgm:cxn modelId="{E2074A4A-0383-4425-9236-F76BFB6255E7}" type="presParOf" srcId="{5059E5BE-08DA-4607-B21D-DAE80B9B21A4}" destId="{B80160C3-F9B1-4907-B537-12E5B57E9431}" srcOrd="0" destOrd="0" presId="urn:microsoft.com/office/officeart/2005/8/layout/arrow1"/>
    <dgm:cxn modelId="{EC117833-A627-4D18-B199-AA7DFADD1867}" type="presParOf" srcId="{5059E5BE-08DA-4607-B21D-DAE80B9B21A4}" destId="{CC641D28-C29C-40B5-8855-1978A163C38A}"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763E7E-8185-439C-A4D3-6D3EDABCCB4F}"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n-US"/>
        </a:p>
      </dgm:t>
    </dgm:pt>
    <dgm:pt modelId="{CD551CF1-9415-4D90-9B8D-D0E817240A08}">
      <dgm:prSet phldrT="[Текст]" custT="1"/>
      <dgm:spPr/>
      <dgm:t>
        <a:bodyPr/>
        <a:lstStyle/>
        <a:p>
          <a:r>
            <a:rPr lang="ro-MD" sz="1600" b="1" dirty="0">
              <a:solidFill>
                <a:schemeClr val="tx1"/>
              </a:solidFill>
              <a:latin typeface="Times New Roman (Заголовки)"/>
            </a:rPr>
            <a:t>Securitatea sistemului unipolar</a:t>
          </a:r>
          <a:endParaRPr lang="en-US" sz="1600" b="1" dirty="0">
            <a:solidFill>
              <a:schemeClr val="tx1"/>
            </a:solidFill>
            <a:latin typeface="Times New Roman (Заголовки)"/>
          </a:endParaRPr>
        </a:p>
      </dgm:t>
    </dgm:pt>
    <dgm:pt modelId="{07DB98CE-79F7-4677-8C92-113A5562D9E6}" type="parTrans" cxnId="{993374E1-31A6-42AF-A56C-788E85F6BD7D}">
      <dgm:prSet/>
      <dgm:spPr/>
      <dgm:t>
        <a:bodyPr/>
        <a:lstStyle/>
        <a:p>
          <a:endParaRPr lang="en-US" sz="1800" b="1">
            <a:solidFill>
              <a:schemeClr val="tx1"/>
            </a:solidFill>
            <a:latin typeface="Times New Roman (Заголовки)"/>
          </a:endParaRPr>
        </a:p>
      </dgm:t>
    </dgm:pt>
    <dgm:pt modelId="{9C74477D-F6C7-4E18-8520-EB29D6797BA8}" type="sibTrans" cxnId="{993374E1-31A6-42AF-A56C-788E85F6BD7D}">
      <dgm:prSet custT="1"/>
      <dgm:spPr/>
      <dgm:t>
        <a:bodyPr/>
        <a:lstStyle/>
        <a:p>
          <a:endParaRPr lang="en-US" sz="3600" b="1">
            <a:solidFill>
              <a:schemeClr val="tx1"/>
            </a:solidFill>
            <a:latin typeface="Times New Roman (Заголовки)"/>
          </a:endParaRPr>
        </a:p>
      </dgm:t>
    </dgm:pt>
    <dgm:pt modelId="{909D923F-3E90-4142-9081-FCEFC0AD3E10}">
      <dgm:prSet phldrT="[Текст]" custT="1"/>
      <dgm:spPr/>
      <dgm:t>
        <a:bodyPr/>
        <a:lstStyle/>
        <a:p>
          <a:r>
            <a:rPr lang="ro-MD" sz="1600" b="1" dirty="0">
              <a:solidFill>
                <a:schemeClr val="tx1"/>
              </a:solidFill>
              <a:latin typeface="Times New Roman (Заголовки)"/>
            </a:rPr>
            <a:t>Securitatea mai multor puteri</a:t>
          </a:r>
          <a:endParaRPr lang="en-US" sz="1600" b="1" dirty="0">
            <a:solidFill>
              <a:schemeClr val="tx1"/>
            </a:solidFill>
            <a:latin typeface="Times New Roman (Заголовки)"/>
          </a:endParaRPr>
        </a:p>
      </dgm:t>
    </dgm:pt>
    <dgm:pt modelId="{8E1C3FC6-C046-44E2-AE1D-6241CFDCCC4F}" type="parTrans" cxnId="{C8A5F03E-3B67-45AB-BD82-A6CD97A14305}">
      <dgm:prSet/>
      <dgm:spPr/>
      <dgm:t>
        <a:bodyPr/>
        <a:lstStyle/>
        <a:p>
          <a:endParaRPr lang="en-US" sz="1800" b="1">
            <a:solidFill>
              <a:schemeClr val="tx1"/>
            </a:solidFill>
            <a:latin typeface="Times New Roman (Заголовки)"/>
          </a:endParaRPr>
        </a:p>
      </dgm:t>
    </dgm:pt>
    <dgm:pt modelId="{FAF44911-95A4-4C16-B914-F929544AA271}" type="sibTrans" cxnId="{C8A5F03E-3B67-45AB-BD82-A6CD97A14305}">
      <dgm:prSet custT="1"/>
      <dgm:spPr/>
      <dgm:t>
        <a:bodyPr/>
        <a:lstStyle/>
        <a:p>
          <a:endParaRPr lang="en-US" sz="3600" b="1">
            <a:solidFill>
              <a:schemeClr val="tx1"/>
            </a:solidFill>
            <a:latin typeface="Times New Roman (Заголовки)"/>
          </a:endParaRPr>
        </a:p>
      </dgm:t>
    </dgm:pt>
    <dgm:pt modelId="{F50B48A3-B267-46FA-B12A-DDDD5DF33761}">
      <dgm:prSet phldrT="[Текст]" custT="1"/>
      <dgm:spPr/>
      <dgm:t>
        <a:bodyPr/>
        <a:lstStyle/>
        <a:p>
          <a:r>
            <a:rPr lang="ro-MD" sz="1600" b="1" dirty="0">
              <a:solidFill>
                <a:schemeClr val="tx1"/>
              </a:solidFill>
              <a:latin typeface="Times New Roman (Заголовки)"/>
            </a:rPr>
            <a:t>Modelul Multipolar</a:t>
          </a:r>
          <a:endParaRPr lang="en-US" sz="1600" b="1" dirty="0">
            <a:solidFill>
              <a:schemeClr val="tx1"/>
            </a:solidFill>
            <a:latin typeface="Times New Roman (Заголовки)"/>
          </a:endParaRPr>
        </a:p>
      </dgm:t>
    </dgm:pt>
    <dgm:pt modelId="{B18858B1-D027-4993-BFEF-226EFE4122BB}" type="parTrans" cxnId="{097098ED-4ED0-4C34-952C-C72DA49ED46F}">
      <dgm:prSet/>
      <dgm:spPr/>
      <dgm:t>
        <a:bodyPr/>
        <a:lstStyle/>
        <a:p>
          <a:endParaRPr lang="en-US" sz="1800" b="1">
            <a:solidFill>
              <a:schemeClr val="tx1"/>
            </a:solidFill>
            <a:latin typeface="Times New Roman (Заголовки)"/>
          </a:endParaRPr>
        </a:p>
      </dgm:t>
    </dgm:pt>
    <dgm:pt modelId="{A755402D-CB61-4076-BC14-09287161DB9E}" type="sibTrans" cxnId="{097098ED-4ED0-4C34-952C-C72DA49ED46F}">
      <dgm:prSet custT="1"/>
      <dgm:spPr/>
      <dgm:t>
        <a:bodyPr/>
        <a:lstStyle/>
        <a:p>
          <a:endParaRPr lang="en-US" sz="3600" b="1">
            <a:solidFill>
              <a:schemeClr val="tx1"/>
            </a:solidFill>
            <a:latin typeface="Times New Roman (Заголовки)"/>
          </a:endParaRPr>
        </a:p>
      </dgm:t>
    </dgm:pt>
    <dgm:pt modelId="{94ACA52E-F9C2-4831-ABB5-8242F4612F40}">
      <dgm:prSet phldrT="[Текст]" custT="1"/>
      <dgm:spPr/>
      <dgm:t>
        <a:bodyPr/>
        <a:lstStyle/>
        <a:p>
          <a:r>
            <a:rPr lang="ro-MD" sz="1600" b="1" dirty="0">
              <a:solidFill>
                <a:schemeClr val="tx1"/>
              </a:solidFill>
              <a:latin typeface="Times New Roman (Заголовки)"/>
            </a:rPr>
            <a:t>Modelul global (universal)</a:t>
          </a:r>
          <a:endParaRPr lang="en-US" sz="1600" b="1" dirty="0">
            <a:solidFill>
              <a:schemeClr val="tx1"/>
            </a:solidFill>
            <a:latin typeface="Times New Roman (Заголовки)"/>
          </a:endParaRPr>
        </a:p>
      </dgm:t>
    </dgm:pt>
    <dgm:pt modelId="{BB83CC48-EAF2-4762-81D4-126D7FCCDC03}" type="parTrans" cxnId="{86B8EE53-826E-469F-B5D7-E6A04076CA51}">
      <dgm:prSet/>
      <dgm:spPr/>
      <dgm:t>
        <a:bodyPr/>
        <a:lstStyle/>
        <a:p>
          <a:endParaRPr lang="en-US" sz="1800" b="1">
            <a:solidFill>
              <a:schemeClr val="tx1"/>
            </a:solidFill>
            <a:latin typeface="Times New Roman (Заголовки)"/>
          </a:endParaRPr>
        </a:p>
      </dgm:t>
    </dgm:pt>
    <dgm:pt modelId="{906E9BE9-A375-479E-AF0A-CFD73CC94D42}" type="sibTrans" cxnId="{86B8EE53-826E-469F-B5D7-E6A04076CA51}">
      <dgm:prSet custT="1"/>
      <dgm:spPr/>
      <dgm:t>
        <a:bodyPr/>
        <a:lstStyle/>
        <a:p>
          <a:endParaRPr lang="en-US" sz="3600" b="1">
            <a:solidFill>
              <a:schemeClr val="tx1"/>
            </a:solidFill>
            <a:latin typeface="Times New Roman (Заголовки)"/>
          </a:endParaRPr>
        </a:p>
      </dgm:t>
    </dgm:pt>
    <dgm:pt modelId="{DD9F33AC-9BE7-4BA9-A0E2-48A2B3F87560}" type="pres">
      <dgm:prSet presAssocID="{20763E7E-8185-439C-A4D3-6D3EDABCCB4F}" presName="Name0" presStyleCnt="0">
        <dgm:presLayoutVars>
          <dgm:chMax/>
          <dgm:chPref/>
          <dgm:dir/>
          <dgm:animLvl val="lvl"/>
        </dgm:presLayoutVars>
      </dgm:prSet>
      <dgm:spPr/>
    </dgm:pt>
    <dgm:pt modelId="{A780C7D8-28AE-46AC-9834-CD6417CCF48F}" type="pres">
      <dgm:prSet presAssocID="{CD551CF1-9415-4D90-9B8D-D0E817240A08}" presName="composite" presStyleCnt="0"/>
      <dgm:spPr/>
    </dgm:pt>
    <dgm:pt modelId="{D1A0C23E-933F-4F33-93BB-25D9111F693B}" type="pres">
      <dgm:prSet presAssocID="{CD551CF1-9415-4D90-9B8D-D0E817240A08}" presName="Parent1" presStyleLbl="node1" presStyleIdx="0" presStyleCnt="8" custScaleX="115863" custLinFactNeighborX="4431">
        <dgm:presLayoutVars>
          <dgm:chMax val="1"/>
          <dgm:chPref val="1"/>
          <dgm:bulletEnabled val="1"/>
        </dgm:presLayoutVars>
      </dgm:prSet>
      <dgm:spPr/>
    </dgm:pt>
    <dgm:pt modelId="{43C5D59D-57AD-477D-A4F3-2579F88FBD14}" type="pres">
      <dgm:prSet presAssocID="{CD551CF1-9415-4D90-9B8D-D0E817240A08}" presName="Childtext1" presStyleLbl="revTx" presStyleIdx="0" presStyleCnt="4">
        <dgm:presLayoutVars>
          <dgm:chMax val="0"/>
          <dgm:chPref val="0"/>
          <dgm:bulletEnabled val="1"/>
        </dgm:presLayoutVars>
      </dgm:prSet>
      <dgm:spPr/>
    </dgm:pt>
    <dgm:pt modelId="{4C7EE2D2-275B-41D4-B93C-6D3DD1FE2464}" type="pres">
      <dgm:prSet presAssocID="{CD551CF1-9415-4D90-9B8D-D0E817240A08}" presName="BalanceSpacing" presStyleCnt="0"/>
      <dgm:spPr/>
    </dgm:pt>
    <dgm:pt modelId="{740633B0-8BBD-4377-A291-834168974265}" type="pres">
      <dgm:prSet presAssocID="{CD551CF1-9415-4D90-9B8D-D0E817240A08}" presName="BalanceSpacing1" presStyleCnt="0"/>
      <dgm:spPr/>
    </dgm:pt>
    <dgm:pt modelId="{224F3D9D-31BE-420A-BB8C-A40784B757FE}" type="pres">
      <dgm:prSet presAssocID="{9C74477D-F6C7-4E18-8520-EB29D6797BA8}" presName="Accent1Text" presStyleLbl="node1" presStyleIdx="1" presStyleCnt="8"/>
      <dgm:spPr/>
    </dgm:pt>
    <dgm:pt modelId="{A96A87BD-1549-447C-BFB2-ADBA7BAB641F}" type="pres">
      <dgm:prSet presAssocID="{9C74477D-F6C7-4E18-8520-EB29D6797BA8}" presName="spaceBetweenRectangles" presStyleCnt="0"/>
      <dgm:spPr/>
    </dgm:pt>
    <dgm:pt modelId="{FBA742A2-D88B-4F44-9281-B26CEC29BCC3}" type="pres">
      <dgm:prSet presAssocID="{909D923F-3E90-4142-9081-FCEFC0AD3E10}" presName="composite" presStyleCnt="0"/>
      <dgm:spPr/>
    </dgm:pt>
    <dgm:pt modelId="{04820E28-AD4C-44DD-ACA1-1B5422901BB0}" type="pres">
      <dgm:prSet presAssocID="{909D923F-3E90-4142-9081-FCEFC0AD3E10}" presName="Parent1" presStyleLbl="node1" presStyleIdx="2" presStyleCnt="8" custScaleX="111224" custLinFactNeighborX="-3165">
        <dgm:presLayoutVars>
          <dgm:chMax val="1"/>
          <dgm:chPref val="1"/>
          <dgm:bulletEnabled val="1"/>
        </dgm:presLayoutVars>
      </dgm:prSet>
      <dgm:spPr/>
    </dgm:pt>
    <dgm:pt modelId="{08C3EAF2-B6DB-4502-8C08-AE4AE983F5B5}" type="pres">
      <dgm:prSet presAssocID="{909D923F-3E90-4142-9081-FCEFC0AD3E10}" presName="Childtext1" presStyleLbl="revTx" presStyleIdx="1" presStyleCnt="4">
        <dgm:presLayoutVars>
          <dgm:chMax val="0"/>
          <dgm:chPref val="0"/>
          <dgm:bulletEnabled val="1"/>
        </dgm:presLayoutVars>
      </dgm:prSet>
      <dgm:spPr/>
    </dgm:pt>
    <dgm:pt modelId="{31FA7028-B6D2-4D5B-BC92-480F2708B097}" type="pres">
      <dgm:prSet presAssocID="{909D923F-3E90-4142-9081-FCEFC0AD3E10}" presName="BalanceSpacing" presStyleCnt="0"/>
      <dgm:spPr/>
    </dgm:pt>
    <dgm:pt modelId="{AA8F1648-710C-4AF8-92A7-7BC8342563F3}" type="pres">
      <dgm:prSet presAssocID="{909D923F-3E90-4142-9081-FCEFC0AD3E10}" presName="BalanceSpacing1" presStyleCnt="0"/>
      <dgm:spPr/>
    </dgm:pt>
    <dgm:pt modelId="{2284836C-713D-464B-ADD8-8680124F2930}" type="pres">
      <dgm:prSet presAssocID="{FAF44911-95A4-4C16-B914-F929544AA271}" presName="Accent1Text" presStyleLbl="node1" presStyleIdx="3" presStyleCnt="8"/>
      <dgm:spPr/>
    </dgm:pt>
    <dgm:pt modelId="{EDC93B45-6FC2-4172-B234-874EC4A97CB9}" type="pres">
      <dgm:prSet presAssocID="{FAF44911-95A4-4C16-B914-F929544AA271}" presName="spaceBetweenRectangles" presStyleCnt="0"/>
      <dgm:spPr/>
    </dgm:pt>
    <dgm:pt modelId="{A5BF648C-3B5B-4A1B-94A9-D77C97EA7CC4}" type="pres">
      <dgm:prSet presAssocID="{F50B48A3-B267-46FA-B12A-DDDD5DF33761}" presName="composite" presStyleCnt="0"/>
      <dgm:spPr/>
    </dgm:pt>
    <dgm:pt modelId="{D72340EB-1BB2-443B-B2DC-4AC71EA6E1A6}" type="pres">
      <dgm:prSet presAssocID="{F50B48A3-B267-46FA-B12A-DDDD5DF33761}" presName="Parent1" presStyleLbl="node1" presStyleIdx="4" presStyleCnt="8" custScaleX="110960" custLinFactNeighborX="1899">
        <dgm:presLayoutVars>
          <dgm:chMax val="1"/>
          <dgm:chPref val="1"/>
          <dgm:bulletEnabled val="1"/>
        </dgm:presLayoutVars>
      </dgm:prSet>
      <dgm:spPr/>
    </dgm:pt>
    <dgm:pt modelId="{6CE07667-D9F9-4CEC-AACA-5C7DCD3AEBE3}" type="pres">
      <dgm:prSet presAssocID="{F50B48A3-B267-46FA-B12A-DDDD5DF33761}" presName="Childtext1" presStyleLbl="revTx" presStyleIdx="2" presStyleCnt="4">
        <dgm:presLayoutVars>
          <dgm:chMax val="0"/>
          <dgm:chPref val="0"/>
          <dgm:bulletEnabled val="1"/>
        </dgm:presLayoutVars>
      </dgm:prSet>
      <dgm:spPr/>
    </dgm:pt>
    <dgm:pt modelId="{EDF87467-8100-4FED-B352-4845869BADD2}" type="pres">
      <dgm:prSet presAssocID="{F50B48A3-B267-46FA-B12A-DDDD5DF33761}" presName="BalanceSpacing" presStyleCnt="0"/>
      <dgm:spPr/>
    </dgm:pt>
    <dgm:pt modelId="{5D0B0DC0-9433-406D-B7FC-C9AAAF101ED4}" type="pres">
      <dgm:prSet presAssocID="{F50B48A3-B267-46FA-B12A-DDDD5DF33761}" presName="BalanceSpacing1" presStyleCnt="0"/>
      <dgm:spPr/>
    </dgm:pt>
    <dgm:pt modelId="{1E43F134-FC7E-4F6E-9E11-2F7C6BC5FECE}" type="pres">
      <dgm:prSet presAssocID="{A755402D-CB61-4076-BC14-09287161DB9E}" presName="Accent1Text" presStyleLbl="node1" presStyleIdx="5" presStyleCnt="8"/>
      <dgm:spPr/>
    </dgm:pt>
    <dgm:pt modelId="{93F756A8-B719-4285-8BB3-335B176DE026}" type="pres">
      <dgm:prSet presAssocID="{A755402D-CB61-4076-BC14-09287161DB9E}" presName="spaceBetweenRectangles" presStyleCnt="0"/>
      <dgm:spPr/>
    </dgm:pt>
    <dgm:pt modelId="{E4AFEDEF-039D-43C1-88DA-8175CA493285}" type="pres">
      <dgm:prSet presAssocID="{94ACA52E-F9C2-4831-ABB5-8242F4612F40}" presName="composite" presStyleCnt="0"/>
      <dgm:spPr/>
    </dgm:pt>
    <dgm:pt modelId="{53CEB6CB-C13A-423C-AEF7-550C2B7A81E0}" type="pres">
      <dgm:prSet presAssocID="{94ACA52E-F9C2-4831-ABB5-8242F4612F40}" presName="Parent1" presStyleLbl="node1" presStyleIdx="6" presStyleCnt="8">
        <dgm:presLayoutVars>
          <dgm:chMax val="1"/>
          <dgm:chPref val="1"/>
          <dgm:bulletEnabled val="1"/>
        </dgm:presLayoutVars>
      </dgm:prSet>
      <dgm:spPr/>
    </dgm:pt>
    <dgm:pt modelId="{A6356AAD-DCE4-4AAE-99CB-5A4234FCA16D}" type="pres">
      <dgm:prSet presAssocID="{94ACA52E-F9C2-4831-ABB5-8242F4612F40}" presName="Childtext1" presStyleLbl="revTx" presStyleIdx="3" presStyleCnt="4">
        <dgm:presLayoutVars>
          <dgm:chMax val="0"/>
          <dgm:chPref val="0"/>
          <dgm:bulletEnabled val="1"/>
        </dgm:presLayoutVars>
      </dgm:prSet>
      <dgm:spPr/>
    </dgm:pt>
    <dgm:pt modelId="{FE3D9543-A1D9-4CD5-A5BB-A79C76A9A5D8}" type="pres">
      <dgm:prSet presAssocID="{94ACA52E-F9C2-4831-ABB5-8242F4612F40}" presName="BalanceSpacing" presStyleCnt="0"/>
      <dgm:spPr/>
    </dgm:pt>
    <dgm:pt modelId="{329332C0-403E-45A3-8280-3845086BC9ED}" type="pres">
      <dgm:prSet presAssocID="{94ACA52E-F9C2-4831-ABB5-8242F4612F40}" presName="BalanceSpacing1" presStyleCnt="0"/>
      <dgm:spPr/>
    </dgm:pt>
    <dgm:pt modelId="{8CA164C5-5ABB-426E-B825-703D642B1FC9}" type="pres">
      <dgm:prSet presAssocID="{906E9BE9-A375-479E-AF0A-CFD73CC94D42}" presName="Accent1Text" presStyleLbl="node1" presStyleIdx="7" presStyleCnt="8"/>
      <dgm:spPr/>
    </dgm:pt>
  </dgm:ptLst>
  <dgm:cxnLst>
    <dgm:cxn modelId="{98EA3E16-2BB2-4CF1-AE51-CBE4CBDCAFB5}" type="presOf" srcId="{94ACA52E-F9C2-4831-ABB5-8242F4612F40}" destId="{53CEB6CB-C13A-423C-AEF7-550C2B7A81E0}" srcOrd="0" destOrd="0" presId="urn:microsoft.com/office/officeart/2008/layout/AlternatingHexagons"/>
    <dgm:cxn modelId="{A1B9901B-4280-4602-B297-7D0BD6D88663}" type="presOf" srcId="{906E9BE9-A375-479E-AF0A-CFD73CC94D42}" destId="{8CA164C5-5ABB-426E-B825-703D642B1FC9}" srcOrd="0" destOrd="0" presId="urn:microsoft.com/office/officeart/2008/layout/AlternatingHexagons"/>
    <dgm:cxn modelId="{C5FE4F31-A608-4C3A-AD7A-AF4FF2DA01CC}" type="presOf" srcId="{FAF44911-95A4-4C16-B914-F929544AA271}" destId="{2284836C-713D-464B-ADD8-8680124F2930}" srcOrd="0" destOrd="0" presId="urn:microsoft.com/office/officeart/2008/layout/AlternatingHexagons"/>
    <dgm:cxn modelId="{C8A5F03E-3B67-45AB-BD82-A6CD97A14305}" srcId="{20763E7E-8185-439C-A4D3-6D3EDABCCB4F}" destId="{909D923F-3E90-4142-9081-FCEFC0AD3E10}" srcOrd="1" destOrd="0" parTransId="{8E1C3FC6-C046-44E2-AE1D-6241CFDCCC4F}" sibTransId="{FAF44911-95A4-4C16-B914-F929544AA271}"/>
    <dgm:cxn modelId="{19EF3A40-ACE0-40A3-9DE4-810F950E47AA}" type="presOf" srcId="{20763E7E-8185-439C-A4D3-6D3EDABCCB4F}" destId="{DD9F33AC-9BE7-4BA9-A0E2-48A2B3F87560}" srcOrd="0" destOrd="0" presId="urn:microsoft.com/office/officeart/2008/layout/AlternatingHexagons"/>
    <dgm:cxn modelId="{86B8EE53-826E-469F-B5D7-E6A04076CA51}" srcId="{20763E7E-8185-439C-A4D3-6D3EDABCCB4F}" destId="{94ACA52E-F9C2-4831-ABB5-8242F4612F40}" srcOrd="3" destOrd="0" parTransId="{BB83CC48-EAF2-4762-81D4-126D7FCCDC03}" sibTransId="{906E9BE9-A375-479E-AF0A-CFD73CC94D42}"/>
    <dgm:cxn modelId="{5E20DB58-1F4D-4E17-87D3-36B0CD4F5A44}" type="presOf" srcId="{9C74477D-F6C7-4E18-8520-EB29D6797BA8}" destId="{224F3D9D-31BE-420A-BB8C-A40784B757FE}" srcOrd="0" destOrd="0" presId="urn:microsoft.com/office/officeart/2008/layout/AlternatingHexagons"/>
    <dgm:cxn modelId="{4799A58F-C0AF-4D80-AD34-1CF941CB1878}" type="presOf" srcId="{F50B48A3-B267-46FA-B12A-DDDD5DF33761}" destId="{D72340EB-1BB2-443B-B2DC-4AC71EA6E1A6}" srcOrd="0" destOrd="0" presId="urn:microsoft.com/office/officeart/2008/layout/AlternatingHexagons"/>
    <dgm:cxn modelId="{35E7C896-6C66-407F-B239-75B820852D9D}" type="presOf" srcId="{909D923F-3E90-4142-9081-FCEFC0AD3E10}" destId="{04820E28-AD4C-44DD-ACA1-1B5422901BB0}" srcOrd="0" destOrd="0" presId="urn:microsoft.com/office/officeart/2008/layout/AlternatingHexagons"/>
    <dgm:cxn modelId="{E535C7DA-A934-4927-AD85-1618423324BF}" type="presOf" srcId="{CD551CF1-9415-4D90-9B8D-D0E817240A08}" destId="{D1A0C23E-933F-4F33-93BB-25D9111F693B}" srcOrd="0" destOrd="0" presId="urn:microsoft.com/office/officeart/2008/layout/AlternatingHexagons"/>
    <dgm:cxn modelId="{993374E1-31A6-42AF-A56C-788E85F6BD7D}" srcId="{20763E7E-8185-439C-A4D3-6D3EDABCCB4F}" destId="{CD551CF1-9415-4D90-9B8D-D0E817240A08}" srcOrd="0" destOrd="0" parTransId="{07DB98CE-79F7-4677-8C92-113A5562D9E6}" sibTransId="{9C74477D-F6C7-4E18-8520-EB29D6797BA8}"/>
    <dgm:cxn modelId="{097098ED-4ED0-4C34-952C-C72DA49ED46F}" srcId="{20763E7E-8185-439C-A4D3-6D3EDABCCB4F}" destId="{F50B48A3-B267-46FA-B12A-DDDD5DF33761}" srcOrd="2" destOrd="0" parTransId="{B18858B1-D027-4993-BFEF-226EFE4122BB}" sibTransId="{A755402D-CB61-4076-BC14-09287161DB9E}"/>
    <dgm:cxn modelId="{46C33BF2-3635-46AD-8884-C95EB96CFF5E}" type="presOf" srcId="{A755402D-CB61-4076-BC14-09287161DB9E}" destId="{1E43F134-FC7E-4F6E-9E11-2F7C6BC5FECE}" srcOrd="0" destOrd="0" presId="urn:microsoft.com/office/officeart/2008/layout/AlternatingHexagons"/>
    <dgm:cxn modelId="{5196D13E-7153-45C1-9405-0AF144A37C94}" type="presParOf" srcId="{DD9F33AC-9BE7-4BA9-A0E2-48A2B3F87560}" destId="{A780C7D8-28AE-46AC-9834-CD6417CCF48F}" srcOrd="0" destOrd="0" presId="urn:microsoft.com/office/officeart/2008/layout/AlternatingHexagons"/>
    <dgm:cxn modelId="{85A33AE3-01E7-40C5-9382-CAF82DB45DAA}" type="presParOf" srcId="{A780C7D8-28AE-46AC-9834-CD6417CCF48F}" destId="{D1A0C23E-933F-4F33-93BB-25D9111F693B}" srcOrd="0" destOrd="0" presId="urn:microsoft.com/office/officeart/2008/layout/AlternatingHexagons"/>
    <dgm:cxn modelId="{F15C01AD-B3A5-49FA-9D56-B7DDF0564313}" type="presParOf" srcId="{A780C7D8-28AE-46AC-9834-CD6417CCF48F}" destId="{43C5D59D-57AD-477D-A4F3-2579F88FBD14}" srcOrd="1" destOrd="0" presId="urn:microsoft.com/office/officeart/2008/layout/AlternatingHexagons"/>
    <dgm:cxn modelId="{FB83DA11-E7B4-4098-894F-51D2A9F675C5}" type="presParOf" srcId="{A780C7D8-28AE-46AC-9834-CD6417CCF48F}" destId="{4C7EE2D2-275B-41D4-B93C-6D3DD1FE2464}" srcOrd="2" destOrd="0" presId="urn:microsoft.com/office/officeart/2008/layout/AlternatingHexagons"/>
    <dgm:cxn modelId="{866FB670-3EDF-4BE5-A726-BF13DEA176C8}" type="presParOf" srcId="{A780C7D8-28AE-46AC-9834-CD6417CCF48F}" destId="{740633B0-8BBD-4377-A291-834168974265}" srcOrd="3" destOrd="0" presId="urn:microsoft.com/office/officeart/2008/layout/AlternatingHexagons"/>
    <dgm:cxn modelId="{C64185A3-D976-48DB-B47E-254FD9EB221A}" type="presParOf" srcId="{A780C7D8-28AE-46AC-9834-CD6417CCF48F}" destId="{224F3D9D-31BE-420A-BB8C-A40784B757FE}" srcOrd="4" destOrd="0" presId="urn:microsoft.com/office/officeart/2008/layout/AlternatingHexagons"/>
    <dgm:cxn modelId="{87F2FCD7-1DBF-4181-8374-382C82528767}" type="presParOf" srcId="{DD9F33AC-9BE7-4BA9-A0E2-48A2B3F87560}" destId="{A96A87BD-1549-447C-BFB2-ADBA7BAB641F}" srcOrd="1" destOrd="0" presId="urn:microsoft.com/office/officeart/2008/layout/AlternatingHexagons"/>
    <dgm:cxn modelId="{6D61BD9E-BEC3-4871-8F9C-0E87D4AD1795}" type="presParOf" srcId="{DD9F33AC-9BE7-4BA9-A0E2-48A2B3F87560}" destId="{FBA742A2-D88B-4F44-9281-B26CEC29BCC3}" srcOrd="2" destOrd="0" presId="urn:microsoft.com/office/officeart/2008/layout/AlternatingHexagons"/>
    <dgm:cxn modelId="{1CADD9AB-9A83-47C6-B992-C3C5B43243B3}" type="presParOf" srcId="{FBA742A2-D88B-4F44-9281-B26CEC29BCC3}" destId="{04820E28-AD4C-44DD-ACA1-1B5422901BB0}" srcOrd="0" destOrd="0" presId="urn:microsoft.com/office/officeart/2008/layout/AlternatingHexagons"/>
    <dgm:cxn modelId="{0E5BB234-8C08-4CC4-80BD-9217F9C8CD76}" type="presParOf" srcId="{FBA742A2-D88B-4F44-9281-B26CEC29BCC3}" destId="{08C3EAF2-B6DB-4502-8C08-AE4AE983F5B5}" srcOrd="1" destOrd="0" presId="urn:microsoft.com/office/officeart/2008/layout/AlternatingHexagons"/>
    <dgm:cxn modelId="{645562AD-DE71-452D-8048-1B925F5BAB8D}" type="presParOf" srcId="{FBA742A2-D88B-4F44-9281-B26CEC29BCC3}" destId="{31FA7028-B6D2-4D5B-BC92-480F2708B097}" srcOrd="2" destOrd="0" presId="urn:microsoft.com/office/officeart/2008/layout/AlternatingHexagons"/>
    <dgm:cxn modelId="{EE75C127-BE7F-4471-97DA-15015D2F3B23}" type="presParOf" srcId="{FBA742A2-D88B-4F44-9281-B26CEC29BCC3}" destId="{AA8F1648-710C-4AF8-92A7-7BC8342563F3}" srcOrd="3" destOrd="0" presId="urn:microsoft.com/office/officeart/2008/layout/AlternatingHexagons"/>
    <dgm:cxn modelId="{CDC973C2-060B-44D7-A100-6B28189F2174}" type="presParOf" srcId="{FBA742A2-D88B-4F44-9281-B26CEC29BCC3}" destId="{2284836C-713D-464B-ADD8-8680124F2930}" srcOrd="4" destOrd="0" presId="urn:microsoft.com/office/officeart/2008/layout/AlternatingHexagons"/>
    <dgm:cxn modelId="{9445B1FD-5D67-4DC1-90F9-B0A9E468C406}" type="presParOf" srcId="{DD9F33AC-9BE7-4BA9-A0E2-48A2B3F87560}" destId="{EDC93B45-6FC2-4172-B234-874EC4A97CB9}" srcOrd="3" destOrd="0" presId="urn:microsoft.com/office/officeart/2008/layout/AlternatingHexagons"/>
    <dgm:cxn modelId="{12E4D219-A434-4838-BB1B-3D9C06B02FB9}" type="presParOf" srcId="{DD9F33AC-9BE7-4BA9-A0E2-48A2B3F87560}" destId="{A5BF648C-3B5B-4A1B-94A9-D77C97EA7CC4}" srcOrd="4" destOrd="0" presId="urn:microsoft.com/office/officeart/2008/layout/AlternatingHexagons"/>
    <dgm:cxn modelId="{C380C52A-1527-45DB-885B-3108BC29CEF9}" type="presParOf" srcId="{A5BF648C-3B5B-4A1B-94A9-D77C97EA7CC4}" destId="{D72340EB-1BB2-443B-B2DC-4AC71EA6E1A6}" srcOrd="0" destOrd="0" presId="urn:microsoft.com/office/officeart/2008/layout/AlternatingHexagons"/>
    <dgm:cxn modelId="{54B6558D-83A6-443E-9187-28B0FF037886}" type="presParOf" srcId="{A5BF648C-3B5B-4A1B-94A9-D77C97EA7CC4}" destId="{6CE07667-D9F9-4CEC-AACA-5C7DCD3AEBE3}" srcOrd="1" destOrd="0" presId="urn:microsoft.com/office/officeart/2008/layout/AlternatingHexagons"/>
    <dgm:cxn modelId="{CF464E5D-2A90-4387-B2ED-E9638F12BC00}" type="presParOf" srcId="{A5BF648C-3B5B-4A1B-94A9-D77C97EA7CC4}" destId="{EDF87467-8100-4FED-B352-4845869BADD2}" srcOrd="2" destOrd="0" presId="urn:microsoft.com/office/officeart/2008/layout/AlternatingHexagons"/>
    <dgm:cxn modelId="{8FC4C712-EDCF-413E-96A0-44D01C536784}" type="presParOf" srcId="{A5BF648C-3B5B-4A1B-94A9-D77C97EA7CC4}" destId="{5D0B0DC0-9433-406D-B7FC-C9AAAF101ED4}" srcOrd="3" destOrd="0" presId="urn:microsoft.com/office/officeart/2008/layout/AlternatingHexagons"/>
    <dgm:cxn modelId="{49D837B1-47CD-45D9-9EF8-B58F05138761}" type="presParOf" srcId="{A5BF648C-3B5B-4A1B-94A9-D77C97EA7CC4}" destId="{1E43F134-FC7E-4F6E-9E11-2F7C6BC5FECE}" srcOrd="4" destOrd="0" presId="urn:microsoft.com/office/officeart/2008/layout/AlternatingHexagons"/>
    <dgm:cxn modelId="{2BF25EAA-5FCC-4B46-A9B5-7EC7CBE20A82}" type="presParOf" srcId="{DD9F33AC-9BE7-4BA9-A0E2-48A2B3F87560}" destId="{93F756A8-B719-4285-8BB3-335B176DE026}" srcOrd="5" destOrd="0" presId="urn:microsoft.com/office/officeart/2008/layout/AlternatingHexagons"/>
    <dgm:cxn modelId="{6AFF1711-3080-4013-961D-6CA9A718EFCC}" type="presParOf" srcId="{DD9F33AC-9BE7-4BA9-A0E2-48A2B3F87560}" destId="{E4AFEDEF-039D-43C1-88DA-8175CA493285}" srcOrd="6" destOrd="0" presId="urn:microsoft.com/office/officeart/2008/layout/AlternatingHexagons"/>
    <dgm:cxn modelId="{639D46D4-38BD-4360-93EC-868F0A6B28C6}" type="presParOf" srcId="{E4AFEDEF-039D-43C1-88DA-8175CA493285}" destId="{53CEB6CB-C13A-423C-AEF7-550C2B7A81E0}" srcOrd="0" destOrd="0" presId="urn:microsoft.com/office/officeart/2008/layout/AlternatingHexagons"/>
    <dgm:cxn modelId="{D92BA554-19FA-4DB3-A1F6-CCD17E54FB56}" type="presParOf" srcId="{E4AFEDEF-039D-43C1-88DA-8175CA493285}" destId="{A6356AAD-DCE4-4AAE-99CB-5A4234FCA16D}" srcOrd="1" destOrd="0" presId="urn:microsoft.com/office/officeart/2008/layout/AlternatingHexagons"/>
    <dgm:cxn modelId="{BF38E05B-D4D3-46CC-BF5B-EE7D5A1CBEF3}" type="presParOf" srcId="{E4AFEDEF-039D-43C1-88DA-8175CA493285}" destId="{FE3D9543-A1D9-4CD5-A5BB-A79C76A9A5D8}" srcOrd="2" destOrd="0" presId="urn:microsoft.com/office/officeart/2008/layout/AlternatingHexagons"/>
    <dgm:cxn modelId="{602EADC8-EEC6-4787-BC52-ADE3DC5C45A8}" type="presParOf" srcId="{E4AFEDEF-039D-43C1-88DA-8175CA493285}" destId="{329332C0-403E-45A3-8280-3845086BC9ED}" srcOrd="3" destOrd="0" presId="urn:microsoft.com/office/officeart/2008/layout/AlternatingHexagons"/>
    <dgm:cxn modelId="{78B16A5B-6ADB-484F-B5AB-7F7F1F867B16}" type="presParOf" srcId="{E4AFEDEF-039D-43C1-88DA-8175CA493285}" destId="{8CA164C5-5ABB-426E-B825-703D642B1FC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F2715F-44B9-48E5-9257-338A4622546C}"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B96EE5BE-00BC-4AE2-892F-295A6CFB1054}">
      <dgm:prSet phldrT="[Текст]" custT="1"/>
      <dgm:spPr/>
      <dgm:t>
        <a:bodyPr/>
        <a:lstStyle/>
        <a:p>
          <a:r>
            <a:rPr lang="ro-RO" sz="1400" dirty="0">
              <a:latin typeface="Times New Roman" panose="02020603050405020304" pitchFamily="18" charset="0"/>
              <a:cs typeface="Times New Roman" pitchFamily="18" charset="0"/>
            </a:rPr>
            <a:t>După prăbușirea Uniunii Sovietice, Statele Unite ale Americii rămâne singura superputere, care încearcă să poarte „povara” de lider mondial, în scopul de a preveni vidul de putere în relațiile internaţionale şi pentru a asigura propagarea democrației în întreaga lume. </a:t>
          </a:r>
          <a:endParaRPr lang="en-US" sz="1400" dirty="0"/>
        </a:p>
      </dgm:t>
    </dgm:pt>
    <dgm:pt modelId="{1237F786-837B-4B45-BB31-313B367F23D5}" type="parTrans" cxnId="{F6FA6734-138F-46E4-A208-FBF646BC3512}">
      <dgm:prSet/>
      <dgm:spPr/>
      <dgm:t>
        <a:bodyPr/>
        <a:lstStyle/>
        <a:p>
          <a:endParaRPr lang="en-US" sz="2000"/>
        </a:p>
      </dgm:t>
    </dgm:pt>
    <dgm:pt modelId="{06E6724D-6DDB-48E6-9C84-BE88E3026DDB}" type="sibTrans" cxnId="{F6FA6734-138F-46E4-A208-FBF646BC3512}">
      <dgm:prSet/>
      <dgm:spPr/>
      <dgm:t>
        <a:bodyPr/>
        <a:lstStyle/>
        <a:p>
          <a:endParaRPr lang="en-US" sz="2000"/>
        </a:p>
      </dgm:t>
    </dgm:pt>
    <dgm:pt modelId="{3B714F78-CE57-4130-9D15-3A849D5358AC}">
      <dgm:prSet phldrT="[Текст]" custT="1"/>
      <dgm:spPr/>
      <dgm:t>
        <a:bodyPr/>
        <a:lstStyle/>
        <a:p>
          <a:r>
            <a:rPr lang="ro-RO" sz="1400" b="1" dirty="0">
              <a:latin typeface="Times New Roman" panose="02020603050405020304" pitchFamily="18" charset="0"/>
              <a:cs typeface="Times New Roman" pitchFamily="18" charset="0"/>
            </a:rPr>
            <a:t>Modelul unipolar </a:t>
          </a:r>
          <a:r>
            <a:rPr lang="ro-RO" sz="1400" dirty="0">
              <a:latin typeface="Times New Roman" panose="02020603050405020304" pitchFamily="18" charset="0"/>
              <a:cs typeface="Times New Roman" pitchFamily="18" charset="0"/>
            </a:rPr>
            <a:t>presupune consolidarea alianțelor militare, politice conduse de Statele Unite ale Americii. Astfel, NATO, potrivit unor analiști, este autoritatea care asigură stabilitatea în subsistemul transatlantic al relațiilor internaţionale, prin armonizarea relațiilor dintre SUA şi statele europene într-o zonă strategică pentru a asigura prevenirea conflictelor pe continentul european, şi nu numai. </a:t>
          </a:r>
          <a:endParaRPr lang="en-US" sz="1400" dirty="0"/>
        </a:p>
      </dgm:t>
    </dgm:pt>
    <dgm:pt modelId="{89BED260-47DF-40B4-8999-F2571C32DAA8}" type="parTrans" cxnId="{6C8ED0F3-94B4-47A5-9B76-4217A138E016}">
      <dgm:prSet/>
      <dgm:spPr/>
      <dgm:t>
        <a:bodyPr/>
        <a:lstStyle/>
        <a:p>
          <a:endParaRPr lang="en-US" sz="2000"/>
        </a:p>
      </dgm:t>
    </dgm:pt>
    <dgm:pt modelId="{451A8082-05A7-4BE0-AD5C-856E76F821BA}" type="sibTrans" cxnId="{6C8ED0F3-94B4-47A5-9B76-4217A138E016}">
      <dgm:prSet/>
      <dgm:spPr/>
      <dgm:t>
        <a:bodyPr/>
        <a:lstStyle/>
        <a:p>
          <a:endParaRPr lang="en-US" sz="2000"/>
        </a:p>
      </dgm:t>
    </dgm:pt>
    <dgm:pt modelId="{A5297221-430A-4335-823C-743350A94016}">
      <dgm:prSet phldrT="[Текст]" custT="1"/>
      <dgm:spPr/>
      <dgm:t>
        <a:bodyPr/>
        <a:lstStyle/>
        <a:p>
          <a:r>
            <a:rPr lang="ro-RO" sz="1400" dirty="0">
              <a:latin typeface="Times New Roman" panose="02020603050405020304" pitchFamily="18" charset="0"/>
              <a:cs typeface="Times New Roman" pitchFamily="18" charset="0"/>
            </a:rPr>
            <a:t>Alte organizații regionale ca – UE, OSCE şi altele – pot juca, de asemenea, un rol important în arhitectura de securitate europeană a secolului XXI. </a:t>
          </a:r>
          <a:endParaRPr lang="en-US" sz="1400" dirty="0"/>
        </a:p>
      </dgm:t>
    </dgm:pt>
    <dgm:pt modelId="{71139399-06BD-4FF5-BD8F-7D4898E338E8}" type="parTrans" cxnId="{729670BD-8688-4D56-A823-756F89755C52}">
      <dgm:prSet/>
      <dgm:spPr/>
      <dgm:t>
        <a:bodyPr/>
        <a:lstStyle/>
        <a:p>
          <a:endParaRPr lang="en-US" sz="2000"/>
        </a:p>
      </dgm:t>
    </dgm:pt>
    <dgm:pt modelId="{92CB5C7A-ECDC-4A8C-A7B9-1C43A7ECE923}" type="sibTrans" cxnId="{729670BD-8688-4D56-A823-756F89755C52}">
      <dgm:prSet/>
      <dgm:spPr/>
      <dgm:t>
        <a:bodyPr/>
        <a:lstStyle/>
        <a:p>
          <a:endParaRPr lang="en-US" sz="2000"/>
        </a:p>
      </dgm:t>
    </dgm:pt>
    <dgm:pt modelId="{4BB9964B-D1B0-40AC-88E4-BA7EB25DDA64}">
      <dgm:prSet custT="1"/>
      <dgm:spPr/>
      <dgm:t>
        <a:bodyPr/>
        <a:lstStyle/>
        <a:p>
          <a:r>
            <a:rPr lang="ro-RO" sz="1400" dirty="0">
              <a:latin typeface="Times New Roman" panose="02020603050405020304" pitchFamily="18" charset="0"/>
              <a:cs typeface="Times New Roman" pitchFamily="18" charset="0"/>
            </a:rPr>
            <a:t>După răsturnarea regimului lui Saddam Hussein, unii experţi au susținut că, odată cu victoria SUA în Irak, s-a stabilit în cele din urmă modelul unipolar al lumii, iar Washingtonul va conduce de fapt lumea în pace, fiind în măsură să identifice modalități de abordare a noilor provocări cu care se confruntă comunitatea mondială </a:t>
          </a:r>
          <a:endParaRPr lang="en-US" sz="1400" dirty="0">
            <a:latin typeface="Times New Roman" panose="02020603050405020304" pitchFamily="18" charset="0"/>
            <a:cs typeface="Times New Roman" pitchFamily="18" charset="0"/>
          </a:endParaRPr>
        </a:p>
      </dgm:t>
    </dgm:pt>
    <dgm:pt modelId="{B5287393-A5A8-4DB2-9AE2-CE92DA02F8B0}" type="parTrans" cxnId="{44CBA010-6D22-48CE-8419-A7808A3892C5}">
      <dgm:prSet/>
      <dgm:spPr/>
      <dgm:t>
        <a:bodyPr/>
        <a:lstStyle/>
        <a:p>
          <a:endParaRPr lang="en-US" sz="2000"/>
        </a:p>
      </dgm:t>
    </dgm:pt>
    <dgm:pt modelId="{937A1B09-292C-4C53-91D5-44EA0F4CB2CC}" type="sibTrans" cxnId="{44CBA010-6D22-48CE-8419-A7808A3892C5}">
      <dgm:prSet/>
      <dgm:spPr/>
      <dgm:t>
        <a:bodyPr/>
        <a:lstStyle/>
        <a:p>
          <a:endParaRPr lang="en-US" sz="2000"/>
        </a:p>
      </dgm:t>
    </dgm:pt>
    <dgm:pt modelId="{1200DFE1-E06A-46E7-A990-379B0438CA0B}">
      <dgm:prSet custT="1"/>
      <dgm:spPr/>
      <dgm:t>
        <a:bodyPr/>
        <a:lstStyle/>
        <a:p>
          <a:r>
            <a:rPr lang="ro-RO" sz="1400">
              <a:latin typeface="Times New Roman" panose="02020603050405020304" pitchFamily="18" charset="0"/>
              <a:cs typeface="Times New Roman" pitchFamily="18" charset="0"/>
            </a:rPr>
            <a:t>Deocamdată, putem afirma că nici una din cele două mari puteri nu dispune de resursele necesare pentru a exercita funcțiile de lider mondial. De asemenea, suntem conștienți de faptul că acest rol presupune costuri financiare substanțiale.</a:t>
          </a:r>
          <a:endParaRPr lang="en-US" sz="1400" dirty="0">
            <a:latin typeface="Times New Roman" panose="02020603050405020304" pitchFamily="18" charset="0"/>
            <a:cs typeface="Times New Roman" pitchFamily="18" charset="0"/>
          </a:endParaRPr>
        </a:p>
      </dgm:t>
    </dgm:pt>
    <dgm:pt modelId="{360A0067-465D-4828-BDBF-26E5633D04BB}" type="parTrans" cxnId="{FC514ABA-F02F-4D41-B9F0-CBB4AFB84C89}">
      <dgm:prSet/>
      <dgm:spPr/>
      <dgm:t>
        <a:bodyPr/>
        <a:lstStyle/>
        <a:p>
          <a:endParaRPr lang="en-US" sz="2000"/>
        </a:p>
      </dgm:t>
    </dgm:pt>
    <dgm:pt modelId="{E1656BB3-DCB0-4BAF-8476-2CF992445DC9}" type="sibTrans" cxnId="{FC514ABA-F02F-4D41-B9F0-CBB4AFB84C89}">
      <dgm:prSet/>
      <dgm:spPr/>
      <dgm:t>
        <a:bodyPr/>
        <a:lstStyle/>
        <a:p>
          <a:endParaRPr lang="en-US" sz="2000"/>
        </a:p>
      </dgm:t>
    </dgm:pt>
    <dgm:pt modelId="{0907BAFF-D750-4119-8802-2A7C766E6401}">
      <dgm:prSet custT="1"/>
      <dgm:spPr/>
      <dgm:t>
        <a:bodyPr/>
        <a:lstStyle/>
        <a:p>
          <a:r>
            <a:rPr lang="ro-RO" sz="1400" dirty="0">
              <a:latin typeface="Times New Roman" panose="02020603050405020304" pitchFamily="18" charset="0"/>
              <a:cs typeface="Times New Roman" pitchFamily="18" charset="0"/>
            </a:rPr>
            <a:t>Alte centre de putere – Uniunea Europeană, Japonia, China – şi-au exprimat, de asemenea, opoziția fată de hegemonia unuia dintre principalii actori (în formă deschisă sau disimulată). În plus, mulți analiști străini cred că pentru un răspuns adecvat la provocările din domeniul „securităţii” (crize financiare şi economice, dezastre ecologice, terorismul, traficul de droguri, migrația ilegală, războiul informaţional) trebuie reconfigurat şi aparatul militar care, pur şi simplu nu mai face față.</a:t>
          </a:r>
          <a:endParaRPr lang="en-US" sz="1400" dirty="0">
            <a:latin typeface="Times New Roman" panose="02020603050405020304" pitchFamily="18" charset="0"/>
            <a:cs typeface="Times New Roman" pitchFamily="18" charset="0"/>
          </a:endParaRPr>
        </a:p>
      </dgm:t>
    </dgm:pt>
    <dgm:pt modelId="{AFA1763F-03B5-4B2E-A04C-823E12D44B80}" type="parTrans" cxnId="{2406006F-C857-456C-9ACC-24E7AA206181}">
      <dgm:prSet/>
      <dgm:spPr/>
      <dgm:t>
        <a:bodyPr/>
        <a:lstStyle/>
        <a:p>
          <a:endParaRPr lang="en-US" sz="2000"/>
        </a:p>
      </dgm:t>
    </dgm:pt>
    <dgm:pt modelId="{48D6ECC1-6176-4AE8-A8D1-8E4F09C5759A}" type="sibTrans" cxnId="{2406006F-C857-456C-9ACC-24E7AA206181}">
      <dgm:prSet/>
      <dgm:spPr/>
      <dgm:t>
        <a:bodyPr/>
        <a:lstStyle/>
        <a:p>
          <a:endParaRPr lang="en-US" sz="2000"/>
        </a:p>
      </dgm:t>
    </dgm:pt>
    <dgm:pt modelId="{E6327238-306C-4CF1-BB54-9279B0127993}" type="pres">
      <dgm:prSet presAssocID="{09F2715F-44B9-48E5-9257-338A4622546C}" presName="Name0" presStyleCnt="0">
        <dgm:presLayoutVars>
          <dgm:chMax val="7"/>
          <dgm:chPref val="7"/>
          <dgm:dir/>
        </dgm:presLayoutVars>
      </dgm:prSet>
      <dgm:spPr/>
    </dgm:pt>
    <dgm:pt modelId="{17245448-2B9A-44BB-9B5D-A17A2C6C49CD}" type="pres">
      <dgm:prSet presAssocID="{09F2715F-44B9-48E5-9257-338A4622546C}" presName="Name1" presStyleCnt="0"/>
      <dgm:spPr/>
    </dgm:pt>
    <dgm:pt modelId="{A56D2785-219A-4AB2-BB51-6E552B697CFF}" type="pres">
      <dgm:prSet presAssocID="{09F2715F-44B9-48E5-9257-338A4622546C}" presName="cycle" presStyleCnt="0"/>
      <dgm:spPr/>
    </dgm:pt>
    <dgm:pt modelId="{84BC2760-5416-45E4-8EE3-4D5EA33478F9}" type="pres">
      <dgm:prSet presAssocID="{09F2715F-44B9-48E5-9257-338A4622546C}" presName="srcNode" presStyleLbl="node1" presStyleIdx="0" presStyleCnt="6"/>
      <dgm:spPr/>
    </dgm:pt>
    <dgm:pt modelId="{1F235836-3990-49AF-96DF-39D0B614ACE1}" type="pres">
      <dgm:prSet presAssocID="{09F2715F-44B9-48E5-9257-338A4622546C}" presName="conn" presStyleLbl="parChTrans1D2" presStyleIdx="0" presStyleCnt="1"/>
      <dgm:spPr/>
    </dgm:pt>
    <dgm:pt modelId="{29D58347-63C9-43AD-B8A7-CAF1A4BA433B}" type="pres">
      <dgm:prSet presAssocID="{09F2715F-44B9-48E5-9257-338A4622546C}" presName="extraNode" presStyleLbl="node1" presStyleIdx="0" presStyleCnt="6"/>
      <dgm:spPr/>
    </dgm:pt>
    <dgm:pt modelId="{C5F642E5-EA6A-41E5-BB03-2864C9F90A00}" type="pres">
      <dgm:prSet presAssocID="{09F2715F-44B9-48E5-9257-338A4622546C}" presName="dstNode" presStyleLbl="node1" presStyleIdx="0" presStyleCnt="6"/>
      <dgm:spPr/>
    </dgm:pt>
    <dgm:pt modelId="{290CF419-06F4-4D69-9365-0D2906C90882}" type="pres">
      <dgm:prSet presAssocID="{B96EE5BE-00BC-4AE2-892F-295A6CFB1054}" presName="text_1" presStyleLbl="node1" presStyleIdx="0" presStyleCnt="6">
        <dgm:presLayoutVars>
          <dgm:bulletEnabled val="1"/>
        </dgm:presLayoutVars>
      </dgm:prSet>
      <dgm:spPr/>
    </dgm:pt>
    <dgm:pt modelId="{A96862E5-68C5-4420-8562-F32E29C22664}" type="pres">
      <dgm:prSet presAssocID="{B96EE5BE-00BC-4AE2-892F-295A6CFB1054}" presName="accent_1" presStyleCnt="0"/>
      <dgm:spPr/>
    </dgm:pt>
    <dgm:pt modelId="{BBD13158-B558-4F4D-84FE-B73669F614EF}" type="pres">
      <dgm:prSet presAssocID="{B96EE5BE-00BC-4AE2-892F-295A6CFB1054}" presName="accentRepeatNode" presStyleLbl="solidFgAcc1" presStyleIdx="0" presStyleCnt="6"/>
      <dgm:spPr/>
    </dgm:pt>
    <dgm:pt modelId="{A68EC754-86DD-4B0A-BEA3-29470E71D422}" type="pres">
      <dgm:prSet presAssocID="{3B714F78-CE57-4130-9D15-3A849D5358AC}" presName="text_2" presStyleLbl="node1" presStyleIdx="1" presStyleCnt="6" custScaleY="134791">
        <dgm:presLayoutVars>
          <dgm:bulletEnabled val="1"/>
        </dgm:presLayoutVars>
      </dgm:prSet>
      <dgm:spPr/>
    </dgm:pt>
    <dgm:pt modelId="{28B0EF99-E4BA-45AC-B366-5F2CE928E81D}" type="pres">
      <dgm:prSet presAssocID="{3B714F78-CE57-4130-9D15-3A849D5358AC}" presName="accent_2" presStyleCnt="0"/>
      <dgm:spPr/>
    </dgm:pt>
    <dgm:pt modelId="{B33C08DE-6348-43CC-B8E8-812F42C5C777}" type="pres">
      <dgm:prSet presAssocID="{3B714F78-CE57-4130-9D15-3A849D5358AC}" presName="accentRepeatNode" presStyleLbl="solidFgAcc1" presStyleIdx="1" presStyleCnt="6"/>
      <dgm:spPr/>
    </dgm:pt>
    <dgm:pt modelId="{61C22B5D-510F-4D81-933C-5A097736CB8C}" type="pres">
      <dgm:prSet presAssocID="{A5297221-430A-4335-823C-743350A94016}" presName="text_3" presStyleLbl="node1" presStyleIdx="2" presStyleCnt="6">
        <dgm:presLayoutVars>
          <dgm:bulletEnabled val="1"/>
        </dgm:presLayoutVars>
      </dgm:prSet>
      <dgm:spPr/>
    </dgm:pt>
    <dgm:pt modelId="{12D55F13-B5B3-4E43-B891-A8CF1E411D6B}" type="pres">
      <dgm:prSet presAssocID="{A5297221-430A-4335-823C-743350A94016}" presName="accent_3" presStyleCnt="0"/>
      <dgm:spPr/>
    </dgm:pt>
    <dgm:pt modelId="{C9F9A23C-8DF1-468A-B946-8569B89DB196}" type="pres">
      <dgm:prSet presAssocID="{A5297221-430A-4335-823C-743350A94016}" presName="accentRepeatNode" presStyleLbl="solidFgAcc1" presStyleIdx="2" presStyleCnt="6"/>
      <dgm:spPr/>
    </dgm:pt>
    <dgm:pt modelId="{F0817B03-5D55-4539-B09D-856F11E99353}" type="pres">
      <dgm:prSet presAssocID="{4BB9964B-D1B0-40AC-88E4-BA7EB25DDA64}" presName="text_4" presStyleLbl="node1" presStyleIdx="3" presStyleCnt="6" custScaleY="146116">
        <dgm:presLayoutVars>
          <dgm:bulletEnabled val="1"/>
        </dgm:presLayoutVars>
      </dgm:prSet>
      <dgm:spPr/>
    </dgm:pt>
    <dgm:pt modelId="{8C65D291-6BCD-4F03-8823-4480BAB4243A}" type="pres">
      <dgm:prSet presAssocID="{4BB9964B-D1B0-40AC-88E4-BA7EB25DDA64}" presName="accent_4" presStyleCnt="0"/>
      <dgm:spPr/>
    </dgm:pt>
    <dgm:pt modelId="{17BF04AE-7D9A-49C4-98F1-B94521813054}" type="pres">
      <dgm:prSet presAssocID="{4BB9964B-D1B0-40AC-88E4-BA7EB25DDA64}" presName="accentRepeatNode" presStyleLbl="solidFgAcc1" presStyleIdx="3" presStyleCnt="6"/>
      <dgm:spPr/>
    </dgm:pt>
    <dgm:pt modelId="{4AEAA201-4C67-4CC1-8AAD-C0BFAD09C5D1}" type="pres">
      <dgm:prSet presAssocID="{1200DFE1-E06A-46E7-A990-379B0438CA0B}" presName="text_5" presStyleLbl="node1" presStyleIdx="4" presStyleCnt="6">
        <dgm:presLayoutVars>
          <dgm:bulletEnabled val="1"/>
        </dgm:presLayoutVars>
      </dgm:prSet>
      <dgm:spPr/>
    </dgm:pt>
    <dgm:pt modelId="{303A9E7F-177F-403C-9AD3-6E5FB3073C5F}" type="pres">
      <dgm:prSet presAssocID="{1200DFE1-E06A-46E7-A990-379B0438CA0B}" presName="accent_5" presStyleCnt="0"/>
      <dgm:spPr/>
    </dgm:pt>
    <dgm:pt modelId="{D80E28A0-EBD3-4A59-8EBC-4E61EEE3B7D2}" type="pres">
      <dgm:prSet presAssocID="{1200DFE1-E06A-46E7-A990-379B0438CA0B}" presName="accentRepeatNode" presStyleLbl="solidFgAcc1" presStyleIdx="4" presStyleCnt="6"/>
      <dgm:spPr/>
    </dgm:pt>
    <dgm:pt modelId="{73EE207C-90C6-4819-ABFF-729477894ADE}" type="pres">
      <dgm:prSet presAssocID="{0907BAFF-D750-4119-8802-2A7C766E6401}" presName="text_6" presStyleLbl="node1" presStyleIdx="5" presStyleCnt="6" custScaleY="152724">
        <dgm:presLayoutVars>
          <dgm:bulletEnabled val="1"/>
        </dgm:presLayoutVars>
      </dgm:prSet>
      <dgm:spPr/>
    </dgm:pt>
    <dgm:pt modelId="{9627CFC1-B294-4FF9-ADE7-DC9DED822286}" type="pres">
      <dgm:prSet presAssocID="{0907BAFF-D750-4119-8802-2A7C766E6401}" presName="accent_6" presStyleCnt="0"/>
      <dgm:spPr/>
    </dgm:pt>
    <dgm:pt modelId="{8A2B6F61-6128-404E-A101-E959F5D521F9}" type="pres">
      <dgm:prSet presAssocID="{0907BAFF-D750-4119-8802-2A7C766E6401}" presName="accentRepeatNode" presStyleLbl="solidFgAcc1" presStyleIdx="5" presStyleCnt="6"/>
      <dgm:spPr/>
    </dgm:pt>
  </dgm:ptLst>
  <dgm:cxnLst>
    <dgm:cxn modelId="{ABD19503-E5E7-461B-80B7-D365B7DD9EE9}" type="presOf" srcId="{A5297221-430A-4335-823C-743350A94016}" destId="{61C22B5D-510F-4D81-933C-5A097736CB8C}" srcOrd="0" destOrd="0" presId="urn:microsoft.com/office/officeart/2008/layout/VerticalCurvedList"/>
    <dgm:cxn modelId="{D3A1C204-E5DB-4009-A3CA-1DC2212D92BA}" type="presOf" srcId="{1200DFE1-E06A-46E7-A990-379B0438CA0B}" destId="{4AEAA201-4C67-4CC1-8AAD-C0BFAD09C5D1}" srcOrd="0" destOrd="0" presId="urn:microsoft.com/office/officeart/2008/layout/VerticalCurvedList"/>
    <dgm:cxn modelId="{44CBA010-6D22-48CE-8419-A7808A3892C5}" srcId="{09F2715F-44B9-48E5-9257-338A4622546C}" destId="{4BB9964B-D1B0-40AC-88E4-BA7EB25DDA64}" srcOrd="3" destOrd="0" parTransId="{B5287393-A5A8-4DB2-9AE2-CE92DA02F8B0}" sibTransId="{937A1B09-292C-4C53-91D5-44EA0F4CB2CC}"/>
    <dgm:cxn modelId="{F6FA6734-138F-46E4-A208-FBF646BC3512}" srcId="{09F2715F-44B9-48E5-9257-338A4622546C}" destId="{B96EE5BE-00BC-4AE2-892F-295A6CFB1054}" srcOrd="0" destOrd="0" parTransId="{1237F786-837B-4B45-BB31-313B367F23D5}" sibTransId="{06E6724D-6DDB-48E6-9C84-BE88E3026DDB}"/>
    <dgm:cxn modelId="{E8B9F761-20EC-464E-9A70-5B2ECC856ACA}" type="presOf" srcId="{06E6724D-6DDB-48E6-9C84-BE88E3026DDB}" destId="{1F235836-3990-49AF-96DF-39D0B614ACE1}" srcOrd="0" destOrd="0" presId="urn:microsoft.com/office/officeart/2008/layout/VerticalCurvedList"/>
    <dgm:cxn modelId="{D78AAE4E-E32F-4036-9F8C-310C83071557}" type="presOf" srcId="{4BB9964B-D1B0-40AC-88E4-BA7EB25DDA64}" destId="{F0817B03-5D55-4539-B09D-856F11E99353}" srcOrd="0" destOrd="0" presId="urn:microsoft.com/office/officeart/2008/layout/VerticalCurvedList"/>
    <dgm:cxn modelId="{2406006F-C857-456C-9ACC-24E7AA206181}" srcId="{09F2715F-44B9-48E5-9257-338A4622546C}" destId="{0907BAFF-D750-4119-8802-2A7C766E6401}" srcOrd="5" destOrd="0" parTransId="{AFA1763F-03B5-4B2E-A04C-823E12D44B80}" sibTransId="{48D6ECC1-6176-4AE8-A8D1-8E4F09C5759A}"/>
    <dgm:cxn modelId="{128F4482-6A1F-43A6-A4C1-CCDBF55A9A96}" type="presOf" srcId="{0907BAFF-D750-4119-8802-2A7C766E6401}" destId="{73EE207C-90C6-4819-ABFF-729477894ADE}" srcOrd="0" destOrd="0" presId="urn:microsoft.com/office/officeart/2008/layout/VerticalCurvedList"/>
    <dgm:cxn modelId="{05F9EEB8-0783-406F-B980-60F2584FBDDF}" type="presOf" srcId="{B96EE5BE-00BC-4AE2-892F-295A6CFB1054}" destId="{290CF419-06F4-4D69-9365-0D2906C90882}" srcOrd="0" destOrd="0" presId="urn:microsoft.com/office/officeart/2008/layout/VerticalCurvedList"/>
    <dgm:cxn modelId="{6F5F45BA-DC97-4FDC-8395-270FCBBDC532}" type="presOf" srcId="{09F2715F-44B9-48E5-9257-338A4622546C}" destId="{E6327238-306C-4CF1-BB54-9279B0127993}" srcOrd="0" destOrd="0" presId="urn:microsoft.com/office/officeart/2008/layout/VerticalCurvedList"/>
    <dgm:cxn modelId="{FC514ABA-F02F-4D41-B9F0-CBB4AFB84C89}" srcId="{09F2715F-44B9-48E5-9257-338A4622546C}" destId="{1200DFE1-E06A-46E7-A990-379B0438CA0B}" srcOrd="4" destOrd="0" parTransId="{360A0067-465D-4828-BDBF-26E5633D04BB}" sibTransId="{E1656BB3-DCB0-4BAF-8476-2CF992445DC9}"/>
    <dgm:cxn modelId="{729670BD-8688-4D56-A823-756F89755C52}" srcId="{09F2715F-44B9-48E5-9257-338A4622546C}" destId="{A5297221-430A-4335-823C-743350A94016}" srcOrd="2" destOrd="0" parTransId="{71139399-06BD-4FF5-BD8F-7D4898E338E8}" sibTransId="{92CB5C7A-ECDC-4A8C-A7B9-1C43A7ECE923}"/>
    <dgm:cxn modelId="{9B77F6F1-81D3-418D-946B-C0AC6D07B601}" type="presOf" srcId="{3B714F78-CE57-4130-9D15-3A849D5358AC}" destId="{A68EC754-86DD-4B0A-BEA3-29470E71D422}" srcOrd="0" destOrd="0" presId="urn:microsoft.com/office/officeart/2008/layout/VerticalCurvedList"/>
    <dgm:cxn modelId="{6C8ED0F3-94B4-47A5-9B76-4217A138E016}" srcId="{09F2715F-44B9-48E5-9257-338A4622546C}" destId="{3B714F78-CE57-4130-9D15-3A849D5358AC}" srcOrd="1" destOrd="0" parTransId="{89BED260-47DF-40B4-8999-F2571C32DAA8}" sibTransId="{451A8082-05A7-4BE0-AD5C-856E76F821BA}"/>
    <dgm:cxn modelId="{F410247D-6024-4C46-B6E4-8D1F9A20CDBD}" type="presParOf" srcId="{E6327238-306C-4CF1-BB54-9279B0127993}" destId="{17245448-2B9A-44BB-9B5D-A17A2C6C49CD}" srcOrd="0" destOrd="0" presId="urn:microsoft.com/office/officeart/2008/layout/VerticalCurvedList"/>
    <dgm:cxn modelId="{BF697677-952E-4078-B69F-9A8B3499D141}" type="presParOf" srcId="{17245448-2B9A-44BB-9B5D-A17A2C6C49CD}" destId="{A56D2785-219A-4AB2-BB51-6E552B697CFF}" srcOrd="0" destOrd="0" presId="urn:microsoft.com/office/officeart/2008/layout/VerticalCurvedList"/>
    <dgm:cxn modelId="{64E9F242-343C-417A-98E1-A4A7A04BF18D}" type="presParOf" srcId="{A56D2785-219A-4AB2-BB51-6E552B697CFF}" destId="{84BC2760-5416-45E4-8EE3-4D5EA33478F9}" srcOrd="0" destOrd="0" presId="urn:microsoft.com/office/officeart/2008/layout/VerticalCurvedList"/>
    <dgm:cxn modelId="{5B656AC3-7BB0-468A-A125-381E26FD689F}" type="presParOf" srcId="{A56D2785-219A-4AB2-BB51-6E552B697CFF}" destId="{1F235836-3990-49AF-96DF-39D0B614ACE1}" srcOrd="1" destOrd="0" presId="urn:microsoft.com/office/officeart/2008/layout/VerticalCurvedList"/>
    <dgm:cxn modelId="{7AC0D254-5686-41A2-B86D-EC2CE5A957F6}" type="presParOf" srcId="{A56D2785-219A-4AB2-BB51-6E552B697CFF}" destId="{29D58347-63C9-43AD-B8A7-CAF1A4BA433B}" srcOrd="2" destOrd="0" presId="urn:microsoft.com/office/officeart/2008/layout/VerticalCurvedList"/>
    <dgm:cxn modelId="{D64761C1-430C-4201-AA0E-FDBF15FBC94C}" type="presParOf" srcId="{A56D2785-219A-4AB2-BB51-6E552B697CFF}" destId="{C5F642E5-EA6A-41E5-BB03-2864C9F90A00}" srcOrd="3" destOrd="0" presId="urn:microsoft.com/office/officeart/2008/layout/VerticalCurvedList"/>
    <dgm:cxn modelId="{9E6FD299-9C90-4029-A653-63E670ECFDC6}" type="presParOf" srcId="{17245448-2B9A-44BB-9B5D-A17A2C6C49CD}" destId="{290CF419-06F4-4D69-9365-0D2906C90882}" srcOrd="1" destOrd="0" presId="urn:microsoft.com/office/officeart/2008/layout/VerticalCurvedList"/>
    <dgm:cxn modelId="{2AEDC069-BC80-4EBD-A547-3C905F34E92B}" type="presParOf" srcId="{17245448-2B9A-44BB-9B5D-A17A2C6C49CD}" destId="{A96862E5-68C5-4420-8562-F32E29C22664}" srcOrd="2" destOrd="0" presId="urn:microsoft.com/office/officeart/2008/layout/VerticalCurvedList"/>
    <dgm:cxn modelId="{347F5E09-7D88-4675-B967-93DEDB699271}" type="presParOf" srcId="{A96862E5-68C5-4420-8562-F32E29C22664}" destId="{BBD13158-B558-4F4D-84FE-B73669F614EF}" srcOrd="0" destOrd="0" presId="urn:microsoft.com/office/officeart/2008/layout/VerticalCurvedList"/>
    <dgm:cxn modelId="{4A82A4BD-EAB5-403B-B3B7-52E696ECC099}" type="presParOf" srcId="{17245448-2B9A-44BB-9B5D-A17A2C6C49CD}" destId="{A68EC754-86DD-4B0A-BEA3-29470E71D422}" srcOrd="3" destOrd="0" presId="urn:microsoft.com/office/officeart/2008/layout/VerticalCurvedList"/>
    <dgm:cxn modelId="{AA8C2EBF-2483-4A38-A2F1-2DA92E69E84F}" type="presParOf" srcId="{17245448-2B9A-44BB-9B5D-A17A2C6C49CD}" destId="{28B0EF99-E4BA-45AC-B366-5F2CE928E81D}" srcOrd="4" destOrd="0" presId="urn:microsoft.com/office/officeart/2008/layout/VerticalCurvedList"/>
    <dgm:cxn modelId="{CDB383E3-F149-46E9-8F95-3DF0073BF5F1}" type="presParOf" srcId="{28B0EF99-E4BA-45AC-B366-5F2CE928E81D}" destId="{B33C08DE-6348-43CC-B8E8-812F42C5C777}" srcOrd="0" destOrd="0" presId="urn:microsoft.com/office/officeart/2008/layout/VerticalCurvedList"/>
    <dgm:cxn modelId="{CA2EFA9C-45C2-4A4A-B278-DFCA26E369BD}" type="presParOf" srcId="{17245448-2B9A-44BB-9B5D-A17A2C6C49CD}" destId="{61C22B5D-510F-4D81-933C-5A097736CB8C}" srcOrd="5" destOrd="0" presId="urn:microsoft.com/office/officeart/2008/layout/VerticalCurvedList"/>
    <dgm:cxn modelId="{8AF0429B-5401-4599-8638-8E28AD0904F9}" type="presParOf" srcId="{17245448-2B9A-44BB-9B5D-A17A2C6C49CD}" destId="{12D55F13-B5B3-4E43-B891-A8CF1E411D6B}" srcOrd="6" destOrd="0" presId="urn:microsoft.com/office/officeart/2008/layout/VerticalCurvedList"/>
    <dgm:cxn modelId="{688603E3-C808-4E76-ABAD-9961072FE73A}" type="presParOf" srcId="{12D55F13-B5B3-4E43-B891-A8CF1E411D6B}" destId="{C9F9A23C-8DF1-468A-B946-8569B89DB196}" srcOrd="0" destOrd="0" presId="urn:microsoft.com/office/officeart/2008/layout/VerticalCurvedList"/>
    <dgm:cxn modelId="{0D7F9B60-8FDD-4495-9DD1-1C21069C8E9B}" type="presParOf" srcId="{17245448-2B9A-44BB-9B5D-A17A2C6C49CD}" destId="{F0817B03-5D55-4539-B09D-856F11E99353}" srcOrd="7" destOrd="0" presId="urn:microsoft.com/office/officeart/2008/layout/VerticalCurvedList"/>
    <dgm:cxn modelId="{BA1CD4E0-6A39-4862-9479-2FCF72414647}" type="presParOf" srcId="{17245448-2B9A-44BB-9B5D-A17A2C6C49CD}" destId="{8C65D291-6BCD-4F03-8823-4480BAB4243A}" srcOrd="8" destOrd="0" presId="urn:microsoft.com/office/officeart/2008/layout/VerticalCurvedList"/>
    <dgm:cxn modelId="{53D16D64-B680-4A79-822E-1739EFC7ADB8}" type="presParOf" srcId="{8C65D291-6BCD-4F03-8823-4480BAB4243A}" destId="{17BF04AE-7D9A-49C4-98F1-B94521813054}" srcOrd="0" destOrd="0" presId="urn:microsoft.com/office/officeart/2008/layout/VerticalCurvedList"/>
    <dgm:cxn modelId="{131097D3-57EC-4617-A8E2-F9C65621DAF0}" type="presParOf" srcId="{17245448-2B9A-44BB-9B5D-A17A2C6C49CD}" destId="{4AEAA201-4C67-4CC1-8AAD-C0BFAD09C5D1}" srcOrd="9" destOrd="0" presId="urn:microsoft.com/office/officeart/2008/layout/VerticalCurvedList"/>
    <dgm:cxn modelId="{E6493B49-9049-4A55-B0AF-E5D32AC5A729}" type="presParOf" srcId="{17245448-2B9A-44BB-9B5D-A17A2C6C49CD}" destId="{303A9E7F-177F-403C-9AD3-6E5FB3073C5F}" srcOrd="10" destOrd="0" presId="urn:microsoft.com/office/officeart/2008/layout/VerticalCurvedList"/>
    <dgm:cxn modelId="{BCD3FB2E-0F25-49CF-B681-4622AD6DA35C}" type="presParOf" srcId="{303A9E7F-177F-403C-9AD3-6E5FB3073C5F}" destId="{D80E28A0-EBD3-4A59-8EBC-4E61EEE3B7D2}" srcOrd="0" destOrd="0" presId="urn:microsoft.com/office/officeart/2008/layout/VerticalCurvedList"/>
    <dgm:cxn modelId="{831FC9AF-0C77-4BAB-863B-B568C9B45E21}" type="presParOf" srcId="{17245448-2B9A-44BB-9B5D-A17A2C6C49CD}" destId="{73EE207C-90C6-4819-ABFF-729477894ADE}" srcOrd="11" destOrd="0" presId="urn:microsoft.com/office/officeart/2008/layout/VerticalCurvedList"/>
    <dgm:cxn modelId="{55A29D85-688D-43EF-842E-A4012694FB40}" type="presParOf" srcId="{17245448-2B9A-44BB-9B5D-A17A2C6C49CD}" destId="{9627CFC1-B294-4FF9-ADE7-DC9DED822286}" srcOrd="12" destOrd="0" presId="urn:microsoft.com/office/officeart/2008/layout/VerticalCurvedList"/>
    <dgm:cxn modelId="{C4A40DAA-B647-4A96-955A-34054A4BE15B}" type="presParOf" srcId="{9627CFC1-B294-4FF9-ADE7-DC9DED822286}" destId="{8A2B6F61-6128-404E-A101-E959F5D521F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D6F8F3-4DF5-49B9-B0CC-F02BAE4231CA}" type="doc">
      <dgm:prSet loTypeId="urn:microsoft.com/office/officeart/2005/8/layout/arrow4" loCatId="process" qsTypeId="urn:microsoft.com/office/officeart/2005/8/quickstyle/3d3" qsCatId="3D" csTypeId="urn:microsoft.com/office/officeart/2005/8/colors/colorful4" csCatId="colorful" phldr="1"/>
      <dgm:spPr/>
      <dgm:t>
        <a:bodyPr/>
        <a:lstStyle/>
        <a:p>
          <a:endParaRPr lang="en-US"/>
        </a:p>
      </dgm:t>
    </dgm:pt>
    <dgm:pt modelId="{87C69832-0DE3-48E7-A8B8-CF1657389B78}">
      <dgm:prSet phldrT="[Текст]"/>
      <dgm:spPr/>
      <dgm:t>
        <a:bodyPr/>
        <a:lstStyle/>
        <a:p>
          <a:r>
            <a:rPr lang="ro-RO" dirty="0">
              <a:latin typeface="Times New Roman" pitchFamily="18" charset="0"/>
              <a:cs typeface="Times New Roman" pitchFamily="18" charset="0"/>
            </a:rPr>
            <a:t>- Unii specialiști sugerează că cel mai bun model de alianță internaţională este al </a:t>
          </a:r>
          <a:r>
            <a:rPr lang="ro-RO" b="1" dirty="0">
              <a:latin typeface="Times New Roman" pitchFamily="18" charset="0"/>
              <a:cs typeface="Times New Roman" pitchFamily="18" charset="0"/>
            </a:rPr>
            <a:t>„mai multor mari puteri” </a:t>
          </a:r>
          <a:r>
            <a:rPr lang="ro-RO" dirty="0">
              <a:latin typeface="Times New Roman" pitchFamily="18" charset="0"/>
              <a:cs typeface="Times New Roman" pitchFamily="18" charset="0"/>
            </a:rPr>
            <a:t>(după modelul Sfintei Alianțe), fiind cel care îşi asumă responsabilitatea pentru menținerea stabilităţii atât în lume, cât şi prevenirea şi soluționarea conflictelor regionale. </a:t>
          </a:r>
        </a:p>
        <a:p>
          <a:r>
            <a:rPr lang="ro-RO" dirty="0">
              <a:latin typeface="Times New Roman" pitchFamily="18" charset="0"/>
              <a:cs typeface="Times New Roman" pitchFamily="18" charset="0"/>
            </a:rPr>
            <a:t>- Acest concept constă în o mai bună manipulare şi, în consecință, mai mare eficiență, deoarece o astfel de alianță îşi coordonează pozițiile şi decide mult mai ușor (de exemplu, ONU).</a:t>
          </a:r>
          <a:endParaRPr lang="en-US" dirty="0"/>
        </a:p>
      </dgm:t>
    </dgm:pt>
    <dgm:pt modelId="{970A6517-CC46-40DC-BC71-691551464679}" type="parTrans" cxnId="{5A9E7D77-DB35-4EEF-A58C-B1F3B54C31B0}">
      <dgm:prSet/>
      <dgm:spPr/>
      <dgm:t>
        <a:bodyPr/>
        <a:lstStyle/>
        <a:p>
          <a:endParaRPr lang="en-US"/>
        </a:p>
      </dgm:t>
    </dgm:pt>
    <dgm:pt modelId="{A5C8FAD5-77D2-4258-A54F-62AAE5074061}" type="sibTrans" cxnId="{5A9E7D77-DB35-4EEF-A58C-B1F3B54C31B0}">
      <dgm:prSet/>
      <dgm:spPr/>
      <dgm:t>
        <a:bodyPr/>
        <a:lstStyle/>
        <a:p>
          <a:endParaRPr lang="en-US"/>
        </a:p>
      </dgm:t>
    </dgm:pt>
    <dgm:pt modelId="{6FFFA0DA-E983-459F-A98A-68C44E1DED89}">
      <dgm:prSet phldrT="[Текст]"/>
      <dgm:spPr/>
      <dgm:t>
        <a:bodyPr/>
        <a:lstStyle/>
        <a:p>
          <a:r>
            <a:rPr lang="ro-RO" dirty="0">
              <a:latin typeface="Times New Roman" pitchFamily="18" charset="0"/>
              <a:cs typeface="Times New Roman" pitchFamily="18" charset="0"/>
            </a:rPr>
            <a:t>- Criticii acestui model indică faptul că acesta discriminează statele mici şi mijlocii. </a:t>
          </a:r>
        </a:p>
        <a:p>
          <a:r>
            <a:rPr lang="ro-RO" dirty="0">
              <a:latin typeface="Times New Roman" pitchFamily="18" charset="0"/>
              <a:cs typeface="Times New Roman" pitchFamily="18" charset="0"/>
            </a:rPr>
            <a:t>- Sistemul de securitate este creat pe baza statelor puternice din punct de vedere economic şi militar, nu pe bază legitimă şi nu se bucură de sprijinul majorității membrilor comunității internaţionale. </a:t>
          </a:r>
        </a:p>
        <a:p>
          <a:r>
            <a:rPr lang="ro-RO" dirty="0">
              <a:latin typeface="Times New Roman" pitchFamily="18" charset="0"/>
              <a:cs typeface="Times New Roman" pitchFamily="18" charset="0"/>
            </a:rPr>
            <a:t>- În plus, eficacitatea acestui model poate fi subminată de rivalitatea dintre marile puteri sau de ieșirea din comunitatea internaţională a unuia sau mai multor membrii.</a:t>
          </a:r>
          <a:endParaRPr lang="en-US" dirty="0"/>
        </a:p>
      </dgm:t>
    </dgm:pt>
    <dgm:pt modelId="{302B8AB6-FE49-49D8-9991-5F05D410B99E}" type="parTrans" cxnId="{174B03D8-5E20-4EE4-B0C4-4B5DF3249121}">
      <dgm:prSet/>
      <dgm:spPr/>
      <dgm:t>
        <a:bodyPr/>
        <a:lstStyle/>
        <a:p>
          <a:endParaRPr lang="en-US"/>
        </a:p>
      </dgm:t>
    </dgm:pt>
    <dgm:pt modelId="{C76D368E-0481-4E3D-AFD9-D3EFA1674B15}" type="sibTrans" cxnId="{174B03D8-5E20-4EE4-B0C4-4B5DF3249121}">
      <dgm:prSet/>
      <dgm:spPr/>
      <dgm:t>
        <a:bodyPr/>
        <a:lstStyle/>
        <a:p>
          <a:endParaRPr lang="en-US"/>
        </a:p>
      </dgm:t>
    </dgm:pt>
    <dgm:pt modelId="{68B15493-84C2-4E2C-8042-3197A68BF3A6}" type="pres">
      <dgm:prSet presAssocID="{CDD6F8F3-4DF5-49B9-B0CC-F02BAE4231CA}" presName="compositeShape" presStyleCnt="0">
        <dgm:presLayoutVars>
          <dgm:chMax val="2"/>
          <dgm:dir/>
          <dgm:resizeHandles val="exact"/>
        </dgm:presLayoutVars>
      </dgm:prSet>
      <dgm:spPr/>
    </dgm:pt>
    <dgm:pt modelId="{5112ECAB-1F59-44D6-96F1-819030EECA6C}" type="pres">
      <dgm:prSet presAssocID="{87C69832-0DE3-48E7-A8B8-CF1657389B78}" presName="upArrow" presStyleLbl="node1" presStyleIdx="0" presStyleCnt="2"/>
      <dgm:spPr/>
    </dgm:pt>
    <dgm:pt modelId="{D95654E2-044A-47BB-BB81-9E749AF3203D}" type="pres">
      <dgm:prSet presAssocID="{87C69832-0DE3-48E7-A8B8-CF1657389B78}" presName="upArrowText" presStyleLbl="revTx" presStyleIdx="0" presStyleCnt="2">
        <dgm:presLayoutVars>
          <dgm:chMax val="0"/>
          <dgm:bulletEnabled val="1"/>
        </dgm:presLayoutVars>
      </dgm:prSet>
      <dgm:spPr/>
    </dgm:pt>
    <dgm:pt modelId="{6E21492A-E32A-46C9-AFDC-2477E6EDA27E}" type="pres">
      <dgm:prSet presAssocID="{6FFFA0DA-E983-459F-A98A-68C44E1DED89}" presName="downArrow" presStyleLbl="node1" presStyleIdx="1" presStyleCnt="2"/>
      <dgm:spPr/>
    </dgm:pt>
    <dgm:pt modelId="{0AB2EFC9-A301-4E91-BFBC-7CD6482D296D}" type="pres">
      <dgm:prSet presAssocID="{6FFFA0DA-E983-459F-A98A-68C44E1DED89}" presName="downArrowText" presStyleLbl="revTx" presStyleIdx="1" presStyleCnt="2">
        <dgm:presLayoutVars>
          <dgm:chMax val="0"/>
          <dgm:bulletEnabled val="1"/>
        </dgm:presLayoutVars>
      </dgm:prSet>
      <dgm:spPr/>
    </dgm:pt>
  </dgm:ptLst>
  <dgm:cxnLst>
    <dgm:cxn modelId="{73F54C3B-C199-436B-AFC5-9609CA51183F}" type="presOf" srcId="{6FFFA0DA-E983-459F-A98A-68C44E1DED89}" destId="{0AB2EFC9-A301-4E91-BFBC-7CD6482D296D}" srcOrd="0" destOrd="0" presId="urn:microsoft.com/office/officeart/2005/8/layout/arrow4"/>
    <dgm:cxn modelId="{5A9E7D77-DB35-4EEF-A58C-B1F3B54C31B0}" srcId="{CDD6F8F3-4DF5-49B9-B0CC-F02BAE4231CA}" destId="{87C69832-0DE3-48E7-A8B8-CF1657389B78}" srcOrd="0" destOrd="0" parTransId="{970A6517-CC46-40DC-BC71-691551464679}" sibTransId="{A5C8FAD5-77D2-4258-A54F-62AAE5074061}"/>
    <dgm:cxn modelId="{5A1EF183-3F2E-492C-80ED-7F1F53DD408A}" type="presOf" srcId="{CDD6F8F3-4DF5-49B9-B0CC-F02BAE4231CA}" destId="{68B15493-84C2-4E2C-8042-3197A68BF3A6}" srcOrd="0" destOrd="0" presId="urn:microsoft.com/office/officeart/2005/8/layout/arrow4"/>
    <dgm:cxn modelId="{B9BE0ACF-7C92-41FC-8C39-CBD79EB6C26C}" type="presOf" srcId="{87C69832-0DE3-48E7-A8B8-CF1657389B78}" destId="{D95654E2-044A-47BB-BB81-9E749AF3203D}" srcOrd="0" destOrd="0" presId="urn:microsoft.com/office/officeart/2005/8/layout/arrow4"/>
    <dgm:cxn modelId="{174B03D8-5E20-4EE4-B0C4-4B5DF3249121}" srcId="{CDD6F8F3-4DF5-49B9-B0CC-F02BAE4231CA}" destId="{6FFFA0DA-E983-459F-A98A-68C44E1DED89}" srcOrd="1" destOrd="0" parTransId="{302B8AB6-FE49-49D8-9991-5F05D410B99E}" sibTransId="{C76D368E-0481-4E3D-AFD9-D3EFA1674B15}"/>
    <dgm:cxn modelId="{0BF7A9D4-1223-4A46-8EFC-DFD5EC21A1B8}" type="presParOf" srcId="{68B15493-84C2-4E2C-8042-3197A68BF3A6}" destId="{5112ECAB-1F59-44D6-96F1-819030EECA6C}" srcOrd="0" destOrd="0" presId="urn:microsoft.com/office/officeart/2005/8/layout/arrow4"/>
    <dgm:cxn modelId="{867A4C86-3EEB-48F1-AC5B-E147A8233F79}" type="presParOf" srcId="{68B15493-84C2-4E2C-8042-3197A68BF3A6}" destId="{D95654E2-044A-47BB-BB81-9E749AF3203D}" srcOrd="1" destOrd="0" presId="urn:microsoft.com/office/officeart/2005/8/layout/arrow4"/>
    <dgm:cxn modelId="{4520777E-8C30-497E-8924-B5F8F3AB0C02}" type="presParOf" srcId="{68B15493-84C2-4E2C-8042-3197A68BF3A6}" destId="{6E21492A-E32A-46C9-AFDC-2477E6EDA27E}" srcOrd="2" destOrd="0" presId="urn:microsoft.com/office/officeart/2005/8/layout/arrow4"/>
    <dgm:cxn modelId="{45A92109-AA17-4E7C-8008-483A24BEE95A}" type="presParOf" srcId="{68B15493-84C2-4E2C-8042-3197A68BF3A6}" destId="{0AB2EFC9-A301-4E91-BFBC-7CD6482D296D}"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49CFAE-48CB-4886-8F2E-903FF27D684F}" type="doc">
      <dgm:prSet loTypeId="urn:microsoft.com/office/officeart/2005/8/layout/pyramid2" loCatId="list" qsTypeId="urn:microsoft.com/office/officeart/2005/8/quickstyle/3d5" qsCatId="3D" csTypeId="urn:microsoft.com/office/officeart/2005/8/colors/colorful2" csCatId="colorful" phldr="1"/>
      <dgm:spPr/>
    </dgm:pt>
    <dgm:pt modelId="{477EDAB8-F6C0-4C60-926A-8C9AE78D7046}">
      <dgm:prSet phldrT="[Текст]"/>
      <dgm:spPr/>
      <dgm:t>
        <a:bodyPr/>
        <a:lstStyle/>
        <a:p>
          <a:r>
            <a:rPr lang="ro-MD" dirty="0">
              <a:latin typeface="Times New Roman" panose="02020603050405020304" pitchFamily="18" charset="0"/>
              <a:cs typeface="Times New Roman" panose="02020603050405020304" pitchFamily="18" charset="0"/>
            </a:rPr>
            <a:t>Securitate colectivă</a:t>
          </a:r>
          <a:endParaRPr lang="en-US" dirty="0">
            <a:latin typeface="Times New Roman" panose="02020603050405020304" pitchFamily="18" charset="0"/>
            <a:cs typeface="Times New Roman" panose="02020603050405020304" pitchFamily="18" charset="0"/>
          </a:endParaRPr>
        </a:p>
      </dgm:t>
    </dgm:pt>
    <dgm:pt modelId="{711D8A02-2822-41D6-BB4D-F7FED309086F}" type="parTrans" cxnId="{4132639C-73F1-4D7B-9303-C06632827201}">
      <dgm:prSet/>
      <dgm:spPr/>
      <dgm:t>
        <a:bodyPr/>
        <a:lstStyle/>
        <a:p>
          <a:endParaRPr lang="en-US">
            <a:latin typeface="Times New Roman" panose="02020603050405020304" pitchFamily="18" charset="0"/>
            <a:cs typeface="Times New Roman" panose="02020603050405020304" pitchFamily="18" charset="0"/>
          </a:endParaRPr>
        </a:p>
      </dgm:t>
    </dgm:pt>
    <dgm:pt modelId="{6219B5EB-B78A-45AF-A518-93B2D3220C96}" type="sibTrans" cxnId="{4132639C-73F1-4D7B-9303-C06632827201}">
      <dgm:prSet/>
      <dgm:spPr/>
      <dgm:t>
        <a:bodyPr/>
        <a:lstStyle/>
        <a:p>
          <a:endParaRPr lang="en-US">
            <a:latin typeface="Times New Roman" panose="02020603050405020304" pitchFamily="18" charset="0"/>
            <a:cs typeface="Times New Roman" panose="02020603050405020304" pitchFamily="18" charset="0"/>
          </a:endParaRPr>
        </a:p>
      </dgm:t>
    </dgm:pt>
    <dgm:pt modelId="{CE43D6DC-5031-4081-BD26-CCC6A8BE1FCC}">
      <dgm:prSet phldrT="[Текст]"/>
      <dgm:spPr/>
      <dgm:t>
        <a:bodyPr/>
        <a:lstStyle/>
        <a:p>
          <a:r>
            <a:rPr lang="ro-MD" dirty="0">
              <a:latin typeface="Times New Roman" panose="02020603050405020304" pitchFamily="18" charset="0"/>
              <a:cs typeface="Times New Roman" panose="02020603050405020304" pitchFamily="18" charset="0"/>
            </a:rPr>
            <a:t>Securitate universală</a:t>
          </a:r>
          <a:endParaRPr lang="en-US" dirty="0">
            <a:latin typeface="Times New Roman" panose="02020603050405020304" pitchFamily="18" charset="0"/>
            <a:cs typeface="Times New Roman" panose="02020603050405020304" pitchFamily="18" charset="0"/>
          </a:endParaRPr>
        </a:p>
      </dgm:t>
    </dgm:pt>
    <dgm:pt modelId="{83152C5D-3679-4480-A5D3-C2CAB1814497}" type="parTrans" cxnId="{AE7D9AD8-E9BE-4543-AA41-D36C801F836F}">
      <dgm:prSet/>
      <dgm:spPr/>
      <dgm:t>
        <a:bodyPr/>
        <a:lstStyle/>
        <a:p>
          <a:endParaRPr lang="en-US">
            <a:latin typeface="Times New Roman" panose="02020603050405020304" pitchFamily="18" charset="0"/>
            <a:cs typeface="Times New Roman" panose="02020603050405020304" pitchFamily="18" charset="0"/>
          </a:endParaRPr>
        </a:p>
      </dgm:t>
    </dgm:pt>
    <dgm:pt modelId="{EDA09F50-081A-461C-B5D6-494FBD1641F4}" type="sibTrans" cxnId="{AE7D9AD8-E9BE-4543-AA41-D36C801F836F}">
      <dgm:prSet/>
      <dgm:spPr/>
      <dgm:t>
        <a:bodyPr/>
        <a:lstStyle/>
        <a:p>
          <a:endParaRPr lang="en-US">
            <a:latin typeface="Times New Roman" panose="02020603050405020304" pitchFamily="18" charset="0"/>
            <a:cs typeface="Times New Roman" panose="02020603050405020304" pitchFamily="18" charset="0"/>
          </a:endParaRPr>
        </a:p>
      </dgm:t>
    </dgm:pt>
    <dgm:pt modelId="{B5E7E953-80E4-4EBD-A7E7-BBE2D64F34D2}">
      <dgm:prSet phldrT="[Текст]"/>
      <dgm:spPr/>
      <dgm:t>
        <a:bodyPr/>
        <a:lstStyle/>
        <a:p>
          <a:r>
            <a:rPr lang="ro-MD" dirty="0">
              <a:latin typeface="Times New Roman" panose="02020603050405020304" pitchFamily="18" charset="0"/>
              <a:cs typeface="Times New Roman" panose="02020603050405020304" pitchFamily="18" charset="0"/>
            </a:rPr>
            <a:t>Securitate de cooperare</a:t>
          </a:r>
          <a:endParaRPr lang="en-US" dirty="0">
            <a:latin typeface="Times New Roman" panose="02020603050405020304" pitchFamily="18" charset="0"/>
            <a:cs typeface="Times New Roman" panose="02020603050405020304" pitchFamily="18" charset="0"/>
          </a:endParaRPr>
        </a:p>
      </dgm:t>
    </dgm:pt>
    <dgm:pt modelId="{A5CCED5D-3AEB-415C-85B0-F59613FCBAC0}" type="parTrans" cxnId="{2FAE2323-C9C3-4DD5-A2B1-D2FB35A97EF1}">
      <dgm:prSet/>
      <dgm:spPr/>
      <dgm:t>
        <a:bodyPr/>
        <a:lstStyle/>
        <a:p>
          <a:endParaRPr lang="en-US">
            <a:latin typeface="Times New Roman" panose="02020603050405020304" pitchFamily="18" charset="0"/>
            <a:cs typeface="Times New Roman" panose="02020603050405020304" pitchFamily="18" charset="0"/>
          </a:endParaRPr>
        </a:p>
      </dgm:t>
    </dgm:pt>
    <dgm:pt modelId="{D841CADC-931D-4F5B-B3D9-3EB7097816A8}" type="sibTrans" cxnId="{2FAE2323-C9C3-4DD5-A2B1-D2FB35A97EF1}">
      <dgm:prSet/>
      <dgm:spPr/>
      <dgm:t>
        <a:bodyPr/>
        <a:lstStyle/>
        <a:p>
          <a:endParaRPr lang="en-US">
            <a:latin typeface="Times New Roman" panose="02020603050405020304" pitchFamily="18" charset="0"/>
            <a:cs typeface="Times New Roman" panose="02020603050405020304" pitchFamily="18" charset="0"/>
          </a:endParaRPr>
        </a:p>
      </dgm:t>
    </dgm:pt>
    <dgm:pt modelId="{63397DEE-B36A-4E86-A3DD-150125DB41C8}" type="pres">
      <dgm:prSet presAssocID="{2B49CFAE-48CB-4886-8F2E-903FF27D684F}" presName="compositeShape" presStyleCnt="0">
        <dgm:presLayoutVars>
          <dgm:dir/>
          <dgm:resizeHandles/>
        </dgm:presLayoutVars>
      </dgm:prSet>
      <dgm:spPr/>
    </dgm:pt>
    <dgm:pt modelId="{678CCE5C-03B5-4E6D-A8D9-0C037FFEE7AD}" type="pres">
      <dgm:prSet presAssocID="{2B49CFAE-48CB-4886-8F2E-903FF27D684F}" presName="pyramid" presStyleLbl="node1" presStyleIdx="0" presStyleCnt="1"/>
      <dgm:spPr/>
    </dgm:pt>
    <dgm:pt modelId="{F15016B0-D7F8-4C02-B289-113B086E0735}" type="pres">
      <dgm:prSet presAssocID="{2B49CFAE-48CB-4886-8F2E-903FF27D684F}" presName="theList" presStyleCnt="0"/>
      <dgm:spPr/>
    </dgm:pt>
    <dgm:pt modelId="{B04829CA-76DD-4398-8128-0A20F7ED0D69}" type="pres">
      <dgm:prSet presAssocID="{477EDAB8-F6C0-4C60-926A-8C9AE78D7046}" presName="aNode" presStyleLbl="fgAcc1" presStyleIdx="0" presStyleCnt="3">
        <dgm:presLayoutVars>
          <dgm:bulletEnabled val="1"/>
        </dgm:presLayoutVars>
      </dgm:prSet>
      <dgm:spPr/>
    </dgm:pt>
    <dgm:pt modelId="{A60F1344-4C07-46B7-8E7A-20E62786F1DA}" type="pres">
      <dgm:prSet presAssocID="{477EDAB8-F6C0-4C60-926A-8C9AE78D7046}" presName="aSpace" presStyleCnt="0"/>
      <dgm:spPr/>
    </dgm:pt>
    <dgm:pt modelId="{22E20A7E-8B26-4C63-9BC3-4CD04655F68D}" type="pres">
      <dgm:prSet presAssocID="{CE43D6DC-5031-4081-BD26-CCC6A8BE1FCC}" presName="aNode" presStyleLbl="fgAcc1" presStyleIdx="1" presStyleCnt="3">
        <dgm:presLayoutVars>
          <dgm:bulletEnabled val="1"/>
        </dgm:presLayoutVars>
      </dgm:prSet>
      <dgm:spPr/>
    </dgm:pt>
    <dgm:pt modelId="{C277C2C1-C45A-4B29-9D64-A58042AD814B}" type="pres">
      <dgm:prSet presAssocID="{CE43D6DC-5031-4081-BD26-CCC6A8BE1FCC}" presName="aSpace" presStyleCnt="0"/>
      <dgm:spPr/>
    </dgm:pt>
    <dgm:pt modelId="{BB5BA492-8157-4893-B1C8-CFBD49E3D2C3}" type="pres">
      <dgm:prSet presAssocID="{B5E7E953-80E4-4EBD-A7E7-BBE2D64F34D2}" presName="aNode" presStyleLbl="fgAcc1" presStyleIdx="2" presStyleCnt="3">
        <dgm:presLayoutVars>
          <dgm:bulletEnabled val="1"/>
        </dgm:presLayoutVars>
      </dgm:prSet>
      <dgm:spPr/>
    </dgm:pt>
    <dgm:pt modelId="{B3655BF6-3A42-4C23-9094-B45E415569B2}" type="pres">
      <dgm:prSet presAssocID="{B5E7E953-80E4-4EBD-A7E7-BBE2D64F34D2}" presName="aSpace" presStyleCnt="0"/>
      <dgm:spPr/>
    </dgm:pt>
  </dgm:ptLst>
  <dgm:cxnLst>
    <dgm:cxn modelId="{2FAE2323-C9C3-4DD5-A2B1-D2FB35A97EF1}" srcId="{2B49CFAE-48CB-4886-8F2E-903FF27D684F}" destId="{B5E7E953-80E4-4EBD-A7E7-BBE2D64F34D2}" srcOrd="2" destOrd="0" parTransId="{A5CCED5D-3AEB-415C-85B0-F59613FCBAC0}" sibTransId="{D841CADC-931D-4F5B-B3D9-3EB7097816A8}"/>
    <dgm:cxn modelId="{16B8A058-49C8-4723-927D-D76B2A55E48E}" type="presOf" srcId="{CE43D6DC-5031-4081-BD26-CCC6A8BE1FCC}" destId="{22E20A7E-8B26-4C63-9BC3-4CD04655F68D}" srcOrd="0" destOrd="0" presId="urn:microsoft.com/office/officeart/2005/8/layout/pyramid2"/>
    <dgm:cxn modelId="{8AAE109B-89F6-4D1D-AE55-DA648FB7AC60}" type="presOf" srcId="{2B49CFAE-48CB-4886-8F2E-903FF27D684F}" destId="{63397DEE-B36A-4E86-A3DD-150125DB41C8}" srcOrd="0" destOrd="0" presId="urn:microsoft.com/office/officeart/2005/8/layout/pyramid2"/>
    <dgm:cxn modelId="{4132639C-73F1-4D7B-9303-C06632827201}" srcId="{2B49CFAE-48CB-4886-8F2E-903FF27D684F}" destId="{477EDAB8-F6C0-4C60-926A-8C9AE78D7046}" srcOrd="0" destOrd="0" parTransId="{711D8A02-2822-41D6-BB4D-F7FED309086F}" sibTransId="{6219B5EB-B78A-45AF-A518-93B2D3220C96}"/>
    <dgm:cxn modelId="{D31F13A1-16E8-49DF-97C0-860AA39FC6C1}" type="presOf" srcId="{B5E7E953-80E4-4EBD-A7E7-BBE2D64F34D2}" destId="{BB5BA492-8157-4893-B1C8-CFBD49E3D2C3}" srcOrd="0" destOrd="0" presId="urn:microsoft.com/office/officeart/2005/8/layout/pyramid2"/>
    <dgm:cxn modelId="{AE7D9AD8-E9BE-4543-AA41-D36C801F836F}" srcId="{2B49CFAE-48CB-4886-8F2E-903FF27D684F}" destId="{CE43D6DC-5031-4081-BD26-CCC6A8BE1FCC}" srcOrd="1" destOrd="0" parTransId="{83152C5D-3679-4480-A5D3-C2CAB1814497}" sibTransId="{EDA09F50-081A-461C-B5D6-494FBD1641F4}"/>
    <dgm:cxn modelId="{582B77E7-68A3-493B-A484-D16249BBA632}" type="presOf" srcId="{477EDAB8-F6C0-4C60-926A-8C9AE78D7046}" destId="{B04829CA-76DD-4398-8128-0A20F7ED0D69}" srcOrd="0" destOrd="0" presId="urn:microsoft.com/office/officeart/2005/8/layout/pyramid2"/>
    <dgm:cxn modelId="{3929B06B-AAD7-4FAB-8B6A-7A8BC330FBC7}" type="presParOf" srcId="{63397DEE-B36A-4E86-A3DD-150125DB41C8}" destId="{678CCE5C-03B5-4E6D-A8D9-0C037FFEE7AD}" srcOrd="0" destOrd="0" presId="urn:microsoft.com/office/officeart/2005/8/layout/pyramid2"/>
    <dgm:cxn modelId="{2CF8A551-E7DF-4F0A-90BF-1DACF51DB789}" type="presParOf" srcId="{63397DEE-B36A-4E86-A3DD-150125DB41C8}" destId="{F15016B0-D7F8-4C02-B289-113B086E0735}" srcOrd="1" destOrd="0" presId="urn:microsoft.com/office/officeart/2005/8/layout/pyramid2"/>
    <dgm:cxn modelId="{73603AD5-1EA2-4EFC-9DFA-FF2C8A5A2DED}" type="presParOf" srcId="{F15016B0-D7F8-4C02-B289-113B086E0735}" destId="{B04829CA-76DD-4398-8128-0A20F7ED0D69}" srcOrd="0" destOrd="0" presId="urn:microsoft.com/office/officeart/2005/8/layout/pyramid2"/>
    <dgm:cxn modelId="{A99C79FD-8338-42D1-B505-3E3D7A35ADC2}" type="presParOf" srcId="{F15016B0-D7F8-4C02-B289-113B086E0735}" destId="{A60F1344-4C07-46B7-8E7A-20E62786F1DA}" srcOrd="1" destOrd="0" presId="urn:microsoft.com/office/officeart/2005/8/layout/pyramid2"/>
    <dgm:cxn modelId="{5D7FBE49-1F0E-41FD-AA6A-B9BAE27F5A2C}" type="presParOf" srcId="{F15016B0-D7F8-4C02-B289-113B086E0735}" destId="{22E20A7E-8B26-4C63-9BC3-4CD04655F68D}" srcOrd="2" destOrd="0" presId="urn:microsoft.com/office/officeart/2005/8/layout/pyramid2"/>
    <dgm:cxn modelId="{AD40C06B-DE12-4800-8249-F2630A83ED32}" type="presParOf" srcId="{F15016B0-D7F8-4C02-B289-113B086E0735}" destId="{C277C2C1-C45A-4B29-9D64-A58042AD814B}" srcOrd="3" destOrd="0" presId="urn:microsoft.com/office/officeart/2005/8/layout/pyramid2"/>
    <dgm:cxn modelId="{C101A1EE-14EE-43A9-8F77-ABFCAB5F10E8}" type="presParOf" srcId="{F15016B0-D7F8-4C02-B289-113B086E0735}" destId="{BB5BA492-8157-4893-B1C8-CFBD49E3D2C3}" srcOrd="4" destOrd="0" presId="urn:microsoft.com/office/officeart/2005/8/layout/pyramid2"/>
    <dgm:cxn modelId="{F3346B32-3298-43EE-8E4B-5062DC88F805}" type="presParOf" srcId="{F15016B0-D7F8-4C02-B289-113B086E0735}" destId="{B3655BF6-3A42-4C23-9094-B45E415569B2}"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6E5EB4-40E7-4BE3-8301-6982333AFC64}" type="doc">
      <dgm:prSet loTypeId="urn:microsoft.com/office/officeart/2005/8/layout/hierarchy4" loCatId="list" qsTypeId="urn:microsoft.com/office/officeart/2005/8/quickstyle/simple3" qsCatId="simple" csTypeId="urn:microsoft.com/office/officeart/2005/8/colors/colorful3" csCatId="colorful" phldr="1"/>
      <dgm:spPr/>
      <dgm:t>
        <a:bodyPr/>
        <a:lstStyle/>
        <a:p>
          <a:endParaRPr lang="en-US"/>
        </a:p>
      </dgm:t>
    </dgm:pt>
    <dgm:pt modelId="{5758C158-8A89-4119-AA85-91A4BC94C8B8}">
      <dgm:prSet phldrT="[Текст]"/>
      <dgm:spPr/>
      <dgm:t>
        <a:bodyPr/>
        <a:lstStyle/>
        <a:p>
          <a:r>
            <a:rPr lang="ro-RO" dirty="0">
              <a:effectLst/>
              <a:latin typeface="Times New Roman" pitchFamily="18" charset="0"/>
              <a:cs typeface="Times New Roman" pitchFamily="18" charset="0"/>
            </a:rPr>
            <a:t>Redefinirea conceptului de securitate se desfășoară într-un context în care actorii statali şi nonstatali au viziuni diferite asupra provocărilor la adresa securității, în conformitate cu </a:t>
          </a:r>
          <a:r>
            <a:rPr lang="ro-RO" b="1" dirty="0">
              <a:effectLst/>
              <a:latin typeface="Times New Roman" pitchFamily="18" charset="0"/>
              <a:cs typeface="Times New Roman" pitchFamily="18" charset="0"/>
            </a:rPr>
            <a:t>tradiționala distincție între nord şi sud din relațiile internaţionale</a:t>
          </a:r>
          <a:r>
            <a:rPr lang="ro-RO" dirty="0">
              <a:effectLst/>
              <a:latin typeface="Times New Roman" pitchFamily="18" charset="0"/>
              <a:cs typeface="Times New Roman" pitchFamily="18" charset="0"/>
            </a:rPr>
            <a:t>:</a:t>
          </a:r>
          <a:endParaRPr lang="en-US" dirty="0">
            <a:effectLst/>
          </a:endParaRPr>
        </a:p>
      </dgm:t>
    </dgm:pt>
    <dgm:pt modelId="{78E42CB0-DB87-49FE-BD2D-CC478C57476D}" type="parTrans" cxnId="{F7ACEC32-27A8-4042-A500-211F5F1DF5B9}">
      <dgm:prSet/>
      <dgm:spPr/>
      <dgm:t>
        <a:bodyPr/>
        <a:lstStyle/>
        <a:p>
          <a:endParaRPr lang="en-US">
            <a:effectLst/>
          </a:endParaRPr>
        </a:p>
      </dgm:t>
    </dgm:pt>
    <dgm:pt modelId="{BD97E498-CD07-4559-B7BD-C42022B06772}" type="sibTrans" cxnId="{F7ACEC32-27A8-4042-A500-211F5F1DF5B9}">
      <dgm:prSet/>
      <dgm:spPr/>
      <dgm:t>
        <a:bodyPr/>
        <a:lstStyle/>
        <a:p>
          <a:endParaRPr lang="en-US">
            <a:effectLst/>
          </a:endParaRPr>
        </a:p>
      </dgm:t>
    </dgm:pt>
    <dgm:pt modelId="{3727368E-3E72-45EF-9675-DAA2E3B2CB1A}">
      <dgm:prSet phldrT="[Текст]"/>
      <dgm:spPr/>
      <dgm:t>
        <a:bodyPr/>
        <a:lstStyle/>
        <a:p>
          <a:r>
            <a:rPr lang="ro-RO" dirty="0">
              <a:effectLst/>
              <a:latin typeface="Times New Roman" pitchFamily="18" charset="0"/>
              <a:cs typeface="Times New Roman" pitchFamily="18" charset="0"/>
            </a:rPr>
            <a:t>Nordul şi-a centrat atenția pe terorism şi armele de distrugere în masă</a:t>
          </a:r>
          <a:endParaRPr lang="en-US" dirty="0">
            <a:effectLst/>
          </a:endParaRPr>
        </a:p>
      </dgm:t>
    </dgm:pt>
    <dgm:pt modelId="{79B6B5CA-071B-4517-AD74-0D7D907ED4BC}" type="parTrans" cxnId="{2806A7EF-3150-4B2B-9036-2743AA7845BD}">
      <dgm:prSet/>
      <dgm:spPr/>
      <dgm:t>
        <a:bodyPr/>
        <a:lstStyle/>
        <a:p>
          <a:endParaRPr lang="en-US">
            <a:effectLst/>
          </a:endParaRPr>
        </a:p>
      </dgm:t>
    </dgm:pt>
    <dgm:pt modelId="{6D631F9D-BB5A-416D-9BB8-D99E1F2BFDA9}" type="sibTrans" cxnId="{2806A7EF-3150-4B2B-9036-2743AA7845BD}">
      <dgm:prSet/>
      <dgm:spPr/>
      <dgm:t>
        <a:bodyPr/>
        <a:lstStyle/>
        <a:p>
          <a:endParaRPr lang="en-US">
            <a:effectLst/>
          </a:endParaRPr>
        </a:p>
      </dgm:t>
    </dgm:pt>
    <dgm:pt modelId="{8BEB875C-7A8E-4889-BAC4-C6114484228B}">
      <dgm:prSet phldrT="[Текст]"/>
      <dgm:spPr/>
      <dgm:t>
        <a:bodyPr/>
        <a:lstStyle/>
        <a:p>
          <a:r>
            <a:rPr lang="ro-RO" b="0" dirty="0">
              <a:effectLst/>
              <a:latin typeface="Times New Roman" pitchFamily="18" charset="0"/>
              <a:cs typeface="Times New Roman" pitchFamily="18" charset="0"/>
            </a:rPr>
            <a:t>Sudul este preocupat de sărăcie şi subdezvoltare</a:t>
          </a:r>
          <a:endParaRPr lang="en-US" dirty="0">
            <a:effectLst/>
          </a:endParaRPr>
        </a:p>
      </dgm:t>
    </dgm:pt>
    <dgm:pt modelId="{0A2D6B3E-2227-4879-9B10-477277A90CF0}" type="parTrans" cxnId="{1B396F2A-52E2-4F50-AF52-75CCB469D026}">
      <dgm:prSet/>
      <dgm:spPr/>
      <dgm:t>
        <a:bodyPr/>
        <a:lstStyle/>
        <a:p>
          <a:endParaRPr lang="en-US">
            <a:effectLst/>
          </a:endParaRPr>
        </a:p>
      </dgm:t>
    </dgm:pt>
    <dgm:pt modelId="{268EF42A-2761-4662-857D-C3E5FCFAAF9C}" type="sibTrans" cxnId="{1B396F2A-52E2-4F50-AF52-75CCB469D026}">
      <dgm:prSet/>
      <dgm:spPr/>
      <dgm:t>
        <a:bodyPr/>
        <a:lstStyle/>
        <a:p>
          <a:endParaRPr lang="en-US">
            <a:effectLst/>
          </a:endParaRPr>
        </a:p>
      </dgm:t>
    </dgm:pt>
    <dgm:pt modelId="{8C164BB0-9EB9-4681-9DE6-ADF8B64FCB1C}" type="pres">
      <dgm:prSet presAssocID="{466E5EB4-40E7-4BE3-8301-6982333AFC64}" presName="Name0" presStyleCnt="0">
        <dgm:presLayoutVars>
          <dgm:chPref val="1"/>
          <dgm:dir/>
          <dgm:animOne val="branch"/>
          <dgm:animLvl val="lvl"/>
          <dgm:resizeHandles/>
        </dgm:presLayoutVars>
      </dgm:prSet>
      <dgm:spPr/>
    </dgm:pt>
    <dgm:pt modelId="{3813D91A-9FC7-409F-9F46-6FFFF9E0359F}" type="pres">
      <dgm:prSet presAssocID="{5758C158-8A89-4119-AA85-91A4BC94C8B8}" presName="vertOne" presStyleCnt="0"/>
      <dgm:spPr/>
    </dgm:pt>
    <dgm:pt modelId="{85D1C2FD-C96B-4FE8-8AAB-B05D6451E6A5}" type="pres">
      <dgm:prSet presAssocID="{5758C158-8A89-4119-AA85-91A4BC94C8B8}" presName="txOne" presStyleLbl="node0" presStyleIdx="0" presStyleCnt="1">
        <dgm:presLayoutVars>
          <dgm:chPref val="3"/>
        </dgm:presLayoutVars>
      </dgm:prSet>
      <dgm:spPr/>
    </dgm:pt>
    <dgm:pt modelId="{7A08B7A5-8B10-4C5E-AB83-20A3D6310782}" type="pres">
      <dgm:prSet presAssocID="{5758C158-8A89-4119-AA85-91A4BC94C8B8}" presName="parTransOne" presStyleCnt="0"/>
      <dgm:spPr/>
    </dgm:pt>
    <dgm:pt modelId="{314A2260-C23C-4770-B6C4-958325097AA9}" type="pres">
      <dgm:prSet presAssocID="{5758C158-8A89-4119-AA85-91A4BC94C8B8}" presName="horzOne" presStyleCnt="0"/>
      <dgm:spPr/>
    </dgm:pt>
    <dgm:pt modelId="{E2A4CE55-A473-4FD3-8493-FCD33A12CBDB}" type="pres">
      <dgm:prSet presAssocID="{3727368E-3E72-45EF-9675-DAA2E3B2CB1A}" presName="vertTwo" presStyleCnt="0"/>
      <dgm:spPr/>
    </dgm:pt>
    <dgm:pt modelId="{981FC819-D22E-43D2-874C-05998AA3F20A}" type="pres">
      <dgm:prSet presAssocID="{3727368E-3E72-45EF-9675-DAA2E3B2CB1A}" presName="txTwo" presStyleLbl="node2" presStyleIdx="0" presStyleCnt="2" custScaleX="163241" custLinFactNeighborX="-293" custLinFactNeighborY="-527">
        <dgm:presLayoutVars>
          <dgm:chPref val="3"/>
        </dgm:presLayoutVars>
      </dgm:prSet>
      <dgm:spPr/>
    </dgm:pt>
    <dgm:pt modelId="{76D3EEEB-073F-4B0F-96AD-B40A9E662A3A}" type="pres">
      <dgm:prSet presAssocID="{3727368E-3E72-45EF-9675-DAA2E3B2CB1A}" presName="horzTwo" presStyleCnt="0"/>
      <dgm:spPr/>
    </dgm:pt>
    <dgm:pt modelId="{96A1D997-04F0-49BF-BCC7-EFAC4ADC276B}" type="pres">
      <dgm:prSet presAssocID="{6D631F9D-BB5A-416D-9BB8-D99E1F2BFDA9}" presName="sibSpaceTwo" presStyleCnt="0"/>
      <dgm:spPr/>
    </dgm:pt>
    <dgm:pt modelId="{32F9DD00-0FDD-481A-8A12-A115014D4E19}" type="pres">
      <dgm:prSet presAssocID="{8BEB875C-7A8E-4889-BAC4-C6114484228B}" presName="vertTwo" presStyleCnt="0"/>
      <dgm:spPr/>
    </dgm:pt>
    <dgm:pt modelId="{69BD7FBF-6A69-4257-88D0-0147D37E67DA}" type="pres">
      <dgm:prSet presAssocID="{8BEB875C-7A8E-4889-BAC4-C6114484228B}" presName="txTwo" presStyleLbl="node2" presStyleIdx="1" presStyleCnt="2" custScaleX="171585">
        <dgm:presLayoutVars>
          <dgm:chPref val="3"/>
        </dgm:presLayoutVars>
      </dgm:prSet>
      <dgm:spPr/>
    </dgm:pt>
    <dgm:pt modelId="{B7E652EF-04D4-4668-AAF2-8978E6E179AE}" type="pres">
      <dgm:prSet presAssocID="{8BEB875C-7A8E-4889-BAC4-C6114484228B}" presName="horzTwo" presStyleCnt="0"/>
      <dgm:spPr/>
    </dgm:pt>
  </dgm:ptLst>
  <dgm:cxnLst>
    <dgm:cxn modelId="{F86EED03-5CC4-4C90-8CD7-EF302F11DDB9}" type="presOf" srcId="{5758C158-8A89-4119-AA85-91A4BC94C8B8}" destId="{85D1C2FD-C96B-4FE8-8AAB-B05D6451E6A5}" srcOrd="0" destOrd="0" presId="urn:microsoft.com/office/officeart/2005/8/layout/hierarchy4"/>
    <dgm:cxn modelId="{1B396F2A-52E2-4F50-AF52-75CCB469D026}" srcId="{5758C158-8A89-4119-AA85-91A4BC94C8B8}" destId="{8BEB875C-7A8E-4889-BAC4-C6114484228B}" srcOrd="1" destOrd="0" parTransId="{0A2D6B3E-2227-4879-9B10-477277A90CF0}" sibTransId="{268EF42A-2761-4662-857D-C3E5FCFAAF9C}"/>
    <dgm:cxn modelId="{915A2331-0678-4C37-9D66-E264252D7A9B}" type="presOf" srcId="{8BEB875C-7A8E-4889-BAC4-C6114484228B}" destId="{69BD7FBF-6A69-4257-88D0-0147D37E67DA}" srcOrd="0" destOrd="0" presId="urn:microsoft.com/office/officeart/2005/8/layout/hierarchy4"/>
    <dgm:cxn modelId="{F7ACEC32-27A8-4042-A500-211F5F1DF5B9}" srcId="{466E5EB4-40E7-4BE3-8301-6982333AFC64}" destId="{5758C158-8A89-4119-AA85-91A4BC94C8B8}" srcOrd="0" destOrd="0" parTransId="{78E42CB0-DB87-49FE-BD2D-CC478C57476D}" sibTransId="{BD97E498-CD07-4559-B7BD-C42022B06772}"/>
    <dgm:cxn modelId="{8D85377B-AE30-4FAF-AB8C-821766D1C7FA}" type="presOf" srcId="{466E5EB4-40E7-4BE3-8301-6982333AFC64}" destId="{8C164BB0-9EB9-4681-9DE6-ADF8B64FCB1C}" srcOrd="0" destOrd="0" presId="urn:microsoft.com/office/officeart/2005/8/layout/hierarchy4"/>
    <dgm:cxn modelId="{9006D0D7-E755-4C6F-B1BD-DB108C06508C}" type="presOf" srcId="{3727368E-3E72-45EF-9675-DAA2E3B2CB1A}" destId="{981FC819-D22E-43D2-874C-05998AA3F20A}" srcOrd="0" destOrd="0" presId="urn:microsoft.com/office/officeart/2005/8/layout/hierarchy4"/>
    <dgm:cxn modelId="{2806A7EF-3150-4B2B-9036-2743AA7845BD}" srcId="{5758C158-8A89-4119-AA85-91A4BC94C8B8}" destId="{3727368E-3E72-45EF-9675-DAA2E3B2CB1A}" srcOrd="0" destOrd="0" parTransId="{79B6B5CA-071B-4517-AD74-0D7D907ED4BC}" sibTransId="{6D631F9D-BB5A-416D-9BB8-D99E1F2BFDA9}"/>
    <dgm:cxn modelId="{78A22900-AC79-4F4B-8514-B90B6639704A}" type="presParOf" srcId="{8C164BB0-9EB9-4681-9DE6-ADF8B64FCB1C}" destId="{3813D91A-9FC7-409F-9F46-6FFFF9E0359F}" srcOrd="0" destOrd="0" presId="urn:microsoft.com/office/officeart/2005/8/layout/hierarchy4"/>
    <dgm:cxn modelId="{E6947D5C-8C34-4726-85E9-0849F0B8C694}" type="presParOf" srcId="{3813D91A-9FC7-409F-9F46-6FFFF9E0359F}" destId="{85D1C2FD-C96B-4FE8-8AAB-B05D6451E6A5}" srcOrd="0" destOrd="0" presId="urn:microsoft.com/office/officeart/2005/8/layout/hierarchy4"/>
    <dgm:cxn modelId="{B24C86F0-2450-484A-BBA6-D8F1B30E3BD2}" type="presParOf" srcId="{3813D91A-9FC7-409F-9F46-6FFFF9E0359F}" destId="{7A08B7A5-8B10-4C5E-AB83-20A3D6310782}" srcOrd="1" destOrd="0" presId="urn:microsoft.com/office/officeart/2005/8/layout/hierarchy4"/>
    <dgm:cxn modelId="{0B6A1129-59B2-4F42-895A-0DA834FF5BAB}" type="presParOf" srcId="{3813D91A-9FC7-409F-9F46-6FFFF9E0359F}" destId="{314A2260-C23C-4770-B6C4-958325097AA9}" srcOrd="2" destOrd="0" presId="urn:microsoft.com/office/officeart/2005/8/layout/hierarchy4"/>
    <dgm:cxn modelId="{C22CC900-B343-470E-ADA7-0691B653B772}" type="presParOf" srcId="{314A2260-C23C-4770-B6C4-958325097AA9}" destId="{E2A4CE55-A473-4FD3-8493-FCD33A12CBDB}" srcOrd="0" destOrd="0" presId="urn:microsoft.com/office/officeart/2005/8/layout/hierarchy4"/>
    <dgm:cxn modelId="{D449F224-33C2-4493-969C-FC15A5E397F4}" type="presParOf" srcId="{E2A4CE55-A473-4FD3-8493-FCD33A12CBDB}" destId="{981FC819-D22E-43D2-874C-05998AA3F20A}" srcOrd="0" destOrd="0" presId="urn:microsoft.com/office/officeart/2005/8/layout/hierarchy4"/>
    <dgm:cxn modelId="{DB52FEDF-4510-45A1-A481-3AAE4042982A}" type="presParOf" srcId="{E2A4CE55-A473-4FD3-8493-FCD33A12CBDB}" destId="{76D3EEEB-073F-4B0F-96AD-B40A9E662A3A}" srcOrd="1" destOrd="0" presId="urn:microsoft.com/office/officeart/2005/8/layout/hierarchy4"/>
    <dgm:cxn modelId="{1F9CE283-29A0-4ECA-BB09-B53C43221860}" type="presParOf" srcId="{314A2260-C23C-4770-B6C4-958325097AA9}" destId="{96A1D997-04F0-49BF-BCC7-EFAC4ADC276B}" srcOrd="1" destOrd="0" presId="urn:microsoft.com/office/officeart/2005/8/layout/hierarchy4"/>
    <dgm:cxn modelId="{B9F932B2-5C48-4A27-8F02-3CBDF7916E69}" type="presParOf" srcId="{314A2260-C23C-4770-B6C4-958325097AA9}" destId="{32F9DD00-0FDD-481A-8A12-A115014D4E19}" srcOrd="2" destOrd="0" presId="urn:microsoft.com/office/officeart/2005/8/layout/hierarchy4"/>
    <dgm:cxn modelId="{995FE3B1-080F-41DC-9232-46F27E1557DA}" type="presParOf" srcId="{32F9DD00-0FDD-481A-8A12-A115014D4E19}" destId="{69BD7FBF-6A69-4257-88D0-0147D37E67DA}" srcOrd="0" destOrd="0" presId="urn:microsoft.com/office/officeart/2005/8/layout/hierarchy4"/>
    <dgm:cxn modelId="{8B265D24-B1BD-4C5F-86A8-C635EA03F9B0}" type="presParOf" srcId="{32F9DD00-0FDD-481A-8A12-A115014D4E19}" destId="{B7E652EF-04D4-4668-AAF2-8978E6E179A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881BB3-754A-451D-8D80-0554E7597692}" type="doc">
      <dgm:prSet loTypeId="urn:microsoft.com/office/officeart/2005/8/layout/equation2" loCatId="relationship" qsTypeId="urn:microsoft.com/office/officeart/2005/8/quickstyle/simple3" qsCatId="simple" csTypeId="urn:microsoft.com/office/officeart/2005/8/colors/colorful4" csCatId="colorful" phldr="1"/>
      <dgm:spPr/>
    </dgm:pt>
    <dgm:pt modelId="{56A8AE68-8687-4E1A-A94A-755A60B447A3}">
      <dgm:prSet phldrT="[Текст]" custT="1"/>
      <dgm:spPr/>
      <dgm:t>
        <a:bodyPr/>
        <a:lstStyle/>
        <a:p>
          <a:r>
            <a:rPr lang="ro-MD" sz="1800" dirty="0">
              <a:latin typeface="Times New Roman" panose="02020603050405020304" pitchFamily="18" charset="0"/>
              <a:cs typeface="Times New Roman" panose="02020603050405020304" pitchFamily="18" charset="0"/>
            </a:rPr>
            <a:t>Un grup de state</a:t>
          </a:r>
          <a:endParaRPr lang="en-US" sz="1800" dirty="0">
            <a:latin typeface="Times New Roman" panose="02020603050405020304" pitchFamily="18" charset="0"/>
            <a:cs typeface="Times New Roman" panose="02020603050405020304" pitchFamily="18" charset="0"/>
          </a:endParaRPr>
        </a:p>
      </dgm:t>
    </dgm:pt>
    <dgm:pt modelId="{8CE31844-C773-4F88-99ED-7777FA9638B1}" type="parTrans" cxnId="{523B2972-48BA-4A63-81A6-7CB91A2E3388}">
      <dgm:prSet/>
      <dgm:spPr/>
      <dgm:t>
        <a:bodyPr/>
        <a:lstStyle/>
        <a:p>
          <a:endParaRPr lang="en-US" sz="1800">
            <a:latin typeface="Times New Roman" panose="02020603050405020304" pitchFamily="18" charset="0"/>
            <a:cs typeface="Times New Roman" panose="02020603050405020304" pitchFamily="18" charset="0"/>
          </a:endParaRPr>
        </a:p>
      </dgm:t>
    </dgm:pt>
    <dgm:pt modelId="{BC90BEAB-3CD3-4C74-9E77-FBD0C8B16160}" type="sibTrans" cxnId="{523B2972-48BA-4A63-81A6-7CB91A2E3388}">
      <dgm:prSet custT="1"/>
      <dgm:spPr/>
      <dgm:t>
        <a:bodyPr/>
        <a:lstStyle/>
        <a:p>
          <a:endParaRPr lang="en-US" sz="800">
            <a:latin typeface="Times New Roman" panose="02020603050405020304" pitchFamily="18" charset="0"/>
            <a:cs typeface="Times New Roman" panose="02020603050405020304" pitchFamily="18" charset="0"/>
          </a:endParaRPr>
        </a:p>
      </dgm:t>
    </dgm:pt>
    <dgm:pt modelId="{26817B8D-E19B-429A-8590-725267B63D8C}">
      <dgm:prSet phldrT="[Текст]" custT="1"/>
      <dgm:spPr/>
      <dgm:t>
        <a:bodyPr/>
        <a:lstStyle/>
        <a:p>
          <a:r>
            <a:rPr lang="ro-MD" sz="1400" dirty="0">
              <a:latin typeface="Times New Roman" panose="02020603050405020304" pitchFamily="18" charset="0"/>
              <a:cs typeface="Times New Roman" panose="02020603050405020304" pitchFamily="18" charset="0"/>
            </a:rPr>
            <a:t>Sistem de măsuri politico-militare luate împunuiotriva potențial agresor</a:t>
          </a:r>
          <a:endParaRPr lang="en-US" sz="1400" dirty="0">
            <a:latin typeface="Times New Roman" panose="02020603050405020304" pitchFamily="18" charset="0"/>
            <a:cs typeface="Times New Roman" panose="02020603050405020304" pitchFamily="18" charset="0"/>
          </a:endParaRPr>
        </a:p>
      </dgm:t>
    </dgm:pt>
    <dgm:pt modelId="{7898054E-E644-4502-9F9A-01FE0E2BBBDB}" type="parTrans" cxnId="{D335A9DC-B4E6-400F-975B-A6578303292A}">
      <dgm:prSet/>
      <dgm:spPr/>
      <dgm:t>
        <a:bodyPr/>
        <a:lstStyle/>
        <a:p>
          <a:endParaRPr lang="en-US" sz="1800">
            <a:latin typeface="Times New Roman" panose="02020603050405020304" pitchFamily="18" charset="0"/>
            <a:cs typeface="Times New Roman" panose="02020603050405020304" pitchFamily="18" charset="0"/>
          </a:endParaRPr>
        </a:p>
      </dgm:t>
    </dgm:pt>
    <dgm:pt modelId="{F2486935-DE17-4A95-B9D8-C12DFB86C1EB}" type="sibTrans" cxnId="{D335A9DC-B4E6-400F-975B-A6578303292A}">
      <dgm:prSet custT="1"/>
      <dgm:spPr/>
      <dgm:t>
        <a:bodyPr/>
        <a:lstStyle/>
        <a:p>
          <a:endParaRPr lang="en-US" sz="800">
            <a:latin typeface="Times New Roman" panose="02020603050405020304" pitchFamily="18" charset="0"/>
            <a:cs typeface="Times New Roman" panose="02020603050405020304" pitchFamily="18" charset="0"/>
          </a:endParaRPr>
        </a:p>
      </dgm:t>
    </dgm:pt>
    <dgm:pt modelId="{C293A9F5-380D-4419-B85B-27EF09648FC7}">
      <dgm:prSet phldrT="[Текст]" custT="1"/>
      <dgm:spPr/>
      <dgm:t>
        <a:bodyPr/>
        <a:lstStyle/>
        <a:p>
          <a:r>
            <a:rPr lang="ro-MD" sz="1800" b="1" dirty="0">
              <a:latin typeface="Times New Roman" panose="02020603050405020304" pitchFamily="18" charset="0"/>
              <a:cs typeface="Times New Roman" panose="02020603050405020304" pitchFamily="18" charset="0"/>
            </a:rPr>
            <a:t>Elementele securității colective</a:t>
          </a:r>
          <a:endParaRPr lang="en-US" sz="1800" b="1" dirty="0">
            <a:latin typeface="Times New Roman" panose="02020603050405020304" pitchFamily="18" charset="0"/>
            <a:cs typeface="Times New Roman" panose="02020603050405020304" pitchFamily="18" charset="0"/>
          </a:endParaRPr>
        </a:p>
      </dgm:t>
    </dgm:pt>
    <dgm:pt modelId="{A5617C54-68B0-466E-8765-B5663BADAEA9}" type="parTrans" cxnId="{6FD178D6-FAEB-4E43-8D99-18EFB0A5572D}">
      <dgm:prSet/>
      <dgm:spPr/>
      <dgm:t>
        <a:bodyPr/>
        <a:lstStyle/>
        <a:p>
          <a:endParaRPr lang="en-US" sz="1800">
            <a:latin typeface="Times New Roman" panose="02020603050405020304" pitchFamily="18" charset="0"/>
            <a:cs typeface="Times New Roman" panose="02020603050405020304" pitchFamily="18" charset="0"/>
          </a:endParaRPr>
        </a:p>
      </dgm:t>
    </dgm:pt>
    <dgm:pt modelId="{1023AD44-73AB-4C60-A0D5-DA20660B7270}" type="sibTrans" cxnId="{6FD178D6-FAEB-4E43-8D99-18EFB0A5572D}">
      <dgm:prSet/>
      <dgm:spPr/>
      <dgm:t>
        <a:bodyPr/>
        <a:lstStyle/>
        <a:p>
          <a:endParaRPr lang="en-US" sz="1800">
            <a:latin typeface="Times New Roman" panose="02020603050405020304" pitchFamily="18" charset="0"/>
            <a:cs typeface="Times New Roman" panose="02020603050405020304" pitchFamily="18" charset="0"/>
          </a:endParaRPr>
        </a:p>
      </dgm:t>
    </dgm:pt>
    <dgm:pt modelId="{152F7089-E337-44B2-AC5D-3E2430322E91}">
      <dgm:prSet phldrT="[Текст]" custT="1"/>
      <dgm:spPr/>
      <dgm:t>
        <a:bodyPr/>
        <a:lstStyle/>
        <a:p>
          <a:r>
            <a:rPr lang="ro-MD" sz="1600" dirty="0">
              <a:latin typeface="Times New Roman" panose="02020603050405020304" pitchFamily="18" charset="0"/>
              <a:cs typeface="Times New Roman" panose="02020603050405020304" pitchFamily="18" charset="0"/>
            </a:rPr>
            <a:t>Scop comun (protecție și securitate)</a:t>
          </a:r>
          <a:endParaRPr lang="en-US" sz="1600" dirty="0">
            <a:latin typeface="Times New Roman" panose="02020603050405020304" pitchFamily="18" charset="0"/>
            <a:cs typeface="Times New Roman" panose="02020603050405020304" pitchFamily="18" charset="0"/>
          </a:endParaRPr>
        </a:p>
      </dgm:t>
    </dgm:pt>
    <dgm:pt modelId="{16E39062-FDD9-4C15-A219-FDD89534445B}" type="parTrans" cxnId="{32C7804D-DB42-4A4A-8486-C99FD310940B}">
      <dgm:prSet/>
      <dgm:spPr/>
      <dgm:t>
        <a:bodyPr/>
        <a:lstStyle/>
        <a:p>
          <a:endParaRPr lang="en-US" sz="1800">
            <a:latin typeface="Times New Roman" panose="02020603050405020304" pitchFamily="18" charset="0"/>
            <a:cs typeface="Times New Roman" panose="02020603050405020304" pitchFamily="18" charset="0"/>
          </a:endParaRPr>
        </a:p>
      </dgm:t>
    </dgm:pt>
    <dgm:pt modelId="{13191971-EEB8-4F91-A741-E52F29AC8AF6}" type="sibTrans" cxnId="{32C7804D-DB42-4A4A-8486-C99FD310940B}">
      <dgm:prSet custT="1"/>
      <dgm:spPr/>
      <dgm:t>
        <a:bodyPr/>
        <a:lstStyle/>
        <a:p>
          <a:endParaRPr lang="en-US" sz="800">
            <a:latin typeface="Times New Roman" panose="02020603050405020304" pitchFamily="18" charset="0"/>
            <a:cs typeface="Times New Roman" panose="02020603050405020304" pitchFamily="18" charset="0"/>
          </a:endParaRPr>
        </a:p>
      </dgm:t>
    </dgm:pt>
    <dgm:pt modelId="{5D5EBE0B-D37A-4DE5-8EC7-B5FC10E3360E}" type="pres">
      <dgm:prSet presAssocID="{08881BB3-754A-451D-8D80-0554E7597692}" presName="Name0" presStyleCnt="0">
        <dgm:presLayoutVars>
          <dgm:dir/>
          <dgm:resizeHandles val="exact"/>
        </dgm:presLayoutVars>
      </dgm:prSet>
      <dgm:spPr/>
    </dgm:pt>
    <dgm:pt modelId="{C840F1A3-9F23-40A8-86C9-D7317CA70676}" type="pres">
      <dgm:prSet presAssocID="{08881BB3-754A-451D-8D80-0554E7597692}" presName="vNodes" presStyleCnt="0"/>
      <dgm:spPr/>
    </dgm:pt>
    <dgm:pt modelId="{6B153330-5E63-473D-8B3A-3C74E0B70156}" type="pres">
      <dgm:prSet presAssocID="{56A8AE68-8687-4E1A-A94A-755A60B447A3}" presName="node" presStyleLbl="node1" presStyleIdx="0" presStyleCnt="4" custScaleX="145532" custScaleY="126793">
        <dgm:presLayoutVars>
          <dgm:bulletEnabled val="1"/>
        </dgm:presLayoutVars>
      </dgm:prSet>
      <dgm:spPr/>
    </dgm:pt>
    <dgm:pt modelId="{0157A0F8-4BED-4385-8C9A-A06B39772D7D}" type="pres">
      <dgm:prSet presAssocID="{BC90BEAB-3CD3-4C74-9E77-FBD0C8B16160}" presName="spacerT" presStyleCnt="0"/>
      <dgm:spPr/>
    </dgm:pt>
    <dgm:pt modelId="{AD8B3AEE-480B-4F85-A30E-3819A885BFF9}" type="pres">
      <dgm:prSet presAssocID="{BC90BEAB-3CD3-4C74-9E77-FBD0C8B16160}" presName="sibTrans" presStyleLbl="sibTrans2D1" presStyleIdx="0" presStyleCnt="3"/>
      <dgm:spPr/>
    </dgm:pt>
    <dgm:pt modelId="{AB9FE423-617A-4113-9529-3D005F53478B}" type="pres">
      <dgm:prSet presAssocID="{BC90BEAB-3CD3-4C74-9E77-FBD0C8B16160}" presName="spacerB" presStyleCnt="0"/>
      <dgm:spPr/>
    </dgm:pt>
    <dgm:pt modelId="{EA5F9A20-73F8-4568-A547-2B5D64541E4E}" type="pres">
      <dgm:prSet presAssocID="{152F7089-E337-44B2-AC5D-3E2430322E91}" presName="node" presStyleLbl="node1" presStyleIdx="1" presStyleCnt="4" custScaleX="144837" custScaleY="127006">
        <dgm:presLayoutVars>
          <dgm:bulletEnabled val="1"/>
        </dgm:presLayoutVars>
      </dgm:prSet>
      <dgm:spPr/>
    </dgm:pt>
    <dgm:pt modelId="{63C6A3EB-7498-4E1F-8ED8-34C790D0CE48}" type="pres">
      <dgm:prSet presAssocID="{13191971-EEB8-4F91-A741-E52F29AC8AF6}" presName="spacerT" presStyleCnt="0"/>
      <dgm:spPr/>
    </dgm:pt>
    <dgm:pt modelId="{3C9485AB-4A8A-4683-8E83-B855207F3F52}" type="pres">
      <dgm:prSet presAssocID="{13191971-EEB8-4F91-A741-E52F29AC8AF6}" presName="sibTrans" presStyleLbl="sibTrans2D1" presStyleIdx="1" presStyleCnt="3"/>
      <dgm:spPr/>
    </dgm:pt>
    <dgm:pt modelId="{E03F11F5-C96A-4AF2-A72A-6E79BF478055}" type="pres">
      <dgm:prSet presAssocID="{13191971-EEB8-4F91-A741-E52F29AC8AF6}" presName="spacerB" presStyleCnt="0"/>
      <dgm:spPr/>
    </dgm:pt>
    <dgm:pt modelId="{13C891B4-82A0-4BE7-8163-AFD8258F0259}" type="pres">
      <dgm:prSet presAssocID="{26817B8D-E19B-429A-8590-725267B63D8C}" presName="node" presStyleLbl="node1" presStyleIdx="2" presStyleCnt="4" custScaleX="202588" custScaleY="127703">
        <dgm:presLayoutVars>
          <dgm:bulletEnabled val="1"/>
        </dgm:presLayoutVars>
      </dgm:prSet>
      <dgm:spPr/>
    </dgm:pt>
    <dgm:pt modelId="{ACBC77D0-727C-41BF-82FD-8DFF6DA2BF6A}" type="pres">
      <dgm:prSet presAssocID="{08881BB3-754A-451D-8D80-0554E7597692}" presName="sibTransLast" presStyleLbl="sibTrans2D1" presStyleIdx="2" presStyleCnt="3"/>
      <dgm:spPr/>
    </dgm:pt>
    <dgm:pt modelId="{A150B365-B90D-42D5-857F-330AE4CD9A4C}" type="pres">
      <dgm:prSet presAssocID="{08881BB3-754A-451D-8D80-0554E7597692}" presName="connectorText" presStyleLbl="sibTrans2D1" presStyleIdx="2" presStyleCnt="3"/>
      <dgm:spPr/>
    </dgm:pt>
    <dgm:pt modelId="{15ABB58D-AEC2-4133-A1A9-986FF3786775}" type="pres">
      <dgm:prSet presAssocID="{08881BB3-754A-451D-8D80-0554E7597692}" presName="lastNode" presStyleLbl="node1" presStyleIdx="3" presStyleCnt="4" custScaleX="87913" custScaleY="87152">
        <dgm:presLayoutVars>
          <dgm:bulletEnabled val="1"/>
        </dgm:presLayoutVars>
      </dgm:prSet>
      <dgm:spPr/>
    </dgm:pt>
  </dgm:ptLst>
  <dgm:cxnLst>
    <dgm:cxn modelId="{1F25F062-FBC1-45F5-B3FD-01CF73B037D6}" type="presOf" srcId="{56A8AE68-8687-4E1A-A94A-755A60B447A3}" destId="{6B153330-5E63-473D-8B3A-3C74E0B70156}" srcOrd="0" destOrd="0" presId="urn:microsoft.com/office/officeart/2005/8/layout/equation2"/>
    <dgm:cxn modelId="{32C7804D-DB42-4A4A-8486-C99FD310940B}" srcId="{08881BB3-754A-451D-8D80-0554E7597692}" destId="{152F7089-E337-44B2-AC5D-3E2430322E91}" srcOrd="1" destOrd="0" parTransId="{16E39062-FDD9-4C15-A219-FDD89534445B}" sibTransId="{13191971-EEB8-4F91-A741-E52F29AC8AF6}"/>
    <dgm:cxn modelId="{523B2972-48BA-4A63-81A6-7CB91A2E3388}" srcId="{08881BB3-754A-451D-8D80-0554E7597692}" destId="{56A8AE68-8687-4E1A-A94A-755A60B447A3}" srcOrd="0" destOrd="0" parTransId="{8CE31844-C773-4F88-99ED-7777FA9638B1}" sibTransId="{BC90BEAB-3CD3-4C74-9E77-FBD0C8B16160}"/>
    <dgm:cxn modelId="{81892574-6566-493F-BB77-1EAB3795886C}" type="presOf" srcId="{26817B8D-E19B-429A-8590-725267B63D8C}" destId="{13C891B4-82A0-4BE7-8163-AFD8258F0259}" srcOrd="0" destOrd="0" presId="urn:microsoft.com/office/officeart/2005/8/layout/equation2"/>
    <dgm:cxn modelId="{EFBFB68A-8985-4336-B479-269D4ABA0193}" type="presOf" srcId="{152F7089-E337-44B2-AC5D-3E2430322E91}" destId="{EA5F9A20-73F8-4568-A547-2B5D64541E4E}" srcOrd="0" destOrd="0" presId="urn:microsoft.com/office/officeart/2005/8/layout/equation2"/>
    <dgm:cxn modelId="{6988DB9B-0238-405A-B34C-F2C8DC97A308}" type="presOf" srcId="{C293A9F5-380D-4419-B85B-27EF09648FC7}" destId="{15ABB58D-AEC2-4133-A1A9-986FF3786775}" srcOrd="0" destOrd="0" presId="urn:microsoft.com/office/officeart/2005/8/layout/equation2"/>
    <dgm:cxn modelId="{67BFF3B3-F036-4C09-9E37-EE15788C44C2}" type="presOf" srcId="{08881BB3-754A-451D-8D80-0554E7597692}" destId="{5D5EBE0B-D37A-4DE5-8EC7-B5FC10E3360E}" srcOrd="0" destOrd="0" presId="urn:microsoft.com/office/officeart/2005/8/layout/equation2"/>
    <dgm:cxn modelId="{CEDA7CB5-518B-46A1-8FA5-73A54B1C57B6}" type="presOf" srcId="{BC90BEAB-3CD3-4C74-9E77-FBD0C8B16160}" destId="{AD8B3AEE-480B-4F85-A30E-3819A885BFF9}" srcOrd="0" destOrd="0" presId="urn:microsoft.com/office/officeart/2005/8/layout/equation2"/>
    <dgm:cxn modelId="{6FD178D6-FAEB-4E43-8D99-18EFB0A5572D}" srcId="{08881BB3-754A-451D-8D80-0554E7597692}" destId="{C293A9F5-380D-4419-B85B-27EF09648FC7}" srcOrd="3" destOrd="0" parTransId="{A5617C54-68B0-466E-8765-B5663BADAEA9}" sibTransId="{1023AD44-73AB-4C60-A0D5-DA20660B7270}"/>
    <dgm:cxn modelId="{2E9AAFDB-E295-4781-83ED-2FF69CDBDA2A}" type="presOf" srcId="{F2486935-DE17-4A95-B9D8-C12DFB86C1EB}" destId="{ACBC77D0-727C-41BF-82FD-8DFF6DA2BF6A}" srcOrd="0" destOrd="0" presId="urn:microsoft.com/office/officeart/2005/8/layout/equation2"/>
    <dgm:cxn modelId="{3F287DDC-A1F2-4EB9-B177-66BC100B9B4F}" type="presOf" srcId="{F2486935-DE17-4A95-B9D8-C12DFB86C1EB}" destId="{A150B365-B90D-42D5-857F-330AE4CD9A4C}" srcOrd="1" destOrd="0" presId="urn:microsoft.com/office/officeart/2005/8/layout/equation2"/>
    <dgm:cxn modelId="{D335A9DC-B4E6-400F-975B-A6578303292A}" srcId="{08881BB3-754A-451D-8D80-0554E7597692}" destId="{26817B8D-E19B-429A-8590-725267B63D8C}" srcOrd="2" destOrd="0" parTransId="{7898054E-E644-4502-9F9A-01FE0E2BBBDB}" sibTransId="{F2486935-DE17-4A95-B9D8-C12DFB86C1EB}"/>
    <dgm:cxn modelId="{F4A125F7-FFDA-4918-B534-90E9B6733CC1}" type="presOf" srcId="{13191971-EEB8-4F91-A741-E52F29AC8AF6}" destId="{3C9485AB-4A8A-4683-8E83-B855207F3F52}" srcOrd="0" destOrd="0" presId="urn:microsoft.com/office/officeart/2005/8/layout/equation2"/>
    <dgm:cxn modelId="{B7BD76D8-5C17-4DA8-9A48-7B66415A22F5}" type="presParOf" srcId="{5D5EBE0B-D37A-4DE5-8EC7-B5FC10E3360E}" destId="{C840F1A3-9F23-40A8-86C9-D7317CA70676}" srcOrd="0" destOrd="0" presId="urn:microsoft.com/office/officeart/2005/8/layout/equation2"/>
    <dgm:cxn modelId="{70EE42BD-9DE9-4C5E-AFA6-9B0252EF67BB}" type="presParOf" srcId="{C840F1A3-9F23-40A8-86C9-D7317CA70676}" destId="{6B153330-5E63-473D-8B3A-3C74E0B70156}" srcOrd="0" destOrd="0" presId="urn:microsoft.com/office/officeart/2005/8/layout/equation2"/>
    <dgm:cxn modelId="{3577A175-9F6A-40E4-87B4-29CE9A294B62}" type="presParOf" srcId="{C840F1A3-9F23-40A8-86C9-D7317CA70676}" destId="{0157A0F8-4BED-4385-8C9A-A06B39772D7D}" srcOrd="1" destOrd="0" presId="urn:microsoft.com/office/officeart/2005/8/layout/equation2"/>
    <dgm:cxn modelId="{9A45B206-4142-480C-9C8B-34623F434421}" type="presParOf" srcId="{C840F1A3-9F23-40A8-86C9-D7317CA70676}" destId="{AD8B3AEE-480B-4F85-A30E-3819A885BFF9}" srcOrd="2" destOrd="0" presId="urn:microsoft.com/office/officeart/2005/8/layout/equation2"/>
    <dgm:cxn modelId="{538E5190-35A0-43D8-AE83-658A69242C93}" type="presParOf" srcId="{C840F1A3-9F23-40A8-86C9-D7317CA70676}" destId="{AB9FE423-617A-4113-9529-3D005F53478B}" srcOrd="3" destOrd="0" presId="urn:microsoft.com/office/officeart/2005/8/layout/equation2"/>
    <dgm:cxn modelId="{FE982DEB-982E-4F23-BC3F-092E9BFE0A9D}" type="presParOf" srcId="{C840F1A3-9F23-40A8-86C9-D7317CA70676}" destId="{EA5F9A20-73F8-4568-A547-2B5D64541E4E}" srcOrd="4" destOrd="0" presId="urn:microsoft.com/office/officeart/2005/8/layout/equation2"/>
    <dgm:cxn modelId="{AB0718F2-034F-482F-BD4F-48F91F96ADF7}" type="presParOf" srcId="{C840F1A3-9F23-40A8-86C9-D7317CA70676}" destId="{63C6A3EB-7498-4E1F-8ED8-34C790D0CE48}" srcOrd="5" destOrd="0" presId="urn:microsoft.com/office/officeart/2005/8/layout/equation2"/>
    <dgm:cxn modelId="{134724D4-F442-4C27-BCA4-05C8EB220F0B}" type="presParOf" srcId="{C840F1A3-9F23-40A8-86C9-D7317CA70676}" destId="{3C9485AB-4A8A-4683-8E83-B855207F3F52}" srcOrd="6" destOrd="0" presId="urn:microsoft.com/office/officeart/2005/8/layout/equation2"/>
    <dgm:cxn modelId="{942BB6DD-FE67-489B-A827-C78C5E105733}" type="presParOf" srcId="{C840F1A3-9F23-40A8-86C9-D7317CA70676}" destId="{E03F11F5-C96A-4AF2-A72A-6E79BF478055}" srcOrd="7" destOrd="0" presId="urn:microsoft.com/office/officeart/2005/8/layout/equation2"/>
    <dgm:cxn modelId="{E26821EB-77B4-4EC5-AB24-B0658E5E59EB}" type="presParOf" srcId="{C840F1A3-9F23-40A8-86C9-D7317CA70676}" destId="{13C891B4-82A0-4BE7-8163-AFD8258F0259}" srcOrd="8" destOrd="0" presId="urn:microsoft.com/office/officeart/2005/8/layout/equation2"/>
    <dgm:cxn modelId="{99199EA3-34E0-4883-9218-4EC009C6EFFE}" type="presParOf" srcId="{5D5EBE0B-D37A-4DE5-8EC7-B5FC10E3360E}" destId="{ACBC77D0-727C-41BF-82FD-8DFF6DA2BF6A}" srcOrd="1" destOrd="0" presId="urn:microsoft.com/office/officeart/2005/8/layout/equation2"/>
    <dgm:cxn modelId="{A9591603-C9F5-4758-A448-A1FE570B8745}" type="presParOf" srcId="{ACBC77D0-727C-41BF-82FD-8DFF6DA2BF6A}" destId="{A150B365-B90D-42D5-857F-330AE4CD9A4C}" srcOrd="0" destOrd="0" presId="urn:microsoft.com/office/officeart/2005/8/layout/equation2"/>
    <dgm:cxn modelId="{E6B156C4-4FE1-4191-B37E-0DE09BD5DB24}" type="presParOf" srcId="{5D5EBE0B-D37A-4DE5-8EC7-B5FC10E3360E}" destId="{15ABB58D-AEC2-4133-A1A9-986FF3786775}"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551006-9971-4A1E-8CE6-E4705C509CAB}" type="doc">
      <dgm:prSet loTypeId="urn:microsoft.com/office/officeart/2005/8/layout/orgChart1" loCatId="hierarchy" qsTypeId="urn:microsoft.com/office/officeart/2005/8/quickstyle/simple3" qsCatId="simple" csTypeId="urn:microsoft.com/office/officeart/2005/8/colors/colorful5" csCatId="colorful" phldr="1"/>
      <dgm:spPr/>
      <dgm:t>
        <a:bodyPr/>
        <a:lstStyle/>
        <a:p>
          <a:endParaRPr lang="en-US"/>
        </a:p>
      </dgm:t>
    </dgm:pt>
    <dgm:pt modelId="{AF28E3FA-A3C9-40F4-86E9-ABF65E8A0063}">
      <dgm:prSet phldrT="[Текст]" custT="1"/>
      <dgm:spPr/>
      <dgm:t>
        <a:bodyPr/>
        <a:lstStyle/>
        <a:p>
          <a:r>
            <a:rPr lang="ro-RO" sz="1800" dirty="0">
              <a:latin typeface="Times New Roman" pitchFamily="18" charset="0"/>
              <a:cs typeface="Times New Roman" pitchFamily="18" charset="0"/>
            </a:rPr>
            <a:t>Pot exista diferite tipuri de securitate colectivă, care diferă unele de altele în funcţie de tipul de coaliție interstatală şi obiectivele stabilite între state. </a:t>
          </a:r>
          <a:endParaRPr lang="en-US" sz="1800" dirty="0"/>
        </a:p>
      </dgm:t>
    </dgm:pt>
    <dgm:pt modelId="{60911BC2-427B-4969-88F1-24A282444DC7}" type="parTrans" cxnId="{2A344C06-8ED7-48F5-85B5-974B68340563}">
      <dgm:prSet/>
      <dgm:spPr/>
      <dgm:t>
        <a:bodyPr/>
        <a:lstStyle/>
        <a:p>
          <a:endParaRPr lang="en-US" sz="1600"/>
        </a:p>
      </dgm:t>
    </dgm:pt>
    <dgm:pt modelId="{B3900697-082E-44E9-AC9D-672A5484E831}" type="sibTrans" cxnId="{2A344C06-8ED7-48F5-85B5-974B68340563}">
      <dgm:prSet/>
      <dgm:spPr/>
      <dgm:t>
        <a:bodyPr/>
        <a:lstStyle/>
        <a:p>
          <a:endParaRPr lang="en-US" sz="1600"/>
        </a:p>
      </dgm:t>
    </dgm:pt>
    <dgm:pt modelId="{530CF31E-58B6-4BC6-9D6C-6F3B045CEDB2}">
      <dgm:prSet phldrT="[Текст]" custT="1"/>
      <dgm:spPr/>
      <dgm:t>
        <a:bodyPr/>
        <a:lstStyle/>
        <a:p>
          <a:r>
            <a:rPr lang="ro-RO" sz="1400" dirty="0">
              <a:latin typeface="Times New Roman" pitchFamily="18" charset="0"/>
              <a:cs typeface="Times New Roman" pitchFamily="18" charset="0"/>
            </a:rPr>
            <a:t>Organizație ce cuprinde state cu structură similară socială şi politică, istorie şi valori comune (de exemplu, NATO, Uniunea Europeană, tarile CSI etc.);</a:t>
          </a:r>
          <a:endParaRPr lang="en-US" sz="1400" dirty="0"/>
        </a:p>
      </dgm:t>
    </dgm:pt>
    <dgm:pt modelId="{1750137C-1A69-46CD-BB6D-3D44617D1D99}" type="parTrans" cxnId="{632D70C2-6D22-4809-B171-72711A400BAD}">
      <dgm:prSet/>
      <dgm:spPr/>
      <dgm:t>
        <a:bodyPr/>
        <a:lstStyle/>
        <a:p>
          <a:endParaRPr lang="en-US" sz="1600"/>
        </a:p>
      </dgm:t>
    </dgm:pt>
    <dgm:pt modelId="{6C3FDEEA-8743-4704-AA2F-9374A108469B}" type="sibTrans" cxnId="{632D70C2-6D22-4809-B171-72711A400BAD}">
      <dgm:prSet/>
      <dgm:spPr/>
      <dgm:t>
        <a:bodyPr/>
        <a:lstStyle/>
        <a:p>
          <a:endParaRPr lang="en-US" sz="1600"/>
        </a:p>
      </dgm:t>
    </dgm:pt>
    <dgm:pt modelId="{435F817F-1FC2-4DBC-812F-1BD92190F2B5}">
      <dgm:prSet phldrT="[Текст]" custT="1"/>
      <dgm:spPr/>
      <dgm:t>
        <a:bodyPr/>
        <a:lstStyle/>
        <a:p>
          <a:r>
            <a:rPr lang="ro-RO" sz="1400" dirty="0">
              <a:latin typeface="Times New Roman" pitchFamily="18" charset="0"/>
              <a:cs typeface="Times New Roman" pitchFamily="18" charset="0"/>
            </a:rPr>
            <a:t>Coaliție ce apare ca urmare a amenințării externe la acest grup, iar interesul este reprezentat de apărarea colectivă împotriva unui inamic comun. </a:t>
          </a:r>
          <a:endParaRPr lang="en-US" sz="1400" dirty="0"/>
        </a:p>
      </dgm:t>
    </dgm:pt>
    <dgm:pt modelId="{F7145EED-2556-457D-A9A6-12596248BC61}" type="parTrans" cxnId="{43B9E621-6E22-4E50-9ABE-50804987AD48}">
      <dgm:prSet/>
      <dgm:spPr/>
      <dgm:t>
        <a:bodyPr/>
        <a:lstStyle/>
        <a:p>
          <a:endParaRPr lang="en-US" sz="1600"/>
        </a:p>
      </dgm:t>
    </dgm:pt>
    <dgm:pt modelId="{3C858B2C-5817-4F81-A16E-98762E06119C}" type="sibTrans" cxnId="{43B9E621-6E22-4E50-9ABE-50804987AD48}">
      <dgm:prSet/>
      <dgm:spPr/>
      <dgm:t>
        <a:bodyPr/>
        <a:lstStyle/>
        <a:p>
          <a:endParaRPr lang="en-US" sz="1600"/>
        </a:p>
      </dgm:t>
    </dgm:pt>
    <dgm:pt modelId="{9B4536CD-D0D0-48FD-9C47-4A40B00290EC}" type="pres">
      <dgm:prSet presAssocID="{C1551006-9971-4A1E-8CE6-E4705C509CAB}" presName="hierChild1" presStyleCnt="0">
        <dgm:presLayoutVars>
          <dgm:orgChart val="1"/>
          <dgm:chPref val="1"/>
          <dgm:dir/>
          <dgm:animOne val="branch"/>
          <dgm:animLvl val="lvl"/>
          <dgm:resizeHandles/>
        </dgm:presLayoutVars>
      </dgm:prSet>
      <dgm:spPr/>
    </dgm:pt>
    <dgm:pt modelId="{224DF76C-9425-4FA9-8910-33B4CBCC2CFC}" type="pres">
      <dgm:prSet presAssocID="{AF28E3FA-A3C9-40F4-86E9-ABF65E8A0063}" presName="hierRoot1" presStyleCnt="0">
        <dgm:presLayoutVars>
          <dgm:hierBranch val="init"/>
        </dgm:presLayoutVars>
      </dgm:prSet>
      <dgm:spPr/>
    </dgm:pt>
    <dgm:pt modelId="{2295953C-7B90-4A24-B8CE-B9BEAA8FED25}" type="pres">
      <dgm:prSet presAssocID="{AF28E3FA-A3C9-40F4-86E9-ABF65E8A0063}" presName="rootComposite1" presStyleCnt="0"/>
      <dgm:spPr/>
    </dgm:pt>
    <dgm:pt modelId="{930E8855-DF82-4E98-966F-4394EAEE0C63}" type="pres">
      <dgm:prSet presAssocID="{AF28E3FA-A3C9-40F4-86E9-ABF65E8A0063}" presName="rootText1" presStyleLbl="node0" presStyleIdx="0" presStyleCnt="1" custScaleX="159065" custScaleY="65832">
        <dgm:presLayoutVars>
          <dgm:chPref val="3"/>
        </dgm:presLayoutVars>
      </dgm:prSet>
      <dgm:spPr/>
    </dgm:pt>
    <dgm:pt modelId="{FDA13066-D834-4EF2-94DC-E68363F1DA44}" type="pres">
      <dgm:prSet presAssocID="{AF28E3FA-A3C9-40F4-86E9-ABF65E8A0063}" presName="rootConnector1" presStyleLbl="node1" presStyleIdx="0" presStyleCnt="0"/>
      <dgm:spPr/>
    </dgm:pt>
    <dgm:pt modelId="{1BFA569A-77B2-4C40-BE6E-F4E40EE007C0}" type="pres">
      <dgm:prSet presAssocID="{AF28E3FA-A3C9-40F4-86E9-ABF65E8A0063}" presName="hierChild2" presStyleCnt="0"/>
      <dgm:spPr/>
    </dgm:pt>
    <dgm:pt modelId="{AC2FB3C1-D569-49EA-BCD6-12649E432F4C}" type="pres">
      <dgm:prSet presAssocID="{1750137C-1A69-46CD-BB6D-3D44617D1D99}" presName="Name37" presStyleLbl="parChTrans1D2" presStyleIdx="0" presStyleCnt="2"/>
      <dgm:spPr/>
    </dgm:pt>
    <dgm:pt modelId="{449EE0BE-C61D-48C4-B4D1-13C5E1D54F74}" type="pres">
      <dgm:prSet presAssocID="{530CF31E-58B6-4BC6-9D6C-6F3B045CEDB2}" presName="hierRoot2" presStyleCnt="0">
        <dgm:presLayoutVars>
          <dgm:hierBranch val="init"/>
        </dgm:presLayoutVars>
      </dgm:prSet>
      <dgm:spPr/>
    </dgm:pt>
    <dgm:pt modelId="{648DF2BC-A30A-49B5-AC13-80692D410C11}" type="pres">
      <dgm:prSet presAssocID="{530CF31E-58B6-4BC6-9D6C-6F3B045CEDB2}" presName="rootComposite" presStyleCnt="0"/>
      <dgm:spPr/>
    </dgm:pt>
    <dgm:pt modelId="{DFB83724-2CE6-478B-9A83-9564ADB8A449}" type="pres">
      <dgm:prSet presAssocID="{530CF31E-58B6-4BC6-9D6C-6F3B045CEDB2}" presName="rootText" presStyleLbl="node2" presStyleIdx="0" presStyleCnt="2" custScaleY="65891">
        <dgm:presLayoutVars>
          <dgm:chPref val="3"/>
        </dgm:presLayoutVars>
      </dgm:prSet>
      <dgm:spPr/>
    </dgm:pt>
    <dgm:pt modelId="{A1B93759-9CCE-4FA1-A0B8-DFC269F099E7}" type="pres">
      <dgm:prSet presAssocID="{530CF31E-58B6-4BC6-9D6C-6F3B045CEDB2}" presName="rootConnector" presStyleLbl="node2" presStyleIdx="0" presStyleCnt="2"/>
      <dgm:spPr/>
    </dgm:pt>
    <dgm:pt modelId="{33199444-CF35-4C53-8852-2E8783992C32}" type="pres">
      <dgm:prSet presAssocID="{530CF31E-58B6-4BC6-9D6C-6F3B045CEDB2}" presName="hierChild4" presStyleCnt="0"/>
      <dgm:spPr/>
    </dgm:pt>
    <dgm:pt modelId="{0DD4DB86-4CFE-439F-9CB9-608E2E4381AE}" type="pres">
      <dgm:prSet presAssocID="{530CF31E-58B6-4BC6-9D6C-6F3B045CEDB2}" presName="hierChild5" presStyleCnt="0"/>
      <dgm:spPr/>
    </dgm:pt>
    <dgm:pt modelId="{99B7F077-A645-4B54-9BD7-E31CAEC79FB9}" type="pres">
      <dgm:prSet presAssocID="{F7145EED-2556-457D-A9A6-12596248BC61}" presName="Name37" presStyleLbl="parChTrans1D2" presStyleIdx="1" presStyleCnt="2"/>
      <dgm:spPr/>
    </dgm:pt>
    <dgm:pt modelId="{A8562718-04A6-4094-9ACF-C9534F8D3EEE}" type="pres">
      <dgm:prSet presAssocID="{435F817F-1FC2-4DBC-812F-1BD92190F2B5}" presName="hierRoot2" presStyleCnt="0">
        <dgm:presLayoutVars>
          <dgm:hierBranch val="init"/>
        </dgm:presLayoutVars>
      </dgm:prSet>
      <dgm:spPr/>
    </dgm:pt>
    <dgm:pt modelId="{AEB428C9-38C1-414A-B024-6E2833D2378C}" type="pres">
      <dgm:prSet presAssocID="{435F817F-1FC2-4DBC-812F-1BD92190F2B5}" presName="rootComposite" presStyleCnt="0"/>
      <dgm:spPr/>
    </dgm:pt>
    <dgm:pt modelId="{389351C1-2EE7-4244-BA9A-B9D357D22D59}" type="pres">
      <dgm:prSet presAssocID="{435F817F-1FC2-4DBC-812F-1BD92190F2B5}" presName="rootText" presStyleLbl="node2" presStyleIdx="1" presStyleCnt="2" custScaleY="67107" custLinFactNeighborX="747" custLinFactNeighborY="-747">
        <dgm:presLayoutVars>
          <dgm:chPref val="3"/>
        </dgm:presLayoutVars>
      </dgm:prSet>
      <dgm:spPr/>
    </dgm:pt>
    <dgm:pt modelId="{70BF67B7-7B9E-479C-A477-91E90EE61C82}" type="pres">
      <dgm:prSet presAssocID="{435F817F-1FC2-4DBC-812F-1BD92190F2B5}" presName="rootConnector" presStyleLbl="node2" presStyleIdx="1" presStyleCnt="2"/>
      <dgm:spPr/>
    </dgm:pt>
    <dgm:pt modelId="{B46F53DE-F1F2-4855-B815-01BB962EF67A}" type="pres">
      <dgm:prSet presAssocID="{435F817F-1FC2-4DBC-812F-1BD92190F2B5}" presName="hierChild4" presStyleCnt="0"/>
      <dgm:spPr/>
    </dgm:pt>
    <dgm:pt modelId="{1BE9EB3B-9405-4915-9945-45C3548A9C82}" type="pres">
      <dgm:prSet presAssocID="{435F817F-1FC2-4DBC-812F-1BD92190F2B5}" presName="hierChild5" presStyleCnt="0"/>
      <dgm:spPr/>
    </dgm:pt>
    <dgm:pt modelId="{E56456A4-20F5-4C16-A823-4379378D9DE9}" type="pres">
      <dgm:prSet presAssocID="{AF28E3FA-A3C9-40F4-86E9-ABF65E8A0063}" presName="hierChild3" presStyleCnt="0"/>
      <dgm:spPr/>
    </dgm:pt>
  </dgm:ptLst>
  <dgm:cxnLst>
    <dgm:cxn modelId="{2A344C06-8ED7-48F5-85B5-974B68340563}" srcId="{C1551006-9971-4A1E-8CE6-E4705C509CAB}" destId="{AF28E3FA-A3C9-40F4-86E9-ABF65E8A0063}" srcOrd="0" destOrd="0" parTransId="{60911BC2-427B-4969-88F1-24A282444DC7}" sibTransId="{B3900697-082E-44E9-AC9D-672A5484E831}"/>
    <dgm:cxn modelId="{1C77351C-B7BE-42BE-B098-09CA34E05177}" type="presOf" srcId="{435F817F-1FC2-4DBC-812F-1BD92190F2B5}" destId="{389351C1-2EE7-4244-BA9A-B9D357D22D59}" srcOrd="0" destOrd="0" presId="urn:microsoft.com/office/officeart/2005/8/layout/orgChart1"/>
    <dgm:cxn modelId="{F039CF1C-0B58-4024-8E25-2653E9B7D934}" type="presOf" srcId="{530CF31E-58B6-4BC6-9D6C-6F3B045CEDB2}" destId="{A1B93759-9CCE-4FA1-A0B8-DFC269F099E7}" srcOrd="1" destOrd="0" presId="urn:microsoft.com/office/officeart/2005/8/layout/orgChart1"/>
    <dgm:cxn modelId="{E198161F-02A9-4771-9DF2-973B5DD70677}" type="presOf" srcId="{AF28E3FA-A3C9-40F4-86E9-ABF65E8A0063}" destId="{930E8855-DF82-4E98-966F-4394EAEE0C63}" srcOrd="0" destOrd="0" presId="urn:microsoft.com/office/officeart/2005/8/layout/orgChart1"/>
    <dgm:cxn modelId="{43B9E621-6E22-4E50-9ABE-50804987AD48}" srcId="{AF28E3FA-A3C9-40F4-86E9-ABF65E8A0063}" destId="{435F817F-1FC2-4DBC-812F-1BD92190F2B5}" srcOrd="1" destOrd="0" parTransId="{F7145EED-2556-457D-A9A6-12596248BC61}" sibTransId="{3C858B2C-5817-4F81-A16E-98762E06119C}"/>
    <dgm:cxn modelId="{0A478026-8A7B-45FE-9964-D476A4B38297}" type="presOf" srcId="{C1551006-9971-4A1E-8CE6-E4705C509CAB}" destId="{9B4536CD-D0D0-48FD-9C47-4A40B00290EC}" srcOrd="0" destOrd="0" presId="urn:microsoft.com/office/officeart/2005/8/layout/orgChart1"/>
    <dgm:cxn modelId="{4A34FF39-CF09-4F02-BCCF-11C9FE4B48B6}" type="presOf" srcId="{F7145EED-2556-457D-A9A6-12596248BC61}" destId="{99B7F077-A645-4B54-9BD7-E31CAEC79FB9}" srcOrd="0" destOrd="0" presId="urn:microsoft.com/office/officeart/2005/8/layout/orgChart1"/>
    <dgm:cxn modelId="{16232C48-C5E8-4592-ACFE-78637B737A75}" type="presOf" srcId="{1750137C-1A69-46CD-BB6D-3D44617D1D99}" destId="{AC2FB3C1-D569-49EA-BCD6-12649E432F4C}" srcOrd="0" destOrd="0" presId="urn:microsoft.com/office/officeart/2005/8/layout/orgChart1"/>
    <dgm:cxn modelId="{BE45C468-FDE7-431F-BB13-36C9FB062A9F}" type="presOf" srcId="{AF28E3FA-A3C9-40F4-86E9-ABF65E8A0063}" destId="{FDA13066-D834-4EF2-94DC-E68363F1DA44}" srcOrd="1" destOrd="0" presId="urn:microsoft.com/office/officeart/2005/8/layout/orgChart1"/>
    <dgm:cxn modelId="{3D7242A6-ED25-4D8B-8349-1D6C8B1F2310}" type="presOf" srcId="{435F817F-1FC2-4DBC-812F-1BD92190F2B5}" destId="{70BF67B7-7B9E-479C-A477-91E90EE61C82}" srcOrd="1" destOrd="0" presId="urn:microsoft.com/office/officeart/2005/8/layout/orgChart1"/>
    <dgm:cxn modelId="{632D70C2-6D22-4809-B171-72711A400BAD}" srcId="{AF28E3FA-A3C9-40F4-86E9-ABF65E8A0063}" destId="{530CF31E-58B6-4BC6-9D6C-6F3B045CEDB2}" srcOrd="0" destOrd="0" parTransId="{1750137C-1A69-46CD-BB6D-3D44617D1D99}" sibTransId="{6C3FDEEA-8743-4704-AA2F-9374A108469B}"/>
    <dgm:cxn modelId="{53A47ACA-35CD-4277-BDF5-BD1B41A19986}" type="presOf" srcId="{530CF31E-58B6-4BC6-9D6C-6F3B045CEDB2}" destId="{DFB83724-2CE6-478B-9A83-9564ADB8A449}" srcOrd="0" destOrd="0" presId="urn:microsoft.com/office/officeart/2005/8/layout/orgChart1"/>
    <dgm:cxn modelId="{81F17CF6-6A6B-434F-AE2D-E96658DC9B02}" type="presParOf" srcId="{9B4536CD-D0D0-48FD-9C47-4A40B00290EC}" destId="{224DF76C-9425-4FA9-8910-33B4CBCC2CFC}" srcOrd="0" destOrd="0" presId="urn:microsoft.com/office/officeart/2005/8/layout/orgChart1"/>
    <dgm:cxn modelId="{D109FD32-3114-42AC-BDC2-6AF20D39E0EF}" type="presParOf" srcId="{224DF76C-9425-4FA9-8910-33B4CBCC2CFC}" destId="{2295953C-7B90-4A24-B8CE-B9BEAA8FED25}" srcOrd="0" destOrd="0" presId="urn:microsoft.com/office/officeart/2005/8/layout/orgChart1"/>
    <dgm:cxn modelId="{651DF67F-56B2-4ACD-8C49-AEA76F2E4B26}" type="presParOf" srcId="{2295953C-7B90-4A24-B8CE-B9BEAA8FED25}" destId="{930E8855-DF82-4E98-966F-4394EAEE0C63}" srcOrd="0" destOrd="0" presId="urn:microsoft.com/office/officeart/2005/8/layout/orgChart1"/>
    <dgm:cxn modelId="{990B3BB9-4273-499C-BBCC-74C94AC60921}" type="presParOf" srcId="{2295953C-7B90-4A24-B8CE-B9BEAA8FED25}" destId="{FDA13066-D834-4EF2-94DC-E68363F1DA44}" srcOrd="1" destOrd="0" presId="urn:microsoft.com/office/officeart/2005/8/layout/orgChart1"/>
    <dgm:cxn modelId="{661689C5-E0A8-430D-B1B4-597EDABCE971}" type="presParOf" srcId="{224DF76C-9425-4FA9-8910-33B4CBCC2CFC}" destId="{1BFA569A-77B2-4C40-BE6E-F4E40EE007C0}" srcOrd="1" destOrd="0" presId="urn:microsoft.com/office/officeart/2005/8/layout/orgChart1"/>
    <dgm:cxn modelId="{EE7FF71C-E775-433B-9111-E0A3408A15D4}" type="presParOf" srcId="{1BFA569A-77B2-4C40-BE6E-F4E40EE007C0}" destId="{AC2FB3C1-D569-49EA-BCD6-12649E432F4C}" srcOrd="0" destOrd="0" presId="urn:microsoft.com/office/officeart/2005/8/layout/orgChart1"/>
    <dgm:cxn modelId="{4B84B2F3-F153-4B57-9C1F-265A76CAF1FB}" type="presParOf" srcId="{1BFA569A-77B2-4C40-BE6E-F4E40EE007C0}" destId="{449EE0BE-C61D-48C4-B4D1-13C5E1D54F74}" srcOrd="1" destOrd="0" presId="urn:microsoft.com/office/officeart/2005/8/layout/orgChart1"/>
    <dgm:cxn modelId="{7F5EE5B7-547D-4C86-95F9-33782EE48B54}" type="presParOf" srcId="{449EE0BE-C61D-48C4-B4D1-13C5E1D54F74}" destId="{648DF2BC-A30A-49B5-AC13-80692D410C11}" srcOrd="0" destOrd="0" presId="urn:microsoft.com/office/officeart/2005/8/layout/orgChart1"/>
    <dgm:cxn modelId="{697FCCA1-987E-47B7-AA5B-7888A31EE967}" type="presParOf" srcId="{648DF2BC-A30A-49B5-AC13-80692D410C11}" destId="{DFB83724-2CE6-478B-9A83-9564ADB8A449}" srcOrd="0" destOrd="0" presId="urn:microsoft.com/office/officeart/2005/8/layout/orgChart1"/>
    <dgm:cxn modelId="{B5258EDD-D901-49F2-8F10-F41F88B99AD2}" type="presParOf" srcId="{648DF2BC-A30A-49B5-AC13-80692D410C11}" destId="{A1B93759-9CCE-4FA1-A0B8-DFC269F099E7}" srcOrd="1" destOrd="0" presId="urn:microsoft.com/office/officeart/2005/8/layout/orgChart1"/>
    <dgm:cxn modelId="{E2D06B13-1896-4FE3-81D2-50C2BE3F838C}" type="presParOf" srcId="{449EE0BE-C61D-48C4-B4D1-13C5E1D54F74}" destId="{33199444-CF35-4C53-8852-2E8783992C32}" srcOrd="1" destOrd="0" presId="urn:microsoft.com/office/officeart/2005/8/layout/orgChart1"/>
    <dgm:cxn modelId="{C636E537-E399-4023-84C8-034A1DDF9B4B}" type="presParOf" srcId="{449EE0BE-C61D-48C4-B4D1-13C5E1D54F74}" destId="{0DD4DB86-4CFE-439F-9CB9-608E2E4381AE}" srcOrd="2" destOrd="0" presId="urn:microsoft.com/office/officeart/2005/8/layout/orgChart1"/>
    <dgm:cxn modelId="{EF764BAA-6F82-4DA9-9B97-C1365B65443A}" type="presParOf" srcId="{1BFA569A-77B2-4C40-BE6E-F4E40EE007C0}" destId="{99B7F077-A645-4B54-9BD7-E31CAEC79FB9}" srcOrd="2" destOrd="0" presId="urn:microsoft.com/office/officeart/2005/8/layout/orgChart1"/>
    <dgm:cxn modelId="{58779EE6-3A60-4E89-91C0-5CC6CA97419E}" type="presParOf" srcId="{1BFA569A-77B2-4C40-BE6E-F4E40EE007C0}" destId="{A8562718-04A6-4094-9ACF-C9534F8D3EEE}" srcOrd="3" destOrd="0" presId="urn:microsoft.com/office/officeart/2005/8/layout/orgChart1"/>
    <dgm:cxn modelId="{8E0BAE19-1037-4C79-AB62-FD65DA24E419}" type="presParOf" srcId="{A8562718-04A6-4094-9ACF-C9534F8D3EEE}" destId="{AEB428C9-38C1-414A-B024-6E2833D2378C}" srcOrd="0" destOrd="0" presId="urn:microsoft.com/office/officeart/2005/8/layout/orgChart1"/>
    <dgm:cxn modelId="{3C67C3DC-C9EC-4F2F-AF49-BE2813C7AB0D}" type="presParOf" srcId="{AEB428C9-38C1-414A-B024-6E2833D2378C}" destId="{389351C1-2EE7-4244-BA9A-B9D357D22D59}" srcOrd="0" destOrd="0" presId="urn:microsoft.com/office/officeart/2005/8/layout/orgChart1"/>
    <dgm:cxn modelId="{1839BC45-9E0E-4DEA-9DC5-E4239BFD462B}" type="presParOf" srcId="{AEB428C9-38C1-414A-B024-6E2833D2378C}" destId="{70BF67B7-7B9E-479C-A477-91E90EE61C82}" srcOrd="1" destOrd="0" presId="urn:microsoft.com/office/officeart/2005/8/layout/orgChart1"/>
    <dgm:cxn modelId="{A430E89E-4DEA-48B3-A502-828F094A6C33}" type="presParOf" srcId="{A8562718-04A6-4094-9ACF-C9534F8D3EEE}" destId="{B46F53DE-F1F2-4855-B815-01BB962EF67A}" srcOrd="1" destOrd="0" presId="urn:microsoft.com/office/officeart/2005/8/layout/orgChart1"/>
    <dgm:cxn modelId="{E1216CE9-1D95-4F66-9823-737AE40726D3}" type="presParOf" srcId="{A8562718-04A6-4094-9ACF-C9534F8D3EEE}" destId="{1BE9EB3B-9405-4915-9945-45C3548A9C82}" srcOrd="2" destOrd="0" presId="urn:microsoft.com/office/officeart/2005/8/layout/orgChart1"/>
    <dgm:cxn modelId="{41B00860-A62D-4285-A906-D4BB32603288}" type="presParOf" srcId="{224DF76C-9425-4FA9-8910-33B4CBCC2CFC}" destId="{E56456A4-20F5-4C16-A823-4379378D9DE9}"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AD0396-CF8A-414C-ABA0-A21CC83D5062}"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AE1C409E-A3EB-4885-BCE0-832209308F15}">
      <dgm:prSet phldrT="[Текст]"/>
      <dgm:spPr/>
      <dgm:t>
        <a:bodyPr/>
        <a:lstStyle/>
        <a:p>
          <a:r>
            <a:rPr lang="ro-RO" dirty="0">
              <a:solidFill>
                <a:schemeClr val="tx1"/>
              </a:solidFill>
              <a:latin typeface="Times New Roman" panose="02020603050405020304" pitchFamily="18" charset="0"/>
              <a:cs typeface="Times New Roman" pitchFamily="18" charset="0"/>
            </a:rPr>
            <a:t>Definiție vagă a securităţii internaţionale, </a:t>
          </a:r>
          <a:endParaRPr lang="en-US" dirty="0">
            <a:solidFill>
              <a:schemeClr val="tx1"/>
            </a:solidFill>
            <a:latin typeface="Times New Roman" panose="02020603050405020304" pitchFamily="18" charset="0"/>
            <a:cs typeface="Times New Roman" panose="02020603050405020304" pitchFamily="18" charset="0"/>
          </a:endParaRPr>
        </a:p>
      </dgm:t>
    </dgm:pt>
    <dgm:pt modelId="{F635869C-37E6-4F2B-B130-07BE57971320}" type="parTrans" cxnId="{B6C65FB0-B52A-41CB-BDA8-DFA68D30D93E}">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0E2C3114-FD80-4037-A421-D217390F7FCF}" type="sibTrans" cxnId="{B6C65FB0-B52A-41CB-BDA8-DFA68D30D93E}">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C87978EF-C4B0-4CC1-951A-6C9A27A48236}">
      <dgm:prSet phldrT="[Текст]"/>
      <dgm:spPr/>
      <dgm:t>
        <a:bodyPr/>
        <a:lstStyle/>
        <a:p>
          <a:r>
            <a:rPr lang="ro-RO" dirty="0">
              <a:solidFill>
                <a:schemeClr val="tx1"/>
              </a:solidFill>
              <a:latin typeface="Times New Roman" panose="02020603050405020304" pitchFamily="18" charset="0"/>
              <a:cs typeface="Times New Roman" pitchFamily="18" charset="0"/>
            </a:rPr>
            <a:t>Lipsa de priorități, </a:t>
          </a:r>
          <a:endParaRPr lang="en-US" dirty="0">
            <a:solidFill>
              <a:schemeClr val="tx1"/>
            </a:solidFill>
            <a:latin typeface="Times New Roman" panose="02020603050405020304" pitchFamily="18" charset="0"/>
            <a:cs typeface="Times New Roman" panose="02020603050405020304" pitchFamily="18" charset="0"/>
          </a:endParaRPr>
        </a:p>
      </dgm:t>
    </dgm:pt>
    <dgm:pt modelId="{0DC3A1ED-AD6B-42B7-B709-5C6DDE22D97A}" type="parTrans" cxnId="{1D067DC9-647E-46E3-B8F2-C3BD68987C77}">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73DE8E97-98FA-4F1D-92D0-20D944703918}" type="sibTrans" cxnId="{1D067DC9-647E-46E3-B8F2-C3BD68987C77}">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076317D1-FFF5-4012-8EA9-6433D7A0E7DE}">
      <dgm:prSet phldrT="[Текст]"/>
      <dgm:spPr/>
      <dgm:t>
        <a:bodyPr/>
        <a:lstStyle/>
        <a:p>
          <a:r>
            <a:rPr lang="ro-RO" dirty="0">
              <a:solidFill>
                <a:schemeClr val="tx1"/>
              </a:solidFill>
              <a:latin typeface="Times New Roman" panose="02020603050405020304" pitchFamily="18" charset="0"/>
              <a:cs typeface="Times New Roman" pitchFamily="18" charset="0"/>
            </a:rPr>
            <a:t>Cooperarea anevoioasă la nivel instituțional;</a:t>
          </a:r>
          <a:endParaRPr lang="en-US" dirty="0">
            <a:solidFill>
              <a:schemeClr val="tx1"/>
            </a:solidFill>
            <a:latin typeface="Times New Roman" panose="02020603050405020304" pitchFamily="18" charset="0"/>
            <a:cs typeface="Times New Roman" panose="02020603050405020304" pitchFamily="18" charset="0"/>
          </a:endParaRPr>
        </a:p>
      </dgm:t>
    </dgm:pt>
    <dgm:pt modelId="{6666BA8B-2B95-4332-B15C-10196E45C8B7}" type="parTrans" cxnId="{EF709F6C-37DF-4FCF-B5E5-B8C3B9FB2342}">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665ADA28-6C0C-40C5-979B-2AE970B5D5EC}" type="sibTrans" cxnId="{EF709F6C-37DF-4FCF-B5E5-B8C3B9FB2342}">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4E000BAD-46D3-4398-8732-DC8E903347CD}">
      <dgm:prSet/>
      <dgm:spPr/>
      <dgm:t>
        <a:bodyPr/>
        <a:lstStyle/>
        <a:p>
          <a:r>
            <a:rPr lang="ro-RO" dirty="0">
              <a:solidFill>
                <a:schemeClr val="tx1"/>
              </a:solidFill>
              <a:latin typeface="Times New Roman" panose="02020603050405020304" pitchFamily="18" charset="0"/>
              <a:cs typeface="Times New Roman" pitchFamily="18" charset="0"/>
            </a:rPr>
            <a:t>Dificultățile de punere în practică a unui sistem regional sau global de securitate internaţională.</a:t>
          </a:r>
          <a:endParaRPr lang="en-US" dirty="0">
            <a:solidFill>
              <a:schemeClr val="tx1"/>
            </a:solidFill>
            <a:latin typeface="Times New Roman" panose="02020603050405020304" pitchFamily="18" charset="0"/>
            <a:cs typeface="Times New Roman" pitchFamily="18" charset="0"/>
          </a:endParaRPr>
        </a:p>
      </dgm:t>
    </dgm:pt>
    <dgm:pt modelId="{C26E65AB-4C69-4380-A732-C0EE2390B2BB}" type="parTrans" cxnId="{4FDFD306-DB49-4F9B-B518-3436D68400EF}">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4FF7A641-F31F-4087-91F4-E5F9A9080EAA}" type="sibTrans" cxnId="{4FDFD306-DB49-4F9B-B518-3436D68400EF}">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01A1F594-D142-4643-B804-CD5B2DB50154}" type="pres">
      <dgm:prSet presAssocID="{42AD0396-CF8A-414C-ABA0-A21CC83D5062}" presName="outerComposite" presStyleCnt="0">
        <dgm:presLayoutVars>
          <dgm:chMax val="5"/>
          <dgm:dir/>
          <dgm:resizeHandles val="exact"/>
        </dgm:presLayoutVars>
      </dgm:prSet>
      <dgm:spPr/>
    </dgm:pt>
    <dgm:pt modelId="{1B07CC36-EBD3-49A5-8D93-A1AFA5B2901F}" type="pres">
      <dgm:prSet presAssocID="{42AD0396-CF8A-414C-ABA0-A21CC83D5062}" presName="dummyMaxCanvas" presStyleCnt="0">
        <dgm:presLayoutVars/>
      </dgm:prSet>
      <dgm:spPr/>
    </dgm:pt>
    <dgm:pt modelId="{CE262286-A25F-499D-A813-CD9466D4B9EB}" type="pres">
      <dgm:prSet presAssocID="{42AD0396-CF8A-414C-ABA0-A21CC83D5062}" presName="FourNodes_1" presStyleLbl="node1" presStyleIdx="0" presStyleCnt="4">
        <dgm:presLayoutVars>
          <dgm:bulletEnabled val="1"/>
        </dgm:presLayoutVars>
      </dgm:prSet>
      <dgm:spPr/>
    </dgm:pt>
    <dgm:pt modelId="{63F992C8-D74C-4F87-BDF5-F7B71F7E9643}" type="pres">
      <dgm:prSet presAssocID="{42AD0396-CF8A-414C-ABA0-A21CC83D5062}" presName="FourNodes_2" presStyleLbl="node1" presStyleIdx="1" presStyleCnt="4">
        <dgm:presLayoutVars>
          <dgm:bulletEnabled val="1"/>
        </dgm:presLayoutVars>
      </dgm:prSet>
      <dgm:spPr/>
    </dgm:pt>
    <dgm:pt modelId="{68420413-1DC5-4901-ACE0-0B221D4F6420}" type="pres">
      <dgm:prSet presAssocID="{42AD0396-CF8A-414C-ABA0-A21CC83D5062}" presName="FourNodes_3" presStyleLbl="node1" presStyleIdx="2" presStyleCnt="4">
        <dgm:presLayoutVars>
          <dgm:bulletEnabled val="1"/>
        </dgm:presLayoutVars>
      </dgm:prSet>
      <dgm:spPr/>
    </dgm:pt>
    <dgm:pt modelId="{65E7197A-FEA0-4A89-8F64-D62484C1B6AC}" type="pres">
      <dgm:prSet presAssocID="{42AD0396-CF8A-414C-ABA0-A21CC83D5062}" presName="FourNodes_4" presStyleLbl="node1" presStyleIdx="3" presStyleCnt="4">
        <dgm:presLayoutVars>
          <dgm:bulletEnabled val="1"/>
        </dgm:presLayoutVars>
      </dgm:prSet>
      <dgm:spPr/>
    </dgm:pt>
    <dgm:pt modelId="{1DA41582-4254-4069-9DAA-489729102916}" type="pres">
      <dgm:prSet presAssocID="{42AD0396-CF8A-414C-ABA0-A21CC83D5062}" presName="FourConn_1-2" presStyleLbl="fgAccFollowNode1" presStyleIdx="0" presStyleCnt="3">
        <dgm:presLayoutVars>
          <dgm:bulletEnabled val="1"/>
        </dgm:presLayoutVars>
      </dgm:prSet>
      <dgm:spPr/>
    </dgm:pt>
    <dgm:pt modelId="{840C9B21-F126-42E0-B48D-2E5C9E590463}" type="pres">
      <dgm:prSet presAssocID="{42AD0396-CF8A-414C-ABA0-A21CC83D5062}" presName="FourConn_2-3" presStyleLbl="fgAccFollowNode1" presStyleIdx="1" presStyleCnt="3">
        <dgm:presLayoutVars>
          <dgm:bulletEnabled val="1"/>
        </dgm:presLayoutVars>
      </dgm:prSet>
      <dgm:spPr/>
    </dgm:pt>
    <dgm:pt modelId="{56BE71F3-320D-458F-A2B6-E0017B8A77DC}" type="pres">
      <dgm:prSet presAssocID="{42AD0396-CF8A-414C-ABA0-A21CC83D5062}" presName="FourConn_3-4" presStyleLbl="fgAccFollowNode1" presStyleIdx="2" presStyleCnt="3">
        <dgm:presLayoutVars>
          <dgm:bulletEnabled val="1"/>
        </dgm:presLayoutVars>
      </dgm:prSet>
      <dgm:spPr/>
    </dgm:pt>
    <dgm:pt modelId="{B9E32A3D-ACF5-44F1-BD84-4E272A31FC29}" type="pres">
      <dgm:prSet presAssocID="{42AD0396-CF8A-414C-ABA0-A21CC83D5062}" presName="FourNodes_1_text" presStyleLbl="node1" presStyleIdx="3" presStyleCnt="4">
        <dgm:presLayoutVars>
          <dgm:bulletEnabled val="1"/>
        </dgm:presLayoutVars>
      </dgm:prSet>
      <dgm:spPr/>
    </dgm:pt>
    <dgm:pt modelId="{8787330E-AD05-48B6-9E0F-8F95E4D379A6}" type="pres">
      <dgm:prSet presAssocID="{42AD0396-CF8A-414C-ABA0-A21CC83D5062}" presName="FourNodes_2_text" presStyleLbl="node1" presStyleIdx="3" presStyleCnt="4">
        <dgm:presLayoutVars>
          <dgm:bulletEnabled val="1"/>
        </dgm:presLayoutVars>
      </dgm:prSet>
      <dgm:spPr/>
    </dgm:pt>
    <dgm:pt modelId="{46DB35B8-DCA3-456F-A734-79E11FC6895E}" type="pres">
      <dgm:prSet presAssocID="{42AD0396-CF8A-414C-ABA0-A21CC83D5062}" presName="FourNodes_3_text" presStyleLbl="node1" presStyleIdx="3" presStyleCnt="4">
        <dgm:presLayoutVars>
          <dgm:bulletEnabled val="1"/>
        </dgm:presLayoutVars>
      </dgm:prSet>
      <dgm:spPr/>
    </dgm:pt>
    <dgm:pt modelId="{75029AF3-CE93-4F71-8269-52BA3FF9C449}" type="pres">
      <dgm:prSet presAssocID="{42AD0396-CF8A-414C-ABA0-A21CC83D5062}" presName="FourNodes_4_text" presStyleLbl="node1" presStyleIdx="3" presStyleCnt="4">
        <dgm:presLayoutVars>
          <dgm:bulletEnabled val="1"/>
        </dgm:presLayoutVars>
      </dgm:prSet>
      <dgm:spPr/>
    </dgm:pt>
  </dgm:ptLst>
  <dgm:cxnLst>
    <dgm:cxn modelId="{64CC2203-F181-44B1-B46F-5CDD0641EADB}" type="presOf" srcId="{4E000BAD-46D3-4398-8732-DC8E903347CD}" destId="{75029AF3-CE93-4F71-8269-52BA3FF9C449}" srcOrd="1" destOrd="0" presId="urn:microsoft.com/office/officeart/2005/8/layout/vProcess5"/>
    <dgm:cxn modelId="{4FDFD306-DB49-4F9B-B518-3436D68400EF}" srcId="{42AD0396-CF8A-414C-ABA0-A21CC83D5062}" destId="{4E000BAD-46D3-4398-8732-DC8E903347CD}" srcOrd="3" destOrd="0" parTransId="{C26E65AB-4C69-4380-A732-C0EE2390B2BB}" sibTransId="{4FF7A641-F31F-4087-91F4-E5F9A9080EAA}"/>
    <dgm:cxn modelId="{0FC87828-2F13-4D09-8E24-C980EC6D2E60}" type="presOf" srcId="{4E000BAD-46D3-4398-8732-DC8E903347CD}" destId="{65E7197A-FEA0-4A89-8F64-D62484C1B6AC}" srcOrd="0" destOrd="0" presId="urn:microsoft.com/office/officeart/2005/8/layout/vProcess5"/>
    <dgm:cxn modelId="{588B892B-5256-4D4A-B714-D0E5B3F983B9}" type="presOf" srcId="{AE1C409E-A3EB-4885-BCE0-832209308F15}" destId="{B9E32A3D-ACF5-44F1-BD84-4E272A31FC29}" srcOrd="1" destOrd="0" presId="urn:microsoft.com/office/officeart/2005/8/layout/vProcess5"/>
    <dgm:cxn modelId="{5C459B36-80F1-43E9-B75E-4F2B07A71F9E}" type="presOf" srcId="{665ADA28-6C0C-40C5-979B-2AE970B5D5EC}" destId="{56BE71F3-320D-458F-A2B6-E0017B8A77DC}" srcOrd="0" destOrd="0" presId="urn:microsoft.com/office/officeart/2005/8/layout/vProcess5"/>
    <dgm:cxn modelId="{4D1DB63F-9D80-4FAD-97B7-07C8DDB68FE6}" type="presOf" srcId="{42AD0396-CF8A-414C-ABA0-A21CC83D5062}" destId="{01A1F594-D142-4643-B804-CD5B2DB50154}" srcOrd="0" destOrd="0" presId="urn:microsoft.com/office/officeart/2005/8/layout/vProcess5"/>
    <dgm:cxn modelId="{EF709F6C-37DF-4FCF-B5E5-B8C3B9FB2342}" srcId="{42AD0396-CF8A-414C-ABA0-A21CC83D5062}" destId="{076317D1-FFF5-4012-8EA9-6433D7A0E7DE}" srcOrd="2" destOrd="0" parTransId="{6666BA8B-2B95-4332-B15C-10196E45C8B7}" sibTransId="{665ADA28-6C0C-40C5-979B-2AE970B5D5EC}"/>
    <dgm:cxn modelId="{DFB91558-F54F-46C2-9056-4C67CBE0E797}" type="presOf" srcId="{0E2C3114-FD80-4037-A421-D217390F7FCF}" destId="{1DA41582-4254-4069-9DAA-489729102916}" srcOrd="0" destOrd="0" presId="urn:microsoft.com/office/officeart/2005/8/layout/vProcess5"/>
    <dgm:cxn modelId="{AA432582-5D13-4317-ACF0-047A6B1E7E6F}" type="presOf" srcId="{C87978EF-C4B0-4CC1-951A-6C9A27A48236}" destId="{8787330E-AD05-48B6-9E0F-8F95E4D379A6}" srcOrd="1" destOrd="0" presId="urn:microsoft.com/office/officeart/2005/8/layout/vProcess5"/>
    <dgm:cxn modelId="{1E30D68E-FD09-40A0-8D9E-D4026A8FEFC9}" type="presOf" srcId="{AE1C409E-A3EB-4885-BCE0-832209308F15}" destId="{CE262286-A25F-499D-A813-CD9466D4B9EB}" srcOrd="0" destOrd="0" presId="urn:microsoft.com/office/officeart/2005/8/layout/vProcess5"/>
    <dgm:cxn modelId="{B6C65FB0-B52A-41CB-BDA8-DFA68D30D93E}" srcId="{42AD0396-CF8A-414C-ABA0-A21CC83D5062}" destId="{AE1C409E-A3EB-4885-BCE0-832209308F15}" srcOrd="0" destOrd="0" parTransId="{F635869C-37E6-4F2B-B130-07BE57971320}" sibTransId="{0E2C3114-FD80-4037-A421-D217390F7FCF}"/>
    <dgm:cxn modelId="{F4E12DBB-C3B4-42D2-A829-516A3042C585}" type="presOf" srcId="{076317D1-FFF5-4012-8EA9-6433D7A0E7DE}" destId="{68420413-1DC5-4901-ACE0-0B221D4F6420}" srcOrd="0" destOrd="0" presId="urn:microsoft.com/office/officeart/2005/8/layout/vProcess5"/>
    <dgm:cxn modelId="{1D067DC9-647E-46E3-B8F2-C3BD68987C77}" srcId="{42AD0396-CF8A-414C-ABA0-A21CC83D5062}" destId="{C87978EF-C4B0-4CC1-951A-6C9A27A48236}" srcOrd="1" destOrd="0" parTransId="{0DC3A1ED-AD6B-42B7-B709-5C6DDE22D97A}" sibTransId="{73DE8E97-98FA-4F1D-92D0-20D944703918}"/>
    <dgm:cxn modelId="{0A8E20CA-573F-4BFA-86B5-FE8AD76CDD10}" type="presOf" srcId="{076317D1-FFF5-4012-8EA9-6433D7A0E7DE}" destId="{46DB35B8-DCA3-456F-A734-79E11FC6895E}" srcOrd="1" destOrd="0" presId="urn:microsoft.com/office/officeart/2005/8/layout/vProcess5"/>
    <dgm:cxn modelId="{987573DC-E710-42EF-867B-46491C4A7DA2}" type="presOf" srcId="{73DE8E97-98FA-4F1D-92D0-20D944703918}" destId="{840C9B21-F126-42E0-B48D-2E5C9E590463}" srcOrd="0" destOrd="0" presId="urn:microsoft.com/office/officeart/2005/8/layout/vProcess5"/>
    <dgm:cxn modelId="{71E2DBFB-69EE-4094-8F89-EA2C51A517D7}" type="presOf" srcId="{C87978EF-C4B0-4CC1-951A-6C9A27A48236}" destId="{63F992C8-D74C-4F87-BDF5-F7B71F7E9643}" srcOrd="0" destOrd="0" presId="urn:microsoft.com/office/officeart/2005/8/layout/vProcess5"/>
    <dgm:cxn modelId="{DB7E3357-149A-46D7-871C-09741CD4CD7F}" type="presParOf" srcId="{01A1F594-D142-4643-B804-CD5B2DB50154}" destId="{1B07CC36-EBD3-49A5-8D93-A1AFA5B2901F}" srcOrd="0" destOrd="0" presId="urn:microsoft.com/office/officeart/2005/8/layout/vProcess5"/>
    <dgm:cxn modelId="{4C966332-D0DC-4731-9C4F-B0CC12A97F0B}" type="presParOf" srcId="{01A1F594-D142-4643-B804-CD5B2DB50154}" destId="{CE262286-A25F-499D-A813-CD9466D4B9EB}" srcOrd="1" destOrd="0" presId="urn:microsoft.com/office/officeart/2005/8/layout/vProcess5"/>
    <dgm:cxn modelId="{C5C33276-CFF8-472E-82E2-C4AC5708DE04}" type="presParOf" srcId="{01A1F594-D142-4643-B804-CD5B2DB50154}" destId="{63F992C8-D74C-4F87-BDF5-F7B71F7E9643}" srcOrd="2" destOrd="0" presId="urn:microsoft.com/office/officeart/2005/8/layout/vProcess5"/>
    <dgm:cxn modelId="{B77D379B-4A01-4C8E-AB54-7FD1B59308FF}" type="presParOf" srcId="{01A1F594-D142-4643-B804-CD5B2DB50154}" destId="{68420413-1DC5-4901-ACE0-0B221D4F6420}" srcOrd="3" destOrd="0" presId="urn:microsoft.com/office/officeart/2005/8/layout/vProcess5"/>
    <dgm:cxn modelId="{30D5D9CC-DFD5-400C-AFFA-DB338E811FEB}" type="presParOf" srcId="{01A1F594-D142-4643-B804-CD5B2DB50154}" destId="{65E7197A-FEA0-4A89-8F64-D62484C1B6AC}" srcOrd="4" destOrd="0" presId="urn:microsoft.com/office/officeart/2005/8/layout/vProcess5"/>
    <dgm:cxn modelId="{C3F3031A-530B-48E3-89CC-B8C3808D2DA1}" type="presParOf" srcId="{01A1F594-D142-4643-B804-CD5B2DB50154}" destId="{1DA41582-4254-4069-9DAA-489729102916}" srcOrd="5" destOrd="0" presId="urn:microsoft.com/office/officeart/2005/8/layout/vProcess5"/>
    <dgm:cxn modelId="{FC2940B5-6101-4D72-8D54-35900142D386}" type="presParOf" srcId="{01A1F594-D142-4643-B804-CD5B2DB50154}" destId="{840C9B21-F126-42E0-B48D-2E5C9E590463}" srcOrd="6" destOrd="0" presId="urn:microsoft.com/office/officeart/2005/8/layout/vProcess5"/>
    <dgm:cxn modelId="{0A79A4C6-7043-470C-896F-F833C8F43071}" type="presParOf" srcId="{01A1F594-D142-4643-B804-CD5B2DB50154}" destId="{56BE71F3-320D-458F-A2B6-E0017B8A77DC}" srcOrd="7" destOrd="0" presId="urn:microsoft.com/office/officeart/2005/8/layout/vProcess5"/>
    <dgm:cxn modelId="{2164B58D-BFF4-49DD-9FF2-C6EAB22614CB}" type="presParOf" srcId="{01A1F594-D142-4643-B804-CD5B2DB50154}" destId="{B9E32A3D-ACF5-44F1-BD84-4E272A31FC29}" srcOrd="8" destOrd="0" presId="urn:microsoft.com/office/officeart/2005/8/layout/vProcess5"/>
    <dgm:cxn modelId="{A43D50CF-AC1E-465B-8C27-491DB18868B1}" type="presParOf" srcId="{01A1F594-D142-4643-B804-CD5B2DB50154}" destId="{8787330E-AD05-48B6-9E0F-8F95E4D379A6}" srcOrd="9" destOrd="0" presId="urn:microsoft.com/office/officeart/2005/8/layout/vProcess5"/>
    <dgm:cxn modelId="{75893373-D04D-4356-B6C0-3E8D6549370C}" type="presParOf" srcId="{01A1F594-D142-4643-B804-CD5B2DB50154}" destId="{46DB35B8-DCA3-456F-A734-79E11FC6895E}" srcOrd="10" destOrd="0" presId="urn:microsoft.com/office/officeart/2005/8/layout/vProcess5"/>
    <dgm:cxn modelId="{A4384893-8D25-42EC-B8A3-BE3E90645870}" type="presParOf" srcId="{01A1F594-D142-4643-B804-CD5B2DB50154}" destId="{75029AF3-CE93-4F71-8269-52BA3FF9C449}"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5C599-0F25-40CE-803F-8711E344E6F8}">
      <dsp:nvSpPr>
        <dsp:cNvPr id="0" name=""/>
        <dsp:cNvSpPr/>
      </dsp:nvSpPr>
      <dsp:spPr>
        <a:xfrm rot="16200000">
          <a:off x="-1993928" y="1998634"/>
          <a:ext cx="5467264" cy="1469996"/>
        </a:xfrm>
        <a:prstGeom prst="flowChartManualOperati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ro-RO" sz="1400" b="1" kern="1200" dirty="0">
              <a:latin typeface="Times New Roman" pitchFamily="18" charset="0"/>
              <a:cs typeface="Times New Roman" pitchFamily="18" charset="0"/>
            </a:rPr>
            <a:t>Mediul de securitate </a:t>
          </a:r>
          <a:r>
            <a:rPr lang="ro-RO" sz="1400" kern="1200" dirty="0">
              <a:latin typeface="Times New Roman" pitchFamily="18" charset="0"/>
              <a:cs typeface="Times New Roman" pitchFamily="18" charset="0"/>
            </a:rPr>
            <a:t>reprezintă o realitate contemporană care înglobează ansamblul condițiilor, proceselor şi al fenomenelor politice, diplomatice, economice, sociale, culturale, militare, ecologice şi informaționale, interne şi internaţionale. </a:t>
          </a:r>
          <a:endParaRPr lang="en-US" sz="1400" kern="1200" dirty="0"/>
        </a:p>
      </dsp:txBody>
      <dsp:txXfrm rot="5400000">
        <a:off x="4706" y="1093453"/>
        <a:ext cx="1469996" cy="3280358"/>
      </dsp:txXfrm>
    </dsp:sp>
    <dsp:sp modelId="{F8CADF1A-5B22-4993-ACF4-0082808DF6AB}">
      <dsp:nvSpPr>
        <dsp:cNvPr id="0" name=""/>
        <dsp:cNvSpPr/>
      </dsp:nvSpPr>
      <dsp:spPr>
        <a:xfrm rot="16200000">
          <a:off x="-348388" y="1963010"/>
          <a:ext cx="5467264" cy="1541243"/>
        </a:xfrm>
        <a:prstGeom prst="flowChartManualOperation">
          <a:avLst/>
        </a:prstGeom>
        <a:gradFill rotWithShape="0">
          <a:gsLst>
            <a:gs pos="0">
              <a:schemeClr val="accent4">
                <a:hueOff val="1960178"/>
                <a:satOff val="-8155"/>
                <a:lumOff val="1922"/>
                <a:alphaOff val="0"/>
                <a:lumMod val="110000"/>
                <a:satMod val="105000"/>
                <a:tint val="67000"/>
              </a:schemeClr>
            </a:gs>
            <a:gs pos="50000">
              <a:schemeClr val="accent4">
                <a:hueOff val="1960178"/>
                <a:satOff val="-8155"/>
                <a:lumOff val="1922"/>
                <a:alphaOff val="0"/>
                <a:lumMod val="105000"/>
                <a:satMod val="103000"/>
                <a:tint val="73000"/>
              </a:schemeClr>
            </a:gs>
            <a:gs pos="100000">
              <a:schemeClr val="accent4">
                <a:hueOff val="1960178"/>
                <a:satOff val="-8155"/>
                <a:lumOff val="1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ro-RO" sz="1400" kern="1200" dirty="0">
              <a:latin typeface="Times New Roman" pitchFamily="18" charset="0"/>
              <a:cs typeface="Times New Roman" pitchFamily="18" charset="0"/>
            </a:rPr>
            <a:t>Prin prisma structurii sale care este una extrem de complexă şi datorită dependenței sale evolutive de multitudinea de factori obiectivi şi subiectivi, determinarea trăsăturilor mediului actual de securitate impune o nouă abordare care să ia în considerare multiplele modificări ce au loc în toate domeniile vieții sociale.</a:t>
          </a:r>
          <a:endParaRPr lang="en-US" sz="1400" kern="1200" dirty="0"/>
        </a:p>
      </dsp:txBody>
      <dsp:txXfrm rot="5400000">
        <a:off x="1614622" y="1093453"/>
        <a:ext cx="1541243" cy="3280358"/>
      </dsp:txXfrm>
    </dsp:sp>
    <dsp:sp modelId="{4ACC4F27-7F65-4E34-959B-725C7AD21EC3}">
      <dsp:nvSpPr>
        <dsp:cNvPr id="0" name=""/>
        <dsp:cNvSpPr/>
      </dsp:nvSpPr>
      <dsp:spPr>
        <a:xfrm rot="16200000">
          <a:off x="1494951" y="1800834"/>
          <a:ext cx="5467264" cy="1865596"/>
        </a:xfrm>
        <a:prstGeom prst="flowChartManualOperation">
          <a:avLst/>
        </a:prstGeom>
        <a:gradFill rotWithShape="0">
          <a:gsLst>
            <a:gs pos="0">
              <a:schemeClr val="accent4">
                <a:hueOff val="3920356"/>
                <a:satOff val="-16311"/>
                <a:lumOff val="3843"/>
                <a:alphaOff val="0"/>
                <a:lumMod val="110000"/>
                <a:satMod val="105000"/>
                <a:tint val="67000"/>
              </a:schemeClr>
            </a:gs>
            <a:gs pos="50000">
              <a:schemeClr val="accent4">
                <a:hueOff val="3920356"/>
                <a:satOff val="-16311"/>
                <a:lumOff val="3843"/>
                <a:alphaOff val="0"/>
                <a:lumMod val="105000"/>
                <a:satMod val="103000"/>
                <a:tint val="73000"/>
              </a:schemeClr>
            </a:gs>
            <a:gs pos="100000">
              <a:schemeClr val="accent4">
                <a:hueOff val="3920356"/>
                <a:satOff val="-16311"/>
                <a:lumOff val="3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ro-RO" sz="1400" kern="1200" dirty="0">
              <a:latin typeface="Times New Roman" pitchFamily="18" charset="0"/>
              <a:cs typeface="Times New Roman" pitchFamily="18" charset="0"/>
            </a:rPr>
            <a:t>Prin sintagma mediu de securitate, ce presupune o adaptare şi o ajustare permanentă a unui set de parametri interni (economico-sociali, politici, militari, juridici, culturali şi morali) la condițiile mediului internațional, un proces cu o dinamică fluidă, orientat spre prezervarea spațiului, idealurilor şi valorilor comune şi totodată, punerea acestor elemente într-un echilibru stabil, neafectat de factori de risc sau de amenințări.</a:t>
          </a:r>
          <a:endParaRPr lang="en-US" sz="1400" kern="1200" dirty="0"/>
        </a:p>
      </dsp:txBody>
      <dsp:txXfrm rot="5400000">
        <a:off x="3295785" y="1093453"/>
        <a:ext cx="1865596" cy="3280358"/>
      </dsp:txXfrm>
    </dsp:sp>
    <dsp:sp modelId="{8706DB80-7CF1-4A5B-90CC-C937E4CAF6AA}">
      <dsp:nvSpPr>
        <dsp:cNvPr id="0" name=""/>
        <dsp:cNvSpPr/>
      </dsp:nvSpPr>
      <dsp:spPr>
        <a:xfrm rot="16200000">
          <a:off x="3664211" y="1637090"/>
          <a:ext cx="5467264" cy="2193083"/>
        </a:xfrm>
        <a:prstGeom prst="flowChartManualOperation">
          <a:avLst/>
        </a:prstGeom>
        <a:gradFill rotWithShape="0">
          <a:gsLst>
            <a:gs pos="0">
              <a:schemeClr val="accent4">
                <a:hueOff val="5880535"/>
                <a:satOff val="-24466"/>
                <a:lumOff val="5765"/>
                <a:alphaOff val="0"/>
                <a:lumMod val="110000"/>
                <a:satMod val="105000"/>
                <a:tint val="67000"/>
              </a:schemeClr>
            </a:gs>
            <a:gs pos="50000">
              <a:schemeClr val="accent4">
                <a:hueOff val="5880535"/>
                <a:satOff val="-24466"/>
                <a:lumOff val="5765"/>
                <a:alphaOff val="0"/>
                <a:lumMod val="105000"/>
                <a:satMod val="103000"/>
                <a:tint val="73000"/>
              </a:schemeClr>
            </a:gs>
            <a:gs pos="100000">
              <a:schemeClr val="accent4">
                <a:hueOff val="5880535"/>
                <a:satOff val="-24466"/>
                <a:lumOff val="5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ro-RO" sz="1400" kern="1200" dirty="0">
              <a:latin typeface="Times New Roman" pitchFamily="18" charset="0"/>
              <a:cs typeface="Times New Roman" pitchFamily="18" charset="0"/>
            </a:rPr>
            <a:t>Larg acceptat, conceptul de „securitate”, a început să fie utilizat frecvent în Statele Unite la sfârșitul anilor 1940 – începutul anilor 1950, când termenul făcea referire la sfera civil-militară privind strategia de cercetare, tehnologia, controlul armelor în timpul Războiului Rece, în care problema confruntărilor militare, în special în noua dimensiune nucleară, a apărut ca domeniu dominant al relațiilor internaţionale. </a:t>
          </a:r>
        </a:p>
      </dsp:txBody>
      <dsp:txXfrm rot="5400000">
        <a:off x="5301301" y="1093453"/>
        <a:ext cx="2193083" cy="3280358"/>
      </dsp:txXfrm>
    </dsp:sp>
    <dsp:sp modelId="{72771863-08BB-4FB1-B9A4-F454C20860EE}">
      <dsp:nvSpPr>
        <dsp:cNvPr id="0" name=""/>
        <dsp:cNvSpPr/>
      </dsp:nvSpPr>
      <dsp:spPr>
        <a:xfrm rot="16200000">
          <a:off x="6127246" y="1507058"/>
          <a:ext cx="5467264" cy="2453147"/>
        </a:xfrm>
        <a:prstGeom prst="flowChartManualOperation">
          <a:avLst/>
        </a:prstGeom>
        <a:gradFill rotWithShape="0">
          <a:gsLst>
            <a:gs pos="0">
              <a:schemeClr val="accent4">
                <a:hueOff val="7840713"/>
                <a:satOff val="-32622"/>
                <a:lumOff val="7686"/>
                <a:alphaOff val="0"/>
                <a:lumMod val="110000"/>
                <a:satMod val="105000"/>
                <a:tint val="67000"/>
              </a:schemeClr>
            </a:gs>
            <a:gs pos="50000">
              <a:schemeClr val="accent4">
                <a:hueOff val="7840713"/>
                <a:satOff val="-32622"/>
                <a:lumOff val="7686"/>
                <a:alphaOff val="0"/>
                <a:lumMod val="105000"/>
                <a:satMod val="103000"/>
                <a:tint val="73000"/>
              </a:schemeClr>
            </a:gs>
            <a:gs pos="100000">
              <a:schemeClr val="accent4">
                <a:hueOff val="7840713"/>
                <a:satOff val="-32622"/>
                <a:lumOff val="768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ro-RO" sz="1400" kern="1200" dirty="0">
              <a:latin typeface="Times New Roman" pitchFamily="18" charset="0"/>
              <a:cs typeface="Times New Roman" pitchFamily="18" charset="0"/>
            </a:rPr>
            <a:t>Domeniul de aplicare al securităţii internaţionale şi naționale este unul dintre domeniile-cheie ale oricărui stat. Acest lucru, necesită o abordare conștientă ale problemelor de securitate națională şi internaţională nu numai de către profesionişti, ci şi pentru ceilalți cetățeni. Din acest motiv problemele de securitate națională şi internaţională fac parte din programele instituţiilor de învățământ superior, publicații, adresate nu numai profesioniştilor, ci şi publicul larg.</a:t>
          </a:r>
          <a:endParaRPr lang="en-US" sz="1400" kern="1200" dirty="0">
            <a:latin typeface="Times New Roman" pitchFamily="18" charset="0"/>
            <a:cs typeface="Times New Roman" pitchFamily="18" charset="0"/>
          </a:endParaRPr>
        </a:p>
      </dsp:txBody>
      <dsp:txXfrm rot="5400000">
        <a:off x="7634304" y="1093453"/>
        <a:ext cx="2453147" cy="3280358"/>
      </dsp:txXfrm>
    </dsp:sp>
    <dsp:sp modelId="{3F4B5680-A1B4-4BF5-9BFB-0871BB2FE289}">
      <dsp:nvSpPr>
        <dsp:cNvPr id="0" name=""/>
        <dsp:cNvSpPr/>
      </dsp:nvSpPr>
      <dsp:spPr>
        <a:xfrm rot="16200000">
          <a:off x="8131829" y="2095542"/>
          <a:ext cx="5467264" cy="1276179"/>
        </a:xfrm>
        <a:prstGeom prst="flowChartManualOperation">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ro-RO" sz="1400" kern="1200" dirty="0">
              <a:solidFill>
                <a:schemeClr val="tx1"/>
              </a:solidFill>
              <a:effectLst/>
              <a:latin typeface="Times New Roman" pitchFamily="18" charset="0"/>
              <a:cs typeface="Times New Roman" pitchFamily="18" charset="0"/>
            </a:rPr>
            <a:t>Pentru o caracterizare mai detaliată a opiniilor specialiștilor în domeniul securităţii internaţionale se iau în considerare două tipuri de modele privind securitatea internaţională. </a:t>
          </a:r>
          <a:endParaRPr lang="en-US" sz="1400" kern="1200" dirty="0">
            <a:solidFill>
              <a:schemeClr val="tx1"/>
            </a:solidFill>
            <a:effectLst/>
            <a:latin typeface="Times New Roman" pitchFamily="18" charset="0"/>
            <a:cs typeface="Times New Roman" pitchFamily="18" charset="0"/>
          </a:endParaRPr>
        </a:p>
      </dsp:txBody>
      <dsp:txXfrm rot="5400000">
        <a:off x="10227371" y="1093453"/>
        <a:ext cx="1276179" cy="32803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160C3-F9B1-4907-B537-12E5B57E9431}">
      <dsp:nvSpPr>
        <dsp:cNvPr id="0" name=""/>
        <dsp:cNvSpPr/>
      </dsp:nvSpPr>
      <dsp:spPr>
        <a:xfrm rot="16200000">
          <a:off x="214" y="103401"/>
          <a:ext cx="2459024" cy="2464459"/>
        </a:xfrm>
        <a:prstGeom prst="upArrow">
          <a:avLst>
            <a:gd name="adj1" fmla="val 50000"/>
            <a:gd name="adj2" fmla="val 3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o-MD" sz="1800" kern="1200" dirty="0">
              <a:solidFill>
                <a:schemeClr val="tx1"/>
              </a:solidFill>
              <a:latin typeface="Times New Roman" panose="02020603050405020304" pitchFamily="18" charset="0"/>
              <a:cs typeface="Times New Roman" panose="02020603050405020304" pitchFamily="18" charset="0"/>
            </a:rPr>
            <a:t>Caracterul multidimensional al securității internaționale</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rot="5400000">
        <a:off x="427826" y="720874"/>
        <a:ext cx="2034130" cy="1229512"/>
      </dsp:txXfrm>
    </dsp:sp>
    <dsp:sp modelId="{CC641D28-C29C-40B5-8855-1978A163C38A}">
      <dsp:nvSpPr>
        <dsp:cNvPr id="0" name=""/>
        <dsp:cNvSpPr/>
      </dsp:nvSpPr>
      <dsp:spPr>
        <a:xfrm rot="5400000">
          <a:off x="2705973" y="106119"/>
          <a:ext cx="2459024" cy="2459024"/>
        </a:xfrm>
        <a:prstGeom prst="upArrow">
          <a:avLst>
            <a:gd name="adj1" fmla="val 50000"/>
            <a:gd name="adj2" fmla="val 35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o-MD" sz="1800" kern="1200" dirty="0">
              <a:solidFill>
                <a:schemeClr val="tx1"/>
              </a:solidFill>
              <a:latin typeface="Times New Roman" panose="02020603050405020304" pitchFamily="18" charset="0"/>
              <a:cs typeface="Times New Roman" panose="02020603050405020304" pitchFamily="18" charset="0"/>
            </a:rPr>
            <a:t>Ierarhie a priorităților ce vizează activitățile internaționale</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rot="-5400000">
        <a:off x="2705974" y="720875"/>
        <a:ext cx="2028695" cy="1229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0C23E-933F-4F33-93BB-25D9111F693B}">
      <dsp:nvSpPr>
        <dsp:cNvPr id="0" name=""/>
        <dsp:cNvSpPr/>
      </dsp:nvSpPr>
      <dsp:spPr>
        <a:xfrm rot="5400000">
          <a:off x="2788932" y="156888"/>
          <a:ext cx="1784449" cy="1798739"/>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o-MD" sz="1600" b="1" kern="1200" dirty="0">
              <a:solidFill>
                <a:schemeClr val="tx1"/>
              </a:solidFill>
              <a:latin typeface="Times New Roman (Заголовки)"/>
            </a:rPr>
            <a:t>Securitatea sistemului unipolar</a:t>
          </a:r>
          <a:endParaRPr lang="en-US" sz="1600" b="1" kern="1200" dirty="0">
            <a:solidFill>
              <a:schemeClr val="tx1"/>
            </a:solidFill>
            <a:latin typeface="Times New Roman (Заголовки)"/>
          </a:endParaRPr>
        </a:p>
      </dsp:txBody>
      <dsp:txXfrm rot="-5400000">
        <a:off x="3081577" y="461441"/>
        <a:ext cx="1199159" cy="1189633"/>
      </dsp:txXfrm>
    </dsp:sp>
    <dsp:sp modelId="{43C5D59D-57AD-477D-A4F3-2579F88FBD14}">
      <dsp:nvSpPr>
        <dsp:cNvPr id="0" name=""/>
        <dsp:cNvSpPr/>
      </dsp:nvSpPr>
      <dsp:spPr>
        <a:xfrm>
          <a:off x="4435712" y="520923"/>
          <a:ext cx="1991445" cy="1070669"/>
        </a:xfrm>
        <a:prstGeom prst="rect">
          <a:avLst/>
        </a:prstGeom>
        <a:noFill/>
        <a:ln>
          <a:noFill/>
        </a:ln>
        <a:effectLst/>
      </dsp:spPr>
      <dsp:style>
        <a:lnRef idx="0">
          <a:scrgbClr r="0" g="0" b="0"/>
        </a:lnRef>
        <a:fillRef idx="0">
          <a:scrgbClr r="0" g="0" b="0"/>
        </a:fillRef>
        <a:effectRef idx="0">
          <a:scrgbClr r="0" g="0" b="0"/>
        </a:effectRef>
        <a:fontRef idx="minor"/>
      </dsp:style>
    </dsp:sp>
    <dsp:sp modelId="{224F3D9D-31BE-420A-BB8C-A40784B757FE}">
      <dsp:nvSpPr>
        <dsp:cNvPr id="0" name=""/>
        <dsp:cNvSpPr/>
      </dsp:nvSpPr>
      <dsp:spPr>
        <a:xfrm rot="5400000">
          <a:off x="1043473" y="280022"/>
          <a:ext cx="1784449" cy="1552471"/>
        </a:xfrm>
        <a:prstGeom prst="hexagon">
          <a:avLst>
            <a:gd name="adj" fmla="val 25000"/>
            <a:gd name="vf" fmla="val 115470"/>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b="1" kern="1200">
            <a:solidFill>
              <a:schemeClr val="tx1"/>
            </a:solidFill>
            <a:latin typeface="Times New Roman (Заголовки)"/>
          </a:endParaRPr>
        </a:p>
      </dsp:txBody>
      <dsp:txXfrm rot="-5400000">
        <a:off x="1401389" y="442110"/>
        <a:ext cx="1068617" cy="1228295"/>
      </dsp:txXfrm>
    </dsp:sp>
    <dsp:sp modelId="{04820E28-AD4C-44DD-ACA1-1B5422901BB0}">
      <dsp:nvSpPr>
        <dsp:cNvPr id="0" name=""/>
        <dsp:cNvSpPr/>
      </dsp:nvSpPr>
      <dsp:spPr>
        <a:xfrm rot="5400000">
          <a:off x="1829460" y="1707538"/>
          <a:ext cx="1784449" cy="1726720"/>
        </a:xfrm>
        <a:prstGeom prst="hexagon">
          <a:avLst>
            <a:gd name="adj" fmla="val 25000"/>
            <a:gd name="vf" fmla="val 115470"/>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o-MD" sz="1600" b="1" kern="1200" dirty="0">
              <a:solidFill>
                <a:schemeClr val="tx1"/>
              </a:solidFill>
              <a:latin typeface="Times New Roman (Заголовки)"/>
            </a:rPr>
            <a:t>Securitatea mai multor puteri</a:t>
          </a:r>
          <a:endParaRPr lang="en-US" sz="1600" b="1" kern="1200" dirty="0">
            <a:solidFill>
              <a:schemeClr val="tx1"/>
            </a:solidFill>
            <a:latin typeface="Times New Roman (Заголовки)"/>
          </a:endParaRPr>
        </a:p>
      </dsp:txBody>
      <dsp:txXfrm rot="-5400000">
        <a:off x="2141456" y="1971271"/>
        <a:ext cx="1160456" cy="1199255"/>
      </dsp:txXfrm>
    </dsp:sp>
    <dsp:sp modelId="{08C3EAF2-B6DB-4502-8C08-AE4AE983F5B5}">
      <dsp:nvSpPr>
        <dsp:cNvPr id="0" name=""/>
        <dsp:cNvSpPr/>
      </dsp:nvSpPr>
      <dsp:spPr>
        <a:xfrm>
          <a:off x="3139" y="2035564"/>
          <a:ext cx="1927205" cy="1070669"/>
        </a:xfrm>
        <a:prstGeom prst="rect">
          <a:avLst/>
        </a:prstGeom>
        <a:noFill/>
        <a:ln>
          <a:noFill/>
        </a:ln>
        <a:effectLst/>
      </dsp:spPr>
      <dsp:style>
        <a:lnRef idx="0">
          <a:scrgbClr r="0" g="0" b="0"/>
        </a:lnRef>
        <a:fillRef idx="0">
          <a:scrgbClr r="0" g="0" b="0"/>
        </a:fillRef>
        <a:effectRef idx="0">
          <a:scrgbClr r="0" g="0" b="0"/>
        </a:effectRef>
        <a:fontRef idx="minor"/>
      </dsp:style>
    </dsp:sp>
    <dsp:sp modelId="{2284836C-713D-464B-ADD8-8680124F2930}">
      <dsp:nvSpPr>
        <dsp:cNvPr id="0" name=""/>
        <dsp:cNvSpPr/>
      </dsp:nvSpPr>
      <dsp:spPr>
        <a:xfrm rot="5400000">
          <a:off x="3555265" y="1794663"/>
          <a:ext cx="1784449" cy="1552471"/>
        </a:xfrm>
        <a:prstGeom prst="hexagon">
          <a:avLst>
            <a:gd name="adj" fmla="val 25000"/>
            <a:gd name="vf" fmla="val 115470"/>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b="1" kern="1200">
            <a:solidFill>
              <a:schemeClr val="tx1"/>
            </a:solidFill>
            <a:latin typeface="Times New Roman (Заголовки)"/>
          </a:endParaRPr>
        </a:p>
      </dsp:txBody>
      <dsp:txXfrm rot="-5400000">
        <a:off x="3913181" y="1956751"/>
        <a:ext cx="1068617" cy="1228295"/>
      </dsp:txXfrm>
    </dsp:sp>
    <dsp:sp modelId="{D72340EB-1BB2-443B-B2DC-4AC71EA6E1A6}">
      <dsp:nvSpPr>
        <dsp:cNvPr id="0" name=""/>
        <dsp:cNvSpPr/>
      </dsp:nvSpPr>
      <dsp:spPr>
        <a:xfrm rot="5400000">
          <a:off x="2749624" y="3224228"/>
          <a:ext cx="1784449" cy="1722621"/>
        </a:xfrm>
        <a:prstGeom prst="hexagon">
          <a:avLst>
            <a:gd name="adj" fmla="val 25000"/>
            <a:gd name="vf" fmla="val 115470"/>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o-MD" sz="1600" b="1" kern="1200" dirty="0">
              <a:solidFill>
                <a:schemeClr val="tx1"/>
              </a:solidFill>
              <a:latin typeface="Times New Roman (Заголовки)"/>
            </a:rPr>
            <a:t>Modelul Multipolar</a:t>
          </a:r>
          <a:endParaRPr lang="en-US" sz="1600" b="1" kern="1200" dirty="0">
            <a:solidFill>
              <a:schemeClr val="tx1"/>
            </a:solidFill>
            <a:latin typeface="Times New Roman (Заголовки)"/>
          </a:endParaRPr>
        </a:p>
      </dsp:txBody>
      <dsp:txXfrm rot="-5400000">
        <a:off x="3062668" y="3485570"/>
        <a:ext cx="1158361" cy="1199937"/>
      </dsp:txXfrm>
    </dsp:sp>
    <dsp:sp modelId="{6CE07667-D9F9-4CEC-AACA-5C7DCD3AEBE3}">
      <dsp:nvSpPr>
        <dsp:cNvPr id="0" name=""/>
        <dsp:cNvSpPr/>
      </dsp:nvSpPr>
      <dsp:spPr>
        <a:xfrm>
          <a:off x="4435712" y="3550205"/>
          <a:ext cx="1991445" cy="1070669"/>
        </a:xfrm>
        <a:prstGeom prst="rect">
          <a:avLst/>
        </a:prstGeom>
        <a:noFill/>
        <a:ln>
          <a:noFill/>
        </a:ln>
        <a:effectLst/>
      </dsp:spPr>
      <dsp:style>
        <a:lnRef idx="0">
          <a:scrgbClr r="0" g="0" b="0"/>
        </a:lnRef>
        <a:fillRef idx="0">
          <a:scrgbClr r="0" g="0" b="0"/>
        </a:fillRef>
        <a:effectRef idx="0">
          <a:scrgbClr r="0" g="0" b="0"/>
        </a:effectRef>
        <a:fontRef idx="minor"/>
      </dsp:style>
    </dsp:sp>
    <dsp:sp modelId="{1E43F134-FC7E-4F6E-9E11-2F7C6BC5FECE}">
      <dsp:nvSpPr>
        <dsp:cNvPr id="0" name=""/>
        <dsp:cNvSpPr/>
      </dsp:nvSpPr>
      <dsp:spPr>
        <a:xfrm rot="5400000">
          <a:off x="1043473" y="3309304"/>
          <a:ext cx="1784449" cy="1552471"/>
        </a:xfrm>
        <a:prstGeom prst="hexagon">
          <a:avLst>
            <a:gd name="adj" fmla="val 25000"/>
            <a:gd name="vf" fmla="val 115470"/>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b="1" kern="1200">
            <a:solidFill>
              <a:schemeClr val="tx1"/>
            </a:solidFill>
            <a:latin typeface="Times New Roman (Заголовки)"/>
          </a:endParaRPr>
        </a:p>
      </dsp:txBody>
      <dsp:txXfrm rot="-5400000">
        <a:off x="1401389" y="3471392"/>
        <a:ext cx="1068617" cy="1228295"/>
      </dsp:txXfrm>
    </dsp:sp>
    <dsp:sp modelId="{53CEB6CB-C13A-423C-AEF7-550C2B7A81E0}">
      <dsp:nvSpPr>
        <dsp:cNvPr id="0" name=""/>
        <dsp:cNvSpPr/>
      </dsp:nvSpPr>
      <dsp:spPr>
        <a:xfrm rot="5400000">
          <a:off x="1878596" y="4823945"/>
          <a:ext cx="1784449" cy="1552471"/>
        </a:xfrm>
        <a:prstGeom prst="hexagon">
          <a:avLst>
            <a:gd name="adj" fmla="val 25000"/>
            <a:gd name="vf" fmla="val 115470"/>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o-MD" sz="1600" b="1" kern="1200" dirty="0">
              <a:solidFill>
                <a:schemeClr val="tx1"/>
              </a:solidFill>
              <a:latin typeface="Times New Roman (Заголовки)"/>
            </a:rPr>
            <a:t>Modelul global (universal)</a:t>
          </a:r>
          <a:endParaRPr lang="en-US" sz="1600" b="1" kern="1200" dirty="0">
            <a:solidFill>
              <a:schemeClr val="tx1"/>
            </a:solidFill>
            <a:latin typeface="Times New Roman (Заголовки)"/>
          </a:endParaRPr>
        </a:p>
      </dsp:txBody>
      <dsp:txXfrm rot="-5400000">
        <a:off x="2236512" y="4986033"/>
        <a:ext cx="1068617" cy="1228295"/>
      </dsp:txXfrm>
    </dsp:sp>
    <dsp:sp modelId="{A6356AAD-DCE4-4AAE-99CB-5A4234FCA16D}">
      <dsp:nvSpPr>
        <dsp:cNvPr id="0" name=""/>
        <dsp:cNvSpPr/>
      </dsp:nvSpPr>
      <dsp:spPr>
        <a:xfrm>
          <a:off x="3139" y="5064845"/>
          <a:ext cx="1927205" cy="1070669"/>
        </a:xfrm>
        <a:prstGeom prst="rect">
          <a:avLst/>
        </a:prstGeom>
        <a:noFill/>
        <a:ln>
          <a:noFill/>
        </a:ln>
        <a:effectLst/>
      </dsp:spPr>
      <dsp:style>
        <a:lnRef idx="0">
          <a:scrgbClr r="0" g="0" b="0"/>
        </a:lnRef>
        <a:fillRef idx="0">
          <a:scrgbClr r="0" g="0" b="0"/>
        </a:fillRef>
        <a:effectRef idx="0">
          <a:scrgbClr r="0" g="0" b="0"/>
        </a:effectRef>
        <a:fontRef idx="minor"/>
      </dsp:style>
    </dsp:sp>
    <dsp:sp modelId="{8CA164C5-5ABB-426E-B825-703D642B1FC9}">
      <dsp:nvSpPr>
        <dsp:cNvPr id="0" name=""/>
        <dsp:cNvSpPr/>
      </dsp:nvSpPr>
      <dsp:spPr>
        <a:xfrm rot="5400000">
          <a:off x="3555265" y="4823945"/>
          <a:ext cx="1784449" cy="1552471"/>
        </a:xfrm>
        <a:prstGeom prst="hexagon">
          <a:avLst>
            <a:gd name="adj" fmla="val 25000"/>
            <a:gd name="vf" fmla="val 11547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b="1" kern="1200">
            <a:solidFill>
              <a:schemeClr val="tx1"/>
            </a:solidFill>
            <a:latin typeface="Times New Roman (Заголовки)"/>
          </a:endParaRPr>
        </a:p>
      </dsp:txBody>
      <dsp:txXfrm rot="-5400000">
        <a:off x="3913181" y="4986033"/>
        <a:ext cx="1068617" cy="12282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35836-3990-49AF-96DF-39D0B614ACE1}">
      <dsp:nvSpPr>
        <dsp:cNvPr id="0" name=""/>
        <dsp:cNvSpPr/>
      </dsp:nvSpPr>
      <dsp:spPr>
        <a:xfrm>
          <a:off x="-6664080" y="-1019079"/>
          <a:ext cx="7931641" cy="7931641"/>
        </a:xfrm>
        <a:prstGeom prst="blockArc">
          <a:avLst>
            <a:gd name="adj1" fmla="val 18900000"/>
            <a:gd name="adj2" fmla="val 2700000"/>
            <a:gd name="adj3" fmla="val 272"/>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0CF419-06F4-4D69-9365-0D2906C90882}">
      <dsp:nvSpPr>
        <dsp:cNvPr id="0" name=""/>
        <dsp:cNvSpPr/>
      </dsp:nvSpPr>
      <dsp:spPr>
        <a:xfrm>
          <a:off x="471773" y="310350"/>
          <a:ext cx="8227728" cy="620465"/>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2495" tIns="35560" rIns="35560" bIns="35560" numCol="1" spcCol="1270" anchor="ctr" anchorCtr="0">
          <a:noAutofit/>
        </a:bodyPr>
        <a:lstStyle/>
        <a:p>
          <a:pPr marL="0" lvl="0" indent="0" algn="l" defTabSz="622300">
            <a:lnSpc>
              <a:spcPct val="90000"/>
            </a:lnSpc>
            <a:spcBef>
              <a:spcPct val="0"/>
            </a:spcBef>
            <a:spcAft>
              <a:spcPct val="35000"/>
            </a:spcAft>
            <a:buNone/>
          </a:pPr>
          <a:r>
            <a:rPr lang="ro-RO" sz="1400" kern="1200" dirty="0">
              <a:latin typeface="Times New Roman" panose="02020603050405020304" pitchFamily="18" charset="0"/>
              <a:cs typeface="Times New Roman" pitchFamily="18" charset="0"/>
            </a:rPr>
            <a:t>După prăbușirea Uniunii Sovietice, Statele Unite ale Americii rămâne singura superputere, care încearcă să poarte „povara” de lider mondial, în scopul de a preveni vidul de putere în relațiile internaţionale şi pentru a asigura propagarea democrației în întreaga lume. </a:t>
          </a:r>
          <a:endParaRPr lang="en-US" sz="1400" kern="1200" dirty="0"/>
        </a:p>
      </dsp:txBody>
      <dsp:txXfrm>
        <a:off x="471773" y="310350"/>
        <a:ext cx="8227728" cy="620465"/>
      </dsp:txXfrm>
    </dsp:sp>
    <dsp:sp modelId="{BBD13158-B558-4F4D-84FE-B73669F614EF}">
      <dsp:nvSpPr>
        <dsp:cNvPr id="0" name=""/>
        <dsp:cNvSpPr/>
      </dsp:nvSpPr>
      <dsp:spPr>
        <a:xfrm>
          <a:off x="83982" y="232792"/>
          <a:ext cx="775582" cy="77558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A68EC754-86DD-4B0A-BEA3-29470E71D422}">
      <dsp:nvSpPr>
        <dsp:cNvPr id="0" name=""/>
        <dsp:cNvSpPr/>
      </dsp:nvSpPr>
      <dsp:spPr>
        <a:xfrm>
          <a:off x="982148" y="1132998"/>
          <a:ext cx="7717352" cy="836332"/>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2495" tIns="35560" rIns="35560" bIns="35560" numCol="1" spcCol="1270" anchor="ctr" anchorCtr="0">
          <a:noAutofit/>
        </a:bodyPr>
        <a:lstStyle/>
        <a:p>
          <a:pPr marL="0" lvl="0" indent="0" algn="l" defTabSz="622300">
            <a:lnSpc>
              <a:spcPct val="90000"/>
            </a:lnSpc>
            <a:spcBef>
              <a:spcPct val="0"/>
            </a:spcBef>
            <a:spcAft>
              <a:spcPct val="35000"/>
            </a:spcAft>
            <a:buNone/>
          </a:pPr>
          <a:r>
            <a:rPr lang="ro-RO" sz="1400" b="1" kern="1200" dirty="0">
              <a:latin typeface="Times New Roman" panose="02020603050405020304" pitchFamily="18" charset="0"/>
              <a:cs typeface="Times New Roman" pitchFamily="18" charset="0"/>
            </a:rPr>
            <a:t>Modelul unipolar </a:t>
          </a:r>
          <a:r>
            <a:rPr lang="ro-RO" sz="1400" kern="1200" dirty="0">
              <a:latin typeface="Times New Roman" panose="02020603050405020304" pitchFamily="18" charset="0"/>
              <a:cs typeface="Times New Roman" pitchFamily="18" charset="0"/>
            </a:rPr>
            <a:t>presupune consolidarea alianțelor militare, politice conduse de Statele Unite ale Americii. Astfel, NATO, potrivit unor analiști, este autoritatea care asigură stabilitatea în subsistemul transatlantic al relațiilor internaţionale, prin armonizarea relațiilor dintre SUA şi statele europene într-o zonă strategică pentru a asigura prevenirea conflictelor pe continentul european, şi nu numai. </a:t>
          </a:r>
          <a:endParaRPr lang="en-US" sz="1400" kern="1200" dirty="0"/>
        </a:p>
      </dsp:txBody>
      <dsp:txXfrm>
        <a:off x="982148" y="1132998"/>
        <a:ext cx="7717352" cy="836332"/>
      </dsp:txXfrm>
    </dsp:sp>
    <dsp:sp modelId="{B33C08DE-6348-43CC-B8E8-812F42C5C777}">
      <dsp:nvSpPr>
        <dsp:cNvPr id="0" name=""/>
        <dsp:cNvSpPr/>
      </dsp:nvSpPr>
      <dsp:spPr>
        <a:xfrm>
          <a:off x="594357" y="1163373"/>
          <a:ext cx="775582" cy="77558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1C22B5D-510F-4D81-933C-5A097736CB8C}">
      <dsp:nvSpPr>
        <dsp:cNvPr id="0" name=""/>
        <dsp:cNvSpPr/>
      </dsp:nvSpPr>
      <dsp:spPr>
        <a:xfrm>
          <a:off x="1215530" y="2171512"/>
          <a:ext cx="7483970" cy="62046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2495" tIns="35560" rIns="35560" bIns="35560" numCol="1" spcCol="1270" anchor="ctr" anchorCtr="0">
          <a:noAutofit/>
        </a:bodyPr>
        <a:lstStyle/>
        <a:p>
          <a:pPr marL="0" lvl="0" indent="0" algn="l" defTabSz="622300">
            <a:lnSpc>
              <a:spcPct val="90000"/>
            </a:lnSpc>
            <a:spcBef>
              <a:spcPct val="0"/>
            </a:spcBef>
            <a:spcAft>
              <a:spcPct val="35000"/>
            </a:spcAft>
            <a:buNone/>
          </a:pPr>
          <a:r>
            <a:rPr lang="ro-RO" sz="1400" kern="1200" dirty="0">
              <a:latin typeface="Times New Roman" panose="02020603050405020304" pitchFamily="18" charset="0"/>
              <a:cs typeface="Times New Roman" pitchFamily="18" charset="0"/>
            </a:rPr>
            <a:t>Alte organizații regionale ca – UE, OSCE şi altele – pot juca, de asemenea, un rol important în arhitectura de securitate europeană a secolului XXI. </a:t>
          </a:r>
          <a:endParaRPr lang="en-US" sz="1400" kern="1200" dirty="0"/>
        </a:p>
      </dsp:txBody>
      <dsp:txXfrm>
        <a:off x="1215530" y="2171512"/>
        <a:ext cx="7483970" cy="620465"/>
      </dsp:txXfrm>
    </dsp:sp>
    <dsp:sp modelId="{C9F9A23C-8DF1-468A-B946-8569B89DB196}">
      <dsp:nvSpPr>
        <dsp:cNvPr id="0" name=""/>
        <dsp:cNvSpPr/>
      </dsp:nvSpPr>
      <dsp:spPr>
        <a:xfrm>
          <a:off x="827739" y="2093954"/>
          <a:ext cx="775582" cy="77558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F0817B03-5D55-4539-B09D-856F11E99353}">
      <dsp:nvSpPr>
        <dsp:cNvPr id="0" name=""/>
        <dsp:cNvSpPr/>
      </dsp:nvSpPr>
      <dsp:spPr>
        <a:xfrm>
          <a:off x="1215530" y="2958437"/>
          <a:ext cx="7483970" cy="906599"/>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2495" tIns="35560" rIns="35560" bIns="35560" numCol="1" spcCol="1270" anchor="ctr" anchorCtr="0">
          <a:noAutofit/>
        </a:bodyPr>
        <a:lstStyle/>
        <a:p>
          <a:pPr marL="0" lvl="0" indent="0" algn="l" defTabSz="622300">
            <a:lnSpc>
              <a:spcPct val="90000"/>
            </a:lnSpc>
            <a:spcBef>
              <a:spcPct val="0"/>
            </a:spcBef>
            <a:spcAft>
              <a:spcPct val="35000"/>
            </a:spcAft>
            <a:buNone/>
          </a:pPr>
          <a:r>
            <a:rPr lang="ro-RO" sz="1400" kern="1200" dirty="0">
              <a:latin typeface="Times New Roman" panose="02020603050405020304" pitchFamily="18" charset="0"/>
              <a:cs typeface="Times New Roman" pitchFamily="18" charset="0"/>
            </a:rPr>
            <a:t>După răsturnarea regimului lui Saddam Hussein, unii experţi au susținut că, odată cu victoria SUA în Irak, s-a stabilit în cele din urmă modelul unipolar al lumii, iar Washingtonul va conduce de fapt lumea în pace, fiind în măsură să identifice modalități de abordare a noilor provocări cu care se confruntă comunitatea mondială </a:t>
          </a:r>
          <a:endParaRPr lang="en-US" sz="1400" kern="1200" dirty="0">
            <a:latin typeface="Times New Roman" panose="02020603050405020304" pitchFamily="18" charset="0"/>
            <a:cs typeface="Times New Roman" pitchFamily="18" charset="0"/>
          </a:endParaRPr>
        </a:p>
      </dsp:txBody>
      <dsp:txXfrm>
        <a:off x="1215530" y="2958437"/>
        <a:ext cx="7483970" cy="906599"/>
      </dsp:txXfrm>
    </dsp:sp>
    <dsp:sp modelId="{17BF04AE-7D9A-49C4-98F1-B94521813054}">
      <dsp:nvSpPr>
        <dsp:cNvPr id="0" name=""/>
        <dsp:cNvSpPr/>
      </dsp:nvSpPr>
      <dsp:spPr>
        <a:xfrm>
          <a:off x="827739" y="3023946"/>
          <a:ext cx="775582" cy="77558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4AEAA201-4C67-4CC1-8AAD-C0BFAD09C5D1}">
      <dsp:nvSpPr>
        <dsp:cNvPr id="0" name=""/>
        <dsp:cNvSpPr/>
      </dsp:nvSpPr>
      <dsp:spPr>
        <a:xfrm>
          <a:off x="982148" y="4032085"/>
          <a:ext cx="7717352" cy="620465"/>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2495" tIns="35560" rIns="35560" bIns="35560" numCol="1" spcCol="1270" anchor="ctr" anchorCtr="0">
          <a:noAutofit/>
        </a:bodyPr>
        <a:lstStyle/>
        <a:p>
          <a:pPr marL="0" lvl="0" indent="0" algn="l" defTabSz="622300">
            <a:lnSpc>
              <a:spcPct val="90000"/>
            </a:lnSpc>
            <a:spcBef>
              <a:spcPct val="0"/>
            </a:spcBef>
            <a:spcAft>
              <a:spcPct val="35000"/>
            </a:spcAft>
            <a:buNone/>
          </a:pPr>
          <a:r>
            <a:rPr lang="ro-RO" sz="1400" kern="1200">
              <a:latin typeface="Times New Roman" panose="02020603050405020304" pitchFamily="18" charset="0"/>
              <a:cs typeface="Times New Roman" pitchFamily="18" charset="0"/>
            </a:rPr>
            <a:t>Deocamdată, putem afirma că nici una din cele două mari puteri nu dispune de resursele necesare pentru a exercita funcțiile de lider mondial. De asemenea, suntem conștienți de faptul că acest rol presupune costuri financiare substanțiale.</a:t>
          </a:r>
          <a:endParaRPr lang="en-US" sz="1400" kern="1200" dirty="0">
            <a:latin typeface="Times New Roman" panose="02020603050405020304" pitchFamily="18" charset="0"/>
            <a:cs typeface="Times New Roman" pitchFamily="18" charset="0"/>
          </a:endParaRPr>
        </a:p>
      </dsp:txBody>
      <dsp:txXfrm>
        <a:off x="982148" y="4032085"/>
        <a:ext cx="7717352" cy="620465"/>
      </dsp:txXfrm>
    </dsp:sp>
    <dsp:sp modelId="{D80E28A0-EBD3-4A59-8EBC-4E61EEE3B7D2}">
      <dsp:nvSpPr>
        <dsp:cNvPr id="0" name=""/>
        <dsp:cNvSpPr/>
      </dsp:nvSpPr>
      <dsp:spPr>
        <a:xfrm>
          <a:off x="594357" y="3954527"/>
          <a:ext cx="775582" cy="77558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3EE207C-90C6-4819-ABFF-729477894ADE}">
      <dsp:nvSpPr>
        <dsp:cNvPr id="0" name=""/>
        <dsp:cNvSpPr/>
      </dsp:nvSpPr>
      <dsp:spPr>
        <a:xfrm>
          <a:off x="471773" y="4799099"/>
          <a:ext cx="8227728" cy="94760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2495" tIns="35560" rIns="35560" bIns="35560" numCol="1" spcCol="1270" anchor="ctr" anchorCtr="0">
          <a:noAutofit/>
        </a:bodyPr>
        <a:lstStyle/>
        <a:p>
          <a:pPr marL="0" lvl="0" indent="0" algn="l" defTabSz="622300">
            <a:lnSpc>
              <a:spcPct val="90000"/>
            </a:lnSpc>
            <a:spcBef>
              <a:spcPct val="0"/>
            </a:spcBef>
            <a:spcAft>
              <a:spcPct val="35000"/>
            </a:spcAft>
            <a:buNone/>
          </a:pPr>
          <a:r>
            <a:rPr lang="ro-RO" sz="1400" kern="1200" dirty="0">
              <a:latin typeface="Times New Roman" panose="02020603050405020304" pitchFamily="18" charset="0"/>
              <a:cs typeface="Times New Roman" pitchFamily="18" charset="0"/>
            </a:rPr>
            <a:t>Alte centre de putere – Uniunea Europeană, Japonia, China – şi-au exprimat, de asemenea, opoziția fată de hegemonia unuia dintre principalii actori (în formă deschisă sau disimulată). În plus, mulți analiști străini cred că pentru un răspuns adecvat la provocările din domeniul „securităţii” (crize financiare şi economice, dezastre ecologice, terorismul, traficul de droguri, migrația ilegală, războiul informaţional) trebuie reconfigurat şi aparatul militar care, pur şi simplu nu mai face față.</a:t>
          </a:r>
          <a:endParaRPr lang="en-US" sz="1400" kern="1200" dirty="0">
            <a:latin typeface="Times New Roman" panose="02020603050405020304" pitchFamily="18" charset="0"/>
            <a:cs typeface="Times New Roman" pitchFamily="18" charset="0"/>
          </a:endParaRPr>
        </a:p>
      </dsp:txBody>
      <dsp:txXfrm>
        <a:off x="471773" y="4799099"/>
        <a:ext cx="8227728" cy="947600"/>
      </dsp:txXfrm>
    </dsp:sp>
    <dsp:sp modelId="{8A2B6F61-6128-404E-A101-E959F5D521F9}">
      <dsp:nvSpPr>
        <dsp:cNvPr id="0" name=""/>
        <dsp:cNvSpPr/>
      </dsp:nvSpPr>
      <dsp:spPr>
        <a:xfrm>
          <a:off x="83982" y="4885108"/>
          <a:ext cx="775582" cy="77558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2ECAB-1F59-44D6-96F1-819030EECA6C}">
      <dsp:nvSpPr>
        <dsp:cNvPr id="0" name=""/>
        <dsp:cNvSpPr/>
      </dsp:nvSpPr>
      <dsp:spPr>
        <a:xfrm>
          <a:off x="4470" y="0"/>
          <a:ext cx="2682240" cy="2600960"/>
        </a:xfrm>
        <a:prstGeom prst="upArrow">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95654E2-044A-47BB-BB81-9E749AF3203D}">
      <dsp:nvSpPr>
        <dsp:cNvPr id="0" name=""/>
        <dsp:cNvSpPr/>
      </dsp:nvSpPr>
      <dsp:spPr>
        <a:xfrm>
          <a:off x="2767177" y="0"/>
          <a:ext cx="4551680" cy="260096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marL="0" lvl="0" indent="0" algn="l" defTabSz="711200">
            <a:lnSpc>
              <a:spcPct val="90000"/>
            </a:lnSpc>
            <a:spcBef>
              <a:spcPct val="0"/>
            </a:spcBef>
            <a:spcAft>
              <a:spcPct val="35000"/>
            </a:spcAft>
            <a:buNone/>
          </a:pPr>
          <a:r>
            <a:rPr lang="ro-RO" sz="1600" kern="1200" dirty="0">
              <a:latin typeface="Times New Roman" pitchFamily="18" charset="0"/>
              <a:cs typeface="Times New Roman" pitchFamily="18" charset="0"/>
            </a:rPr>
            <a:t>- Unii specialiști sugerează că cel mai bun model de alianță internaţională este al </a:t>
          </a:r>
          <a:r>
            <a:rPr lang="ro-RO" sz="1600" b="1" kern="1200" dirty="0">
              <a:latin typeface="Times New Roman" pitchFamily="18" charset="0"/>
              <a:cs typeface="Times New Roman" pitchFamily="18" charset="0"/>
            </a:rPr>
            <a:t>„mai multor mari puteri” </a:t>
          </a:r>
          <a:r>
            <a:rPr lang="ro-RO" sz="1600" kern="1200" dirty="0">
              <a:latin typeface="Times New Roman" pitchFamily="18" charset="0"/>
              <a:cs typeface="Times New Roman" pitchFamily="18" charset="0"/>
            </a:rPr>
            <a:t>(după modelul Sfintei Alianțe), fiind cel care îşi asumă responsabilitatea pentru menținerea stabilităţii atât în lume, cât şi prevenirea şi soluționarea conflictelor regionale. </a:t>
          </a:r>
        </a:p>
        <a:p>
          <a:pPr marL="0" lvl="0" indent="0" algn="l" defTabSz="711200">
            <a:lnSpc>
              <a:spcPct val="90000"/>
            </a:lnSpc>
            <a:spcBef>
              <a:spcPct val="0"/>
            </a:spcBef>
            <a:spcAft>
              <a:spcPct val="35000"/>
            </a:spcAft>
            <a:buNone/>
          </a:pPr>
          <a:r>
            <a:rPr lang="ro-RO" sz="1600" kern="1200" dirty="0">
              <a:latin typeface="Times New Roman" pitchFamily="18" charset="0"/>
              <a:cs typeface="Times New Roman" pitchFamily="18" charset="0"/>
            </a:rPr>
            <a:t>- Acest concept constă în o mai bună manipulare şi, în consecință, mai mare eficiență, deoarece o astfel de alianță îşi coordonează pozițiile şi decide mult mai ușor (de exemplu, ONU).</a:t>
          </a:r>
          <a:endParaRPr lang="en-US" sz="1600" kern="1200" dirty="0"/>
        </a:p>
      </dsp:txBody>
      <dsp:txXfrm>
        <a:off x="2767177" y="0"/>
        <a:ext cx="4551680" cy="2600960"/>
      </dsp:txXfrm>
    </dsp:sp>
    <dsp:sp modelId="{6E21492A-E32A-46C9-AFDC-2477E6EDA27E}">
      <dsp:nvSpPr>
        <dsp:cNvPr id="0" name=""/>
        <dsp:cNvSpPr/>
      </dsp:nvSpPr>
      <dsp:spPr>
        <a:xfrm>
          <a:off x="809142" y="2817706"/>
          <a:ext cx="2682240" cy="2600960"/>
        </a:xfrm>
        <a:prstGeom prst="downArrow">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AB2EFC9-A301-4E91-BFBC-7CD6482D296D}">
      <dsp:nvSpPr>
        <dsp:cNvPr id="0" name=""/>
        <dsp:cNvSpPr/>
      </dsp:nvSpPr>
      <dsp:spPr>
        <a:xfrm>
          <a:off x="3571849" y="2817706"/>
          <a:ext cx="4551680" cy="260096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marL="0" lvl="0" indent="0" algn="l" defTabSz="711200">
            <a:lnSpc>
              <a:spcPct val="90000"/>
            </a:lnSpc>
            <a:spcBef>
              <a:spcPct val="0"/>
            </a:spcBef>
            <a:spcAft>
              <a:spcPct val="35000"/>
            </a:spcAft>
            <a:buNone/>
          </a:pPr>
          <a:r>
            <a:rPr lang="ro-RO" sz="1600" kern="1200" dirty="0">
              <a:latin typeface="Times New Roman" pitchFamily="18" charset="0"/>
              <a:cs typeface="Times New Roman" pitchFamily="18" charset="0"/>
            </a:rPr>
            <a:t>- Criticii acestui model indică faptul că acesta discriminează statele mici şi mijlocii. </a:t>
          </a:r>
        </a:p>
        <a:p>
          <a:pPr marL="0" lvl="0" indent="0" algn="l" defTabSz="711200">
            <a:lnSpc>
              <a:spcPct val="90000"/>
            </a:lnSpc>
            <a:spcBef>
              <a:spcPct val="0"/>
            </a:spcBef>
            <a:spcAft>
              <a:spcPct val="35000"/>
            </a:spcAft>
            <a:buNone/>
          </a:pPr>
          <a:r>
            <a:rPr lang="ro-RO" sz="1600" kern="1200" dirty="0">
              <a:latin typeface="Times New Roman" pitchFamily="18" charset="0"/>
              <a:cs typeface="Times New Roman" pitchFamily="18" charset="0"/>
            </a:rPr>
            <a:t>- Sistemul de securitate este creat pe baza statelor puternice din punct de vedere economic şi militar, nu pe bază legitimă şi nu se bucură de sprijinul majorității membrilor comunității internaţionale. </a:t>
          </a:r>
        </a:p>
        <a:p>
          <a:pPr marL="0" lvl="0" indent="0" algn="l" defTabSz="711200">
            <a:lnSpc>
              <a:spcPct val="90000"/>
            </a:lnSpc>
            <a:spcBef>
              <a:spcPct val="0"/>
            </a:spcBef>
            <a:spcAft>
              <a:spcPct val="35000"/>
            </a:spcAft>
            <a:buNone/>
          </a:pPr>
          <a:r>
            <a:rPr lang="ro-RO" sz="1600" kern="1200" dirty="0">
              <a:latin typeface="Times New Roman" pitchFamily="18" charset="0"/>
              <a:cs typeface="Times New Roman" pitchFamily="18" charset="0"/>
            </a:rPr>
            <a:t>- În plus, eficacitatea acestui model poate fi subminată de rivalitatea dintre marile puteri sau de ieșirea din comunitatea internaţională a unuia sau mai multor membrii.</a:t>
          </a:r>
          <a:endParaRPr lang="en-US" sz="1600" kern="1200" dirty="0"/>
        </a:p>
      </dsp:txBody>
      <dsp:txXfrm>
        <a:off x="3571849" y="2817706"/>
        <a:ext cx="4551680" cy="2600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CCE5C-03B5-4E6D-A8D9-0C037FFEE7AD}">
      <dsp:nvSpPr>
        <dsp:cNvPr id="0" name=""/>
        <dsp:cNvSpPr/>
      </dsp:nvSpPr>
      <dsp:spPr>
        <a:xfrm>
          <a:off x="948266" y="0"/>
          <a:ext cx="5418667" cy="5418667"/>
        </a:xfrm>
        <a:prstGeom prst="triangl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04829CA-76DD-4398-8128-0A20F7ED0D69}">
      <dsp:nvSpPr>
        <dsp:cNvPr id="0" name=""/>
        <dsp:cNvSpPr/>
      </dsp:nvSpPr>
      <dsp:spPr>
        <a:xfrm>
          <a:off x="3657599" y="544777"/>
          <a:ext cx="3522133" cy="1282700"/>
        </a:xfrm>
        <a:prstGeom prst="round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ro-MD" sz="3400" kern="1200" dirty="0">
              <a:latin typeface="Times New Roman" panose="02020603050405020304" pitchFamily="18" charset="0"/>
              <a:cs typeface="Times New Roman" panose="02020603050405020304" pitchFamily="18" charset="0"/>
            </a:rPr>
            <a:t>Securitate colectivă</a:t>
          </a:r>
          <a:endParaRPr lang="en-US" sz="3400" kern="1200" dirty="0">
            <a:latin typeface="Times New Roman" panose="02020603050405020304" pitchFamily="18" charset="0"/>
            <a:cs typeface="Times New Roman" panose="02020603050405020304" pitchFamily="18" charset="0"/>
          </a:endParaRPr>
        </a:p>
      </dsp:txBody>
      <dsp:txXfrm>
        <a:off x="3720215" y="607393"/>
        <a:ext cx="3396901" cy="1157468"/>
      </dsp:txXfrm>
    </dsp:sp>
    <dsp:sp modelId="{22E20A7E-8B26-4C63-9BC3-4CD04655F68D}">
      <dsp:nvSpPr>
        <dsp:cNvPr id="0" name=""/>
        <dsp:cNvSpPr/>
      </dsp:nvSpPr>
      <dsp:spPr>
        <a:xfrm>
          <a:off x="3657599" y="1987814"/>
          <a:ext cx="3522133" cy="1282700"/>
        </a:xfrm>
        <a:prstGeom prst="round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ro-MD" sz="3400" kern="1200" dirty="0">
              <a:latin typeface="Times New Roman" panose="02020603050405020304" pitchFamily="18" charset="0"/>
              <a:cs typeface="Times New Roman" panose="02020603050405020304" pitchFamily="18" charset="0"/>
            </a:rPr>
            <a:t>Securitate universală</a:t>
          </a:r>
          <a:endParaRPr lang="en-US" sz="3400" kern="1200" dirty="0">
            <a:latin typeface="Times New Roman" panose="02020603050405020304" pitchFamily="18" charset="0"/>
            <a:cs typeface="Times New Roman" panose="02020603050405020304" pitchFamily="18" charset="0"/>
          </a:endParaRPr>
        </a:p>
      </dsp:txBody>
      <dsp:txXfrm>
        <a:off x="3720215" y="2050430"/>
        <a:ext cx="3396901" cy="1157468"/>
      </dsp:txXfrm>
    </dsp:sp>
    <dsp:sp modelId="{BB5BA492-8157-4893-B1C8-CFBD49E3D2C3}">
      <dsp:nvSpPr>
        <dsp:cNvPr id="0" name=""/>
        <dsp:cNvSpPr/>
      </dsp:nvSpPr>
      <dsp:spPr>
        <a:xfrm>
          <a:off x="3657599" y="3430852"/>
          <a:ext cx="3522133" cy="1282700"/>
        </a:xfrm>
        <a:prstGeom prst="round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ro-MD" sz="3400" kern="1200" dirty="0">
              <a:latin typeface="Times New Roman" panose="02020603050405020304" pitchFamily="18" charset="0"/>
              <a:cs typeface="Times New Roman" panose="02020603050405020304" pitchFamily="18" charset="0"/>
            </a:rPr>
            <a:t>Securitate de cooperare</a:t>
          </a:r>
          <a:endParaRPr lang="en-US" sz="3400" kern="1200" dirty="0">
            <a:latin typeface="Times New Roman" panose="02020603050405020304" pitchFamily="18" charset="0"/>
            <a:cs typeface="Times New Roman" panose="02020603050405020304" pitchFamily="18" charset="0"/>
          </a:endParaRPr>
        </a:p>
      </dsp:txBody>
      <dsp:txXfrm>
        <a:off x="3720215" y="3493468"/>
        <a:ext cx="3396901" cy="11574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1C2FD-C96B-4FE8-8AAB-B05D6451E6A5}">
      <dsp:nvSpPr>
        <dsp:cNvPr id="0" name=""/>
        <dsp:cNvSpPr/>
      </dsp:nvSpPr>
      <dsp:spPr>
        <a:xfrm>
          <a:off x="6672" y="152"/>
          <a:ext cx="11503507" cy="1197078"/>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ro-RO" sz="2300" kern="1200" dirty="0">
              <a:effectLst/>
              <a:latin typeface="Times New Roman" pitchFamily="18" charset="0"/>
              <a:cs typeface="Times New Roman" pitchFamily="18" charset="0"/>
            </a:rPr>
            <a:t>Redefinirea conceptului de securitate se desfășoară într-un context în care actorii statali şi nonstatali au viziuni diferite asupra provocărilor la adresa securității, în conformitate cu </a:t>
          </a:r>
          <a:r>
            <a:rPr lang="ro-RO" sz="2300" b="1" kern="1200" dirty="0">
              <a:effectLst/>
              <a:latin typeface="Times New Roman" pitchFamily="18" charset="0"/>
              <a:cs typeface="Times New Roman" pitchFamily="18" charset="0"/>
            </a:rPr>
            <a:t>tradiționala distincție între nord şi sud din relațiile internaţionale</a:t>
          </a:r>
          <a:r>
            <a:rPr lang="ro-RO" sz="2300" kern="1200" dirty="0">
              <a:effectLst/>
              <a:latin typeface="Times New Roman" pitchFamily="18" charset="0"/>
              <a:cs typeface="Times New Roman" pitchFamily="18" charset="0"/>
            </a:rPr>
            <a:t>:</a:t>
          </a:r>
          <a:endParaRPr lang="en-US" sz="2300" kern="1200" dirty="0">
            <a:effectLst/>
          </a:endParaRPr>
        </a:p>
      </dsp:txBody>
      <dsp:txXfrm>
        <a:off x="41733" y="35213"/>
        <a:ext cx="11433385" cy="1126956"/>
      </dsp:txXfrm>
    </dsp:sp>
    <dsp:sp modelId="{981FC819-D22E-43D2-874C-05998AA3F20A}">
      <dsp:nvSpPr>
        <dsp:cNvPr id="0" name=""/>
        <dsp:cNvSpPr/>
      </dsp:nvSpPr>
      <dsp:spPr>
        <a:xfrm>
          <a:off x="0" y="1478754"/>
          <a:ext cx="5471159" cy="1197078"/>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ro-RO" sz="2300" kern="1200" dirty="0">
              <a:effectLst/>
              <a:latin typeface="Times New Roman" pitchFamily="18" charset="0"/>
              <a:cs typeface="Times New Roman" pitchFamily="18" charset="0"/>
            </a:rPr>
            <a:t>Nordul şi-a centrat atenția pe terorism şi armele de distrugere în masă</a:t>
          </a:r>
          <a:endParaRPr lang="en-US" sz="2300" kern="1200" dirty="0">
            <a:effectLst/>
          </a:endParaRPr>
        </a:p>
      </dsp:txBody>
      <dsp:txXfrm>
        <a:off x="35061" y="1513815"/>
        <a:ext cx="5401037" cy="1126956"/>
      </dsp:txXfrm>
    </dsp:sp>
    <dsp:sp modelId="{69BD7FBF-6A69-4257-88D0-0147D37E67DA}">
      <dsp:nvSpPr>
        <dsp:cNvPr id="0" name=""/>
        <dsp:cNvSpPr/>
      </dsp:nvSpPr>
      <dsp:spPr>
        <a:xfrm>
          <a:off x="5759364" y="1485063"/>
          <a:ext cx="5750815" cy="1197078"/>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ro-RO" sz="2300" b="0" kern="1200" dirty="0">
              <a:effectLst/>
              <a:latin typeface="Times New Roman" pitchFamily="18" charset="0"/>
              <a:cs typeface="Times New Roman" pitchFamily="18" charset="0"/>
            </a:rPr>
            <a:t>Sudul este preocupat de sărăcie şi subdezvoltare</a:t>
          </a:r>
          <a:endParaRPr lang="en-US" sz="2300" kern="1200" dirty="0">
            <a:effectLst/>
          </a:endParaRPr>
        </a:p>
      </dsp:txBody>
      <dsp:txXfrm>
        <a:off x="5794425" y="1520124"/>
        <a:ext cx="5680693" cy="11269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53330-5E63-473D-8B3A-3C74E0B70156}">
      <dsp:nvSpPr>
        <dsp:cNvPr id="0" name=""/>
        <dsp:cNvSpPr/>
      </dsp:nvSpPr>
      <dsp:spPr>
        <a:xfrm>
          <a:off x="624195" y="801"/>
          <a:ext cx="1377151" cy="1199826"/>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o-MD" sz="1800" kern="1200" dirty="0">
              <a:latin typeface="Times New Roman" panose="02020603050405020304" pitchFamily="18" charset="0"/>
              <a:cs typeface="Times New Roman" panose="02020603050405020304" pitchFamily="18" charset="0"/>
            </a:rPr>
            <a:t>Un grup de state</a:t>
          </a:r>
          <a:endParaRPr lang="en-US" sz="1800" kern="1200" dirty="0">
            <a:latin typeface="Times New Roman" panose="02020603050405020304" pitchFamily="18" charset="0"/>
            <a:cs typeface="Times New Roman" panose="02020603050405020304" pitchFamily="18" charset="0"/>
          </a:endParaRPr>
        </a:p>
      </dsp:txBody>
      <dsp:txXfrm>
        <a:off x="825874" y="176511"/>
        <a:ext cx="973793" cy="848406"/>
      </dsp:txXfrm>
    </dsp:sp>
    <dsp:sp modelId="{AD8B3AEE-480B-4F85-A30E-3819A885BFF9}">
      <dsp:nvSpPr>
        <dsp:cNvPr id="0" name=""/>
        <dsp:cNvSpPr/>
      </dsp:nvSpPr>
      <dsp:spPr>
        <a:xfrm>
          <a:off x="1038348" y="1277466"/>
          <a:ext cx="548846" cy="548846"/>
        </a:xfrm>
        <a:prstGeom prst="mathPlus">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latin typeface="Times New Roman" panose="02020603050405020304" pitchFamily="18" charset="0"/>
            <a:cs typeface="Times New Roman" panose="02020603050405020304" pitchFamily="18" charset="0"/>
          </a:endParaRPr>
        </a:p>
      </dsp:txBody>
      <dsp:txXfrm>
        <a:off x="1111098" y="1487345"/>
        <a:ext cx="403346" cy="129088"/>
      </dsp:txXfrm>
    </dsp:sp>
    <dsp:sp modelId="{EA5F9A20-73F8-4568-A547-2B5D64541E4E}">
      <dsp:nvSpPr>
        <dsp:cNvPr id="0" name=""/>
        <dsp:cNvSpPr/>
      </dsp:nvSpPr>
      <dsp:spPr>
        <a:xfrm>
          <a:off x="627484" y="1903151"/>
          <a:ext cx="1370574" cy="1201841"/>
        </a:xfrm>
        <a:prstGeom prst="ellipse">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o-MD" sz="1600" kern="1200" dirty="0">
              <a:latin typeface="Times New Roman" panose="02020603050405020304" pitchFamily="18" charset="0"/>
              <a:cs typeface="Times New Roman" panose="02020603050405020304" pitchFamily="18" charset="0"/>
            </a:rPr>
            <a:t>Scop comun (protecție și securitate)</a:t>
          </a:r>
          <a:endParaRPr lang="en-US" sz="1600" kern="1200" dirty="0">
            <a:latin typeface="Times New Roman" panose="02020603050405020304" pitchFamily="18" charset="0"/>
            <a:cs typeface="Times New Roman" panose="02020603050405020304" pitchFamily="18" charset="0"/>
          </a:endParaRPr>
        </a:p>
      </dsp:txBody>
      <dsp:txXfrm>
        <a:off x="828200" y="2079157"/>
        <a:ext cx="969142" cy="849829"/>
      </dsp:txXfrm>
    </dsp:sp>
    <dsp:sp modelId="{3C9485AB-4A8A-4683-8E83-B855207F3F52}">
      <dsp:nvSpPr>
        <dsp:cNvPr id="0" name=""/>
        <dsp:cNvSpPr/>
      </dsp:nvSpPr>
      <dsp:spPr>
        <a:xfrm>
          <a:off x="1038348" y="3181832"/>
          <a:ext cx="548846" cy="548846"/>
        </a:xfrm>
        <a:prstGeom prst="mathPlus">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latin typeface="Times New Roman" panose="02020603050405020304" pitchFamily="18" charset="0"/>
            <a:cs typeface="Times New Roman" panose="02020603050405020304" pitchFamily="18" charset="0"/>
          </a:endParaRPr>
        </a:p>
      </dsp:txBody>
      <dsp:txXfrm>
        <a:off x="1111098" y="3391711"/>
        <a:ext cx="403346" cy="129088"/>
      </dsp:txXfrm>
    </dsp:sp>
    <dsp:sp modelId="{13C891B4-82A0-4BE7-8163-AFD8258F0259}">
      <dsp:nvSpPr>
        <dsp:cNvPr id="0" name=""/>
        <dsp:cNvSpPr/>
      </dsp:nvSpPr>
      <dsp:spPr>
        <a:xfrm>
          <a:off x="354238" y="3807517"/>
          <a:ext cx="1917064" cy="1208437"/>
        </a:xfrm>
        <a:prstGeom prst="ellipse">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o-MD" sz="1400" kern="1200" dirty="0">
              <a:latin typeface="Times New Roman" panose="02020603050405020304" pitchFamily="18" charset="0"/>
              <a:cs typeface="Times New Roman" panose="02020603050405020304" pitchFamily="18" charset="0"/>
            </a:rPr>
            <a:t>Sistem de măsuri politico-militare luate împunuiotriva potențial agresor</a:t>
          </a:r>
          <a:endParaRPr lang="en-US" sz="1400" kern="1200" dirty="0">
            <a:latin typeface="Times New Roman" panose="02020603050405020304" pitchFamily="18" charset="0"/>
            <a:cs typeface="Times New Roman" panose="02020603050405020304" pitchFamily="18" charset="0"/>
          </a:endParaRPr>
        </a:p>
      </dsp:txBody>
      <dsp:txXfrm>
        <a:off x="634986" y="3984489"/>
        <a:ext cx="1355568" cy="854493"/>
      </dsp:txXfrm>
    </dsp:sp>
    <dsp:sp modelId="{ACBC77D0-727C-41BF-82FD-8DFF6DA2BF6A}">
      <dsp:nvSpPr>
        <dsp:cNvPr id="0" name=""/>
        <dsp:cNvSpPr/>
      </dsp:nvSpPr>
      <dsp:spPr>
        <a:xfrm>
          <a:off x="2413247" y="2332369"/>
          <a:ext cx="300919" cy="352018"/>
        </a:xfrm>
        <a:prstGeom prst="rightArrow">
          <a:avLst>
            <a:gd name="adj1" fmla="val 60000"/>
            <a:gd name="adj2" fmla="val 5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latin typeface="Times New Roman" panose="02020603050405020304" pitchFamily="18" charset="0"/>
            <a:cs typeface="Times New Roman" panose="02020603050405020304" pitchFamily="18" charset="0"/>
          </a:endParaRPr>
        </a:p>
      </dsp:txBody>
      <dsp:txXfrm>
        <a:off x="2413247" y="2402773"/>
        <a:ext cx="210643" cy="211210"/>
      </dsp:txXfrm>
    </dsp:sp>
    <dsp:sp modelId="{15ABB58D-AEC2-4133-A1A9-986FF3786775}">
      <dsp:nvSpPr>
        <dsp:cNvPr id="0" name=""/>
        <dsp:cNvSpPr/>
      </dsp:nvSpPr>
      <dsp:spPr>
        <a:xfrm>
          <a:off x="2839076" y="1683669"/>
          <a:ext cx="1663819" cy="1649417"/>
        </a:xfrm>
        <a:prstGeom prst="ellipse">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o-MD" sz="1800" b="1" kern="1200" dirty="0">
              <a:latin typeface="Times New Roman" panose="02020603050405020304" pitchFamily="18" charset="0"/>
              <a:cs typeface="Times New Roman" panose="02020603050405020304" pitchFamily="18" charset="0"/>
            </a:rPr>
            <a:t>Elementele securității colective</a:t>
          </a:r>
          <a:endParaRPr lang="en-US" sz="1800" b="1" kern="1200" dirty="0">
            <a:latin typeface="Times New Roman" panose="02020603050405020304" pitchFamily="18" charset="0"/>
            <a:cs typeface="Times New Roman" panose="02020603050405020304" pitchFamily="18" charset="0"/>
          </a:endParaRPr>
        </a:p>
      </dsp:txBody>
      <dsp:txXfrm>
        <a:off x="3082737" y="1925221"/>
        <a:ext cx="1176497" cy="11663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7F077-A645-4B54-9BD7-E31CAEC79FB9}">
      <dsp:nvSpPr>
        <dsp:cNvPr id="0" name=""/>
        <dsp:cNvSpPr/>
      </dsp:nvSpPr>
      <dsp:spPr>
        <a:xfrm>
          <a:off x="3575664" y="1300949"/>
          <a:ext cx="1958496" cy="667130"/>
        </a:xfrm>
        <a:custGeom>
          <a:avLst/>
          <a:gdLst/>
          <a:ahLst/>
          <a:cxnLst/>
          <a:rect l="0" t="0" r="0" b="0"/>
          <a:pathLst>
            <a:path>
              <a:moveTo>
                <a:pt x="0" y="0"/>
              </a:moveTo>
              <a:lnTo>
                <a:pt x="0" y="327524"/>
              </a:lnTo>
              <a:lnTo>
                <a:pt x="1958496" y="327524"/>
              </a:lnTo>
              <a:lnTo>
                <a:pt x="1958496" y="66713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2FB3C1-D569-49EA-BCD6-12649E432F4C}">
      <dsp:nvSpPr>
        <dsp:cNvPr id="0" name=""/>
        <dsp:cNvSpPr/>
      </dsp:nvSpPr>
      <dsp:spPr>
        <a:xfrm>
          <a:off x="1618891" y="1300949"/>
          <a:ext cx="1956772" cy="679210"/>
        </a:xfrm>
        <a:custGeom>
          <a:avLst/>
          <a:gdLst/>
          <a:ahLst/>
          <a:cxnLst/>
          <a:rect l="0" t="0" r="0" b="0"/>
          <a:pathLst>
            <a:path>
              <a:moveTo>
                <a:pt x="1956772" y="0"/>
              </a:moveTo>
              <a:lnTo>
                <a:pt x="1956772" y="339605"/>
              </a:lnTo>
              <a:lnTo>
                <a:pt x="0" y="339605"/>
              </a:lnTo>
              <a:lnTo>
                <a:pt x="0" y="67921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0E8855-DF82-4E98-966F-4394EAEE0C63}">
      <dsp:nvSpPr>
        <dsp:cNvPr id="0" name=""/>
        <dsp:cNvSpPr/>
      </dsp:nvSpPr>
      <dsp:spPr>
        <a:xfrm>
          <a:off x="1003316" y="236335"/>
          <a:ext cx="5144694" cy="1064613"/>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o-RO" sz="1800" kern="1200" dirty="0">
              <a:latin typeface="Times New Roman" pitchFamily="18" charset="0"/>
              <a:cs typeface="Times New Roman" pitchFamily="18" charset="0"/>
            </a:rPr>
            <a:t>Pot exista diferite tipuri de securitate colectivă, care diferă unele de altele în funcţie de tipul de coaliție interstatală şi obiectivele stabilite între state. </a:t>
          </a:r>
          <a:endParaRPr lang="en-US" sz="1800" kern="1200" dirty="0"/>
        </a:p>
      </dsp:txBody>
      <dsp:txXfrm>
        <a:off x="1003316" y="236335"/>
        <a:ext cx="5144694" cy="1064613"/>
      </dsp:txXfrm>
    </dsp:sp>
    <dsp:sp modelId="{DFB83724-2CE6-478B-9A83-9564ADB8A449}">
      <dsp:nvSpPr>
        <dsp:cNvPr id="0" name=""/>
        <dsp:cNvSpPr/>
      </dsp:nvSpPr>
      <dsp:spPr>
        <a:xfrm>
          <a:off x="1724" y="1980159"/>
          <a:ext cx="3234334" cy="1065567"/>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o-RO" sz="1400" kern="1200" dirty="0">
              <a:latin typeface="Times New Roman" pitchFamily="18" charset="0"/>
              <a:cs typeface="Times New Roman" pitchFamily="18" charset="0"/>
            </a:rPr>
            <a:t>Organizație ce cuprinde state cu structură similară socială şi politică, istorie şi valori comune (de exemplu, NATO, Uniunea Europeană, tarile CSI etc.);</a:t>
          </a:r>
          <a:endParaRPr lang="en-US" sz="1400" kern="1200" dirty="0"/>
        </a:p>
      </dsp:txBody>
      <dsp:txXfrm>
        <a:off x="1724" y="1980159"/>
        <a:ext cx="3234334" cy="1065567"/>
      </dsp:txXfrm>
    </dsp:sp>
    <dsp:sp modelId="{389351C1-2EE7-4244-BA9A-B9D357D22D59}">
      <dsp:nvSpPr>
        <dsp:cNvPr id="0" name=""/>
        <dsp:cNvSpPr/>
      </dsp:nvSpPr>
      <dsp:spPr>
        <a:xfrm>
          <a:off x="3916993" y="1968079"/>
          <a:ext cx="3234334" cy="1085232"/>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o-RO" sz="1400" kern="1200" dirty="0">
              <a:latin typeface="Times New Roman" pitchFamily="18" charset="0"/>
              <a:cs typeface="Times New Roman" pitchFamily="18" charset="0"/>
            </a:rPr>
            <a:t>Coaliție ce apare ca urmare a amenințării externe la acest grup, iar interesul este reprezentat de apărarea colectivă împotriva unui inamic comun. </a:t>
          </a:r>
          <a:endParaRPr lang="en-US" sz="1400" kern="1200" dirty="0"/>
        </a:p>
      </dsp:txBody>
      <dsp:txXfrm>
        <a:off x="3916993" y="1968079"/>
        <a:ext cx="3234334" cy="10852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62286-A25F-499D-A813-CD9466D4B9EB}">
      <dsp:nvSpPr>
        <dsp:cNvPr id="0" name=""/>
        <dsp:cNvSpPr/>
      </dsp:nvSpPr>
      <dsp:spPr>
        <a:xfrm>
          <a:off x="0" y="0"/>
          <a:ext cx="4577899" cy="94160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o-RO" sz="1800" kern="1200" dirty="0">
              <a:solidFill>
                <a:schemeClr val="tx1"/>
              </a:solidFill>
              <a:latin typeface="Times New Roman" panose="02020603050405020304" pitchFamily="18" charset="0"/>
              <a:cs typeface="Times New Roman" pitchFamily="18" charset="0"/>
            </a:rPr>
            <a:t>Definiție vagă a securităţii internaţionale, </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a:off x="27579" y="27579"/>
        <a:ext cx="3482264" cy="886450"/>
      </dsp:txXfrm>
    </dsp:sp>
    <dsp:sp modelId="{63F992C8-D74C-4F87-BDF5-F7B71F7E9643}">
      <dsp:nvSpPr>
        <dsp:cNvPr id="0" name=""/>
        <dsp:cNvSpPr/>
      </dsp:nvSpPr>
      <dsp:spPr>
        <a:xfrm>
          <a:off x="383399" y="1112809"/>
          <a:ext cx="4577899" cy="94160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o-RO" sz="1800" kern="1200" dirty="0">
              <a:solidFill>
                <a:schemeClr val="tx1"/>
              </a:solidFill>
              <a:latin typeface="Times New Roman" panose="02020603050405020304" pitchFamily="18" charset="0"/>
              <a:cs typeface="Times New Roman" pitchFamily="18" charset="0"/>
            </a:rPr>
            <a:t>Lipsa de priorități, </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a:off x="410978" y="1140388"/>
        <a:ext cx="3527296" cy="886450"/>
      </dsp:txXfrm>
    </dsp:sp>
    <dsp:sp modelId="{68420413-1DC5-4901-ACE0-0B221D4F6420}">
      <dsp:nvSpPr>
        <dsp:cNvPr id="0" name=""/>
        <dsp:cNvSpPr/>
      </dsp:nvSpPr>
      <dsp:spPr>
        <a:xfrm>
          <a:off x="761075" y="2225619"/>
          <a:ext cx="4577899" cy="94160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o-RO" sz="1800" kern="1200" dirty="0">
              <a:solidFill>
                <a:schemeClr val="tx1"/>
              </a:solidFill>
              <a:latin typeface="Times New Roman" panose="02020603050405020304" pitchFamily="18" charset="0"/>
              <a:cs typeface="Times New Roman" pitchFamily="18" charset="0"/>
            </a:rPr>
            <a:t>Cooperarea anevoioasă la nivel instituțional;</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a:off x="788654" y="2253198"/>
        <a:ext cx="3533019" cy="886450"/>
      </dsp:txXfrm>
    </dsp:sp>
    <dsp:sp modelId="{65E7197A-FEA0-4A89-8F64-D62484C1B6AC}">
      <dsp:nvSpPr>
        <dsp:cNvPr id="0" name=""/>
        <dsp:cNvSpPr/>
      </dsp:nvSpPr>
      <dsp:spPr>
        <a:xfrm>
          <a:off x="1144474" y="3338428"/>
          <a:ext cx="4577899" cy="94160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o-RO" sz="1800" kern="1200" dirty="0">
              <a:solidFill>
                <a:schemeClr val="tx1"/>
              </a:solidFill>
              <a:latin typeface="Times New Roman" panose="02020603050405020304" pitchFamily="18" charset="0"/>
              <a:cs typeface="Times New Roman" pitchFamily="18" charset="0"/>
            </a:rPr>
            <a:t>Dificultățile de punere în practică a unui sistem regional sau global de securitate internaţională.</a:t>
          </a:r>
          <a:endParaRPr lang="en-US" sz="1800" kern="1200" dirty="0">
            <a:solidFill>
              <a:schemeClr val="tx1"/>
            </a:solidFill>
            <a:latin typeface="Times New Roman" panose="02020603050405020304" pitchFamily="18" charset="0"/>
            <a:cs typeface="Times New Roman" pitchFamily="18" charset="0"/>
          </a:endParaRPr>
        </a:p>
      </dsp:txBody>
      <dsp:txXfrm>
        <a:off x="1172053" y="3366007"/>
        <a:ext cx="3527296" cy="886450"/>
      </dsp:txXfrm>
    </dsp:sp>
    <dsp:sp modelId="{1DA41582-4254-4069-9DAA-489729102916}">
      <dsp:nvSpPr>
        <dsp:cNvPr id="0" name=""/>
        <dsp:cNvSpPr/>
      </dsp:nvSpPr>
      <dsp:spPr>
        <a:xfrm>
          <a:off x="3965853" y="721186"/>
          <a:ext cx="612045" cy="61204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solidFill>
              <a:schemeClr val="tx1"/>
            </a:solidFill>
            <a:latin typeface="Times New Roman" panose="02020603050405020304" pitchFamily="18" charset="0"/>
            <a:cs typeface="Times New Roman" panose="02020603050405020304" pitchFamily="18" charset="0"/>
          </a:endParaRPr>
        </a:p>
      </dsp:txBody>
      <dsp:txXfrm>
        <a:off x="4103563" y="721186"/>
        <a:ext cx="336625" cy="460564"/>
      </dsp:txXfrm>
    </dsp:sp>
    <dsp:sp modelId="{840C9B21-F126-42E0-B48D-2E5C9E590463}">
      <dsp:nvSpPr>
        <dsp:cNvPr id="0" name=""/>
        <dsp:cNvSpPr/>
      </dsp:nvSpPr>
      <dsp:spPr>
        <a:xfrm>
          <a:off x="4349252" y="1833995"/>
          <a:ext cx="612045" cy="61204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solidFill>
              <a:schemeClr val="tx1"/>
            </a:solidFill>
            <a:latin typeface="Times New Roman" panose="02020603050405020304" pitchFamily="18" charset="0"/>
            <a:cs typeface="Times New Roman" panose="02020603050405020304" pitchFamily="18" charset="0"/>
          </a:endParaRPr>
        </a:p>
      </dsp:txBody>
      <dsp:txXfrm>
        <a:off x="4486962" y="1833995"/>
        <a:ext cx="336625" cy="460564"/>
      </dsp:txXfrm>
    </dsp:sp>
    <dsp:sp modelId="{56BE71F3-320D-458F-A2B6-E0017B8A77DC}">
      <dsp:nvSpPr>
        <dsp:cNvPr id="0" name=""/>
        <dsp:cNvSpPr/>
      </dsp:nvSpPr>
      <dsp:spPr>
        <a:xfrm>
          <a:off x="4726929" y="2946805"/>
          <a:ext cx="612045" cy="612045"/>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solidFill>
              <a:schemeClr val="tx1"/>
            </a:solidFill>
            <a:latin typeface="Times New Roman" panose="02020603050405020304" pitchFamily="18" charset="0"/>
            <a:cs typeface="Times New Roman" panose="02020603050405020304" pitchFamily="18" charset="0"/>
          </a:endParaRPr>
        </a:p>
      </dsp:txBody>
      <dsp:txXfrm>
        <a:off x="4864639" y="2946805"/>
        <a:ext cx="336625" cy="46056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17A605-EECF-4EED-9D46-723A8F26511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Подзаголовок 2">
            <a:extLst>
              <a:ext uri="{FF2B5EF4-FFF2-40B4-BE49-F238E27FC236}">
                <a16:creationId xmlns:a16="http://schemas.microsoft.com/office/drawing/2014/main" id="{CB36CADC-C7C8-4D44-B3BD-0E1AEAD95B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Дата 3">
            <a:extLst>
              <a:ext uri="{FF2B5EF4-FFF2-40B4-BE49-F238E27FC236}">
                <a16:creationId xmlns:a16="http://schemas.microsoft.com/office/drawing/2014/main" id="{A704EF59-C863-4A43-87EA-7A9F5FF8B3CF}"/>
              </a:ext>
            </a:extLst>
          </p:cNvPr>
          <p:cNvSpPr>
            <a:spLocks noGrp="1"/>
          </p:cNvSpPr>
          <p:nvPr>
            <p:ph type="dt" sz="half" idx="10"/>
          </p:nvPr>
        </p:nvSpPr>
        <p:spPr/>
        <p:txBody>
          <a:bodyPr/>
          <a:lstStyle/>
          <a:p>
            <a:fld id="{1513E97E-BB42-4FFE-949C-BEB474788F08}" type="datetimeFigureOut">
              <a:rPr lang="en-US" smtClean="0"/>
              <a:t>12/12/2021</a:t>
            </a:fld>
            <a:endParaRPr lang="en-US"/>
          </a:p>
        </p:txBody>
      </p:sp>
      <p:sp>
        <p:nvSpPr>
          <p:cNvPr id="5" name="Нижний колонтитул 4">
            <a:extLst>
              <a:ext uri="{FF2B5EF4-FFF2-40B4-BE49-F238E27FC236}">
                <a16:creationId xmlns:a16="http://schemas.microsoft.com/office/drawing/2014/main" id="{00536487-D832-42E8-B7B8-F6CDC5C62DE7}"/>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3ACF5E34-02FE-4C04-9C6E-884D1274D153}"/>
              </a:ext>
            </a:extLst>
          </p:cNvPr>
          <p:cNvSpPr>
            <a:spLocks noGrp="1"/>
          </p:cNvSpPr>
          <p:nvPr>
            <p:ph type="sldNum" sz="quarter" idx="12"/>
          </p:nvPr>
        </p:nvSpPr>
        <p:spPr/>
        <p:txBody>
          <a:bodyPr/>
          <a:lstStyle/>
          <a:p>
            <a:fld id="{B48C8AE6-96D9-47B0-9F17-3B03F7CFC4F6}" type="slidenum">
              <a:rPr lang="en-US" smtClean="0"/>
              <a:t>‹#›</a:t>
            </a:fld>
            <a:endParaRPr lang="en-US"/>
          </a:p>
        </p:txBody>
      </p:sp>
    </p:spTree>
    <p:extLst>
      <p:ext uri="{BB962C8B-B14F-4D97-AF65-F5344CB8AC3E}">
        <p14:creationId xmlns:p14="http://schemas.microsoft.com/office/powerpoint/2010/main" val="2843418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9261DF-7580-4F84-ABC7-84A2F3D4FE6D}"/>
              </a:ext>
            </a:extLst>
          </p:cNvPr>
          <p:cNvSpPr>
            <a:spLocks noGrp="1"/>
          </p:cNvSpPr>
          <p:nvPr>
            <p:ph type="title"/>
          </p:nvPr>
        </p:nvSpPr>
        <p:spPr/>
        <p:txBody>
          <a:bodyPr/>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0F6E64D2-5C10-48B1-AB5E-1A587AB3600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3A6018EB-6E14-46E9-8FE6-705A7A3242BB}"/>
              </a:ext>
            </a:extLst>
          </p:cNvPr>
          <p:cNvSpPr>
            <a:spLocks noGrp="1"/>
          </p:cNvSpPr>
          <p:nvPr>
            <p:ph type="dt" sz="half" idx="10"/>
          </p:nvPr>
        </p:nvSpPr>
        <p:spPr/>
        <p:txBody>
          <a:bodyPr/>
          <a:lstStyle/>
          <a:p>
            <a:fld id="{1513E97E-BB42-4FFE-949C-BEB474788F08}" type="datetimeFigureOut">
              <a:rPr lang="en-US" smtClean="0"/>
              <a:t>12/12/2021</a:t>
            </a:fld>
            <a:endParaRPr lang="en-US"/>
          </a:p>
        </p:txBody>
      </p:sp>
      <p:sp>
        <p:nvSpPr>
          <p:cNvPr id="5" name="Нижний колонтитул 4">
            <a:extLst>
              <a:ext uri="{FF2B5EF4-FFF2-40B4-BE49-F238E27FC236}">
                <a16:creationId xmlns:a16="http://schemas.microsoft.com/office/drawing/2014/main" id="{3D2B8892-34DF-47E4-9790-B3D6C093B836}"/>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3C5F8689-56E3-43F1-A98D-7E1FD9E54770}"/>
              </a:ext>
            </a:extLst>
          </p:cNvPr>
          <p:cNvSpPr>
            <a:spLocks noGrp="1"/>
          </p:cNvSpPr>
          <p:nvPr>
            <p:ph type="sldNum" sz="quarter" idx="12"/>
          </p:nvPr>
        </p:nvSpPr>
        <p:spPr/>
        <p:txBody>
          <a:bodyPr/>
          <a:lstStyle/>
          <a:p>
            <a:fld id="{B48C8AE6-96D9-47B0-9F17-3B03F7CFC4F6}" type="slidenum">
              <a:rPr lang="en-US" smtClean="0"/>
              <a:t>‹#›</a:t>
            </a:fld>
            <a:endParaRPr lang="en-US"/>
          </a:p>
        </p:txBody>
      </p:sp>
    </p:spTree>
    <p:extLst>
      <p:ext uri="{BB962C8B-B14F-4D97-AF65-F5344CB8AC3E}">
        <p14:creationId xmlns:p14="http://schemas.microsoft.com/office/powerpoint/2010/main" val="65324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1B2E155-D8D3-4680-A41F-49CA7F0E9544}"/>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881F5F02-BDDA-49DC-8EEB-A4AB8BB77FB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317A1A99-34F7-4C5D-9DAF-2A1F70CD99AF}"/>
              </a:ext>
            </a:extLst>
          </p:cNvPr>
          <p:cNvSpPr>
            <a:spLocks noGrp="1"/>
          </p:cNvSpPr>
          <p:nvPr>
            <p:ph type="dt" sz="half" idx="10"/>
          </p:nvPr>
        </p:nvSpPr>
        <p:spPr/>
        <p:txBody>
          <a:bodyPr/>
          <a:lstStyle/>
          <a:p>
            <a:fld id="{1513E97E-BB42-4FFE-949C-BEB474788F08}" type="datetimeFigureOut">
              <a:rPr lang="en-US" smtClean="0"/>
              <a:t>12/12/2021</a:t>
            </a:fld>
            <a:endParaRPr lang="en-US"/>
          </a:p>
        </p:txBody>
      </p:sp>
      <p:sp>
        <p:nvSpPr>
          <p:cNvPr id="5" name="Нижний колонтитул 4">
            <a:extLst>
              <a:ext uri="{FF2B5EF4-FFF2-40B4-BE49-F238E27FC236}">
                <a16:creationId xmlns:a16="http://schemas.microsoft.com/office/drawing/2014/main" id="{1089C5C6-B7CA-447F-98D6-28707DAF0F33}"/>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75D58F0A-6B35-4F06-A47C-6364CE5275B9}"/>
              </a:ext>
            </a:extLst>
          </p:cNvPr>
          <p:cNvSpPr>
            <a:spLocks noGrp="1"/>
          </p:cNvSpPr>
          <p:nvPr>
            <p:ph type="sldNum" sz="quarter" idx="12"/>
          </p:nvPr>
        </p:nvSpPr>
        <p:spPr/>
        <p:txBody>
          <a:bodyPr/>
          <a:lstStyle/>
          <a:p>
            <a:fld id="{B48C8AE6-96D9-47B0-9F17-3B03F7CFC4F6}" type="slidenum">
              <a:rPr lang="en-US" smtClean="0"/>
              <a:t>‹#›</a:t>
            </a:fld>
            <a:endParaRPr lang="en-US"/>
          </a:p>
        </p:txBody>
      </p:sp>
    </p:spTree>
    <p:extLst>
      <p:ext uri="{BB962C8B-B14F-4D97-AF65-F5344CB8AC3E}">
        <p14:creationId xmlns:p14="http://schemas.microsoft.com/office/powerpoint/2010/main" val="2381401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5D33E2-11DF-47A3-B7CC-4C57E9E4965B}"/>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B533539B-2784-4710-A30B-B4019096B6D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A0774C0D-CD14-4CAD-8372-C3ACBA2953C9}"/>
              </a:ext>
            </a:extLst>
          </p:cNvPr>
          <p:cNvSpPr>
            <a:spLocks noGrp="1"/>
          </p:cNvSpPr>
          <p:nvPr>
            <p:ph type="dt" sz="half" idx="10"/>
          </p:nvPr>
        </p:nvSpPr>
        <p:spPr/>
        <p:txBody>
          <a:bodyPr/>
          <a:lstStyle/>
          <a:p>
            <a:fld id="{1513E97E-BB42-4FFE-949C-BEB474788F08}" type="datetimeFigureOut">
              <a:rPr lang="en-US" smtClean="0"/>
              <a:t>12/12/2021</a:t>
            </a:fld>
            <a:endParaRPr lang="en-US"/>
          </a:p>
        </p:txBody>
      </p:sp>
      <p:sp>
        <p:nvSpPr>
          <p:cNvPr id="5" name="Нижний колонтитул 4">
            <a:extLst>
              <a:ext uri="{FF2B5EF4-FFF2-40B4-BE49-F238E27FC236}">
                <a16:creationId xmlns:a16="http://schemas.microsoft.com/office/drawing/2014/main" id="{37D08641-EC88-47B3-861D-2D13898425AF}"/>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3C40A57A-EB04-4F9A-977E-D21B7E2E5DFD}"/>
              </a:ext>
            </a:extLst>
          </p:cNvPr>
          <p:cNvSpPr>
            <a:spLocks noGrp="1"/>
          </p:cNvSpPr>
          <p:nvPr>
            <p:ph type="sldNum" sz="quarter" idx="12"/>
          </p:nvPr>
        </p:nvSpPr>
        <p:spPr/>
        <p:txBody>
          <a:bodyPr/>
          <a:lstStyle/>
          <a:p>
            <a:fld id="{B48C8AE6-96D9-47B0-9F17-3B03F7CFC4F6}" type="slidenum">
              <a:rPr lang="en-US" smtClean="0"/>
              <a:t>‹#›</a:t>
            </a:fld>
            <a:endParaRPr lang="en-US"/>
          </a:p>
        </p:txBody>
      </p:sp>
    </p:spTree>
    <p:extLst>
      <p:ext uri="{BB962C8B-B14F-4D97-AF65-F5344CB8AC3E}">
        <p14:creationId xmlns:p14="http://schemas.microsoft.com/office/powerpoint/2010/main" val="1952868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0AEACA-FD50-4C53-8C2B-017D1A9CE96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Текст 2">
            <a:extLst>
              <a:ext uri="{FF2B5EF4-FFF2-40B4-BE49-F238E27FC236}">
                <a16:creationId xmlns:a16="http://schemas.microsoft.com/office/drawing/2014/main" id="{6C758E9A-DC6B-4B8E-B47F-B283E423B5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BB2D782-ACAE-42A2-8568-E7AD88FE5F80}"/>
              </a:ext>
            </a:extLst>
          </p:cNvPr>
          <p:cNvSpPr>
            <a:spLocks noGrp="1"/>
          </p:cNvSpPr>
          <p:nvPr>
            <p:ph type="dt" sz="half" idx="10"/>
          </p:nvPr>
        </p:nvSpPr>
        <p:spPr/>
        <p:txBody>
          <a:bodyPr/>
          <a:lstStyle/>
          <a:p>
            <a:fld id="{1513E97E-BB42-4FFE-949C-BEB474788F08}" type="datetimeFigureOut">
              <a:rPr lang="en-US" smtClean="0"/>
              <a:t>12/12/2021</a:t>
            </a:fld>
            <a:endParaRPr lang="en-US"/>
          </a:p>
        </p:txBody>
      </p:sp>
      <p:sp>
        <p:nvSpPr>
          <p:cNvPr id="5" name="Нижний колонтитул 4">
            <a:extLst>
              <a:ext uri="{FF2B5EF4-FFF2-40B4-BE49-F238E27FC236}">
                <a16:creationId xmlns:a16="http://schemas.microsoft.com/office/drawing/2014/main" id="{DBBC6200-6EC5-4B0D-8C53-25B9506AD4F6}"/>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188D2C6F-5086-49EB-BA2D-DB4A8E24610A}"/>
              </a:ext>
            </a:extLst>
          </p:cNvPr>
          <p:cNvSpPr>
            <a:spLocks noGrp="1"/>
          </p:cNvSpPr>
          <p:nvPr>
            <p:ph type="sldNum" sz="quarter" idx="12"/>
          </p:nvPr>
        </p:nvSpPr>
        <p:spPr/>
        <p:txBody>
          <a:bodyPr/>
          <a:lstStyle/>
          <a:p>
            <a:fld id="{B48C8AE6-96D9-47B0-9F17-3B03F7CFC4F6}" type="slidenum">
              <a:rPr lang="en-US" smtClean="0"/>
              <a:t>‹#›</a:t>
            </a:fld>
            <a:endParaRPr lang="en-US"/>
          </a:p>
        </p:txBody>
      </p:sp>
    </p:spTree>
    <p:extLst>
      <p:ext uri="{BB962C8B-B14F-4D97-AF65-F5344CB8AC3E}">
        <p14:creationId xmlns:p14="http://schemas.microsoft.com/office/powerpoint/2010/main" val="2048579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CF90F4-BA14-406A-A822-40CCF83716EC}"/>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D03CB338-E850-48D3-81F7-96A0629DDFC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a:extLst>
              <a:ext uri="{FF2B5EF4-FFF2-40B4-BE49-F238E27FC236}">
                <a16:creationId xmlns:a16="http://schemas.microsoft.com/office/drawing/2014/main" id="{C87243A4-924A-4AC2-8924-F6C1CFB03EB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a:extLst>
              <a:ext uri="{FF2B5EF4-FFF2-40B4-BE49-F238E27FC236}">
                <a16:creationId xmlns:a16="http://schemas.microsoft.com/office/drawing/2014/main" id="{E6754E5D-4309-414A-9B54-EBF8862658EC}"/>
              </a:ext>
            </a:extLst>
          </p:cNvPr>
          <p:cNvSpPr>
            <a:spLocks noGrp="1"/>
          </p:cNvSpPr>
          <p:nvPr>
            <p:ph type="dt" sz="half" idx="10"/>
          </p:nvPr>
        </p:nvSpPr>
        <p:spPr/>
        <p:txBody>
          <a:bodyPr/>
          <a:lstStyle/>
          <a:p>
            <a:fld id="{1513E97E-BB42-4FFE-949C-BEB474788F08}" type="datetimeFigureOut">
              <a:rPr lang="en-US" smtClean="0"/>
              <a:t>12/12/2021</a:t>
            </a:fld>
            <a:endParaRPr lang="en-US"/>
          </a:p>
        </p:txBody>
      </p:sp>
      <p:sp>
        <p:nvSpPr>
          <p:cNvPr id="6" name="Нижний колонтитул 5">
            <a:extLst>
              <a:ext uri="{FF2B5EF4-FFF2-40B4-BE49-F238E27FC236}">
                <a16:creationId xmlns:a16="http://schemas.microsoft.com/office/drawing/2014/main" id="{4BCE46B9-BF9B-471F-BAC8-EC403DB9739F}"/>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119D9CE9-146A-4319-9F99-EB8000A48AF0}"/>
              </a:ext>
            </a:extLst>
          </p:cNvPr>
          <p:cNvSpPr>
            <a:spLocks noGrp="1"/>
          </p:cNvSpPr>
          <p:nvPr>
            <p:ph type="sldNum" sz="quarter" idx="12"/>
          </p:nvPr>
        </p:nvSpPr>
        <p:spPr/>
        <p:txBody>
          <a:bodyPr/>
          <a:lstStyle/>
          <a:p>
            <a:fld id="{B48C8AE6-96D9-47B0-9F17-3B03F7CFC4F6}" type="slidenum">
              <a:rPr lang="en-US" smtClean="0"/>
              <a:t>‹#›</a:t>
            </a:fld>
            <a:endParaRPr lang="en-US"/>
          </a:p>
        </p:txBody>
      </p:sp>
    </p:spTree>
    <p:extLst>
      <p:ext uri="{BB962C8B-B14F-4D97-AF65-F5344CB8AC3E}">
        <p14:creationId xmlns:p14="http://schemas.microsoft.com/office/powerpoint/2010/main" val="1985934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E4212B-6D26-47C9-BA88-D064701DAE3B}"/>
              </a:ext>
            </a:extLst>
          </p:cNvPr>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Текст 2">
            <a:extLst>
              <a:ext uri="{FF2B5EF4-FFF2-40B4-BE49-F238E27FC236}">
                <a16:creationId xmlns:a16="http://schemas.microsoft.com/office/drawing/2014/main" id="{CF92DCD3-6991-43C2-BF05-93341B2CEB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C855A7F-70C4-433E-80C2-F00BB91061A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a:extLst>
              <a:ext uri="{FF2B5EF4-FFF2-40B4-BE49-F238E27FC236}">
                <a16:creationId xmlns:a16="http://schemas.microsoft.com/office/drawing/2014/main" id="{3333EFE7-B18F-42B3-A74E-70A1BD7F7E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3C1AE7A-624F-4EA1-8609-9F5BC8EC0A5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a:extLst>
              <a:ext uri="{FF2B5EF4-FFF2-40B4-BE49-F238E27FC236}">
                <a16:creationId xmlns:a16="http://schemas.microsoft.com/office/drawing/2014/main" id="{1AC61D5A-6674-465F-8F5B-901188AAFE11}"/>
              </a:ext>
            </a:extLst>
          </p:cNvPr>
          <p:cNvSpPr>
            <a:spLocks noGrp="1"/>
          </p:cNvSpPr>
          <p:nvPr>
            <p:ph type="dt" sz="half" idx="10"/>
          </p:nvPr>
        </p:nvSpPr>
        <p:spPr/>
        <p:txBody>
          <a:bodyPr/>
          <a:lstStyle/>
          <a:p>
            <a:fld id="{1513E97E-BB42-4FFE-949C-BEB474788F08}" type="datetimeFigureOut">
              <a:rPr lang="en-US" smtClean="0"/>
              <a:t>12/12/2021</a:t>
            </a:fld>
            <a:endParaRPr lang="en-US"/>
          </a:p>
        </p:txBody>
      </p:sp>
      <p:sp>
        <p:nvSpPr>
          <p:cNvPr id="8" name="Нижний колонтитул 7">
            <a:extLst>
              <a:ext uri="{FF2B5EF4-FFF2-40B4-BE49-F238E27FC236}">
                <a16:creationId xmlns:a16="http://schemas.microsoft.com/office/drawing/2014/main" id="{12BBC198-4608-44B8-9B6C-91F42D057FBB}"/>
              </a:ext>
            </a:extLst>
          </p:cNvPr>
          <p:cNvSpPr>
            <a:spLocks noGrp="1"/>
          </p:cNvSpPr>
          <p:nvPr>
            <p:ph type="ftr" sz="quarter" idx="11"/>
          </p:nvPr>
        </p:nvSpPr>
        <p:spPr/>
        <p:txBody>
          <a:bodyPr/>
          <a:lstStyle/>
          <a:p>
            <a:endParaRPr lang="en-US"/>
          </a:p>
        </p:txBody>
      </p:sp>
      <p:sp>
        <p:nvSpPr>
          <p:cNvPr id="9" name="Номер слайда 8">
            <a:extLst>
              <a:ext uri="{FF2B5EF4-FFF2-40B4-BE49-F238E27FC236}">
                <a16:creationId xmlns:a16="http://schemas.microsoft.com/office/drawing/2014/main" id="{7170061D-FFF1-450E-9A78-65FFC94FD5F8}"/>
              </a:ext>
            </a:extLst>
          </p:cNvPr>
          <p:cNvSpPr>
            <a:spLocks noGrp="1"/>
          </p:cNvSpPr>
          <p:nvPr>
            <p:ph type="sldNum" sz="quarter" idx="12"/>
          </p:nvPr>
        </p:nvSpPr>
        <p:spPr/>
        <p:txBody>
          <a:bodyPr/>
          <a:lstStyle/>
          <a:p>
            <a:fld id="{B48C8AE6-96D9-47B0-9F17-3B03F7CFC4F6}" type="slidenum">
              <a:rPr lang="en-US" smtClean="0"/>
              <a:t>‹#›</a:t>
            </a:fld>
            <a:endParaRPr lang="en-US"/>
          </a:p>
        </p:txBody>
      </p:sp>
    </p:spTree>
    <p:extLst>
      <p:ext uri="{BB962C8B-B14F-4D97-AF65-F5344CB8AC3E}">
        <p14:creationId xmlns:p14="http://schemas.microsoft.com/office/powerpoint/2010/main" val="3671465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851910-9724-4834-A420-B1D63CB7F216}"/>
              </a:ext>
            </a:extLst>
          </p:cNvPr>
          <p:cNvSpPr>
            <a:spLocks noGrp="1"/>
          </p:cNvSpPr>
          <p:nvPr>
            <p:ph type="title"/>
          </p:nvPr>
        </p:nvSpPr>
        <p:spPr/>
        <p:txBody>
          <a:bodyPr/>
          <a:lstStyle/>
          <a:p>
            <a:r>
              <a:rPr lang="ru-RU"/>
              <a:t>Образец заголовка</a:t>
            </a:r>
            <a:endParaRPr lang="en-US"/>
          </a:p>
        </p:txBody>
      </p:sp>
      <p:sp>
        <p:nvSpPr>
          <p:cNvPr id="3" name="Дата 2">
            <a:extLst>
              <a:ext uri="{FF2B5EF4-FFF2-40B4-BE49-F238E27FC236}">
                <a16:creationId xmlns:a16="http://schemas.microsoft.com/office/drawing/2014/main" id="{FD7A04B6-CFA8-4DB4-A9EF-2640BA90D2FA}"/>
              </a:ext>
            </a:extLst>
          </p:cNvPr>
          <p:cNvSpPr>
            <a:spLocks noGrp="1"/>
          </p:cNvSpPr>
          <p:nvPr>
            <p:ph type="dt" sz="half" idx="10"/>
          </p:nvPr>
        </p:nvSpPr>
        <p:spPr/>
        <p:txBody>
          <a:bodyPr/>
          <a:lstStyle/>
          <a:p>
            <a:fld id="{1513E97E-BB42-4FFE-949C-BEB474788F08}" type="datetimeFigureOut">
              <a:rPr lang="en-US" smtClean="0"/>
              <a:t>12/12/2021</a:t>
            </a:fld>
            <a:endParaRPr lang="en-US"/>
          </a:p>
        </p:txBody>
      </p:sp>
      <p:sp>
        <p:nvSpPr>
          <p:cNvPr id="4" name="Нижний колонтитул 3">
            <a:extLst>
              <a:ext uri="{FF2B5EF4-FFF2-40B4-BE49-F238E27FC236}">
                <a16:creationId xmlns:a16="http://schemas.microsoft.com/office/drawing/2014/main" id="{57150A4A-39A1-4C97-B1F3-4969F5FC2DFD}"/>
              </a:ext>
            </a:extLst>
          </p:cNvPr>
          <p:cNvSpPr>
            <a:spLocks noGrp="1"/>
          </p:cNvSpPr>
          <p:nvPr>
            <p:ph type="ftr" sz="quarter" idx="11"/>
          </p:nvPr>
        </p:nvSpPr>
        <p:spPr/>
        <p:txBody>
          <a:bodyPr/>
          <a:lstStyle/>
          <a:p>
            <a:endParaRPr lang="en-US"/>
          </a:p>
        </p:txBody>
      </p:sp>
      <p:sp>
        <p:nvSpPr>
          <p:cNvPr id="5" name="Номер слайда 4">
            <a:extLst>
              <a:ext uri="{FF2B5EF4-FFF2-40B4-BE49-F238E27FC236}">
                <a16:creationId xmlns:a16="http://schemas.microsoft.com/office/drawing/2014/main" id="{4907F283-34DC-43EC-95B7-1054A4CAF43D}"/>
              </a:ext>
            </a:extLst>
          </p:cNvPr>
          <p:cNvSpPr>
            <a:spLocks noGrp="1"/>
          </p:cNvSpPr>
          <p:nvPr>
            <p:ph type="sldNum" sz="quarter" idx="12"/>
          </p:nvPr>
        </p:nvSpPr>
        <p:spPr/>
        <p:txBody>
          <a:bodyPr/>
          <a:lstStyle/>
          <a:p>
            <a:fld id="{B48C8AE6-96D9-47B0-9F17-3B03F7CFC4F6}" type="slidenum">
              <a:rPr lang="en-US" smtClean="0"/>
              <a:t>‹#›</a:t>
            </a:fld>
            <a:endParaRPr lang="en-US"/>
          </a:p>
        </p:txBody>
      </p:sp>
    </p:spTree>
    <p:extLst>
      <p:ext uri="{BB962C8B-B14F-4D97-AF65-F5344CB8AC3E}">
        <p14:creationId xmlns:p14="http://schemas.microsoft.com/office/powerpoint/2010/main" val="2544675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6A9E318-1ADA-4803-AD3B-1EDF7D760513}"/>
              </a:ext>
            </a:extLst>
          </p:cNvPr>
          <p:cNvSpPr>
            <a:spLocks noGrp="1"/>
          </p:cNvSpPr>
          <p:nvPr>
            <p:ph type="dt" sz="half" idx="10"/>
          </p:nvPr>
        </p:nvSpPr>
        <p:spPr/>
        <p:txBody>
          <a:bodyPr/>
          <a:lstStyle/>
          <a:p>
            <a:fld id="{1513E97E-BB42-4FFE-949C-BEB474788F08}" type="datetimeFigureOut">
              <a:rPr lang="en-US" smtClean="0"/>
              <a:t>12/12/2021</a:t>
            </a:fld>
            <a:endParaRPr lang="en-US"/>
          </a:p>
        </p:txBody>
      </p:sp>
      <p:sp>
        <p:nvSpPr>
          <p:cNvPr id="3" name="Нижний колонтитул 2">
            <a:extLst>
              <a:ext uri="{FF2B5EF4-FFF2-40B4-BE49-F238E27FC236}">
                <a16:creationId xmlns:a16="http://schemas.microsoft.com/office/drawing/2014/main" id="{17E69E72-CF09-4BF6-AEA6-76EA3BB28499}"/>
              </a:ext>
            </a:extLst>
          </p:cNvPr>
          <p:cNvSpPr>
            <a:spLocks noGrp="1"/>
          </p:cNvSpPr>
          <p:nvPr>
            <p:ph type="ftr" sz="quarter" idx="11"/>
          </p:nvPr>
        </p:nvSpPr>
        <p:spPr/>
        <p:txBody>
          <a:bodyPr/>
          <a:lstStyle/>
          <a:p>
            <a:endParaRPr lang="en-US"/>
          </a:p>
        </p:txBody>
      </p:sp>
      <p:sp>
        <p:nvSpPr>
          <p:cNvPr id="4" name="Номер слайда 3">
            <a:extLst>
              <a:ext uri="{FF2B5EF4-FFF2-40B4-BE49-F238E27FC236}">
                <a16:creationId xmlns:a16="http://schemas.microsoft.com/office/drawing/2014/main" id="{0F808C5B-B6C2-4758-954C-26085F0EEB6F}"/>
              </a:ext>
            </a:extLst>
          </p:cNvPr>
          <p:cNvSpPr>
            <a:spLocks noGrp="1"/>
          </p:cNvSpPr>
          <p:nvPr>
            <p:ph type="sldNum" sz="quarter" idx="12"/>
          </p:nvPr>
        </p:nvSpPr>
        <p:spPr/>
        <p:txBody>
          <a:bodyPr/>
          <a:lstStyle/>
          <a:p>
            <a:fld id="{B48C8AE6-96D9-47B0-9F17-3B03F7CFC4F6}" type="slidenum">
              <a:rPr lang="en-US" smtClean="0"/>
              <a:t>‹#›</a:t>
            </a:fld>
            <a:endParaRPr lang="en-US"/>
          </a:p>
        </p:txBody>
      </p:sp>
    </p:spTree>
    <p:extLst>
      <p:ext uri="{BB962C8B-B14F-4D97-AF65-F5344CB8AC3E}">
        <p14:creationId xmlns:p14="http://schemas.microsoft.com/office/powerpoint/2010/main" val="2388981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CA5AF9-5FF0-426E-AA12-A626C311D45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Объект 2">
            <a:extLst>
              <a:ext uri="{FF2B5EF4-FFF2-40B4-BE49-F238E27FC236}">
                <a16:creationId xmlns:a16="http://schemas.microsoft.com/office/drawing/2014/main" id="{F0DC6B88-B28C-4D4E-B339-1D95B3357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a:extLst>
              <a:ext uri="{FF2B5EF4-FFF2-40B4-BE49-F238E27FC236}">
                <a16:creationId xmlns:a16="http://schemas.microsoft.com/office/drawing/2014/main" id="{58956999-3289-4DFB-9FB2-E319312412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7E1D0A6-15B3-45BE-BAB2-7837DA6E0402}"/>
              </a:ext>
            </a:extLst>
          </p:cNvPr>
          <p:cNvSpPr>
            <a:spLocks noGrp="1"/>
          </p:cNvSpPr>
          <p:nvPr>
            <p:ph type="dt" sz="half" idx="10"/>
          </p:nvPr>
        </p:nvSpPr>
        <p:spPr/>
        <p:txBody>
          <a:bodyPr/>
          <a:lstStyle/>
          <a:p>
            <a:fld id="{1513E97E-BB42-4FFE-949C-BEB474788F08}" type="datetimeFigureOut">
              <a:rPr lang="en-US" smtClean="0"/>
              <a:t>12/12/2021</a:t>
            </a:fld>
            <a:endParaRPr lang="en-US"/>
          </a:p>
        </p:txBody>
      </p:sp>
      <p:sp>
        <p:nvSpPr>
          <p:cNvPr id="6" name="Нижний колонтитул 5">
            <a:extLst>
              <a:ext uri="{FF2B5EF4-FFF2-40B4-BE49-F238E27FC236}">
                <a16:creationId xmlns:a16="http://schemas.microsoft.com/office/drawing/2014/main" id="{1509074A-8E3B-42E7-ADDD-67870FE970E8}"/>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ED252E06-5795-4E2E-B46B-36D17FA3BE54}"/>
              </a:ext>
            </a:extLst>
          </p:cNvPr>
          <p:cNvSpPr>
            <a:spLocks noGrp="1"/>
          </p:cNvSpPr>
          <p:nvPr>
            <p:ph type="sldNum" sz="quarter" idx="12"/>
          </p:nvPr>
        </p:nvSpPr>
        <p:spPr/>
        <p:txBody>
          <a:bodyPr/>
          <a:lstStyle/>
          <a:p>
            <a:fld id="{B48C8AE6-96D9-47B0-9F17-3B03F7CFC4F6}" type="slidenum">
              <a:rPr lang="en-US" smtClean="0"/>
              <a:t>‹#›</a:t>
            </a:fld>
            <a:endParaRPr lang="en-US"/>
          </a:p>
        </p:txBody>
      </p:sp>
    </p:spTree>
    <p:extLst>
      <p:ext uri="{BB962C8B-B14F-4D97-AF65-F5344CB8AC3E}">
        <p14:creationId xmlns:p14="http://schemas.microsoft.com/office/powerpoint/2010/main" val="1027403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710F1B-262D-4216-BE17-8A90FA5A5DF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Рисунок 2">
            <a:extLst>
              <a:ext uri="{FF2B5EF4-FFF2-40B4-BE49-F238E27FC236}">
                <a16:creationId xmlns:a16="http://schemas.microsoft.com/office/drawing/2014/main" id="{9C151721-F261-4D8A-A650-DAD7110F32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a:extLst>
              <a:ext uri="{FF2B5EF4-FFF2-40B4-BE49-F238E27FC236}">
                <a16:creationId xmlns:a16="http://schemas.microsoft.com/office/drawing/2014/main" id="{207C6B8A-F43D-439F-A7E9-83D6542E7C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DFA8F13-F3DF-4485-B571-6D2D09BE44E6}"/>
              </a:ext>
            </a:extLst>
          </p:cNvPr>
          <p:cNvSpPr>
            <a:spLocks noGrp="1"/>
          </p:cNvSpPr>
          <p:nvPr>
            <p:ph type="dt" sz="half" idx="10"/>
          </p:nvPr>
        </p:nvSpPr>
        <p:spPr/>
        <p:txBody>
          <a:bodyPr/>
          <a:lstStyle/>
          <a:p>
            <a:fld id="{1513E97E-BB42-4FFE-949C-BEB474788F08}" type="datetimeFigureOut">
              <a:rPr lang="en-US" smtClean="0"/>
              <a:t>12/12/2021</a:t>
            </a:fld>
            <a:endParaRPr lang="en-US"/>
          </a:p>
        </p:txBody>
      </p:sp>
      <p:sp>
        <p:nvSpPr>
          <p:cNvPr id="6" name="Нижний колонтитул 5">
            <a:extLst>
              <a:ext uri="{FF2B5EF4-FFF2-40B4-BE49-F238E27FC236}">
                <a16:creationId xmlns:a16="http://schemas.microsoft.com/office/drawing/2014/main" id="{7E18C96B-4B33-4EEA-848A-E8B16880AD84}"/>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32E2B384-AEA3-451C-B4C5-B041BD87DDE4}"/>
              </a:ext>
            </a:extLst>
          </p:cNvPr>
          <p:cNvSpPr>
            <a:spLocks noGrp="1"/>
          </p:cNvSpPr>
          <p:nvPr>
            <p:ph type="sldNum" sz="quarter" idx="12"/>
          </p:nvPr>
        </p:nvSpPr>
        <p:spPr/>
        <p:txBody>
          <a:bodyPr/>
          <a:lstStyle/>
          <a:p>
            <a:fld id="{B48C8AE6-96D9-47B0-9F17-3B03F7CFC4F6}" type="slidenum">
              <a:rPr lang="en-US" smtClean="0"/>
              <a:t>‹#›</a:t>
            </a:fld>
            <a:endParaRPr lang="en-US"/>
          </a:p>
        </p:txBody>
      </p:sp>
    </p:spTree>
    <p:extLst>
      <p:ext uri="{BB962C8B-B14F-4D97-AF65-F5344CB8AC3E}">
        <p14:creationId xmlns:p14="http://schemas.microsoft.com/office/powerpoint/2010/main" val="2740956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BB904B-5400-496B-A681-DAC299CD40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a:extLst>
              <a:ext uri="{FF2B5EF4-FFF2-40B4-BE49-F238E27FC236}">
                <a16:creationId xmlns:a16="http://schemas.microsoft.com/office/drawing/2014/main" id="{EFA2A3AC-42EA-40A4-B809-80496D9E5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FC1FC438-4E6E-4348-80ED-337C03E0E8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3E97E-BB42-4FFE-949C-BEB474788F08}" type="datetimeFigureOut">
              <a:rPr lang="en-US" smtClean="0"/>
              <a:t>12/12/2021</a:t>
            </a:fld>
            <a:endParaRPr lang="en-US"/>
          </a:p>
        </p:txBody>
      </p:sp>
      <p:sp>
        <p:nvSpPr>
          <p:cNvPr id="5" name="Нижний колонтитул 4">
            <a:extLst>
              <a:ext uri="{FF2B5EF4-FFF2-40B4-BE49-F238E27FC236}">
                <a16:creationId xmlns:a16="http://schemas.microsoft.com/office/drawing/2014/main" id="{060DBD92-C841-4486-9149-197A006B78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a:extLst>
              <a:ext uri="{FF2B5EF4-FFF2-40B4-BE49-F238E27FC236}">
                <a16:creationId xmlns:a16="http://schemas.microsoft.com/office/drawing/2014/main" id="{A41BA940-CEE5-432C-9E32-657034CF48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C8AE6-96D9-47B0-9F17-3B03F7CFC4F6}" type="slidenum">
              <a:rPr lang="en-US" smtClean="0"/>
              <a:t>‹#›</a:t>
            </a:fld>
            <a:endParaRPr lang="en-US"/>
          </a:p>
        </p:txBody>
      </p:sp>
    </p:spTree>
    <p:extLst>
      <p:ext uri="{BB962C8B-B14F-4D97-AF65-F5344CB8AC3E}">
        <p14:creationId xmlns:p14="http://schemas.microsoft.com/office/powerpoint/2010/main" val="3853646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5.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6.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ebcache.googleusercontent.com/search?q=cache:ggSeMOMKiMQJ:www.mfa.gov.md/img/docs/proiectul-conceptiei-securitatii-nationale-a-RM.doc+&amp;cd=1&amp;hl=ro&amp;ct=clnk&amp;gl=md"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www.spodas.ro/revista/index.php/revista/article/viewFile/130/159"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3.xml"/><Relationship Id="rId7" Type="http://schemas.openxmlformats.org/officeDocument/2006/relationships/image" Target="../media/image4.png"/><Relationship Id="rId12" Type="http://schemas.microsoft.com/office/2007/relationships/hdphoto" Target="../media/hdphoto4.wdp"/><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6.png"/><Relationship Id="rId5" Type="http://schemas.openxmlformats.org/officeDocument/2006/relationships/diagramColors" Target="../diagrams/colors3.xml"/><Relationship Id="rId10" Type="http://schemas.microsoft.com/office/2007/relationships/hdphoto" Target="../media/hdphoto3.wdp"/><Relationship Id="rId4" Type="http://schemas.openxmlformats.org/officeDocument/2006/relationships/diagramQuickStyle" Target="../diagrams/quickStyle3.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ooperarea în intelligence, factor determinant în fața noilor amenințări la  adresa mediului de securitate internațional - Revista Intelligence">
            <a:extLst>
              <a:ext uri="{FF2B5EF4-FFF2-40B4-BE49-F238E27FC236}">
                <a16:creationId xmlns:a16="http://schemas.microsoft.com/office/drawing/2014/main" id="{C92D8EB8-606B-4354-A06C-01581E9F48E9}"/>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b="10359"/>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526D255A-42EB-4018-940F-6CEC47EE7AE3}"/>
              </a:ext>
            </a:extLst>
          </p:cNvPr>
          <p:cNvSpPr>
            <a:spLocks noGrp="1"/>
          </p:cNvSpPr>
          <p:nvPr>
            <p:ph type="ctrTitle"/>
          </p:nvPr>
        </p:nvSpPr>
        <p:spPr>
          <a:xfrm>
            <a:off x="1524000" y="1122362"/>
            <a:ext cx="9144000" cy="2900518"/>
          </a:xfrm>
        </p:spPr>
        <p:txBody>
          <a:bodyPr>
            <a:normAutofit/>
          </a:bodyPr>
          <a:lstStyle/>
          <a:p>
            <a:pPr>
              <a:spcBef>
                <a:spcPct val="0"/>
              </a:spcBef>
              <a:defRPr/>
            </a:pPr>
            <a:r>
              <a:rPr lang="vi-VN" sz="4700" b="1">
                <a:solidFill>
                  <a:srgbClr val="FFFFFF"/>
                </a:solidFill>
                <a:latin typeface="Times New Roman (Заголовки)"/>
              </a:rPr>
              <a:t>M</a:t>
            </a:r>
            <a:r>
              <a:rPr lang="ro-RO" sz="4700" b="1">
                <a:solidFill>
                  <a:srgbClr val="FFFFFF"/>
                </a:solidFill>
                <a:latin typeface="Times New Roman (Заголовки)"/>
              </a:rPr>
              <a:t>EDIUL </a:t>
            </a:r>
            <a:r>
              <a:rPr lang="vi-VN" sz="4700" b="1">
                <a:solidFill>
                  <a:srgbClr val="FFFFFF"/>
                </a:solidFill>
                <a:latin typeface="Times New Roman (Заголовки)"/>
              </a:rPr>
              <a:t> INTERNAȚIONAL</a:t>
            </a:r>
            <a:r>
              <a:rPr lang="ro-RO" sz="4700" b="1">
                <a:solidFill>
                  <a:srgbClr val="FFFFFF"/>
                </a:solidFill>
                <a:latin typeface="Times New Roman (Заголовки)"/>
              </a:rPr>
              <a:t> </a:t>
            </a:r>
            <a:r>
              <a:rPr lang="vi-VN" sz="4700" b="1">
                <a:solidFill>
                  <a:srgbClr val="FFFFFF"/>
                </a:solidFill>
                <a:latin typeface="Times New Roman (Заголовки)"/>
              </a:rPr>
              <a:t>DE SECURIT</a:t>
            </a:r>
            <a:r>
              <a:rPr lang="ro-RO" sz="4700" b="1">
                <a:solidFill>
                  <a:srgbClr val="FFFFFF"/>
                </a:solidFill>
                <a:latin typeface="Times New Roman (Заголовки)"/>
              </a:rPr>
              <a:t>ATE. </a:t>
            </a:r>
            <a:br>
              <a:rPr lang="ro-RO" sz="4700" b="1">
                <a:solidFill>
                  <a:srgbClr val="FFFFFF"/>
                </a:solidFill>
                <a:latin typeface="Times New Roman (Заголовки)"/>
              </a:rPr>
            </a:br>
            <a:r>
              <a:rPr lang="ro-RO" sz="4700" b="1">
                <a:solidFill>
                  <a:srgbClr val="FFFFFF"/>
                </a:solidFill>
                <a:latin typeface="Times New Roman (Заголовки)"/>
              </a:rPr>
              <a:t>ELEMENTE DE ANALIZA ÎN CONDIȚIILE GLOBALIZĂRII</a:t>
            </a:r>
            <a:endParaRPr lang="en-US" sz="4700" b="1">
              <a:solidFill>
                <a:srgbClr val="FFFFFF"/>
              </a:solidFill>
              <a:latin typeface="Times New Roman (Заголовки)"/>
            </a:endParaRPr>
          </a:p>
        </p:txBody>
      </p:sp>
      <p:sp>
        <p:nvSpPr>
          <p:cNvPr id="3" name="Подзаголовок 2">
            <a:extLst>
              <a:ext uri="{FF2B5EF4-FFF2-40B4-BE49-F238E27FC236}">
                <a16:creationId xmlns:a16="http://schemas.microsoft.com/office/drawing/2014/main" id="{45252D39-E62A-4CB1-9382-A17794E9EBAB}"/>
              </a:ext>
            </a:extLst>
          </p:cNvPr>
          <p:cNvSpPr>
            <a:spLocks noGrp="1"/>
          </p:cNvSpPr>
          <p:nvPr>
            <p:ph type="subTitle" idx="1"/>
          </p:nvPr>
        </p:nvSpPr>
        <p:spPr>
          <a:xfrm>
            <a:off x="1524000" y="4159404"/>
            <a:ext cx="9144000" cy="1098395"/>
          </a:xfrm>
        </p:spPr>
        <p:txBody>
          <a:bodyPr>
            <a:normAutofit/>
          </a:bodyPr>
          <a:lstStyle/>
          <a:p>
            <a:r>
              <a:rPr lang="ro-MD">
                <a:solidFill>
                  <a:srgbClr val="FFFFFF"/>
                </a:solidFill>
                <a:latin typeface="Times New Roman (Заголовки)"/>
              </a:rPr>
              <a:t>Elaborat: Caraman Iana</a:t>
            </a:r>
          </a:p>
          <a:p>
            <a:r>
              <a:rPr lang="ro-MD">
                <a:solidFill>
                  <a:srgbClr val="FFFFFF"/>
                </a:solidFill>
                <a:latin typeface="Times New Roman (Заголовки)"/>
              </a:rPr>
              <a:t>Coordonat: Ilașciuc Andrei</a:t>
            </a:r>
            <a:endParaRPr lang="en-US">
              <a:solidFill>
                <a:srgbClr val="FFFFFF"/>
              </a:solidFill>
              <a:latin typeface="Times New Roman (Заголовки)"/>
            </a:endParaRPr>
          </a:p>
        </p:txBody>
      </p:sp>
    </p:spTree>
    <p:extLst>
      <p:ext uri="{BB962C8B-B14F-4D97-AF65-F5344CB8AC3E}">
        <p14:creationId xmlns:p14="http://schemas.microsoft.com/office/powerpoint/2010/main" val="326994846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AE5E05-0A97-4157-ABD9-243331658DE7}"/>
              </a:ext>
            </a:extLst>
          </p:cNvPr>
          <p:cNvSpPr>
            <a:spLocks noGrp="1"/>
          </p:cNvSpPr>
          <p:nvPr>
            <p:ph type="title"/>
          </p:nvPr>
        </p:nvSpPr>
        <p:spPr>
          <a:xfrm>
            <a:off x="327546" y="365125"/>
            <a:ext cx="11546006" cy="1325563"/>
          </a:xfrm>
        </p:spPr>
        <p:txBody>
          <a:bodyPr>
            <a:normAutofit/>
          </a:bodyPr>
          <a:lstStyle/>
          <a:p>
            <a:pPr algn="ctr"/>
            <a:r>
              <a:rPr lang="ro-MD" sz="3600" b="1" dirty="0">
                <a:latin typeface="Times New Roman (Заголовки)"/>
              </a:rPr>
              <a:t>2. MODELE DE SECURITATE INTERNAȚIONALĂ</a:t>
            </a:r>
            <a:endParaRPr lang="en-US" sz="3600" b="1" dirty="0"/>
          </a:p>
        </p:txBody>
      </p:sp>
      <p:sp>
        <p:nvSpPr>
          <p:cNvPr id="3" name="Объект 2">
            <a:extLst>
              <a:ext uri="{FF2B5EF4-FFF2-40B4-BE49-F238E27FC236}">
                <a16:creationId xmlns:a16="http://schemas.microsoft.com/office/drawing/2014/main" id="{F84884A7-5862-4D10-8EE4-A54C7A2083D4}"/>
              </a:ext>
            </a:extLst>
          </p:cNvPr>
          <p:cNvSpPr>
            <a:spLocks noGrp="1"/>
          </p:cNvSpPr>
          <p:nvPr>
            <p:ph idx="1"/>
          </p:nvPr>
        </p:nvSpPr>
        <p:spPr>
          <a:xfrm>
            <a:off x="446314" y="1690688"/>
            <a:ext cx="4912267" cy="4802187"/>
          </a:xfrm>
        </p:spPr>
        <p:txBody>
          <a:bodyPr>
            <a:normAutofit fontScale="77500" lnSpcReduction="20000"/>
          </a:bodyPr>
          <a:lstStyle/>
          <a:p>
            <a:r>
              <a:rPr lang="ro-RO" sz="3200" kern="1200" dirty="0">
                <a:solidFill>
                  <a:schemeClr val="tx1"/>
                </a:solidFill>
                <a:latin typeface="Times New Roman" panose="02020603050405020304" pitchFamily="18" charset="0"/>
                <a:ea typeface="Arial Unicode MS"/>
              </a:rPr>
              <a:t>Al doilea tip de modele de securitate internațională este determinată de natura relației dintre părțile la acest sistem de securitate.</a:t>
            </a:r>
          </a:p>
          <a:p>
            <a:r>
              <a:rPr lang="ro-RO" sz="3200" dirty="0">
                <a:latin typeface="Times New Roman" pitchFamily="18" charset="0"/>
                <a:cs typeface="Times New Roman" pitchFamily="18" charset="0"/>
              </a:rPr>
              <a:t>Elaborarea unei viziuni comune asupra securității este posibilă numai prin conștientizarea faptului că multe dintre actualele provocări sunt - rezultatul existenței unor riscuri şi vulnerabilități comune ce necesită soluții de aceeași natură. </a:t>
            </a:r>
          </a:p>
          <a:p>
            <a:r>
              <a:rPr lang="ro-RO" sz="3200" dirty="0">
                <a:latin typeface="Times New Roman" pitchFamily="18" charset="0"/>
                <a:cs typeface="Times New Roman" pitchFamily="18" charset="0"/>
              </a:rPr>
              <a:t>De aceea, au apărut a</a:t>
            </a:r>
            <a:r>
              <a:rPr lang="ro-RO" sz="3200" kern="1200" dirty="0">
                <a:latin typeface="Times New Roman" panose="02020603050405020304" pitchFamily="18" charset="0"/>
                <a:ea typeface="Arial Unicode MS"/>
              </a:rPr>
              <a:t>ceste trei modele: </a:t>
            </a:r>
            <a:endParaRPr lang="ro-MD" sz="3200" kern="1200" dirty="0">
              <a:solidFill>
                <a:schemeClr val="tx1"/>
              </a:solidFill>
              <a:latin typeface="Times New Roman" panose="02020603050405020304" pitchFamily="18" charset="0"/>
              <a:ea typeface="Arial Unicode MS"/>
            </a:endParaRPr>
          </a:p>
        </p:txBody>
      </p:sp>
      <p:graphicFrame>
        <p:nvGraphicFramePr>
          <p:cNvPr id="4" name="Схема 3">
            <a:extLst>
              <a:ext uri="{FF2B5EF4-FFF2-40B4-BE49-F238E27FC236}">
                <a16:creationId xmlns:a16="http://schemas.microsoft.com/office/drawing/2014/main" id="{A1C90C1F-2247-4AD3-B5FC-83DE3E8DACDE}"/>
              </a:ext>
            </a:extLst>
          </p:cNvPr>
          <p:cNvGraphicFramePr/>
          <p:nvPr>
            <p:extLst>
              <p:ext uri="{D42A27DB-BD31-4B8C-83A1-F6EECF244321}">
                <p14:modId xmlns:p14="http://schemas.microsoft.com/office/powerpoint/2010/main" val="1683420233"/>
              </p:ext>
            </p:extLst>
          </p:nvPr>
        </p:nvGraphicFramePr>
        <p:xfrm>
          <a:off x="3864320" y="120952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796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a:extLst>
              <a:ext uri="{FF2B5EF4-FFF2-40B4-BE49-F238E27FC236}">
                <a16:creationId xmlns:a16="http://schemas.microsoft.com/office/drawing/2014/main" id="{9EEEEDA7-215C-47E8-9F5E-52378CB9E23C}"/>
              </a:ext>
            </a:extLst>
          </p:cNvPr>
          <p:cNvGraphicFramePr/>
          <p:nvPr>
            <p:extLst>
              <p:ext uri="{D42A27DB-BD31-4B8C-83A1-F6EECF244321}">
                <p14:modId xmlns:p14="http://schemas.microsoft.com/office/powerpoint/2010/main" val="222438180"/>
              </p:ext>
            </p:extLst>
          </p:nvPr>
        </p:nvGraphicFramePr>
        <p:xfrm>
          <a:off x="340851" y="247718"/>
          <a:ext cx="11516852" cy="2682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The Rise of the Global South: Can South–South Cooperation Reshape  Development? - KENNEDY SCHOOL REVIEW">
            <a:extLst>
              <a:ext uri="{FF2B5EF4-FFF2-40B4-BE49-F238E27FC236}">
                <a16:creationId xmlns:a16="http://schemas.microsoft.com/office/drawing/2014/main" id="{78EF34B9-7A42-4063-B021-1B432D10A6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7143" y="2930013"/>
            <a:ext cx="7837714" cy="40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199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EE40CA-7D7D-4DF0-9CD2-762A4CF6A294}"/>
              </a:ext>
            </a:extLst>
          </p:cNvPr>
          <p:cNvSpPr>
            <a:spLocks noGrp="1"/>
          </p:cNvSpPr>
          <p:nvPr>
            <p:ph type="title"/>
          </p:nvPr>
        </p:nvSpPr>
        <p:spPr>
          <a:xfrm>
            <a:off x="838200" y="365125"/>
            <a:ext cx="10515600" cy="608269"/>
          </a:xfrm>
        </p:spPr>
        <p:txBody>
          <a:bodyPr>
            <a:normAutofit fontScale="90000"/>
          </a:bodyPr>
          <a:lstStyle/>
          <a:p>
            <a:pPr algn="ctr"/>
            <a:r>
              <a:rPr lang="ro-MD" b="1" dirty="0">
                <a:latin typeface="Times New Roman" panose="02020603050405020304" pitchFamily="18" charset="0"/>
                <a:cs typeface="Times New Roman" panose="02020603050405020304" pitchFamily="18" charset="0"/>
              </a:rPr>
              <a:t>Securitate colectivă</a:t>
            </a:r>
            <a:endParaRPr lang="en-US"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96FBABF6-4EE1-4B76-ACDA-182542FB53EE}"/>
              </a:ext>
            </a:extLst>
          </p:cNvPr>
          <p:cNvSpPr>
            <a:spLocks noGrp="1"/>
          </p:cNvSpPr>
          <p:nvPr>
            <p:ph idx="1"/>
          </p:nvPr>
        </p:nvSpPr>
        <p:spPr>
          <a:xfrm>
            <a:off x="3293806" y="5270090"/>
            <a:ext cx="8632721" cy="1467457"/>
          </a:xfrm>
          <a:ln w="57150"/>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ro-RO" sz="1600" dirty="0">
                <a:latin typeface="Times New Roman" pitchFamily="18" charset="0"/>
                <a:cs typeface="Times New Roman" pitchFamily="18" charset="0"/>
              </a:rPr>
              <a:t>Securitatea colectivă se concentrează pe probleme strategice, militare şi nu vizează abordarea altor aspecte ale securităţii internaţionale (dimensiuni economice, sociale, de mediu şi altele). </a:t>
            </a:r>
          </a:p>
          <a:p>
            <a:r>
              <a:rPr lang="ro-RO" sz="1600" dirty="0">
                <a:latin typeface="Times New Roman" pitchFamily="18" charset="0"/>
                <a:cs typeface="Times New Roman" pitchFamily="18" charset="0"/>
              </a:rPr>
              <a:t>Începând cu anii ’90 s-a observat o creştere a interesului pentru acest model din partea oamenilor de știință şi a politicienilor, ca urmare a dinamicii statelor CSI, precum şi a extinderii NATO, a exacerbării fundamentalismului islamic, a conflictelor locale şi regionale. </a:t>
            </a:r>
          </a:p>
          <a:p>
            <a:r>
              <a:rPr lang="ro-RO" sz="1600" dirty="0">
                <a:latin typeface="Times New Roman" pitchFamily="18" charset="0"/>
                <a:cs typeface="Times New Roman" pitchFamily="18" charset="0"/>
              </a:rPr>
              <a:t>Nu este o coincidență că Tratatul de la Tașkent din 1992 a fost numit Tratatul privind Securitatea Colectivă.</a:t>
            </a:r>
            <a:endParaRPr lang="en-US" sz="1600" dirty="0"/>
          </a:p>
        </p:txBody>
      </p:sp>
      <p:sp>
        <p:nvSpPr>
          <p:cNvPr id="5" name="TextBox 4">
            <a:extLst>
              <a:ext uri="{FF2B5EF4-FFF2-40B4-BE49-F238E27FC236}">
                <a16:creationId xmlns:a16="http://schemas.microsoft.com/office/drawing/2014/main" id="{C944B3AC-DE7E-4355-8AC3-D1483DB198C3}"/>
              </a:ext>
            </a:extLst>
          </p:cNvPr>
          <p:cNvSpPr txBox="1"/>
          <p:nvPr/>
        </p:nvSpPr>
        <p:spPr>
          <a:xfrm>
            <a:off x="285135" y="973394"/>
            <a:ext cx="11641393" cy="646331"/>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o-RO" sz="1800" dirty="0">
                <a:latin typeface="Times New Roman" pitchFamily="18" charset="0"/>
                <a:cs typeface="Times New Roman" pitchFamily="18" charset="0"/>
              </a:rPr>
              <a:t>Conceptul </a:t>
            </a:r>
            <a:r>
              <a:rPr lang="ro-RO" sz="1800" i="1" dirty="0">
                <a:latin typeface="Times New Roman" pitchFamily="18" charset="0"/>
                <a:cs typeface="Times New Roman" pitchFamily="18" charset="0"/>
              </a:rPr>
              <a:t>securitate colectivă </a:t>
            </a:r>
            <a:r>
              <a:rPr lang="ro-RO" sz="1800" dirty="0">
                <a:latin typeface="Times New Roman" pitchFamily="18" charset="0"/>
                <a:cs typeface="Times New Roman" pitchFamily="18" charset="0"/>
              </a:rPr>
              <a:t>a apărut în vocabularul politic global şi s-a înrădăcinat în practica diplomatică în anii 1920-1930, când s-au făcut încercări de a stabili un mecanism pentru a preveni un alt război mondial. </a:t>
            </a:r>
            <a:endParaRPr lang="en-US" sz="1800" dirty="0">
              <a:latin typeface="Times New Roman" pitchFamily="18" charset="0"/>
              <a:cs typeface="Times New Roman" pitchFamily="18" charset="0"/>
            </a:endParaRPr>
          </a:p>
        </p:txBody>
      </p:sp>
      <p:graphicFrame>
        <p:nvGraphicFramePr>
          <p:cNvPr id="10" name="Схема 9">
            <a:extLst>
              <a:ext uri="{FF2B5EF4-FFF2-40B4-BE49-F238E27FC236}">
                <a16:creationId xmlns:a16="http://schemas.microsoft.com/office/drawing/2014/main" id="{8C300DC5-39B9-41CB-A7C0-FED5FB9BB0B4}"/>
              </a:ext>
            </a:extLst>
          </p:cNvPr>
          <p:cNvGraphicFramePr/>
          <p:nvPr>
            <p:extLst>
              <p:ext uri="{D42A27DB-BD31-4B8C-83A1-F6EECF244321}">
                <p14:modId xmlns:p14="http://schemas.microsoft.com/office/powerpoint/2010/main" val="3021996181"/>
              </p:ext>
            </p:extLst>
          </p:nvPr>
        </p:nvGraphicFramePr>
        <p:xfrm>
          <a:off x="0" y="1730477"/>
          <a:ext cx="4857135" cy="5016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Схема 10">
            <a:extLst>
              <a:ext uri="{FF2B5EF4-FFF2-40B4-BE49-F238E27FC236}">
                <a16:creationId xmlns:a16="http://schemas.microsoft.com/office/drawing/2014/main" id="{4469740F-41F7-4A60-A81A-263D4E73318D}"/>
              </a:ext>
            </a:extLst>
          </p:cNvPr>
          <p:cNvGraphicFramePr/>
          <p:nvPr>
            <p:extLst>
              <p:ext uri="{D42A27DB-BD31-4B8C-83A1-F6EECF244321}">
                <p14:modId xmlns:p14="http://schemas.microsoft.com/office/powerpoint/2010/main" val="4211272115"/>
              </p:ext>
            </p:extLst>
          </p:nvPr>
        </p:nvGraphicFramePr>
        <p:xfrm>
          <a:off x="4775200" y="1739623"/>
          <a:ext cx="7151328" cy="33017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10131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EE40CA-7D7D-4DF0-9CD2-762A4CF6A294}"/>
              </a:ext>
            </a:extLst>
          </p:cNvPr>
          <p:cNvSpPr>
            <a:spLocks noGrp="1"/>
          </p:cNvSpPr>
          <p:nvPr>
            <p:ph type="title"/>
          </p:nvPr>
        </p:nvSpPr>
        <p:spPr>
          <a:xfrm>
            <a:off x="838200" y="365126"/>
            <a:ext cx="10515600" cy="736088"/>
          </a:xfrm>
        </p:spPr>
        <p:txBody>
          <a:bodyPr/>
          <a:lstStyle/>
          <a:p>
            <a:pPr algn="ctr"/>
            <a:r>
              <a:rPr lang="ro-MD" b="1" dirty="0">
                <a:latin typeface="Times New Roman" panose="02020603050405020304" pitchFamily="18" charset="0"/>
                <a:cs typeface="Times New Roman" panose="02020603050405020304" pitchFamily="18" charset="0"/>
              </a:rPr>
              <a:t>Securitate universală/ comună</a:t>
            </a:r>
            <a:endParaRPr lang="en-US"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96FBABF6-4EE1-4B76-ACDA-182542FB53EE}"/>
              </a:ext>
            </a:extLst>
          </p:cNvPr>
          <p:cNvSpPr>
            <a:spLocks noGrp="1"/>
          </p:cNvSpPr>
          <p:nvPr>
            <p:ph idx="1"/>
          </p:nvPr>
        </p:nvSpPr>
        <p:spPr>
          <a:xfrm>
            <a:off x="5978012" y="1186528"/>
            <a:ext cx="5919020" cy="1261704"/>
          </a:xfrm>
        </p:spPr>
        <p:txBody>
          <a:bodyPr>
            <a:normAutofit/>
          </a:bodyPr>
          <a:lstStyle/>
          <a:p>
            <a:r>
              <a:rPr lang="ro-RO" sz="2000" dirty="0">
                <a:solidFill>
                  <a:schemeClr val="tx1"/>
                </a:solidFill>
                <a:latin typeface="Times New Roman" panose="02020603050405020304" pitchFamily="18" charset="0"/>
                <a:cs typeface="Times New Roman" pitchFamily="18" charset="0"/>
              </a:rPr>
              <a:t>Unii specialiști susțin faptul că deși conceptul de securitate la nivel mondial reprezintă un pas semnificativ în asigurarea securităţii, acesta prezintă şi o serie de dezavantaje, cum ar fi: </a:t>
            </a:r>
            <a:endParaRPr lang="en-US" sz="2000" dirty="0">
              <a:solidFill>
                <a:schemeClr val="tx1"/>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E1DAFB0-09FA-448A-9A4F-9FECAD27EB7D}"/>
              </a:ext>
            </a:extLst>
          </p:cNvPr>
          <p:cNvSpPr txBox="1"/>
          <p:nvPr/>
        </p:nvSpPr>
        <p:spPr>
          <a:xfrm>
            <a:off x="373626" y="1101215"/>
            <a:ext cx="5270090" cy="3139321"/>
          </a:xfrm>
          <a:prstGeom prst="rect">
            <a:avLst/>
          </a:prstGeom>
          <a:noFill/>
        </p:spPr>
        <p:txBody>
          <a:bodyPr wrap="square">
            <a:spAutoFit/>
          </a:bodyPr>
          <a:lstStyle/>
          <a:p>
            <a:pPr marL="285750" indent="-285750">
              <a:buFont typeface="Arial" panose="020B0604020202020204" pitchFamily="34" charset="0"/>
              <a:buChar char="•"/>
            </a:pPr>
            <a:r>
              <a:rPr lang="ro-RO" sz="1800" dirty="0">
                <a:solidFill>
                  <a:schemeClr val="tx1"/>
                </a:solidFill>
                <a:latin typeface="Times New Roman" panose="02020603050405020304" pitchFamily="18" charset="0"/>
                <a:cs typeface="Times New Roman" pitchFamily="18" charset="0"/>
              </a:rPr>
              <a:t>Conceptul de </a:t>
            </a:r>
            <a:r>
              <a:rPr lang="ro-RO" sz="1800" i="1" dirty="0">
                <a:solidFill>
                  <a:schemeClr val="tx1"/>
                </a:solidFill>
                <a:latin typeface="Times New Roman" panose="02020603050405020304" pitchFamily="18" charset="0"/>
                <a:cs typeface="Times New Roman" pitchFamily="18" charset="0"/>
              </a:rPr>
              <a:t>securitate universală</a:t>
            </a:r>
            <a:r>
              <a:rPr lang="ro-RO" sz="1800" dirty="0">
                <a:solidFill>
                  <a:schemeClr val="tx1"/>
                </a:solidFill>
                <a:latin typeface="Times New Roman" panose="02020603050405020304" pitchFamily="18" charset="0"/>
                <a:cs typeface="Times New Roman" pitchFamily="18" charset="0"/>
              </a:rPr>
              <a:t> a apărut pentru prima dată în raportul Comisiei Palme în 1982. Acest concept este menit să sublinieze </a:t>
            </a:r>
            <a:r>
              <a:rPr lang="ro-RO" sz="1800" b="1" dirty="0">
                <a:solidFill>
                  <a:schemeClr val="tx1"/>
                </a:solidFill>
                <a:latin typeface="Times New Roman" panose="02020603050405020304" pitchFamily="18" charset="0"/>
                <a:cs typeface="Times New Roman" pitchFamily="18" charset="0"/>
              </a:rPr>
              <a:t>caracterul multidimensional al securităţii internaţionale</a:t>
            </a:r>
            <a:r>
              <a:rPr lang="ro-RO" sz="1800" dirty="0">
                <a:solidFill>
                  <a:schemeClr val="tx1"/>
                </a:solidFill>
                <a:latin typeface="Times New Roman" panose="02020603050405020304" pitchFamily="18" charset="0"/>
                <a:cs typeface="Times New Roman" pitchFamily="18" charset="0"/>
              </a:rPr>
              <a:t>, precum şi necesitatea de a lua în considerare nu numai interesele legitime ale unui grup restrâns de state, ci a tuturor membrilor comunității mondiale.</a:t>
            </a:r>
            <a:endParaRPr lang="en-US" sz="1800" dirty="0">
              <a:solidFill>
                <a:schemeClr val="tx1"/>
              </a:solidFill>
              <a:latin typeface="Times New Roman" panose="02020603050405020304" pitchFamily="18" charset="0"/>
              <a:cs typeface="Times New Roman" pitchFamily="18" charset="0"/>
            </a:endParaRPr>
          </a:p>
          <a:p>
            <a:pPr marL="285750" indent="-285750">
              <a:buFont typeface="Arial" panose="020B0604020202020204" pitchFamily="34" charset="0"/>
              <a:buChar char="•"/>
            </a:pPr>
            <a:r>
              <a:rPr lang="ro-RO" sz="1800" dirty="0">
                <a:solidFill>
                  <a:schemeClr val="tx1"/>
                </a:solidFill>
                <a:latin typeface="Times New Roman" panose="02020603050405020304" pitchFamily="18" charset="0"/>
                <a:cs typeface="Times New Roman" pitchFamily="18" charset="0"/>
              </a:rPr>
              <a:t>Cadrul instituțional de securitate la nivel mondial trebuie să fie preluat, în acest caz, de către o organizație globală, cum ar fi ONU, şi nu de alianțe politico-militare ca în cazul securităţii colective.</a:t>
            </a:r>
            <a:endParaRPr lang="en-US" sz="1800" dirty="0">
              <a:solidFill>
                <a:schemeClr val="tx1"/>
              </a:solidFill>
              <a:latin typeface="Times New Roman" panose="02020603050405020304" pitchFamily="18" charset="0"/>
              <a:cs typeface="Times New Roman" pitchFamily="18" charset="0"/>
            </a:endParaRPr>
          </a:p>
        </p:txBody>
      </p:sp>
      <p:graphicFrame>
        <p:nvGraphicFramePr>
          <p:cNvPr id="6" name="Схема 5">
            <a:extLst>
              <a:ext uri="{FF2B5EF4-FFF2-40B4-BE49-F238E27FC236}">
                <a16:creationId xmlns:a16="http://schemas.microsoft.com/office/drawing/2014/main" id="{3EB0F810-7EF2-4F63-961E-146F81085E6D}"/>
              </a:ext>
            </a:extLst>
          </p:cNvPr>
          <p:cNvGraphicFramePr/>
          <p:nvPr>
            <p:extLst>
              <p:ext uri="{D42A27DB-BD31-4B8C-83A1-F6EECF244321}">
                <p14:modId xmlns:p14="http://schemas.microsoft.com/office/powerpoint/2010/main" val="2655445400"/>
              </p:ext>
            </p:extLst>
          </p:nvPr>
        </p:nvGraphicFramePr>
        <p:xfrm>
          <a:off x="6292648" y="2448232"/>
          <a:ext cx="5722374" cy="4280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Organizația Națiunilor Unite - Wikipedia">
            <a:extLst>
              <a:ext uri="{FF2B5EF4-FFF2-40B4-BE49-F238E27FC236}">
                <a16:creationId xmlns:a16="http://schemas.microsoft.com/office/drawing/2014/main" id="{7B7C6B0F-98FB-4C13-8285-6B58907549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3727" y="4303763"/>
            <a:ext cx="2852360" cy="2424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649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EE40CA-7D7D-4DF0-9CD2-762A4CF6A294}"/>
              </a:ext>
            </a:extLst>
          </p:cNvPr>
          <p:cNvSpPr>
            <a:spLocks noGrp="1"/>
          </p:cNvSpPr>
          <p:nvPr>
            <p:ph type="title"/>
          </p:nvPr>
        </p:nvSpPr>
        <p:spPr>
          <a:xfrm>
            <a:off x="346589" y="242110"/>
            <a:ext cx="5995217" cy="745920"/>
          </a:xfrm>
        </p:spPr>
        <p:txBody>
          <a:bodyPr/>
          <a:lstStyle/>
          <a:p>
            <a:pPr algn="ctr"/>
            <a:r>
              <a:rPr lang="ro-MD" b="1" dirty="0">
                <a:latin typeface="Times New Roman" panose="02020603050405020304" pitchFamily="18" charset="0"/>
                <a:cs typeface="Times New Roman" panose="02020603050405020304" pitchFamily="18" charset="0"/>
              </a:rPr>
              <a:t>Securitate de cooperare</a:t>
            </a:r>
            <a:endParaRPr lang="en-US"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96FBABF6-4EE1-4B76-ACDA-182542FB53EE}"/>
              </a:ext>
            </a:extLst>
          </p:cNvPr>
          <p:cNvSpPr>
            <a:spLocks noGrp="1"/>
          </p:cNvSpPr>
          <p:nvPr>
            <p:ph idx="1"/>
          </p:nvPr>
        </p:nvSpPr>
        <p:spPr>
          <a:xfrm>
            <a:off x="6489290" y="232279"/>
            <a:ext cx="5456904" cy="3533476"/>
          </a:xfrm>
        </p:spPr>
        <p:txBody>
          <a:bodyPr>
            <a:normAutofit fontScale="62500" lnSpcReduction="20000"/>
          </a:bodyPr>
          <a:lstStyle/>
          <a:p>
            <a:pPr algn="just">
              <a:lnSpc>
                <a:spcPct val="120000"/>
              </a:lnSpc>
            </a:pPr>
            <a:r>
              <a:rPr lang="ro-RO" sz="2800" dirty="0">
                <a:latin typeface="Times New Roman" pitchFamily="18" charset="0"/>
                <a:cs typeface="Times New Roman" pitchFamily="18" charset="0"/>
              </a:rPr>
              <a:t>Modelul de securitate prin cooperare preferă </a:t>
            </a:r>
            <a:r>
              <a:rPr lang="ro-RO" sz="2800" b="1" dirty="0">
                <a:latin typeface="Times New Roman" pitchFamily="18" charset="0"/>
                <a:cs typeface="Times New Roman" pitchFamily="18" charset="0"/>
              </a:rPr>
              <a:t>mijloacele pașnice de soluționare a litigiilor</a:t>
            </a:r>
            <a:r>
              <a:rPr lang="ro-RO" sz="2800" dirty="0">
                <a:latin typeface="Times New Roman" pitchFamily="18" charset="0"/>
                <a:cs typeface="Times New Roman" pitchFamily="18" charset="0"/>
              </a:rPr>
              <a:t>, dar, în același timp, nu exclude </a:t>
            </a:r>
            <a:r>
              <a:rPr lang="ro-RO" sz="2800" b="1" dirty="0">
                <a:latin typeface="Times New Roman" pitchFamily="18" charset="0"/>
                <a:cs typeface="Times New Roman" pitchFamily="18" charset="0"/>
              </a:rPr>
              <a:t>folosirea forței militare </a:t>
            </a:r>
            <a:r>
              <a:rPr lang="ro-RO" sz="2800" dirty="0">
                <a:latin typeface="Times New Roman" pitchFamily="18" charset="0"/>
                <a:cs typeface="Times New Roman" pitchFamily="18" charset="0"/>
              </a:rPr>
              <a:t>(nu doar în ultimă instanță, ci </a:t>
            </a:r>
            <a:r>
              <a:rPr lang="ro-RO" sz="2800" b="1" dirty="0">
                <a:latin typeface="Times New Roman" pitchFamily="18" charset="0"/>
                <a:cs typeface="Times New Roman" pitchFamily="18" charset="0"/>
              </a:rPr>
              <a:t>ca un instrument al diplomației preventive</a:t>
            </a:r>
            <a:r>
              <a:rPr lang="ro-RO" sz="2800" dirty="0">
                <a:latin typeface="Times New Roman" pitchFamily="18" charset="0"/>
                <a:cs typeface="Times New Roman" pitchFamily="18" charset="0"/>
              </a:rPr>
              <a:t> şi a păcii). </a:t>
            </a:r>
          </a:p>
          <a:p>
            <a:pPr algn="just">
              <a:lnSpc>
                <a:spcPct val="120000"/>
              </a:lnSpc>
            </a:pPr>
            <a:r>
              <a:rPr lang="ro-RO" sz="2800" dirty="0">
                <a:latin typeface="Times New Roman" pitchFamily="18" charset="0"/>
                <a:cs typeface="Times New Roman" pitchFamily="18" charset="0"/>
              </a:rPr>
              <a:t>Promovează </a:t>
            </a:r>
            <a:r>
              <a:rPr lang="ro-RO" sz="2800" b="1" dirty="0">
                <a:latin typeface="Times New Roman" pitchFamily="18" charset="0"/>
                <a:cs typeface="Times New Roman" pitchFamily="18" charset="0"/>
              </a:rPr>
              <a:t>cooperarea şi contactele dintre state </a:t>
            </a:r>
            <a:r>
              <a:rPr lang="ro-RO" sz="2800" dirty="0">
                <a:latin typeface="Times New Roman" pitchFamily="18" charset="0"/>
                <a:cs typeface="Times New Roman" pitchFamily="18" charset="0"/>
              </a:rPr>
              <a:t>aparținând diferitelor tipuri şi sisteme sociale şi se bazează pe sistemul existent de alianțe militaro-politice, recunoscând statul-națiune ca subiect principal al activităților internaţionale, acordând în același timp o mare atenție organizațiilor multinaționale.</a:t>
            </a:r>
            <a:endParaRPr lang="en-US" sz="28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2FC51CAD-E904-4CBA-8FBA-12869741CA00}"/>
              </a:ext>
            </a:extLst>
          </p:cNvPr>
          <p:cNvSpPr txBox="1"/>
          <p:nvPr/>
        </p:nvSpPr>
        <p:spPr>
          <a:xfrm>
            <a:off x="245806" y="1111046"/>
            <a:ext cx="6096000" cy="923330"/>
          </a:xfrm>
          <a:prstGeom prst="rect">
            <a:avLst/>
          </a:prstGeom>
          <a:noFill/>
        </p:spPr>
        <p:txBody>
          <a:bodyPr wrap="square">
            <a:spAutoFit/>
          </a:bodyPr>
          <a:lstStyle/>
          <a:p>
            <a:pPr algn="ctr"/>
            <a:r>
              <a:rPr lang="ro-RO" sz="1800" dirty="0">
                <a:latin typeface="Times New Roman" pitchFamily="18" charset="0"/>
                <a:cs typeface="Times New Roman" pitchFamily="18" charset="0"/>
              </a:rPr>
              <a:t>Modelul </a:t>
            </a:r>
            <a:r>
              <a:rPr lang="ro-RO" sz="1800" i="1" dirty="0">
                <a:latin typeface="Times New Roman" pitchFamily="18" charset="0"/>
                <a:cs typeface="Times New Roman" pitchFamily="18" charset="0"/>
              </a:rPr>
              <a:t>securității de cooperare</a:t>
            </a:r>
            <a:r>
              <a:rPr lang="ro-RO" sz="1800" dirty="0">
                <a:latin typeface="Times New Roman" pitchFamily="18" charset="0"/>
                <a:cs typeface="Times New Roman" pitchFamily="18" charset="0"/>
              </a:rPr>
              <a:t> a devenit popular pe la mijlocul anilor 1990. Acest model combină cele mai bune părți ale celor două concepte anterioare</a:t>
            </a:r>
            <a:r>
              <a:rPr lang="ro-RO" dirty="0">
                <a:latin typeface="Times New Roman" pitchFamily="18" charset="0"/>
                <a:cs typeface="Times New Roman" pitchFamily="18" charset="0"/>
              </a:rPr>
              <a:t>:</a:t>
            </a:r>
            <a:endParaRPr lang="ro-RO" sz="1800" dirty="0">
              <a:latin typeface="Times New Roman" pitchFamily="18" charset="0"/>
              <a:cs typeface="Times New Roman" pitchFamily="18" charset="0"/>
            </a:endParaRPr>
          </a:p>
        </p:txBody>
      </p:sp>
      <p:graphicFrame>
        <p:nvGraphicFramePr>
          <p:cNvPr id="6" name="Схема 5">
            <a:extLst>
              <a:ext uri="{FF2B5EF4-FFF2-40B4-BE49-F238E27FC236}">
                <a16:creationId xmlns:a16="http://schemas.microsoft.com/office/drawing/2014/main" id="{1F9D695E-1538-4614-BBC7-0C3DDA8AE565}"/>
              </a:ext>
            </a:extLst>
          </p:cNvPr>
          <p:cNvGraphicFramePr/>
          <p:nvPr>
            <p:extLst>
              <p:ext uri="{D42A27DB-BD31-4B8C-83A1-F6EECF244321}">
                <p14:modId xmlns:p14="http://schemas.microsoft.com/office/powerpoint/2010/main" val="653605096"/>
              </p:ext>
            </p:extLst>
          </p:nvPr>
        </p:nvGraphicFramePr>
        <p:xfrm>
          <a:off x="684982" y="2152362"/>
          <a:ext cx="5165213" cy="2671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28D8AB69-05DA-428D-A1DF-139EDD152190}"/>
              </a:ext>
            </a:extLst>
          </p:cNvPr>
          <p:cNvSpPr txBox="1"/>
          <p:nvPr/>
        </p:nvSpPr>
        <p:spPr>
          <a:xfrm>
            <a:off x="245806" y="4826675"/>
            <a:ext cx="6440129" cy="2031325"/>
          </a:xfrm>
          <a:prstGeom prst="rect">
            <a:avLst/>
          </a:prstGeom>
          <a:noFill/>
        </p:spPr>
        <p:txBody>
          <a:bodyPr wrap="square">
            <a:spAutoFit/>
          </a:bodyPr>
          <a:lstStyle/>
          <a:p>
            <a:r>
              <a:rPr lang="ro-RO" sz="1400" dirty="0">
                <a:latin typeface="Times New Roman" pitchFamily="18" charset="0"/>
                <a:cs typeface="Times New Roman" pitchFamily="18" charset="0"/>
              </a:rPr>
              <a:t>În același timp, modelul de dezvoltare al securităţii prin cooperare este încă departe de a fi complet. Trebuie înțeleși pe deplin anumiți parametrii specifici, şi anume: </a:t>
            </a:r>
          </a:p>
          <a:p>
            <a:pPr marL="285750" indent="-285750">
              <a:buFont typeface="Wingdings" panose="05000000000000000000" pitchFamily="2" charset="2"/>
              <a:buChar char="ü"/>
            </a:pPr>
            <a:r>
              <a:rPr lang="ro-RO" sz="1400" dirty="0">
                <a:latin typeface="Times New Roman" pitchFamily="18" charset="0"/>
                <a:cs typeface="Times New Roman" pitchFamily="18" charset="0"/>
              </a:rPr>
              <a:t>Care instituție ar trebui să devină nucleul unui nou sistem de securitate internațional? </a:t>
            </a:r>
          </a:p>
          <a:p>
            <a:pPr marL="285750" indent="-285750">
              <a:buFont typeface="Wingdings" panose="05000000000000000000" pitchFamily="2" charset="2"/>
              <a:buChar char="ü"/>
            </a:pPr>
            <a:r>
              <a:rPr lang="ro-RO" sz="1400" dirty="0">
                <a:latin typeface="Times New Roman" pitchFamily="18" charset="0"/>
                <a:cs typeface="Times New Roman" pitchFamily="18" charset="0"/>
              </a:rPr>
              <a:t>Care este natura forței şi limitele utilizării sale în relațiile internaţionale contemporane?</a:t>
            </a:r>
          </a:p>
          <a:p>
            <a:pPr marL="285750" indent="-285750">
              <a:buFont typeface="Wingdings" panose="05000000000000000000" pitchFamily="2" charset="2"/>
              <a:buChar char="ü"/>
            </a:pPr>
            <a:r>
              <a:rPr lang="ro-RO" sz="1400" dirty="0">
                <a:latin typeface="Times New Roman" pitchFamily="18" charset="0"/>
                <a:cs typeface="Times New Roman" pitchFamily="18" charset="0"/>
              </a:rPr>
              <a:t>care sunt perspectivele suveranității naționale în contextul alianțelor politico-militare existente pentru a construi un sistem echitabil şi ierarhic de relații internaţionale?</a:t>
            </a:r>
            <a:endParaRPr lang="en-US" sz="1400" dirty="0">
              <a:latin typeface="Times New Roman" pitchFamily="18" charset="0"/>
              <a:cs typeface="Times New Roman" pitchFamily="18" charset="0"/>
            </a:endParaRPr>
          </a:p>
        </p:txBody>
      </p:sp>
      <p:pic>
        <p:nvPicPr>
          <p:cNvPr id="7170" name="Picture 2" descr="The Made-in-America Global Security and Economic System Still Serves U.S.  Interests | RAND">
            <a:extLst>
              <a:ext uri="{FF2B5EF4-FFF2-40B4-BE49-F238E27FC236}">
                <a16:creationId xmlns:a16="http://schemas.microsoft.com/office/drawing/2014/main" id="{E7EBC279-AC82-4FDB-BD07-BB56DED334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1143" y="3789853"/>
            <a:ext cx="4111459" cy="306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307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Perspectives on Global Security: Mark Terry, Director of Enterprise  Physical Security at Rackspace % Everbridge">
            <a:extLst>
              <a:ext uri="{FF2B5EF4-FFF2-40B4-BE49-F238E27FC236}">
                <a16:creationId xmlns:a16="http://schemas.microsoft.com/office/drawing/2014/main" id="{C67365EB-DDC1-42E8-BC18-BB475CDF5C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37"/>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15AE5E05-0A97-4157-ABD9-243331658DE7}"/>
              </a:ext>
            </a:extLst>
          </p:cNvPr>
          <p:cNvSpPr>
            <a:spLocks noGrp="1"/>
          </p:cNvSpPr>
          <p:nvPr>
            <p:ph type="title"/>
          </p:nvPr>
        </p:nvSpPr>
        <p:spPr>
          <a:xfrm>
            <a:off x="838200" y="365125"/>
            <a:ext cx="3822189" cy="1899912"/>
          </a:xfrm>
        </p:spPr>
        <p:txBody>
          <a:bodyPr>
            <a:normAutofit/>
          </a:bodyPr>
          <a:lstStyle/>
          <a:p>
            <a:r>
              <a:rPr lang="ro-MD" sz="4000" b="1">
                <a:latin typeface="Times New Roman (Заголовки)"/>
              </a:rPr>
              <a:t>CONCLUZIE</a:t>
            </a:r>
            <a:endParaRPr lang="en-US" sz="4000" b="1"/>
          </a:p>
        </p:txBody>
      </p:sp>
      <p:sp>
        <p:nvSpPr>
          <p:cNvPr id="3" name="Объект 2">
            <a:extLst>
              <a:ext uri="{FF2B5EF4-FFF2-40B4-BE49-F238E27FC236}">
                <a16:creationId xmlns:a16="http://schemas.microsoft.com/office/drawing/2014/main" id="{F84884A7-5862-4D10-8EE4-A54C7A2083D4}"/>
              </a:ext>
            </a:extLst>
          </p:cNvPr>
          <p:cNvSpPr>
            <a:spLocks noGrp="1"/>
          </p:cNvSpPr>
          <p:nvPr>
            <p:ph idx="1"/>
          </p:nvPr>
        </p:nvSpPr>
        <p:spPr>
          <a:xfrm>
            <a:off x="292042" y="1781057"/>
            <a:ext cx="3443935" cy="4815685"/>
          </a:xfrm>
        </p:spPr>
        <p:txBody>
          <a:bodyPr>
            <a:normAutofit fontScale="92500"/>
          </a:bodyPr>
          <a:lstStyle/>
          <a:p>
            <a:r>
              <a:rPr lang="ro-RO" sz="1200" dirty="0">
                <a:latin typeface="Times New Roman" pitchFamily="18" charset="0"/>
                <a:cs typeface="Times New Roman" pitchFamily="18" charset="0"/>
              </a:rPr>
              <a:t>Evenimentele din 11 septembrie 2001 au determinat crearea unei largi coaliții internaţionale împotriva terorismului în cadrul căreia marile puteri au fost dispuse să coopereze. În ciuda răcirii temporare a relațiilor dintre Rusia, pe de o parte, şi Statele Unite, Uniunea Europeană, pe de altă parte, din cauza conflictului din Golf şi mai recent a celui din Ucraina, consider că există o strânsă cooperare pe probleme globale, cum ar fi neproliferarea armelor de distrugere în masă, reducerea capacităților militare şi dezarmarea, lupta împotriva terorismului internațional, crima organizată, traficul de droguri etc. </a:t>
            </a:r>
            <a:endParaRPr lang="en-US" sz="1200" dirty="0">
              <a:latin typeface="Times New Roman" pitchFamily="18" charset="0"/>
              <a:cs typeface="Times New Roman" pitchFamily="18" charset="0"/>
            </a:endParaRPr>
          </a:p>
          <a:p>
            <a:r>
              <a:rPr lang="ro-RO" sz="1200" dirty="0">
                <a:latin typeface="Times New Roman" pitchFamily="18" charset="0"/>
                <a:cs typeface="Times New Roman" pitchFamily="18" charset="0"/>
              </a:rPr>
              <a:t>În prezent, din cauza reducerii tensiunilor internaţionale şi a declanșării unei confruntări la nivel mondial, problema conflictului militar rămâne de actualitate şi constituie un permanent obiect de un studiu. În fiecare an, în lume, au loc aproximativ 30 de conflicte armate. Din păcate, toate sunt caracterizate de consecințe negative mari (traficul de arme, ilicite, terorism, fluxurile de refugiații etc.).</a:t>
            </a:r>
            <a:endParaRPr lang="en-US" sz="1200" dirty="0">
              <a:latin typeface="Times New Roman" pitchFamily="18" charset="0"/>
              <a:cs typeface="Times New Roman" pitchFamily="18" charset="0"/>
            </a:endParaRPr>
          </a:p>
          <a:p>
            <a:r>
              <a:rPr lang="ro-RO" sz="1200" dirty="0">
                <a:latin typeface="Times New Roman" pitchFamily="18" charset="0"/>
                <a:cs typeface="Times New Roman" pitchFamily="18" charset="0"/>
              </a:rPr>
              <a:t>Prin urmare, conflictele militare trebuie să fie abordate, cu mult înainte ca acestea să apară. În acest scop, consider că este necesar ca efortul comun al tuturor organismelor internaţionale (ONU, UE, NATO, OSCE, OTSC, OCS etc.) să îl constituie prevenirea unor astfel de conflicte concomitent cu asigurarea securităţii atât la nivel regional, cât şi la nivel mondial ca răspuns la noile provocări din mediul global de securitate.</a:t>
            </a:r>
            <a:endParaRPr lang="en-US" sz="1200" dirty="0"/>
          </a:p>
        </p:txBody>
      </p:sp>
    </p:spTree>
    <p:extLst>
      <p:ext uri="{BB962C8B-B14F-4D97-AF65-F5344CB8AC3E}">
        <p14:creationId xmlns:p14="http://schemas.microsoft.com/office/powerpoint/2010/main" val="4071882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1CFC33D5-99D8-435B-9396-9FD6D39DEC68}"/>
              </a:ext>
            </a:extLst>
          </p:cNvPr>
          <p:cNvSpPr>
            <a:spLocks noGrp="1"/>
          </p:cNvSpPr>
          <p:nvPr>
            <p:ph type="title"/>
          </p:nvPr>
        </p:nvSpPr>
        <p:spPr>
          <a:xfrm>
            <a:off x="7531610" y="365125"/>
            <a:ext cx="3822189" cy="1899912"/>
          </a:xfrm>
        </p:spPr>
        <p:txBody>
          <a:bodyPr>
            <a:normAutofit/>
          </a:bodyPr>
          <a:lstStyle/>
          <a:p>
            <a:r>
              <a:rPr lang="ro-MD" sz="3700" b="1">
                <a:latin typeface="Times New Roman" panose="02020603050405020304" pitchFamily="18" charset="0"/>
                <a:cs typeface="Times New Roman" panose="02020603050405020304" pitchFamily="18" charset="0"/>
              </a:rPr>
              <a:t>BIBLIOGRAFIE</a:t>
            </a:r>
            <a:endParaRPr lang="en-US" sz="3700" b="1">
              <a:latin typeface="Times New Roman" panose="02020603050405020304" pitchFamily="18" charset="0"/>
              <a:cs typeface="Times New Roman" panose="02020603050405020304" pitchFamily="18" charset="0"/>
            </a:endParaRPr>
          </a:p>
        </p:txBody>
      </p:sp>
      <p:pic>
        <p:nvPicPr>
          <p:cNvPr id="9218" name="Picture 2" descr="Global Security Stock Illustrations – 70,136 Global Security Stock  Illustrations, Vectors &amp;amp; Clipart - Dreamstime">
            <a:extLst>
              <a:ext uri="{FF2B5EF4-FFF2-40B4-BE49-F238E27FC236}">
                <a16:creationId xmlns:a16="http://schemas.microsoft.com/office/drawing/2014/main" id="{73E99A19-8FD9-4642-BC3B-F0AFA8F956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34" r="36873"/>
          <a:stretch/>
        </p:blipFill>
        <p:spPr bwMode="auto">
          <a:xfrm>
            <a:off x="1" y="10"/>
            <a:ext cx="693639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8CDE942F-1B90-4008-9406-CFF42E72A6D5}"/>
              </a:ext>
            </a:extLst>
          </p:cNvPr>
          <p:cNvSpPr>
            <a:spLocks noGrp="1"/>
          </p:cNvSpPr>
          <p:nvPr>
            <p:ph idx="1"/>
          </p:nvPr>
        </p:nvSpPr>
        <p:spPr>
          <a:xfrm>
            <a:off x="7171509" y="1815737"/>
            <a:ext cx="4820193" cy="4677138"/>
          </a:xfrm>
        </p:spPr>
        <p:txBody>
          <a:bodyPr>
            <a:normAutofit fontScale="92500" lnSpcReduction="20000"/>
          </a:bodyPr>
          <a:lstStyle/>
          <a:p>
            <a:pPr marL="342900" lvl="0" indent="-342900" fontAlgn="base">
              <a:buFont typeface="+mj-lt"/>
              <a:buAutoNum type="arabicPeriod"/>
            </a:pPr>
            <a:endParaRPr lang="ro-RO" sz="1600" dirty="0">
              <a:latin typeface="Times New Roman" panose="02020603050405020304" pitchFamily="18" charset="0"/>
              <a:cs typeface="Times New Roman" panose="02020603050405020304" pitchFamily="18" charset="0"/>
            </a:endParaRPr>
          </a:p>
          <a:p>
            <a:pPr marL="514350" indent="-514350" fontAlgn="base">
              <a:buAutoNum type="arabicPeriod"/>
            </a:pPr>
            <a:r>
              <a:rPr lang="en-US" sz="1600" dirty="0">
                <a:latin typeface="Times New Roman" panose="02020603050405020304" pitchFamily="18" charset="0"/>
                <a:cs typeface="Times New Roman" panose="02020603050405020304" pitchFamily="18" charset="0"/>
              </a:rPr>
              <a:t>ARĂDĂVOAICE </a:t>
            </a:r>
            <a:r>
              <a:rPr lang="en-US" sz="1600" dirty="0" err="1">
                <a:latin typeface="Times New Roman" panose="02020603050405020304" pitchFamily="18" charset="0"/>
                <a:cs typeface="Times New Roman" panose="02020603050405020304" pitchFamily="18" charset="0"/>
              </a:rPr>
              <a:t>Gh</a:t>
            </a:r>
            <a:r>
              <a:rPr lang="en-US" sz="1600" dirty="0">
                <a:latin typeface="Times New Roman" panose="02020603050405020304" pitchFamily="18" charset="0"/>
                <a:cs typeface="Times New Roman" panose="02020603050405020304" pitchFamily="18" charset="0"/>
              </a:rPr>
              <a:t>., ILIESCU D., NIŢĂ L. D. </a:t>
            </a:r>
            <a:r>
              <a:rPr lang="en-US" sz="1600" i="1" dirty="0" err="1">
                <a:latin typeface="Times New Roman" panose="02020603050405020304" pitchFamily="18" charset="0"/>
                <a:cs typeface="Times New Roman" panose="02020603050405020304" pitchFamily="18" charset="0"/>
              </a:rPr>
              <a:t>Terorism</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antiterorism</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contraterorism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Bucuresti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Antet</a:t>
            </a:r>
            <a:r>
              <a:rPr lang="en-US" sz="1600" dirty="0">
                <a:latin typeface="Times New Roman" panose="02020603050405020304" pitchFamily="18" charset="0"/>
                <a:cs typeface="Times New Roman" panose="02020603050405020304" pitchFamily="18" charset="0"/>
              </a:rPr>
              <a:t>, 1997. 384 p. </a:t>
            </a:r>
            <a:endParaRPr lang="ro-MD" sz="1600" dirty="0">
              <a:latin typeface="Times New Roman" panose="02020603050405020304" pitchFamily="18" charset="0"/>
              <a:cs typeface="Times New Roman" panose="02020603050405020304" pitchFamily="18" charset="0"/>
            </a:endParaRPr>
          </a:p>
          <a:p>
            <a:pPr marL="514350" indent="-514350" fontAlgn="base">
              <a:buAutoNum type="arabicPeriod"/>
            </a:pPr>
            <a:r>
              <a:rPr lang="en-US" sz="1600" dirty="0">
                <a:latin typeface="Times New Roman" panose="02020603050405020304" pitchFamily="18" charset="0"/>
                <a:cs typeface="Times New Roman" panose="02020603050405020304" pitchFamily="18" charset="0"/>
              </a:rPr>
              <a:t>ARĂDĂVOAICE </a:t>
            </a:r>
            <a:r>
              <a:rPr lang="en-US" sz="1600" dirty="0" err="1">
                <a:latin typeface="Times New Roman" panose="02020603050405020304" pitchFamily="18" charset="0"/>
                <a:cs typeface="Times New Roman" panose="02020603050405020304" pitchFamily="18" charset="0"/>
              </a:rPr>
              <a:t>Gh</a:t>
            </a:r>
            <a:r>
              <a:rPr lang="en-US" sz="1600" dirty="0">
                <a:latin typeface="Times New Roman" panose="02020603050405020304" pitchFamily="18" charset="0"/>
                <a:cs typeface="Times New Roman" panose="02020603050405020304" pitchFamily="18" charset="0"/>
              </a:rPr>
              <a:t>., NAGHI G., NIŢĂ D. </a:t>
            </a:r>
            <a:r>
              <a:rPr lang="en-US" sz="1600" dirty="0" err="1">
                <a:latin typeface="Times New Roman" panose="02020603050405020304" pitchFamily="18" charset="0"/>
                <a:cs typeface="Times New Roman" panose="02020603050405020304" pitchFamily="18" charset="0"/>
              </a:rPr>
              <a:t>Sfârşitul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terorismului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Bucureşti</a:t>
            </a:r>
            <a:r>
              <a:rPr lang="en-US" sz="1600" dirty="0">
                <a:latin typeface="Times New Roman" panose="02020603050405020304" pitchFamily="18" charset="0"/>
                <a:cs typeface="Times New Roman" panose="02020603050405020304" pitchFamily="18" charset="0"/>
              </a:rPr>
              <a:t>, 2002. </a:t>
            </a:r>
            <a:r>
              <a:rPr lang="en-US" sz="1600" dirty="0" err="1">
                <a:latin typeface="Times New Roman" panose="02020603050405020304" pitchFamily="18" charset="0"/>
                <a:cs typeface="Times New Roman" panose="02020603050405020304" pitchFamily="18" charset="0"/>
              </a:rPr>
              <a:t>Editura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Antet</a:t>
            </a:r>
            <a:r>
              <a:rPr lang="en-US" sz="1600" dirty="0">
                <a:latin typeface="Times New Roman" panose="02020603050405020304" pitchFamily="18" charset="0"/>
                <a:cs typeface="Times New Roman" panose="02020603050405020304" pitchFamily="18" charset="0"/>
              </a:rPr>
              <a:t>, p. 23. </a:t>
            </a:r>
            <a:r>
              <a:rPr lang="en-US" sz="1600" dirty="0" err="1">
                <a:latin typeface="Times New Roman" panose="02020603050405020304" pitchFamily="18" charset="0"/>
                <a:cs typeface="Times New Roman" panose="02020603050405020304" pitchFamily="18" charset="0"/>
              </a:rPr>
              <a:t>Accesibil</a:t>
            </a:r>
            <a:r>
              <a:rPr lang="en-US" sz="1600" dirty="0">
                <a:latin typeface="Times New Roman" panose="02020603050405020304" pitchFamily="18" charset="0"/>
                <a:cs typeface="Times New Roman" panose="02020603050405020304" pitchFamily="18" charset="0"/>
              </a:rPr>
              <a:t> la: </a:t>
            </a:r>
            <a:r>
              <a:rPr lang="en-US" sz="1600" dirty="0">
                <a:latin typeface="Times New Roman" panose="02020603050405020304" pitchFamily="18" charset="0"/>
                <a:cs typeface="Times New Roman" panose="02020603050405020304" pitchFamily="18" charset="0"/>
                <a:hlinkClick r:id="rId3"/>
              </a:rPr>
              <a:t>http://webcache.googleusercontent.com/search?q=cache:ggSeMOMKiMQJ:www.mfa.gov.md/img/docs/proiectul-conceptiei-securitatii-nationale-a-RM.doc+&amp;cd=1&amp;hl=ro&amp;ct=clnk&amp;gl=md</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Accesat</a:t>
            </a:r>
            <a:r>
              <a:rPr lang="en-US" sz="1600" dirty="0">
                <a:latin typeface="Times New Roman" panose="02020603050405020304" pitchFamily="18" charset="0"/>
                <a:cs typeface="Times New Roman" panose="02020603050405020304" pitchFamily="18" charset="0"/>
              </a:rPr>
              <a:t> </a:t>
            </a:r>
            <a:r>
              <a:rPr lang="ro-MD" sz="1600" dirty="0">
                <a:latin typeface="Times New Roman" panose="02020603050405020304" pitchFamily="18" charset="0"/>
                <a:cs typeface="Times New Roman" panose="02020603050405020304" pitchFamily="18" charset="0"/>
              </a:rPr>
              <a:t>12</a:t>
            </a:r>
            <a:r>
              <a:rPr lang="en-US" sz="1600" dirty="0">
                <a:latin typeface="Times New Roman" panose="02020603050405020304" pitchFamily="18" charset="0"/>
                <a:cs typeface="Times New Roman" panose="02020603050405020304" pitchFamily="18" charset="0"/>
              </a:rPr>
              <a:t>.</a:t>
            </a:r>
            <a:r>
              <a:rPr lang="ro-MD" sz="1600" dirty="0">
                <a:latin typeface="Times New Roman" panose="02020603050405020304" pitchFamily="18" charset="0"/>
                <a:cs typeface="Times New Roman" panose="02020603050405020304" pitchFamily="18" charset="0"/>
              </a:rPr>
              <a:t>12</a:t>
            </a:r>
            <a:r>
              <a:rPr lang="en-US" sz="1600" dirty="0">
                <a:latin typeface="Times New Roman" panose="02020603050405020304" pitchFamily="18" charset="0"/>
                <a:cs typeface="Times New Roman" panose="02020603050405020304" pitchFamily="18" charset="0"/>
              </a:rPr>
              <a:t>.2021].</a:t>
            </a:r>
            <a:endParaRPr lang="ro-MD" sz="1600" dirty="0">
              <a:latin typeface="Times New Roman" panose="02020603050405020304" pitchFamily="18" charset="0"/>
              <a:cs typeface="Times New Roman" panose="02020603050405020304" pitchFamily="18" charset="0"/>
            </a:endParaRPr>
          </a:p>
          <a:p>
            <a:pPr marL="514350" indent="-514350" fontAlgn="base">
              <a:buFont typeface="Arial" panose="020B0604020202020204" pitchFamily="34" charset="0"/>
              <a:buAutoNum type="arabicPeriod"/>
            </a:pPr>
            <a:r>
              <a:rPr lang="en-US" sz="1600" dirty="0">
                <a:latin typeface="Times New Roman" panose="02020603050405020304" pitchFamily="18" charset="0"/>
                <a:cs typeface="Times New Roman" panose="02020603050405020304" pitchFamily="18" charset="0"/>
              </a:rPr>
              <a:t>CRONIN A. K. </a:t>
            </a:r>
            <a:r>
              <a:rPr lang="en-US" sz="1600" i="1" dirty="0">
                <a:latin typeface="Times New Roman" panose="02020603050405020304" pitchFamily="18" charset="0"/>
                <a:cs typeface="Times New Roman" panose="02020603050405020304" pitchFamily="18" charset="0"/>
              </a:rPr>
              <a:t>Behind the Curve: Globalization and International Terrorism. Defeating Terrorism: Shaping the New Security Environment</a:t>
            </a:r>
            <a:r>
              <a:rPr lang="en-US" sz="1600" dirty="0">
                <a:latin typeface="Times New Roman" panose="02020603050405020304" pitchFamily="18" charset="0"/>
                <a:cs typeface="Times New Roman" panose="02020603050405020304" pitchFamily="18" charset="0"/>
              </a:rPr>
              <a:t>,. Guilford, CT: Mc-Graw-Hill, 2003. p. 29-50.</a:t>
            </a:r>
            <a:r>
              <a:rPr lang="ro-RO" sz="1600" dirty="0">
                <a:latin typeface="Times New Roman" panose="02020603050405020304" pitchFamily="18" charset="0"/>
                <a:cs typeface="Times New Roman" panose="02020603050405020304" pitchFamily="18" charset="0"/>
              </a:rPr>
              <a:t> </a:t>
            </a:r>
          </a:p>
          <a:p>
            <a:pPr marL="514350" indent="-514350" fontAlgn="base">
              <a:buFont typeface="Arial" panose="020B0604020202020204" pitchFamily="34" charset="0"/>
              <a:buAutoNum type="arabicPeriod"/>
            </a:pPr>
            <a:r>
              <a:rPr lang="en-US" sz="1600" dirty="0">
                <a:latin typeface="Times New Roman" panose="02020603050405020304" pitchFamily="18" charset="0"/>
                <a:cs typeface="Times New Roman" panose="02020603050405020304" pitchFamily="18" charset="0"/>
              </a:rPr>
              <a:t>MANOLIU R. </a:t>
            </a:r>
            <a:r>
              <a:rPr lang="en-US" sz="1600" i="1" dirty="0" err="1">
                <a:latin typeface="Times New Roman" panose="02020603050405020304" pitchFamily="18" charset="0"/>
                <a:cs typeface="Times New Roman" panose="02020603050405020304" pitchFamily="18" charset="0"/>
              </a:rPr>
              <a:t>Globalizarea</a:t>
            </a:r>
            <a:r>
              <a:rPr lang="en-US" sz="1600" i="1" dirty="0">
                <a:latin typeface="Times New Roman" panose="02020603050405020304" pitchFamily="18" charset="0"/>
                <a:cs typeface="Times New Roman" panose="02020603050405020304" pitchFamily="18" charset="0"/>
              </a:rPr>
              <a:t> – o </a:t>
            </a:r>
            <a:r>
              <a:rPr lang="en-US" sz="1600" i="1" dirty="0" err="1">
                <a:latin typeface="Times New Roman" panose="02020603050405020304" pitchFamily="18" charset="0"/>
                <a:cs typeface="Times New Roman" panose="02020603050405020304" pitchFamily="18" charset="0"/>
              </a:rPr>
              <a:t>nouă</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provocare</a:t>
            </a:r>
            <a:r>
              <a:rPr lang="en-US" sz="1600" i="1" dirty="0">
                <a:latin typeface="Times New Roman" panose="02020603050405020304" pitchFamily="18" charset="0"/>
                <a:cs typeface="Times New Roman" panose="02020603050405020304" pitchFamily="18" charset="0"/>
              </a:rPr>
              <a:t> a </a:t>
            </a:r>
            <a:r>
              <a:rPr lang="en-US" sz="1600" i="1" dirty="0" err="1">
                <a:latin typeface="Times New Roman" panose="02020603050405020304" pitchFamily="18" charset="0"/>
                <a:cs typeface="Times New Roman" panose="02020603050405020304" pitchFamily="18" charset="0"/>
              </a:rPr>
              <a:t>securităţii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naționale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Accesibil</a:t>
            </a:r>
            <a:r>
              <a:rPr lang="en-US" sz="1600" dirty="0">
                <a:latin typeface="Times New Roman" panose="02020603050405020304" pitchFamily="18" charset="0"/>
                <a:cs typeface="Times New Roman" panose="02020603050405020304" pitchFamily="18" charset="0"/>
              </a:rPr>
              <a:t> la:  </a:t>
            </a:r>
            <a:r>
              <a:rPr lang="en-US" sz="1600" dirty="0">
                <a:latin typeface="Times New Roman" panose="02020603050405020304" pitchFamily="18" charset="0"/>
                <a:cs typeface="Times New Roman" panose="02020603050405020304" pitchFamily="18" charset="0"/>
                <a:hlinkClick r:id="rId4"/>
              </a:rPr>
              <a:t>http://www.spodas.ro/revista/index.php/revista/article/viewFile/130/159</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Accesat</a:t>
            </a:r>
            <a:r>
              <a:rPr lang="en-US" sz="1600" dirty="0">
                <a:latin typeface="Times New Roman" panose="02020603050405020304" pitchFamily="18" charset="0"/>
                <a:cs typeface="Times New Roman" panose="02020603050405020304" pitchFamily="18" charset="0"/>
              </a:rPr>
              <a:t> </a:t>
            </a:r>
            <a:r>
              <a:rPr lang="ro-MD" sz="1600" dirty="0">
                <a:latin typeface="Times New Roman" panose="02020603050405020304" pitchFamily="18" charset="0"/>
                <a:cs typeface="Times New Roman" panose="02020603050405020304" pitchFamily="18" charset="0"/>
              </a:rPr>
              <a:t>12</a:t>
            </a:r>
            <a:r>
              <a:rPr lang="en-US" sz="1600" dirty="0">
                <a:latin typeface="Times New Roman" panose="02020603050405020304" pitchFamily="18" charset="0"/>
                <a:cs typeface="Times New Roman" panose="02020603050405020304" pitchFamily="18" charset="0"/>
              </a:rPr>
              <a:t>.</a:t>
            </a:r>
            <a:r>
              <a:rPr lang="ro-MD" sz="1600" dirty="0">
                <a:latin typeface="Times New Roman" panose="02020603050405020304" pitchFamily="18" charset="0"/>
                <a:cs typeface="Times New Roman" panose="02020603050405020304" pitchFamily="18" charset="0"/>
              </a:rPr>
              <a:t>12</a:t>
            </a:r>
            <a:r>
              <a:rPr lang="en-US" sz="1600" dirty="0">
                <a:latin typeface="Times New Roman" panose="02020603050405020304" pitchFamily="18" charset="0"/>
                <a:cs typeface="Times New Roman" panose="02020603050405020304" pitchFamily="18" charset="0"/>
              </a:rPr>
              <a:t>.2021].</a:t>
            </a:r>
            <a:endParaRPr lang="ro-MD" sz="1600" dirty="0">
              <a:latin typeface="Times New Roman" panose="02020603050405020304" pitchFamily="18" charset="0"/>
              <a:cs typeface="Times New Roman" panose="02020603050405020304" pitchFamily="18" charset="0"/>
            </a:endParaRPr>
          </a:p>
          <a:p>
            <a:pPr marL="514350" indent="-514350" fontAlgn="base">
              <a:buFont typeface="Arial" panose="020B0604020202020204" pitchFamily="34" charset="0"/>
              <a:buAutoNum type="arabicPeriod"/>
            </a:pPr>
            <a:r>
              <a:rPr lang="en-US" sz="1600" dirty="0" err="1">
                <a:latin typeface="Times New Roman" panose="02020603050405020304" pitchFamily="18" charset="0"/>
                <a:cs typeface="Times New Roman" panose="02020603050405020304" pitchFamily="18" charset="0"/>
              </a:rPr>
              <a:t>Dicţionarul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Explicativ</a:t>
            </a:r>
            <a:r>
              <a:rPr lang="en-US" sz="1600" dirty="0">
                <a:latin typeface="Times New Roman" panose="02020603050405020304" pitchFamily="18" charset="0"/>
                <a:cs typeface="Times New Roman" panose="02020603050405020304" pitchFamily="18" charset="0"/>
              </a:rPr>
              <a:t> al </a:t>
            </a:r>
            <a:r>
              <a:rPr lang="en-US" sz="1600" dirty="0" err="1">
                <a:latin typeface="Times New Roman" panose="02020603050405020304" pitchFamily="18" charset="0"/>
                <a:cs typeface="Times New Roman" panose="02020603050405020304" pitchFamily="18" charset="0"/>
              </a:rPr>
              <a:t>Limbii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Române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Ediţia</a:t>
            </a:r>
            <a:r>
              <a:rPr lang="en-US" sz="1600" dirty="0">
                <a:latin typeface="Times New Roman" panose="02020603050405020304" pitchFamily="18" charset="0"/>
                <a:cs typeface="Times New Roman" panose="02020603050405020304" pitchFamily="18" charset="0"/>
              </a:rPr>
              <a:t> a II-a. </a:t>
            </a:r>
            <a:r>
              <a:rPr lang="en-US" sz="1600" dirty="0" err="1">
                <a:latin typeface="Times New Roman" panose="02020603050405020304" pitchFamily="18" charset="0"/>
                <a:cs typeface="Times New Roman" panose="02020603050405020304" pitchFamily="18" charset="0"/>
              </a:rPr>
              <a:t>Bucureşti</a:t>
            </a:r>
            <a:r>
              <a:rPr lang="en-US" sz="1600" dirty="0">
                <a:latin typeface="Times New Roman" panose="02020603050405020304" pitchFamily="18" charset="0"/>
                <a:cs typeface="Times New Roman" panose="02020603050405020304" pitchFamily="18" charset="0"/>
              </a:rPr>
              <a:t>, 1998. </a:t>
            </a:r>
            <a:r>
              <a:rPr lang="en-US" sz="1600" dirty="0" err="1">
                <a:latin typeface="Times New Roman" panose="02020603050405020304" pitchFamily="18" charset="0"/>
                <a:cs typeface="Times New Roman" panose="02020603050405020304" pitchFamily="18" charset="0"/>
              </a:rPr>
              <a:t>Editura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Univers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Enciclopedic</a:t>
            </a:r>
            <a:r>
              <a:rPr lang="en-US"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95853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2ED7D0E1-A330-4A18-B67A-3F16D7DE1F50}"/>
              </a:ext>
            </a:extLst>
          </p:cNvPr>
          <p:cNvSpPr>
            <a:spLocks noGrp="1"/>
          </p:cNvSpPr>
          <p:nvPr>
            <p:ph type="title"/>
          </p:nvPr>
        </p:nvSpPr>
        <p:spPr>
          <a:xfrm>
            <a:off x="6657715" y="467271"/>
            <a:ext cx="4195674" cy="1095425"/>
          </a:xfrm>
        </p:spPr>
        <p:txBody>
          <a:bodyPr anchor="b">
            <a:normAutofit/>
          </a:bodyPr>
          <a:lstStyle/>
          <a:p>
            <a:r>
              <a:rPr lang="ro-MD" sz="5600" b="1" dirty="0">
                <a:latin typeface="Times New Roman (Заголовки)"/>
              </a:rPr>
              <a:t>PLAN</a:t>
            </a:r>
            <a:endParaRPr lang="en-US" sz="5600" b="1" dirty="0">
              <a:latin typeface="Times New Roman (Заголовки)"/>
            </a:endParaRPr>
          </a:p>
        </p:txBody>
      </p:sp>
      <p:sp>
        <p:nvSpPr>
          <p:cNvPr id="2053" name="Oval 7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otivatia alegerii temei | Olaru Adrian">
            <a:extLst>
              <a:ext uri="{FF2B5EF4-FFF2-40B4-BE49-F238E27FC236}">
                <a16:creationId xmlns:a16="http://schemas.microsoft.com/office/drawing/2014/main" id="{32CDDDCC-099F-4032-BD28-5D071B00B6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02" r="15495"/>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205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7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Объект 2">
            <a:extLst>
              <a:ext uri="{FF2B5EF4-FFF2-40B4-BE49-F238E27FC236}">
                <a16:creationId xmlns:a16="http://schemas.microsoft.com/office/drawing/2014/main" id="{DC98D8B5-2BC9-41CE-8FF8-1904BE22A5F5}"/>
              </a:ext>
            </a:extLst>
          </p:cNvPr>
          <p:cNvSpPr>
            <a:spLocks noGrp="1"/>
          </p:cNvSpPr>
          <p:nvPr>
            <p:ph idx="1"/>
          </p:nvPr>
        </p:nvSpPr>
        <p:spPr>
          <a:xfrm>
            <a:off x="6657715" y="1720241"/>
            <a:ext cx="4745990" cy="4670488"/>
          </a:xfrm>
        </p:spPr>
        <p:txBody>
          <a:bodyPr anchor="t">
            <a:normAutofit/>
          </a:bodyPr>
          <a:lstStyle/>
          <a:p>
            <a:pPr marL="0" indent="0">
              <a:buNone/>
            </a:pPr>
            <a:r>
              <a:rPr lang="ro-MD" sz="2400" i="1" dirty="0">
                <a:solidFill>
                  <a:schemeClr val="tx1">
                    <a:alpha val="80000"/>
                  </a:schemeClr>
                </a:solidFill>
                <a:latin typeface="Times New Roman (Заголовки)"/>
              </a:rPr>
              <a:t>Introducere</a:t>
            </a:r>
          </a:p>
          <a:p>
            <a:pPr marL="0" indent="0">
              <a:buNone/>
            </a:pPr>
            <a:r>
              <a:rPr lang="ro-MD" sz="2400" i="1" dirty="0">
                <a:solidFill>
                  <a:schemeClr val="tx1">
                    <a:alpha val="80000"/>
                  </a:schemeClr>
                </a:solidFill>
                <a:latin typeface="Times New Roman (Заголовки)"/>
              </a:rPr>
              <a:t>1. Modelul operațional al securității internaționale</a:t>
            </a:r>
          </a:p>
          <a:p>
            <a:pPr marL="0" indent="0">
              <a:buNone/>
            </a:pPr>
            <a:r>
              <a:rPr lang="ro-MD" sz="2400" i="1" dirty="0">
                <a:solidFill>
                  <a:schemeClr val="tx1">
                    <a:alpha val="80000"/>
                  </a:schemeClr>
                </a:solidFill>
                <a:latin typeface="Times New Roman (Заголовки)"/>
              </a:rPr>
              <a:t>- Securitatea sistemului unipolar</a:t>
            </a:r>
          </a:p>
          <a:p>
            <a:pPr marL="0" indent="0">
              <a:buNone/>
            </a:pPr>
            <a:r>
              <a:rPr lang="ro-MD" sz="2400" i="1" dirty="0">
                <a:solidFill>
                  <a:schemeClr val="tx1">
                    <a:alpha val="80000"/>
                  </a:schemeClr>
                </a:solidFill>
                <a:latin typeface="Times New Roman (Заголовки)"/>
              </a:rPr>
              <a:t>- Securitatea mai multor mari puteri</a:t>
            </a:r>
          </a:p>
          <a:p>
            <a:pPr marL="0" indent="0">
              <a:buNone/>
            </a:pPr>
            <a:r>
              <a:rPr lang="ro-MD" sz="2400" i="1" dirty="0">
                <a:solidFill>
                  <a:schemeClr val="tx1">
                    <a:alpha val="80000"/>
                  </a:schemeClr>
                </a:solidFill>
                <a:latin typeface="Times New Roman (Заголовки)"/>
              </a:rPr>
              <a:t>- Modelul global/universal</a:t>
            </a:r>
          </a:p>
          <a:p>
            <a:pPr marL="0" indent="0">
              <a:buNone/>
            </a:pPr>
            <a:r>
              <a:rPr lang="ro-MD" sz="2400" i="1" dirty="0">
                <a:solidFill>
                  <a:schemeClr val="tx1">
                    <a:alpha val="80000"/>
                  </a:schemeClr>
                </a:solidFill>
                <a:latin typeface="Times New Roman (Заголовки)"/>
              </a:rPr>
              <a:t>2. Modele de securitate internațională</a:t>
            </a:r>
          </a:p>
          <a:p>
            <a:pPr marL="0" indent="0">
              <a:buNone/>
            </a:pPr>
            <a:r>
              <a:rPr lang="ro-MD" sz="2400" i="1" dirty="0">
                <a:solidFill>
                  <a:schemeClr val="tx1">
                    <a:alpha val="80000"/>
                  </a:schemeClr>
                </a:solidFill>
                <a:latin typeface="Times New Roman (Заголовки)"/>
              </a:rPr>
              <a:t>Concluzie</a:t>
            </a:r>
          </a:p>
          <a:p>
            <a:pPr marL="0" indent="0">
              <a:buNone/>
            </a:pPr>
            <a:r>
              <a:rPr lang="ro-MD" sz="2400" i="1" dirty="0">
                <a:solidFill>
                  <a:schemeClr val="tx1">
                    <a:alpha val="80000"/>
                  </a:schemeClr>
                </a:solidFill>
                <a:latin typeface="Times New Roman (Заголовки)"/>
              </a:rPr>
              <a:t>Bibliografie</a:t>
            </a:r>
          </a:p>
        </p:txBody>
      </p:sp>
      <p:sp>
        <p:nvSpPr>
          <p:cNvPr id="7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8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457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48D234-492C-4F5A-8817-A96907FEC323}"/>
              </a:ext>
            </a:extLst>
          </p:cNvPr>
          <p:cNvSpPr>
            <a:spLocks noGrp="1"/>
          </p:cNvSpPr>
          <p:nvPr>
            <p:ph type="title"/>
          </p:nvPr>
        </p:nvSpPr>
        <p:spPr>
          <a:xfrm>
            <a:off x="838200" y="365125"/>
            <a:ext cx="10515600" cy="805949"/>
          </a:xfrm>
        </p:spPr>
        <p:txBody>
          <a:bodyPr/>
          <a:lstStyle/>
          <a:p>
            <a:pPr algn="ctr"/>
            <a:r>
              <a:rPr lang="ro-MD" b="1" dirty="0">
                <a:latin typeface="Times New Roman (Заголовки)"/>
              </a:rPr>
              <a:t>INTRODUCERE</a:t>
            </a:r>
            <a:endParaRPr lang="en-US" b="1" dirty="0">
              <a:latin typeface="Times New Roman (Заголовки)"/>
            </a:endParaRPr>
          </a:p>
        </p:txBody>
      </p:sp>
      <p:graphicFrame>
        <p:nvGraphicFramePr>
          <p:cNvPr id="4" name="Схема 3">
            <a:extLst>
              <a:ext uri="{FF2B5EF4-FFF2-40B4-BE49-F238E27FC236}">
                <a16:creationId xmlns:a16="http://schemas.microsoft.com/office/drawing/2014/main" id="{A3F3298E-77B1-45B9-89A8-5AB9CB72CDDE}"/>
              </a:ext>
            </a:extLst>
          </p:cNvPr>
          <p:cNvGraphicFramePr/>
          <p:nvPr>
            <p:extLst>
              <p:ext uri="{D42A27DB-BD31-4B8C-83A1-F6EECF244321}">
                <p14:modId xmlns:p14="http://schemas.microsoft.com/office/powerpoint/2010/main" val="198799114"/>
              </p:ext>
            </p:extLst>
          </p:nvPr>
        </p:nvGraphicFramePr>
        <p:xfrm>
          <a:off x="378942" y="988541"/>
          <a:ext cx="11508258" cy="5467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4651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D35D8F-FCA9-4B85-9303-8DE30DEC9AC4}"/>
              </a:ext>
            </a:extLst>
          </p:cNvPr>
          <p:cNvSpPr>
            <a:spLocks noGrp="1"/>
          </p:cNvSpPr>
          <p:nvPr>
            <p:ph type="title"/>
          </p:nvPr>
        </p:nvSpPr>
        <p:spPr>
          <a:xfrm>
            <a:off x="281681" y="313273"/>
            <a:ext cx="6246938" cy="1363393"/>
          </a:xfrm>
        </p:spPr>
        <p:txBody>
          <a:bodyPr>
            <a:noAutofit/>
          </a:bodyPr>
          <a:lstStyle/>
          <a:p>
            <a:pPr algn="ctr"/>
            <a:r>
              <a:rPr lang="ro-MD" sz="3200" b="1" dirty="0">
                <a:latin typeface="Times New Roman (Заголовки)"/>
              </a:rPr>
              <a:t>1. MODELUL OPERAȚIONAL </a:t>
            </a:r>
            <a:br>
              <a:rPr lang="ro-MD" sz="3200" b="1" dirty="0">
                <a:latin typeface="Times New Roman (Заголовки)"/>
              </a:rPr>
            </a:br>
            <a:r>
              <a:rPr lang="ro-MD" sz="3200" b="1" dirty="0">
                <a:latin typeface="Times New Roman (Заголовки)"/>
              </a:rPr>
              <a:t>AL SECURITĂȚII INTERNAȚIONALE</a:t>
            </a:r>
            <a:endParaRPr lang="en-US" sz="3200" b="1" dirty="0"/>
          </a:p>
        </p:txBody>
      </p:sp>
      <p:sp>
        <p:nvSpPr>
          <p:cNvPr id="3" name="Объект 2">
            <a:extLst>
              <a:ext uri="{FF2B5EF4-FFF2-40B4-BE49-F238E27FC236}">
                <a16:creationId xmlns:a16="http://schemas.microsoft.com/office/drawing/2014/main" id="{E1D6A2F6-9926-40FB-958E-2E9B268D9A1B}"/>
              </a:ext>
            </a:extLst>
          </p:cNvPr>
          <p:cNvSpPr>
            <a:spLocks noGrp="1"/>
          </p:cNvSpPr>
          <p:nvPr>
            <p:ph idx="1"/>
          </p:nvPr>
        </p:nvSpPr>
        <p:spPr>
          <a:xfrm>
            <a:off x="553195" y="2026373"/>
            <a:ext cx="5208508" cy="1768880"/>
          </a:xfrm>
          <a:ln w="57150"/>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ro-RO" dirty="0">
                <a:latin typeface="Times New Roman" panose="02020603050405020304" pitchFamily="18" charset="0"/>
                <a:cs typeface="Times New Roman" panose="02020603050405020304" pitchFamily="18" charset="0"/>
              </a:rPr>
              <a:t>Primul tip de model de securitate internațională este construit în funcție de numărul de entități în securitatea sistemului:</a:t>
            </a:r>
          </a:p>
        </p:txBody>
      </p:sp>
      <p:graphicFrame>
        <p:nvGraphicFramePr>
          <p:cNvPr id="4" name="Схема 3">
            <a:extLst>
              <a:ext uri="{FF2B5EF4-FFF2-40B4-BE49-F238E27FC236}">
                <a16:creationId xmlns:a16="http://schemas.microsoft.com/office/drawing/2014/main" id="{F0A5D312-3900-4BE0-8B89-C5EDEFC072AB}"/>
              </a:ext>
            </a:extLst>
          </p:cNvPr>
          <p:cNvGraphicFramePr/>
          <p:nvPr>
            <p:extLst>
              <p:ext uri="{D42A27DB-BD31-4B8C-83A1-F6EECF244321}">
                <p14:modId xmlns:p14="http://schemas.microsoft.com/office/powerpoint/2010/main" val="1364206608"/>
              </p:ext>
            </p:extLst>
          </p:nvPr>
        </p:nvGraphicFramePr>
        <p:xfrm>
          <a:off x="5761703" y="117987"/>
          <a:ext cx="6430298" cy="6656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International Security in a Changing World | Stanford Online">
            <a:extLst>
              <a:ext uri="{FF2B5EF4-FFF2-40B4-BE49-F238E27FC236}">
                <a16:creationId xmlns:a16="http://schemas.microsoft.com/office/drawing/2014/main" id="{E1E59450-1F6D-4698-971C-19D9AC51BB73}"/>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97527" y="3953547"/>
            <a:ext cx="4959246" cy="27864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702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1E29B4-EF67-43BD-93C8-C3C271AE21F8}"/>
              </a:ext>
            </a:extLst>
          </p:cNvPr>
          <p:cNvSpPr>
            <a:spLocks noGrp="1"/>
          </p:cNvSpPr>
          <p:nvPr>
            <p:ph type="title"/>
          </p:nvPr>
        </p:nvSpPr>
        <p:spPr>
          <a:xfrm>
            <a:off x="838200" y="128195"/>
            <a:ext cx="10515600" cy="755752"/>
          </a:xfrm>
        </p:spPr>
        <p:txBody>
          <a:bodyPr/>
          <a:lstStyle/>
          <a:p>
            <a:pPr algn="ctr"/>
            <a:r>
              <a:rPr lang="ro-MD" b="1" dirty="0">
                <a:latin typeface="Times New Roman (Заголовки)"/>
              </a:rPr>
              <a:t>Securitatea sistemului unipolar</a:t>
            </a:r>
            <a:endParaRPr lang="en-US" b="1" dirty="0"/>
          </a:p>
        </p:txBody>
      </p:sp>
      <p:graphicFrame>
        <p:nvGraphicFramePr>
          <p:cNvPr id="4" name="Схема 3">
            <a:extLst>
              <a:ext uri="{FF2B5EF4-FFF2-40B4-BE49-F238E27FC236}">
                <a16:creationId xmlns:a16="http://schemas.microsoft.com/office/drawing/2014/main" id="{F0F2420B-2DC6-41FE-A28F-237A8A1C2C5C}"/>
              </a:ext>
            </a:extLst>
          </p:cNvPr>
          <p:cNvGraphicFramePr/>
          <p:nvPr>
            <p:extLst>
              <p:ext uri="{D42A27DB-BD31-4B8C-83A1-F6EECF244321}">
                <p14:modId xmlns:p14="http://schemas.microsoft.com/office/powerpoint/2010/main" val="2452946562"/>
              </p:ext>
            </p:extLst>
          </p:nvPr>
        </p:nvGraphicFramePr>
        <p:xfrm>
          <a:off x="104877" y="883947"/>
          <a:ext cx="8783484" cy="5893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NATO Logo">
            <a:extLst>
              <a:ext uri="{FF2B5EF4-FFF2-40B4-BE49-F238E27FC236}">
                <a16:creationId xmlns:a16="http://schemas.microsoft.com/office/drawing/2014/main" id="{C9E8BB8F-4017-428D-A3A6-CB8DDC4C8315}"/>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r="78041"/>
          <a:stretch/>
        </p:blipFill>
        <p:spPr bwMode="auto">
          <a:xfrm>
            <a:off x="8888361" y="1013611"/>
            <a:ext cx="3231473" cy="16396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4" descr="EU - International Security Sector Advisory Team (ISSAT)">
            <a:extLst>
              <a:ext uri="{FF2B5EF4-FFF2-40B4-BE49-F238E27FC236}">
                <a16:creationId xmlns:a16="http://schemas.microsoft.com/office/drawing/2014/main" id="{3D82D07E-1038-48D1-ABEF-D63701AF0923}"/>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888361" y="3000350"/>
            <a:ext cx="3231473" cy="215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6" descr="Organization for Security and Co-operation in Europe (OSCE) | International  IDEA">
            <a:extLst>
              <a:ext uri="{FF2B5EF4-FFF2-40B4-BE49-F238E27FC236}">
                <a16:creationId xmlns:a16="http://schemas.microsoft.com/office/drawing/2014/main" id="{DBA6CF34-940D-4AF6-90D9-5BCA9991013F}"/>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l="17191" t="16772" r="15723" b="43815"/>
          <a:stretch/>
        </p:blipFill>
        <p:spPr bwMode="auto">
          <a:xfrm>
            <a:off x="8888360" y="5497841"/>
            <a:ext cx="3319653" cy="9751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988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0266D7-8201-4160-B28C-3EDA518B3810}"/>
              </a:ext>
            </a:extLst>
          </p:cNvPr>
          <p:cNvSpPr>
            <a:spLocks noGrp="1"/>
          </p:cNvSpPr>
          <p:nvPr>
            <p:ph type="title"/>
          </p:nvPr>
        </p:nvSpPr>
        <p:spPr>
          <a:xfrm>
            <a:off x="838200" y="365125"/>
            <a:ext cx="10515600" cy="686927"/>
          </a:xfrm>
        </p:spPr>
        <p:txBody>
          <a:bodyPr>
            <a:normAutofit fontScale="90000"/>
          </a:bodyPr>
          <a:lstStyle/>
          <a:p>
            <a:pPr algn="ctr"/>
            <a:r>
              <a:rPr lang="ro-MD" b="1" dirty="0">
                <a:latin typeface="Times New Roman (Заголовки)"/>
              </a:rPr>
              <a:t>Securitatea mai multor mari puteri</a:t>
            </a:r>
            <a:endParaRPr lang="en-US" b="1" dirty="0"/>
          </a:p>
        </p:txBody>
      </p:sp>
      <p:graphicFrame>
        <p:nvGraphicFramePr>
          <p:cNvPr id="4" name="Схема 3">
            <a:extLst>
              <a:ext uri="{FF2B5EF4-FFF2-40B4-BE49-F238E27FC236}">
                <a16:creationId xmlns:a16="http://schemas.microsoft.com/office/drawing/2014/main" id="{D62E5CCA-2E75-44A2-92EE-09AC0BA6B419}"/>
              </a:ext>
            </a:extLst>
          </p:cNvPr>
          <p:cNvGraphicFramePr/>
          <p:nvPr>
            <p:extLst>
              <p:ext uri="{D42A27DB-BD31-4B8C-83A1-F6EECF244321}">
                <p14:modId xmlns:p14="http://schemas.microsoft.com/office/powerpoint/2010/main" val="2790100593"/>
              </p:ext>
            </p:extLst>
          </p:nvPr>
        </p:nvGraphicFramePr>
        <p:xfrm>
          <a:off x="252361" y="115298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8304FFA2-97E1-4D21-9F5C-438D2088024C}"/>
              </a:ext>
            </a:extLst>
          </p:cNvPr>
          <p:cNvSpPr txBox="1"/>
          <p:nvPr/>
        </p:nvSpPr>
        <p:spPr>
          <a:xfrm>
            <a:off x="8242192" y="1152985"/>
            <a:ext cx="3435244" cy="1200329"/>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o-RO" b="1" i="0" dirty="0">
                <a:latin typeface="Times New Roman" panose="02020603050405020304" pitchFamily="18" charset="0"/>
                <a:cs typeface="Times New Roman" panose="02020603050405020304" pitchFamily="18" charset="0"/>
              </a:rPr>
              <a:t>Sfânta Alianță a fost o coaliție a Imperiului Rus, Prusiei și Imperiului Austriac</a:t>
            </a:r>
            <a:r>
              <a:rPr lang="en-US" b="1" i="0" dirty="0">
                <a:latin typeface="Times New Roman" panose="02020603050405020304" pitchFamily="18" charset="0"/>
                <a:cs typeface="Times New Roman" panose="02020603050405020304" pitchFamily="18" charset="0"/>
              </a:rPr>
              <a:t>, </a:t>
            </a:r>
            <a:r>
              <a:rPr lang="ro-RO" b="1" i="0" dirty="0">
                <a:latin typeface="Times New Roman" panose="02020603050405020304" pitchFamily="18" charset="0"/>
                <a:cs typeface="Times New Roman" panose="02020603050405020304" pitchFamily="18" charset="0"/>
              </a:rPr>
              <a:t>1815</a:t>
            </a:r>
            <a:endParaRPr lang="ro-RO" b="1" dirty="0">
              <a:latin typeface="Times New Roman" panose="02020603050405020304" pitchFamily="18" charset="0"/>
              <a:cs typeface="Times New Roman" panose="02020603050405020304" pitchFamily="18" charset="0"/>
            </a:endParaRPr>
          </a:p>
        </p:txBody>
      </p:sp>
      <p:pic>
        <p:nvPicPr>
          <p:cNvPr id="9" name="Picture 2" descr="Sfanta Alianta - scurt istoric • Buna Ziua Iasi • BZI.ro">
            <a:extLst>
              <a:ext uri="{FF2B5EF4-FFF2-40B4-BE49-F238E27FC236}">
                <a16:creationId xmlns:a16="http://schemas.microsoft.com/office/drawing/2014/main" id="{8E1274F3-5840-4A18-9CD8-E0D44A4898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1027" y="2672650"/>
            <a:ext cx="3435244" cy="19416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82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AE5E05-0A97-4157-ABD9-243331658DE7}"/>
              </a:ext>
            </a:extLst>
          </p:cNvPr>
          <p:cNvSpPr>
            <a:spLocks noGrp="1"/>
          </p:cNvSpPr>
          <p:nvPr>
            <p:ph type="title"/>
          </p:nvPr>
        </p:nvSpPr>
        <p:spPr>
          <a:xfrm>
            <a:off x="6359386" y="1023839"/>
            <a:ext cx="5277333" cy="1325563"/>
          </a:xfrm>
        </p:spPr>
        <p:txBody>
          <a:bodyPr>
            <a:normAutofit/>
          </a:bodyPr>
          <a:lstStyle/>
          <a:p>
            <a:r>
              <a:rPr lang="ro-MD" b="1">
                <a:latin typeface="Times New Roman (Заголовки)"/>
              </a:rPr>
              <a:t>Modelul multipolar</a:t>
            </a:r>
            <a:endParaRPr lang="en-US" b="1"/>
          </a:p>
        </p:txBody>
      </p:sp>
      <p:sp>
        <p:nvSpPr>
          <p:cNvPr id="14" name="Freeform: Shape 9">
            <a:extLst>
              <a:ext uri="{FF2B5EF4-FFF2-40B4-BE49-F238E27FC236}">
                <a16:creationId xmlns:a16="http://schemas.microsoft.com/office/drawing/2014/main" id="{432691CC-4AB8-48AF-B822-EBF7F4E9E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2056"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All-Africa Conference of Churches welcomes Nuclear Weapons Proliferation  Treaty - Vatican News">
            <a:extLst>
              <a:ext uri="{FF2B5EF4-FFF2-40B4-BE49-F238E27FC236}">
                <a16:creationId xmlns:a16="http://schemas.microsoft.com/office/drawing/2014/main" id="{4FF7E52B-2AF7-48CC-A0BC-600393BF39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21" b="3"/>
          <a:stretch/>
        </p:blipFill>
        <p:spPr bwMode="auto">
          <a:xfrm>
            <a:off x="1516648"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extLst>
            <a:ext uri="{909E8E84-426E-40DD-AFC4-6F175D3DCCD1}">
              <a14:hiddenFill xmlns:a14="http://schemas.microsoft.com/office/drawing/2010/main">
                <a:solidFill>
                  <a:srgbClr val="FFFFFF"/>
                </a:solidFill>
              </a14:hiddenFill>
            </a:ext>
          </a:extLst>
        </p:spPr>
      </p:pic>
      <p:sp>
        <p:nvSpPr>
          <p:cNvPr id="15" name="Freeform: Shape 11">
            <a:extLst>
              <a:ext uri="{FF2B5EF4-FFF2-40B4-BE49-F238E27FC236}">
                <a16:creationId xmlns:a16="http://schemas.microsoft.com/office/drawing/2014/main" id="{D6A8E1B4-B839-4C58-B08A-F0B094580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09477"/>
            <a:ext cx="4966870" cy="394852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New Russian law proposes 10-year sentence for seeking return of Crimea to  Ukraine">
            <a:extLst>
              <a:ext uri="{FF2B5EF4-FFF2-40B4-BE49-F238E27FC236}">
                <a16:creationId xmlns:a16="http://schemas.microsoft.com/office/drawing/2014/main" id="{2C5D1847-4C01-4B7F-A342-C53E4BD4AD5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r="21896" b="1"/>
          <a:stretch/>
        </p:blipFill>
        <p:spPr bwMode="auto">
          <a:xfrm>
            <a:off x="20" y="3075259"/>
            <a:ext cx="4801068" cy="3782741"/>
          </a:xfrm>
          <a:custGeom>
            <a:avLst/>
            <a:gdLst/>
            <a:ahLst/>
            <a:cxnLst/>
            <a:rect l="l" t="t" r="r" b="b"/>
            <a:pathLst>
              <a:path w="4801088" h="3782741">
                <a:moveTo>
                  <a:pt x="2217908" y="0"/>
                </a:moveTo>
                <a:cubicBezTo>
                  <a:pt x="3644559" y="0"/>
                  <a:pt x="4801088" y="1156529"/>
                  <a:pt x="4801088" y="2583180"/>
                </a:cubicBezTo>
                <a:cubicBezTo>
                  <a:pt x="4801088" y="2939843"/>
                  <a:pt x="4728805" y="3279623"/>
                  <a:pt x="4598089" y="3588671"/>
                </a:cubicBezTo>
                <a:lnTo>
                  <a:pt x="4504600" y="3782741"/>
                </a:lnTo>
                <a:lnTo>
                  <a:pt x="0" y="3782741"/>
                </a:lnTo>
                <a:lnTo>
                  <a:pt x="0" y="1263826"/>
                </a:lnTo>
                <a:lnTo>
                  <a:pt x="75894" y="1138900"/>
                </a:lnTo>
                <a:cubicBezTo>
                  <a:pt x="540111" y="451769"/>
                  <a:pt x="1326251" y="0"/>
                  <a:pt x="2217908" y="0"/>
                </a:cubicBezTo>
                <a:close/>
              </a:path>
            </a:pathLst>
          </a:custGeom>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F84884A7-5862-4D10-8EE4-A54C7A2083D4}"/>
              </a:ext>
            </a:extLst>
          </p:cNvPr>
          <p:cNvSpPr>
            <a:spLocks noGrp="1"/>
          </p:cNvSpPr>
          <p:nvPr>
            <p:ph idx="1"/>
          </p:nvPr>
        </p:nvSpPr>
        <p:spPr>
          <a:xfrm>
            <a:off x="5493640" y="2206752"/>
            <a:ext cx="6320408" cy="4364736"/>
          </a:xfrm>
        </p:spPr>
        <p:txBody>
          <a:bodyPr anchor="t">
            <a:noAutofit/>
          </a:bodyPr>
          <a:lstStyle/>
          <a:p>
            <a:r>
              <a:rPr lang="ro-RO" sz="1600" b="1" dirty="0">
                <a:latin typeface="Times New Roman" panose="02020603050405020304" pitchFamily="18" charset="0"/>
                <a:cs typeface="Times New Roman" pitchFamily="18" charset="0"/>
              </a:rPr>
              <a:t>Dominația Statelor Unite </a:t>
            </a:r>
            <a:r>
              <a:rPr lang="ro-RO" sz="1600" dirty="0">
                <a:latin typeface="Times New Roman" panose="02020603050405020304" pitchFamily="18" charset="0"/>
                <a:cs typeface="Times New Roman" pitchFamily="18" charset="0"/>
              </a:rPr>
              <a:t>este în mare măsură recunoscută, pentru actori, cum ar fi UE, Japonia, China, India. Rusia recunoaște puterea Statelor Unite, însă dorește să redevină una dintre marile puteri. </a:t>
            </a:r>
          </a:p>
          <a:p>
            <a:r>
              <a:rPr lang="ro-RO" sz="1600" dirty="0">
                <a:latin typeface="Times New Roman" panose="02020603050405020304" pitchFamily="18" charset="0"/>
                <a:cs typeface="Times New Roman" pitchFamily="18" charset="0"/>
              </a:rPr>
              <a:t>Pentagonul a anunțat că „pentru prima dată în 14 ani, Rusia are mai multe focoase nucleare mobilizate decât SUA. În ciuda programului de </a:t>
            </a:r>
            <a:r>
              <a:rPr lang="ro-RO" sz="1600" b="1" dirty="0">
                <a:latin typeface="Times New Roman" panose="02020603050405020304" pitchFamily="18" charset="0"/>
                <a:cs typeface="Times New Roman" pitchFamily="18" charset="0"/>
              </a:rPr>
              <a:t>dezarmare nucleară</a:t>
            </a:r>
            <a:r>
              <a:rPr lang="ro-RO" sz="1600" dirty="0">
                <a:latin typeface="Times New Roman" panose="02020603050405020304" pitchFamily="18" charset="0"/>
                <a:cs typeface="Times New Roman" pitchFamily="18" charset="0"/>
              </a:rPr>
              <a:t>, început în anul 1991, cele două puteri au reînceput să-şi consolideze </a:t>
            </a:r>
            <a:r>
              <a:rPr lang="ro-RO" sz="1600" b="1" dirty="0">
                <a:latin typeface="Times New Roman" panose="02020603050405020304" pitchFamily="18" charset="0"/>
                <a:cs typeface="Times New Roman" pitchFamily="18" charset="0"/>
              </a:rPr>
              <a:t>forța nucleară</a:t>
            </a:r>
            <a:r>
              <a:rPr lang="ro-RO" sz="1600" dirty="0">
                <a:latin typeface="Times New Roman" panose="02020603050405020304" pitchFamily="18" charset="0"/>
                <a:cs typeface="Times New Roman" pitchFamily="18" charset="0"/>
              </a:rPr>
              <a:t>. Acum, Rusia deține 1.643 de ogive nucleare, cu una mai mult decât SUA. Din martie 2014, după ce a anexat Peninsula Crimeea, Federația Rusă a făcut eforturi impresionante pentru a-şi consolida forța nucleară, se arată în raportul anual întocmit de Pentagon ca parte a efortului în </a:t>
            </a:r>
            <a:r>
              <a:rPr lang="ro-RO" sz="1600" b="1" dirty="0">
                <a:latin typeface="Times New Roman" panose="02020603050405020304" pitchFamily="18" charset="0"/>
                <a:cs typeface="Times New Roman" pitchFamily="18" charset="0"/>
              </a:rPr>
              <a:t>lupta împotriva proliferării nucleare.</a:t>
            </a:r>
            <a:endParaRPr lang="ru-RU" sz="1600" b="1" dirty="0">
              <a:latin typeface="Times New Roman" panose="02020603050405020304" pitchFamily="18" charset="0"/>
              <a:cs typeface="Times New Roman" pitchFamily="18" charset="0"/>
            </a:endParaRPr>
          </a:p>
          <a:p>
            <a:r>
              <a:rPr lang="ro-RO" sz="1600" dirty="0">
                <a:latin typeface="Times New Roman" panose="02020603050405020304" pitchFamily="18" charset="0"/>
                <a:cs typeface="Times New Roman" pitchFamily="18" charset="0"/>
              </a:rPr>
              <a:t>Susținătorii </a:t>
            </a:r>
            <a:r>
              <a:rPr lang="ro-RO" sz="1600" b="1" dirty="0">
                <a:latin typeface="Times New Roman" panose="02020603050405020304" pitchFamily="18" charset="0"/>
                <a:cs typeface="Times New Roman" pitchFamily="18" charset="0"/>
              </a:rPr>
              <a:t>modelului multipolar </a:t>
            </a:r>
            <a:r>
              <a:rPr lang="ro-RO" sz="1600" dirty="0">
                <a:latin typeface="Times New Roman" panose="02020603050405020304" pitchFamily="18" charset="0"/>
                <a:cs typeface="Times New Roman" pitchFamily="18" charset="0"/>
              </a:rPr>
              <a:t>insistă că SUA a recunoscut că nu mai deține poziția de lider mondial şi că au deschis un </a:t>
            </a:r>
            <a:r>
              <a:rPr lang="ro-RO" sz="1600" b="1" dirty="0">
                <a:latin typeface="Times New Roman" panose="02020603050405020304" pitchFamily="18" charset="0"/>
                <a:cs typeface="Times New Roman" pitchFamily="18" charset="0"/>
              </a:rPr>
              <a:t>dialog de parteneriate cu alte centre de putere</a:t>
            </a:r>
            <a:r>
              <a:rPr lang="ro-RO" sz="1600" dirty="0">
                <a:latin typeface="Times New Roman" panose="02020603050405020304" pitchFamily="18" charset="0"/>
                <a:cs typeface="Times New Roman" pitchFamily="18" charset="0"/>
              </a:rPr>
              <a:t>, în timp ce oponenții susțin că un astfel de model nu va aduce stabilitate în relațiile internaţionale. La urma urmei, este vorba despre viziunea relațiilor internaţionale ca un </a:t>
            </a:r>
            <a:r>
              <a:rPr lang="ro-RO" sz="1600" b="1" dirty="0">
                <a:latin typeface="Times New Roman" panose="02020603050405020304" pitchFamily="18" charset="0"/>
                <a:cs typeface="Times New Roman" pitchFamily="18" charset="0"/>
              </a:rPr>
              <a:t>câmp de competiție externă între „centrele de putere”.</a:t>
            </a:r>
            <a:endParaRPr lang="ro-MD"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062813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84884A7-5862-4D10-8EE4-A54C7A2083D4}"/>
              </a:ext>
            </a:extLst>
          </p:cNvPr>
          <p:cNvSpPr>
            <a:spLocks noGrp="1"/>
          </p:cNvSpPr>
          <p:nvPr>
            <p:ph idx="1"/>
          </p:nvPr>
        </p:nvSpPr>
        <p:spPr>
          <a:xfrm>
            <a:off x="111853" y="3215148"/>
            <a:ext cx="7046031" cy="3490451"/>
          </a:xfrm>
        </p:spPr>
        <p:txBody>
          <a:bodyPr>
            <a:normAutofit fontScale="92500" lnSpcReduction="10000"/>
          </a:bodyPr>
          <a:lstStyle/>
          <a:p>
            <a:pPr>
              <a:lnSpc>
                <a:spcPct val="120000"/>
              </a:lnSpc>
            </a:pPr>
            <a:r>
              <a:rPr lang="ro-RO" sz="1800" b="1" dirty="0">
                <a:latin typeface="Times New Roman" panose="02020603050405020304" pitchFamily="18" charset="0"/>
                <a:cs typeface="Times New Roman" pitchFamily="18" charset="0"/>
              </a:rPr>
              <a:t>Uniunea Europeană </a:t>
            </a:r>
            <a:r>
              <a:rPr lang="ro-RO" sz="1800" dirty="0">
                <a:latin typeface="Times New Roman" panose="02020603050405020304" pitchFamily="18" charset="0"/>
                <a:cs typeface="Times New Roman" pitchFamily="18" charset="0"/>
              </a:rPr>
              <a:t>trebuie să-şi consolideze domeniul militar prin formarea unei armate proprii, iar, ulterior, prezența acesteia în zonele fierbinți ale lumii. De asemenea, trebuie să se concentreze asupra unui număr de probleme de securitate globală, în conformitate cu propriile priorități de acțiune externă şi pentru a susține în totalitate demersurile internaţionale, indiferent dacă acestea sunt sau nu lansate la inițiativa sa.</a:t>
            </a:r>
            <a:endParaRPr lang="en-US" sz="1800" dirty="0">
              <a:latin typeface="Times New Roman" panose="02020603050405020304" pitchFamily="18" charset="0"/>
              <a:cs typeface="Times New Roman" pitchFamily="18" charset="0"/>
            </a:endParaRPr>
          </a:p>
          <a:p>
            <a:pPr>
              <a:lnSpc>
                <a:spcPct val="120000"/>
              </a:lnSpc>
            </a:pPr>
            <a:r>
              <a:rPr lang="ro-RO" sz="1800" dirty="0">
                <a:latin typeface="Times New Roman" panose="02020603050405020304" pitchFamily="18" charset="0"/>
                <a:cs typeface="Times New Roman" pitchFamily="18" charset="0"/>
              </a:rPr>
              <a:t>Evoluția geostrategică a </a:t>
            </a:r>
            <a:r>
              <a:rPr lang="ro-RO" sz="1800" b="1" dirty="0">
                <a:latin typeface="Times New Roman" panose="02020603050405020304" pitchFamily="18" charset="0"/>
                <a:cs typeface="Times New Roman" pitchFamily="18" charset="0"/>
              </a:rPr>
              <a:t>Chinei</a:t>
            </a:r>
            <a:r>
              <a:rPr lang="ro-RO" sz="1800" dirty="0">
                <a:latin typeface="Times New Roman" panose="02020603050405020304" pitchFamily="18" charset="0"/>
                <a:cs typeface="Times New Roman" pitchFamily="18" charset="0"/>
              </a:rPr>
              <a:t> este un factor decisiv, care a făcut obiectul cercetării unor specialiști. Viziunile acestora asupra evoluției Chinei pot fi grupate în trei posibile paliere de dezvoltare, corespunzătoare școlilor de gândire: primacistă sau „concurență strategică”, excepţionalistă sau „creştere pașnică” şi pragmatică sau „coexistență competitivă”. </a:t>
            </a:r>
            <a:endParaRPr lang="en-US" sz="1800" dirty="0">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A5B62338-C169-475C-A6C1-54D352BD5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3" y="43341"/>
            <a:ext cx="3902140" cy="29968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7 Foreign Ministers&amp;#39; Statement on the Situation Along Ukraine&amp;#39;s Borders -  U.S. Embassy &amp;amp; Consulates in Russia">
            <a:extLst>
              <a:ext uri="{FF2B5EF4-FFF2-40B4-BE49-F238E27FC236}">
                <a16:creationId xmlns:a16="http://schemas.microsoft.com/office/drawing/2014/main" id="{9B19D34E-5B51-4321-A118-33A1F81B8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1342" y="2763862"/>
            <a:ext cx="4109883" cy="205494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Juncker propune statelor membre UE înfiinţarea unei agenţii paneuropene  pentru securitate cibernetică | PUBLIKA .MD - AICI SUNT ȘTIRILE">
            <a:extLst>
              <a:ext uri="{FF2B5EF4-FFF2-40B4-BE49-F238E27FC236}">
                <a16:creationId xmlns:a16="http://schemas.microsoft.com/office/drawing/2014/main" id="{81C38D9F-53BB-4903-9C98-D54450837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1111" y="4959894"/>
            <a:ext cx="3111160" cy="174570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B1F2481-16DD-47B2-B2A5-39BD6B461E9C}"/>
              </a:ext>
            </a:extLst>
          </p:cNvPr>
          <p:cNvSpPr txBox="1"/>
          <p:nvPr/>
        </p:nvSpPr>
        <p:spPr>
          <a:xfrm>
            <a:off x="4013992" y="43341"/>
            <a:ext cx="7843711" cy="3387338"/>
          </a:xfrm>
          <a:prstGeom prst="rect">
            <a:avLst/>
          </a:prstGeom>
          <a:noFill/>
        </p:spPr>
        <p:txBody>
          <a:bodyPr wrap="square">
            <a:spAutoFit/>
          </a:bodyPr>
          <a:lstStyle/>
          <a:p>
            <a:pPr marL="285750" indent="-285750">
              <a:lnSpc>
                <a:spcPct val="120000"/>
              </a:lnSpc>
              <a:buFont typeface="Arial" panose="020B0604020202020204" pitchFamily="34" charset="0"/>
              <a:buChar char="•"/>
            </a:pPr>
            <a:r>
              <a:rPr lang="ro-RO" sz="1800" dirty="0">
                <a:latin typeface="Times New Roman" panose="02020603050405020304" pitchFamily="18" charset="0"/>
                <a:cs typeface="Times New Roman" pitchFamily="18" charset="0"/>
              </a:rPr>
              <a:t>Influența crescândă a acestor centre de putere este facilitată şi de </a:t>
            </a:r>
            <a:r>
              <a:rPr lang="ro-RO" sz="1800" b="1" dirty="0">
                <a:latin typeface="Times New Roman" panose="02020603050405020304" pitchFamily="18" charset="0"/>
                <a:cs typeface="Times New Roman" pitchFamily="18" charset="0"/>
              </a:rPr>
              <a:t>schimbările în relațiile internaţionale, </a:t>
            </a:r>
            <a:r>
              <a:rPr lang="ro-RO" sz="1800" dirty="0">
                <a:latin typeface="Times New Roman" panose="02020603050405020304" pitchFamily="18" charset="0"/>
                <a:cs typeface="Times New Roman" pitchFamily="18" charset="0"/>
              </a:rPr>
              <a:t>nu din punct de vedere militar, ci </a:t>
            </a:r>
            <a:r>
              <a:rPr lang="ro-RO" sz="1800" b="1" dirty="0">
                <a:latin typeface="Times New Roman" panose="02020603050405020304" pitchFamily="18" charset="0"/>
                <a:cs typeface="Times New Roman" pitchFamily="18" charset="0"/>
              </a:rPr>
              <a:t>al dimensiunilor economice, științifice, tehnice, informaționale şi culturale</a:t>
            </a:r>
            <a:r>
              <a:rPr lang="ro-RO" sz="1800" dirty="0">
                <a:latin typeface="Times New Roman" panose="02020603050405020304" pitchFamily="18" charset="0"/>
                <a:cs typeface="Times New Roman" pitchFamily="18" charset="0"/>
              </a:rPr>
              <a:t> ale acestui fenomen. </a:t>
            </a:r>
          </a:p>
          <a:p>
            <a:pPr marL="285750" indent="-285750">
              <a:lnSpc>
                <a:spcPct val="120000"/>
              </a:lnSpc>
              <a:buFont typeface="Arial" panose="020B0604020202020204" pitchFamily="34" charset="0"/>
              <a:buChar char="•"/>
            </a:pPr>
            <a:r>
              <a:rPr lang="ro-RO" sz="1800" dirty="0">
                <a:latin typeface="Times New Roman" panose="02020603050405020304" pitchFamily="18" charset="0"/>
                <a:cs typeface="Times New Roman" pitchFamily="18" charset="0"/>
              </a:rPr>
              <a:t>Astfel, potențialul economic şi tehnico-științific al </a:t>
            </a:r>
            <a:r>
              <a:rPr lang="ro-RO" sz="1800" b="1" dirty="0">
                <a:latin typeface="Times New Roman" panose="02020603050405020304" pitchFamily="18" charset="0"/>
                <a:cs typeface="Times New Roman" pitchFamily="18" charset="0"/>
              </a:rPr>
              <a:t>Japoniei</a:t>
            </a:r>
            <a:r>
              <a:rPr lang="ro-RO" sz="1800" dirty="0">
                <a:latin typeface="Times New Roman" panose="02020603050405020304" pitchFamily="18" charset="0"/>
                <a:cs typeface="Times New Roman" pitchFamily="18" charset="0"/>
              </a:rPr>
              <a:t> şi al </a:t>
            </a:r>
            <a:r>
              <a:rPr lang="ro-RO" sz="1800" b="1" dirty="0">
                <a:latin typeface="Times New Roman" panose="02020603050405020304" pitchFamily="18" charset="0"/>
                <a:cs typeface="Times New Roman" pitchFamily="18" charset="0"/>
              </a:rPr>
              <a:t>Asociației Naţiunilor din Sud-Estul Asiei (ASEAN) </a:t>
            </a:r>
            <a:r>
              <a:rPr lang="ro-RO" sz="1800" dirty="0">
                <a:latin typeface="Times New Roman" panose="02020603050405020304" pitchFamily="18" charset="0"/>
                <a:cs typeface="Times New Roman" pitchFamily="18" charset="0"/>
              </a:rPr>
              <a:t>sunt comparabile cu cel al Statelor Unite. De exemplu, Japonia reprezintă a II-a putere economică a lumii care împreună cu Statele Unite, Germania, Franța, Marea Britanie, Italia şi Canada alcătuiesc </a:t>
            </a:r>
            <a:r>
              <a:rPr lang="ro-RO" sz="1800" b="1" dirty="0">
                <a:latin typeface="Times New Roman" panose="02020603050405020304" pitchFamily="18" charset="0"/>
                <a:cs typeface="Times New Roman" pitchFamily="18" charset="0"/>
              </a:rPr>
              <a:t>„Grupul celor 7”. </a:t>
            </a:r>
            <a:endParaRPr lang="ru-RU" sz="1800" b="1" dirty="0">
              <a:latin typeface="Times New Roman" panose="02020603050405020304" pitchFamily="18" charset="0"/>
              <a:cs typeface="Times New Roman" pitchFamily="18" charset="0"/>
            </a:endParaRPr>
          </a:p>
          <a:p>
            <a:pPr>
              <a:lnSpc>
                <a:spcPct val="120000"/>
              </a:lnSpc>
            </a:pPr>
            <a:endParaRPr lang="ro-RO" sz="1800" dirty="0">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905741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The CEELI Institute at the United Nations|CEELI Institute – Central and  Eastern European Law Initiative">
            <a:extLst>
              <a:ext uri="{FF2B5EF4-FFF2-40B4-BE49-F238E27FC236}">
                <a16:creationId xmlns:a16="http://schemas.microsoft.com/office/drawing/2014/main" id="{ED10978F-A464-4701-A32A-D7442C29DA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86" r="6290"/>
          <a:stretch/>
        </p:blipFill>
        <p:spPr bwMode="auto">
          <a:xfrm>
            <a:off x="-665017"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15AE5E05-0A97-4157-ABD9-243331658DE7}"/>
              </a:ext>
            </a:extLst>
          </p:cNvPr>
          <p:cNvSpPr>
            <a:spLocks noGrp="1"/>
          </p:cNvSpPr>
          <p:nvPr>
            <p:ph type="title"/>
          </p:nvPr>
        </p:nvSpPr>
        <p:spPr>
          <a:xfrm>
            <a:off x="8150832" y="266132"/>
            <a:ext cx="3822189" cy="1899912"/>
          </a:xfrm>
        </p:spPr>
        <p:txBody>
          <a:bodyPr>
            <a:normAutofit/>
          </a:bodyPr>
          <a:lstStyle/>
          <a:p>
            <a:pPr algn="ctr"/>
            <a:r>
              <a:rPr lang="ro-MD" sz="4000" b="1" dirty="0">
                <a:latin typeface="Times New Roman (Заголовки)"/>
              </a:rPr>
              <a:t>Modelul global/universal</a:t>
            </a:r>
            <a:endParaRPr lang="en-US" sz="4000" b="1" dirty="0"/>
          </a:p>
        </p:txBody>
      </p:sp>
      <p:sp>
        <p:nvSpPr>
          <p:cNvPr id="3" name="Объект 2">
            <a:extLst>
              <a:ext uri="{FF2B5EF4-FFF2-40B4-BE49-F238E27FC236}">
                <a16:creationId xmlns:a16="http://schemas.microsoft.com/office/drawing/2014/main" id="{F84884A7-5862-4D10-8EE4-A54C7A2083D4}"/>
              </a:ext>
            </a:extLst>
          </p:cNvPr>
          <p:cNvSpPr>
            <a:spLocks noGrp="1"/>
          </p:cNvSpPr>
          <p:nvPr>
            <p:ph idx="1"/>
          </p:nvPr>
        </p:nvSpPr>
        <p:spPr>
          <a:xfrm>
            <a:off x="8139138" y="2052063"/>
            <a:ext cx="3822189" cy="4539805"/>
          </a:xfrm>
        </p:spPr>
        <p:txBody>
          <a:bodyPr>
            <a:normAutofit lnSpcReduction="10000"/>
          </a:bodyPr>
          <a:lstStyle/>
          <a:p>
            <a:r>
              <a:rPr lang="ro-RO" sz="1800" dirty="0">
                <a:latin typeface="Times New Roman" pitchFamily="18" charset="0"/>
                <a:cs typeface="Times New Roman" pitchFamily="18" charset="0"/>
              </a:rPr>
              <a:t>Susținătorii acestui concept se bazează pe teza că securitatea internaţională poate fi realizată cu adevărat numai la nivel global şi numai cu condiția ca toți membrii comunității internaţionale să ia parte la crearea sa. </a:t>
            </a:r>
          </a:p>
          <a:p>
            <a:r>
              <a:rPr lang="ro-RO" sz="1800" dirty="0">
                <a:latin typeface="Times New Roman" pitchFamily="18" charset="0"/>
                <a:cs typeface="Times New Roman" pitchFamily="18" charset="0"/>
              </a:rPr>
              <a:t>Crearea acestui model este posibilă numai dacă toate națiunile şi popoarele vor împărtăși la nivel global un minim de valori umane şi civile şi un sistem de control unic. </a:t>
            </a:r>
          </a:p>
          <a:p>
            <a:r>
              <a:rPr lang="ro-RO" sz="1800" dirty="0">
                <a:latin typeface="Times New Roman" pitchFamily="18" charset="0"/>
                <a:cs typeface="Times New Roman" pitchFamily="18" charset="0"/>
              </a:rPr>
              <a:t>Acest model va fi rezultatul unei evoluții treptate a sistemului existent unde toate sistemele şi organizații de securitate internaţională recunosc rolul de lider al ONU.</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244838403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2633</Words>
  <Application>Microsoft Office PowerPoint</Application>
  <PresentationFormat>Широкоэкранный</PresentationFormat>
  <Paragraphs>102</Paragraphs>
  <Slides>16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Arial</vt:lpstr>
      <vt:lpstr>Calibri</vt:lpstr>
      <vt:lpstr>Calibri Light</vt:lpstr>
      <vt:lpstr>Times New Roman</vt:lpstr>
      <vt:lpstr>Times New Roman (Заголовки)</vt:lpstr>
      <vt:lpstr>Wingdings</vt:lpstr>
      <vt:lpstr>Тема Office</vt:lpstr>
      <vt:lpstr>MEDIUL  INTERNAȚIONAL DE SECURITATE.  ELEMENTE DE ANALIZA ÎN CONDIȚIILE GLOBALIZĂRII</vt:lpstr>
      <vt:lpstr>PLAN</vt:lpstr>
      <vt:lpstr>INTRODUCERE</vt:lpstr>
      <vt:lpstr>1. MODELUL OPERAȚIONAL  AL SECURITĂȚII INTERNAȚIONALE</vt:lpstr>
      <vt:lpstr>Securitatea sistemului unipolar</vt:lpstr>
      <vt:lpstr>Securitatea mai multor mari puteri</vt:lpstr>
      <vt:lpstr>Modelul multipolar</vt:lpstr>
      <vt:lpstr>Презентация PowerPoint</vt:lpstr>
      <vt:lpstr>Modelul global/universal</vt:lpstr>
      <vt:lpstr>2. MODELE DE SECURITATE INTERNAȚIONALĂ</vt:lpstr>
      <vt:lpstr>Презентация PowerPoint</vt:lpstr>
      <vt:lpstr>Securitate colectivă</vt:lpstr>
      <vt:lpstr>Securitate universală/ comună</vt:lpstr>
      <vt:lpstr>Securitate de cooperare</vt:lpstr>
      <vt:lpstr>CONCLUZIE</vt:lpstr>
      <vt:lpstr>BIBLIOGRAFIE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MEDIUL  INTERNAȚIONAL DE SECURITATE.  ELEMENTE DE ANALIZA ÎN CONDIȚIILE GLOBALIZĂRII</dc:title>
  <dc:creator>Iana Caraman</dc:creator>
  <cp:lastModifiedBy>Iana Caraman</cp:lastModifiedBy>
  <cp:revision>9</cp:revision>
  <dcterms:created xsi:type="dcterms:W3CDTF">2021-12-12T13:23:50Z</dcterms:created>
  <dcterms:modified xsi:type="dcterms:W3CDTF">2021-12-12T15:10:30Z</dcterms:modified>
</cp:coreProperties>
</file>