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handoutMasterIdLst>
    <p:handoutMasterId r:id="rId29"/>
  </p:handoutMasterIdLst>
  <p:sldIdLst>
    <p:sldId id="346" r:id="rId2"/>
    <p:sldId id="364" r:id="rId3"/>
    <p:sldId id="365" r:id="rId4"/>
    <p:sldId id="347" r:id="rId5"/>
    <p:sldId id="366" r:id="rId6"/>
    <p:sldId id="367" r:id="rId7"/>
    <p:sldId id="349" r:id="rId8"/>
    <p:sldId id="348" r:id="rId9"/>
    <p:sldId id="368" r:id="rId10"/>
    <p:sldId id="351" r:id="rId11"/>
    <p:sldId id="352" r:id="rId12"/>
    <p:sldId id="354" r:id="rId13"/>
    <p:sldId id="355" r:id="rId14"/>
    <p:sldId id="369" r:id="rId15"/>
    <p:sldId id="370" r:id="rId16"/>
    <p:sldId id="372" r:id="rId17"/>
    <p:sldId id="295" r:id="rId18"/>
    <p:sldId id="297" r:id="rId19"/>
    <p:sldId id="296" r:id="rId20"/>
    <p:sldId id="356" r:id="rId21"/>
    <p:sldId id="298" r:id="rId22"/>
    <p:sldId id="357" r:id="rId23"/>
    <p:sldId id="299" r:id="rId24"/>
    <p:sldId id="358" r:id="rId25"/>
    <p:sldId id="300" r:id="rId26"/>
    <p:sldId id="301" r:id="rId27"/>
    <p:sldId id="302" r:id="rId28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582A-65E3-49D0-ACD4-909DCCA2348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DA89-8E14-48E2-BC90-DB211B53B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3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7DC-8B9B-4089-8543-6C3266A6C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89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2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04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5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9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4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2601-31A7-436D-A500-EA60C1C92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0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73BB-1E5F-4894-AFDB-32D8E85F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1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1EC4-2F84-4264-A528-AC9E930E4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47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501D-B80B-4EAC-B988-3B0667209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4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73F3-D646-4DD9-9C1D-B458955B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3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B155-C312-46EC-95B3-D2E6DFB47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39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8CC7-A380-40DB-AF3F-A51B48062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98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568-735B-4376-BF8E-8D03E3ECC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D0FC-AD3A-44FE-BE4E-2BCB8BDD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0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1CB5-F012-4900-AEC4-3F663AA4F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8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7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36912"/>
            <a:ext cx="7467600" cy="107669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4400" b="1" cap="none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иски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cap="none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ru-RU" sz="4400" b="1" cap="none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безопасности</a:t>
            </a:r>
            <a:br>
              <a:rPr lang="ru-RU" sz="4400" b="1" cap="none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4000" b="1" cap="none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втор</a:t>
            </a:r>
            <a:r>
              <a:rPr lang="en-US" sz="4000" b="1" cap="none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4000" cap="none" dirty="0" err="1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sz="4000" b="1" cap="none" dirty="0" err="1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рсу</a:t>
            </a:r>
            <a:r>
              <a:rPr lang="ru-RU" sz="4000" b="1" cap="none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none" dirty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4000" b="1" cap="none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ндрей</a:t>
            </a:r>
            <a:r>
              <a:rPr lang="ru-RU" sz="4000" b="1" cap="all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none" dirty="0" smtClean="0">
                <a:ln w="0"/>
                <a:solidFill>
                  <a:srgbClr val="0099CC"/>
                </a:solidFill>
                <a:effectLst>
                  <a:reflection blurRad="12700" stA="50000" endPos="50000" dist="5000" dir="5400000" sy="-100000" rotWithShape="0"/>
                </a:effectLst>
              </a:rPr>
              <a:t>SSN gr.1</a:t>
            </a:r>
            <a:endParaRPr lang="ru-RU" sz="4000" cap="none" dirty="0">
              <a:ln w="0"/>
              <a:solidFill>
                <a:srgbClr val="0099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455" y="80071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8501122" cy="212365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 безопасности информации </a:t>
            </a:r>
            <a:r>
              <a:rPr lang="ru-RU" sz="2200" dirty="0" smtClean="0"/>
              <a:t>– </a:t>
            </a:r>
          </a:p>
          <a:p>
            <a:pPr algn="just"/>
            <a:r>
              <a:rPr lang="ru-RU" sz="2200" dirty="0" smtClean="0"/>
              <a:t>совокупность условий и факторов, создающих потенциальную или реально существующую опасность, в результате которой возможны утечка информации, неправомерное </a:t>
            </a:r>
            <a:r>
              <a:rPr lang="ru-RU" sz="2200" dirty="0" err="1" smtClean="0"/>
              <a:t>модифициро-вание</a:t>
            </a:r>
            <a:r>
              <a:rPr lang="ru-RU" sz="2200" dirty="0" smtClean="0"/>
              <a:t> (искажение, подмена), уничтожение информации или неправомерное блокирование доступа к ней</a:t>
            </a:r>
            <a:endParaRPr lang="ru-RU" sz="2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714480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001422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144562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20" y="3357562"/>
            <a:ext cx="3000396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Угрозы конфиденциальной безопасности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3357562"/>
            <a:ext cx="2214578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Угрозы целостности информации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3357562"/>
            <a:ext cx="2143140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Угрозы</a:t>
            </a:r>
          </a:p>
          <a:p>
            <a:r>
              <a:rPr lang="ru-RU" sz="2200" dirty="0" smtClean="0"/>
              <a:t> доступности информации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929198"/>
            <a:ext cx="3000396" cy="78581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2200" dirty="0" smtClean="0"/>
              <a:t>Утечка информации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4929198"/>
            <a:ext cx="4500594" cy="76944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Неправомерное воздействие на информацию</a:t>
            </a:r>
            <a:endParaRPr lang="ru-RU" sz="2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358876" y="47140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786711" y="4714487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2"/>
            <a:endCxn id="14" idx="0"/>
          </p:cNvCxnSpPr>
          <p:nvPr/>
        </p:nvCxnSpPr>
        <p:spPr>
          <a:xfrm rot="5400000">
            <a:off x="1554098" y="4697378"/>
            <a:ext cx="4636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99718"/>
            <a:ext cx="4857784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Наиболее распространенные угрозы доступности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501122" cy="55452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          Самыми частыми и самыми опасными (</a:t>
            </a:r>
            <a:r>
              <a:rPr lang="ru-RU" b="1" dirty="0" smtClean="0"/>
              <a:t>с точки зрения размера ущерба</a:t>
            </a:r>
            <a:r>
              <a:rPr lang="ru-RU" dirty="0" smtClean="0"/>
              <a:t>) являются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непреднамеренные ошибки штатных пользователей</a:t>
            </a:r>
            <a:r>
              <a:rPr lang="ru-RU" dirty="0" smtClean="0"/>
              <a:t>, операторов, системных администраторов и других лиц, обслуживающих информационные системы. </a:t>
            </a:r>
          </a:p>
          <a:p>
            <a:pPr algn="just">
              <a:buNone/>
            </a:pPr>
            <a:endParaRPr lang="ru-RU" sz="800" i="1" dirty="0" smtClean="0"/>
          </a:p>
          <a:p>
            <a:pPr algn="just">
              <a:buNone/>
            </a:pPr>
            <a:r>
              <a:rPr lang="ru-RU" i="1" dirty="0" smtClean="0"/>
              <a:t>        Основной способ борьбы с </a:t>
            </a:r>
            <a:r>
              <a:rPr lang="ru-RU" b="1" i="1" dirty="0" smtClean="0"/>
              <a:t>непреднамеренными ошибками</a:t>
            </a:r>
            <a:r>
              <a:rPr lang="ru-RU" i="1" dirty="0" smtClean="0"/>
              <a:t> - максимальная автоматизация и строгий контроль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4143380"/>
            <a:ext cx="4071946" cy="244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42852"/>
            <a:ext cx="6572296" cy="46166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Угрозы</a:t>
            </a:r>
            <a:r>
              <a:rPr lang="ru-RU" sz="2400" b="1" dirty="0" smtClean="0"/>
              <a:t> доступности по </a:t>
            </a:r>
            <a:r>
              <a:rPr lang="ru-RU" sz="2400" b="1" dirty="0"/>
              <a:t>компонентам ИС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01026" y="785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15604" y="785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073124" y="785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928670"/>
            <a:ext cx="2571768" cy="11430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пользователей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928670"/>
            <a:ext cx="2786082" cy="11430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отказ ИС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928670"/>
            <a:ext cx="3000396" cy="11430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поддерживающей инфраструктуры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7158" y="571501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-1464511" y="3893347"/>
            <a:ext cx="364413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7158" y="2643182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7158" y="3857628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034" y="228599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нежелание работать с </a:t>
            </a:r>
            <a:r>
              <a:rPr lang="ru-RU" sz="2000" dirty="0" smtClean="0"/>
              <a:t>ИС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0034" y="3214686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невозможность работать с </a:t>
            </a:r>
            <a:r>
              <a:rPr lang="ru-RU" sz="2000" dirty="0" smtClean="0"/>
              <a:t>ИС </a:t>
            </a:r>
            <a:r>
              <a:rPr lang="ru-RU" sz="2000" dirty="0"/>
              <a:t>в силу </a:t>
            </a:r>
            <a:r>
              <a:rPr lang="ru-RU" sz="2000" dirty="0" smtClean="0"/>
              <a:t>отсутствия соответствующей подготовки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00034" y="5000636"/>
            <a:ext cx="2286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невозможность работать с </a:t>
            </a:r>
            <a:r>
              <a:rPr lang="ru-RU" sz="2000" dirty="0" smtClean="0"/>
              <a:t>ИС </a:t>
            </a:r>
            <a:r>
              <a:rPr lang="ru-RU" sz="2000" dirty="0"/>
              <a:t>в силу </a:t>
            </a:r>
            <a:r>
              <a:rPr lang="ru-RU" sz="2000" dirty="0" smtClean="0"/>
              <a:t>отсутствия </a:t>
            </a:r>
            <a:r>
              <a:rPr lang="ru-RU" sz="2000" dirty="0"/>
              <a:t>технической </a:t>
            </a:r>
            <a:r>
              <a:rPr lang="ru-RU" sz="2000" dirty="0" smtClean="0"/>
              <a:t>поддержки</a:t>
            </a:r>
            <a:endParaRPr lang="ru-RU" sz="20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750464" y="4250140"/>
            <a:ext cx="435771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28926" y="2643182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928926" y="3500438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28926" y="4214818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28926" y="500063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28926" y="5786454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28926" y="642939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43240" y="2143116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отступление от </a:t>
            </a:r>
            <a:r>
              <a:rPr lang="ru-RU" sz="2000" dirty="0"/>
              <a:t>установленных правил эксплуатации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43240" y="321468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выход системы из штатного режима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43240" y="400050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ошибки при </a:t>
            </a:r>
            <a:r>
              <a:rPr lang="ru-RU" sz="2000" dirty="0" err="1" smtClean="0"/>
              <a:t>конфигу-рировании</a:t>
            </a:r>
            <a:r>
              <a:rPr lang="ru-RU" sz="2000" dirty="0" smtClean="0"/>
              <a:t> </a:t>
            </a:r>
            <a:r>
              <a:rPr lang="ru-RU" sz="2000" dirty="0"/>
              <a:t>системы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43240" y="478632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отказы </a:t>
            </a:r>
            <a:r>
              <a:rPr lang="ru-RU" sz="2000" dirty="0" smtClean="0"/>
              <a:t>ПО </a:t>
            </a:r>
            <a:r>
              <a:rPr lang="ru-RU" sz="2000" dirty="0"/>
              <a:t>и </a:t>
            </a:r>
            <a:r>
              <a:rPr lang="ru-RU" sz="2000" dirty="0" err="1" smtClean="0"/>
              <a:t>аппа-ратного</a:t>
            </a:r>
            <a:r>
              <a:rPr lang="ru-RU" sz="2000" dirty="0" smtClean="0"/>
              <a:t> </a:t>
            </a:r>
            <a:r>
              <a:rPr lang="ru-RU" sz="2000" dirty="0"/>
              <a:t>обеспечения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3240" y="557214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разрушение данных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14678" y="600076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повреждение аппаратуры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4107653" y="3893347"/>
            <a:ext cx="364413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929322" y="3000372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929322" y="464344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29322" y="571501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72198" y="214311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нарушение работы </a:t>
            </a:r>
          </a:p>
          <a:p>
            <a:r>
              <a:rPr lang="ru-RU" sz="2000" dirty="0"/>
              <a:t>систем связи</a:t>
            </a:r>
          </a:p>
          <a:p>
            <a:r>
              <a:rPr lang="ru-RU" sz="2000" dirty="0"/>
              <a:t>электропитания</a:t>
            </a:r>
          </a:p>
          <a:p>
            <a:r>
              <a:rPr lang="ru-RU" sz="2000" dirty="0" err="1"/>
              <a:t>водо</a:t>
            </a:r>
            <a:r>
              <a:rPr lang="ru-RU" sz="2000" dirty="0"/>
              <a:t>- и/или теплоснабжения, кондиционирования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72198" y="414338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разрушение или повреждение помещений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43636" y="5226784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нежелание обслуживающего персонала</a:t>
            </a:r>
          </a:p>
          <a:p>
            <a:r>
              <a:rPr lang="ru-RU" sz="2000" dirty="0"/>
              <a:t>выполнять свои обязанности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28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1071546"/>
            <a:ext cx="853418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07157"/>
            <a:ext cx="4857784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Наиболее распространенные угрозы доступности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13406" y="1084987"/>
            <a:ext cx="8391908" cy="55452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Опасны так называемые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"обиженные" сотрудники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нынешние и бывшие.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Как правило, они стремятся нанести вред организации-"обидчику", например: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испортить оборудование; 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встроить логическую </a:t>
            </a:r>
            <a:r>
              <a:rPr lang="ru-RU" i="1" dirty="0" smtClean="0">
                <a:solidFill>
                  <a:schemeClr val="bg1"/>
                </a:solidFill>
              </a:rPr>
              <a:t>бомбу</a:t>
            </a:r>
            <a:r>
              <a:rPr lang="ru-RU" dirty="0" smtClean="0">
                <a:solidFill>
                  <a:schemeClr val="bg1"/>
                </a:solidFill>
              </a:rPr>
              <a:t>, которая со временем разрушит программы и/или данные; 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удалить данные.</a:t>
            </a:r>
          </a:p>
          <a:p>
            <a:pPr lvl="0" algn="just">
              <a:buClrTx/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Необходимо следить за тем, чтобы при увольнении сотрудника его права доступа (логического и физического) к информационным ресурсам аннулировались.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61885"/>
            <a:ext cx="8786842" cy="766785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МЕРЫ ПРИ УЛИЧЕНИИ СОТРУДНИКА В</a:t>
            </a:r>
            <a:br>
              <a:rPr lang="ru-RU" sz="24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24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ПРОМЫШЛЕННОМ ШПИОНАЖЕ</a:t>
            </a: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4985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немедленно лишить его всех прав доступа к ИТ;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немедленно скорректировать права доступа к </a:t>
            </a:r>
            <a:r>
              <a:rPr lang="ru-RU" sz="2400" dirty="0" smtClean="0"/>
              <a:t>общим ин-формационным </a:t>
            </a:r>
            <a:r>
              <a:rPr lang="ru-RU" sz="2400" dirty="0"/>
              <a:t>ресурсам (базам данных, принтерам, факсам), перекрыть входы во внешние сети или изменить правила доступа к ним;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все сотрудники должны сменить личные пароли, при этом до их сведения доводится следующая информация: «Сотрудник N с (дата) не работает. При любых попытках контакта с его стороны немедленно сообщать в службу безопасности»;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некоторое время контроль ИС осуществляется в усиленном режиме.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500042"/>
            <a:ext cx="8482042" cy="5857916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Кражи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подлоги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3100"/>
              </a:lnSpc>
              <a:buNone/>
            </a:pPr>
            <a:r>
              <a:rPr lang="ru-RU" dirty="0" smtClean="0"/>
              <a:t>    </a:t>
            </a:r>
            <a:r>
              <a:rPr lang="ru-RU" sz="1050" dirty="0" smtClean="0"/>
              <a:t>    </a:t>
            </a:r>
            <a:r>
              <a:rPr lang="ru-RU" dirty="0" smtClean="0"/>
              <a:t>С целью нарушения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статической целостности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злоумышленник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(как правило, штатный сотрудник) может:</a:t>
            </a:r>
          </a:p>
          <a:p>
            <a:pPr lvl="0" algn="just"/>
            <a:r>
              <a:rPr lang="ru-RU" dirty="0" smtClean="0"/>
              <a:t>ввести неверные данные; </a:t>
            </a:r>
          </a:p>
          <a:p>
            <a:pPr lvl="0" algn="just"/>
            <a:r>
              <a:rPr lang="ru-RU" dirty="0" smtClean="0"/>
              <a:t>изменить данные.</a:t>
            </a:r>
            <a:r>
              <a:rPr lang="ru-RU" sz="100" dirty="0" smtClean="0"/>
              <a:t> </a:t>
            </a:r>
          </a:p>
          <a:p>
            <a:pPr algn="just">
              <a:lnSpc>
                <a:spcPts val="3200"/>
              </a:lnSpc>
              <a:spcBef>
                <a:spcPts val="1800"/>
              </a:spcBef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вредоносного ПО</a:t>
            </a:r>
            <a:endParaRPr lang="ru-RU" dirty="0" smtClean="0"/>
          </a:p>
          <a:p>
            <a:pPr algn="just">
              <a:lnSpc>
                <a:spcPts val="3200"/>
              </a:lnSpc>
              <a:spcBef>
                <a:spcPts val="1800"/>
              </a:spcBef>
              <a:buNone/>
            </a:pPr>
            <a:r>
              <a:rPr lang="ru-RU" i="1" dirty="0" smtClean="0"/>
              <a:t>       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Угрозами динамической целостности </a:t>
            </a:r>
            <a:r>
              <a:rPr lang="ru-RU" dirty="0" smtClean="0"/>
              <a:t>являются переупорядочение, </a:t>
            </a:r>
            <a:r>
              <a:rPr lang="ru-RU" i="1" dirty="0" smtClean="0"/>
              <a:t>кража</a:t>
            </a:r>
            <a:r>
              <a:rPr lang="ru-RU" dirty="0" smtClean="0"/>
              <a:t>, дублирование данных или внесение дополнительных сообщений (сетевых пакетов и т.п.). </a:t>
            </a:r>
          </a:p>
          <a:p>
            <a:pPr algn="just">
              <a:lnSpc>
                <a:spcPts val="3200"/>
              </a:lnSpc>
              <a:spcBef>
                <a:spcPts val="1800"/>
              </a:spcBef>
              <a:buNone/>
            </a:pPr>
            <a:r>
              <a:rPr lang="ru-RU" dirty="0" smtClean="0"/>
              <a:t>        Соответствующие действия в сетевой среде называются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активным прослушиванием.</a:t>
            </a:r>
          </a:p>
          <a:p>
            <a:pPr lvl="0" algn="just">
              <a:buNone/>
            </a:pPr>
            <a:endParaRPr lang="ru-RU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3728" y="116632"/>
            <a:ext cx="5329278" cy="50004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угрозы целостности</a:t>
            </a:r>
            <a:endParaRPr kumimoji="0" lang="ru-RU" sz="2400" b="1" i="1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714356"/>
            <a:ext cx="8482042" cy="56436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None/>
            </a:pPr>
            <a:r>
              <a:rPr lang="ru-RU" i="1" dirty="0" smtClean="0"/>
              <a:t>Угрозы конфиденциальности информации могут носить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некомпьютерный и вообще нетехнический характер</a:t>
            </a:r>
            <a:r>
              <a:rPr lang="ru-RU" b="1" dirty="0" smtClean="0"/>
              <a:t>. </a:t>
            </a:r>
            <a:endParaRPr lang="ru-RU" dirty="0" smtClean="0"/>
          </a:p>
          <a:p>
            <a:pPr>
              <a:lnSpc>
                <a:spcPts val="3200"/>
              </a:lnSpc>
              <a:buNone/>
            </a:pPr>
            <a:r>
              <a:rPr lang="ru-RU" b="1" dirty="0" smtClean="0"/>
              <a:t>    1.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хранение данных на резервных носителях.</a:t>
            </a:r>
            <a:endParaRPr lang="ru-RU" b="1" dirty="0" smtClean="0"/>
          </a:p>
          <a:p>
            <a:pPr>
              <a:lnSpc>
                <a:spcPts val="32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/>
              <a:t>2.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Перехват данных </a:t>
            </a:r>
            <a:r>
              <a:rPr lang="ru-RU" b="1" dirty="0" smtClean="0"/>
              <a:t>(</a:t>
            </a:r>
            <a:r>
              <a:rPr lang="ru-RU" dirty="0" smtClean="0"/>
              <a:t>данные передаются по многим каналам, их защита может оказаться весьма сложной и дорогостоящей)</a:t>
            </a:r>
          </a:p>
          <a:p>
            <a:pPr>
              <a:lnSpc>
                <a:spcPts val="3200"/>
              </a:lnSpc>
              <a:buNone/>
            </a:pP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/>
              <a:t>3.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полномочиями.</a:t>
            </a:r>
            <a:endParaRPr lang="ru-RU" b="1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buNone/>
            </a:pP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i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8794" y="0"/>
            <a:ext cx="6829476" cy="50004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угрозы конфиденциальности</a:t>
            </a:r>
            <a:endParaRPr kumimoji="0" lang="ru-RU" sz="2400" b="1" i="1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323" y="187432"/>
            <a:ext cx="6215106" cy="488968"/>
          </a:xfrm>
        </p:spPr>
        <p:txBody>
          <a:bodyPr>
            <a:normAutofit fontScale="90000"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Программные  </a:t>
            </a:r>
            <a:r>
              <a:rPr lang="ru-RU" sz="2400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атаки на </a:t>
            </a:r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доступность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571480"/>
            <a:ext cx="8572560" cy="590247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ru-RU" b="1" i="1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</a:t>
            </a:r>
            <a:r>
              <a:rPr lang="ru-RU" dirty="0" smtClean="0"/>
              <a:t> </a:t>
            </a:r>
            <a:r>
              <a:rPr lang="ru-RU" dirty="0"/>
              <a:t>– любое действие или последовательность действий, использующих уязвимости информационной системы и приводящих к нарушению политики безопасности.</a:t>
            </a:r>
          </a:p>
          <a:p>
            <a:pPr algn="just">
              <a:lnSpc>
                <a:spcPct val="80000"/>
              </a:lnSpc>
            </a:pP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безопасности </a:t>
            </a:r>
            <a:r>
              <a:rPr lang="ru-RU" dirty="0"/>
              <a:t>– программное и/или аппаратное средство, которое определяет и/или предотвращает атаку.</a:t>
            </a:r>
          </a:p>
          <a:p>
            <a:pPr algn="just">
              <a:lnSpc>
                <a:spcPct val="80000"/>
              </a:lnSpc>
            </a:pP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 безопасности </a:t>
            </a:r>
            <a:r>
              <a:rPr lang="ru-RU" dirty="0"/>
              <a:t>- сервис, который обеспечивает </a:t>
            </a:r>
            <a:r>
              <a:rPr lang="ru-RU" dirty="0" smtClean="0"/>
              <a:t>безопасность </a:t>
            </a:r>
            <a:r>
              <a:rPr lang="ru-RU" dirty="0"/>
              <a:t>систем и/или передаваемых данных, либо определяет осуществление </a:t>
            </a:r>
            <a:r>
              <a:rPr lang="ru-RU" i="1" dirty="0"/>
              <a:t>атаки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3901337"/>
            <a:ext cx="8429684" cy="25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929454" y="6429396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5829312" cy="631844"/>
          </a:xfrm>
        </p:spPr>
        <p:txBody>
          <a:bodyPr>
            <a:normAutofit fontScale="90000"/>
          </a:bodyPr>
          <a:lstStyle/>
          <a:p>
            <a:r>
              <a:rPr lang="ru-RU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сетевых атак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00108"/>
            <a:ext cx="8482042" cy="2908300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При описании сетевых атак в общем случае используется следующее представление:</a:t>
            </a:r>
          </a:p>
          <a:p>
            <a:pPr lvl="1"/>
            <a:r>
              <a:rPr lang="ru-RU" sz="2600" dirty="0"/>
              <a:t>существует информационный поток от отправителя (файл, пользователь, компьютер) к получателю (файл, пользователь, компьютер): </a:t>
            </a:r>
          </a:p>
        </p:txBody>
      </p:sp>
      <p:pic>
        <p:nvPicPr>
          <p:cNvPr id="64517" name="Picture 5" descr="Информационный по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929066"/>
            <a:ext cx="5329238" cy="671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571480"/>
            <a:ext cx="8429684" cy="5902472"/>
          </a:xfrm>
        </p:spPr>
        <p:txBody>
          <a:bodyPr>
            <a:noAutofit/>
          </a:bodyPr>
          <a:lstStyle/>
          <a:p>
            <a:pPr algn="just">
              <a:lnSpc>
                <a:spcPts val="3400"/>
              </a:lnSpc>
              <a:buNone/>
            </a:pPr>
            <a:r>
              <a:rPr lang="ru-RU" dirty="0"/>
              <a:t>Классификация атак на информационную систему может быть выполнена по нескольким признакам:</a:t>
            </a:r>
          </a:p>
          <a:p>
            <a:pPr lvl="1">
              <a:lnSpc>
                <a:spcPts val="3400"/>
              </a:lnSpc>
            </a:pPr>
            <a:r>
              <a:rPr lang="ru-RU" sz="24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месту возникновения</a:t>
            </a:r>
            <a:r>
              <a:rPr lang="ru-RU" sz="2400" dirty="0">
                <a:solidFill>
                  <a:srgbClr val="0099CC"/>
                </a:solidFill>
              </a:rPr>
              <a:t>:</a:t>
            </a:r>
          </a:p>
          <a:p>
            <a:pPr lvl="2" algn="just">
              <a:lnSpc>
                <a:spcPts val="3400"/>
              </a:lnSpc>
            </a:pPr>
            <a:r>
              <a:rPr lang="ru-RU" sz="2400" dirty="0" smtClean="0"/>
              <a:t> </a:t>
            </a: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</a:t>
            </a:r>
            <a:r>
              <a:rPr lang="ru-RU" sz="2400" b="1" i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атаки </a:t>
            </a:r>
            <a:r>
              <a:rPr lang="ru-RU" sz="2400" dirty="0"/>
              <a:t>(источником данного вида атак являются пользователи и/или программы локальной системы);</a:t>
            </a:r>
          </a:p>
          <a:p>
            <a:pPr lvl="2" algn="just">
              <a:lnSpc>
                <a:spcPts val="3400"/>
              </a:lnSpc>
            </a:pPr>
            <a:r>
              <a:rPr lang="ru-RU" sz="2400" dirty="0" smtClean="0"/>
              <a:t> </a:t>
            </a: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Удаленные </a:t>
            </a:r>
            <a:r>
              <a:rPr lang="ru-RU" sz="2400" b="1" i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атаки </a:t>
            </a:r>
            <a:r>
              <a:rPr lang="ru-RU" sz="2400" dirty="0"/>
              <a:t>(источником атаки выступают удаленные пользователи, сервисы или приложения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01266"/>
            <a:ext cx="43621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Классификация атак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14818"/>
            <a:ext cx="3333760" cy="250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0112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ОБЕСПЕЧЕНИЕ ИНФОРМАЦИОННОЙ БЕЗОПАСНОСТИ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271464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объекты информационной безопасности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928802"/>
            <a:ext cx="264320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угрозы </a:t>
            </a:r>
            <a:r>
              <a:rPr lang="ru-RU" sz="2400" dirty="0" smtClean="0"/>
              <a:t>объектам ИБ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1928802"/>
            <a:ext cx="264320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деятельность по защите этих объектов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714480" y="1428736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79091" y="16787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1428736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29124" y="3571876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силы обеспечения ИБ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2298" y="3571876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способы обеспечения ИБ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4857760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средства обеспечения ИБ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72298" y="4857760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методы обеспечения ИБ</a:t>
            </a:r>
            <a:endParaRPr lang="ru-RU" sz="24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5715802" y="4356900"/>
            <a:ext cx="214234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4" idx="3"/>
            <a:endCxn id="16" idx="1"/>
          </p:cNvCxnSpPr>
          <p:nvPr/>
        </p:nvCxnSpPr>
        <p:spPr>
          <a:xfrm>
            <a:off x="6500826" y="4107661"/>
            <a:ext cx="5714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3"/>
            <a:endCxn id="18" idx="1"/>
          </p:cNvCxnSpPr>
          <p:nvPr/>
        </p:nvCxnSpPr>
        <p:spPr>
          <a:xfrm>
            <a:off x="6500826" y="5393545"/>
            <a:ext cx="5714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571480"/>
            <a:ext cx="8715436" cy="5902472"/>
          </a:xfrm>
        </p:spPr>
        <p:txBody>
          <a:bodyPr>
            <a:noAutofit/>
          </a:bodyPr>
          <a:lstStyle/>
          <a:p>
            <a:pPr lvl="1" algn="just">
              <a:lnSpc>
                <a:spcPts val="3500"/>
              </a:lnSpc>
              <a:buNone/>
            </a:pPr>
            <a:r>
              <a:rPr lang="ru-RU" sz="24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воздействию на информационную систему:</a:t>
            </a:r>
          </a:p>
          <a:p>
            <a:pPr lvl="2" algn="just">
              <a:lnSpc>
                <a:spcPts val="3500"/>
              </a:lnSpc>
            </a:pP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атаки </a:t>
            </a:r>
            <a:r>
              <a:rPr lang="ru-RU" sz="2400" dirty="0" smtClean="0"/>
              <a:t>(результатом воздействия которых является нарушение деятельности информационной системы);</a:t>
            </a:r>
          </a:p>
          <a:p>
            <a:pPr lvl="2" algn="just">
              <a:lnSpc>
                <a:spcPts val="3500"/>
              </a:lnSpc>
            </a:pP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Пассивные атаки </a:t>
            </a:r>
            <a:r>
              <a:rPr lang="ru-RU" sz="2400" dirty="0" smtClean="0"/>
              <a:t>(ориентированные на получение информации из системы, не нарушая функционирование информационной системы)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82412"/>
            <a:ext cx="43621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Классификация атак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974093"/>
            <a:ext cx="4500594" cy="23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89669"/>
            <a:ext cx="4043362" cy="488968"/>
          </a:xfrm>
        </p:spPr>
        <p:txBody>
          <a:bodyPr>
            <a:normAutofit fontScale="90000"/>
          </a:bodyPr>
          <a:lstStyle/>
          <a:p>
            <a:r>
              <a:rPr lang="ru-RU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Сетевые атаки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839200" cy="3429024"/>
          </a:xfrm>
        </p:spPr>
        <p:txBody>
          <a:bodyPr>
            <a:noAutofit/>
          </a:bodyPr>
          <a:lstStyle/>
          <a:p>
            <a:pPr algn="just">
              <a:lnSpc>
                <a:spcPts val="3200"/>
              </a:lnSpc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Пассивной</a:t>
            </a:r>
            <a:r>
              <a:rPr lang="ru-RU" dirty="0" smtClean="0"/>
              <a:t> </a:t>
            </a:r>
            <a:r>
              <a:rPr lang="ru-RU" dirty="0"/>
              <a:t>называется такая </a:t>
            </a:r>
            <a:r>
              <a:rPr lang="ru-RU" i="1" dirty="0"/>
              <a:t>атака</a:t>
            </a:r>
            <a:r>
              <a:rPr lang="ru-RU" dirty="0"/>
              <a:t>, при которой </a:t>
            </a:r>
            <a:r>
              <a:rPr lang="ru-RU" i="1" dirty="0"/>
              <a:t>противник</a:t>
            </a:r>
            <a:r>
              <a:rPr lang="ru-RU" dirty="0"/>
              <a:t> не имеет возможности модифицировать передаваемые сообщения и вставлять в информационный канал между отправителем и получателем свои сообщения. </a:t>
            </a:r>
            <a:endParaRPr lang="ru-RU" dirty="0" smtClean="0"/>
          </a:p>
          <a:p>
            <a:pPr algn="just">
              <a:lnSpc>
                <a:spcPts val="3200"/>
              </a:lnSpc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пассивной атаки</a:t>
            </a:r>
            <a:r>
              <a:rPr lang="ru-RU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может быть только прослушивание передаваемых сообщений и анализ трафика.</a:t>
            </a:r>
          </a:p>
        </p:txBody>
      </p:sp>
      <p:pic>
        <p:nvPicPr>
          <p:cNvPr id="65541" name="Picture 5" descr="Пассивная атака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000100" y="4429132"/>
            <a:ext cx="6135614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571480"/>
            <a:ext cx="8358246" cy="5072098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</a:pP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Активной</a:t>
            </a:r>
            <a:r>
              <a:rPr lang="ru-RU" dirty="0"/>
              <a:t> называется такая </a:t>
            </a:r>
            <a:r>
              <a:rPr lang="ru-RU" i="1" dirty="0"/>
              <a:t>атака</a:t>
            </a:r>
            <a:r>
              <a:rPr lang="ru-RU" dirty="0"/>
              <a:t>, при которой </a:t>
            </a:r>
            <a:r>
              <a:rPr lang="ru-RU" i="1" dirty="0"/>
              <a:t>противник</a:t>
            </a:r>
            <a:r>
              <a:rPr lang="ru-RU" dirty="0"/>
              <a:t> имеет возможность модифицировать передаваемые сообщения и вставлять свои сообщения. </a:t>
            </a:r>
            <a:endParaRPr lang="ru-RU" dirty="0" smtClean="0"/>
          </a:p>
          <a:p>
            <a:pPr algn="just">
              <a:lnSpc>
                <a:spcPts val="3100"/>
              </a:lnSpc>
              <a:buNone/>
            </a:pPr>
            <a:r>
              <a:rPr lang="ru-RU" dirty="0" smtClean="0"/>
              <a:t>Различают </a:t>
            </a:r>
            <a:r>
              <a:rPr lang="ru-RU" dirty="0"/>
              <a:t>следующие </a:t>
            </a:r>
            <a:r>
              <a:rPr lang="ru-RU" b="1" i="1" u="sng" dirty="0"/>
              <a:t>типы активных атак</a:t>
            </a:r>
            <a:r>
              <a:rPr lang="ru-RU" dirty="0"/>
              <a:t>:</a:t>
            </a:r>
          </a:p>
          <a:p>
            <a:pPr algn="just">
              <a:lnSpc>
                <a:spcPts val="31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Отказ в обслуживании </a:t>
            </a:r>
            <a:r>
              <a:rPr lang="ru-RU" dirty="0" smtClean="0"/>
              <a:t>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DoS-атака</a:t>
            </a:r>
            <a:r>
              <a:rPr lang="ru-RU" i="1" dirty="0" smtClean="0"/>
              <a:t> (</a:t>
            </a:r>
            <a:r>
              <a:rPr lang="ru-RU" i="1" dirty="0" err="1" smtClean="0"/>
              <a:t>Denial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Service</a:t>
            </a:r>
            <a:r>
              <a:rPr lang="ru-RU" i="1" dirty="0" smtClean="0"/>
              <a:t>)</a:t>
            </a:r>
          </a:p>
          <a:p>
            <a:pPr lvl="1" algn="just">
              <a:lnSpc>
                <a:spcPts val="3100"/>
              </a:lnSpc>
              <a:buNone/>
            </a:pPr>
            <a:r>
              <a:rPr lang="ru-RU" sz="2400" b="1" dirty="0" smtClean="0"/>
              <a:t>    Атака на вычислительную систему с целью довести её до отказа, то есть создание таких условий, при которых правомерные пользователи системы не могут получить доступ к предоставляемым системой ресурсам (серверам).</a:t>
            </a:r>
            <a:endParaRPr lang="ru-RU" sz="2400" b="1" dirty="0"/>
          </a:p>
          <a:p>
            <a:pPr algn="just">
              <a:lnSpc>
                <a:spcPct val="80000"/>
              </a:lnSpc>
            </a:pPr>
            <a:endParaRPr lang="ru-RU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133871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571480"/>
            <a:ext cx="8501122" cy="1857388"/>
          </a:xfrm>
        </p:spPr>
        <p:txBody>
          <a:bodyPr>
            <a:noAutofit/>
          </a:bodyPr>
          <a:lstStyle/>
          <a:p>
            <a:pPr algn="just">
              <a:lnSpc>
                <a:spcPts val="3200"/>
              </a:lnSpc>
              <a:buNone/>
            </a:pPr>
            <a:r>
              <a:rPr lang="ru-RU" dirty="0" smtClean="0"/>
              <a:t>          Если атака выполняется одновременно с большого числа компьютеров, говорят о </a:t>
            </a:r>
            <a:r>
              <a:rPr lang="ru-RU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DDoS-атаке</a:t>
            </a:r>
            <a:r>
              <a:rPr lang="ru-RU" dirty="0" smtClean="0"/>
              <a:t> (</a:t>
            </a:r>
            <a:r>
              <a:rPr lang="ru-RU" i="1" dirty="0" err="1" smtClean="0"/>
              <a:t>Distributed</a:t>
            </a:r>
            <a:r>
              <a:rPr lang="ru-RU" i="1" dirty="0" smtClean="0"/>
              <a:t> </a:t>
            </a:r>
            <a:r>
              <a:rPr lang="ru-RU" i="1" dirty="0" err="1" smtClean="0"/>
              <a:t>Denial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Service</a:t>
            </a:r>
            <a:r>
              <a:rPr lang="ru-RU" dirty="0" smtClean="0"/>
              <a:t>, </a:t>
            </a:r>
            <a:r>
              <a:rPr lang="ru-RU" i="1" dirty="0" smtClean="0"/>
              <a:t>распределённая атака типа «отказ в обслуживании»</a:t>
            </a:r>
            <a:r>
              <a:rPr lang="ru-RU" dirty="0" smtClean="0"/>
              <a:t>). </a:t>
            </a:r>
            <a:r>
              <a:rPr lang="ru-RU" sz="2400" dirty="0" smtClean="0"/>
              <a:t> </a:t>
            </a:r>
          </a:p>
          <a:p>
            <a:pPr algn="just">
              <a:lnSpc>
                <a:spcPct val="80000"/>
              </a:lnSpc>
            </a:pPr>
            <a:endParaRPr lang="ru-RU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59832" y="67041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67417"/>
            <a:ext cx="5143536" cy="37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571480"/>
            <a:ext cx="8501122" cy="2071702"/>
          </a:xfrm>
        </p:spPr>
        <p:txBody>
          <a:bodyPr>
            <a:noAutofit/>
          </a:bodyPr>
          <a:lstStyle/>
          <a:p>
            <a:pPr lvl="1">
              <a:lnSpc>
                <a:spcPts val="3200"/>
              </a:lnSpc>
              <a:buNone/>
            </a:pPr>
            <a:r>
              <a:rPr lang="ru-RU" sz="2400" dirty="0" smtClean="0"/>
              <a:t>Классическим примером такой </a:t>
            </a:r>
            <a:r>
              <a:rPr lang="ru-RU" sz="2400" i="1" dirty="0" smtClean="0"/>
              <a:t>атаки</a:t>
            </a:r>
            <a:r>
              <a:rPr lang="ru-RU" sz="2400" dirty="0" smtClean="0"/>
              <a:t> в сетях TCP/IP является </a:t>
            </a:r>
            <a:r>
              <a:rPr lang="ru-RU" sz="2400" b="1" i="1" dirty="0" smtClean="0"/>
              <a:t>SYN-атака</a:t>
            </a:r>
            <a:r>
              <a:rPr lang="ru-RU" sz="2400" dirty="0" smtClean="0"/>
              <a:t>, при которой нарушитель посылает пакеты, инициирующие установление </a:t>
            </a:r>
            <a:r>
              <a:rPr lang="ru-RU" sz="2400" dirty="0" err="1" smtClean="0"/>
              <a:t>ТСР-соединения</a:t>
            </a:r>
            <a:r>
              <a:rPr lang="ru-RU" sz="2400" dirty="0" smtClean="0"/>
              <a:t>, но не посылает пакеты, завершающие установление этого соединения. 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3808" y="107145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71810"/>
            <a:ext cx="500066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3300"/>
              </a:lnSpc>
              <a:buNone/>
            </a:pPr>
            <a:r>
              <a:rPr lang="ru-RU" sz="2400" dirty="0" smtClean="0"/>
              <a:t>В результате может произойти переполнение памяти на сервере, и серверу не удастся установить соединение с законными пользователями.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71810"/>
            <a:ext cx="351379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785794"/>
            <a:ext cx="8482042" cy="2787669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None/>
            </a:pPr>
            <a:r>
              <a:rPr lang="ru-RU" sz="24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Модификация </a:t>
            </a:r>
            <a:r>
              <a:rPr lang="ru-RU" sz="2400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потока данных </a:t>
            </a:r>
            <a:r>
              <a:rPr lang="ru-RU" sz="2400" dirty="0"/>
              <a:t>- </a:t>
            </a:r>
            <a:r>
              <a:rPr lang="ru-RU" sz="2400" i="1" dirty="0"/>
              <a:t>атака "</a:t>
            </a:r>
            <a:r>
              <a:rPr lang="ru-RU" sz="2400" i="1" dirty="0" err="1"/>
              <a:t>man</a:t>
            </a:r>
            <a:r>
              <a:rPr lang="ru-RU" sz="2400" i="1" dirty="0"/>
              <a:t> </a:t>
            </a:r>
            <a:r>
              <a:rPr lang="ru-RU" sz="2400" i="1" dirty="0" err="1"/>
              <a:t>in</a:t>
            </a:r>
            <a:r>
              <a:rPr lang="ru-RU" sz="2400" i="1" dirty="0"/>
              <a:t> </a:t>
            </a:r>
            <a:r>
              <a:rPr lang="ru-RU" sz="2400" i="1" dirty="0" err="1"/>
              <a:t>the</a:t>
            </a:r>
            <a:r>
              <a:rPr lang="ru-RU" sz="2400" i="1" dirty="0"/>
              <a:t> </a:t>
            </a:r>
            <a:r>
              <a:rPr lang="ru-RU" sz="2400" i="1" dirty="0" err="1"/>
              <a:t>middle</a:t>
            </a:r>
            <a:r>
              <a:rPr lang="ru-RU" sz="2400" i="1" dirty="0"/>
              <a:t>"</a:t>
            </a:r>
            <a:r>
              <a:rPr lang="ru-RU" sz="2400" dirty="0"/>
              <a:t> </a:t>
            </a:r>
          </a:p>
          <a:p>
            <a:pPr>
              <a:lnSpc>
                <a:spcPts val="3400"/>
              </a:lnSpc>
              <a:buNone/>
            </a:pPr>
            <a:r>
              <a:rPr lang="ru-RU" sz="2400" b="1" dirty="0"/>
              <a:t>Модификация потока данных означает либо изменение содержимого пересылаемого сообщения, либо изменение порядка сообщений.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67589" name="Picture 5" descr="Атака &quot;man in the midd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5832475" cy="210502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33672" y="285752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714356"/>
            <a:ext cx="8482042" cy="250033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buNone/>
            </a:pP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Создание </a:t>
            </a:r>
            <a:r>
              <a:rPr lang="ru-RU" sz="2400" b="1" i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ложного потока (фальсификация) </a:t>
            </a:r>
          </a:p>
          <a:p>
            <a:pPr>
              <a:lnSpc>
                <a:spcPts val="3300"/>
              </a:lnSpc>
              <a:buNone/>
            </a:pPr>
            <a:r>
              <a:rPr lang="ru-RU" sz="2400" i="1" dirty="0"/>
              <a:t>Фальсификация</a:t>
            </a:r>
            <a:r>
              <a:rPr lang="ru-RU" sz="2400" dirty="0"/>
              <a:t> (нарушение аутентичности) означает попытку одного субъекта выдать себя за другого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68613" name="Picture 5" descr="Создание ложного пот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5616575" cy="202723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59832" y="116632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500042"/>
            <a:ext cx="8696324" cy="24765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Повторное </a:t>
            </a: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</a:p>
          <a:p>
            <a:pPr>
              <a:lnSpc>
                <a:spcPts val="3100"/>
              </a:lnSpc>
              <a:buNone/>
            </a:pPr>
            <a:r>
              <a:rPr lang="ru-RU" b="1" dirty="0" smtClean="0"/>
              <a:t>Означает </a:t>
            </a:r>
            <a:r>
              <a:rPr lang="ru-RU" b="1" dirty="0"/>
              <a:t>пассивный захват данных с последующей их пересылкой для получения несанкционированного доступа - это так называемая </a:t>
            </a:r>
            <a:r>
              <a:rPr lang="ru-RU" b="1" i="1" dirty="0"/>
              <a:t>replay-атака</a:t>
            </a:r>
            <a:r>
              <a:rPr lang="ru-RU" b="1" dirty="0"/>
              <a:t>. </a:t>
            </a:r>
            <a:endParaRPr lang="ru-RU" sz="800" dirty="0" smtClean="0"/>
          </a:p>
          <a:p>
            <a:pPr>
              <a:lnSpc>
                <a:spcPts val="3100"/>
              </a:lnSpc>
              <a:buNone/>
            </a:pPr>
            <a:r>
              <a:rPr lang="ru-RU" dirty="0" smtClean="0"/>
              <a:t>На </a:t>
            </a:r>
            <a:r>
              <a:rPr lang="ru-RU" dirty="0"/>
              <a:t>самом деле </a:t>
            </a:r>
            <a:r>
              <a:rPr lang="ru-RU" i="1" dirty="0"/>
              <a:t>replay-атаки</a:t>
            </a:r>
            <a:r>
              <a:rPr lang="ru-RU" dirty="0"/>
              <a:t> являются одним из вариантов фальсификации, но в силу того, что это один из наиболее распространенных вариантов </a:t>
            </a:r>
            <a:r>
              <a:rPr lang="ru-RU" i="1" dirty="0"/>
              <a:t>атаки</a:t>
            </a:r>
            <a:r>
              <a:rPr lang="ru-RU" dirty="0"/>
              <a:t> для получения несанкционированного доступа, его часто рассматривают как отдельный тип </a:t>
            </a:r>
            <a:r>
              <a:rPr lang="ru-RU" i="1" dirty="0"/>
              <a:t>атаки</a:t>
            </a:r>
            <a:r>
              <a:rPr lang="ru-RU" dirty="0"/>
              <a:t>.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69637" name="Picture 5" descr="Replay-ат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57694"/>
            <a:ext cx="5543550" cy="200025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03848" y="9848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88" y="1285860"/>
            <a:ext cx="8501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 </a:t>
            </a:r>
            <a:r>
              <a:rPr lang="ru-RU" sz="2800" b="1" dirty="0"/>
              <a:t>деятельности по обеспечению </a:t>
            </a:r>
            <a:r>
              <a:rPr lang="ru-RU" sz="2800" b="1" dirty="0" smtClean="0"/>
              <a:t>информационной безопасности</a:t>
            </a:r>
            <a:r>
              <a:rPr lang="ru-RU" sz="2800" dirty="0" smtClean="0"/>
              <a:t>: ликвидация </a:t>
            </a:r>
            <a:r>
              <a:rPr lang="ru-RU" sz="2800" dirty="0"/>
              <a:t>угроз объектам информационной безопасности и минимизация возможного ущерба, который может быть нанесен вследствие реализации данных угроз. </a:t>
            </a:r>
          </a:p>
        </p:txBody>
      </p:sp>
      <p:pic>
        <p:nvPicPr>
          <p:cNvPr id="2050" name="Picture 2" descr="http://im2-tub-ru.yandex.net/i?id=205862353-1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00504"/>
            <a:ext cx="3071834" cy="2258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286808" cy="533096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</a:t>
            </a:r>
            <a:r>
              <a:rPr lang="ru-RU" sz="2800" dirty="0" smtClean="0"/>
              <a:t> - </a:t>
            </a:r>
            <a:r>
              <a:rPr lang="ru-RU" sz="2800" b="1" i="1" dirty="0" smtClean="0"/>
              <a:t>это потенциальная возможность определенным образом нарушить информационную безопасность.</a:t>
            </a:r>
          </a:p>
          <a:p>
            <a:pPr algn="just"/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-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попытка реализации </a:t>
            </a:r>
            <a:r>
              <a:rPr lang="ru-RU" sz="2800" b="1" i="1" dirty="0" smtClean="0"/>
              <a:t>угрозы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2800" dirty="0" smtClean="0"/>
              <a:t>Тот, кто предпринимает такую попытку, называется    </a:t>
            </a:r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злоумышленником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1000" dirty="0" smtClean="0"/>
          </a:p>
          <a:p>
            <a:pPr algn="just">
              <a:buNone/>
            </a:pPr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Источники угроз </a:t>
            </a:r>
            <a:r>
              <a:rPr lang="ru-RU" sz="2800" dirty="0" smtClean="0"/>
              <a:t>-</a:t>
            </a:r>
            <a:r>
              <a:rPr lang="ru-RU" sz="2800" b="1" i="1" dirty="0" smtClean="0"/>
              <a:t> </a:t>
            </a:r>
            <a:r>
              <a:rPr lang="ru-RU" sz="2800" dirty="0" smtClean="0"/>
              <a:t>потенциальные </a:t>
            </a:r>
            <a:r>
              <a:rPr lang="ru-RU" sz="2800" i="1" dirty="0" smtClean="0"/>
              <a:t>злоумышленники</a:t>
            </a:r>
            <a:endParaRPr lang="ru-RU" sz="2800" b="1" i="1" dirty="0" smtClean="0"/>
          </a:p>
          <a:p>
            <a:pPr algn="just">
              <a:lnSpc>
                <a:spcPct val="15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3240" y="1214422"/>
            <a:ext cx="5857916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400" dirty="0"/>
              <a:t>нацеленность угрозы на нанесение вреда тем или иным конкретным свойствам объекта безопасности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3026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7038"/>
            <a:ext cx="32861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СВОЙСТВА УГРОЗЫ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2714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Избирательность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2714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Предсказуемость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2714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Вредоносность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643182"/>
            <a:ext cx="5857916" cy="2214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400" dirty="0"/>
              <a:t>наличие признаков </a:t>
            </a:r>
            <a:r>
              <a:rPr lang="ru-RU" sz="2400" dirty="0" smtClean="0"/>
              <a:t>возникновения, </a:t>
            </a:r>
            <a:r>
              <a:rPr lang="ru-RU" sz="2400" dirty="0"/>
              <a:t>позволяющих </a:t>
            </a:r>
            <a:r>
              <a:rPr lang="ru-RU" sz="2400" dirty="0" smtClean="0"/>
              <a:t>прогнозировать </a:t>
            </a:r>
            <a:r>
              <a:rPr lang="ru-RU" sz="2400" dirty="0"/>
              <a:t>возможность появления угрозы и определять конкретные объекты безопасности, на которые она будет направлена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5000636"/>
            <a:ext cx="5857916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400" dirty="0"/>
              <a:t>возможность нанесения вреда различной тяжести объекту </a:t>
            </a:r>
            <a:r>
              <a:rPr lang="ru-RU" sz="2400" dirty="0" err="1" smtClean="0"/>
              <a:t>безопас-ности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2071734" y="3286124"/>
            <a:ext cx="45720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4282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4282" y="357187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4282" y="557214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282" y="1000108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6167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844523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Угроза всегда порождает </a:t>
            </a:r>
            <a:r>
              <a:rPr lang="ru-RU" sz="2400" b="1" dirty="0" smtClean="0"/>
              <a:t>опасность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1484784"/>
            <a:ext cx="87868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Опасность</a:t>
            </a:r>
            <a:r>
              <a:rPr lang="ru-RU" sz="2400" dirty="0"/>
              <a:t> </a:t>
            </a:r>
            <a:r>
              <a:rPr lang="ru-RU" sz="2400" dirty="0" smtClean="0"/>
              <a:t>- состояние</a:t>
            </a:r>
            <a:r>
              <a:rPr lang="ru-RU" sz="2400" dirty="0"/>
              <a:t>, в котором находится объект безопасности вследствие возникновения угрозы этому объекту</a:t>
            </a:r>
            <a:r>
              <a:rPr lang="ru-RU" sz="24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2400" b="1" dirty="0" smtClean="0"/>
              <a:t>Возможный </a:t>
            </a:r>
            <a:r>
              <a:rPr lang="ru-RU" sz="2400" b="1" dirty="0"/>
              <a:t>вред определяет величину </a:t>
            </a:r>
            <a:r>
              <a:rPr lang="ru-RU" sz="2400" b="1" dirty="0" smtClean="0"/>
              <a:t>опасности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Окно опасности </a:t>
            </a:r>
            <a:r>
              <a:rPr lang="ru-RU" sz="2400" b="1" i="1" dirty="0" smtClean="0"/>
              <a:t>- </a:t>
            </a:r>
            <a:r>
              <a:rPr lang="ru-RU" sz="2400" i="1" dirty="0" smtClean="0"/>
              <a:t>промежуток времени  от  момента, когда появляется возможность  использовать слабое место, и до  момента,   когда пробел ликвидируется.</a:t>
            </a:r>
            <a:endParaRPr lang="ru-RU" sz="2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4572008"/>
            <a:ext cx="2833694" cy="212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342" y="80865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643998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Чаще всего </a:t>
            </a:r>
            <a:r>
              <a:rPr lang="ru-RU" i="1" dirty="0" smtClean="0"/>
              <a:t>угроза</a:t>
            </a:r>
            <a:r>
              <a:rPr lang="ru-RU" dirty="0" smtClean="0"/>
              <a:t> является следствием наличия </a:t>
            </a:r>
            <a:r>
              <a:rPr lang="ru-RU" b="1" i="1" dirty="0" smtClean="0"/>
              <a:t>уязвимых мест </a:t>
            </a:r>
            <a:r>
              <a:rPr lang="ru-RU" dirty="0" smtClean="0"/>
              <a:t>в защите информационных систем </a:t>
            </a:r>
          </a:p>
          <a:p>
            <a:pPr algn="just">
              <a:buNone/>
            </a:pPr>
            <a:r>
              <a:rPr lang="ru-RU" sz="1100" dirty="0" smtClean="0"/>
              <a:t>  </a:t>
            </a:r>
            <a:r>
              <a:rPr lang="ru-RU" sz="100" dirty="0" smtClean="0"/>
              <a:t>      </a:t>
            </a:r>
            <a:endParaRPr lang="ru-RU" sz="1100" dirty="0" smtClean="0"/>
          </a:p>
          <a:p>
            <a:pPr algn="just">
              <a:buNone/>
            </a:pPr>
            <a:r>
              <a:rPr lang="ru-RU" dirty="0" smtClean="0"/>
              <a:t>Для большинства </a:t>
            </a:r>
            <a:r>
              <a:rPr lang="ru-RU" i="1" dirty="0" smtClean="0"/>
              <a:t>уязвимых</a:t>
            </a:r>
            <a:r>
              <a:rPr lang="ru-RU" dirty="0" smtClean="0"/>
              <a:t> мест </a:t>
            </a:r>
            <a:r>
              <a:rPr lang="ru-RU" i="1" dirty="0" smtClean="0"/>
              <a:t>окно опасности</a:t>
            </a:r>
            <a:r>
              <a:rPr lang="ru-RU" dirty="0" smtClean="0"/>
              <a:t> существует сравнительно долго, поскольку за это время должны произойти </a:t>
            </a:r>
            <a:r>
              <a:rPr lang="ru-RU" b="1" i="1" dirty="0" smtClean="0"/>
              <a:t>следующие события</a:t>
            </a:r>
            <a:r>
              <a:rPr lang="ru-RU" dirty="0" smtClean="0"/>
              <a:t>:</a:t>
            </a:r>
          </a:p>
          <a:p>
            <a:pPr algn="just">
              <a:buNone/>
            </a:pPr>
            <a:endParaRPr lang="ru-RU" sz="800" dirty="0" smtClean="0"/>
          </a:p>
          <a:p>
            <a:pPr lvl="0" algn="just"/>
            <a:r>
              <a:rPr lang="ru-RU" i="1" dirty="0" smtClean="0"/>
              <a:t>должно стать известно о средствах использования пробела в защите; </a:t>
            </a:r>
            <a:endParaRPr lang="ru-RU" dirty="0" smtClean="0"/>
          </a:p>
          <a:p>
            <a:pPr lvl="0" algn="just"/>
            <a:r>
              <a:rPr lang="ru-RU" i="1" dirty="0" smtClean="0"/>
              <a:t>должны быть выпущены соответствующие заплаты; </a:t>
            </a:r>
            <a:endParaRPr lang="ru-RU" dirty="0" smtClean="0"/>
          </a:p>
          <a:p>
            <a:pPr lvl="0" algn="just"/>
            <a:r>
              <a:rPr lang="ru-RU" i="1" dirty="0" smtClean="0"/>
              <a:t>заплаты должны быть установлены в защищаемой ИС.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23554" name="Picture 2" descr="APT &amp;vcy;&amp;ycy;&amp;ncy;&amp;ucy;&amp;zhcy;&amp;dcy;&amp;acy;&amp;yucy;&amp;tcy; &amp;zcy;&amp;acy;&amp;shchcy;&amp;icy;&amp;tcy;&amp;ncy;&amp;icy;&amp;kcy;&amp;ocy;&amp;vcy; &amp;icy;&amp;ncy;&amp;fcy;&amp;ocy;&amp;rcy;&amp;mcy;&amp;acy;&amp;tscy;&amp;icy;&amp;icy; &amp;mcy;&amp;iecy;&amp;ncy;&amp;yacy;&amp;tcy;&amp;softcy; &amp;pcy;&amp;rcy;&amp;icy;&amp;ocy;&amp;rcy;&amp;icy;&amp;tcy;&amp;ie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86322"/>
            <a:ext cx="2571768" cy="19245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429684" cy="55452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Для </a:t>
            </a:r>
            <a:r>
              <a:rPr lang="ru-RU" sz="2800" b="1" dirty="0"/>
              <a:t>характеристики </a:t>
            </a:r>
            <a:r>
              <a:rPr lang="ru-RU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 </a:t>
            </a:r>
            <a:r>
              <a:rPr lang="ru-RU" sz="2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безопасности</a:t>
            </a:r>
            <a:r>
              <a:rPr lang="ru-RU" sz="2800" b="1" dirty="0" smtClean="0"/>
              <a:t> </a:t>
            </a:r>
            <a:r>
              <a:rPr lang="ru-RU" sz="2800" b="1" dirty="0"/>
              <a:t>используются следующие параметры</a:t>
            </a:r>
            <a:r>
              <a:rPr lang="ru-RU" sz="2800" dirty="0"/>
              <a:t>:</a:t>
            </a:r>
          </a:p>
          <a:p>
            <a:pPr lvl="1"/>
            <a:r>
              <a:rPr lang="ru-RU" sz="2800" dirty="0"/>
              <a:t>Источник </a:t>
            </a:r>
            <a:r>
              <a:rPr lang="ru-RU" sz="2800" dirty="0" smtClean="0"/>
              <a:t>угрозы.</a:t>
            </a:r>
            <a:endParaRPr lang="ru-RU" sz="2800" dirty="0"/>
          </a:p>
          <a:p>
            <a:pPr lvl="1"/>
            <a:r>
              <a:rPr lang="ru-RU" sz="2800" dirty="0"/>
              <a:t>Метод воздействия на </a:t>
            </a:r>
            <a:r>
              <a:rPr lang="ru-RU" sz="2800" dirty="0" smtClean="0"/>
              <a:t>объект.</a:t>
            </a:r>
            <a:endParaRPr lang="ru-RU" sz="2800" dirty="0"/>
          </a:p>
          <a:p>
            <a:pPr lvl="1"/>
            <a:r>
              <a:rPr lang="ru-RU" sz="2800" dirty="0"/>
              <a:t>Уязвимости, которые могут быть </a:t>
            </a:r>
            <a:r>
              <a:rPr lang="ru-RU" sz="2800" dirty="0" smtClean="0"/>
              <a:t>использованы.</a:t>
            </a:r>
            <a:endParaRPr lang="ru-RU" sz="2800" dirty="0"/>
          </a:p>
          <a:p>
            <a:pPr lvl="1"/>
            <a:r>
              <a:rPr lang="ru-RU" sz="2800" dirty="0"/>
              <a:t>Ресурсы, которые могут пострадать от реализации.</a:t>
            </a:r>
          </a:p>
        </p:txBody>
      </p:sp>
      <p:pic>
        <p:nvPicPr>
          <p:cNvPr id="22530" name="Picture 2" descr="&amp;Icy;&amp;ncy;&amp;fcy;&amp;ocy;&amp;rcy;&amp;mcy;&amp;acy;&amp;tscy;&amp;icy;&amp;ocy;&amp;ncy;&amp;ncy;&amp;acy;&amp;yacy; &amp;zcy;&amp;acy;&amp;shchcy;&amp;icy;&amp;tcy;&amp;acy; &amp;pcy;&amp;rcy;&amp;iecy;&amp;dcy;&amp;pcy;&amp;rcy;&amp;icy;&amp;yacy;&amp;tcy;&amp;icy;&amp;yacy;. &amp;Ocy;&amp;bcy;&amp;iecy;&amp;scy;&amp;pcy;&amp;iecy;&amp;chcy;&amp;iecy;&amp;ncy;&amp;icy;&amp;iecy; &amp;icy;&amp;ncy;&amp;fcy;&amp;ocy;&amp;rcy;&amp;mcy;&amp;acy;&amp;tscy;&amp;icy;&amp;ocy;&amp;ncy;&amp;ncy;&amp;ocy;&amp;jcy; &amp;bcy;&amp;iecy;&amp;zcy;&amp;ocy;&amp;pcy;&amp;acy;&amp;scy;&amp;ncy;&amp;ocy;&amp;scy;&amp;tcy;&amp;icy; &amp;bcy;&amp;icy;&amp;zcy;&amp;ncy;&amp;iecy;&amp;scy;&amp;acy;."/>
          <p:cNvPicPr>
            <a:picLocks noChangeAspect="1" noChangeArrowheads="1"/>
          </p:cNvPicPr>
          <p:nvPr/>
        </p:nvPicPr>
        <p:blipFill>
          <a:blip r:embed="rId2"/>
          <a:srcRect t="4818" r="6785" b="6852"/>
          <a:stretch>
            <a:fillRect/>
          </a:stretch>
        </p:blipFill>
        <p:spPr bwMode="auto">
          <a:xfrm>
            <a:off x="5429256" y="4735388"/>
            <a:ext cx="3357586" cy="21226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6043"/>
            <a:ext cx="5400684" cy="439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УГРОЗ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881"/>
            <a:ext cx="22859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609881"/>
            <a:ext cx="22860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масштабу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609881"/>
            <a:ext cx="22145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причине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09881"/>
            <a:ext cx="23574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актуализации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71546"/>
            <a:ext cx="228598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Персонал, </a:t>
            </a:r>
          </a:p>
          <a:p>
            <a:pPr algn="ctr"/>
            <a:r>
              <a:rPr lang="ru-RU" sz="2000" dirty="0" smtClean="0"/>
              <a:t>финансы, </a:t>
            </a:r>
          </a:p>
          <a:p>
            <a:pPr algn="ctr"/>
            <a:r>
              <a:rPr lang="ru-RU" sz="2000" dirty="0" smtClean="0"/>
              <a:t>матер. ценности,</a:t>
            </a:r>
          </a:p>
          <a:p>
            <a:pPr algn="ctr"/>
            <a:r>
              <a:rPr lang="ru-RU" sz="2000" dirty="0" smtClean="0"/>
              <a:t>Информация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071546"/>
            <a:ext cx="228598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Глобальные</a:t>
            </a:r>
          </a:p>
          <a:p>
            <a:pPr algn="ctr"/>
            <a:r>
              <a:rPr lang="ru-RU" sz="2000" dirty="0" smtClean="0"/>
              <a:t>Региональные</a:t>
            </a:r>
          </a:p>
          <a:p>
            <a:pPr algn="ctr"/>
            <a:r>
              <a:rPr lang="ru-RU" sz="2000" dirty="0" smtClean="0"/>
              <a:t>Организация</a:t>
            </a:r>
          </a:p>
          <a:p>
            <a:pPr algn="ctr"/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071546"/>
            <a:ext cx="235745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Весьма вероятные</a:t>
            </a:r>
          </a:p>
          <a:p>
            <a:pPr algn="ctr"/>
            <a:r>
              <a:rPr lang="ru-RU" sz="2000" dirty="0" smtClean="0"/>
              <a:t>Вероятные</a:t>
            </a:r>
          </a:p>
          <a:p>
            <a:pPr algn="ctr"/>
            <a:r>
              <a:rPr lang="ru-RU" sz="2000" dirty="0" smtClean="0"/>
              <a:t>Маловероятные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1071546"/>
            <a:ext cx="221454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Стихийные</a:t>
            </a:r>
          </a:p>
          <a:p>
            <a:pPr algn="ctr"/>
            <a:r>
              <a:rPr lang="ru-RU" sz="1900" dirty="0" smtClean="0"/>
              <a:t>Преднамеренные</a:t>
            </a:r>
          </a:p>
          <a:p>
            <a:pPr algn="ctr"/>
            <a:r>
              <a:rPr lang="ru-RU" sz="1900" dirty="0" smtClean="0"/>
              <a:t>Закономерные</a:t>
            </a:r>
          </a:p>
          <a:p>
            <a:pPr algn="ctr"/>
            <a:r>
              <a:rPr lang="ru-RU" sz="1900" dirty="0" smtClean="0"/>
              <a:t>Случайные</a:t>
            </a:r>
            <a:endParaRPr lang="ru-RU" sz="19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00438"/>
            <a:ext cx="228598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3500438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источника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3500438"/>
            <a:ext cx="221454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величине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500438"/>
            <a:ext cx="235745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</a:t>
            </a:r>
          </a:p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воздействия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86256"/>
            <a:ext cx="228598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Материальный</a:t>
            </a:r>
          </a:p>
          <a:p>
            <a:pPr algn="ctr"/>
            <a:r>
              <a:rPr lang="ru-RU" sz="2200" dirty="0" smtClean="0"/>
              <a:t>Моральный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4286256"/>
            <a:ext cx="228598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ru-RU" sz="2200" dirty="0" smtClean="0"/>
          </a:p>
          <a:p>
            <a:pPr algn="ctr"/>
            <a:r>
              <a:rPr lang="ru-RU" sz="2200" dirty="0" smtClean="0"/>
              <a:t>Внутренние</a:t>
            </a:r>
          </a:p>
          <a:p>
            <a:pPr algn="ctr"/>
            <a:r>
              <a:rPr lang="ru-RU" sz="2200" dirty="0" smtClean="0"/>
              <a:t>Внешние</a:t>
            </a:r>
          </a:p>
          <a:p>
            <a:pPr algn="ctr"/>
            <a:endParaRPr lang="ru-RU" sz="2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86256"/>
            <a:ext cx="235745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Активные</a:t>
            </a:r>
          </a:p>
          <a:p>
            <a:pPr algn="ctr"/>
            <a:r>
              <a:rPr lang="ru-RU" sz="2200" dirty="0" smtClean="0"/>
              <a:t>Пассивные</a:t>
            </a:r>
            <a:endParaRPr lang="ru-RU" sz="2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4286256"/>
            <a:ext cx="2214546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Предельный</a:t>
            </a:r>
          </a:p>
          <a:p>
            <a:pPr algn="ctr"/>
            <a:r>
              <a:rPr lang="ru-RU" sz="2000" dirty="0" smtClean="0"/>
              <a:t>Значительный</a:t>
            </a:r>
          </a:p>
          <a:p>
            <a:pPr algn="ctr"/>
            <a:r>
              <a:rPr lang="ru-RU" sz="2000" dirty="0" smtClean="0"/>
              <a:t>Незначительный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2643182"/>
            <a:ext cx="607223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ru-RU" sz="2000" b="1" i="1" dirty="0" smtClean="0"/>
              <a:t>                                  </a:t>
            </a:r>
            <a:r>
              <a:rPr lang="ru-RU" sz="3600" b="1" i="1" dirty="0" smtClean="0"/>
              <a:t>Угрозы </a:t>
            </a:r>
            <a:endParaRPr lang="ru-RU" sz="3600" dirty="0"/>
          </a:p>
        </p:txBody>
      </p:sp>
      <p:cxnSp>
        <p:nvCxnSpPr>
          <p:cNvPr id="27" name="Прямая со стрелкой 26"/>
          <p:cNvCxnSpPr>
            <a:endCxn id="12" idx="2"/>
          </p:cNvCxnSpPr>
          <p:nvPr/>
        </p:nvCxnSpPr>
        <p:spPr>
          <a:xfrm rot="10800000">
            <a:off x="1142992" y="2428868"/>
            <a:ext cx="28573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214678" y="242886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00694" y="242886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5" idx="2"/>
          </p:cNvCxnSpPr>
          <p:nvPr/>
        </p:nvCxnSpPr>
        <p:spPr>
          <a:xfrm flipV="1">
            <a:off x="7500958" y="2428868"/>
            <a:ext cx="535769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285852" y="3286124"/>
            <a:ext cx="285736" cy="214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3286116" y="328612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29256" y="328612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215206" y="3286124"/>
            <a:ext cx="535769" cy="214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5643578"/>
            <a:ext cx="914400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аспекту информационной безопасности 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000768"/>
            <a:ext cx="914400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(доступность, целостность, конфиденциальность), против которого </a:t>
            </a:r>
            <a:r>
              <a:rPr lang="ru-RU" sz="2400" i="1" dirty="0" smtClean="0"/>
              <a:t>угрозы</a:t>
            </a:r>
            <a:r>
              <a:rPr lang="ru-RU" sz="2400" dirty="0" smtClean="0"/>
              <a:t> направлены в первую очередь</a:t>
            </a:r>
            <a:endParaRPr lang="ru-RU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842</TotalTime>
  <Words>1314</Words>
  <Application>Microsoft Office PowerPoint</Application>
  <PresentationFormat>Экран (4:3)</PresentationFormat>
  <Paragraphs>187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Rockwell</vt:lpstr>
      <vt:lpstr>Wingdings</vt:lpstr>
      <vt:lpstr>Damask</vt:lpstr>
      <vt:lpstr>Риски и угрозы информационной безопасности  Автор: Урсу Андрей SSN gr.1</vt:lpstr>
      <vt:lpstr>УГРОЗЫ ИНФОРМАЦИОННОЙ БЕЗОПАСНСТИ</vt:lpstr>
      <vt:lpstr>УГРОЗЫ ИНФОРМАЦИОННОЙ БЕЗОПАСНСТИ</vt:lpstr>
      <vt:lpstr>Основные определения и критерии классификации угроз</vt:lpstr>
      <vt:lpstr>УГРОЗЫ ИНФОРМАЦИОННОЙ БЕЗОПАСНСТИ</vt:lpstr>
      <vt:lpstr>УГРОЗЫ ИНФОРМАЦИОННОЙ БЕЗОПАСНСТИ</vt:lpstr>
      <vt:lpstr>Основные определения и критерии классификации угроз</vt:lpstr>
      <vt:lpstr>Основные определения и критерии классификации угроз</vt:lpstr>
      <vt:lpstr>КЛАССИФИКАЦИЯ УГРОЗ</vt:lpstr>
      <vt:lpstr>Основные определения и критерии классификации угроз</vt:lpstr>
      <vt:lpstr>Наиболее распространенные угрозы доступности</vt:lpstr>
      <vt:lpstr>Презентация PowerPoint</vt:lpstr>
      <vt:lpstr>Наиболее распространенные угрозы доступности</vt:lpstr>
      <vt:lpstr>МЕРЫ ПРИ УЛИЧЕНИИ СОТРУДНИКА В  ПРОМЫШЛЕННОМ ШПИОНАЖЕ</vt:lpstr>
      <vt:lpstr>Презентация PowerPoint</vt:lpstr>
      <vt:lpstr>Презентация PowerPoint</vt:lpstr>
      <vt:lpstr>Программные  атаки на доступность</vt:lpstr>
      <vt:lpstr>Классификация сетевых атак</vt:lpstr>
      <vt:lpstr>Презентация PowerPoint</vt:lpstr>
      <vt:lpstr>Презентация PowerPoint</vt:lpstr>
      <vt:lpstr>Сетевые атаки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Урсу Андрей SSN 1</dc:title>
  <dc:subject>риски и угрозы информационной безопасности</dc:subject>
  <dc:creator>Урсу Андрей</dc:creator>
  <cp:lastModifiedBy>Marian Mahu</cp:lastModifiedBy>
  <cp:revision>3</cp:revision>
  <dcterms:created xsi:type="dcterms:W3CDTF">1601-01-01T00:00:00Z</dcterms:created>
  <dcterms:modified xsi:type="dcterms:W3CDTF">2023-11-10T15:00:51Z</dcterms:modified>
</cp:coreProperties>
</file>