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64" r:id="rId9"/>
    <p:sldId id="265" r:id="rId10"/>
    <p:sldId id="26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834E"/>
    <a:srgbClr val="B16832"/>
    <a:srgbClr val="8C6A54"/>
    <a:srgbClr val="D6BBA7"/>
    <a:srgbClr val="E0C8AE"/>
    <a:srgbClr val="A0947C"/>
    <a:srgbClr val="916A4B"/>
    <a:srgbClr val="FFFFFF"/>
    <a:srgbClr val="3D1D1B"/>
    <a:srgbClr val="BDB6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3" d="100"/>
          <a:sy n="113" d="100"/>
        </p:scale>
        <p:origin x="456"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5B1B96-B52D-4354-9812-E16FFE472CFC}"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ru-RU"/>
        </a:p>
      </dgm:t>
    </dgm:pt>
    <dgm:pt modelId="{569D5E65-2F37-4AF3-90E1-3CB550D22D60}">
      <dgm:prSet/>
      <dgm:spPr/>
      <dgm:t>
        <a:bodyPr/>
        <a:lstStyle/>
        <a:p>
          <a:pPr rtl="0"/>
          <a:r>
            <a:rPr lang="ro-MD" dirty="0" smtClean="0">
              <a:latin typeface="Century Gothic" panose="020B0502020202020204" pitchFamily="34" charset="0"/>
            </a:rPr>
            <a:t>Funcţionarea statului este preocuparea majora al oricărei societăți moderne.De altfel, statul este singurul care deţine monopolul legal asupra violenţei, putând manifesta imaginea de protector al individului, dar şi de coerciţie în funcţie de caz. Tot statelor le revine responsabilitatea de a monitoriza, proteja şi apăra în condiţii de legalitate, obligaţiile şi angajamentele internaţionale în materia drepturilor omului, organizările democratice, aşa cum sunt ele stabilite în mod liber prin voinţa poporului. </a:t>
          </a:r>
          <a:endParaRPr lang="ro-RO" dirty="0">
            <a:latin typeface="Century Gothic" panose="020B0502020202020204" pitchFamily="34" charset="0"/>
          </a:endParaRPr>
        </a:p>
      </dgm:t>
    </dgm:pt>
    <dgm:pt modelId="{002F0A67-A703-470F-814E-908B2305E814}" type="parTrans" cxnId="{0410622C-8193-43C6-9087-140899D231FE}">
      <dgm:prSet/>
      <dgm:spPr/>
      <dgm:t>
        <a:bodyPr/>
        <a:lstStyle/>
        <a:p>
          <a:endParaRPr lang="ru-RU"/>
        </a:p>
      </dgm:t>
    </dgm:pt>
    <dgm:pt modelId="{71C82247-09AC-4BC0-9124-4B52C43C0CB3}" type="sibTrans" cxnId="{0410622C-8193-43C6-9087-140899D231FE}">
      <dgm:prSet/>
      <dgm:spPr/>
      <dgm:t>
        <a:bodyPr/>
        <a:lstStyle/>
        <a:p>
          <a:endParaRPr lang="ru-RU"/>
        </a:p>
      </dgm:t>
    </dgm:pt>
    <dgm:pt modelId="{63D04C1E-FC43-4DB5-A077-FCB2E70CB67A}">
      <dgm:prSet/>
      <dgm:spPr/>
      <dgm:t>
        <a:bodyPr/>
        <a:lstStyle/>
        <a:p>
          <a:pPr rtl="0"/>
          <a:r>
            <a:rPr lang="ro-MD" dirty="0" smtClean="0">
              <a:latin typeface="Century Gothic" panose="020B0502020202020204" pitchFamily="34" charset="0"/>
            </a:rPr>
            <a:t>Astfel, dacă conceptul tradiţional de securitate era construit având la bază doar nevoia statului de a se proteja pe sine însuşi, acum securitatea umană doreşte protejarea statului, rolul primordial al acestuia devenind ”de protector al individului” ca exponent al speciei umane</a:t>
          </a:r>
          <a:endParaRPr lang="ro-RO" dirty="0">
            <a:latin typeface="Century Gothic" panose="020B0502020202020204" pitchFamily="34" charset="0"/>
          </a:endParaRPr>
        </a:p>
      </dgm:t>
    </dgm:pt>
    <dgm:pt modelId="{7B0CBC28-B30A-4A63-9C06-F6EEB8115FC7}" type="parTrans" cxnId="{02778614-89C1-41E8-8433-4ACA628AD466}">
      <dgm:prSet/>
      <dgm:spPr/>
      <dgm:t>
        <a:bodyPr/>
        <a:lstStyle/>
        <a:p>
          <a:endParaRPr lang="ru-RU"/>
        </a:p>
      </dgm:t>
    </dgm:pt>
    <dgm:pt modelId="{F445AD71-83EA-4F57-851A-F0B1A1FF9261}" type="sibTrans" cxnId="{02778614-89C1-41E8-8433-4ACA628AD466}">
      <dgm:prSet/>
      <dgm:spPr/>
      <dgm:t>
        <a:bodyPr/>
        <a:lstStyle/>
        <a:p>
          <a:endParaRPr lang="ru-RU"/>
        </a:p>
      </dgm:t>
    </dgm:pt>
    <dgm:pt modelId="{8ABBC7C3-BEC4-4A2B-969F-E0F52083EC5B}" type="pres">
      <dgm:prSet presAssocID="{235B1B96-B52D-4354-9812-E16FFE472CFC}" presName="linear" presStyleCnt="0">
        <dgm:presLayoutVars>
          <dgm:animLvl val="lvl"/>
          <dgm:resizeHandles val="exact"/>
        </dgm:presLayoutVars>
      </dgm:prSet>
      <dgm:spPr/>
    </dgm:pt>
    <dgm:pt modelId="{B1473C95-857D-4195-935F-EC1FA5A930B5}" type="pres">
      <dgm:prSet presAssocID="{569D5E65-2F37-4AF3-90E1-3CB550D22D60}" presName="parentText" presStyleLbl="node1" presStyleIdx="0" presStyleCnt="2">
        <dgm:presLayoutVars>
          <dgm:chMax val="0"/>
          <dgm:bulletEnabled val="1"/>
        </dgm:presLayoutVars>
      </dgm:prSet>
      <dgm:spPr/>
    </dgm:pt>
    <dgm:pt modelId="{218F0BE1-EA13-4A45-952A-5CD474769E5C}" type="pres">
      <dgm:prSet presAssocID="{71C82247-09AC-4BC0-9124-4B52C43C0CB3}" presName="spacer" presStyleCnt="0"/>
      <dgm:spPr/>
    </dgm:pt>
    <dgm:pt modelId="{15DCE398-D36B-4414-8E07-02002790C56B}" type="pres">
      <dgm:prSet presAssocID="{63D04C1E-FC43-4DB5-A077-FCB2E70CB67A}" presName="parentText" presStyleLbl="node1" presStyleIdx="1" presStyleCnt="2">
        <dgm:presLayoutVars>
          <dgm:chMax val="0"/>
          <dgm:bulletEnabled val="1"/>
        </dgm:presLayoutVars>
      </dgm:prSet>
      <dgm:spPr/>
      <dgm:t>
        <a:bodyPr/>
        <a:lstStyle/>
        <a:p>
          <a:endParaRPr lang="ru-RU"/>
        </a:p>
      </dgm:t>
    </dgm:pt>
  </dgm:ptLst>
  <dgm:cxnLst>
    <dgm:cxn modelId="{C51F30A5-C87B-4FF2-B395-0A9AE1F3EB1B}" type="presOf" srcId="{63D04C1E-FC43-4DB5-A077-FCB2E70CB67A}" destId="{15DCE398-D36B-4414-8E07-02002790C56B}" srcOrd="0" destOrd="0" presId="urn:microsoft.com/office/officeart/2005/8/layout/vList2"/>
    <dgm:cxn modelId="{F7ED62CC-E578-40F1-9459-BF9B5861B472}" type="presOf" srcId="{569D5E65-2F37-4AF3-90E1-3CB550D22D60}" destId="{B1473C95-857D-4195-935F-EC1FA5A930B5}" srcOrd="0" destOrd="0" presId="urn:microsoft.com/office/officeart/2005/8/layout/vList2"/>
    <dgm:cxn modelId="{0410622C-8193-43C6-9087-140899D231FE}" srcId="{235B1B96-B52D-4354-9812-E16FFE472CFC}" destId="{569D5E65-2F37-4AF3-90E1-3CB550D22D60}" srcOrd="0" destOrd="0" parTransId="{002F0A67-A703-470F-814E-908B2305E814}" sibTransId="{71C82247-09AC-4BC0-9124-4B52C43C0CB3}"/>
    <dgm:cxn modelId="{10990BE2-4C3F-4435-B043-31F4A7C0735C}" type="presOf" srcId="{235B1B96-B52D-4354-9812-E16FFE472CFC}" destId="{8ABBC7C3-BEC4-4A2B-969F-E0F52083EC5B}" srcOrd="0" destOrd="0" presId="urn:microsoft.com/office/officeart/2005/8/layout/vList2"/>
    <dgm:cxn modelId="{02778614-89C1-41E8-8433-4ACA628AD466}" srcId="{235B1B96-B52D-4354-9812-E16FFE472CFC}" destId="{63D04C1E-FC43-4DB5-A077-FCB2E70CB67A}" srcOrd="1" destOrd="0" parTransId="{7B0CBC28-B30A-4A63-9C06-F6EEB8115FC7}" sibTransId="{F445AD71-83EA-4F57-851A-F0B1A1FF9261}"/>
    <dgm:cxn modelId="{3974499F-E850-43A9-AEC3-901F0B2AEF43}" type="presParOf" srcId="{8ABBC7C3-BEC4-4A2B-969F-E0F52083EC5B}" destId="{B1473C95-857D-4195-935F-EC1FA5A930B5}" srcOrd="0" destOrd="0" presId="urn:microsoft.com/office/officeart/2005/8/layout/vList2"/>
    <dgm:cxn modelId="{46EC6E2C-EE41-4D8A-A5A7-AB99EE1F8EF9}" type="presParOf" srcId="{8ABBC7C3-BEC4-4A2B-969F-E0F52083EC5B}" destId="{218F0BE1-EA13-4A45-952A-5CD474769E5C}" srcOrd="1" destOrd="0" presId="urn:microsoft.com/office/officeart/2005/8/layout/vList2"/>
    <dgm:cxn modelId="{E42215D4-72A7-4640-862E-E4FB1C9B8B52}" type="presParOf" srcId="{8ABBC7C3-BEC4-4A2B-969F-E0F52083EC5B}" destId="{15DCE398-D36B-4414-8E07-02002790C56B}"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473C95-857D-4195-935F-EC1FA5A930B5}">
      <dsp:nvSpPr>
        <dsp:cNvPr id="0" name=""/>
        <dsp:cNvSpPr/>
      </dsp:nvSpPr>
      <dsp:spPr>
        <a:xfrm>
          <a:off x="0" y="102580"/>
          <a:ext cx="5746662" cy="13127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ro-MD" sz="1100" kern="1200" dirty="0" smtClean="0">
              <a:latin typeface="Century Gothic" panose="020B0502020202020204" pitchFamily="34" charset="0"/>
            </a:rPr>
            <a:t>Funcţionarea statului este preocuparea majora al oricărei societăți moderne.De altfel, statul este singurul care deţine monopolul legal asupra violenţei, putând manifesta imaginea de protector al individului, dar şi de coerciţie în funcţie de caz. Tot statelor le revine responsabilitatea de a monitoriza, proteja şi apăra în condiţii de legalitate, obligaţiile şi angajamentele internaţionale în materia drepturilor omului, organizările democratice, aşa cum sunt ele stabilite în mod liber prin voinţa poporului. </a:t>
          </a:r>
          <a:endParaRPr lang="ro-RO" sz="1100" kern="1200" dirty="0">
            <a:latin typeface="Century Gothic" panose="020B0502020202020204" pitchFamily="34" charset="0"/>
          </a:endParaRPr>
        </a:p>
      </dsp:txBody>
      <dsp:txXfrm>
        <a:off x="64083" y="166663"/>
        <a:ext cx="5618496" cy="1184574"/>
      </dsp:txXfrm>
    </dsp:sp>
    <dsp:sp modelId="{15DCE398-D36B-4414-8E07-02002790C56B}">
      <dsp:nvSpPr>
        <dsp:cNvPr id="0" name=""/>
        <dsp:cNvSpPr/>
      </dsp:nvSpPr>
      <dsp:spPr>
        <a:xfrm>
          <a:off x="0" y="1447000"/>
          <a:ext cx="5746662" cy="1312740"/>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ro-MD" sz="1100" kern="1200" dirty="0" smtClean="0">
              <a:latin typeface="Century Gothic" panose="020B0502020202020204" pitchFamily="34" charset="0"/>
            </a:rPr>
            <a:t>Astfel, dacă conceptul tradiţional de securitate era construit având la bază doar nevoia statului de a se proteja pe sine însuşi, acum securitatea umană doreşte protejarea statului, rolul primordial al acestuia devenind ”de protector al individului” ca exponent al speciei umane</a:t>
          </a:r>
          <a:endParaRPr lang="ro-RO" sz="1100" kern="1200" dirty="0">
            <a:latin typeface="Century Gothic" panose="020B0502020202020204" pitchFamily="34" charset="0"/>
          </a:endParaRPr>
        </a:p>
      </dsp:txBody>
      <dsp:txXfrm>
        <a:off x="64083" y="1511083"/>
        <a:ext cx="5618496" cy="118457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a:p>
        </p:txBody>
      </p:sp>
      <p:sp>
        <p:nvSpPr>
          <p:cNvPr id="4" name="Дата 3"/>
          <p:cNvSpPr>
            <a:spLocks noGrp="1"/>
          </p:cNvSpPr>
          <p:nvPr>
            <p:ph type="dt" sz="half" idx="10"/>
          </p:nvPr>
        </p:nvSpPr>
        <p:spPr/>
        <p:txBody>
          <a:bodyPr/>
          <a:lstStyle/>
          <a:p>
            <a:fld id="{40335D01-57C3-4D65-AA1F-72B598D72B14}" type="datetimeFigureOut">
              <a:rPr lang="en-US" smtClean="0"/>
              <a:t>12/11/2021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3AA2FEE4-F352-4E16-A402-CF5D81A0C55D}" type="slidenum">
              <a:rPr lang="en-US" smtClean="0"/>
              <a:t>‹#›</a:t>
            </a:fld>
            <a:endParaRPr lang="en-US"/>
          </a:p>
        </p:txBody>
      </p:sp>
    </p:spTree>
    <p:extLst>
      <p:ext uri="{BB962C8B-B14F-4D97-AF65-F5344CB8AC3E}">
        <p14:creationId xmlns:p14="http://schemas.microsoft.com/office/powerpoint/2010/main" val="1973842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40335D01-57C3-4D65-AA1F-72B598D72B14}" type="datetimeFigureOut">
              <a:rPr lang="en-US" smtClean="0"/>
              <a:t>12/11/2021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3AA2FEE4-F352-4E16-A402-CF5D81A0C55D}" type="slidenum">
              <a:rPr lang="en-US" smtClean="0"/>
              <a:t>‹#›</a:t>
            </a:fld>
            <a:endParaRPr lang="en-US"/>
          </a:p>
        </p:txBody>
      </p:sp>
    </p:spTree>
    <p:extLst>
      <p:ext uri="{BB962C8B-B14F-4D97-AF65-F5344CB8AC3E}">
        <p14:creationId xmlns:p14="http://schemas.microsoft.com/office/powerpoint/2010/main" val="1859869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40335D01-57C3-4D65-AA1F-72B598D72B14}" type="datetimeFigureOut">
              <a:rPr lang="en-US" smtClean="0"/>
              <a:t>12/11/2021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3AA2FEE4-F352-4E16-A402-CF5D81A0C55D}" type="slidenum">
              <a:rPr lang="en-US" smtClean="0"/>
              <a:t>‹#›</a:t>
            </a:fld>
            <a:endParaRPr lang="en-US"/>
          </a:p>
        </p:txBody>
      </p:sp>
    </p:spTree>
    <p:extLst>
      <p:ext uri="{BB962C8B-B14F-4D97-AF65-F5344CB8AC3E}">
        <p14:creationId xmlns:p14="http://schemas.microsoft.com/office/powerpoint/2010/main" val="370468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40335D01-57C3-4D65-AA1F-72B598D72B14}" type="datetimeFigureOut">
              <a:rPr lang="en-US" smtClean="0"/>
              <a:t>12/11/2021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3AA2FEE4-F352-4E16-A402-CF5D81A0C55D}" type="slidenum">
              <a:rPr lang="en-US" smtClean="0"/>
              <a:t>‹#›</a:t>
            </a:fld>
            <a:endParaRPr lang="en-US"/>
          </a:p>
        </p:txBody>
      </p:sp>
    </p:spTree>
    <p:extLst>
      <p:ext uri="{BB962C8B-B14F-4D97-AF65-F5344CB8AC3E}">
        <p14:creationId xmlns:p14="http://schemas.microsoft.com/office/powerpoint/2010/main" val="2824317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en-US"/>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0335D01-57C3-4D65-AA1F-72B598D72B14}" type="datetimeFigureOut">
              <a:rPr lang="en-US" smtClean="0"/>
              <a:t>12/11/2021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3AA2FEE4-F352-4E16-A402-CF5D81A0C55D}" type="slidenum">
              <a:rPr lang="en-US" smtClean="0"/>
              <a:t>‹#›</a:t>
            </a:fld>
            <a:endParaRPr lang="en-US"/>
          </a:p>
        </p:txBody>
      </p:sp>
    </p:spTree>
    <p:extLst>
      <p:ext uri="{BB962C8B-B14F-4D97-AF65-F5344CB8AC3E}">
        <p14:creationId xmlns:p14="http://schemas.microsoft.com/office/powerpoint/2010/main" val="1510581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p>
            <a:fld id="{40335D01-57C3-4D65-AA1F-72B598D72B14}" type="datetimeFigureOut">
              <a:rPr lang="en-US" smtClean="0"/>
              <a:t>12/11/2021</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3AA2FEE4-F352-4E16-A402-CF5D81A0C55D}" type="slidenum">
              <a:rPr lang="en-US" smtClean="0"/>
              <a:t>‹#›</a:t>
            </a:fld>
            <a:endParaRPr lang="en-US"/>
          </a:p>
        </p:txBody>
      </p:sp>
    </p:spTree>
    <p:extLst>
      <p:ext uri="{BB962C8B-B14F-4D97-AF65-F5344CB8AC3E}">
        <p14:creationId xmlns:p14="http://schemas.microsoft.com/office/powerpoint/2010/main" val="1193019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en-US"/>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p>
            <a:fld id="{40335D01-57C3-4D65-AA1F-72B598D72B14}" type="datetimeFigureOut">
              <a:rPr lang="en-US" smtClean="0"/>
              <a:t>12/11/2021</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3AA2FEE4-F352-4E16-A402-CF5D81A0C55D}" type="slidenum">
              <a:rPr lang="en-US" smtClean="0"/>
              <a:t>‹#›</a:t>
            </a:fld>
            <a:endParaRPr lang="en-US"/>
          </a:p>
        </p:txBody>
      </p:sp>
    </p:spTree>
    <p:extLst>
      <p:ext uri="{BB962C8B-B14F-4D97-AF65-F5344CB8AC3E}">
        <p14:creationId xmlns:p14="http://schemas.microsoft.com/office/powerpoint/2010/main" val="4243778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p>
            <a:fld id="{40335D01-57C3-4D65-AA1F-72B598D72B14}" type="datetimeFigureOut">
              <a:rPr lang="en-US" smtClean="0"/>
              <a:t>12/11/2021</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3AA2FEE4-F352-4E16-A402-CF5D81A0C55D}" type="slidenum">
              <a:rPr lang="en-US" smtClean="0"/>
              <a:t>‹#›</a:t>
            </a:fld>
            <a:endParaRPr lang="en-US"/>
          </a:p>
        </p:txBody>
      </p:sp>
    </p:spTree>
    <p:extLst>
      <p:ext uri="{BB962C8B-B14F-4D97-AF65-F5344CB8AC3E}">
        <p14:creationId xmlns:p14="http://schemas.microsoft.com/office/powerpoint/2010/main" val="1401615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0335D01-57C3-4D65-AA1F-72B598D72B14}" type="datetimeFigureOut">
              <a:rPr lang="en-US" smtClean="0"/>
              <a:t>12/11/2021</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3AA2FEE4-F352-4E16-A402-CF5D81A0C55D}" type="slidenum">
              <a:rPr lang="en-US" smtClean="0"/>
              <a:t>‹#›</a:t>
            </a:fld>
            <a:endParaRPr lang="en-US"/>
          </a:p>
        </p:txBody>
      </p:sp>
    </p:spTree>
    <p:extLst>
      <p:ext uri="{BB962C8B-B14F-4D97-AF65-F5344CB8AC3E}">
        <p14:creationId xmlns:p14="http://schemas.microsoft.com/office/powerpoint/2010/main" val="110943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0335D01-57C3-4D65-AA1F-72B598D72B14}" type="datetimeFigureOut">
              <a:rPr lang="en-US" smtClean="0"/>
              <a:t>12/11/2021</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3AA2FEE4-F352-4E16-A402-CF5D81A0C55D}" type="slidenum">
              <a:rPr lang="en-US" smtClean="0"/>
              <a:t>‹#›</a:t>
            </a:fld>
            <a:endParaRPr lang="en-US"/>
          </a:p>
        </p:txBody>
      </p:sp>
    </p:spTree>
    <p:extLst>
      <p:ext uri="{BB962C8B-B14F-4D97-AF65-F5344CB8AC3E}">
        <p14:creationId xmlns:p14="http://schemas.microsoft.com/office/powerpoint/2010/main" val="1481316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0335D01-57C3-4D65-AA1F-72B598D72B14}" type="datetimeFigureOut">
              <a:rPr lang="en-US" smtClean="0"/>
              <a:t>12/11/2021</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3AA2FEE4-F352-4E16-A402-CF5D81A0C55D}" type="slidenum">
              <a:rPr lang="en-US" smtClean="0"/>
              <a:t>‹#›</a:t>
            </a:fld>
            <a:endParaRPr lang="en-US"/>
          </a:p>
        </p:txBody>
      </p:sp>
    </p:spTree>
    <p:extLst>
      <p:ext uri="{BB962C8B-B14F-4D97-AF65-F5344CB8AC3E}">
        <p14:creationId xmlns:p14="http://schemas.microsoft.com/office/powerpoint/2010/main" val="3441424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335D01-57C3-4D65-AA1F-72B598D72B14}" type="datetimeFigureOut">
              <a:rPr lang="en-US" smtClean="0"/>
              <a:t>12/11/2021</a:t>
            </a:fld>
            <a:endParaRPr lang="en-US"/>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A2FEE4-F352-4E16-A402-CF5D81A0C55D}" type="slidenum">
              <a:rPr lang="en-US" smtClean="0"/>
              <a:t>‹#›</a:t>
            </a:fld>
            <a:endParaRPr lang="en-US"/>
          </a:p>
        </p:txBody>
      </p:sp>
    </p:spTree>
    <p:extLst>
      <p:ext uri="{BB962C8B-B14F-4D97-AF65-F5344CB8AC3E}">
        <p14:creationId xmlns:p14="http://schemas.microsoft.com/office/powerpoint/2010/main" val="1759769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f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fif"/><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rot="5400000">
            <a:off x="8553449" y="3086101"/>
            <a:ext cx="4257675" cy="1077218"/>
          </a:xfrm>
          <a:prstGeom prst="rect">
            <a:avLst/>
          </a:prstGeom>
          <a:noFill/>
        </p:spPr>
        <p:txBody>
          <a:bodyPr wrap="square" rtlCol="0">
            <a:spAutoFit/>
          </a:bodyPr>
          <a:lstStyle/>
          <a:p>
            <a:r>
              <a:rPr lang="ro-MD" sz="3200" dirty="0" smtClean="0">
                <a:solidFill>
                  <a:schemeClr val="bg1"/>
                </a:solidFill>
                <a:latin typeface="Montserrat Medium" panose="00000600000000000000" pitchFamily="2" charset="-52"/>
              </a:rPr>
              <a:t>Simbolismul</a:t>
            </a:r>
            <a:r>
              <a:rPr lang="en-US" sz="3200" dirty="0" smtClean="0">
                <a:solidFill>
                  <a:schemeClr val="bg1"/>
                </a:solidFill>
                <a:latin typeface="Montserrat Medium" panose="00000600000000000000" pitchFamily="2" charset="-52"/>
              </a:rPr>
              <a:t> </a:t>
            </a:r>
            <a:r>
              <a:rPr lang="ro-MD" sz="3200" dirty="0" smtClean="0">
                <a:solidFill>
                  <a:schemeClr val="bg1"/>
                </a:solidFill>
                <a:latin typeface="Montserrat Medium" panose="00000600000000000000" pitchFamily="2" charset="-52"/>
              </a:rPr>
              <a:t>și Suprarealismul </a:t>
            </a:r>
            <a:endParaRPr lang="en-US" sz="3200" dirty="0">
              <a:solidFill>
                <a:schemeClr val="bg1"/>
              </a:solidFill>
              <a:latin typeface="Montserrat Medium" panose="00000600000000000000" pitchFamily="2" charset="-52"/>
            </a:endParaRPr>
          </a:p>
        </p:txBody>
      </p:sp>
      <p:sp>
        <p:nvSpPr>
          <p:cNvPr id="17" name="Полилиния 16"/>
          <p:cNvSpPr/>
          <p:nvPr/>
        </p:nvSpPr>
        <p:spPr>
          <a:xfrm>
            <a:off x="9167877" y="4006059"/>
            <a:ext cx="4359026" cy="3628328"/>
          </a:xfrm>
          <a:custGeom>
            <a:avLst/>
            <a:gdLst>
              <a:gd name="connsiteX0" fmla="*/ 3090798 w 4359026"/>
              <a:gd name="connsiteY0" fmla="*/ 47693 h 3628328"/>
              <a:gd name="connsiteX1" fmla="*/ 2243073 w 4359026"/>
              <a:gd name="connsiteY1" fmla="*/ 466793 h 3628328"/>
              <a:gd name="connsiteX2" fmla="*/ 2138298 w 4359026"/>
              <a:gd name="connsiteY2" fmla="*/ 1171643 h 3628328"/>
              <a:gd name="connsiteX3" fmla="*/ 700023 w 4359026"/>
              <a:gd name="connsiteY3" fmla="*/ 1819343 h 3628328"/>
              <a:gd name="connsiteX4" fmla="*/ 195198 w 4359026"/>
              <a:gd name="connsiteY4" fmla="*/ 3438593 h 3628328"/>
              <a:gd name="connsiteX5" fmla="*/ 3948048 w 4359026"/>
              <a:gd name="connsiteY5" fmla="*/ 3390968 h 3628328"/>
              <a:gd name="connsiteX6" fmla="*/ 4167123 w 4359026"/>
              <a:gd name="connsiteY6" fmla="*/ 1600268 h 3628328"/>
              <a:gd name="connsiteX7" fmla="*/ 3090798 w 4359026"/>
              <a:gd name="connsiteY7" fmla="*/ 47693 h 362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59026" h="3628328">
                <a:moveTo>
                  <a:pt x="3090798" y="47693"/>
                </a:moveTo>
                <a:cubicBezTo>
                  <a:pt x="2770123" y="-141220"/>
                  <a:pt x="2401823" y="279468"/>
                  <a:pt x="2243073" y="466793"/>
                </a:cubicBezTo>
                <a:cubicBezTo>
                  <a:pt x="2084323" y="654118"/>
                  <a:pt x="2395473" y="946218"/>
                  <a:pt x="2138298" y="1171643"/>
                </a:cubicBezTo>
                <a:cubicBezTo>
                  <a:pt x="1881123" y="1397068"/>
                  <a:pt x="1023873" y="1441518"/>
                  <a:pt x="700023" y="1819343"/>
                </a:cubicBezTo>
                <a:cubicBezTo>
                  <a:pt x="376173" y="2197168"/>
                  <a:pt x="-346139" y="3176656"/>
                  <a:pt x="195198" y="3438593"/>
                </a:cubicBezTo>
                <a:cubicBezTo>
                  <a:pt x="736535" y="3700530"/>
                  <a:pt x="3286061" y="3697355"/>
                  <a:pt x="3948048" y="3390968"/>
                </a:cubicBezTo>
                <a:cubicBezTo>
                  <a:pt x="4610035" y="3084581"/>
                  <a:pt x="4306823" y="2152718"/>
                  <a:pt x="4167123" y="1600268"/>
                </a:cubicBezTo>
                <a:cubicBezTo>
                  <a:pt x="4027423" y="1047818"/>
                  <a:pt x="3411473" y="236606"/>
                  <a:pt x="3090798" y="47693"/>
                </a:cubicBezTo>
                <a:close/>
              </a:path>
            </a:pathLst>
          </a:custGeom>
          <a:solidFill>
            <a:srgbClr val="B16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Полилиния 17"/>
          <p:cNvSpPr/>
          <p:nvPr/>
        </p:nvSpPr>
        <p:spPr>
          <a:xfrm>
            <a:off x="10143677" y="4006059"/>
            <a:ext cx="1733998" cy="1888518"/>
          </a:xfrm>
          <a:custGeom>
            <a:avLst/>
            <a:gdLst>
              <a:gd name="connsiteX0" fmla="*/ 566410 w 1671251"/>
              <a:gd name="connsiteY0" fmla="*/ 78255 h 1654359"/>
              <a:gd name="connsiteX1" fmla="*/ 13960 w 1671251"/>
              <a:gd name="connsiteY1" fmla="*/ 449730 h 1654359"/>
              <a:gd name="connsiteX2" fmla="*/ 213985 w 1671251"/>
              <a:gd name="connsiteY2" fmla="*/ 1326030 h 1654359"/>
              <a:gd name="connsiteX3" fmla="*/ 737860 w 1671251"/>
              <a:gd name="connsiteY3" fmla="*/ 1649880 h 1654359"/>
              <a:gd name="connsiteX4" fmla="*/ 1642735 w 1671251"/>
              <a:gd name="connsiteY4" fmla="*/ 1126005 h 1654359"/>
              <a:gd name="connsiteX5" fmla="*/ 1366510 w 1671251"/>
              <a:gd name="connsiteY5" fmla="*/ 97305 h 1654359"/>
              <a:gd name="connsiteX6" fmla="*/ 566410 w 1671251"/>
              <a:gd name="connsiteY6" fmla="*/ 78255 h 165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1251" h="1654359">
                <a:moveTo>
                  <a:pt x="566410" y="78255"/>
                </a:moveTo>
                <a:cubicBezTo>
                  <a:pt x="340985" y="136992"/>
                  <a:pt x="72697" y="241768"/>
                  <a:pt x="13960" y="449730"/>
                </a:cubicBezTo>
                <a:cubicBezTo>
                  <a:pt x="-44777" y="657692"/>
                  <a:pt x="93335" y="1126005"/>
                  <a:pt x="213985" y="1326030"/>
                </a:cubicBezTo>
                <a:cubicBezTo>
                  <a:pt x="334635" y="1526055"/>
                  <a:pt x="499735" y="1683218"/>
                  <a:pt x="737860" y="1649880"/>
                </a:cubicBezTo>
                <a:cubicBezTo>
                  <a:pt x="975985" y="1616542"/>
                  <a:pt x="1537960" y="1384768"/>
                  <a:pt x="1642735" y="1126005"/>
                </a:cubicBezTo>
                <a:cubicBezTo>
                  <a:pt x="1747510" y="867243"/>
                  <a:pt x="1542722" y="267167"/>
                  <a:pt x="1366510" y="97305"/>
                </a:cubicBezTo>
                <a:cubicBezTo>
                  <a:pt x="1190298" y="-72557"/>
                  <a:pt x="791835" y="19518"/>
                  <a:pt x="566410" y="78255"/>
                </a:cubicBezTo>
                <a:close/>
              </a:path>
            </a:pathLst>
          </a:custGeom>
          <a:solidFill>
            <a:srgbClr val="D9C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Полилиния 18"/>
          <p:cNvSpPr/>
          <p:nvPr/>
        </p:nvSpPr>
        <p:spPr>
          <a:xfrm>
            <a:off x="-737695" y="-353511"/>
            <a:ext cx="2371847" cy="1849123"/>
          </a:xfrm>
          <a:custGeom>
            <a:avLst/>
            <a:gdLst>
              <a:gd name="connsiteX0" fmla="*/ 2099770 w 2371847"/>
              <a:gd name="connsiteY0" fmla="*/ 191586 h 1849123"/>
              <a:gd name="connsiteX1" fmla="*/ 2252170 w 2371847"/>
              <a:gd name="connsiteY1" fmla="*/ 1010736 h 1849123"/>
              <a:gd name="connsiteX2" fmla="*/ 1090120 w 2371847"/>
              <a:gd name="connsiteY2" fmla="*/ 1848936 h 1849123"/>
              <a:gd name="connsiteX3" fmla="*/ 194770 w 2371847"/>
              <a:gd name="connsiteY3" fmla="*/ 1077411 h 1849123"/>
              <a:gd name="connsiteX4" fmla="*/ 175720 w 2371847"/>
              <a:gd name="connsiteY4" fmla="*/ 67761 h 1849123"/>
              <a:gd name="connsiteX5" fmla="*/ 2099770 w 2371847"/>
              <a:gd name="connsiteY5" fmla="*/ 191586 h 1849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1847" h="1849123">
                <a:moveTo>
                  <a:pt x="2099770" y="191586"/>
                </a:moveTo>
                <a:cubicBezTo>
                  <a:pt x="2445845" y="348748"/>
                  <a:pt x="2420445" y="734511"/>
                  <a:pt x="2252170" y="1010736"/>
                </a:cubicBezTo>
                <a:cubicBezTo>
                  <a:pt x="2083895" y="1286961"/>
                  <a:pt x="1433020" y="1837823"/>
                  <a:pt x="1090120" y="1848936"/>
                </a:cubicBezTo>
                <a:cubicBezTo>
                  <a:pt x="747220" y="1860049"/>
                  <a:pt x="347170" y="1374273"/>
                  <a:pt x="194770" y="1077411"/>
                </a:cubicBezTo>
                <a:cubicBezTo>
                  <a:pt x="42370" y="780549"/>
                  <a:pt x="-144955" y="213811"/>
                  <a:pt x="175720" y="67761"/>
                </a:cubicBezTo>
                <a:cubicBezTo>
                  <a:pt x="496395" y="-78289"/>
                  <a:pt x="1753695" y="34424"/>
                  <a:pt x="2099770" y="191586"/>
                </a:cubicBezTo>
                <a:close/>
              </a:path>
            </a:pathLst>
          </a:custGeom>
          <a:solidFill>
            <a:srgbClr val="958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Овал 19"/>
          <p:cNvSpPr/>
          <p:nvPr/>
        </p:nvSpPr>
        <p:spPr>
          <a:xfrm>
            <a:off x="343453" y="1857375"/>
            <a:ext cx="209550" cy="209550"/>
          </a:xfrm>
          <a:prstGeom prst="ellipse">
            <a:avLst/>
          </a:prstGeom>
          <a:solidFill>
            <a:srgbClr val="898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Овал 21"/>
          <p:cNvSpPr/>
          <p:nvPr/>
        </p:nvSpPr>
        <p:spPr>
          <a:xfrm>
            <a:off x="343453" y="2323913"/>
            <a:ext cx="209550" cy="209550"/>
          </a:xfrm>
          <a:prstGeom prst="ellipse">
            <a:avLst/>
          </a:prstGeom>
          <a:solidFill>
            <a:srgbClr val="BDB6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Овал 22"/>
          <p:cNvSpPr/>
          <p:nvPr/>
        </p:nvSpPr>
        <p:spPr>
          <a:xfrm>
            <a:off x="343453" y="2790264"/>
            <a:ext cx="209550" cy="209550"/>
          </a:xfrm>
          <a:prstGeom prst="ellipse">
            <a:avLst/>
          </a:prstGeom>
          <a:solidFill>
            <a:srgbClr val="8C6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Овал 23"/>
          <p:cNvSpPr/>
          <p:nvPr/>
        </p:nvSpPr>
        <p:spPr>
          <a:xfrm>
            <a:off x="343453" y="3256615"/>
            <a:ext cx="209550" cy="209550"/>
          </a:xfrm>
          <a:prstGeom prst="ellipse">
            <a:avLst/>
          </a:prstGeom>
          <a:solidFill>
            <a:srgbClr val="3D1D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170349" y="1830974"/>
            <a:ext cx="4648200" cy="3416320"/>
          </a:xfrm>
          <a:prstGeom prst="rect">
            <a:avLst/>
          </a:prstGeom>
          <a:noFill/>
        </p:spPr>
        <p:txBody>
          <a:bodyPr wrap="square" rtlCol="0">
            <a:spAutoFit/>
          </a:bodyPr>
          <a:lstStyle/>
          <a:p>
            <a:r>
              <a:rPr lang="ro-MD" sz="3600" dirty="0" smtClean="0">
                <a:latin typeface="Century Gothic" panose="020B0502020202020204" pitchFamily="34" charset="0"/>
              </a:rPr>
              <a:t>Interesele fundamentale ale statului prin prisma conceptului de securitate internațională</a:t>
            </a:r>
            <a:endParaRPr lang="ro-MD" sz="3600" dirty="0">
              <a:latin typeface="Century Gothic" panose="020B0502020202020204" pitchFamily="34" charset="0"/>
            </a:endParaRPr>
          </a:p>
        </p:txBody>
      </p:sp>
      <p:pic>
        <p:nvPicPr>
          <p:cNvPr id="5" name="Рисунок 4"/>
          <p:cNvPicPr>
            <a:picLocks noChangeAspect="1"/>
          </p:cNvPicPr>
          <p:nvPr/>
        </p:nvPicPr>
        <p:blipFill>
          <a:blip r:embed="rId2"/>
          <a:stretch>
            <a:fillRect/>
          </a:stretch>
        </p:blipFill>
        <p:spPr>
          <a:xfrm>
            <a:off x="1634152" y="1259022"/>
            <a:ext cx="3437070" cy="4562178"/>
          </a:xfrm>
          <a:prstGeom prst="rect">
            <a:avLst/>
          </a:prstGeom>
        </p:spPr>
      </p:pic>
      <p:sp>
        <p:nvSpPr>
          <p:cNvPr id="6" name="Прямоугольник 5"/>
          <p:cNvSpPr/>
          <p:nvPr/>
        </p:nvSpPr>
        <p:spPr>
          <a:xfrm>
            <a:off x="1634152" y="1259022"/>
            <a:ext cx="3437070" cy="4562178"/>
          </a:xfrm>
          <a:prstGeom prst="rect">
            <a:avLst/>
          </a:prstGeom>
          <a:solidFill>
            <a:srgbClr val="B1683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53810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56019" y="811855"/>
            <a:ext cx="2886075" cy="461665"/>
          </a:xfrm>
          <a:prstGeom prst="rect">
            <a:avLst/>
          </a:prstGeom>
          <a:noFill/>
        </p:spPr>
        <p:txBody>
          <a:bodyPr wrap="square" rtlCol="0">
            <a:spAutoFit/>
          </a:bodyPr>
          <a:lstStyle/>
          <a:p>
            <a:pPr algn="ctr"/>
            <a:r>
              <a:rPr lang="ro-MD" sz="2400" dirty="0" smtClean="0">
                <a:latin typeface="Century Gothic" panose="020B0502020202020204" pitchFamily="34" charset="0"/>
              </a:rPr>
              <a:t>CONCLUZIE</a:t>
            </a:r>
            <a:endParaRPr lang="en-US" dirty="0">
              <a:latin typeface="Century Gothic" panose="020B0502020202020204" pitchFamily="34" charset="0"/>
            </a:endParaRPr>
          </a:p>
        </p:txBody>
      </p:sp>
      <p:pic>
        <p:nvPicPr>
          <p:cNvPr id="5" name="Рисунок 4"/>
          <p:cNvPicPr>
            <a:picLocks noChangeAspect="1"/>
          </p:cNvPicPr>
          <p:nvPr/>
        </p:nvPicPr>
        <p:blipFill>
          <a:blip r:embed="rId2"/>
          <a:stretch>
            <a:fillRect/>
          </a:stretch>
        </p:blipFill>
        <p:spPr>
          <a:xfrm>
            <a:off x="11818611" y="5043608"/>
            <a:ext cx="213378" cy="1609483"/>
          </a:xfrm>
          <a:prstGeom prst="rect">
            <a:avLst/>
          </a:prstGeom>
        </p:spPr>
      </p:pic>
      <p:sp>
        <p:nvSpPr>
          <p:cNvPr id="9" name="Полилиния 8"/>
          <p:cNvSpPr/>
          <p:nvPr/>
        </p:nvSpPr>
        <p:spPr>
          <a:xfrm>
            <a:off x="6718319" y="-549940"/>
            <a:ext cx="6588198" cy="4045978"/>
          </a:xfrm>
          <a:custGeom>
            <a:avLst/>
            <a:gdLst>
              <a:gd name="connsiteX0" fmla="*/ 796906 w 6588198"/>
              <a:gd name="connsiteY0" fmla="*/ 45115 h 4045978"/>
              <a:gd name="connsiteX1" fmla="*/ 120631 w 6588198"/>
              <a:gd name="connsiteY1" fmla="*/ 1416715 h 4045978"/>
              <a:gd name="connsiteX2" fmla="*/ 1787506 w 6588198"/>
              <a:gd name="connsiteY2" fmla="*/ 3045490 h 4045978"/>
              <a:gd name="connsiteX3" fmla="*/ 3349606 w 6588198"/>
              <a:gd name="connsiteY3" fmla="*/ 2473990 h 4045978"/>
              <a:gd name="connsiteX4" fmla="*/ 4302106 w 6588198"/>
              <a:gd name="connsiteY4" fmla="*/ 3950365 h 4045978"/>
              <a:gd name="connsiteX5" fmla="*/ 6178531 w 6588198"/>
              <a:gd name="connsiteY5" fmla="*/ 3540790 h 4045978"/>
              <a:gd name="connsiteX6" fmla="*/ 6083281 w 6588198"/>
              <a:gd name="connsiteY6" fmla="*/ 635665 h 4045978"/>
              <a:gd name="connsiteX7" fmla="*/ 796906 w 6588198"/>
              <a:gd name="connsiteY7" fmla="*/ 45115 h 404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88198" h="4045978">
                <a:moveTo>
                  <a:pt x="796906" y="45115"/>
                </a:moveTo>
                <a:cubicBezTo>
                  <a:pt x="-196869" y="175290"/>
                  <a:pt x="-44469" y="916653"/>
                  <a:pt x="120631" y="1416715"/>
                </a:cubicBezTo>
                <a:cubicBezTo>
                  <a:pt x="285731" y="1916777"/>
                  <a:pt x="1249344" y="2869278"/>
                  <a:pt x="1787506" y="3045490"/>
                </a:cubicBezTo>
                <a:cubicBezTo>
                  <a:pt x="2325669" y="3221703"/>
                  <a:pt x="2930506" y="2323178"/>
                  <a:pt x="3349606" y="2473990"/>
                </a:cubicBezTo>
                <a:cubicBezTo>
                  <a:pt x="3768706" y="2624802"/>
                  <a:pt x="3830619" y="3772565"/>
                  <a:pt x="4302106" y="3950365"/>
                </a:cubicBezTo>
                <a:cubicBezTo>
                  <a:pt x="4773593" y="4128165"/>
                  <a:pt x="5881669" y="4093240"/>
                  <a:pt x="6178531" y="3540790"/>
                </a:cubicBezTo>
                <a:cubicBezTo>
                  <a:pt x="6475393" y="2988340"/>
                  <a:pt x="6973868" y="1218277"/>
                  <a:pt x="6083281" y="635665"/>
                </a:cubicBezTo>
                <a:cubicBezTo>
                  <a:pt x="5192694" y="53053"/>
                  <a:pt x="1790681" y="-85060"/>
                  <a:pt x="796906" y="45115"/>
                </a:cubicBezTo>
                <a:close/>
              </a:path>
            </a:pathLst>
          </a:custGeom>
          <a:solidFill>
            <a:srgbClr val="A09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Полилиния 9"/>
          <p:cNvSpPr/>
          <p:nvPr/>
        </p:nvSpPr>
        <p:spPr>
          <a:xfrm rot="10405526">
            <a:off x="8169239" y="1223140"/>
            <a:ext cx="3282059" cy="2262669"/>
          </a:xfrm>
          <a:custGeom>
            <a:avLst/>
            <a:gdLst>
              <a:gd name="connsiteX0" fmla="*/ 1127160 w 3282059"/>
              <a:gd name="connsiteY0" fmla="*/ 5106 h 2262669"/>
              <a:gd name="connsiteX1" fmla="*/ 174660 w 3282059"/>
              <a:gd name="connsiteY1" fmla="*/ 414681 h 2262669"/>
              <a:gd name="connsiteX2" fmla="*/ 117510 w 3282059"/>
              <a:gd name="connsiteY2" fmla="*/ 1519581 h 2262669"/>
              <a:gd name="connsiteX3" fmla="*/ 1412910 w 3282059"/>
              <a:gd name="connsiteY3" fmla="*/ 1662456 h 2262669"/>
              <a:gd name="connsiteX4" fmla="*/ 2070135 w 3282059"/>
              <a:gd name="connsiteY4" fmla="*/ 2262531 h 2262669"/>
              <a:gd name="connsiteX5" fmla="*/ 2965485 w 3282059"/>
              <a:gd name="connsiteY5" fmla="*/ 1605306 h 2262669"/>
              <a:gd name="connsiteX6" fmla="*/ 3155985 w 3282059"/>
              <a:gd name="connsiteY6" fmla="*/ 652806 h 2262669"/>
              <a:gd name="connsiteX7" fmla="*/ 1127160 w 3282059"/>
              <a:gd name="connsiteY7" fmla="*/ 5106 h 226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82059" h="2262669">
                <a:moveTo>
                  <a:pt x="1127160" y="5106"/>
                </a:moveTo>
                <a:cubicBezTo>
                  <a:pt x="630272" y="-34582"/>
                  <a:pt x="342935" y="162269"/>
                  <a:pt x="174660" y="414681"/>
                </a:cubicBezTo>
                <a:cubicBezTo>
                  <a:pt x="6385" y="667093"/>
                  <a:pt x="-88865" y="1311619"/>
                  <a:pt x="117510" y="1519581"/>
                </a:cubicBezTo>
                <a:cubicBezTo>
                  <a:pt x="323885" y="1727543"/>
                  <a:pt x="1087473" y="1538631"/>
                  <a:pt x="1412910" y="1662456"/>
                </a:cubicBezTo>
                <a:cubicBezTo>
                  <a:pt x="1738347" y="1786281"/>
                  <a:pt x="1811373" y="2272056"/>
                  <a:pt x="2070135" y="2262531"/>
                </a:cubicBezTo>
                <a:cubicBezTo>
                  <a:pt x="2328898" y="2253006"/>
                  <a:pt x="2784510" y="1873593"/>
                  <a:pt x="2965485" y="1605306"/>
                </a:cubicBezTo>
                <a:cubicBezTo>
                  <a:pt x="3146460" y="1337019"/>
                  <a:pt x="3457610" y="917919"/>
                  <a:pt x="3155985" y="652806"/>
                </a:cubicBezTo>
                <a:cubicBezTo>
                  <a:pt x="2854360" y="387694"/>
                  <a:pt x="1624048" y="44794"/>
                  <a:pt x="1127160" y="5106"/>
                </a:cubicBezTo>
                <a:close/>
              </a:path>
            </a:pathLst>
          </a:custGeom>
          <a:solidFill>
            <a:srgbClr val="E0C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Полилиния 20"/>
          <p:cNvSpPr/>
          <p:nvPr/>
        </p:nvSpPr>
        <p:spPr>
          <a:xfrm>
            <a:off x="-1441405" y="-266700"/>
            <a:ext cx="4708480" cy="2127255"/>
          </a:xfrm>
          <a:custGeom>
            <a:avLst/>
            <a:gdLst>
              <a:gd name="connsiteX0" fmla="*/ 165055 w 4708480"/>
              <a:gd name="connsiteY0" fmla="*/ 2038350 h 2127255"/>
              <a:gd name="connsiteX1" fmla="*/ 269830 w 4708480"/>
              <a:gd name="connsiteY1" fmla="*/ 2038350 h 2127255"/>
              <a:gd name="connsiteX2" fmla="*/ 2689180 w 4708480"/>
              <a:gd name="connsiteY2" fmla="*/ 1114425 h 2127255"/>
              <a:gd name="connsiteX3" fmla="*/ 3051130 w 4708480"/>
              <a:gd name="connsiteY3" fmla="*/ 1419225 h 2127255"/>
              <a:gd name="connsiteX4" fmla="*/ 4184605 w 4708480"/>
              <a:gd name="connsiteY4" fmla="*/ 971550 h 2127255"/>
              <a:gd name="connsiteX5" fmla="*/ 4708480 w 4708480"/>
              <a:gd name="connsiteY5" fmla="*/ 0 h 2127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08480" h="2127255">
                <a:moveTo>
                  <a:pt x="165055" y="2038350"/>
                </a:moveTo>
                <a:cubicBezTo>
                  <a:pt x="7098" y="2115344"/>
                  <a:pt x="-150858" y="2192338"/>
                  <a:pt x="269830" y="2038350"/>
                </a:cubicBezTo>
                <a:cubicBezTo>
                  <a:pt x="690518" y="1884362"/>
                  <a:pt x="2225630" y="1217612"/>
                  <a:pt x="2689180" y="1114425"/>
                </a:cubicBezTo>
                <a:cubicBezTo>
                  <a:pt x="3152730" y="1011238"/>
                  <a:pt x="2801893" y="1443037"/>
                  <a:pt x="3051130" y="1419225"/>
                </a:cubicBezTo>
                <a:cubicBezTo>
                  <a:pt x="3300367" y="1395413"/>
                  <a:pt x="3908380" y="1208087"/>
                  <a:pt x="4184605" y="971550"/>
                </a:cubicBezTo>
                <a:cubicBezTo>
                  <a:pt x="4460830" y="735012"/>
                  <a:pt x="4584655" y="367506"/>
                  <a:pt x="4708480" y="0"/>
                </a:cubicBezTo>
              </a:path>
            </a:pathLst>
          </a:custGeom>
          <a:noFill/>
          <a:ln>
            <a:solidFill>
              <a:srgbClr val="8C6A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Полилиния 21"/>
          <p:cNvSpPr/>
          <p:nvPr/>
        </p:nvSpPr>
        <p:spPr>
          <a:xfrm>
            <a:off x="-1038225" y="-104775"/>
            <a:ext cx="4581525" cy="2057400"/>
          </a:xfrm>
          <a:custGeom>
            <a:avLst/>
            <a:gdLst>
              <a:gd name="connsiteX0" fmla="*/ 0 w 4581525"/>
              <a:gd name="connsiteY0" fmla="*/ 2057400 h 2057400"/>
              <a:gd name="connsiteX1" fmla="*/ 1838325 w 4581525"/>
              <a:gd name="connsiteY1" fmla="*/ 1371600 h 2057400"/>
              <a:gd name="connsiteX2" fmla="*/ 2124075 w 4581525"/>
              <a:gd name="connsiteY2" fmla="*/ 1819275 h 2057400"/>
              <a:gd name="connsiteX3" fmla="*/ 3619500 w 4581525"/>
              <a:gd name="connsiteY3" fmla="*/ 1371600 h 2057400"/>
              <a:gd name="connsiteX4" fmla="*/ 4581525 w 4581525"/>
              <a:gd name="connsiteY4" fmla="*/ 0 h 205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1525" h="2057400">
                <a:moveTo>
                  <a:pt x="0" y="2057400"/>
                </a:moveTo>
                <a:cubicBezTo>
                  <a:pt x="742156" y="1734343"/>
                  <a:pt x="1484313" y="1411287"/>
                  <a:pt x="1838325" y="1371600"/>
                </a:cubicBezTo>
                <a:cubicBezTo>
                  <a:pt x="2192337" y="1331913"/>
                  <a:pt x="1827213" y="1819275"/>
                  <a:pt x="2124075" y="1819275"/>
                </a:cubicBezTo>
                <a:cubicBezTo>
                  <a:pt x="2420937" y="1819275"/>
                  <a:pt x="3209925" y="1674813"/>
                  <a:pt x="3619500" y="1371600"/>
                </a:cubicBezTo>
                <a:cubicBezTo>
                  <a:pt x="4029075" y="1068387"/>
                  <a:pt x="4418013" y="260350"/>
                  <a:pt x="4581525" y="0"/>
                </a:cubicBezTo>
              </a:path>
            </a:pathLst>
          </a:custGeom>
          <a:noFill/>
          <a:ln>
            <a:solidFill>
              <a:srgbClr val="D6BB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521621" y="1860555"/>
            <a:ext cx="6595807" cy="2462213"/>
          </a:xfrm>
          <a:prstGeom prst="rect">
            <a:avLst/>
          </a:prstGeom>
          <a:noFill/>
        </p:spPr>
        <p:txBody>
          <a:bodyPr wrap="square" rtlCol="0">
            <a:spAutoFit/>
          </a:bodyPr>
          <a:lstStyle/>
          <a:p>
            <a:pPr marL="171450" indent="-171450">
              <a:buFont typeface="Courier New" panose="02070309020205020404" pitchFamily="49" charset="0"/>
              <a:buChar char="o"/>
            </a:pPr>
            <a:r>
              <a:rPr lang="en-US" sz="1400" dirty="0" err="1">
                <a:latin typeface="Century Gothic" panose="020B0502020202020204" pitchFamily="34" charset="0"/>
              </a:rPr>
              <a:t>Epoca</a:t>
            </a:r>
            <a:r>
              <a:rPr lang="en-US" sz="1400" dirty="0">
                <a:latin typeface="Century Gothic" panose="020B0502020202020204" pitchFamily="34" charset="0"/>
              </a:rPr>
              <a:t> </a:t>
            </a:r>
            <a:r>
              <a:rPr lang="ro-RO" sz="1400" dirty="0" smtClean="0">
                <a:latin typeface="Century Gothic" panose="020B0502020202020204" pitchFamily="34" charset="0"/>
              </a:rPr>
              <a:t>în</a:t>
            </a:r>
            <a:r>
              <a:rPr lang="en-US" sz="1400" dirty="0" smtClean="0">
                <a:latin typeface="Century Gothic" panose="020B0502020202020204" pitchFamily="34" charset="0"/>
              </a:rPr>
              <a:t> </a:t>
            </a:r>
            <a:r>
              <a:rPr lang="en-US" sz="1400" dirty="0">
                <a:latin typeface="Century Gothic" panose="020B0502020202020204" pitchFamily="34" charset="0"/>
              </a:rPr>
              <a:t>care o </a:t>
            </a:r>
            <a:r>
              <a:rPr lang="en-US" sz="1400" dirty="0" err="1">
                <a:latin typeface="Century Gothic" panose="020B0502020202020204" pitchFamily="34" charset="0"/>
              </a:rPr>
              <a:t>trăim</a:t>
            </a:r>
            <a:r>
              <a:rPr lang="en-US" sz="1400" dirty="0">
                <a:latin typeface="Century Gothic" panose="020B0502020202020204" pitchFamily="34" charset="0"/>
              </a:rPr>
              <a:t> </a:t>
            </a:r>
            <a:r>
              <a:rPr lang="en-US" sz="1400" dirty="0" err="1">
                <a:latin typeface="Century Gothic" panose="020B0502020202020204" pitchFamily="34" charset="0"/>
              </a:rPr>
              <a:t>este</a:t>
            </a:r>
            <a:r>
              <a:rPr lang="en-US" sz="1400" dirty="0">
                <a:latin typeface="Century Gothic" panose="020B0502020202020204" pitchFamily="34" charset="0"/>
              </a:rPr>
              <a:t> </a:t>
            </a:r>
            <a:r>
              <a:rPr lang="en-US" sz="1400" dirty="0" err="1">
                <a:latin typeface="Century Gothic" panose="020B0502020202020204" pitchFamily="34" charset="0"/>
              </a:rPr>
              <a:t>una</a:t>
            </a:r>
            <a:r>
              <a:rPr lang="en-US" sz="1400" dirty="0">
                <a:latin typeface="Century Gothic" panose="020B0502020202020204" pitchFamily="34" charset="0"/>
              </a:rPr>
              <a:t> </a:t>
            </a:r>
            <a:r>
              <a:rPr lang="en-US" sz="1400" dirty="0" smtClean="0">
                <a:latin typeface="Century Gothic" panose="020B0502020202020204" pitchFamily="34" charset="0"/>
              </a:rPr>
              <a:t> </a:t>
            </a:r>
            <a:r>
              <a:rPr lang="en-US" sz="1400" dirty="0">
                <a:latin typeface="Century Gothic" panose="020B0502020202020204" pitchFamily="34" charset="0"/>
              </a:rPr>
              <a:t>a </a:t>
            </a:r>
            <a:r>
              <a:rPr lang="en-US" sz="1400" dirty="0" err="1">
                <a:latin typeface="Century Gothic" panose="020B0502020202020204" pitchFamily="34" charset="0"/>
              </a:rPr>
              <a:t>provocărilor</a:t>
            </a:r>
            <a:r>
              <a:rPr lang="en-US" sz="1400" dirty="0">
                <a:latin typeface="Century Gothic" panose="020B0502020202020204" pitchFamily="34" charset="0"/>
              </a:rPr>
              <a:t> </a:t>
            </a:r>
            <a:r>
              <a:rPr lang="en-US" sz="1400" dirty="0" err="1">
                <a:latin typeface="Century Gothic" panose="020B0502020202020204" pitchFamily="34" charset="0"/>
              </a:rPr>
              <a:t>cauzate</a:t>
            </a:r>
            <a:r>
              <a:rPr lang="en-US" sz="1400" dirty="0">
                <a:latin typeface="Century Gothic" panose="020B0502020202020204" pitchFamily="34" charset="0"/>
              </a:rPr>
              <a:t> de </a:t>
            </a:r>
            <a:r>
              <a:rPr lang="en-US" sz="1400" dirty="0" err="1">
                <a:latin typeface="Century Gothic" panose="020B0502020202020204" pitchFamily="34" charset="0"/>
              </a:rPr>
              <a:t>limitări</a:t>
            </a:r>
            <a:r>
              <a:rPr lang="en-US" sz="1400" dirty="0">
                <a:latin typeface="Century Gothic" panose="020B0502020202020204" pitchFamily="34" charset="0"/>
              </a:rPr>
              <a:t> </a:t>
            </a:r>
            <a:r>
              <a:rPr lang="en-US" sz="1400" dirty="0" err="1">
                <a:latin typeface="Century Gothic" panose="020B0502020202020204" pitchFamily="34" charset="0"/>
              </a:rPr>
              <a:t>şi</a:t>
            </a:r>
            <a:r>
              <a:rPr lang="en-US" sz="1400" dirty="0">
                <a:latin typeface="Century Gothic" panose="020B0502020202020204" pitchFamily="34" charset="0"/>
              </a:rPr>
              <a:t> </a:t>
            </a:r>
            <a:r>
              <a:rPr lang="en-US" sz="1400" dirty="0" err="1">
                <a:latin typeface="Century Gothic" panose="020B0502020202020204" pitchFamily="34" charset="0"/>
              </a:rPr>
              <a:t>crize</a:t>
            </a:r>
            <a:r>
              <a:rPr lang="en-US" sz="1400" dirty="0">
                <a:latin typeface="Century Gothic" panose="020B0502020202020204" pitchFamily="34" charset="0"/>
              </a:rPr>
              <a:t> </a:t>
            </a:r>
            <a:r>
              <a:rPr lang="en-US" sz="1400" dirty="0" err="1">
                <a:latin typeface="Century Gothic" panose="020B0502020202020204" pitchFamily="34" charset="0"/>
              </a:rPr>
              <a:t>în</a:t>
            </a:r>
            <a:r>
              <a:rPr lang="en-US" sz="1400" dirty="0">
                <a:latin typeface="Century Gothic" panose="020B0502020202020204" pitchFamily="34" charset="0"/>
              </a:rPr>
              <a:t> </a:t>
            </a:r>
            <a:r>
              <a:rPr lang="en-US" sz="1400" dirty="0" err="1">
                <a:latin typeface="Century Gothic" panose="020B0502020202020204" pitchFamily="34" charset="0"/>
              </a:rPr>
              <a:t>aproape</a:t>
            </a:r>
            <a:r>
              <a:rPr lang="en-US" sz="1400" dirty="0">
                <a:latin typeface="Century Gothic" panose="020B0502020202020204" pitchFamily="34" charset="0"/>
              </a:rPr>
              <a:t> </a:t>
            </a:r>
            <a:r>
              <a:rPr lang="en-US" sz="1400" dirty="0" err="1">
                <a:latin typeface="Century Gothic" panose="020B0502020202020204" pitchFamily="34" charset="0"/>
              </a:rPr>
              <a:t>toate</a:t>
            </a:r>
            <a:r>
              <a:rPr lang="en-US" sz="1400" dirty="0">
                <a:latin typeface="Century Gothic" panose="020B0502020202020204" pitchFamily="34" charset="0"/>
              </a:rPr>
              <a:t> </a:t>
            </a:r>
            <a:r>
              <a:rPr lang="en-US" sz="1400" dirty="0" err="1">
                <a:latin typeface="Century Gothic" panose="020B0502020202020204" pitchFamily="34" charset="0"/>
              </a:rPr>
              <a:t>domeniile</a:t>
            </a:r>
            <a:r>
              <a:rPr lang="en-US" sz="1400" dirty="0">
                <a:latin typeface="Century Gothic" panose="020B0502020202020204" pitchFamily="34" charset="0"/>
              </a:rPr>
              <a:t> de </a:t>
            </a:r>
            <a:r>
              <a:rPr lang="en-US" sz="1400" dirty="0" err="1">
                <a:latin typeface="Century Gothic" panose="020B0502020202020204" pitchFamily="34" charset="0"/>
              </a:rPr>
              <a:t>activitate</a:t>
            </a:r>
            <a:r>
              <a:rPr lang="en-US" sz="1400" dirty="0">
                <a:latin typeface="Century Gothic" panose="020B0502020202020204" pitchFamily="34" charset="0"/>
              </a:rPr>
              <a:t> ale </a:t>
            </a:r>
            <a:r>
              <a:rPr lang="en-US" sz="1400" dirty="0" err="1">
                <a:latin typeface="Century Gothic" panose="020B0502020202020204" pitchFamily="34" charset="0"/>
              </a:rPr>
              <a:t>societăţii</a:t>
            </a:r>
            <a:r>
              <a:rPr lang="en-US" sz="1400" dirty="0">
                <a:latin typeface="Century Gothic" panose="020B0502020202020204" pitchFamily="34" charset="0"/>
              </a:rPr>
              <a:t> </a:t>
            </a:r>
            <a:r>
              <a:rPr lang="en-US" sz="1400" dirty="0" err="1">
                <a:latin typeface="Century Gothic" panose="020B0502020202020204" pitchFamily="34" charset="0"/>
              </a:rPr>
              <a:t>umane</a:t>
            </a:r>
            <a:r>
              <a:rPr lang="en-US" sz="1400" dirty="0">
                <a:latin typeface="Century Gothic" panose="020B0502020202020204" pitchFamily="34" charset="0"/>
              </a:rPr>
              <a:t>; politic, economic, diplomatic, </a:t>
            </a:r>
            <a:r>
              <a:rPr lang="en-US" sz="1400" dirty="0" err="1">
                <a:latin typeface="Century Gothic" panose="020B0502020202020204" pitchFamily="34" charset="0"/>
              </a:rPr>
              <a:t>ori</a:t>
            </a:r>
            <a:r>
              <a:rPr lang="en-US" sz="1400" dirty="0">
                <a:latin typeface="Century Gothic" panose="020B0502020202020204" pitchFamily="34" charset="0"/>
              </a:rPr>
              <a:t> </a:t>
            </a:r>
            <a:r>
              <a:rPr lang="en-US" sz="1400" dirty="0" err="1">
                <a:latin typeface="Century Gothic" panose="020B0502020202020204" pitchFamily="34" charset="0"/>
              </a:rPr>
              <a:t>militar</a:t>
            </a:r>
            <a:r>
              <a:rPr lang="en-US" sz="1400" dirty="0">
                <a:latin typeface="Century Gothic" panose="020B0502020202020204" pitchFamily="34" charset="0"/>
              </a:rPr>
              <a:t>. </a:t>
            </a:r>
            <a:r>
              <a:rPr lang="en-US" sz="1400" dirty="0" smtClean="0">
                <a:latin typeface="Century Gothic" panose="020B0502020202020204" pitchFamily="34" charset="0"/>
              </a:rPr>
              <a:t>D</a:t>
            </a:r>
            <a:r>
              <a:rPr lang="ro-RO" sz="1400" dirty="0" smtClean="0">
                <a:latin typeface="Century Gothic" panose="020B0502020202020204" pitchFamily="34" charset="0"/>
              </a:rPr>
              <a:t>e</a:t>
            </a:r>
            <a:r>
              <a:rPr lang="en-US" sz="1400" dirty="0" smtClean="0">
                <a:latin typeface="Century Gothic" panose="020B0502020202020204" pitchFamily="34" charset="0"/>
              </a:rPr>
              <a:t> </a:t>
            </a:r>
            <a:r>
              <a:rPr lang="ro-RO" sz="1400" dirty="0" smtClean="0">
                <a:latin typeface="Century Gothic" panose="020B0502020202020204" pitchFamily="34" charset="0"/>
              </a:rPr>
              <a:t>aici și</a:t>
            </a:r>
            <a:r>
              <a:rPr lang="ro-RO" sz="1400" dirty="0">
                <a:latin typeface="Century Gothic" panose="020B0502020202020204" pitchFamily="34" charset="0"/>
              </a:rPr>
              <a:t> </a:t>
            </a:r>
            <a:r>
              <a:rPr lang="ro-RO" sz="1400" dirty="0" smtClean="0">
                <a:latin typeface="Century Gothic" panose="020B0502020202020204" pitchFamily="34" charset="0"/>
              </a:rPr>
              <a:t>putem</a:t>
            </a:r>
            <a:r>
              <a:rPr lang="en-US" sz="1400" dirty="0" smtClean="0">
                <a:latin typeface="Century Gothic" panose="020B0502020202020204" pitchFamily="34" charset="0"/>
              </a:rPr>
              <a:t> </a:t>
            </a:r>
            <a:r>
              <a:rPr lang="en-US" sz="1400" dirty="0" err="1" smtClean="0">
                <a:latin typeface="Century Gothic" panose="020B0502020202020204" pitchFamily="34" charset="0"/>
              </a:rPr>
              <a:t>observ</a:t>
            </a:r>
            <a:r>
              <a:rPr lang="ro-RO" sz="1400" dirty="0" smtClean="0">
                <a:latin typeface="Century Gothic" panose="020B0502020202020204" pitchFamily="34" charset="0"/>
              </a:rPr>
              <a:t>a</a:t>
            </a:r>
            <a:r>
              <a:rPr lang="en-US" sz="1400" dirty="0" smtClean="0">
                <a:latin typeface="Century Gothic" panose="020B0502020202020204" pitchFamily="34" charset="0"/>
              </a:rPr>
              <a:t> </a:t>
            </a:r>
            <a:r>
              <a:rPr lang="en-US" sz="1400" dirty="0">
                <a:latin typeface="Century Gothic" panose="020B0502020202020204" pitchFamily="34" charset="0"/>
              </a:rPr>
              <a:t>o </a:t>
            </a:r>
            <a:r>
              <a:rPr lang="en-US" sz="1400" dirty="0" err="1">
                <a:latin typeface="Century Gothic" panose="020B0502020202020204" pitchFamily="34" charset="0"/>
              </a:rPr>
              <a:t>tensionare</a:t>
            </a:r>
            <a:r>
              <a:rPr lang="en-US" sz="1400" dirty="0">
                <a:latin typeface="Century Gothic" panose="020B0502020202020204" pitchFamily="34" charset="0"/>
              </a:rPr>
              <a:t> a </a:t>
            </a:r>
            <a:r>
              <a:rPr lang="en-US" sz="1400" dirty="0" err="1">
                <a:latin typeface="Century Gothic" panose="020B0502020202020204" pitchFamily="34" charset="0"/>
              </a:rPr>
              <a:t>relaţiilor</a:t>
            </a:r>
            <a:r>
              <a:rPr lang="en-US" sz="1400" dirty="0">
                <a:latin typeface="Century Gothic" panose="020B0502020202020204" pitchFamily="34" charset="0"/>
              </a:rPr>
              <a:t> </a:t>
            </a:r>
            <a:r>
              <a:rPr lang="en-US" sz="1400" dirty="0" err="1">
                <a:latin typeface="Century Gothic" panose="020B0502020202020204" pitchFamily="34" charset="0"/>
              </a:rPr>
              <a:t>între</a:t>
            </a:r>
            <a:r>
              <a:rPr lang="en-US" sz="1400" dirty="0">
                <a:latin typeface="Century Gothic" panose="020B0502020202020204" pitchFamily="34" charset="0"/>
              </a:rPr>
              <a:t> state, o </a:t>
            </a:r>
            <a:r>
              <a:rPr lang="en-US" sz="1400" dirty="0" err="1">
                <a:latin typeface="Century Gothic" panose="020B0502020202020204" pitchFamily="34" charset="0"/>
              </a:rPr>
              <a:t>căutare</a:t>
            </a:r>
            <a:r>
              <a:rPr lang="en-US" sz="1400" dirty="0">
                <a:latin typeface="Century Gothic" panose="020B0502020202020204" pitchFamily="34" charset="0"/>
              </a:rPr>
              <a:t> </a:t>
            </a:r>
            <a:r>
              <a:rPr lang="en-US" sz="1400" dirty="0" smtClean="0">
                <a:latin typeface="Century Gothic" panose="020B0502020202020204" pitchFamily="34" charset="0"/>
              </a:rPr>
              <a:t>a </a:t>
            </a:r>
            <a:r>
              <a:rPr lang="en-US" sz="1400" dirty="0" err="1">
                <a:latin typeface="Century Gothic" panose="020B0502020202020204" pitchFamily="34" charset="0"/>
              </a:rPr>
              <a:t>soluţiilor</a:t>
            </a:r>
            <a:r>
              <a:rPr lang="en-US" sz="1400" dirty="0">
                <a:latin typeface="Century Gothic" panose="020B0502020202020204" pitchFamily="34" charset="0"/>
              </a:rPr>
              <a:t> de </a:t>
            </a:r>
            <a:r>
              <a:rPr lang="en-US" sz="1400" dirty="0" err="1">
                <a:latin typeface="Century Gothic" panose="020B0502020202020204" pitchFamily="34" charset="0"/>
              </a:rPr>
              <a:t>echilibru</a:t>
            </a:r>
            <a:r>
              <a:rPr lang="en-US" sz="1400" dirty="0">
                <a:latin typeface="Century Gothic" panose="020B0502020202020204" pitchFamily="34" charset="0"/>
              </a:rPr>
              <a:t>, </a:t>
            </a:r>
            <a:r>
              <a:rPr lang="en-US" sz="1400" dirty="0" err="1">
                <a:latin typeface="Century Gothic" panose="020B0502020202020204" pitchFamily="34" charset="0"/>
              </a:rPr>
              <a:t>iar</a:t>
            </a:r>
            <a:r>
              <a:rPr lang="en-US" sz="1400" dirty="0">
                <a:latin typeface="Century Gothic" panose="020B0502020202020204" pitchFamily="34" charset="0"/>
              </a:rPr>
              <a:t> </a:t>
            </a:r>
            <a:r>
              <a:rPr lang="en-US" sz="1400" dirty="0" err="1">
                <a:latin typeface="Century Gothic" panose="020B0502020202020204" pitchFamily="34" charset="0"/>
              </a:rPr>
              <a:t>problemele</a:t>
            </a:r>
            <a:r>
              <a:rPr lang="en-US" sz="1400" dirty="0">
                <a:latin typeface="Century Gothic" panose="020B0502020202020204" pitchFamily="34" charset="0"/>
              </a:rPr>
              <a:t> legate de diverse </a:t>
            </a:r>
            <a:r>
              <a:rPr lang="en-US" sz="1400" dirty="0" err="1">
                <a:latin typeface="Century Gothic" panose="020B0502020202020204" pitchFamily="34" charset="0"/>
              </a:rPr>
              <a:t>aspecte</a:t>
            </a:r>
            <a:r>
              <a:rPr lang="en-US" sz="1400" dirty="0">
                <a:latin typeface="Century Gothic" panose="020B0502020202020204" pitchFamily="34" charset="0"/>
              </a:rPr>
              <a:t> ale </a:t>
            </a:r>
            <a:r>
              <a:rPr lang="en-US" sz="1400" dirty="0" err="1" smtClean="0">
                <a:latin typeface="Century Gothic" panose="020B0502020202020204" pitchFamily="34" charset="0"/>
              </a:rPr>
              <a:t>securităţii</a:t>
            </a:r>
            <a:r>
              <a:rPr lang="ro-RO" sz="1400" dirty="0" smtClean="0">
                <a:latin typeface="Century Gothic" panose="020B0502020202020204" pitchFamily="34" charset="0"/>
              </a:rPr>
              <a:t> </a:t>
            </a:r>
            <a:r>
              <a:rPr lang="en-US" sz="1400" dirty="0" err="1" smtClean="0">
                <a:latin typeface="Century Gothic" panose="020B0502020202020204" pitchFamily="34" charset="0"/>
              </a:rPr>
              <a:t>internaţionale</a:t>
            </a:r>
            <a:r>
              <a:rPr lang="en-US" sz="1400" dirty="0" smtClean="0">
                <a:latin typeface="Century Gothic" panose="020B0502020202020204" pitchFamily="34" charset="0"/>
              </a:rPr>
              <a:t> </a:t>
            </a:r>
            <a:r>
              <a:rPr lang="en-US" sz="1400" dirty="0" err="1">
                <a:latin typeface="Century Gothic" panose="020B0502020202020204" pitchFamily="34" charset="0"/>
              </a:rPr>
              <a:t>sunt</a:t>
            </a:r>
            <a:r>
              <a:rPr lang="en-US" sz="1400" dirty="0">
                <a:latin typeface="Century Gothic" panose="020B0502020202020204" pitchFamily="34" charset="0"/>
              </a:rPr>
              <a:t> </a:t>
            </a:r>
            <a:r>
              <a:rPr lang="en-US" sz="1400" dirty="0" err="1">
                <a:latin typeface="Century Gothic" panose="020B0502020202020204" pitchFamily="34" charset="0"/>
              </a:rPr>
              <a:t>intens</a:t>
            </a:r>
            <a:r>
              <a:rPr lang="en-US" sz="1400" dirty="0">
                <a:latin typeface="Century Gothic" panose="020B0502020202020204" pitchFamily="34" charset="0"/>
              </a:rPr>
              <a:t> </a:t>
            </a:r>
            <a:r>
              <a:rPr lang="en-US" sz="1400" dirty="0" err="1">
                <a:latin typeface="Century Gothic" panose="020B0502020202020204" pitchFamily="34" charset="0"/>
              </a:rPr>
              <a:t>dezbătute,atât</a:t>
            </a:r>
            <a:r>
              <a:rPr lang="en-US" sz="1400" dirty="0">
                <a:latin typeface="Century Gothic" panose="020B0502020202020204" pitchFamily="34" charset="0"/>
              </a:rPr>
              <a:t> </a:t>
            </a:r>
            <a:r>
              <a:rPr lang="en-US" sz="1400" dirty="0" err="1">
                <a:latin typeface="Century Gothic" panose="020B0502020202020204" pitchFamily="34" charset="0"/>
              </a:rPr>
              <a:t>în</a:t>
            </a:r>
            <a:r>
              <a:rPr lang="en-US" sz="1400" dirty="0">
                <a:latin typeface="Century Gothic" panose="020B0502020202020204" pitchFamily="34" charset="0"/>
              </a:rPr>
              <a:t> </a:t>
            </a:r>
            <a:r>
              <a:rPr lang="en-US" sz="1400" dirty="0" err="1">
                <a:latin typeface="Century Gothic" panose="020B0502020202020204" pitchFamily="34" charset="0"/>
              </a:rPr>
              <a:t>întâlniri</a:t>
            </a:r>
            <a:r>
              <a:rPr lang="en-US" sz="1400" dirty="0">
                <a:latin typeface="Century Gothic" panose="020B0502020202020204" pitchFamily="34" charset="0"/>
              </a:rPr>
              <a:t> </a:t>
            </a:r>
            <a:r>
              <a:rPr lang="en-US" sz="1400" dirty="0" err="1">
                <a:latin typeface="Century Gothic" panose="020B0502020202020204" pitchFamily="34" charset="0"/>
              </a:rPr>
              <a:t>şi</a:t>
            </a:r>
            <a:r>
              <a:rPr lang="en-US" sz="1400" dirty="0">
                <a:latin typeface="Century Gothic" panose="020B0502020202020204" pitchFamily="34" charset="0"/>
              </a:rPr>
              <a:t> </a:t>
            </a:r>
            <a:r>
              <a:rPr lang="en-US" sz="1400" dirty="0" err="1">
                <a:latin typeface="Century Gothic" panose="020B0502020202020204" pitchFamily="34" charset="0"/>
              </a:rPr>
              <a:t>conferinţe</a:t>
            </a:r>
            <a:r>
              <a:rPr lang="en-US" sz="1400" dirty="0">
                <a:latin typeface="Century Gothic" panose="020B0502020202020204" pitchFamily="34" charset="0"/>
              </a:rPr>
              <a:t> </a:t>
            </a:r>
            <a:r>
              <a:rPr lang="en-US" sz="1400" dirty="0" err="1" smtClean="0">
                <a:latin typeface="Century Gothic" panose="020B0502020202020204" pitchFamily="34" charset="0"/>
              </a:rPr>
              <a:t>oficiale</a:t>
            </a:r>
            <a:r>
              <a:rPr lang="en-US" sz="1400" dirty="0" smtClean="0">
                <a:latin typeface="Century Gothic" panose="020B0502020202020204" pitchFamily="34" charset="0"/>
              </a:rPr>
              <a:t>, </a:t>
            </a:r>
            <a:r>
              <a:rPr lang="en-US" sz="1400" dirty="0" err="1">
                <a:latin typeface="Century Gothic" panose="020B0502020202020204" pitchFamily="34" charset="0"/>
              </a:rPr>
              <a:t>cât</a:t>
            </a:r>
            <a:r>
              <a:rPr lang="en-US" sz="1400" dirty="0">
                <a:latin typeface="Century Gothic" panose="020B0502020202020204" pitchFamily="34" charset="0"/>
              </a:rPr>
              <a:t> </a:t>
            </a:r>
            <a:r>
              <a:rPr lang="en-US" sz="1400" dirty="0" err="1">
                <a:latin typeface="Century Gothic" panose="020B0502020202020204" pitchFamily="34" charset="0"/>
              </a:rPr>
              <a:t>şi</a:t>
            </a:r>
            <a:r>
              <a:rPr lang="en-US" sz="1400" dirty="0">
                <a:latin typeface="Century Gothic" panose="020B0502020202020204" pitchFamily="34" charset="0"/>
              </a:rPr>
              <a:t> </a:t>
            </a:r>
            <a:r>
              <a:rPr lang="en-US" sz="1400" dirty="0" err="1">
                <a:latin typeface="Century Gothic" panose="020B0502020202020204" pitchFamily="34" charset="0"/>
              </a:rPr>
              <a:t>în</a:t>
            </a:r>
            <a:r>
              <a:rPr lang="en-US" sz="1400" dirty="0">
                <a:latin typeface="Century Gothic" panose="020B0502020202020204" pitchFamily="34" charset="0"/>
              </a:rPr>
              <a:t> mass-media.</a:t>
            </a:r>
          </a:p>
          <a:p>
            <a:pPr marL="171450" indent="-171450">
              <a:buFont typeface="Courier New" panose="02070309020205020404" pitchFamily="49" charset="0"/>
              <a:buChar char="o"/>
            </a:pPr>
            <a:r>
              <a:rPr lang="en-US" sz="1400" dirty="0" err="1">
                <a:latin typeface="Century Gothic" panose="020B0502020202020204" pitchFamily="34" charset="0"/>
              </a:rPr>
              <a:t>Statul</a:t>
            </a:r>
            <a:r>
              <a:rPr lang="en-US" sz="1400" dirty="0">
                <a:latin typeface="Century Gothic" panose="020B0502020202020204" pitchFamily="34" charset="0"/>
              </a:rPr>
              <a:t>, ca </a:t>
            </a:r>
            <a:r>
              <a:rPr lang="en-US" sz="1400" dirty="0" err="1">
                <a:latin typeface="Century Gothic" panose="020B0502020202020204" pitchFamily="34" charset="0"/>
              </a:rPr>
              <a:t>subiect</a:t>
            </a:r>
            <a:r>
              <a:rPr lang="en-US" sz="1400" dirty="0">
                <a:latin typeface="Century Gothic" panose="020B0502020202020204" pitchFamily="34" charset="0"/>
              </a:rPr>
              <a:t> de </a:t>
            </a:r>
            <a:r>
              <a:rPr lang="en-US" sz="1400" dirty="0" err="1">
                <a:latin typeface="Century Gothic" panose="020B0502020202020204" pitchFamily="34" charset="0"/>
              </a:rPr>
              <a:t>drept</a:t>
            </a:r>
            <a:r>
              <a:rPr lang="en-US" sz="1400" dirty="0">
                <a:latin typeface="Century Gothic" panose="020B0502020202020204" pitchFamily="34" charset="0"/>
              </a:rPr>
              <a:t> </a:t>
            </a:r>
            <a:r>
              <a:rPr lang="en-US" sz="1400" dirty="0" err="1">
                <a:latin typeface="Century Gothic" panose="020B0502020202020204" pitchFamily="34" charset="0"/>
              </a:rPr>
              <a:t>internaţional</a:t>
            </a:r>
            <a:r>
              <a:rPr lang="en-US" sz="1400" dirty="0">
                <a:latin typeface="Century Gothic" panose="020B0502020202020204" pitchFamily="34" charset="0"/>
              </a:rPr>
              <a:t>, </a:t>
            </a:r>
            <a:r>
              <a:rPr lang="en-US" sz="1400" dirty="0" err="1">
                <a:latin typeface="Century Gothic" panose="020B0502020202020204" pitchFamily="34" charset="0"/>
              </a:rPr>
              <a:t>devine</a:t>
            </a:r>
            <a:r>
              <a:rPr lang="en-US" sz="1400" dirty="0">
                <a:latin typeface="Century Gothic" panose="020B0502020202020204" pitchFamily="34" charset="0"/>
              </a:rPr>
              <a:t> </a:t>
            </a:r>
            <a:r>
              <a:rPr lang="en-US" sz="1400" dirty="0" err="1">
                <a:latin typeface="Century Gothic" panose="020B0502020202020204" pitchFamily="34" charset="0"/>
              </a:rPr>
              <a:t>purtătorul</a:t>
            </a:r>
            <a:r>
              <a:rPr lang="en-US" sz="1400" dirty="0">
                <a:latin typeface="Century Gothic" panose="020B0502020202020204" pitchFamily="34" charset="0"/>
              </a:rPr>
              <a:t> </a:t>
            </a:r>
            <a:r>
              <a:rPr lang="en-US" sz="1400" dirty="0" err="1">
                <a:latin typeface="Century Gothic" panose="020B0502020202020204" pitchFamily="34" charset="0"/>
              </a:rPr>
              <a:t>matricei</a:t>
            </a:r>
            <a:r>
              <a:rPr lang="en-US" sz="1400" dirty="0">
                <a:latin typeface="Century Gothic" panose="020B0502020202020204" pitchFamily="34" charset="0"/>
              </a:rPr>
              <a:t> </a:t>
            </a:r>
            <a:r>
              <a:rPr lang="en-US" sz="1400" dirty="0" err="1">
                <a:latin typeface="Century Gothic" panose="020B0502020202020204" pitchFamily="34" charset="0"/>
              </a:rPr>
              <a:t>naţionale</a:t>
            </a:r>
            <a:r>
              <a:rPr lang="en-US" sz="1400" dirty="0">
                <a:latin typeface="Century Gothic" panose="020B0502020202020204" pitchFamily="34" charset="0"/>
              </a:rPr>
              <a:t> </a:t>
            </a:r>
            <a:r>
              <a:rPr lang="en-US" sz="1400" dirty="0" err="1">
                <a:latin typeface="Century Gothic" panose="020B0502020202020204" pitchFamily="34" charset="0"/>
              </a:rPr>
              <a:t>în</a:t>
            </a:r>
            <a:r>
              <a:rPr lang="en-US" sz="1400" dirty="0">
                <a:latin typeface="Century Gothic" panose="020B0502020202020204" pitchFamily="34" charset="0"/>
              </a:rPr>
              <a:t> </a:t>
            </a:r>
            <a:r>
              <a:rPr lang="en-US" sz="1400" dirty="0" err="1">
                <a:latin typeface="Century Gothic" panose="020B0502020202020204" pitchFamily="34" charset="0"/>
              </a:rPr>
              <a:t>mediul</a:t>
            </a:r>
            <a:r>
              <a:rPr lang="en-US" sz="1400" dirty="0">
                <a:latin typeface="Century Gothic" panose="020B0502020202020204" pitchFamily="34" charset="0"/>
              </a:rPr>
              <a:t> de </a:t>
            </a:r>
            <a:r>
              <a:rPr lang="en-US" sz="1400" dirty="0" err="1">
                <a:latin typeface="Century Gothic" panose="020B0502020202020204" pitchFamily="34" charset="0"/>
              </a:rPr>
              <a:t>acţiune</a:t>
            </a:r>
            <a:r>
              <a:rPr lang="en-US" sz="1400" dirty="0">
                <a:latin typeface="Century Gothic" panose="020B0502020202020204" pitchFamily="34" charset="0"/>
              </a:rPr>
              <a:t> </a:t>
            </a:r>
            <a:r>
              <a:rPr lang="en-US" sz="1400" dirty="0" err="1">
                <a:latin typeface="Century Gothic" panose="020B0502020202020204" pitchFamily="34" charset="0"/>
              </a:rPr>
              <a:t>interstatal</a:t>
            </a:r>
            <a:r>
              <a:rPr lang="en-US" sz="1400" dirty="0">
                <a:latin typeface="Century Gothic" panose="020B0502020202020204" pitchFamily="34" charset="0"/>
              </a:rPr>
              <a:t>, </a:t>
            </a:r>
            <a:r>
              <a:rPr lang="en-US" sz="1400" dirty="0" err="1">
                <a:latin typeface="Century Gothic" panose="020B0502020202020204" pitchFamily="34" charset="0"/>
              </a:rPr>
              <a:t>având</a:t>
            </a:r>
            <a:r>
              <a:rPr lang="en-US" sz="1400" dirty="0">
                <a:latin typeface="Century Gothic" panose="020B0502020202020204" pitchFamily="34" charset="0"/>
              </a:rPr>
              <a:t> </a:t>
            </a:r>
            <a:r>
              <a:rPr lang="en-US" sz="1400" dirty="0" err="1">
                <a:latin typeface="Century Gothic" panose="020B0502020202020204" pitchFamily="34" charset="0"/>
              </a:rPr>
              <a:t>competenţa</a:t>
            </a:r>
            <a:r>
              <a:rPr lang="en-US" sz="1400" dirty="0">
                <a:latin typeface="Century Gothic" panose="020B0502020202020204" pitchFamily="34" charset="0"/>
              </a:rPr>
              <a:t> </a:t>
            </a:r>
            <a:r>
              <a:rPr lang="en-US" sz="1400" dirty="0" err="1">
                <a:latin typeface="Century Gothic" panose="020B0502020202020204" pitchFamily="34" charset="0"/>
              </a:rPr>
              <a:t>generală</a:t>
            </a:r>
            <a:r>
              <a:rPr lang="en-US" sz="1400" dirty="0">
                <a:latin typeface="Century Gothic" panose="020B0502020202020204" pitchFamily="34" charset="0"/>
              </a:rPr>
              <a:t> de </a:t>
            </a:r>
            <a:r>
              <a:rPr lang="en-US" sz="1400" dirty="0" err="1">
                <a:latin typeface="Century Gothic" panose="020B0502020202020204" pitchFamily="34" charset="0"/>
              </a:rPr>
              <a:t>promovare</a:t>
            </a:r>
            <a:r>
              <a:rPr lang="en-US" sz="1400" dirty="0">
                <a:latin typeface="Century Gothic" panose="020B0502020202020204" pitchFamily="34" charset="0"/>
              </a:rPr>
              <a:t> </a:t>
            </a:r>
            <a:r>
              <a:rPr lang="en-US" sz="1400" dirty="0" err="1">
                <a:latin typeface="Century Gothic" panose="020B0502020202020204" pitchFamily="34" charset="0"/>
              </a:rPr>
              <a:t>şi</a:t>
            </a:r>
            <a:r>
              <a:rPr lang="en-US" sz="1400" dirty="0">
                <a:latin typeface="Century Gothic" panose="020B0502020202020204" pitchFamily="34" charset="0"/>
              </a:rPr>
              <a:t> </a:t>
            </a:r>
            <a:r>
              <a:rPr lang="en-US" sz="1400" dirty="0" err="1">
                <a:latin typeface="Century Gothic" panose="020B0502020202020204" pitchFamily="34" charset="0"/>
              </a:rPr>
              <a:t>apărare</a:t>
            </a:r>
            <a:r>
              <a:rPr lang="en-US" sz="1400" dirty="0">
                <a:latin typeface="Century Gothic" panose="020B0502020202020204" pitchFamily="34" charset="0"/>
              </a:rPr>
              <a:t> a </a:t>
            </a:r>
            <a:r>
              <a:rPr lang="en-US" sz="1400" dirty="0" err="1">
                <a:latin typeface="Century Gothic" panose="020B0502020202020204" pitchFamily="34" charset="0"/>
              </a:rPr>
              <a:t>acesteia</a:t>
            </a:r>
            <a:r>
              <a:rPr lang="en-US" sz="1400" dirty="0">
                <a:latin typeface="Century Gothic" panose="020B0502020202020204" pitchFamily="34" charset="0"/>
              </a:rPr>
              <a:t>. </a:t>
            </a:r>
            <a:r>
              <a:rPr lang="en-US" sz="1400" dirty="0" err="1">
                <a:latin typeface="Century Gothic" panose="020B0502020202020204" pitchFamily="34" charset="0"/>
              </a:rPr>
              <a:t>Statul</a:t>
            </a:r>
            <a:r>
              <a:rPr lang="en-US" sz="1400" dirty="0">
                <a:latin typeface="Century Gothic" panose="020B0502020202020204" pitchFamily="34" charset="0"/>
              </a:rPr>
              <a:t> nu </a:t>
            </a:r>
            <a:r>
              <a:rPr lang="en-US" sz="1400" dirty="0" err="1">
                <a:latin typeface="Century Gothic" panose="020B0502020202020204" pitchFamily="34" charset="0"/>
              </a:rPr>
              <a:t>este</a:t>
            </a:r>
            <a:r>
              <a:rPr lang="en-US" sz="1400" dirty="0">
                <a:latin typeface="Century Gothic" panose="020B0502020202020204" pitchFamily="34" charset="0"/>
              </a:rPr>
              <a:t> </a:t>
            </a:r>
            <a:r>
              <a:rPr lang="en-US" sz="1400" dirty="0" err="1">
                <a:latin typeface="Century Gothic" panose="020B0502020202020204" pitchFamily="34" charset="0"/>
              </a:rPr>
              <a:t>singurul</a:t>
            </a:r>
            <a:r>
              <a:rPr lang="en-US" sz="1400" dirty="0">
                <a:latin typeface="Century Gothic" panose="020B0502020202020204" pitchFamily="34" charset="0"/>
              </a:rPr>
              <a:t> actor al </a:t>
            </a:r>
            <a:r>
              <a:rPr lang="en-US" sz="1400" dirty="0" err="1">
                <a:latin typeface="Century Gothic" panose="020B0502020202020204" pitchFamily="34" charset="0"/>
              </a:rPr>
              <a:t>naţiunii</a:t>
            </a:r>
            <a:r>
              <a:rPr lang="en-US" sz="1400" dirty="0">
                <a:latin typeface="Century Gothic" panose="020B0502020202020204" pitchFamily="34" charset="0"/>
              </a:rPr>
              <a:t>, </a:t>
            </a:r>
            <a:r>
              <a:rPr lang="en-US" sz="1400" dirty="0" err="1">
                <a:latin typeface="Century Gothic" panose="020B0502020202020204" pitchFamily="34" charset="0"/>
              </a:rPr>
              <a:t>cutura</a:t>
            </a:r>
            <a:r>
              <a:rPr lang="en-US" sz="1400" dirty="0">
                <a:latin typeface="Century Gothic" panose="020B0502020202020204" pitchFamily="34" charset="0"/>
              </a:rPr>
              <a:t> </a:t>
            </a:r>
            <a:r>
              <a:rPr lang="en-US" sz="1400" dirty="0" err="1">
                <a:latin typeface="Century Gothic" panose="020B0502020202020204" pitchFamily="34" charset="0"/>
              </a:rPr>
              <a:t>naţională</a:t>
            </a:r>
            <a:r>
              <a:rPr lang="en-US" sz="1400" dirty="0">
                <a:latin typeface="Century Gothic" panose="020B0502020202020204" pitchFamily="34" charset="0"/>
              </a:rPr>
              <a:t> </a:t>
            </a:r>
            <a:r>
              <a:rPr lang="en-US" sz="1400" dirty="0" err="1">
                <a:latin typeface="Century Gothic" panose="020B0502020202020204" pitchFamily="34" charset="0"/>
              </a:rPr>
              <a:t>instituţionalizată</a:t>
            </a:r>
            <a:r>
              <a:rPr lang="en-US" sz="1400" dirty="0">
                <a:latin typeface="Century Gothic" panose="020B0502020202020204" pitchFamily="34" charset="0"/>
              </a:rPr>
              <a:t> </a:t>
            </a:r>
            <a:r>
              <a:rPr lang="en-US" sz="1400" dirty="0" err="1">
                <a:latin typeface="Century Gothic" panose="020B0502020202020204" pitchFamily="34" charset="0"/>
              </a:rPr>
              <a:t>fiind</a:t>
            </a:r>
            <a:r>
              <a:rPr lang="en-US" sz="1400" dirty="0">
                <a:latin typeface="Century Gothic" panose="020B0502020202020204" pitchFamily="34" charset="0"/>
              </a:rPr>
              <a:t> un </a:t>
            </a:r>
            <a:r>
              <a:rPr lang="en-US" sz="1400" dirty="0" err="1">
                <a:latin typeface="Century Gothic" panose="020B0502020202020204" pitchFamily="34" charset="0"/>
              </a:rPr>
              <a:t>transmiţător</a:t>
            </a:r>
            <a:r>
              <a:rPr lang="en-US" sz="1400" dirty="0">
                <a:latin typeface="Century Gothic" panose="020B0502020202020204" pitchFamily="34" charset="0"/>
              </a:rPr>
              <a:t> </a:t>
            </a:r>
            <a:r>
              <a:rPr lang="en-US" sz="1400" dirty="0" err="1">
                <a:latin typeface="Century Gothic" panose="020B0502020202020204" pitchFamily="34" charset="0"/>
              </a:rPr>
              <a:t>veritabil</a:t>
            </a:r>
            <a:r>
              <a:rPr lang="en-US" sz="1400" dirty="0">
                <a:latin typeface="Century Gothic" panose="020B0502020202020204" pitchFamily="34" charset="0"/>
              </a:rPr>
              <a:t> de </a:t>
            </a:r>
            <a:r>
              <a:rPr lang="en-US" sz="1400" dirty="0" err="1">
                <a:latin typeface="Century Gothic" panose="020B0502020202020204" pitchFamily="34" charset="0"/>
              </a:rPr>
              <a:t>impulsuri</a:t>
            </a:r>
            <a:r>
              <a:rPr lang="en-US" sz="1400" dirty="0">
                <a:latin typeface="Century Gothic" panose="020B0502020202020204" pitchFamily="34" charset="0"/>
              </a:rPr>
              <a:t> </a:t>
            </a:r>
            <a:r>
              <a:rPr lang="en-US" sz="1400" dirty="0" err="1">
                <a:latin typeface="Century Gothic" panose="020B0502020202020204" pitchFamily="34" charset="0"/>
              </a:rPr>
              <a:t>în</a:t>
            </a:r>
            <a:r>
              <a:rPr lang="en-US" sz="1400" dirty="0">
                <a:latin typeface="Century Gothic" panose="020B0502020202020204" pitchFamily="34" charset="0"/>
              </a:rPr>
              <a:t> </a:t>
            </a:r>
            <a:r>
              <a:rPr lang="en-US" sz="1400" dirty="0" err="1">
                <a:latin typeface="Century Gothic" panose="020B0502020202020204" pitchFamily="34" charset="0"/>
              </a:rPr>
              <a:t>mediul</a:t>
            </a:r>
            <a:r>
              <a:rPr lang="en-US" sz="1400" dirty="0">
                <a:latin typeface="Century Gothic" panose="020B0502020202020204" pitchFamily="34" charset="0"/>
              </a:rPr>
              <a:t> extern.</a:t>
            </a:r>
            <a:endParaRPr lang="en-US" sz="1400" dirty="0">
              <a:latin typeface="Century Gothic" panose="020B0502020202020204" pitchFamily="34" charset="0"/>
            </a:endParaRPr>
          </a:p>
        </p:txBody>
      </p:sp>
    </p:spTree>
    <p:extLst>
      <p:ext uri="{BB962C8B-B14F-4D97-AF65-F5344CB8AC3E}">
        <p14:creationId xmlns:p14="http://schemas.microsoft.com/office/powerpoint/2010/main" val="14098567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11648374" y="2892718"/>
            <a:ext cx="213378" cy="1609483"/>
          </a:xfrm>
          <a:prstGeom prst="rect">
            <a:avLst/>
          </a:prstGeom>
        </p:spPr>
      </p:pic>
      <p:sp>
        <p:nvSpPr>
          <p:cNvPr id="8" name="TextBox 7"/>
          <p:cNvSpPr txBox="1"/>
          <p:nvPr/>
        </p:nvSpPr>
        <p:spPr>
          <a:xfrm>
            <a:off x="4231178" y="305537"/>
            <a:ext cx="3293211" cy="830997"/>
          </a:xfrm>
          <a:prstGeom prst="rect">
            <a:avLst/>
          </a:prstGeom>
          <a:noFill/>
        </p:spPr>
        <p:txBody>
          <a:bodyPr wrap="square" rtlCol="0">
            <a:spAutoFit/>
          </a:bodyPr>
          <a:lstStyle/>
          <a:p>
            <a:pPr algn="ctr"/>
            <a:r>
              <a:rPr lang="ro-MD" sz="4800" b="1" dirty="0" smtClean="0">
                <a:solidFill>
                  <a:srgbClr val="B16832"/>
                </a:solidFill>
                <a:latin typeface="Montserrat Medium" panose="00000600000000000000" pitchFamily="2" charset="-52"/>
              </a:rPr>
              <a:t>CUPRINS</a:t>
            </a:r>
            <a:endParaRPr lang="en-US" sz="4000" b="1" dirty="0">
              <a:solidFill>
                <a:srgbClr val="B16832"/>
              </a:solidFill>
              <a:latin typeface="Montserrat Medium" panose="00000600000000000000" pitchFamily="2" charset="-52"/>
            </a:endParaRPr>
          </a:p>
        </p:txBody>
      </p:sp>
      <p:sp>
        <p:nvSpPr>
          <p:cNvPr id="11" name="Прямоугольник 10"/>
          <p:cNvSpPr/>
          <p:nvPr/>
        </p:nvSpPr>
        <p:spPr>
          <a:xfrm>
            <a:off x="1700212" y="1395562"/>
            <a:ext cx="352425" cy="352425"/>
          </a:xfrm>
          <a:prstGeom prst="rect">
            <a:avLst/>
          </a:prstGeom>
          <a:solidFill>
            <a:srgbClr val="3D1D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Рисунок 11"/>
          <p:cNvPicPr>
            <a:picLocks noChangeAspect="1"/>
          </p:cNvPicPr>
          <p:nvPr/>
        </p:nvPicPr>
        <p:blipFill>
          <a:blip r:embed="rId3"/>
          <a:stretch>
            <a:fillRect/>
          </a:stretch>
        </p:blipFill>
        <p:spPr>
          <a:xfrm>
            <a:off x="1705135" y="3461326"/>
            <a:ext cx="347502" cy="353599"/>
          </a:xfrm>
          <a:prstGeom prst="rect">
            <a:avLst/>
          </a:prstGeom>
        </p:spPr>
      </p:pic>
      <p:pic>
        <p:nvPicPr>
          <p:cNvPr id="13" name="Рисунок 12"/>
          <p:cNvPicPr>
            <a:picLocks noChangeAspect="1"/>
          </p:cNvPicPr>
          <p:nvPr/>
        </p:nvPicPr>
        <p:blipFill>
          <a:blip r:embed="rId3"/>
          <a:stretch>
            <a:fillRect/>
          </a:stretch>
        </p:blipFill>
        <p:spPr>
          <a:xfrm>
            <a:off x="1700212" y="2207660"/>
            <a:ext cx="347502" cy="353599"/>
          </a:xfrm>
          <a:prstGeom prst="rect">
            <a:avLst/>
          </a:prstGeom>
        </p:spPr>
      </p:pic>
      <p:pic>
        <p:nvPicPr>
          <p:cNvPr id="14" name="Рисунок 13"/>
          <p:cNvPicPr>
            <a:picLocks noChangeAspect="1"/>
          </p:cNvPicPr>
          <p:nvPr/>
        </p:nvPicPr>
        <p:blipFill>
          <a:blip r:embed="rId3"/>
          <a:stretch>
            <a:fillRect/>
          </a:stretch>
        </p:blipFill>
        <p:spPr>
          <a:xfrm>
            <a:off x="1700212" y="4508342"/>
            <a:ext cx="347502" cy="353599"/>
          </a:xfrm>
          <a:prstGeom prst="rect">
            <a:avLst/>
          </a:prstGeom>
        </p:spPr>
      </p:pic>
      <p:sp>
        <p:nvSpPr>
          <p:cNvPr id="2" name="TextBox 1"/>
          <p:cNvSpPr txBox="1"/>
          <p:nvPr/>
        </p:nvSpPr>
        <p:spPr>
          <a:xfrm>
            <a:off x="2377440" y="1402497"/>
            <a:ext cx="2917768" cy="338554"/>
          </a:xfrm>
          <a:prstGeom prst="rect">
            <a:avLst/>
          </a:prstGeom>
          <a:noFill/>
        </p:spPr>
        <p:txBody>
          <a:bodyPr wrap="square" rtlCol="0">
            <a:spAutoFit/>
          </a:bodyPr>
          <a:lstStyle/>
          <a:p>
            <a:r>
              <a:rPr lang="ro-MD" sz="1600" dirty="0" smtClean="0">
                <a:latin typeface="Century Gothic" panose="020B0502020202020204" pitchFamily="34" charset="0"/>
              </a:rPr>
              <a:t>Introducere</a:t>
            </a:r>
            <a:endParaRPr lang="en-US" sz="1200" dirty="0">
              <a:latin typeface="Century Gothic" panose="020B0502020202020204" pitchFamily="34" charset="0"/>
            </a:endParaRPr>
          </a:p>
        </p:txBody>
      </p:sp>
      <p:sp>
        <p:nvSpPr>
          <p:cNvPr id="3" name="TextBox 2"/>
          <p:cNvSpPr txBox="1"/>
          <p:nvPr/>
        </p:nvSpPr>
        <p:spPr>
          <a:xfrm>
            <a:off x="2377440" y="2153081"/>
            <a:ext cx="2884518" cy="1077218"/>
          </a:xfrm>
          <a:prstGeom prst="rect">
            <a:avLst/>
          </a:prstGeom>
          <a:noFill/>
        </p:spPr>
        <p:txBody>
          <a:bodyPr wrap="square" rtlCol="0">
            <a:spAutoFit/>
          </a:bodyPr>
          <a:lstStyle/>
          <a:p>
            <a:r>
              <a:rPr lang="ro-MD" sz="1600" dirty="0" smtClean="0">
                <a:latin typeface="Century Gothic" panose="020B0502020202020204" pitchFamily="34" charset="0"/>
              </a:rPr>
              <a:t>Interesele fundamentale ale statului prin prisma conceptului de securitate internațională.</a:t>
            </a:r>
            <a:endParaRPr lang="ro-MD" sz="1600" dirty="0">
              <a:latin typeface="Century Gothic" panose="020B0502020202020204" pitchFamily="34" charset="0"/>
            </a:endParaRPr>
          </a:p>
        </p:txBody>
      </p:sp>
      <p:sp>
        <p:nvSpPr>
          <p:cNvPr id="4" name="TextBox 3"/>
          <p:cNvSpPr txBox="1"/>
          <p:nvPr/>
        </p:nvSpPr>
        <p:spPr>
          <a:xfrm>
            <a:off x="2377440" y="3399426"/>
            <a:ext cx="3017520" cy="830997"/>
          </a:xfrm>
          <a:prstGeom prst="rect">
            <a:avLst/>
          </a:prstGeom>
          <a:noFill/>
        </p:spPr>
        <p:txBody>
          <a:bodyPr wrap="square" rtlCol="0">
            <a:spAutoFit/>
          </a:bodyPr>
          <a:lstStyle/>
          <a:p>
            <a:r>
              <a:rPr lang="ro-MD" sz="1600" dirty="0" smtClean="0">
                <a:latin typeface="Century Gothic" panose="020B0502020202020204" pitchFamily="34" charset="0"/>
              </a:rPr>
              <a:t>Particularitățile transformării necesităților interne în interese naționale</a:t>
            </a:r>
            <a:endParaRPr lang="ro-MD" sz="1600" dirty="0">
              <a:latin typeface="Century Gothic" panose="020B0502020202020204" pitchFamily="34" charset="0"/>
            </a:endParaRPr>
          </a:p>
        </p:txBody>
      </p:sp>
      <p:pic>
        <p:nvPicPr>
          <p:cNvPr id="5" name="Рисунок 4"/>
          <p:cNvPicPr>
            <a:picLocks noChangeAspect="1"/>
          </p:cNvPicPr>
          <p:nvPr/>
        </p:nvPicPr>
        <p:blipFill>
          <a:blip r:embed="rId3"/>
          <a:stretch>
            <a:fillRect/>
          </a:stretch>
        </p:blipFill>
        <p:spPr>
          <a:xfrm>
            <a:off x="1700212" y="5321614"/>
            <a:ext cx="347502" cy="353599"/>
          </a:xfrm>
          <a:prstGeom prst="rect">
            <a:avLst/>
          </a:prstGeom>
        </p:spPr>
      </p:pic>
      <p:sp>
        <p:nvSpPr>
          <p:cNvPr id="9" name="TextBox 8"/>
          <p:cNvSpPr txBox="1"/>
          <p:nvPr/>
        </p:nvSpPr>
        <p:spPr>
          <a:xfrm>
            <a:off x="2377440" y="4523387"/>
            <a:ext cx="1853738" cy="338554"/>
          </a:xfrm>
          <a:prstGeom prst="rect">
            <a:avLst/>
          </a:prstGeom>
          <a:noFill/>
        </p:spPr>
        <p:txBody>
          <a:bodyPr wrap="square" rtlCol="0">
            <a:spAutoFit/>
          </a:bodyPr>
          <a:lstStyle/>
          <a:p>
            <a:r>
              <a:rPr lang="ro-MD" sz="1600" dirty="0" smtClean="0">
                <a:latin typeface="Century Gothic" panose="020B0502020202020204" pitchFamily="34" charset="0"/>
              </a:rPr>
              <a:t>Concluzie</a:t>
            </a:r>
            <a:endParaRPr lang="en-US" sz="1600" dirty="0">
              <a:latin typeface="Century Gothic" panose="020B0502020202020204" pitchFamily="34" charset="0"/>
            </a:endParaRPr>
          </a:p>
        </p:txBody>
      </p:sp>
      <p:sp>
        <p:nvSpPr>
          <p:cNvPr id="19" name="TextBox 18"/>
          <p:cNvSpPr txBox="1"/>
          <p:nvPr/>
        </p:nvSpPr>
        <p:spPr>
          <a:xfrm>
            <a:off x="2377440" y="5276098"/>
            <a:ext cx="1637608" cy="338554"/>
          </a:xfrm>
          <a:prstGeom prst="rect">
            <a:avLst/>
          </a:prstGeom>
          <a:noFill/>
        </p:spPr>
        <p:txBody>
          <a:bodyPr wrap="square" rtlCol="0">
            <a:spAutoFit/>
          </a:bodyPr>
          <a:lstStyle/>
          <a:p>
            <a:r>
              <a:rPr lang="ro-MD" sz="1600" dirty="0" smtClean="0">
                <a:latin typeface="Century Gothic" panose="020B0502020202020204" pitchFamily="34" charset="0"/>
              </a:rPr>
              <a:t>Bibliografie</a:t>
            </a:r>
            <a:endParaRPr lang="en-US" sz="1600" dirty="0">
              <a:latin typeface="Century Gothic" panose="020B0502020202020204" pitchFamily="34" charset="0"/>
            </a:endParaRPr>
          </a:p>
        </p:txBody>
      </p:sp>
      <p:pic>
        <p:nvPicPr>
          <p:cNvPr id="20" name="Рисунок 19"/>
          <p:cNvPicPr>
            <a:picLocks noChangeAspect="1"/>
          </p:cNvPicPr>
          <p:nvPr/>
        </p:nvPicPr>
        <p:blipFill>
          <a:blip r:embed="rId4"/>
          <a:stretch>
            <a:fillRect/>
          </a:stretch>
        </p:blipFill>
        <p:spPr>
          <a:xfrm>
            <a:off x="7001474" y="1468260"/>
            <a:ext cx="3266988" cy="4339730"/>
          </a:xfrm>
          <a:prstGeom prst="rect">
            <a:avLst/>
          </a:prstGeom>
        </p:spPr>
      </p:pic>
    </p:spTree>
    <p:extLst>
      <p:ext uri="{BB962C8B-B14F-4D97-AF65-F5344CB8AC3E}">
        <p14:creationId xmlns:p14="http://schemas.microsoft.com/office/powerpoint/2010/main" val="37611803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олилиния 7"/>
          <p:cNvSpPr/>
          <p:nvPr/>
        </p:nvSpPr>
        <p:spPr>
          <a:xfrm>
            <a:off x="7920068" y="-803278"/>
            <a:ext cx="5242491" cy="3486685"/>
          </a:xfrm>
          <a:custGeom>
            <a:avLst/>
            <a:gdLst>
              <a:gd name="connsiteX0" fmla="*/ 947707 w 5242491"/>
              <a:gd name="connsiteY0" fmla="*/ 346078 h 3486685"/>
              <a:gd name="connsiteX1" fmla="*/ 23782 w 5242491"/>
              <a:gd name="connsiteY1" fmla="*/ 1155703 h 3486685"/>
              <a:gd name="connsiteX2" fmla="*/ 1566832 w 5242491"/>
              <a:gd name="connsiteY2" fmla="*/ 1774828 h 3486685"/>
              <a:gd name="connsiteX3" fmla="*/ 1500157 w 5242491"/>
              <a:gd name="connsiteY3" fmla="*/ 2470153 h 3486685"/>
              <a:gd name="connsiteX4" fmla="*/ 2652682 w 5242491"/>
              <a:gd name="connsiteY4" fmla="*/ 3479803 h 3486685"/>
              <a:gd name="connsiteX5" fmla="*/ 3824257 w 5242491"/>
              <a:gd name="connsiteY5" fmla="*/ 2898778 h 3486685"/>
              <a:gd name="connsiteX6" fmla="*/ 4967257 w 5242491"/>
              <a:gd name="connsiteY6" fmla="*/ 2593978 h 3486685"/>
              <a:gd name="connsiteX7" fmla="*/ 4872007 w 5242491"/>
              <a:gd name="connsiteY7" fmla="*/ 155578 h 3486685"/>
              <a:gd name="connsiteX8" fmla="*/ 947707 w 5242491"/>
              <a:gd name="connsiteY8" fmla="*/ 346078 h 3486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2491" h="3486685">
                <a:moveTo>
                  <a:pt x="947707" y="346078"/>
                </a:moveTo>
                <a:cubicBezTo>
                  <a:pt x="139670" y="512765"/>
                  <a:pt x="-79406" y="917578"/>
                  <a:pt x="23782" y="1155703"/>
                </a:cubicBezTo>
                <a:cubicBezTo>
                  <a:pt x="126970" y="1393828"/>
                  <a:pt x="1320770" y="1555753"/>
                  <a:pt x="1566832" y="1774828"/>
                </a:cubicBezTo>
                <a:cubicBezTo>
                  <a:pt x="1812894" y="1993903"/>
                  <a:pt x="1319182" y="2185991"/>
                  <a:pt x="1500157" y="2470153"/>
                </a:cubicBezTo>
                <a:cubicBezTo>
                  <a:pt x="1681132" y="2754315"/>
                  <a:pt x="2265332" y="3408366"/>
                  <a:pt x="2652682" y="3479803"/>
                </a:cubicBezTo>
                <a:cubicBezTo>
                  <a:pt x="3040032" y="3551241"/>
                  <a:pt x="3438494" y="3046416"/>
                  <a:pt x="3824257" y="2898778"/>
                </a:cubicBezTo>
                <a:cubicBezTo>
                  <a:pt x="4210020" y="2751140"/>
                  <a:pt x="4792632" y="3051178"/>
                  <a:pt x="4967257" y="2593978"/>
                </a:cubicBezTo>
                <a:cubicBezTo>
                  <a:pt x="5141882" y="2136778"/>
                  <a:pt x="5533994" y="530228"/>
                  <a:pt x="4872007" y="155578"/>
                </a:cubicBezTo>
                <a:cubicBezTo>
                  <a:pt x="4210020" y="-219072"/>
                  <a:pt x="1755744" y="179391"/>
                  <a:pt x="947707" y="346078"/>
                </a:cubicBezTo>
                <a:close/>
              </a:path>
            </a:pathLst>
          </a:custGeom>
          <a:solidFill>
            <a:srgbClr val="E2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08754" y="646139"/>
            <a:ext cx="6425823" cy="1323439"/>
          </a:xfrm>
          <a:prstGeom prst="rect">
            <a:avLst/>
          </a:prstGeom>
          <a:noFill/>
        </p:spPr>
        <p:txBody>
          <a:bodyPr wrap="square" rtlCol="0">
            <a:spAutoFit/>
          </a:bodyPr>
          <a:lstStyle/>
          <a:p>
            <a:pPr marL="171450" indent="-171450">
              <a:buFont typeface="Arial" panose="020B0604020202020204" pitchFamily="34" charset="0"/>
              <a:buChar char="•"/>
            </a:pPr>
            <a:r>
              <a:rPr lang="ro-MD" sz="1600" b="1" i="1" dirty="0" smtClean="0">
                <a:latin typeface="Century Gothic" panose="020B0502020202020204" pitchFamily="34" charset="0"/>
              </a:rPr>
              <a:t>Securitatea internațională </a:t>
            </a:r>
            <a:r>
              <a:rPr lang="ro-MD" sz="1600" dirty="0" smtClean="0">
                <a:latin typeface="Century Gothic" panose="020B0502020202020204" pitchFamily="34" charset="0"/>
              </a:rPr>
              <a:t>cuprinde sistemul de relații internaționale, bazate pe respectul principiilor și normelor de drept internațional dintre toate națiunile, care exclude soluția de rezolvare a disputelor și a diferendelor dintre ele prin forță sau amenințare.</a:t>
            </a:r>
          </a:p>
        </p:txBody>
      </p:sp>
      <p:sp>
        <p:nvSpPr>
          <p:cNvPr id="24" name="TextBox 23"/>
          <p:cNvSpPr txBox="1"/>
          <p:nvPr/>
        </p:nvSpPr>
        <p:spPr>
          <a:xfrm>
            <a:off x="5316528" y="2857088"/>
            <a:ext cx="4830309" cy="1323439"/>
          </a:xfrm>
          <a:prstGeom prst="rect">
            <a:avLst/>
          </a:prstGeom>
          <a:noFill/>
        </p:spPr>
        <p:txBody>
          <a:bodyPr wrap="square" rtlCol="0">
            <a:spAutoFit/>
          </a:bodyPr>
          <a:lstStyle/>
          <a:p>
            <a:pPr marL="171450" indent="-171450">
              <a:buFont typeface="Arial" panose="020B0604020202020204" pitchFamily="34" charset="0"/>
              <a:buChar char="•"/>
            </a:pPr>
            <a:r>
              <a:rPr lang="ro-MD" sz="1600" dirty="0" smtClean="0">
                <a:latin typeface="Century Gothic" panose="020B0502020202020204" pitchFamily="34" charset="0"/>
              </a:rPr>
              <a:t>Politica externă, militară şi economică a statelor, intersectarea </a:t>
            </a:r>
            <a:r>
              <a:rPr lang="ro-MD" sz="1600" dirty="0" smtClean="0">
                <a:latin typeface="Century Gothic" panose="020B0502020202020204" pitchFamily="34" charset="0"/>
              </a:rPr>
              <a:t>acestora, </a:t>
            </a:r>
            <a:r>
              <a:rPr lang="ro-MD" sz="1600" dirty="0" smtClean="0">
                <a:latin typeface="Century Gothic" panose="020B0502020202020204" pitchFamily="34" charset="0"/>
              </a:rPr>
              <a:t>cât </a:t>
            </a:r>
            <a:r>
              <a:rPr lang="ro-MD" sz="1600" dirty="0" smtClean="0">
                <a:latin typeface="Century Gothic" panose="020B0502020202020204" pitchFamily="34" charset="0"/>
              </a:rPr>
              <a:t>și relațiile </a:t>
            </a:r>
            <a:r>
              <a:rPr lang="ro-MD" sz="1600" dirty="0" smtClean="0">
                <a:latin typeface="Century Gothic" panose="020B0502020202020204" pitchFamily="34" charset="0"/>
              </a:rPr>
              <a:t>pe care le creează, toate sunt analizate ca aspirații </a:t>
            </a:r>
            <a:r>
              <a:rPr lang="ro-MD" sz="1600" dirty="0" smtClean="0">
                <a:latin typeface="Century Gothic" panose="020B0502020202020204" pitchFamily="34" charset="0"/>
              </a:rPr>
              <a:t>în asigurarea </a:t>
            </a:r>
            <a:r>
              <a:rPr lang="ro-MD" sz="1600" dirty="0" smtClean="0">
                <a:latin typeface="Century Gothic" panose="020B0502020202020204" pitchFamily="34" charset="0"/>
              </a:rPr>
              <a:t>securității naționale </a:t>
            </a:r>
            <a:r>
              <a:rPr lang="ro-MD" sz="1600" dirty="0" smtClean="0">
                <a:latin typeface="Century Gothic" panose="020B0502020202020204" pitchFamily="34" charset="0"/>
              </a:rPr>
              <a:t>și </a:t>
            </a:r>
            <a:r>
              <a:rPr lang="ro-MD" sz="1600" dirty="0" smtClean="0">
                <a:latin typeface="Century Gothic" panose="020B0502020202020204" pitchFamily="34" charset="0"/>
              </a:rPr>
              <a:t>internaționale</a:t>
            </a:r>
            <a:endParaRPr lang="ro-MD" sz="1600" dirty="0">
              <a:latin typeface="Century Gothic" panose="020B0502020202020204" pitchFamily="34" charset="0"/>
            </a:endParaRPr>
          </a:p>
        </p:txBody>
      </p:sp>
      <p:sp>
        <p:nvSpPr>
          <p:cNvPr id="26" name="TextBox 25"/>
          <p:cNvSpPr txBox="1"/>
          <p:nvPr/>
        </p:nvSpPr>
        <p:spPr>
          <a:xfrm>
            <a:off x="5316528" y="4749800"/>
            <a:ext cx="6273120" cy="1323439"/>
          </a:xfrm>
          <a:prstGeom prst="rect">
            <a:avLst/>
          </a:prstGeom>
          <a:noFill/>
        </p:spPr>
        <p:txBody>
          <a:bodyPr wrap="square" rtlCol="0">
            <a:spAutoFit/>
          </a:bodyPr>
          <a:lstStyle/>
          <a:p>
            <a:pPr marL="171450" indent="-171450">
              <a:buFont typeface="Arial" panose="020B0604020202020204" pitchFamily="34" charset="0"/>
              <a:buChar char="•"/>
            </a:pPr>
            <a:r>
              <a:rPr lang="ro-MD" sz="1600" dirty="0" smtClean="0">
                <a:latin typeface="Century Gothic" panose="020B0502020202020204" pitchFamily="34" charset="0"/>
              </a:rPr>
              <a:t>Înainte de apariția preocupărilor economice și ambientale, din timpul anilor 70, conceptul de securitate era rareori tratat în alți termeni decât cei ai intereselor politice particulare ale participanților și chiar până la sfârșitul anilor 80 discuția încă mai avea un puternic accent militar</a:t>
            </a:r>
            <a:endParaRPr lang="ro-MD" sz="1600" dirty="0">
              <a:latin typeface="Century Gothic" panose="020B0502020202020204" pitchFamily="34" charset="0"/>
            </a:endParaRPr>
          </a:p>
        </p:txBody>
      </p:sp>
      <p:sp>
        <p:nvSpPr>
          <p:cNvPr id="27" name="TextBox 26"/>
          <p:cNvSpPr txBox="1"/>
          <p:nvPr/>
        </p:nvSpPr>
        <p:spPr>
          <a:xfrm>
            <a:off x="2764355" y="144352"/>
            <a:ext cx="2264845" cy="307777"/>
          </a:xfrm>
          <a:prstGeom prst="rect">
            <a:avLst/>
          </a:prstGeom>
          <a:noFill/>
        </p:spPr>
        <p:txBody>
          <a:bodyPr wrap="square" rtlCol="0">
            <a:spAutoFit/>
          </a:bodyPr>
          <a:lstStyle/>
          <a:p>
            <a:pPr algn="ctr"/>
            <a:r>
              <a:rPr lang="ro-MD" sz="1400" b="1" i="1" dirty="0" smtClean="0">
                <a:latin typeface="Century Gothic" panose="020B0502020202020204" pitchFamily="34" charset="0"/>
                <a:ea typeface="Malgun Gothic Semilight" panose="020B0502040204020203" pitchFamily="34" charset="-128"/>
                <a:cs typeface="Malgun Gothic Semilight" panose="020B0502040204020203" pitchFamily="34" charset="-128"/>
              </a:rPr>
              <a:t>INTRODUCERE</a:t>
            </a:r>
            <a:endParaRPr lang="en-US" sz="1400" b="1" i="1" dirty="0">
              <a:latin typeface="Century Gothic" panose="020B0502020202020204" pitchFamily="34" charset="0"/>
              <a:ea typeface="Malgun Gothic Semilight" panose="020B0502040204020203" pitchFamily="34" charset="-128"/>
              <a:cs typeface="Malgun Gothic Semilight" panose="020B0502040204020203" pitchFamily="34" charset="-128"/>
            </a:endParaRPr>
          </a:p>
        </p:txBody>
      </p:sp>
      <p:pic>
        <p:nvPicPr>
          <p:cNvPr id="2" name="Рисунок 1"/>
          <p:cNvPicPr>
            <a:picLocks noChangeAspect="1"/>
          </p:cNvPicPr>
          <p:nvPr/>
        </p:nvPicPr>
        <p:blipFill>
          <a:blip r:embed="rId2"/>
          <a:stretch>
            <a:fillRect/>
          </a:stretch>
        </p:blipFill>
        <p:spPr>
          <a:xfrm>
            <a:off x="1380726" y="2834345"/>
            <a:ext cx="2767258" cy="2767258"/>
          </a:xfrm>
          <a:prstGeom prst="rect">
            <a:avLst/>
          </a:prstGeom>
        </p:spPr>
      </p:pic>
      <p:sp>
        <p:nvSpPr>
          <p:cNvPr id="4" name="Полилиния 3"/>
          <p:cNvSpPr/>
          <p:nvPr/>
        </p:nvSpPr>
        <p:spPr>
          <a:xfrm>
            <a:off x="-8467" y="4859867"/>
            <a:ext cx="1464734" cy="1989666"/>
          </a:xfrm>
          <a:custGeom>
            <a:avLst/>
            <a:gdLst>
              <a:gd name="connsiteX0" fmla="*/ 0 w 1464734"/>
              <a:gd name="connsiteY0" fmla="*/ 0 h 1989666"/>
              <a:gd name="connsiteX1" fmla="*/ 474134 w 1464734"/>
              <a:gd name="connsiteY1" fmla="*/ 668866 h 1989666"/>
              <a:gd name="connsiteX2" fmla="*/ 237067 w 1464734"/>
              <a:gd name="connsiteY2" fmla="*/ 1168400 h 1989666"/>
              <a:gd name="connsiteX3" fmla="*/ 1227667 w 1464734"/>
              <a:gd name="connsiteY3" fmla="*/ 1447800 h 1989666"/>
              <a:gd name="connsiteX4" fmla="*/ 1464734 w 1464734"/>
              <a:gd name="connsiteY4" fmla="*/ 1989666 h 1989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4734" h="1989666">
                <a:moveTo>
                  <a:pt x="0" y="0"/>
                </a:moveTo>
                <a:cubicBezTo>
                  <a:pt x="217311" y="237066"/>
                  <a:pt x="434623" y="474133"/>
                  <a:pt x="474134" y="668866"/>
                </a:cubicBezTo>
                <a:cubicBezTo>
                  <a:pt x="513645" y="863599"/>
                  <a:pt x="111478" y="1038578"/>
                  <a:pt x="237067" y="1168400"/>
                </a:cubicBezTo>
                <a:cubicBezTo>
                  <a:pt x="362656" y="1298222"/>
                  <a:pt x="1023056" y="1310922"/>
                  <a:pt x="1227667" y="1447800"/>
                </a:cubicBezTo>
                <a:cubicBezTo>
                  <a:pt x="1432278" y="1584678"/>
                  <a:pt x="1448506" y="1787172"/>
                  <a:pt x="1464734" y="1989666"/>
                </a:cubicBezTo>
              </a:path>
            </a:pathLst>
          </a:custGeom>
          <a:noFill/>
          <a:ln>
            <a:solidFill>
              <a:srgbClr val="B168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Полилиния 5"/>
          <p:cNvSpPr/>
          <p:nvPr/>
        </p:nvSpPr>
        <p:spPr>
          <a:xfrm>
            <a:off x="0" y="4749800"/>
            <a:ext cx="1727829" cy="2108200"/>
          </a:xfrm>
          <a:custGeom>
            <a:avLst/>
            <a:gdLst>
              <a:gd name="connsiteX0" fmla="*/ 0 w 1727829"/>
              <a:gd name="connsiteY0" fmla="*/ 0 h 2108200"/>
              <a:gd name="connsiteX1" fmla="*/ 728133 w 1727829"/>
              <a:gd name="connsiteY1" fmla="*/ 711200 h 2108200"/>
              <a:gd name="connsiteX2" fmla="*/ 482600 w 1727829"/>
              <a:gd name="connsiteY2" fmla="*/ 1193800 h 2108200"/>
              <a:gd name="connsiteX3" fmla="*/ 1557867 w 1727829"/>
              <a:gd name="connsiteY3" fmla="*/ 1473200 h 2108200"/>
              <a:gd name="connsiteX4" fmla="*/ 1710267 w 1727829"/>
              <a:gd name="connsiteY4" fmla="*/ 210820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7829" h="2108200">
                <a:moveTo>
                  <a:pt x="0" y="0"/>
                </a:moveTo>
                <a:cubicBezTo>
                  <a:pt x="323850" y="256116"/>
                  <a:pt x="647700" y="512233"/>
                  <a:pt x="728133" y="711200"/>
                </a:cubicBezTo>
                <a:cubicBezTo>
                  <a:pt x="808566" y="910167"/>
                  <a:pt x="344311" y="1066800"/>
                  <a:pt x="482600" y="1193800"/>
                </a:cubicBezTo>
                <a:cubicBezTo>
                  <a:pt x="620889" y="1320800"/>
                  <a:pt x="1353256" y="1320800"/>
                  <a:pt x="1557867" y="1473200"/>
                </a:cubicBezTo>
                <a:cubicBezTo>
                  <a:pt x="1762478" y="1625600"/>
                  <a:pt x="1736372" y="1866900"/>
                  <a:pt x="1710267" y="2108200"/>
                </a:cubicBezTo>
              </a:path>
            </a:pathLst>
          </a:custGeom>
          <a:noFill/>
          <a:ln>
            <a:solidFill>
              <a:srgbClr val="E28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Овал 6"/>
          <p:cNvSpPr/>
          <p:nvPr/>
        </p:nvSpPr>
        <p:spPr>
          <a:xfrm>
            <a:off x="1523981" y="2960672"/>
            <a:ext cx="2497685" cy="2497685"/>
          </a:xfrm>
          <a:prstGeom prst="ellipse">
            <a:avLst/>
          </a:prstGeom>
          <a:solidFill>
            <a:srgbClr val="E2834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21912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5133030" y="3608493"/>
            <a:ext cx="213378" cy="1609483"/>
          </a:xfrm>
          <a:prstGeom prst="rect">
            <a:avLst/>
          </a:prstGeom>
        </p:spPr>
      </p:pic>
      <p:pic>
        <p:nvPicPr>
          <p:cNvPr id="9" name="Рисунок 8"/>
          <p:cNvPicPr>
            <a:picLocks noChangeAspect="1"/>
          </p:cNvPicPr>
          <p:nvPr/>
        </p:nvPicPr>
        <p:blipFill>
          <a:blip r:embed="rId3"/>
          <a:stretch>
            <a:fillRect/>
          </a:stretch>
        </p:blipFill>
        <p:spPr>
          <a:xfrm>
            <a:off x="11289605" y="3608493"/>
            <a:ext cx="213378" cy="1609483"/>
          </a:xfrm>
          <a:prstGeom prst="rect">
            <a:avLst/>
          </a:prstGeom>
        </p:spPr>
      </p:pic>
      <p:sp>
        <p:nvSpPr>
          <p:cNvPr id="10" name="TextBox 9"/>
          <p:cNvSpPr txBox="1"/>
          <p:nvPr/>
        </p:nvSpPr>
        <p:spPr>
          <a:xfrm>
            <a:off x="1010438" y="1142591"/>
            <a:ext cx="4122592" cy="1169551"/>
          </a:xfrm>
          <a:prstGeom prst="rect">
            <a:avLst/>
          </a:prstGeom>
          <a:noFill/>
        </p:spPr>
        <p:txBody>
          <a:bodyPr wrap="square" rtlCol="0">
            <a:spAutoFit/>
          </a:bodyPr>
          <a:lstStyle/>
          <a:p>
            <a:pPr marL="171450" indent="-171450">
              <a:buFont typeface="Courier New" panose="02070309020205020404" pitchFamily="49" charset="0"/>
              <a:buChar char="o"/>
            </a:pPr>
            <a:r>
              <a:rPr lang="ro-MD" sz="1400" dirty="0" smtClean="0">
                <a:latin typeface="Century Gothic" panose="020B0502020202020204" pitchFamily="34" charset="0"/>
              </a:rPr>
              <a:t>Securitatea statelor constituie unul dintre cele mai studiate </a:t>
            </a:r>
            <a:r>
              <a:rPr lang="ro-MD" sz="1400" dirty="0" smtClean="0">
                <a:latin typeface="Century Gothic" panose="020B0502020202020204" pitchFamily="34" charset="0"/>
              </a:rPr>
              <a:t>domenii </a:t>
            </a:r>
            <a:r>
              <a:rPr lang="ro-MD" sz="1400" dirty="0" smtClean="0">
                <a:latin typeface="Century Gothic" panose="020B0502020202020204" pitchFamily="34" charset="0"/>
              </a:rPr>
              <a:t>în activitatea </a:t>
            </a:r>
            <a:r>
              <a:rPr lang="ro-MD" sz="1400" dirty="0" smtClean="0">
                <a:latin typeface="Century Gothic" panose="020B0502020202020204" pitchFamily="34" charset="0"/>
              </a:rPr>
              <a:t>comunităţii internaționale, </a:t>
            </a:r>
            <a:r>
              <a:rPr lang="ro-MD" sz="1400" dirty="0" smtClean="0">
                <a:latin typeface="Century Gothic" panose="020B0502020202020204" pitchFamily="34" charset="0"/>
              </a:rPr>
              <a:t>generând </a:t>
            </a:r>
            <a:r>
              <a:rPr lang="ro-MD" sz="1400" dirty="0" smtClean="0">
                <a:latin typeface="Century Gothic" panose="020B0502020202020204" pitchFamily="34" charset="0"/>
              </a:rPr>
              <a:t>transformări, în geopolitică </a:t>
            </a:r>
            <a:r>
              <a:rPr lang="ro-MD" sz="1400" dirty="0" smtClean="0">
                <a:latin typeface="Century Gothic" panose="020B0502020202020204" pitchFamily="34" charset="0"/>
              </a:rPr>
              <a:t>şi geostrategia lumii, a dezvoltării forţelor </a:t>
            </a:r>
            <a:r>
              <a:rPr lang="ro-MD" sz="1400" dirty="0" smtClean="0">
                <a:latin typeface="Century Gothic" panose="020B0502020202020204" pitchFamily="34" charset="0"/>
              </a:rPr>
              <a:t>armate</a:t>
            </a:r>
            <a:r>
              <a:rPr lang="ro-MD" sz="1400" dirty="0">
                <a:latin typeface="Century Gothic" panose="020B0502020202020204" pitchFamily="34" charset="0"/>
              </a:rPr>
              <a:t>.</a:t>
            </a:r>
            <a:endParaRPr lang="en-US" sz="1200" dirty="0">
              <a:latin typeface="Century Gothic" panose="020B0502020202020204" pitchFamily="34" charset="0"/>
            </a:endParaRPr>
          </a:p>
        </p:txBody>
      </p:sp>
      <p:sp>
        <p:nvSpPr>
          <p:cNvPr id="14" name="TextBox 13"/>
          <p:cNvSpPr txBox="1"/>
          <p:nvPr/>
        </p:nvSpPr>
        <p:spPr>
          <a:xfrm>
            <a:off x="7136020" y="711704"/>
            <a:ext cx="4260274" cy="1600438"/>
          </a:xfrm>
          <a:prstGeom prst="rect">
            <a:avLst/>
          </a:prstGeom>
          <a:noFill/>
        </p:spPr>
        <p:txBody>
          <a:bodyPr wrap="square" rtlCol="0">
            <a:spAutoFit/>
          </a:bodyPr>
          <a:lstStyle/>
          <a:p>
            <a:pPr marL="171450" indent="-171450">
              <a:buFont typeface="Courier New" panose="02070309020205020404" pitchFamily="49" charset="0"/>
              <a:buChar char="o"/>
            </a:pPr>
            <a:r>
              <a:rPr lang="ro-MD" sz="1400" dirty="0">
                <a:latin typeface="Century Gothic" panose="020B0502020202020204" pitchFamily="34" charset="0"/>
              </a:rPr>
              <a:t>S</a:t>
            </a:r>
            <a:r>
              <a:rPr lang="ro-MD" sz="1400" dirty="0" smtClean="0">
                <a:latin typeface="Century Gothic" panose="020B0502020202020204" pitchFamily="34" charset="0"/>
              </a:rPr>
              <a:t>ecuritatea </a:t>
            </a:r>
            <a:r>
              <a:rPr lang="ro-MD" sz="1400" dirty="0" smtClean="0">
                <a:latin typeface="Century Gothic" panose="020B0502020202020204" pitchFamily="34" charset="0"/>
              </a:rPr>
              <a:t>naţională reprezintă condiţia fundamentală a existenţei naţiunii şi a statului </a:t>
            </a:r>
            <a:r>
              <a:rPr lang="ro-MD" sz="1400" dirty="0" smtClean="0">
                <a:latin typeface="Century Gothic" panose="020B0502020202020204" pitchFamily="34" charset="0"/>
              </a:rPr>
              <a:t>şi </a:t>
            </a:r>
            <a:r>
              <a:rPr lang="ro-MD" sz="1400" dirty="0" smtClean="0">
                <a:latin typeface="Century Gothic" panose="020B0502020202020204" pitchFamily="34" charset="0"/>
              </a:rPr>
              <a:t>un obiectiv fundamental al </a:t>
            </a:r>
            <a:r>
              <a:rPr lang="ro-MD" sz="1400" dirty="0" smtClean="0">
                <a:latin typeface="Century Gothic" panose="020B0502020202020204" pitchFamily="34" charset="0"/>
              </a:rPr>
              <a:t>guvernării. </a:t>
            </a:r>
            <a:r>
              <a:rPr lang="ro-MD" sz="1400" dirty="0" smtClean="0">
                <a:latin typeface="Century Gothic" panose="020B0502020202020204" pitchFamily="34" charset="0"/>
              </a:rPr>
              <a:t>Dimensiunile </a:t>
            </a:r>
            <a:r>
              <a:rPr lang="ro-MD" sz="1400" dirty="0" err="1" smtClean="0">
                <a:latin typeface="Century Gothic" panose="020B0502020202020204" pitchFamily="34" charset="0"/>
              </a:rPr>
              <a:t>securităţii</a:t>
            </a:r>
            <a:r>
              <a:rPr lang="ro-MD" sz="1400" dirty="0" smtClean="0">
                <a:latin typeface="Century Gothic" panose="020B0502020202020204" pitchFamily="34" charset="0"/>
              </a:rPr>
              <a:t> sunt : dimensiunea politică, dimensiunea economică, dimensiunea societală, dimensiunea ecologică, dimensiunea militară</a:t>
            </a:r>
          </a:p>
        </p:txBody>
      </p:sp>
      <p:pic>
        <p:nvPicPr>
          <p:cNvPr id="16" name="Рисунок 15"/>
          <p:cNvPicPr>
            <a:picLocks noChangeAspect="1"/>
          </p:cNvPicPr>
          <p:nvPr/>
        </p:nvPicPr>
        <p:blipFill>
          <a:blip r:embed="rId4">
            <a:duotone>
              <a:prstClr val="black"/>
              <a:schemeClr val="accent4">
                <a:tint val="45000"/>
                <a:satMod val="400000"/>
              </a:schemeClr>
            </a:duotone>
          </a:blip>
          <a:stretch>
            <a:fillRect/>
          </a:stretch>
        </p:blipFill>
        <p:spPr>
          <a:xfrm>
            <a:off x="1619293" y="2941060"/>
            <a:ext cx="2904882" cy="2944351"/>
          </a:xfrm>
          <a:prstGeom prst="rect">
            <a:avLst/>
          </a:prstGeom>
        </p:spPr>
      </p:pic>
      <p:pic>
        <p:nvPicPr>
          <p:cNvPr id="17" name="Рисунок 16"/>
          <p:cNvPicPr>
            <a:picLocks noChangeAspect="1"/>
          </p:cNvPicPr>
          <p:nvPr/>
        </p:nvPicPr>
        <p:blipFill>
          <a:blip r:embed="rId5">
            <a:duotone>
              <a:prstClr val="black"/>
              <a:schemeClr val="accent2">
                <a:tint val="45000"/>
                <a:satMod val="400000"/>
              </a:schemeClr>
            </a:duotone>
          </a:blip>
          <a:stretch>
            <a:fillRect/>
          </a:stretch>
        </p:blipFill>
        <p:spPr>
          <a:xfrm>
            <a:off x="7391400" y="3120692"/>
            <a:ext cx="3211438" cy="2601114"/>
          </a:xfrm>
          <a:prstGeom prst="rect">
            <a:avLst/>
          </a:prstGeom>
        </p:spPr>
      </p:pic>
    </p:spTree>
    <p:extLst>
      <p:ext uri="{BB962C8B-B14F-4D97-AF65-F5344CB8AC3E}">
        <p14:creationId xmlns:p14="http://schemas.microsoft.com/office/powerpoint/2010/main" val="7041637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8944495" y="198323"/>
            <a:ext cx="3247505" cy="5257800"/>
          </a:xfrm>
          <a:prstGeom prst="rect">
            <a:avLst/>
          </a:prstGeom>
          <a:solidFill>
            <a:srgbClr val="916A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Рисунок 8"/>
          <p:cNvPicPr>
            <a:picLocks noChangeAspect="1"/>
          </p:cNvPicPr>
          <p:nvPr/>
        </p:nvPicPr>
        <p:blipFill>
          <a:blip r:embed="rId2"/>
          <a:stretch>
            <a:fillRect/>
          </a:stretch>
        </p:blipFill>
        <p:spPr>
          <a:xfrm rot="5400000">
            <a:off x="3603215" y="4918460"/>
            <a:ext cx="213378" cy="1609483"/>
          </a:xfrm>
          <a:prstGeom prst="rect">
            <a:avLst/>
          </a:prstGeom>
        </p:spPr>
      </p:pic>
      <p:graphicFrame>
        <p:nvGraphicFramePr>
          <p:cNvPr id="3" name="Схема 2"/>
          <p:cNvGraphicFramePr/>
          <p:nvPr>
            <p:extLst>
              <p:ext uri="{D42A27DB-BD31-4B8C-83A1-F6EECF244321}">
                <p14:modId xmlns:p14="http://schemas.microsoft.com/office/powerpoint/2010/main" val="497326931"/>
              </p:ext>
            </p:extLst>
          </p:nvPr>
        </p:nvGraphicFramePr>
        <p:xfrm>
          <a:off x="1034797" y="1372067"/>
          <a:ext cx="5746662" cy="2862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Рисунок 1"/>
          <p:cNvPicPr>
            <a:picLocks noChangeAspect="1"/>
          </p:cNvPicPr>
          <p:nvPr/>
        </p:nvPicPr>
        <p:blipFill>
          <a:blip r:embed="rId8"/>
          <a:stretch>
            <a:fillRect/>
          </a:stretch>
        </p:blipFill>
        <p:spPr>
          <a:xfrm rot="16200000">
            <a:off x="6762319" y="2079764"/>
            <a:ext cx="5133196" cy="2833783"/>
          </a:xfrm>
          <a:prstGeom prst="rect">
            <a:avLst/>
          </a:prstGeom>
        </p:spPr>
      </p:pic>
    </p:spTree>
    <p:extLst>
      <p:ext uri="{BB962C8B-B14F-4D97-AF65-F5344CB8AC3E}">
        <p14:creationId xmlns:p14="http://schemas.microsoft.com/office/powerpoint/2010/main" val="17037456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олилиния 7"/>
          <p:cNvSpPr/>
          <p:nvPr/>
        </p:nvSpPr>
        <p:spPr>
          <a:xfrm>
            <a:off x="1149515" y="912836"/>
            <a:ext cx="5279941" cy="3561065"/>
          </a:xfrm>
          <a:custGeom>
            <a:avLst/>
            <a:gdLst>
              <a:gd name="connsiteX0" fmla="*/ 4086124 w 5279941"/>
              <a:gd name="connsiteY0" fmla="*/ 87342 h 3561065"/>
              <a:gd name="connsiteX1" fmla="*/ 2028724 w 5279941"/>
              <a:gd name="connsiteY1" fmla="*/ 138142 h 3561065"/>
              <a:gd name="connsiteX2" fmla="*/ 657124 w 5279941"/>
              <a:gd name="connsiteY2" fmla="*/ 1323476 h 3561065"/>
              <a:gd name="connsiteX3" fmla="*/ 140658 w 5279941"/>
              <a:gd name="connsiteY3" fmla="*/ 3380876 h 3561065"/>
              <a:gd name="connsiteX4" fmla="*/ 3171724 w 5279941"/>
              <a:gd name="connsiteY4" fmla="*/ 3397809 h 3561065"/>
              <a:gd name="connsiteX5" fmla="*/ 4187724 w 5279941"/>
              <a:gd name="connsiteY5" fmla="*/ 2864409 h 3561065"/>
              <a:gd name="connsiteX6" fmla="*/ 5279924 w 5279941"/>
              <a:gd name="connsiteY6" fmla="*/ 1154142 h 3561065"/>
              <a:gd name="connsiteX7" fmla="*/ 4162324 w 5279941"/>
              <a:gd name="connsiteY7" fmla="*/ 705409 h 3561065"/>
              <a:gd name="connsiteX8" fmla="*/ 4086124 w 5279941"/>
              <a:gd name="connsiteY8" fmla="*/ 87342 h 3561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79941" h="3561065">
                <a:moveTo>
                  <a:pt x="4086124" y="87342"/>
                </a:moveTo>
                <a:cubicBezTo>
                  <a:pt x="3730524" y="-7203"/>
                  <a:pt x="2600224" y="-67880"/>
                  <a:pt x="2028724" y="138142"/>
                </a:cubicBezTo>
                <a:cubicBezTo>
                  <a:pt x="1457224" y="344164"/>
                  <a:pt x="971802" y="783020"/>
                  <a:pt x="657124" y="1323476"/>
                </a:cubicBezTo>
                <a:cubicBezTo>
                  <a:pt x="342446" y="1863932"/>
                  <a:pt x="-278442" y="3035154"/>
                  <a:pt x="140658" y="3380876"/>
                </a:cubicBezTo>
                <a:cubicBezTo>
                  <a:pt x="559758" y="3726598"/>
                  <a:pt x="2497213" y="3483887"/>
                  <a:pt x="3171724" y="3397809"/>
                </a:cubicBezTo>
                <a:cubicBezTo>
                  <a:pt x="3846235" y="3311731"/>
                  <a:pt x="3836357" y="3238353"/>
                  <a:pt x="4187724" y="2864409"/>
                </a:cubicBezTo>
                <a:cubicBezTo>
                  <a:pt x="4539091" y="2490465"/>
                  <a:pt x="5284157" y="1513975"/>
                  <a:pt x="5279924" y="1154142"/>
                </a:cubicBezTo>
                <a:cubicBezTo>
                  <a:pt x="5275691" y="794309"/>
                  <a:pt x="4359880" y="884620"/>
                  <a:pt x="4162324" y="705409"/>
                </a:cubicBezTo>
                <a:cubicBezTo>
                  <a:pt x="3964768" y="526198"/>
                  <a:pt x="4441724" y="181887"/>
                  <a:pt x="4086124" y="87342"/>
                </a:cubicBezTo>
                <a:close/>
              </a:path>
            </a:pathLst>
          </a:custGeom>
          <a:gradFill>
            <a:gsLst>
              <a:gs pos="31000">
                <a:srgbClr val="916A4B"/>
              </a:gs>
              <a:gs pos="73000">
                <a:srgbClr val="E2834E"/>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Рисунок 5"/>
          <p:cNvPicPr>
            <a:picLocks noChangeAspect="1"/>
          </p:cNvPicPr>
          <p:nvPr/>
        </p:nvPicPr>
        <p:blipFill>
          <a:blip r:embed="rId2"/>
          <a:stretch>
            <a:fillRect/>
          </a:stretch>
        </p:blipFill>
        <p:spPr>
          <a:xfrm>
            <a:off x="8975440" y="282777"/>
            <a:ext cx="1609483" cy="213378"/>
          </a:xfrm>
          <a:prstGeom prst="rect">
            <a:avLst/>
          </a:prstGeom>
        </p:spPr>
      </p:pic>
      <p:sp>
        <p:nvSpPr>
          <p:cNvPr id="10" name="TextBox 9"/>
          <p:cNvSpPr txBox="1"/>
          <p:nvPr/>
        </p:nvSpPr>
        <p:spPr>
          <a:xfrm>
            <a:off x="6974295" y="1201638"/>
            <a:ext cx="4336236" cy="2631490"/>
          </a:xfrm>
          <a:prstGeom prst="rect">
            <a:avLst/>
          </a:prstGeom>
          <a:noFill/>
        </p:spPr>
        <p:txBody>
          <a:bodyPr wrap="square" rtlCol="0">
            <a:spAutoFit/>
          </a:bodyPr>
          <a:lstStyle/>
          <a:p>
            <a:pPr lvl="0"/>
            <a:r>
              <a:rPr lang="ro-RO" sz="1100" dirty="0" smtClean="0">
                <a:latin typeface="Century Gothic" panose="020B0502020202020204" pitchFamily="34" charset="0"/>
              </a:rPr>
              <a:t>Î</a:t>
            </a:r>
            <a:r>
              <a:rPr lang="en-US" sz="1100" dirty="0" smtClean="0">
                <a:latin typeface="Century Gothic" panose="020B0502020202020204" pitchFamily="34" charset="0"/>
              </a:rPr>
              <a:t>n </a:t>
            </a:r>
            <a:r>
              <a:rPr lang="en-US" sz="1100" dirty="0" err="1">
                <a:latin typeface="Century Gothic" panose="020B0502020202020204" pitchFamily="34" charset="0"/>
              </a:rPr>
              <a:t>spaţiul</a:t>
            </a:r>
            <a:r>
              <a:rPr lang="en-US" sz="1100" dirty="0">
                <a:latin typeface="Century Gothic" panose="020B0502020202020204" pitchFamily="34" charset="0"/>
              </a:rPr>
              <a:t> </a:t>
            </a:r>
            <a:r>
              <a:rPr lang="en-US" sz="1100" dirty="0" err="1">
                <a:latin typeface="Century Gothic" panose="020B0502020202020204" pitchFamily="34" charset="0"/>
              </a:rPr>
              <a:t>asiatic</a:t>
            </a:r>
            <a:r>
              <a:rPr lang="en-US" sz="1100" dirty="0">
                <a:latin typeface="Century Gothic" panose="020B0502020202020204" pitchFamily="34" charset="0"/>
              </a:rPr>
              <a:t> </a:t>
            </a:r>
            <a:r>
              <a:rPr lang="en-US" sz="1100" dirty="0" err="1">
                <a:latin typeface="Century Gothic" panose="020B0502020202020204" pitchFamily="34" charset="0"/>
              </a:rPr>
              <a:t>şi</a:t>
            </a:r>
            <a:r>
              <a:rPr lang="en-US" sz="1100" dirty="0">
                <a:latin typeface="Century Gothic" panose="020B0502020202020204" pitchFamily="34" charset="0"/>
              </a:rPr>
              <a:t> al </a:t>
            </a:r>
            <a:r>
              <a:rPr lang="en-US" sz="1100" dirty="0" err="1" smtClean="0">
                <a:latin typeface="Century Gothic" panose="020B0502020202020204" pitchFamily="34" charset="0"/>
              </a:rPr>
              <a:t>Atlanticului</a:t>
            </a:r>
            <a:r>
              <a:rPr lang="en-US" sz="1100" dirty="0" smtClean="0">
                <a:latin typeface="Century Gothic" panose="020B0502020202020204" pitchFamily="34" charset="0"/>
              </a:rPr>
              <a:t> </a:t>
            </a:r>
            <a:r>
              <a:rPr lang="en-US" sz="1100" dirty="0">
                <a:latin typeface="Century Gothic" panose="020B0502020202020204" pitchFamily="34" charset="0"/>
              </a:rPr>
              <a:t>au </a:t>
            </a:r>
            <a:r>
              <a:rPr lang="en-US" sz="1100" dirty="0" err="1">
                <a:latin typeface="Century Gothic" panose="020B0502020202020204" pitchFamily="34" charset="0"/>
              </a:rPr>
              <a:t>loc</a:t>
            </a:r>
            <a:r>
              <a:rPr lang="en-US" sz="1100" dirty="0">
                <a:latin typeface="Century Gothic" panose="020B0502020202020204" pitchFamily="34" charset="0"/>
              </a:rPr>
              <a:t> </a:t>
            </a:r>
            <a:r>
              <a:rPr lang="en-US" sz="1100" dirty="0" err="1">
                <a:latin typeface="Century Gothic" panose="020B0502020202020204" pitchFamily="34" charset="0"/>
              </a:rPr>
              <a:t>regrupări</a:t>
            </a:r>
            <a:r>
              <a:rPr lang="en-US" sz="1100" dirty="0">
                <a:latin typeface="Century Gothic" panose="020B0502020202020204" pitchFamily="34" charset="0"/>
              </a:rPr>
              <a:t> </a:t>
            </a:r>
            <a:r>
              <a:rPr lang="en-US" sz="1100" dirty="0" err="1" smtClean="0">
                <a:latin typeface="Century Gothic" panose="020B0502020202020204" pitchFamily="34" charset="0"/>
              </a:rPr>
              <a:t>internaţionale</a:t>
            </a:r>
            <a:r>
              <a:rPr lang="en-US" sz="1100" dirty="0" smtClean="0">
                <a:latin typeface="Century Gothic" panose="020B0502020202020204" pitchFamily="34" charset="0"/>
              </a:rPr>
              <a:t>. În </a:t>
            </a:r>
            <a:r>
              <a:rPr lang="en-US" sz="1100" dirty="0" err="1">
                <a:latin typeface="Century Gothic" panose="020B0502020202020204" pitchFamily="34" charset="0"/>
              </a:rPr>
              <a:t>vreme</a:t>
            </a:r>
            <a:r>
              <a:rPr lang="en-US" sz="1100" dirty="0">
                <a:latin typeface="Century Gothic" panose="020B0502020202020204" pitchFamily="34" charset="0"/>
              </a:rPr>
              <a:t> </a:t>
            </a:r>
            <a:r>
              <a:rPr lang="en-US" sz="1100" dirty="0" err="1">
                <a:latin typeface="Century Gothic" panose="020B0502020202020204" pitchFamily="34" charset="0"/>
              </a:rPr>
              <a:t>ce</a:t>
            </a:r>
            <a:r>
              <a:rPr lang="en-US" sz="1100" dirty="0">
                <a:latin typeface="Century Gothic" panose="020B0502020202020204" pitchFamily="34" charset="0"/>
              </a:rPr>
              <a:t> </a:t>
            </a:r>
            <a:r>
              <a:rPr lang="en-US" sz="1100" dirty="0" err="1">
                <a:latin typeface="Century Gothic" panose="020B0502020202020204" pitchFamily="34" charset="0"/>
              </a:rPr>
              <a:t>siguranţa</a:t>
            </a:r>
            <a:r>
              <a:rPr lang="en-US" sz="1100" dirty="0">
                <a:latin typeface="Century Gothic" panose="020B0502020202020204" pitchFamily="34" charset="0"/>
              </a:rPr>
              <a:t> </a:t>
            </a:r>
            <a:r>
              <a:rPr lang="en-US" sz="1100" dirty="0" err="1">
                <a:latin typeface="Century Gothic" panose="020B0502020202020204" pitchFamily="34" charset="0"/>
              </a:rPr>
              <a:t>statală</a:t>
            </a:r>
            <a:r>
              <a:rPr lang="en-US" sz="1100" dirty="0">
                <a:latin typeface="Century Gothic" panose="020B0502020202020204" pitchFamily="34" charset="0"/>
              </a:rPr>
              <a:t> </a:t>
            </a:r>
            <a:r>
              <a:rPr lang="en-US" sz="1100" dirty="0" err="1">
                <a:latin typeface="Century Gothic" panose="020B0502020202020204" pitchFamily="34" charset="0"/>
              </a:rPr>
              <a:t>este</a:t>
            </a:r>
            <a:r>
              <a:rPr lang="en-US" sz="1100" dirty="0">
                <a:latin typeface="Century Gothic" panose="020B0502020202020204" pitchFamily="34" charset="0"/>
              </a:rPr>
              <a:t> </a:t>
            </a:r>
            <a:r>
              <a:rPr lang="en-US" sz="1100" dirty="0" err="1">
                <a:latin typeface="Century Gothic" panose="020B0502020202020204" pitchFamily="34" charset="0"/>
              </a:rPr>
              <a:t>prin</a:t>
            </a:r>
            <a:r>
              <a:rPr lang="en-US" sz="1100" dirty="0">
                <a:latin typeface="Century Gothic" panose="020B0502020202020204" pitchFamily="34" charset="0"/>
              </a:rPr>
              <a:t> </a:t>
            </a:r>
            <a:r>
              <a:rPr lang="en-US" sz="1100" dirty="0" err="1">
                <a:latin typeface="Century Gothic" panose="020B0502020202020204" pitchFamily="34" charset="0"/>
              </a:rPr>
              <a:t>definiţie</a:t>
            </a:r>
            <a:r>
              <a:rPr lang="en-US" sz="1100" dirty="0">
                <a:latin typeface="Century Gothic" panose="020B0502020202020204" pitchFamily="34" charset="0"/>
              </a:rPr>
              <a:t> </a:t>
            </a:r>
            <a:r>
              <a:rPr lang="en-US" sz="1100" dirty="0" err="1">
                <a:latin typeface="Century Gothic" panose="020B0502020202020204" pitchFamily="34" charset="0"/>
              </a:rPr>
              <a:t>concentrată</a:t>
            </a:r>
            <a:r>
              <a:rPr lang="en-US" sz="1100" dirty="0">
                <a:latin typeface="Century Gothic" panose="020B0502020202020204" pitchFamily="34" charset="0"/>
              </a:rPr>
              <a:t> </a:t>
            </a:r>
            <a:r>
              <a:rPr lang="en-US" sz="1100" dirty="0" err="1">
                <a:latin typeface="Century Gothic" panose="020B0502020202020204" pitchFamily="34" charset="0"/>
              </a:rPr>
              <a:t>pe</a:t>
            </a:r>
            <a:r>
              <a:rPr lang="en-US" sz="1100" dirty="0">
                <a:latin typeface="Century Gothic" panose="020B0502020202020204" pitchFamily="34" charset="0"/>
              </a:rPr>
              <a:t> </a:t>
            </a:r>
            <a:r>
              <a:rPr lang="en-US" sz="1100" dirty="0" err="1">
                <a:latin typeface="Century Gothic" panose="020B0502020202020204" pitchFamily="34" charset="0"/>
              </a:rPr>
              <a:t>siguranţa</a:t>
            </a:r>
            <a:r>
              <a:rPr lang="en-US" sz="1100" dirty="0">
                <a:latin typeface="Century Gothic" panose="020B0502020202020204" pitchFamily="34" charset="0"/>
              </a:rPr>
              <a:t> </a:t>
            </a:r>
            <a:r>
              <a:rPr lang="en-US" sz="1100" dirty="0" err="1">
                <a:latin typeface="Century Gothic" panose="020B0502020202020204" pitchFamily="34" charset="0"/>
              </a:rPr>
              <a:t>teritorială</a:t>
            </a:r>
            <a:r>
              <a:rPr lang="en-US" sz="1100" dirty="0">
                <a:latin typeface="Century Gothic" panose="020B0502020202020204" pitchFamily="34" charset="0"/>
              </a:rPr>
              <a:t> </a:t>
            </a:r>
            <a:r>
              <a:rPr lang="en-US" sz="1100" dirty="0" err="1">
                <a:latin typeface="Century Gothic" panose="020B0502020202020204" pitchFamily="34" charset="0"/>
              </a:rPr>
              <a:t>sau</a:t>
            </a:r>
            <a:r>
              <a:rPr lang="en-US" sz="1100" dirty="0">
                <a:latin typeface="Century Gothic" panose="020B0502020202020204" pitchFamily="34" charset="0"/>
              </a:rPr>
              <a:t> </a:t>
            </a:r>
            <a:r>
              <a:rPr lang="en-US" sz="1100" dirty="0" err="1" smtClean="0">
                <a:latin typeface="Century Gothic" panose="020B0502020202020204" pitchFamily="34" charset="0"/>
              </a:rPr>
              <a:t>pe</a:t>
            </a:r>
            <a:r>
              <a:rPr lang="en-US" sz="1100" dirty="0" smtClean="0">
                <a:latin typeface="Century Gothic" panose="020B0502020202020204" pitchFamily="34" charset="0"/>
              </a:rPr>
              <a:t> </a:t>
            </a:r>
            <a:r>
              <a:rPr lang="en-US" sz="1100" dirty="0" err="1">
                <a:latin typeface="Century Gothic" panose="020B0502020202020204" pitchFamily="34" charset="0"/>
              </a:rPr>
              <a:t>cea</a:t>
            </a:r>
            <a:r>
              <a:rPr lang="en-US" sz="1100" dirty="0">
                <a:latin typeface="Century Gothic" panose="020B0502020202020204" pitchFamily="34" charset="0"/>
              </a:rPr>
              <a:t> </a:t>
            </a:r>
            <a:r>
              <a:rPr lang="en-US" sz="1100" dirty="0" err="1">
                <a:latin typeface="Century Gothic" panose="020B0502020202020204" pitchFamily="34" charset="0"/>
              </a:rPr>
              <a:t>economică</a:t>
            </a:r>
            <a:r>
              <a:rPr lang="en-US" sz="1100" dirty="0">
                <a:latin typeface="Century Gothic" panose="020B0502020202020204" pitchFamily="34" charset="0"/>
              </a:rPr>
              <a:t>, </a:t>
            </a:r>
            <a:r>
              <a:rPr lang="en-US" sz="1100" dirty="0" err="1">
                <a:latin typeface="Century Gothic" panose="020B0502020202020204" pitchFamily="34" charset="0"/>
              </a:rPr>
              <a:t>securitatea</a:t>
            </a:r>
            <a:r>
              <a:rPr lang="en-US" sz="1100" dirty="0">
                <a:latin typeface="Century Gothic" panose="020B0502020202020204" pitchFamily="34" charset="0"/>
              </a:rPr>
              <a:t> </a:t>
            </a:r>
            <a:r>
              <a:rPr lang="en-US" sz="1100" dirty="0" err="1">
                <a:latin typeface="Century Gothic" panose="020B0502020202020204" pitchFamily="34" charset="0"/>
              </a:rPr>
              <a:t>umană</a:t>
            </a:r>
            <a:r>
              <a:rPr lang="en-US" sz="1100" dirty="0">
                <a:latin typeface="Century Gothic" panose="020B0502020202020204" pitchFamily="34" charset="0"/>
              </a:rPr>
              <a:t> </a:t>
            </a:r>
            <a:r>
              <a:rPr lang="en-US" sz="1100" dirty="0" err="1">
                <a:latin typeface="Century Gothic" panose="020B0502020202020204" pitchFamily="34" charset="0"/>
              </a:rPr>
              <a:t>deţine</a:t>
            </a:r>
            <a:r>
              <a:rPr lang="en-US" sz="1100" dirty="0">
                <a:latin typeface="Century Gothic" panose="020B0502020202020204" pitchFamily="34" charset="0"/>
              </a:rPr>
              <a:t> o </a:t>
            </a:r>
            <a:r>
              <a:rPr lang="en-US" sz="1100" dirty="0" err="1">
                <a:latin typeface="Century Gothic" panose="020B0502020202020204" pitchFamily="34" charset="0"/>
              </a:rPr>
              <a:t>arie</a:t>
            </a:r>
            <a:r>
              <a:rPr lang="en-US" sz="1100" dirty="0">
                <a:latin typeface="Century Gothic" panose="020B0502020202020204" pitchFamily="34" charset="0"/>
              </a:rPr>
              <a:t> </a:t>
            </a:r>
            <a:r>
              <a:rPr lang="en-US" sz="1100" dirty="0" err="1">
                <a:latin typeface="Century Gothic" panose="020B0502020202020204" pitchFamily="34" charset="0"/>
              </a:rPr>
              <a:t>largă</a:t>
            </a:r>
            <a:r>
              <a:rPr lang="en-US" sz="1100" dirty="0">
                <a:latin typeface="Century Gothic" panose="020B0502020202020204" pitchFamily="34" charset="0"/>
              </a:rPr>
              <a:t>, </a:t>
            </a:r>
            <a:r>
              <a:rPr lang="en-US" sz="1100" dirty="0" err="1">
                <a:latin typeface="Century Gothic" panose="020B0502020202020204" pitchFamily="34" charset="0"/>
              </a:rPr>
              <a:t>acoperind</a:t>
            </a:r>
            <a:r>
              <a:rPr lang="en-US" sz="1100" dirty="0">
                <a:latin typeface="Century Gothic" panose="020B0502020202020204" pitchFamily="34" charset="0"/>
              </a:rPr>
              <a:t> </a:t>
            </a:r>
            <a:r>
              <a:rPr lang="en-US" sz="1100" dirty="0" err="1">
                <a:latin typeface="Century Gothic" panose="020B0502020202020204" pitchFamily="34" charset="0"/>
              </a:rPr>
              <a:t>toată</a:t>
            </a:r>
            <a:r>
              <a:rPr lang="en-US" sz="1100" dirty="0">
                <a:latin typeface="Century Gothic" panose="020B0502020202020204" pitchFamily="34" charset="0"/>
              </a:rPr>
              <a:t> </a:t>
            </a:r>
            <a:r>
              <a:rPr lang="en-US" sz="1100" dirty="0" err="1">
                <a:latin typeface="Century Gothic" panose="020B0502020202020204" pitchFamily="34" charset="0"/>
              </a:rPr>
              <a:t>sfera</a:t>
            </a:r>
            <a:r>
              <a:rPr lang="en-US" sz="1100" dirty="0">
                <a:latin typeface="Century Gothic" panose="020B0502020202020204" pitchFamily="34" charset="0"/>
              </a:rPr>
              <a:t> </a:t>
            </a:r>
            <a:r>
              <a:rPr lang="en-US" sz="1100" dirty="0" err="1">
                <a:latin typeface="Century Gothic" panose="020B0502020202020204" pitchFamily="34" charset="0"/>
              </a:rPr>
              <a:t>bunăstării</a:t>
            </a:r>
            <a:r>
              <a:rPr lang="en-US" sz="1100" dirty="0">
                <a:latin typeface="Century Gothic" panose="020B0502020202020204" pitchFamily="34" charset="0"/>
              </a:rPr>
              <a:t> </a:t>
            </a:r>
            <a:r>
              <a:rPr lang="en-US" sz="1100" dirty="0" err="1">
                <a:latin typeface="Century Gothic" panose="020B0502020202020204" pitchFamily="34" charset="0"/>
              </a:rPr>
              <a:t>indivizilor</a:t>
            </a:r>
            <a:r>
              <a:rPr lang="en-US" sz="1100" dirty="0">
                <a:latin typeface="Century Gothic" panose="020B0502020202020204" pitchFamily="34" charset="0"/>
              </a:rPr>
              <a:t> </a:t>
            </a:r>
            <a:r>
              <a:rPr lang="en-US" sz="1100" dirty="0" err="1">
                <a:latin typeface="Century Gothic" panose="020B0502020202020204" pitchFamily="34" charset="0"/>
              </a:rPr>
              <a:t>şi</a:t>
            </a:r>
            <a:r>
              <a:rPr lang="en-US" sz="1100" dirty="0">
                <a:latin typeface="Century Gothic" panose="020B0502020202020204" pitchFamily="34" charset="0"/>
              </a:rPr>
              <a:t> a </a:t>
            </a:r>
            <a:r>
              <a:rPr lang="en-US" sz="1100" dirty="0" err="1">
                <a:latin typeface="Century Gothic" panose="020B0502020202020204" pitchFamily="34" charset="0"/>
              </a:rPr>
              <a:t>societăţii</a:t>
            </a:r>
            <a:r>
              <a:rPr lang="en-US" sz="1100" dirty="0">
                <a:latin typeface="Century Gothic" panose="020B0502020202020204" pitchFamily="34" charset="0"/>
              </a:rPr>
              <a:t>, </a:t>
            </a:r>
            <a:r>
              <a:rPr lang="en-US" sz="1100" dirty="0" smtClean="0">
                <a:latin typeface="Century Gothic" panose="020B0502020202020204" pitchFamily="34" charset="0"/>
              </a:rPr>
              <a:t>nu </a:t>
            </a:r>
            <a:r>
              <a:rPr lang="en-US" sz="1100" dirty="0" err="1">
                <a:latin typeface="Century Gothic" panose="020B0502020202020204" pitchFamily="34" charset="0"/>
              </a:rPr>
              <a:t>doar</a:t>
            </a:r>
            <a:r>
              <a:rPr lang="en-US" sz="1100" dirty="0">
                <a:latin typeface="Century Gothic" panose="020B0502020202020204" pitchFamily="34" charset="0"/>
              </a:rPr>
              <a:t> a </a:t>
            </a:r>
            <a:r>
              <a:rPr lang="en-US" sz="1100" dirty="0" err="1">
                <a:latin typeface="Century Gothic" panose="020B0502020202020204" pitchFamily="34" charset="0"/>
              </a:rPr>
              <a:t>teritoriilor</a:t>
            </a:r>
            <a:r>
              <a:rPr lang="en-US" sz="1100" dirty="0">
                <a:latin typeface="Century Gothic" panose="020B0502020202020204" pitchFamily="34" charset="0"/>
              </a:rPr>
              <a:t> din </a:t>
            </a:r>
            <a:r>
              <a:rPr lang="en-US" sz="1100" dirty="0" err="1">
                <a:latin typeface="Century Gothic" panose="020B0502020202020204" pitchFamily="34" charset="0"/>
              </a:rPr>
              <a:t>interiorul</a:t>
            </a:r>
            <a:r>
              <a:rPr lang="en-US" sz="1100" dirty="0">
                <a:latin typeface="Century Gothic" panose="020B0502020202020204" pitchFamily="34" charset="0"/>
              </a:rPr>
              <a:t> </a:t>
            </a:r>
            <a:r>
              <a:rPr lang="en-US" sz="1100" dirty="0" err="1">
                <a:latin typeface="Century Gothic" panose="020B0502020202020204" pitchFamily="34" charset="0"/>
              </a:rPr>
              <a:t>graniţelor</a:t>
            </a:r>
            <a:r>
              <a:rPr lang="en-US" sz="1100" dirty="0" smtClean="0">
                <a:latin typeface="Century Gothic" panose="020B0502020202020204" pitchFamily="34" charset="0"/>
              </a:rPr>
              <a:t>.</a:t>
            </a:r>
            <a:endParaRPr lang="ro-RO" sz="1100" dirty="0" smtClean="0">
              <a:latin typeface="Century Gothic" panose="020B0502020202020204" pitchFamily="34" charset="0"/>
            </a:endParaRPr>
          </a:p>
          <a:p>
            <a:pPr lvl="0"/>
            <a:endParaRPr lang="fr-FR" sz="1100" dirty="0">
              <a:latin typeface="Century Gothic" panose="020B0502020202020204" pitchFamily="34" charset="0"/>
            </a:endParaRPr>
          </a:p>
          <a:p>
            <a:r>
              <a:rPr lang="en-US" sz="1100" dirty="0">
                <a:latin typeface="Century Gothic" panose="020B0502020202020204" pitchFamily="34" charset="0"/>
              </a:rPr>
              <a:t>În </a:t>
            </a:r>
            <a:r>
              <a:rPr lang="en-US" sz="1100" dirty="0" err="1">
                <a:latin typeface="Century Gothic" panose="020B0502020202020204" pitchFamily="34" charset="0"/>
              </a:rPr>
              <a:t>cazul</a:t>
            </a:r>
            <a:r>
              <a:rPr lang="en-US" sz="1100" dirty="0">
                <a:latin typeface="Century Gothic" panose="020B0502020202020204" pitchFamily="34" charset="0"/>
              </a:rPr>
              <a:t> </a:t>
            </a:r>
            <a:r>
              <a:rPr lang="en-US" sz="1100" dirty="0" err="1">
                <a:latin typeface="Century Gothic" panose="020B0502020202020204" pitchFamily="34" charset="0"/>
              </a:rPr>
              <a:t>securităţii</a:t>
            </a:r>
            <a:r>
              <a:rPr lang="en-US" sz="1100" dirty="0">
                <a:latin typeface="Century Gothic" panose="020B0502020202020204" pitchFamily="34" charset="0"/>
              </a:rPr>
              <a:t> </a:t>
            </a:r>
            <a:r>
              <a:rPr lang="en-US" sz="1100" dirty="0" err="1">
                <a:latin typeface="Century Gothic" panose="020B0502020202020204" pitchFamily="34" charset="0"/>
              </a:rPr>
              <a:t>tradiţionale</a:t>
            </a:r>
            <a:r>
              <a:rPr lang="en-US" sz="1100" dirty="0">
                <a:latin typeface="Century Gothic" panose="020B0502020202020204" pitchFamily="34" charset="0"/>
              </a:rPr>
              <a:t> </a:t>
            </a:r>
            <a:r>
              <a:rPr lang="en-US" sz="1100" dirty="0" err="1">
                <a:latin typeface="Century Gothic" panose="020B0502020202020204" pitchFamily="34" charset="0"/>
              </a:rPr>
              <a:t>rolul</a:t>
            </a:r>
            <a:r>
              <a:rPr lang="en-US" sz="1100" dirty="0">
                <a:latin typeface="Century Gothic" panose="020B0502020202020204" pitchFamily="34" charset="0"/>
              </a:rPr>
              <a:t> </a:t>
            </a:r>
            <a:r>
              <a:rPr lang="en-US" sz="1100" dirty="0" err="1">
                <a:latin typeface="Century Gothic" panose="020B0502020202020204" pitchFamily="34" charset="0"/>
              </a:rPr>
              <a:t>esenţial</a:t>
            </a:r>
            <a:r>
              <a:rPr lang="en-US" sz="1100" dirty="0">
                <a:latin typeface="Century Gothic" panose="020B0502020202020204" pitchFamily="34" charset="0"/>
              </a:rPr>
              <a:t> </a:t>
            </a:r>
            <a:r>
              <a:rPr lang="en-US" sz="1100" dirty="0" smtClean="0">
                <a:latin typeface="Century Gothic" panose="020B0502020202020204" pitchFamily="34" charset="0"/>
              </a:rPr>
              <a:t> a</a:t>
            </a:r>
            <a:r>
              <a:rPr lang="ro-RO" sz="1100" dirty="0" smtClean="0">
                <a:latin typeface="Century Gothic" panose="020B0502020202020204" pitchFamily="34" charset="0"/>
              </a:rPr>
              <a:t>re</a:t>
            </a:r>
            <a:r>
              <a:rPr lang="en-US" sz="1100" dirty="0" smtClean="0">
                <a:latin typeface="Century Gothic" panose="020B0502020202020204" pitchFamily="34" charset="0"/>
              </a:rPr>
              <a:t> </a:t>
            </a:r>
            <a:r>
              <a:rPr lang="en-US" sz="1100" dirty="0" err="1">
                <a:latin typeface="Century Gothic" panose="020B0502020202020204" pitchFamily="34" charset="0"/>
              </a:rPr>
              <a:t>statul</a:t>
            </a:r>
            <a:r>
              <a:rPr lang="en-US" sz="1100" dirty="0">
                <a:latin typeface="Century Gothic" panose="020B0502020202020204" pitchFamily="34" charset="0"/>
              </a:rPr>
              <a:t> </a:t>
            </a:r>
            <a:r>
              <a:rPr lang="en-US" sz="1100" dirty="0" smtClean="0">
                <a:latin typeface="Century Gothic" panose="020B0502020202020204" pitchFamily="34" charset="0"/>
              </a:rPr>
              <a:t>. </a:t>
            </a:r>
            <a:r>
              <a:rPr lang="en-US" sz="1100" dirty="0" err="1">
                <a:latin typeface="Century Gothic" panose="020B0502020202020204" pitchFamily="34" charset="0"/>
              </a:rPr>
              <a:t>Aceste</a:t>
            </a:r>
            <a:r>
              <a:rPr lang="en-US" sz="1100" dirty="0">
                <a:latin typeface="Century Gothic" panose="020B0502020202020204" pitchFamily="34" charset="0"/>
              </a:rPr>
              <a:t> </a:t>
            </a:r>
            <a:r>
              <a:rPr lang="en-US" sz="1100" dirty="0" err="1">
                <a:latin typeface="Century Gothic" panose="020B0502020202020204" pitchFamily="34" charset="0"/>
              </a:rPr>
              <a:t>valenţe</a:t>
            </a:r>
            <a:r>
              <a:rPr lang="en-US" sz="1100" dirty="0">
                <a:latin typeface="Century Gothic" panose="020B0502020202020204" pitchFamily="34" charset="0"/>
              </a:rPr>
              <a:t> ale </a:t>
            </a:r>
            <a:r>
              <a:rPr lang="en-US" sz="1100" dirty="0" err="1">
                <a:latin typeface="Century Gothic" panose="020B0502020202020204" pitchFamily="34" charset="0"/>
              </a:rPr>
              <a:t>conceptului</a:t>
            </a:r>
            <a:r>
              <a:rPr lang="en-US" sz="1100" dirty="0">
                <a:latin typeface="Century Gothic" panose="020B0502020202020204" pitchFamily="34" charset="0"/>
              </a:rPr>
              <a:t> de </a:t>
            </a:r>
            <a:r>
              <a:rPr lang="en-US" sz="1100" dirty="0" err="1">
                <a:latin typeface="Century Gothic" panose="020B0502020202020204" pitchFamily="34" charset="0"/>
              </a:rPr>
              <a:t>securitate</a:t>
            </a:r>
            <a:r>
              <a:rPr lang="en-US" sz="1100" dirty="0">
                <a:latin typeface="Century Gothic" panose="020B0502020202020204" pitchFamily="34" charset="0"/>
              </a:rPr>
              <a:t> </a:t>
            </a:r>
            <a:r>
              <a:rPr lang="en-US" sz="1100" dirty="0" smtClean="0">
                <a:latin typeface="Century Gothic" panose="020B0502020202020204" pitchFamily="34" charset="0"/>
              </a:rPr>
              <a:t> </a:t>
            </a:r>
            <a:r>
              <a:rPr lang="en-US" sz="1100" dirty="0" err="1">
                <a:latin typeface="Century Gothic" panose="020B0502020202020204" pitchFamily="34" charset="0"/>
              </a:rPr>
              <a:t>transpun</a:t>
            </a:r>
            <a:r>
              <a:rPr lang="en-US" sz="1100" dirty="0">
                <a:latin typeface="Century Gothic" panose="020B0502020202020204" pitchFamily="34" charset="0"/>
              </a:rPr>
              <a:t> la </a:t>
            </a:r>
            <a:r>
              <a:rPr lang="en-US" sz="1100" dirty="0" err="1">
                <a:latin typeface="Century Gothic" panose="020B0502020202020204" pitchFamily="34" charset="0"/>
              </a:rPr>
              <a:t>nivel</a:t>
            </a:r>
            <a:r>
              <a:rPr lang="en-US" sz="1100" dirty="0">
                <a:latin typeface="Century Gothic" panose="020B0502020202020204" pitchFamily="34" charset="0"/>
              </a:rPr>
              <a:t> </a:t>
            </a:r>
            <a:r>
              <a:rPr lang="en-US" sz="1100" dirty="0" err="1">
                <a:latin typeface="Century Gothic" panose="020B0502020202020204" pitchFamily="34" charset="0"/>
              </a:rPr>
              <a:t>internaţional</a:t>
            </a:r>
            <a:r>
              <a:rPr lang="en-US" sz="1100" dirty="0">
                <a:latin typeface="Century Gothic" panose="020B0502020202020204" pitchFamily="34" charset="0"/>
              </a:rPr>
              <a:t> </a:t>
            </a:r>
            <a:r>
              <a:rPr lang="en-US" sz="1100" dirty="0" err="1">
                <a:latin typeface="Century Gothic" panose="020B0502020202020204" pitchFamily="34" charset="0"/>
              </a:rPr>
              <a:t>prin</a:t>
            </a:r>
            <a:r>
              <a:rPr lang="en-US" sz="1100" dirty="0">
                <a:latin typeface="Century Gothic" panose="020B0502020202020204" pitchFamily="34" charset="0"/>
              </a:rPr>
              <a:t> </a:t>
            </a:r>
            <a:r>
              <a:rPr lang="en-US" sz="1100" dirty="0" err="1">
                <a:latin typeface="Century Gothic" panose="020B0502020202020204" pitchFamily="34" charset="0"/>
              </a:rPr>
              <a:t>promovarea</a:t>
            </a:r>
            <a:r>
              <a:rPr lang="en-US" sz="1100" dirty="0">
                <a:latin typeface="Century Gothic" panose="020B0502020202020204" pitchFamily="34" charset="0"/>
              </a:rPr>
              <a:t> </a:t>
            </a:r>
            <a:r>
              <a:rPr lang="en-US" sz="1100" dirty="0" err="1">
                <a:latin typeface="Century Gothic" panose="020B0502020202020204" pitchFamily="34" charset="0"/>
              </a:rPr>
              <a:t>unui</a:t>
            </a:r>
            <a:r>
              <a:rPr lang="en-US" sz="1100" dirty="0">
                <a:latin typeface="Century Gothic" panose="020B0502020202020204" pitchFamily="34" charset="0"/>
              </a:rPr>
              <a:t> </a:t>
            </a:r>
            <a:r>
              <a:rPr lang="en-US" sz="1100" dirty="0" smtClean="0">
                <a:latin typeface="Century Gothic" panose="020B0502020202020204" pitchFamily="34" charset="0"/>
              </a:rPr>
              <a:t>set </a:t>
            </a:r>
            <a:r>
              <a:rPr lang="en-US" sz="1100" dirty="0">
                <a:latin typeface="Century Gothic" panose="020B0502020202020204" pitchFamily="34" charset="0"/>
              </a:rPr>
              <a:t>de </a:t>
            </a:r>
            <a:r>
              <a:rPr lang="en-US" sz="1100" dirty="0" err="1">
                <a:latin typeface="Century Gothic" panose="020B0502020202020204" pitchFamily="34" charset="0"/>
              </a:rPr>
              <a:t>valori</a:t>
            </a:r>
            <a:r>
              <a:rPr lang="en-US" sz="1100" dirty="0">
                <a:latin typeface="Century Gothic" panose="020B0502020202020204" pitchFamily="34" charset="0"/>
              </a:rPr>
              <a:t> </a:t>
            </a:r>
            <a:r>
              <a:rPr lang="en-US" sz="1100" dirty="0" err="1">
                <a:latin typeface="Century Gothic" panose="020B0502020202020204" pitchFamily="34" charset="0"/>
              </a:rPr>
              <a:t>comune</a:t>
            </a:r>
            <a:r>
              <a:rPr lang="en-US" sz="1100" dirty="0">
                <a:latin typeface="Century Gothic" panose="020B0502020202020204" pitchFamily="34" charset="0"/>
              </a:rPr>
              <a:t> </a:t>
            </a:r>
            <a:r>
              <a:rPr lang="en-US" sz="1100" dirty="0" err="1">
                <a:latin typeface="Century Gothic" panose="020B0502020202020204" pitchFamily="34" charset="0"/>
              </a:rPr>
              <a:t>bazate</a:t>
            </a:r>
            <a:r>
              <a:rPr lang="en-US" sz="1100" dirty="0">
                <a:latin typeface="Century Gothic" panose="020B0502020202020204" pitchFamily="34" charset="0"/>
              </a:rPr>
              <a:t> </a:t>
            </a:r>
            <a:r>
              <a:rPr lang="en-US" sz="1100" dirty="0" err="1">
                <a:latin typeface="Century Gothic" panose="020B0502020202020204" pitchFamily="34" charset="0"/>
              </a:rPr>
              <a:t>pe</a:t>
            </a:r>
            <a:r>
              <a:rPr lang="en-US" sz="1100" dirty="0">
                <a:latin typeface="Century Gothic" panose="020B0502020202020204" pitchFamily="34" charset="0"/>
              </a:rPr>
              <a:t> </a:t>
            </a:r>
            <a:r>
              <a:rPr lang="en-US" sz="1100" dirty="0" err="1">
                <a:latin typeface="Century Gothic" panose="020B0502020202020204" pitchFamily="34" charset="0"/>
              </a:rPr>
              <a:t>principiile</a:t>
            </a:r>
            <a:r>
              <a:rPr lang="en-US" sz="1100" dirty="0">
                <a:latin typeface="Century Gothic" panose="020B0502020202020204" pitchFamily="34" charset="0"/>
              </a:rPr>
              <a:t> </a:t>
            </a:r>
            <a:r>
              <a:rPr lang="en-US" sz="1100" dirty="0" err="1">
                <a:latin typeface="Century Gothic" panose="020B0502020202020204" pitchFamily="34" charset="0"/>
              </a:rPr>
              <a:t>securităţii</a:t>
            </a:r>
            <a:r>
              <a:rPr lang="en-US" sz="1100" dirty="0">
                <a:latin typeface="Century Gothic" panose="020B0502020202020204" pitchFamily="34" charset="0"/>
              </a:rPr>
              <a:t> </a:t>
            </a:r>
            <a:r>
              <a:rPr lang="en-US" sz="1100" dirty="0" err="1" smtClean="0">
                <a:latin typeface="Century Gothic" panose="020B0502020202020204" pitchFamily="34" charset="0"/>
              </a:rPr>
              <a:t>umane</a:t>
            </a:r>
            <a:r>
              <a:rPr lang="ro-RO" sz="1100" dirty="0" smtClean="0">
                <a:latin typeface="Century Gothic" panose="020B0502020202020204" pitchFamily="34" charset="0"/>
              </a:rPr>
              <a:t>.</a:t>
            </a:r>
            <a:r>
              <a:rPr lang="en-US" sz="1100" dirty="0" smtClean="0">
                <a:latin typeface="Century Gothic" panose="020B0502020202020204" pitchFamily="34" charset="0"/>
              </a:rPr>
              <a:t>Se </a:t>
            </a:r>
            <a:r>
              <a:rPr lang="en-US" sz="1100" dirty="0" err="1">
                <a:latin typeface="Century Gothic" panose="020B0502020202020204" pitchFamily="34" charset="0"/>
              </a:rPr>
              <a:t>coagulează</a:t>
            </a:r>
            <a:r>
              <a:rPr lang="en-US" sz="1100" dirty="0">
                <a:latin typeface="Century Gothic" panose="020B0502020202020204" pitchFamily="34" charset="0"/>
              </a:rPr>
              <a:t> </a:t>
            </a:r>
            <a:r>
              <a:rPr lang="en-US" sz="1100" dirty="0" err="1">
                <a:latin typeface="Century Gothic" panose="020B0502020202020204" pitchFamily="34" charset="0"/>
              </a:rPr>
              <a:t>astfel</a:t>
            </a:r>
            <a:r>
              <a:rPr lang="en-US" sz="1100" dirty="0">
                <a:latin typeface="Century Gothic" panose="020B0502020202020204" pitchFamily="34" charset="0"/>
              </a:rPr>
              <a:t> o </a:t>
            </a:r>
            <a:r>
              <a:rPr lang="en-US" sz="1100" dirty="0" err="1">
                <a:latin typeface="Century Gothic" panose="020B0502020202020204" pitchFamily="34" charset="0"/>
              </a:rPr>
              <a:t>interacţiune</a:t>
            </a:r>
            <a:r>
              <a:rPr lang="en-US" sz="1100" dirty="0">
                <a:latin typeface="Century Gothic" panose="020B0502020202020204" pitchFamily="34" charset="0"/>
              </a:rPr>
              <a:t> </a:t>
            </a:r>
            <a:r>
              <a:rPr lang="en-US" sz="1100" dirty="0" err="1">
                <a:latin typeface="Century Gothic" panose="020B0502020202020204" pitchFamily="34" charset="0"/>
              </a:rPr>
              <a:t>complexă</a:t>
            </a:r>
            <a:r>
              <a:rPr lang="en-US" sz="1100" dirty="0">
                <a:latin typeface="Century Gothic" panose="020B0502020202020204" pitchFamily="34" charset="0"/>
              </a:rPr>
              <a:t> </a:t>
            </a:r>
            <a:r>
              <a:rPr lang="en-US" sz="1100" dirty="0" err="1" smtClean="0">
                <a:latin typeface="Century Gothic" panose="020B0502020202020204" pitchFamily="34" charset="0"/>
              </a:rPr>
              <a:t>între</a:t>
            </a:r>
            <a:r>
              <a:rPr lang="en-US" sz="1100" dirty="0" smtClean="0">
                <a:latin typeface="Century Gothic" panose="020B0502020202020204" pitchFamily="34" charset="0"/>
              </a:rPr>
              <a:t> </a:t>
            </a:r>
            <a:r>
              <a:rPr lang="en-US" sz="1100" dirty="0" err="1">
                <a:latin typeface="Century Gothic" panose="020B0502020202020204" pitchFamily="34" charset="0"/>
              </a:rPr>
              <a:t>cele</a:t>
            </a:r>
            <a:r>
              <a:rPr lang="en-US" sz="1100" dirty="0">
                <a:latin typeface="Century Gothic" panose="020B0502020202020204" pitchFamily="34" charset="0"/>
              </a:rPr>
              <a:t> </a:t>
            </a:r>
            <a:r>
              <a:rPr lang="en-US" sz="1100" dirty="0" err="1">
                <a:latin typeface="Century Gothic" panose="020B0502020202020204" pitchFamily="34" charset="0"/>
              </a:rPr>
              <a:t>trei</a:t>
            </a:r>
            <a:r>
              <a:rPr lang="en-US" sz="1100" dirty="0">
                <a:latin typeface="Century Gothic" panose="020B0502020202020204" pitchFamily="34" charset="0"/>
              </a:rPr>
              <a:t> </a:t>
            </a:r>
            <a:r>
              <a:rPr lang="en-US" sz="1100" dirty="0" err="1">
                <a:latin typeface="Century Gothic" panose="020B0502020202020204" pitchFamily="34" charset="0"/>
              </a:rPr>
              <a:t>paliere</a:t>
            </a:r>
            <a:r>
              <a:rPr lang="en-US" sz="1100" dirty="0">
                <a:latin typeface="Century Gothic" panose="020B0502020202020204" pitchFamily="34" charset="0"/>
              </a:rPr>
              <a:t> ale </a:t>
            </a:r>
            <a:r>
              <a:rPr lang="en-US" sz="1100" dirty="0" err="1">
                <a:latin typeface="Century Gothic" panose="020B0502020202020204" pitchFamily="34" charset="0"/>
              </a:rPr>
              <a:t>securităţii</a:t>
            </a:r>
            <a:r>
              <a:rPr lang="en-US" sz="1100" dirty="0">
                <a:latin typeface="Century Gothic" panose="020B0502020202020204" pitchFamily="34" charset="0"/>
              </a:rPr>
              <a:t>: </a:t>
            </a:r>
            <a:r>
              <a:rPr lang="en-US" sz="1100" dirty="0" err="1">
                <a:latin typeface="Century Gothic" panose="020B0502020202020204" pitchFamily="34" charset="0"/>
              </a:rPr>
              <a:t>securitatea</a:t>
            </a:r>
            <a:r>
              <a:rPr lang="en-US" sz="1100" dirty="0">
                <a:latin typeface="Century Gothic" panose="020B0502020202020204" pitchFamily="34" charset="0"/>
              </a:rPr>
              <a:t> </a:t>
            </a:r>
            <a:r>
              <a:rPr lang="en-US" sz="1100" dirty="0" err="1">
                <a:latin typeface="Century Gothic" panose="020B0502020202020204" pitchFamily="34" charset="0"/>
              </a:rPr>
              <a:t>individului</a:t>
            </a:r>
            <a:r>
              <a:rPr lang="en-US" sz="1100" dirty="0">
                <a:latin typeface="Century Gothic" panose="020B0502020202020204" pitchFamily="34" charset="0"/>
              </a:rPr>
              <a:t>, </a:t>
            </a:r>
            <a:r>
              <a:rPr lang="en-US" sz="1100" dirty="0" err="1">
                <a:latin typeface="Century Gothic" panose="020B0502020202020204" pitchFamily="34" charset="0"/>
              </a:rPr>
              <a:t>securitatea</a:t>
            </a:r>
            <a:r>
              <a:rPr lang="en-US" sz="1100" dirty="0">
                <a:latin typeface="Century Gothic" panose="020B0502020202020204" pitchFamily="34" charset="0"/>
              </a:rPr>
              <a:t> </a:t>
            </a:r>
            <a:r>
              <a:rPr lang="en-US" sz="1100" dirty="0" err="1">
                <a:latin typeface="Century Gothic" panose="020B0502020202020204" pitchFamily="34" charset="0"/>
              </a:rPr>
              <a:t>naţională</a:t>
            </a:r>
            <a:r>
              <a:rPr lang="en-US" sz="1100" dirty="0">
                <a:latin typeface="Century Gothic" panose="020B0502020202020204" pitchFamily="34" charset="0"/>
              </a:rPr>
              <a:t> </a:t>
            </a:r>
            <a:r>
              <a:rPr lang="en-US" sz="1100" dirty="0" err="1">
                <a:latin typeface="Century Gothic" panose="020B0502020202020204" pitchFamily="34" charset="0"/>
              </a:rPr>
              <a:t>şi</a:t>
            </a:r>
            <a:r>
              <a:rPr lang="en-US" sz="1100" dirty="0">
                <a:latin typeface="Century Gothic" panose="020B0502020202020204" pitchFamily="34" charset="0"/>
              </a:rPr>
              <a:t> </a:t>
            </a:r>
            <a:r>
              <a:rPr lang="en-US" sz="1100" dirty="0" err="1">
                <a:latin typeface="Century Gothic" panose="020B0502020202020204" pitchFamily="34" charset="0"/>
              </a:rPr>
              <a:t>securitatea</a:t>
            </a:r>
            <a:r>
              <a:rPr lang="en-US" sz="1100" dirty="0">
                <a:latin typeface="Century Gothic" panose="020B0502020202020204" pitchFamily="34" charset="0"/>
              </a:rPr>
              <a:t> </a:t>
            </a:r>
            <a:r>
              <a:rPr lang="en-US" sz="1100" dirty="0" err="1">
                <a:latin typeface="Century Gothic" panose="020B0502020202020204" pitchFamily="34" charset="0"/>
              </a:rPr>
              <a:t>internaţională</a:t>
            </a:r>
            <a:r>
              <a:rPr lang="en-US" sz="1100" dirty="0">
                <a:latin typeface="Century Gothic" panose="020B0502020202020204" pitchFamily="34" charset="0"/>
              </a:rPr>
              <a:t>.</a:t>
            </a:r>
          </a:p>
          <a:p>
            <a:pPr marL="228600" indent="-228600">
              <a:buFont typeface="Courier New" panose="02070309020205020404" pitchFamily="49" charset="0"/>
              <a:buChar char="o"/>
            </a:pPr>
            <a:endParaRPr lang="en-US" sz="1100" dirty="0">
              <a:latin typeface="Century Gothic" panose="020B0502020202020204" pitchFamily="34" charset="0"/>
            </a:endParaRPr>
          </a:p>
        </p:txBody>
      </p:sp>
      <p:sp>
        <p:nvSpPr>
          <p:cNvPr id="11" name="TextBox 10"/>
          <p:cNvSpPr txBox="1"/>
          <p:nvPr/>
        </p:nvSpPr>
        <p:spPr>
          <a:xfrm>
            <a:off x="2233128" y="4828596"/>
            <a:ext cx="7147889" cy="1954381"/>
          </a:xfrm>
          <a:prstGeom prst="rect">
            <a:avLst/>
          </a:prstGeom>
          <a:noFill/>
        </p:spPr>
        <p:txBody>
          <a:bodyPr wrap="square" rtlCol="0">
            <a:spAutoFit/>
          </a:bodyPr>
          <a:lstStyle/>
          <a:p>
            <a:pPr lvl="0"/>
            <a:r>
              <a:rPr lang="en-US" sz="1100" dirty="0" err="1" smtClean="0">
                <a:latin typeface="Century Gothic" panose="020B0502020202020204" pitchFamily="34" charset="0"/>
              </a:rPr>
              <a:t>Punctul</a:t>
            </a:r>
            <a:r>
              <a:rPr lang="en-US" sz="1100" dirty="0" smtClean="0">
                <a:latin typeface="Century Gothic" panose="020B0502020202020204" pitchFamily="34" charset="0"/>
              </a:rPr>
              <a:t> </a:t>
            </a:r>
            <a:r>
              <a:rPr lang="en-US" sz="1100" dirty="0">
                <a:latin typeface="Century Gothic" panose="020B0502020202020204" pitchFamily="34" charset="0"/>
              </a:rPr>
              <a:t>central al </a:t>
            </a:r>
            <a:r>
              <a:rPr lang="en-US" sz="1100" dirty="0" err="1">
                <a:latin typeface="Century Gothic" panose="020B0502020202020204" pitchFamily="34" charset="0"/>
              </a:rPr>
              <a:t>securităţii</a:t>
            </a:r>
            <a:r>
              <a:rPr lang="en-US" sz="1100" dirty="0">
                <a:latin typeface="Century Gothic" panose="020B0502020202020204" pitchFamily="34" charset="0"/>
              </a:rPr>
              <a:t> </a:t>
            </a:r>
            <a:r>
              <a:rPr lang="en-US" sz="1100" dirty="0" err="1">
                <a:latin typeface="Century Gothic" panose="020B0502020202020204" pitchFamily="34" charset="0"/>
              </a:rPr>
              <a:t>internaţionale</a:t>
            </a:r>
            <a:r>
              <a:rPr lang="en-US" sz="1100" dirty="0">
                <a:latin typeface="Century Gothic" panose="020B0502020202020204" pitchFamily="34" charset="0"/>
              </a:rPr>
              <a:t> </a:t>
            </a:r>
            <a:r>
              <a:rPr lang="en-US" sz="1100" dirty="0" err="1">
                <a:latin typeface="Century Gothic" panose="020B0502020202020204" pitchFamily="34" charset="0"/>
              </a:rPr>
              <a:t>este</a:t>
            </a:r>
            <a:r>
              <a:rPr lang="en-US" sz="1100" dirty="0">
                <a:latin typeface="Century Gothic" panose="020B0502020202020204" pitchFamily="34" charset="0"/>
              </a:rPr>
              <a:t> </a:t>
            </a:r>
            <a:r>
              <a:rPr lang="en-US" sz="1100" dirty="0" err="1">
                <a:latin typeface="Century Gothic" panose="020B0502020202020204" pitchFamily="34" charset="0"/>
              </a:rPr>
              <a:t>reprezentat</a:t>
            </a:r>
            <a:r>
              <a:rPr lang="en-US" sz="1100" dirty="0">
                <a:latin typeface="Century Gothic" panose="020B0502020202020204" pitchFamily="34" charset="0"/>
              </a:rPr>
              <a:t> </a:t>
            </a:r>
            <a:r>
              <a:rPr lang="en-US" sz="1100" dirty="0" err="1">
                <a:latin typeface="Century Gothic" panose="020B0502020202020204" pitchFamily="34" charset="0"/>
              </a:rPr>
              <a:t>în</a:t>
            </a:r>
            <a:r>
              <a:rPr lang="en-US" sz="1100" dirty="0">
                <a:latin typeface="Century Gothic" panose="020B0502020202020204" pitchFamily="34" charset="0"/>
              </a:rPr>
              <a:t> mod </a:t>
            </a:r>
            <a:r>
              <a:rPr lang="en-US" sz="1100" dirty="0" err="1">
                <a:latin typeface="Century Gothic" panose="020B0502020202020204" pitchFamily="34" charset="0"/>
              </a:rPr>
              <a:t>tradiţional</a:t>
            </a:r>
            <a:r>
              <a:rPr lang="en-US" sz="1100" dirty="0">
                <a:latin typeface="Century Gothic" panose="020B0502020202020204" pitchFamily="34" charset="0"/>
              </a:rPr>
              <a:t> de </a:t>
            </a:r>
            <a:r>
              <a:rPr lang="en-US" sz="1100" dirty="0" err="1">
                <a:latin typeface="Century Gothic" panose="020B0502020202020204" pitchFamily="34" charset="0"/>
              </a:rPr>
              <a:t>securitatea</a:t>
            </a:r>
            <a:r>
              <a:rPr lang="en-US" sz="1100" dirty="0">
                <a:latin typeface="Century Gothic" panose="020B0502020202020204" pitchFamily="34" charset="0"/>
              </a:rPr>
              <a:t> </a:t>
            </a:r>
            <a:r>
              <a:rPr lang="en-US" sz="1100" dirty="0" err="1">
                <a:latin typeface="Century Gothic" panose="020B0502020202020204" pitchFamily="34" charset="0"/>
              </a:rPr>
              <a:t>statelor</a:t>
            </a:r>
            <a:r>
              <a:rPr lang="en-US" sz="1100" dirty="0">
                <a:latin typeface="Century Gothic" panose="020B0502020202020204" pitchFamily="34" charset="0"/>
              </a:rPr>
              <a:t> ca </a:t>
            </a:r>
            <a:r>
              <a:rPr lang="en-US" sz="1100" dirty="0" err="1">
                <a:latin typeface="Century Gothic" panose="020B0502020202020204" pitchFamily="34" charset="0"/>
              </a:rPr>
              <a:t>subiect</a:t>
            </a:r>
            <a:r>
              <a:rPr lang="en-US" sz="1100" dirty="0">
                <a:latin typeface="Century Gothic" panose="020B0502020202020204" pitchFamily="34" charset="0"/>
              </a:rPr>
              <a:t> de </a:t>
            </a:r>
            <a:r>
              <a:rPr lang="en-US" sz="1100" dirty="0" err="1">
                <a:latin typeface="Century Gothic" panose="020B0502020202020204" pitchFamily="34" charset="0"/>
              </a:rPr>
              <a:t>drept</a:t>
            </a:r>
            <a:r>
              <a:rPr lang="en-US" sz="1100" dirty="0">
                <a:latin typeface="Century Gothic" panose="020B0502020202020204" pitchFamily="34" charset="0"/>
              </a:rPr>
              <a:t> </a:t>
            </a:r>
            <a:r>
              <a:rPr lang="en-US" sz="1100" dirty="0" err="1">
                <a:latin typeface="Century Gothic" panose="020B0502020202020204" pitchFamily="34" charset="0"/>
              </a:rPr>
              <a:t>internaţional</a:t>
            </a:r>
            <a:r>
              <a:rPr lang="en-US" sz="1100" dirty="0">
                <a:latin typeface="Century Gothic" panose="020B0502020202020204" pitchFamily="34" charset="0"/>
              </a:rPr>
              <a:t> </a:t>
            </a:r>
            <a:r>
              <a:rPr lang="en-US" sz="1100" dirty="0" err="1">
                <a:latin typeface="Century Gothic" panose="020B0502020202020204" pitchFamily="34" charset="0"/>
              </a:rPr>
              <a:t>şi</a:t>
            </a:r>
            <a:r>
              <a:rPr lang="en-US" sz="1100" dirty="0">
                <a:latin typeface="Century Gothic" panose="020B0502020202020204" pitchFamily="34" charset="0"/>
              </a:rPr>
              <a:t> </a:t>
            </a:r>
            <a:r>
              <a:rPr lang="en-US" sz="1100" dirty="0" err="1">
                <a:latin typeface="Century Gothic" panose="020B0502020202020204" pitchFamily="34" charset="0"/>
              </a:rPr>
              <a:t>că</a:t>
            </a:r>
            <a:r>
              <a:rPr lang="en-US" sz="1100" dirty="0">
                <a:latin typeface="Century Gothic" panose="020B0502020202020204" pitchFamily="34" charset="0"/>
              </a:rPr>
              <a:t> </a:t>
            </a:r>
            <a:r>
              <a:rPr lang="en-US" sz="1100" dirty="0" err="1">
                <a:latin typeface="Century Gothic" panose="020B0502020202020204" pitchFamily="34" charset="0"/>
              </a:rPr>
              <a:t>securitatea</a:t>
            </a:r>
            <a:r>
              <a:rPr lang="en-US" sz="1100" dirty="0">
                <a:latin typeface="Century Gothic" panose="020B0502020202020204" pitchFamily="34" charset="0"/>
              </a:rPr>
              <a:t> </a:t>
            </a:r>
            <a:r>
              <a:rPr lang="en-US" sz="1100" dirty="0" err="1">
                <a:latin typeface="Century Gothic" panose="020B0502020202020204" pitchFamily="34" charset="0"/>
              </a:rPr>
              <a:t>umană</a:t>
            </a:r>
            <a:r>
              <a:rPr lang="en-US" sz="1100" dirty="0">
                <a:latin typeface="Century Gothic" panose="020B0502020202020204" pitchFamily="34" charset="0"/>
              </a:rPr>
              <a:t> se </a:t>
            </a:r>
            <a:r>
              <a:rPr lang="en-US" sz="1100" dirty="0" err="1">
                <a:latin typeface="Century Gothic" panose="020B0502020202020204" pitchFamily="34" charset="0"/>
              </a:rPr>
              <a:t>concentrează</a:t>
            </a:r>
            <a:r>
              <a:rPr lang="en-US" sz="1100" dirty="0">
                <a:latin typeface="Century Gothic" panose="020B0502020202020204" pitchFamily="34" charset="0"/>
              </a:rPr>
              <a:t> </a:t>
            </a:r>
            <a:r>
              <a:rPr lang="en-US" sz="1100" dirty="0" err="1">
                <a:latin typeface="Century Gothic" panose="020B0502020202020204" pitchFamily="34" charset="0"/>
              </a:rPr>
              <a:t>pe</a:t>
            </a:r>
            <a:r>
              <a:rPr lang="en-US" sz="1100" dirty="0">
                <a:latin typeface="Century Gothic" panose="020B0502020202020204" pitchFamily="34" charset="0"/>
              </a:rPr>
              <a:t> </a:t>
            </a:r>
            <a:r>
              <a:rPr lang="en-US" sz="1100" dirty="0" err="1">
                <a:latin typeface="Century Gothic" panose="020B0502020202020204" pitchFamily="34" charset="0"/>
              </a:rPr>
              <a:t>individ</a:t>
            </a:r>
            <a:r>
              <a:rPr lang="en-US" sz="1100" dirty="0">
                <a:latin typeface="Century Gothic" panose="020B0502020202020204" pitchFamily="34" charset="0"/>
              </a:rPr>
              <a:t> ca exponent al </a:t>
            </a:r>
            <a:r>
              <a:rPr lang="en-US" sz="1100" dirty="0" err="1">
                <a:latin typeface="Century Gothic" panose="020B0502020202020204" pitchFamily="34" charset="0"/>
              </a:rPr>
              <a:t>societăţii</a:t>
            </a:r>
            <a:r>
              <a:rPr lang="en-US" sz="1100" dirty="0">
                <a:latin typeface="Century Gothic" panose="020B0502020202020204" pitchFamily="34" charset="0"/>
              </a:rPr>
              <a:t> </a:t>
            </a:r>
            <a:r>
              <a:rPr lang="en-US" sz="1100" dirty="0" err="1">
                <a:latin typeface="Century Gothic" panose="020B0502020202020204" pitchFamily="34" charset="0"/>
              </a:rPr>
              <a:t>căreia</a:t>
            </a:r>
            <a:r>
              <a:rPr lang="en-US" sz="1100" dirty="0">
                <a:latin typeface="Century Gothic" panose="020B0502020202020204" pitchFamily="34" charset="0"/>
              </a:rPr>
              <a:t> </a:t>
            </a:r>
            <a:r>
              <a:rPr lang="en-US" sz="1100" dirty="0" err="1">
                <a:latin typeface="Century Gothic" panose="020B0502020202020204" pitchFamily="34" charset="0"/>
              </a:rPr>
              <a:t>îi</a:t>
            </a:r>
            <a:r>
              <a:rPr lang="en-US" sz="1100" dirty="0">
                <a:latin typeface="Century Gothic" panose="020B0502020202020204" pitchFamily="34" charset="0"/>
              </a:rPr>
              <a:t> </a:t>
            </a:r>
            <a:r>
              <a:rPr lang="en-US" sz="1100" dirty="0" err="1">
                <a:latin typeface="Century Gothic" panose="020B0502020202020204" pitchFamily="34" charset="0"/>
              </a:rPr>
              <a:t>aparţine</a:t>
            </a:r>
            <a:r>
              <a:rPr lang="en-US" sz="1100" dirty="0">
                <a:latin typeface="Century Gothic" panose="020B0502020202020204" pitchFamily="34" charset="0"/>
              </a:rPr>
              <a:t>, </a:t>
            </a:r>
            <a:endParaRPr lang="ro-RO" sz="1100" dirty="0" smtClean="0">
              <a:latin typeface="Century Gothic" panose="020B0502020202020204" pitchFamily="34" charset="0"/>
            </a:endParaRPr>
          </a:p>
          <a:p>
            <a:endParaRPr lang="ro-RO" sz="1100" dirty="0" smtClean="0">
              <a:latin typeface="Century Gothic" panose="020B0502020202020204" pitchFamily="34" charset="0"/>
            </a:endParaRPr>
          </a:p>
          <a:p>
            <a:r>
              <a:rPr lang="en-US" sz="1100" dirty="0" err="1" smtClean="0">
                <a:latin typeface="Century Gothic" panose="020B0502020202020204" pitchFamily="34" charset="0"/>
              </a:rPr>
              <a:t>Statele</a:t>
            </a:r>
            <a:r>
              <a:rPr lang="en-US" sz="1100" dirty="0" smtClean="0">
                <a:latin typeface="Century Gothic" panose="020B0502020202020204" pitchFamily="34" charset="0"/>
              </a:rPr>
              <a:t> </a:t>
            </a:r>
            <a:r>
              <a:rPr lang="en-US" sz="1100" dirty="0" err="1">
                <a:latin typeface="Century Gothic" panose="020B0502020202020204" pitchFamily="34" charset="0"/>
              </a:rPr>
              <a:t>naţionale</a:t>
            </a:r>
            <a:r>
              <a:rPr lang="en-US" sz="1100" dirty="0">
                <a:latin typeface="Century Gothic" panose="020B0502020202020204" pitchFamily="34" charset="0"/>
              </a:rPr>
              <a:t> </a:t>
            </a:r>
            <a:r>
              <a:rPr lang="en-US" sz="1100" dirty="0" err="1">
                <a:latin typeface="Century Gothic" panose="020B0502020202020204" pitchFamily="34" charset="0"/>
              </a:rPr>
              <a:t>sunt</a:t>
            </a:r>
            <a:r>
              <a:rPr lang="en-US" sz="1100" dirty="0">
                <a:latin typeface="Century Gothic" panose="020B0502020202020204" pitchFamily="34" charset="0"/>
              </a:rPr>
              <a:t> </a:t>
            </a:r>
            <a:r>
              <a:rPr lang="en-US" sz="1100" dirty="0" err="1">
                <a:latin typeface="Century Gothic" panose="020B0502020202020204" pitchFamily="34" charset="0"/>
              </a:rPr>
              <a:t>actorii</a:t>
            </a:r>
            <a:r>
              <a:rPr lang="en-US" sz="1100" dirty="0">
                <a:latin typeface="Century Gothic" panose="020B0502020202020204" pitchFamily="34" charset="0"/>
              </a:rPr>
              <a:t> </a:t>
            </a:r>
            <a:r>
              <a:rPr lang="en-US" sz="1100" dirty="0" err="1">
                <a:latin typeface="Century Gothic" panose="020B0502020202020204" pitchFamily="34" charset="0"/>
              </a:rPr>
              <a:t>principali</a:t>
            </a:r>
            <a:r>
              <a:rPr lang="en-US" sz="1100" dirty="0">
                <a:latin typeface="Century Gothic" panose="020B0502020202020204" pitchFamily="34" charset="0"/>
              </a:rPr>
              <a:t> </a:t>
            </a:r>
            <a:r>
              <a:rPr lang="en-US" sz="1100" dirty="0" err="1">
                <a:latin typeface="Century Gothic" panose="020B0502020202020204" pitchFamily="34" charset="0"/>
              </a:rPr>
              <a:t>ai</a:t>
            </a:r>
            <a:r>
              <a:rPr lang="en-US" sz="1100" dirty="0">
                <a:latin typeface="Century Gothic" panose="020B0502020202020204" pitchFamily="34" charset="0"/>
              </a:rPr>
              <a:t> </a:t>
            </a:r>
            <a:r>
              <a:rPr lang="en-US" sz="1100" dirty="0" err="1">
                <a:latin typeface="Century Gothic" panose="020B0502020202020204" pitchFamily="34" charset="0"/>
              </a:rPr>
              <a:t>mediului</a:t>
            </a:r>
            <a:r>
              <a:rPr lang="en-US" sz="1100" dirty="0">
                <a:latin typeface="Century Gothic" panose="020B0502020202020204" pitchFamily="34" charset="0"/>
              </a:rPr>
              <a:t> </a:t>
            </a:r>
            <a:r>
              <a:rPr lang="en-US" sz="1100" dirty="0" err="1">
                <a:latin typeface="Century Gothic" panose="020B0502020202020204" pitchFamily="34" charset="0"/>
              </a:rPr>
              <a:t>internaţional</a:t>
            </a:r>
            <a:r>
              <a:rPr lang="en-US" sz="1100" dirty="0">
                <a:latin typeface="Century Gothic" panose="020B0502020202020204" pitchFamily="34" charset="0"/>
              </a:rPr>
              <a:t>, </a:t>
            </a:r>
            <a:r>
              <a:rPr lang="en-US" sz="1100" dirty="0" err="1">
                <a:latin typeface="Century Gothic" panose="020B0502020202020204" pitchFamily="34" charset="0"/>
              </a:rPr>
              <a:t>iar</a:t>
            </a:r>
            <a:r>
              <a:rPr lang="en-US" sz="1100" dirty="0">
                <a:latin typeface="Century Gothic" panose="020B0502020202020204" pitchFamily="34" charset="0"/>
              </a:rPr>
              <a:t> </a:t>
            </a:r>
            <a:r>
              <a:rPr lang="en-US" sz="1100" dirty="0" err="1">
                <a:latin typeface="Century Gothic" panose="020B0502020202020204" pitchFamily="34" charset="0"/>
              </a:rPr>
              <a:t>coroborarea</a:t>
            </a:r>
            <a:r>
              <a:rPr lang="en-US" sz="1100" dirty="0">
                <a:latin typeface="Century Gothic" panose="020B0502020202020204" pitchFamily="34" charset="0"/>
              </a:rPr>
              <a:t> </a:t>
            </a:r>
            <a:r>
              <a:rPr lang="en-US" sz="1100" dirty="0" err="1">
                <a:latin typeface="Century Gothic" panose="020B0502020202020204" pitchFamily="34" charset="0"/>
              </a:rPr>
              <a:t>problemelor</a:t>
            </a:r>
            <a:r>
              <a:rPr lang="en-US" sz="1100" dirty="0">
                <a:latin typeface="Century Gothic" panose="020B0502020202020204" pitchFamily="34" charset="0"/>
              </a:rPr>
              <a:t> </a:t>
            </a:r>
            <a:r>
              <a:rPr lang="en-US" sz="1100" dirty="0" err="1">
                <a:latin typeface="Century Gothic" panose="020B0502020202020204" pitchFamily="34" charset="0"/>
              </a:rPr>
              <a:t>lor</a:t>
            </a:r>
            <a:r>
              <a:rPr lang="en-US" sz="1100" dirty="0">
                <a:latin typeface="Century Gothic" panose="020B0502020202020204" pitchFamily="34" charset="0"/>
              </a:rPr>
              <a:t> </a:t>
            </a:r>
            <a:r>
              <a:rPr lang="en-US" sz="1100" dirty="0" err="1">
                <a:latin typeface="Century Gothic" panose="020B0502020202020204" pitchFamily="34" charset="0"/>
              </a:rPr>
              <a:t>externe</a:t>
            </a:r>
            <a:r>
              <a:rPr lang="en-US" sz="1100" dirty="0">
                <a:latin typeface="Century Gothic" panose="020B0502020202020204" pitchFamily="34" charset="0"/>
              </a:rPr>
              <a:t> (</a:t>
            </a:r>
            <a:r>
              <a:rPr lang="en-US" sz="1100" dirty="0" err="1">
                <a:latin typeface="Century Gothic" panose="020B0502020202020204" pitchFamily="34" charset="0"/>
              </a:rPr>
              <a:t>diferende</a:t>
            </a:r>
            <a:r>
              <a:rPr lang="en-US" sz="1100" dirty="0">
                <a:latin typeface="Century Gothic" panose="020B0502020202020204" pitchFamily="34" charset="0"/>
              </a:rPr>
              <a:t> </a:t>
            </a:r>
            <a:r>
              <a:rPr lang="en-US" sz="1100" dirty="0" err="1">
                <a:latin typeface="Century Gothic" panose="020B0502020202020204" pitchFamily="34" charset="0"/>
              </a:rPr>
              <a:t>teritoriale</a:t>
            </a:r>
            <a:r>
              <a:rPr lang="en-US" sz="1100" dirty="0">
                <a:latin typeface="Century Gothic" panose="020B0502020202020204" pitchFamily="34" charset="0"/>
              </a:rPr>
              <a:t>, de </a:t>
            </a:r>
            <a:r>
              <a:rPr lang="en-US" sz="1100" dirty="0" err="1">
                <a:latin typeface="Century Gothic" panose="020B0502020202020204" pitchFamily="34" charset="0"/>
              </a:rPr>
              <a:t>supremaţie</a:t>
            </a:r>
            <a:r>
              <a:rPr lang="en-US" sz="1100" dirty="0">
                <a:latin typeface="Century Gothic" panose="020B0502020202020204" pitchFamily="34" charset="0"/>
              </a:rPr>
              <a:t> </a:t>
            </a:r>
            <a:r>
              <a:rPr lang="en-US" sz="1100" dirty="0" err="1">
                <a:latin typeface="Century Gothic" panose="020B0502020202020204" pitchFamily="34" charset="0"/>
              </a:rPr>
              <a:t>militară</a:t>
            </a:r>
            <a:r>
              <a:rPr lang="en-US" sz="1100" dirty="0">
                <a:latin typeface="Century Gothic" panose="020B0502020202020204" pitchFamily="34" charset="0"/>
              </a:rPr>
              <a:t>, etc.) cu </a:t>
            </a:r>
            <a:r>
              <a:rPr lang="en-US" sz="1100" dirty="0" err="1">
                <a:latin typeface="Century Gothic" panose="020B0502020202020204" pitchFamily="34" charset="0"/>
              </a:rPr>
              <a:t>cele</a:t>
            </a:r>
            <a:r>
              <a:rPr lang="en-US" sz="1100" dirty="0">
                <a:latin typeface="Century Gothic" panose="020B0502020202020204" pitchFamily="34" charset="0"/>
              </a:rPr>
              <a:t> interne (</a:t>
            </a:r>
            <a:r>
              <a:rPr lang="en-US" sz="1100" dirty="0" err="1">
                <a:latin typeface="Century Gothic" panose="020B0502020202020204" pitchFamily="34" charset="0"/>
              </a:rPr>
              <a:t>nivel</a:t>
            </a:r>
            <a:r>
              <a:rPr lang="en-US" sz="1100" dirty="0">
                <a:latin typeface="Century Gothic" panose="020B0502020202020204" pitchFamily="34" charset="0"/>
              </a:rPr>
              <a:t> de </a:t>
            </a:r>
            <a:r>
              <a:rPr lang="en-US" sz="1100" dirty="0" err="1">
                <a:latin typeface="Century Gothic" panose="020B0502020202020204" pitchFamily="34" charset="0"/>
              </a:rPr>
              <a:t>dezvoltare</a:t>
            </a:r>
            <a:r>
              <a:rPr lang="en-US" sz="1100" dirty="0">
                <a:latin typeface="Century Gothic" panose="020B0502020202020204" pitchFamily="34" charset="0"/>
              </a:rPr>
              <a:t> </a:t>
            </a:r>
            <a:r>
              <a:rPr lang="en-US" sz="1100" dirty="0" err="1">
                <a:latin typeface="Century Gothic" panose="020B0502020202020204" pitchFamily="34" charset="0"/>
              </a:rPr>
              <a:t>economică</a:t>
            </a:r>
            <a:r>
              <a:rPr lang="en-US" sz="1100" dirty="0">
                <a:latin typeface="Century Gothic" panose="020B0502020202020204" pitchFamily="34" charset="0"/>
              </a:rPr>
              <a:t>, </a:t>
            </a:r>
            <a:r>
              <a:rPr lang="en-US" sz="1100" dirty="0" err="1">
                <a:latin typeface="Century Gothic" panose="020B0502020202020204" pitchFamily="34" charset="0"/>
              </a:rPr>
              <a:t>socială</a:t>
            </a:r>
            <a:r>
              <a:rPr lang="en-US" sz="1100" dirty="0">
                <a:latin typeface="Century Gothic" panose="020B0502020202020204" pitchFamily="34" charset="0"/>
              </a:rPr>
              <a:t>, </a:t>
            </a:r>
            <a:r>
              <a:rPr lang="en-US" sz="1100" dirty="0" err="1">
                <a:latin typeface="Century Gothic" panose="020B0502020202020204" pitchFamily="34" charset="0"/>
              </a:rPr>
              <a:t>tensiuni</a:t>
            </a:r>
            <a:r>
              <a:rPr lang="en-US" sz="1100" dirty="0">
                <a:latin typeface="Century Gothic" panose="020B0502020202020204" pitchFamily="34" charset="0"/>
              </a:rPr>
              <a:t> </a:t>
            </a:r>
            <a:r>
              <a:rPr lang="en-US" sz="1100" dirty="0" err="1">
                <a:latin typeface="Century Gothic" panose="020B0502020202020204" pitchFamily="34" charset="0"/>
              </a:rPr>
              <a:t>interetnice</a:t>
            </a:r>
            <a:r>
              <a:rPr lang="en-US" sz="1100" dirty="0">
                <a:latin typeface="Century Gothic" panose="020B0502020202020204" pitchFamily="34" charset="0"/>
              </a:rPr>
              <a:t>, etc.) </a:t>
            </a:r>
            <a:r>
              <a:rPr lang="en-US" sz="1100" dirty="0" err="1">
                <a:latin typeface="Century Gothic" panose="020B0502020202020204" pitchFamily="34" charset="0"/>
              </a:rPr>
              <a:t>reclamă</a:t>
            </a:r>
            <a:r>
              <a:rPr lang="en-US" sz="1100" dirty="0">
                <a:latin typeface="Century Gothic" panose="020B0502020202020204" pitchFamily="34" charset="0"/>
              </a:rPr>
              <a:t> </a:t>
            </a:r>
            <a:r>
              <a:rPr lang="en-US" sz="1100" dirty="0" err="1">
                <a:latin typeface="Century Gothic" panose="020B0502020202020204" pitchFamily="34" charset="0"/>
              </a:rPr>
              <a:t>eforturi</a:t>
            </a:r>
            <a:r>
              <a:rPr lang="en-US" sz="1100" dirty="0">
                <a:latin typeface="Century Gothic" panose="020B0502020202020204" pitchFamily="34" charset="0"/>
              </a:rPr>
              <a:t> </a:t>
            </a:r>
            <a:r>
              <a:rPr lang="en-US" sz="1100" dirty="0" err="1">
                <a:latin typeface="Century Gothic" panose="020B0502020202020204" pitchFamily="34" charset="0"/>
              </a:rPr>
              <a:t>serioase</a:t>
            </a:r>
            <a:r>
              <a:rPr lang="en-US" sz="1100" dirty="0">
                <a:latin typeface="Century Gothic" panose="020B0502020202020204" pitchFamily="34" charset="0"/>
              </a:rPr>
              <a:t> </a:t>
            </a:r>
            <a:r>
              <a:rPr lang="en-US" sz="1100" dirty="0" err="1">
                <a:latin typeface="Century Gothic" panose="020B0502020202020204" pitchFamily="34" charset="0"/>
              </a:rPr>
              <a:t>şi</a:t>
            </a:r>
            <a:r>
              <a:rPr lang="en-US" sz="1100" dirty="0">
                <a:latin typeface="Century Gothic" panose="020B0502020202020204" pitchFamily="34" charset="0"/>
              </a:rPr>
              <a:t> </a:t>
            </a:r>
            <a:r>
              <a:rPr lang="en-US" sz="1100" dirty="0" err="1">
                <a:latin typeface="Century Gothic" panose="020B0502020202020204" pitchFamily="34" charset="0"/>
              </a:rPr>
              <a:t>susţinute</a:t>
            </a:r>
            <a:r>
              <a:rPr lang="en-US" sz="1100" dirty="0">
                <a:latin typeface="Century Gothic" panose="020B0502020202020204" pitchFamily="34" charset="0"/>
              </a:rPr>
              <a:t> </a:t>
            </a:r>
            <a:r>
              <a:rPr lang="en-US" sz="1100" dirty="0" err="1">
                <a:latin typeface="Century Gothic" panose="020B0502020202020204" pitchFamily="34" charset="0"/>
              </a:rPr>
              <a:t>pentru</a:t>
            </a:r>
            <a:r>
              <a:rPr lang="en-US" sz="1100" dirty="0">
                <a:latin typeface="Century Gothic" panose="020B0502020202020204" pitchFamily="34" charset="0"/>
              </a:rPr>
              <a:t> </a:t>
            </a:r>
            <a:r>
              <a:rPr lang="en-US" sz="1100" dirty="0" err="1">
                <a:latin typeface="Century Gothic" panose="020B0502020202020204" pitchFamily="34" charset="0"/>
              </a:rPr>
              <a:t>soluţionare</a:t>
            </a:r>
            <a:r>
              <a:rPr lang="en-US" sz="1100" dirty="0">
                <a:latin typeface="Century Gothic" panose="020B0502020202020204" pitchFamily="34" charset="0"/>
              </a:rPr>
              <a:t> </a:t>
            </a:r>
            <a:r>
              <a:rPr lang="en-US" sz="1100" dirty="0" err="1">
                <a:latin typeface="Century Gothic" panose="020B0502020202020204" pitchFamily="34" charset="0"/>
              </a:rPr>
              <a:t>şi</a:t>
            </a:r>
            <a:r>
              <a:rPr lang="en-US" sz="1100" dirty="0">
                <a:latin typeface="Century Gothic" panose="020B0502020202020204" pitchFamily="34" charset="0"/>
              </a:rPr>
              <a:t> </a:t>
            </a:r>
            <a:r>
              <a:rPr lang="en-US" sz="1100" dirty="0" err="1">
                <a:latin typeface="Century Gothic" panose="020B0502020202020204" pitchFamily="34" charset="0"/>
              </a:rPr>
              <a:t>adesea</a:t>
            </a:r>
            <a:r>
              <a:rPr lang="en-US" sz="1100" dirty="0">
                <a:latin typeface="Century Gothic" panose="020B0502020202020204" pitchFamily="34" charset="0"/>
              </a:rPr>
              <a:t> ”</a:t>
            </a:r>
            <a:r>
              <a:rPr lang="en-US" sz="1100" dirty="0" err="1">
                <a:latin typeface="Century Gothic" panose="020B0502020202020204" pitchFamily="34" charset="0"/>
              </a:rPr>
              <a:t>idei</a:t>
            </a:r>
            <a:r>
              <a:rPr lang="en-US" sz="1100" dirty="0">
                <a:latin typeface="Century Gothic" panose="020B0502020202020204" pitchFamily="34" charset="0"/>
              </a:rPr>
              <a:t> </a:t>
            </a:r>
            <a:r>
              <a:rPr lang="en-US" sz="1100" dirty="0" err="1">
                <a:latin typeface="Century Gothic" panose="020B0502020202020204" pitchFamily="34" charset="0"/>
              </a:rPr>
              <a:t>novatoare</a:t>
            </a:r>
            <a:r>
              <a:rPr lang="en-US" sz="1100" dirty="0">
                <a:latin typeface="Century Gothic" panose="020B0502020202020204" pitchFamily="34" charset="0"/>
              </a:rPr>
              <a:t>” care, </a:t>
            </a:r>
            <a:r>
              <a:rPr lang="en-US" sz="1100" dirty="0" err="1">
                <a:latin typeface="Century Gothic" panose="020B0502020202020204" pitchFamily="34" charset="0"/>
              </a:rPr>
              <a:t>greşit</a:t>
            </a:r>
            <a:r>
              <a:rPr lang="en-US" sz="1100" dirty="0">
                <a:latin typeface="Century Gothic" panose="020B0502020202020204" pitchFamily="34" charset="0"/>
              </a:rPr>
              <a:t> </a:t>
            </a:r>
            <a:r>
              <a:rPr lang="en-US" sz="1100" dirty="0" err="1">
                <a:latin typeface="Century Gothic" panose="020B0502020202020204" pitchFamily="34" charset="0"/>
              </a:rPr>
              <a:t>comunicate</a:t>
            </a:r>
            <a:r>
              <a:rPr lang="en-US" sz="1100" dirty="0">
                <a:latin typeface="Century Gothic" panose="020B0502020202020204" pitchFamily="34" charset="0"/>
              </a:rPr>
              <a:t> </a:t>
            </a:r>
            <a:r>
              <a:rPr lang="en-US" sz="1100" dirty="0" err="1">
                <a:latin typeface="Century Gothic" panose="020B0502020202020204" pitchFamily="34" charset="0"/>
              </a:rPr>
              <a:t>sau</a:t>
            </a:r>
            <a:r>
              <a:rPr lang="en-US" sz="1100" dirty="0">
                <a:latin typeface="Century Gothic" panose="020B0502020202020204" pitchFamily="34" charset="0"/>
              </a:rPr>
              <a:t> </a:t>
            </a:r>
            <a:r>
              <a:rPr lang="en-US" sz="1100" dirty="0" err="1">
                <a:latin typeface="Century Gothic" panose="020B0502020202020204" pitchFamily="34" charset="0"/>
              </a:rPr>
              <a:t>înţelese</a:t>
            </a:r>
            <a:r>
              <a:rPr lang="en-US" sz="1100" dirty="0">
                <a:latin typeface="Century Gothic" panose="020B0502020202020204" pitchFamily="34" charset="0"/>
              </a:rPr>
              <a:t>, pot </a:t>
            </a:r>
            <a:r>
              <a:rPr lang="en-US" sz="1100" dirty="0" err="1">
                <a:latin typeface="Century Gothic" panose="020B0502020202020204" pitchFamily="34" charset="0"/>
              </a:rPr>
              <a:t>amorsa</a:t>
            </a:r>
            <a:r>
              <a:rPr lang="en-US" sz="1100" dirty="0">
                <a:latin typeface="Century Gothic" panose="020B0502020202020204" pitchFamily="34" charset="0"/>
              </a:rPr>
              <a:t> </a:t>
            </a:r>
            <a:r>
              <a:rPr lang="en-US" sz="1100" dirty="0" err="1">
                <a:latin typeface="Century Gothic" panose="020B0502020202020204" pitchFamily="34" charset="0"/>
              </a:rPr>
              <a:t>adevărate</a:t>
            </a:r>
            <a:r>
              <a:rPr lang="en-US" sz="1100" dirty="0">
                <a:latin typeface="Century Gothic" panose="020B0502020202020204" pitchFamily="34" charset="0"/>
              </a:rPr>
              <a:t> bombe cu </a:t>
            </a:r>
            <a:r>
              <a:rPr lang="en-US" sz="1100" dirty="0" err="1">
                <a:latin typeface="Century Gothic" panose="020B0502020202020204" pitchFamily="34" charset="0"/>
              </a:rPr>
              <a:t>ceas</a:t>
            </a:r>
            <a:r>
              <a:rPr lang="en-US" sz="1100" dirty="0">
                <a:latin typeface="Century Gothic" panose="020B0502020202020204" pitchFamily="34" charset="0"/>
              </a:rPr>
              <a:t>.</a:t>
            </a:r>
            <a:endParaRPr lang="ru-RU" sz="1100" dirty="0">
              <a:latin typeface="Century Gothic" panose="020B0502020202020204" pitchFamily="34" charset="0"/>
            </a:endParaRPr>
          </a:p>
          <a:p>
            <a:pPr marL="171450" lvl="0" indent="-171450">
              <a:buFont typeface="Courier New" panose="02070309020205020404" pitchFamily="49" charset="0"/>
              <a:buChar char="o"/>
            </a:pPr>
            <a:endParaRPr lang="ru-RU" sz="1100" dirty="0"/>
          </a:p>
          <a:p>
            <a:pPr marL="171450" indent="-171450">
              <a:buFont typeface="Courier New" panose="02070309020205020404" pitchFamily="49" charset="0"/>
              <a:buChar char="o"/>
            </a:pPr>
            <a:endParaRPr lang="ro-MD" sz="1100" dirty="0">
              <a:latin typeface="Century Gothic" panose="020B0502020202020204" pitchFamily="34" charset="0"/>
            </a:endParaRPr>
          </a:p>
        </p:txBody>
      </p:sp>
      <p:pic>
        <p:nvPicPr>
          <p:cNvPr id="13" name="Рисунок 12"/>
          <p:cNvPicPr>
            <a:picLocks noChangeAspect="1"/>
          </p:cNvPicPr>
          <p:nvPr/>
        </p:nvPicPr>
        <p:blipFill>
          <a:blip r:embed="rId3"/>
          <a:srcRect l="12252" t="58" r="9557" b="373"/>
          <a:stretch>
            <a:fillRect/>
          </a:stretch>
        </p:blipFill>
        <p:spPr>
          <a:xfrm>
            <a:off x="604676" y="496155"/>
            <a:ext cx="5442507" cy="3626958"/>
          </a:xfrm>
          <a:custGeom>
            <a:avLst/>
            <a:gdLst>
              <a:gd name="connsiteX0" fmla="*/ 2340496 w 5431442"/>
              <a:gd name="connsiteY0" fmla="*/ 238 h 3619584"/>
              <a:gd name="connsiteX1" fmla="*/ 2579097 w 5431442"/>
              <a:gd name="connsiteY1" fmla="*/ 25436 h 3619584"/>
              <a:gd name="connsiteX2" fmla="*/ 4732094 w 5431442"/>
              <a:gd name="connsiteY2" fmla="*/ 466010 h 3619584"/>
              <a:gd name="connsiteX3" fmla="*/ 5430363 w 5431442"/>
              <a:gd name="connsiteY3" fmla="*/ 1962301 h 3619584"/>
              <a:gd name="connsiteX4" fmla="*/ 4615715 w 5431442"/>
              <a:gd name="connsiteY4" fmla="*/ 2718759 h 3619584"/>
              <a:gd name="connsiteX5" fmla="*/ 4815221 w 5431442"/>
              <a:gd name="connsiteY5" fmla="*/ 2909952 h 3619584"/>
              <a:gd name="connsiteX6" fmla="*/ 4200079 w 5431442"/>
              <a:gd name="connsiteY6" fmla="*/ 3616534 h 3619584"/>
              <a:gd name="connsiteX7" fmla="*/ 3717941 w 5431442"/>
              <a:gd name="connsiteY7" fmla="*/ 3175959 h 3619584"/>
              <a:gd name="connsiteX8" fmla="*/ 2188399 w 5431442"/>
              <a:gd name="connsiteY8" fmla="*/ 3425341 h 3619584"/>
              <a:gd name="connsiteX9" fmla="*/ 218283 w 5431442"/>
              <a:gd name="connsiteY9" fmla="*/ 2718759 h 3619584"/>
              <a:gd name="connsiteX10" fmla="*/ 160094 w 5431442"/>
              <a:gd name="connsiteY10" fmla="*/ 1305596 h 3619584"/>
              <a:gd name="connsiteX11" fmla="*/ 1207497 w 5431442"/>
              <a:gd name="connsiteY11" fmla="*/ 316381 h 3619584"/>
              <a:gd name="connsiteX12" fmla="*/ 2047083 w 5431442"/>
              <a:gd name="connsiteY12" fmla="*/ 83625 h 3619584"/>
              <a:gd name="connsiteX13" fmla="*/ 2340496 w 5431442"/>
              <a:gd name="connsiteY13" fmla="*/ 238 h 361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31442" h="3619584">
                <a:moveTo>
                  <a:pt x="2340496" y="238"/>
                </a:moveTo>
                <a:cubicBezTo>
                  <a:pt x="2393360" y="1624"/>
                  <a:pt x="2467915" y="9157"/>
                  <a:pt x="2579097" y="25436"/>
                </a:cubicBezTo>
                <a:cubicBezTo>
                  <a:pt x="3023828" y="90552"/>
                  <a:pt x="4256883" y="143199"/>
                  <a:pt x="4732094" y="466010"/>
                </a:cubicBezTo>
                <a:cubicBezTo>
                  <a:pt x="5207305" y="788821"/>
                  <a:pt x="5449760" y="1586843"/>
                  <a:pt x="5430363" y="1962301"/>
                </a:cubicBezTo>
                <a:cubicBezTo>
                  <a:pt x="5410967" y="2337759"/>
                  <a:pt x="4718239" y="2560817"/>
                  <a:pt x="4615715" y="2718759"/>
                </a:cubicBezTo>
                <a:cubicBezTo>
                  <a:pt x="4513191" y="2876701"/>
                  <a:pt x="4884494" y="2760323"/>
                  <a:pt x="4815221" y="2909952"/>
                </a:cubicBezTo>
                <a:cubicBezTo>
                  <a:pt x="4745948" y="3059581"/>
                  <a:pt x="4382959" y="3572200"/>
                  <a:pt x="4200079" y="3616534"/>
                </a:cubicBezTo>
                <a:cubicBezTo>
                  <a:pt x="4017199" y="3660868"/>
                  <a:pt x="4053221" y="3207825"/>
                  <a:pt x="3717941" y="3175959"/>
                </a:cubicBezTo>
                <a:cubicBezTo>
                  <a:pt x="3382661" y="3144093"/>
                  <a:pt x="2771675" y="3501541"/>
                  <a:pt x="2188399" y="3425341"/>
                </a:cubicBezTo>
                <a:cubicBezTo>
                  <a:pt x="1605123" y="3349141"/>
                  <a:pt x="556334" y="3072050"/>
                  <a:pt x="218283" y="2718759"/>
                </a:cubicBezTo>
                <a:cubicBezTo>
                  <a:pt x="-119768" y="2365468"/>
                  <a:pt x="-4775" y="1705992"/>
                  <a:pt x="160094" y="1305596"/>
                </a:cubicBezTo>
                <a:cubicBezTo>
                  <a:pt x="324963" y="905200"/>
                  <a:pt x="892999" y="520043"/>
                  <a:pt x="1207497" y="316381"/>
                </a:cubicBezTo>
                <a:cubicBezTo>
                  <a:pt x="1521995" y="112719"/>
                  <a:pt x="1818483" y="132116"/>
                  <a:pt x="2047083" y="83625"/>
                </a:cubicBezTo>
                <a:cubicBezTo>
                  <a:pt x="2218533" y="47257"/>
                  <a:pt x="2181905" y="-3918"/>
                  <a:pt x="2340496" y="238"/>
                </a:cubicBezTo>
                <a:close/>
              </a:path>
            </a:pathLst>
          </a:custGeom>
        </p:spPr>
      </p:pic>
    </p:spTree>
    <p:extLst>
      <p:ext uri="{BB962C8B-B14F-4D97-AF65-F5344CB8AC3E}">
        <p14:creationId xmlns:p14="http://schemas.microsoft.com/office/powerpoint/2010/main" val="4251111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олилиния 9"/>
          <p:cNvSpPr/>
          <p:nvPr/>
        </p:nvSpPr>
        <p:spPr>
          <a:xfrm>
            <a:off x="6062672" y="1861116"/>
            <a:ext cx="5370022" cy="4281989"/>
          </a:xfrm>
          <a:custGeom>
            <a:avLst/>
            <a:gdLst>
              <a:gd name="connsiteX0" fmla="*/ 0 w 5370022"/>
              <a:gd name="connsiteY0" fmla="*/ 133939 h 4281989"/>
              <a:gd name="connsiteX1" fmla="*/ 1961803 w 5370022"/>
              <a:gd name="connsiteY1" fmla="*/ 192128 h 4281989"/>
              <a:gd name="connsiteX2" fmla="*/ 1346662 w 5370022"/>
              <a:gd name="connsiteY2" fmla="*/ 1979364 h 4281989"/>
              <a:gd name="connsiteX3" fmla="*/ 4364182 w 5370022"/>
              <a:gd name="connsiteY3" fmla="*/ 2860513 h 4281989"/>
              <a:gd name="connsiteX4" fmla="*/ 2369127 w 5370022"/>
              <a:gd name="connsiteY4" fmla="*/ 3966106 h 4281989"/>
              <a:gd name="connsiteX5" fmla="*/ 5370022 w 5370022"/>
              <a:gd name="connsiteY5" fmla="*/ 4281989 h 4281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0022" h="4281989">
                <a:moveTo>
                  <a:pt x="0" y="133939"/>
                </a:moveTo>
                <a:cubicBezTo>
                  <a:pt x="868679" y="9248"/>
                  <a:pt x="1737359" y="-115443"/>
                  <a:pt x="1961803" y="192128"/>
                </a:cubicBezTo>
                <a:cubicBezTo>
                  <a:pt x="2186247" y="499699"/>
                  <a:pt x="946266" y="1534633"/>
                  <a:pt x="1346662" y="1979364"/>
                </a:cubicBezTo>
                <a:cubicBezTo>
                  <a:pt x="1747058" y="2424095"/>
                  <a:pt x="4193771" y="2529389"/>
                  <a:pt x="4364182" y="2860513"/>
                </a:cubicBezTo>
                <a:cubicBezTo>
                  <a:pt x="4534593" y="3191637"/>
                  <a:pt x="2201487" y="3729193"/>
                  <a:pt x="2369127" y="3966106"/>
                </a:cubicBezTo>
                <a:cubicBezTo>
                  <a:pt x="2536767" y="4203019"/>
                  <a:pt x="3953394" y="4242504"/>
                  <a:pt x="5370022" y="4281989"/>
                </a:cubicBezTo>
              </a:path>
            </a:pathLst>
          </a:custGeom>
          <a:noFill/>
          <a:ln>
            <a:solidFill>
              <a:srgbClr val="8C6A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Полилиния 8"/>
          <p:cNvSpPr/>
          <p:nvPr/>
        </p:nvSpPr>
        <p:spPr>
          <a:xfrm>
            <a:off x="382362" y="1338354"/>
            <a:ext cx="4779818" cy="4646815"/>
          </a:xfrm>
          <a:custGeom>
            <a:avLst/>
            <a:gdLst>
              <a:gd name="connsiteX0" fmla="*/ 0 w 4779818"/>
              <a:gd name="connsiteY0" fmla="*/ 4646815 h 4646815"/>
              <a:gd name="connsiteX1" fmla="*/ 1454727 w 4779818"/>
              <a:gd name="connsiteY1" fmla="*/ 4148051 h 4646815"/>
              <a:gd name="connsiteX2" fmla="*/ 1039091 w 4779818"/>
              <a:gd name="connsiteY2" fmla="*/ 3291840 h 4646815"/>
              <a:gd name="connsiteX3" fmla="*/ 4006734 w 4779818"/>
              <a:gd name="connsiteY3" fmla="*/ 3200400 h 4646815"/>
              <a:gd name="connsiteX4" fmla="*/ 4779818 w 4779818"/>
              <a:gd name="connsiteY4" fmla="*/ 0 h 4646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9818" h="4646815">
                <a:moveTo>
                  <a:pt x="0" y="4646815"/>
                </a:moveTo>
                <a:cubicBezTo>
                  <a:pt x="640772" y="4510347"/>
                  <a:pt x="1281545" y="4373880"/>
                  <a:pt x="1454727" y="4148051"/>
                </a:cubicBezTo>
                <a:cubicBezTo>
                  <a:pt x="1627909" y="3922222"/>
                  <a:pt x="613757" y="3449782"/>
                  <a:pt x="1039091" y="3291840"/>
                </a:cubicBezTo>
                <a:cubicBezTo>
                  <a:pt x="1464426" y="3133898"/>
                  <a:pt x="3383280" y="3749040"/>
                  <a:pt x="4006734" y="3200400"/>
                </a:cubicBezTo>
                <a:cubicBezTo>
                  <a:pt x="4630188" y="2651760"/>
                  <a:pt x="4705003" y="1325880"/>
                  <a:pt x="4779818" y="0"/>
                </a:cubicBezTo>
              </a:path>
            </a:pathLst>
          </a:custGeom>
          <a:noFill/>
          <a:ln>
            <a:solidFill>
              <a:srgbClr val="8C6A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Рисунок 6"/>
          <p:cNvPicPr>
            <a:picLocks noChangeAspect="1"/>
          </p:cNvPicPr>
          <p:nvPr/>
        </p:nvPicPr>
        <p:blipFill>
          <a:blip r:embed="rId2"/>
          <a:stretch>
            <a:fillRect/>
          </a:stretch>
        </p:blipFill>
        <p:spPr>
          <a:xfrm rot="5400000">
            <a:off x="5240556" y="4422150"/>
            <a:ext cx="1609483" cy="213378"/>
          </a:xfrm>
          <a:prstGeom prst="rect">
            <a:avLst/>
          </a:prstGeom>
        </p:spPr>
      </p:pic>
      <p:sp>
        <p:nvSpPr>
          <p:cNvPr id="11" name="TextBox 10"/>
          <p:cNvSpPr txBox="1"/>
          <p:nvPr/>
        </p:nvSpPr>
        <p:spPr>
          <a:xfrm>
            <a:off x="435734" y="284118"/>
            <a:ext cx="4481882" cy="2123658"/>
          </a:xfrm>
          <a:prstGeom prst="rect">
            <a:avLst/>
          </a:prstGeom>
          <a:noFill/>
        </p:spPr>
        <p:txBody>
          <a:bodyPr wrap="square" rtlCol="0">
            <a:spAutoFit/>
          </a:bodyPr>
          <a:lstStyle/>
          <a:p>
            <a:pPr marL="171450" lvl="0" indent="-171450">
              <a:buFont typeface="Courier New" panose="02070309020205020404" pitchFamily="49" charset="0"/>
              <a:buChar char="o"/>
            </a:pPr>
            <a:r>
              <a:rPr lang="ro-RO" sz="1200" dirty="0" smtClean="0"/>
              <a:t> </a:t>
            </a:r>
            <a:r>
              <a:rPr lang="ro-RO" sz="1200" dirty="0" smtClean="0">
                <a:latin typeface="Century Gothic" panose="020B0502020202020204" pitchFamily="34" charset="0"/>
              </a:rPr>
              <a:t>coexistenţa </a:t>
            </a:r>
            <a:r>
              <a:rPr lang="ro-RO" sz="1200" dirty="0">
                <a:latin typeface="Century Gothic" panose="020B0502020202020204" pitchFamily="34" charset="0"/>
              </a:rPr>
              <a:t>paşnică ca un principiu universal al relaţiilor internaţionale;</a:t>
            </a:r>
            <a:endParaRPr lang="fr-FR" sz="1200" dirty="0">
              <a:latin typeface="Century Gothic" panose="020B0502020202020204" pitchFamily="34" charset="0"/>
            </a:endParaRPr>
          </a:p>
          <a:p>
            <a:pPr marL="171450" indent="-171450">
              <a:buFont typeface="Courier New" panose="02070309020205020404" pitchFamily="49" charset="0"/>
              <a:buChar char="o"/>
            </a:pPr>
            <a:endParaRPr lang="ro-MD" sz="1200" dirty="0">
              <a:latin typeface="Century Gothic" panose="020B0502020202020204" pitchFamily="34" charset="0"/>
            </a:endParaRPr>
          </a:p>
          <a:p>
            <a:pPr marL="171450" lvl="0" indent="-171450">
              <a:buFont typeface="Courier New" panose="02070309020205020404" pitchFamily="49" charset="0"/>
              <a:buChar char="o"/>
            </a:pPr>
            <a:r>
              <a:rPr lang="ro-RO" sz="1200" dirty="0">
                <a:latin typeface="Century Gothic" panose="020B0502020202020204" pitchFamily="34" charset="0"/>
              </a:rPr>
              <a:t>asigurarea securităţii pentru toate statele; </a:t>
            </a:r>
            <a:endParaRPr lang="ru-RU" sz="1200" dirty="0">
              <a:latin typeface="Century Gothic" panose="020B0502020202020204" pitchFamily="34" charset="0"/>
            </a:endParaRPr>
          </a:p>
          <a:p>
            <a:pPr marL="171450" indent="-171450">
              <a:buFont typeface="Courier New" panose="02070309020205020404" pitchFamily="49" charset="0"/>
              <a:buChar char="o"/>
            </a:pPr>
            <a:endParaRPr lang="ro-MD" sz="1200" dirty="0">
              <a:latin typeface="Century Gothic" panose="020B0502020202020204" pitchFamily="34" charset="0"/>
            </a:endParaRPr>
          </a:p>
          <a:p>
            <a:pPr marL="171450" lvl="0" indent="-171450">
              <a:buFont typeface="Courier New" panose="02070309020205020404" pitchFamily="49" charset="0"/>
              <a:buChar char="o"/>
            </a:pPr>
            <a:r>
              <a:rPr lang="ro-RO" sz="1200" dirty="0">
                <a:latin typeface="Century Gothic" panose="020B0502020202020204" pitchFamily="34" charset="0"/>
              </a:rPr>
              <a:t>crearea de garanţii eficiente în domeniul militar, politic, economic şi umanitar;</a:t>
            </a:r>
            <a:endParaRPr lang="ru-RU" sz="1200" dirty="0">
              <a:latin typeface="Century Gothic" panose="020B0502020202020204" pitchFamily="34" charset="0"/>
            </a:endParaRPr>
          </a:p>
          <a:p>
            <a:pPr marL="171450" indent="-171450">
              <a:buFont typeface="Courier New" panose="02070309020205020404" pitchFamily="49" charset="0"/>
              <a:buChar char="o"/>
            </a:pPr>
            <a:endParaRPr lang="ro-MD" sz="1200" dirty="0">
              <a:latin typeface="Century Gothic" panose="020B0502020202020204" pitchFamily="34" charset="0"/>
            </a:endParaRPr>
          </a:p>
          <a:p>
            <a:pPr marL="171450" lvl="0" indent="-171450">
              <a:buFont typeface="Courier New" panose="02070309020205020404" pitchFamily="49" charset="0"/>
              <a:buChar char="o"/>
            </a:pPr>
            <a:r>
              <a:rPr lang="ro-RO" sz="1200" dirty="0">
                <a:latin typeface="Century Gothic" panose="020B0502020202020204" pitchFamily="34" charset="0"/>
              </a:rPr>
              <a:t>prevenirea cursei înarmărilor în spaţiul cosmic, încetarea tuturor testelor de arme nucleare şi finalizarea lichidării acesteia;</a:t>
            </a:r>
            <a:endParaRPr lang="ru-RU" sz="1200" dirty="0">
              <a:latin typeface="Century Gothic" panose="020B0502020202020204" pitchFamily="34" charset="0"/>
            </a:endParaRPr>
          </a:p>
        </p:txBody>
      </p:sp>
      <p:sp>
        <p:nvSpPr>
          <p:cNvPr id="12" name="TextBox 11"/>
          <p:cNvSpPr txBox="1"/>
          <p:nvPr/>
        </p:nvSpPr>
        <p:spPr>
          <a:xfrm>
            <a:off x="435734" y="2861848"/>
            <a:ext cx="2088391" cy="1200329"/>
          </a:xfrm>
          <a:prstGeom prst="rect">
            <a:avLst/>
          </a:prstGeom>
          <a:noFill/>
        </p:spPr>
        <p:txBody>
          <a:bodyPr wrap="square" rtlCol="0">
            <a:spAutoFit/>
          </a:bodyPr>
          <a:lstStyle/>
          <a:p>
            <a:pPr marL="171450" lvl="0" indent="-171450">
              <a:buFont typeface="Courier New" panose="02070309020205020404" pitchFamily="49" charset="0"/>
              <a:buChar char="o"/>
            </a:pPr>
            <a:r>
              <a:rPr lang="ro-RO" sz="1200" dirty="0">
                <a:latin typeface="Century Gothic" panose="020B0502020202020204" pitchFamily="34" charset="0"/>
              </a:rPr>
              <a:t>respectarea necondiţionată a drepturilor suverane ale fiecărui popor;</a:t>
            </a:r>
            <a:endParaRPr lang="ru-RU" sz="1200" dirty="0">
              <a:latin typeface="Century Gothic" panose="020B0502020202020204" pitchFamily="34" charset="0"/>
            </a:endParaRPr>
          </a:p>
          <a:p>
            <a:pPr marL="171450" indent="-171450">
              <a:buFont typeface="Courier New" panose="02070309020205020404" pitchFamily="49" charset="0"/>
              <a:buChar char="o"/>
            </a:pPr>
            <a:endParaRPr lang="ro-MD" sz="1200" dirty="0">
              <a:latin typeface="Century Gothic" panose="020B0502020202020204" pitchFamily="34" charset="0"/>
            </a:endParaRPr>
          </a:p>
          <a:p>
            <a:pPr marL="171450" indent="-171450">
              <a:buFont typeface="Courier New" panose="02070309020205020404" pitchFamily="49" charset="0"/>
              <a:buChar char="o"/>
            </a:pPr>
            <a:endParaRPr lang="en-US" sz="1200" dirty="0">
              <a:latin typeface="Century Gothic" panose="020B0502020202020204" pitchFamily="34" charset="0"/>
            </a:endParaRPr>
          </a:p>
        </p:txBody>
      </p:sp>
      <p:sp>
        <p:nvSpPr>
          <p:cNvPr id="13" name="TextBox 12"/>
          <p:cNvSpPr txBox="1"/>
          <p:nvPr/>
        </p:nvSpPr>
        <p:spPr>
          <a:xfrm>
            <a:off x="6151987" y="390525"/>
            <a:ext cx="5807276" cy="646331"/>
          </a:xfrm>
          <a:prstGeom prst="rect">
            <a:avLst/>
          </a:prstGeom>
          <a:noFill/>
        </p:spPr>
        <p:txBody>
          <a:bodyPr wrap="square" rtlCol="0">
            <a:spAutoFit/>
          </a:bodyPr>
          <a:lstStyle/>
          <a:p>
            <a:pPr marL="171450" lvl="0" indent="-171450">
              <a:buFont typeface="Courier New" panose="02070309020205020404" pitchFamily="49" charset="0"/>
              <a:buChar char="o"/>
            </a:pPr>
            <a:r>
              <a:rPr lang="ro-RO" sz="1200" dirty="0">
                <a:latin typeface="Century Gothic" panose="020B0502020202020204" pitchFamily="34" charset="0"/>
              </a:rPr>
              <a:t>soluţionarea politică a crizelor internaţionale şi a conflictelor regionale;</a:t>
            </a:r>
            <a:endParaRPr lang="ru-RU" sz="1200" dirty="0">
              <a:latin typeface="Century Gothic" panose="020B0502020202020204" pitchFamily="34" charset="0"/>
            </a:endParaRPr>
          </a:p>
          <a:p>
            <a:pPr marL="171450" indent="-171450">
              <a:buFont typeface="Courier New" panose="02070309020205020404" pitchFamily="49" charset="0"/>
              <a:buChar char="o"/>
            </a:pPr>
            <a:endParaRPr lang="ro-MD" sz="1200" dirty="0">
              <a:latin typeface="Century Gothic" panose="020B0502020202020204" pitchFamily="34" charset="0"/>
            </a:endParaRPr>
          </a:p>
          <a:p>
            <a:pPr marL="171450" lvl="0" indent="-171450">
              <a:buFont typeface="Courier New" panose="02070309020205020404" pitchFamily="49" charset="0"/>
              <a:buChar char="o"/>
            </a:pPr>
            <a:r>
              <a:rPr lang="ro-RO" sz="1200" dirty="0">
                <a:latin typeface="Century Gothic" panose="020B0502020202020204" pitchFamily="34" charset="0"/>
              </a:rPr>
              <a:t>consolidarea încrederii între state;</a:t>
            </a:r>
            <a:endParaRPr lang="ru-RU" sz="1200" dirty="0">
              <a:latin typeface="Century Gothic" panose="020B0502020202020204" pitchFamily="34" charset="0"/>
            </a:endParaRPr>
          </a:p>
        </p:txBody>
      </p:sp>
      <p:sp>
        <p:nvSpPr>
          <p:cNvPr id="14" name="TextBox 13"/>
          <p:cNvSpPr txBox="1"/>
          <p:nvPr/>
        </p:nvSpPr>
        <p:spPr>
          <a:xfrm>
            <a:off x="9505950" y="1861116"/>
            <a:ext cx="2453313" cy="646331"/>
          </a:xfrm>
          <a:prstGeom prst="rect">
            <a:avLst/>
          </a:prstGeom>
          <a:noFill/>
        </p:spPr>
        <p:txBody>
          <a:bodyPr wrap="square" rtlCol="0">
            <a:spAutoFit/>
          </a:bodyPr>
          <a:lstStyle/>
          <a:p>
            <a:pPr marL="171450" lvl="0" indent="-171450">
              <a:buFont typeface="Courier New" panose="02070309020205020404" pitchFamily="49" charset="0"/>
              <a:buChar char="o"/>
            </a:pPr>
            <a:r>
              <a:rPr lang="ro-RO" sz="1200" dirty="0">
                <a:latin typeface="Century Gothic" panose="020B0502020202020204" pitchFamily="34" charset="0"/>
              </a:rPr>
              <a:t>dezvoltarea unor metode eficiente de prevenire a terorismului internaţional</a:t>
            </a:r>
            <a:r>
              <a:rPr lang="ro-RO" sz="1200" dirty="0" smtClean="0"/>
              <a:t>;</a:t>
            </a:r>
            <a:endParaRPr lang="ru-RU" sz="1200" dirty="0"/>
          </a:p>
        </p:txBody>
      </p:sp>
      <p:sp>
        <p:nvSpPr>
          <p:cNvPr id="15" name="TextBox 14"/>
          <p:cNvSpPr txBox="1"/>
          <p:nvPr/>
        </p:nvSpPr>
        <p:spPr>
          <a:xfrm>
            <a:off x="10443210" y="3586611"/>
            <a:ext cx="1424613" cy="1015663"/>
          </a:xfrm>
          <a:prstGeom prst="rect">
            <a:avLst/>
          </a:prstGeom>
          <a:noFill/>
        </p:spPr>
        <p:txBody>
          <a:bodyPr wrap="square" rtlCol="0">
            <a:spAutoFit/>
          </a:bodyPr>
          <a:lstStyle/>
          <a:p>
            <a:pPr marL="171450" lvl="0" indent="-171450">
              <a:buFont typeface="Courier New" panose="02070309020205020404" pitchFamily="49" charset="0"/>
              <a:buChar char="o"/>
            </a:pPr>
            <a:r>
              <a:rPr lang="ro-RO" sz="1200" dirty="0">
                <a:latin typeface="Century Gothic" panose="020B0502020202020204" pitchFamily="34" charset="0"/>
              </a:rPr>
              <a:t>eradicarea genocidului, apartheidului, fascismului etc.;</a:t>
            </a:r>
            <a:endParaRPr lang="ru-RU" sz="1200" dirty="0">
              <a:latin typeface="Century Gothic" panose="020B0502020202020204" pitchFamily="34" charset="0"/>
            </a:endParaRPr>
          </a:p>
        </p:txBody>
      </p:sp>
      <p:sp>
        <p:nvSpPr>
          <p:cNvPr id="2" name="TextBox 1"/>
          <p:cNvSpPr txBox="1"/>
          <p:nvPr/>
        </p:nvSpPr>
        <p:spPr>
          <a:xfrm>
            <a:off x="4351480" y="5578370"/>
            <a:ext cx="4027749" cy="646331"/>
          </a:xfrm>
          <a:prstGeom prst="rect">
            <a:avLst/>
          </a:prstGeom>
          <a:noFill/>
        </p:spPr>
        <p:txBody>
          <a:bodyPr wrap="square" rtlCol="0">
            <a:spAutoFit/>
          </a:bodyPr>
          <a:lstStyle/>
          <a:p>
            <a:r>
              <a:rPr lang="ro-RO" b="1"/>
              <a:t>Printre principiile securităţii internaţionale se pot enumera: </a:t>
            </a:r>
            <a:endParaRPr lang="ru-RU" dirty="0"/>
          </a:p>
        </p:txBody>
      </p:sp>
    </p:spTree>
    <p:extLst>
      <p:ext uri="{BB962C8B-B14F-4D97-AF65-F5344CB8AC3E}">
        <p14:creationId xmlns:p14="http://schemas.microsoft.com/office/powerpoint/2010/main" val="11713412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олилиния 11"/>
          <p:cNvSpPr/>
          <p:nvPr/>
        </p:nvSpPr>
        <p:spPr>
          <a:xfrm>
            <a:off x="8164894" y="31069"/>
            <a:ext cx="2510512" cy="4550091"/>
          </a:xfrm>
          <a:custGeom>
            <a:avLst/>
            <a:gdLst>
              <a:gd name="connsiteX0" fmla="*/ 1454795 w 2510512"/>
              <a:gd name="connsiteY0" fmla="*/ 0 h 4550091"/>
              <a:gd name="connsiteX1" fmla="*/ 615210 w 2510512"/>
              <a:gd name="connsiteY1" fmla="*/ 207818 h 4550091"/>
              <a:gd name="connsiteX2" fmla="*/ 68 w 2510512"/>
              <a:gd name="connsiteY2" fmla="*/ 1238596 h 4550091"/>
              <a:gd name="connsiteX3" fmla="*/ 573646 w 2510512"/>
              <a:gd name="connsiteY3" fmla="*/ 2543695 h 4550091"/>
              <a:gd name="connsiteX4" fmla="*/ 374141 w 2510512"/>
              <a:gd name="connsiteY4" fmla="*/ 3549535 h 4550091"/>
              <a:gd name="connsiteX5" fmla="*/ 1812243 w 2510512"/>
              <a:gd name="connsiteY5" fmla="*/ 4547062 h 4550091"/>
              <a:gd name="connsiteX6" fmla="*/ 2510512 w 2510512"/>
              <a:gd name="connsiteY6" fmla="*/ 3217026 h 455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512" h="4550091">
                <a:moveTo>
                  <a:pt x="1454795" y="0"/>
                </a:moveTo>
                <a:cubicBezTo>
                  <a:pt x="1156229" y="692"/>
                  <a:pt x="857664" y="1385"/>
                  <a:pt x="615210" y="207818"/>
                </a:cubicBezTo>
                <a:cubicBezTo>
                  <a:pt x="372756" y="414251"/>
                  <a:pt x="6995" y="849283"/>
                  <a:pt x="68" y="1238596"/>
                </a:cubicBezTo>
                <a:cubicBezTo>
                  <a:pt x="-6859" y="1627909"/>
                  <a:pt x="511301" y="2158539"/>
                  <a:pt x="573646" y="2543695"/>
                </a:cubicBezTo>
                <a:cubicBezTo>
                  <a:pt x="635991" y="2928851"/>
                  <a:pt x="167708" y="3215641"/>
                  <a:pt x="374141" y="3549535"/>
                </a:cubicBezTo>
                <a:cubicBezTo>
                  <a:pt x="580574" y="3883430"/>
                  <a:pt x="1456181" y="4602480"/>
                  <a:pt x="1812243" y="4547062"/>
                </a:cubicBezTo>
                <a:cubicBezTo>
                  <a:pt x="2168305" y="4491644"/>
                  <a:pt x="2339408" y="3854335"/>
                  <a:pt x="2510512" y="3217026"/>
                </a:cubicBezTo>
              </a:path>
            </a:pathLst>
          </a:custGeom>
          <a:noFill/>
          <a:ln>
            <a:solidFill>
              <a:srgbClr val="E28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Полилиния 10"/>
          <p:cNvSpPr/>
          <p:nvPr/>
        </p:nvSpPr>
        <p:spPr>
          <a:xfrm>
            <a:off x="8342578" y="31069"/>
            <a:ext cx="3849422" cy="4138430"/>
          </a:xfrm>
          <a:custGeom>
            <a:avLst/>
            <a:gdLst>
              <a:gd name="connsiteX0" fmla="*/ 2772868 w 3849422"/>
              <a:gd name="connsiteY0" fmla="*/ 421686 h 4138430"/>
              <a:gd name="connsiteX1" fmla="*/ 1434519 w 3849422"/>
              <a:gd name="connsiteY1" fmla="*/ 14362 h 4138430"/>
              <a:gd name="connsiteX2" fmla="*/ 29668 w 3849422"/>
              <a:gd name="connsiteY2" fmla="*/ 920450 h 4138430"/>
              <a:gd name="connsiteX3" fmla="*/ 478555 w 3849422"/>
              <a:gd name="connsiteY3" fmla="*/ 2649497 h 4138430"/>
              <a:gd name="connsiteX4" fmla="*/ 495181 w 3849422"/>
              <a:gd name="connsiteY4" fmla="*/ 3472457 h 4138430"/>
              <a:gd name="connsiteX5" fmla="*/ 1692213 w 3849422"/>
              <a:gd name="connsiteY5" fmla="*/ 4104224 h 4138430"/>
              <a:gd name="connsiteX6" fmla="*/ 2407108 w 3849422"/>
              <a:gd name="connsiteY6" fmla="*/ 2400115 h 4138430"/>
              <a:gd name="connsiteX7" fmla="*/ 3845210 w 3849422"/>
              <a:gd name="connsiteY7" fmla="*/ 1178144 h 4138430"/>
              <a:gd name="connsiteX8" fmla="*/ 2772868 w 3849422"/>
              <a:gd name="connsiteY8" fmla="*/ 421686 h 4138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9422" h="4138430">
                <a:moveTo>
                  <a:pt x="2772868" y="421686"/>
                </a:moveTo>
                <a:cubicBezTo>
                  <a:pt x="2371086" y="227722"/>
                  <a:pt x="1891719" y="-68765"/>
                  <a:pt x="1434519" y="14362"/>
                </a:cubicBezTo>
                <a:cubicBezTo>
                  <a:pt x="977319" y="97489"/>
                  <a:pt x="188995" y="481261"/>
                  <a:pt x="29668" y="920450"/>
                </a:cubicBezTo>
                <a:cubicBezTo>
                  <a:pt x="-129659" y="1359639"/>
                  <a:pt x="400970" y="2224163"/>
                  <a:pt x="478555" y="2649497"/>
                </a:cubicBezTo>
                <a:cubicBezTo>
                  <a:pt x="556140" y="3074831"/>
                  <a:pt x="292905" y="3230002"/>
                  <a:pt x="495181" y="3472457"/>
                </a:cubicBezTo>
                <a:cubicBezTo>
                  <a:pt x="697457" y="3714912"/>
                  <a:pt x="1373558" y="4282948"/>
                  <a:pt x="1692213" y="4104224"/>
                </a:cubicBezTo>
                <a:cubicBezTo>
                  <a:pt x="2010867" y="3925500"/>
                  <a:pt x="2048275" y="2887795"/>
                  <a:pt x="2407108" y="2400115"/>
                </a:cubicBezTo>
                <a:cubicBezTo>
                  <a:pt x="2765941" y="1912435"/>
                  <a:pt x="3778708" y="1506497"/>
                  <a:pt x="3845210" y="1178144"/>
                </a:cubicBezTo>
                <a:cubicBezTo>
                  <a:pt x="3911712" y="849791"/>
                  <a:pt x="3174650" y="615650"/>
                  <a:pt x="2772868" y="421686"/>
                </a:cubicBezTo>
                <a:close/>
              </a:path>
            </a:pathLst>
          </a:custGeom>
          <a:solidFill>
            <a:srgbClr val="E2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97033" y="1216446"/>
            <a:ext cx="5665815" cy="646331"/>
          </a:xfrm>
          <a:prstGeom prst="rect">
            <a:avLst/>
          </a:prstGeom>
          <a:noFill/>
        </p:spPr>
        <p:txBody>
          <a:bodyPr wrap="square" rtlCol="0">
            <a:spAutoFit/>
          </a:bodyPr>
          <a:lstStyle/>
          <a:p>
            <a:pPr marL="171450" indent="-171450">
              <a:buFont typeface="Courier New" panose="02070309020205020404" pitchFamily="49" charset="0"/>
              <a:buChar char="o"/>
            </a:pPr>
            <a:r>
              <a:rPr lang="ro-MD" sz="1200">
                <a:latin typeface="Century Gothic" panose="020B0502020202020204" pitchFamily="34" charset="0"/>
              </a:rPr>
              <a:t>O parte integrantă a securităţii internaţionale o constituie funcţionarea eficientă a mecanismelor colective de securitate. Modalităţile principale de asigurare a securităţii internaţionale sunt:</a:t>
            </a:r>
            <a:endParaRPr lang="ro-MD" sz="1200" dirty="0">
              <a:latin typeface="Century Gothic" panose="020B0502020202020204" pitchFamily="34" charset="0"/>
            </a:endParaRPr>
          </a:p>
        </p:txBody>
      </p:sp>
      <p:sp>
        <p:nvSpPr>
          <p:cNvPr id="14" name="TextBox 13"/>
          <p:cNvSpPr txBox="1"/>
          <p:nvPr/>
        </p:nvSpPr>
        <p:spPr>
          <a:xfrm>
            <a:off x="3235387" y="2100284"/>
            <a:ext cx="3280742" cy="1754326"/>
          </a:xfrm>
          <a:prstGeom prst="rect">
            <a:avLst/>
          </a:prstGeom>
          <a:noFill/>
        </p:spPr>
        <p:txBody>
          <a:bodyPr wrap="square" rtlCol="0">
            <a:spAutoFit/>
          </a:bodyPr>
          <a:lstStyle/>
          <a:p>
            <a:pPr marL="171450" indent="-171450">
              <a:buFont typeface="Courier New" panose="02070309020205020404" pitchFamily="49" charset="0"/>
              <a:buChar char="o"/>
            </a:pPr>
            <a:r>
              <a:rPr lang="ro-MD" sz="1200" dirty="0">
                <a:latin typeface="Century Gothic" panose="020B0502020202020204" pitchFamily="34" charset="0"/>
              </a:rPr>
              <a:t>T</a:t>
            </a:r>
            <a:r>
              <a:rPr lang="ro-MD" sz="1200" dirty="0" smtClean="0">
                <a:latin typeface="Century Gothic" panose="020B0502020202020204" pitchFamily="34" charset="0"/>
              </a:rPr>
              <a:t>ratatele </a:t>
            </a:r>
            <a:r>
              <a:rPr lang="ro-MD" sz="1200" dirty="0">
                <a:latin typeface="Century Gothic" panose="020B0502020202020204" pitchFamily="34" charset="0"/>
              </a:rPr>
              <a:t>bilaterale (asigură securitatea reciprocă dintre ţările în cauză şi uniunea statelor în alianţe multilaterale)</a:t>
            </a:r>
          </a:p>
          <a:p>
            <a:pPr marL="171450" indent="-171450">
              <a:buFont typeface="Courier New" panose="02070309020205020404" pitchFamily="49" charset="0"/>
              <a:buChar char="o"/>
            </a:pPr>
            <a:endParaRPr lang="ro-MD" sz="1200" dirty="0">
              <a:latin typeface="Century Gothic" panose="020B0502020202020204" pitchFamily="34" charset="0"/>
            </a:endParaRPr>
          </a:p>
          <a:p>
            <a:pPr marL="171450" indent="-171450">
              <a:buFont typeface="Courier New" panose="02070309020205020404" pitchFamily="49" charset="0"/>
              <a:buChar char="o"/>
            </a:pPr>
            <a:r>
              <a:rPr lang="ro-MD" sz="1200" dirty="0">
                <a:latin typeface="Century Gothic" panose="020B0502020202020204" pitchFamily="34" charset="0"/>
              </a:rPr>
              <a:t>O</a:t>
            </a:r>
            <a:r>
              <a:rPr lang="ro-MD" sz="1200" dirty="0" smtClean="0">
                <a:latin typeface="Century Gothic" panose="020B0502020202020204" pitchFamily="34" charset="0"/>
              </a:rPr>
              <a:t>rganizaţiile </a:t>
            </a:r>
            <a:r>
              <a:rPr lang="ro-MD" sz="1200" dirty="0">
                <a:latin typeface="Century Gothic" panose="020B0502020202020204" pitchFamily="34" charset="0"/>
              </a:rPr>
              <a:t>internaţionale universale (organisme şi instituţii pentru menţinerea securităţii internaţionale regionale)</a:t>
            </a:r>
          </a:p>
          <a:p>
            <a:pPr marL="171450" indent="-171450">
              <a:buFont typeface="Courier New" panose="02070309020205020404" pitchFamily="49" charset="0"/>
              <a:buChar char="o"/>
            </a:pPr>
            <a:endParaRPr lang="ro-MD" sz="1200" dirty="0" smtClean="0">
              <a:latin typeface="Century Gothic" panose="020B0502020202020204" pitchFamily="34"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694" y="4341499"/>
            <a:ext cx="3767601" cy="2369728"/>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9663" y="4441842"/>
            <a:ext cx="3454000" cy="2269385"/>
          </a:xfrm>
          <a:prstGeom prst="rect">
            <a:avLst/>
          </a:prstGeom>
        </p:spPr>
      </p:pic>
    </p:spTree>
    <p:extLst>
      <p:ext uri="{BB962C8B-B14F-4D97-AF65-F5344CB8AC3E}">
        <p14:creationId xmlns:p14="http://schemas.microsoft.com/office/powerpoint/2010/main" val="13057037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11434147" y="2498327"/>
            <a:ext cx="213378" cy="1609483"/>
          </a:xfrm>
          <a:prstGeom prst="rect">
            <a:avLst/>
          </a:prstGeom>
        </p:spPr>
      </p:pic>
      <p:sp>
        <p:nvSpPr>
          <p:cNvPr id="10" name="TextBox 9"/>
          <p:cNvSpPr txBox="1"/>
          <p:nvPr/>
        </p:nvSpPr>
        <p:spPr>
          <a:xfrm>
            <a:off x="5707900" y="1236443"/>
            <a:ext cx="2057400" cy="1754326"/>
          </a:xfrm>
          <a:prstGeom prst="rect">
            <a:avLst/>
          </a:prstGeom>
          <a:noFill/>
        </p:spPr>
        <p:txBody>
          <a:bodyPr wrap="square" rtlCol="0">
            <a:spAutoFit/>
          </a:bodyPr>
          <a:lstStyle/>
          <a:p>
            <a:pPr marL="285750" lvl="0" indent="-285750">
              <a:buFont typeface="Courier New" panose="02070309020205020404" pitchFamily="49" charset="0"/>
              <a:buChar char="o"/>
            </a:pPr>
            <a:r>
              <a:rPr lang="ro-RO" sz="1600" dirty="0">
                <a:solidFill>
                  <a:schemeClr val="tx2">
                    <a:lumMod val="10000"/>
                  </a:schemeClr>
                </a:solidFill>
                <a:latin typeface="Century Gothic" panose="020B0502020202020204" pitchFamily="34" charset="0"/>
                <a:cs typeface="Times New Roman" pitchFamily="18" charset="0"/>
              </a:rPr>
              <a:t>stabilitatea social-politică a statului;</a:t>
            </a:r>
          </a:p>
          <a:p>
            <a:pPr marL="285750" indent="-285750">
              <a:buFont typeface="Courier New" panose="02070309020205020404" pitchFamily="49" charset="0"/>
              <a:buChar char="o"/>
            </a:pPr>
            <a:endParaRPr lang="ro-MD" sz="1600" dirty="0">
              <a:latin typeface="Century Gothic" panose="020B0502020202020204" pitchFamily="34" charset="0"/>
            </a:endParaRPr>
          </a:p>
          <a:p>
            <a:pPr marL="285750" lvl="0" indent="-285750">
              <a:buFont typeface="Courier New" panose="02070309020205020404" pitchFamily="49" charset="0"/>
              <a:buChar char="o"/>
            </a:pPr>
            <a:r>
              <a:rPr lang="ro-RO" sz="1600" dirty="0">
                <a:solidFill>
                  <a:schemeClr val="tx2">
                    <a:lumMod val="10000"/>
                  </a:schemeClr>
                </a:solidFill>
                <a:latin typeface="Century Gothic" panose="020B0502020202020204" pitchFamily="34" charset="0"/>
                <a:cs typeface="Times New Roman" pitchFamily="18" charset="0"/>
              </a:rPr>
              <a:t>integritatea teritorială</a:t>
            </a:r>
            <a:r>
              <a:rPr lang="ro-RO" sz="1200" dirty="0">
                <a:solidFill>
                  <a:schemeClr val="tx2">
                    <a:lumMod val="10000"/>
                  </a:schemeClr>
                </a:solidFill>
                <a:latin typeface="Century Gothic" panose="020B0502020202020204" pitchFamily="34" charset="0"/>
                <a:cs typeface="Times New Roman" pitchFamily="18" charset="0"/>
              </a:rPr>
              <a:t>;</a:t>
            </a:r>
            <a:endParaRPr lang="ro-RO" sz="1200" dirty="0">
              <a:solidFill>
                <a:schemeClr val="tx2">
                  <a:lumMod val="10000"/>
                </a:schemeClr>
              </a:solidFill>
              <a:effectLst>
                <a:outerShdw blurRad="38100" dist="38100" dir="2700000" algn="tl">
                  <a:srgbClr val="000000">
                    <a:alpha val="43137"/>
                  </a:srgbClr>
                </a:outerShdw>
              </a:effectLst>
              <a:latin typeface="Century Gothic" panose="020B0502020202020204" pitchFamily="34" charset="0"/>
              <a:cs typeface="Times New Roman" pitchFamily="18" charset="0"/>
            </a:endParaRPr>
          </a:p>
          <a:p>
            <a:pPr marL="171450" indent="-171450">
              <a:buFont typeface="Courier New" panose="02070309020205020404" pitchFamily="49" charset="0"/>
              <a:buChar char="o"/>
            </a:pPr>
            <a:endParaRPr lang="ro-MD" sz="1200" dirty="0">
              <a:latin typeface="Century Gothic" panose="020B0502020202020204" pitchFamily="34" charset="0"/>
            </a:endParaRPr>
          </a:p>
        </p:txBody>
      </p:sp>
      <p:cxnSp>
        <p:nvCxnSpPr>
          <p:cNvPr id="12" name="Прямая соединительная линия 11"/>
          <p:cNvCxnSpPr/>
          <p:nvPr/>
        </p:nvCxnSpPr>
        <p:spPr>
          <a:xfrm>
            <a:off x="285750" y="676275"/>
            <a:ext cx="0" cy="5340981"/>
          </a:xfrm>
          <a:prstGeom prst="line">
            <a:avLst/>
          </a:prstGeom>
          <a:ln>
            <a:solidFill>
              <a:srgbClr val="8C6A54"/>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23976" y="1136481"/>
            <a:ext cx="2299283" cy="4247317"/>
          </a:xfrm>
          <a:prstGeom prst="rect">
            <a:avLst/>
          </a:prstGeom>
          <a:noFill/>
        </p:spPr>
        <p:txBody>
          <a:bodyPr wrap="square" rtlCol="0">
            <a:spAutoFit/>
          </a:bodyPr>
          <a:lstStyle/>
          <a:p>
            <a:pPr marL="171450" lvl="0" indent="-171450">
              <a:buFont typeface="Courier New" panose="02070309020205020404" pitchFamily="49" charset="0"/>
              <a:buChar char="o"/>
            </a:pPr>
            <a:r>
              <a:rPr lang="ro-RO" dirty="0">
                <a:solidFill>
                  <a:schemeClr val="tx2">
                    <a:lumMod val="10000"/>
                  </a:schemeClr>
                </a:solidFill>
                <a:latin typeface="Century Gothic" panose="020B0502020202020204" pitchFamily="34" charset="0"/>
                <a:cs typeface="Times New Roman" pitchFamily="18" charset="0"/>
              </a:rPr>
              <a:t>suveranitatea statului;</a:t>
            </a:r>
          </a:p>
          <a:p>
            <a:pPr marL="171450" indent="-171450">
              <a:buFont typeface="Courier New" panose="02070309020205020404" pitchFamily="49" charset="0"/>
              <a:buChar char="o"/>
            </a:pPr>
            <a:endParaRPr lang="ro-MD" dirty="0">
              <a:latin typeface="Century Gothic" panose="020B0502020202020204" pitchFamily="34" charset="0"/>
            </a:endParaRPr>
          </a:p>
          <a:p>
            <a:pPr marL="171450" lvl="0" indent="-171450">
              <a:buFont typeface="Courier New" panose="02070309020205020404" pitchFamily="49" charset="0"/>
              <a:buChar char="o"/>
            </a:pPr>
            <a:r>
              <a:rPr lang="ro-RO" dirty="0">
                <a:solidFill>
                  <a:schemeClr val="tx2">
                    <a:lumMod val="10000"/>
                  </a:schemeClr>
                </a:solidFill>
                <a:latin typeface="Century Gothic" panose="020B0502020202020204" pitchFamily="34" charset="0"/>
                <a:cs typeface="Times New Roman" pitchFamily="18" charset="0"/>
              </a:rPr>
              <a:t>accesul liber la zone de importanţă strategică;</a:t>
            </a:r>
          </a:p>
          <a:p>
            <a:pPr marL="171450" indent="-171450">
              <a:buFont typeface="Courier New" panose="02070309020205020404" pitchFamily="49" charset="0"/>
              <a:buChar char="o"/>
            </a:pPr>
            <a:endParaRPr lang="ro-MD" dirty="0">
              <a:latin typeface="Century Gothic" panose="020B0502020202020204" pitchFamily="34" charset="0"/>
            </a:endParaRPr>
          </a:p>
          <a:p>
            <a:pPr marL="171450" lvl="0" indent="-171450">
              <a:buFont typeface="Courier New" panose="02070309020205020404" pitchFamily="49" charset="0"/>
              <a:buChar char="o"/>
            </a:pPr>
            <a:r>
              <a:rPr lang="ro-RO" dirty="0">
                <a:solidFill>
                  <a:schemeClr val="tx2">
                    <a:lumMod val="10000"/>
                  </a:schemeClr>
                </a:solidFill>
                <a:latin typeface="Century Gothic" panose="020B0502020202020204" pitchFamily="34" charset="0"/>
                <a:cs typeface="Times New Roman" pitchFamily="18" charset="0"/>
              </a:rPr>
              <a:t>stabilitatea strategică în relaţiile internaţionale;</a:t>
            </a:r>
          </a:p>
          <a:p>
            <a:pPr marL="171450" indent="-171450">
              <a:buFont typeface="Courier New" panose="02070309020205020404" pitchFamily="49" charset="0"/>
              <a:buChar char="o"/>
            </a:pPr>
            <a:endParaRPr lang="ro-MD" dirty="0">
              <a:latin typeface="Century Gothic" panose="020B0502020202020204" pitchFamily="34" charset="0"/>
            </a:endParaRPr>
          </a:p>
          <a:p>
            <a:pPr marL="171450" lvl="0" indent="-171450">
              <a:buFont typeface="Courier New" panose="02070309020205020404" pitchFamily="49" charset="0"/>
              <a:buChar char="o"/>
            </a:pPr>
            <a:r>
              <a:rPr lang="ro-RO" dirty="0">
                <a:solidFill>
                  <a:schemeClr val="tx2">
                    <a:lumMod val="10000"/>
                  </a:schemeClr>
                </a:solidFill>
                <a:latin typeface="Century Gothic" panose="020B0502020202020204" pitchFamily="34" charset="0"/>
                <a:cs typeface="Times New Roman" pitchFamily="18" charset="0"/>
              </a:rPr>
              <a:t>regimul constituţional;</a:t>
            </a:r>
            <a:endParaRPr lang="ro-RO" dirty="0">
              <a:solidFill>
                <a:schemeClr val="tx2">
                  <a:lumMod val="10000"/>
                </a:schemeClr>
              </a:solidFill>
              <a:latin typeface="Century Gothic" panose="020B0502020202020204" pitchFamily="34" charset="0"/>
              <a:cs typeface="Times New Roman" pitchFamily="18" charset="0"/>
            </a:endParaRPr>
          </a:p>
        </p:txBody>
      </p:sp>
      <p:sp>
        <p:nvSpPr>
          <p:cNvPr id="2" name="TextBox 1"/>
          <p:cNvSpPr txBox="1"/>
          <p:nvPr/>
        </p:nvSpPr>
        <p:spPr>
          <a:xfrm>
            <a:off x="526819" y="142048"/>
            <a:ext cx="9830839" cy="646331"/>
          </a:xfrm>
          <a:prstGeom prst="rect">
            <a:avLst/>
          </a:prstGeom>
          <a:noFill/>
        </p:spPr>
        <p:txBody>
          <a:bodyPr wrap="square" rtlCol="0">
            <a:spAutoFit/>
          </a:bodyPr>
          <a:lstStyle/>
          <a:p>
            <a:pPr lvl="0"/>
            <a:r>
              <a:rPr lang="ro-RO" b="1" dirty="0">
                <a:solidFill>
                  <a:schemeClr val="tx2">
                    <a:lumMod val="10000"/>
                  </a:schemeClr>
                </a:solidFill>
                <a:latin typeface="Times New Roman" pitchFamily="18" charset="0"/>
                <a:cs typeface="Times New Roman" pitchFamily="18" charset="0"/>
              </a:rPr>
              <a:t>Interesele fundamentale ale statului prin prisma conceptului de ,,securitate internaţională’’ sunt:</a:t>
            </a:r>
            <a:endParaRPr lang="fr-FR" dirty="0"/>
          </a:p>
          <a:p>
            <a:endParaRPr lang="ro-RO" dirty="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7296" y="2990769"/>
            <a:ext cx="5120987" cy="3292063"/>
          </a:xfrm>
          <a:prstGeom prst="rect">
            <a:avLst/>
          </a:prstGeom>
        </p:spPr>
      </p:pic>
    </p:spTree>
    <p:extLst>
      <p:ext uri="{BB962C8B-B14F-4D97-AF65-F5344CB8AC3E}">
        <p14:creationId xmlns:p14="http://schemas.microsoft.com/office/powerpoint/2010/main" val="204421674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477</TotalTime>
  <Words>871</Words>
  <Application>Microsoft Office PowerPoint</Application>
  <PresentationFormat>Широкоэкранный</PresentationFormat>
  <Paragraphs>54</Paragraphs>
  <Slides>10</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10</vt:i4>
      </vt:variant>
    </vt:vector>
  </HeadingPairs>
  <TitlesOfParts>
    <vt:vector size="19" baseType="lpstr">
      <vt:lpstr>Malgun Gothic Semilight</vt:lpstr>
      <vt:lpstr>Arial</vt:lpstr>
      <vt:lpstr>Calibri</vt:lpstr>
      <vt:lpstr>Calibri Light</vt:lpstr>
      <vt:lpstr>Century Gothic</vt:lpstr>
      <vt:lpstr>Courier New</vt:lpstr>
      <vt:lpstr>Montserrat Medium</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ASUS</dc:creator>
  <cp:lastModifiedBy>nicol</cp:lastModifiedBy>
  <cp:revision>85</cp:revision>
  <dcterms:created xsi:type="dcterms:W3CDTF">2021-11-29T21:44:27Z</dcterms:created>
  <dcterms:modified xsi:type="dcterms:W3CDTF">2021-12-11T21:42:50Z</dcterms:modified>
</cp:coreProperties>
</file>