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1" r:id="rId6"/>
    <p:sldId id="260" r:id="rId7"/>
    <p:sldId id="262" r:id="rId8"/>
    <p:sldId id="264" r:id="rId9"/>
    <p:sldId id="263"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24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4.xml.rels><?xml version="1.0" encoding="UTF-8" standalone="yes"?>
<Relationships xmlns="http://schemas.openxmlformats.org/package/2006/relationships"><Relationship Id="rId2" Type="http://schemas.openxmlformats.org/officeDocument/2006/relationships/hyperlink" Target="https://ro.wikipedia.org/wiki/Terorism" TargetMode="External"/><Relationship Id="rId1" Type="http://schemas.openxmlformats.org/officeDocument/2006/relationships/hyperlink" Target="https://ro.wikipedia.org/wiki/Rom%C3%A2nia" TargetMode="External"/></Relationships>
</file>

<file path=ppt/diagrams/_rels/drawing4.xml.rels><?xml version="1.0" encoding="UTF-8" standalone="yes"?>
<Relationships xmlns="http://schemas.openxmlformats.org/package/2006/relationships"><Relationship Id="rId2" Type="http://schemas.openxmlformats.org/officeDocument/2006/relationships/hyperlink" Target="https://ro.wikipedia.org/wiki/Terorism" TargetMode="External"/><Relationship Id="rId1" Type="http://schemas.openxmlformats.org/officeDocument/2006/relationships/hyperlink" Target="https://ro.wikipedia.org/wiki/Rom%C3%A2nia" TargetMode="External"/></Relationships>
</file>

<file path=ppt/diagrams/colors1.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77617F-D962-4E11-9807-ACA5C073556B}" type="doc">
      <dgm:prSet loTypeId="urn:microsoft.com/office/officeart/2005/8/layout/hList6" loCatId="list" qsTypeId="urn:microsoft.com/office/officeart/2005/8/quickstyle/simple1" qsCatId="simple" csTypeId="urn:microsoft.com/office/officeart/2005/8/colors/accent4_3" csCatId="accent4" phldr="1"/>
      <dgm:spPr/>
      <dgm:t>
        <a:bodyPr/>
        <a:lstStyle/>
        <a:p>
          <a:endParaRPr lang="ru-RU"/>
        </a:p>
      </dgm:t>
    </dgm:pt>
    <dgm:pt modelId="{E5593EAE-0234-454B-BA4F-88BA99EE5040}">
      <dgm:prSet/>
      <dgm:spPr/>
      <dgm:t>
        <a:bodyPr/>
        <a:lstStyle/>
        <a:p>
          <a:pPr rtl="0"/>
          <a:r>
            <a:rPr lang="fr-FR" dirty="0" smtClean="0"/>
            <a:t>• </a:t>
          </a:r>
          <a:r>
            <a:rPr lang="fr-FR" b="1" dirty="0" smtClean="0">
              <a:solidFill>
                <a:schemeClr val="tx1">
                  <a:lumMod val="95000"/>
                  <a:lumOff val="5000"/>
                </a:schemeClr>
              </a:solidFill>
            </a:rPr>
            <a:t>protectie</a:t>
          </a:r>
          <a:r>
            <a:rPr lang="fr-FR" dirty="0" smtClean="0"/>
            <a:t> - protejarea intereselor nationale de securitate, inclusiv a valorilor</a:t>
          </a:r>
          <a:r>
            <a:rPr lang="ro-MD" dirty="0" smtClean="0"/>
            <a:t> </a:t>
          </a:r>
          <a:r>
            <a:rPr lang="fr-FR" dirty="0" smtClean="0"/>
            <a:t>democratice ale Romaniei si a drepturilor si libertatilor fundamentale ale</a:t>
          </a:r>
          <a:r>
            <a:rPr lang="ro-MD" dirty="0" smtClean="0"/>
            <a:t> </a:t>
          </a:r>
          <a:r>
            <a:rPr lang="fr-FR" dirty="0" smtClean="0"/>
            <a:t>cetatenilor;</a:t>
          </a:r>
          <a:endParaRPr lang="ru-RU" dirty="0"/>
        </a:p>
      </dgm:t>
    </dgm:pt>
    <dgm:pt modelId="{37319D9B-9314-429D-84CB-CE867D972CB7}" type="parTrans" cxnId="{353149D5-E615-4918-B955-40D7E2D5AFD8}">
      <dgm:prSet/>
      <dgm:spPr/>
      <dgm:t>
        <a:bodyPr/>
        <a:lstStyle/>
        <a:p>
          <a:endParaRPr lang="ru-RU"/>
        </a:p>
      </dgm:t>
    </dgm:pt>
    <dgm:pt modelId="{3915B8B6-25A7-46E7-A070-3B84F8F1F889}" type="sibTrans" cxnId="{353149D5-E615-4918-B955-40D7E2D5AFD8}">
      <dgm:prSet/>
      <dgm:spPr/>
      <dgm:t>
        <a:bodyPr/>
        <a:lstStyle/>
        <a:p>
          <a:endParaRPr lang="ru-RU"/>
        </a:p>
      </dgm:t>
    </dgm:pt>
    <dgm:pt modelId="{A2CEF601-8FF1-4827-9C4A-34EF027F44B3}">
      <dgm:prSet/>
      <dgm:spPr/>
      <dgm:t>
        <a:bodyPr/>
        <a:lstStyle/>
        <a:p>
          <a:pPr rtl="0"/>
          <a:r>
            <a:rPr lang="fr-FR" dirty="0" smtClean="0"/>
            <a:t>• </a:t>
          </a:r>
          <a:r>
            <a:rPr lang="fr-FR" b="1" dirty="0" smtClean="0">
              <a:solidFill>
                <a:schemeClr val="tx1">
                  <a:lumMod val="95000"/>
                  <a:lumOff val="5000"/>
                </a:schemeClr>
              </a:solidFill>
            </a:rPr>
            <a:t>prevenire si contracarare </a:t>
          </a:r>
          <a:r>
            <a:rPr lang="fr-FR" dirty="0" smtClean="0"/>
            <a:t>- prevenirea si contracararea actiunilor de</a:t>
          </a:r>
          <a:r>
            <a:rPr lang="ro-MD" dirty="0" smtClean="0"/>
            <a:t> </a:t>
          </a:r>
          <a:r>
            <a:rPr lang="fr-FR" dirty="0" smtClean="0"/>
            <a:t>spionaj, a terorismului si a criminalitatii organizate transfrontaliere care, prin</a:t>
          </a:r>
          <a:r>
            <a:rPr lang="ro-MD" dirty="0" smtClean="0"/>
            <a:t> </a:t>
          </a:r>
          <a:r>
            <a:rPr lang="fr-FR" dirty="0" smtClean="0"/>
            <a:t>natura si amploare, afecteaza securitatea nationala;</a:t>
          </a:r>
          <a:endParaRPr lang="ru-RU" dirty="0"/>
        </a:p>
      </dgm:t>
    </dgm:pt>
    <dgm:pt modelId="{BEEC8CE6-840D-4179-B42A-D01BA46E8237}" type="parTrans" cxnId="{9EFE1247-9AA0-4272-BF6F-D0F37548246F}">
      <dgm:prSet/>
      <dgm:spPr/>
      <dgm:t>
        <a:bodyPr/>
        <a:lstStyle/>
        <a:p>
          <a:endParaRPr lang="ru-RU"/>
        </a:p>
      </dgm:t>
    </dgm:pt>
    <dgm:pt modelId="{8D520D7A-0959-42EF-B2D9-0497A34415DE}" type="sibTrans" cxnId="{9EFE1247-9AA0-4272-BF6F-D0F37548246F}">
      <dgm:prSet/>
      <dgm:spPr/>
      <dgm:t>
        <a:bodyPr/>
        <a:lstStyle/>
        <a:p>
          <a:endParaRPr lang="ru-RU"/>
        </a:p>
      </dgm:t>
    </dgm:pt>
    <dgm:pt modelId="{40F99295-B19B-49F0-B086-7DEFCACDE2E6}">
      <dgm:prSet/>
      <dgm:spPr/>
      <dgm:t>
        <a:bodyPr/>
        <a:lstStyle/>
        <a:p>
          <a:pPr rtl="0"/>
          <a:r>
            <a:rPr lang="fr-FR" dirty="0" smtClean="0"/>
            <a:t>• </a:t>
          </a:r>
          <a:r>
            <a:rPr lang="fr-FR" b="1" dirty="0" smtClean="0">
              <a:solidFill>
                <a:schemeClr val="tx1">
                  <a:lumMod val="95000"/>
                  <a:lumOff val="5000"/>
                </a:schemeClr>
              </a:solidFill>
            </a:rPr>
            <a:t>promovare</a:t>
          </a:r>
          <a:r>
            <a:rPr lang="fr-FR" dirty="0" smtClean="0"/>
            <a:t> - promovarea intereselor de securitate ale Romaniei si ale</a:t>
          </a:r>
          <a:r>
            <a:rPr lang="ro-MD" dirty="0" smtClean="0"/>
            <a:t> </a:t>
          </a:r>
          <a:r>
            <a:rPr lang="fr-FR" dirty="0" smtClean="0"/>
            <a:t>aliatilor sai, intr-un context geografic fluid al statelor, corporatiilor si</a:t>
          </a:r>
          <a:r>
            <a:rPr lang="ro-MD" dirty="0" smtClean="0"/>
            <a:t> </a:t>
          </a:r>
          <a:r>
            <a:rPr lang="fr-FR" dirty="0" smtClean="0"/>
            <a:t>amenintarilor asimetrice.</a:t>
          </a:r>
          <a:endParaRPr lang="ru-RU" dirty="0"/>
        </a:p>
      </dgm:t>
    </dgm:pt>
    <dgm:pt modelId="{68333B33-2123-4A61-B636-31FCD6FD0EB8}" type="parTrans" cxnId="{B2E41FEA-5580-4C35-ADAD-039D8E2415F5}">
      <dgm:prSet/>
      <dgm:spPr/>
      <dgm:t>
        <a:bodyPr/>
        <a:lstStyle/>
        <a:p>
          <a:endParaRPr lang="ru-RU"/>
        </a:p>
      </dgm:t>
    </dgm:pt>
    <dgm:pt modelId="{73D32F30-8645-4108-8D5D-3AC7359A118F}" type="sibTrans" cxnId="{B2E41FEA-5580-4C35-ADAD-039D8E2415F5}">
      <dgm:prSet/>
      <dgm:spPr/>
      <dgm:t>
        <a:bodyPr/>
        <a:lstStyle/>
        <a:p>
          <a:endParaRPr lang="ru-RU"/>
        </a:p>
      </dgm:t>
    </dgm:pt>
    <dgm:pt modelId="{A1DC7CA6-6EFF-4708-B767-A577B44D204F}" type="pres">
      <dgm:prSet presAssocID="{0B77617F-D962-4E11-9807-ACA5C073556B}" presName="Name0" presStyleCnt="0">
        <dgm:presLayoutVars>
          <dgm:dir/>
          <dgm:resizeHandles val="exact"/>
        </dgm:presLayoutVars>
      </dgm:prSet>
      <dgm:spPr/>
    </dgm:pt>
    <dgm:pt modelId="{601178C8-1444-48C6-9442-EF6D7FC0CFBD}" type="pres">
      <dgm:prSet presAssocID="{E5593EAE-0234-454B-BA4F-88BA99EE5040}" presName="node" presStyleLbl="node1" presStyleIdx="0" presStyleCnt="3" custLinFactNeighborX="-15901" custLinFactNeighborY="17071">
        <dgm:presLayoutVars>
          <dgm:bulletEnabled val="1"/>
        </dgm:presLayoutVars>
      </dgm:prSet>
      <dgm:spPr/>
    </dgm:pt>
    <dgm:pt modelId="{244E51A0-677B-423D-82CC-5FD41CC5C006}" type="pres">
      <dgm:prSet presAssocID="{3915B8B6-25A7-46E7-A070-3B84F8F1F889}" presName="sibTrans" presStyleCnt="0"/>
      <dgm:spPr/>
    </dgm:pt>
    <dgm:pt modelId="{E502D254-FB59-4378-950D-D10CE9C601B8}" type="pres">
      <dgm:prSet presAssocID="{A2CEF601-8FF1-4827-9C4A-34EF027F44B3}" presName="node" presStyleLbl="node1" presStyleIdx="1" presStyleCnt="3" custScaleX="95670" custScaleY="96782" custLinFactNeighborY="15774">
        <dgm:presLayoutVars>
          <dgm:bulletEnabled val="1"/>
        </dgm:presLayoutVars>
      </dgm:prSet>
      <dgm:spPr/>
    </dgm:pt>
    <dgm:pt modelId="{3631CCF1-4EE5-4406-80C2-A9BBAECA373A}" type="pres">
      <dgm:prSet presAssocID="{8D520D7A-0959-42EF-B2D9-0497A34415DE}" presName="sibTrans" presStyleCnt="0"/>
      <dgm:spPr/>
    </dgm:pt>
    <dgm:pt modelId="{3D679943-3EB4-4CA4-BF05-2C0EAE10EF96}" type="pres">
      <dgm:prSet presAssocID="{40F99295-B19B-49F0-B086-7DEFCACDE2E6}" presName="node" presStyleLbl="node1" presStyleIdx="2" presStyleCnt="3" custLinFactNeighborX="42318" custLinFactNeighborY="8643">
        <dgm:presLayoutVars>
          <dgm:bulletEnabled val="1"/>
        </dgm:presLayoutVars>
      </dgm:prSet>
      <dgm:spPr/>
    </dgm:pt>
  </dgm:ptLst>
  <dgm:cxnLst>
    <dgm:cxn modelId="{7CB65955-0A8C-467F-B970-9E188D961F52}" type="presOf" srcId="{40F99295-B19B-49F0-B086-7DEFCACDE2E6}" destId="{3D679943-3EB4-4CA4-BF05-2C0EAE10EF96}" srcOrd="0" destOrd="0" presId="urn:microsoft.com/office/officeart/2005/8/layout/hList6"/>
    <dgm:cxn modelId="{B2E41FEA-5580-4C35-ADAD-039D8E2415F5}" srcId="{0B77617F-D962-4E11-9807-ACA5C073556B}" destId="{40F99295-B19B-49F0-B086-7DEFCACDE2E6}" srcOrd="2" destOrd="0" parTransId="{68333B33-2123-4A61-B636-31FCD6FD0EB8}" sibTransId="{73D32F30-8645-4108-8D5D-3AC7359A118F}"/>
    <dgm:cxn modelId="{C5CA28B0-37AC-4AD1-A975-41500B44A62A}" type="presOf" srcId="{A2CEF601-8FF1-4827-9C4A-34EF027F44B3}" destId="{E502D254-FB59-4378-950D-D10CE9C601B8}" srcOrd="0" destOrd="0" presId="urn:microsoft.com/office/officeart/2005/8/layout/hList6"/>
    <dgm:cxn modelId="{9EFE1247-9AA0-4272-BF6F-D0F37548246F}" srcId="{0B77617F-D962-4E11-9807-ACA5C073556B}" destId="{A2CEF601-8FF1-4827-9C4A-34EF027F44B3}" srcOrd="1" destOrd="0" parTransId="{BEEC8CE6-840D-4179-B42A-D01BA46E8237}" sibTransId="{8D520D7A-0959-42EF-B2D9-0497A34415DE}"/>
    <dgm:cxn modelId="{5553BE1A-E282-4211-8EBA-5DDB60BEA669}" type="presOf" srcId="{E5593EAE-0234-454B-BA4F-88BA99EE5040}" destId="{601178C8-1444-48C6-9442-EF6D7FC0CFBD}" srcOrd="0" destOrd="0" presId="urn:microsoft.com/office/officeart/2005/8/layout/hList6"/>
    <dgm:cxn modelId="{353149D5-E615-4918-B955-40D7E2D5AFD8}" srcId="{0B77617F-D962-4E11-9807-ACA5C073556B}" destId="{E5593EAE-0234-454B-BA4F-88BA99EE5040}" srcOrd="0" destOrd="0" parTransId="{37319D9B-9314-429D-84CB-CE867D972CB7}" sibTransId="{3915B8B6-25A7-46E7-A070-3B84F8F1F889}"/>
    <dgm:cxn modelId="{80DBFCB4-96F7-49E4-9475-33220E827139}" type="presOf" srcId="{0B77617F-D962-4E11-9807-ACA5C073556B}" destId="{A1DC7CA6-6EFF-4708-B767-A577B44D204F}" srcOrd="0" destOrd="0" presId="urn:microsoft.com/office/officeart/2005/8/layout/hList6"/>
    <dgm:cxn modelId="{2D955750-0C7E-47C1-85B2-21B99A0D2DF3}" type="presParOf" srcId="{A1DC7CA6-6EFF-4708-B767-A577B44D204F}" destId="{601178C8-1444-48C6-9442-EF6D7FC0CFBD}" srcOrd="0" destOrd="0" presId="urn:microsoft.com/office/officeart/2005/8/layout/hList6"/>
    <dgm:cxn modelId="{1F211C50-4774-41E7-86BA-FF81F1C547CC}" type="presParOf" srcId="{A1DC7CA6-6EFF-4708-B767-A577B44D204F}" destId="{244E51A0-677B-423D-82CC-5FD41CC5C006}" srcOrd="1" destOrd="0" presId="urn:microsoft.com/office/officeart/2005/8/layout/hList6"/>
    <dgm:cxn modelId="{DFFEEF5E-BFD8-4E06-9BEC-C98D5E26F486}" type="presParOf" srcId="{A1DC7CA6-6EFF-4708-B767-A577B44D204F}" destId="{E502D254-FB59-4378-950D-D10CE9C601B8}" srcOrd="2" destOrd="0" presId="urn:microsoft.com/office/officeart/2005/8/layout/hList6"/>
    <dgm:cxn modelId="{A74F6F16-F9D9-4D04-9497-AC01C4203DD5}" type="presParOf" srcId="{A1DC7CA6-6EFF-4708-B767-A577B44D204F}" destId="{3631CCF1-4EE5-4406-80C2-A9BBAECA373A}" srcOrd="3" destOrd="0" presId="urn:microsoft.com/office/officeart/2005/8/layout/hList6"/>
    <dgm:cxn modelId="{C14F9B29-1128-4F39-BCDC-41BDA2B10071}" type="presParOf" srcId="{A1DC7CA6-6EFF-4708-B767-A577B44D204F}" destId="{3D679943-3EB4-4CA4-BF05-2C0EAE10EF96}"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5F03AD-E811-4592-BAE5-79D12948266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B2313EC8-41DE-435E-ADC4-351BD826ADD0}">
      <dgm:prSet phldrT="[Текст]"/>
      <dgm:spPr/>
      <dgm:t>
        <a:bodyPr/>
        <a:lstStyle/>
        <a:p>
          <a:r>
            <a:rPr lang="it-IT" dirty="0" smtClean="0"/>
            <a:t>verific</a:t>
          </a:r>
          <a:r>
            <a:rPr lang="ro-MD" dirty="0" smtClean="0"/>
            <a:t>ă</a:t>
          </a:r>
          <a:r>
            <a:rPr lang="it-IT" dirty="0" smtClean="0"/>
            <a:t> si ofer</a:t>
          </a:r>
          <a:r>
            <a:rPr lang="ro-MD" dirty="0" smtClean="0"/>
            <a:t>ă</a:t>
          </a:r>
          <a:r>
            <a:rPr lang="it-IT" dirty="0" smtClean="0"/>
            <a:t> date cu privire la persoanele care urmeaza sa ocupe functii</a:t>
          </a:r>
          <a:endParaRPr lang="ru-RU" dirty="0" smtClean="0"/>
        </a:p>
        <a:p>
          <a:r>
            <a:rPr lang="it-IT" dirty="0" smtClean="0"/>
            <a:t>in institutii publice, regii autonome sau societati comerciale, ce presupun</a:t>
          </a:r>
          <a:endParaRPr lang="ru-RU" dirty="0" smtClean="0"/>
        </a:p>
        <a:p>
          <a:r>
            <a:rPr lang="fr-FR" dirty="0" smtClean="0"/>
            <a:t>accesul la informatii si activitati cu caracter secret de stat sau care, potrivit legii,</a:t>
          </a:r>
          <a:endParaRPr lang="ru-RU" dirty="0" smtClean="0"/>
        </a:p>
        <a:p>
          <a:r>
            <a:rPr lang="fr-FR" dirty="0" smtClean="0"/>
            <a:t>nu pot fi divulgate, la cererea conducatorului respectivei institutii;</a:t>
          </a:r>
          <a:endParaRPr lang="ru-RU" dirty="0"/>
        </a:p>
      </dgm:t>
    </dgm:pt>
    <dgm:pt modelId="{B7108E75-29AF-43F2-964A-395599FC50A6}" type="parTrans" cxnId="{858AF5AA-0362-4F35-9010-8CE4FF2FA330}">
      <dgm:prSet/>
      <dgm:spPr/>
      <dgm:t>
        <a:bodyPr/>
        <a:lstStyle/>
        <a:p>
          <a:endParaRPr lang="ru-RU"/>
        </a:p>
      </dgm:t>
    </dgm:pt>
    <dgm:pt modelId="{EDBE4F33-0039-4AB6-8C9D-6280A0FD0E50}" type="sibTrans" cxnId="{858AF5AA-0362-4F35-9010-8CE4FF2FA330}">
      <dgm:prSet/>
      <dgm:spPr/>
      <dgm:t>
        <a:bodyPr/>
        <a:lstStyle/>
        <a:p>
          <a:endParaRPr lang="ru-RU"/>
        </a:p>
      </dgm:t>
    </dgm:pt>
    <dgm:pt modelId="{C89D7768-211F-49E7-949C-4FB5BAB0ABE4}">
      <dgm:prSet phldrT="[Текст]"/>
      <dgm:spPr/>
      <dgm:t>
        <a:bodyPr/>
        <a:lstStyle/>
        <a:p>
          <a:r>
            <a:rPr lang="it-IT" dirty="0" smtClean="0"/>
            <a:t>asigura protectia antiterorista a demnitarilor romani si straini, precum si a</a:t>
          </a:r>
          <a:endParaRPr lang="ru-RU" dirty="0" smtClean="0"/>
        </a:p>
        <a:p>
          <a:r>
            <a:rPr lang="pt-BR" dirty="0" smtClean="0"/>
            <a:t>altor persoane oficiale, conform normelor stabilite de catre Consiliul Suprem de</a:t>
          </a:r>
          <a:endParaRPr lang="ru-RU" dirty="0" smtClean="0"/>
        </a:p>
        <a:p>
          <a:r>
            <a:rPr lang="fr-FR" dirty="0" smtClean="0"/>
            <a:t>Aparare a Tarii, si </a:t>
          </a:r>
          <a:r>
            <a:rPr lang="ro-MD" dirty="0" smtClean="0"/>
            <a:t>participă </a:t>
          </a:r>
          <a:r>
            <a:rPr lang="fr-FR" dirty="0" smtClean="0"/>
            <a:t>la realizarea protectiei antiteroriste a demnitarilor</a:t>
          </a:r>
          <a:endParaRPr lang="ru-RU" dirty="0" smtClean="0"/>
        </a:p>
        <a:p>
          <a:r>
            <a:rPr lang="it-IT" dirty="0" smtClean="0"/>
            <a:t>gardati de Serviciul de Protectie si Paza, in situatia in care acestia sunt vizati de</a:t>
          </a:r>
          <a:endParaRPr lang="ru-RU" dirty="0" smtClean="0"/>
        </a:p>
        <a:p>
          <a:r>
            <a:rPr lang="fr-FR" dirty="0" smtClean="0"/>
            <a:t>amenintari cu acte de terorism;</a:t>
          </a:r>
          <a:endParaRPr lang="ru-RU" dirty="0"/>
        </a:p>
      </dgm:t>
    </dgm:pt>
    <dgm:pt modelId="{B204B6E2-4CA2-40CA-8FE3-4F5D8F1409B5}" type="parTrans" cxnId="{D0AAD848-72BA-4F46-8EFC-FC8F625AE5D7}">
      <dgm:prSet/>
      <dgm:spPr/>
      <dgm:t>
        <a:bodyPr/>
        <a:lstStyle/>
        <a:p>
          <a:endParaRPr lang="ru-RU"/>
        </a:p>
      </dgm:t>
    </dgm:pt>
    <dgm:pt modelId="{D7E4F853-FABC-4DA0-A02A-5A9826433FF4}" type="sibTrans" cxnId="{D0AAD848-72BA-4F46-8EFC-FC8F625AE5D7}">
      <dgm:prSet/>
      <dgm:spPr/>
      <dgm:t>
        <a:bodyPr/>
        <a:lstStyle/>
        <a:p>
          <a:endParaRPr lang="ru-RU"/>
        </a:p>
      </dgm:t>
    </dgm:pt>
    <dgm:pt modelId="{2C643BE3-7321-4B2A-B404-75A15F0CB3CB}">
      <dgm:prSet phldrT="[Текст]"/>
      <dgm:spPr/>
      <dgm:t>
        <a:bodyPr/>
        <a:lstStyle/>
        <a:p>
          <a:r>
            <a:rPr lang="fr-FR" dirty="0" smtClean="0"/>
            <a:t>acorda asistenta de specialitate pentru apararea secretelor aflate in</a:t>
          </a:r>
          <a:endParaRPr lang="ru-RU" dirty="0" smtClean="0"/>
        </a:p>
        <a:p>
          <a:r>
            <a:rPr lang="fr-FR" dirty="0" smtClean="0"/>
            <a:t>posesia persoanelor fizice si juridice din sectorul privat, care executa comenzi</a:t>
          </a:r>
          <a:endParaRPr lang="ru-RU" dirty="0" smtClean="0"/>
        </a:p>
        <a:p>
          <a:r>
            <a:rPr lang="fr-FR" dirty="0" smtClean="0"/>
            <a:t>pentru stat, si pentru prevenirea scurgerii de date sau informatii ce nu pot fi</a:t>
          </a:r>
          <a:endParaRPr lang="ru-RU" dirty="0" smtClean="0"/>
        </a:p>
        <a:p>
          <a:r>
            <a:rPr lang="it-IT" dirty="0" smtClean="0"/>
            <a:t>aduse la cunostinta publicului, la cererea acestora;</a:t>
          </a:r>
          <a:endParaRPr lang="ru-RU" dirty="0"/>
        </a:p>
      </dgm:t>
    </dgm:pt>
    <dgm:pt modelId="{BACC004D-97F7-45FE-BF10-7001C70DD2DB}" type="parTrans" cxnId="{A99F5499-C49D-42CF-AF6D-0859C32B68D4}">
      <dgm:prSet/>
      <dgm:spPr/>
      <dgm:t>
        <a:bodyPr/>
        <a:lstStyle/>
        <a:p>
          <a:endParaRPr lang="ru-RU"/>
        </a:p>
      </dgm:t>
    </dgm:pt>
    <dgm:pt modelId="{8E9AEADC-FFAA-489B-A468-E7DC42E17C98}" type="sibTrans" cxnId="{A99F5499-C49D-42CF-AF6D-0859C32B68D4}">
      <dgm:prSet/>
      <dgm:spPr/>
      <dgm:t>
        <a:bodyPr/>
        <a:lstStyle/>
        <a:p>
          <a:endParaRPr lang="ru-RU"/>
        </a:p>
      </dgm:t>
    </dgm:pt>
    <dgm:pt modelId="{8EF4B2ED-EEBE-4100-AEED-F0B2789D3D3E}">
      <dgm:prSet phldrT="[Текст]"/>
      <dgm:spPr/>
      <dgm:t>
        <a:bodyPr/>
        <a:lstStyle/>
        <a:p>
          <a:r>
            <a:rPr lang="it-IT" dirty="0" smtClean="0"/>
            <a:t>organizeaza si executa, pe intreg teritoriul Romaniei, transportul</a:t>
          </a:r>
          <a:endParaRPr lang="ru-RU" dirty="0" smtClean="0"/>
        </a:p>
        <a:p>
          <a:r>
            <a:rPr lang="fr-FR" dirty="0" smtClean="0"/>
            <a:t>corespondentei cu caracter secret de stat si al corespondentei oficiale</a:t>
          </a:r>
          <a:endParaRPr lang="ru-RU" dirty="0" smtClean="0"/>
        </a:p>
        <a:p>
          <a:r>
            <a:rPr lang="it-IT" dirty="0" smtClean="0"/>
            <a:t>neclasificate, adresata reciproc intre autoritatile si institutiile publice, centrale si</a:t>
          </a:r>
          <a:endParaRPr lang="ru-RU" dirty="0" smtClean="0"/>
        </a:p>
        <a:p>
          <a:r>
            <a:rPr lang="fr-FR" dirty="0" smtClean="0"/>
            <a:t>locale, precum si intre acestea si unitatile din sectorul de aparare nationala,</a:t>
          </a:r>
          <a:endParaRPr lang="ru-RU" dirty="0" smtClean="0"/>
        </a:p>
        <a:p>
          <a:r>
            <a:rPr lang="it-IT" dirty="0" smtClean="0"/>
            <a:t>ordine publica si securitate nationala;</a:t>
          </a:r>
          <a:endParaRPr lang="ru-RU" dirty="0"/>
        </a:p>
      </dgm:t>
    </dgm:pt>
    <dgm:pt modelId="{48C8105C-24B6-413E-850E-EF92C69E1037}" type="parTrans" cxnId="{2EC74301-304E-413D-9875-43359DE08F5A}">
      <dgm:prSet/>
      <dgm:spPr/>
      <dgm:t>
        <a:bodyPr/>
        <a:lstStyle/>
        <a:p>
          <a:endParaRPr lang="ru-RU"/>
        </a:p>
      </dgm:t>
    </dgm:pt>
    <dgm:pt modelId="{AE83AF99-5F69-4A9B-BD38-CD6180813549}" type="sibTrans" cxnId="{2EC74301-304E-413D-9875-43359DE08F5A}">
      <dgm:prSet/>
      <dgm:spPr/>
      <dgm:t>
        <a:bodyPr/>
        <a:lstStyle/>
        <a:p>
          <a:endParaRPr lang="ru-RU"/>
        </a:p>
      </dgm:t>
    </dgm:pt>
    <dgm:pt modelId="{7A71DFC5-A5EA-4A18-A9D7-CBBF9C9A58B2}">
      <dgm:prSet phldrT="[Текст]"/>
      <dgm:spPr/>
      <dgm:t>
        <a:bodyPr/>
        <a:lstStyle/>
        <a:p>
          <a:r>
            <a:rPr lang="fr-FR" dirty="0" smtClean="0"/>
            <a:t>pentru relatia cu furnizorii de comunicatii electronice destinate publicului,</a:t>
          </a:r>
          <a:endParaRPr lang="ru-RU" dirty="0" smtClean="0"/>
        </a:p>
        <a:p>
          <a:r>
            <a:rPr lang="fr-FR" dirty="0" smtClean="0"/>
            <a:t>prin Centrul National de Interceptare a Comunicatiilor, obtine, prelucreaza si</a:t>
          </a:r>
          <a:endParaRPr lang="ru-RU" dirty="0" smtClean="0"/>
        </a:p>
        <a:p>
          <a:r>
            <a:rPr lang="it-IT" dirty="0" smtClean="0"/>
            <a:t>stocheaza informatii din domeniul securitatii nationale, la cererea organelor de</a:t>
          </a:r>
          <a:endParaRPr lang="ru-RU" dirty="0" smtClean="0"/>
        </a:p>
        <a:p>
          <a:r>
            <a:rPr lang="it-IT" dirty="0" smtClean="0"/>
            <a:t>urmarire penala</a:t>
          </a:r>
          <a:r>
            <a:rPr lang="ro-MD" dirty="0" smtClean="0"/>
            <a:t>.</a:t>
          </a:r>
          <a:endParaRPr lang="ru-RU" dirty="0"/>
        </a:p>
      </dgm:t>
    </dgm:pt>
    <dgm:pt modelId="{FB78B670-D28B-4B1E-A48B-E9DC24737128}" type="parTrans" cxnId="{95386096-3F95-4AC8-973C-F16469517448}">
      <dgm:prSet/>
      <dgm:spPr/>
      <dgm:t>
        <a:bodyPr/>
        <a:lstStyle/>
        <a:p>
          <a:endParaRPr lang="ru-RU"/>
        </a:p>
      </dgm:t>
    </dgm:pt>
    <dgm:pt modelId="{72ADBE50-58EC-4384-9652-A82C95D2C29D}" type="sibTrans" cxnId="{95386096-3F95-4AC8-973C-F16469517448}">
      <dgm:prSet/>
      <dgm:spPr/>
      <dgm:t>
        <a:bodyPr/>
        <a:lstStyle/>
        <a:p>
          <a:endParaRPr lang="ru-RU"/>
        </a:p>
      </dgm:t>
    </dgm:pt>
    <dgm:pt modelId="{CE45E849-80AE-4023-ACEE-95D30406946D}" type="pres">
      <dgm:prSet presAssocID="{C55F03AD-E811-4592-BAE5-79D129482665}" presName="diagram" presStyleCnt="0">
        <dgm:presLayoutVars>
          <dgm:dir/>
          <dgm:resizeHandles val="exact"/>
        </dgm:presLayoutVars>
      </dgm:prSet>
      <dgm:spPr/>
    </dgm:pt>
    <dgm:pt modelId="{F188EC58-A3EB-4F27-A7D6-04A133E4F8BC}" type="pres">
      <dgm:prSet presAssocID="{B2313EC8-41DE-435E-ADC4-351BD826ADD0}" presName="node" presStyleLbl="node1" presStyleIdx="0" presStyleCnt="5" custScaleX="99315" custScaleY="98443" custLinFactNeighborX="133" custLinFactNeighborY="-2930">
        <dgm:presLayoutVars>
          <dgm:bulletEnabled val="1"/>
        </dgm:presLayoutVars>
      </dgm:prSet>
      <dgm:spPr/>
      <dgm:t>
        <a:bodyPr/>
        <a:lstStyle/>
        <a:p>
          <a:endParaRPr lang="ru-RU"/>
        </a:p>
      </dgm:t>
    </dgm:pt>
    <dgm:pt modelId="{00C66F93-9A86-4453-BA84-334F8423374D}" type="pres">
      <dgm:prSet presAssocID="{EDBE4F33-0039-4AB6-8C9D-6280A0FD0E50}" presName="sibTrans" presStyleCnt="0"/>
      <dgm:spPr/>
    </dgm:pt>
    <dgm:pt modelId="{2FDA875E-B77A-4605-878D-5258064EAF3D}" type="pres">
      <dgm:prSet presAssocID="{C89D7768-211F-49E7-949C-4FB5BAB0ABE4}" presName="node" presStyleLbl="node1" presStyleIdx="1" presStyleCnt="5" custLinFactY="-26546" custLinFactNeighborX="342" custLinFactNeighborY="-100000">
        <dgm:presLayoutVars>
          <dgm:bulletEnabled val="1"/>
        </dgm:presLayoutVars>
      </dgm:prSet>
      <dgm:spPr/>
      <dgm:t>
        <a:bodyPr/>
        <a:lstStyle/>
        <a:p>
          <a:endParaRPr lang="ru-RU"/>
        </a:p>
      </dgm:t>
    </dgm:pt>
    <dgm:pt modelId="{FEA6B2FB-4F48-4602-A246-A4CDF78805F7}" type="pres">
      <dgm:prSet presAssocID="{D7E4F853-FABC-4DA0-A02A-5A9826433FF4}" presName="sibTrans" presStyleCnt="0"/>
      <dgm:spPr/>
    </dgm:pt>
    <dgm:pt modelId="{9624FE6F-C468-450B-9772-ABE69D31FE51}" type="pres">
      <dgm:prSet presAssocID="{2C643BE3-7321-4B2A-B404-75A15F0CB3CB}" presName="node" presStyleLbl="node1" presStyleIdx="2" presStyleCnt="5">
        <dgm:presLayoutVars>
          <dgm:bulletEnabled val="1"/>
        </dgm:presLayoutVars>
      </dgm:prSet>
      <dgm:spPr/>
      <dgm:t>
        <a:bodyPr/>
        <a:lstStyle/>
        <a:p>
          <a:endParaRPr lang="ru-RU"/>
        </a:p>
      </dgm:t>
    </dgm:pt>
    <dgm:pt modelId="{899640A3-F658-4869-88CB-1D929EA51A32}" type="pres">
      <dgm:prSet presAssocID="{8E9AEADC-FFAA-489B-A468-E7DC42E17C98}" presName="sibTrans" presStyleCnt="0"/>
      <dgm:spPr/>
    </dgm:pt>
    <dgm:pt modelId="{59F665AC-258F-4D81-83CD-0450E9848136}" type="pres">
      <dgm:prSet presAssocID="{8EF4B2ED-EEBE-4100-AEED-F0B2789D3D3E}" presName="node" presStyleLbl="node1" presStyleIdx="3" presStyleCnt="5">
        <dgm:presLayoutVars>
          <dgm:bulletEnabled val="1"/>
        </dgm:presLayoutVars>
      </dgm:prSet>
      <dgm:spPr/>
      <dgm:t>
        <a:bodyPr/>
        <a:lstStyle/>
        <a:p>
          <a:endParaRPr lang="ru-RU"/>
        </a:p>
      </dgm:t>
    </dgm:pt>
    <dgm:pt modelId="{250EFA13-E7F6-4EFD-A9EB-4B48DB931E65}" type="pres">
      <dgm:prSet presAssocID="{AE83AF99-5F69-4A9B-BD38-CD6180813549}" presName="sibTrans" presStyleCnt="0"/>
      <dgm:spPr/>
    </dgm:pt>
    <dgm:pt modelId="{5585926C-054F-4ABB-BB0F-DD3A8C412C08}" type="pres">
      <dgm:prSet presAssocID="{7A71DFC5-A5EA-4A18-A9D7-CBBF9C9A58B2}" presName="node" presStyleLbl="node1" presStyleIdx="4" presStyleCnt="5" custLinFactNeighborX="-2051" custLinFactNeighborY="1954">
        <dgm:presLayoutVars>
          <dgm:bulletEnabled val="1"/>
        </dgm:presLayoutVars>
      </dgm:prSet>
      <dgm:spPr/>
      <dgm:t>
        <a:bodyPr/>
        <a:lstStyle/>
        <a:p>
          <a:endParaRPr lang="ru-RU"/>
        </a:p>
      </dgm:t>
    </dgm:pt>
  </dgm:ptLst>
  <dgm:cxnLst>
    <dgm:cxn modelId="{A99F5499-C49D-42CF-AF6D-0859C32B68D4}" srcId="{C55F03AD-E811-4592-BAE5-79D129482665}" destId="{2C643BE3-7321-4B2A-B404-75A15F0CB3CB}" srcOrd="2" destOrd="0" parTransId="{BACC004D-97F7-45FE-BF10-7001C70DD2DB}" sibTransId="{8E9AEADC-FFAA-489B-A468-E7DC42E17C98}"/>
    <dgm:cxn modelId="{9B25E0FA-0FCF-4117-98DF-7CD292EE609A}" type="presOf" srcId="{7A71DFC5-A5EA-4A18-A9D7-CBBF9C9A58B2}" destId="{5585926C-054F-4ABB-BB0F-DD3A8C412C08}" srcOrd="0" destOrd="0" presId="urn:microsoft.com/office/officeart/2005/8/layout/default"/>
    <dgm:cxn modelId="{B7BB9C0F-A9C3-44F4-AB04-967FE6B25BB6}" type="presOf" srcId="{C89D7768-211F-49E7-949C-4FB5BAB0ABE4}" destId="{2FDA875E-B77A-4605-878D-5258064EAF3D}" srcOrd="0" destOrd="0" presId="urn:microsoft.com/office/officeart/2005/8/layout/default"/>
    <dgm:cxn modelId="{2EE490EC-48B6-4715-86D8-D92B42D6119B}" type="presOf" srcId="{2C643BE3-7321-4B2A-B404-75A15F0CB3CB}" destId="{9624FE6F-C468-450B-9772-ABE69D31FE51}" srcOrd="0" destOrd="0" presId="urn:microsoft.com/office/officeart/2005/8/layout/default"/>
    <dgm:cxn modelId="{95386096-3F95-4AC8-973C-F16469517448}" srcId="{C55F03AD-E811-4592-BAE5-79D129482665}" destId="{7A71DFC5-A5EA-4A18-A9D7-CBBF9C9A58B2}" srcOrd="4" destOrd="0" parTransId="{FB78B670-D28B-4B1E-A48B-E9DC24737128}" sibTransId="{72ADBE50-58EC-4384-9652-A82C95D2C29D}"/>
    <dgm:cxn modelId="{8AD13388-919D-4887-9A8F-6EB7BAB41F00}" type="presOf" srcId="{C55F03AD-E811-4592-BAE5-79D129482665}" destId="{CE45E849-80AE-4023-ACEE-95D30406946D}" srcOrd="0" destOrd="0" presId="urn:microsoft.com/office/officeart/2005/8/layout/default"/>
    <dgm:cxn modelId="{858AF5AA-0362-4F35-9010-8CE4FF2FA330}" srcId="{C55F03AD-E811-4592-BAE5-79D129482665}" destId="{B2313EC8-41DE-435E-ADC4-351BD826ADD0}" srcOrd="0" destOrd="0" parTransId="{B7108E75-29AF-43F2-964A-395599FC50A6}" sibTransId="{EDBE4F33-0039-4AB6-8C9D-6280A0FD0E50}"/>
    <dgm:cxn modelId="{D0AAD848-72BA-4F46-8EFC-FC8F625AE5D7}" srcId="{C55F03AD-E811-4592-BAE5-79D129482665}" destId="{C89D7768-211F-49E7-949C-4FB5BAB0ABE4}" srcOrd="1" destOrd="0" parTransId="{B204B6E2-4CA2-40CA-8FE3-4F5D8F1409B5}" sibTransId="{D7E4F853-FABC-4DA0-A02A-5A9826433FF4}"/>
    <dgm:cxn modelId="{901BBB1F-0A33-46AB-8BBC-D1496B83651B}" type="presOf" srcId="{B2313EC8-41DE-435E-ADC4-351BD826ADD0}" destId="{F188EC58-A3EB-4F27-A7D6-04A133E4F8BC}" srcOrd="0" destOrd="0" presId="urn:microsoft.com/office/officeart/2005/8/layout/default"/>
    <dgm:cxn modelId="{2EC74301-304E-413D-9875-43359DE08F5A}" srcId="{C55F03AD-E811-4592-BAE5-79D129482665}" destId="{8EF4B2ED-EEBE-4100-AEED-F0B2789D3D3E}" srcOrd="3" destOrd="0" parTransId="{48C8105C-24B6-413E-850E-EF92C69E1037}" sibTransId="{AE83AF99-5F69-4A9B-BD38-CD6180813549}"/>
    <dgm:cxn modelId="{584BB16F-15B4-40CA-AA66-A1895EC4ACA6}" type="presOf" srcId="{8EF4B2ED-EEBE-4100-AEED-F0B2789D3D3E}" destId="{59F665AC-258F-4D81-83CD-0450E9848136}" srcOrd="0" destOrd="0" presId="urn:microsoft.com/office/officeart/2005/8/layout/default"/>
    <dgm:cxn modelId="{89AEFD60-58AB-4028-962E-DF71C6551EEF}" type="presParOf" srcId="{CE45E849-80AE-4023-ACEE-95D30406946D}" destId="{F188EC58-A3EB-4F27-A7D6-04A133E4F8BC}" srcOrd="0" destOrd="0" presId="urn:microsoft.com/office/officeart/2005/8/layout/default"/>
    <dgm:cxn modelId="{32ABC9AD-251D-4FC7-8D80-5F42DFE4594E}" type="presParOf" srcId="{CE45E849-80AE-4023-ACEE-95D30406946D}" destId="{00C66F93-9A86-4453-BA84-334F8423374D}" srcOrd="1" destOrd="0" presId="urn:microsoft.com/office/officeart/2005/8/layout/default"/>
    <dgm:cxn modelId="{7C7BFBB1-47B5-480F-BCA8-536D1A26C7AD}" type="presParOf" srcId="{CE45E849-80AE-4023-ACEE-95D30406946D}" destId="{2FDA875E-B77A-4605-878D-5258064EAF3D}" srcOrd="2" destOrd="0" presId="urn:microsoft.com/office/officeart/2005/8/layout/default"/>
    <dgm:cxn modelId="{73475732-DBE9-4A21-8224-4B92E245BBAC}" type="presParOf" srcId="{CE45E849-80AE-4023-ACEE-95D30406946D}" destId="{FEA6B2FB-4F48-4602-A246-A4CDF78805F7}" srcOrd="3" destOrd="0" presId="urn:microsoft.com/office/officeart/2005/8/layout/default"/>
    <dgm:cxn modelId="{802E850F-FAEE-499C-9061-F8E21C9C9643}" type="presParOf" srcId="{CE45E849-80AE-4023-ACEE-95D30406946D}" destId="{9624FE6F-C468-450B-9772-ABE69D31FE51}" srcOrd="4" destOrd="0" presId="urn:microsoft.com/office/officeart/2005/8/layout/default"/>
    <dgm:cxn modelId="{178DD90C-7669-4E90-917C-0B44A4160861}" type="presParOf" srcId="{CE45E849-80AE-4023-ACEE-95D30406946D}" destId="{899640A3-F658-4869-88CB-1D929EA51A32}" srcOrd="5" destOrd="0" presId="urn:microsoft.com/office/officeart/2005/8/layout/default"/>
    <dgm:cxn modelId="{AF650876-8484-4ADA-BF32-AF6EA318C7F0}" type="presParOf" srcId="{CE45E849-80AE-4023-ACEE-95D30406946D}" destId="{59F665AC-258F-4D81-83CD-0450E9848136}" srcOrd="6" destOrd="0" presId="urn:microsoft.com/office/officeart/2005/8/layout/default"/>
    <dgm:cxn modelId="{A1279BBE-C02A-4B2B-986E-136A81AE643E}" type="presParOf" srcId="{CE45E849-80AE-4023-ACEE-95D30406946D}" destId="{250EFA13-E7F6-4EFD-A9EB-4B48DB931E65}" srcOrd="7" destOrd="0" presId="urn:microsoft.com/office/officeart/2005/8/layout/default"/>
    <dgm:cxn modelId="{94CCDC25-9223-4A34-8E27-CC100701479D}" type="presParOf" srcId="{CE45E849-80AE-4023-ACEE-95D30406946D}" destId="{5585926C-054F-4ABB-BB0F-DD3A8C412C08}"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4CC69B-3688-409D-9760-B9FA8B06AF92}" type="doc">
      <dgm:prSet loTypeId="urn:microsoft.com/office/officeart/2005/8/layout/matrix2" loCatId="matrix" qsTypeId="urn:microsoft.com/office/officeart/2005/8/quickstyle/simple1" qsCatId="simple" csTypeId="urn:microsoft.com/office/officeart/2005/8/colors/accent3_4" csCatId="accent3" phldr="1"/>
      <dgm:spPr/>
      <dgm:t>
        <a:bodyPr/>
        <a:lstStyle/>
        <a:p>
          <a:endParaRPr lang="ru-RU"/>
        </a:p>
      </dgm:t>
    </dgm:pt>
    <dgm:pt modelId="{AAA16808-5BD3-4D0C-AD01-824CD9B7F3B2}">
      <dgm:prSet phldrT="[Текст]" custT="1"/>
      <dgm:spPr/>
      <dgm:t>
        <a:bodyPr/>
        <a:lstStyle/>
        <a:p>
          <a:pPr algn="ctr"/>
          <a:r>
            <a:rPr lang="fr-FR" sz="1400" dirty="0" smtClean="0">
              <a:solidFill>
                <a:schemeClr val="bg1"/>
              </a:solidFill>
              <a:latin typeface="Times New Roman" panose="02020603050405020304" pitchFamily="18" charset="0"/>
              <a:cs typeface="Times New Roman" panose="02020603050405020304" pitchFamily="18" charset="0"/>
            </a:rPr>
            <a:t>desfasoara activitati de culegere, verificare si valorificare a informatiilor</a:t>
          </a:r>
          <a:r>
            <a:rPr lang="ro-MD" sz="1400" dirty="0" smtClean="0">
              <a:solidFill>
                <a:schemeClr val="bg1"/>
              </a:solidFill>
              <a:latin typeface="Times New Roman" panose="02020603050405020304" pitchFamily="18" charset="0"/>
              <a:cs typeface="Times New Roman" panose="02020603050405020304" pitchFamily="18" charset="0"/>
            </a:rPr>
            <a:t> </a:t>
          </a:r>
          <a:r>
            <a:rPr lang="it-IT" sz="1400" dirty="0" smtClean="0">
              <a:solidFill>
                <a:schemeClr val="bg1"/>
              </a:solidFill>
              <a:latin typeface="Times New Roman" panose="02020603050405020304" pitchFamily="18" charset="0"/>
              <a:cs typeface="Times New Roman" panose="02020603050405020304" pitchFamily="18" charset="0"/>
            </a:rPr>
            <a:t>necesare pentru cunoasterea, prevenirea si contracararea oricaror actiuni care</a:t>
          </a:r>
          <a:endParaRPr lang="ru-RU" sz="1400" dirty="0" smtClean="0">
            <a:solidFill>
              <a:schemeClr val="bg1"/>
            </a:solidFill>
            <a:latin typeface="Times New Roman" panose="02020603050405020304" pitchFamily="18" charset="0"/>
            <a:cs typeface="Times New Roman" panose="02020603050405020304" pitchFamily="18" charset="0"/>
          </a:endParaRPr>
        </a:p>
        <a:p>
          <a:pPr algn="ctr"/>
          <a:r>
            <a:rPr lang="it-IT" sz="1400" dirty="0" smtClean="0">
              <a:solidFill>
                <a:schemeClr val="bg1"/>
              </a:solidFill>
              <a:latin typeface="Times New Roman" panose="02020603050405020304" pitchFamily="18" charset="0"/>
              <a:cs typeface="Times New Roman" panose="02020603050405020304" pitchFamily="18" charset="0"/>
            </a:rPr>
            <a:t>constituie, potrivit legii, amenintari la adresa securitatii nationale a Romaniei</a:t>
          </a:r>
          <a:r>
            <a:rPr lang="it-IT" sz="1100" dirty="0" smtClean="0">
              <a:latin typeface="Times New Roman" panose="02020603050405020304" pitchFamily="18" charset="0"/>
              <a:cs typeface="Times New Roman" panose="02020603050405020304" pitchFamily="18" charset="0"/>
            </a:rPr>
            <a:t>;</a:t>
          </a:r>
          <a:endParaRPr lang="ru-RU" sz="1100" dirty="0">
            <a:latin typeface="Times New Roman" panose="02020603050405020304" pitchFamily="18" charset="0"/>
            <a:cs typeface="Times New Roman" panose="02020603050405020304" pitchFamily="18" charset="0"/>
          </a:endParaRPr>
        </a:p>
      </dgm:t>
    </dgm:pt>
    <dgm:pt modelId="{8990F7FB-09EB-4506-B219-BDE29EDF930E}" type="parTrans" cxnId="{0B58B84A-82A2-4743-BCBE-024F1F702B5A}">
      <dgm:prSet/>
      <dgm:spPr/>
      <dgm:t>
        <a:bodyPr/>
        <a:lstStyle/>
        <a:p>
          <a:endParaRPr lang="ru-RU"/>
        </a:p>
      </dgm:t>
    </dgm:pt>
    <dgm:pt modelId="{8A73C452-7563-4B8F-9748-A7A1D2F21963}" type="sibTrans" cxnId="{0B58B84A-82A2-4743-BCBE-024F1F702B5A}">
      <dgm:prSet/>
      <dgm:spPr/>
      <dgm:t>
        <a:bodyPr/>
        <a:lstStyle/>
        <a:p>
          <a:endParaRPr lang="ru-RU"/>
        </a:p>
      </dgm:t>
    </dgm:pt>
    <dgm:pt modelId="{A6BE8DCD-1D7C-4DC1-B5BE-4D47DBDBDB2C}">
      <dgm:prSet phldrT="[Текст]" custT="1"/>
      <dgm:spPr/>
      <dgm:t>
        <a:bodyPr/>
        <a:lstStyle/>
        <a:p>
          <a:r>
            <a:rPr lang="fr-FR" sz="1800" dirty="0" smtClean="0">
              <a:solidFill>
                <a:schemeClr val="tx1">
                  <a:lumMod val="95000"/>
                  <a:lumOff val="5000"/>
                </a:schemeClr>
              </a:solidFill>
              <a:latin typeface="Times New Roman" panose="02020603050405020304" pitchFamily="18" charset="0"/>
              <a:cs typeface="Times New Roman" panose="02020603050405020304" pitchFamily="18" charset="0"/>
            </a:rPr>
            <a:t>asigura apararea secretului de stat si prevenirea scurgerii de informatii</a:t>
          </a:r>
          <a:r>
            <a:rPr lang="ro-MD" sz="18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800" dirty="0" smtClean="0">
              <a:solidFill>
                <a:schemeClr val="tx1">
                  <a:lumMod val="95000"/>
                  <a:lumOff val="5000"/>
                </a:schemeClr>
              </a:solidFill>
              <a:latin typeface="Times New Roman" panose="02020603050405020304" pitchFamily="18" charset="0"/>
              <a:cs typeface="Times New Roman" panose="02020603050405020304" pitchFamily="18" charset="0"/>
            </a:rPr>
            <a:t>care, potrivit legii, nu pot fi divulgate;</a:t>
          </a:r>
          <a:endParaRPr lang="ru-RU" sz="1800"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5B3443D3-EC10-473C-B6DC-2E7A21AAC8E6}" type="parTrans" cxnId="{A9F5089B-7A67-4D79-B7F3-D1D25ED9A116}">
      <dgm:prSet/>
      <dgm:spPr/>
      <dgm:t>
        <a:bodyPr/>
        <a:lstStyle/>
        <a:p>
          <a:endParaRPr lang="ru-RU"/>
        </a:p>
      </dgm:t>
    </dgm:pt>
    <dgm:pt modelId="{13DB259C-4B1A-4135-9046-1AF882B68BC3}" type="sibTrans" cxnId="{A9F5089B-7A67-4D79-B7F3-D1D25ED9A116}">
      <dgm:prSet/>
      <dgm:spPr/>
      <dgm:t>
        <a:bodyPr/>
        <a:lstStyle/>
        <a:p>
          <a:endParaRPr lang="ru-RU"/>
        </a:p>
      </dgm:t>
    </dgm:pt>
    <dgm:pt modelId="{57C45E0D-7C41-45B1-95B6-A7455109EBBC}">
      <dgm:prSet phldrT="[Текст]" custT="1"/>
      <dgm:spPr/>
      <dgm:t>
        <a:bodyPr/>
        <a:lstStyle/>
        <a:p>
          <a:r>
            <a:rPr lang="fr-FR" sz="1200" dirty="0" smtClean="0">
              <a:solidFill>
                <a:schemeClr val="tx1">
                  <a:lumMod val="95000"/>
                  <a:lumOff val="5000"/>
                </a:schemeClr>
              </a:solidFill>
              <a:latin typeface="Times New Roman" panose="02020603050405020304" pitchFamily="18" charset="0"/>
              <a:cs typeface="Times New Roman" panose="02020603050405020304" pitchFamily="18" charset="0"/>
            </a:rPr>
            <a:t>actioneaza pentru descoperirea si contracararea actiunilor de initiere,</a:t>
          </a:r>
          <a:endParaRPr lang="ru-RU" sz="1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r>
            <a:rPr lang="it-IT" sz="1200" dirty="0" smtClean="0">
              <a:solidFill>
                <a:schemeClr val="tx1">
                  <a:lumMod val="95000"/>
                  <a:lumOff val="5000"/>
                </a:schemeClr>
              </a:solidFill>
              <a:latin typeface="Times New Roman" panose="02020603050405020304" pitchFamily="18" charset="0"/>
              <a:cs typeface="Times New Roman" panose="02020603050405020304" pitchFamily="18" charset="0"/>
            </a:rPr>
            <a:t>organizare sau constituire pe teritoriul Romaniei a unor structuri informative</a:t>
          </a:r>
          <a:r>
            <a:rPr lang="ro-MD" sz="12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200" dirty="0" smtClean="0">
              <a:solidFill>
                <a:schemeClr val="tx1">
                  <a:lumMod val="95000"/>
                  <a:lumOff val="5000"/>
                </a:schemeClr>
              </a:solidFill>
              <a:latin typeface="Times New Roman" panose="02020603050405020304" pitchFamily="18" charset="0"/>
              <a:cs typeface="Times New Roman" panose="02020603050405020304" pitchFamily="18" charset="0"/>
            </a:rPr>
            <a:t>care pot aduce atingere securitatii nationale, a activitatilor de aderare la acestea</a:t>
          </a:r>
          <a:r>
            <a:rPr lang="ro-MD" sz="12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200" dirty="0" smtClean="0">
              <a:solidFill>
                <a:schemeClr val="tx1">
                  <a:lumMod val="95000"/>
                  <a:lumOff val="5000"/>
                </a:schemeClr>
              </a:solidFill>
              <a:latin typeface="Times New Roman" panose="02020603050405020304" pitchFamily="18" charset="0"/>
              <a:cs typeface="Times New Roman" panose="02020603050405020304" pitchFamily="18" charset="0"/>
            </a:rPr>
            <a:t>sau de sprijinire a lor in orice mod, de confectionare, detinere sau folosire</a:t>
          </a:r>
          <a:r>
            <a:rPr lang="ro-MD" sz="12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200" dirty="0" smtClean="0">
              <a:solidFill>
                <a:schemeClr val="tx1">
                  <a:lumMod val="95000"/>
                  <a:lumOff val="5000"/>
                </a:schemeClr>
              </a:solidFill>
              <a:latin typeface="Times New Roman" panose="02020603050405020304" pitchFamily="18" charset="0"/>
              <a:cs typeface="Times New Roman" panose="02020603050405020304" pitchFamily="18" charset="0"/>
            </a:rPr>
            <a:t>ilegala de mijloace de interceptare a comunicatiilor, precum si de culegere si</a:t>
          </a:r>
          <a:endParaRPr lang="ru-RU" sz="1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r>
            <a:rPr lang="fr-FR" sz="1200" dirty="0" smtClean="0">
              <a:solidFill>
                <a:schemeClr val="tx1">
                  <a:lumMod val="95000"/>
                  <a:lumOff val="5000"/>
                </a:schemeClr>
              </a:solidFill>
              <a:latin typeface="Times New Roman" panose="02020603050405020304" pitchFamily="18" charset="0"/>
              <a:cs typeface="Times New Roman" panose="02020603050405020304" pitchFamily="18" charset="0"/>
            </a:rPr>
            <a:t>transmitere de informatii cu caracter secret sau confidential;</a:t>
          </a:r>
          <a:endParaRPr lang="ru-RU" sz="1200"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C8DC7B22-AF69-407B-8A59-5FFD2C5F1052}" type="parTrans" cxnId="{1A96B6C4-E822-4DD1-A89B-434EA0D6A710}">
      <dgm:prSet/>
      <dgm:spPr/>
      <dgm:t>
        <a:bodyPr/>
        <a:lstStyle/>
        <a:p>
          <a:endParaRPr lang="ru-RU"/>
        </a:p>
      </dgm:t>
    </dgm:pt>
    <dgm:pt modelId="{2B59F829-8650-4372-9C45-F21099A494B7}" type="sibTrans" cxnId="{1A96B6C4-E822-4DD1-A89B-434EA0D6A710}">
      <dgm:prSet/>
      <dgm:spPr/>
      <dgm:t>
        <a:bodyPr/>
        <a:lstStyle/>
        <a:p>
          <a:endParaRPr lang="ru-RU"/>
        </a:p>
      </dgm:t>
    </dgm:pt>
    <dgm:pt modelId="{B2A9D3E5-C9E6-49C4-B24D-55D199770D5D}">
      <dgm:prSet phldrT="[Текст]" custT="1"/>
      <dgm:spPr/>
      <dgm:t>
        <a:bodyPr/>
        <a:lstStyle/>
        <a:p>
          <a:pPr algn="ctr"/>
          <a:r>
            <a:rPr lang="it-IT" sz="1200" dirty="0" smtClean="0">
              <a:latin typeface="Times New Roman" panose="02020603050405020304" pitchFamily="18" charset="0"/>
              <a:cs typeface="Times New Roman" panose="02020603050405020304" pitchFamily="18" charset="0"/>
            </a:rPr>
            <a:t>executa activitati informative si tehnice de prevenire si combatere a</a:t>
          </a:r>
          <a:endParaRPr lang="ru-RU" sz="1200" dirty="0" smtClean="0">
            <a:latin typeface="Times New Roman" panose="02020603050405020304" pitchFamily="18" charset="0"/>
            <a:cs typeface="Times New Roman" panose="02020603050405020304" pitchFamily="18" charset="0"/>
          </a:endParaRPr>
        </a:p>
        <a:p>
          <a:pPr algn="ctr"/>
          <a:r>
            <a:rPr lang="fr-FR" sz="1200" dirty="0" smtClean="0">
              <a:latin typeface="Times New Roman" panose="02020603050405020304" pitchFamily="18" charset="0"/>
              <a:cs typeface="Times New Roman" panose="02020603050405020304" pitchFamily="18" charset="0"/>
            </a:rPr>
            <a:t>terorismului, respectiv interventia antiterorista/ contraterorista asupra</a:t>
          </a:r>
          <a:endParaRPr lang="ru-RU" sz="1200" dirty="0" smtClean="0">
            <a:latin typeface="Times New Roman" panose="02020603050405020304" pitchFamily="18" charset="0"/>
            <a:cs typeface="Times New Roman" panose="02020603050405020304" pitchFamily="18" charset="0"/>
          </a:endParaRPr>
        </a:p>
        <a:p>
          <a:pPr algn="ctr"/>
          <a:r>
            <a:rPr lang="fr-FR" sz="1200" dirty="0" smtClean="0">
              <a:latin typeface="Times New Roman" panose="02020603050405020304" pitchFamily="18" charset="0"/>
              <a:cs typeface="Times New Roman" panose="02020603050405020304" pitchFamily="18" charset="0"/>
            </a:rPr>
            <a:t>obiectivelor atacate sau ocupate de teroristi, in scopul capturarii sau anihilarii</a:t>
          </a:r>
          <a:endParaRPr lang="ru-RU" sz="1200" dirty="0" smtClean="0">
            <a:latin typeface="Times New Roman" panose="02020603050405020304" pitchFamily="18" charset="0"/>
            <a:cs typeface="Times New Roman" panose="02020603050405020304" pitchFamily="18" charset="0"/>
          </a:endParaRPr>
        </a:p>
        <a:p>
          <a:pPr algn="ctr"/>
          <a:r>
            <a:rPr lang="it-IT" sz="1200" dirty="0" smtClean="0">
              <a:latin typeface="Times New Roman" panose="02020603050405020304" pitchFamily="18" charset="0"/>
              <a:cs typeface="Times New Roman" panose="02020603050405020304" pitchFamily="18" charset="0"/>
            </a:rPr>
            <a:t>acestora, eliberarii ostaticilor si restabilirii ordinii legale;</a:t>
          </a:r>
          <a:endParaRPr lang="ro-MD" sz="1200" dirty="0" smtClean="0">
            <a:latin typeface="Times New Roman" panose="02020603050405020304" pitchFamily="18" charset="0"/>
            <a:cs typeface="Times New Roman" panose="02020603050405020304" pitchFamily="18" charset="0"/>
          </a:endParaRPr>
        </a:p>
        <a:p>
          <a:pPr algn="ctr"/>
          <a:endParaRPr lang="ro-MD" sz="1200" dirty="0" smtClean="0">
            <a:latin typeface="Times New Roman" panose="02020603050405020304" pitchFamily="18" charset="0"/>
            <a:cs typeface="Times New Roman" panose="02020603050405020304" pitchFamily="18" charset="0"/>
          </a:endParaRPr>
        </a:p>
        <a:p>
          <a:pPr algn="ctr"/>
          <a:endParaRPr lang="ru-RU" sz="1000" dirty="0"/>
        </a:p>
      </dgm:t>
    </dgm:pt>
    <dgm:pt modelId="{5E7CDAB5-E90E-4944-A53B-6043048BCD7A}" type="parTrans" cxnId="{D15D40A6-C59A-4F20-89AE-78E26CCD217C}">
      <dgm:prSet/>
      <dgm:spPr/>
      <dgm:t>
        <a:bodyPr/>
        <a:lstStyle/>
        <a:p>
          <a:endParaRPr lang="ru-RU"/>
        </a:p>
      </dgm:t>
    </dgm:pt>
    <dgm:pt modelId="{147E3BF8-6CE9-4AAE-9D03-8B691AB2B13B}" type="sibTrans" cxnId="{D15D40A6-C59A-4F20-89AE-78E26CCD217C}">
      <dgm:prSet/>
      <dgm:spPr/>
      <dgm:t>
        <a:bodyPr/>
        <a:lstStyle/>
        <a:p>
          <a:endParaRPr lang="ru-RU"/>
        </a:p>
      </dgm:t>
    </dgm:pt>
    <dgm:pt modelId="{8B612C63-4D77-4DEC-9BAC-41FE44C2FB1E}" type="pres">
      <dgm:prSet presAssocID="{0E4CC69B-3688-409D-9760-B9FA8B06AF92}" presName="matrix" presStyleCnt="0">
        <dgm:presLayoutVars>
          <dgm:chMax val="1"/>
          <dgm:dir/>
          <dgm:resizeHandles val="exact"/>
        </dgm:presLayoutVars>
      </dgm:prSet>
      <dgm:spPr/>
    </dgm:pt>
    <dgm:pt modelId="{4635C194-8D18-4008-B736-B9D976307141}" type="pres">
      <dgm:prSet presAssocID="{0E4CC69B-3688-409D-9760-B9FA8B06AF92}" presName="axisShape" presStyleLbl="bgShp" presStyleIdx="0" presStyleCnt="1"/>
      <dgm:spPr/>
    </dgm:pt>
    <dgm:pt modelId="{2645F899-23C2-4C30-9FF2-147AE745BF04}" type="pres">
      <dgm:prSet presAssocID="{0E4CC69B-3688-409D-9760-B9FA8B06AF92}" presName="rect1" presStyleLbl="node1" presStyleIdx="0" presStyleCnt="4" custLinFactNeighborX="-1323" custLinFactNeighborY="279">
        <dgm:presLayoutVars>
          <dgm:chMax val="0"/>
          <dgm:chPref val="0"/>
          <dgm:bulletEnabled val="1"/>
        </dgm:presLayoutVars>
      </dgm:prSet>
      <dgm:spPr/>
      <dgm:t>
        <a:bodyPr/>
        <a:lstStyle/>
        <a:p>
          <a:endParaRPr lang="ru-RU"/>
        </a:p>
      </dgm:t>
    </dgm:pt>
    <dgm:pt modelId="{8B0A0C8D-315A-4C17-BEC4-0A8C5785781D}" type="pres">
      <dgm:prSet presAssocID="{0E4CC69B-3688-409D-9760-B9FA8B06AF92}" presName="rect2" presStyleLbl="node1" presStyleIdx="1" presStyleCnt="4">
        <dgm:presLayoutVars>
          <dgm:chMax val="0"/>
          <dgm:chPref val="0"/>
          <dgm:bulletEnabled val="1"/>
        </dgm:presLayoutVars>
      </dgm:prSet>
      <dgm:spPr/>
      <dgm:t>
        <a:bodyPr/>
        <a:lstStyle/>
        <a:p>
          <a:endParaRPr lang="ru-RU"/>
        </a:p>
      </dgm:t>
    </dgm:pt>
    <dgm:pt modelId="{47BCE8F3-C512-49DC-9590-7EB821EBC4FB}" type="pres">
      <dgm:prSet presAssocID="{0E4CC69B-3688-409D-9760-B9FA8B06AF92}" presName="rect3" presStyleLbl="node1" presStyleIdx="2" presStyleCnt="4">
        <dgm:presLayoutVars>
          <dgm:chMax val="0"/>
          <dgm:chPref val="0"/>
          <dgm:bulletEnabled val="1"/>
        </dgm:presLayoutVars>
      </dgm:prSet>
      <dgm:spPr/>
      <dgm:t>
        <a:bodyPr/>
        <a:lstStyle/>
        <a:p>
          <a:endParaRPr lang="ru-RU"/>
        </a:p>
      </dgm:t>
    </dgm:pt>
    <dgm:pt modelId="{5BC766F1-46F4-4AB2-A3A9-CBC2B3BAAC14}" type="pres">
      <dgm:prSet presAssocID="{0E4CC69B-3688-409D-9760-B9FA8B06AF92}" presName="rect4" presStyleLbl="node1" presStyleIdx="3" presStyleCnt="4">
        <dgm:presLayoutVars>
          <dgm:chMax val="0"/>
          <dgm:chPref val="0"/>
          <dgm:bulletEnabled val="1"/>
        </dgm:presLayoutVars>
      </dgm:prSet>
      <dgm:spPr/>
      <dgm:t>
        <a:bodyPr/>
        <a:lstStyle/>
        <a:p>
          <a:endParaRPr lang="ru-RU"/>
        </a:p>
      </dgm:t>
    </dgm:pt>
  </dgm:ptLst>
  <dgm:cxnLst>
    <dgm:cxn modelId="{D15D40A6-C59A-4F20-89AE-78E26CCD217C}" srcId="{0E4CC69B-3688-409D-9760-B9FA8B06AF92}" destId="{B2A9D3E5-C9E6-49C4-B24D-55D199770D5D}" srcOrd="3" destOrd="0" parTransId="{5E7CDAB5-E90E-4944-A53B-6043048BCD7A}" sibTransId="{147E3BF8-6CE9-4AAE-9D03-8B691AB2B13B}"/>
    <dgm:cxn modelId="{A2A61C3A-8D51-4ACB-8BE0-B160535745C9}" type="presOf" srcId="{57C45E0D-7C41-45B1-95B6-A7455109EBBC}" destId="{47BCE8F3-C512-49DC-9590-7EB821EBC4FB}" srcOrd="0" destOrd="0" presId="urn:microsoft.com/office/officeart/2005/8/layout/matrix2"/>
    <dgm:cxn modelId="{B50431D7-24A5-4E77-808F-E6E06574D4F3}" type="presOf" srcId="{A6BE8DCD-1D7C-4DC1-B5BE-4D47DBDBDB2C}" destId="{8B0A0C8D-315A-4C17-BEC4-0A8C5785781D}" srcOrd="0" destOrd="0" presId="urn:microsoft.com/office/officeart/2005/8/layout/matrix2"/>
    <dgm:cxn modelId="{0B58B84A-82A2-4743-BCBE-024F1F702B5A}" srcId="{0E4CC69B-3688-409D-9760-B9FA8B06AF92}" destId="{AAA16808-5BD3-4D0C-AD01-824CD9B7F3B2}" srcOrd="0" destOrd="0" parTransId="{8990F7FB-09EB-4506-B219-BDE29EDF930E}" sibTransId="{8A73C452-7563-4B8F-9748-A7A1D2F21963}"/>
    <dgm:cxn modelId="{EB096D65-C2AD-4055-BCAA-B7E57ABB196F}" type="presOf" srcId="{AAA16808-5BD3-4D0C-AD01-824CD9B7F3B2}" destId="{2645F899-23C2-4C30-9FF2-147AE745BF04}" srcOrd="0" destOrd="0" presId="urn:microsoft.com/office/officeart/2005/8/layout/matrix2"/>
    <dgm:cxn modelId="{2B125EBE-6CAE-422E-8C51-3621105B5768}" type="presOf" srcId="{0E4CC69B-3688-409D-9760-B9FA8B06AF92}" destId="{8B612C63-4D77-4DEC-9BAC-41FE44C2FB1E}" srcOrd="0" destOrd="0" presId="urn:microsoft.com/office/officeart/2005/8/layout/matrix2"/>
    <dgm:cxn modelId="{1A96B6C4-E822-4DD1-A89B-434EA0D6A710}" srcId="{0E4CC69B-3688-409D-9760-B9FA8B06AF92}" destId="{57C45E0D-7C41-45B1-95B6-A7455109EBBC}" srcOrd="2" destOrd="0" parTransId="{C8DC7B22-AF69-407B-8A59-5FFD2C5F1052}" sibTransId="{2B59F829-8650-4372-9C45-F21099A494B7}"/>
    <dgm:cxn modelId="{A9F5089B-7A67-4D79-B7F3-D1D25ED9A116}" srcId="{0E4CC69B-3688-409D-9760-B9FA8B06AF92}" destId="{A6BE8DCD-1D7C-4DC1-B5BE-4D47DBDBDB2C}" srcOrd="1" destOrd="0" parTransId="{5B3443D3-EC10-473C-B6DC-2E7A21AAC8E6}" sibTransId="{13DB259C-4B1A-4135-9046-1AF882B68BC3}"/>
    <dgm:cxn modelId="{18C0C06E-DC6C-4E8C-8A63-96450069565E}" type="presOf" srcId="{B2A9D3E5-C9E6-49C4-B24D-55D199770D5D}" destId="{5BC766F1-46F4-4AB2-A3A9-CBC2B3BAAC14}" srcOrd="0" destOrd="0" presId="urn:microsoft.com/office/officeart/2005/8/layout/matrix2"/>
    <dgm:cxn modelId="{725D95C3-D1B3-497D-AE00-E4BAB7BAF4AA}" type="presParOf" srcId="{8B612C63-4D77-4DEC-9BAC-41FE44C2FB1E}" destId="{4635C194-8D18-4008-B736-B9D976307141}" srcOrd="0" destOrd="0" presId="urn:microsoft.com/office/officeart/2005/8/layout/matrix2"/>
    <dgm:cxn modelId="{0914D4E8-2DC4-4671-9F57-32B6127853A1}" type="presParOf" srcId="{8B612C63-4D77-4DEC-9BAC-41FE44C2FB1E}" destId="{2645F899-23C2-4C30-9FF2-147AE745BF04}" srcOrd="1" destOrd="0" presId="urn:microsoft.com/office/officeart/2005/8/layout/matrix2"/>
    <dgm:cxn modelId="{32479659-326C-4662-A3BE-58D053050B43}" type="presParOf" srcId="{8B612C63-4D77-4DEC-9BAC-41FE44C2FB1E}" destId="{8B0A0C8D-315A-4C17-BEC4-0A8C5785781D}" srcOrd="2" destOrd="0" presId="urn:microsoft.com/office/officeart/2005/8/layout/matrix2"/>
    <dgm:cxn modelId="{179E07EE-B3DE-404B-A22D-6A88A70A708F}" type="presParOf" srcId="{8B612C63-4D77-4DEC-9BAC-41FE44C2FB1E}" destId="{47BCE8F3-C512-49DC-9590-7EB821EBC4FB}" srcOrd="3" destOrd="0" presId="urn:microsoft.com/office/officeart/2005/8/layout/matrix2"/>
    <dgm:cxn modelId="{D1F33EA6-69DF-4D57-8235-5335AFBCD7FF}" type="presParOf" srcId="{8B612C63-4D77-4DEC-9BAC-41FE44C2FB1E}" destId="{5BC766F1-46F4-4AB2-A3A9-CBC2B3BAAC14}"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B5EDF9-E37B-416E-A131-FAFA84A20C6E}"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ru-RU"/>
        </a:p>
      </dgm:t>
    </dgm:pt>
    <dgm:pt modelId="{F2BB17A7-71D6-4AF9-9FAE-E3AD6363E8C5}">
      <dgm:prSet custT="1"/>
      <dgm:spPr/>
      <dgm:t>
        <a:bodyPr/>
        <a:lstStyle/>
        <a:p>
          <a:pPr algn="just" rtl="0"/>
          <a:r>
            <a:rPr lang="ro-MD" sz="1100" dirty="0" smtClean="0">
              <a:solidFill>
                <a:schemeClr val="tx1">
                  <a:lumMod val="95000"/>
                  <a:lumOff val="5000"/>
                </a:schemeClr>
              </a:solidFill>
              <a:latin typeface="Times New Roman" panose="02020603050405020304" pitchFamily="18" charset="0"/>
              <a:cs typeface="Times New Roman" panose="02020603050405020304" pitchFamily="18" charset="0"/>
            </a:rPr>
            <a:t>S</a:t>
          </a:r>
          <a:r>
            <a:rPr lang="fr-FR" sz="1100" dirty="0" smtClean="0">
              <a:solidFill>
                <a:schemeClr val="tx1">
                  <a:lumMod val="95000"/>
                  <a:lumOff val="5000"/>
                </a:schemeClr>
              </a:solidFill>
              <a:latin typeface="Times New Roman" panose="02020603050405020304" pitchFamily="18" charset="0"/>
              <a:cs typeface="Times New Roman" panose="02020603050405020304" pitchFamily="18" charset="0"/>
            </a:rPr>
            <a:t>erviciul Român de Informații culege, verifică și valorifică informațiile necesare cunoașterii, prevenirii și contracarării acțiunilor care sunt de natură să lezeze siguranța națională a </a:t>
          </a:r>
          <a:r>
            <a:rPr lang="fr-FR" sz="1100" dirty="0" smtClean="0">
              <a:solidFill>
                <a:schemeClr val="tx1">
                  <a:lumMod val="95000"/>
                  <a:lumOff val="5000"/>
                </a:schemeClr>
              </a:solidFill>
              <a:latin typeface="Times New Roman" panose="02020603050405020304" pitchFamily="18" charset="0"/>
              <a:cs typeface="Times New Roman" panose="02020603050405020304" pitchFamily="18" charset="0"/>
              <a:hlinkClick xmlns:r="http://schemas.openxmlformats.org/officeDocument/2006/relationships" r:id="rId1"/>
            </a:rPr>
            <a:t>României</a:t>
          </a:r>
          <a:r>
            <a:rPr lang="fr-FR" sz="1100" dirty="0" smtClean="0">
              <a:solidFill>
                <a:schemeClr val="tx1">
                  <a:lumMod val="95000"/>
                  <a:lumOff val="5000"/>
                </a:schemeClr>
              </a:solidFill>
              <a:latin typeface="Times New Roman" panose="02020603050405020304" pitchFamily="18" charset="0"/>
              <a:cs typeface="Times New Roman" panose="02020603050405020304" pitchFamily="18" charset="0"/>
            </a:rPr>
            <a:t>, și desfășoară activități vizând apărarea secretului de stat și prevenirea scurgerii de informații care nu pot fi făcute publice din punct de vedere legal. De asemenea, la cererea Consiliul suprem de apărare a țării, serviciul asigură protecția antiteroristă a demnitarilor români și străini, sau altor persoane, atunci când acestea sunt vizate de amenințări cu acte de </a:t>
          </a:r>
          <a:r>
            <a:rPr lang="fr-FR" sz="1100" dirty="0" smtClean="0">
              <a:solidFill>
                <a:schemeClr val="tx1">
                  <a:lumMod val="95000"/>
                  <a:lumOff val="5000"/>
                </a:schemeClr>
              </a:solidFill>
              <a:latin typeface="Times New Roman" panose="02020603050405020304" pitchFamily="18" charset="0"/>
              <a:cs typeface="Times New Roman" panose="02020603050405020304" pitchFamily="18" charset="0"/>
              <a:hlinkClick xmlns:r="http://schemas.openxmlformats.org/officeDocument/2006/relationships" r:id="rId2"/>
            </a:rPr>
            <a:t>terorism</a:t>
          </a:r>
          <a:r>
            <a:rPr lang="fr-FR" sz="1100" dirty="0" smtClean="0">
              <a:solidFill>
                <a:schemeClr val="tx1">
                  <a:lumMod val="95000"/>
                  <a:lumOff val="5000"/>
                </a:schemeClr>
              </a:solidFill>
              <a:latin typeface="Times New Roman" panose="02020603050405020304" pitchFamily="18" charset="0"/>
              <a:cs typeface="Times New Roman" panose="02020603050405020304" pitchFamily="18" charset="0"/>
            </a:rPr>
            <a:t> și desfășoară activități pentru descoperirea și contracararea acțiunilor de confecționare, deținere sau folosire ilegală de mijloace de interceptare a comunicațiilor.</a:t>
          </a:r>
          <a:endParaRPr lang="ru-RU" sz="1100"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A3043222-66B2-44E1-8367-E8868640CB39}" type="parTrans" cxnId="{86F45F5E-B207-4691-812E-D0225F666B34}">
      <dgm:prSet/>
      <dgm:spPr/>
      <dgm:t>
        <a:bodyPr/>
        <a:lstStyle/>
        <a:p>
          <a:endParaRPr lang="ru-RU"/>
        </a:p>
      </dgm:t>
    </dgm:pt>
    <dgm:pt modelId="{8684C2D4-78FE-4402-9E06-EC73710D7756}" type="sibTrans" cxnId="{86F45F5E-B207-4691-812E-D0225F666B34}">
      <dgm:prSet/>
      <dgm:spPr/>
      <dgm:t>
        <a:bodyPr/>
        <a:lstStyle/>
        <a:p>
          <a:endParaRPr lang="ru-RU"/>
        </a:p>
      </dgm:t>
    </dgm:pt>
    <dgm:pt modelId="{253A38ED-7E44-46A9-8EAD-444FE25AB316}">
      <dgm:prSet custT="1"/>
      <dgm:spPr/>
      <dgm:t>
        <a:bodyPr/>
        <a:lstStyle/>
        <a:p>
          <a:pPr rtl="0"/>
          <a:r>
            <a:rPr lang="fr-FR" sz="1100" dirty="0" smtClean="0">
              <a:solidFill>
                <a:schemeClr val="tx1">
                  <a:lumMod val="95000"/>
                  <a:lumOff val="5000"/>
                </a:schemeClr>
              </a:solidFill>
              <a:latin typeface="Times New Roman" panose="02020603050405020304" pitchFamily="18" charset="0"/>
              <a:cs typeface="Times New Roman" panose="02020603050405020304" pitchFamily="18" charset="0"/>
            </a:rPr>
            <a:t>Serviciul Român de Informații este o instituție fără competențe în desfășurarea activităților de urmărire penală, acesta neavând posibilitatea reținerii sau arestării preventive, unitățile sale nedispunând de spații proprii de arest</a:t>
          </a:r>
          <a:r>
            <a:rPr lang="fr-FR" sz="800" dirty="0" smtClean="0"/>
            <a:t>.</a:t>
          </a:r>
          <a:endParaRPr lang="ro-MD" sz="800" dirty="0" smtClean="0"/>
        </a:p>
        <a:p>
          <a:pPr rtl="0"/>
          <a:endParaRPr lang="ru-RU" sz="800" dirty="0"/>
        </a:p>
      </dgm:t>
    </dgm:pt>
    <dgm:pt modelId="{746052C7-0011-4433-A1DD-4152B0D1BFDA}" type="parTrans" cxnId="{674E750C-3E45-4027-B4BF-D8653F0E29DE}">
      <dgm:prSet/>
      <dgm:spPr/>
      <dgm:t>
        <a:bodyPr/>
        <a:lstStyle/>
        <a:p>
          <a:endParaRPr lang="ru-RU"/>
        </a:p>
      </dgm:t>
    </dgm:pt>
    <dgm:pt modelId="{166B9DF6-1BDD-47F0-A79B-0B7A231C1E28}" type="sibTrans" cxnId="{674E750C-3E45-4027-B4BF-D8653F0E29DE}">
      <dgm:prSet/>
      <dgm:spPr/>
      <dgm:t>
        <a:bodyPr/>
        <a:lstStyle/>
        <a:p>
          <a:endParaRPr lang="ru-RU"/>
        </a:p>
      </dgm:t>
    </dgm:pt>
    <dgm:pt modelId="{02F5939C-2EA5-49A4-8104-BE11F8420BCF}" type="pres">
      <dgm:prSet presAssocID="{22B5EDF9-E37B-416E-A131-FAFA84A20C6E}" presName="compositeShape" presStyleCnt="0">
        <dgm:presLayoutVars>
          <dgm:chMax val="2"/>
          <dgm:dir/>
          <dgm:resizeHandles val="exact"/>
        </dgm:presLayoutVars>
      </dgm:prSet>
      <dgm:spPr/>
    </dgm:pt>
    <dgm:pt modelId="{AC4C2A1A-F7D8-4A45-91B8-807117A409FF}" type="pres">
      <dgm:prSet presAssocID="{22B5EDF9-E37B-416E-A131-FAFA84A20C6E}" presName="ribbon" presStyleLbl="node1" presStyleIdx="0" presStyleCnt="1" custLinFactNeighborX="419" custLinFactNeighborY="9720">
        <dgm:style>
          <a:lnRef idx="2">
            <a:schemeClr val="accent1">
              <a:shade val="50000"/>
            </a:schemeClr>
          </a:lnRef>
          <a:fillRef idx="1">
            <a:schemeClr val="accent1"/>
          </a:fillRef>
          <a:effectRef idx="0">
            <a:schemeClr val="accent1"/>
          </a:effectRef>
          <a:fontRef idx="minor">
            <a:schemeClr val="lt1"/>
          </a:fontRef>
        </dgm:style>
      </dgm:prSet>
      <dgm:spPr>
        <a:solidFill>
          <a:schemeClr val="bg2">
            <a:lumMod val="75000"/>
          </a:schemeClr>
        </a:solidFill>
        <a:ln>
          <a:solidFill>
            <a:schemeClr val="tx1"/>
          </a:solidFill>
        </a:ln>
      </dgm:spPr>
    </dgm:pt>
    <dgm:pt modelId="{401F9962-F52F-4E3C-8064-BA64BE71BEA7}" type="pres">
      <dgm:prSet presAssocID="{22B5EDF9-E37B-416E-A131-FAFA84A20C6E}" presName="leftArrowText" presStyleLbl="node1" presStyleIdx="0" presStyleCnt="1" custLinFactNeighborY="23091">
        <dgm:presLayoutVars>
          <dgm:chMax val="0"/>
          <dgm:bulletEnabled val="1"/>
        </dgm:presLayoutVars>
      </dgm:prSet>
      <dgm:spPr/>
    </dgm:pt>
    <dgm:pt modelId="{B0F8CD3F-500D-43D6-AD21-55748BF12F77}" type="pres">
      <dgm:prSet presAssocID="{22B5EDF9-E37B-416E-A131-FAFA84A20C6E}" presName="rightArrowText" presStyleLbl="node1" presStyleIdx="0" presStyleCnt="1" custLinFactNeighborX="1075" custLinFactNeighborY="24802">
        <dgm:presLayoutVars>
          <dgm:chMax val="0"/>
          <dgm:bulletEnabled val="1"/>
        </dgm:presLayoutVars>
      </dgm:prSet>
      <dgm:spPr/>
    </dgm:pt>
  </dgm:ptLst>
  <dgm:cxnLst>
    <dgm:cxn modelId="{914A9B20-8729-4D07-8C4B-7E8ACF94BC50}" type="presOf" srcId="{F2BB17A7-71D6-4AF9-9FAE-E3AD6363E8C5}" destId="{401F9962-F52F-4E3C-8064-BA64BE71BEA7}" srcOrd="0" destOrd="0" presId="urn:microsoft.com/office/officeart/2005/8/layout/arrow6"/>
    <dgm:cxn modelId="{E8B4FA6D-C6B5-4835-AED5-6A61858A1D52}" type="presOf" srcId="{22B5EDF9-E37B-416E-A131-FAFA84A20C6E}" destId="{02F5939C-2EA5-49A4-8104-BE11F8420BCF}" srcOrd="0" destOrd="0" presId="urn:microsoft.com/office/officeart/2005/8/layout/arrow6"/>
    <dgm:cxn modelId="{86F45F5E-B207-4691-812E-D0225F666B34}" srcId="{22B5EDF9-E37B-416E-A131-FAFA84A20C6E}" destId="{F2BB17A7-71D6-4AF9-9FAE-E3AD6363E8C5}" srcOrd="0" destOrd="0" parTransId="{A3043222-66B2-44E1-8367-E8868640CB39}" sibTransId="{8684C2D4-78FE-4402-9E06-EC73710D7756}"/>
    <dgm:cxn modelId="{E41C2A62-DE16-4F2E-A87C-986D27843A27}" type="presOf" srcId="{253A38ED-7E44-46A9-8EAD-444FE25AB316}" destId="{B0F8CD3F-500D-43D6-AD21-55748BF12F77}" srcOrd="0" destOrd="0" presId="urn:microsoft.com/office/officeart/2005/8/layout/arrow6"/>
    <dgm:cxn modelId="{674E750C-3E45-4027-B4BF-D8653F0E29DE}" srcId="{22B5EDF9-E37B-416E-A131-FAFA84A20C6E}" destId="{253A38ED-7E44-46A9-8EAD-444FE25AB316}" srcOrd="1" destOrd="0" parTransId="{746052C7-0011-4433-A1DD-4152B0D1BFDA}" sibTransId="{166B9DF6-1BDD-47F0-A79B-0B7A231C1E28}"/>
    <dgm:cxn modelId="{9BD7C692-0AF3-418A-A69C-B61DF8CF8F79}" type="presParOf" srcId="{02F5939C-2EA5-49A4-8104-BE11F8420BCF}" destId="{AC4C2A1A-F7D8-4A45-91B8-807117A409FF}" srcOrd="0" destOrd="0" presId="urn:microsoft.com/office/officeart/2005/8/layout/arrow6"/>
    <dgm:cxn modelId="{FD1A7221-DC59-45B9-92BE-9E136EBCA657}" type="presParOf" srcId="{02F5939C-2EA5-49A4-8104-BE11F8420BCF}" destId="{401F9962-F52F-4E3C-8064-BA64BE71BEA7}" srcOrd="1" destOrd="0" presId="urn:microsoft.com/office/officeart/2005/8/layout/arrow6"/>
    <dgm:cxn modelId="{33A62CE9-A9EC-4DF7-997F-BCE76E937B37}" type="presParOf" srcId="{02F5939C-2EA5-49A4-8104-BE11F8420BCF}" destId="{B0F8CD3F-500D-43D6-AD21-55748BF12F77}"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94A769-B7BA-47A8-8A94-5938BB768799}" type="doc">
      <dgm:prSet loTypeId="urn:microsoft.com/office/officeart/2005/8/layout/cycle5" loCatId="cycle" qsTypeId="urn:microsoft.com/office/officeart/2005/8/quickstyle/simple1" qsCatId="simple" csTypeId="urn:microsoft.com/office/officeart/2005/8/colors/accent1_3" csCatId="accent1" phldr="1"/>
      <dgm:spPr/>
      <dgm:t>
        <a:bodyPr/>
        <a:lstStyle/>
        <a:p>
          <a:endParaRPr lang="ru-RU"/>
        </a:p>
      </dgm:t>
    </dgm:pt>
    <dgm:pt modelId="{044309ED-B06D-4AA7-8830-92BF206D4620}">
      <dgm:prSet custT="1"/>
      <dgm:spPr/>
      <dgm:t>
        <a:bodyPr/>
        <a:lstStyle/>
        <a:p>
          <a:pPr rtl="0"/>
          <a:r>
            <a:rPr lang="fr-FR" sz="1100" smtClean="0">
              <a:latin typeface="Times New Roman" panose="02020603050405020304" pitchFamily="18" charset="0"/>
              <a:cs typeface="Times New Roman" panose="02020603050405020304" pitchFamily="18" charset="0"/>
            </a:rPr>
            <a:t>protectia informatiilor clasificate</a:t>
          </a:r>
          <a:endParaRPr lang="ru-RU" sz="1100" dirty="0">
            <a:latin typeface="Times New Roman" panose="02020603050405020304" pitchFamily="18" charset="0"/>
            <a:cs typeface="Times New Roman" panose="02020603050405020304" pitchFamily="18" charset="0"/>
          </a:endParaRPr>
        </a:p>
      </dgm:t>
    </dgm:pt>
    <dgm:pt modelId="{7DD0AE3D-B88F-4D85-BC5D-CD0AE2B16092}" type="parTrans" cxnId="{1CDF085B-0A5F-4C70-A316-E0E51AE5988C}">
      <dgm:prSet/>
      <dgm:spPr/>
      <dgm:t>
        <a:bodyPr/>
        <a:lstStyle/>
        <a:p>
          <a:endParaRPr lang="ru-RU"/>
        </a:p>
      </dgm:t>
    </dgm:pt>
    <dgm:pt modelId="{32153A8F-6D1F-4753-9AB7-D73581A1D10D}" type="sibTrans" cxnId="{1CDF085B-0A5F-4C70-A316-E0E51AE5988C}">
      <dgm:prSet/>
      <dgm:spPr/>
      <dgm:t>
        <a:bodyPr/>
        <a:lstStyle/>
        <a:p>
          <a:endParaRPr lang="ru-RU"/>
        </a:p>
      </dgm:t>
    </dgm:pt>
    <dgm:pt modelId="{06981EF1-8B84-4828-88D5-8C588C48A3C7}">
      <dgm:prSet custT="1"/>
      <dgm:spPr/>
      <dgm:t>
        <a:bodyPr/>
        <a:lstStyle/>
        <a:p>
          <a:pPr rtl="0"/>
          <a:r>
            <a:rPr lang="fr-FR" sz="1100" dirty="0" smtClean="0">
              <a:latin typeface="Times New Roman" panose="02020603050405020304" pitchFamily="18" charset="0"/>
              <a:cs typeface="Times New Roman" panose="02020603050405020304" pitchFamily="18" charset="0"/>
            </a:rPr>
            <a:t>transportul corespondentei cu caracter secret de stat si al corespondentei</a:t>
          </a:r>
          <a:r>
            <a:rPr lang="ro-MD" sz="1100" dirty="0" smtClean="0">
              <a:latin typeface="Times New Roman" panose="02020603050405020304" pitchFamily="18" charset="0"/>
              <a:cs typeface="Times New Roman" panose="02020603050405020304" pitchFamily="18" charset="0"/>
            </a:rPr>
            <a:t> </a:t>
          </a:r>
          <a:r>
            <a:rPr lang="fr-FR" sz="1100" dirty="0" smtClean="0">
              <a:latin typeface="Times New Roman" panose="02020603050405020304" pitchFamily="18" charset="0"/>
              <a:cs typeface="Times New Roman" panose="02020603050405020304" pitchFamily="18" charset="0"/>
            </a:rPr>
            <a:t>oficiale neclasificate</a:t>
          </a:r>
          <a:endParaRPr lang="ru-RU" sz="1100" dirty="0">
            <a:latin typeface="Times New Roman" panose="02020603050405020304" pitchFamily="18" charset="0"/>
            <a:cs typeface="Times New Roman" panose="02020603050405020304" pitchFamily="18" charset="0"/>
          </a:endParaRPr>
        </a:p>
      </dgm:t>
    </dgm:pt>
    <dgm:pt modelId="{7A4EA5E6-D307-4A9C-8A8A-06B7C64C9C72}" type="parTrans" cxnId="{E5ADE247-3188-4EAA-80E2-A4F40227167F}">
      <dgm:prSet/>
      <dgm:spPr/>
      <dgm:t>
        <a:bodyPr/>
        <a:lstStyle/>
        <a:p>
          <a:endParaRPr lang="ru-RU"/>
        </a:p>
      </dgm:t>
    </dgm:pt>
    <dgm:pt modelId="{74F361F8-27D0-43D3-9AA0-FA7B4844625E}" type="sibTrans" cxnId="{E5ADE247-3188-4EAA-80E2-A4F40227167F}">
      <dgm:prSet/>
      <dgm:spPr/>
      <dgm:t>
        <a:bodyPr/>
        <a:lstStyle/>
        <a:p>
          <a:endParaRPr lang="ru-RU"/>
        </a:p>
      </dgm:t>
    </dgm:pt>
    <dgm:pt modelId="{D12053A8-F71E-42DE-9909-1BB115E957BA}">
      <dgm:prSet/>
      <dgm:spPr/>
      <dgm:t>
        <a:bodyPr/>
        <a:lstStyle/>
        <a:p>
          <a:pPr rtl="0"/>
          <a:r>
            <a:rPr lang="fr-FR" smtClean="0"/>
            <a:t>realizarea interceptarilor si relatiile cu operatorii de comunicatii</a:t>
          </a:r>
          <a:endParaRPr lang="ru-RU"/>
        </a:p>
      </dgm:t>
    </dgm:pt>
    <dgm:pt modelId="{E9BF5CFC-9A24-4FAE-BF32-3DBED6BFB6E7}" type="parTrans" cxnId="{05CC514F-C579-4560-B7CC-2164700CD545}">
      <dgm:prSet/>
      <dgm:spPr/>
      <dgm:t>
        <a:bodyPr/>
        <a:lstStyle/>
        <a:p>
          <a:endParaRPr lang="ru-RU"/>
        </a:p>
      </dgm:t>
    </dgm:pt>
    <dgm:pt modelId="{AC7300EB-F5FB-4821-9261-4B0EA1A72484}" type="sibTrans" cxnId="{05CC514F-C579-4560-B7CC-2164700CD545}">
      <dgm:prSet/>
      <dgm:spPr/>
      <dgm:t>
        <a:bodyPr/>
        <a:lstStyle/>
        <a:p>
          <a:endParaRPr lang="ru-RU"/>
        </a:p>
      </dgm:t>
    </dgm:pt>
    <dgm:pt modelId="{A78BAA57-D6ED-41D4-9985-D9F23EC00A94}">
      <dgm:prSet custT="1"/>
      <dgm:spPr/>
      <dgm:t>
        <a:bodyPr/>
        <a:lstStyle/>
        <a:p>
          <a:pPr rtl="0"/>
          <a:r>
            <a:rPr lang="fr-FR" sz="1100" dirty="0" smtClean="0">
              <a:latin typeface="Times New Roman" panose="02020603050405020304" pitchFamily="18" charset="0"/>
              <a:cs typeface="Times New Roman" panose="02020603050405020304" pitchFamily="18" charset="0"/>
            </a:rPr>
            <a:t>prevenirea si combaterea terorismului</a:t>
          </a:r>
          <a:endParaRPr lang="ru-RU" sz="1100" dirty="0">
            <a:latin typeface="Times New Roman" panose="02020603050405020304" pitchFamily="18" charset="0"/>
            <a:cs typeface="Times New Roman" panose="02020603050405020304" pitchFamily="18" charset="0"/>
          </a:endParaRPr>
        </a:p>
      </dgm:t>
    </dgm:pt>
    <dgm:pt modelId="{AB455634-121E-49B2-8A8F-5C63808BDF2B}" type="sibTrans" cxnId="{D396E6F6-25C4-4C05-A166-2F6FC1A95666}">
      <dgm:prSet/>
      <dgm:spPr/>
      <dgm:t>
        <a:bodyPr/>
        <a:lstStyle/>
        <a:p>
          <a:endParaRPr lang="ru-RU"/>
        </a:p>
      </dgm:t>
    </dgm:pt>
    <dgm:pt modelId="{1F213CA8-D532-4209-8123-335ACA791564}" type="parTrans" cxnId="{D396E6F6-25C4-4C05-A166-2F6FC1A95666}">
      <dgm:prSet/>
      <dgm:spPr/>
      <dgm:t>
        <a:bodyPr/>
        <a:lstStyle/>
        <a:p>
          <a:endParaRPr lang="ru-RU"/>
        </a:p>
      </dgm:t>
    </dgm:pt>
    <dgm:pt modelId="{3B6E710E-7492-4DBF-8EC4-9AE61112AFB9}" type="pres">
      <dgm:prSet presAssocID="{9394A769-B7BA-47A8-8A94-5938BB768799}" presName="cycle" presStyleCnt="0">
        <dgm:presLayoutVars>
          <dgm:dir/>
          <dgm:resizeHandles val="exact"/>
        </dgm:presLayoutVars>
      </dgm:prSet>
      <dgm:spPr/>
    </dgm:pt>
    <dgm:pt modelId="{F1586D16-A63E-4B9E-8278-8BBD7F64BCB0}" type="pres">
      <dgm:prSet presAssocID="{A78BAA57-D6ED-41D4-9985-D9F23EC00A94}" presName="node" presStyleLbl="node1" presStyleIdx="0" presStyleCnt="4" custRadScaleRad="100588" custRadScaleInc="-4017">
        <dgm:presLayoutVars>
          <dgm:bulletEnabled val="1"/>
        </dgm:presLayoutVars>
      </dgm:prSet>
      <dgm:spPr/>
    </dgm:pt>
    <dgm:pt modelId="{C999EDA2-E090-4526-97C6-555F8614A093}" type="pres">
      <dgm:prSet presAssocID="{A78BAA57-D6ED-41D4-9985-D9F23EC00A94}" presName="spNode" presStyleCnt="0"/>
      <dgm:spPr/>
    </dgm:pt>
    <dgm:pt modelId="{2D4AD434-49AB-43A6-B3E7-291BF12D2A14}" type="pres">
      <dgm:prSet presAssocID="{AB455634-121E-49B2-8A8F-5C63808BDF2B}" presName="sibTrans" presStyleLbl="sibTrans1D1" presStyleIdx="0" presStyleCnt="4"/>
      <dgm:spPr/>
    </dgm:pt>
    <dgm:pt modelId="{BC9D4BB9-E3B3-4E57-99F1-A3E95A23D602}" type="pres">
      <dgm:prSet presAssocID="{044309ED-B06D-4AA7-8830-92BF206D4620}" presName="node" presStyleLbl="node1" presStyleIdx="1" presStyleCnt="4">
        <dgm:presLayoutVars>
          <dgm:bulletEnabled val="1"/>
        </dgm:presLayoutVars>
      </dgm:prSet>
      <dgm:spPr/>
    </dgm:pt>
    <dgm:pt modelId="{23A0D895-5F8F-4F3D-AAD1-F5ADABCEC3EC}" type="pres">
      <dgm:prSet presAssocID="{044309ED-B06D-4AA7-8830-92BF206D4620}" presName="spNode" presStyleCnt="0"/>
      <dgm:spPr/>
    </dgm:pt>
    <dgm:pt modelId="{543B01B4-EBF6-4FF9-A5E8-4AEC7CF69AA1}" type="pres">
      <dgm:prSet presAssocID="{32153A8F-6D1F-4753-9AB7-D73581A1D10D}" presName="sibTrans" presStyleLbl="sibTrans1D1" presStyleIdx="1" presStyleCnt="4"/>
      <dgm:spPr/>
    </dgm:pt>
    <dgm:pt modelId="{26F36834-8348-4121-8972-914E0E5433FF}" type="pres">
      <dgm:prSet presAssocID="{06981EF1-8B84-4828-88D5-8C588C48A3C7}" presName="node" presStyleLbl="node1" presStyleIdx="2" presStyleCnt="4">
        <dgm:presLayoutVars>
          <dgm:bulletEnabled val="1"/>
        </dgm:presLayoutVars>
      </dgm:prSet>
      <dgm:spPr/>
    </dgm:pt>
    <dgm:pt modelId="{92744CC8-E4E9-4CFA-A856-078D50AB5ECF}" type="pres">
      <dgm:prSet presAssocID="{06981EF1-8B84-4828-88D5-8C588C48A3C7}" presName="spNode" presStyleCnt="0"/>
      <dgm:spPr/>
    </dgm:pt>
    <dgm:pt modelId="{E74E0B8C-A4CA-42F4-85C7-FF32A53E31F0}" type="pres">
      <dgm:prSet presAssocID="{74F361F8-27D0-43D3-9AA0-FA7B4844625E}" presName="sibTrans" presStyleLbl="sibTrans1D1" presStyleIdx="2" presStyleCnt="4"/>
      <dgm:spPr/>
    </dgm:pt>
    <dgm:pt modelId="{D7B5BAB7-1413-496C-B2B0-FF513119BF47}" type="pres">
      <dgm:prSet presAssocID="{D12053A8-F71E-42DE-9909-1BB115E957BA}" presName="node" presStyleLbl="node1" presStyleIdx="3" presStyleCnt="4">
        <dgm:presLayoutVars>
          <dgm:bulletEnabled val="1"/>
        </dgm:presLayoutVars>
      </dgm:prSet>
      <dgm:spPr/>
    </dgm:pt>
    <dgm:pt modelId="{0018F975-558B-4FAE-80C3-7E62F28298B5}" type="pres">
      <dgm:prSet presAssocID="{D12053A8-F71E-42DE-9909-1BB115E957BA}" presName="spNode" presStyleCnt="0"/>
      <dgm:spPr/>
    </dgm:pt>
    <dgm:pt modelId="{C5E435CB-E302-4C87-9D10-C6FFA2743A6C}" type="pres">
      <dgm:prSet presAssocID="{AC7300EB-F5FB-4821-9261-4B0EA1A72484}" presName="sibTrans" presStyleLbl="sibTrans1D1" presStyleIdx="3" presStyleCnt="4"/>
      <dgm:spPr/>
    </dgm:pt>
  </dgm:ptLst>
  <dgm:cxnLst>
    <dgm:cxn modelId="{1CDF085B-0A5F-4C70-A316-E0E51AE5988C}" srcId="{9394A769-B7BA-47A8-8A94-5938BB768799}" destId="{044309ED-B06D-4AA7-8830-92BF206D4620}" srcOrd="1" destOrd="0" parTransId="{7DD0AE3D-B88F-4D85-BC5D-CD0AE2B16092}" sibTransId="{32153A8F-6D1F-4753-9AB7-D73581A1D10D}"/>
    <dgm:cxn modelId="{A9525019-EF67-4BDC-BFC6-E09D3917219C}" type="presOf" srcId="{06981EF1-8B84-4828-88D5-8C588C48A3C7}" destId="{26F36834-8348-4121-8972-914E0E5433FF}" srcOrd="0" destOrd="0" presId="urn:microsoft.com/office/officeart/2005/8/layout/cycle5"/>
    <dgm:cxn modelId="{F80DD6B7-2B9F-440F-AB62-50F54553AAB8}" type="presOf" srcId="{044309ED-B06D-4AA7-8830-92BF206D4620}" destId="{BC9D4BB9-E3B3-4E57-99F1-A3E95A23D602}" srcOrd="0" destOrd="0" presId="urn:microsoft.com/office/officeart/2005/8/layout/cycle5"/>
    <dgm:cxn modelId="{E5ADE247-3188-4EAA-80E2-A4F40227167F}" srcId="{9394A769-B7BA-47A8-8A94-5938BB768799}" destId="{06981EF1-8B84-4828-88D5-8C588C48A3C7}" srcOrd="2" destOrd="0" parTransId="{7A4EA5E6-D307-4A9C-8A8A-06B7C64C9C72}" sibTransId="{74F361F8-27D0-43D3-9AA0-FA7B4844625E}"/>
    <dgm:cxn modelId="{2E83FB90-F143-4E68-B111-18B1A05B90A2}" type="presOf" srcId="{D12053A8-F71E-42DE-9909-1BB115E957BA}" destId="{D7B5BAB7-1413-496C-B2B0-FF513119BF47}" srcOrd="0" destOrd="0" presId="urn:microsoft.com/office/officeart/2005/8/layout/cycle5"/>
    <dgm:cxn modelId="{05CC514F-C579-4560-B7CC-2164700CD545}" srcId="{9394A769-B7BA-47A8-8A94-5938BB768799}" destId="{D12053A8-F71E-42DE-9909-1BB115E957BA}" srcOrd="3" destOrd="0" parTransId="{E9BF5CFC-9A24-4FAE-BF32-3DBED6BFB6E7}" sibTransId="{AC7300EB-F5FB-4821-9261-4B0EA1A72484}"/>
    <dgm:cxn modelId="{ECE9C922-118D-4D67-A40B-9A7FA971D96D}" type="presOf" srcId="{32153A8F-6D1F-4753-9AB7-D73581A1D10D}" destId="{543B01B4-EBF6-4FF9-A5E8-4AEC7CF69AA1}" srcOrd="0" destOrd="0" presId="urn:microsoft.com/office/officeart/2005/8/layout/cycle5"/>
    <dgm:cxn modelId="{D396E6F6-25C4-4C05-A166-2F6FC1A95666}" srcId="{9394A769-B7BA-47A8-8A94-5938BB768799}" destId="{A78BAA57-D6ED-41D4-9985-D9F23EC00A94}" srcOrd="0" destOrd="0" parTransId="{1F213CA8-D532-4209-8123-335ACA791564}" sibTransId="{AB455634-121E-49B2-8A8F-5C63808BDF2B}"/>
    <dgm:cxn modelId="{6DC2C427-89BC-4BE7-9CF3-EC66B3DBF5CD}" type="presOf" srcId="{9394A769-B7BA-47A8-8A94-5938BB768799}" destId="{3B6E710E-7492-4DBF-8EC4-9AE61112AFB9}" srcOrd="0" destOrd="0" presId="urn:microsoft.com/office/officeart/2005/8/layout/cycle5"/>
    <dgm:cxn modelId="{8E3C55F6-A10C-49C5-832A-BD004F82B760}" type="presOf" srcId="{AC7300EB-F5FB-4821-9261-4B0EA1A72484}" destId="{C5E435CB-E302-4C87-9D10-C6FFA2743A6C}" srcOrd="0" destOrd="0" presId="urn:microsoft.com/office/officeart/2005/8/layout/cycle5"/>
    <dgm:cxn modelId="{C98CA81A-EECC-4BB1-8A06-DAFCF288B0F1}" type="presOf" srcId="{AB455634-121E-49B2-8A8F-5C63808BDF2B}" destId="{2D4AD434-49AB-43A6-B3E7-291BF12D2A14}" srcOrd="0" destOrd="0" presId="urn:microsoft.com/office/officeart/2005/8/layout/cycle5"/>
    <dgm:cxn modelId="{772E8F7C-4238-46D3-BB59-184F7387A7C0}" type="presOf" srcId="{A78BAA57-D6ED-41D4-9985-D9F23EC00A94}" destId="{F1586D16-A63E-4B9E-8278-8BBD7F64BCB0}" srcOrd="0" destOrd="0" presId="urn:microsoft.com/office/officeart/2005/8/layout/cycle5"/>
    <dgm:cxn modelId="{F7619142-0B2F-464F-B7CB-D994C2018D10}" type="presOf" srcId="{74F361F8-27D0-43D3-9AA0-FA7B4844625E}" destId="{E74E0B8C-A4CA-42F4-85C7-FF32A53E31F0}" srcOrd="0" destOrd="0" presId="urn:microsoft.com/office/officeart/2005/8/layout/cycle5"/>
    <dgm:cxn modelId="{1AC83EB4-01C0-4554-AF7C-9909CC14C472}" type="presParOf" srcId="{3B6E710E-7492-4DBF-8EC4-9AE61112AFB9}" destId="{F1586D16-A63E-4B9E-8278-8BBD7F64BCB0}" srcOrd="0" destOrd="0" presId="urn:microsoft.com/office/officeart/2005/8/layout/cycle5"/>
    <dgm:cxn modelId="{0B18036E-BBC7-4530-B93B-9D1C163ADB9E}" type="presParOf" srcId="{3B6E710E-7492-4DBF-8EC4-9AE61112AFB9}" destId="{C999EDA2-E090-4526-97C6-555F8614A093}" srcOrd="1" destOrd="0" presId="urn:microsoft.com/office/officeart/2005/8/layout/cycle5"/>
    <dgm:cxn modelId="{9BF6FB21-4A72-4607-84B3-20FE96B5F309}" type="presParOf" srcId="{3B6E710E-7492-4DBF-8EC4-9AE61112AFB9}" destId="{2D4AD434-49AB-43A6-B3E7-291BF12D2A14}" srcOrd="2" destOrd="0" presId="urn:microsoft.com/office/officeart/2005/8/layout/cycle5"/>
    <dgm:cxn modelId="{96410F05-8F86-41EE-BBD6-F9372FC74473}" type="presParOf" srcId="{3B6E710E-7492-4DBF-8EC4-9AE61112AFB9}" destId="{BC9D4BB9-E3B3-4E57-99F1-A3E95A23D602}" srcOrd="3" destOrd="0" presId="urn:microsoft.com/office/officeart/2005/8/layout/cycle5"/>
    <dgm:cxn modelId="{6356A119-B7E8-435D-84CB-C152D9947DB4}" type="presParOf" srcId="{3B6E710E-7492-4DBF-8EC4-9AE61112AFB9}" destId="{23A0D895-5F8F-4F3D-AAD1-F5ADABCEC3EC}" srcOrd="4" destOrd="0" presId="urn:microsoft.com/office/officeart/2005/8/layout/cycle5"/>
    <dgm:cxn modelId="{89EF294F-C1E0-4313-BAFD-6457B6C15AB0}" type="presParOf" srcId="{3B6E710E-7492-4DBF-8EC4-9AE61112AFB9}" destId="{543B01B4-EBF6-4FF9-A5E8-4AEC7CF69AA1}" srcOrd="5" destOrd="0" presId="urn:microsoft.com/office/officeart/2005/8/layout/cycle5"/>
    <dgm:cxn modelId="{05190A4C-FCF8-437E-9E38-B613D4EE0DCA}" type="presParOf" srcId="{3B6E710E-7492-4DBF-8EC4-9AE61112AFB9}" destId="{26F36834-8348-4121-8972-914E0E5433FF}" srcOrd="6" destOrd="0" presId="urn:microsoft.com/office/officeart/2005/8/layout/cycle5"/>
    <dgm:cxn modelId="{B2DB1F29-FBC8-4868-B42C-7FD5F5B5A1C7}" type="presParOf" srcId="{3B6E710E-7492-4DBF-8EC4-9AE61112AFB9}" destId="{92744CC8-E4E9-4CFA-A856-078D50AB5ECF}" srcOrd="7" destOrd="0" presId="urn:microsoft.com/office/officeart/2005/8/layout/cycle5"/>
    <dgm:cxn modelId="{8474926E-9026-423F-8765-4B79DCFD3368}" type="presParOf" srcId="{3B6E710E-7492-4DBF-8EC4-9AE61112AFB9}" destId="{E74E0B8C-A4CA-42F4-85C7-FF32A53E31F0}" srcOrd="8" destOrd="0" presId="urn:microsoft.com/office/officeart/2005/8/layout/cycle5"/>
    <dgm:cxn modelId="{45E3964D-0120-49FE-9824-06EE219141C7}" type="presParOf" srcId="{3B6E710E-7492-4DBF-8EC4-9AE61112AFB9}" destId="{D7B5BAB7-1413-496C-B2B0-FF513119BF47}" srcOrd="9" destOrd="0" presId="urn:microsoft.com/office/officeart/2005/8/layout/cycle5"/>
    <dgm:cxn modelId="{9A3EFAE6-6388-425F-9DD6-406951C52A57}" type="presParOf" srcId="{3B6E710E-7492-4DBF-8EC4-9AE61112AFB9}" destId="{0018F975-558B-4FAE-80C3-7E62F28298B5}" srcOrd="10" destOrd="0" presId="urn:microsoft.com/office/officeart/2005/8/layout/cycle5"/>
    <dgm:cxn modelId="{EB9FABC8-FD6D-462C-882B-38426E5185DA}" type="presParOf" srcId="{3B6E710E-7492-4DBF-8EC4-9AE61112AFB9}" destId="{C5E435CB-E302-4C87-9D10-C6FFA2743A6C}"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178C8-1444-48C6-9442-EF6D7FC0CFBD}">
      <dsp:nvSpPr>
        <dsp:cNvPr id="0" name=""/>
        <dsp:cNvSpPr/>
      </dsp:nvSpPr>
      <dsp:spPr>
        <a:xfrm rot="16200000">
          <a:off x="-692100" y="692100"/>
          <a:ext cx="4397829" cy="3013628"/>
        </a:xfrm>
        <a:prstGeom prst="flowChartManualOperation">
          <a:avLst/>
        </a:prstGeom>
        <a:solidFill>
          <a:schemeClr val="accent4">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98881" bIns="0" numCol="1" spcCol="1270" anchor="ctr" anchorCtr="0">
          <a:noAutofit/>
        </a:bodyPr>
        <a:lstStyle/>
        <a:p>
          <a:pPr lvl="0" algn="ctr" defTabSz="711200" rtl="0">
            <a:lnSpc>
              <a:spcPct val="90000"/>
            </a:lnSpc>
            <a:spcBef>
              <a:spcPct val="0"/>
            </a:spcBef>
            <a:spcAft>
              <a:spcPct val="35000"/>
            </a:spcAft>
          </a:pPr>
          <a:r>
            <a:rPr lang="fr-FR" sz="1600" kern="1200" dirty="0" smtClean="0"/>
            <a:t>• </a:t>
          </a:r>
          <a:r>
            <a:rPr lang="fr-FR" sz="1600" b="1" kern="1200" dirty="0" smtClean="0">
              <a:solidFill>
                <a:schemeClr val="tx1">
                  <a:lumMod val="95000"/>
                  <a:lumOff val="5000"/>
                </a:schemeClr>
              </a:solidFill>
            </a:rPr>
            <a:t>protectie</a:t>
          </a:r>
          <a:r>
            <a:rPr lang="fr-FR" sz="1600" kern="1200" dirty="0" smtClean="0"/>
            <a:t> - protejarea intereselor nationale de securitate, inclusiv a valorilor</a:t>
          </a:r>
          <a:r>
            <a:rPr lang="ro-MD" sz="1600" kern="1200" dirty="0" smtClean="0"/>
            <a:t> </a:t>
          </a:r>
          <a:r>
            <a:rPr lang="fr-FR" sz="1600" kern="1200" dirty="0" smtClean="0"/>
            <a:t>democratice ale Romaniei si a drepturilor si libertatilor fundamentale ale</a:t>
          </a:r>
          <a:r>
            <a:rPr lang="ro-MD" sz="1600" kern="1200" dirty="0" smtClean="0"/>
            <a:t> </a:t>
          </a:r>
          <a:r>
            <a:rPr lang="fr-FR" sz="1600" kern="1200" dirty="0" smtClean="0"/>
            <a:t>cetatenilor;</a:t>
          </a:r>
          <a:endParaRPr lang="ru-RU" sz="1600" kern="1200" dirty="0"/>
        </a:p>
      </dsp:txBody>
      <dsp:txXfrm rot="5400000">
        <a:off x="1" y="879565"/>
        <a:ext cx="3013628" cy="2638697"/>
      </dsp:txXfrm>
    </dsp:sp>
    <dsp:sp modelId="{E502D254-FB59-4378-950D-D10CE9C601B8}">
      <dsp:nvSpPr>
        <dsp:cNvPr id="0" name=""/>
        <dsp:cNvSpPr/>
      </dsp:nvSpPr>
      <dsp:spPr>
        <a:xfrm rot="16200000">
          <a:off x="2554631" y="828106"/>
          <a:ext cx="4256306" cy="2883138"/>
        </a:xfrm>
        <a:prstGeom prst="flowChartManualOperation">
          <a:avLst/>
        </a:prstGeom>
        <a:solidFill>
          <a:schemeClr val="accent4">
            <a:shade val="80000"/>
            <a:hueOff val="-196682"/>
            <a:satOff val="-2121"/>
            <a:lumOff val="1332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98881" bIns="0" numCol="1" spcCol="1270" anchor="ctr" anchorCtr="0">
          <a:noAutofit/>
        </a:bodyPr>
        <a:lstStyle/>
        <a:p>
          <a:pPr lvl="0" algn="ctr" defTabSz="711200" rtl="0">
            <a:lnSpc>
              <a:spcPct val="90000"/>
            </a:lnSpc>
            <a:spcBef>
              <a:spcPct val="0"/>
            </a:spcBef>
            <a:spcAft>
              <a:spcPct val="35000"/>
            </a:spcAft>
          </a:pPr>
          <a:r>
            <a:rPr lang="fr-FR" sz="1600" kern="1200" dirty="0" smtClean="0"/>
            <a:t>• </a:t>
          </a:r>
          <a:r>
            <a:rPr lang="fr-FR" sz="1600" b="1" kern="1200" dirty="0" smtClean="0">
              <a:solidFill>
                <a:schemeClr val="tx1">
                  <a:lumMod val="95000"/>
                  <a:lumOff val="5000"/>
                </a:schemeClr>
              </a:solidFill>
            </a:rPr>
            <a:t>prevenire si contracarare </a:t>
          </a:r>
          <a:r>
            <a:rPr lang="fr-FR" sz="1600" kern="1200" dirty="0" smtClean="0"/>
            <a:t>- prevenirea si contracararea actiunilor de</a:t>
          </a:r>
          <a:r>
            <a:rPr lang="ro-MD" sz="1600" kern="1200" dirty="0" smtClean="0"/>
            <a:t> </a:t>
          </a:r>
          <a:r>
            <a:rPr lang="fr-FR" sz="1600" kern="1200" dirty="0" smtClean="0"/>
            <a:t>spionaj, a terorismului si a criminalitatii organizate transfrontaliere care, prin</a:t>
          </a:r>
          <a:r>
            <a:rPr lang="ro-MD" sz="1600" kern="1200" dirty="0" smtClean="0"/>
            <a:t> </a:t>
          </a:r>
          <a:r>
            <a:rPr lang="fr-FR" sz="1600" kern="1200" dirty="0" smtClean="0"/>
            <a:t>natura si amploare, afecteaza securitatea nationala;</a:t>
          </a:r>
          <a:endParaRPr lang="ru-RU" sz="1600" kern="1200" dirty="0"/>
        </a:p>
      </dsp:txBody>
      <dsp:txXfrm rot="5400000">
        <a:off x="3241215" y="992783"/>
        <a:ext cx="2883138" cy="2553784"/>
      </dsp:txXfrm>
    </dsp:sp>
    <dsp:sp modelId="{3D679943-3EB4-4CA4-BF05-2C0EAE10EF96}">
      <dsp:nvSpPr>
        <dsp:cNvPr id="0" name=""/>
        <dsp:cNvSpPr/>
      </dsp:nvSpPr>
      <dsp:spPr>
        <a:xfrm rot="16200000">
          <a:off x="5659841" y="692100"/>
          <a:ext cx="4397829" cy="3013628"/>
        </a:xfrm>
        <a:prstGeom prst="flowChartManualOperation">
          <a:avLst/>
        </a:prstGeom>
        <a:solidFill>
          <a:schemeClr val="accent4">
            <a:shade val="80000"/>
            <a:hueOff val="-393364"/>
            <a:satOff val="-4242"/>
            <a:lumOff val="2665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98881" bIns="0" numCol="1" spcCol="1270" anchor="ctr" anchorCtr="0">
          <a:noAutofit/>
        </a:bodyPr>
        <a:lstStyle/>
        <a:p>
          <a:pPr lvl="0" algn="ctr" defTabSz="711200" rtl="0">
            <a:lnSpc>
              <a:spcPct val="90000"/>
            </a:lnSpc>
            <a:spcBef>
              <a:spcPct val="0"/>
            </a:spcBef>
            <a:spcAft>
              <a:spcPct val="35000"/>
            </a:spcAft>
          </a:pPr>
          <a:r>
            <a:rPr lang="fr-FR" sz="1600" kern="1200" dirty="0" smtClean="0"/>
            <a:t>• </a:t>
          </a:r>
          <a:r>
            <a:rPr lang="fr-FR" sz="1600" b="1" kern="1200" dirty="0" smtClean="0">
              <a:solidFill>
                <a:schemeClr val="tx1">
                  <a:lumMod val="95000"/>
                  <a:lumOff val="5000"/>
                </a:schemeClr>
              </a:solidFill>
            </a:rPr>
            <a:t>promovare</a:t>
          </a:r>
          <a:r>
            <a:rPr lang="fr-FR" sz="1600" kern="1200" dirty="0" smtClean="0"/>
            <a:t> - promovarea intereselor de securitate ale Romaniei si ale</a:t>
          </a:r>
          <a:r>
            <a:rPr lang="ro-MD" sz="1600" kern="1200" dirty="0" smtClean="0"/>
            <a:t> </a:t>
          </a:r>
          <a:r>
            <a:rPr lang="fr-FR" sz="1600" kern="1200" dirty="0" smtClean="0"/>
            <a:t>aliatilor sai, intr-un context geografic fluid al statelor, corporatiilor si</a:t>
          </a:r>
          <a:r>
            <a:rPr lang="ro-MD" sz="1600" kern="1200" dirty="0" smtClean="0"/>
            <a:t> </a:t>
          </a:r>
          <a:r>
            <a:rPr lang="fr-FR" sz="1600" kern="1200" dirty="0" smtClean="0"/>
            <a:t>amenintarilor asimetrice.</a:t>
          </a:r>
          <a:endParaRPr lang="ru-RU" sz="1600" kern="1200" dirty="0"/>
        </a:p>
      </dsp:txBody>
      <dsp:txXfrm rot="5400000">
        <a:off x="6351942" y="879565"/>
        <a:ext cx="3013628" cy="26386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88EC58-A3EB-4F27-A7D6-04A133E4F8BC}">
      <dsp:nvSpPr>
        <dsp:cNvPr id="0" name=""/>
        <dsp:cNvSpPr/>
      </dsp:nvSpPr>
      <dsp:spPr>
        <a:xfrm>
          <a:off x="7282" y="48524"/>
          <a:ext cx="3201636" cy="1904115"/>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verific</a:t>
          </a:r>
          <a:r>
            <a:rPr lang="ro-MD" sz="1100" kern="1200" dirty="0" smtClean="0"/>
            <a:t>ă</a:t>
          </a:r>
          <a:r>
            <a:rPr lang="it-IT" sz="1100" kern="1200" dirty="0" smtClean="0"/>
            <a:t> si ofer</a:t>
          </a:r>
          <a:r>
            <a:rPr lang="ro-MD" sz="1100" kern="1200" dirty="0" smtClean="0"/>
            <a:t>ă</a:t>
          </a:r>
          <a:r>
            <a:rPr lang="it-IT" sz="1100" kern="1200" dirty="0" smtClean="0"/>
            <a:t> date cu privire la persoanele care urmeaza sa ocupe functii</a:t>
          </a:r>
          <a:endParaRPr lang="ru-RU" sz="1100" kern="1200" dirty="0" smtClean="0"/>
        </a:p>
        <a:p>
          <a:pPr lvl="0" algn="ctr" defTabSz="488950">
            <a:lnSpc>
              <a:spcPct val="90000"/>
            </a:lnSpc>
            <a:spcBef>
              <a:spcPct val="0"/>
            </a:spcBef>
            <a:spcAft>
              <a:spcPct val="35000"/>
            </a:spcAft>
          </a:pPr>
          <a:r>
            <a:rPr lang="it-IT" sz="1100" kern="1200" dirty="0" smtClean="0"/>
            <a:t>in institutii publice, regii autonome sau societati comerciale, ce presupun</a:t>
          </a:r>
          <a:endParaRPr lang="ru-RU" sz="1100" kern="1200" dirty="0" smtClean="0"/>
        </a:p>
        <a:p>
          <a:pPr lvl="0" algn="ctr" defTabSz="488950">
            <a:lnSpc>
              <a:spcPct val="90000"/>
            </a:lnSpc>
            <a:spcBef>
              <a:spcPct val="0"/>
            </a:spcBef>
            <a:spcAft>
              <a:spcPct val="35000"/>
            </a:spcAft>
          </a:pPr>
          <a:r>
            <a:rPr lang="fr-FR" sz="1100" kern="1200" dirty="0" smtClean="0"/>
            <a:t>accesul la informatii si activitati cu caracter secret de stat sau care, potrivit legii,</a:t>
          </a:r>
          <a:endParaRPr lang="ru-RU" sz="1100" kern="1200" dirty="0" smtClean="0"/>
        </a:p>
        <a:p>
          <a:pPr lvl="0" algn="ctr" defTabSz="488950">
            <a:lnSpc>
              <a:spcPct val="90000"/>
            </a:lnSpc>
            <a:spcBef>
              <a:spcPct val="0"/>
            </a:spcBef>
            <a:spcAft>
              <a:spcPct val="35000"/>
            </a:spcAft>
          </a:pPr>
          <a:r>
            <a:rPr lang="fr-FR" sz="1100" kern="1200" dirty="0" smtClean="0"/>
            <a:t>nu pot fi divulgate, la cererea conducatorului respectivei institutii;</a:t>
          </a:r>
          <a:endParaRPr lang="ru-RU" sz="1100" kern="1200" dirty="0"/>
        </a:p>
      </dsp:txBody>
      <dsp:txXfrm>
        <a:off x="7282" y="48524"/>
        <a:ext cx="3201636" cy="1904115"/>
      </dsp:txXfrm>
    </dsp:sp>
    <dsp:sp modelId="{2FDA875E-B77A-4605-878D-5258064EAF3D}">
      <dsp:nvSpPr>
        <dsp:cNvPr id="0" name=""/>
        <dsp:cNvSpPr/>
      </dsp:nvSpPr>
      <dsp:spPr>
        <a:xfrm>
          <a:off x="3538028" y="0"/>
          <a:ext cx="3223719" cy="193423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asigura protectia antiterorista a demnitarilor romani si straini, precum si a</a:t>
          </a:r>
          <a:endParaRPr lang="ru-RU" sz="1100" kern="1200" dirty="0" smtClean="0"/>
        </a:p>
        <a:p>
          <a:pPr lvl="0" algn="ctr" defTabSz="488950">
            <a:lnSpc>
              <a:spcPct val="90000"/>
            </a:lnSpc>
            <a:spcBef>
              <a:spcPct val="0"/>
            </a:spcBef>
            <a:spcAft>
              <a:spcPct val="35000"/>
            </a:spcAft>
          </a:pPr>
          <a:r>
            <a:rPr lang="pt-BR" sz="1100" kern="1200" dirty="0" smtClean="0"/>
            <a:t>altor persoane oficiale, conform normelor stabilite de catre Consiliul Suprem de</a:t>
          </a:r>
          <a:endParaRPr lang="ru-RU" sz="1100" kern="1200" dirty="0" smtClean="0"/>
        </a:p>
        <a:p>
          <a:pPr lvl="0" algn="ctr" defTabSz="488950">
            <a:lnSpc>
              <a:spcPct val="90000"/>
            </a:lnSpc>
            <a:spcBef>
              <a:spcPct val="0"/>
            </a:spcBef>
            <a:spcAft>
              <a:spcPct val="35000"/>
            </a:spcAft>
          </a:pPr>
          <a:r>
            <a:rPr lang="fr-FR" sz="1100" kern="1200" dirty="0" smtClean="0"/>
            <a:t>Aparare a Tarii, si </a:t>
          </a:r>
          <a:r>
            <a:rPr lang="ro-MD" sz="1100" kern="1200" dirty="0" smtClean="0"/>
            <a:t>participă </a:t>
          </a:r>
          <a:r>
            <a:rPr lang="fr-FR" sz="1100" kern="1200" dirty="0" smtClean="0"/>
            <a:t>la realizarea protectiei antiteroriste a demnitarilor</a:t>
          </a:r>
          <a:endParaRPr lang="ru-RU" sz="1100" kern="1200" dirty="0" smtClean="0"/>
        </a:p>
        <a:p>
          <a:pPr lvl="0" algn="ctr" defTabSz="488950">
            <a:lnSpc>
              <a:spcPct val="90000"/>
            </a:lnSpc>
            <a:spcBef>
              <a:spcPct val="0"/>
            </a:spcBef>
            <a:spcAft>
              <a:spcPct val="35000"/>
            </a:spcAft>
          </a:pPr>
          <a:r>
            <a:rPr lang="it-IT" sz="1100" kern="1200" dirty="0" smtClean="0"/>
            <a:t>gardati de Serviciul de Protectie si Paza, in situatia in care acestia sunt vizati de</a:t>
          </a:r>
          <a:endParaRPr lang="ru-RU" sz="1100" kern="1200" dirty="0" smtClean="0"/>
        </a:p>
        <a:p>
          <a:pPr lvl="0" algn="ctr" defTabSz="488950">
            <a:lnSpc>
              <a:spcPct val="90000"/>
            </a:lnSpc>
            <a:spcBef>
              <a:spcPct val="0"/>
            </a:spcBef>
            <a:spcAft>
              <a:spcPct val="35000"/>
            </a:spcAft>
          </a:pPr>
          <a:r>
            <a:rPr lang="fr-FR" sz="1100" kern="1200" dirty="0" smtClean="0"/>
            <a:t>amenintari cu acte de terorism;</a:t>
          </a:r>
          <a:endParaRPr lang="ru-RU" sz="1100" kern="1200" dirty="0"/>
        </a:p>
      </dsp:txBody>
      <dsp:txXfrm>
        <a:off x="3538028" y="0"/>
        <a:ext cx="3223719" cy="1934231"/>
      </dsp:txXfrm>
    </dsp:sp>
    <dsp:sp modelId="{9624FE6F-C468-450B-9772-ABE69D31FE51}">
      <dsp:nvSpPr>
        <dsp:cNvPr id="0" name=""/>
        <dsp:cNvSpPr/>
      </dsp:nvSpPr>
      <dsp:spPr>
        <a:xfrm>
          <a:off x="7073094" y="90139"/>
          <a:ext cx="3223719" cy="193423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kern="1200" dirty="0" smtClean="0"/>
            <a:t>acorda asistenta de specialitate pentru apararea secretelor aflate in</a:t>
          </a:r>
          <a:endParaRPr lang="ru-RU" sz="1100" kern="1200" dirty="0" smtClean="0"/>
        </a:p>
        <a:p>
          <a:pPr lvl="0" algn="ctr" defTabSz="488950">
            <a:lnSpc>
              <a:spcPct val="90000"/>
            </a:lnSpc>
            <a:spcBef>
              <a:spcPct val="0"/>
            </a:spcBef>
            <a:spcAft>
              <a:spcPct val="35000"/>
            </a:spcAft>
          </a:pPr>
          <a:r>
            <a:rPr lang="fr-FR" sz="1100" kern="1200" dirty="0" smtClean="0"/>
            <a:t>posesia persoanelor fizice si juridice din sectorul privat, care executa comenzi</a:t>
          </a:r>
          <a:endParaRPr lang="ru-RU" sz="1100" kern="1200" dirty="0" smtClean="0"/>
        </a:p>
        <a:p>
          <a:pPr lvl="0" algn="ctr" defTabSz="488950">
            <a:lnSpc>
              <a:spcPct val="90000"/>
            </a:lnSpc>
            <a:spcBef>
              <a:spcPct val="0"/>
            </a:spcBef>
            <a:spcAft>
              <a:spcPct val="35000"/>
            </a:spcAft>
          </a:pPr>
          <a:r>
            <a:rPr lang="fr-FR" sz="1100" kern="1200" dirty="0" smtClean="0"/>
            <a:t>pentru stat, si pentru prevenirea scurgerii de date sau informatii ce nu pot fi</a:t>
          </a:r>
          <a:endParaRPr lang="ru-RU" sz="1100" kern="1200" dirty="0" smtClean="0"/>
        </a:p>
        <a:p>
          <a:pPr lvl="0" algn="ctr" defTabSz="488950">
            <a:lnSpc>
              <a:spcPct val="90000"/>
            </a:lnSpc>
            <a:spcBef>
              <a:spcPct val="0"/>
            </a:spcBef>
            <a:spcAft>
              <a:spcPct val="35000"/>
            </a:spcAft>
          </a:pPr>
          <a:r>
            <a:rPr lang="it-IT" sz="1100" kern="1200" dirty="0" smtClean="0"/>
            <a:t>aduse la cunostinta publicului, la cererea acestora;</a:t>
          </a:r>
          <a:endParaRPr lang="ru-RU" sz="1100" kern="1200" dirty="0"/>
        </a:p>
      </dsp:txBody>
      <dsp:txXfrm>
        <a:off x="7073094" y="90139"/>
        <a:ext cx="3223719" cy="1934231"/>
      </dsp:txXfrm>
    </dsp:sp>
    <dsp:sp modelId="{59F665AC-258F-4D81-83CD-0450E9848136}">
      <dsp:nvSpPr>
        <dsp:cNvPr id="0" name=""/>
        <dsp:cNvSpPr/>
      </dsp:nvSpPr>
      <dsp:spPr>
        <a:xfrm>
          <a:off x="1764998" y="2346742"/>
          <a:ext cx="3223719" cy="193423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t-IT" sz="1100" kern="1200" dirty="0" smtClean="0"/>
            <a:t>organizeaza si executa, pe intreg teritoriul Romaniei, transportul</a:t>
          </a:r>
          <a:endParaRPr lang="ru-RU" sz="1100" kern="1200" dirty="0" smtClean="0"/>
        </a:p>
        <a:p>
          <a:pPr lvl="0" algn="ctr" defTabSz="488950">
            <a:lnSpc>
              <a:spcPct val="90000"/>
            </a:lnSpc>
            <a:spcBef>
              <a:spcPct val="0"/>
            </a:spcBef>
            <a:spcAft>
              <a:spcPct val="35000"/>
            </a:spcAft>
          </a:pPr>
          <a:r>
            <a:rPr lang="fr-FR" sz="1100" kern="1200" dirty="0" smtClean="0"/>
            <a:t>corespondentei cu caracter secret de stat si al corespondentei oficiale</a:t>
          </a:r>
          <a:endParaRPr lang="ru-RU" sz="1100" kern="1200" dirty="0" smtClean="0"/>
        </a:p>
        <a:p>
          <a:pPr lvl="0" algn="ctr" defTabSz="488950">
            <a:lnSpc>
              <a:spcPct val="90000"/>
            </a:lnSpc>
            <a:spcBef>
              <a:spcPct val="0"/>
            </a:spcBef>
            <a:spcAft>
              <a:spcPct val="35000"/>
            </a:spcAft>
          </a:pPr>
          <a:r>
            <a:rPr lang="it-IT" sz="1100" kern="1200" dirty="0" smtClean="0"/>
            <a:t>neclasificate, adresata reciproc intre autoritatile si institutiile publice, centrale si</a:t>
          </a:r>
          <a:endParaRPr lang="ru-RU" sz="1100" kern="1200" dirty="0" smtClean="0"/>
        </a:p>
        <a:p>
          <a:pPr lvl="0" algn="ctr" defTabSz="488950">
            <a:lnSpc>
              <a:spcPct val="90000"/>
            </a:lnSpc>
            <a:spcBef>
              <a:spcPct val="0"/>
            </a:spcBef>
            <a:spcAft>
              <a:spcPct val="35000"/>
            </a:spcAft>
          </a:pPr>
          <a:r>
            <a:rPr lang="fr-FR" sz="1100" kern="1200" dirty="0" smtClean="0"/>
            <a:t>locale, precum si intre acestea si unitatile din sectorul de aparare nationala,</a:t>
          </a:r>
          <a:endParaRPr lang="ru-RU" sz="1100" kern="1200" dirty="0" smtClean="0"/>
        </a:p>
        <a:p>
          <a:pPr lvl="0" algn="ctr" defTabSz="488950">
            <a:lnSpc>
              <a:spcPct val="90000"/>
            </a:lnSpc>
            <a:spcBef>
              <a:spcPct val="0"/>
            </a:spcBef>
            <a:spcAft>
              <a:spcPct val="35000"/>
            </a:spcAft>
          </a:pPr>
          <a:r>
            <a:rPr lang="it-IT" sz="1100" kern="1200" dirty="0" smtClean="0"/>
            <a:t>ordine publica si securitate nationala;</a:t>
          </a:r>
          <a:endParaRPr lang="ru-RU" sz="1100" kern="1200" dirty="0"/>
        </a:p>
      </dsp:txBody>
      <dsp:txXfrm>
        <a:off x="1764998" y="2346742"/>
        <a:ext cx="3223719" cy="1934231"/>
      </dsp:txXfrm>
    </dsp:sp>
    <dsp:sp modelId="{5585926C-054F-4ABB-BB0F-DD3A8C412C08}">
      <dsp:nvSpPr>
        <dsp:cNvPr id="0" name=""/>
        <dsp:cNvSpPr/>
      </dsp:nvSpPr>
      <dsp:spPr>
        <a:xfrm>
          <a:off x="5244971" y="2384537"/>
          <a:ext cx="3223719" cy="193423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FR" sz="1100" kern="1200" dirty="0" smtClean="0"/>
            <a:t>pentru relatia cu furnizorii de comunicatii electronice destinate publicului,</a:t>
          </a:r>
          <a:endParaRPr lang="ru-RU" sz="1100" kern="1200" dirty="0" smtClean="0"/>
        </a:p>
        <a:p>
          <a:pPr lvl="0" algn="ctr" defTabSz="488950">
            <a:lnSpc>
              <a:spcPct val="90000"/>
            </a:lnSpc>
            <a:spcBef>
              <a:spcPct val="0"/>
            </a:spcBef>
            <a:spcAft>
              <a:spcPct val="35000"/>
            </a:spcAft>
          </a:pPr>
          <a:r>
            <a:rPr lang="fr-FR" sz="1100" kern="1200" dirty="0" smtClean="0"/>
            <a:t>prin Centrul National de Interceptare a Comunicatiilor, obtine, prelucreaza si</a:t>
          </a:r>
          <a:endParaRPr lang="ru-RU" sz="1100" kern="1200" dirty="0" smtClean="0"/>
        </a:p>
        <a:p>
          <a:pPr lvl="0" algn="ctr" defTabSz="488950">
            <a:lnSpc>
              <a:spcPct val="90000"/>
            </a:lnSpc>
            <a:spcBef>
              <a:spcPct val="0"/>
            </a:spcBef>
            <a:spcAft>
              <a:spcPct val="35000"/>
            </a:spcAft>
          </a:pPr>
          <a:r>
            <a:rPr lang="it-IT" sz="1100" kern="1200" dirty="0" smtClean="0"/>
            <a:t>stocheaza informatii din domeniul securitatii nationale, la cererea organelor de</a:t>
          </a:r>
          <a:endParaRPr lang="ru-RU" sz="1100" kern="1200" dirty="0" smtClean="0"/>
        </a:p>
        <a:p>
          <a:pPr lvl="0" algn="ctr" defTabSz="488950">
            <a:lnSpc>
              <a:spcPct val="90000"/>
            </a:lnSpc>
            <a:spcBef>
              <a:spcPct val="0"/>
            </a:spcBef>
            <a:spcAft>
              <a:spcPct val="35000"/>
            </a:spcAft>
          </a:pPr>
          <a:r>
            <a:rPr lang="it-IT" sz="1100" kern="1200" dirty="0" smtClean="0"/>
            <a:t>urmarire penala</a:t>
          </a:r>
          <a:r>
            <a:rPr lang="ro-MD" sz="1100" kern="1200" dirty="0" smtClean="0"/>
            <a:t>.</a:t>
          </a:r>
          <a:endParaRPr lang="ru-RU" sz="1100" kern="1200" dirty="0"/>
        </a:p>
      </dsp:txBody>
      <dsp:txXfrm>
        <a:off x="5244971" y="2384537"/>
        <a:ext cx="3223719" cy="19342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5C194-8D18-4008-B736-B9D976307141}">
      <dsp:nvSpPr>
        <dsp:cNvPr id="0" name=""/>
        <dsp:cNvSpPr/>
      </dsp:nvSpPr>
      <dsp:spPr>
        <a:xfrm>
          <a:off x="783772" y="0"/>
          <a:ext cx="6425291" cy="6425291"/>
        </a:xfrm>
        <a:prstGeom prst="quadArrow">
          <a:avLst>
            <a:gd name="adj1" fmla="val 2000"/>
            <a:gd name="adj2" fmla="val 4000"/>
            <a:gd name="adj3" fmla="val 5000"/>
          </a:avLst>
        </a:prstGeom>
        <a:solidFill>
          <a:schemeClr val="accent3">
            <a:tint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45F899-23C2-4C30-9FF2-147AE745BF04}">
      <dsp:nvSpPr>
        <dsp:cNvPr id="0" name=""/>
        <dsp:cNvSpPr/>
      </dsp:nvSpPr>
      <dsp:spPr>
        <a:xfrm>
          <a:off x="1167413" y="424814"/>
          <a:ext cx="2570116" cy="2570116"/>
        </a:xfrm>
        <a:prstGeom prst="roundRect">
          <a:avLst/>
        </a:prstGeom>
        <a:solidFill>
          <a:schemeClr val="accent3">
            <a:shade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bg1"/>
              </a:solidFill>
              <a:latin typeface="Times New Roman" panose="02020603050405020304" pitchFamily="18" charset="0"/>
              <a:cs typeface="Times New Roman" panose="02020603050405020304" pitchFamily="18" charset="0"/>
            </a:rPr>
            <a:t>desfasoara activitati de culegere, verificare si valorificare a informatiilor</a:t>
          </a:r>
          <a:r>
            <a:rPr lang="ro-MD" sz="1400" kern="1200" dirty="0" smtClean="0">
              <a:solidFill>
                <a:schemeClr val="bg1"/>
              </a:solidFill>
              <a:latin typeface="Times New Roman" panose="02020603050405020304" pitchFamily="18" charset="0"/>
              <a:cs typeface="Times New Roman" panose="02020603050405020304" pitchFamily="18" charset="0"/>
            </a:rPr>
            <a:t> </a:t>
          </a:r>
          <a:r>
            <a:rPr lang="it-IT" sz="1400" kern="1200" dirty="0" smtClean="0">
              <a:solidFill>
                <a:schemeClr val="bg1"/>
              </a:solidFill>
              <a:latin typeface="Times New Roman" panose="02020603050405020304" pitchFamily="18" charset="0"/>
              <a:cs typeface="Times New Roman" panose="02020603050405020304" pitchFamily="18" charset="0"/>
            </a:rPr>
            <a:t>necesare pentru cunoasterea, prevenirea si contracararea oricaror actiuni care</a:t>
          </a:r>
          <a:endParaRPr lang="ru-RU" sz="1400" kern="1200" dirty="0" smtClean="0">
            <a:solidFill>
              <a:schemeClr val="bg1"/>
            </a:solidFill>
            <a:latin typeface="Times New Roman" panose="02020603050405020304" pitchFamily="18" charset="0"/>
            <a:cs typeface="Times New Roman" panose="02020603050405020304" pitchFamily="18" charset="0"/>
          </a:endParaRPr>
        </a:p>
        <a:p>
          <a:pPr lvl="0" algn="ctr" defTabSz="622300">
            <a:lnSpc>
              <a:spcPct val="90000"/>
            </a:lnSpc>
            <a:spcBef>
              <a:spcPct val="0"/>
            </a:spcBef>
            <a:spcAft>
              <a:spcPct val="35000"/>
            </a:spcAft>
          </a:pPr>
          <a:r>
            <a:rPr lang="it-IT" sz="1400" kern="1200" dirty="0" smtClean="0">
              <a:solidFill>
                <a:schemeClr val="bg1"/>
              </a:solidFill>
              <a:latin typeface="Times New Roman" panose="02020603050405020304" pitchFamily="18" charset="0"/>
              <a:cs typeface="Times New Roman" panose="02020603050405020304" pitchFamily="18" charset="0"/>
            </a:rPr>
            <a:t>constituie, potrivit legii, amenintari la adresa securitatii nationale a Romaniei</a:t>
          </a:r>
          <a:r>
            <a:rPr lang="it-IT" sz="1100" kern="1200" dirty="0" smtClean="0">
              <a:latin typeface="Times New Roman" panose="02020603050405020304" pitchFamily="18" charset="0"/>
              <a:cs typeface="Times New Roman" panose="02020603050405020304" pitchFamily="18" charset="0"/>
            </a:rPr>
            <a:t>;</a:t>
          </a:r>
          <a:endParaRPr lang="ru-RU" sz="1100" kern="1200" dirty="0">
            <a:latin typeface="Times New Roman" panose="02020603050405020304" pitchFamily="18" charset="0"/>
            <a:cs typeface="Times New Roman" panose="02020603050405020304" pitchFamily="18" charset="0"/>
          </a:endParaRPr>
        </a:p>
      </dsp:txBody>
      <dsp:txXfrm>
        <a:off x="1292876" y="550277"/>
        <a:ext cx="2319190" cy="2319190"/>
      </dsp:txXfrm>
    </dsp:sp>
    <dsp:sp modelId="{8B0A0C8D-315A-4C17-BEC4-0A8C5785781D}">
      <dsp:nvSpPr>
        <dsp:cNvPr id="0" name=""/>
        <dsp:cNvSpPr/>
      </dsp:nvSpPr>
      <dsp:spPr>
        <a:xfrm>
          <a:off x="4221303" y="417643"/>
          <a:ext cx="2570116" cy="2570116"/>
        </a:xfrm>
        <a:prstGeom prst="roundRect">
          <a:avLst/>
        </a:prstGeom>
        <a:solidFill>
          <a:schemeClr val="accent3">
            <a:shade val="50000"/>
            <a:hueOff val="277296"/>
            <a:satOff val="-21400"/>
            <a:lumOff val="2499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kern="1200" dirty="0" smtClean="0">
              <a:solidFill>
                <a:schemeClr val="tx1">
                  <a:lumMod val="95000"/>
                  <a:lumOff val="5000"/>
                </a:schemeClr>
              </a:solidFill>
              <a:latin typeface="Times New Roman" panose="02020603050405020304" pitchFamily="18" charset="0"/>
              <a:cs typeface="Times New Roman" panose="02020603050405020304" pitchFamily="18" charset="0"/>
            </a:rPr>
            <a:t>asigura apararea secretului de stat si prevenirea scurgerii de informatii</a:t>
          </a:r>
          <a:r>
            <a:rPr lang="ro-MD" sz="1800" kern="12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800" kern="1200" dirty="0" smtClean="0">
              <a:solidFill>
                <a:schemeClr val="tx1">
                  <a:lumMod val="95000"/>
                  <a:lumOff val="5000"/>
                </a:schemeClr>
              </a:solidFill>
              <a:latin typeface="Times New Roman" panose="02020603050405020304" pitchFamily="18" charset="0"/>
              <a:cs typeface="Times New Roman" panose="02020603050405020304" pitchFamily="18" charset="0"/>
            </a:rPr>
            <a:t>care, potrivit legii, nu pot fi divulgate;</a:t>
          </a:r>
          <a:endParaRPr lang="ru-RU" sz="1800"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4346766" y="543106"/>
        <a:ext cx="2319190" cy="2319190"/>
      </dsp:txXfrm>
    </dsp:sp>
    <dsp:sp modelId="{47BCE8F3-C512-49DC-9590-7EB821EBC4FB}">
      <dsp:nvSpPr>
        <dsp:cNvPr id="0" name=""/>
        <dsp:cNvSpPr/>
      </dsp:nvSpPr>
      <dsp:spPr>
        <a:xfrm>
          <a:off x="1201416" y="3437530"/>
          <a:ext cx="2570116" cy="2570116"/>
        </a:xfrm>
        <a:prstGeom prst="roundRect">
          <a:avLst/>
        </a:prstGeom>
        <a:solidFill>
          <a:schemeClr val="accent3">
            <a:shade val="50000"/>
            <a:hueOff val="554593"/>
            <a:satOff val="-42801"/>
            <a:lumOff val="4999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fr-FR"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actioneaza pentru descoperirea si contracararea actiunilor de initiere,</a:t>
          </a:r>
          <a:endParaRPr lang="ru-RU" sz="1200" kern="1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it-IT"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organizare sau constituire pe teritoriul Romaniei a unor structuri informative</a:t>
          </a:r>
          <a:r>
            <a:rPr lang="ro-MD"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care pot aduce atingere securitatii nationale, a activitatilor de aderare la acestea</a:t>
          </a:r>
          <a:r>
            <a:rPr lang="ro-MD"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sau de sprijinire a lor in orice mod, de confectionare, detinere sau folosire</a:t>
          </a:r>
          <a:r>
            <a:rPr lang="ro-MD"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ilegala de mijloace de interceptare a comunicatiilor, precum si de culegere si</a:t>
          </a:r>
          <a:endParaRPr lang="ru-RU" sz="1200" kern="120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fr-FR" sz="1200" kern="1200" dirty="0" smtClean="0">
              <a:solidFill>
                <a:schemeClr val="tx1">
                  <a:lumMod val="95000"/>
                  <a:lumOff val="5000"/>
                </a:schemeClr>
              </a:solidFill>
              <a:latin typeface="Times New Roman" panose="02020603050405020304" pitchFamily="18" charset="0"/>
              <a:cs typeface="Times New Roman" panose="02020603050405020304" pitchFamily="18" charset="0"/>
            </a:rPr>
            <a:t>transmitere de informatii cu caracter secret sau confidential;</a:t>
          </a:r>
          <a:endParaRPr lang="ru-RU" sz="1200"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1326879" y="3562993"/>
        <a:ext cx="2319190" cy="2319190"/>
      </dsp:txXfrm>
    </dsp:sp>
    <dsp:sp modelId="{5BC766F1-46F4-4AB2-A3A9-CBC2B3BAAC14}">
      <dsp:nvSpPr>
        <dsp:cNvPr id="0" name=""/>
        <dsp:cNvSpPr/>
      </dsp:nvSpPr>
      <dsp:spPr>
        <a:xfrm>
          <a:off x="4221303" y="3437530"/>
          <a:ext cx="2570116" cy="2570116"/>
        </a:xfrm>
        <a:prstGeom prst="roundRect">
          <a:avLst/>
        </a:prstGeom>
        <a:solidFill>
          <a:schemeClr val="accent3">
            <a:shade val="50000"/>
            <a:hueOff val="277296"/>
            <a:satOff val="-21400"/>
            <a:lumOff val="2499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smtClean="0">
              <a:latin typeface="Times New Roman" panose="02020603050405020304" pitchFamily="18" charset="0"/>
              <a:cs typeface="Times New Roman" panose="02020603050405020304" pitchFamily="18" charset="0"/>
            </a:rPr>
            <a:t>executa activitati informative si tehnice de prevenire si combatere a</a:t>
          </a:r>
          <a:endParaRPr lang="ru-RU" sz="1200" kern="1200" dirty="0" smtClean="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fr-FR" sz="1200" kern="1200" dirty="0" smtClean="0">
              <a:latin typeface="Times New Roman" panose="02020603050405020304" pitchFamily="18" charset="0"/>
              <a:cs typeface="Times New Roman" panose="02020603050405020304" pitchFamily="18" charset="0"/>
            </a:rPr>
            <a:t>terorismului, respectiv interventia antiterorista/ contraterorista asupra</a:t>
          </a:r>
          <a:endParaRPr lang="ru-RU" sz="1200" kern="1200" dirty="0" smtClean="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fr-FR" sz="1200" kern="1200" dirty="0" smtClean="0">
              <a:latin typeface="Times New Roman" panose="02020603050405020304" pitchFamily="18" charset="0"/>
              <a:cs typeface="Times New Roman" panose="02020603050405020304" pitchFamily="18" charset="0"/>
            </a:rPr>
            <a:t>obiectivelor atacate sau ocupate de teroristi, in scopul capturarii sau anihilarii</a:t>
          </a:r>
          <a:endParaRPr lang="ru-RU" sz="1200" kern="1200" dirty="0" smtClean="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it-IT" sz="1200" kern="1200" dirty="0" smtClean="0">
              <a:latin typeface="Times New Roman" panose="02020603050405020304" pitchFamily="18" charset="0"/>
              <a:cs typeface="Times New Roman" panose="02020603050405020304" pitchFamily="18" charset="0"/>
            </a:rPr>
            <a:t>acestora, eliberarii ostaticilor si restabilirii ordinii legale;</a:t>
          </a:r>
          <a:endParaRPr lang="ro-MD" sz="1200" kern="1200" dirty="0" smtClean="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endParaRPr lang="ro-MD" sz="1200" kern="1200" dirty="0" smtClean="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endParaRPr lang="ru-RU" sz="1000" kern="1200" dirty="0"/>
        </a:p>
      </dsp:txBody>
      <dsp:txXfrm>
        <a:off x="4346766" y="3562993"/>
        <a:ext cx="2319190" cy="23191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C2A1A-F7D8-4A45-91B8-807117A409FF}">
      <dsp:nvSpPr>
        <dsp:cNvPr id="0" name=""/>
        <dsp:cNvSpPr/>
      </dsp:nvSpPr>
      <dsp:spPr>
        <a:xfrm>
          <a:off x="0" y="830949"/>
          <a:ext cx="9741126" cy="3896450"/>
        </a:xfrm>
        <a:prstGeom prst="leftRightRibbon">
          <a:avLst/>
        </a:prstGeom>
        <a:solidFill>
          <a:schemeClr val="bg2">
            <a:lumMod val="75000"/>
          </a:schemeClr>
        </a:solidFill>
        <a:ln w="15875" cap="rnd" cmpd="sng" algn="ctr">
          <a:solidFill>
            <a:schemeClr val="tx1"/>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sp>
    <dsp:sp modelId="{401F9962-F52F-4E3C-8064-BA64BE71BEA7}">
      <dsp:nvSpPr>
        <dsp:cNvPr id="0" name=""/>
        <dsp:cNvSpPr/>
      </dsp:nvSpPr>
      <dsp:spPr>
        <a:xfrm>
          <a:off x="1168935" y="1574960"/>
          <a:ext cx="3214571" cy="1909260"/>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39116" rIns="0" bIns="41910" numCol="1" spcCol="1270" anchor="ctr" anchorCtr="0">
          <a:noAutofit/>
        </a:bodyPr>
        <a:lstStyle/>
        <a:p>
          <a:pPr lvl="0" algn="just" defTabSz="488950" rtl="0">
            <a:lnSpc>
              <a:spcPct val="90000"/>
            </a:lnSpc>
            <a:spcBef>
              <a:spcPct val="0"/>
            </a:spcBef>
            <a:spcAft>
              <a:spcPct val="35000"/>
            </a:spcAft>
          </a:pPr>
          <a:r>
            <a:rPr lang="ro-MD" sz="1100" kern="1200" dirty="0" smtClean="0">
              <a:solidFill>
                <a:schemeClr val="tx1">
                  <a:lumMod val="95000"/>
                  <a:lumOff val="5000"/>
                </a:schemeClr>
              </a:solidFill>
              <a:latin typeface="Times New Roman" panose="02020603050405020304" pitchFamily="18" charset="0"/>
              <a:cs typeface="Times New Roman" panose="02020603050405020304" pitchFamily="18" charset="0"/>
            </a:rPr>
            <a:t>S</a:t>
          </a:r>
          <a:r>
            <a:rPr lang="fr-FR" sz="1100" kern="1200" dirty="0" smtClean="0">
              <a:solidFill>
                <a:schemeClr val="tx1">
                  <a:lumMod val="95000"/>
                  <a:lumOff val="5000"/>
                </a:schemeClr>
              </a:solidFill>
              <a:latin typeface="Times New Roman" panose="02020603050405020304" pitchFamily="18" charset="0"/>
              <a:cs typeface="Times New Roman" panose="02020603050405020304" pitchFamily="18" charset="0"/>
            </a:rPr>
            <a:t>erviciul Român de Informații culege, verifică și valorifică informațiile necesare cunoașterii, prevenirii și contracarării acțiunilor care sunt de natură să lezeze siguranța națională a </a:t>
          </a:r>
          <a:r>
            <a:rPr lang="fr-FR" sz="1100" kern="1200" dirty="0" smtClean="0">
              <a:solidFill>
                <a:schemeClr val="tx1">
                  <a:lumMod val="95000"/>
                  <a:lumOff val="5000"/>
                </a:schemeClr>
              </a:solidFill>
              <a:latin typeface="Times New Roman" panose="02020603050405020304" pitchFamily="18" charset="0"/>
              <a:cs typeface="Times New Roman" panose="02020603050405020304" pitchFamily="18" charset="0"/>
              <a:hlinkClick xmlns:r="http://schemas.openxmlformats.org/officeDocument/2006/relationships" r:id="rId1"/>
            </a:rPr>
            <a:t>României</a:t>
          </a:r>
          <a:r>
            <a:rPr lang="fr-FR" sz="1100" kern="1200" dirty="0" smtClean="0">
              <a:solidFill>
                <a:schemeClr val="tx1">
                  <a:lumMod val="95000"/>
                  <a:lumOff val="5000"/>
                </a:schemeClr>
              </a:solidFill>
              <a:latin typeface="Times New Roman" panose="02020603050405020304" pitchFamily="18" charset="0"/>
              <a:cs typeface="Times New Roman" panose="02020603050405020304" pitchFamily="18" charset="0"/>
            </a:rPr>
            <a:t>, și desfășoară activități vizând apărarea secretului de stat și prevenirea scurgerii de informații care nu pot fi făcute publice din punct de vedere legal. De asemenea, la cererea Consiliul suprem de apărare a țării, serviciul asigură protecția antiteroristă a demnitarilor români și străini, sau altor persoane, atunci când acestea sunt vizate de amenințări cu acte de </a:t>
          </a:r>
          <a:r>
            <a:rPr lang="fr-FR" sz="1100" kern="1200" dirty="0" smtClean="0">
              <a:solidFill>
                <a:schemeClr val="tx1">
                  <a:lumMod val="95000"/>
                  <a:lumOff val="5000"/>
                </a:schemeClr>
              </a:solidFill>
              <a:latin typeface="Times New Roman" panose="02020603050405020304" pitchFamily="18" charset="0"/>
              <a:cs typeface="Times New Roman" panose="02020603050405020304" pitchFamily="18" charset="0"/>
              <a:hlinkClick xmlns:r="http://schemas.openxmlformats.org/officeDocument/2006/relationships" r:id="rId2"/>
            </a:rPr>
            <a:t>terorism</a:t>
          </a:r>
          <a:r>
            <a:rPr lang="fr-FR" sz="1100" kern="1200" dirty="0" smtClean="0">
              <a:solidFill>
                <a:schemeClr val="tx1">
                  <a:lumMod val="95000"/>
                  <a:lumOff val="5000"/>
                </a:schemeClr>
              </a:solidFill>
              <a:latin typeface="Times New Roman" panose="02020603050405020304" pitchFamily="18" charset="0"/>
              <a:cs typeface="Times New Roman" panose="02020603050405020304" pitchFamily="18" charset="0"/>
            </a:rPr>
            <a:t> și desfășoară activități pentru descoperirea și contracararea acțiunilor de confecționare, deținere sau folosire ilegală de mijloace de interceptare a comunicațiilor.</a:t>
          </a:r>
          <a:endParaRPr lang="ru-RU" sz="1100"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1168935" y="1574960"/>
        <a:ext cx="3214571" cy="1909260"/>
      </dsp:txXfrm>
    </dsp:sp>
    <dsp:sp modelId="{B0F8CD3F-500D-43D6-AD21-55748BF12F77}">
      <dsp:nvSpPr>
        <dsp:cNvPr id="0" name=""/>
        <dsp:cNvSpPr/>
      </dsp:nvSpPr>
      <dsp:spPr>
        <a:xfrm>
          <a:off x="4911402" y="2231060"/>
          <a:ext cx="3799039" cy="1909260"/>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39116" rIns="0" bIns="41910" numCol="1" spcCol="1270" anchor="ctr" anchorCtr="0">
          <a:noAutofit/>
        </a:bodyPr>
        <a:lstStyle/>
        <a:p>
          <a:pPr lvl="0" algn="ctr" defTabSz="488950" rtl="0">
            <a:lnSpc>
              <a:spcPct val="90000"/>
            </a:lnSpc>
            <a:spcBef>
              <a:spcPct val="0"/>
            </a:spcBef>
            <a:spcAft>
              <a:spcPct val="35000"/>
            </a:spcAft>
          </a:pPr>
          <a:r>
            <a:rPr lang="fr-FR" sz="1100" kern="1200" dirty="0" smtClean="0">
              <a:solidFill>
                <a:schemeClr val="tx1">
                  <a:lumMod val="95000"/>
                  <a:lumOff val="5000"/>
                </a:schemeClr>
              </a:solidFill>
              <a:latin typeface="Times New Roman" panose="02020603050405020304" pitchFamily="18" charset="0"/>
              <a:cs typeface="Times New Roman" panose="02020603050405020304" pitchFamily="18" charset="0"/>
            </a:rPr>
            <a:t>Serviciul Român de Informații este o instituție fără competențe în desfășurarea activităților de urmărire penală, acesta neavând posibilitatea reținerii sau arestării preventive, unitățile sale nedispunând de spații proprii de arest</a:t>
          </a:r>
          <a:r>
            <a:rPr lang="fr-FR" sz="800" kern="1200" dirty="0" smtClean="0"/>
            <a:t>.</a:t>
          </a:r>
          <a:endParaRPr lang="ro-MD" sz="800" kern="1200" dirty="0" smtClean="0"/>
        </a:p>
        <a:p>
          <a:pPr lvl="0" algn="ctr" defTabSz="488950" rtl="0">
            <a:lnSpc>
              <a:spcPct val="90000"/>
            </a:lnSpc>
            <a:spcBef>
              <a:spcPct val="0"/>
            </a:spcBef>
            <a:spcAft>
              <a:spcPct val="35000"/>
            </a:spcAft>
          </a:pPr>
          <a:endParaRPr lang="ru-RU" sz="800" kern="1200" dirty="0"/>
        </a:p>
      </dsp:txBody>
      <dsp:txXfrm>
        <a:off x="4911402" y="2231060"/>
        <a:ext cx="3799039" cy="19092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586D16-A63E-4B9E-8278-8BBD7F64BCB0}">
      <dsp:nvSpPr>
        <dsp:cNvPr id="0" name=""/>
        <dsp:cNvSpPr/>
      </dsp:nvSpPr>
      <dsp:spPr>
        <a:xfrm>
          <a:off x="5425376" y="0"/>
          <a:ext cx="2261684" cy="1470095"/>
        </a:xfrm>
        <a:prstGeom prst="roundRect">
          <a:avLst/>
        </a:prstGeom>
        <a:solidFill>
          <a:schemeClr val="accent1">
            <a:shade val="8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fr-FR" sz="1100" kern="1200" dirty="0" smtClean="0">
              <a:latin typeface="Times New Roman" panose="02020603050405020304" pitchFamily="18" charset="0"/>
              <a:cs typeface="Times New Roman" panose="02020603050405020304" pitchFamily="18" charset="0"/>
            </a:rPr>
            <a:t>prevenirea si combaterea terorismului</a:t>
          </a:r>
          <a:endParaRPr lang="ru-RU" sz="1100" kern="1200" dirty="0">
            <a:latin typeface="Times New Roman" panose="02020603050405020304" pitchFamily="18" charset="0"/>
            <a:cs typeface="Times New Roman" panose="02020603050405020304" pitchFamily="18" charset="0"/>
          </a:endParaRPr>
        </a:p>
      </dsp:txBody>
      <dsp:txXfrm>
        <a:off x="5497140" y="71764"/>
        <a:ext cx="2118156" cy="1326567"/>
      </dsp:txXfrm>
    </dsp:sp>
    <dsp:sp modelId="{2D4AD434-49AB-43A6-B3E7-291BF12D2A14}">
      <dsp:nvSpPr>
        <dsp:cNvPr id="0" name=""/>
        <dsp:cNvSpPr/>
      </dsp:nvSpPr>
      <dsp:spPr>
        <a:xfrm>
          <a:off x="4177763" y="733844"/>
          <a:ext cx="4857973" cy="4857973"/>
        </a:xfrm>
        <a:custGeom>
          <a:avLst/>
          <a:gdLst/>
          <a:ahLst/>
          <a:cxnLst/>
          <a:rect l="0" t="0" r="0" b="0"/>
          <a:pathLst>
            <a:path>
              <a:moveTo>
                <a:pt x="3835046" y="448336"/>
              </a:moveTo>
              <a:arcTo wR="2428986" hR="2428986" stAng="18322252" swAng="1687085"/>
            </a:path>
          </a:pathLst>
        </a:custGeom>
        <a:noFill/>
        <a:ln w="9525" cap="rnd" cmpd="sng" algn="ctr">
          <a:solidFill>
            <a:schemeClr val="accent1">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C9D4BB9-E3B3-4E57-99F1-A3E95A23D602}">
      <dsp:nvSpPr>
        <dsp:cNvPr id="0" name=""/>
        <dsp:cNvSpPr/>
      </dsp:nvSpPr>
      <dsp:spPr>
        <a:xfrm>
          <a:off x="7905748" y="2430478"/>
          <a:ext cx="2261684" cy="1470095"/>
        </a:xfrm>
        <a:prstGeom prst="roundRect">
          <a:avLst/>
        </a:prstGeom>
        <a:solidFill>
          <a:schemeClr val="accent1">
            <a:shade val="80000"/>
            <a:hueOff val="0"/>
            <a:satOff val="0"/>
            <a:lumOff val="140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fr-FR" sz="1100" kern="1200" smtClean="0">
              <a:latin typeface="Times New Roman" panose="02020603050405020304" pitchFamily="18" charset="0"/>
              <a:cs typeface="Times New Roman" panose="02020603050405020304" pitchFamily="18" charset="0"/>
            </a:rPr>
            <a:t>protectia informatiilor clasificate</a:t>
          </a:r>
          <a:endParaRPr lang="ru-RU" sz="1100" kern="1200" dirty="0">
            <a:latin typeface="Times New Roman" panose="02020603050405020304" pitchFamily="18" charset="0"/>
            <a:cs typeface="Times New Roman" panose="02020603050405020304" pitchFamily="18" charset="0"/>
          </a:endParaRPr>
        </a:p>
      </dsp:txBody>
      <dsp:txXfrm>
        <a:off x="7977512" y="2502242"/>
        <a:ext cx="2118156" cy="1326567"/>
      </dsp:txXfrm>
    </dsp:sp>
    <dsp:sp modelId="{543B01B4-EBF6-4FF9-A5E8-4AEC7CF69AA1}">
      <dsp:nvSpPr>
        <dsp:cNvPr id="0" name=""/>
        <dsp:cNvSpPr/>
      </dsp:nvSpPr>
      <dsp:spPr>
        <a:xfrm>
          <a:off x="4178617" y="736539"/>
          <a:ext cx="4857973" cy="4857973"/>
        </a:xfrm>
        <a:custGeom>
          <a:avLst/>
          <a:gdLst/>
          <a:ahLst/>
          <a:cxnLst/>
          <a:rect l="0" t="0" r="0" b="0"/>
          <a:pathLst>
            <a:path>
              <a:moveTo>
                <a:pt x="4606194" y="3505899"/>
              </a:moveTo>
              <a:arcTo wR="2428986" hR="2428986" stAng="1579103" swAng="1633884"/>
            </a:path>
          </a:pathLst>
        </a:custGeom>
        <a:noFill/>
        <a:ln w="9525" cap="rnd" cmpd="sng" algn="ctr">
          <a:solidFill>
            <a:schemeClr val="accent1">
              <a:shade val="90000"/>
              <a:hueOff val="0"/>
              <a:satOff val="0"/>
              <a:lumOff val="13629"/>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6F36834-8348-4121-8972-914E0E5433FF}">
      <dsp:nvSpPr>
        <dsp:cNvPr id="0" name=""/>
        <dsp:cNvSpPr/>
      </dsp:nvSpPr>
      <dsp:spPr>
        <a:xfrm>
          <a:off x="5476761" y="4859465"/>
          <a:ext cx="2261684" cy="1470095"/>
        </a:xfrm>
        <a:prstGeom prst="roundRect">
          <a:avLst/>
        </a:prstGeom>
        <a:solidFill>
          <a:schemeClr val="accent1">
            <a:shade val="80000"/>
            <a:hueOff val="0"/>
            <a:satOff val="0"/>
            <a:lumOff val="2806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fr-FR" sz="1100" kern="1200" dirty="0" smtClean="0">
              <a:latin typeface="Times New Roman" panose="02020603050405020304" pitchFamily="18" charset="0"/>
              <a:cs typeface="Times New Roman" panose="02020603050405020304" pitchFamily="18" charset="0"/>
            </a:rPr>
            <a:t>transportul corespondentei cu caracter secret de stat si al corespondentei</a:t>
          </a:r>
          <a:r>
            <a:rPr lang="ro-MD" sz="1100" kern="1200" dirty="0" smtClean="0">
              <a:latin typeface="Times New Roman" panose="02020603050405020304" pitchFamily="18" charset="0"/>
              <a:cs typeface="Times New Roman" panose="02020603050405020304" pitchFamily="18" charset="0"/>
            </a:rPr>
            <a:t> </a:t>
          </a:r>
          <a:r>
            <a:rPr lang="fr-FR" sz="1100" kern="1200" dirty="0" smtClean="0">
              <a:latin typeface="Times New Roman" panose="02020603050405020304" pitchFamily="18" charset="0"/>
              <a:cs typeface="Times New Roman" panose="02020603050405020304" pitchFamily="18" charset="0"/>
            </a:rPr>
            <a:t>oficiale neclasificate</a:t>
          </a:r>
          <a:endParaRPr lang="ru-RU" sz="1100" kern="1200" dirty="0">
            <a:latin typeface="Times New Roman" panose="02020603050405020304" pitchFamily="18" charset="0"/>
            <a:cs typeface="Times New Roman" panose="02020603050405020304" pitchFamily="18" charset="0"/>
          </a:endParaRPr>
        </a:p>
      </dsp:txBody>
      <dsp:txXfrm>
        <a:off x="5548525" y="4931229"/>
        <a:ext cx="2118156" cy="1326567"/>
      </dsp:txXfrm>
    </dsp:sp>
    <dsp:sp modelId="{E74E0B8C-A4CA-42F4-85C7-FF32A53E31F0}">
      <dsp:nvSpPr>
        <dsp:cNvPr id="0" name=""/>
        <dsp:cNvSpPr/>
      </dsp:nvSpPr>
      <dsp:spPr>
        <a:xfrm>
          <a:off x="4178617" y="736539"/>
          <a:ext cx="4857973" cy="4857973"/>
        </a:xfrm>
        <a:custGeom>
          <a:avLst/>
          <a:gdLst/>
          <a:ahLst/>
          <a:cxnLst/>
          <a:rect l="0" t="0" r="0" b="0"/>
          <a:pathLst>
            <a:path>
              <a:moveTo>
                <a:pt x="985867" y="4382799"/>
              </a:moveTo>
              <a:arcTo wR="2428986" hR="2428986" stAng="7587013" swAng="1633884"/>
            </a:path>
          </a:pathLst>
        </a:custGeom>
        <a:noFill/>
        <a:ln w="9525" cap="rnd" cmpd="sng" algn="ctr">
          <a:solidFill>
            <a:schemeClr val="accent1">
              <a:shade val="90000"/>
              <a:hueOff val="0"/>
              <a:satOff val="0"/>
              <a:lumOff val="27259"/>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7B5BAB7-1413-496C-B2B0-FF513119BF47}">
      <dsp:nvSpPr>
        <dsp:cNvPr id="0" name=""/>
        <dsp:cNvSpPr/>
      </dsp:nvSpPr>
      <dsp:spPr>
        <a:xfrm>
          <a:off x="3047774" y="2430478"/>
          <a:ext cx="2261684" cy="1470095"/>
        </a:xfrm>
        <a:prstGeom prst="roundRect">
          <a:avLst/>
        </a:prstGeom>
        <a:solidFill>
          <a:schemeClr val="accent1">
            <a:shade val="80000"/>
            <a:hueOff val="0"/>
            <a:satOff val="0"/>
            <a:lumOff val="4209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fr-FR" sz="1700" kern="1200" smtClean="0"/>
            <a:t>realizarea interceptarilor si relatiile cu operatorii de comunicatii</a:t>
          </a:r>
          <a:endParaRPr lang="ru-RU" sz="1700" kern="1200"/>
        </a:p>
      </dsp:txBody>
      <dsp:txXfrm>
        <a:off x="3119538" y="2502242"/>
        <a:ext cx="2118156" cy="1326567"/>
      </dsp:txXfrm>
    </dsp:sp>
    <dsp:sp modelId="{C5E435CB-E302-4C87-9D10-C6FFA2743A6C}">
      <dsp:nvSpPr>
        <dsp:cNvPr id="0" name=""/>
        <dsp:cNvSpPr/>
      </dsp:nvSpPr>
      <dsp:spPr>
        <a:xfrm>
          <a:off x="4179513" y="733710"/>
          <a:ext cx="4857973" cy="4857973"/>
        </a:xfrm>
        <a:custGeom>
          <a:avLst/>
          <a:gdLst/>
          <a:ahLst/>
          <a:cxnLst/>
          <a:rect l="0" t="0" r="0" b="0"/>
          <a:pathLst>
            <a:path>
              <a:moveTo>
                <a:pt x="245851" y="1364141"/>
              </a:moveTo>
              <a:arcTo wR="2428986" hR="2428986" stAng="12360075" swAng="1583583"/>
            </a:path>
          </a:pathLst>
        </a:custGeom>
        <a:noFill/>
        <a:ln w="9525" cap="rnd" cmpd="sng" algn="ctr">
          <a:solidFill>
            <a:schemeClr val="accent1">
              <a:shade val="90000"/>
              <a:hueOff val="0"/>
              <a:satOff val="0"/>
              <a:lumOff val="40888"/>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288713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3930704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1BE05A-B0CC-49F5-A3AD-DBF64F33EFC4}" type="slidenum">
              <a:rPr lang="ru-RU" smtClean="0"/>
              <a:t>‹#›</a:t>
            </a:fld>
            <a:endParaRPr lang="ru-RU"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135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2396321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1BE05A-B0CC-49F5-A3AD-DBF64F33EFC4}" type="slidenum">
              <a:rPr lang="ru-RU" smtClean="0"/>
              <a:t>‹#›</a:t>
            </a:fld>
            <a:endParaRPr lang="ru-RU"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07131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2303940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3030783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1435490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128158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1540051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11102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54673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4242962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4189959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244209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3647DB6-0DEB-4A78-8DCE-499BBA958459}" type="datetimeFigureOut">
              <a:rPr lang="ru-RU" smtClean="0"/>
              <a:t>28.10.2021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31BE05A-B0CC-49F5-A3AD-DBF64F33EFC4}" type="slidenum">
              <a:rPr lang="ru-RU" smtClean="0"/>
              <a:t>‹#›</a:t>
            </a:fld>
            <a:endParaRPr lang="ru-RU" dirty="0"/>
          </a:p>
        </p:txBody>
      </p:sp>
    </p:spTree>
    <p:extLst>
      <p:ext uri="{BB962C8B-B14F-4D97-AF65-F5344CB8AC3E}">
        <p14:creationId xmlns:p14="http://schemas.microsoft.com/office/powerpoint/2010/main" val="282317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3647DB6-0DEB-4A78-8DCE-499BBA958459}" type="datetimeFigureOut">
              <a:rPr lang="ru-RU" smtClean="0"/>
              <a:t>28.10.2021</a:t>
            </a:fld>
            <a:endParaRPr lang="ru-RU"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31BE05A-B0CC-49F5-A3AD-DBF64F33EFC4}" type="slidenum">
              <a:rPr lang="ru-RU" smtClean="0"/>
              <a:t>‹#›</a:t>
            </a:fld>
            <a:endParaRPr lang="ru-RU" dirty="0"/>
          </a:p>
        </p:txBody>
      </p:sp>
    </p:spTree>
    <p:extLst>
      <p:ext uri="{BB962C8B-B14F-4D97-AF65-F5344CB8AC3E}">
        <p14:creationId xmlns:p14="http://schemas.microsoft.com/office/powerpoint/2010/main" val="3927082494"/>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ri.ro/" TargetMode="External"/><Relationship Id="rId2" Type="http://schemas.openxmlformats.org/officeDocument/2006/relationships/hyperlink" Target="https://www.sri.ro/" TargetMode="External"/><Relationship Id="rId1" Type="http://schemas.openxmlformats.org/officeDocument/2006/relationships/slideLayout" Target="../slideLayouts/slideLayout2.xml"/><Relationship Id="rId4" Type="http://schemas.openxmlformats.org/officeDocument/2006/relationships/hyperlink" Target="https://ro.wikipedia.org/wiki/Serviciul_Rom%C3%A2n_de_Informa%C8%9Bii?fbclid=IwAR1m0ahocfBsjbeS0-604pNlwLV7Y6TfwV6ci9AJu0UK7LrvgW06dT96yJ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ro.wikipedia.org/wiki/PNL" TargetMode="External"/><Relationship Id="rId2" Type="http://schemas.openxmlformats.org/officeDocument/2006/relationships/hyperlink" Target="https://ro.wikipedia.org/wiki/Serviciul_de_Informa%C8%9Bii_Externe" TargetMode="External"/><Relationship Id="rId1" Type="http://schemas.openxmlformats.org/officeDocument/2006/relationships/slideLayout" Target="../slideLayouts/slideLayout4.xml"/><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diagramLayout" Target="../diagrams/layout3.xml"/><Relationship Id="rId7" Type="http://schemas.openxmlformats.org/officeDocument/2006/relationships/image" Target="../media/image7.jp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1.jp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оловок 13"/>
          <p:cNvSpPr>
            <a:spLocks noGrp="1"/>
          </p:cNvSpPr>
          <p:nvPr>
            <p:ph type="title"/>
          </p:nvPr>
        </p:nvSpPr>
        <p:spPr>
          <a:xfrm>
            <a:off x="1381282" y="124841"/>
            <a:ext cx="9509875" cy="1344729"/>
          </a:xfrm>
        </p:spPr>
        <p:txBody>
          <a:bodyPr>
            <a:normAutofit/>
          </a:bodyPr>
          <a:lstStyle/>
          <a:p>
            <a:pPr algn="ctr"/>
            <a:r>
              <a:rPr lang="ro-MD" sz="1100" dirty="0" smtClean="0">
                <a:solidFill>
                  <a:schemeClr val="bg2">
                    <a:lumMod val="50000"/>
                  </a:schemeClr>
                </a:solidFill>
                <a:latin typeface="Times New Roman" panose="02020603050405020304" pitchFamily="18" charset="0"/>
                <a:cs typeface="Times New Roman" panose="02020603050405020304" pitchFamily="18" charset="0"/>
              </a:rPr>
              <a:t>UNIVERISITATEA DE STAT </a:t>
            </a:r>
            <a:br>
              <a:rPr lang="ro-MD" sz="1100" dirty="0" smtClean="0">
                <a:solidFill>
                  <a:schemeClr val="bg2">
                    <a:lumMod val="50000"/>
                  </a:schemeClr>
                </a:solidFill>
                <a:latin typeface="Times New Roman" panose="02020603050405020304" pitchFamily="18" charset="0"/>
                <a:cs typeface="Times New Roman" panose="02020603050405020304" pitchFamily="18" charset="0"/>
              </a:rPr>
            </a:br>
            <a:r>
              <a:rPr lang="ro-MD" sz="1100" dirty="0" smtClean="0">
                <a:solidFill>
                  <a:schemeClr val="bg2">
                    <a:lumMod val="50000"/>
                  </a:schemeClr>
                </a:solidFill>
                <a:latin typeface="Times New Roman" panose="02020603050405020304" pitchFamily="18" charset="0"/>
                <a:cs typeface="Times New Roman" panose="02020603050405020304" pitchFamily="18" charset="0"/>
              </a:rPr>
              <a:t>Facultatea Relații internaționale Științe Politice și Administrative</a:t>
            </a:r>
            <a:endParaRPr lang="ru-RU" sz="1100"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idx="1"/>
          </p:nvPr>
        </p:nvSpPr>
        <p:spPr>
          <a:xfrm>
            <a:off x="2589212" y="5649686"/>
            <a:ext cx="8915400" cy="261536"/>
          </a:xfrm>
        </p:spPr>
        <p:txBody>
          <a:bodyPr>
            <a:normAutofit fontScale="62500" lnSpcReduction="20000"/>
          </a:bodyPr>
          <a:lstStyle/>
          <a:p>
            <a:pPr marL="0" indent="0" algn="r">
              <a:buNone/>
            </a:pPr>
            <a:r>
              <a:rPr lang="ro-MD" sz="2000" dirty="0" smtClean="0">
                <a:solidFill>
                  <a:schemeClr val="tx1">
                    <a:lumMod val="95000"/>
                    <a:lumOff val="5000"/>
                  </a:schemeClr>
                </a:solidFill>
                <a:latin typeface="Times New Roman" panose="02020603050405020304" pitchFamily="18" charset="0"/>
                <a:cs typeface="Times New Roman" panose="02020603050405020304" pitchFamily="18" charset="0"/>
              </a:rPr>
              <a:t>Au realizat: Gheorghița Adelina, Mîndru Paul, gr.301</a:t>
            </a:r>
          </a:p>
          <a:p>
            <a:endParaRPr lang="ru-RU" dirty="0">
              <a:solidFill>
                <a:schemeClr val="tx1">
                  <a:lumMod val="95000"/>
                  <a:lumOff val="5000"/>
                </a:schemeClr>
              </a:solidFill>
            </a:endParaRPr>
          </a:p>
        </p:txBody>
      </p:sp>
      <p:sp>
        <p:nvSpPr>
          <p:cNvPr id="12" name="Текст 11"/>
          <p:cNvSpPr>
            <a:spLocks noGrp="1"/>
          </p:cNvSpPr>
          <p:nvPr>
            <p:ph type="body" sz="half" idx="4294967295"/>
          </p:nvPr>
        </p:nvSpPr>
        <p:spPr>
          <a:xfrm>
            <a:off x="653143" y="691989"/>
            <a:ext cx="5395913" cy="4819650"/>
          </a:xfrm>
        </p:spPr>
        <p:txBody>
          <a:bodyPr>
            <a:normAutofit/>
          </a:bodyPr>
          <a:lstStyle/>
          <a:p>
            <a:pPr marL="0" indent="0" algn="ctr">
              <a:buNone/>
            </a:pPr>
            <a:r>
              <a:rPr lang="ro-MD" sz="48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Serviciul de informații și securitate din România </a:t>
            </a:r>
            <a:endParaRPr lang="ru-RU" sz="4800"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1" name="Рисунок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3022" y="691989"/>
            <a:ext cx="5634490" cy="3256884"/>
          </a:xfrm>
          <a:prstGeom prst="rect">
            <a:avLst/>
          </a:prstGeom>
          <a:ln>
            <a:noFill/>
          </a:ln>
          <a:effectLst>
            <a:softEdge rad="112500"/>
          </a:effectLst>
        </p:spPr>
      </p:pic>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12471" y="4085204"/>
            <a:ext cx="4131130" cy="232376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59607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MD"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Bibliografie:</a:t>
            </a:r>
            <a:br>
              <a:rPr lang="ro-MD"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ru-RU"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endParaRPr lang="ro-MD" dirty="0" smtClean="0">
              <a:hlinkClick r:id="rId2"/>
            </a:endParaRPr>
          </a:p>
          <a:p>
            <a:pPr algn="just"/>
            <a:r>
              <a:rPr lang="fr-FR" sz="2000" dirty="0">
                <a:solidFill>
                  <a:schemeClr val="tx1">
                    <a:lumMod val="95000"/>
                    <a:lumOff val="5000"/>
                  </a:schemeClr>
                </a:solidFill>
                <a:latin typeface="Times New Roman" panose="02020603050405020304" pitchFamily="18" charset="0"/>
                <a:cs typeface="Times New Roman" panose="02020603050405020304" pitchFamily="18" charset="0"/>
                <a:hlinkClick r:id="rId2"/>
              </a:rPr>
              <a:t>https://www.sri.ro/</a:t>
            </a:r>
            <a:endParaRPr lang="ro-MD"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fr-FR" sz="2000" dirty="0">
                <a:solidFill>
                  <a:schemeClr val="tx1">
                    <a:lumMod val="95000"/>
                    <a:lumOff val="5000"/>
                  </a:schemeClr>
                </a:solidFill>
                <a:latin typeface="Times New Roman" panose="02020603050405020304" pitchFamily="18" charset="0"/>
                <a:cs typeface="Times New Roman" panose="02020603050405020304" pitchFamily="18" charset="0"/>
                <a:hlinkClick r:id="rId3"/>
              </a:rPr>
              <a:t>Pagina oficială a Serviciului Român de </a:t>
            </a:r>
            <a:r>
              <a:rPr lang="fr-FR" sz="2000" dirty="0" smtClean="0">
                <a:solidFill>
                  <a:schemeClr val="tx1">
                    <a:lumMod val="95000"/>
                    <a:lumOff val="5000"/>
                  </a:schemeClr>
                </a:solidFill>
                <a:latin typeface="Times New Roman" panose="02020603050405020304" pitchFamily="18" charset="0"/>
                <a:cs typeface="Times New Roman" panose="02020603050405020304" pitchFamily="18" charset="0"/>
                <a:hlinkClick r:id="rId3"/>
              </a:rPr>
              <a:t>Informații</a:t>
            </a:r>
            <a:endParaRPr lang="ro-MD"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fr-FR" sz="2000" dirty="0">
                <a:solidFill>
                  <a:schemeClr val="tx1">
                    <a:lumMod val="95000"/>
                    <a:lumOff val="5000"/>
                  </a:schemeClr>
                </a:solidFill>
                <a:latin typeface="Times New Roman" panose="02020603050405020304" pitchFamily="18" charset="0"/>
                <a:cs typeface="Times New Roman" panose="02020603050405020304" pitchFamily="18" charset="0"/>
                <a:hlinkClick r:id="rId4"/>
              </a:rPr>
              <a:t>https://ro.wikipedia.org/wiki/Serviciul_Rom%C3%A2n_de_Informa%C8%9Bii?fbclid=IwAR1m0ahocfBsjbeS0-604pNlwLV7Y6TfwV6ci9AJu0UK7LrvgW06dT96yJE</a:t>
            </a:r>
            <a:endParaRPr lang="ro-MD" sz="20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ro-MD" sz="2000" dirty="0">
                <a:solidFill>
                  <a:schemeClr val="tx1">
                    <a:lumMod val="95000"/>
                    <a:lumOff val="5000"/>
                  </a:schemeClr>
                </a:solidFill>
                <a:latin typeface="Times New Roman" panose="02020603050405020304" pitchFamily="18" charset="0"/>
                <a:cs typeface="Times New Roman" panose="02020603050405020304" pitchFamily="18" charset="0"/>
              </a:rPr>
              <a:t>Serviciul român de informații</a:t>
            </a:r>
            <a:endParaRPr lang="ru-RU" sz="20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822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3822" y="624109"/>
            <a:ext cx="9527722" cy="2200733"/>
          </a:xfrm>
        </p:spPr>
        <p:txBody>
          <a:bodyPr/>
          <a:lstStyle/>
          <a:p>
            <a:pPr algn="ctr"/>
            <a:r>
              <a:rPr lang="ro-MD" b="1"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Cuprins:</a:t>
            </a:r>
            <a:r>
              <a:rPr lang="ro-MD" dirty="0" smtClean="0"/>
              <a:t/>
            </a:r>
            <a:br>
              <a:rPr lang="ro-MD" dirty="0" smtClean="0"/>
            </a:br>
            <a:endParaRPr lang="ru-RU" dirty="0"/>
          </a:p>
        </p:txBody>
      </p:sp>
      <p:sp>
        <p:nvSpPr>
          <p:cNvPr id="3" name="Объект 2"/>
          <p:cNvSpPr>
            <a:spLocks noGrp="1"/>
          </p:cNvSpPr>
          <p:nvPr>
            <p:ph idx="1"/>
          </p:nvPr>
        </p:nvSpPr>
        <p:spPr>
          <a:xfrm>
            <a:off x="930729" y="1510393"/>
            <a:ext cx="9862457" cy="2792186"/>
          </a:xfrm>
        </p:spPr>
        <p:txBody>
          <a:bodyPr>
            <a:normAutofit lnSpcReduction="10000"/>
          </a:bodyPr>
          <a:lstStyle/>
          <a:p>
            <a:pPr marL="457200" indent="-457200" algn="ctr">
              <a:buFont typeface="+mj-lt"/>
              <a:buAutoNum type="arabicPeriod"/>
            </a:pPr>
            <a:r>
              <a:rPr lang="ro-MD" sz="2400" b="1" dirty="0">
                <a:latin typeface="Times New Roman" panose="02020603050405020304" pitchFamily="18" charset="0"/>
                <a:cs typeface="Times New Roman" panose="02020603050405020304" pitchFamily="18" charset="0"/>
              </a:rPr>
              <a:t>Date generale a serviciul Român</a:t>
            </a:r>
          </a:p>
          <a:p>
            <a:pPr marL="457200" indent="-457200" algn="ctr">
              <a:buFont typeface="+mj-lt"/>
              <a:buAutoNum type="arabicPeriod"/>
            </a:pPr>
            <a:r>
              <a:rPr lang="ro-MD" sz="2400" b="1" dirty="0">
                <a:latin typeface="Times New Roman" panose="02020603050405020304" pitchFamily="18" charset="0"/>
                <a:cs typeface="Times New Roman" panose="02020603050405020304" pitchFamily="18" charset="0"/>
              </a:rPr>
              <a:t>Misiunile Serviciul Român</a:t>
            </a:r>
          </a:p>
          <a:p>
            <a:pPr marL="457200" indent="-457200" algn="ctr">
              <a:buFont typeface="+mj-lt"/>
              <a:buAutoNum type="arabicPeriod"/>
            </a:pPr>
            <a:r>
              <a:rPr lang="ro-MD" sz="2400" b="1" dirty="0">
                <a:latin typeface="Times New Roman" panose="02020603050405020304" pitchFamily="18" charset="0"/>
                <a:cs typeface="Times New Roman" panose="02020603050405020304" pitchFamily="18" charset="0"/>
              </a:rPr>
              <a:t>Responsabilitățile generale</a:t>
            </a:r>
          </a:p>
          <a:p>
            <a:pPr marL="457200" indent="-457200" algn="ctr">
              <a:buFont typeface="+mj-lt"/>
              <a:buAutoNum type="arabicPeriod"/>
            </a:pPr>
            <a:r>
              <a:rPr lang="ro-MD" sz="2400" b="1" dirty="0">
                <a:latin typeface="Times New Roman" panose="02020603050405020304" pitchFamily="18" charset="0"/>
                <a:cs typeface="Times New Roman" panose="02020603050405020304" pitchFamily="18" charset="0"/>
              </a:rPr>
              <a:t>Atribuții și competențe</a:t>
            </a:r>
          </a:p>
          <a:p>
            <a:pPr marL="457200" indent="-457200" algn="ctr">
              <a:buFont typeface="+mj-lt"/>
              <a:buAutoNum type="arabicPeriod"/>
            </a:pPr>
            <a:r>
              <a:rPr lang="ro-MD" sz="2400" b="1" dirty="0">
                <a:latin typeface="Times New Roman" panose="02020603050405020304" pitchFamily="18" charset="0"/>
                <a:cs typeface="Times New Roman" panose="02020603050405020304" pitchFamily="18" charset="0"/>
              </a:rPr>
              <a:t>Concluzii </a:t>
            </a:r>
          </a:p>
          <a:p>
            <a:pPr marL="457200" indent="-457200" algn="ctr">
              <a:buFont typeface="+mj-lt"/>
              <a:buAutoNum type="arabicPeriod"/>
            </a:pPr>
            <a:r>
              <a:rPr lang="ro-MD" sz="2400" b="1" dirty="0">
                <a:latin typeface="Times New Roman" panose="02020603050405020304" pitchFamily="18" charset="0"/>
                <a:cs typeface="Times New Roman" panose="02020603050405020304" pitchFamily="18" charset="0"/>
              </a:rPr>
              <a:t>Bibliografie</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9869" y="4302579"/>
            <a:ext cx="4368473" cy="2456799"/>
          </a:xfrm>
          <a:prstGeom prst="rect">
            <a:avLst/>
          </a:prstGeom>
          <a:ln>
            <a:noFill/>
          </a:ln>
          <a:effectLst>
            <a:softEdge rad="112500"/>
          </a:effectLst>
        </p:spPr>
      </p:pic>
    </p:spTree>
    <p:extLst>
      <p:ext uri="{BB962C8B-B14F-4D97-AF65-F5344CB8AC3E}">
        <p14:creationId xmlns:p14="http://schemas.microsoft.com/office/powerpoint/2010/main" val="2121791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o-MD"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Date generale a Serviciului român</a:t>
            </a:r>
            <a:endParaRPr lang="ru-RU"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718457" y="1608364"/>
            <a:ext cx="6776357" cy="4914900"/>
          </a:xfrm>
        </p:spPr>
        <p:txBody>
          <a:bodyPr>
            <a:normAutofit/>
          </a:bodyPr>
          <a:lstStyle/>
          <a:p>
            <a:pPr algn="just"/>
            <a:r>
              <a:rPr lang="fr-FR" dirty="0">
                <a:solidFill>
                  <a:schemeClr val="tx1">
                    <a:lumMod val="95000"/>
                    <a:lumOff val="5000"/>
                  </a:schemeClr>
                </a:solidFill>
                <a:latin typeface="Times New Roman" panose="02020603050405020304" pitchFamily="18" charset="0"/>
                <a:cs typeface="Times New Roman" panose="02020603050405020304" pitchFamily="18" charset="0"/>
              </a:rPr>
              <a:t>Serviciul Roman de Informatii este serviciul organizat de stat specializat in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domeniul</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informatiilor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privitoare la securitatea nationala a Romaniei, parte componenta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a</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sistemului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national de aparare (in acord cu dispozitiile Legii nr.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14/1992</a:t>
            </a:r>
            <a:r>
              <a:rPr lang="ro-MD" dirty="0">
                <a:solidFill>
                  <a:schemeClr val="tx1">
                    <a:lumMod val="95000"/>
                    <a:lumOff val="5000"/>
                  </a:schemeClr>
                </a:solidFill>
                <a:latin typeface="Times New Roman" panose="02020603050405020304" pitchFamily="18" charset="0"/>
                <a:cs typeface="Times New Roman" panose="02020603050405020304" pitchFamily="18" charset="0"/>
              </a:rPr>
              <a:t>.</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 Activitatea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Serviciului Roman de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Informatii</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este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organizata si coordonata in plan strategic de catre Consiliul Suprem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de</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Aparare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a Tarii si este supusa controlului Parlamentului Romaniei</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ro-MD"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lgn="just"/>
            <a:r>
              <a:rPr lang="fr-FR" b="1" dirty="0">
                <a:solidFill>
                  <a:schemeClr val="tx1">
                    <a:lumMod val="95000"/>
                    <a:lumOff val="5000"/>
                  </a:schemeClr>
                </a:solidFill>
                <a:latin typeface="Times New Roman" panose="02020603050405020304" pitchFamily="18" charset="0"/>
                <a:cs typeface="Times New Roman" panose="02020603050405020304" pitchFamily="18" charset="0"/>
              </a:rPr>
              <a:t>Serviciul Român de Informații</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 (abreviat </a:t>
            </a:r>
            <a:r>
              <a:rPr lang="fr-FR" b="1" dirty="0">
                <a:solidFill>
                  <a:schemeClr val="tx1">
                    <a:lumMod val="95000"/>
                    <a:lumOff val="5000"/>
                  </a:schemeClr>
                </a:solidFill>
                <a:latin typeface="Times New Roman" panose="02020603050405020304" pitchFamily="18" charset="0"/>
                <a:cs typeface="Times New Roman" panose="02020603050405020304" pitchFamily="18" charset="0"/>
              </a:rPr>
              <a:t>SRI</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 a luat ființă pe 26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martie</a:t>
            </a:r>
            <a:r>
              <a:rPr lang="ro-MD" dirty="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1990</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 și este unul dintre serviciile secrete române, alături de </a:t>
            </a:r>
            <a:r>
              <a:rPr lang="fr-FR" dirty="0">
                <a:solidFill>
                  <a:schemeClr val="tx1">
                    <a:lumMod val="95000"/>
                    <a:lumOff val="5000"/>
                  </a:schemeClr>
                </a:solidFill>
                <a:latin typeface="Times New Roman" panose="02020603050405020304" pitchFamily="18" charset="0"/>
                <a:cs typeface="Times New Roman" panose="02020603050405020304" pitchFamily="18" charset="0"/>
                <a:hlinkClick r:id="rId2" tooltip="Serviciul de Informații Externe"/>
              </a:rPr>
              <a:t>Serviciul de Informații Externe</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 Este o autoritate care se ocupă cu culegerea și valorificarea informațiilor exclusiv pe teritoriul României. Directorul actual al serviciului este Eduard Hellvig, membru al partidului </a:t>
            </a:r>
            <a:r>
              <a:rPr lang="fr-FR" dirty="0">
                <a:solidFill>
                  <a:schemeClr val="tx1">
                    <a:lumMod val="95000"/>
                    <a:lumOff val="5000"/>
                  </a:schemeClr>
                </a:solidFill>
                <a:latin typeface="Times New Roman" panose="02020603050405020304" pitchFamily="18" charset="0"/>
                <a:cs typeface="Times New Roman" panose="02020603050405020304" pitchFamily="18" charset="0"/>
                <a:hlinkClick r:id="rId3" tooltip="PNL"/>
              </a:rPr>
              <a:t>PNL</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 numit la conducerea instituției la data de 2 martie 2015, la propunerea președintelui Klaus Iohannis</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ro-MD" dirty="0" smtClean="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36883" y="1264555"/>
            <a:ext cx="4386364" cy="2741477"/>
          </a:xfrm>
          <a:prstGeom prst="rect">
            <a:avLst/>
          </a:prstGeom>
          <a:ln>
            <a:noFill/>
          </a:ln>
          <a:effectLst>
            <a:softEdge rad="112500"/>
          </a:effectLst>
        </p:spPr>
      </p:pic>
      <p:pic>
        <p:nvPicPr>
          <p:cNvPr id="8" name="Объект 7"/>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75096" y="4039280"/>
            <a:ext cx="4313238" cy="2426196"/>
          </a:xfrm>
        </p:spPr>
      </p:pic>
    </p:spTree>
    <p:extLst>
      <p:ext uri="{BB962C8B-B14F-4D97-AF65-F5344CB8AC3E}">
        <p14:creationId xmlns:p14="http://schemas.microsoft.com/office/powerpoint/2010/main" val="3333116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8893" y="297539"/>
            <a:ext cx="10565720" cy="1498604"/>
          </a:xfrm>
        </p:spPr>
        <p:txBody>
          <a:bodyPr>
            <a:normAutofit fontScale="90000"/>
          </a:bodyPr>
          <a:lstStyle/>
          <a:p>
            <a:pPr lvl="0" algn="ctr"/>
            <a:r>
              <a:rPr lang="ru-RU" sz="2700"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2700"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o-MD" sz="31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Misiunile Serviciul Român:</a:t>
            </a:r>
            <a:r>
              <a:rPr lang="ro-MD" sz="27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o-MD" sz="2700"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o-MD" dirty="0" smtClean="0"/>
              <a:t/>
            </a:r>
            <a:br>
              <a:rPr lang="ro-MD" dirty="0" smtClean="0"/>
            </a:br>
            <a:r>
              <a:rPr lang="it-IT" sz="2000" i="1" dirty="0" smtClean="0">
                <a:solidFill>
                  <a:schemeClr val="tx1">
                    <a:lumMod val="95000"/>
                    <a:lumOff val="5000"/>
                  </a:schemeClr>
                </a:solidFill>
                <a:latin typeface="Times New Roman" panose="02020603050405020304" pitchFamily="18" charset="0"/>
                <a:cs typeface="Times New Roman" panose="02020603050405020304" pitchFamily="18" charset="0"/>
              </a:rPr>
              <a:t>Misiunile </a:t>
            </a:r>
            <a:r>
              <a:rPr lang="it-IT" sz="2000" i="1" dirty="0">
                <a:solidFill>
                  <a:schemeClr val="tx1">
                    <a:lumMod val="95000"/>
                    <a:lumOff val="5000"/>
                  </a:schemeClr>
                </a:solidFill>
                <a:latin typeface="Times New Roman" panose="02020603050405020304" pitchFamily="18" charset="0"/>
                <a:cs typeface="Times New Roman" panose="02020603050405020304" pitchFamily="18" charset="0"/>
              </a:rPr>
              <a:t>Serviciului Roman de Informatii deriva din competentele acordate prin</a:t>
            </a:r>
            <a:br>
              <a:rPr lang="it-IT" sz="2000" i="1" dirty="0">
                <a:solidFill>
                  <a:schemeClr val="tx1">
                    <a:lumMod val="95000"/>
                    <a:lumOff val="5000"/>
                  </a:schemeClr>
                </a:solidFill>
                <a:latin typeface="Times New Roman" panose="02020603050405020304" pitchFamily="18" charset="0"/>
                <a:cs typeface="Times New Roman" panose="02020603050405020304" pitchFamily="18" charset="0"/>
              </a:rPr>
            </a:br>
            <a:r>
              <a:rPr lang="it-IT" sz="2000" i="1" dirty="0">
                <a:solidFill>
                  <a:schemeClr val="tx1">
                    <a:lumMod val="95000"/>
                    <a:lumOff val="5000"/>
                  </a:schemeClr>
                </a:solidFill>
                <a:latin typeface="Times New Roman" panose="02020603050405020304" pitchFamily="18" charset="0"/>
                <a:cs typeface="Times New Roman" panose="02020603050405020304" pitchFamily="18" charset="0"/>
              </a:rPr>
              <a:t>lege si necesitatile actionale in asigurarea securitatii nationale:</a:t>
            </a:r>
            <a:r>
              <a:rPr lang="ru-RU" sz="2000" i="1"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000" i="1" dirty="0">
                <a:solidFill>
                  <a:schemeClr val="tx1">
                    <a:lumMod val="95000"/>
                    <a:lumOff val="5000"/>
                  </a:schemeClr>
                </a:solidFill>
                <a:latin typeface="Times New Roman" panose="02020603050405020304" pitchFamily="18" charset="0"/>
                <a:cs typeface="Times New Roman" panose="02020603050405020304" pitchFamily="18" charset="0"/>
              </a:rPr>
            </a:br>
            <a:r>
              <a:rPr lang="ru-RU" sz="2000" i="1" dirty="0">
                <a:solidFill>
                  <a:schemeClr val="tx1">
                    <a:lumMod val="95000"/>
                    <a:lumOff val="5000"/>
                  </a:schemeClr>
                </a:solidFill>
                <a:latin typeface="Times New Roman" panose="02020603050405020304" pitchFamily="18" charset="0"/>
                <a:cs typeface="Times New Roman" panose="02020603050405020304" pitchFamily="18" charset="0"/>
              </a:rPr>
              <a:t/>
            </a:r>
            <a:br>
              <a:rPr lang="ru-RU" sz="2000" i="1" dirty="0">
                <a:solidFill>
                  <a:schemeClr val="tx1">
                    <a:lumMod val="95000"/>
                    <a:lumOff val="5000"/>
                  </a:schemeClr>
                </a:solidFill>
                <a:latin typeface="Times New Roman" panose="02020603050405020304" pitchFamily="18" charset="0"/>
                <a:cs typeface="Times New Roman" panose="02020603050405020304" pitchFamily="18" charset="0"/>
              </a:rPr>
            </a:br>
            <a:endParaRPr lang="ru-RU" sz="2000" i="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graphicFrame>
        <p:nvGraphicFramePr>
          <p:cNvPr id="8" name="Объект 7"/>
          <p:cNvGraphicFramePr>
            <a:graphicFrameLocks noGrp="1"/>
          </p:cNvGraphicFramePr>
          <p:nvPr>
            <p:ph idx="1"/>
            <p:extLst>
              <p:ext uri="{D42A27DB-BD31-4B8C-83A1-F6EECF244321}">
                <p14:modId xmlns:p14="http://schemas.microsoft.com/office/powerpoint/2010/main" val="3183354213"/>
              </p:ext>
            </p:extLst>
          </p:nvPr>
        </p:nvGraphicFramePr>
        <p:xfrm>
          <a:off x="2139043" y="2133599"/>
          <a:ext cx="9365570" cy="4397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1492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5129" y="171566"/>
            <a:ext cx="2383430" cy="2292860"/>
          </a:xfrm>
          <a:prstGeom prst="rect">
            <a:avLst/>
          </a:prstGeom>
          <a:ln>
            <a:noFill/>
          </a:ln>
          <a:effectLst>
            <a:softEdge rad="112500"/>
          </a:effectLst>
        </p:spPr>
      </p:pic>
      <p:sp>
        <p:nvSpPr>
          <p:cNvPr id="2" name="Заголовок 1"/>
          <p:cNvSpPr>
            <a:spLocks noGrp="1"/>
          </p:cNvSpPr>
          <p:nvPr>
            <p:ph type="title"/>
          </p:nvPr>
        </p:nvSpPr>
        <p:spPr>
          <a:xfrm>
            <a:off x="1636474" y="624110"/>
            <a:ext cx="8911687" cy="1280890"/>
          </a:xfrm>
        </p:spPr>
        <p:txBody>
          <a:bodyPr/>
          <a:lstStyle/>
          <a:p>
            <a:pPr algn="ctr"/>
            <a:r>
              <a:rPr lang="ro-MD"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Responsabilitățile generale:</a:t>
            </a:r>
            <a:endParaRPr lang="ru-RU"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10" name="Объект 9"/>
          <p:cNvGraphicFramePr>
            <a:graphicFrameLocks noGrp="1"/>
          </p:cNvGraphicFramePr>
          <p:nvPr>
            <p:ph idx="1"/>
            <p:extLst>
              <p:ext uri="{D42A27DB-BD31-4B8C-83A1-F6EECF244321}">
                <p14:modId xmlns:p14="http://schemas.microsoft.com/office/powerpoint/2010/main" val="91803495"/>
              </p:ext>
            </p:extLst>
          </p:nvPr>
        </p:nvGraphicFramePr>
        <p:xfrm>
          <a:off x="860771" y="2357544"/>
          <a:ext cx="10299808" cy="4371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0539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41097278"/>
              </p:ext>
            </p:extLst>
          </p:nvPr>
        </p:nvGraphicFramePr>
        <p:xfrm>
          <a:off x="375558" y="130629"/>
          <a:ext cx="7992836" cy="6425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17971" y="466582"/>
            <a:ext cx="4248151" cy="2655094"/>
          </a:xfrm>
          <a:prstGeom prst="rect">
            <a:avLst/>
          </a:prstGeom>
          <a:ln>
            <a:noFill/>
          </a:ln>
          <a:effectLst>
            <a:softEdge rad="112500"/>
          </a:effectLst>
        </p:spPr>
      </p:pic>
      <p:pic>
        <p:nvPicPr>
          <p:cNvPr id="7" name="Рисунок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394122" y="3536367"/>
            <a:ext cx="4572000" cy="2857500"/>
          </a:xfrm>
          <a:prstGeom prst="rect">
            <a:avLst/>
          </a:prstGeom>
        </p:spPr>
      </p:pic>
    </p:spTree>
    <p:extLst>
      <p:ext uri="{BB962C8B-B14F-4D97-AF65-F5344CB8AC3E}">
        <p14:creationId xmlns:p14="http://schemas.microsoft.com/office/powerpoint/2010/main" val="136079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680" y="4495460"/>
            <a:ext cx="3780064" cy="2362540"/>
          </a:xfrm>
          <a:prstGeom prst="rect">
            <a:avLst/>
          </a:prstGeom>
          <a:ln>
            <a:noFill/>
          </a:ln>
          <a:effectLst>
            <a:softEdge rad="112500"/>
          </a:effectLst>
        </p:spPr>
      </p:pic>
      <p:sp>
        <p:nvSpPr>
          <p:cNvPr id="2" name="Заголовок 1"/>
          <p:cNvSpPr>
            <a:spLocks noGrp="1"/>
          </p:cNvSpPr>
          <p:nvPr>
            <p:ph type="title"/>
          </p:nvPr>
        </p:nvSpPr>
        <p:spPr>
          <a:xfrm>
            <a:off x="595993" y="979714"/>
            <a:ext cx="6580415" cy="1600200"/>
          </a:xfrm>
        </p:spPr>
        <p:txBody>
          <a:bodyPr/>
          <a:lstStyle/>
          <a:p>
            <a:pPr algn="ctr"/>
            <a:r>
              <a:rPr lang="ro-MD"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Atribuțiile:</a:t>
            </a:r>
            <a:endParaRPr lang="ru-RU"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840651003"/>
              </p:ext>
            </p:extLst>
          </p:nvPr>
        </p:nvGraphicFramePr>
        <p:xfrm>
          <a:off x="2041071" y="1379764"/>
          <a:ext cx="9741126" cy="48008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26725" y="208189"/>
            <a:ext cx="4108269" cy="2567668"/>
          </a:xfrm>
          <a:prstGeom prst="rect">
            <a:avLst/>
          </a:prstGeom>
          <a:ln>
            <a:noFill/>
          </a:ln>
          <a:effectLst>
            <a:softEdge rad="112500"/>
          </a:effectLst>
        </p:spPr>
      </p:pic>
    </p:spTree>
    <p:extLst>
      <p:ext uri="{BB962C8B-B14F-4D97-AF65-F5344CB8AC3E}">
        <p14:creationId xmlns:p14="http://schemas.microsoft.com/office/powerpoint/2010/main" val="95907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00" y="103785"/>
            <a:ext cx="12192000" cy="6628380"/>
          </a:xfrm>
          <a:prstGeom prst="rect">
            <a:avLst/>
          </a:prstGeom>
          <a:ln>
            <a:noFill/>
          </a:ln>
          <a:effectLst>
            <a:softEdge rad="112500"/>
          </a:effectLst>
        </p:spPr>
      </p:pic>
      <p:sp>
        <p:nvSpPr>
          <p:cNvPr id="2" name="Заголовок 1"/>
          <p:cNvSpPr>
            <a:spLocks noGrp="1"/>
          </p:cNvSpPr>
          <p:nvPr>
            <p:ph type="title"/>
          </p:nvPr>
        </p:nvSpPr>
        <p:spPr>
          <a:xfrm>
            <a:off x="394283" y="595618"/>
            <a:ext cx="4764947" cy="1309382"/>
          </a:xfrm>
        </p:spPr>
        <p:txBody>
          <a:bodyPr/>
          <a:lstStyle/>
          <a:p>
            <a:pPr algn="ctr"/>
            <a:r>
              <a:rPr lang="ro-MD"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Competențe:</a:t>
            </a:r>
            <a:endParaRPr lang="ru-RU"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7" name="Объект 6"/>
          <p:cNvGraphicFramePr>
            <a:graphicFrameLocks noGrp="1"/>
          </p:cNvGraphicFramePr>
          <p:nvPr>
            <p:ph idx="1"/>
            <p:extLst>
              <p:ext uri="{D42A27DB-BD31-4B8C-83A1-F6EECF244321}">
                <p14:modId xmlns:p14="http://schemas.microsoft.com/office/powerpoint/2010/main" val="455915663"/>
              </p:ext>
            </p:extLst>
          </p:nvPr>
        </p:nvGraphicFramePr>
        <p:xfrm>
          <a:off x="268448" y="218114"/>
          <a:ext cx="13215208" cy="63310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8756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45817" y="420003"/>
            <a:ext cx="8911687" cy="1280890"/>
          </a:xfrm>
        </p:spPr>
        <p:txBody>
          <a:bodyPr/>
          <a:lstStyle/>
          <a:p>
            <a:pPr algn="ctr"/>
            <a:r>
              <a:rPr lang="ro-MD" dirty="0" smtClean="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Concluzii:</a:t>
            </a:r>
            <a:r>
              <a:rPr lang="ro-MD" dirty="0" smtClean="0"/>
              <a:t/>
            </a:r>
            <a:br>
              <a:rPr lang="ro-MD" dirty="0" smtClean="0"/>
            </a:br>
            <a:endParaRPr lang="ru-RU" dirty="0"/>
          </a:p>
        </p:txBody>
      </p:sp>
      <p:sp>
        <p:nvSpPr>
          <p:cNvPr id="3" name="Объект 2"/>
          <p:cNvSpPr>
            <a:spLocks noGrp="1"/>
          </p:cNvSpPr>
          <p:nvPr>
            <p:ph idx="1"/>
          </p:nvPr>
        </p:nvSpPr>
        <p:spPr>
          <a:xfrm>
            <a:off x="1518557" y="1559379"/>
            <a:ext cx="9986055" cy="4351843"/>
          </a:xfrm>
        </p:spPr>
        <p:txBody>
          <a:bodyPr>
            <a:normAutofit/>
          </a:bodyPr>
          <a:lstStyle/>
          <a:p>
            <a:pPr marL="0" indent="0" algn="just">
              <a:buNone/>
            </a:pPr>
            <a:r>
              <a:rPr lang="ro-RO" altLang="ru-RU" dirty="0" smtClean="0">
                <a:solidFill>
                  <a:schemeClr val="tx1">
                    <a:lumMod val="95000"/>
                    <a:lumOff val="5000"/>
                  </a:schemeClr>
                </a:solidFill>
                <a:latin typeface="Times New Roman" panose="02020603050405020304" pitchFamily="18" charset="0"/>
                <a:cs typeface="Times New Roman" panose="02020603050405020304" pitchFamily="18" charset="0"/>
              </a:rPr>
              <a:t>Serviciile  </a:t>
            </a:r>
            <a:r>
              <a:rPr lang="ro-RO" altLang="ru-RU" dirty="0">
                <a:solidFill>
                  <a:schemeClr val="tx1">
                    <a:lumMod val="95000"/>
                    <a:lumOff val="5000"/>
                  </a:schemeClr>
                </a:solidFill>
                <a:latin typeface="Times New Roman" panose="02020603050405020304" pitchFamily="18" charset="0"/>
                <a:cs typeface="Times New Roman" panose="02020603050405020304" pitchFamily="18" charset="0"/>
              </a:rPr>
              <a:t>de informații marchează o abordare planificată a schimbului de cunoştinţe, asigurându-se o continuitate a bazelor de date formale şi informale comune, care se va produce în câteva direcţii esenţiale: modificarea mai rapidă a cadrului legal, explorarea conceptelor, strategiilor, politicilor şi tehnologiilor, integrarea strategiilor din domeniul securităţii naţionale; accelerarea formelor de colaborare şi eficacitatea activităţii tuturor serviciilor, comunităţilor de informaţii ale altor ţări pentru a satisface necesarul „schimbător” al utilizatorilor de informaţii pentru securitate.</a:t>
            </a:r>
            <a:endParaRPr lang="ro-MD"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just">
              <a:buNone/>
            </a:pP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Serviciul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Roman de Informatii contribuie la realizarea securitatii nationale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prin</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indeplinirea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misiunilor sale strategice, in consonanta cu prevederile Legii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nr.</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51/1991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privind securitatea nationala a Romaniei (republicata, cu modificarile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si</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completarile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ulterioare), pe baza mentinerii si dezvoltarii unor capacitati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consolidate,</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adaptabile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si mobile, inclusiv prin cooperarea cu alte institutii nationale si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organisme</a:t>
            </a:r>
            <a:r>
              <a:rPr lang="ro-MD"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fr-FR" dirty="0" smtClean="0">
                <a:solidFill>
                  <a:schemeClr val="tx1">
                    <a:lumMod val="95000"/>
                    <a:lumOff val="5000"/>
                  </a:schemeClr>
                </a:solidFill>
                <a:latin typeface="Times New Roman" panose="02020603050405020304" pitchFamily="18" charset="0"/>
                <a:cs typeface="Times New Roman" panose="02020603050405020304" pitchFamily="18" charset="0"/>
              </a:rPr>
              <a:t>similare </a:t>
            </a:r>
            <a:r>
              <a:rPr lang="fr-FR" dirty="0">
                <a:solidFill>
                  <a:schemeClr val="tx1">
                    <a:lumMod val="95000"/>
                    <a:lumOff val="5000"/>
                  </a:schemeClr>
                </a:solidFill>
                <a:latin typeface="Times New Roman" panose="02020603050405020304" pitchFamily="18" charset="0"/>
                <a:cs typeface="Times New Roman" panose="02020603050405020304" pitchFamily="18" charset="0"/>
              </a:rPr>
              <a:t>din strainatate.</a:t>
            </a:r>
            <a:endParaRPr lang="ru-RU" dirty="0">
              <a:solidFill>
                <a:schemeClr val="tx1">
                  <a:lumMod val="95000"/>
                  <a:lumOff val="5000"/>
                </a:schemeClr>
              </a:solidFill>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3971005"/>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1155</TotalTime>
  <Words>862</Words>
  <Application>Microsoft Office PowerPoint</Application>
  <PresentationFormat>Широкоэкранный</PresentationFormat>
  <Paragraphs>67</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Century Gothic</vt:lpstr>
      <vt:lpstr>Times New Roman</vt:lpstr>
      <vt:lpstr>Wingdings 3</vt:lpstr>
      <vt:lpstr>Легкий дым</vt:lpstr>
      <vt:lpstr>UNIVERISITATEA DE STAT  Facultatea Relații internaționale Științe Politice și Administrative</vt:lpstr>
      <vt:lpstr>Cuprins: </vt:lpstr>
      <vt:lpstr>Date generale a Serviciului român</vt:lpstr>
      <vt:lpstr> Misiunile Serviciul Român:  Misiunile Serviciului Roman de Informatii deriva din competentele acordate prin lege si necesitatile actionale in asigurarea securitatii nationale:  </vt:lpstr>
      <vt:lpstr>Responsabilitățile generale:</vt:lpstr>
      <vt:lpstr>Презентация PowerPoint</vt:lpstr>
      <vt:lpstr>Atribuțiile:</vt:lpstr>
      <vt:lpstr>Competențe:</vt:lpstr>
      <vt:lpstr>Concluzii: </vt:lpstr>
      <vt:lpstr>Bibliografie: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Serviciul de securitatea din România</dc:title>
  <dc:creator>Asus</dc:creator>
  <cp:lastModifiedBy>Asus</cp:lastModifiedBy>
  <cp:revision>16</cp:revision>
  <dcterms:created xsi:type="dcterms:W3CDTF">2021-10-28T18:19:53Z</dcterms:created>
  <dcterms:modified xsi:type="dcterms:W3CDTF">2021-10-29T13:34:59Z</dcterms:modified>
</cp:coreProperties>
</file>