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4" r:id="rId5"/>
    <p:sldId id="259" r:id="rId6"/>
    <p:sldId id="265" r:id="rId7"/>
    <p:sldId id="260" r:id="rId8"/>
    <p:sldId id="261" r:id="rId9"/>
    <p:sldId id="266" r:id="rId10"/>
    <p:sldId id="267" r:id="rId11"/>
    <p:sldId id="268" r:id="rId12"/>
    <p:sldId id="276" r:id="rId13"/>
    <p:sldId id="271" r:id="rId14"/>
    <p:sldId id="269" r:id="rId15"/>
    <p:sldId id="274" r:id="rId16"/>
    <p:sldId id="270" r:id="rId17"/>
    <p:sldId id="275" r:id="rId18"/>
    <p:sldId id="278" r:id="rId19"/>
    <p:sldId id="277" r:id="rId20"/>
    <p:sldId id="262" r:id="rId21"/>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showGuides="1">
      <p:cViewPr varScale="1">
        <p:scale>
          <a:sx n="61" d="100"/>
          <a:sy n="61" d="100"/>
        </p:scale>
        <p:origin x="1572"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26299-3CAB-4F03-B37F-3B51B31916CA}" type="doc">
      <dgm:prSet loTypeId="urn:microsoft.com/office/officeart/2005/8/layout/radial6" loCatId="cycle" qsTypeId="urn:microsoft.com/office/officeart/2005/8/quickstyle/simple1" qsCatId="simple" csTypeId="urn:microsoft.com/office/officeart/2005/8/colors/accent0_3" csCatId="mainScheme" phldr="1"/>
      <dgm:spPr/>
      <dgm:t>
        <a:bodyPr/>
        <a:lstStyle/>
        <a:p>
          <a:endParaRPr lang="ro-RO"/>
        </a:p>
      </dgm:t>
    </dgm:pt>
    <dgm:pt modelId="{995A188E-FF99-4433-9BA1-DADD0D20AE10}">
      <dgm:prSet phldrT="[Text]"/>
      <dgm:spPr>
        <a:solidFill>
          <a:schemeClr val="accent2"/>
        </a:solidFill>
      </dgm:spPr>
      <dgm:t>
        <a:bodyPr/>
        <a:lstStyle/>
        <a:p>
          <a:r>
            <a:rPr lang="ro-RO" dirty="0">
              <a:latin typeface="Times New Roman" pitchFamily="18" charset="0"/>
              <a:cs typeface="Times New Roman" pitchFamily="18" charset="0"/>
            </a:rPr>
            <a:t>Terorismul cibernetic</a:t>
          </a:r>
        </a:p>
      </dgm:t>
    </dgm:pt>
    <dgm:pt modelId="{27174FEB-8B9C-487B-A5F8-C9837F98CD04}" type="parTrans" cxnId="{E906B222-CABC-4BCB-BA5A-575D26D08CB2}">
      <dgm:prSet/>
      <dgm:spPr/>
      <dgm:t>
        <a:bodyPr/>
        <a:lstStyle/>
        <a:p>
          <a:endParaRPr lang="ro-RO"/>
        </a:p>
      </dgm:t>
    </dgm:pt>
    <dgm:pt modelId="{9BEF40AE-06CF-4EB1-B33F-D4C6C9712495}" type="sibTrans" cxnId="{E906B222-CABC-4BCB-BA5A-575D26D08CB2}">
      <dgm:prSet/>
      <dgm:spPr/>
      <dgm:t>
        <a:bodyPr/>
        <a:lstStyle/>
        <a:p>
          <a:endParaRPr lang="ro-RO"/>
        </a:p>
      </dgm:t>
    </dgm:pt>
    <dgm:pt modelId="{5568174A-639D-49C6-874E-251966D4AA64}">
      <dgm:prSet phldrT="[Text]"/>
      <dgm:spPr/>
      <dgm:t>
        <a:bodyPr/>
        <a:lstStyle/>
        <a:p>
          <a:r>
            <a:rPr lang="ro-RO" dirty="0">
              <a:latin typeface="Times New Roman" pitchFamily="18" charset="0"/>
              <a:cs typeface="Times New Roman" pitchFamily="18" charset="0"/>
            </a:rPr>
            <a:t>Tinte</a:t>
          </a:r>
        </a:p>
      </dgm:t>
    </dgm:pt>
    <dgm:pt modelId="{DCA8B2D8-4418-486A-8066-ADBF2BD1990A}" type="parTrans" cxnId="{5F861470-F940-4C3B-AD3A-FF9B584F100C}">
      <dgm:prSet/>
      <dgm:spPr/>
      <dgm:t>
        <a:bodyPr/>
        <a:lstStyle/>
        <a:p>
          <a:endParaRPr lang="ro-RO"/>
        </a:p>
      </dgm:t>
    </dgm:pt>
    <dgm:pt modelId="{723ED0BC-8F90-454C-BCE4-55A6017F5482}" type="sibTrans" cxnId="{5F861470-F940-4C3B-AD3A-FF9B584F100C}">
      <dgm:prSet/>
      <dgm:spPr/>
      <dgm:t>
        <a:bodyPr/>
        <a:lstStyle/>
        <a:p>
          <a:endParaRPr lang="ro-RO">
            <a:latin typeface="Times New Roman" pitchFamily="18" charset="0"/>
            <a:cs typeface="Times New Roman" pitchFamily="18" charset="0"/>
          </a:endParaRPr>
        </a:p>
      </dgm:t>
    </dgm:pt>
    <dgm:pt modelId="{E513C895-FC77-4FBB-84D4-21E8610B561D}">
      <dgm:prSet phldrT="[Text]"/>
      <dgm:spPr/>
      <dgm:t>
        <a:bodyPr/>
        <a:lstStyle/>
        <a:p>
          <a:r>
            <a:rPr lang="ro-RO" dirty="0">
              <a:latin typeface="Times New Roman" pitchFamily="18" charset="0"/>
              <a:cs typeface="Times New Roman" pitchFamily="18" charset="0"/>
            </a:rPr>
            <a:t>Impact</a:t>
          </a:r>
        </a:p>
      </dgm:t>
    </dgm:pt>
    <dgm:pt modelId="{F1C8C718-D4B5-4664-AA6D-6B2067B27423}" type="parTrans" cxnId="{83C6262B-1EF8-4F70-BBE4-DF64782393FD}">
      <dgm:prSet/>
      <dgm:spPr/>
      <dgm:t>
        <a:bodyPr/>
        <a:lstStyle/>
        <a:p>
          <a:endParaRPr lang="ro-RO"/>
        </a:p>
      </dgm:t>
    </dgm:pt>
    <dgm:pt modelId="{56F6E9F5-D35F-4414-9C9D-377E1E781B3F}" type="sibTrans" cxnId="{83C6262B-1EF8-4F70-BBE4-DF64782393FD}">
      <dgm:prSet/>
      <dgm:spPr/>
      <dgm:t>
        <a:bodyPr/>
        <a:lstStyle/>
        <a:p>
          <a:endParaRPr lang="ro-RO">
            <a:latin typeface="Times New Roman" pitchFamily="18" charset="0"/>
            <a:cs typeface="Times New Roman" pitchFamily="18" charset="0"/>
          </a:endParaRPr>
        </a:p>
      </dgm:t>
    </dgm:pt>
    <dgm:pt modelId="{D03DCA31-76A4-42EB-BE96-4DA353EB8160}">
      <dgm:prSet phldrT="[Text]"/>
      <dgm:spPr/>
      <dgm:t>
        <a:bodyPr/>
        <a:lstStyle/>
        <a:p>
          <a:r>
            <a:rPr lang="ro-RO" dirty="0">
              <a:latin typeface="Times New Roman" pitchFamily="18" charset="0"/>
              <a:cs typeface="Times New Roman" pitchFamily="18" charset="0"/>
            </a:rPr>
            <a:t>Metode de acțiune</a:t>
          </a:r>
        </a:p>
      </dgm:t>
    </dgm:pt>
    <dgm:pt modelId="{CC7DB931-003D-408F-8A2B-13DE12954D7E}" type="parTrans" cxnId="{186330B6-6D82-46AB-B01E-0FDED51FD84C}">
      <dgm:prSet/>
      <dgm:spPr/>
      <dgm:t>
        <a:bodyPr/>
        <a:lstStyle/>
        <a:p>
          <a:endParaRPr lang="ro-RO"/>
        </a:p>
      </dgm:t>
    </dgm:pt>
    <dgm:pt modelId="{8EB1BE52-05F2-4AF1-A617-7869247A384B}" type="sibTrans" cxnId="{186330B6-6D82-46AB-B01E-0FDED51FD84C}">
      <dgm:prSet/>
      <dgm:spPr/>
      <dgm:t>
        <a:bodyPr/>
        <a:lstStyle/>
        <a:p>
          <a:endParaRPr lang="ro-RO">
            <a:latin typeface="Times New Roman" pitchFamily="18" charset="0"/>
            <a:cs typeface="Times New Roman" pitchFamily="18" charset="0"/>
          </a:endParaRPr>
        </a:p>
      </dgm:t>
    </dgm:pt>
    <dgm:pt modelId="{1E023F48-00F2-47DF-92D6-7C2AA5072396}">
      <dgm:prSet phldrT="[Text]"/>
      <dgm:spPr/>
      <dgm:t>
        <a:bodyPr/>
        <a:lstStyle/>
        <a:p>
          <a:r>
            <a:rPr lang="ro-RO" dirty="0">
              <a:latin typeface="Times New Roman" pitchFamily="18" charset="0"/>
              <a:cs typeface="Times New Roman" pitchFamily="18" charset="0"/>
            </a:rPr>
            <a:t>Domeniu</a:t>
          </a:r>
        </a:p>
      </dgm:t>
    </dgm:pt>
    <dgm:pt modelId="{1D327AEF-4481-4E36-A9D4-39F63F5F150C}" type="parTrans" cxnId="{F766127C-BA77-4E1A-8897-48247E610667}">
      <dgm:prSet/>
      <dgm:spPr/>
      <dgm:t>
        <a:bodyPr/>
        <a:lstStyle/>
        <a:p>
          <a:endParaRPr lang="ro-RO"/>
        </a:p>
      </dgm:t>
    </dgm:pt>
    <dgm:pt modelId="{43F7AF03-58A5-4FF6-80AA-86183BE5B4D6}" type="sibTrans" cxnId="{F766127C-BA77-4E1A-8897-48247E610667}">
      <dgm:prSet/>
      <dgm:spPr/>
      <dgm:t>
        <a:bodyPr/>
        <a:lstStyle/>
        <a:p>
          <a:endParaRPr lang="ro-RO">
            <a:latin typeface="Times New Roman" pitchFamily="18" charset="0"/>
            <a:cs typeface="Times New Roman" pitchFamily="18" charset="0"/>
          </a:endParaRPr>
        </a:p>
      </dgm:t>
    </dgm:pt>
    <dgm:pt modelId="{E096CB55-6638-4985-9164-BF1E12C76CB4}">
      <dgm:prSet custT="1"/>
      <dgm:spPr/>
      <dgm:t>
        <a:bodyPr/>
        <a:lstStyle/>
        <a:p>
          <a:r>
            <a:rPr lang="ro-RO" sz="1800" dirty="0">
              <a:latin typeface="Times New Roman" pitchFamily="18" charset="0"/>
              <a:cs typeface="Times New Roman" pitchFamily="18" charset="0"/>
            </a:rPr>
            <a:t>Instrumente de atac</a:t>
          </a:r>
        </a:p>
      </dgm:t>
    </dgm:pt>
    <dgm:pt modelId="{450B72F3-0F49-48E0-92D0-42346519D705}" type="parTrans" cxnId="{0DCF5DD6-9D13-4E59-B77E-32C7E4161F7F}">
      <dgm:prSet/>
      <dgm:spPr/>
      <dgm:t>
        <a:bodyPr/>
        <a:lstStyle/>
        <a:p>
          <a:endParaRPr lang="ro-RO"/>
        </a:p>
      </dgm:t>
    </dgm:pt>
    <dgm:pt modelId="{6E711B19-B257-422A-B052-1349BF5ECE2E}" type="sibTrans" cxnId="{0DCF5DD6-9D13-4E59-B77E-32C7E4161F7F}">
      <dgm:prSet/>
      <dgm:spPr/>
      <dgm:t>
        <a:bodyPr/>
        <a:lstStyle/>
        <a:p>
          <a:endParaRPr lang="ro-RO">
            <a:latin typeface="Times New Roman" pitchFamily="18" charset="0"/>
            <a:cs typeface="Times New Roman" pitchFamily="18" charset="0"/>
          </a:endParaRPr>
        </a:p>
      </dgm:t>
    </dgm:pt>
    <dgm:pt modelId="{480B7D9A-1118-49F8-9EFE-793D2170AB6F}">
      <dgm:prSet custT="1"/>
      <dgm:spPr/>
      <dgm:t>
        <a:bodyPr/>
        <a:lstStyle/>
        <a:p>
          <a:r>
            <a:rPr lang="ro-RO" sz="1800" dirty="0">
              <a:latin typeface="Times New Roman" pitchFamily="18" charset="0"/>
              <a:cs typeface="Times New Roman" pitchFamily="18" charset="0"/>
            </a:rPr>
            <a:t>Motivație</a:t>
          </a:r>
        </a:p>
      </dgm:t>
    </dgm:pt>
    <dgm:pt modelId="{0E8B16D5-5679-4E25-8BA1-B1BE5F7D9D57}" type="parTrans" cxnId="{6F384969-1210-4126-9382-149EE7799149}">
      <dgm:prSet/>
      <dgm:spPr/>
      <dgm:t>
        <a:bodyPr/>
        <a:lstStyle/>
        <a:p>
          <a:endParaRPr lang="ro-RO"/>
        </a:p>
      </dgm:t>
    </dgm:pt>
    <dgm:pt modelId="{452ACB42-4F04-4D43-B119-591551615C84}" type="sibTrans" cxnId="{6F384969-1210-4126-9382-149EE7799149}">
      <dgm:prSet/>
      <dgm:spPr/>
      <dgm:t>
        <a:bodyPr/>
        <a:lstStyle/>
        <a:p>
          <a:endParaRPr lang="ro-RO">
            <a:latin typeface="Times New Roman" pitchFamily="18" charset="0"/>
            <a:cs typeface="Times New Roman" pitchFamily="18" charset="0"/>
          </a:endParaRPr>
        </a:p>
      </dgm:t>
    </dgm:pt>
    <dgm:pt modelId="{E4DB9ED1-087D-425A-828D-82A9D573C357}" type="pres">
      <dgm:prSet presAssocID="{6D926299-3CAB-4F03-B37F-3B51B31916CA}" presName="Name0" presStyleCnt="0">
        <dgm:presLayoutVars>
          <dgm:chMax val="1"/>
          <dgm:dir/>
          <dgm:animLvl val="ctr"/>
          <dgm:resizeHandles val="exact"/>
        </dgm:presLayoutVars>
      </dgm:prSet>
      <dgm:spPr/>
    </dgm:pt>
    <dgm:pt modelId="{AC516AA1-06FC-4F3E-84A7-BCE9F5D89E71}" type="pres">
      <dgm:prSet presAssocID="{995A188E-FF99-4433-9BA1-DADD0D20AE10}" presName="centerShape" presStyleLbl="node0" presStyleIdx="0" presStyleCnt="1"/>
      <dgm:spPr/>
    </dgm:pt>
    <dgm:pt modelId="{ACBDF38E-EE85-4BB9-9C50-09652A27EBA7}" type="pres">
      <dgm:prSet presAssocID="{5568174A-639D-49C6-874E-251966D4AA64}" presName="node" presStyleLbl="node1" presStyleIdx="0" presStyleCnt="6">
        <dgm:presLayoutVars>
          <dgm:bulletEnabled val="1"/>
        </dgm:presLayoutVars>
      </dgm:prSet>
      <dgm:spPr/>
    </dgm:pt>
    <dgm:pt modelId="{FF2AD6D8-583D-4058-B9FD-A3FAFA4FF119}" type="pres">
      <dgm:prSet presAssocID="{5568174A-639D-49C6-874E-251966D4AA64}" presName="dummy" presStyleCnt="0"/>
      <dgm:spPr/>
    </dgm:pt>
    <dgm:pt modelId="{D2A73A6C-5720-461D-870F-EF26F2456EE0}" type="pres">
      <dgm:prSet presAssocID="{723ED0BC-8F90-454C-BCE4-55A6017F5482}" presName="sibTrans" presStyleLbl="sibTrans2D1" presStyleIdx="0" presStyleCnt="6"/>
      <dgm:spPr/>
    </dgm:pt>
    <dgm:pt modelId="{7E71A039-3ABD-4055-B2F5-CCBA6747F413}" type="pres">
      <dgm:prSet presAssocID="{E513C895-FC77-4FBB-84D4-21E8610B561D}" presName="node" presStyleLbl="node1" presStyleIdx="1" presStyleCnt="6">
        <dgm:presLayoutVars>
          <dgm:bulletEnabled val="1"/>
        </dgm:presLayoutVars>
      </dgm:prSet>
      <dgm:spPr/>
    </dgm:pt>
    <dgm:pt modelId="{B858B488-77AC-4C8E-AC31-41BEB867FA53}" type="pres">
      <dgm:prSet presAssocID="{E513C895-FC77-4FBB-84D4-21E8610B561D}" presName="dummy" presStyleCnt="0"/>
      <dgm:spPr/>
    </dgm:pt>
    <dgm:pt modelId="{72E6F7FE-05FE-432C-8597-93EB0715BCBD}" type="pres">
      <dgm:prSet presAssocID="{56F6E9F5-D35F-4414-9C9D-377E1E781B3F}" presName="sibTrans" presStyleLbl="sibTrans2D1" presStyleIdx="1" presStyleCnt="6"/>
      <dgm:spPr/>
    </dgm:pt>
    <dgm:pt modelId="{E800FF6B-6A91-4968-AB09-1DEF20B17844}" type="pres">
      <dgm:prSet presAssocID="{D03DCA31-76A4-42EB-BE96-4DA353EB8160}" presName="node" presStyleLbl="node1" presStyleIdx="2" presStyleCnt="6">
        <dgm:presLayoutVars>
          <dgm:bulletEnabled val="1"/>
        </dgm:presLayoutVars>
      </dgm:prSet>
      <dgm:spPr/>
    </dgm:pt>
    <dgm:pt modelId="{D057B750-0B2B-44A7-B660-13F5AAFBEEA4}" type="pres">
      <dgm:prSet presAssocID="{D03DCA31-76A4-42EB-BE96-4DA353EB8160}" presName="dummy" presStyleCnt="0"/>
      <dgm:spPr/>
    </dgm:pt>
    <dgm:pt modelId="{694DC9FB-2EA1-4A27-9182-650D75444430}" type="pres">
      <dgm:prSet presAssocID="{8EB1BE52-05F2-4AF1-A617-7869247A384B}" presName="sibTrans" presStyleLbl="sibTrans2D1" presStyleIdx="2" presStyleCnt="6"/>
      <dgm:spPr/>
    </dgm:pt>
    <dgm:pt modelId="{D22A95C1-D85C-4763-A8B3-064C977CAEB8}" type="pres">
      <dgm:prSet presAssocID="{1E023F48-00F2-47DF-92D6-7C2AA5072396}" presName="node" presStyleLbl="node1" presStyleIdx="3" presStyleCnt="6">
        <dgm:presLayoutVars>
          <dgm:bulletEnabled val="1"/>
        </dgm:presLayoutVars>
      </dgm:prSet>
      <dgm:spPr/>
    </dgm:pt>
    <dgm:pt modelId="{780FBC00-A797-4F8A-A9F8-3F7AE9FDE6AE}" type="pres">
      <dgm:prSet presAssocID="{1E023F48-00F2-47DF-92D6-7C2AA5072396}" presName="dummy" presStyleCnt="0"/>
      <dgm:spPr/>
    </dgm:pt>
    <dgm:pt modelId="{CE0B1830-3590-4588-BA6B-5EA63381DDE7}" type="pres">
      <dgm:prSet presAssocID="{43F7AF03-58A5-4FF6-80AA-86183BE5B4D6}" presName="sibTrans" presStyleLbl="sibTrans2D1" presStyleIdx="3" presStyleCnt="6"/>
      <dgm:spPr/>
    </dgm:pt>
    <dgm:pt modelId="{EA1B4124-3356-45AE-8885-658A69DFACA9}" type="pres">
      <dgm:prSet presAssocID="{E096CB55-6638-4985-9164-BF1E12C76CB4}" presName="node" presStyleLbl="node1" presStyleIdx="4" presStyleCnt="6">
        <dgm:presLayoutVars>
          <dgm:bulletEnabled val="1"/>
        </dgm:presLayoutVars>
      </dgm:prSet>
      <dgm:spPr/>
    </dgm:pt>
    <dgm:pt modelId="{4767B03D-11BE-415A-9D92-49C63F56AFCA}" type="pres">
      <dgm:prSet presAssocID="{E096CB55-6638-4985-9164-BF1E12C76CB4}" presName="dummy" presStyleCnt="0"/>
      <dgm:spPr/>
    </dgm:pt>
    <dgm:pt modelId="{C4937AA3-1DE9-4B08-9CAE-05C0D1319A14}" type="pres">
      <dgm:prSet presAssocID="{6E711B19-B257-422A-B052-1349BF5ECE2E}" presName="sibTrans" presStyleLbl="sibTrans2D1" presStyleIdx="4" presStyleCnt="6"/>
      <dgm:spPr/>
    </dgm:pt>
    <dgm:pt modelId="{6D980CEF-AF29-4A18-9BF3-BE9C384FF120}" type="pres">
      <dgm:prSet presAssocID="{480B7D9A-1118-49F8-9EFE-793D2170AB6F}" presName="node" presStyleLbl="node1" presStyleIdx="5" presStyleCnt="6">
        <dgm:presLayoutVars>
          <dgm:bulletEnabled val="1"/>
        </dgm:presLayoutVars>
      </dgm:prSet>
      <dgm:spPr/>
    </dgm:pt>
    <dgm:pt modelId="{BC946A6D-AE23-4F77-B63F-43B604950BEB}" type="pres">
      <dgm:prSet presAssocID="{480B7D9A-1118-49F8-9EFE-793D2170AB6F}" presName="dummy" presStyleCnt="0"/>
      <dgm:spPr/>
    </dgm:pt>
    <dgm:pt modelId="{2F7DF336-8FE4-40FD-949E-943FEBB53C34}" type="pres">
      <dgm:prSet presAssocID="{452ACB42-4F04-4D43-B119-591551615C84}" presName="sibTrans" presStyleLbl="sibTrans2D1" presStyleIdx="5" presStyleCnt="6"/>
      <dgm:spPr/>
    </dgm:pt>
  </dgm:ptLst>
  <dgm:cxnLst>
    <dgm:cxn modelId="{83095A09-0373-454C-82FF-279B40BFFF64}" type="presOf" srcId="{56F6E9F5-D35F-4414-9C9D-377E1E781B3F}" destId="{72E6F7FE-05FE-432C-8597-93EB0715BCBD}" srcOrd="0" destOrd="0" presId="urn:microsoft.com/office/officeart/2005/8/layout/radial6"/>
    <dgm:cxn modelId="{1B5FE30B-1C62-4D1B-B121-B96C374CCBEC}" type="presOf" srcId="{480B7D9A-1118-49F8-9EFE-793D2170AB6F}" destId="{6D980CEF-AF29-4A18-9BF3-BE9C384FF120}" srcOrd="0" destOrd="0" presId="urn:microsoft.com/office/officeart/2005/8/layout/radial6"/>
    <dgm:cxn modelId="{900ACE11-08CA-41C4-A0C3-514C502F05E1}" type="presOf" srcId="{452ACB42-4F04-4D43-B119-591551615C84}" destId="{2F7DF336-8FE4-40FD-949E-943FEBB53C34}" srcOrd="0" destOrd="0" presId="urn:microsoft.com/office/officeart/2005/8/layout/radial6"/>
    <dgm:cxn modelId="{E906B222-CABC-4BCB-BA5A-575D26D08CB2}" srcId="{6D926299-3CAB-4F03-B37F-3B51B31916CA}" destId="{995A188E-FF99-4433-9BA1-DADD0D20AE10}" srcOrd="0" destOrd="0" parTransId="{27174FEB-8B9C-487B-A5F8-C9837F98CD04}" sibTransId="{9BEF40AE-06CF-4EB1-B33F-D4C6C9712495}"/>
    <dgm:cxn modelId="{B4ED8329-DB12-40CC-B6B3-DDDABE4215A3}" type="presOf" srcId="{723ED0BC-8F90-454C-BCE4-55A6017F5482}" destId="{D2A73A6C-5720-461D-870F-EF26F2456EE0}" srcOrd="0" destOrd="0" presId="urn:microsoft.com/office/officeart/2005/8/layout/radial6"/>
    <dgm:cxn modelId="{83C6262B-1EF8-4F70-BBE4-DF64782393FD}" srcId="{995A188E-FF99-4433-9BA1-DADD0D20AE10}" destId="{E513C895-FC77-4FBB-84D4-21E8610B561D}" srcOrd="1" destOrd="0" parTransId="{F1C8C718-D4B5-4664-AA6D-6B2067B27423}" sibTransId="{56F6E9F5-D35F-4414-9C9D-377E1E781B3F}"/>
    <dgm:cxn modelId="{85B97737-C455-4C27-AAFF-E771DCE91326}" type="presOf" srcId="{995A188E-FF99-4433-9BA1-DADD0D20AE10}" destId="{AC516AA1-06FC-4F3E-84A7-BCE9F5D89E71}" srcOrd="0" destOrd="0" presId="urn:microsoft.com/office/officeart/2005/8/layout/radial6"/>
    <dgm:cxn modelId="{BB121B3D-4CD9-407F-AC75-B4A738C22334}" type="presOf" srcId="{5568174A-639D-49C6-874E-251966D4AA64}" destId="{ACBDF38E-EE85-4BB9-9C50-09652A27EBA7}" srcOrd="0" destOrd="0" presId="urn:microsoft.com/office/officeart/2005/8/layout/radial6"/>
    <dgm:cxn modelId="{7F3F8F62-8801-4AA6-895A-40F67BA9A26D}" type="presOf" srcId="{D03DCA31-76A4-42EB-BE96-4DA353EB8160}" destId="{E800FF6B-6A91-4968-AB09-1DEF20B17844}" srcOrd="0" destOrd="0" presId="urn:microsoft.com/office/officeart/2005/8/layout/radial6"/>
    <dgm:cxn modelId="{6F384969-1210-4126-9382-149EE7799149}" srcId="{995A188E-FF99-4433-9BA1-DADD0D20AE10}" destId="{480B7D9A-1118-49F8-9EFE-793D2170AB6F}" srcOrd="5" destOrd="0" parTransId="{0E8B16D5-5679-4E25-8BA1-B1BE5F7D9D57}" sibTransId="{452ACB42-4F04-4D43-B119-591551615C84}"/>
    <dgm:cxn modelId="{8E9B334C-3F6C-411D-93C7-924DF0CD5945}" type="presOf" srcId="{6E711B19-B257-422A-B052-1349BF5ECE2E}" destId="{C4937AA3-1DE9-4B08-9CAE-05C0D1319A14}" srcOrd="0" destOrd="0" presId="urn:microsoft.com/office/officeart/2005/8/layout/radial6"/>
    <dgm:cxn modelId="{F208764F-BD57-485F-8BC3-E4CCE08B2388}" type="presOf" srcId="{8EB1BE52-05F2-4AF1-A617-7869247A384B}" destId="{694DC9FB-2EA1-4A27-9182-650D75444430}" srcOrd="0" destOrd="0" presId="urn:microsoft.com/office/officeart/2005/8/layout/radial6"/>
    <dgm:cxn modelId="{5F861470-F940-4C3B-AD3A-FF9B584F100C}" srcId="{995A188E-FF99-4433-9BA1-DADD0D20AE10}" destId="{5568174A-639D-49C6-874E-251966D4AA64}" srcOrd="0" destOrd="0" parTransId="{DCA8B2D8-4418-486A-8066-ADBF2BD1990A}" sibTransId="{723ED0BC-8F90-454C-BCE4-55A6017F5482}"/>
    <dgm:cxn modelId="{4201AB77-495C-405E-B7E2-E43666CE0C80}" type="presOf" srcId="{6D926299-3CAB-4F03-B37F-3B51B31916CA}" destId="{E4DB9ED1-087D-425A-828D-82A9D573C357}" srcOrd="0" destOrd="0" presId="urn:microsoft.com/office/officeart/2005/8/layout/radial6"/>
    <dgm:cxn modelId="{9DEC3B7B-DC9E-407B-8B04-BB40EF7038D8}" type="presOf" srcId="{43F7AF03-58A5-4FF6-80AA-86183BE5B4D6}" destId="{CE0B1830-3590-4588-BA6B-5EA63381DDE7}" srcOrd="0" destOrd="0" presId="urn:microsoft.com/office/officeart/2005/8/layout/radial6"/>
    <dgm:cxn modelId="{F766127C-BA77-4E1A-8897-48247E610667}" srcId="{995A188E-FF99-4433-9BA1-DADD0D20AE10}" destId="{1E023F48-00F2-47DF-92D6-7C2AA5072396}" srcOrd="3" destOrd="0" parTransId="{1D327AEF-4481-4E36-A9D4-39F63F5F150C}" sibTransId="{43F7AF03-58A5-4FF6-80AA-86183BE5B4D6}"/>
    <dgm:cxn modelId="{186330B6-6D82-46AB-B01E-0FDED51FD84C}" srcId="{995A188E-FF99-4433-9BA1-DADD0D20AE10}" destId="{D03DCA31-76A4-42EB-BE96-4DA353EB8160}" srcOrd="2" destOrd="0" parTransId="{CC7DB931-003D-408F-8A2B-13DE12954D7E}" sibTransId="{8EB1BE52-05F2-4AF1-A617-7869247A384B}"/>
    <dgm:cxn modelId="{0407E8C2-3917-4A78-9F90-C29320E33C9D}" type="presOf" srcId="{1E023F48-00F2-47DF-92D6-7C2AA5072396}" destId="{D22A95C1-D85C-4763-A8B3-064C977CAEB8}" srcOrd="0" destOrd="0" presId="urn:microsoft.com/office/officeart/2005/8/layout/radial6"/>
    <dgm:cxn modelId="{2E9626D1-F630-46FE-A0EA-3D51BA59CB74}" type="presOf" srcId="{E096CB55-6638-4985-9164-BF1E12C76CB4}" destId="{EA1B4124-3356-45AE-8885-658A69DFACA9}" srcOrd="0" destOrd="0" presId="urn:microsoft.com/office/officeart/2005/8/layout/radial6"/>
    <dgm:cxn modelId="{0DCF5DD6-9D13-4E59-B77E-32C7E4161F7F}" srcId="{995A188E-FF99-4433-9BA1-DADD0D20AE10}" destId="{E096CB55-6638-4985-9164-BF1E12C76CB4}" srcOrd="4" destOrd="0" parTransId="{450B72F3-0F49-48E0-92D0-42346519D705}" sibTransId="{6E711B19-B257-422A-B052-1349BF5ECE2E}"/>
    <dgm:cxn modelId="{E50214EA-47B2-4B8C-B094-D481CA37C15F}" type="presOf" srcId="{E513C895-FC77-4FBB-84D4-21E8610B561D}" destId="{7E71A039-3ABD-4055-B2F5-CCBA6747F413}" srcOrd="0" destOrd="0" presId="urn:microsoft.com/office/officeart/2005/8/layout/radial6"/>
    <dgm:cxn modelId="{528B1571-9C1A-4CE8-8BE8-C6F1788B9A88}" type="presParOf" srcId="{E4DB9ED1-087D-425A-828D-82A9D573C357}" destId="{AC516AA1-06FC-4F3E-84A7-BCE9F5D89E71}" srcOrd="0" destOrd="0" presId="urn:microsoft.com/office/officeart/2005/8/layout/radial6"/>
    <dgm:cxn modelId="{DE4C767C-AB58-4C3D-9D6C-59F4DCB119BC}" type="presParOf" srcId="{E4DB9ED1-087D-425A-828D-82A9D573C357}" destId="{ACBDF38E-EE85-4BB9-9C50-09652A27EBA7}" srcOrd="1" destOrd="0" presId="urn:microsoft.com/office/officeart/2005/8/layout/radial6"/>
    <dgm:cxn modelId="{E83B9AFD-2B41-4E70-9B94-A94B1AF306ED}" type="presParOf" srcId="{E4DB9ED1-087D-425A-828D-82A9D573C357}" destId="{FF2AD6D8-583D-4058-B9FD-A3FAFA4FF119}" srcOrd="2" destOrd="0" presId="urn:microsoft.com/office/officeart/2005/8/layout/radial6"/>
    <dgm:cxn modelId="{AA09FB83-2B02-49A4-9B3B-CF307B25237B}" type="presParOf" srcId="{E4DB9ED1-087D-425A-828D-82A9D573C357}" destId="{D2A73A6C-5720-461D-870F-EF26F2456EE0}" srcOrd="3" destOrd="0" presId="urn:microsoft.com/office/officeart/2005/8/layout/radial6"/>
    <dgm:cxn modelId="{7C385315-EBC9-4221-A6CC-5684868F8D02}" type="presParOf" srcId="{E4DB9ED1-087D-425A-828D-82A9D573C357}" destId="{7E71A039-3ABD-4055-B2F5-CCBA6747F413}" srcOrd="4" destOrd="0" presId="urn:microsoft.com/office/officeart/2005/8/layout/radial6"/>
    <dgm:cxn modelId="{579BD903-6480-4BE1-A2BD-08F365CE2425}" type="presParOf" srcId="{E4DB9ED1-087D-425A-828D-82A9D573C357}" destId="{B858B488-77AC-4C8E-AC31-41BEB867FA53}" srcOrd="5" destOrd="0" presId="urn:microsoft.com/office/officeart/2005/8/layout/radial6"/>
    <dgm:cxn modelId="{781718D9-F36B-44AD-94EA-09897A43D1E0}" type="presParOf" srcId="{E4DB9ED1-087D-425A-828D-82A9D573C357}" destId="{72E6F7FE-05FE-432C-8597-93EB0715BCBD}" srcOrd="6" destOrd="0" presId="urn:microsoft.com/office/officeart/2005/8/layout/radial6"/>
    <dgm:cxn modelId="{763D4507-F0DF-43EE-BCE3-19A584498DA5}" type="presParOf" srcId="{E4DB9ED1-087D-425A-828D-82A9D573C357}" destId="{E800FF6B-6A91-4968-AB09-1DEF20B17844}" srcOrd="7" destOrd="0" presId="urn:microsoft.com/office/officeart/2005/8/layout/radial6"/>
    <dgm:cxn modelId="{21AF2862-7D04-4311-AE80-14597A26FBEE}" type="presParOf" srcId="{E4DB9ED1-087D-425A-828D-82A9D573C357}" destId="{D057B750-0B2B-44A7-B660-13F5AAFBEEA4}" srcOrd="8" destOrd="0" presId="urn:microsoft.com/office/officeart/2005/8/layout/radial6"/>
    <dgm:cxn modelId="{E6D73429-9359-40B0-9C72-2138069F0570}" type="presParOf" srcId="{E4DB9ED1-087D-425A-828D-82A9D573C357}" destId="{694DC9FB-2EA1-4A27-9182-650D75444430}" srcOrd="9" destOrd="0" presId="urn:microsoft.com/office/officeart/2005/8/layout/radial6"/>
    <dgm:cxn modelId="{4FF407FF-27E5-4C4A-B72E-C7DE55F24AB0}" type="presParOf" srcId="{E4DB9ED1-087D-425A-828D-82A9D573C357}" destId="{D22A95C1-D85C-4763-A8B3-064C977CAEB8}" srcOrd="10" destOrd="0" presId="urn:microsoft.com/office/officeart/2005/8/layout/radial6"/>
    <dgm:cxn modelId="{FE9815A6-18D4-4CB9-8412-F606C2FCEA67}" type="presParOf" srcId="{E4DB9ED1-087D-425A-828D-82A9D573C357}" destId="{780FBC00-A797-4F8A-A9F8-3F7AE9FDE6AE}" srcOrd="11" destOrd="0" presId="urn:microsoft.com/office/officeart/2005/8/layout/radial6"/>
    <dgm:cxn modelId="{D40DA736-174D-4ECC-B11A-16990FF92FD1}" type="presParOf" srcId="{E4DB9ED1-087D-425A-828D-82A9D573C357}" destId="{CE0B1830-3590-4588-BA6B-5EA63381DDE7}" srcOrd="12" destOrd="0" presId="urn:microsoft.com/office/officeart/2005/8/layout/radial6"/>
    <dgm:cxn modelId="{7A6582D3-6EA8-41BE-96BD-C2130D3D0858}" type="presParOf" srcId="{E4DB9ED1-087D-425A-828D-82A9D573C357}" destId="{EA1B4124-3356-45AE-8885-658A69DFACA9}" srcOrd="13" destOrd="0" presId="urn:microsoft.com/office/officeart/2005/8/layout/radial6"/>
    <dgm:cxn modelId="{E3DA293A-0039-4066-A35A-B2C15C9FE839}" type="presParOf" srcId="{E4DB9ED1-087D-425A-828D-82A9D573C357}" destId="{4767B03D-11BE-415A-9D92-49C63F56AFCA}" srcOrd="14" destOrd="0" presId="urn:microsoft.com/office/officeart/2005/8/layout/radial6"/>
    <dgm:cxn modelId="{CDA64A07-80B1-4D28-8C85-F07171739390}" type="presParOf" srcId="{E4DB9ED1-087D-425A-828D-82A9D573C357}" destId="{C4937AA3-1DE9-4B08-9CAE-05C0D1319A14}" srcOrd="15" destOrd="0" presId="urn:microsoft.com/office/officeart/2005/8/layout/radial6"/>
    <dgm:cxn modelId="{9D98E272-F1F7-4CE5-B89A-BA0B5BF993E2}" type="presParOf" srcId="{E4DB9ED1-087D-425A-828D-82A9D573C357}" destId="{6D980CEF-AF29-4A18-9BF3-BE9C384FF120}" srcOrd="16" destOrd="0" presId="urn:microsoft.com/office/officeart/2005/8/layout/radial6"/>
    <dgm:cxn modelId="{EB5B66AE-A650-49B6-AA96-7FECE1EE607C}" type="presParOf" srcId="{E4DB9ED1-087D-425A-828D-82A9D573C357}" destId="{BC946A6D-AE23-4F77-B63F-43B604950BEB}" srcOrd="17" destOrd="0" presId="urn:microsoft.com/office/officeart/2005/8/layout/radial6"/>
    <dgm:cxn modelId="{16C18B8D-FD28-444B-B90F-F0C87C10FC4E}" type="presParOf" srcId="{E4DB9ED1-087D-425A-828D-82A9D573C357}" destId="{2F7DF336-8FE4-40FD-949E-943FEBB53C3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DF336-8FE4-40FD-949E-943FEBB53C34}">
      <dsp:nvSpPr>
        <dsp:cNvPr id="0" name=""/>
        <dsp:cNvSpPr/>
      </dsp:nvSpPr>
      <dsp:spPr>
        <a:xfrm>
          <a:off x="1586864" y="672464"/>
          <a:ext cx="4598670" cy="4598670"/>
        </a:xfrm>
        <a:prstGeom prst="blockArc">
          <a:avLst>
            <a:gd name="adj1" fmla="val 12600000"/>
            <a:gd name="adj2" fmla="val 162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937AA3-1DE9-4B08-9CAE-05C0D1319A14}">
      <dsp:nvSpPr>
        <dsp:cNvPr id="0" name=""/>
        <dsp:cNvSpPr/>
      </dsp:nvSpPr>
      <dsp:spPr>
        <a:xfrm>
          <a:off x="1586864" y="672464"/>
          <a:ext cx="4598670" cy="4598670"/>
        </a:xfrm>
        <a:prstGeom prst="blockArc">
          <a:avLst>
            <a:gd name="adj1" fmla="val 9000000"/>
            <a:gd name="adj2" fmla="val 126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0B1830-3590-4588-BA6B-5EA63381DDE7}">
      <dsp:nvSpPr>
        <dsp:cNvPr id="0" name=""/>
        <dsp:cNvSpPr/>
      </dsp:nvSpPr>
      <dsp:spPr>
        <a:xfrm>
          <a:off x="1586864" y="672464"/>
          <a:ext cx="4598670" cy="4598670"/>
        </a:xfrm>
        <a:prstGeom prst="blockArc">
          <a:avLst>
            <a:gd name="adj1" fmla="val 5400000"/>
            <a:gd name="adj2" fmla="val 90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4DC9FB-2EA1-4A27-9182-650D75444430}">
      <dsp:nvSpPr>
        <dsp:cNvPr id="0" name=""/>
        <dsp:cNvSpPr/>
      </dsp:nvSpPr>
      <dsp:spPr>
        <a:xfrm>
          <a:off x="1586864" y="672464"/>
          <a:ext cx="4598670" cy="4598670"/>
        </a:xfrm>
        <a:prstGeom prst="blockArc">
          <a:avLst>
            <a:gd name="adj1" fmla="val 1800000"/>
            <a:gd name="adj2" fmla="val 54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E6F7FE-05FE-432C-8597-93EB0715BCBD}">
      <dsp:nvSpPr>
        <dsp:cNvPr id="0" name=""/>
        <dsp:cNvSpPr/>
      </dsp:nvSpPr>
      <dsp:spPr>
        <a:xfrm>
          <a:off x="1586864" y="672464"/>
          <a:ext cx="4598670" cy="4598670"/>
        </a:xfrm>
        <a:prstGeom prst="blockArc">
          <a:avLst>
            <a:gd name="adj1" fmla="val 19800000"/>
            <a:gd name="adj2" fmla="val 18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A73A6C-5720-461D-870F-EF26F2456EE0}">
      <dsp:nvSpPr>
        <dsp:cNvPr id="0" name=""/>
        <dsp:cNvSpPr/>
      </dsp:nvSpPr>
      <dsp:spPr>
        <a:xfrm>
          <a:off x="1586864" y="672464"/>
          <a:ext cx="4598670" cy="4598670"/>
        </a:xfrm>
        <a:prstGeom prst="blockArc">
          <a:avLst>
            <a:gd name="adj1" fmla="val 16200000"/>
            <a:gd name="adj2" fmla="val 19800000"/>
            <a:gd name="adj3" fmla="val 4525"/>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516AA1-06FC-4F3E-84A7-BCE9F5D89E71}">
      <dsp:nvSpPr>
        <dsp:cNvPr id="0" name=""/>
        <dsp:cNvSpPr/>
      </dsp:nvSpPr>
      <dsp:spPr>
        <a:xfrm>
          <a:off x="2853928" y="1939528"/>
          <a:ext cx="2064543" cy="2064543"/>
        </a:xfrm>
        <a:prstGeom prst="ellipse">
          <a:avLst/>
        </a:prstGeom>
        <a:solidFill>
          <a:schemeClr val="accent2"/>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ro-RO" sz="2500" kern="1200" dirty="0">
              <a:latin typeface="Times New Roman" pitchFamily="18" charset="0"/>
              <a:cs typeface="Times New Roman" pitchFamily="18" charset="0"/>
            </a:rPr>
            <a:t>Terorismul cibernetic</a:t>
          </a:r>
        </a:p>
      </dsp:txBody>
      <dsp:txXfrm>
        <a:off x="3156273" y="2241873"/>
        <a:ext cx="1459853" cy="1459853"/>
      </dsp:txXfrm>
    </dsp:sp>
    <dsp:sp modelId="{ACBDF38E-EE85-4BB9-9C50-09652A27EBA7}">
      <dsp:nvSpPr>
        <dsp:cNvPr id="0" name=""/>
        <dsp:cNvSpPr/>
      </dsp:nvSpPr>
      <dsp:spPr>
        <a:xfrm>
          <a:off x="3163609" y="1901"/>
          <a:ext cx="1445180" cy="1445180"/>
        </a:xfrm>
        <a:prstGeom prst="ellipse">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o-RO" sz="2000" kern="1200" dirty="0">
              <a:latin typeface="Times New Roman" pitchFamily="18" charset="0"/>
              <a:cs typeface="Times New Roman" pitchFamily="18" charset="0"/>
            </a:rPr>
            <a:t>Tinte</a:t>
          </a:r>
        </a:p>
      </dsp:txBody>
      <dsp:txXfrm>
        <a:off x="3375251" y="213543"/>
        <a:ext cx="1021896" cy="1021896"/>
      </dsp:txXfrm>
    </dsp:sp>
    <dsp:sp modelId="{7E71A039-3ABD-4055-B2F5-CCBA6747F413}">
      <dsp:nvSpPr>
        <dsp:cNvPr id="0" name=""/>
        <dsp:cNvSpPr/>
      </dsp:nvSpPr>
      <dsp:spPr>
        <a:xfrm>
          <a:off x="5109836" y="1125555"/>
          <a:ext cx="1445180" cy="1445180"/>
        </a:xfrm>
        <a:prstGeom prst="ellipse">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o-RO" sz="2000" kern="1200" dirty="0">
              <a:latin typeface="Times New Roman" pitchFamily="18" charset="0"/>
              <a:cs typeface="Times New Roman" pitchFamily="18" charset="0"/>
            </a:rPr>
            <a:t>Impact</a:t>
          </a:r>
        </a:p>
      </dsp:txBody>
      <dsp:txXfrm>
        <a:off x="5321478" y="1337197"/>
        <a:ext cx="1021896" cy="1021896"/>
      </dsp:txXfrm>
    </dsp:sp>
    <dsp:sp modelId="{E800FF6B-6A91-4968-AB09-1DEF20B17844}">
      <dsp:nvSpPr>
        <dsp:cNvPr id="0" name=""/>
        <dsp:cNvSpPr/>
      </dsp:nvSpPr>
      <dsp:spPr>
        <a:xfrm>
          <a:off x="5109836" y="3372864"/>
          <a:ext cx="1445180" cy="1445180"/>
        </a:xfrm>
        <a:prstGeom prst="ellipse">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o-RO" sz="2000" kern="1200" dirty="0">
              <a:latin typeface="Times New Roman" pitchFamily="18" charset="0"/>
              <a:cs typeface="Times New Roman" pitchFamily="18" charset="0"/>
            </a:rPr>
            <a:t>Metode de acțiune</a:t>
          </a:r>
        </a:p>
      </dsp:txBody>
      <dsp:txXfrm>
        <a:off x="5321478" y="3584506"/>
        <a:ext cx="1021896" cy="1021896"/>
      </dsp:txXfrm>
    </dsp:sp>
    <dsp:sp modelId="{D22A95C1-D85C-4763-A8B3-064C977CAEB8}">
      <dsp:nvSpPr>
        <dsp:cNvPr id="0" name=""/>
        <dsp:cNvSpPr/>
      </dsp:nvSpPr>
      <dsp:spPr>
        <a:xfrm>
          <a:off x="3163609" y="4496518"/>
          <a:ext cx="1445180" cy="1445180"/>
        </a:xfrm>
        <a:prstGeom prst="ellipse">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ro-RO" sz="2000" kern="1200" dirty="0">
              <a:latin typeface="Times New Roman" pitchFamily="18" charset="0"/>
              <a:cs typeface="Times New Roman" pitchFamily="18" charset="0"/>
            </a:rPr>
            <a:t>Domeniu</a:t>
          </a:r>
        </a:p>
      </dsp:txBody>
      <dsp:txXfrm>
        <a:off x="3375251" y="4708160"/>
        <a:ext cx="1021896" cy="1021896"/>
      </dsp:txXfrm>
    </dsp:sp>
    <dsp:sp modelId="{EA1B4124-3356-45AE-8885-658A69DFACA9}">
      <dsp:nvSpPr>
        <dsp:cNvPr id="0" name=""/>
        <dsp:cNvSpPr/>
      </dsp:nvSpPr>
      <dsp:spPr>
        <a:xfrm>
          <a:off x="1217383" y="3372864"/>
          <a:ext cx="1445180" cy="1445180"/>
        </a:xfrm>
        <a:prstGeom prst="ellipse">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RO" sz="1800" kern="1200" dirty="0">
              <a:latin typeface="Times New Roman" pitchFamily="18" charset="0"/>
              <a:cs typeface="Times New Roman" pitchFamily="18" charset="0"/>
            </a:rPr>
            <a:t>Instrumente de atac</a:t>
          </a:r>
        </a:p>
      </dsp:txBody>
      <dsp:txXfrm>
        <a:off x="1429025" y="3584506"/>
        <a:ext cx="1021896" cy="1021896"/>
      </dsp:txXfrm>
    </dsp:sp>
    <dsp:sp modelId="{6D980CEF-AF29-4A18-9BF3-BE9C384FF120}">
      <dsp:nvSpPr>
        <dsp:cNvPr id="0" name=""/>
        <dsp:cNvSpPr/>
      </dsp:nvSpPr>
      <dsp:spPr>
        <a:xfrm>
          <a:off x="1217383" y="1125555"/>
          <a:ext cx="1445180" cy="1445180"/>
        </a:xfrm>
        <a:prstGeom prst="ellipse">
          <a:avLst/>
        </a:prstGeom>
        <a:solidFill>
          <a:schemeClr val="dk2">
            <a:hueOff val="0"/>
            <a:satOff val="0"/>
            <a:lumOff val="0"/>
            <a:alphaOff val="0"/>
          </a:schemeClr>
        </a:solidFill>
        <a:ln w="55000" cap="flat" cmpd="thickThin"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ro-RO" sz="1800" kern="1200" dirty="0">
              <a:latin typeface="Times New Roman" pitchFamily="18" charset="0"/>
              <a:cs typeface="Times New Roman" pitchFamily="18" charset="0"/>
            </a:rPr>
            <a:t>Motivație</a:t>
          </a:r>
        </a:p>
      </dsp:txBody>
      <dsp:txXfrm>
        <a:off x="1429025" y="1337197"/>
        <a:ext cx="1021896" cy="102189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5732827-BFBB-4922-B967-EC43F2ABC2CF}" type="datetimeFigureOut">
              <a:rPr lang="ro-RO" smtClean="0"/>
              <a:t>08.11.2023</a:t>
            </a:fld>
            <a:endParaRPr lang="ro-RO"/>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ro-RO"/>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A4FFCE5-A83C-4E60-801D-E4B9033FFF1A}"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732827-BFBB-4922-B967-EC43F2ABC2CF}" type="datetimeFigureOut">
              <a:rPr lang="ro-RO" smtClean="0"/>
              <a:t>08.11.2023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A4FFCE5-A83C-4E60-801D-E4B9033FFF1A}"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732827-BFBB-4922-B967-EC43F2ABC2CF}" type="datetimeFigureOut">
              <a:rPr lang="ro-RO" smtClean="0"/>
              <a:t>08.11.2023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A4FFCE5-A83C-4E60-801D-E4B9033FFF1A}"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732827-BFBB-4922-B967-EC43F2ABC2CF}" type="datetimeFigureOut">
              <a:rPr lang="ro-RO" smtClean="0"/>
              <a:t>08.11.2023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A4FFCE5-A83C-4E60-801D-E4B9033FFF1A}" type="slidenum">
              <a:rPr lang="ro-RO" smtClean="0"/>
              <a:t>‹#›</a:t>
            </a:fld>
            <a:endParaRPr lang="ro-RO"/>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5732827-BFBB-4922-B967-EC43F2ABC2CF}" type="datetimeFigureOut">
              <a:rPr lang="ro-RO" smtClean="0"/>
              <a:t>08.11.2023</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3A4FFCE5-A83C-4E60-801D-E4B9033FFF1A}" type="slidenum">
              <a:rPr lang="ro-RO" smtClean="0"/>
              <a:t>‹#›</a:t>
            </a:fld>
            <a:endParaRPr lang="ro-RO"/>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5732827-BFBB-4922-B967-EC43F2ABC2CF}" type="datetimeFigureOut">
              <a:rPr lang="ro-RO" smtClean="0"/>
              <a:t>08.11.2023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A4FFCE5-A83C-4E60-801D-E4B9033FFF1A}" type="slidenum">
              <a:rPr lang="ro-RO" smtClean="0"/>
              <a:t>‹#›</a:t>
            </a:fld>
            <a:endParaRPr lang="ro-RO"/>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5732827-BFBB-4922-B967-EC43F2ABC2CF}" type="datetimeFigureOut">
              <a:rPr lang="ro-RO" smtClean="0"/>
              <a:t>08.11.2023</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3A4FFCE5-A83C-4E60-801D-E4B9033FFF1A}"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5732827-BFBB-4922-B967-EC43F2ABC2CF}" type="datetimeFigureOut">
              <a:rPr lang="ro-RO" smtClean="0"/>
              <a:t>08.11.2023</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3A4FFCE5-A83C-4E60-801D-E4B9033FFF1A}" type="slidenum">
              <a:rPr lang="ro-RO" smtClean="0"/>
              <a:t>‹#›</a:t>
            </a:fld>
            <a:endParaRPr lang="ro-RO"/>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732827-BFBB-4922-B967-EC43F2ABC2CF}" type="datetimeFigureOut">
              <a:rPr lang="ro-RO" smtClean="0"/>
              <a:t>08.11.2023</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3A4FFCE5-A83C-4E60-801D-E4B9033FFF1A}"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5732827-BFBB-4922-B967-EC43F2ABC2CF}" type="datetimeFigureOut">
              <a:rPr lang="ro-RO" smtClean="0"/>
              <a:t>08.11.2023</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3A4FFCE5-A83C-4E60-801D-E4B9033FFF1A}" type="slidenum">
              <a:rPr lang="ro-RO" smtClean="0"/>
              <a:t>‹#›</a:t>
            </a:fld>
            <a:endParaRPr lang="ro-R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5732827-BFBB-4922-B967-EC43F2ABC2CF}" type="datetimeFigureOut">
              <a:rPr lang="ro-RO" smtClean="0"/>
              <a:t>08.11.2023</a:t>
            </a:fld>
            <a:endParaRPr lang="ro-RO"/>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o-RO"/>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A4FFCE5-A83C-4E60-801D-E4B9033FFF1A}" type="slidenum">
              <a:rPr lang="ro-RO" smtClean="0"/>
              <a:t>‹#›</a:t>
            </a:fld>
            <a:endParaRPr lang="ro-RO"/>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5732827-BFBB-4922-B967-EC43F2ABC2CF}" type="datetimeFigureOut">
              <a:rPr lang="ro-RO" smtClean="0"/>
              <a:t>08.11.2023</a:t>
            </a:fld>
            <a:endParaRPr lang="ro-RO"/>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o-RO"/>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A4FFCE5-A83C-4E60-801D-E4B9033FFF1A}"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devarul.ro/stiri-externe/sua/atacul-cibernetic-asupra-sony-pictures-o-problema-1587437.html" TargetMode="External"/><Relationship Id="rId7" Type="http://schemas.openxmlformats.org/officeDocument/2006/relationships/hyperlink" Target="https://gmr.mapn.ro/webroot/fileslib/upload/files/arhiva%20GMR/2019%20gmr/2019/2%202019%20gmr/savu,neagu.pdf" TargetMode="External"/><Relationship Id="rId2" Type="http://schemas.openxmlformats.org/officeDocument/2006/relationships/hyperlink" Target="https://www.intelligenceinfo.org/terorismul-cibernetic-o-formacontemporana-de-terorism/" TargetMode="External"/><Relationship Id="rId1" Type="http://schemas.openxmlformats.org/officeDocument/2006/relationships/slideLayout" Target="../slideLayouts/slideLayout7.xml"/><Relationship Id="rId6" Type="http://schemas.openxmlformats.org/officeDocument/2006/relationships/hyperlink" Target="https://intelligence.sri.ro/jihadul-cibernetic-antrenamentul-virtual/" TargetMode="External"/><Relationship Id="rId5" Type="http://schemas.openxmlformats.org/officeDocument/2006/relationships/hyperlink" Target="https://intelligence.sri.ro/securitatea-cibernetica-prioritate-sectorului-de-intelligence-lumea-globalizata" TargetMode="External"/><Relationship Id="rId4" Type="http://schemas.openxmlformats.org/officeDocument/2006/relationships/hyperlink" Target="http://www.telegraph.co.uk/finance/markets/10013768/BogusAP-tweet-about-explosion-at-the-White-House-wipes-billions-off-US-markets.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fbi.gov/mostwant/topten/fugitives/laden.htm"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2" r="14207" b="1"/>
          <a:stretch/>
        </p:blipFill>
        <p:spPr bwMode="auto">
          <a:xfrm>
            <a:off x="0" y="0"/>
            <a:ext cx="9144000" cy="6872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45840" y="2438400"/>
            <a:ext cx="5652317" cy="584775"/>
          </a:xfrm>
          <a:prstGeom prst="rect">
            <a:avLst/>
          </a:prstGeom>
          <a:noFill/>
        </p:spPr>
        <p:txBody>
          <a:bodyPr wrap="none" rtlCol="0">
            <a:spAutoFit/>
          </a:bodyPr>
          <a:lstStyle/>
          <a:p>
            <a:r>
              <a:rPr lang="en-US" sz="3200" b="1" dirty="0" err="1">
                <a:solidFill>
                  <a:schemeClr val="bg1"/>
                </a:solidFill>
                <a:latin typeface="Times New Roman" pitchFamily="18" charset="0"/>
                <a:cs typeface="Times New Roman" pitchFamily="18" charset="0"/>
              </a:rPr>
              <a:t>TEROTISMUL</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CIBERNETIC</a:t>
            </a:r>
            <a:endParaRPr lang="ro-RO" sz="3200" b="1" dirty="0">
              <a:solidFill>
                <a:schemeClr val="bg1"/>
              </a:solidFill>
              <a:latin typeface="Times New Roman" pitchFamily="18" charset="0"/>
              <a:cs typeface="Times New Roman" pitchFamily="18" charset="0"/>
            </a:endParaRPr>
          </a:p>
        </p:txBody>
      </p:sp>
      <p:sp>
        <p:nvSpPr>
          <p:cNvPr id="5" name="TextBox 4"/>
          <p:cNvSpPr txBox="1"/>
          <p:nvPr/>
        </p:nvSpPr>
        <p:spPr>
          <a:xfrm>
            <a:off x="5151120" y="4114800"/>
            <a:ext cx="3581400" cy="1477328"/>
          </a:xfrm>
          <a:prstGeom prst="rect">
            <a:avLst/>
          </a:prstGeom>
          <a:noFill/>
        </p:spPr>
        <p:txBody>
          <a:bodyPr wrap="square" rtlCol="0">
            <a:spAutoFit/>
          </a:bodyPr>
          <a:lstStyle/>
          <a:p>
            <a:r>
              <a:rPr lang="ru-RU" sz="2400" b="1" i="1" dirty="0">
                <a:solidFill>
                  <a:schemeClr val="bg1"/>
                </a:solidFill>
                <a:latin typeface="Times New Roman" pitchFamily="18" charset="0"/>
                <a:cs typeface="Times New Roman" pitchFamily="18" charset="0"/>
              </a:rPr>
              <a:t>A elaborat</a:t>
            </a:r>
            <a:r>
              <a:rPr lang="ru-RU" sz="2400" i="1" dirty="0">
                <a:solidFill>
                  <a:schemeClr val="bg1"/>
                </a:solidFill>
                <a:latin typeface="Times New Roman" pitchFamily="18" charset="0"/>
                <a:cs typeface="Times New Roman" pitchFamily="18" charset="0"/>
              </a:rPr>
              <a:t>: </a:t>
            </a:r>
            <a:r>
              <a:rPr lang="ro-RO" sz="2400" i="1" dirty="0">
                <a:solidFill>
                  <a:schemeClr val="bg1"/>
                </a:solidFill>
                <a:latin typeface="Times New Roman" pitchFamily="18" charset="0"/>
                <a:cs typeface="Times New Roman" pitchFamily="18" charset="0"/>
              </a:rPr>
              <a:t>Rotaru Vasile </a:t>
            </a:r>
          </a:p>
          <a:p>
            <a:pPr indent="1487488"/>
            <a:r>
              <a:rPr lang="ro-RO" sz="2400" i="1" dirty="0">
                <a:solidFill>
                  <a:schemeClr val="bg1"/>
                </a:solidFill>
                <a:latin typeface="Times New Roman" pitchFamily="18" charset="0"/>
                <a:cs typeface="Times New Roman" pitchFamily="18" charset="0"/>
              </a:rPr>
              <a:t>Bat Andrei</a:t>
            </a:r>
          </a:p>
          <a:p>
            <a:r>
              <a:rPr lang="ru-RU" sz="2400" i="1" dirty="0">
                <a:solidFill>
                  <a:schemeClr val="bg1"/>
                </a:solidFill>
                <a:latin typeface="Times New Roman" pitchFamily="18" charset="0"/>
                <a:cs typeface="Times New Roman" pitchFamily="18" charset="0"/>
              </a:rPr>
              <a:t>mastera</a:t>
            </a:r>
            <a:r>
              <a:rPr lang="ro-RO" sz="2400" i="1" dirty="0">
                <a:solidFill>
                  <a:schemeClr val="bg1"/>
                </a:solidFill>
                <a:latin typeface="Times New Roman" pitchFamily="18" charset="0"/>
                <a:cs typeface="Times New Roman" pitchFamily="18" charset="0"/>
              </a:rPr>
              <a:t>nzi</a:t>
            </a:r>
            <a:r>
              <a:rPr lang="ru-RU" sz="2400" i="1" dirty="0">
                <a:solidFill>
                  <a:schemeClr val="bg1"/>
                </a:solidFill>
                <a:latin typeface="Times New Roman" pitchFamily="18" charset="0"/>
                <a:cs typeface="Times New Roman" pitchFamily="18" charset="0"/>
              </a:rPr>
              <a:t> gr. SSN </a:t>
            </a:r>
            <a:r>
              <a:rPr lang="ro-RO" sz="2400" i="1" dirty="0">
                <a:solidFill>
                  <a:schemeClr val="bg1"/>
                </a:solidFill>
                <a:latin typeface="Times New Roman" pitchFamily="18" charset="0"/>
                <a:cs typeface="Times New Roman" pitchFamily="18" charset="0"/>
              </a:rPr>
              <a:t>22</a:t>
            </a:r>
            <a:r>
              <a:rPr lang="ru-RU" sz="2400" i="1" dirty="0">
                <a:solidFill>
                  <a:schemeClr val="bg1"/>
                </a:solidFill>
                <a:latin typeface="Times New Roman" pitchFamily="18" charset="0"/>
                <a:cs typeface="Times New Roman" pitchFamily="18" charset="0"/>
              </a:rPr>
              <a:t>01</a:t>
            </a:r>
            <a:endParaRPr lang="ro-RO" sz="2400" dirty="0">
              <a:solidFill>
                <a:schemeClr val="bg1"/>
              </a:solidFill>
              <a:latin typeface="Times New Roman" pitchFamily="18" charset="0"/>
              <a:cs typeface="Times New Roman" pitchFamily="18" charset="0"/>
            </a:endParaRPr>
          </a:p>
          <a:p>
            <a:endParaRPr lang="ro-RO" dirty="0">
              <a:solidFill>
                <a:schemeClr val="bg1"/>
              </a:solidFill>
            </a:endParaRPr>
          </a:p>
        </p:txBody>
      </p:sp>
    </p:spTree>
    <p:extLst>
      <p:ext uri="{BB962C8B-B14F-4D97-AF65-F5344CB8AC3E}">
        <p14:creationId xmlns:p14="http://schemas.microsoft.com/office/powerpoint/2010/main" val="349104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8692"/>
            <a:ext cx="2898550" cy="584775"/>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De ce Internet? </a:t>
            </a:r>
          </a:p>
        </p:txBody>
      </p:sp>
      <p:sp>
        <p:nvSpPr>
          <p:cNvPr id="3" name="TextBox 2"/>
          <p:cNvSpPr txBox="1"/>
          <p:nvPr/>
        </p:nvSpPr>
        <p:spPr>
          <a:xfrm>
            <a:off x="914400" y="990600"/>
            <a:ext cx="7086600" cy="3416320"/>
          </a:xfrm>
          <a:prstGeom prst="rect">
            <a:avLst/>
          </a:prstGeom>
          <a:noFill/>
        </p:spPr>
        <p:txBody>
          <a:bodyPr wrap="square" rtlCol="0">
            <a:spAutoFit/>
          </a:bodyPr>
          <a:lstStyle/>
          <a:p>
            <a:pPr marL="285750" indent="-285750">
              <a:buFont typeface="Wingdings" pitchFamily="2" charset="2"/>
              <a:buChar char="Ø"/>
            </a:pPr>
            <a:r>
              <a:rPr lang="vi-VN" sz="2400" dirty="0">
                <a:latin typeface="Times New Roman" pitchFamily="18" charset="0"/>
                <a:cs typeface="Times New Roman" pitchFamily="18" charset="0"/>
              </a:rPr>
              <a:t>a facilita spionajul, </a:t>
            </a:r>
            <a:endParaRPr lang="ro-RO" sz="2400" dirty="0">
              <a:latin typeface="Times New Roman" pitchFamily="18" charset="0"/>
              <a:cs typeface="Times New Roman" pitchFamily="18" charset="0"/>
            </a:endParaRPr>
          </a:p>
          <a:p>
            <a:pPr marL="285750" indent="-285750">
              <a:buFont typeface="Wingdings" pitchFamily="2" charset="2"/>
              <a:buChar char="Ø"/>
            </a:pPr>
            <a:r>
              <a:rPr lang="vi-VN" sz="2400" dirty="0">
                <a:latin typeface="Times New Roman" pitchFamily="18" charset="0"/>
                <a:cs typeface="Times New Roman" pitchFamily="18" charset="0"/>
              </a:rPr>
              <a:t>a radicaliza şi a recruta noi adepţi, </a:t>
            </a:r>
            <a:endParaRPr lang="ro-RO" sz="2400" dirty="0">
              <a:latin typeface="Times New Roman" pitchFamily="18" charset="0"/>
              <a:cs typeface="Times New Roman" pitchFamily="18" charset="0"/>
            </a:endParaRPr>
          </a:p>
          <a:p>
            <a:pPr marL="285750" indent="-285750">
              <a:buFont typeface="Wingdings" pitchFamily="2" charset="2"/>
              <a:buChar char="Ø"/>
            </a:pPr>
            <a:r>
              <a:rPr lang="vi-VN" sz="2400" dirty="0">
                <a:latin typeface="Times New Roman" pitchFamily="18" charset="0"/>
                <a:cs typeface="Times New Roman" pitchFamily="18" charset="0"/>
              </a:rPr>
              <a:t>a ataca anumite reţele de calculatoare, </a:t>
            </a:r>
            <a:endParaRPr lang="ro-RO" sz="2400" dirty="0">
              <a:latin typeface="Times New Roman" pitchFamily="18" charset="0"/>
              <a:cs typeface="Times New Roman" pitchFamily="18" charset="0"/>
            </a:endParaRPr>
          </a:p>
          <a:p>
            <a:pPr marL="285750" indent="-285750" algn="just">
              <a:buFont typeface="Wingdings" pitchFamily="2" charset="2"/>
              <a:buChar char="Ø"/>
            </a:pPr>
            <a:r>
              <a:rPr lang="vi-VN" sz="2400" dirty="0">
                <a:latin typeface="Times New Roman" pitchFamily="18" charset="0"/>
                <a:cs typeface="Times New Roman" pitchFamily="18" charset="0"/>
              </a:rPr>
              <a:t> a transmite anumite informaţii referitoare la ,,cum se creează” anumite dispozitive explozive improvizate sau pentru a furniza anumite informaţii referitoare la formarea şi pregătirea viitorilor adepţi în mediul online</a:t>
            </a:r>
            <a:r>
              <a:rPr lang="ro-RO" sz="2400" dirty="0">
                <a:latin typeface="Times New Roman" pitchFamily="18" charset="0"/>
                <a:cs typeface="Times New Roman" pitchFamily="18" charset="0"/>
              </a:rPr>
              <a:t>,</a:t>
            </a:r>
          </a:p>
          <a:p>
            <a:pPr marL="285750" indent="-285750">
              <a:buFont typeface="Wingdings" pitchFamily="2" charset="2"/>
              <a:buChar char="Ø"/>
            </a:pPr>
            <a:r>
              <a:rPr lang="ro-RO" sz="2400" dirty="0">
                <a:latin typeface="Times New Roman" pitchFamily="18" charset="0"/>
                <a:cs typeface="Times New Roman" pitchFamily="18" charset="0"/>
              </a:rPr>
              <a:t>promovarea organizaţiilor teroriste</a:t>
            </a:r>
          </a:p>
        </p:txBody>
      </p:sp>
    </p:spTree>
    <p:extLst>
      <p:ext uri="{BB962C8B-B14F-4D97-AF65-F5344CB8AC3E}">
        <p14:creationId xmlns:p14="http://schemas.microsoft.com/office/powerpoint/2010/main" val="2610068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4854214" cy="584775"/>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Tipu</a:t>
            </a:r>
            <a:r>
              <a:rPr lang="en-US" sz="3200" dirty="0">
                <a:solidFill>
                  <a:schemeClr val="bg2">
                    <a:lumMod val="25000"/>
                  </a:schemeClr>
                </a:solidFill>
                <a:latin typeface="Times New Roman" pitchFamily="18" charset="0"/>
                <a:cs typeface="Times New Roman" pitchFamily="18" charset="0"/>
              </a:rPr>
              <a:t>r</a:t>
            </a:r>
            <a:r>
              <a:rPr lang="ro-RO" sz="3200" dirty="0">
                <a:solidFill>
                  <a:schemeClr val="bg2">
                    <a:lumMod val="25000"/>
                  </a:schemeClr>
                </a:solidFill>
                <a:latin typeface="Times New Roman" pitchFamily="18" charset="0"/>
                <a:cs typeface="Times New Roman" pitchFamily="18" charset="0"/>
              </a:rPr>
              <a:t>i de terorism cibernetic</a:t>
            </a:r>
          </a:p>
        </p:txBody>
      </p:sp>
      <p:sp>
        <p:nvSpPr>
          <p:cNvPr id="4" name="TextBox 3"/>
          <p:cNvSpPr txBox="1"/>
          <p:nvPr/>
        </p:nvSpPr>
        <p:spPr>
          <a:xfrm>
            <a:off x="1066800" y="990600"/>
            <a:ext cx="7467600" cy="3785652"/>
          </a:xfrm>
          <a:prstGeom prst="rect">
            <a:avLst/>
          </a:prstGeom>
          <a:noFill/>
        </p:spPr>
        <p:txBody>
          <a:bodyPr wrap="square" rtlCol="0">
            <a:spAutoFit/>
          </a:bodyPr>
          <a:lstStyle/>
          <a:p>
            <a:pPr marL="342900" indent="-342900">
              <a:buFont typeface="Wingdings" pitchFamily="2" charset="2"/>
              <a:buChar char="Ø"/>
            </a:pPr>
            <a:r>
              <a:rPr lang="vi-VN" sz="2400" dirty="0">
                <a:latin typeface="Times New Roman" pitchFamily="18" charset="0"/>
                <a:cs typeface="Times New Roman" pitchFamily="18" charset="0"/>
              </a:rPr>
              <a:t>Viruși de computer</a:t>
            </a:r>
            <a:endParaRPr lang="ro-RO" sz="2400" dirty="0">
              <a:latin typeface="Times New Roman" pitchFamily="18" charset="0"/>
              <a:cs typeface="Times New Roman" pitchFamily="18" charset="0"/>
            </a:endParaRPr>
          </a:p>
          <a:p>
            <a:pPr marL="342900" indent="-342900">
              <a:buFont typeface="Wingdings" pitchFamily="2" charset="2"/>
              <a:buChar char="Ø"/>
            </a:pPr>
            <a:r>
              <a:rPr lang="vi-VN" sz="2400" dirty="0">
                <a:latin typeface="Times New Roman" pitchFamily="18" charset="0"/>
                <a:cs typeface="Times New Roman" pitchFamily="18" charset="0"/>
              </a:rPr>
              <a:t>Program de computer care se răspândește prin inserarea unor copii ale lui însuși în cod executabil sau documente</a:t>
            </a:r>
            <a:endParaRPr lang="ro-RO" sz="2400" dirty="0">
              <a:latin typeface="Times New Roman" pitchFamily="18" charset="0"/>
              <a:cs typeface="Times New Roman" pitchFamily="18" charset="0"/>
            </a:endParaRPr>
          </a:p>
          <a:p>
            <a:pPr marL="342900" indent="-342900">
              <a:buFont typeface="Wingdings" pitchFamily="2" charset="2"/>
              <a:buChar char="Ø"/>
            </a:pPr>
            <a:r>
              <a:rPr lang="vi-VN" sz="2400" dirty="0">
                <a:latin typeface="Times New Roman" pitchFamily="18" charset="0"/>
                <a:cs typeface="Times New Roman" pitchFamily="18" charset="0"/>
              </a:rPr>
              <a:t>Atacuri asupra unei rețele care o inundă cu atât de multe solicitări sau tranzacții suplimentare încât traficul obișnuit este încetinit sau oprit. </a:t>
            </a:r>
            <a:endParaRPr lang="ro-RO" sz="2400" dirty="0">
              <a:latin typeface="Times New Roman" pitchFamily="18" charset="0"/>
              <a:cs typeface="Times New Roman" pitchFamily="18" charset="0"/>
            </a:endParaRPr>
          </a:p>
          <a:p>
            <a:pPr marL="342900" indent="-342900">
              <a:buFont typeface="Wingdings" pitchFamily="2" charset="2"/>
              <a:buChar char="Ø"/>
            </a:pPr>
            <a:r>
              <a:rPr lang="vi-VN" sz="2400" dirty="0">
                <a:latin typeface="Times New Roman" pitchFamily="18" charset="0"/>
                <a:cs typeface="Times New Roman" pitchFamily="18" charset="0"/>
              </a:rPr>
              <a:t>Exploatarea vulnerabilităților software </a:t>
            </a:r>
            <a:endParaRPr lang="ro-RO" sz="2400" dirty="0">
              <a:latin typeface="Times New Roman" pitchFamily="18" charset="0"/>
              <a:cs typeface="Times New Roman" pitchFamily="18" charset="0"/>
            </a:endParaRPr>
          </a:p>
          <a:p>
            <a:pPr marL="342900" indent="-342900">
              <a:buFont typeface="Wingdings" pitchFamily="2" charset="2"/>
              <a:buChar char="Ø"/>
            </a:pPr>
            <a:r>
              <a:rPr lang="vi-VN" sz="2400" dirty="0">
                <a:latin typeface="Times New Roman" pitchFamily="18" charset="0"/>
                <a:cs typeface="Times New Roman" pitchFamily="18" charset="0"/>
              </a:rPr>
              <a:t>Vulnerabilitățile software sunt exploatate cu software care conține cod care poate fi utilizat într-un mod rău intenționat</a:t>
            </a:r>
            <a:r>
              <a:rPr lang="vi-VN" dirty="0"/>
              <a:t>.</a:t>
            </a:r>
            <a:endParaRPr lang="ro-RO" dirty="0"/>
          </a:p>
        </p:txBody>
      </p:sp>
    </p:spTree>
    <p:extLst>
      <p:ext uri="{BB962C8B-B14F-4D97-AF65-F5344CB8AC3E}">
        <p14:creationId xmlns:p14="http://schemas.microsoft.com/office/powerpoint/2010/main" val="4153207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306" y="685800"/>
            <a:ext cx="8053387" cy="517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646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4812"/>
            <a:ext cx="8412880" cy="584775"/>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Inteligența  artificiala (AI) și terorismul cibernetic</a:t>
            </a:r>
          </a:p>
        </p:txBody>
      </p:sp>
      <p:sp>
        <p:nvSpPr>
          <p:cNvPr id="3" name="TextBox 2"/>
          <p:cNvSpPr txBox="1"/>
          <p:nvPr/>
        </p:nvSpPr>
        <p:spPr>
          <a:xfrm>
            <a:off x="838200" y="1219200"/>
            <a:ext cx="6477000" cy="2954655"/>
          </a:xfrm>
          <a:prstGeom prst="rect">
            <a:avLst/>
          </a:prstGeom>
          <a:noFill/>
        </p:spPr>
        <p:txBody>
          <a:bodyPr wrap="square" rtlCol="0">
            <a:spAutoFit/>
          </a:bodyPr>
          <a:lstStyle/>
          <a:p>
            <a:pPr marL="342900" indent="-342900">
              <a:buFont typeface="Wingdings" pitchFamily="2" charset="2"/>
              <a:buChar char="Ø"/>
            </a:pPr>
            <a:r>
              <a:rPr lang="ro-RO" sz="2400" dirty="0">
                <a:latin typeface="Times New Roman" pitchFamily="18" charset="0"/>
                <a:cs typeface="Times New Roman" pitchFamily="18" charset="0"/>
              </a:rPr>
              <a:t>Accesul la aplicațiile telefoanelor mobile</a:t>
            </a:r>
          </a:p>
          <a:p>
            <a:pPr marL="342900" indent="-342900">
              <a:buFont typeface="Wingdings" pitchFamily="2" charset="2"/>
              <a:buChar char="Ø"/>
            </a:pPr>
            <a:r>
              <a:rPr lang="ro-RO" sz="2400" dirty="0">
                <a:latin typeface="Times New Roman" pitchFamily="18" charset="0"/>
                <a:cs typeface="Times New Roman" pitchFamily="18" charset="0"/>
              </a:rPr>
              <a:t>Extragerea datelor cu caracter personal</a:t>
            </a:r>
          </a:p>
          <a:p>
            <a:pPr marL="342900" indent="-342900">
              <a:buFont typeface="Wingdings" pitchFamily="2" charset="2"/>
              <a:buChar char="Ø"/>
            </a:pPr>
            <a:r>
              <a:rPr lang="ro-RO" sz="2400" dirty="0">
                <a:latin typeface="Times New Roman" pitchFamily="18" charset="0"/>
                <a:cs typeface="Times New Roman" pitchFamily="18" charset="0"/>
              </a:rPr>
              <a:t>Generarea se știri false</a:t>
            </a:r>
          </a:p>
          <a:p>
            <a:pPr marL="342900" indent="-342900">
              <a:buFont typeface="Wingdings" pitchFamily="2" charset="2"/>
              <a:buChar char="Ø"/>
            </a:pPr>
            <a:r>
              <a:rPr lang="ro-RO" sz="2400" dirty="0">
                <a:latin typeface="Times New Roman" pitchFamily="18" charset="0"/>
                <a:cs typeface="Times New Roman" pitchFamily="18" charset="0"/>
              </a:rPr>
              <a:t>Analiza datelor din diferite surse</a:t>
            </a:r>
          </a:p>
          <a:p>
            <a:pPr marL="342900" indent="-342900">
              <a:buFont typeface="Wingdings" pitchFamily="2" charset="2"/>
              <a:buChar char="Ø"/>
            </a:pPr>
            <a:r>
              <a:rPr lang="ro-RO" sz="2400" dirty="0">
                <a:latin typeface="Times New Roman" pitchFamily="18" charset="0"/>
                <a:cs typeface="Times New Roman" pitchFamily="18" charset="0"/>
              </a:rPr>
              <a:t>Generarea concluzii false</a:t>
            </a:r>
          </a:p>
          <a:p>
            <a:pPr marL="342900" indent="-342900">
              <a:buFont typeface="Wingdings" pitchFamily="2" charset="2"/>
              <a:buChar char="Ø"/>
            </a:pPr>
            <a:r>
              <a:rPr lang="ro-RO" sz="2400" dirty="0">
                <a:latin typeface="Times New Roman" pitchFamily="18" charset="0"/>
                <a:cs typeface="Times New Roman" pitchFamily="18" charset="0"/>
              </a:rPr>
              <a:t>O</a:t>
            </a:r>
            <a:r>
              <a:rPr lang="it-IT" sz="2400" dirty="0">
                <a:latin typeface="Times New Roman" pitchFamily="18" charset="0"/>
                <a:cs typeface="Times New Roman" pitchFamily="18" charset="0"/>
              </a:rPr>
              <a:t>fer</a:t>
            </a:r>
            <a:r>
              <a:rPr lang="ro-MD" sz="2400" dirty="0">
                <a:latin typeface="Times New Roman" pitchFamily="18" charset="0"/>
                <a:cs typeface="Times New Roman" pitchFamily="18" charset="0"/>
              </a:rPr>
              <a:t>ă</a:t>
            </a:r>
            <a:r>
              <a:rPr lang="it-IT" sz="2400" dirty="0">
                <a:latin typeface="Times New Roman" pitchFamily="18" charset="0"/>
                <a:cs typeface="Times New Roman" pitchFamily="18" charset="0"/>
              </a:rPr>
              <a:t> informaţii eronate adversarului cu scopul de a-l determina să-şi schimbe strategia.</a:t>
            </a:r>
            <a:endParaRPr lang="ro-RO" sz="2400" dirty="0">
              <a:latin typeface="Times New Roman" pitchFamily="18" charset="0"/>
              <a:cs typeface="Times New Roman" pitchFamily="18" charset="0"/>
            </a:endParaRPr>
          </a:p>
          <a:p>
            <a:endParaRPr lang="ro-RO"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330" y="4121438"/>
            <a:ext cx="4572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45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222"/>
            <a:ext cx="5325497" cy="584775"/>
          </a:xfrm>
          <a:prstGeom prst="rect">
            <a:avLst/>
          </a:prstGeom>
          <a:noFill/>
        </p:spPr>
        <p:txBody>
          <a:bodyPr wrap="none" rtlCol="0">
            <a:spAutoFit/>
          </a:bodyPr>
          <a:lstStyle/>
          <a:p>
            <a:pPr fontAlgn="base"/>
            <a:r>
              <a:rPr lang="ro-RO" sz="3200" dirty="0">
                <a:solidFill>
                  <a:schemeClr val="bg2">
                    <a:lumMod val="25000"/>
                  </a:schemeClr>
                </a:solidFill>
                <a:latin typeface="Times New Roman" pitchFamily="18" charset="0"/>
                <a:cs typeface="Times New Roman" pitchFamily="18" charset="0"/>
              </a:rPr>
              <a:t>Exemple de terorism cibernetic</a:t>
            </a:r>
          </a:p>
        </p:txBody>
      </p:sp>
      <p:sp>
        <p:nvSpPr>
          <p:cNvPr id="3" name="TextBox 2"/>
          <p:cNvSpPr txBox="1"/>
          <p:nvPr/>
        </p:nvSpPr>
        <p:spPr>
          <a:xfrm>
            <a:off x="493889" y="1371600"/>
            <a:ext cx="6934200" cy="3170099"/>
          </a:xfrm>
          <a:prstGeom prst="rect">
            <a:avLst/>
          </a:prstGeom>
          <a:noFill/>
        </p:spPr>
        <p:txBody>
          <a:bodyPr wrap="square" rtlCol="0">
            <a:spAutoFit/>
          </a:bodyPr>
          <a:lstStyle/>
          <a:p>
            <a:pPr algn="just" fontAlgn="base"/>
            <a:r>
              <a:rPr lang="vi-VN" sz="2000" b="1" dirty="0">
                <a:latin typeface="Times New Roman" pitchFamily="18" charset="0"/>
                <a:cs typeface="Times New Roman" pitchFamily="18" charset="0"/>
              </a:rPr>
              <a:t>Atacul asupra Sony Pictures Entertainment:</a:t>
            </a:r>
            <a:r>
              <a:rPr lang="vi-VN" sz="2000" dirty="0">
                <a:latin typeface="Times New Roman" pitchFamily="18" charset="0"/>
                <a:cs typeface="Times New Roman" pitchFamily="18" charset="0"/>
              </a:rPr>
              <a:t> În 2014, hackeri cunoscuți sub numele de Guardians of Peace au atacat Sony Pictures Entertainment, obținând acces la informații confidențiale despre angajați, actori și producții. Ei au făcut publice mai multe e-mailuri jenante și au distribuit online o versiune nefinalizată a filmului „The Interview”</a:t>
            </a:r>
            <a:r>
              <a:rPr lang="ro-RO" sz="2000" dirty="0"/>
              <a:t> (</a:t>
            </a:r>
            <a:r>
              <a:rPr lang="ro-RO" sz="2000" dirty="0">
                <a:latin typeface="Times New Roman" pitchFamily="18" charset="0"/>
                <a:cs typeface="Times New Roman" pitchFamily="18" charset="0"/>
              </a:rPr>
              <a:t>Interviul care ucide!)</a:t>
            </a:r>
            <a:r>
              <a:rPr lang="vi-VN" sz="2000" dirty="0">
                <a:latin typeface="Times New Roman" pitchFamily="18" charset="0"/>
                <a:cs typeface="Times New Roman" pitchFamily="18" charset="0"/>
              </a:rPr>
              <a:t>, care îl înfățișează pe liderul nord-coreean Kim Jong-un într-un mod negativ. Atacul a fost considerat de către experți ca fiind o formă de terorism cibernetic, deoarece a avut ca scop intimidarea și obținerea de câștiguri financiare.</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4111" y="4411133"/>
            <a:ext cx="2133599"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31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914400"/>
            <a:ext cx="6858000" cy="2246769"/>
          </a:xfrm>
          <a:prstGeom prst="rect">
            <a:avLst/>
          </a:prstGeom>
        </p:spPr>
        <p:txBody>
          <a:bodyPr wrap="square">
            <a:spAutoFit/>
          </a:bodyPr>
          <a:lstStyle/>
          <a:p>
            <a:r>
              <a:rPr lang="ro-RO" sz="2000" dirty="0">
                <a:latin typeface="Times New Roman" pitchFamily="18" charset="0"/>
                <a:cs typeface="Times New Roman" pitchFamily="18" charset="0"/>
              </a:rPr>
              <a:t>E</a:t>
            </a:r>
            <a:r>
              <a:rPr lang="vi-VN" sz="2000" dirty="0">
                <a:latin typeface="Times New Roman" pitchFamily="18" charset="0"/>
                <a:cs typeface="Times New Roman" pitchFamily="18" charset="0"/>
              </a:rPr>
              <a:t>venimentul produs pe 23 aprilie 2013, în care hackerii au preluat</a:t>
            </a:r>
            <a:r>
              <a:rPr lang="ro-RO" sz="2000" dirty="0">
                <a:latin typeface="Times New Roman" pitchFamily="18" charset="0"/>
                <a:cs typeface="Times New Roman" pitchFamily="18" charset="0"/>
              </a:rPr>
              <a:t> </a:t>
            </a:r>
            <a:r>
              <a:rPr lang="vi-VN" sz="2000" dirty="0">
                <a:latin typeface="Times New Roman" pitchFamily="18" charset="0"/>
                <a:cs typeface="Times New Roman" pitchFamily="18" charset="0"/>
              </a:rPr>
              <a:t>controlul contului de Twitter al agenţiei Associated Press şi au postat</a:t>
            </a:r>
            <a:r>
              <a:rPr lang="ro-RO" sz="2000" dirty="0">
                <a:latin typeface="Times New Roman" pitchFamily="18" charset="0"/>
                <a:cs typeface="Times New Roman" pitchFamily="18" charset="0"/>
              </a:rPr>
              <a:t> </a:t>
            </a:r>
            <a:r>
              <a:rPr lang="vi-VN" sz="2000" dirty="0">
                <a:latin typeface="Times New Roman" pitchFamily="18" charset="0"/>
                <a:cs typeface="Times New Roman" pitchFamily="18" charset="0"/>
              </a:rPr>
              <a:t>un anunţ teribil:</a:t>
            </a:r>
            <a:endParaRPr lang="ro-RO" sz="2000" dirty="0">
              <a:latin typeface="Times New Roman" pitchFamily="18" charset="0"/>
              <a:cs typeface="Times New Roman" pitchFamily="18" charset="0"/>
            </a:endParaRPr>
          </a:p>
          <a:p>
            <a:r>
              <a:rPr lang="vi-VN" sz="2000" dirty="0">
                <a:latin typeface="Times New Roman" pitchFamily="18" charset="0"/>
                <a:cs typeface="Times New Roman" pitchFamily="18" charset="0"/>
              </a:rPr>
              <a:t> „BREAKING NEWS: Două explozii au avut loc la Casa</a:t>
            </a:r>
            <a:r>
              <a:rPr lang="ro-RO" sz="2000" dirty="0">
                <a:latin typeface="Times New Roman" pitchFamily="18" charset="0"/>
                <a:cs typeface="Times New Roman" pitchFamily="18" charset="0"/>
              </a:rPr>
              <a:t> </a:t>
            </a:r>
            <a:r>
              <a:rPr lang="vi-VN" sz="2000" dirty="0">
                <a:latin typeface="Times New Roman" pitchFamily="18" charset="0"/>
                <a:cs typeface="Times New Roman" pitchFamily="18" charset="0"/>
              </a:rPr>
              <a:t>Albă, iar preşedintele Barack Obama este rănit”. În următoarele trei</a:t>
            </a:r>
            <a:r>
              <a:rPr lang="ro-RO" sz="2000" dirty="0">
                <a:latin typeface="Times New Roman" pitchFamily="18" charset="0"/>
                <a:cs typeface="Times New Roman" pitchFamily="18" charset="0"/>
              </a:rPr>
              <a:t> </a:t>
            </a:r>
            <a:r>
              <a:rPr lang="vi-VN" sz="2000" dirty="0">
                <a:latin typeface="Times New Roman" pitchFamily="18" charset="0"/>
                <a:cs typeface="Times New Roman" pitchFamily="18" charset="0"/>
              </a:rPr>
              <a:t>minute de la publicarea ştirii, indicele Dow Jones s-a prăbuşit, iar SUA</a:t>
            </a:r>
            <a:r>
              <a:rPr lang="ro-RO" sz="2000" dirty="0">
                <a:latin typeface="Times New Roman" pitchFamily="18" charset="0"/>
                <a:cs typeface="Times New Roman" pitchFamily="18" charset="0"/>
              </a:rPr>
              <a:t> </a:t>
            </a:r>
            <a:r>
              <a:rPr lang="vi-VN" sz="2000" dirty="0">
                <a:latin typeface="Times New Roman" pitchFamily="18" charset="0"/>
                <a:cs typeface="Times New Roman" pitchFamily="18" charset="0"/>
              </a:rPr>
              <a:t>au pierdut 136.5 miliarde de dolari pe bursa de valori.</a:t>
            </a:r>
            <a:endParaRPr lang="ro-RO" sz="20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81400"/>
            <a:ext cx="42291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263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0"/>
            <a:ext cx="7086600" cy="4708981"/>
          </a:xfrm>
          <a:prstGeom prst="rect">
            <a:avLst/>
          </a:prstGeom>
          <a:noFill/>
        </p:spPr>
        <p:txBody>
          <a:bodyPr wrap="square" rtlCol="0">
            <a:spAutoFit/>
          </a:bodyPr>
          <a:lstStyle/>
          <a:p>
            <a:pPr marL="342900" indent="-342900" algn="just">
              <a:buFont typeface="Wingdings" pitchFamily="2" charset="2"/>
              <a:buChar char="Ø"/>
            </a:pPr>
            <a:r>
              <a:rPr lang="ro-RO" sz="2000" b="1" dirty="0">
                <a:latin typeface="Times New Roman" pitchFamily="18" charset="0"/>
                <a:cs typeface="Times New Roman" pitchFamily="18" charset="0"/>
              </a:rPr>
              <a:t>Atacurile cibernetice împotriva Ucrainei:</a:t>
            </a:r>
            <a:r>
              <a:rPr lang="ro-RO" sz="2000" dirty="0">
                <a:latin typeface="Times New Roman" pitchFamily="18" charset="0"/>
                <a:cs typeface="Times New Roman" pitchFamily="18" charset="0"/>
              </a:rPr>
              <a:t> În 2015 și 2016, Ucraina a fost ținta unor atacuri cibernetice care au avut ca scop dezactivarea infrastructurii critice, cum ar fi centralele electrice și rețelele de transport de gaze naturale. Atacurile au fost considerate un exemplu clar de terorism cibernetic, deoarece aveau ca scop punerea în pericol a vieții civile și a economiei naționale.</a:t>
            </a:r>
          </a:p>
          <a:p>
            <a:pPr marL="342900" indent="-342900" algn="just">
              <a:buFont typeface="Wingdings" pitchFamily="2" charset="2"/>
              <a:buChar char="Ø"/>
            </a:pPr>
            <a:r>
              <a:rPr lang="vi-VN" sz="2000" b="1" dirty="0">
                <a:latin typeface="Times New Roman" pitchFamily="18" charset="0"/>
                <a:cs typeface="Times New Roman" pitchFamily="18" charset="0"/>
              </a:rPr>
              <a:t>Atacul cibernetic asupra echipei de fotbal a Germaniei: </a:t>
            </a:r>
            <a:r>
              <a:rPr lang="vi-VN" sz="2000" dirty="0">
                <a:latin typeface="Times New Roman" pitchFamily="18" charset="0"/>
                <a:cs typeface="Times New Roman" pitchFamily="18" charset="0"/>
              </a:rPr>
              <a:t>În 2018, hackeri au atacat serverele echipei naționale de fotbal a Germaniei, obținând acces la informații confidențiale despre jucători și antrenori. Informațiile au fost făcute publice pe internet și au fost considerate un exemplu de terorism cibernetic, deoarece aveau ca scop intimidarea și discreditarea echipei naționale a Germaniei.</a:t>
            </a:r>
            <a:endParaRPr lang="ro-RO" sz="2000" dirty="0">
              <a:latin typeface="Times New Roman" pitchFamily="18" charset="0"/>
              <a:cs typeface="Times New Roman" pitchFamily="18" charset="0"/>
            </a:endParaRPr>
          </a:p>
          <a:p>
            <a:pPr algn="just"/>
            <a:endParaRPr lang="ro-RO" sz="20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724400"/>
            <a:ext cx="3490279" cy="1963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5338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6317755" cy="584775"/>
          </a:xfrm>
          <a:prstGeom prst="rect">
            <a:avLst/>
          </a:prstGeom>
        </p:spPr>
        <p:txBody>
          <a:bodyPr wrap="none">
            <a:spAutoFit/>
          </a:bodyPr>
          <a:lstStyle/>
          <a:p>
            <a:r>
              <a:rPr lang="ro-RO" sz="3200" dirty="0">
                <a:solidFill>
                  <a:schemeClr val="bg2">
                    <a:lumMod val="25000"/>
                  </a:schemeClr>
                </a:solidFill>
                <a:latin typeface="Times New Roman" pitchFamily="18" charset="0"/>
                <a:cs typeface="Times New Roman" pitchFamily="18" charset="0"/>
              </a:rPr>
              <a:t>Contracararea terorismului cibernetic</a:t>
            </a:r>
          </a:p>
        </p:txBody>
      </p:sp>
      <p:sp>
        <p:nvSpPr>
          <p:cNvPr id="3" name="Rectangle 2"/>
          <p:cNvSpPr/>
          <p:nvPr/>
        </p:nvSpPr>
        <p:spPr>
          <a:xfrm>
            <a:off x="1066800" y="1295400"/>
            <a:ext cx="6934200" cy="3170099"/>
          </a:xfrm>
          <a:prstGeom prst="rect">
            <a:avLst/>
          </a:prstGeom>
        </p:spPr>
        <p:txBody>
          <a:bodyPr wrap="square">
            <a:spAutoFit/>
          </a:bodyPr>
          <a:lstStyle/>
          <a:p>
            <a:pPr marL="285750" indent="-285750">
              <a:buFont typeface="Wingdings" pitchFamily="2" charset="2"/>
              <a:buChar char="Ø"/>
            </a:pPr>
            <a:r>
              <a:rPr lang="vi-VN" dirty="0"/>
              <a:t> </a:t>
            </a:r>
            <a:r>
              <a:rPr lang="ro-RO" sz="2000" dirty="0">
                <a:latin typeface="Times New Roman" pitchFamily="18" charset="0"/>
                <a:cs typeface="Times New Roman" pitchFamily="18" charset="0"/>
              </a:rPr>
              <a:t>A</a:t>
            </a:r>
            <a:r>
              <a:rPr lang="vi-VN" sz="2000" dirty="0">
                <a:latin typeface="Times New Roman" pitchFamily="18" charset="0"/>
                <a:cs typeface="Times New Roman" pitchFamily="18" charset="0"/>
              </a:rPr>
              <a:t>nticiparea principalelor provocări emergente legate</a:t>
            </a:r>
            <a:r>
              <a:rPr lang="ro-RO" sz="2000" dirty="0">
                <a:latin typeface="Times New Roman" pitchFamily="18" charset="0"/>
                <a:cs typeface="Times New Roman" pitchFamily="18" charset="0"/>
              </a:rPr>
              <a:t> </a:t>
            </a:r>
            <a:r>
              <a:rPr lang="vi-VN" sz="2000" dirty="0">
                <a:latin typeface="Times New Roman" pitchFamily="18" charset="0"/>
                <a:cs typeface="Times New Roman" pitchFamily="18" charset="0"/>
              </a:rPr>
              <a:t>de securitatea reţelelor şi a informaţiilor, </a:t>
            </a:r>
            <a:r>
              <a:rPr lang="ro-RO" sz="2000" dirty="0">
                <a:latin typeface="Times New Roman" pitchFamily="18" charset="0"/>
                <a:cs typeface="Times New Roman" pitchFamily="18" charset="0"/>
              </a:rPr>
              <a:t> în dependență de evoluțiile mediului digital</a:t>
            </a:r>
          </a:p>
          <a:p>
            <a:pPr marL="285750" indent="-285750">
              <a:buFont typeface="Wingdings" pitchFamily="2" charset="2"/>
              <a:buChar char="Ø"/>
            </a:pPr>
            <a:r>
              <a:rPr lang="ro-RO" sz="2000" dirty="0">
                <a:latin typeface="Times New Roman" pitchFamily="18" charset="0"/>
                <a:cs typeface="Times New Roman" pitchFamily="18" charset="0"/>
              </a:rPr>
              <a:t>Dezvoltarea şi punerea în aplicare a politicilor necesare pentru îndeplinirea cerinţelor legale şi de reglementare referitoare la securitatea informaţiilor la nivel internaţional</a:t>
            </a:r>
            <a:endParaRPr lang="en-US" sz="2000" dirty="0">
              <a:latin typeface="Times New Roman" pitchFamily="18" charset="0"/>
              <a:cs typeface="Times New Roman" pitchFamily="18" charset="0"/>
            </a:endParaRPr>
          </a:p>
          <a:p>
            <a:pPr marL="285750" indent="-285750">
              <a:buFont typeface="Wingdings" pitchFamily="2" charset="2"/>
              <a:buChar char="Ø"/>
            </a:pPr>
            <a:r>
              <a:rPr lang="en-US" sz="2000" dirty="0" err="1">
                <a:latin typeface="Times New Roman" pitchFamily="18" charset="0"/>
                <a:cs typeface="Times New Roman" pitchFamily="18" charset="0"/>
              </a:rPr>
              <a:t>Dezvoltarea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unui</a:t>
            </a:r>
            <a:r>
              <a:rPr lang="en-US" sz="2000" dirty="0">
                <a:latin typeface="Times New Roman" pitchFamily="18" charset="0"/>
                <a:cs typeface="Times New Roman" pitchFamily="18" charset="0"/>
              </a:rPr>
              <a:t> plan de </a:t>
            </a:r>
            <a:r>
              <a:rPr lang="en-US" sz="2000" dirty="0" err="1">
                <a:latin typeface="Times New Roman" pitchFamily="18" charset="0"/>
                <a:cs typeface="Times New Roman" pitchFamily="18" charset="0"/>
              </a:rPr>
              <a:t>ra</a:t>
            </a:r>
            <a:r>
              <a:rPr lang="ro-RO" sz="2000" dirty="0">
                <a:latin typeface="Times New Roman" pitchFamily="18" charset="0"/>
                <a:cs typeface="Times New Roman" pitchFamily="18" charset="0"/>
              </a:rPr>
              <a:t>s</a:t>
            </a:r>
            <a:r>
              <a:rPr lang="en-US" sz="2000" dirty="0">
                <a:latin typeface="Times New Roman" pitchFamily="18" charset="0"/>
                <a:cs typeface="Times New Roman" pitchFamily="18" charset="0"/>
              </a:rPr>
              <a:t>puns la </a:t>
            </a:r>
            <a:r>
              <a:rPr lang="en-US" sz="2000" dirty="0" err="1">
                <a:latin typeface="Times New Roman" pitchFamily="18" charset="0"/>
                <a:cs typeface="Times New Roman" pitchFamily="18" charset="0"/>
              </a:rPr>
              <a:t>incidente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pentru</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reac</a:t>
            </a:r>
            <a:r>
              <a:rPr lang="ro-RO" sz="2000" dirty="0">
                <a:latin typeface="Times New Roman" pitchFamily="18" charset="0"/>
                <a:cs typeface="Times New Roman" pitchFamily="18" charset="0"/>
              </a:rPr>
              <a:t>ț</a:t>
            </a:r>
            <a:r>
              <a:rPr lang="en-US" sz="2000" dirty="0" err="1">
                <a:latin typeface="Times New Roman" pitchFamily="18" charset="0"/>
                <a:cs typeface="Times New Roman" pitchFamily="18" charset="0"/>
              </a:rPr>
              <a:t>iona</a:t>
            </a:r>
            <a:r>
              <a:rPr lang="ro-RO" sz="2000" dirty="0">
                <a:latin typeface="Times New Roman" pitchFamily="18" charset="0"/>
                <a:cs typeface="Times New Roman" pitchFamily="18" charset="0"/>
              </a:rPr>
              <a:t> rapid la atacurile cibernetice și a minimiza daunele</a:t>
            </a:r>
          </a:p>
          <a:p>
            <a:pPr marL="285750" indent="-285750">
              <a:buFont typeface="Wingdings" pitchFamily="2" charset="2"/>
              <a:buChar char="Ø"/>
            </a:pPr>
            <a:r>
              <a:rPr lang="ro-RO" sz="2000" dirty="0">
                <a:latin typeface="Times New Roman" pitchFamily="18" charset="0"/>
                <a:cs typeface="Times New Roman" pitchFamily="18" charset="0"/>
              </a:rPr>
              <a:t>S</a:t>
            </a:r>
            <a:r>
              <a:rPr lang="vi-VN" sz="2000" dirty="0">
                <a:latin typeface="Times New Roman" pitchFamily="18" charset="0"/>
                <a:cs typeface="Times New Roman" pitchFamily="18" charset="0"/>
              </a:rPr>
              <a:t>prijinirea pentru consolidarea de capacităţi de ultimă generaţ</a:t>
            </a:r>
            <a:r>
              <a:rPr lang="ro-RO" sz="2000" dirty="0">
                <a:latin typeface="Times New Roman" pitchFamily="18" charset="0"/>
                <a:cs typeface="Times New Roman" pitchFamily="18" charset="0"/>
              </a:rPr>
              <a:t>ie</a:t>
            </a:r>
          </a:p>
        </p:txBody>
      </p:sp>
    </p:spTree>
    <p:extLst>
      <p:ext uri="{BB962C8B-B14F-4D97-AF65-F5344CB8AC3E}">
        <p14:creationId xmlns:p14="http://schemas.microsoft.com/office/powerpoint/2010/main" val="4089862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219200"/>
            <a:ext cx="6934200" cy="4093428"/>
          </a:xfrm>
          <a:prstGeom prst="rect">
            <a:avLst/>
          </a:prstGeom>
        </p:spPr>
        <p:txBody>
          <a:bodyPr wrap="square">
            <a:spAutoFit/>
          </a:bodyPr>
          <a:lstStyle/>
          <a:p>
            <a:pPr marL="285750" indent="-285750" algn="just">
              <a:buFont typeface="Wingdings" pitchFamily="2" charset="2"/>
              <a:buChar char="Ø"/>
            </a:pPr>
            <a:r>
              <a:rPr lang="ro-RO" sz="2000" dirty="0">
                <a:latin typeface="Times New Roman" pitchFamily="18" charset="0"/>
                <a:cs typeface="Times New Roman" pitchFamily="18" charset="0"/>
              </a:rPr>
              <a:t>Realizarea de exerciții și simulari periodice pentru a testa reziliența statelor ,organizațiilor în fața atacurilor cibernetice</a:t>
            </a:r>
          </a:p>
          <a:p>
            <a:pPr marL="285750" indent="-285750" algn="just">
              <a:buFont typeface="Wingdings" pitchFamily="2" charset="2"/>
              <a:buChar char="Ø"/>
            </a:pPr>
            <a:endParaRPr lang="ro-RO" sz="2000" dirty="0">
              <a:latin typeface="Times New Roman" pitchFamily="18" charset="0"/>
              <a:cs typeface="Times New Roman" pitchFamily="18" charset="0"/>
            </a:endParaRPr>
          </a:p>
          <a:p>
            <a:pPr marL="285750" indent="-285750" algn="just">
              <a:buFont typeface="Wingdings" pitchFamily="2" charset="2"/>
              <a:buChar char="Ø"/>
            </a:pPr>
            <a:r>
              <a:rPr lang="ro-RO" sz="2000" dirty="0">
                <a:latin typeface="Times New Roman" pitchFamily="18" charset="0"/>
                <a:cs typeface="Times New Roman" pitchFamily="18" charset="0"/>
              </a:rPr>
              <a:t>Menținerea în mod regulat a sistemelor și procedurilor de securitatela zi pentru a ține pasul cu evoluția evenimentelor</a:t>
            </a:r>
          </a:p>
          <a:p>
            <a:pPr marL="285750" indent="-285750" algn="just">
              <a:buFont typeface="Wingdings" pitchFamily="2" charset="2"/>
              <a:buChar char="Ø"/>
            </a:pPr>
            <a:endParaRPr lang="ro-RO" sz="2000" dirty="0">
              <a:latin typeface="Times New Roman" pitchFamily="18" charset="0"/>
              <a:cs typeface="Times New Roman" pitchFamily="18" charset="0"/>
            </a:endParaRPr>
          </a:p>
          <a:p>
            <a:pPr marL="285750" indent="-285750">
              <a:buFont typeface="Wingdings" pitchFamily="2" charset="2"/>
              <a:buChar char="Ø"/>
            </a:pPr>
            <a:r>
              <a:rPr lang="it-IT" sz="2000" b="0" i="0" u="none" strike="noStrike" baseline="0" dirty="0">
                <a:latin typeface="TimesNewRomanPSMT"/>
              </a:rPr>
              <a:t>Consolidarea culturii de securitate informațională (informarea</a:t>
            </a:r>
            <a:r>
              <a:rPr lang="ro-MD" sz="2000" b="0" i="0" u="none" strike="noStrike" baseline="0" dirty="0">
                <a:latin typeface="TimesNewRomanPSMT"/>
              </a:rPr>
              <a:t> </a:t>
            </a:r>
            <a:r>
              <a:rPr lang="en-US" sz="2000" b="0" i="0" u="none" strike="noStrike" baseline="0" dirty="0" err="1">
                <a:latin typeface="TimesNewRomanPSMT"/>
              </a:rPr>
              <a:t>populației</a:t>
            </a:r>
            <a:r>
              <a:rPr lang="en-US" sz="2000" b="0" i="0" u="none" strike="noStrike" baseline="0" dirty="0">
                <a:latin typeface="TimesNewRomanPSMT"/>
              </a:rPr>
              <a:t>, </a:t>
            </a:r>
            <a:r>
              <a:rPr lang="en-US" sz="2000" b="0" i="0" u="none" strike="noStrike" baseline="0" dirty="0" err="1">
                <a:latin typeface="TimesNewRomanPSMT"/>
              </a:rPr>
              <a:t>instruirea</a:t>
            </a:r>
            <a:r>
              <a:rPr lang="en-US" sz="2000" b="0" i="0" u="none" strike="noStrike" baseline="0" dirty="0">
                <a:latin typeface="TimesNewRomanPSMT"/>
              </a:rPr>
              <a:t> </a:t>
            </a:r>
            <a:r>
              <a:rPr lang="en-US" sz="2000" b="0" i="0" u="none" strike="noStrike" baseline="0" dirty="0" err="1">
                <a:latin typeface="TimesNewRomanPSMT"/>
              </a:rPr>
              <a:t>adecvată</a:t>
            </a:r>
            <a:r>
              <a:rPr lang="en-US" sz="2000" b="0" i="0" u="none" strike="noStrike" baseline="0" dirty="0">
                <a:latin typeface="TimesNewRomanPSMT"/>
              </a:rPr>
              <a:t> a </a:t>
            </a:r>
            <a:r>
              <a:rPr lang="en-US" sz="2000" b="0" i="0" u="none" strike="noStrike" baseline="0" dirty="0" err="1">
                <a:latin typeface="TimesNewRomanPSMT"/>
              </a:rPr>
              <a:t>managerilor</a:t>
            </a:r>
            <a:r>
              <a:rPr lang="en-US" sz="2000" b="0" i="0" u="none" strike="noStrike" baseline="0" dirty="0">
                <a:latin typeface="TimesNewRomanPSMT"/>
              </a:rPr>
              <a:t> </a:t>
            </a:r>
            <a:r>
              <a:rPr lang="en-US" sz="2000" b="0" i="0" u="none" strike="noStrike" baseline="0" dirty="0" err="1">
                <a:latin typeface="TimesNewRomanPSMT"/>
              </a:rPr>
              <a:t>și</a:t>
            </a:r>
            <a:r>
              <a:rPr lang="en-US" sz="2000" b="0" i="0" u="none" strike="noStrike" baseline="0" dirty="0">
                <a:latin typeface="TimesNewRomanPSMT"/>
              </a:rPr>
              <a:t> a </a:t>
            </a:r>
            <a:r>
              <a:rPr lang="en-US" sz="2000" b="0" i="0" u="none" strike="noStrike" baseline="0" dirty="0" err="1">
                <a:latin typeface="TimesNewRomanPSMT"/>
              </a:rPr>
              <a:t>personalului</a:t>
            </a:r>
            <a:r>
              <a:rPr lang="ro-MD" sz="2000" b="0" i="0" u="none" strike="noStrike" baseline="0" dirty="0">
                <a:latin typeface="TimesNewRomanPSMT"/>
              </a:rPr>
              <a:t> </a:t>
            </a:r>
            <a:r>
              <a:rPr lang="en-US" sz="2000" b="0" i="0" u="none" strike="noStrike" baseline="0" dirty="0" err="1">
                <a:latin typeface="TimesNewRomanPSMT"/>
              </a:rPr>
              <a:t>tehnic</a:t>
            </a:r>
            <a:r>
              <a:rPr lang="en-US" sz="2000" b="0" i="0" u="none" strike="noStrike" baseline="0" dirty="0">
                <a:latin typeface="TimesNewRomanPSMT"/>
              </a:rPr>
              <a:t>);</a:t>
            </a:r>
            <a:endParaRPr lang="ro-RO" sz="2000" dirty="0">
              <a:latin typeface="Times New Roman" pitchFamily="18" charset="0"/>
              <a:cs typeface="Times New Roman" pitchFamily="18" charset="0"/>
            </a:endParaRPr>
          </a:p>
          <a:p>
            <a:pPr marL="285750" indent="-285750" algn="just">
              <a:buFont typeface="Wingdings" pitchFamily="2" charset="2"/>
              <a:buChar char="Ø"/>
            </a:pPr>
            <a:endParaRPr lang="ro-RO" sz="2000" dirty="0">
              <a:latin typeface="Times New Roman" pitchFamily="18" charset="0"/>
              <a:cs typeface="Times New Roman" pitchFamily="18" charset="0"/>
            </a:endParaRPr>
          </a:p>
          <a:p>
            <a:pPr marL="285750" indent="-285750" algn="just">
              <a:buFont typeface="Wingdings" pitchFamily="2" charset="2"/>
              <a:buChar char="Ø"/>
            </a:pPr>
            <a:r>
              <a:rPr lang="vi-VN" sz="2000" dirty="0">
                <a:latin typeface="Times New Roman" pitchFamily="18" charset="0"/>
                <a:cs typeface="Times New Roman" pitchFamily="18" charset="0"/>
              </a:rPr>
              <a:t>Consolidarea cooperării atât între statele membre, cât şi între organismele responsabile cu asigurarea securităţii informaţiilor la nivel internaţional</a:t>
            </a:r>
          </a:p>
        </p:txBody>
      </p:sp>
    </p:spTree>
    <p:extLst>
      <p:ext uri="{BB962C8B-B14F-4D97-AF65-F5344CB8AC3E}">
        <p14:creationId xmlns:p14="http://schemas.microsoft.com/office/powerpoint/2010/main" val="3379913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76200"/>
            <a:ext cx="1781257" cy="584775"/>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Concluzii</a:t>
            </a:r>
          </a:p>
        </p:txBody>
      </p:sp>
      <p:sp>
        <p:nvSpPr>
          <p:cNvPr id="3" name="Rectangle 2"/>
          <p:cNvSpPr/>
          <p:nvPr/>
        </p:nvSpPr>
        <p:spPr>
          <a:xfrm>
            <a:off x="1143000" y="1676400"/>
            <a:ext cx="7162800" cy="2554545"/>
          </a:xfrm>
          <a:prstGeom prst="rect">
            <a:avLst/>
          </a:prstGeom>
        </p:spPr>
        <p:txBody>
          <a:bodyPr wrap="square">
            <a:spAutoFit/>
          </a:bodyPr>
          <a:lstStyle/>
          <a:p>
            <a:pPr algn="just"/>
            <a:r>
              <a:rPr lang="ro-RO" sz="2000" dirty="0">
                <a:latin typeface="Times New Roman" pitchFamily="18" charset="0"/>
                <a:cs typeface="Times New Roman" pitchFamily="18" charset="0"/>
              </a:rPr>
              <a:t>Terorismul cibernetic ramîne o amenințare serioasa iar abordarea sa necesită o combinatie de masuri tehnologice, legislative și de conștientizare pentru a proteja societatea și a preveni atacurile cibernetice . </a:t>
            </a:r>
            <a:r>
              <a:rPr lang="vi-VN" sz="2000" dirty="0">
                <a:latin typeface="Times New Roman" pitchFamily="18" charset="0"/>
                <a:cs typeface="Times New Roman" pitchFamily="18" charset="0"/>
              </a:rPr>
              <a:t>Structurile de securitate sunt obligate să-şi adapteze strategiile de combatere a terorismului la noile arene virtuale prin aplicarea noului tip de război virtual. Monitorizarea permanentă a paginilor web suspicioase reprezintă, în prezent, o prioritate pentru asigurarea securităţii şi siguranţei statelor. </a:t>
            </a:r>
            <a:endParaRPr lang="ro-RO" sz="2000" dirty="0">
              <a:latin typeface="Times New Roman" pitchFamily="18" charset="0"/>
              <a:cs typeface="Times New Roman" pitchFamily="18" charset="0"/>
            </a:endParaRPr>
          </a:p>
        </p:txBody>
      </p:sp>
    </p:spTree>
    <p:extLst>
      <p:ext uri="{BB962C8B-B14F-4D97-AF65-F5344CB8AC3E}">
        <p14:creationId xmlns:p14="http://schemas.microsoft.com/office/powerpoint/2010/main" val="1233488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34671"/>
            <a:ext cx="6096000" cy="3657599"/>
          </a:xfrm>
        </p:spPr>
        <p:txBody>
          <a:bodyPr>
            <a:normAutofit fontScale="77500" lnSpcReduction="20000"/>
          </a:bodyPr>
          <a:lstStyle/>
          <a:p>
            <a:pPr marL="18288" indent="0">
              <a:buNone/>
            </a:pPr>
            <a:r>
              <a:rPr lang="vi-VN" dirty="0">
                <a:latin typeface="Times New Roman" pitchFamily="18" charset="0"/>
                <a:cs typeface="Times New Roman" pitchFamily="18" charset="0"/>
              </a:rPr>
              <a:t>Introducere</a:t>
            </a:r>
            <a:endParaRPr lang="ro-RO" dirty="0">
              <a:latin typeface="Times New Roman" pitchFamily="18" charset="0"/>
              <a:cs typeface="Times New Roman" pitchFamily="18" charset="0"/>
            </a:endParaRPr>
          </a:p>
          <a:p>
            <a:pPr marL="18288" indent="0">
              <a:buNone/>
            </a:pPr>
            <a:r>
              <a:rPr lang="ro-RO" sz="2800" dirty="0">
                <a:latin typeface="Times New Roman" pitchFamily="18" charset="0"/>
                <a:cs typeface="Times New Roman" pitchFamily="18" charset="0"/>
              </a:rPr>
              <a:t>Țintele terorismului cibernetic</a:t>
            </a:r>
          </a:p>
          <a:p>
            <a:pPr marL="18288" indent="0">
              <a:buNone/>
            </a:pPr>
            <a:r>
              <a:rPr lang="ro-RO" dirty="0">
                <a:latin typeface="Times New Roman" pitchFamily="18" charset="0"/>
                <a:cs typeface="Times New Roman" pitchFamily="18" charset="0"/>
              </a:rPr>
              <a:t>Obiectivele</a:t>
            </a:r>
          </a:p>
          <a:p>
            <a:pPr marL="18288" indent="0">
              <a:buNone/>
            </a:pPr>
            <a:r>
              <a:rPr lang="ro-RO" dirty="0">
                <a:latin typeface="Times New Roman" pitchFamily="18" charset="0"/>
                <a:cs typeface="Times New Roman" pitchFamily="18" charset="0"/>
              </a:rPr>
              <a:t>R</a:t>
            </a:r>
            <a:r>
              <a:rPr lang="vi-VN" dirty="0">
                <a:latin typeface="Times New Roman" pitchFamily="18" charset="0"/>
                <a:cs typeface="Times New Roman" pitchFamily="18" charset="0"/>
              </a:rPr>
              <a:t>iscuri și amenințări</a:t>
            </a:r>
            <a:endParaRPr lang="ro-RO" dirty="0">
              <a:latin typeface="Times New Roman" pitchFamily="18" charset="0"/>
              <a:cs typeface="Times New Roman" pitchFamily="18" charset="0"/>
            </a:endParaRPr>
          </a:p>
          <a:p>
            <a:pPr marL="18288" indent="0">
              <a:buNone/>
            </a:pPr>
            <a:r>
              <a:rPr lang="ro-RO" sz="2800" dirty="0">
                <a:latin typeface="Times New Roman" pitchFamily="18" charset="0"/>
                <a:cs typeface="Times New Roman" pitchFamily="18" charset="0"/>
              </a:rPr>
              <a:t>Grupările teroriste </a:t>
            </a:r>
          </a:p>
          <a:p>
            <a:pPr marL="18288" indent="0">
              <a:buNone/>
            </a:pPr>
            <a:r>
              <a:rPr lang="ro-RO" sz="2800" dirty="0">
                <a:latin typeface="Times New Roman" pitchFamily="18" charset="0"/>
                <a:cs typeface="Times New Roman" pitchFamily="18" charset="0"/>
              </a:rPr>
              <a:t>Tipu</a:t>
            </a:r>
            <a:r>
              <a:rPr lang="en-US" sz="2800" dirty="0">
                <a:latin typeface="Times New Roman" pitchFamily="18" charset="0"/>
                <a:cs typeface="Times New Roman" pitchFamily="18" charset="0"/>
              </a:rPr>
              <a:t>r</a:t>
            </a:r>
            <a:r>
              <a:rPr lang="ro-RO" sz="2800" dirty="0">
                <a:latin typeface="Times New Roman" pitchFamily="18" charset="0"/>
                <a:cs typeface="Times New Roman" pitchFamily="18" charset="0"/>
              </a:rPr>
              <a:t>i de terorism cibernetic</a:t>
            </a:r>
          </a:p>
          <a:p>
            <a:pPr marL="18288" indent="0">
              <a:buNone/>
            </a:pPr>
            <a:r>
              <a:rPr lang="ro-RO" sz="2800" dirty="0">
                <a:latin typeface="Times New Roman" pitchFamily="18" charset="0"/>
                <a:cs typeface="Times New Roman" pitchFamily="18" charset="0"/>
              </a:rPr>
              <a:t>Inteligența  artificiala</a:t>
            </a:r>
            <a:endParaRPr lang="ro-RO" dirty="0">
              <a:latin typeface="Times New Roman" pitchFamily="18" charset="0"/>
              <a:cs typeface="Times New Roman" pitchFamily="18" charset="0"/>
            </a:endParaRPr>
          </a:p>
          <a:p>
            <a:pPr marL="18288" indent="0">
              <a:buNone/>
            </a:pPr>
            <a:r>
              <a:rPr lang="vi-VN" dirty="0">
                <a:latin typeface="Times New Roman" pitchFamily="18" charset="0"/>
                <a:cs typeface="Times New Roman" pitchFamily="18" charset="0"/>
              </a:rPr>
              <a:t>Exemple</a:t>
            </a:r>
            <a:endParaRPr lang="ro-RO" dirty="0">
              <a:latin typeface="Times New Roman" pitchFamily="18" charset="0"/>
              <a:cs typeface="Times New Roman" pitchFamily="18" charset="0"/>
            </a:endParaRPr>
          </a:p>
          <a:p>
            <a:pPr marL="18288" indent="0">
              <a:buNone/>
            </a:pPr>
            <a:r>
              <a:rPr lang="ro-RO" sz="2800" dirty="0">
                <a:latin typeface="Times New Roman" pitchFamily="18" charset="0"/>
                <a:cs typeface="Times New Roman" pitchFamily="18" charset="0"/>
              </a:rPr>
              <a:t>Contracararea</a:t>
            </a:r>
          </a:p>
          <a:p>
            <a:pPr marL="18288" indent="0">
              <a:buNone/>
            </a:pPr>
            <a:r>
              <a:rPr lang="vi-VN" dirty="0">
                <a:latin typeface="Times New Roman" pitchFamily="18" charset="0"/>
                <a:cs typeface="Times New Roman" pitchFamily="18" charset="0"/>
              </a:rPr>
              <a:t>Concluzie</a:t>
            </a:r>
            <a:endParaRPr lang="ro-RO" dirty="0">
              <a:latin typeface="Times New Roman" pitchFamily="18" charset="0"/>
              <a:cs typeface="Times New Roman" pitchFamily="18" charset="0"/>
            </a:endParaRPr>
          </a:p>
          <a:p>
            <a:pPr marL="18288" indent="0">
              <a:buNone/>
            </a:pPr>
            <a:r>
              <a:rPr lang="ro-RO" sz="2800" dirty="0">
                <a:latin typeface="Times New Roman" pitchFamily="18" charset="0"/>
                <a:cs typeface="Times New Roman" pitchFamily="18" charset="0"/>
              </a:rPr>
              <a:t>Bibliografie</a:t>
            </a:r>
          </a:p>
          <a:p>
            <a:pPr marL="18288" indent="0">
              <a:buNone/>
            </a:pPr>
            <a:endParaRPr lang="ro-RO" dirty="0">
              <a:latin typeface="Times New Roman" pitchFamily="18" charset="0"/>
              <a:cs typeface="Times New Roman" pitchFamily="18" charset="0"/>
            </a:endParaRPr>
          </a:p>
          <a:p>
            <a:pPr marL="18288" indent="0">
              <a:buNone/>
            </a:pPr>
            <a:endParaRPr lang="ro-RO" dirty="0">
              <a:latin typeface="Times New Roman" pitchFamily="18" charset="0"/>
              <a:cs typeface="Times New Roman" pitchFamily="18" charset="0"/>
            </a:endParaRPr>
          </a:p>
        </p:txBody>
      </p:sp>
      <p:sp>
        <p:nvSpPr>
          <p:cNvPr id="2" name="Title 1"/>
          <p:cNvSpPr>
            <a:spLocks noGrp="1"/>
          </p:cNvSpPr>
          <p:nvPr>
            <p:ph type="title"/>
          </p:nvPr>
        </p:nvSpPr>
        <p:spPr>
          <a:xfrm>
            <a:off x="27709" y="-13855"/>
            <a:ext cx="7543800" cy="914400"/>
          </a:xfrm>
        </p:spPr>
        <p:txBody>
          <a:bodyPr/>
          <a:lstStyle/>
          <a:p>
            <a:pPr algn="l"/>
            <a:r>
              <a:rPr lang="en-US" dirty="0" err="1">
                <a:latin typeface="Arial" pitchFamily="34" charset="0"/>
                <a:cs typeface="Arial" pitchFamily="34" charset="0"/>
              </a:rPr>
              <a:t>Cuprins</a:t>
            </a:r>
            <a:endParaRPr lang="ro-RO"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2400"/>
            <a:ext cx="3200400" cy="2764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503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86139"/>
            <a:ext cx="2167581" cy="584775"/>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Bibliografie</a:t>
            </a:r>
          </a:p>
        </p:txBody>
      </p:sp>
      <p:sp>
        <p:nvSpPr>
          <p:cNvPr id="3" name="TextBox 2"/>
          <p:cNvSpPr txBox="1"/>
          <p:nvPr/>
        </p:nvSpPr>
        <p:spPr>
          <a:xfrm>
            <a:off x="419100" y="838200"/>
            <a:ext cx="8305800" cy="3108543"/>
          </a:xfrm>
          <a:prstGeom prst="rect">
            <a:avLst/>
          </a:prstGeom>
          <a:noFill/>
        </p:spPr>
        <p:txBody>
          <a:bodyPr wrap="square" rtlCol="0">
            <a:spAutoFit/>
          </a:bodyPr>
          <a:lstStyle/>
          <a:p>
            <a:pPr marL="342900" indent="-342900">
              <a:buFont typeface="+mj-lt"/>
              <a:buAutoNum type="arabicPeriod"/>
            </a:pPr>
            <a:r>
              <a:rPr lang="ro-RO" sz="1400" dirty="0">
                <a:latin typeface="Times New Roman" pitchFamily="18" charset="0"/>
                <a:cs typeface="Times New Roman" pitchFamily="18" charset="0"/>
              </a:rPr>
              <a:t>Dalia Elena Silaghi,</a:t>
            </a:r>
            <a:r>
              <a:rPr lang="pt-BR" sz="1400" dirty="0">
                <a:latin typeface="Times New Roman" pitchFamily="18" charset="0"/>
                <a:cs typeface="Times New Roman" pitchFamily="18" charset="0"/>
              </a:rPr>
              <a:t> Terorismul cibernetic: o formă contemporană de terorism</a:t>
            </a:r>
            <a:r>
              <a:rPr lang="ro-RO" sz="1400" dirty="0">
                <a:latin typeface="Times New Roman" pitchFamily="18" charset="0"/>
                <a:cs typeface="Times New Roman" pitchFamily="18" charset="0"/>
              </a:rPr>
              <a:t>,</a:t>
            </a:r>
            <a:r>
              <a:rPr lang="vi-VN" sz="1400" dirty="0">
                <a:latin typeface="Times New Roman" pitchFamily="18" charset="0"/>
                <a:cs typeface="Times New Roman" pitchFamily="18" charset="0"/>
              </a:rPr>
              <a:t> INTELLIGENCE INFO ISSN 2821 - 8159, ISSN – L 2821 – 8159, Volumul 2, Numărul 1, Martie 2023</a:t>
            </a:r>
            <a:r>
              <a:rPr lang="ro-RO" sz="1400" dirty="0">
                <a:latin typeface="Times New Roman" pitchFamily="18" charset="0"/>
                <a:cs typeface="Times New Roman" pitchFamily="18" charset="0"/>
              </a:rPr>
              <a:t> , </a:t>
            </a:r>
            <a:r>
              <a:rPr lang="ro-RO" sz="1400" dirty="0">
                <a:latin typeface="Times New Roman" pitchFamily="18" charset="0"/>
                <a:cs typeface="Times New Roman" pitchFamily="18" charset="0"/>
                <a:hlinkClick r:id="rId2"/>
              </a:rPr>
              <a:t>https://www.intelligenceinfo.org/terorismul-cibernetic-o-formacontemporana-de-terorism</a:t>
            </a:r>
            <a:r>
              <a:rPr lang="ro-RO" sz="1400" dirty="0">
                <a:hlinkClick r:id="rId2"/>
              </a:rPr>
              <a:t>/</a:t>
            </a:r>
            <a:endParaRPr lang="ro-RO" sz="1400" dirty="0"/>
          </a:p>
          <a:p>
            <a:pPr marL="342900" indent="-342900">
              <a:buFont typeface="+mj-lt"/>
              <a:buAutoNum type="arabicPeriod"/>
            </a:pPr>
            <a:r>
              <a:rPr lang="ro-RO" sz="1400" dirty="0">
                <a:latin typeface="Times New Roman" pitchFamily="18" charset="0"/>
                <a:cs typeface="Times New Roman" pitchFamily="18" charset="0"/>
              </a:rPr>
              <a:t>http://politeia.org.ro/international/terorism-si-contraterorism-3-terorismul-cibernetic/10507/ </a:t>
            </a:r>
          </a:p>
          <a:p>
            <a:pPr marL="342900" indent="-342900">
              <a:buFont typeface="+mj-lt"/>
              <a:buAutoNum type="arabicPeriod"/>
            </a:pPr>
            <a:r>
              <a:rPr lang="ro-RO" sz="1400" dirty="0">
                <a:latin typeface="Times New Roman" pitchFamily="18" charset="0"/>
                <a:cs typeface="Times New Roman" pitchFamily="18" charset="0"/>
                <a:hlinkClick r:id="rId3"/>
              </a:rPr>
              <a:t>https://adevarul.ro/stiri-externe/sua/atacul-cibernetic-asupra-sony-pictures-o-problema-1587437.html</a:t>
            </a:r>
            <a:endParaRPr lang="ro-RO" sz="1400" dirty="0">
              <a:latin typeface="Times New Roman" pitchFamily="18" charset="0"/>
              <a:cs typeface="Times New Roman" pitchFamily="18" charset="0"/>
            </a:endParaRPr>
          </a:p>
          <a:p>
            <a:pPr marL="342900" indent="-342900">
              <a:buFont typeface="+mj-lt"/>
              <a:buAutoNum type="arabicPeriod"/>
            </a:pPr>
            <a:r>
              <a:rPr lang="en-US" sz="1400" dirty="0">
                <a:latin typeface="Times New Roman" pitchFamily="18" charset="0"/>
                <a:cs typeface="Times New Roman" pitchFamily="18" charset="0"/>
              </a:rPr>
              <a:t>P. Foster, Bogus’ AP tweet about explosion at the White House wipes billions off US markets, 23 </a:t>
            </a:r>
            <a:r>
              <a:rPr lang="en-US" sz="1400" dirty="0" err="1">
                <a:latin typeface="Times New Roman" pitchFamily="18" charset="0"/>
                <a:cs typeface="Times New Roman" pitchFamily="18" charset="0"/>
              </a:rPr>
              <a:t>aprilie</a:t>
            </a:r>
            <a:r>
              <a:rPr lang="en-US" sz="1400" dirty="0">
                <a:latin typeface="Times New Roman" pitchFamily="18" charset="0"/>
                <a:cs typeface="Times New Roman" pitchFamily="18" charset="0"/>
              </a:rPr>
              <a:t> 2013, </a:t>
            </a:r>
            <a:r>
              <a:rPr lang="en-US" sz="1400" dirty="0" err="1">
                <a:latin typeface="Times New Roman" pitchFamily="18" charset="0"/>
                <a:cs typeface="Times New Roman" pitchFamily="18" charset="0"/>
              </a:rPr>
              <a:t>disponibil</a:t>
            </a:r>
            <a:r>
              <a:rPr lang="en-US" sz="1400" dirty="0">
                <a:latin typeface="Times New Roman" pitchFamily="18" charset="0"/>
                <a:cs typeface="Times New Roman" pitchFamily="18" charset="0"/>
              </a:rPr>
              <a:t> la </a:t>
            </a:r>
            <a:r>
              <a:rPr lang="en-US" sz="1400" dirty="0">
                <a:latin typeface="Times New Roman" pitchFamily="18" charset="0"/>
                <a:cs typeface="Times New Roman" pitchFamily="18" charset="0"/>
                <a:hlinkClick r:id="rId4"/>
              </a:rPr>
              <a:t>http://</a:t>
            </a:r>
            <a:r>
              <a:rPr lang="en-US" sz="1400" dirty="0" err="1">
                <a:latin typeface="Times New Roman" pitchFamily="18" charset="0"/>
                <a:cs typeface="Times New Roman" pitchFamily="18" charset="0"/>
                <a:hlinkClick r:id="rId4"/>
              </a:rPr>
              <a:t>www.telegraph.co.uk</a:t>
            </a:r>
            <a:r>
              <a:rPr lang="en-US" sz="1400" dirty="0">
                <a:latin typeface="Times New Roman" pitchFamily="18" charset="0"/>
                <a:cs typeface="Times New Roman" pitchFamily="18" charset="0"/>
                <a:hlinkClick r:id="rId4"/>
              </a:rPr>
              <a:t>/finance/markets/10013768/BogusAP-tweet-about-explosion-at-the-White-House-wipes-billions-off-US-markets.html</a:t>
            </a:r>
            <a:r>
              <a:rPr lang="en-US" sz="1400" dirty="0"/>
              <a:t>.</a:t>
            </a:r>
            <a:endParaRPr lang="ro-RO" sz="1400" dirty="0"/>
          </a:p>
          <a:p>
            <a:pPr marL="342900" indent="-342900">
              <a:buFont typeface="+mj-lt"/>
              <a:buAutoNum type="arabicPeriod"/>
            </a:pPr>
            <a:r>
              <a:rPr lang="ro-RO" sz="1400" dirty="0">
                <a:latin typeface="Times New Roman" pitchFamily="18" charset="0"/>
                <a:cs typeface="Times New Roman" pitchFamily="18" charset="0"/>
                <a:hlinkClick r:id="rId5"/>
              </a:rPr>
              <a:t>https://intelligence.sri.ro/securitatea-cibernetica-prioritate-sectorului-de-intelligence-lumea-globalizata</a:t>
            </a:r>
            <a:endParaRPr lang="ro-RO" sz="1400" dirty="0">
              <a:latin typeface="Times New Roman" pitchFamily="18" charset="0"/>
              <a:cs typeface="Times New Roman" pitchFamily="18" charset="0"/>
            </a:endParaRPr>
          </a:p>
          <a:p>
            <a:pPr marL="342900" indent="-342900">
              <a:buFont typeface="+mj-lt"/>
              <a:buAutoNum type="arabicPeriod"/>
            </a:pPr>
            <a:r>
              <a:rPr lang="ro-RO" sz="1400" dirty="0">
                <a:latin typeface="Times New Roman" pitchFamily="18" charset="0"/>
                <a:cs typeface="Times New Roman" pitchFamily="18" charset="0"/>
                <a:hlinkClick r:id="rId6"/>
              </a:rPr>
              <a:t>https://intelligence.sri.ro/jihadul-cibernetic-antrenamentul-virtual/</a:t>
            </a:r>
            <a:endParaRPr lang="ro-RO" sz="1400" dirty="0">
              <a:latin typeface="Times New Roman" pitchFamily="18" charset="0"/>
              <a:cs typeface="Times New Roman" pitchFamily="18" charset="0"/>
            </a:endParaRPr>
          </a:p>
          <a:p>
            <a:pPr marL="342900" indent="-342900">
              <a:buFont typeface="+mj-lt"/>
              <a:buAutoNum type="arabicPeriod"/>
            </a:pPr>
            <a:r>
              <a:rPr lang="ro-RO" sz="1400" dirty="0">
                <a:latin typeface="Times New Roman" pitchFamily="18" charset="0"/>
                <a:cs typeface="Times New Roman" pitchFamily="18" charset="0"/>
                <a:hlinkClick r:id="rId7"/>
              </a:rPr>
              <a:t>https://gmr.mapn.ro/webroot/fileslib/upload/files/arhiva%20GMR/2019%20gmr/2019/2%202019%20gmr/savu,neagu.pdf</a:t>
            </a:r>
            <a:endParaRPr lang="ro-RO" sz="1400" dirty="0">
              <a:latin typeface="Times New Roman" pitchFamily="18" charset="0"/>
              <a:cs typeface="Times New Roman" pitchFamily="18" charset="0"/>
            </a:endParaRPr>
          </a:p>
          <a:p>
            <a:pPr marL="342900" indent="-342900">
              <a:buFont typeface="+mj-lt"/>
              <a:buAutoNum type="arabicPeriod"/>
            </a:pPr>
            <a:endParaRPr lang="ro-RO" sz="1400" dirty="0">
              <a:latin typeface="Times New Roman" pitchFamily="18" charset="0"/>
              <a:cs typeface="Times New Roman" pitchFamily="18" charset="0"/>
            </a:endParaRPr>
          </a:p>
          <a:p>
            <a:pPr marL="342900" indent="-342900">
              <a:buFont typeface="+mj-lt"/>
              <a:buAutoNum type="arabicPeriod"/>
            </a:pPr>
            <a:endParaRPr lang="ro-RO" sz="1400" dirty="0">
              <a:latin typeface="Times New Roman" pitchFamily="18" charset="0"/>
              <a:cs typeface="Times New Roman" pitchFamily="18" charset="0"/>
            </a:endParaRPr>
          </a:p>
        </p:txBody>
      </p:sp>
    </p:spTree>
    <p:extLst>
      <p:ext uri="{BB962C8B-B14F-4D97-AF65-F5344CB8AC3E}">
        <p14:creationId xmlns:p14="http://schemas.microsoft.com/office/powerpoint/2010/main" val="2075306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281226"/>
            <a:ext cx="3079689" cy="861774"/>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INTRODUCERE</a:t>
            </a:r>
          </a:p>
          <a:p>
            <a:endParaRPr lang="ro-RO" dirty="0"/>
          </a:p>
        </p:txBody>
      </p:sp>
      <p:sp>
        <p:nvSpPr>
          <p:cNvPr id="4" name="TextBox 3"/>
          <p:cNvSpPr txBox="1"/>
          <p:nvPr/>
        </p:nvSpPr>
        <p:spPr>
          <a:xfrm>
            <a:off x="574964" y="986135"/>
            <a:ext cx="5943600" cy="461665"/>
          </a:xfrm>
          <a:prstGeom prst="rect">
            <a:avLst/>
          </a:prstGeom>
          <a:noFill/>
        </p:spPr>
        <p:txBody>
          <a:bodyPr wrap="square" rtlCol="0">
            <a:spAutoFit/>
          </a:bodyPr>
          <a:lstStyle/>
          <a:p>
            <a:r>
              <a:rPr lang="ro-RO" sz="2400" dirty="0">
                <a:solidFill>
                  <a:schemeClr val="tx2"/>
                </a:solidFill>
                <a:latin typeface="Times New Roman" pitchFamily="18" charset="0"/>
                <a:cs typeface="Times New Roman" pitchFamily="18" charset="0"/>
              </a:rPr>
              <a:t>Ce este terotismul  cibernetic ?</a:t>
            </a:r>
          </a:p>
        </p:txBody>
      </p:sp>
      <p:sp>
        <p:nvSpPr>
          <p:cNvPr id="5" name="TextBox 4"/>
          <p:cNvSpPr txBox="1"/>
          <p:nvPr/>
        </p:nvSpPr>
        <p:spPr>
          <a:xfrm>
            <a:off x="381000" y="1752600"/>
            <a:ext cx="8229600" cy="3046988"/>
          </a:xfrm>
          <a:prstGeom prst="rect">
            <a:avLst/>
          </a:prstGeom>
          <a:noFill/>
        </p:spPr>
        <p:txBody>
          <a:bodyPr wrap="square" rtlCol="0">
            <a:spAutoFit/>
          </a:bodyPr>
          <a:lstStyle/>
          <a:p>
            <a:pPr algn="just"/>
            <a:r>
              <a:rPr lang="vi-VN" sz="2400" b="1" dirty="0">
                <a:latin typeface="Times New Roman" pitchFamily="18" charset="0"/>
                <a:cs typeface="Times New Roman" pitchFamily="18" charset="0"/>
              </a:rPr>
              <a:t>Teoretic terorismul </a:t>
            </a:r>
            <a:r>
              <a:rPr lang="vi-VN" sz="2400" dirty="0">
                <a:latin typeface="Times New Roman" pitchFamily="18" charset="0"/>
                <a:cs typeface="Times New Roman" pitchFamily="18" charset="0"/>
              </a:rPr>
              <a:t>cibernetic (cyberterrorism) poate fi definit printr-o </a:t>
            </a:r>
            <a:r>
              <a:rPr lang="vi-VN" sz="2400" i="1" dirty="0">
                <a:latin typeface="Times New Roman" pitchFamily="18" charset="0"/>
                <a:cs typeface="Times New Roman" pitchFamily="18" charset="0"/>
              </a:rPr>
              <a:t>acţiune premeditată</a:t>
            </a:r>
            <a:r>
              <a:rPr lang="vi-VN" sz="2400" dirty="0">
                <a:latin typeface="Times New Roman" pitchFamily="18" charset="0"/>
                <a:cs typeface="Times New Roman" pitchFamily="18" charset="0"/>
              </a:rPr>
              <a:t>, </a:t>
            </a:r>
            <a:r>
              <a:rPr lang="vi-VN" sz="2400" i="1" dirty="0">
                <a:latin typeface="Times New Roman" pitchFamily="18" charset="0"/>
                <a:cs typeface="Times New Roman" pitchFamily="18" charset="0"/>
              </a:rPr>
              <a:t>motivată politic</a:t>
            </a:r>
            <a:r>
              <a:rPr lang="vi-VN" sz="2400" dirty="0">
                <a:latin typeface="Times New Roman" pitchFamily="18" charset="0"/>
                <a:cs typeface="Times New Roman" pitchFamily="18" charset="0"/>
              </a:rPr>
              <a:t>, prin care </a:t>
            </a:r>
            <a:r>
              <a:rPr lang="vi-VN" sz="2400" i="1" dirty="0">
                <a:latin typeface="Times New Roman" pitchFamily="18" charset="0"/>
                <a:cs typeface="Times New Roman" pitchFamily="18" charset="0"/>
              </a:rPr>
              <a:t>sunt atacate  reţele de comunicaţii computerizate, sisteme de calcul, programe de calculator, precum şi baze de date</a:t>
            </a:r>
            <a:r>
              <a:rPr lang="vi-VN" sz="2400" dirty="0">
                <a:latin typeface="Times New Roman" pitchFamily="18" charset="0"/>
                <a:cs typeface="Times New Roman" pitchFamily="18" charset="0"/>
              </a:rPr>
              <a:t>. Aceste atacuri pot produce prejudicii şi implicit acte de violenţă împotriva unor ţinte noncombatante. Aceste acte pot fi declarate terorism numai dacă sunt produse de agenţi clandestini individuali sau afiliaţi în grupări subnaţionale sau multinaţionale.</a:t>
            </a: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val="116304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9939"/>
            <a:ext cx="5176417" cy="584775"/>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Țintele terorismului cibernetic</a:t>
            </a:r>
          </a:p>
        </p:txBody>
      </p:sp>
      <p:sp>
        <p:nvSpPr>
          <p:cNvPr id="4" name="TextBox 3"/>
          <p:cNvSpPr txBox="1"/>
          <p:nvPr/>
        </p:nvSpPr>
        <p:spPr>
          <a:xfrm>
            <a:off x="609600" y="1371600"/>
            <a:ext cx="6477000" cy="2677656"/>
          </a:xfrm>
          <a:prstGeom prst="rect">
            <a:avLst/>
          </a:prstGeom>
          <a:noFill/>
        </p:spPr>
        <p:txBody>
          <a:bodyPr wrap="square" rtlCol="0">
            <a:spAutoFit/>
          </a:bodyPr>
          <a:lstStyle/>
          <a:p>
            <a:pPr marL="285750" indent="-285750">
              <a:buFont typeface="Wingdings" pitchFamily="2" charset="2"/>
              <a:buChar char="Ø"/>
            </a:pPr>
            <a:r>
              <a:rPr lang="ro-RO" sz="2400" dirty="0">
                <a:latin typeface="Times New Roman" pitchFamily="18" charset="0"/>
                <a:cs typeface="Times New Roman" pitchFamily="18" charset="0"/>
              </a:rPr>
              <a:t> Guvernele și institutiile interguvernamentale</a:t>
            </a:r>
          </a:p>
          <a:p>
            <a:pPr marL="285750" indent="-285750">
              <a:buFont typeface="Wingdings" pitchFamily="2" charset="2"/>
              <a:buChar char="Ø"/>
            </a:pPr>
            <a:r>
              <a:rPr lang="ro-RO" sz="2400" dirty="0">
                <a:latin typeface="Times New Roman" pitchFamily="18" charset="0"/>
                <a:cs typeface="Times New Roman" pitchFamily="18" charset="0"/>
              </a:rPr>
              <a:t>Companii și organizații</a:t>
            </a:r>
          </a:p>
          <a:p>
            <a:pPr marL="285750" indent="-285750">
              <a:buFont typeface="Wingdings" pitchFamily="2" charset="2"/>
              <a:buChar char="Ø"/>
            </a:pPr>
            <a:r>
              <a:rPr lang="ro-RO" sz="2400" dirty="0">
                <a:latin typeface="Times New Roman" pitchFamily="18" charset="0"/>
                <a:cs typeface="Times New Roman" pitchFamily="18" charset="0"/>
              </a:rPr>
              <a:t>Infrastructura critică</a:t>
            </a:r>
          </a:p>
          <a:p>
            <a:pPr marL="285750" indent="-285750">
              <a:buFont typeface="Wingdings" pitchFamily="2" charset="2"/>
              <a:buChar char="Ø"/>
            </a:pPr>
            <a:r>
              <a:rPr lang="ro-RO" sz="2400" dirty="0">
                <a:latin typeface="Times New Roman" pitchFamily="18" charset="0"/>
                <a:cs typeface="Times New Roman" pitchFamily="18" charset="0"/>
              </a:rPr>
              <a:t>Instituțiile bancare</a:t>
            </a:r>
          </a:p>
          <a:p>
            <a:pPr marL="285750" indent="-285750">
              <a:buFont typeface="Wingdings" pitchFamily="2" charset="2"/>
              <a:buChar char="Ø"/>
            </a:pPr>
            <a:r>
              <a:rPr lang="ro-RO" sz="2400" dirty="0">
                <a:latin typeface="Times New Roman" pitchFamily="18" charset="0"/>
                <a:cs typeface="Times New Roman" pitchFamily="18" charset="0"/>
              </a:rPr>
              <a:t>Organizații neguvernamentele (ONG-urile)</a:t>
            </a:r>
          </a:p>
          <a:p>
            <a:pPr marL="285750" indent="-285750">
              <a:buFont typeface="Wingdings" pitchFamily="2" charset="2"/>
              <a:buChar char="Ø"/>
            </a:pPr>
            <a:r>
              <a:rPr lang="ro-RO" sz="2400" dirty="0">
                <a:latin typeface="Times New Roman" pitchFamily="18" charset="0"/>
                <a:cs typeface="Times New Roman" pitchFamily="18" charset="0"/>
              </a:rPr>
              <a:t>Instituții academice și de cercetare</a:t>
            </a:r>
          </a:p>
          <a:p>
            <a:pPr marL="285750" indent="-285750">
              <a:buFont typeface="Wingdings" pitchFamily="2" charset="2"/>
              <a:buChar char="Ø"/>
            </a:pPr>
            <a:r>
              <a:rPr lang="ro-RO" sz="2400" dirty="0">
                <a:latin typeface="Times New Roman" pitchFamily="18" charset="0"/>
                <a:cs typeface="Times New Roman" pitchFamily="18" charset="0"/>
              </a:rPr>
              <a:t>Individuale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atac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asupra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persoanei</a:t>
            </a:r>
            <a:r>
              <a:rPr lang="en-US" sz="2400" dirty="0">
                <a:latin typeface="Times New Roman" pitchFamily="18" charset="0"/>
                <a:cs typeface="Times New Roman" pitchFamily="18" charset="0"/>
              </a:rPr>
              <a:t>)</a:t>
            </a: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val="2347844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5907386" cy="584775"/>
          </a:xfrm>
          <a:prstGeom prst="rect">
            <a:avLst/>
          </a:prstGeom>
          <a:noFill/>
        </p:spPr>
        <p:txBody>
          <a:bodyPr wrap="none" rtlCol="0">
            <a:spAutoFit/>
          </a:bodyPr>
          <a:lstStyle/>
          <a:p>
            <a:r>
              <a:rPr lang="ro-RO" sz="3200" dirty="0">
                <a:solidFill>
                  <a:schemeClr val="tx2"/>
                </a:solidFill>
                <a:latin typeface="Times New Roman" pitchFamily="18" charset="0"/>
                <a:cs typeface="Times New Roman" pitchFamily="18" charset="0"/>
              </a:rPr>
              <a:t>Obiectivele terorismului cibernetic</a:t>
            </a:r>
          </a:p>
        </p:txBody>
      </p:sp>
      <p:sp>
        <p:nvSpPr>
          <p:cNvPr id="4" name="TextBox 3"/>
          <p:cNvSpPr txBox="1"/>
          <p:nvPr/>
        </p:nvSpPr>
        <p:spPr>
          <a:xfrm>
            <a:off x="990600" y="1371600"/>
            <a:ext cx="7696200" cy="4154984"/>
          </a:xfrm>
          <a:prstGeom prst="rect">
            <a:avLst/>
          </a:prstGeom>
          <a:noFill/>
        </p:spPr>
        <p:txBody>
          <a:bodyPr wrap="square" rtlCol="0">
            <a:spAutoFit/>
          </a:bodyPr>
          <a:lstStyle/>
          <a:p>
            <a:pPr marL="401638" indent="-401638" algn="just">
              <a:buFont typeface="Wingdings" pitchFamily="2" charset="2"/>
              <a:buChar char="Ø"/>
            </a:pPr>
            <a:r>
              <a:rPr lang="vi-VN" sz="2400" dirty="0">
                <a:latin typeface="Times New Roman" pitchFamily="18" charset="0"/>
                <a:cs typeface="Times New Roman" pitchFamily="18" charset="0"/>
              </a:rPr>
              <a:t>preluarea controlului asupra unor reţele care reglează infrastructurile critice aşa cum ar fi reţelele de aprovizionare cu apă, trafic aerian,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reţelele militare, sistemul indicatoarelor de trafic, telecomunicaţiile, sistemele financiare, etc.;</a:t>
            </a:r>
            <a:endParaRPr lang="ro-RO" sz="2400" dirty="0">
              <a:latin typeface="Times New Roman" pitchFamily="18" charset="0"/>
              <a:cs typeface="Times New Roman" pitchFamily="18" charset="0"/>
            </a:endParaRPr>
          </a:p>
          <a:p>
            <a:pPr marL="401638" indent="-401638" algn="just">
              <a:buFont typeface="Wingdings" pitchFamily="2" charset="2"/>
              <a:buChar char="Ø"/>
            </a:pPr>
            <a:endParaRPr lang="ro-RO" sz="2400" dirty="0">
              <a:latin typeface="Times New Roman" pitchFamily="18" charset="0"/>
              <a:cs typeface="Times New Roman" pitchFamily="18" charset="0"/>
            </a:endParaRPr>
          </a:p>
          <a:p>
            <a:pPr marL="401638" indent="-401638">
              <a:buFont typeface="Wingdings" pitchFamily="2" charset="2"/>
              <a:buChar char="Ø"/>
            </a:pPr>
            <a:r>
              <a:rPr lang="vi-VN" sz="2400" dirty="0">
                <a:latin typeface="Times New Roman" pitchFamily="18" charset="0"/>
                <a:cs typeface="Times New Roman" pitchFamily="18" charset="0"/>
              </a:rPr>
              <a:t>preluarea controlului unor sisteme industriale şi energetice;</a:t>
            </a:r>
            <a:endParaRPr lang="ro-RO" sz="2400" dirty="0">
              <a:latin typeface="Times New Roman" pitchFamily="18" charset="0"/>
              <a:cs typeface="Times New Roman" pitchFamily="18" charset="0"/>
            </a:endParaRPr>
          </a:p>
          <a:p>
            <a:pPr marL="401638" indent="-401638" algn="just">
              <a:buFont typeface="Wingdings" pitchFamily="2" charset="2"/>
              <a:buChar char="Ø"/>
            </a:pPr>
            <a:endParaRPr lang="ro-RO" sz="2400" dirty="0">
              <a:latin typeface="Times New Roman" pitchFamily="18" charset="0"/>
              <a:cs typeface="Times New Roman" pitchFamily="18" charset="0"/>
            </a:endParaRPr>
          </a:p>
          <a:p>
            <a:pPr marL="401638" indent="-401638">
              <a:buFont typeface="Wingdings" pitchFamily="2" charset="2"/>
              <a:buChar char="Ø"/>
            </a:pPr>
            <a:r>
              <a:rPr lang="vi-VN" sz="2400" dirty="0">
                <a:latin typeface="Times New Roman" pitchFamily="18" charset="0"/>
                <a:cs typeface="Times New Roman" pitchFamily="18" charset="0"/>
              </a:rPr>
              <a:t>furtul de tehnologie, coduri-sursă, planuri de afaceri, proiecte şi informaţii comerciale privilegiate sau secrete</a:t>
            </a: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val="3762864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extLst>
              <p:ext uri="{D42A27DB-BD31-4B8C-83A1-F6EECF244321}">
                <p14:modId xmlns:p14="http://schemas.microsoft.com/office/powerpoint/2010/main" val="3897916982"/>
              </p:ext>
            </p:extLst>
          </p:nvPr>
        </p:nvGraphicFramePr>
        <p:xfrm>
          <a:off x="914400" y="533400"/>
          <a:ext cx="77724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ight Arrow 18"/>
          <p:cNvSpPr/>
          <p:nvPr/>
        </p:nvSpPr>
        <p:spPr>
          <a:xfrm rot="5400000">
            <a:off x="4496436" y="2056763"/>
            <a:ext cx="609601" cy="458474"/>
          </a:xfrm>
          <a:prstGeom prst="rightArrow">
            <a:avLst>
              <a:gd name="adj1" fmla="val 50000"/>
              <a:gd name="adj2" fmla="val 528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792777">
            <a:off x="5614117" y="2555819"/>
            <a:ext cx="585787" cy="62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245552">
            <a:off x="5512119" y="3903971"/>
            <a:ext cx="585787" cy="64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4444687" y="4419600"/>
            <a:ext cx="5857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4339517">
            <a:off x="3350930" y="3720931"/>
            <a:ext cx="585787"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998329">
            <a:off x="3309755" y="2712383"/>
            <a:ext cx="585787" cy="575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886160" y="5581326"/>
            <a:ext cx="2029239" cy="646331"/>
          </a:xfrm>
          <a:prstGeom prst="rect">
            <a:avLst/>
          </a:prstGeom>
          <a:noFill/>
        </p:spPr>
        <p:txBody>
          <a:bodyPr wrap="square" rtlCol="0">
            <a:spAutoFit/>
          </a:bodyPr>
          <a:lstStyle/>
          <a:p>
            <a:pPr marL="285750" indent="-285750">
              <a:buFont typeface="Arial" pitchFamily="34" charset="0"/>
              <a:buChar char="•"/>
            </a:pPr>
            <a:r>
              <a:rPr lang="ro-RO" dirty="0">
                <a:latin typeface="Times New Roman" pitchFamily="18" charset="0"/>
                <a:cs typeface="Times New Roman" pitchFamily="18" charset="0"/>
              </a:rPr>
              <a:t>Mijloace neconvenționale</a:t>
            </a:r>
          </a:p>
        </p:txBody>
      </p:sp>
      <p:sp>
        <p:nvSpPr>
          <p:cNvPr id="21" name="TextBox 20"/>
          <p:cNvSpPr txBox="1"/>
          <p:nvPr/>
        </p:nvSpPr>
        <p:spPr>
          <a:xfrm>
            <a:off x="7543799" y="228601"/>
            <a:ext cx="1600201" cy="4247317"/>
          </a:xfrm>
          <a:prstGeom prst="rect">
            <a:avLst/>
          </a:prstGeom>
          <a:noFill/>
        </p:spPr>
        <p:txBody>
          <a:bodyPr wrap="square" rtlCol="0">
            <a:spAutoFit/>
          </a:bodyPr>
          <a:lstStyle/>
          <a:p>
            <a:pPr marL="285750" indent="-285750">
              <a:buFont typeface="Arial" pitchFamily="34" charset="0"/>
              <a:buChar char="•"/>
            </a:pPr>
            <a:r>
              <a:rPr lang="vi-VN" dirty="0">
                <a:latin typeface="Times New Roman" pitchFamily="18" charset="0"/>
                <a:cs typeface="Times New Roman" pitchFamily="18" charset="0"/>
              </a:rPr>
              <a:t>Întreruperea în masă sau interferența serioasă în funcționarea serviciului critic</a:t>
            </a:r>
            <a:endParaRPr lang="ro-RO" dirty="0">
              <a:latin typeface="Times New Roman" pitchFamily="18" charset="0"/>
              <a:cs typeface="Times New Roman" pitchFamily="18" charset="0"/>
            </a:endParaRPr>
          </a:p>
          <a:p>
            <a:pPr marL="285750" indent="-285750">
              <a:buFont typeface="Arial" pitchFamily="34" charset="0"/>
              <a:buChar char="•"/>
            </a:pPr>
            <a:r>
              <a:rPr lang="vi-VN" dirty="0">
                <a:latin typeface="Times New Roman" pitchFamily="18" charset="0"/>
                <a:cs typeface="Times New Roman" pitchFamily="18" charset="0"/>
              </a:rPr>
              <a:t>Provoacă teamă</a:t>
            </a:r>
            <a:r>
              <a:rPr lang="ro-RO" dirty="0">
                <a:latin typeface="Times New Roman" pitchFamily="18" charset="0"/>
                <a:cs typeface="Times New Roman" pitchFamily="18" charset="0"/>
              </a:rPr>
              <a:t>,</a:t>
            </a:r>
            <a:r>
              <a:rPr lang="vi-VN" dirty="0">
                <a:latin typeface="Times New Roman" pitchFamily="18" charset="0"/>
                <a:cs typeface="Times New Roman" pitchFamily="18" charset="0"/>
              </a:rPr>
              <a:t> moarte sau  vătămare corporală</a:t>
            </a:r>
            <a:endParaRPr lang="ro-RO" dirty="0">
              <a:latin typeface="Times New Roman" pitchFamily="18" charset="0"/>
              <a:cs typeface="Times New Roman" pitchFamily="18" charset="0"/>
            </a:endParaRPr>
          </a:p>
          <a:p>
            <a:pPr marL="285750" indent="-285750">
              <a:buFont typeface="Arial" pitchFamily="34" charset="0"/>
              <a:buChar char="•"/>
            </a:pPr>
            <a:r>
              <a:rPr lang="vi-VN" dirty="0">
                <a:latin typeface="Times New Roman" pitchFamily="18" charset="0"/>
                <a:cs typeface="Times New Roman" pitchFamily="18" charset="0"/>
              </a:rPr>
              <a:t>Pierdere economică gravă</a:t>
            </a:r>
            <a:endParaRPr lang="ro-RO" dirty="0">
              <a:latin typeface="Times New Roman" pitchFamily="18" charset="0"/>
              <a:cs typeface="Times New Roman" pitchFamily="18" charset="0"/>
            </a:endParaRPr>
          </a:p>
        </p:txBody>
      </p:sp>
      <p:sp>
        <p:nvSpPr>
          <p:cNvPr id="22" name="TextBox 21"/>
          <p:cNvSpPr txBox="1"/>
          <p:nvPr/>
        </p:nvSpPr>
        <p:spPr>
          <a:xfrm>
            <a:off x="1111720" y="5846545"/>
            <a:ext cx="2095445" cy="369332"/>
          </a:xfrm>
          <a:prstGeom prst="rect">
            <a:avLst/>
          </a:prstGeom>
          <a:noFill/>
        </p:spPr>
        <p:txBody>
          <a:bodyPr wrap="none" rtlCol="0">
            <a:spAutoFit/>
          </a:bodyPr>
          <a:lstStyle/>
          <a:p>
            <a:pPr marL="285750" indent="-285750">
              <a:buFont typeface="Arial" pitchFamily="34" charset="0"/>
              <a:buChar char="•"/>
            </a:pPr>
            <a:r>
              <a:rPr lang="ro-RO" dirty="0">
                <a:latin typeface="Times New Roman" pitchFamily="18" charset="0"/>
                <a:cs typeface="Times New Roman" pitchFamily="18" charset="0"/>
              </a:rPr>
              <a:t>Spațiul cibernetic</a:t>
            </a:r>
          </a:p>
        </p:txBody>
      </p:sp>
      <p:sp>
        <p:nvSpPr>
          <p:cNvPr id="23" name="TextBox 22"/>
          <p:cNvSpPr txBox="1"/>
          <p:nvPr/>
        </p:nvSpPr>
        <p:spPr>
          <a:xfrm>
            <a:off x="152400" y="4646216"/>
            <a:ext cx="1828801" cy="1200329"/>
          </a:xfrm>
          <a:prstGeom prst="rect">
            <a:avLst/>
          </a:prstGeom>
          <a:noFill/>
        </p:spPr>
        <p:txBody>
          <a:bodyPr wrap="square" rtlCol="0">
            <a:spAutoFit/>
          </a:bodyPr>
          <a:lstStyle/>
          <a:p>
            <a:pPr marL="285750" indent="-285750">
              <a:buFont typeface="Arial" pitchFamily="34" charset="0"/>
              <a:buChar char="•"/>
            </a:pPr>
            <a:r>
              <a:rPr lang="ro-RO" dirty="0">
                <a:latin typeface="Times New Roman" pitchFamily="18" charset="0"/>
                <a:cs typeface="Times New Roman" pitchFamily="18" charset="0"/>
              </a:rPr>
              <a:t>R</a:t>
            </a:r>
            <a:r>
              <a:rPr lang="vi-VN" dirty="0">
                <a:latin typeface="Times New Roman" pitchFamily="18" charset="0"/>
                <a:cs typeface="Times New Roman" pitchFamily="18" charset="0"/>
              </a:rPr>
              <a:t>ăzboi de rețea</a:t>
            </a:r>
            <a:endParaRPr lang="ro-RO" dirty="0">
              <a:latin typeface="Times New Roman" pitchFamily="18" charset="0"/>
              <a:cs typeface="Times New Roman" pitchFamily="18" charset="0"/>
            </a:endParaRPr>
          </a:p>
          <a:p>
            <a:pPr marL="285750" indent="-285750">
              <a:buFont typeface="Arial" pitchFamily="34" charset="0"/>
              <a:buChar char="•"/>
            </a:pPr>
            <a:r>
              <a:rPr lang="ro-RO" dirty="0">
                <a:latin typeface="Times New Roman" pitchFamily="18" charset="0"/>
                <a:cs typeface="Times New Roman" pitchFamily="18" charset="0"/>
              </a:rPr>
              <a:t>O</a:t>
            </a:r>
            <a:r>
              <a:rPr lang="vi-VN" dirty="0">
                <a:latin typeface="Times New Roman" pitchFamily="18" charset="0"/>
                <a:cs typeface="Times New Roman" pitchFamily="18" charset="0"/>
              </a:rPr>
              <a:t>perați</a:t>
            </a:r>
            <a:r>
              <a:rPr lang="ro-RO" dirty="0">
                <a:latin typeface="Times New Roman" pitchFamily="18" charset="0"/>
                <a:cs typeface="Times New Roman" pitchFamily="18" charset="0"/>
              </a:rPr>
              <a:t>une</a:t>
            </a:r>
            <a:r>
              <a:rPr lang="vi-VN" dirty="0">
                <a:latin typeface="Times New Roman" pitchFamily="18" charset="0"/>
                <a:cs typeface="Times New Roman" pitchFamily="18" charset="0"/>
              </a:rPr>
              <a:t> psihologică</a:t>
            </a:r>
            <a:endParaRPr lang="ro-RO" dirty="0">
              <a:latin typeface="Times New Roman" pitchFamily="18" charset="0"/>
              <a:cs typeface="Times New Roman" pitchFamily="18" charset="0"/>
            </a:endParaRPr>
          </a:p>
        </p:txBody>
      </p:sp>
      <p:sp>
        <p:nvSpPr>
          <p:cNvPr id="24" name="TextBox 23"/>
          <p:cNvSpPr txBox="1"/>
          <p:nvPr/>
        </p:nvSpPr>
        <p:spPr>
          <a:xfrm>
            <a:off x="126249" y="3013257"/>
            <a:ext cx="1409360" cy="923330"/>
          </a:xfrm>
          <a:prstGeom prst="rect">
            <a:avLst/>
          </a:prstGeom>
          <a:noFill/>
        </p:spPr>
        <p:txBody>
          <a:bodyPr wrap="none" rtlCol="0">
            <a:spAutoFit/>
          </a:bodyPr>
          <a:lstStyle/>
          <a:p>
            <a:pPr marL="285750" indent="-285750">
              <a:buFont typeface="Arial" pitchFamily="34" charset="0"/>
              <a:buChar char="•"/>
            </a:pPr>
            <a:r>
              <a:rPr lang="ro-RO" dirty="0">
                <a:latin typeface="Times New Roman" pitchFamily="18" charset="0"/>
                <a:cs typeface="Times New Roman" pitchFamily="18" charset="0"/>
              </a:rPr>
              <a:t>Politică</a:t>
            </a:r>
          </a:p>
          <a:p>
            <a:pPr marL="285750" indent="-285750">
              <a:buFont typeface="Arial" pitchFamily="34" charset="0"/>
              <a:buChar char="•"/>
            </a:pPr>
            <a:r>
              <a:rPr lang="ro-RO" dirty="0">
                <a:latin typeface="Times New Roman" pitchFamily="18" charset="0"/>
                <a:cs typeface="Times New Roman" pitchFamily="18" charset="0"/>
              </a:rPr>
              <a:t>Sociala</a:t>
            </a:r>
          </a:p>
          <a:p>
            <a:pPr marL="285750" indent="-285750">
              <a:buFont typeface="Arial" pitchFamily="34" charset="0"/>
              <a:buChar char="•"/>
            </a:pPr>
            <a:r>
              <a:rPr lang="ro-RO" dirty="0">
                <a:latin typeface="Times New Roman" pitchFamily="18" charset="0"/>
                <a:cs typeface="Times New Roman" pitchFamily="18" charset="0"/>
              </a:rPr>
              <a:t>Idiologica</a:t>
            </a:r>
          </a:p>
        </p:txBody>
      </p:sp>
      <p:sp>
        <p:nvSpPr>
          <p:cNvPr id="26" name="TextBox 25"/>
          <p:cNvSpPr txBox="1"/>
          <p:nvPr/>
        </p:nvSpPr>
        <p:spPr>
          <a:xfrm>
            <a:off x="152400" y="320934"/>
            <a:ext cx="2028951" cy="1477328"/>
          </a:xfrm>
          <a:prstGeom prst="rect">
            <a:avLst/>
          </a:prstGeom>
          <a:noFill/>
        </p:spPr>
        <p:txBody>
          <a:bodyPr wrap="square" rtlCol="0">
            <a:spAutoFit/>
          </a:bodyPr>
          <a:lstStyle/>
          <a:p>
            <a:pPr marL="285750" indent="-285750">
              <a:buFont typeface="Arial" pitchFamily="34" charset="0"/>
              <a:buChar char="•"/>
            </a:pPr>
            <a:r>
              <a:rPr lang="ro-RO" dirty="0">
                <a:latin typeface="Times New Roman" pitchFamily="18" charset="0"/>
                <a:cs typeface="Times New Roman" pitchFamily="18" charset="0"/>
              </a:rPr>
              <a:t>Instituțiile bancare</a:t>
            </a:r>
          </a:p>
          <a:p>
            <a:pPr marL="285750" indent="-285750">
              <a:buFont typeface="Arial" pitchFamily="34" charset="0"/>
              <a:buChar char="•"/>
            </a:pPr>
            <a:r>
              <a:rPr lang="ro-RO" dirty="0">
                <a:latin typeface="Times New Roman" pitchFamily="18" charset="0"/>
                <a:cs typeface="Times New Roman" pitchFamily="18" charset="0"/>
              </a:rPr>
              <a:t>Infrasrtuctura Critică</a:t>
            </a:r>
          </a:p>
          <a:p>
            <a:pPr marL="285750" indent="-285750">
              <a:buFont typeface="Arial" pitchFamily="34" charset="0"/>
              <a:buChar char="•"/>
            </a:pPr>
            <a:r>
              <a:rPr lang="ro-RO" dirty="0">
                <a:latin typeface="Times New Roman" pitchFamily="18" charset="0"/>
                <a:cs typeface="Times New Roman" pitchFamily="18" charset="0"/>
              </a:rPr>
              <a:t>Populatia civila</a:t>
            </a:r>
          </a:p>
        </p:txBody>
      </p:sp>
      <p:cxnSp>
        <p:nvCxnSpPr>
          <p:cNvPr id="3086" name="Elbow Connector 3085"/>
          <p:cNvCxnSpPr/>
          <p:nvPr/>
        </p:nvCxnSpPr>
        <p:spPr>
          <a:xfrm rot="5400000" flipH="1" flipV="1">
            <a:off x="6476325" y="697849"/>
            <a:ext cx="1308123" cy="826826"/>
          </a:xfrm>
          <a:prstGeom prst="bentConnector3">
            <a:avLst>
              <a:gd name="adj1" fmla="val 100079"/>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98" name="Elbow Connector 3097"/>
          <p:cNvCxnSpPr/>
          <p:nvPr/>
        </p:nvCxnSpPr>
        <p:spPr>
          <a:xfrm>
            <a:off x="6319015" y="5246379"/>
            <a:ext cx="919987" cy="796614"/>
          </a:xfrm>
          <a:prstGeom prst="bentConnector3">
            <a:avLst>
              <a:gd name="adj1" fmla="val -438"/>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51" name="Elbow Connector 3150"/>
          <p:cNvCxnSpPr/>
          <p:nvPr/>
        </p:nvCxnSpPr>
        <p:spPr>
          <a:xfrm rot="10800000" flipV="1">
            <a:off x="3124200" y="5846544"/>
            <a:ext cx="963048" cy="207746"/>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58" name="Elbow Connector 3157"/>
          <p:cNvCxnSpPr/>
          <p:nvPr/>
        </p:nvCxnSpPr>
        <p:spPr>
          <a:xfrm rot="10800000" flipV="1">
            <a:off x="1535609" y="4760912"/>
            <a:ext cx="623834" cy="362746"/>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62" name="Elbow Connector 3161"/>
          <p:cNvCxnSpPr>
            <a:endCxn id="24" idx="3"/>
          </p:cNvCxnSpPr>
          <p:nvPr/>
        </p:nvCxnSpPr>
        <p:spPr>
          <a:xfrm rot="5400000">
            <a:off x="1375612" y="2683067"/>
            <a:ext cx="951852" cy="631858"/>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72" name="Elbow Connector 3171"/>
          <p:cNvCxnSpPr/>
          <p:nvPr/>
        </p:nvCxnSpPr>
        <p:spPr>
          <a:xfrm rot="10800000" flipV="1">
            <a:off x="1981202" y="533400"/>
            <a:ext cx="2820035" cy="457200"/>
          </a:xfrm>
          <a:prstGeom prst="bentConnector3">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6912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433626"/>
            <a:ext cx="3605474" cy="861774"/>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R</a:t>
            </a:r>
            <a:r>
              <a:rPr lang="vi-VN" sz="3200" dirty="0">
                <a:solidFill>
                  <a:schemeClr val="bg2">
                    <a:lumMod val="25000"/>
                  </a:schemeClr>
                </a:solidFill>
                <a:latin typeface="Times New Roman" pitchFamily="18" charset="0"/>
                <a:cs typeface="Times New Roman" pitchFamily="18" charset="0"/>
              </a:rPr>
              <a:t>iscuri și amenințări</a:t>
            </a:r>
            <a:endParaRPr lang="ro-RO" sz="3200" dirty="0">
              <a:solidFill>
                <a:schemeClr val="bg2">
                  <a:lumMod val="25000"/>
                </a:schemeClr>
              </a:solidFill>
              <a:latin typeface="Times New Roman" pitchFamily="18" charset="0"/>
              <a:cs typeface="Times New Roman" pitchFamily="18" charset="0"/>
            </a:endParaRPr>
          </a:p>
          <a:p>
            <a:endParaRPr lang="ro-RO" dirty="0"/>
          </a:p>
        </p:txBody>
      </p:sp>
      <p:sp>
        <p:nvSpPr>
          <p:cNvPr id="4" name="TextBox 3"/>
          <p:cNvSpPr txBox="1"/>
          <p:nvPr/>
        </p:nvSpPr>
        <p:spPr>
          <a:xfrm>
            <a:off x="685800" y="990600"/>
            <a:ext cx="7924800" cy="4524315"/>
          </a:xfrm>
          <a:prstGeom prst="rect">
            <a:avLst/>
          </a:prstGeom>
          <a:noFill/>
        </p:spPr>
        <p:txBody>
          <a:bodyPr wrap="square" rtlCol="0">
            <a:spAutoFit/>
          </a:bodyPr>
          <a:lstStyle/>
          <a:p>
            <a:pPr marL="285750" indent="-285750">
              <a:buFont typeface="Wingdings" pitchFamily="2" charset="2"/>
              <a:buChar char="Ø"/>
            </a:pPr>
            <a:r>
              <a:rPr lang="vi-VN" sz="2400" dirty="0">
                <a:latin typeface="Times New Roman" pitchFamily="18" charset="0"/>
                <a:cs typeface="Times New Roman" pitchFamily="18" charset="0"/>
              </a:rPr>
              <a:t>Globalizarea infrastructurilor</a:t>
            </a:r>
            <a:r>
              <a:rPr lang="ro-RO" sz="2400" dirty="0">
                <a:latin typeface="Times New Roman" pitchFamily="18" charset="0"/>
                <a:cs typeface="Times New Roman" pitchFamily="18" charset="0"/>
              </a:rPr>
              <a:t> </a:t>
            </a:r>
            <a:r>
              <a:rPr lang="vi-VN" sz="2400" dirty="0">
                <a:latin typeface="Times New Roman" pitchFamily="18" charset="0"/>
                <a:cs typeface="Times New Roman" pitchFamily="18" charset="0"/>
              </a:rPr>
              <a:t>crește nivelul de vulnerabilitate</a:t>
            </a:r>
            <a:endParaRPr lang="ro-RO" sz="2400" dirty="0">
              <a:latin typeface="Times New Roman" pitchFamily="18" charset="0"/>
              <a:cs typeface="Times New Roman" pitchFamily="18" charset="0"/>
            </a:endParaRPr>
          </a:p>
          <a:p>
            <a:pPr marL="285750" indent="-285750">
              <a:buFont typeface="Wingdings" pitchFamily="2" charset="2"/>
              <a:buChar char="Ø"/>
            </a:pPr>
            <a:endParaRPr lang="ro-RO" sz="2400" dirty="0">
              <a:latin typeface="Times New Roman" pitchFamily="18" charset="0"/>
              <a:cs typeface="Times New Roman" pitchFamily="18" charset="0"/>
            </a:endParaRPr>
          </a:p>
          <a:p>
            <a:pPr marL="285750" indent="-285750">
              <a:buFont typeface="Wingdings" pitchFamily="2" charset="2"/>
              <a:buChar char="Ø"/>
            </a:pPr>
            <a:r>
              <a:rPr lang="vi-VN" sz="2400" dirty="0">
                <a:latin typeface="Times New Roman" pitchFamily="18" charset="0"/>
                <a:cs typeface="Times New Roman" pitchFamily="18" charset="0"/>
              </a:rPr>
              <a:t>Acces </a:t>
            </a:r>
            <a:r>
              <a:rPr lang="ro-RO" sz="2400" dirty="0">
                <a:latin typeface="Times New Roman" pitchFamily="18" charset="0"/>
                <a:cs typeface="Times New Roman" pitchFamily="18" charset="0"/>
              </a:rPr>
              <a:t>usor</a:t>
            </a:r>
            <a:r>
              <a:rPr lang="vi-VN" sz="2400" dirty="0">
                <a:latin typeface="Times New Roman" pitchFamily="18" charset="0"/>
                <a:cs typeface="Times New Roman" pitchFamily="18" charset="0"/>
              </a:rPr>
              <a:t> la infrastructuri prin Internet și rețeaua publică de telecomunicații</a:t>
            </a:r>
            <a:endParaRPr lang="ro-RO" sz="2400" dirty="0">
              <a:latin typeface="Times New Roman" pitchFamily="18" charset="0"/>
              <a:cs typeface="Times New Roman" pitchFamily="18" charset="0"/>
            </a:endParaRPr>
          </a:p>
          <a:p>
            <a:pPr marL="285750" indent="-285750">
              <a:buFont typeface="Wingdings" pitchFamily="2" charset="2"/>
              <a:buChar char="Ø"/>
            </a:pPr>
            <a:r>
              <a:rPr lang="vi-VN" sz="2400" dirty="0">
                <a:latin typeface="Times New Roman" pitchFamily="18" charset="0"/>
                <a:cs typeface="Times New Roman" pitchFamily="18" charset="0"/>
              </a:rPr>
              <a:t>Interdependenț</a:t>
            </a:r>
            <a:r>
              <a:rPr lang="ro-RO" sz="2400" dirty="0">
                <a:latin typeface="Times New Roman" pitchFamily="18" charset="0"/>
                <a:cs typeface="Times New Roman" pitchFamily="18" charset="0"/>
              </a:rPr>
              <a:t>a, </a:t>
            </a:r>
            <a:r>
              <a:rPr lang="vi-VN" sz="2400" dirty="0">
                <a:latin typeface="Times New Roman" pitchFamily="18" charset="0"/>
                <a:cs typeface="Times New Roman" pitchFamily="18" charset="0"/>
              </a:rPr>
              <a:t>interconecta</a:t>
            </a:r>
            <a:r>
              <a:rPr lang="ro-RO" sz="2400" dirty="0">
                <a:latin typeface="Times New Roman" pitchFamily="18" charset="0"/>
                <a:cs typeface="Times New Roman" pitchFamily="18" charset="0"/>
              </a:rPr>
              <a:t>bilitatea</a:t>
            </a:r>
            <a:r>
              <a:rPr lang="vi-VN" sz="2400" dirty="0">
                <a:latin typeface="Times New Roman" pitchFamily="18" charset="0"/>
                <a:cs typeface="Times New Roman" pitchFamily="18" charset="0"/>
              </a:rPr>
              <a:t> sistemelor fac consecințele atacului mai greu de prezis și mai grav din cauza efectelor </a:t>
            </a:r>
            <a:r>
              <a:rPr lang="ro-RO" sz="2400" dirty="0">
                <a:latin typeface="Times New Roman" pitchFamily="18" charset="0"/>
                <a:cs typeface="Times New Roman" pitchFamily="18" charset="0"/>
              </a:rPr>
              <a:t>de</a:t>
            </a:r>
            <a:r>
              <a:rPr lang="vi-VN" sz="2400" dirty="0">
                <a:latin typeface="Times New Roman" pitchFamily="18" charset="0"/>
                <a:cs typeface="Times New Roman" pitchFamily="18" charset="0"/>
              </a:rPr>
              <a:t> cascadă</a:t>
            </a:r>
            <a:endParaRPr lang="ro-RO" sz="2400" dirty="0">
              <a:latin typeface="Times New Roman" pitchFamily="18" charset="0"/>
              <a:cs typeface="Times New Roman" pitchFamily="18" charset="0"/>
            </a:endParaRPr>
          </a:p>
          <a:p>
            <a:pPr marL="285750" indent="-285750">
              <a:buFont typeface="Wingdings" pitchFamily="2" charset="2"/>
              <a:buChar char="Ø"/>
            </a:pPr>
            <a:endParaRPr lang="ro-RO" sz="2400" dirty="0">
              <a:latin typeface="Times New Roman" pitchFamily="18" charset="0"/>
              <a:cs typeface="Times New Roman" pitchFamily="18" charset="0"/>
            </a:endParaRPr>
          </a:p>
          <a:p>
            <a:pPr marL="285750" indent="-285750">
              <a:buFont typeface="Wingdings" pitchFamily="2" charset="2"/>
              <a:buChar char="Ø"/>
            </a:pPr>
            <a:r>
              <a:rPr lang="vi-VN" sz="2400" dirty="0">
                <a:latin typeface="Times New Roman" pitchFamily="18" charset="0"/>
                <a:cs typeface="Times New Roman" pitchFamily="18" charset="0"/>
              </a:rPr>
              <a:t>Instrumentele și rețetele rău intenționate pentru noile arme cibernetice sunt disponibile pe scară largă și nu necesită un grad ridicat de abilități tehnice pentru a fi utilizate</a:t>
            </a: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val="273690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4838184" cy="584775"/>
          </a:xfrm>
          <a:prstGeom prst="rect">
            <a:avLst/>
          </a:prstGeom>
          <a:noFill/>
        </p:spPr>
        <p:txBody>
          <a:bodyPr wrap="none" rtlCol="0">
            <a:spAutoFit/>
          </a:bodyPr>
          <a:lstStyle/>
          <a:p>
            <a:r>
              <a:rPr lang="ro-RO" sz="3200" dirty="0">
                <a:solidFill>
                  <a:schemeClr val="bg2">
                    <a:lumMod val="25000"/>
                  </a:schemeClr>
                </a:solidFill>
                <a:latin typeface="Times New Roman" pitchFamily="18" charset="0"/>
                <a:cs typeface="Times New Roman" pitchFamily="18" charset="0"/>
              </a:rPr>
              <a:t>De ce atacurile cibernetice ?</a:t>
            </a:r>
          </a:p>
        </p:txBody>
      </p:sp>
      <p:sp>
        <p:nvSpPr>
          <p:cNvPr id="3" name="TextBox 2"/>
          <p:cNvSpPr txBox="1"/>
          <p:nvPr/>
        </p:nvSpPr>
        <p:spPr>
          <a:xfrm>
            <a:off x="207818" y="990600"/>
            <a:ext cx="8382000" cy="3416320"/>
          </a:xfrm>
          <a:prstGeom prst="rect">
            <a:avLst/>
          </a:prstGeom>
          <a:noFill/>
        </p:spPr>
        <p:txBody>
          <a:bodyPr wrap="square" rtlCol="0">
            <a:spAutoFit/>
          </a:bodyPr>
          <a:lstStyle/>
          <a:p>
            <a:pPr marL="285750" indent="-285750">
              <a:buFont typeface="Wingdings" pitchFamily="2" charset="2"/>
              <a:buChar char="Ø"/>
            </a:pPr>
            <a:r>
              <a:rPr lang="vi-VN" sz="2400" dirty="0">
                <a:latin typeface="Times New Roman" pitchFamily="18" charset="0"/>
                <a:cs typeface="Times New Roman" pitchFamily="18" charset="0"/>
              </a:rPr>
              <a:t>Este mai ieftin decât metodele tradiționale.</a:t>
            </a:r>
            <a:endParaRPr lang="ro-RO" sz="2400" dirty="0">
              <a:latin typeface="Times New Roman" pitchFamily="18" charset="0"/>
              <a:cs typeface="Times New Roman" pitchFamily="18" charset="0"/>
            </a:endParaRPr>
          </a:p>
          <a:p>
            <a:pPr marL="285750" indent="-285750">
              <a:buFont typeface="Wingdings" pitchFamily="2" charset="2"/>
              <a:buChar char="Ø"/>
            </a:pPr>
            <a:endParaRPr lang="ro-RO" sz="2400" dirty="0">
              <a:latin typeface="Times New Roman" pitchFamily="18" charset="0"/>
              <a:cs typeface="Times New Roman" pitchFamily="18" charset="0"/>
            </a:endParaRPr>
          </a:p>
          <a:p>
            <a:pPr marL="285750" indent="-285750">
              <a:buFont typeface="Wingdings" pitchFamily="2" charset="2"/>
              <a:buChar char="Ø"/>
            </a:pPr>
            <a:r>
              <a:rPr lang="vi-VN" sz="2400" dirty="0">
                <a:latin typeface="Times New Roman" pitchFamily="18" charset="0"/>
                <a:cs typeface="Times New Roman" pitchFamily="18" charset="0"/>
              </a:rPr>
              <a:t>Își pot ascunde personalitățile și locația.</a:t>
            </a:r>
            <a:endParaRPr lang="ro-RO" sz="2400" dirty="0">
              <a:latin typeface="Times New Roman" pitchFamily="18" charset="0"/>
              <a:cs typeface="Times New Roman" pitchFamily="18" charset="0"/>
            </a:endParaRPr>
          </a:p>
          <a:p>
            <a:pPr marL="285750" indent="-285750">
              <a:buFont typeface="Wingdings" pitchFamily="2" charset="2"/>
              <a:buChar char="Ø"/>
            </a:pPr>
            <a:endParaRPr lang="ro-RO" sz="2400" dirty="0">
              <a:latin typeface="Times New Roman" pitchFamily="18" charset="0"/>
              <a:cs typeface="Times New Roman" pitchFamily="18" charset="0"/>
            </a:endParaRPr>
          </a:p>
          <a:p>
            <a:pPr marL="285750" indent="-285750">
              <a:buFont typeface="Wingdings" pitchFamily="2" charset="2"/>
              <a:buChar char="Ø"/>
            </a:pPr>
            <a:r>
              <a:rPr lang="vi-VN" sz="2400" dirty="0">
                <a:latin typeface="Times New Roman" pitchFamily="18" charset="0"/>
                <a:cs typeface="Times New Roman" pitchFamily="18" charset="0"/>
              </a:rPr>
              <a:t>Ei pot folosi această metodă pentru a ataca un număr mare de ținte.</a:t>
            </a:r>
            <a:endParaRPr lang="en-US" sz="2400" dirty="0">
              <a:latin typeface="Times New Roman" pitchFamily="18" charset="0"/>
              <a:cs typeface="Times New Roman" pitchFamily="18" charset="0"/>
            </a:endParaRPr>
          </a:p>
          <a:p>
            <a:pPr marL="285750" indent="-285750" algn="l">
              <a:buFont typeface="Wingdings" panose="05000000000000000000" pitchFamily="2" charset="2"/>
              <a:buChar char="Ø"/>
            </a:pPr>
            <a:r>
              <a:rPr lang="en-US" sz="2400" dirty="0" err="1">
                <a:latin typeface="Times New Roman" panose="02020603050405020304" pitchFamily="18" charset="0"/>
                <a:cs typeface="Times New Roman" panose="02020603050405020304" pitchFamily="18" charset="0"/>
              </a:rPr>
              <a:t>A</a:t>
            </a:r>
            <a:r>
              <a:rPr lang="en-US" sz="2400" b="0" i="0" u="none" strike="noStrike" baseline="0" dirty="0" err="1">
                <a:latin typeface="Times New Roman" panose="02020603050405020304" pitchFamily="18" charset="0"/>
                <a:cs typeface="Times New Roman" panose="02020603050405020304" pitchFamily="18" charset="0"/>
              </a:rPr>
              <a:t>tacurile</a:t>
            </a:r>
            <a:r>
              <a:rPr lang="en-US" sz="2400" b="0" i="0" u="none" strike="noStrike" baseline="0" dirty="0">
                <a:latin typeface="Times New Roman" panose="02020603050405020304" pitchFamily="18" charset="0"/>
                <a:cs typeface="Times New Roman" panose="02020603050405020304" pitchFamily="18" charset="0"/>
              </a:rPr>
              <a:t> </a:t>
            </a:r>
            <a:r>
              <a:rPr lang="en-US" sz="2400" b="0" i="0" u="none" strike="noStrike" baseline="0" dirty="0" err="1">
                <a:latin typeface="Times New Roman" panose="02020603050405020304" pitchFamily="18" charset="0"/>
                <a:cs typeface="Times New Roman" panose="02020603050405020304" pitchFamily="18" charset="0"/>
              </a:rPr>
              <a:t>cibernetice</a:t>
            </a:r>
            <a:r>
              <a:rPr lang="en-US" sz="2400" b="0" i="0" u="none" strike="noStrike" baseline="0" dirty="0">
                <a:latin typeface="Times New Roman" panose="02020603050405020304" pitchFamily="18" charset="0"/>
                <a:cs typeface="Times New Roman" panose="02020603050405020304" pitchFamily="18" charset="0"/>
              </a:rPr>
              <a:t> </a:t>
            </a:r>
            <a:r>
              <a:rPr lang="it-IT" sz="2400" b="0" i="0" u="none" strike="noStrike" baseline="0" dirty="0">
                <a:latin typeface="Times New Roman" panose="02020603050405020304" pitchFamily="18" charset="0"/>
                <a:cs typeface="Times New Roman" panose="02020603050405020304" pitchFamily="18" charset="0"/>
              </a:rPr>
              <a:t>devin tot mai numeroase și mai sofisticate</a:t>
            </a:r>
            <a:endParaRPr lang="ro-RO" sz="2400" dirty="0">
              <a:latin typeface="Times New Roman" pitchFamily="18" charset="0"/>
              <a:cs typeface="Times New Roman" pitchFamily="18" charset="0"/>
            </a:endParaRPr>
          </a:p>
          <a:p>
            <a:endParaRPr lang="ro-RO" sz="2400" dirty="0">
              <a:latin typeface="Times New Roman" pitchFamily="18" charset="0"/>
              <a:cs typeface="Times New Roman" pitchFamily="18" charset="0"/>
            </a:endParaRPr>
          </a:p>
          <a:p>
            <a:pPr marL="285750" indent="-285750">
              <a:buFont typeface="Wingdings" pitchFamily="2" charset="2"/>
              <a:buChar char="Ø"/>
            </a:pPr>
            <a:r>
              <a:rPr lang="vi-VN" sz="2400" dirty="0">
                <a:latin typeface="Times New Roman" pitchFamily="18" charset="0"/>
                <a:cs typeface="Times New Roman" pitchFamily="18" charset="0"/>
              </a:rPr>
              <a:t>Acțiunea este foarte dificil de urmărit</a:t>
            </a:r>
            <a:endParaRPr lang="ro-RO" sz="2400" dirty="0">
              <a:latin typeface="Times New Roman" pitchFamily="18" charset="0"/>
              <a:cs typeface="Times New Roman" pitchFamily="18" charset="0"/>
            </a:endParaRPr>
          </a:p>
        </p:txBody>
      </p:sp>
    </p:spTree>
    <p:extLst>
      <p:ext uri="{BB962C8B-B14F-4D97-AF65-F5344CB8AC3E}">
        <p14:creationId xmlns:p14="http://schemas.microsoft.com/office/powerpoint/2010/main" val="3117709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25"/>
            <a:ext cx="3886200" cy="584775"/>
          </a:xfrm>
          <a:prstGeom prst="rect">
            <a:avLst/>
          </a:prstGeom>
          <a:noFill/>
        </p:spPr>
        <p:txBody>
          <a:bodyPr wrap="square" rtlCol="0">
            <a:spAutoFit/>
          </a:bodyPr>
          <a:lstStyle/>
          <a:p>
            <a:r>
              <a:rPr lang="ro-RO" sz="3200" dirty="0">
                <a:solidFill>
                  <a:schemeClr val="bg2">
                    <a:lumMod val="25000"/>
                  </a:schemeClr>
                </a:solidFill>
                <a:latin typeface="Times New Roman" pitchFamily="18" charset="0"/>
                <a:cs typeface="Times New Roman" pitchFamily="18" charset="0"/>
              </a:rPr>
              <a:t>Grupările teroriste </a:t>
            </a:r>
          </a:p>
        </p:txBody>
      </p:sp>
      <p:pic>
        <p:nvPicPr>
          <p:cNvPr id="3" name="Picture 4" descr="Photograph of and link to Usama Bin Laden">
            <a:hlinkClick r:id="rId2"/>
          </p:cNvPr>
          <p:cNvPicPr>
            <a:picLocks noChangeAspect="1" noChangeArrowheads="1"/>
          </p:cNvPicPr>
          <p:nvPr/>
        </p:nvPicPr>
        <p:blipFill>
          <a:blip r:embed="rId3"/>
          <a:srcRect/>
          <a:stretch>
            <a:fillRect/>
          </a:stretch>
        </p:blipFill>
        <p:spPr bwMode="auto">
          <a:xfrm>
            <a:off x="7165622" y="457200"/>
            <a:ext cx="1981200" cy="2590800"/>
          </a:xfrm>
          <a:prstGeom prst="rect">
            <a:avLst/>
          </a:prstGeom>
          <a:noFill/>
        </p:spPr>
      </p:pic>
      <p:pic>
        <p:nvPicPr>
          <p:cNvPr id="4" name="Picture 3" descr="C:\Graphics\ttbar.gif"/>
          <p:cNvPicPr>
            <a:picLocks noChangeAspect="1" noChangeArrowheads="1"/>
          </p:cNvPicPr>
          <p:nvPr/>
        </p:nvPicPr>
        <p:blipFill>
          <a:blip r:embed="rId4"/>
          <a:srcRect/>
          <a:stretch>
            <a:fillRect/>
          </a:stretch>
        </p:blipFill>
        <p:spPr bwMode="auto">
          <a:xfrm>
            <a:off x="5182945" y="3200400"/>
            <a:ext cx="3275255" cy="1524000"/>
          </a:xfrm>
          <a:prstGeom prst="rect">
            <a:avLst/>
          </a:prstGeom>
          <a:noFill/>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70422" y="4893734"/>
            <a:ext cx="1442509"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6619" y="5486400"/>
            <a:ext cx="3269003" cy="1236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3499584338"/>
              </p:ext>
            </p:extLst>
          </p:nvPr>
        </p:nvGraphicFramePr>
        <p:xfrm>
          <a:off x="230158" y="852678"/>
          <a:ext cx="4952787" cy="4695443"/>
        </p:xfrm>
        <a:graphic>
          <a:graphicData uri="http://schemas.openxmlformats.org/drawingml/2006/table">
            <a:tbl>
              <a:tblPr firstRow="1" bandRow="1">
                <a:tableStyleId>{2D5ABB26-0587-4C30-8999-92F81FD0307C}</a:tableStyleId>
              </a:tblPr>
              <a:tblGrid>
                <a:gridCol w="685799">
                  <a:extLst>
                    <a:ext uri="{9D8B030D-6E8A-4147-A177-3AD203B41FA5}">
                      <a16:colId xmlns:a16="http://schemas.microsoft.com/office/drawing/2014/main" val="20000"/>
                    </a:ext>
                  </a:extLst>
                </a:gridCol>
                <a:gridCol w="2626517">
                  <a:extLst>
                    <a:ext uri="{9D8B030D-6E8A-4147-A177-3AD203B41FA5}">
                      <a16:colId xmlns:a16="http://schemas.microsoft.com/office/drawing/2014/main" val="20001"/>
                    </a:ext>
                  </a:extLst>
                </a:gridCol>
                <a:gridCol w="1640471">
                  <a:extLst>
                    <a:ext uri="{9D8B030D-6E8A-4147-A177-3AD203B41FA5}">
                      <a16:colId xmlns:a16="http://schemas.microsoft.com/office/drawing/2014/main" val="20002"/>
                    </a:ext>
                  </a:extLst>
                </a:gridCol>
              </a:tblGrid>
              <a:tr h="280152">
                <a:tc>
                  <a:txBody>
                    <a:bodyPr/>
                    <a:lstStyle/>
                    <a:p>
                      <a:pPr>
                        <a:lnSpc>
                          <a:spcPct val="100000"/>
                        </a:lnSpc>
                        <a:spcBef>
                          <a:spcPts val="15"/>
                        </a:spcBef>
                      </a:pPr>
                      <a:endParaRPr sz="1100" dirty="0">
                        <a:latin typeface="Times New Roman"/>
                        <a:cs typeface="Times New Roman"/>
                      </a:endParaRPr>
                    </a:p>
                    <a:p>
                      <a:pPr marL="116205" marR="92075" indent="-11430">
                        <a:lnSpc>
                          <a:spcPct val="117500"/>
                        </a:lnSpc>
                      </a:pPr>
                      <a:r>
                        <a:rPr sz="1100" spc="-25" dirty="0">
                          <a:solidFill>
                            <a:srgbClr val="FFFFFF"/>
                          </a:solidFill>
                          <a:latin typeface="Arial Black"/>
                          <a:cs typeface="Arial Black"/>
                        </a:rPr>
                        <a:t>C</a:t>
                      </a:r>
                      <a:r>
                        <a:rPr sz="1100" spc="-20" dirty="0">
                          <a:solidFill>
                            <a:srgbClr val="FFFFFF"/>
                          </a:solidFill>
                          <a:latin typeface="Arial Black"/>
                          <a:cs typeface="Arial Black"/>
                        </a:rPr>
                        <a:t>l</a:t>
                      </a:r>
                      <a:r>
                        <a:rPr sz="1100" spc="-25" dirty="0">
                          <a:solidFill>
                            <a:srgbClr val="FFFFFF"/>
                          </a:solidFill>
                          <a:latin typeface="Arial Black"/>
                          <a:cs typeface="Arial Black"/>
                        </a:rPr>
                        <a:t>as</a:t>
                      </a:r>
                      <a:r>
                        <a:rPr sz="1100" dirty="0">
                          <a:solidFill>
                            <a:srgbClr val="FFFFFF"/>
                          </a:solidFill>
                          <a:latin typeface="Arial Black"/>
                          <a:cs typeface="Arial Black"/>
                        </a:rPr>
                        <a:t>a  </a:t>
                      </a:r>
                      <a:r>
                        <a:rPr sz="1100" spc="-25" dirty="0">
                          <a:solidFill>
                            <a:srgbClr val="FFFFFF"/>
                          </a:solidFill>
                          <a:latin typeface="Arial Black"/>
                          <a:cs typeface="Arial Black"/>
                        </a:rPr>
                        <a:t>m</a:t>
                      </a:r>
                      <a:r>
                        <a:rPr sz="1100" spc="-20" dirty="0">
                          <a:solidFill>
                            <a:srgbClr val="FFFFFF"/>
                          </a:solidFill>
                          <a:latin typeface="Arial Black"/>
                          <a:cs typeface="Arial Black"/>
                        </a:rPr>
                        <a:t>e</a:t>
                      </a:r>
                      <a:r>
                        <a:rPr sz="1100" spc="-25" dirty="0">
                          <a:solidFill>
                            <a:srgbClr val="FFFFFF"/>
                          </a:solidFill>
                          <a:latin typeface="Arial Black"/>
                          <a:cs typeface="Arial Black"/>
                        </a:rPr>
                        <a:t>n</a:t>
                      </a:r>
                      <a:r>
                        <a:rPr sz="1100" dirty="0">
                          <a:solidFill>
                            <a:srgbClr val="FFFFFF"/>
                          </a:solidFill>
                          <a:latin typeface="Arial Black"/>
                          <a:cs typeface="Arial Black"/>
                        </a:rPr>
                        <a:t>t</a:t>
                      </a:r>
                      <a:endParaRPr sz="1100" dirty="0">
                        <a:latin typeface="Arial Black"/>
                        <a:cs typeface="Arial Black"/>
                      </a:endParaRPr>
                    </a:p>
                  </a:txBody>
                  <a:tcPr marL="0" marR="0" marT="190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45"/>
                        </a:spcBef>
                      </a:pPr>
                      <a:endParaRPr sz="1100" dirty="0">
                        <a:latin typeface="Times New Roman"/>
                        <a:cs typeface="Times New Roman"/>
                      </a:endParaRPr>
                    </a:p>
                    <a:p>
                      <a:pPr marL="180975">
                        <a:lnSpc>
                          <a:spcPct val="100000"/>
                        </a:lnSpc>
                        <a:spcBef>
                          <a:spcPts val="5"/>
                        </a:spcBef>
                      </a:pPr>
                      <a:r>
                        <a:rPr sz="1100" spc="-20" dirty="0">
                          <a:solidFill>
                            <a:srgbClr val="FFFFFF"/>
                          </a:solidFill>
                          <a:latin typeface="Arial MT"/>
                          <a:cs typeface="Arial MT"/>
                        </a:rPr>
                        <a:t>ORGANIZA</a:t>
                      </a:r>
                      <a:r>
                        <a:rPr sz="1100" spc="-20" dirty="0">
                          <a:solidFill>
                            <a:srgbClr val="FFFFFF"/>
                          </a:solidFill>
                          <a:latin typeface="Lucida Sans Unicode"/>
                          <a:cs typeface="Lucida Sans Unicode"/>
                        </a:rPr>
                        <a:t>Ț</a:t>
                      </a:r>
                      <a:r>
                        <a:rPr sz="1100" spc="-20" dirty="0">
                          <a:solidFill>
                            <a:srgbClr val="FFFFFF"/>
                          </a:solidFill>
                          <a:latin typeface="Arial MT"/>
                          <a:cs typeface="Arial MT"/>
                        </a:rPr>
                        <a:t>IE</a:t>
                      </a:r>
                      <a:endParaRPr sz="1100" dirty="0">
                        <a:latin typeface="Arial MT"/>
                        <a:cs typeface="Arial MT"/>
                      </a:endParaRPr>
                    </a:p>
                  </a:txBody>
                  <a:tcPr marL="0" marR="0" marT="571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pPr>
                      <a:endParaRPr sz="1100" dirty="0">
                        <a:latin typeface="Times New Roman"/>
                        <a:cs typeface="Times New Roman"/>
                      </a:endParaRPr>
                    </a:p>
                    <a:p>
                      <a:pPr>
                        <a:lnSpc>
                          <a:spcPct val="100000"/>
                        </a:lnSpc>
                        <a:spcBef>
                          <a:spcPts val="20"/>
                        </a:spcBef>
                      </a:pPr>
                      <a:endParaRPr sz="1100" dirty="0">
                        <a:latin typeface="Times New Roman"/>
                        <a:cs typeface="Times New Roman"/>
                      </a:endParaRPr>
                    </a:p>
                    <a:p>
                      <a:pPr marL="2540" algn="ctr">
                        <a:lnSpc>
                          <a:spcPct val="100000"/>
                        </a:lnSpc>
                      </a:pPr>
                      <a:r>
                        <a:rPr lang="ro-RO" sz="1100" spc="-10" dirty="0">
                          <a:solidFill>
                            <a:srgbClr val="FFFFFF"/>
                          </a:solidFill>
                          <a:latin typeface="Arial MT"/>
                          <a:cs typeface="Arial MT"/>
                        </a:rPr>
                        <a:t>Cifra de</a:t>
                      </a:r>
                      <a:r>
                        <a:rPr lang="ro-RO" sz="1100" spc="-10" baseline="0" dirty="0">
                          <a:solidFill>
                            <a:srgbClr val="FFFFFF"/>
                          </a:solidFill>
                          <a:latin typeface="Arial MT"/>
                          <a:cs typeface="Arial MT"/>
                        </a:rPr>
                        <a:t> afaceri anuala(mln)</a:t>
                      </a:r>
                      <a:endParaRPr sz="1100" dirty="0">
                        <a:latin typeface="Arial MT"/>
                        <a:cs typeface="Arial MT"/>
                      </a:endParaRPr>
                    </a:p>
                  </a:txBody>
                  <a:tcPr marL="0" marR="0" marT="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0"/>
                  </a:ext>
                </a:extLst>
              </a:tr>
              <a:tr h="294753">
                <a:tc>
                  <a:txBody>
                    <a:bodyPr/>
                    <a:lstStyle/>
                    <a:p>
                      <a:pPr>
                        <a:lnSpc>
                          <a:spcPct val="100000"/>
                        </a:lnSpc>
                        <a:spcBef>
                          <a:spcPts val="25"/>
                        </a:spcBef>
                      </a:pPr>
                      <a:endParaRPr sz="1100">
                        <a:latin typeface="Times New Roman"/>
                        <a:cs typeface="Times New Roman"/>
                      </a:endParaRPr>
                    </a:p>
                    <a:p>
                      <a:pPr marL="182880">
                        <a:lnSpc>
                          <a:spcPct val="100000"/>
                        </a:lnSpc>
                      </a:pPr>
                      <a:r>
                        <a:rPr sz="1100" dirty="0">
                          <a:solidFill>
                            <a:srgbClr val="FFFFFF"/>
                          </a:solidFill>
                          <a:latin typeface="Arial Black"/>
                          <a:cs typeface="Arial Black"/>
                        </a:rPr>
                        <a:t>1</a:t>
                      </a:r>
                      <a:endParaRPr sz="1100">
                        <a:latin typeface="Arial Black"/>
                        <a:cs typeface="Arial Black"/>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180975">
                        <a:lnSpc>
                          <a:spcPct val="100000"/>
                        </a:lnSpc>
                      </a:pPr>
                      <a:r>
                        <a:rPr sz="1100" spc="10" dirty="0">
                          <a:solidFill>
                            <a:srgbClr val="FFFFFF"/>
                          </a:solidFill>
                          <a:latin typeface="Arial MT"/>
                          <a:cs typeface="Arial MT"/>
                        </a:rPr>
                        <a:t>Statul</a:t>
                      </a:r>
                      <a:r>
                        <a:rPr sz="1100" spc="-10" dirty="0">
                          <a:solidFill>
                            <a:srgbClr val="FFFFFF"/>
                          </a:solidFill>
                          <a:latin typeface="Arial MT"/>
                          <a:cs typeface="Arial MT"/>
                        </a:rPr>
                        <a:t> </a:t>
                      </a:r>
                      <a:r>
                        <a:rPr sz="1100" spc="10" dirty="0">
                          <a:solidFill>
                            <a:srgbClr val="FFFFFF"/>
                          </a:solidFill>
                          <a:latin typeface="Arial MT"/>
                          <a:cs typeface="Arial MT"/>
                        </a:rPr>
                        <a:t>Islamic</a:t>
                      </a:r>
                      <a:r>
                        <a:rPr sz="1100" spc="-5" dirty="0">
                          <a:solidFill>
                            <a:srgbClr val="FFFFFF"/>
                          </a:solidFill>
                          <a:latin typeface="Arial MT"/>
                          <a:cs typeface="Arial MT"/>
                        </a:rPr>
                        <a:t> (SI)</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4445" algn="ctr">
                        <a:lnSpc>
                          <a:spcPct val="100000"/>
                        </a:lnSpc>
                      </a:pPr>
                      <a:r>
                        <a:rPr lang="ro-RO" sz="1100" dirty="0">
                          <a:solidFill>
                            <a:srgbClr val="FFFFFF"/>
                          </a:solidFill>
                          <a:latin typeface="Arial MT"/>
                          <a:cs typeface="Arial MT"/>
                        </a:rPr>
                        <a:t>2 000</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1"/>
                  </a:ext>
                </a:extLst>
              </a:tr>
              <a:tr h="294753">
                <a:tc>
                  <a:txBody>
                    <a:bodyPr/>
                    <a:lstStyle/>
                    <a:p>
                      <a:pPr>
                        <a:lnSpc>
                          <a:spcPct val="100000"/>
                        </a:lnSpc>
                        <a:spcBef>
                          <a:spcPts val="25"/>
                        </a:spcBef>
                      </a:pPr>
                      <a:endParaRPr sz="1100">
                        <a:latin typeface="Times New Roman"/>
                        <a:cs typeface="Times New Roman"/>
                      </a:endParaRPr>
                    </a:p>
                    <a:p>
                      <a:pPr marL="183515">
                        <a:lnSpc>
                          <a:spcPct val="100000"/>
                        </a:lnSpc>
                      </a:pPr>
                      <a:r>
                        <a:rPr sz="1100" dirty="0">
                          <a:solidFill>
                            <a:srgbClr val="FFFFFF"/>
                          </a:solidFill>
                          <a:latin typeface="Arial Black"/>
                          <a:cs typeface="Arial Black"/>
                        </a:rPr>
                        <a:t>2</a:t>
                      </a:r>
                      <a:endParaRPr sz="1100">
                        <a:latin typeface="Arial Black"/>
                        <a:cs typeface="Arial Black"/>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180975">
                        <a:lnSpc>
                          <a:spcPct val="100000"/>
                        </a:lnSpc>
                      </a:pPr>
                      <a:r>
                        <a:rPr lang="ro-RO" sz="1100" spc="-15" dirty="0">
                          <a:solidFill>
                            <a:srgbClr val="FFFFFF"/>
                          </a:solidFill>
                          <a:latin typeface="Arial MT"/>
                          <a:cs typeface="Arial MT"/>
                        </a:rPr>
                        <a:t>Hamas</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5080" algn="ctr">
                        <a:lnSpc>
                          <a:spcPct val="100000"/>
                        </a:lnSpc>
                      </a:pPr>
                      <a:r>
                        <a:rPr lang="ro-RO" sz="1100" dirty="0">
                          <a:solidFill>
                            <a:srgbClr val="FFFFFF"/>
                          </a:solidFill>
                          <a:latin typeface="Arial MT"/>
                          <a:cs typeface="Arial MT"/>
                        </a:rPr>
                        <a:t>1000</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2"/>
                  </a:ext>
                </a:extLst>
              </a:tr>
              <a:tr h="440747">
                <a:tc>
                  <a:txBody>
                    <a:bodyPr/>
                    <a:lstStyle/>
                    <a:p>
                      <a:pPr>
                        <a:lnSpc>
                          <a:spcPct val="100000"/>
                        </a:lnSpc>
                        <a:spcBef>
                          <a:spcPts val="25"/>
                        </a:spcBef>
                      </a:pPr>
                      <a:endParaRPr sz="1100">
                        <a:latin typeface="Times New Roman"/>
                        <a:cs typeface="Times New Roman"/>
                      </a:endParaRPr>
                    </a:p>
                    <a:p>
                      <a:pPr marL="184785">
                        <a:lnSpc>
                          <a:spcPct val="100000"/>
                        </a:lnSpc>
                      </a:pPr>
                      <a:r>
                        <a:rPr sz="1100" dirty="0">
                          <a:solidFill>
                            <a:srgbClr val="FFFFFF"/>
                          </a:solidFill>
                          <a:latin typeface="Arial Black"/>
                          <a:cs typeface="Arial Black"/>
                        </a:rPr>
                        <a:t>3</a:t>
                      </a:r>
                      <a:endParaRPr sz="1100">
                        <a:latin typeface="Arial Black"/>
                        <a:cs typeface="Arial Black"/>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180975">
                        <a:lnSpc>
                          <a:spcPct val="100000"/>
                        </a:lnSpc>
                      </a:pPr>
                      <a:r>
                        <a:rPr lang="ro-RO" sz="1100" dirty="0">
                          <a:solidFill>
                            <a:srgbClr val="FFFFFF"/>
                          </a:solidFill>
                          <a:latin typeface="Arial MT"/>
                          <a:cs typeface="Arial MT"/>
                        </a:rPr>
                        <a:t>FARC (Fortele</a:t>
                      </a:r>
                      <a:r>
                        <a:rPr lang="ro-RO" sz="1100" baseline="0" dirty="0">
                          <a:solidFill>
                            <a:srgbClr val="FFFFFF"/>
                          </a:solidFill>
                          <a:latin typeface="Arial MT"/>
                          <a:cs typeface="Arial MT"/>
                        </a:rPr>
                        <a:t> armate revolutionare din Columbia)</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4445" algn="ctr">
                        <a:lnSpc>
                          <a:spcPct val="100000"/>
                        </a:lnSpc>
                      </a:pPr>
                      <a:r>
                        <a:rPr lang="ro-RO" sz="1100" spc="15" dirty="0">
                          <a:solidFill>
                            <a:srgbClr val="FFFFFF"/>
                          </a:solidFill>
                          <a:latin typeface="Arial MT"/>
                          <a:cs typeface="Arial MT"/>
                        </a:rPr>
                        <a:t>600</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3"/>
                  </a:ext>
                </a:extLst>
              </a:tr>
              <a:tr h="440747">
                <a:tc>
                  <a:txBody>
                    <a:bodyPr/>
                    <a:lstStyle/>
                    <a:p>
                      <a:pPr>
                        <a:lnSpc>
                          <a:spcPct val="100000"/>
                        </a:lnSpc>
                        <a:spcBef>
                          <a:spcPts val="25"/>
                        </a:spcBef>
                      </a:pPr>
                      <a:endParaRPr sz="1100">
                        <a:latin typeface="Times New Roman"/>
                        <a:cs typeface="Times New Roman"/>
                      </a:endParaRPr>
                    </a:p>
                    <a:p>
                      <a:pPr marL="186055">
                        <a:lnSpc>
                          <a:spcPct val="100000"/>
                        </a:lnSpc>
                      </a:pPr>
                      <a:r>
                        <a:rPr sz="1100" dirty="0">
                          <a:solidFill>
                            <a:srgbClr val="FFFFFF"/>
                          </a:solidFill>
                          <a:latin typeface="Arial Black"/>
                          <a:cs typeface="Arial Black"/>
                        </a:rPr>
                        <a:t>4</a:t>
                      </a:r>
                      <a:endParaRPr sz="1100">
                        <a:latin typeface="Arial Black"/>
                        <a:cs typeface="Arial Black"/>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180975">
                        <a:lnSpc>
                          <a:spcPct val="100000"/>
                        </a:lnSpc>
                      </a:pPr>
                      <a:r>
                        <a:rPr lang="ro-RO" sz="1100" dirty="0">
                          <a:solidFill>
                            <a:srgbClr val="FFFFFF"/>
                          </a:solidFill>
                          <a:latin typeface="Arial MT"/>
                          <a:cs typeface="Arial MT"/>
                        </a:rPr>
                        <a:t>Hezbollah</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5080" algn="ctr">
                        <a:lnSpc>
                          <a:spcPct val="100000"/>
                        </a:lnSpc>
                      </a:pPr>
                      <a:r>
                        <a:rPr lang="ro-RO" sz="1100" spc="-20" dirty="0">
                          <a:solidFill>
                            <a:srgbClr val="FFFFFF"/>
                          </a:solidFill>
                          <a:latin typeface="Arial MT"/>
                          <a:cs typeface="Arial MT"/>
                        </a:rPr>
                        <a:t>500</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4"/>
                  </a:ext>
                </a:extLst>
              </a:tr>
              <a:tr h="440747">
                <a:tc>
                  <a:txBody>
                    <a:bodyPr/>
                    <a:lstStyle/>
                    <a:p>
                      <a:pPr>
                        <a:lnSpc>
                          <a:spcPct val="100000"/>
                        </a:lnSpc>
                        <a:spcBef>
                          <a:spcPts val="25"/>
                        </a:spcBef>
                      </a:pPr>
                      <a:endParaRPr sz="1100">
                        <a:latin typeface="Times New Roman"/>
                        <a:cs typeface="Times New Roman"/>
                      </a:endParaRPr>
                    </a:p>
                    <a:p>
                      <a:pPr marL="184150">
                        <a:lnSpc>
                          <a:spcPct val="100000"/>
                        </a:lnSpc>
                      </a:pPr>
                      <a:r>
                        <a:rPr sz="1100" dirty="0">
                          <a:solidFill>
                            <a:srgbClr val="FFFFFF"/>
                          </a:solidFill>
                          <a:latin typeface="Arial Black"/>
                          <a:cs typeface="Arial Black"/>
                        </a:rPr>
                        <a:t>5</a:t>
                      </a:r>
                      <a:endParaRPr sz="1100">
                        <a:latin typeface="Arial Black"/>
                        <a:cs typeface="Arial Black"/>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180975">
                        <a:lnSpc>
                          <a:spcPct val="100000"/>
                        </a:lnSpc>
                      </a:pPr>
                      <a:r>
                        <a:rPr lang="ro-RO" sz="1100" spc="15" dirty="0">
                          <a:solidFill>
                            <a:srgbClr val="FFFFFF"/>
                          </a:solidFill>
                          <a:latin typeface="Arial MT"/>
                          <a:cs typeface="Arial MT"/>
                        </a:rPr>
                        <a:t>Taliban</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5"/>
                        </a:spcBef>
                      </a:pPr>
                      <a:endParaRPr sz="1100" dirty="0">
                        <a:latin typeface="Times New Roman"/>
                        <a:cs typeface="Times New Roman"/>
                      </a:endParaRPr>
                    </a:p>
                    <a:p>
                      <a:pPr marL="4445" algn="ctr">
                        <a:lnSpc>
                          <a:spcPct val="100000"/>
                        </a:lnSpc>
                      </a:pPr>
                      <a:r>
                        <a:rPr lang="ro-RO" sz="1100" dirty="0">
                          <a:solidFill>
                            <a:srgbClr val="FFFFFF"/>
                          </a:solidFill>
                          <a:latin typeface="Arial MT"/>
                          <a:cs typeface="Arial MT"/>
                        </a:rPr>
                        <a:t>300</a:t>
                      </a:r>
                      <a:endParaRPr sz="1100" dirty="0">
                        <a:latin typeface="Arial MT"/>
                        <a:cs typeface="Arial MT"/>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5"/>
                  </a:ext>
                </a:extLst>
              </a:tr>
              <a:tr h="440194">
                <a:tc>
                  <a:txBody>
                    <a:bodyPr/>
                    <a:lstStyle/>
                    <a:p>
                      <a:pPr>
                        <a:lnSpc>
                          <a:spcPct val="100000"/>
                        </a:lnSpc>
                        <a:spcBef>
                          <a:spcPts val="25"/>
                        </a:spcBef>
                      </a:pPr>
                      <a:endParaRPr sz="1100">
                        <a:latin typeface="Times New Roman"/>
                        <a:cs typeface="Times New Roman"/>
                      </a:endParaRPr>
                    </a:p>
                    <a:p>
                      <a:pPr marL="186055">
                        <a:lnSpc>
                          <a:spcPct val="100000"/>
                        </a:lnSpc>
                      </a:pPr>
                      <a:r>
                        <a:rPr sz="1100" dirty="0">
                          <a:solidFill>
                            <a:srgbClr val="FFFFFF"/>
                          </a:solidFill>
                          <a:latin typeface="Arial Black"/>
                          <a:cs typeface="Arial Black"/>
                        </a:rPr>
                        <a:t>6</a:t>
                      </a:r>
                      <a:endParaRPr sz="1100">
                        <a:latin typeface="Arial Black"/>
                        <a:cs typeface="Arial Black"/>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180975">
                        <a:lnSpc>
                          <a:spcPct val="100000"/>
                        </a:lnSpc>
                      </a:pPr>
                      <a:r>
                        <a:rPr lang="ro-RO" sz="1100" spc="10" dirty="0">
                          <a:solidFill>
                            <a:srgbClr val="FFFFFF"/>
                          </a:solidFill>
                          <a:latin typeface="Arial MT"/>
                          <a:cs typeface="Arial MT"/>
                        </a:rPr>
                        <a:t>Al- Qaeda</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4445" algn="ctr">
                        <a:lnSpc>
                          <a:spcPct val="100000"/>
                        </a:lnSpc>
                      </a:pPr>
                      <a:r>
                        <a:rPr lang="ro-RO" sz="1100" spc="-20" dirty="0">
                          <a:solidFill>
                            <a:srgbClr val="FFFFFF"/>
                          </a:solidFill>
                          <a:latin typeface="Arial MT"/>
                          <a:cs typeface="Arial MT"/>
                        </a:rPr>
                        <a:t>150</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6"/>
                  </a:ext>
                </a:extLst>
              </a:tr>
              <a:tr h="294753">
                <a:tc>
                  <a:txBody>
                    <a:bodyPr/>
                    <a:lstStyle/>
                    <a:p>
                      <a:pPr>
                        <a:lnSpc>
                          <a:spcPct val="100000"/>
                        </a:lnSpc>
                        <a:spcBef>
                          <a:spcPts val="25"/>
                        </a:spcBef>
                      </a:pPr>
                      <a:endParaRPr sz="1100">
                        <a:latin typeface="Times New Roman"/>
                        <a:cs typeface="Times New Roman"/>
                      </a:endParaRPr>
                    </a:p>
                    <a:p>
                      <a:pPr marL="182880">
                        <a:lnSpc>
                          <a:spcPct val="100000"/>
                        </a:lnSpc>
                      </a:pPr>
                      <a:r>
                        <a:rPr sz="1100" dirty="0">
                          <a:solidFill>
                            <a:srgbClr val="FFFFFF"/>
                          </a:solidFill>
                          <a:latin typeface="Arial Black"/>
                          <a:cs typeface="Arial Black"/>
                        </a:rPr>
                        <a:t>7</a:t>
                      </a:r>
                      <a:endParaRPr sz="1100">
                        <a:latin typeface="Arial Black"/>
                        <a:cs typeface="Arial Black"/>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180975">
                        <a:lnSpc>
                          <a:spcPct val="100000"/>
                        </a:lnSpc>
                      </a:pPr>
                      <a:r>
                        <a:rPr lang="ro-RO" sz="1100" dirty="0">
                          <a:solidFill>
                            <a:srgbClr val="FFFFFF"/>
                          </a:solidFill>
                          <a:latin typeface="Arial MT"/>
                          <a:cs typeface="Arial MT"/>
                        </a:rPr>
                        <a:t>Lashkar-e-Taiba</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3175" algn="ctr">
                        <a:lnSpc>
                          <a:spcPct val="100000"/>
                        </a:lnSpc>
                      </a:pPr>
                      <a:r>
                        <a:rPr lang="ro-RO" sz="1100" spc="15" dirty="0">
                          <a:solidFill>
                            <a:srgbClr val="FFFFFF"/>
                          </a:solidFill>
                          <a:latin typeface="Arial MT"/>
                          <a:cs typeface="Arial MT"/>
                        </a:rPr>
                        <a:t>100</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7"/>
                  </a:ext>
                </a:extLst>
              </a:tr>
              <a:tr h="294753">
                <a:tc>
                  <a:txBody>
                    <a:bodyPr/>
                    <a:lstStyle/>
                    <a:p>
                      <a:pPr>
                        <a:lnSpc>
                          <a:spcPct val="100000"/>
                        </a:lnSpc>
                        <a:spcBef>
                          <a:spcPts val="25"/>
                        </a:spcBef>
                      </a:pPr>
                      <a:endParaRPr sz="1100">
                        <a:latin typeface="Times New Roman"/>
                        <a:cs typeface="Times New Roman"/>
                      </a:endParaRPr>
                    </a:p>
                    <a:p>
                      <a:pPr marL="185420">
                        <a:lnSpc>
                          <a:spcPct val="100000"/>
                        </a:lnSpc>
                      </a:pPr>
                      <a:r>
                        <a:rPr sz="1100" dirty="0">
                          <a:solidFill>
                            <a:srgbClr val="FFFFFF"/>
                          </a:solidFill>
                          <a:latin typeface="Arial Black"/>
                          <a:cs typeface="Arial Black"/>
                        </a:rPr>
                        <a:t>8</a:t>
                      </a:r>
                      <a:endParaRPr sz="1100">
                        <a:latin typeface="Arial Black"/>
                        <a:cs typeface="Arial Black"/>
                      </a:endParaRPr>
                    </a:p>
                  </a:txBody>
                  <a:tcPr marL="0" marR="0" marT="3175"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180975">
                        <a:lnSpc>
                          <a:spcPct val="100000"/>
                        </a:lnSpc>
                      </a:pPr>
                      <a:r>
                        <a:rPr lang="ro-RO" sz="1100" spc="-5" dirty="0">
                          <a:solidFill>
                            <a:srgbClr val="FFFFFF"/>
                          </a:solidFill>
                          <a:latin typeface="Arial MT"/>
                          <a:cs typeface="Arial MT"/>
                        </a:rPr>
                        <a:t>Al-Shabaab</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3175" algn="ctr">
                        <a:lnSpc>
                          <a:spcPct val="100000"/>
                        </a:lnSpc>
                      </a:pPr>
                      <a:r>
                        <a:rPr lang="ro-RO" sz="1100" spc="-20" dirty="0">
                          <a:solidFill>
                            <a:srgbClr val="FFFFFF"/>
                          </a:solidFill>
                          <a:latin typeface="Arial MT"/>
                          <a:cs typeface="Arial MT"/>
                        </a:rPr>
                        <a:t>70</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8"/>
                  </a:ext>
                </a:extLst>
              </a:tr>
              <a:tr h="294200">
                <a:tc>
                  <a:txBody>
                    <a:bodyPr/>
                    <a:lstStyle/>
                    <a:p>
                      <a:pPr>
                        <a:lnSpc>
                          <a:spcPct val="100000"/>
                        </a:lnSpc>
                        <a:spcBef>
                          <a:spcPts val="20"/>
                        </a:spcBef>
                      </a:pPr>
                      <a:endParaRPr sz="1100">
                        <a:latin typeface="Times New Roman"/>
                        <a:cs typeface="Times New Roman"/>
                      </a:endParaRPr>
                    </a:p>
                    <a:p>
                      <a:pPr marL="186055">
                        <a:lnSpc>
                          <a:spcPct val="100000"/>
                        </a:lnSpc>
                      </a:pPr>
                      <a:r>
                        <a:rPr sz="1100" dirty="0">
                          <a:solidFill>
                            <a:srgbClr val="FFFFFF"/>
                          </a:solidFill>
                          <a:latin typeface="Arial Black"/>
                          <a:cs typeface="Arial Black"/>
                        </a:rPr>
                        <a:t>9</a:t>
                      </a:r>
                      <a:endParaRPr sz="1100">
                        <a:latin typeface="Arial Black"/>
                        <a:cs typeface="Arial Black"/>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180975">
                        <a:lnSpc>
                          <a:spcPct val="100000"/>
                        </a:lnSpc>
                      </a:pPr>
                      <a:r>
                        <a:rPr lang="ro-RO" sz="1100" spc="10" dirty="0">
                          <a:solidFill>
                            <a:srgbClr val="FFFFFF"/>
                          </a:solidFill>
                          <a:latin typeface="Arial MT"/>
                          <a:cs typeface="Arial MT"/>
                        </a:rPr>
                        <a:t>Armata Republicana Irlandeza (The Real</a:t>
                      </a:r>
                      <a:r>
                        <a:rPr lang="ro-RO" sz="1100" spc="10" baseline="0" dirty="0">
                          <a:solidFill>
                            <a:srgbClr val="FFFFFF"/>
                          </a:solidFill>
                          <a:latin typeface="Arial MT"/>
                          <a:cs typeface="Arial MT"/>
                        </a:rPr>
                        <a:t> IRA</a:t>
                      </a:r>
                      <a:r>
                        <a:rPr lang="ro-RO" sz="1100" spc="10" dirty="0">
                          <a:solidFill>
                            <a:srgbClr val="FFFFFF"/>
                          </a:solidFill>
                          <a:latin typeface="Arial MT"/>
                          <a:cs typeface="Arial MT"/>
                        </a:rPr>
                        <a:t>)</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5715" algn="ctr">
                        <a:lnSpc>
                          <a:spcPct val="100000"/>
                        </a:lnSpc>
                      </a:pPr>
                      <a:r>
                        <a:rPr lang="ro-RO" sz="1100" spc="-35" dirty="0">
                          <a:solidFill>
                            <a:srgbClr val="FFFFFF"/>
                          </a:solidFill>
                          <a:latin typeface="Arial MT"/>
                          <a:cs typeface="Arial MT"/>
                        </a:rPr>
                        <a:t>50</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09"/>
                  </a:ext>
                </a:extLst>
              </a:tr>
              <a:tr h="294200">
                <a:tc>
                  <a:txBody>
                    <a:bodyPr/>
                    <a:lstStyle/>
                    <a:p>
                      <a:pPr>
                        <a:lnSpc>
                          <a:spcPct val="100000"/>
                        </a:lnSpc>
                        <a:spcBef>
                          <a:spcPts val="20"/>
                        </a:spcBef>
                      </a:pPr>
                      <a:endParaRPr sz="1100">
                        <a:latin typeface="Times New Roman"/>
                        <a:cs typeface="Times New Roman"/>
                      </a:endParaRPr>
                    </a:p>
                    <a:p>
                      <a:pPr marL="179070">
                        <a:lnSpc>
                          <a:spcPct val="100000"/>
                        </a:lnSpc>
                      </a:pPr>
                      <a:r>
                        <a:rPr sz="1100" spc="-15" dirty="0">
                          <a:solidFill>
                            <a:srgbClr val="FFFFFF"/>
                          </a:solidFill>
                          <a:latin typeface="Arial Black"/>
                          <a:cs typeface="Arial Black"/>
                        </a:rPr>
                        <a:t>10</a:t>
                      </a:r>
                      <a:endParaRPr sz="1100">
                        <a:latin typeface="Arial Black"/>
                        <a:cs typeface="Arial Black"/>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180975">
                        <a:lnSpc>
                          <a:spcPct val="100000"/>
                        </a:lnSpc>
                      </a:pPr>
                      <a:r>
                        <a:rPr lang="ro-RO" sz="1100" dirty="0">
                          <a:solidFill>
                            <a:srgbClr val="FFFFFF"/>
                          </a:solidFill>
                          <a:latin typeface="Arial MT"/>
                          <a:cs typeface="Arial MT"/>
                        </a:rPr>
                        <a:t>Boko</a:t>
                      </a:r>
                      <a:r>
                        <a:rPr lang="ro-RO" sz="1100" spc="-45" dirty="0">
                          <a:solidFill>
                            <a:srgbClr val="FFFFFF"/>
                          </a:solidFill>
                          <a:latin typeface="Arial MT"/>
                          <a:cs typeface="Arial MT"/>
                        </a:rPr>
                        <a:t> </a:t>
                      </a:r>
                      <a:r>
                        <a:rPr lang="ro-RO" sz="1100" spc="-20" dirty="0">
                          <a:solidFill>
                            <a:srgbClr val="FFFFFF"/>
                          </a:solidFill>
                          <a:latin typeface="Arial MT"/>
                          <a:cs typeface="Arial MT"/>
                        </a:rPr>
                        <a:t>Haram</a:t>
                      </a:r>
                      <a:endParaRPr lang="ro-RO"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tc>
                  <a:txBody>
                    <a:bodyPr/>
                    <a:lstStyle/>
                    <a:p>
                      <a:pPr>
                        <a:lnSpc>
                          <a:spcPct val="100000"/>
                        </a:lnSpc>
                        <a:spcBef>
                          <a:spcPts val="20"/>
                        </a:spcBef>
                      </a:pPr>
                      <a:endParaRPr sz="1100" dirty="0">
                        <a:latin typeface="Times New Roman"/>
                        <a:cs typeface="Times New Roman"/>
                      </a:endParaRPr>
                    </a:p>
                    <a:p>
                      <a:pPr marL="3175" algn="ctr">
                        <a:lnSpc>
                          <a:spcPct val="100000"/>
                        </a:lnSpc>
                      </a:pPr>
                      <a:r>
                        <a:rPr lang="ro-RO" sz="1100" spc="-15" dirty="0">
                          <a:solidFill>
                            <a:srgbClr val="FFFFFF"/>
                          </a:solidFill>
                          <a:latin typeface="Arial MT"/>
                          <a:cs typeface="Arial MT"/>
                        </a:rPr>
                        <a:t>25</a:t>
                      </a:r>
                      <a:endParaRPr sz="1100" dirty="0">
                        <a:latin typeface="Arial MT"/>
                        <a:cs typeface="Arial MT"/>
                      </a:endParaRPr>
                    </a:p>
                  </a:txBody>
                  <a:tcPr marL="0" marR="0" marT="2540" marB="0">
                    <a:lnL w="3175">
                      <a:solidFill>
                        <a:srgbClr val="FFFFFF"/>
                      </a:solidFill>
                      <a:prstDash val="solid"/>
                    </a:lnL>
                    <a:lnR w="3175">
                      <a:solidFill>
                        <a:srgbClr val="FFFFFF"/>
                      </a:solidFill>
                      <a:prstDash val="solid"/>
                    </a:lnR>
                    <a:lnT w="3175">
                      <a:solidFill>
                        <a:srgbClr val="FFFFFF"/>
                      </a:solidFill>
                      <a:prstDash val="solid"/>
                    </a:lnT>
                    <a:lnB w="3175">
                      <a:solidFill>
                        <a:srgbClr val="FFFFFF"/>
                      </a:solidFill>
                      <a:prstDash val="solid"/>
                    </a:lnB>
                    <a:solidFill>
                      <a:srgbClr val="001F29"/>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673873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1913</TotalTime>
  <Words>1327</Words>
  <Application>Microsoft Office PowerPoint</Application>
  <PresentationFormat>On-screen Show (4:3)</PresentationFormat>
  <Paragraphs>184</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Black</vt:lpstr>
      <vt:lpstr>Arial MT</vt:lpstr>
      <vt:lpstr>Lucida Sans Unicode</vt:lpstr>
      <vt:lpstr>Times New Roman</vt:lpstr>
      <vt:lpstr>TimesNewRomanPSMT</vt:lpstr>
      <vt:lpstr>Verdana</vt:lpstr>
      <vt:lpstr>Wingdings</vt:lpstr>
      <vt:lpstr>Wingdings 2</vt:lpstr>
      <vt:lpstr>Wingdings 3</vt:lpstr>
      <vt:lpstr>Concourse</vt:lpstr>
      <vt:lpstr>PowerPoint Presentation</vt:lpstr>
      <vt:lpstr>Cuprins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vasi vasi</dc:creator>
  <cp:lastModifiedBy>SA-4</cp:lastModifiedBy>
  <cp:revision>46</cp:revision>
  <dcterms:created xsi:type="dcterms:W3CDTF">2023-10-31T05:56:43Z</dcterms:created>
  <dcterms:modified xsi:type="dcterms:W3CDTF">2023-11-08T10:40:50Z</dcterms:modified>
</cp:coreProperties>
</file>