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5" r:id="rId4"/>
    <p:sldId id="259" r:id="rId5"/>
    <p:sldId id="260" r:id="rId6"/>
    <p:sldId id="261" r:id="rId7"/>
    <p:sldId id="262" r:id="rId8"/>
    <p:sldId id="263" r:id="rId9"/>
    <p:sldId id="264" r:id="rId10"/>
    <p:sldId id="265" r:id="rId11"/>
    <p:sldId id="266" r:id="rId12"/>
    <p:sldId id="267" r:id="rId13"/>
    <p:sldId id="268" r:id="rId14"/>
    <p:sldId id="269" r:id="rId15"/>
    <p:sldId id="312" r:id="rId16"/>
    <p:sldId id="270" r:id="rId17"/>
    <p:sldId id="271" r:id="rId18"/>
    <p:sldId id="272" r:id="rId19"/>
    <p:sldId id="273" r:id="rId20"/>
    <p:sldId id="277" r:id="rId21"/>
    <p:sldId id="278" r:id="rId22"/>
    <p:sldId id="279" r:id="rId23"/>
    <p:sldId id="280" r:id="rId24"/>
    <p:sldId id="281" r:id="rId25"/>
    <p:sldId id="282" r:id="rId26"/>
    <p:sldId id="284" r:id="rId27"/>
    <p:sldId id="285" r:id="rId28"/>
    <p:sldId id="286" r:id="rId29"/>
    <p:sldId id="306" r:id="rId30"/>
    <p:sldId id="291" r:id="rId31"/>
    <p:sldId id="292" r:id="rId32"/>
    <p:sldId id="293" r:id="rId33"/>
    <p:sldId id="294" r:id="rId34"/>
    <p:sldId id="295" r:id="rId35"/>
    <p:sldId id="296" r:id="rId36"/>
    <p:sldId id="297" r:id="rId37"/>
    <p:sldId id="298" r:id="rId38"/>
    <p:sldId id="299" r:id="rId39"/>
    <p:sldId id="301" r:id="rId40"/>
    <p:sldId id="302" r:id="rId41"/>
    <p:sldId id="303" r:id="rId42"/>
    <p:sldId id="304" r:id="rId43"/>
    <p:sldId id="307" r:id="rId44"/>
    <p:sldId id="308" r:id="rId45"/>
    <p:sldId id="309" r:id="rId46"/>
    <p:sldId id="310" r:id="rId47"/>
    <p:sldId id="31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476679-ECA4-4466-87D2-16A331B94C62}" type="datetimeFigureOut">
              <a:rPr lang="ro-RO" smtClean="0"/>
              <a:t>17.10.2024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96C205-FF3B-4FEE-9453-D64392995917}" type="slidenum">
              <a:rPr lang="ro-RO" smtClean="0"/>
              <a:t>‹#›</a:t>
            </a:fld>
            <a:endParaRPr lang="ro-R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8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76679-ECA4-4466-87D2-16A331B94C62}" type="datetimeFigureOut">
              <a:rPr lang="ro-RO" smtClean="0"/>
              <a:t>17.10.2024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96C205-FF3B-4FEE-9453-D64392995917}" type="slidenum">
              <a:rPr lang="ro-RO" smtClean="0"/>
              <a:t>‹#›</a:t>
            </a:fld>
            <a:endParaRPr lang="ro-RO"/>
          </a:p>
        </p:txBody>
      </p:sp>
    </p:spTree>
    <p:extLst>
      <p:ext uri="{BB962C8B-B14F-4D97-AF65-F5344CB8AC3E}">
        <p14:creationId xmlns:p14="http://schemas.microsoft.com/office/powerpoint/2010/main" val="60148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76679-ECA4-4466-87D2-16A331B94C62}" type="datetimeFigureOut">
              <a:rPr lang="ro-RO" smtClean="0"/>
              <a:t>17.10.2024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96C205-FF3B-4FEE-9453-D64392995917}" type="slidenum">
              <a:rPr lang="ro-RO" smtClean="0"/>
              <a:t>‹#›</a:t>
            </a:fld>
            <a:endParaRPr lang="ro-RO"/>
          </a:p>
        </p:txBody>
      </p:sp>
    </p:spTree>
    <p:extLst>
      <p:ext uri="{BB962C8B-B14F-4D97-AF65-F5344CB8AC3E}">
        <p14:creationId xmlns:p14="http://schemas.microsoft.com/office/powerpoint/2010/main" val="315477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76679-ECA4-4466-87D2-16A331B94C62}" type="datetimeFigureOut">
              <a:rPr lang="ro-RO" smtClean="0"/>
              <a:t>17.10.2024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96C205-FF3B-4FEE-9453-D64392995917}" type="slidenum">
              <a:rPr lang="ro-RO" smtClean="0"/>
              <a:t>‹#›</a:t>
            </a:fld>
            <a:endParaRPr lang="ro-RO"/>
          </a:p>
        </p:txBody>
      </p:sp>
    </p:spTree>
    <p:extLst>
      <p:ext uri="{BB962C8B-B14F-4D97-AF65-F5344CB8AC3E}">
        <p14:creationId xmlns:p14="http://schemas.microsoft.com/office/powerpoint/2010/main" val="230662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476679-ECA4-4466-87D2-16A331B94C62}" type="datetimeFigureOut">
              <a:rPr lang="ro-RO" smtClean="0"/>
              <a:t>17.10.2024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A96C205-FF3B-4FEE-9453-D64392995917}" type="slidenum">
              <a:rPr lang="ro-RO" smtClean="0"/>
              <a:t>‹#›</a:t>
            </a:fld>
            <a:endParaRPr lang="ro-R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98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476679-ECA4-4466-87D2-16A331B94C62}" type="datetimeFigureOut">
              <a:rPr lang="ro-RO" smtClean="0"/>
              <a:t>17.10.2024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A96C205-FF3B-4FEE-9453-D64392995917}" type="slidenum">
              <a:rPr lang="ro-RO" smtClean="0"/>
              <a:t>‹#›</a:t>
            </a:fld>
            <a:endParaRPr lang="ro-RO"/>
          </a:p>
        </p:txBody>
      </p:sp>
    </p:spTree>
    <p:extLst>
      <p:ext uri="{BB962C8B-B14F-4D97-AF65-F5344CB8AC3E}">
        <p14:creationId xmlns:p14="http://schemas.microsoft.com/office/powerpoint/2010/main" val="47946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476679-ECA4-4466-87D2-16A331B94C62}" type="datetimeFigureOut">
              <a:rPr lang="ro-RO" smtClean="0"/>
              <a:t>17.10.2024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A96C205-FF3B-4FEE-9453-D64392995917}" type="slidenum">
              <a:rPr lang="ro-RO" smtClean="0"/>
              <a:t>‹#›</a:t>
            </a:fld>
            <a:endParaRPr lang="ro-RO"/>
          </a:p>
        </p:txBody>
      </p:sp>
    </p:spTree>
    <p:extLst>
      <p:ext uri="{BB962C8B-B14F-4D97-AF65-F5344CB8AC3E}">
        <p14:creationId xmlns:p14="http://schemas.microsoft.com/office/powerpoint/2010/main" val="412152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476679-ECA4-4466-87D2-16A331B94C62}" type="datetimeFigureOut">
              <a:rPr lang="ro-RO" smtClean="0"/>
              <a:t>17.10.2024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A96C205-FF3B-4FEE-9453-D64392995917}" type="slidenum">
              <a:rPr lang="ro-RO" smtClean="0"/>
              <a:t>‹#›</a:t>
            </a:fld>
            <a:endParaRPr lang="ro-RO"/>
          </a:p>
        </p:txBody>
      </p:sp>
    </p:spTree>
    <p:extLst>
      <p:ext uri="{BB962C8B-B14F-4D97-AF65-F5344CB8AC3E}">
        <p14:creationId xmlns:p14="http://schemas.microsoft.com/office/powerpoint/2010/main" val="318863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476679-ECA4-4466-87D2-16A331B94C62}" type="datetimeFigureOut">
              <a:rPr lang="ro-RO" smtClean="0"/>
              <a:t>17.10.2024</a:t>
            </a:fld>
            <a:endParaRPr lang="ro-R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o-RO"/>
          </a:p>
        </p:txBody>
      </p:sp>
      <p:sp>
        <p:nvSpPr>
          <p:cNvPr id="9" name="Slide Number Placeholder 8"/>
          <p:cNvSpPr>
            <a:spLocks noGrp="1"/>
          </p:cNvSpPr>
          <p:nvPr>
            <p:ph type="sldNum" sz="quarter" idx="12"/>
          </p:nvPr>
        </p:nvSpPr>
        <p:spPr/>
        <p:txBody>
          <a:bodyPr/>
          <a:lstStyle/>
          <a:p>
            <a:fld id="{4A96C205-FF3B-4FEE-9453-D64392995917}" type="slidenum">
              <a:rPr lang="ro-RO" smtClean="0"/>
              <a:t>‹#›</a:t>
            </a:fld>
            <a:endParaRPr lang="ro-RO"/>
          </a:p>
        </p:txBody>
      </p:sp>
    </p:spTree>
    <p:extLst>
      <p:ext uri="{BB962C8B-B14F-4D97-AF65-F5344CB8AC3E}">
        <p14:creationId xmlns:p14="http://schemas.microsoft.com/office/powerpoint/2010/main" val="68948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476679-ECA4-4466-87D2-16A331B94C62}" type="datetimeFigureOut">
              <a:rPr lang="ro-RO" smtClean="0"/>
              <a:t>17.10.2024</a:t>
            </a:fld>
            <a:endParaRPr lang="ro-R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o-R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96C205-FF3B-4FEE-9453-D64392995917}" type="slidenum">
              <a:rPr lang="ro-RO" smtClean="0"/>
              <a:t>‹#›</a:t>
            </a:fld>
            <a:endParaRPr lang="ro-RO"/>
          </a:p>
        </p:txBody>
      </p:sp>
    </p:spTree>
    <p:extLst>
      <p:ext uri="{BB962C8B-B14F-4D97-AF65-F5344CB8AC3E}">
        <p14:creationId xmlns:p14="http://schemas.microsoft.com/office/powerpoint/2010/main" val="293364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476679-ECA4-4466-87D2-16A331B94C62}" type="datetimeFigureOut">
              <a:rPr lang="ro-RO" smtClean="0"/>
              <a:t>17.10.2024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A96C205-FF3B-4FEE-9453-D64392995917}" type="slidenum">
              <a:rPr lang="ro-RO" smtClean="0"/>
              <a:t>‹#›</a:t>
            </a:fld>
            <a:endParaRPr lang="ro-RO"/>
          </a:p>
        </p:txBody>
      </p:sp>
    </p:spTree>
    <p:extLst>
      <p:ext uri="{BB962C8B-B14F-4D97-AF65-F5344CB8AC3E}">
        <p14:creationId xmlns:p14="http://schemas.microsoft.com/office/powerpoint/2010/main" val="139012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476679-ECA4-4466-87D2-16A331B94C62}" type="datetimeFigureOut">
              <a:rPr lang="ro-RO" smtClean="0"/>
              <a:t>17.10.2024</a:t>
            </a:fld>
            <a:endParaRPr lang="ro-R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o-R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A96C205-FF3B-4FEE-9453-D64392995917}" type="slidenum">
              <a:rPr lang="ro-RO" smtClean="0"/>
              <a:t>‹#›</a:t>
            </a:fld>
            <a:endParaRPr lang="ro-R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63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Y-GDoVBlVe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0F4D-D9E9-4A8B-A1E8-207701D58451}"/>
              </a:ext>
            </a:extLst>
          </p:cNvPr>
          <p:cNvSpPr>
            <a:spLocks noGrp="1"/>
          </p:cNvSpPr>
          <p:nvPr>
            <p:ph type="ctrTitle"/>
          </p:nvPr>
        </p:nvSpPr>
        <p:spPr/>
        <p:txBody>
          <a:bodyPr>
            <a:normAutofit fontScale="90000"/>
          </a:bodyPr>
          <a:lstStyle/>
          <a:p>
            <a:pPr algn="ctr"/>
            <a:br>
              <a:rPr lang="en-US" sz="6000" dirty="0">
                <a:latin typeface="+mn-lt"/>
              </a:rPr>
            </a:br>
            <a:br>
              <a:rPr lang="en-US" sz="6000" dirty="0">
                <a:latin typeface="+mn-lt"/>
              </a:rPr>
            </a:br>
            <a:br>
              <a:rPr lang="en-US" sz="6000" dirty="0">
                <a:latin typeface="+mn-lt"/>
              </a:rPr>
            </a:br>
            <a:br>
              <a:rPr lang="en-US" sz="6000" dirty="0">
                <a:latin typeface="+mn-lt"/>
              </a:rPr>
            </a:br>
            <a:r>
              <a:rPr lang="en-US" sz="6000" dirty="0">
                <a:latin typeface="+mn-lt"/>
              </a:rPr>
              <a:t>Most common usage problems</a:t>
            </a:r>
            <a:br>
              <a:rPr lang="en-US" sz="6000" dirty="0">
                <a:latin typeface="+mn-lt"/>
              </a:rPr>
            </a:br>
            <a:br>
              <a:rPr lang="en-US" sz="6000" dirty="0">
                <a:latin typeface="+mn-lt"/>
              </a:rPr>
            </a:br>
            <a:endParaRPr lang="ro-RO" sz="6000" dirty="0">
              <a:latin typeface="+mn-lt"/>
            </a:endParaRPr>
          </a:p>
        </p:txBody>
      </p:sp>
      <p:sp>
        <p:nvSpPr>
          <p:cNvPr id="3" name="Subtitle 2">
            <a:extLst>
              <a:ext uri="{FF2B5EF4-FFF2-40B4-BE49-F238E27FC236}">
                <a16:creationId xmlns:a16="http://schemas.microsoft.com/office/drawing/2014/main" id="{4950803E-2483-4203-B279-1EE258C4626B}"/>
              </a:ext>
            </a:extLst>
          </p:cNvPr>
          <p:cNvSpPr>
            <a:spLocks noGrp="1"/>
          </p:cNvSpPr>
          <p:nvPr>
            <p:ph type="subTitle" idx="1"/>
          </p:nvPr>
        </p:nvSpPr>
        <p:spPr/>
        <p:txBody>
          <a:bodyPr/>
          <a:lstStyle/>
          <a:p>
            <a:pPr algn="r"/>
            <a:r>
              <a:rPr lang="en-US" dirty="0"/>
              <a:t>PhD </a:t>
            </a:r>
            <a:r>
              <a:rPr lang="en-US" dirty="0" err="1"/>
              <a:t>dorina</a:t>
            </a:r>
            <a:r>
              <a:rPr lang="en-US" dirty="0"/>
              <a:t> </a:t>
            </a:r>
            <a:r>
              <a:rPr lang="en-US" dirty="0" err="1"/>
              <a:t>macovei</a:t>
            </a:r>
            <a:endParaRPr lang="ro-RO" dirty="0"/>
          </a:p>
        </p:txBody>
      </p:sp>
    </p:spTree>
    <p:extLst>
      <p:ext uri="{BB962C8B-B14F-4D97-AF65-F5344CB8AC3E}">
        <p14:creationId xmlns:p14="http://schemas.microsoft.com/office/powerpoint/2010/main" val="170752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0434-E7DA-4915-8ACF-FB3E707BC976}"/>
              </a:ext>
            </a:extLst>
          </p:cNvPr>
          <p:cNvSpPr>
            <a:spLocks noGrp="1"/>
          </p:cNvSpPr>
          <p:nvPr>
            <p:ph type="title" idx="4294967295"/>
          </p:nvPr>
        </p:nvSpPr>
        <p:spPr>
          <a:xfrm>
            <a:off x="1066800" y="256663"/>
            <a:ext cx="10058400" cy="774700"/>
          </a:xfrm>
        </p:spPr>
        <p:txBody>
          <a:bodyPr/>
          <a:lstStyle/>
          <a:p>
            <a:r>
              <a:rPr lang="en-US" b="1" dirty="0"/>
              <a:t>2.	Redundancy (unnecessary words)</a:t>
            </a:r>
            <a:endParaRPr lang="ro-RO" b="1" dirty="0"/>
          </a:p>
        </p:txBody>
      </p:sp>
      <p:sp>
        <p:nvSpPr>
          <p:cNvPr id="3" name="Content Placeholder 2">
            <a:extLst>
              <a:ext uri="{FF2B5EF4-FFF2-40B4-BE49-F238E27FC236}">
                <a16:creationId xmlns:a16="http://schemas.microsoft.com/office/drawing/2014/main" id="{7239E4AD-EBAA-4F4D-9B17-193AF534CC97}"/>
              </a:ext>
            </a:extLst>
          </p:cNvPr>
          <p:cNvSpPr>
            <a:spLocks noGrp="1"/>
          </p:cNvSpPr>
          <p:nvPr>
            <p:ph idx="4294967295"/>
          </p:nvPr>
        </p:nvSpPr>
        <p:spPr>
          <a:xfrm>
            <a:off x="599766" y="1197334"/>
            <a:ext cx="11425085" cy="5016653"/>
          </a:xfrm>
        </p:spPr>
        <p:txBody>
          <a:bodyPr/>
          <a:lstStyle/>
          <a:p>
            <a:r>
              <a:rPr lang="en-US" sz="2800" dirty="0">
                <a:solidFill>
                  <a:schemeClr val="tx1"/>
                </a:solidFill>
              </a:rPr>
              <a:t>Incorrect: If you reread your work, you will find upon serious reconsideration that a great deal of repetition can be avoided by careful editing and revising and attentive reevaluation. Scrupulous editing can also help you make your writing less wordy.</a:t>
            </a:r>
          </a:p>
          <a:p>
            <a:r>
              <a:rPr lang="en-US" sz="2800" dirty="0">
                <a:solidFill>
                  <a:srgbClr val="00B050"/>
                </a:solidFill>
              </a:rPr>
              <a:t>Correct: If you reread your work, you will find that a great deal of repetition can be avoided by careful editing.</a:t>
            </a:r>
          </a:p>
          <a:p>
            <a:r>
              <a:rPr lang="en-US" sz="2800" dirty="0">
                <a:solidFill>
                  <a:schemeClr val="tx1"/>
                </a:solidFill>
              </a:rPr>
              <a:t>Long-winded writing may sound educated and impressive, but it actually </a:t>
            </a:r>
            <a:r>
              <a:rPr lang="en-US" sz="2800" b="1" dirty="0">
                <a:solidFill>
                  <a:schemeClr val="tx1"/>
                </a:solidFill>
              </a:rPr>
              <a:t>turns off your audience </a:t>
            </a:r>
            <a:r>
              <a:rPr lang="en-US" sz="2800" dirty="0">
                <a:solidFill>
                  <a:schemeClr val="tx1"/>
                </a:solidFill>
              </a:rPr>
              <a:t>because </a:t>
            </a:r>
            <a:r>
              <a:rPr lang="en-US" sz="2800" b="1" dirty="0">
                <a:solidFill>
                  <a:schemeClr val="tx1"/>
                </a:solidFill>
              </a:rPr>
              <a:t>it wastes their time</a:t>
            </a:r>
            <a:r>
              <a:rPr lang="en-US" sz="2800" dirty="0">
                <a:solidFill>
                  <a:schemeClr val="tx1"/>
                </a:solidFill>
              </a:rPr>
              <a:t>. </a:t>
            </a:r>
            <a:r>
              <a:rPr lang="en-US" sz="2800" dirty="0">
                <a:solidFill>
                  <a:srgbClr val="FF0000"/>
                </a:solidFill>
              </a:rPr>
              <a:t>Say what you need to say concisely</a:t>
            </a:r>
            <a:r>
              <a:rPr lang="en-US" sz="2800" dirty="0">
                <a:solidFill>
                  <a:schemeClr val="tx1"/>
                </a:solidFill>
              </a:rPr>
              <a:t>.</a:t>
            </a:r>
          </a:p>
          <a:p>
            <a:r>
              <a:rPr lang="en-US" sz="2800" dirty="0">
                <a:solidFill>
                  <a:schemeClr val="tx1"/>
                </a:solidFill>
              </a:rPr>
              <a:t>Since your writing will be more intelligible, it will communicate its message directly.</a:t>
            </a:r>
          </a:p>
          <a:p>
            <a:endParaRPr lang="ro-RO" dirty="0"/>
          </a:p>
        </p:txBody>
      </p:sp>
    </p:spTree>
    <p:extLst>
      <p:ext uri="{BB962C8B-B14F-4D97-AF65-F5344CB8AC3E}">
        <p14:creationId xmlns:p14="http://schemas.microsoft.com/office/powerpoint/2010/main" val="3021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E2D1-ADBD-4076-A2F9-459CE1F353AF}"/>
              </a:ext>
            </a:extLst>
          </p:cNvPr>
          <p:cNvSpPr>
            <a:spLocks noGrp="1"/>
          </p:cNvSpPr>
          <p:nvPr>
            <p:ph type="title"/>
          </p:nvPr>
        </p:nvSpPr>
        <p:spPr>
          <a:xfrm>
            <a:off x="334297" y="286603"/>
            <a:ext cx="10821383" cy="1450757"/>
          </a:xfrm>
        </p:spPr>
        <p:txBody>
          <a:bodyPr>
            <a:normAutofit/>
          </a:bodyPr>
          <a:lstStyle/>
          <a:p>
            <a:r>
              <a:rPr lang="en-US" b="1" dirty="0"/>
              <a:t>3.	Problems with subject-verb agreement</a:t>
            </a:r>
            <a:endParaRPr lang="ro-RO" b="1" dirty="0"/>
          </a:p>
        </p:txBody>
      </p:sp>
      <p:sp>
        <p:nvSpPr>
          <p:cNvPr id="3" name="Content Placeholder 2">
            <a:extLst>
              <a:ext uri="{FF2B5EF4-FFF2-40B4-BE49-F238E27FC236}">
                <a16:creationId xmlns:a16="http://schemas.microsoft.com/office/drawing/2014/main" id="{1A5887C1-EBC0-49E8-9C65-36CED02106D3}"/>
              </a:ext>
            </a:extLst>
          </p:cNvPr>
          <p:cNvSpPr>
            <a:spLocks noGrp="1"/>
          </p:cNvSpPr>
          <p:nvPr>
            <p:ph idx="1"/>
          </p:nvPr>
        </p:nvSpPr>
        <p:spPr/>
        <p:txBody>
          <a:bodyPr>
            <a:normAutofit/>
          </a:bodyPr>
          <a:lstStyle/>
          <a:p>
            <a:r>
              <a:rPr lang="en-US" sz="3200" dirty="0">
                <a:solidFill>
                  <a:schemeClr val="tx1"/>
                </a:solidFill>
              </a:rPr>
              <a:t>Incorrect: Verbs has to agree with their subjects.</a:t>
            </a:r>
          </a:p>
          <a:p>
            <a:r>
              <a:rPr lang="en-US" sz="3200" dirty="0">
                <a:solidFill>
                  <a:srgbClr val="00B050"/>
                </a:solidFill>
              </a:rPr>
              <a:t>Correct: Verbs have to agree with their subjects.</a:t>
            </a:r>
          </a:p>
          <a:p>
            <a:r>
              <a:rPr lang="en-US" sz="3200" dirty="0">
                <a:solidFill>
                  <a:schemeClr val="tx1"/>
                </a:solidFill>
              </a:rPr>
              <a:t>Agreement means that sentence parts match, singular to singular and plural to plural. Since the subject verbs is plural, it takes a plural verb, </a:t>
            </a:r>
            <a:r>
              <a:rPr lang="en-US" sz="3200" i="1" dirty="0">
                <a:solidFill>
                  <a:schemeClr val="tx1"/>
                </a:solidFill>
              </a:rPr>
              <a:t>agree</a:t>
            </a:r>
            <a:r>
              <a:rPr lang="en-US" sz="3200" dirty="0">
                <a:solidFill>
                  <a:schemeClr val="tx1"/>
                </a:solidFill>
              </a:rPr>
              <a:t>.</a:t>
            </a:r>
          </a:p>
          <a:p>
            <a:endParaRPr lang="ro-RO" sz="2400" dirty="0">
              <a:solidFill>
                <a:schemeClr val="tx1"/>
              </a:solidFill>
            </a:endParaRPr>
          </a:p>
        </p:txBody>
      </p:sp>
    </p:spTree>
    <p:extLst>
      <p:ext uri="{BB962C8B-B14F-4D97-AF65-F5344CB8AC3E}">
        <p14:creationId xmlns:p14="http://schemas.microsoft.com/office/powerpoint/2010/main" val="37938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60DA-56A9-479E-B397-549955E2E46A}"/>
              </a:ext>
            </a:extLst>
          </p:cNvPr>
          <p:cNvSpPr>
            <a:spLocks noGrp="1"/>
          </p:cNvSpPr>
          <p:nvPr>
            <p:ph type="title"/>
          </p:nvPr>
        </p:nvSpPr>
        <p:spPr>
          <a:xfrm>
            <a:off x="1101212" y="286603"/>
            <a:ext cx="10054467" cy="833291"/>
          </a:xfrm>
        </p:spPr>
        <p:txBody>
          <a:bodyPr/>
          <a:lstStyle/>
          <a:p>
            <a:r>
              <a:rPr lang="en-US" b="1" dirty="0"/>
              <a:t>4. Lack of parallel structure</a:t>
            </a:r>
            <a:endParaRPr lang="ro-RO" b="1" dirty="0"/>
          </a:p>
        </p:txBody>
      </p:sp>
      <p:sp>
        <p:nvSpPr>
          <p:cNvPr id="3" name="Content Placeholder 2">
            <a:extLst>
              <a:ext uri="{FF2B5EF4-FFF2-40B4-BE49-F238E27FC236}">
                <a16:creationId xmlns:a16="http://schemas.microsoft.com/office/drawing/2014/main" id="{FEAD8A5C-D56E-4CDB-B083-31D686ADCA8F}"/>
              </a:ext>
            </a:extLst>
          </p:cNvPr>
          <p:cNvSpPr>
            <a:spLocks noGrp="1"/>
          </p:cNvSpPr>
          <p:nvPr>
            <p:ph idx="1"/>
          </p:nvPr>
        </p:nvSpPr>
        <p:spPr>
          <a:xfrm>
            <a:off x="422787" y="1714746"/>
            <a:ext cx="10732893" cy="4023360"/>
          </a:xfrm>
        </p:spPr>
        <p:txBody>
          <a:bodyPr>
            <a:noAutofit/>
          </a:bodyPr>
          <a:lstStyle/>
          <a:p>
            <a:r>
              <a:rPr lang="en-US" sz="2800" dirty="0">
                <a:solidFill>
                  <a:schemeClr val="tx1"/>
                </a:solidFill>
              </a:rPr>
              <a:t>Not parallel: To avoid getting hit by lightning, never seek protection under a tree, lying down on wet ground, or staying on a bike.</a:t>
            </a:r>
            <a:endParaRPr lang="ro-RO" sz="2800" dirty="0">
              <a:solidFill>
                <a:schemeClr val="tx1"/>
              </a:solidFill>
            </a:endParaRPr>
          </a:p>
          <a:p>
            <a:r>
              <a:rPr lang="en-US" sz="2800" dirty="0">
                <a:solidFill>
                  <a:srgbClr val="00B050"/>
                </a:solidFill>
              </a:rPr>
              <a:t>Parallel: To avoid getting hit by lightning, never seek protection under a tree, lie down on wet ground, or stay on a bike.</a:t>
            </a:r>
            <a:endParaRPr lang="ro-RO" sz="2800" dirty="0">
              <a:solidFill>
                <a:srgbClr val="00B050"/>
              </a:solidFill>
            </a:endParaRPr>
          </a:p>
          <a:p>
            <a:r>
              <a:rPr lang="en-US" sz="2800" i="1" dirty="0">
                <a:solidFill>
                  <a:schemeClr val="tx1"/>
                </a:solidFill>
              </a:rPr>
              <a:t>Parallel structure </a:t>
            </a:r>
            <a:r>
              <a:rPr lang="en-US" sz="2800" dirty="0">
                <a:solidFill>
                  <a:schemeClr val="tx1"/>
                </a:solidFill>
              </a:rPr>
              <a:t>means putting ideas of the same rank in the same grammatical structure. Your writing (and speech) should have parallel words, phrases, and clauses.</a:t>
            </a:r>
            <a:endParaRPr lang="ro-RO" sz="2800" dirty="0">
              <a:solidFill>
                <a:schemeClr val="tx1"/>
              </a:solidFill>
            </a:endParaRPr>
          </a:p>
          <a:p>
            <a:pPr lvl="1"/>
            <a:r>
              <a:rPr lang="en-US" sz="2400" i="1" dirty="0">
                <a:solidFill>
                  <a:schemeClr val="tx1"/>
                </a:solidFill>
              </a:rPr>
              <a:t>Parallel words </a:t>
            </a:r>
            <a:r>
              <a:rPr lang="en-US" sz="2400" dirty="0">
                <a:solidFill>
                  <a:schemeClr val="tx1"/>
                </a:solidFill>
              </a:rPr>
              <a:t>share the same part of speech (such as nouns, adjectives, or verbs) and tense (if the words are verbs).</a:t>
            </a:r>
            <a:endParaRPr lang="ro-RO" sz="3600" dirty="0">
              <a:solidFill>
                <a:schemeClr val="tx1"/>
              </a:solidFill>
            </a:endParaRPr>
          </a:p>
          <a:p>
            <a:pPr lvl="1"/>
            <a:r>
              <a:rPr lang="en-US" sz="2400" i="1" dirty="0">
                <a:solidFill>
                  <a:schemeClr val="tx1"/>
                </a:solidFill>
              </a:rPr>
              <a:t>Parallel phrases </a:t>
            </a:r>
            <a:r>
              <a:rPr lang="en-US" sz="2400" dirty="0">
                <a:solidFill>
                  <a:schemeClr val="tx1"/>
                </a:solidFill>
              </a:rPr>
              <a:t>create an underlying rhythm in your speech and writing.</a:t>
            </a:r>
            <a:endParaRPr lang="ro-RO" sz="3600" dirty="0">
              <a:solidFill>
                <a:schemeClr val="tx1"/>
              </a:solidFill>
            </a:endParaRPr>
          </a:p>
          <a:p>
            <a:pPr lvl="1"/>
            <a:r>
              <a:rPr lang="en-US" sz="2400" i="1" dirty="0">
                <a:solidFill>
                  <a:schemeClr val="tx1"/>
                </a:solidFill>
              </a:rPr>
              <a:t>Parallel clauses </a:t>
            </a:r>
            <a:r>
              <a:rPr lang="en-US" sz="2400" dirty="0">
                <a:solidFill>
                  <a:schemeClr val="tx1"/>
                </a:solidFill>
              </a:rPr>
              <a:t>also give your writing balance. </a:t>
            </a:r>
            <a:endParaRPr lang="ro-RO" sz="2800" dirty="0">
              <a:solidFill>
                <a:schemeClr val="tx1"/>
              </a:solidFill>
            </a:endParaRPr>
          </a:p>
        </p:txBody>
      </p:sp>
    </p:spTree>
    <p:extLst>
      <p:ext uri="{BB962C8B-B14F-4D97-AF65-F5344CB8AC3E}">
        <p14:creationId xmlns:p14="http://schemas.microsoft.com/office/powerpoint/2010/main" val="379868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505B-6AD4-44A2-9025-76EF08D2D437}"/>
              </a:ext>
            </a:extLst>
          </p:cNvPr>
          <p:cNvSpPr>
            <a:spLocks noGrp="1"/>
          </p:cNvSpPr>
          <p:nvPr>
            <p:ph type="title"/>
          </p:nvPr>
        </p:nvSpPr>
        <p:spPr/>
        <p:txBody>
          <a:bodyPr/>
          <a:lstStyle/>
          <a:p>
            <a:r>
              <a:rPr lang="en-US" b="1" dirty="0"/>
              <a:t>5. Wrong verb tense</a:t>
            </a:r>
            <a:br>
              <a:rPr lang="ro-RO" b="1" dirty="0"/>
            </a:br>
            <a:endParaRPr lang="ro-RO" b="1" dirty="0"/>
          </a:p>
        </p:txBody>
      </p:sp>
      <p:sp>
        <p:nvSpPr>
          <p:cNvPr id="3" name="Content Placeholder 2">
            <a:extLst>
              <a:ext uri="{FF2B5EF4-FFF2-40B4-BE49-F238E27FC236}">
                <a16:creationId xmlns:a16="http://schemas.microsoft.com/office/drawing/2014/main" id="{30E4BFD0-5703-4647-85D3-C36A963DBD8F}"/>
              </a:ext>
            </a:extLst>
          </p:cNvPr>
          <p:cNvSpPr>
            <a:spLocks noGrp="1"/>
          </p:cNvSpPr>
          <p:nvPr>
            <p:ph idx="1"/>
          </p:nvPr>
        </p:nvSpPr>
        <p:spPr/>
        <p:txBody>
          <a:bodyPr>
            <a:normAutofit/>
          </a:bodyPr>
          <a:lstStyle/>
          <a:p>
            <a:r>
              <a:rPr lang="en-US" sz="3200" dirty="0"/>
              <a:t>Incorrect: President John Quincy Adams </a:t>
            </a:r>
            <a:r>
              <a:rPr lang="en-US" sz="3200" i="1" dirty="0"/>
              <a:t>owns </a:t>
            </a:r>
            <a:r>
              <a:rPr lang="en-US" sz="3200" dirty="0"/>
              <a:t>a pet alligator, which he kept in the East Room of the White House.</a:t>
            </a:r>
            <a:endParaRPr lang="ro-RO" sz="3200" dirty="0"/>
          </a:p>
          <a:p>
            <a:r>
              <a:rPr lang="en-US" sz="3200" dirty="0">
                <a:solidFill>
                  <a:srgbClr val="00B050"/>
                </a:solidFill>
              </a:rPr>
              <a:t>Correct: President John Quincy Adams </a:t>
            </a:r>
            <a:r>
              <a:rPr lang="en-US" sz="3200" i="1" dirty="0">
                <a:solidFill>
                  <a:srgbClr val="00B050"/>
                </a:solidFill>
              </a:rPr>
              <a:t>owned </a:t>
            </a:r>
            <a:r>
              <a:rPr lang="en-US" sz="3200" dirty="0">
                <a:solidFill>
                  <a:srgbClr val="00B050"/>
                </a:solidFill>
              </a:rPr>
              <a:t>a pet alligator, which he kept in the East Room of the White House.</a:t>
            </a:r>
            <a:endParaRPr lang="ro-RO" sz="3200" dirty="0">
              <a:solidFill>
                <a:srgbClr val="00B050"/>
              </a:solidFill>
            </a:endParaRPr>
          </a:p>
          <a:p>
            <a:endParaRPr lang="ro-RO" sz="2800" dirty="0"/>
          </a:p>
        </p:txBody>
      </p:sp>
    </p:spTree>
    <p:extLst>
      <p:ext uri="{BB962C8B-B14F-4D97-AF65-F5344CB8AC3E}">
        <p14:creationId xmlns:p14="http://schemas.microsoft.com/office/powerpoint/2010/main" val="1790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795A-0C07-4829-8B7E-3962F3300750}"/>
              </a:ext>
            </a:extLst>
          </p:cNvPr>
          <p:cNvSpPr>
            <a:spLocks noGrp="1"/>
          </p:cNvSpPr>
          <p:nvPr>
            <p:ph type="title"/>
          </p:nvPr>
        </p:nvSpPr>
        <p:spPr>
          <a:xfrm>
            <a:off x="1097280" y="286603"/>
            <a:ext cx="10058400" cy="853939"/>
          </a:xfrm>
        </p:spPr>
        <p:txBody>
          <a:bodyPr/>
          <a:lstStyle/>
          <a:p>
            <a:r>
              <a:rPr lang="en-US" b="1" dirty="0"/>
              <a:t>6. Mixed metaphors (idioms)</a:t>
            </a:r>
            <a:endParaRPr lang="ro-RO" b="1" dirty="0"/>
          </a:p>
        </p:txBody>
      </p:sp>
      <p:pic>
        <p:nvPicPr>
          <p:cNvPr id="7" name="Content Placeholder 6">
            <a:extLst>
              <a:ext uri="{FF2B5EF4-FFF2-40B4-BE49-F238E27FC236}">
                <a16:creationId xmlns:a16="http://schemas.microsoft.com/office/drawing/2014/main" id="{A9670196-2775-4DFD-AA5C-23BB8A077C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4956" y="1846263"/>
            <a:ext cx="4022725" cy="4022725"/>
          </a:xfrm>
        </p:spPr>
      </p:pic>
      <p:pic>
        <p:nvPicPr>
          <p:cNvPr id="9" name="Content Placeholder 8">
            <a:extLst>
              <a:ext uri="{FF2B5EF4-FFF2-40B4-BE49-F238E27FC236}">
                <a16:creationId xmlns:a16="http://schemas.microsoft.com/office/drawing/2014/main" id="{0AE86CDD-0987-4915-8A4B-9B892F4C40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75438" y="1846263"/>
            <a:ext cx="4022725" cy="4022725"/>
          </a:xfrm>
        </p:spPr>
      </p:pic>
    </p:spTree>
    <p:extLst>
      <p:ext uri="{BB962C8B-B14F-4D97-AF65-F5344CB8AC3E}">
        <p14:creationId xmlns:p14="http://schemas.microsoft.com/office/powerpoint/2010/main" val="176617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795A-0C07-4829-8B7E-3962F3300750}"/>
              </a:ext>
            </a:extLst>
          </p:cNvPr>
          <p:cNvSpPr>
            <a:spLocks noGrp="1"/>
          </p:cNvSpPr>
          <p:nvPr>
            <p:ph type="title" idx="4294967295"/>
          </p:nvPr>
        </p:nvSpPr>
        <p:spPr>
          <a:xfrm>
            <a:off x="2147888" y="287338"/>
            <a:ext cx="10044112" cy="814387"/>
          </a:xfrm>
        </p:spPr>
        <p:txBody>
          <a:bodyPr/>
          <a:lstStyle/>
          <a:p>
            <a:r>
              <a:rPr lang="en-US" b="1" dirty="0"/>
              <a:t>6. Mixed metaphors</a:t>
            </a:r>
            <a:endParaRPr lang="ro-RO" b="1" dirty="0"/>
          </a:p>
        </p:txBody>
      </p:sp>
      <p:sp>
        <p:nvSpPr>
          <p:cNvPr id="3" name="Content Placeholder 2">
            <a:extLst>
              <a:ext uri="{FF2B5EF4-FFF2-40B4-BE49-F238E27FC236}">
                <a16:creationId xmlns:a16="http://schemas.microsoft.com/office/drawing/2014/main" id="{01113290-1E02-494B-85C3-3C7C5B87CB94}"/>
              </a:ext>
            </a:extLst>
          </p:cNvPr>
          <p:cNvSpPr>
            <a:spLocks noGrp="1"/>
          </p:cNvSpPr>
          <p:nvPr>
            <p:ph idx="4294967295"/>
          </p:nvPr>
        </p:nvSpPr>
        <p:spPr>
          <a:xfrm>
            <a:off x="373625" y="1197334"/>
            <a:ext cx="11474246" cy="5154305"/>
          </a:xfrm>
        </p:spPr>
        <p:txBody>
          <a:bodyPr>
            <a:noAutofit/>
          </a:bodyPr>
          <a:lstStyle/>
          <a:p>
            <a:r>
              <a:rPr lang="en-US" sz="2800" dirty="0">
                <a:solidFill>
                  <a:srgbClr val="00B050"/>
                </a:solidFill>
              </a:rPr>
              <a:t>A face din </a:t>
            </a:r>
            <a:r>
              <a:rPr lang="en-US" sz="2800" dirty="0" err="1">
                <a:solidFill>
                  <a:srgbClr val="00B050"/>
                </a:solidFill>
              </a:rPr>
              <a:t>țânțar</a:t>
            </a:r>
            <a:r>
              <a:rPr lang="en-US" sz="2800" dirty="0">
                <a:solidFill>
                  <a:srgbClr val="00B050"/>
                </a:solidFill>
              </a:rPr>
              <a:t> </a:t>
            </a:r>
            <a:r>
              <a:rPr lang="en-US" sz="2800" dirty="0" err="1">
                <a:solidFill>
                  <a:srgbClr val="00B050"/>
                </a:solidFill>
              </a:rPr>
              <a:t>armăsar</a:t>
            </a:r>
            <a:r>
              <a:rPr lang="en-US" sz="2800" dirty="0">
                <a:solidFill>
                  <a:srgbClr val="00B050"/>
                </a:solidFill>
              </a:rPr>
              <a:t>/To make a mountain out of a molehill</a:t>
            </a:r>
          </a:p>
          <a:p>
            <a:r>
              <a:rPr lang="en-US" sz="2800" dirty="0"/>
              <a:t>Incorrect: Take the bull by the toe.</a:t>
            </a:r>
          </a:p>
          <a:p>
            <a:r>
              <a:rPr lang="en-US" sz="2800" dirty="0">
                <a:solidFill>
                  <a:srgbClr val="00B050"/>
                </a:solidFill>
              </a:rPr>
              <a:t>Correct:  Take the bull by the horns.</a:t>
            </a:r>
            <a:endParaRPr lang="ro-RO" sz="2800" dirty="0">
              <a:solidFill>
                <a:srgbClr val="00B050"/>
              </a:solidFill>
            </a:endParaRPr>
          </a:p>
          <a:p>
            <a:r>
              <a:rPr lang="en-US" sz="2800" i="1" dirty="0"/>
              <a:t>Metaphors </a:t>
            </a:r>
            <a:r>
              <a:rPr lang="en-US" sz="2800" dirty="0"/>
              <a:t>are figures of speech that compare two unlike things to explain the less familiar object. When used correctly, metaphors make your writing more descriptive and precise. In most instances, metaphors use words for more than their literal meaning. Here, for example, we’re not literally talking about </a:t>
            </a:r>
            <a:r>
              <a:rPr lang="en-US" sz="2800" dirty="0">
                <a:highlight>
                  <a:srgbClr val="FFFF00"/>
                </a:highlight>
              </a:rPr>
              <a:t>grabbing a bull by the horns</a:t>
            </a:r>
            <a:r>
              <a:rPr lang="en-US" sz="2800" dirty="0"/>
              <a:t>; rather, we’re figuratively talking about </a:t>
            </a:r>
            <a:r>
              <a:rPr lang="en-US" sz="2800" dirty="0">
                <a:highlight>
                  <a:srgbClr val="FFFF00"/>
                </a:highlight>
              </a:rPr>
              <a:t>seizing an opportunity.</a:t>
            </a:r>
            <a:endParaRPr lang="ro-RO" sz="2800" dirty="0">
              <a:highlight>
                <a:srgbClr val="FFFF00"/>
              </a:highlight>
            </a:endParaRPr>
          </a:p>
          <a:p>
            <a:endParaRPr lang="ro-RO" sz="2400" dirty="0"/>
          </a:p>
        </p:txBody>
      </p:sp>
    </p:spTree>
    <p:extLst>
      <p:ext uri="{BB962C8B-B14F-4D97-AF65-F5344CB8AC3E}">
        <p14:creationId xmlns:p14="http://schemas.microsoft.com/office/powerpoint/2010/main" val="137914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7E26-5A2B-494E-9075-78F890B8D52B}"/>
              </a:ext>
            </a:extLst>
          </p:cNvPr>
          <p:cNvSpPr>
            <a:spLocks noGrp="1"/>
          </p:cNvSpPr>
          <p:nvPr>
            <p:ph type="title" idx="4294967295"/>
          </p:nvPr>
        </p:nvSpPr>
        <p:spPr>
          <a:xfrm>
            <a:off x="639096" y="264319"/>
            <a:ext cx="10024141" cy="886056"/>
          </a:xfrm>
        </p:spPr>
        <p:txBody>
          <a:bodyPr/>
          <a:lstStyle/>
          <a:p>
            <a:r>
              <a:rPr lang="en-US" b="1" dirty="0"/>
              <a:t>7. Dangling modifiers</a:t>
            </a:r>
            <a:endParaRPr lang="ro-RO" b="1" dirty="0"/>
          </a:p>
        </p:txBody>
      </p:sp>
      <p:sp>
        <p:nvSpPr>
          <p:cNvPr id="3" name="Content Placeholder 2">
            <a:extLst>
              <a:ext uri="{FF2B5EF4-FFF2-40B4-BE49-F238E27FC236}">
                <a16:creationId xmlns:a16="http://schemas.microsoft.com/office/drawing/2014/main" id="{313E7EF8-0AE0-48C7-A3C0-2E98404E953D}"/>
              </a:ext>
            </a:extLst>
          </p:cNvPr>
          <p:cNvSpPr>
            <a:spLocks noGrp="1"/>
          </p:cNvSpPr>
          <p:nvPr>
            <p:ph idx="4294967295"/>
          </p:nvPr>
        </p:nvSpPr>
        <p:spPr>
          <a:xfrm>
            <a:off x="235973" y="1285824"/>
            <a:ext cx="11749549" cy="4829841"/>
          </a:xfrm>
        </p:spPr>
        <p:txBody>
          <a:bodyPr>
            <a:normAutofit/>
          </a:bodyPr>
          <a:lstStyle/>
          <a:p>
            <a:r>
              <a:rPr lang="en-US" sz="2800" dirty="0"/>
              <a:t>Incorrect: Flying over the countryside, cars and houses looked like toys.</a:t>
            </a:r>
          </a:p>
          <a:p>
            <a:r>
              <a:rPr lang="en-US" sz="2800" dirty="0">
                <a:solidFill>
                  <a:srgbClr val="00B050"/>
                </a:solidFill>
              </a:rPr>
              <a:t>Correct: As we </a:t>
            </a:r>
            <a:r>
              <a:rPr lang="en-US" sz="2800" b="1" u="sng" dirty="0">
                <a:solidFill>
                  <a:srgbClr val="00B050"/>
                </a:solidFill>
              </a:rPr>
              <a:t>flew</a:t>
            </a:r>
            <a:r>
              <a:rPr lang="en-US" sz="2800" dirty="0">
                <a:solidFill>
                  <a:srgbClr val="00B050"/>
                </a:solidFill>
              </a:rPr>
              <a:t> over the countryside, cars and houses looked like toys.</a:t>
            </a:r>
          </a:p>
          <a:p>
            <a:r>
              <a:rPr lang="en-US" sz="2800" dirty="0"/>
              <a:t>A </a:t>
            </a:r>
            <a:r>
              <a:rPr lang="en-US" sz="2800" i="1" dirty="0"/>
              <a:t>modifier </a:t>
            </a:r>
            <a:r>
              <a:rPr lang="en-US" sz="2800" dirty="0"/>
              <a:t>is a word or phrase that describe a subject, verb, or object. (To “modify” is to qualify the meaning.). The modifier is said to “dangle” when the word it modifies has been left out of the sentence. Dangling modifiers confuse your readers and obscure your meaning because the sentence doesn’t make sense.</a:t>
            </a:r>
            <a:endParaRPr lang="ro-RO" sz="2800" dirty="0"/>
          </a:p>
          <a:p>
            <a:r>
              <a:rPr lang="en-US" sz="2800" dirty="0"/>
              <a:t>Correct a dangling modifier by adding the word or words that have been left out. Here, the subject </a:t>
            </a:r>
            <a:r>
              <a:rPr lang="en-US" sz="2800" i="1" dirty="0"/>
              <a:t>we </a:t>
            </a:r>
            <a:r>
              <a:rPr lang="en-US" sz="2800" dirty="0"/>
              <a:t>was added and </a:t>
            </a:r>
            <a:r>
              <a:rPr lang="en-US" sz="2800" i="1" dirty="0"/>
              <a:t>flying </a:t>
            </a:r>
            <a:r>
              <a:rPr lang="en-US" sz="2800" dirty="0"/>
              <a:t>was changed to </a:t>
            </a:r>
            <a:r>
              <a:rPr lang="en-US" sz="2800" i="1" dirty="0"/>
              <a:t>flew </a:t>
            </a:r>
            <a:r>
              <a:rPr lang="en-US" sz="2800" dirty="0"/>
              <a:t>so the sentence makes sense.</a:t>
            </a:r>
            <a:endParaRPr lang="ro-RO" sz="2800" dirty="0"/>
          </a:p>
          <a:p>
            <a:endParaRPr lang="en-US" sz="2400" dirty="0"/>
          </a:p>
          <a:p>
            <a:endParaRPr lang="ro-RO" sz="2400" dirty="0"/>
          </a:p>
          <a:p>
            <a:endParaRPr lang="ro-RO" sz="2400" dirty="0"/>
          </a:p>
        </p:txBody>
      </p:sp>
    </p:spTree>
    <p:extLst>
      <p:ext uri="{BB962C8B-B14F-4D97-AF65-F5344CB8AC3E}">
        <p14:creationId xmlns:p14="http://schemas.microsoft.com/office/powerpoint/2010/main" val="26871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44DD9-DB84-4B57-A78A-06BFA0A629DE}"/>
              </a:ext>
            </a:extLst>
          </p:cNvPr>
          <p:cNvSpPr/>
          <p:nvPr/>
        </p:nvSpPr>
        <p:spPr>
          <a:xfrm>
            <a:off x="334298" y="206477"/>
            <a:ext cx="11611896" cy="6010235"/>
          </a:xfrm>
          <a:prstGeom prst="rect">
            <a:avLst/>
          </a:prstGeom>
        </p:spPr>
        <p:txBody>
          <a:bodyPr wrap="square">
            <a:spAutoFit/>
          </a:bodyPr>
          <a:lstStyle/>
          <a:p>
            <a:pPr marL="703580" marR="95885" algn="just">
              <a:lnSpc>
                <a:spcPct val="98000"/>
              </a:lnSpc>
              <a:spcBef>
                <a:spcPts val="185"/>
              </a:spcBef>
              <a:spcAft>
                <a:spcPts val="0"/>
              </a:spcAft>
            </a:pPr>
            <a:r>
              <a:rPr lang="en-US" sz="3200" dirty="0">
                <a:latin typeface="Times New Roman" panose="02020603050405020304" pitchFamily="18" charset="0"/>
                <a:ea typeface="Times New Roman" panose="02020603050405020304" pitchFamily="18" charset="0"/>
              </a:rPr>
              <a:t>And</a:t>
            </a:r>
            <a:r>
              <a:rPr lang="en-US" sz="3200" spc="-6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while</a:t>
            </a:r>
            <a:r>
              <a:rPr lang="en-US" sz="3200" spc="-6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we’re</a:t>
            </a:r>
            <a:r>
              <a:rPr lang="en-US" sz="3200" spc="-6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dangling,</a:t>
            </a:r>
            <a:r>
              <a:rPr lang="en-US" sz="3200" spc="-5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let’s</a:t>
            </a:r>
            <a:r>
              <a:rPr lang="en-US" sz="3200" spc="-6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look at</a:t>
            </a:r>
            <a:r>
              <a:rPr lang="en-US" sz="3200" spc="-55" dirty="0">
                <a:latin typeface="Times New Roman" panose="02020603050405020304" pitchFamily="18" charset="0"/>
                <a:ea typeface="Times New Roman" panose="02020603050405020304" pitchFamily="18" charset="0"/>
              </a:rPr>
              <a:t> </a:t>
            </a:r>
            <a:r>
              <a:rPr lang="en-US" sz="3200" i="1" dirty="0">
                <a:solidFill>
                  <a:srgbClr val="FF0000"/>
                </a:solidFill>
                <a:latin typeface="Times New Roman" panose="02020603050405020304" pitchFamily="18" charset="0"/>
                <a:ea typeface="Times New Roman" panose="02020603050405020304" pitchFamily="18" charset="0"/>
              </a:rPr>
              <a:t>dangling</a:t>
            </a:r>
            <a:r>
              <a:rPr lang="en-US" sz="3200" i="1" spc="-60" dirty="0">
                <a:solidFill>
                  <a:srgbClr val="FF0000"/>
                </a:solidFill>
                <a:latin typeface="Times New Roman" panose="02020603050405020304" pitchFamily="18" charset="0"/>
                <a:ea typeface="Times New Roman" panose="02020603050405020304" pitchFamily="18" charset="0"/>
              </a:rPr>
              <a:t> </a:t>
            </a:r>
            <a:r>
              <a:rPr lang="en-US" sz="3200" i="1" dirty="0">
                <a:solidFill>
                  <a:srgbClr val="FF0000"/>
                </a:solidFill>
                <a:latin typeface="Times New Roman" panose="02020603050405020304" pitchFamily="18" charset="0"/>
                <a:ea typeface="Times New Roman" panose="02020603050405020304" pitchFamily="18" charset="0"/>
              </a:rPr>
              <a:t>partici</a:t>
            </a:r>
            <a:r>
              <a:rPr lang="en-US" sz="3200" i="1" spc="-10" dirty="0">
                <a:solidFill>
                  <a:srgbClr val="FF0000"/>
                </a:solidFill>
                <a:latin typeface="Times New Roman" panose="02020603050405020304" pitchFamily="18" charset="0"/>
                <a:ea typeface="Times New Roman" panose="02020603050405020304" pitchFamily="18" charset="0"/>
              </a:rPr>
              <a:t>ples</a:t>
            </a:r>
            <a:r>
              <a:rPr lang="en-US" sz="3200" i="1" spc="-10" dirty="0">
                <a:latin typeface="Times New Roman" panose="02020603050405020304" pitchFamily="18" charset="0"/>
                <a:ea typeface="Times New Roman" panose="02020603050405020304" pitchFamily="18" charset="0"/>
              </a:rPr>
              <a:t>.</a:t>
            </a:r>
            <a:endParaRPr lang="en-US" sz="3200" i="1" spc="-35" dirty="0">
              <a:latin typeface="Times New Roman" panose="02020603050405020304" pitchFamily="18" charset="0"/>
              <a:ea typeface="Times New Roman" panose="02020603050405020304" pitchFamily="18" charset="0"/>
            </a:endParaRPr>
          </a:p>
          <a:p>
            <a:pPr marL="703580" marR="95885" algn="just">
              <a:lnSpc>
                <a:spcPct val="98000"/>
              </a:lnSpc>
              <a:spcBef>
                <a:spcPts val="185"/>
              </a:spcBef>
              <a:spcAft>
                <a:spcPts val="0"/>
              </a:spcAft>
            </a:pPr>
            <a:r>
              <a:rPr lang="en-US" sz="3200" spc="-10" dirty="0">
                <a:latin typeface="Times New Roman" panose="02020603050405020304" pitchFamily="18" charset="0"/>
                <a:ea typeface="Times New Roman" panose="02020603050405020304" pitchFamily="18" charset="0"/>
              </a:rPr>
              <a:t>A</a:t>
            </a:r>
            <a:r>
              <a:rPr lang="en-US" sz="3200" spc="-35" dirty="0">
                <a:latin typeface="Times New Roman" panose="02020603050405020304" pitchFamily="18" charset="0"/>
                <a:ea typeface="Times New Roman" panose="02020603050405020304" pitchFamily="18" charset="0"/>
              </a:rPr>
              <a:t> </a:t>
            </a:r>
            <a:r>
              <a:rPr lang="en-US" sz="3200" i="1" spc="-10" dirty="0">
                <a:latin typeface="Times New Roman" panose="02020603050405020304" pitchFamily="18" charset="0"/>
                <a:ea typeface="Times New Roman" panose="02020603050405020304" pitchFamily="18" charset="0"/>
              </a:rPr>
              <a:t>participle</a:t>
            </a:r>
            <a:r>
              <a:rPr lang="en-US" sz="3200" i="1" spc="-35" dirty="0">
                <a:latin typeface="Times New Roman" panose="02020603050405020304" pitchFamily="18" charset="0"/>
                <a:ea typeface="Times New Roman" panose="02020603050405020304" pitchFamily="18" charset="0"/>
              </a:rPr>
              <a:t> </a:t>
            </a:r>
            <a:r>
              <a:rPr lang="en-US" sz="3200" spc="-10" dirty="0">
                <a:latin typeface="Times New Roman" panose="02020603050405020304" pitchFamily="18" charset="0"/>
                <a:ea typeface="Times New Roman" panose="02020603050405020304" pitchFamily="18" charset="0"/>
              </a:rPr>
              <a:t>is</a:t>
            </a:r>
            <a:r>
              <a:rPr lang="en-US" sz="3200" spc="-35" dirty="0">
                <a:latin typeface="Times New Roman" panose="02020603050405020304" pitchFamily="18" charset="0"/>
                <a:ea typeface="Times New Roman" panose="02020603050405020304" pitchFamily="18" charset="0"/>
              </a:rPr>
              <a:t> </a:t>
            </a:r>
            <a:r>
              <a:rPr lang="en-US" sz="3200" spc="-10" dirty="0">
                <a:latin typeface="Times New Roman" panose="02020603050405020304" pitchFamily="18" charset="0"/>
                <a:ea typeface="Times New Roman" panose="02020603050405020304" pitchFamily="18" charset="0"/>
              </a:rPr>
              <a:t>a</a:t>
            </a:r>
            <a:r>
              <a:rPr lang="en-US" sz="3200" spc="-35" dirty="0">
                <a:latin typeface="Times New Roman" panose="02020603050405020304" pitchFamily="18" charset="0"/>
                <a:ea typeface="Times New Roman" panose="02020603050405020304" pitchFamily="18" charset="0"/>
              </a:rPr>
              <a:t> </a:t>
            </a:r>
            <a:r>
              <a:rPr lang="en-US" sz="3200" spc="-10" dirty="0">
                <a:latin typeface="Times New Roman" panose="02020603050405020304" pitchFamily="18" charset="0"/>
                <a:ea typeface="Times New Roman" panose="02020603050405020304" pitchFamily="18" charset="0"/>
              </a:rPr>
              <a:t>verb</a:t>
            </a:r>
            <a:r>
              <a:rPr lang="en-US" sz="3200" spc="-35" dirty="0">
                <a:latin typeface="Times New Roman" panose="02020603050405020304" pitchFamily="18" charset="0"/>
                <a:ea typeface="Times New Roman" panose="02020603050405020304" pitchFamily="18" charset="0"/>
              </a:rPr>
              <a:t> </a:t>
            </a:r>
            <a:r>
              <a:rPr lang="en-US" sz="3200" spc="-10" dirty="0">
                <a:latin typeface="Times New Roman" panose="02020603050405020304" pitchFamily="18" charset="0"/>
                <a:ea typeface="Times New Roman" panose="02020603050405020304" pitchFamily="18" charset="0"/>
              </a:rPr>
              <a:t>ending</a:t>
            </a:r>
            <a:r>
              <a:rPr lang="en-US" sz="3200" spc="-35" dirty="0">
                <a:latin typeface="Times New Roman" panose="02020603050405020304" pitchFamily="18" charset="0"/>
                <a:ea typeface="Times New Roman" panose="02020603050405020304" pitchFamily="18" charset="0"/>
              </a:rPr>
              <a:t> </a:t>
            </a:r>
            <a:r>
              <a:rPr lang="en-US" sz="3200" spc="-10" dirty="0">
                <a:latin typeface="Times New Roman" panose="02020603050405020304" pitchFamily="18" charset="0"/>
                <a:ea typeface="Times New Roman" panose="02020603050405020304" pitchFamily="18" charset="0"/>
              </a:rPr>
              <a:t>in</a:t>
            </a:r>
            <a:r>
              <a:rPr lang="en-US" sz="3200" spc="-35" dirty="0">
                <a:latin typeface="Times New Roman" panose="02020603050405020304" pitchFamily="18" charset="0"/>
                <a:ea typeface="Times New Roman" panose="02020603050405020304" pitchFamily="18" charset="0"/>
              </a:rPr>
              <a:t> </a:t>
            </a:r>
            <a:r>
              <a:rPr lang="en-US" sz="3200" spc="-10" dirty="0">
                <a:latin typeface="Times New Roman" panose="02020603050405020304" pitchFamily="18" charset="0"/>
                <a:ea typeface="Times New Roman" panose="02020603050405020304" pitchFamily="18" charset="0"/>
              </a:rPr>
              <a:t>-</a:t>
            </a:r>
            <a:r>
              <a:rPr lang="en-US" sz="3200" i="1" spc="-10" dirty="0" err="1">
                <a:latin typeface="Times New Roman" panose="02020603050405020304" pitchFamily="18" charset="0"/>
                <a:ea typeface="Times New Roman" panose="02020603050405020304" pitchFamily="18" charset="0"/>
              </a:rPr>
              <a:t>ing</a:t>
            </a:r>
            <a:r>
              <a:rPr lang="en-US" sz="3200" spc="-10" dirty="0">
                <a:latin typeface="Times New Roman" panose="02020603050405020304" pitchFamily="18" charset="0"/>
                <a:ea typeface="Times New Roman" panose="02020603050405020304" pitchFamily="18" charset="0"/>
              </a:rPr>
              <a:t>.</a:t>
            </a:r>
            <a:endParaRPr lang="en-US" sz="3200" spc="-35" dirty="0">
              <a:latin typeface="Times New Roman" panose="02020603050405020304" pitchFamily="18" charset="0"/>
              <a:ea typeface="Times New Roman" panose="02020603050405020304" pitchFamily="18" charset="0"/>
            </a:endParaRPr>
          </a:p>
          <a:p>
            <a:pPr marL="703580" marR="95885" algn="just">
              <a:lnSpc>
                <a:spcPct val="98000"/>
              </a:lnSpc>
              <a:spcBef>
                <a:spcPts val="185"/>
              </a:spcBef>
              <a:spcAft>
                <a:spcPts val="0"/>
              </a:spcAft>
            </a:pPr>
            <a:endParaRPr lang="en-US" sz="3200" u="sng" spc="-35" dirty="0">
              <a:latin typeface="Times New Roman" panose="02020603050405020304" pitchFamily="18" charset="0"/>
              <a:ea typeface="Times New Roman" panose="02020603050405020304" pitchFamily="18" charset="0"/>
            </a:endParaRPr>
          </a:p>
          <a:p>
            <a:pPr marL="703580" marR="95885" algn="just">
              <a:lnSpc>
                <a:spcPct val="98000"/>
              </a:lnSpc>
              <a:spcBef>
                <a:spcPts val="185"/>
              </a:spcBef>
              <a:spcAft>
                <a:spcPts val="0"/>
              </a:spcAft>
            </a:pPr>
            <a:r>
              <a:rPr lang="en-US" sz="3200" u="sng" spc="-10" dirty="0">
                <a:latin typeface="Times New Roman" panose="02020603050405020304" pitchFamily="18" charset="0"/>
                <a:ea typeface="Times New Roman" panose="02020603050405020304" pitchFamily="18" charset="0"/>
              </a:rPr>
              <a:t>It</a:t>
            </a:r>
            <a:r>
              <a:rPr lang="en-US" sz="3200" u="sng" spc="-35" dirty="0">
                <a:latin typeface="Times New Roman" panose="02020603050405020304" pitchFamily="18" charset="0"/>
                <a:ea typeface="Times New Roman" panose="02020603050405020304" pitchFamily="18" charset="0"/>
              </a:rPr>
              <a:t> </a:t>
            </a:r>
            <a:r>
              <a:rPr lang="en-US" sz="3200" u="sng" spc="-10" dirty="0">
                <a:latin typeface="Times New Roman" panose="02020603050405020304" pitchFamily="18" charset="0"/>
                <a:ea typeface="Times New Roman" panose="02020603050405020304" pitchFamily="18" charset="0"/>
              </a:rPr>
              <a:t>is</a:t>
            </a:r>
            <a:r>
              <a:rPr lang="en-US" sz="3200" u="sng" spc="-35" dirty="0">
                <a:latin typeface="Times New Roman" panose="02020603050405020304" pitchFamily="18" charset="0"/>
                <a:ea typeface="Times New Roman" panose="02020603050405020304" pitchFamily="18" charset="0"/>
              </a:rPr>
              <a:t> </a:t>
            </a:r>
            <a:r>
              <a:rPr lang="en-US" sz="3200" i="1" u="sng" spc="-10" dirty="0">
                <a:latin typeface="Times New Roman" panose="02020603050405020304" pitchFamily="18" charset="0"/>
                <a:ea typeface="Times New Roman" panose="02020603050405020304" pitchFamily="18" charset="0"/>
              </a:rPr>
              <a:t>dangling</a:t>
            </a:r>
            <a:r>
              <a:rPr lang="en-US" sz="3200" i="1" u="sng" spc="-35" dirty="0">
                <a:latin typeface="Times New Roman" panose="02020603050405020304" pitchFamily="18" charset="0"/>
                <a:ea typeface="Times New Roman" panose="02020603050405020304" pitchFamily="18" charset="0"/>
              </a:rPr>
              <a:t> </a:t>
            </a:r>
            <a:r>
              <a:rPr lang="en-US" sz="3200" u="sng" spc="-10" dirty="0">
                <a:latin typeface="Times New Roman" panose="02020603050405020304" pitchFamily="18" charset="0"/>
                <a:ea typeface="Times New Roman" panose="02020603050405020304" pitchFamily="18" charset="0"/>
              </a:rPr>
              <a:t>when</a:t>
            </a:r>
            <a:r>
              <a:rPr lang="en-US" sz="3200" u="sng" spc="-35" dirty="0">
                <a:latin typeface="Times New Roman" panose="02020603050405020304" pitchFamily="18" charset="0"/>
                <a:ea typeface="Times New Roman" panose="02020603050405020304" pitchFamily="18" charset="0"/>
              </a:rPr>
              <a:t> </a:t>
            </a:r>
            <a:r>
              <a:rPr lang="en-US" sz="3200" u="sng" spc="-10" dirty="0">
                <a:latin typeface="Times New Roman" panose="02020603050405020304" pitchFamily="18" charset="0"/>
                <a:ea typeface="Times New Roman" panose="02020603050405020304" pitchFamily="18" charset="0"/>
              </a:rPr>
              <a:t>the</a:t>
            </a:r>
            <a:r>
              <a:rPr lang="en-US" sz="3200" u="sng" spc="-35" dirty="0">
                <a:latin typeface="Times New Roman" panose="02020603050405020304" pitchFamily="18" charset="0"/>
                <a:ea typeface="Times New Roman" panose="02020603050405020304" pitchFamily="18" charset="0"/>
              </a:rPr>
              <a:t> </a:t>
            </a:r>
            <a:r>
              <a:rPr lang="en-US" sz="3200" u="sng" spc="-10" dirty="0">
                <a:latin typeface="Times New Roman" panose="02020603050405020304" pitchFamily="18" charset="0"/>
                <a:ea typeface="Times New Roman" panose="02020603050405020304" pitchFamily="18" charset="0"/>
              </a:rPr>
              <a:t>subject</a:t>
            </a:r>
            <a:r>
              <a:rPr lang="en-US" sz="3200" u="sng" spc="-35" dirty="0">
                <a:latin typeface="Times New Roman" panose="02020603050405020304" pitchFamily="18" charset="0"/>
                <a:ea typeface="Times New Roman" panose="02020603050405020304" pitchFamily="18" charset="0"/>
              </a:rPr>
              <a:t> </a:t>
            </a:r>
            <a:r>
              <a:rPr lang="en-US" sz="3200" u="sng" spc="-10" dirty="0">
                <a:latin typeface="Times New Roman" panose="02020603050405020304" pitchFamily="18" charset="0"/>
                <a:ea typeface="Times New Roman" panose="02020603050405020304" pitchFamily="18" charset="0"/>
              </a:rPr>
              <a:t>of</a:t>
            </a:r>
            <a:r>
              <a:rPr lang="en-US" sz="3200" u="sng" spc="-35" dirty="0">
                <a:latin typeface="Times New Roman" panose="02020603050405020304" pitchFamily="18" charset="0"/>
                <a:ea typeface="Times New Roman" panose="02020603050405020304" pitchFamily="18" charset="0"/>
              </a:rPr>
              <a:t> </a:t>
            </a:r>
            <a:r>
              <a:rPr lang="en-US" sz="3200" u="sng" spc="-10" dirty="0">
                <a:latin typeface="Times New Roman" panose="02020603050405020304" pitchFamily="18" charset="0"/>
                <a:ea typeface="Times New Roman" panose="02020603050405020304" pitchFamily="18" charset="0"/>
              </a:rPr>
              <a:t>the</a:t>
            </a:r>
            <a:r>
              <a:rPr lang="en-US" sz="3200" u="sng" spc="-35" dirty="0">
                <a:latin typeface="Times New Roman" panose="02020603050405020304" pitchFamily="18" charset="0"/>
                <a:ea typeface="Times New Roman" panose="02020603050405020304" pitchFamily="18" charset="0"/>
              </a:rPr>
              <a:t> </a:t>
            </a:r>
            <a:r>
              <a:rPr lang="en-US" sz="3200" u="sng" spc="-10" dirty="0">
                <a:latin typeface="Times New Roman" panose="02020603050405020304" pitchFamily="18" charset="0"/>
                <a:ea typeface="Times New Roman" panose="02020603050405020304" pitchFamily="18" charset="0"/>
              </a:rPr>
              <a:t>participle </a:t>
            </a:r>
            <a:r>
              <a:rPr lang="en-US" sz="3200" u="sng" dirty="0">
                <a:latin typeface="Times New Roman" panose="02020603050405020304" pitchFamily="18" charset="0"/>
                <a:ea typeface="Times New Roman" panose="02020603050405020304" pitchFamily="18" charset="0"/>
              </a:rPr>
              <a:t>and the subject of the sentence don’t agree</a:t>
            </a:r>
            <a:r>
              <a:rPr lang="en-US" sz="3200" dirty="0">
                <a:latin typeface="Times New Roman" panose="02020603050405020304" pitchFamily="18" charset="0"/>
                <a:ea typeface="Times New Roman" panose="02020603050405020304" pitchFamily="18" charset="0"/>
              </a:rPr>
              <a:t>:</a:t>
            </a:r>
            <a:endParaRPr lang="ro-RO" sz="3200" dirty="0">
              <a:latin typeface="Times New Roman" panose="02020603050405020304" pitchFamily="18" charset="0"/>
              <a:ea typeface="Times New Roman" panose="02020603050405020304" pitchFamily="18" charset="0"/>
            </a:endParaRPr>
          </a:p>
          <a:p>
            <a:pPr marL="785495" algn="just">
              <a:spcBef>
                <a:spcPts val="170"/>
              </a:spcBef>
              <a:spcAft>
                <a:spcPts val="0"/>
              </a:spcAft>
            </a:pPr>
            <a:r>
              <a:rPr lang="en-US" sz="3200" spc="-10" dirty="0">
                <a:latin typeface="Times New Roman" panose="02020603050405020304" pitchFamily="18" charset="0"/>
                <a:ea typeface="Times New Roman" panose="02020603050405020304" pitchFamily="18" charset="0"/>
              </a:rPr>
              <a:t>Incorrect:</a:t>
            </a:r>
            <a:r>
              <a:rPr lang="en-US" sz="3200" spc="-15" dirty="0">
                <a:latin typeface="Times New Roman" panose="02020603050405020304" pitchFamily="18" charset="0"/>
                <a:ea typeface="Times New Roman" panose="02020603050405020304" pitchFamily="18" charset="0"/>
              </a:rPr>
              <a:t> </a:t>
            </a:r>
            <a:r>
              <a:rPr lang="en-US" sz="3200" spc="-10" dirty="0">
                <a:latin typeface="Times New Roman" panose="02020603050405020304" pitchFamily="18" charset="0"/>
                <a:ea typeface="Times New Roman" panose="02020603050405020304" pitchFamily="18" charset="0"/>
              </a:rPr>
              <a:t>Rushing to finish the paper, Bob’s printer broke.</a:t>
            </a:r>
            <a:endParaRPr lang="ro-RO" sz="3200" dirty="0">
              <a:latin typeface="Times New Roman" panose="02020603050405020304" pitchFamily="18" charset="0"/>
              <a:ea typeface="Times New Roman" panose="02020603050405020304" pitchFamily="18" charset="0"/>
            </a:endParaRPr>
          </a:p>
          <a:p>
            <a:pPr marL="785495" marR="802005" algn="just">
              <a:lnSpc>
                <a:spcPct val="117000"/>
              </a:lnSpc>
              <a:spcBef>
                <a:spcPts val="175"/>
              </a:spcBef>
              <a:spcAft>
                <a:spcPts val="0"/>
              </a:spcAft>
            </a:pPr>
            <a:r>
              <a:rPr lang="en-US" sz="3200" dirty="0">
                <a:latin typeface="Times New Roman" panose="02020603050405020304" pitchFamily="18" charset="0"/>
                <a:ea typeface="Times New Roman" panose="02020603050405020304" pitchFamily="18" charset="0"/>
              </a:rPr>
              <a:t>(The subject is Bob’s printer, but the printer isn’t doing the rushing). </a:t>
            </a:r>
          </a:p>
          <a:p>
            <a:pPr marL="785495" marR="802005" algn="just">
              <a:lnSpc>
                <a:spcPct val="117000"/>
              </a:lnSpc>
              <a:spcBef>
                <a:spcPts val="175"/>
              </a:spcBef>
              <a:spcAft>
                <a:spcPts val="0"/>
              </a:spcAft>
            </a:pPr>
            <a:endParaRPr lang="en-US" sz="3200" dirty="0">
              <a:solidFill>
                <a:srgbClr val="00B050"/>
              </a:solidFill>
              <a:latin typeface="Times New Roman" panose="02020603050405020304" pitchFamily="18" charset="0"/>
              <a:ea typeface="Times New Roman" panose="02020603050405020304" pitchFamily="18" charset="0"/>
            </a:endParaRPr>
          </a:p>
          <a:p>
            <a:pPr marL="785495" marR="802005" algn="just">
              <a:lnSpc>
                <a:spcPct val="117000"/>
              </a:lnSpc>
              <a:spcBef>
                <a:spcPts val="175"/>
              </a:spcBef>
              <a:spcAft>
                <a:spcPts val="0"/>
              </a:spcAft>
            </a:pPr>
            <a:r>
              <a:rPr lang="en-US" sz="3200" dirty="0">
                <a:solidFill>
                  <a:srgbClr val="00B050"/>
                </a:solidFill>
                <a:latin typeface="Times New Roman" panose="02020603050405020304" pitchFamily="18" charset="0"/>
                <a:ea typeface="Times New Roman" panose="02020603050405020304" pitchFamily="18" charset="0"/>
              </a:rPr>
              <a:t>Correct:</a:t>
            </a:r>
            <a:r>
              <a:rPr lang="en-US" sz="3200" spc="40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While</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Bob</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was</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rushing</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to</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finish</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the</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paper,</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his</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printer</a:t>
            </a:r>
            <a:r>
              <a:rPr lang="en-US" sz="3200" spc="-50" dirty="0">
                <a:solidFill>
                  <a:srgbClr val="00B050"/>
                </a:solidFill>
                <a:latin typeface="Times New Roman" panose="02020603050405020304" pitchFamily="18" charset="0"/>
                <a:ea typeface="Times New Roman" panose="02020603050405020304" pitchFamily="18" charset="0"/>
              </a:rPr>
              <a:t> </a:t>
            </a:r>
            <a:r>
              <a:rPr lang="en-US" sz="3200" dirty="0">
                <a:solidFill>
                  <a:srgbClr val="00B050"/>
                </a:solidFill>
                <a:latin typeface="Times New Roman" panose="02020603050405020304" pitchFamily="18" charset="0"/>
                <a:ea typeface="Times New Roman" panose="02020603050405020304" pitchFamily="18" charset="0"/>
              </a:rPr>
              <a:t>broke.</a:t>
            </a:r>
            <a:endParaRPr lang="ro-RO" sz="32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53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B312-4342-423C-9448-516A939EAD79}"/>
              </a:ext>
            </a:extLst>
          </p:cNvPr>
          <p:cNvSpPr>
            <a:spLocks noGrp="1"/>
          </p:cNvSpPr>
          <p:nvPr>
            <p:ph type="title" idx="4294967295"/>
          </p:nvPr>
        </p:nvSpPr>
        <p:spPr>
          <a:xfrm>
            <a:off x="2133600" y="287338"/>
            <a:ext cx="10058400" cy="774700"/>
          </a:xfrm>
        </p:spPr>
        <p:txBody>
          <a:bodyPr/>
          <a:lstStyle/>
          <a:p>
            <a:r>
              <a:rPr lang="en-US" dirty="0"/>
              <a:t>8. </a:t>
            </a:r>
            <a:r>
              <a:rPr lang="en-US" b="1" dirty="0"/>
              <a:t>Misplaced modifiers</a:t>
            </a:r>
            <a:endParaRPr lang="ro-RO" dirty="0"/>
          </a:p>
        </p:txBody>
      </p:sp>
      <p:sp>
        <p:nvSpPr>
          <p:cNvPr id="3" name="Content Placeholder 2">
            <a:extLst>
              <a:ext uri="{FF2B5EF4-FFF2-40B4-BE49-F238E27FC236}">
                <a16:creationId xmlns:a16="http://schemas.microsoft.com/office/drawing/2014/main" id="{752CF7D1-65AE-4328-BDC8-68720C740ED1}"/>
              </a:ext>
            </a:extLst>
          </p:cNvPr>
          <p:cNvSpPr>
            <a:spLocks noGrp="1"/>
          </p:cNvSpPr>
          <p:nvPr>
            <p:ph idx="4294967295"/>
          </p:nvPr>
        </p:nvSpPr>
        <p:spPr>
          <a:xfrm>
            <a:off x="265113" y="1258888"/>
            <a:ext cx="11926887" cy="5092700"/>
          </a:xfrm>
        </p:spPr>
        <p:txBody>
          <a:bodyPr>
            <a:normAutofit/>
          </a:bodyPr>
          <a:lstStyle/>
          <a:p>
            <a:r>
              <a:rPr lang="en-US" sz="3200" dirty="0">
                <a:solidFill>
                  <a:schemeClr val="tx1"/>
                </a:solidFill>
              </a:rPr>
              <a:t>Incorrect: My parents bought a kitten for my sister they call Paws.</a:t>
            </a:r>
          </a:p>
          <a:p>
            <a:r>
              <a:rPr lang="en-US" sz="3200" dirty="0">
                <a:solidFill>
                  <a:srgbClr val="00B050"/>
                </a:solidFill>
              </a:rPr>
              <a:t>Correct: My parents bought a kitten they call Paws for my sister.</a:t>
            </a:r>
            <a:endParaRPr lang="ro-RO" sz="3200" dirty="0">
              <a:solidFill>
                <a:srgbClr val="00B050"/>
              </a:solidFill>
            </a:endParaRPr>
          </a:p>
          <a:p>
            <a:r>
              <a:rPr lang="en-US" sz="3200" dirty="0">
                <a:solidFill>
                  <a:schemeClr val="tx1"/>
                </a:solidFill>
              </a:rPr>
              <a:t>A </a:t>
            </a:r>
            <a:r>
              <a:rPr lang="en-US" sz="3200" i="1" dirty="0">
                <a:solidFill>
                  <a:schemeClr val="tx1"/>
                </a:solidFill>
              </a:rPr>
              <a:t>misplaced modifier </a:t>
            </a:r>
            <a:r>
              <a:rPr lang="en-US" sz="3200" dirty="0">
                <a:solidFill>
                  <a:schemeClr val="tx1"/>
                </a:solidFill>
              </a:rPr>
              <a:t>is a phrase, clause, or word placed too far from the noun or pronoun it describes.</a:t>
            </a:r>
          </a:p>
          <a:p>
            <a:r>
              <a:rPr lang="en-US" sz="3200" dirty="0">
                <a:solidFill>
                  <a:schemeClr val="tx1"/>
                </a:solidFill>
              </a:rPr>
              <a:t>As a result, the sentence fails to convey your exact meaning. As this sentence is written, it means that the sister, not the kitten, is named Paws. That’s because the modifier </a:t>
            </a:r>
            <a:r>
              <a:rPr lang="en-US" sz="3200" i="1" dirty="0">
                <a:solidFill>
                  <a:schemeClr val="tx1"/>
                </a:solidFill>
              </a:rPr>
              <a:t>they call Paws </a:t>
            </a:r>
            <a:r>
              <a:rPr lang="en-US" sz="3200" dirty="0">
                <a:solidFill>
                  <a:schemeClr val="tx1"/>
                </a:solidFill>
              </a:rPr>
              <a:t>is in the wrong place in the sentence. To correct a misplaced modifier, move the modifier as close as possible to the word or phrase it describes.</a:t>
            </a:r>
            <a:endParaRPr lang="ro-RO" sz="3200" dirty="0">
              <a:solidFill>
                <a:schemeClr val="tx1"/>
              </a:solidFill>
            </a:endParaRPr>
          </a:p>
          <a:p>
            <a:endParaRPr lang="ro-RO" sz="2800" dirty="0">
              <a:solidFill>
                <a:schemeClr val="tx1"/>
              </a:solidFill>
            </a:endParaRPr>
          </a:p>
        </p:txBody>
      </p:sp>
    </p:spTree>
    <p:extLst>
      <p:ext uri="{BB962C8B-B14F-4D97-AF65-F5344CB8AC3E}">
        <p14:creationId xmlns:p14="http://schemas.microsoft.com/office/powerpoint/2010/main" val="22913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36E7-F22B-4335-AB19-D999D67952B0}"/>
              </a:ext>
            </a:extLst>
          </p:cNvPr>
          <p:cNvSpPr>
            <a:spLocks noGrp="1"/>
          </p:cNvSpPr>
          <p:nvPr>
            <p:ph type="title" idx="4294967295"/>
          </p:nvPr>
        </p:nvSpPr>
        <p:spPr>
          <a:xfrm>
            <a:off x="285135" y="2851355"/>
            <a:ext cx="3942736" cy="813875"/>
          </a:xfrm>
        </p:spPr>
        <p:txBody>
          <a:bodyPr>
            <a:normAutofit fontScale="90000"/>
          </a:bodyPr>
          <a:lstStyle/>
          <a:p>
            <a:r>
              <a:rPr lang="en-US" b="1" dirty="0"/>
              <a:t>9. Incorrect prepositions</a:t>
            </a:r>
            <a:br>
              <a:rPr lang="en-US" b="1" dirty="0"/>
            </a:br>
            <a:r>
              <a:rPr lang="en-US" b="1" dirty="0"/>
              <a:t>(examples)</a:t>
            </a:r>
            <a:endParaRPr lang="ro-RO" b="1" dirty="0"/>
          </a:p>
        </p:txBody>
      </p:sp>
      <p:pic>
        <p:nvPicPr>
          <p:cNvPr id="4" name="Content Placeholder 3">
            <a:extLst>
              <a:ext uri="{FF2B5EF4-FFF2-40B4-BE49-F238E27FC236}">
                <a16:creationId xmlns:a16="http://schemas.microsoft.com/office/drawing/2014/main" id="{2CBFC410-B9F4-4C70-9137-EBC301BF6363}"/>
              </a:ext>
            </a:extLst>
          </p:cNvPr>
          <p:cNvPicPr>
            <a:picLocks noGrp="1" noChangeAspect="1"/>
          </p:cNvPicPr>
          <p:nvPr>
            <p:ph idx="4294967295"/>
          </p:nvPr>
        </p:nvPicPr>
        <p:blipFill>
          <a:blip r:embed="rId2"/>
          <a:stretch>
            <a:fillRect/>
          </a:stretch>
        </p:blipFill>
        <p:spPr>
          <a:xfrm>
            <a:off x="3106992" y="-55167"/>
            <a:ext cx="9232492" cy="6968334"/>
          </a:xfrm>
          <a:prstGeom prst="rect">
            <a:avLst/>
          </a:prstGeom>
        </p:spPr>
      </p:pic>
    </p:spTree>
    <p:extLst>
      <p:ext uri="{BB962C8B-B14F-4D97-AF65-F5344CB8AC3E}">
        <p14:creationId xmlns:p14="http://schemas.microsoft.com/office/powerpoint/2010/main" val="156966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C6F4DB-AD5B-478E-B21F-831246AD8148}"/>
              </a:ext>
            </a:extLst>
          </p:cNvPr>
          <p:cNvSpPr/>
          <p:nvPr/>
        </p:nvSpPr>
        <p:spPr>
          <a:xfrm>
            <a:off x="849086" y="970385"/>
            <a:ext cx="10860831" cy="3258071"/>
          </a:xfrm>
          <a:prstGeom prst="rect">
            <a:avLst/>
          </a:prstGeom>
        </p:spPr>
        <p:txBody>
          <a:bodyPr wrap="square">
            <a:spAutoFit/>
          </a:bodyPr>
          <a:lstStyle/>
          <a:p>
            <a:pPr marL="630555">
              <a:lnSpc>
                <a:spcPct val="102000"/>
              </a:lnSpc>
              <a:spcBef>
                <a:spcPts val="335"/>
              </a:spcBef>
              <a:spcAft>
                <a:spcPts val="0"/>
              </a:spcAft>
            </a:pPr>
            <a:endParaRPr lang="en-US" sz="2800" b="1" dirty="0">
              <a:latin typeface="Trebuchet MS" panose="020B0603020202020204" pitchFamily="34" charset="0"/>
              <a:ea typeface="Times New Roman" panose="02020603050405020304" pitchFamily="18" charset="0"/>
            </a:endParaRPr>
          </a:p>
          <a:p>
            <a:pPr marL="630555">
              <a:lnSpc>
                <a:spcPct val="102000"/>
              </a:lnSpc>
              <a:spcBef>
                <a:spcPts val="335"/>
              </a:spcBef>
              <a:spcAft>
                <a:spcPts val="0"/>
              </a:spcAft>
            </a:pPr>
            <a:r>
              <a:rPr lang="en-US" sz="2800" b="1" dirty="0">
                <a:latin typeface="Trebuchet MS" panose="020B0603020202020204" pitchFamily="34" charset="0"/>
                <a:ea typeface="Times New Roman" panose="02020603050405020304" pitchFamily="18" charset="0"/>
              </a:rPr>
              <a:t>More than ever before, good writing is essential for success.</a:t>
            </a:r>
          </a:p>
          <a:p>
            <a:pPr marL="630555">
              <a:lnSpc>
                <a:spcPct val="102000"/>
              </a:lnSpc>
              <a:spcBef>
                <a:spcPts val="335"/>
              </a:spcBef>
              <a:spcAft>
                <a:spcPts val="0"/>
              </a:spcAft>
            </a:pPr>
            <a:r>
              <a:rPr lang="en-US" sz="2800" b="1" dirty="0">
                <a:latin typeface="Trebuchet MS" panose="020B0603020202020204" pitchFamily="34" charset="0"/>
                <a:ea typeface="Times New Roman" panose="02020603050405020304" pitchFamily="18" charset="0"/>
              </a:rPr>
              <a:t>Simple, straightforward,</a:t>
            </a:r>
            <a:r>
              <a:rPr lang="en-US" sz="2800" b="1" spc="-20"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and</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correct</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writing</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saves</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time,</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creates</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good</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faith,</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and</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prevents</a:t>
            </a:r>
            <a:r>
              <a:rPr lang="en-US" sz="2800" b="1" spc="-15" dirty="0">
                <a:latin typeface="Trebuchet MS" panose="020B0603020202020204" pitchFamily="34" charset="0"/>
                <a:ea typeface="Times New Roman" panose="02020603050405020304" pitchFamily="18" charset="0"/>
              </a:rPr>
              <a:t> </a:t>
            </a:r>
            <a:r>
              <a:rPr lang="en-US" sz="2800" b="1" dirty="0">
                <a:latin typeface="Trebuchet MS" panose="020B0603020202020204" pitchFamily="34" charset="0"/>
                <a:ea typeface="Times New Roman" panose="02020603050405020304" pitchFamily="18" charset="0"/>
              </a:rPr>
              <a:t>misunderstandings.</a:t>
            </a:r>
          </a:p>
          <a:p>
            <a:pPr marL="630555">
              <a:lnSpc>
                <a:spcPct val="102000"/>
              </a:lnSpc>
              <a:spcBef>
                <a:spcPts val="335"/>
              </a:spcBef>
              <a:spcAft>
                <a:spcPts val="0"/>
              </a:spcAft>
            </a:pPr>
            <a:r>
              <a:rPr lang="en-US" sz="2800" b="1" dirty="0">
                <a:latin typeface="Trebuchet MS" panose="020B0603020202020204" pitchFamily="34" charset="0"/>
                <a:ea typeface="Times New Roman" panose="02020603050405020304" pitchFamily="18" charset="0"/>
              </a:rPr>
              <a:t>Today, we’ll concentrate on the </a:t>
            </a:r>
            <a:r>
              <a:rPr lang="en-US" sz="2800" i="1" dirty="0">
                <a:latin typeface="Trebuchet MS" panose="020B0603020202020204" pitchFamily="34" charset="0"/>
                <a:ea typeface="Times New Roman" panose="02020603050405020304" pitchFamily="18" charset="0"/>
              </a:rPr>
              <a:t>correct </a:t>
            </a:r>
            <a:r>
              <a:rPr lang="en-US" sz="2800" b="1" dirty="0">
                <a:latin typeface="Trebuchet MS" panose="020B0603020202020204" pitchFamily="34" charset="0"/>
                <a:ea typeface="Times New Roman" panose="02020603050405020304" pitchFamily="18" charset="0"/>
              </a:rPr>
              <a:t>part of this equation.</a:t>
            </a:r>
            <a:endParaRPr lang="ro-RO"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406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4049-53F2-4C75-8072-89A61CBDA3EE}"/>
              </a:ext>
            </a:extLst>
          </p:cNvPr>
          <p:cNvSpPr>
            <a:spLocks noGrp="1"/>
          </p:cNvSpPr>
          <p:nvPr>
            <p:ph type="title"/>
          </p:nvPr>
        </p:nvSpPr>
        <p:spPr/>
        <p:txBody>
          <a:bodyPr/>
          <a:lstStyle/>
          <a:p>
            <a:r>
              <a:rPr lang="en-US" b="1" dirty="0"/>
              <a:t>10. Biased language</a:t>
            </a:r>
            <a:br>
              <a:rPr lang="ro-RO" b="1" dirty="0"/>
            </a:br>
            <a:endParaRPr lang="ro-RO" b="1" dirty="0"/>
          </a:p>
        </p:txBody>
      </p:sp>
      <p:sp>
        <p:nvSpPr>
          <p:cNvPr id="3" name="Content Placeholder 2">
            <a:extLst>
              <a:ext uri="{FF2B5EF4-FFF2-40B4-BE49-F238E27FC236}">
                <a16:creationId xmlns:a16="http://schemas.microsoft.com/office/drawing/2014/main" id="{69664CC5-D208-4F34-A897-392440326222}"/>
              </a:ext>
            </a:extLst>
          </p:cNvPr>
          <p:cNvSpPr>
            <a:spLocks noGrp="1"/>
          </p:cNvSpPr>
          <p:nvPr>
            <p:ph idx="1"/>
          </p:nvPr>
        </p:nvSpPr>
        <p:spPr/>
        <p:txBody>
          <a:bodyPr>
            <a:normAutofit/>
          </a:bodyPr>
          <a:lstStyle/>
          <a:p>
            <a:r>
              <a:rPr lang="en-US" sz="2800" dirty="0"/>
              <a:t>Incorrect: That old geezer is taking my parking space!</a:t>
            </a:r>
            <a:endParaRPr lang="ro-RO" sz="2800" dirty="0"/>
          </a:p>
          <a:p>
            <a:r>
              <a:rPr lang="en-US" sz="2800" dirty="0">
                <a:solidFill>
                  <a:srgbClr val="00B050"/>
                </a:solidFill>
              </a:rPr>
              <a:t>Correct: That man is taking my parking space!</a:t>
            </a:r>
            <a:endParaRPr lang="ro-RO" sz="2800" dirty="0">
              <a:solidFill>
                <a:srgbClr val="00B050"/>
              </a:solidFill>
            </a:endParaRPr>
          </a:p>
          <a:p>
            <a:r>
              <a:rPr lang="en-US" sz="2800" dirty="0"/>
              <a:t>Avoid language that denigrates people because of their age, gender, race, or physical condition. This is especially crucial in business, where such language could result in a lawsuit.</a:t>
            </a:r>
            <a:endParaRPr lang="ro-RO" sz="2800" dirty="0"/>
          </a:p>
          <a:p>
            <a:endParaRPr lang="ro-RO" sz="2800" dirty="0"/>
          </a:p>
          <a:p>
            <a:r>
              <a:rPr lang="ro-RO" sz="2800" i="1" dirty="0" err="1"/>
              <a:t>Geezer</a:t>
            </a:r>
            <a:r>
              <a:rPr lang="ro-RO" sz="2800" i="1" dirty="0"/>
              <a:t> - </a:t>
            </a:r>
            <a:r>
              <a:rPr lang="en-US" sz="2800" i="1" dirty="0"/>
              <a:t>a man, often old or unusual in some way</a:t>
            </a:r>
            <a:endParaRPr lang="ro-RO" sz="2800" i="1" dirty="0"/>
          </a:p>
          <a:p>
            <a:endParaRPr lang="ro-RO" sz="2800" dirty="0"/>
          </a:p>
        </p:txBody>
      </p:sp>
    </p:spTree>
    <p:extLst>
      <p:ext uri="{BB962C8B-B14F-4D97-AF65-F5344CB8AC3E}">
        <p14:creationId xmlns:p14="http://schemas.microsoft.com/office/powerpoint/2010/main" val="15583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C453E-3AB0-4064-B948-A355EAB42532}"/>
              </a:ext>
            </a:extLst>
          </p:cNvPr>
          <p:cNvSpPr>
            <a:spLocks noGrp="1"/>
          </p:cNvSpPr>
          <p:nvPr>
            <p:ph type="title" idx="4294967295"/>
          </p:nvPr>
        </p:nvSpPr>
        <p:spPr>
          <a:xfrm>
            <a:off x="757382" y="280625"/>
            <a:ext cx="10013517" cy="610323"/>
          </a:xfrm>
        </p:spPr>
        <p:txBody>
          <a:bodyPr>
            <a:normAutofit fontScale="90000"/>
          </a:bodyPr>
          <a:lstStyle/>
          <a:p>
            <a:r>
              <a:rPr lang="en-US" b="1" dirty="0"/>
              <a:t>11. Incorrect voice (active vs passive voice)</a:t>
            </a:r>
            <a:endParaRPr lang="ro-RO" b="1" dirty="0"/>
          </a:p>
        </p:txBody>
      </p:sp>
      <p:sp>
        <p:nvSpPr>
          <p:cNvPr id="3" name="Content Placeholder 2">
            <a:extLst>
              <a:ext uri="{FF2B5EF4-FFF2-40B4-BE49-F238E27FC236}">
                <a16:creationId xmlns:a16="http://schemas.microsoft.com/office/drawing/2014/main" id="{7F857BCA-2F6B-47A4-A2EE-8B4E74FB1252}"/>
              </a:ext>
            </a:extLst>
          </p:cNvPr>
          <p:cNvSpPr>
            <a:spLocks noGrp="1"/>
          </p:cNvSpPr>
          <p:nvPr>
            <p:ph idx="4294967295"/>
          </p:nvPr>
        </p:nvSpPr>
        <p:spPr>
          <a:xfrm>
            <a:off x="563418" y="890948"/>
            <a:ext cx="11397600" cy="5381265"/>
          </a:xfrm>
        </p:spPr>
        <p:txBody>
          <a:bodyPr>
            <a:normAutofit lnSpcReduction="10000"/>
          </a:bodyPr>
          <a:lstStyle/>
          <a:p>
            <a:r>
              <a:rPr lang="en-US" sz="2800" dirty="0">
                <a:solidFill>
                  <a:srgbClr val="00B050"/>
                </a:solidFill>
              </a:rPr>
              <a:t>Passive voice: The meeting was attended by the executive.</a:t>
            </a:r>
            <a:endParaRPr lang="ro-RO" sz="2800" dirty="0">
              <a:solidFill>
                <a:srgbClr val="00B050"/>
              </a:solidFill>
            </a:endParaRPr>
          </a:p>
          <a:p>
            <a:r>
              <a:rPr lang="en-US" sz="2800" dirty="0">
                <a:solidFill>
                  <a:srgbClr val="00B050"/>
                </a:solidFill>
              </a:rPr>
              <a:t>Active voice: The executive attended the meeting.</a:t>
            </a:r>
            <a:endParaRPr lang="ro-RO" sz="2800" dirty="0">
              <a:solidFill>
                <a:srgbClr val="00B050"/>
              </a:solidFill>
            </a:endParaRPr>
          </a:p>
          <a:p>
            <a:r>
              <a:rPr lang="en-US" sz="2800" dirty="0"/>
              <a:t>A verb is </a:t>
            </a:r>
            <a:r>
              <a:rPr lang="en-US" sz="2800" i="1" dirty="0"/>
              <a:t>active </a:t>
            </a:r>
            <a:r>
              <a:rPr lang="en-US" sz="2800" dirty="0"/>
              <a:t>when the subject performs the action. A verb is </a:t>
            </a:r>
            <a:r>
              <a:rPr lang="en-US" sz="2800" i="1" dirty="0"/>
              <a:t>passive </a:t>
            </a:r>
            <a:r>
              <a:rPr lang="en-US" sz="2800" dirty="0"/>
              <a:t>when its action is performed upon the subject.</a:t>
            </a:r>
          </a:p>
          <a:p>
            <a:r>
              <a:rPr lang="en-US" sz="2800" dirty="0"/>
              <a:t>The active voice is clearer and more concise than the passive voice.</a:t>
            </a:r>
            <a:endParaRPr lang="ro-RO" sz="2800" dirty="0"/>
          </a:p>
          <a:p>
            <a:r>
              <a:rPr lang="en-US" sz="2800" dirty="0"/>
              <a:t>Even though the active voice is stronger than the passive voice, you should use the passive voice in these two situations:</a:t>
            </a:r>
            <a:endParaRPr lang="ro-RO" sz="2800" dirty="0"/>
          </a:p>
          <a:p>
            <a:endParaRPr lang="en-US" sz="2800" dirty="0"/>
          </a:p>
          <a:p>
            <a:pPr lvl="1"/>
            <a:r>
              <a:rPr lang="en-US" sz="2800" dirty="0"/>
              <a:t>To avoid placing blame (“</a:t>
            </a:r>
            <a:r>
              <a:rPr lang="en-US" sz="2800" dirty="0">
                <a:solidFill>
                  <a:srgbClr val="00B050"/>
                </a:solidFill>
              </a:rPr>
              <a:t>A mistake was made</a:t>
            </a:r>
            <a:r>
              <a:rPr lang="en-US" sz="2800" dirty="0"/>
              <a:t>” rather than “</a:t>
            </a:r>
            <a:r>
              <a:rPr lang="en-US" sz="2800" dirty="0">
                <a:solidFill>
                  <a:srgbClr val="00B050"/>
                </a:solidFill>
              </a:rPr>
              <a:t>You made a mistake</a:t>
            </a:r>
            <a:r>
              <a:rPr lang="en-US" sz="2800" dirty="0"/>
              <a:t>.”)</a:t>
            </a:r>
            <a:endParaRPr lang="ro-RO" sz="4000" dirty="0"/>
          </a:p>
          <a:p>
            <a:pPr lvl="1"/>
            <a:r>
              <a:rPr lang="en-US" sz="2800" dirty="0"/>
              <a:t>To avoid identifying the doer of the action (“</a:t>
            </a:r>
            <a:r>
              <a:rPr lang="en-US" sz="2800" dirty="0">
                <a:solidFill>
                  <a:srgbClr val="00B050"/>
                </a:solidFill>
              </a:rPr>
              <a:t>The letter was sent</a:t>
            </a:r>
            <a:r>
              <a:rPr lang="en-US" sz="2800" dirty="0"/>
              <a:t>” rather than “</a:t>
            </a:r>
            <a:r>
              <a:rPr lang="en-US" sz="2800" dirty="0">
                <a:solidFill>
                  <a:srgbClr val="00B050"/>
                </a:solidFill>
              </a:rPr>
              <a:t>Nicole sent the letter</a:t>
            </a:r>
            <a:r>
              <a:rPr lang="en-US" sz="2800" dirty="0"/>
              <a:t>.”)</a:t>
            </a:r>
            <a:endParaRPr lang="ro-RO" sz="4000" dirty="0"/>
          </a:p>
          <a:p>
            <a:endParaRPr lang="ro-RO" sz="2400" dirty="0"/>
          </a:p>
          <a:p>
            <a:endParaRPr lang="ro-RO" sz="2400" dirty="0"/>
          </a:p>
        </p:txBody>
      </p:sp>
    </p:spTree>
    <p:extLst>
      <p:ext uri="{BB962C8B-B14F-4D97-AF65-F5344CB8AC3E}">
        <p14:creationId xmlns:p14="http://schemas.microsoft.com/office/powerpoint/2010/main" val="2566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E7B8-ED1F-4E6C-8AA6-B4664CBB221F}"/>
              </a:ext>
            </a:extLst>
          </p:cNvPr>
          <p:cNvSpPr>
            <a:spLocks noGrp="1"/>
          </p:cNvSpPr>
          <p:nvPr>
            <p:ph type="title"/>
          </p:nvPr>
        </p:nvSpPr>
        <p:spPr>
          <a:xfrm>
            <a:off x="1097280" y="286603"/>
            <a:ext cx="10058400" cy="1964984"/>
          </a:xfrm>
        </p:spPr>
        <p:txBody>
          <a:bodyPr>
            <a:normAutofit fontScale="90000"/>
          </a:bodyPr>
          <a:lstStyle/>
          <a:p>
            <a:br>
              <a:rPr lang="en-US" b="1" dirty="0"/>
            </a:br>
            <a:br>
              <a:rPr lang="en-US" b="1" dirty="0"/>
            </a:br>
            <a:r>
              <a:rPr lang="en-US" b="1" dirty="0"/>
              <a:t>Most Common Sentence Errors</a:t>
            </a:r>
            <a:br>
              <a:rPr lang="ro-RO" b="1" dirty="0"/>
            </a:br>
            <a:r>
              <a:rPr lang="en-US" b="1" dirty="0"/>
              <a:t>12. </a:t>
            </a:r>
            <a:r>
              <a:rPr lang="en-US" dirty="0"/>
              <a:t>Fragments (incomplete sentences)</a:t>
            </a:r>
            <a:br>
              <a:rPr lang="ro-RO" sz="6600" dirty="0"/>
            </a:br>
            <a:endParaRPr lang="ro-RO" dirty="0"/>
          </a:p>
        </p:txBody>
      </p:sp>
      <p:sp>
        <p:nvSpPr>
          <p:cNvPr id="3" name="Content Placeholder 2">
            <a:extLst>
              <a:ext uri="{FF2B5EF4-FFF2-40B4-BE49-F238E27FC236}">
                <a16:creationId xmlns:a16="http://schemas.microsoft.com/office/drawing/2014/main" id="{BDB8BA87-ABF6-41E0-A874-E12D50964695}"/>
              </a:ext>
            </a:extLst>
          </p:cNvPr>
          <p:cNvSpPr>
            <a:spLocks noGrp="1"/>
          </p:cNvSpPr>
          <p:nvPr>
            <p:ph idx="1"/>
          </p:nvPr>
        </p:nvSpPr>
        <p:spPr>
          <a:xfrm>
            <a:off x="255638" y="1747411"/>
            <a:ext cx="11493910" cy="4496072"/>
          </a:xfrm>
        </p:spPr>
        <p:txBody>
          <a:bodyPr>
            <a:noAutofit/>
          </a:bodyPr>
          <a:lstStyle/>
          <a:p>
            <a:r>
              <a:rPr lang="en-US" sz="3200" dirty="0"/>
              <a:t>Fragment: If you want to be clearly understood.</a:t>
            </a:r>
            <a:endParaRPr lang="ro-RO" sz="3200" dirty="0"/>
          </a:p>
          <a:p>
            <a:r>
              <a:rPr lang="en-US" sz="3200" dirty="0">
                <a:solidFill>
                  <a:srgbClr val="00B050"/>
                </a:solidFill>
              </a:rPr>
              <a:t>Correct:</a:t>
            </a:r>
            <a:r>
              <a:rPr lang="ro-RO" sz="3200" dirty="0">
                <a:solidFill>
                  <a:srgbClr val="00B050"/>
                </a:solidFill>
              </a:rPr>
              <a:t> </a:t>
            </a:r>
            <a:r>
              <a:rPr lang="en-US" sz="3200" dirty="0">
                <a:solidFill>
                  <a:srgbClr val="00B050"/>
                </a:solidFill>
              </a:rPr>
              <a:t>Don’t write sentence fragments if you want to be clearly understood.</a:t>
            </a:r>
            <a:endParaRPr lang="ro-RO" sz="3200" dirty="0">
              <a:solidFill>
                <a:srgbClr val="00B050"/>
              </a:solidFill>
            </a:endParaRPr>
          </a:p>
          <a:p>
            <a:r>
              <a:rPr lang="en-US" sz="3200" dirty="0"/>
              <a:t>Every sentence must have three things:</a:t>
            </a:r>
            <a:endParaRPr lang="ro-RO" sz="3200" dirty="0"/>
          </a:p>
          <a:p>
            <a:pPr lvl="1"/>
            <a:r>
              <a:rPr lang="en-US" sz="2800" dirty="0"/>
              <a:t>A subject: the “doer” of the action. The subject will be a noun or pronoun.</a:t>
            </a:r>
            <a:endParaRPr lang="ro-RO" sz="4000" dirty="0"/>
          </a:p>
          <a:p>
            <a:pPr lvl="1"/>
            <a:r>
              <a:rPr lang="en-US" sz="2800" dirty="0"/>
              <a:t>A verb: what the subject does.</a:t>
            </a:r>
            <a:endParaRPr lang="ro-RO" sz="4000" dirty="0"/>
          </a:p>
          <a:p>
            <a:pPr lvl="1"/>
            <a:r>
              <a:rPr lang="en-US" sz="2800" dirty="0"/>
              <a:t>A complete thought.</a:t>
            </a:r>
            <a:endParaRPr lang="ro-RO" sz="4000" dirty="0"/>
          </a:p>
          <a:p>
            <a:r>
              <a:rPr lang="en-US" sz="3200" dirty="0"/>
              <a:t>The fragment in this example is missing a subject and a verb. As a result, the group of words does not express a complete thought.</a:t>
            </a:r>
            <a:endParaRPr lang="ro-RO" sz="3200" dirty="0"/>
          </a:p>
        </p:txBody>
      </p:sp>
    </p:spTree>
    <p:extLst>
      <p:ext uri="{BB962C8B-B14F-4D97-AF65-F5344CB8AC3E}">
        <p14:creationId xmlns:p14="http://schemas.microsoft.com/office/powerpoint/2010/main" val="173103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4E66-E8B1-47E5-88B1-2CB702F0BB4B}"/>
              </a:ext>
            </a:extLst>
          </p:cNvPr>
          <p:cNvSpPr>
            <a:spLocks noGrp="1"/>
          </p:cNvSpPr>
          <p:nvPr>
            <p:ph type="title" idx="4294967295"/>
          </p:nvPr>
        </p:nvSpPr>
        <p:spPr>
          <a:xfrm>
            <a:off x="1209368" y="139855"/>
            <a:ext cx="10058400" cy="843372"/>
          </a:xfrm>
        </p:spPr>
        <p:txBody>
          <a:bodyPr>
            <a:normAutofit/>
          </a:bodyPr>
          <a:lstStyle/>
          <a:p>
            <a:r>
              <a:rPr lang="en-US" b="1" dirty="0"/>
              <a:t>13. Run-ons (two sentences run together)</a:t>
            </a:r>
            <a:endParaRPr lang="ro-RO" b="1" dirty="0"/>
          </a:p>
        </p:txBody>
      </p:sp>
      <p:sp>
        <p:nvSpPr>
          <p:cNvPr id="3" name="Content Placeholder 2">
            <a:extLst>
              <a:ext uri="{FF2B5EF4-FFF2-40B4-BE49-F238E27FC236}">
                <a16:creationId xmlns:a16="http://schemas.microsoft.com/office/drawing/2014/main" id="{7BDDA0BE-161D-4FAB-B555-E0A5705EAB8F}"/>
              </a:ext>
            </a:extLst>
          </p:cNvPr>
          <p:cNvSpPr>
            <a:spLocks noGrp="1"/>
          </p:cNvSpPr>
          <p:nvPr>
            <p:ph idx="4294967295"/>
          </p:nvPr>
        </p:nvSpPr>
        <p:spPr>
          <a:xfrm>
            <a:off x="128588" y="1179871"/>
            <a:ext cx="12063412" cy="5122504"/>
          </a:xfrm>
        </p:spPr>
        <p:txBody>
          <a:bodyPr>
            <a:normAutofit/>
          </a:bodyPr>
          <a:lstStyle/>
          <a:p>
            <a:r>
              <a:rPr lang="en-US" sz="2800" dirty="0"/>
              <a:t>Run-on: Daddy longlegs spiders are more poisonous than black widows, daddy longlegs spiders cannot bite humans because their jaws won’t open wide enough.</a:t>
            </a:r>
            <a:endParaRPr lang="ro-RO" sz="2800" dirty="0"/>
          </a:p>
          <a:p>
            <a:r>
              <a:rPr lang="en-US" sz="2800" dirty="0"/>
              <a:t>Correct: </a:t>
            </a:r>
            <a:r>
              <a:rPr lang="en-US" sz="2800" dirty="0">
                <a:solidFill>
                  <a:srgbClr val="00B050"/>
                </a:solidFill>
              </a:rPr>
              <a:t>Daddy longlegs spiders are more poisonous than black widows, </a:t>
            </a:r>
            <a:r>
              <a:rPr lang="en-US" sz="2800" b="1" i="1" dirty="0">
                <a:solidFill>
                  <a:srgbClr val="00B050"/>
                </a:solidFill>
              </a:rPr>
              <a:t>but</a:t>
            </a:r>
            <a:r>
              <a:rPr lang="en-US" sz="2800" i="1" dirty="0">
                <a:solidFill>
                  <a:srgbClr val="00B050"/>
                </a:solidFill>
              </a:rPr>
              <a:t> </a:t>
            </a:r>
            <a:r>
              <a:rPr lang="en-US" sz="2800" dirty="0">
                <a:solidFill>
                  <a:srgbClr val="00B050"/>
                </a:solidFill>
              </a:rPr>
              <a:t>daddy longlegs spiders cannot bite humans because their jaws won’t open wide enough.</a:t>
            </a:r>
            <a:endParaRPr lang="ro-RO" sz="2800" dirty="0">
              <a:solidFill>
                <a:srgbClr val="00B050"/>
              </a:solidFill>
            </a:endParaRPr>
          </a:p>
          <a:p>
            <a:r>
              <a:rPr lang="en-US" sz="2800" dirty="0">
                <a:solidFill>
                  <a:schemeClr val="tx1"/>
                </a:solidFill>
              </a:rPr>
              <a:t>or </a:t>
            </a:r>
            <a:endParaRPr lang="ro-RO" sz="2800" dirty="0">
              <a:solidFill>
                <a:schemeClr val="tx1"/>
              </a:solidFill>
            </a:endParaRPr>
          </a:p>
          <a:p>
            <a:r>
              <a:rPr lang="en-US" sz="2800" dirty="0">
                <a:solidFill>
                  <a:srgbClr val="00B050"/>
                </a:solidFill>
              </a:rPr>
              <a:t>Daddy longlegs spiders are more poisonous than black widows; </a:t>
            </a:r>
            <a:r>
              <a:rPr lang="en-US" sz="2800" b="1" dirty="0">
                <a:solidFill>
                  <a:srgbClr val="00B050"/>
                </a:solidFill>
              </a:rPr>
              <a:t>however</a:t>
            </a:r>
            <a:r>
              <a:rPr lang="en-US" sz="2800" dirty="0">
                <a:solidFill>
                  <a:srgbClr val="00B050"/>
                </a:solidFill>
              </a:rPr>
              <a:t>, daddy longlegs cannot bite humans because their jaws won’t open wide enough.</a:t>
            </a:r>
            <a:endParaRPr lang="ro-RO" sz="2800" dirty="0">
              <a:solidFill>
                <a:srgbClr val="00B050"/>
              </a:solidFill>
            </a:endParaRPr>
          </a:p>
          <a:p>
            <a:r>
              <a:rPr lang="en-US" sz="2800" dirty="0"/>
              <a:t>A run-on sentence occurs when two complete sentences (“independent clauses”) are incorrectly joined. Sentences can only be joined with a coordinating conjunction (</a:t>
            </a:r>
            <a:r>
              <a:rPr lang="en-US" sz="2800" i="1" dirty="0">
                <a:solidFill>
                  <a:srgbClr val="00B050"/>
                </a:solidFill>
              </a:rPr>
              <a:t>and, but, or, nor, for, so, yet</a:t>
            </a:r>
            <a:r>
              <a:rPr lang="en-US" sz="2800" dirty="0"/>
              <a:t>) or a semicolon</a:t>
            </a:r>
            <a:r>
              <a:rPr lang="ro-RO" sz="2800" dirty="0"/>
              <a:t>.</a:t>
            </a:r>
          </a:p>
        </p:txBody>
      </p:sp>
    </p:spTree>
    <p:extLst>
      <p:ext uri="{BB962C8B-B14F-4D97-AF65-F5344CB8AC3E}">
        <p14:creationId xmlns:p14="http://schemas.microsoft.com/office/powerpoint/2010/main" val="39673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6BC2-EE1F-472A-B3F4-6BFE49C1F529}"/>
              </a:ext>
            </a:extLst>
          </p:cNvPr>
          <p:cNvSpPr>
            <a:spLocks noGrp="1"/>
          </p:cNvSpPr>
          <p:nvPr>
            <p:ph type="title"/>
          </p:nvPr>
        </p:nvSpPr>
        <p:spPr/>
        <p:txBody>
          <a:bodyPr/>
          <a:lstStyle/>
          <a:p>
            <a:r>
              <a:rPr lang="en-US" b="1" dirty="0"/>
              <a:t>Most Common Spelling Errors</a:t>
            </a:r>
            <a:br>
              <a:rPr lang="ro-RO" b="1" dirty="0"/>
            </a:br>
            <a:endParaRPr lang="ro-RO" dirty="0"/>
          </a:p>
        </p:txBody>
      </p:sp>
      <p:sp>
        <p:nvSpPr>
          <p:cNvPr id="3" name="Content Placeholder 2">
            <a:extLst>
              <a:ext uri="{FF2B5EF4-FFF2-40B4-BE49-F238E27FC236}">
                <a16:creationId xmlns:a16="http://schemas.microsoft.com/office/drawing/2014/main" id="{BC7334EF-E633-4015-A6E2-1656122D09F2}"/>
              </a:ext>
            </a:extLst>
          </p:cNvPr>
          <p:cNvSpPr>
            <a:spLocks noGrp="1"/>
          </p:cNvSpPr>
          <p:nvPr>
            <p:ph idx="1"/>
          </p:nvPr>
        </p:nvSpPr>
        <p:spPr/>
        <p:txBody>
          <a:bodyPr>
            <a:normAutofit/>
          </a:bodyPr>
          <a:lstStyle/>
          <a:p>
            <a:r>
              <a:rPr lang="en-US" sz="2400" dirty="0"/>
              <a:t>Words are often misspelled because they are mispronounced. The three most common mistakes are</a:t>
            </a:r>
            <a:r>
              <a:rPr lang="ro-RO" sz="2400" dirty="0"/>
              <a:t>:</a:t>
            </a:r>
          </a:p>
          <a:p>
            <a:pPr lvl="0"/>
            <a:r>
              <a:rPr lang="en-US" sz="2400" dirty="0">
                <a:solidFill>
                  <a:srgbClr val="FF0000"/>
                </a:solidFill>
              </a:rPr>
              <a:t>Dropping a letter or syllable when we say a word.</a:t>
            </a:r>
            <a:endParaRPr lang="ro-RO" sz="2400" dirty="0">
              <a:solidFill>
                <a:srgbClr val="FF0000"/>
              </a:solidFill>
            </a:endParaRPr>
          </a:p>
          <a:p>
            <a:pPr lvl="0"/>
            <a:r>
              <a:rPr lang="en-US" sz="2400" dirty="0">
                <a:solidFill>
                  <a:srgbClr val="FF0000"/>
                </a:solidFill>
              </a:rPr>
              <a:t>Adding an unnecessary letter when we say a word.</a:t>
            </a:r>
            <a:endParaRPr lang="ro-RO" sz="2400" dirty="0">
              <a:solidFill>
                <a:srgbClr val="FF0000"/>
              </a:solidFill>
            </a:endParaRPr>
          </a:p>
          <a:p>
            <a:pPr lvl="0"/>
            <a:r>
              <a:rPr lang="en-US" sz="2400" dirty="0">
                <a:solidFill>
                  <a:srgbClr val="FF0000"/>
                </a:solidFill>
              </a:rPr>
              <a:t>Mispronouncing a word and so misspelling it.</a:t>
            </a:r>
            <a:endParaRPr lang="ro-RO" sz="2400" dirty="0">
              <a:solidFill>
                <a:srgbClr val="FF0000"/>
              </a:solidFill>
            </a:endParaRPr>
          </a:p>
          <a:p>
            <a:endParaRPr lang="ro-RO" sz="2400" dirty="0"/>
          </a:p>
        </p:txBody>
      </p:sp>
    </p:spTree>
    <p:extLst>
      <p:ext uri="{BB962C8B-B14F-4D97-AF65-F5344CB8AC3E}">
        <p14:creationId xmlns:p14="http://schemas.microsoft.com/office/powerpoint/2010/main" val="2618141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3702-82C2-4F4A-B264-4B41D551A76F}"/>
              </a:ext>
            </a:extLst>
          </p:cNvPr>
          <p:cNvSpPr>
            <a:spLocks noGrp="1"/>
          </p:cNvSpPr>
          <p:nvPr>
            <p:ph type="title" idx="4294967295"/>
          </p:nvPr>
        </p:nvSpPr>
        <p:spPr>
          <a:xfrm>
            <a:off x="2133600" y="287338"/>
            <a:ext cx="10058400" cy="784225"/>
          </a:xfrm>
        </p:spPr>
        <p:txBody>
          <a:bodyPr/>
          <a:lstStyle/>
          <a:p>
            <a:r>
              <a:rPr lang="en-US" b="1" dirty="0"/>
              <a:t>14. Missing letters</a:t>
            </a:r>
            <a:endParaRPr lang="ro-RO" b="1" dirty="0"/>
          </a:p>
        </p:txBody>
      </p:sp>
      <p:sp>
        <p:nvSpPr>
          <p:cNvPr id="3" name="Content Placeholder 2">
            <a:extLst>
              <a:ext uri="{FF2B5EF4-FFF2-40B4-BE49-F238E27FC236}">
                <a16:creationId xmlns:a16="http://schemas.microsoft.com/office/drawing/2014/main" id="{9F2AA861-781C-42BA-B26B-35FE7DC06A1A}"/>
              </a:ext>
            </a:extLst>
          </p:cNvPr>
          <p:cNvSpPr>
            <a:spLocks noGrp="1"/>
          </p:cNvSpPr>
          <p:nvPr>
            <p:ph idx="4294967295"/>
          </p:nvPr>
        </p:nvSpPr>
        <p:spPr>
          <a:xfrm>
            <a:off x="68263" y="1071563"/>
            <a:ext cx="12123737" cy="5280025"/>
          </a:xfrm>
        </p:spPr>
        <p:txBody>
          <a:bodyPr>
            <a:normAutofit/>
          </a:bodyPr>
          <a:lstStyle/>
          <a:p>
            <a:r>
              <a:rPr lang="en-US" sz="2800" dirty="0"/>
              <a:t>Here are </a:t>
            </a:r>
            <a:r>
              <a:rPr lang="ro-RO" sz="2800" dirty="0" err="1"/>
              <a:t>some</a:t>
            </a:r>
            <a:r>
              <a:rPr lang="en-US" sz="2800" dirty="0"/>
              <a:t> words that are frequently misspelled because the speaker drops a letter or syllable.</a:t>
            </a:r>
          </a:p>
          <a:p>
            <a:pPr lvl="0"/>
            <a:r>
              <a:rPr lang="en-US" sz="2800" i="1" dirty="0">
                <a:solidFill>
                  <a:srgbClr val="92D050"/>
                </a:solidFill>
              </a:rPr>
              <a:t>Accidentally</a:t>
            </a:r>
            <a:r>
              <a:rPr lang="en-US" sz="2800" i="1" dirty="0"/>
              <a:t>: </a:t>
            </a:r>
            <a:r>
              <a:rPr lang="en-US" sz="2800" dirty="0"/>
              <a:t>The word has five syllables; drop one and </a:t>
            </a:r>
            <a:r>
              <a:rPr lang="en-US" sz="2800" i="1" dirty="0"/>
              <a:t>accidentally </a:t>
            </a:r>
            <a:r>
              <a:rPr lang="en-US" sz="2800" dirty="0"/>
              <a:t>becomes </a:t>
            </a:r>
            <a:r>
              <a:rPr lang="en-US" sz="2800" i="1" dirty="0"/>
              <a:t>accidently.</a:t>
            </a:r>
            <a:endParaRPr lang="ro-RO" sz="2800" dirty="0"/>
          </a:p>
          <a:p>
            <a:pPr lvl="0"/>
            <a:r>
              <a:rPr lang="en-US" sz="2800" i="1" dirty="0">
                <a:solidFill>
                  <a:srgbClr val="92D050"/>
                </a:solidFill>
              </a:rPr>
              <a:t>Category</a:t>
            </a:r>
            <a:r>
              <a:rPr lang="en-US" sz="2800" i="1" dirty="0"/>
              <a:t>: </a:t>
            </a:r>
            <a:r>
              <a:rPr lang="en-US" sz="2800" dirty="0"/>
              <a:t>Make sure to say that </a:t>
            </a:r>
            <a:r>
              <a:rPr lang="en-US" sz="2800" i="1" dirty="0"/>
              <a:t>e </a:t>
            </a:r>
            <a:r>
              <a:rPr lang="en-US" sz="2800" dirty="0"/>
              <a:t>as an </a:t>
            </a:r>
            <a:r>
              <a:rPr lang="en-US" sz="2800" i="1" dirty="0"/>
              <a:t>e </a:t>
            </a:r>
            <a:r>
              <a:rPr lang="en-US" sz="2800" dirty="0"/>
              <a:t>rather than an </a:t>
            </a:r>
            <a:r>
              <a:rPr lang="en-US" sz="2800" i="1" dirty="0"/>
              <a:t>a </a:t>
            </a:r>
            <a:r>
              <a:rPr lang="en-US" sz="2800" dirty="0"/>
              <a:t>to avoid the misspelling</a:t>
            </a:r>
            <a:endParaRPr lang="ro-RO" sz="2800" dirty="0"/>
          </a:p>
          <a:p>
            <a:r>
              <a:rPr lang="en-US" sz="2800" i="1" dirty="0" err="1"/>
              <a:t>catagory</a:t>
            </a:r>
            <a:r>
              <a:rPr lang="en-US" sz="2800" i="1" dirty="0"/>
              <a:t>.</a:t>
            </a:r>
            <a:endParaRPr lang="ro-RO" sz="2800" dirty="0"/>
          </a:p>
          <a:p>
            <a:pPr lvl="0"/>
            <a:r>
              <a:rPr lang="en-US" sz="2800" i="1" dirty="0">
                <a:solidFill>
                  <a:srgbClr val="92D050"/>
                </a:solidFill>
              </a:rPr>
              <a:t>Cemetery</a:t>
            </a:r>
            <a:r>
              <a:rPr lang="en-US" sz="2800" i="1" dirty="0"/>
              <a:t>: </a:t>
            </a:r>
            <a:r>
              <a:rPr lang="en-US" sz="2800" i="1" dirty="0" err="1"/>
              <a:t>Cemetary</a:t>
            </a:r>
            <a:r>
              <a:rPr lang="en-US" sz="2800" i="1" dirty="0"/>
              <a:t> </a:t>
            </a:r>
            <a:r>
              <a:rPr lang="en-US" sz="2800" dirty="0"/>
              <a:t>is the result when the third </a:t>
            </a:r>
            <a:r>
              <a:rPr lang="en-US" sz="2800" i="1" dirty="0"/>
              <a:t>e </a:t>
            </a:r>
            <a:r>
              <a:rPr lang="en-US" sz="2800" dirty="0"/>
              <a:t>is pronounced as an </a:t>
            </a:r>
            <a:r>
              <a:rPr lang="en-US" sz="2800" i="1" dirty="0"/>
              <a:t>a.</a:t>
            </a:r>
            <a:endParaRPr lang="ro-RO" sz="2800" i="1" dirty="0"/>
          </a:p>
          <a:p>
            <a:pPr lvl="0"/>
            <a:endParaRPr lang="ro-RO" sz="2800" i="1" dirty="0"/>
          </a:p>
          <a:p>
            <a:pPr lvl="0"/>
            <a:r>
              <a:rPr lang="ro-RO" sz="2800" i="1" dirty="0">
                <a:solidFill>
                  <a:srgbClr val="FF0000"/>
                </a:solidFill>
              </a:rPr>
              <a:t>??? </a:t>
            </a:r>
            <a:r>
              <a:rPr lang="ro-RO" sz="2800" i="1" dirty="0" err="1">
                <a:solidFill>
                  <a:srgbClr val="FF0000"/>
                </a:solidFill>
              </a:rPr>
              <a:t>Which</a:t>
            </a:r>
            <a:r>
              <a:rPr lang="ro-RO" sz="2800" i="1" dirty="0">
                <a:solidFill>
                  <a:srgbClr val="FF0000"/>
                </a:solidFill>
              </a:rPr>
              <a:t> are </a:t>
            </a:r>
            <a:r>
              <a:rPr lang="ro-RO" sz="2800" i="1" dirty="0" err="1">
                <a:solidFill>
                  <a:srgbClr val="FF0000"/>
                </a:solidFill>
              </a:rPr>
              <a:t>the</a:t>
            </a:r>
            <a:r>
              <a:rPr lang="ro-RO" sz="2800" i="1" dirty="0">
                <a:solidFill>
                  <a:srgbClr val="FF0000"/>
                </a:solidFill>
              </a:rPr>
              <a:t> </a:t>
            </a:r>
            <a:r>
              <a:rPr lang="ro-RO" sz="2800" i="1" dirty="0" err="1">
                <a:solidFill>
                  <a:srgbClr val="FF0000"/>
                </a:solidFill>
              </a:rPr>
              <a:t>words</a:t>
            </a:r>
            <a:r>
              <a:rPr lang="ro-RO" sz="2800" i="1" dirty="0">
                <a:solidFill>
                  <a:srgbClr val="FF0000"/>
                </a:solidFill>
              </a:rPr>
              <a:t> </a:t>
            </a:r>
            <a:r>
              <a:rPr lang="ro-RO" sz="2800" i="1" dirty="0" err="1">
                <a:solidFill>
                  <a:srgbClr val="FF0000"/>
                </a:solidFill>
              </a:rPr>
              <a:t>that</a:t>
            </a:r>
            <a:r>
              <a:rPr lang="ro-RO" sz="2800" i="1" dirty="0">
                <a:solidFill>
                  <a:srgbClr val="FF0000"/>
                </a:solidFill>
              </a:rPr>
              <a:t> </a:t>
            </a:r>
            <a:r>
              <a:rPr lang="ro-RO" sz="2800" i="1" dirty="0" err="1">
                <a:solidFill>
                  <a:srgbClr val="FF0000"/>
                </a:solidFill>
              </a:rPr>
              <a:t>you</a:t>
            </a:r>
            <a:r>
              <a:rPr lang="ro-RO" sz="2800" i="1" dirty="0">
                <a:solidFill>
                  <a:srgbClr val="FF0000"/>
                </a:solidFill>
              </a:rPr>
              <a:t> </a:t>
            </a:r>
            <a:r>
              <a:rPr lang="ro-RO" sz="2800" i="1" dirty="0" err="1">
                <a:solidFill>
                  <a:srgbClr val="FF0000"/>
                </a:solidFill>
              </a:rPr>
              <a:t>frequently</a:t>
            </a:r>
            <a:r>
              <a:rPr lang="ro-RO" sz="2800" i="1" dirty="0">
                <a:solidFill>
                  <a:srgbClr val="FF0000"/>
                </a:solidFill>
              </a:rPr>
              <a:t> </a:t>
            </a:r>
            <a:r>
              <a:rPr lang="ro-RO" sz="2800" i="1" dirty="0" err="1">
                <a:solidFill>
                  <a:srgbClr val="FF0000"/>
                </a:solidFill>
              </a:rPr>
              <a:t>mispell</a:t>
            </a:r>
            <a:r>
              <a:rPr lang="ro-RO" sz="2800" i="1" dirty="0">
                <a:solidFill>
                  <a:srgbClr val="FF0000"/>
                </a:solidFill>
              </a:rPr>
              <a:t>? </a:t>
            </a:r>
            <a:r>
              <a:rPr lang="ro-RO" sz="2800" i="1" dirty="0" err="1">
                <a:solidFill>
                  <a:srgbClr val="FF0000"/>
                </a:solidFill>
              </a:rPr>
              <a:t>Write</a:t>
            </a:r>
            <a:r>
              <a:rPr lang="ro-RO" sz="2800" i="1" dirty="0">
                <a:solidFill>
                  <a:srgbClr val="FF0000"/>
                </a:solidFill>
              </a:rPr>
              <a:t> 3 of </a:t>
            </a:r>
            <a:r>
              <a:rPr lang="ro-RO" sz="2800" i="1" dirty="0" err="1">
                <a:solidFill>
                  <a:srgbClr val="FF0000"/>
                </a:solidFill>
              </a:rPr>
              <a:t>them</a:t>
            </a:r>
            <a:r>
              <a:rPr lang="ro-RO" sz="2800" i="1" dirty="0">
                <a:solidFill>
                  <a:srgbClr val="FF0000"/>
                </a:solidFill>
              </a:rPr>
              <a:t>.</a:t>
            </a:r>
            <a:endParaRPr lang="ro-RO" sz="2800" dirty="0">
              <a:solidFill>
                <a:srgbClr val="FF0000"/>
              </a:solidFill>
            </a:endParaRPr>
          </a:p>
          <a:p>
            <a:pPr lvl="0"/>
            <a:endParaRPr lang="ro-RO" sz="2400" dirty="0"/>
          </a:p>
          <a:p>
            <a:endParaRPr lang="ro-RO" sz="2400" dirty="0"/>
          </a:p>
          <a:p>
            <a:endParaRPr lang="ro-RO" sz="2400" dirty="0"/>
          </a:p>
        </p:txBody>
      </p:sp>
    </p:spTree>
    <p:extLst>
      <p:ext uri="{BB962C8B-B14F-4D97-AF65-F5344CB8AC3E}">
        <p14:creationId xmlns:p14="http://schemas.microsoft.com/office/powerpoint/2010/main" val="24892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4616-A4EF-4B76-9EFD-7D00359CA680}"/>
              </a:ext>
            </a:extLst>
          </p:cNvPr>
          <p:cNvSpPr>
            <a:spLocks noGrp="1"/>
          </p:cNvSpPr>
          <p:nvPr>
            <p:ph type="title" idx="4294967295"/>
          </p:nvPr>
        </p:nvSpPr>
        <p:spPr>
          <a:xfrm>
            <a:off x="2133600" y="287338"/>
            <a:ext cx="10058400" cy="735012"/>
          </a:xfrm>
        </p:spPr>
        <p:txBody>
          <a:bodyPr/>
          <a:lstStyle/>
          <a:p>
            <a:r>
              <a:rPr lang="en-US" b="1" dirty="0"/>
              <a:t>15. Extra letters</a:t>
            </a:r>
            <a:endParaRPr lang="ro-RO" b="1" dirty="0"/>
          </a:p>
        </p:txBody>
      </p:sp>
      <p:sp>
        <p:nvSpPr>
          <p:cNvPr id="3" name="Content Placeholder 2">
            <a:extLst>
              <a:ext uri="{FF2B5EF4-FFF2-40B4-BE49-F238E27FC236}">
                <a16:creationId xmlns:a16="http://schemas.microsoft.com/office/drawing/2014/main" id="{E980CC88-73B1-4CAA-ACD5-1E7635130F01}"/>
              </a:ext>
            </a:extLst>
          </p:cNvPr>
          <p:cNvSpPr>
            <a:spLocks noGrp="1"/>
          </p:cNvSpPr>
          <p:nvPr>
            <p:ph idx="4294967295"/>
          </p:nvPr>
        </p:nvSpPr>
        <p:spPr>
          <a:xfrm>
            <a:off x="117475" y="845574"/>
            <a:ext cx="12074525" cy="5456801"/>
          </a:xfrm>
        </p:spPr>
        <p:txBody>
          <a:bodyPr>
            <a:normAutofit lnSpcReduction="10000"/>
          </a:bodyPr>
          <a:lstStyle/>
          <a:p>
            <a:r>
              <a:rPr lang="en-US" sz="2400" dirty="0"/>
              <a:t>Because of errors in pronunciation, spellers often insert an unnecessary vowel between two letters. </a:t>
            </a:r>
            <a:endParaRPr lang="ro-RO" sz="2400" dirty="0"/>
          </a:p>
          <a:p>
            <a:pPr>
              <a:buFont typeface="Courier New" panose="02070309020205020404" pitchFamily="49" charset="0"/>
              <a:buChar char="o"/>
            </a:pPr>
            <a:r>
              <a:rPr lang="en-US" sz="2800" i="1" dirty="0">
                <a:solidFill>
                  <a:srgbClr val="00B050"/>
                </a:solidFill>
              </a:rPr>
              <a:t>Athlete</a:t>
            </a:r>
            <a:r>
              <a:rPr lang="en-US" sz="2800" i="1" dirty="0"/>
              <a:t>: </a:t>
            </a:r>
            <a:r>
              <a:rPr lang="en-US" sz="2800" dirty="0"/>
              <a:t>Often mispronounced as </a:t>
            </a:r>
            <a:r>
              <a:rPr lang="en-US" sz="2800" i="1" dirty="0" err="1">
                <a:solidFill>
                  <a:schemeClr val="tx1"/>
                </a:solidFill>
              </a:rPr>
              <a:t>athalete</a:t>
            </a:r>
            <a:r>
              <a:rPr lang="en-US" sz="2800" i="1" dirty="0"/>
              <a:t>, </a:t>
            </a:r>
            <a:r>
              <a:rPr lang="en-US" sz="2800" dirty="0"/>
              <a:t>resulting in that unnecessary </a:t>
            </a:r>
            <a:r>
              <a:rPr lang="en-US" sz="2800" i="1" dirty="0"/>
              <a:t>a.</a:t>
            </a:r>
            <a:endParaRPr lang="ro-RO" sz="2800" dirty="0"/>
          </a:p>
          <a:p>
            <a:pPr lvl="1"/>
            <a:r>
              <a:rPr lang="en-US" sz="2800" i="1" dirty="0">
                <a:solidFill>
                  <a:srgbClr val="00B050"/>
                </a:solidFill>
              </a:rPr>
              <a:t>Disastrous</a:t>
            </a:r>
            <a:r>
              <a:rPr lang="en-US" sz="2800" i="1" dirty="0"/>
              <a:t>: </a:t>
            </a:r>
            <a:r>
              <a:rPr lang="en-US" sz="2800" dirty="0"/>
              <a:t>The word ends up with </a:t>
            </a:r>
            <a:r>
              <a:rPr lang="en-US" sz="2800" i="1" dirty="0"/>
              <a:t>disaster </a:t>
            </a:r>
            <a:r>
              <a:rPr lang="en-US" sz="2800" dirty="0"/>
              <a:t>stuck in there: </a:t>
            </a:r>
            <a:r>
              <a:rPr lang="en-US" sz="2800" i="1" dirty="0" err="1"/>
              <a:t>disasterous</a:t>
            </a:r>
            <a:r>
              <a:rPr lang="en-US" sz="2800" i="1" dirty="0"/>
              <a:t>. </a:t>
            </a:r>
            <a:r>
              <a:rPr lang="en-US" sz="2800" dirty="0"/>
              <a:t>What extra letter do you see?</a:t>
            </a:r>
            <a:endParaRPr lang="ro-RO" sz="2800" dirty="0"/>
          </a:p>
          <a:p>
            <a:pPr lvl="1"/>
            <a:r>
              <a:rPr lang="en-US" sz="2800" i="1" dirty="0">
                <a:solidFill>
                  <a:srgbClr val="00B050"/>
                </a:solidFill>
              </a:rPr>
              <a:t>Grievous</a:t>
            </a:r>
            <a:r>
              <a:rPr lang="ro-RO" sz="2000" dirty="0"/>
              <a:t> </a:t>
            </a:r>
            <a:r>
              <a:rPr lang="ro-RO" sz="2000" dirty="0" err="1"/>
              <a:t>ɡri</a:t>
            </a:r>
            <a:r>
              <a:rPr lang="ro-RO" sz="2000" dirty="0"/>
              <a:t>ː.</a:t>
            </a:r>
            <a:r>
              <a:rPr lang="ro-RO" sz="2000" dirty="0" err="1"/>
              <a:t>vəs</a:t>
            </a:r>
            <a:r>
              <a:rPr lang="ro-RO" sz="2800" i="1" dirty="0"/>
              <a:t> </a:t>
            </a:r>
            <a:r>
              <a:rPr lang="ro-RO" sz="2800" dirty="0"/>
              <a:t>(</a:t>
            </a:r>
            <a:r>
              <a:rPr lang="ro-RO" sz="2800" dirty="0" err="1"/>
              <a:t>causing</a:t>
            </a:r>
            <a:r>
              <a:rPr lang="ro-RO" sz="2800" dirty="0"/>
              <a:t> </a:t>
            </a:r>
            <a:r>
              <a:rPr lang="ro-RO" sz="2800" dirty="0" err="1"/>
              <a:t>great</a:t>
            </a:r>
            <a:r>
              <a:rPr lang="ro-RO" sz="2800" dirty="0"/>
              <a:t> </a:t>
            </a:r>
            <a:r>
              <a:rPr lang="ro-RO" sz="2800" dirty="0" err="1"/>
              <a:t>pain</a:t>
            </a:r>
            <a:r>
              <a:rPr lang="ro-RO" sz="2800" dirty="0"/>
              <a:t>)</a:t>
            </a:r>
            <a:r>
              <a:rPr lang="en-US" sz="2800" dirty="0"/>
              <a:t>: Another common speech slip results in </a:t>
            </a:r>
            <a:r>
              <a:rPr lang="en-US" sz="2800" i="1" dirty="0" err="1"/>
              <a:t>grieveous</a:t>
            </a:r>
            <a:r>
              <a:rPr lang="en-US" sz="2800" i="1" dirty="0"/>
              <a:t> </a:t>
            </a:r>
            <a:r>
              <a:rPr lang="en-US" sz="2800" dirty="0"/>
              <a:t>or </a:t>
            </a:r>
            <a:r>
              <a:rPr lang="en-US" sz="2800" i="1" dirty="0" err="1"/>
              <a:t>grievious</a:t>
            </a:r>
            <a:r>
              <a:rPr lang="en-US" sz="2800" i="1" dirty="0"/>
              <a:t>. </a:t>
            </a:r>
            <a:r>
              <a:rPr lang="en-US" sz="2800" dirty="0"/>
              <a:t>No extra </a:t>
            </a:r>
            <a:r>
              <a:rPr lang="en-US" sz="2800" i="1" dirty="0"/>
              <a:t>e </a:t>
            </a:r>
            <a:r>
              <a:rPr lang="en-US" sz="2800" dirty="0"/>
              <a:t>or</a:t>
            </a:r>
            <a:r>
              <a:rPr lang="ro-RO" sz="2800" dirty="0"/>
              <a:t> </a:t>
            </a:r>
            <a:r>
              <a:rPr lang="en-US" sz="2800" i="1" dirty="0" err="1"/>
              <a:t>i</a:t>
            </a:r>
            <a:r>
              <a:rPr lang="en-US" sz="2800" i="1" dirty="0"/>
              <a:t>, </a:t>
            </a:r>
            <a:r>
              <a:rPr lang="en-US" sz="2800" dirty="0"/>
              <a:t>please.</a:t>
            </a:r>
            <a:endParaRPr lang="ro-RO" sz="2800" dirty="0"/>
          </a:p>
          <a:p>
            <a:pPr lvl="1"/>
            <a:r>
              <a:rPr lang="en-US" sz="2800" i="1" dirty="0">
                <a:solidFill>
                  <a:srgbClr val="00B050"/>
                </a:solidFill>
              </a:rPr>
              <a:t>Lightning</a:t>
            </a:r>
            <a:r>
              <a:rPr lang="en-US" sz="2800" i="1" dirty="0"/>
              <a:t>: </a:t>
            </a:r>
            <a:r>
              <a:rPr lang="en-US" sz="2800" dirty="0"/>
              <a:t>The bolt of electricity on a stormy night is often mispronounced and thus misspelled as </a:t>
            </a:r>
            <a:r>
              <a:rPr lang="en-US" sz="2800" i="1" dirty="0"/>
              <a:t>lightening. </a:t>
            </a:r>
            <a:endParaRPr lang="ro-RO" sz="2800" i="1" dirty="0"/>
          </a:p>
          <a:p>
            <a:pPr lvl="1"/>
            <a:r>
              <a:rPr lang="en-US" sz="2800" i="1" dirty="0">
                <a:solidFill>
                  <a:srgbClr val="00B050"/>
                </a:solidFill>
              </a:rPr>
              <a:t>Mischievous</a:t>
            </a:r>
            <a:r>
              <a:rPr lang="ro-RO" sz="2800" i="1" dirty="0"/>
              <a:t> </a:t>
            </a:r>
            <a:r>
              <a:rPr lang="ro-RO" sz="2000" dirty="0"/>
              <a:t>/ˈ</a:t>
            </a:r>
            <a:r>
              <a:rPr lang="ro-RO" sz="2000" dirty="0" err="1"/>
              <a:t>mɪs.tʃɪ.vəs</a:t>
            </a:r>
            <a:r>
              <a:rPr lang="ro-RO" sz="2000" dirty="0"/>
              <a:t>/</a:t>
            </a:r>
            <a:r>
              <a:rPr lang="en-150" sz="2000" dirty="0"/>
              <a:t> </a:t>
            </a:r>
            <a:r>
              <a:rPr lang="ro-RO" sz="2800" dirty="0"/>
              <a:t>(</a:t>
            </a:r>
            <a:r>
              <a:rPr lang="ro-RO" sz="2800" dirty="0" err="1"/>
              <a:t>slightly</a:t>
            </a:r>
            <a:r>
              <a:rPr lang="ro-RO" sz="2800" dirty="0"/>
              <a:t> </a:t>
            </a:r>
            <a:r>
              <a:rPr lang="ro-RO" sz="2800" dirty="0" err="1"/>
              <a:t>bad</a:t>
            </a:r>
            <a:r>
              <a:rPr lang="ro-RO" sz="2800" dirty="0"/>
              <a:t>)</a:t>
            </a:r>
            <a:r>
              <a:rPr lang="en-US" sz="2800" dirty="0"/>
              <a:t>:</a:t>
            </a:r>
            <a:r>
              <a:rPr lang="en-US" sz="2800" i="1" dirty="0"/>
              <a:t> </a:t>
            </a:r>
            <a:r>
              <a:rPr lang="en-US" sz="2800" dirty="0"/>
              <a:t>A surprising number of people mispronounce the word as </a:t>
            </a:r>
            <a:r>
              <a:rPr lang="en-US" sz="2800" i="1" dirty="0" err="1"/>
              <a:t>mischievious</a:t>
            </a:r>
            <a:r>
              <a:rPr lang="en-US" sz="2800" i="1" dirty="0"/>
              <a:t>,</a:t>
            </a:r>
            <a:r>
              <a:rPr lang="en-150" sz="2800" i="1" dirty="0"/>
              <a:t> </a:t>
            </a:r>
            <a:r>
              <a:rPr lang="en-US" sz="2800" dirty="0"/>
              <a:t>adding an extra </a:t>
            </a:r>
            <a:r>
              <a:rPr lang="en-US" sz="2800" i="1" dirty="0" err="1"/>
              <a:t>i</a:t>
            </a:r>
            <a:r>
              <a:rPr lang="en-US" sz="2800" i="1" dirty="0"/>
              <a:t>.</a:t>
            </a:r>
            <a:endParaRPr lang="ro-RO" sz="2800" dirty="0"/>
          </a:p>
          <a:p>
            <a:pPr lvl="1"/>
            <a:r>
              <a:rPr lang="en-US" sz="2800" i="1" dirty="0">
                <a:solidFill>
                  <a:srgbClr val="00B050"/>
                </a:solidFill>
              </a:rPr>
              <a:t>Perseverance</a:t>
            </a:r>
            <a:r>
              <a:rPr lang="en-US" sz="2800" i="1" dirty="0"/>
              <a:t>: </a:t>
            </a:r>
            <a:r>
              <a:rPr lang="en-US" sz="2800" dirty="0"/>
              <a:t>People often add an extra </a:t>
            </a:r>
            <a:r>
              <a:rPr lang="en-US" sz="2800" i="1" dirty="0"/>
              <a:t>r, </a:t>
            </a:r>
            <a:r>
              <a:rPr lang="en-US" sz="2800" dirty="0"/>
              <a:t>resulting in </a:t>
            </a:r>
            <a:r>
              <a:rPr lang="en-US" sz="2800" i="1" dirty="0" err="1"/>
              <a:t>perserverance</a:t>
            </a:r>
            <a:r>
              <a:rPr lang="en-US" sz="2800" i="1" dirty="0"/>
              <a:t>. </a:t>
            </a:r>
            <a:r>
              <a:rPr lang="en-US" sz="2800" dirty="0"/>
              <a:t>Saying the word correctly will prevent this error.</a:t>
            </a:r>
            <a:endParaRPr lang="ro-RO" sz="2800" dirty="0"/>
          </a:p>
        </p:txBody>
      </p:sp>
    </p:spTree>
    <p:extLst>
      <p:ext uri="{BB962C8B-B14F-4D97-AF65-F5344CB8AC3E}">
        <p14:creationId xmlns:p14="http://schemas.microsoft.com/office/powerpoint/2010/main" val="177777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B9ED-D236-4724-8C86-F619107908EA}"/>
              </a:ext>
            </a:extLst>
          </p:cNvPr>
          <p:cNvSpPr>
            <a:spLocks noGrp="1"/>
          </p:cNvSpPr>
          <p:nvPr>
            <p:ph type="title"/>
          </p:nvPr>
        </p:nvSpPr>
        <p:spPr/>
        <p:txBody>
          <a:bodyPr/>
          <a:lstStyle/>
          <a:p>
            <a:r>
              <a:rPr lang="en-US" b="1" dirty="0"/>
              <a:t>Quick Tip</a:t>
            </a:r>
            <a:br>
              <a:rPr lang="ro-RO" dirty="0"/>
            </a:br>
            <a:endParaRPr lang="ro-RO" dirty="0"/>
          </a:p>
        </p:txBody>
      </p:sp>
      <p:sp>
        <p:nvSpPr>
          <p:cNvPr id="3" name="Content Placeholder 2">
            <a:extLst>
              <a:ext uri="{FF2B5EF4-FFF2-40B4-BE49-F238E27FC236}">
                <a16:creationId xmlns:a16="http://schemas.microsoft.com/office/drawing/2014/main" id="{99FC5773-DA35-4F87-A8DE-AC3F9104E043}"/>
              </a:ext>
            </a:extLst>
          </p:cNvPr>
          <p:cNvSpPr>
            <a:spLocks noGrp="1"/>
          </p:cNvSpPr>
          <p:nvPr>
            <p:ph idx="1"/>
          </p:nvPr>
        </p:nvSpPr>
        <p:spPr/>
        <p:txBody>
          <a:bodyPr>
            <a:normAutofit/>
          </a:bodyPr>
          <a:lstStyle/>
          <a:p>
            <a:r>
              <a:rPr lang="en-US" sz="2400" b="1" dirty="0"/>
              <a:t>Long-time speakers and readers of English have learned basic connections between sounds and letter combinations that help them spell a large number of words. However, for historical reasons, certain combinations of letters are not always pronounced in the same way. For example, </a:t>
            </a:r>
            <a:r>
              <a:rPr lang="en-US" sz="2400" i="1" dirty="0" err="1"/>
              <a:t>ough</a:t>
            </a:r>
            <a:r>
              <a:rPr lang="en-US" sz="2400" i="1" dirty="0"/>
              <a:t> </a:t>
            </a:r>
            <a:r>
              <a:rPr lang="en-US" sz="2400" b="1" dirty="0"/>
              <a:t>can be pronounced differently as in</a:t>
            </a:r>
            <a:endParaRPr lang="en-150" sz="2400" b="1" dirty="0"/>
          </a:p>
          <a:p>
            <a:r>
              <a:rPr lang="en-US" sz="2400" i="1" dirty="0"/>
              <a:t>Thought</a:t>
            </a:r>
            <a:endParaRPr lang="en-150" sz="2400" i="1" dirty="0"/>
          </a:p>
          <a:p>
            <a:r>
              <a:rPr lang="en-US" sz="2400" i="1" dirty="0"/>
              <a:t>Bough</a:t>
            </a:r>
            <a:r>
              <a:rPr lang="en-150" sz="2400" i="1" dirty="0"/>
              <a:t> (</a:t>
            </a:r>
            <a:r>
              <a:rPr lang="ro-RO" sz="2400" i="1" dirty="0"/>
              <a:t>b</a:t>
            </a:r>
            <a:r>
              <a:rPr lang="en-150" sz="2400" i="1" dirty="0"/>
              <a:t>a</a:t>
            </a:r>
            <a:r>
              <a:rPr lang="ro-RO" sz="2400" i="1" dirty="0"/>
              <a:t>u</a:t>
            </a:r>
            <a:r>
              <a:rPr lang="en-150" sz="2400" i="1" dirty="0"/>
              <a:t>) - </a:t>
            </a:r>
            <a:r>
              <a:rPr lang="en-US" sz="2400" dirty="0"/>
              <a:t>a large branch of a tree</a:t>
            </a:r>
            <a:endParaRPr lang="en-150" sz="2400" dirty="0"/>
          </a:p>
          <a:p>
            <a:r>
              <a:rPr lang="en-US" sz="2400" i="1" dirty="0"/>
              <a:t>Through</a:t>
            </a:r>
            <a:endParaRPr lang="en-150" sz="2400" i="1" dirty="0"/>
          </a:p>
          <a:p>
            <a:r>
              <a:rPr lang="en-US" sz="2400" i="1" dirty="0"/>
              <a:t>Drought</a:t>
            </a:r>
            <a:endParaRPr lang="en-150" sz="2400" i="1" dirty="0"/>
          </a:p>
          <a:p>
            <a:endParaRPr lang="ro-RO" sz="2400" dirty="0"/>
          </a:p>
          <a:p>
            <a:endParaRPr lang="ro-RO" sz="2400" dirty="0"/>
          </a:p>
        </p:txBody>
      </p:sp>
    </p:spTree>
    <p:extLst>
      <p:ext uri="{BB962C8B-B14F-4D97-AF65-F5344CB8AC3E}">
        <p14:creationId xmlns:p14="http://schemas.microsoft.com/office/powerpoint/2010/main" val="332858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27A8-2B79-4EB5-BAF0-FF57A6D5BD8D}"/>
              </a:ext>
            </a:extLst>
          </p:cNvPr>
          <p:cNvSpPr>
            <a:spLocks noGrp="1"/>
          </p:cNvSpPr>
          <p:nvPr>
            <p:ph type="title"/>
          </p:nvPr>
        </p:nvSpPr>
        <p:spPr>
          <a:xfrm>
            <a:off x="265471" y="286603"/>
            <a:ext cx="11592231" cy="1450757"/>
          </a:xfrm>
        </p:spPr>
        <p:txBody>
          <a:bodyPr>
            <a:normAutofit fontScale="90000"/>
          </a:bodyPr>
          <a:lstStyle/>
          <a:p>
            <a:r>
              <a:rPr lang="en-US" dirty="0"/>
              <a:t>16. </a:t>
            </a:r>
            <a:r>
              <a:rPr lang="en-US" b="1" dirty="0"/>
              <a:t>Transposed letters</a:t>
            </a:r>
            <a:br>
              <a:rPr lang="ro-RO" dirty="0"/>
            </a:br>
            <a:r>
              <a:rPr lang="en-US" sz="2700" dirty="0"/>
              <a:t>Mispronunciation can also result in scrambled letters. Here are some words especially prone to switched letters.</a:t>
            </a:r>
            <a:br>
              <a:rPr lang="en-US" sz="2700" dirty="0"/>
            </a:br>
            <a:r>
              <a:rPr lang="en-US" sz="2700" dirty="0"/>
              <a:t>Classwork. Consult a dictionary for their pronunciation:</a:t>
            </a:r>
            <a:endParaRPr lang="ro-RO" dirty="0"/>
          </a:p>
        </p:txBody>
      </p:sp>
      <p:sp>
        <p:nvSpPr>
          <p:cNvPr id="3" name="Content Placeholder 2">
            <a:extLst>
              <a:ext uri="{FF2B5EF4-FFF2-40B4-BE49-F238E27FC236}">
                <a16:creationId xmlns:a16="http://schemas.microsoft.com/office/drawing/2014/main" id="{602F386C-239A-4B5E-A27E-362931CC3AF9}"/>
              </a:ext>
            </a:extLst>
          </p:cNvPr>
          <p:cNvSpPr>
            <a:spLocks noGrp="1"/>
          </p:cNvSpPr>
          <p:nvPr>
            <p:ph idx="1"/>
          </p:nvPr>
        </p:nvSpPr>
        <p:spPr/>
        <p:txBody>
          <a:bodyPr/>
          <a:lstStyle/>
          <a:p>
            <a:endParaRPr lang="ro-RO" dirty="0"/>
          </a:p>
          <a:p>
            <a:endParaRPr lang="ro-RO" dirty="0"/>
          </a:p>
        </p:txBody>
      </p:sp>
      <p:graphicFrame>
        <p:nvGraphicFramePr>
          <p:cNvPr id="4" name="Table 3">
            <a:extLst>
              <a:ext uri="{FF2B5EF4-FFF2-40B4-BE49-F238E27FC236}">
                <a16:creationId xmlns:a16="http://schemas.microsoft.com/office/drawing/2014/main" id="{DCF843E1-B39F-44C2-AD78-A94FDA016154}"/>
              </a:ext>
            </a:extLst>
          </p:cNvPr>
          <p:cNvGraphicFramePr>
            <a:graphicFrameLocks noGrp="1"/>
          </p:cNvGraphicFramePr>
          <p:nvPr>
            <p:extLst>
              <p:ext uri="{D42A27DB-BD31-4B8C-83A1-F6EECF244321}">
                <p14:modId xmlns:p14="http://schemas.microsoft.com/office/powerpoint/2010/main" val="2793874116"/>
              </p:ext>
            </p:extLst>
          </p:nvPr>
        </p:nvGraphicFramePr>
        <p:xfrm>
          <a:off x="427702" y="2308617"/>
          <a:ext cx="11267767" cy="3323302"/>
        </p:xfrm>
        <a:graphic>
          <a:graphicData uri="http://schemas.openxmlformats.org/drawingml/2006/table">
            <a:tbl>
              <a:tblPr firstRow="1" firstCol="1" lastRow="1" lastCol="1" bandRow="1" bandCol="1">
                <a:tableStyleId>{5C22544A-7EE6-4342-B048-85BDC9FD1C3A}</a:tableStyleId>
              </a:tblPr>
              <a:tblGrid>
                <a:gridCol w="1719257">
                  <a:extLst>
                    <a:ext uri="{9D8B030D-6E8A-4147-A177-3AD203B41FA5}">
                      <a16:colId xmlns:a16="http://schemas.microsoft.com/office/drawing/2014/main" val="363031792"/>
                    </a:ext>
                  </a:extLst>
                </a:gridCol>
                <a:gridCol w="2421635">
                  <a:extLst>
                    <a:ext uri="{9D8B030D-6E8A-4147-A177-3AD203B41FA5}">
                      <a16:colId xmlns:a16="http://schemas.microsoft.com/office/drawing/2014/main" val="2056019501"/>
                    </a:ext>
                  </a:extLst>
                </a:gridCol>
                <a:gridCol w="2372713">
                  <a:extLst>
                    <a:ext uri="{9D8B030D-6E8A-4147-A177-3AD203B41FA5}">
                      <a16:colId xmlns:a16="http://schemas.microsoft.com/office/drawing/2014/main" val="3605576954"/>
                    </a:ext>
                  </a:extLst>
                </a:gridCol>
                <a:gridCol w="2687211">
                  <a:extLst>
                    <a:ext uri="{9D8B030D-6E8A-4147-A177-3AD203B41FA5}">
                      <a16:colId xmlns:a16="http://schemas.microsoft.com/office/drawing/2014/main" val="3970857193"/>
                    </a:ext>
                  </a:extLst>
                </a:gridCol>
                <a:gridCol w="2066951">
                  <a:extLst>
                    <a:ext uri="{9D8B030D-6E8A-4147-A177-3AD203B41FA5}">
                      <a16:colId xmlns:a16="http://schemas.microsoft.com/office/drawing/2014/main" val="2191439376"/>
                    </a:ext>
                  </a:extLst>
                </a:gridCol>
              </a:tblGrid>
              <a:tr h="802820">
                <a:tc>
                  <a:txBody>
                    <a:bodyPr/>
                    <a:lstStyle/>
                    <a:p>
                      <a:pPr marL="31750">
                        <a:lnSpc>
                          <a:spcPct val="100000"/>
                        </a:lnSpc>
                        <a:spcBef>
                          <a:spcPts val="140"/>
                        </a:spcBef>
                        <a:spcAft>
                          <a:spcPts val="0"/>
                        </a:spcAft>
                      </a:pPr>
                      <a:r>
                        <a:rPr lang="en-US" sz="2800" b="0" spc="-10" dirty="0">
                          <a:solidFill>
                            <a:schemeClr val="tx1"/>
                          </a:solidFill>
                          <a:effectLst/>
                        </a:rPr>
                        <a:t>aesthetic</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8435">
                        <a:lnSpc>
                          <a:spcPct val="100000"/>
                        </a:lnSpc>
                        <a:spcBef>
                          <a:spcPts val="140"/>
                        </a:spcBef>
                        <a:spcAft>
                          <a:spcPts val="0"/>
                        </a:spcAft>
                      </a:pPr>
                      <a:r>
                        <a:rPr lang="en-US" sz="2800" b="0" spc="-10" dirty="0">
                          <a:solidFill>
                            <a:schemeClr val="tx1"/>
                          </a:solidFill>
                          <a:effectLst/>
                        </a:rPr>
                        <a:t>allegiance</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9070">
                        <a:lnSpc>
                          <a:spcPct val="100000"/>
                        </a:lnSpc>
                        <a:spcBef>
                          <a:spcPts val="140"/>
                        </a:spcBef>
                        <a:spcAft>
                          <a:spcPts val="0"/>
                        </a:spcAft>
                      </a:pPr>
                      <a:r>
                        <a:rPr lang="en-US" sz="2800" b="0" spc="-10" dirty="0">
                          <a:solidFill>
                            <a:schemeClr val="tx1"/>
                          </a:solidFill>
                          <a:effectLst/>
                        </a:rPr>
                        <a:t>analysis</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9070">
                        <a:lnSpc>
                          <a:spcPct val="100000"/>
                        </a:lnSpc>
                        <a:spcBef>
                          <a:spcPts val="140"/>
                        </a:spcBef>
                        <a:spcAft>
                          <a:spcPts val="0"/>
                        </a:spcAft>
                      </a:pPr>
                      <a:r>
                        <a:rPr lang="en-US" sz="2800" b="0" spc="-10" dirty="0">
                          <a:solidFill>
                            <a:schemeClr val="tx1"/>
                          </a:solidFill>
                          <a:effectLst/>
                        </a:rPr>
                        <a:t>analyze</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8435">
                        <a:lnSpc>
                          <a:spcPct val="100000"/>
                        </a:lnSpc>
                        <a:spcBef>
                          <a:spcPts val="140"/>
                        </a:spcBef>
                        <a:spcAft>
                          <a:spcPts val="0"/>
                        </a:spcAft>
                      </a:pPr>
                      <a:r>
                        <a:rPr lang="en-US" sz="2800" b="0" spc="-10">
                          <a:solidFill>
                            <a:schemeClr val="tx1"/>
                          </a:solidFill>
                          <a:effectLst/>
                        </a:rPr>
                        <a:t>anonymous</a:t>
                      </a:r>
                      <a:endParaRPr lang="ro-RO" sz="4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79234800"/>
                  </a:ext>
                </a:extLst>
              </a:tr>
              <a:tr h="858831">
                <a:tc>
                  <a:txBody>
                    <a:bodyPr/>
                    <a:lstStyle/>
                    <a:p>
                      <a:pPr marL="31750">
                        <a:lnSpc>
                          <a:spcPct val="100000"/>
                        </a:lnSpc>
                        <a:spcBef>
                          <a:spcPts val="75"/>
                        </a:spcBef>
                        <a:spcAft>
                          <a:spcPts val="0"/>
                        </a:spcAft>
                      </a:pPr>
                      <a:r>
                        <a:rPr lang="en-US" sz="2800" b="0" spc="-10" dirty="0">
                          <a:solidFill>
                            <a:schemeClr val="tx1"/>
                          </a:solidFill>
                          <a:effectLst/>
                        </a:rPr>
                        <a:t>auxiliary</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8435">
                        <a:lnSpc>
                          <a:spcPct val="100000"/>
                        </a:lnSpc>
                        <a:spcBef>
                          <a:spcPts val="75"/>
                        </a:spcBef>
                        <a:spcAft>
                          <a:spcPts val="0"/>
                        </a:spcAft>
                      </a:pPr>
                      <a:r>
                        <a:rPr lang="en-US" sz="2800" b="0" spc="-10" dirty="0">
                          <a:solidFill>
                            <a:schemeClr val="tx1"/>
                          </a:solidFill>
                          <a:effectLst/>
                        </a:rPr>
                        <a:t>bureaucrat</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179070">
                        <a:lnSpc>
                          <a:spcPct val="100000"/>
                        </a:lnSpc>
                        <a:spcBef>
                          <a:spcPts val="75"/>
                        </a:spcBef>
                        <a:spcAft>
                          <a:spcPts val="0"/>
                        </a:spcAft>
                      </a:pPr>
                      <a:r>
                        <a:rPr lang="en-US" sz="2800" b="0" spc="-10" dirty="0">
                          <a:solidFill>
                            <a:schemeClr val="tx1"/>
                          </a:solidFill>
                          <a:effectLst/>
                        </a:rPr>
                        <a:t>diaphragm</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179070">
                        <a:lnSpc>
                          <a:spcPct val="100000"/>
                        </a:lnSpc>
                        <a:spcBef>
                          <a:spcPts val="75"/>
                        </a:spcBef>
                        <a:spcAft>
                          <a:spcPts val="0"/>
                        </a:spcAft>
                      </a:pPr>
                      <a:r>
                        <a:rPr lang="en-US" sz="2800" b="0" spc="-10" dirty="0">
                          <a:solidFill>
                            <a:schemeClr val="tx1"/>
                          </a:solidFill>
                          <a:effectLst/>
                        </a:rPr>
                        <a:t>entrepreneur</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178435">
                        <a:lnSpc>
                          <a:spcPct val="100000"/>
                        </a:lnSpc>
                        <a:spcBef>
                          <a:spcPts val="75"/>
                        </a:spcBef>
                        <a:spcAft>
                          <a:spcPts val="0"/>
                        </a:spcAft>
                      </a:pPr>
                      <a:r>
                        <a:rPr lang="en-US" sz="2800" b="0" spc="-10">
                          <a:solidFill>
                            <a:schemeClr val="tx1"/>
                          </a:solidFill>
                          <a:effectLst/>
                        </a:rPr>
                        <a:t>gasoline</a:t>
                      </a:r>
                      <a:endParaRPr lang="ro-RO" sz="4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18021325"/>
                  </a:ext>
                </a:extLst>
              </a:tr>
              <a:tr h="858831">
                <a:tc>
                  <a:txBody>
                    <a:bodyPr/>
                    <a:lstStyle/>
                    <a:p>
                      <a:pPr marL="31750">
                        <a:lnSpc>
                          <a:spcPct val="100000"/>
                        </a:lnSpc>
                        <a:spcBef>
                          <a:spcPts val="75"/>
                        </a:spcBef>
                        <a:spcAft>
                          <a:spcPts val="0"/>
                        </a:spcAft>
                      </a:pPr>
                      <a:r>
                        <a:rPr lang="en-US" sz="2800" b="0" spc="-20" dirty="0">
                          <a:solidFill>
                            <a:schemeClr val="tx1"/>
                          </a:solidFill>
                          <a:effectLst/>
                        </a:rPr>
                        <a:t>gauge</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8435">
                        <a:lnSpc>
                          <a:spcPct val="100000"/>
                        </a:lnSpc>
                        <a:spcBef>
                          <a:spcPts val="75"/>
                        </a:spcBef>
                        <a:spcAft>
                          <a:spcPts val="0"/>
                        </a:spcAft>
                      </a:pPr>
                      <a:r>
                        <a:rPr lang="en-US" sz="2800" b="0" spc="-10" dirty="0">
                          <a:solidFill>
                            <a:schemeClr val="tx1"/>
                          </a:solidFill>
                          <a:effectLst/>
                        </a:rPr>
                        <a:t>gorgeous</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179070">
                        <a:lnSpc>
                          <a:spcPct val="100000"/>
                        </a:lnSpc>
                        <a:spcBef>
                          <a:spcPts val="75"/>
                        </a:spcBef>
                        <a:spcAft>
                          <a:spcPts val="0"/>
                        </a:spcAft>
                      </a:pPr>
                      <a:r>
                        <a:rPr lang="en-US" sz="2800" b="0" spc="-10" dirty="0">
                          <a:solidFill>
                            <a:schemeClr val="tx1"/>
                          </a:solidFill>
                          <a:effectLst/>
                        </a:rPr>
                        <a:t>irrelevant</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179070">
                        <a:lnSpc>
                          <a:spcPct val="100000"/>
                        </a:lnSpc>
                        <a:spcBef>
                          <a:spcPts val="75"/>
                        </a:spcBef>
                        <a:spcAft>
                          <a:spcPts val="0"/>
                        </a:spcAft>
                      </a:pPr>
                      <a:r>
                        <a:rPr lang="en-150" sz="2800" b="0" spc="-10" dirty="0">
                          <a:solidFill>
                            <a:schemeClr val="tx1"/>
                          </a:solidFill>
                          <a:effectLst/>
                        </a:rPr>
                        <a:t>k</a:t>
                      </a:r>
                      <a:r>
                        <a:rPr lang="en-US" sz="2800" b="0" spc="-10" dirty="0" err="1">
                          <a:solidFill>
                            <a:schemeClr val="tx1"/>
                          </a:solidFill>
                          <a:effectLst/>
                        </a:rPr>
                        <a:t>haki</a:t>
                      </a:r>
                      <a:endParaRPr lang="ro-RO" sz="4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solidFill>
                  </a:tcPr>
                </a:tc>
                <a:tc>
                  <a:txBody>
                    <a:bodyPr/>
                    <a:lstStyle/>
                    <a:p>
                      <a:pPr marL="178435">
                        <a:lnSpc>
                          <a:spcPct val="100000"/>
                        </a:lnSpc>
                        <a:spcBef>
                          <a:spcPts val="75"/>
                        </a:spcBef>
                        <a:spcAft>
                          <a:spcPts val="0"/>
                        </a:spcAft>
                      </a:pPr>
                      <a:r>
                        <a:rPr lang="en-US" sz="2800" b="0" spc="-10" dirty="0">
                          <a:solidFill>
                            <a:schemeClr val="tx1"/>
                          </a:solidFill>
                          <a:effectLst/>
                        </a:rPr>
                        <a:t>lingerie</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586118"/>
                  </a:ext>
                </a:extLst>
              </a:tr>
              <a:tr h="802820">
                <a:tc>
                  <a:txBody>
                    <a:bodyPr/>
                    <a:lstStyle/>
                    <a:p>
                      <a:pPr marL="31750">
                        <a:lnSpc>
                          <a:spcPct val="100000"/>
                        </a:lnSpc>
                        <a:spcBef>
                          <a:spcPts val="75"/>
                        </a:spcBef>
                        <a:spcAft>
                          <a:spcPts val="0"/>
                        </a:spcAft>
                      </a:pPr>
                      <a:r>
                        <a:rPr lang="en-US" sz="2800" b="0" spc="-10">
                          <a:solidFill>
                            <a:schemeClr val="tx1"/>
                          </a:solidFill>
                          <a:effectLst/>
                        </a:rPr>
                        <a:t>mileage</a:t>
                      </a:r>
                      <a:endParaRPr lang="ro-RO" sz="4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8435">
                        <a:lnSpc>
                          <a:spcPct val="100000"/>
                        </a:lnSpc>
                        <a:spcBef>
                          <a:spcPts val="75"/>
                        </a:spcBef>
                        <a:spcAft>
                          <a:spcPts val="0"/>
                        </a:spcAft>
                      </a:pPr>
                      <a:r>
                        <a:rPr lang="en-US" sz="2800" b="0" spc="-10">
                          <a:solidFill>
                            <a:schemeClr val="tx1"/>
                          </a:solidFill>
                          <a:effectLst/>
                        </a:rPr>
                        <a:t>psychology</a:t>
                      </a:r>
                      <a:endParaRPr lang="ro-RO" sz="4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9070">
                        <a:lnSpc>
                          <a:spcPct val="100000"/>
                        </a:lnSpc>
                        <a:spcBef>
                          <a:spcPts val="75"/>
                        </a:spcBef>
                        <a:spcAft>
                          <a:spcPts val="0"/>
                        </a:spcAft>
                      </a:pPr>
                      <a:r>
                        <a:rPr lang="en-US" sz="2800" b="0" spc="-10" dirty="0">
                          <a:solidFill>
                            <a:schemeClr val="tx1"/>
                          </a:solidFill>
                          <a:effectLst/>
                        </a:rPr>
                        <a:t>resuscitate</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9070">
                        <a:lnSpc>
                          <a:spcPct val="100000"/>
                        </a:lnSpc>
                        <a:spcBef>
                          <a:spcPts val="75"/>
                        </a:spcBef>
                        <a:spcAft>
                          <a:spcPts val="0"/>
                        </a:spcAft>
                      </a:pPr>
                      <a:r>
                        <a:rPr lang="en-US" sz="2800" b="0" spc="-10" dirty="0">
                          <a:solidFill>
                            <a:schemeClr val="tx1"/>
                          </a:solidFill>
                          <a:effectLst/>
                        </a:rPr>
                        <a:t>rhyme</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8435">
                        <a:lnSpc>
                          <a:spcPct val="100000"/>
                        </a:lnSpc>
                        <a:spcBef>
                          <a:spcPts val="75"/>
                        </a:spcBef>
                        <a:spcAft>
                          <a:spcPts val="0"/>
                        </a:spcAft>
                      </a:pPr>
                      <a:r>
                        <a:rPr lang="en-US" sz="2800" b="0" spc="-10" dirty="0">
                          <a:solidFill>
                            <a:schemeClr val="tx1"/>
                          </a:solidFill>
                          <a:effectLst/>
                        </a:rPr>
                        <a:t>rhythm</a:t>
                      </a:r>
                      <a:endParaRPr lang="ro-RO"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84541240"/>
                  </a:ext>
                </a:extLst>
              </a:tr>
            </a:tbl>
          </a:graphicData>
        </a:graphic>
      </p:graphicFrame>
    </p:spTree>
    <p:extLst>
      <p:ext uri="{BB962C8B-B14F-4D97-AF65-F5344CB8AC3E}">
        <p14:creationId xmlns:p14="http://schemas.microsoft.com/office/powerpoint/2010/main" val="203956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9EC2-24EC-4BC7-945C-A7B753A03111}"/>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7B94F767-8026-4651-A998-E3F8EAEF1AED}"/>
              </a:ext>
            </a:extLst>
          </p:cNvPr>
          <p:cNvSpPr>
            <a:spLocks noGrp="1"/>
          </p:cNvSpPr>
          <p:nvPr>
            <p:ph idx="1"/>
          </p:nvPr>
        </p:nvSpPr>
        <p:spPr>
          <a:xfrm>
            <a:off x="930132" y="1737360"/>
            <a:ext cx="10058400" cy="4023360"/>
          </a:xfrm>
        </p:spPr>
        <p:txBody>
          <a:bodyPr>
            <a:normAutofit fontScale="40000" lnSpcReduction="20000"/>
          </a:bodyPr>
          <a:lstStyle/>
          <a:p>
            <a:pPr fontAlgn="t">
              <a:lnSpc>
                <a:spcPct val="120000"/>
              </a:lnSpc>
            </a:pPr>
            <a:r>
              <a:rPr lang="en-US" sz="5000" spc="-20" dirty="0">
                <a:solidFill>
                  <a:schemeClr val="tx1"/>
                </a:solidFill>
              </a:rPr>
              <a:t>Gauge</a:t>
            </a:r>
            <a:r>
              <a:rPr lang="en-150" sz="5000" spc="-20" dirty="0">
                <a:solidFill>
                  <a:schemeClr val="tx1"/>
                </a:solidFill>
              </a:rPr>
              <a:t> - </a:t>
            </a:r>
            <a:r>
              <a:rPr lang="ro-RO" sz="5000" dirty="0">
                <a:solidFill>
                  <a:srgbClr val="1D2A57"/>
                </a:solidFill>
                <a:latin typeface="Arial" panose="020B0604020202020204" pitchFamily="34" charset="0"/>
              </a:rPr>
              <a:t>/</a:t>
            </a:r>
            <a:r>
              <a:rPr lang="ro-RO" sz="5000" dirty="0" err="1">
                <a:solidFill>
                  <a:srgbClr val="1D2A57"/>
                </a:solidFill>
                <a:latin typeface="Arial" panose="020B0604020202020204" pitchFamily="34" charset="0"/>
              </a:rPr>
              <a:t>ɡeɪdʒ</a:t>
            </a:r>
            <a:r>
              <a:rPr lang="ro-RO" sz="5000" dirty="0">
                <a:solidFill>
                  <a:srgbClr val="1D2A57"/>
                </a:solidFill>
                <a:latin typeface="Arial" panose="020B0604020202020204" pitchFamily="34" charset="0"/>
              </a:rPr>
              <a:t>/</a:t>
            </a:r>
            <a:r>
              <a:rPr lang="en-150" sz="5000" dirty="0">
                <a:solidFill>
                  <a:srgbClr val="1D2A57"/>
                </a:solidFill>
                <a:latin typeface="Arial" panose="020B0604020202020204" pitchFamily="34" charset="0"/>
              </a:rPr>
              <a:t> - </a:t>
            </a:r>
            <a:r>
              <a:rPr lang="en-US" sz="5000" dirty="0">
                <a:solidFill>
                  <a:srgbClr val="1D2A57"/>
                </a:solidFill>
                <a:latin typeface="Arial" panose="020B0604020202020204" pitchFamily="34" charset="0"/>
              </a:rPr>
              <a:t>to calculate an amount, especially by using a measuring device</a:t>
            </a:r>
            <a:endParaRPr lang="ro-RO" sz="5000" dirty="0"/>
          </a:p>
          <a:p>
            <a:pPr fontAlgn="t">
              <a:lnSpc>
                <a:spcPct val="120000"/>
              </a:lnSpc>
            </a:pPr>
            <a:r>
              <a:rPr lang="en-US" sz="5600" dirty="0"/>
              <a:t>Bureaucrat</a:t>
            </a:r>
            <a:r>
              <a:rPr lang="en-150" sz="5600" dirty="0"/>
              <a:t> - </a:t>
            </a:r>
            <a:r>
              <a:rPr lang="ro-RO" sz="5600" dirty="0"/>
              <a:t>/ˈ</a:t>
            </a:r>
            <a:r>
              <a:rPr lang="ro-RO" sz="5600" dirty="0" err="1"/>
              <a:t>bjʊə.rə.kræt</a:t>
            </a:r>
            <a:r>
              <a:rPr lang="ro-RO" sz="5600" dirty="0"/>
              <a:t>/</a:t>
            </a:r>
          </a:p>
          <a:p>
            <a:pPr fontAlgn="t">
              <a:lnSpc>
                <a:spcPct val="120000"/>
              </a:lnSpc>
            </a:pPr>
            <a:r>
              <a:rPr lang="en-US" sz="5600" dirty="0"/>
              <a:t>Entrepreneur</a:t>
            </a:r>
            <a:r>
              <a:rPr lang="en-150" sz="5600" dirty="0"/>
              <a:t> - </a:t>
            </a:r>
            <a:r>
              <a:rPr lang="ro-RO" sz="5600" dirty="0"/>
              <a:t> /ˌ</a:t>
            </a:r>
            <a:r>
              <a:rPr lang="ro-RO" sz="5600" dirty="0" err="1"/>
              <a:t>ɒn.trə.prəˈnɜːr</a:t>
            </a:r>
            <a:r>
              <a:rPr lang="ro-RO" sz="5600" dirty="0"/>
              <a:t>/</a:t>
            </a:r>
          </a:p>
          <a:p>
            <a:pPr fontAlgn="t">
              <a:lnSpc>
                <a:spcPct val="120000"/>
              </a:lnSpc>
            </a:pPr>
            <a:r>
              <a:rPr lang="en-US" sz="5600" dirty="0"/>
              <a:t>Khaki</a:t>
            </a:r>
            <a:r>
              <a:rPr lang="en-150" sz="5600" dirty="0"/>
              <a:t> - </a:t>
            </a:r>
            <a:r>
              <a:rPr lang="ro-RO" sz="5600" dirty="0"/>
              <a:t>/ˈkɑː.ki/</a:t>
            </a:r>
          </a:p>
          <a:p>
            <a:pPr fontAlgn="t">
              <a:lnSpc>
                <a:spcPct val="120000"/>
              </a:lnSpc>
            </a:pPr>
            <a:r>
              <a:rPr lang="en-US" sz="5600" dirty="0"/>
              <a:t>Lingerie</a:t>
            </a:r>
            <a:r>
              <a:rPr lang="en-150" sz="5600" dirty="0"/>
              <a:t> - </a:t>
            </a:r>
            <a:r>
              <a:rPr lang="ro-RO" sz="5600" dirty="0"/>
              <a:t>/ˈ</a:t>
            </a:r>
            <a:r>
              <a:rPr lang="ro-RO" sz="5600" dirty="0" err="1"/>
              <a:t>lɒn.ʒər.i</a:t>
            </a:r>
            <a:r>
              <a:rPr lang="ro-RO" sz="5600" dirty="0"/>
              <a:t>/</a:t>
            </a:r>
          </a:p>
          <a:p>
            <a:pPr fontAlgn="t">
              <a:lnSpc>
                <a:spcPct val="120000"/>
              </a:lnSpc>
            </a:pPr>
            <a:r>
              <a:rPr lang="en-US" sz="5600" dirty="0"/>
              <a:t>Mileage</a:t>
            </a:r>
            <a:r>
              <a:rPr lang="en-150" sz="5600" dirty="0"/>
              <a:t> - </a:t>
            </a:r>
            <a:r>
              <a:rPr lang="ro-RO" sz="5600" dirty="0"/>
              <a:t>/ˈ</a:t>
            </a:r>
            <a:r>
              <a:rPr lang="ro-RO" sz="5600" dirty="0" err="1"/>
              <a:t>maɪ.lɪdʒ</a:t>
            </a:r>
            <a:r>
              <a:rPr lang="ro-RO" sz="5600" dirty="0"/>
              <a:t>/</a:t>
            </a:r>
            <a:r>
              <a:rPr lang="en-150" sz="5600" dirty="0"/>
              <a:t> - </a:t>
            </a:r>
            <a:r>
              <a:rPr lang="en-US" sz="5600" dirty="0"/>
              <a:t>the distance that a vehicle has travelled</a:t>
            </a:r>
            <a:endParaRPr lang="ro-RO" sz="5600" dirty="0"/>
          </a:p>
          <a:p>
            <a:pPr fontAlgn="t">
              <a:lnSpc>
                <a:spcPct val="120000"/>
              </a:lnSpc>
            </a:pPr>
            <a:r>
              <a:rPr lang="en-US" sz="5600" dirty="0"/>
              <a:t>Resuscitate</a:t>
            </a:r>
            <a:r>
              <a:rPr lang="en-150" sz="5600" dirty="0"/>
              <a:t> - </a:t>
            </a:r>
            <a:r>
              <a:rPr lang="ro-RO" sz="5600" dirty="0"/>
              <a:t>/</a:t>
            </a:r>
            <a:r>
              <a:rPr lang="ro-RO" sz="5600" dirty="0" err="1"/>
              <a:t>rɪˈsʌs.ɪ.teɪt</a:t>
            </a:r>
            <a:r>
              <a:rPr lang="ro-RO" sz="5600" dirty="0"/>
              <a:t>/</a:t>
            </a:r>
          </a:p>
          <a:p>
            <a:endParaRPr lang="ro-RO" dirty="0"/>
          </a:p>
        </p:txBody>
      </p:sp>
    </p:spTree>
    <p:extLst>
      <p:ext uri="{BB962C8B-B14F-4D97-AF65-F5344CB8AC3E}">
        <p14:creationId xmlns:p14="http://schemas.microsoft.com/office/powerpoint/2010/main" val="50405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92696-92C6-44C7-9A22-21ED313092DC}"/>
              </a:ext>
            </a:extLst>
          </p:cNvPr>
          <p:cNvSpPr>
            <a:spLocks noGrp="1"/>
          </p:cNvSpPr>
          <p:nvPr>
            <p:ph type="title"/>
          </p:nvPr>
        </p:nvSpPr>
        <p:spPr>
          <a:xfrm>
            <a:off x="1097280" y="286603"/>
            <a:ext cx="10058400" cy="4472210"/>
          </a:xfrm>
        </p:spPr>
        <p:txBody>
          <a:bodyPr>
            <a:normAutofit/>
          </a:bodyPr>
          <a:lstStyle/>
          <a:p>
            <a:r>
              <a:rPr lang="en-US" b="1" kern="0" spc="-30" dirty="0">
                <a:latin typeface="Trebuchet MS" panose="020B0603020202020204" pitchFamily="34" charset="0"/>
                <a:ea typeface="Trebuchet MS" panose="020B0603020202020204" pitchFamily="34" charset="0"/>
                <a:cs typeface="Trebuchet MS" panose="020B0603020202020204" pitchFamily="34" charset="0"/>
              </a:rPr>
              <a:t>Which do you think are the most frequent errors that non-native speakers usually make?</a:t>
            </a:r>
            <a:br>
              <a:rPr lang="en-US" b="1" kern="0" spc="-30" dirty="0">
                <a:latin typeface="Trebuchet MS" panose="020B0603020202020204" pitchFamily="34" charset="0"/>
                <a:ea typeface="Trebuchet MS" panose="020B0603020202020204" pitchFamily="34" charset="0"/>
                <a:cs typeface="Trebuchet MS" panose="020B0603020202020204" pitchFamily="34" charset="0"/>
              </a:rPr>
            </a:br>
            <a:endParaRPr lang="ro-RO" dirty="0"/>
          </a:p>
        </p:txBody>
      </p:sp>
    </p:spTree>
    <p:extLst>
      <p:ext uri="{BB962C8B-B14F-4D97-AF65-F5344CB8AC3E}">
        <p14:creationId xmlns:p14="http://schemas.microsoft.com/office/powerpoint/2010/main" val="3654223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414519-70C5-4C7D-976C-98B9C824B734}"/>
              </a:ext>
            </a:extLst>
          </p:cNvPr>
          <p:cNvSpPr>
            <a:spLocks noGrp="1"/>
          </p:cNvSpPr>
          <p:nvPr>
            <p:ph type="title"/>
          </p:nvPr>
        </p:nvSpPr>
        <p:spPr/>
        <p:txBody>
          <a:bodyPr>
            <a:normAutofit fontScale="90000"/>
          </a:bodyPr>
          <a:lstStyle/>
          <a:p>
            <a:r>
              <a:rPr lang="en-US" dirty="0"/>
              <a:t>18. </a:t>
            </a:r>
            <a:r>
              <a:rPr lang="en-US" b="1" dirty="0"/>
              <a:t>Errors in confusing word pairs (such as </a:t>
            </a:r>
            <a:r>
              <a:rPr lang="en-US" b="1" i="1" dirty="0"/>
              <a:t>weather/whether</a:t>
            </a:r>
            <a:r>
              <a:rPr lang="en-US" b="1" dirty="0"/>
              <a:t>)</a:t>
            </a:r>
            <a:br>
              <a:rPr lang="ro-RO" dirty="0"/>
            </a:br>
            <a:endParaRPr lang="ro-RO" dirty="0"/>
          </a:p>
        </p:txBody>
      </p:sp>
      <p:sp>
        <p:nvSpPr>
          <p:cNvPr id="8" name="Content Placeholder 7">
            <a:extLst>
              <a:ext uri="{FF2B5EF4-FFF2-40B4-BE49-F238E27FC236}">
                <a16:creationId xmlns:a16="http://schemas.microsoft.com/office/drawing/2014/main" id="{2209C998-29AA-4482-8CB0-DB695E7E4343}"/>
              </a:ext>
            </a:extLst>
          </p:cNvPr>
          <p:cNvSpPr>
            <a:spLocks noGrp="1"/>
          </p:cNvSpPr>
          <p:nvPr>
            <p:ph idx="1"/>
          </p:nvPr>
        </p:nvSpPr>
        <p:spPr>
          <a:xfrm>
            <a:off x="511277" y="1845734"/>
            <a:ext cx="11326761" cy="4023360"/>
          </a:xfrm>
        </p:spPr>
        <p:txBody>
          <a:bodyPr>
            <a:normAutofit/>
          </a:bodyPr>
          <a:lstStyle/>
          <a:p>
            <a:r>
              <a:rPr lang="en-US" sz="3200" dirty="0"/>
              <a:t>Some words in English have the same spelling and pronunciation but different meanings, such as </a:t>
            </a:r>
            <a:r>
              <a:rPr lang="en-US" sz="3200" i="1" dirty="0">
                <a:solidFill>
                  <a:srgbClr val="00B050"/>
                </a:solidFill>
              </a:rPr>
              <a:t>bear/bear.</a:t>
            </a:r>
          </a:p>
          <a:p>
            <a:r>
              <a:rPr lang="en-US" sz="3200" dirty="0"/>
              <a:t>We also have words with the same pronunciation but different spellings and meanings, such as </a:t>
            </a:r>
            <a:r>
              <a:rPr lang="en-US" sz="3200" i="1" dirty="0">
                <a:solidFill>
                  <a:srgbClr val="00B050"/>
                </a:solidFill>
              </a:rPr>
              <a:t>coarse/course</a:t>
            </a:r>
            <a:r>
              <a:rPr lang="en-150" sz="3200" i="1" dirty="0"/>
              <a:t>. </a:t>
            </a:r>
            <a:endParaRPr lang="en-US" sz="3200" i="1" dirty="0"/>
          </a:p>
          <a:p>
            <a:r>
              <a:rPr lang="en-US" sz="3200" dirty="0"/>
              <a:t>Distinguishing between these confusing words is crucial because it helps you write exactly what you mean.</a:t>
            </a:r>
            <a:endParaRPr lang="ro-RO" sz="3200" dirty="0"/>
          </a:p>
          <a:p>
            <a:r>
              <a:rPr lang="en-US" sz="3200" dirty="0"/>
              <a:t>Below are some of the most often misspelled words. </a:t>
            </a:r>
            <a:endParaRPr lang="ro-RO" sz="3200" dirty="0"/>
          </a:p>
        </p:txBody>
      </p:sp>
    </p:spTree>
    <p:extLst>
      <p:ext uri="{BB962C8B-B14F-4D97-AF65-F5344CB8AC3E}">
        <p14:creationId xmlns:p14="http://schemas.microsoft.com/office/powerpoint/2010/main" val="3554073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AC7D0-C41E-46B6-822B-5C4A007A76E8}"/>
              </a:ext>
            </a:extLst>
          </p:cNvPr>
          <p:cNvSpPr/>
          <p:nvPr/>
        </p:nvSpPr>
        <p:spPr>
          <a:xfrm>
            <a:off x="589935" y="353961"/>
            <a:ext cx="11464413" cy="6405280"/>
          </a:xfrm>
          <a:prstGeom prst="rect">
            <a:avLst/>
          </a:prstGeom>
        </p:spPr>
        <p:txBody>
          <a:bodyPr wrap="square">
            <a:spAutoFit/>
          </a:bodyPr>
          <a:lstStyle/>
          <a:p>
            <a:pPr marL="0" lvl="1" algn="just">
              <a:spcBef>
                <a:spcPts val="175"/>
              </a:spcBef>
              <a:spcAft>
                <a:spcPts val="0"/>
              </a:spcAft>
              <a:buSzPts val="450"/>
              <a:buFont typeface="MS Gothic" panose="020B0609070205080204" pitchFamily="49" charset="-128"/>
              <a:buChar char="•"/>
              <a:tabLst>
                <a:tab pos="804545"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air:</a:t>
            </a:r>
            <a:r>
              <a:rPr lang="en-US" sz="2400" i="1"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atmosphere</a:t>
            </a:r>
            <a:r>
              <a:rPr lang="en-US" sz="2400" spc="390" dirty="0">
                <a:latin typeface="Times New Roman" panose="02020603050405020304" pitchFamily="18" charset="0"/>
                <a:ea typeface="Times New Roman" panose="02020603050405020304" pitchFamily="18" charset="0"/>
                <a:cs typeface="Times New Roman" panose="02020603050405020304" pitchFamily="18" charset="0"/>
              </a:rPr>
              <a:t>  </a:t>
            </a:r>
            <a:r>
              <a:rPr lang="en-150" sz="2400" spc="39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There’s</a:t>
            </a:r>
            <a:r>
              <a:rPr lang="en-US" sz="2400" spc="-6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no</a:t>
            </a:r>
            <a:r>
              <a:rPr lang="en-US" sz="2400" spc="-6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air</a:t>
            </a:r>
            <a:r>
              <a:rPr lang="en-US" sz="2400" i="1" spc="-5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400" spc="-6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spc="-6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vacuum</a:t>
            </a:r>
            <a:r>
              <a:rPr lang="en-150"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0" lvl="1" algn="just">
              <a:spcBef>
                <a:spcPts val="175"/>
              </a:spcBef>
              <a:spcAft>
                <a:spcPts val="0"/>
              </a:spcAft>
              <a:buSzPts val="450"/>
              <a:buFont typeface="MS Gothic" panose="020B0609070205080204" pitchFamily="49" charset="-128"/>
              <a:buChar char="•"/>
              <a:tabLst>
                <a:tab pos="804545"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err:</a:t>
            </a:r>
            <a:r>
              <a:rPr lang="en-US" sz="2400" i="1" spc="-5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make</a:t>
            </a:r>
            <a:r>
              <a:rPr lang="en-US" sz="24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spc="-5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mistake</a:t>
            </a:r>
            <a:r>
              <a:rPr lang="en-US" sz="2400" spc="250" dirty="0">
                <a:latin typeface="Times New Roman" panose="02020603050405020304" pitchFamily="18" charset="0"/>
                <a:ea typeface="Times New Roman" panose="02020603050405020304" pitchFamily="18" charset="0"/>
                <a:cs typeface="Times New Roman" panose="02020603050405020304" pitchFamily="18" charset="0"/>
              </a:rPr>
              <a:t>   </a:t>
            </a:r>
            <a:r>
              <a:rPr lang="en-150" sz="2400" spc="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To</a:t>
            </a:r>
            <a:r>
              <a:rPr lang="en-US" sz="2400" spc="-5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err</a:t>
            </a:r>
            <a:r>
              <a:rPr lang="en-US" sz="2400" i="1" spc="-5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is</a:t>
            </a:r>
            <a:r>
              <a:rPr lang="en-US" sz="2400" spc="-5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human.</a:t>
            </a:r>
            <a:endParaRPr lang="ro-RO"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1" algn="just">
              <a:spcBef>
                <a:spcPts val="175"/>
              </a:spcBef>
              <a:spcAft>
                <a:spcPts val="0"/>
              </a:spcAft>
              <a:buSzPts val="450"/>
              <a:buFont typeface="MS Gothic" panose="020B0609070205080204" pitchFamily="49" charset="-128"/>
              <a:buChar char="•"/>
              <a:tabLst>
                <a:tab pos="804545" algn="l"/>
              </a:tabLst>
            </a:pPr>
            <a:endParaRPr lang="en-150"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0" lvl="1" algn="just">
              <a:spcBef>
                <a:spcPts val="175"/>
              </a:spcBef>
              <a:spcAft>
                <a:spcPts val="0"/>
              </a:spcAft>
              <a:buSzPts val="450"/>
              <a:buFont typeface="MS Gothic" panose="020B0609070205080204" pitchFamily="49" charset="-128"/>
              <a:buChar char="•"/>
              <a:tabLst>
                <a:tab pos="804545"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i="1" spc="-4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lot:</a:t>
            </a:r>
            <a:r>
              <a:rPr lang="en-US" sz="2400" i="1" spc="-4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many</a:t>
            </a:r>
            <a:r>
              <a:rPr lang="en-US" sz="2400" spc="275" dirty="0">
                <a:latin typeface="Times New Roman" panose="02020603050405020304" pitchFamily="18" charset="0"/>
                <a:ea typeface="Times New Roman" panose="02020603050405020304" pitchFamily="18" charset="0"/>
                <a:cs typeface="Times New Roman" panose="02020603050405020304" pitchFamily="18" charset="0"/>
              </a:rPr>
              <a:t>   </a:t>
            </a:r>
            <a:r>
              <a:rPr lang="en-150" sz="2400" spc="2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i="1" spc="-3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lot</a:t>
            </a:r>
            <a:r>
              <a:rPr lang="en-US" sz="2400" i="1" spc="-4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of</a:t>
            </a:r>
            <a:r>
              <a:rPr lang="en-US" sz="2400" spc="-4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people</a:t>
            </a:r>
            <a:r>
              <a:rPr lang="en-US" sz="2400" spc="-4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are</a:t>
            </a:r>
            <a:r>
              <a:rPr lang="en-US" sz="2400" spc="-4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absent</a:t>
            </a:r>
            <a:r>
              <a:rPr lang="en-US" sz="2400" spc="-4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from</a:t>
            </a:r>
            <a:r>
              <a:rPr lang="en-US" sz="2400" spc="-4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work</a:t>
            </a:r>
            <a:r>
              <a:rPr lang="en-US" sz="2400" spc="-4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today.</a:t>
            </a:r>
            <a:endParaRPr lang="ro-RO" sz="40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70"/>
              </a:spcBef>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allot:</a:t>
            </a:r>
            <a:r>
              <a:rPr lang="en-US" sz="2400" i="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divide</a:t>
            </a:r>
            <a:r>
              <a:rPr lang="en-US" sz="2400" spc="355" dirty="0">
                <a:latin typeface="Times New Roman" panose="02020603050405020304" pitchFamily="18" charset="0"/>
                <a:ea typeface="Times New Roman" panose="02020603050405020304" pitchFamily="18" charset="0"/>
                <a:cs typeface="Times New Roman" panose="02020603050405020304" pitchFamily="18" charset="0"/>
              </a:rPr>
              <a:t>  </a:t>
            </a:r>
            <a:r>
              <a:rPr lang="en-150" sz="2400" spc="35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5" dirty="0">
                <a:latin typeface="Times New Roman" panose="02020603050405020304" pitchFamily="18" charset="0"/>
                <a:ea typeface="Times New Roman" panose="02020603050405020304" pitchFamily="18" charset="0"/>
                <a:cs typeface="Times New Roman" panose="02020603050405020304" pitchFamily="18" charset="0"/>
              </a:rPr>
              <a:t> </a:t>
            </a:r>
            <a:r>
              <a:rPr lang="en-150" sz="2400" spc="35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Allot</a:t>
            </a:r>
            <a:r>
              <a:rPr lang="en-US" sz="2400" i="1" spc="-1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2400" spc="-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prizes</a:t>
            </a:r>
            <a:r>
              <a:rPr lang="en-US" sz="2400" spc="-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equally</a:t>
            </a:r>
            <a:r>
              <a:rPr lang="en-US" sz="2400" spc="-1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among</a:t>
            </a:r>
            <a:r>
              <a:rPr lang="en-US" sz="2400" spc="-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all</a:t>
            </a:r>
            <a:r>
              <a:rPr lang="en-US" sz="2400" spc="-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guests,</a:t>
            </a:r>
            <a:r>
              <a:rPr lang="en-US" sz="2400" spc="-1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please.</a:t>
            </a:r>
            <a:endParaRPr lang="ro-RO"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1181100" lvl="1" algn="just">
              <a:lnSpc>
                <a:spcPct val="117000"/>
              </a:lnSpc>
              <a:spcBef>
                <a:spcPts val="175"/>
              </a:spcBef>
              <a:spcAft>
                <a:spcPts val="0"/>
              </a:spcAft>
              <a:buSzPts val="450"/>
              <a:buFont typeface="MS Gothic" panose="020B0609070205080204" pitchFamily="49" charset="-128"/>
              <a:buChar char="•"/>
              <a:tabLst>
                <a:tab pos="804545" algn="l"/>
              </a:tabLst>
            </a:pPr>
            <a:endParaRPr lang="en-150"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0" marR="1181100" lvl="1" algn="just">
              <a:lnSpc>
                <a:spcPct val="117000"/>
              </a:lnSpc>
              <a:spcBef>
                <a:spcPts val="175"/>
              </a:spcBef>
              <a:spcAft>
                <a:spcPts val="0"/>
              </a:spcAft>
              <a:buSzPts val="450"/>
              <a:buFont typeface="MS Gothic" panose="020B0609070205080204" pitchFamily="49" charset="-128"/>
              <a:buChar char="•"/>
              <a:tabLst>
                <a:tab pos="804545"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all together: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all at one time</a:t>
            </a:r>
            <a:r>
              <a:rPr lang="en-US" sz="2400" spc="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The students spoke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all together.</a:t>
            </a:r>
            <a:endParaRPr lang="en-150"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1181100" lvl="1" algn="just">
              <a:lnSpc>
                <a:spcPct val="117000"/>
              </a:lnSpc>
              <a:spcBef>
                <a:spcPts val="175"/>
              </a:spcBef>
              <a:spcAft>
                <a:spcPts val="0"/>
              </a:spcAft>
              <a:buSzPts val="450"/>
              <a:buFont typeface="MS Gothic" panose="020B0609070205080204" pitchFamily="49" charset="-128"/>
              <a:buChar char="•"/>
              <a:tabLst>
                <a:tab pos="804545"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altogether: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completely</a:t>
            </a:r>
            <a:r>
              <a:rPr lang="en-US" sz="2400" spc="400" dirty="0">
                <a:latin typeface="Times New Roman" panose="02020603050405020304" pitchFamily="18" charset="0"/>
                <a:ea typeface="Times New Roman" panose="02020603050405020304" pitchFamily="18" charset="0"/>
                <a:cs typeface="Times New Roman" panose="02020603050405020304" pitchFamily="18" charset="0"/>
              </a:rPr>
              <a:t>  </a:t>
            </a:r>
            <a:r>
              <a:rPr lang="en-150" sz="2400" spc="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The job is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altogether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complete.</a:t>
            </a:r>
            <a:endParaRPr lang="en-150"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1181100" lvl="1" algn="just">
              <a:lnSpc>
                <a:spcPct val="117000"/>
              </a:lnSpc>
              <a:spcBef>
                <a:spcPts val="175"/>
              </a:spcBef>
              <a:spcAft>
                <a:spcPts val="0"/>
              </a:spcAft>
              <a:buSzPts val="450"/>
              <a:buFont typeface="MS Gothic" panose="020B0609070205080204" pitchFamily="49" charset="-128"/>
              <a:buChar char="•"/>
              <a:tabLst>
                <a:tab pos="804545"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lvl="1"/>
            <a:r>
              <a:rPr lang="en-US" sz="2400" i="1" dirty="0">
                <a:latin typeface="Times New Roman" panose="02020603050405020304" pitchFamily="18" charset="0"/>
                <a:cs typeface="Times New Roman" panose="02020603050405020304" pitchFamily="18" charset="0"/>
              </a:rPr>
              <a:t>allowed: </a:t>
            </a:r>
            <a:r>
              <a:rPr lang="en-US" sz="2400" dirty="0">
                <a:latin typeface="Times New Roman" panose="02020603050405020304" pitchFamily="18" charset="0"/>
                <a:cs typeface="Times New Roman" panose="02020603050405020304" pitchFamily="18" charset="0"/>
              </a:rPr>
              <a:t>given permission	</a:t>
            </a:r>
            <a:r>
              <a:rPr lang="en-US" sz="2400" dirty="0">
                <a:solidFill>
                  <a:srgbClr val="00B050"/>
                </a:solidFill>
                <a:latin typeface="Times New Roman" panose="02020603050405020304" pitchFamily="18" charset="0"/>
                <a:cs typeface="Times New Roman" panose="02020603050405020304" pitchFamily="18" charset="0"/>
              </a:rPr>
              <a:t>You are </a:t>
            </a:r>
            <a:r>
              <a:rPr lang="en-US" sz="2400" i="1" dirty="0">
                <a:solidFill>
                  <a:srgbClr val="00B050"/>
                </a:solidFill>
                <a:latin typeface="Times New Roman" panose="02020603050405020304" pitchFamily="18" charset="0"/>
                <a:cs typeface="Times New Roman" panose="02020603050405020304" pitchFamily="18" charset="0"/>
              </a:rPr>
              <a:t>allowed </a:t>
            </a:r>
            <a:r>
              <a:rPr lang="en-US" sz="2400" dirty="0">
                <a:solidFill>
                  <a:srgbClr val="00B050"/>
                </a:solidFill>
                <a:latin typeface="Times New Roman" panose="02020603050405020304" pitchFamily="18" charset="0"/>
                <a:cs typeface="Times New Roman" panose="02020603050405020304" pitchFamily="18" charset="0"/>
              </a:rPr>
              <a:t>to vote for the candidate of your choice.</a:t>
            </a:r>
            <a:endParaRPr lang="ro-RO" sz="3600" dirty="0">
              <a:solidFill>
                <a:srgbClr val="00B050"/>
              </a:solidFill>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aloud: </a:t>
            </a:r>
            <a:r>
              <a:rPr lang="en-US" sz="2400" dirty="0">
                <a:latin typeface="Times New Roman" panose="02020603050405020304" pitchFamily="18" charset="0"/>
                <a:cs typeface="Times New Roman" panose="02020603050405020304" pitchFamily="18" charset="0"/>
              </a:rPr>
              <a:t>out loud, verbally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Don’t say it </a:t>
            </a:r>
            <a:r>
              <a:rPr lang="en-US" sz="2400" i="1" dirty="0">
                <a:solidFill>
                  <a:srgbClr val="00B050"/>
                </a:solidFill>
                <a:latin typeface="Times New Roman" panose="02020603050405020304" pitchFamily="18" charset="0"/>
                <a:cs typeface="Times New Roman" panose="02020603050405020304" pitchFamily="18" charset="0"/>
              </a:rPr>
              <a:t>aloud. </a:t>
            </a:r>
            <a:r>
              <a:rPr lang="en-US" sz="2400" dirty="0">
                <a:solidFill>
                  <a:srgbClr val="00B050"/>
                </a:solidFill>
                <a:latin typeface="Times New Roman" panose="02020603050405020304" pitchFamily="18" charset="0"/>
                <a:cs typeface="Times New Roman" panose="02020603050405020304" pitchFamily="18" charset="0"/>
              </a:rPr>
              <a:t>Don’t even think it quietly.</a:t>
            </a:r>
            <a:endParaRPr lang="en-150" sz="2400" dirty="0">
              <a:solidFill>
                <a:srgbClr val="00B050"/>
              </a:solidFill>
              <a:latin typeface="Times New Roman" panose="02020603050405020304" pitchFamily="18" charset="0"/>
              <a:cs typeface="Times New Roman" panose="02020603050405020304" pitchFamily="18" charset="0"/>
            </a:endParaRPr>
          </a:p>
          <a:p>
            <a:endParaRPr lang="ro-RO" sz="2400" dirty="0">
              <a:latin typeface="Times New Roman" panose="02020603050405020304" pitchFamily="18" charset="0"/>
              <a:cs typeface="Times New Roman" panose="02020603050405020304" pitchFamily="18" charset="0"/>
            </a:endParaRPr>
          </a:p>
          <a:p>
            <a:pPr marL="0" lvl="1"/>
            <a:r>
              <a:rPr lang="en-US" sz="2400" i="1" dirty="0">
                <a:latin typeface="Times New Roman" panose="02020603050405020304" pitchFamily="18" charset="0"/>
                <a:cs typeface="Times New Roman" panose="02020603050405020304" pitchFamily="18" charset="0"/>
              </a:rPr>
              <a:t>already: </a:t>
            </a:r>
            <a:r>
              <a:rPr lang="en-US" sz="2400" dirty="0">
                <a:latin typeface="Times New Roman" panose="02020603050405020304" pitchFamily="18" charset="0"/>
                <a:cs typeface="Times New Roman" panose="02020603050405020304" pitchFamily="18" charset="0"/>
              </a:rPr>
              <a:t>previously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We ha</a:t>
            </a:r>
            <a:r>
              <a:rPr lang="en-150" sz="2400" dirty="0">
                <a:solidFill>
                  <a:srgbClr val="00B050"/>
                </a:solidFill>
                <a:latin typeface="Times New Roman" panose="02020603050405020304" pitchFamily="18" charset="0"/>
                <a:cs typeface="Times New Roman" panose="02020603050405020304" pitchFamily="18" charset="0"/>
              </a:rPr>
              <a:t>v</a:t>
            </a:r>
            <a:r>
              <a:rPr lang="ro-RO" sz="2400" dirty="0">
                <a:solidFill>
                  <a:srgbClr val="00B050"/>
                </a:solidFill>
                <a:latin typeface="Times New Roman" panose="02020603050405020304" pitchFamily="18" charset="0"/>
                <a:cs typeface="Times New Roman" panose="02020603050405020304" pitchFamily="18" charset="0"/>
              </a:rPr>
              <a:t>e</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already </a:t>
            </a:r>
            <a:r>
              <a:rPr lang="en-US" sz="2400" dirty="0">
                <a:solidFill>
                  <a:srgbClr val="00B050"/>
                </a:solidFill>
                <a:latin typeface="Times New Roman" panose="02020603050405020304" pitchFamily="18" charset="0"/>
                <a:cs typeface="Times New Roman" panose="02020603050405020304" pitchFamily="18" charset="0"/>
              </a:rPr>
              <a:t>packed.</a:t>
            </a:r>
            <a:endParaRPr lang="ro-RO" sz="3600" dirty="0">
              <a:solidFill>
                <a:srgbClr val="00B050"/>
              </a:solidFill>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all ready: </a:t>
            </a:r>
            <a:r>
              <a:rPr lang="en-US" sz="2400" dirty="0">
                <a:latin typeface="Times New Roman" panose="02020603050405020304" pitchFamily="18" charset="0"/>
                <a:cs typeface="Times New Roman" panose="02020603050405020304" pitchFamily="18" charset="0"/>
              </a:rPr>
              <a:t>prepared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The coleslaw is </a:t>
            </a:r>
            <a:r>
              <a:rPr lang="en-US" sz="2400" i="1" dirty="0">
                <a:solidFill>
                  <a:srgbClr val="00B050"/>
                </a:solidFill>
                <a:latin typeface="Times New Roman" panose="02020603050405020304" pitchFamily="18" charset="0"/>
                <a:cs typeface="Times New Roman" panose="02020603050405020304" pitchFamily="18" charset="0"/>
              </a:rPr>
              <a:t>all ready </a:t>
            </a:r>
            <a:r>
              <a:rPr lang="en-US" sz="2400" dirty="0">
                <a:solidFill>
                  <a:srgbClr val="00B050"/>
                </a:solidFill>
                <a:latin typeface="Times New Roman" panose="02020603050405020304" pitchFamily="18" charset="0"/>
                <a:cs typeface="Times New Roman" panose="02020603050405020304" pitchFamily="18" charset="0"/>
              </a:rPr>
              <a:t>to serve.</a:t>
            </a:r>
            <a:endParaRPr lang="ro-RO" sz="3600" dirty="0">
              <a:solidFill>
                <a:srgbClr val="00B050"/>
              </a:solidFill>
              <a:latin typeface="Times New Roman" panose="02020603050405020304" pitchFamily="18" charset="0"/>
              <a:cs typeface="Times New Roman" panose="02020603050405020304" pitchFamily="18" charset="0"/>
            </a:endParaRPr>
          </a:p>
          <a:p>
            <a:pPr marL="742950" marR="1181100" lvl="1" indent="-285750" algn="just">
              <a:lnSpc>
                <a:spcPct val="117000"/>
              </a:lnSpc>
              <a:spcBef>
                <a:spcPts val="175"/>
              </a:spcBef>
              <a:spcAft>
                <a:spcPts val="0"/>
              </a:spcAft>
              <a:buSzPts val="450"/>
              <a:buFont typeface="MS Gothic" panose="020B0609070205080204" pitchFamily="49" charset="-128"/>
              <a:buChar char="•"/>
              <a:tabLst>
                <a:tab pos="804545" algn="l"/>
              </a:tabLst>
            </a:pPr>
            <a:endParaRPr lang="ro-RO"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70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54050-61A5-4A96-B20B-33F3242C886E}"/>
              </a:ext>
            </a:extLst>
          </p:cNvPr>
          <p:cNvSpPr/>
          <p:nvPr/>
        </p:nvSpPr>
        <p:spPr>
          <a:xfrm>
            <a:off x="108155" y="88490"/>
            <a:ext cx="11916697" cy="6310061"/>
          </a:xfrm>
          <a:prstGeom prst="rect">
            <a:avLst/>
          </a:prstGeom>
        </p:spPr>
        <p:txBody>
          <a:bodyPr wrap="square">
            <a:spAutoFit/>
          </a:bodyPr>
          <a:lstStyle/>
          <a:p>
            <a:pPr marL="0" marR="1181735" lvl="1">
              <a:lnSpc>
                <a:spcPct val="117000"/>
              </a:lnSpc>
              <a:spcBef>
                <a:spcPts val="170"/>
              </a:spcBef>
              <a:spcAft>
                <a:spcPts val="0"/>
              </a:spcAft>
              <a:buSzPts val="450"/>
              <a:buFont typeface="MS Gothic" panose="020B0609070205080204" pitchFamily="49" charset="-128"/>
              <a:buChar char="•"/>
              <a:tabLst>
                <a:tab pos="786130" algn="l"/>
                <a:tab pos="1554480" algn="l"/>
                <a:tab pos="1590040" algn="l"/>
              </a:tabLst>
            </a:pPr>
            <a:r>
              <a:rPr lang="en-US" sz="2200" i="1" spc="-10" dirty="0">
                <a:latin typeface="Times New Roman" panose="02020603050405020304" pitchFamily="18" charset="0"/>
                <a:ea typeface="Times New Roman" panose="02020603050405020304" pitchFamily="18" charset="0"/>
                <a:cs typeface="MS Gothic" panose="020B0609070205080204" pitchFamily="49" charset="-128"/>
              </a:rPr>
              <a:t>are:</a:t>
            </a:r>
            <a:r>
              <a:rPr lang="en-US" sz="2200" i="1" spc="-15" dirty="0">
                <a:latin typeface="Times New Roman" panose="02020603050405020304" pitchFamily="18" charset="0"/>
                <a:ea typeface="Times New Roman" panose="02020603050405020304" pitchFamily="18" charset="0"/>
                <a:cs typeface="MS Gothic" panose="020B0609070205080204" pitchFamily="49" charset="-128"/>
              </a:rPr>
              <a:t> </a:t>
            </a:r>
            <a:r>
              <a:rPr lang="en-US" sz="2200" spc="-10" dirty="0">
                <a:latin typeface="Times New Roman" panose="02020603050405020304" pitchFamily="18" charset="0"/>
                <a:ea typeface="Times New Roman" panose="02020603050405020304" pitchFamily="18" charset="0"/>
                <a:cs typeface="MS Gothic" panose="020B0609070205080204" pitchFamily="49" charset="-128"/>
              </a:rPr>
              <a:t>plural </a:t>
            </a:r>
            <a:r>
              <a:rPr lang="en-US" sz="2200" spc="-20" dirty="0">
                <a:latin typeface="Times New Roman" panose="02020603050405020304" pitchFamily="18" charset="0"/>
                <a:ea typeface="Times New Roman" panose="02020603050405020304" pitchFamily="18" charset="0"/>
                <a:cs typeface="MS Gothic" panose="020B0609070205080204" pitchFamily="49" charset="-128"/>
              </a:rPr>
              <a:t>verb</a:t>
            </a:r>
            <a:r>
              <a:rPr lang="en-US" sz="2200" dirty="0">
                <a:latin typeface="Times New Roman" panose="02020603050405020304" pitchFamily="18" charset="0"/>
                <a:ea typeface="Times New Roman" panose="02020603050405020304" pitchFamily="18" charset="0"/>
                <a:cs typeface="MS Gothic" panose="020B0609070205080204" pitchFamily="49" charset="-128"/>
              </a:rPr>
              <a:t>	</a:t>
            </a:r>
            <a:r>
              <a:rPr lang="en-150" sz="220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Brains</a:t>
            </a:r>
            <a:r>
              <a:rPr lang="en-US" sz="22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are</a:t>
            </a:r>
            <a:r>
              <a:rPr lang="en-US" sz="2200" i="1" spc="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an</a:t>
            </a:r>
            <a:r>
              <a:rPr lang="en-US" sz="22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asset</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v</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a:t>
            </a:r>
            <a:r>
              <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l</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u</a:t>
            </a:r>
            <a:r>
              <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a:t>
            </a:r>
            <a:r>
              <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l</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e </a:t>
            </a:r>
            <a:r>
              <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s</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k</a:t>
            </a:r>
            <a:r>
              <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i</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l</a:t>
            </a:r>
            <a:r>
              <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l</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t>
            </a:r>
            <a:r>
              <a:rPr lang="en-US" sz="2200" spc="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if</a:t>
            </a:r>
            <a:r>
              <a:rPr lang="en-US" sz="22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you</a:t>
            </a:r>
            <a:r>
              <a:rPr lang="en-US" sz="2200" spc="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hide </a:t>
            </a:r>
            <a:r>
              <a:rPr lang="en-US" sz="22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them </a:t>
            </a:r>
            <a:endParaRPr lang="en-150" sz="22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marL="0" marR="1181735" lvl="1">
              <a:lnSpc>
                <a:spcPct val="117000"/>
              </a:lnSpc>
              <a:spcBef>
                <a:spcPts val="170"/>
              </a:spcBef>
              <a:spcAft>
                <a:spcPts val="0"/>
              </a:spcAft>
              <a:buSzPts val="450"/>
              <a:buFont typeface="MS Gothic" panose="020B0609070205080204" pitchFamily="49" charset="-128"/>
              <a:buChar char="•"/>
              <a:tabLst>
                <a:tab pos="786130" algn="l"/>
                <a:tab pos="1554480" algn="l"/>
                <a:tab pos="1590040" algn="l"/>
              </a:tabLst>
            </a:pPr>
            <a:r>
              <a:rPr lang="en-US" sz="2200" i="1" dirty="0">
                <a:latin typeface="Times New Roman" panose="02020603050405020304" pitchFamily="18" charset="0"/>
                <a:ea typeface="Times New Roman" panose="02020603050405020304" pitchFamily="18" charset="0"/>
              </a:rPr>
              <a:t>our:</a:t>
            </a:r>
            <a:r>
              <a:rPr lang="en-US" sz="2200" i="1" spc="-10"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belonging</a:t>
            </a:r>
            <a:r>
              <a:rPr lang="en-US" sz="2200" spc="-10"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to</a:t>
            </a:r>
            <a:r>
              <a:rPr lang="en-US" sz="2200" spc="-5" dirty="0">
                <a:latin typeface="Times New Roman" panose="02020603050405020304" pitchFamily="18" charset="0"/>
                <a:ea typeface="Times New Roman" panose="02020603050405020304" pitchFamily="18" charset="0"/>
              </a:rPr>
              <a:t> </a:t>
            </a:r>
            <a:r>
              <a:rPr lang="en-US" sz="2200" spc="-25" dirty="0">
                <a:latin typeface="Times New Roman" panose="02020603050405020304" pitchFamily="18" charset="0"/>
                <a:ea typeface="Times New Roman" panose="02020603050405020304" pitchFamily="18" charset="0"/>
              </a:rPr>
              <a:t>us</a:t>
            </a:r>
            <a:r>
              <a:rPr lang="en-US" sz="2200" dirty="0">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There’s</a:t>
            </a:r>
            <a:r>
              <a:rPr lang="en-US" sz="2200" spc="15"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someone</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in</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the</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corner</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of</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i="1" dirty="0">
                <a:solidFill>
                  <a:srgbClr val="00B050"/>
                </a:solidFill>
                <a:latin typeface="Times New Roman" panose="02020603050405020304" pitchFamily="18" charset="0"/>
                <a:ea typeface="Times New Roman" panose="02020603050405020304" pitchFamily="18" charset="0"/>
              </a:rPr>
              <a:t>our</a:t>
            </a:r>
            <a:r>
              <a:rPr lang="en-US" sz="2200" i="1"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living</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spc="-10" dirty="0">
                <a:solidFill>
                  <a:srgbClr val="00B050"/>
                </a:solidFill>
                <a:latin typeface="Times New Roman" panose="02020603050405020304" pitchFamily="18" charset="0"/>
                <a:ea typeface="Times New Roman" panose="02020603050405020304" pitchFamily="18" charset="0"/>
              </a:rPr>
              <a:t>room.</a:t>
            </a:r>
            <a:endParaRPr lang="ro-RO" sz="2200" dirty="0">
              <a:solidFill>
                <a:srgbClr val="00B050"/>
              </a:solidFill>
              <a:latin typeface="Times New Roman" panose="02020603050405020304" pitchFamily="18" charset="0"/>
              <a:ea typeface="Times New Roman" panose="02020603050405020304" pitchFamily="18" charset="0"/>
            </a:endParaRPr>
          </a:p>
          <a:p>
            <a:pPr marL="0" lvl="1">
              <a:spcBef>
                <a:spcPts val="175"/>
              </a:spcBef>
              <a:spcAft>
                <a:spcPts val="0"/>
              </a:spcAft>
              <a:buSzPts val="450"/>
              <a:buFont typeface="MS Gothic" panose="020B0609070205080204" pitchFamily="49" charset="-128"/>
              <a:buChar char="•"/>
              <a:tabLst>
                <a:tab pos="786130" algn="l"/>
                <a:tab pos="1866265" algn="l"/>
              </a:tabLst>
            </a:pPr>
            <a:endParaRPr lang="en-150" sz="2200" i="1" dirty="0">
              <a:latin typeface="Times New Roman" panose="02020603050405020304" pitchFamily="18" charset="0"/>
              <a:ea typeface="Times New Roman" panose="02020603050405020304" pitchFamily="18" charset="0"/>
              <a:cs typeface="MS Gothic" panose="020B0609070205080204" pitchFamily="49" charset="-128"/>
            </a:endParaRPr>
          </a:p>
          <a:p>
            <a:pPr marL="0" lvl="1">
              <a:spcBef>
                <a:spcPts val="175"/>
              </a:spcBef>
              <a:spcAft>
                <a:spcPts val="0"/>
              </a:spcAft>
              <a:buSzPts val="450"/>
              <a:buFont typeface="MS Gothic" panose="020B0609070205080204" pitchFamily="49" charset="-128"/>
              <a:buChar char="•"/>
              <a:tabLst>
                <a:tab pos="786130" algn="l"/>
                <a:tab pos="1866265" algn="l"/>
              </a:tabLst>
            </a:pPr>
            <a:r>
              <a:rPr lang="en-US" sz="2200" i="1" dirty="0">
                <a:latin typeface="Times New Roman" panose="02020603050405020304" pitchFamily="18" charset="0"/>
                <a:ea typeface="Times New Roman" panose="02020603050405020304" pitchFamily="18" charset="0"/>
                <a:cs typeface="MS Gothic" panose="020B0609070205080204" pitchFamily="49" charset="-128"/>
              </a:rPr>
              <a:t>ascent:</a:t>
            </a:r>
            <a:r>
              <a:rPr lang="en-US" sz="2200" i="1" spc="-45"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to</a:t>
            </a:r>
            <a:r>
              <a:rPr lang="en-US" sz="2200" spc="-45"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move</a:t>
            </a:r>
            <a:r>
              <a:rPr lang="en-US" sz="2200" spc="-45" dirty="0">
                <a:latin typeface="Times New Roman" panose="02020603050405020304" pitchFamily="18" charset="0"/>
                <a:ea typeface="Times New Roman" panose="02020603050405020304" pitchFamily="18" charset="0"/>
                <a:cs typeface="MS Gothic" panose="020B0609070205080204" pitchFamily="49" charset="-128"/>
              </a:rPr>
              <a:t> </a:t>
            </a:r>
            <a:r>
              <a:rPr lang="en-US" sz="2200" spc="-25" dirty="0">
                <a:latin typeface="Times New Roman" panose="02020603050405020304" pitchFamily="18" charset="0"/>
                <a:ea typeface="Times New Roman" panose="02020603050405020304" pitchFamily="18" charset="0"/>
                <a:cs typeface="MS Gothic" panose="020B0609070205080204" pitchFamily="49" charset="-128"/>
              </a:rPr>
              <a:t>up</a:t>
            </a:r>
            <a:r>
              <a:rPr lang="en-US" sz="2200" dirty="0">
                <a:latin typeface="Times New Roman" panose="02020603050405020304" pitchFamily="18" charset="0"/>
                <a:ea typeface="Times New Roman" panose="02020603050405020304" pitchFamily="18" charset="0"/>
                <a:cs typeface="MS Gothic" panose="020B0609070205080204" pitchFamily="49" charset="-128"/>
              </a:rPr>
              <a:t>	</a:t>
            </a:r>
            <a:r>
              <a:rPr lang="en-150" sz="220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She</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made</a:t>
            </a:r>
            <a:r>
              <a:rPr lang="en-US" sz="2200"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a:t>
            </a:r>
            <a:r>
              <a:rPr lang="en-US" sz="2200"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quick</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ascent</a:t>
            </a:r>
            <a:r>
              <a:rPr lang="en-US" sz="2200" i="1"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up</a:t>
            </a:r>
            <a:r>
              <a:rPr lang="en-US" sz="2200"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the</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corporate</a:t>
            </a:r>
            <a:r>
              <a:rPr lang="en-US" sz="2200"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ladder!</a:t>
            </a:r>
            <a:endPar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a:spcBef>
                <a:spcPts val="170"/>
              </a:spcBef>
              <a:spcAft>
                <a:spcPts val="0"/>
              </a:spcAft>
              <a:tabLst>
                <a:tab pos="1713230" algn="l"/>
              </a:tabLst>
            </a:pPr>
            <a:r>
              <a:rPr lang="en-US" sz="2200" i="1" dirty="0">
                <a:latin typeface="Times New Roman" panose="02020603050405020304" pitchFamily="18" charset="0"/>
                <a:ea typeface="Times New Roman" panose="02020603050405020304" pitchFamily="18" charset="0"/>
              </a:rPr>
              <a:t>assent:</a:t>
            </a:r>
            <a:r>
              <a:rPr lang="en-US" sz="2200" i="1" spc="15"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to</a:t>
            </a:r>
            <a:r>
              <a:rPr lang="en-US" sz="2200" spc="15" dirty="0">
                <a:latin typeface="Times New Roman" panose="02020603050405020304" pitchFamily="18" charset="0"/>
                <a:ea typeface="Times New Roman" panose="02020603050405020304" pitchFamily="18" charset="0"/>
              </a:rPr>
              <a:t> </a:t>
            </a:r>
            <a:r>
              <a:rPr lang="en-US" sz="2200" spc="-10" dirty="0">
                <a:latin typeface="Times New Roman" panose="02020603050405020304" pitchFamily="18" charset="0"/>
                <a:ea typeface="Times New Roman" panose="02020603050405020304" pitchFamily="18" charset="0"/>
              </a:rPr>
              <a:t>agree</a:t>
            </a:r>
            <a:r>
              <a:rPr lang="en-US" sz="2200" dirty="0">
                <a:latin typeface="Times New Roman" panose="02020603050405020304" pitchFamily="18" charset="0"/>
                <a:ea typeface="Times New Roman" panose="02020603050405020304" pitchFamily="18" charset="0"/>
              </a:rPr>
              <a:t>	</a:t>
            </a:r>
            <a:r>
              <a:rPr lang="en-150" sz="2200" dirty="0">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I </a:t>
            </a:r>
            <a:r>
              <a:rPr lang="en-US" sz="2200" i="1" dirty="0">
                <a:solidFill>
                  <a:srgbClr val="00B050"/>
                </a:solidFill>
                <a:latin typeface="Times New Roman" panose="02020603050405020304" pitchFamily="18" charset="0"/>
                <a:ea typeface="Times New Roman" panose="02020603050405020304" pitchFamily="18" charset="0"/>
              </a:rPr>
              <a:t>assent </a:t>
            </a:r>
            <a:r>
              <a:rPr lang="en-US" sz="2200" dirty="0">
                <a:solidFill>
                  <a:srgbClr val="00B050"/>
                </a:solidFill>
                <a:latin typeface="Times New Roman" panose="02020603050405020304" pitchFamily="18" charset="0"/>
                <a:ea typeface="Times New Roman" panose="02020603050405020304" pitchFamily="18" charset="0"/>
              </a:rPr>
              <a:t>to your </a:t>
            </a:r>
            <a:r>
              <a:rPr lang="en-US" sz="2200" spc="-10" dirty="0">
                <a:solidFill>
                  <a:srgbClr val="00B050"/>
                </a:solidFill>
                <a:latin typeface="Times New Roman" panose="02020603050405020304" pitchFamily="18" charset="0"/>
                <a:ea typeface="Times New Roman" panose="02020603050405020304" pitchFamily="18" charset="0"/>
              </a:rPr>
              <a:t>plan.</a:t>
            </a:r>
            <a:endParaRPr lang="ro-RO" sz="2200" dirty="0">
              <a:solidFill>
                <a:srgbClr val="00B050"/>
              </a:solidFill>
              <a:latin typeface="Times New Roman" panose="02020603050405020304" pitchFamily="18" charset="0"/>
              <a:ea typeface="Times New Roman" panose="02020603050405020304" pitchFamily="18" charset="0"/>
            </a:endParaRPr>
          </a:p>
          <a:p>
            <a:pPr marL="0" lvl="1">
              <a:spcBef>
                <a:spcPts val="175"/>
              </a:spcBef>
              <a:spcAft>
                <a:spcPts val="0"/>
              </a:spcAft>
              <a:buSzPts val="450"/>
              <a:buFont typeface="MS Gothic" panose="020B0609070205080204" pitchFamily="49" charset="-128"/>
              <a:buChar char="•"/>
              <a:tabLst>
                <a:tab pos="786130" algn="l"/>
                <a:tab pos="1734185" algn="l"/>
              </a:tabLst>
            </a:pPr>
            <a:endParaRPr lang="en-150" sz="2200" i="1" spc="-10" dirty="0">
              <a:latin typeface="Times New Roman" panose="02020603050405020304" pitchFamily="18" charset="0"/>
              <a:ea typeface="Times New Roman" panose="02020603050405020304" pitchFamily="18" charset="0"/>
              <a:cs typeface="MS Gothic" panose="020B0609070205080204" pitchFamily="49" charset="-128"/>
            </a:endParaRPr>
          </a:p>
          <a:p>
            <a:pPr marL="0" lvl="1">
              <a:spcBef>
                <a:spcPts val="175"/>
              </a:spcBef>
              <a:spcAft>
                <a:spcPts val="0"/>
              </a:spcAft>
              <a:buSzPts val="450"/>
              <a:buFont typeface="MS Gothic" panose="020B0609070205080204" pitchFamily="49" charset="-128"/>
              <a:buChar char="•"/>
              <a:tabLst>
                <a:tab pos="786130" algn="l"/>
                <a:tab pos="1734185" algn="l"/>
              </a:tabLst>
            </a:pPr>
            <a:r>
              <a:rPr lang="en-US" sz="2200" i="1" spc="-10" dirty="0">
                <a:latin typeface="Times New Roman" panose="02020603050405020304" pitchFamily="18" charset="0"/>
                <a:ea typeface="Times New Roman" panose="02020603050405020304" pitchFamily="18" charset="0"/>
                <a:cs typeface="MS Gothic" panose="020B0609070205080204" pitchFamily="49" charset="-128"/>
              </a:rPr>
              <a:t>bare:</a:t>
            </a:r>
            <a:r>
              <a:rPr lang="en-US" sz="2200" i="1" spc="-3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spc="-10" dirty="0">
                <a:latin typeface="Times New Roman" panose="02020603050405020304" pitchFamily="18" charset="0"/>
                <a:ea typeface="Times New Roman" panose="02020603050405020304" pitchFamily="18" charset="0"/>
                <a:cs typeface="MS Gothic" panose="020B0609070205080204" pitchFamily="49" charset="-128"/>
              </a:rPr>
              <a:t>undressed</a:t>
            </a:r>
            <a:r>
              <a:rPr lang="en-US" sz="2200" dirty="0">
                <a:latin typeface="Times New Roman" panose="02020603050405020304" pitchFamily="18" charset="0"/>
                <a:ea typeface="Times New Roman" panose="02020603050405020304" pitchFamily="18" charset="0"/>
                <a:cs typeface="MS Gothic" panose="020B0609070205080204" pitchFamily="49" charset="-128"/>
              </a:rPr>
              <a:t>	</a:t>
            </a:r>
            <a:r>
              <a:rPr lang="en-150" sz="220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You</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can</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find</a:t>
            </a:r>
            <a:r>
              <a:rPr lang="en-US" sz="2200"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lot</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of</a:t>
            </a:r>
            <a:r>
              <a:rPr lang="en-US" sz="2200"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bare</a:t>
            </a:r>
            <a:r>
              <a:rPr lang="en-US" sz="2200" i="1"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people</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in</a:t>
            </a:r>
            <a:r>
              <a:rPr lang="en-US" sz="2200"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nudist</a:t>
            </a:r>
            <a:r>
              <a:rPr lang="en-US" sz="22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camps.</a:t>
            </a:r>
            <a:endPar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a:spcBef>
                <a:spcPts val="170"/>
              </a:spcBef>
              <a:spcAft>
                <a:spcPts val="0"/>
              </a:spcAft>
              <a:tabLst>
                <a:tab pos="2058670" algn="l"/>
              </a:tabLst>
            </a:pPr>
            <a:r>
              <a:rPr lang="en-US" sz="2200" i="1" dirty="0">
                <a:latin typeface="Times New Roman" panose="02020603050405020304" pitchFamily="18" charset="0"/>
                <a:ea typeface="Times New Roman" panose="02020603050405020304" pitchFamily="18" charset="0"/>
              </a:rPr>
              <a:t>bare:</a:t>
            </a:r>
            <a:r>
              <a:rPr lang="en-US" sz="2200" i="1" spc="5" dirty="0">
                <a:latin typeface="Times New Roman" panose="02020603050405020304" pitchFamily="18" charset="0"/>
                <a:ea typeface="Times New Roman" panose="02020603050405020304" pitchFamily="18" charset="0"/>
              </a:rPr>
              <a:t> </a:t>
            </a:r>
            <a:r>
              <a:rPr lang="en-US" sz="2200" spc="-10" dirty="0">
                <a:latin typeface="Times New Roman" panose="02020603050405020304" pitchFamily="18" charset="0"/>
                <a:ea typeface="Times New Roman" panose="02020603050405020304" pitchFamily="18" charset="0"/>
              </a:rPr>
              <a:t>plain</a:t>
            </a:r>
            <a:r>
              <a:rPr lang="en-150" sz="2200" spc="-10" dirty="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Just</a:t>
            </a:r>
            <a:r>
              <a:rPr lang="en-US" sz="2200" spc="15"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take</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the</a:t>
            </a:r>
            <a:r>
              <a:rPr lang="en-US" sz="2200" spc="15" dirty="0">
                <a:solidFill>
                  <a:srgbClr val="00B050"/>
                </a:solidFill>
                <a:latin typeface="Times New Roman" panose="02020603050405020304" pitchFamily="18" charset="0"/>
                <a:ea typeface="Times New Roman" panose="02020603050405020304" pitchFamily="18" charset="0"/>
              </a:rPr>
              <a:t> </a:t>
            </a:r>
            <a:r>
              <a:rPr lang="en-US" sz="2200" i="1" dirty="0">
                <a:solidFill>
                  <a:srgbClr val="00B050"/>
                </a:solidFill>
                <a:latin typeface="Times New Roman" panose="02020603050405020304" pitchFamily="18" charset="0"/>
                <a:ea typeface="Times New Roman" panose="02020603050405020304" pitchFamily="18" charset="0"/>
              </a:rPr>
              <a:t>bare</a:t>
            </a:r>
            <a:r>
              <a:rPr lang="en-US" sz="2200" i="1"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essentials</a:t>
            </a:r>
            <a:r>
              <a:rPr lang="en-US" sz="2200" spc="15"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when</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you</a:t>
            </a:r>
            <a:r>
              <a:rPr lang="en-US" sz="2200" spc="2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go</a:t>
            </a:r>
            <a:r>
              <a:rPr lang="en-US" sz="2200" spc="15" dirty="0">
                <a:solidFill>
                  <a:srgbClr val="00B050"/>
                </a:solidFill>
                <a:latin typeface="Times New Roman" panose="02020603050405020304" pitchFamily="18" charset="0"/>
                <a:ea typeface="Times New Roman" panose="02020603050405020304" pitchFamily="18" charset="0"/>
              </a:rPr>
              <a:t> </a:t>
            </a:r>
            <a:r>
              <a:rPr lang="en-US" sz="2200" spc="-10" dirty="0">
                <a:solidFill>
                  <a:srgbClr val="00B050"/>
                </a:solidFill>
                <a:latin typeface="Times New Roman" panose="02020603050405020304" pitchFamily="18" charset="0"/>
                <a:ea typeface="Times New Roman" panose="02020603050405020304" pitchFamily="18" charset="0"/>
              </a:rPr>
              <a:t>camping.</a:t>
            </a:r>
            <a:endParaRPr lang="ro-RO" sz="2200" dirty="0">
              <a:solidFill>
                <a:srgbClr val="00B050"/>
              </a:solidFill>
              <a:latin typeface="Times New Roman" panose="02020603050405020304" pitchFamily="18" charset="0"/>
              <a:ea typeface="Times New Roman" panose="02020603050405020304" pitchFamily="18" charset="0"/>
            </a:endParaRPr>
          </a:p>
          <a:p>
            <a:pPr marR="2307590">
              <a:lnSpc>
                <a:spcPct val="117000"/>
              </a:lnSpc>
              <a:spcBef>
                <a:spcPts val="175"/>
              </a:spcBef>
              <a:spcAft>
                <a:spcPts val="0"/>
              </a:spcAft>
              <a:tabLst>
                <a:tab pos="1577975" algn="l"/>
                <a:tab pos="1764030" algn="l"/>
              </a:tabLst>
            </a:pPr>
            <a:endParaRPr lang="en-150" sz="2200" i="1" dirty="0">
              <a:latin typeface="Times New Roman" panose="02020603050405020304" pitchFamily="18" charset="0"/>
              <a:ea typeface="Times New Roman" panose="02020603050405020304" pitchFamily="18" charset="0"/>
            </a:endParaRPr>
          </a:p>
          <a:p>
            <a:pPr marR="2307590">
              <a:lnSpc>
                <a:spcPct val="117000"/>
              </a:lnSpc>
              <a:spcBef>
                <a:spcPts val="175"/>
              </a:spcBef>
              <a:spcAft>
                <a:spcPts val="0"/>
              </a:spcAft>
              <a:tabLst>
                <a:tab pos="1577975" algn="l"/>
                <a:tab pos="1764030" algn="l"/>
              </a:tabLst>
            </a:pPr>
            <a:r>
              <a:rPr lang="en-US" sz="2200" i="1" dirty="0">
                <a:latin typeface="Times New Roman" panose="02020603050405020304" pitchFamily="18" charset="0"/>
                <a:ea typeface="Times New Roman" panose="02020603050405020304" pitchFamily="18" charset="0"/>
              </a:rPr>
              <a:t>bear: </a:t>
            </a:r>
            <a:r>
              <a:rPr lang="en-US" sz="2200" dirty="0">
                <a:latin typeface="Times New Roman" panose="02020603050405020304" pitchFamily="18" charset="0"/>
                <a:ea typeface="Times New Roman" panose="02020603050405020304" pitchFamily="18" charset="0"/>
              </a:rPr>
              <a:t>animal	</a:t>
            </a:r>
            <a:r>
              <a:rPr lang="en-150" sz="2200" dirty="0">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Look at the </a:t>
            </a:r>
            <a:r>
              <a:rPr lang="en-US" sz="2200" i="1" dirty="0">
                <a:solidFill>
                  <a:srgbClr val="00B050"/>
                </a:solidFill>
                <a:latin typeface="Times New Roman" panose="02020603050405020304" pitchFamily="18" charset="0"/>
                <a:ea typeface="Times New Roman" panose="02020603050405020304" pitchFamily="18" charset="0"/>
              </a:rPr>
              <a:t>bear!</a:t>
            </a:r>
            <a:endParaRPr lang="en-150" sz="2200" i="1" dirty="0">
              <a:solidFill>
                <a:srgbClr val="00B050"/>
              </a:solidFill>
              <a:latin typeface="Times New Roman" panose="02020603050405020304" pitchFamily="18" charset="0"/>
              <a:ea typeface="Times New Roman" panose="02020603050405020304" pitchFamily="18" charset="0"/>
            </a:endParaRPr>
          </a:p>
          <a:p>
            <a:pPr marR="2307590">
              <a:lnSpc>
                <a:spcPct val="117000"/>
              </a:lnSpc>
              <a:spcBef>
                <a:spcPts val="175"/>
              </a:spcBef>
              <a:spcAft>
                <a:spcPts val="0"/>
              </a:spcAft>
              <a:tabLst>
                <a:tab pos="1577975" algn="l"/>
                <a:tab pos="1764030" algn="l"/>
              </a:tabLst>
            </a:pPr>
            <a:r>
              <a:rPr lang="en-US" sz="2200" i="1" dirty="0">
                <a:latin typeface="Times New Roman" panose="02020603050405020304" pitchFamily="18" charset="0"/>
                <a:ea typeface="Times New Roman" panose="02020603050405020304" pitchFamily="18" charset="0"/>
              </a:rPr>
              <a:t>bear: </a:t>
            </a:r>
            <a:r>
              <a:rPr lang="en-US" sz="2200" dirty="0">
                <a:latin typeface="Times New Roman" panose="02020603050405020304" pitchFamily="18" charset="0"/>
                <a:ea typeface="Times New Roman" panose="02020603050405020304" pitchFamily="18" charset="0"/>
              </a:rPr>
              <a:t>carry, hold	</a:t>
            </a:r>
            <a:r>
              <a:rPr lang="en-150" sz="2200" dirty="0">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I</a:t>
            </a:r>
            <a:r>
              <a:rPr lang="en-US" sz="2200" spc="-35" dirty="0">
                <a:solidFill>
                  <a:srgbClr val="00B050"/>
                </a:solidFill>
                <a:latin typeface="Times New Roman" panose="02020603050405020304" pitchFamily="18" charset="0"/>
                <a:ea typeface="Times New Roman" panose="02020603050405020304" pitchFamily="18" charset="0"/>
              </a:rPr>
              <a:t> </a:t>
            </a:r>
            <a:r>
              <a:rPr lang="en-US" sz="2200" i="1" dirty="0">
                <a:solidFill>
                  <a:srgbClr val="00B050"/>
                </a:solidFill>
                <a:latin typeface="Times New Roman" panose="02020603050405020304" pitchFamily="18" charset="0"/>
                <a:ea typeface="Times New Roman" panose="02020603050405020304" pitchFamily="18" charset="0"/>
              </a:rPr>
              <a:t>bear</a:t>
            </a:r>
            <a:r>
              <a:rPr lang="en-US" sz="2200" i="1" spc="-35"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no</a:t>
            </a:r>
            <a:r>
              <a:rPr lang="en-US" sz="2200" spc="-35"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grudges</a:t>
            </a:r>
            <a:r>
              <a:rPr lang="en-150" sz="220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a strong feeling of anger)</a:t>
            </a:r>
            <a:endParaRPr lang="ro-RO" sz="2200" dirty="0">
              <a:solidFill>
                <a:srgbClr val="00B050"/>
              </a:solidFill>
              <a:latin typeface="Times New Roman" panose="02020603050405020304" pitchFamily="18" charset="0"/>
              <a:ea typeface="Times New Roman" panose="02020603050405020304" pitchFamily="18" charset="0"/>
            </a:endParaRPr>
          </a:p>
          <a:p>
            <a:pPr marL="0" marR="948055" lvl="1">
              <a:spcBef>
                <a:spcPts val="265"/>
              </a:spcBef>
              <a:spcAft>
                <a:spcPts val="0"/>
              </a:spcAft>
              <a:buSzPts val="450"/>
              <a:buFont typeface="MS Gothic" panose="020B0609070205080204" pitchFamily="49" charset="-128"/>
              <a:buChar char="•"/>
              <a:tabLst>
                <a:tab pos="786130" algn="l"/>
              </a:tabLst>
            </a:pPr>
            <a:endParaRPr lang="en-150" sz="2200" i="1" dirty="0">
              <a:latin typeface="Times New Roman" panose="02020603050405020304" pitchFamily="18" charset="0"/>
              <a:ea typeface="Times New Roman" panose="02020603050405020304" pitchFamily="18" charset="0"/>
              <a:cs typeface="MS Gothic" panose="020B0609070205080204" pitchFamily="49" charset="-128"/>
            </a:endParaRPr>
          </a:p>
          <a:p>
            <a:pPr marL="0" marR="948055" lvl="1">
              <a:spcBef>
                <a:spcPts val="265"/>
              </a:spcBef>
              <a:spcAft>
                <a:spcPts val="0"/>
              </a:spcAft>
              <a:buSzPts val="450"/>
              <a:buFont typeface="MS Gothic" panose="020B0609070205080204" pitchFamily="49" charset="-128"/>
              <a:buChar char="•"/>
              <a:tabLst>
                <a:tab pos="786130" algn="l"/>
              </a:tabLst>
            </a:pPr>
            <a:r>
              <a:rPr lang="en-US" sz="2200" i="1" dirty="0">
                <a:latin typeface="Times New Roman" panose="02020603050405020304" pitchFamily="18" charset="0"/>
                <a:ea typeface="Times New Roman" panose="02020603050405020304" pitchFamily="18" charset="0"/>
                <a:cs typeface="MS Gothic" panose="020B0609070205080204" pitchFamily="49" charset="-128"/>
              </a:rPr>
              <a:t>base:</a:t>
            </a:r>
            <a:r>
              <a:rPr lang="en-US" sz="2200" i="1"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the</a:t>
            </a:r>
            <a:r>
              <a:rPr lang="en-US" sz="2200"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bottom</a:t>
            </a:r>
            <a:r>
              <a:rPr lang="en-US" sz="2200"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part</a:t>
            </a:r>
            <a:r>
              <a:rPr lang="en-US" sz="2200" spc="-55"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of</a:t>
            </a:r>
            <a:r>
              <a:rPr lang="en-US" sz="2200"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an</a:t>
            </a:r>
            <a:r>
              <a:rPr lang="en-US" sz="2200"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object,</a:t>
            </a:r>
            <a:r>
              <a:rPr lang="en-US" sz="2200" spc="-55"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the</a:t>
            </a:r>
            <a:r>
              <a:rPr lang="en-US" sz="2200"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plate</a:t>
            </a:r>
            <a:r>
              <a:rPr lang="en-US" sz="2200"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in</a:t>
            </a:r>
            <a:r>
              <a:rPr lang="en-US" sz="2200" spc="-55"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baseball,</a:t>
            </a:r>
            <a:r>
              <a:rPr lang="en-US" sz="2200"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morally</a:t>
            </a:r>
            <a:r>
              <a:rPr lang="en-US" sz="2200" spc="-6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latin typeface="Times New Roman" panose="02020603050405020304" pitchFamily="18" charset="0"/>
                <a:ea typeface="Times New Roman" panose="02020603050405020304" pitchFamily="18" charset="0"/>
                <a:cs typeface="MS Gothic" panose="020B0609070205080204" pitchFamily="49" charset="-128"/>
              </a:rPr>
              <a:t>low </a:t>
            </a:r>
            <a:r>
              <a:rPr lang="en-150" sz="2200" dirty="0">
                <a:latin typeface="Times New Roman" panose="02020603050405020304" pitchFamily="18" charset="0"/>
                <a:ea typeface="Times New Roman" panose="02020603050405020304" pitchFamily="18" charset="0"/>
                <a:cs typeface="MS Gothic" panose="020B0609070205080204" pitchFamily="49" charset="-128"/>
              </a:rPr>
              <a:t>	</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The vase has a wide</a:t>
            </a:r>
            <a:r>
              <a:rPr lang="en-150"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2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base</a:t>
            </a:r>
            <a:r>
              <a:rPr lang="en-US"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t>
            </a:r>
            <a:endParaRPr lang="ro-RO" sz="22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a:spcAft>
                <a:spcPts val="0"/>
              </a:spcAft>
            </a:pPr>
            <a:r>
              <a:rPr lang="en-150" sz="220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The criminal is</a:t>
            </a:r>
            <a:r>
              <a:rPr lang="en-US" sz="2200" spc="-5" dirty="0">
                <a:solidFill>
                  <a:srgbClr val="00B050"/>
                </a:solidFill>
                <a:latin typeface="Times New Roman" panose="02020603050405020304" pitchFamily="18" charset="0"/>
                <a:ea typeface="Times New Roman" panose="02020603050405020304" pitchFamily="18" charset="0"/>
              </a:rPr>
              <a:t> </a:t>
            </a:r>
            <a:r>
              <a:rPr lang="en-US" sz="2200" i="1" dirty="0">
                <a:solidFill>
                  <a:srgbClr val="00B050"/>
                </a:solidFill>
                <a:latin typeface="Times New Roman" panose="02020603050405020304" pitchFamily="18" charset="0"/>
                <a:ea typeface="Times New Roman" panose="02020603050405020304" pitchFamily="18" charset="0"/>
              </a:rPr>
              <a:t>base </a:t>
            </a:r>
            <a:r>
              <a:rPr lang="en-US" sz="2200" dirty="0">
                <a:solidFill>
                  <a:srgbClr val="00B050"/>
                </a:solidFill>
                <a:latin typeface="Times New Roman" panose="02020603050405020304" pitchFamily="18" charset="0"/>
                <a:ea typeface="Times New Roman" panose="02020603050405020304" pitchFamily="18" charset="0"/>
              </a:rPr>
              <a:t>and </a:t>
            </a:r>
            <a:r>
              <a:rPr lang="en-US" sz="2200" spc="-10" dirty="0">
                <a:solidFill>
                  <a:srgbClr val="00B050"/>
                </a:solidFill>
                <a:latin typeface="Times New Roman" panose="02020603050405020304" pitchFamily="18" charset="0"/>
                <a:ea typeface="Times New Roman" panose="02020603050405020304" pitchFamily="18" charset="0"/>
              </a:rPr>
              <a:t>corrupt.</a:t>
            </a:r>
            <a:endParaRPr lang="ro-RO" sz="2200" dirty="0">
              <a:solidFill>
                <a:srgbClr val="00B050"/>
              </a:solidFill>
              <a:latin typeface="Times New Roman" panose="02020603050405020304" pitchFamily="18" charset="0"/>
              <a:ea typeface="Times New Roman" panose="02020603050405020304" pitchFamily="18" charset="0"/>
            </a:endParaRPr>
          </a:p>
          <a:p>
            <a:pPr marR="128270">
              <a:spcBef>
                <a:spcPts val="175"/>
              </a:spcBef>
              <a:spcAft>
                <a:spcPts val="0"/>
              </a:spcAft>
              <a:tabLst>
                <a:tab pos="3943985" algn="l"/>
              </a:tabLst>
            </a:pPr>
            <a:r>
              <a:rPr lang="en-US" sz="2200" i="1" dirty="0">
                <a:latin typeface="Times New Roman" panose="02020603050405020304" pitchFamily="18" charset="0"/>
                <a:ea typeface="Times New Roman" panose="02020603050405020304" pitchFamily="18" charset="0"/>
              </a:rPr>
              <a:t>bass: </a:t>
            </a:r>
            <a:r>
              <a:rPr lang="en-US" sz="2200" dirty="0">
                <a:latin typeface="Times New Roman" panose="02020603050405020304" pitchFamily="18" charset="0"/>
                <a:ea typeface="Times New Roman" panose="02020603050405020304" pitchFamily="18" charset="0"/>
              </a:rPr>
              <a:t>the lowest male voice, a type of fish, a musical instrument	</a:t>
            </a:r>
            <a:r>
              <a:rPr lang="en-150" sz="2200" dirty="0">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He</a:t>
            </a:r>
            <a:r>
              <a:rPr lang="en-US" sz="2200" spc="-55"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sings</a:t>
            </a:r>
            <a:r>
              <a:rPr lang="en-US" sz="2200" spc="-55" dirty="0">
                <a:solidFill>
                  <a:srgbClr val="00B050"/>
                </a:solidFill>
                <a:latin typeface="Times New Roman" panose="02020603050405020304" pitchFamily="18" charset="0"/>
                <a:ea typeface="Times New Roman" panose="02020603050405020304" pitchFamily="18" charset="0"/>
              </a:rPr>
              <a:t> </a:t>
            </a:r>
            <a:r>
              <a:rPr lang="en-US" sz="2200" i="1" dirty="0">
                <a:solidFill>
                  <a:srgbClr val="00B050"/>
                </a:solidFill>
                <a:latin typeface="Times New Roman" panose="02020603050405020304" pitchFamily="18" charset="0"/>
                <a:ea typeface="Times New Roman" panose="02020603050405020304" pitchFamily="18" charset="0"/>
              </a:rPr>
              <a:t>bass</a:t>
            </a:r>
            <a:r>
              <a:rPr lang="en-US" sz="2200" dirty="0">
                <a:solidFill>
                  <a:srgbClr val="00B050"/>
                </a:solidFill>
                <a:latin typeface="Times New Roman" panose="02020603050405020304" pitchFamily="18" charset="0"/>
                <a:ea typeface="Times New Roman" panose="02020603050405020304" pitchFamily="18" charset="0"/>
              </a:rPr>
              <a:t>.</a:t>
            </a:r>
            <a:r>
              <a:rPr lang="en-US" sz="2200" spc="-55"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We caught a striped </a:t>
            </a:r>
            <a:r>
              <a:rPr lang="en-US" sz="2200" i="1" dirty="0">
                <a:solidFill>
                  <a:srgbClr val="00B050"/>
                </a:solidFill>
                <a:latin typeface="Times New Roman" panose="02020603050405020304" pitchFamily="18" charset="0"/>
                <a:ea typeface="Times New Roman" panose="02020603050405020304" pitchFamily="18" charset="0"/>
              </a:rPr>
              <a:t>bass</a:t>
            </a:r>
            <a:r>
              <a:rPr lang="en-US" sz="2200" dirty="0">
                <a:solidFill>
                  <a:srgbClr val="00B050"/>
                </a:solidFill>
                <a:latin typeface="Times New Roman" panose="02020603050405020304" pitchFamily="18" charset="0"/>
                <a:ea typeface="Times New Roman" panose="02020603050405020304" pitchFamily="18" charset="0"/>
              </a:rPr>
              <a:t>. </a:t>
            </a:r>
            <a:r>
              <a:rPr lang="en-150" sz="2200" dirty="0">
                <a:solidFill>
                  <a:srgbClr val="00B050"/>
                </a:solidFill>
                <a:latin typeface="Times New Roman" panose="02020603050405020304" pitchFamily="18" charset="0"/>
                <a:ea typeface="Times New Roman" panose="02020603050405020304" pitchFamily="18" charset="0"/>
              </a:rPr>
              <a:t>									</a:t>
            </a:r>
            <a:r>
              <a:rPr lang="en-US" sz="2200" dirty="0">
                <a:solidFill>
                  <a:srgbClr val="00B050"/>
                </a:solidFill>
                <a:latin typeface="Times New Roman" panose="02020603050405020304" pitchFamily="18" charset="0"/>
                <a:ea typeface="Times New Roman" panose="02020603050405020304" pitchFamily="18" charset="0"/>
              </a:rPr>
              <a:t>She plays the </a:t>
            </a:r>
            <a:r>
              <a:rPr lang="en-US" sz="2200" i="1" dirty="0">
                <a:solidFill>
                  <a:srgbClr val="00B050"/>
                </a:solidFill>
                <a:latin typeface="Times New Roman" panose="02020603050405020304" pitchFamily="18" charset="0"/>
                <a:ea typeface="Times New Roman" panose="02020603050405020304" pitchFamily="18" charset="0"/>
              </a:rPr>
              <a:t>bass </a:t>
            </a:r>
            <a:r>
              <a:rPr lang="en-US" sz="2200" dirty="0">
                <a:solidFill>
                  <a:srgbClr val="00B050"/>
                </a:solidFill>
                <a:latin typeface="Times New Roman" panose="02020603050405020304" pitchFamily="18" charset="0"/>
                <a:ea typeface="Times New Roman" panose="02020603050405020304" pitchFamily="18" charset="0"/>
              </a:rPr>
              <a:t>in the orchestra.</a:t>
            </a:r>
            <a:endParaRPr lang="ro-RO" sz="22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8316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BADCBB-494F-47A7-B75A-5C2020146EBB}"/>
              </a:ext>
            </a:extLst>
          </p:cNvPr>
          <p:cNvSpPr/>
          <p:nvPr/>
        </p:nvSpPr>
        <p:spPr>
          <a:xfrm>
            <a:off x="68825" y="-1"/>
            <a:ext cx="12024851" cy="6059031"/>
          </a:xfrm>
          <a:prstGeom prst="rect">
            <a:avLst/>
          </a:prstGeom>
        </p:spPr>
        <p:txBody>
          <a:bodyPr wrap="square">
            <a:spAutoFit/>
          </a:bodyPr>
          <a:lstStyle/>
          <a:p>
            <a:pPr marL="0" lvl="1" algn="just">
              <a:spcBef>
                <a:spcPts val="170"/>
              </a:spcBef>
              <a:spcAft>
                <a:spcPts val="0"/>
              </a:spcAft>
              <a:buSzPts val="450"/>
              <a:tabLst>
                <a:tab pos="786130" algn="l"/>
              </a:tabLst>
            </a:pPr>
            <a:r>
              <a:rPr lang="en-US" sz="2400" i="1" dirty="0">
                <a:latin typeface="Times New Roman" panose="02020603050405020304" pitchFamily="18" charset="0"/>
                <a:ea typeface="Times New Roman" panose="02020603050405020304" pitchFamily="18" charset="0"/>
                <a:cs typeface="MS Gothic" panose="020B0609070205080204" pitchFamily="49" charset="-128"/>
              </a:rPr>
              <a:t>board:</a:t>
            </a:r>
            <a:r>
              <a:rPr lang="en-US" sz="2400" i="1" spc="-50"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latin typeface="Times New Roman" panose="02020603050405020304" pitchFamily="18" charset="0"/>
                <a:ea typeface="Times New Roman" panose="02020603050405020304" pitchFamily="18" charset="0"/>
                <a:cs typeface="MS Gothic" panose="020B0609070205080204" pitchFamily="49" charset="-128"/>
              </a:rPr>
              <a:t>a</a:t>
            </a:r>
            <a:r>
              <a:rPr lang="en-US" sz="2400" spc="-45"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latin typeface="Times New Roman" panose="02020603050405020304" pitchFamily="18" charset="0"/>
                <a:ea typeface="Times New Roman" panose="02020603050405020304" pitchFamily="18" charset="0"/>
                <a:cs typeface="MS Gothic" panose="020B0609070205080204" pitchFamily="49" charset="-128"/>
              </a:rPr>
              <a:t>slab</a:t>
            </a:r>
            <a:r>
              <a:rPr lang="en-US" sz="2400" spc="-50"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latin typeface="Times New Roman" panose="02020603050405020304" pitchFamily="18" charset="0"/>
                <a:ea typeface="Times New Roman" panose="02020603050405020304" pitchFamily="18" charset="0"/>
                <a:cs typeface="MS Gothic" panose="020B0609070205080204" pitchFamily="49" charset="-128"/>
              </a:rPr>
              <a:t>of</a:t>
            </a:r>
            <a:r>
              <a:rPr lang="en-US" sz="2400" spc="-45"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latin typeface="Times New Roman" panose="02020603050405020304" pitchFamily="18" charset="0"/>
                <a:ea typeface="Times New Roman" panose="02020603050405020304" pitchFamily="18" charset="0"/>
                <a:cs typeface="MS Gothic" panose="020B0609070205080204" pitchFamily="49" charset="-128"/>
              </a:rPr>
              <a:t>wood</a:t>
            </a:r>
            <a:r>
              <a:rPr lang="en-US" sz="2400" spc="265" dirty="0">
                <a:latin typeface="Times New Roman" panose="02020603050405020304" pitchFamily="18" charset="0"/>
                <a:ea typeface="Times New Roman" panose="02020603050405020304" pitchFamily="18" charset="0"/>
                <a:cs typeface="MS Gothic" panose="020B0609070205080204" pitchFamily="49" charset="-128"/>
              </a:rPr>
              <a:t>   </a:t>
            </a:r>
            <a:r>
              <a:rPr lang="en-150" sz="2400" spc="265"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The</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karate</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master</a:t>
            </a:r>
            <a:r>
              <a:rPr lang="en-US" sz="2400" spc="-5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cut</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the</a:t>
            </a:r>
            <a:r>
              <a:rPr lang="en-US" sz="2400" spc="-5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board</a:t>
            </a:r>
            <a:r>
              <a:rPr lang="en-US" sz="2400" i="1"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with</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his</a:t>
            </a:r>
            <a:r>
              <a:rPr lang="en-US" sz="2400" spc="-5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bare</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hand.</a:t>
            </a:r>
            <a:endParaRPr lang="ro-RO"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marR="96520" algn="just">
              <a:lnSpc>
                <a:spcPct val="117000"/>
              </a:lnSpc>
              <a:spcBef>
                <a:spcPts val="175"/>
              </a:spcBef>
              <a:spcAft>
                <a:spcPts val="0"/>
              </a:spcAft>
            </a:pPr>
            <a:r>
              <a:rPr lang="en-US" sz="2400" i="1" dirty="0">
                <a:latin typeface="Times New Roman" panose="02020603050405020304" pitchFamily="18" charset="0"/>
                <a:ea typeface="Times New Roman" panose="02020603050405020304" pitchFamily="18" charset="0"/>
              </a:rPr>
              <a:t>board:</a:t>
            </a:r>
            <a:r>
              <a:rPr lang="en-US" sz="2400" i="1" spc="-6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a:t>
            </a:r>
            <a:r>
              <a:rPr lang="en-US" sz="2400" spc="-6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group</a:t>
            </a:r>
            <a:r>
              <a:rPr lang="en-US" sz="2400" spc="-6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of</a:t>
            </a:r>
            <a:r>
              <a:rPr lang="en-US" sz="2400" spc="-5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directors</a:t>
            </a:r>
            <a:r>
              <a:rPr lang="en-US" sz="2400" spc="245" dirty="0">
                <a:latin typeface="Times New Roman" panose="02020603050405020304" pitchFamily="18" charset="0"/>
                <a:ea typeface="Times New Roman" panose="02020603050405020304" pitchFamily="18" charset="0"/>
              </a:rPr>
              <a:t> </a:t>
            </a:r>
            <a:r>
              <a:rPr lang="en-150" sz="2400" spc="245" dirty="0">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The</a:t>
            </a:r>
            <a:r>
              <a:rPr lang="en-US" sz="2400" spc="-6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school</a:t>
            </a:r>
            <a:r>
              <a:rPr lang="en-US" sz="2400" spc="-55" dirty="0">
                <a:solidFill>
                  <a:srgbClr val="00B050"/>
                </a:solidFill>
                <a:latin typeface="Times New Roman" panose="02020603050405020304" pitchFamily="18" charset="0"/>
                <a:ea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rPr>
              <a:t>board</a:t>
            </a:r>
            <a:r>
              <a:rPr lang="en-US" sz="2400" i="1" spc="-6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meets</a:t>
            </a:r>
            <a:r>
              <a:rPr lang="en-US" sz="2400" spc="-6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the</a:t>
            </a:r>
            <a:r>
              <a:rPr lang="en-US" sz="2400" spc="-6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first</a:t>
            </a:r>
            <a:r>
              <a:rPr lang="en-US" sz="2400" spc="-55"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Tuesday</a:t>
            </a:r>
            <a:r>
              <a:rPr lang="en-US" sz="2400" spc="-6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of</a:t>
            </a:r>
            <a:r>
              <a:rPr lang="en-US" sz="2400" spc="-6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every</a:t>
            </a:r>
            <a:r>
              <a:rPr lang="en-US" sz="2400" spc="-55"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month.</a:t>
            </a:r>
            <a:endParaRPr lang="en-150" sz="2400" dirty="0">
              <a:solidFill>
                <a:srgbClr val="00B050"/>
              </a:solidFill>
              <a:latin typeface="Times New Roman" panose="02020603050405020304" pitchFamily="18" charset="0"/>
              <a:ea typeface="Times New Roman" panose="02020603050405020304" pitchFamily="18" charset="0"/>
            </a:endParaRPr>
          </a:p>
          <a:p>
            <a:pPr marR="96520" algn="just">
              <a:lnSpc>
                <a:spcPct val="117000"/>
              </a:lnSpc>
              <a:spcBef>
                <a:spcPts val="175"/>
              </a:spcBef>
              <a:spcAft>
                <a:spcPts val="0"/>
              </a:spcAft>
            </a:pPr>
            <a:r>
              <a:rPr lang="en-US" sz="2400" i="1" dirty="0">
                <a:latin typeface="Times New Roman" panose="02020603050405020304" pitchFamily="18" charset="0"/>
                <a:ea typeface="Times New Roman" panose="02020603050405020304" pitchFamily="18" charset="0"/>
              </a:rPr>
              <a:t>bored: </a:t>
            </a:r>
            <a:r>
              <a:rPr lang="en-US" sz="2400" dirty="0">
                <a:latin typeface="Times New Roman" panose="02020603050405020304" pitchFamily="18" charset="0"/>
                <a:ea typeface="Times New Roman" panose="02020603050405020304" pitchFamily="18" charset="0"/>
              </a:rPr>
              <a:t>not interested</a:t>
            </a:r>
            <a:r>
              <a:rPr lang="en-US" sz="2400" spc="400" dirty="0">
                <a:latin typeface="Times New Roman" panose="02020603050405020304" pitchFamily="18" charset="0"/>
                <a:ea typeface="Times New Roman" panose="02020603050405020304" pitchFamily="18" charset="0"/>
              </a:rPr>
              <a:t>  </a:t>
            </a:r>
            <a:r>
              <a:rPr lang="en-150" sz="2400" spc="400" dirty="0">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The </a:t>
            </a:r>
            <a:r>
              <a:rPr lang="en-US" sz="2400" i="1" dirty="0">
                <a:solidFill>
                  <a:srgbClr val="00B050"/>
                </a:solidFill>
                <a:latin typeface="Times New Roman" panose="02020603050405020304" pitchFamily="18" charset="0"/>
                <a:ea typeface="Times New Roman" panose="02020603050405020304" pitchFamily="18" charset="0"/>
              </a:rPr>
              <a:t>movie </a:t>
            </a:r>
            <a:r>
              <a:rPr lang="en-US" sz="2400" dirty="0">
                <a:solidFill>
                  <a:srgbClr val="00B050"/>
                </a:solidFill>
                <a:latin typeface="Times New Roman" panose="02020603050405020304" pitchFamily="18" charset="0"/>
                <a:ea typeface="Times New Roman" panose="02020603050405020304" pitchFamily="18" charset="0"/>
              </a:rPr>
              <a:t>bored us so we left early.</a:t>
            </a:r>
            <a:endParaRPr lang="ro-RO" sz="2400" dirty="0">
              <a:solidFill>
                <a:srgbClr val="00B050"/>
              </a:solidFill>
              <a:latin typeface="Times New Roman" panose="02020603050405020304" pitchFamily="18" charset="0"/>
              <a:ea typeface="Times New Roman" panose="02020603050405020304" pitchFamily="18" charset="0"/>
            </a:endParaRPr>
          </a:p>
          <a:p>
            <a:pPr marL="0" lvl="1" algn="just">
              <a:lnSpc>
                <a:spcPts val="970"/>
              </a:lnSpc>
              <a:spcBef>
                <a:spcPts val="265"/>
              </a:spcBef>
              <a:spcAft>
                <a:spcPts val="0"/>
              </a:spcAft>
              <a:buSzPts val="450"/>
              <a:buFont typeface="MS Gothic" panose="020B0609070205080204" pitchFamily="49" charset="-128"/>
              <a:buChar char="•"/>
              <a:tabLst>
                <a:tab pos="786130" algn="l"/>
              </a:tabLst>
            </a:pPr>
            <a:endParaRPr lang="en-150" sz="2400" i="1" dirty="0">
              <a:latin typeface="Times New Roman" panose="02020603050405020304" pitchFamily="18" charset="0"/>
              <a:ea typeface="Times New Roman" panose="02020603050405020304" pitchFamily="18" charset="0"/>
              <a:cs typeface="MS Gothic" panose="020B0609070205080204" pitchFamily="49" charset="-128"/>
            </a:endParaRPr>
          </a:p>
          <a:p>
            <a:pPr marL="0" lvl="1" algn="just">
              <a:lnSpc>
                <a:spcPts val="970"/>
              </a:lnSpc>
              <a:spcBef>
                <a:spcPts val="265"/>
              </a:spcBef>
              <a:spcAft>
                <a:spcPts val="0"/>
              </a:spcAft>
              <a:buSzPts val="450"/>
              <a:buFont typeface="MS Gothic" panose="020B0609070205080204" pitchFamily="49" charset="-128"/>
              <a:buChar char="•"/>
              <a:tabLst>
                <a:tab pos="786130" algn="l"/>
              </a:tabLst>
            </a:pPr>
            <a:endParaRPr lang="en-150" sz="2400" i="1" dirty="0">
              <a:latin typeface="Times New Roman" panose="02020603050405020304" pitchFamily="18" charset="0"/>
              <a:ea typeface="Times New Roman" panose="02020603050405020304" pitchFamily="18" charset="0"/>
              <a:cs typeface="MS Gothic" panose="020B0609070205080204" pitchFamily="49" charset="-128"/>
            </a:endParaRPr>
          </a:p>
          <a:p>
            <a:pPr marL="0" lvl="1" algn="just">
              <a:lnSpc>
                <a:spcPts val="970"/>
              </a:lnSpc>
              <a:spcBef>
                <a:spcPts val="265"/>
              </a:spcBef>
              <a:spcAft>
                <a:spcPts val="0"/>
              </a:spcAft>
              <a:buSzPts val="450"/>
              <a:buFont typeface="MS Gothic" panose="020B0609070205080204" pitchFamily="49" charset="-128"/>
              <a:buChar char="•"/>
              <a:tabLst>
                <a:tab pos="786130" algn="l"/>
              </a:tabLst>
            </a:pPr>
            <a:endParaRPr lang="en-150" sz="2400" i="1" dirty="0">
              <a:latin typeface="Times New Roman" panose="02020603050405020304" pitchFamily="18" charset="0"/>
              <a:ea typeface="Times New Roman" panose="02020603050405020304" pitchFamily="18" charset="0"/>
              <a:cs typeface="MS Gothic" panose="020B0609070205080204" pitchFamily="49" charset="-128"/>
            </a:endParaRPr>
          </a:p>
          <a:p>
            <a:pPr marL="0" lvl="1" algn="just">
              <a:lnSpc>
                <a:spcPts val="970"/>
              </a:lnSpc>
              <a:spcBef>
                <a:spcPts val="265"/>
              </a:spcBef>
              <a:spcAft>
                <a:spcPts val="0"/>
              </a:spcAft>
              <a:buSzPts val="450"/>
              <a:buFont typeface="MS Gothic" panose="020B0609070205080204" pitchFamily="49" charset="-128"/>
              <a:buChar char="•"/>
              <a:tabLst>
                <a:tab pos="786130" algn="l"/>
              </a:tabLst>
            </a:pPr>
            <a:r>
              <a:rPr lang="en-US" sz="2400" i="1" dirty="0">
                <a:latin typeface="Times New Roman" panose="02020603050405020304" pitchFamily="18" charset="0"/>
                <a:ea typeface="Times New Roman" panose="02020603050405020304" pitchFamily="18" charset="0"/>
                <a:cs typeface="MS Gothic" panose="020B0609070205080204" pitchFamily="49" charset="-128"/>
              </a:rPr>
              <a:t>born:</a:t>
            </a:r>
            <a:r>
              <a:rPr lang="en-US" sz="2400" i="1" spc="-35"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latin typeface="Times New Roman" panose="02020603050405020304" pitchFamily="18" charset="0"/>
                <a:ea typeface="Times New Roman" panose="02020603050405020304" pitchFamily="18" charset="0"/>
                <a:cs typeface="MS Gothic" panose="020B0609070205080204" pitchFamily="49" charset="-128"/>
              </a:rPr>
              <a:t>native</a:t>
            </a:r>
            <a:r>
              <a:rPr lang="en-US" sz="2400" spc="300" dirty="0">
                <a:latin typeface="Times New Roman" panose="02020603050405020304" pitchFamily="18" charset="0"/>
                <a:ea typeface="Times New Roman" panose="02020603050405020304" pitchFamily="18" charset="0"/>
                <a:cs typeface="MS Gothic" panose="020B0609070205080204" pitchFamily="49" charset="-128"/>
              </a:rPr>
              <a:t>   </a:t>
            </a:r>
            <a:r>
              <a:rPr lang="en-150" sz="2400" spc="300" dirty="0">
                <a:latin typeface="Times New Roman" panose="02020603050405020304" pitchFamily="18" charset="0"/>
                <a:ea typeface="Times New Roman" panose="02020603050405020304" pitchFamily="18" charset="0"/>
                <a:cs typeface="MS Gothic" panose="020B0609070205080204" pitchFamily="49" charset="-128"/>
              </a:rPr>
              <a:t>				</a:t>
            </a:r>
            <a:r>
              <a:rPr lang="en-US" sz="24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Born</a:t>
            </a:r>
            <a:r>
              <a:rPr lang="en-US" sz="2400" i="1" spc="-2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free</a:t>
            </a:r>
            <a:r>
              <a:rPr lang="en-US" sz="2400" spc="38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taxed</a:t>
            </a:r>
            <a:r>
              <a:rPr lang="en-US" sz="2400" spc="-3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to</a:t>
            </a:r>
            <a:r>
              <a:rPr lang="en-US" sz="2400" spc="-3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spc="-1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death.</a:t>
            </a:r>
            <a:endParaRPr lang="ro-RO"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algn="just">
              <a:spcBef>
                <a:spcPts val="170"/>
              </a:spcBef>
              <a:spcAft>
                <a:spcPts val="0"/>
              </a:spcAft>
            </a:pPr>
            <a:r>
              <a:rPr lang="en-US" sz="2400" i="1" dirty="0">
                <a:latin typeface="Times New Roman" panose="02020603050405020304" pitchFamily="18" charset="0"/>
                <a:ea typeface="Times New Roman" panose="02020603050405020304" pitchFamily="18" charset="0"/>
              </a:rPr>
              <a:t>borne:</a:t>
            </a:r>
            <a:r>
              <a:rPr lang="en-US" sz="2400" i="1" spc="-4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endured</a:t>
            </a:r>
            <a:r>
              <a:rPr lang="en-US" sz="2400" spc="275" dirty="0">
                <a:latin typeface="Times New Roman" panose="02020603050405020304" pitchFamily="18" charset="0"/>
                <a:ea typeface="Times New Roman" panose="02020603050405020304" pitchFamily="18" charset="0"/>
              </a:rPr>
              <a:t>   </a:t>
            </a:r>
            <a:r>
              <a:rPr lang="en-150" sz="2400" spc="275" dirty="0">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Fortunato</a:t>
            </a:r>
            <a:r>
              <a:rPr lang="en-US" sz="2400" spc="-3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had</a:t>
            </a:r>
            <a:r>
              <a:rPr lang="en-US" sz="2400" spc="-45" dirty="0">
                <a:solidFill>
                  <a:srgbClr val="00B050"/>
                </a:solidFill>
                <a:latin typeface="Times New Roman" panose="02020603050405020304" pitchFamily="18" charset="0"/>
                <a:ea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rPr>
              <a:t>borne</a:t>
            </a:r>
            <a:r>
              <a:rPr lang="en-US" sz="2400" i="1" spc="-4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his</a:t>
            </a:r>
            <a:r>
              <a:rPr lang="en-US" sz="2400" spc="-4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insults</a:t>
            </a:r>
            <a:r>
              <a:rPr lang="en-US" sz="2400" spc="-45"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the</a:t>
            </a:r>
            <a:r>
              <a:rPr lang="en-US" sz="2400" spc="-4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best</a:t>
            </a:r>
            <a:r>
              <a:rPr lang="en-US" sz="2400" spc="-4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he</a:t>
            </a:r>
            <a:r>
              <a:rPr lang="en-US" sz="2400" spc="-45" dirty="0">
                <a:solidFill>
                  <a:srgbClr val="00B050"/>
                </a:solidFill>
                <a:latin typeface="Times New Roman" panose="02020603050405020304" pitchFamily="18" charset="0"/>
                <a:ea typeface="Times New Roman" panose="02020603050405020304" pitchFamily="18" charset="0"/>
              </a:rPr>
              <a:t> </a:t>
            </a:r>
            <a:r>
              <a:rPr lang="en-US" sz="2400" spc="-10" dirty="0">
                <a:solidFill>
                  <a:srgbClr val="00B050"/>
                </a:solidFill>
                <a:latin typeface="Times New Roman" panose="02020603050405020304" pitchFamily="18" charset="0"/>
                <a:ea typeface="Times New Roman" panose="02020603050405020304" pitchFamily="18" charset="0"/>
              </a:rPr>
              <a:t>could.</a:t>
            </a:r>
            <a:endParaRPr lang="ro-RO" sz="2400" dirty="0">
              <a:solidFill>
                <a:srgbClr val="00B050"/>
              </a:solidFill>
              <a:latin typeface="Times New Roman" panose="02020603050405020304" pitchFamily="18" charset="0"/>
              <a:ea typeface="Times New Roman" panose="02020603050405020304" pitchFamily="18" charset="0"/>
            </a:endParaRPr>
          </a:p>
          <a:p>
            <a:pPr marL="0" lvl="1" algn="just">
              <a:spcBef>
                <a:spcPts val="175"/>
              </a:spcBef>
              <a:spcAft>
                <a:spcPts val="0"/>
              </a:spcAft>
              <a:buSzPts val="450"/>
              <a:buFont typeface="MS Gothic" panose="020B0609070205080204" pitchFamily="49" charset="-128"/>
              <a:buChar char="•"/>
              <a:tabLst>
                <a:tab pos="786130" algn="l"/>
              </a:tabLst>
            </a:pPr>
            <a:endParaRPr lang="en-150" sz="2400" i="1" dirty="0">
              <a:latin typeface="Times New Roman" panose="02020603050405020304" pitchFamily="18" charset="0"/>
              <a:ea typeface="Times New Roman" panose="02020603050405020304" pitchFamily="18" charset="0"/>
              <a:cs typeface="MS Gothic" panose="020B0609070205080204" pitchFamily="49" charset="-128"/>
            </a:endParaRPr>
          </a:p>
          <a:p>
            <a:pPr marL="0" lvl="1" algn="just">
              <a:spcBef>
                <a:spcPts val="175"/>
              </a:spcBef>
              <a:spcAft>
                <a:spcPts val="0"/>
              </a:spcAft>
              <a:buSzPts val="450"/>
              <a:buFont typeface="MS Gothic" panose="020B0609070205080204" pitchFamily="49" charset="-128"/>
              <a:buChar char="•"/>
              <a:tabLst>
                <a:tab pos="786130" algn="l"/>
              </a:tabLst>
            </a:pPr>
            <a:r>
              <a:rPr lang="en-US" sz="2400" i="1" dirty="0">
                <a:latin typeface="Times New Roman" panose="02020603050405020304" pitchFamily="18" charset="0"/>
                <a:ea typeface="Times New Roman" panose="02020603050405020304" pitchFamily="18" charset="0"/>
                <a:cs typeface="MS Gothic" panose="020B0609070205080204" pitchFamily="49" charset="-128"/>
              </a:rPr>
              <a:t>bore:</a:t>
            </a:r>
            <a:r>
              <a:rPr lang="en-US" sz="2400" i="1" spc="-50"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latin typeface="Times New Roman" panose="02020603050405020304" pitchFamily="18" charset="0"/>
                <a:ea typeface="Times New Roman" panose="02020603050405020304" pitchFamily="18" charset="0"/>
                <a:cs typeface="MS Gothic" panose="020B0609070205080204" pitchFamily="49" charset="-128"/>
              </a:rPr>
              <a:t>tiresome</a:t>
            </a:r>
            <a:r>
              <a:rPr lang="en-US" sz="2400" spc="-45"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latin typeface="Times New Roman" panose="02020603050405020304" pitchFamily="18" charset="0"/>
                <a:ea typeface="Times New Roman" panose="02020603050405020304" pitchFamily="18" charset="0"/>
                <a:cs typeface="MS Gothic" panose="020B0609070205080204" pitchFamily="49" charset="-128"/>
              </a:rPr>
              <a:t>person</a:t>
            </a:r>
            <a:r>
              <a:rPr lang="en-US" sz="2400" spc="265" dirty="0">
                <a:latin typeface="Times New Roman" panose="02020603050405020304" pitchFamily="18" charset="0"/>
                <a:ea typeface="Times New Roman" panose="02020603050405020304" pitchFamily="18" charset="0"/>
                <a:cs typeface="MS Gothic" panose="020B0609070205080204" pitchFamily="49" charset="-128"/>
              </a:rPr>
              <a:t>   </a:t>
            </a:r>
            <a:r>
              <a:rPr lang="en-150" sz="2400" spc="265"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What</a:t>
            </a:r>
            <a:r>
              <a:rPr lang="en-US" sz="2400" spc="-4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a:t>
            </a:r>
            <a:r>
              <a:rPr lang="en-US" sz="2400" spc="-5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bore</a:t>
            </a:r>
            <a:r>
              <a:rPr lang="en-US" sz="2400" i="1"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he</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spc="-2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is!</a:t>
            </a:r>
            <a:endParaRPr lang="ro-RO"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algn="just">
              <a:spcBef>
                <a:spcPts val="170"/>
              </a:spcBef>
              <a:spcAft>
                <a:spcPts val="0"/>
              </a:spcAft>
            </a:pPr>
            <a:r>
              <a:rPr lang="en-US" sz="2400" i="1" dirty="0">
                <a:latin typeface="Times New Roman" panose="02020603050405020304" pitchFamily="18" charset="0"/>
                <a:ea typeface="Times New Roman" panose="02020603050405020304" pitchFamily="18" charset="0"/>
              </a:rPr>
              <a:t>boar:</a:t>
            </a:r>
            <a:r>
              <a:rPr lang="en-US" sz="2400" i="1" spc="-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male</a:t>
            </a:r>
            <a:r>
              <a:rPr lang="en-US" sz="2400" spc="-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pig</a:t>
            </a:r>
            <a:r>
              <a:rPr lang="en-US" sz="2400" spc="365" dirty="0">
                <a:latin typeface="Times New Roman" panose="02020603050405020304" pitchFamily="18" charset="0"/>
                <a:ea typeface="Times New Roman" panose="02020603050405020304" pitchFamily="18" charset="0"/>
              </a:rPr>
              <a:t>   </a:t>
            </a:r>
            <a:r>
              <a:rPr lang="en-150" sz="2400" spc="365" dirty="0">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They</a:t>
            </a:r>
            <a:r>
              <a:rPr lang="en-US" sz="2400" spc="-5"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found a</a:t>
            </a:r>
            <a:r>
              <a:rPr lang="en-US" sz="2400" spc="-5" dirty="0">
                <a:solidFill>
                  <a:srgbClr val="00B050"/>
                </a:solidFill>
                <a:latin typeface="Times New Roman" panose="02020603050405020304" pitchFamily="18" charset="0"/>
                <a:ea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rPr>
              <a:t>boar </a:t>
            </a:r>
            <a:r>
              <a:rPr lang="en-US" sz="2400" dirty="0">
                <a:solidFill>
                  <a:srgbClr val="00B050"/>
                </a:solidFill>
                <a:latin typeface="Times New Roman" panose="02020603050405020304" pitchFamily="18" charset="0"/>
                <a:ea typeface="Times New Roman" panose="02020603050405020304" pitchFamily="18" charset="0"/>
              </a:rPr>
              <a:t>in</a:t>
            </a:r>
            <a:r>
              <a:rPr lang="en-US" sz="2400" spc="-5"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the</a:t>
            </a:r>
            <a:r>
              <a:rPr lang="en-US" sz="2400" spc="-5" dirty="0">
                <a:solidFill>
                  <a:srgbClr val="00B050"/>
                </a:solidFill>
                <a:latin typeface="Times New Roman" panose="02020603050405020304" pitchFamily="18" charset="0"/>
                <a:ea typeface="Times New Roman" panose="02020603050405020304" pitchFamily="18" charset="0"/>
              </a:rPr>
              <a:t> </a:t>
            </a:r>
            <a:r>
              <a:rPr lang="en-US" sz="2400" spc="-10" dirty="0">
                <a:solidFill>
                  <a:srgbClr val="00B050"/>
                </a:solidFill>
                <a:latin typeface="Times New Roman" panose="02020603050405020304" pitchFamily="18" charset="0"/>
                <a:ea typeface="Times New Roman" panose="02020603050405020304" pitchFamily="18" charset="0"/>
              </a:rPr>
              <a:t>woods.</a:t>
            </a:r>
            <a:endParaRPr lang="ro-RO" sz="2400" dirty="0">
              <a:solidFill>
                <a:srgbClr val="00B050"/>
              </a:solidFill>
              <a:latin typeface="Times New Roman" panose="02020603050405020304" pitchFamily="18" charset="0"/>
              <a:ea typeface="Times New Roman" panose="02020603050405020304" pitchFamily="18" charset="0"/>
            </a:endParaRPr>
          </a:p>
          <a:p>
            <a:pPr marL="0" marR="1365250" lvl="1">
              <a:lnSpc>
                <a:spcPct val="117000"/>
              </a:lnSpc>
              <a:spcBef>
                <a:spcPts val="175"/>
              </a:spcBef>
              <a:spcAft>
                <a:spcPts val="0"/>
              </a:spcAft>
              <a:buSzPts val="450"/>
              <a:buFont typeface="MS Gothic" panose="020B0609070205080204" pitchFamily="49" charset="-128"/>
              <a:buChar char="•"/>
              <a:tabLst>
                <a:tab pos="786130" algn="l"/>
                <a:tab pos="2199640" algn="l"/>
                <a:tab pos="2686050" algn="l"/>
              </a:tabLst>
            </a:pPr>
            <a:endParaRPr lang="en-150" sz="2400" i="1" dirty="0">
              <a:latin typeface="Times New Roman" panose="02020603050405020304" pitchFamily="18" charset="0"/>
              <a:ea typeface="Times New Roman" panose="02020603050405020304" pitchFamily="18" charset="0"/>
              <a:cs typeface="MS Gothic" panose="020B0609070205080204" pitchFamily="49" charset="-128"/>
            </a:endParaRPr>
          </a:p>
          <a:p>
            <a:pPr marL="0" marR="1365250" lvl="1">
              <a:lnSpc>
                <a:spcPct val="117000"/>
              </a:lnSpc>
              <a:spcBef>
                <a:spcPts val="175"/>
              </a:spcBef>
              <a:spcAft>
                <a:spcPts val="0"/>
              </a:spcAft>
              <a:buSzPts val="450"/>
              <a:buFont typeface="MS Gothic" panose="020B0609070205080204" pitchFamily="49" charset="-128"/>
              <a:buChar char="•"/>
              <a:tabLst>
                <a:tab pos="786130" algn="l"/>
                <a:tab pos="2199640" algn="l"/>
                <a:tab pos="2686050" algn="l"/>
              </a:tabLst>
            </a:pPr>
            <a:r>
              <a:rPr lang="en-US" sz="2400" i="1" dirty="0">
                <a:latin typeface="Times New Roman" panose="02020603050405020304" pitchFamily="18" charset="0"/>
                <a:ea typeface="Times New Roman" panose="02020603050405020304" pitchFamily="18" charset="0"/>
                <a:cs typeface="MS Gothic" panose="020B0609070205080204" pitchFamily="49" charset="-128"/>
              </a:rPr>
              <a:t>brake: </a:t>
            </a:r>
            <a:r>
              <a:rPr lang="en-US" sz="2400" dirty="0">
                <a:latin typeface="Times New Roman" panose="02020603050405020304" pitchFamily="18" charset="0"/>
                <a:ea typeface="Times New Roman" panose="02020603050405020304" pitchFamily="18" charset="0"/>
                <a:cs typeface="MS Gothic" panose="020B0609070205080204" pitchFamily="49" charset="-128"/>
              </a:rPr>
              <a:t>a device for slowing a vehicle	</a:t>
            </a:r>
            <a:r>
              <a:rPr lang="en-150" sz="2400"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Use</a:t>
            </a:r>
            <a:r>
              <a:rPr lang="en-US" sz="24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the</a:t>
            </a:r>
            <a:r>
              <a:rPr lang="en-US" sz="24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car</a:t>
            </a:r>
            <a:r>
              <a:rPr lang="en-US" sz="2400" spc="-6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brake!</a:t>
            </a:r>
            <a:endParaRPr lang="en-150" sz="24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marL="0" marR="1365250" lvl="1">
              <a:lnSpc>
                <a:spcPct val="117000"/>
              </a:lnSpc>
              <a:spcBef>
                <a:spcPts val="175"/>
              </a:spcBef>
              <a:spcAft>
                <a:spcPts val="0"/>
              </a:spcAft>
              <a:buSzPts val="450"/>
              <a:buFont typeface="MS Gothic" panose="020B0609070205080204" pitchFamily="49" charset="-128"/>
              <a:buChar char="•"/>
              <a:tabLst>
                <a:tab pos="786130" algn="l"/>
                <a:tab pos="2199640" algn="l"/>
                <a:tab pos="2686050" algn="l"/>
              </a:tabLst>
            </a:pPr>
            <a:r>
              <a:rPr lang="en-US" sz="2400" i="1" dirty="0">
                <a:latin typeface="Times New Roman" panose="02020603050405020304" pitchFamily="18" charset="0"/>
                <a:ea typeface="Times New Roman" panose="02020603050405020304" pitchFamily="18" charset="0"/>
                <a:cs typeface="MS Gothic" panose="020B0609070205080204" pitchFamily="49" charset="-128"/>
              </a:rPr>
              <a:t>break: </a:t>
            </a:r>
            <a:r>
              <a:rPr lang="en-US" sz="2400" dirty="0">
                <a:latin typeface="Times New Roman" panose="02020603050405020304" pitchFamily="18" charset="0"/>
                <a:ea typeface="Times New Roman" panose="02020603050405020304" pitchFamily="18" charset="0"/>
                <a:cs typeface="MS Gothic" panose="020B0609070205080204" pitchFamily="49" charset="-128"/>
              </a:rPr>
              <a:t>to crack or destroy	</a:t>
            </a:r>
            <a:r>
              <a:rPr lang="en-150" sz="2400"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Don’t </a:t>
            </a:r>
            <a:r>
              <a:rPr lang="en-US" sz="24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break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my back.</a:t>
            </a:r>
            <a:endParaRPr lang="ro-RO"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marL="0" lvl="1">
              <a:lnSpc>
                <a:spcPts val="970"/>
              </a:lnSpc>
              <a:spcBef>
                <a:spcPts val="265"/>
              </a:spcBef>
              <a:spcAft>
                <a:spcPts val="0"/>
              </a:spcAft>
              <a:buSzPts val="450"/>
              <a:buFont typeface="MS Gothic" panose="020B0609070205080204" pitchFamily="49" charset="-128"/>
              <a:buChar char="•"/>
              <a:tabLst>
                <a:tab pos="786130" algn="l"/>
                <a:tab pos="2046605" algn="l"/>
              </a:tabLst>
            </a:pPr>
            <a:endParaRPr lang="en-150" sz="2400" i="1" dirty="0">
              <a:latin typeface="Times New Roman" panose="02020603050405020304" pitchFamily="18" charset="0"/>
              <a:ea typeface="Times New Roman" panose="02020603050405020304" pitchFamily="18" charset="0"/>
              <a:cs typeface="MS Gothic" panose="020B0609070205080204" pitchFamily="49" charset="-128"/>
            </a:endParaRPr>
          </a:p>
          <a:p>
            <a:pPr marL="0" lvl="1">
              <a:lnSpc>
                <a:spcPts val="970"/>
              </a:lnSpc>
              <a:spcBef>
                <a:spcPts val="265"/>
              </a:spcBef>
              <a:spcAft>
                <a:spcPts val="0"/>
              </a:spcAft>
              <a:buSzPts val="450"/>
              <a:buFont typeface="MS Gothic" panose="020B0609070205080204" pitchFamily="49" charset="-128"/>
              <a:buChar char="•"/>
              <a:tabLst>
                <a:tab pos="786130" algn="l"/>
                <a:tab pos="2046605" algn="l"/>
              </a:tabLst>
            </a:pPr>
            <a:endParaRPr lang="en-150" sz="2400" i="1" dirty="0">
              <a:latin typeface="Times New Roman" panose="02020603050405020304" pitchFamily="18" charset="0"/>
              <a:ea typeface="Times New Roman" panose="02020603050405020304" pitchFamily="18" charset="0"/>
              <a:cs typeface="MS Gothic" panose="020B0609070205080204" pitchFamily="49" charset="-128"/>
            </a:endParaRPr>
          </a:p>
          <a:p>
            <a:pPr marL="0" lvl="1">
              <a:lnSpc>
                <a:spcPts val="970"/>
              </a:lnSpc>
              <a:spcBef>
                <a:spcPts val="265"/>
              </a:spcBef>
              <a:spcAft>
                <a:spcPts val="0"/>
              </a:spcAft>
              <a:buSzPts val="450"/>
              <a:buFont typeface="MS Gothic" panose="020B0609070205080204" pitchFamily="49" charset="-128"/>
              <a:buChar char="•"/>
              <a:tabLst>
                <a:tab pos="786130" algn="l"/>
                <a:tab pos="2046605" algn="l"/>
              </a:tabLst>
            </a:pPr>
            <a:endParaRPr lang="en-150" sz="2400" i="1" dirty="0">
              <a:latin typeface="Times New Roman" panose="02020603050405020304" pitchFamily="18" charset="0"/>
              <a:ea typeface="Times New Roman" panose="02020603050405020304" pitchFamily="18" charset="0"/>
              <a:cs typeface="MS Gothic" panose="020B0609070205080204" pitchFamily="49" charset="-128"/>
            </a:endParaRPr>
          </a:p>
          <a:p>
            <a:pPr marL="0" lvl="1">
              <a:lnSpc>
                <a:spcPts val="970"/>
              </a:lnSpc>
              <a:spcBef>
                <a:spcPts val="265"/>
              </a:spcBef>
              <a:spcAft>
                <a:spcPts val="0"/>
              </a:spcAft>
              <a:buSzPts val="450"/>
              <a:buFont typeface="MS Gothic" panose="020B0609070205080204" pitchFamily="49" charset="-128"/>
              <a:buChar char="•"/>
              <a:tabLst>
                <a:tab pos="786130" algn="l"/>
                <a:tab pos="2046605" algn="l"/>
              </a:tabLst>
            </a:pPr>
            <a:r>
              <a:rPr lang="en-US" sz="2400" i="1" dirty="0">
                <a:latin typeface="Times New Roman" panose="02020603050405020304" pitchFamily="18" charset="0"/>
                <a:ea typeface="Times New Roman" panose="02020603050405020304" pitchFamily="18" charset="0"/>
                <a:cs typeface="MS Gothic" panose="020B0609070205080204" pitchFamily="49" charset="-128"/>
              </a:rPr>
              <a:t>breadth: </a:t>
            </a:r>
            <a:r>
              <a:rPr lang="en-US" sz="2400" spc="-10" dirty="0">
                <a:latin typeface="Times New Roman" panose="02020603050405020304" pitchFamily="18" charset="0"/>
                <a:ea typeface="Times New Roman" panose="02020603050405020304" pitchFamily="18" charset="0"/>
                <a:cs typeface="MS Gothic" panose="020B0609070205080204" pitchFamily="49" charset="-128"/>
              </a:rPr>
              <a:t>measurement</a:t>
            </a:r>
            <a:r>
              <a:rPr lang="en-US" sz="2400" dirty="0">
                <a:latin typeface="Times New Roman" panose="02020603050405020304" pitchFamily="18" charset="0"/>
                <a:ea typeface="Times New Roman" panose="02020603050405020304" pitchFamily="18" charset="0"/>
                <a:cs typeface="MS Gothic" panose="020B0609070205080204" pitchFamily="49" charset="-128"/>
              </a:rPr>
              <a:t>	</a:t>
            </a:r>
            <a:r>
              <a:rPr lang="en-150" sz="2400" dirty="0">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The</a:t>
            </a:r>
            <a:r>
              <a:rPr lang="en-US" sz="2400" spc="-5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desk</a:t>
            </a:r>
            <a:r>
              <a:rPr lang="en-US" sz="2400" spc="-5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has</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a</a:t>
            </a:r>
            <a:r>
              <a:rPr lang="en-US" sz="2400" spc="-5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i="1"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breadth</a:t>
            </a:r>
            <a:r>
              <a:rPr lang="en-US" sz="2400" i="1"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of</a:t>
            </a:r>
            <a:r>
              <a:rPr lang="en-US" sz="2400" spc="-5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more</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than</a:t>
            </a:r>
            <a:r>
              <a:rPr lang="en-US" sz="2400" spc="-5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6</a:t>
            </a:r>
            <a:r>
              <a:rPr lang="en-US" sz="2400" spc="-45"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 </a:t>
            </a:r>
            <a:r>
              <a:rPr lang="en-US" sz="2400" spc="-2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rPr>
              <a:t>feet</a:t>
            </a:r>
            <a:endParaRPr lang="ro-RO" sz="2400" dirty="0">
              <a:solidFill>
                <a:srgbClr val="00B050"/>
              </a:solidFill>
              <a:latin typeface="Times New Roman" panose="02020603050405020304" pitchFamily="18" charset="0"/>
              <a:ea typeface="Times New Roman" panose="02020603050405020304" pitchFamily="18" charset="0"/>
              <a:cs typeface="MS Gothic" panose="020B0609070205080204" pitchFamily="49" charset="-128"/>
            </a:endParaRPr>
          </a:p>
          <a:p>
            <a:pPr>
              <a:spcBef>
                <a:spcPts val="170"/>
              </a:spcBef>
              <a:spcAft>
                <a:spcPts val="0"/>
              </a:spcAft>
              <a:tabLst>
                <a:tab pos="2172970" algn="l"/>
              </a:tabLst>
            </a:pPr>
            <a:r>
              <a:rPr lang="en-US" sz="2400" i="1" dirty="0">
                <a:latin typeface="Times New Roman" panose="02020603050405020304" pitchFamily="18" charset="0"/>
                <a:ea typeface="Times New Roman" panose="02020603050405020304" pitchFamily="18" charset="0"/>
              </a:rPr>
              <a:t>breath:</a:t>
            </a:r>
            <a:r>
              <a:rPr lang="en-US" sz="2400" i="1" spc="-1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inhale</a:t>
            </a:r>
            <a:r>
              <a:rPr lang="en-US" sz="2400" spc="-1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and</a:t>
            </a:r>
            <a:r>
              <a:rPr lang="en-US" sz="2400" spc="-15" dirty="0">
                <a:latin typeface="Times New Roman" panose="02020603050405020304" pitchFamily="18" charset="0"/>
                <a:ea typeface="Times New Roman" panose="02020603050405020304" pitchFamily="18" charset="0"/>
              </a:rPr>
              <a:t> </a:t>
            </a:r>
            <a:r>
              <a:rPr lang="en-US" sz="2400" spc="-10" dirty="0">
                <a:latin typeface="Times New Roman" panose="02020603050405020304" pitchFamily="18" charset="0"/>
                <a:ea typeface="Times New Roman" panose="02020603050405020304" pitchFamily="18" charset="0"/>
              </a:rPr>
              <a:t>exhale</a:t>
            </a:r>
            <a:r>
              <a:rPr lang="en-US" sz="2400" dirty="0">
                <a:latin typeface="Times New Roman" panose="02020603050405020304" pitchFamily="18" charset="0"/>
                <a:ea typeface="Times New Roman" panose="02020603050405020304" pitchFamily="18" charset="0"/>
              </a:rPr>
              <a:t>	</a:t>
            </a:r>
            <a:r>
              <a:rPr lang="en-150" sz="2400" dirty="0">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She</a:t>
            </a:r>
            <a:r>
              <a:rPr lang="en-US" sz="2400" spc="20"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has</a:t>
            </a:r>
            <a:r>
              <a:rPr lang="en-US" sz="2400" spc="25" dirty="0">
                <a:solidFill>
                  <a:srgbClr val="00B050"/>
                </a:solidFill>
                <a:latin typeface="Times New Roman" panose="02020603050405020304" pitchFamily="18" charset="0"/>
                <a:ea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rPr>
              <a:t>bad</a:t>
            </a:r>
            <a:r>
              <a:rPr lang="en-US" sz="2400" spc="25" dirty="0">
                <a:solidFill>
                  <a:srgbClr val="00B050"/>
                </a:solidFill>
                <a:latin typeface="Times New Roman" panose="02020603050405020304" pitchFamily="18" charset="0"/>
                <a:ea typeface="Times New Roman" panose="02020603050405020304" pitchFamily="18" charset="0"/>
              </a:rPr>
              <a:t> </a:t>
            </a:r>
            <a:r>
              <a:rPr lang="en-US" sz="2400" i="1" spc="-10" dirty="0">
                <a:solidFill>
                  <a:srgbClr val="00B050"/>
                </a:solidFill>
                <a:latin typeface="Times New Roman" panose="02020603050405020304" pitchFamily="18" charset="0"/>
                <a:ea typeface="Times New Roman" panose="02020603050405020304" pitchFamily="18" charset="0"/>
              </a:rPr>
              <a:t>breath.</a:t>
            </a:r>
            <a:endParaRPr lang="ro-RO" sz="24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2624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3C2D0A-CC32-4786-95F3-6366995B3049}"/>
              </a:ext>
            </a:extLst>
          </p:cNvPr>
          <p:cNvSpPr/>
          <p:nvPr/>
        </p:nvSpPr>
        <p:spPr>
          <a:xfrm>
            <a:off x="727587" y="865238"/>
            <a:ext cx="12192000" cy="4575612"/>
          </a:xfrm>
          <a:prstGeom prst="rect">
            <a:avLst/>
          </a:prstGeom>
        </p:spPr>
        <p:txBody>
          <a:bodyPr wrap="square">
            <a:spAutoFit/>
          </a:bodyPr>
          <a:lstStyle/>
          <a:p>
            <a:pPr marL="0" lvl="1" algn="just">
              <a:spcBef>
                <a:spcPts val="175"/>
              </a:spcBef>
              <a:spcAft>
                <a:spcPts val="0"/>
              </a:spcAft>
              <a:buSzPts val="450"/>
              <a:buFont typeface="MS Gothic" panose="020B0609070205080204" pitchFamily="49" charset="-128"/>
              <a:buChar char="•"/>
              <a:tabLst>
                <a:tab pos="786130"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conscience:</a:t>
            </a:r>
            <a:r>
              <a:rPr lang="en-US" sz="2400" i="1"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moral</a:t>
            </a:r>
            <a:r>
              <a:rPr lang="en-US" sz="24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sense</a:t>
            </a:r>
            <a:r>
              <a:rPr lang="en-US" sz="2400" spc="335" dirty="0">
                <a:latin typeface="Times New Roman" panose="02020603050405020304" pitchFamily="18" charset="0"/>
                <a:ea typeface="Times New Roman" panose="02020603050405020304" pitchFamily="18" charset="0"/>
                <a:cs typeface="Times New Roman" panose="02020603050405020304" pitchFamily="18" charset="0"/>
              </a:rPr>
              <a:t>   </a:t>
            </a:r>
            <a:r>
              <a:rPr lang="en-150" sz="2400" spc="33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Your</a:t>
            </a:r>
            <a:r>
              <a:rPr lang="en-US" sz="2400" spc="-1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conscience</a:t>
            </a:r>
            <a:r>
              <a:rPr lang="en-US" sz="2400" i="1" spc="-1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helps</a:t>
            </a:r>
            <a:r>
              <a:rPr lang="en-US" sz="2400" spc="-1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you</a:t>
            </a:r>
            <a:r>
              <a:rPr lang="en-US" sz="2400" spc="-1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distinguish</a:t>
            </a:r>
            <a:r>
              <a:rPr lang="en-US" sz="2400" spc="-1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right</a:t>
            </a:r>
            <a:r>
              <a:rPr lang="en-US" sz="2400" spc="-1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from</a:t>
            </a:r>
            <a:r>
              <a:rPr lang="en-US" sz="2400" spc="-1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wrong.</a:t>
            </a:r>
            <a:endParaRPr lang="ro-RO"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70"/>
              </a:spcBef>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conscious:</a:t>
            </a:r>
            <a:r>
              <a:rPr lang="en-US" sz="2400" i="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awake</a:t>
            </a:r>
            <a:r>
              <a:rPr lang="en-US" sz="2400" spc="370" dirty="0">
                <a:latin typeface="Times New Roman" panose="02020603050405020304" pitchFamily="18" charset="0"/>
                <a:ea typeface="Times New Roman" panose="02020603050405020304" pitchFamily="18" charset="0"/>
                <a:cs typeface="Times New Roman" panose="02020603050405020304" pitchFamily="18" charset="0"/>
              </a:rPr>
              <a:t>   </a:t>
            </a:r>
            <a:r>
              <a:rPr lang="en-150" sz="2400" spc="37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Being</a:t>
            </a:r>
            <a:r>
              <a:rPr lang="en-US" sz="2400" spc="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conscious</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that annoying</a:t>
            </a:r>
            <a:r>
              <a:rPr lang="en-US" sz="2400" spc="-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time between </a:t>
            </a:r>
            <a:r>
              <a:rPr lang="en-US" sz="2400" spc="-1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naps.</a:t>
            </a:r>
          </a:p>
          <a:p>
            <a:pPr lvl="0"/>
            <a:endParaRPr lang="en-150" sz="2400" i="1" dirty="0">
              <a:latin typeface="Times New Roman" panose="02020603050405020304" pitchFamily="18" charset="0"/>
              <a:cs typeface="Times New Roman" panose="02020603050405020304" pitchFamily="18" charset="0"/>
            </a:endParaRPr>
          </a:p>
          <a:p>
            <a:pPr lvl="0"/>
            <a:r>
              <a:rPr lang="en-US" sz="2400" i="1" dirty="0">
                <a:latin typeface="Times New Roman" panose="02020603050405020304" pitchFamily="18" charset="0"/>
                <a:cs typeface="Times New Roman" panose="02020603050405020304" pitchFamily="18" charset="0"/>
              </a:rPr>
              <a:t>cheep: </a:t>
            </a:r>
            <a:r>
              <a:rPr lang="en-US" sz="2400" dirty="0">
                <a:latin typeface="Times New Roman" panose="02020603050405020304" pitchFamily="18" charset="0"/>
                <a:cs typeface="Times New Roman" panose="02020603050405020304" pitchFamily="18" charset="0"/>
              </a:rPr>
              <a:t>what a bird says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a:t>
            </a:r>
            <a:r>
              <a:rPr lang="en-US" sz="2400" i="1" dirty="0">
                <a:solidFill>
                  <a:srgbClr val="00B050"/>
                </a:solidFill>
                <a:latin typeface="Times New Roman" panose="02020603050405020304" pitchFamily="18" charset="0"/>
                <a:cs typeface="Times New Roman" panose="02020603050405020304" pitchFamily="18" charset="0"/>
              </a:rPr>
              <a:t>Cheep,</a:t>
            </a:r>
            <a:r>
              <a:rPr lang="en-US" sz="2400" dirty="0">
                <a:solidFill>
                  <a:srgbClr val="00B050"/>
                </a:solidFill>
                <a:latin typeface="Times New Roman" panose="02020603050405020304" pitchFamily="18" charset="0"/>
                <a:cs typeface="Times New Roman" panose="02020603050405020304" pitchFamily="18" charset="0"/>
              </a:rPr>
              <a:t>” said the </a:t>
            </a:r>
            <a:r>
              <a:rPr lang="en-150" sz="2400" dirty="0">
                <a:solidFill>
                  <a:srgbClr val="00B050"/>
                </a:solidFill>
                <a:latin typeface="Times New Roman" panose="02020603050405020304" pitchFamily="18" charset="0"/>
                <a:cs typeface="Times New Roman" panose="02020603050405020304" pitchFamily="18" charset="0"/>
              </a:rPr>
              <a:t>b</a:t>
            </a:r>
            <a:r>
              <a:rPr lang="ro-RO" sz="2400" dirty="0">
                <a:solidFill>
                  <a:srgbClr val="00B050"/>
                </a:solidFill>
                <a:latin typeface="Times New Roman" panose="02020603050405020304" pitchFamily="18" charset="0"/>
                <a:cs typeface="Times New Roman" panose="02020603050405020304" pitchFamily="18" charset="0"/>
              </a:rPr>
              <a:t>i</a:t>
            </a:r>
            <a:r>
              <a:rPr lang="en-150" sz="2400" dirty="0">
                <a:solidFill>
                  <a:srgbClr val="00B050"/>
                </a:solidFill>
                <a:latin typeface="Times New Roman" panose="02020603050405020304" pitchFamily="18" charset="0"/>
                <a:cs typeface="Times New Roman" panose="02020603050405020304" pitchFamily="18" charset="0"/>
              </a:rPr>
              <a:t>r</a:t>
            </a:r>
            <a:r>
              <a:rPr lang="ro-RO" sz="2400" dirty="0">
                <a:solidFill>
                  <a:srgbClr val="00B050"/>
                </a:solidFill>
                <a:latin typeface="Times New Roman" panose="02020603050405020304" pitchFamily="18" charset="0"/>
                <a:cs typeface="Times New Roman" panose="02020603050405020304" pitchFamily="18" charset="0"/>
              </a:rPr>
              <a:t>d</a:t>
            </a:r>
            <a:r>
              <a:rPr lang="en-US" sz="2400" dirty="0">
                <a:solidFill>
                  <a:srgbClr val="00B050"/>
                </a:solidFill>
                <a:latin typeface="Times New Roman" panose="02020603050405020304" pitchFamily="18" charset="0"/>
                <a:cs typeface="Times New Roman" panose="02020603050405020304" pitchFamily="18" charset="0"/>
              </a:rPr>
              <a:t>.</a:t>
            </a:r>
            <a:endParaRPr lang="ro-RO" sz="2400" dirty="0">
              <a:solidFill>
                <a:srgbClr val="00B050"/>
              </a:solidFill>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cheap: </a:t>
            </a:r>
            <a:r>
              <a:rPr lang="en-US" sz="2400" dirty="0">
                <a:latin typeface="Times New Roman" panose="02020603050405020304" pitchFamily="18" charset="0"/>
                <a:cs typeface="Times New Roman" panose="02020603050405020304" pitchFamily="18" charset="0"/>
              </a:rPr>
              <a:t>not expensive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Talk is </a:t>
            </a:r>
            <a:r>
              <a:rPr lang="en-US" sz="2400" i="1" dirty="0">
                <a:solidFill>
                  <a:srgbClr val="00B050"/>
                </a:solidFill>
                <a:latin typeface="Times New Roman" panose="02020603050405020304" pitchFamily="18" charset="0"/>
                <a:cs typeface="Times New Roman" panose="02020603050405020304" pitchFamily="18" charset="0"/>
              </a:rPr>
              <a:t>cheap </a:t>
            </a:r>
            <a:r>
              <a:rPr lang="en-US" sz="2400" dirty="0">
                <a:solidFill>
                  <a:srgbClr val="00B050"/>
                </a:solidFill>
                <a:latin typeface="Times New Roman" panose="02020603050405020304" pitchFamily="18" charset="0"/>
                <a:cs typeface="Times New Roman" panose="02020603050405020304" pitchFamily="18" charset="0"/>
              </a:rPr>
              <a:t>because supply exceeds demand.</a:t>
            </a:r>
            <a:endParaRPr lang="ro-RO" sz="2400" dirty="0">
              <a:solidFill>
                <a:srgbClr val="00B050"/>
              </a:solidFill>
              <a:latin typeface="Times New Roman" panose="02020603050405020304" pitchFamily="18" charset="0"/>
              <a:cs typeface="Times New Roman" panose="02020603050405020304" pitchFamily="18" charset="0"/>
            </a:endParaRPr>
          </a:p>
          <a:p>
            <a:pPr lvl="0"/>
            <a:endParaRPr lang="en-150" sz="2400" i="1" dirty="0">
              <a:latin typeface="Times New Roman" panose="02020603050405020304" pitchFamily="18" charset="0"/>
              <a:cs typeface="Times New Roman" panose="02020603050405020304" pitchFamily="18" charset="0"/>
            </a:endParaRPr>
          </a:p>
          <a:p>
            <a:pPr lvl="0"/>
            <a:r>
              <a:rPr lang="en-US" sz="2400" i="1" dirty="0">
                <a:latin typeface="Times New Roman" panose="02020603050405020304" pitchFamily="18" charset="0"/>
                <a:cs typeface="Times New Roman" panose="02020603050405020304" pitchFamily="18" charset="0"/>
              </a:rPr>
              <a:t>deer: </a:t>
            </a:r>
            <a:r>
              <a:rPr lang="en-US" sz="2400" dirty="0">
                <a:latin typeface="Times New Roman" panose="02020603050405020304" pitchFamily="18" charset="0"/>
                <a:cs typeface="Times New Roman" panose="02020603050405020304" pitchFamily="18" charset="0"/>
              </a:rPr>
              <a:t>animal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The </a:t>
            </a:r>
            <a:r>
              <a:rPr lang="en-US" sz="2400" i="1" dirty="0">
                <a:solidFill>
                  <a:srgbClr val="00B050"/>
                </a:solidFill>
                <a:latin typeface="Times New Roman" panose="02020603050405020304" pitchFamily="18" charset="0"/>
                <a:cs typeface="Times New Roman" panose="02020603050405020304" pitchFamily="18" charset="0"/>
              </a:rPr>
              <a:t>deer </a:t>
            </a:r>
            <a:r>
              <a:rPr lang="en-US" sz="2400" dirty="0">
                <a:solidFill>
                  <a:srgbClr val="00B050"/>
                </a:solidFill>
                <a:latin typeface="Times New Roman" panose="02020603050405020304" pitchFamily="18" charset="0"/>
                <a:cs typeface="Times New Roman" panose="02020603050405020304" pitchFamily="18" charset="0"/>
              </a:rPr>
              <a:t>sneered at the hunter.</a:t>
            </a:r>
            <a:endParaRPr lang="ro-RO" sz="2400" dirty="0">
              <a:solidFill>
                <a:srgbClr val="00B050"/>
              </a:solidFill>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dear: </a:t>
            </a:r>
            <a:r>
              <a:rPr lang="en-US" sz="2400" dirty="0">
                <a:latin typeface="Times New Roman" panose="02020603050405020304" pitchFamily="18" charset="0"/>
                <a:cs typeface="Times New Roman" panose="02020603050405020304" pitchFamily="18" charset="0"/>
              </a:rPr>
              <a:t>beloved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“You are my </a:t>
            </a:r>
            <a:r>
              <a:rPr lang="en-US" sz="2400" i="1" dirty="0">
                <a:solidFill>
                  <a:srgbClr val="00B050"/>
                </a:solidFill>
                <a:latin typeface="Times New Roman" panose="02020603050405020304" pitchFamily="18" charset="0"/>
                <a:cs typeface="Times New Roman" panose="02020603050405020304" pitchFamily="18" charset="0"/>
              </a:rPr>
              <a:t>dear,</a:t>
            </a:r>
            <a:r>
              <a:rPr lang="en-US" sz="2400" dirty="0">
                <a:solidFill>
                  <a:srgbClr val="00B050"/>
                </a:solidFill>
                <a:latin typeface="Times New Roman" panose="02020603050405020304" pitchFamily="18" charset="0"/>
                <a:cs typeface="Times New Roman" panose="02020603050405020304" pitchFamily="18" charset="0"/>
              </a:rPr>
              <a:t>” the man said to his wife.</a:t>
            </a:r>
            <a:endParaRPr lang="ro-RO" sz="2400" dirty="0">
              <a:solidFill>
                <a:srgbClr val="00B050"/>
              </a:solidFill>
              <a:latin typeface="Times New Roman" panose="02020603050405020304" pitchFamily="18" charset="0"/>
              <a:cs typeface="Times New Roman" panose="02020603050405020304" pitchFamily="18" charset="0"/>
            </a:endParaRPr>
          </a:p>
          <a:p>
            <a:pPr lvl="0"/>
            <a:endParaRPr lang="en-150" sz="2400" i="1" dirty="0">
              <a:latin typeface="Times New Roman" panose="02020603050405020304" pitchFamily="18" charset="0"/>
              <a:cs typeface="Times New Roman" panose="02020603050405020304" pitchFamily="18" charset="0"/>
            </a:endParaRPr>
          </a:p>
          <a:p>
            <a:pPr lvl="0"/>
            <a:r>
              <a:rPr lang="en-US" sz="2400" i="1" dirty="0">
                <a:latin typeface="Times New Roman" panose="02020603050405020304" pitchFamily="18" charset="0"/>
                <a:cs typeface="Times New Roman" panose="02020603050405020304" pitchFamily="18" charset="0"/>
              </a:rPr>
              <a:t>draft: </a:t>
            </a:r>
            <a:r>
              <a:rPr lang="en-US" sz="2400" dirty="0">
                <a:latin typeface="Times New Roman" panose="02020603050405020304" pitchFamily="18" charset="0"/>
                <a:cs typeface="Times New Roman" panose="02020603050405020304" pitchFamily="18" charset="0"/>
              </a:rPr>
              <a:t>breeze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What’s causing that </a:t>
            </a:r>
            <a:r>
              <a:rPr lang="en-US" sz="2400" i="1" dirty="0">
                <a:solidFill>
                  <a:srgbClr val="00B050"/>
                </a:solidFill>
                <a:latin typeface="Times New Roman" panose="02020603050405020304" pitchFamily="18" charset="0"/>
                <a:cs typeface="Times New Roman" panose="02020603050405020304" pitchFamily="18" charset="0"/>
              </a:rPr>
              <a:t>draft </a:t>
            </a:r>
            <a:r>
              <a:rPr lang="en-US" sz="2400" dirty="0">
                <a:solidFill>
                  <a:srgbClr val="00B050"/>
                </a:solidFill>
                <a:latin typeface="Times New Roman" panose="02020603050405020304" pitchFamily="18" charset="0"/>
                <a:cs typeface="Times New Roman" panose="02020603050405020304" pitchFamily="18" charset="0"/>
              </a:rPr>
              <a:t>on my neck?</a:t>
            </a:r>
            <a:endParaRPr lang="ro-RO" sz="2400" dirty="0">
              <a:solidFill>
                <a:srgbClr val="00B050"/>
              </a:solidFill>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draft: </a:t>
            </a:r>
            <a:r>
              <a:rPr lang="en-US" sz="2400" dirty="0">
                <a:latin typeface="Times New Roman" panose="02020603050405020304" pitchFamily="18" charset="0"/>
                <a:cs typeface="Times New Roman" panose="02020603050405020304" pitchFamily="18" charset="0"/>
              </a:rPr>
              <a:t>sketch	</a:t>
            </a:r>
            <a:r>
              <a:rPr lang="en-150"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Life: A first </a:t>
            </a:r>
            <a:r>
              <a:rPr lang="en-US" sz="2400" i="1" dirty="0">
                <a:solidFill>
                  <a:srgbClr val="00B050"/>
                </a:solidFill>
                <a:latin typeface="Times New Roman" panose="02020603050405020304" pitchFamily="18" charset="0"/>
                <a:cs typeface="Times New Roman" panose="02020603050405020304" pitchFamily="18" charset="0"/>
              </a:rPr>
              <a:t>draft, </a:t>
            </a:r>
            <a:r>
              <a:rPr lang="en-US" sz="2400" dirty="0">
                <a:solidFill>
                  <a:srgbClr val="00B050"/>
                </a:solidFill>
                <a:latin typeface="Times New Roman" panose="02020603050405020304" pitchFamily="18" charset="0"/>
                <a:cs typeface="Times New Roman" panose="02020603050405020304" pitchFamily="18" charset="0"/>
              </a:rPr>
              <a:t>with no rewrites.</a:t>
            </a:r>
            <a:endParaRPr lang="ro-RO" sz="2400" dirty="0">
              <a:solidFill>
                <a:srgbClr val="00B050"/>
              </a:solidFill>
              <a:latin typeface="Times New Roman" panose="02020603050405020304" pitchFamily="18" charset="0"/>
              <a:cs typeface="Times New Roman" panose="02020603050405020304" pitchFamily="18" charset="0"/>
            </a:endParaRPr>
          </a:p>
          <a:p>
            <a:pPr marL="785495" algn="just">
              <a:spcBef>
                <a:spcPts val="170"/>
              </a:spcBef>
              <a:spcAft>
                <a:spcPts val="0"/>
              </a:spcAft>
            </a:pP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041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37B9-EF49-48C1-8495-5E10A0750FC6}"/>
              </a:ext>
            </a:extLst>
          </p:cNvPr>
          <p:cNvSpPr>
            <a:spLocks noGrp="1"/>
          </p:cNvSpPr>
          <p:nvPr>
            <p:ph type="title"/>
          </p:nvPr>
        </p:nvSpPr>
        <p:spPr/>
        <p:txBody>
          <a:bodyPr>
            <a:normAutofit/>
          </a:bodyPr>
          <a:lstStyle/>
          <a:p>
            <a:r>
              <a:rPr lang="en-US" b="1" dirty="0"/>
              <a:t>Most Common Punctuation Errors</a:t>
            </a:r>
            <a:br>
              <a:rPr lang="ro-RO" b="1" dirty="0"/>
            </a:br>
            <a:r>
              <a:rPr lang="en-US" dirty="0"/>
              <a:t>Missing commas or extra commas</a:t>
            </a:r>
            <a:endParaRPr lang="ro-RO" dirty="0"/>
          </a:p>
        </p:txBody>
      </p:sp>
      <p:sp>
        <p:nvSpPr>
          <p:cNvPr id="3" name="Content Placeholder 2">
            <a:extLst>
              <a:ext uri="{FF2B5EF4-FFF2-40B4-BE49-F238E27FC236}">
                <a16:creationId xmlns:a16="http://schemas.microsoft.com/office/drawing/2014/main" id="{02C347A0-F038-4183-B926-83C959956B76}"/>
              </a:ext>
            </a:extLst>
          </p:cNvPr>
          <p:cNvSpPr>
            <a:spLocks noGrp="1"/>
          </p:cNvSpPr>
          <p:nvPr>
            <p:ph idx="1"/>
          </p:nvPr>
        </p:nvSpPr>
        <p:spPr/>
        <p:txBody>
          <a:bodyPr>
            <a:normAutofit/>
          </a:bodyPr>
          <a:lstStyle/>
          <a:p>
            <a:r>
              <a:rPr lang="en-US" sz="2400" dirty="0"/>
              <a:t>Incorrect: Avoid commas, that are not </a:t>
            </a:r>
            <a:r>
              <a:rPr lang="en-US" sz="2800" dirty="0"/>
              <a:t>necessary.</a:t>
            </a:r>
            <a:endParaRPr lang="en-150" sz="2800" dirty="0"/>
          </a:p>
          <a:p>
            <a:r>
              <a:rPr lang="en-US" sz="2800" dirty="0">
                <a:solidFill>
                  <a:srgbClr val="00B050"/>
                </a:solidFill>
              </a:rPr>
              <a:t>Correct: Avoid commas that are not necessary.</a:t>
            </a:r>
            <a:endParaRPr lang="ro-RO" sz="2800" dirty="0">
              <a:solidFill>
                <a:srgbClr val="00B050"/>
              </a:solidFill>
            </a:endParaRPr>
          </a:p>
          <a:p>
            <a:r>
              <a:rPr lang="en-US" sz="2800" dirty="0"/>
              <a:t>Have you ever been advised to “add commas where you would take a breath”? Sometimes this advice works—but sometimes it doesn’t. It’s especially dangerous when you’ve gone over and over your writing. </a:t>
            </a:r>
            <a:endParaRPr lang="ro-RO" sz="2800" dirty="0"/>
          </a:p>
        </p:txBody>
      </p:sp>
    </p:spTree>
    <p:extLst>
      <p:ext uri="{BB962C8B-B14F-4D97-AF65-F5344CB8AC3E}">
        <p14:creationId xmlns:p14="http://schemas.microsoft.com/office/powerpoint/2010/main" val="96830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80DD-D3A1-44CC-9A99-3014785DDC96}"/>
              </a:ext>
            </a:extLst>
          </p:cNvPr>
          <p:cNvSpPr>
            <a:spLocks noGrp="1"/>
          </p:cNvSpPr>
          <p:nvPr>
            <p:ph type="title"/>
          </p:nvPr>
        </p:nvSpPr>
        <p:spPr/>
        <p:txBody>
          <a:bodyPr/>
          <a:lstStyle/>
          <a:p>
            <a:r>
              <a:rPr lang="en-US" b="1" dirty="0"/>
              <a:t>20. Missing or misused apostrophes</a:t>
            </a:r>
            <a:br>
              <a:rPr lang="ro-RO" b="1" dirty="0"/>
            </a:br>
            <a:endParaRPr lang="ro-RO" b="1" dirty="0"/>
          </a:p>
        </p:txBody>
      </p:sp>
      <p:sp>
        <p:nvSpPr>
          <p:cNvPr id="3" name="Content Placeholder 2">
            <a:extLst>
              <a:ext uri="{FF2B5EF4-FFF2-40B4-BE49-F238E27FC236}">
                <a16:creationId xmlns:a16="http://schemas.microsoft.com/office/drawing/2014/main" id="{B98757AE-2BED-4105-A506-5D85AEFBD28F}"/>
              </a:ext>
            </a:extLst>
          </p:cNvPr>
          <p:cNvSpPr>
            <a:spLocks noGrp="1"/>
          </p:cNvSpPr>
          <p:nvPr>
            <p:ph idx="1"/>
          </p:nvPr>
        </p:nvSpPr>
        <p:spPr>
          <a:xfrm>
            <a:off x="480291" y="1977261"/>
            <a:ext cx="10675389" cy="4363567"/>
          </a:xfrm>
        </p:spPr>
        <p:txBody>
          <a:bodyPr/>
          <a:lstStyle/>
          <a:p>
            <a:r>
              <a:rPr lang="en-US" sz="2400" dirty="0"/>
              <a:t>Incorrect: Save the apostrophe for it’s proper use and omit it where its’ not needed.</a:t>
            </a:r>
            <a:endParaRPr lang="en-150" sz="2400" dirty="0"/>
          </a:p>
          <a:p>
            <a:r>
              <a:rPr lang="en-US" sz="2400" dirty="0">
                <a:solidFill>
                  <a:srgbClr val="00B050"/>
                </a:solidFill>
              </a:rPr>
              <a:t>Correct: Save the apostrophe for its proper use and omit it where it’s not needed.</a:t>
            </a:r>
            <a:endParaRPr lang="ro-RO" sz="2400" dirty="0">
              <a:solidFill>
                <a:srgbClr val="00B050"/>
              </a:solidFill>
            </a:endParaRPr>
          </a:p>
          <a:p>
            <a:r>
              <a:rPr lang="en-150" sz="2400" dirty="0"/>
              <a:t>T</a:t>
            </a:r>
            <a:r>
              <a:rPr lang="en-US" sz="2400" dirty="0"/>
              <a:t>he apostrophe (’) is used in three ways: to show possession (ownership), to show plural forms, and to show contractions (where a letter or number has been omitted). The following chart shows how </a:t>
            </a:r>
            <a:r>
              <a:rPr lang="en-US" sz="2400" i="1" dirty="0"/>
              <a:t>its, it’s, </a:t>
            </a:r>
            <a:r>
              <a:rPr lang="en-US" sz="2400" dirty="0"/>
              <a:t>and </a:t>
            </a:r>
            <a:r>
              <a:rPr lang="en-US" sz="2400" i="1" dirty="0"/>
              <a:t>its’ </a:t>
            </a:r>
            <a:r>
              <a:rPr lang="en-US" sz="2400" dirty="0"/>
              <a:t>are used:</a:t>
            </a:r>
          </a:p>
          <a:p>
            <a:endParaRPr lang="ro-RO" dirty="0"/>
          </a:p>
          <a:p>
            <a:endParaRPr lang="ro-RO" dirty="0"/>
          </a:p>
        </p:txBody>
      </p:sp>
      <p:graphicFrame>
        <p:nvGraphicFramePr>
          <p:cNvPr id="4" name="Table 3">
            <a:extLst>
              <a:ext uri="{FF2B5EF4-FFF2-40B4-BE49-F238E27FC236}">
                <a16:creationId xmlns:a16="http://schemas.microsoft.com/office/drawing/2014/main" id="{470B2422-E332-4E0E-A759-3010FF30B7A4}"/>
              </a:ext>
            </a:extLst>
          </p:cNvPr>
          <p:cNvGraphicFramePr>
            <a:graphicFrameLocks noGrp="1"/>
          </p:cNvGraphicFramePr>
          <p:nvPr>
            <p:extLst>
              <p:ext uri="{D42A27DB-BD31-4B8C-83A1-F6EECF244321}">
                <p14:modId xmlns:p14="http://schemas.microsoft.com/office/powerpoint/2010/main" val="1702889301"/>
              </p:ext>
            </p:extLst>
          </p:nvPr>
        </p:nvGraphicFramePr>
        <p:xfrm>
          <a:off x="1204452" y="4159045"/>
          <a:ext cx="9783095" cy="1785485"/>
        </p:xfrm>
        <a:graphic>
          <a:graphicData uri="http://schemas.openxmlformats.org/drawingml/2006/table">
            <a:tbl>
              <a:tblPr firstRow="1" firstCol="1" lastRow="1" lastCol="1" bandRow="1" bandCol="1">
                <a:tableStyleId>{5C22544A-7EE6-4342-B048-85BDC9FD1C3A}</a:tableStyleId>
              </a:tblPr>
              <a:tblGrid>
                <a:gridCol w="1936811">
                  <a:extLst>
                    <a:ext uri="{9D8B030D-6E8A-4147-A177-3AD203B41FA5}">
                      <a16:colId xmlns:a16="http://schemas.microsoft.com/office/drawing/2014/main" val="3535201945"/>
                    </a:ext>
                  </a:extLst>
                </a:gridCol>
                <a:gridCol w="4536099">
                  <a:extLst>
                    <a:ext uri="{9D8B030D-6E8A-4147-A177-3AD203B41FA5}">
                      <a16:colId xmlns:a16="http://schemas.microsoft.com/office/drawing/2014/main" val="122204856"/>
                    </a:ext>
                  </a:extLst>
                </a:gridCol>
                <a:gridCol w="3310185">
                  <a:extLst>
                    <a:ext uri="{9D8B030D-6E8A-4147-A177-3AD203B41FA5}">
                      <a16:colId xmlns:a16="http://schemas.microsoft.com/office/drawing/2014/main" val="2429015167"/>
                    </a:ext>
                  </a:extLst>
                </a:gridCol>
              </a:tblGrid>
              <a:tr h="386580">
                <a:tc>
                  <a:txBody>
                    <a:bodyPr/>
                    <a:lstStyle/>
                    <a:p>
                      <a:pPr marL="69850">
                        <a:spcBef>
                          <a:spcPts val="325"/>
                        </a:spcBef>
                        <a:spcAft>
                          <a:spcPts val="0"/>
                        </a:spcAft>
                      </a:pPr>
                      <a:r>
                        <a:rPr lang="en-US" sz="2000" spc="-20" dirty="0">
                          <a:effectLst/>
                        </a:rPr>
                        <a:t>Word</a:t>
                      </a:r>
                      <a:endParaRPr lang="ro-RO"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a:spcBef>
                          <a:spcPts val="325"/>
                        </a:spcBef>
                        <a:spcAft>
                          <a:spcPts val="0"/>
                        </a:spcAft>
                      </a:pPr>
                      <a:r>
                        <a:rPr lang="en-US" sz="2000">
                          <a:effectLst/>
                        </a:rPr>
                        <a:t>Part</a:t>
                      </a:r>
                      <a:r>
                        <a:rPr lang="en-US" sz="2000" spc="-30">
                          <a:effectLst/>
                        </a:rPr>
                        <a:t> </a:t>
                      </a:r>
                      <a:r>
                        <a:rPr lang="en-US" sz="2000">
                          <a:effectLst/>
                        </a:rPr>
                        <a:t>of</a:t>
                      </a:r>
                      <a:r>
                        <a:rPr lang="en-US" sz="2000" spc="-25">
                          <a:effectLst/>
                        </a:rPr>
                        <a:t> </a:t>
                      </a:r>
                      <a:r>
                        <a:rPr lang="en-US" sz="2000" spc="-10">
                          <a:effectLst/>
                        </a:rPr>
                        <a:t>Speech</a:t>
                      </a:r>
                      <a:endParaRPr lang="ro-RO"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5740">
                        <a:spcBef>
                          <a:spcPts val="325"/>
                        </a:spcBef>
                        <a:spcAft>
                          <a:spcPts val="0"/>
                        </a:spcAft>
                      </a:pPr>
                      <a:r>
                        <a:rPr lang="en-US" sz="2000" spc="-10">
                          <a:effectLst/>
                        </a:rPr>
                        <a:t>Meaning</a:t>
                      </a:r>
                      <a:endParaRPr lang="ro-RO"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82112161"/>
                  </a:ext>
                </a:extLst>
              </a:tr>
              <a:tr h="1174784">
                <a:tc>
                  <a:txBody>
                    <a:bodyPr/>
                    <a:lstStyle/>
                    <a:p>
                      <a:pPr marL="69850" marR="349885">
                        <a:lnSpc>
                          <a:spcPct val="130000"/>
                        </a:lnSpc>
                        <a:spcBef>
                          <a:spcPts val="700"/>
                        </a:spcBef>
                        <a:spcAft>
                          <a:spcPts val="0"/>
                        </a:spcAft>
                      </a:pPr>
                      <a:r>
                        <a:rPr lang="en-US" sz="2000" b="0" spc="-20" dirty="0">
                          <a:effectLst/>
                        </a:rPr>
                        <a:t>it’s</a:t>
                      </a:r>
                      <a:endParaRPr lang="en-150" sz="2000" b="0" spc="200" dirty="0">
                        <a:effectLst/>
                      </a:endParaRPr>
                    </a:p>
                    <a:p>
                      <a:pPr marL="69850" marR="349885">
                        <a:lnSpc>
                          <a:spcPct val="130000"/>
                        </a:lnSpc>
                        <a:spcBef>
                          <a:spcPts val="700"/>
                        </a:spcBef>
                        <a:spcAft>
                          <a:spcPts val="0"/>
                        </a:spcAft>
                      </a:pPr>
                      <a:r>
                        <a:rPr lang="en-US" sz="2000" b="0" spc="-20" dirty="0">
                          <a:effectLst/>
                        </a:rPr>
                        <a:t>Its</a:t>
                      </a:r>
                      <a:endParaRPr lang="en-150" sz="2000" b="0" spc="200" dirty="0">
                        <a:effectLst/>
                      </a:endParaRPr>
                    </a:p>
                    <a:p>
                      <a:pPr marL="69850" marR="349885">
                        <a:lnSpc>
                          <a:spcPct val="130000"/>
                        </a:lnSpc>
                        <a:spcBef>
                          <a:spcPts val="700"/>
                        </a:spcBef>
                        <a:spcAft>
                          <a:spcPts val="0"/>
                        </a:spcAft>
                      </a:pPr>
                      <a:r>
                        <a:rPr lang="en-US" sz="2000" b="1" spc="-20" dirty="0">
                          <a:solidFill>
                            <a:schemeClr val="tx1"/>
                          </a:solidFill>
                          <a:effectLst/>
                        </a:rPr>
                        <a:t>its</a:t>
                      </a:r>
                      <a:r>
                        <a:rPr lang="en-US" sz="2000" b="0" spc="-20" dirty="0">
                          <a:effectLst/>
                        </a:rPr>
                        <a:t>’</a:t>
                      </a:r>
                      <a:endParaRPr lang="ro-RO" sz="3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154940">
                        <a:lnSpc>
                          <a:spcPct val="130000"/>
                        </a:lnSpc>
                        <a:spcBef>
                          <a:spcPts val="700"/>
                        </a:spcBef>
                        <a:spcAft>
                          <a:spcPts val="0"/>
                        </a:spcAft>
                      </a:pPr>
                      <a:r>
                        <a:rPr lang="en-US" sz="2000" spc="-10" dirty="0">
                          <a:effectLst/>
                        </a:rPr>
                        <a:t>Contraction</a:t>
                      </a:r>
                      <a:endParaRPr lang="en-150" sz="2000" spc="-10" dirty="0">
                        <a:effectLst/>
                      </a:endParaRPr>
                    </a:p>
                    <a:p>
                      <a:pPr marL="210185" marR="154940">
                        <a:lnSpc>
                          <a:spcPct val="130000"/>
                        </a:lnSpc>
                        <a:spcBef>
                          <a:spcPts val="700"/>
                        </a:spcBef>
                        <a:spcAft>
                          <a:spcPts val="0"/>
                        </a:spcAft>
                      </a:pPr>
                      <a:r>
                        <a:rPr lang="en-US" sz="2000" dirty="0">
                          <a:effectLst/>
                        </a:rPr>
                        <a:t>Possessive</a:t>
                      </a:r>
                      <a:r>
                        <a:rPr lang="en-US" sz="2000" spc="-55" dirty="0">
                          <a:effectLst/>
                        </a:rPr>
                        <a:t> </a:t>
                      </a:r>
                      <a:r>
                        <a:rPr lang="en-US" sz="2000" dirty="0">
                          <a:effectLst/>
                        </a:rPr>
                        <a:t>pronoun</a:t>
                      </a:r>
                      <a:endParaRPr lang="en-150" sz="2000" dirty="0">
                        <a:effectLst/>
                      </a:endParaRPr>
                    </a:p>
                    <a:p>
                      <a:pPr marL="210185" marR="154940">
                        <a:lnSpc>
                          <a:spcPct val="130000"/>
                        </a:lnSpc>
                        <a:spcBef>
                          <a:spcPts val="700"/>
                        </a:spcBef>
                        <a:spcAft>
                          <a:spcPts val="0"/>
                        </a:spcAft>
                      </a:pPr>
                      <a:r>
                        <a:rPr lang="en-US" sz="2000" dirty="0">
                          <a:solidFill>
                            <a:schemeClr val="tx1"/>
                          </a:solidFill>
                          <a:effectLst/>
                        </a:rPr>
                        <a:t>Is not a word</a:t>
                      </a:r>
                      <a:endParaRPr lang="ro-RO"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5740">
                        <a:lnSpc>
                          <a:spcPct val="150000"/>
                        </a:lnSpc>
                        <a:spcBef>
                          <a:spcPts val="700"/>
                        </a:spcBef>
                        <a:spcAft>
                          <a:spcPts val="0"/>
                        </a:spcAft>
                      </a:pPr>
                      <a:r>
                        <a:rPr lang="en-US" sz="2000" dirty="0">
                          <a:effectLst/>
                        </a:rPr>
                        <a:t>It </a:t>
                      </a:r>
                      <a:r>
                        <a:rPr lang="en-US" sz="2000" spc="-25" dirty="0">
                          <a:effectLst/>
                        </a:rPr>
                        <a:t>is</a:t>
                      </a:r>
                      <a:endParaRPr lang="ro-RO" sz="3600" dirty="0">
                        <a:effectLst/>
                      </a:endParaRPr>
                    </a:p>
                    <a:p>
                      <a:pPr marL="205740" marR="64770" indent="-635">
                        <a:lnSpc>
                          <a:spcPct val="150000"/>
                        </a:lnSpc>
                        <a:spcBef>
                          <a:spcPts val="275"/>
                        </a:spcBef>
                        <a:spcAft>
                          <a:spcPts val="0"/>
                        </a:spcAft>
                      </a:pPr>
                      <a:r>
                        <a:rPr lang="en-US" sz="2000" spc="-10" dirty="0">
                          <a:effectLst/>
                        </a:rPr>
                        <a:t>Belonging</a:t>
                      </a:r>
                      <a:r>
                        <a:rPr lang="en-US" sz="2000" spc="-50" dirty="0">
                          <a:effectLst/>
                        </a:rPr>
                        <a:t> </a:t>
                      </a:r>
                      <a:r>
                        <a:rPr lang="en-US" sz="2000" spc="-10" dirty="0">
                          <a:effectLst/>
                        </a:rPr>
                        <a:t>to</a:t>
                      </a:r>
                      <a:r>
                        <a:rPr lang="en-US" sz="2000" spc="-45" dirty="0">
                          <a:effectLst/>
                        </a:rPr>
                        <a:t> </a:t>
                      </a:r>
                      <a:r>
                        <a:rPr lang="en-US" sz="2000" spc="-10" dirty="0">
                          <a:effectLst/>
                        </a:rPr>
                        <a:t>it</a:t>
                      </a:r>
                      <a:endParaRPr lang="en-150" sz="2000" spc="-10" dirty="0">
                        <a:effectLst/>
                      </a:endParaRPr>
                    </a:p>
                    <a:p>
                      <a:pPr marL="205740" marR="64770" indent="-635">
                        <a:lnSpc>
                          <a:spcPct val="150000"/>
                        </a:lnSpc>
                        <a:spcBef>
                          <a:spcPts val="275"/>
                        </a:spcBef>
                        <a:spcAft>
                          <a:spcPts val="0"/>
                        </a:spcAft>
                      </a:pPr>
                      <a:r>
                        <a:rPr lang="en-US" sz="2000" spc="-20" dirty="0">
                          <a:solidFill>
                            <a:schemeClr val="tx1"/>
                          </a:solidFill>
                          <a:effectLst/>
                        </a:rPr>
                        <a:t>None</a:t>
                      </a:r>
                      <a:endParaRPr lang="ro-RO"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84585596"/>
                  </a:ext>
                </a:extLst>
              </a:tr>
            </a:tbl>
          </a:graphicData>
        </a:graphic>
      </p:graphicFrame>
    </p:spTree>
    <p:extLst>
      <p:ext uri="{BB962C8B-B14F-4D97-AF65-F5344CB8AC3E}">
        <p14:creationId xmlns:p14="http://schemas.microsoft.com/office/powerpoint/2010/main" val="31616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3DC0-DB6F-4F1D-8888-6D265915C344}"/>
              </a:ext>
            </a:extLst>
          </p:cNvPr>
          <p:cNvSpPr>
            <a:spLocks noGrp="1"/>
          </p:cNvSpPr>
          <p:nvPr>
            <p:ph type="title"/>
          </p:nvPr>
        </p:nvSpPr>
        <p:spPr/>
        <p:txBody>
          <a:bodyPr/>
          <a:lstStyle/>
          <a:p>
            <a:r>
              <a:rPr lang="en-US" b="1" dirty="0"/>
              <a:t>21. Misused exclamation marks</a:t>
            </a:r>
            <a:br>
              <a:rPr lang="ro-RO" b="1" dirty="0"/>
            </a:br>
            <a:endParaRPr lang="ro-RO" b="1" dirty="0"/>
          </a:p>
        </p:txBody>
      </p:sp>
      <p:sp>
        <p:nvSpPr>
          <p:cNvPr id="3" name="Content Placeholder 2">
            <a:extLst>
              <a:ext uri="{FF2B5EF4-FFF2-40B4-BE49-F238E27FC236}">
                <a16:creationId xmlns:a16="http://schemas.microsoft.com/office/drawing/2014/main" id="{15F3D3C5-3F9F-49E6-93F5-B4705E727A49}"/>
              </a:ext>
            </a:extLst>
          </p:cNvPr>
          <p:cNvSpPr>
            <a:spLocks noGrp="1"/>
          </p:cNvSpPr>
          <p:nvPr>
            <p:ph idx="1"/>
          </p:nvPr>
        </p:nvSpPr>
        <p:spPr/>
        <p:txBody>
          <a:bodyPr>
            <a:normAutofit/>
          </a:bodyPr>
          <a:lstStyle/>
          <a:p>
            <a:r>
              <a:rPr lang="en-US" sz="2800" dirty="0"/>
              <a:t>Incorrect: Of all U.S. presidents, none lived to be older than John Adams, who died at the age of 91!</a:t>
            </a:r>
            <a:endParaRPr lang="ro-RO" sz="2800" dirty="0"/>
          </a:p>
          <a:p>
            <a:r>
              <a:rPr lang="en-US" sz="2800" dirty="0">
                <a:solidFill>
                  <a:srgbClr val="00B050"/>
                </a:solidFill>
              </a:rPr>
              <a:t>Correct: Of all U.S. presidents, none lived to be older than John Adams, who died at the age of 91.</a:t>
            </a:r>
            <a:endParaRPr lang="ro-RO" sz="2800" dirty="0">
              <a:solidFill>
                <a:srgbClr val="00B050"/>
              </a:solidFill>
            </a:endParaRPr>
          </a:p>
          <a:p>
            <a:r>
              <a:rPr lang="en-US" sz="2800" dirty="0"/>
              <a:t>Never overuse exclamation marks. Instead of using exclamation marks, convey emphasis through </a:t>
            </a:r>
            <a:r>
              <a:rPr lang="en-US" sz="2800" b="1" dirty="0">
                <a:solidFill>
                  <a:srgbClr val="00B050"/>
                </a:solidFill>
              </a:rPr>
              <a:t>careful, vivid word choice.</a:t>
            </a:r>
            <a:r>
              <a:rPr lang="en-US" sz="2800" b="1" dirty="0"/>
              <a:t> </a:t>
            </a:r>
            <a:r>
              <a:rPr lang="en-US" sz="2800" dirty="0"/>
              <a:t>Exclamation</a:t>
            </a:r>
            <a:r>
              <a:rPr lang="en-US" sz="2800" b="1" dirty="0"/>
              <a:t> </a:t>
            </a:r>
            <a:r>
              <a:rPr lang="en-US" sz="2800" dirty="0"/>
              <a:t>marks create an </a:t>
            </a:r>
            <a:r>
              <a:rPr lang="en-150" sz="2800" dirty="0"/>
              <a:t>e</a:t>
            </a:r>
            <a:r>
              <a:rPr lang="ro-RO" sz="2800" dirty="0"/>
              <a:t>x</a:t>
            </a:r>
            <a:r>
              <a:rPr lang="en-150" sz="2800" dirty="0"/>
              <a:t>c</a:t>
            </a:r>
            <a:r>
              <a:rPr lang="ro-RO" sz="2800" dirty="0"/>
              <a:t>e</a:t>
            </a:r>
            <a:r>
              <a:rPr lang="en-150" sz="2800" dirty="0"/>
              <a:t>s</a:t>
            </a:r>
            <a:r>
              <a:rPr lang="ro-RO" sz="2800" dirty="0"/>
              <a:t>s</a:t>
            </a:r>
            <a:r>
              <a:rPr lang="en-150" sz="2800" dirty="0" err="1"/>
              <a:t>i</a:t>
            </a:r>
            <a:r>
              <a:rPr lang="ro-RO" sz="2800" dirty="0"/>
              <a:t>v</a:t>
            </a:r>
            <a:r>
              <a:rPr lang="en-150" sz="2800" dirty="0"/>
              <a:t>e</a:t>
            </a:r>
            <a:r>
              <a:rPr lang="en-US" sz="2800" dirty="0"/>
              <a:t> tone that often undercuts your point.</a:t>
            </a:r>
            <a:endParaRPr lang="ro-RO" sz="2800" dirty="0"/>
          </a:p>
          <a:p>
            <a:endParaRPr lang="ro-RO" sz="2400" dirty="0"/>
          </a:p>
        </p:txBody>
      </p:sp>
    </p:spTree>
    <p:extLst>
      <p:ext uri="{BB962C8B-B14F-4D97-AF65-F5344CB8AC3E}">
        <p14:creationId xmlns:p14="http://schemas.microsoft.com/office/powerpoint/2010/main" val="20113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40F9-A91E-4346-8AE5-A0EAEF432FB8}"/>
              </a:ext>
            </a:extLst>
          </p:cNvPr>
          <p:cNvSpPr>
            <a:spLocks noGrp="1"/>
          </p:cNvSpPr>
          <p:nvPr>
            <p:ph type="title"/>
          </p:nvPr>
        </p:nvSpPr>
        <p:spPr/>
        <p:txBody>
          <a:bodyPr/>
          <a:lstStyle/>
          <a:p>
            <a:r>
              <a:rPr lang="en-US" b="1" dirty="0"/>
              <a:t>22. Misused semicolons</a:t>
            </a:r>
            <a:br>
              <a:rPr lang="ro-RO" b="1" dirty="0"/>
            </a:br>
            <a:endParaRPr lang="ro-RO" b="1" dirty="0"/>
          </a:p>
        </p:txBody>
      </p:sp>
      <p:sp>
        <p:nvSpPr>
          <p:cNvPr id="3" name="Content Placeholder 2">
            <a:extLst>
              <a:ext uri="{FF2B5EF4-FFF2-40B4-BE49-F238E27FC236}">
                <a16:creationId xmlns:a16="http://schemas.microsoft.com/office/drawing/2014/main" id="{8C0DDF0D-F6E1-458D-9161-4B8B52A16BBA}"/>
              </a:ext>
            </a:extLst>
          </p:cNvPr>
          <p:cNvSpPr>
            <a:spLocks noGrp="1"/>
          </p:cNvSpPr>
          <p:nvPr>
            <p:ph idx="1"/>
          </p:nvPr>
        </p:nvSpPr>
        <p:spPr/>
        <p:txBody>
          <a:bodyPr>
            <a:normAutofit/>
          </a:bodyPr>
          <a:lstStyle/>
          <a:p>
            <a:r>
              <a:rPr lang="en-US" sz="2800" dirty="0"/>
              <a:t>Incorrect: Use the semicolon correctly always use it where it is appropriate; and never where it is not suitable.</a:t>
            </a:r>
          </a:p>
          <a:p>
            <a:r>
              <a:rPr lang="en-US" sz="2800" dirty="0">
                <a:solidFill>
                  <a:srgbClr val="00B050"/>
                </a:solidFill>
              </a:rPr>
              <a:t>Correct: Use the semicolon correctly; always use it where it is appropriate, and never where it is not suitable.</a:t>
            </a:r>
            <a:endParaRPr lang="ro-RO" sz="2800" dirty="0">
              <a:solidFill>
                <a:srgbClr val="00B050"/>
              </a:solidFill>
            </a:endParaRPr>
          </a:p>
          <a:p>
            <a:r>
              <a:rPr lang="en-US" sz="2800" dirty="0"/>
              <a:t>A semicolon has two primary uses: to separate two complete sentences (“independent clauses”) whose ideas are closely related or to separate clauses that contain a comma. </a:t>
            </a:r>
            <a:endParaRPr lang="ro-RO" sz="2800" dirty="0"/>
          </a:p>
          <a:p>
            <a:endParaRPr lang="ro-RO" sz="2400" dirty="0"/>
          </a:p>
        </p:txBody>
      </p:sp>
    </p:spTree>
    <p:extLst>
      <p:ext uri="{BB962C8B-B14F-4D97-AF65-F5344CB8AC3E}">
        <p14:creationId xmlns:p14="http://schemas.microsoft.com/office/powerpoint/2010/main" val="364872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77CF-8ABD-460E-911E-613793D39FFE}"/>
              </a:ext>
            </a:extLst>
          </p:cNvPr>
          <p:cNvSpPr>
            <a:spLocks noGrp="1"/>
          </p:cNvSpPr>
          <p:nvPr>
            <p:ph type="title"/>
          </p:nvPr>
        </p:nvSpPr>
        <p:spPr/>
        <p:txBody>
          <a:bodyPr/>
          <a:lstStyle/>
          <a:p>
            <a:r>
              <a:rPr lang="en-US" b="1" dirty="0"/>
              <a:t>24. Errors in titles</a:t>
            </a:r>
            <a:br>
              <a:rPr lang="ro-RO" sz="6600" b="1" dirty="0"/>
            </a:br>
            <a:endParaRPr lang="ro-RO" b="1" dirty="0"/>
          </a:p>
        </p:txBody>
      </p:sp>
      <p:sp>
        <p:nvSpPr>
          <p:cNvPr id="3" name="Content Placeholder 2">
            <a:extLst>
              <a:ext uri="{FF2B5EF4-FFF2-40B4-BE49-F238E27FC236}">
                <a16:creationId xmlns:a16="http://schemas.microsoft.com/office/drawing/2014/main" id="{6701FC3B-536B-474E-BA88-C2AAD9DD5ACB}"/>
              </a:ext>
            </a:extLst>
          </p:cNvPr>
          <p:cNvSpPr>
            <a:spLocks noGrp="1"/>
          </p:cNvSpPr>
          <p:nvPr>
            <p:ph idx="1"/>
          </p:nvPr>
        </p:nvSpPr>
        <p:spPr>
          <a:xfrm>
            <a:off x="794327" y="1845734"/>
            <a:ext cx="10361353" cy="4023360"/>
          </a:xfrm>
        </p:spPr>
        <p:txBody>
          <a:bodyPr>
            <a:normAutofit/>
          </a:bodyPr>
          <a:lstStyle/>
          <a:p>
            <a:r>
              <a:rPr lang="en-US" sz="3200" dirty="0"/>
              <a:t>Incorrect: </a:t>
            </a:r>
            <a:r>
              <a:rPr lang="en-US" sz="3200" i="1" dirty="0"/>
              <a:t>The Wind In The Willows</a:t>
            </a:r>
            <a:endParaRPr lang="ro-RO" sz="4400" dirty="0"/>
          </a:p>
          <a:p>
            <a:r>
              <a:rPr lang="en-US" sz="3200" dirty="0">
                <a:solidFill>
                  <a:srgbClr val="00B050"/>
                </a:solidFill>
              </a:rPr>
              <a:t>Correct: </a:t>
            </a:r>
            <a:r>
              <a:rPr lang="en-US" sz="3200" i="1" dirty="0">
                <a:solidFill>
                  <a:srgbClr val="00B050"/>
                </a:solidFill>
              </a:rPr>
              <a:t>The Wind in the Willows</a:t>
            </a:r>
            <a:endParaRPr lang="ro-RO" sz="4400" dirty="0">
              <a:solidFill>
                <a:srgbClr val="00B050"/>
              </a:solidFill>
            </a:endParaRPr>
          </a:p>
          <a:p>
            <a:r>
              <a:rPr lang="en-US" sz="3200" dirty="0"/>
              <a:t>Capitalize the major words in titles of books, plays, movies, newspapers, and magazines.</a:t>
            </a:r>
            <a:endParaRPr lang="ro-RO" sz="3200" dirty="0"/>
          </a:p>
          <a:p>
            <a:pPr lvl="1"/>
            <a:r>
              <a:rPr lang="en-US" sz="2800" dirty="0"/>
              <a:t>Do not capitalize the articles: </a:t>
            </a:r>
            <a:r>
              <a:rPr lang="en-US" sz="2800" i="1" dirty="0"/>
              <a:t>a, an, the.</a:t>
            </a:r>
            <a:endParaRPr lang="ro-RO" sz="4000" dirty="0"/>
          </a:p>
          <a:p>
            <a:pPr lvl="1"/>
            <a:r>
              <a:rPr lang="en-US" sz="2800" dirty="0"/>
              <a:t>Do not capitalize prepositions: </a:t>
            </a:r>
            <a:r>
              <a:rPr lang="en-US" sz="2800" i="1" dirty="0"/>
              <a:t>at, by, for, of, in, up, on, so, on, to, </a:t>
            </a:r>
            <a:r>
              <a:rPr lang="en-US" sz="2800" dirty="0"/>
              <a:t>etc.</a:t>
            </a:r>
            <a:endParaRPr lang="ro-RO" sz="4000" dirty="0"/>
          </a:p>
          <a:p>
            <a:pPr lvl="1"/>
            <a:r>
              <a:rPr lang="en-US" sz="2800" dirty="0"/>
              <a:t>Do not capitalize conjunctions: </a:t>
            </a:r>
            <a:r>
              <a:rPr lang="en-US" sz="2800" i="1" dirty="0"/>
              <a:t>and, as, but, if, or, nor.</a:t>
            </a:r>
            <a:endParaRPr lang="ro-RO" sz="4000" dirty="0"/>
          </a:p>
          <a:p>
            <a:endParaRPr lang="ro-RO" sz="2800" dirty="0"/>
          </a:p>
        </p:txBody>
      </p:sp>
    </p:spTree>
    <p:extLst>
      <p:ext uri="{BB962C8B-B14F-4D97-AF65-F5344CB8AC3E}">
        <p14:creationId xmlns:p14="http://schemas.microsoft.com/office/powerpoint/2010/main" val="126310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950C89-BC70-439B-A6CE-8C8739FB83B0}"/>
              </a:ext>
            </a:extLst>
          </p:cNvPr>
          <p:cNvSpPr/>
          <p:nvPr/>
        </p:nvSpPr>
        <p:spPr>
          <a:xfrm>
            <a:off x="604684" y="181957"/>
            <a:ext cx="10982632" cy="6001643"/>
          </a:xfrm>
          <a:prstGeom prst="rect">
            <a:avLst/>
          </a:prstGeom>
        </p:spPr>
        <p:txBody>
          <a:bodyPr wrap="square">
            <a:spAutoFit/>
          </a:bodyPr>
          <a:lstStyle/>
          <a:p>
            <a:r>
              <a:rPr lang="en-US" sz="3200" b="1" dirty="0"/>
              <a:t>Grammar and Usage</a:t>
            </a:r>
          </a:p>
          <a:p>
            <a:pPr marL="457200" indent="-457200">
              <a:buFont typeface="Arial" panose="020B0604020202020204" pitchFamily="34" charset="0"/>
              <a:buChar char="•"/>
            </a:pPr>
            <a:r>
              <a:rPr lang="en-US" sz="3200" dirty="0"/>
              <a:t>Lack of clarity</a:t>
            </a:r>
          </a:p>
          <a:p>
            <a:pPr marL="457200" indent="-457200">
              <a:buFont typeface="Arial" panose="020B0604020202020204" pitchFamily="34" charset="0"/>
              <a:buChar char="•"/>
            </a:pPr>
            <a:r>
              <a:rPr lang="en-US" sz="3200" dirty="0"/>
              <a:t>Redundancy (unnecessary words)</a:t>
            </a:r>
          </a:p>
          <a:p>
            <a:pPr marL="457200" indent="-457200">
              <a:buFont typeface="Arial" panose="020B0604020202020204" pitchFamily="34" charset="0"/>
              <a:buChar char="•"/>
            </a:pPr>
            <a:r>
              <a:rPr lang="en-US" sz="3200" dirty="0"/>
              <a:t>Problems with subject-verb agreement</a:t>
            </a:r>
          </a:p>
          <a:p>
            <a:pPr marL="457200" indent="-457200">
              <a:buFont typeface="Arial" panose="020B0604020202020204" pitchFamily="34" charset="0"/>
              <a:buChar char="•"/>
            </a:pPr>
            <a:r>
              <a:rPr lang="en-US" sz="3200" dirty="0"/>
              <a:t>Lack of parallel structure</a:t>
            </a:r>
          </a:p>
          <a:p>
            <a:pPr marL="457200" indent="-457200">
              <a:buFont typeface="Arial" panose="020B0604020202020204" pitchFamily="34" charset="0"/>
              <a:buChar char="•"/>
            </a:pPr>
            <a:r>
              <a:rPr lang="en-US" sz="3200" dirty="0"/>
              <a:t>Wrong verb tense</a:t>
            </a:r>
          </a:p>
          <a:p>
            <a:pPr marL="457200" indent="-457200">
              <a:buFont typeface="Arial" panose="020B0604020202020204" pitchFamily="34" charset="0"/>
              <a:buChar char="•"/>
            </a:pPr>
            <a:r>
              <a:rPr lang="en-US" sz="3200" dirty="0"/>
              <a:t>Mixed metaphors</a:t>
            </a:r>
          </a:p>
          <a:p>
            <a:pPr marL="457200" indent="-457200">
              <a:buFont typeface="Arial" panose="020B0604020202020204" pitchFamily="34" charset="0"/>
              <a:buChar char="•"/>
            </a:pPr>
            <a:r>
              <a:rPr lang="en-US" sz="3200" dirty="0"/>
              <a:t>Dangling modifiers</a:t>
            </a:r>
          </a:p>
          <a:p>
            <a:pPr marL="457200" indent="-457200">
              <a:buFont typeface="Arial" panose="020B0604020202020204" pitchFamily="34" charset="0"/>
              <a:buChar char="•"/>
            </a:pPr>
            <a:r>
              <a:rPr lang="en-US" sz="3200" dirty="0"/>
              <a:t>Misplaced modifiers</a:t>
            </a:r>
          </a:p>
          <a:p>
            <a:pPr marL="457200" indent="-457200">
              <a:buFont typeface="Arial" panose="020B0604020202020204" pitchFamily="34" charset="0"/>
              <a:buChar char="•"/>
            </a:pPr>
            <a:r>
              <a:rPr lang="en-US" sz="3200" dirty="0"/>
              <a:t>Incorrect idioms</a:t>
            </a:r>
          </a:p>
          <a:p>
            <a:pPr marL="457200" indent="-457200">
              <a:buFont typeface="Arial" panose="020B0604020202020204" pitchFamily="34" charset="0"/>
              <a:buChar char="•"/>
            </a:pPr>
            <a:r>
              <a:rPr lang="en-US" sz="3200" dirty="0"/>
              <a:t>Biased language </a:t>
            </a:r>
            <a:r>
              <a:rPr lang="en-US" dirty="0"/>
              <a:t>(showing an unreasonable like or dislike for a person based on personal opinions)</a:t>
            </a:r>
          </a:p>
          <a:p>
            <a:pPr marL="457200" indent="-457200">
              <a:buFont typeface="Arial" panose="020B0604020202020204" pitchFamily="34" charset="0"/>
              <a:buChar char="•"/>
            </a:pPr>
            <a:r>
              <a:rPr lang="en-US" sz="3200" dirty="0"/>
              <a:t>Incorrect voice (active versus passive voice)</a:t>
            </a:r>
          </a:p>
        </p:txBody>
      </p:sp>
    </p:spTree>
    <p:extLst>
      <p:ext uri="{BB962C8B-B14F-4D97-AF65-F5344CB8AC3E}">
        <p14:creationId xmlns:p14="http://schemas.microsoft.com/office/powerpoint/2010/main" val="233591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A64F-BD85-477E-8B49-BC8798B57434}"/>
              </a:ext>
            </a:extLst>
          </p:cNvPr>
          <p:cNvSpPr>
            <a:spLocks noGrp="1"/>
          </p:cNvSpPr>
          <p:nvPr>
            <p:ph type="title"/>
          </p:nvPr>
        </p:nvSpPr>
        <p:spPr/>
        <p:txBody>
          <a:bodyPr>
            <a:normAutofit/>
          </a:bodyPr>
          <a:lstStyle/>
          <a:p>
            <a:r>
              <a:rPr lang="en-US" b="1" dirty="0"/>
              <a:t>Most Common Proofreading Errors</a:t>
            </a:r>
            <a:br>
              <a:rPr lang="ro-RO" b="1" dirty="0"/>
            </a:br>
            <a:r>
              <a:rPr lang="en-US" b="1" dirty="0"/>
              <a:t>25. </a:t>
            </a:r>
            <a:r>
              <a:rPr lang="en-US" dirty="0"/>
              <a:t>Missing words</a:t>
            </a:r>
            <a:endParaRPr lang="ro-RO" dirty="0"/>
          </a:p>
        </p:txBody>
      </p:sp>
      <p:sp>
        <p:nvSpPr>
          <p:cNvPr id="3" name="Content Placeholder 2">
            <a:extLst>
              <a:ext uri="{FF2B5EF4-FFF2-40B4-BE49-F238E27FC236}">
                <a16:creationId xmlns:a16="http://schemas.microsoft.com/office/drawing/2014/main" id="{D5051C39-17FA-4937-B555-8CEFB7F92387}"/>
              </a:ext>
            </a:extLst>
          </p:cNvPr>
          <p:cNvSpPr>
            <a:spLocks noGrp="1"/>
          </p:cNvSpPr>
          <p:nvPr>
            <p:ph idx="1"/>
          </p:nvPr>
        </p:nvSpPr>
        <p:spPr/>
        <p:txBody>
          <a:bodyPr>
            <a:normAutofit/>
          </a:bodyPr>
          <a:lstStyle/>
          <a:p>
            <a:r>
              <a:rPr lang="en-US" sz="2800" dirty="0"/>
              <a:t>Incorrect: Proofread carefully to see if you have any words out.</a:t>
            </a:r>
            <a:endParaRPr lang="en-150" sz="2800" dirty="0"/>
          </a:p>
          <a:p>
            <a:r>
              <a:rPr lang="en-US" sz="2800" dirty="0">
                <a:solidFill>
                  <a:srgbClr val="00B050"/>
                </a:solidFill>
              </a:rPr>
              <a:t>Correct: Proofread carefully to see if you have </a:t>
            </a:r>
            <a:r>
              <a:rPr lang="en-US" sz="2800" i="1" dirty="0">
                <a:solidFill>
                  <a:srgbClr val="00B050"/>
                </a:solidFill>
              </a:rPr>
              <a:t>left </a:t>
            </a:r>
            <a:r>
              <a:rPr lang="en-US" sz="2800" dirty="0">
                <a:solidFill>
                  <a:srgbClr val="00B050"/>
                </a:solidFill>
              </a:rPr>
              <a:t>any words out.</a:t>
            </a:r>
            <a:endParaRPr lang="ro-RO" sz="2800" dirty="0">
              <a:solidFill>
                <a:srgbClr val="00B050"/>
              </a:solidFill>
            </a:endParaRPr>
          </a:p>
          <a:p>
            <a:r>
              <a:rPr lang="en-US" sz="2800" dirty="0"/>
              <a:t>This is a simple rule, but many people run out of time before they can proofread a document. </a:t>
            </a:r>
            <a:endParaRPr lang="en-150" sz="2800" dirty="0"/>
          </a:p>
          <a:p>
            <a:r>
              <a:rPr lang="en-US" sz="2800" i="1" dirty="0"/>
              <a:t>Always </a:t>
            </a:r>
            <a:r>
              <a:rPr lang="en-US" sz="2800" dirty="0"/>
              <a:t>make the time to proofread your writing. And try to let your writing sit and “cool off” for a few hours. The errors will become much more obvious and easier to isolate.</a:t>
            </a:r>
            <a:endParaRPr lang="ro-RO" sz="2800" dirty="0"/>
          </a:p>
          <a:p>
            <a:endParaRPr lang="ro-RO" sz="2400" dirty="0"/>
          </a:p>
        </p:txBody>
      </p:sp>
    </p:spTree>
    <p:extLst>
      <p:ext uri="{BB962C8B-B14F-4D97-AF65-F5344CB8AC3E}">
        <p14:creationId xmlns:p14="http://schemas.microsoft.com/office/powerpoint/2010/main" val="3394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689C-D5E5-4176-8924-B1E9B7DE2650}"/>
              </a:ext>
            </a:extLst>
          </p:cNvPr>
          <p:cNvSpPr>
            <a:spLocks noGrp="1"/>
          </p:cNvSpPr>
          <p:nvPr>
            <p:ph type="title"/>
          </p:nvPr>
        </p:nvSpPr>
        <p:spPr/>
        <p:txBody>
          <a:bodyPr>
            <a:normAutofit fontScale="90000"/>
          </a:bodyPr>
          <a:lstStyle/>
          <a:p>
            <a:br>
              <a:rPr lang="en-150" dirty="0"/>
            </a:br>
            <a:br>
              <a:rPr lang="en-150" dirty="0"/>
            </a:br>
            <a:r>
              <a:rPr lang="en-US" b="1" dirty="0"/>
              <a:t>How can you use the previous guidelines to improve your writing? Try these ideas:</a:t>
            </a:r>
            <a:endParaRPr lang="ro-RO" b="1" dirty="0"/>
          </a:p>
        </p:txBody>
      </p:sp>
      <p:sp>
        <p:nvSpPr>
          <p:cNvPr id="3" name="Content Placeholder 2">
            <a:extLst>
              <a:ext uri="{FF2B5EF4-FFF2-40B4-BE49-F238E27FC236}">
                <a16:creationId xmlns:a16="http://schemas.microsoft.com/office/drawing/2014/main" id="{561DA713-7D1D-4FB4-9A52-008448B05733}"/>
              </a:ext>
            </a:extLst>
          </p:cNvPr>
          <p:cNvSpPr>
            <a:spLocks noGrp="1"/>
          </p:cNvSpPr>
          <p:nvPr>
            <p:ph idx="1"/>
          </p:nvPr>
        </p:nvSpPr>
        <p:spPr>
          <a:xfrm>
            <a:off x="184727" y="1293091"/>
            <a:ext cx="12007273" cy="4960225"/>
          </a:xfrm>
        </p:spPr>
        <p:txBody>
          <a:bodyPr>
            <a:noAutofit/>
          </a:bodyPr>
          <a:lstStyle/>
          <a:p>
            <a:r>
              <a:rPr lang="en-US" sz="2400" dirty="0"/>
              <a:t> </a:t>
            </a:r>
            <a:endParaRPr lang="ro-RO" dirty="0"/>
          </a:p>
          <a:p>
            <a:pPr>
              <a:buFont typeface="Wingdings" panose="05000000000000000000" pitchFamily="2" charset="2"/>
              <a:buChar char="ü"/>
            </a:pPr>
            <a:r>
              <a:rPr lang="en-US" sz="2800" dirty="0"/>
              <a:t>Correct grammar and usage are vital for educated professionals.</a:t>
            </a:r>
            <a:endParaRPr lang="ro-RO" sz="2800" dirty="0"/>
          </a:p>
          <a:p>
            <a:pPr>
              <a:buFont typeface="Wingdings" panose="05000000000000000000" pitchFamily="2" charset="2"/>
              <a:buChar char="ü"/>
            </a:pPr>
            <a:r>
              <a:rPr lang="en-US" sz="2800" dirty="0"/>
              <a:t>Learn the rules of standard written English, but never let usage guidelines make your writing clumsy or obscure.</a:t>
            </a:r>
            <a:endParaRPr lang="ro-RO" sz="2800" dirty="0"/>
          </a:p>
          <a:p>
            <a:pPr>
              <a:buFont typeface="Wingdings" panose="05000000000000000000" pitchFamily="2" charset="2"/>
              <a:buChar char="ü"/>
            </a:pPr>
            <a:r>
              <a:rPr lang="en-US" sz="2800" dirty="0"/>
              <a:t>Track your writing errors and concentrate on correcting the ones you make most often.</a:t>
            </a:r>
            <a:endParaRPr lang="ro-RO" sz="2800" dirty="0"/>
          </a:p>
          <a:p>
            <a:pPr>
              <a:buFont typeface="Wingdings" panose="05000000000000000000" pitchFamily="2" charset="2"/>
              <a:buChar char="ü"/>
            </a:pPr>
            <a:r>
              <a:rPr lang="en-US" sz="2800" dirty="0"/>
              <a:t>Be patient. Learning the rules takes both time and effort. Remember that using standard grammar with confidence will help you build the credible image you want—and need.</a:t>
            </a:r>
            <a:endParaRPr lang="ro-RO" sz="2800" dirty="0"/>
          </a:p>
          <a:p>
            <a:endParaRPr lang="ro-RO" sz="2400" dirty="0"/>
          </a:p>
        </p:txBody>
      </p:sp>
    </p:spTree>
    <p:extLst>
      <p:ext uri="{BB962C8B-B14F-4D97-AF65-F5344CB8AC3E}">
        <p14:creationId xmlns:p14="http://schemas.microsoft.com/office/powerpoint/2010/main" val="3201112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34C6-0F85-4007-B892-2B370B11DF00}"/>
              </a:ext>
            </a:extLst>
          </p:cNvPr>
          <p:cNvSpPr>
            <a:spLocks noGrp="1"/>
          </p:cNvSpPr>
          <p:nvPr>
            <p:ph type="title"/>
          </p:nvPr>
        </p:nvSpPr>
        <p:spPr/>
        <p:txBody>
          <a:bodyPr/>
          <a:lstStyle/>
          <a:p>
            <a:r>
              <a:rPr lang="en-US" dirty="0"/>
              <a:t>A poem on English pronunciation</a:t>
            </a:r>
            <a:br>
              <a:rPr lang="en-US" dirty="0"/>
            </a:br>
            <a:endParaRPr lang="ro-RO" dirty="0"/>
          </a:p>
        </p:txBody>
      </p:sp>
      <p:sp>
        <p:nvSpPr>
          <p:cNvPr id="3" name="Content Placeholder 2">
            <a:extLst>
              <a:ext uri="{FF2B5EF4-FFF2-40B4-BE49-F238E27FC236}">
                <a16:creationId xmlns:a16="http://schemas.microsoft.com/office/drawing/2014/main" id="{17D2C0A1-3D7F-4283-8724-78D3EECF596F}"/>
              </a:ext>
            </a:extLst>
          </p:cNvPr>
          <p:cNvSpPr>
            <a:spLocks noGrp="1"/>
          </p:cNvSpPr>
          <p:nvPr>
            <p:ph idx="1"/>
          </p:nvPr>
        </p:nvSpPr>
        <p:spPr/>
        <p:txBody>
          <a:bodyPr/>
          <a:lstStyle/>
          <a:p>
            <a:endParaRPr lang="en-US" sz="3600" dirty="0"/>
          </a:p>
          <a:p>
            <a:r>
              <a:rPr lang="en-US" sz="3600" dirty="0">
                <a:hlinkClick r:id="rId2"/>
              </a:rPr>
              <a:t>https://www.youtube.com/watch?v=Y-GDoVBlVeA</a:t>
            </a:r>
            <a:endParaRPr lang="en-US" sz="3600" dirty="0"/>
          </a:p>
          <a:p>
            <a:endParaRPr lang="en-US" sz="3600" dirty="0"/>
          </a:p>
        </p:txBody>
      </p:sp>
    </p:spTree>
    <p:extLst>
      <p:ext uri="{BB962C8B-B14F-4D97-AF65-F5344CB8AC3E}">
        <p14:creationId xmlns:p14="http://schemas.microsoft.com/office/powerpoint/2010/main" val="578190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6C1BD7-3645-4A91-AF32-287B63B3A9CD}"/>
              </a:ext>
            </a:extLst>
          </p:cNvPr>
          <p:cNvPicPr>
            <a:picLocks noChangeAspect="1"/>
          </p:cNvPicPr>
          <p:nvPr/>
        </p:nvPicPr>
        <p:blipFill>
          <a:blip r:embed="rId2"/>
          <a:stretch>
            <a:fillRect/>
          </a:stretch>
        </p:blipFill>
        <p:spPr>
          <a:xfrm>
            <a:off x="1281983" y="0"/>
            <a:ext cx="9628033" cy="6858000"/>
          </a:xfrm>
          <a:prstGeom prst="rect">
            <a:avLst/>
          </a:prstGeom>
        </p:spPr>
      </p:pic>
    </p:spTree>
    <p:extLst>
      <p:ext uri="{BB962C8B-B14F-4D97-AF65-F5344CB8AC3E}">
        <p14:creationId xmlns:p14="http://schemas.microsoft.com/office/powerpoint/2010/main" val="106584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7CDBE-EEE9-4B22-BF22-68C815371490}"/>
              </a:ext>
            </a:extLst>
          </p:cNvPr>
          <p:cNvPicPr>
            <a:picLocks noChangeAspect="1"/>
          </p:cNvPicPr>
          <p:nvPr/>
        </p:nvPicPr>
        <p:blipFill>
          <a:blip r:embed="rId2"/>
          <a:stretch>
            <a:fillRect/>
          </a:stretch>
        </p:blipFill>
        <p:spPr>
          <a:xfrm>
            <a:off x="1586005" y="0"/>
            <a:ext cx="9019989" cy="6858000"/>
          </a:xfrm>
          <a:prstGeom prst="rect">
            <a:avLst/>
          </a:prstGeom>
        </p:spPr>
      </p:pic>
    </p:spTree>
    <p:extLst>
      <p:ext uri="{BB962C8B-B14F-4D97-AF65-F5344CB8AC3E}">
        <p14:creationId xmlns:p14="http://schemas.microsoft.com/office/powerpoint/2010/main" val="2347615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1EF9EE-65CB-446A-B9F8-54F2246EC938}"/>
              </a:ext>
            </a:extLst>
          </p:cNvPr>
          <p:cNvPicPr>
            <a:picLocks noChangeAspect="1"/>
          </p:cNvPicPr>
          <p:nvPr/>
        </p:nvPicPr>
        <p:blipFill>
          <a:blip r:embed="rId2"/>
          <a:stretch>
            <a:fillRect/>
          </a:stretch>
        </p:blipFill>
        <p:spPr>
          <a:xfrm>
            <a:off x="431292" y="0"/>
            <a:ext cx="11329416" cy="6858000"/>
          </a:xfrm>
          <a:prstGeom prst="rect">
            <a:avLst/>
          </a:prstGeom>
        </p:spPr>
      </p:pic>
    </p:spTree>
    <p:extLst>
      <p:ext uri="{BB962C8B-B14F-4D97-AF65-F5344CB8AC3E}">
        <p14:creationId xmlns:p14="http://schemas.microsoft.com/office/powerpoint/2010/main" val="1697463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003481-31B6-474A-AB4C-AF0D56627125}"/>
              </a:ext>
            </a:extLst>
          </p:cNvPr>
          <p:cNvPicPr>
            <a:picLocks noChangeAspect="1"/>
          </p:cNvPicPr>
          <p:nvPr/>
        </p:nvPicPr>
        <p:blipFill>
          <a:blip r:embed="rId2"/>
          <a:stretch>
            <a:fillRect/>
          </a:stretch>
        </p:blipFill>
        <p:spPr>
          <a:xfrm>
            <a:off x="87041" y="0"/>
            <a:ext cx="12017918" cy="6858000"/>
          </a:xfrm>
          <a:prstGeom prst="rect">
            <a:avLst/>
          </a:prstGeom>
        </p:spPr>
      </p:pic>
    </p:spTree>
    <p:extLst>
      <p:ext uri="{BB962C8B-B14F-4D97-AF65-F5344CB8AC3E}">
        <p14:creationId xmlns:p14="http://schemas.microsoft.com/office/powerpoint/2010/main" val="201472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59EF-09B4-484F-B102-319CCC1C3637}"/>
              </a:ext>
            </a:extLst>
          </p:cNvPr>
          <p:cNvSpPr>
            <a:spLocks noGrp="1"/>
          </p:cNvSpPr>
          <p:nvPr>
            <p:ph type="title"/>
          </p:nvPr>
        </p:nvSpPr>
        <p:spPr/>
        <p:txBody>
          <a:bodyPr/>
          <a:lstStyle/>
          <a:p>
            <a:r>
              <a:rPr lang="en-US" dirty="0"/>
              <a:t>Homework</a:t>
            </a:r>
            <a:endParaRPr lang="ro-RO" dirty="0"/>
          </a:p>
        </p:txBody>
      </p:sp>
      <p:sp>
        <p:nvSpPr>
          <p:cNvPr id="3" name="Content Placeholder 2">
            <a:extLst>
              <a:ext uri="{FF2B5EF4-FFF2-40B4-BE49-F238E27FC236}">
                <a16:creationId xmlns:a16="http://schemas.microsoft.com/office/drawing/2014/main" id="{969162EB-60F9-4374-B06B-73BBBD4D34B0}"/>
              </a:ext>
            </a:extLst>
          </p:cNvPr>
          <p:cNvSpPr>
            <a:spLocks noGrp="1"/>
          </p:cNvSpPr>
          <p:nvPr>
            <p:ph idx="1"/>
          </p:nvPr>
        </p:nvSpPr>
        <p:spPr>
          <a:xfrm>
            <a:off x="1097280" y="1845734"/>
            <a:ext cx="10642436" cy="1802034"/>
          </a:xfrm>
        </p:spPr>
        <p:txBody>
          <a:bodyPr>
            <a:normAutofit fontScale="92500" lnSpcReduction="10000"/>
          </a:bodyPr>
          <a:lstStyle/>
          <a:p>
            <a:r>
              <a:rPr lang="en-US" sz="2800" dirty="0"/>
              <a:t>1. Make up 10 sentences using 10 phrases with prepositions (slide 19) </a:t>
            </a:r>
          </a:p>
          <a:p>
            <a:r>
              <a:rPr lang="en-US" sz="2800" dirty="0"/>
              <a:t>2. Find/Select 10 confusing word pairs and illustrate their meanings in examples.</a:t>
            </a:r>
          </a:p>
          <a:p>
            <a:r>
              <a:rPr lang="en-US" sz="2800" dirty="0"/>
              <a:t>3. In perfect English make a start, learn the poem by heart! </a:t>
            </a:r>
            <a:endParaRPr lang="ro-RO" sz="2800" dirty="0"/>
          </a:p>
        </p:txBody>
      </p:sp>
    </p:spTree>
    <p:extLst>
      <p:ext uri="{BB962C8B-B14F-4D97-AF65-F5344CB8AC3E}">
        <p14:creationId xmlns:p14="http://schemas.microsoft.com/office/powerpoint/2010/main" val="33823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5BF24-BE7E-44D9-9F15-16DCC10B1EE5}"/>
              </a:ext>
            </a:extLst>
          </p:cNvPr>
          <p:cNvSpPr/>
          <p:nvPr/>
        </p:nvSpPr>
        <p:spPr>
          <a:xfrm>
            <a:off x="471948" y="281091"/>
            <a:ext cx="10933471" cy="7478970"/>
          </a:xfrm>
          <a:prstGeom prst="rect">
            <a:avLst/>
          </a:prstGeom>
        </p:spPr>
        <p:txBody>
          <a:bodyPr wrap="square">
            <a:spAutoFit/>
          </a:bodyPr>
          <a:lstStyle/>
          <a:p>
            <a:r>
              <a:rPr lang="en-US" sz="3200" b="1" dirty="0"/>
              <a:t>Sentences</a:t>
            </a:r>
          </a:p>
          <a:p>
            <a:r>
              <a:rPr lang="en-US" sz="3200" dirty="0"/>
              <a:t> </a:t>
            </a:r>
          </a:p>
          <a:p>
            <a:pPr marL="457200" indent="-457200">
              <a:buFont typeface="Arial" panose="020B0604020202020204" pitchFamily="34" charset="0"/>
              <a:buChar char="•"/>
            </a:pPr>
            <a:r>
              <a:rPr lang="en-US" sz="3200" dirty="0"/>
              <a:t>Fragments (incomplete sentences)</a:t>
            </a:r>
          </a:p>
          <a:p>
            <a:pPr marL="457200" indent="-457200">
              <a:buFont typeface="Arial" panose="020B0604020202020204" pitchFamily="34" charset="0"/>
              <a:buChar char="•"/>
            </a:pPr>
            <a:r>
              <a:rPr lang="en-US" sz="3200" dirty="0"/>
              <a:t>Run-ons (two sentences run together)</a:t>
            </a:r>
          </a:p>
          <a:p>
            <a:endParaRPr lang="en-US" sz="3200" dirty="0"/>
          </a:p>
          <a:p>
            <a:r>
              <a:rPr lang="en-US" sz="3200" b="1" dirty="0"/>
              <a:t>Spelling </a:t>
            </a:r>
          </a:p>
          <a:p>
            <a:endParaRPr lang="en-US" sz="3200" dirty="0"/>
          </a:p>
          <a:p>
            <a:pPr marL="457200" indent="-457200">
              <a:buFont typeface="Arial" panose="020B0604020202020204" pitchFamily="34" charset="0"/>
              <a:buChar char="•"/>
            </a:pPr>
            <a:r>
              <a:rPr lang="en-US" sz="3200" dirty="0"/>
              <a:t>Missing letters</a:t>
            </a:r>
          </a:p>
          <a:p>
            <a:pPr marL="457200" indent="-457200">
              <a:buFont typeface="Arial" panose="020B0604020202020204" pitchFamily="34" charset="0"/>
              <a:buChar char="•"/>
            </a:pPr>
            <a:r>
              <a:rPr lang="en-US" sz="3200" dirty="0"/>
              <a:t>Extra letters</a:t>
            </a:r>
          </a:p>
          <a:p>
            <a:pPr marL="457200" indent="-457200">
              <a:buFont typeface="Arial" panose="020B0604020202020204" pitchFamily="34" charset="0"/>
              <a:buChar char="•"/>
            </a:pPr>
            <a:r>
              <a:rPr lang="en-US" sz="3200" dirty="0"/>
              <a:t>Transposed letters</a:t>
            </a:r>
          </a:p>
          <a:p>
            <a:pPr marL="457200" indent="-457200">
              <a:buFont typeface="Arial" panose="020B0604020202020204" pitchFamily="34" charset="0"/>
              <a:buChar char="•"/>
            </a:pPr>
            <a:r>
              <a:rPr lang="en-US" sz="3200" dirty="0"/>
              <a:t>Incorrect plurals</a:t>
            </a:r>
          </a:p>
          <a:p>
            <a:r>
              <a:rPr lang="en-US" sz="3200" dirty="0"/>
              <a:t> </a:t>
            </a:r>
          </a:p>
          <a:p>
            <a:endParaRPr lang="en-US" sz="3200" dirty="0"/>
          </a:p>
          <a:p>
            <a:endParaRPr lang="en-US" sz="3200" dirty="0"/>
          </a:p>
          <a:p>
            <a:endParaRPr lang="en-US" sz="3200" dirty="0"/>
          </a:p>
        </p:txBody>
      </p:sp>
    </p:spTree>
    <p:extLst>
      <p:ext uri="{BB962C8B-B14F-4D97-AF65-F5344CB8AC3E}">
        <p14:creationId xmlns:p14="http://schemas.microsoft.com/office/powerpoint/2010/main" val="369834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D2D441-696D-4493-B4A2-AA243185DEFB}"/>
              </a:ext>
            </a:extLst>
          </p:cNvPr>
          <p:cNvSpPr/>
          <p:nvPr/>
        </p:nvSpPr>
        <p:spPr>
          <a:xfrm>
            <a:off x="1435510" y="1293308"/>
            <a:ext cx="7708490" cy="3046988"/>
          </a:xfrm>
          <a:prstGeom prst="rect">
            <a:avLst/>
          </a:prstGeom>
        </p:spPr>
        <p:txBody>
          <a:bodyPr wrap="square">
            <a:spAutoFit/>
          </a:bodyPr>
          <a:lstStyle/>
          <a:p>
            <a:r>
              <a:rPr lang="en-US" sz="3200" b="1" dirty="0"/>
              <a:t>Punctuation</a:t>
            </a:r>
          </a:p>
          <a:p>
            <a:endParaRPr lang="en-US" sz="3200" dirty="0"/>
          </a:p>
          <a:p>
            <a:pPr marL="457200" indent="-457200">
              <a:buFont typeface="Arial" panose="020B0604020202020204" pitchFamily="34" charset="0"/>
              <a:buChar char="•"/>
            </a:pPr>
            <a:r>
              <a:rPr lang="en-US" sz="3200" dirty="0"/>
              <a:t>Missing commas or extra commas</a:t>
            </a:r>
          </a:p>
          <a:p>
            <a:pPr marL="457200" indent="-457200">
              <a:buFont typeface="Arial" panose="020B0604020202020204" pitchFamily="34" charset="0"/>
              <a:buChar char="•"/>
            </a:pPr>
            <a:r>
              <a:rPr lang="en-US" sz="3200" dirty="0"/>
              <a:t>Missing or misused apostrophes</a:t>
            </a:r>
          </a:p>
          <a:p>
            <a:pPr marL="457200" indent="-457200">
              <a:buFont typeface="Arial" panose="020B0604020202020204" pitchFamily="34" charset="0"/>
              <a:buChar char="•"/>
            </a:pPr>
            <a:r>
              <a:rPr lang="en-US" sz="3200" dirty="0"/>
              <a:t>Misused exclamation marks</a:t>
            </a:r>
          </a:p>
          <a:p>
            <a:pPr marL="457200" indent="-457200">
              <a:buFont typeface="Arial" panose="020B0604020202020204" pitchFamily="34" charset="0"/>
              <a:buChar char="•"/>
            </a:pPr>
            <a:r>
              <a:rPr lang="en-US" sz="3200" dirty="0"/>
              <a:t>Misused semicolons</a:t>
            </a:r>
          </a:p>
        </p:txBody>
      </p:sp>
    </p:spTree>
    <p:extLst>
      <p:ext uri="{BB962C8B-B14F-4D97-AF65-F5344CB8AC3E}">
        <p14:creationId xmlns:p14="http://schemas.microsoft.com/office/powerpoint/2010/main" val="50128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67641-D36E-46A7-BFB9-E3994DFC347A}"/>
              </a:ext>
            </a:extLst>
          </p:cNvPr>
          <p:cNvSpPr/>
          <p:nvPr/>
        </p:nvSpPr>
        <p:spPr>
          <a:xfrm>
            <a:off x="2900217" y="825909"/>
            <a:ext cx="5752169" cy="5755422"/>
          </a:xfrm>
          <a:prstGeom prst="rect">
            <a:avLst/>
          </a:prstGeom>
        </p:spPr>
        <p:txBody>
          <a:bodyPr wrap="square">
            <a:spAutoFit/>
          </a:bodyPr>
          <a:lstStyle/>
          <a:p>
            <a:r>
              <a:rPr lang="en-US" sz="3200" b="1" dirty="0"/>
              <a:t>Capitalization</a:t>
            </a:r>
          </a:p>
          <a:p>
            <a:r>
              <a:rPr lang="en-US" sz="3200" dirty="0"/>
              <a:t> </a:t>
            </a:r>
          </a:p>
          <a:p>
            <a:pPr marL="457200" indent="-457200">
              <a:buFont typeface="Arial" panose="020B0604020202020204" pitchFamily="34" charset="0"/>
              <a:buChar char="•"/>
            </a:pPr>
            <a:r>
              <a:rPr lang="en-US" sz="3200" dirty="0"/>
              <a:t>Proper nouns not capitalized</a:t>
            </a:r>
          </a:p>
          <a:p>
            <a:pPr marL="457200" indent="-457200">
              <a:buFont typeface="Arial" panose="020B0604020202020204" pitchFamily="34" charset="0"/>
              <a:buChar char="•"/>
            </a:pPr>
            <a:r>
              <a:rPr lang="en-US" sz="3200" dirty="0"/>
              <a:t>Errors in titles</a:t>
            </a:r>
          </a:p>
          <a:p>
            <a:endParaRPr lang="en-US" sz="3200" dirty="0"/>
          </a:p>
          <a:p>
            <a:r>
              <a:rPr lang="en-US" sz="3200" b="1" dirty="0"/>
              <a:t>Proofreading</a:t>
            </a:r>
          </a:p>
          <a:p>
            <a:endParaRPr lang="en-US" sz="3200" dirty="0"/>
          </a:p>
          <a:p>
            <a:pPr marL="457200" indent="-457200">
              <a:buFont typeface="Arial" panose="020B0604020202020204" pitchFamily="34" charset="0"/>
              <a:buChar char="•"/>
            </a:pPr>
            <a:r>
              <a:rPr lang="en-US" sz="3200" dirty="0"/>
              <a:t>Missing words</a:t>
            </a:r>
          </a:p>
          <a:p>
            <a:r>
              <a:rPr lang="en-US" sz="2800" dirty="0"/>
              <a:t> </a:t>
            </a:r>
          </a:p>
          <a:p>
            <a:endParaRPr lang="en-US" sz="2800" dirty="0"/>
          </a:p>
          <a:p>
            <a:endParaRPr lang="en-US" sz="2800" dirty="0"/>
          </a:p>
          <a:p>
            <a:endParaRPr lang="en-US" sz="2800" dirty="0"/>
          </a:p>
        </p:txBody>
      </p:sp>
    </p:spTree>
    <p:extLst>
      <p:ext uri="{BB962C8B-B14F-4D97-AF65-F5344CB8AC3E}">
        <p14:creationId xmlns:p14="http://schemas.microsoft.com/office/powerpoint/2010/main" val="32040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9481-18A5-41D1-AD5E-2AF98EFCEDD1}"/>
              </a:ext>
            </a:extLst>
          </p:cNvPr>
          <p:cNvSpPr>
            <a:spLocks noGrp="1"/>
          </p:cNvSpPr>
          <p:nvPr>
            <p:ph type="title" idx="4294967295"/>
          </p:nvPr>
        </p:nvSpPr>
        <p:spPr>
          <a:xfrm>
            <a:off x="0" y="287338"/>
            <a:ext cx="10782300" cy="784225"/>
          </a:xfrm>
        </p:spPr>
        <p:txBody>
          <a:bodyPr/>
          <a:lstStyle/>
          <a:p>
            <a:r>
              <a:rPr lang="en-US" b="1" dirty="0"/>
              <a:t>Most Common Grammar and Usage Errors</a:t>
            </a:r>
            <a:endParaRPr lang="ro-RO" b="1" dirty="0"/>
          </a:p>
        </p:txBody>
      </p:sp>
      <p:sp>
        <p:nvSpPr>
          <p:cNvPr id="3" name="Content Placeholder 2">
            <a:extLst>
              <a:ext uri="{FF2B5EF4-FFF2-40B4-BE49-F238E27FC236}">
                <a16:creationId xmlns:a16="http://schemas.microsoft.com/office/drawing/2014/main" id="{ACCDF445-9367-40DF-B4FC-E813D6A419FE}"/>
              </a:ext>
            </a:extLst>
          </p:cNvPr>
          <p:cNvSpPr>
            <a:spLocks noGrp="1"/>
          </p:cNvSpPr>
          <p:nvPr>
            <p:ph idx="4294967295"/>
          </p:nvPr>
        </p:nvSpPr>
        <p:spPr>
          <a:xfrm>
            <a:off x="648928" y="1187502"/>
            <a:ext cx="11071123" cy="4996988"/>
          </a:xfrm>
        </p:spPr>
        <p:txBody>
          <a:bodyPr>
            <a:normAutofit fontScale="92500"/>
          </a:bodyPr>
          <a:lstStyle/>
          <a:p>
            <a:r>
              <a:rPr lang="en-US" sz="2400" dirty="0">
                <a:solidFill>
                  <a:schemeClr val="tx1"/>
                </a:solidFill>
              </a:rPr>
              <a:t>1.	</a:t>
            </a:r>
            <a:r>
              <a:rPr lang="en-US" sz="3200" b="1" dirty="0">
                <a:solidFill>
                  <a:schemeClr val="tx1"/>
                </a:solidFill>
              </a:rPr>
              <a:t>Lack of clarity</a:t>
            </a:r>
          </a:p>
          <a:p>
            <a:pPr marL="0" indent="88900"/>
            <a:r>
              <a:rPr lang="en-US" sz="3200" dirty="0">
                <a:solidFill>
                  <a:schemeClr val="tx1"/>
                </a:solidFill>
              </a:rPr>
              <a:t>Incorrect: </a:t>
            </a:r>
            <a:r>
              <a:rPr lang="en-US" sz="3200" i="1" dirty="0">
                <a:solidFill>
                  <a:schemeClr val="tx1"/>
                </a:solidFill>
              </a:rPr>
              <a:t>Prehistoric people used many inorganic substances difficult to find at archaeological sites, </a:t>
            </a:r>
            <a:r>
              <a:rPr lang="en-US" sz="3200" i="1" dirty="0">
                <a:solidFill>
                  <a:srgbClr val="FF0000"/>
                </a:solidFill>
              </a:rPr>
              <a:t>which</a:t>
            </a:r>
            <a:r>
              <a:rPr lang="en-US" sz="3200" i="1" dirty="0">
                <a:solidFill>
                  <a:schemeClr val="tx1"/>
                </a:solidFill>
              </a:rPr>
              <a:t> included clay and rock.</a:t>
            </a:r>
          </a:p>
          <a:p>
            <a:r>
              <a:rPr lang="en-US" sz="3200" dirty="0">
                <a:solidFill>
                  <a:schemeClr val="tx1"/>
                </a:solidFill>
              </a:rPr>
              <a:t>Correct: </a:t>
            </a:r>
            <a:r>
              <a:rPr lang="en-US" sz="3200" i="1" dirty="0">
                <a:solidFill>
                  <a:schemeClr val="tx1"/>
                </a:solidFill>
              </a:rPr>
              <a:t>Prehistoric people used many inorganic substances, including clay and rock, </a:t>
            </a:r>
            <a:r>
              <a:rPr lang="en-US" sz="3200" i="1" dirty="0">
                <a:solidFill>
                  <a:srgbClr val="FF0000"/>
                </a:solidFill>
              </a:rPr>
              <a:t>which</a:t>
            </a:r>
            <a:r>
              <a:rPr lang="en-US" sz="3200" i="1" dirty="0">
                <a:solidFill>
                  <a:schemeClr val="tx1"/>
                </a:solidFill>
              </a:rPr>
              <a:t> are difficult to find at archaeological sites.</a:t>
            </a:r>
          </a:p>
          <a:p>
            <a:r>
              <a:rPr lang="en-US" sz="3200" dirty="0">
                <a:solidFill>
                  <a:schemeClr val="tx1"/>
                </a:solidFill>
              </a:rPr>
              <a:t>Sentences can be confusing for many different reasons. In the previous example, too many phrases come between the pronoun and its antecedent. As a result, the pronoun reference gets confusing. This can happen even if the intervening material is logically related to the rest of the sentence, as is the case here.</a:t>
            </a:r>
          </a:p>
          <a:p>
            <a:endParaRPr lang="ro-RO" sz="2400" dirty="0">
              <a:solidFill>
                <a:schemeClr val="tx1"/>
              </a:solidFill>
            </a:endParaRPr>
          </a:p>
        </p:txBody>
      </p:sp>
    </p:spTree>
    <p:extLst>
      <p:ext uri="{BB962C8B-B14F-4D97-AF65-F5344CB8AC3E}">
        <p14:creationId xmlns:p14="http://schemas.microsoft.com/office/powerpoint/2010/main" val="403077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228ADD-406A-41F3-BDF7-3D8F40E6F824}"/>
              </a:ext>
            </a:extLst>
          </p:cNvPr>
          <p:cNvSpPr/>
          <p:nvPr/>
        </p:nvSpPr>
        <p:spPr>
          <a:xfrm>
            <a:off x="245806" y="117986"/>
            <a:ext cx="11867536" cy="5016758"/>
          </a:xfrm>
          <a:prstGeom prst="rect">
            <a:avLst/>
          </a:prstGeom>
        </p:spPr>
        <p:txBody>
          <a:bodyPr wrap="square">
            <a:spAutoFit/>
          </a:bodyPr>
          <a:lstStyle/>
          <a:p>
            <a:r>
              <a:rPr lang="en-US" sz="3200" b="1" dirty="0"/>
              <a:t>Sentence construction is important too. </a:t>
            </a:r>
          </a:p>
          <a:p>
            <a:r>
              <a:rPr lang="en-US" sz="3200" dirty="0"/>
              <a:t>•	One sentence – one complete thought. Don’t include too much into one sentence.</a:t>
            </a:r>
          </a:p>
          <a:p>
            <a:r>
              <a:rPr lang="en-US" sz="3200" dirty="0"/>
              <a:t>•	The more complex your ideas, the shorter and more simple your sentences should be.</a:t>
            </a:r>
          </a:p>
          <a:p>
            <a:r>
              <a:rPr lang="en-US" sz="3200" dirty="0"/>
              <a:t>•	Check that all parts of the sentence are logically related. Are they in the same tense, for example?</a:t>
            </a:r>
          </a:p>
          <a:p>
            <a:r>
              <a:rPr lang="en-US" sz="3200" dirty="0"/>
              <a:t>•	Reread your sentences to make sure all pronouns refer to their antecedents and are placed as close as possible to them.</a:t>
            </a:r>
          </a:p>
          <a:p>
            <a:r>
              <a:rPr lang="en-US" sz="3200" dirty="0"/>
              <a:t>•	Check that you have punctuated your sentences correctly.</a:t>
            </a:r>
          </a:p>
        </p:txBody>
      </p:sp>
    </p:spTree>
    <p:extLst>
      <p:ext uri="{BB962C8B-B14F-4D97-AF65-F5344CB8AC3E}">
        <p14:creationId xmlns:p14="http://schemas.microsoft.com/office/powerpoint/2010/main" val="23965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735</TotalTime>
  <Words>3657</Words>
  <Application>Microsoft Office PowerPoint</Application>
  <PresentationFormat>Widescreen</PresentationFormat>
  <Paragraphs>306</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MS Gothic</vt:lpstr>
      <vt:lpstr>Arial</vt:lpstr>
      <vt:lpstr>Calibri</vt:lpstr>
      <vt:lpstr>Calibri Light</vt:lpstr>
      <vt:lpstr>Courier New</vt:lpstr>
      <vt:lpstr>Times New Roman</vt:lpstr>
      <vt:lpstr>Trebuchet MS</vt:lpstr>
      <vt:lpstr>Wingdings</vt:lpstr>
      <vt:lpstr>Retrospect</vt:lpstr>
      <vt:lpstr>    Most common usage problems  </vt:lpstr>
      <vt:lpstr>PowerPoint Presentation</vt:lpstr>
      <vt:lpstr>Which do you think are the most frequent errors that non-native speakers usually make? </vt:lpstr>
      <vt:lpstr>PowerPoint Presentation</vt:lpstr>
      <vt:lpstr>PowerPoint Presentation</vt:lpstr>
      <vt:lpstr>PowerPoint Presentation</vt:lpstr>
      <vt:lpstr>PowerPoint Presentation</vt:lpstr>
      <vt:lpstr>Most Common Grammar and Usage Errors</vt:lpstr>
      <vt:lpstr>PowerPoint Presentation</vt:lpstr>
      <vt:lpstr>2. Redundancy (unnecessary words)</vt:lpstr>
      <vt:lpstr>3. Problems with subject-verb agreement</vt:lpstr>
      <vt:lpstr>4. Lack of parallel structure</vt:lpstr>
      <vt:lpstr>5. Wrong verb tense </vt:lpstr>
      <vt:lpstr>6. Mixed metaphors (idioms)</vt:lpstr>
      <vt:lpstr>6. Mixed metaphors</vt:lpstr>
      <vt:lpstr>7. Dangling modifiers</vt:lpstr>
      <vt:lpstr>PowerPoint Presentation</vt:lpstr>
      <vt:lpstr>8. Misplaced modifiers</vt:lpstr>
      <vt:lpstr>9. Incorrect prepositions (examples)</vt:lpstr>
      <vt:lpstr>10. Biased language </vt:lpstr>
      <vt:lpstr>11. Incorrect voice (active vs passive voice)</vt:lpstr>
      <vt:lpstr>  Most Common Sentence Errors 12. Fragments (incomplete sentences) </vt:lpstr>
      <vt:lpstr>13. Run-ons (two sentences run together)</vt:lpstr>
      <vt:lpstr>Most Common Spelling Errors </vt:lpstr>
      <vt:lpstr>14. Missing letters</vt:lpstr>
      <vt:lpstr>15. Extra letters</vt:lpstr>
      <vt:lpstr>Quick Tip </vt:lpstr>
      <vt:lpstr>16. Transposed letters Mispronunciation can also result in scrambled letters. Here are some words especially prone to switched letters. Classwork. Consult a dictionary for their pronunciation:</vt:lpstr>
      <vt:lpstr>PowerPoint Presentation</vt:lpstr>
      <vt:lpstr>18. Errors in confusing word pairs (such as weather/whether) </vt:lpstr>
      <vt:lpstr>PowerPoint Presentation</vt:lpstr>
      <vt:lpstr>PowerPoint Presentation</vt:lpstr>
      <vt:lpstr>PowerPoint Presentation</vt:lpstr>
      <vt:lpstr>PowerPoint Presentation</vt:lpstr>
      <vt:lpstr>Most Common Punctuation Errors Missing commas or extra commas</vt:lpstr>
      <vt:lpstr>20. Missing or misused apostrophes </vt:lpstr>
      <vt:lpstr>21. Misused exclamation marks </vt:lpstr>
      <vt:lpstr>22. Misused semicolons </vt:lpstr>
      <vt:lpstr>24. Errors in titles </vt:lpstr>
      <vt:lpstr>Most Common Proofreading Errors 25. Missing words</vt:lpstr>
      <vt:lpstr>  How can you use the previous guidelines to improve your writing? Try these ideas:</vt:lpstr>
      <vt:lpstr>A poem on English pronunciation </vt:lpstr>
      <vt:lpstr>PowerPoint Presentation</vt:lpstr>
      <vt:lpstr>PowerPoint Presentation</vt:lpstr>
      <vt:lpstr>PowerPoint Presentation</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Most common usage problems</dc:title>
  <dc:creator>User</dc:creator>
  <cp:lastModifiedBy>User</cp:lastModifiedBy>
  <cp:revision>169</cp:revision>
  <dcterms:created xsi:type="dcterms:W3CDTF">2022-10-02T08:31:38Z</dcterms:created>
  <dcterms:modified xsi:type="dcterms:W3CDTF">2024-10-17T09:43:13Z</dcterms:modified>
</cp:coreProperties>
</file>