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4"/>
  </p:notesMasterIdLst>
  <p:sldIdLst>
    <p:sldId id="256" r:id="rId2"/>
    <p:sldId id="257" r:id="rId3"/>
    <p:sldId id="274" r:id="rId4"/>
    <p:sldId id="275" r:id="rId5"/>
    <p:sldId id="287" r:id="rId6"/>
    <p:sldId id="288" r:id="rId7"/>
    <p:sldId id="276" r:id="rId8"/>
    <p:sldId id="289" r:id="rId9"/>
    <p:sldId id="258" r:id="rId10"/>
    <p:sldId id="280" r:id="rId11"/>
    <p:sldId id="282" r:id="rId12"/>
    <p:sldId id="281" r:id="rId13"/>
    <p:sldId id="259" r:id="rId14"/>
    <p:sldId id="277" r:id="rId15"/>
    <p:sldId id="260" r:id="rId16"/>
    <p:sldId id="278" r:id="rId17"/>
    <p:sldId id="286" r:id="rId18"/>
    <p:sldId id="261" r:id="rId19"/>
    <p:sldId id="262" r:id="rId20"/>
    <p:sldId id="264" r:id="rId21"/>
    <p:sldId id="265" r:id="rId22"/>
    <p:sldId id="266" r:id="rId23"/>
    <p:sldId id="290" r:id="rId24"/>
    <p:sldId id="267" r:id="rId25"/>
    <p:sldId id="268" r:id="rId26"/>
    <p:sldId id="269" r:id="rId27"/>
    <p:sldId id="270" r:id="rId28"/>
    <p:sldId id="272" r:id="rId29"/>
    <p:sldId id="283" r:id="rId30"/>
    <p:sldId id="284" r:id="rId31"/>
    <p:sldId id="285" r:id="rId32"/>
    <p:sldId id="27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7213AD"/>
    <a:srgbClr val="CCECFF"/>
    <a:srgbClr val="FF99FF"/>
    <a:srgbClr val="FF00FF"/>
    <a:srgbClr val="FFFF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64" autoAdjust="0"/>
    <p:restoredTop sz="77358" autoAdjust="0"/>
  </p:normalViewPr>
  <p:slideViewPr>
    <p:cSldViewPr snapToGrid="0">
      <p:cViewPr varScale="1">
        <p:scale>
          <a:sx n="66" d="100"/>
          <a:sy n="66" d="100"/>
        </p:scale>
        <p:origin x="773" y="-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7E867-695D-48D4-BB0B-A22E3E4F6603}" type="doc">
      <dgm:prSet loTypeId="urn:microsoft.com/office/officeart/2005/8/layout/pyramid4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FA9A8FE-CB60-4C25-91FC-2172774687FA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Theoretically </a:t>
          </a:r>
          <a:r>
            <a:rPr lang="en-US" sz="16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related to an </a:t>
          </a:r>
          <a:r>
            <a:rPr lang="en-US" sz="20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approach</a:t>
          </a:r>
          <a:endParaRPr lang="en-US" sz="20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0165B57-9248-4DE3-BF6C-3DFCA2C4AC56}" type="parTrans" cxnId="{2D236A68-871D-4588-BEA9-52599FC400A5}">
      <dgm:prSet/>
      <dgm:spPr/>
      <dgm:t>
        <a:bodyPr/>
        <a:lstStyle/>
        <a:p>
          <a:endParaRPr lang="en-US"/>
        </a:p>
      </dgm:t>
    </dgm:pt>
    <dgm:pt modelId="{D3E1B96E-73C4-4BEE-BC17-E53B112B3F23}" type="sibTrans" cxnId="{2D236A68-871D-4588-BEA9-52599FC400A5}">
      <dgm:prSet/>
      <dgm:spPr/>
      <dgm:t>
        <a:bodyPr/>
        <a:lstStyle/>
        <a:p>
          <a:endParaRPr lang="en-US"/>
        </a:p>
      </dgm:t>
    </dgm:pt>
    <dgm:pt modelId="{7EC156E6-2999-40DF-A0A3-66F27D01E676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Organizationally </a:t>
          </a:r>
          <a:r>
            <a:rPr lang="en-US" sz="16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determined by a  </a:t>
          </a:r>
          <a:r>
            <a:rPr lang="en-US" sz="16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design</a:t>
          </a:r>
          <a:r>
            <a:rPr lang="en-US" sz="16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  <a:p>
          <a:endParaRPr lang="en-US" sz="16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019470B-5F03-413C-8BAB-DDD6D104FF73}" type="parTrans" cxnId="{47C1BF1C-8CAD-452B-94CF-86A724D71BC0}">
      <dgm:prSet/>
      <dgm:spPr/>
      <dgm:t>
        <a:bodyPr/>
        <a:lstStyle/>
        <a:p>
          <a:endParaRPr lang="en-US"/>
        </a:p>
      </dgm:t>
    </dgm:pt>
    <dgm:pt modelId="{F2327400-2371-450E-A4AF-4A940EBEF49A}" type="sibTrans" cxnId="{47C1BF1C-8CAD-452B-94CF-86A724D71BC0}">
      <dgm:prSet/>
      <dgm:spPr/>
      <dgm:t>
        <a:bodyPr/>
        <a:lstStyle/>
        <a:p>
          <a:endParaRPr lang="en-US"/>
        </a:p>
      </dgm:t>
    </dgm:pt>
    <dgm:pt modelId="{F7E8AA34-53F4-4F75-A787-9308BD6C07C5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Method</a:t>
          </a:r>
          <a:endParaRPr lang="en-US" sz="2400" b="1" dirty="0">
            <a:solidFill>
              <a:schemeClr val="tx1"/>
            </a:solidFill>
          </a:endParaRPr>
        </a:p>
      </dgm:t>
    </dgm:pt>
    <dgm:pt modelId="{3914EC6C-A15E-462E-84CF-018CB2AA44C8}" type="parTrans" cxnId="{AABAB254-8926-45F1-B7EB-4C290BE15158}">
      <dgm:prSet/>
      <dgm:spPr/>
      <dgm:t>
        <a:bodyPr/>
        <a:lstStyle/>
        <a:p>
          <a:endParaRPr lang="en-US"/>
        </a:p>
      </dgm:t>
    </dgm:pt>
    <dgm:pt modelId="{239ABC6B-0DEE-4AB4-A4C4-7305C31D0546}" type="sibTrans" cxnId="{AABAB254-8926-45F1-B7EB-4C290BE15158}">
      <dgm:prSet/>
      <dgm:spPr/>
      <dgm:t>
        <a:bodyPr/>
        <a:lstStyle/>
        <a:p>
          <a:endParaRPr lang="en-US"/>
        </a:p>
      </dgm:t>
    </dgm:pt>
    <dgm:pt modelId="{E0984EFE-34D8-456A-A8CE-C2C5A21BB2DF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Practically 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realized in a </a:t>
          </a:r>
          <a:r>
            <a:rPr lang="en-US" sz="18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procedure </a:t>
          </a:r>
          <a:r>
            <a:rPr lang="en-US" sz="16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en-US" sz="1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implementation phase</a:t>
          </a:r>
          <a:r>
            <a:rPr lang="en-US" sz="16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sz="20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60C711B-1654-4B6A-8F8B-CFEE79B21677}" type="parTrans" cxnId="{F36D3323-E8D2-46A4-A15B-2773217A015C}">
      <dgm:prSet/>
      <dgm:spPr/>
      <dgm:t>
        <a:bodyPr/>
        <a:lstStyle/>
        <a:p>
          <a:endParaRPr lang="en-US"/>
        </a:p>
      </dgm:t>
    </dgm:pt>
    <dgm:pt modelId="{C4FB6AE4-FD5A-4031-8383-E49DF9D12424}" type="sibTrans" cxnId="{F36D3323-E8D2-46A4-A15B-2773217A015C}">
      <dgm:prSet/>
      <dgm:spPr/>
      <dgm:t>
        <a:bodyPr/>
        <a:lstStyle/>
        <a:p>
          <a:endParaRPr lang="en-US"/>
        </a:p>
      </dgm:t>
    </dgm:pt>
    <dgm:pt modelId="{6294C989-EE22-4D64-9BBB-C087B1EF6B0C}" type="pres">
      <dgm:prSet presAssocID="{4EE7E867-695D-48D4-BB0B-A22E3E4F6603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3EAF76-8BD5-4F49-BC6A-A2BCCB64ED4A}" type="pres">
      <dgm:prSet presAssocID="{4EE7E867-695D-48D4-BB0B-A22E3E4F6603}" presName="triangle1" presStyleLbl="node1" presStyleIdx="0" presStyleCnt="4" custAng="0" custScaleX="103580" custScaleY="100349" custLinFactNeighborX="382" custLinFactNeighborY="-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C42A9-9C86-45A0-84EC-B8203029E96B}" type="pres">
      <dgm:prSet presAssocID="{4EE7E867-695D-48D4-BB0B-A22E3E4F6603}" presName="triangle2" presStyleLbl="node1" presStyleIdx="1" presStyleCnt="4" custScaleX="103715" custScaleY="98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2E4A4-0DF6-4E33-9240-45D354251CF2}" type="pres">
      <dgm:prSet presAssocID="{4EE7E867-695D-48D4-BB0B-A22E3E4F6603}" presName="triangle3" presStyleLbl="node1" presStyleIdx="2" presStyleCnt="4" custScaleX="96462" custScaleY="100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32832-1BAA-4153-B0E1-A11147A2BFEE}" type="pres">
      <dgm:prSet presAssocID="{4EE7E867-695D-48D4-BB0B-A22E3E4F6603}" presName="triangle4" presStyleLbl="node1" presStyleIdx="3" presStyleCnt="4" custScaleX="104116" custScaleY="96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69721C-DFC7-481F-8753-C8DA68E64167}" type="presOf" srcId="{E0984EFE-34D8-456A-A8CE-C2C5A21BB2DF}" destId="{0B432832-1BAA-4153-B0E1-A11147A2BFEE}" srcOrd="0" destOrd="0" presId="urn:microsoft.com/office/officeart/2005/8/layout/pyramid4"/>
    <dgm:cxn modelId="{47C1BF1C-8CAD-452B-94CF-86A724D71BC0}" srcId="{4EE7E867-695D-48D4-BB0B-A22E3E4F6603}" destId="{7EC156E6-2999-40DF-A0A3-66F27D01E676}" srcOrd="1" destOrd="0" parTransId="{3019470B-5F03-413C-8BAB-DDD6D104FF73}" sibTransId="{F2327400-2371-450E-A4AF-4A940EBEF49A}"/>
    <dgm:cxn modelId="{2D236A68-871D-4588-BEA9-52599FC400A5}" srcId="{4EE7E867-695D-48D4-BB0B-A22E3E4F6603}" destId="{2FA9A8FE-CB60-4C25-91FC-2172774687FA}" srcOrd="0" destOrd="0" parTransId="{E0165B57-9248-4DE3-BF6C-3DFCA2C4AC56}" sibTransId="{D3E1B96E-73C4-4BEE-BC17-E53B112B3F23}"/>
    <dgm:cxn modelId="{620ADA57-9446-46AF-82E2-8DFAB8D9B076}" type="presOf" srcId="{F7E8AA34-53F4-4F75-A787-9308BD6C07C5}" destId="{4B42E4A4-0DF6-4E33-9240-45D354251CF2}" srcOrd="0" destOrd="0" presId="urn:microsoft.com/office/officeart/2005/8/layout/pyramid4"/>
    <dgm:cxn modelId="{FCF19E2A-3D3F-4E11-963B-DC40E9949C27}" type="presOf" srcId="{4EE7E867-695D-48D4-BB0B-A22E3E4F6603}" destId="{6294C989-EE22-4D64-9BBB-C087B1EF6B0C}" srcOrd="0" destOrd="0" presId="urn:microsoft.com/office/officeart/2005/8/layout/pyramid4"/>
    <dgm:cxn modelId="{AABAB254-8926-45F1-B7EB-4C290BE15158}" srcId="{4EE7E867-695D-48D4-BB0B-A22E3E4F6603}" destId="{F7E8AA34-53F4-4F75-A787-9308BD6C07C5}" srcOrd="2" destOrd="0" parTransId="{3914EC6C-A15E-462E-84CF-018CB2AA44C8}" sibTransId="{239ABC6B-0DEE-4AB4-A4C4-7305C31D0546}"/>
    <dgm:cxn modelId="{B6DD7096-313C-447D-9D46-D023B4CAF2F2}" type="presOf" srcId="{2FA9A8FE-CB60-4C25-91FC-2172774687FA}" destId="{E63EAF76-8BD5-4F49-BC6A-A2BCCB64ED4A}" srcOrd="0" destOrd="0" presId="urn:microsoft.com/office/officeart/2005/8/layout/pyramid4"/>
    <dgm:cxn modelId="{F36D3323-E8D2-46A4-A15B-2773217A015C}" srcId="{4EE7E867-695D-48D4-BB0B-A22E3E4F6603}" destId="{E0984EFE-34D8-456A-A8CE-C2C5A21BB2DF}" srcOrd="3" destOrd="0" parTransId="{660C711B-1654-4B6A-8F8B-CFEE79B21677}" sibTransId="{C4FB6AE4-FD5A-4031-8383-E49DF9D12424}"/>
    <dgm:cxn modelId="{AC623EBE-1CFF-4C59-8523-3BFBE113189C}" type="presOf" srcId="{7EC156E6-2999-40DF-A0A3-66F27D01E676}" destId="{0FFC42A9-9C86-45A0-84EC-B8203029E96B}" srcOrd="0" destOrd="0" presId="urn:microsoft.com/office/officeart/2005/8/layout/pyramid4"/>
    <dgm:cxn modelId="{AFE29766-9B73-4704-B385-A01C9478A4AA}" type="presParOf" srcId="{6294C989-EE22-4D64-9BBB-C087B1EF6B0C}" destId="{E63EAF76-8BD5-4F49-BC6A-A2BCCB64ED4A}" srcOrd="0" destOrd="0" presId="urn:microsoft.com/office/officeart/2005/8/layout/pyramid4"/>
    <dgm:cxn modelId="{D6D4999A-BC4B-4A4C-BA78-6A5858AAA589}" type="presParOf" srcId="{6294C989-EE22-4D64-9BBB-C087B1EF6B0C}" destId="{0FFC42A9-9C86-45A0-84EC-B8203029E96B}" srcOrd="1" destOrd="0" presId="urn:microsoft.com/office/officeart/2005/8/layout/pyramid4"/>
    <dgm:cxn modelId="{2448329C-EC43-4AC4-898D-62F3E43903E8}" type="presParOf" srcId="{6294C989-EE22-4D64-9BBB-C087B1EF6B0C}" destId="{4B42E4A4-0DF6-4E33-9240-45D354251CF2}" srcOrd="2" destOrd="0" presId="urn:microsoft.com/office/officeart/2005/8/layout/pyramid4"/>
    <dgm:cxn modelId="{66AAE981-4027-48D9-9B74-DFD73C5D4A6B}" type="presParOf" srcId="{6294C989-EE22-4D64-9BBB-C087B1EF6B0C}" destId="{0B432832-1BAA-4153-B0E1-A11147A2BFE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53B034-DCDF-4BD7-BA9B-9AC0BFD24C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C7C462-8212-46E6-9CA7-87A54278770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Audiolingual, structural-situational methods </a:t>
          </a:r>
          <a:endParaRPr lang="en-US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B542D51-DE4D-4862-BD44-6FF9F9A14A8A}" type="parTrans" cxnId="{655B0172-2CED-4910-B34D-9E160327A291}">
      <dgm:prSet/>
      <dgm:spPr/>
      <dgm:t>
        <a:bodyPr/>
        <a:lstStyle/>
        <a:p>
          <a:endParaRPr lang="en-US"/>
        </a:p>
      </dgm:t>
    </dgm:pt>
    <dgm:pt modelId="{7DF3FE9B-9DB9-4E1C-82F7-74B742C10B2C}" type="sibTrans" cxnId="{655B0172-2CED-4910-B34D-9E160327A291}">
      <dgm:prSet/>
      <dgm:spPr/>
      <dgm:t>
        <a:bodyPr/>
        <a:lstStyle/>
        <a:p>
          <a:endParaRPr lang="en-US"/>
        </a:p>
      </dgm:t>
    </dgm:pt>
    <dgm:pt modelId="{315129FD-91A2-44CB-BC5A-265B64DE59FA}">
      <dgm:prSet phldrT="[Text]" custT="1"/>
      <dgm:spPr/>
      <dgm:t>
        <a:bodyPr/>
        <a:lstStyle/>
        <a:p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A list of grammatical items and constructions often with an associated list of vocabulary items.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F52256A-6961-4055-8675-E787B6EB490A}" type="parTrans" cxnId="{7E0E1EF7-68E6-4507-8BD4-629623E6AC11}">
      <dgm:prSet/>
      <dgm:spPr/>
      <dgm:t>
        <a:bodyPr/>
        <a:lstStyle/>
        <a:p>
          <a:endParaRPr lang="en-US"/>
        </a:p>
      </dgm:t>
    </dgm:pt>
    <dgm:pt modelId="{2753BE64-F4A1-4821-B110-4E9506D1EF10}" type="sibTrans" cxnId="{7E0E1EF7-68E6-4507-8BD4-629623E6AC11}">
      <dgm:prSet/>
      <dgm:spPr/>
      <dgm:t>
        <a:bodyPr/>
        <a:lstStyle/>
        <a:p>
          <a:endParaRPr lang="en-US"/>
        </a:p>
      </dgm:t>
    </dgm:pt>
    <dgm:pt modelId="{BCCD4B05-FB03-403B-B11C-F34B6A761DA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Notional-functional syllabuses</a:t>
          </a:r>
          <a:endParaRPr lang="en-US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229FC3D-8C89-4C42-BE8A-476F0FD86E23}" type="parTrans" cxnId="{91CB91DC-C8B5-47E4-94F9-4EED898F368F}">
      <dgm:prSet/>
      <dgm:spPr/>
      <dgm:t>
        <a:bodyPr/>
        <a:lstStyle/>
        <a:p>
          <a:endParaRPr lang="en-US"/>
        </a:p>
      </dgm:t>
    </dgm:pt>
    <dgm:pt modelId="{246DA3A7-F6F1-433C-A51D-FCA173BE06A4}" type="sibTrans" cxnId="{91CB91DC-C8B5-47E4-94F9-4EED898F368F}">
      <dgm:prSet/>
      <dgm:spPr/>
      <dgm:t>
        <a:bodyPr/>
        <a:lstStyle/>
        <a:p>
          <a:endParaRPr lang="en-US"/>
        </a:p>
      </dgm:t>
    </dgm:pt>
    <dgm:pt modelId="{292F7D6C-89AC-4E48-ADEE-712BAB8222C1}">
      <dgm:prSet phldrT="[Text]" custT="1"/>
      <dgm:spPr/>
      <dgm:t>
        <a:bodyPr/>
        <a:lstStyle/>
        <a:p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Specify the communicative content of a course in terms of functions, notions, topics, grammar, and vocabulary.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3C92717-D6F6-459A-B694-04CCF0888478}" type="parTrans" cxnId="{2A8E23A8-7A71-4F3B-938E-22BD325FEF0A}">
      <dgm:prSet/>
      <dgm:spPr/>
      <dgm:t>
        <a:bodyPr/>
        <a:lstStyle/>
        <a:p>
          <a:endParaRPr lang="en-US"/>
        </a:p>
      </dgm:t>
    </dgm:pt>
    <dgm:pt modelId="{7A6CBAD3-730D-47DD-A9D9-C0FF9D892D44}" type="sibTrans" cxnId="{2A8E23A8-7A71-4F3B-938E-22BD325FEF0A}">
      <dgm:prSet/>
      <dgm:spPr/>
      <dgm:t>
        <a:bodyPr/>
        <a:lstStyle/>
        <a:p>
          <a:endParaRPr lang="en-US"/>
        </a:p>
      </dgm:t>
    </dgm:pt>
    <dgm:pt modelId="{52A8E94E-346E-45A0-BEBE-2390D9E997DA}" type="pres">
      <dgm:prSet presAssocID="{D653B034-DCDF-4BD7-BA9B-9AC0BFD24C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3CF672-0F4E-44C6-8890-1D7C0DD8097C}" type="pres">
      <dgm:prSet presAssocID="{C3C7C462-8212-46E6-9CA7-87A54278770F}" presName="parentText" presStyleLbl="node1" presStyleIdx="0" presStyleCnt="2" custAng="0" custScaleX="96098" custScaleY="62723" custLinFactNeighborY="130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3444D-CDE2-44BB-9E99-528366B24D7D}" type="pres">
      <dgm:prSet presAssocID="{C3C7C462-8212-46E6-9CA7-87A54278770F}" presName="childText" presStyleLbl="revTx" presStyleIdx="0" presStyleCnt="2" custAng="0" custLinFactNeighborY="10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C21A7-2662-4BAF-8408-AA876B5561C3}" type="pres">
      <dgm:prSet presAssocID="{BCCD4B05-FB03-403B-B11C-F34B6A761DA6}" presName="parentText" presStyleLbl="node1" presStyleIdx="1" presStyleCnt="2" custAng="0" custScaleX="96746" custScaleY="72083" custLinFactNeighborY="30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30DE7-C714-4332-B1FA-E1BA924601D6}" type="pres">
      <dgm:prSet presAssocID="{BCCD4B05-FB03-403B-B11C-F34B6A761DA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8E23A8-7A71-4F3B-938E-22BD325FEF0A}" srcId="{BCCD4B05-FB03-403B-B11C-F34B6A761DA6}" destId="{292F7D6C-89AC-4E48-ADEE-712BAB8222C1}" srcOrd="0" destOrd="0" parTransId="{A3C92717-D6F6-459A-B694-04CCF0888478}" sibTransId="{7A6CBAD3-730D-47DD-A9D9-C0FF9D892D44}"/>
    <dgm:cxn modelId="{7E0E1EF7-68E6-4507-8BD4-629623E6AC11}" srcId="{C3C7C462-8212-46E6-9CA7-87A54278770F}" destId="{315129FD-91A2-44CB-BC5A-265B64DE59FA}" srcOrd="0" destOrd="0" parTransId="{7F52256A-6961-4055-8675-E787B6EB490A}" sibTransId="{2753BE64-F4A1-4821-B110-4E9506D1EF10}"/>
    <dgm:cxn modelId="{964150FC-3E1A-4031-99BE-047297359CED}" type="presOf" srcId="{292F7D6C-89AC-4E48-ADEE-712BAB8222C1}" destId="{09130DE7-C714-4332-B1FA-E1BA924601D6}" srcOrd="0" destOrd="0" presId="urn:microsoft.com/office/officeart/2005/8/layout/vList2"/>
    <dgm:cxn modelId="{BB58B243-B02A-4816-AA28-3EE4887F3032}" type="presOf" srcId="{BCCD4B05-FB03-403B-B11C-F34B6A761DA6}" destId="{D69C21A7-2662-4BAF-8408-AA876B5561C3}" srcOrd="0" destOrd="0" presId="urn:microsoft.com/office/officeart/2005/8/layout/vList2"/>
    <dgm:cxn modelId="{91CB91DC-C8B5-47E4-94F9-4EED898F368F}" srcId="{D653B034-DCDF-4BD7-BA9B-9AC0BFD24CE3}" destId="{BCCD4B05-FB03-403B-B11C-F34B6A761DA6}" srcOrd="1" destOrd="0" parTransId="{F229FC3D-8C89-4C42-BE8A-476F0FD86E23}" sibTransId="{246DA3A7-F6F1-433C-A51D-FCA173BE06A4}"/>
    <dgm:cxn modelId="{BE4DFE92-5F7F-404E-9707-15303B28201D}" type="presOf" srcId="{C3C7C462-8212-46E6-9CA7-87A54278770F}" destId="{3F3CF672-0F4E-44C6-8890-1D7C0DD8097C}" srcOrd="0" destOrd="0" presId="urn:microsoft.com/office/officeart/2005/8/layout/vList2"/>
    <dgm:cxn modelId="{863CDF3E-09AC-4E32-94D5-F5C5360DBC54}" type="presOf" srcId="{315129FD-91A2-44CB-BC5A-265B64DE59FA}" destId="{E203444D-CDE2-44BB-9E99-528366B24D7D}" srcOrd="0" destOrd="0" presId="urn:microsoft.com/office/officeart/2005/8/layout/vList2"/>
    <dgm:cxn modelId="{655B0172-2CED-4910-B34D-9E160327A291}" srcId="{D653B034-DCDF-4BD7-BA9B-9AC0BFD24CE3}" destId="{C3C7C462-8212-46E6-9CA7-87A54278770F}" srcOrd="0" destOrd="0" parTransId="{DB542D51-DE4D-4862-BD44-6FF9F9A14A8A}" sibTransId="{7DF3FE9B-9DB9-4E1C-82F7-74B742C10B2C}"/>
    <dgm:cxn modelId="{E696525C-DFD1-48AC-AD82-BEDCD2590001}" type="presOf" srcId="{D653B034-DCDF-4BD7-BA9B-9AC0BFD24CE3}" destId="{52A8E94E-346E-45A0-BEBE-2390D9E997DA}" srcOrd="0" destOrd="0" presId="urn:microsoft.com/office/officeart/2005/8/layout/vList2"/>
    <dgm:cxn modelId="{3D798965-2E94-4C0F-BEE4-C3B31BCC40DB}" type="presParOf" srcId="{52A8E94E-346E-45A0-BEBE-2390D9E997DA}" destId="{3F3CF672-0F4E-44C6-8890-1D7C0DD8097C}" srcOrd="0" destOrd="0" presId="urn:microsoft.com/office/officeart/2005/8/layout/vList2"/>
    <dgm:cxn modelId="{BE85FDA3-55C0-4496-8A4F-A61EB5C37DC1}" type="presParOf" srcId="{52A8E94E-346E-45A0-BEBE-2390D9E997DA}" destId="{E203444D-CDE2-44BB-9E99-528366B24D7D}" srcOrd="1" destOrd="0" presId="urn:microsoft.com/office/officeart/2005/8/layout/vList2"/>
    <dgm:cxn modelId="{3C3BCD4C-C53F-4C82-B0F5-58A6A987B73A}" type="presParOf" srcId="{52A8E94E-346E-45A0-BEBE-2390D9E997DA}" destId="{D69C21A7-2662-4BAF-8408-AA876B5561C3}" srcOrd="2" destOrd="0" presId="urn:microsoft.com/office/officeart/2005/8/layout/vList2"/>
    <dgm:cxn modelId="{FC2A7E6E-DEF3-452D-8007-DE3CA464B705}" type="presParOf" srcId="{52A8E94E-346E-45A0-BEBE-2390D9E997DA}" destId="{09130DE7-C714-4332-B1FA-E1BA924601D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DACF30-D033-4398-95C9-51FB955E505A}" type="doc">
      <dgm:prSet loTypeId="urn:microsoft.com/office/officeart/2005/8/layout/orgChart1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B968CDB4-7B34-4D1B-A7E7-F00DEF4B6F1E}">
      <dgm:prSet phldrT="[Text]"/>
      <dgm:spPr/>
      <dgm:t>
        <a:bodyPr/>
        <a:lstStyle/>
        <a:p>
          <a:r>
            <a:rPr lang="en-US" b="1" dirty="0" smtClean="0"/>
            <a:t>Method</a:t>
          </a:r>
          <a:endParaRPr lang="en-US" b="1" dirty="0"/>
        </a:p>
      </dgm:t>
    </dgm:pt>
    <dgm:pt modelId="{6A15E2B0-2ED9-43EE-AACE-C2ED79A8E83D}" type="parTrans" cxnId="{BF978647-7307-45EC-8E59-EC6A76405C3A}">
      <dgm:prSet/>
      <dgm:spPr/>
      <dgm:t>
        <a:bodyPr/>
        <a:lstStyle/>
        <a:p>
          <a:endParaRPr lang="en-US"/>
        </a:p>
      </dgm:t>
    </dgm:pt>
    <dgm:pt modelId="{33D9066A-4422-49B0-86AB-04240BB2263D}" type="sibTrans" cxnId="{BF978647-7307-45EC-8E59-EC6A76405C3A}">
      <dgm:prSet/>
      <dgm:spPr/>
      <dgm:t>
        <a:bodyPr/>
        <a:lstStyle/>
        <a:p>
          <a:endParaRPr lang="en-US"/>
        </a:p>
      </dgm:t>
    </dgm:pt>
    <dgm:pt modelId="{92D9A799-4C29-4367-81A7-F59E563C8857}">
      <dgm:prSet phldrT="[Text]"/>
      <dgm:spPr/>
      <dgm:t>
        <a:bodyPr/>
        <a:lstStyle/>
        <a:p>
          <a:r>
            <a:rPr lang="en-US" b="1" dirty="0" smtClean="0"/>
            <a:t>Approach</a:t>
          </a:r>
          <a:endParaRPr lang="en-US" b="1" dirty="0"/>
        </a:p>
      </dgm:t>
    </dgm:pt>
    <dgm:pt modelId="{712FB7EC-B13A-4069-B070-83A825A42E1A}" type="parTrans" cxnId="{EB088C8F-C081-46A4-9199-B6185010554D}">
      <dgm:prSet/>
      <dgm:spPr/>
      <dgm:t>
        <a:bodyPr/>
        <a:lstStyle/>
        <a:p>
          <a:endParaRPr lang="en-US"/>
        </a:p>
      </dgm:t>
    </dgm:pt>
    <dgm:pt modelId="{EA29D6E3-C564-4C5A-A0FC-89DCC25BFEBE}" type="sibTrans" cxnId="{EB088C8F-C081-46A4-9199-B6185010554D}">
      <dgm:prSet/>
      <dgm:spPr/>
      <dgm:t>
        <a:bodyPr/>
        <a:lstStyle/>
        <a:p>
          <a:endParaRPr lang="en-US"/>
        </a:p>
      </dgm:t>
    </dgm:pt>
    <dgm:pt modelId="{F5929FD4-7262-4B41-BFF0-0790CF837C75}">
      <dgm:prSet phldrT="[Text]"/>
      <dgm:spPr/>
      <dgm:t>
        <a:bodyPr/>
        <a:lstStyle/>
        <a:p>
          <a:r>
            <a:rPr lang="en-US" b="1" dirty="0" smtClean="0"/>
            <a:t>Design</a:t>
          </a:r>
          <a:endParaRPr lang="en-US" b="1" dirty="0"/>
        </a:p>
      </dgm:t>
    </dgm:pt>
    <dgm:pt modelId="{9E378C81-BC1F-409F-ABE5-18D59759EEC6}" type="parTrans" cxnId="{2692916D-FBA0-40CF-8B8D-98C26DEEA227}">
      <dgm:prSet/>
      <dgm:spPr/>
      <dgm:t>
        <a:bodyPr/>
        <a:lstStyle/>
        <a:p>
          <a:endParaRPr lang="en-US"/>
        </a:p>
      </dgm:t>
    </dgm:pt>
    <dgm:pt modelId="{417D49D6-8EA4-4454-91C0-755B97547713}" type="sibTrans" cxnId="{2692916D-FBA0-40CF-8B8D-98C26DEEA227}">
      <dgm:prSet/>
      <dgm:spPr/>
      <dgm:t>
        <a:bodyPr/>
        <a:lstStyle/>
        <a:p>
          <a:endParaRPr lang="en-US"/>
        </a:p>
      </dgm:t>
    </dgm:pt>
    <dgm:pt modelId="{0BB72ECD-E60C-4937-995B-B35A185ED94E}">
      <dgm:prSet phldrT="[Text]"/>
      <dgm:spPr/>
      <dgm:t>
        <a:bodyPr/>
        <a:lstStyle/>
        <a:p>
          <a:r>
            <a:rPr lang="en-US" b="1" dirty="0" smtClean="0"/>
            <a:t>Procedure</a:t>
          </a:r>
          <a:endParaRPr lang="en-US" b="1" dirty="0"/>
        </a:p>
      </dgm:t>
    </dgm:pt>
    <dgm:pt modelId="{3B258C84-8911-4B6F-94D6-FF70E59F7F64}" type="parTrans" cxnId="{BA28707B-AF23-415A-9EE4-973AAED185EA}">
      <dgm:prSet/>
      <dgm:spPr/>
      <dgm:t>
        <a:bodyPr/>
        <a:lstStyle/>
        <a:p>
          <a:endParaRPr lang="en-US"/>
        </a:p>
      </dgm:t>
    </dgm:pt>
    <dgm:pt modelId="{F8FE5C73-F208-4CD0-863C-F6EFFEC90AAB}" type="sibTrans" cxnId="{BA28707B-AF23-415A-9EE4-973AAED185EA}">
      <dgm:prSet/>
      <dgm:spPr/>
      <dgm:t>
        <a:bodyPr/>
        <a:lstStyle/>
        <a:p>
          <a:endParaRPr lang="en-US"/>
        </a:p>
      </dgm:t>
    </dgm:pt>
    <dgm:pt modelId="{F9A63965-4F41-44D2-879C-463395D8D779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en-US" sz="1400" b="1" dirty="0" smtClean="0"/>
            <a:t>a) The theory of </a:t>
          </a:r>
          <a:r>
            <a:rPr lang="en-US" sz="1400" b="1" dirty="0" err="1" smtClean="0"/>
            <a:t>lge</a:t>
          </a:r>
          <a:endParaRPr lang="en-US" sz="1400" b="1" dirty="0" smtClean="0"/>
        </a:p>
        <a:p>
          <a:pPr algn="l">
            <a:spcAft>
              <a:spcPts val="0"/>
            </a:spcAft>
          </a:pPr>
          <a:r>
            <a:rPr lang="en-US" sz="1400" dirty="0" smtClean="0"/>
            <a:t> - an account of the nature of the </a:t>
          </a:r>
          <a:r>
            <a:rPr lang="en-US" sz="1400" dirty="0" err="1" smtClean="0"/>
            <a:t>lge</a:t>
          </a:r>
          <a:r>
            <a:rPr lang="en-US" sz="1400" dirty="0" smtClean="0"/>
            <a:t> proficiency</a:t>
          </a:r>
        </a:p>
        <a:p>
          <a:pPr algn="l">
            <a:spcAft>
              <a:spcPts val="0"/>
            </a:spcAft>
          </a:pPr>
          <a:r>
            <a:rPr lang="en-US" sz="1400" dirty="0" smtClean="0"/>
            <a:t> - an account of the basic units of </a:t>
          </a:r>
          <a:r>
            <a:rPr lang="en-US" sz="1400" dirty="0" err="1" smtClean="0"/>
            <a:t>lge</a:t>
          </a:r>
          <a:r>
            <a:rPr lang="en-US" sz="1400" dirty="0" smtClean="0"/>
            <a:t> </a:t>
          </a:r>
          <a:r>
            <a:rPr lang="en-US" sz="1400" dirty="0" smtClean="0"/>
            <a:t>structure</a:t>
          </a:r>
        </a:p>
        <a:p>
          <a:pPr algn="l">
            <a:spcAft>
              <a:spcPts val="0"/>
            </a:spcAft>
          </a:pPr>
          <a:endParaRPr lang="en-US" sz="1400" dirty="0" smtClean="0"/>
        </a:p>
        <a:p>
          <a:pPr algn="l">
            <a:spcAft>
              <a:spcPts val="0"/>
            </a:spcAft>
          </a:pPr>
          <a:r>
            <a:rPr lang="en-US" sz="1400" b="1" dirty="0" smtClean="0"/>
            <a:t>b) The theory of nature of </a:t>
          </a:r>
          <a:r>
            <a:rPr lang="en-US" sz="1400" b="1" dirty="0" err="1" smtClean="0"/>
            <a:t>lge</a:t>
          </a:r>
          <a:r>
            <a:rPr lang="en-US" sz="1400" b="1" dirty="0" smtClean="0"/>
            <a:t> learning</a:t>
          </a:r>
        </a:p>
        <a:p>
          <a:pPr algn="l">
            <a:spcAft>
              <a:spcPts val="0"/>
            </a:spcAft>
          </a:pPr>
          <a:r>
            <a:rPr lang="en-US" sz="1400" b="1" dirty="0" smtClean="0"/>
            <a:t> - </a:t>
          </a:r>
          <a:r>
            <a:rPr lang="en-US" sz="1400" b="0" dirty="0" smtClean="0"/>
            <a:t>an account of the psycholinguistic and cognitive processes involved in </a:t>
          </a:r>
          <a:r>
            <a:rPr lang="en-US" sz="1400" b="0" dirty="0" err="1" smtClean="0"/>
            <a:t>lge</a:t>
          </a:r>
          <a:r>
            <a:rPr lang="en-US" sz="1400" b="0" dirty="0" smtClean="0"/>
            <a:t> learning</a:t>
          </a:r>
        </a:p>
        <a:p>
          <a:pPr algn="l">
            <a:spcAft>
              <a:spcPts val="0"/>
            </a:spcAft>
          </a:pPr>
          <a:r>
            <a:rPr lang="en-US" sz="1400" b="0" dirty="0" smtClean="0"/>
            <a:t> - an account of the conditions that allow for the successful use of these processes.</a:t>
          </a:r>
          <a:endParaRPr lang="en-US" sz="1400" b="0" dirty="0"/>
        </a:p>
      </dgm:t>
    </dgm:pt>
    <dgm:pt modelId="{CF1EE28A-C969-4C55-B03E-8227476D1F58}" type="parTrans" cxnId="{DB97289F-03BE-46EB-B3E1-82A2014C0523}">
      <dgm:prSet/>
      <dgm:spPr/>
      <dgm:t>
        <a:bodyPr/>
        <a:lstStyle/>
        <a:p>
          <a:endParaRPr lang="en-US"/>
        </a:p>
      </dgm:t>
    </dgm:pt>
    <dgm:pt modelId="{B5549115-41E6-435D-B1ED-5750FAD1DAE6}" type="sibTrans" cxnId="{DB97289F-03BE-46EB-B3E1-82A2014C0523}">
      <dgm:prSet/>
      <dgm:spPr/>
      <dgm:t>
        <a:bodyPr/>
        <a:lstStyle/>
        <a:p>
          <a:endParaRPr lang="en-US"/>
        </a:p>
      </dgm:t>
    </dgm:pt>
    <dgm:pt modelId="{CCE3FE40-74B4-494E-9C17-E04A7544D30D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en-US" sz="1200" b="1" dirty="0" smtClean="0"/>
            <a:t>a) </a:t>
          </a:r>
          <a:r>
            <a:rPr lang="en-U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Classroom techniques, practices, and </a:t>
          </a:r>
          <a:r>
            <a:rPr lang="en-US" sz="12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behaviours</a:t>
          </a:r>
          <a:r>
            <a:rPr lang="en-U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 observed when the method is used</a:t>
          </a:r>
        </a:p>
        <a:p>
          <a:pPr algn="l">
            <a:spcAft>
              <a:spcPts val="0"/>
            </a:spcAft>
          </a:pPr>
          <a:r>
            <a:rPr lang="en-US" sz="1200" dirty="0" smtClean="0">
              <a:latin typeface="Cambria" panose="02040503050406030204" pitchFamily="18" charset="0"/>
              <a:ea typeface="Cambria" panose="02040503050406030204" pitchFamily="18" charset="0"/>
            </a:rPr>
            <a:t>- resources in terms of time, space, and equipment used by the teacher</a:t>
          </a:r>
        </a:p>
        <a:p>
          <a:pPr algn="l">
            <a:spcAft>
              <a:spcPts val="0"/>
            </a:spcAft>
          </a:pPr>
          <a:r>
            <a:rPr lang="en-US" sz="1200" dirty="0" smtClean="0">
              <a:latin typeface="Cambria" panose="02040503050406030204" pitchFamily="18" charset="0"/>
              <a:ea typeface="Cambria" panose="02040503050406030204" pitchFamily="18" charset="0"/>
            </a:rPr>
            <a:t> - interactional patterns observed in lessons</a:t>
          </a:r>
        </a:p>
        <a:p>
          <a:pPr algn="l">
            <a:spcAft>
              <a:spcPts val="0"/>
            </a:spcAft>
          </a:pPr>
          <a:r>
            <a:rPr lang="en-US" sz="1200" dirty="0" smtClean="0">
              <a:latin typeface="Cambria" panose="02040503050406030204" pitchFamily="18" charset="0"/>
              <a:ea typeface="Cambria" panose="02040503050406030204" pitchFamily="18" charset="0"/>
            </a:rPr>
            <a:t> - tactics and strategies used by the teachers and learners when the method is used</a:t>
          </a:r>
          <a:endParaRPr lang="en-US" sz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66A57D2-06BC-4C3C-AB3F-70212D6F4E4E}" type="parTrans" cxnId="{F0A2152E-F45E-4FF8-B6F8-02B6166ACBC6}">
      <dgm:prSet/>
      <dgm:spPr/>
      <dgm:t>
        <a:bodyPr/>
        <a:lstStyle/>
        <a:p>
          <a:endParaRPr lang="en-US"/>
        </a:p>
      </dgm:t>
    </dgm:pt>
    <dgm:pt modelId="{F2FC9763-84A9-4520-888F-033EEFF00C32}" type="sibTrans" cxnId="{F0A2152E-F45E-4FF8-B6F8-02B6166ACBC6}">
      <dgm:prSet/>
      <dgm:spPr/>
      <dgm:t>
        <a:bodyPr/>
        <a:lstStyle/>
        <a:p>
          <a:endParaRPr lang="en-US"/>
        </a:p>
      </dgm:t>
    </dgm:pt>
    <dgm:pt modelId="{5B6EEA5E-2B34-4092-8419-A328F6402DC9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noProof="0" dirty="0" smtClean="0"/>
            <a:t>a</a:t>
          </a:r>
          <a:r>
            <a:rPr lang="en-US" sz="1200" b="1" noProof="0" dirty="0" smtClean="0">
              <a:latin typeface="Cambria" panose="02040503050406030204" pitchFamily="18" charset="0"/>
              <a:ea typeface="Cambria" panose="02040503050406030204" pitchFamily="18" charset="0"/>
            </a:rPr>
            <a:t>) General and specific objectives of the method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1" noProof="0" dirty="0" smtClean="0">
              <a:latin typeface="Cambria" panose="02040503050406030204" pitchFamily="18" charset="0"/>
              <a:ea typeface="Cambria" panose="02040503050406030204" pitchFamily="18" charset="0"/>
            </a:rPr>
            <a:t>b) A syllabus model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1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</a:t>
          </a: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criteria for the selection and organization of linguistic/subject-matter content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1" noProof="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c) </a:t>
          </a:r>
          <a:r>
            <a:rPr lang="en-US" sz="1200" b="1" noProof="0" dirty="0" smtClean="0">
              <a:latin typeface="Cambria" panose="02040503050406030204" pitchFamily="18" charset="0"/>
              <a:ea typeface="Cambria" panose="02040503050406030204" pitchFamily="18" charset="0"/>
            </a:rPr>
            <a:t>Types of learning and teaching activities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1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- kinds of tasks and practice activities to be employed in the classroom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1" noProof="0" dirty="0" smtClean="0">
              <a:latin typeface="Cambria" panose="02040503050406030204" pitchFamily="18" charset="0"/>
              <a:ea typeface="Cambria" panose="02040503050406030204" pitchFamily="18" charset="0"/>
            </a:rPr>
            <a:t>d) Learner roles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types of learning tasks set for learners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degree of control learners have over the content of learning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patterns of learner groupings that are recommended or implied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degree to which learners influence the learning of others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the view of the learner as a processor, performer, initiator, problem solver, etc.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b="1" noProof="0" dirty="0" smtClean="0">
              <a:latin typeface="Cambria" panose="02040503050406030204" pitchFamily="18" charset="0"/>
              <a:ea typeface="Cambria" panose="02040503050406030204" pitchFamily="18" charset="0"/>
            </a:rPr>
            <a:t>e) Teacher roles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types of functions teachers fulfill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degree of teacher influence over learning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- degree to which the teacher determines the content of learning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types of interactions between teacher and learners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f</a:t>
          </a:r>
          <a:r>
            <a:rPr lang="en-US" sz="1200" b="1" noProof="0" dirty="0" smtClean="0">
              <a:latin typeface="Cambria" panose="02040503050406030204" pitchFamily="18" charset="0"/>
              <a:ea typeface="Cambria" panose="02040503050406030204" pitchFamily="18" charset="0"/>
            </a:rPr>
            <a:t>) The role of instructional materials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primary function of materials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the form materials take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relation of materials to other input</a:t>
          </a:r>
        </a:p>
        <a:p>
          <a:pPr algn="l">
            <a:lnSpc>
              <a:spcPct val="100000"/>
            </a:lnSpc>
            <a:spcAft>
              <a:spcPts val="60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assumptions made about teachers and learner</a:t>
          </a:r>
          <a:r>
            <a:rPr lang="en-US" sz="1200" b="0" noProof="0" dirty="0" smtClean="0"/>
            <a:t>s   </a:t>
          </a:r>
          <a:endParaRPr lang="en-US" sz="1200" b="0" noProof="0" dirty="0"/>
        </a:p>
      </dgm:t>
    </dgm:pt>
    <dgm:pt modelId="{A2D5713B-5DC6-491A-BE54-B986E240728F}" type="parTrans" cxnId="{4D80521D-2B40-4510-85DE-ABDEC8E2D5B5}">
      <dgm:prSet/>
      <dgm:spPr/>
      <dgm:t>
        <a:bodyPr/>
        <a:lstStyle/>
        <a:p>
          <a:endParaRPr lang="en-US"/>
        </a:p>
      </dgm:t>
    </dgm:pt>
    <dgm:pt modelId="{85710B3D-0347-40C9-997A-4F01F2B75ABF}" type="sibTrans" cxnId="{4D80521D-2B40-4510-85DE-ABDEC8E2D5B5}">
      <dgm:prSet/>
      <dgm:spPr/>
      <dgm:t>
        <a:bodyPr/>
        <a:lstStyle/>
        <a:p>
          <a:endParaRPr lang="en-US"/>
        </a:p>
      </dgm:t>
    </dgm:pt>
    <dgm:pt modelId="{E9B21611-F697-45AE-9045-6E117330FB11}" type="pres">
      <dgm:prSet presAssocID="{39DACF30-D033-4398-95C9-51FB955E50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46544AE-B871-417A-ADFC-5462DC713B16}" type="pres">
      <dgm:prSet presAssocID="{B968CDB4-7B34-4D1B-A7E7-F00DEF4B6F1E}" presName="hierRoot1" presStyleCnt="0">
        <dgm:presLayoutVars>
          <dgm:hierBranch val="init"/>
        </dgm:presLayoutVars>
      </dgm:prSet>
      <dgm:spPr/>
    </dgm:pt>
    <dgm:pt modelId="{EFF49B98-37AF-4696-BA7D-6F842B2110A7}" type="pres">
      <dgm:prSet presAssocID="{B968CDB4-7B34-4D1B-A7E7-F00DEF4B6F1E}" presName="rootComposite1" presStyleCnt="0"/>
      <dgm:spPr/>
    </dgm:pt>
    <dgm:pt modelId="{128AA61C-3045-4EE4-A120-D7CD25C857DC}" type="pres">
      <dgm:prSet presAssocID="{B968CDB4-7B34-4D1B-A7E7-F00DEF4B6F1E}" presName="rootText1" presStyleLbl="node0" presStyleIdx="0" presStyleCnt="1" custAng="0" custScaleX="87159" custScaleY="52767" custLinFactNeighborY="-698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E99B1D-2641-4B37-B9E7-32729D76E1A9}" type="pres">
      <dgm:prSet presAssocID="{B968CDB4-7B34-4D1B-A7E7-F00DEF4B6F1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CCF9B43-DF14-4709-898A-8182B8F63EA6}" type="pres">
      <dgm:prSet presAssocID="{B968CDB4-7B34-4D1B-A7E7-F00DEF4B6F1E}" presName="hierChild2" presStyleCnt="0"/>
      <dgm:spPr/>
    </dgm:pt>
    <dgm:pt modelId="{0061D1CC-B89B-4211-A87A-49FFC0E1E604}" type="pres">
      <dgm:prSet presAssocID="{712FB7EC-B13A-4069-B070-83A825A42E1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DFC6B910-F929-4D3E-974A-7EEB28EF4013}" type="pres">
      <dgm:prSet presAssocID="{92D9A799-4C29-4367-81A7-F59E563C8857}" presName="hierRoot2" presStyleCnt="0">
        <dgm:presLayoutVars>
          <dgm:hierBranch val="init"/>
        </dgm:presLayoutVars>
      </dgm:prSet>
      <dgm:spPr/>
    </dgm:pt>
    <dgm:pt modelId="{06CBA07C-CB4C-4C3B-8455-159CAB6A0910}" type="pres">
      <dgm:prSet presAssocID="{92D9A799-4C29-4367-81A7-F59E563C8857}" presName="rootComposite" presStyleCnt="0"/>
      <dgm:spPr/>
    </dgm:pt>
    <dgm:pt modelId="{FCE33230-BFDC-4C39-91A4-E9E2758CC606}" type="pres">
      <dgm:prSet presAssocID="{92D9A799-4C29-4367-81A7-F59E563C8857}" presName="rootText" presStyleLbl="node2" presStyleIdx="0" presStyleCnt="3" custAng="0" custScaleX="60137" custScaleY="22803" custLinFactNeighborX="-403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0F29B7-2F41-46B1-9465-9F686B156BEE}" type="pres">
      <dgm:prSet presAssocID="{92D9A799-4C29-4367-81A7-F59E563C8857}" presName="rootConnector" presStyleLbl="node2" presStyleIdx="0" presStyleCnt="3"/>
      <dgm:spPr/>
      <dgm:t>
        <a:bodyPr/>
        <a:lstStyle/>
        <a:p>
          <a:endParaRPr lang="en-US"/>
        </a:p>
      </dgm:t>
    </dgm:pt>
    <dgm:pt modelId="{39489B61-B74B-462C-B0BC-EBA370529AB4}" type="pres">
      <dgm:prSet presAssocID="{92D9A799-4C29-4367-81A7-F59E563C8857}" presName="hierChild4" presStyleCnt="0"/>
      <dgm:spPr/>
    </dgm:pt>
    <dgm:pt modelId="{8A620C48-0D93-4C57-A056-ADED86D2D472}" type="pres">
      <dgm:prSet presAssocID="{CF1EE28A-C969-4C55-B03E-8227476D1F58}" presName="Name37" presStyleLbl="parChTrans1D3" presStyleIdx="0" presStyleCnt="3"/>
      <dgm:spPr/>
      <dgm:t>
        <a:bodyPr/>
        <a:lstStyle/>
        <a:p>
          <a:endParaRPr lang="en-US"/>
        </a:p>
      </dgm:t>
    </dgm:pt>
    <dgm:pt modelId="{3A80888A-0AC3-4777-812C-16772C105081}" type="pres">
      <dgm:prSet presAssocID="{F9A63965-4F41-44D2-879C-463395D8D779}" presName="hierRoot2" presStyleCnt="0">
        <dgm:presLayoutVars>
          <dgm:hierBranch val="init"/>
        </dgm:presLayoutVars>
      </dgm:prSet>
      <dgm:spPr/>
    </dgm:pt>
    <dgm:pt modelId="{A034098A-7171-471E-8CC0-091105FD07C0}" type="pres">
      <dgm:prSet presAssocID="{F9A63965-4F41-44D2-879C-463395D8D779}" presName="rootComposite" presStyleCnt="0"/>
      <dgm:spPr/>
    </dgm:pt>
    <dgm:pt modelId="{18B17CE5-CD6F-454A-8989-2DE938A3C268}" type="pres">
      <dgm:prSet presAssocID="{F9A63965-4F41-44D2-879C-463395D8D779}" presName="rootText" presStyleLbl="node3" presStyleIdx="0" presStyleCnt="3" custAng="0" custScaleX="83869" custScaleY="220244" custLinFactNeighborX="-4191" custLinFactNeighborY="-28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D54002-89C1-4EDD-8A67-1010655224D2}" type="pres">
      <dgm:prSet presAssocID="{F9A63965-4F41-44D2-879C-463395D8D779}" presName="rootConnector" presStyleLbl="node3" presStyleIdx="0" presStyleCnt="3"/>
      <dgm:spPr/>
      <dgm:t>
        <a:bodyPr/>
        <a:lstStyle/>
        <a:p>
          <a:endParaRPr lang="en-US"/>
        </a:p>
      </dgm:t>
    </dgm:pt>
    <dgm:pt modelId="{F14580C0-9B08-4535-ACA8-B9EC83EEC8A1}" type="pres">
      <dgm:prSet presAssocID="{F9A63965-4F41-44D2-879C-463395D8D779}" presName="hierChild4" presStyleCnt="0"/>
      <dgm:spPr/>
    </dgm:pt>
    <dgm:pt modelId="{59B6496B-C611-4089-927F-4C5EDF4D3ABE}" type="pres">
      <dgm:prSet presAssocID="{F9A63965-4F41-44D2-879C-463395D8D779}" presName="hierChild5" presStyleCnt="0"/>
      <dgm:spPr/>
    </dgm:pt>
    <dgm:pt modelId="{6DDEFF71-3091-4D0D-BCFC-479A24988D18}" type="pres">
      <dgm:prSet presAssocID="{92D9A799-4C29-4367-81A7-F59E563C8857}" presName="hierChild5" presStyleCnt="0"/>
      <dgm:spPr/>
    </dgm:pt>
    <dgm:pt modelId="{CA1C6C40-BCB9-4D6F-8EA5-40DA3B8A6F91}" type="pres">
      <dgm:prSet presAssocID="{9E378C81-BC1F-409F-ABE5-18D59759EEC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78624A87-77D3-4149-83A3-EE44909E16A2}" type="pres">
      <dgm:prSet presAssocID="{F5929FD4-7262-4B41-BFF0-0790CF837C75}" presName="hierRoot2" presStyleCnt="0">
        <dgm:presLayoutVars>
          <dgm:hierBranch val="init"/>
        </dgm:presLayoutVars>
      </dgm:prSet>
      <dgm:spPr/>
    </dgm:pt>
    <dgm:pt modelId="{26AB4678-1D33-47C3-B7EC-90809DB9DB2B}" type="pres">
      <dgm:prSet presAssocID="{F5929FD4-7262-4B41-BFF0-0790CF837C75}" presName="rootComposite" presStyleCnt="0"/>
      <dgm:spPr/>
    </dgm:pt>
    <dgm:pt modelId="{D0696FC3-2F61-450A-A5C4-343B2A94C9E4}" type="pres">
      <dgm:prSet presAssocID="{F5929FD4-7262-4B41-BFF0-0790CF837C75}" presName="rootText" presStyleLbl="node2" presStyleIdx="1" presStyleCnt="3" custAng="0" custScaleX="62986" custScaleY="22361" custLinFactNeighborX="-27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AD28C4-7924-4BFC-8209-F9AC7B3DF136}" type="pres">
      <dgm:prSet presAssocID="{F5929FD4-7262-4B41-BFF0-0790CF837C75}" presName="rootConnector" presStyleLbl="node2" presStyleIdx="1" presStyleCnt="3"/>
      <dgm:spPr/>
      <dgm:t>
        <a:bodyPr/>
        <a:lstStyle/>
        <a:p>
          <a:endParaRPr lang="en-US"/>
        </a:p>
      </dgm:t>
    </dgm:pt>
    <dgm:pt modelId="{F4ED4EA0-9262-48B8-822A-1946B54C30A7}" type="pres">
      <dgm:prSet presAssocID="{F5929FD4-7262-4B41-BFF0-0790CF837C75}" presName="hierChild4" presStyleCnt="0"/>
      <dgm:spPr/>
    </dgm:pt>
    <dgm:pt modelId="{9DA8D434-61BF-4F30-AEE0-B800D96B0E3B}" type="pres">
      <dgm:prSet presAssocID="{A2D5713B-5DC6-491A-BE54-B986E240728F}" presName="Name37" presStyleLbl="parChTrans1D3" presStyleIdx="1" presStyleCnt="3"/>
      <dgm:spPr/>
      <dgm:t>
        <a:bodyPr/>
        <a:lstStyle/>
        <a:p>
          <a:endParaRPr lang="en-US"/>
        </a:p>
      </dgm:t>
    </dgm:pt>
    <dgm:pt modelId="{0CD0D73C-3207-4767-A175-354847F5794B}" type="pres">
      <dgm:prSet presAssocID="{5B6EEA5E-2B34-4092-8419-A328F6402DC9}" presName="hierRoot2" presStyleCnt="0">
        <dgm:presLayoutVars>
          <dgm:hierBranch val="init"/>
        </dgm:presLayoutVars>
      </dgm:prSet>
      <dgm:spPr/>
    </dgm:pt>
    <dgm:pt modelId="{E138F6BC-3DCD-4995-98E8-87BD97B468C0}" type="pres">
      <dgm:prSet presAssocID="{5B6EEA5E-2B34-4092-8419-A328F6402DC9}" presName="rootComposite" presStyleCnt="0"/>
      <dgm:spPr/>
    </dgm:pt>
    <dgm:pt modelId="{7B9EDAE4-FEE0-40A6-91CF-6DE9F26C51E9}" type="pres">
      <dgm:prSet presAssocID="{5B6EEA5E-2B34-4092-8419-A328F6402DC9}" presName="rootText" presStyleLbl="node3" presStyleIdx="1" presStyleCnt="3" custAng="0" custScaleX="212699" custScaleY="292297" custLinFactNeighborX="-590" custLinFactNeighborY="-334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22823E-C64B-42C3-9E72-CF5ECF49ABF7}" type="pres">
      <dgm:prSet presAssocID="{5B6EEA5E-2B34-4092-8419-A328F6402DC9}" presName="rootConnector" presStyleLbl="node3" presStyleIdx="1" presStyleCnt="3"/>
      <dgm:spPr/>
      <dgm:t>
        <a:bodyPr/>
        <a:lstStyle/>
        <a:p>
          <a:endParaRPr lang="en-US"/>
        </a:p>
      </dgm:t>
    </dgm:pt>
    <dgm:pt modelId="{5F036E85-B7AC-4257-AFC7-0E458C098C0C}" type="pres">
      <dgm:prSet presAssocID="{5B6EEA5E-2B34-4092-8419-A328F6402DC9}" presName="hierChild4" presStyleCnt="0"/>
      <dgm:spPr/>
    </dgm:pt>
    <dgm:pt modelId="{6B2A5F05-E857-4283-B5F4-F250A97329DC}" type="pres">
      <dgm:prSet presAssocID="{5B6EEA5E-2B34-4092-8419-A328F6402DC9}" presName="hierChild5" presStyleCnt="0"/>
      <dgm:spPr/>
    </dgm:pt>
    <dgm:pt modelId="{26B2AF22-AAF7-4886-A43D-9190E6D143DD}" type="pres">
      <dgm:prSet presAssocID="{F5929FD4-7262-4B41-BFF0-0790CF837C75}" presName="hierChild5" presStyleCnt="0"/>
      <dgm:spPr/>
    </dgm:pt>
    <dgm:pt modelId="{9A4FA556-6F04-4083-B321-85B1FA87DBD8}" type="pres">
      <dgm:prSet presAssocID="{3B258C84-8911-4B6F-94D6-FF70E59F7F6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0079D30B-8CF3-4B19-9958-191E7E870A09}" type="pres">
      <dgm:prSet presAssocID="{0BB72ECD-E60C-4937-995B-B35A185ED94E}" presName="hierRoot2" presStyleCnt="0">
        <dgm:presLayoutVars>
          <dgm:hierBranch val="init"/>
        </dgm:presLayoutVars>
      </dgm:prSet>
      <dgm:spPr/>
    </dgm:pt>
    <dgm:pt modelId="{41561DD8-D107-4C13-925A-E435173A885C}" type="pres">
      <dgm:prSet presAssocID="{0BB72ECD-E60C-4937-995B-B35A185ED94E}" presName="rootComposite" presStyleCnt="0"/>
      <dgm:spPr/>
    </dgm:pt>
    <dgm:pt modelId="{4EA3B9EA-5CE7-4D75-B444-D795F6BDE056}" type="pres">
      <dgm:prSet presAssocID="{0BB72ECD-E60C-4937-995B-B35A185ED94E}" presName="rootText" presStyleLbl="node2" presStyleIdx="2" presStyleCnt="3" custAng="0" custScaleX="58683" custScaleY="27294" custLinFactNeighborX="58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EFB0A6-9B79-4468-A0C9-697199366BA8}" type="pres">
      <dgm:prSet presAssocID="{0BB72ECD-E60C-4937-995B-B35A185ED94E}" presName="rootConnector" presStyleLbl="node2" presStyleIdx="2" presStyleCnt="3"/>
      <dgm:spPr/>
      <dgm:t>
        <a:bodyPr/>
        <a:lstStyle/>
        <a:p>
          <a:endParaRPr lang="en-US"/>
        </a:p>
      </dgm:t>
    </dgm:pt>
    <dgm:pt modelId="{4368E533-8B23-4954-A7C2-D3DD80517BDE}" type="pres">
      <dgm:prSet presAssocID="{0BB72ECD-E60C-4937-995B-B35A185ED94E}" presName="hierChild4" presStyleCnt="0"/>
      <dgm:spPr/>
    </dgm:pt>
    <dgm:pt modelId="{22C1CAF7-3EDD-488A-A42E-AA33E8E801F4}" type="pres">
      <dgm:prSet presAssocID="{766A57D2-06BC-4C3C-AB3F-70212D6F4E4E}" presName="Name37" presStyleLbl="parChTrans1D3" presStyleIdx="2" presStyleCnt="3"/>
      <dgm:spPr/>
      <dgm:t>
        <a:bodyPr/>
        <a:lstStyle/>
        <a:p>
          <a:endParaRPr lang="en-US"/>
        </a:p>
      </dgm:t>
    </dgm:pt>
    <dgm:pt modelId="{1D34C1B8-4685-4CF0-AE8D-F5FF15151908}" type="pres">
      <dgm:prSet presAssocID="{CCE3FE40-74B4-494E-9C17-E04A7544D30D}" presName="hierRoot2" presStyleCnt="0">
        <dgm:presLayoutVars>
          <dgm:hierBranch val="init"/>
        </dgm:presLayoutVars>
      </dgm:prSet>
      <dgm:spPr/>
    </dgm:pt>
    <dgm:pt modelId="{86C83B38-5C4E-41F4-AD70-AC20B41E763D}" type="pres">
      <dgm:prSet presAssocID="{CCE3FE40-74B4-494E-9C17-E04A7544D30D}" presName="rootComposite" presStyleCnt="0"/>
      <dgm:spPr/>
    </dgm:pt>
    <dgm:pt modelId="{46F6E8A2-15AB-4546-B5CB-A71D67B747A7}" type="pres">
      <dgm:prSet presAssocID="{CCE3FE40-74B4-494E-9C17-E04A7544D30D}" presName="rootText" presStyleLbl="node3" presStyleIdx="2" presStyleCnt="3" custAng="0" custScaleX="83067" custScaleY="153603" custLinFactNeighborX="4065" custLinFactNeighborY="-304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F0F60C-24AD-43E9-B1D4-27BC3D25F8E5}" type="pres">
      <dgm:prSet presAssocID="{CCE3FE40-74B4-494E-9C17-E04A7544D30D}" presName="rootConnector" presStyleLbl="node3" presStyleIdx="2" presStyleCnt="3"/>
      <dgm:spPr/>
      <dgm:t>
        <a:bodyPr/>
        <a:lstStyle/>
        <a:p>
          <a:endParaRPr lang="en-US"/>
        </a:p>
      </dgm:t>
    </dgm:pt>
    <dgm:pt modelId="{C7DA9363-7AF0-4B99-9A58-B5C7D2FC658E}" type="pres">
      <dgm:prSet presAssocID="{CCE3FE40-74B4-494E-9C17-E04A7544D30D}" presName="hierChild4" presStyleCnt="0"/>
      <dgm:spPr/>
    </dgm:pt>
    <dgm:pt modelId="{6C1893A7-8355-48A1-9AD0-D54F1FDF14F1}" type="pres">
      <dgm:prSet presAssocID="{CCE3FE40-74B4-494E-9C17-E04A7544D30D}" presName="hierChild5" presStyleCnt="0"/>
      <dgm:spPr/>
    </dgm:pt>
    <dgm:pt modelId="{11B46D25-4F71-4F16-A779-0CA0CFE6F61D}" type="pres">
      <dgm:prSet presAssocID="{0BB72ECD-E60C-4937-995B-B35A185ED94E}" presName="hierChild5" presStyleCnt="0"/>
      <dgm:spPr/>
    </dgm:pt>
    <dgm:pt modelId="{1C6B1C8A-DCA2-4F9C-B8D6-18F36CADFD21}" type="pres">
      <dgm:prSet presAssocID="{B968CDB4-7B34-4D1B-A7E7-F00DEF4B6F1E}" presName="hierChild3" presStyleCnt="0"/>
      <dgm:spPr/>
    </dgm:pt>
  </dgm:ptLst>
  <dgm:cxnLst>
    <dgm:cxn modelId="{D1D322E9-D16D-4096-94D2-AC52F34DC75D}" type="presOf" srcId="{CF1EE28A-C969-4C55-B03E-8227476D1F58}" destId="{8A620C48-0D93-4C57-A056-ADED86D2D472}" srcOrd="0" destOrd="0" presId="urn:microsoft.com/office/officeart/2005/8/layout/orgChart1"/>
    <dgm:cxn modelId="{2962D34C-D8A5-4A08-A943-9769817FDCDA}" type="presOf" srcId="{9E378C81-BC1F-409F-ABE5-18D59759EEC6}" destId="{CA1C6C40-BCB9-4D6F-8EA5-40DA3B8A6F91}" srcOrd="0" destOrd="0" presId="urn:microsoft.com/office/officeart/2005/8/layout/orgChart1"/>
    <dgm:cxn modelId="{BA28707B-AF23-415A-9EE4-973AAED185EA}" srcId="{B968CDB4-7B34-4D1B-A7E7-F00DEF4B6F1E}" destId="{0BB72ECD-E60C-4937-995B-B35A185ED94E}" srcOrd="2" destOrd="0" parTransId="{3B258C84-8911-4B6F-94D6-FF70E59F7F64}" sibTransId="{F8FE5C73-F208-4CD0-863C-F6EFFEC90AAB}"/>
    <dgm:cxn modelId="{F0A2152E-F45E-4FF8-B6F8-02B6166ACBC6}" srcId="{0BB72ECD-E60C-4937-995B-B35A185ED94E}" destId="{CCE3FE40-74B4-494E-9C17-E04A7544D30D}" srcOrd="0" destOrd="0" parTransId="{766A57D2-06BC-4C3C-AB3F-70212D6F4E4E}" sibTransId="{F2FC9763-84A9-4520-888F-033EEFF00C32}"/>
    <dgm:cxn modelId="{60DC3060-27AF-474B-9C88-A919AEF1B176}" type="presOf" srcId="{F5929FD4-7262-4B41-BFF0-0790CF837C75}" destId="{66AD28C4-7924-4BFC-8209-F9AC7B3DF136}" srcOrd="1" destOrd="0" presId="urn:microsoft.com/office/officeart/2005/8/layout/orgChart1"/>
    <dgm:cxn modelId="{E67D930D-E975-472D-8E86-6458D886C806}" type="presOf" srcId="{CCE3FE40-74B4-494E-9C17-E04A7544D30D}" destId="{46F6E8A2-15AB-4546-B5CB-A71D67B747A7}" srcOrd="0" destOrd="0" presId="urn:microsoft.com/office/officeart/2005/8/layout/orgChart1"/>
    <dgm:cxn modelId="{BF978647-7307-45EC-8E59-EC6A76405C3A}" srcId="{39DACF30-D033-4398-95C9-51FB955E505A}" destId="{B968CDB4-7B34-4D1B-A7E7-F00DEF4B6F1E}" srcOrd="0" destOrd="0" parTransId="{6A15E2B0-2ED9-43EE-AACE-C2ED79A8E83D}" sibTransId="{33D9066A-4422-49B0-86AB-04240BB2263D}"/>
    <dgm:cxn modelId="{5B55A474-54B8-4617-9413-48E4F2E6E8F0}" type="presOf" srcId="{A2D5713B-5DC6-491A-BE54-B986E240728F}" destId="{9DA8D434-61BF-4F30-AEE0-B800D96B0E3B}" srcOrd="0" destOrd="0" presId="urn:microsoft.com/office/officeart/2005/8/layout/orgChart1"/>
    <dgm:cxn modelId="{641724BE-8649-4C94-84AB-F23F22A51417}" type="presOf" srcId="{712FB7EC-B13A-4069-B070-83A825A42E1A}" destId="{0061D1CC-B89B-4211-A87A-49FFC0E1E604}" srcOrd="0" destOrd="0" presId="urn:microsoft.com/office/officeart/2005/8/layout/orgChart1"/>
    <dgm:cxn modelId="{81E18B8A-619E-453C-A428-E3C6A2FEEA97}" type="presOf" srcId="{5B6EEA5E-2B34-4092-8419-A328F6402DC9}" destId="{7B9EDAE4-FEE0-40A6-91CF-6DE9F26C51E9}" srcOrd="0" destOrd="0" presId="urn:microsoft.com/office/officeart/2005/8/layout/orgChart1"/>
    <dgm:cxn modelId="{F6926DFF-260D-44BF-9D99-58399C24A864}" type="presOf" srcId="{F5929FD4-7262-4B41-BFF0-0790CF837C75}" destId="{D0696FC3-2F61-450A-A5C4-343B2A94C9E4}" srcOrd="0" destOrd="0" presId="urn:microsoft.com/office/officeart/2005/8/layout/orgChart1"/>
    <dgm:cxn modelId="{A173B50F-826D-4C41-9DE3-A4F87DD40349}" type="presOf" srcId="{0BB72ECD-E60C-4937-995B-B35A185ED94E}" destId="{4EA3B9EA-5CE7-4D75-B444-D795F6BDE056}" srcOrd="0" destOrd="0" presId="urn:microsoft.com/office/officeart/2005/8/layout/orgChart1"/>
    <dgm:cxn modelId="{20303497-80E0-4C54-8446-AEF13F157043}" type="presOf" srcId="{F9A63965-4F41-44D2-879C-463395D8D779}" destId="{70D54002-89C1-4EDD-8A67-1010655224D2}" srcOrd="1" destOrd="0" presId="urn:microsoft.com/office/officeart/2005/8/layout/orgChart1"/>
    <dgm:cxn modelId="{4D80521D-2B40-4510-85DE-ABDEC8E2D5B5}" srcId="{F5929FD4-7262-4B41-BFF0-0790CF837C75}" destId="{5B6EEA5E-2B34-4092-8419-A328F6402DC9}" srcOrd="0" destOrd="0" parTransId="{A2D5713B-5DC6-491A-BE54-B986E240728F}" sibTransId="{85710B3D-0347-40C9-997A-4F01F2B75ABF}"/>
    <dgm:cxn modelId="{9BCCEF47-EB97-437D-9785-ECAE0E2AA9D3}" type="presOf" srcId="{0BB72ECD-E60C-4937-995B-B35A185ED94E}" destId="{1DEFB0A6-9B79-4468-A0C9-697199366BA8}" srcOrd="1" destOrd="0" presId="urn:microsoft.com/office/officeart/2005/8/layout/orgChart1"/>
    <dgm:cxn modelId="{DB1D64D5-0D1B-4545-8021-2560313CCBD6}" type="presOf" srcId="{B968CDB4-7B34-4D1B-A7E7-F00DEF4B6F1E}" destId="{21E99B1D-2641-4B37-B9E7-32729D76E1A9}" srcOrd="1" destOrd="0" presId="urn:microsoft.com/office/officeart/2005/8/layout/orgChart1"/>
    <dgm:cxn modelId="{D2CE0BB1-D7F8-483A-9433-97376677D3D7}" type="presOf" srcId="{B968CDB4-7B34-4D1B-A7E7-F00DEF4B6F1E}" destId="{128AA61C-3045-4EE4-A120-D7CD25C857DC}" srcOrd="0" destOrd="0" presId="urn:microsoft.com/office/officeart/2005/8/layout/orgChart1"/>
    <dgm:cxn modelId="{9967C652-E3E9-4D71-9887-51C06A52C7F9}" type="presOf" srcId="{92D9A799-4C29-4367-81A7-F59E563C8857}" destId="{760F29B7-2F41-46B1-9465-9F686B156BEE}" srcOrd="1" destOrd="0" presId="urn:microsoft.com/office/officeart/2005/8/layout/orgChart1"/>
    <dgm:cxn modelId="{D2AD03CA-0CC0-4947-A758-BBC1FD2BC21E}" type="presOf" srcId="{CCE3FE40-74B4-494E-9C17-E04A7544D30D}" destId="{AFF0F60C-24AD-43E9-B1D4-27BC3D25F8E5}" srcOrd="1" destOrd="0" presId="urn:microsoft.com/office/officeart/2005/8/layout/orgChart1"/>
    <dgm:cxn modelId="{2692916D-FBA0-40CF-8B8D-98C26DEEA227}" srcId="{B968CDB4-7B34-4D1B-A7E7-F00DEF4B6F1E}" destId="{F5929FD4-7262-4B41-BFF0-0790CF837C75}" srcOrd="1" destOrd="0" parTransId="{9E378C81-BC1F-409F-ABE5-18D59759EEC6}" sibTransId="{417D49D6-8EA4-4454-91C0-755B97547713}"/>
    <dgm:cxn modelId="{C24AD297-F59F-4B5C-9AF1-46079B8EC5AE}" type="presOf" srcId="{766A57D2-06BC-4C3C-AB3F-70212D6F4E4E}" destId="{22C1CAF7-3EDD-488A-A42E-AA33E8E801F4}" srcOrd="0" destOrd="0" presId="urn:microsoft.com/office/officeart/2005/8/layout/orgChart1"/>
    <dgm:cxn modelId="{DB97289F-03BE-46EB-B3E1-82A2014C0523}" srcId="{92D9A799-4C29-4367-81A7-F59E563C8857}" destId="{F9A63965-4F41-44D2-879C-463395D8D779}" srcOrd="0" destOrd="0" parTransId="{CF1EE28A-C969-4C55-B03E-8227476D1F58}" sibTransId="{B5549115-41E6-435D-B1ED-5750FAD1DAE6}"/>
    <dgm:cxn modelId="{87FA0A53-0DF4-4C00-95A0-BB99628FB281}" type="presOf" srcId="{F9A63965-4F41-44D2-879C-463395D8D779}" destId="{18B17CE5-CD6F-454A-8989-2DE938A3C268}" srcOrd="0" destOrd="0" presId="urn:microsoft.com/office/officeart/2005/8/layout/orgChart1"/>
    <dgm:cxn modelId="{11E57D94-E5A0-4670-809D-7A857739BF10}" type="presOf" srcId="{39DACF30-D033-4398-95C9-51FB955E505A}" destId="{E9B21611-F697-45AE-9045-6E117330FB11}" srcOrd="0" destOrd="0" presId="urn:microsoft.com/office/officeart/2005/8/layout/orgChart1"/>
    <dgm:cxn modelId="{EB088C8F-C081-46A4-9199-B6185010554D}" srcId="{B968CDB4-7B34-4D1B-A7E7-F00DEF4B6F1E}" destId="{92D9A799-4C29-4367-81A7-F59E563C8857}" srcOrd="0" destOrd="0" parTransId="{712FB7EC-B13A-4069-B070-83A825A42E1A}" sibTransId="{EA29D6E3-C564-4C5A-A0FC-89DCC25BFEBE}"/>
    <dgm:cxn modelId="{11B6DF65-1A92-41DA-A43B-A5FFF5A4F56F}" type="presOf" srcId="{92D9A799-4C29-4367-81A7-F59E563C8857}" destId="{FCE33230-BFDC-4C39-91A4-E9E2758CC606}" srcOrd="0" destOrd="0" presId="urn:microsoft.com/office/officeart/2005/8/layout/orgChart1"/>
    <dgm:cxn modelId="{0D4A77CE-564C-4160-B11C-ED3126DF9EAF}" type="presOf" srcId="{5B6EEA5E-2B34-4092-8419-A328F6402DC9}" destId="{1B22823E-C64B-42C3-9E72-CF5ECF49ABF7}" srcOrd="1" destOrd="0" presId="urn:microsoft.com/office/officeart/2005/8/layout/orgChart1"/>
    <dgm:cxn modelId="{8C2438CD-8BED-465C-9A80-84535BED4B19}" type="presOf" srcId="{3B258C84-8911-4B6F-94D6-FF70E59F7F64}" destId="{9A4FA556-6F04-4083-B321-85B1FA87DBD8}" srcOrd="0" destOrd="0" presId="urn:microsoft.com/office/officeart/2005/8/layout/orgChart1"/>
    <dgm:cxn modelId="{74E81B47-B40B-4429-AFAA-AB80DB8CABD7}" type="presParOf" srcId="{E9B21611-F697-45AE-9045-6E117330FB11}" destId="{146544AE-B871-417A-ADFC-5462DC713B16}" srcOrd="0" destOrd="0" presId="urn:microsoft.com/office/officeart/2005/8/layout/orgChart1"/>
    <dgm:cxn modelId="{90491E8C-5458-4CBA-B919-8061B477A3EB}" type="presParOf" srcId="{146544AE-B871-417A-ADFC-5462DC713B16}" destId="{EFF49B98-37AF-4696-BA7D-6F842B2110A7}" srcOrd="0" destOrd="0" presId="urn:microsoft.com/office/officeart/2005/8/layout/orgChart1"/>
    <dgm:cxn modelId="{CABA9750-6B2E-4254-AF36-B7E466D688C7}" type="presParOf" srcId="{EFF49B98-37AF-4696-BA7D-6F842B2110A7}" destId="{128AA61C-3045-4EE4-A120-D7CD25C857DC}" srcOrd="0" destOrd="0" presId="urn:microsoft.com/office/officeart/2005/8/layout/orgChart1"/>
    <dgm:cxn modelId="{D900FBD6-F908-41E4-A073-E994BF5B85AD}" type="presParOf" srcId="{EFF49B98-37AF-4696-BA7D-6F842B2110A7}" destId="{21E99B1D-2641-4B37-B9E7-32729D76E1A9}" srcOrd="1" destOrd="0" presId="urn:microsoft.com/office/officeart/2005/8/layout/orgChart1"/>
    <dgm:cxn modelId="{BFCC057F-1176-4543-BB14-4711B2E3016A}" type="presParOf" srcId="{146544AE-B871-417A-ADFC-5462DC713B16}" destId="{4CCF9B43-DF14-4709-898A-8182B8F63EA6}" srcOrd="1" destOrd="0" presId="urn:microsoft.com/office/officeart/2005/8/layout/orgChart1"/>
    <dgm:cxn modelId="{D3EA7390-550A-4BBE-8CDE-1FE51E06F8EC}" type="presParOf" srcId="{4CCF9B43-DF14-4709-898A-8182B8F63EA6}" destId="{0061D1CC-B89B-4211-A87A-49FFC0E1E604}" srcOrd="0" destOrd="0" presId="urn:microsoft.com/office/officeart/2005/8/layout/orgChart1"/>
    <dgm:cxn modelId="{5020AFF2-9FF2-4929-B496-5DA8B1FC7026}" type="presParOf" srcId="{4CCF9B43-DF14-4709-898A-8182B8F63EA6}" destId="{DFC6B910-F929-4D3E-974A-7EEB28EF4013}" srcOrd="1" destOrd="0" presId="urn:microsoft.com/office/officeart/2005/8/layout/orgChart1"/>
    <dgm:cxn modelId="{56FD736D-4E29-47B4-B2A0-F543E7F4D2C6}" type="presParOf" srcId="{DFC6B910-F929-4D3E-974A-7EEB28EF4013}" destId="{06CBA07C-CB4C-4C3B-8455-159CAB6A0910}" srcOrd="0" destOrd="0" presId="urn:microsoft.com/office/officeart/2005/8/layout/orgChart1"/>
    <dgm:cxn modelId="{5AD6A8FA-2081-4541-A103-A3C11982A68C}" type="presParOf" srcId="{06CBA07C-CB4C-4C3B-8455-159CAB6A0910}" destId="{FCE33230-BFDC-4C39-91A4-E9E2758CC606}" srcOrd="0" destOrd="0" presId="urn:microsoft.com/office/officeart/2005/8/layout/orgChart1"/>
    <dgm:cxn modelId="{01ECC541-2585-42A7-A485-4CEAC0D71F81}" type="presParOf" srcId="{06CBA07C-CB4C-4C3B-8455-159CAB6A0910}" destId="{760F29B7-2F41-46B1-9465-9F686B156BEE}" srcOrd="1" destOrd="0" presId="urn:microsoft.com/office/officeart/2005/8/layout/orgChart1"/>
    <dgm:cxn modelId="{71ABC420-4E63-4551-8873-70ED55FE3117}" type="presParOf" srcId="{DFC6B910-F929-4D3E-974A-7EEB28EF4013}" destId="{39489B61-B74B-462C-B0BC-EBA370529AB4}" srcOrd="1" destOrd="0" presId="urn:microsoft.com/office/officeart/2005/8/layout/orgChart1"/>
    <dgm:cxn modelId="{AAFA1CE0-01CD-4B5F-8AD7-E80AB0A33807}" type="presParOf" srcId="{39489B61-B74B-462C-B0BC-EBA370529AB4}" destId="{8A620C48-0D93-4C57-A056-ADED86D2D472}" srcOrd="0" destOrd="0" presId="urn:microsoft.com/office/officeart/2005/8/layout/orgChart1"/>
    <dgm:cxn modelId="{C6B514C5-5662-4A0B-B5A9-4D2F0182CAF6}" type="presParOf" srcId="{39489B61-B74B-462C-B0BC-EBA370529AB4}" destId="{3A80888A-0AC3-4777-812C-16772C105081}" srcOrd="1" destOrd="0" presId="urn:microsoft.com/office/officeart/2005/8/layout/orgChart1"/>
    <dgm:cxn modelId="{75F8AA44-88E6-499B-9027-0A4B2FB841C1}" type="presParOf" srcId="{3A80888A-0AC3-4777-812C-16772C105081}" destId="{A034098A-7171-471E-8CC0-091105FD07C0}" srcOrd="0" destOrd="0" presId="urn:microsoft.com/office/officeart/2005/8/layout/orgChart1"/>
    <dgm:cxn modelId="{9F3EA93A-83FB-4782-BB82-C67BBA797410}" type="presParOf" srcId="{A034098A-7171-471E-8CC0-091105FD07C0}" destId="{18B17CE5-CD6F-454A-8989-2DE938A3C268}" srcOrd="0" destOrd="0" presId="urn:microsoft.com/office/officeart/2005/8/layout/orgChart1"/>
    <dgm:cxn modelId="{432C2EF9-457C-4B1B-BF30-CEE07543764B}" type="presParOf" srcId="{A034098A-7171-471E-8CC0-091105FD07C0}" destId="{70D54002-89C1-4EDD-8A67-1010655224D2}" srcOrd="1" destOrd="0" presId="urn:microsoft.com/office/officeart/2005/8/layout/orgChart1"/>
    <dgm:cxn modelId="{40998EC5-60E3-44FE-98A0-2F3E09D23A48}" type="presParOf" srcId="{3A80888A-0AC3-4777-812C-16772C105081}" destId="{F14580C0-9B08-4535-ACA8-B9EC83EEC8A1}" srcOrd="1" destOrd="0" presId="urn:microsoft.com/office/officeart/2005/8/layout/orgChart1"/>
    <dgm:cxn modelId="{983DFBFD-9621-4C07-B7EC-27718760046E}" type="presParOf" srcId="{3A80888A-0AC3-4777-812C-16772C105081}" destId="{59B6496B-C611-4089-927F-4C5EDF4D3ABE}" srcOrd="2" destOrd="0" presId="urn:microsoft.com/office/officeart/2005/8/layout/orgChart1"/>
    <dgm:cxn modelId="{998DF3B6-9312-49CE-BDC8-34A7FB1B521A}" type="presParOf" srcId="{DFC6B910-F929-4D3E-974A-7EEB28EF4013}" destId="{6DDEFF71-3091-4D0D-BCFC-479A24988D18}" srcOrd="2" destOrd="0" presId="urn:microsoft.com/office/officeart/2005/8/layout/orgChart1"/>
    <dgm:cxn modelId="{71694A16-491D-4F5F-8AA9-2DF669E4E2AC}" type="presParOf" srcId="{4CCF9B43-DF14-4709-898A-8182B8F63EA6}" destId="{CA1C6C40-BCB9-4D6F-8EA5-40DA3B8A6F91}" srcOrd="2" destOrd="0" presId="urn:microsoft.com/office/officeart/2005/8/layout/orgChart1"/>
    <dgm:cxn modelId="{456B24AC-9138-4D28-8B65-77174121C5F2}" type="presParOf" srcId="{4CCF9B43-DF14-4709-898A-8182B8F63EA6}" destId="{78624A87-77D3-4149-83A3-EE44909E16A2}" srcOrd="3" destOrd="0" presId="urn:microsoft.com/office/officeart/2005/8/layout/orgChart1"/>
    <dgm:cxn modelId="{766F288E-BA90-4BF3-8390-40F16AC465C9}" type="presParOf" srcId="{78624A87-77D3-4149-83A3-EE44909E16A2}" destId="{26AB4678-1D33-47C3-B7EC-90809DB9DB2B}" srcOrd="0" destOrd="0" presId="urn:microsoft.com/office/officeart/2005/8/layout/orgChart1"/>
    <dgm:cxn modelId="{DB9652CC-8CE1-40CE-935C-550137A76381}" type="presParOf" srcId="{26AB4678-1D33-47C3-B7EC-90809DB9DB2B}" destId="{D0696FC3-2F61-450A-A5C4-343B2A94C9E4}" srcOrd="0" destOrd="0" presId="urn:microsoft.com/office/officeart/2005/8/layout/orgChart1"/>
    <dgm:cxn modelId="{0FE5C2FA-6C51-40E1-9EEF-2C67F077AD7E}" type="presParOf" srcId="{26AB4678-1D33-47C3-B7EC-90809DB9DB2B}" destId="{66AD28C4-7924-4BFC-8209-F9AC7B3DF136}" srcOrd="1" destOrd="0" presId="urn:microsoft.com/office/officeart/2005/8/layout/orgChart1"/>
    <dgm:cxn modelId="{E1F1D0F7-7741-466D-AE00-DA0D1D99895E}" type="presParOf" srcId="{78624A87-77D3-4149-83A3-EE44909E16A2}" destId="{F4ED4EA0-9262-48B8-822A-1946B54C30A7}" srcOrd="1" destOrd="0" presId="urn:microsoft.com/office/officeart/2005/8/layout/orgChart1"/>
    <dgm:cxn modelId="{860C358F-C2FC-4EC4-BFF9-08EA44096ED6}" type="presParOf" srcId="{F4ED4EA0-9262-48B8-822A-1946B54C30A7}" destId="{9DA8D434-61BF-4F30-AEE0-B800D96B0E3B}" srcOrd="0" destOrd="0" presId="urn:microsoft.com/office/officeart/2005/8/layout/orgChart1"/>
    <dgm:cxn modelId="{D62DD325-B37D-49F6-BED9-8032F823EA66}" type="presParOf" srcId="{F4ED4EA0-9262-48B8-822A-1946B54C30A7}" destId="{0CD0D73C-3207-4767-A175-354847F5794B}" srcOrd="1" destOrd="0" presId="urn:microsoft.com/office/officeart/2005/8/layout/orgChart1"/>
    <dgm:cxn modelId="{B5BBA2EE-865A-457C-A83E-6C7F48B7A749}" type="presParOf" srcId="{0CD0D73C-3207-4767-A175-354847F5794B}" destId="{E138F6BC-3DCD-4995-98E8-87BD97B468C0}" srcOrd="0" destOrd="0" presId="urn:microsoft.com/office/officeart/2005/8/layout/orgChart1"/>
    <dgm:cxn modelId="{BFBABBA6-A73C-4ECF-8ADA-FE98F054FCFB}" type="presParOf" srcId="{E138F6BC-3DCD-4995-98E8-87BD97B468C0}" destId="{7B9EDAE4-FEE0-40A6-91CF-6DE9F26C51E9}" srcOrd="0" destOrd="0" presId="urn:microsoft.com/office/officeart/2005/8/layout/orgChart1"/>
    <dgm:cxn modelId="{368E8194-9F1E-4715-8D6F-4B4512A87ACE}" type="presParOf" srcId="{E138F6BC-3DCD-4995-98E8-87BD97B468C0}" destId="{1B22823E-C64B-42C3-9E72-CF5ECF49ABF7}" srcOrd="1" destOrd="0" presId="urn:microsoft.com/office/officeart/2005/8/layout/orgChart1"/>
    <dgm:cxn modelId="{D0D5F071-AB7A-43FA-97D9-A081469AEBD5}" type="presParOf" srcId="{0CD0D73C-3207-4767-A175-354847F5794B}" destId="{5F036E85-B7AC-4257-AFC7-0E458C098C0C}" srcOrd="1" destOrd="0" presId="urn:microsoft.com/office/officeart/2005/8/layout/orgChart1"/>
    <dgm:cxn modelId="{78B7F0B2-59A5-4FCA-9153-85635FD131C6}" type="presParOf" srcId="{0CD0D73C-3207-4767-A175-354847F5794B}" destId="{6B2A5F05-E857-4283-B5F4-F250A97329DC}" srcOrd="2" destOrd="0" presId="urn:microsoft.com/office/officeart/2005/8/layout/orgChart1"/>
    <dgm:cxn modelId="{8F31D6FD-DA34-4B17-96C8-CDC828DFDD6E}" type="presParOf" srcId="{78624A87-77D3-4149-83A3-EE44909E16A2}" destId="{26B2AF22-AAF7-4886-A43D-9190E6D143DD}" srcOrd="2" destOrd="0" presId="urn:microsoft.com/office/officeart/2005/8/layout/orgChart1"/>
    <dgm:cxn modelId="{9E5CD6DE-D6E4-4A89-AC5F-10E008249D4F}" type="presParOf" srcId="{4CCF9B43-DF14-4709-898A-8182B8F63EA6}" destId="{9A4FA556-6F04-4083-B321-85B1FA87DBD8}" srcOrd="4" destOrd="0" presId="urn:microsoft.com/office/officeart/2005/8/layout/orgChart1"/>
    <dgm:cxn modelId="{186E2EF1-68E8-400F-8A4E-FE0EAFB7DB3D}" type="presParOf" srcId="{4CCF9B43-DF14-4709-898A-8182B8F63EA6}" destId="{0079D30B-8CF3-4B19-9958-191E7E870A09}" srcOrd="5" destOrd="0" presId="urn:microsoft.com/office/officeart/2005/8/layout/orgChart1"/>
    <dgm:cxn modelId="{DBB27291-0AE5-4390-8A39-4500F64DB9AA}" type="presParOf" srcId="{0079D30B-8CF3-4B19-9958-191E7E870A09}" destId="{41561DD8-D107-4C13-925A-E435173A885C}" srcOrd="0" destOrd="0" presId="urn:microsoft.com/office/officeart/2005/8/layout/orgChart1"/>
    <dgm:cxn modelId="{7C95F810-E421-4BD9-92E1-B2679DB24D93}" type="presParOf" srcId="{41561DD8-D107-4C13-925A-E435173A885C}" destId="{4EA3B9EA-5CE7-4D75-B444-D795F6BDE056}" srcOrd="0" destOrd="0" presId="urn:microsoft.com/office/officeart/2005/8/layout/orgChart1"/>
    <dgm:cxn modelId="{7754A0B9-412A-4001-88C1-FDB28DFB8C0D}" type="presParOf" srcId="{41561DD8-D107-4C13-925A-E435173A885C}" destId="{1DEFB0A6-9B79-4468-A0C9-697199366BA8}" srcOrd="1" destOrd="0" presId="urn:microsoft.com/office/officeart/2005/8/layout/orgChart1"/>
    <dgm:cxn modelId="{3C51B439-36A1-4B80-A12F-30038C7D8F58}" type="presParOf" srcId="{0079D30B-8CF3-4B19-9958-191E7E870A09}" destId="{4368E533-8B23-4954-A7C2-D3DD80517BDE}" srcOrd="1" destOrd="0" presId="urn:microsoft.com/office/officeart/2005/8/layout/orgChart1"/>
    <dgm:cxn modelId="{EF62D191-CC95-41DF-AB4E-A18967054FEE}" type="presParOf" srcId="{4368E533-8B23-4954-A7C2-D3DD80517BDE}" destId="{22C1CAF7-3EDD-488A-A42E-AA33E8E801F4}" srcOrd="0" destOrd="0" presId="urn:microsoft.com/office/officeart/2005/8/layout/orgChart1"/>
    <dgm:cxn modelId="{66B4C04D-B73D-42A7-AE57-CADBE55CD8F6}" type="presParOf" srcId="{4368E533-8B23-4954-A7C2-D3DD80517BDE}" destId="{1D34C1B8-4685-4CF0-AE8D-F5FF15151908}" srcOrd="1" destOrd="0" presId="urn:microsoft.com/office/officeart/2005/8/layout/orgChart1"/>
    <dgm:cxn modelId="{8536CE73-500A-4252-B7C3-782940722F50}" type="presParOf" srcId="{1D34C1B8-4685-4CF0-AE8D-F5FF15151908}" destId="{86C83B38-5C4E-41F4-AD70-AC20B41E763D}" srcOrd="0" destOrd="0" presId="urn:microsoft.com/office/officeart/2005/8/layout/orgChart1"/>
    <dgm:cxn modelId="{82C07393-FF34-49AE-86B3-426D08945384}" type="presParOf" srcId="{86C83B38-5C4E-41F4-AD70-AC20B41E763D}" destId="{46F6E8A2-15AB-4546-B5CB-A71D67B747A7}" srcOrd="0" destOrd="0" presId="urn:microsoft.com/office/officeart/2005/8/layout/orgChart1"/>
    <dgm:cxn modelId="{EFD819A2-E275-464D-865E-4C8484D2B71D}" type="presParOf" srcId="{86C83B38-5C4E-41F4-AD70-AC20B41E763D}" destId="{AFF0F60C-24AD-43E9-B1D4-27BC3D25F8E5}" srcOrd="1" destOrd="0" presId="urn:microsoft.com/office/officeart/2005/8/layout/orgChart1"/>
    <dgm:cxn modelId="{3965DABC-85A8-4D5F-A7AE-F6C06A4EBBC0}" type="presParOf" srcId="{1D34C1B8-4685-4CF0-AE8D-F5FF15151908}" destId="{C7DA9363-7AF0-4B99-9A58-B5C7D2FC658E}" srcOrd="1" destOrd="0" presId="urn:microsoft.com/office/officeart/2005/8/layout/orgChart1"/>
    <dgm:cxn modelId="{B217D3C5-A812-4036-957D-93E130BFE87D}" type="presParOf" srcId="{1D34C1B8-4685-4CF0-AE8D-F5FF15151908}" destId="{6C1893A7-8355-48A1-9AD0-D54F1FDF14F1}" srcOrd="2" destOrd="0" presId="urn:microsoft.com/office/officeart/2005/8/layout/orgChart1"/>
    <dgm:cxn modelId="{864BF282-191A-4A6F-8DB6-7832E1125132}" type="presParOf" srcId="{0079D30B-8CF3-4B19-9958-191E7E870A09}" destId="{11B46D25-4F71-4F16-A779-0CA0CFE6F61D}" srcOrd="2" destOrd="0" presId="urn:microsoft.com/office/officeart/2005/8/layout/orgChart1"/>
    <dgm:cxn modelId="{8E4AC6AC-54EE-484D-A646-3CD26A29239A}" type="presParOf" srcId="{146544AE-B871-417A-ADFC-5462DC713B16}" destId="{1C6B1C8A-DCA2-4F9C-B8D6-18F36CADFD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EAF76-8BD5-4F49-BC6A-A2BCCB64ED4A}">
      <dsp:nvSpPr>
        <dsp:cNvPr id="0" name=""/>
        <dsp:cNvSpPr/>
      </dsp:nvSpPr>
      <dsp:spPr>
        <a:xfrm>
          <a:off x="2930737" y="-2647"/>
          <a:ext cx="2864474" cy="2775122"/>
        </a:xfrm>
        <a:prstGeom prst="triangl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Theoretically </a:t>
          </a:r>
          <a:r>
            <a:rPr lang="en-US" sz="16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related to an </a:t>
          </a:r>
          <a:r>
            <a:rPr lang="en-US" sz="20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approach</a:t>
          </a:r>
          <a:endParaRPr lang="en-US" sz="20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646856" y="1384914"/>
        <a:ext cx="1432237" cy="1387561"/>
      </dsp:txXfrm>
    </dsp:sp>
    <dsp:sp modelId="{0FFC42A9-9C86-45A0-84EC-B8203029E96B}">
      <dsp:nvSpPr>
        <dsp:cNvPr id="0" name=""/>
        <dsp:cNvSpPr/>
      </dsp:nvSpPr>
      <dsp:spPr>
        <a:xfrm>
          <a:off x="1535571" y="2788210"/>
          <a:ext cx="2868208" cy="2724348"/>
        </a:xfrm>
        <a:prstGeom prst="triangle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Organizationally </a:t>
          </a:r>
          <a:r>
            <a:rPr lang="en-US" sz="16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determined by a  </a:t>
          </a:r>
          <a:r>
            <a:rPr lang="en-US" sz="16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design</a:t>
          </a:r>
          <a:r>
            <a:rPr lang="en-US" sz="16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252623" y="4150384"/>
        <a:ext cx="1434104" cy="1362174"/>
      </dsp:txXfrm>
    </dsp:sp>
    <dsp:sp modelId="{4B42E4A4-0DF6-4E33-9240-45D354251CF2}">
      <dsp:nvSpPr>
        <dsp:cNvPr id="0" name=""/>
        <dsp:cNvSpPr/>
      </dsp:nvSpPr>
      <dsp:spPr>
        <a:xfrm rot="10800000">
          <a:off x="3018596" y="2767178"/>
          <a:ext cx="2667628" cy="2766411"/>
        </a:xfrm>
        <a:prstGeom prst="triangle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Method</a:t>
          </a:r>
          <a:endParaRPr lang="en-US" sz="2400" b="1" kern="1200" dirty="0">
            <a:solidFill>
              <a:schemeClr val="tx1"/>
            </a:solidFill>
          </a:endParaRPr>
        </a:p>
      </dsp:txBody>
      <dsp:txXfrm rot="10800000">
        <a:off x="3685503" y="2767178"/>
        <a:ext cx="1333814" cy="1383205"/>
      </dsp:txXfrm>
    </dsp:sp>
    <dsp:sp modelId="{0B432832-1BAA-4153-B0E1-A11147A2BFEE}">
      <dsp:nvSpPr>
        <dsp:cNvPr id="0" name=""/>
        <dsp:cNvSpPr/>
      </dsp:nvSpPr>
      <dsp:spPr>
        <a:xfrm>
          <a:off x="4295497" y="2820303"/>
          <a:ext cx="2879297" cy="2660161"/>
        </a:xfrm>
        <a:prstGeom prst="triangl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Practically 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realized in a </a:t>
          </a:r>
          <a:r>
            <a:rPr lang="en-US" sz="18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procedure </a:t>
          </a:r>
          <a:r>
            <a:rPr lang="en-US" sz="16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en-US" sz="14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implementation phase</a:t>
          </a:r>
          <a:r>
            <a:rPr lang="en-US" sz="16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sz="20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015321" y="4150384"/>
        <a:ext cx="1439649" cy="1330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CF672-0F4E-44C6-8890-1D7C0DD8097C}">
      <dsp:nvSpPr>
        <dsp:cNvPr id="0" name=""/>
        <dsp:cNvSpPr/>
      </dsp:nvSpPr>
      <dsp:spPr>
        <a:xfrm>
          <a:off x="169504" y="234469"/>
          <a:ext cx="8349098" cy="499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Audiolingual, structural-situational methods </a:t>
          </a:r>
          <a:endParaRPr lang="en-US" sz="21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3864" y="258829"/>
        <a:ext cx="8300378" cy="450304"/>
      </dsp:txXfrm>
    </dsp:sp>
    <dsp:sp modelId="{E203444D-CDE2-44BB-9E99-528366B24D7D}">
      <dsp:nvSpPr>
        <dsp:cNvPr id="0" name=""/>
        <dsp:cNvSpPr/>
      </dsp:nvSpPr>
      <dsp:spPr>
        <a:xfrm>
          <a:off x="0" y="743867"/>
          <a:ext cx="8688108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4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A list of grammatical items and constructions often with an associated list of vocabulary items.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743867"/>
        <a:ext cx="8688108" cy="563040"/>
      </dsp:txXfrm>
    </dsp:sp>
    <dsp:sp modelId="{D69C21A7-2662-4BAF-8408-AA876B5561C3}">
      <dsp:nvSpPr>
        <dsp:cNvPr id="0" name=""/>
        <dsp:cNvSpPr/>
      </dsp:nvSpPr>
      <dsp:spPr>
        <a:xfrm>
          <a:off x="141355" y="1240331"/>
          <a:ext cx="8405396" cy="573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Notional-functional syllabuses</a:t>
          </a:r>
          <a:endParaRPr lang="en-US" sz="21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69351" y="1268327"/>
        <a:ext cx="8349404" cy="517500"/>
      </dsp:txXfrm>
    </dsp:sp>
    <dsp:sp modelId="{09130DE7-C714-4332-B1FA-E1BA924601D6}">
      <dsp:nvSpPr>
        <dsp:cNvPr id="0" name=""/>
        <dsp:cNvSpPr/>
      </dsp:nvSpPr>
      <dsp:spPr>
        <a:xfrm>
          <a:off x="0" y="1796504"/>
          <a:ext cx="8688108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4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Specify the communicative content of a course in terms of functions, notions, topics, grammar, and vocabulary.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1796504"/>
        <a:ext cx="8688108" cy="563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1CAF7-3EDD-488A-A42E-AA33E8E801F4}">
      <dsp:nvSpPr>
        <dsp:cNvPr id="0" name=""/>
        <dsp:cNvSpPr/>
      </dsp:nvSpPr>
      <dsp:spPr>
        <a:xfrm>
          <a:off x="9239133" y="2438359"/>
          <a:ext cx="91440" cy="11690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9080"/>
              </a:lnTo>
              <a:lnTo>
                <a:pt x="125732" y="1169080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FA556-6F04-4083-B321-85B1FA87DBD8}">
      <dsp:nvSpPr>
        <dsp:cNvPr id="0" name=""/>
        <dsp:cNvSpPr/>
      </dsp:nvSpPr>
      <dsp:spPr>
        <a:xfrm>
          <a:off x="5264855" y="698276"/>
          <a:ext cx="4641248" cy="1378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0998"/>
              </a:lnTo>
              <a:lnTo>
                <a:pt x="4641248" y="1100998"/>
              </a:lnTo>
              <a:lnTo>
                <a:pt x="4641248" y="1378895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8D434-61BF-4F30-AEE0-B800D96B0E3B}">
      <dsp:nvSpPr>
        <dsp:cNvPr id="0" name=""/>
        <dsp:cNvSpPr/>
      </dsp:nvSpPr>
      <dsp:spPr>
        <a:xfrm>
          <a:off x="2854112" y="2373080"/>
          <a:ext cx="306822" cy="2046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746"/>
              </a:lnTo>
              <a:lnTo>
                <a:pt x="306822" y="2046746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C6C40-BCB9-4D6F-8EA5-40DA3B8A6F91}">
      <dsp:nvSpPr>
        <dsp:cNvPr id="0" name=""/>
        <dsp:cNvSpPr/>
      </dsp:nvSpPr>
      <dsp:spPr>
        <a:xfrm>
          <a:off x="3520918" y="698276"/>
          <a:ext cx="1743937" cy="1378895"/>
        </a:xfrm>
        <a:custGeom>
          <a:avLst/>
          <a:gdLst/>
          <a:ahLst/>
          <a:cxnLst/>
          <a:rect l="0" t="0" r="0" b="0"/>
          <a:pathLst>
            <a:path>
              <a:moveTo>
                <a:pt x="1743937" y="0"/>
              </a:moveTo>
              <a:lnTo>
                <a:pt x="1743937" y="1100998"/>
              </a:lnTo>
              <a:lnTo>
                <a:pt x="0" y="1100998"/>
              </a:lnTo>
              <a:lnTo>
                <a:pt x="0" y="1378895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20C48-0D93-4C57-A056-ADED86D2D472}">
      <dsp:nvSpPr>
        <dsp:cNvPr id="0" name=""/>
        <dsp:cNvSpPr/>
      </dsp:nvSpPr>
      <dsp:spPr>
        <a:xfrm>
          <a:off x="159161" y="2378929"/>
          <a:ext cx="130962" cy="1636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6669"/>
              </a:lnTo>
              <a:lnTo>
                <a:pt x="130962" y="1636669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1D1CC-B89B-4211-A87A-49FFC0E1E604}">
      <dsp:nvSpPr>
        <dsp:cNvPr id="0" name=""/>
        <dsp:cNvSpPr/>
      </dsp:nvSpPr>
      <dsp:spPr>
        <a:xfrm>
          <a:off x="795805" y="698276"/>
          <a:ext cx="4469050" cy="1378895"/>
        </a:xfrm>
        <a:custGeom>
          <a:avLst/>
          <a:gdLst/>
          <a:ahLst/>
          <a:cxnLst/>
          <a:rect l="0" t="0" r="0" b="0"/>
          <a:pathLst>
            <a:path>
              <a:moveTo>
                <a:pt x="4469050" y="0"/>
              </a:moveTo>
              <a:lnTo>
                <a:pt x="4469050" y="1100998"/>
              </a:lnTo>
              <a:lnTo>
                <a:pt x="0" y="1100998"/>
              </a:lnTo>
              <a:lnTo>
                <a:pt x="0" y="1378895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AA61C-3045-4EE4-A120-D7CD25C857DC}">
      <dsp:nvSpPr>
        <dsp:cNvPr id="0" name=""/>
        <dsp:cNvSpPr/>
      </dsp:nvSpPr>
      <dsp:spPr>
        <a:xfrm>
          <a:off x="4111463" y="0"/>
          <a:ext cx="2306785" cy="698276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8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Method</a:t>
          </a:r>
          <a:endParaRPr lang="en-US" sz="1900" b="1" kern="1200" dirty="0"/>
        </a:p>
      </dsp:txBody>
      <dsp:txXfrm>
        <a:off x="4111463" y="0"/>
        <a:ext cx="2306785" cy="698276"/>
      </dsp:txXfrm>
    </dsp:sp>
    <dsp:sp modelId="{FCE33230-BFDC-4C39-91A4-E9E2758CC606}">
      <dsp:nvSpPr>
        <dsp:cNvPr id="0" name=""/>
        <dsp:cNvSpPr/>
      </dsp:nvSpPr>
      <dsp:spPr>
        <a:xfrm>
          <a:off x="0" y="2077172"/>
          <a:ext cx="1591610" cy="301756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7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Approach</a:t>
          </a:r>
          <a:endParaRPr lang="en-US" sz="1900" b="1" kern="1200" dirty="0"/>
        </a:p>
      </dsp:txBody>
      <dsp:txXfrm>
        <a:off x="0" y="2077172"/>
        <a:ext cx="1591610" cy="301756"/>
      </dsp:txXfrm>
    </dsp:sp>
    <dsp:sp modelId="{18B17CE5-CD6F-454A-8989-2DE938A3C268}">
      <dsp:nvSpPr>
        <dsp:cNvPr id="0" name=""/>
        <dsp:cNvSpPr/>
      </dsp:nvSpPr>
      <dsp:spPr>
        <a:xfrm>
          <a:off x="290123" y="2558331"/>
          <a:ext cx="2219711" cy="2914534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a) The theory of </a:t>
          </a:r>
          <a:r>
            <a:rPr lang="en-US" sz="1400" b="1" kern="1200" dirty="0" err="1" smtClean="0"/>
            <a:t>lge</a:t>
          </a:r>
          <a:endParaRPr lang="en-US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 - an account of the nature of the </a:t>
          </a:r>
          <a:r>
            <a:rPr lang="en-US" sz="1400" kern="1200" dirty="0" err="1" smtClean="0"/>
            <a:t>lge</a:t>
          </a:r>
          <a:r>
            <a:rPr lang="en-US" sz="1400" kern="1200" dirty="0" smtClean="0"/>
            <a:t> proficiency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 - an account of the basic units of </a:t>
          </a:r>
          <a:r>
            <a:rPr lang="en-US" sz="1400" kern="1200" dirty="0" err="1" smtClean="0"/>
            <a:t>lge</a:t>
          </a:r>
          <a:r>
            <a:rPr lang="en-US" sz="1400" kern="1200" dirty="0" smtClean="0"/>
            <a:t> </a:t>
          </a:r>
          <a:r>
            <a:rPr lang="en-US" sz="1400" kern="1200" dirty="0" smtClean="0"/>
            <a:t>structure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b) The theory of nature of </a:t>
          </a:r>
          <a:r>
            <a:rPr lang="en-US" sz="1400" b="1" kern="1200" dirty="0" err="1" smtClean="0"/>
            <a:t>lge</a:t>
          </a:r>
          <a:r>
            <a:rPr lang="en-US" sz="1400" b="1" kern="1200" dirty="0" smtClean="0"/>
            <a:t> learning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 - </a:t>
          </a:r>
          <a:r>
            <a:rPr lang="en-US" sz="1400" b="0" kern="1200" dirty="0" smtClean="0"/>
            <a:t>an account of the psycholinguistic and cognitive processes involved in </a:t>
          </a:r>
          <a:r>
            <a:rPr lang="en-US" sz="1400" b="0" kern="1200" dirty="0" err="1" smtClean="0"/>
            <a:t>lge</a:t>
          </a:r>
          <a:r>
            <a:rPr lang="en-US" sz="1400" b="0" kern="1200" dirty="0" smtClean="0"/>
            <a:t> learning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/>
            <a:t> - an account of the conditions that allow for the successful use of these processes.</a:t>
          </a:r>
          <a:endParaRPr lang="en-US" sz="1400" b="0" kern="1200" dirty="0"/>
        </a:p>
      </dsp:txBody>
      <dsp:txXfrm>
        <a:off x="290123" y="2558331"/>
        <a:ext cx="2219711" cy="2914534"/>
      </dsp:txXfrm>
    </dsp:sp>
    <dsp:sp modelId="{D0696FC3-2F61-450A-A5C4-343B2A94C9E4}">
      <dsp:nvSpPr>
        <dsp:cNvPr id="0" name=""/>
        <dsp:cNvSpPr/>
      </dsp:nvSpPr>
      <dsp:spPr>
        <a:xfrm>
          <a:off x="2687411" y="2077172"/>
          <a:ext cx="1667013" cy="295907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7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Design</a:t>
          </a:r>
          <a:endParaRPr lang="en-US" sz="1900" b="1" kern="1200" dirty="0"/>
        </a:p>
      </dsp:txBody>
      <dsp:txXfrm>
        <a:off x="2687411" y="2077172"/>
        <a:ext cx="1667013" cy="295907"/>
      </dsp:txXfrm>
    </dsp:sp>
    <dsp:sp modelId="{7B9EDAE4-FEE0-40A6-91CF-6DE9F26C51E9}">
      <dsp:nvSpPr>
        <dsp:cNvPr id="0" name=""/>
        <dsp:cNvSpPr/>
      </dsp:nvSpPr>
      <dsp:spPr>
        <a:xfrm>
          <a:off x="3160935" y="2485813"/>
          <a:ext cx="5629378" cy="3868026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noProof="0" dirty="0" smtClean="0"/>
            <a:t>a</a:t>
          </a:r>
          <a:r>
            <a:rPr lang="en-US" sz="1200" b="1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) General and specific objectives of the method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b) A syllabus model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</a:t>
          </a: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criteria for the selection and organization of linguistic/subject-matter content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noProof="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c) </a:t>
          </a:r>
          <a:r>
            <a:rPr lang="en-US" sz="1200" b="1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Types of learning and teaching activities 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- kinds of tasks and practice activities to be employed in the classroom 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d) Learner roles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types of learning tasks set for learners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degree of control learners have over the content of learning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patterns of learner groupings that are recommended or implied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degree to which learners influence the learning of others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the view of the learner as a processor, performer, initiator, problem solver, etc.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b="1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e) Teacher roles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types of functions teachers fulfill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degree of teacher influence over learning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- degree to which the teacher determines the content of learning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types of interactions between teacher and learners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f</a:t>
          </a:r>
          <a:r>
            <a:rPr lang="en-US" sz="1200" b="1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) The role of instructional materials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primary function of materials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the form materials take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relation of materials to other input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assumptions made about teachers and learner</a:t>
          </a:r>
          <a:r>
            <a:rPr lang="en-US" sz="1200" b="0" kern="1200" noProof="0" dirty="0" smtClean="0"/>
            <a:t>s   </a:t>
          </a:r>
          <a:endParaRPr lang="en-US" sz="1200" b="0" kern="1200" noProof="0" dirty="0"/>
        </a:p>
      </dsp:txBody>
      <dsp:txXfrm>
        <a:off x="3160935" y="2485813"/>
        <a:ext cx="5629378" cy="3868026"/>
      </dsp:txXfrm>
    </dsp:sp>
    <dsp:sp modelId="{4EA3B9EA-5CE7-4D75-B444-D795F6BDE056}">
      <dsp:nvSpPr>
        <dsp:cNvPr id="0" name=""/>
        <dsp:cNvSpPr/>
      </dsp:nvSpPr>
      <dsp:spPr>
        <a:xfrm>
          <a:off x="9129540" y="2077172"/>
          <a:ext cx="1553128" cy="361187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7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Procedure</a:t>
          </a:r>
          <a:endParaRPr lang="en-US" sz="1900" b="1" kern="1200" dirty="0"/>
        </a:p>
      </dsp:txBody>
      <dsp:txXfrm>
        <a:off x="9129540" y="2077172"/>
        <a:ext cx="1553128" cy="361187"/>
      </dsp:txXfrm>
    </dsp:sp>
    <dsp:sp modelId="{46F6E8A2-15AB-4546-B5CB-A71D67B747A7}">
      <dsp:nvSpPr>
        <dsp:cNvPr id="0" name=""/>
        <dsp:cNvSpPr/>
      </dsp:nvSpPr>
      <dsp:spPr>
        <a:xfrm>
          <a:off x="9364865" y="2591110"/>
          <a:ext cx="2198485" cy="2032659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/>
            <a:t>a) </a:t>
          </a:r>
          <a:r>
            <a:rPr lang="en-U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Classroom techniques, practices, and </a:t>
          </a:r>
          <a:r>
            <a:rPr lang="en-US" sz="12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behaviours</a:t>
          </a:r>
          <a:r>
            <a:rPr lang="en-U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observed when the method is used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- resources in terms of time, space, and equipment used by the teacher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- interactional patterns observed in lessons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- tactics and strategies used by the teachers and learners when the method is used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364865" y="2591110"/>
        <a:ext cx="2198485" cy="2032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6DF2F-5575-4DBC-88F3-3A84940CC7D2}" type="datetimeFigureOut">
              <a:rPr lang="ro-RO" smtClean="0"/>
              <a:t>12.09.2023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75901-FEA4-4896-9CCD-2CCD8DCABE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4199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5901-FEA4-4896-9CCD-2CCD8DCABE0C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05234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5901-FEA4-4896-9CCD-2CCD8DCABE0C}" type="slidenum">
              <a:rPr lang="ro-RO" smtClean="0"/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4812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5901-FEA4-4896-9CCD-2CCD8DCABE0C}" type="slidenum">
              <a:rPr lang="ro-RO" smtClean="0"/>
              <a:t>15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3029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5901-FEA4-4896-9CCD-2CCD8DCABE0C}" type="slidenum">
              <a:rPr lang="ro-RO" smtClean="0"/>
              <a:t>16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26923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5901-FEA4-4896-9CCD-2CCD8DCABE0C}" type="slidenum">
              <a:rPr lang="ro-RO" smtClean="0"/>
              <a:t>29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239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5901-FEA4-4896-9CCD-2CCD8DCABE0C}" type="slidenum">
              <a:rPr lang="ro-RO" smtClean="0"/>
              <a:t>30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99212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5901-FEA4-4896-9CCD-2CCD8DCABE0C}" type="slidenum">
              <a:rPr lang="ro-RO" smtClean="0"/>
              <a:t>31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7250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304-6268-4EF5-BA93-0800B107245B}" type="datetimeFigureOut">
              <a:rPr lang="ro-RO" smtClean="0"/>
              <a:t>12.09.2023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49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304-6268-4EF5-BA93-0800B107245B}" type="datetimeFigureOut">
              <a:rPr lang="ro-RO" smtClean="0"/>
              <a:t>12.09.2023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6058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304-6268-4EF5-BA93-0800B107245B}" type="datetimeFigureOut">
              <a:rPr lang="ro-RO" smtClean="0"/>
              <a:t>12.09.2023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317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304-6268-4EF5-BA93-0800B107245B}" type="datetimeFigureOut">
              <a:rPr lang="ro-RO" smtClean="0"/>
              <a:t>12.09.2023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8393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304-6268-4EF5-BA93-0800B107245B}" type="datetimeFigureOut">
              <a:rPr lang="ro-RO" smtClean="0"/>
              <a:t>12.09.2023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7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304-6268-4EF5-BA93-0800B107245B}" type="datetimeFigureOut">
              <a:rPr lang="ro-RO" smtClean="0"/>
              <a:t>12.09.2023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5196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304-6268-4EF5-BA93-0800B107245B}" type="datetimeFigureOut">
              <a:rPr lang="ro-RO" smtClean="0"/>
              <a:t>12.09.2023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9790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304-6268-4EF5-BA93-0800B107245B}" type="datetimeFigureOut">
              <a:rPr lang="ro-RO" smtClean="0"/>
              <a:t>12.09.2023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816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304-6268-4EF5-BA93-0800B107245B}" type="datetimeFigureOut">
              <a:rPr lang="ro-RO" smtClean="0"/>
              <a:t>12.09.2023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1700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2BE304-6268-4EF5-BA93-0800B107245B}" type="datetimeFigureOut">
              <a:rPr lang="ro-RO" smtClean="0"/>
              <a:t>12.09.2023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8425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304-6268-4EF5-BA93-0800B107245B}" type="datetimeFigureOut">
              <a:rPr lang="ro-RO" smtClean="0"/>
              <a:t>12.09.2023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4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2BE304-6268-4EF5-BA93-0800B107245B}" type="datetimeFigureOut">
              <a:rPr lang="ro-RO" smtClean="0"/>
              <a:t>12.09.2023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91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The Nature of </a:t>
            </a:r>
            <a:r>
              <a:rPr lang="ro-RO" sz="4800" b="1" dirty="0" smtClean="0">
                <a:solidFill>
                  <a:schemeClr val="tx1"/>
                </a:solidFill>
              </a:rPr>
              <a:t>Approaches and Meth</a:t>
            </a:r>
            <a:r>
              <a:rPr lang="en-US" sz="4800" b="1" dirty="0" err="1" smtClean="0">
                <a:solidFill>
                  <a:schemeClr val="tx1"/>
                </a:solidFill>
              </a:rPr>
              <a:t>ods</a:t>
            </a:r>
            <a:r>
              <a:rPr lang="en-US" sz="4800" b="1" dirty="0" smtClean="0">
                <a:solidFill>
                  <a:schemeClr val="tx1"/>
                </a:solidFill>
              </a:rPr>
              <a:t> in Language Teaching </a:t>
            </a:r>
            <a:endParaRPr lang="ro-RO" sz="4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/>
              <a:t>Oxana</a:t>
            </a:r>
            <a:r>
              <a:rPr lang="en-US" b="1" dirty="0" smtClean="0"/>
              <a:t> </a:t>
            </a:r>
            <a:r>
              <a:rPr lang="en-US" b="1" dirty="0" err="1" smtClean="0"/>
              <a:t>Creanga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4185505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51206"/>
            <a:ext cx="10058400" cy="74410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Linguistic Aspects of Approach</a:t>
            </a:r>
            <a:endParaRPr lang="ro-RO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1177159"/>
            <a:ext cx="10239375" cy="44038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o-RO" dirty="0" smtClean="0"/>
          </a:p>
          <a:p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Three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different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theoretical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views of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language that inform current approaches and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methods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language teaching:</a:t>
            </a:r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o-RO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functional </a:t>
            </a:r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view</a:t>
            </a:r>
            <a:r>
              <a:rPr lang="ro-RO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language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a vehicle for the expression of functional meaning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theory emphasizes the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semantic and communicative dimension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rather than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purely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grammatical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characteristics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language, and leads to a specification and organization of language teaching content by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categories of meaning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rather than by elements of structure and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grammar.</a:t>
            </a:r>
          </a:p>
          <a:p>
            <a:pPr marL="292608" lvl="1" indent="0">
              <a:buNone/>
            </a:pP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92608" lvl="1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Methods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that embody this view of language:</a:t>
            </a:r>
            <a:r>
              <a:rPr lang="ro-RO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RO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 </a:t>
            </a:r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English for 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specific purposes</a:t>
            </a:r>
            <a:r>
              <a:rPr lang="ro-RO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movement, Communicative Approach, </a:t>
            </a:r>
            <a:r>
              <a:rPr lang="ro-RO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Action-Oriented </a:t>
            </a:r>
            <a:r>
              <a:rPr lang="ro-RO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Approach</a:t>
            </a:r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70029"/>
            <a:ext cx="10554510" cy="524027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language function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refers to what students do with language as they engage with content and interact with others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8358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Functions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represent the active use of language for a specific purpose. 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8358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Students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use language functions in order to express ideas, communicate with others, and show understanding of content in an academic setting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9260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Examples of functions:</a:t>
            </a:r>
          </a:p>
          <a:p>
            <a:pPr marL="475488" lvl="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Introducing self and other people</a:t>
            </a:r>
          </a:p>
          <a:p>
            <a:pPr marL="475488" lvl="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Exchanging personal information</a:t>
            </a:r>
          </a:p>
          <a:p>
            <a:pPr marL="475488" lvl="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Asking how to spell someone's name</a:t>
            </a:r>
          </a:p>
          <a:p>
            <a:pPr marL="475488" lvl="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Giving commands</a:t>
            </a:r>
          </a:p>
          <a:p>
            <a:pPr marL="475488" lvl="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Apologizing and thanking</a:t>
            </a:r>
          </a:p>
          <a:p>
            <a:pPr marL="475488" lvl="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Identifying and describing people</a:t>
            </a:r>
          </a:p>
          <a:p>
            <a:pPr marL="475488" lvl="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Asking for information</a:t>
            </a: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1827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Linguistic Aspects of Approach</a:t>
            </a:r>
            <a:endParaRPr lang="ro-RO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41" y="978447"/>
            <a:ext cx="10504039" cy="48758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o-RO" dirty="0" smtClean="0"/>
          </a:p>
          <a:p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Three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different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theoretical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views of language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that inform current approaches and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methods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language teaching:</a:t>
            </a:r>
          </a:p>
          <a:p>
            <a:endParaRPr lang="en-US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92608" lvl="1" indent="0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The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interactional </a:t>
            </a:r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view</a:t>
            </a:r>
            <a:r>
              <a:rPr lang="ro-RO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language </a:t>
            </a:r>
            <a:r>
              <a:rPr lang="ro-RO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seen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vehicle for the realization of interpersonal relations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for the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performance of social transactions between individual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s. Language is seen as a tool for the creation and maintenance of social relations.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Interactional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theories focus on the patterns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o-RO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speech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acts, negotiation, and interaction found in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conversational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exchanges. Language teaching content, according to this view, may be specified and organized by patterns of exchange and interaction or may be left unspecified,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shaped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 the inclinations of learners as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interactors</a:t>
            </a:r>
            <a:r>
              <a:rPr lang="ro-RO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92608" lvl="1" indent="0">
              <a:buNone/>
            </a:pPr>
            <a:endParaRPr lang="en-US" sz="19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92608" lvl="1" indent="0">
              <a:buNone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Methods that embody this view of language: </a:t>
            </a:r>
            <a:r>
              <a:rPr lang="ro-RO" sz="2000" b="1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Community </a:t>
            </a:r>
            <a:r>
              <a:rPr lang="ro-RO" sz="2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Language Learning</a:t>
            </a:r>
            <a:endParaRPr lang="ro-RO" sz="19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37" y="377196"/>
            <a:ext cx="10859264" cy="75835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Psycholinguistic Aspects of Approach – Theories of Language Learning</a:t>
            </a:r>
            <a:endParaRPr lang="ro-RO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14" y="1246206"/>
            <a:ext cx="7980731" cy="459274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learning theory underlying an approach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relies on 2 aspects: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psycholinguistic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cognitive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processes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involved in language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learning -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process-oriented theories: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habit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formation,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induction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inferencing,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hypothesis testing,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generalization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conditions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that need to be met in order for these learning processes to be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activated -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condition-oriented theories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emphasize the nature of the human and physical context in which language learning takes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place: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Counseling-Learning and the Silent Way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245" y="1725105"/>
            <a:ext cx="3535052" cy="28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36" y="1442298"/>
            <a:ext cx="64251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Examples: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James Asher's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Total Physical Response (TPR)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method is rooted in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learning theory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rather than a theory of language itself.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TPR emphasizes the role of motor activity and coordinating language with physical actions in language learning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According to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James Asher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using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physical actions and body movement to coordinate language production and comprehension is believed to create favorable conditions for successful language learning.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Caleb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Gattegno's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Silent Way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method focuses on creating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conditions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or successful learning, including learners' confidence and conscious control of their learning process.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Techniques in the Silent Way method aim to train learners to use their intelligence effectively for enhanced learning.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16438" y="414776"/>
            <a:ext cx="8974318" cy="7583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Psycholinguistic Aspects of Approach – Theories of Language Learning</a:t>
            </a:r>
            <a:endParaRPr lang="ro-RO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653" y="978166"/>
            <a:ext cx="4156285" cy="2772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1034"/>
          <a:stretch/>
        </p:blipFill>
        <p:spPr>
          <a:xfrm>
            <a:off x="7592938" y="3750408"/>
            <a:ext cx="4134868" cy="245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66073"/>
            <a:ext cx="10058400" cy="57327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Theories of Language Learning</a:t>
            </a:r>
            <a:endParaRPr lang="ro-RO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739346"/>
            <a:ext cx="11110088" cy="583534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endParaRPr lang="en-US" sz="19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Stephen </a:t>
            </a:r>
            <a:r>
              <a:rPr lang="en-US" sz="2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Krashen's</a:t>
            </a:r>
            <a:r>
              <a:rPr lang="en-US" sz="2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Monitor Model of second language development (1981) 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level of process, </a:t>
            </a: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Krashen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distinguishes between </a:t>
            </a:r>
            <a:r>
              <a:rPr lang="en-US" sz="2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acquisition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learning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19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Acquisition </a:t>
            </a:r>
            <a:r>
              <a:rPr lang="en-US" sz="1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refers to the natural assimilation of language rules through using language for communication. </a:t>
            </a:r>
            <a:endParaRPr lang="en-US" sz="19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Learning</a:t>
            </a:r>
            <a:r>
              <a:rPr lang="en-US" sz="19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refers to the formal study of language rules and is a conscious process</a:t>
            </a:r>
            <a:r>
              <a:rPr lang="en-US" sz="19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19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According </a:t>
            </a:r>
            <a:r>
              <a:rPr lang="en-US" sz="1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US" sz="19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Krashen</a:t>
            </a:r>
            <a:r>
              <a:rPr lang="en-US" sz="19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learning is available only as a "monitor." The monitor is the repository of conscious grammatical knowledge about a language that is learned through formal instruction and that is called upon in the editing of utterances produced through the acquired system. </a:t>
            </a:r>
            <a:endParaRPr lang="en-US" sz="19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9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19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Krashen's</a:t>
            </a:r>
            <a:r>
              <a:rPr lang="en-US" sz="19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theory, the </a:t>
            </a:r>
            <a:r>
              <a:rPr lang="en-US" sz="19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conditions </a:t>
            </a:r>
            <a:r>
              <a:rPr lang="en-US" sz="1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necessary for the process of "</a:t>
            </a:r>
            <a:r>
              <a:rPr lang="en-US" sz="19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acquisition</a:t>
            </a:r>
            <a:r>
              <a:rPr lang="en-US" sz="1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US" sz="19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described in terms </a:t>
            </a:r>
            <a:r>
              <a:rPr lang="en-US" sz="1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the type of "</a:t>
            </a:r>
            <a:r>
              <a:rPr lang="en-US" sz="19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input</a:t>
            </a:r>
            <a:r>
              <a:rPr lang="en-US" sz="1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 the learner </a:t>
            </a:r>
            <a:r>
              <a:rPr lang="en-US" sz="19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receives, which must be: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comprehensible,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slightly </a:t>
            </a:r>
            <a:r>
              <a:rPr lang="en-US" sz="1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above the learner's present level of competence</a:t>
            </a:r>
            <a:r>
              <a:rPr lang="en-US" sz="19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interesting </a:t>
            </a:r>
            <a:r>
              <a:rPr lang="en-US" sz="1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 relevant, </a:t>
            </a:r>
            <a:endParaRPr lang="en-US" sz="19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not </a:t>
            </a:r>
            <a:r>
              <a:rPr lang="en-US" sz="1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grammatically sequenced</a:t>
            </a:r>
            <a:r>
              <a:rPr lang="en-US" sz="19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en-US" sz="1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sufficient quantity, </a:t>
            </a:r>
            <a:endParaRPr lang="en-US" sz="19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experienced </a:t>
            </a:r>
            <a:r>
              <a:rPr lang="en-US" sz="1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low-anxiety contexts. </a:t>
            </a:r>
            <a:endParaRPr lang="en-US" sz="19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Tracy D. Terrell's Natural </a:t>
            </a:r>
            <a:r>
              <a:rPr lang="en-US" sz="19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Approach, 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James Asher's Total Physical Response 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addresses both the process and 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conditions of language learning.</a:t>
            </a:r>
            <a:endParaRPr lang="ro-RO" sz="19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018" y="620121"/>
            <a:ext cx="3393014" cy="2270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924" y="483476"/>
            <a:ext cx="7987861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latin typeface="Cambria" panose="02040503050406030204" pitchFamily="18" charset="0"/>
                <a:ea typeface="Cambria" panose="02040503050406030204" pitchFamily="18" charset="0"/>
              </a:rPr>
              <a:t>The Affective Filter Hypothesi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  <a:p>
            <a:pPr lvl="1"/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Definition: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The Affective Filter Hypothesis, proposed by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Krashen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views a learner's emotional state as a variable filter affecting language acquisition.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Low Affective Filter: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A low affective filter is preferable as it allows necessary input for language acquisition to flow freely, with minimal hindrance.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Three Affective Variables: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Research in second language acquisition identifies three affective or attitudinal variables:</a:t>
            </a:r>
          </a:p>
          <a:p>
            <a:pPr lvl="1">
              <a:spcBef>
                <a:spcPts val="600"/>
              </a:spcBef>
            </a:pPr>
            <a:r>
              <a:rPr lang="en-US" sz="1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Motivation: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High motivation generally leads to better language learning outcomes.</a:t>
            </a:r>
          </a:p>
          <a:p>
            <a:pPr lvl="1">
              <a:spcBef>
                <a:spcPts val="600"/>
              </a:spcBef>
            </a:pPr>
            <a:r>
              <a:rPr lang="en-US" sz="1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Self-Confidence: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Learners with self-confidence and a positive self-image tend to be more successful.</a:t>
            </a:r>
          </a:p>
          <a:p>
            <a:pPr lvl="1">
              <a:spcBef>
                <a:spcPts val="600"/>
              </a:spcBef>
            </a:pP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Anxiety: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Low personal and classroom anxiety promote second language acquisition.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Impact of Affective Filter: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Learners with a low affective filter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actively seek and receive more input, interact confidently, and are receptive to the input they receive.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In contrast, 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anxious learners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have 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high affective filter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hindering the acquisition process.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Developmental Aspect: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The affective filter, which includes emotions like 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fear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 embarrassment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tends to rise during early adolescence. This may explain why children often appear to have an advantage in acquiring a second language compared to older learners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685" y="3048000"/>
            <a:ext cx="3366999" cy="314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566" y="389755"/>
            <a:ext cx="812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Pairings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of language theory and learning theory</a:t>
            </a:r>
            <a:endParaRPr lang="ro-RO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55982"/>
            <a:ext cx="2301765" cy="461665"/>
          </a:xfrm>
          <a:prstGeom prst="rect">
            <a:avLst/>
          </a:prstGeom>
          <a:solidFill>
            <a:srgbClr val="66FFCC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Structuralism</a:t>
            </a:r>
            <a:endParaRPr lang="ro-RO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2614446" y="1277004"/>
            <a:ext cx="441435" cy="27326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TextBox 6"/>
          <p:cNvSpPr txBox="1"/>
          <p:nvPr/>
        </p:nvSpPr>
        <p:spPr>
          <a:xfrm>
            <a:off x="3139966" y="1196868"/>
            <a:ext cx="306463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Behaviorism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o-RO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qual 7"/>
          <p:cNvSpPr/>
          <p:nvPr/>
        </p:nvSpPr>
        <p:spPr>
          <a:xfrm>
            <a:off x="6311900" y="1224159"/>
            <a:ext cx="658210" cy="32611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3606" y="1119058"/>
            <a:ext cx="304449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Audiolingualism</a:t>
            </a:r>
            <a:endParaRPr 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966" y="2517670"/>
            <a:ext cx="3021719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Chomsky’s theory of Transformational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Generative Grammar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(language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is rule-governed and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creative)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Plus 10"/>
          <p:cNvSpPr/>
          <p:nvPr/>
        </p:nvSpPr>
        <p:spPr>
          <a:xfrm>
            <a:off x="3494685" y="3198211"/>
            <a:ext cx="441435" cy="27326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TextBox 11"/>
          <p:cNvSpPr txBox="1"/>
          <p:nvPr/>
        </p:nvSpPr>
        <p:spPr>
          <a:xfrm>
            <a:off x="3986920" y="2735757"/>
            <a:ext cx="2324980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M</a:t>
            </a:r>
            <a:r>
              <a:rPr lang="en-US" sz="2400" b="1" dirty="0" smtClean="0"/>
              <a:t>entalist </a:t>
            </a:r>
            <a:r>
              <a:rPr lang="en-US" sz="2400" b="1" dirty="0"/>
              <a:t>approach </a:t>
            </a:r>
            <a:r>
              <a:rPr lang="en-US" sz="2400" dirty="0"/>
              <a:t>to acquisition</a:t>
            </a:r>
            <a:endParaRPr lang="ro-RO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262210" y="2049956"/>
            <a:ext cx="4663089" cy="3570208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Cognitive Code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With a finite number of grammatical rules and a limited vocabulary, we can create an infinite number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of sentences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It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values the use of rules as helpful shortcuts in learning, especially when linked to prior knowledge.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emphasizes active engagement, conscious thinking, and discussion as essential components of language learning, promoting it as an intelligent, rule-seeking, and problem-solving process.</a:t>
            </a:r>
            <a:endParaRPr lang="ro-RO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Equal 14"/>
          <p:cNvSpPr/>
          <p:nvPr/>
        </p:nvSpPr>
        <p:spPr>
          <a:xfrm>
            <a:off x="6488250" y="3101509"/>
            <a:ext cx="658210" cy="32611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6589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Design - links the theory with the method</a:t>
            </a:r>
            <a:endParaRPr lang="ro-RO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938" y="1273525"/>
            <a:ext cx="10052741" cy="433542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Design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the level of method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analysis consisting of: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objectives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a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method;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way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language content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is selected and organized within the method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i.e.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syllabus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model the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 it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incorporates; </a:t>
            </a: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the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types of learning tasks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teaching activities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method advocates; </a:t>
            </a: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the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roles of learners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e) the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roles of teachers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f) the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role of instructional materials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o-RO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854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Objectives</a:t>
            </a:r>
            <a:endParaRPr lang="ro-RO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72067"/>
            <a:ext cx="10393680" cy="517313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a method sets out to achieve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specification of particular learning objectives depends on the method.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Examples of objectives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 teach oral skills first, followed by reading and writing skills regarded as secondary and derived from transfer of oral skills;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 teach general communication skills giving greater priority to the ability to express oneself meaningfully and to make oneself understood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(product-oriented objectives);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teach accurate grammar and pronunciation from the very beginning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(linguistically oriented objectives);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teach the basic grammar and vocabulary of a language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(linguistically oriented objectives);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types of objectives determine the </a:t>
            </a:r>
            <a:r>
              <a:rPr lang="en-US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degree of emphasis placed on vocabulary acquisition 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en-US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grammatical proficiency 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the </a:t>
            </a:r>
            <a:r>
              <a:rPr lang="en-US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way grammatical 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</a:t>
            </a:r>
            <a:r>
              <a:rPr lang="en-US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pronunciation errors 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treated in the method</a:t>
            </a:r>
            <a:r>
              <a:rPr lang="en-US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300" y="286604"/>
            <a:ext cx="9713379" cy="561121"/>
          </a:xfrm>
        </p:spPr>
        <p:txBody>
          <a:bodyPr>
            <a:normAutofit/>
          </a:bodyPr>
          <a:lstStyle/>
          <a:p>
            <a:r>
              <a:rPr lang="ro-RO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Approach 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vs</a:t>
            </a:r>
            <a:r>
              <a:rPr lang="ro-RO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ro-RO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ethod</a:t>
            </a:r>
            <a:endParaRPr lang="ro-RO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44" y="928008"/>
            <a:ext cx="11201399" cy="5229225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improvement of the quality of language teaching is based on general principles and theories concerning: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how languages are learned,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how knowledge of language is represented and organized in memory,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language itself is structured.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Methods are described based on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difference between a philosophy of language teaching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 the level of theory and principles and a set of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derived procedures for teaching a language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hierarchical arrangement: 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 approach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a set of correlative assumptions dealing with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nature of </a:t>
            </a:r>
            <a:r>
              <a:rPr lang="en-US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lge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teaching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lge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learning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It describes the nature of the subject matter to be taught..</a:t>
            </a:r>
            <a:r>
              <a:rPr lang="ro-RO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is an overall plan for the orderly presentation of language material, no part of which contradicts, and all of which is based upon, the selected approach.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 approach is axiomatic, a method is procedural.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Within one approach, there can be many methods .</a:t>
            </a:r>
            <a:r>
              <a:rPr lang="ro-RO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technique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implementational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that which actually takes place in a classroom. It is a particular trick, stratagem </a:t>
            </a:r>
            <a:r>
              <a:rPr lang="en-US" sz="15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o-RO" sz="1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/ˈ</a:t>
            </a:r>
            <a:r>
              <a:rPr lang="ro-RO" sz="15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strætədʒəm/</a:t>
            </a:r>
            <a:r>
              <a:rPr lang="en-US" sz="15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planned way),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 contrivance </a:t>
            </a:r>
            <a:r>
              <a:rPr lang="en-US" sz="17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o-RO" sz="1700" dirty="0">
                <a:solidFill>
                  <a:schemeClr val="tx1"/>
                </a:solidFill>
              </a:rPr>
              <a:t>/kənˈ</a:t>
            </a:r>
            <a:r>
              <a:rPr lang="ro-RO" sz="1700" dirty="0" smtClean="0">
                <a:solidFill>
                  <a:schemeClr val="tx1"/>
                </a:solidFill>
              </a:rPr>
              <a:t>traɪvəns</a:t>
            </a:r>
            <a:r>
              <a:rPr lang="ro-RO" sz="1700" dirty="0">
                <a:solidFill>
                  <a:schemeClr val="tx1"/>
                </a:solidFill>
              </a:rPr>
              <a:t>/</a:t>
            </a:r>
            <a:r>
              <a:rPr lang="en-US" sz="17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used to attain an immediate objective. Techniques must be consistent with a method, and therefore in harmony with an approach as well </a:t>
            </a:r>
            <a:r>
              <a:rPr lang="en-US" sz="15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o-RO" sz="15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Richards and Rodgers, p.15 after </a:t>
            </a:r>
            <a:r>
              <a:rPr lang="en-US" sz="15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Anthony 1963:63-7) </a:t>
            </a:r>
            <a:r>
              <a:rPr lang="ro-RO" sz="15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5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35802"/>
            <a:ext cx="10058400" cy="52619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Syllabus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745065"/>
            <a:ext cx="10770410" cy="532553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dirty="0" smtClean="0"/>
              <a:t> </a:t>
            </a:r>
            <a:r>
              <a:rPr lang="ro-RO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decisions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about the choice of language </a:t>
            </a:r>
            <a:r>
              <a:rPr lang="en-US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content </a:t>
            </a:r>
            <a:r>
              <a:rPr lang="ro-RO" sz="18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words</a:t>
            </a:r>
            <a:r>
              <a:rPr lang="ro-RO" sz="1800" b="1" dirty="0">
                <a:latin typeface="Cambria" panose="02040503050406030204" pitchFamily="18" charset="0"/>
                <a:ea typeface="Cambria" panose="02040503050406030204" pitchFamily="18" charset="0"/>
              </a:rPr>
              <a:t>, patterns, tenses, construct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ions, functions, topics, etc.</a:t>
            </a:r>
            <a:r>
              <a:rPr lang="ro-RO" sz="1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ro-RO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i.e. </a:t>
            </a:r>
            <a:r>
              <a:rPr lang="en-US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subject matter (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ESP courses</a:t>
            </a:r>
            <a:r>
              <a:rPr lang="en-US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and linguistic </a:t>
            </a:r>
            <a:r>
              <a:rPr lang="en-US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matter (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Audiolingual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Method, Grammar Translation</a:t>
            </a:r>
            <a:r>
              <a:rPr lang="en-US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o-RO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Content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issues involve the principles of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item selection and the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instructional materials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be used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Sequencing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gradation principles.</a:t>
            </a:r>
          </a:p>
          <a:p>
            <a:pPr marL="292608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9260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E.g. in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grammar-based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courses matters of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sequencing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gradation are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determined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according to the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difficulty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items or their frequency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In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communicative or functionally oriented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courses (e.g., in ESP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sequencing may be according to the learners' communicative needs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o-RO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9693510"/>
              </p:ext>
            </p:extLst>
          </p:nvPr>
        </p:nvGraphicFramePr>
        <p:xfrm>
          <a:off x="1549400" y="3543300"/>
          <a:ext cx="8688108" cy="252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6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57517"/>
            <a:ext cx="10058400" cy="41486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Types of learning and teaching activities</a:t>
            </a:r>
            <a:endParaRPr lang="ro-RO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667" y="949124"/>
            <a:ext cx="8808334" cy="533592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objectives of a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 are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attained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through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4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instructional </a:t>
            </a:r>
            <a:r>
              <a:rPr lang="en-US" sz="24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 - the </a:t>
            </a:r>
            <a:r>
              <a:rPr lang="en-US" sz="24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organized and directed interaction of teachers, learners, and </a:t>
            </a:r>
            <a:r>
              <a:rPr lang="en-US" sz="24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materials</a:t>
            </a:r>
            <a:r>
              <a:rPr lang="en-US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the classroom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activity types that a method advocates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often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serve to distinguish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dialogue and pattern practice/drills (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Audiolingualism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problem-solving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activities that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involve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use of special charts and colored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rods (</a:t>
            </a:r>
            <a:r>
              <a:rPr lang="en-US" sz="24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Silent </a:t>
            </a:r>
            <a:r>
              <a:rPr lang="en-US" sz="24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Way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tasks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that involve an "information gap" and "information transfer"; that is, learners work on the same task, but each learner has different information needed to complete the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task (</a:t>
            </a:r>
            <a:r>
              <a:rPr lang="en-US" sz="24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Communicative language teaching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responding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commands (</a:t>
            </a:r>
            <a:r>
              <a:rPr lang="en-US" sz="24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Total Physical Response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Differences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activity types in methods may also involve different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arrangements and groupings of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learners, e.g.: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oral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chorus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drilling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problem-solving/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information-exchange activities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pair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253" y="254638"/>
            <a:ext cx="2465414" cy="2465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192" t="4325" r="5661"/>
          <a:stretch/>
        </p:blipFill>
        <p:spPr>
          <a:xfrm>
            <a:off x="9519250" y="2743200"/>
            <a:ext cx="2576293" cy="409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23249"/>
            <a:ext cx="10058400" cy="53466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Learner roles</a:t>
            </a:r>
            <a:endParaRPr lang="ro-RO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16801"/>
            <a:ext cx="11290300" cy="515777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how learners are regarded, learners' contribution to the learning process 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reflected in:</a:t>
            </a:r>
          </a:p>
          <a:p>
            <a:endParaRPr lang="en-US" dirty="0" smtClean="0"/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types of activities learners carry out,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the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degree of control learners have over the content of learning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the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patterns of learner groupings adopted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the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degree to which learners influence the learning of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others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the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view of the learner as processor, performer, initiator, problem solver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E. g.: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Audiolingualism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very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limited roles available to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learners, learners were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seen as stimulus-response mechanisms whose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learning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was a direct result of repetitive practice. </a:t>
            </a: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57974"/>
            <a:ext cx="10058400" cy="53466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Learner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roles</a:t>
            </a:r>
            <a:endParaRPr lang="ro-RO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55701"/>
            <a:ext cx="11290300" cy="5157770"/>
          </a:xfrm>
        </p:spPr>
        <p:txBody>
          <a:bodyPr>
            <a:normAutofit/>
          </a:bodyPr>
          <a:lstStyle/>
          <a:p>
            <a:r>
              <a:rPr lang="ro-RO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E.g.: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Individualized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approach to language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learning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o-RO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Johnson and Paulston</a:t>
            </a:r>
            <a:r>
              <a:rPr lang="ro-RO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o-RO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Learners plan their own learning program and thus ultimately assume responsibility for what they do in the classroom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Learners monitor and evaluate their own progress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Learners are members of a group and learn by interacting with others. </a:t>
            </a: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Learners tutor other learners. </a:t>
            </a: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e) Learners learn from the teacher, from other students, and from other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teaching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sources. </a:t>
            </a: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Counseling-Learning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learners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 having roles that change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developmentally through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five stages, extending from total dependency on the teacher in stage 1 to total independence in stage 5. </a:t>
            </a:r>
            <a:endParaRPr lang="ro-RO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3626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Teacher roles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22867"/>
            <a:ext cx="10058400" cy="5375657"/>
          </a:xfrm>
        </p:spPr>
        <p:txBody>
          <a:bodyPr/>
          <a:lstStyle/>
          <a:p>
            <a:endParaRPr lang="en-US" sz="1800" b="1" dirty="0" smtClean="0"/>
          </a:p>
          <a:p>
            <a:r>
              <a:rPr lang="en-US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Teacher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roles in methods are related to the </a:t>
            </a:r>
            <a:r>
              <a:rPr lang="en-US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following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Issues</a:t>
            </a:r>
            <a:r>
              <a:rPr lang="en-US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types of functions teachers are expected to fulfill</a:t>
            </a:r>
            <a:r>
              <a:rPr lang="en-US" dirty="0" smtClean="0">
                <a:solidFill>
                  <a:schemeClr val="tx1"/>
                </a:solidFill>
              </a:rPr>
              <a:t>, i.e. that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practice </a:t>
            </a:r>
            <a:r>
              <a:rPr lang="en-US" dirty="0">
                <a:solidFill>
                  <a:schemeClr val="tx1"/>
                </a:solidFill>
              </a:rPr>
              <a:t>director, counselor, or </a:t>
            </a:r>
            <a:r>
              <a:rPr lang="en-US" dirty="0" smtClean="0">
                <a:solidFill>
                  <a:schemeClr val="tx1"/>
                </a:solidFill>
              </a:rPr>
              <a:t>model;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degree of control the teacher has over how </a:t>
            </a:r>
            <a:r>
              <a:rPr lang="en-US" dirty="0" smtClean="0">
                <a:solidFill>
                  <a:schemeClr val="tx1"/>
                </a:solidFill>
              </a:rPr>
              <a:t>learning </a:t>
            </a:r>
            <a:r>
              <a:rPr lang="en-US" dirty="0">
                <a:solidFill>
                  <a:schemeClr val="tx1"/>
                </a:solidFill>
              </a:rPr>
              <a:t>takes place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degree to </a:t>
            </a:r>
            <a:r>
              <a:rPr lang="en-US" dirty="0" smtClean="0">
                <a:solidFill>
                  <a:schemeClr val="tx1"/>
                </a:solidFill>
              </a:rPr>
              <a:t>which </a:t>
            </a:r>
            <a:r>
              <a:rPr lang="en-US" dirty="0">
                <a:solidFill>
                  <a:schemeClr val="tx1"/>
                </a:solidFill>
              </a:rPr>
              <a:t>the teacher is responsible for determining the content of what </a:t>
            </a:r>
            <a:r>
              <a:rPr lang="en-US" dirty="0" smtClean="0">
                <a:solidFill>
                  <a:schemeClr val="tx1"/>
                </a:solidFill>
              </a:rPr>
              <a:t>is taught;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interactional patterns that develop between teachers and learners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108200" y="3556000"/>
            <a:ext cx="7628467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776" y="4192864"/>
            <a:ext cx="2894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Teacher-dependent methods -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teacher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regarded as the primary source of language and of language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learning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e.g.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Audiolingual Method </a:t>
            </a:r>
            <a:endParaRPr lang="ro-RO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35334" y="4182357"/>
            <a:ext cx="31372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Less teacher-directed learning methods: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teacher as a catalyst, consultant, model-provider for learning </a:t>
            </a:r>
          </a:p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e.g.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Silent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ay,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uggestopedia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o-RO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Counseling-Learmng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2267" y="3192773"/>
            <a:ext cx="252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Teacher roles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313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7859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Instructional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materials</a:t>
            </a:r>
            <a:endParaRPr lang="ro-RO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3" y="1092201"/>
            <a:ext cx="10783147" cy="534246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-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specify subject matter </a:t>
            </a:r>
            <a:r>
              <a:rPr lang="en-US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content, define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or imply the day-to-day learning </a:t>
            </a:r>
            <a:r>
              <a:rPr lang="en-US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objectives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that </a:t>
            </a:r>
            <a:r>
              <a:rPr lang="en-US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constitute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the goals of the </a:t>
            </a:r>
            <a:r>
              <a:rPr lang="en-US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syllabus.</a:t>
            </a:r>
          </a:p>
          <a:p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Instructional materials reflect decisions </a:t>
            </a:r>
            <a:r>
              <a:rPr lang="ro-RO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concerning</a:t>
            </a:r>
            <a:r>
              <a:rPr lang="en-US" sz="1800" dirty="0"/>
              <a:t>:</a:t>
            </a:r>
            <a:endParaRPr lang="ro-RO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68877"/>
              </p:ext>
            </p:extLst>
          </p:nvPr>
        </p:nvGraphicFramePr>
        <p:xfrm>
          <a:off x="694124" y="2240048"/>
          <a:ext cx="10461556" cy="2214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843">
                  <a:extLst>
                    <a:ext uri="{9D8B030D-6E8A-4147-A177-3AD203B41FA5}">
                      <a16:colId xmlns:a16="http://schemas.microsoft.com/office/drawing/2014/main" val="205764188"/>
                    </a:ext>
                  </a:extLst>
                </a:gridCol>
                <a:gridCol w="7878713">
                  <a:extLst>
                    <a:ext uri="{9D8B030D-6E8A-4147-A177-3AD203B41FA5}">
                      <a16:colId xmlns:a16="http://schemas.microsoft.com/office/drawing/2014/main" val="847281200"/>
                    </a:ext>
                  </a:extLst>
                </a:gridCol>
              </a:tblGrid>
              <a:tr h="6246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 primary goal of materials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 present content, to practice content, to facilitate communication between learners, or to enable learners to practice content without the teacher's help</a:t>
                      </a:r>
                      <a:endParaRPr lang="ro-RO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98846"/>
                  </a:ext>
                </a:extLst>
              </a:tr>
              <a:tr h="472024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 form of materials</a:t>
                      </a:r>
                      <a:endParaRPr lang="ro-RO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textbook, audiovisuals, computer </a:t>
                      </a:r>
                      <a:r>
                        <a:rPr lang="en-US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software</a:t>
                      </a:r>
                      <a:endParaRPr lang="ro-RO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753383"/>
                  </a:ext>
                </a:extLst>
              </a:tr>
              <a:tr h="52928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 relation of materials to other sources of input </a:t>
                      </a:r>
                      <a:endParaRPr lang="ro-RO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whether materials serve as the major source of input or only as a minor component of it </a:t>
                      </a:r>
                      <a:endParaRPr lang="ro-RO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68857"/>
                  </a:ext>
                </a:extLst>
              </a:tr>
              <a:tr h="53917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 abilities of teachers </a:t>
                      </a:r>
                      <a:endParaRPr lang="ro-RO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teachers’ competence in the language or degree of training and experience</a:t>
                      </a:r>
                      <a:endParaRPr lang="ro-RO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47753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32933" y="4518516"/>
            <a:ext cx="99737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E.g., in CLT materials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will </a:t>
            </a:r>
            <a:r>
              <a:rPr lang="ro-RO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focus </a:t>
            </a:r>
            <a:r>
              <a:rPr lang="ro-RO" sz="1600" dirty="0">
                <a:latin typeface="Cambria" panose="02040503050406030204" pitchFamily="18" charset="0"/>
                <a:ea typeface="Cambria" panose="02040503050406030204" pitchFamily="18" charset="0"/>
              </a:rPr>
              <a:t>on the communicative abilities of interpretation, </a:t>
            </a:r>
            <a:r>
              <a:rPr lang="ro-RO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expression</a:t>
            </a:r>
            <a:r>
              <a:rPr lang="ro-RO" sz="1600" dirty="0"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lang="ro-RO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negotiation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will </a:t>
            </a:r>
            <a:r>
              <a:rPr lang="ro-RO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focus </a:t>
            </a:r>
            <a:r>
              <a:rPr lang="ro-RO" sz="1600" dirty="0">
                <a:latin typeface="Cambria" panose="02040503050406030204" pitchFamily="18" charset="0"/>
                <a:ea typeface="Cambria" panose="02040503050406030204" pitchFamily="18" charset="0"/>
              </a:rPr>
              <a:t>on understandable, relevant, and interesting </a:t>
            </a:r>
            <a:r>
              <a:rPr lang="ro-RO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ex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changes of information</a:t>
            </a:r>
            <a:r>
              <a:rPr lang="ro-RO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rather </a:t>
            </a:r>
            <a:r>
              <a:rPr lang="ro-RO" sz="1600" dirty="0">
                <a:latin typeface="Cambria" panose="02040503050406030204" pitchFamily="18" charset="0"/>
                <a:ea typeface="Cambria" panose="02040503050406030204" pitchFamily="18" charset="0"/>
              </a:rPr>
              <a:t>than on the presentation of grammatical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ro-RO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orm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will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ro-RO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volve diff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erent</a:t>
            </a:r>
            <a:r>
              <a:rPr lang="ro-RO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RO" sz="1600" dirty="0">
                <a:latin typeface="Cambria" panose="02040503050406030204" pitchFamily="18" charset="0"/>
                <a:ea typeface="Cambria" panose="02040503050406030204" pitchFamily="18" charset="0"/>
              </a:rPr>
              <a:t>kinds of </a:t>
            </a:r>
            <a:r>
              <a:rPr lang="ro-RO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tex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ro-RO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s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</a:t>
            </a:r>
            <a:r>
              <a:rPr lang="ro-RO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different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media, which the learners can use to develop their competences through a variety of different activities and tasks.</a:t>
            </a:r>
            <a:endParaRPr lang="ro-RO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551596"/>
          </a:xfrm>
        </p:spPr>
        <p:txBody>
          <a:bodyPr>
            <a:normAutofit/>
          </a:bodyPr>
          <a:lstStyle/>
          <a:p>
            <a:r>
              <a:rPr lang="ro-RO" sz="3200" b="1" dirty="0">
                <a:latin typeface="Cambria" panose="02040503050406030204" pitchFamily="18" charset="0"/>
                <a:ea typeface="Cambria" panose="02040503050406030204" pitchFamily="18" charset="0"/>
              </a:rPr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956733"/>
            <a:ext cx="10494645" cy="491236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actual </a:t>
            </a:r>
            <a:r>
              <a:rPr lang="en-US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moment-to-moment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techniques, practices, and behaviors that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operate in teaching a language according to a particular method. </a:t>
            </a:r>
            <a:endParaRPr lang="ro-RO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ro-RO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- determines the way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tasks and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activities</a:t>
            </a:r>
            <a:r>
              <a:rPr lang="ro-RO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advocated by a certain method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are integrated into lessons and used as the basis for teaching and learning. </a:t>
            </a:r>
            <a:endParaRPr lang="ro-RO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There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are three dimensions to a method at the level of procedure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ro-RO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9448800" y="2753636"/>
            <a:ext cx="371475" cy="3115458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0" y="2858480"/>
            <a:ext cx="1762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Procedure focuses on the way a method handles the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presentation,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practice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feedback phases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of teaching.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2192" y="3057721"/>
            <a:ext cx="817088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(a) the use of teaching activities (</a:t>
            </a:r>
            <a:r>
              <a:rPr lang="en-US" sz="20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drills, dialogues, information-gap activities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etc.) to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present new language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to clarify and demonstrate formal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communicative, or other aspects of the target language; 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(b) the ways in which particular teaching activities are used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for practicing language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(c) the procedures and techniques used in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giving feedback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learners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concerning the form or content of their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utterance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90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45222"/>
            <a:ext cx="10058400" cy="81915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Example of a procedure within the notional-functional approach</a:t>
            </a:r>
            <a:endParaRPr lang="ro-RO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96966"/>
            <a:ext cx="10058400" cy="4033444"/>
          </a:xfrm>
        </p:spPr>
        <p:txBody>
          <a:bodyPr>
            <a:normAutofit/>
          </a:bodyPr>
          <a:lstStyle/>
          <a:p>
            <a:pPr marL="932688" lvl="2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Presentation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a brief dialogue or several mini-dialogues. </a:t>
            </a: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32688" lvl="2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Oral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practice of each utterance in the dialogue. </a:t>
            </a: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32688" lvl="2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Questions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answers based on the topic and situation in the dialogue. </a:t>
            </a: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32688" lvl="2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Questions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answers related to the student's personal experience but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centered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 the theme of the dialogue. </a:t>
            </a: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32688" lvl="2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Study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the basic communicative expressions used in the dialogue or one of the structures that exemplify the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function. </a:t>
            </a:r>
          </a:p>
          <a:p>
            <a:pPr marL="932688" lvl="2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Learner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discovery of generalizations or rules underlying the functional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expression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structure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32688" lvl="2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Oral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recognition, interpretative procedures. </a:t>
            </a: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32688" lvl="2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Production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activities, proceeding from guided to freer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o-RO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71198887"/>
              </p:ext>
            </p:extLst>
          </p:nvPr>
        </p:nvGraphicFramePr>
        <p:xfrm>
          <a:off x="400049" y="237067"/>
          <a:ext cx="11563351" cy="7620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17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247260"/>
              </p:ext>
            </p:extLst>
          </p:nvPr>
        </p:nvGraphicFramePr>
        <p:xfrm>
          <a:off x="130631" y="21775"/>
          <a:ext cx="11830142" cy="6531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95">
                  <a:extLst>
                    <a:ext uri="{9D8B030D-6E8A-4147-A177-3AD203B41FA5}">
                      <a16:colId xmlns:a16="http://schemas.microsoft.com/office/drawing/2014/main" val="1482912924"/>
                    </a:ext>
                  </a:extLst>
                </a:gridCol>
                <a:gridCol w="1277166">
                  <a:extLst>
                    <a:ext uri="{9D8B030D-6E8A-4147-A177-3AD203B41FA5}">
                      <a16:colId xmlns:a16="http://schemas.microsoft.com/office/drawing/2014/main" val="520325615"/>
                    </a:ext>
                  </a:extLst>
                </a:gridCol>
                <a:gridCol w="1513300">
                  <a:extLst>
                    <a:ext uri="{9D8B030D-6E8A-4147-A177-3AD203B41FA5}">
                      <a16:colId xmlns:a16="http://schemas.microsoft.com/office/drawing/2014/main" val="2822226985"/>
                    </a:ext>
                  </a:extLst>
                </a:gridCol>
                <a:gridCol w="1399904">
                  <a:extLst>
                    <a:ext uri="{9D8B030D-6E8A-4147-A177-3AD203B41FA5}">
                      <a16:colId xmlns:a16="http://schemas.microsoft.com/office/drawing/2014/main" val="3982617878"/>
                    </a:ext>
                  </a:extLst>
                </a:gridCol>
                <a:gridCol w="1572708">
                  <a:extLst>
                    <a:ext uri="{9D8B030D-6E8A-4147-A177-3AD203B41FA5}">
                      <a16:colId xmlns:a16="http://schemas.microsoft.com/office/drawing/2014/main" val="1075664855"/>
                    </a:ext>
                  </a:extLst>
                </a:gridCol>
                <a:gridCol w="1430383">
                  <a:extLst>
                    <a:ext uri="{9D8B030D-6E8A-4147-A177-3AD203B41FA5}">
                      <a16:colId xmlns:a16="http://schemas.microsoft.com/office/drawing/2014/main" val="2860812986"/>
                    </a:ext>
                  </a:extLst>
                </a:gridCol>
                <a:gridCol w="1430431">
                  <a:extLst>
                    <a:ext uri="{9D8B030D-6E8A-4147-A177-3AD203B41FA5}">
                      <a16:colId xmlns:a16="http://schemas.microsoft.com/office/drawing/2014/main" val="3762308582"/>
                    </a:ext>
                  </a:extLst>
                </a:gridCol>
                <a:gridCol w="1322421">
                  <a:extLst>
                    <a:ext uri="{9D8B030D-6E8A-4147-A177-3AD203B41FA5}">
                      <a16:colId xmlns:a16="http://schemas.microsoft.com/office/drawing/2014/main" val="3657539328"/>
                    </a:ext>
                  </a:extLst>
                </a:gridCol>
                <a:gridCol w="1271634">
                  <a:extLst>
                    <a:ext uri="{9D8B030D-6E8A-4147-A177-3AD203B41FA5}">
                      <a16:colId xmlns:a16="http://schemas.microsoft.com/office/drawing/2014/main" val="1569331119"/>
                    </a:ext>
                  </a:extLst>
                </a:gridCol>
              </a:tblGrid>
              <a:tr h="580087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Theory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of language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Theory of learning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Objectives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Syllabus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Activity type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Learner role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Teacher role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Roles of materials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142054"/>
                  </a:ext>
                </a:extLst>
              </a:tr>
              <a:tr h="1801322">
                <a:tc>
                  <a:txBody>
                    <a:bodyPr/>
                    <a:lstStyle/>
                    <a:p>
                      <a:r>
                        <a:rPr lang="en-US" dirty="0" smtClean="0"/>
                        <a:t>Audiolingual</a:t>
                      </a:r>
                      <a:endParaRPr lang="ro-RO" dirty="0"/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Language is a system of rule-governed</a:t>
                      </a:r>
                      <a:r>
                        <a:rPr lang="en-US" sz="1400" b="0" baseline="0" dirty="0" smtClean="0"/>
                        <a:t> structures hierarchically arranged.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Habit formation, skills are learned</a:t>
                      </a:r>
                      <a:r>
                        <a:rPr lang="en-US" sz="1400" b="0" baseline="0" dirty="0" smtClean="0"/>
                        <a:t> better if oral precedes written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Control of structures of sound,</a:t>
                      </a:r>
                      <a:r>
                        <a:rPr lang="en-US" sz="1400" b="0" baseline="0" dirty="0" smtClean="0"/>
                        <a:t> form, order, mastery over symbols of the language, native-speaker mastery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Graded syllabus of phonology, morphology and syntax. Contrastive analysis.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Dialogues and drills, repetition and memorization,</a:t>
                      </a:r>
                      <a:r>
                        <a:rPr lang="en-US" sz="1400" b="0" baseline="0" dirty="0" smtClean="0"/>
                        <a:t> pattern</a:t>
                      </a:r>
                      <a:r>
                        <a:rPr lang="en-US" sz="1400" b="0" dirty="0" smtClean="0"/>
                        <a:t> practice.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Organisms that can be directed by skilled training techniques to produce correct responses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Central and active teacher-dominated method.</a:t>
                      </a:r>
                      <a:r>
                        <a:rPr lang="en-US" sz="1400" b="0" baseline="0" dirty="0" smtClean="0"/>
                        <a:t> Provides model, control direction and pace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Primarily</a:t>
                      </a:r>
                      <a:r>
                        <a:rPr lang="en-US" sz="1400" b="0" baseline="0" dirty="0" smtClean="0"/>
                        <a:t> teacher-oriented, tapes and visuals, language labs.</a:t>
                      </a:r>
                      <a:endParaRPr lang="ro-RO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857037"/>
                  </a:ext>
                </a:extLst>
              </a:tr>
              <a:tr h="180132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TPR</a:t>
                      </a:r>
                      <a:endParaRPr lang="ro-RO" sz="2000" dirty="0"/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Basically </a:t>
                      </a:r>
                      <a:r>
                        <a:rPr lang="en-US" sz="1400" b="0" dirty="0" err="1" smtClean="0"/>
                        <a:t>structuralist</a:t>
                      </a:r>
                      <a:r>
                        <a:rPr lang="en-US" sz="1400" b="0" dirty="0" smtClean="0"/>
                        <a:t>, grammar-based view of the lge.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L2 learning is the same as L1 learning, comprehension before production is imprinted through carrying out commands, right-brain functioning, reduction of stress</a:t>
                      </a:r>
                      <a:endParaRPr lang="ro-RO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Teach oral proficiency, to produce learners</a:t>
                      </a:r>
                      <a:r>
                        <a:rPr lang="en-US" sz="1200" b="0" baseline="0" dirty="0" smtClean="0"/>
                        <a:t> who</a:t>
                      </a:r>
                      <a:r>
                        <a:rPr lang="en-US" sz="1200" b="0" dirty="0" smtClean="0"/>
                        <a:t> can communicate uninhibitedly and intelligibly with native speakers</a:t>
                      </a:r>
                      <a:endParaRPr lang="ro-RO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Sentence-based</a:t>
                      </a:r>
                      <a:r>
                        <a:rPr lang="en-US" sz="1400" b="0" baseline="0" dirty="0" smtClean="0"/>
                        <a:t> syllabus with grammatical and lexica criteria being primary, focus on meaning not form.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Imperative drills to elicit physical actions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Listener and performer,</a:t>
                      </a:r>
                      <a:r>
                        <a:rPr lang="en-US" sz="1400" b="0" baseline="0" dirty="0" smtClean="0"/>
                        <a:t> little influence over the content of learning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Active and direct role, “the director of</a:t>
                      </a:r>
                      <a:r>
                        <a:rPr lang="en-US" sz="1400" b="0" baseline="0" dirty="0" smtClean="0"/>
                        <a:t> a stage play” with students as actors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No basic text, materials and media have an important role later.  Initially voice, actions and gestures are sufficient. </a:t>
                      </a:r>
                      <a:endParaRPr lang="ro-RO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81651"/>
                  </a:ext>
                </a:extLst>
              </a:tr>
              <a:tr h="23490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Community Language</a:t>
                      </a:r>
                      <a:r>
                        <a:rPr lang="en-US" sz="1600" baseline="0" dirty="0" smtClean="0"/>
                        <a:t> Learning</a:t>
                      </a:r>
                      <a:endParaRPr lang="ro-RO" sz="1600" dirty="0"/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Lge</a:t>
                      </a:r>
                      <a:r>
                        <a:rPr lang="en-US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is more than the system for communication. It involves the whole person, culture, education, developmental communicative processes. </a:t>
                      </a:r>
                      <a:endParaRPr lang="ro-RO" sz="1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Learning involves</a:t>
                      </a:r>
                      <a:r>
                        <a:rPr lang="en-US" sz="12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the whole person.  It is a social process of growth from child-like dependence to self-direction and independence</a:t>
                      </a:r>
                      <a:endParaRPr lang="ro-RO" sz="1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 specific objectives. Near native mastery is the goal.</a:t>
                      </a:r>
                      <a:endParaRPr lang="ro-RO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 set syllabus. Course progression is topic-based. Learners provide</a:t>
                      </a:r>
                      <a:r>
                        <a:rPr lang="en-US" sz="13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the topic. It emerges from learners’ intention and the teacher’s reformulations.</a:t>
                      </a:r>
                      <a:endParaRPr lang="ro-RO" sz="13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Combination of innovative and conventional.</a:t>
                      </a:r>
                      <a:r>
                        <a:rPr lang="en-US" sz="14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Translation, group work, recording, transcription, reflection, observation, free translation.</a:t>
                      </a:r>
                      <a:endParaRPr lang="ro-RO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Learners are members</a:t>
                      </a:r>
                      <a:r>
                        <a:rPr lang="en-US" sz="14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of a community. Learning is not viewed as individual accomplishment, but as </a:t>
                      </a:r>
                      <a:r>
                        <a:rPr lang="en-US" sz="1400" b="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sth</a:t>
                      </a:r>
                      <a:r>
                        <a:rPr lang="en-US" sz="14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achieved collaboratively.</a:t>
                      </a:r>
                      <a:endParaRPr lang="ro-RO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Counselling/ parental analogy. Teacher provides a safe environment in which students can learn and grow.</a:t>
                      </a:r>
                      <a:endParaRPr lang="ro-RO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 textbooks which would inhibit learning. Materials are developed as course progresses.  </a:t>
                      </a:r>
                      <a:endParaRPr lang="ro-RO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604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0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04594" y="257507"/>
            <a:ext cx="9751085" cy="5554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2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Approach </a:t>
            </a:r>
            <a:r>
              <a:rPr lang="en-US" sz="32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vs</a:t>
            </a:r>
            <a:r>
              <a:rPr lang="ro-RO" sz="32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ro-RO" sz="32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ethod</a:t>
            </a:r>
            <a:endParaRPr lang="ro-RO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608" y="923827"/>
            <a:ext cx="834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Match the concepts with their corresponding definitions: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608" y="1659118"/>
            <a:ext cx="1319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ro-RO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pproach</a:t>
            </a:r>
            <a:endParaRPr lang="ro-RO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756" y="3110844"/>
            <a:ext cx="124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Method</a:t>
            </a:r>
            <a:endParaRPr lang="ro-RO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767" y="4268966"/>
            <a:ext cx="1404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Technique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5809" y="1659118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level at which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theory is put into practice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at which choices are made about the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particular skills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to be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taught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the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content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to be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taught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and the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order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in which the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conten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 will be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presented</a:t>
            </a:r>
            <a:endParaRPr lang="ro-RO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5809" y="3176833"/>
            <a:ext cx="8455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level at which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classroom procedures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are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described,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actual moment-to-moment classroom steps that lead to a specified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outcome</a:t>
            </a:r>
            <a:endParaRPr lang="ro-RO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5809" y="4145855"/>
            <a:ext cx="8097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level at which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assumptions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beliefs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about language and language learning are specified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638757"/>
              </p:ext>
            </p:extLst>
          </p:nvPr>
        </p:nvGraphicFramePr>
        <p:xfrm>
          <a:off x="189186" y="136639"/>
          <a:ext cx="11887202" cy="6644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414">
                  <a:extLst>
                    <a:ext uri="{9D8B030D-6E8A-4147-A177-3AD203B41FA5}">
                      <a16:colId xmlns:a16="http://schemas.microsoft.com/office/drawing/2014/main" val="1482912924"/>
                    </a:ext>
                  </a:extLst>
                </a:gridCol>
                <a:gridCol w="1418897">
                  <a:extLst>
                    <a:ext uri="{9D8B030D-6E8A-4147-A177-3AD203B41FA5}">
                      <a16:colId xmlns:a16="http://schemas.microsoft.com/office/drawing/2014/main" val="520325615"/>
                    </a:ext>
                  </a:extLst>
                </a:gridCol>
                <a:gridCol w="1576551">
                  <a:extLst>
                    <a:ext uri="{9D8B030D-6E8A-4147-A177-3AD203B41FA5}">
                      <a16:colId xmlns:a16="http://schemas.microsoft.com/office/drawing/2014/main" val="2822226985"/>
                    </a:ext>
                  </a:extLst>
                </a:gridCol>
                <a:gridCol w="1597573">
                  <a:extLst>
                    <a:ext uri="{9D8B030D-6E8A-4147-A177-3AD203B41FA5}">
                      <a16:colId xmlns:a16="http://schemas.microsoft.com/office/drawing/2014/main" val="3982617878"/>
                    </a:ext>
                  </a:extLst>
                </a:gridCol>
                <a:gridCol w="1392588">
                  <a:extLst>
                    <a:ext uri="{9D8B030D-6E8A-4147-A177-3AD203B41FA5}">
                      <a16:colId xmlns:a16="http://schemas.microsoft.com/office/drawing/2014/main" val="1075664855"/>
                    </a:ext>
                  </a:extLst>
                </a:gridCol>
                <a:gridCol w="1529288">
                  <a:extLst>
                    <a:ext uri="{9D8B030D-6E8A-4147-A177-3AD203B41FA5}">
                      <a16:colId xmlns:a16="http://schemas.microsoft.com/office/drawing/2014/main" val="2860812986"/>
                    </a:ext>
                  </a:extLst>
                </a:gridCol>
                <a:gridCol w="1345324">
                  <a:extLst>
                    <a:ext uri="{9D8B030D-6E8A-4147-A177-3AD203B41FA5}">
                      <a16:colId xmlns:a16="http://schemas.microsoft.com/office/drawing/2014/main" val="3762308582"/>
                    </a:ext>
                  </a:extLst>
                </a:gridCol>
                <a:gridCol w="1282262">
                  <a:extLst>
                    <a:ext uri="{9D8B030D-6E8A-4147-A177-3AD203B41FA5}">
                      <a16:colId xmlns:a16="http://schemas.microsoft.com/office/drawing/2014/main" val="3657539328"/>
                    </a:ext>
                  </a:extLst>
                </a:gridCol>
                <a:gridCol w="1324305">
                  <a:extLst>
                    <a:ext uri="{9D8B030D-6E8A-4147-A177-3AD203B41FA5}">
                      <a16:colId xmlns:a16="http://schemas.microsoft.com/office/drawing/2014/main" val="1569331119"/>
                    </a:ext>
                  </a:extLst>
                </a:gridCol>
              </a:tblGrid>
              <a:tr h="663348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Theory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of language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Theory of learning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Objectives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Syllabus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Activity type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Learner role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Teacher role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Roles of materials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142054"/>
                  </a:ext>
                </a:extLst>
              </a:tr>
              <a:tr h="309808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</a:t>
                      </a:r>
                      <a:r>
                        <a:rPr lang="en-US" b="1" baseline="0" dirty="0" smtClean="0"/>
                        <a:t> Silent Way</a:t>
                      </a:r>
                      <a:endParaRPr lang="ro-RO" b="1" dirty="0"/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Each language is composed of elements that give it a unique rhythm and spirit. Functional vocabulary and core structure are key to the spirit of the language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Processes of learning a second language are fundamentally different from L1 learning. L2 learning is an intellectual, cognitive process. Surrender to the music of the </a:t>
                      </a:r>
                      <a:r>
                        <a:rPr lang="en-US" sz="1400" dirty="0" err="1" smtClean="0"/>
                        <a:t>lge</a:t>
                      </a:r>
                      <a:r>
                        <a:rPr lang="en-US" sz="1400" dirty="0" smtClean="0"/>
                        <a:t>, silent awareness then active trial.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Near-native fluency, correct pronunciation, basic les practical knowledge of the grammar of the L2. Learner learns how to learn a language.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Basically structural lessons planned around grammatical items and related vocabulary. Items are introduced according to their grammatical complexity.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Learner responses to commands, questions, and visual cues. Activities encourage and shape oral responses without grammatical explanation or modeling by teacher.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Learning is a process of personal growth. Learners are responsible for their own learning and must develop independence, autonomy, and responsibility.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Teachers must (a) teach (b) test (c) get out of the way. Remain impassive. Resist temptation to model, remodel, assist, direct, exhort.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Unique materials: colored rods, color-coded pronunciation and vocabulary charts.</a:t>
                      </a:r>
                      <a:endParaRPr lang="ro-R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857037"/>
                  </a:ext>
                </a:extLst>
              </a:tr>
              <a:tr h="288336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The Natural Approach</a:t>
                      </a:r>
                      <a:endParaRPr lang="ro-RO" sz="1600" b="1" dirty="0"/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essence of language is meaning. Vocabulary, not grammar, is the heart of language.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There are two ways of L2 language development: "acquisition"-a natural subconscious process, and "learning"-a conscious process. Learning cannot lead to acquisition.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Designed to give beginners and intermediate learners basic communicative skills. Basic personal communicative skills (oral/written); academic learning skills (oral/written).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Based on selection of communicative activities and topics derived from learner needs.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Activities allowing comprehensible input, about things in the here-and- now. Focus on meaning, not form.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Should not try to learn but language in the usual sense, but should try to lose themselves in activities involving meaningful communication.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teacher is the primary source of </a:t>
                      </a:r>
                      <a:r>
                        <a:rPr lang="en-US" sz="1200" dirty="0" smtClean="0"/>
                        <a:t>comprehensible</a:t>
                      </a:r>
                      <a:r>
                        <a:rPr lang="en-US" sz="1400" dirty="0" smtClean="0"/>
                        <a:t> input. Must create positive low-anxiety climate. Must choose and orchestrate a rich mixture of classroom activities.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Materials come from </a:t>
                      </a:r>
                      <a:r>
                        <a:rPr lang="en-US" sz="1400" dirty="0" err="1" smtClean="0"/>
                        <a:t>realia</a:t>
                      </a:r>
                      <a:r>
                        <a:rPr lang="en-US" sz="1400" dirty="0" smtClean="0"/>
                        <a:t> rather than text- books. Primary aim is to promote comprehension and communication.</a:t>
                      </a:r>
                      <a:endParaRPr lang="ro-R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8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51522"/>
              </p:ext>
            </p:extLst>
          </p:nvPr>
        </p:nvGraphicFramePr>
        <p:xfrm>
          <a:off x="136634" y="147153"/>
          <a:ext cx="11939754" cy="6717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083">
                  <a:extLst>
                    <a:ext uri="{9D8B030D-6E8A-4147-A177-3AD203B41FA5}">
                      <a16:colId xmlns:a16="http://schemas.microsoft.com/office/drawing/2014/main" val="1482912924"/>
                    </a:ext>
                  </a:extLst>
                </a:gridCol>
                <a:gridCol w="1325248">
                  <a:extLst>
                    <a:ext uri="{9D8B030D-6E8A-4147-A177-3AD203B41FA5}">
                      <a16:colId xmlns:a16="http://schemas.microsoft.com/office/drawing/2014/main" val="520325615"/>
                    </a:ext>
                  </a:extLst>
                </a:gridCol>
                <a:gridCol w="1570631">
                  <a:extLst>
                    <a:ext uri="{9D8B030D-6E8A-4147-A177-3AD203B41FA5}">
                      <a16:colId xmlns:a16="http://schemas.microsoft.com/office/drawing/2014/main" val="2822226985"/>
                    </a:ext>
                  </a:extLst>
                </a:gridCol>
                <a:gridCol w="1604635">
                  <a:extLst>
                    <a:ext uri="{9D8B030D-6E8A-4147-A177-3AD203B41FA5}">
                      <a16:colId xmlns:a16="http://schemas.microsoft.com/office/drawing/2014/main" val="3982617878"/>
                    </a:ext>
                  </a:extLst>
                </a:gridCol>
                <a:gridCol w="1398745">
                  <a:extLst>
                    <a:ext uri="{9D8B030D-6E8A-4147-A177-3AD203B41FA5}">
                      <a16:colId xmlns:a16="http://schemas.microsoft.com/office/drawing/2014/main" val="1075664855"/>
                    </a:ext>
                  </a:extLst>
                </a:gridCol>
                <a:gridCol w="1343313">
                  <a:extLst>
                    <a:ext uri="{9D8B030D-6E8A-4147-A177-3AD203B41FA5}">
                      <a16:colId xmlns:a16="http://schemas.microsoft.com/office/drawing/2014/main" val="2860812986"/>
                    </a:ext>
                  </a:extLst>
                </a:gridCol>
                <a:gridCol w="1250731">
                  <a:extLst>
                    <a:ext uri="{9D8B030D-6E8A-4147-A177-3AD203B41FA5}">
                      <a16:colId xmlns:a16="http://schemas.microsoft.com/office/drawing/2014/main" val="3762308582"/>
                    </a:ext>
                  </a:extLst>
                </a:gridCol>
                <a:gridCol w="1581209">
                  <a:extLst>
                    <a:ext uri="{9D8B030D-6E8A-4147-A177-3AD203B41FA5}">
                      <a16:colId xmlns:a16="http://schemas.microsoft.com/office/drawing/2014/main" val="3657539328"/>
                    </a:ext>
                  </a:extLst>
                </a:gridCol>
                <a:gridCol w="1330159">
                  <a:extLst>
                    <a:ext uri="{9D8B030D-6E8A-4147-A177-3AD203B41FA5}">
                      <a16:colId xmlns:a16="http://schemas.microsoft.com/office/drawing/2014/main" val="1569331119"/>
                    </a:ext>
                  </a:extLst>
                </a:gridCol>
              </a:tblGrid>
              <a:tr h="561923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Theory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of language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Theory of learning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Objectives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Syllabus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Activity type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Learner role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Teacher role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Roles of materials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142054"/>
                  </a:ext>
                </a:extLst>
              </a:tr>
              <a:tr h="2583019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Suggestopedia</a:t>
                      </a:r>
                      <a:endParaRPr lang="ro-RO" b="1" dirty="0"/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lang="en-US" sz="1450" dirty="0" smtClean="0"/>
                        <a:t>Rather conventional, although memorization of whole meaningful texts is recommended.</a:t>
                      </a:r>
                      <a:endParaRPr lang="ro-RO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dirty="0" smtClean="0"/>
                        <a:t>Learning occurs through suggestion, when learners are in a deeply relaxed state. Baroque music is used to induce this state.</a:t>
                      </a:r>
                      <a:endParaRPr lang="ro-RO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dirty="0" smtClean="0"/>
                        <a:t>To deliver advanced conversational competence quickly. Learners are required to master long lists of vocabulary pairs, although the goal is understanding, not memorization.</a:t>
                      </a:r>
                      <a:endParaRPr lang="ro-RO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dirty="0" smtClean="0"/>
                        <a:t>The unit courses consisting of 1,200-word dialogues graded by vocabulary and grammar.</a:t>
                      </a:r>
                      <a:endParaRPr lang="ro-RO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dirty="0" smtClean="0"/>
                        <a:t>Listening exercises under deep relaxation,</a:t>
                      </a:r>
                      <a:r>
                        <a:rPr lang="en-US" sz="1450" baseline="0" dirty="0" smtClean="0"/>
                        <a:t> questions and answers, role-play.</a:t>
                      </a:r>
                      <a:r>
                        <a:rPr lang="en-US" sz="1450" dirty="0" smtClean="0"/>
                        <a:t> </a:t>
                      </a:r>
                      <a:endParaRPr lang="ro-RO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dirty="0" smtClean="0"/>
                        <a:t>Must maintain a passive state and allow the materials to work on them (rather than vice versa).</a:t>
                      </a:r>
                      <a:endParaRPr lang="ro-RO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 create situations in which the learner is most  suggestible and present material in a way most likely to encourage positive reception and retention. Must exude authority and confidence.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dirty="0" smtClean="0"/>
                        <a:t>Consists of texts, tapes, most classroom fixtures, and music. Texts should have force, literary quality, and interesting characters.</a:t>
                      </a:r>
                      <a:endParaRPr lang="ro-RO" sz="14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857037"/>
                  </a:ext>
                </a:extLst>
              </a:tr>
              <a:tr h="348707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Communicative Language Teaching</a:t>
                      </a:r>
                      <a:endParaRPr lang="ro-RO" sz="1600" b="1" dirty="0"/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lang="en-US" sz="1450" dirty="0" smtClean="0"/>
                        <a:t>Language is a system for the expression of meaning; primary function-interaction and communication.</a:t>
                      </a:r>
                      <a:endParaRPr lang="ro-RO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Activities involving real communication; carrying out meaningful tasks; and using language which is meaningful to the learner promote learning.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Objectives will reflect the needs of the learner; they will include functional skills as well as linguistic objectives.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Will include some/all of the following: structures, functions, notions, themes, tasks. Ordering will be guided by learner needs.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u="sng" dirty="0" smtClean="0"/>
                        <a:t>Functional communication activities</a:t>
                      </a:r>
                      <a:r>
                        <a:rPr lang="ro-RO" sz="1000" u="sng" baseline="0" dirty="0" smtClean="0"/>
                        <a:t> </a:t>
                      </a:r>
                      <a:r>
                        <a:rPr lang="ro-RO" sz="1100" baseline="0" dirty="0" smtClean="0"/>
                        <a:t>(</a:t>
                      </a:r>
                      <a:r>
                        <a:rPr lang="en-US" sz="1100" dirty="0" smtClean="0"/>
                        <a:t>comparing sets of pictures and noting similarities and differences; </a:t>
                      </a:r>
                      <a:r>
                        <a:rPr lang="ro-RO" sz="1100" dirty="0" smtClean="0"/>
                        <a:t>ordering the </a:t>
                      </a:r>
                      <a:r>
                        <a:rPr lang="en-US" sz="1100" dirty="0" smtClean="0"/>
                        <a:t>sequence of events; discovering missing features in a map or picture; following directions; solving problems</a:t>
                      </a:r>
                      <a:r>
                        <a:rPr lang="en-US" sz="1000" dirty="0" smtClean="0"/>
                        <a:t>. </a:t>
                      </a:r>
                      <a:r>
                        <a:rPr lang="en-US" sz="1000" u="sng" dirty="0" smtClean="0"/>
                        <a:t>Social interaction activities</a:t>
                      </a:r>
                      <a:r>
                        <a:rPr lang="en-US" sz="1000" dirty="0" smtClean="0"/>
                        <a:t>: </a:t>
                      </a:r>
                      <a:r>
                        <a:rPr lang="en-US" sz="1100" dirty="0" smtClean="0"/>
                        <a:t>conversation,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 discussion dialogues and role plays, simulations,  debates. 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Learner as negotiator, interactor.</a:t>
                      </a:r>
                      <a:endParaRPr lang="ro-RO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Facilitator of the communication process, participants' tasks, and texts; needs analyst, counselor, process manager.</a:t>
                      </a:r>
                      <a:endParaRPr lang="ro-RO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Primary role in promoting communicative language use; task-based materials; authentic.</a:t>
                      </a:r>
                      <a:endParaRPr lang="ro-RO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8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6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12447"/>
            <a:ext cx="10058400" cy="476550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References</a:t>
            </a:r>
            <a:endParaRPr lang="en-US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BROWN, H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Teaching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</a:t>
            </a:r>
            <a:r>
              <a:rPr lang="ru-RU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Principles</a:t>
            </a:r>
            <a:r>
              <a:rPr lang="ru-RU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</a:t>
            </a:r>
            <a:r>
              <a:rPr lang="ru-RU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Interactive</a:t>
            </a:r>
            <a:r>
              <a:rPr lang="ru-RU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Approach</a:t>
            </a:r>
            <a:r>
              <a:rPr lang="ru-RU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</a:t>
            </a:r>
            <a:r>
              <a:rPr lang="ru-RU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Language</a:t>
            </a:r>
            <a:r>
              <a:rPr lang="ru-RU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Pedagogy</a:t>
            </a:r>
            <a:r>
              <a:rPr lang="en-US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Longman,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2015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BURDENIUC, G., ROTARU S</a:t>
            </a:r>
            <a:r>
              <a:rPr lang="en-US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Methodology Basics of Teaching English as a Foreign Language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Chisinau: Arc, 2014.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156p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CELCE-MURCIA, M. </a:t>
            </a:r>
            <a:r>
              <a:rPr lang="en-US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Teaching English as a Second or Foreign Language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3</a:t>
            </a:r>
            <a:r>
              <a:rPr lang="en-US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rd/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r>
              <a:rPr lang="en-US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edition, Massachusetts: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Heinle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Heinle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Thomson Learning, 1979. 533p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o-RO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Harmer, Jeremy. The Practice of English Language Teaching: Buch. Harlow: Pearson/Longman, 2015.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Larsen-Freeman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Techniques and Principles in Language Teaching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Second Edition. Oxford University Press, 2000. 189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RICHARDS, J. C., RODGERS, T. S. </a:t>
            </a:r>
            <a:r>
              <a:rPr lang="en-US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Approaches and Methods in Language Teaching.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Cambridge: Cambridge University Press, 1986. 170 p.</a:t>
            </a:r>
          </a:p>
          <a:p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157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04594" y="292231"/>
            <a:ext cx="9751085" cy="5554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Approach 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vs</a:t>
            </a:r>
            <a:r>
              <a:rPr lang="ro-RO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ro-RO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ethod</a:t>
            </a:r>
            <a:endParaRPr lang="ro-RO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608" y="923827"/>
            <a:ext cx="834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Match the concepts with their corresponding definitions: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608" y="1659118"/>
            <a:ext cx="1319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ro-RO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pproach</a:t>
            </a:r>
            <a:endParaRPr lang="ro-RO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756" y="3110844"/>
            <a:ext cx="124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Method</a:t>
            </a:r>
            <a:endParaRPr lang="ro-RO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767" y="4268966"/>
            <a:ext cx="1404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Technique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5809" y="1659118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level at which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theory is put into practice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at which choices are made about the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particular skills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to be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taught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the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content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to be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taught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and the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order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in which the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conten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 will be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presented</a:t>
            </a:r>
            <a:endParaRPr lang="ro-RO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5810" y="3176834"/>
            <a:ext cx="8406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level at which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classroom procedures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are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described,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actual moment-to-moment classroom steps that lead to a specified outcome</a:t>
            </a:r>
            <a:endParaRPr lang="ro-RO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o-RO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5809" y="4145855"/>
            <a:ext cx="8097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level at which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assumptions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beliefs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about language and language learning are specified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Arrow Connector 13"/>
          <p:cNvCxnSpPr>
            <a:stCxn id="5" idx="3"/>
            <a:endCxn id="11" idx="1"/>
          </p:cNvCxnSpPr>
          <p:nvPr/>
        </p:nvCxnSpPr>
        <p:spPr>
          <a:xfrm>
            <a:off x="1885361" y="1859173"/>
            <a:ext cx="650448" cy="2640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649691" y="1989056"/>
            <a:ext cx="886118" cy="132917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1"/>
          </p:cNvCxnSpPr>
          <p:nvPr/>
        </p:nvCxnSpPr>
        <p:spPr>
          <a:xfrm flipV="1">
            <a:off x="1885361" y="3684666"/>
            <a:ext cx="650449" cy="667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4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998" y="1824378"/>
            <a:ext cx="71216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language teaching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method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is a single set of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procedures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which teachers are to follow in the classroom. Methods are usually based on a set of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beliefs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about the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nature of language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learning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.”</a:t>
            </a:r>
          </a:p>
          <a:p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 smtClean="0"/>
              <a:t>Nunan</a:t>
            </a:r>
            <a:r>
              <a:rPr lang="en-US" sz="1400" dirty="0"/>
              <a:t>, D. </a:t>
            </a:r>
            <a:r>
              <a:rPr lang="en-US" sz="1400" dirty="0" smtClean="0"/>
              <a:t>Practical </a:t>
            </a:r>
            <a:r>
              <a:rPr lang="en-US" sz="1400" dirty="0"/>
              <a:t>English Language Teaching New York: McGraw-Hill, p.5.</a:t>
            </a:r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669" y="1706912"/>
            <a:ext cx="3492198" cy="2315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7651" y="864289"/>
            <a:ext cx="507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Method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82" t="32383" r="6906"/>
          <a:stretch/>
        </p:blipFill>
        <p:spPr>
          <a:xfrm>
            <a:off x="7859210" y="1507252"/>
            <a:ext cx="4048086" cy="2582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546" y="1276174"/>
            <a:ext cx="7445067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procedure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 ordered set of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techniques, the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step-by-step measures to execute a method. </a:t>
            </a:r>
            <a:endParaRPr lang="ro-RO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can be described in terms such as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first you do this, then you do that....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is “smaller than a method and larger than a technique.”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o-RO" sz="1600" dirty="0"/>
              <a:t>J. Harmer</a:t>
            </a:r>
            <a:r>
              <a:rPr lang="en-US" sz="1600" dirty="0"/>
              <a:t>, p. 78, </a:t>
            </a:r>
            <a:r>
              <a:rPr lang="ro-RO" sz="1600" dirty="0"/>
              <a:t>2001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E.g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In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dirty="0">
                <a:solidFill>
                  <a:srgbClr val="7213A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grammar-translation method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the procedure starts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by explaining the grammar rules and exemplifying these rules through sentences that the students then had to translate into their mother tongue.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Examples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techniques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silent viewing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the teacher plays the video with no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sound;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finger technique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is used by some teachers who hold up their hands and give each of their five fingers a word,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e.g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He is not playing tennis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and then by bringing the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and the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not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fingers together, show how the verb is contracted into 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isn't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elicitation -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 technique by which the teacher gets the learners to give information rather than giving it to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them.</a:t>
            </a:r>
            <a:endParaRPr lang="en-US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1508" y="592849"/>
            <a:ext cx="8410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Method, Procedure, and Technique</a:t>
            </a:r>
            <a:endParaRPr lang="ro-RO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02057490"/>
              </p:ext>
            </p:extLst>
          </p:nvPr>
        </p:nvGraphicFramePr>
        <p:xfrm>
          <a:off x="1659117" y="447830"/>
          <a:ext cx="8710367" cy="553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7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911" y="2386021"/>
            <a:ext cx="8911441" cy="120032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Design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- the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level in which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objectives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syllabus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content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are determined, and in which the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roles of teachers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learners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instructional materials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are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specified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4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1157"/>
            <a:ext cx="10058400" cy="75415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Linguistic Aspects of Approach</a:t>
            </a:r>
            <a:endParaRPr lang="ro-RO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1083546"/>
            <a:ext cx="10428561" cy="48968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o-RO" dirty="0" smtClean="0"/>
          </a:p>
          <a:p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Three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different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theoretical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views of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language that inform current approaches and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methods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language teaching: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structural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view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language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a system of structurally related elements for the coding of meaning. The target of language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learning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mastery of elements of this system,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generally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defined in terms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of:</a:t>
            </a:r>
          </a:p>
          <a:p>
            <a:pPr marL="578358" lvl="1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phonological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units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(e.g.,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phonemes),</a:t>
            </a:r>
          </a:p>
          <a:p>
            <a:pPr marL="578358" lvl="1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grammatical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units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(e.g., clauses, phrases, sentences), 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8358" lvl="1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grammatical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operations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(e.g., adding, shifting, joining, or transforming elements), 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8358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lexical items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(e.g., function words and structure words). 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92608" lvl="1" indent="0">
              <a:buNone/>
            </a:pP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92608" lvl="1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Methods that embody this view of language: 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Audiolingual Method, Total </a:t>
            </a:r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Physical 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Response, </a:t>
            </a:r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the Silent 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Way.</a:t>
            </a:r>
          </a:p>
        </p:txBody>
      </p:sp>
    </p:spTree>
    <p:extLst>
      <p:ext uri="{BB962C8B-B14F-4D97-AF65-F5344CB8AC3E}">
        <p14:creationId xmlns:p14="http://schemas.microsoft.com/office/powerpoint/2010/main" val="617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2728</TotalTime>
  <Words>4841</Words>
  <Application>Microsoft Office PowerPoint</Application>
  <PresentationFormat>Widescreen</PresentationFormat>
  <Paragraphs>376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Wingdings</vt:lpstr>
      <vt:lpstr>Retrospect</vt:lpstr>
      <vt:lpstr>The Nature of Approaches and Methods in Language Teaching </vt:lpstr>
      <vt:lpstr>Approach vs.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Linguistic Aspects of Approach</vt:lpstr>
      <vt:lpstr>Linguistic Aspects of Approach</vt:lpstr>
      <vt:lpstr>PowerPoint Presentation</vt:lpstr>
      <vt:lpstr>Linguistic Aspects of Approach</vt:lpstr>
      <vt:lpstr>Psycholinguistic Aspects of Approach – Theories of Language Learning</vt:lpstr>
      <vt:lpstr>PowerPoint Presentation</vt:lpstr>
      <vt:lpstr>Theories of Language Learning</vt:lpstr>
      <vt:lpstr>PowerPoint Presentation</vt:lpstr>
      <vt:lpstr>PowerPoint Presentation</vt:lpstr>
      <vt:lpstr>Design - links the theory with the method</vt:lpstr>
      <vt:lpstr>Objectives</vt:lpstr>
      <vt:lpstr>The Syllabus</vt:lpstr>
      <vt:lpstr>Types of learning and teaching activities</vt:lpstr>
      <vt:lpstr>Learner roles</vt:lpstr>
      <vt:lpstr>Learner roles</vt:lpstr>
      <vt:lpstr>Teacher roles</vt:lpstr>
      <vt:lpstr>Instructional materials</vt:lpstr>
      <vt:lpstr>Procedure</vt:lpstr>
      <vt:lpstr>Example of a procedure within the notional-functional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Approaches and Methods in Language Teaching </dc:title>
  <dc:creator>Asus</dc:creator>
  <cp:lastModifiedBy>Asus</cp:lastModifiedBy>
  <cp:revision>137</cp:revision>
  <dcterms:created xsi:type="dcterms:W3CDTF">2021-08-16T07:24:17Z</dcterms:created>
  <dcterms:modified xsi:type="dcterms:W3CDTF">2023-09-12T15:45:07Z</dcterms:modified>
</cp:coreProperties>
</file>