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3" r:id="rId5"/>
    <p:sldId id="259" r:id="rId6"/>
    <p:sldId id="260" r:id="rId7"/>
    <p:sldId id="261" r:id="rId8"/>
    <p:sldId id="262" r:id="rId9"/>
    <p:sldId id="266" r:id="rId10"/>
    <p:sldId id="264" r:id="rId11"/>
    <p:sldId id="265" r:id="rId12"/>
  </p:sldIdLst>
  <p:sldSz cx="9144000" cy="6858000" type="screen4x3"/>
  <p:notesSz cx="6858000" cy="9144000"/>
  <p:defaultTextStyle>
    <a:defPPr>
      <a:defRPr lang="ro-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474" y="-91"/>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FCE5CAE3-E66C-483F-9A91-133D66834A8A}" type="datetimeFigureOut">
              <a:rPr lang="ro-RO" smtClean="0"/>
              <a:t>13.12.2023</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B6D8D6F0-A759-4B40-A209-1431F2B80A59}" type="slidenum">
              <a:rPr lang="ro-RO" smtClean="0"/>
              <a:t>‹#›</a:t>
            </a:fld>
            <a:endParaRPr lang="ro-R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FCE5CAE3-E66C-483F-9A91-133D66834A8A}" type="datetimeFigureOut">
              <a:rPr lang="ro-RO" smtClean="0"/>
              <a:t>13.12.2023</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B6D8D6F0-A759-4B40-A209-1431F2B80A59}" type="slidenum">
              <a:rPr lang="ro-RO" smtClean="0"/>
              <a:t>‹#›</a:t>
            </a:fld>
            <a:endParaRPr lang="ro-R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FCE5CAE3-E66C-483F-9A91-133D66834A8A}" type="datetimeFigureOut">
              <a:rPr lang="ro-RO" smtClean="0"/>
              <a:t>13.12.2023</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B6D8D6F0-A759-4B40-A209-1431F2B80A59}" type="slidenum">
              <a:rPr lang="ro-RO" smtClean="0"/>
              <a:t>‹#›</a:t>
            </a:fld>
            <a:endParaRPr lang="ro-RO"/>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FCE5CAE3-E66C-483F-9A91-133D66834A8A}" type="datetimeFigureOut">
              <a:rPr lang="ro-RO" smtClean="0"/>
              <a:t>13.12.2023</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B6D8D6F0-A759-4B40-A209-1431F2B80A59}" type="slidenum">
              <a:rPr lang="ro-RO" smtClean="0"/>
              <a:t>‹#›</a:t>
            </a:fld>
            <a:endParaRPr lang="ro-RO"/>
          </a:p>
        </p:txBody>
      </p:sp>
      <p:sp>
        <p:nvSpPr>
          <p:cNvPr id="7" name="Title 6"/>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FCE5CAE3-E66C-483F-9A91-133D66834A8A}" type="datetimeFigureOut">
              <a:rPr lang="ro-RO" smtClean="0"/>
              <a:t>13.12.2023</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B6D8D6F0-A759-4B40-A209-1431F2B80A59}" type="slidenum">
              <a:rPr lang="ro-RO" smtClean="0"/>
              <a:t>‹#›</a:t>
            </a:fld>
            <a:endParaRPr lang="ro-R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5" name="Date Placeholder 4"/>
          <p:cNvSpPr>
            <a:spLocks noGrp="1"/>
          </p:cNvSpPr>
          <p:nvPr>
            <p:ph type="dt" sz="half" idx="10"/>
          </p:nvPr>
        </p:nvSpPr>
        <p:spPr/>
        <p:txBody>
          <a:bodyPr/>
          <a:lstStyle/>
          <a:p>
            <a:fld id="{FCE5CAE3-E66C-483F-9A91-133D66834A8A}" type="datetimeFigureOut">
              <a:rPr lang="ro-RO" smtClean="0"/>
              <a:t>13.12.2023</a:t>
            </a:fld>
            <a:endParaRPr lang="ro-RO"/>
          </a:p>
        </p:txBody>
      </p:sp>
      <p:sp>
        <p:nvSpPr>
          <p:cNvPr id="6" name="Footer Placeholder 5"/>
          <p:cNvSpPr>
            <a:spLocks noGrp="1"/>
          </p:cNvSpPr>
          <p:nvPr>
            <p:ph type="ftr" sz="quarter" idx="11"/>
          </p:nvPr>
        </p:nvSpPr>
        <p:spPr/>
        <p:txBody>
          <a:bodyPr/>
          <a:lstStyle/>
          <a:p>
            <a:endParaRPr lang="ro-RO"/>
          </a:p>
        </p:txBody>
      </p:sp>
      <p:sp>
        <p:nvSpPr>
          <p:cNvPr id="7" name="Slide Number Placeholder 6"/>
          <p:cNvSpPr>
            <a:spLocks noGrp="1"/>
          </p:cNvSpPr>
          <p:nvPr>
            <p:ph type="sldNum" sz="quarter" idx="12"/>
          </p:nvPr>
        </p:nvSpPr>
        <p:spPr/>
        <p:txBody>
          <a:bodyPr/>
          <a:lstStyle/>
          <a:p>
            <a:fld id="{B6D8D6F0-A759-4B40-A209-1431F2B80A59}" type="slidenum">
              <a:rPr lang="ro-RO" smtClean="0"/>
              <a:t>‹#›</a:t>
            </a:fld>
            <a:endParaRPr lang="ro-RO"/>
          </a:p>
        </p:txBody>
      </p:sp>
      <p:sp>
        <p:nvSpPr>
          <p:cNvPr id="9" name="Content Placeholder 8"/>
          <p:cNvSpPr>
            <a:spLocks noGrp="1"/>
          </p:cNvSpPr>
          <p:nvPr>
            <p:ph sz="quarter" idx="13"/>
          </p:nvPr>
        </p:nvSpPr>
        <p:spPr>
          <a:xfrm>
            <a:off x="676655"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FCE5CAE3-E66C-483F-9A91-133D66834A8A}" type="datetimeFigureOut">
              <a:rPr lang="ro-RO" smtClean="0"/>
              <a:t>13.12.2023</a:t>
            </a:fld>
            <a:endParaRPr lang="ro-RO"/>
          </a:p>
        </p:txBody>
      </p:sp>
      <p:sp>
        <p:nvSpPr>
          <p:cNvPr id="8" name="Footer Placeholder 7"/>
          <p:cNvSpPr>
            <a:spLocks noGrp="1"/>
          </p:cNvSpPr>
          <p:nvPr>
            <p:ph type="ftr" sz="quarter" idx="11"/>
          </p:nvPr>
        </p:nvSpPr>
        <p:spPr/>
        <p:txBody>
          <a:bodyPr/>
          <a:lstStyle/>
          <a:p>
            <a:endParaRPr lang="ro-RO"/>
          </a:p>
        </p:txBody>
      </p:sp>
      <p:sp>
        <p:nvSpPr>
          <p:cNvPr id="9" name="Slide Number Placeholder 8"/>
          <p:cNvSpPr>
            <a:spLocks noGrp="1"/>
          </p:cNvSpPr>
          <p:nvPr>
            <p:ph type="sldNum" sz="quarter" idx="12"/>
          </p:nvPr>
        </p:nvSpPr>
        <p:spPr/>
        <p:txBody>
          <a:bodyPr/>
          <a:lstStyle/>
          <a:p>
            <a:fld id="{B6D8D6F0-A759-4B40-A209-1431F2B80A59}" type="slidenum">
              <a:rPr lang="ro-RO" smtClean="0"/>
              <a:t>‹#›</a:t>
            </a:fld>
            <a:endParaRPr lang="ro-R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FCE5CAE3-E66C-483F-9A91-133D66834A8A}" type="datetimeFigureOut">
              <a:rPr lang="ro-RO" smtClean="0"/>
              <a:t>13.12.2023</a:t>
            </a:fld>
            <a:endParaRPr lang="ro-RO"/>
          </a:p>
        </p:txBody>
      </p:sp>
      <p:sp>
        <p:nvSpPr>
          <p:cNvPr id="4" name="Footer Placeholder 3"/>
          <p:cNvSpPr>
            <a:spLocks noGrp="1"/>
          </p:cNvSpPr>
          <p:nvPr>
            <p:ph type="ftr" sz="quarter" idx="11"/>
          </p:nvPr>
        </p:nvSpPr>
        <p:spPr/>
        <p:txBody>
          <a:bodyPr/>
          <a:lstStyle/>
          <a:p>
            <a:endParaRPr lang="ro-RO"/>
          </a:p>
        </p:txBody>
      </p:sp>
      <p:sp>
        <p:nvSpPr>
          <p:cNvPr id="5" name="Slide Number Placeholder 4"/>
          <p:cNvSpPr>
            <a:spLocks noGrp="1"/>
          </p:cNvSpPr>
          <p:nvPr>
            <p:ph type="sldNum" sz="quarter" idx="12"/>
          </p:nvPr>
        </p:nvSpPr>
        <p:spPr/>
        <p:txBody>
          <a:bodyPr/>
          <a:lstStyle/>
          <a:p>
            <a:fld id="{B6D8D6F0-A759-4B40-A209-1431F2B80A59}" type="slidenum">
              <a:rPr lang="ro-RO" smtClean="0"/>
              <a:t>‹#›</a:t>
            </a:fld>
            <a:endParaRPr lang="ro-R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FCE5CAE3-E66C-483F-9A91-133D66834A8A}" type="datetimeFigureOut">
              <a:rPr lang="ro-RO" smtClean="0"/>
              <a:t>13.12.2023</a:t>
            </a:fld>
            <a:endParaRPr lang="ro-RO"/>
          </a:p>
        </p:txBody>
      </p:sp>
      <p:sp>
        <p:nvSpPr>
          <p:cNvPr id="3" name="Footer Placeholder 2"/>
          <p:cNvSpPr>
            <a:spLocks noGrp="1"/>
          </p:cNvSpPr>
          <p:nvPr>
            <p:ph type="ftr" sz="quarter" idx="11"/>
          </p:nvPr>
        </p:nvSpPr>
        <p:spPr/>
        <p:txBody>
          <a:bodyPr/>
          <a:lstStyle/>
          <a:p>
            <a:endParaRPr lang="ro-RO"/>
          </a:p>
        </p:txBody>
      </p:sp>
      <p:sp>
        <p:nvSpPr>
          <p:cNvPr id="4" name="Slide Number Placeholder 3"/>
          <p:cNvSpPr>
            <a:spLocks noGrp="1"/>
          </p:cNvSpPr>
          <p:nvPr>
            <p:ph type="sldNum" sz="quarter" idx="12"/>
          </p:nvPr>
        </p:nvSpPr>
        <p:spPr/>
        <p:txBody>
          <a:bodyPr/>
          <a:lstStyle/>
          <a:p>
            <a:fld id="{B6D8D6F0-A759-4B40-A209-1431F2B80A59}" type="slidenum">
              <a:rPr lang="ro-RO" smtClean="0"/>
              <a:t>‹#›</a:t>
            </a:fld>
            <a:endParaRPr lang="ro-R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FCE5CAE3-E66C-483F-9A91-133D66834A8A}" type="datetimeFigureOut">
              <a:rPr lang="ro-RO" smtClean="0"/>
              <a:t>13.12.2023</a:t>
            </a:fld>
            <a:endParaRPr lang="ro-RO"/>
          </a:p>
        </p:txBody>
      </p:sp>
      <p:sp>
        <p:nvSpPr>
          <p:cNvPr id="6" name="Footer Placeholder 5"/>
          <p:cNvSpPr>
            <a:spLocks noGrp="1"/>
          </p:cNvSpPr>
          <p:nvPr>
            <p:ph type="ftr" sz="quarter" idx="11"/>
          </p:nvPr>
        </p:nvSpPr>
        <p:spPr/>
        <p:txBody>
          <a:bodyPr/>
          <a:lstStyle/>
          <a:p>
            <a:endParaRPr lang="ro-RO"/>
          </a:p>
        </p:txBody>
      </p:sp>
      <p:sp>
        <p:nvSpPr>
          <p:cNvPr id="7" name="Slide Number Placeholder 6"/>
          <p:cNvSpPr>
            <a:spLocks noGrp="1"/>
          </p:cNvSpPr>
          <p:nvPr>
            <p:ph type="sldNum" sz="quarter" idx="12"/>
          </p:nvPr>
        </p:nvSpPr>
        <p:spPr/>
        <p:txBody>
          <a:bodyPr/>
          <a:lstStyle/>
          <a:p>
            <a:fld id="{B6D8D6F0-A759-4B40-A209-1431F2B80A59}" type="slidenum">
              <a:rPr lang="ro-RO" smtClean="0"/>
              <a:t>‹#›</a:t>
            </a:fld>
            <a:endParaRPr lang="ro-RO"/>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FCE5CAE3-E66C-483F-9A91-133D66834A8A}" type="datetimeFigureOut">
              <a:rPr lang="ro-RO" smtClean="0"/>
              <a:t>13.12.2023</a:t>
            </a:fld>
            <a:endParaRPr lang="ro-RO"/>
          </a:p>
        </p:txBody>
      </p:sp>
      <p:sp>
        <p:nvSpPr>
          <p:cNvPr id="6" name="Footer Placeholder 5"/>
          <p:cNvSpPr>
            <a:spLocks noGrp="1"/>
          </p:cNvSpPr>
          <p:nvPr>
            <p:ph type="ftr" sz="quarter" idx="11"/>
          </p:nvPr>
        </p:nvSpPr>
        <p:spPr/>
        <p:txBody>
          <a:bodyPr/>
          <a:lstStyle/>
          <a:p>
            <a:endParaRPr lang="ro-RO"/>
          </a:p>
        </p:txBody>
      </p:sp>
      <p:sp>
        <p:nvSpPr>
          <p:cNvPr id="7" name="Slide Number Placeholder 6"/>
          <p:cNvSpPr>
            <a:spLocks noGrp="1"/>
          </p:cNvSpPr>
          <p:nvPr>
            <p:ph type="sldNum" sz="quarter" idx="12"/>
          </p:nvPr>
        </p:nvSpPr>
        <p:spPr/>
        <p:txBody>
          <a:bodyPr/>
          <a:lstStyle/>
          <a:p>
            <a:fld id="{B6D8D6F0-A759-4B40-A209-1431F2B80A59}" type="slidenum">
              <a:rPr lang="ro-RO" smtClean="0"/>
              <a:t>‹#›</a:t>
            </a:fld>
            <a:endParaRPr lang="ro-RO"/>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FCE5CAE3-E66C-483F-9A91-133D66834A8A}" type="datetimeFigureOut">
              <a:rPr lang="ro-RO" smtClean="0"/>
              <a:t>13.12.2023</a:t>
            </a:fld>
            <a:endParaRPr lang="ro-RO"/>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ro-RO"/>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B6D8D6F0-A759-4B40-A209-1431F2B80A59}" type="slidenum">
              <a:rPr lang="ro-RO" smtClean="0"/>
              <a:t>‹#›</a:t>
            </a:fld>
            <a:endParaRPr lang="ro-RO"/>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764704"/>
            <a:ext cx="7772400" cy="1440160"/>
          </a:xfrm>
        </p:spPr>
        <p:txBody>
          <a:bodyPr>
            <a:normAutofit fontScale="90000"/>
          </a:bodyPr>
          <a:lstStyle/>
          <a:p>
            <a:pPr algn="l"/>
            <a:r>
              <a:rPr lang="ru-RU" dirty="0"/>
              <a:t/>
            </a:r>
            <a:br>
              <a:rPr lang="ru-RU" dirty="0"/>
            </a:br>
            <a:r>
              <a:rPr lang="ro-MO" dirty="0"/>
              <a:t> </a:t>
            </a:r>
            <a:r>
              <a:rPr lang="ro-MO" b="1" i="1" dirty="0"/>
              <a:t>Dreptul Internaţional </a:t>
            </a:r>
            <a:r>
              <a:rPr lang="ro-MO" b="1" i="1" dirty="0" smtClean="0"/>
              <a:t/>
            </a:r>
            <a:br>
              <a:rPr lang="ro-MO" b="1" i="1" dirty="0" smtClean="0"/>
            </a:br>
            <a:r>
              <a:rPr lang="ro-MO" b="1" i="1" dirty="0" smtClean="0"/>
              <a:t>Umanitar </a:t>
            </a:r>
            <a:endParaRPr lang="ru-RU" dirty="0"/>
          </a:p>
        </p:txBody>
      </p:sp>
      <p:sp>
        <p:nvSpPr>
          <p:cNvPr id="3" name="Подзаголовок 2"/>
          <p:cNvSpPr>
            <a:spLocks noGrp="1"/>
          </p:cNvSpPr>
          <p:nvPr>
            <p:ph type="subTitle" idx="1"/>
          </p:nvPr>
        </p:nvSpPr>
        <p:spPr>
          <a:xfrm>
            <a:off x="1403648" y="2852936"/>
            <a:ext cx="6400800" cy="2592288"/>
          </a:xfrm>
        </p:spPr>
        <p:txBody>
          <a:bodyPr>
            <a:normAutofit fontScale="85000" lnSpcReduction="10000"/>
          </a:bodyPr>
          <a:lstStyle/>
          <a:p>
            <a:endParaRPr lang="ru-RU" dirty="0"/>
          </a:p>
          <a:p>
            <a:pPr algn="l"/>
            <a:endParaRPr lang="ro-MO" b="1" dirty="0" smtClean="0">
              <a:latin typeface="Times New Roman" pitchFamily="18" charset="0"/>
              <a:cs typeface="Times New Roman" pitchFamily="18" charset="0"/>
            </a:endParaRPr>
          </a:p>
          <a:p>
            <a:pPr algn="l"/>
            <a:r>
              <a:rPr lang="ro-MO" b="1" dirty="0" smtClean="0">
                <a:latin typeface="Times New Roman" pitchFamily="18" charset="0"/>
                <a:cs typeface="Times New Roman" pitchFamily="18" charset="0"/>
              </a:rPr>
              <a:t>1</a:t>
            </a:r>
            <a:r>
              <a:rPr lang="ro-MO" b="1" dirty="0">
                <a:latin typeface="Times New Roman" pitchFamily="18" charset="0"/>
                <a:cs typeface="Times New Roman" pitchFamily="18" charset="0"/>
              </a:rPr>
              <a:t>. Definiția, izvoarele și principiile dreptului internațional umanitar </a:t>
            </a:r>
          </a:p>
          <a:p>
            <a:pPr algn="l"/>
            <a:r>
              <a:rPr lang="vi-VN" b="1" dirty="0">
                <a:latin typeface="Times New Roman" pitchFamily="18" charset="0"/>
                <a:cs typeface="Times New Roman" pitchFamily="18" charset="0"/>
              </a:rPr>
              <a:t>2. Reguli de purtare a războiului terestru, naval și aerian </a:t>
            </a:r>
          </a:p>
          <a:p>
            <a:pPr algn="l"/>
            <a:r>
              <a:rPr lang="it-IT" b="1" dirty="0">
                <a:latin typeface="Times New Roman" pitchFamily="18" charset="0"/>
                <a:cs typeface="Times New Roman" pitchFamily="18" charset="0"/>
              </a:rPr>
              <a:t>3. Metode și mijloace interzise de purtare a conflictelor armate </a:t>
            </a:r>
          </a:p>
          <a:p>
            <a:pPr algn="l"/>
            <a:r>
              <a:rPr lang="ro-MO" b="1" dirty="0">
                <a:latin typeface="Times New Roman" pitchFamily="18" charset="0"/>
                <a:cs typeface="Times New Roman" pitchFamily="18" charset="0"/>
              </a:rPr>
              <a:t>4. Protecția victimelor conflictelor armate </a:t>
            </a:r>
          </a:p>
          <a:p>
            <a:pPr algn="l"/>
            <a:r>
              <a:rPr lang="vi-VN" b="1" dirty="0">
                <a:latin typeface="Times New Roman" pitchFamily="18" charset="0"/>
                <a:cs typeface="Times New Roman" pitchFamily="18" charset="0"/>
              </a:rPr>
              <a:t>5. Răspunderea pentru încălcarea dreptului internațional umanitar </a:t>
            </a:r>
          </a:p>
          <a:p>
            <a:endParaRPr lang="ru-RU" dirty="0"/>
          </a:p>
        </p:txBody>
      </p:sp>
      <p:pic>
        <p:nvPicPr>
          <p:cNvPr id="4" name="Рисунок 3" descr="depositphotos_15054421-stock-illustration-peace-dove"/>
          <p:cNvPicPr>
            <a:picLocks noGrp="1" noChangeAspect="1"/>
          </p:cNvPicPr>
          <p:nvPr isPhoto="1"/>
        </p:nvPicPr>
        <p:blipFill>
          <a:blip r:embed="rId2" cstate="print">
            <a:lum/>
            <a:extLst>
              <a:ext uri="{28A0092B-C50C-407E-A947-70E740481C1C}">
                <a14:useLocalDpi xmlns:a14="http://schemas.microsoft.com/office/drawing/2010/main" val="0"/>
              </a:ext>
            </a:extLst>
          </a:blip>
          <a:stretch>
            <a:fillRect/>
          </a:stretch>
        </p:blipFill>
        <p:spPr>
          <a:xfrm>
            <a:off x="5796136" y="304945"/>
            <a:ext cx="2664296" cy="2664296"/>
          </a:xfrm>
          <a:prstGeom prst="rect">
            <a:avLst/>
          </a:prstGeom>
          <a:noFill/>
          <a:ln>
            <a:noFill/>
          </a:ln>
        </p:spPr>
      </p:pic>
    </p:spTree>
    <p:extLst>
      <p:ext uri="{BB962C8B-B14F-4D97-AF65-F5344CB8AC3E}">
        <p14:creationId xmlns:p14="http://schemas.microsoft.com/office/powerpoint/2010/main" val="10435287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conținut 1"/>
          <p:cNvSpPr>
            <a:spLocks noGrp="1"/>
          </p:cNvSpPr>
          <p:nvPr>
            <p:ph idx="1"/>
          </p:nvPr>
        </p:nvSpPr>
        <p:spPr/>
        <p:txBody>
          <a:bodyPr>
            <a:normAutofit fontScale="70000" lnSpcReduction="20000"/>
          </a:bodyPr>
          <a:lstStyle/>
          <a:p>
            <a:endParaRPr lang="ru-RU" dirty="0">
              <a:latin typeface="Cambria" pitchFamily="18" charset="0"/>
              <a:ea typeface="Cambria" pitchFamily="18" charset="0"/>
            </a:endParaRPr>
          </a:p>
          <a:p>
            <a:r>
              <a:rPr lang="vi-VN" dirty="0" smtClean="0">
                <a:latin typeface="Cambria" pitchFamily="18" charset="0"/>
                <a:ea typeface="Cambria" pitchFamily="18" charset="0"/>
              </a:rPr>
              <a:t>Dreptul </a:t>
            </a:r>
            <a:r>
              <a:rPr lang="vi-VN" dirty="0">
                <a:latin typeface="Cambria" pitchFamily="18" charset="0"/>
                <a:ea typeface="Cambria" pitchFamily="18" charset="0"/>
              </a:rPr>
              <a:t>de la Haga prevede următoarele metode şi mijloace de luptă interzise de dreptul conflictelor armate: </a:t>
            </a:r>
          </a:p>
          <a:p>
            <a:r>
              <a:rPr lang="vi-VN" dirty="0">
                <a:latin typeface="Cambria" pitchFamily="18" charset="0"/>
                <a:ea typeface="Cambria" pitchFamily="18" charset="0"/>
              </a:rPr>
              <a:t>- Arme a căror interdicţie este condiţionată de caracterul acţiunii lor (arme care provoacă un rău superfluu, arme cu efect nediscriminatoriu); </a:t>
            </a:r>
          </a:p>
          <a:p>
            <a:r>
              <a:rPr lang="vi-VN" dirty="0">
                <a:latin typeface="Cambria" pitchFamily="18" charset="0"/>
                <a:ea typeface="Cambria" pitchFamily="18" charset="0"/>
              </a:rPr>
              <a:t>- Arme interzise (arme cu greutate mai mică de 400 gr., gloanţele dum-dum, arma chimică, arma toxică, minele, minele-capcană, arma incendiară, arma biologică (bacteriologică), laserul de luptă, arma nucleară); </a:t>
            </a:r>
          </a:p>
          <a:p>
            <a:r>
              <a:rPr lang="ro-MO" dirty="0">
                <a:latin typeface="Cambria" pitchFamily="18" charset="0"/>
                <a:ea typeface="Cambria" pitchFamily="18" charset="0"/>
              </a:rPr>
              <a:t>- Perfidia; </a:t>
            </a:r>
          </a:p>
          <a:p>
            <a:r>
              <a:rPr lang="vi-VN" dirty="0">
                <a:latin typeface="Cambria" pitchFamily="18" charset="0"/>
                <a:ea typeface="Cambria" pitchFamily="18" charset="0"/>
              </a:rPr>
              <a:t>- Interdicţia de a da ordin să nu fie cruțat nimeni; </a:t>
            </a:r>
          </a:p>
          <a:p>
            <a:r>
              <a:rPr lang="vi-VN" dirty="0">
                <a:latin typeface="Cambria" pitchFamily="18" charset="0"/>
                <a:ea typeface="Cambria" pitchFamily="18" charset="0"/>
              </a:rPr>
              <a:t>- Înrolarea forţată în serviciul militar a cetăţenilor statului advers; </a:t>
            </a:r>
          </a:p>
          <a:p>
            <a:r>
              <a:rPr lang="it-IT" dirty="0">
                <a:latin typeface="Cambria" pitchFamily="18" charset="0"/>
                <a:ea typeface="Cambria" pitchFamily="18" charset="0"/>
              </a:rPr>
              <a:t>- Distrugerile nemotivate de necesităţile militare; </a:t>
            </a:r>
          </a:p>
          <a:p>
            <a:r>
              <a:rPr lang="vi-VN" dirty="0">
                <a:latin typeface="Cambria" pitchFamily="18" charset="0"/>
                <a:ea typeface="Cambria" pitchFamily="18" charset="0"/>
              </a:rPr>
              <a:t>- Acţiuni sau ameninţări care au drept scop terorizarea populaţiei civile etc. </a:t>
            </a:r>
          </a:p>
          <a:p>
            <a:endParaRPr lang="ru-RU" dirty="0"/>
          </a:p>
        </p:txBody>
      </p:sp>
      <p:sp>
        <p:nvSpPr>
          <p:cNvPr id="3" name="Titlu 2"/>
          <p:cNvSpPr>
            <a:spLocks noGrp="1"/>
          </p:cNvSpPr>
          <p:nvPr>
            <p:ph type="title"/>
          </p:nvPr>
        </p:nvSpPr>
        <p:spPr>
          <a:xfrm>
            <a:off x="317241" y="590254"/>
            <a:ext cx="8229600" cy="1252728"/>
          </a:xfrm>
        </p:spPr>
        <p:txBody>
          <a:bodyPr>
            <a:normAutofit fontScale="90000"/>
          </a:bodyPr>
          <a:lstStyle/>
          <a:p>
            <a:r>
              <a:rPr lang="ro-RO" b="1" dirty="0" smtClean="0"/>
              <a:t>M</a:t>
            </a:r>
            <a:r>
              <a:rPr lang="it-IT" b="1" dirty="0" smtClean="0"/>
              <a:t>etode și </a:t>
            </a:r>
            <a:r>
              <a:rPr lang="it-IT" b="1" dirty="0"/>
              <a:t>mijloace interzise de purtare a conflictelor armate </a:t>
            </a:r>
            <a:r>
              <a:rPr lang="it-IT" dirty="0"/>
              <a:t/>
            </a:r>
            <a:br>
              <a:rPr lang="it-IT" dirty="0"/>
            </a:br>
            <a:endParaRPr lang="ru-RU" dirty="0"/>
          </a:p>
        </p:txBody>
      </p:sp>
    </p:spTree>
    <p:extLst>
      <p:ext uri="{BB962C8B-B14F-4D97-AF65-F5344CB8AC3E}">
        <p14:creationId xmlns:p14="http://schemas.microsoft.com/office/powerpoint/2010/main" val="1311845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conținut 1"/>
          <p:cNvSpPr>
            <a:spLocks noGrp="1"/>
          </p:cNvSpPr>
          <p:nvPr>
            <p:ph idx="1"/>
          </p:nvPr>
        </p:nvSpPr>
        <p:spPr/>
        <p:txBody>
          <a:bodyPr/>
          <a:lstStyle/>
          <a:p>
            <a:endParaRPr lang="ru-RU" dirty="0"/>
          </a:p>
        </p:txBody>
      </p:sp>
      <p:sp>
        <p:nvSpPr>
          <p:cNvPr id="3" name="Titlu 2"/>
          <p:cNvSpPr>
            <a:spLocks noGrp="1"/>
          </p:cNvSpPr>
          <p:nvPr>
            <p:ph type="title"/>
          </p:nvPr>
        </p:nvSpPr>
        <p:spPr/>
        <p:txBody>
          <a:bodyPr/>
          <a:lstStyle/>
          <a:p>
            <a:endParaRPr lang="ru-RU" dirty="0"/>
          </a:p>
        </p:txBody>
      </p:sp>
    </p:spTree>
    <p:extLst>
      <p:ext uri="{BB962C8B-B14F-4D97-AF65-F5344CB8AC3E}">
        <p14:creationId xmlns:p14="http://schemas.microsoft.com/office/powerpoint/2010/main" val="22499428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371600" y="1628800"/>
            <a:ext cx="6400800" cy="3400401"/>
          </a:xfrm>
        </p:spPr>
        <p:txBody>
          <a:bodyPr>
            <a:normAutofit/>
          </a:bodyPr>
          <a:lstStyle/>
          <a:p>
            <a:r>
              <a:rPr lang="vi-VN" sz="2400" dirty="0">
                <a:latin typeface="Times New Roman" pitchFamily="18" charset="0"/>
                <a:cs typeface="Times New Roman" pitchFamily="18" charset="0"/>
              </a:rPr>
              <a:t>Dreptul internaţional umanitar poate fi definit ca un ansamblu de norme de drept internaţional, de sorginte cutumiară sau convenţională, destinate să reglementeze în mod special problemele survenite în situaţii de conflict armat internaţional şi neinternaţional</a:t>
            </a:r>
            <a:r>
              <a:rPr lang="vi-VN" sz="2400" dirty="0" smtClean="0">
                <a:latin typeface="Times New Roman" pitchFamily="18" charset="0"/>
                <a:cs typeface="Times New Roman" pitchFamily="18" charset="0"/>
              </a:rPr>
              <a:t>.</a:t>
            </a: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15658284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72067" y="1628800"/>
            <a:ext cx="7408333" cy="4497363"/>
          </a:xfrm>
        </p:spPr>
        <p:txBody>
          <a:bodyPr>
            <a:normAutofit lnSpcReduction="10000"/>
          </a:bodyPr>
          <a:lstStyle/>
          <a:p>
            <a:r>
              <a:rPr lang="vi-VN" dirty="0"/>
              <a:t>1. Principiul umanizării conflictelor armate, în calitate de principiu fundamental şi universal de drept internaţional umanitar</a:t>
            </a:r>
            <a:r>
              <a:rPr lang="vi-VN" dirty="0" smtClean="0"/>
              <a:t>;</a:t>
            </a:r>
            <a:endParaRPr lang="ro-RO" dirty="0" smtClean="0"/>
          </a:p>
          <a:p>
            <a:r>
              <a:rPr lang="vi-VN" dirty="0" smtClean="0"/>
              <a:t> </a:t>
            </a:r>
            <a:r>
              <a:rPr lang="vi-VN" dirty="0"/>
              <a:t>2. Protecţia victimelor de război; </a:t>
            </a:r>
            <a:endParaRPr lang="ro-RO" dirty="0" smtClean="0"/>
          </a:p>
          <a:p>
            <a:r>
              <a:rPr lang="vi-VN" dirty="0" smtClean="0"/>
              <a:t>3</a:t>
            </a:r>
            <a:r>
              <a:rPr lang="vi-VN" dirty="0"/>
              <a:t>. Limitarea beligeranţilor în alegerea metodelor şi mijloacelor de luptă; </a:t>
            </a:r>
            <a:endParaRPr lang="ro-RO" dirty="0" smtClean="0"/>
          </a:p>
          <a:p>
            <a:r>
              <a:rPr lang="vi-VN" dirty="0" smtClean="0"/>
              <a:t>4</a:t>
            </a:r>
            <a:r>
              <a:rPr lang="vi-VN" dirty="0"/>
              <a:t>. Protecţia obiectelor civile şi valorilor culturale</a:t>
            </a:r>
            <a:r>
              <a:rPr lang="vi-VN" dirty="0" smtClean="0"/>
              <a:t>;</a:t>
            </a:r>
            <a:endParaRPr lang="ro-RO" dirty="0" smtClean="0"/>
          </a:p>
          <a:p>
            <a:r>
              <a:rPr lang="vi-VN" dirty="0" smtClean="0"/>
              <a:t> </a:t>
            </a:r>
            <a:r>
              <a:rPr lang="vi-VN" dirty="0"/>
              <a:t>5. Protecţia mediului înconjurător; </a:t>
            </a:r>
            <a:endParaRPr lang="ro-RO" dirty="0" smtClean="0"/>
          </a:p>
          <a:p>
            <a:r>
              <a:rPr lang="vi-VN" dirty="0" smtClean="0"/>
              <a:t>6</a:t>
            </a:r>
            <a:r>
              <a:rPr lang="vi-VN" dirty="0"/>
              <a:t>. Protecţia intereselor statelor neutre</a:t>
            </a:r>
            <a:r>
              <a:rPr lang="vi-VN" dirty="0" smtClean="0"/>
              <a:t>;</a:t>
            </a:r>
            <a:endParaRPr lang="ro-RO" dirty="0" smtClean="0"/>
          </a:p>
          <a:p>
            <a:r>
              <a:rPr lang="vi-VN" dirty="0" smtClean="0"/>
              <a:t> </a:t>
            </a:r>
            <a:r>
              <a:rPr lang="vi-VN" dirty="0"/>
              <a:t>7. Răspunderea pentru nerespectarea normelor de drept internaţional umanitar etc</a:t>
            </a:r>
            <a:endParaRPr lang="ru-RU" dirty="0"/>
          </a:p>
        </p:txBody>
      </p:sp>
      <p:sp>
        <p:nvSpPr>
          <p:cNvPr id="3" name="Заголовок 2"/>
          <p:cNvSpPr>
            <a:spLocks noGrp="1"/>
          </p:cNvSpPr>
          <p:nvPr>
            <p:ph type="title"/>
          </p:nvPr>
        </p:nvSpPr>
        <p:spPr/>
        <p:txBody>
          <a:bodyPr/>
          <a:lstStyle/>
          <a:p>
            <a:r>
              <a:rPr lang="ro-RO" dirty="0" smtClean="0"/>
              <a:t>Principiile:</a:t>
            </a:r>
            <a:endParaRPr lang="ru-RU" dirty="0"/>
          </a:p>
        </p:txBody>
      </p:sp>
    </p:spTree>
    <p:extLst>
      <p:ext uri="{BB962C8B-B14F-4D97-AF65-F5344CB8AC3E}">
        <p14:creationId xmlns:p14="http://schemas.microsoft.com/office/powerpoint/2010/main" val="38310625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72067" y="1412776"/>
            <a:ext cx="7408333" cy="4713387"/>
          </a:xfrm>
        </p:spPr>
        <p:txBody>
          <a:bodyPr>
            <a:normAutofit fontScale="55000" lnSpcReduction="20000"/>
          </a:bodyPr>
          <a:lstStyle/>
          <a:p>
            <a:r>
              <a:rPr lang="vi-VN" b="1" dirty="0" smtClean="0"/>
              <a:t>Convenţiile </a:t>
            </a:r>
            <a:r>
              <a:rPr lang="vi-VN" b="1" dirty="0"/>
              <a:t>de la Geneva din 1949: </a:t>
            </a:r>
            <a:endParaRPr lang="ro-RO" b="1" dirty="0" smtClean="0"/>
          </a:p>
          <a:p>
            <a:r>
              <a:rPr lang="vi-VN" dirty="0" smtClean="0"/>
              <a:t>- </a:t>
            </a:r>
            <a:r>
              <a:rPr lang="vi-VN" dirty="0"/>
              <a:t>Convenţia I de la Geneva pentru îmbunătăţirea soartei răniţilor şi bolnavilor din forţele armate în campanie; </a:t>
            </a:r>
            <a:endParaRPr lang="ro-RO" dirty="0" smtClean="0"/>
          </a:p>
          <a:p>
            <a:r>
              <a:rPr lang="vi-VN" dirty="0" smtClean="0"/>
              <a:t>- </a:t>
            </a:r>
            <a:r>
              <a:rPr lang="vi-VN" dirty="0"/>
              <a:t>Convenţia II de la Geneva pentru îmbunătăţirea soartei răniţilor, bolnavilor şi naufragiaţilor din forţele armate pe mare</a:t>
            </a:r>
            <a:r>
              <a:rPr lang="vi-VN" dirty="0" smtClean="0"/>
              <a:t>;</a:t>
            </a:r>
            <a:endParaRPr lang="ro-RO" dirty="0" smtClean="0"/>
          </a:p>
          <a:p>
            <a:r>
              <a:rPr lang="vi-VN" dirty="0" smtClean="0"/>
              <a:t> </a:t>
            </a:r>
            <a:r>
              <a:rPr lang="vi-VN" dirty="0"/>
              <a:t>- Convenţia III de la Geneva privitoare la tratamentul prizonierilor de război; </a:t>
            </a:r>
            <a:endParaRPr lang="ro-RO" dirty="0" smtClean="0"/>
          </a:p>
          <a:p>
            <a:r>
              <a:rPr lang="vi-VN" dirty="0" smtClean="0"/>
              <a:t>- </a:t>
            </a:r>
            <a:r>
              <a:rPr lang="vi-VN" dirty="0"/>
              <a:t>Convenţia IV de la Geneva privitoare la protecţia persoanelor civile în timp de război. </a:t>
            </a:r>
            <a:endParaRPr lang="ro-RO" dirty="0" smtClean="0"/>
          </a:p>
          <a:p>
            <a:r>
              <a:rPr lang="vi-VN" b="1" dirty="0" smtClean="0"/>
              <a:t>Convenţiile </a:t>
            </a:r>
            <a:r>
              <a:rPr lang="vi-VN" b="1" dirty="0"/>
              <a:t>de la Haga din 1907</a:t>
            </a:r>
            <a:r>
              <a:rPr lang="vi-VN" b="1" dirty="0" smtClean="0"/>
              <a:t>:</a:t>
            </a:r>
            <a:endParaRPr lang="ro-RO" b="1" dirty="0" smtClean="0"/>
          </a:p>
          <a:p>
            <a:r>
              <a:rPr lang="vi-VN" dirty="0" smtClean="0"/>
              <a:t> </a:t>
            </a:r>
            <a:r>
              <a:rPr lang="vi-VN" dirty="0"/>
              <a:t>- Convenţia III privitoare la începerea ostilităţilor; </a:t>
            </a:r>
            <a:endParaRPr lang="ro-RO" dirty="0" smtClean="0"/>
          </a:p>
          <a:p>
            <a:r>
              <a:rPr lang="vi-VN" dirty="0" smtClean="0"/>
              <a:t>- </a:t>
            </a:r>
            <a:r>
              <a:rPr lang="vi-VN" dirty="0"/>
              <a:t>Convenţia IV privitoare la legile şi obiceiurile războiului terestru şi anexa la Convenţie</a:t>
            </a:r>
            <a:r>
              <a:rPr lang="vi-VN" dirty="0" smtClean="0"/>
              <a:t>;</a:t>
            </a:r>
            <a:endParaRPr lang="ro-RO" dirty="0" smtClean="0"/>
          </a:p>
          <a:p>
            <a:r>
              <a:rPr lang="vi-VN" dirty="0" smtClean="0"/>
              <a:t> </a:t>
            </a:r>
            <a:r>
              <a:rPr lang="vi-VN" dirty="0"/>
              <a:t>- Convenţia V privind drepturile si îndatoririle puterilor şi persoanelor neutre în caz de război terestru</a:t>
            </a:r>
            <a:r>
              <a:rPr lang="vi-VN" dirty="0" smtClean="0"/>
              <a:t>;</a:t>
            </a:r>
            <a:endParaRPr lang="ro-RO" dirty="0" smtClean="0"/>
          </a:p>
          <a:p>
            <a:r>
              <a:rPr lang="vi-VN" dirty="0" smtClean="0"/>
              <a:t> </a:t>
            </a:r>
            <a:r>
              <a:rPr lang="vi-VN" dirty="0"/>
              <a:t>- Convenţia VI relativă la regimul navelor de comerţ inamice la începutul ostilităţilor</a:t>
            </a:r>
            <a:r>
              <a:rPr lang="vi-VN" dirty="0" smtClean="0"/>
              <a:t>;</a:t>
            </a:r>
            <a:endParaRPr lang="ro-RO" dirty="0" smtClean="0"/>
          </a:p>
          <a:p>
            <a:r>
              <a:rPr lang="vi-VN" dirty="0" smtClean="0"/>
              <a:t> </a:t>
            </a:r>
            <a:r>
              <a:rPr lang="vi-VN" dirty="0"/>
              <a:t>- Convenţia VII referitoare la transformarea navelor de comerţ în bastimente de război; </a:t>
            </a:r>
            <a:endParaRPr lang="ro-RO" dirty="0" smtClean="0"/>
          </a:p>
          <a:p>
            <a:r>
              <a:rPr lang="vi-VN" dirty="0" smtClean="0"/>
              <a:t>- </a:t>
            </a:r>
            <a:r>
              <a:rPr lang="vi-VN" dirty="0"/>
              <a:t>Convenţia VIII referitoare la punerea minelor submarine automatice de contact; </a:t>
            </a:r>
            <a:endParaRPr lang="ro-RO" dirty="0" smtClean="0"/>
          </a:p>
          <a:p>
            <a:r>
              <a:rPr lang="vi-VN" dirty="0" smtClean="0"/>
              <a:t>- </a:t>
            </a:r>
            <a:r>
              <a:rPr lang="vi-VN" dirty="0"/>
              <a:t>Convenţia IX privind bombardamentul efectuat de către forţele navale în timp de război; </a:t>
            </a:r>
            <a:endParaRPr lang="ro-RO" dirty="0" smtClean="0"/>
          </a:p>
          <a:p>
            <a:r>
              <a:rPr lang="vi-VN" dirty="0" smtClean="0"/>
              <a:t>- </a:t>
            </a:r>
            <a:r>
              <a:rPr lang="vi-VN" dirty="0"/>
              <a:t>Convenţia XI privitoare la unele restricţii în exercitarea dreptului de captură în războiul naval; - Convenţia XIII privitoare la drepturile şi îndatoririle puterilor neutre în războiul naval. </a:t>
            </a:r>
            <a:endParaRPr lang="ro-RO" dirty="0" smtClean="0"/>
          </a:p>
          <a:p>
            <a:r>
              <a:rPr lang="vi-VN" dirty="0" smtClean="0"/>
              <a:t>- </a:t>
            </a:r>
            <a:r>
              <a:rPr lang="vi-VN" dirty="0"/>
              <a:t>Declaraţia de la Sankt Petersburg din 11 decembrie 1868 avînd efect interzicerea utilizării anumitor proiectile în timp de război; </a:t>
            </a:r>
            <a:endParaRPr lang="ro-RO" dirty="0" smtClean="0"/>
          </a:p>
          <a:p>
            <a:r>
              <a:rPr lang="vi-VN" dirty="0" smtClean="0"/>
              <a:t>- </a:t>
            </a:r>
            <a:r>
              <a:rPr lang="vi-VN" dirty="0"/>
              <a:t>Declaraţia de la Haga din 29 iulie 1899 privitoare la interzicerea utilizării gloanţelor care se lăţesc sau se turtesc uşor în corpul omenesc; </a:t>
            </a:r>
            <a:endParaRPr lang="ro-RO" dirty="0" smtClean="0"/>
          </a:p>
          <a:p>
            <a:r>
              <a:rPr lang="vi-VN" smtClean="0"/>
              <a:t>- </a:t>
            </a:r>
            <a:r>
              <a:rPr lang="vi-VN" dirty="0"/>
              <a:t>Protocolul de la Geneva din 17 iunie 1925 pentru prohibirea întrebuinţării în război a gazelor asfixiante, toxice sau similare şi a mijloacelor bacteriologice;</a:t>
            </a:r>
            <a:endParaRPr lang="ru-RU" dirty="0"/>
          </a:p>
        </p:txBody>
      </p:sp>
      <p:sp>
        <p:nvSpPr>
          <p:cNvPr id="3" name="Заголовок 2"/>
          <p:cNvSpPr>
            <a:spLocks noGrp="1"/>
          </p:cNvSpPr>
          <p:nvPr>
            <p:ph type="title"/>
          </p:nvPr>
        </p:nvSpPr>
        <p:spPr>
          <a:xfrm>
            <a:off x="457200" y="338328"/>
            <a:ext cx="8229600" cy="858424"/>
          </a:xfrm>
        </p:spPr>
        <p:txBody>
          <a:bodyPr/>
          <a:lstStyle/>
          <a:p>
            <a:r>
              <a:rPr lang="vi-VN" dirty="0" smtClean="0"/>
              <a:t>Tratate </a:t>
            </a:r>
            <a:r>
              <a:rPr lang="vi-VN" dirty="0"/>
              <a:t>internaţionale:</a:t>
            </a:r>
            <a:endParaRPr lang="ru-RU" dirty="0"/>
          </a:p>
        </p:txBody>
      </p:sp>
    </p:spTree>
    <p:extLst>
      <p:ext uri="{BB962C8B-B14F-4D97-AF65-F5344CB8AC3E}">
        <p14:creationId xmlns:p14="http://schemas.microsoft.com/office/powerpoint/2010/main" val="27051130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lnSpcReduction="10000"/>
          </a:bodyPr>
          <a:lstStyle/>
          <a:p>
            <a:r>
              <a:rPr lang="vi-VN" dirty="0" smtClean="0"/>
              <a:t>În </a:t>
            </a:r>
            <a:r>
              <a:rPr lang="vi-VN" dirty="0"/>
              <a:t>calitate de participanţi la conflictele armate contemporane, investiţi cu drepturi şi obligaţii subiective se cunosc: </a:t>
            </a:r>
            <a:endParaRPr lang="ro-RO" dirty="0" smtClean="0"/>
          </a:p>
          <a:p>
            <a:r>
              <a:rPr lang="vi-VN" dirty="0" smtClean="0"/>
              <a:t>1</a:t>
            </a:r>
            <a:r>
              <a:rPr lang="vi-VN" dirty="0"/>
              <a:t>. Statele, în calitate de subiecţi principali la conflictele armate; </a:t>
            </a:r>
            <a:endParaRPr lang="ro-RO" dirty="0" smtClean="0"/>
          </a:p>
          <a:p>
            <a:r>
              <a:rPr lang="vi-VN" dirty="0" smtClean="0"/>
              <a:t>2</a:t>
            </a:r>
            <a:r>
              <a:rPr lang="vi-VN" dirty="0"/>
              <a:t>. Naţiunile şi popoarele, devenite parte beligerantă în lupta armată pentru eliberare naţională; </a:t>
            </a:r>
            <a:endParaRPr lang="ro-RO" dirty="0" smtClean="0"/>
          </a:p>
          <a:p>
            <a:r>
              <a:rPr lang="vi-VN" dirty="0" smtClean="0"/>
              <a:t>3</a:t>
            </a:r>
            <a:r>
              <a:rPr lang="vi-VN" dirty="0"/>
              <a:t>. Organizaţiile internaţionale.</a:t>
            </a:r>
            <a:endParaRPr lang="ru-RU" dirty="0"/>
          </a:p>
        </p:txBody>
      </p:sp>
      <p:sp>
        <p:nvSpPr>
          <p:cNvPr id="3" name="Заголовок 2"/>
          <p:cNvSpPr>
            <a:spLocks noGrp="1"/>
          </p:cNvSpPr>
          <p:nvPr>
            <p:ph type="title"/>
          </p:nvPr>
        </p:nvSpPr>
        <p:spPr>
          <a:xfrm>
            <a:off x="457200" y="338328"/>
            <a:ext cx="8229600" cy="1866536"/>
          </a:xfrm>
        </p:spPr>
        <p:txBody>
          <a:bodyPr>
            <a:normAutofit/>
          </a:bodyPr>
          <a:lstStyle/>
          <a:p>
            <a:r>
              <a:rPr lang="vi-VN" sz="2200" dirty="0"/>
              <a:t>Subiecţii dreptului internaţional </a:t>
            </a:r>
            <a:r>
              <a:rPr lang="vi-VN" sz="2200" dirty="0" smtClean="0"/>
              <a:t>umanitar</a:t>
            </a:r>
            <a:r>
              <a:rPr lang="ro-RO" sz="2200" dirty="0" smtClean="0"/>
              <a:t>:</a:t>
            </a:r>
            <a:br>
              <a:rPr lang="ro-RO" sz="2200" dirty="0" smtClean="0"/>
            </a:br>
            <a:r>
              <a:rPr lang="vi-VN" sz="2200" dirty="0"/>
              <a:t>Aplicarea dreptului internaţional umanitar faţă de anumite persoane (ratione personae</a:t>
            </a:r>
            <a:r>
              <a:rPr lang="ro-RO" sz="2200" dirty="0"/>
              <a:t>)</a:t>
            </a:r>
            <a:r>
              <a:rPr lang="ro-RO" dirty="0" smtClean="0"/>
              <a:t/>
            </a:r>
            <a:br>
              <a:rPr lang="ro-RO" dirty="0" smtClean="0"/>
            </a:br>
            <a:endParaRPr lang="ru-RU" dirty="0"/>
          </a:p>
        </p:txBody>
      </p:sp>
    </p:spTree>
    <p:extLst>
      <p:ext uri="{BB962C8B-B14F-4D97-AF65-F5344CB8AC3E}">
        <p14:creationId xmlns:p14="http://schemas.microsoft.com/office/powerpoint/2010/main" val="25531131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72067" y="1700808"/>
            <a:ext cx="7408333" cy="4425355"/>
          </a:xfrm>
        </p:spPr>
        <p:txBody>
          <a:bodyPr>
            <a:normAutofit/>
          </a:bodyPr>
          <a:lstStyle/>
          <a:p>
            <a:pPr algn="just"/>
            <a:r>
              <a:rPr lang="vi-VN" dirty="0" smtClean="0"/>
              <a:t>Dreptul </a:t>
            </a:r>
            <a:r>
              <a:rPr lang="vi-VN" dirty="0"/>
              <a:t>internaţional umanitar începe să se aplice în întregime sau parţial într-un anumit moment (declararea războiului sau începerea efectivă a ostilităţilor), aplicarea sa nu va înceta neapărat odată cu încetarea conflictului armat. După încetarea acţiunilor armate sau încheierea armistiţiului, ori chiar a tratatului de pace, anumite dispoziţii de drept internaţional umanitar în continuare vor reglementa situaţii ce rezultă din conflict.</a:t>
            </a:r>
            <a:endParaRPr lang="ru-RU" dirty="0"/>
          </a:p>
        </p:txBody>
      </p:sp>
      <p:sp>
        <p:nvSpPr>
          <p:cNvPr id="3" name="Заголовок 2"/>
          <p:cNvSpPr>
            <a:spLocks noGrp="1"/>
          </p:cNvSpPr>
          <p:nvPr>
            <p:ph type="title"/>
          </p:nvPr>
        </p:nvSpPr>
        <p:spPr/>
        <p:txBody>
          <a:bodyPr>
            <a:normAutofit/>
          </a:bodyPr>
          <a:lstStyle/>
          <a:p>
            <a:r>
              <a:rPr lang="ro-RO" sz="2400" dirty="0" smtClean="0"/>
              <a:t>A</a:t>
            </a:r>
            <a:r>
              <a:rPr lang="vi-VN" sz="2400" dirty="0" smtClean="0"/>
              <a:t>plicarea </a:t>
            </a:r>
            <a:r>
              <a:rPr lang="vi-VN" sz="2400" dirty="0"/>
              <a:t>dreptului internaţional umanitar în timp (ratione temporis). </a:t>
            </a:r>
            <a:endParaRPr lang="ru-RU" sz="2400" dirty="0"/>
          </a:p>
        </p:txBody>
      </p:sp>
    </p:spTree>
    <p:extLst>
      <p:ext uri="{BB962C8B-B14F-4D97-AF65-F5344CB8AC3E}">
        <p14:creationId xmlns:p14="http://schemas.microsoft.com/office/powerpoint/2010/main" val="24591233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fontScale="92500" lnSpcReduction="10000"/>
          </a:bodyPr>
          <a:lstStyle/>
          <a:p>
            <a:r>
              <a:rPr lang="vi-VN" dirty="0"/>
              <a:t>Convenţiile de la Geneva din 1949 creează obligaţii pentru state în raport cu întregul lor teritoriu, însă în anumite situaţii pot interveni devieri de la regula generală. În măsura în care, în cadrul unui conflict armat internaţional forţele armate ale unui sau alt stat pot fi nevoite să poarte acţiuni armate pe teritoriul unui alt stat sau în marea liberă</a:t>
            </a:r>
            <a:r>
              <a:rPr lang="vi-VN" dirty="0" smtClean="0"/>
              <a:t>,</a:t>
            </a:r>
            <a:endParaRPr lang="ro-RO" dirty="0" smtClean="0"/>
          </a:p>
          <a:p>
            <a:r>
              <a:rPr lang="vi-VN" dirty="0" smtClean="0"/>
              <a:t> </a:t>
            </a:r>
            <a:r>
              <a:rPr lang="vi-VN" dirty="0"/>
              <a:t>- tratatele internaţionale ce reglementează conflictele armate vor continua să se aplice statelor, ale căror forţe armate sunt în afara limitelor teritoriilor lor</a:t>
            </a:r>
            <a:endParaRPr lang="ru-RU" dirty="0"/>
          </a:p>
        </p:txBody>
      </p:sp>
      <p:sp>
        <p:nvSpPr>
          <p:cNvPr id="3" name="Заголовок 2"/>
          <p:cNvSpPr>
            <a:spLocks noGrp="1"/>
          </p:cNvSpPr>
          <p:nvPr>
            <p:ph type="title"/>
          </p:nvPr>
        </p:nvSpPr>
        <p:spPr/>
        <p:txBody>
          <a:bodyPr>
            <a:normAutofit/>
          </a:bodyPr>
          <a:lstStyle/>
          <a:p>
            <a:r>
              <a:rPr lang="ro-MO" sz="2400" dirty="0"/>
              <a:t>Aplicarea dreptului internaţional umanitar în </a:t>
            </a:r>
            <a:r>
              <a:rPr lang="ro-MO" sz="2400" dirty="0" smtClean="0"/>
              <a:t>spaţiu</a:t>
            </a:r>
            <a:br>
              <a:rPr lang="ro-MO" sz="2400" dirty="0" smtClean="0"/>
            </a:br>
            <a:r>
              <a:rPr lang="ro-MO" sz="2400" dirty="0" smtClean="0"/>
              <a:t> </a:t>
            </a:r>
            <a:r>
              <a:rPr lang="ro-MO" sz="2400" dirty="0"/>
              <a:t>(</a:t>
            </a:r>
            <a:r>
              <a:rPr lang="ro-MO" sz="2400" dirty="0" err="1"/>
              <a:t>ratione</a:t>
            </a:r>
            <a:r>
              <a:rPr lang="ro-MO" sz="2400" dirty="0"/>
              <a:t> </a:t>
            </a:r>
            <a:r>
              <a:rPr lang="ro-MO" sz="2400" dirty="0" err="1"/>
              <a:t>loci</a:t>
            </a:r>
            <a:r>
              <a:rPr lang="ro-MO" sz="2400" dirty="0"/>
              <a:t>)</a:t>
            </a:r>
            <a:endParaRPr lang="ru-RU" sz="2400" dirty="0"/>
          </a:p>
        </p:txBody>
      </p:sp>
    </p:spTree>
    <p:extLst>
      <p:ext uri="{BB962C8B-B14F-4D97-AF65-F5344CB8AC3E}">
        <p14:creationId xmlns:p14="http://schemas.microsoft.com/office/powerpoint/2010/main" val="9473356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a:bodyPr>
          <a:lstStyle/>
          <a:p>
            <a:r>
              <a:rPr lang="vi-VN" dirty="0" smtClean="0"/>
              <a:t>Încetarea </a:t>
            </a:r>
            <a:r>
              <a:rPr lang="vi-VN" dirty="0"/>
              <a:t>ostilităţilor presupune următoarele momente: 1. Încheierea actului de capitulare; 2. Armistiţiul; 3. Capitularea necondiţionată; 4. Acordul tacit; 5. Actele legislative interne. Încetarea stării de război cu restabilirea păcii presupune: 1. Încheierea tratatului de pace; 2. Debellatio (actul în baza căruia statul învingător supune în întregime statul învins şi are ca efect dispariţia statului învins).</a:t>
            </a:r>
            <a:endParaRPr lang="ru-RU" dirty="0"/>
          </a:p>
        </p:txBody>
      </p:sp>
      <p:sp>
        <p:nvSpPr>
          <p:cNvPr id="3" name="Заголовок 2"/>
          <p:cNvSpPr>
            <a:spLocks noGrp="1"/>
          </p:cNvSpPr>
          <p:nvPr>
            <p:ph type="title"/>
          </p:nvPr>
        </p:nvSpPr>
        <p:spPr/>
        <p:txBody>
          <a:bodyPr>
            <a:normAutofit fontScale="90000"/>
          </a:bodyPr>
          <a:lstStyle/>
          <a:p>
            <a:r>
              <a:rPr lang="vi-VN" dirty="0"/>
              <a:t>Încetarea stării de război şi restabilirea </a:t>
            </a:r>
            <a:r>
              <a:rPr lang="vi-VN" dirty="0" smtClean="0"/>
              <a:t>păcii</a:t>
            </a:r>
            <a:r>
              <a:rPr lang="ro-RO" dirty="0" smtClean="0"/>
              <a:t>:</a:t>
            </a:r>
            <a:endParaRPr lang="ru-RU" dirty="0"/>
          </a:p>
        </p:txBody>
      </p:sp>
    </p:spTree>
    <p:extLst>
      <p:ext uri="{BB962C8B-B14F-4D97-AF65-F5344CB8AC3E}">
        <p14:creationId xmlns:p14="http://schemas.microsoft.com/office/powerpoint/2010/main" val="32692260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conținut 1"/>
          <p:cNvSpPr>
            <a:spLocks noGrp="1"/>
          </p:cNvSpPr>
          <p:nvPr>
            <p:ph idx="1"/>
          </p:nvPr>
        </p:nvSpPr>
        <p:spPr/>
        <p:txBody>
          <a:bodyPr>
            <a:normAutofit fontScale="70000" lnSpcReduction="20000"/>
          </a:bodyPr>
          <a:lstStyle/>
          <a:p>
            <a:r>
              <a:rPr lang="vi-VN" b="1" dirty="0"/>
              <a:t>conflicte armate internaţionale, </a:t>
            </a:r>
            <a:r>
              <a:rPr lang="vi-VN" dirty="0"/>
              <a:t>care sunt lupta armată între două sau mai multe state şi care provoacă crize profunde în relaţiile internaţionale</a:t>
            </a:r>
            <a:r>
              <a:rPr lang="vi-VN" dirty="0" smtClean="0"/>
              <a:t>.</a:t>
            </a:r>
            <a:endParaRPr lang="ro-RO" dirty="0" smtClean="0"/>
          </a:p>
          <a:p>
            <a:endParaRPr lang="ro-RO" dirty="0"/>
          </a:p>
          <a:p>
            <a:r>
              <a:rPr lang="vi-VN" b="1" dirty="0"/>
              <a:t>conflicte armate non-internaţionale </a:t>
            </a:r>
            <a:r>
              <a:rPr lang="vi-VN" dirty="0"/>
              <a:t>care se desfăşoară pe teritoriul unui stat, între forţele armate ale acelui stat şi forţele armate dizidente sau grupuri armate care  controlează o parte a teritoriului statului respectiv (Protocolul adiţional II de la Geneva din 1977 art.1</a:t>
            </a:r>
            <a:r>
              <a:rPr lang="vi-VN" dirty="0" smtClean="0"/>
              <a:t>).</a:t>
            </a:r>
            <a:endParaRPr lang="ro-RO" dirty="0" smtClean="0"/>
          </a:p>
          <a:p>
            <a:endParaRPr lang="ro-RO" dirty="0"/>
          </a:p>
          <a:p>
            <a:r>
              <a:rPr lang="ro-RO" dirty="0" smtClean="0"/>
              <a:t>! </a:t>
            </a:r>
            <a:r>
              <a:rPr lang="vi-VN" dirty="0"/>
              <a:t>Tribunalul Internaţional Militar pentru fosta Iugoslavie a identificat doi factori - organizarea părţilor şi intensitatea conflictului - ca decisivi pentru a distinge conflictele armate interne consacrate în art. 3 comun de situaţii care nu ating acest prag. </a:t>
            </a:r>
            <a:endParaRPr lang="ru-RU" dirty="0"/>
          </a:p>
        </p:txBody>
      </p:sp>
      <p:sp>
        <p:nvSpPr>
          <p:cNvPr id="3" name="Titlu 2"/>
          <p:cNvSpPr>
            <a:spLocks noGrp="1"/>
          </p:cNvSpPr>
          <p:nvPr>
            <p:ph type="title"/>
          </p:nvPr>
        </p:nvSpPr>
        <p:spPr/>
        <p:txBody>
          <a:bodyPr>
            <a:normAutofit fontScale="90000"/>
          </a:bodyPr>
          <a:lstStyle/>
          <a:p>
            <a:r>
              <a:rPr lang="ro-RO" dirty="0" smtClean="0"/>
              <a:t>Conflicte armate cu și fără caracter internațional</a:t>
            </a:r>
            <a:endParaRPr lang="ru-RU" dirty="0"/>
          </a:p>
        </p:txBody>
      </p:sp>
    </p:spTree>
    <p:extLst>
      <p:ext uri="{BB962C8B-B14F-4D97-AF65-F5344CB8AC3E}">
        <p14:creationId xmlns:p14="http://schemas.microsoft.com/office/powerpoint/2010/main" val="303845162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Волна">
  <a:themeElements>
    <a:clrScheme name="Волна">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Волна">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Волна">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49</TotalTime>
  <Words>1007</Words>
  <Application>Microsoft Office PowerPoint</Application>
  <PresentationFormat>Expunere pe ecran (4:3)</PresentationFormat>
  <Paragraphs>63</Paragraphs>
  <Slides>11</Slides>
  <Notes>0</Notes>
  <HiddenSlides>0</HiddenSlides>
  <MMClips>0</MMClips>
  <ScaleCrop>false</ScaleCrop>
  <HeadingPairs>
    <vt:vector size="4" baseType="variant">
      <vt:variant>
        <vt:lpstr>Temă</vt:lpstr>
      </vt:variant>
      <vt:variant>
        <vt:i4>1</vt:i4>
      </vt:variant>
      <vt:variant>
        <vt:lpstr>Titluri diapozitive</vt:lpstr>
      </vt:variant>
      <vt:variant>
        <vt:i4>11</vt:i4>
      </vt:variant>
    </vt:vector>
  </HeadingPairs>
  <TitlesOfParts>
    <vt:vector size="12" baseType="lpstr">
      <vt:lpstr>Волна</vt:lpstr>
      <vt:lpstr>  Dreptul Internaţional  Umanitar </vt:lpstr>
      <vt:lpstr>Prezentare PowerPoint</vt:lpstr>
      <vt:lpstr>Principiile:</vt:lpstr>
      <vt:lpstr>Tratate internaţionale:</vt:lpstr>
      <vt:lpstr>Subiecţii dreptului internaţional umanitar: Aplicarea dreptului internaţional umanitar faţă de anumite persoane (ratione personae) </vt:lpstr>
      <vt:lpstr>Aplicarea dreptului internaţional umanitar în timp (ratione temporis). </vt:lpstr>
      <vt:lpstr>Aplicarea dreptului internaţional umanitar în spaţiu  (ratione loci)</vt:lpstr>
      <vt:lpstr>Încetarea stării de război şi restabilirea păcii:</vt:lpstr>
      <vt:lpstr>Conflicte armate cu și fără caracter internațional</vt:lpstr>
      <vt:lpstr>Metode și mijloace interzise de purtare a conflictelor armate  </vt:lpstr>
      <vt:lpstr>Prezentare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Dreptul Internaţional  Umanitar </dc:title>
  <dc:creator>Admin</dc:creator>
  <cp:lastModifiedBy>Admin</cp:lastModifiedBy>
  <cp:revision>6</cp:revision>
  <dcterms:created xsi:type="dcterms:W3CDTF">2021-11-26T08:56:31Z</dcterms:created>
  <dcterms:modified xsi:type="dcterms:W3CDTF">2023-12-13T09:11:26Z</dcterms:modified>
</cp:coreProperties>
</file>