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1pPr>
    <a:lvl2pPr marL="0" marR="0" indent="3429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2pPr>
    <a:lvl3pPr marL="0" marR="0" indent="6858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3pPr>
    <a:lvl4pPr marL="0" marR="0" indent="10287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4pPr>
    <a:lvl5pPr marL="0" marR="0" indent="13716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5pPr>
    <a:lvl6pPr marL="0" marR="0" indent="17145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6pPr>
    <a:lvl7pPr marL="0" marR="0" indent="20574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7pPr>
    <a:lvl8pPr marL="0" marR="0" indent="24003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8pPr>
    <a:lvl9pPr marL="0" marR="0" indent="274320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Bold"/>
          <a:ea typeface="DIN Alternate Bold"/>
          <a:cs typeface="DIN Alternate Bold"/>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1143000" y="685800"/>
            <a:ext cx="4572000" cy="3429000"/>
          </a:xfrm>
          <a:prstGeom prst="rect">
            <a:avLst/>
          </a:prstGeom>
        </p:spPr>
        <p:txBody>
          <a:bodyPr/>
          <a:lstStyle/>
          <a:p>
            <a:endParaRPr/>
          </a:p>
        </p:txBody>
      </p:sp>
      <p:sp>
        <p:nvSpPr>
          <p:cNvPr id="146" name="Shape 1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958794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u">
    <p:spTree>
      <p:nvGrpSpPr>
        <p:cNvPr id="1" name=""/>
        <p:cNvGrpSpPr/>
        <p:nvPr/>
      </p:nvGrpSpPr>
      <p:grpSpPr>
        <a:xfrm>
          <a:off x="0" y="0"/>
          <a:ext cx="0" cy="0"/>
          <a:chOff x="0" y="0"/>
          <a:chExt cx="0" cy="0"/>
        </a:xfrm>
      </p:grpSpPr>
      <p:sp>
        <p:nvSpPr>
          <p:cNvPr id="11" name="Linie"/>
          <p:cNvSpPr/>
          <p:nvPr/>
        </p:nvSpPr>
        <p:spPr>
          <a:xfrm>
            <a:off x="1016000" y="7874000"/>
            <a:ext cx="22351997" cy="6"/>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12" name="Text titlu"/>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Text titlu</a:t>
            </a:r>
          </a:p>
        </p:txBody>
      </p:sp>
      <p:sp>
        <p:nvSpPr>
          <p:cNvPr id="13" name="Nivel corp unu…"/>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Nivel corp unu</a:t>
            </a:r>
          </a:p>
          <a:p>
            <a:pPr lvl="1"/>
            <a:r>
              <a:t>Nivel corp doi</a:t>
            </a:r>
          </a:p>
          <a:p>
            <a:pPr lvl="2"/>
            <a:r>
              <a:t>Nivel corp trei</a:t>
            </a:r>
          </a:p>
          <a:p>
            <a:pPr lvl="3"/>
            <a:r>
              <a:t>Nivel corp patru</a:t>
            </a:r>
          </a:p>
          <a:p>
            <a:pPr lvl="4"/>
            <a:r>
              <a:t>Nivel corp cinci</a:t>
            </a:r>
          </a:p>
        </p:txBody>
      </p:sp>
      <p:sp>
        <p:nvSpPr>
          <p:cNvPr id="14" name="Număr diapozitiv"/>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Marcatori">
    <p:spTree>
      <p:nvGrpSpPr>
        <p:cNvPr id="1" name=""/>
        <p:cNvGrpSpPr/>
        <p:nvPr/>
      </p:nvGrpSpPr>
      <p:grpSpPr>
        <a:xfrm>
          <a:off x="0" y="0"/>
          <a:ext cx="0" cy="0"/>
          <a:chOff x="0" y="0"/>
          <a:chExt cx="0" cy="0"/>
        </a:xfrm>
      </p:grpSpPr>
      <p:sp>
        <p:nvSpPr>
          <p:cNvPr id="102" name="Nivel corp unu…"/>
          <p:cNvSpPr txBox="1">
            <a:spLocks noGrp="1"/>
          </p:cNvSpPr>
          <p:nvPr>
            <p:ph type="body" idx="1"/>
          </p:nvPr>
        </p:nvSpPr>
        <p:spPr>
          <a:prstGeom prst="rect">
            <a:avLst/>
          </a:prstGeom>
        </p:spPr>
        <p:txBody>
          <a:bodyPr/>
          <a:lstStyle/>
          <a:p>
            <a:r>
              <a:t>Nivel corp unu</a:t>
            </a:r>
          </a:p>
          <a:p>
            <a:pPr lvl="1"/>
            <a:r>
              <a:t>Nivel corp doi</a:t>
            </a:r>
          </a:p>
          <a:p>
            <a:pPr lvl="2"/>
            <a:r>
              <a:t>Nivel corp trei</a:t>
            </a:r>
          </a:p>
          <a:p>
            <a:pPr lvl="3"/>
            <a:r>
              <a:t>Nivel corp patru</a:t>
            </a:r>
          </a:p>
          <a:p>
            <a:pPr lvl="4"/>
            <a:r>
              <a:t>Nivel corp cinci</a:t>
            </a:r>
          </a:p>
        </p:txBody>
      </p:sp>
      <p:sp>
        <p:nvSpPr>
          <p:cNvPr id="103"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oză - 3 exemplare">
    <p:spTree>
      <p:nvGrpSpPr>
        <p:cNvPr id="1" name=""/>
        <p:cNvGrpSpPr/>
        <p:nvPr/>
      </p:nvGrpSpPr>
      <p:grpSpPr>
        <a:xfrm>
          <a:off x="0" y="0"/>
          <a:ext cx="0" cy="0"/>
          <a:chOff x="0" y="0"/>
          <a:chExt cx="0" cy="0"/>
        </a:xfrm>
      </p:grpSpPr>
      <p:sp>
        <p:nvSpPr>
          <p:cNvPr id="110" name="Fundal abstract cu straturi de dreptunghiuri roșii și albe"/>
          <p:cNvSpPr>
            <a:spLocks noGrp="1"/>
          </p:cNvSpPr>
          <p:nvPr>
            <p:ph type="pic" idx="21"/>
          </p:nvPr>
        </p:nvSpPr>
        <p:spPr>
          <a:xfrm>
            <a:off x="1016000" y="-1333500"/>
            <a:ext cx="13970000" cy="15177823"/>
          </a:xfrm>
          <a:prstGeom prst="rect">
            <a:avLst/>
          </a:prstGeom>
        </p:spPr>
        <p:txBody>
          <a:bodyPr lIns="91439" tIns="45719" rIns="91439" bIns="45719">
            <a:noAutofit/>
          </a:bodyPr>
          <a:lstStyle/>
          <a:p>
            <a:endParaRPr/>
          </a:p>
        </p:txBody>
      </p:sp>
      <p:sp>
        <p:nvSpPr>
          <p:cNvPr id="111" name="Fundal abstract cu forme verzi și galbene suprapuse"/>
          <p:cNvSpPr>
            <a:spLocks noGrp="1"/>
          </p:cNvSpPr>
          <p:nvPr>
            <p:ph type="pic" sz="half" idx="22"/>
          </p:nvPr>
        </p:nvSpPr>
        <p:spPr>
          <a:xfrm>
            <a:off x="15240000" y="-1130300"/>
            <a:ext cx="9296400" cy="8034867"/>
          </a:xfrm>
          <a:prstGeom prst="rect">
            <a:avLst/>
          </a:prstGeom>
        </p:spPr>
        <p:txBody>
          <a:bodyPr lIns="91439" tIns="45719" rIns="91439" bIns="45719">
            <a:noAutofit/>
          </a:bodyPr>
          <a:lstStyle/>
          <a:p>
            <a:endParaRPr/>
          </a:p>
        </p:txBody>
      </p:sp>
      <p:sp>
        <p:nvSpPr>
          <p:cNvPr id="112" name="Fundal abstract cu cercuri albastre, verzi și albe suprapuse, de diferite mărimi"/>
          <p:cNvSpPr>
            <a:spLocks noGrp="1"/>
          </p:cNvSpPr>
          <p:nvPr>
            <p:ph type="pic" sz="half" idx="23"/>
          </p:nvPr>
        </p:nvSpPr>
        <p:spPr>
          <a:xfrm>
            <a:off x="15240000" y="5778500"/>
            <a:ext cx="8382000" cy="8382000"/>
          </a:xfrm>
          <a:prstGeom prst="rect">
            <a:avLst/>
          </a:prstGeom>
        </p:spPr>
        <p:txBody>
          <a:bodyPr lIns="91439" tIns="45719" rIns="91439" bIns="45719">
            <a:noAutofit/>
          </a:bodyPr>
          <a:lstStyle/>
          <a:p>
            <a:endParaRPr/>
          </a:p>
        </p:txBody>
      </p:sp>
      <p:sp>
        <p:nvSpPr>
          <p:cNvPr id="113" name="Nivel corp unu…"/>
          <p:cNvSpPr txBox="1">
            <a:spLocks noGrp="1"/>
          </p:cNvSpPr>
          <p:nvPr>
            <p:ph type="body" sz="quarter" idx="1"/>
          </p:nvPr>
        </p:nvSpPr>
        <p:spPr>
          <a:xfrm>
            <a:off x="1016000" y="11137900"/>
            <a:ext cx="22352000" cy="1905000"/>
          </a:xfrm>
          <a:prstGeom prst="rect">
            <a:avLst/>
          </a:prstGeom>
        </p:spPr>
        <p:txBody>
          <a:bodyPr/>
          <a:lstStyle>
            <a:lvl1pPr marL="0" indent="0" algn="l">
              <a:spcBef>
                <a:spcPts val="2000"/>
              </a:spcBef>
              <a:buSzTx/>
              <a:buFontTx/>
              <a:buNone/>
              <a:defRPr sz="4000" i="1" spc="39"/>
            </a:lvl1pPr>
            <a:lvl2pPr marL="0" indent="0" algn="l">
              <a:spcBef>
                <a:spcPts val="2000"/>
              </a:spcBef>
              <a:buSzTx/>
              <a:buFontTx/>
              <a:buNone/>
              <a:defRPr sz="4000" i="1" spc="39"/>
            </a:lvl2pPr>
            <a:lvl3pPr marL="0" indent="0" algn="l">
              <a:spcBef>
                <a:spcPts val="2000"/>
              </a:spcBef>
              <a:buSzTx/>
              <a:buFontTx/>
              <a:buNone/>
              <a:defRPr sz="4000" i="1" spc="39"/>
            </a:lvl3pPr>
            <a:lvl4pPr marL="0" indent="0" algn="l">
              <a:spcBef>
                <a:spcPts val="2000"/>
              </a:spcBef>
              <a:buSzTx/>
              <a:buFontTx/>
              <a:buNone/>
              <a:defRPr sz="4000" i="1" spc="39"/>
            </a:lvl4pPr>
            <a:lvl5pPr marL="0" indent="0" algn="l">
              <a:spcBef>
                <a:spcPts val="2000"/>
              </a:spcBef>
              <a:buSzTx/>
              <a:buFontTx/>
              <a:buNone/>
              <a:defRPr sz="4000" i="1" spc="39"/>
            </a:lvl5pPr>
          </a:lstStyle>
          <a:p>
            <a:r>
              <a:t>Nivel corp unu</a:t>
            </a:r>
          </a:p>
          <a:p>
            <a:pPr lvl="1"/>
            <a:r>
              <a:t>Nivel corp doi</a:t>
            </a:r>
          </a:p>
          <a:p>
            <a:pPr lvl="2"/>
            <a:r>
              <a:t>Nivel corp trei</a:t>
            </a:r>
          </a:p>
          <a:p>
            <a:pPr lvl="3"/>
            <a:r>
              <a:t>Nivel corp patru</a:t>
            </a:r>
          </a:p>
          <a:p>
            <a:pPr lvl="4"/>
            <a:r>
              <a:t>Nivel corp cinci</a:t>
            </a:r>
          </a:p>
        </p:txBody>
      </p:sp>
      <p:sp>
        <p:nvSpPr>
          <p:cNvPr id="114"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21" name="&quot;"/>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a:solidFill>
                  <a:srgbClr val="E4E4E4"/>
                </a:solidFill>
                <a:latin typeface="Baskerville"/>
                <a:ea typeface="Baskerville"/>
                <a:cs typeface="Baskerville"/>
                <a:sym typeface="Baskerville"/>
              </a:defRPr>
            </a:lvl1pPr>
          </a:lstStyle>
          <a:p>
            <a:r>
              <a:t>"</a:t>
            </a:r>
          </a:p>
        </p:txBody>
      </p:sp>
      <p:sp>
        <p:nvSpPr>
          <p:cNvPr id="122" name="Scrieți un citat aici."/>
          <p:cNvSpPr txBox="1">
            <a:spLocks noGrp="1"/>
          </p:cNvSpPr>
          <p:nvPr>
            <p:ph type="body" sz="quarter" idx="21"/>
          </p:nvPr>
        </p:nvSpPr>
        <p:spPr>
          <a:xfrm>
            <a:off x="3632200" y="5442942"/>
            <a:ext cx="19735800" cy="1320801"/>
          </a:xfrm>
          <a:prstGeom prst="rect">
            <a:avLst/>
          </a:prstGeom>
        </p:spPr>
        <p:txBody>
          <a:bodyPr>
            <a:spAutoFit/>
          </a:bodyPr>
          <a:lstStyle>
            <a:lvl1pPr marL="0" indent="0" algn="l">
              <a:spcBef>
                <a:spcPts val="2300"/>
              </a:spcBef>
              <a:buSzTx/>
              <a:buFontTx/>
              <a:buNone/>
              <a:defRPr sz="7000">
                <a:solidFill>
                  <a:srgbClr val="747676"/>
                </a:solidFill>
              </a:defRPr>
            </a:lvl1pPr>
          </a:lstStyle>
          <a:p>
            <a:r>
              <a:t>Scrieți un citat aici.</a:t>
            </a:r>
          </a:p>
        </p:txBody>
      </p:sp>
      <p:sp>
        <p:nvSpPr>
          <p:cNvPr id="123" name="-Ion Popescu"/>
          <p:cNvSpPr txBox="1">
            <a:spLocks noGrp="1"/>
          </p:cNvSpPr>
          <p:nvPr>
            <p:ph type="body" sz="quarter" idx="22"/>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-Ion Popescu</a:t>
            </a:r>
          </a:p>
        </p:txBody>
      </p:sp>
      <p:sp>
        <p:nvSpPr>
          <p:cNvPr id="124"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oză">
    <p:spTree>
      <p:nvGrpSpPr>
        <p:cNvPr id="1" name=""/>
        <p:cNvGrpSpPr/>
        <p:nvPr/>
      </p:nvGrpSpPr>
      <p:grpSpPr>
        <a:xfrm>
          <a:off x="0" y="0"/>
          <a:ext cx="0" cy="0"/>
          <a:chOff x="0" y="0"/>
          <a:chExt cx="0" cy="0"/>
        </a:xfrm>
      </p:grpSpPr>
      <p:sp>
        <p:nvSpPr>
          <p:cNvPr id="131" name="Fundal abstract cu straturi de dreptunghiuri roșii și albe"/>
          <p:cNvSpPr>
            <a:spLocks noGrp="1"/>
          </p:cNvSpPr>
          <p:nvPr>
            <p:ph type="pic" idx="21"/>
          </p:nvPr>
        </p:nvSpPr>
        <p:spPr>
          <a:xfrm>
            <a:off x="-127000" y="-2540000"/>
            <a:ext cx="24637999" cy="26768159"/>
          </a:xfrm>
          <a:prstGeom prst="rect">
            <a:avLst/>
          </a:prstGeom>
        </p:spPr>
        <p:txBody>
          <a:bodyPr lIns="91439" tIns="45719" rIns="91439" bIns="45719">
            <a:noAutofit/>
          </a:bodyPr>
          <a:lstStyle/>
          <a:p>
            <a:endParaRPr/>
          </a:p>
        </p:txBody>
      </p:sp>
      <p:sp>
        <p:nvSpPr>
          <p:cNvPr id="132" name="Număr diapozitiv"/>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ără conținut">
    <p:spTree>
      <p:nvGrpSpPr>
        <p:cNvPr id="1" name=""/>
        <p:cNvGrpSpPr/>
        <p:nvPr/>
      </p:nvGrpSpPr>
      <p:grpSpPr>
        <a:xfrm>
          <a:off x="0" y="0"/>
          <a:ext cx="0" cy="0"/>
          <a:chOff x="0" y="0"/>
          <a:chExt cx="0" cy="0"/>
        </a:xfrm>
      </p:grpSpPr>
      <p:sp>
        <p:nvSpPr>
          <p:cNvPr id="139"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oză - Orizontal">
    <p:spTree>
      <p:nvGrpSpPr>
        <p:cNvPr id="1" name=""/>
        <p:cNvGrpSpPr/>
        <p:nvPr/>
      </p:nvGrpSpPr>
      <p:grpSpPr>
        <a:xfrm>
          <a:off x="0" y="0"/>
          <a:ext cx="0" cy="0"/>
          <a:chOff x="0" y="0"/>
          <a:chExt cx="0" cy="0"/>
        </a:xfrm>
      </p:grpSpPr>
      <p:sp>
        <p:nvSpPr>
          <p:cNvPr id="21" name="Fundal abstract cu straturi de dreptunghiuri roșii și albe"/>
          <p:cNvSpPr>
            <a:spLocks noGrp="1"/>
          </p:cNvSpPr>
          <p:nvPr>
            <p:ph type="pic" idx="21"/>
          </p:nvPr>
        </p:nvSpPr>
        <p:spPr>
          <a:xfrm>
            <a:off x="-38100" y="-4394200"/>
            <a:ext cx="24460199" cy="26574989"/>
          </a:xfrm>
          <a:prstGeom prst="rect">
            <a:avLst/>
          </a:prstGeom>
        </p:spPr>
        <p:txBody>
          <a:bodyPr lIns="91439" tIns="45719" rIns="91439" bIns="45719">
            <a:noAutofit/>
          </a:bodyPr>
          <a:lstStyle/>
          <a:p>
            <a:endParaRPr/>
          </a:p>
        </p:txBody>
      </p:sp>
      <p:sp>
        <p:nvSpPr>
          <p:cNvPr id="22" name="Dreptunghi"/>
          <p:cNvSpPr>
            <a:spLocks noGrp="1"/>
          </p:cNvSpPr>
          <p:nvPr>
            <p:ph type="body" sz="half" idx="22"/>
          </p:nvPr>
        </p:nvSpPr>
        <p:spPr>
          <a:xfrm>
            <a:off x="0" y="7620000"/>
            <a:ext cx="24384000" cy="5080000"/>
          </a:xfrm>
          <a:prstGeom prst="rect">
            <a:avLst/>
          </a:prstGeom>
          <a:solidFill>
            <a:srgbClr val="FFFFFF"/>
          </a:solidFill>
        </p:spPr>
        <p:txBody>
          <a:bodyPr anchor="ctr">
            <a:noAutofit/>
          </a:bodyPr>
          <a:lstStyle/>
          <a:p>
            <a:pPr marL="76200" indent="-76200" algn="ctr">
              <a:spcBef>
                <a:spcPts val="0"/>
              </a:spcBef>
              <a:buSzTx/>
              <a:buFontTx/>
              <a:buNone/>
              <a:defRPr sz="3500">
                <a:latin typeface="DIN Alternate Bold"/>
                <a:ea typeface="DIN Alternate Bold"/>
                <a:cs typeface="DIN Alternate Bold"/>
                <a:sym typeface="DIN Alternate Bold"/>
              </a:defRPr>
            </a:pPr>
            <a:endParaRPr/>
          </a:p>
        </p:txBody>
      </p:sp>
      <p:sp>
        <p:nvSpPr>
          <p:cNvPr id="23" name="Linie"/>
          <p:cNvSpPr/>
          <p:nvPr/>
        </p:nvSpPr>
        <p:spPr>
          <a:xfrm>
            <a:off x="1016000" y="10718800"/>
            <a:ext cx="22352002" cy="6"/>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24" name="Text titlu"/>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Text titlu</a:t>
            </a:r>
          </a:p>
        </p:txBody>
      </p:sp>
      <p:sp>
        <p:nvSpPr>
          <p:cNvPr id="25" name="Nivel corp unu…"/>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Nivel corp unu</a:t>
            </a:r>
          </a:p>
          <a:p>
            <a:pPr lvl="1"/>
            <a:r>
              <a:t>Nivel corp doi</a:t>
            </a:r>
          </a:p>
          <a:p>
            <a:pPr lvl="2"/>
            <a:r>
              <a:t>Nivel corp trei</a:t>
            </a:r>
          </a:p>
          <a:p>
            <a:pPr lvl="3"/>
            <a:r>
              <a:t>Nivel corp patru</a:t>
            </a:r>
          </a:p>
          <a:p>
            <a:pPr lvl="4"/>
            <a:r>
              <a:t>Nivel corp cinci</a:t>
            </a:r>
          </a:p>
        </p:txBody>
      </p:sp>
      <p:sp>
        <p:nvSpPr>
          <p:cNvPr id="26" name="Număr diapozitiv"/>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u - Centru">
    <p:spTree>
      <p:nvGrpSpPr>
        <p:cNvPr id="1" name=""/>
        <p:cNvGrpSpPr/>
        <p:nvPr/>
      </p:nvGrpSpPr>
      <p:grpSpPr>
        <a:xfrm>
          <a:off x="0" y="0"/>
          <a:ext cx="0" cy="0"/>
          <a:chOff x="0" y="0"/>
          <a:chExt cx="0" cy="0"/>
        </a:xfrm>
      </p:grpSpPr>
      <p:sp>
        <p:nvSpPr>
          <p:cNvPr id="33" name="Text titlu"/>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Text titlu</a:t>
            </a:r>
          </a:p>
        </p:txBody>
      </p:sp>
      <p:sp>
        <p:nvSpPr>
          <p:cNvPr id="34" name="Număr diapozitiv"/>
          <p:cNvSpPr txBox="1">
            <a:spLocks noGrp="1"/>
          </p:cNvSpPr>
          <p:nvPr>
            <p:ph type="sldNum" sz="quarter" idx="2"/>
          </p:nvPr>
        </p:nvSpPr>
        <p:spPr>
          <a:xfrm>
            <a:off x="22948900" y="12922250"/>
            <a:ext cx="419088"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oză - Vertical">
    <p:spTree>
      <p:nvGrpSpPr>
        <p:cNvPr id="1" name=""/>
        <p:cNvGrpSpPr/>
        <p:nvPr/>
      </p:nvGrpSpPr>
      <p:grpSpPr>
        <a:xfrm>
          <a:off x="0" y="0"/>
          <a:ext cx="0" cy="0"/>
          <a:chOff x="0" y="0"/>
          <a:chExt cx="0" cy="0"/>
        </a:xfrm>
      </p:grpSpPr>
      <p:sp>
        <p:nvSpPr>
          <p:cNvPr id="41" name="Linie"/>
          <p:cNvSpPr/>
          <p:nvPr/>
        </p:nvSpPr>
        <p:spPr>
          <a:xfrm>
            <a:off x="1016000" y="10718800"/>
            <a:ext cx="120904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42" name="Fundal abstract cu cercuri albastre, verzi și albe suprapuse, de diferite mărimi"/>
          <p:cNvSpPr>
            <a:spLocks noGrp="1"/>
          </p:cNvSpPr>
          <p:nvPr>
            <p:ph type="pic" idx="21"/>
          </p:nvPr>
        </p:nvSpPr>
        <p:spPr>
          <a:xfrm>
            <a:off x="12306300" y="-114300"/>
            <a:ext cx="13931900" cy="13931900"/>
          </a:xfrm>
          <a:prstGeom prst="rect">
            <a:avLst/>
          </a:prstGeom>
        </p:spPr>
        <p:txBody>
          <a:bodyPr lIns="91439" tIns="45719" rIns="91439" bIns="45719">
            <a:noAutofit/>
          </a:bodyPr>
          <a:lstStyle/>
          <a:p>
            <a:endParaRPr/>
          </a:p>
        </p:txBody>
      </p:sp>
      <p:sp>
        <p:nvSpPr>
          <p:cNvPr id="43" name="Text titlu"/>
          <p:cNvSpPr txBox="1">
            <a:spLocks noGrp="1"/>
          </p:cNvSpPr>
          <p:nvPr>
            <p:ph type="title"/>
          </p:nvPr>
        </p:nvSpPr>
        <p:spPr>
          <a:xfrm>
            <a:off x="1016000" y="1155700"/>
            <a:ext cx="12090400" cy="9779000"/>
          </a:xfrm>
          <a:prstGeom prst="rect">
            <a:avLst/>
          </a:prstGeom>
        </p:spPr>
        <p:txBody>
          <a:bodyPr anchor="b"/>
          <a:lstStyle>
            <a:lvl1pPr algn="r">
              <a:lnSpc>
                <a:spcPct val="80000"/>
              </a:lnSpc>
              <a:spcBef>
                <a:spcPts val="0"/>
              </a:spcBef>
              <a:defRPr sz="17100">
                <a:solidFill>
                  <a:srgbClr val="5C5C5C"/>
                </a:solidFill>
              </a:defRPr>
            </a:lvl1pPr>
          </a:lstStyle>
          <a:p>
            <a:r>
              <a:t>Text titlu</a:t>
            </a:r>
          </a:p>
        </p:txBody>
      </p:sp>
      <p:sp>
        <p:nvSpPr>
          <p:cNvPr id="44" name="Nivel corp unu…"/>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u - Sus">
    <p:spTree>
      <p:nvGrpSpPr>
        <p:cNvPr id="1" name=""/>
        <p:cNvGrpSpPr/>
        <p:nvPr/>
      </p:nvGrpSpPr>
      <p:grpSpPr>
        <a:xfrm>
          <a:off x="0" y="0"/>
          <a:ext cx="0" cy="0"/>
          <a:chOff x="0" y="0"/>
          <a:chExt cx="0" cy="0"/>
        </a:xfrm>
      </p:grpSpPr>
      <p:sp>
        <p:nvSpPr>
          <p:cNvPr id="52" name="Linie"/>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53" name="Text titlu"/>
          <p:cNvSpPr txBox="1">
            <a:spLocks noGrp="1"/>
          </p:cNvSpPr>
          <p:nvPr>
            <p:ph type="title"/>
          </p:nvPr>
        </p:nvSpPr>
        <p:spPr>
          <a:prstGeom prst="rect">
            <a:avLst/>
          </a:prstGeom>
        </p:spPr>
        <p:txBody>
          <a:bodyPr/>
          <a:lstStyle/>
          <a:p>
            <a:r>
              <a:t>Text titlu</a:t>
            </a:r>
          </a:p>
        </p:txBody>
      </p:sp>
      <p:sp>
        <p:nvSpPr>
          <p:cNvPr id="54"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u și marcatori">
    <p:spTree>
      <p:nvGrpSpPr>
        <p:cNvPr id="1" name=""/>
        <p:cNvGrpSpPr/>
        <p:nvPr/>
      </p:nvGrpSpPr>
      <p:grpSpPr>
        <a:xfrm>
          <a:off x="0" y="0"/>
          <a:ext cx="0" cy="0"/>
          <a:chOff x="0" y="0"/>
          <a:chExt cx="0" cy="0"/>
        </a:xfrm>
      </p:grpSpPr>
      <p:sp>
        <p:nvSpPr>
          <p:cNvPr id="61" name="Linie"/>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62" name="Text titlu"/>
          <p:cNvSpPr txBox="1">
            <a:spLocks noGrp="1"/>
          </p:cNvSpPr>
          <p:nvPr>
            <p:ph type="title"/>
          </p:nvPr>
        </p:nvSpPr>
        <p:spPr>
          <a:prstGeom prst="rect">
            <a:avLst/>
          </a:prstGeom>
        </p:spPr>
        <p:txBody>
          <a:bodyPr/>
          <a:lstStyle/>
          <a:p>
            <a:r>
              <a:t>Text titlu</a:t>
            </a:r>
          </a:p>
        </p:txBody>
      </p:sp>
      <p:sp>
        <p:nvSpPr>
          <p:cNvPr id="63" name="Nivel corp unu…"/>
          <p:cNvSpPr txBox="1">
            <a:spLocks noGrp="1"/>
          </p:cNvSpPr>
          <p:nvPr>
            <p:ph type="body" idx="1"/>
          </p:nvPr>
        </p:nvSpPr>
        <p:spPr>
          <a:prstGeom prst="rect">
            <a:avLst/>
          </a:prstGeom>
        </p:spPr>
        <p:txBody>
          <a:bodyPr/>
          <a:lstStyle/>
          <a:p>
            <a:r>
              <a:t>Nivel corp unu</a:t>
            </a:r>
          </a:p>
          <a:p>
            <a:pPr lvl="1"/>
            <a:r>
              <a:t>Nivel corp doi</a:t>
            </a:r>
          </a:p>
          <a:p>
            <a:pPr lvl="2"/>
            <a:r>
              <a:t>Nivel corp trei</a:t>
            </a:r>
          </a:p>
          <a:p>
            <a:pPr lvl="3"/>
            <a:r>
              <a:t>Nivel corp patru</a:t>
            </a:r>
          </a:p>
          <a:p>
            <a:pPr lvl="4"/>
            <a:r>
              <a:t>Nivel corp cinci</a:t>
            </a:r>
          </a:p>
        </p:txBody>
      </p:sp>
      <p:sp>
        <p:nvSpPr>
          <p:cNvPr id="64"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u, marcatori și poză">
    <p:spTree>
      <p:nvGrpSpPr>
        <p:cNvPr id="1" name=""/>
        <p:cNvGrpSpPr/>
        <p:nvPr/>
      </p:nvGrpSpPr>
      <p:grpSpPr>
        <a:xfrm>
          <a:off x="0" y="0"/>
          <a:ext cx="0" cy="0"/>
          <a:chOff x="0" y="0"/>
          <a:chExt cx="0" cy="0"/>
        </a:xfrm>
      </p:grpSpPr>
      <p:sp>
        <p:nvSpPr>
          <p:cNvPr id="71" name="Linie"/>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72" name="Fundal abstract cu straturi de dreptunghiuri roșii și albe"/>
          <p:cNvSpPr>
            <a:spLocks noGrp="1"/>
          </p:cNvSpPr>
          <p:nvPr>
            <p:ph type="pic" idx="21"/>
          </p:nvPr>
        </p:nvSpPr>
        <p:spPr>
          <a:xfrm>
            <a:off x="-381000" y="-114300"/>
            <a:ext cx="13931900" cy="15136430"/>
          </a:xfrm>
          <a:prstGeom prst="rect">
            <a:avLst/>
          </a:prstGeom>
        </p:spPr>
        <p:txBody>
          <a:bodyPr lIns="91439" tIns="45719" rIns="91439" bIns="45719">
            <a:noAutofit/>
          </a:bodyPr>
          <a:lstStyle/>
          <a:p>
            <a:endParaRPr/>
          </a:p>
        </p:txBody>
      </p:sp>
      <p:sp>
        <p:nvSpPr>
          <p:cNvPr id="73" name="Text titlu"/>
          <p:cNvSpPr txBox="1">
            <a:spLocks noGrp="1"/>
          </p:cNvSpPr>
          <p:nvPr>
            <p:ph type="title"/>
          </p:nvPr>
        </p:nvSpPr>
        <p:spPr>
          <a:xfrm>
            <a:off x="13208000" y="1016000"/>
            <a:ext cx="10160000" cy="1016000"/>
          </a:xfrm>
          <a:prstGeom prst="rect">
            <a:avLst/>
          </a:prstGeom>
        </p:spPr>
        <p:txBody>
          <a:bodyPr/>
          <a:lstStyle/>
          <a:p>
            <a:r>
              <a:t>Text titlu</a:t>
            </a:r>
          </a:p>
        </p:txBody>
      </p:sp>
      <p:sp>
        <p:nvSpPr>
          <p:cNvPr id="74" name="Nivel corp unu…"/>
          <p:cNvSpPr txBox="1">
            <a:spLocks noGrp="1"/>
          </p:cNvSpPr>
          <p:nvPr>
            <p:ph type="body" sz="half" idx="1"/>
          </p:nvPr>
        </p:nvSpPr>
        <p:spPr>
          <a:xfrm>
            <a:off x="13208000" y="2540000"/>
            <a:ext cx="10160000" cy="10160000"/>
          </a:xfrm>
          <a:prstGeom prst="rect">
            <a:avLst/>
          </a:prstGeom>
        </p:spPr>
        <p:txBody>
          <a:bodyPr/>
          <a:lstStyle>
            <a:lvl1pPr marL="571500" indent="-571500" algn="l">
              <a:defRPr sz="4000"/>
            </a:lvl1pPr>
            <a:lvl2pPr marL="1143000" indent="-571500" algn="l">
              <a:defRPr sz="4000"/>
            </a:lvl2pPr>
            <a:lvl3pPr marL="1714500" indent="-571500" algn="l">
              <a:defRPr sz="4000"/>
            </a:lvl3pPr>
            <a:lvl4pPr marL="2286000" indent="-571500" algn="l">
              <a:defRPr sz="4000"/>
            </a:lvl4pPr>
            <a:lvl5pPr marL="2857500" indent="-571500" algn="l">
              <a:defRPr sz="4000"/>
            </a:lvl5pPr>
          </a:lstStyle>
          <a:p>
            <a:r>
              <a:t>Nivel corp unu</a:t>
            </a:r>
          </a:p>
          <a:p>
            <a:pPr lvl="1"/>
            <a:r>
              <a:t>Nivel corp doi</a:t>
            </a:r>
          </a:p>
          <a:p>
            <a:pPr lvl="2"/>
            <a:r>
              <a:t>Nivel corp trei</a:t>
            </a:r>
          </a:p>
          <a:p>
            <a:pPr lvl="3"/>
            <a:r>
              <a:t>Nivel corp patru</a:t>
            </a:r>
          </a:p>
          <a:p>
            <a:pPr lvl="4"/>
            <a:r>
              <a:t>Nivel corp cinci</a:t>
            </a:r>
          </a:p>
        </p:txBody>
      </p:sp>
      <p:sp>
        <p:nvSpPr>
          <p:cNvPr id="75"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u, marcatori și video live mic">
    <p:spTree>
      <p:nvGrpSpPr>
        <p:cNvPr id="1" name=""/>
        <p:cNvGrpSpPr/>
        <p:nvPr/>
      </p:nvGrpSpPr>
      <p:grpSpPr>
        <a:xfrm>
          <a:off x="0" y="0"/>
          <a:ext cx="0" cy="0"/>
          <a:chOff x="0" y="0"/>
          <a:chExt cx="0" cy="0"/>
        </a:xfrm>
      </p:grpSpPr>
      <p:sp>
        <p:nvSpPr>
          <p:cNvPr id="82" name="Linie"/>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83" name="Text titlu"/>
          <p:cNvSpPr txBox="1">
            <a:spLocks noGrp="1"/>
          </p:cNvSpPr>
          <p:nvPr>
            <p:ph type="title"/>
          </p:nvPr>
        </p:nvSpPr>
        <p:spPr>
          <a:xfrm>
            <a:off x="13208000" y="1016000"/>
            <a:ext cx="10160000" cy="1016000"/>
          </a:xfrm>
          <a:prstGeom prst="rect">
            <a:avLst/>
          </a:prstGeom>
        </p:spPr>
        <p:txBody>
          <a:bodyPr/>
          <a:lstStyle/>
          <a:p>
            <a:r>
              <a:t>Text titlu</a:t>
            </a:r>
          </a:p>
        </p:txBody>
      </p:sp>
      <p:sp>
        <p:nvSpPr>
          <p:cNvPr id="84" name="Nivel corp unu…"/>
          <p:cNvSpPr txBox="1">
            <a:spLocks noGrp="1"/>
          </p:cNvSpPr>
          <p:nvPr>
            <p:ph type="body" sz="half" idx="1"/>
          </p:nvPr>
        </p:nvSpPr>
        <p:spPr>
          <a:xfrm>
            <a:off x="13208000" y="2540000"/>
            <a:ext cx="10160000" cy="10160000"/>
          </a:xfrm>
          <a:prstGeom prst="rect">
            <a:avLst/>
          </a:prstGeom>
        </p:spPr>
        <p:txBody>
          <a:bodyPr/>
          <a:lstStyle>
            <a:lvl1pPr marL="571500" indent="-571500" algn="l">
              <a:defRPr sz="4000"/>
            </a:lvl1pPr>
            <a:lvl2pPr marL="1143000" indent="-571500" algn="l">
              <a:defRPr sz="4000"/>
            </a:lvl2pPr>
            <a:lvl3pPr marL="1714500" indent="-571500" algn="l">
              <a:defRPr sz="4000"/>
            </a:lvl3pPr>
            <a:lvl4pPr marL="2286000" indent="-571500" algn="l">
              <a:defRPr sz="4000"/>
            </a:lvl4pPr>
            <a:lvl5pPr marL="2857500" indent="-571500" algn="l">
              <a:defRPr sz="4000"/>
            </a:lvl5pPr>
          </a:lstStyle>
          <a:p>
            <a:r>
              <a:t>Nivel corp unu</a:t>
            </a:r>
          </a:p>
          <a:p>
            <a:pPr lvl="1"/>
            <a:r>
              <a:t>Nivel corp doi</a:t>
            </a:r>
          </a:p>
          <a:p>
            <a:pPr lvl="2"/>
            <a:r>
              <a:t>Nivel corp trei</a:t>
            </a:r>
          </a:p>
          <a:p>
            <a:pPr lvl="3"/>
            <a:r>
              <a:t>Nivel corp patru</a:t>
            </a:r>
          </a:p>
          <a:p>
            <a:pPr lvl="4"/>
            <a:r>
              <a:t>Nivel corp cinci</a:t>
            </a:r>
          </a:p>
        </p:txBody>
      </p:sp>
      <p:sp>
        <p:nvSpPr>
          <p:cNvPr id="85"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u, marcatori și video live mare">
    <p:spTree>
      <p:nvGrpSpPr>
        <p:cNvPr id="1" name=""/>
        <p:cNvGrpSpPr/>
        <p:nvPr/>
      </p:nvGrpSpPr>
      <p:grpSpPr>
        <a:xfrm>
          <a:off x="0" y="0"/>
          <a:ext cx="0" cy="0"/>
          <a:chOff x="0" y="0"/>
          <a:chExt cx="0" cy="0"/>
        </a:xfrm>
      </p:grpSpPr>
      <p:sp>
        <p:nvSpPr>
          <p:cNvPr id="92" name="Linie"/>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93" name="Text titlu"/>
          <p:cNvSpPr txBox="1">
            <a:spLocks noGrp="1"/>
          </p:cNvSpPr>
          <p:nvPr>
            <p:ph type="title"/>
          </p:nvPr>
        </p:nvSpPr>
        <p:spPr>
          <a:xfrm>
            <a:off x="13208000" y="1016000"/>
            <a:ext cx="10160000" cy="1016000"/>
          </a:xfrm>
          <a:prstGeom prst="rect">
            <a:avLst/>
          </a:prstGeom>
        </p:spPr>
        <p:txBody>
          <a:bodyPr/>
          <a:lstStyle/>
          <a:p>
            <a:r>
              <a:t>Text titlu</a:t>
            </a:r>
          </a:p>
        </p:txBody>
      </p:sp>
      <p:sp>
        <p:nvSpPr>
          <p:cNvPr id="94" name="Nivel corp unu…"/>
          <p:cNvSpPr txBox="1">
            <a:spLocks noGrp="1"/>
          </p:cNvSpPr>
          <p:nvPr>
            <p:ph type="body" sz="half" idx="1"/>
          </p:nvPr>
        </p:nvSpPr>
        <p:spPr>
          <a:xfrm>
            <a:off x="13208000" y="2540000"/>
            <a:ext cx="10160000" cy="10160000"/>
          </a:xfrm>
          <a:prstGeom prst="rect">
            <a:avLst/>
          </a:prstGeom>
        </p:spPr>
        <p:txBody>
          <a:bodyPr/>
          <a:lstStyle>
            <a:lvl1pPr marL="571500" indent="-571500" algn="l">
              <a:defRPr sz="4000"/>
            </a:lvl1pPr>
            <a:lvl2pPr marL="1143000" indent="-571500" algn="l">
              <a:defRPr sz="4000"/>
            </a:lvl2pPr>
            <a:lvl3pPr marL="1714500" indent="-571500" algn="l">
              <a:defRPr sz="4000"/>
            </a:lvl3pPr>
            <a:lvl4pPr marL="2286000" indent="-571500" algn="l">
              <a:defRPr sz="4000"/>
            </a:lvl4pPr>
            <a:lvl5pPr marL="2857500" indent="-571500" algn="l">
              <a:defRPr sz="4000"/>
            </a:lvl5pPr>
          </a:lstStyle>
          <a:p>
            <a:r>
              <a:t>Nivel corp unu</a:t>
            </a:r>
          </a:p>
          <a:p>
            <a:pPr lvl="1"/>
            <a:r>
              <a:t>Nivel corp doi</a:t>
            </a:r>
          </a:p>
          <a:p>
            <a:pPr lvl="2"/>
            <a:r>
              <a:t>Nivel corp trei</a:t>
            </a:r>
          </a:p>
          <a:p>
            <a:pPr lvl="3"/>
            <a:r>
              <a:t>Nivel corp patru</a:t>
            </a:r>
          </a:p>
          <a:p>
            <a:pPr lvl="4"/>
            <a:r>
              <a:t>Nivel corp cinci</a:t>
            </a:r>
          </a:p>
        </p:txBody>
      </p:sp>
      <p:sp>
        <p:nvSpPr>
          <p:cNvPr id="95"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titlu"/>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titlu</a:t>
            </a:r>
          </a:p>
        </p:txBody>
      </p:sp>
      <p:sp>
        <p:nvSpPr>
          <p:cNvPr id="3" name="Nivel corp unu…"/>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Nivel corp unu</a:t>
            </a:r>
          </a:p>
          <a:p>
            <a:pPr lvl="1"/>
            <a:r>
              <a:t>Nivel corp doi</a:t>
            </a:r>
          </a:p>
          <a:p>
            <a:pPr lvl="2"/>
            <a:r>
              <a:t>Nivel corp trei</a:t>
            </a:r>
          </a:p>
          <a:p>
            <a:pPr lvl="3"/>
            <a:r>
              <a:t>Nivel corp patru</a:t>
            </a:r>
          </a:p>
          <a:p>
            <a:pPr lvl="4"/>
            <a:r>
              <a:t>Nivel corp cinci</a:t>
            </a:r>
          </a:p>
        </p:txBody>
      </p:sp>
      <p:sp>
        <p:nvSpPr>
          <p:cNvPr id="4" name="Număr diapozitiv"/>
          <p:cNvSpPr txBox="1">
            <a:spLocks noGrp="1"/>
          </p:cNvSpPr>
          <p:nvPr>
            <p:ph type="sldNum" sz="quarter" idx="2"/>
          </p:nvPr>
        </p:nvSpPr>
        <p:spPr>
          <a:xfrm>
            <a:off x="22948900" y="12928600"/>
            <a:ext cx="419088" cy="469900"/>
          </a:xfrm>
          <a:prstGeom prst="rect">
            <a:avLst/>
          </a:prstGeom>
          <a:ln w="12700">
            <a:miter lim="400000"/>
          </a:ln>
        </p:spPr>
        <p:txBody>
          <a:bodyPr wrap="none" lIns="50800" tIns="50800" rIns="50800" bIns="50800">
            <a:spAutoFit/>
          </a:bodyPr>
          <a:lstStyle>
            <a:lvl1pPr algn="r">
              <a:spcBef>
                <a:spcPts val="0"/>
              </a:spcBef>
              <a:defRPr sz="2500">
                <a:solidFill>
                  <a:srgbClr val="747676"/>
                </a:solidFill>
                <a:latin typeface="DIN Alternate Bold"/>
                <a:ea typeface="DIN Alternate Bold"/>
                <a:cs typeface="DIN Alternate Bold"/>
                <a:sym typeface="DIN Alternate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9pPr>
    </p:titleStyle>
    <p:bodyStyle>
      <a:lvl1pPr marL="635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just"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Linie"/>
          <p:cNvSpPr/>
          <p:nvPr/>
        </p:nvSpPr>
        <p:spPr>
          <a:xfrm>
            <a:off x="1016000" y="10718800"/>
            <a:ext cx="120904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pic>
        <p:nvPicPr>
          <p:cNvPr id="149" name="Fundal abstract cu cercuri albastre, verzi și albe suprapuse, de diferite mărimi" descr="Fundal abstract cu cercuri albastre, verzi și albe suprapuse, de diferite mărimi"/>
          <p:cNvPicPr>
            <a:picLocks noGrp="1" noChangeAspect="1"/>
          </p:cNvPicPr>
          <p:nvPr>
            <p:ph type="pic" idx="21"/>
          </p:nvPr>
        </p:nvPicPr>
        <p:blipFill>
          <a:blip r:embed="rId3">
            <a:extLst/>
          </a:blip>
          <a:srcRect l="13035" t="820" r="13309" b="729"/>
          <a:stretch>
            <a:fillRect/>
          </a:stretch>
        </p:blipFill>
        <p:spPr>
          <a:xfrm>
            <a:off x="14122400" y="0"/>
            <a:ext cx="10261600" cy="13716000"/>
          </a:xfrm>
          <a:prstGeom prst="rect">
            <a:avLst/>
          </a:prstGeom>
        </p:spPr>
      </p:pic>
      <p:sp>
        <p:nvSpPr>
          <p:cNvPr id="150" name="Analiza Hotărârilor Curții Europene a Drepturilor Omului  din  24.10.2024 - 29.10.2024"/>
          <p:cNvSpPr txBox="1">
            <a:spLocks noGrp="1"/>
          </p:cNvSpPr>
          <p:nvPr>
            <p:ph type="title"/>
          </p:nvPr>
        </p:nvSpPr>
        <p:spPr>
          <a:prstGeom prst="rect">
            <a:avLst/>
          </a:prstGeom>
          <a:blipFill>
            <a:blip r:embed="rId4"/>
          </a:blipFill>
          <a:ln w="9525">
            <a:round/>
          </a:ln>
        </p:spPr>
        <p:txBody>
          <a:bodyPr/>
          <a:lstStyle/>
          <a:p>
            <a:pPr algn="ctr">
              <a:lnSpc>
                <a:spcPct val="100000"/>
              </a:lnSpc>
              <a:defRPr sz="6000" cap="none">
                <a:solidFill>
                  <a:srgbClr val="FFFFFF"/>
                </a:solidFill>
                <a:latin typeface="Bradley Hand ITC TT-Bold"/>
                <a:ea typeface="Bradley Hand ITC TT-Bold"/>
                <a:cs typeface="Bradley Hand ITC TT-Bold"/>
                <a:sym typeface="Bradley Hand ITC TT-Bold"/>
              </a:defRPr>
            </a:pPr>
            <a:r>
              <a:t>Analiza Hotărârilor Curții Europene a Drepturilor Omului  din  24.10.2024 - 29.10.2024</a:t>
            </a:r>
          </a:p>
          <a:p>
            <a:pPr algn="ctr">
              <a:lnSpc>
                <a:spcPct val="100000"/>
              </a:lnSpc>
              <a:defRPr sz="6000" cap="none">
                <a:solidFill>
                  <a:srgbClr val="FFFFFF"/>
                </a:solidFill>
                <a:latin typeface="Bradley Hand ITC TT-Bold"/>
                <a:ea typeface="Bradley Hand ITC TT-Bold"/>
                <a:cs typeface="Bradley Hand ITC TT-Bold"/>
                <a:sym typeface="Bradley Hand ITC TT-Bold"/>
              </a:defRPr>
            </a:pPr>
            <a:endParaRPr/>
          </a:p>
          <a:p>
            <a:pPr algn="ctr">
              <a:lnSpc>
                <a:spcPct val="100000"/>
              </a:lnSpc>
              <a:defRPr sz="6000" cap="none">
                <a:solidFill>
                  <a:srgbClr val="FFFFFF"/>
                </a:solidFill>
                <a:latin typeface="Bradley Hand ITC TT-Bold"/>
                <a:ea typeface="Bradley Hand ITC TT-Bold"/>
                <a:cs typeface="Bradley Hand ITC TT-Bold"/>
                <a:sym typeface="Bradley Hand ITC TT-Bold"/>
              </a:defRPr>
            </a:pPr>
            <a:endParaRPr/>
          </a:p>
          <a:p>
            <a:pPr algn="ctr">
              <a:lnSpc>
                <a:spcPct val="100000"/>
              </a:lnSpc>
              <a:defRPr sz="6000" cap="none">
                <a:solidFill>
                  <a:srgbClr val="FFFFFF"/>
                </a:solidFill>
                <a:latin typeface="Bradley Hand ITC TT-Bold"/>
                <a:ea typeface="Bradley Hand ITC TT-Bold"/>
                <a:cs typeface="Bradley Hand ITC TT-Bold"/>
                <a:sym typeface="Bradley Hand ITC TT-Bold"/>
              </a:defRPr>
            </a:pPr>
            <a: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Fundal abstract cu straturi de dreptunghiuri roșii și albe" descr="Fundal abstract cu straturi de dreptunghiuri roșii și albe"/>
          <p:cNvPicPr>
            <a:picLocks noGrp="1" noChangeAspect="1"/>
          </p:cNvPicPr>
          <p:nvPr>
            <p:ph type="pic" idx="21"/>
          </p:nvPr>
        </p:nvPicPr>
        <p:blipFill>
          <a:blip r:embed="rId2">
            <a:extLst/>
          </a:blip>
          <a:srcRect l="2734" t="755" r="10665" b="8629"/>
          <a:stretch>
            <a:fillRect/>
          </a:stretch>
        </p:blipFill>
        <p:spPr>
          <a:xfrm>
            <a:off x="0" y="0"/>
            <a:ext cx="12065000" cy="13716000"/>
          </a:xfrm>
          <a:prstGeom prst="rect">
            <a:avLst/>
          </a:prstGeom>
        </p:spPr>
      </p:pic>
      <p:sp>
        <p:nvSpPr>
          <p:cNvPr id="185" name="Pe scurt, Curtea are îndoieli în legătură cu legalitatea ingerinței în cauză, în ceea ce privește previzibilitatea legislației aplicabile și existența unui interes public real capabil să justifice ingerința. Totuși, consideră că nu este necesar să se pro"/>
          <p:cNvSpPr txBox="1">
            <a:spLocks noGrp="1"/>
          </p:cNvSpPr>
          <p:nvPr>
            <p:ph type="body" sz="half" idx="1"/>
          </p:nvPr>
        </p:nvSpPr>
        <p:spPr>
          <a:xfrm>
            <a:off x="13138923" y="1388725"/>
            <a:ext cx="10160001" cy="10160001"/>
          </a:xfrm>
          <a:prstGeom prst="rect">
            <a:avLst/>
          </a:prstGeom>
        </p:spPr>
        <p:txBody>
          <a:bodyPr/>
          <a:lstStyle/>
          <a:p>
            <a:pPr marL="440054" indent="-440054" defTabSz="635634">
              <a:spcBef>
                <a:spcPts val="1900"/>
              </a:spcBef>
              <a:defRPr sz="3080"/>
            </a:pPr>
            <a:r>
              <a:t> </a:t>
            </a:r>
            <a:r>
              <a:rPr b="1"/>
              <a:t>Pe scurt</a:t>
            </a:r>
            <a:r>
              <a:t>, Curtea are îndoieli în legătură cu legalitatea ingerinței în cauză, în ceea ce privește previzibilitatea legislației aplicabile și existența unui interes public real capabil să justifice ingerința. Totuși, consideră că nu este necesar să se pronunțe asupra acestor aspecte, întrucât ingerința este, în orice caz, disproporționată. Ori, o ingerință în dreptul la posesie trebuie să asigure un echilibru corect între cerințele interesului general al comunității și necesitățile protecției drepturilor fundamentale ale individului</a:t>
            </a:r>
          </a:p>
          <a:p>
            <a:pPr marL="440054" indent="-440054" defTabSz="635634">
              <a:spcBef>
                <a:spcPts val="1900"/>
              </a:spcBef>
              <a:defRPr sz="3080"/>
            </a:pPr>
            <a:r>
              <a:t>În concluzie, Curtea a considerat ingerința asupra drepturilor de proprietate a reclamantei pe lângă îndoielile serioase privind legalitatea sa și justificarea în interesul general, a impus o povară disproporționată asupra acesteia, întrucât reclamanta nu a beneficiat de o despăgubire pentru terenul revendicat de la ele. Prin urmare, a avut loc o încălcare a articolului 1 din Protocolul nr. 1 la Convenția CEDO.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7" name="Linie Linie" descr="Linie Linie"/>
          <p:cNvPicPr>
            <a:picLocks/>
          </p:cNvPicPr>
          <p:nvPr/>
        </p:nvPicPr>
        <p:blipFill>
          <a:blip r:embed="rId3">
            <a:extLst/>
          </a:blip>
          <a:stretch>
            <a:fillRect/>
          </a:stretch>
        </p:blipFill>
        <p:spPr>
          <a:xfrm>
            <a:off x="962118" y="2168618"/>
            <a:ext cx="22459764" cy="107769"/>
          </a:xfrm>
          <a:prstGeom prst="rect">
            <a:avLst/>
          </a:prstGeom>
        </p:spPr>
      </p:pic>
      <p:sp>
        <p:nvSpPr>
          <p:cNvPr id="189" name="CAZUL HARUTYUN KARAPETYAN vs. ARMENIA, art. 2 CEDO"/>
          <p:cNvSpPr txBox="1">
            <a:spLocks noGrp="1"/>
          </p:cNvSpPr>
          <p:nvPr>
            <p:ph type="title"/>
          </p:nvPr>
        </p:nvSpPr>
        <p:spPr>
          <a:prstGeom prst="rect">
            <a:avLst/>
          </a:prstGeom>
          <a:blipFill>
            <a:blip r:embed="rId4"/>
          </a:blipFill>
          <a:ln w="9525">
            <a:round/>
          </a:ln>
        </p:spPr>
        <p:txBody>
          <a:bodyPr/>
          <a:lstStyle>
            <a:lvl1pPr algn="ctr">
              <a:spcBef>
                <a:spcPts val="0"/>
              </a:spcBef>
              <a:defRPr sz="3500" cap="none">
                <a:solidFill>
                  <a:srgbClr val="FFFFFF"/>
                </a:solidFill>
                <a:latin typeface="DIN Alternate Bold"/>
                <a:ea typeface="DIN Alternate Bold"/>
                <a:cs typeface="DIN Alternate Bold"/>
                <a:sym typeface="DIN Alternate Bold"/>
              </a:defRPr>
            </a:lvl1pPr>
          </a:lstStyle>
          <a:p>
            <a:r>
              <a:t>                       CAZUL HARUTYUN KARAPETYAN vs. ARMENIA, art. 2 CEDO </a:t>
            </a:r>
          </a:p>
        </p:txBody>
      </p:sp>
      <p:sp>
        <p:nvSpPr>
          <p:cNvPr id="190" name="Circumstanțele speței:…"/>
          <p:cNvSpPr txBox="1">
            <a:spLocks noGrp="1"/>
          </p:cNvSpPr>
          <p:nvPr>
            <p:ph type="body" idx="4294967295"/>
          </p:nvPr>
        </p:nvSpPr>
        <p:spPr>
          <a:prstGeom prst="rect">
            <a:avLst/>
          </a:prstGeom>
          <a:blipFill>
            <a:blip r:embed="rId4"/>
          </a:blipFill>
          <a:ln w="9525">
            <a:round/>
          </a:ln>
        </p:spPr>
        <p:txBody>
          <a:bodyPr/>
          <a:lstStyle/>
          <a:p>
            <a:pPr marL="0" indent="0">
              <a:spcBef>
                <a:spcPts val="0"/>
              </a:spcBef>
              <a:buSzTx/>
              <a:buFontTx/>
              <a:buNone/>
              <a:defRPr sz="3500">
                <a:solidFill>
                  <a:srgbClr val="FFFFFF"/>
                </a:solidFill>
                <a:latin typeface="DIN Alternate Bold"/>
                <a:ea typeface="DIN Alternate Bold"/>
                <a:cs typeface="DIN Alternate Bold"/>
                <a:sym typeface="DIN Alternate Bold"/>
              </a:defRPr>
            </a:pPr>
            <a:r>
              <a:t>Circumstanțele speței: </a:t>
            </a:r>
          </a:p>
          <a:p>
            <a:pPr marL="0" indent="0">
              <a:spcBef>
                <a:spcPts val="0"/>
              </a:spcBef>
              <a:buSzTx/>
              <a:buFontTx/>
              <a:buNone/>
              <a:defRPr sz="3500">
                <a:solidFill>
                  <a:srgbClr val="FFFFFF"/>
                </a:solidFill>
                <a:latin typeface="DIN Alternate Bold"/>
                <a:ea typeface="DIN Alternate Bold"/>
                <a:cs typeface="DIN Alternate Bold"/>
                <a:sym typeface="DIN Alternate Bold"/>
              </a:defRPr>
            </a:pPr>
            <a:endParaRPr/>
          </a:p>
          <a:p>
            <a:pPr marL="228600" indent="-228600">
              <a:spcBef>
                <a:spcPts val="0"/>
              </a:spcBef>
              <a:buClr>
                <a:srgbClr val="FFFFFF"/>
              </a:buClr>
              <a:buSzPct val="100000"/>
              <a:buFontTx/>
              <a:buChar char="•"/>
              <a:defRPr sz="3500">
                <a:solidFill>
                  <a:srgbClr val="FFFFFF"/>
                </a:solidFill>
                <a:latin typeface="DIN Alternate Bold"/>
                <a:ea typeface="DIN Alternate Bold"/>
                <a:cs typeface="DIN Alternate Bold"/>
                <a:sym typeface="DIN Alternate Bold"/>
              </a:defRPr>
            </a:pPr>
            <a:r>
              <a:t> La o dată nespecificată din martie 2011, reclamantul și soția sa, T. Simonyan, în vârstă de 53 de ani, au vizitat Centrul de asistență medicală pentru mamă și copil din Erevan (denumit în continuare „spitalul”), deoarece aceasta avea probleme uterine. La spital, doamna Simonyan a fost diagnosticată cu un miom uterin.</a:t>
            </a:r>
          </a:p>
          <a:p>
            <a:pPr marL="228600" indent="-228600">
              <a:spcBef>
                <a:spcPts val="0"/>
              </a:spcBef>
              <a:buClr>
                <a:srgbClr val="FFFFFF"/>
              </a:buClr>
              <a:buSzPct val="100000"/>
              <a:buFontTx/>
              <a:buChar char="•"/>
              <a:defRPr sz="3500">
                <a:solidFill>
                  <a:srgbClr val="FFFFFF"/>
                </a:solidFill>
                <a:latin typeface="DIN Alternate Bold"/>
                <a:ea typeface="DIN Alternate Bold"/>
                <a:cs typeface="DIN Alternate Bold"/>
                <a:sym typeface="DIN Alternate Bold"/>
              </a:defRPr>
            </a:pPr>
            <a:r>
              <a:t> În aceeași zi, s-au întâlnit cu medicul G.O., care i-a recomandat să fie operată fără întârziere. Potrivit reclamantei, s-au interesat cu privire la nivelul de complexitate al intervenției propuse. În replică, medicul G.O. i-a asigurat că intervenția chirurgicală nu era considerată complexă, dar nu trebuia amânată. După ce au discutat aspectul financiar al intervenției medicale propuse, aceștia au fost de acord cu intervenția chirurgicală, iar G.O. le-a cerut să furnizeze fișele medicale ale doamnei Simonyan de la clinica sa locală.</a:t>
            </a:r>
          </a:p>
          <a:p>
            <a:pPr marL="228600" indent="-228600">
              <a:spcBef>
                <a:spcPts val="0"/>
              </a:spcBef>
              <a:buClr>
                <a:srgbClr val="FFFFFF"/>
              </a:buClr>
              <a:buSzPct val="100000"/>
              <a:buFontTx/>
              <a:buChar char="•"/>
              <a:defRPr sz="3500">
                <a:solidFill>
                  <a:srgbClr val="FFFFFF"/>
                </a:solidFill>
                <a:latin typeface="DIN Alternate Bold"/>
                <a:ea typeface="DIN Alternate Bold"/>
                <a:cs typeface="DIN Alternate Bold"/>
                <a:sym typeface="DIN Alternate Bold"/>
              </a:defRPr>
            </a:pPr>
            <a:r>
              <a:t> Aproximativ una sau două săptămâni mai târziu, doamna Simonyan a furnizat spitalului fișele sale medicale. Acestea conțineau o mențiune din 2007 referitoare, printre altele, la tromboflebită, precum și mențiuni din 2010 referitoare la vene varicoase la nivelul membrelor inferioare și la rezultatele unei ecografii Doppler care relevase o insuficiență venoasă.</a:t>
            </a:r>
          </a:p>
          <a:p>
            <a:pPr marL="228600" indent="-228600">
              <a:spcBef>
                <a:spcPts val="0"/>
              </a:spcBef>
              <a:buClr>
                <a:srgbClr val="FFFFFF"/>
              </a:buClr>
              <a:buSzPct val="100000"/>
              <a:buFontTx/>
              <a:buChar char="•"/>
              <a:defRPr sz="3500">
                <a:solidFill>
                  <a:srgbClr val="FFFFFF"/>
                </a:solidFill>
                <a:latin typeface="DIN Alternate Bold"/>
                <a:ea typeface="DIN Alternate Bold"/>
                <a:cs typeface="DIN Alternate Bold"/>
                <a:sym typeface="DIN Alternate Bold"/>
              </a:defRPr>
            </a:pPr>
            <a:r>
              <a:t> La 22 martie 2011, doamna Simonyan a fost supusă unei histerectomii (îndepărtarea chirurgicală a uterului) la spital.</a:t>
            </a:r>
          </a:p>
          <a:p>
            <a:pPr marL="228600" indent="-228600">
              <a:spcBef>
                <a:spcPts val="0"/>
              </a:spcBef>
              <a:buClr>
                <a:srgbClr val="FFFFFF"/>
              </a:buClr>
              <a:buSzPct val="100000"/>
              <a:buFontTx/>
              <a:buChar char="•"/>
              <a:defRPr sz="3500">
                <a:solidFill>
                  <a:srgbClr val="FFFFFF"/>
                </a:solidFill>
                <a:latin typeface="DIN Alternate Bold"/>
                <a:ea typeface="DIN Alternate Bold"/>
                <a:cs typeface="DIN Alternate Bold"/>
                <a:sym typeface="DIN Alternate Bold"/>
              </a:defRPr>
            </a:pPr>
            <a:r>
              <a:t> La 23 martie 2011, în jurul orei 08.00, doamna Simonyan l-a sunat pe reclamant, plângându-se de dureri acute. Reclamantul a mers imediat la spital, iar în jurul prânzului a fost informat că aceasta a decedat.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2" name="Linie"/>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sp>
        <p:nvSpPr>
          <p:cNvPr id="193" name="Procedura penală de investigare"/>
          <p:cNvSpPr txBox="1">
            <a:spLocks noGrp="1"/>
          </p:cNvSpPr>
          <p:nvPr>
            <p:ph type="title"/>
          </p:nvPr>
        </p:nvSpPr>
        <p:spPr>
          <a:prstGeom prst="rect">
            <a:avLst/>
          </a:prstGeom>
        </p:spPr>
        <p:txBody>
          <a:bodyPr/>
          <a:lstStyle>
            <a:lvl1pPr defTabSz="792479">
              <a:spcBef>
                <a:spcPts val="3100"/>
              </a:spcBef>
              <a:defRPr sz="7200"/>
            </a:lvl1pPr>
          </a:lstStyle>
          <a:p>
            <a:r>
              <a:t>Procedura penală de investigare </a:t>
            </a:r>
          </a:p>
        </p:txBody>
      </p:sp>
      <p:sp>
        <p:nvSpPr>
          <p:cNvPr id="194" name="La data de 23.03.2011 poliția a solicitat o autopsie, cerând experților medico-legali să stabilească, printre altele, timpul și cauza morții, eventualele afecțiuni de care T. Simonyan suferise și legătura acestora cu decesul.…"/>
          <p:cNvSpPr txBox="1">
            <a:spLocks noGrp="1"/>
          </p:cNvSpPr>
          <p:nvPr>
            <p:ph type="body" idx="1"/>
          </p:nvPr>
        </p:nvSpPr>
        <p:spPr>
          <a:xfrm>
            <a:off x="1016000" y="2413004"/>
            <a:ext cx="22352000" cy="10160001"/>
          </a:xfrm>
          <a:prstGeom prst="rect">
            <a:avLst/>
          </a:prstGeom>
        </p:spPr>
        <p:txBody>
          <a:bodyPr/>
          <a:lstStyle/>
          <a:p>
            <a:pPr marL="412750" indent="-412750" defTabSz="536575">
              <a:spcBef>
                <a:spcPts val="1600"/>
              </a:spcBef>
              <a:defRPr sz="2924"/>
            </a:pPr>
            <a:r>
              <a:t> La data de 23.03.2011 poliția a solicitat o autopsie, cerând experților medico-legali să stabilească, printre altele, timpul și cauza morții, eventualele afecțiuni de care T. Simonyan suferise și legătura acestora cu decesul.</a:t>
            </a:r>
          </a:p>
          <a:p>
            <a:pPr marL="412750" indent="-412750" defTabSz="536575">
              <a:spcBef>
                <a:spcPts val="1600"/>
              </a:spcBef>
              <a:defRPr sz="2924"/>
            </a:pPr>
            <a:r>
              <a:t>Pe 27 aprilie 2011, a fost primit raportul autopsiei. Acesta a menționat că decesul T. Simonyan a fost cauzat de tromboembolismul pulmonar, rezultat din varicele de pe picioarele sale și din flebothrombaza venoasă, afecțiuni de care suferise în viață și care au fost direct legate de decesul său. Examinarea biochimică nu a arătat prezența niciunui medicament sau alcool în sângele, ficatul sau rinichii pacientei. </a:t>
            </a:r>
          </a:p>
          <a:p>
            <a:pPr marL="412750" indent="-412750" defTabSz="536575">
              <a:spcBef>
                <a:spcPts val="1600"/>
              </a:spcBef>
              <a:defRPr sz="2924"/>
            </a:pPr>
            <a:r>
              <a:t>Pe 3 iunie 2011, anchetatorul a solicitat o expertiză medico-legală din partea unei comisii de experți, care să fie realizată pe baza unui examen al documentelor medicale puse la dispoziție. Acestea includeau fișele medicale ale T. Simonyan de la clinica locală , fișele sale medicale de la spital și raportul autopsiei. Comisia de experți a fost rugată să stabilească, printre altele, dacă examenele preoperatorii fuseseră complete, dacă i-au fost administrate injecții T. Simonyan înainte sau după operație și dacă au existat măsuri profilactice care ar fi trebuit luate pentru a preveni tromboembolismul pulmonar. </a:t>
            </a:r>
          </a:p>
          <a:p>
            <a:pPr marL="412750" indent="-412750" defTabSz="536575">
              <a:spcBef>
                <a:spcPts val="1600"/>
              </a:spcBef>
              <a:defRPr sz="2924"/>
            </a:pPr>
            <a:r>
              <a:t>Prin decizia din 5 august 2011, anchetatorul a refuzat deschiderea unui dosar penal pe motiv că în urma cercetărilor nu au fost descoperite elemente care să constituie o infracțiune. </a:t>
            </a:r>
          </a:p>
          <a:p>
            <a:pPr marL="412750" indent="-412750" defTabSz="536575">
              <a:spcBef>
                <a:spcPts val="1600"/>
              </a:spcBef>
              <a:defRPr sz="2924"/>
            </a:pPr>
            <a:r>
              <a:t>Reclamantul, soțul lui T. Simonyan, a contestat concluziile anchetei în instanță, susținând că ancheta nu a clarificat detalii esențiale, în special cu privire la cauza morții. El a solicitat audierea expertului Doctor G.B., dar instanța de primă instanță a decis că ancheta a fost completă și că personalul medical implicat a fost chestionat corespunzător. Instanța a respins plângerea solicitantului, iar Curtea Penală de Apel a menținut decizia în noiembrie 2013. Curtea de Casație a respins apelul final al solicitantului în ianuarie 2014, considerându-l inadmisibil.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Fundal abstract cu cercuri albastre, verzi și albe suprapuse, de diferite mărimi" descr="Fundal abstract cu cercuri albastre, verzi și albe suprapuse, de diferite mărimi"/>
          <p:cNvPicPr>
            <a:picLocks noGrp="1" noChangeAspect="1"/>
          </p:cNvPicPr>
          <p:nvPr>
            <p:ph type="pic" idx="21"/>
          </p:nvPr>
        </p:nvPicPr>
        <p:blipFill>
          <a:blip r:embed="rId2">
            <a:extLst/>
          </a:blip>
          <a:srcRect l="13035" t="820" r="13309" b="729"/>
          <a:stretch>
            <a:fillRect/>
          </a:stretch>
        </p:blipFill>
        <p:spPr>
          <a:xfrm>
            <a:off x="14122400" y="0"/>
            <a:ext cx="10261600" cy="13716000"/>
          </a:xfrm>
          <a:prstGeom prst="rect">
            <a:avLst/>
          </a:prstGeom>
        </p:spPr>
      </p:pic>
      <p:sp>
        <p:nvSpPr>
          <p:cNvPr id="197" name="Curtea a interpretat obligația procedurală a articolului 2 în contextul îngrijirii medicale ca cerând statelor să creeze un sistem judiciar eficient și independent astfel încât cauza decesului pacienților aflați sub îngrijirea profesionalilor din sistemu"/>
          <p:cNvSpPr txBox="1">
            <a:spLocks noGrp="1"/>
          </p:cNvSpPr>
          <p:nvPr>
            <p:ph type="body" idx="1"/>
          </p:nvPr>
        </p:nvSpPr>
        <p:spPr>
          <a:xfrm>
            <a:off x="735376" y="1699928"/>
            <a:ext cx="12651648" cy="11620771"/>
          </a:xfrm>
          <a:prstGeom prst="rect">
            <a:avLst/>
          </a:prstGeom>
        </p:spPr>
        <p:txBody>
          <a:bodyPr/>
          <a:lstStyle/>
          <a:p>
            <a:pPr marL="228599" indent="-228599" algn="just" defTabSz="457200">
              <a:lnSpc>
                <a:spcPct val="100000"/>
              </a:lnSpc>
              <a:spcBef>
                <a:spcPts val="0"/>
              </a:spcBef>
              <a:buSzPct val="100000"/>
              <a:buAutoNum type="arabicPeriod"/>
              <a:defRPr sz="2600" i="0">
                <a:solidFill>
                  <a:srgbClr val="000000"/>
                </a:solidFill>
                <a:latin typeface="Times Roman"/>
                <a:ea typeface="Times Roman"/>
                <a:cs typeface="Times Roman"/>
                <a:sym typeface="Times Roman"/>
              </a:defRPr>
            </a:pPr>
            <a:r>
              <a:t> Curtea a interpretat obligația procedurală a articolului 2 în contextul îngrijirii medicale ca cerând statelor să creeze un sistem judiciar eficient și independent astfel încât cauza decesului pacienților aflați sub îngrijirea profesionalilor din sistemul medical,  fie în sectorul public, fie în cel privat, să poată fi stabilită și cei responsabili să fie trași la răspundere.</a:t>
            </a:r>
          </a:p>
          <a:p>
            <a:pPr marL="228599" indent="-228599" algn="just" defTabSz="457200">
              <a:lnSpc>
                <a:spcPct val="100000"/>
              </a:lnSpc>
              <a:spcBef>
                <a:spcPts val="0"/>
              </a:spcBef>
              <a:buSzPct val="100000"/>
              <a:buAutoNum type="arabicPeriod"/>
              <a:defRPr sz="2600" i="0">
                <a:solidFill>
                  <a:srgbClr val="000000"/>
                </a:solidFill>
                <a:latin typeface="Times Roman"/>
                <a:ea typeface="Times Roman"/>
                <a:cs typeface="Times Roman"/>
                <a:sym typeface="Times Roman"/>
              </a:defRPr>
            </a:pPr>
            <a:r>
              <a:t> Obligația procedurală în temeiul articolului 2 în contextul îngrijirii medicale impune ca procedurile interne să fie eficiente. Pentru a fi „eficientă” în sensul înțeles în contextul articolului 2 din Convenție, o anchetă trebuie, în primul rând, să fie adecvată.</a:t>
            </a:r>
          </a:p>
          <a:p>
            <a:pPr marL="228599" indent="-228599" algn="just" defTabSz="457200">
              <a:lnSpc>
                <a:spcPct val="100000"/>
              </a:lnSpc>
              <a:spcBef>
                <a:spcPts val="0"/>
              </a:spcBef>
              <a:buSzPct val="100000"/>
              <a:buAutoNum type="arabicPeriod"/>
              <a:defRPr sz="2600" i="0">
                <a:solidFill>
                  <a:srgbClr val="000000"/>
                </a:solidFill>
                <a:latin typeface="Times Roman"/>
                <a:ea typeface="Times Roman"/>
                <a:cs typeface="Times Roman"/>
                <a:sym typeface="Times Roman"/>
              </a:defRPr>
            </a:pPr>
            <a:r>
              <a:t> Conform cerinței procedurale din articolul 2, conformitatea trebuie evaluată pe baza mai multor parametri esențiali. Aceste elemente sunt interconectate și fiecare dintre ele, luat separat, nu reprezintă un scop în sine, așa cum se întâmplă în cazul cerințelor pentru un proces echitabil în temeiul articolului 6. Ele sunt criterii care, luate împreună, permit evaluarea gradului de eficiență al anchetei., acești parametri esențiali includ următoarele:</a:t>
            </a:r>
          </a:p>
          <a:p>
            <a:pPr lvl="1" indent="342900" algn="l" defTabSz="457200">
              <a:lnSpc>
                <a:spcPct val="100000"/>
              </a:lnSpc>
              <a:spcBef>
                <a:spcPts val="1200"/>
              </a:spcBef>
              <a:defRPr sz="2600" i="0">
                <a:solidFill>
                  <a:srgbClr val="000000"/>
                </a:solidFill>
                <a:latin typeface="Times Roman"/>
                <a:ea typeface="Times Roman"/>
                <a:cs typeface="Times Roman"/>
                <a:sym typeface="Times Roman"/>
              </a:defRPr>
            </a:pPr>
            <a:r>
              <a:t>(a) ancheta trebuie să fie completă, ceea ce înseamnă că autoritățile trebuie să ia toate măsurile rezonabile disponibile pentru a asigura dovezile privind incidentul;</a:t>
            </a:r>
          </a:p>
          <a:p>
            <a:pPr lvl="1" indent="342900" algn="l" defTabSz="457200">
              <a:lnSpc>
                <a:spcPct val="100000"/>
              </a:lnSpc>
              <a:spcBef>
                <a:spcPts val="1200"/>
              </a:spcBef>
              <a:defRPr sz="2600" i="0">
                <a:solidFill>
                  <a:srgbClr val="000000"/>
                </a:solidFill>
                <a:latin typeface="Times Roman"/>
                <a:ea typeface="Times Roman"/>
                <a:cs typeface="Times Roman"/>
                <a:sym typeface="Times Roman"/>
              </a:defRPr>
            </a:pPr>
            <a:r>
              <a:t>(b) chiar și atunci când pot exista obstacole sau dificultăți care împiedică progresul unei anchete, un răspuns rapid din partea autorităților este esențial pentru siguranța publică și pentru menținerea încrederii publice în respectarea statului de drept și în prevenirea oricărei aparențe de coliziune sau tolerare a actelor ilegale. Procedurile trebuie, de asemenea, finalizate într-un termen rezonabil;</a:t>
            </a:r>
          </a:p>
          <a:p>
            <a:pPr lvl="1" indent="342900" algn="l" defTabSz="457200">
              <a:lnSpc>
                <a:spcPct val="100000"/>
              </a:lnSpc>
              <a:spcBef>
                <a:spcPts val="1200"/>
              </a:spcBef>
              <a:defRPr sz="2600" i="0">
                <a:solidFill>
                  <a:srgbClr val="000000"/>
                </a:solidFill>
                <a:latin typeface="Times Roman"/>
                <a:ea typeface="Times Roman"/>
                <a:cs typeface="Times Roman"/>
                <a:sym typeface="Times Roman"/>
              </a:defRPr>
            </a:pPr>
            <a:r>
              <a:t>(c) este necesar ca sistemul intern stabilit pentru a determina cauza decesului sau a unei vătămări fizice grave să fie independent. Aceasta înseamnă nu doar absența legăturii ierarhice sau instituționale, ci și o independență practică, implicând faptul că toate persoanele însărcinate cu realizarea unei evaluări în procedurile de stabilire a cauzei decesului sau a unei vătămări fizice să se bucure de independență formală și de facto față de cei implicați în evenimente.</a:t>
            </a:r>
          </a:p>
          <a:p>
            <a:pPr marL="228599" indent="-228599" algn="just" defTabSz="457200">
              <a:lnSpc>
                <a:spcPct val="100000"/>
              </a:lnSpc>
              <a:spcBef>
                <a:spcPts val="0"/>
              </a:spcBef>
              <a:buSzPct val="100000"/>
              <a:buAutoNum type="arabicPeriod"/>
              <a:defRPr sz="2600" i="0">
                <a:solidFill>
                  <a:srgbClr val="000000"/>
                </a:solidFill>
                <a:latin typeface="Times Roman"/>
                <a:ea typeface="Times Roman"/>
                <a:cs typeface="Times Roman"/>
                <a:sym typeface="Times Roman"/>
              </a:defRPr>
            </a:pPr>
            <a:r>
              <a:t> Obligația procedurală nu trebuie interpretată într-un mod care să impună autorităților o sarcină imposibilă sau disproporționată.</a:t>
            </a:r>
          </a:p>
        </p:txBody>
      </p:sp>
      <p:sp>
        <p:nvSpPr>
          <p:cNvPr id="198" name="Principiile generale aplicabile privind obligația procedurală a statului în temeiul articolului 2 din Convenție"/>
          <p:cNvSpPr txBox="1"/>
          <p:nvPr/>
        </p:nvSpPr>
        <p:spPr>
          <a:xfrm>
            <a:off x="1002679" y="605516"/>
            <a:ext cx="12001074"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spcBef>
                <a:spcPts val="0"/>
              </a:spcBef>
              <a:defRPr sz="2900" i="1">
                <a:solidFill>
                  <a:srgbClr val="000000"/>
                </a:solidFill>
                <a:latin typeface="Times Roman"/>
                <a:ea typeface="Times Roman"/>
                <a:cs typeface="Times Roman"/>
                <a:sym typeface="Times Roman"/>
              </a:defRPr>
            </a:lvl1pPr>
          </a:lstStyle>
          <a:p>
            <a:r>
              <a:t>Principiile generale aplicabile privind obligația procedurală a statului în temeiul articolului 2 din Convenție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Linie"/>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pic>
        <p:nvPicPr>
          <p:cNvPr id="201" name="Fundal abstract cu straturi de dreptunghiuri roșii și albe" descr="Fundal abstract cu straturi de dreptunghiuri roșii și albe"/>
          <p:cNvPicPr>
            <a:picLocks noGrp="1" noChangeAspect="1"/>
          </p:cNvPicPr>
          <p:nvPr>
            <p:ph type="pic" idx="21"/>
          </p:nvPr>
        </p:nvPicPr>
        <p:blipFill>
          <a:blip r:embed="rId2">
            <a:extLst/>
          </a:blip>
          <a:srcRect l="2734" t="755" r="10665" b="8629"/>
          <a:stretch>
            <a:fillRect/>
          </a:stretch>
        </p:blipFill>
        <p:spPr>
          <a:xfrm>
            <a:off x="0" y="0"/>
            <a:ext cx="12065000" cy="13716000"/>
          </a:xfrm>
          <a:prstGeom prst="rect">
            <a:avLst/>
          </a:prstGeom>
        </p:spPr>
      </p:pic>
      <p:sp>
        <p:nvSpPr>
          <p:cNvPr id="202" name="Aprecierea curții"/>
          <p:cNvSpPr txBox="1">
            <a:spLocks noGrp="1"/>
          </p:cNvSpPr>
          <p:nvPr>
            <p:ph type="title"/>
          </p:nvPr>
        </p:nvSpPr>
        <p:spPr>
          <a:prstGeom prst="rect">
            <a:avLst/>
          </a:prstGeom>
        </p:spPr>
        <p:txBody>
          <a:bodyPr/>
          <a:lstStyle>
            <a:lvl1pPr algn="ctr" defTabSz="792479">
              <a:spcBef>
                <a:spcPts val="3100"/>
              </a:spcBef>
              <a:defRPr sz="7200"/>
            </a:lvl1pPr>
          </a:lstStyle>
          <a:p>
            <a:r>
              <a:t>Aprecierea curții </a:t>
            </a:r>
          </a:p>
        </p:txBody>
      </p:sp>
      <p:sp>
        <p:nvSpPr>
          <p:cNvPr id="203" name="Curtea a constat că nu a existat o încălcare a articolului 2 din Convenție (dreptul la viață) sub aspectul său procedural din următoarele  motive:…"/>
          <p:cNvSpPr txBox="1">
            <a:spLocks noGrp="1"/>
          </p:cNvSpPr>
          <p:nvPr>
            <p:ph type="body" sz="half" idx="1"/>
          </p:nvPr>
        </p:nvSpPr>
        <p:spPr>
          <a:xfrm>
            <a:off x="13208000" y="2413002"/>
            <a:ext cx="10160000" cy="10160001"/>
          </a:xfrm>
          <a:prstGeom prst="rect">
            <a:avLst/>
          </a:prstGeom>
        </p:spPr>
        <p:txBody>
          <a:bodyPr/>
          <a:lstStyle/>
          <a:p>
            <a:pPr marL="428625" indent="-428625" algn="just" defTabSz="619125">
              <a:spcBef>
                <a:spcPts val="1800"/>
              </a:spcBef>
              <a:defRPr sz="3000"/>
            </a:pPr>
            <a:r>
              <a:t>Curtea a constat că nu a existat o încălcare a articolului 2 din Convenție (dreptul la viață) sub aspectul său procedural din următoarele  motive:</a:t>
            </a:r>
          </a:p>
          <a:p>
            <a:pPr marL="428625" indent="-428625" algn="just" defTabSz="619125">
              <a:spcBef>
                <a:spcPts val="1800"/>
              </a:spcBef>
              <a:defRPr sz="3000"/>
            </a:pPr>
            <a:r>
              <a:t>Curtea a considerat că investigația penală a fost adecvată și minuțioasă, având în vedere toate circumstanțele cazului. Ori, având în vedere complexitatea cazurilor de neglijență medicală, autoritățile naționale și experții medicali au o anumită marjă de apreciere în decizia lor asupra aspectelor relevante pentru răspunderea penală. </a:t>
            </a:r>
          </a:p>
          <a:p>
            <a:pPr marL="428625" indent="-428625" algn="just" defTabSz="619125">
              <a:spcBef>
                <a:spcPts val="1800"/>
              </a:spcBef>
              <a:defRPr sz="3000"/>
            </a:pPr>
            <a:r>
              <a:t>Curtea a concluzionat că procedurile penale din acest caz au fost rapide, minuțioase, independente și eficace în abordarea acuzațiilor reclamantului privind malpraxisul medical. Deși au existat inițial unele deficiențe în etapa de anchetă, investigația a fost în cele din urmă completă, iar reclamantul a avut posibilitatea de a contesta constatările și de a participa la proces. Curtea a constatat că statul respondent și-a îndeplinit obligațiile procedurale prevăzute de articolul 2 din Convenție.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1. CAZUL B.B. vs. SLOVACIA…"/>
          <p:cNvSpPr txBox="1">
            <a:spLocks noGrp="1"/>
          </p:cNvSpPr>
          <p:nvPr>
            <p:ph type="body" idx="4294967295"/>
          </p:nvPr>
        </p:nvSpPr>
        <p:spPr>
          <a:xfrm>
            <a:off x="1379805" y="2632101"/>
            <a:ext cx="22352001" cy="10160001"/>
          </a:xfrm>
          <a:prstGeom prst="rect">
            <a:avLst/>
          </a:prstGeom>
        </p:spPr>
        <p:txBody>
          <a:bodyPr/>
          <a:lstStyle/>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0" indent="0" algn="l" defTabSz="775969">
              <a:spcBef>
                <a:spcPts val="2300"/>
              </a:spcBef>
              <a:buSzTx/>
              <a:buFontTx/>
              <a:buNone/>
              <a:defRPr sz="3759">
                <a:solidFill>
                  <a:srgbClr val="000000"/>
                </a:solidFill>
              </a:defRPr>
            </a:pPr>
            <a:r>
              <a:t>               1. CAZUL B.B. vs. SLOVACIA</a:t>
            </a:r>
          </a:p>
          <a:p>
            <a:pPr marL="0" indent="0" algn="l" defTabSz="775969">
              <a:spcBef>
                <a:spcPts val="2300"/>
              </a:spcBef>
              <a:buSzTx/>
              <a:buFontTx/>
              <a:buNone/>
              <a:defRPr sz="3759">
                <a:solidFill>
                  <a:srgbClr val="000000"/>
                </a:solidFill>
              </a:defRPr>
            </a:pPr>
            <a:r>
              <a:t>                  2. CAUZUL ECKERT vs. FRANŢA</a:t>
            </a:r>
          </a:p>
          <a:p>
            <a:pPr marL="0" indent="0" algn="l" defTabSz="775969">
              <a:spcBef>
                <a:spcPts val="2300"/>
              </a:spcBef>
              <a:buSzTx/>
              <a:buFontTx/>
              <a:buNone/>
              <a:defRPr sz="3759">
                <a:solidFill>
                  <a:srgbClr val="000000"/>
                </a:solidFill>
              </a:defRPr>
            </a:pPr>
            <a:r>
              <a:t>                     3. CAZUL DROZDYK ȘI MIKULA vs. UCRAINEI</a:t>
            </a:r>
          </a:p>
          <a:p>
            <a:pPr marL="0" indent="0" algn="l" defTabSz="775969">
              <a:spcBef>
                <a:spcPts val="2300"/>
              </a:spcBef>
              <a:buSzTx/>
              <a:buFontTx/>
              <a:buNone/>
              <a:defRPr sz="3759">
                <a:solidFill>
                  <a:srgbClr val="000000"/>
                </a:solidFill>
              </a:defRPr>
            </a:pPr>
            <a:r>
              <a:t>                       4. CAZUL HARUTYUN KARAPETYAN vs. ARMENIA</a:t>
            </a:r>
          </a:p>
          <a:p>
            <a:pPr marL="0" indent="0" algn="l" defTabSz="775969">
              <a:spcBef>
                <a:spcPts val="2300"/>
              </a:spcBef>
              <a:buSzTx/>
              <a:buFontTx/>
              <a:buNone/>
              <a:defRPr sz="3759">
                <a:solidFill>
                  <a:srgbClr val="000000"/>
                </a:solidFill>
              </a:defRPr>
            </a:pPr>
            <a:r>
              <a:t>                      </a:t>
            </a: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a:p>
            <a:pPr marL="71627" indent="-71627" algn="ctr" defTabSz="775969">
              <a:spcBef>
                <a:spcPts val="0"/>
              </a:spcBef>
              <a:buSzTx/>
              <a:buFontTx/>
              <a:buNone/>
              <a:defRPr sz="3290">
                <a:latin typeface="DIN Alternate Bold"/>
                <a:ea typeface="DIN Alternate Bold"/>
                <a:cs typeface="DIN Alternate Bold"/>
                <a:sym typeface="DIN Alternate Bold"/>
              </a:defRPr>
            </a:pPr>
            <a:endParaRPr/>
          </a:p>
        </p:txBody>
      </p:sp>
      <p:sp>
        <p:nvSpPr>
          <p:cNvPr id="153" name="Cuprins:"/>
          <p:cNvSpPr txBox="1"/>
          <p:nvPr/>
        </p:nvSpPr>
        <p:spPr>
          <a:xfrm>
            <a:off x="9343175" y="1480816"/>
            <a:ext cx="6425262" cy="2270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lnSpc>
                <a:spcPct val="80000"/>
              </a:lnSpc>
              <a:spcBef>
                <a:spcPts val="0"/>
              </a:spcBef>
              <a:defRPr sz="17100" cap="all">
                <a:solidFill>
                  <a:srgbClr val="000000"/>
                </a:solidFill>
                <a:latin typeface="+mn-lt"/>
                <a:ea typeface="+mn-ea"/>
                <a:cs typeface="+mn-cs"/>
                <a:sym typeface="DIN Condensed Bold"/>
              </a:defRPr>
            </a:lvl1pPr>
          </a:lstStyle>
          <a:p>
            <a:r>
              <a:t>Cuprins: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5" name="Linie Linie" descr="Linie Linie"/>
          <p:cNvPicPr>
            <a:picLocks/>
          </p:cNvPicPr>
          <p:nvPr/>
        </p:nvPicPr>
        <p:blipFill>
          <a:blip r:embed="rId3">
            <a:extLst/>
          </a:blip>
          <a:stretch>
            <a:fillRect/>
          </a:stretch>
        </p:blipFill>
        <p:spPr>
          <a:xfrm>
            <a:off x="977900" y="2184400"/>
            <a:ext cx="22428200" cy="76205"/>
          </a:xfrm>
          <a:prstGeom prst="rect">
            <a:avLst/>
          </a:prstGeom>
        </p:spPr>
      </p:pic>
      <p:sp>
        <p:nvSpPr>
          <p:cNvPr id="157" name="CAZUL B.B. vs. SLOVACIA, art. 4 din CEDO"/>
          <p:cNvSpPr txBox="1">
            <a:spLocks noGrp="1"/>
          </p:cNvSpPr>
          <p:nvPr>
            <p:ph type="title"/>
          </p:nvPr>
        </p:nvSpPr>
        <p:spPr>
          <a:xfrm>
            <a:off x="1016000" y="992744"/>
            <a:ext cx="22352000" cy="912261"/>
          </a:xfrm>
          <a:prstGeom prst="rect">
            <a:avLst/>
          </a:prstGeom>
          <a:ln w="9525">
            <a:round/>
          </a:ln>
        </p:spPr>
        <p:txBody>
          <a:bodyPr/>
          <a:lstStyle>
            <a:lvl1pPr marL="76200" indent="-76200" algn="ctr">
              <a:spcBef>
                <a:spcPts val="0"/>
              </a:spcBef>
              <a:defRPr sz="3500" cap="none">
                <a:solidFill>
                  <a:srgbClr val="5C5C5C"/>
                </a:solidFill>
                <a:latin typeface="DIN Alternate Bold"/>
                <a:ea typeface="DIN Alternate Bold"/>
                <a:cs typeface="DIN Alternate Bold"/>
                <a:sym typeface="DIN Alternate Bold"/>
              </a:defRPr>
            </a:lvl1pPr>
          </a:lstStyle>
          <a:p>
            <a:r>
              <a:t>CAZUL B.B. vs. SLOVACIA, art. 4 din CEDO </a:t>
            </a:r>
          </a:p>
        </p:txBody>
      </p:sp>
      <p:sp>
        <p:nvSpPr>
          <p:cNvPr id="158" name="Scurtă introducere: Cauza privește o procedură care a condus la condamnarea unui individ pentru infracțiunea de proxenetism, comisă împotriva reclamantei în circumstanțe care indică traficul de persoane.…"/>
          <p:cNvSpPr txBox="1">
            <a:spLocks noGrp="1"/>
          </p:cNvSpPr>
          <p:nvPr>
            <p:ph type="body" idx="1"/>
          </p:nvPr>
        </p:nvSpPr>
        <p:spPr>
          <a:prstGeom prst="rect">
            <a:avLst/>
          </a:prstGeom>
          <a:ln w="9525">
            <a:round/>
          </a:ln>
        </p:spPr>
        <p:txBody>
          <a:bodyPr/>
          <a:lstStyle/>
          <a:p>
            <a:pPr marL="42672" indent="-42672" defTabSz="462280">
              <a:spcBef>
                <a:spcPts val="0"/>
              </a:spcBef>
              <a:buSzTx/>
              <a:buFontTx/>
              <a:buNone/>
              <a:defRPr sz="1960">
                <a:latin typeface="DIN Alternate Bold"/>
                <a:ea typeface="DIN Alternate Bold"/>
                <a:cs typeface="DIN Alternate Bold"/>
                <a:sym typeface="DIN Alternate Bold"/>
              </a:defRPr>
            </a:pPr>
            <a:r>
              <a:t>Scurtă introducere: Cauza privește o procedură care a condus la condamnarea unui individ pentru infracțiunea de proxenetism, comisă împotriva reclamantei în circumstanțe care indică traficul de persoane.</a:t>
            </a:r>
          </a:p>
          <a:p>
            <a:pPr marL="42672" indent="-42672" defTabSz="462280">
              <a:spcBef>
                <a:spcPts val="0"/>
              </a:spcBef>
              <a:buSzTx/>
              <a:buFontTx/>
              <a:buNone/>
              <a:defRPr sz="1960">
                <a:latin typeface="DIN Alternate Bold"/>
                <a:ea typeface="DIN Alternate Bold"/>
                <a:cs typeface="DIN Alternate Bold"/>
                <a:sym typeface="DIN Alternate Bold"/>
              </a:defRPr>
            </a:pPr>
            <a:endParaRPr/>
          </a:p>
          <a:p>
            <a:pPr marL="42672" indent="-42672" defTabSz="462280">
              <a:spcBef>
                <a:spcPts val="0"/>
              </a:spcBef>
              <a:buSzTx/>
              <a:buFontTx/>
              <a:buNone/>
              <a:defRPr sz="1960">
                <a:latin typeface="DIN Alternate Bold"/>
                <a:ea typeface="DIN Alternate Bold"/>
                <a:cs typeface="DIN Alternate Bold"/>
                <a:sym typeface="DIN Alternate Bold"/>
              </a:defRPr>
            </a:pPr>
            <a:r>
              <a:t>Circumstanțele speței:</a:t>
            </a:r>
          </a:p>
          <a:p>
            <a:pPr marL="42672" indent="-42672" defTabSz="462280">
              <a:spcBef>
                <a:spcPts val="0"/>
              </a:spcBef>
              <a:buSzTx/>
              <a:buFontTx/>
              <a:buNone/>
              <a:defRPr sz="1960">
                <a:latin typeface="DIN Alternate Bold"/>
                <a:ea typeface="DIN Alternate Bold"/>
                <a:cs typeface="DIN Alternate Bold"/>
                <a:sym typeface="DIN Alternate Bold"/>
              </a:defRPr>
            </a:pPr>
            <a:r>
              <a:t>1.  Reclamanta este de origine romă și de la naștere a fost crescută în grija statului. Ulterior, aceasta a locuit cu o familie de romi (denumită în continuare „familia X”), care i-a luat toate economiile. Ea a lucrat pentru dată în calitate de menajeră, iar aceștia au obligat-o să se căsătorească cu fiul lor, cu care a avut un copil. În cele din urmă, familia X a obligat-o pe reclamantă să părăsească gospodăria lor și, atunci când aceasta a rămas fără adăpost și fără mijloace de existență, i-au organizat o întâlnire cu un individ - Y.</a:t>
            </a:r>
          </a:p>
          <a:p>
            <a:pPr marL="42672" indent="-42672" defTabSz="462280">
              <a:spcBef>
                <a:spcPts val="0"/>
              </a:spcBef>
              <a:buSzTx/>
              <a:buFontTx/>
              <a:buNone/>
              <a:defRPr sz="1960">
                <a:latin typeface="DIN Alternate Bold"/>
                <a:ea typeface="DIN Alternate Bold"/>
                <a:cs typeface="DIN Alternate Bold"/>
                <a:sym typeface="DIN Alternate Bold"/>
              </a:defRPr>
            </a:pPr>
            <a:r>
              <a:t>2.  Astfel cum au stabilit ulterior instanțele slovace, în vara anului 2010, Y a convenit în Slovacia ca reclamanta să se prostitueze în Regatul Unit. Concomitent , a fost stabilit că reclamanta în mod voluntar a plecat cu Y și a lucrat ca prostituată timp de cel puțin un an, dându-i acestuia toți banii pe care i-a câștigat în acest mod.</a:t>
            </a:r>
          </a:p>
          <a:p>
            <a:pPr marL="42672" indent="-42672" defTabSz="462280">
              <a:spcBef>
                <a:spcPts val="0"/>
              </a:spcBef>
              <a:buSzTx/>
              <a:buFontTx/>
              <a:buNone/>
              <a:defRPr sz="1960">
                <a:latin typeface="DIN Alternate Bold"/>
                <a:ea typeface="DIN Alternate Bold"/>
                <a:cs typeface="DIN Alternate Bold"/>
                <a:sym typeface="DIN Alternate Bold"/>
              </a:defRPr>
            </a:pPr>
            <a:r>
              <a:t>3.   După plecarea lui Y din Regatul Unit, reclamanta a rămas în Marea Britanie și-a sesizat poliția, drept urmare, ea a fost luată în grija Armatei Salvării până la întoarcerea sa în Slovacia, la 10 aprilie 2012, în cadrul unui program al Organizației Internaționale pentru Migrație („OIM”) pentru sprijinirea și protecția victimelor traficului de ființe umane.</a:t>
            </a:r>
          </a:p>
          <a:p>
            <a:pPr marL="42672" indent="-42672" defTabSz="462280">
              <a:spcBef>
                <a:spcPts val="0"/>
              </a:spcBef>
              <a:buSzTx/>
              <a:buFontTx/>
              <a:buNone/>
              <a:defRPr sz="1960">
                <a:latin typeface="DIN Alternate Bold"/>
                <a:ea typeface="DIN Alternate Bold"/>
                <a:cs typeface="DIN Alternate Bold"/>
                <a:sym typeface="DIN Alternate Bold"/>
              </a:defRPr>
            </a:pPr>
            <a:r>
              <a:t>4.  La sosirea sa în Slovacia, reclamanta a fost luată în grija Caritas Slovakia („Charita”), o organizație caritabilă catolică care are un contract exclusiv cu Ministerul de Interne pentru furnizarea de asistență și sprijin victimelor traficului de persoane.</a:t>
            </a:r>
          </a:p>
          <a:p>
            <a:pPr marL="42672" indent="-42672" defTabSz="462280">
              <a:spcBef>
                <a:spcPts val="0"/>
              </a:spcBef>
              <a:buSzTx/>
              <a:buFontTx/>
              <a:buNone/>
              <a:defRPr sz="1960">
                <a:latin typeface="DIN Alternate Bold"/>
                <a:ea typeface="DIN Alternate Bold"/>
                <a:cs typeface="DIN Alternate Bold"/>
                <a:sym typeface="DIN Alternate Bold"/>
              </a:defRPr>
            </a:pPr>
            <a:r>
              <a:t>5.  Reclamanta a fost inclusă în programul Charita de asistență și protecție a victimelor traficului de persoane până când a fost exclusă din acesta în urma unei decizii a Ministerului de Interne din 10 martie 2013. Această decizie a fost precedată de o comunicare a ministerului către Charita din 21 februarie 2013 în care se explica faptul că Y fusese între timp acuzată de proxenetism și că, în consecință, reclamanta urma să fie retrasă din program. Potrivit unui raport întocmit la 14 ianuarie 2013 de un expert jurat în psihologie în cadrul procedurii penale (a se vedea punctele 15 și următoarele de mai jos), reclamantul avea o capacitate intelectuală la limită. Raportul face referire la o „boală mintală” și la o „boală psihotică” însoțită de halucinații vizuale și vocale și de semne de paranoia. Raportul a considerat că este foarte probabil ca această afecțiune să fi debutat în timpul șederii reclamantului.</a:t>
            </a:r>
          </a:p>
          <a:p>
            <a:pPr marL="42672" indent="-42672" defTabSz="462280">
              <a:spcBef>
                <a:spcPts val="0"/>
              </a:spcBef>
              <a:buSzTx/>
              <a:buFontTx/>
              <a:buNone/>
              <a:defRPr sz="1960">
                <a:latin typeface="DIN Alternate Bold"/>
                <a:ea typeface="DIN Alternate Bold"/>
                <a:cs typeface="DIN Alternate Bold"/>
                <a:sym typeface="DIN Alternate Bold"/>
              </a:defRPr>
            </a:pPr>
            <a:r>
              <a:t>6.  La 5 februarie 2013, Y a fost acuzat de proxenetism, însă, la 28 februarie 2013, în urma unei căi de atac interlocutorii, acuzațiile au fost retrase de către biroul districtual Humenné al Ministerului Public (denumit în continuare „SPP”) ca fiind arbitrare, pe motiv că acestea nu erau suficient de întemeiate. </a:t>
            </a:r>
          </a:p>
          <a:p>
            <a:pPr marL="42672" indent="-42672" defTabSz="462280">
              <a:spcBef>
                <a:spcPts val="0"/>
              </a:spcBef>
              <a:buSzTx/>
              <a:buFontTx/>
              <a:buNone/>
              <a:defRPr sz="1960">
                <a:latin typeface="DIN Alternate Bold"/>
                <a:ea typeface="DIN Alternate Bold"/>
                <a:cs typeface="DIN Alternate Bold"/>
                <a:sym typeface="DIN Alternate Bold"/>
              </a:defRPr>
            </a:pPr>
            <a:r>
              <a:t>7. La 23 aprilie 2014, tribunalul districtual l-a achitat pe Y pe motiv că singura probă incriminatoare, care provenea de la reclamant, era neconvingătoare în confruntarea cu alte probe, ținând seama, de asemenea, de „[retardul] mintal [al reclamantului]”. Drept urmare, a 30 noiembrie 2015, Judecătoria Districtuală l-a găsit vinovat pe Y și la condamnat la un an de închisoare, cu suspendare pentru șaisprezece luni. Ea a remarcat că reclamanta a pretins despăgubiri, dar nu a precizat cererea sa. Prin urmare, ea a fost trimisă să își continue cererea în fața instanțelor civile.</a:t>
            </a:r>
          </a:p>
          <a:p>
            <a:pPr marL="42672" indent="-42672" defTabSz="462280">
              <a:spcBef>
                <a:spcPts val="0"/>
              </a:spcBef>
              <a:buSzTx/>
              <a:buFontTx/>
              <a:buNone/>
              <a:defRPr sz="1960">
                <a:latin typeface="DIN Alternate Bold"/>
                <a:ea typeface="DIN Alternate Bold"/>
                <a:cs typeface="DIN Alternate Bold"/>
                <a:sym typeface="DIN Alternate Bold"/>
              </a:defRPr>
            </a:pPr>
            <a:r>
              <a:t>8. La 14 decembrie 2015 reclamanta a înaintat un recurs susținând că problema ar fi trebuit tratată ca fiind una de trafic de persoane și că ar fi trebuit să i se acorde despăgubiri. Întrucât făptuitorul a fost găsit vinovat de proxenetism, infracțiunea pe care a comis-o nu a fost pedepsită în mod adecvat și obiectivele de prevenire individuală și generală nu au fost atinse în mod adecvat.</a:t>
            </a:r>
          </a:p>
          <a:p>
            <a:pPr marL="42672" indent="-42672" defTabSz="462280">
              <a:spcBef>
                <a:spcPts val="0"/>
              </a:spcBef>
              <a:buSzTx/>
              <a:buFontTx/>
              <a:buNone/>
              <a:defRPr sz="1960">
                <a:latin typeface="DIN Alternate Bold"/>
                <a:ea typeface="DIN Alternate Bold"/>
                <a:cs typeface="DIN Alternate Bold"/>
                <a:sym typeface="DIN Alternate Bold"/>
              </a:defRPr>
            </a:pPr>
            <a:r>
              <a:t>Y a făcut, de asemenea, recurs, iar ambele recursuri au fost audiate de Tribunalul Regional în ședința publică (verejné zasadanie) din 16 martie 2017. În consecință Tribunalul Regional a menținut hotărârea de primă instanță de condamnare a lui Y. Infracțiunea de trafic de persoane a fost mai gravă decât cea de proxenetism. În ceea ce privește cererea de despăgubire a reclamantului, Tribunalul Regional a reținut că o astfel de cerere trebuia formulată, cel târziu, până la sfârșitul anchetei. Întrucât ea nu făcuse nicio pretenție până la acel moment, nu a existat, de fapt, nicio cerere prin care să poată fi trimisă în fața instanțelor ordinare.</a:t>
            </a:r>
          </a:p>
          <a:p>
            <a:pPr marL="42672" indent="-42672" defTabSz="462280">
              <a:spcBef>
                <a:spcPts val="0"/>
              </a:spcBef>
              <a:buSzTx/>
              <a:buFontTx/>
              <a:buNone/>
              <a:defRPr sz="1960">
                <a:latin typeface="DIN Alternate Bold"/>
                <a:ea typeface="DIN Alternate Bold"/>
                <a:cs typeface="DIN Alternate Bold"/>
                <a:sym typeface="DIN Alternate Bold"/>
              </a:defRPr>
            </a:pPr>
            <a:r>
              <a:t>9. La 7 decembrie 2017, ministrul a admis această cerere și a formulat un recurs întemeiat pe motive de drept, susținând că calificarea juridică a acțiunilor atribuite lui Y a fost contestată de mult timp și că calificarea acestora drept trafic de persoane depindea de faptul dacă reclamanta se afla într-o poziție vulnerabilă și, în caz afirmativ, dacă Y a abuzat de această poziție. În acest context, era irelevant dacă reclamanta se angajase sau nu în mod voluntar în prostituție.</a:t>
            </a:r>
          </a:p>
          <a:p>
            <a:pPr marL="42672" indent="-42672" defTabSz="462280">
              <a:spcBef>
                <a:spcPts val="0"/>
              </a:spcBef>
              <a:buSzTx/>
              <a:buFontTx/>
              <a:buNone/>
              <a:defRPr sz="1960">
                <a:latin typeface="DIN Alternate Bold"/>
                <a:ea typeface="DIN Alternate Bold"/>
                <a:cs typeface="DIN Alternate Bold"/>
                <a:sym typeface="DIN Alternate Bold"/>
              </a:defRPr>
            </a:pPr>
            <a:r>
              <a:t>38.  La 21 iunie 2018, Curtea Supremă a declarat recursul ministrului inadmisibil. Aceasta a constatat că recursul se bazase pe o dispoziție legală care permite un recurs asupra unor chestiuni de drept în cazul unei erori în aplicarea legii la fapte stabilite în mod corespunzător. Un astfel de recurs nu putea implica o reexaminare a constatărilor de fapt care stau la baza aplicării dreptului în cauză. În astfel de circumstanțe, Curtea Supremă a fost legată de constatările de fapt ale instanțelor inferioare și a putut doar să verifice dacă aplicarea de către acestea a dreptului material la faptele respective a fost corectă. Faptele stabilite de instanțele inferioare se încadrează în definiția infracțiunii de proxenetism și normele relevante au fost aplicate corect. Cu alte cuvinte, întrucât faptele astfel cum au fost definite în hotărârile instanțelor inferioare nu includeau niciun element de abuz al poziției vulnerabile a reclamantei, nu exista nicio posibilitate legală de a le califica drept infracțiunea de trafic de persoane.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0" name="Potrivit aprecierii CtEDO este bine stabilit că atât traficul național, cât și cel transnațional de ființe umane, indiferent dacă este sau nu legat de criminalitatea organizată, intră în domeniul de aplicare al articolului 4 din Convenție. Mai mult de at"/>
          <p:cNvSpPr txBox="1">
            <a:spLocks noGrp="1"/>
          </p:cNvSpPr>
          <p:nvPr>
            <p:ph type="body" idx="1"/>
          </p:nvPr>
        </p:nvSpPr>
        <p:spPr>
          <a:xfrm>
            <a:off x="1016000" y="2033439"/>
            <a:ext cx="22352000" cy="10821264"/>
          </a:xfrm>
          <a:prstGeom prst="rect">
            <a:avLst/>
          </a:prstGeom>
        </p:spPr>
        <p:txBody>
          <a:bodyPr/>
          <a:lstStyle/>
          <a:p>
            <a:pPr marL="406400" indent="-406400" defTabSz="528319">
              <a:spcBef>
                <a:spcPts val="1600"/>
              </a:spcBef>
              <a:defRPr sz="2880">
                <a:solidFill>
                  <a:srgbClr val="000000"/>
                </a:solidFill>
              </a:defRPr>
            </a:pPr>
            <a:r>
              <a:t>Potrivit aprecierii CtEDO este bine stabilit că atât traficul național, cât și cel transnațional de ființe umane, indiferent dacă este sau nu legat de criminalitatea organizată, intră în domeniul de aplicare al articolului 4 din Convenție. Mai mult de atât, nu este necesar să se identifice dacă tratamentul de care se plânge reclamantul constituie „sclavie”, „servitute” sau „muncă forțată. </a:t>
            </a:r>
          </a:p>
          <a:p>
            <a:pPr marL="406400" indent="-406400" defTabSz="528319">
              <a:spcBef>
                <a:spcPts val="1600"/>
              </a:spcBef>
              <a:defRPr sz="2880">
                <a:solidFill>
                  <a:srgbClr val="000000"/>
                </a:solidFill>
              </a:defRPr>
            </a:pPr>
            <a:r>
              <a:t>Concomitent, curtea a statuat în mod constant că articolul 4 din Convenție stabilește obligații pozitive pentru statele contractante și că acestea includ obligația procedurală de a investiga situațiile de trafic potențial. Curtea reiterează că, la fel ca articolele 2 și 3, articolul 4 implică, de asemenea, obligația procedurală de a investiga în cazul în care există o suspiciune credibilă că drepturile unei persoane în temeiul articolului respectiv au fost încălcate (a se vedea C.N. împotriva Regatului Unit, nr. 4239/08, § 69, 13 noiembrie 2012, și S.M. c. Croației [GC], nr. 60561/14, §§ 324-25, 25 iunie 2020). Obligația procedurală prevăzută la articolul 4 din Convenție, ca element al conceptului mai larg de obligații pozitive, se referă, în esență, la obligația autorităților naționale de a aplica în practică mecanismele relevante de drept penal instituite pentru a interzice și pedepsi comportamentele contrare acestei dispoziții.</a:t>
            </a:r>
          </a:p>
          <a:p>
            <a:pPr marL="406400" indent="-406400" defTabSz="528319">
              <a:spcBef>
                <a:spcPts val="1600"/>
              </a:spcBef>
              <a:defRPr sz="2880">
                <a:solidFill>
                  <a:srgbClr val="000000"/>
                </a:solidFill>
              </a:defRPr>
            </a:pPr>
            <a:r>
              <a:t>În altă ordine de idei, Curtea a menționat statuat că obligația procedurală este o cerință de mijloace și nu de rezultate. Astefel, nu există un drept absolut de a obține urmărirea penală sau condamnarea unei anumite persoane în cazul în care nu au existat eșecuri culpabile în încercarea de a trage la răspundere autorii infracțiunilor penale.</a:t>
            </a:r>
          </a:p>
          <a:p>
            <a:pPr marL="406400" indent="-406400" defTabSz="528319">
              <a:spcBef>
                <a:spcPts val="1600"/>
              </a:spcBef>
              <a:defRPr sz="2880">
                <a:solidFill>
                  <a:srgbClr val="000000"/>
                </a:solidFill>
              </a:defRPr>
            </a:pPr>
            <a:r>
              <a:t>În plus, obligația procedurală nu trebuie să fie interpretată astfel încât să impună autorităților o sarcină imposibilă sau disproporționată. Cu toate acestea, autoritățile trebuie să ia toate măsurile rezonabile pe care le pot lua pentru a colecta probe și a elucida circumstanțele cazului. </a:t>
            </a:r>
          </a:p>
          <a:p>
            <a:pPr marL="406400" indent="-406400" defTabSz="528319">
              <a:spcBef>
                <a:spcPts val="1600"/>
              </a:spcBef>
              <a:defRPr sz="2880">
                <a:solidFill>
                  <a:srgbClr val="000000"/>
                </a:solidFill>
              </a:defRPr>
            </a:pPr>
            <a:r>
              <a:t>Cu toate acestea, autoritățile trebuie să ia toate măsurile rezonabile de care dispun pentru a colecta probe și a elucida circumstanțele cazului. În special, concluziile anchetei trebuie să se bazeze pe o analiză aprofundată, obiectivă și imparțială a tuturor elementelor relevante. Faptul de a nu urma o linie de anchetă evidentă subminează într-o măsură decisivă capacitatea anchetei de a stabili circumstanțele cazului și identitatea celor responsabili. </a:t>
            </a:r>
          </a:p>
        </p:txBody>
      </p:sp>
      <p:sp>
        <p:nvSpPr>
          <p:cNvPr id="161" name="Aplicabilitatea art. 4 cedo"/>
          <p:cNvSpPr txBox="1">
            <a:spLocks noGrp="1"/>
          </p:cNvSpPr>
          <p:nvPr>
            <p:ph type="title" idx="4294967295"/>
          </p:nvPr>
        </p:nvSpPr>
        <p:spPr>
          <a:xfrm>
            <a:off x="7993894" y="693643"/>
            <a:ext cx="15028724" cy="1016001"/>
          </a:xfrm>
          <a:prstGeom prst="rect">
            <a:avLst/>
          </a:prstGeom>
        </p:spPr>
        <p:txBody>
          <a:bodyPr/>
          <a:lstStyle>
            <a:lvl1pPr defTabSz="792479">
              <a:spcBef>
                <a:spcPts val="3100"/>
              </a:spcBef>
              <a:defRPr sz="7200">
                <a:solidFill>
                  <a:srgbClr val="1F1876"/>
                </a:solidFill>
              </a:defRPr>
            </a:lvl1pPr>
          </a:lstStyle>
          <a:p>
            <a:r>
              <a:t>Aplicabilitatea art. 4 cedo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ie"/>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pic>
        <p:nvPicPr>
          <p:cNvPr id="164" name="Fundal abstract cu straturi de dreptunghiuri roșii și albe" descr="Fundal abstract cu straturi de dreptunghiuri roșii și albe"/>
          <p:cNvPicPr>
            <a:picLocks noGrp="1" noChangeAspect="1"/>
          </p:cNvPicPr>
          <p:nvPr>
            <p:ph type="pic" idx="21"/>
          </p:nvPr>
        </p:nvPicPr>
        <p:blipFill>
          <a:blip r:embed="rId2">
            <a:extLst/>
          </a:blip>
          <a:srcRect l="2734" t="755" r="10665" b="8629"/>
          <a:stretch>
            <a:fillRect/>
          </a:stretch>
        </p:blipFill>
        <p:spPr>
          <a:xfrm>
            <a:off x="0" y="0"/>
            <a:ext cx="12065000" cy="13716000"/>
          </a:xfrm>
          <a:prstGeom prst="rect">
            <a:avLst/>
          </a:prstGeom>
        </p:spPr>
      </p:pic>
      <p:sp>
        <p:nvSpPr>
          <p:cNvPr id="165" name="Aplicabilitatea art.4 cedo la speța"/>
          <p:cNvSpPr txBox="1">
            <a:spLocks noGrp="1"/>
          </p:cNvSpPr>
          <p:nvPr>
            <p:ph type="title"/>
          </p:nvPr>
        </p:nvSpPr>
        <p:spPr>
          <a:prstGeom prst="rect">
            <a:avLst/>
          </a:prstGeom>
        </p:spPr>
        <p:txBody>
          <a:bodyPr/>
          <a:lstStyle>
            <a:lvl1pPr defTabSz="734694">
              <a:spcBef>
                <a:spcPts val="2900"/>
              </a:spcBef>
              <a:defRPr sz="6675"/>
            </a:lvl1pPr>
          </a:lstStyle>
          <a:p>
            <a:r>
              <a:t>Aplicabilitatea art.4 cedo la speța </a:t>
            </a:r>
          </a:p>
        </p:txBody>
      </p:sp>
      <p:sp>
        <p:nvSpPr>
          <p:cNvPr id="166" name="La caz, Curtea a concluzionat asupra încălcării art. 4 din Convenție doar în partea sa procedurală.…"/>
          <p:cNvSpPr txBox="1">
            <a:spLocks noGrp="1"/>
          </p:cNvSpPr>
          <p:nvPr>
            <p:ph type="body" sz="half" idx="1"/>
          </p:nvPr>
        </p:nvSpPr>
        <p:spPr>
          <a:prstGeom prst="rect">
            <a:avLst/>
          </a:prstGeom>
        </p:spPr>
        <p:txBody>
          <a:bodyPr/>
          <a:lstStyle/>
          <a:p>
            <a:pPr marL="411479" indent="-411479" algn="just" defTabSz="528319">
              <a:spcBef>
                <a:spcPts val="1600"/>
              </a:spcBef>
              <a:defRPr sz="2880"/>
            </a:pPr>
            <a:r>
              <a:t>La caz, Curtea a concluzionat asupra încălcării art. 4 din Convenție doar în partea sa procedurală.</a:t>
            </a:r>
          </a:p>
          <a:p>
            <a:pPr marL="411479" indent="-411479" algn="just" defTabSz="528319">
              <a:spcBef>
                <a:spcPts val="1600"/>
              </a:spcBef>
              <a:defRPr sz="2880"/>
            </a:pPr>
            <a:r>
              <a:t>Totalitatea împrejurări analizate nu lasă loc de îndoială că a existat o suspiciune rezonabilă cu privire la faptul că reclamanta a fost supusă traficului de persoane și, prin urmare, a unei încălcări a drepturilor sale protejate în temeiul articolului 4 din Convenție, astfel încât să apară obligația pozitivă a autorităților slovace de a se asigura că a fost efectuată o anchetă efectivă a cauzei.</a:t>
            </a:r>
          </a:p>
          <a:p>
            <a:pPr marL="411479" indent="-411479" algn="just" defTabSz="528319">
              <a:spcBef>
                <a:spcPts val="1600"/>
              </a:spcBef>
              <a:defRPr sz="2880"/>
            </a:pPr>
            <a:r>
              <a:t>În consecință, nu se poate spune că autoritățile au luat toate măsurile necesare pentru a colecta probe și a clarifica circumstanțele cazului, în special în partea ce privește elucidarea completă a naturii relației dintre reclamant și Y.</a:t>
            </a:r>
          </a:p>
          <a:p>
            <a:pPr marL="411479" indent="-411479" algn="just" defTabSz="528319">
              <a:spcBef>
                <a:spcPts val="1600"/>
              </a:spcBef>
              <a:defRPr sz="2880"/>
            </a:pPr>
            <a:r>
              <a:t>În opinia Curții, lipsa urmăririi unei linii evidente de anchetă a fost agravată și de durata procesului(3 septembrie 2012 - 27 mai 2021), din care doar faza în fața Curții Constituționale a durat mai mult de doi ani și șapte luni.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8" name="Linie Linie" descr="Linie Linie"/>
          <p:cNvPicPr>
            <a:picLocks/>
          </p:cNvPicPr>
          <p:nvPr/>
        </p:nvPicPr>
        <p:blipFill>
          <a:blip r:embed="rId3">
            <a:extLst/>
          </a:blip>
          <a:stretch>
            <a:fillRect/>
          </a:stretch>
        </p:blipFill>
        <p:spPr>
          <a:xfrm>
            <a:off x="962118" y="1993993"/>
            <a:ext cx="22459764" cy="107769"/>
          </a:xfrm>
          <a:prstGeom prst="rect">
            <a:avLst/>
          </a:prstGeom>
        </p:spPr>
      </p:pic>
      <p:sp>
        <p:nvSpPr>
          <p:cNvPr id="170" name="CAUZUL ECKERT vs. Franța,  art. 11 CEDO"/>
          <p:cNvSpPr txBox="1">
            <a:spLocks noGrp="1"/>
          </p:cNvSpPr>
          <p:nvPr>
            <p:ph type="title"/>
          </p:nvPr>
        </p:nvSpPr>
        <p:spPr>
          <a:xfrm>
            <a:off x="1016000" y="1016000"/>
            <a:ext cx="22352000" cy="889005"/>
          </a:xfrm>
          <a:prstGeom prst="rect">
            <a:avLst/>
          </a:prstGeom>
          <a:blipFill>
            <a:blip r:embed="rId4"/>
          </a:blipFill>
          <a:ln w="9525">
            <a:round/>
          </a:ln>
        </p:spPr>
        <p:txBody>
          <a:bodyPr/>
          <a:lstStyle>
            <a:lvl1pPr algn="ctr">
              <a:spcBef>
                <a:spcPts val="0"/>
              </a:spcBef>
              <a:defRPr sz="3500" cap="none">
                <a:solidFill>
                  <a:srgbClr val="FFFFFF"/>
                </a:solidFill>
                <a:latin typeface="DIN Alternate Bold"/>
                <a:ea typeface="DIN Alternate Bold"/>
                <a:cs typeface="DIN Alternate Bold"/>
                <a:sym typeface="DIN Alternate Bold"/>
              </a:defRPr>
            </a:lvl1pPr>
          </a:lstStyle>
          <a:p>
            <a:r>
              <a:t> CAUZUL ECKERT vs. Franța,  art. 11 CEDO</a:t>
            </a:r>
          </a:p>
        </p:txBody>
      </p:sp>
      <p:sp>
        <p:nvSpPr>
          <p:cNvPr id="171" name="Circumstanțele faptei:…"/>
          <p:cNvSpPr txBox="1">
            <a:spLocks noGrp="1"/>
          </p:cNvSpPr>
          <p:nvPr>
            <p:ph type="body" idx="1"/>
          </p:nvPr>
        </p:nvSpPr>
        <p:spPr>
          <a:xfrm>
            <a:off x="1016000" y="2190750"/>
            <a:ext cx="22352000" cy="10509250"/>
          </a:xfrm>
          <a:prstGeom prst="rect">
            <a:avLst/>
          </a:prstGeom>
          <a:blipFill>
            <a:blip r:embed="rId4"/>
          </a:blipFill>
          <a:ln w="9525">
            <a:round/>
          </a:ln>
        </p:spPr>
        <p:txBody>
          <a:bodyPr/>
          <a:lstStyle/>
          <a:p>
            <a:pPr marL="0" indent="0">
              <a:spcBef>
                <a:spcPts val="0"/>
              </a:spcBef>
              <a:buSzTx/>
              <a:buFontTx/>
              <a:buNone/>
              <a:defRPr sz="3500">
                <a:solidFill>
                  <a:srgbClr val="FFFFFF"/>
                </a:solidFill>
                <a:latin typeface="DIN Alternate Bold"/>
                <a:ea typeface="DIN Alternate Bold"/>
                <a:cs typeface="DIN Alternate Bold"/>
                <a:sym typeface="DIN Alternate Bold"/>
              </a:defRPr>
            </a:pPr>
            <a:endParaRPr/>
          </a:p>
          <a:p>
            <a:pPr marL="0" indent="0">
              <a:spcBef>
                <a:spcPts val="0"/>
              </a:spcBef>
              <a:buSzTx/>
              <a:buFontTx/>
              <a:buNone/>
              <a:defRPr sz="3500">
                <a:solidFill>
                  <a:srgbClr val="FFFFFF"/>
                </a:solidFill>
                <a:latin typeface="DIN Alternate Bold"/>
                <a:ea typeface="DIN Alternate Bold"/>
                <a:cs typeface="DIN Alternate Bold"/>
                <a:sym typeface="DIN Alternate Bold"/>
              </a:defRPr>
            </a:pPr>
            <a:r>
              <a:t>Circumstanțele faptei:</a:t>
            </a:r>
          </a:p>
          <a:p>
            <a:pPr marL="0" indent="0">
              <a:spcBef>
                <a:spcPts val="0"/>
              </a:spcBef>
              <a:buSzTx/>
              <a:buFontTx/>
              <a:buNone/>
              <a:defRPr sz="3500">
                <a:solidFill>
                  <a:srgbClr val="FFFFFF"/>
                </a:solidFill>
                <a:latin typeface="DIN Alternate Bold"/>
                <a:ea typeface="DIN Alternate Bold"/>
                <a:cs typeface="DIN Alternate Bold"/>
                <a:sym typeface="DIN Alternate Bold"/>
              </a:defRPr>
            </a:pPr>
            <a:endParaRPr/>
          </a:p>
          <a:p>
            <a:pPr marL="0" lvl="2" indent="685800">
              <a:spcBef>
                <a:spcPts val="0"/>
              </a:spcBef>
              <a:buSzTx/>
              <a:buFontTx/>
              <a:buNone/>
              <a:defRPr sz="3500">
                <a:solidFill>
                  <a:srgbClr val="FFFFFF"/>
                </a:solidFill>
                <a:latin typeface="DIN Alternate Bold"/>
                <a:ea typeface="DIN Alternate Bold"/>
                <a:cs typeface="DIN Alternate Bold"/>
                <a:sym typeface="DIN Alternate Bold"/>
              </a:defRPr>
            </a:pPr>
            <a:r>
              <a:t>1. La 10 mai 2019, în contextul mișcării „veste galbene” (o mișcare formată din indivizi care aveau cerințe comune și care organizaseră întâlniri săptămânale în diverse locuri din noiembrie 2018), a fost emisă o ordonanță administrativă care interzicea demonstrațiile în ziua următoare într-o zonă delimitată a centrului orașului Bordeaux.</a:t>
            </a:r>
          </a:p>
          <a:p>
            <a:pPr marL="0" lvl="2" indent="685800">
              <a:spcBef>
                <a:spcPts val="0"/>
              </a:spcBef>
              <a:buSzTx/>
              <a:buFontTx/>
              <a:buNone/>
              <a:defRPr sz="3500">
                <a:solidFill>
                  <a:srgbClr val="FFFFFF"/>
                </a:solidFill>
                <a:latin typeface="DIN Alternate Bold"/>
                <a:ea typeface="DIN Alternate Bold"/>
                <a:cs typeface="DIN Alternate Bold"/>
                <a:sym typeface="DIN Alternate Bold"/>
              </a:defRPr>
            </a:pPr>
            <a:r>
              <a:t>2. Ordonanța a fost emisă în urma apelurilor de pe rețelele sociale, care chemau la o nouă zi de protestări pe 11 mai 2019, fără notificare prealabilă sau organizator identificat. Având în vedere conflictele și vandalismul din trecut, scopul acestei măsuri era prevenirea unor noi tulburări ale ordinii publice. Interdicția a fost publicată, în special pe rețelele sociale.</a:t>
            </a:r>
          </a:p>
          <a:p>
            <a:pPr marL="0" lvl="2" indent="685800">
              <a:spcBef>
                <a:spcPts val="0"/>
              </a:spcBef>
              <a:buSzTx/>
              <a:buFontTx/>
              <a:buNone/>
              <a:defRPr sz="3500">
                <a:solidFill>
                  <a:srgbClr val="FFFFFF"/>
                </a:solidFill>
                <a:latin typeface="DIN Alternate Bold"/>
                <a:ea typeface="DIN Alternate Bold"/>
                <a:cs typeface="DIN Alternate Bold"/>
                <a:sym typeface="DIN Alternate Bold"/>
              </a:defRPr>
            </a:pPr>
            <a:r>
              <a:t>3. Reclamanta a fost supusă unui control de identitate, fiind identificată printre demonstratori în zona interzisă și a fost amendată pentru participarea la o demonstrație interzisă.</a:t>
            </a:r>
          </a:p>
          <a:p>
            <a:pPr marL="0" lvl="2" indent="685800">
              <a:spcBef>
                <a:spcPts val="0"/>
              </a:spcBef>
              <a:buSzTx/>
              <a:buFontTx/>
              <a:buNone/>
              <a:defRPr sz="3500">
                <a:solidFill>
                  <a:srgbClr val="FFFFFF"/>
                </a:solidFill>
                <a:latin typeface="DIN Alternate Bold"/>
                <a:ea typeface="DIN Alternate Bold"/>
                <a:cs typeface="DIN Alternate Bold"/>
                <a:sym typeface="DIN Alternate Bold"/>
              </a:defRPr>
            </a:pPr>
            <a:r>
              <a:t>4. Aceasta a contestat amenda și legalitatea interdicției în fața Tribunalului de Poliție și, ulterior, la Curtea de Casație, fără succes, fiind condamnată și amendată cu 150 de euro pentru participarea la o demonstrație interzisă.</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1. Primul aspect analizat de către Ctedo privește necesitatea aplicării măsurii – Condamnarea reclamantei a urmărit scopuri legitime, și anume prevenirea dezordinii și a criminalității și protejarea drepturilor altora.…"/>
          <p:cNvSpPr txBox="1">
            <a:spLocks noGrp="1"/>
          </p:cNvSpPr>
          <p:nvPr>
            <p:ph type="body" idx="1"/>
          </p:nvPr>
        </p:nvSpPr>
        <p:spPr>
          <a:prstGeom prst="rect">
            <a:avLst/>
          </a:prstGeom>
          <a:blipFill>
            <a:blip r:embed="rId3"/>
          </a:blipFill>
          <a:ln w="9525">
            <a:round/>
          </a:ln>
        </p:spPr>
        <p:txBody>
          <a:bodyPr/>
          <a:lstStyle/>
          <a:p>
            <a:pPr marL="0" lvl="1" indent="325754" algn="ctr" defTabSz="784225">
              <a:spcBef>
                <a:spcPts val="0"/>
              </a:spcBef>
              <a:buSzTx/>
              <a:buFontTx/>
              <a:buNone/>
              <a:defRPr sz="3325">
                <a:solidFill>
                  <a:srgbClr val="FFFFFF"/>
                </a:solidFill>
                <a:latin typeface="DIN Alternate Bold"/>
                <a:ea typeface="DIN Alternate Bold"/>
                <a:cs typeface="DIN Alternate Bold"/>
                <a:sym typeface="DIN Alternate Bold"/>
              </a:defRPr>
            </a:pPr>
            <a:r>
              <a:t>1. Primul aspect analizat de către Ctedo privește necesitatea aplicării măsurii – Condamnarea reclamantei a urmărit scopuri legitime, și anume prevenirea dezordinii și a criminalității și protejarea drepturilor altora.</a:t>
            </a:r>
          </a:p>
          <a:p>
            <a:pPr marL="0" lvl="1" indent="325754" algn="ctr" defTabSz="784225">
              <a:spcBef>
                <a:spcPts val="0"/>
              </a:spcBef>
              <a:buSzTx/>
              <a:buFontTx/>
              <a:buNone/>
              <a:defRPr sz="3325">
                <a:solidFill>
                  <a:srgbClr val="FFFFFF"/>
                </a:solidFill>
                <a:latin typeface="DIN Alternate Bold"/>
                <a:ea typeface="DIN Alternate Bold"/>
                <a:cs typeface="DIN Alternate Bold"/>
                <a:sym typeface="DIN Alternate Bold"/>
              </a:defRPr>
            </a:pPr>
            <a:endParaRPr/>
          </a:p>
          <a:p>
            <a:pPr marL="0" lvl="1" indent="325754" algn="ctr" defTabSz="784225">
              <a:spcBef>
                <a:spcPts val="0"/>
              </a:spcBef>
              <a:buSzTx/>
              <a:buFontTx/>
              <a:buNone/>
              <a:defRPr sz="3325">
                <a:solidFill>
                  <a:srgbClr val="FFFFFF"/>
                </a:solidFill>
                <a:latin typeface="DIN Alternate Bold"/>
                <a:ea typeface="DIN Alternate Bold"/>
                <a:cs typeface="DIN Alternate Bold"/>
                <a:sym typeface="DIN Alternate Bold"/>
              </a:defRPr>
            </a:pPr>
            <a:r>
              <a:t>2.  A fost justificată interdicția de demonstrație? – 11 mai 2019 a fost a douăzeci și șasea zi de protest a mișcării „vestelor galbene”. În ceea ce privește circumstanțele prezentate pentru susținerea interdicției în ordonanța administrativă, circumstanțe care fuseseră considerate stabilite de instanțele interne, având în vedere repetarea unor incidente grave în timpul mitingurilor „vestelor galbene” de la Bordeaux, Curtea a considerat că autoritățile interne ar fi putut lua în mod legitim în considerare riscul unor confruntări grave cu poliția și al vandalismului. Fără îndoială, exista o nevoie socială urgentă de a preveni astfel de riscuri.</a:t>
            </a:r>
          </a:p>
          <a:p>
            <a:pPr marL="0" lvl="1" indent="325754" algn="ctr" defTabSz="784225">
              <a:spcBef>
                <a:spcPts val="0"/>
              </a:spcBef>
              <a:buSzTx/>
              <a:buFontTx/>
              <a:buNone/>
              <a:defRPr sz="3325">
                <a:solidFill>
                  <a:srgbClr val="FFFFFF"/>
                </a:solidFill>
                <a:latin typeface="DIN Alternate Bold"/>
                <a:ea typeface="DIN Alternate Bold"/>
                <a:cs typeface="DIN Alternate Bold"/>
                <a:sym typeface="DIN Alternate Bold"/>
              </a:defRPr>
            </a:pPr>
            <a:r>
              <a:t>3. În ceea ce privește nerespectarea cerinței de notificare prealabilă, Curtea a subliniat că acest lucru, de la sine, nu justifica neapărat o ingerință în dreptul unei persoane la libertatea de adunare și, în opinia sa, era o considerație mult mai puțin importantă decât riscul de dezordine menționat anterior. Mai mult, a subliniat că lipsa unui dialog cu organizatorii submina capacitatea autorităților interne de a planifica și evalua riscurile și făcea mai dificilă găsirea unui echilibru între interesele implicate. De asemenea, era important ca organizatorii de demonstrații, ca actori ai procesului democratic, să respecte regulile care guvernează acest proces prin respectarea reglementărilor în vigoare. În plus, nu exista nimic care să justifice lipsa notificării prealabile în acest caz, întrucât demonstrația respectivă nu fusese convocată ca răspuns imediat la un eveniment politic sau social specific.În ceea ce privește conținutul interdicției de demonstrație, aceasta fusese strict limitată la loc și timp. Demonstrațiile erau libere să aibă loc în afara zonei specificate din centrul orașului, având în vedere că simpla participare la o demonstrație neanunțată nu este pedepsibilă conform legislației interne. </a:t>
            </a:r>
          </a:p>
          <a:p>
            <a:pPr marL="0" lvl="1" indent="325754" algn="ctr" defTabSz="784225">
              <a:spcBef>
                <a:spcPts val="0"/>
              </a:spcBef>
              <a:buSzTx/>
              <a:buFontTx/>
              <a:buNone/>
              <a:defRPr sz="3325">
                <a:solidFill>
                  <a:srgbClr val="FFFFFF"/>
                </a:solidFill>
                <a:latin typeface="DIN Alternate Bold"/>
                <a:ea typeface="DIN Alternate Bold"/>
                <a:cs typeface="DIN Alternate Bold"/>
                <a:sym typeface="DIN Alternate Bold"/>
              </a:defRPr>
            </a:pPr>
            <a:r>
              <a:t>4. În concluzie, Curtea a stabilit că interdicția nu a încălcat cerințele Articolului 11.</a:t>
            </a:r>
          </a:p>
        </p:txBody>
      </p:sp>
      <p:sp>
        <p:nvSpPr>
          <p:cNvPr id="174" name="Aprecierea curții"/>
          <p:cNvSpPr txBox="1">
            <a:spLocks noGrp="1"/>
          </p:cNvSpPr>
          <p:nvPr>
            <p:ph type="title" idx="4294967295"/>
          </p:nvPr>
        </p:nvSpPr>
        <p:spPr>
          <a:prstGeom prst="rect">
            <a:avLst/>
          </a:prstGeom>
          <a:blipFill>
            <a:blip r:embed="rId3"/>
          </a:blipFill>
          <a:ln w="9525">
            <a:round/>
          </a:ln>
        </p:spPr>
        <p:txBody>
          <a:bodyPr/>
          <a:lstStyle>
            <a:lvl1pPr algn="ctr">
              <a:spcBef>
                <a:spcPts val="0"/>
              </a:spcBef>
              <a:defRPr sz="3500" cap="none">
                <a:solidFill>
                  <a:srgbClr val="FFFFFF"/>
                </a:solidFill>
                <a:latin typeface="DIN Alternate Bold"/>
                <a:ea typeface="DIN Alternate Bold"/>
                <a:cs typeface="DIN Alternate Bold"/>
                <a:sym typeface="DIN Alternate Bold"/>
              </a:defRPr>
            </a:lvl1pPr>
          </a:lstStyle>
          <a:p>
            <a:r>
              <a:t>Aprecierea curții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CAZUL DROZDYK ȘI MIKULA vs. UCRAINEI, articolul 1 din Protocolul nr. 1 la Convenție."/>
          <p:cNvSpPr txBox="1">
            <a:spLocks noGrp="1"/>
          </p:cNvSpPr>
          <p:nvPr>
            <p:ph type="title"/>
          </p:nvPr>
        </p:nvSpPr>
        <p:spPr>
          <a:prstGeom prst="rect">
            <a:avLst/>
          </a:prstGeom>
          <a:blipFill>
            <a:blip r:embed="rId3"/>
          </a:blipFill>
          <a:ln w="9525">
            <a:round/>
          </a:ln>
        </p:spPr>
        <p:txBody>
          <a:bodyPr/>
          <a:lstStyle>
            <a:lvl1pPr algn="ctr">
              <a:spcBef>
                <a:spcPts val="0"/>
              </a:spcBef>
              <a:defRPr sz="3500" cap="none">
                <a:solidFill>
                  <a:srgbClr val="FFFFFF"/>
                </a:solidFill>
                <a:latin typeface="DIN Alternate Bold"/>
                <a:ea typeface="DIN Alternate Bold"/>
                <a:cs typeface="DIN Alternate Bold"/>
                <a:sym typeface="DIN Alternate Bold"/>
              </a:defRPr>
            </a:lvl1pPr>
          </a:lstStyle>
          <a:p>
            <a:r>
              <a:t>CAZUL DROZDYK ȘI MIKULA vs. UCRAINEI, articolul 1 din Protocolul nr. 1 la Convenție.</a:t>
            </a:r>
          </a:p>
        </p:txBody>
      </p:sp>
      <p:sp>
        <p:nvSpPr>
          <p:cNvPr id="177" name="1. În 1965, soțul reclamantei obținuse permisiunea de a construi o casă pe un teren aparținând fermei colective locale, după cum se pare că acesta nu a formalizat niciodată titlul pentru nici casa și nici terenul respectiv. Reclamanta și soțul său locuia"/>
          <p:cNvSpPr txBox="1">
            <a:spLocks noGrp="1"/>
          </p:cNvSpPr>
          <p:nvPr>
            <p:ph type="body" idx="1"/>
          </p:nvPr>
        </p:nvSpPr>
        <p:spPr>
          <a:prstGeom prst="rect">
            <a:avLst/>
          </a:prstGeom>
          <a:blipFill>
            <a:blip r:embed="rId3"/>
          </a:blipFill>
          <a:ln w="9525">
            <a:round/>
          </a:ln>
        </p:spPr>
        <p:txBody>
          <a:bodyPr/>
          <a:lstStyle/>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1. În 1965, soțul reclamantei obținuse permisiunea de a construi o casă pe un teren aparținând fermei colective locale, după cum se pare că acesta nu a formalizat niciodată titlul pentru nici casa și nici terenul respectiv. Reclamanta și soțul său locuiau în acea casă cel puțin din anii 1970. În 2005, după moartea soțului său, reclamanta a încercat să obțină titlul de proprietate pentru casă și teren. Drept urmare,  printr-o hotărâre judecătorească din 17 august 2005, instanța a recunoscut dreptul de proprietate al reclamantei.</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2. Printr-o decizie a Consiliului Local Chudei din 7 decembrie 2009, documentația tehnică a reclamantei pentru transferul a două parcele de teren (una pentru casă și una pentru grădinărit, formând împreună terenul alocat inițial soțului defunct al reclamantei) în proprietate privată a fost aprobată.</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3. În 2010, reclamanta a obținut certificatul de proprietate (державний акт) pentru două parcele de teren cu o suprafață de 0,25 ha și 0,0575 ha. Se pare că parcela mai mare, pe care se află casa reclamantei, se află în apropierea căii ferate.</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4. În ianuarie 2014, întreprinderea de stat Căile Ferate Lviv („Căile Ferate”) a inițiat acțiuni civile împotriva reclamantei și a Consiliului Local Chudei pentru a anula decizia acestuia din 7 decembrie 2009 și a invalida titlul de proprietate al reclamantei. Căile Ferate susțineau că, conform rezultatelor unei inspecții documentare realizate în octombrie 2013, s-a stabilit că parcelele de teren ale reclamantei erau parțial în zona de protecție a căii ferate.</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5. Printr-o hotărâre din 3 aprilie 2014, Judecătoria Locală Storojinți a admis cerințele Căilor Ferate, repetând în esență argumentele acestora. A anulat decizia Consiliului Local Chudei din 7 decembrie 2009 și a invalidat certificatul de proprietate al reclamantei pentru părțile din terenurile sale care se suprapuneau cu terenurile Căilor Ferate (0,2441 ha și 0,0089 ha, respectiv).</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6. Reclamanta a formulat apel împotriva acelei hotărâri, iar pe 12 iunie 2014, Curtea de Apel a Regiunii Cernăuți i-a admis apelul. A anulat hotărârea menționată și a constatat că Căile Ferate nu dovediseră că dreptul lor asupra terenului disputat fusese corect formalizat, deși acest lucru era cerut atât de legislația sovietică în vigoare la momentul construcției căii ferate în cauză, cât și de legislația ucraineană modernă.</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7. Căile Ferate au formulat apel împotriva acestei hotărâri, iar printr-o hotărâre definitivă din 3 decembrie 2014, Curtea Superioară Specializată pentru Cauze Civile și Penale a anulat hotărârea Curții de Apel și a menținut hotărârea Judecătoriei Locale, precum și raționamentele acesteia.</a:t>
            </a:r>
          </a:p>
          <a:p>
            <a:pPr marL="0" indent="0" algn="ctr" defTabSz="652145">
              <a:spcBef>
                <a:spcPts val="0"/>
              </a:spcBef>
              <a:buSzTx/>
              <a:buFontTx/>
              <a:buNone/>
              <a:defRPr sz="2765">
                <a:solidFill>
                  <a:srgbClr val="FFFFFF"/>
                </a:solidFill>
                <a:latin typeface="DIN Alternate Bold"/>
                <a:ea typeface="DIN Alternate Bold"/>
                <a:cs typeface="DIN Alternate Bold"/>
                <a:sym typeface="DIN Alternate Bold"/>
              </a:defRPr>
            </a:pPr>
            <a:r>
              <a:t>8. Reclamanta a solicitat revizuirea cauzei la Curtea Supremă pe motivul că existase o divergență în aplicarea legii substanțiale, însă cererea i-a fost respinsă ca fiind nefondată. În susținerea cererii sale, reclamanta a adus referințe la trei hotărâri, una dată de Curtea Superioară Specializată pentru Cauze Civile și Penale și două de Curtea Comercială Superioară, în care aceste instanțe respinseseră cererile similare ale Căilor Ferate referitoare la diferite parcele de teren din diverse locații, bazându-se pe faptul că reclamantul nu avea drepturi formal înregistrate asupra terenurilor disputate și documentația tehnică pentru construcția căii ferate la care se făcea referire nu era suficientă pentru a dovedi acele drepturi.</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Linie"/>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algn="l" defTabSz="457200">
              <a:spcBef>
                <a:spcPts val="0"/>
              </a:spcBef>
              <a:defRPr sz="1200">
                <a:solidFill>
                  <a:srgbClr val="000000"/>
                </a:solidFill>
                <a:latin typeface="Helvetica"/>
                <a:ea typeface="Helvetica"/>
                <a:cs typeface="Helvetica"/>
                <a:sym typeface="Helvetica"/>
              </a:defRPr>
            </a:pPr>
            <a:endParaRPr/>
          </a:p>
        </p:txBody>
      </p:sp>
      <p:pic>
        <p:nvPicPr>
          <p:cNvPr id="180" name="Fundal abstract cu straturi de dreptunghiuri roșii și albe" descr="Fundal abstract cu straturi de dreptunghiuri roșii și albe"/>
          <p:cNvPicPr>
            <a:picLocks noGrp="1" noChangeAspect="1"/>
          </p:cNvPicPr>
          <p:nvPr>
            <p:ph type="pic" idx="21"/>
          </p:nvPr>
        </p:nvPicPr>
        <p:blipFill>
          <a:blip r:embed="rId2">
            <a:extLst/>
          </a:blip>
          <a:srcRect l="2734" t="755" r="10665" b="8629"/>
          <a:stretch>
            <a:fillRect/>
          </a:stretch>
        </p:blipFill>
        <p:spPr>
          <a:xfrm>
            <a:off x="0" y="0"/>
            <a:ext cx="12065000" cy="13716000"/>
          </a:xfrm>
          <a:prstGeom prst="rect">
            <a:avLst/>
          </a:prstGeom>
        </p:spPr>
      </p:pic>
      <p:sp>
        <p:nvSpPr>
          <p:cNvPr id="181" name="Aprecierea curții"/>
          <p:cNvSpPr txBox="1">
            <a:spLocks noGrp="1"/>
          </p:cNvSpPr>
          <p:nvPr>
            <p:ph type="title"/>
          </p:nvPr>
        </p:nvSpPr>
        <p:spPr>
          <a:prstGeom prst="rect">
            <a:avLst/>
          </a:prstGeom>
        </p:spPr>
        <p:txBody>
          <a:bodyPr/>
          <a:lstStyle>
            <a:lvl1pPr algn="ctr" defTabSz="792479">
              <a:spcBef>
                <a:spcPts val="3100"/>
              </a:spcBef>
              <a:defRPr sz="7200"/>
            </a:lvl1pPr>
          </a:lstStyle>
          <a:p>
            <a:r>
              <a:t>Aprecierea curții </a:t>
            </a:r>
          </a:p>
        </p:txBody>
      </p:sp>
      <p:sp>
        <p:nvSpPr>
          <p:cNvPr id="182" name="Curtea a considerat că, în cazul de față, a existat o ingerință în posesiunile reclamantei. Indiferent dacă este vorba de o privare de proprietate sau de controlul utilizării acesteia.  Drept urmare, Curtea a examinat dacă această ingerință a fost legală"/>
          <p:cNvSpPr txBox="1">
            <a:spLocks noGrp="1"/>
          </p:cNvSpPr>
          <p:nvPr>
            <p:ph type="body" sz="half" idx="1"/>
          </p:nvPr>
        </p:nvSpPr>
        <p:spPr>
          <a:prstGeom prst="rect">
            <a:avLst/>
          </a:prstGeom>
        </p:spPr>
        <p:txBody>
          <a:bodyPr/>
          <a:lstStyle/>
          <a:p>
            <a:pPr marL="201167" indent="-201167" algn="just" defTabSz="402336">
              <a:spcBef>
                <a:spcPts val="0"/>
              </a:spcBef>
              <a:buSzPct val="100000"/>
              <a:buFontTx/>
              <a:buChar char="•"/>
              <a:defRPr sz="2464">
                <a:solidFill>
                  <a:srgbClr val="000000"/>
                </a:solidFill>
                <a:latin typeface="Times Roman"/>
                <a:ea typeface="Times Roman"/>
                <a:cs typeface="Times Roman"/>
                <a:sym typeface="Times Roman"/>
              </a:defRPr>
            </a:pPr>
            <a:r>
              <a:t>Curtea a considerat că, în cazul de față, a existat o ingerință în posesiunile reclamantei. Indiferent dacă este vorba de o privare de proprietate sau de controlul utilizării acesteia.  Drept urmare, Curtea a examinat dacă această ingerință a fost legală, dacă a urmărit un interes general și dacă a fost proporționată. Curtea  a observat, de asemenea, existența unor abordări divergente la nivelul instanțelor interne ce au fost semnalate și de către reclamantă. Aceste abordări divergente par să fi rezultat din lipsa de claritate și precizie a legislației interne respective.</a:t>
            </a:r>
          </a:p>
          <a:p>
            <a:pPr marL="201167" indent="-201167" algn="just" defTabSz="402336">
              <a:spcBef>
                <a:spcPts val="0"/>
              </a:spcBef>
              <a:buSzPct val="100000"/>
              <a:buFontTx/>
              <a:buChar char="•"/>
              <a:defRPr sz="2464">
                <a:solidFill>
                  <a:srgbClr val="000000"/>
                </a:solidFill>
                <a:latin typeface="Times Roman"/>
                <a:ea typeface="Times Roman"/>
                <a:cs typeface="Times Roman"/>
                <a:sym typeface="Times Roman"/>
              </a:defRPr>
            </a:pPr>
            <a:r>
              <a:rPr b="1"/>
              <a:t>Despre legalitate</a:t>
            </a:r>
            <a:r>
              <a:t>, Curtea observă că, deși instanțele interne au făcut referire la mai multe dispoziții legislative în hotărârile lor, se pare că aceleași seturi de norme le-au permis să ajungă la concluzii diferite. </a:t>
            </a:r>
          </a:p>
          <a:p>
            <a:pPr marL="201167" indent="-201167" algn="just" defTabSz="402336">
              <a:spcBef>
                <a:spcPts val="0"/>
              </a:spcBef>
              <a:buSzPct val="100000"/>
              <a:buFontTx/>
              <a:buChar char="•"/>
              <a:defRPr sz="2464">
                <a:solidFill>
                  <a:srgbClr val="000000"/>
                </a:solidFill>
                <a:latin typeface="Times Roman"/>
                <a:ea typeface="Times Roman"/>
                <a:cs typeface="Times Roman"/>
                <a:sym typeface="Times Roman"/>
              </a:defRPr>
            </a:pPr>
            <a:r>
              <a:t>Î</a:t>
            </a:r>
            <a:r>
              <a:rPr b="1"/>
              <a:t>n ceea ce privește scopul legitim</a:t>
            </a:r>
            <a:r>
              <a:t>, Curtea recunoaște, în principiu, că există un interes general în menținerea zonelor protejate de-a lungul căilor ferate, întrucât acestea reprezintă o măsură de securitate destinată asigurării unei operări sigure și eficiente a transportului feroviar și protecției populației. Cu toate acestea, parcelele de teren disputate au fost situate în apropierea imediată a căilor ferate de decenii întregi. Mai mult, în cazul reclamantei, terenul i-a fost alocat soțului acesteia după ce calea ferată fusese construită. Se pare că  reclamanta și soțul său nu au fost împiedicați să folosească acel teren înainte de 2014.</a:t>
            </a:r>
          </a:p>
          <a:p>
            <a:pPr marL="201167" indent="-201167" algn="just" defTabSz="402336">
              <a:spcBef>
                <a:spcPts val="0"/>
              </a:spcBef>
              <a:buSzPct val="100000"/>
              <a:buFontTx/>
              <a:buChar char="•"/>
              <a:defRPr sz="2464">
                <a:solidFill>
                  <a:srgbClr val="000000"/>
                </a:solidFill>
                <a:latin typeface="Times Roman"/>
                <a:ea typeface="Times Roman"/>
                <a:cs typeface="Times Roman"/>
                <a:sym typeface="Times Roman"/>
              </a:defRPr>
            </a:pPr>
            <a:r>
              <a:t>Concomitent, </a:t>
            </a:r>
            <a:r>
              <a:rPr b="1"/>
              <a:t>Curtea mai notează argumentul reclamante</a:t>
            </a:r>
            <a:r>
              <a:t> conform căruia, dacă Căile Ferate ar fi dorit să preia terenul pe baza necesității publice, ar fi trebuit să folosească procedura specială de expropriere a terenurilor pentru necesități publice, ceea ce ar fi constituit un temei legal pentru a înlătura dreptul de proprietate asupra terenului. Totuși, Curtea nu poate evalua acest argument în detaliu, deoarece nu a fost abordat de instanțele interne. </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just" defTabSz="825500" rtl="0" fontAlgn="auto" latinLnBrk="0" hangingPunct="0">
          <a:lnSpc>
            <a:spcPct val="100000"/>
          </a:lnSpc>
          <a:spcBef>
            <a:spcPts val="2500"/>
          </a:spcBef>
          <a:spcAft>
            <a:spcPts val="0"/>
          </a:spcAft>
          <a:buClrTx/>
          <a:buSzTx/>
          <a:buFontTx/>
          <a:buNone/>
          <a:tabLst/>
          <a:defRPr kumimoji="0" sz="4500" b="0" i="0" u="none" strike="noStrike" cap="none" spc="0"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4578</Words>
  <Application>Microsoft Office PowerPoint</Application>
  <PresentationFormat>Произвольный</PresentationFormat>
  <Paragraphs>100</Paragraphs>
  <Slides>14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Baskerville</vt:lpstr>
      <vt:lpstr>Bradley Hand ITC TT-Bold</vt:lpstr>
      <vt:lpstr>DIN Alternate Bold</vt:lpstr>
      <vt:lpstr>DIN Condensed Bold</vt:lpstr>
      <vt:lpstr>Helvetica</vt:lpstr>
      <vt:lpstr>Helvetica Neue</vt:lpstr>
      <vt:lpstr>Iowan Old Style Roman</vt:lpstr>
      <vt:lpstr>Times Roman</vt:lpstr>
      <vt:lpstr>Zapf Dingbats</vt:lpstr>
      <vt:lpstr>New_Template9</vt:lpstr>
      <vt:lpstr>Analiza Hotărârilor Curții Europene a Drepturilor Omului  din  24.10.2024 - 29.10.2024    </vt:lpstr>
      <vt:lpstr>Презентация PowerPoint</vt:lpstr>
      <vt:lpstr>CAZUL B.B. vs. SLOVACIA, art. 4 din CEDO </vt:lpstr>
      <vt:lpstr>Aplicabilitatea art. 4 cedo </vt:lpstr>
      <vt:lpstr>Aplicabilitatea art.4 cedo la speța </vt:lpstr>
      <vt:lpstr> CAUZUL ECKERT vs. Franța,  art. 11 CEDO</vt:lpstr>
      <vt:lpstr>Aprecierea curții </vt:lpstr>
      <vt:lpstr>CAZUL DROZDYK ȘI MIKULA vs. UCRAINEI, articolul 1 din Protocolul nr. 1 la Convenție.</vt:lpstr>
      <vt:lpstr>Aprecierea curții </vt:lpstr>
      <vt:lpstr>Презентация PowerPoint</vt:lpstr>
      <vt:lpstr>                       CAZUL HARUTYUN KARAPETYAN vs. ARMENIA, art. 2 CEDO </vt:lpstr>
      <vt:lpstr>Procedura penală de investigare </vt:lpstr>
      <vt:lpstr>Презентация PowerPoint</vt:lpstr>
      <vt:lpstr>Aprecierea curții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Hotărârilor Curții Europene a Drepturilor Omului  din  24.10.2024 - 29.10.2024    </dc:title>
  <dc:creator>User</dc:creator>
  <cp:lastModifiedBy>User</cp:lastModifiedBy>
  <cp:revision>1</cp:revision>
  <dcterms:modified xsi:type="dcterms:W3CDTF">2024-11-14T16:52:34Z</dcterms:modified>
</cp:coreProperties>
</file>