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02F93C-BFC9-4D56-B1D0-F6486B14F81D}"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343681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02F93C-BFC9-4D56-B1D0-F6486B14F81D}"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64127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02F93C-BFC9-4D56-B1D0-F6486B14F81D}"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2D5EE-753A-41CD-B6C6-B6ED514C7187}"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90895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D02F93C-BFC9-4D56-B1D0-F6486B14F81D}"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1985538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D02F93C-BFC9-4D56-B1D0-F6486B14F81D}"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2D5EE-753A-41CD-B6C6-B6ED514C7187}"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2065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D02F93C-BFC9-4D56-B1D0-F6486B14F81D}"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371461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02F93C-BFC9-4D56-B1D0-F6486B14F81D}"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1360819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02F93C-BFC9-4D56-B1D0-F6486B14F81D}"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94204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02F93C-BFC9-4D56-B1D0-F6486B14F81D}"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2310675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02F93C-BFC9-4D56-B1D0-F6486B14F81D}"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349701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02F93C-BFC9-4D56-B1D0-F6486B14F81D}"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1407512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02F93C-BFC9-4D56-B1D0-F6486B14F81D}" type="datetimeFigureOut">
              <a:rPr lang="ru-RU" smtClean="0"/>
              <a:t>29.09.2021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283560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02F93C-BFC9-4D56-B1D0-F6486B14F81D}" type="datetimeFigureOut">
              <a:rPr lang="ru-RU" smtClean="0"/>
              <a:t>29.09.2021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327350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2F93C-BFC9-4D56-B1D0-F6486B14F81D}" type="datetimeFigureOut">
              <a:rPr lang="ru-RU" smtClean="0"/>
              <a:t>29.09.2021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229066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02F93C-BFC9-4D56-B1D0-F6486B14F81D}"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204567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02F93C-BFC9-4D56-B1D0-F6486B14F81D}"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2D5EE-753A-41CD-B6C6-B6ED514C7187}" type="slidenum">
              <a:rPr lang="ru-RU" smtClean="0"/>
              <a:t>‹#›</a:t>
            </a:fld>
            <a:endParaRPr lang="ru-RU"/>
          </a:p>
        </p:txBody>
      </p:sp>
    </p:spTree>
    <p:extLst>
      <p:ext uri="{BB962C8B-B14F-4D97-AF65-F5344CB8AC3E}">
        <p14:creationId xmlns:p14="http://schemas.microsoft.com/office/powerpoint/2010/main" val="16826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D02F93C-BFC9-4D56-B1D0-F6486B14F81D}" type="datetimeFigureOut">
              <a:rPr lang="ru-RU" smtClean="0"/>
              <a:t>29.09.2021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32D5EE-753A-41CD-B6C6-B6ED514C7187}" type="slidenum">
              <a:rPr lang="ru-RU" smtClean="0"/>
              <a:t>‹#›</a:t>
            </a:fld>
            <a:endParaRPr lang="ru-RU"/>
          </a:p>
        </p:txBody>
      </p:sp>
    </p:spTree>
    <p:extLst>
      <p:ext uri="{BB962C8B-B14F-4D97-AF65-F5344CB8AC3E}">
        <p14:creationId xmlns:p14="http://schemas.microsoft.com/office/powerpoint/2010/main" val="27928779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panose="02040503050406030204" pitchFamily="18" charset="0"/>
              </a:rPr>
              <a:t>Planning and Running Activities</a:t>
            </a:r>
            <a:endParaRPr lang="en-US" dirty="0">
              <a:latin typeface="Cambria" panose="02040503050406030204" pitchFamily="18" charset="0"/>
            </a:endParaRPr>
          </a:p>
        </p:txBody>
      </p:sp>
      <p:sp>
        <p:nvSpPr>
          <p:cNvPr id="3" name="Subtitle 2"/>
          <p:cNvSpPr>
            <a:spLocks noGrp="1"/>
          </p:cNvSpPr>
          <p:nvPr>
            <p:ph type="subTitle" idx="1"/>
          </p:nvPr>
        </p:nvSpPr>
        <p:spPr/>
        <p:txBody>
          <a:bodyPr/>
          <a:lstStyle/>
          <a:p>
            <a:r>
              <a:rPr lang="en-US" dirty="0" err="1" smtClean="0"/>
              <a:t>Oxana</a:t>
            </a:r>
            <a:r>
              <a:rPr lang="en-US" dirty="0" smtClean="0"/>
              <a:t> </a:t>
            </a:r>
            <a:r>
              <a:rPr lang="en-US" dirty="0" err="1" smtClean="0"/>
              <a:t>Creanga</a:t>
            </a:r>
            <a:endParaRPr lang="ru-RU" dirty="0"/>
          </a:p>
        </p:txBody>
      </p:sp>
    </p:spTree>
    <p:extLst>
      <p:ext uri="{BB962C8B-B14F-4D97-AF65-F5344CB8AC3E}">
        <p14:creationId xmlns:p14="http://schemas.microsoft.com/office/powerpoint/2010/main" val="4214753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3273" y="900545"/>
            <a:ext cx="9911339" cy="5375564"/>
          </a:xfrm>
        </p:spPr>
        <p:txBody>
          <a:bodyPr>
            <a:normAutofit/>
          </a:bodyPr>
          <a:lstStyle/>
          <a:p>
            <a:pPr marL="0" indent="0">
              <a:buNone/>
            </a:pPr>
            <a:r>
              <a:rPr lang="en-US" sz="2400" b="1" dirty="0" smtClean="0">
                <a:solidFill>
                  <a:schemeClr val="tx1"/>
                </a:solidFill>
                <a:latin typeface="Cambria" panose="02040503050406030204" pitchFamily="18" charset="0"/>
              </a:rPr>
              <a:t>Post-activity</a:t>
            </a:r>
          </a:p>
          <a:p>
            <a:pPr>
              <a:buFontTx/>
              <a:buChar char="-"/>
            </a:pPr>
            <a:r>
              <a:rPr lang="en-US" sz="2000" dirty="0" smtClean="0">
                <a:solidFill>
                  <a:schemeClr val="tx1"/>
                </a:solidFill>
                <a:latin typeface="Cambria" panose="02040503050406030204" pitchFamily="18" charset="0"/>
              </a:rPr>
              <a:t>offering feedback on the activity</a:t>
            </a:r>
          </a:p>
          <a:p>
            <a:pPr>
              <a:buFontTx/>
              <a:buChar char="-"/>
            </a:pPr>
            <a:endParaRPr lang="en-US" sz="2000" dirty="0" smtClean="0">
              <a:solidFill>
                <a:schemeClr val="tx1"/>
              </a:solidFill>
              <a:latin typeface="Cambria" panose="02040503050406030204" pitchFamily="18" charset="0"/>
            </a:endParaRPr>
          </a:p>
          <a:p>
            <a:pPr>
              <a:buFont typeface="Arial" panose="020B0604020202020204" pitchFamily="34" charset="0"/>
              <a:buChar char="•"/>
            </a:pPr>
            <a:r>
              <a:rPr lang="en-US" sz="2000" dirty="0" smtClean="0">
                <a:solidFill>
                  <a:schemeClr val="tx1"/>
                </a:solidFill>
                <a:latin typeface="Cambria" panose="02040503050406030204" pitchFamily="18" charset="0"/>
              </a:rPr>
              <a:t>Reporting stage (</a:t>
            </a:r>
            <a:r>
              <a:rPr lang="en-US" sz="2000" dirty="0" err="1" smtClean="0">
                <a:solidFill>
                  <a:schemeClr val="tx1"/>
                </a:solidFill>
                <a:latin typeface="Cambria" panose="02040503050406030204" pitchFamily="18" charset="0"/>
              </a:rPr>
              <a:t>sts</a:t>
            </a:r>
            <a:r>
              <a:rPr lang="en-US" sz="2000" dirty="0" smtClean="0">
                <a:solidFill>
                  <a:schemeClr val="tx1"/>
                </a:solidFill>
                <a:latin typeface="Cambria" panose="02040503050406030204" pitchFamily="18" charset="0"/>
              </a:rPr>
              <a:t> report answers to the class)</a:t>
            </a:r>
          </a:p>
          <a:p>
            <a:pPr>
              <a:buFont typeface="Arial" panose="020B0604020202020204" pitchFamily="34" charset="0"/>
              <a:buChar char="•"/>
            </a:pPr>
            <a:r>
              <a:rPr lang="en-US" sz="2000" dirty="0" smtClean="0">
                <a:solidFill>
                  <a:schemeClr val="tx1"/>
                </a:solidFill>
                <a:latin typeface="Cambria" panose="02040503050406030204" pitchFamily="18" charset="0"/>
              </a:rPr>
              <a:t>Re-group and compare (jigsaw)</a:t>
            </a:r>
          </a:p>
          <a:p>
            <a:pPr>
              <a:buFont typeface="Arial" panose="020B0604020202020204" pitchFamily="34" charset="0"/>
              <a:buChar char="•"/>
            </a:pPr>
            <a:r>
              <a:rPr lang="en-US" sz="2000" dirty="0" smtClean="0">
                <a:solidFill>
                  <a:schemeClr val="tx1"/>
                </a:solidFill>
                <a:latin typeface="Cambria" panose="02040503050406030204" pitchFamily="18" charset="0"/>
              </a:rPr>
              <a:t>Students lead the checking of answers (e.g. writing on the board, collect the answers and redistribute them for correcting by other </a:t>
            </a:r>
            <a:r>
              <a:rPr lang="en-US" sz="2000" dirty="0" err="1" smtClean="0">
                <a:solidFill>
                  <a:schemeClr val="tx1"/>
                </a:solidFill>
                <a:latin typeface="Cambria" panose="02040503050406030204" pitchFamily="18" charset="0"/>
              </a:rPr>
              <a:t>sts</a:t>
            </a:r>
            <a:r>
              <a:rPr lang="en-US" sz="2000" dirty="0" smtClean="0">
                <a:solidFill>
                  <a:schemeClr val="tx1"/>
                </a:solidFill>
                <a:latin typeface="Cambria" panose="02040503050406030204" pitchFamily="18" charset="0"/>
              </a:rPr>
              <a:t>)</a:t>
            </a:r>
          </a:p>
          <a:p>
            <a:pPr>
              <a:buFont typeface="Arial" panose="020B0604020202020204" pitchFamily="34" charset="0"/>
              <a:buChar char="•"/>
            </a:pPr>
            <a:r>
              <a:rPr lang="en-US" sz="2000" dirty="0" smtClean="0">
                <a:solidFill>
                  <a:schemeClr val="tx1"/>
                </a:solidFill>
                <a:latin typeface="Cambria" panose="02040503050406030204" pitchFamily="18" charset="0"/>
              </a:rPr>
              <a:t>Groups ask each other Qs</a:t>
            </a:r>
          </a:p>
          <a:p>
            <a:pPr>
              <a:buFont typeface="Arial" panose="020B0604020202020204" pitchFamily="34" charset="0"/>
              <a:buChar char="•"/>
            </a:pPr>
            <a:r>
              <a:rPr lang="en-US" sz="2000" dirty="0" smtClean="0">
                <a:solidFill>
                  <a:schemeClr val="tx1"/>
                </a:solidFill>
                <a:latin typeface="Cambria" panose="02040503050406030204" pitchFamily="18" charset="0"/>
              </a:rPr>
              <a:t>Repair </a:t>
            </a:r>
            <a:r>
              <a:rPr lang="en-US" sz="2000" dirty="0" err="1" smtClean="0">
                <a:solidFill>
                  <a:schemeClr val="tx1"/>
                </a:solidFill>
                <a:latin typeface="Cambria" panose="02040503050406030204" pitchFamily="18" charset="0"/>
              </a:rPr>
              <a:t>lge</a:t>
            </a:r>
            <a:r>
              <a:rPr lang="en-US" sz="2000" dirty="0" smtClean="0">
                <a:solidFill>
                  <a:schemeClr val="tx1"/>
                </a:solidFill>
                <a:latin typeface="Cambria" panose="02040503050406030204" pitchFamily="18" charset="0"/>
              </a:rPr>
              <a:t> errors</a:t>
            </a:r>
          </a:p>
          <a:p>
            <a:pPr>
              <a:buFont typeface="Arial" panose="020B0604020202020204" pitchFamily="34" charset="0"/>
              <a:buChar char="•"/>
            </a:pPr>
            <a:r>
              <a:rPr lang="en-US" sz="2000" dirty="0" smtClean="0">
                <a:solidFill>
                  <a:schemeClr val="tx1"/>
                </a:solidFill>
                <a:latin typeface="Cambria" panose="02040503050406030204" pitchFamily="18" charset="0"/>
              </a:rPr>
              <a:t>Review </a:t>
            </a:r>
            <a:r>
              <a:rPr lang="en-US" sz="2000" dirty="0" err="1" smtClean="0">
                <a:solidFill>
                  <a:schemeClr val="tx1"/>
                </a:solidFill>
                <a:latin typeface="Cambria" panose="02040503050406030204" pitchFamily="18" charset="0"/>
              </a:rPr>
              <a:t>lge</a:t>
            </a:r>
            <a:r>
              <a:rPr lang="en-US" sz="2000" dirty="0" smtClean="0">
                <a:solidFill>
                  <a:schemeClr val="tx1"/>
                </a:solidFill>
                <a:latin typeface="Cambria" panose="02040503050406030204" pitchFamily="18" charset="0"/>
              </a:rPr>
              <a:t> used</a:t>
            </a:r>
          </a:p>
          <a:p>
            <a:pPr>
              <a:buFont typeface="Arial" panose="020B0604020202020204" pitchFamily="34" charset="0"/>
              <a:buChar char="•"/>
            </a:pPr>
            <a:endParaRPr lang="en-US" sz="2000" dirty="0" smtClean="0">
              <a:solidFill>
                <a:schemeClr val="tx1"/>
              </a:solidFill>
              <a:latin typeface="Cambria" panose="02040503050406030204" pitchFamily="18" charset="0"/>
            </a:endParaRPr>
          </a:p>
          <a:p>
            <a:pPr>
              <a:buFont typeface="Arial" panose="020B0604020202020204" pitchFamily="34" charset="0"/>
              <a:buChar char="•"/>
            </a:pPr>
            <a:endParaRPr lang="en-US" sz="2000" dirty="0" smtClean="0">
              <a:solidFill>
                <a:schemeClr val="tx1"/>
              </a:solidFill>
              <a:latin typeface="Cambria" panose="02040503050406030204" pitchFamily="18" charset="0"/>
            </a:endParaRPr>
          </a:p>
          <a:p>
            <a:pPr>
              <a:buFontTx/>
              <a:buChar char="-"/>
            </a:pPr>
            <a:endParaRPr lang="ru-RU" sz="20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1693924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3382" y="789709"/>
            <a:ext cx="9731230" cy="5121513"/>
          </a:xfrm>
        </p:spPr>
        <p:txBody>
          <a:bodyPr>
            <a:normAutofit/>
          </a:bodyPr>
          <a:lstStyle/>
          <a:p>
            <a:pPr marL="0" indent="0">
              <a:buNone/>
            </a:pPr>
            <a:r>
              <a:rPr lang="en-US" sz="2400" b="1" dirty="0" smtClean="0">
                <a:solidFill>
                  <a:schemeClr val="tx1"/>
                </a:solidFill>
                <a:latin typeface="Cambria" panose="02040503050406030204" pitchFamily="18" charset="0"/>
              </a:rPr>
              <a:t>Analyzing a textbook activity</a:t>
            </a:r>
          </a:p>
          <a:p>
            <a:pPr marL="457200" indent="-457200">
              <a:buAutoNum type="arabicPeriod"/>
            </a:pPr>
            <a:r>
              <a:rPr lang="en-US" sz="2000" dirty="0" smtClean="0">
                <a:solidFill>
                  <a:schemeClr val="tx1"/>
                </a:solidFill>
                <a:latin typeface="Cambria" panose="02040503050406030204" pitchFamily="18" charset="0"/>
              </a:rPr>
              <a:t>Analysis of </a:t>
            </a:r>
            <a:r>
              <a:rPr lang="en-US" sz="2000" dirty="0" err="1" smtClean="0">
                <a:solidFill>
                  <a:schemeClr val="tx1"/>
                </a:solidFill>
                <a:latin typeface="Cambria" panose="02040503050406030204" pitchFamily="18" charset="0"/>
              </a:rPr>
              <a:t>lge</a:t>
            </a:r>
            <a:r>
              <a:rPr lang="en-US" sz="2000" dirty="0" smtClean="0">
                <a:solidFill>
                  <a:schemeClr val="tx1"/>
                </a:solidFill>
                <a:latin typeface="Cambria" panose="02040503050406030204" pitchFamily="18" charset="0"/>
              </a:rPr>
              <a:t> content (</a:t>
            </a:r>
            <a:r>
              <a:rPr lang="en-US" sz="2000" dirty="0" err="1" smtClean="0">
                <a:solidFill>
                  <a:schemeClr val="tx1"/>
                </a:solidFill>
                <a:latin typeface="Cambria" panose="02040503050406030204" pitchFamily="18" charset="0"/>
              </a:rPr>
              <a:t>lge</a:t>
            </a:r>
            <a:r>
              <a:rPr lang="en-US" sz="2000" dirty="0" smtClean="0">
                <a:solidFill>
                  <a:schemeClr val="tx1"/>
                </a:solidFill>
                <a:latin typeface="Cambria" panose="02040503050406030204" pitchFamily="18" charset="0"/>
              </a:rPr>
              <a:t> systems and skills </a:t>
            </a:r>
            <a:r>
              <a:rPr lang="en-US" sz="2000" dirty="0" err="1" smtClean="0">
                <a:solidFill>
                  <a:schemeClr val="tx1"/>
                </a:solidFill>
                <a:latin typeface="Cambria" panose="02040503050406030204" pitchFamily="18" charset="0"/>
              </a:rPr>
              <a:t>sts</a:t>
            </a:r>
            <a:r>
              <a:rPr lang="en-US" sz="2000" dirty="0" smtClean="0">
                <a:solidFill>
                  <a:schemeClr val="tx1"/>
                </a:solidFill>
                <a:latin typeface="Cambria" panose="02040503050406030204" pitchFamily="18" charset="0"/>
              </a:rPr>
              <a:t> are supposed to practice)</a:t>
            </a:r>
          </a:p>
          <a:p>
            <a:pPr marL="457200" indent="-457200">
              <a:buAutoNum type="arabicPeriod"/>
            </a:pPr>
            <a:r>
              <a:rPr lang="en-US" sz="2000" dirty="0" smtClean="0">
                <a:solidFill>
                  <a:schemeClr val="tx1"/>
                </a:solidFill>
                <a:latin typeface="Cambria" panose="02040503050406030204" pitchFamily="18" charset="0"/>
              </a:rPr>
              <a:t>Other content (turn taking, recalling personal information, etc.)</a:t>
            </a:r>
          </a:p>
          <a:p>
            <a:pPr marL="457200" indent="-457200">
              <a:buAutoNum type="arabicPeriod"/>
            </a:pPr>
            <a:r>
              <a:rPr lang="en-US" sz="2000" dirty="0" smtClean="0">
                <a:solidFill>
                  <a:schemeClr val="tx1"/>
                </a:solidFill>
                <a:latin typeface="Cambria" panose="02040503050406030204" pitchFamily="18" charset="0"/>
              </a:rPr>
              <a:t>Preparation (special materials, visual aids)</a:t>
            </a:r>
          </a:p>
          <a:p>
            <a:pPr marL="457200" indent="-457200">
              <a:buAutoNum type="arabicPeriod"/>
            </a:pPr>
            <a:r>
              <a:rPr lang="en-US" sz="2000" dirty="0" smtClean="0">
                <a:solidFill>
                  <a:schemeClr val="tx1"/>
                </a:solidFill>
                <a:latin typeface="Cambria" panose="02040503050406030204" pitchFamily="18" charset="0"/>
              </a:rPr>
              <a:t>Steps (the sub-steps the activity involves)</a:t>
            </a:r>
          </a:p>
          <a:p>
            <a:pPr marL="457200" indent="-457200">
              <a:buAutoNum type="arabicPeriod"/>
            </a:pPr>
            <a:r>
              <a:rPr lang="en-US" sz="2000" dirty="0" smtClean="0">
                <a:solidFill>
                  <a:schemeClr val="tx1"/>
                </a:solidFill>
                <a:latin typeface="Cambria" panose="02040503050406030204" pitchFamily="18" charset="0"/>
              </a:rPr>
              <a:t>Instructions (simple short and clear, one instruction at a time for each stage of the activity)</a:t>
            </a:r>
          </a:p>
          <a:p>
            <a:pPr marL="457200" indent="-457200">
              <a:buAutoNum type="arabicPeriod"/>
            </a:pPr>
            <a:r>
              <a:rPr lang="en-US" sz="2000" dirty="0" smtClean="0">
                <a:solidFill>
                  <a:schemeClr val="tx1"/>
                </a:solidFill>
                <a:latin typeface="Cambria" panose="02040503050406030204" pitchFamily="18" charset="0"/>
              </a:rPr>
              <a:t>Organization (organizational arrangements)</a:t>
            </a:r>
            <a:endParaRPr lang="ru-RU" sz="20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4071704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706582"/>
            <a:ext cx="9828212" cy="5204640"/>
          </a:xfrm>
        </p:spPr>
        <p:txBody>
          <a:bodyPr/>
          <a:lstStyle/>
          <a:p>
            <a:endParaRPr lang="en-US" dirty="0" smtClean="0"/>
          </a:p>
          <a:p>
            <a:r>
              <a:rPr lang="en-US" sz="2400" b="1" dirty="0" smtClean="0">
                <a:solidFill>
                  <a:schemeClr val="tx1"/>
                </a:solidFill>
                <a:latin typeface="Cambria" panose="02040503050406030204" pitchFamily="18" charset="0"/>
              </a:rPr>
              <a:t>Analyze the activity(</a:t>
            </a:r>
            <a:r>
              <a:rPr lang="en-US" sz="2400" b="1" dirty="0" err="1" smtClean="0">
                <a:solidFill>
                  <a:schemeClr val="tx1"/>
                </a:solidFill>
                <a:latin typeface="Cambria" panose="02040503050406030204" pitchFamily="18" charset="0"/>
              </a:rPr>
              <a:t>ies</a:t>
            </a:r>
            <a:r>
              <a:rPr lang="en-US" sz="2400" b="1" dirty="0" smtClean="0">
                <a:solidFill>
                  <a:schemeClr val="tx1"/>
                </a:solidFill>
                <a:latin typeface="Cambria" panose="02040503050406030204" pitchFamily="18" charset="0"/>
              </a:rPr>
              <a:t>) in detail, focusing on the six elements discussed </a:t>
            </a:r>
            <a:r>
              <a:rPr lang="en-US" sz="2400" b="1" dirty="0">
                <a:solidFill>
                  <a:schemeClr val="tx1"/>
                </a:solidFill>
                <a:latin typeface="Cambria" panose="02040503050406030204" pitchFamily="18" charset="0"/>
              </a:rPr>
              <a:t>above </a:t>
            </a:r>
            <a:r>
              <a:rPr lang="en-US" sz="2000" b="1" dirty="0">
                <a:solidFill>
                  <a:schemeClr val="tx1"/>
                </a:solidFill>
                <a:latin typeface="Cambria" panose="02040503050406030204" pitchFamily="18" charset="0"/>
              </a:rPr>
              <a:t>(</a:t>
            </a:r>
            <a:r>
              <a:rPr lang="en-US" sz="2000" b="1" dirty="0" err="1">
                <a:solidFill>
                  <a:schemeClr val="tx1"/>
                </a:solidFill>
                <a:latin typeface="Cambria" panose="02040503050406030204" pitchFamily="18" charset="0"/>
              </a:rPr>
              <a:t>VII_Limba</a:t>
            </a:r>
            <a:r>
              <a:rPr lang="en-US" sz="2000" b="1" dirty="0">
                <a:solidFill>
                  <a:schemeClr val="tx1"/>
                </a:solidFill>
                <a:latin typeface="Cambria" panose="02040503050406030204" pitchFamily="18" charset="0"/>
              </a:rPr>
              <a:t> </a:t>
            </a:r>
            <a:r>
              <a:rPr lang="en-US" sz="2000" b="1" dirty="0" err="1">
                <a:solidFill>
                  <a:schemeClr val="tx1"/>
                </a:solidFill>
                <a:latin typeface="Cambria" panose="02040503050406030204" pitchFamily="18" charset="0"/>
              </a:rPr>
              <a:t>Engleza</a:t>
            </a:r>
            <a:r>
              <a:rPr lang="en-US" sz="2000" b="1" dirty="0">
                <a:solidFill>
                  <a:schemeClr val="tx1"/>
                </a:solidFill>
                <a:latin typeface="Cambria" panose="02040503050406030204" pitchFamily="18" charset="0"/>
              </a:rPr>
              <a:t>, </a:t>
            </a:r>
            <a:r>
              <a:rPr lang="en-US" sz="2000" b="1" dirty="0" err="1">
                <a:solidFill>
                  <a:schemeClr val="tx1"/>
                </a:solidFill>
                <a:latin typeface="Cambria" panose="02040503050406030204" pitchFamily="18" charset="0"/>
              </a:rPr>
              <a:t>nivelul</a:t>
            </a:r>
            <a:r>
              <a:rPr lang="en-US" sz="2000" b="1" dirty="0">
                <a:solidFill>
                  <a:schemeClr val="tx1"/>
                </a:solidFill>
                <a:latin typeface="Cambria" panose="02040503050406030204" pitchFamily="18" charset="0"/>
              </a:rPr>
              <a:t> A2.3 (</a:t>
            </a:r>
            <a:r>
              <a:rPr lang="en-US" sz="2000" b="1">
                <a:solidFill>
                  <a:schemeClr val="tx1"/>
                </a:solidFill>
                <a:latin typeface="Cambria" panose="02040503050406030204" pitchFamily="18" charset="0"/>
              </a:rPr>
              <a:t>a.2020</a:t>
            </a:r>
            <a:r>
              <a:rPr lang="en-US" sz="2000" b="1" smtClean="0">
                <a:solidFill>
                  <a:schemeClr val="tx1"/>
                </a:solidFill>
                <a:latin typeface="Cambria" panose="02040503050406030204" pitchFamily="18" charset="0"/>
              </a:rPr>
              <a:t>)</a:t>
            </a:r>
            <a:endParaRPr lang="en-US" sz="2000" b="1" dirty="0">
              <a:solidFill>
                <a:schemeClr val="tx1"/>
              </a:solidFill>
              <a:latin typeface="Cambria" panose="02040503050406030204" pitchFamily="18" charset="0"/>
            </a:endParaRPr>
          </a:p>
          <a:p>
            <a:endParaRPr lang="en-US" dirty="0" smtClean="0"/>
          </a:p>
          <a:p>
            <a:endParaRPr lang="en-US" dirty="0"/>
          </a:p>
          <a:p>
            <a:endParaRPr lang="en-US" dirty="0" smtClean="0"/>
          </a:p>
          <a:p>
            <a:endParaRPr lang="en-US" dirty="0"/>
          </a:p>
          <a:p>
            <a:endParaRPr lang="ru-R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192" y="2438404"/>
            <a:ext cx="8278750" cy="3472818"/>
          </a:xfrm>
          <a:prstGeom prst="rect">
            <a:avLst/>
          </a:prstGeom>
        </p:spPr>
      </p:pic>
    </p:spTree>
    <p:extLst>
      <p:ext uri="{BB962C8B-B14F-4D97-AF65-F5344CB8AC3E}">
        <p14:creationId xmlns:p14="http://schemas.microsoft.com/office/powerpoint/2010/main" val="394757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3383" y="415637"/>
            <a:ext cx="9731230" cy="5495586"/>
          </a:xfrm>
        </p:spPr>
        <p:txBody>
          <a:bodyPr>
            <a:normAutofit/>
          </a:bodyPr>
          <a:lstStyle/>
          <a:p>
            <a:pPr marL="0" indent="0">
              <a:buNone/>
            </a:pPr>
            <a:r>
              <a:rPr lang="en-US" sz="2400" b="1" dirty="0" smtClean="0">
                <a:solidFill>
                  <a:schemeClr val="tx1"/>
                </a:solidFill>
                <a:latin typeface="Cambria" panose="02040503050406030204" pitchFamily="18" charset="0"/>
              </a:rPr>
              <a:t>References:</a:t>
            </a:r>
          </a:p>
          <a:p>
            <a:pPr marL="457200" indent="-457200">
              <a:buAutoNum type="arabicPeriod"/>
            </a:pPr>
            <a:r>
              <a:rPr lang="en-US" sz="2400" dirty="0" smtClean="0">
                <a:solidFill>
                  <a:schemeClr val="tx1"/>
                </a:solidFill>
                <a:latin typeface="Cambria" panose="02040503050406030204" pitchFamily="18" charset="0"/>
              </a:rPr>
              <a:t>Scrivener J. Learning Teaching. The Essential Guide to English Language Teaching. 3</a:t>
            </a:r>
            <a:r>
              <a:rPr lang="en-US" sz="2400" baseline="30000" dirty="0" smtClean="0">
                <a:solidFill>
                  <a:schemeClr val="tx1"/>
                </a:solidFill>
                <a:latin typeface="Cambria" panose="02040503050406030204" pitchFamily="18" charset="0"/>
              </a:rPr>
              <a:t>rd</a:t>
            </a:r>
            <a:r>
              <a:rPr lang="en-US" sz="2400" dirty="0" smtClean="0">
                <a:solidFill>
                  <a:schemeClr val="tx1"/>
                </a:solidFill>
                <a:latin typeface="Cambria" panose="02040503050406030204" pitchFamily="18" charset="0"/>
              </a:rPr>
              <a:t> edition. MACMILLAN</a:t>
            </a:r>
          </a:p>
          <a:p>
            <a:pPr marL="457200" indent="-457200">
              <a:buFont typeface="Wingdings 3" charset="2"/>
              <a:buAutoNum type="arabicPeriod"/>
            </a:pPr>
            <a:r>
              <a:rPr lang="en-US" sz="2400" dirty="0" err="1" smtClean="0">
                <a:solidFill>
                  <a:schemeClr val="tx1"/>
                </a:solidFill>
                <a:latin typeface="Cambria" panose="02040503050406030204" pitchFamily="18" charset="0"/>
              </a:rPr>
              <a:t>Thornbury</a:t>
            </a:r>
            <a:r>
              <a:rPr lang="en-US" sz="2400" dirty="0" smtClean="0">
                <a:solidFill>
                  <a:schemeClr val="tx1"/>
                </a:solidFill>
                <a:latin typeface="Cambria" panose="02040503050406030204" pitchFamily="18" charset="0"/>
              </a:rPr>
              <a:t> S. An A-Z of ELT. </a:t>
            </a:r>
            <a:r>
              <a:rPr lang="en-US" sz="2400" dirty="0">
                <a:solidFill>
                  <a:schemeClr val="tx1"/>
                </a:solidFill>
                <a:latin typeface="Cambria" panose="02040503050406030204" pitchFamily="18" charset="0"/>
              </a:rPr>
              <a:t>MACMILLAN</a:t>
            </a:r>
          </a:p>
          <a:p>
            <a:pPr marL="457200" indent="-457200">
              <a:buAutoNum type="arabicPeriod"/>
            </a:pPr>
            <a:endParaRPr lang="en-US" sz="2400" dirty="0" smtClean="0">
              <a:solidFill>
                <a:schemeClr val="tx1"/>
              </a:solidFill>
              <a:latin typeface="Cambria" panose="02040503050406030204" pitchFamily="18" charset="0"/>
            </a:endParaRPr>
          </a:p>
          <a:p>
            <a:pPr marL="0" indent="0">
              <a:buNone/>
            </a:pPr>
            <a:endParaRPr lang="ru-RU" sz="24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176177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27" y="512618"/>
            <a:ext cx="10058399" cy="5403273"/>
          </a:xfrm>
        </p:spPr>
        <p:txBody>
          <a:bodyPr/>
          <a:lstStyle/>
          <a:p>
            <a:r>
              <a:rPr lang="en-US" sz="2400" b="1" dirty="0" smtClean="0">
                <a:solidFill>
                  <a:schemeClr val="tx1"/>
                </a:solidFill>
                <a:latin typeface="Cambria" panose="02040503050406030204" pitchFamily="18" charset="0"/>
              </a:rPr>
              <a:t>Definition and Examples</a:t>
            </a:r>
            <a:r>
              <a:rPr lang="en-US" sz="2400" dirty="0" smtClean="0">
                <a:solidFill>
                  <a:schemeClr val="tx1"/>
                </a:solidFill>
                <a:latin typeface="Cambria" panose="02040503050406030204" pitchFamily="18" charset="0"/>
              </a:rPr>
              <a:t>:</a:t>
            </a:r>
          </a:p>
          <a:p>
            <a:r>
              <a:rPr lang="en-US" b="1" dirty="0" smtClean="0">
                <a:solidFill>
                  <a:schemeClr val="tx1"/>
                </a:solidFill>
                <a:latin typeface="Cambria" panose="02040503050406030204" pitchFamily="18" charset="0"/>
              </a:rPr>
              <a:t>Activity</a:t>
            </a:r>
            <a:r>
              <a:rPr lang="en-US" dirty="0" smtClean="0">
                <a:solidFill>
                  <a:schemeClr val="tx1"/>
                </a:solidFill>
                <a:latin typeface="Cambria" panose="02040503050406030204" pitchFamily="18" charset="0"/>
              </a:rPr>
              <a:t> – the basic building block of a lesson.</a:t>
            </a:r>
          </a:p>
          <a:p>
            <a:endParaRPr lang="en-US" dirty="0" smtClean="0">
              <a:solidFill>
                <a:schemeClr val="tx1"/>
              </a:solidFill>
              <a:latin typeface="Cambria" panose="02040503050406030204" pitchFamily="18" charset="0"/>
            </a:endParaRPr>
          </a:p>
          <a:p>
            <a:pPr>
              <a:buFont typeface="Arial" panose="020B0604020202020204" pitchFamily="34" charset="0"/>
              <a:buChar char="•"/>
            </a:pPr>
            <a:r>
              <a:rPr lang="en-US" b="1" dirty="0" smtClean="0">
                <a:solidFill>
                  <a:schemeClr val="tx1"/>
                </a:solidFill>
                <a:latin typeface="Cambria" panose="02040503050406030204" pitchFamily="18" charset="0"/>
              </a:rPr>
              <a:t> Activity</a:t>
            </a:r>
            <a:r>
              <a:rPr lang="en-US" dirty="0" smtClean="0">
                <a:solidFill>
                  <a:schemeClr val="tx1"/>
                </a:solidFill>
                <a:latin typeface="Cambria" panose="02040503050406030204" pitchFamily="18" charset="0"/>
              </a:rPr>
              <a:t> – “</a:t>
            </a:r>
            <a:r>
              <a:rPr lang="en-US" dirty="0" err="1" smtClean="0">
                <a:solidFill>
                  <a:schemeClr val="tx1"/>
                </a:solidFill>
                <a:latin typeface="Cambria" panose="02040503050406030204" pitchFamily="18" charset="0"/>
              </a:rPr>
              <a:t>sth</a:t>
            </a:r>
            <a:r>
              <a:rPr lang="en-US" dirty="0" smtClean="0">
                <a:solidFill>
                  <a:schemeClr val="tx1"/>
                </a:solidFill>
                <a:latin typeface="Cambria" panose="02040503050406030204" pitchFamily="18" charset="0"/>
              </a:rPr>
              <a:t> that learners do that involves them using or working with language to achieve some specific outcome”. </a:t>
            </a:r>
            <a:r>
              <a:rPr lang="en-US" dirty="0" smtClean="0">
                <a:solidFill>
                  <a:srgbClr val="0070C0"/>
                </a:solidFill>
                <a:latin typeface="Cambria" panose="02040503050406030204" pitchFamily="18" charset="0"/>
              </a:rPr>
              <a:t>(J. Scrivener, p. 37)</a:t>
            </a:r>
          </a:p>
          <a:p>
            <a:pPr>
              <a:buFont typeface="Arial" panose="020B0604020202020204" pitchFamily="34" charset="0"/>
              <a:buChar char="•"/>
            </a:pPr>
            <a:r>
              <a:rPr lang="en-US" b="1" dirty="0" smtClean="0">
                <a:solidFill>
                  <a:schemeClr val="tx1"/>
                </a:solidFill>
                <a:latin typeface="Cambria" panose="02040503050406030204" pitchFamily="18" charset="0"/>
              </a:rPr>
              <a:t>  The outcome </a:t>
            </a:r>
            <a:r>
              <a:rPr lang="en-US" dirty="0" smtClean="0">
                <a:solidFill>
                  <a:schemeClr val="tx1"/>
                </a:solidFill>
                <a:latin typeface="Cambria" panose="02040503050406030204" pitchFamily="18" charset="0"/>
              </a:rPr>
              <a:t>– “real-world” outcome vs “for the purpose of learning” outcome.</a:t>
            </a:r>
          </a:p>
          <a:p>
            <a:pPr marL="0" indent="0">
              <a:buNone/>
            </a:pPr>
            <a:endParaRPr lang="en-US" dirty="0" smtClean="0">
              <a:solidFill>
                <a:schemeClr val="tx1"/>
              </a:solidFill>
              <a:latin typeface="Cambria" panose="02040503050406030204" pitchFamily="18" charset="0"/>
            </a:endParaRPr>
          </a:p>
          <a:p>
            <a:pPr algn="just">
              <a:spcBef>
                <a:spcPts val="0"/>
              </a:spcBef>
              <a:spcAft>
                <a:spcPts val="0"/>
              </a:spcAft>
              <a:buFont typeface="Arial" panose="020B0604020202020204" pitchFamily="34" charset="0"/>
              <a:buChar char="•"/>
            </a:pPr>
            <a:r>
              <a:rPr lang="en-US" dirty="0">
                <a:solidFill>
                  <a:schemeClr val="tx1"/>
                </a:solidFill>
                <a:latin typeface="Cambria" panose="02040503050406030204" pitchFamily="18" charset="0"/>
              </a:rPr>
              <a:t> </a:t>
            </a:r>
            <a:r>
              <a:rPr lang="en-US" b="1" dirty="0" smtClean="0">
                <a:solidFill>
                  <a:schemeClr val="tx1"/>
                </a:solidFill>
                <a:latin typeface="Cambria" panose="02040503050406030204" pitchFamily="18" charset="0"/>
              </a:rPr>
              <a:t>Activity </a:t>
            </a:r>
            <a:r>
              <a:rPr lang="en-US" dirty="0" smtClean="0">
                <a:solidFill>
                  <a:schemeClr val="tx1"/>
                </a:solidFill>
                <a:latin typeface="Cambria" panose="02040503050406030204" pitchFamily="18" charset="0"/>
              </a:rPr>
              <a:t>– “a general term to describe what learners are required to do, using the target language,  at any one stage in the course of the lesson, and can include anything from exercises and </a:t>
            </a:r>
            <a:r>
              <a:rPr lang="en-US" b="1" dirty="0" smtClean="0">
                <a:solidFill>
                  <a:schemeClr val="tx1"/>
                </a:solidFill>
                <a:latin typeface="Cambria" panose="02040503050406030204" pitchFamily="18" charset="0"/>
              </a:rPr>
              <a:t>drills </a:t>
            </a:r>
            <a:r>
              <a:rPr lang="en-US" dirty="0" smtClean="0">
                <a:solidFill>
                  <a:schemeClr val="tx1"/>
                </a:solidFill>
                <a:latin typeface="Cambria" panose="02040503050406030204" pitchFamily="18" charset="0"/>
              </a:rPr>
              <a:t>(where the focus is primarily on the manipulation of the forms of the language) to </a:t>
            </a:r>
            <a:r>
              <a:rPr lang="en-US" b="1" dirty="0" smtClean="0">
                <a:solidFill>
                  <a:schemeClr val="tx1"/>
                </a:solidFill>
                <a:latin typeface="Cambria" panose="02040503050406030204" pitchFamily="18" charset="0"/>
              </a:rPr>
              <a:t>tasks</a:t>
            </a:r>
            <a:r>
              <a:rPr lang="en-US" dirty="0" smtClean="0">
                <a:solidFill>
                  <a:schemeClr val="tx1"/>
                </a:solidFill>
                <a:latin typeface="Cambria" panose="02040503050406030204" pitchFamily="18" charset="0"/>
              </a:rPr>
              <a:t> and </a:t>
            </a:r>
            <a:r>
              <a:rPr lang="en-US" b="1" dirty="0" smtClean="0">
                <a:solidFill>
                  <a:schemeClr val="tx1"/>
                </a:solidFill>
                <a:latin typeface="Cambria" panose="02040503050406030204" pitchFamily="18" charset="0"/>
              </a:rPr>
              <a:t>project work </a:t>
            </a:r>
            <a:r>
              <a:rPr lang="en-US" dirty="0" smtClean="0">
                <a:solidFill>
                  <a:schemeClr val="tx1"/>
                </a:solidFill>
                <a:latin typeface="Cambria" panose="02040503050406030204" pitchFamily="18" charset="0"/>
              </a:rPr>
              <a:t>(where the emphasis is on creating meaningful interaction or meaningful texts). Activities can involve any one of the 4 </a:t>
            </a:r>
            <a:r>
              <a:rPr lang="en-US" dirty="0" err="1" smtClean="0">
                <a:solidFill>
                  <a:schemeClr val="tx1"/>
                </a:solidFill>
                <a:latin typeface="Cambria" panose="02040503050406030204" pitchFamily="18" charset="0"/>
              </a:rPr>
              <a:t>lge</a:t>
            </a:r>
            <a:r>
              <a:rPr lang="en-US" dirty="0" smtClean="0">
                <a:solidFill>
                  <a:schemeClr val="tx1"/>
                </a:solidFill>
                <a:latin typeface="Cambria" panose="02040503050406030204" pitchFamily="18" charset="0"/>
              </a:rPr>
              <a:t> </a:t>
            </a:r>
            <a:r>
              <a:rPr lang="en-US" b="1" dirty="0" smtClean="0">
                <a:solidFill>
                  <a:schemeClr val="tx1"/>
                </a:solidFill>
                <a:latin typeface="Cambria" panose="02040503050406030204" pitchFamily="18" charset="0"/>
              </a:rPr>
              <a:t>skills</a:t>
            </a:r>
            <a:r>
              <a:rPr lang="en-US" dirty="0" smtClean="0">
                <a:solidFill>
                  <a:schemeClr val="tx1"/>
                </a:solidFill>
                <a:latin typeface="Cambria" panose="02040503050406030204" pitchFamily="18" charset="0"/>
              </a:rPr>
              <a:t>, or a combination of these – such as listening and speaking, or reading and writing. They can </a:t>
            </a:r>
            <a:r>
              <a:rPr lang="en-US" dirty="0">
                <a:solidFill>
                  <a:schemeClr val="tx1"/>
                </a:solidFill>
                <a:latin typeface="Cambria" panose="02040503050406030204" pitchFamily="18" charset="0"/>
              </a:rPr>
              <a:t>a</a:t>
            </a:r>
            <a:r>
              <a:rPr lang="en-US" dirty="0" smtClean="0">
                <a:solidFill>
                  <a:schemeClr val="tx1"/>
                </a:solidFill>
                <a:latin typeface="Cambria" panose="02040503050406030204" pitchFamily="18" charset="0"/>
              </a:rPr>
              <a:t>lso be organized so that learners are doing the activity </a:t>
            </a:r>
            <a:r>
              <a:rPr lang="en-US" b="1" dirty="0" smtClean="0">
                <a:solidFill>
                  <a:schemeClr val="tx1"/>
                </a:solidFill>
                <a:latin typeface="Cambria" panose="02040503050406030204" pitchFamily="18" charset="0"/>
              </a:rPr>
              <a:t>individually</a:t>
            </a:r>
            <a:r>
              <a:rPr lang="en-US" dirty="0" smtClean="0">
                <a:solidFill>
                  <a:schemeClr val="tx1"/>
                </a:solidFill>
                <a:latin typeface="Cambria" panose="02040503050406030204" pitchFamily="18" charset="0"/>
              </a:rPr>
              <a:t>, or </a:t>
            </a:r>
            <a:r>
              <a:rPr lang="en-US" b="1" dirty="0" smtClean="0">
                <a:solidFill>
                  <a:schemeClr val="tx1"/>
                </a:solidFill>
                <a:latin typeface="Cambria" panose="02040503050406030204" pitchFamily="18" charset="0"/>
              </a:rPr>
              <a:t>in pairs </a:t>
            </a:r>
            <a:r>
              <a:rPr lang="en-US" dirty="0" smtClean="0">
                <a:solidFill>
                  <a:schemeClr val="tx1"/>
                </a:solidFill>
                <a:latin typeface="Cambria" panose="02040503050406030204" pitchFamily="18" charset="0"/>
              </a:rPr>
              <a:t>or </a:t>
            </a:r>
            <a:r>
              <a:rPr lang="en-US" b="1" dirty="0" smtClean="0">
                <a:solidFill>
                  <a:schemeClr val="tx1"/>
                </a:solidFill>
                <a:latin typeface="Cambria" panose="02040503050406030204" pitchFamily="18" charset="0"/>
              </a:rPr>
              <a:t>in groups </a:t>
            </a:r>
            <a:r>
              <a:rPr lang="en-US" dirty="0" smtClean="0">
                <a:solidFill>
                  <a:schemeClr val="tx1"/>
                </a:solidFill>
                <a:latin typeface="Cambria" panose="02040503050406030204" pitchFamily="18" charset="0"/>
              </a:rPr>
              <a:t>or as a </a:t>
            </a:r>
            <a:r>
              <a:rPr lang="en-US" b="1" dirty="0" smtClean="0">
                <a:solidFill>
                  <a:schemeClr val="tx1"/>
                </a:solidFill>
                <a:latin typeface="Cambria" panose="02040503050406030204" pitchFamily="18" charset="0"/>
              </a:rPr>
              <a:t>whole class</a:t>
            </a:r>
            <a:r>
              <a:rPr lang="en-US" dirty="0" smtClean="0">
                <a:solidFill>
                  <a:schemeClr val="tx1"/>
                </a:solidFill>
                <a:latin typeface="Cambria" panose="02040503050406030204" pitchFamily="18" charset="0"/>
              </a:rPr>
              <a:t>.” </a:t>
            </a:r>
            <a:r>
              <a:rPr lang="en-US" dirty="0" smtClean="0">
                <a:solidFill>
                  <a:srgbClr val="0070C0"/>
                </a:solidFill>
                <a:latin typeface="Cambria" panose="02040503050406030204" pitchFamily="18" charset="0"/>
              </a:rPr>
              <a:t>(S. </a:t>
            </a:r>
            <a:r>
              <a:rPr lang="en-US" dirty="0" err="1" smtClean="0">
                <a:solidFill>
                  <a:srgbClr val="0070C0"/>
                </a:solidFill>
                <a:latin typeface="Cambria" panose="02040503050406030204" pitchFamily="18" charset="0"/>
              </a:rPr>
              <a:t>Thornbury</a:t>
            </a:r>
            <a:r>
              <a:rPr lang="en-US" dirty="0" smtClean="0">
                <a:solidFill>
                  <a:srgbClr val="0070C0"/>
                </a:solidFill>
                <a:latin typeface="Cambria" panose="02040503050406030204" pitchFamily="18" charset="0"/>
              </a:rPr>
              <a:t>, p. 3)</a:t>
            </a:r>
          </a:p>
          <a:p>
            <a:pPr algn="just">
              <a:spcBef>
                <a:spcPts val="0"/>
              </a:spcBef>
              <a:spcAft>
                <a:spcPts val="0"/>
              </a:spcAft>
            </a:pPr>
            <a:endParaRPr lang="ru-RU" dirty="0">
              <a:solidFill>
                <a:schemeClr val="tx1"/>
              </a:solidFill>
              <a:latin typeface="Cambria" panose="02040503050406030204" pitchFamily="18" charset="0"/>
            </a:endParaRPr>
          </a:p>
        </p:txBody>
      </p:sp>
    </p:spTree>
    <p:extLst>
      <p:ext uri="{BB962C8B-B14F-4D97-AF65-F5344CB8AC3E}">
        <p14:creationId xmlns:p14="http://schemas.microsoft.com/office/powerpoint/2010/main" val="51136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7855" y="651164"/>
            <a:ext cx="9684326" cy="5328765"/>
          </a:xfrm>
        </p:spPr>
        <p:txBody>
          <a:bodyPr>
            <a:normAutofit/>
          </a:bodyPr>
          <a:lstStyle/>
          <a:p>
            <a:pPr marL="0" indent="0">
              <a:buNone/>
            </a:pPr>
            <a:r>
              <a:rPr lang="en-US" sz="2400" b="1" dirty="0" smtClean="0">
                <a:solidFill>
                  <a:schemeClr val="tx1"/>
                </a:solidFill>
                <a:latin typeface="Cambria" panose="02040503050406030204" pitchFamily="18" charset="0"/>
              </a:rPr>
              <a:t>Activity Route Map</a:t>
            </a:r>
          </a:p>
          <a:p>
            <a:pPr marL="0" indent="0">
              <a:buNone/>
            </a:pPr>
            <a:r>
              <a:rPr lang="en-US" sz="2400" b="1" dirty="0">
                <a:solidFill>
                  <a:schemeClr val="tx1"/>
                </a:solidFill>
                <a:latin typeface="Cambria" panose="02040503050406030204" pitchFamily="18" charset="0"/>
              </a:rPr>
              <a:t> </a:t>
            </a:r>
            <a:r>
              <a:rPr lang="en-US" b="1" dirty="0" smtClean="0">
                <a:solidFill>
                  <a:schemeClr val="tx1"/>
                </a:solidFill>
                <a:latin typeface="Cambria" panose="02040503050406030204" pitchFamily="18" charset="0"/>
              </a:rPr>
              <a:t>Using </a:t>
            </a:r>
            <a:r>
              <a:rPr lang="en-US" b="1" dirty="0" err="1" smtClean="0">
                <a:solidFill>
                  <a:schemeClr val="tx1"/>
                </a:solidFill>
                <a:latin typeface="Cambria" panose="02040503050406030204" pitchFamily="18" charset="0"/>
              </a:rPr>
              <a:t>coursebooks</a:t>
            </a:r>
            <a:r>
              <a:rPr lang="en-US" b="1" dirty="0" smtClean="0">
                <a:solidFill>
                  <a:schemeClr val="tx1"/>
                </a:solidFill>
                <a:latin typeface="Cambria" panose="02040503050406030204" pitchFamily="18" charset="0"/>
              </a:rPr>
              <a:t> / textbooks </a:t>
            </a:r>
          </a:p>
          <a:p>
            <a:pPr marL="0" indent="0">
              <a:buNone/>
            </a:pPr>
            <a:r>
              <a:rPr lang="en-US" b="1" dirty="0" smtClean="0">
                <a:solidFill>
                  <a:schemeClr val="tx1"/>
                </a:solidFill>
                <a:latin typeface="Cambria" panose="02040503050406030204" pitchFamily="18" charset="0"/>
              </a:rPr>
              <a:t> Content can be adapted:</a:t>
            </a:r>
          </a:p>
          <a:p>
            <a:pPr>
              <a:buFont typeface="Wingdings" panose="05000000000000000000" pitchFamily="2" charset="2"/>
              <a:buChar char="§"/>
            </a:pPr>
            <a:r>
              <a:rPr lang="en-US" b="1" dirty="0">
                <a:solidFill>
                  <a:schemeClr val="tx1"/>
                </a:solidFill>
                <a:latin typeface="Cambria" panose="02040503050406030204" pitchFamily="18" charset="0"/>
              </a:rPr>
              <a:t> </a:t>
            </a:r>
            <a:r>
              <a:rPr lang="en-US" b="1" dirty="0" err="1" smtClean="0">
                <a:solidFill>
                  <a:schemeClr val="tx1"/>
                </a:solidFill>
                <a:latin typeface="Cambria" panose="02040503050406030204" pitchFamily="18" charset="0"/>
              </a:rPr>
              <a:t>sts</a:t>
            </a:r>
            <a:r>
              <a:rPr lang="en-US" b="1" dirty="0" smtClean="0">
                <a:solidFill>
                  <a:schemeClr val="tx1"/>
                </a:solidFill>
                <a:latin typeface="Cambria" panose="02040503050406030204" pitchFamily="18" charset="0"/>
              </a:rPr>
              <a:t> interaction (groupings)</a:t>
            </a:r>
          </a:p>
          <a:p>
            <a:pPr marL="0" indent="0">
              <a:spcBef>
                <a:spcPts val="600"/>
              </a:spcBef>
              <a:buNone/>
            </a:pPr>
            <a:r>
              <a:rPr lang="en-US" dirty="0" smtClean="0">
                <a:solidFill>
                  <a:schemeClr val="tx1"/>
                </a:solidFill>
                <a:latin typeface="Cambria" panose="02040503050406030204" pitchFamily="18" charset="0"/>
              </a:rPr>
              <a:t> Individual work</a:t>
            </a:r>
          </a:p>
          <a:p>
            <a:pPr marL="0" indent="0">
              <a:spcBef>
                <a:spcPts val="600"/>
              </a:spcBef>
              <a:buNone/>
            </a:pPr>
            <a:r>
              <a:rPr lang="en-US" dirty="0" smtClean="0">
                <a:solidFill>
                  <a:schemeClr val="tx1"/>
                </a:solidFill>
                <a:latin typeface="Cambria" panose="02040503050406030204" pitchFamily="18" charset="0"/>
              </a:rPr>
              <a:t> Pair work</a:t>
            </a:r>
          </a:p>
          <a:p>
            <a:pPr marL="0" indent="0">
              <a:spcBef>
                <a:spcPts val="600"/>
              </a:spcBef>
              <a:buNone/>
            </a:pPr>
            <a:r>
              <a:rPr lang="en-US" dirty="0" smtClean="0">
                <a:solidFill>
                  <a:schemeClr val="tx1"/>
                </a:solidFill>
                <a:latin typeface="Cambria" panose="02040503050406030204" pitchFamily="18" charset="0"/>
              </a:rPr>
              <a:t> Small groups (3-6 people)</a:t>
            </a:r>
          </a:p>
          <a:p>
            <a:pPr marL="0" indent="0">
              <a:spcBef>
                <a:spcPts val="600"/>
              </a:spcBef>
              <a:buNone/>
            </a:pPr>
            <a:r>
              <a:rPr lang="en-US" dirty="0" smtClean="0">
                <a:solidFill>
                  <a:schemeClr val="tx1"/>
                </a:solidFill>
                <a:latin typeface="Cambria" panose="02040503050406030204" pitchFamily="18" charset="0"/>
              </a:rPr>
              <a:t> Large groups</a:t>
            </a:r>
          </a:p>
          <a:p>
            <a:pPr marL="0" indent="0">
              <a:spcBef>
                <a:spcPts val="600"/>
              </a:spcBef>
              <a:buNone/>
            </a:pPr>
            <a:r>
              <a:rPr lang="en-US" dirty="0" smtClean="0">
                <a:solidFill>
                  <a:schemeClr val="tx1"/>
                </a:solidFill>
                <a:latin typeface="Cambria" panose="02040503050406030204" pitchFamily="18" charset="0"/>
              </a:rPr>
              <a:t> Whole class (mingle)</a:t>
            </a:r>
          </a:p>
          <a:p>
            <a:pPr marL="0" indent="0">
              <a:spcBef>
                <a:spcPts val="600"/>
              </a:spcBef>
              <a:buNone/>
            </a:pPr>
            <a:r>
              <a:rPr lang="en-US" dirty="0" smtClean="0">
                <a:solidFill>
                  <a:schemeClr val="tx1"/>
                </a:solidFill>
                <a:latin typeface="Cambria" panose="02040503050406030204" pitchFamily="18" charset="0"/>
              </a:rPr>
              <a:t> Whole class: plenary</a:t>
            </a:r>
          </a:p>
          <a:p>
            <a:pPr>
              <a:buFont typeface="Wingdings" panose="05000000000000000000" pitchFamily="2" charset="2"/>
              <a:buChar char="§"/>
            </a:pPr>
            <a:r>
              <a:rPr lang="en-US" dirty="0" smtClean="0">
                <a:solidFill>
                  <a:schemeClr val="tx1"/>
                </a:solidFill>
                <a:latin typeface="Cambria" panose="02040503050406030204" pitchFamily="18" charset="0"/>
              </a:rPr>
              <a:t> </a:t>
            </a:r>
            <a:r>
              <a:rPr lang="en-US" b="1" dirty="0" smtClean="0">
                <a:solidFill>
                  <a:schemeClr val="tx1"/>
                </a:solidFill>
                <a:latin typeface="Cambria" panose="02040503050406030204" pitchFamily="18" charset="0"/>
              </a:rPr>
              <a:t>skills </a:t>
            </a:r>
            <a:r>
              <a:rPr lang="en-US" b="1" dirty="0">
                <a:solidFill>
                  <a:schemeClr val="tx1"/>
                </a:solidFill>
                <a:latin typeface="Cambria" panose="02040503050406030204" pitchFamily="18" charset="0"/>
              </a:rPr>
              <a:t>w</a:t>
            </a:r>
            <a:r>
              <a:rPr lang="en-US" b="1" dirty="0" smtClean="0">
                <a:solidFill>
                  <a:schemeClr val="tx1"/>
                </a:solidFill>
                <a:latin typeface="Cambria" panose="02040503050406030204" pitchFamily="18" charset="0"/>
              </a:rPr>
              <a:t>ork</a:t>
            </a:r>
            <a:endParaRPr lang="en-US" b="1" dirty="0">
              <a:solidFill>
                <a:schemeClr val="tx1"/>
              </a:solidFill>
              <a:latin typeface="Cambria" panose="02040503050406030204" pitchFamily="18" charset="0"/>
            </a:endParaRPr>
          </a:p>
          <a:p>
            <a:pPr marL="0" indent="0">
              <a:buNone/>
            </a:pPr>
            <a:endParaRPr lang="en-US" dirty="0" smtClean="0">
              <a:solidFill>
                <a:schemeClr val="tx1"/>
              </a:solidFill>
              <a:latin typeface="Cambria" panose="02040503050406030204" pitchFamily="18" charset="0"/>
            </a:endParaRPr>
          </a:p>
          <a:p>
            <a:pPr marL="0" indent="0">
              <a:buNone/>
            </a:pPr>
            <a:endParaRPr lang="ru-RU" sz="2400" dirty="0">
              <a:solidFill>
                <a:schemeClr val="tx1"/>
              </a:solidFill>
              <a:latin typeface="Cambria" panose="02040503050406030204" pitchFamily="18" charset="0"/>
            </a:endParaRPr>
          </a:p>
        </p:txBody>
      </p:sp>
      <p:sp>
        <p:nvSpPr>
          <p:cNvPr id="4" name="Rectangle 3"/>
          <p:cNvSpPr/>
          <p:nvPr/>
        </p:nvSpPr>
        <p:spPr>
          <a:xfrm>
            <a:off x="7024254" y="878070"/>
            <a:ext cx="3449781" cy="3465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solidFill>
                <a:schemeClr val="tx1"/>
              </a:solidFill>
            </a:endParaRPr>
          </a:p>
          <a:p>
            <a:r>
              <a:rPr lang="en-US" b="1" dirty="0" smtClean="0">
                <a:solidFill>
                  <a:schemeClr val="tx1"/>
                </a:solidFill>
                <a:latin typeface="Cambria" panose="02040503050406030204" pitchFamily="18" charset="0"/>
              </a:rPr>
              <a:t>Examples:</a:t>
            </a:r>
          </a:p>
          <a:p>
            <a:pPr marL="285750" indent="-285750">
              <a:buFont typeface="Wingdings" panose="05000000000000000000" pitchFamily="2" charset="2"/>
              <a:buChar char="§"/>
            </a:pPr>
            <a:r>
              <a:rPr lang="en-US" dirty="0" smtClean="0">
                <a:solidFill>
                  <a:schemeClr val="tx1"/>
                </a:solidFill>
                <a:latin typeface="Cambria" panose="02040503050406030204" pitchFamily="18" charset="0"/>
              </a:rPr>
              <a:t>Think-pair-share</a:t>
            </a:r>
          </a:p>
          <a:p>
            <a:pPr marL="285750" indent="-285750">
              <a:buFont typeface="Wingdings" panose="05000000000000000000" pitchFamily="2" charset="2"/>
              <a:buChar char="§"/>
            </a:pPr>
            <a:r>
              <a:rPr lang="en-US" dirty="0" smtClean="0">
                <a:solidFill>
                  <a:schemeClr val="tx1"/>
                </a:solidFill>
                <a:latin typeface="Cambria" panose="02040503050406030204" pitchFamily="18" charset="0"/>
              </a:rPr>
              <a:t>Group mediation/consensus</a:t>
            </a:r>
          </a:p>
          <a:p>
            <a:pPr marL="285750" indent="-285750">
              <a:buFont typeface="Wingdings" panose="05000000000000000000" pitchFamily="2" charset="2"/>
              <a:buChar char="§"/>
            </a:pPr>
            <a:r>
              <a:rPr lang="en-US" dirty="0" smtClean="0">
                <a:solidFill>
                  <a:schemeClr val="tx1"/>
                </a:solidFill>
                <a:latin typeface="Cambria" panose="02040503050406030204" pitchFamily="18" charset="0"/>
              </a:rPr>
              <a:t>Ranking ideas</a:t>
            </a:r>
          </a:p>
          <a:p>
            <a:pPr marL="285750" indent="-285750">
              <a:buFont typeface="Wingdings" panose="05000000000000000000" pitchFamily="2" charset="2"/>
              <a:buChar char="§"/>
            </a:pPr>
            <a:r>
              <a:rPr lang="en-US" dirty="0" smtClean="0">
                <a:solidFill>
                  <a:schemeClr val="tx1"/>
                </a:solidFill>
                <a:latin typeface="Cambria" panose="02040503050406030204" pitchFamily="18" charset="0"/>
              </a:rPr>
              <a:t>Jigsaw reading/discussion</a:t>
            </a:r>
          </a:p>
          <a:p>
            <a:pPr marL="285750" indent="-285750">
              <a:buFont typeface="Wingdings" panose="05000000000000000000" pitchFamily="2" charset="2"/>
              <a:buChar char="§"/>
            </a:pPr>
            <a:r>
              <a:rPr lang="en-US" dirty="0" smtClean="0">
                <a:solidFill>
                  <a:schemeClr val="tx1"/>
                </a:solidFill>
                <a:latin typeface="Cambria" panose="02040503050406030204" pitchFamily="18" charset="0"/>
              </a:rPr>
              <a:t>Do it </a:t>
            </a:r>
            <a:r>
              <a:rPr lang="en-US" smtClean="0">
                <a:solidFill>
                  <a:schemeClr val="tx1"/>
                </a:solidFill>
                <a:latin typeface="Cambria" panose="02040503050406030204" pitchFamily="18" charset="0"/>
              </a:rPr>
              <a:t>at </a:t>
            </a:r>
            <a:r>
              <a:rPr lang="en-US" smtClean="0">
                <a:solidFill>
                  <a:schemeClr val="tx1"/>
                </a:solidFill>
                <a:latin typeface="Cambria" panose="02040503050406030204" pitchFamily="18" charset="0"/>
              </a:rPr>
              <a:t>speed, </a:t>
            </a:r>
            <a:r>
              <a:rPr lang="en-US" dirty="0" smtClean="0">
                <a:solidFill>
                  <a:schemeClr val="tx1"/>
                </a:solidFill>
                <a:latin typeface="Cambria" panose="02040503050406030204" pitchFamily="18" charset="0"/>
              </a:rPr>
              <a:t>with a very tight time limit</a:t>
            </a:r>
          </a:p>
          <a:p>
            <a:pPr marL="285750" indent="-285750">
              <a:buFont typeface="Wingdings" panose="05000000000000000000" pitchFamily="2" charset="2"/>
              <a:buChar char="§"/>
            </a:pPr>
            <a:endParaRPr lang="en-US" dirty="0" smtClean="0">
              <a:solidFill>
                <a:schemeClr val="tx1"/>
              </a:solidFill>
              <a:latin typeface="Cambria" panose="02040503050406030204" pitchFamily="18" charset="0"/>
            </a:endParaRPr>
          </a:p>
          <a:p>
            <a:endParaRPr lang="en-US" dirty="0" smtClean="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val="353921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4109" y="526473"/>
            <a:ext cx="9800503" cy="5384749"/>
          </a:xfrm>
        </p:spPr>
        <p:txBody>
          <a:bodyPr>
            <a:normAutofit/>
          </a:bodyPr>
          <a:lstStyle/>
          <a:p>
            <a:pPr marL="0" indent="0">
              <a:buNone/>
            </a:pPr>
            <a:r>
              <a:rPr lang="en-US" sz="2400" b="1" dirty="0" smtClean="0">
                <a:solidFill>
                  <a:schemeClr val="tx1"/>
                </a:solidFill>
                <a:latin typeface="Cambria" panose="02040503050406030204" pitchFamily="18" charset="0"/>
              </a:rPr>
              <a:t>Activity Route Map</a:t>
            </a:r>
          </a:p>
          <a:p>
            <a:pPr marL="0" indent="0">
              <a:buNone/>
            </a:pPr>
            <a:endParaRPr lang="en-US" sz="2400" b="1" dirty="0" smtClean="0">
              <a:solidFill>
                <a:schemeClr val="tx1"/>
              </a:solidFill>
              <a:latin typeface="Cambria" panose="02040503050406030204" pitchFamily="18" charset="0"/>
            </a:endParaRPr>
          </a:p>
          <a:p>
            <a:pPr marL="457200" indent="-457200">
              <a:buAutoNum type="arabicPeriod"/>
            </a:pPr>
            <a:r>
              <a:rPr lang="en-US" sz="2000" dirty="0" smtClean="0">
                <a:solidFill>
                  <a:schemeClr val="tx1"/>
                </a:solidFill>
                <a:latin typeface="Cambria" panose="02040503050406030204" pitchFamily="18" charset="0"/>
              </a:rPr>
              <a:t>Before the lesson (familiarizing with the material, preparing the materials, texts, etc.)</a:t>
            </a:r>
          </a:p>
          <a:p>
            <a:pPr marL="457200" indent="-457200">
              <a:buAutoNum type="arabicPeriod"/>
            </a:pPr>
            <a:r>
              <a:rPr lang="en-US" sz="2000" dirty="0" smtClean="0">
                <a:solidFill>
                  <a:schemeClr val="tx1"/>
                </a:solidFill>
                <a:latin typeface="Cambria" panose="02040503050406030204" pitchFamily="18" charset="0"/>
              </a:rPr>
              <a:t>In class: lead-in (preparing for the activity)</a:t>
            </a:r>
          </a:p>
          <a:p>
            <a:pPr marL="457200" indent="-457200">
              <a:buAutoNum type="arabicPeriod"/>
            </a:pPr>
            <a:r>
              <a:rPr lang="en-US" sz="2000" dirty="0" smtClean="0">
                <a:solidFill>
                  <a:schemeClr val="tx1"/>
                </a:solidFill>
                <a:latin typeface="Cambria" panose="02040503050406030204" pitchFamily="18" charset="0"/>
              </a:rPr>
              <a:t>Set up the activity (giving instructions, making groupings)</a:t>
            </a:r>
          </a:p>
          <a:p>
            <a:pPr marL="457200" indent="-457200">
              <a:buAutoNum type="arabicPeriod"/>
            </a:pPr>
            <a:r>
              <a:rPr lang="en-US" sz="2000" dirty="0" smtClean="0">
                <a:solidFill>
                  <a:schemeClr val="tx1"/>
                </a:solidFill>
                <a:latin typeface="Cambria" panose="02040503050406030204" pitchFamily="18" charset="0"/>
              </a:rPr>
              <a:t>Run the activity (</a:t>
            </a:r>
            <a:r>
              <a:rPr lang="en-US" sz="2000" dirty="0" err="1" smtClean="0">
                <a:solidFill>
                  <a:schemeClr val="tx1"/>
                </a:solidFill>
                <a:latin typeface="Cambria" panose="02040503050406030204" pitchFamily="18" charset="0"/>
              </a:rPr>
              <a:t>sts</a:t>
            </a:r>
            <a:r>
              <a:rPr lang="en-US" sz="2000" dirty="0" smtClean="0">
                <a:solidFill>
                  <a:schemeClr val="tx1"/>
                </a:solidFill>
                <a:latin typeface="Cambria" panose="02040503050406030204" pitchFamily="18" charset="0"/>
              </a:rPr>
              <a:t> do the activity in pairs or small group while the teacher monitors and help)</a:t>
            </a:r>
          </a:p>
          <a:p>
            <a:pPr marL="457200" indent="-457200">
              <a:buAutoNum type="arabicPeriod"/>
            </a:pPr>
            <a:r>
              <a:rPr lang="en-US" sz="2000" dirty="0" smtClean="0">
                <a:solidFill>
                  <a:schemeClr val="tx1"/>
                </a:solidFill>
                <a:latin typeface="Cambria" panose="02040503050406030204" pitchFamily="18" charset="0"/>
              </a:rPr>
              <a:t>Close the activity and invite feedback from the students</a:t>
            </a:r>
          </a:p>
          <a:p>
            <a:pPr marL="457200" indent="-457200">
              <a:buAutoNum type="arabicPeriod"/>
            </a:pPr>
            <a:r>
              <a:rPr lang="en-US" sz="2000" dirty="0" smtClean="0">
                <a:solidFill>
                  <a:schemeClr val="tx1"/>
                </a:solidFill>
                <a:latin typeface="Cambria" panose="02040503050406030204" pitchFamily="18" charset="0"/>
              </a:rPr>
              <a:t>Post-activity: doing appropriate follow-on work.</a:t>
            </a:r>
          </a:p>
          <a:p>
            <a:pPr marL="457200" indent="-457200">
              <a:buAutoNum type="arabicPeriod"/>
            </a:pPr>
            <a:endParaRPr lang="en-US" sz="2000" dirty="0" smtClean="0">
              <a:solidFill>
                <a:schemeClr val="tx1"/>
              </a:solidFill>
              <a:latin typeface="Cambria" panose="02040503050406030204" pitchFamily="18" charset="0"/>
            </a:endParaRPr>
          </a:p>
          <a:p>
            <a:pPr marL="0" indent="0">
              <a:buNone/>
            </a:pPr>
            <a:endParaRPr lang="ru-RU" sz="20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362565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748145"/>
            <a:ext cx="9980612" cy="5163077"/>
          </a:xfrm>
        </p:spPr>
        <p:txBody>
          <a:bodyPr>
            <a:normAutofit/>
          </a:bodyPr>
          <a:lstStyle/>
          <a:p>
            <a:r>
              <a:rPr lang="en-US" sz="2400" b="1" dirty="0" smtClean="0">
                <a:solidFill>
                  <a:schemeClr val="tx1"/>
                </a:solidFill>
                <a:latin typeface="Cambria" panose="02040503050406030204" pitchFamily="18" charset="0"/>
              </a:rPr>
              <a:t>Before the lesson</a:t>
            </a:r>
          </a:p>
          <a:p>
            <a:pPr>
              <a:buFont typeface="Arial" panose="020B0604020202020204" pitchFamily="34" charset="0"/>
              <a:buChar char="•"/>
            </a:pPr>
            <a:r>
              <a:rPr lang="en-US" sz="2000" dirty="0" smtClean="0">
                <a:solidFill>
                  <a:schemeClr val="tx1"/>
                </a:solidFill>
                <a:latin typeface="Cambria" panose="02040503050406030204" pitchFamily="18" charset="0"/>
              </a:rPr>
              <a:t>Familiarize yourself with the materials (and the teacher’s notes, prepare the teaching aids)</a:t>
            </a:r>
          </a:p>
          <a:p>
            <a:pPr>
              <a:buFont typeface="Arial" panose="020B0604020202020204" pitchFamily="34" charset="0"/>
              <a:buChar char="•"/>
            </a:pPr>
            <a:r>
              <a:rPr lang="en-US" sz="2000" dirty="0" smtClean="0">
                <a:solidFill>
                  <a:schemeClr val="tx1"/>
                </a:solidFill>
                <a:latin typeface="Cambria" panose="02040503050406030204" pitchFamily="18" charset="0"/>
              </a:rPr>
              <a:t>Visualize/imagine each step of the lesson</a:t>
            </a:r>
          </a:p>
          <a:p>
            <a:pPr>
              <a:buFont typeface="Arial" panose="020B0604020202020204" pitchFamily="34" charset="0"/>
              <a:buChar char="•"/>
            </a:pPr>
            <a:r>
              <a:rPr lang="en-US" sz="2000" dirty="0" smtClean="0">
                <a:solidFill>
                  <a:schemeClr val="tx1"/>
                </a:solidFill>
                <a:latin typeface="Cambria" panose="02040503050406030204" pitchFamily="18" charset="0"/>
              </a:rPr>
              <a:t>Decide the seating arrangements/rearrangements (in case there are uneven number of students)</a:t>
            </a:r>
          </a:p>
          <a:p>
            <a:pPr>
              <a:buFont typeface="Arial" panose="020B0604020202020204" pitchFamily="34" charset="0"/>
              <a:buChar char="•"/>
            </a:pPr>
            <a:r>
              <a:rPr lang="en-US" sz="2000" dirty="0" smtClean="0">
                <a:solidFill>
                  <a:schemeClr val="tx1"/>
                </a:solidFill>
                <a:latin typeface="Cambria" panose="02040503050406030204" pitchFamily="18" charset="0"/>
              </a:rPr>
              <a:t>What language might </a:t>
            </a:r>
            <a:r>
              <a:rPr lang="en-US" sz="2000" dirty="0" err="1" smtClean="0">
                <a:solidFill>
                  <a:schemeClr val="tx1"/>
                </a:solidFill>
                <a:latin typeface="Cambria" panose="02040503050406030204" pitchFamily="18" charset="0"/>
              </a:rPr>
              <a:t>sts</a:t>
            </a:r>
            <a:r>
              <a:rPr lang="en-US" sz="2000" dirty="0" smtClean="0">
                <a:solidFill>
                  <a:schemeClr val="tx1"/>
                </a:solidFill>
                <a:latin typeface="Cambria" panose="02040503050406030204" pitchFamily="18" charset="0"/>
              </a:rPr>
              <a:t> need?</a:t>
            </a:r>
          </a:p>
          <a:p>
            <a:pPr>
              <a:buFont typeface="Arial" panose="020B0604020202020204" pitchFamily="34" charset="0"/>
              <a:buChar char="•"/>
            </a:pPr>
            <a:r>
              <a:rPr lang="en-US" sz="2000" dirty="0" smtClean="0">
                <a:solidFill>
                  <a:schemeClr val="tx1"/>
                </a:solidFill>
                <a:latin typeface="Cambria" panose="02040503050406030204" pitchFamily="18" charset="0"/>
              </a:rPr>
              <a:t>What questions/help might arise?</a:t>
            </a:r>
          </a:p>
          <a:p>
            <a:pPr>
              <a:buFont typeface="Arial" panose="020B0604020202020204" pitchFamily="34" charset="0"/>
              <a:buChar char="•"/>
            </a:pPr>
            <a:r>
              <a:rPr lang="en-US" sz="2000" dirty="0" smtClean="0">
                <a:solidFill>
                  <a:schemeClr val="tx1"/>
                </a:solidFill>
                <a:latin typeface="Cambria" panose="02040503050406030204" pitchFamily="18" charset="0"/>
              </a:rPr>
              <a:t>What </a:t>
            </a:r>
            <a:r>
              <a:rPr lang="en-US" sz="2000" dirty="0">
                <a:solidFill>
                  <a:schemeClr val="tx1"/>
                </a:solidFill>
                <a:latin typeface="Cambria" panose="02040503050406030204" pitchFamily="18" charset="0"/>
              </a:rPr>
              <a:t>e</a:t>
            </a:r>
            <a:r>
              <a:rPr lang="en-US" sz="2000" dirty="0" smtClean="0">
                <a:solidFill>
                  <a:schemeClr val="tx1"/>
                </a:solidFill>
                <a:latin typeface="Cambria" panose="02040503050406030204" pitchFamily="18" charset="0"/>
              </a:rPr>
              <a:t>rrors might occur (using the </a:t>
            </a:r>
            <a:r>
              <a:rPr lang="en-US" sz="2000" dirty="0" err="1" smtClean="0">
                <a:solidFill>
                  <a:schemeClr val="tx1"/>
                </a:solidFill>
                <a:latin typeface="Cambria" panose="02040503050406030204" pitchFamily="18" charset="0"/>
              </a:rPr>
              <a:t>lge</a:t>
            </a:r>
            <a:r>
              <a:rPr lang="en-US" sz="2000" dirty="0">
                <a:solidFill>
                  <a:schemeClr val="tx1"/>
                </a:solidFill>
                <a:latin typeface="Cambria" panose="02040503050406030204" pitchFamily="18" charset="0"/>
              </a:rPr>
              <a:t> </a:t>
            </a:r>
            <a:r>
              <a:rPr lang="en-US" sz="2000" dirty="0" smtClean="0">
                <a:solidFill>
                  <a:schemeClr val="tx1"/>
                </a:solidFill>
                <a:latin typeface="Cambria" panose="02040503050406030204" pitchFamily="18" charset="0"/>
              </a:rPr>
              <a:t>or misunderstanding the task)?</a:t>
            </a:r>
          </a:p>
          <a:p>
            <a:pPr>
              <a:buFont typeface="Arial" panose="020B0604020202020204" pitchFamily="34" charset="0"/>
              <a:buChar char="•"/>
            </a:pPr>
            <a:r>
              <a:rPr lang="en-US" sz="2000" dirty="0" smtClean="0">
                <a:solidFill>
                  <a:schemeClr val="tx1"/>
                </a:solidFill>
                <a:latin typeface="Cambria" panose="02040503050406030204" pitchFamily="18" charset="0"/>
              </a:rPr>
              <a:t>What is the teacher’s role?</a:t>
            </a:r>
          </a:p>
          <a:p>
            <a:pPr>
              <a:buFont typeface="Arial" panose="020B0604020202020204" pitchFamily="34" charset="0"/>
              <a:buChar char="•"/>
            </a:pPr>
            <a:r>
              <a:rPr lang="en-US" sz="2000" dirty="0" smtClean="0">
                <a:solidFill>
                  <a:schemeClr val="tx1"/>
                </a:solidFill>
                <a:latin typeface="Cambria" panose="02040503050406030204" pitchFamily="18" charset="0"/>
              </a:rPr>
              <a:t>How long will </a:t>
            </a:r>
            <a:r>
              <a:rPr lang="en-US" sz="2000" dirty="0">
                <a:solidFill>
                  <a:schemeClr val="tx1"/>
                </a:solidFill>
                <a:latin typeface="Cambria" panose="02040503050406030204" pitchFamily="18" charset="0"/>
              </a:rPr>
              <a:t>it</a:t>
            </a:r>
            <a:r>
              <a:rPr lang="en-US" sz="2000" dirty="0" smtClean="0">
                <a:solidFill>
                  <a:schemeClr val="tx1"/>
                </a:solidFill>
                <a:latin typeface="Cambria" panose="02040503050406030204" pitchFamily="18" charset="0"/>
              </a:rPr>
              <a:t> take?</a:t>
            </a:r>
          </a:p>
          <a:p>
            <a:pPr>
              <a:buFont typeface="Arial" panose="020B0604020202020204" pitchFamily="34" charset="0"/>
              <a:buChar char="•"/>
            </a:pPr>
            <a:endParaRPr lang="en-US" sz="2000" dirty="0" smtClean="0">
              <a:solidFill>
                <a:schemeClr val="tx1"/>
              </a:solidFill>
              <a:latin typeface="Cambria" panose="02040503050406030204" pitchFamily="18" charset="0"/>
            </a:endParaRPr>
          </a:p>
          <a:p>
            <a:pPr>
              <a:buFont typeface="Arial" panose="020B0604020202020204" pitchFamily="34" charset="0"/>
              <a:buChar char="•"/>
            </a:pPr>
            <a:endParaRPr lang="ru-RU" sz="20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42890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9419" y="443345"/>
            <a:ext cx="9925194" cy="5888182"/>
          </a:xfrm>
        </p:spPr>
        <p:txBody>
          <a:bodyPr>
            <a:normAutofit/>
          </a:bodyPr>
          <a:lstStyle/>
          <a:p>
            <a:pPr marL="0" indent="0">
              <a:buNone/>
            </a:pPr>
            <a:r>
              <a:rPr lang="en-US" sz="2400" b="1" dirty="0" smtClean="0">
                <a:solidFill>
                  <a:schemeClr val="tx1"/>
                </a:solidFill>
                <a:latin typeface="Cambria" panose="02040503050406030204" pitchFamily="18" charset="0"/>
              </a:rPr>
              <a:t>Lead-in / Preparation / Warm up</a:t>
            </a:r>
          </a:p>
          <a:p>
            <a:pPr>
              <a:buFontTx/>
              <a:buChar char="-"/>
            </a:pPr>
            <a:r>
              <a:rPr lang="en-US" sz="2000" dirty="0">
                <a:solidFill>
                  <a:schemeClr val="tx1"/>
                </a:solidFill>
                <a:latin typeface="Cambria" panose="02040503050406030204" pitchFamily="18" charset="0"/>
              </a:rPr>
              <a:t>a</a:t>
            </a:r>
            <a:r>
              <a:rPr lang="en-US" sz="2000" dirty="0" smtClean="0">
                <a:solidFill>
                  <a:schemeClr val="tx1"/>
                </a:solidFill>
                <a:latin typeface="Cambria" panose="02040503050406030204" pitchFamily="18" charset="0"/>
              </a:rPr>
              <a:t>imed at raising motivation /interest or focusing on </a:t>
            </a:r>
            <a:r>
              <a:rPr lang="en-US" sz="2000" dirty="0" err="1" smtClean="0">
                <a:solidFill>
                  <a:schemeClr val="tx1"/>
                </a:solidFill>
                <a:latin typeface="Cambria" panose="02040503050406030204" pitchFamily="18" charset="0"/>
              </a:rPr>
              <a:t>lge</a:t>
            </a:r>
            <a:r>
              <a:rPr lang="en-US" sz="2000" dirty="0" smtClean="0">
                <a:solidFill>
                  <a:schemeClr val="tx1"/>
                </a:solidFill>
                <a:latin typeface="Cambria" panose="02040503050406030204" pitchFamily="18" charset="0"/>
              </a:rPr>
              <a:t> items necessary for the activity</a:t>
            </a:r>
          </a:p>
          <a:p>
            <a:pPr>
              <a:buFontTx/>
              <a:buChar char="-"/>
            </a:pPr>
            <a:endParaRPr lang="en-US" sz="2000" dirty="0" smtClean="0">
              <a:solidFill>
                <a:schemeClr val="tx1"/>
              </a:solidFill>
              <a:latin typeface="Cambria" panose="02040503050406030204" pitchFamily="18" charset="0"/>
            </a:endParaRPr>
          </a:p>
          <a:p>
            <a:pPr>
              <a:buFont typeface="Arial" panose="020B0604020202020204" pitchFamily="34" charset="0"/>
              <a:buChar char="•"/>
            </a:pPr>
            <a:r>
              <a:rPr lang="en-US" sz="2000" dirty="0" smtClean="0">
                <a:solidFill>
                  <a:schemeClr val="tx1"/>
                </a:solidFill>
                <a:latin typeface="Cambria" panose="02040503050406030204" pitchFamily="18" charset="0"/>
              </a:rPr>
              <a:t>get interest</a:t>
            </a:r>
          </a:p>
          <a:p>
            <a:pPr>
              <a:buFont typeface="Arial" panose="020B0604020202020204" pitchFamily="34" charset="0"/>
              <a:buChar char="•"/>
            </a:pPr>
            <a:r>
              <a:rPr lang="en-US" sz="2000" dirty="0">
                <a:solidFill>
                  <a:schemeClr val="tx1"/>
                </a:solidFill>
                <a:latin typeface="Cambria" panose="02040503050406030204" pitchFamily="18" charset="0"/>
              </a:rPr>
              <a:t>s</a:t>
            </a:r>
            <a:r>
              <a:rPr lang="en-US" sz="2000" dirty="0" smtClean="0">
                <a:solidFill>
                  <a:schemeClr val="tx1"/>
                </a:solidFill>
                <a:latin typeface="Cambria" panose="02040503050406030204" pitchFamily="18" charset="0"/>
              </a:rPr>
              <a:t>et the context</a:t>
            </a:r>
          </a:p>
          <a:p>
            <a:pPr>
              <a:buFont typeface="Arial" panose="020B0604020202020204" pitchFamily="34" charset="0"/>
              <a:buChar char="•"/>
            </a:pPr>
            <a:r>
              <a:rPr lang="en-US" sz="2000" dirty="0">
                <a:solidFill>
                  <a:schemeClr val="tx1"/>
                </a:solidFill>
                <a:latin typeface="Cambria" panose="02040503050406030204" pitchFamily="18" charset="0"/>
              </a:rPr>
              <a:t>a</a:t>
            </a:r>
            <a:r>
              <a:rPr lang="en-US" sz="2000" dirty="0" smtClean="0">
                <a:solidFill>
                  <a:schemeClr val="tx1"/>
                </a:solidFill>
                <a:latin typeface="Cambria" panose="02040503050406030204" pitchFamily="18" charset="0"/>
              </a:rPr>
              <a:t>ctivate background knowledge</a:t>
            </a:r>
          </a:p>
          <a:p>
            <a:pPr>
              <a:buFont typeface="Arial" panose="020B0604020202020204" pitchFamily="34" charset="0"/>
              <a:buChar char="•"/>
            </a:pPr>
            <a:r>
              <a:rPr lang="en-US" sz="2000" dirty="0">
                <a:solidFill>
                  <a:schemeClr val="tx1"/>
                </a:solidFill>
                <a:latin typeface="Cambria" panose="02040503050406030204" pitchFamily="18" charset="0"/>
              </a:rPr>
              <a:t>p</a:t>
            </a:r>
            <a:r>
              <a:rPr lang="en-US" sz="2000" dirty="0" smtClean="0">
                <a:solidFill>
                  <a:schemeClr val="tx1"/>
                </a:solidFill>
                <a:latin typeface="Cambria" panose="02040503050406030204" pitchFamily="18" charset="0"/>
              </a:rPr>
              <a:t>rovide examples </a:t>
            </a:r>
          </a:p>
          <a:p>
            <a:pPr>
              <a:buFont typeface="Arial" panose="020B0604020202020204" pitchFamily="34" charset="0"/>
              <a:buChar char="•"/>
            </a:pPr>
            <a:r>
              <a:rPr lang="en-US" sz="2000" dirty="0">
                <a:solidFill>
                  <a:schemeClr val="tx1"/>
                </a:solidFill>
                <a:latin typeface="Cambria" panose="02040503050406030204" pitchFamily="18" charset="0"/>
              </a:rPr>
              <a:t>s</a:t>
            </a:r>
            <a:r>
              <a:rPr lang="en-US" sz="2000" dirty="0" smtClean="0">
                <a:solidFill>
                  <a:schemeClr val="tx1"/>
                </a:solidFill>
                <a:latin typeface="Cambria" panose="02040503050406030204" pitchFamily="18" charset="0"/>
              </a:rPr>
              <a:t>how a picture / video</a:t>
            </a:r>
          </a:p>
          <a:p>
            <a:pPr>
              <a:buFont typeface="Arial" panose="020B0604020202020204" pitchFamily="34" charset="0"/>
              <a:buChar char="•"/>
            </a:pPr>
            <a:r>
              <a:rPr lang="en-US" sz="2000" dirty="0" smtClean="0">
                <a:solidFill>
                  <a:schemeClr val="tx1"/>
                </a:solidFill>
                <a:latin typeface="Cambria" panose="02040503050406030204" pitchFamily="18" charset="0"/>
              </a:rPr>
              <a:t>ask warm up Qs</a:t>
            </a:r>
          </a:p>
          <a:p>
            <a:pPr>
              <a:buFont typeface="Arial" panose="020B0604020202020204" pitchFamily="34" charset="0"/>
              <a:buChar char="•"/>
            </a:pPr>
            <a:r>
              <a:rPr lang="en-US" sz="2000" dirty="0">
                <a:solidFill>
                  <a:schemeClr val="tx1"/>
                </a:solidFill>
                <a:latin typeface="Cambria" panose="02040503050406030204" pitchFamily="18" charset="0"/>
              </a:rPr>
              <a:t>a</a:t>
            </a:r>
            <a:r>
              <a:rPr lang="en-US" sz="2000" dirty="0" smtClean="0">
                <a:solidFill>
                  <a:schemeClr val="tx1"/>
                </a:solidFill>
                <a:latin typeface="Cambria" panose="02040503050406030204" pitchFamily="18" charset="0"/>
              </a:rPr>
              <a:t>rouse curiosity (personal anecdote, devil's advocate, key word in a word-cloud  eliciting vocabulary from students)</a:t>
            </a:r>
            <a:endParaRPr lang="en-US" sz="2000" dirty="0">
              <a:solidFill>
                <a:schemeClr val="tx1"/>
              </a:solidFill>
              <a:latin typeface="Cambria" panose="02040503050406030204" pitchFamily="18" charset="0"/>
            </a:endParaRPr>
          </a:p>
          <a:p>
            <a:pPr marL="457200" indent="-457200">
              <a:buFont typeface="+mj-lt"/>
              <a:buAutoNum type="arabicPeriod"/>
            </a:pPr>
            <a:endParaRPr lang="en-US" sz="2000" dirty="0" smtClean="0">
              <a:solidFill>
                <a:schemeClr val="tx1"/>
              </a:solidFill>
              <a:latin typeface="Cambria" panose="02040503050406030204" pitchFamily="18" charset="0"/>
            </a:endParaRPr>
          </a:p>
          <a:p>
            <a:pPr marL="0" indent="0">
              <a:buNone/>
            </a:pPr>
            <a:endParaRPr lang="en-US" sz="2400" b="1" dirty="0" smtClean="0">
              <a:solidFill>
                <a:schemeClr val="tx1"/>
              </a:solidFill>
              <a:latin typeface="Cambria" panose="02040503050406030204" pitchFamily="18" charset="0"/>
            </a:endParaRPr>
          </a:p>
          <a:p>
            <a:pPr marL="0" indent="0">
              <a:buNone/>
            </a:pPr>
            <a:endParaRPr lang="ru-RU" sz="20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2945422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9527" y="789709"/>
            <a:ext cx="9745085" cy="5121513"/>
          </a:xfrm>
        </p:spPr>
        <p:txBody>
          <a:bodyPr>
            <a:normAutofit/>
          </a:bodyPr>
          <a:lstStyle/>
          <a:p>
            <a:r>
              <a:rPr lang="en-US" sz="2400" b="1" dirty="0" smtClean="0">
                <a:solidFill>
                  <a:schemeClr val="tx1"/>
                </a:solidFill>
                <a:latin typeface="Cambria" panose="02040503050406030204" pitchFamily="18" charset="0"/>
              </a:rPr>
              <a:t>Setting up the activity</a:t>
            </a:r>
          </a:p>
          <a:p>
            <a:pPr marL="0" indent="0">
              <a:buNone/>
            </a:pPr>
            <a:endParaRPr lang="en-US" sz="2400" b="1" dirty="0" smtClean="0">
              <a:solidFill>
                <a:schemeClr val="tx1"/>
              </a:solidFill>
              <a:latin typeface="Cambria" panose="02040503050406030204" pitchFamily="18" charset="0"/>
            </a:endParaRPr>
          </a:p>
          <a:p>
            <a:pPr>
              <a:buFont typeface="Arial" panose="020B0604020202020204" pitchFamily="34" charset="0"/>
              <a:buChar char="•"/>
            </a:pPr>
            <a:r>
              <a:rPr lang="en-US" sz="2000" dirty="0" smtClean="0">
                <a:solidFill>
                  <a:schemeClr val="tx1"/>
                </a:solidFill>
                <a:latin typeface="Cambria" panose="02040503050406030204" pitchFamily="18" charset="0"/>
              </a:rPr>
              <a:t>Organize </a:t>
            </a:r>
            <a:r>
              <a:rPr lang="en-US" sz="2000" dirty="0" err="1" smtClean="0">
                <a:solidFill>
                  <a:schemeClr val="tx1"/>
                </a:solidFill>
                <a:latin typeface="Cambria" panose="02040503050406030204" pitchFamily="18" charset="0"/>
              </a:rPr>
              <a:t>sts</a:t>
            </a:r>
            <a:r>
              <a:rPr lang="en-US" sz="2000" dirty="0" smtClean="0">
                <a:solidFill>
                  <a:schemeClr val="tx1"/>
                </a:solidFill>
                <a:latin typeface="Cambria" panose="02040503050406030204" pitchFamily="18" charset="0"/>
              </a:rPr>
              <a:t> interaction</a:t>
            </a:r>
          </a:p>
          <a:p>
            <a:pPr>
              <a:buFont typeface="Arial" panose="020B0604020202020204" pitchFamily="34" charset="0"/>
              <a:buChar char="•"/>
            </a:pPr>
            <a:r>
              <a:rPr lang="en-US" sz="2000" dirty="0" smtClean="0">
                <a:solidFill>
                  <a:schemeClr val="tx1"/>
                </a:solidFill>
                <a:latin typeface="Cambria" panose="02040503050406030204" pitchFamily="18" charset="0"/>
              </a:rPr>
              <a:t>Give clear instructions</a:t>
            </a:r>
          </a:p>
          <a:p>
            <a:pPr>
              <a:buFont typeface="Arial" panose="020B0604020202020204" pitchFamily="34" charset="0"/>
              <a:buChar char="•"/>
            </a:pPr>
            <a:r>
              <a:rPr lang="en-US" sz="2000" dirty="0" smtClean="0">
                <a:solidFill>
                  <a:schemeClr val="tx1"/>
                </a:solidFill>
                <a:latin typeface="Cambria" panose="02040503050406030204" pitchFamily="18" charset="0"/>
              </a:rPr>
              <a:t>Demonstrate the activity</a:t>
            </a:r>
          </a:p>
          <a:p>
            <a:pPr>
              <a:buFont typeface="Arial" panose="020B0604020202020204" pitchFamily="34" charset="0"/>
              <a:buChar char="•"/>
            </a:pPr>
            <a:r>
              <a:rPr lang="en-US" sz="2000" dirty="0" smtClean="0">
                <a:solidFill>
                  <a:schemeClr val="tx1"/>
                </a:solidFill>
                <a:latin typeface="Cambria" panose="02040503050406030204" pitchFamily="18" charset="0"/>
              </a:rPr>
              <a:t>Provide visual support</a:t>
            </a:r>
          </a:p>
          <a:p>
            <a:pPr>
              <a:buFont typeface="Arial" panose="020B0604020202020204" pitchFamily="34" charset="0"/>
              <a:buChar char="•"/>
            </a:pPr>
            <a:r>
              <a:rPr lang="en-US" sz="2000" dirty="0" smtClean="0">
                <a:solidFill>
                  <a:schemeClr val="tx1"/>
                </a:solidFill>
                <a:latin typeface="Cambria" panose="02040503050406030204" pitchFamily="18" charset="0"/>
              </a:rPr>
              <a:t>Show the outcome</a:t>
            </a:r>
          </a:p>
          <a:p>
            <a:pPr>
              <a:buFont typeface="Arial" panose="020B0604020202020204" pitchFamily="34" charset="0"/>
              <a:buChar char="•"/>
            </a:pPr>
            <a:r>
              <a:rPr lang="en-US" sz="2000" dirty="0" smtClean="0">
                <a:solidFill>
                  <a:schemeClr val="tx1"/>
                </a:solidFill>
                <a:latin typeface="Cambria" panose="02040503050406030204" pitchFamily="18" charset="0"/>
              </a:rPr>
              <a:t>Ask checking questions</a:t>
            </a:r>
          </a:p>
          <a:p>
            <a:pPr>
              <a:buFont typeface="Arial" panose="020B0604020202020204" pitchFamily="34" charset="0"/>
              <a:buChar char="•"/>
            </a:pPr>
            <a:endParaRPr lang="ru-RU" sz="20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1796384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0983" y="900545"/>
            <a:ext cx="9883630" cy="5010677"/>
          </a:xfrm>
        </p:spPr>
        <p:txBody>
          <a:bodyPr>
            <a:normAutofit/>
          </a:bodyPr>
          <a:lstStyle/>
          <a:p>
            <a:r>
              <a:rPr lang="en-US" sz="2400" b="1" dirty="0" smtClean="0">
                <a:solidFill>
                  <a:schemeClr val="tx1"/>
                </a:solidFill>
                <a:latin typeface="Cambria" panose="02040503050406030204" pitchFamily="18" charset="0"/>
              </a:rPr>
              <a:t>Running the activity</a:t>
            </a:r>
          </a:p>
          <a:p>
            <a:pPr marL="0" indent="0">
              <a:buNone/>
            </a:pPr>
            <a:endParaRPr lang="en-US" sz="2400" b="1" dirty="0" smtClean="0">
              <a:solidFill>
                <a:schemeClr val="tx1"/>
              </a:solidFill>
              <a:latin typeface="Cambria" panose="02040503050406030204" pitchFamily="18" charset="0"/>
            </a:endParaRPr>
          </a:p>
          <a:p>
            <a:pPr>
              <a:buFont typeface="Arial" panose="020B0604020202020204" pitchFamily="34" charset="0"/>
              <a:buChar char="•"/>
            </a:pPr>
            <a:r>
              <a:rPr lang="en-US" sz="2000" dirty="0" smtClean="0">
                <a:solidFill>
                  <a:schemeClr val="tx1"/>
                </a:solidFill>
                <a:latin typeface="Cambria" panose="02040503050406030204" pitchFamily="18" charset="0"/>
              </a:rPr>
              <a:t>Monitor for understanding the instructions/misunderstandings</a:t>
            </a:r>
          </a:p>
          <a:p>
            <a:pPr>
              <a:buFont typeface="Arial" panose="020B0604020202020204" pitchFamily="34" charset="0"/>
              <a:buChar char="•"/>
            </a:pPr>
            <a:r>
              <a:rPr lang="en-US" sz="2000" dirty="0" smtClean="0">
                <a:solidFill>
                  <a:schemeClr val="tx1"/>
                </a:solidFill>
                <a:latin typeface="Cambria" panose="02040503050406030204" pitchFamily="18" charset="0"/>
              </a:rPr>
              <a:t>Walk around the room</a:t>
            </a:r>
          </a:p>
          <a:p>
            <a:pPr>
              <a:buFont typeface="Arial" panose="020B0604020202020204" pitchFamily="34" charset="0"/>
              <a:buChar char="•"/>
            </a:pPr>
            <a:r>
              <a:rPr lang="en-US" sz="2000" dirty="0" smtClean="0">
                <a:solidFill>
                  <a:schemeClr val="tx1"/>
                </a:solidFill>
                <a:latin typeface="Cambria" panose="02040503050406030204" pitchFamily="18" charset="0"/>
              </a:rPr>
              <a:t>Listen for </a:t>
            </a:r>
            <a:r>
              <a:rPr lang="en-US" sz="2000" dirty="0" err="1" smtClean="0">
                <a:solidFill>
                  <a:schemeClr val="tx1"/>
                </a:solidFill>
                <a:latin typeface="Cambria" panose="02040503050406030204" pitchFamily="18" charset="0"/>
              </a:rPr>
              <a:t>lge</a:t>
            </a:r>
            <a:r>
              <a:rPr lang="en-US" sz="2000" dirty="0" smtClean="0">
                <a:solidFill>
                  <a:schemeClr val="tx1"/>
                </a:solidFill>
                <a:latin typeface="Cambria" panose="02040503050406030204" pitchFamily="18" charset="0"/>
              </a:rPr>
              <a:t> and errors</a:t>
            </a:r>
          </a:p>
          <a:p>
            <a:pPr>
              <a:buFont typeface="Arial" panose="020B0604020202020204" pitchFamily="34" charset="0"/>
              <a:buChar char="•"/>
            </a:pPr>
            <a:r>
              <a:rPr lang="en-US" sz="2000" dirty="0" smtClean="0">
                <a:solidFill>
                  <a:schemeClr val="tx1"/>
                </a:solidFill>
                <a:latin typeface="Cambria" panose="02040503050406030204" pitchFamily="18" charset="0"/>
              </a:rPr>
              <a:t>Refrain from interruptions</a:t>
            </a:r>
          </a:p>
          <a:p>
            <a:pPr>
              <a:buFont typeface="Arial" panose="020B0604020202020204" pitchFamily="34" charset="0"/>
              <a:buChar char="•"/>
            </a:pPr>
            <a:r>
              <a:rPr lang="en-US" sz="2000" dirty="0" smtClean="0">
                <a:solidFill>
                  <a:schemeClr val="tx1"/>
                </a:solidFill>
                <a:latin typeface="Cambria" panose="02040503050406030204" pitchFamily="18" charset="0"/>
              </a:rPr>
              <a:t>Provide hints / repairs only when necessary</a:t>
            </a:r>
          </a:p>
          <a:p>
            <a:pPr>
              <a:buFont typeface="Arial" panose="020B0604020202020204" pitchFamily="34" charset="0"/>
              <a:buChar char="•"/>
            </a:pPr>
            <a:r>
              <a:rPr lang="en-US" sz="2000" dirty="0" smtClean="0">
                <a:solidFill>
                  <a:schemeClr val="tx1"/>
                </a:solidFill>
                <a:latin typeface="Cambria" panose="02040503050406030204" pitchFamily="18" charset="0"/>
              </a:rPr>
              <a:t>Record </a:t>
            </a:r>
            <a:r>
              <a:rPr lang="en-US" sz="2000" dirty="0" err="1" smtClean="0">
                <a:solidFill>
                  <a:schemeClr val="tx1"/>
                </a:solidFill>
                <a:latin typeface="Cambria" panose="02040503050406030204" pitchFamily="18" charset="0"/>
              </a:rPr>
              <a:t>lge</a:t>
            </a:r>
            <a:r>
              <a:rPr lang="en-US" sz="2000" dirty="0" smtClean="0">
                <a:solidFill>
                  <a:schemeClr val="tx1"/>
                </a:solidFill>
                <a:latin typeface="Cambria" panose="02040503050406030204" pitchFamily="18" charset="0"/>
              </a:rPr>
              <a:t> errors for class discussions</a:t>
            </a:r>
            <a:endParaRPr lang="ru-RU" sz="20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176283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0983" y="762000"/>
            <a:ext cx="9883630" cy="5389418"/>
          </a:xfrm>
        </p:spPr>
        <p:txBody>
          <a:bodyPr>
            <a:normAutofit/>
          </a:bodyPr>
          <a:lstStyle/>
          <a:p>
            <a:r>
              <a:rPr lang="en-US" sz="2400" b="1" dirty="0" smtClean="0">
                <a:solidFill>
                  <a:schemeClr val="tx1"/>
                </a:solidFill>
                <a:latin typeface="Cambria" panose="02040503050406030204" pitchFamily="18" charset="0"/>
              </a:rPr>
              <a:t>Closing the activity</a:t>
            </a:r>
          </a:p>
          <a:p>
            <a:pPr>
              <a:buFont typeface="Arial" panose="020B0604020202020204" pitchFamily="34" charset="0"/>
              <a:buChar char="•"/>
            </a:pPr>
            <a:r>
              <a:rPr lang="en-US" sz="2000" dirty="0" smtClean="0">
                <a:solidFill>
                  <a:schemeClr val="tx1"/>
                </a:solidFill>
                <a:latin typeface="Cambria" panose="02040503050406030204" pitchFamily="18" charset="0"/>
              </a:rPr>
              <a:t>Allow the activity to close properly (try to sense when </a:t>
            </a:r>
            <a:r>
              <a:rPr lang="en-US" sz="2000" dirty="0" err="1" smtClean="0">
                <a:solidFill>
                  <a:schemeClr val="tx1"/>
                </a:solidFill>
                <a:latin typeface="Cambria" panose="02040503050406030204" pitchFamily="18" charset="0"/>
              </a:rPr>
              <a:t>sts</a:t>
            </a:r>
            <a:r>
              <a:rPr lang="en-US" sz="2000" dirty="0" smtClean="0">
                <a:solidFill>
                  <a:schemeClr val="tx1"/>
                </a:solidFill>
                <a:latin typeface="Cambria" panose="02040503050406030204" pitchFamily="18" charset="0"/>
              </a:rPr>
              <a:t> have finished)</a:t>
            </a:r>
          </a:p>
          <a:p>
            <a:pPr>
              <a:buFont typeface="Arial" panose="020B0604020202020204" pitchFamily="34" charset="0"/>
              <a:buChar char="•"/>
            </a:pPr>
            <a:r>
              <a:rPr lang="en-US" sz="2000" dirty="0" smtClean="0">
                <a:solidFill>
                  <a:schemeClr val="tx1"/>
                </a:solidFill>
                <a:latin typeface="Cambria" panose="02040503050406030204" pitchFamily="18" charset="0"/>
              </a:rPr>
              <a:t>Check with groups</a:t>
            </a:r>
          </a:p>
          <a:p>
            <a:pPr>
              <a:buFont typeface="Arial" panose="020B0604020202020204" pitchFamily="34" charset="0"/>
              <a:buChar char="•"/>
            </a:pPr>
            <a:r>
              <a:rPr lang="en-US" sz="2000" dirty="0" smtClean="0">
                <a:solidFill>
                  <a:schemeClr val="tx1"/>
                </a:solidFill>
                <a:latin typeface="Cambria" panose="02040503050406030204" pitchFamily="18" charset="0"/>
              </a:rPr>
              <a:t>Have extra questions ready for fast-finishing groups</a:t>
            </a:r>
          </a:p>
          <a:p>
            <a:pPr>
              <a:buFont typeface="Arial" panose="020B0604020202020204" pitchFamily="34" charset="0"/>
              <a:buChar char="•"/>
            </a:pPr>
            <a:r>
              <a:rPr lang="en-US" sz="2000" dirty="0" smtClean="0">
                <a:solidFill>
                  <a:schemeClr val="tx1"/>
                </a:solidFill>
                <a:latin typeface="Cambria" panose="02040503050406030204" pitchFamily="18" charset="0"/>
              </a:rPr>
              <a:t>Give a time warning if many </a:t>
            </a:r>
            <a:r>
              <a:rPr lang="en-US" sz="2000" dirty="0" err="1" smtClean="0">
                <a:solidFill>
                  <a:schemeClr val="tx1"/>
                </a:solidFill>
                <a:latin typeface="Cambria" panose="02040503050406030204" pitchFamily="18" charset="0"/>
              </a:rPr>
              <a:t>sts</a:t>
            </a:r>
            <a:r>
              <a:rPr lang="en-US" sz="2000" dirty="0" smtClean="0">
                <a:solidFill>
                  <a:schemeClr val="tx1"/>
                </a:solidFill>
                <a:latin typeface="Cambria" panose="02040503050406030204" pitchFamily="18" charset="0"/>
              </a:rPr>
              <a:t> are still working when you want to close the activity.</a:t>
            </a:r>
            <a:endParaRPr lang="ru-RU" sz="20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1585004541"/>
      </p:ext>
    </p:extLst>
  </p:cSld>
  <p:clrMapOvr>
    <a:masterClrMapping/>
  </p:clrMapOvr>
</p:sld>
</file>

<file path=ppt/theme/theme1.xml><?xml version="1.0" encoding="utf-8"?>
<a:theme xmlns:a="http://schemas.openxmlformats.org/drawingml/2006/main" name="Wisp">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334</TotalTime>
  <Words>770</Words>
  <Application>Microsoft Office PowerPoint</Application>
  <PresentationFormat>Widescreen</PresentationFormat>
  <Paragraphs>102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Cambria</vt:lpstr>
      <vt:lpstr>Century Gothic</vt:lpstr>
      <vt:lpstr>Wingdings</vt:lpstr>
      <vt:lpstr>Wingdings 3</vt:lpstr>
      <vt:lpstr>Wisp</vt:lpstr>
      <vt:lpstr>Planning and Running Activities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Running Activities</dc:title>
  <dc:creator>Пользователь Windows</dc:creator>
  <cp:lastModifiedBy>Пользователь Windows</cp:lastModifiedBy>
  <cp:revision>23</cp:revision>
  <dcterms:created xsi:type="dcterms:W3CDTF">2021-09-28T12:00:22Z</dcterms:created>
  <dcterms:modified xsi:type="dcterms:W3CDTF">2021-09-29T11:25:50Z</dcterms:modified>
</cp:coreProperties>
</file>