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2" r:id="rId6"/>
    <p:sldId id="263" r:id="rId7"/>
    <p:sldId id="261" r:id="rId8"/>
    <p:sldId id="264" r:id="rId9"/>
    <p:sldId id="265" r:id="rId10"/>
    <p:sldId id="260"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5430" autoAdjust="0"/>
  </p:normalViewPr>
  <p:slideViewPr>
    <p:cSldViewPr snapToGrid="0">
      <p:cViewPr varScale="1">
        <p:scale>
          <a:sx n="87" d="100"/>
          <a:sy n="87" d="100"/>
        </p:scale>
        <p:origin x="499"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EDF24F-9B02-4A3D-A49F-7B1084425CA1}" type="datetimeFigureOut">
              <a:rPr lang="en-US" smtClean="0"/>
              <a:t>2/21/2022</a:t>
            </a:fld>
            <a:endParaRPr lang="en-US"/>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2ED819-BC27-428A-863D-02D4BCAEC0CA}" type="slidenum">
              <a:rPr lang="en-US" smtClean="0"/>
              <a:t>‹#›</a:t>
            </a:fld>
            <a:endParaRPr lang="en-US"/>
          </a:p>
        </p:txBody>
      </p:sp>
    </p:spTree>
    <p:extLst>
      <p:ext uri="{BB962C8B-B14F-4D97-AF65-F5344CB8AC3E}">
        <p14:creationId xmlns:p14="http://schemas.microsoft.com/office/powerpoint/2010/main" val="3924841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832ED819-BC27-428A-863D-02D4BCAEC0CA}" type="slidenum">
              <a:rPr lang="en-US" smtClean="0"/>
              <a:t>12</a:t>
            </a:fld>
            <a:endParaRPr lang="en-US"/>
          </a:p>
        </p:txBody>
      </p:sp>
    </p:spTree>
    <p:extLst>
      <p:ext uri="{BB962C8B-B14F-4D97-AF65-F5344CB8AC3E}">
        <p14:creationId xmlns:p14="http://schemas.microsoft.com/office/powerpoint/2010/main" val="551173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a:p>
        </p:txBody>
      </p:sp>
      <p:sp>
        <p:nvSpPr>
          <p:cNvPr id="4" name="Дата 3"/>
          <p:cNvSpPr>
            <a:spLocks noGrp="1"/>
          </p:cNvSpPr>
          <p:nvPr>
            <p:ph type="dt" sz="half" idx="10"/>
          </p:nvPr>
        </p:nvSpPr>
        <p:spPr/>
        <p:txBody>
          <a:bodyPr/>
          <a:lstStyle/>
          <a:p>
            <a:fld id="{BC8889D6-E093-4AF8-BB71-2AD27A2D1F92}" type="datetimeFigureOut">
              <a:rPr lang="en-US" smtClean="0"/>
              <a:t>2/21/2022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7890079D-CA44-40B5-9779-E3D8B7245DC4}" type="slidenum">
              <a:rPr lang="en-US" smtClean="0"/>
              <a:t>‹#›</a:t>
            </a:fld>
            <a:endParaRPr lang="en-US"/>
          </a:p>
        </p:txBody>
      </p:sp>
    </p:spTree>
    <p:extLst>
      <p:ext uri="{BB962C8B-B14F-4D97-AF65-F5344CB8AC3E}">
        <p14:creationId xmlns:p14="http://schemas.microsoft.com/office/powerpoint/2010/main" val="3210772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BC8889D6-E093-4AF8-BB71-2AD27A2D1F92}" type="datetimeFigureOut">
              <a:rPr lang="en-US" smtClean="0"/>
              <a:t>2/21/2022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7890079D-CA44-40B5-9779-E3D8B7245DC4}" type="slidenum">
              <a:rPr lang="en-US" smtClean="0"/>
              <a:t>‹#›</a:t>
            </a:fld>
            <a:endParaRPr lang="en-US"/>
          </a:p>
        </p:txBody>
      </p:sp>
    </p:spTree>
    <p:extLst>
      <p:ext uri="{BB962C8B-B14F-4D97-AF65-F5344CB8AC3E}">
        <p14:creationId xmlns:p14="http://schemas.microsoft.com/office/powerpoint/2010/main" val="328811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BC8889D6-E093-4AF8-BB71-2AD27A2D1F92}" type="datetimeFigureOut">
              <a:rPr lang="en-US" smtClean="0"/>
              <a:t>2/21/2022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7890079D-CA44-40B5-9779-E3D8B7245DC4}" type="slidenum">
              <a:rPr lang="en-US" smtClean="0"/>
              <a:t>‹#›</a:t>
            </a:fld>
            <a:endParaRPr lang="en-US"/>
          </a:p>
        </p:txBody>
      </p:sp>
    </p:spTree>
    <p:extLst>
      <p:ext uri="{BB962C8B-B14F-4D97-AF65-F5344CB8AC3E}">
        <p14:creationId xmlns:p14="http://schemas.microsoft.com/office/powerpoint/2010/main" val="1642253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BC8889D6-E093-4AF8-BB71-2AD27A2D1F92}" type="datetimeFigureOut">
              <a:rPr lang="en-US" smtClean="0"/>
              <a:t>2/21/2022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7890079D-CA44-40B5-9779-E3D8B7245DC4}" type="slidenum">
              <a:rPr lang="en-US" smtClean="0"/>
              <a:t>‹#›</a:t>
            </a:fld>
            <a:endParaRPr lang="en-US"/>
          </a:p>
        </p:txBody>
      </p:sp>
    </p:spTree>
    <p:extLst>
      <p:ext uri="{BB962C8B-B14F-4D97-AF65-F5344CB8AC3E}">
        <p14:creationId xmlns:p14="http://schemas.microsoft.com/office/powerpoint/2010/main" val="803039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en-US"/>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C8889D6-E093-4AF8-BB71-2AD27A2D1F92}" type="datetimeFigureOut">
              <a:rPr lang="en-US" smtClean="0"/>
              <a:t>2/21/2022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7890079D-CA44-40B5-9779-E3D8B7245DC4}" type="slidenum">
              <a:rPr lang="en-US" smtClean="0"/>
              <a:t>‹#›</a:t>
            </a:fld>
            <a:endParaRPr lang="en-US"/>
          </a:p>
        </p:txBody>
      </p:sp>
    </p:spTree>
    <p:extLst>
      <p:ext uri="{BB962C8B-B14F-4D97-AF65-F5344CB8AC3E}">
        <p14:creationId xmlns:p14="http://schemas.microsoft.com/office/powerpoint/2010/main" val="3089048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p>
            <a:fld id="{BC8889D6-E093-4AF8-BB71-2AD27A2D1F92}" type="datetimeFigureOut">
              <a:rPr lang="en-US" smtClean="0"/>
              <a:t>2/21/2022</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7890079D-CA44-40B5-9779-E3D8B7245DC4}" type="slidenum">
              <a:rPr lang="en-US" smtClean="0"/>
              <a:t>‹#›</a:t>
            </a:fld>
            <a:endParaRPr lang="en-US"/>
          </a:p>
        </p:txBody>
      </p:sp>
    </p:spTree>
    <p:extLst>
      <p:ext uri="{BB962C8B-B14F-4D97-AF65-F5344CB8AC3E}">
        <p14:creationId xmlns:p14="http://schemas.microsoft.com/office/powerpoint/2010/main" val="2490509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en-US"/>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p>
            <a:fld id="{BC8889D6-E093-4AF8-BB71-2AD27A2D1F92}" type="datetimeFigureOut">
              <a:rPr lang="en-US" smtClean="0"/>
              <a:t>2/21/2022</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7890079D-CA44-40B5-9779-E3D8B7245DC4}" type="slidenum">
              <a:rPr lang="en-US" smtClean="0"/>
              <a:t>‹#›</a:t>
            </a:fld>
            <a:endParaRPr lang="en-US"/>
          </a:p>
        </p:txBody>
      </p:sp>
    </p:spTree>
    <p:extLst>
      <p:ext uri="{BB962C8B-B14F-4D97-AF65-F5344CB8AC3E}">
        <p14:creationId xmlns:p14="http://schemas.microsoft.com/office/powerpoint/2010/main" val="2833024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p>
            <a:fld id="{BC8889D6-E093-4AF8-BB71-2AD27A2D1F92}" type="datetimeFigureOut">
              <a:rPr lang="en-US" smtClean="0"/>
              <a:t>2/21/2022</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7890079D-CA44-40B5-9779-E3D8B7245DC4}" type="slidenum">
              <a:rPr lang="en-US" smtClean="0"/>
              <a:t>‹#›</a:t>
            </a:fld>
            <a:endParaRPr lang="en-US"/>
          </a:p>
        </p:txBody>
      </p:sp>
    </p:spTree>
    <p:extLst>
      <p:ext uri="{BB962C8B-B14F-4D97-AF65-F5344CB8AC3E}">
        <p14:creationId xmlns:p14="http://schemas.microsoft.com/office/powerpoint/2010/main" val="2702377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C8889D6-E093-4AF8-BB71-2AD27A2D1F92}" type="datetimeFigureOut">
              <a:rPr lang="en-US" smtClean="0"/>
              <a:t>2/21/2022</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7890079D-CA44-40B5-9779-E3D8B7245DC4}" type="slidenum">
              <a:rPr lang="en-US" smtClean="0"/>
              <a:t>‹#›</a:t>
            </a:fld>
            <a:endParaRPr lang="en-US"/>
          </a:p>
        </p:txBody>
      </p:sp>
    </p:spTree>
    <p:extLst>
      <p:ext uri="{BB962C8B-B14F-4D97-AF65-F5344CB8AC3E}">
        <p14:creationId xmlns:p14="http://schemas.microsoft.com/office/powerpoint/2010/main" val="439193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C8889D6-E093-4AF8-BB71-2AD27A2D1F92}" type="datetimeFigureOut">
              <a:rPr lang="en-US" smtClean="0"/>
              <a:t>2/21/2022</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7890079D-CA44-40B5-9779-E3D8B7245DC4}" type="slidenum">
              <a:rPr lang="en-US" smtClean="0"/>
              <a:t>‹#›</a:t>
            </a:fld>
            <a:endParaRPr lang="en-US"/>
          </a:p>
        </p:txBody>
      </p:sp>
    </p:spTree>
    <p:extLst>
      <p:ext uri="{BB962C8B-B14F-4D97-AF65-F5344CB8AC3E}">
        <p14:creationId xmlns:p14="http://schemas.microsoft.com/office/powerpoint/2010/main" val="1062161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C8889D6-E093-4AF8-BB71-2AD27A2D1F92}" type="datetimeFigureOut">
              <a:rPr lang="en-US" smtClean="0"/>
              <a:t>2/21/2022</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7890079D-CA44-40B5-9779-E3D8B7245DC4}" type="slidenum">
              <a:rPr lang="en-US" smtClean="0"/>
              <a:t>‹#›</a:t>
            </a:fld>
            <a:endParaRPr lang="en-US"/>
          </a:p>
        </p:txBody>
      </p:sp>
    </p:spTree>
    <p:extLst>
      <p:ext uri="{BB962C8B-B14F-4D97-AF65-F5344CB8AC3E}">
        <p14:creationId xmlns:p14="http://schemas.microsoft.com/office/powerpoint/2010/main" val="9272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8889D6-E093-4AF8-BB71-2AD27A2D1F92}" type="datetimeFigureOut">
              <a:rPr lang="en-US" smtClean="0"/>
              <a:t>2/21/2022</a:t>
            </a:fld>
            <a:endParaRPr lang="en-US"/>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90079D-CA44-40B5-9779-E3D8B7245DC4}" type="slidenum">
              <a:rPr lang="en-US" smtClean="0"/>
              <a:t>‹#›</a:t>
            </a:fld>
            <a:endParaRPr lang="en-US"/>
          </a:p>
        </p:txBody>
      </p:sp>
    </p:spTree>
    <p:extLst>
      <p:ext uri="{BB962C8B-B14F-4D97-AF65-F5344CB8AC3E}">
        <p14:creationId xmlns:p14="http://schemas.microsoft.com/office/powerpoint/2010/main" val="1368148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1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38975" y="445715"/>
            <a:ext cx="4656879" cy="461665"/>
          </a:xfrm>
          <a:prstGeom prst="rect">
            <a:avLst/>
          </a:prstGeom>
        </p:spPr>
        <p:txBody>
          <a:bodyPr wrap="square">
            <a:spAutoFit/>
          </a:bodyPr>
          <a:lstStyle/>
          <a:p>
            <a:pPr algn="just">
              <a:spcAft>
                <a:spcPts val="0"/>
              </a:spcAft>
            </a:pPr>
            <a:r>
              <a:rPr lang="ru-RU" sz="2400" b="1" dirty="0">
                <a:latin typeface="Times New Roman" panose="02020603050405020304" pitchFamily="18" charset="0"/>
                <a:ea typeface="Times New Roman" panose="02020603050405020304" pitchFamily="18" charset="0"/>
              </a:rPr>
              <a:t>РАННИЙ </a:t>
            </a:r>
            <a:r>
              <a:rPr lang="ru-RU" sz="2400" b="1" dirty="0" smtClean="0">
                <a:latin typeface="Times New Roman" panose="02020603050405020304" pitchFamily="18" charset="0"/>
                <a:ea typeface="Times New Roman" panose="02020603050405020304" pitchFamily="18" charset="0"/>
              </a:rPr>
              <a:t>ВОЗРАСТ </a:t>
            </a:r>
            <a:endParaRPr lang="en-US" sz="2400" dirty="0">
              <a:effectLst/>
              <a:latin typeface="Times New Roman" panose="02020603050405020304" pitchFamily="18" charset="0"/>
              <a:ea typeface="Times New Roman" panose="02020603050405020304" pitchFamily="18" charset="0"/>
            </a:endParaRPr>
          </a:p>
        </p:txBody>
      </p:sp>
      <p:pic>
        <p:nvPicPr>
          <p:cNvPr id="3080" name="Picture 8" descr="Какую игрушку подарить ребенку по возраст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760" y="1028700"/>
            <a:ext cx="8199094" cy="357082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17 комиксов-анекдотов о том, что с появлением ребенка все в доме встает с ног на голову"/>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5854" y="2962779"/>
            <a:ext cx="3675185" cy="3675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314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2655" y="94735"/>
            <a:ext cx="11751490" cy="4524315"/>
          </a:xfrm>
          <a:prstGeom prst="rect">
            <a:avLst/>
          </a:prstGeom>
        </p:spPr>
        <p:txBody>
          <a:bodyPr wrap="square">
            <a:spAutoFit/>
          </a:bodyPr>
          <a:lstStyle/>
          <a:p>
            <a:pPr algn="just"/>
            <a:r>
              <a:rPr lang="ru-RU" sz="2400" dirty="0" smtClean="0">
                <a:latin typeface="Times New Roman" panose="02020603050405020304" pitchFamily="18" charset="0"/>
              </a:rPr>
              <a:t>Мышление </a:t>
            </a:r>
            <a:r>
              <a:rPr lang="ru-RU" sz="2400" b="1" dirty="0" smtClean="0">
                <a:latin typeface="Times New Roman" panose="02020603050405020304" pitchFamily="18" charset="0"/>
              </a:rPr>
              <a:t>наглядно-действенное</a:t>
            </a:r>
            <a:r>
              <a:rPr lang="ru-RU" sz="2400" dirty="0" smtClean="0">
                <a:latin typeface="Times New Roman" panose="02020603050405020304" pitchFamily="18" charset="0"/>
              </a:rPr>
              <a:t>: ребенок устанавливает связи между воспринимаемыми предметами посредством внешних ориентировочных действий. </a:t>
            </a:r>
            <a:r>
              <a:rPr lang="ru-RU" sz="2400" i="1" dirty="0">
                <a:latin typeface="Times New Roman" panose="02020603050405020304" pitchFamily="18" charset="0"/>
                <a:cs typeface="Times New Roman" panose="02020603050405020304" pitchFamily="18" charset="0"/>
              </a:rPr>
              <a:t>Переход от использования готовых связей или связей, показанных взрослыми, к их установлению - важная ступень в развитии детского мышления.</a:t>
            </a:r>
            <a:r>
              <a:rPr lang="ru-RU" sz="2400" dirty="0">
                <a:latin typeface="Times New Roman" panose="02020603050405020304" pitchFamily="18" charset="0"/>
                <a:cs typeface="Times New Roman" panose="02020603050405020304" pitchFamily="18" charset="0"/>
              </a:rPr>
              <a:t> Уже в пределах раннего детства у ребенка возникают мыслительные действия, выполняемые в уме, без внешних проб. </a:t>
            </a:r>
            <a:r>
              <a:rPr lang="ru-RU" sz="2400" i="1" dirty="0">
                <a:latin typeface="Times New Roman" panose="02020603050405020304" pitchFamily="18" charset="0"/>
                <a:cs typeface="Times New Roman" panose="02020603050405020304" pitchFamily="18" charset="0"/>
              </a:rPr>
              <a:t>Мышление ребенка, в котором решение задачи происхо­дит в результате внутренних действий с образами, называется </a:t>
            </a:r>
            <a:r>
              <a:rPr lang="ru-RU" sz="2400" b="1" dirty="0">
                <a:latin typeface="Times New Roman" panose="02020603050405020304" pitchFamily="18" charset="0"/>
                <a:cs typeface="Times New Roman" panose="02020603050405020304" pitchFamily="18" charset="0"/>
              </a:rPr>
              <a:t>нагляд­но-образным</a:t>
            </a:r>
            <a:r>
              <a:rPr lang="ru-RU" sz="2400" i="1" dirty="0">
                <a:latin typeface="Times New Roman" panose="02020603050405020304" pitchFamily="18" charset="0"/>
                <a:cs typeface="Times New Roman" panose="02020603050405020304" pitchFamily="18" charset="0"/>
              </a:rPr>
              <a:t>.</a:t>
            </a:r>
            <a:r>
              <a:rPr lang="ru-RU" sz="2400" dirty="0">
                <a:latin typeface="Times New Roman" panose="02020603050405020304" pitchFamily="18" charset="0"/>
                <a:cs typeface="Times New Roman" panose="02020603050405020304" pitchFamily="18" charset="0"/>
              </a:rPr>
              <a:t> В раннем детстве ребенок овладевает умением решать наглядно-образным путем только ограниченный круг простейших задач. Задачи более сложные им либо не решаются вовсе, либо реша­ются в наглядно-действенном плане.</a:t>
            </a:r>
            <a:endParaRPr lang="en-US" sz="2400" dirty="0">
              <a:latin typeface="Times New Roman" panose="02020603050405020304" pitchFamily="18" charset="0"/>
              <a:cs typeface="Times New Roman" panose="02020603050405020304" pitchFamily="18" charset="0"/>
            </a:endParaRPr>
          </a:p>
          <a:p>
            <a:pPr algn="just"/>
            <a:endParaRPr lang="ru-RU" sz="2400" dirty="0" smtClean="0">
              <a:latin typeface="Times New Roman" panose="02020603050405020304" pitchFamily="18" charset="0"/>
            </a:endParaRPr>
          </a:p>
          <a:p>
            <a:pPr algn="just"/>
            <a:endParaRPr lang="ru-RU" sz="2400" dirty="0" smtClean="0">
              <a:latin typeface="Times New Roman" panose="02020603050405020304" pitchFamily="18" charset="0"/>
            </a:endParaRPr>
          </a:p>
        </p:txBody>
      </p:sp>
      <p:pic>
        <p:nvPicPr>
          <p:cNvPr id="2052" name="Picture 4" descr="Развивающие игрушки сортеры | Активная мам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5466" y="3799321"/>
            <a:ext cx="3058679" cy="305867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Детские игрушки • Интернет-магазин игрушек для детей Kidtoy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4633" y="3700317"/>
            <a:ext cx="3101108" cy="310110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Игры-упражнения на формирование представлений об использовании  вспомогательных средств в проблемной практической ситуации - ФОРМИРОВАНИЕ  МЫШЛЕНИЯ У ДЕТЕЙ С ОТКЛОНЕНИЯМИ В РАЗВИТИИ - &quot;ОСОБЫЕ&quot; ДЕТИ В ДЕТСКОМ САДУ -  Каталог статей - САЙТ"/>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453" y="3905824"/>
            <a:ext cx="4038600" cy="2895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9049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2881" y="298211"/>
            <a:ext cx="11834948" cy="3354765"/>
          </a:xfrm>
          <a:prstGeom prst="rect">
            <a:avLst/>
          </a:prstGeom>
        </p:spPr>
        <p:txBody>
          <a:bodyPr wrap="square">
            <a:spAutoFit/>
          </a:bodyPr>
          <a:lstStyle/>
          <a:p>
            <a:pPr algn="just"/>
            <a:r>
              <a:rPr lang="ru-RU" sz="2000" dirty="0">
                <a:latin typeface="Times New Roman" panose="02020603050405020304" pitchFamily="18" charset="0"/>
                <a:ea typeface="Times New Roman" panose="02020603050405020304" pitchFamily="18" charset="0"/>
                <a:cs typeface="Times New Roman" panose="02020603050405020304" pitchFamily="18" charset="0"/>
              </a:rPr>
              <a:t>Большое место в развитии мышления детей раннего возраста за­нимает формирование </a:t>
            </a:r>
            <a:r>
              <a:rPr lang="ru-RU" sz="2400" b="1" dirty="0">
                <a:latin typeface="Times New Roman" panose="02020603050405020304" pitchFamily="18" charset="0"/>
                <a:ea typeface="Times New Roman" panose="02020603050405020304" pitchFamily="18" charset="0"/>
                <a:cs typeface="Times New Roman" panose="02020603050405020304" pitchFamily="18" charset="0"/>
              </a:rPr>
              <a:t>обобщений</a:t>
            </a:r>
            <a:r>
              <a:rPr lang="ru-RU" sz="2000" i="1" dirty="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 мысленного объединения предме­тов или действий, обладающих общими признаками. Основу для обобщений создает усвоение речи, поскольку значения слов, понима­нию и употреблению которых учат ребенка взрослые, всегда содержат в себе обобщения. </a:t>
            </a:r>
            <a:endParaRPr lang="ru-RU" sz="20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ru-RU" sz="2000" dirty="0">
                <a:latin typeface="Times New Roman" panose="02020603050405020304" pitchFamily="18" charset="0"/>
                <a:cs typeface="Times New Roman" panose="02020603050405020304" pitchFamily="18" charset="0"/>
              </a:rPr>
              <a:t>Употребление первых простых усваиваемых слов говорит о том, что их значение крайне расплывчато и изменчиво. Ребенок часто называет одним и тем же словом совершенно разные предметы, перенося его с одного предмета на другой на основании сходства по случайным при­знакам, причем эти признаки могут все время изменяться.</a:t>
            </a:r>
            <a:endParaRPr lang="en-US" sz="2000" dirty="0">
              <a:latin typeface="Times New Roman" panose="02020603050405020304" pitchFamily="18" charset="0"/>
              <a:cs typeface="Times New Roman" panose="02020603050405020304" pitchFamily="18" charset="0"/>
            </a:endParaRPr>
          </a:p>
          <a:p>
            <a:pPr algn="just"/>
            <a:r>
              <a:rPr lang="ru-RU" sz="2400" b="1" dirty="0">
                <a:latin typeface="Times New Roman" panose="02020603050405020304" pitchFamily="18" charset="0"/>
                <a:cs typeface="Times New Roman" panose="02020603050405020304" pitchFamily="18" charset="0"/>
              </a:rPr>
              <a:t>Обобщение предметов по их функции первоначально возникает в дей­ствии, а затем закрепляется в слове. </a:t>
            </a:r>
            <a:r>
              <a:rPr lang="ru-RU" sz="2000" dirty="0">
                <a:latin typeface="Times New Roman" panose="02020603050405020304" pitchFamily="18" charset="0"/>
                <a:cs typeface="Times New Roman" panose="02020603050405020304" pitchFamily="18" charset="0"/>
              </a:rPr>
              <a:t>Первыми носителями обобщения становятся предметы-орудия.</a:t>
            </a:r>
            <a:endParaRPr lang="en-US" sz="2000" dirty="0">
              <a:latin typeface="Times New Roman" panose="02020603050405020304" pitchFamily="18" charset="0"/>
              <a:cs typeface="Times New Roman" panose="02020603050405020304" pitchFamily="18" charset="0"/>
            </a:endParaRPr>
          </a:p>
        </p:txBody>
      </p:sp>
      <p:pic>
        <p:nvPicPr>
          <p:cNvPr id="4098" name="Picture 2" descr="Этикет в песочнице. Советы ульяновского психолога мамам малыше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982" y="3740108"/>
            <a:ext cx="4314825" cy="305071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Сценарий летнего развлечения с водой для детей второй младшей группы «В  гостях у маленькой капельки». Воспитателям детских садов, школьным учителям  и педагогам - Маам.ру"/>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5720" y="3816965"/>
            <a:ext cx="4711989" cy="2897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027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23580" y="177862"/>
            <a:ext cx="4994894" cy="461665"/>
          </a:xfrm>
          <a:prstGeom prst="rect">
            <a:avLst/>
          </a:prstGeom>
        </p:spPr>
        <p:txBody>
          <a:bodyPr wrap="none">
            <a:spAutoFit/>
          </a:bodyPr>
          <a:lstStyle/>
          <a:p>
            <a:r>
              <a:rPr lang="ru-RU" sz="2400" b="1" dirty="0">
                <a:latin typeface="Times New Roman" panose="02020603050405020304" pitchFamily="18" charset="0"/>
                <a:ea typeface="Times New Roman" panose="02020603050405020304" pitchFamily="18" charset="0"/>
                <a:cs typeface="Times New Roman" panose="02020603050405020304" pitchFamily="18" charset="0"/>
              </a:rPr>
              <a:t>Возникновение знаковой функции</a:t>
            </a:r>
            <a:endParaRPr lang="en-US" sz="24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252020" y="561150"/>
            <a:ext cx="11670013" cy="2677656"/>
          </a:xfrm>
          <a:prstGeom prst="rect">
            <a:avLst/>
          </a:prstGeom>
        </p:spPr>
        <p:txBody>
          <a:bodyPr wrap="square">
            <a:spAutoFit/>
          </a:bodyPr>
          <a:lstStyle/>
          <a:p>
            <a:pPr algn="just"/>
            <a:r>
              <a:rPr lang="ru-RU" sz="2000" dirty="0">
                <a:latin typeface="Times New Roman" panose="02020603050405020304" pitchFamily="18" charset="0"/>
                <a:ea typeface="Times New Roman" panose="02020603050405020304" pitchFamily="18" charset="0"/>
                <a:cs typeface="Times New Roman" panose="02020603050405020304" pitchFamily="18" charset="0"/>
              </a:rPr>
              <a:t>В раннем возрасте ребенок актив­но начинает пользоваться не только предметами, но и их заменителями и на этой основе постепенно улавливать связь между обозначением и тем, что оно обозначает. </a:t>
            </a:r>
            <a:r>
              <a:rPr lang="ru-RU" sz="2000" dirty="0" smtClean="0">
                <a:latin typeface="Times New Roman" panose="02020603050405020304" pitchFamily="18" charset="0"/>
                <a:cs typeface="Times New Roman" panose="02020603050405020304" pitchFamily="18" charset="0"/>
              </a:rPr>
              <a:t>Ус­воение </a:t>
            </a:r>
            <a:r>
              <a:rPr lang="ru-RU" sz="2000" dirty="0">
                <a:latin typeface="Times New Roman" panose="02020603050405020304" pitchFamily="18" charset="0"/>
                <a:cs typeface="Times New Roman" panose="02020603050405020304" pitchFamily="18" charset="0"/>
              </a:rPr>
              <a:t>знаковой функции происходит только в случае, если оно под­готовлено развитием собственной деятельности ребенка</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Знаковая функция органично включается в познание окружающего мира: ребенок начинает чувствовать себя источником, творящим мир замещающих предметов, изображений, знаков и образов. </a:t>
            </a:r>
            <a:r>
              <a:rPr lang="ru-RU" sz="2000" dirty="0" smtClean="0">
                <a:latin typeface="Times New Roman" panose="02020603050405020304" pitchFamily="18" charset="0"/>
                <a:cs typeface="Times New Roman" panose="02020603050405020304" pitchFamily="18" charset="0"/>
              </a:rPr>
              <a:t>Это </a:t>
            </a:r>
            <a:r>
              <a:rPr lang="ru-RU" sz="2000" dirty="0">
                <a:latin typeface="Times New Roman" panose="02020603050405020304" pitchFamily="18" charset="0"/>
                <a:cs typeface="Times New Roman" panose="02020603050405020304" pitchFamily="18" charset="0"/>
              </a:rPr>
              <a:t>важ­ный сдвиг, имеющий огромное значение для последующего овладения более сложными формами мышления и новыми видами деятельно­сти</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формирование </a:t>
            </a:r>
            <a:r>
              <a:rPr lang="ru-RU" sz="2400" b="1" dirty="0">
                <a:latin typeface="Times New Roman" panose="02020603050405020304" pitchFamily="18" charset="0"/>
                <a:cs typeface="Times New Roman" panose="02020603050405020304" pitchFamily="18" charset="0"/>
              </a:rPr>
              <a:t>знаковой (или символической) функцией сознания. </a:t>
            </a:r>
            <a:endParaRPr lang="en-US" dirty="0"/>
          </a:p>
        </p:txBody>
      </p:sp>
      <p:pic>
        <p:nvPicPr>
          <p:cNvPr id="5122" name="Picture 2" descr="ᐈ Лошадка на палке картинка фото, фотографии лошадь палки | скачать на  Depositphot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2411" y="4519749"/>
            <a:ext cx="3171078" cy="222504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МАЛЬЧИК ИГРАЕТ С КУКЛОЙ - Детский сайт ПЧЁЛКА."/>
          <p:cNvPicPr>
            <a:picLocks noChangeAspect="1" noChangeArrowheads="1"/>
          </p:cNvPicPr>
          <p:nvPr/>
        </p:nvPicPr>
        <p:blipFill rotWithShape="1">
          <a:blip r:embed="rId4">
            <a:extLst>
              <a:ext uri="{28A0092B-C50C-407E-A947-70E740481C1C}">
                <a14:useLocalDpi xmlns:a14="http://schemas.microsoft.com/office/drawing/2010/main" val="0"/>
              </a:ext>
            </a:extLst>
          </a:blip>
          <a:srcRect l="2613" t="3985" r="2347" b="4399"/>
          <a:stretch/>
        </p:blipFill>
        <p:spPr bwMode="auto">
          <a:xfrm>
            <a:off x="4841966" y="4535075"/>
            <a:ext cx="3526972" cy="224681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Давай поиграем? 15 идей для сюжетно-ролевых игр с дошкольниками - Телеканал  «О!»"/>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906" t="7749" r="12329" b="2293"/>
          <a:stretch/>
        </p:blipFill>
        <p:spPr bwMode="auto">
          <a:xfrm>
            <a:off x="78377" y="3416266"/>
            <a:ext cx="3823064" cy="341464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976846" y="3059202"/>
            <a:ext cx="10096643" cy="1754326"/>
          </a:xfrm>
          <a:prstGeom prst="rect">
            <a:avLst/>
          </a:prstGeom>
        </p:spPr>
        <p:txBody>
          <a:bodyPr wrap="square">
            <a:spAutoFit/>
          </a:bodyPr>
          <a:lstStyle/>
          <a:p>
            <a:pPr algn="just"/>
            <a:r>
              <a:rPr lang="ru-RU" dirty="0">
                <a:latin typeface="Times New Roman" panose="02020603050405020304" pitchFamily="18" charset="0"/>
                <a:cs typeface="Times New Roman" panose="02020603050405020304" pitchFamily="18" charset="0"/>
              </a:rPr>
              <a:t>Она состоит в возможности использовать один объект в качестве заместителя другого. При этом вместо дейст­вий с предметами выполняются действия с их заместителями, резуль­тат же относится к самим предметам.</a:t>
            </a:r>
            <a:endParaRPr lang="en-US" dirty="0">
              <a:latin typeface="Times New Roman" panose="02020603050405020304" pitchFamily="18" charset="0"/>
              <a:cs typeface="Times New Roman" panose="02020603050405020304" pitchFamily="18" charset="0"/>
            </a:endParaRPr>
          </a:p>
          <a:p>
            <a:pPr algn="just"/>
            <a:r>
              <a:rPr lang="ru-RU" i="1" dirty="0">
                <a:latin typeface="Times New Roman" panose="02020603050405020304" pitchFamily="18" charset="0"/>
                <a:cs typeface="Times New Roman" panose="02020603050405020304" pitchFamily="18" charset="0"/>
              </a:rPr>
              <a:t>Усвоение того, что один предмет можно использовать в качестве заместителя другого - важный поворотный пункт в осознании ребен­ком окружающего мира.</a:t>
            </a:r>
            <a:endParaRPr lang="en-US" dirty="0">
              <a:latin typeface="Times New Roman" panose="02020603050405020304" pitchFamily="18" charset="0"/>
              <a:cs typeface="Times New Roman" panose="02020603050405020304" pitchFamily="18" charset="0"/>
            </a:endParaRPr>
          </a:p>
          <a:p>
            <a:pPr algn="just"/>
            <a:r>
              <a:rPr lang="ru-RU" dirty="0">
                <a:latin typeface="Times New Roman" panose="02020603050405020304" pitchFamily="18" charset="0"/>
                <a:cs typeface="Times New Roman" panose="02020603050405020304" pitchFamily="18" charset="0"/>
              </a:rPr>
              <a:t> </a:t>
            </a:r>
            <a:endParaRPr lang="en-US" dirty="0"/>
          </a:p>
        </p:txBody>
      </p:sp>
    </p:spTree>
    <p:extLst>
      <p:ext uri="{BB962C8B-B14F-4D97-AF65-F5344CB8AC3E}">
        <p14:creationId xmlns:p14="http://schemas.microsoft.com/office/powerpoint/2010/main" val="791705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64824" y="202011"/>
            <a:ext cx="7088776" cy="523220"/>
          </a:xfrm>
          <a:prstGeom prst="rect">
            <a:avLst/>
          </a:prstGeom>
        </p:spPr>
        <p:txBody>
          <a:bodyPr wrap="square">
            <a:spAutoFit/>
          </a:bodyPr>
          <a:lstStyle/>
          <a:p>
            <a:r>
              <a:rPr lang="ru-RU" sz="2800" b="1" dirty="0">
                <a:latin typeface="Times New Roman" panose="02020603050405020304" pitchFamily="18" charset="0"/>
                <a:ea typeface="Times New Roman" panose="02020603050405020304" pitchFamily="18" charset="0"/>
                <a:cs typeface="Times New Roman" panose="02020603050405020304" pitchFamily="18" charset="0"/>
              </a:rPr>
              <a:t>Развитие воображения и памяти</a:t>
            </a:r>
            <a:endParaRPr lang="en-US" sz="28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317861" y="725231"/>
            <a:ext cx="11560630" cy="3031599"/>
          </a:xfrm>
          <a:prstGeom prst="rect">
            <a:avLst/>
          </a:prstGeom>
        </p:spPr>
        <p:txBody>
          <a:bodyPr wrap="square">
            <a:spAutoFit/>
          </a:bodyPr>
          <a:lstStyle/>
          <a:p>
            <a:pPr algn="just">
              <a:spcAft>
                <a:spcPts val="0"/>
              </a:spcAft>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Возникновение воображения. Начав устанавливать связь ме­жду заменителем и обозначаемым предметом, ребенок впервые при­обретает возможность представлять себе то, о чем ему рассказывает взрослый, или то, что изображено на </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рисунке. </a:t>
            </a:r>
            <a:r>
              <a:rPr lang="ru-RU" sz="2000" dirty="0" smtClean="0">
                <a:latin typeface="Times New Roman" panose="02020603050405020304" pitchFamily="18" charset="0"/>
                <a:cs typeface="Times New Roman" panose="02020603050405020304" pitchFamily="18" charset="0"/>
              </a:rPr>
              <a:t>К </a:t>
            </a:r>
            <a:r>
              <a:rPr lang="ru-RU" sz="2000" dirty="0">
                <a:latin typeface="Times New Roman" panose="02020603050405020304" pitchFamily="18" charset="0"/>
                <a:cs typeface="Times New Roman" panose="02020603050405020304" pitchFamily="18" charset="0"/>
              </a:rPr>
              <a:t>концу раннего возраста ребенок нередко стремится «сочинять» собственные сказки, рассказы. Это, однако, не более чем мозаичное варьирование собственным </a:t>
            </a:r>
            <a:r>
              <a:rPr lang="ru-RU" sz="2000" dirty="0" smtClean="0">
                <a:latin typeface="Times New Roman" panose="02020603050405020304" pitchFamily="18" charset="0"/>
                <a:cs typeface="Times New Roman" panose="02020603050405020304" pitchFamily="18" charset="0"/>
              </a:rPr>
              <a:t>опытом.</a:t>
            </a:r>
            <a:r>
              <a:rPr lang="ru-MD"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Возникновение </a:t>
            </a:r>
            <a:r>
              <a:rPr lang="ru-RU" sz="2000" dirty="0">
                <a:latin typeface="Times New Roman" panose="02020603050405020304" pitchFamily="18" charset="0"/>
                <a:cs typeface="Times New Roman" panose="02020603050405020304" pitchFamily="18" charset="0"/>
              </a:rPr>
              <a:t>воображения при всей его первоначальной ограни­ченности имеет неоспоримое значение для умственного развития. В то же время сама возможность «сочинять», «воображать» по собствен­ному хотению, по собственному велению создает особую ситуацию выделения себя как источника воображения и поднимает в ребенке восхитительное чувство своей самости, своего волеизъявления. </a:t>
            </a:r>
            <a:endParaRPr lang="ru-RU" sz="2000" dirty="0" smtClean="0">
              <a:latin typeface="Times New Roman" panose="02020603050405020304" pitchFamily="18" charset="0"/>
              <a:cs typeface="Times New Roman" panose="02020603050405020304" pitchFamily="18" charset="0"/>
            </a:endParaRPr>
          </a:p>
          <a:p>
            <a:endParaRPr lang="en-US" sz="1100" dirty="0">
              <a:effectLst/>
              <a:latin typeface="Times New Roman" panose="02020603050405020304" pitchFamily="18" charset="0"/>
              <a:ea typeface="Times New Roman" panose="02020603050405020304" pitchFamily="18" charset="0"/>
            </a:endParaRPr>
          </a:p>
        </p:txBody>
      </p:sp>
      <p:pic>
        <p:nvPicPr>
          <p:cNvPr id="6146" name="Picture 2" descr="Сказки для самых маленьких - читать бесплатно онлай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712" y="3749039"/>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Репка - русская народная сказка, читать онлай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3685" y="3378926"/>
            <a:ext cx="2991754" cy="340940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Аудиосказка Колобок — слушать сказку для детей | AudioBab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750" y="3710938"/>
            <a:ext cx="4457700" cy="2933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100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7713" y="269354"/>
            <a:ext cx="11347269" cy="3477875"/>
          </a:xfrm>
          <a:prstGeom prst="rect">
            <a:avLst/>
          </a:prstGeom>
        </p:spPr>
        <p:txBody>
          <a:bodyPr wrap="square">
            <a:spAutoFit/>
          </a:bodyPr>
          <a:lstStyle/>
          <a:p>
            <a:pPr algn="just"/>
            <a:r>
              <a:rPr lang="ru-RU" sz="2000" b="1" i="1" dirty="0">
                <a:latin typeface="Times New Roman" panose="02020603050405020304" pitchFamily="18" charset="0"/>
                <a:ea typeface="Times New Roman" panose="02020603050405020304" pitchFamily="18" charset="0"/>
                <a:cs typeface="Times New Roman" panose="02020603050405020304" pitchFamily="18" charset="0"/>
              </a:rPr>
              <a:t>Особенности памяти</a:t>
            </a: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В раннем возрасте память ребенка разви­вается чрезвычайно интенсивно. За первые три года ребенок осваива­ет действия, которые ориентируют его в собственной телесной актив­ности в отношении к самому себе и к окружающему миру. </a:t>
            </a:r>
            <a:endParaRPr lang="ru-RU" sz="20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ru-RU" sz="2000" dirty="0">
                <a:latin typeface="Times New Roman" panose="02020603050405020304" pitchFamily="18" charset="0"/>
                <a:cs typeface="Times New Roman" panose="02020603050405020304" pitchFamily="18" charset="0"/>
              </a:rPr>
              <a:t>В усвоении первоначального опыта принимают участие двигатель­ная, эмоциональная и образная память. Преобладают в этот период двигательная и эмоциональная память. Ребенок лучше запоминает соб­ственные движения, действия, переживания.</a:t>
            </a:r>
            <a:endParaRPr lang="en-US" sz="2000" dirty="0">
              <a:latin typeface="Times New Roman" panose="02020603050405020304" pitchFamily="18" charset="0"/>
              <a:cs typeface="Times New Roman" panose="02020603050405020304" pitchFamily="18" charset="0"/>
            </a:endParaRPr>
          </a:p>
          <a:p>
            <a:pPr algn="just"/>
            <a:r>
              <a:rPr lang="ru-RU" sz="2000" dirty="0">
                <a:latin typeface="Times New Roman" panose="02020603050405020304" pitchFamily="18" charset="0"/>
                <a:cs typeface="Times New Roman" panose="02020603050405020304" pitchFamily="18" charset="0"/>
              </a:rPr>
              <a:t>Память в раннем возрасте полностью непроизвольна: никаких спе­циальных действий с целью запомнить или припомнить что-либо ре­бенок не выполняет. </a:t>
            </a:r>
            <a:endParaRPr lang="ru-RU" sz="2000" dirty="0" smtClean="0">
              <a:latin typeface="Times New Roman" panose="02020603050405020304" pitchFamily="18" charset="0"/>
              <a:cs typeface="Times New Roman" panose="02020603050405020304" pitchFamily="18" charset="0"/>
            </a:endParaRPr>
          </a:p>
          <a:p>
            <a:pPr algn="just"/>
            <a:r>
              <a:rPr lang="ru-RU" sz="2000" dirty="0">
                <a:latin typeface="Times New Roman" panose="02020603050405020304" pitchFamily="18" charset="0"/>
                <a:cs typeface="Times New Roman" panose="02020603050405020304" pitchFamily="18" charset="0"/>
              </a:rPr>
              <a:t>До трех лет воспоминания о самом себе и об окружающем обычно не сохраняются, так как до этих пор ребенок не может рассматривать последовательность событий в контексте движущегося времени жиз­ни, в единстве и тождественности «Я». </a:t>
            </a:r>
            <a:endParaRPr lang="en-US" sz="2000" dirty="0">
              <a:latin typeface="Times New Roman" panose="02020603050405020304" pitchFamily="18" charset="0"/>
              <a:cs typeface="Times New Roman" panose="02020603050405020304" pitchFamily="18" charset="0"/>
            </a:endParaRPr>
          </a:p>
        </p:txBody>
      </p:sp>
      <p:pic>
        <p:nvPicPr>
          <p:cNvPr id="7170" name="Picture 2" descr="Как тренировать память у ребенка? | Кино и сериалы | 7sisters.r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4888" y="3571311"/>
            <a:ext cx="5287283" cy="3154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323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931" y="339860"/>
            <a:ext cx="11216639" cy="1200329"/>
          </a:xfrm>
          <a:prstGeom prst="rect">
            <a:avLst/>
          </a:prstGeom>
        </p:spPr>
        <p:txBody>
          <a:bodyPr wrap="square">
            <a:spAutoFit/>
          </a:bodyPr>
          <a:lstStyle/>
          <a:p>
            <a:pPr algn="just">
              <a:spcAft>
                <a:spcPts val="0"/>
              </a:spcAft>
            </a:pPr>
            <a:r>
              <a:rPr lang="ru-RU" b="1" dirty="0">
                <a:latin typeface="Times New Roman" panose="02020603050405020304" pitchFamily="18" charset="0"/>
                <a:ea typeface="Times New Roman" panose="02020603050405020304" pitchFamily="18" charset="0"/>
              </a:rPr>
              <a:t>Зарождение новых видов деятельности.</a:t>
            </a:r>
            <a:r>
              <a:rPr lang="ru-RU" dirty="0">
                <a:latin typeface="Times New Roman" panose="02020603050405020304" pitchFamily="18" charset="0"/>
                <a:ea typeface="Times New Roman" panose="02020603050405020304" pitchFamily="18" charset="0"/>
              </a:rPr>
              <a:t> К концу раннего детства (на третьем году жизни) начинают складываться новые виды деятель­ности, которые достигают развернутых форм за пределами этого воз­раста и начинают определять психическое развитие. </a:t>
            </a:r>
            <a:endParaRPr lang="ru-RU" dirty="0" smtClean="0">
              <a:latin typeface="Times New Roman" panose="02020603050405020304" pitchFamily="18" charset="0"/>
              <a:ea typeface="Times New Roman" panose="02020603050405020304" pitchFamily="18" charset="0"/>
            </a:endParaRPr>
          </a:p>
          <a:p>
            <a:pPr algn="just">
              <a:spcAft>
                <a:spcPts val="0"/>
              </a:spcAft>
            </a:pPr>
            <a:r>
              <a:rPr lang="ru-RU" b="1" dirty="0" smtClean="0">
                <a:latin typeface="Times New Roman" panose="02020603050405020304" pitchFamily="18" charset="0"/>
                <a:ea typeface="Times New Roman" panose="02020603050405020304" pitchFamily="18" charset="0"/>
              </a:rPr>
              <a:t>Это </a:t>
            </a:r>
            <a:r>
              <a:rPr lang="ru-RU" b="1" i="1" dirty="0">
                <a:latin typeface="Times New Roman" panose="02020603050405020304" pitchFamily="18" charset="0"/>
                <a:ea typeface="Times New Roman" panose="02020603050405020304" pitchFamily="18" charset="0"/>
              </a:rPr>
              <a:t>игра</a:t>
            </a:r>
            <a:r>
              <a:rPr lang="ru-RU" b="1" dirty="0">
                <a:latin typeface="Times New Roman" panose="02020603050405020304" pitchFamily="18" charset="0"/>
                <a:ea typeface="Times New Roman" panose="02020603050405020304" pitchFamily="18" charset="0"/>
              </a:rPr>
              <a:t> и </a:t>
            </a:r>
            <a:r>
              <a:rPr lang="ru-RU" b="1" i="1" dirty="0">
                <a:latin typeface="Times New Roman" panose="02020603050405020304" pitchFamily="18" charset="0"/>
                <a:ea typeface="Times New Roman" panose="02020603050405020304" pitchFamily="18" charset="0"/>
              </a:rPr>
              <a:t>про­дуктивные виды деятельности</a:t>
            </a:r>
            <a:r>
              <a:rPr lang="ru-RU" b="1" dirty="0">
                <a:latin typeface="Times New Roman" panose="02020603050405020304" pitchFamily="18" charset="0"/>
                <a:ea typeface="Times New Roman" panose="02020603050405020304" pitchFamily="18" charset="0"/>
              </a:rPr>
              <a:t> (рисование, лепка, конструирование).</a:t>
            </a:r>
            <a:endParaRPr lang="en-US" sz="1100" b="1" dirty="0">
              <a:effectLst/>
              <a:latin typeface="Times New Roman" panose="02020603050405020304" pitchFamily="18" charset="0"/>
              <a:ea typeface="Times New Roman" panose="02020603050405020304" pitchFamily="18" charset="0"/>
            </a:endParaRPr>
          </a:p>
        </p:txBody>
      </p:sp>
      <p:pic>
        <p:nvPicPr>
          <p:cNvPr id="8194" name="Picture 2" descr="Djeco Игровой набор Доктор — купить в интернет-магазине OZON с быстрой  доставко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5074" y="4948646"/>
            <a:ext cx="3269442" cy="1909354"/>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Игрушечное оружие: как оно влияет на детей? - Телеканал «О!»"/>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75074" y="2678572"/>
            <a:ext cx="3493316" cy="232887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1369" y="1477862"/>
            <a:ext cx="11789616" cy="1477328"/>
          </a:xfrm>
          <a:prstGeom prst="rect">
            <a:avLst/>
          </a:prstGeom>
        </p:spPr>
        <p:txBody>
          <a:bodyPr wrap="square">
            <a:spAutoFit/>
          </a:bodyPr>
          <a:lstStyle/>
          <a:p>
            <a:pPr algn="just">
              <a:spcAft>
                <a:spcPts val="0"/>
              </a:spcAft>
            </a:pPr>
            <a:r>
              <a:rPr lang="ru-RU" dirty="0">
                <a:latin typeface="Times New Roman" panose="02020603050405020304" pitchFamily="18" charset="0"/>
                <a:ea typeface="Times New Roman" panose="02020603050405020304" pitchFamily="18" charset="0"/>
              </a:rPr>
              <a:t>Предпосылки ролевой игры возникают на протяжении раннего детства внутри предметной деятельности. Они состоят в овладении действиями с предметами особого рода - игрушками. Уже в самом начале раннего детства дети в совместной деятельности со взрослы­ми усваивают некоторые действия с игрушками и потом самостоя­тельно их воспроизводят. Такие действия обычно называют игрой, но подобное название может быть применено в данной ситуации только условно.</a:t>
            </a:r>
            <a:endParaRPr lang="en-US" sz="1100" dirty="0">
              <a:effectLst/>
              <a:latin typeface="Times New Roman" panose="02020603050405020304" pitchFamily="18" charset="0"/>
              <a:ea typeface="Times New Roman" panose="02020603050405020304" pitchFamily="18" charset="0"/>
            </a:endParaRPr>
          </a:p>
        </p:txBody>
      </p:sp>
      <p:pic>
        <p:nvPicPr>
          <p:cNvPr id="8200" name="Picture 8" descr="Какие болезни ребенок перерастает | www.teremoc.ru | Яндекс Дзен"/>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6843" y="3317966"/>
            <a:ext cx="4253310" cy="3104606"/>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Развитие ребенка при помощи кукол | Dollmagic.ru - Магия Кукол | Яндекс Дзен"/>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229319"/>
            <a:ext cx="4311922" cy="346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945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2217" y="269353"/>
            <a:ext cx="11495314" cy="3785652"/>
          </a:xfrm>
          <a:prstGeom prst="rect">
            <a:avLst/>
          </a:prstGeom>
        </p:spPr>
        <p:txBody>
          <a:bodyPr wrap="square">
            <a:spAutoFit/>
          </a:bodyPr>
          <a:lstStyle/>
          <a:p>
            <a:pPr algn="just"/>
            <a:r>
              <a:rPr lang="ru-RU" sz="2000" dirty="0">
                <a:latin typeface="Times New Roman" panose="02020603050405020304" pitchFamily="18" charset="0"/>
                <a:ea typeface="Times New Roman" panose="02020603050405020304" pitchFamily="18" charset="0"/>
                <a:cs typeface="Times New Roman" panose="02020603050405020304" pitchFamily="18" charset="0"/>
              </a:rPr>
              <a:t>В связи с развитием предметной деятельности в раннем детстве воз­никают и предпосылки к овладению рисованием, которое в дошколь­ном возрасте превращается в особый вид деятельности - изобрази­тельную деятельность</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 В раннем детстве ребенок учится наносить карандашом штрихи на бумагу, создавать так называемые каракули и усваивает изобразительную функцию рисования- начинает понимать, что рисунок может изображать те или иные предметы. </a:t>
            </a:r>
            <a:endParaRPr lang="ru-RU" sz="2000" dirty="0" smtClean="0">
              <a:latin typeface="Times New Roman" panose="02020603050405020304" pitchFamily="18" charset="0"/>
              <a:cs typeface="Times New Roman" panose="02020603050405020304" pitchFamily="18" charset="0"/>
            </a:endParaRPr>
          </a:p>
          <a:p>
            <a:pPr algn="just"/>
            <a:r>
              <a:rPr lang="ru-RU" sz="2000" dirty="0">
                <a:latin typeface="Times New Roman" panose="02020603050405020304" pitchFamily="18" charset="0"/>
                <a:cs typeface="Times New Roman" panose="02020603050405020304" pitchFamily="18" charset="0"/>
              </a:rPr>
              <a:t>Чаще всего ребенок предпочитает воспроизводить четко выражен­ные каракули. Сюда относятся прямые короткие линии (горизонталь­ные или вертикальные), точки, галочки, спиралеобразные линии. На этой стадии линии, проводимые ребенком, - образные линии - еще ничего не изображают, поэтому они называются </a:t>
            </a:r>
            <a:r>
              <a:rPr lang="ru-RU" sz="2000" b="1" dirty="0" err="1">
                <a:latin typeface="Times New Roman" panose="02020603050405020304" pitchFamily="18" charset="0"/>
                <a:cs typeface="Times New Roman" panose="02020603050405020304" pitchFamily="18" charset="0"/>
              </a:rPr>
              <a:t>доизобразительными</a:t>
            </a:r>
            <a:r>
              <a:rPr lang="ru-RU" sz="2000" b="1" dirty="0">
                <a:latin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 Переход ребенка от </a:t>
            </a:r>
            <a:r>
              <a:rPr lang="ru-RU" sz="2000" dirty="0" err="1">
                <a:latin typeface="Times New Roman" panose="02020603050405020304" pitchFamily="18" charset="0"/>
                <a:cs typeface="Times New Roman" panose="02020603050405020304" pitchFamily="18" charset="0"/>
              </a:rPr>
              <a:t>доизобразительной</a:t>
            </a:r>
            <a:r>
              <a:rPr lang="ru-RU" sz="2000" dirty="0">
                <a:latin typeface="Times New Roman" panose="02020603050405020304" pitchFamily="18" charset="0"/>
                <a:cs typeface="Times New Roman" panose="02020603050405020304" pitchFamily="18" charset="0"/>
              </a:rPr>
              <a:t> стадии к изображению включа­ет две фазы: вначале возникает узнавание предмета в случайном соче­тании линий, затем - намеренное изображение.</a:t>
            </a:r>
            <a:endParaRPr lang="en-US" sz="2000" dirty="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p:txBody>
      </p:sp>
      <p:pic>
        <p:nvPicPr>
          <p:cNvPr id="9218" name="Picture 2" descr="Значение черного в рисунках дете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3679" y="3452163"/>
            <a:ext cx="4123852" cy="3367813"/>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РЕБЕНОК РИСУЕТ СЕМЬЮ — АНАЛИЗ РИСУНКА | VMersine.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863" y="3717174"/>
            <a:ext cx="5503817" cy="2987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164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07800" y="370505"/>
            <a:ext cx="5655074" cy="369332"/>
          </a:xfrm>
          <a:prstGeom prst="rect">
            <a:avLst/>
          </a:prstGeom>
        </p:spPr>
        <p:txBody>
          <a:bodyPr wrap="none">
            <a:spAutoFit/>
          </a:bodyPr>
          <a:lstStyle/>
          <a:p>
            <a:pPr algn="just">
              <a:spcAft>
                <a:spcPts val="0"/>
              </a:spcAft>
            </a:pPr>
            <a:r>
              <a:rPr lang="ru-RU" b="1" dirty="0">
                <a:latin typeface="Times New Roman" panose="02020603050405020304" pitchFamily="18" charset="0"/>
                <a:ea typeface="Times New Roman" panose="02020603050405020304" pitchFamily="18" charset="0"/>
              </a:rPr>
              <a:t>ПРЕДПОСЫЛКИ ФОРМИРОВАНИЯ ЛИЧНОСТИ</a:t>
            </a:r>
            <a:endParaRPr lang="en-US" sz="1100" dirty="0">
              <a:effectLst/>
              <a:latin typeface="Times New Roman" panose="02020603050405020304" pitchFamily="18" charset="0"/>
              <a:ea typeface="Times New Roman" panose="02020603050405020304" pitchFamily="18" charset="0"/>
            </a:endParaRPr>
          </a:p>
        </p:txBody>
      </p:sp>
      <p:sp>
        <p:nvSpPr>
          <p:cNvPr id="3" name="Прямоугольник 2"/>
          <p:cNvSpPr/>
          <p:nvPr/>
        </p:nvSpPr>
        <p:spPr>
          <a:xfrm>
            <a:off x="381336" y="858185"/>
            <a:ext cx="11410069" cy="2246769"/>
          </a:xfrm>
          <a:prstGeom prst="rect">
            <a:avLst/>
          </a:prstGeom>
        </p:spPr>
        <p:txBody>
          <a:bodyPr wrap="square">
            <a:spAutoFit/>
          </a:bodyPr>
          <a:lstStyle/>
          <a:p>
            <a:pPr algn="just"/>
            <a:r>
              <a:rPr lang="ru-RU" sz="2000" b="1" dirty="0" smtClean="0">
                <a:latin typeface="Times New Roman" panose="02020603050405020304" pitchFamily="18" charset="0"/>
                <a:cs typeface="Times New Roman" panose="02020603050405020304" pitchFamily="18" charset="0"/>
              </a:rPr>
              <a:t>-</a:t>
            </a:r>
            <a:r>
              <a:rPr lang="ru-RU" sz="2000" dirty="0" smtClean="0">
                <a:latin typeface="Times New Roman" panose="02020603050405020304" pitchFamily="18" charset="0"/>
                <a:cs typeface="Times New Roman" panose="02020603050405020304" pitchFamily="18" charset="0"/>
              </a:rPr>
              <a:t>действует</a:t>
            </a:r>
            <a:r>
              <a:rPr lang="ru-RU" sz="2000" dirty="0">
                <a:latin typeface="Times New Roman" panose="02020603050405020304" pitchFamily="18" charset="0"/>
                <a:cs typeface="Times New Roman" panose="02020603050405020304" pitchFamily="18" charset="0"/>
              </a:rPr>
              <a:t>, не задумыва­ясь, под влиянием возникающих в данный момент чувств и </a:t>
            </a:r>
            <a:r>
              <a:rPr lang="ru-RU" sz="2000" dirty="0" smtClean="0">
                <a:latin typeface="Times New Roman" panose="02020603050405020304" pitchFamily="18" charset="0"/>
                <a:cs typeface="Times New Roman" panose="02020603050405020304" pitchFamily="18" charset="0"/>
              </a:rPr>
              <a:t>желаний, </a:t>
            </a:r>
            <a:r>
              <a:rPr lang="ru-RU" sz="2000" dirty="0">
                <a:latin typeface="Times New Roman" panose="02020603050405020304" pitchFamily="18" charset="0"/>
                <a:cs typeface="Times New Roman" panose="02020603050405020304" pitchFamily="18" charset="0"/>
              </a:rPr>
              <a:t>н</a:t>
            </a:r>
            <a:r>
              <a:rPr lang="ru-RU" sz="2000" dirty="0" smtClean="0">
                <a:latin typeface="Times New Roman" panose="02020603050405020304" pitchFamily="18" charset="0"/>
                <a:cs typeface="Times New Roman" panose="02020603050405020304" pitchFamily="18" charset="0"/>
              </a:rPr>
              <a:t>о </a:t>
            </a:r>
            <a:r>
              <a:rPr lang="ru-RU" sz="2000" dirty="0">
                <a:latin typeface="Times New Roman" panose="02020603050405020304" pitchFamily="18" charset="0"/>
                <a:cs typeface="Times New Roman" panose="02020603050405020304" pitchFamily="18" charset="0"/>
              </a:rPr>
              <a:t>уже в начале раннего детства в связи с формированием устойчивых представлений о предметах начинают возникать чувства и желания, связанные с предметами, о которых ребенок помнит, хотя и не видит их перед собой в данный </a:t>
            </a:r>
            <a:r>
              <a:rPr lang="ru-RU" sz="2000" dirty="0" smtClean="0">
                <a:latin typeface="Times New Roman" panose="02020603050405020304" pitchFamily="18" charset="0"/>
                <a:cs typeface="Times New Roman" panose="02020603050405020304" pitchFamily="18" charset="0"/>
              </a:rPr>
              <a:t>момент.</a:t>
            </a:r>
          </a:p>
          <a:p>
            <a:pPr algn="just"/>
            <a:r>
              <a:rPr lang="ru-RU" sz="2000" dirty="0" smtClean="0">
                <a:latin typeface="Times New Roman" panose="02020603050405020304" pitchFamily="18" charset="0"/>
                <a:cs typeface="Times New Roman" panose="02020603050405020304" pitchFamily="18" charset="0"/>
              </a:rPr>
              <a:t>- внешне </a:t>
            </a:r>
            <a:r>
              <a:rPr lang="ru-RU" sz="2000" dirty="0">
                <a:latin typeface="Times New Roman" panose="02020603050405020304" pitchFamily="18" charset="0"/>
                <a:cs typeface="Times New Roman" panose="02020603050405020304" pitchFamily="18" charset="0"/>
              </a:rPr>
              <a:t>открывает себя как от­дельную персону. Он начинает произвольно овладевать своим телом, совершая целенаправленные движения и </a:t>
            </a:r>
            <a:r>
              <a:rPr lang="ru-RU" sz="2000" dirty="0" smtClean="0">
                <a:latin typeface="Times New Roman" panose="02020603050405020304" pitchFamily="18" charset="0"/>
                <a:cs typeface="Times New Roman" panose="02020603050405020304" pitchFamily="18" charset="0"/>
              </a:rPr>
              <a:t>действия, формируется телесная дифферен­циация (ведущая рука, нога), </a:t>
            </a:r>
            <a:r>
              <a:rPr lang="ru-RU" sz="2000" dirty="0">
                <a:latin typeface="Times New Roman" panose="02020603050405020304" pitchFamily="18" charset="0"/>
                <a:cs typeface="Times New Roman" panose="02020603050405020304" pitchFamily="18" charset="0"/>
              </a:rPr>
              <a:t>о</a:t>
            </a:r>
            <a:r>
              <a:rPr lang="ru-RU" sz="2000" dirty="0" smtClean="0">
                <a:latin typeface="Times New Roman" panose="02020603050405020304" pitchFamily="18" charset="0"/>
                <a:cs typeface="Times New Roman" panose="02020603050405020304" pitchFamily="18" charset="0"/>
              </a:rPr>
              <a:t>владение </a:t>
            </a:r>
            <a:r>
              <a:rPr lang="ru-RU" sz="2000" dirty="0">
                <a:latin typeface="Times New Roman" panose="02020603050405020304" pitchFamily="18" charset="0"/>
                <a:cs typeface="Times New Roman" panose="02020603050405020304" pitchFamily="18" charset="0"/>
              </a:rPr>
              <a:t>ходьбой развивает возможности ориентировки в </a:t>
            </a:r>
            <a:r>
              <a:rPr lang="ru-RU" sz="2000" dirty="0" smtClean="0">
                <a:latin typeface="Times New Roman" panose="02020603050405020304" pitchFamily="18" charset="0"/>
                <a:cs typeface="Times New Roman" panose="02020603050405020304" pitchFamily="18" charset="0"/>
              </a:rPr>
              <a:t>пространстве.</a:t>
            </a:r>
            <a:endParaRPr lang="en-US" sz="2000" dirty="0">
              <a:latin typeface="Times New Roman" panose="02020603050405020304" pitchFamily="18" charset="0"/>
              <a:cs typeface="Times New Roman" panose="02020603050405020304" pitchFamily="18" charset="0"/>
            </a:endParaRPr>
          </a:p>
        </p:txBody>
      </p:sp>
      <p:pic>
        <p:nvPicPr>
          <p:cNvPr id="10242" name="Picture 2" descr="Сонник приснилось карабкаться вверх во сне к чему снится карабкаться вверх"/>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960" y="3533119"/>
            <a:ext cx="5340194" cy="2990509"/>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Тренировка для самых маленьких: во что играть с ребенком от 1 до 3 лет.  Какие упражнения для физического развития делать с ребенком до 3 лет"/>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7370" y="3305627"/>
            <a:ext cx="4843143" cy="321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5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166" y="340765"/>
            <a:ext cx="11398074" cy="2246769"/>
          </a:xfrm>
          <a:prstGeom prst="rect">
            <a:avLst/>
          </a:prstGeom>
        </p:spPr>
        <p:txBody>
          <a:bodyPr wrap="square">
            <a:spAutoFit/>
          </a:bodyPr>
          <a:lstStyle/>
          <a:p>
            <a:pPr algn="just">
              <a:spcAft>
                <a:spcPts val="0"/>
              </a:spcAft>
            </a:pPr>
            <a:r>
              <a:rPr lang="ru-RU" dirty="0" smtClean="0">
                <a:latin typeface="Times New Roman" panose="02020603050405020304" pitchFamily="18" charset="0"/>
                <a:ea typeface="Times New Roman" panose="02020603050405020304" pitchFamily="18" charset="0"/>
              </a:rPr>
              <a:t>-</a:t>
            </a:r>
            <a:r>
              <a:rPr lang="ru-RU" sz="2000" dirty="0" smtClean="0">
                <a:latin typeface="Times New Roman" panose="02020603050405020304" pitchFamily="18" charset="0"/>
                <a:ea typeface="Times New Roman" panose="02020603050405020304" pitchFamily="18" charset="0"/>
              </a:rPr>
              <a:t>потребность в признании: с </a:t>
            </a:r>
            <a:r>
              <a:rPr lang="ru-RU" sz="2000" dirty="0">
                <a:latin typeface="Times New Roman" panose="02020603050405020304" pitchFamily="18" charset="0"/>
                <a:ea typeface="Times New Roman" panose="02020603050405020304" pitchFamily="18" charset="0"/>
              </a:rPr>
              <a:t>полутора лет оценка поведе­ния ребенка взрослыми становится одним из важных источников его чувств. Похвала, одобрение окружающих вызывают у детей </a:t>
            </a:r>
            <a:r>
              <a:rPr lang="ru-RU" sz="2000" i="1" dirty="0">
                <a:latin typeface="Times New Roman" panose="02020603050405020304" pitchFamily="18" charset="0"/>
                <a:ea typeface="Times New Roman" panose="02020603050405020304" pitchFamily="18" charset="0"/>
              </a:rPr>
              <a:t>чувство</a:t>
            </a:r>
            <a:r>
              <a:rPr lang="ru-RU" sz="2000" dirty="0">
                <a:latin typeface="Times New Roman" panose="02020603050405020304" pitchFamily="18" charset="0"/>
                <a:ea typeface="Times New Roman" panose="02020603050405020304" pitchFamily="18" charset="0"/>
              </a:rPr>
              <a:t> </a:t>
            </a:r>
            <a:r>
              <a:rPr lang="ru-RU" sz="2000" i="1" dirty="0">
                <a:latin typeface="Times New Roman" panose="02020603050405020304" pitchFamily="18" charset="0"/>
                <a:ea typeface="Times New Roman" panose="02020603050405020304" pitchFamily="18" charset="0"/>
              </a:rPr>
              <a:t>гордости,</a:t>
            </a:r>
            <a:r>
              <a:rPr lang="ru-RU" sz="2000" dirty="0">
                <a:latin typeface="Times New Roman" panose="02020603050405020304" pitchFamily="18" charset="0"/>
                <a:ea typeface="Times New Roman" panose="02020603050405020304" pitchFamily="18" charset="0"/>
              </a:rPr>
              <a:t> и они пытаются заслужить положительную оценку, демон­стрируя взрослым свои достижения</a:t>
            </a:r>
            <a:r>
              <a:rPr lang="ru-RU" sz="2000" dirty="0" smtClean="0">
                <a:latin typeface="Times New Roman" panose="02020603050405020304" pitchFamily="18" charset="0"/>
                <a:ea typeface="Times New Roman" panose="02020603050405020304" pitchFamily="18" charset="0"/>
              </a:rPr>
              <a:t>.</a:t>
            </a:r>
          </a:p>
          <a:p>
            <a:pPr marL="342900" indent="-342900" algn="just">
              <a:spcAft>
                <a:spcPts val="0"/>
              </a:spcAft>
              <a:buFontTx/>
              <a:buChar char="-"/>
            </a:pPr>
            <a:r>
              <a:rPr lang="ru-RU" sz="2000" dirty="0" smtClean="0">
                <a:effectLst/>
                <a:latin typeface="Times New Roman" panose="02020603050405020304" pitchFamily="18" charset="0"/>
                <a:ea typeface="Times New Roman" panose="02020603050405020304" pitchFamily="18" charset="0"/>
              </a:rPr>
              <a:t>Идентификация с именем.</a:t>
            </a:r>
          </a:p>
          <a:p>
            <a:pPr marL="342900" indent="-342900" algn="just">
              <a:spcAft>
                <a:spcPts val="0"/>
              </a:spcAft>
              <a:buFontTx/>
              <a:buChar char="-"/>
            </a:pPr>
            <a:r>
              <a:rPr lang="ru-RU" sz="2000" dirty="0" smtClean="0">
                <a:latin typeface="Times New Roman" panose="02020603050405020304" pitchFamily="18" charset="0"/>
                <a:ea typeface="Times New Roman" panose="02020603050405020304" pitchFamily="18" charset="0"/>
              </a:rPr>
              <a:t>Самопознание: познание себя как субъекта действия, выделение своего Я и называние себя в первом лице.</a:t>
            </a:r>
          </a:p>
          <a:p>
            <a:pPr marL="342900" indent="-342900" algn="just">
              <a:spcAft>
                <a:spcPts val="0"/>
              </a:spcAft>
              <a:buFontTx/>
              <a:buChar char="-"/>
            </a:pPr>
            <a:endParaRPr lang="en-US" sz="2000" dirty="0">
              <a:effectLst/>
              <a:latin typeface="Times New Roman" panose="02020603050405020304" pitchFamily="18" charset="0"/>
              <a:ea typeface="Times New Roman" panose="02020603050405020304" pitchFamily="18" charset="0"/>
            </a:endParaRPr>
          </a:p>
        </p:txBody>
      </p:sp>
      <p:pic>
        <p:nvPicPr>
          <p:cNvPr id="11266" name="Picture 2" descr="Когда ребенок узнает себя в зеркал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77" y="2987038"/>
            <a:ext cx="4311663" cy="3316061"/>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Как хвалить ребенка - Психологос"/>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2293" y="3707902"/>
            <a:ext cx="4546828" cy="3031218"/>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Как часто надо хвалить ребенка? | Пикабу"/>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2348" y="3056709"/>
            <a:ext cx="3297489" cy="3682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8077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10064" y="326104"/>
            <a:ext cx="7611292" cy="523220"/>
          </a:xfrm>
          <a:prstGeom prst="rect">
            <a:avLst/>
          </a:prstGeom>
        </p:spPr>
        <p:txBody>
          <a:bodyPr wrap="square">
            <a:spAutoFit/>
          </a:bodyPr>
          <a:lstStyle/>
          <a:p>
            <a:r>
              <a:rPr lang="ru-RU" sz="2800" dirty="0" smtClean="0">
                <a:latin typeface="Times New Roman" panose="02020603050405020304" pitchFamily="18" charset="0"/>
                <a:cs typeface="Times New Roman" panose="02020603050405020304" pitchFamily="18" charset="0"/>
              </a:rPr>
              <a:t>КРИЗИС 3 ЛЕТ (Я САМ)</a:t>
            </a:r>
          </a:p>
        </p:txBody>
      </p:sp>
      <p:sp>
        <p:nvSpPr>
          <p:cNvPr id="3" name="Прямоугольник 2"/>
          <p:cNvSpPr/>
          <p:nvPr/>
        </p:nvSpPr>
        <p:spPr>
          <a:xfrm>
            <a:off x="146865" y="794308"/>
            <a:ext cx="11849127" cy="3447098"/>
          </a:xfrm>
          <a:prstGeom prst="rect">
            <a:avLst/>
          </a:prstGeom>
        </p:spPr>
        <p:txBody>
          <a:bodyPr wrap="square">
            <a:spAutoFit/>
          </a:bodyPr>
          <a:lstStyle/>
          <a:p>
            <a:pPr algn="just"/>
            <a:r>
              <a:rPr lang="ru-RU" sz="2000" dirty="0">
                <a:latin typeface="Times New Roman" panose="02020603050405020304" pitchFamily="18" charset="0"/>
                <a:cs typeface="Times New Roman" panose="02020603050405020304" pitchFamily="18" charset="0"/>
              </a:rPr>
              <a:t>Отделение себя от других людей, сознание собст­венных возможностей через чувство овладения телом, ощущение себя источником воли приводят к появлению нового типа отношения ре­бенка к взрослому</a:t>
            </a:r>
            <a:r>
              <a:rPr lang="ru-RU" sz="2000" dirty="0" smtClean="0">
                <a:latin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 Кризис трех лет возникает в результате определенных достижений в личностном развитии ребенка и невозможности его действовать по освоенным прежде способам общения с другими людьми. </a:t>
            </a:r>
            <a:r>
              <a:rPr lang="ru-RU" sz="2000" dirty="0" smtClean="0">
                <a:latin typeface="Times New Roman" panose="02020603050405020304" pitchFamily="18" charset="0"/>
                <a:cs typeface="Times New Roman" panose="02020603050405020304" pitchFamily="18" charset="0"/>
              </a:rPr>
              <a:t> </a:t>
            </a:r>
          </a:p>
          <a:p>
            <a:pPr algn="just"/>
            <a:r>
              <a:rPr lang="ru-RU" sz="2000" dirty="0">
                <a:latin typeface="Times New Roman" panose="02020603050405020304" pitchFamily="18" charset="0"/>
                <a:cs typeface="Times New Roman" panose="02020603050405020304" pitchFamily="18" charset="0"/>
              </a:rPr>
              <a:t>Возникающие в процессе развития и особым образом прочувство­ванные в условиях кризиса </a:t>
            </a:r>
            <a:r>
              <a:rPr lang="ru-RU" sz="2000" dirty="0" smtClean="0">
                <a:latin typeface="Times New Roman" panose="02020603050405020304" pitchFamily="18" charset="0"/>
                <a:cs typeface="Times New Roman" panose="02020603050405020304" pitchFamily="18" charset="0"/>
              </a:rPr>
              <a:t>новообразования:</a:t>
            </a:r>
          </a:p>
          <a:p>
            <a:pPr marL="285750" indent="-285750" algn="just">
              <a:buFontTx/>
              <a:buChar char="-"/>
            </a:pPr>
            <a:r>
              <a:rPr lang="ru-RU" sz="2000" dirty="0" smtClean="0">
                <a:latin typeface="Times New Roman" panose="02020603050405020304" pitchFamily="18" charset="0"/>
                <a:cs typeface="Times New Roman" panose="02020603050405020304" pitchFamily="18" charset="0"/>
              </a:rPr>
              <a:t>развивающаяся </a:t>
            </a:r>
            <a:r>
              <a:rPr lang="ru-RU" sz="2000" dirty="0">
                <a:latin typeface="Times New Roman" panose="02020603050405020304" pitchFamily="18" charset="0"/>
                <a:cs typeface="Times New Roman" panose="02020603050405020304" pitchFamily="18" charset="0"/>
              </a:rPr>
              <a:t>и осозна­ваемая собственная воля; </a:t>
            </a:r>
            <a:endParaRPr lang="ru-RU" sz="2000" dirty="0" smtClean="0">
              <a:latin typeface="Times New Roman" panose="02020603050405020304" pitchFamily="18" charset="0"/>
              <a:cs typeface="Times New Roman" panose="02020603050405020304" pitchFamily="18" charset="0"/>
            </a:endParaRPr>
          </a:p>
          <a:p>
            <a:pPr marL="285750" indent="-285750" algn="just">
              <a:buFontTx/>
              <a:buChar char="-"/>
            </a:pPr>
            <a:r>
              <a:rPr lang="ru-RU" sz="2000" dirty="0" smtClean="0">
                <a:latin typeface="Times New Roman" panose="02020603050405020304" pitchFamily="18" charset="0"/>
                <a:cs typeface="Times New Roman" panose="02020603050405020304" pitchFamily="18" charset="0"/>
              </a:rPr>
              <a:t>способность </a:t>
            </a:r>
            <a:r>
              <a:rPr lang="ru-RU" sz="2000" dirty="0">
                <a:latin typeface="Times New Roman" panose="02020603050405020304" pitchFamily="18" charset="0"/>
                <a:cs typeface="Times New Roman" panose="02020603050405020304" pitchFamily="18" charset="0"/>
              </a:rPr>
              <a:t>к обособлению; </a:t>
            </a:r>
            <a:endParaRPr lang="ru-RU" sz="2000" dirty="0" smtClean="0">
              <a:latin typeface="Times New Roman" panose="02020603050405020304" pitchFamily="18" charset="0"/>
              <a:cs typeface="Times New Roman" panose="02020603050405020304" pitchFamily="18" charset="0"/>
            </a:endParaRPr>
          </a:p>
          <a:p>
            <a:pPr marL="285750" indent="-285750" algn="just">
              <a:buFontTx/>
              <a:buChar char="-"/>
            </a:pPr>
            <a:r>
              <a:rPr lang="ru-RU" sz="2000" dirty="0" smtClean="0">
                <a:latin typeface="Times New Roman" panose="02020603050405020304" pitchFamily="18" charset="0"/>
                <a:cs typeface="Times New Roman" panose="02020603050405020304" pitchFamily="18" charset="0"/>
              </a:rPr>
              <a:t>рефлексивные </a:t>
            </a:r>
            <a:r>
              <a:rPr lang="ru-RU" sz="2000" dirty="0">
                <a:latin typeface="Times New Roman" panose="02020603050405020304" pitchFamily="18" charset="0"/>
                <a:cs typeface="Times New Roman" panose="02020603050405020304" pitchFamily="18" charset="0"/>
              </a:rPr>
              <a:t>способности и др</a:t>
            </a:r>
            <a:r>
              <a:rPr lang="ru-RU" sz="2000" dirty="0" smtClean="0">
                <a:latin typeface="Times New Roman" panose="02020603050405020304" pitchFamily="18" charset="0"/>
                <a:cs typeface="Times New Roman" panose="02020603050405020304" pitchFamily="18" charset="0"/>
              </a:rPr>
              <a:t>. </a:t>
            </a:r>
          </a:p>
          <a:p>
            <a:pPr algn="just"/>
            <a:r>
              <a:rPr lang="ru-RU" sz="2000" dirty="0" smtClean="0">
                <a:latin typeface="Times New Roman" panose="02020603050405020304" pitchFamily="18" charset="0"/>
                <a:cs typeface="Times New Roman" panose="02020603050405020304" pitchFamily="18" charset="0"/>
              </a:rPr>
              <a:t>готовят </a:t>
            </a:r>
            <a:r>
              <a:rPr lang="ru-RU" sz="2000" dirty="0">
                <a:latin typeface="Times New Roman" panose="02020603050405020304" pitchFamily="18" charset="0"/>
                <a:cs typeface="Times New Roman" panose="02020603050405020304" pitchFamily="18" charset="0"/>
              </a:rPr>
              <a:t>ребенка к тому, чтобы стать личностью</a:t>
            </a:r>
            <a:r>
              <a:rPr lang="ru-RU" dirty="0"/>
              <a:t>.</a:t>
            </a:r>
            <a:endParaRPr lang="en-US" dirty="0"/>
          </a:p>
          <a:p>
            <a:endParaRPr lang="en-US" dirty="0"/>
          </a:p>
        </p:txBody>
      </p:sp>
      <p:pic>
        <p:nvPicPr>
          <p:cNvPr id="12290" name="Picture 2" descr="Кризис трех лет - Психолого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8791" y="3863623"/>
            <a:ext cx="4380283" cy="2949847"/>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Бунакова Анна Юрьевна. Выступление на родительском собрании второй группы  раннего возраста «Карасик» «Кризис 3 лет»"/>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9508" y="2429690"/>
            <a:ext cx="2686789" cy="4021229"/>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Кризис трех лет – особенности, проявления, советы родителям"/>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587" y="3943155"/>
            <a:ext cx="4155168" cy="2790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43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Ранний возрас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0075" y="1746971"/>
            <a:ext cx="3971925" cy="487680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32507" y="1600048"/>
            <a:ext cx="7795491" cy="4247317"/>
          </a:xfrm>
          <a:prstGeom prst="rect">
            <a:avLst/>
          </a:prstGeom>
        </p:spPr>
        <p:txBody>
          <a:bodyPr wrap="square">
            <a:spAutoFit/>
          </a:bodyPr>
          <a:lstStyle/>
          <a:p>
            <a:pPr marL="342900" indent="-342900" algn="just">
              <a:spcAft>
                <a:spcPts val="0"/>
              </a:spcAft>
              <a:buFont typeface="Arial" panose="020B0604020202020204" pitchFamily="34" charset="0"/>
              <a:buChar char="•"/>
            </a:pPr>
            <a:r>
              <a:rPr lang="ru-RU" sz="2400" dirty="0" smtClean="0">
                <a:latin typeface="Times New Roman" panose="02020603050405020304" pitchFamily="18" charset="0"/>
                <a:ea typeface="Times New Roman" panose="02020603050405020304" pitchFamily="18" charset="0"/>
              </a:rPr>
              <a:t>овладение телом</a:t>
            </a:r>
          </a:p>
          <a:p>
            <a:pPr marL="342900" indent="-342900" algn="just">
              <a:spcAft>
                <a:spcPts val="0"/>
              </a:spcAft>
              <a:buFont typeface="Arial" panose="020B0604020202020204" pitchFamily="34" charset="0"/>
              <a:buChar char="•"/>
            </a:pPr>
            <a:r>
              <a:rPr lang="ru-RU" sz="2400" dirty="0" smtClean="0">
                <a:latin typeface="Times New Roman" panose="02020603050405020304" pitchFamily="18" charset="0"/>
                <a:ea typeface="Times New Roman" panose="02020603050405020304" pitchFamily="18" charset="0"/>
              </a:rPr>
              <a:t>овладение речью</a:t>
            </a:r>
          </a:p>
          <a:p>
            <a:pPr marL="342900" indent="-342900" algn="just">
              <a:spcAft>
                <a:spcPts val="0"/>
              </a:spcAft>
              <a:buFont typeface="Arial" panose="020B0604020202020204" pitchFamily="34" charset="0"/>
              <a:buChar char="•"/>
            </a:pPr>
            <a:r>
              <a:rPr lang="ru-RU" sz="2400" dirty="0" smtClean="0">
                <a:latin typeface="Times New Roman" panose="02020603050405020304" pitchFamily="18" charset="0"/>
                <a:ea typeface="Times New Roman" panose="02020603050405020304" pitchFamily="18" charset="0"/>
              </a:rPr>
              <a:t>развитие </a:t>
            </a:r>
            <a:r>
              <a:rPr lang="ru-RU" sz="2400" dirty="0">
                <a:latin typeface="Times New Roman" panose="02020603050405020304" pitchFamily="18" charset="0"/>
                <a:ea typeface="Times New Roman" panose="02020603050405020304" pitchFamily="18" charset="0"/>
              </a:rPr>
              <a:t>предметной </a:t>
            </a:r>
            <a:r>
              <a:rPr lang="ru-RU" sz="2400" dirty="0" smtClean="0">
                <a:latin typeface="Times New Roman" panose="02020603050405020304" pitchFamily="18" charset="0"/>
                <a:ea typeface="Times New Roman" panose="02020603050405020304" pitchFamily="18" charset="0"/>
              </a:rPr>
              <a:t>деятельности</a:t>
            </a:r>
          </a:p>
          <a:p>
            <a:pPr algn="just">
              <a:spcAft>
                <a:spcPts val="0"/>
              </a:spcAft>
            </a:pPr>
            <a:endParaRPr lang="ru-RU" dirty="0">
              <a:latin typeface="Times New Roman" panose="02020603050405020304" pitchFamily="18" charset="0"/>
              <a:ea typeface="Times New Roman" panose="02020603050405020304" pitchFamily="18" charset="0"/>
            </a:endParaRPr>
          </a:p>
          <a:p>
            <a:pPr algn="just">
              <a:spcAft>
                <a:spcPts val="0"/>
              </a:spcAft>
            </a:pPr>
            <a:r>
              <a:rPr lang="ru-RU" sz="2000" dirty="0" smtClean="0">
                <a:latin typeface="Times New Roman" panose="02020603050405020304" pitchFamily="18" charset="0"/>
                <a:ea typeface="Times New Roman" panose="02020603050405020304" pitchFamily="18" charset="0"/>
              </a:rPr>
              <a:t>Эти </a:t>
            </a:r>
            <a:r>
              <a:rPr lang="ru-RU" sz="2000" dirty="0">
                <a:latin typeface="Times New Roman" panose="02020603050405020304" pitchFamily="18" charset="0"/>
                <a:ea typeface="Times New Roman" panose="02020603050405020304" pitchFamily="18" charset="0"/>
              </a:rPr>
              <a:t>достижения проявляются: </a:t>
            </a:r>
            <a:endParaRPr lang="ru-RU" sz="2000" dirty="0" smtClean="0">
              <a:latin typeface="Times New Roman" panose="02020603050405020304" pitchFamily="18" charset="0"/>
              <a:ea typeface="Times New Roman" panose="02020603050405020304" pitchFamily="18" charset="0"/>
            </a:endParaRPr>
          </a:p>
          <a:p>
            <a:pPr algn="just">
              <a:spcAft>
                <a:spcPts val="0"/>
              </a:spcAft>
            </a:pPr>
            <a:r>
              <a:rPr lang="ru-RU" sz="2000" dirty="0" smtClean="0">
                <a:latin typeface="Times New Roman" panose="02020603050405020304" pitchFamily="18" charset="0"/>
                <a:ea typeface="Times New Roman" panose="02020603050405020304" pitchFamily="18" charset="0"/>
              </a:rPr>
              <a:t>в </a:t>
            </a:r>
            <a:r>
              <a:rPr lang="ru-RU" sz="2000" dirty="0">
                <a:latin typeface="Times New Roman" panose="02020603050405020304" pitchFamily="18" charset="0"/>
                <a:ea typeface="Times New Roman" panose="02020603050405020304" pitchFamily="18" charset="0"/>
              </a:rPr>
              <a:t>телесной активности, </a:t>
            </a:r>
            <a:r>
              <a:rPr lang="ru-RU" sz="2000" dirty="0" err="1" smtClean="0">
                <a:latin typeface="Times New Roman" panose="02020603050405020304" pitchFamily="18" charset="0"/>
                <a:ea typeface="Times New Roman" panose="02020603050405020304" pitchFamily="18" charset="0"/>
              </a:rPr>
              <a:t>координированности</a:t>
            </a:r>
            <a:r>
              <a:rPr lang="ru-RU" sz="2000" dirty="0" smtClean="0">
                <a:latin typeface="Times New Roman" panose="02020603050405020304" pitchFamily="18" charset="0"/>
                <a:ea typeface="Times New Roman" panose="02020603050405020304" pitchFamily="18" charset="0"/>
              </a:rPr>
              <a:t> </a:t>
            </a:r>
            <a:r>
              <a:rPr lang="ru-RU" sz="2000" dirty="0">
                <a:latin typeface="Times New Roman" panose="02020603050405020304" pitchFamily="18" charset="0"/>
                <a:ea typeface="Times New Roman" panose="02020603050405020304" pitchFamily="18" charset="0"/>
              </a:rPr>
              <a:t>движений и действий, </a:t>
            </a:r>
            <a:r>
              <a:rPr lang="ru-RU" sz="2000" dirty="0" err="1" smtClean="0">
                <a:latin typeface="Times New Roman" panose="02020603050405020304" pitchFamily="18" charset="0"/>
                <a:ea typeface="Times New Roman" panose="02020603050405020304" pitchFamily="18" charset="0"/>
              </a:rPr>
              <a:t>прямохождении</a:t>
            </a:r>
            <a:r>
              <a:rPr lang="ru-RU" sz="2000" dirty="0">
                <a:latin typeface="Times New Roman" panose="02020603050405020304" pitchFamily="18" charset="0"/>
                <a:ea typeface="Times New Roman" panose="02020603050405020304" pitchFamily="18" charset="0"/>
              </a:rPr>
              <a:t>, </a:t>
            </a:r>
            <a:r>
              <a:rPr lang="ru-RU" sz="2000" dirty="0" smtClean="0">
                <a:latin typeface="Times New Roman" panose="02020603050405020304" pitchFamily="18" charset="0"/>
                <a:ea typeface="Times New Roman" panose="02020603050405020304" pitchFamily="18" charset="0"/>
              </a:rPr>
              <a:t>в </a:t>
            </a:r>
            <a:r>
              <a:rPr lang="ru-RU" sz="2000" dirty="0">
                <a:latin typeface="Times New Roman" panose="02020603050405020304" pitchFamily="18" charset="0"/>
                <a:ea typeface="Times New Roman" panose="02020603050405020304" pitchFamily="18" charset="0"/>
              </a:rPr>
              <a:t>развитии соотносящих и орудийных </a:t>
            </a:r>
            <a:r>
              <a:rPr lang="ru-RU" sz="2000" dirty="0" smtClean="0">
                <a:latin typeface="Times New Roman" panose="02020603050405020304" pitchFamily="18" charset="0"/>
                <a:ea typeface="Times New Roman" panose="02020603050405020304" pitchFamily="18" charset="0"/>
              </a:rPr>
              <a:t>действий;</a:t>
            </a:r>
          </a:p>
          <a:p>
            <a:pPr algn="just">
              <a:spcAft>
                <a:spcPts val="0"/>
              </a:spcAft>
            </a:pPr>
            <a:r>
              <a:rPr lang="ru-RU" sz="2000" dirty="0" smtClean="0">
                <a:latin typeface="Times New Roman" panose="02020603050405020304" pitchFamily="18" charset="0"/>
                <a:ea typeface="Times New Roman" panose="02020603050405020304" pitchFamily="18" charset="0"/>
              </a:rPr>
              <a:t>в </a:t>
            </a:r>
            <a:r>
              <a:rPr lang="ru-RU" sz="2000" dirty="0">
                <a:latin typeface="Times New Roman" panose="02020603050405020304" pitchFamily="18" charset="0"/>
                <a:ea typeface="Times New Roman" panose="02020603050405020304" pitchFamily="18" charset="0"/>
              </a:rPr>
              <a:t>бурном развитии речи, </a:t>
            </a:r>
            <a:r>
              <a:rPr lang="ru-RU" sz="2000" dirty="0" smtClean="0">
                <a:latin typeface="Times New Roman" panose="02020603050405020304" pitchFamily="18" charset="0"/>
                <a:ea typeface="Times New Roman" panose="02020603050405020304" pitchFamily="18" charset="0"/>
              </a:rPr>
              <a:t>в </a:t>
            </a:r>
            <a:r>
              <a:rPr lang="ru-RU" sz="2000" dirty="0">
                <a:latin typeface="Times New Roman" panose="02020603050405020304" pitchFamily="18" charset="0"/>
                <a:ea typeface="Times New Roman" panose="02020603050405020304" pitchFamily="18" charset="0"/>
              </a:rPr>
              <a:t>развитии способности к замещению, символическим дей­ствиям и использованию знаков; </a:t>
            </a:r>
            <a:endParaRPr lang="ru-RU" sz="2000" dirty="0" smtClean="0">
              <a:latin typeface="Times New Roman" panose="02020603050405020304" pitchFamily="18" charset="0"/>
              <a:ea typeface="Times New Roman" panose="02020603050405020304" pitchFamily="18" charset="0"/>
            </a:endParaRPr>
          </a:p>
          <a:p>
            <a:pPr algn="just">
              <a:spcAft>
                <a:spcPts val="0"/>
              </a:spcAft>
            </a:pPr>
            <a:r>
              <a:rPr lang="ru-RU" sz="2000" dirty="0" smtClean="0">
                <a:latin typeface="Times New Roman" panose="02020603050405020304" pitchFamily="18" charset="0"/>
                <a:ea typeface="Times New Roman" panose="02020603050405020304" pitchFamily="18" charset="0"/>
              </a:rPr>
              <a:t>в </a:t>
            </a:r>
            <a:r>
              <a:rPr lang="ru-RU" sz="2000" dirty="0">
                <a:latin typeface="Times New Roman" panose="02020603050405020304" pitchFamily="18" charset="0"/>
                <a:ea typeface="Times New Roman" panose="02020603050405020304" pitchFamily="18" charset="0"/>
              </a:rPr>
              <a:t>развитии наглядно-действенного, на­глядно-образного и знакового мышления, в развитии воображения и памя­ти; </a:t>
            </a:r>
            <a:endParaRPr lang="ru-RU" sz="2000" dirty="0" smtClean="0">
              <a:latin typeface="Times New Roman" panose="02020603050405020304" pitchFamily="18" charset="0"/>
              <a:ea typeface="Times New Roman" panose="02020603050405020304" pitchFamily="18" charset="0"/>
            </a:endParaRPr>
          </a:p>
          <a:p>
            <a:pPr algn="just">
              <a:spcAft>
                <a:spcPts val="0"/>
              </a:spcAft>
            </a:pPr>
            <a:r>
              <a:rPr lang="ru-RU" sz="2000" dirty="0" smtClean="0">
                <a:latin typeface="Times New Roman" panose="02020603050405020304" pitchFamily="18" charset="0"/>
                <a:ea typeface="Times New Roman" panose="02020603050405020304" pitchFamily="18" charset="0"/>
              </a:rPr>
              <a:t>в </a:t>
            </a:r>
            <a:r>
              <a:rPr lang="ru-RU" sz="2000" dirty="0">
                <a:latin typeface="Times New Roman" panose="02020603050405020304" pitchFamily="18" charset="0"/>
                <a:ea typeface="Times New Roman" panose="02020603050405020304" pitchFamily="18" charset="0"/>
              </a:rPr>
              <a:t>чувствовании себя источником воображения и воли, в</a:t>
            </a:r>
            <a:r>
              <a:rPr lang="ru-RU" sz="2000" i="1" dirty="0">
                <a:latin typeface="Times New Roman" panose="02020603050405020304" pitchFamily="18" charset="0"/>
                <a:ea typeface="Times New Roman" panose="02020603050405020304" pitchFamily="18" charset="0"/>
              </a:rPr>
              <a:t> </a:t>
            </a:r>
            <a:r>
              <a:rPr lang="ru-RU" sz="2000" dirty="0">
                <a:latin typeface="Times New Roman" panose="02020603050405020304" pitchFamily="18" charset="0"/>
                <a:ea typeface="Times New Roman" panose="02020603050405020304" pitchFamily="18" charset="0"/>
              </a:rPr>
              <a:t>выделении своего «Я» и в появлении так называемого чувства личности.</a:t>
            </a:r>
            <a:endParaRPr lang="en-US" sz="2000" dirty="0">
              <a:effectLst/>
              <a:latin typeface="Times New Roman" panose="02020603050405020304" pitchFamily="18" charset="0"/>
              <a:ea typeface="Times New Roman" panose="02020603050405020304" pitchFamily="18" charset="0"/>
            </a:endParaRPr>
          </a:p>
        </p:txBody>
      </p:sp>
      <p:sp>
        <p:nvSpPr>
          <p:cNvPr id="4" name="Прямоугольник 3"/>
          <p:cNvSpPr/>
          <p:nvPr/>
        </p:nvSpPr>
        <p:spPr>
          <a:xfrm>
            <a:off x="332507" y="325689"/>
            <a:ext cx="11111348" cy="954107"/>
          </a:xfrm>
          <a:prstGeom prst="rect">
            <a:avLst/>
          </a:prstGeom>
        </p:spPr>
        <p:txBody>
          <a:bodyPr wrap="square">
            <a:spAutoFit/>
          </a:bodyPr>
          <a:lstStyle/>
          <a:p>
            <a:pPr algn="just">
              <a:spcAft>
                <a:spcPts val="0"/>
              </a:spcAft>
            </a:pPr>
            <a:r>
              <a:rPr lang="ru-RU" sz="2800" b="1" dirty="0">
                <a:latin typeface="Times New Roman" panose="02020603050405020304" pitchFamily="18" charset="0"/>
                <a:ea typeface="Times New Roman" panose="02020603050405020304" pitchFamily="18" charset="0"/>
              </a:rPr>
              <a:t>Основными достижениями раннего детства, которые определяют развитие психики ребенка, являются: </a:t>
            </a:r>
          </a:p>
        </p:txBody>
      </p:sp>
    </p:spTree>
    <p:extLst>
      <p:ext uri="{BB962C8B-B14F-4D97-AF65-F5344CB8AC3E}">
        <p14:creationId xmlns:p14="http://schemas.microsoft.com/office/powerpoint/2010/main" val="2408000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КРИЗИС 3 ЛЕТ У ДЕТЕЙ — КАК ПЕРЕЖИТЬ? | ВКонтакт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1497" y="1737496"/>
            <a:ext cx="5120503" cy="5120504"/>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Презентация &quot;Кризис 3 лет. Возраст строптивости&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501" y="1594303"/>
            <a:ext cx="6096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590057" y="448883"/>
            <a:ext cx="5825441" cy="523220"/>
          </a:xfrm>
          <a:prstGeom prst="rect">
            <a:avLst/>
          </a:prstGeom>
        </p:spPr>
        <p:txBody>
          <a:bodyPr wrap="none">
            <a:spAutoFit/>
          </a:bodyPr>
          <a:lstStyle/>
          <a:p>
            <a:r>
              <a:rPr lang="ru-RU" sz="2800" b="1" dirty="0" smtClean="0">
                <a:latin typeface="Times New Roman" panose="02020603050405020304" pitchFamily="18" charset="0"/>
                <a:cs typeface="Times New Roman" panose="02020603050405020304" pitchFamily="18" charset="0"/>
              </a:rPr>
              <a:t>СЕМИЗВЕЗДИЕ КРИЗИСА 3 ЛЕТ</a:t>
            </a:r>
            <a:endParaRPr lang="en-US" sz="2800" b="1" dirty="0"/>
          </a:p>
        </p:txBody>
      </p:sp>
    </p:spTree>
    <p:extLst>
      <p:ext uri="{BB962C8B-B14F-4D97-AF65-F5344CB8AC3E}">
        <p14:creationId xmlns:p14="http://schemas.microsoft.com/office/powerpoint/2010/main" val="1796181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61259" y="661851"/>
            <a:ext cx="2908662" cy="24558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latin typeface="Times New Roman" panose="02020603050405020304" pitchFamily="18" charset="0"/>
                <a:cs typeface="Times New Roman" panose="02020603050405020304" pitchFamily="18" charset="0"/>
              </a:rPr>
              <a:t>РЕЧЬ</a:t>
            </a:r>
          </a:p>
          <a:p>
            <a:r>
              <a:rPr lang="ru-RU" dirty="0" smtClean="0">
                <a:latin typeface="Times New Roman" panose="02020603050405020304" pitchFamily="18" charset="0"/>
                <a:cs typeface="Times New Roman" panose="02020603050405020304" pitchFamily="18" charset="0"/>
              </a:rPr>
              <a:t>-понимание речи взрослых</a:t>
            </a:r>
          </a:p>
          <a:p>
            <a:r>
              <a:rPr lang="ru-RU" dirty="0" smtClean="0">
                <a:latin typeface="Times New Roman" panose="02020603050405020304" pitchFamily="18" charset="0"/>
                <a:cs typeface="Times New Roman" panose="02020603050405020304" pitchFamily="18" charset="0"/>
              </a:rPr>
              <a:t>-</a:t>
            </a:r>
            <a:r>
              <a:rPr lang="ru-RU" dirty="0" err="1" smtClean="0">
                <a:latin typeface="Times New Roman" panose="02020603050405020304" pitchFamily="18" charset="0"/>
                <a:cs typeface="Times New Roman" panose="02020603050405020304" pitchFamily="18" charset="0"/>
              </a:rPr>
              <a:t>формиров</a:t>
            </a:r>
            <a:r>
              <a:rPr lang="ru-RU" dirty="0" smtClean="0">
                <a:latin typeface="Times New Roman" panose="02020603050405020304" pitchFamily="18" charset="0"/>
                <a:cs typeface="Times New Roman" panose="02020603050405020304" pitchFamily="18" charset="0"/>
              </a:rPr>
              <a:t>. собств. акт. речи</a:t>
            </a:r>
          </a:p>
          <a:p>
            <a:r>
              <a:rPr lang="ru-RU" dirty="0" smtClean="0">
                <a:latin typeface="Times New Roman" panose="02020603050405020304" pitchFamily="18" charset="0"/>
                <a:cs typeface="Times New Roman" panose="02020603050405020304" pitchFamily="18" charset="0"/>
              </a:rPr>
              <a:t>-</a:t>
            </a:r>
            <a:r>
              <a:rPr lang="ru-RU" dirty="0" err="1" smtClean="0">
                <a:latin typeface="Times New Roman" panose="02020603050405020304" pitchFamily="18" charset="0"/>
                <a:cs typeface="Times New Roman" panose="02020603050405020304" pitchFamily="18" charset="0"/>
              </a:rPr>
              <a:t>телеграфн</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с</a:t>
            </a:r>
            <a:r>
              <a:rPr lang="ru-RU" dirty="0" smtClean="0">
                <a:latin typeface="Times New Roman" panose="02020603050405020304" pitchFamily="18" charset="0"/>
                <a:cs typeface="Times New Roman" panose="02020603050405020304" pitchFamily="18" charset="0"/>
              </a:rPr>
              <a:t>тиль с 1,5</a:t>
            </a:r>
          </a:p>
          <a:p>
            <a:r>
              <a:rPr lang="ru-RU" dirty="0" smtClean="0">
                <a:latin typeface="Times New Roman" panose="02020603050405020304" pitchFamily="18" charset="0"/>
                <a:cs typeface="Times New Roman" panose="02020603050405020304" pitchFamily="18" charset="0"/>
              </a:rPr>
              <a:t>-3 года 1500 слов</a:t>
            </a:r>
          </a:p>
          <a:p>
            <a:r>
              <a:rPr lang="ru-RU" dirty="0" smtClean="0">
                <a:latin typeface="Times New Roman" panose="02020603050405020304" pitchFamily="18" charset="0"/>
                <a:cs typeface="Times New Roman" panose="02020603050405020304" pitchFamily="18" charset="0"/>
              </a:rPr>
              <a:t>-слово-название </a:t>
            </a:r>
            <a:r>
              <a:rPr lang="ru-RU" dirty="0" err="1" smtClean="0">
                <a:latin typeface="Times New Roman" panose="02020603050405020304" pitchFamily="18" charset="0"/>
                <a:cs typeface="Times New Roman" panose="02020603050405020304" pitchFamily="18" charset="0"/>
              </a:rPr>
              <a:t>выраж</a:t>
            </a:r>
            <a:r>
              <a:rPr lang="ru-RU" dirty="0" smtClean="0">
                <a:latin typeface="Times New Roman" panose="02020603050405020304" pitchFamily="18" charset="0"/>
                <a:cs typeface="Times New Roman" panose="02020603050405020304" pitchFamily="18" charset="0"/>
              </a:rPr>
              <a:t>. функцию, действие с предметом </a:t>
            </a:r>
            <a:endParaRPr lang="en-US" dirty="0"/>
          </a:p>
        </p:txBody>
      </p:sp>
      <p:sp>
        <p:nvSpPr>
          <p:cNvPr id="4" name="Овал 3"/>
          <p:cNvSpPr/>
          <p:nvPr/>
        </p:nvSpPr>
        <p:spPr>
          <a:xfrm>
            <a:off x="3474721" y="134981"/>
            <a:ext cx="4380410" cy="342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atin typeface="Times New Roman" panose="02020603050405020304" pitchFamily="18" charset="0"/>
                <a:cs typeface="Times New Roman" panose="02020603050405020304" pitchFamily="18" charset="0"/>
              </a:rPr>
              <a:t>МЫШЛЕНИЕ</a:t>
            </a:r>
          </a:p>
          <a:p>
            <a:pPr algn="ctr"/>
            <a:r>
              <a:rPr lang="ru-RU" dirty="0" smtClean="0">
                <a:latin typeface="Times New Roman" panose="02020603050405020304" pitchFamily="18" charset="0"/>
                <a:cs typeface="Times New Roman" panose="02020603050405020304" pitchFamily="18" charset="0"/>
              </a:rPr>
              <a:t>-наглядно-действенное (внешне ор д-я)</a:t>
            </a:r>
          </a:p>
          <a:p>
            <a:pPr algn="ctr"/>
            <a:r>
              <a:rPr lang="ru-RU" dirty="0" smtClean="0">
                <a:latin typeface="Times New Roman" panose="02020603050405020304" pitchFamily="18" charset="0"/>
                <a:cs typeface="Times New Roman" panose="02020603050405020304" pitchFamily="18" charset="0"/>
              </a:rPr>
              <a:t>-исп. связи м/у предметами</a:t>
            </a:r>
          </a:p>
          <a:p>
            <a:pPr algn="ctr"/>
            <a:r>
              <a:rPr lang="ru-RU" dirty="0" smtClean="0">
                <a:latin typeface="Times New Roman" panose="02020603050405020304" pitchFamily="18" charset="0"/>
                <a:cs typeface="Times New Roman" panose="02020603050405020304" pitchFamily="18" charset="0"/>
              </a:rPr>
              <a:t>-</a:t>
            </a:r>
            <a:r>
              <a:rPr lang="ru-RU" dirty="0" err="1" smtClean="0">
                <a:latin typeface="Times New Roman" panose="02020603050405020304" pitchFamily="18" charset="0"/>
                <a:cs typeface="Times New Roman" panose="02020603050405020304" pitchFamily="18" charset="0"/>
              </a:rPr>
              <a:t>установл</a:t>
            </a:r>
            <a:r>
              <a:rPr lang="ru-RU" dirty="0" smtClean="0">
                <a:latin typeface="Times New Roman" panose="02020603050405020304" pitchFamily="18" charset="0"/>
                <a:cs typeface="Times New Roman" panose="02020603050405020304" pitchFamily="18" charset="0"/>
              </a:rPr>
              <a:t>. собств.  связей</a:t>
            </a:r>
          </a:p>
          <a:p>
            <a:pPr algn="ctr"/>
            <a:r>
              <a:rPr lang="ru-RU" dirty="0" smtClean="0">
                <a:latin typeface="Times New Roman" panose="02020603050405020304" pitchFamily="18" charset="0"/>
                <a:cs typeface="Times New Roman" panose="02020603050405020304" pitchFamily="18" charset="0"/>
              </a:rPr>
              <a:t>-форм. наглядно-</a:t>
            </a:r>
            <a:r>
              <a:rPr lang="ru-RU" dirty="0" err="1" smtClean="0">
                <a:latin typeface="Times New Roman" panose="02020603050405020304" pitchFamily="18" charset="0"/>
                <a:cs typeface="Times New Roman" panose="02020603050405020304" pitchFamily="18" charset="0"/>
              </a:rPr>
              <a:t>образн</a:t>
            </a:r>
            <a:r>
              <a:rPr lang="ru-RU" dirty="0" smtClean="0">
                <a:latin typeface="Times New Roman" panose="02020603050405020304" pitchFamily="18" charset="0"/>
                <a:cs typeface="Times New Roman" panose="02020603050405020304" pitchFamily="18" charset="0"/>
              </a:rPr>
              <a:t> м.</a:t>
            </a:r>
          </a:p>
          <a:p>
            <a:pPr algn="ctr"/>
            <a:r>
              <a:rPr lang="ru-RU" dirty="0" smtClean="0">
                <a:latin typeface="Times New Roman" panose="02020603050405020304" pitchFamily="18" charset="0"/>
                <a:cs typeface="Times New Roman" panose="02020603050405020304" pitchFamily="18" charset="0"/>
              </a:rPr>
              <a:t>-обобщения-основа усвоен речи</a:t>
            </a:r>
          </a:p>
          <a:p>
            <a:pPr algn="ctr"/>
            <a:r>
              <a:rPr lang="ru-RU" dirty="0" smtClean="0">
                <a:latin typeface="Times New Roman" panose="02020603050405020304" pitchFamily="18" charset="0"/>
                <a:cs typeface="Times New Roman" panose="02020603050405020304" pitchFamily="18" charset="0"/>
              </a:rPr>
              <a:t>-знак. </a:t>
            </a:r>
            <a:r>
              <a:rPr lang="ru-RU" dirty="0" err="1">
                <a:latin typeface="Times New Roman" panose="02020603050405020304" pitchFamily="18" charset="0"/>
                <a:cs typeface="Times New Roman" panose="02020603050405020304" pitchFamily="18" charset="0"/>
              </a:rPr>
              <a:t>с</a:t>
            </a:r>
            <a:r>
              <a:rPr lang="ru-RU" dirty="0" err="1" smtClean="0">
                <a:latin typeface="Times New Roman" panose="02020603050405020304" pitchFamily="18" charset="0"/>
                <a:cs typeface="Times New Roman" panose="02020603050405020304" pitchFamily="18" charset="0"/>
              </a:rPr>
              <a:t>имв</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ф</a:t>
            </a:r>
            <a:r>
              <a:rPr lang="ru-RU" dirty="0" err="1" smtClean="0">
                <a:latin typeface="Times New Roman" panose="02020603050405020304" pitchFamily="18" charset="0"/>
                <a:cs typeface="Times New Roman" panose="02020603050405020304" pitchFamily="18" charset="0"/>
              </a:rPr>
              <a:t>ункц</a:t>
            </a:r>
            <a:r>
              <a:rPr lang="ru-RU" dirty="0" smtClean="0">
                <a:latin typeface="Times New Roman" panose="02020603050405020304" pitchFamily="18" charset="0"/>
                <a:cs typeface="Times New Roman" panose="02020603050405020304" pitchFamily="18" charset="0"/>
              </a:rPr>
              <a:t>. Сознания</a:t>
            </a:r>
          </a:p>
          <a:p>
            <a:pPr algn="ctr"/>
            <a:r>
              <a:rPr lang="ru-RU" dirty="0" smtClean="0">
                <a:latin typeface="Times New Roman" panose="02020603050405020304" pitchFamily="18" charset="0"/>
                <a:cs typeface="Times New Roman" panose="02020603050405020304" pitchFamily="18" charset="0"/>
              </a:rPr>
              <a:t>-думает словами</a:t>
            </a:r>
          </a:p>
          <a:p>
            <a:endParaRPr lang="en-US" dirty="0"/>
          </a:p>
        </p:txBody>
      </p:sp>
      <p:sp>
        <p:nvSpPr>
          <p:cNvPr id="5" name="5-конечная звезда 4"/>
          <p:cNvSpPr/>
          <p:nvPr/>
        </p:nvSpPr>
        <p:spPr>
          <a:xfrm>
            <a:off x="7855131" y="3735976"/>
            <a:ext cx="4572000" cy="3030584"/>
          </a:xfrm>
          <a:prstGeom prst="star5">
            <a:avLst>
              <a:gd name="adj" fmla="val 37638"/>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atin typeface="Times New Roman" panose="02020603050405020304" pitchFamily="18" charset="0"/>
                <a:cs typeface="Times New Roman" panose="02020603050405020304" pitchFamily="18" charset="0"/>
              </a:rPr>
              <a:t>ВООБРАЖЕНИЕ</a:t>
            </a:r>
          </a:p>
          <a:p>
            <a:pPr algn="ctr"/>
            <a:r>
              <a:rPr lang="ru-RU" dirty="0" smtClean="0">
                <a:latin typeface="Times New Roman" panose="02020603050405020304" pitchFamily="18" charset="0"/>
                <a:cs typeface="Times New Roman" panose="02020603050405020304" pitchFamily="18" charset="0"/>
              </a:rPr>
              <a:t>-представляет то чего нет</a:t>
            </a:r>
          </a:p>
          <a:p>
            <a:pPr marL="285750" indent="-285750" algn="ctr">
              <a:buFontTx/>
              <a:buChar char="-"/>
            </a:pPr>
            <a:r>
              <a:rPr lang="ru-RU" dirty="0" smtClean="0">
                <a:latin typeface="Times New Roman" panose="02020603050405020304" pitchFamily="18" charset="0"/>
                <a:cs typeface="Times New Roman" panose="02020603050405020304" pitchFamily="18" charset="0"/>
              </a:rPr>
              <a:t>На основе того что знает</a:t>
            </a:r>
          </a:p>
          <a:p>
            <a:pPr marL="285750" indent="-285750" algn="ctr">
              <a:buFontTx/>
              <a:buChar char="-"/>
            </a:pPr>
            <a:r>
              <a:rPr lang="ru-RU" dirty="0" smtClean="0">
                <a:latin typeface="Times New Roman" panose="02020603050405020304" pitchFamily="18" charset="0"/>
                <a:cs typeface="Times New Roman" panose="02020603050405020304" pitchFamily="18" charset="0"/>
              </a:rPr>
              <a:t>Через воображение чувствует свободу волеизъявления</a:t>
            </a:r>
          </a:p>
          <a:p>
            <a:pPr algn="ctr"/>
            <a:r>
              <a:rPr lang="ru-RU" dirty="0" smtClean="0">
                <a:latin typeface="Times New Roman" panose="02020603050405020304" pitchFamily="18" charset="0"/>
                <a:cs typeface="Times New Roman" panose="02020603050405020304" pitchFamily="18" charset="0"/>
              </a:rPr>
              <a:t>-зарожден. </a:t>
            </a:r>
            <a:r>
              <a:rPr lang="ru-RU" dirty="0" err="1">
                <a:latin typeface="Times New Roman" panose="02020603050405020304" pitchFamily="18" charset="0"/>
                <a:cs typeface="Times New Roman" panose="02020603050405020304" pitchFamily="18" charset="0"/>
              </a:rPr>
              <a:t>п</a:t>
            </a:r>
            <a:r>
              <a:rPr lang="ru-RU" dirty="0" err="1" smtClean="0">
                <a:latin typeface="Times New Roman" panose="02020603050405020304" pitchFamily="18" charset="0"/>
                <a:cs typeface="Times New Roman" panose="02020603050405020304" pitchFamily="18" charset="0"/>
              </a:rPr>
              <a:t>род</a:t>
            </a:r>
            <a:r>
              <a:rPr lang="ru-RU" dirty="0" smtClean="0">
                <a:latin typeface="Times New Roman" panose="02020603050405020304" pitchFamily="18" charset="0"/>
                <a:cs typeface="Times New Roman" panose="02020603050405020304" pitchFamily="18" charset="0"/>
              </a:rPr>
              <a:t>. видов </a:t>
            </a:r>
            <a:r>
              <a:rPr lang="ru-RU" dirty="0" err="1" smtClean="0">
                <a:latin typeface="Times New Roman" panose="02020603050405020304" pitchFamily="18" charset="0"/>
                <a:cs typeface="Times New Roman" panose="02020603050405020304" pitchFamily="18" charset="0"/>
              </a:rPr>
              <a:t>деят-ти</a:t>
            </a:r>
            <a:endParaRPr lang="en-US" dirty="0"/>
          </a:p>
        </p:txBody>
      </p:sp>
      <p:sp>
        <p:nvSpPr>
          <p:cNvPr id="6" name="Равнобедренный треугольник 5"/>
          <p:cNvSpPr/>
          <p:nvPr/>
        </p:nvSpPr>
        <p:spPr>
          <a:xfrm>
            <a:off x="261258" y="3936274"/>
            <a:ext cx="3997234" cy="2211977"/>
          </a:xfrm>
          <a:prstGeom prst="triangle">
            <a:avLst>
              <a:gd name="adj" fmla="val 440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latin typeface="Times New Roman" panose="02020603050405020304" pitchFamily="18" charset="0"/>
                <a:cs typeface="Times New Roman" panose="02020603050405020304" pitchFamily="18" charset="0"/>
              </a:rPr>
              <a:t>      ПАМЯТЬ</a:t>
            </a:r>
            <a:endParaRPr lang="ru-MD" dirty="0"/>
          </a:p>
          <a:p>
            <a:pPr algn="ctr"/>
            <a:r>
              <a:rPr lang="ru-MD" dirty="0">
                <a:latin typeface="Times New Roman" panose="02020603050405020304" pitchFamily="18" charset="0"/>
                <a:cs typeface="Times New Roman" panose="02020603050405020304" pitchFamily="18" charset="0"/>
              </a:rPr>
              <a:t>-</a:t>
            </a:r>
            <a:r>
              <a:rPr lang="ru-MD" dirty="0" smtClean="0">
                <a:latin typeface="Times New Roman" panose="02020603050405020304" pitchFamily="18" charset="0"/>
                <a:cs typeface="Times New Roman" panose="02020603050405020304" pitchFamily="18" charset="0"/>
              </a:rPr>
              <a:t>непроизвольная</a:t>
            </a:r>
          </a:p>
          <a:p>
            <a:pPr algn="ctr"/>
            <a:r>
              <a:rPr lang="ru-MD" dirty="0" smtClean="0">
                <a:latin typeface="Times New Roman" panose="02020603050405020304" pitchFamily="18" charset="0"/>
                <a:cs typeface="Times New Roman" panose="02020603050405020304" pitchFamily="18" charset="0"/>
              </a:rPr>
              <a:t>-эмоционально </a:t>
            </a:r>
            <a:r>
              <a:rPr lang="ru-MD" dirty="0" err="1" smtClean="0">
                <a:latin typeface="Times New Roman" panose="02020603050405020304" pitchFamily="18" charset="0"/>
                <a:cs typeface="Times New Roman" panose="02020603050405020304" pitchFamily="18" charset="0"/>
              </a:rPr>
              <a:t>окрашеная</a:t>
            </a:r>
            <a:endParaRPr lang="ru-MD" dirty="0" smtClean="0">
              <a:latin typeface="Times New Roman" panose="02020603050405020304" pitchFamily="18" charset="0"/>
              <a:cs typeface="Times New Roman" panose="02020603050405020304" pitchFamily="18" charset="0"/>
            </a:endParaRPr>
          </a:p>
          <a:p>
            <a:pPr algn="ctr"/>
            <a:r>
              <a:rPr lang="ru-MD" dirty="0" smtClean="0">
                <a:latin typeface="Times New Roman" panose="02020603050405020304" pitchFamily="18" charset="0"/>
                <a:cs typeface="Times New Roman" panose="02020603050405020304" pitchFamily="18" charset="0"/>
              </a:rPr>
              <a:t>-через действие с предметом</a:t>
            </a:r>
          </a:p>
          <a:p>
            <a:endParaRPr lang="ru-MD" dirty="0">
              <a:latin typeface="Times New Roman" panose="02020603050405020304" pitchFamily="18" charset="0"/>
              <a:cs typeface="Times New Roman" panose="02020603050405020304" pitchFamily="18" charset="0"/>
            </a:endParaRPr>
          </a:p>
          <a:p>
            <a:endParaRPr lang="ru-MD" dirty="0" smtClean="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a:off x="8403771" y="148044"/>
            <a:ext cx="3614058" cy="25690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latin typeface="Times New Roman" panose="02020603050405020304" pitchFamily="18" charset="0"/>
                <a:cs typeface="Times New Roman" panose="02020603050405020304" pitchFamily="18" charset="0"/>
              </a:rPr>
              <a:t>ВОСПРИЯТИЕ</a:t>
            </a:r>
          </a:p>
          <a:p>
            <a:pPr algn="just"/>
            <a:r>
              <a:rPr lang="ru-RU" dirty="0" smtClean="0">
                <a:latin typeface="Times New Roman" panose="02020603050405020304" pitchFamily="18" charset="0"/>
                <a:cs typeface="Times New Roman" panose="02020603050405020304" pitchFamily="18" charset="0"/>
              </a:rPr>
              <a:t>-</a:t>
            </a:r>
            <a:r>
              <a:rPr lang="ru-RU" dirty="0" err="1" smtClean="0">
                <a:latin typeface="Times New Roman" panose="02020603050405020304" pitchFamily="18" charset="0"/>
                <a:cs typeface="Times New Roman" panose="02020603050405020304" pitchFamily="18" charset="0"/>
              </a:rPr>
              <a:t>формир</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п</a:t>
            </a:r>
            <a:r>
              <a:rPr lang="ru-RU" dirty="0" smtClean="0">
                <a:latin typeface="Times New Roman" panose="02020603050405020304" pitchFamily="18" charset="0"/>
                <a:cs typeface="Times New Roman" panose="02020603050405020304" pitchFamily="18" charset="0"/>
              </a:rPr>
              <a:t>редставлений</a:t>
            </a:r>
          </a:p>
          <a:p>
            <a:pPr algn="just"/>
            <a:r>
              <a:rPr lang="ru-MD" dirty="0" smtClean="0">
                <a:latin typeface="Times New Roman" panose="02020603050405020304" pitchFamily="18" charset="0"/>
                <a:cs typeface="Times New Roman" panose="02020603050405020304" pitchFamily="18" charset="0"/>
              </a:rPr>
              <a:t>-узнавание по отд. признакам</a:t>
            </a:r>
          </a:p>
          <a:p>
            <a:pPr algn="just"/>
            <a:r>
              <a:rPr lang="ru-MD" dirty="0" smtClean="0">
                <a:latin typeface="Times New Roman" panose="02020603050405020304" pitchFamily="18" charset="0"/>
                <a:cs typeface="Times New Roman" panose="02020603050405020304" pitchFamily="18" charset="0"/>
              </a:rPr>
              <a:t>-</a:t>
            </a:r>
            <a:r>
              <a:rPr lang="ru-MD" dirty="0" err="1" smtClean="0">
                <a:latin typeface="Times New Roman" panose="02020603050405020304" pitchFamily="18" charset="0"/>
                <a:cs typeface="Times New Roman" panose="02020603050405020304" pitchFamily="18" charset="0"/>
              </a:rPr>
              <a:t>соотносящ</a:t>
            </a:r>
            <a:r>
              <a:rPr lang="ru-MD" dirty="0" smtClean="0">
                <a:latin typeface="Times New Roman" panose="02020603050405020304" pitchFamily="18" charset="0"/>
                <a:cs typeface="Times New Roman" panose="02020603050405020304" pitchFamily="18" charset="0"/>
              </a:rPr>
              <a:t> и </a:t>
            </a:r>
            <a:r>
              <a:rPr lang="ru-MD" dirty="0" err="1" smtClean="0">
                <a:latin typeface="Times New Roman" panose="02020603050405020304" pitchFamily="18" charset="0"/>
                <a:cs typeface="Times New Roman" panose="02020603050405020304" pitchFamily="18" charset="0"/>
              </a:rPr>
              <a:t>орудийн</a:t>
            </a:r>
            <a:r>
              <a:rPr lang="ru-MD" dirty="0" smtClean="0">
                <a:latin typeface="Times New Roman" panose="02020603050405020304" pitchFamily="18" charset="0"/>
                <a:cs typeface="Times New Roman" panose="02020603050405020304" pitchFamily="18" charset="0"/>
              </a:rPr>
              <a:t>. </a:t>
            </a:r>
            <a:r>
              <a:rPr lang="ru-MD" dirty="0" err="1" smtClean="0">
                <a:latin typeface="Times New Roman" panose="02020603050405020304" pitchFamily="18" charset="0"/>
                <a:cs typeface="Times New Roman" panose="02020603050405020304" pitchFamily="18" charset="0"/>
              </a:rPr>
              <a:t>дей</a:t>
            </a:r>
            <a:r>
              <a:rPr lang="ru-MD" dirty="0" smtClean="0">
                <a:latin typeface="Times New Roman" panose="02020603050405020304" pitchFamily="18" charset="0"/>
                <a:cs typeface="Times New Roman" panose="02020603050405020304" pitchFamily="18" charset="0"/>
              </a:rPr>
              <a:t>-я</a:t>
            </a:r>
          </a:p>
          <a:p>
            <a:pPr algn="just"/>
            <a:r>
              <a:rPr lang="ru-MD" dirty="0" smtClean="0">
                <a:latin typeface="Times New Roman" panose="02020603050405020304" pitchFamily="18" charset="0"/>
                <a:cs typeface="Times New Roman" panose="02020603050405020304" pitchFamily="18" charset="0"/>
              </a:rPr>
              <a:t>-выяснение свойств предметов</a:t>
            </a:r>
          </a:p>
          <a:p>
            <a:pPr algn="just"/>
            <a:r>
              <a:rPr lang="ru-MD" dirty="0" smtClean="0">
                <a:latin typeface="Times New Roman" panose="02020603050405020304" pitchFamily="18" charset="0"/>
                <a:cs typeface="Times New Roman" panose="02020603050405020304" pitchFamily="18" charset="0"/>
              </a:rPr>
              <a:t>-постоянство образцов (3 год)</a:t>
            </a:r>
            <a:endParaRPr lang="en-US"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849187" y="3875314"/>
            <a:ext cx="3396343" cy="1754326"/>
          </a:xfrm>
          <a:prstGeom prst="rect">
            <a:avLst/>
          </a:prstGeom>
        </p:spPr>
        <p:txBody>
          <a:bodyPr wrap="square">
            <a:spAutoFit/>
          </a:bodyPr>
          <a:lstStyle/>
          <a:p>
            <a:r>
              <a:rPr lang="ru-RU" dirty="0" smtClean="0">
                <a:latin typeface="Times New Roman" panose="02020603050405020304" pitchFamily="18" charset="0"/>
                <a:cs typeface="Times New Roman" panose="02020603050405020304" pitchFamily="18" charset="0"/>
              </a:rPr>
              <a:t>ОБЩЕНИЕ СО ВЗРОСЛЫМ</a:t>
            </a:r>
          </a:p>
          <a:p>
            <a:r>
              <a:rPr lang="ru-RU" dirty="0" smtClean="0">
                <a:latin typeface="Times New Roman" panose="02020603050405020304" pitchFamily="18" charset="0"/>
                <a:cs typeface="Times New Roman" panose="02020603050405020304" pitchFamily="18" charset="0"/>
              </a:rPr>
              <a:t>-идентификация, подражание</a:t>
            </a:r>
          </a:p>
          <a:p>
            <a:r>
              <a:rPr lang="ru-RU" dirty="0" smtClean="0">
                <a:latin typeface="Times New Roman" panose="02020603050405020304" pitchFamily="18" charset="0"/>
                <a:cs typeface="Times New Roman" panose="02020603050405020304" pitchFamily="18" charset="0"/>
              </a:rPr>
              <a:t>-мир постоянных вещей</a:t>
            </a:r>
          </a:p>
          <a:p>
            <a:r>
              <a:rPr lang="ru-RU" dirty="0" smtClean="0">
                <a:latin typeface="Times New Roman" panose="02020603050405020304" pitchFamily="18" charset="0"/>
                <a:cs typeface="Times New Roman" panose="02020603050405020304" pitchFamily="18" charset="0"/>
              </a:rPr>
              <a:t>-внимание к речи</a:t>
            </a:r>
          </a:p>
          <a:p>
            <a:r>
              <a:rPr lang="ru-RU" dirty="0" smtClean="0">
                <a:latin typeface="Times New Roman" panose="02020603050405020304" pitchFamily="18" charset="0"/>
                <a:cs typeface="Times New Roman" panose="02020603050405020304" pitchFamily="18" charset="0"/>
              </a:rPr>
              <a:t>-соц. активность сосредоточена на предметном мире</a:t>
            </a:r>
          </a:p>
        </p:txBody>
      </p:sp>
      <p:sp>
        <p:nvSpPr>
          <p:cNvPr id="10" name="Прямоугольник 9"/>
          <p:cNvSpPr/>
          <p:nvPr/>
        </p:nvSpPr>
        <p:spPr>
          <a:xfrm>
            <a:off x="7733211" y="2999147"/>
            <a:ext cx="3431178" cy="646331"/>
          </a:xfrm>
          <a:prstGeom prst="rect">
            <a:avLst/>
          </a:prstGeom>
        </p:spPr>
        <p:txBody>
          <a:bodyPr wrap="square">
            <a:spAutoFit/>
          </a:bodyPr>
          <a:lstStyle/>
          <a:p>
            <a:r>
              <a:rPr lang="ru-RU" dirty="0" smtClean="0">
                <a:latin typeface="Times New Roman" panose="02020603050405020304" pitchFamily="18" charset="0"/>
                <a:cs typeface="Times New Roman" panose="02020603050405020304" pitchFamily="18" charset="0"/>
              </a:rPr>
              <a:t>МИР ЗНАКОВ (действие отделяется от мышления) </a:t>
            </a:r>
            <a:endParaRPr lang="en-US" dirty="0"/>
          </a:p>
        </p:txBody>
      </p:sp>
      <p:cxnSp>
        <p:nvCxnSpPr>
          <p:cNvPr id="14" name="Прямая со стрелкой 13"/>
          <p:cNvCxnSpPr/>
          <p:nvPr/>
        </p:nvCxnSpPr>
        <p:spPr>
          <a:xfrm flipH="1">
            <a:off x="3169921" y="2220686"/>
            <a:ext cx="1254034" cy="26125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6" name="Прямая со стрелкой 15"/>
          <p:cNvCxnSpPr/>
          <p:nvPr/>
        </p:nvCxnSpPr>
        <p:spPr>
          <a:xfrm>
            <a:off x="7132320" y="2691450"/>
            <a:ext cx="844730" cy="31491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0" name="Прямая со стрелкой 19"/>
          <p:cNvCxnSpPr/>
          <p:nvPr/>
        </p:nvCxnSpPr>
        <p:spPr>
          <a:xfrm>
            <a:off x="8800011" y="3612349"/>
            <a:ext cx="143692" cy="71581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2" name="Прямая со стрелкой 21"/>
          <p:cNvCxnSpPr/>
          <p:nvPr/>
        </p:nvCxnSpPr>
        <p:spPr>
          <a:xfrm flipH="1">
            <a:off x="4206241" y="5471001"/>
            <a:ext cx="3927565" cy="53993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5" name="Прямая со стрелкой 24"/>
          <p:cNvCxnSpPr/>
          <p:nvPr/>
        </p:nvCxnSpPr>
        <p:spPr>
          <a:xfrm>
            <a:off x="2586446" y="3287661"/>
            <a:ext cx="1262741" cy="75311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7" name="Прямая со стрелкой 26"/>
          <p:cNvCxnSpPr/>
          <p:nvPr/>
        </p:nvCxnSpPr>
        <p:spPr>
          <a:xfrm flipV="1">
            <a:off x="6810103" y="3589288"/>
            <a:ext cx="1166947" cy="45149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0" name="Прямая со стрелкой 29"/>
          <p:cNvCxnSpPr/>
          <p:nvPr/>
        </p:nvCxnSpPr>
        <p:spPr>
          <a:xfrm flipH="1" flipV="1">
            <a:off x="3169922" y="2778035"/>
            <a:ext cx="1550124" cy="2365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5" name="Прямая со стрелкой 34"/>
          <p:cNvCxnSpPr/>
          <p:nvPr/>
        </p:nvCxnSpPr>
        <p:spPr>
          <a:xfrm flipV="1">
            <a:off x="3217816" y="748937"/>
            <a:ext cx="727168" cy="17417"/>
          </a:xfrm>
          <a:prstGeom prst="straightConnector1">
            <a:avLst/>
          </a:prstGeom>
          <a:ln w="38100">
            <a:headEnd type="triangle"/>
            <a:tailEnd type="triangle"/>
          </a:ln>
        </p:spPr>
        <p:style>
          <a:lnRef idx="1">
            <a:schemeClr val="dk1"/>
          </a:lnRef>
          <a:fillRef idx="0">
            <a:schemeClr val="dk1"/>
          </a:fillRef>
          <a:effectRef idx="0">
            <a:schemeClr val="dk1"/>
          </a:effectRef>
          <a:fontRef idx="minor">
            <a:schemeClr val="tx1"/>
          </a:fontRef>
        </p:style>
      </p:cxnSp>
      <p:cxnSp>
        <p:nvCxnSpPr>
          <p:cNvPr id="37" name="Прямая со стрелкой 36"/>
          <p:cNvCxnSpPr/>
          <p:nvPr/>
        </p:nvCxnSpPr>
        <p:spPr>
          <a:xfrm>
            <a:off x="7408815" y="655320"/>
            <a:ext cx="873037" cy="6531"/>
          </a:xfrm>
          <a:prstGeom prst="straightConnector1">
            <a:avLst/>
          </a:prstGeom>
          <a:ln w="38100">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42215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4 озорных комиксов о том, что женщинам в «должности» мамы должны полагаться особые надбавки и премии"/>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92413" y="0"/>
            <a:ext cx="2799587" cy="5349297"/>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20265" y="0"/>
            <a:ext cx="8793552" cy="2554545"/>
          </a:xfrm>
          <a:prstGeom prst="rect">
            <a:avLst/>
          </a:prstGeom>
        </p:spPr>
        <p:txBody>
          <a:bodyPr wrap="square">
            <a:spAutoFit/>
          </a:bodyPr>
          <a:lstStyle/>
          <a:p>
            <a:pPr algn="just"/>
            <a:r>
              <a:rPr lang="ru-RU" sz="3200" b="1" dirty="0">
                <a:latin typeface="Times New Roman" panose="02020603050405020304" pitchFamily="18" charset="0"/>
                <a:ea typeface="Times New Roman" panose="02020603050405020304" pitchFamily="18" charset="0"/>
              </a:rPr>
              <a:t>Ведущая деятельность: </a:t>
            </a:r>
            <a:endParaRPr lang="ru-RU" sz="3200" b="1" dirty="0" smtClean="0">
              <a:latin typeface="Times New Roman" panose="02020603050405020304" pitchFamily="18" charset="0"/>
              <a:ea typeface="Times New Roman" panose="02020603050405020304" pitchFamily="18" charset="0"/>
            </a:endParaRPr>
          </a:p>
          <a:p>
            <a:pPr algn="just"/>
            <a:r>
              <a:rPr lang="ru-RU" sz="3200" dirty="0" smtClean="0">
                <a:latin typeface="Times New Roman" panose="02020603050405020304" pitchFamily="18" charset="0"/>
                <a:ea typeface="Times New Roman" panose="02020603050405020304" pitchFamily="18" charset="0"/>
              </a:rPr>
              <a:t>предметно-</a:t>
            </a:r>
            <a:r>
              <a:rPr lang="ru-RU" sz="3200" dirty="0" err="1" smtClean="0">
                <a:latin typeface="Times New Roman" panose="02020603050405020304" pitchFamily="18" charset="0"/>
                <a:ea typeface="Times New Roman" panose="02020603050405020304" pitchFamily="18" charset="0"/>
              </a:rPr>
              <a:t>манипулятивная</a:t>
            </a:r>
            <a:r>
              <a:rPr lang="ru-RU" sz="3200" dirty="0" smtClean="0">
                <a:latin typeface="Times New Roman" panose="02020603050405020304" pitchFamily="18" charset="0"/>
                <a:ea typeface="Times New Roman" panose="02020603050405020304" pitchFamily="18" charset="0"/>
              </a:rPr>
              <a:t> </a:t>
            </a:r>
            <a:endParaRPr lang="ru-RU" sz="3200" dirty="0">
              <a:latin typeface="Times New Roman" panose="02020603050405020304" pitchFamily="18" charset="0"/>
              <a:ea typeface="Times New Roman" panose="02020603050405020304" pitchFamily="18" charset="0"/>
            </a:endParaRPr>
          </a:p>
          <a:p>
            <a:pPr algn="just"/>
            <a:r>
              <a:rPr lang="ru-RU" sz="3200" b="1" dirty="0">
                <a:latin typeface="Times New Roman" panose="02020603050405020304" pitchFamily="18" charset="0"/>
              </a:rPr>
              <a:t>Новообразование:</a:t>
            </a:r>
            <a:r>
              <a:rPr lang="ru-RU" sz="3200" dirty="0">
                <a:latin typeface="Times New Roman" panose="02020603050405020304" pitchFamily="18" charset="0"/>
              </a:rPr>
              <a:t> Я сам</a:t>
            </a:r>
          </a:p>
          <a:p>
            <a:pPr algn="just"/>
            <a:r>
              <a:rPr lang="ru-RU" sz="3200" b="1" dirty="0">
                <a:latin typeface="Times New Roman" panose="02020603050405020304" pitchFamily="18" charset="0"/>
              </a:rPr>
              <a:t>Социальная ситуация развития: </a:t>
            </a:r>
            <a:endParaRPr lang="ru-RU" sz="3200" b="1" dirty="0" smtClean="0">
              <a:latin typeface="Times New Roman" panose="02020603050405020304" pitchFamily="18" charset="0"/>
            </a:endParaRPr>
          </a:p>
          <a:p>
            <a:pPr algn="just"/>
            <a:r>
              <a:rPr lang="ru-RU" sz="3200" dirty="0" smtClean="0">
                <a:latin typeface="Times New Roman" panose="02020603050405020304" pitchFamily="18" charset="0"/>
              </a:rPr>
              <a:t>усвоение </a:t>
            </a:r>
            <a:r>
              <a:rPr lang="ru-RU" sz="3200" dirty="0">
                <a:latin typeface="Times New Roman" panose="02020603050405020304" pitchFamily="18" charset="0"/>
              </a:rPr>
              <a:t>способов деятельности с предметами</a:t>
            </a:r>
            <a:endParaRPr lang="en-US" sz="3200" dirty="0"/>
          </a:p>
        </p:txBody>
      </p:sp>
      <p:pic>
        <p:nvPicPr>
          <p:cNvPr id="1030" name="Picture 6" descr="Развивающие игры на улице и дома с детьми раннего возраст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1963" y="2511738"/>
            <a:ext cx="3523779" cy="236754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Центр «Доверие» начинает набор в группы раннего развития | МБУ  «Многофункциональный центр по работе с семьёй и молодёжью «Доверие»"/>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3234" y="4605344"/>
            <a:ext cx="3352789" cy="225265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РАЗВИТИЕ РЕБЕНКА: Дети от 2 до 3 лет"/>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99" y="2873471"/>
            <a:ext cx="2638521" cy="395778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Питание детей в возрасте 2-3 лет - Страна Мам"/>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87520" y="4000961"/>
            <a:ext cx="3659043" cy="2566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053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84725" y="186216"/>
            <a:ext cx="5653367" cy="2585323"/>
          </a:xfrm>
          <a:prstGeom prst="rect">
            <a:avLst/>
          </a:prstGeom>
        </p:spPr>
        <p:txBody>
          <a:bodyPr wrap="square">
            <a:spAutoFit/>
          </a:bodyPr>
          <a:lstStyle/>
          <a:p>
            <a:pPr algn="just">
              <a:spcAft>
                <a:spcPts val="0"/>
              </a:spcAft>
            </a:pPr>
            <a:r>
              <a:rPr lang="ru-RU" b="1" dirty="0">
                <a:latin typeface="Times New Roman" panose="02020603050405020304" pitchFamily="18" charset="0"/>
                <a:ea typeface="Times New Roman" panose="02020603050405020304" pitchFamily="18" charset="0"/>
              </a:rPr>
              <a:t>ОСОБЕННОСТИ </a:t>
            </a:r>
            <a:r>
              <a:rPr lang="ru-RU" b="1" dirty="0" smtClean="0">
                <a:latin typeface="Times New Roman" panose="02020603050405020304" pitchFamily="18" charset="0"/>
                <a:ea typeface="Times New Roman" panose="02020603050405020304" pitchFamily="18" charset="0"/>
              </a:rPr>
              <a:t>ОБЩЕНИЯ</a:t>
            </a:r>
            <a:endPar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ru-RU"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r>
            <a:br>
              <a:rPr lang="ru-RU"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В раннем возрасте содержанием совместной деятельности ребёнка и взрослого становится </a:t>
            </a:r>
            <a:r>
              <a:rPr lang="ru-RU" b="1" dirty="0">
                <a:latin typeface="Times New Roman" panose="02020603050405020304" pitchFamily="18" charset="0"/>
                <a:cs typeface="Times New Roman" panose="02020603050405020304" pitchFamily="18" charset="0"/>
              </a:rPr>
              <a:t>усвоение культурных способов употребления пред­метов.</a:t>
            </a:r>
            <a:r>
              <a:rPr lang="ru-RU" dirty="0">
                <a:latin typeface="Times New Roman" panose="02020603050405020304" pitchFamily="18" charset="0"/>
                <a:cs typeface="Times New Roman" panose="02020603050405020304" pitchFamily="18" charset="0"/>
              </a:rPr>
              <a:t> Взрослый становится для ребёнка не только источ­ником внимания и доброжелательности, не только "поставщиком" самих предметов, но и образцом человеческих действий с предметами.</a:t>
            </a:r>
            <a:endParaRPr lang="en-US"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23264" y="2737239"/>
            <a:ext cx="5998441" cy="1754326"/>
          </a:xfrm>
          <a:prstGeom prst="rect">
            <a:avLst/>
          </a:prstGeom>
        </p:spPr>
        <p:txBody>
          <a:bodyPr wrap="square">
            <a:spAutoFit/>
          </a:bodyPr>
          <a:lstStyle/>
          <a:p>
            <a: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Младенчество </a:t>
            </a:r>
            <a:endPar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Ребёнок           Взрослый</a:t>
            </a:r>
          </a:p>
          <a:p>
            <a:r>
              <a:rPr lang="ru-RU"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Ранний возраст</a:t>
            </a:r>
            <a:endPar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Ребенок            Предмет            Взрослый</a:t>
            </a:r>
            <a: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p>
        </p:txBody>
      </p:sp>
      <p:cxnSp>
        <p:nvCxnSpPr>
          <p:cNvPr id="6" name="Прямая со стрелкой 5"/>
          <p:cNvCxnSpPr/>
          <p:nvPr/>
        </p:nvCxnSpPr>
        <p:spPr>
          <a:xfrm>
            <a:off x="1315915" y="3311503"/>
            <a:ext cx="568570" cy="11989"/>
          </a:xfrm>
          <a:prstGeom prst="straightConnector1">
            <a:avLst/>
          </a:prstGeom>
          <a:ln w="38100">
            <a:headEnd type="triangle"/>
            <a:tailEnd type="triangle"/>
          </a:ln>
        </p:spPr>
        <p:style>
          <a:lnRef idx="1">
            <a:schemeClr val="dk1"/>
          </a:lnRef>
          <a:fillRef idx="0">
            <a:schemeClr val="dk1"/>
          </a:fillRef>
          <a:effectRef idx="0">
            <a:schemeClr val="dk1"/>
          </a:effectRef>
          <a:fontRef idx="minor">
            <a:schemeClr val="tx1"/>
          </a:fontRef>
        </p:style>
      </p:cxnSp>
      <p:cxnSp>
        <p:nvCxnSpPr>
          <p:cNvPr id="14" name="Прямая со стрелкой 13"/>
          <p:cNvCxnSpPr/>
          <p:nvPr/>
        </p:nvCxnSpPr>
        <p:spPr>
          <a:xfrm flipH="1" flipV="1">
            <a:off x="2486804" y="3929314"/>
            <a:ext cx="598375" cy="2315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6" name="Прямая со стрелкой 15"/>
          <p:cNvCxnSpPr/>
          <p:nvPr/>
        </p:nvCxnSpPr>
        <p:spPr>
          <a:xfrm flipV="1">
            <a:off x="909868" y="3952467"/>
            <a:ext cx="690332" cy="1332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pic>
        <p:nvPicPr>
          <p:cNvPr id="2050" name="Picture 2" descr="Выбор партнера по игре у детей - Психолого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64" y="4153171"/>
            <a:ext cx="3956452" cy="26400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Картинки по запросу &quot;бинго плохая мать&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0642" y="0"/>
            <a:ext cx="5810021" cy="615658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Особенности организации игры детей в семье » Порозовский ясли-сад"/>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31356" y="4549837"/>
            <a:ext cx="3315616" cy="2221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626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8618" y="304800"/>
            <a:ext cx="11392518" cy="3170099"/>
          </a:xfrm>
          <a:prstGeom prst="rect">
            <a:avLst/>
          </a:prstGeom>
        </p:spPr>
        <p:txBody>
          <a:bodyPr wrap="square">
            <a:spAutoFit/>
          </a:bodyPr>
          <a:lstStyle/>
          <a:p>
            <a:r>
              <a:rPr lang="ru-RU" sz="2000" b="1" dirty="0">
                <a:latin typeface="Times New Roman" panose="02020603050405020304" pitchFamily="18" charset="0"/>
                <a:cs typeface="Times New Roman" panose="02020603050405020304" pitchFamily="18" charset="0"/>
              </a:rPr>
              <a:t>О</a:t>
            </a:r>
            <a:r>
              <a:rPr lang="ru-RU" sz="2000" b="1" dirty="0" smtClean="0">
                <a:latin typeface="Times New Roman" panose="02020603050405020304" pitchFamily="18" charset="0"/>
                <a:cs typeface="Times New Roman" panose="02020603050405020304" pitchFamily="18" charset="0"/>
              </a:rPr>
              <a:t>владение речью</a:t>
            </a:r>
          </a:p>
          <a:p>
            <a:r>
              <a:rPr lang="ru-RU" sz="2000" dirty="0" smtClean="0">
                <a:latin typeface="Times New Roman" panose="02020603050405020304" pitchFamily="18" charset="0"/>
                <a:cs typeface="Times New Roman" panose="02020603050405020304" pitchFamily="18" charset="0"/>
              </a:rPr>
              <a:t> </a:t>
            </a:r>
          </a:p>
          <a:p>
            <a:pPr algn="just"/>
            <a:r>
              <a:rPr lang="ru-RU" sz="2000" dirty="0" smtClean="0">
                <a:latin typeface="Times New Roman" panose="02020603050405020304" pitchFamily="18" charset="0"/>
                <a:cs typeface="Times New Roman" panose="02020603050405020304" pitchFamily="18" charset="0"/>
              </a:rPr>
              <a:t>Потребность и необходимость говорить предполагает два главных условия: потребность в общении со взрослым, и потребность в предмете, который нужно назвать. </a:t>
            </a:r>
          </a:p>
          <a:p>
            <a:pPr algn="just"/>
            <a:r>
              <a:rPr lang="ru-RU" sz="2000" dirty="0" smtClean="0">
                <a:latin typeface="Times New Roman" panose="02020603050405020304" pitchFamily="18" charset="0"/>
                <a:cs typeface="Times New Roman" panose="02020603050405020304" pitchFamily="18" charset="0"/>
              </a:rPr>
              <a:t>Взрослый ставит задачу назвать слово</a:t>
            </a:r>
          </a:p>
          <a:p>
            <a:pPr algn="just"/>
            <a:r>
              <a:rPr lang="ru-RU" sz="2000" dirty="0" smtClean="0">
                <a:latin typeface="Times New Roman" panose="02020603050405020304" pitchFamily="18" charset="0"/>
                <a:cs typeface="Times New Roman" panose="02020603050405020304" pitchFamily="18" charset="0"/>
              </a:rPr>
              <a:t> Около 1,5 «речевой взрыв» –резкое нарастание словаря ребенка и интерес ребенка к речи</a:t>
            </a:r>
          </a:p>
          <a:p>
            <a:pPr algn="just"/>
            <a:r>
              <a:rPr lang="ru-RU" sz="2000" dirty="0" smtClean="0">
                <a:latin typeface="Times New Roman" panose="02020603050405020304" pitchFamily="18" charset="0"/>
                <a:cs typeface="Times New Roman" panose="02020603050405020304" pitchFamily="18" charset="0"/>
              </a:rPr>
              <a:t>Понимание речи, содержание сказок и стихов, их запоминание, попытки рассказать взрослым о своих впечатлениях, о предметах- это все говорит о становлении речи, как о самостоятельном средстве общения. </a:t>
            </a:r>
          </a:p>
          <a:p>
            <a:endParaRPr lang="en-US" sz="2000" dirty="0"/>
          </a:p>
        </p:txBody>
      </p:sp>
      <p:pic>
        <p:nvPicPr>
          <p:cNvPr id="3076" name="Picture 4" descr="Логопед: Как учить ребенка говорить и когда начинать волноваться |  Православие и мир"/>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618" y="3211450"/>
            <a:ext cx="6762461" cy="340828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ребёнок говорит · babiesinspiration.r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2920" y="3936679"/>
            <a:ext cx="4767407" cy="2683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8226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23250" y="267139"/>
            <a:ext cx="4987391" cy="461665"/>
          </a:xfrm>
          <a:prstGeom prst="rect">
            <a:avLst/>
          </a:prstGeom>
        </p:spPr>
        <p:txBody>
          <a:bodyPr wrap="none">
            <a:spAutoFit/>
          </a:bodyPr>
          <a:lstStyle/>
          <a:p>
            <a:pPr algn="just">
              <a:spcAft>
                <a:spcPts val="0"/>
              </a:spcAft>
            </a:pPr>
            <a:r>
              <a:rPr lang="ru-RU" sz="2400" b="1" dirty="0">
                <a:latin typeface="Times New Roman" panose="02020603050405020304" pitchFamily="18" charset="0"/>
                <a:ea typeface="Times New Roman" panose="02020603050405020304" pitchFamily="18" charset="0"/>
              </a:rPr>
              <a:t>ОСОБЕННОСТИ </a:t>
            </a:r>
            <a:r>
              <a:rPr lang="ru-RU" sz="2400" b="1" dirty="0" smtClean="0">
                <a:latin typeface="Times New Roman" panose="02020603050405020304" pitchFamily="18" charset="0"/>
                <a:ea typeface="Times New Roman" panose="02020603050405020304" pitchFamily="18" charset="0"/>
              </a:rPr>
              <a:t>ВОСПРИЯТИЯ</a:t>
            </a:r>
            <a:endParaRPr lang="en-US" sz="2400" dirty="0">
              <a:latin typeface="Times New Roman" panose="02020603050405020304" pitchFamily="18" charset="0"/>
              <a:ea typeface="Times New Roman" panose="02020603050405020304" pitchFamily="18" charset="0"/>
            </a:endParaRPr>
          </a:p>
        </p:txBody>
      </p:sp>
      <p:sp>
        <p:nvSpPr>
          <p:cNvPr id="3" name="Прямоугольник 2"/>
          <p:cNvSpPr/>
          <p:nvPr/>
        </p:nvSpPr>
        <p:spPr>
          <a:xfrm>
            <a:off x="739860" y="1064553"/>
            <a:ext cx="9364722" cy="2800767"/>
          </a:xfrm>
          <a:prstGeom prst="rect">
            <a:avLst/>
          </a:prstGeom>
        </p:spPr>
        <p:txBody>
          <a:bodyPr wrap="square">
            <a:spAutoFit/>
          </a:bodyPr>
          <a:lstStyle/>
          <a:p>
            <a:pPr algn="just"/>
            <a:r>
              <a:rPr lang="ru-RU" sz="2800" dirty="0">
                <a:latin typeface="Times New Roman" panose="02020603050405020304" pitchFamily="18" charset="0"/>
                <a:cs typeface="Times New Roman" panose="02020603050405020304" pitchFamily="18" charset="0"/>
              </a:rPr>
              <a:t>Ведущая функция- </a:t>
            </a:r>
            <a:r>
              <a:rPr lang="ru-RU" sz="2800" dirty="0" smtClean="0">
                <a:latin typeface="Times New Roman" panose="02020603050405020304" pitchFamily="18" charset="0"/>
                <a:cs typeface="Times New Roman" panose="02020603050405020304" pitchFamily="18" charset="0"/>
              </a:rPr>
              <a:t>восприятие</a:t>
            </a:r>
          </a:p>
          <a:p>
            <a:pPr algn="just"/>
            <a:r>
              <a:rPr lang="ru-RU" sz="2800" dirty="0" smtClean="0">
                <a:latin typeface="Times New Roman" panose="02020603050405020304" pitchFamily="18" charset="0"/>
                <a:cs typeface="Times New Roman" panose="02020603050405020304" pitchFamily="18" charset="0"/>
              </a:rPr>
              <a:t>Узнают близких на фотографиях и предметов на рисунках</a:t>
            </a:r>
          </a:p>
          <a:p>
            <a:pPr algn="just"/>
            <a:r>
              <a:rPr lang="ru-RU" sz="2800" dirty="0" smtClean="0">
                <a:latin typeface="Times New Roman" panose="02020603050405020304" pitchFamily="18" charset="0"/>
                <a:cs typeface="Times New Roman" panose="02020603050405020304" pitchFamily="18" charset="0"/>
              </a:rPr>
              <a:t>Совершенствуется  через действия с предметами</a:t>
            </a:r>
          </a:p>
          <a:p>
            <a:pPr algn="just"/>
            <a:r>
              <a:rPr lang="ru-RU" sz="2800" dirty="0">
                <a:latin typeface="Times New Roman" panose="02020603050405020304" pitchFamily="18" charset="0"/>
                <a:cs typeface="Times New Roman" panose="02020603050405020304" pitchFamily="18" charset="0"/>
              </a:rPr>
              <a:t>Действия с предметами направлены на форму и величину</a:t>
            </a:r>
          </a:p>
          <a:p>
            <a:pPr algn="just"/>
            <a:r>
              <a:rPr lang="ru-MD" sz="2800" dirty="0" smtClean="0">
                <a:latin typeface="Times New Roman" panose="02020603050405020304" pitchFamily="18" charset="0"/>
                <a:cs typeface="Times New Roman" panose="02020603050405020304" pitchFamily="18" charset="0"/>
              </a:rPr>
              <a:t>Цвет узнается но не учитывается в восприятии</a:t>
            </a:r>
          </a:p>
          <a:p>
            <a:pPr algn="just"/>
            <a:endParaRPr lang="en-US" dirty="0"/>
          </a:p>
          <a:p>
            <a:pPr algn="just"/>
            <a:endParaRPr lang="ru-RU" b="1" dirty="0">
              <a:latin typeface="Times New Roman" panose="02020603050405020304" pitchFamily="18" charset="0"/>
            </a:endParaRPr>
          </a:p>
        </p:txBody>
      </p:sp>
      <p:pic>
        <p:nvPicPr>
          <p:cNvPr id="4" name="Picture 4" descr="Психолого-педагогическая характеристика детей раннего возраст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9530" y="4056469"/>
            <a:ext cx="3922470" cy="26521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Ребенок летом: во что одевать ребенка летом, занятия на даче для детей"/>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364" y="4431901"/>
            <a:ext cx="3853564" cy="2276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495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7853" y="233253"/>
            <a:ext cx="7721601" cy="3170099"/>
          </a:xfrm>
          <a:prstGeom prst="rect">
            <a:avLst/>
          </a:prstGeom>
        </p:spPr>
        <p:txBody>
          <a:bodyPr wrap="square">
            <a:spAutoFit/>
          </a:bodyPr>
          <a:lstStyle/>
          <a:p>
            <a:pPr algn="just"/>
            <a:r>
              <a:rPr lang="ru-RU" sz="2000" dirty="0" smtClean="0">
                <a:latin typeface="Times New Roman" panose="02020603050405020304" pitchFamily="18" charset="0"/>
                <a:cs typeface="Times New Roman" panose="02020603050405020304" pitchFamily="18" charset="0"/>
              </a:rPr>
              <a:t>Из числа действий, которыми овладевает ребенок в раннем детст­ве, особенно значимыми для его психического развития оказываются соотносящие и орудийные действия. </a:t>
            </a:r>
          </a:p>
          <a:p>
            <a:pPr algn="just"/>
            <a:r>
              <a:rPr lang="ru-RU" sz="2000" b="1" i="1" dirty="0" smtClean="0">
                <a:latin typeface="Times New Roman" panose="02020603050405020304" pitchFamily="18" charset="0"/>
                <a:cs typeface="Times New Roman" panose="02020603050405020304" pitchFamily="18" charset="0"/>
              </a:rPr>
              <a:t>Соотносящими</a:t>
            </a:r>
            <a:r>
              <a:rPr lang="ru-RU" sz="2000" dirty="0" smtClean="0">
                <a:latin typeface="Times New Roman" panose="02020603050405020304" pitchFamily="18" charset="0"/>
                <a:cs typeface="Times New Roman" panose="02020603050405020304" pitchFamily="18" charset="0"/>
              </a:rPr>
              <a:t> являются дейст­вия, цель которых состоит в приведении двух или нескольких предме­тов (или их частей) в определенные пространственные взаимоотноше­ния. Это, например, складывание пирамидок из колец, использование всяческих сборно-разборных игрушек, закрывание коробок крышками.</a:t>
            </a:r>
            <a:endParaRPr lang="en-US" sz="2000" dirty="0" smtClean="0">
              <a:latin typeface="Times New Roman" panose="02020603050405020304" pitchFamily="18" charset="0"/>
              <a:cs typeface="Times New Roman" panose="02020603050405020304" pitchFamily="18" charset="0"/>
            </a:endParaRPr>
          </a:p>
          <a:p>
            <a:pPr algn="just"/>
            <a:r>
              <a:rPr lang="ru-RU" sz="2000" b="1" i="1" dirty="0" smtClean="0">
                <a:latin typeface="Times New Roman" panose="02020603050405020304" pitchFamily="18" charset="0"/>
                <a:cs typeface="Times New Roman" panose="02020603050405020304" pitchFamily="18" charset="0"/>
              </a:rPr>
              <a:t>Орудийные действия </a:t>
            </a:r>
            <a:r>
              <a:rPr lang="ru-RU" sz="2000" i="1" dirty="0" smtClean="0">
                <a:latin typeface="Times New Roman" panose="02020603050405020304" pitchFamily="18" charset="0"/>
                <a:cs typeface="Times New Roman" panose="02020603050405020304" pitchFamily="18" charset="0"/>
              </a:rPr>
              <a:t>-</a:t>
            </a:r>
            <a:r>
              <a:rPr lang="ru-RU" sz="2000" dirty="0" smtClean="0">
                <a:latin typeface="Times New Roman" panose="02020603050405020304" pitchFamily="18" charset="0"/>
                <a:cs typeface="Times New Roman" panose="02020603050405020304" pitchFamily="18" charset="0"/>
              </a:rPr>
              <a:t> это действия, в которых один предмет - ору­дие - употребляется при воздействии на другие предметы.</a:t>
            </a:r>
            <a:endParaRPr lang="ru-RU" sz="2000" dirty="0">
              <a:latin typeface="Times New Roman" panose="02020603050405020304" pitchFamily="18" charset="0"/>
              <a:cs typeface="Times New Roman" panose="02020603050405020304" pitchFamily="18" charset="0"/>
            </a:endParaRPr>
          </a:p>
        </p:txBody>
      </p:sp>
      <p:pic>
        <p:nvPicPr>
          <p:cNvPr id="1026" name="Picture 2" descr="Развитие ребенка от 0-3 лет | Областной перинатальный центр | Ярославль"/>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57465" y="148081"/>
            <a:ext cx="3612861" cy="36128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Развитие ребёнка от 1 год и 9 месяцев до 2 лет жизни: что должен уметь  ребено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303" y="3403352"/>
            <a:ext cx="4268643" cy="354831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m alegem corect jucării pentru nisipieră."/>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2776" y="3971636"/>
            <a:ext cx="3852815" cy="2726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986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800" y="113620"/>
            <a:ext cx="11480800" cy="4462760"/>
          </a:xfrm>
          <a:prstGeom prst="rect">
            <a:avLst/>
          </a:prstGeom>
        </p:spPr>
        <p:txBody>
          <a:bodyPr wrap="square">
            <a:spAutoFit/>
          </a:bodyPr>
          <a:lstStyle/>
          <a:p>
            <a:pPr algn="just">
              <a:spcAft>
                <a:spcPts val="0"/>
              </a:spcAft>
            </a:pPr>
            <a:r>
              <a:rPr lang="ru-RU" sz="2000" i="1" dirty="0">
                <a:latin typeface="Times New Roman" panose="02020603050405020304" pitchFamily="18" charset="0"/>
                <a:ea typeface="Times New Roman" panose="02020603050405020304" pitchFamily="18" charset="0"/>
              </a:rPr>
              <a:t>От соотнесения, сравнения свойств предметов при помощи </a:t>
            </a:r>
            <a:r>
              <a:rPr lang="ru-RU" sz="2000" b="1" i="1" dirty="0">
                <a:latin typeface="Times New Roman" panose="02020603050405020304" pitchFamily="18" charset="0"/>
                <a:ea typeface="Times New Roman" panose="02020603050405020304" pitchFamily="18" charset="0"/>
              </a:rPr>
              <a:t>внешних ориентировочных действий </a:t>
            </a:r>
            <a:r>
              <a:rPr lang="ru-RU" sz="2000" i="1" dirty="0">
                <a:latin typeface="Times New Roman" panose="02020603050405020304" pitchFamily="18" charset="0"/>
                <a:ea typeface="Times New Roman" panose="02020603050405020304" pitchFamily="18" charset="0"/>
              </a:rPr>
              <a:t>ребенок переходит к </a:t>
            </a:r>
            <a:r>
              <a:rPr lang="ru-RU" sz="2000" b="1" i="1" dirty="0">
                <a:latin typeface="Times New Roman" panose="02020603050405020304" pitchFamily="18" charset="0"/>
                <a:ea typeface="Times New Roman" panose="02020603050405020304" pitchFamily="18" charset="0"/>
              </a:rPr>
              <a:t>зрительному их соот­несению</a:t>
            </a:r>
            <a:r>
              <a:rPr lang="ru-RU" sz="2000" i="1" dirty="0">
                <a:latin typeface="Times New Roman" panose="02020603050405020304" pitchFamily="18" charset="0"/>
                <a:ea typeface="Times New Roman" panose="02020603050405020304" pitchFamily="18" charset="0"/>
              </a:rPr>
              <a:t>.</a:t>
            </a:r>
            <a:r>
              <a:rPr lang="ru-RU" sz="2000" dirty="0">
                <a:latin typeface="Times New Roman" panose="02020603050405020304" pitchFamily="18" charset="0"/>
                <a:ea typeface="Times New Roman" panose="02020603050405020304" pitchFamily="18" charset="0"/>
              </a:rPr>
              <a:t> Формируется новый тип действия восприятия. Свойство од­ного предмета превращается для ребенка в образец, мерку, при помо­щи которой он измеряет свойства других предметов. Величина одного кольца пирамидки становится меркой для других колец, длина пал­ки - меркой для расстояния, форма отверстий в коробке - меркой для формы опускаемых в нее фигурок</a:t>
            </a:r>
            <a:r>
              <a:rPr lang="ru-RU" sz="2000" dirty="0" smtClean="0">
                <a:latin typeface="Times New Roman" panose="02020603050405020304" pitchFamily="18" charset="0"/>
                <a:ea typeface="Times New Roman" panose="02020603050405020304" pitchFamily="18" charset="0"/>
              </a:rPr>
              <a:t>.</a:t>
            </a:r>
          </a:p>
          <a:p>
            <a:pPr algn="just">
              <a:spcAft>
                <a:spcPts val="0"/>
              </a:spcAft>
            </a:pPr>
            <a:r>
              <a:rPr lang="ru-RU" sz="2000" dirty="0">
                <a:latin typeface="Times New Roman" panose="02020603050405020304" pitchFamily="18" charset="0"/>
                <a:cs typeface="Times New Roman" panose="02020603050405020304" pitchFamily="18" charset="0"/>
              </a:rPr>
              <a:t>В связи с этим для ребенка двух с половиной- трех лет становится доступным зрительный выбор по образцу, когда из двух предметов, различающихся по форме, величине или цвету, он может по просьбе взрослого подобрать точно такой же предмет, как третий, который дан в качестве образца. Причем сначала дети начинают выполнять выбор по форме, потом - по величине, потом - по цвету. </a:t>
            </a:r>
            <a:endParaRPr lang="ru-RU" sz="2000" dirty="0" smtClean="0">
              <a:latin typeface="Times New Roman" panose="02020603050405020304" pitchFamily="18" charset="0"/>
              <a:cs typeface="Times New Roman" panose="02020603050405020304" pitchFamily="18" charset="0"/>
            </a:endParaRPr>
          </a:p>
          <a:p>
            <a:pPr algn="just"/>
            <a:r>
              <a:rPr lang="ru-RU" sz="2000" dirty="0">
                <a:latin typeface="Times New Roman" panose="02020603050405020304" pitchFamily="18" charset="0"/>
                <a:cs typeface="Times New Roman" panose="02020603050405020304" pitchFamily="18" charset="0"/>
              </a:rPr>
              <a:t>Зритель­ный выбор по образцу - гораздо более сложная задача, чем простое узнавание знакомого предмета. Здесь ребенок уже понимает, что су­ществует много предметов, </a:t>
            </a:r>
            <a:r>
              <a:rPr lang="ru-RU" sz="2000" i="1" dirty="0">
                <a:latin typeface="Times New Roman" panose="02020603050405020304" pitchFamily="18" charset="0"/>
                <a:cs typeface="Times New Roman" panose="02020603050405020304" pitchFamily="18" charset="0"/>
              </a:rPr>
              <a:t>имеющих одинаковые свойства.</a:t>
            </a:r>
            <a:endParaRPr lang="en-US" sz="2000" dirty="0">
              <a:latin typeface="Times New Roman" panose="02020603050405020304" pitchFamily="18" charset="0"/>
              <a:cs typeface="Times New Roman" panose="02020603050405020304" pitchFamily="18" charset="0"/>
            </a:endParaRPr>
          </a:p>
          <a:p>
            <a:pPr algn="just">
              <a:spcAft>
                <a:spcPts val="0"/>
              </a:spcAft>
            </a:pPr>
            <a:endParaRPr lang="en-US" sz="2400" dirty="0">
              <a:effectLst/>
              <a:latin typeface="Times New Roman" panose="02020603050405020304" pitchFamily="18" charset="0"/>
              <a:ea typeface="Times New Roman" panose="02020603050405020304" pitchFamily="18" charset="0"/>
            </a:endParaRPr>
          </a:p>
        </p:txBody>
      </p:sp>
      <p:pic>
        <p:nvPicPr>
          <p:cNvPr id="1026" name="Picture 2" descr="Игрушки для детского сада по группам – Детский сад и ребено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7121" y="3893127"/>
            <a:ext cx="3260437" cy="25585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Бизидомик для девочки со светом и именем"/>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346" t="2025" r="8101"/>
          <a:stretch/>
        </p:blipFill>
        <p:spPr bwMode="auto">
          <a:xfrm>
            <a:off x="9642764" y="3927588"/>
            <a:ext cx="2447636" cy="290483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Чем занять ребенка в 2-3 года, когда надоели игрушки | Развитие ребенка 1-3  лет | Wellness Blo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392941"/>
            <a:ext cx="3252644" cy="243948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Занятия для самых маленьких в ДРЦ «Всезнайка»"/>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2265" y="4473908"/>
            <a:ext cx="3409662" cy="2277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780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8618" y="205755"/>
            <a:ext cx="11185236" cy="4401205"/>
          </a:xfrm>
          <a:prstGeom prst="rect">
            <a:avLst/>
          </a:prstGeom>
        </p:spPr>
        <p:txBody>
          <a:bodyPr wrap="square">
            <a:spAutoFit/>
          </a:bodyPr>
          <a:lstStyle/>
          <a:p>
            <a:pPr algn="just">
              <a:spcAft>
                <a:spcPts val="0"/>
              </a:spcAft>
            </a:pPr>
            <a:r>
              <a:rPr lang="ru-RU" sz="2000" dirty="0" smtClean="0">
                <a:latin typeface="Times New Roman" panose="02020603050405020304" pitchFamily="18" charset="0"/>
                <a:ea typeface="Times New Roman" panose="02020603050405020304" pitchFamily="18" charset="0"/>
              </a:rPr>
              <a:t>Хорошо знакомые предметы для ребенка становятся </a:t>
            </a:r>
            <a:r>
              <a:rPr lang="ru-RU" sz="2000" i="1" dirty="0">
                <a:latin typeface="Times New Roman" panose="02020603050405020304" pitchFamily="18" charset="0"/>
                <a:ea typeface="Times New Roman" panose="02020603050405020304" pitchFamily="18" charset="0"/>
              </a:rPr>
              <a:t>постоянными образцами, с</a:t>
            </a:r>
            <a:r>
              <a:rPr lang="ru-RU" sz="2000" dirty="0">
                <a:latin typeface="Times New Roman" panose="02020603050405020304" pitchFamily="18" charset="0"/>
                <a:ea typeface="Times New Roman" panose="02020603050405020304" pitchFamily="18" charset="0"/>
              </a:rPr>
              <a:t> которыми он сравнивает свойства любых других предметов. Такими образцами могут служить не только реаль­ные предметы, но и представления о них, </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сложившиеся у ребенка и закрепившиеся в его памяти</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ru-RU" sz="2000" dirty="0">
                <a:latin typeface="Times New Roman" panose="02020603050405020304" pitchFamily="18" charset="0"/>
                <a:cs typeface="Times New Roman" panose="02020603050405020304" pitchFamily="18" charset="0"/>
              </a:rPr>
              <a:t>Р</a:t>
            </a:r>
            <a:r>
              <a:rPr lang="ru-RU" sz="2000" dirty="0" smtClean="0">
                <a:latin typeface="Times New Roman" panose="02020603050405020304" pitchFamily="18" charset="0"/>
                <a:cs typeface="Times New Roman" panose="02020603050405020304" pitchFamily="18" charset="0"/>
              </a:rPr>
              <a:t>ебенок </a:t>
            </a:r>
            <a:r>
              <a:rPr lang="ru-RU" sz="2000" dirty="0">
                <a:latin typeface="Times New Roman" panose="02020603050405020304" pitchFamily="18" charset="0"/>
                <a:cs typeface="Times New Roman" panose="02020603050405020304" pitchFamily="18" charset="0"/>
              </a:rPr>
              <a:t>третьего года жизни вполне может усвоить представления о пяти-шести формах (круг, овал, квадрат, прямоугольник, треугольник, многоугольник) и восьми цветах (красный, оранжевый, желтый, зеленый, синий, фиолето­вый, белый, черный</a:t>
            </a:r>
            <a:r>
              <a:rPr lang="ru-RU" sz="2000" dirty="0" smtClean="0">
                <a:latin typeface="Times New Roman" panose="02020603050405020304" pitchFamily="18" charset="0"/>
                <a:cs typeface="Times New Roman" panose="02020603050405020304" pitchFamily="18" charset="0"/>
              </a:rPr>
              <a:t>)</a:t>
            </a:r>
          </a:p>
          <a:p>
            <a:pPr algn="just">
              <a:spcAft>
                <a:spcPts val="0"/>
              </a:spcAft>
            </a:pPr>
            <a:r>
              <a:rPr lang="ru-RU" sz="2000" i="1" dirty="0">
                <a:latin typeface="Times New Roman" panose="02020603050405020304" pitchFamily="18" charset="0"/>
                <a:cs typeface="Times New Roman" panose="02020603050405020304" pitchFamily="18" charset="0"/>
              </a:rPr>
              <a:t>Наряду со зрительным в раннем детстве интенсивно развивается и слуховое восприятие.</a:t>
            </a:r>
            <a:r>
              <a:rPr lang="ru-RU" sz="2000" dirty="0">
                <a:latin typeface="Times New Roman" panose="02020603050405020304" pitchFamily="18" charset="0"/>
                <a:cs typeface="Times New Roman" panose="02020603050405020304" pitchFamily="18" charset="0"/>
              </a:rPr>
              <a:t> Здесь тоже сохраняется основное правило, кото­рое заключается в том, что свойства предметов и явлений (в данном случае звуков) начинают выделяться в той мере, в какой их учет ока­зывается необходимым для деятельности ребенка. </a:t>
            </a:r>
            <a:endParaRPr lang="ru-RU" sz="2000" dirty="0" smtClean="0">
              <a:latin typeface="Times New Roman" panose="02020603050405020304" pitchFamily="18" charset="0"/>
              <a:cs typeface="Times New Roman" panose="02020603050405020304" pitchFamily="18" charset="0"/>
            </a:endParaRPr>
          </a:p>
          <a:p>
            <a:pPr algn="just"/>
            <a:r>
              <a:rPr lang="ru-RU" sz="2000" i="1" dirty="0">
                <a:latin typeface="Times New Roman" panose="02020603050405020304" pitchFamily="18" charset="0"/>
                <a:cs typeface="Times New Roman" panose="02020603050405020304" pitchFamily="18" charset="0"/>
              </a:rPr>
              <a:t>Как правило, к концу второго года дети уже воспринимают все зву­ки родного языка.</a:t>
            </a:r>
            <a:r>
              <a:rPr lang="ru-RU" sz="2000" dirty="0">
                <a:latin typeface="Times New Roman" panose="02020603050405020304" pitchFamily="18" charset="0"/>
                <a:cs typeface="Times New Roman" panose="02020603050405020304" pitchFamily="18" charset="0"/>
              </a:rPr>
              <a:t> Однако уточнение фонематического слуха происхо­дит и в последующие годы.</a:t>
            </a:r>
            <a:endParaRPr lang="en-US" sz="2000" dirty="0">
              <a:latin typeface="Times New Roman" panose="02020603050405020304" pitchFamily="18" charset="0"/>
              <a:cs typeface="Times New Roman" panose="02020603050405020304" pitchFamily="18" charset="0"/>
            </a:endParaRPr>
          </a:p>
          <a:p>
            <a:pPr algn="just"/>
            <a:r>
              <a:rPr lang="ru-RU" sz="2000" dirty="0">
                <a:latin typeface="Times New Roman" panose="02020603050405020304" pitchFamily="18" charset="0"/>
                <a:cs typeface="Times New Roman" panose="02020603050405020304" pitchFamily="18" charset="0"/>
              </a:rPr>
              <a:t>Значительно медленнее развивается у детей </a:t>
            </a:r>
            <a:r>
              <a:rPr lang="ru-RU" sz="2000" dirty="0" err="1">
                <a:latin typeface="Times New Roman" panose="02020603050405020304" pitchFamily="18" charset="0"/>
                <a:cs typeface="Times New Roman" panose="02020603050405020304" pitchFamily="18" charset="0"/>
              </a:rPr>
              <a:t>звуковысотный</a:t>
            </a:r>
            <a:r>
              <a:rPr lang="ru-RU" sz="2000" dirty="0">
                <a:latin typeface="Times New Roman" panose="02020603050405020304" pitchFamily="18" charset="0"/>
                <a:cs typeface="Times New Roman" panose="02020603050405020304" pitchFamily="18" charset="0"/>
              </a:rPr>
              <a:t> слух -восприятие соотношения звуков по высоте.</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050" name="Picture 2" descr="Деревянные игрушки для детей 1 - 3 ГОДА"/>
          <p:cNvPicPr>
            <a:picLocks noChangeAspect="1" noChangeArrowheads="1"/>
          </p:cNvPicPr>
          <p:nvPr/>
        </p:nvPicPr>
        <p:blipFill rotWithShape="1">
          <a:blip r:embed="rId2">
            <a:extLst>
              <a:ext uri="{28A0092B-C50C-407E-A947-70E740481C1C}">
                <a14:useLocalDpi xmlns:a14="http://schemas.microsoft.com/office/drawing/2010/main" val="0"/>
              </a:ext>
            </a:extLst>
          </a:blip>
          <a:srcRect t="26199" b="20374"/>
          <a:stretch/>
        </p:blipFill>
        <p:spPr bwMode="auto">
          <a:xfrm>
            <a:off x="1845827" y="4244110"/>
            <a:ext cx="3123335" cy="250305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obuchalka-dlya-detey.ru/wp-content/uploads/2017/01/Kartochki-Domana-figuryi-ploski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2218" y="4244110"/>
            <a:ext cx="3243055" cy="2600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92841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1029</TotalTime>
  <Words>2026</Words>
  <Application>Microsoft Office PowerPoint</Application>
  <PresentationFormat>Широкоэкранный</PresentationFormat>
  <Paragraphs>116</Paragraphs>
  <Slides>21</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21</vt:i4>
      </vt:variant>
    </vt:vector>
  </HeadingPairs>
  <TitlesOfParts>
    <vt:vector size="26"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Olga</dc:creator>
  <cp:lastModifiedBy>Olga</cp:lastModifiedBy>
  <cp:revision>34</cp:revision>
  <dcterms:created xsi:type="dcterms:W3CDTF">2021-03-02T06:45:52Z</dcterms:created>
  <dcterms:modified xsi:type="dcterms:W3CDTF">2022-02-21T14:43:37Z</dcterms:modified>
</cp:coreProperties>
</file>