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3"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D0250-F91C-452F-83B6-8C8165CE7812}"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89E66CF2-F5C6-4AA8-8B08-BA6C8F43F194}">
      <dgm:prSet phldrT="[Text]" custT="1"/>
      <dgm:spPr/>
      <dgm:t>
        <a:bodyPr/>
        <a:lstStyle/>
        <a:p>
          <a:r>
            <a:rPr lang="en-US" sz="1200" b="1">
              <a:latin typeface="Times New Roman" panose="02020603050405020304" pitchFamily="18" charset="0"/>
              <a:cs typeface="Times New Roman" panose="02020603050405020304" pitchFamily="18" charset="0"/>
            </a:rPr>
            <a:t>1. Mediating a text</a:t>
          </a:r>
          <a:br>
            <a:rPr lang="en-US" sz="1200" b="1">
              <a:latin typeface="Times New Roman" panose="02020603050405020304" pitchFamily="18" charset="0"/>
              <a:cs typeface="Times New Roman" panose="02020603050405020304" pitchFamily="18" charset="0"/>
            </a:rPr>
          </a:br>
          <a:endParaRPr lang="en-US" sz="1200">
            <a:latin typeface="Times New Roman" panose="02020603050405020304" pitchFamily="18" charset="0"/>
            <a:cs typeface="Times New Roman" panose="02020603050405020304" pitchFamily="18" charset="0"/>
          </a:endParaRPr>
        </a:p>
      </dgm:t>
    </dgm:pt>
    <dgm:pt modelId="{E64CAA4A-2158-4D28-AD53-FE9C74A1F139}" type="parTrans" cxnId="{88B1BDCC-BC8C-4C87-BBFE-7CB298F31EFD}">
      <dgm:prSet/>
      <dgm:spPr/>
      <dgm:t>
        <a:bodyPr/>
        <a:lstStyle/>
        <a:p>
          <a:endParaRPr lang="en-US"/>
        </a:p>
      </dgm:t>
    </dgm:pt>
    <dgm:pt modelId="{A44F7D35-6DD9-4677-835C-D7857B31BA4A}" type="sibTrans" cxnId="{88B1BDCC-BC8C-4C87-BBFE-7CB298F31EFD}">
      <dgm:prSet/>
      <dgm:spPr/>
      <dgm:t>
        <a:bodyPr/>
        <a:lstStyle/>
        <a:p>
          <a:endParaRPr lang="en-US"/>
        </a:p>
      </dgm:t>
    </dgm:pt>
    <dgm:pt modelId="{4936405B-726D-44B4-AE5E-3F240108F295}">
      <dgm:prSet phldrT="[Text]" custT="1"/>
      <dgm:spPr/>
      <dgm:t>
        <a:bodyPr/>
        <a:lstStyle/>
        <a:p>
          <a:pPr algn="l"/>
          <a:r>
            <a:rPr lang="en-US" sz="900" b="1" dirty="0"/>
            <a:t>►</a:t>
          </a:r>
          <a:r>
            <a:rPr lang="en-US" sz="900" i="1" dirty="0">
              <a:latin typeface="Times New Roman" panose="02020603050405020304" pitchFamily="18" charset="0"/>
              <a:cs typeface="Times New Roman" panose="02020603050405020304" pitchFamily="18" charset="0"/>
            </a:rPr>
            <a:t>Relaying specific information – in speech and in writing</a:t>
          </a:r>
          <a:br>
            <a:rPr lang="en-US" sz="900" i="1" dirty="0">
              <a:latin typeface="Times New Roman" panose="02020603050405020304" pitchFamily="18" charset="0"/>
              <a:cs typeface="Times New Roman" panose="02020603050405020304" pitchFamily="18" charset="0"/>
            </a:rPr>
          </a:br>
          <a:r>
            <a:rPr lang="en-US" sz="900" b="1" dirty="0">
              <a:latin typeface="Times New Roman" panose="02020603050405020304" pitchFamily="18" charset="0"/>
              <a:cs typeface="Times New Roman" panose="02020603050405020304" pitchFamily="18" charset="0"/>
            </a:rPr>
            <a:t>► </a:t>
          </a:r>
          <a:r>
            <a:rPr lang="en-US" sz="900" i="1" dirty="0">
              <a:latin typeface="Times New Roman" panose="02020603050405020304" pitchFamily="18" charset="0"/>
              <a:cs typeface="Times New Roman" panose="02020603050405020304" pitchFamily="18" charset="0"/>
            </a:rPr>
            <a:t>Explaining data (e.g. in graphs, diagrams, charts etc.) – in speech and in writing</a:t>
          </a:r>
          <a:br>
            <a:rPr lang="en-US" sz="900" i="1" dirty="0">
              <a:latin typeface="Times New Roman" panose="02020603050405020304" pitchFamily="18" charset="0"/>
              <a:cs typeface="Times New Roman" panose="02020603050405020304" pitchFamily="18" charset="0"/>
            </a:rPr>
          </a:br>
          <a:r>
            <a:rPr lang="en-US" sz="900" b="1" dirty="0">
              <a:latin typeface="Times New Roman" panose="02020603050405020304" pitchFamily="18" charset="0"/>
              <a:cs typeface="Times New Roman" panose="02020603050405020304" pitchFamily="18" charset="0"/>
            </a:rPr>
            <a:t>► </a:t>
          </a:r>
          <a:r>
            <a:rPr lang="en-US" sz="900" i="1" dirty="0">
              <a:latin typeface="Times New Roman" panose="02020603050405020304" pitchFamily="18" charset="0"/>
              <a:cs typeface="Times New Roman" panose="02020603050405020304" pitchFamily="18" charset="0"/>
            </a:rPr>
            <a:t>Processing </a:t>
          </a:r>
          <a:r>
            <a:rPr lang="ro-RO" sz="900" i="1" dirty="0">
              <a:latin typeface="Times New Roman" panose="02020603050405020304" pitchFamily="18" charset="0"/>
              <a:cs typeface="Times New Roman" panose="02020603050405020304" pitchFamily="18" charset="0"/>
            </a:rPr>
            <a:t>a </a:t>
          </a:r>
          <a:r>
            <a:rPr lang="en-US" sz="900" i="1" dirty="0">
              <a:latin typeface="Times New Roman" panose="02020603050405020304" pitchFamily="18" charset="0"/>
              <a:cs typeface="Times New Roman" panose="02020603050405020304" pitchFamily="18" charset="0"/>
            </a:rPr>
            <a:t>text – in speech and in writing</a:t>
          </a:r>
          <a:br>
            <a:rPr lang="en-US" sz="900" i="1" dirty="0">
              <a:latin typeface="Times New Roman" panose="02020603050405020304" pitchFamily="18" charset="0"/>
              <a:cs typeface="Times New Roman" panose="02020603050405020304" pitchFamily="18" charset="0"/>
            </a:rPr>
          </a:br>
          <a:r>
            <a:rPr lang="en-US" sz="900" b="1" dirty="0">
              <a:latin typeface="Times New Roman" panose="02020603050405020304" pitchFamily="18" charset="0"/>
              <a:cs typeface="Times New Roman" panose="02020603050405020304" pitchFamily="18" charset="0"/>
            </a:rPr>
            <a:t>► </a:t>
          </a:r>
          <a:r>
            <a:rPr lang="en-US" sz="900" i="1" dirty="0">
              <a:latin typeface="Times New Roman" panose="02020603050405020304" pitchFamily="18" charset="0"/>
              <a:cs typeface="Times New Roman" panose="02020603050405020304" pitchFamily="18" charset="0"/>
            </a:rPr>
            <a:t>Translating a written text – in speech and in writing</a:t>
          </a:r>
          <a:br>
            <a:rPr lang="en-US" sz="900" i="1" dirty="0">
              <a:latin typeface="Times New Roman" panose="02020603050405020304" pitchFamily="18" charset="0"/>
              <a:cs typeface="Times New Roman" panose="02020603050405020304" pitchFamily="18" charset="0"/>
            </a:rPr>
          </a:br>
          <a:r>
            <a:rPr lang="en-US" sz="900" b="1" dirty="0">
              <a:latin typeface="Times New Roman" panose="02020603050405020304" pitchFamily="18" charset="0"/>
              <a:cs typeface="Times New Roman" panose="02020603050405020304" pitchFamily="18" charset="0"/>
            </a:rPr>
            <a:t>► </a:t>
          </a:r>
          <a:r>
            <a:rPr lang="en-US" sz="900" i="1" dirty="0">
              <a:latin typeface="Times New Roman" panose="02020603050405020304" pitchFamily="18" charset="0"/>
              <a:cs typeface="Times New Roman" panose="02020603050405020304" pitchFamily="18" charset="0"/>
            </a:rPr>
            <a:t>Note-taking (lectures, seminars, meetings, etc.)</a:t>
          </a:r>
          <a:br>
            <a:rPr lang="en-US" sz="900" i="1" dirty="0">
              <a:latin typeface="Times New Roman" panose="02020603050405020304" pitchFamily="18" charset="0"/>
              <a:cs typeface="Times New Roman" panose="02020603050405020304" pitchFamily="18" charset="0"/>
            </a:rPr>
          </a:br>
          <a:r>
            <a:rPr lang="en-US" sz="900" b="1" dirty="0">
              <a:latin typeface="Times New Roman" panose="02020603050405020304" pitchFamily="18" charset="0"/>
              <a:cs typeface="Times New Roman" panose="02020603050405020304" pitchFamily="18" charset="0"/>
            </a:rPr>
            <a:t>► </a:t>
          </a:r>
          <a:r>
            <a:rPr lang="en-US" sz="900" i="1" dirty="0">
              <a:latin typeface="Times New Roman" panose="02020603050405020304" pitchFamily="18" charset="0"/>
              <a:cs typeface="Times New Roman" panose="02020603050405020304" pitchFamily="18" charset="0"/>
            </a:rPr>
            <a:t>Expressing a personal response to creative texts (including literature)</a:t>
          </a:r>
          <a:br>
            <a:rPr lang="en-US" sz="900" i="1" dirty="0">
              <a:latin typeface="Times New Roman" panose="02020603050405020304" pitchFamily="18" charset="0"/>
              <a:cs typeface="Times New Roman" panose="02020603050405020304" pitchFamily="18" charset="0"/>
            </a:rPr>
          </a:br>
          <a:r>
            <a:rPr lang="en-US" sz="900" b="1" dirty="0">
              <a:latin typeface="Times New Roman" panose="02020603050405020304" pitchFamily="18" charset="0"/>
              <a:cs typeface="Times New Roman" panose="02020603050405020304" pitchFamily="18" charset="0"/>
            </a:rPr>
            <a:t>► </a:t>
          </a:r>
          <a:r>
            <a:rPr lang="en-US" sz="900" i="1" dirty="0">
              <a:latin typeface="Times New Roman" panose="02020603050405020304" pitchFamily="18" charset="0"/>
              <a:cs typeface="Times New Roman" panose="02020603050405020304" pitchFamily="18" charset="0"/>
            </a:rPr>
            <a:t>Analysis and criticism of creative texts (including literature).</a:t>
          </a:r>
          <a:endParaRPr lang="en-US" sz="900" dirty="0">
            <a:latin typeface="Times New Roman" panose="02020603050405020304" pitchFamily="18" charset="0"/>
            <a:cs typeface="Times New Roman" panose="02020603050405020304" pitchFamily="18" charset="0"/>
          </a:endParaRPr>
        </a:p>
      </dgm:t>
    </dgm:pt>
    <dgm:pt modelId="{0A73C04D-8D40-45AF-97AD-A0E27E16E59A}" type="parTrans" cxnId="{6D2D1BFC-6076-48D4-9715-353D2BEFE279}">
      <dgm:prSet/>
      <dgm:spPr/>
      <dgm:t>
        <a:bodyPr/>
        <a:lstStyle/>
        <a:p>
          <a:endParaRPr lang="en-US"/>
        </a:p>
      </dgm:t>
    </dgm:pt>
    <dgm:pt modelId="{ABF3AE51-F7BC-43E8-956B-C352A24DEDCA}" type="sibTrans" cxnId="{6D2D1BFC-6076-48D4-9715-353D2BEFE279}">
      <dgm:prSet/>
      <dgm:spPr/>
      <dgm:t>
        <a:bodyPr/>
        <a:lstStyle/>
        <a:p>
          <a:endParaRPr lang="en-US"/>
        </a:p>
      </dgm:t>
    </dgm:pt>
    <dgm:pt modelId="{7E6CE487-12A4-4E77-8F1D-5959BB5846C6}">
      <dgm:prSet phldrT="[Text]" custT="1"/>
      <dgm:spPr/>
      <dgm:t>
        <a:bodyPr/>
        <a:lstStyle/>
        <a:p>
          <a:r>
            <a:rPr lang="en-US" sz="1200" b="1" dirty="0">
              <a:latin typeface="Times New Roman" panose="02020603050405020304" pitchFamily="18" charset="0"/>
              <a:cs typeface="Times New Roman" panose="02020603050405020304" pitchFamily="18" charset="0"/>
            </a:rPr>
            <a:t>2. Mediating concepts</a:t>
          </a:r>
          <a:endParaRPr lang="en-US" sz="1200" dirty="0">
            <a:latin typeface="Times New Roman" panose="02020603050405020304" pitchFamily="18" charset="0"/>
            <a:cs typeface="Times New Roman" panose="02020603050405020304" pitchFamily="18" charset="0"/>
          </a:endParaRPr>
        </a:p>
      </dgm:t>
    </dgm:pt>
    <dgm:pt modelId="{F540B1CC-5938-4F46-ABC3-C2AAD04663AA}" type="parTrans" cxnId="{5617EF24-EC79-4B99-A493-D51D72A37721}">
      <dgm:prSet/>
      <dgm:spPr/>
      <dgm:t>
        <a:bodyPr/>
        <a:lstStyle/>
        <a:p>
          <a:endParaRPr lang="en-US"/>
        </a:p>
      </dgm:t>
    </dgm:pt>
    <dgm:pt modelId="{17FD4679-D413-4DD8-A905-7CE4C8FBBC69}" type="sibTrans" cxnId="{5617EF24-EC79-4B99-A493-D51D72A37721}">
      <dgm:prSet/>
      <dgm:spPr/>
      <dgm:t>
        <a:bodyPr/>
        <a:lstStyle/>
        <a:p>
          <a:endParaRPr lang="en-US"/>
        </a:p>
      </dgm:t>
    </dgm:pt>
    <dgm:pt modelId="{A64C61D1-0CA8-47FE-82B2-9A85F409EC84}">
      <dgm:prSet phldrT="[Text]" custT="1"/>
      <dgm:spPr/>
      <dgm:t>
        <a:bodyPr/>
        <a:lstStyle/>
        <a:p>
          <a:pPr algn="l"/>
          <a:r>
            <a:rPr lang="en-US" sz="1000" b="1" dirty="0">
              <a:latin typeface="Times New Roman" panose="02020603050405020304" pitchFamily="18" charset="0"/>
              <a:cs typeface="Times New Roman" panose="02020603050405020304" pitchFamily="18" charset="0"/>
            </a:rPr>
            <a:t>► </a:t>
          </a:r>
          <a:r>
            <a:rPr lang="en-US" sz="1000" i="1" dirty="0">
              <a:latin typeface="Times New Roman" panose="02020603050405020304" pitchFamily="18" charset="0"/>
              <a:cs typeface="Times New Roman" panose="02020603050405020304" pitchFamily="18" charset="0"/>
            </a:rPr>
            <a:t>Collaborating in a group</a:t>
          </a:r>
          <a:br>
            <a:rPr lang="en-US" sz="1000" i="1" dirty="0">
              <a:latin typeface="Times New Roman" panose="02020603050405020304" pitchFamily="18" charset="0"/>
              <a:cs typeface="Times New Roman" panose="02020603050405020304" pitchFamily="18" charset="0"/>
            </a:rPr>
          </a:br>
          <a:r>
            <a:rPr lang="en-US" sz="1000" b="1"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Facilitating collaborative interaction with peers</a:t>
          </a:r>
          <a:br>
            <a:rPr lang="en-US" sz="1000" dirty="0">
              <a:latin typeface="Times New Roman" panose="02020603050405020304" pitchFamily="18" charset="0"/>
              <a:cs typeface="Times New Roman" panose="02020603050405020304" pitchFamily="18" charset="0"/>
            </a:rPr>
          </a:br>
          <a:r>
            <a:rPr lang="en-US" sz="1000" b="1"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Collaborating to construct meaning</a:t>
          </a:r>
          <a:br>
            <a:rPr lang="en-US" sz="1000" dirty="0">
              <a:latin typeface="Times New Roman" panose="02020603050405020304" pitchFamily="18" charset="0"/>
              <a:cs typeface="Times New Roman" panose="02020603050405020304" pitchFamily="18" charset="0"/>
            </a:rPr>
          </a:br>
          <a:r>
            <a:rPr lang="en-US" sz="1000" b="1" dirty="0">
              <a:latin typeface="Times New Roman" panose="02020603050405020304" pitchFamily="18" charset="0"/>
              <a:cs typeface="Times New Roman" panose="02020603050405020304" pitchFamily="18" charset="0"/>
            </a:rPr>
            <a:t>► </a:t>
          </a:r>
          <a:r>
            <a:rPr lang="en-US" sz="1000" i="1" dirty="0">
              <a:latin typeface="Times New Roman" panose="02020603050405020304" pitchFamily="18" charset="0"/>
              <a:cs typeface="Times New Roman" panose="02020603050405020304" pitchFamily="18" charset="0"/>
            </a:rPr>
            <a:t>Leading group work</a:t>
          </a:r>
          <a:br>
            <a:rPr lang="en-US" sz="1000" i="1" dirty="0">
              <a:latin typeface="Times New Roman" panose="02020603050405020304" pitchFamily="18" charset="0"/>
              <a:cs typeface="Times New Roman" panose="02020603050405020304" pitchFamily="18" charset="0"/>
            </a:rPr>
          </a:br>
          <a:r>
            <a:rPr lang="en-US" sz="1000" b="1"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Managing interaction</a:t>
          </a:r>
          <a:br>
            <a:rPr lang="en-US" sz="1000" dirty="0">
              <a:latin typeface="Times New Roman" panose="02020603050405020304" pitchFamily="18" charset="0"/>
              <a:cs typeface="Times New Roman" panose="02020603050405020304" pitchFamily="18" charset="0"/>
            </a:rPr>
          </a:br>
          <a:r>
            <a:rPr lang="en-US" sz="1000" b="1"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Encouraging conceptual talk.</a:t>
          </a:r>
        </a:p>
      </dgm:t>
    </dgm:pt>
    <dgm:pt modelId="{BBDE8595-B8DB-41B8-A40B-6600C61A4278}" type="parTrans" cxnId="{49B9555F-8452-4346-A0FB-B350AD5D22CE}">
      <dgm:prSet/>
      <dgm:spPr/>
      <dgm:t>
        <a:bodyPr/>
        <a:lstStyle/>
        <a:p>
          <a:endParaRPr lang="en-US"/>
        </a:p>
      </dgm:t>
    </dgm:pt>
    <dgm:pt modelId="{5C5053AD-C706-437B-ABBB-AE346B17397B}" type="sibTrans" cxnId="{49B9555F-8452-4346-A0FB-B350AD5D22CE}">
      <dgm:prSet/>
      <dgm:spPr/>
      <dgm:t>
        <a:bodyPr/>
        <a:lstStyle/>
        <a:p>
          <a:endParaRPr lang="en-US"/>
        </a:p>
      </dgm:t>
    </dgm:pt>
    <dgm:pt modelId="{D1B8ACE8-6410-4543-879D-FEF90AD0DC36}">
      <dgm:prSet custT="1"/>
      <dgm:spPr/>
      <dgm:t>
        <a:bodyPr/>
        <a:lstStyle/>
        <a:p>
          <a:r>
            <a:rPr lang="en-US" sz="1200" b="1">
              <a:latin typeface="Times New Roman" panose="02020603050405020304" pitchFamily="18" charset="0"/>
              <a:cs typeface="Times New Roman" panose="02020603050405020304" pitchFamily="18" charset="0"/>
            </a:rPr>
            <a:t>3. Mediating communication</a:t>
          </a:r>
          <a:endParaRPr lang="ru-RU" sz="1200">
            <a:latin typeface="Times New Roman" panose="02020603050405020304" pitchFamily="18" charset="0"/>
            <a:cs typeface="Times New Roman" panose="02020603050405020304" pitchFamily="18" charset="0"/>
          </a:endParaRPr>
        </a:p>
      </dgm:t>
    </dgm:pt>
    <dgm:pt modelId="{D225C54D-E9B4-46B5-9A18-8570AC451701}" type="sibTrans" cxnId="{0175BCEC-6F33-497D-B2C7-0A6770AA78ED}">
      <dgm:prSet/>
      <dgm:spPr/>
      <dgm:t>
        <a:bodyPr/>
        <a:lstStyle/>
        <a:p>
          <a:endParaRPr lang="en-US"/>
        </a:p>
      </dgm:t>
    </dgm:pt>
    <dgm:pt modelId="{FBCB1740-60F3-4B18-9657-9E99EC34D555}" type="parTrans" cxnId="{0175BCEC-6F33-497D-B2C7-0A6770AA78ED}">
      <dgm:prSet/>
      <dgm:spPr/>
      <dgm:t>
        <a:bodyPr/>
        <a:lstStyle/>
        <a:p>
          <a:endParaRPr lang="en-US"/>
        </a:p>
      </dgm:t>
    </dgm:pt>
    <dgm:pt modelId="{FD51B5AE-28D9-446C-89A6-4EE7BA50E4A2}">
      <dgm:prSet custT="1"/>
      <dgm:spPr/>
      <dgm:t>
        <a:bodyPr/>
        <a:lstStyle/>
        <a:p>
          <a:pPr algn="l"/>
          <a:r>
            <a:rPr lang="en-US" sz="900" b="1">
              <a:latin typeface="Times New Roman" panose="02020603050405020304" pitchFamily="18" charset="0"/>
              <a:cs typeface="Times New Roman" panose="02020603050405020304" pitchFamily="18" charset="0"/>
            </a:rPr>
            <a:t>► </a:t>
          </a:r>
          <a:r>
            <a:rPr lang="en-US" sz="1000" i="1">
              <a:latin typeface="Times New Roman" panose="02020603050405020304" pitchFamily="18" charset="0"/>
              <a:cs typeface="Times New Roman" panose="02020603050405020304" pitchFamily="18" charset="0"/>
            </a:rPr>
            <a:t>Facilitating pluricultural space</a:t>
          </a:r>
          <a:br>
            <a:rPr lang="en-US" sz="1000" i="1">
              <a:latin typeface="Times New Roman" panose="02020603050405020304" pitchFamily="18" charset="0"/>
              <a:cs typeface="Times New Roman" panose="02020603050405020304" pitchFamily="18" charset="0"/>
            </a:rPr>
          </a:br>
          <a:r>
            <a:rPr lang="en-US" sz="1000" b="1">
              <a:latin typeface="Times New Roman" panose="02020603050405020304" pitchFamily="18" charset="0"/>
              <a:cs typeface="Times New Roman" panose="02020603050405020304" pitchFamily="18" charset="0"/>
            </a:rPr>
            <a:t>► </a:t>
          </a:r>
          <a:r>
            <a:rPr lang="en-US" sz="1000" i="1">
              <a:latin typeface="Times New Roman" panose="02020603050405020304" pitchFamily="18" charset="0"/>
              <a:cs typeface="Times New Roman" panose="02020603050405020304" pitchFamily="18" charset="0"/>
            </a:rPr>
            <a:t>Acting as intermediary in informal situations (with friends and colleagues)</a:t>
          </a:r>
          <a:br>
            <a:rPr lang="en-US" sz="1000" i="1">
              <a:latin typeface="Times New Roman" panose="02020603050405020304" pitchFamily="18" charset="0"/>
              <a:cs typeface="Times New Roman" panose="02020603050405020304" pitchFamily="18" charset="0"/>
            </a:rPr>
          </a:br>
          <a:r>
            <a:rPr lang="en-US" sz="1000" b="1">
              <a:latin typeface="Times New Roman" panose="02020603050405020304" pitchFamily="18" charset="0"/>
              <a:cs typeface="Times New Roman" panose="02020603050405020304" pitchFamily="18" charset="0"/>
            </a:rPr>
            <a:t>► </a:t>
          </a:r>
          <a:r>
            <a:rPr lang="en-US" sz="1000" i="1">
              <a:latin typeface="Times New Roman" panose="02020603050405020304" pitchFamily="18" charset="0"/>
              <a:cs typeface="Times New Roman" panose="02020603050405020304" pitchFamily="18" charset="0"/>
            </a:rPr>
            <a:t>Facilitating communication in delicate situations and disagreements.</a:t>
          </a:r>
          <a:endParaRPr lang="ru-RU" sz="1000">
            <a:latin typeface="Times New Roman" panose="02020603050405020304" pitchFamily="18" charset="0"/>
            <a:cs typeface="Times New Roman" panose="02020603050405020304" pitchFamily="18" charset="0"/>
          </a:endParaRPr>
        </a:p>
      </dgm:t>
    </dgm:pt>
    <dgm:pt modelId="{F8222E10-FACB-4325-9DA4-3727A475B101}" type="parTrans" cxnId="{F4FD786D-7320-4A7D-803B-A6237224A776}">
      <dgm:prSet/>
      <dgm:spPr/>
      <dgm:t>
        <a:bodyPr/>
        <a:lstStyle/>
        <a:p>
          <a:endParaRPr lang="en-US"/>
        </a:p>
      </dgm:t>
    </dgm:pt>
    <dgm:pt modelId="{30356954-76F3-48D9-B2A1-AD5EE9C3DD6C}" type="sibTrans" cxnId="{F4FD786D-7320-4A7D-803B-A6237224A776}">
      <dgm:prSet/>
      <dgm:spPr/>
      <dgm:t>
        <a:bodyPr/>
        <a:lstStyle/>
        <a:p>
          <a:endParaRPr lang="en-US"/>
        </a:p>
      </dgm:t>
    </dgm:pt>
    <dgm:pt modelId="{72C4A2AC-3FEF-4466-8A0F-D32470057354}" type="pres">
      <dgm:prSet presAssocID="{0A7D0250-F91C-452F-83B6-8C8165CE7812}" presName="diagram" presStyleCnt="0">
        <dgm:presLayoutVars>
          <dgm:chPref val="1"/>
          <dgm:dir/>
          <dgm:animOne val="branch"/>
          <dgm:animLvl val="lvl"/>
          <dgm:resizeHandles/>
        </dgm:presLayoutVars>
      </dgm:prSet>
      <dgm:spPr/>
      <dgm:t>
        <a:bodyPr/>
        <a:lstStyle/>
        <a:p>
          <a:endParaRPr lang="en-US"/>
        </a:p>
      </dgm:t>
    </dgm:pt>
    <dgm:pt modelId="{2EC1A517-1DC7-4D3E-8390-3FA8ED5BC7B6}" type="pres">
      <dgm:prSet presAssocID="{89E66CF2-F5C6-4AA8-8B08-BA6C8F43F194}" presName="root" presStyleCnt="0"/>
      <dgm:spPr/>
    </dgm:pt>
    <dgm:pt modelId="{1C30AE73-9B78-4CE9-BA8D-FA50C9B27522}" type="pres">
      <dgm:prSet presAssocID="{89E66CF2-F5C6-4AA8-8B08-BA6C8F43F194}" presName="rootComposite" presStyleCnt="0"/>
      <dgm:spPr/>
    </dgm:pt>
    <dgm:pt modelId="{3BC39F91-E265-4CBD-BEFB-E40B2DC23CBF}" type="pres">
      <dgm:prSet presAssocID="{89E66CF2-F5C6-4AA8-8B08-BA6C8F43F194}" presName="rootText" presStyleLbl="node1" presStyleIdx="0" presStyleCnt="3" custScaleX="90337" custScaleY="79969"/>
      <dgm:spPr/>
      <dgm:t>
        <a:bodyPr/>
        <a:lstStyle/>
        <a:p>
          <a:endParaRPr lang="en-US"/>
        </a:p>
      </dgm:t>
    </dgm:pt>
    <dgm:pt modelId="{93B57195-DB9D-468D-9460-612F0D12CAC9}" type="pres">
      <dgm:prSet presAssocID="{89E66CF2-F5C6-4AA8-8B08-BA6C8F43F194}" presName="rootConnector" presStyleLbl="node1" presStyleIdx="0" presStyleCnt="3"/>
      <dgm:spPr/>
      <dgm:t>
        <a:bodyPr/>
        <a:lstStyle/>
        <a:p>
          <a:endParaRPr lang="en-US"/>
        </a:p>
      </dgm:t>
    </dgm:pt>
    <dgm:pt modelId="{D7B3A551-16EB-4425-AD0F-04D7342CB578}" type="pres">
      <dgm:prSet presAssocID="{89E66CF2-F5C6-4AA8-8B08-BA6C8F43F194}" presName="childShape" presStyleCnt="0"/>
      <dgm:spPr/>
    </dgm:pt>
    <dgm:pt modelId="{0AF13737-0E0E-470C-9DA5-0A2CD3D44B22}" type="pres">
      <dgm:prSet presAssocID="{0A73C04D-8D40-45AF-97AD-A0E27E16E59A}" presName="Name13" presStyleLbl="parChTrans1D2" presStyleIdx="0" presStyleCnt="3"/>
      <dgm:spPr/>
      <dgm:t>
        <a:bodyPr/>
        <a:lstStyle/>
        <a:p>
          <a:endParaRPr lang="en-US"/>
        </a:p>
      </dgm:t>
    </dgm:pt>
    <dgm:pt modelId="{1E98091A-87B0-4FAC-A0E4-13770052D3AB}" type="pres">
      <dgm:prSet presAssocID="{4936405B-726D-44B4-AE5E-3F240108F295}" presName="childText" presStyleLbl="bgAcc1" presStyleIdx="0" presStyleCnt="3" custScaleX="130428" custScaleY="212358">
        <dgm:presLayoutVars>
          <dgm:bulletEnabled val="1"/>
        </dgm:presLayoutVars>
      </dgm:prSet>
      <dgm:spPr/>
      <dgm:t>
        <a:bodyPr/>
        <a:lstStyle/>
        <a:p>
          <a:endParaRPr lang="en-US"/>
        </a:p>
      </dgm:t>
    </dgm:pt>
    <dgm:pt modelId="{28128B32-E516-45EC-ABEA-25675E58E31A}" type="pres">
      <dgm:prSet presAssocID="{7E6CE487-12A4-4E77-8F1D-5959BB5846C6}" presName="root" presStyleCnt="0"/>
      <dgm:spPr/>
    </dgm:pt>
    <dgm:pt modelId="{85050E59-9A1F-4220-82D7-4804205FF071}" type="pres">
      <dgm:prSet presAssocID="{7E6CE487-12A4-4E77-8F1D-5959BB5846C6}" presName="rootComposite" presStyleCnt="0"/>
      <dgm:spPr/>
    </dgm:pt>
    <dgm:pt modelId="{B5804C92-228A-4838-8FA4-7ABE6FCA2B96}" type="pres">
      <dgm:prSet presAssocID="{7E6CE487-12A4-4E77-8F1D-5959BB5846C6}" presName="rootText" presStyleLbl="node1" presStyleIdx="1" presStyleCnt="3" custScaleX="96866" custScaleY="83424"/>
      <dgm:spPr/>
      <dgm:t>
        <a:bodyPr/>
        <a:lstStyle/>
        <a:p>
          <a:endParaRPr lang="en-US"/>
        </a:p>
      </dgm:t>
    </dgm:pt>
    <dgm:pt modelId="{05D97478-3541-433E-8490-9B88A3EE454A}" type="pres">
      <dgm:prSet presAssocID="{7E6CE487-12A4-4E77-8F1D-5959BB5846C6}" presName="rootConnector" presStyleLbl="node1" presStyleIdx="1" presStyleCnt="3"/>
      <dgm:spPr/>
      <dgm:t>
        <a:bodyPr/>
        <a:lstStyle/>
        <a:p>
          <a:endParaRPr lang="en-US"/>
        </a:p>
      </dgm:t>
    </dgm:pt>
    <dgm:pt modelId="{307441EE-DB37-415D-9FE4-A719F1B64394}" type="pres">
      <dgm:prSet presAssocID="{7E6CE487-12A4-4E77-8F1D-5959BB5846C6}" presName="childShape" presStyleCnt="0"/>
      <dgm:spPr/>
    </dgm:pt>
    <dgm:pt modelId="{53EF1F2A-953F-47BB-99E8-E64FE0AD4549}" type="pres">
      <dgm:prSet presAssocID="{BBDE8595-B8DB-41B8-A40B-6600C61A4278}" presName="Name13" presStyleLbl="parChTrans1D2" presStyleIdx="1" presStyleCnt="3"/>
      <dgm:spPr/>
      <dgm:t>
        <a:bodyPr/>
        <a:lstStyle/>
        <a:p>
          <a:endParaRPr lang="en-US"/>
        </a:p>
      </dgm:t>
    </dgm:pt>
    <dgm:pt modelId="{0F62264B-13AD-4E2A-B498-6A1CD8B7FE82}" type="pres">
      <dgm:prSet presAssocID="{A64C61D1-0CA8-47FE-82B2-9A85F409EC84}" presName="childText" presStyleLbl="bgAcc1" presStyleIdx="1" presStyleCnt="3" custScaleX="120318" custScaleY="194457">
        <dgm:presLayoutVars>
          <dgm:bulletEnabled val="1"/>
        </dgm:presLayoutVars>
      </dgm:prSet>
      <dgm:spPr/>
      <dgm:t>
        <a:bodyPr/>
        <a:lstStyle/>
        <a:p>
          <a:endParaRPr lang="en-US"/>
        </a:p>
      </dgm:t>
    </dgm:pt>
    <dgm:pt modelId="{616C4C7B-E044-417E-8516-98DE94BCA054}" type="pres">
      <dgm:prSet presAssocID="{D1B8ACE8-6410-4543-879D-FEF90AD0DC36}" presName="root" presStyleCnt="0"/>
      <dgm:spPr/>
    </dgm:pt>
    <dgm:pt modelId="{9290250D-383F-4706-8B2C-F4AFFAE094DD}" type="pres">
      <dgm:prSet presAssocID="{D1B8ACE8-6410-4543-879D-FEF90AD0DC36}" presName="rootComposite" presStyleCnt="0"/>
      <dgm:spPr/>
    </dgm:pt>
    <dgm:pt modelId="{F7DD2DEC-B7F6-4C0A-850B-4194A3081C4B}" type="pres">
      <dgm:prSet presAssocID="{D1B8ACE8-6410-4543-879D-FEF90AD0DC36}" presName="rootText" presStyleLbl="node1" presStyleIdx="2" presStyleCnt="3" custScaleX="95025" custScaleY="84056"/>
      <dgm:spPr/>
      <dgm:t>
        <a:bodyPr/>
        <a:lstStyle/>
        <a:p>
          <a:endParaRPr lang="en-US"/>
        </a:p>
      </dgm:t>
    </dgm:pt>
    <dgm:pt modelId="{09948232-1111-41DC-9BDD-98DFEA4FA0E1}" type="pres">
      <dgm:prSet presAssocID="{D1B8ACE8-6410-4543-879D-FEF90AD0DC36}" presName="rootConnector" presStyleLbl="node1" presStyleIdx="2" presStyleCnt="3"/>
      <dgm:spPr/>
      <dgm:t>
        <a:bodyPr/>
        <a:lstStyle/>
        <a:p>
          <a:endParaRPr lang="en-US"/>
        </a:p>
      </dgm:t>
    </dgm:pt>
    <dgm:pt modelId="{A638FF79-5712-4545-BD08-C75A5ACDC45A}" type="pres">
      <dgm:prSet presAssocID="{D1B8ACE8-6410-4543-879D-FEF90AD0DC36}" presName="childShape" presStyleCnt="0"/>
      <dgm:spPr/>
    </dgm:pt>
    <dgm:pt modelId="{9336941E-F70D-42F4-B70B-FAC1148DA998}" type="pres">
      <dgm:prSet presAssocID="{F8222E10-FACB-4325-9DA4-3727A475B101}" presName="Name13" presStyleLbl="parChTrans1D2" presStyleIdx="2" presStyleCnt="3"/>
      <dgm:spPr/>
      <dgm:t>
        <a:bodyPr/>
        <a:lstStyle/>
        <a:p>
          <a:endParaRPr lang="en-US"/>
        </a:p>
      </dgm:t>
    </dgm:pt>
    <dgm:pt modelId="{CC2222D0-B498-47FA-89C3-19135C26EF49}" type="pres">
      <dgm:prSet presAssocID="{FD51B5AE-28D9-446C-89A6-4EE7BA50E4A2}" presName="childText" presStyleLbl="bgAcc1" presStyleIdx="2" presStyleCnt="3" custScaleX="105311" custScaleY="193817">
        <dgm:presLayoutVars>
          <dgm:bulletEnabled val="1"/>
        </dgm:presLayoutVars>
      </dgm:prSet>
      <dgm:spPr/>
      <dgm:t>
        <a:bodyPr/>
        <a:lstStyle/>
        <a:p>
          <a:endParaRPr lang="en-US"/>
        </a:p>
      </dgm:t>
    </dgm:pt>
  </dgm:ptLst>
  <dgm:cxnLst>
    <dgm:cxn modelId="{A45B7FD6-E472-41D1-B318-E08DAF71761B}" type="presOf" srcId="{7E6CE487-12A4-4E77-8F1D-5959BB5846C6}" destId="{05D97478-3541-433E-8490-9B88A3EE454A}" srcOrd="1" destOrd="0" presId="urn:microsoft.com/office/officeart/2005/8/layout/hierarchy3"/>
    <dgm:cxn modelId="{F4FD786D-7320-4A7D-803B-A6237224A776}" srcId="{D1B8ACE8-6410-4543-879D-FEF90AD0DC36}" destId="{FD51B5AE-28D9-446C-89A6-4EE7BA50E4A2}" srcOrd="0" destOrd="0" parTransId="{F8222E10-FACB-4325-9DA4-3727A475B101}" sibTransId="{30356954-76F3-48D9-B2A1-AD5EE9C3DD6C}"/>
    <dgm:cxn modelId="{B73DFCE0-FA73-4FBF-A100-204DE7146488}" type="presOf" srcId="{F8222E10-FACB-4325-9DA4-3727A475B101}" destId="{9336941E-F70D-42F4-B70B-FAC1148DA998}" srcOrd="0" destOrd="0" presId="urn:microsoft.com/office/officeart/2005/8/layout/hierarchy3"/>
    <dgm:cxn modelId="{88B1BDCC-BC8C-4C87-BBFE-7CB298F31EFD}" srcId="{0A7D0250-F91C-452F-83B6-8C8165CE7812}" destId="{89E66CF2-F5C6-4AA8-8B08-BA6C8F43F194}" srcOrd="0" destOrd="0" parTransId="{E64CAA4A-2158-4D28-AD53-FE9C74A1F139}" sibTransId="{A44F7D35-6DD9-4677-835C-D7857B31BA4A}"/>
    <dgm:cxn modelId="{ACF0F9E8-0D55-487B-A63A-00F8748642A8}" type="presOf" srcId="{89E66CF2-F5C6-4AA8-8B08-BA6C8F43F194}" destId="{3BC39F91-E265-4CBD-BEFB-E40B2DC23CBF}" srcOrd="0" destOrd="0" presId="urn:microsoft.com/office/officeart/2005/8/layout/hierarchy3"/>
    <dgm:cxn modelId="{A4A4FE12-5061-466D-90BB-E426B8F91795}" type="presOf" srcId="{4936405B-726D-44B4-AE5E-3F240108F295}" destId="{1E98091A-87B0-4FAC-A0E4-13770052D3AB}" srcOrd="0" destOrd="0" presId="urn:microsoft.com/office/officeart/2005/8/layout/hierarchy3"/>
    <dgm:cxn modelId="{66DC9F36-0508-4B42-8F4E-F4EBD95C2A81}" type="presOf" srcId="{D1B8ACE8-6410-4543-879D-FEF90AD0DC36}" destId="{F7DD2DEC-B7F6-4C0A-850B-4194A3081C4B}" srcOrd="0" destOrd="0" presId="urn:microsoft.com/office/officeart/2005/8/layout/hierarchy3"/>
    <dgm:cxn modelId="{C7C6E923-19AF-4A3A-86B7-09038E486B11}" type="presOf" srcId="{BBDE8595-B8DB-41B8-A40B-6600C61A4278}" destId="{53EF1F2A-953F-47BB-99E8-E64FE0AD4549}" srcOrd="0" destOrd="0" presId="urn:microsoft.com/office/officeart/2005/8/layout/hierarchy3"/>
    <dgm:cxn modelId="{0175BCEC-6F33-497D-B2C7-0A6770AA78ED}" srcId="{0A7D0250-F91C-452F-83B6-8C8165CE7812}" destId="{D1B8ACE8-6410-4543-879D-FEF90AD0DC36}" srcOrd="2" destOrd="0" parTransId="{FBCB1740-60F3-4B18-9657-9E99EC34D555}" sibTransId="{D225C54D-E9B4-46B5-9A18-8570AC451701}"/>
    <dgm:cxn modelId="{6D2D1BFC-6076-48D4-9715-353D2BEFE279}" srcId="{89E66CF2-F5C6-4AA8-8B08-BA6C8F43F194}" destId="{4936405B-726D-44B4-AE5E-3F240108F295}" srcOrd="0" destOrd="0" parTransId="{0A73C04D-8D40-45AF-97AD-A0E27E16E59A}" sibTransId="{ABF3AE51-F7BC-43E8-956B-C352A24DEDCA}"/>
    <dgm:cxn modelId="{18E6F0CD-484C-4E9E-A20E-0E1FE9B3DD23}" type="presOf" srcId="{A64C61D1-0CA8-47FE-82B2-9A85F409EC84}" destId="{0F62264B-13AD-4E2A-B498-6A1CD8B7FE82}" srcOrd="0" destOrd="0" presId="urn:microsoft.com/office/officeart/2005/8/layout/hierarchy3"/>
    <dgm:cxn modelId="{26E691D5-69AF-4D41-AFB3-63766777EC5E}" type="presOf" srcId="{89E66CF2-F5C6-4AA8-8B08-BA6C8F43F194}" destId="{93B57195-DB9D-468D-9460-612F0D12CAC9}" srcOrd="1" destOrd="0" presId="urn:microsoft.com/office/officeart/2005/8/layout/hierarchy3"/>
    <dgm:cxn modelId="{4B1188E4-0EC2-4F05-AC3F-B70D88E29007}" type="presOf" srcId="{0A7D0250-F91C-452F-83B6-8C8165CE7812}" destId="{72C4A2AC-3FEF-4466-8A0F-D32470057354}" srcOrd="0" destOrd="0" presId="urn:microsoft.com/office/officeart/2005/8/layout/hierarchy3"/>
    <dgm:cxn modelId="{DC2813CA-AE63-453E-88C6-C0A09E3BE1C5}" type="presOf" srcId="{7E6CE487-12A4-4E77-8F1D-5959BB5846C6}" destId="{B5804C92-228A-4838-8FA4-7ABE6FCA2B96}" srcOrd="0" destOrd="0" presId="urn:microsoft.com/office/officeart/2005/8/layout/hierarchy3"/>
    <dgm:cxn modelId="{D9AC0D45-722F-4741-9B91-D2DB442426D9}" type="presOf" srcId="{D1B8ACE8-6410-4543-879D-FEF90AD0DC36}" destId="{09948232-1111-41DC-9BDD-98DFEA4FA0E1}" srcOrd="1" destOrd="0" presId="urn:microsoft.com/office/officeart/2005/8/layout/hierarchy3"/>
    <dgm:cxn modelId="{23649DDD-3EFC-453D-A413-C0394C470502}" type="presOf" srcId="{FD51B5AE-28D9-446C-89A6-4EE7BA50E4A2}" destId="{CC2222D0-B498-47FA-89C3-19135C26EF49}" srcOrd="0" destOrd="0" presId="urn:microsoft.com/office/officeart/2005/8/layout/hierarchy3"/>
    <dgm:cxn modelId="{B881FC74-2406-418F-98B4-D8C874768B77}" type="presOf" srcId="{0A73C04D-8D40-45AF-97AD-A0E27E16E59A}" destId="{0AF13737-0E0E-470C-9DA5-0A2CD3D44B22}" srcOrd="0" destOrd="0" presId="urn:microsoft.com/office/officeart/2005/8/layout/hierarchy3"/>
    <dgm:cxn modelId="{5617EF24-EC79-4B99-A493-D51D72A37721}" srcId="{0A7D0250-F91C-452F-83B6-8C8165CE7812}" destId="{7E6CE487-12A4-4E77-8F1D-5959BB5846C6}" srcOrd="1" destOrd="0" parTransId="{F540B1CC-5938-4F46-ABC3-C2AAD04663AA}" sibTransId="{17FD4679-D413-4DD8-A905-7CE4C8FBBC69}"/>
    <dgm:cxn modelId="{49B9555F-8452-4346-A0FB-B350AD5D22CE}" srcId="{7E6CE487-12A4-4E77-8F1D-5959BB5846C6}" destId="{A64C61D1-0CA8-47FE-82B2-9A85F409EC84}" srcOrd="0" destOrd="0" parTransId="{BBDE8595-B8DB-41B8-A40B-6600C61A4278}" sibTransId="{5C5053AD-C706-437B-ABBB-AE346B17397B}"/>
    <dgm:cxn modelId="{CA522BC5-3ABB-4876-9537-468A0732BA62}" type="presParOf" srcId="{72C4A2AC-3FEF-4466-8A0F-D32470057354}" destId="{2EC1A517-1DC7-4D3E-8390-3FA8ED5BC7B6}" srcOrd="0" destOrd="0" presId="urn:microsoft.com/office/officeart/2005/8/layout/hierarchy3"/>
    <dgm:cxn modelId="{A5A21D09-61CA-4A09-A7E9-4D9ECE878E94}" type="presParOf" srcId="{2EC1A517-1DC7-4D3E-8390-3FA8ED5BC7B6}" destId="{1C30AE73-9B78-4CE9-BA8D-FA50C9B27522}" srcOrd="0" destOrd="0" presId="urn:microsoft.com/office/officeart/2005/8/layout/hierarchy3"/>
    <dgm:cxn modelId="{773AE777-824C-4319-A9F2-947D68AC14C3}" type="presParOf" srcId="{1C30AE73-9B78-4CE9-BA8D-FA50C9B27522}" destId="{3BC39F91-E265-4CBD-BEFB-E40B2DC23CBF}" srcOrd="0" destOrd="0" presId="urn:microsoft.com/office/officeart/2005/8/layout/hierarchy3"/>
    <dgm:cxn modelId="{41BAD1B3-87B8-4FD7-B496-44330C7A6D12}" type="presParOf" srcId="{1C30AE73-9B78-4CE9-BA8D-FA50C9B27522}" destId="{93B57195-DB9D-468D-9460-612F0D12CAC9}" srcOrd="1" destOrd="0" presId="urn:microsoft.com/office/officeart/2005/8/layout/hierarchy3"/>
    <dgm:cxn modelId="{4B1BDA93-2CE4-4A97-8624-00B356F75F21}" type="presParOf" srcId="{2EC1A517-1DC7-4D3E-8390-3FA8ED5BC7B6}" destId="{D7B3A551-16EB-4425-AD0F-04D7342CB578}" srcOrd="1" destOrd="0" presId="urn:microsoft.com/office/officeart/2005/8/layout/hierarchy3"/>
    <dgm:cxn modelId="{CC235DEF-E0A6-4908-835F-EA4ABBEDFB3E}" type="presParOf" srcId="{D7B3A551-16EB-4425-AD0F-04D7342CB578}" destId="{0AF13737-0E0E-470C-9DA5-0A2CD3D44B22}" srcOrd="0" destOrd="0" presId="urn:microsoft.com/office/officeart/2005/8/layout/hierarchy3"/>
    <dgm:cxn modelId="{BDA4A268-1412-4C11-BA25-0278A3F0B8BE}" type="presParOf" srcId="{D7B3A551-16EB-4425-AD0F-04D7342CB578}" destId="{1E98091A-87B0-4FAC-A0E4-13770052D3AB}" srcOrd="1" destOrd="0" presId="urn:microsoft.com/office/officeart/2005/8/layout/hierarchy3"/>
    <dgm:cxn modelId="{0B23312C-AC21-4300-B56E-AADEC5CAF1D7}" type="presParOf" srcId="{72C4A2AC-3FEF-4466-8A0F-D32470057354}" destId="{28128B32-E516-45EC-ABEA-25675E58E31A}" srcOrd="1" destOrd="0" presId="urn:microsoft.com/office/officeart/2005/8/layout/hierarchy3"/>
    <dgm:cxn modelId="{0C0BA571-7A8F-4DDD-BC50-3B879C8B20FE}" type="presParOf" srcId="{28128B32-E516-45EC-ABEA-25675E58E31A}" destId="{85050E59-9A1F-4220-82D7-4804205FF071}" srcOrd="0" destOrd="0" presId="urn:microsoft.com/office/officeart/2005/8/layout/hierarchy3"/>
    <dgm:cxn modelId="{697165CA-8BE2-4A38-BFC7-47EBC1B28F59}" type="presParOf" srcId="{85050E59-9A1F-4220-82D7-4804205FF071}" destId="{B5804C92-228A-4838-8FA4-7ABE6FCA2B96}" srcOrd="0" destOrd="0" presId="urn:microsoft.com/office/officeart/2005/8/layout/hierarchy3"/>
    <dgm:cxn modelId="{AA34BD85-8C4C-419C-B68F-9F139FB065FB}" type="presParOf" srcId="{85050E59-9A1F-4220-82D7-4804205FF071}" destId="{05D97478-3541-433E-8490-9B88A3EE454A}" srcOrd="1" destOrd="0" presId="urn:microsoft.com/office/officeart/2005/8/layout/hierarchy3"/>
    <dgm:cxn modelId="{E4B547A7-4166-4824-B70A-674E69EEB05E}" type="presParOf" srcId="{28128B32-E516-45EC-ABEA-25675E58E31A}" destId="{307441EE-DB37-415D-9FE4-A719F1B64394}" srcOrd="1" destOrd="0" presId="urn:microsoft.com/office/officeart/2005/8/layout/hierarchy3"/>
    <dgm:cxn modelId="{C00CE059-BB78-44C9-BC7D-20F0D90EB5E7}" type="presParOf" srcId="{307441EE-DB37-415D-9FE4-A719F1B64394}" destId="{53EF1F2A-953F-47BB-99E8-E64FE0AD4549}" srcOrd="0" destOrd="0" presId="urn:microsoft.com/office/officeart/2005/8/layout/hierarchy3"/>
    <dgm:cxn modelId="{516FAFF0-D69D-4160-BF4F-EB6D91AB4878}" type="presParOf" srcId="{307441EE-DB37-415D-9FE4-A719F1B64394}" destId="{0F62264B-13AD-4E2A-B498-6A1CD8B7FE82}" srcOrd="1" destOrd="0" presId="urn:microsoft.com/office/officeart/2005/8/layout/hierarchy3"/>
    <dgm:cxn modelId="{E468F7E6-C6F6-4DA9-85F1-BB4AB24EA27E}" type="presParOf" srcId="{72C4A2AC-3FEF-4466-8A0F-D32470057354}" destId="{616C4C7B-E044-417E-8516-98DE94BCA054}" srcOrd="2" destOrd="0" presId="urn:microsoft.com/office/officeart/2005/8/layout/hierarchy3"/>
    <dgm:cxn modelId="{C9D37501-DBEC-415C-A5A0-4887108E6668}" type="presParOf" srcId="{616C4C7B-E044-417E-8516-98DE94BCA054}" destId="{9290250D-383F-4706-8B2C-F4AFFAE094DD}" srcOrd="0" destOrd="0" presId="urn:microsoft.com/office/officeart/2005/8/layout/hierarchy3"/>
    <dgm:cxn modelId="{7788000F-6825-4240-AAB0-0FB3151113AD}" type="presParOf" srcId="{9290250D-383F-4706-8B2C-F4AFFAE094DD}" destId="{F7DD2DEC-B7F6-4C0A-850B-4194A3081C4B}" srcOrd="0" destOrd="0" presId="urn:microsoft.com/office/officeart/2005/8/layout/hierarchy3"/>
    <dgm:cxn modelId="{B0ACD65B-9F2C-42F3-922F-9BCEE3FA289F}" type="presParOf" srcId="{9290250D-383F-4706-8B2C-F4AFFAE094DD}" destId="{09948232-1111-41DC-9BDD-98DFEA4FA0E1}" srcOrd="1" destOrd="0" presId="urn:microsoft.com/office/officeart/2005/8/layout/hierarchy3"/>
    <dgm:cxn modelId="{135B27BB-3A85-4FAA-BFA1-1D6322FDB8A9}" type="presParOf" srcId="{616C4C7B-E044-417E-8516-98DE94BCA054}" destId="{A638FF79-5712-4545-BD08-C75A5ACDC45A}" srcOrd="1" destOrd="0" presId="urn:microsoft.com/office/officeart/2005/8/layout/hierarchy3"/>
    <dgm:cxn modelId="{EB1A8286-EFFE-4F19-A155-513CE5B418D8}" type="presParOf" srcId="{A638FF79-5712-4545-BD08-C75A5ACDC45A}" destId="{9336941E-F70D-42F4-B70B-FAC1148DA998}" srcOrd="0" destOrd="0" presId="urn:microsoft.com/office/officeart/2005/8/layout/hierarchy3"/>
    <dgm:cxn modelId="{633180FB-2447-4235-9935-E085C1BDDD13}" type="presParOf" srcId="{A638FF79-5712-4545-BD08-C75A5ACDC45A}" destId="{CC2222D0-B498-47FA-89C3-19135C26EF4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39F91-E265-4CBD-BEFB-E40B2DC23CBF}">
      <dsp:nvSpPr>
        <dsp:cNvPr id="0" name=""/>
        <dsp:cNvSpPr/>
      </dsp:nvSpPr>
      <dsp:spPr>
        <a:xfrm>
          <a:off x="6649" y="667689"/>
          <a:ext cx="2157353" cy="95487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a:latin typeface="Times New Roman" panose="02020603050405020304" pitchFamily="18" charset="0"/>
              <a:cs typeface="Times New Roman" panose="02020603050405020304" pitchFamily="18" charset="0"/>
            </a:rPr>
            <a:t>1. Mediating a text</a:t>
          </a:r>
          <a:br>
            <a:rPr lang="en-US" sz="1200" b="1" kern="1200">
              <a:latin typeface="Times New Roman" panose="02020603050405020304" pitchFamily="18" charset="0"/>
              <a:cs typeface="Times New Roman" panose="02020603050405020304" pitchFamily="18" charset="0"/>
            </a:rPr>
          </a:br>
          <a:endParaRPr lang="en-US" sz="1200" kern="1200">
            <a:latin typeface="Times New Roman" panose="02020603050405020304" pitchFamily="18" charset="0"/>
            <a:cs typeface="Times New Roman" panose="02020603050405020304" pitchFamily="18" charset="0"/>
          </a:endParaRPr>
        </a:p>
      </dsp:txBody>
      <dsp:txXfrm>
        <a:off x="34616" y="695656"/>
        <a:ext cx="2101419" cy="898942"/>
      </dsp:txXfrm>
    </dsp:sp>
    <dsp:sp modelId="{0AF13737-0E0E-470C-9DA5-0A2CD3D44B22}">
      <dsp:nvSpPr>
        <dsp:cNvPr id="0" name=""/>
        <dsp:cNvSpPr/>
      </dsp:nvSpPr>
      <dsp:spPr>
        <a:xfrm>
          <a:off x="222385" y="1622566"/>
          <a:ext cx="215735" cy="1566354"/>
        </a:xfrm>
        <a:custGeom>
          <a:avLst/>
          <a:gdLst/>
          <a:ahLst/>
          <a:cxnLst/>
          <a:rect l="0" t="0" r="0" b="0"/>
          <a:pathLst>
            <a:path>
              <a:moveTo>
                <a:pt x="0" y="0"/>
              </a:moveTo>
              <a:lnTo>
                <a:pt x="0" y="1566354"/>
              </a:lnTo>
              <a:lnTo>
                <a:pt x="215735" y="156635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98091A-87B0-4FAC-A0E4-13770052D3AB}">
      <dsp:nvSpPr>
        <dsp:cNvPr id="0" name=""/>
        <dsp:cNvSpPr/>
      </dsp:nvSpPr>
      <dsp:spPr>
        <a:xfrm>
          <a:off x="438120" y="1921081"/>
          <a:ext cx="2491818" cy="253567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l" defTabSz="400050">
            <a:lnSpc>
              <a:spcPct val="90000"/>
            </a:lnSpc>
            <a:spcBef>
              <a:spcPct val="0"/>
            </a:spcBef>
            <a:spcAft>
              <a:spcPct val="35000"/>
            </a:spcAft>
          </a:pPr>
          <a:r>
            <a:rPr lang="en-US" sz="900" b="1" kern="1200" dirty="0"/>
            <a:t>►</a:t>
          </a:r>
          <a:r>
            <a:rPr lang="en-US" sz="900" i="1" kern="1200" dirty="0">
              <a:latin typeface="Times New Roman" panose="02020603050405020304" pitchFamily="18" charset="0"/>
              <a:cs typeface="Times New Roman" panose="02020603050405020304" pitchFamily="18" charset="0"/>
            </a:rPr>
            <a:t>Relaying specific information – in speech and in writing</a:t>
          </a:r>
          <a:br>
            <a:rPr lang="en-US" sz="900" i="1" kern="1200" dirty="0">
              <a:latin typeface="Times New Roman" panose="02020603050405020304" pitchFamily="18" charset="0"/>
              <a:cs typeface="Times New Roman" panose="02020603050405020304" pitchFamily="18" charset="0"/>
            </a:rPr>
          </a:br>
          <a:r>
            <a:rPr lang="en-US" sz="900" b="1" kern="1200" dirty="0">
              <a:latin typeface="Times New Roman" panose="02020603050405020304" pitchFamily="18" charset="0"/>
              <a:cs typeface="Times New Roman" panose="02020603050405020304" pitchFamily="18" charset="0"/>
            </a:rPr>
            <a:t>► </a:t>
          </a:r>
          <a:r>
            <a:rPr lang="en-US" sz="900" i="1" kern="1200" dirty="0">
              <a:latin typeface="Times New Roman" panose="02020603050405020304" pitchFamily="18" charset="0"/>
              <a:cs typeface="Times New Roman" panose="02020603050405020304" pitchFamily="18" charset="0"/>
            </a:rPr>
            <a:t>Explaining data (e.g. in graphs, diagrams, charts etc.) – in speech and in writing</a:t>
          </a:r>
          <a:br>
            <a:rPr lang="en-US" sz="900" i="1" kern="1200" dirty="0">
              <a:latin typeface="Times New Roman" panose="02020603050405020304" pitchFamily="18" charset="0"/>
              <a:cs typeface="Times New Roman" panose="02020603050405020304" pitchFamily="18" charset="0"/>
            </a:rPr>
          </a:br>
          <a:r>
            <a:rPr lang="en-US" sz="900" b="1" kern="1200" dirty="0">
              <a:latin typeface="Times New Roman" panose="02020603050405020304" pitchFamily="18" charset="0"/>
              <a:cs typeface="Times New Roman" panose="02020603050405020304" pitchFamily="18" charset="0"/>
            </a:rPr>
            <a:t>► </a:t>
          </a:r>
          <a:r>
            <a:rPr lang="en-US" sz="900" i="1" kern="1200" dirty="0">
              <a:latin typeface="Times New Roman" panose="02020603050405020304" pitchFamily="18" charset="0"/>
              <a:cs typeface="Times New Roman" panose="02020603050405020304" pitchFamily="18" charset="0"/>
            </a:rPr>
            <a:t>Processing </a:t>
          </a:r>
          <a:r>
            <a:rPr lang="ro-RO" sz="900" i="1" kern="1200" dirty="0">
              <a:latin typeface="Times New Roman" panose="02020603050405020304" pitchFamily="18" charset="0"/>
              <a:cs typeface="Times New Roman" panose="02020603050405020304" pitchFamily="18" charset="0"/>
            </a:rPr>
            <a:t>a </a:t>
          </a:r>
          <a:r>
            <a:rPr lang="en-US" sz="900" i="1" kern="1200" dirty="0">
              <a:latin typeface="Times New Roman" panose="02020603050405020304" pitchFamily="18" charset="0"/>
              <a:cs typeface="Times New Roman" panose="02020603050405020304" pitchFamily="18" charset="0"/>
            </a:rPr>
            <a:t>text – in speech and in writing</a:t>
          </a:r>
          <a:br>
            <a:rPr lang="en-US" sz="900" i="1" kern="1200" dirty="0">
              <a:latin typeface="Times New Roman" panose="02020603050405020304" pitchFamily="18" charset="0"/>
              <a:cs typeface="Times New Roman" panose="02020603050405020304" pitchFamily="18" charset="0"/>
            </a:rPr>
          </a:br>
          <a:r>
            <a:rPr lang="en-US" sz="900" b="1" kern="1200" dirty="0">
              <a:latin typeface="Times New Roman" panose="02020603050405020304" pitchFamily="18" charset="0"/>
              <a:cs typeface="Times New Roman" panose="02020603050405020304" pitchFamily="18" charset="0"/>
            </a:rPr>
            <a:t>► </a:t>
          </a:r>
          <a:r>
            <a:rPr lang="en-US" sz="900" i="1" kern="1200" dirty="0">
              <a:latin typeface="Times New Roman" panose="02020603050405020304" pitchFamily="18" charset="0"/>
              <a:cs typeface="Times New Roman" panose="02020603050405020304" pitchFamily="18" charset="0"/>
            </a:rPr>
            <a:t>Translating a written text – in speech and in writing</a:t>
          </a:r>
          <a:br>
            <a:rPr lang="en-US" sz="900" i="1" kern="1200" dirty="0">
              <a:latin typeface="Times New Roman" panose="02020603050405020304" pitchFamily="18" charset="0"/>
              <a:cs typeface="Times New Roman" panose="02020603050405020304" pitchFamily="18" charset="0"/>
            </a:rPr>
          </a:br>
          <a:r>
            <a:rPr lang="en-US" sz="900" b="1" kern="1200" dirty="0">
              <a:latin typeface="Times New Roman" panose="02020603050405020304" pitchFamily="18" charset="0"/>
              <a:cs typeface="Times New Roman" panose="02020603050405020304" pitchFamily="18" charset="0"/>
            </a:rPr>
            <a:t>► </a:t>
          </a:r>
          <a:r>
            <a:rPr lang="en-US" sz="900" i="1" kern="1200" dirty="0">
              <a:latin typeface="Times New Roman" panose="02020603050405020304" pitchFamily="18" charset="0"/>
              <a:cs typeface="Times New Roman" panose="02020603050405020304" pitchFamily="18" charset="0"/>
            </a:rPr>
            <a:t>Note-taking (lectures, seminars, meetings, etc.)</a:t>
          </a:r>
          <a:br>
            <a:rPr lang="en-US" sz="900" i="1" kern="1200" dirty="0">
              <a:latin typeface="Times New Roman" panose="02020603050405020304" pitchFamily="18" charset="0"/>
              <a:cs typeface="Times New Roman" panose="02020603050405020304" pitchFamily="18" charset="0"/>
            </a:rPr>
          </a:br>
          <a:r>
            <a:rPr lang="en-US" sz="900" b="1" kern="1200" dirty="0">
              <a:latin typeface="Times New Roman" panose="02020603050405020304" pitchFamily="18" charset="0"/>
              <a:cs typeface="Times New Roman" panose="02020603050405020304" pitchFamily="18" charset="0"/>
            </a:rPr>
            <a:t>► </a:t>
          </a:r>
          <a:r>
            <a:rPr lang="en-US" sz="900" i="1" kern="1200" dirty="0">
              <a:latin typeface="Times New Roman" panose="02020603050405020304" pitchFamily="18" charset="0"/>
              <a:cs typeface="Times New Roman" panose="02020603050405020304" pitchFamily="18" charset="0"/>
            </a:rPr>
            <a:t>Expressing a personal response to creative texts (including literature)</a:t>
          </a:r>
          <a:br>
            <a:rPr lang="en-US" sz="900" i="1" kern="1200" dirty="0">
              <a:latin typeface="Times New Roman" panose="02020603050405020304" pitchFamily="18" charset="0"/>
              <a:cs typeface="Times New Roman" panose="02020603050405020304" pitchFamily="18" charset="0"/>
            </a:rPr>
          </a:br>
          <a:r>
            <a:rPr lang="en-US" sz="900" b="1" kern="1200" dirty="0">
              <a:latin typeface="Times New Roman" panose="02020603050405020304" pitchFamily="18" charset="0"/>
              <a:cs typeface="Times New Roman" panose="02020603050405020304" pitchFamily="18" charset="0"/>
            </a:rPr>
            <a:t>► </a:t>
          </a:r>
          <a:r>
            <a:rPr lang="en-US" sz="900" i="1" kern="1200" dirty="0">
              <a:latin typeface="Times New Roman" panose="02020603050405020304" pitchFamily="18" charset="0"/>
              <a:cs typeface="Times New Roman" panose="02020603050405020304" pitchFamily="18" charset="0"/>
            </a:rPr>
            <a:t>Analysis and criticism of creative texts (including literature).</a:t>
          </a:r>
          <a:endParaRPr lang="en-US" sz="900" kern="1200" dirty="0">
            <a:latin typeface="Times New Roman" panose="02020603050405020304" pitchFamily="18" charset="0"/>
            <a:cs typeface="Times New Roman" panose="02020603050405020304" pitchFamily="18" charset="0"/>
          </a:endParaRPr>
        </a:p>
      </dsp:txBody>
      <dsp:txXfrm>
        <a:off x="511103" y="1994064"/>
        <a:ext cx="2345852" cy="2389712"/>
      </dsp:txXfrm>
    </dsp:sp>
    <dsp:sp modelId="{B5804C92-228A-4838-8FA4-7ABE6FCA2B96}">
      <dsp:nvSpPr>
        <dsp:cNvPr id="0" name=""/>
        <dsp:cNvSpPr/>
      </dsp:nvSpPr>
      <dsp:spPr>
        <a:xfrm>
          <a:off x="3064313" y="667689"/>
          <a:ext cx="2313273" cy="9961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a:latin typeface="Times New Roman" panose="02020603050405020304" pitchFamily="18" charset="0"/>
              <a:cs typeface="Times New Roman" panose="02020603050405020304" pitchFamily="18" charset="0"/>
            </a:rPr>
            <a:t>2. Mediating concepts</a:t>
          </a:r>
          <a:endParaRPr lang="en-US" sz="1200" kern="1200" dirty="0">
            <a:latin typeface="Times New Roman" panose="02020603050405020304" pitchFamily="18" charset="0"/>
            <a:cs typeface="Times New Roman" panose="02020603050405020304" pitchFamily="18" charset="0"/>
          </a:endParaRPr>
        </a:p>
      </dsp:txBody>
      <dsp:txXfrm>
        <a:off x="3093489" y="696865"/>
        <a:ext cx="2254921" cy="937779"/>
      </dsp:txXfrm>
    </dsp:sp>
    <dsp:sp modelId="{53EF1F2A-953F-47BB-99E8-E64FE0AD4549}">
      <dsp:nvSpPr>
        <dsp:cNvPr id="0" name=""/>
        <dsp:cNvSpPr/>
      </dsp:nvSpPr>
      <dsp:spPr>
        <a:xfrm>
          <a:off x="3295641" y="1663821"/>
          <a:ext cx="231327" cy="1459479"/>
        </a:xfrm>
        <a:custGeom>
          <a:avLst/>
          <a:gdLst/>
          <a:ahLst/>
          <a:cxnLst/>
          <a:rect l="0" t="0" r="0" b="0"/>
          <a:pathLst>
            <a:path>
              <a:moveTo>
                <a:pt x="0" y="0"/>
              </a:moveTo>
              <a:lnTo>
                <a:pt x="0" y="1459479"/>
              </a:lnTo>
              <a:lnTo>
                <a:pt x="231327" y="145947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62264B-13AD-4E2A-B498-6A1CD8B7FE82}">
      <dsp:nvSpPr>
        <dsp:cNvPr id="0" name=""/>
        <dsp:cNvSpPr/>
      </dsp:nvSpPr>
      <dsp:spPr>
        <a:xfrm>
          <a:off x="3526968" y="1962335"/>
          <a:ext cx="2298667" cy="23219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l" defTabSz="444500">
            <a:lnSpc>
              <a:spcPct val="90000"/>
            </a:lnSpc>
            <a:spcBef>
              <a:spcPct val="0"/>
            </a:spcBef>
            <a:spcAft>
              <a:spcPct val="35000"/>
            </a:spcAft>
          </a:pPr>
          <a:r>
            <a:rPr lang="en-US" sz="1000" b="1" kern="1200" dirty="0">
              <a:latin typeface="Times New Roman" panose="02020603050405020304" pitchFamily="18" charset="0"/>
              <a:cs typeface="Times New Roman" panose="02020603050405020304" pitchFamily="18" charset="0"/>
            </a:rPr>
            <a:t>► </a:t>
          </a:r>
          <a:r>
            <a:rPr lang="en-US" sz="1000" i="1" kern="1200" dirty="0">
              <a:latin typeface="Times New Roman" panose="02020603050405020304" pitchFamily="18" charset="0"/>
              <a:cs typeface="Times New Roman" panose="02020603050405020304" pitchFamily="18" charset="0"/>
            </a:rPr>
            <a:t>Collaborating in a group</a:t>
          </a:r>
          <a:br>
            <a:rPr lang="en-US" sz="1000" i="1" kern="1200" dirty="0">
              <a:latin typeface="Times New Roman" panose="02020603050405020304" pitchFamily="18" charset="0"/>
              <a:cs typeface="Times New Roman" panose="02020603050405020304" pitchFamily="18" charset="0"/>
            </a:rPr>
          </a:br>
          <a:r>
            <a:rPr lang="en-US" sz="1000" b="1" kern="1200" dirty="0">
              <a:latin typeface="Times New Roman" panose="02020603050405020304" pitchFamily="18" charset="0"/>
              <a:cs typeface="Times New Roman" panose="02020603050405020304" pitchFamily="18" charset="0"/>
            </a:rPr>
            <a:t>     </a:t>
          </a:r>
          <a:r>
            <a:rPr lang="en-US" sz="1000" kern="1200" dirty="0">
              <a:latin typeface="Times New Roman" panose="02020603050405020304" pitchFamily="18" charset="0"/>
              <a:cs typeface="Times New Roman" panose="02020603050405020304" pitchFamily="18" charset="0"/>
            </a:rPr>
            <a:t>Facilitating collaborative interaction with peers</a:t>
          </a:r>
          <a:br>
            <a:rPr lang="en-US" sz="1000" kern="1200" dirty="0">
              <a:latin typeface="Times New Roman" panose="02020603050405020304" pitchFamily="18" charset="0"/>
              <a:cs typeface="Times New Roman" panose="02020603050405020304" pitchFamily="18" charset="0"/>
            </a:rPr>
          </a:br>
          <a:r>
            <a:rPr lang="en-US" sz="1000" b="1" kern="1200" dirty="0">
              <a:latin typeface="Times New Roman" panose="02020603050405020304" pitchFamily="18" charset="0"/>
              <a:cs typeface="Times New Roman" panose="02020603050405020304" pitchFamily="18" charset="0"/>
            </a:rPr>
            <a:t>     </a:t>
          </a:r>
          <a:r>
            <a:rPr lang="en-US" sz="1000" kern="1200" dirty="0">
              <a:latin typeface="Times New Roman" panose="02020603050405020304" pitchFamily="18" charset="0"/>
              <a:cs typeface="Times New Roman" panose="02020603050405020304" pitchFamily="18" charset="0"/>
            </a:rPr>
            <a:t>Collaborating to construct meaning</a:t>
          </a:r>
          <a:br>
            <a:rPr lang="en-US" sz="1000" kern="1200" dirty="0">
              <a:latin typeface="Times New Roman" panose="02020603050405020304" pitchFamily="18" charset="0"/>
              <a:cs typeface="Times New Roman" panose="02020603050405020304" pitchFamily="18" charset="0"/>
            </a:rPr>
          </a:br>
          <a:r>
            <a:rPr lang="en-US" sz="1000" b="1" kern="1200" dirty="0">
              <a:latin typeface="Times New Roman" panose="02020603050405020304" pitchFamily="18" charset="0"/>
              <a:cs typeface="Times New Roman" panose="02020603050405020304" pitchFamily="18" charset="0"/>
            </a:rPr>
            <a:t>► </a:t>
          </a:r>
          <a:r>
            <a:rPr lang="en-US" sz="1000" i="1" kern="1200" dirty="0">
              <a:latin typeface="Times New Roman" panose="02020603050405020304" pitchFamily="18" charset="0"/>
              <a:cs typeface="Times New Roman" panose="02020603050405020304" pitchFamily="18" charset="0"/>
            </a:rPr>
            <a:t>Leading group work</a:t>
          </a:r>
          <a:br>
            <a:rPr lang="en-US" sz="1000" i="1" kern="1200" dirty="0">
              <a:latin typeface="Times New Roman" panose="02020603050405020304" pitchFamily="18" charset="0"/>
              <a:cs typeface="Times New Roman" panose="02020603050405020304" pitchFamily="18" charset="0"/>
            </a:rPr>
          </a:br>
          <a:r>
            <a:rPr lang="en-US" sz="1000" b="1" kern="1200" dirty="0">
              <a:latin typeface="Times New Roman" panose="02020603050405020304" pitchFamily="18" charset="0"/>
              <a:cs typeface="Times New Roman" panose="02020603050405020304" pitchFamily="18" charset="0"/>
            </a:rPr>
            <a:t>     </a:t>
          </a:r>
          <a:r>
            <a:rPr lang="en-US" sz="1000" kern="1200" dirty="0">
              <a:latin typeface="Times New Roman" panose="02020603050405020304" pitchFamily="18" charset="0"/>
              <a:cs typeface="Times New Roman" panose="02020603050405020304" pitchFamily="18" charset="0"/>
            </a:rPr>
            <a:t>Managing interaction</a:t>
          </a:r>
          <a:br>
            <a:rPr lang="en-US" sz="1000" kern="1200" dirty="0">
              <a:latin typeface="Times New Roman" panose="02020603050405020304" pitchFamily="18" charset="0"/>
              <a:cs typeface="Times New Roman" panose="02020603050405020304" pitchFamily="18" charset="0"/>
            </a:rPr>
          </a:br>
          <a:r>
            <a:rPr lang="en-US" sz="1000" b="1" kern="1200" dirty="0">
              <a:latin typeface="Times New Roman" panose="02020603050405020304" pitchFamily="18" charset="0"/>
              <a:cs typeface="Times New Roman" panose="02020603050405020304" pitchFamily="18" charset="0"/>
            </a:rPr>
            <a:t>     </a:t>
          </a:r>
          <a:r>
            <a:rPr lang="en-US" sz="1000" kern="1200" dirty="0">
              <a:latin typeface="Times New Roman" panose="02020603050405020304" pitchFamily="18" charset="0"/>
              <a:cs typeface="Times New Roman" panose="02020603050405020304" pitchFamily="18" charset="0"/>
            </a:rPr>
            <a:t>Encouraging conceptual talk.</a:t>
          </a:r>
        </a:p>
      </dsp:txBody>
      <dsp:txXfrm>
        <a:off x="3594294" y="2029661"/>
        <a:ext cx="2164015" cy="2187278"/>
      </dsp:txXfrm>
    </dsp:sp>
    <dsp:sp modelId="{F7DD2DEC-B7F6-4C0A-850B-4194A3081C4B}">
      <dsp:nvSpPr>
        <dsp:cNvPr id="0" name=""/>
        <dsp:cNvSpPr/>
      </dsp:nvSpPr>
      <dsp:spPr>
        <a:xfrm>
          <a:off x="5974616" y="667689"/>
          <a:ext cx="2269308" cy="100367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a:latin typeface="Times New Roman" panose="02020603050405020304" pitchFamily="18" charset="0"/>
              <a:cs typeface="Times New Roman" panose="02020603050405020304" pitchFamily="18" charset="0"/>
            </a:rPr>
            <a:t>3. Mediating communication</a:t>
          </a:r>
          <a:endParaRPr lang="ru-RU" sz="1200" kern="1200">
            <a:latin typeface="Times New Roman" panose="02020603050405020304" pitchFamily="18" charset="0"/>
            <a:cs typeface="Times New Roman" panose="02020603050405020304" pitchFamily="18" charset="0"/>
          </a:endParaRPr>
        </a:p>
      </dsp:txBody>
      <dsp:txXfrm>
        <a:off x="6004013" y="697086"/>
        <a:ext cx="2210514" cy="944883"/>
      </dsp:txXfrm>
    </dsp:sp>
    <dsp:sp modelId="{9336941E-F70D-42F4-B70B-FAC1148DA998}">
      <dsp:nvSpPr>
        <dsp:cNvPr id="0" name=""/>
        <dsp:cNvSpPr/>
      </dsp:nvSpPr>
      <dsp:spPr>
        <a:xfrm>
          <a:off x="6201547" y="1671367"/>
          <a:ext cx="226930" cy="1455658"/>
        </a:xfrm>
        <a:custGeom>
          <a:avLst/>
          <a:gdLst/>
          <a:ahLst/>
          <a:cxnLst/>
          <a:rect l="0" t="0" r="0" b="0"/>
          <a:pathLst>
            <a:path>
              <a:moveTo>
                <a:pt x="0" y="0"/>
              </a:moveTo>
              <a:lnTo>
                <a:pt x="0" y="1455658"/>
              </a:lnTo>
              <a:lnTo>
                <a:pt x="226930" y="145565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2222D0-B498-47FA-89C3-19135C26EF49}">
      <dsp:nvSpPr>
        <dsp:cNvPr id="0" name=""/>
        <dsp:cNvSpPr/>
      </dsp:nvSpPr>
      <dsp:spPr>
        <a:xfrm>
          <a:off x="6428478" y="1969882"/>
          <a:ext cx="2011960" cy="231428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l" defTabSz="400050">
            <a:lnSpc>
              <a:spcPct val="90000"/>
            </a:lnSpc>
            <a:spcBef>
              <a:spcPct val="0"/>
            </a:spcBef>
            <a:spcAft>
              <a:spcPct val="35000"/>
            </a:spcAft>
          </a:pPr>
          <a:r>
            <a:rPr lang="en-US" sz="900" b="1" kern="1200">
              <a:latin typeface="Times New Roman" panose="02020603050405020304" pitchFamily="18" charset="0"/>
              <a:cs typeface="Times New Roman" panose="02020603050405020304" pitchFamily="18" charset="0"/>
            </a:rPr>
            <a:t>► </a:t>
          </a:r>
          <a:r>
            <a:rPr lang="en-US" sz="1000" i="1" kern="1200">
              <a:latin typeface="Times New Roman" panose="02020603050405020304" pitchFamily="18" charset="0"/>
              <a:cs typeface="Times New Roman" panose="02020603050405020304" pitchFamily="18" charset="0"/>
            </a:rPr>
            <a:t>Facilitating pluricultural space</a:t>
          </a:r>
          <a:br>
            <a:rPr lang="en-US" sz="1000" i="1" kern="1200">
              <a:latin typeface="Times New Roman" panose="02020603050405020304" pitchFamily="18" charset="0"/>
              <a:cs typeface="Times New Roman" panose="02020603050405020304" pitchFamily="18" charset="0"/>
            </a:rPr>
          </a:br>
          <a:r>
            <a:rPr lang="en-US" sz="1000" b="1" kern="1200">
              <a:latin typeface="Times New Roman" panose="02020603050405020304" pitchFamily="18" charset="0"/>
              <a:cs typeface="Times New Roman" panose="02020603050405020304" pitchFamily="18" charset="0"/>
            </a:rPr>
            <a:t>► </a:t>
          </a:r>
          <a:r>
            <a:rPr lang="en-US" sz="1000" i="1" kern="1200">
              <a:latin typeface="Times New Roman" panose="02020603050405020304" pitchFamily="18" charset="0"/>
              <a:cs typeface="Times New Roman" panose="02020603050405020304" pitchFamily="18" charset="0"/>
            </a:rPr>
            <a:t>Acting as intermediary in informal situations (with friends and colleagues)</a:t>
          </a:r>
          <a:br>
            <a:rPr lang="en-US" sz="1000" i="1" kern="1200">
              <a:latin typeface="Times New Roman" panose="02020603050405020304" pitchFamily="18" charset="0"/>
              <a:cs typeface="Times New Roman" panose="02020603050405020304" pitchFamily="18" charset="0"/>
            </a:rPr>
          </a:br>
          <a:r>
            <a:rPr lang="en-US" sz="1000" b="1" kern="1200">
              <a:latin typeface="Times New Roman" panose="02020603050405020304" pitchFamily="18" charset="0"/>
              <a:cs typeface="Times New Roman" panose="02020603050405020304" pitchFamily="18" charset="0"/>
            </a:rPr>
            <a:t>► </a:t>
          </a:r>
          <a:r>
            <a:rPr lang="en-US" sz="1000" i="1" kern="1200">
              <a:latin typeface="Times New Roman" panose="02020603050405020304" pitchFamily="18" charset="0"/>
              <a:cs typeface="Times New Roman" panose="02020603050405020304" pitchFamily="18" charset="0"/>
            </a:rPr>
            <a:t>Facilitating communication in delicate situations and disagreements.</a:t>
          </a:r>
          <a:endParaRPr lang="ru-RU" sz="1000" kern="1200">
            <a:latin typeface="Times New Roman" panose="02020603050405020304" pitchFamily="18" charset="0"/>
            <a:cs typeface="Times New Roman" panose="02020603050405020304" pitchFamily="18" charset="0"/>
          </a:endParaRPr>
        </a:p>
      </dsp:txBody>
      <dsp:txXfrm>
        <a:off x="6487406" y="2028810"/>
        <a:ext cx="1894104" cy="21964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CB54A7-B0BC-478D-AD86-52D2AF30EF7C}" type="datetimeFigureOut">
              <a:rPr lang="ro-RO" smtClean="0"/>
              <a:t>16.02.2021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6ACCDEE-0194-42F4-9F52-B9D08BB68B5C}" type="slidenum">
              <a:rPr lang="ro-RO" smtClean="0"/>
              <a:t>‹#›</a:t>
            </a:fld>
            <a:endParaRPr lang="ro-RO"/>
          </a:p>
        </p:txBody>
      </p:sp>
    </p:spTree>
    <p:extLst>
      <p:ext uri="{BB962C8B-B14F-4D97-AF65-F5344CB8AC3E}">
        <p14:creationId xmlns:p14="http://schemas.microsoft.com/office/powerpoint/2010/main" val="4146694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CB54A7-B0BC-478D-AD86-52D2AF30EF7C}" type="datetimeFigureOut">
              <a:rPr lang="ro-RO" smtClean="0"/>
              <a:t>16.02.2021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6ACCDEE-0194-42F4-9F52-B9D08BB68B5C}" type="slidenum">
              <a:rPr lang="ro-RO" smtClean="0"/>
              <a:t>‹#›</a:t>
            </a:fld>
            <a:endParaRPr lang="ro-RO"/>
          </a:p>
        </p:txBody>
      </p:sp>
    </p:spTree>
    <p:extLst>
      <p:ext uri="{BB962C8B-B14F-4D97-AF65-F5344CB8AC3E}">
        <p14:creationId xmlns:p14="http://schemas.microsoft.com/office/powerpoint/2010/main" val="1516664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CB54A7-B0BC-478D-AD86-52D2AF30EF7C}" type="datetimeFigureOut">
              <a:rPr lang="ro-RO" smtClean="0"/>
              <a:t>16.02.2021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6ACCDEE-0194-42F4-9F52-B9D08BB68B5C}" type="slidenum">
              <a:rPr lang="ro-RO" smtClean="0"/>
              <a:t>‹#›</a:t>
            </a:fld>
            <a:endParaRPr lang="ro-R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61729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CB54A7-B0BC-478D-AD86-52D2AF30EF7C}" type="datetimeFigureOut">
              <a:rPr lang="ro-RO" smtClean="0"/>
              <a:t>16.02.2021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6ACCDEE-0194-42F4-9F52-B9D08BB68B5C}" type="slidenum">
              <a:rPr lang="ro-RO" smtClean="0"/>
              <a:t>‹#›</a:t>
            </a:fld>
            <a:endParaRPr lang="ro-RO"/>
          </a:p>
        </p:txBody>
      </p:sp>
    </p:spTree>
    <p:extLst>
      <p:ext uri="{BB962C8B-B14F-4D97-AF65-F5344CB8AC3E}">
        <p14:creationId xmlns:p14="http://schemas.microsoft.com/office/powerpoint/2010/main" val="633598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CB54A7-B0BC-478D-AD86-52D2AF30EF7C}" type="datetimeFigureOut">
              <a:rPr lang="ro-RO" smtClean="0"/>
              <a:t>16.02.2021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6ACCDEE-0194-42F4-9F52-B9D08BB68B5C}" type="slidenum">
              <a:rPr lang="ro-RO" smtClean="0"/>
              <a:t>‹#›</a:t>
            </a:fld>
            <a:endParaRPr lang="ro-R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9635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CB54A7-B0BC-478D-AD86-52D2AF30EF7C}" type="datetimeFigureOut">
              <a:rPr lang="ro-RO" smtClean="0"/>
              <a:t>16.02.2021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6ACCDEE-0194-42F4-9F52-B9D08BB68B5C}" type="slidenum">
              <a:rPr lang="ro-RO" smtClean="0"/>
              <a:t>‹#›</a:t>
            </a:fld>
            <a:endParaRPr lang="ro-RO"/>
          </a:p>
        </p:txBody>
      </p:sp>
    </p:spTree>
    <p:extLst>
      <p:ext uri="{BB962C8B-B14F-4D97-AF65-F5344CB8AC3E}">
        <p14:creationId xmlns:p14="http://schemas.microsoft.com/office/powerpoint/2010/main" val="123182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CB54A7-B0BC-478D-AD86-52D2AF30EF7C}" type="datetimeFigureOut">
              <a:rPr lang="ro-RO" smtClean="0"/>
              <a:t>16.02.2021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6ACCDEE-0194-42F4-9F52-B9D08BB68B5C}" type="slidenum">
              <a:rPr lang="ro-RO" smtClean="0"/>
              <a:t>‹#›</a:t>
            </a:fld>
            <a:endParaRPr lang="ro-RO"/>
          </a:p>
        </p:txBody>
      </p:sp>
    </p:spTree>
    <p:extLst>
      <p:ext uri="{BB962C8B-B14F-4D97-AF65-F5344CB8AC3E}">
        <p14:creationId xmlns:p14="http://schemas.microsoft.com/office/powerpoint/2010/main" val="1337469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CB54A7-B0BC-478D-AD86-52D2AF30EF7C}" type="datetimeFigureOut">
              <a:rPr lang="ro-RO" smtClean="0"/>
              <a:t>16.02.2021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6ACCDEE-0194-42F4-9F52-B9D08BB68B5C}" type="slidenum">
              <a:rPr lang="ro-RO" smtClean="0"/>
              <a:t>‹#›</a:t>
            </a:fld>
            <a:endParaRPr lang="ro-RO"/>
          </a:p>
        </p:txBody>
      </p:sp>
    </p:spTree>
    <p:extLst>
      <p:ext uri="{BB962C8B-B14F-4D97-AF65-F5344CB8AC3E}">
        <p14:creationId xmlns:p14="http://schemas.microsoft.com/office/powerpoint/2010/main" val="213228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CB54A7-B0BC-478D-AD86-52D2AF30EF7C}" type="datetimeFigureOut">
              <a:rPr lang="ro-RO" smtClean="0"/>
              <a:t>16.02.2021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6ACCDEE-0194-42F4-9F52-B9D08BB68B5C}" type="slidenum">
              <a:rPr lang="ro-RO" smtClean="0"/>
              <a:t>‹#›</a:t>
            </a:fld>
            <a:endParaRPr lang="ro-RO"/>
          </a:p>
        </p:txBody>
      </p:sp>
    </p:spTree>
    <p:extLst>
      <p:ext uri="{BB962C8B-B14F-4D97-AF65-F5344CB8AC3E}">
        <p14:creationId xmlns:p14="http://schemas.microsoft.com/office/powerpoint/2010/main" val="301433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CB54A7-B0BC-478D-AD86-52D2AF30EF7C}" type="datetimeFigureOut">
              <a:rPr lang="ro-RO" smtClean="0"/>
              <a:t>16.02.2021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6ACCDEE-0194-42F4-9F52-B9D08BB68B5C}" type="slidenum">
              <a:rPr lang="ro-RO" smtClean="0"/>
              <a:t>‹#›</a:t>
            </a:fld>
            <a:endParaRPr lang="ro-RO"/>
          </a:p>
        </p:txBody>
      </p:sp>
    </p:spTree>
    <p:extLst>
      <p:ext uri="{BB962C8B-B14F-4D97-AF65-F5344CB8AC3E}">
        <p14:creationId xmlns:p14="http://schemas.microsoft.com/office/powerpoint/2010/main" val="2556813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CB54A7-B0BC-478D-AD86-52D2AF30EF7C}" type="datetimeFigureOut">
              <a:rPr lang="ro-RO" smtClean="0"/>
              <a:t>16.02.2021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6ACCDEE-0194-42F4-9F52-B9D08BB68B5C}" type="slidenum">
              <a:rPr lang="ro-RO" smtClean="0"/>
              <a:t>‹#›</a:t>
            </a:fld>
            <a:endParaRPr lang="ro-RO"/>
          </a:p>
        </p:txBody>
      </p:sp>
    </p:spTree>
    <p:extLst>
      <p:ext uri="{BB962C8B-B14F-4D97-AF65-F5344CB8AC3E}">
        <p14:creationId xmlns:p14="http://schemas.microsoft.com/office/powerpoint/2010/main" val="133141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CB54A7-B0BC-478D-AD86-52D2AF30EF7C}" type="datetimeFigureOut">
              <a:rPr lang="ro-RO" smtClean="0"/>
              <a:t>16.02.2021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56ACCDEE-0194-42F4-9F52-B9D08BB68B5C}" type="slidenum">
              <a:rPr lang="ro-RO" smtClean="0"/>
              <a:t>‹#›</a:t>
            </a:fld>
            <a:endParaRPr lang="ro-RO"/>
          </a:p>
        </p:txBody>
      </p:sp>
    </p:spTree>
    <p:extLst>
      <p:ext uri="{BB962C8B-B14F-4D97-AF65-F5344CB8AC3E}">
        <p14:creationId xmlns:p14="http://schemas.microsoft.com/office/powerpoint/2010/main" val="3541538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CB54A7-B0BC-478D-AD86-52D2AF30EF7C}" type="datetimeFigureOut">
              <a:rPr lang="ro-RO" smtClean="0"/>
              <a:t>16.02.2021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56ACCDEE-0194-42F4-9F52-B9D08BB68B5C}" type="slidenum">
              <a:rPr lang="ro-RO" smtClean="0"/>
              <a:t>‹#›</a:t>
            </a:fld>
            <a:endParaRPr lang="ro-RO"/>
          </a:p>
        </p:txBody>
      </p:sp>
    </p:spTree>
    <p:extLst>
      <p:ext uri="{BB962C8B-B14F-4D97-AF65-F5344CB8AC3E}">
        <p14:creationId xmlns:p14="http://schemas.microsoft.com/office/powerpoint/2010/main" val="87660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CB54A7-B0BC-478D-AD86-52D2AF30EF7C}" type="datetimeFigureOut">
              <a:rPr lang="ro-RO" smtClean="0"/>
              <a:t>16.02.2021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56ACCDEE-0194-42F4-9F52-B9D08BB68B5C}" type="slidenum">
              <a:rPr lang="ro-RO" smtClean="0"/>
              <a:t>‹#›</a:t>
            </a:fld>
            <a:endParaRPr lang="ro-RO"/>
          </a:p>
        </p:txBody>
      </p:sp>
    </p:spTree>
    <p:extLst>
      <p:ext uri="{BB962C8B-B14F-4D97-AF65-F5344CB8AC3E}">
        <p14:creationId xmlns:p14="http://schemas.microsoft.com/office/powerpoint/2010/main" val="1449714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CB54A7-B0BC-478D-AD86-52D2AF30EF7C}" type="datetimeFigureOut">
              <a:rPr lang="ro-RO" smtClean="0"/>
              <a:t>16.02.2021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6ACCDEE-0194-42F4-9F52-B9D08BB68B5C}" type="slidenum">
              <a:rPr lang="ro-RO" smtClean="0"/>
              <a:t>‹#›</a:t>
            </a:fld>
            <a:endParaRPr lang="ro-RO"/>
          </a:p>
        </p:txBody>
      </p:sp>
    </p:spTree>
    <p:extLst>
      <p:ext uri="{BB962C8B-B14F-4D97-AF65-F5344CB8AC3E}">
        <p14:creationId xmlns:p14="http://schemas.microsoft.com/office/powerpoint/2010/main" val="374781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ACB54A7-B0BC-478D-AD86-52D2AF30EF7C}" type="datetimeFigureOut">
              <a:rPr lang="ro-RO" smtClean="0"/>
              <a:t>16.02.2021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6ACCDEE-0194-42F4-9F52-B9D08BB68B5C}" type="slidenum">
              <a:rPr lang="ro-RO" smtClean="0"/>
              <a:t>‹#›</a:t>
            </a:fld>
            <a:endParaRPr lang="ro-RO"/>
          </a:p>
        </p:txBody>
      </p:sp>
    </p:spTree>
    <p:extLst>
      <p:ext uri="{BB962C8B-B14F-4D97-AF65-F5344CB8AC3E}">
        <p14:creationId xmlns:p14="http://schemas.microsoft.com/office/powerpoint/2010/main" val="2338095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CB54A7-B0BC-478D-AD86-52D2AF30EF7C}" type="datetimeFigureOut">
              <a:rPr lang="ro-RO" smtClean="0"/>
              <a:t>16.02.2021</a:t>
            </a:fld>
            <a:endParaRPr lang="ro-R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6ACCDEE-0194-42F4-9F52-B9D08BB68B5C}" type="slidenum">
              <a:rPr lang="ro-RO" smtClean="0"/>
              <a:t>‹#›</a:t>
            </a:fld>
            <a:endParaRPr lang="ro-RO"/>
          </a:p>
        </p:txBody>
      </p:sp>
    </p:spTree>
    <p:extLst>
      <p:ext uri="{BB962C8B-B14F-4D97-AF65-F5344CB8AC3E}">
        <p14:creationId xmlns:p14="http://schemas.microsoft.com/office/powerpoint/2010/main" val="411724403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RO" dirty="0" smtClean="0"/>
              <a:t>Mediation in the EFL Classroom </a:t>
            </a:r>
            <a:endParaRPr lang="ro-RO" dirty="0"/>
          </a:p>
        </p:txBody>
      </p:sp>
      <p:sp>
        <p:nvSpPr>
          <p:cNvPr id="3" name="Subtitle 2"/>
          <p:cNvSpPr>
            <a:spLocks noGrp="1"/>
          </p:cNvSpPr>
          <p:nvPr>
            <p:ph type="subTitle" idx="1"/>
          </p:nvPr>
        </p:nvSpPr>
        <p:spPr/>
        <p:txBody>
          <a:bodyPr/>
          <a:lstStyle/>
          <a:p>
            <a:r>
              <a:rPr lang="en-US" dirty="0" err="1" smtClean="0">
                <a:solidFill>
                  <a:schemeClr val="tx1"/>
                </a:solidFill>
              </a:rPr>
              <a:t>Oxana</a:t>
            </a:r>
            <a:r>
              <a:rPr lang="en-US" dirty="0" smtClean="0">
                <a:solidFill>
                  <a:schemeClr val="tx1"/>
                </a:solidFill>
              </a:rPr>
              <a:t> </a:t>
            </a:r>
            <a:r>
              <a:rPr lang="en-US" dirty="0" err="1" smtClean="0">
                <a:solidFill>
                  <a:schemeClr val="tx1"/>
                </a:solidFill>
              </a:rPr>
              <a:t>Creanga</a:t>
            </a:r>
            <a:endParaRPr lang="ro-RO" dirty="0">
              <a:solidFill>
                <a:schemeClr val="tx1"/>
              </a:solidFill>
            </a:endParaRPr>
          </a:p>
        </p:txBody>
      </p:sp>
    </p:spTree>
    <p:extLst>
      <p:ext uri="{BB962C8B-B14F-4D97-AF65-F5344CB8AC3E}">
        <p14:creationId xmlns:p14="http://schemas.microsoft.com/office/powerpoint/2010/main" val="1579851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1525"/>
          </a:xfrm>
        </p:spPr>
        <p:txBody>
          <a:bodyPr/>
          <a:lstStyle/>
          <a:p>
            <a:r>
              <a:rPr lang="en-US" dirty="0">
                <a:latin typeface="Sylfaen" panose="010A0502050306030303" pitchFamily="18" charset="0"/>
              </a:rPr>
              <a:t>Task </a:t>
            </a:r>
            <a:r>
              <a:rPr lang="en-US" dirty="0" smtClean="0">
                <a:latin typeface="Sylfaen" panose="010A0502050306030303" pitchFamily="18" charset="0"/>
              </a:rPr>
              <a:t>#3</a:t>
            </a:r>
            <a:endParaRPr lang="ro-RO" dirty="0">
              <a:latin typeface="Sylfaen" panose="010A0502050306030303" pitchFamily="18" charset="0"/>
            </a:endParaRPr>
          </a:p>
        </p:txBody>
      </p:sp>
      <p:sp>
        <p:nvSpPr>
          <p:cNvPr id="3" name="Content Placeholder 2"/>
          <p:cNvSpPr>
            <a:spLocks noGrp="1"/>
          </p:cNvSpPr>
          <p:nvPr>
            <p:ph idx="1"/>
          </p:nvPr>
        </p:nvSpPr>
        <p:spPr>
          <a:xfrm>
            <a:off x="677334" y="1600201"/>
            <a:ext cx="8596668" cy="4441162"/>
          </a:xfrm>
        </p:spPr>
        <p:txBody>
          <a:bodyPr/>
          <a:lstStyle/>
          <a:p>
            <a:pPr lvl="0"/>
            <a:r>
              <a:rPr lang="en-US" dirty="0">
                <a:solidFill>
                  <a:schemeClr val="tx1"/>
                </a:solidFill>
                <a:latin typeface="Sylfaen" panose="010A0502050306030303" pitchFamily="18" charset="0"/>
              </a:rPr>
              <a:t>At the beginning of the year, students chose a book they will read throughout the course. </a:t>
            </a:r>
            <a:endParaRPr lang="ro-RO" dirty="0">
              <a:solidFill>
                <a:schemeClr val="tx1"/>
              </a:solidFill>
              <a:latin typeface="Sylfaen" panose="010A0502050306030303" pitchFamily="18" charset="0"/>
            </a:endParaRPr>
          </a:p>
          <a:p>
            <a:pPr lvl="0"/>
            <a:r>
              <a:rPr lang="en-US" dirty="0">
                <a:solidFill>
                  <a:schemeClr val="tx1"/>
                </a:solidFill>
                <a:latin typeface="Sylfaen" panose="010A0502050306030303" pitchFamily="18" charset="0"/>
              </a:rPr>
              <a:t>Periodically the teacher sets aside class time to discuss plot, characters and themes. </a:t>
            </a:r>
            <a:endParaRPr lang="ro-RO" dirty="0">
              <a:solidFill>
                <a:schemeClr val="tx1"/>
              </a:solidFill>
              <a:latin typeface="Sylfaen" panose="010A0502050306030303" pitchFamily="18" charset="0"/>
            </a:endParaRPr>
          </a:p>
          <a:p>
            <a:pPr lvl="0"/>
            <a:r>
              <a:rPr lang="en-US" dirty="0">
                <a:solidFill>
                  <a:schemeClr val="tx1"/>
                </a:solidFill>
                <a:latin typeface="Sylfaen" panose="010A0502050306030303" pitchFamily="18" charset="0"/>
              </a:rPr>
              <a:t>At the end of each session students are asked to write a summary of what they discussed.</a:t>
            </a:r>
            <a:endParaRPr lang="ro-RO" dirty="0">
              <a:solidFill>
                <a:schemeClr val="tx1"/>
              </a:solidFill>
              <a:latin typeface="Sylfaen" panose="010A0502050306030303" pitchFamily="18" charset="0"/>
            </a:endParaRPr>
          </a:p>
          <a:p>
            <a:pPr lvl="0"/>
            <a:r>
              <a:rPr lang="en-US" dirty="0">
                <a:solidFill>
                  <a:schemeClr val="tx1"/>
                </a:solidFill>
                <a:latin typeface="Sylfaen" panose="010A0502050306030303" pitchFamily="18" charset="0"/>
              </a:rPr>
              <a:t>The teacher gathers their summaries in a class logbook, which at the end of the course the students can look back at to write reviews. This can subsequently be compiled together in a class magazine. </a:t>
            </a:r>
            <a:endParaRPr lang="ro-RO" dirty="0">
              <a:solidFill>
                <a:schemeClr val="tx1"/>
              </a:solidFill>
              <a:latin typeface="Sylfaen" panose="010A0502050306030303" pitchFamily="18" charset="0"/>
            </a:endParaRPr>
          </a:p>
          <a:p>
            <a:pPr marL="0" indent="0">
              <a:buNone/>
            </a:pPr>
            <a:endParaRPr lang="en-US" dirty="0" smtClean="0">
              <a:latin typeface="Sylfaen" panose="010A0502050306030303" pitchFamily="18" charset="0"/>
            </a:endParaRPr>
          </a:p>
          <a:p>
            <a:pPr marL="0" indent="0">
              <a:buNone/>
            </a:pPr>
            <a:r>
              <a:rPr lang="en-US" dirty="0">
                <a:solidFill>
                  <a:srgbClr val="FF0000"/>
                </a:solidFill>
                <a:latin typeface="Sylfaen" panose="010A0502050306030303" pitchFamily="18" charset="0"/>
              </a:rPr>
              <a:t>Expressing a personal response to creative texts (including literature) </a:t>
            </a:r>
            <a:endParaRPr lang="ro-RO" dirty="0">
              <a:solidFill>
                <a:srgbClr val="FF0000"/>
              </a:solidFill>
              <a:latin typeface="Sylfaen" panose="010A0502050306030303" pitchFamily="18" charset="0"/>
            </a:endParaRPr>
          </a:p>
        </p:txBody>
      </p:sp>
    </p:spTree>
    <p:extLst>
      <p:ext uri="{BB962C8B-B14F-4D97-AF65-F5344CB8AC3E}">
        <p14:creationId xmlns:p14="http://schemas.microsoft.com/office/powerpoint/2010/main" val="133531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561974"/>
          </a:xfrm>
        </p:spPr>
        <p:txBody>
          <a:bodyPr>
            <a:normAutofit fontScale="90000"/>
          </a:bodyPr>
          <a:lstStyle/>
          <a:p>
            <a:r>
              <a:rPr lang="en-US" dirty="0" smtClean="0">
                <a:latin typeface="Sylfaen" panose="010A0502050306030303" pitchFamily="18" charset="0"/>
              </a:rPr>
              <a:t>Task #4</a:t>
            </a:r>
            <a:endParaRPr lang="ro-RO" dirty="0">
              <a:latin typeface="Sylfaen" panose="010A0502050306030303" pitchFamily="18" charset="0"/>
            </a:endParaRPr>
          </a:p>
        </p:txBody>
      </p:sp>
      <p:sp>
        <p:nvSpPr>
          <p:cNvPr id="3" name="Content Placeholder 2"/>
          <p:cNvSpPr>
            <a:spLocks noGrp="1"/>
          </p:cNvSpPr>
          <p:nvPr>
            <p:ph idx="1"/>
          </p:nvPr>
        </p:nvSpPr>
        <p:spPr>
          <a:xfrm>
            <a:off x="677334" y="1428751"/>
            <a:ext cx="8596668" cy="4612611"/>
          </a:xfrm>
        </p:spPr>
        <p:txBody>
          <a:bodyPr>
            <a:normAutofit/>
          </a:bodyPr>
          <a:lstStyle/>
          <a:p>
            <a:pPr marL="0" indent="0">
              <a:buNone/>
            </a:pPr>
            <a:r>
              <a:rPr lang="en-US" b="1" dirty="0">
                <a:solidFill>
                  <a:schemeClr val="tx1"/>
                </a:solidFill>
                <a:latin typeface="Sylfaen" panose="010A0502050306030303" pitchFamily="18" charset="0"/>
              </a:rPr>
              <a:t>Pyramid discussions </a:t>
            </a:r>
            <a:r>
              <a:rPr lang="en-US" dirty="0">
                <a:solidFill>
                  <a:schemeClr val="tx1"/>
                </a:solidFill>
                <a:latin typeface="Sylfaen" panose="010A0502050306030303" pitchFamily="18" charset="0"/>
              </a:rPr>
              <a:t>is another task</a:t>
            </a:r>
            <a:r>
              <a:rPr lang="en-US" dirty="0">
                <a:latin typeface="Sylfaen" panose="010A0502050306030303" pitchFamily="18" charset="0"/>
              </a:rPr>
              <a:t> </a:t>
            </a:r>
            <a:r>
              <a:rPr lang="en-US" dirty="0">
                <a:solidFill>
                  <a:srgbClr val="FF0000"/>
                </a:solidFill>
                <a:latin typeface="Sylfaen" panose="010A0502050306030303" pitchFamily="18" charset="0"/>
              </a:rPr>
              <a:t>that involves collaborative interaction with peers in order to construct meaning</a:t>
            </a:r>
            <a:r>
              <a:rPr lang="en-US" dirty="0">
                <a:latin typeface="Sylfaen" panose="010A0502050306030303" pitchFamily="18" charset="0"/>
              </a:rPr>
              <a:t>. </a:t>
            </a:r>
            <a:r>
              <a:rPr lang="en-US" dirty="0">
                <a:solidFill>
                  <a:schemeClr val="tx1"/>
                </a:solidFill>
                <a:latin typeface="Sylfaen" panose="010A0502050306030303" pitchFamily="18" charset="0"/>
              </a:rPr>
              <a:t>It is </a:t>
            </a:r>
            <a:r>
              <a:rPr lang="en-US" dirty="0" smtClean="0">
                <a:solidFill>
                  <a:schemeClr val="tx1"/>
                </a:solidFill>
                <a:latin typeface="Sylfaen" panose="010A0502050306030303" pitchFamily="18" charset="0"/>
              </a:rPr>
              <a:t>effective </a:t>
            </a:r>
            <a:r>
              <a:rPr lang="en-US" dirty="0">
                <a:solidFill>
                  <a:schemeClr val="tx1"/>
                </a:solidFill>
                <a:latin typeface="Sylfaen" panose="010A0502050306030303" pitchFamily="18" charset="0"/>
              </a:rPr>
              <a:t>for simple problem-based discussions, especially with item selection tasks, e.g. </a:t>
            </a:r>
            <a:r>
              <a:rPr lang="en-US" i="1" dirty="0">
                <a:solidFill>
                  <a:schemeClr val="tx1"/>
                </a:solidFill>
                <a:latin typeface="Sylfaen" panose="010A0502050306030303" pitchFamily="18" charset="0"/>
              </a:rPr>
              <a:t>What are the most useful things if you are shipwrecked on a desert Island? </a:t>
            </a:r>
            <a:r>
              <a:rPr lang="en-US" dirty="0">
                <a:solidFill>
                  <a:schemeClr val="tx1"/>
                </a:solidFill>
                <a:latin typeface="Sylfaen" panose="010A0502050306030303" pitchFamily="18" charset="0"/>
              </a:rPr>
              <a:t>or list sequencing tasks, e.g. </a:t>
            </a:r>
            <a:r>
              <a:rPr lang="en-US" i="1" dirty="0">
                <a:solidFill>
                  <a:schemeClr val="tx1"/>
                </a:solidFill>
                <a:latin typeface="Sylfaen" panose="010A0502050306030303" pitchFamily="18" charset="0"/>
              </a:rPr>
              <a:t>Put these items in order of importance </a:t>
            </a:r>
            <a:r>
              <a:rPr lang="en-US" dirty="0">
                <a:solidFill>
                  <a:schemeClr val="tx1"/>
                </a:solidFill>
                <a:latin typeface="Sylfaen" panose="010A0502050306030303" pitchFamily="18" charset="0"/>
              </a:rPr>
              <a:t>[19, p. 218].</a:t>
            </a:r>
            <a:endParaRPr lang="ro-RO" dirty="0">
              <a:solidFill>
                <a:schemeClr val="tx1"/>
              </a:solidFill>
              <a:latin typeface="Sylfaen" panose="010A0502050306030303" pitchFamily="18" charset="0"/>
            </a:endParaRPr>
          </a:p>
          <a:p>
            <a:pPr lvl="0"/>
            <a:r>
              <a:rPr lang="en-US" dirty="0">
                <a:solidFill>
                  <a:schemeClr val="tx1"/>
                </a:solidFill>
                <a:latin typeface="Sylfaen" panose="010A0502050306030303" pitchFamily="18" charset="0"/>
              </a:rPr>
              <a:t>The teacher introduces the problem using a list on the board or on handouts.</a:t>
            </a:r>
            <a:endParaRPr lang="ro-RO" dirty="0">
              <a:solidFill>
                <a:schemeClr val="tx1"/>
              </a:solidFill>
              <a:latin typeface="Sylfaen" panose="010A0502050306030303" pitchFamily="18" charset="0"/>
            </a:endParaRPr>
          </a:p>
          <a:p>
            <a:pPr lvl="0"/>
            <a:r>
              <a:rPr lang="en-US" dirty="0">
                <a:solidFill>
                  <a:schemeClr val="tx1"/>
                </a:solidFill>
                <a:latin typeface="Sylfaen" panose="010A0502050306030303" pitchFamily="18" charset="0"/>
              </a:rPr>
              <a:t>Students start with individual reflection on a possible solution.</a:t>
            </a:r>
            <a:endParaRPr lang="ro-RO" dirty="0">
              <a:solidFill>
                <a:schemeClr val="tx1"/>
              </a:solidFill>
              <a:latin typeface="Sylfaen" panose="010A0502050306030303" pitchFamily="18" charset="0"/>
            </a:endParaRPr>
          </a:p>
          <a:p>
            <a:pPr lvl="0"/>
            <a:r>
              <a:rPr lang="en-US" dirty="0">
                <a:solidFill>
                  <a:schemeClr val="tx1"/>
                </a:solidFill>
                <a:latin typeface="Sylfaen" panose="010A0502050306030303" pitchFamily="18" charset="0"/>
              </a:rPr>
              <a:t>Students are then paired off to discuss and come to a compromise/solution. They should reach this solution before they move to the next stage.</a:t>
            </a:r>
            <a:endParaRPr lang="ro-RO" dirty="0">
              <a:solidFill>
                <a:schemeClr val="tx1"/>
              </a:solidFill>
              <a:latin typeface="Sylfaen" panose="010A0502050306030303" pitchFamily="18" charset="0"/>
            </a:endParaRPr>
          </a:p>
          <a:p>
            <a:pPr lvl="0"/>
            <a:r>
              <a:rPr lang="en-US" dirty="0">
                <a:solidFill>
                  <a:schemeClr val="tx1"/>
                </a:solidFill>
                <a:latin typeface="Sylfaen" panose="010A0502050306030303" pitchFamily="18" charset="0"/>
              </a:rPr>
              <a:t>The teacher combines the pairs to make fours, again they need to reach an agreement/ solution.</a:t>
            </a:r>
            <a:endParaRPr lang="ro-RO" dirty="0">
              <a:solidFill>
                <a:schemeClr val="tx1"/>
              </a:solidFill>
              <a:latin typeface="Sylfaen" panose="010A0502050306030303" pitchFamily="18" charset="0"/>
            </a:endParaRPr>
          </a:p>
          <a:p>
            <a:pPr lvl="0"/>
            <a:r>
              <a:rPr lang="en-US" dirty="0">
                <a:solidFill>
                  <a:schemeClr val="tx1"/>
                </a:solidFill>
                <a:latin typeface="Sylfaen" panose="010A0502050306030303" pitchFamily="18" charset="0"/>
              </a:rPr>
              <a:t>Each four is joined with other four, or in a smaller class, with all the others. When the whole class comes together, the teacher sees if they can reach one class solution.</a:t>
            </a:r>
            <a:endParaRPr lang="ro-RO" dirty="0">
              <a:solidFill>
                <a:schemeClr val="tx1"/>
              </a:solidFill>
              <a:latin typeface="Sylfaen" panose="010A0502050306030303" pitchFamily="18" charset="0"/>
            </a:endParaRPr>
          </a:p>
        </p:txBody>
      </p:sp>
    </p:spTree>
    <p:extLst>
      <p:ext uri="{BB962C8B-B14F-4D97-AF65-F5344CB8AC3E}">
        <p14:creationId xmlns:p14="http://schemas.microsoft.com/office/powerpoint/2010/main" val="1878797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2000"/>
          </a:xfrm>
        </p:spPr>
        <p:txBody>
          <a:bodyPr/>
          <a:lstStyle/>
          <a:p>
            <a:r>
              <a:rPr lang="en-US" dirty="0" smtClean="0">
                <a:latin typeface="Sylfaen" panose="010A0502050306030303" pitchFamily="18" charset="0"/>
              </a:rPr>
              <a:t>Task # 5</a:t>
            </a:r>
            <a:endParaRPr lang="ro-RO" dirty="0">
              <a:latin typeface="Sylfaen" panose="010A0502050306030303" pitchFamily="18" charset="0"/>
            </a:endParaRPr>
          </a:p>
        </p:txBody>
      </p:sp>
      <p:sp>
        <p:nvSpPr>
          <p:cNvPr id="3" name="Content Placeholder 2"/>
          <p:cNvSpPr>
            <a:spLocks noGrp="1"/>
          </p:cNvSpPr>
          <p:nvPr>
            <p:ph idx="1"/>
          </p:nvPr>
        </p:nvSpPr>
        <p:spPr>
          <a:xfrm>
            <a:off x="677334" y="1371600"/>
            <a:ext cx="8596668" cy="4669763"/>
          </a:xfrm>
        </p:spPr>
        <p:txBody>
          <a:bodyPr>
            <a:normAutofit/>
          </a:bodyPr>
          <a:lstStyle/>
          <a:p>
            <a:pPr marL="0" indent="0">
              <a:buNone/>
            </a:pPr>
            <a:r>
              <a:rPr lang="en-US" dirty="0" smtClean="0">
                <a:solidFill>
                  <a:schemeClr val="tx1"/>
                </a:solidFill>
                <a:latin typeface="Sylfaen" panose="010A0502050306030303" pitchFamily="18" charset="0"/>
              </a:rPr>
              <a:t>The </a:t>
            </a:r>
            <a:r>
              <a:rPr lang="en-US" dirty="0">
                <a:solidFill>
                  <a:schemeClr val="tx1"/>
                </a:solidFill>
                <a:latin typeface="Sylfaen" panose="010A0502050306030303" pitchFamily="18" charset="0"/>
              </a:rPr>
              <a:t>following task targeted at presenting vocabulary in a peer teaching framework illustrates the activity of mediating concepts:</a:t>
            </a:r>
            <a:endParaRPr lang="ro-RO" dirty="0">
              <a:solidFill>
                <a:schemeClr val="tx1"/>
              </a:solidFill>
              <a:latin typeface="Sylfaen" panose="010A0502050306030303" pitchFamily="18" charset="0"/>
            </a:endParaRPr>
          </a:p>
          <a:p>
            <a:pPr lvl="0"/>
            <a:r>
              <a:rPr lang="en-US" dirty="0">
                <a:solidFill>
                  <a:schemeClr val="tx1"/>
                </a:solidFill>
                <a:latin typeface="Sylfaen" panose="010A0502050306030303" pitchFamily="18" charset="0"/>
              </a:rPr>
              <a:t>Each student in a group is given a card (or cards) with a different word on it, the meaning being provided in the form of explanation, synonym or picture. Students have to study their card(s) silently and learn their words. </a:t>
            </a:r>
            <a:endParaRPr lang="ro-RO" dirty="0">
              <a:solidFill>
                <a:schemeClr val="tx1"/>
              </a:solidFill>
              <a:latin typeface="Sylfaen" panose="010A0502050306030303" pitchFamily="18" charset="0"/>
            </a:endParaRPr>
          </a:p>
          <a:p>
            <a:pPr lvl="0"/>
            <a:r>
              <a:rPr lang="en-US" dirty="0">
                <a:solidFill>
                  <a:schemeClr val="tx1"/>
                </a:solidFill>
                <a:latin typeface="Sylfaen" panose="010A0502050306030303" pitchFamily="18" charset="0"/>
              </a:rPr>
              <a:t>Then the group is given a task which involves using the words, such as building a story in which students have to order sentences, each of which contains one of the targeted words. To complete the task, each student would have to explain to the other members of the group the words they have just studied [18, p. 91].</a:t>
            </a:r>
            <a:endParaRPr lang="ro-RO" dirty="0">
              <a:solidFill>
                <a:schemeClr val="tx1"/>
              </a:solidFill>
              <a:latin typeface="Sylfaen" panose="010A0502050306030303" pitchFamily="18" charset="0"/>
            </a:endParaRPr>
          </a:p>
          <a:p>
            <a:pPr marL="0" indent="0">
              <a:buNone/>
            </a:pPr>
            <a:r>
              <a:rPr lang="en-US" dirty="0">
                <a:solidFill>
                  <a:srgbClr val="C00000"/>
                </a:solidFill>
                <a:latin typeface="Sylfaen" panose="010A0502050306030303" pitchFamily="18" charset="0"/>
              </a:rPr>
              <a:t>M</a:t>
            </a:r>
            <a:r>
              <a:rPr lang="en-US" dirty="0" smtClean="0">
                <a:solidFill>
                  <a:srgbClr val="C00000"/>
                </a:solidFill>
                <a:latin typeface="Sylfaen" panose="010A0502050306030303" pitchFamily="18" charset="0"/>
              </a:rPr>
              <a:t>ediating </a:t>
            </a:r>
            <a:r>
              <a:rPr lang="en-US" dirty="0">
                <a:solidFill>
                  <a:srgbClr val="C00000"/>
                </a:solidFill>
                <a:latin typeface="Sylfaen" panose="010A0502050306030303" pitchFamily="18" charset="0"/>
              </a:rPr>
              <a:t>concepts, </a:t>
            </a:r>
            <a:r>
              <a:rPr lang="en-US" dirty="0" smtClean="0">
                <a:solidFill>
                  <a:srgbClr val="C00000"/>
                </a:solidFill>
                <a:latin typeface="Sylfaen" panose="010A0502050306030303" pitchFamily="18" charset="0"/>
              </a:rPr>
              <a:t>collaborating </a:t>
            </a:r>
            <a:r>
              <a:rPr lang="en-US" dirty="0">
                <a:solidFill>
                  <a:srgbClr val="C00000"/>
                </a:solidFill>
                <a:latin typeface="Sylfaen" panose="010A0502050306030303" pitchFamily="18" charset="0"/>
              </a:rPr>
              <a:t>in a group</a:t>
            </a:r>
            <a:r>
              <a:rPr lang="en-US" dirty="0">
                <a:solidFill>
                  <a:schemeClr val="tx1"/>
                </a:solidFill>
                <a:latin typeface="Sylfaen" panose="010A0502050306030303" pitchFamily="18" charset="0"/>
              </a:rPr>
              <a:t>. The learning context in which this activity occurs is collaborative work aimed at facilitating access to knowledge and concepts through language. The role of the learner in this activity is twofold, i.e. to </a:t>
            </a:r>
            <a:r>
              <a:rPr lang="en-US" i="1" dirty="0">
                <a:solidFill>
                  <a:schemeClr val="tx1"/>
                </a:solidFill>
                <a:latin typeface="Sylfaen" panose="010A0502050306030303" pitchFamily="18" charset="0"/>
              </a:rPr>
              <a:t>facilitate</a:t>
            </a:r>
            <a:r>
              <a:rPr lang="en-US" dirty="0">
                <a:solidFill>
                  <a:schemeClr val="tx1"/>
                </a:solidFill>
                <a:latin typeface="Sylfaen" panose="010A0502050306030303" pitchFamily="18" charset="0"/>
              </a:rPr>
              <a:t> </a:t>
            </a:r>
            <a:r>
              <a:rPr lang="en-US" i="1" dirty="0">
                <a:solidFill>
                  <a:schemeClr val="tx1"/>
                </a:solidFill>
                <a:latin typeface="Sylfaen" panose="010A0502050306030303" pitchFamily="18" charset="0"/>
              </a:rPr>
              <a:t>collaborative interaction with peers </a:t>
            </a:r>
            <a:r>
              <a:rPr lang="en-US" dirty="0">
                <a:solidFill>
                  <a:schemeClr val="tx1"/>
                </a:solidFill>
                <a:latin typeface="Sylfaen" panose="010A0502050306030303" pitchFamily="18" charset="0"/>
              </a:rPr>
              <a:t>and </a:t>
            </a:r>
            <a:r>
              <a:rPr lang="en-US" i="1" dirty="0">
                <a:solidFill>
                  <a:schemeClr val="tx1"/>
                </a:solidFill>
                <a:latin typeface="Sylfaen" panose="010A0502050306030303" pitchFamily="18" charset="0"/>
              </a:rPr>
              <a:t>to collaborate in order to construct meaning. </a:t>
            </a:r>
            <a:endParaRPr lang="ro-RO" dirty="0">
              <a:solidFill>
                <a:schemeClr val="tx1"/>
              </a:solidFill>
            </a:endParaRPr>
          </a:p>
        </p:txBody>
      </p:sp>
    </p:spTree>
    <p:extLst>
      <p:ext uri="{BB962C8B-B14F-4D97-AF65-F5344CB8AC3E}">
        <p14:creationId xmlns:p14="http://schemas.microsoft.com/office/powerpoint/2010/main" val="3269054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4875"/>
          </a:xfrm>
        </p:spPr>
        <p:txBody>
          <a:bodyPr/>
          <a:lstStyle/>
          <a:p>
            <a:r>
              <a:rPr lang="en-US" dirty="0" smtClean="0">
                <a:solidFill>
                  <a:schemeClr val="tx1"/>
                </a:solidFill>
              </a:rPr>
              <a:t>Conclusions</a:t>
            </a:r>
            <a:endParaRPr lang="ro-RO" dirty="0">
              <a:solidFill>
                <a:schemeClr val="tx1"/>
              </a:solidFill>
            </a:endParaRPr>
          </a:p>
        </p:txBody>
      </p:sp>
      <p:sp>
        <p:nvSpPr>
          <p:cNvPr id="3" name="Content Placeholder 2"/>
          <p:cNvSpPr>
            <a:spLocks noGrp="1"/>
          </p:cNvSpPr>
          <p:nvPr>
            <p:ph idx="1"/>
          </p:nvPr>
        </p:nvSpPr>
        <p:spPr>
          <a:xfrm>
            <a:off x="677334" y="1581151"/>
            <a:ext cx="8596668" cy="4460212"/>
          </a:xfrm>
        </p:spPr>
        <p:txBody>
          <a:bodyPr>
            <a:normAutofit/>
          </a:bodyPr>
          <a:lstStyle/>
          <a:p>
            <a:pPr lvl="0"/>
            <a:r>
              <a:rPr lang="en-US" dirty="0">
                <a:solidFill>
                  <a:schemeClr val="tx1"/>
                </a:solidFill>
                <a:latin typeface="Sylfaen" panose="010A0502050306030303" pitchFamily="18" charset="0"/>
              </a:rPr>
              <a:t>Mediation activities involve an integration of two or more of the language </a:t>
            </a:r>
            <a:r>
              <a:rPr lang="en-US" dirty="0" smtClean="0">
                <a:solidFill>
                  <a:schemeClr val="tx1"/>
                </a:solidFill>
                <a:latin typeface="Sylfaen" panose="010A0502050306030303" pitchFamily="18" charset="0"/>
              </a:rPr>
              <a:t>activities, i.e.  reception</a:t>
            </a:r>
            <a:r>
              <a:rPr lang="en-US" dirty="0">
                <a:solidFill>
                  <a:schemeClr val="tx1"/>
                </a:solidFill>
                <a:latin typeface="Sylfaen" panose="010A0502050306030303" pitchFamily="18" charset="0"/>
              </a:rPr>
              <a:t>, production, and </a:t>
            </a:r>
            <a:r>
              <a:rPr lang="en-US" dirty="0" smtClean="0">
                <a:solidFill>
                  <a:schemeClr val="tx1"/>
                </a:solidFill>
                <a:latin typeface="Sylfaen" panose="010A0502050306030303" pitchFamily="18" charset="0"/>
              </a:rPr>
              <a:t>interaction.</a:t>
            </a:r>
            <a:endParaRPr lang="ro-RO" dirty="0">
              <a:solidFill>
                <a:schemeClr val="tx1"/>
              </a:solidFill>
              <a:latin typeface="Sylfaen" panose="010A0502050306030303" pitchFamily="18" charset="0"/>
            </a:endParaRPr>
          </a:p>
          <a:p>
            <a:pPr lvl="0"/>
            <a:r>
              <a:rPr lang="en-US" dirty="0">
                <a:solidFill>
                  <a:schemeClr val="tx1"/>
                </a:solidFill>
                <a:latin typeface="Sylfaen" panose="010A0502050306030303" pitchFamily="18" charset="0"/>
              </a:rPr>
              <a:t>The CEFR Companion Volume with New Descriptors is a rich resource for devising mediation tasks as it provides teachers and materials writers with detailed descriptors for each of the activity types and for each level of language proficiency. Practical ideas include: </a:t>
            </a:r>
            <a:r>
              <a:rPr lang="en-US" b="1" dirty="0">
                <a:solidFill>
                  <a:schemeClr val="tx1"/>
                </a:solidFill>
                <a:latin typeface="Sylfaen" panose="010A0502050306030303" pitchFamily="18" charset="0"/>
              </a:rPr>
              <a:t>the types of source texts </a:t>
            </a:r>
            <a:r>
              <a:rPr lang="en-US" dirty="0">
                <a:solidFill>
                  <a:schemeClr val="tx1"/>
                </a:solidFill>
                <a:latin typeface="Sylfaen" panose="010A0502050306030303" pitchFamily="18" charset="0"/>
              </a:rPr>
              <a:t>students can be exposed to, the </a:t>
            </a:r>
            <a:r>
              <a:rPr lang="en-US" b="1" dirty="0">
                <a:solidFill>
                  <a:schemeClr val="tx1"/>
                </a:solidFill>
                <a:latin typeface="Sylfaen" panose="010A0502050306030303" pitchFamily="18" charset="0"/>
              </a:rPr>
              <a:t>types of skills required </a:t>
            </a:r>
            <a:r>
              <a:rPr lang="en-US" dirty="0">
                <a:solidFill>
                  <a:schemeClr val="tx1"/>
                </a:solidFill>
                <a:latin typeface="Sylfaen" panose="010A0502050306030303" pitchFamily="18" charset="0"/>
              </a:rPr>
              <a:t>to approach the text in each activity, </a:t>
            </a:r>
            <a:r>
              <a:rPr lang="en-US" b="1" dirty="0">
                <a:solidFill>
                  <a:schemeClr val="tx1"/>
                </a:solidFill>
                <a:latin typeface="Sylfaen" panose="010A0502050306030303" pitchFamily="18" charset="0"/>
              </a:rPr>
              <a:t>the type of output students should be able to produce</a:t>
            </a:r>
            <a:r>
              <a:rPr lang="en-US" dirty="0">
                <a:solidFill>
                  <a:schemeClr val="tx1"/>
                </a:solidFill>
                <a:latin typeface="Sylfaen" panose="010A0502050306030303" pitchFamily="18" charset="0"/>
              </a:rPr>
              <a:t>, and the </a:t>
            </a:r>
            <a:r>
              <a:rPr lang="en-US" b="1" dirty="0">
                <a:solidFill>
                  <a:schemeClr val="tx1"/>
                </a:solidFill>
                <a:latin typeface="Sylfaen" panose="010A0502050306030303" pitchFamily="18" charset="0"/>
              </a:rPr>
              <a:t>mediation strategies </a:t>
            </a:r>
            <a:r>
              <a:rPr lang="en-US" dirty="0">
                <a:solidFill>
                  <a:schemeClr val="tx1"/>
                </a:solidFill>
                <a:latin typeface="Sylfaen" panose="010A0502050306030303" pitchFamily="18" charset="0"/>
              </a:rPr>
              <a:t>students have to employ in order to complete the task.</a:t>
            </a:r>
            <a:endParaRPr lang="ro-RO" dirty="0">
              <a:solidFill>
                <a:schemeClr val="tx1"/>
              </a:solidFill>
              <a:latin typeface="Sylfaen" panose="010A0502050306030303" pitchFamily="18" charset="0"/>
            </a:endParaRPr>
          </a:p>
          <a:p>
            <a:pPr lvl="0"/>
            <a:r>
              <a:rPr lang="en-US" dirty="0">
                <a:solidFill>
                  <a:schemeClr val="tx1"/>
                </a:solidFill>
                <a:latin typeface="Sylfaen" panose="010A0502050306030303" pitchFamily="18" charset="0"/>
              </a:rPr>
              <a:t>Although mediation is a relatively new term in language teaching, it has long played a part in many of EFL classroom practices as it shares </a:t>
            </a:r>
            <a:r>
              <a:rPr lang="en-US" b="1" dirty="0">
                <a:solidFill>
                  <a:schemeClr val="tx1"/>
                </a:solidFill>
                <a:latin typeface="Sylfaen" panose="010A0502050306030303" pitchFamily="18" charset="0"/>
              </a:rPr>
              <a:t>common principles with cooperative learning and peer teaching </a:t>
            </a:r>
            <a:r>
              <a:rPr lang="en-US" dirty="0">
                <a:solidFill>
                  <a:schemeClr val="tx1"/>
                </a:solidFill>
                <a:latin typeface="Sylfaen" panose="010A0502050306030303" pitchFamily="18" charset="0"/>
              </a:rPr>
              <a:t>in which language acquisition is enhanced by students’ interaction in the target language and the development of social </a:t>
            </a:r>
            <a:r>
              <a:rPr lang="en-US" dirty="0" smtClean="0">
                <a:solidFill>
                  <a:schemeClr val="tx1"/>
                </a:solidFill>
                <a:latin typeface="Sylfaen" panose="010A0502050306030303" pitchFamily="18" charset="0"/>
              </a:rPr>
              <a:t>skills.</a:t>
            </a:r>
            <a:endParaRPr lang="ro-RO" dirty="0">
              <a:solidFill>
                <a:schemeClr val="tx1"/>
              </a:solidFill>
              <a:latin typeface="Sylfaen" panose="010A0502050306030303" pitchFamily="18" charset="0"/>
            </a:endParaRPr>
          </a:p>
          <a:p>
            <a:pPr marL="0" indent="0">
              <a:buNone/>
            </a:pPr>
            <a:endParaRPr lang="ro-RO" dirty="0">
              <a:solidFill>
                <a:schemeClr val="tx1"/>
              </a:solidFill>
            </a:endParaRPr>
          </a:p>
        </p:txBody>
      </p:sp>
    </p:spTree>
    <p:extLst>
      <p:ext uri="{BB962C8B-B14F-4D97-AF65-F5344CB8AC3E}">
        <p14:creationId xmlns:p14="http://schemas.microsoft.com/office/powerpoint/2010/main" val="956687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28650"/>
          </a:xfrm>
        </p:spPr>
        <p:txBody>
          <a:bodyPr>
            <a:normAutofit fontScale="90000"/>
          </a:bodyPr>
          <a:lstStyle/>
          <a:p>
            <a:r>
              <a:rPr lang="en-US" dirty="0" smtClean="0">
                <a:latin typeface="Sylfaen" panose="010A0502050306030303" pitchFamily="18" charset="0"/>
              </a:rPr>
              <a:t>References</a:t>
            </a:r>
            <a:endParaRPr lang="ro-RO" dirty="0">
              <a:latin typeface="Sylfaen" panose="010A0502050306030303" pitchFamily="18" charset="0"/>
            </a:endParaRPr>
          </a:p>
        </p:txBody>
      </p:sp>
      <p:sp>
        <p:nvSpPr>
          <p:cNvPr id="3" name="Content Placeholder 2"/>
          <p:cNvSpPr>
            <a:spLocks noGrp="1"/>
          </p:cNvSpPr>
          <p:nvPr>
            <p:ph idx="1"/>
          </p:nvPr>
        </p:nvSpPr>
        <p:spPr>
          <a:xfrm>
            <a:off x="677334" y="1238250"/>
            <a:ext cx="8596668" cy="5143499"/>
          </a:xfrm>
        </p:spPr>
        <p:txBody>
          <a:bodyPr>
            <a:normAutofit fontScale="85000" lnSpcReduction="20000"/>
          </a:bodyPr>
          <a:lstStyle/>
          <a:p>
            <a:pPr lvl="0">
              <a:buFont typeface="+mj-lt"/>
              <a:buAutoNum type="arabicPeriod"/>
            </a:pPr>
            <a:r>
              <a:rPr lang="en-US" dirty="0" smtClean="0">
                <a:solidFill>
                  <a:schemeClr val="tx1"/>
                </a:solidFill>
                <a:latin typeface="Sylfaen" panose="010A0502050306030303" pitchFamily="18" charset="0"/>
              </a:rPr>
              <a:t>COUNCIL </a:t>
            </a:r>
            <a:r>
              <a:rPr lang="en-US" dirty="0">
                <a:solidFill>
                  <a:schemeClr val="tx1"/>
                </a:solidFill>
                <a:latin typeface="Sylfaen" panose="010A0502050306030303" pitchFamily="18" charset="0"/>
              </a:rPr>
              <a:t>OF EUROPE. </a:t>
            </a:r>
            <a:r>
              <a:rPr lang="en-US" i="1" dirty="0">
                <a:solidFill>
                  <a:schemeClr val="tx1"/>
                </a:solidFill>
                <a:latin typeface="Sylfaen" panose="010A0502050306030303" pitchFamily="18" charset="0"/>
              </a:rPr>
              <a:t>Common European Framework of Reference for Languages: Learning, Teaching, Assessment. Companion </a:t>
            </a:r>
            <a:r>
              <a:rPr lang="en-US" i="1" dirty="0" smtClean="0">
                <a:solidFill>
                  <a:schemeClr val="tx1"/>
                </a:solidFill>
                <a:latin typeface="Sylfaen" panose="010A0502050306030303" pitchFamily="18" charset="0"/>
              </a:rPr>
              <a:t>Volume with New Descriptors</a:t>
            </a:r>
            <a:r>
              <a:rPr lang="en-US" dirty="0" smtClean="0">
                <a:solidFill>
                  <a:schemeClr val="tx1"/>
                </a:solidFill>
                <a:latin typeface="Sylfaen" panose="010A0502050306030303" pitchFamily="18" charset="0"/>
              </a:rPr>
              <a:t>. Strasbourg: Council of Europe, 2018, [online] https://rm.coe.int/cefr-companion-volume-with-new-descriptors-2018/1680787989 (accessed in March 2020).</a:t>
            </a:r>
            <a:endParaRPr lang="ro-RO" dirty="0" smtClean="0">
              <a:solidFill>
                <a:schemeClr val="tx1"/>
              </a:solidFill>
              <a:latin typeface="Sylfaen" panose="010A0502050306030303" pitchFamily="18" charset="0"/>
            </a:endParaRPr>
          </a:p>
          <a:p>
            <a:pPr lvl="0">
              <a:buFont typeface="+mj-lt"/>
              <a:buAutoNum type="arabicPeriod"/>
            </a:pPr>
            <a:r>
              <a:rPr lang="en-US" dirty="0" smtClean="0">
                <a:solidFill>
                  <a:schemeClr val="tx1"/>
                </a:solidFill>
                <a:latin typeface="Sylfaen" panose="010A0502050306030303" pitchFamily="18" charset="0"/>
              </a:rPr>
              <a:t>NORTH, B., PICCARDO, E. Mediation and the Social and Linguistic Integration of Migrants: Updating the CEFR Descriptors. In: I.C. </a:t>
            </a:r>
            <a:r>
              <a:rPr lang="en-US" dirty="0" err="1" smtClean="0">
                <a:solidFill>
                  <a:schemeClr val="tx1"/>
                </a:solidFill>
                <a:latin typeface="Sylfaen" panose="010A0502050306030303" pitchFamily="18" charset="0"/>
              </a:rPr>
              <a:t>Beacco</a:t>
            </a:r>
            <a:r>
              <a:rPr lang="en-US" dirty="0" smtClean="0">
                <a:solidFill>
                  <a:schemeClr val="tx1"/>
                </a:solidFill>
                <a:latin typeface="Sylfaen" panose="010A0502050306030303" pitchFamily="18" charset="0"/>
              </a:rPr>
              <a:t> et al. (Eds.), </a:t>
            </a:r>
            <a:r>
              <a:rPr lang="en-US" i="1" dirty="0" smtClean="0">
                <a:solidFill>
                  <a:schemeClr val="tx1"/>
                </a:solidFill>
                <a:latin typeface="Sylfaen" panose="010A0502050306030303" pitchFamily="18" charset="0"/>
              </a:rPr>
              <a:t>The Linguistic Integration of Adult Migrants</a:t>
            </a:r>
            <a:r>
              <a:rPr lang="en-US" dirty="0" smtClean="0">
                <a:solidFill>
                  <a:schemeClr val="tx1"/>
                </a:solidFill>
                <a:latin typeface="Sylfaen" panose="010A0502050306030303" pitchFamily="18" charset="0"/>
              </a:rPr>
              <a:t>. De </a:t>
            </a:r>
            <a:r>
              <a:rPr lang="en-US" dirty="0" err="1" smtClean="0">
                <a:solidFill>
                  <a:schemeClr val="tx1"/>
                </a:solidFill>
                <a:latin typeface="Sylfaen" panose="010A0502050306030303" pitchFamily="18" charset="0"/>
              </a:rPr>
              <a:t>Gruyter</a:t>
            </a:r>
            <a:r>
              <a:rPr lang="en-US" dirty="0" smtClean="0">
                <a:solidFill>
                  <a:schemeClr val="tx1"/>
                </a:solidFill>
                <a:latin typeface="Sylfaen" panose="010A0502050306030303" pitchFamily="18" charset="0"/>
              </a:rPr>
              <a:t> Mouton, 2017, p. 83-90. ISBN 9783110477498.</a:t>
            </a:r>
            <a:endParaRPr lang="ro-RO" dirty="0" smtClean="0">
              <a:solidFill>
                <a:schemeClr val="tx1"/>
              </a:solidFill>
              <a:latin typeface="Sylfaen" panose="010A0502050306030303" pitchFamily="18" charset="0"/>
            </a:endParaRPr>
          </a:p>
          <a:p>
            <a:pPr lvl="0">
              <a:buFont typeface="+mj-lt"/>
              <a:buAutoNum type="arabicPeriod"/>
            </a:pPr>
            <a:r>
              <a:rPr lang="en-US" dirty="0" smtClean="0">
                <a:solidFill>
                  <a:schemeClr val="tx1"/>
                </a:solidFill>
                <a:latin typeface="Sylfaen" panose="010A0502050306030303" pitchFamily="18" charset="0"/>
              </a:rPr>
              <a:t>NORTH, B., PICCARDO, E</a:t>
            </a:r>
            <a:r>
              <a:rPr lang="en-US" i="1" dirty="0" smtClean="0">
                <a:solidFill>
                  <a:schemeClr val="tx1"/>
                </a:solidFill>
                <a:latin typeface="Sylfaen" panose="010A0502050306030303" pitchFamily="18" charset="0"/>
              </a:rPr>
              <a:t>. </a:t>
            </a:r>
            <a:r>
              <a:rPr lang="en-US" dirty="0" smtClean="0">
                <a:solidFill>
                  <a:schemeClr val="tx1"/>
                </a:solidFill>
                <a:latin typeface="Sylfaen" panose="010A0502050306030303" pitchFamily="18" charset="0"/>
              </a:rPr>
              <a:t>Common European Framework of Reference for Languages: Learning, Teaching, Assessment. Developing Illustrative Descriptors of Aspects of Mediation for the CEFR</a:t>
            </a:r>
            <a:r>
              <a:rPr lang="en-US" i="1" dirty="0" smtClean="0">
                <a:solidFill>
                  <a:schemeClr val="tx1"/>
                </a:solidFill>
                <a:latin typeface="Sylfaen" panose="010A0502050306030303" pitchFamily="18" charset="0"/>
              </a:rPr>
              <a:t>, </a:t>
            </a:r>
            <a:r>
              <a:rPr lang="en-US" dirty="0" smtClean="0">
                <a:solidFill>
                  <a:schemeClr val="tx1"/>
                </a:solidFill>
                <a:latin typeface="Sylfaen" panose="010A0502050306030303" pitchFamily="18" charset="0"/>
              </a:rPr>
              <a:t>[online] https://rm.coe.int/common-european-framework-of-reference-for-languages-learning-teaching/168073ff31</a:t>
            </a:r>
            <a:r>
              <a:rPr lang="en-US" i="1" dirty="0" smtClean="0">
                <a:solidFill>
                  <a:schemeClr val="tx1"/>
                </a:solidFill>
                <a:latin typeface="Sylfaen" panose="010A0502050306030303" pitchFamily="18" charset="0"/>
              </a:rPr>
              <a:t> </a:t>
            </a:r>
            <a:r>
              <a:rPr lang="en-US" dirty="0" smtClean="0">
                <a:solidFill>
                  <a:schemeClr val="tx1"/>
                </a:solidFill>
                <a:latin typeface="Sylfaen" panose="010A0502050306030303" pitchFamily="18" charset="0"/>
              </a:rPr>
              <a:t>(accessed in March 2020)</a:t>
            </a:r>
            <a:r>
              <a:rPr lang="en-US" i="1" dirty="0" smtClean="0">
                <a:solidFill>
                  <a:schemeClr val="tx1"/>
                </a:solidFill>
                <a:latin typeface="Sylfaen" panose="010A0502050306030303" pitchFamily="18" charset="0"/>
              </a:rPr>
              <a:t>.</a:t>
            </a:r>
            <a:endParaRPr lang="ro-RO" dirty="0" smtClean="0">
              <a:solidFill>
                <a:schemeClr val="tx1"/>
              </a:solidFill>
              <a:latin typeface="Sylfaen" panose="010A0502050306030303" pitchFamily="18" charset="0"/>
            </a:endParaRPr>
          </a:p>
          <a:p>
            <a:pPr lvl="0">
              <a:buFont typeface="+mj-lt"/>
              <a:buAutoNum type="arabicPeriod"/>
            </a:pPr>
            <a:r>
              <a:rPr lang="en-US" dirty="0" smtClean="0">
                <a:solidFill>
                  <a:schemeClr val="tx1"/>
                </a:solidFill>
                <a:latin typeface="Sylfaen" panose="010A0502050306030303" pitchFamily="18" charset="0"/>
              </a:rPr>
              <a:t>STATHOPOULOU, M. </a:t>
            </a:r>
            <a:r>
              <a:rPr lang="en-US" i="1" dirty="0" smtClean="0">
                <a:solidFill>
                  <a:schemeClr val="tx1"/>
                </a:solidFill>
                <a:latin typeface="Sylfaen" panose="010A0502050306030303" pitchFamily="18" charset="0"/>
              </a:rPr>
              <a:t>Cross-Language Mediation in Foreign Language Teaching and Testing.</a:t>
            </a:r>
            <a:r>
              <a:rPr lang="en-US" dirty="0" smtClean="0">
                <a:solidFill>
                  <a:schemeClr val="tx1"/>
                </a:solidFill>
                <a:latin typeface="Sylfaen" panose="010A0502050306030303" pitchFamily="18" charset="0"/>
              </a:rPr>
              <a:t> Ontario: Multilingual Matters, 2015. 305 p. ISBN 1783094117.</a:t>
            </a:r>
            <a:endParaRPr lang="ro-RO" dirty="0" smtClean="0">
              <a:solidFill>
                <a:schemeClr val="tx1"/>
              </a:solidFill>
              <a:latin typeface="Sylfaen" panose="010A0502050306030303" pitchFamily="18" charset="0"/>
            </a:endParaRPr>
          </a:p>
          <a:p>
            <a:pPr lvl="0">
              <a:buFont typeface="+mj-lt"/>
              <a:buAutoNum type="arabicPeriod"/>
            </a:pPr>
            <a:r>
              <a:rPr lang="en-US" dirty="0" smtClean="0">
                <a:solidFill>
                  <a:schemeClr val="tx1"/>
                </a:solidFill>
                <a:latin typeface="Sylfaen" panose="010A0502050306030303" pitchFamily="18" charset="0"/>
              </a:rPr>
              <a:t>GOODIER, T</a:t>
            </a:r>
            <a:r>
              <a:rPr lang="en-US" i="1" dirty="0" smtClean="0">
                <a:solidFill>
                  <a:schemeClr val="tx1"/>
                </a:solidFill>
                <a:latin typeface="Sylfaen" panose="010A0502050306030303" pitchFamily="18" charset="0"/>
              </a:rPr>
              <a:t>. Focus on Mediation in English Language Teaching</a:t>
            </a:r>
            <a:r>
              <a:rPr lang="en-US" dirty="0" smtClean="0">
                <a:solidFill>
                  <a:schemeClr val="tx1"/>
                </a:solidFill>
                <a:latin typeface="Sylfaen" panose="010A0502050306030303" pitchFamily="18" charset="0"/>
              </a:rPr>
              <a:t>. [online] www.oup.com/elt/expert (accessed in July 2020).</a:t>
            </a:r>
            <a:endParaRPr lang="ro-RO" dirty="0" smtClean="0">
              <a:solidFill>
                <a:schemeClr val="tx1"/>
              </a:solidFill>
              <a:latin typeface="Sylfaen" panose="010A0502050306030303" pitchFamily="18" charset="0"/>
            </a:endParaRPr>
          </a:p>
          <a:p>
            <a:pPr lvl="0">
              <a:buFont typeface="+mj-lt"/>
              <a:buAutoNum type="arabicPeriod"/>
            </a:pPr>
            <a:r>
              <a:rPr lang="en-US" dirty="0" smtClean="0">
                <a:solidFill>
                  <a:schemeClr val="tx1"/>
                </a:solidFill>
                <a:latin typeface="Sylfaen" panose="010A0502050306030303" pitchFamily="18" charset="0"/>
              </a:rPr>
              <a:t>CHIAPPINI, R., MANSUR, E. </a:t>
            </a:r>
            <a:r>
              <a:rPr lang="en-US" i="1" dirty="0" smtClean="0">
                <a:solidFill>
                  <a:schemeClr val="tx1"/>
                </a:solidFill>
                <a:latin typeface="Sylfaen" panose="010A0502050306030303" pitchFamily="18" charset="0"/>
              </a:rPr>
              <a:t>Advancing Learning: Mediating a Text: A Practical Guide to Task Creation. </a:t>
            </a:r>
            <a:r>
              <a:rPr lang="en-US" dirty="0" smtClean="0">
                <a:solidFill>
                  <a:schemeClr val="tx1"/>
                </a:solidFill>
                <a:latin typeface="Sylfaen" panose="010A0502050306030303" pitchFamily="18" charset="0"/>
              </a:rPr>
              <a:t>[online] https://macmillanenglish.com  (accessed in July 2020).</a:t>
            </a:r>
            <a:endParaRPr lang="ro-RO" dirty="0" smtClean="0">
              <a:solidFill>
                <a:schemeClr val="tx1"/>
              </a:solidFill>
              <a:latin typeface="Sylfaen" panose="010A0502050306030303" pitchFamily="18" charset="0"/>
            </a:endParaRPr>
          </a:p>
          <a:p>
            <a:pPr lvl="0">
              <a:buFont typeface="+mj-lt"/>
              <a:buAutoNum type="arabicPeriod"/>
            </a:pPr>
            <a:r>
              <a:rPr lang="en-US" dirty="0" smtClean="0">
                <a:solidFill>
                  <a:schemeClr val="tx1"/>
                </a:solidFill>
                <a:latin typeface="Sylfaen" panose="010A0502050306030303" pitchFamily="18" charset="0"/>
              </a:rPr>
              <a:t>THORNBURY, S. </a:t>
            </a:r>
            <a:r>
              <a:rPr lang="en-US" i="1" dirty="0" smtClean="0">
                <a:solidFill>
                  <a:schemeClr val="tx1"/>
                </a:solidFill>
                <a:latin typeface="Sylfaen" panose="010A0502050306030303" pitchFamily="18" charset="0"/>
              </a:rPr>
              <a:t>How to Teach Vocabulary</a:t>
            </a:r>
            <a:r>
              <a:rPr lang="en-US" dirty="0" smtClean="0">
                <a:solidFill>
                  <a:schemeClr val="tx1"/>
                </a:solidFill>
                <a:latin typeface="Sylfaen" panose="010A0502050306030303" pitchFamily="18" charset="0"/>
              </a:rPr>
              <a:t>. Edinburgh Gate: Pearson Education Limited, 2006. 185 p. ISBN 8131702359.</a:t>
            </a:r>
            <a:endParaRPr lang="ro-RO" dirty="0" smtClean="0">
              <a:solidFill>
                <a:schemeClr val="tx1"/>
              </a:solidFill>
              <a:latin typeface="Sylfaen" panose="010A0502050306030303" pitchFamily="18" charset="0"/>
            </a:endParaRPr>
          </a:p>
          <a:p>
            <a:pPr lvl="0">
              <a:buFont typeface="+mj-lt"/>
              <a:buAutoNum type="arabicPeriod"/>
            </a:pPr>
            <a:r>
              <a:rPr lang="en-US" dirty="0" smtClean="0">
                <a:solidFill>
                  <a:schemeClr val="tx1"/>
                </a:solidFill>
                <a:latin typeface="Sylfaen" panose="010A0502050306030303" pitchFamily="18" charset="0"/>
              </a:rPr>
              <a:t>SCRIVENER, J. </a:t>
            </a:r>
            <a:r>
              <a:rPr lang="en-US" i="1" dirty="0" smtClean="0">
                <a:solidFill>
                  <a:schemeClr val="tx1"/>
                </a:solidFill>
                <a:latin typeface="Sylfaen" panose="010A0502050306030303" pitchFamily="18" charset="0"/>
              </a:rPr>
              <a:t>Learning Teaching: The Essential Guide to English Language Teaching.</a:t>
            </a:r>
            <a:r>
              <a:rPr lang="en-US" dirty="0" smtClean="0">
                <a:solidFill>
                  <a:schemeClr val="tx1"/>
                </a:solidFill>
                <a:latin typeface="Sylfaen" panose="010A0502050306030303" pitchFamily="18" charset="0"/>
              </a:rPr>
              <a:t> London: Macmillan Education, 2011. 416 p. ISBN 0230729843 </a:t>
            </a:r>
            <a:endParaRPr lang="ro-RO" dirty="0">
              <a:solidFill>
                <a:schemeClr val="tx1"/>
              </a:solidFill>
              <a:latin typeface="Sylfaen" panose="010A0502050306030303" pitchFamily="18" charset="0"/>
            </a:endParaRPr>
          </a:p>
        </p:txBody>
      </p:sp>
    </p:spTree>
    <p:extLst>
      <p:ext uri="{BB962C8B-B14F-4D97-AF65-F5344CB8AC3E}">
        <p14:creationId xmlns:p14="http://schemas.microsoft.com/office/powerpoint/2010/main" val="598331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306" b="-1"/>
          <a:stretch/>
        </p:blipFill>
        <p:spPr>
          <a:xfrm>
            <a:off x="1295367" y="209550"/>
            <a:ext cx="8468074" cy="6477000"/>
          </a:xfrm>
          <a:prstGeom prst="rect">
            <a:avLst/>
          </a:prstGeom>
        </p:spPr>
      </p:pic>
    </p:spTree>
    <p:extLst>
      <p:ext uri="{BB962C8B-B14F-4D97-AF65-F5344CB8AC3E}">
        <p14:creationId xmlns:p14="http://schemas.microsoft.com/office/powerpoint/2010/main" val="454286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8774" y="56790"/>
            <a:ext cx="8858265" cy="6686910"/>
          </a:xfrm>
          <a:prstGeom prst="rect">
            <a:avLst/>
          </a:prstGeom>
        </p:spPr>
      </p:pic>
    </p:spTree>
    <p:extLst>
      <p:ext uri="{BB962C8B-B14F-4D97-AF65-F5344CB8AC3E}">
        <p14:creationId xmlns:p14="http://schemas.microsoft.com/office/powerpoint/2010/main" val="1965919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4425" y="1144532"/>
            <a:ext cx="8949291" cy="4103997"/>
          </a:xfrm>
          <a:prstGeom prst="rect">
            <a:avLst/>
          </a:prstGeom>
        </p:spPr>
      </p:pic>
    </p:spTree>
    <p:extLst>
      <p:ext uri="{BB962C8B-B14F-4D97-AF65-F5344CB8AC3E}">
        <p14:creationId xmlns:p14="http://schemas.microsoft.com/office/powerpoint/2010/main" val="69457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4" y="609600"/>
            <a:ext cx="8540577" cy="714375"/>
          </a:xfrm>
        </p:spPr>
        <p:txBody>
          <a:bodyPr/>
          <a:lstStyle/>
          <a:p>
            <a:r>
              <a:rPr lang="ro-RO" dirty="0" smtClean="0">
                <a:latin typeface="Sylfaen" panose="010A0502050306030303" pitchFamily="18" charset="0"/>
              </a:rPr>
              <a:t>The Concept of Mediation</a:t>
            </a:r>
            <a:endParaRPr lang="ro-RO" dirty="0">
              <a:latin typeface="Sylfaen" panose="010A0502050306030303" pitchFamily="18" charset="0"/>
            </a:endParaRPr>
          </a:p>
        </p:txBody>
      </p:sp>
      <p:sp>
        <p:nvSpPr>
          <p:cNvPr id="3" name="Content Placeholder 2"/>
          <p:cNvSpPr>
            <a:spLocks noGrp="1"/>
          </p:cNvSpPr>
          <p:nvPr>
            <p:ph idx="1"/>
          </p:nvPr>
        </p:nvSpPr>
        <p:spPr>
          <a:xfrm>
            <a:off x="677334" y="1657350"/>
            <a:ext cx="9000066" cy="4384012"/>
          </a:xfrm>
        </p:spPr>
        <p:txBody>
          <a:bodyPr/>
          <a:lstStyle/>
          <a:p>
            <a:r>
              <a:rPr lang="ro-RO" dirty="0" smtClean="0">
                <a:solidFill>
                  <a:schemeClr val="tx1"/>
                </a:solidFill>
                <a:latin typeface="Sylfaen" panose="010A0502050306030303" pitchFamily="18" charset="0"/>
              </a:rPr>
              <a:t>Defined </a:t>
            </a:r>
            <a:r>
              <a:rPr lang="en-US" dirty="0" smtClean="0">
                <a:solidFill>
                  <a:schemeClr val="tx1"/>
                </a:solidFill>
                <a:latin typeface="Sylfaen" panose="010A0502050306030303" pitchFamily="18" charset="0"/>
              </a:rPr>
              <a:t>as </a:t>
            </a:r>
            <a:r>
              <a:rPr lang="en-US" dirty="0">
                <a:solidFill>
                  <a:schemeClr val="tx1"/>
                </a:solidFill>
                <a:latin typeface="Sylfaen" panose="010A0502050306030303" pitchFamily="18" charset="0"/>
              </a:rPr>
              <a:t>a language activity in which “</a:t>
            </a:r>
            <a:r>
              <a:rPr lang="en-US" b="1" dirty="0">
                <a:solidFill>
                  <a:schemeClr val="tx1"/>
                </a:solidFill>
                <a:latin typeface="Sylfaen" panose="010A0502050306030303" pitchFamily="18" charset="0"/>
              </a:rPr>
              <a:t>the user/learner acts as a social agent who creates bridges and helps to construct or convey meaning, sometimes within the same language, sometimes from one language to another (cross-linguistic mediation)</a:t>
            </a:r>
            <a:r>
              <a:rPr lang="en-US" dirty="0">
                <a:solidFill>
                  <a:schemeClr val="tx1"/>
                </a:solidFill>
                <a:latin typeface="Sylfaen" panose="010A0502050306030303" pitchFamily="18" charset="0"/>
              </a:rPr>
              <a:t>” [1, p. 103]. </a:t>
            </a:r>
            <a:endParaRPr lang="ro-RO" dirty="0">
              <a:solidFill>
                <a:schemeClr val="tx1"/>
              </a:solidFill>
              <a:latin typeface="Sylfaen" panose="010A0502050306030303" pitchFamily="18" charset="0"/>
            </a:endParaRPr>
          </a:p>
        </p:txBody>
      </p:sp>
    </p:spTree>
    <p:extLst>
      <p:ext uri="{BB962C8B-B14F-4D97-AF65-F5344CB8AC3E}">
        <p14:creationId xmlns:p14="http://schemas.microsoft.com/office/powerpoint/2010/main" val="3007568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4326"/>
            <a:ext cx="8596668" cy="790574"/>
          </a:xfrm>
        </p:spPr>
        <p:txBody>
          <a:bodyPr/>
          <a:lstStyle/>
          <a:p>
            <a:r>
              <a:rPr lang="ro-RO" b="1" dirty="0" smtClean="0"/>
              <a:t>Scope of Mediation</a:t>
            </a:r>
            <a:endParaRPr lang="ro-RO" b="1" dirty="0"/>
          </a:p>
        </p:txBody>
      </p:sp>
      <p:sp>
        <p:nvSpPr>
          <p:cNvPr id="3" name="Content Placeholder 2"/>
          <p:cNvSpPr>
            <a:spLocks noGrp="1"/>
          </p:cNvSpPr>
          <p:nvPr>
            <p:ph idx="1"/>
          </p:nvPr>
        </p:nvSpPr>
        <p:spPr>
          <a:xfrm>
            <a:off x="677333" y="1104900"/>
            <a:ext cx="9847792" cy="5267325"/>
          </a:xfrm>
        </p:spPr>
        <p:txBody>
          <a:bodyPr>
            <a:normAutofit/>
          </a:bodyPr>
          <a:lstStyle/>
          <a:p>
            <a:pPr marL="0" indent="0">
              <a:buNone/>
            </a:pPr>
            <a:r>
              <a:rPr lang="en-US" dirty="0" smtClean="0">
                <a:solidFill>
                  <a:schemeClr val="tx1"/>
                </a:solidFill>
                <a:latin typeface="Sylfaen" panose="010A0502050306030303" pitchFamily="18" charset="0"/>
              </a:rPr>
              <a:t>Brian </a:t>
            </a:r>
            <a:r>
              <a:rPr lang="en-US" dirty="0">
                <a:solidFill>
                  <a:schemeClr val="tx1"/>
                </a:solidFill>
                <a:latin typeface="Sylfaen" panose="010A0502050306030303" pitchFamily="18" charset="0"/>
              </a:rPr>
              <a:t>North and </a:t>
            </a:r>
            <a:r>
              <a:rPr lang="en-US" dirty="0" err="1">
                <a:solidFill>
                  <a:schemeClr val="tx1"/>
                </a:solidFill>
                <a:latin typeface="Sylfaen" panose="010A0502050306030303" pitchFamily="18" charset="0"/>
              </a:rPr>
              <a:t>Enrica</a:t>
            </a:r>
            <a:r>
              <a:rPr lang="en-US" dirty="0">
                <a:solidFill>
                  <a:schemeClr val="tx1"/>
                </a:solidFill>
                <a:latin typeface="Sylfaen" panose="010A0502050306030303" pitchFamily="18" charset="0"/>
              </a:rPr>
              <a:t> </a:t>
            </a:r>
            <a:r>
              <a:rPr lang="en-US" dirty="0" err="1">
                <a:solidFill>
                  <a:schemeClr val="tx1"/>
                </a:solidFill>
                <a:latin typeface="Sylfaen" panose="010A0502050306030303" pitchFamily="18" charset="0"/>
              </a:rPr>
              <a:t>Piccardo</a:t>
            </a:r>
            <a:r>
              <a:rPr lang="en-US" dirty="0" smtClean="0">
                <a:solidFill>
                  <a:schemeClr val="tx1"/>
                </a:solidFill>
                <a:latin typeface="Sylfaen" panose="010A0502050306030303" pitchFamily="18" charset="0"/>
              </a:rPr>
              <a:t>, </a:t>
            </a:r>
            <a:r>
              <a:rPr lang="en-US" dirty="0">
                <a:solidFill>
                  <a:schemeClr val="tx1"/>
                </a:solidFill>
                <a:latin typeface="Sylfaen" panose="010A0502050306030303" pitchFamily="18" charset="0"/>
              </a:rPr>
              <a:t>distinguish </a:t>
            </a:r>
            <a:r>
              <a:rPr lang="en-US" b="1" dirty="0">
                <a:solidFill>
                  <a:schemeClr val="tx1"/>
                </a:solidFill>
                <a:latin typeface="Sylfaen" panose="010A0502050306030303" pitchFamily="18" charset="0"/>
              </a:rPr>
              <a:t>four types</a:t>
            </a:r>
            <a:r>
              <a:rPr lang="en-US" dirty="0">
                <a:solidFill>
                  <a:schemeClr val="tx1"/>
                </a:solidFill>
                <a:latin typeface="Sylfaen" panose="010A0502050306030303" pitchFamily="18" charset="0"/>
              </a:rPr>
              <a:t> </a:t>
            </a:r>
            <a:r>
              <a:rPr lang="en-US" dirty="0" smtClean="0">
                <a:solidFill>
                  <a:schemeClr val="tx1"/>
                </a:solidFill>
                <a:latin typeface="Sylfaen" panose="010A0502050306030303" pitchFamily="18" charset="0"/>
              </a:rPr>
              <a:t>[</a:t>
            </a:r>
            <a:r>
              <a:rPr lang="en-US" dirty="0">
                <a:solidFill>
                  <a:schemeClr val="tx1"/>
                </a:solidFill>
                <a:latin typeface="Sylfaen" panose="010A0502050306030303" pitchFamily="18" charset="0"/>
              </a:rPr>
              <a:t>7, p. 85]: </a:t>
            </a:r>
            <a:endParaRPr lang="ro-RO" dirty="0">
              <a:solidFill>
                <a:schemeClr val="tx1"/>
              </a:solidFill>
              <a:latin typeface="Sylfaen" panose="010A0502050306030303" pitchFamily="18" charset="0"/>
            </a:endParaRPr>
          </a:p>
          <a:p>
            <a:r>
              <a:rPr lang="en-US" b="1" dirty="0">
                <a:solidFill>
                  <a:schemeClr val="tx1"/>
                </a:solidFill>
                <a:latin typeface="Sylfaen" panose="010A0502050306030303" pitchFamily="18" charset="0"/>
              </a:rPr>
              <a:t>Linguistic mediation</a:t>
            </a:r>
            <a:r>
              <a:rPr lang="en-US" i="1" dirty="0">
                <a:solidFill>
                  <a:schemeClr val="tx1"/>
                </a:solidFill>
                <a:latin typeface="Sylfaen" panose="010A0502050306030303" pitchFamily="18" charset="0"/>
              </a:rPr>
              <a:t> </a:t>
            </a:r>
            <a:r>
              <a:rPr lang="en-US" dirty="0">
                <a:solidFill>
                  <a:schemeClr val="tx1"/>
                </a:solidFill>
                <a:latin typeface="Sylfaen" panose="010A0502050306030303" pitchFamily="18" charset="0"/>
              </a:rPr>
              <a:t>includes both the </a:t>
            </a:r>
            <a:r>
              <a:rPr lang="en-US" dirty="0" err="1">
                <a:solidFill>
                  <a:schemeClr val="tx1"/>
                </a:solidFill>
                <a:latin typeface="Sylfaen" panose="010A0502050306030303" pitchFamily="18" charset="0"/>
              </a:rPr>
              <a:t>interlinguistic</a:t>
            </a:r>
            <a:r>
              <a:rPr lang="en-US" dirty="0">
                <a:solidFill>
                  <a:schemeClr val="tx1"/>
                </a:solidFill>
                <a:latin typeface="Sylfaen" panose="010A0502050306030303" pitchFamily="18" charset="0"/>
              </a:rPr>
              <a:t> and </a:t>
            </a:r>
            <a:r>
              <a:rPr lang="en-US" dirty="0" err="1">
                <a:solidFill>
                  <a:schemeClr val="tx1"/>
                </a:solidFill>
                <a:latin typeface="Sylfaen" panose="010A0502050306030303" pitchFamily="18" charset="0"/>
              </a:rPr>
              <a:t>intralinguistic</a:t>
            </a:r>
            <a:r>
              <a:rPr lang="en-US" dirty="0">
                <a:solidFill>
                  <a:schemeClr val="tx1"/>
                </a:solidFill>
                <a:latin typeface="Sylfaen" panose="010A0502050306030303" pitchFamily="18" charset="0"/>
              </a:rPr>
              <a:t> areas. </a:t>
            </a:r>
            <a:endParaRPr lang="ro-RO" dirty="0" smtClean="0">
              <a:solidFill>
                <a:schemeClr val="tx1"/>
              </a:solidFill>
              <a:latin typeface="Sylfaen" panose="010A0502050306030303" pitchFamily="18" charset="0"/>
            </a:endParaRPr>
          </a:p>
          <a:p>
            <a:r>
              <a:rPr lang="en-US" b="1" dirty="0" smtClean="0">
                <a:solidFill>
                  <a:schemeClr val="tx1"/>
                </a:solidFill>
                <a:latin typeface="Sylfaen" panose="010A0502050306030303" pitchFamily="18" charset="0"/>
              </a:rPr>
              <a:t>Cultural </a:t>
            </a:r>
            <a:r>
              <a:rPr lang="en-US" b="1" dirty="0">
                <a:solidFill>
                  <a:schemeClr val="tx1"/>
                </a:solidFill>
                <a:latin typeface="Sylfaen" panose="010A0502050306030303" pitchFamily="18" charset="0"/>
              </a:rPr>
              <a:t>mediation </a:t>
            </a:r>
            <a:r>
              <a:rPr lang="en-US" dirty="0">
                <a:solidFill>
                  <a:schemeClr val="tx1"/>
                </a:solidFill>
                <a:latin typeface="Sylfaen" panose="010A0502050306030303" pitchFamily="18" charset="0"/>
              </a:rPr>
              <a:t>occurs in any linguistic mediation that tries to facilitate understanding. </a:t>
            </a:r>
            <a:endParaRPr lang="ro-RO" dirty="0">
              <a:solidFill>
                <a:schemeClr val="tx1"/>
              </a:solidFill>
              <a:latin typeface="Sylfaen" panose="010A0502050306030303" pitchFamily="18" charset="0"/>
            </a:endParaRPr>
          </a:p>
          <a:p>
            <a:r>
              <a:rPr lang="en-US" b="1" dirty="0">
                <a:solidFill>
                  <a:schemeClr val="tx1"/>
                </a:solidFill>
                <a:latin typeface="Sylfaen" panose="010A0502050306030303" pitchFamily="18" charset="0"/>
              </a:rPr>
              <a:t>Social mediation </a:t>
            </a:r>
            <a:r>
              <a:rPr lang="en-US" dirty="0">
                <a:solidFill>
                  <a:schemeClr val="tx1"/>
                </a:solidFill>
                <a:latin typeface="Sylfaen" panose="010A0502050306030303" pitchFamily="18" charset="0"/>
              </a:rPr>
              <a:t>refers to the situation when the language user acts as an intermediary, helping interlocutors to communicate who are unable to communicate with each </a:t>
            </a:r>
            <a:r>
              <a:rPr lang="en-US" dirty="0" smtClean="0">
                <a:solidFill>
                  <a:schemeClr val="tx1"/>
                </a:solidFill>
                <a:latin typeface="Sylfaen" panose="010A0502050306030303" pitchFamily="18" charset="0"/>
              </a:rPr>
              <a:t>other</a:t>
            </a:r>
            <a:r>
              <a:rPr lang="ro-RO" dirty="0">
                <a:solidFill>
                  <a:schemeClr val="tx1"/>
                </a:solidFill>
                <a:latin typeface="Sylfaen" panose="010A0502050306030303" pitchFamily="18" charset="0"/>
              </a:rPr>
              <a:t> </a:t>
            </a:r>
            <a:r>
              <a:rPr lang="ro-RO" dirty="0" smtClean="0">
                <a:solidFill>
                  <a:schemeClr val="tx1"/>
                </a:solidFill>
                <a:latin typeface="Sylfaen" panose="010A0502050306030303" pitchFamily="18" charset="0"/>
              </a:rPr>
              <a:t>through</a:t>
            </a:r>
            <a:r>
              <a:rPr lang="en-US" dirty="0" smtClean="0">
                <a:solidFill>
                  <a:schemeClr val="tx1"/>
                </a:solidFill>
                <a:latin typeface="Sylfaen" panose="010A0502050306030303" pitchFamily="18" charset="0"/>
              </a:rPr>
              <a:t>(re)formulation </a:t>
            </a:r>
            <a:r>
              <a:rPr lang="en-US" dirty="0">
                <a:solidFill>
                  <a:schemeClr val="tx1"/>
                </a:solidFill>
                <a:latin typeface="Sylfaen" panose="010A0502050306030303" pitchFamily="18" charset="0"/>
              </a:rPr>
              <a:t>of a text, the (re)construction of the meaning of a message” [8, p. 9</a:t>
            </a:r>
            <a:r>
              <a:rPr lang="en-US" dirty="0" smtClean="0">
                <a:solidFill>
                  <a:schemeClr val="tx1"/>
                </a:solidFill>
                <a:latin typeface="Sylfaen" panose="010A0502050306030303" pitchFamily="18" charset="0"/>
              </a:rPr>
              <a:t>].</a:t>
            </a:r>
            <a:endParaRPr lang="ro-RO" dirty="0" smtClean="0">
              <a:solidFill>
                <a:schemeClr val="tx1"/>
              </a:solidFill>
              <a:latin typeface="Sylfaen" panose="010A0502050306030303" pitchFamily="18" charset="0"/>
            </a:endParaRPr>
          </a:p>
          <a:p>
            <a:r>
              <a:rPr lang="en-US" b="1" dirty="0" smtClean="0">
                <a:solidFill>
                  <a:schemeClr val="tx1"/>
                </a:solidFill>
                <a:latin typeface="Sylfaen" panose="010A0502050306030303" pitchFamily="18" charset="0"/>
              </a:rPr>
              <a:t>Pedagogic mediation</a:t>
            </a:r>
            <a:r>
              <a:rPr lang="en-US" dirty="0" smtClean="0">
                <a:solidFill>
                  <a:schemeClr val="tx1"/>
                </a:solidFill>
                <a:latin typeface="Sylfaen" panose="010A0502050306030303" pitchFamily="18" charset="0"/>
              </a:rPr>
              <a:t>:</a:t>
            </a:r>
            <a:endParaRPr lang="ro-RO" dirty="0">
              <a:solidFill>
                <a:schemeClr val="tx1"/>
              </a:solidFill>
              <a:latin typeface="Sylfaen" panose="010A0502050306030303" pitchFamily="18" charset="0"/>
            </a:endParaRPr>
          </a:p>
          <a:p>
            <a:pPr marL="0" lvl="0" indent="0">
              <a:buNone/>
            </a:pPr>
            <a:r>
              <a:rPr lang="ro-RO" dirty="0" smtClean="0">
                <a:solidFill>
                  <a:schemeClr val="tx1"/>
                </a:solidFill>
                <a:latin typeface="Sylfaen" panose="010A0502050306030303" pitchFamily="18" charset="0"/>
              </a:rPr>
              <a:t>       </a:t>
            </a:r>
            <a:r>
              <a:rPr lang="en-US" dirty="0" smtClean="0">
                <a:solidFill>
                  <a:schemeClr val="tx1"/>
                </a:solidFill>
                <a:latin typeface="Sylfaen" panose="010A0502050306030303" pitchFamily="18" charset="0"/>
              </a:rPr>
              <a:t>Facilitating </a:t>
            </a:r>
            <a:r>
              <a:rPr lang="en-US" dirty="0">
                <a:solidFill>
                  <a:schemeClr val="tx1"/>
                </a:solidFill>
                <a:latin typeface="Sylfaen" panose="010A0502050306030303" pitchFamily="18" charset="0"/>
              </a:rPr>
              <a:t>access to knowledge, encouraging other people to develop their thinking (</a:t>
            </a:r>
            <a:r>
              <a:rPr lang="en-US" b="1" dirty="0">
                <a:solidFill>
                  <a:schemeClr val="tx1"/>
                </a:solidFill>
                <a:latin typeface="Sylfaen" panose="010A0502050306030303" pitchFamily="18" charset="0"/>
              </a:rPr>
              <a:t>cognitive mediation: scaffolding);</a:t>
            </a:r>
            <a:endParaRPr lang="ro-RO" b="1" dirty="0">
              <a:solidFill>
                <a:schemeClr val="tx1"/>
              </a:solidFill>
              <a:latin typeface="Sylfaen" panose="010A0502050306030303" pitchFamily="18" charset="0"/>
            </a:endParaRPr>
          </a:p>
          <a:p>
            <a:pPr marL="0" lvl="0" indent="0">
              <a:buNone/>
            </a:pPr>
            <a:r>
              <a:rPr lang="ro-RO" dirty="0" smtClean="0">
                <a:solidFill>
                  <a:schemeClr val="tx1"/>
                </a:solidFill>
                <a:latin typeface="Sylfaen" panose="010A0502050306030303" pitchFamily="18" charset="0"/>
              </a:rPr>
              <a:t>       </a:t>
            </a:r>
            <a:r>
              <a:rPr lang="en-US" dirty="0" smtClean="0">
                <a:solidFill>
                  <a:schemeClr val="tx1"/>
                </a:solidFill>
                <a:latin typeface="Sylfaen" panose="010A0502050306030303" pitchFamily="18" charset="0"/>
              </a:rPr>
              <a:t>Cooperatively </a:t>
            </a:r>
            <a:r>
              <a:rPr lang="en-US" dirty="0">
                <a:solidFill>
                  <a:schemeClr val="tx1"/>
                </a:solidFill>
                <a:latin typeface="Sylfaen" panose="010A0502050306030303" pitchFamily="18" charset="0"/>
              </a:rPr>
              <a:t>creating meaning as a member of a group in different learning environments (</a:t>
            </a:r>
            <a:r>
              <a:rPr lang="en-US" b="1" dirty="0">
                <a:solidFill>
                  <a:schemeClr val="tx1"/>
                </a:solidFill>
                <a:latin typeface="Sylfaen" panose="010A0502050306030303" pitchFamily="18" charset="0"/>
              </a:rPr>
              <a:t>cognitive mediation: collaborative</a:t>
            </a:r>
            <a:r>
              <a:rPr lang="en-US" dirty="0">
                <a:solidFill>
                  <a:schemeClr val="tx1"/>
                </a:solidFill>
                <a:latin typeface="Sylfaen" panose="010A0502050306030303" pitchFamily="18" charset="0"/>
              </a:rPr>
              <a:t>);</a:t>
            </a:r>
            <a:endParaRPr lang="ro-RO" dirty="0">
              <a:solidFill>
                <a:schemeClr val="tx1"/>
              </a:solidFill>
              <a:latin typeface="Sylfaen" panose="010A0502050306030303" pitchFamily="18" charset="0"/>
            </a:endParaRPr>
          </a:p>
          <a:p>
            <a:pPr marL="0" lvl="0" indent="0">
              <a:buNone/>
            </a:pPr>
            <a:r>
              <a:rPr lang="ro-RO" dirty="0" smtClean="0">
                <a:solidFill>
                  <a:schemeClr val="tx1"/>
                </a:solidFill>
                <a:latin typeface="Sylfaen" panose="010A0502050306030303" pitchFamily="18" charset="0"/>
              </a:rPr>
              <a:t>      </a:t>
            </a:r>
            <a:r>
              <a:rPr lang="en-US" dirty="0" smtClean="0">
                <a:solidFill>
                  <a:schemeClr val="tx1"/>
                </a:solidFill>
                <a:latin typeface="Sylfaen" panose="010A0502050306030303" pitchFamily="18" charset="0"/>
              </a:rPr>
              <a:t>Ensuring </a:t>
            </a:r>
            <a:r>
              <a:rPr lang="en-US" dirty="0">
                <a:solidFill>
                  <a:schemeClr val="tx1"/>
                </a:solidFill>
                <a:latin typeface="Sylfaen" panose="010A0502050306030303" pitchFamily="18" charset="0"/>
              </a:rPr>
              <a:t>the conditions for the above by creating, organizing, and controlling space for creativity (</a:t>
            </a:r>
            <a:r>
              <a:rPr lang="en-US" b="1" dirty="0">
                <a:solidFill>
                  <a:schemeClr val="tx1"/>
                </a:solidFill>
                <a:latin typeface="Sylfaen" panose="010A0502050306030303" pitchFamily="18" charset="0"/>
              </a:rPr>
              <a:t>relational </a:t>
            </a:r>
            <a:r>
              <a:rPr lang="en-US" b="1" dirty="0" smtClean="0">
                <a:solidFill>
                  <a:schemeClr val="tx1"/>
                </a:solidFill>
                <a:latin typeface="Sylfaen" panose="010A0502050306030303" pitchFamily="18" charset="0"/>
              </a:rPr>
              <a:t>mediation</a:t>
            </a:r>
            <a:r>
              <a:rPr lang="en-US" dirty="0" smtClean="0">
                <a:solidFill>
                  <a:schemeClr val="tx1"/>
                </a:solidFill>
                <a:latin typeface="Sylfaen" panose="010A0502050306030303" pitchFamily="18" charset="0"/>
              </a:rPr>
              <a:t>)</a:t>
            </a:r>
            <a:r>
              <a:rPr lang="ro-RO" dirty="0" smtClean="0">
                <a:solidFill>
                  <a:schemeClr val="tx1"/>
                </a:solidFill>
                <a:latin typeface="Sylfaen" panose="010A0502050306030303" pitchFamily="18" charset="0"/>
              </a:rPr>
              <a:t>, i.e. </a:t>
            </a:r>
            <a:r>
              <a:rPr lang="en-US" dirty="0" smtClean="0">
                <a:solidFill>
                  <a:schemeClr val="tx1"/>
                </a:solidFill>
                <a:latin typeface="Sylfaen" panose="010A0502050306030303" pitchFamily="18" charset="0"/>
              </a:rPr>
              <a:t>establishing </a:t>
            </a:r>
            <a:r>
              <a:rPr lang="en-US" dirty="0">
                <a:solidFill>
                  <a:schemeClr val="tx1"/>
                </a:solidFill>
                <a:latin typeface="Sylfaen" panose="010A0502050306030303" pitchFamily="18" charset="0"/>
              </a:rPr>
              <a:t>relationships and rapport, organizing work, integrating certain individuals, keeping people on tasks, preventing trouble, resolving problems, etc.” [</a:t>
            </a:r>
            <a:r>
              <a:rPr lang="en-US" i="1" dirty="0" err="1">
                <a:solidFill>
                  <a:schemeClr val="tx1"/>
                </a:solidFill>
                <a:latin typeface="Sylfaen" panose="010A0502050306030303" pitchFamily="18" charset="0"/>
              </a:rPr>
              <a:t>Ibidem</a:t>
            </a:r>
            <a:r>
              <a:rPr lang="en-US" dirty="0">
                <a:solidFill>
                  <a:schemeClr val="tx1"/>
                </a:solidFill>
                <a:latin typeface="Sylfaen" panose="010A0502050306030303" pitchFamily="18" charset="0"/>
              </a:rPr>
              <a:t>].</a:t>
            </a:r>
            <a:endParaRPr lang="ro-RO" dirty="0">
              <a:solidFill>
                <a:schemeClr val="tx1"/>
              </a:solidFill>
              <a:latin typeface="Sylfaen" panose="010A0502050306030303" pitchFamily="18" charset="0"/>
            </a:endParaRPr>
          </a:p>
          <a:p>
            <a:pPr marL="0" indent="0">
              <a:buNone/>
            </a:pPr>
            <a:endParaRPr lang="ro-RO" b="1" dirty="0"/>
          </a:p>
        </p:txBody>
      </p:sp>
    </p:spTree>
    <p:extLst>
      <p:ext uri="{BB962C8B-B14F-4D97-AF65-F5344CB8AC3E}">
        <p14:creationId xmlns:p14="http://schemas.microsoft.com/office/powerpoint/2010/main" val="3566441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1950"/>
            <a:ext cx="8981016" cy="1028700"/>
          </a:xfrm>
        </p:spPr>
        <p:txBody>
          <a:bodyPr>
            <a:normAutofit/>
          </a:bodyPr>
          <a:lstStyle/>
          <a:p>
            <a:r>
              <a:rPr lang="en-US" sz="2800" b="1" dirty="0">
                <a:latin typeface="Sylfaen" panose="010A0502050306030303" pitchFamily="18" charset="0"/>
              </a:rPr>
              <a:t>CEFR Companion Volume with New Descriptors (2018) </a:t>
            </a:r>
            <a:r>
              <a:rPr lang="ro-RO" sz="2800" b="1" dirty="0" smtClean="0">
                <a:latin typeface="Sylfaen" panose="010A0502050306030303" pitchFamily="18" charset="0"/>
              </a:rPr>
              <a:t>– a broader view on mediation</a:t>
            </a:r>
            <a:endParaRPr lang="ro-RO" sz="2800" b="1" dirty="0">
              <a:latin typeface="Sylfaen" panose="010A0502050306030303" pitchFamily="18" charset="0"/>
            </a:endParaRPr>
          </a:p>
        </p:txBody>
      </p:sp>
      <p:sp>
        <p:nvSpPr>
          <p:cNvPr id="3" name="Content Placeholder 2"/>
          <p:cNvSpPr>
            <a:spLocks noGrp="1"/>
          </p:cNvSpPr>
          <p:nvPr>
            <p:ph idx="1"/>
          </p:nvPr>
        </p:nvSpPr>
        <p:spPr>
          <a:xfrm>
            <a:off x="677334" y="1562101"/>
            <a:ext cx="8981016" cy="4479262"/>
          </a:xfrm>
        </p:spPr>
        <p:txBody>
          <a:bodyPr/>
          <a:lstStyle/>
          <a:p>
            <a:r>
              <a:rPr lang="en-US" i="1" dirty="0">
                <a:solidFill>
                  <a:schemeClr val="tx1"/>
                </a:solidFill>
              </a:rPr>
              <a:t>1</a:t>
            </a:r>
            <a:r>
              <a:rPr lang="en-US" dirty="0">
                <a:solidFill>
                  <a:schemeClr val="tx1"/>
                </a:solidFill>
                <a:latin typeface="Sylfaen" panose="010A0502050306030303" pitchFamily="18" charset="0"/>
              </a:rPr>
              <a:t>. </a:t>
            </a:r>
            <a:r>
              <a:rPr lang="en-US" b="1" dirty="0">
                <a:solidFill>
                  <a:schemeClr val="tx1"/>
                </a:solidFill>
                <a:latin typeface="Sylfaen" panose="010A0502050306030303" pitchFamily="18" charset="0"/>
              </a:rPr>
              <a:t>Mediating a text </a:t>
            </a:r>
            <a:r>
              <a:rPr lang="ro-RO" dirty="0" smtClean="0">
                <a:solidFill>
                  <a:schemeClr val="tx1"/>
                </a:solidFill>
                <a:latin typeface="Sylfaen" panose="010A0502050306030303" pitchFamily="18" charset="0"/>
              </a:rPr>
              <a:t>-</a:t>
            </a:r>
            <a:r>
              <a:rPr lang="en-US" dirty="0" smtClean="0">
                <a:solidFill>
                  <a:schemeClr val="tx1"/>
                </a:solidFill>
                <a:latin typeface="Sylfaen" panose="010A0502050306030303" pitchFamily="18" charset="0"/>
              </a:rPr>
              <a:t> </a:t>
            </a:r>
            <a:r>
              <a:rPr lang="en-US" dirty="0">
                <a:solidFill>
                  <a:schemeClr val="tx1"/>
                </a:solidFill>
                <a:latin typeface="Sylfaen" panose="010A0502050306030303" pitchFamily="18" charset="0"/>
              </a:rPr>
              <a:t>reformulating and relaying to another person the content of a text to which they do not have access, often because of linguistic, cultural, semantic or technical barriers. The notion has been further expanded to include </a:t>
            </a:r>
            <a:r>
              <a:rPr lang="en-US" b="1" dirty="0">
                <a:solidFill>
                  <a:schemeClr val="tx1"/>
                </a:solidFill>
                <a:latin typeface="Sylfaen" panose="010A0502050306030303" pitchFamily="18" charset="0"/>
              </a:rPr>
              <a:t>mediating a text for oneself </a:t>
            </a:r>
            <a:r>
              <a:rPr lang="en-US" dirty="0">
                <a:solidFill>
                  <a:schemeClr val="tx1"/>
                </a:solidFill>
                <a:latin typeface="Sylfaen" panose="010A0502050306030303" pitchFamily="18" charset="0"/>
              </a:rPr>
              <a:t>through such activities as </a:t>
            </a:r>
            <a:r>
              <a:rPr lang="en-US" b="1" dirty="0">
                <a:solidFill>
                  <a:schemeClr val="tx1"/>
                </a:solidFill>
                <a:latin typeface="Sylfaen" panose="010A0502050306030303" pitchFamily="18" charset="0"/>
              </a:rPr>
              <a:t>taking notes or expressing responses to creative and literary texts </a:t>
            </a:r>
            <a:r>
              <a:rPr lang="en-US" dirty="0">
                <a:solidFill>
                  <a:schemeClr val="tx1"/>
                </a:solidFill>
                <a:latin typeface="Sylfaen" panose="010A0502050306030303" pitchFamily="18" charset="0"/>
              </a:rPr>
              <a:t>[</a:t>
            </a:r>
            <a:r>
              <a:rPr lang="en-US" i="1" dirty="0" err="1">
                <a:solidFill>
                  <a:schemeClr val="tx1"/>
                </a:solidFill>
                <a:latin typeface="Sylfaen" panose="010A0502050306030303" pitchFamily="18" charset="0"/>
              </a:rPr>
              <a:t>Ibidem</a:t>
            </a:r>
            <a:r>
              <a:rPr lang="en-US" i="1" dirty="0">
                <a:solidFill>
                  <a:schemeClr val="tx1"/>
                </a:solidFill>
                <a:latin typeface="Sylfaen" panose="010A0502050306030303" pitchFamily="18" charset="0"/>
              </a:rPr>
              <a:t>,</a:t>
            </a:r>
            <a:r>
              <a:rPr lang="en-US" dirty="0">
                <a:solidFill>
                  <a:schemeClr val="tx1"/>
                </a:solidFill>
                <a:latin typeface="Sylfaen" panose="010A0502050306030303" pitchFamily="18" charset="0"/>
              </a:rPr>
              <a:t> p. 106]. </a:t>
            </a:r>
            <a:endParaRPr lang="en-US" dirty="0" smtClean="0">
              <a:solidFill>
                <a:schemeClr val="tx1"/>
              </a:solidFill>
              <a:latin typeface="Sylfaen" panose="010A0502050306030303" pitchFamily="18" charset="0"/>
            </a:endParaRPr>
          </a:p>
          <a:p>
            <a:endParaRPr lang="ro-RO" dirty="0">
              <a:solidFill>
                <a:schemeClr val="tx1"/>
              </a:solidFill>
              <a:latin typeface="Sylfaen" panose="010A0502050306030303" pitchFamily="18" charset="0"/>
            </a:endParaRPr>
          </a:p>
          <a:p>
            <a:r>
              <a:rPr lang="en-US" i="1" dirty="0">
                <a:solidFill>
                  <a:schemeClr val="tx1"/>
                </a:solidFill>
                <a:latin typeface="Sylfaen" panose="010A0502050306030303" pitchFamily="18" charset="0"/>
              </a:rPr>
              <a:t>2. </a:t>
            </a:r>
            <a:r>
              <a:rPr lang="en-US" b="1" dirty="0">
                <a:solidFill>
                  <a:schemeClr val="tx1"/>
                </a:solidFill>
                <a:latin typeface="Sylfaen" panose="010A0502050306030303" pitchFamily="18" charset="0"/>
              </a:rPr>
              <a:t>Mediating concepts </a:t>
            </a:r>
            <a:r>
              <a:rPr lang="en-US" dirty="0">
                <a:solidFill>
                  <a:schemeClr val="tx1"/>
                </a:solidFill>
                <a:latin typeface="Sylfaen" panose="010A0502050306030303" pitchFamily="18" charset="0"/>
              </a:rPr>
              <a:t>refers to the process of </a:t>
            </a:r>
            <a:r>
              <a:rPr lang="en-US" b="1" dirty="0">
                <a:solidFill>
                  <a:schemeClr val="tx1"/>
                </a:solidFill>
                <a:latin typeface="Sylfaen" panose="010A0502050306030303" pitchFamily="18" charset="0"/>
              </a:rPr>
              <a:t>constructing and elaborating meaning</a:t>
            </a:r>
            <a:r>
              <a:rPr lang="en-US" dirty="0">
                <a:solidFill>
                  <a:schemeClr val="tx1"/>
                </a:solidFill>
                <a:latin typeface="Sylfaen" panose="010A0502050306030303" pitchFamily="18" charset="0"/>
              </a:rPr>
              <a:t>, knowledge both individually (for oneself) and socially, i.e. facilitating understanding for others [</a:t>
            </a:r>
            <a:r>
              <a:rPr lang="en-US" i="1" dirty="0" err="1">
                <a:solidFill>
                  <a:schemeClr val="tx1"/>
                </a:solidFill>
                <a:latin typeface="Sylfaen" panose="010A0502050306030303" pitchFamily="18" charset="0"/>
              </a:rPr>
              <a:t>Ibidem</a:t>
            </a:r>
            <a:r>
              <a:rPr lang="en-US" dirty="0">
                <a:solidFill>
                  <a:schemeClr val="tx1"/>
                </a:solidFill>
                <a:latin typeface="Sylfaen" panose="010A0502050306030303" pitchFamily="18" charset="0"/>
              </a:rPr>
              <a:t>]. </a:t>
            </a:r>
            <a:endParaRPr lang="en-US" dirty="0" smtClean="0">
              <a:solidFill>
                <a:schemeClr val="tx1"/>
              </a:solidFill>
              <a:latin typeface="Sylfaen" panose="010A0502050306030303" pitchFamily="18" charset="0"/>
            </a:endParaRPr>
          </a:p>
          <a:p>
            <a:pPr marL="0" indent="0">
              <a:buNone/>
            </a:pPr>
            <a:endParaRPr lang="ro-RO" dirty="0">
              <a:solidFill>
                <a:schemeClr val="tx1"/>
              </a:solidFill>
              <a:latin typeface="Sylfaen" panose="010A0502050306030303" pitchFamily="18" charset="0"/>
            </a:endParaRPr>
          </a:p>
          <a:p>
            <a:r>
              <a:rPr lang="en-US" i="1" dirty="0">
                <a:solidFill>
                  <a:schemeClr val="tx1"/>
                </a:solidFill>
                <a:latin typeface="Sylfaen" panose="010A0502050306030303" pitchFamily="18" charset="0"/>
              </a:rPr>
              <a:t>3</a:t>
            </a:r>
            <a:r>
              <a:rPr lang="en-US" dirty="0">
                <a:solidFill>
                  <a:schemeClr val="tx1"/>
                </a:solidFill>
                <a:latin typeface="Sylfaen" panose="010A0502050306030303" pitchFamily="18" charset="0"/>
              </a:rPr>
              <a:t>. </a:t>
            </a:r>
            <a:r>
              <a:rPr lang="en-US" b="1" dirty="0">
                <a:solidFill>
                  <a:schemeClr val="tx1"/>
                </a:solidFill>
                <a:latin typeface="Sylfaen" panose="010A0502050306030303" pitchFamily="18" charset="0"/>
              </a:rPr>
              <a:t>Mediating communication </a:t>
            </a:r>
            <a:r>
              <a:rPr lang="en-US" dirty="0">
                <a:solidFill>
                  <a:schemeClr val="tx1"/>
                </a:solidFill>
                <a:latin typeface="Sylfaen" panose="010A0502050306030303" pitchFamily="18" charset="0"/>
              </a:rPr>
              <a:t>involves</a:t>
            </a:r>
            <a:r>
              <a:rPr lang="en-US" i="1" dirty="0">
                <a:solidFill>
                  <a:schemeClr val="tx1"/>
                </a:solidFill>
                <a:latin typeface="Sylfaen" panose="010A0502050306030303" pitchFamily="18" charset="0"/>
              </a:rPr>
              <a:t> </a:t>
            </a:r>
            <a:r>
              <a:rPr lang="en-US" dirty="0">
                <a:solidFill>
                  <a:schemeClr val="tx1"/>
                </a:solidFill>
                <a:latin typeface="Sylfaen" panose="010A0502050306030303" pitchFamily="18" charset="0"/>
              </a:rPr>
              <a:t>creating </a:t>
            </a:r>
            <a:r>
              <a:rPr lang="en-US" b="1" dirty="0">
                <a:solidFill>
                  <a:schemeClr val="tx1"/>
                </a:solidFill>
                <a:latin typeface="Sylfaen" panose="010A0502050306030303" pitchFamily="18" charset="0"/>
              </a:rPr>
              <a:t>space, managing tensions </a:t>
            </a:r>
            <a:r>
              <a:rPr lang="en-US" dirty="0">
                <a:solidFill>
                  <a:schemeClr val="tx1"/>
                </a:solidFill>
                <a:latin typeface="Sylfaen" panose="010A0502050306030303" pitchFamily="18" charset="0"/>
              </a:rPr>
              <a:t>aimed at </a:t>
            </a:r>
            <a:r>
              <a:rPr lang="en-US" b="1" dirty="0">
                <a:solidFill>
                  <a:schemeClr val="tx1"/>
                </a:solidFill>
                <a:latin typeface="Sylfaen" panose="010A0502050306030303" pitchFamily="18" charset="0"/>
              </a:rPr>
              <a:t>facilitating understanding </a:t>
            </a:r>
            <a:r>
              <a:rPr lang="en-US" dirty="0">
                <a:solidFill>
                  <a:schemeClr val="tx1"/>
                </a:solidFill>
                <a:latin typeface="Sylfaen" panose="010A0502050306030303" pitchFamily="18" charset="0"/>
              </a:rPr>
              <a:t>and ensuring “successful communication between users/learners who may have individual, sociocultural, sociolinguistic or intellectual differences in standpoint” [</a:t>
            </a:r>
            <a:r>
              <a:rPr lang="en-US" i="1" dirty="0" err="1">
                <a:solidFill>
                  <a:schemeClr val="tx1"/>
                </a:solidFill>
                <a:latin typeface="Sylfaen" panose="010A0502050306030303" pitchFamily="18" charset="0"/>
              </a:rPr>
              <a:t>Ibidem</a:t>
            </a:r>
            <a:r>
              <a:rPr lang="en-US" dirty="0">
                <a:solidFill>
                  <a:schemeClr val="tx1"/>
                </a:solidFill>
                <a:latin typeface="Sylfaen" panose="010A0502050306030303" pitchFamily="18" charset="0"/>
              </a:rPr>
              <a:t>]. </a:t>
            </a:r>
            <a:endParaRPr lang="ro-RO" dirty="0">
              <a:solidFill>
                <a:schemeClr val="tx1"/>
              </a:solidFill>
              <a:latin typeface="Sylfaen" panose="010A0502050306030303" pitchFamily="18" charset="0"/>
            </a:endParaRPr>
          </a:p>
        </p:txBody>
      </p:sp>
    </p:spTree>
    <p:extLst>
      <p:ext uri="{BB962C8B-B14F-4D97-AF65-F5344CB8AC3E}">
        <p14:creationId xmlns:p14="http://schemas.microsoft.com/office/powerpoint/2010/main" val="2526347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9575"/>
            <a:ext cx="8828616" cy="752476"/>
          </a:xfrm>
        </p:spPr>
        <p:txBody>
          <a:bodyPr>
            <a:normAutofit/>
          </a:bodyPr>
          <a:lstStyle/>
          <a:p>
            <a:r>
              <a:rPr lang="en-US" dirty="0" smtClean="0"/>
              <a:t>Scales for Mediation </a:t>
            </a:r>
            <a:endParaRPr lang="en-US" dirty="0"/>
          </a:p>
        </p:txBody>
      </p:sp>
      <p:graphicFrame>
        <p:nvGraphicFramePr>
          <p:cNvPr id="4" name="Diagram 3"/>
          <p:cNvGraphicFramePr/>
          <p:nvPr>
            <p:extLst>
              <p:ext uri="{D42A27DB-BD31-4B8C-83A1-F6EECF244321}">
                <p14:modId xmlns:p14="http://schemas.microsoft.com/office/powerpoint/2010/main" val="1265978366"/>
              </p:ext>
            </p:extLst>
          </p:nvPr>
        </p:nvGraphicFramePr>
        <p:xfrm>
          <a:off x="781050" y="1476375"/>
          <a:ext cx="8447088" cy="5124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52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1050"/>
          </a:xfrm>
        </p:spPr>
        <p:txBody>
          <a:bodyPr>
            <a:normAutofit/>
          </a:bodyPr>
          <a:lstStyle/>
          <a:p>
            <a:r>
              <a:rPr lang="en-US" sz="3200" dirty="0">
                <a:latin typeface="Sylfaen" panose="010A0502050306030303" pitchFamily="18" charset="0"/>
              </a:rPr>
              <a:t>Mediating strategies</a:t>
            </a:r>
            <a:endParaRPr lang="ro-RO" sz="3200" dirty="0">
              <a:latin typeface="Sylfaen" panose="010A0502050306030303" pitchFamily="18" charset="0"/>
            </a:endParaRPr>
          </a:p>
        </p:txBody>
      </p:sp>
      <p:sp>
        <p:nvSpPr>
          <p:cNvPr id="3" name="Content Placeholder 2"/>
          <p:cNvSpPr>
            <a:spLocks noGrp="1"/>
          </p:cNvSpPr>
          <p:nvPr>
            <p:ph idx="1"/>
          </p:nvPr>
        </p:nvSpPr>
        <p:spPr>
          <a:xfrm>
            <a:off x="677334" y="1762125"/>
            <a:ext cx="8596668" cy="4552950"/>
          </a:xfrm>
        </p:spPr>
        <p:txBody>
          <a:bodyPr/>
          <a:lstStyle/>
          <a:p>
            <a:pPr marL="0" indent="0">
              <a:buNone/>
            </a:pPr>
            <a:r>
              <a:rPr lang="en-US" b="1" i="1" dirty="0" smtClean="0">
                <a:solidFill>
                  <a:schemeClr val="tx1"/>
                </a:solidFill>
                <a:latin typeface="Sylfaen" panose="010A0502050306030303" pitchFamily="18" charset="0"/>
              </a:rPr>
              <a:t>     Strategies </a:t>
            </a:r>
            <a:r>
              <a:rPr lang="en-US" b="1" i="1" dirty="0">
                <a:solidFill>
                  <a:schemeClr val="tx1"/>
                </a:solidFill>
                <a:latin typeface="Sylfaen" panose="010A0502050306030303" pitchFamily="18" charset="0"/>
              </a:rPr>
              <a:t>to explain a new </a:t>
            </a:r>
            <a:r>
              <a:rPr lang="en-US" b="1" i="1" dirty="0" smtClean="0">
                <a:solidFill>
                  <a:schemeClr val="tx1"/>
                </a:solidFill>
                <a:latin typeface="Sylfaen" panose="010A0502050306030303" pitchFamily="18" charset="0"/>
              </a:rPr>
              <a:t>concept:</a:t>
            </a:r>
          </a:p>
          <a:p>
            <a:r>
              <a:rPr lang="en-US" b="1" i="1" dirty="0" smtClean="0">
                <a:solidFill>
                  <a:schemeClr val="tx1"/>
                </a:solidFill>
                <a:latin typeface="Sylfaen" panose="010A0502050306030303" pitchFamily="18" charset="0"/>
              </a:rPr>
              <a:t>1</a:t>
            </a:r>
            <a:r>
              <a:rPr lang="en-US" b="1" i="1" dirty="0">
                <a:solidFill>
                  <a:schemeClr val="tx1"/>
                </a:solidFill>
                <a:latin typeface="Sylfaen" panose="010A0502050306030303" pitchFamily="18" charset="0"/>
              </a:rPr>
              <a:t>. </a:t>
            </a:r>
            <a:r>
              <a:rPr lang="en-US" dirty="0">
                <a:solidFill>
                  <a:schemeClr val="tx1"/>
                </a:solidFill>
                <a:latin typeface="Sylfaen" panose="010A0502050306030303" pitchFamily="18" charset="0"/>
              </a:rPr>
              <a:t>linking to previous </a:t>
            </a:r>
            <a:r>
              <a:rPr lang="en-US" dirty="0" smtClean="0">
                <a:solidFill>
                  <a:schemeClr val="tx1"/>
                </a:solidFill>
                <a:latin typeface="Sylfaen" panose="010A0502050306030303" pitchFamily="18" charset="0"/>
              </a:rPr>
              <a:t>knowledge: </a:t>
            </a:r>
          </a:p>
          <a:p>
            <a:r>
              <a:rPr lang="en-US" dirty="0" smtClean="0">
                <a:solidFill>
                  <a:schemeClr val="tx1"/>
                </a:solidFill>
                <a:latin typeface="Sylfaen" panose="010A0502050306030303" pitchFamily="18" charset="0"/>
              </a:rPr>
              <a:t>2</a:t>
            </a:r>
            <a:r>
              <a:rPr lang="en-US" dirty="0">
                <a:solidFill>
                  <a:schemeClr val="tx1"/>
                </a:solidFill>
                <a:latin typeface="Sylfaen" panose="010A0502050306030303" pitchFamily="18" charset="0"/>
              </a:rPr>
              <a:t>. breaking down complicated information, </a:t>
            </a:r>
            <a:endParaRPr lang="en-US" dirty="0" smtClean="0">
              <a:solidFill>
                <a:schemeClr val="tx1"/>
              </a:solidFill>
              <a:latin typeface="Sylfaen" panose="010A0502050306030303" pitchFamily="18" charset="0"/>
            </a:endParaRPr>
          </a:p>
          <a:p>
            <a:r>
              <a:rPr lang="en-US" dirty="0" smtClean="0">
                <a:solidFill>
                  <a:schemeClr val="tx1"/>
                </a:solidFill>
                <a:latin typeface="Sylfaen" panose="010A0502050306030303" pitchFamily="18" charset="0"/>
              </a:rPr>
              <a:t>3</a:t>
            </a:r>
            <a:r>
              <a:rPr lang="en-US" dirty="0">
                <a:solidFill>
                  <a:schemeClr val="tx1"/>
                </a:solidFill>
                <a:latin typeface="Sylfaen" panose="010A0502050306030303" pitchFamily="18" charset="0"/>
              </a:rPr>
              <a:t>. adapting </a:t>
            </a:r>
            <a:r>
              <a:rPr lang="en-US" dirty="0" smtClean="0">
                <a:solidFill>
                  <a:schemeClr val="tx1"/>
                </a:solidFill>
                <a:latin typeface="Sylfaen" panose="010A0502050306030303" pitchFamily="18" charset="0"/>
              </a:rPr>
              <a:t>language. </a:t>
            </a:r>
          </a:p>
          <a:p>
            <a:pPr marL="0" indent="0">
              <a:buNone/>
            </a:pPr>
            <a:endParaRPr lang="en-US" dirty="0" smtClean="0">
              <a:solidFill>
                <a:schemeClr val="tx1"/>
              </a:solidFill>
              <a:latin typeface="Sylfaen" panose="010A0502050306030303" pitchFamily="18" charset="0"/>
            </a:endParaRPr>
          </a:p>
          <a:p>
            <a:pPr marL="0" indent="0">
              <a:buNone/>
            </a:pPr>
            <a:r>
              <a:rPr lang="en-US" b="1" dirty="0" smtClean="0">
                <a:solidFill>
                  <a:schemeClr val="tx1"/>
                </a:solidFill>
                <a:latin typeface="Sylfaen" panose="010A0502050306030303" pitchFamily="18" charset="0"/>
              </a:rPr>
              <a:t>     Strategies </a:t>
            </a:r>
            <a:r>
              <a:rPr lang="en-US" b="1" dirty="0">
                <a:solidFill>
                  <a:schemeClr val="tx1"/>
                </a:solidFill>
                <a:latin typeface="Sylfaen" panose="010A0502050306030303" pitchFamily="18" charset="0"/>
              </a:rPr>
              <a:t>to simplify a </a:t>
            </a:r>
            <a:r>
              <a:rPr lang="en-US" b="1" dirty="0" smtClean="0">
                <a:solidFill>
                  <a:schemeClr val="tx1"/>
                </a:solidFill>
                <a:latin typeface="Sylfaen" panose="010A0502050306030303" pitchFamily="18" charset="0"/>
              </a:rPr>
              <a:t>text:</a:t>
            </a:r>
            <a:endParaRPr lang="en-US" b="1" dirty="0">
              <a:solidFill>
                <a:schemeClr val="tx1"/>
              </a:solidFill>
              <a:latin typeface="Sylfaen" panose="010A0502050306030303" pitchFamily="18" charset="0"/>
            </a:endParaRPr>
          </a:p>
          <a:p>
            <a:r>
              <a:rPr lang="en-US" dirty="0" smtClean="0">
                <a:solidFill>
                  <a:schemeClr val="tx1"/>
                </a:solidFill>
                <a:latin typeface="Sylfaen" panose="010A0502050306030303" pitchFamily="18" charset="0"/>
              </a:rPr>
              <a:t>1</a:t>
            </a:r>
            <a:r>
              <a:rPr lang="en-US" dirty="0">
                <a:solidFill>
                  <a:schemeClr val="tx1"/>
                </a:solidFill>
                <a:latin typeface="Sylfaen" panose="010A0502050306030303" pitchFamily="18" charset="0"/>
              </a:rPr>
              <a:t>. amplifying a dense text </a:t>
            </a:r>
            <a:endParaRPr lang="en-US" dirty="0" smtClean="0">
              <a:solidFill>
                <a:schemeClr val="tx1"/>
              </a:solidFill>
              <a:latin typeface="Sylfaen" panose="010A0502050306030303" pitchFamily="18" charset="0"/>
            </a:endParaRPr>
          </a:p>
          <a:p>
            <a:r>
              <a:rPr lang="en-US" dirty="0" smtClean="0">
                <a:solidFill>
                  <a:schemeClr val="tx1"/>
                </a:solidFill>
                <a:latin typeface="Sylfaen" panose="010A0502050306030303" pitchFamily="18" charset="0"/>
              </a:rPr>
              <a:t>2</a:t>
            </a:r>
            <a:r>
              <a:rPr lang="en-US" dirty="0">
                <a:solidFill>
                  <a:schemeClr val="tx1"/>
                </a:solidFill>
                <a:latin typeface="Sylfaen" panose="010A0502050306030303" pitchFamily="18" charset="0"/>
              </a:rPr>
              <a:t>. Streamlining a </a:t>
            </a:r>
            <a:r>
              <a:rPr lang="en-US" dirty="0" smtClean="0">
                <a:solidFill>
                  <a:schemeClr val="tx1"/>
                </a:solidFill>
                <a:latin typeface="Sylfaen" panose="010A0502050306030303" pitchFamily="18" charset="0"/>
              </a:rPr>
              <a:t>text [Ibid, p. 127-128].</a:t>
            </a:r>
            <a:endParaRPr lang="ro-RO" dirty="0">
              <a:solidFill>
                <a:schemeClr val="tx1"/>
              </a:solidFill>
              <a:latin typeface="Sylfaen" panose="010A0502050306030303" pitchFamily="18" charset="0"/>
            </a:endParaRPr>
          </a:p>
          <a:p>
            <a:endParaRPr lang="ro-RO" dirty="0">
              <a:solidFill>
                <a:schemeClr val="tx1"/>
              </a:solidFill>
              <a:latin typeface="Sylfaen" panose="010A0502050306030303" pitchFamily="18" charset="0"/>
            </a:endParaRPr>
          </a:p>
        </p:txBody>
      </p:sp>
    </p:spTree>
    <p:extLst>
      <p:ext uri="{BB962C8B-B14F-4D97-AF65-F5344CB8AC3E}">
        <p14:creationId xmlns:p14="http://schemas.microsoft.com/office/powerpoint/2010/main" val="2520341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4326"/>
            <a:ext cx="8596668" cy="923924"/>
          </a:xfrm>
        </p:spPr>
        <p:txBody>
          <a:bodyPr/>
          <a:lstStyle/>
          <a:p>
            <a:r>
              <a:rPr lang="en-US" dirty="0" smtClean="0">
                <a:solidFill>
                  <a:schemeClr val="tx1"/>
                </a:solidFill>
              </a:rPr>
              <a:t>Implementing Mediation Tasks</a:t>
            </a:r>
            <a:endParaRPr lang="ro-RO" dirty="0">
              <a:solidFill>
                <a:schemeClr val="tx1"/>
              </a:solidFill>
            </a:endParaRPr>
          </a:p>
        </p:txBody>
      </p:sp>
      <p:sp>
        <p:nvSpPr>
          <p:cNvPr id="3" name="Content Placeholder 2"/>
          <p:cNvSpPr>
            <a:spLocks noGrp="1"/>
          </p:cNvSpPr>
          <p:nvPr>
            <p:ph idx="1"/>
          </p:nvPr>
        </p:nvSpPr>
        <p:spPr>
          <a:xfrm>
            <a:off x="677334" y="1390651"/>
            <a:ext cx="9381066" cy="4650712"/>
          </a:xfrm>
        </p:spPr>
        <p:txBody>
          <a:bodyPr/>
          <a:lstStyle/>
          <a:p>
            <a:pPr lvl="0"/>
            <a:r>
              <a:rPr lang="en-US" b="1" dirty="0">
                <a:solidFill>
                  <a:schemeClr val="tx1"/>
                </a:solidFill>
                <a:latin typeface="Sylfaen" panose="010A0502050306030303" pitchFamily="18" charset="0"/>
              </a:rPr>
              <a:t>Adapting existing tasks. </a:t>
            </a:r>
            <a:r>
              <a:rPr lang="en-US" dirty="0" smtClean="0">
                <a:solidFill>
                  <a:schemeClr val="tx1"/>
                </a:solidFill>
                <a:latin typeface="Sylfaen" panose="010A0502050306030303" pitchFamily="18" charset="0"/>
              </a:rPr>
              <a:t>Different types of speaking and writing tasks that involve learners reformulating information from something they have understood, or involve teamwork can be further developed, altered to meet the conditions for mediation.</a:t>
            </a:r>
            <a:endParaRPr lang="ro-RO" dirty="0">
              <a:solidFill>
                <a:schemeClr val="tx1"/>
              </a:solidFill>
              <a:latin typeface="Sylfaen" panose="010A0502050306030303" pitchFamily="18" charset="0"/>
            </a:endParaRPr>
          </a:p>
          <a:p>
            <a:pPr lvl="0"/>
            <a:r>
              <a:rPr lang="en-US" b="1" dirty="0">
                <a:solidFill>
                  <a:schemeClr val="tx1"/>
                </a:solidFill>
                <a:latin typeface="Sylfaen" panose="010A0502050306030303" pitchFamily="18" charset="0"/>
              </a:rPr>
              <a:t>Adapting CEFR descriptors.</a:t>
            </a:r>
            <a:r>
              <a:rPr lang="en-US" i="1" dirty="0">
                <a:solidFill>
                  <a:schemeClr val="tx1"/>
                </a:solidFill>
                <a:latin typeface="Sylfaen" panose="010A0502050306030303" pitchFamily="18" charset="0"/>
              </a:rPr>
              <a:t> </a:t>
            </a:r>
            <a:r>
              <a:rPr lang="en-US" dirty="0">
                <a:solidFill>
                  <a:schemeClr val="tx1"/>
                </a:solidFill>
                <a:latin typeface="Sylfaen" panose="010A0502050306030303" pitchFamily="18" charset="0"/>
              </a:rPr>
              <a:t>The CEFR descriptors can be freely adapted to devise mediation activities provided the teacher selects </a:t>
            </a:r>
            <a:r>
              <a:rPr lang="en-US" b="1" dirty="0">
                <a:solidFill>
                  <a:schemeClr val="tx1"/>
                </a:solidFill>
                <a:latin typeface="Sylfaen" panose="010A0502050306030303" pitchFamily="18" charset="0"/>
              </a:rPr>
              <a:t>just one mediation descriptor</a:t>
            </a:r>
            <a:r>
              <a:rPr lang="en-US" dirty="0">
                <a:solidFill>
                  <a:schemeClr val="tx1"/>
                </a:solidFill>
                <a:latin typeface="Sylfaen" panose="010A0502050306030303" pitchFamily="18" charset="0"/>
              </a:rPr>
              <a:t> for the target level and brainstorms tasks that would materialize them in their classroom.</a:t>
            </a:r>
            <a:endParaRPr lang="ro-RO" dirty="0">
              <a:solidFill>
                <a:schemeClr val="tx1"/>
              </a:solidFill>
              <a:latin typeface="Sylfaen" panose="010A0502050306030303" pitchFamily="18" charset="0"/>
            </a:endParaRPr>
          </a:p>
          <a:p>
            <a:pPr lvl="0"/>
            <a:r>
              <a:rPr lang="en-US" b="1" dirty="0">
                <a:solidFill>
                  <a:schemeClr val="tx1"/>
                </a:solidFill>
                <a:latin typeface="Sylfaen" panose="010A0502050306030303" pitchFamily="18" charset="0"/>
              </a:rPr>
              <a:t>Making use of learners’ interests. </a:t>
            </a:r>
            <a:r>
              <a:rPr lang="en-US" dirty="0">
                <a:solidFill>
                  <a:schemeClr val="tx1"/>
                </a:solidFill>
                <a:latin typeface="Sylfaen" panose="010A0502050306030303" pitchFamily="18" charset="0"/>
              </a:rPr>
              <a:t>Learners’ own interests can be a rich source of mediation activities. If students have the possibility to explore topics online, then this can be a very motivating way of mediating information and ideas between </a:t>
            </a:r>
            <a:r>
              <a:rPr lang="en-US" dirty="0" smtClean="0">
                <a:solidFill>
                  <a:schemeClr val="tx1"/>
                </a:solidFill>
                <a:latin typeface="Sylfaen" panose="010A0502050306030303" pitchFamily="18" charset="0"/>
              </a:rPr>
              <a:t>classmates, e.g. </a:t>
            </a:r>
            <a:r>
              <a:rPr lang="en-US" dirty="0">
                <a:solidFill>
                  <a:schemeClr val="tx1"/>
                </a:solidFill>
                <a:latin typeface="Sylfaen" panose="010A0502050306030303" pitchFamily="18" charset="0"/>
              </a:rPr>
              <a:t>in peer </a:t>
            </a:r>
            <a:r>
              <a:rPr lang="en-US" dirty="0" smtClean="0">
                <a:solidFill>
                  <a:schemeClr val="tx1"/>
                </a:solidFill>
                <a:latin typeface="Sylfaen" panose="010A0502050306030303" pitchFamily="18" charset="0"/>
              </a:rPr>
              <a:t>presentations</a:t>
            </a:r>
            <a:r>
              <a:rPr lang="en-US" i="1" dirty="0" smtClean="0">
                <a:solidFill>
                  <a:schemeClr val="tx1"/>
                </a:solidFill>
                <a:latin typeface="Sylfaen" panose="010A0502050306030303" pitchFamily="18" charset="0"/>
              </a:rPr>
              <a:t>.</a:t>
            </a:r>
            <a:endParaRPr lang="ro-RO" dirty="0">
              <a:solidFill>
                <a:schemeClr val="tx1"/>
              </a:solidFill>
              <a:latin typeface="Sylfaen" panose="010A0502050306030303" pitchFamily="18" charset="0"/>
            </a:endParaRPr>
          </a:p>
          <a:p>
            <a:pPr lvl="0"/>
            <a:r>
              <a:rPr lang="en-US" b="1" dirty="0">
                <a:solidFill>
                  <a:schemeClr val="tx1"/>
                </a:solidFill>
                <a:latin typeface="Sylfaen" panose="010A0502050306030303" pitchFamily="18" charset="0"/>
              </a:rPr>
              <a:t>Embracing project-based learning</a:t>
            </a:r>
            <a:r>
              <a:rPr lang="en-US" i="1" dirty="0">
                <a:solidFill>
                  <a:schemeClr val="tx1"/>
                </a:solidFill>
                <a:latin typeface="Sylfaen" panose="010A0502050306030303" pitchFamily="18" charset="0"/>
              </a:rPr>
              <a:t>. </a:t>
            </a:r>
            <a:r>
              <a:rPr lang="en-US" dirty="0">
                <a:solidFill>
                  <a:schemeClr val="tx1"/>
                </a:solidFill>
                <a:latin typeface="Sylfaen" panose="010A0502050306030303" pitchFamily="18" charset="0"/>
              </a:rPr>
              <a:t>Projects are good opportunities for mediation as their key feature is that learners work towards producing something meaningful and for which they feel ownership, e.g. </a:t>
            </a:r>
            <a:r>
              <a:rPr lang="en-US" dirty="0" smtClean="0">
                <a:solidFill>
                  <a:schemeClr val="tx1"/>
                </a:solidFill>
                <a:latin typeface="Sylfaen" panose="010A0502050306030303" pitchFamily="18" charset="0"/>
              </a:rPr>
              <a:t>devising </a:t>
            </a:r>
            <a:r>
              <a:rPr lang="en-US" dirty="0">
                <a:solidFill>
                  <a:schemeClr val="tx1"/>
                </a:solidFill>
                <a:latin typeface="Sylfaen" panose="010A0502050306030303" pitchFamily="18" charset="0"/>
              </a:rPr>
              <a:t>a plan for a class excursion. </a:t>
            </a:r>
            <a:endParaRPr lang="ro-RO" dirty="0">
              <a:solidFill>
                <a:schemeClr val="tx1"/>
              </a:solidFill>
              <a:latin typeface="Sylfaen" panose="010A0502050306030303" pitchFamily="18" charset="0"/>
            </a:endParaRPr>
          </a:p>
          <a:p>
            <a:pPr marL="0" indent="0">
              <a:buNone/>
            </a:pPr>
            <a:endParaRPr lang="ro-RO" dirty="0">
              <a:solidFill>
                <a:schemeClr val="tx1"/>
              </a:solidFill>
              <a:latin typeface="Sylfaen" panose="010A0502050306030303" pitchFamily="18" charset="0"/>
            </a:endParaRPr>
          </a:p>
        </p:txBody>
      </p:sp>
    </p:spTree>
    <p:extLst>
      <p:ext uri="{BB962C8B-B14F-4D97-AF65-F5344CB8AC3E}">
        <p14:creationId xmlns:p14="http://schemas.microsoft.com/office/powerpoint/2010/main" val="4247191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762001"/>
          </a:xfrm>
        </p:spPr>
        <p:txBody>
          <a:bodyPr>
            <a:normAutofit/>
          </a:bodyPr>
          <a:lstStyle/>
          <a:p>
            <a:r>
              <a:rPr lang="en-US" dirty="0" smtClean="0">
                <a:effectLst>
                  <a:outerShdw blurRad="38100" dist="38100" dir="2700000" algn="tl">
                    <a:srgbClr val="000000">
                      <a:alpha val="43137"/>
                    </a:srgbClr>
                  </a:outerShdw>
                </a:effectLst>
                <a:latin typeface="Sylfaen" panose="010A0502050306030303" pitchFamily="18" charset="0"/>
              </a:rPr>
              <a:t>Task #1</a:t>
            </a:r>
            <a:endParaRPr lang="ro-RO" sz="2700" dirty="0">
              <a:effectLst>
                <a:outerShdw blurRad="38100" dist="38100" dir="2700000" algn="tl">
                  <a:srgbClr val="000000">
                    <a:alpha val="43137"/>
                  </a:srgbClr>
                </a:outerShdw>
              </a:effectLst>
              <a:latin typeface="Sylfaen" panose="010A0502050306030303" pitchFamily="18" charset="0"/>
            </a:endParaRPr>
          </a:p>
        </p:txBody>
      </p:sp>
      <p:sp>
        <p:nvSpPr>
          <p:cNvPr id="3" name="Content Placeholder 2"/>
          <p:cNvSpPr>
            <a:spLocks noGrp="1"/>
          </p:cNvSpPr>
          <p:nvPr>
            <p:ph idx="1"/>
          </p:nvPr>
        </p:nvSpPr>
        <p:spPr>
          <a:xfrm>
            <a:off x="677334" y="1504950"/>
            <a:ext cx="8596668" cy="5000625"/>
          </a:xfrm>
        </p:spPr>
        <p:txBody>
          <a:bodyPr>
            <a:normAutofit/>
          </a:bodyPr>
          <a:lstStyle/>
          <a:p>
            <a:pPr marL="0" indent="0">
              <a:buNone/>
            </a:pPr>
            <a:r>
              <a:rPr lang="en-US" b="1" dirty="0" smtClean="0">
                <a:solidFill>
                  <a:schemeClr val="tx1"/>
                </a:solidFill>
                <a:latin typeface="Sylfaen" panose="010A0502050306030303" pitchFamily="18" charset="0"/>
              </a:rPr>
              <a:t>Create </a:t>
            </a:r>
            <a:r>
              <a:rPr lang="en-US" b="1" dirty="0">
                <a:solidFill>
                  <a:schemeClr val="tx1"/>
                </a:solidFill>
                <a:latin typeface="Sylfaen" panose="010A0502050306030303" pitchFamily="18" charset="0"/>
              </a:rPr>
              <a:t>a list of local traveling destinations for a foreign visitor following the steps below</a:t>
            </a:r>
            <a:r>
              <a:rPr lang="en-US" b="1" dirty="0" smtClean="0">
                <a:solidFill>
                  <a:schemeClr val="tx1"/>
                </a:solidFill>
                <a:latin typeface="Sylfaen" panose="010A0502050306030303" pitchFamily="18" charset="0"/>
              </a:rPr>
              <a:t>:</a:t>
            </a:r>
          </a:p>
          <a:p>
            <a:pPr lvl="0">
              <a:buFont typeface="+mj-lt"/>
              <a:buAutoNum type="arabicPeriod"/>
            </a:pPr>
            <a:r>
              <a:rPr lang="en-US" dirty="0">
                <a:solidFill>
                  <a:schemeClr val="tx1"/>
                </a:solidFill>
                <a:latin typeface="Sylfaen" panose="010A0502050306030303" pitchFamily="18" charset="0"/>
              </a:rPr>
              <a:t>Study in groups a number of travelling brochures, in either your first language or English</a:t>
            </a:r>
            <a:r>
              <a:rPr lang="en-US" i="1" dirty="0">
                <a:solidFill>
                  <a:schemeClr val="tx1"/>
                </a:solidFill>
                <a:latin typeface="Sylfaen" panose="010A0502050306030303" pitchFamily="18" charset="0"/>
              </a:rPr>
              <a:t> that</a:t>
            </a:r>
            <a:r>
              <a:rPr lang="en-US" dirty="0">
                <a:solidFill>
                  <a:schemeClr val="tx1"/>
                </a:solidFill>
                <a:latin typeface="Sylfaen" panose="010A0502050306030303" pitchFamily="18" charset="0"/>
              </a:rPr>
              <a:t> present various local traveling destinations.</a:t>
            </a:r>
            <a:endParaRPr lang="ro-RO" dirty="0">
              <a:solidFill>
                <a:schemeClr val="tx1"/>
              </a:solidFill>
              <a:latin typeface="Sylfaen" panose="010A0502050306030303" pitchFamily="18" charset="0"/>
            </a:endParaRPr>
          </a:p>
          <a:p>
            <a:pPr lvl="0">
              <a:buFont typeface="+mj-lt"/>
              <a:buAutoNum type="arabicPeriod"/>
            </a:pPr>
            <a:r>
              <a:rPr lang="en-US" dirty="0">
                <a:solidFill>
                  <a:schemeClr val="tx1"/>
                </a:solidFill>
                <a:latin typeface="Sylfaen" panose="010A0502050306030303" pitchFamily="18" charset="0"/>
              </a:rPr>
              <a:t>Choose five best places and provide for each the following details: brief summary of the setting that highlights the geographic, historic or cultural importance of the place, location, including a map, distance from the airport, and types of accommodation available.</a:t>
            </a:r>
            <a:endParaRPr lang="ro-RO" dirty="0">
              <a:solidFill>
                <a:schemeClr val="tx1"/>
              </a:solidFill>
              <a:latin typeface="Sylfaen" panose="010A0502050306030303" pitchFamily="18" charset="0"/>
            </a:endParaRPr>
          </a:p>
          <a:p>
            <a:pPr lvl="0">
              <a:buFont typeface="+mj-lt"/>
              <a:buAutoNum type="arabicPeriod"/>
            </a:pPr>
            <a:r>
              <a:rPr lang="en-US" dirty="0">
                <a:solidFill>
                  <a:schemeClr val="tx1"/>
                </a:solidFill>
                <a:latin typeface="Sylfaen" panose="010A0502050306030303" pitchFamily="18" charset="0"/>
              </a:rPr>
              <a:t>Subsequently, representatives from each group briefly summarize their presentation in open class while their colleagues take notes</a:t>
            </a:r>
            <a:r>
              <a:rPr lang="en-US" dirty="0" smtClean="0">
                <a:solidFill>
                  <a:schemeClr val="tx1"/>
                </a:solidFill>
                <a:latin typeface="Sylfaen" panose="010A0502050306030303" pitchFamily="18" charset="0"/>
              </a:rPr>
              <a:t>.</a:t>
            </a:r>
          </a:p>
          <a:p>
            <a:pPr marL="0" lvl="0" indent="0">
              <a:buNone/>
            </a:pPr>
            <a:endParaRPr lang="ro-RO" dirty="0">
              <a:solidFill>
                <a:schemeClr val="tx1"/>
              </a:solidFill>
              <a:latin typeface="Sylfaen" panose="010A0502050306030303" pitchFamily="18" charset="0"/>
            </a:endParaRPr>
          </a:p>
          <a:p>
            <a:pPr marL="0" indent="0">
              <a:buNone/>
            </a:pPr>
            <a:r>
              <a:rPr lang="en-US" sz="2000" dirty="0" smtClean="0">
                <a:solidFill>
                  <a:srgbClr val="C00000"/>
                </a:solidFill>
                <a:latin typeface="Sylfaen" panose="010A0502050306030303" pitchFamily="18" charset="0"/>
              </a:rPr>
              <a:t>The tasks involves: </a:t>
            </a:r>
            <a:r>
              <a:rPr lang="en-US" sz="2000" i="1" dirty="0" smtClean="0">
                <a:solidFill>
                  <a:srgbClr val="C00000"/>
                </a:solidFill>
                <a:latin typeface="Sylfaen" panose="010A0502050306030303" pitchFamily="18" charset="0"/>
              </a:rPr>
              <a:t>relaying </a:t>
            </a:r>
            <a:r>
              <a:rPr lang="en-US" sz="2000" i="1" dirty="0">
                <a:solidFill>
                  <a:srgbClr val="C00000"/>
                </a:solidFill>
                <a:latin typeface="Sylfaen" panose="010A0502050306030303" pitchFamily="18" charset="0"/>
              </a:rPr>
              <a:t>specific information</a:t>
            </a:r>
            <a:r>
              <a:rPr lang="en-US" sz="2000" i="1" dirty="0" smtClean="0">
                <a:solidFill>
                  <a:srgbClr val="C00000"/>
                </a:solidFill>
                <a:latin typeface="Sylfaen" panose="010A0502050306030303" pitchFamily="18" charset="0"/>
              </a:rPr>
              <a:t>, translating</a:t>
            </a:r>
            <a:r>
              <a:rPr lang="en-US" sz="2000" i="1" dirty="0">
                <a:solidFill>
                  <a:srgbClr val="C00000"/>
                </a:solidFill>
                <a:latin typeface="Sylfaen" panose="010A0502050306030303" pitchFamily="18" charset="0"/>
              </a:rPr>
              <a:t>, and note-taking</a:t>
            </a:r>
            <a:r>
              <a:rPr lang="en-US" sz="2000" dirty="0">
                <a:solidFill>
                  <a:srgbClr val="C00000"/>
                </a:solidFill>
                <a:latin typeface="Sylfaen" panose="010A0502050306030303" pitchFamily="18" charset="0"/>
              </a:rPr>
              <a:t>. Moreover, it involves </a:t>
            </a:r>
            <a:r>
              <a:rPr lang="en-US" sz="2000" i="1" dirty="0">
                <a:solidFill>
                  <a:srgbClr val="C00000"/>
                </a:solidFill>
                <a:latin typeface="Sylfaen" panose="010A0502050306030303" pitchFamily="18" charset="0"/>
              </a:rPr>
              <a:t>collaboration on simple shared tasks and work towards a common goal in a group</a:t>
            </a:r>
            <a:r>
              <a:rPr lang="en-US" sz="2000" dirty="0">
                <a:solidFill>
                  <a:srgbClr val="C00000"/>
                </a:solidFill>
                <a:latin typeface="Sylfaen" panose="010A0502050306030303" pitchFamily="18" charset="0"/>
              </a:rPr>
              <a:t>.</a:t>
            </a:r>
            <a:r>
              <a:rPr lang="ro-RO" sz="2000" dirty="0">
                <a:solidFill>
                  <a:srgbClr val="C00000"/>
                </a:solidFill>
                <a:latin typeface="Sylfaen" panose="010A0502050306030303" pitchFamily="18" charset="0"/>
              </a:rPr>
              <a:t/>
            </a:r>
            <a:br>
              <a:rPr lang="ro-RO" sz="2000" dirty="0">
                <a:solidFill>
                  <a:srgbClr val="C00000"/>
                </a:solidFill>
                <a:latin typeface="Sylfaen" panose="010A0502050306030303" pitchFamily="18" charset="0"/>
              </a:rPr>
            </a:br>
            <a:endParaRPr lang="ro-RO" sz="2000" dirty="0">
              <a:solidFill>
                <a:srgbClr val="C00000"/>
              </a:solidFill>
              <a:latin typeface="Sylfaen" panose="010A0502050306030303" pitchFamily="18" charset="0"/>
            </a:endParaRPr>
          </a:p>
        </p:txBody>
      </p:sp>
    </p:spTree>
    <p:extLst>
      <p:ext uri="{BB962C8B-B14F-4D97-AF65-F5344CB8AC3E}">
        <p14:creationId xmlns:p14="http://schemas.microsoft.com/office/powerpoint/2010/main" val="3286639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1525"/>
          </a:xfrm>
        </p:spPr>
        <p:txBody>
          <a:bodyPr/>
          <a:lstStyle/>
          <a:p>
            <a:r>
              <a:rPr lang="en-US" dirty="0" smtClean="0">
                <a:latin typeface="Sylfaen" panose="010A0502050306030303" pitchFamily="18" charset="0"/>
              </a:rPr>
              <a:t>Task #2</a:t>
            </a:r>
            <a:endParaRPr lang="ro-RO" dirty="0">
              <a:latin typeface="Sylfaen" panose="010A0502050306030303" pitchFamily="18" charset="0"/>
            </a:endParaRPr>
          </a:p>
        </p:txBody>
      </p:sp>
      <p:sp>
        <p:nvSpPr>
          <p:cNvPr id="3" name="Content Placeholder 2"/>
          <p:cNvSpPr>
            <a:spLocks noGrp="1"/>
          </p:cNvSpPr>
          <p:nvPr>
            <p:ph idx="1"/>
          </p:nvPr>
        </p:nvSpPr>
        <p:spPr>
          <a:xfrm>
            <a:off x="677334" y="1381125"/>
            <a:ext cx="8596668" cy="4886325"/>
          </a:xfrm>
        </p:spPr>
        <p:txBody>
          <a:bodyPr>
            <a:normAutofit/>
          </a:bodyPr>
          <a:lstStyle/>
          <a:p>
            <a:r>
              <a:rPr lang="en-US" dirty="0" smtClean="0">
                <a:solidFill>
                  <a:schemeClr val="tx1"/>
                </a:solidFill>
                <a:latin typeface="Sylfaen" panose="010A0502050306030303" pitchFamily="18" charset="0"/>
              </a:rPr>
              <a:t>The task is based on an </a:t>
            </a:r>
            <a:r>
              <a:rPr lang="en-US" dirty="0">
                <a:solidFill>
                  <a:schemeClr val="tx1"/>
                </a:solidFill>
                <a:latin typeface="Sylfaen" panose="010A0502050306030303" pitchFamily="18" charset="0"/>
              </a:rPr>
              <a:t>excerpt of a legal text aimed primarily at teaching topical vocabulary or familiarizing learners with key notions related to the legal system of an English-speaking country. After carrying out a number of vocabulary-related activities, learners may continue with some mediating tasks, such as:</a:t>
            </a:r>
            <a:endParaRPr lang="ro-RO" dirty="0">
              <a:solidFill>
                <a:schemeClr val="tx1"/>
              </a:solidFill>
              <a:latin typeface="Sylfaen" panose="010A0502050306030303" pitchFamily="18" charset="0"/>
            </a:endParaRPr>
          </a:p>
          <a:p>
            <a:pPr lvl="0"/>
            <a:r>
              <a:rPr lang="en-US" dirty="0">
                <a:solidFill>
                  <a:schemeClr val="tx1"/>
                </a:solidFill>
                <a:latin typeface="Sylfaen" panose="010A0502050306030303" pitchFamily="18" charset="0"/>
              </a:rPr>
              <a:t>Learners are asked to rewrite the passage in “plain English”, i.e. using neutral vocabulary as if they were explaining it to a friend. Alternatively, they are asked to translate it into their own language.</a:t>
            </a:r>
            <a:endParaRPr lang="ro-RO" dirty="0">
              <a:solidFill>
                <a:schemeClr val="tx1"/>
              </a:solidFill>
              <a:latin typeface="Sylfaen" panose="010A0502050306030303" pitchFamily="18" charset="0"/>
            </a:endParaRPr>
          </a:p>
          <a:p>
            <a:pPr lvl="0"/>
            <a:r>
              <a:rPr lang="en-US" dirty="0">
                <a:solidFill>
                  <a:schemeClr val="tx1"/>
                </a:solidFill>
                <a:latin typeface="Sylfaen" panose="010A0502050306030303" pitchFamily="18" charset="0"/>
              </a:rPr>
              <a:t>Learners then use the rewritten or translated passage as a basis for reconstructing the original text from memory. They then compare the reconstruction with the original.</a:t>
            </a:r>
            <a:endParaRPr lang="ro-RO" dirty="0">
              <a:solidFill>
                <a:schemeClr val="tx1"/>
              </a:solidFill>
              <a:latin typeface="Sylfaen" panose="010A0502050306030303" pitchFamily="18" charset="0"/>
            </a:endParaRPr>
          </a:p>
          <a:p>
            <a:pPr lvl="0"/>
            <a:r>
              <a:rPr lang="en-US" dirty="0">
                <a:solidFill>
                  <a:schemeClr val="tx1"/>
                </a:solidFill>
                <a:latin typeface="Sylfaen" panose="010A0502050306030303" pitchFamily="18" charset="0"/>
              </a:rPr>
              <a:t>As a follow-up activity might be to ask learners to research and summarize in English the given aspect of legal system in their own country. </a:t>
            </a:r>
            <a:endParaRPr lang="en-US" dirty="0" smtClean="0">
              <a:solidFill>
                <a:schemeClr val="tx1"/>
              </a:solidFill>
              <a:latin typeface="Sylfaen" panose="010A0502050306030303" pitchFamily="18" charset="0"/>
            </a:endParaRPr>
          </a:p>
          <a:p>
            <a:pPr marL="0" lvl="0" indent="0">
              <a:buNone/>
            </a:pPr>
            <a:r>
              <a:rPr lang="en-US" dirty="0" smtClean="0">
                <a:solidFill>
                  <a:srgbClr val="C00000"/>
                </a:solidFill>
                <a:latin typeface="Sylfaen" panose="010A0502050306030303" pitchFamily="18" charset="0"/>
              </a:rPr>
              <a:t>Besides </a:t>
            </a:r>
            <a:r>
              <a:rPr lang="en-US" dirty="0">
                <a:solidFill>
                  <a:srgbClr val="C00000"/>
                </a:solidFill>
                <a:latin typeface="Sylfaen" panose="010A0502050306030303" pitchFamily="18" charset="0"/>
              </a:rPr>
              <a:t>translation, the latter task contains </a:t>
            </a:r>
            <a:r>
              <a:rPr lang="en-US" i="1" dirty="0">
                <a:solidFill>
                  <a:srgbClr val="C00000"/>
                </a:solidFill>
                <a:latin typeface="Sylfaen" panose="010A0502050306030303" pitchFamily="18" charset="0"/>
              </a:rPr>
              <a:t>processing text</a:t>
            </a:r>
            <a:r>
              <a:rPr lang="en-US" dirty="0">
                <a:solidFill>
                  <a:srgbClr val="C00000"/>
                </a:solidFill>
                <a:latin typeface="Sylfaen" panose="010A0502050306030303" pitchFamily="18" charset="0"/>
              </a:rPr>
              <a:t> operations [15, p. 111].</a:t>
            </a:r>
            <a:endParaRPr lang="ro-RO" dirty="0">
              <a:solidFill>
                <a:srgbClr val="C00000"/>
              </a:solidFill>
              <a:latin typeface="Sylfaen" panose="010A0502050306030303" pitchFamily="18" charset="0"/>
            </a:endParaRPr>
          </a:p>
          <a:p>
            <a:pPr marL="0" indent="0">
              <a:buNone/>
            </a:pPr>
            <a:endParaRPr lang="ro-RO" dirty="0">
              <a:solidFill>
                <a:srgbClr val="C00000"/>
              </a:solidFill>
            </a:endParaRPr>
          </a:p>
        </p:txBody>
      </p:sp>
    </p:spTree>
    <p:extLst>
      <p:ext uri="{BB962C8B-B14F-4D97-AF65-F5344CB8AC3E}">
        <p14:creationId xmlns:p14="http://schemas.microsoft.com/office/powerpoint/2010/main" val="577550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346</TotalTime>
  <Words>1894</Words>
  <Application>Microsoft Office PowerPoint</Application>
  <PresentationFormat>Widescreen</PresentationFormat>
  <Paragraphs>85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Sylfaen</vt:lpstr>
      <vt:lpstr>Times New Roman</vt:lpstr>
      <vt:lpstr>Trebuchet MS</vt:lpstr>
      <vt:lpstr>Wingdings 3</vt:lpstr>
      <vt:lpstr>Facet</vt:lpstr>
      <vt:lpstr>Mediation in the EFL Classroom </vt:lpstr>
      <vt:lpstr>The Concept of Mediation</vt:lpstr>
      <vt:lpstr>Scope of Mediation</vt:lpstr>
      <vt:lpstr>CEFR Companion Volume with New Descriptors (2018) – a broader view on mediation</vt:lpstr>
      <vt:lpstr>Scales for Mediation </vt:lpstr>
      <vt:lpstr>Mediating strategies</vt:lpstr>
      <vt:lpstr>Implementing Mediation Tasks</vt:lpstr>
      <vt:lpstr>Task #1</vt:lpstr>
      <vt:lpstr>Task #2</vt:lpstr>
      <vt:lpstr>Task #3</vt:lpstr>
      <vt:lpstr>Task #4</vt:lpstr>
      <vt:lpstr>Task # 5</vt:lpstr>
      <vt:lpstr>Conclusions</vt:lpstr>
      <vt:lpstr>References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Mediation in the EFL Classroom </dc:title>
  <dc:creator>Asus</dc:creator>
  <cp:lastModifiedBy>Asus</cp:lastModifiedBy>
  <cp:revision>22</cp:revision>
  <dcterms:created xsi:type="dcterms:W3CDTF">2021-02-07T13:19:10Z</dcterms:created>
  <dcterms:modified xsi:type="dcterms:W3CDTF">2021-02-16T16:57:37Z</dcterms:modified>
</cp:coreProperties>
</file>