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0070C0"/>
                </a:solidFill>
              </a:rPr>
              <a:t>TIPOLOGIA LECȚIEI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377136" cy="1112862"/>
          </a:xfrm>
        </p:spPr>
        <p:txBody>
          <a:bodyPr>
            <a:normAutofit fontScale="5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ro-RO" b="1" dirty="0" smtClean="0"/>
              <a:t>Definiția lecției.</a:t>
            </a:r>
            <a:endParaRPr lang="ru-RU" b="1" dirty="0" smtClean="0"/>
          </a:p>
          <a:p>
            <a:pPr lvl="0">
              <a:buFont typeface="Arial" pitchFamily="34" charset="0"/>
              <a:buChar char="•"/>
            </a:pPr>
            <a:r>
              <a:rPr lang="ro-RO" b="1" dirty="0" smtClean="0"/>
              <a:t>Clasificări ale sistemului de lecții </a:t>
            </a:r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ro-RO" b="1" dirty="0" smtClean="0"/>
              <a:t>               </a:t>
            </a:r>
            <a:r>
              <a:rPr lang="ro-RO" b="1" i="1" dirty="0" smtClean="0"/>
              <a:t>A. în contextul LLR. </a:t>
            </a:r>
            <a:endParaRPr lang="ru-RU" b="1" i="1" dirty="0" smtClean="0"/>
          </a:p>
          <a:p>
            <a:pPr>
              <a:buFont typeface="Arial" pitchFamily="34" charset="0"/>
              <a:buChar char="•"/>
            </a:pPr>
            <a:r>
              <a:rPr lang="ro-RO" b="1" i="1" dirty="0" smtClean="0"/>
              <a:t>       B. după criteriul competenței.</a:t>
            </a:r>
            <a:endParaRPr lang="ru-RU" b="1" i="1" dirty="0" smtClean="0"/>
          </a:p>
          <a:p>
            <a:pPr>
              <a:buFont typeface="Arial" pitchFamily="34" charset="0"/>
              <a:buChar char="•"/>
            </a:pPr>
            <a:r>
              <a:rPr lang="ro-RO" b="1" i="1" dirty="0" smtClean="0"/>
              <a:t>       C. după sarcina </a:t>
            </a:r>
            <a:r>
              <a:rPr lang="ro-RO" b="1" i="1" dirty="0" smtClean="0"/>
              <a:t>principală</a:t>
            </a:r>
            <a:endParaRPr lang="ru-RU" b="1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DEFINIȚIA LECȚIEI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 smtClean="0"/>
              <a:t>Orice lecţie este o unitate de sine stătătoare, dar, totodată, orice lecţie derivă din lecţiile anterioare şi stă la baza lecţiei care urmează, deci lecţiile trebuie să se constituie într-un </a:t>
            </a:r>
            <a:r>
              <a:rPr lang="ro-RO" dirty="0" smtClean="0">
                <a:solidFill>
                  <a:srgbClr val="FF0000"/>
                </a:solidFill>
              </a:rPr>
              <a:t>sistem</a:t>
            </a:r>
            <a:r>
              <a:rPr lang="ro-RO" dirty="0" smtClean="0"/>
              <a:t>.</a:t>
            </a:r>
            <a:endParaRPr lang="ru-RU" dirty="0" smtClean="0"/>
          </a:p>
          <a:p>
            <a:r>
              <a:rPr lang="ro-RO" dirty="0" smtClean="0"/>
              <a:t>Deşi în procesul educaţional se fac eforturi de modernizare, lecţia rămâne totuşi modalitatea  principală de </a:t>
            </a:r>
            <a:r>
              <a:rPr lang="ro-RO" dirty="0" smtClean="0">
                <a:solidFill>
                  <a:srgbClr val="FF0000"/>
                </a:solidFill>
              </a:rPr>
              <a:t>organizare a activităţii didactice, </a:t>
            </a:r>
            <a:r>
              <a:rPr lang="ro-RO" dirty="0" smtClean="0"/>
              <a:t>prin intermediul căreia se realizează în acelaşi timp informare şi formare, instruire şi educare. </a:t>
            </a:r>
            <a:endParaRPr lang="ru-RU" dirty="0" smtClean="0"/>
          </a:p>
          <a:p>
            <a:r>
              <a:rPr lang="ro-RO" dirty="0" smtClean="0"/>
              <a:t>Ea este percepută ca  un </a:t>
            </a:r>
            <a:r>
              <a:rPr lang="ro-RO" i="1" dirty="0" smtClean="0">
                <a:solidFill>
                  <a:srgbClr val="0070C0"/>
                </a:solidFill>
              </a:rPr>
              <a:t>dialog  între profesor şi elevi,  </a:t>
            </a:r>
            <a:r>
              <a:rPr lang="ro-RO" dirty="0" smtClean="0"/>
              <a:t>ce dezvoltă capacităţi  cognitive, de  imaginaţie  şi creaţie, capacităţi subordonate obiectivelor generale sau specifice ale învăţământului.</a:t>
            </a:r>
            <a:endParaRPr lang="ru-RU" dirty="0" smtClean="0"/>
          </a:p>
          <a:p>
            <a:r>
              <a:rPr lang="ro-RO" dirty="0" smtClean="0"/>
              <a:t>Ioan Nicola defineşte lecţia ca </a:t>
            </a:r>
            <a:r>
              <a:rPr lang="ro-RO" i="1" dirty="0" smtClean="0">
                <a:solidFill>
                  <a:srgbClr val="0070C0"/>
                </a:solidFill>
              </a:rPr>
              <a:t>o succesiune de etape sau secvenţe care se desfăşoară într-o unitate de timp in care se asigură o coordonare între activitatea de predare şi cea de învăţare pentru a se realiza finalitatea procesului de învăţământ</a:t>
            </a:r>
            <a:r>
              <a:rPr lang="ro-RO" dirty="0" smtClean="0"/>
              <a:t>.</a:t>
            </a:r>
            <a:endParaRPr lang="ru-RU" dirty="0" smtClean="0"/>
          </a:p>
          <a:p>
            <a:r>
              <a:rPr lang="ro-RO" dirty="0" smtClean="0"/>
              <a:t>Lecţia de limba şi literatura română este o </a:t>
            </a:r>
            <a:r>
              <a:rPr lang="ro-RO" i="1" dirty="0" smtClean="0">
                <a:solidFill>
                  <a:srgbClr val="0070C0"/>
                </a:solidFill>
              </a:rPr>
              <a:t>unitate didactică funcţională în procesul de predare-învăţare prin care o cantitate de informaţii este asimilată activ de elevi, producând modificări aşteptate în personalitatea  lor</a:t>
            </a:r>
            <a:r>
              <a:rPr lang="ro-RO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rgbClr val="002060"/>
                </a:solidFill>
              </a:rPr>
              <a:t>Tipuri de lecții </a:t>
            </a:r>
            <a:r>
              <a:rPr lang="ro-RO" b="1" dirty="0" smtClean="0">
                <a:solidFill>
                  <a:srgbClr val="0070C0"/>
                </a:solidFill>
              </a:rPr>
              <a:t>în contextul LLR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ro-RO" sz="2400" dirty="0" smtClean="0"/>
              <a:t>lecţii de studiere a textului (literar şi nonliterar) și dezvoltare a competenţelor de comunicare;</a:t>
            </a:r>
            <a:endParaRPr lang="ru-RU" sz="2400" dirty="0" smtClean="0"/>
          </a:p>
          <a:p>
            <a:pPr lvl="1"/>
            <a:r>
              <a:rPr lang="ro-RO" sz="2400" dirty="0" smtClean="0"/>
              <a:t>lecţii de asimilare a noilor conţinuturi de lingvistică şi de dezvoltare a competenţelor de comunicare;</a:t>
            </a:r>
            <a:endParaRPr lang="ru-RU" sz="2400" dirty="0" smtClean="0"/>
          </a:p>
          <a:p>
            <a:pPr lvl="1"/>
            <a:r>
              <a:rPr lang="ro-RO" sz="2400" dirty="0" smtClean="0"/>
              <a:t>lecţii-atelier (de exersare a competenţelor de lectură, de scriere, de comunicare orală, în baza textului şi detaşat de text);</a:t>
            </a:r>
            <a:endParaRPr lang="ru-RU" sz="2400" dirty="0" smtClean="0"/>
          </a:p>
          <a:p>
            <a:pPr lvl="1"/>
            <a:r>
              <a:rPr lang="ro-RO" sz="2400" dirty="0" smtClean="0"/>
              <a:t>lecţii de evaluare a competenţelor;</a:t>
            </a:r>
            <a:endParaRPr lang="ru-RU" sz="2400" dirty="0" smtClean="0"/>
          </a:p>
          <a:p>
            <a:pPr lvl="1"/>
            <a:r>
              <a:rPr lang="ro-RO" sz="2400" dirty="0" smtClean="0"/>
              <a:t>lecţii de analiză a probelor de evaluare.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>
                <a:solidFill>
                  <a:srgbClr val="002060"/>
                </a:solidFill>
              </a:rPr>
              <a:t>Tipuri de lecţii după </a:t>
            </a:r>
            <a:r>
              <a:rPr lang="ro-RO" b="1" i="1" dirty="0" smtClean="0">
                <a:solidFill>
                  <a:srgbClr val="0070C0"/>
                </a:solidFill>
              </a:rPr>
              <a:t>criteriul competenţei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o-RO" dirty="0" smtClean="0"/>
              <a:t>lecţie de formare a capacităţilor de achiziționare a cunoștinţelor (comunicative, lingvistice, literare, </a:t>
            </a:r>
            <a:r>
              <a:rPr lang="ro-RO" dirty="0" err="1" smtClean="0"/>
              <a:t>lectorale</a:t>
            </a:r>
            <a:r>
              <a:rPr lang="ro-RO" dirty="0" smtClean="0"/>
              <a:t>); </a:t>
            </a:r>
            <a:endParaRPr lang="ru-RU" dirty="0" smtClean="0"/>
          </a:p>
          <a:p>
            <a:pPr lvl="0"/>
            <a:r>
              <a:rPr lang="ro-RO" dirty="0" smtClean="0"/>
              <a:t>lecţie de formare a capacităţilor de înţelegere a cunoștinţelor (comunicative, lingvistice, literare, </a:t>
            </a:r>
            <a:r>
              <a:rPr lang="ro-RO" dirty="0" err="1" smtClean="0"/>
              <a:t>lectorale</a:t>
            </a:r>
            <a:r>
              <a:rPr lang="ro-RO" dirty="0" smtClean="0"/>
              <a:t>); </a:t>
            </a:r>
            <a:endParaRPr lang="ru-RU" dirty="0" smtClean="0"/>
          </a:p>
          <a:p>
            <a:pPr lvl="0"/>
            <a:r>
              <a:rPr lang="ro-RO" dirty="0" smtClean="0"/>
              <a:t>lecţie de formare a capacităţilor de aplicare a cunoștinţelor (comunicative, lingvistice, literare, </a:t>
            </a:r>
            <a:r>
              <a:rPr lang="ro-RO" dirty="0" err="1" smtClean="0"/>
              <a:t>lectorale</a:t>
            </a:r>
            <a:r>
              <a:rPr lang="ro-RO" dirty="0" smtClean="0"/>
              <a:t>); </a:t>
            </a:r>
            <a:endParaRPr lang="ru-RU" dirty="0" smtClean="0"/>
          </a:p>
          <a:p>
            <a:pPr lvl="0"/>
            <a:r>
              <a:rPr lang="ro-RO" dirty="0" smtClean="0"/>
              <a:t>lecţie de formare a capacităţilor de analiză-sinteză a cunoștinţelor  (comunicative, lingvistice, literare, </a:t>
            </a:r>
            <a:r>
              <a:rPr lang="ro-RO" dirty="0" err="1" smtClean="0"/>
              <a:t>lectorale</a:t>
            </a:r>
            <a:r>
              <a:rPr lang="ro-RO" dirty="0" smtClean="0"/>
              <a:t>); </a:t>
            </a:r>
            <a:endParaRPr lang="ru-RU" dirty="0" smtClean="0"/>
          </a:p>
          <a:p>
            <a:pPr lvl="0"/>
            <a:r>
              <a:rPr lang="ro-RO" dirty="0" smtClean="0"/>
              <a:t>lecţie de formare a capacităţilor de evaluare a cunoștinţelor; </a:t>
            </a:r>
            <a:endParaRPr lang="ru-RU" dirty="0" smtClean="0"/>
          </a:p>
          <a:p>
            <a:pPr lvl="0"/>
            <a:r>
              <a:rPr lang="ro-RO" dirty="0" smtClean="0"/>
              <a:t>lecţie mixtă.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 smtClean="0">
                <a:solidFill>
                  <a:srgbClr val="0070C0"/>
                </a:solidFill>
              </a:rPr>
              <a:t>După sarcină, </a:t>
            </a:r>
            <a:r>
              <a:rPr lang="ro-RO" b="1" dirty="0" smtClean="0">
                <a:solidFill>
                  <a:srgbClr val="0070C0"/>
                </a:solidFill>
              </a:rPr>
              <a:t>lecțiile sunt</a:t>
            </a:r>
            <a:r>
              <a:rPr lang="ro-RO" dirty="0" smtClean="0">
                <a:solidFill>
                  <a:srgbClr val="0070C0"/>
                </a:solidFill>
              </a:rPr>
              <a:t>: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 smtClean="0"/>
              <a:t>1.  de actualizare</a:t>
            </a:r>
            <a:endParaRPr lang="ru-RU" dirty="0" smtClean="0"/>
          </a:p>
          <a:p>
            <a:r>
              <a:rPr lang="ro-RO" dirty="0" smtClean="0"/>
              <a:t>2. de asimilarea a cunoștințelor și de formare a priceperilor și deprinderilor</a:t>
            </a:r>
            <a:endParaRPr lang="ru-RU" dirty="0" smtClean="0"/>
          </a:p>
          <a:p>
            <a:r>
              <a:rPr lang="ro-RO" dirty="0" smtClean="0"/>
              <a:t>3. de consolidare</a:t>
            </a:r>
            <a:endParaRPr lang="ru-RU" dirty="0" smtClean="0"/>
          </a:p>
          <a:p>
            <a:r>
              <a:rPr lang="ro-RO" dirty="0" smtClean="0"/>
              <a:t>4. lecția-atelier</a:t>
            </a:r>
            <a:endParaRPr lang="ru-RU" dirty="0" smtClean="0"/>
          </a:p>
          <a:p>
            <a:r>
              <a:rPr lang="ro-RO" dirty="0" smtClean="0"/>
              <a:t>5. de analiză</a:t>
            </a:r>
            <a:endParaRPr lang="ru-RU" dirty="0" smtClean="0"/>
          </a:p>
          <a:p>
            <a:r>
              <a:rPr lang="ro-RO" dirty="0" smtClean="0"/>
              <a:t>6. de sinteză</a:t>
            </a:r>
            <a:endParaRPr lang="ru-RU" dirty="0" smtClean="0"/>
          </a:p>
          <a:p>
            <a:r>
              <a:rPr lang="ro-RO" dirty="0" smtClean="0"/>
              <a:t>7. de evaluare</a:t>
            </a:r>
            <a:endParaRPr lang="ru-RU" dirty="0" smtClean="0"/>
          </a:p>
          <a:p>
            <a:r>
              <a:rPr lang="ro-RO" dirty="0" smtClean="0"/>
              <a:t>8. de analiză a probelor de evaluare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sz="2200" dirty="0" smtClean="0">
                <a:solidFill>
                  <a:srgbClr val="0070C0"/>
                </a:solidFill>
              </a:rPr>
              <a:t>CE </a:t>
            </a:r>
            <a:r>
              <a:rPr lang="ro-RO" sz="2200" dirty="0" smtClean="0">
                <a:solidFill>
                  <a:srgbClr val="0070C0"/>
                </a:solidFill>
              </a:rPr>
              <a:t>CRITERII </a:t>
            </a:r>
            <a:r>
              <a:rPr lang="ro-RO" sz="2200" dirty="0" smtClean="0">
                <a:solidFill>
                  <a:srgbClr val="0070C0"/>
                </a:solidFill>
              </a:rPr>
              <a:t>DICTEAZĂ ALEGEREA UNUI </a:t>
            </a:r>
            <a:r>
              <a:rPr lang="ro-RO" sz="2200" dirty="0" smtClean="0">
                <a:solidFill>
                  <a:srgbClr val="0070C0"/>
                </a:solidFill>
              </a:rPr>
              <a:t>TIP DE LECȚIE?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ro-RO" sz="2800" dirty="0" smtClean="0"/>
              <a:t>Conținutul </a:t>
            </a:r>
            <a:r>
              <a:rPr lang="ro-RO" sz="2800" dirty="0" smtClean="0"/>
              <a:t>ce urmează a fi </a:t>
            </a:r>
            <a:r>
              <a:rPr lang="ro-RO" sz="2800" dirty="0" smtClean="0"/>
              <a:t>studiat,</a:t>
            </a:r>
            <a:endParaRPr lang="ru-RU" sz="2800" dirty="0" smtClean="0"/>
          </a:p>
          <a:p>
            <a:pPr lvl="2"/>
            <a:r>
              <a:rPr lang="ro-RO" sz="2800" dirty="0" smtClean="0"/>
              <a:t>Competențele ce vor fi </a:t>
            </a:r>
            <a:r>
              <a:rPr lang="ro-RO" sz="2800" dirty="0" smtClean="0"/>
              <a:t>dezvoltate,</a:t>
            </a:r>
            <a:endParaRPr lang="ru-RU" sz="2800" dirty="0" smtClean="0"/>
          </a:p>
          <a:p>
            <a:pPr lvl="2"/>
            <a:r>
              <a:rPr lang="ro-RO" sz="2800" dirty="0" smtClean="0"/>
              <a:t>Resursele umane și </a:t>
            </a:r>
            <a:r>
              <a:rPr lang="ro-RO" sz="2800" dirty="0" smtClean="0"/>
              <a:t>materiale,</a:t>
            </a:r>
            <a:endParaRPr lang="ru-RU" sz="2800" dirty="0" smtClean="0"/>
          </a:p>
          <a:p>
            <a:pPr lvl="2"/>
            <a:r>
              <a:rPr lang="ro-RO" sz="2800" dirty="0" smtClean="0"/>
              <a:t>Metodologia și strategia </a:t>
            </a:r>
            <a:r>
              <a:rPr lang="ro-RO" sz="2800" dirty="0" smtClean="0"/>
              <a:t>didactică,</a:t>
            </a:r>
          </a:p>
          <a:p>
            <a:pPr lvl="2"/>
            <a:r>
              <a:rPr lang="ro-RO" sz="2800" dirty="0" smtClean="0"/>
              <a:t>Obiectivele operaționale,</a:t>
            </a:r>
          </a:p>
          <a:p>
            <a:pPr lvl="2"/>
            <a:r>
              <a:rPr lang="ro-RO" sz="2800" dirty="0" smtClean="0"/>
              <a:t>Stilul </a:t>
            </a:r>
            <a:r>
              <a:rPr lang="ro-RO" sz="2800" dirty="0" smtClean="0"/>
              <a:t>de lucru al </a:t>
            </a:r>
            <a:r>
              <a:rPr lang="ro-RO" sz="2800" dirty="0" smtClean="0"/>
              <a:t>profesorului.</a:t>
            </a:r>
            <a:endParaRPr lang="ru-RU" sz="2800" dirty="0" smtClean="0"/>
          </a:p>
          <a:p>
            <a:pPr lvl="2"/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b="1" dirty="0" smtClean="0"/>
              <a:t>TABEL CONCEPTUAL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i="1" dirty="0" smtClean="0">
                <a:solidFill>
                  <a:srgbClr val="0070C0"/>
                </a:solidFill>
              </a:rPr>
              <a:t>Completați tabelul anexat, folosind materialul propus pe </a:t>
            </a:r>
            <a:r>
              <a:rPr lang="ro-RO" i="1" dirty="0" err="1" smtClean="0">
                <a:solidFill>
                  <a:srgbClr val="0070C0"/>
                </a:solidFill>
              </a:rPr>
              <a:t>moodle</a:t>
            </a:r>
            <a:r>
              <a:rPr lang="ro-RO" i="1" dirty="0" smtClean="0">
                <a:solidFill>
                  <a:srgbClr val="0070C0"/>
                </a:solidFill>
              </a:rPr>
              <a:t> „Tipuri de lecție:</a:t>
            </a: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96952"/>
            <a:ext cx="7192379" cy="149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ro-RO" dirty="0" smtClean="0">
                <a:solidFill>
                  <a:srgbClr val="0070C0"/>
                </a:solidFill>
              </a:rPr>
              <a:t>Structura lecției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4577" y="908720"/>
            <a:ext cx="4654845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smtClean="0">
                <a:solidFill>
                  <a:srgbClr val="0070C0"/>
                </a:solidFill>
              </a:rPr>
              <a:t>COMPARAȚI STRUCTURA LECȚIEI ÎN DOUĂ SISTEME: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o-RO" dirty="0" smtClean="0"/>
          </a:p>
          <a:p>
            <a:r>
              <a:rPr lang="ro-RO" sz="3200" dirty="0" smtClean="0">
                <a:latin typeface="Bell MT" pitchFamily="18" charset="0"/>
              </a:rPr>
              <a:t>1. Modelul </a:t>
            </a:r>
            <a:r>
              <a:rPr lang="ro-RO" sz="3200" b="1" dirty="0" smtClean="0">
                <a:latin typeface="Bell MT" pitchFamily="18" charset="0"/>
              </a:rPr>
              <a:t>R. M. </a:t>
            </a:r>
            <a:r>
              <a:rPr lang="ro-RO" sz="3200" b="1" dirty="0" err="1" smtClean="0">
                <a:latin typeface="Bell MT" pitchFamily="18" charset="0"/>
              </a:rPr>
              <a:t>Gagné</a:t>
            </a:r>
            <a:endParaRPr lang="ro-RO" sz="3200" b="1" dirty="0" smtClean="0">
              <a:latin typeface="Bell MT" pitchFamily="18" charset="0"/>
            </a:endParaRPr>
          </a:p>
          <a:p>
            <a:r>
              <a:rPr lang="ro-RO" sz="3200" dirty="0" smtClean="0">
                <a:latin typeface="Bell MT" pitchFamily="18" charset="0"/>
              </a:rPr>
              <a:t>2. Cadrul </a:t>
            </a:r>
            <a:r>
              <a:rPr lang="ro-RO" sz="3200" b="1" dirty="0" smtClean="0">
                <a:latin typeface="Bell MT" pitchFamily="18" charset="0"/>
              </a:rPr>
              <a:t>ERRE</a:t>
            </a:r>
          </a:p>
          <a:p>
            <a:endParaRPr lang="ro-RO" sz="3200" b="1" dirty="0" smtClean="0">
              <a:latin typeface="Bell MT" pitchFamily="18" charset="0"/>
            </a:endParaRPr>
          </a:p>
          <a:p>
            <a:pPr>
              <a:buNone/>
            </a:pPr>
            <a:endParaRPr lang="ru-RU" sz="3200" b="1" dirty="0"/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7480519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</TotalTime>
  <Words>481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TIPOLOGIA LECȚIEI</vt:lpstr>
      <vt:lpstr>DEFINIȚIA LECȚIEI </vt:lpstr>
      <vt:lpstr>Tipuri de lecții în contextul LLR </vt:lpstr>
      <vt:lpstr>Tipuri de lecţii după criteriul competenţei</vt:lpstr>
      <vt:lpstr>După sarcină, lecțiile sunt: </vt:lpstr>
      <vt:lpstr>    CE CRITERII DICTEAZĂ ALEGEREA UNUI TIP DE LECȚIE? </vt:lpstr>
      <vt:lpstr>  TABEL CONCEPTUAL  Completați tabelul anexat, folosind materialul propus pe moodle „Tipuri de lecție:</vt:lpstr>
      <vt:lpstr>Structura lecției</vt:lpstr>
      <vt:lpstr>COMPARAȚI STRUCTURA LECȚIEI ÎN DOUĂ SISTEME: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TIPOLOGIA LECȚIEI</dc:title>
  <dc:creator>User</dc:creator>
  <cp:lastModifiedBy>User</cp:lastModifiedBy>
  <cp:revision>13</cp:revision>
  <dcterms:created xsi:type="dcterms:W3CDTF">2021-12-01T12:17:14Z</dcterms:created>
  <dcterms:modified xsi:type="dcterms:W3CDTF">2021-12-01T12:44:00Z</dcterms:modified>
</cp:coreProperties>
</file>