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5"/>
  </p:sldMasterIdLst>
  <p:notesMasterIdLst>
    <p:notesMasterId r:id="rId18"/>
  </p:notesMasterIdLst>
  <p:handoutMasterIdLst>
    <p:handoutMasterId r:id="rId19"/>
  </p:handoutMasterIdLst>
  <p:sldIdLst>
    <p:sldId id="2631" r:id="rId6"/>
    <p:sldId id="2640" r:id="rId7"/>
    <p:sldId id="2661" r:id="rId8"/>
    <p:sldId id="2662" r:id="rId9"/>
    <p:sldId id="2663" r:id="rId10"/>
    <p:sldId id="2664" r:id="rId11"/>
    <p:sldId id="2665" r:id="rId12"/>
    <p:sldId id="2666" r:id="rId13"/>
    <p:sldId id="2667" r:id="rId14"/>
    <p:sldId id="2668" r:id="rId15"/>
    <p:sldId id="2669" r:id="rId16"/>
    <p:sldId id="268"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F9F7"/>
    <a:srgbClr val="00ABB5"/>
    <a:srgbClr val="B3D236"/>
    <a:srgbClr val="006666"/>
    <a:srgbClr val="C2F4DA"/>
    <a:srgbClr val="DBEEF4"/>
    <a:srgbClr val="097EA5"/>
    <a:srgbClr val="94C8EC"/>
    <a:srgbClr val="00C4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29602E-0837-4587-984B-8600B8A914D1}" v="115" dt="2021-09-12T08:41:35.3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76498" autoAdjust="0"/>
  </p:normalViewPr>
  <p:slideViewPr>
    <p:cSldViewPr snapToGrid="0">
      <p:cViewPr varScale="1">
        <p:scale>
          <a:sx n="63" d="100"/>
          <a:sy n="63" d="100"/>
        </p:scale>
        <p:origin x="1411"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0" d="100"/>
          <a:sy n="60" d="100"/>
        </p:scale>
        <p:origin x="250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1E1EEAC2-6BA7-4ABE-8AD8-0D26EC897E9A}" type="datetimeFigureOut">
              <a:rPr lang="en-GB" smtClean="0"/>
              <a:t>29/02/2024</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47A8C41-7247-444A-9DC9-E9ACA2EFD3C8}" type="slidenum">
              <a:rPr lang="en-GB" smtClean="0"/>
              <a:t>‹#›</a:t>
            </a:fld>
            <a:endParaRPr lang="en-GB"/>
          </a:p>
        </p:txBody>
      </p:sp>
    </p:spTree>
    <p:extLst>
      <p:ext uri="{BB962C8B-B14F-4D97-AF65-F5344CB8AC3E}">
        <p14:creationId xmlns:p14="http://schemas.microsoft.com/office/powerpoint/2010/main" val="34290705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6D5B34D-ADEC-457E-B4B9-B8BA594A1FF5}" type="datetimeFigureOut">
              <a:rPr lang="en-GB" smtClean="0"/>
              <a:t>29/02/2024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238C683-9137-4122-84BD-5AA5692D6AF0}" type="slidenum">
              <a:rPr lang="en-GB" smtClean="0"/>
              <a:t>‹#›</a:t>
            </a:fld>
            <a:endParaRPr lang="en-GB"/>
          </a:p>
        </p:txBody>
      </p:sp>
    </p:spTree>
    <p:extLst>
      <p:ext uri="{BB962C8B-B14F-4D97-AF65-F5344CB8AC3E}">
        <p14:creationId xmlns:p14="http://schemas.microsoft.com/office/powerpoint/2010/main" val="1627232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38C683-9137-4122-84BD-5AA5692D6AF0}" type="slidenum">
              <a:rPr lang="en-GB" smtClean="0"/>
              <a:t>1</a:t>
            </a:fld>
            <a:endParaRPr lang="en-GB"/>
          </a:p>
        </p:txBody>
      </p:sp>
    </p:spTree>
    <p:extLst>
      <p:ext uri="{BB962C8B-B14F-4D97-AF65-F5344CB8AC3E}">
        <p14:creationId xmlns:p14="http://schemas.microsoft.com/office/powerpoint/2010/main" val="4144225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 June 2019 the Deputy First Minister announced that the United Nations Convention on the Rights of the Child (UNCRC) would be incorporated into law.</a:t>
            </a:r>
            <a:br>
              <a:rPr lang="en-GB" sz="1200" dirty="0"/>
            </a:br>
            <a:r>
              <a:rPr lang="en-GB" sz="1200" dirty="0"/>
              <a:t>Some articles will not be able to be included as they are not devolved matters (for example, the provision on military recruitment). However, all other matters are included, and all public bodies (such as health boards, the police and local authorities), will be required to uphold the law. The final vote on 16</a:t>
            </a:r>
            <a:r>
              <a:rPr lang="en-GB" sz="1200" baseline="30000" dirty="0"/>
              <a:t>th</a:t>
            </a:r>
            <a:r>
              <a:rPr lang="en-GB" sz="1200" dirty="0"/>
              <a:t>  March was ground breaking due to absolute cross party support – this legislation is being looked at very closely by</a:t>
            </a:r>
            <a:r>
              <a:rPr lang="en-GB" sz="1200" baseline="0" dirty="0"/>
              <a:t> other countries</a:t>
            </a:r>
            <a:br>
              <a:rPr lang="en-GB" sz="1200" dirty="0"/>
            </a:br>
            <a:endParaRPr lang="en-GB" dirty="0"/>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11</a:t>
            </a:fld>
            <a:endParaRPr lang="en-GB"/>
          </a:p>
        </p:txBody>
      </p:sp>
    </p:spTree>
    <p:extLst>
      <p:ext uri="{BB962C8B-B14F-4D97-AF65-F5344CB8AC3E}">
        <p14:creationId xmlns:p14="http://schemas.microsoft.com/office/powerpoint/2010/main" val="3109807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38C683-9137-4122-84BD-5AA5692D6AF0}" type="slidenum">
              <a:rPr lang="en-GB" smtClean="0"/>
              <a:t>12</a:t>
            </a:fld>
            <a:endParaRPr lang="en-GB"/>
          </a:p>
        </p:txBody>
      </p:sp>
    </p:spTree>
    <p:extLst>
      <p:ext uri="{BB962C8B-B14F-4D97-AF65-F5344CB8AC3E}">
        <p14:creationId xmlns:p14="http://schemas.microsoft.com/office/powerpoint/2010/main" val="2436637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sz="1200" b="1" u="sng" dirty="0">
                <a:solidFill>
                  <a:srgbClr val="000000"/>
                </a:solidFill>
              </a:rPr>
              <a:t>Human rights are Universal</a:t>
            </a:r>
            <a:r>
              <a:rPr lang="en-GB" sz="1200" b="1" dirty="0">
                <a:solidFill>
                  <a:srgbClr val="000000"/>
                </a:solidFill>
              </a:rPr>
              <a:t>: </a:t>
            </a:r>
          </a:p>
          <a:p>
            <a:pPr eaLnBrk="1" hangingPunct="1"/>
            <a:r>
              <a:rPr lang="en-GB" sz="1200" b="0" dirty="0">
                <a:solidFill>
                  <a:srgbClr val="000000"/>
                </a:solidFill>
              </a:rPr>
              <a:t>The UNCRC applies</a:t>
            </a:r>
            <a:r>
              <a:rPr lang="en-GB" sz="1200" b="0" baseline="0" dirty="0">
                <a:solidFill>
                  <a:srgbClr val="000000"/>
                </a:solidFill>
              </a:rPr>
              <a:t> to ALL children, regardless of race, religion, abilities or family circumstances</a:t>
            </a:r>
            <a:endParaRPr lang="en-GB" sz="1200" b="0" dirty="0">
              <a:solidFill>
                <a:srgbClr val="000000"/>
              </a:solidFill>
            </a:endParaRPr>
          </a:p>
          <a:p>
            <a:pPr eaLnBrk="1" hangingPunct="1"/>
            <a:r>
              <a:rPr lang="en-GB" sz="1200" dirty="0">
                <a:solidFill>
                  <a:srgbClr val="000000"/>
                </a:solidFill>
              </a:rPr>
              <a:t>.</a:t>
            </a:r>
            <a:r>
              <a:rPr lang="en-GB" sz="1200" b="1" dirty="0">
                <a:solidFill>
                  <a:srgbClr val="000000"/>
                </a:solidFill>
              </a:rPr>
              <a:t>  </a:t>
            </a:r>
          </a:p>
          <a:p>
            <a:pPr eaLnBrk="1" hangingPunct="1"/>
            <a:endParaRPr lang="en-GB" sz="1200" b="1" dirty="0">
              <a:solidFill>
                <a:srgbClr val="000000"/>
              </a:solidFill>
            </a:endParaRPr>
          </a:p>
          <a:p>
            <a:pPr eaLnBrk="1" hangingPunct="1"/>
            <a:r>
              <a:rPr lang="en-GB" sz="1200" b="1" dirty="0">
                <a:solidFill>
                  <a:srgbClr val="000000"/>
                </a:solidFill>
              </a:rPr>
              <a:t>Rights are Unconditional</a:t>
            </a:r>
          </a:p>
          <a:p>
            <a:pPr eaLnBrk="1" hangingPunct="1"/>
            <a:r>
              <a:rPr lang="en-GB" sz="1200" dirty="0">
                <a:solidFill>
                  <a:srgbClr val="000000"/>
                </a:solidFill>
              </a:rPr>
              <a:t>All children everywhere in the world are entitled to rights – they do</a:t>
            </a:r>
            <a:r>
              <a:rPr lang="en-GB" sz="1200" baseline="0" dirty="0">
                <a:solidFill>
                  <a:srgbClr val="000000"/>
                </a:solidFill>
              </a:rPr>
              <a:t> not have to be earned</a:t>
            </a:r>
            <a:endParaRPr lang="en-GB" sz="1200" b="1" dirty="0">
              <a:solidFill>
                <a:srgbClr val="000000"/>
              </a:solidFill>
            </a:endParaRPr>
          </a:p>
          <a:p>
            <a:pPr eaLnBrk="1" hangingPunct="1"/>
            <a:r>
              <a:rPr lang="en-GB" sz="1200" b="0" dirty="0">
                <a:solidFill>
                  <a:srgbClr val="000000"/>
                </a:solidFill>
              </a:rPr>
              <a:t>They</a:t>
            </a:r>
            <a:r>
              <a:rPr lang="en-GB" sz="1200" b="0" baseline="0" dirty="0">
                <a:solidFill>
                  <a:srgbClr val="000000"/>
                </a:solidFill>
              </a:rPr>
              <a:t> are not dependant on responsibilities – children have them regardless</a:t>
            </a:r>
            <a:endParaRPr lang="en-GB" sz="1200" b="0" dirty="0">
              <a:solidFill>
                <a:srgbClr val="000000"/>
              </a:solidFill>
            </a:endParaRPr>
          </a:p>
          <a:p>
            <a:pPr eaLnBrk="1" hangingPunct="1"/>
            <a:endParaRPr lang="en-GB" sz="1200" b="1" dirty="0">
              <a:solidFill>
                <a:srgbClr val="000000"/>
              </a:solidFill>
            </a:endParaRPr>
          </a:p>
          <a:p>
            <a:pPr eaLnBrk="1" hangingPunct="1"/>
            <a:r>
              <a:rPr lang="en-GB" sz="1200" b="1" u="sng" dirty="0">
                <a:solidFill>
                  <a:srgbClr val="000000"/>
                </a:solidFill>
              </a:rPr>
              <a:t>Human rights are Inalienable </a:t>
            </a:r>
          </a:p>
          <a:p>
            <a:pPr eaLnBrk="1" hangingPunct="1"/>
            <a:r>
              <a:rPr lang="en-GB" sz="1200" dirty="0">
                <a:solidFill>
                  <a:srgbClr val="000000"/>
                </a:solidFill>
              </a:rPr>
              <a:t>Thy cannot be given or taken away</a:t>
            </a:r>
          </a:p>
          <a:p>
            <a:pPr eaLnBrk="1" hangingPunct="1"/>
            <a:endParaRPr lang="en-GB" sz="1200" b="1" dirty="0">
              <a:solidFill>
                <a:srgbClr val="000000"/>
              </a:solidFill>
            </a:endParaRPr>
          </a:p>
          <a:p>
            <a:pPr eaLnBrk="1" hangingPunct="1"/>
            <a:r>
              <a:rPr lang="en-GB" sz="1200" b="1" dirty="0">
                <a:solidFill>
                  <a:srgbClr val="000000"/>
                </a:solidFill>
              </a:rPr>
              <a:t>Inherent</a:t>
            </a:r>
          </a:p>
          <a:p>
            <a:pPr eaLnBrk="1" hangingPunct="1"/>
            <a:r>
              <a:rPr lang="en-GB" sz="1200" b="0" dirty="0">
                <a:solidFill>
                  <a:srgbClr val="000000"/>
                </a:solidFill>
              </a:rPr>
              <a:t>They are permanent</a:t>
            </a:r>
            <a:r>
              <a:rPr lang="en-GB" sz="1200" b="0" baseline="0" dirty="0">
                <a:solidFill>
                  <a:srgbClr val="000000"/>
                </a:solidFill>
              </a:rPr>
              <a:t> and cannot be separated from the individual</a:t>
            </a:r>
            <a:endParaRPr lang="en-GB" sz="1200" b="0" dirty="0"/>
          </a:p>
          <a:p>
            <a:pPr eaLnBrk="1" hangingPunct="1"/>
            <a:endParaRPr lang="en-GB" sz="1200" dirty="0">
              <a:solidFill>
                <a:srgbClr val="000000"/>
              </a:solidFill>
            </a:endParaRPr>
          </a:p>
          <a:p>
            <a:pPr eaLnBrk="1" hangingPunct="1"/>
            <a:r>
              <a:rPr lang="en-GB" sz="1200" b="1" u="sng" dirty="0">
                <a:solidFill>
                  <a:srgbClr val="000000"/>
                </a:solidFill>
              </a:rPr>
              <a:t>Human rights are Indivisible</a:t>
            </a:r>
            <a:r>
              <a:rPr lang="en-GB" sz="1200" b="1" dirty="0">
                <a:solidFill>
                  <a:srgbClr val="000000"/>
                </a:solidFill>
              </a:rPr>
              <a:t>:</a:t>
            </a:r>
          </a:p>
          <a:p>
            <a:pPr eaLnBrk="1" hangingPunct="1"/>
            <a:r>
              <a:rPr lang="en-GB" sz="1200" dirty="0">
                <a:solidFill>
                  <a:srgbClr val="000000"/>
                </a:solidFill>
              </a:rPr>
              <a:t>Rights are completely interdependent and depend on each other for their effectiveness. So for example children have the right to relax and play and they also have the right of free assembly. They need to exercise both these rights for either one to work properly</a:t>
            </a:r>
          </a:p>
          <a:p>
            <a:pPr eaLnBrk="1" hangingPunct="1"/>
            <a:endParaRPr lang="en-GB" sz="1200" dirty="0">
              <a:solidFill>
                <a:srgbClr val="000000"/>
              </a:solidFill>
            </a:endParaRPr>
          </a:p>
          <a:p>
            <a:pPr eaLnBrk="1" hangingPunct="1"/>
            <a:endParaRPr lang="en-GB" sz="1100" dirty="0"/>
          </a:p>
          <a:p>
            <a:pPr eaLnBrk="1" hangingPunct="1"/>
            <a:r>
              <a:rPr lang="en-GB" sz="1200" i="1" dirty="0"/>
              <a:t>Description taken from the Save the Children material</a:t>
            </a:r>
            <a:r>
              <a:rPr lang="en-GB" sz="1200" i="1" baseline="0" dirty="0"/>
              <a:t> produced for ‘Children’s Rights </a:t>
            </a:r>
            <a:r>
              <a:rPr lang="en-GB" sz="1200" i="1" baseline="0" dirty="0" err="1"/>
              <a:t>Wales’</a:t>
            </a:r>
            <a:r>
              <a:rPr lang="en-GB" sz="1200" i="1" baseline="0" dirty="0"/>
              <a:t> </a:t>
            </a:r>
          </a:p>
          <a:p>
            <a:pPr eaLnBrk="1" hangingPunct="1"/>
            <a:r>
              <a:rPr lang="en-GB" sz="1200" i="1" baseline="0" dirty="0"/>
              <a:t>(http://www.childrensrightswales.org.uk/userfiles/file/Teachers_new.ppt)</a:t>
            </a:r>
            <a:endParaRPr lang="en-GB" dirty="0"/>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3</a:t>
            </a:fld>
            <a:endParaRPr lang="en-GB"/>
          </a:p>
        </p:txBody>
      </p:sp>
    </p:spTree>
    <p:extLst>
      <p:ext uri="{BB962C8B-B14F-4D97-AF65-F5344CB8AC3E}">
        <p14:creationId xmlns:p14="http://schemas.microsoft.com/office/powerpoint/2010/main" val="46004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u="sng" dirty="0"/>
              <a:t>Background</a:t>
            </a:r>
            <a:r>
              <a:rPr lang="en-GB" u="sng" baseline="0" dirty="0"/>
              <a:t> information:</a:t>
            </a:r>
          </a:p>
          <a:p>
            <a:pPr marL="171450" indent="-171450" eaLnBrk="1" hangingPunct="1">
              <a:buFont typeface="Arial" panose="020B0604020202020204" pitchFamily="34" charset="0"/>
              <a:buChar char="•"/>
            </a:pPr>
            <a:r>
              <a:rPr lang="en-GB" dirty="0"/>
              <a:t>The UNCRC has 54 articles in total:</a:t>
            </a:r>
          </a:p>
          <a:p>
            <a:pPr marL="628650" lvl="1" indent="-171450" eaLnBrk="1" hangingPunct="1">
              <a:buFont typeface="Arial" panose="020B0604020202020204" pitchFamily="34" charset="0"/>
              <a:buChar char="•"/>
            </a:pPr>
            <a:r>
              <a:rPr lang="en-GB" dirty="0"/>
              <a:t>1 to 41 are substantive articles describing specific rights, the majority of which impact on services provided by Local Authorities. </a:t>
            </a:r>
          </a:p>
          <a:p>
            <a:pPr marL="628650" lvl="1" indent="-171450" eaLnBrk="1" hangingPunct="1">
              <a:buFont typeface="Arial" panose="020B0604020202020204" pitchFamily="34" charset="0"/>
              <a:buChar char="•"/>
            </a:pPr>
            <a:r>
              <a:rPr lang="en-GB" dirty="0"/>
              <a:t>42-54 talk about how the UN and National Governments work to ensure those rights. </a:t>
            </a:r>
          </a:p>
          <a:p>
            <a:pPr marL="171450" indent="-171450" eaLnBrk="1" hangingPunct="1">
              <a:buFont typeface="Arial" panose="020B0604020202020204" pitchFamily="34" charset="0"/>
              <a:buChar char="•"/>
            </a:pPr>
            <a:endParaRPr lang="en-GB" dirty="0"/>
          </a:p>
          <a:p>
            <a:pPr marL="171450" indent="-171450" eaLnBrk="1" hangingPunct="1">
              <a:buFont typeface="Arial" panose="020B0604020202020204" pitchFamily="34" charset="0"/>
              <a:buChar char="•"/>
            </a:pPr>
            <a:r>
              <a:rPr lang="en-GB" dirty="0"/>
              <a:t>The rights can be organised around 3 domains, often referred to as the 3 Ps. </a:t>
            </a:r>
          </a:p>
          <a:p>
            <a:pPr marL="628650" lvl="1" indent="-171450" eaLnBrk="1" hangingPunct="1">
              <a:buFont typeface="Arial" panose="020B0604020202020204" pitchFamily="34" charset="0"/>
              <a:buChar char="•"/>
            </a:pPr>
            <a:r>
              <a:rPr lang="en-GB" b="1" dirty="0"/>
              <a:t>PROVISION</a:t>
            </a:r>
            <a:r>
              <a:rPr lang="en-GB" dirty="0"/>
              <a:t> of services, such as education or healthcare –access</a:t>
            </a:r>
            <a:r>
              <a:rPr lang="en-GB" baseline="0" dirty="0"/>
              <a:t> to play and cultural activities are also included – provision often involves the allocation of a budget</a:t>
            </a:r>
            <a:endParaRPr lang="en-GB" dirty="0"/>
          </a:p>
          <a:p>
            <a:pPr marL="628650" lvl="1" indent="-171450" eaLnBrk="1" hangingPunct="1">
              <a:buFont typeface="Arial" panose="020B0604020202020204" pitchFamily="34" charset="0"/>
              <a:buChar char="•"/>
            </a:pPr>
            <a:r>
              <a:rPr lang="en-GB" b="1" dirty="0"/>
              <a:t>PROTECTION </a:t>
            </a:r>
            <a:r>
              <a:rPr lang="en-GB" dirty="0"/>
              <a:t>of children and young people from abuse or from dangerous drugs (for example).</a:t>
            </a:r>
          </a:p>
          <a:p>
            <a:pPr marL="628650" lvl="1" indent="-171450" eaLnBrk="1" hangingPunct="1">
              <a:buFont typeface="Arial" panose="020B0604020202020204" pitchFamily="34" charset="0"/>
              <a:buChar char="•"/>
            </a:pPr>
            <a:r>
              <a:rPr lang="en-GB" b="0" dirty="0"/>
              <a:t>Promoting</a:t>
            </a:r>
            <a:r>
              <a:rPr lang="en-GB" b="0" baseline="0" dirty="0"/>
              <a:t> the </a:t>
            </a:r>
            <a:r>
              <a:rPr lang="en-GB" b="1" dirty="0"/>
              <a:t>PARTICIPATION</a:t>
            </a:r>
            <a:r>
              <a:rPr lang="en-GB" b="0" baseline="0" dirty="0"/>
              <a:t> children and young people so that their views are sought, heard and actively influence decisions or outcomes.</a:t>
            </a:r>
          </a:p>
          <a:p>
            <a:pPr marL="628650" lvl="1" indent="-171450" eaLnBrk="1" hangingPunct="1">
              <a:buFont typeface="Arial" panose="020B0604020202020204" pitchFamily="34" charset="0"/>
              <a:buChar char="•"/>
            </a:pPr>
            <a:endParaRPr lang="en-GB" b="0" baseline="0" dirty="0"/>
          </a:p>
          <a:p>
            <a:pPr marL="171450" lvl="0" indent="-171450" eaLnBrk="1" hangingPunct="1">
              <a:buFont typeface="Arial" panose="020B0604020202020204" pitchFamily="34" charset="0"/>
              <a:buChar char="•"/>
            </a:pPr>
            <a:r>
              <a:rPr lang="en-GB" b="0" baseline="0" dirty="0"/>
              <a:t>Activity – facilitator reads out a right and everyone types in the chat pane  which domain they think it is, and share at the same time. Repeat for about 5 or 6 rights</a:t>
            </a:r>
            <a:endParaRPr lang="en-GB" dirty="0"/>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4</a:t>
            </a:fld>
            <a:endParaRPr lang="en-GB"/>
          </a:p>
        </p:txBody>
      </p:sp>
    </p:spTree>
    <p:extLst>
      <p:ext uri="{BB962C8B-B14F-4D97-AF65-F5344CB8AC3E}">
        <p14:creationId xmlns:p14="http://schemas.microsoft.com/office/powerpoint/2010/main" val="1606454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i="0" u="none" dirty="0"/>
              <a:t>But</a:t>
            </a:r>
            <a:r>
              <a:rPr lang="en-GB" sz="1200" i="0" u="none" baseline="0" dirty="0"/>
              <a:t> there are underpinning rights which are described as general principles</a:t>
            </a:r>
            <a:endParaRPr lang="en-GB" sz="1200" i="0" u="none" dirty="0"/>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i="0" u="sng" dirty="0"/>
              <a:t>Background</a:t>
            </a:r>
            <a:r>
              <a:rPr lang="en-GB" sz="1200" i="0" u="sng" baseline="0" dirty="0"/>
              <a:t> information:</a:t>
            </a:r>
            <a:endParaRPr lang="en-GB" sz="1200" i="0" u="sng" dirty="0"/>
          </a:p>
          <a:p>
            <a:pPr marL="171450" marR="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Although the articles are indivisible</a:t>
            </a:r>
            <a:r>
              <a:rPr lang="en-GB" sz="1200" baseline="0" dirty="0"/>
              <a:t> and interdependent, there are 4 underpinning rights which can be seen to support all the others:</a:t>
            </a:r>
            <a:endParaRPr lang="en-GB" sz="1200" dirty="0"/>
          </a:p>
          <a:p>
            <a:pPr marL="628650" lvl="1" indent="-171450" eaLnBrk="1" hangingPunct="1">
              <a:buFont typeface="Arial" panose="020B0604020202020204" pitchFamily="34" charset="0"/>
              <a:buChar char="•"/>
            </a:pPr>
            <a:r>
              <a:rPr lang="en-GB" sz="1200" dirty="0"/>
              <a:t>Article 2 covers the principle of Universality.</a:t>
            </a:r>
          </a:p>
          <a:p>
            <a:pPr marL="628650" lvl="1" indent="-171450" eaLnBrk="1" hangingPunct="1">
              <a:buFont typeface="Arial" panose="020B0604020202020204" pitchFamily="34" charset="0"/>
              <a:buChar char="•"/>
            </a:pPr>
            <a:r>
              <a:rPr lang="en-GB" sz="1200" dirty="0"/>
              <a:t>Article 3 puts the best interest of the child first – before any other consideration – in all actions concerning children.</a:t>
            </a:r>
          </a:p>
          <a:p>
            <a:pPr marL="628650" lvl="1" indent="-171450" eaLnBrk="1" hangingPunct="1">
              <a:buFont typeface="Arial" panose="020B0604020202020204" pitchFamily="34" charset="0"/>
              <a:buChar char="•"/>
            </a:pPr>
            <a:r>
              <a:rPr lang="en-GB" sz="1200" dirty="0"/>
              <a:t>Article 6 recognises that every child has the inherent right to life and that States must ensure ‘to the maximum extent possible the survival and development of the child’.</a:t>
            </a:r>
          </a:p>
          <a:p>
            <a:pPr marL="628650" lvl="1" indent="-171450" eaLnBrk="1" hangingPunct="1">
              <a:buFont typeface="Arial" panose="020B0604020202020204" pitchFamily="34" charset="0"/>
              <a:buChar char="•"/>
            </a:pPr>
            <a:r>
              <a:rPr lang="en-GB" sz="1200" dirty="0"/>
              <a:t>Article 12, the right to be heard, is seen as a gateway right. Without Article 12 it is very difficult for children and young people to exercise their other rights. Participation therefore is often the first step to raising awareness of rights.</a:t>
            </a:r>
          </a:p>
          <a:p>
            <a:pPr eaLnBrk="1" hangingPunct="1"/>
            <a:endParaRPr lang="en-GB" sz="1200" dirty="0"/>
          </a:p>
          <a:p>
            <a:pPr marL="171450" indent="-171450" eaLnBrk="1" hangingPunct="1">
              <a:buFont typeface="Arial" panose="020B0604020202020204" pitchFamily="34" charset="0"/>
              <a:buChar char="•"/>
            </a:pPr>
            <a:r>
              <a:rPr lang="en-GB" sz="1200" dirty="0"/>
              <a:t>An example: when you look at article 9 for instance, which says you should not separated from your parents unless it is for your own good, you have to remember that this applies to all children, without discrimination, that any decision about taking a child away from it’s parents has to be in the best interests of the child, that all children have the right to life and to survive and develop healthily and that children and young people have the right to be heard and express their views about any decision to separate them from their parents. </a:t>
            </a:r>
          </a:p>
          <a:p>
            <a:pPr marL="171450" indent="-171450" eaLnBrk="1" hangingPunct="1">
              <a:buFont typeface="Arial" panose="020B0604020202020204" pitchFamily="34" charset="0"/>
              <a:buChar char="•"/>
            </a:pPr>
            <a:endParaRPr lang="en-GB" sz="1200" dirty="0"/>
          </a:p>
          <a:p>
            <a:pPr marL="171450" indent="-171450" eaLnBrk="1" hangingPunct="1">
              <a:buFont typeface="Arial" panose="020B0604020202020204" pitchFamily="34" charset="0"/>
              <a:buChar char="•"/>
            </a:pPr>
            <a:r>
              <a:rPr lang="en-GB" sz="1200" dirty="0"/>
              <a:t>You can go through this exercise for each of the 41 substantive rights, demonstrating the underpinning nature of these rights.</a:t>
            </a:r>
          </a:p>
          <a:p>
            <a:pPr marL="171450" indent="-171450" eaLnBrk="1" hangingPunct="1">
              <a:buFont typeface="Arial" panose="020B0604020202020204" pitchFamily="34" charset="0"/>
              <a:buChar char="•"/>
            </a:pPr>
            <a:endParaRPr lang="en-GB" sz="1200" dirty="0"/>
          </a:p>
          <a:p>
            <a:pPr marL="171450" indent="-171450" eaLnBrk="1" hangingPunct="1">
              <a:buFont typeface="Arial" panose="020B0604020202020204" pitchFamily="34" charset="0"/>
              <a:buChar char="•"/>
            </a:pPr>
            <a:r>
              <a:rPr lang="en-GB" sz="1200" dirty="0"/>
              <a:t>Now</a:t>
            </a:r>
            <a:r>
              <a:rPr lang="en-GB" sz="1200" baseline="0" dirty="0"/>
              <a:t> take some time to sort some of the rights into how they relate to each of these underpinning rights</a:t>
            </a:r>
            <a:endParaRPr lang="en-GB" sz="1200" dirty="0"/>
          </a:p>
          <a:p>
            <a:pPr marL="171450" indent="-171450">
              <a:buFont typeface="Arial" panose="020B0604020202020204" pitchFamily="34" charset="0"/>
              <a:buChar char="•"/>
            </a:pPr>
            <a:endParaRPr lang="en-GB" dirty="0"/>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5</a:t>
            </a:fld>
            <a:endParaRPr lang="en-GB"/>
          </a:p>
        </p:txBody>
      </p:sp>
    </p:spTree>
    <p:extLst>
      <p:ext uri="{BB962C8B-B14F-4D97-AF65-F5344CB8AC3E}">
        <p14:creationId xmlns:p14="http://schemas.microsoft.com/office/powerpoint/2010/main" val="1425974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6</a:t>
            </a:fld>
            <a:endParaRPr lang="en-GB"/>
          </a:p>
        </p:txBody>
      </p:sp>
    </p:spTree>
    <p:extLst>
      <p:ext uri="{BB962C8B-B14F-4D97-AF65-F5344CB8AC3E}">
        <p14:creationId xmlns:p14="http://schemas.microsoft.com/office/powerpoint/2010/main" val="3728566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90000"/>
              </a:lnSpc>
              <a:buFontTx/>
              <a:buNone/>
            </a:pPr>
            <a:endParaRPr lang="en-GB" u="sng" dirty="0"/>
          </a:p>
          <a:p>
            <a:pPr marL="0" indent="0" eaLnBrk="1" hangingPunct="1">
              <a:lnSpc>
                <a:spcPct val="90000"/>
              </a:lnSpc>
              <a:buFontTx/>
              <a:buNone/>
            </a:pPr>
            <a:r>
              <a:rPr lang="en-GB" u="sng" dirty="0"/>
              <a:t>Body of Rights Activity (continued)</a:t>
            </a:r>
          </a:p>
          <a:p>
            <a:pPr marL="171450" indent="-171450" eaLnBrk="1" hangingPunct="1">
              <a:lnSpc>
                <a:spcPct val="90000"/>
              </a:lnSpc>
              <a:buFont typeface="Arial" panose="020B0604020202020204" pitchFamily="34" charset="0"/>
              <a:buChar char="•"/>
            </a:pPr>
            <a:r>
              <a:rPr lang="en-GB" u="none" dirty="0"/>
              <a:t>Discuss the following with participants:</a:t>
            </a:r>
          </a:p>
          <a:p>
            <a:pPr marL="628650" lvl="1" indent="-171450" eaLnBrk="1" hangingPunct="1">
              <a:lnSpc>
                <a:spcPct val="90000"/>
              </a:lnSpc>
              <a:buFont typeface="Arial" panose="020B0604020202020204" pitchFamily="34" charset="0"/>
              <a:buChar char="•"/>
            </a:pPr>
            <a:r>
              <a:rPr lang="en-GB" u="none" dirty="0"/>
              <a:t>Are we clear on the difference between these? Are</a:t>
            </a:r>
            <a:r>
              <a:rPr lang="en-GB" u="none" baseline="0" dirty="0"/>
              <a:t> they easily confused?</a:t>
            </a:r>
          </a:p>
          <a:p>
            <a:pPr marL="628650" lvl="1" indent="-171450" eaLnBrk="1" hangingPunct="1">
              <a:lnSpc>
                <a:spcPct val="90000"/>
              </a:lnSpc>
              <a:buFont typeface="Arial" panose="020B0604020202020204" pitchFamily="34" charset="0"/>
              <a:buChar char="•"/>
            </a:pPr>
            <a:r>
              <a:rPr lang="en-GB" u="none" dirty="0"/>
              <a:t>Understanding what rights really are is</a:t>
            </a:r>
            <a:r>
              <a:rPr lang="en-GB" u="none" baseline="0" dirty="0"/>
              <a:t> an essential part of leading colleagues through  this professional learning experience; it is quite easy for wants, needs and rights to become confused when talking about children’s rights. Rights are not mere wants: they are core entitlements.</a:t>
            </a:r>
          </a:p>
          <a:p>
            <a:pPr marL="171450" indent="-171450" eaLnBrk="1" hangingPunct="1">
              <a:lnSpc>
                <a:spcPct val="90000"/>
              </a:lnSpc>
              <a:buFontTx/>
              <a:buChar char="-"/>
            </a:pPr>
            <a:endParaRPr lang="en-GB" u="sng" dirty="0"/>
          </a:p>
          <a:p>
            <a:pPr marL="171450" indent="-171450" eaLnBrk="1" hangingPunct="1">
              <a:lnSpc>
                <a:spcPct val="90000"/>
              </a:lnSpc>
              <a:buFont typeface="Arial" panose="020B0604020202020204" pitchFamily="34" charset="0"/>
              <a:buChar char="•"/>
            </a:pPr>
            <a:r>
              <a:rPr lang="en-GB" u="none" dirty="0"/>
              <a:t>Recap main learning points:</a:t>
            </a:r>
          </a:p>
          <a:p>
            <a:pPr marL="628650" lvl="1" indent="-171450" eaLnBrk="1" hangingPunct="1">
              <a:lnSpc>
                <a:spcPct val="90000"/>
              </a:lnSpc>
              <a:buFont typeface="Arial" panose="020B0604020202020204" pitchFamily="34" charset="0"/>
              <a:buChar char="•"/>
            </a:pPr>
            <a:r>
              <a:rPr lang="en-GB" b="1" dirty="0"/>
              <a:t>Wants</a:t>
            </a:r>
            <a:r>
              <a:rPr lang="en-GB" dirty="0"/>
              <a:t> refers to something you don’t need but would like to have. Looking at something from a position of wants can make the person wanting something appear greedy.</a:t>
            </a:r>
          </a:p>
          <a:p>
            <a:pPr marL="628650" lvl="1" indent="-171450" eaLnBrk="1" hangingPunct="1">
              <a:lnSpc>
                <a:spcPct val="90000"/>
              </a:lnSpc>
              <a:buFont typeface="Arial" panose="020B0604020202020204" pitchFamily="34" charset="0"/>
              <a:buChar char="•"/>
            </a:pPr>
            <a:r>
              <a:rPr lang="en-GB" dirty="0"/>
              <a:t>A </a:t>
            </a:r>
            <a:r>
              <a:rPr lang="en-GB" b="1" dirty="0"/>
              <a:t>need</a:t>
            </a:r>
            <a:r>
              <a:rPr lang="en-GB" dirty="0"/>
              <a:t> is an aspiration that can be quite legitimate, but it is not necessarily associated with an obligation to cater for it; satisfaction of a need cannot be enforced. Looking at something from a perspective of need may put the person in need in a position of weakness,</a:t>
            </a:r>
            <a:r>
              <a:rPr lang="en-GB" baseline="0" dirty="0"/>
              <a:t> as it may rely on the benevolence of others to share that which is needed.</a:t>
            </a:r>
            <a:endParaRPr lang="en-GB" dirty="0"/>
          </a:p>
          <a:p>
            <a:pPr marL="628650" lvl="1" indent="-171450" eaLnBrk="1" hangingPunct="1">
              <a:lnSpc>
                <a:spcPct val="90000"/>
              </a:lnSpc>
              <a:buFont typeface="Arial" panose="020B0604020202020204" pitchFamily="34" charset="0"/>
              <a:buChar char="•"/>
            </a:pPr>
            <a:r>
              <a:rPr lang="en-GB" b="1" dirty="0"/>
              <a:t>Rights</a:t>
            </a:r>
            <a:r>
              <a:rPr lang="en-GB" dirty="0"/>
              <a:t> come from needs, but not all needs have rights associated with them. A human right is something to which someone is entitled solely by virtue of being alive;</a:t>
            </a:r>
            <a:r>
              <a:rPr lang="en-GB" baseline="0" dirty="0"/>
              <a:t> i</a:t>
            </a:r>
            <a:r>
              <a:rPr lang="en-GB" dirty="0"/>
              <a:t>t is something which enables a person to live with dignity. A right can be enforced before the government and entails an obligation on the part of the government.</a:t>
            </a:r>
            <a:r>
              <a:rPr lang="en-GB" baseline="0" dirty="0"/>
              <a:t> </a:t>
            </a:r>
            <a:r>
              <a:rPr lang="en-GB" dirty="0"/>
              <a:t>Looking at something from a perspective of rights puts the person with that right in a position of strength:</a:t>
            </a:r>
            <a:r>
              <a:rPr lang="en-GB" baseline="0" dirty="0"/>
              <a:t> it protects their core entitlements.</a:t>
            </a:r>
            <a:endParaRPr lang="en-GB" dirty="0"/>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7</a:t>
            </a:fld>
            <a:endParaRPr lang="en-GB"/>
          </a:p>
        </p:txBody>
      </p:sp>
    </p:spTree>
    <p:extLst>
      <p:ext uri="{BB962C8B-B14F-4D97-AF65-F5344CB8AC3E}">
        <p14:creationId xmlns:p14="http://schemas.microsoft.com/office/powerpoint/2010/main" val="3128935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u="sng" dirty="0"/>
              <a:t>What</a:t>
            </a:r>
            <a:r>
              <a:rPr lang="en-GB" u="sng" baseline="0" dirty="0"/>
              <a:t> Are Rights?</a:t>
            </a:r>
            <a:endParaRPr lang="en-GB" u="sng" dirty="0"/>
          </a:p>
          <a:p>
            <a:pPr marL="171450" indent="-171450">
              <a:buFont typeface="Arial" panose="020B0604020202020204" pitchFamily="34" charset="0"/>
              <a:buChar char="•"/>
            </a:pPr>
            <a:r>
              <a:rPr lang="en-GB" dirty="0"/>
              <a:t>Given that participants</a:t>
            </a:r>
            <a:r>
              <a:rPr lang="en-GB" baseline="0" dirty="0"/>
              <a:t> have been asked to think about what makes a right, ask them now to think about these two terms: right; human right.</a:t>
            </a:r>
          </a:p>
          <a:p>
            <a:pPr marL="171450" indent="-171450">
              <a:buFont typeface="Arial" panose="020B0604020202020204" pitchFamily="34" charset="0"/>
              <a:buChar char="•"/>
            </a:pPr>
            <a:r>
              <a:rPr lang="en-GB" i="0" baseline="0" dirty="0"/>
              <a:t>Invite groups to discuss these two terms and come up with a clear definition of each.</a:t>
            </a:r>
          </a:p>
          <a:p>
            <a:pPr marL="171450" indent="-171450">
              <a:buFont typeface="Arial" panose="020B0604020202020204" pitchFamily="34" charset="0"/>
              <a:buChar char="•"/>
            </a:pPr>
            <a:r>
              <a:rPr lang="en-GB" i="0" baseline="0" dirty="0"/>
              <a:t>Ask groups to appoint a scribe to note the definitions, and be able to share them in a plenary.</a:t>
            </a:r>
          </a:p>
          <a:p>
            <a:pPr marL="171450" indent="-171450">
              <a:buFont typeface="Arial" panose="020B0604020202020204" pitchFamily="34" charset="0"/>
              <a:buChar char="•"/>
            </a:pPr>
            <a:endParaRPr lang="en-GB" i="0" baseline="0" dirty="0"/>
          </a:p>
          <a:p>
            <a:pPr marL="171450" indent="-171450">
              <a:buFont typeface="Arial" panose="020B0604020202020204" pitchFamily="34" charset="0"/>
              <a:buChar char="•"/>
            </a:pPr>
            <a:r>
              <a:rPr lang="en-GB" i="1" baseline="0" dirty="0"/>
              <a:t>Give participants time to discuss and write up their definitions.</a:t>
            </a:r>
          </a:p>
          <a:p>
            <a:pPr marL="0" indent="0">
              <a:buFont typeface="Arial" panose="020B0604020202020204" pitchFamily="34" charset="0"/>
              <a:buNone/>
            </a:pPr>
            <a:endParaRPr lang="en-GB" i="1" baseline="0" dirty="0"/>
          </a:p>
          <a:p>
            <a:pPr marL="171450" indent="-171450">
              <a:buFont typeface="Arial" panose="020B0604020202020204" pitchFamily="34" charset="0"/>
              <a:buChar char="•"/>
            </a:pPr>
            <a:r>
              <a:rPr lang="en-GB" i="1" baseline="0" dirty="0"/>
              <a:t>Share the definitions from the SHRC; OHCHR; and the young people (SCCYP – on next slide)</a:t>
            </a:r>
          </a:p>
          <a:p>
            <a:pPr marL="0" indent="0">
              <a:buFont typeface="Arial" panose="020B0604020202020204" pitchFamily="34" charset="0"/>
              <a:buNone/>
            </a:pPr>
            <a:r>
              <a:rPr lang="en-GB" i="1" baseline="0" dirty="0"/>
              <a:t> </a:t>
            </a:r>
          </a:p>
          <a:p>
            <a:pPr marL="171450" indent="-171450">
              <a:buFont typeface="Arial" panose="020B0604020202020204" pitchFamily="34" charset="0"/>
              <a:buChar char="•"/>
            </a:pPr>
            <a:r>
              <a:rPr lang="en-GB" baseline="0" dirty="0"/>
              <a:t>Some points for leading discussion:</a:t>
            </a:r>
          </a:p>
          <a:p>
            <a:pPr marL="628650" lvl="1" indent="-171450">
              <a:buFont typeface="Arial" panose="020B0604020202020204" pitchFamily="34" charset="0"/>
              <a:buChar char="•"/>
            </a:pPr>
            <a:r>
              <a:rPr lang="en-GB" baseline="0" dirty="0"/>
              <a:t>The term ‘right’ may conjure up images of compensation-claim lawyers’ adverts, but it is important that the vision of dignity and respect, which rights seek to protect, is not lost.</a:t>
            </a:r>
          </a:p>
          <a:p>
            <a:pPr marL="628650" lvl="1" indent="-171450">
              <a:buFont typeface="Arial" panose="020B0604020202020204" pitchFamily="34" charset="0"/>
              <a:buChar char="•"/>
            </a:pPr>
            <a:r>
              <a:rPr lang="en-GB" baseline="0" dirty="0"/>
              <a:t>‘Rights’ can be seen from the perspective of the bearer, but much of the work undertaken to bring about the protection of children’s rights has come about from experiences of atrocity, poverty and abuse; it is in this context that children’s rights can be seen from the perspective of the adults, the duty-bearers, in ensuring that the dignity, respect and basic requirements for development of children are all protected and promoted.</a:t>
            </a:r>
            <a:endParaRPr lang="en-GB" dirty="0"/>
          </a:p>
          <a:p>
            <a:pPr marL="171450" indent="-171450">
              <a:buFont typeface="Arial" panose="020B0604020202020204" pitchFamily="34" charset="0"/>
              <a:buChar char="•"/>
            </a:pPr>
            <a:endParaRPr lang="en-GB" i="1" dirty="0"/>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8</a:t>
            </a:fld>
            <a:endParaRPr lang="en-GB"/>
          </a:p>
        </p:txBody>
      </p:sp>
    </p:spTree>
    <p:extLst>
      <p:ext uri="{BB962C8B-B14F-4D97-AF65-F5344CB8AC3E}">
        <p14:creationId xmlns:p14="http://schemas.microsoft.com/office/powerpoint/2010/main" val="1314136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Together</a:t>
            </a:r>
            <a:r>
              <a:rPr lang="en-GB" baseline="0" dirty="0"/>
              <a:t> Scotland – an alliance of children’s charities that work to improve the awareness, understanding and implementation of the UNCRC – produce an annual state of children’s rights report about how children and young people are experiencing their rights in Scotland – part of the reporting committee</a:t>
            </a:r>
          </a:p>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9</a:t>
            </a:fld>
            <a:endParaRPr lang="en-GB"/>
          </a:p>
        </p:txBody>
      </p:sp>
    </p:spTree>
    <p:extLst>
      <p:ext uri="{BB962C8B-B14F-4D97-AF65-F5344CB8AC3E}">
        <p14:creationId xmlns:p14="http://schemas.microsoft.com/office/powerpoint/2010/main" val="1456660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38C683-9137-4122-84BD-5AA5692D6AF0}" type="slidenum">
              <a:rPr lang="en-GB" smtClean="0"/>
              <a:t>10</a:t>
            </a:fld>
            <a:endParaRPr lang="en-GB"/>
          </a:p>
        </p:txBody>
      </p:sp>
    </p:spTree>
    <p:extLst>
      <p:ext uri="{BB962C8B-B14F-4D97-AF65-F5344CB8AC3E}">
        <p14:creationId xmlns:p14="http://schemas.microsoft.com/office/powerpoint/2010/main" val="1863222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anose="020B0502040204020203" pitchFamily="34" charset="0"/>
                <a:cs typeface="Segoe UI" panose="020B0502040204020203" pitchFamily="34" charset="0"/>
              </a:defRPr>
            </a:lvl1pPr>
          </a:lstStyle>
          <a:p>
            <a:r>
              <a:rPr lang="en-US"/>
              <a:t>Click to edit Master title style</a:t>
            </a:r>
            <a:endParaRPr lang="en-GB" dirty="0"/>
          </a:p>
        </p:txBody>
      </p:sp>
      <p:sp>
        <p:nvSpPr>
          <p:cNvPr id="3" name="Content Placeholder 2"/>
          <p:cNvSpPr>
            <a:spLocks noGrp="1"/>
          </p:cNvSpPr>
          <p:nvPr>
            <p:ph idx="1" hasCustomPrompt="1"/>
          </p:nvPr>
        </p:nvSpPr>
        <p:spPr/>
        <p:txBody>
          <a:bodyPr/>
          <a:lstStyle>
            <a:lvl1pPr>
              <a:defRPr b="0" baseline="0"/>
            </a:lvl1pPr>
            <a:lvl2pPr marL="742950" indent="-285750">
              <a:buFont typeface="Arial"/>
              <a:buChar char="•"/>
              <a:defRPr/>
            </a:lvl2pPr>
            <a:lvl3pPr marL="1257300" indent="-342900">
              <a:buFont typeface="Lucida Grande"/>
              <a:buChar char="-"/>
              <a:defRPr/>
            </a:lvl3pPr>
            <a:lvl4pPr marL="1714500" indent="-342900">
              <a:buClr>
                <a:srgbClr val="00ABB5"/>
              </a:buClr>
              <a:buFont typeface="Wingdings" charset="2"/>
              <a:buChar char="Ø"/>
              <a:defRPr/>
            </a:lvl4pPr>
            <a:lvl5pPr marL="2171700" indent="-342900">
              <a:buClr>
                <a:srgbClr val="00ABB5"/>
              </a:buClr>
              <a:buFont typeface="Lucida Grande"/>
              <a:buChar char="-"/>
              <a:defRPr/>
            </a:lvl5pPr>
            <a:lvl6pPr>
              <a:buClr>
                <a:srgbClr val="00ABB5"/>
              </a:buClr>
              <a:defRPr/>
            </a:lvl6pPr>
          </a:lstStyle>
          <a:p>
            <a:pPr lvl="0"/>
            <a:r>
              <a:rPr lang="en-US" dirty="0"/>
              <a:t>Main body style like this and leading into bullets:</a:t>
            </a:r>
          </a:p>
          <a:p>
            <a:pPr lvl="1"/>
            <a:r>
              <a:rPr lang="en-US" dirty="0"/>
              <a:t>First level bullet</a:t>
            </a:r>
          </a:p>
          <a:p>
            <a:pPr lvl="2"/>
            <a:r>
              <a:rPr lang="en-US" dirty="0"/>
              <a:t>Second level bullet</a:t>
            </a:r>
          </a:p>
          <a:p>
            <a:pPr lvl="3"/>
            <a:r>
              <a:rPr lang="en-US" dirty="0"/>
              <a:t>Third level bullet</a:t>
            </a:r>
          </a:p>
          <a:p>
            <a:pPr lvl="4"/>
            <a:r>
              <a:rPr lang="en-US" dirty="0"/>
              <a:t>Fourth level</a:t>
            </a:r>
          </a:p>
          <a:p>
            <a:pPr lvl="5"/>
            <a:r>
              <a:rPr lang="en-US" dirty="0"/>
              <a:t>Fifth level</a:t>
            </a:r>
            <a:endParaRPr lang="en-GB" dirty="0"/>
          </a:p>
        </p:txBody>
      </p:sp>
      <p:cxnSp>
        <p:nvCxnSpPr>
          <p:cNvPr id="6" name="Straight Connector 5"/>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9" name="Text Box 7">
            <a:extLst>
              <a:ext uri="{FF2B5EF4-FFF2-40B4-BE49-F238E27FC236}">
                <a16:creationId xmlns:a16="http://schemas.microsoft.com/office/drawing/2014/main" id="{1D149EED-A24B-4C9D-8239-3FD15B66DD1E}"/>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2994506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1168" y="830264"/>
            <a:ext cx="2747433" cy="47593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66751" y="830264"/>
            <a:ext cx="8041216" cy="47593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4" name="Straight Connector 3"/>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7" name="Text Box 7">
            <a:extLst>
              <a:ext uri="{FF2B5EF4-FFF2-40B4-BE49-F238E27FC236}">
                <a16:creationId xmlns:a16="http://schemas.microsoft.com/office/drawing/2014/main" id="{77573246-914A-456E-B078-C85E43345B4F}"/>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1344635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cxnSp>
        <p:nvCxnSpPr>
          <p:cNvPr id="4" name="Straight Connector 3"/>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7" name="Text Box 7">
            <a:extLst>
              <a:ext uri="{FF2B5EF4-FFF2-40B4-BE49-F238E27FC236}">
                <a16:creationId xmlns:a16="http://schemas.microsoft.com/office/drawing/2014/main" id="{96D86386-DD5D-44E4-9DA8-0847F2AD281A}"/>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100837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887538"/>
            <a:ext cx="5384800" cy="3702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73800" y="1887538"/>
            <a:ext cx="5384800" cy="3702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5" name="Straight Connector 4"/>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8" name="Text Box 7">
            <a:extLst>
              <a:ext uri="{FF2B5EF4-FFF2-40B4-BE49-F238E27FC236}">
                <a16:creationId xmlns:a16="http://schemas.microsoft.com/office/drawing/2014/main" id="{B90606F3-C37B-4E8E-953A-A79DB0F85079}"/>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3967654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atin typeface="Segoe UI" panose="020B0502040204020203" pitchFamily="34" charset="0"/>
                <a:cs typeface="Segoe UI" panose="020B0502040204020203"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7" name="Straight Connector 6"/>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10" name="Text Box 7">
            <a:extLst>
              <a:ext uri="{FF2B5EF4-FFF2-40B4-BE49-F238E27FC236}">
                <a16:creationId xmlns:a16="http://schemas.microsoft.com/office/drawing/2014/main" id="{E8A5E0A7-CC59-439A-86AD-CACF913C09E0}"/>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2329684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anose="020B0502040204020203" pitchFamily="34" charset="0"/>
                <a:cs typeface="Segoe UI" panose="020B0502040204020203" pitchFamily="34" charset="0"/>
              </a:defRPr>
            </a:lvl1pPr>
          </a:lstStyle>
          <a:p>
            <a:r>
              <a:rPr lang="en-US" dirty="0"/>
              <a:t>Click to edit Master title style</a:t>
            </a:r>
            <a:endParaRPr lang="en-GB" dirty="0"/>
          </a:p>
        </p:txBody>
      </p:sp>
      <p:cxnSp>
        <p:nvCxnSpPr>
          <p:cNvPr id="3" name="Straight Connector 2"/>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6" name="Text Box 7">
            <a:extLst>
              <a:ext uri="{FF2B5EF4-FFF2-40B4-BE49-F238E27FC236}">
                <a16:creationId xmlns:a16="http://schemas.microsoft.com/office/drawing/2014/main" id="{5A82CB99-DBA1-49D1-ACA5-4B324EC0D098}"/>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145589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5" name="Text Box 7">
            <a:extLst>
              <a:ext uri="{FF2B5EF4-FFF2-40B4-BE49-F238E27FC236}">
                <a16:creationId xmlns:a16="http://schemas.microsoft.com/office/drawing/2014/main" id="{B820ED25-95AF-4BE6-AA01-B9A99C45BDC4}"/>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3923925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5" name="Straight Connector 4"/>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8" name="Text Box 7">
            <a:extLst>
              <a:ext uri="{FF2B5EF4-FFF2-40B4-BE49-F238E27FC236}">
                <a16:creationId xmlns:a16="http://schemas.microsoft.com/office/drawing/2014/main" id="{479891A1-ACE1-4849-8E35-A13F95D1E282}"/>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266844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5" name="Straight Connector 4"/>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8" name="Text Box 7">
            <a:extLst>
              <a:ext uri="{FF2B5EF4-FFF2-40B4-BE49-F238E27FC236}">
                <a16:creationId xmlns:a16="http://schemas.microsoft.com/office/drawing/2014/main" id="{A996A082-AF54-4C32-B4D7-EF7D9263F876}"/>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4188069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4" name="Straight Connector 3"/>
          <p:cNvCxnSpPr/>
          <p:nvPr userDrawn="1"/>
        </p:nvCxnSpPr>
        <p:spPr>
          <a:xfrm>
            <a:off x="666751" y="6223000"/>
            <a:ext cx="10836972" cy="0"/>
          </a:xfrm>
          <a:prstGeom prst="line">
            <a:avLst/>
          </a:prstGeom>
          <a:ln>
            <a:solidFill>
              <a:srgbClr val="B3D236"/>
            </a:solidFill>
          </a:ln>
        </p:spPr>
        <p:style>
          <a:lnRef idx="1">
            <a:schemeClr val="accent1"/>
          </a:lnRef>
          <a:fillRef idx="0">
            <a:schemeClr val="accent1"/>
          </a:fillRef>
          <a:effectRef idx="0">
            <a:schemeClr val="accent1"/>
          </a:effectRef>
          <a:fontRef idx="minor">
            <a:schemeClr val="tx1"/>
          </a:fontRef>
        </p:style>
      </p:cxnSp>
      <p:sp>
        <p:nvSpPr>
          <p:cNvPr id="7" name="Text Box 7">
            <a:extLst>
              <a:ext uri="{FF2B5EF4-FFF2-40B4-BE49-F238E27FC236}">
                <a16:creationId xmlns:a16="http://schemas.microsoft.com/office/drawing/2014/main" id="{2BB64949-721B-49DB-802C-CC9CA53BE536}"/>
              </a:ext>
            </a:extLst>
          </p:cNvPr>
          <p:cNvSpPr txBox="1">
            <a:spLocks noChangeArrowheads="1"/>
          </p:cNvSpPr>
          <p:nvPr userDrawn="1"/>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Tree>
    <p:extLst>
      <p:ext uri="{BB962C8B-B14F-4D97-AF65-F5344CB8AC3E}">
        <p14:creationId xmlns:p14="http://schemas.microsoft.com/office/powerpoint/2010/main" val="3853926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66751" y="830263"/>
            <a:ext cx="10836972"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dirty="0"/>
          </a:p>
        </p:txBody>
      </p:sp>
      <p:sp>
        <p:nvSpPr>
          <p:cNvPr id="1028" name="Rectangle 3"/>
          <p:cNvSpPr>
            <a:spLocks noGrp="1" noChangeArrowheads="1"/>
          </p:cNvSpPr>
          <p:nvPr>
            <p:ph type="body" idx="1"/>
          </p:nvPr>
        </p:nvSpPr>
        <p:spPr bwMode="auto">
          <a:xfrm>
            <a:off x="685800" y="1887538"/>
            <a:ext cx="10817923" cy="370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Main body style like this and leading into bullets:</a:t>
            </a:r>
          </a:p>
          <a:p>
            <a:pPr lvl="1"/>
            <a:r>
              <a:rPr lang="en-US" dirty="0"/>
              <a:t>First level bullet</a:t>
            </a:r>
          </a:p>
          <a:p>
            <a:pPr lvl="2"/>
            <a:r>
              <a:rPr lang="en-US" dirty="0"/>
              <a:t>Second level bullet</a:t>
            </a:r>
          </a:p>
          <a:p>
            <a:pPr lvl="3"/>
            <a:r>
              <a:rPr lang="en-US" dirty="0"/>
              <a:t>Third level bullet</a:t>
            </a:r>
          </a:p>
          <a:p>
            <a:pPr lvl="4"/>
            <a:r>
              <a:rPr lang="en-US" dirty="0"/>
              <a:t>Fourth level</a:t>
            </a:r>
          </a:p>
          <a:p>
            <a:pPr lvl="5"/>
            <a:r>
              <a:rPr lang="en-US" dirty="0"/>
              <a:t>Fifth level</a:t>
            </a:r>
            <a:endParaRPr lang="en-GB" dirty="0"/>
          </a:p>
        </p:txBody>
      </p:sp>
      <p:sp>
        <p:nvSpPr>
          <p:cNvPr id="1029" name="Text Box 7"/>
          <p:cNvSpPr txBox="1">
            <a:spLocks noChangeArrowheads="1"/>
          </p:cNvSpPr>
          <p:nvPr/>
        </p:nvSpPr>
        <p:spPr bwMode="auto">
          <a:xfrm>
            <a:off x="5865962" y="6304002"/>
            <a:ext cx="5946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en-GB" sz="1200" dirty="0">
                <a:solidFill>
                  <a:srgbClr val="00ABB5"/>
                </a:solidFill>
              </a:rPr>
              <a:t>For Scotland's learners, with Scotland's educators</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dirty="0">
                <a:solidFill>
                  <a:srgbClr val="00ABB5"/>
                </a:solidFill>
              </a:rPr>
              <a:t>Do </a:t>
            </a:r>
            <a:r>
              <a:rPr lang="en-GB" sz="1200" b="0" dirty="0" err="1">
                <a:solidFill>
                  <a:srgbClr val="00ABB5"/>
                </a:solidFill>
              </a:rPr>
              <a:t>luchd-ionnsachaidh</a:t>
            </a:r>
            <a:r>
              <a:rPr lang="en-GB" sz="1200" b="0" dirty="0">
                <a:solidFill>
                  <a:srgbClr val="00ABB5"/>
                </a:solidFill>
              </a:rPr>
              <a:t> </a:t>
            </a:r>
            <a:r>
              <a:rPr lang="en-GB" sz="1200" b="0" dirty="0" err="1">
                <a:solidFill>
                  <a:srgbClr val="00ABB5"/>
                </a:solidFill>
              </a:rPr>
              <a:t>na</a:t>
            </a:r>
            <a:r>
              <a:rPr lang="en-GB" sz="1200" b="0" dirty="0">
                <a:solidFill>
                  <a:srgbClr val="00ABB5"/>
                </a:solidFill>
              </a:rPr>
              <a:t> h-Alba, le </a:t>
            </a:r>
            <a:r>
              <a:rPr lang="en-GB" sz="1200" b="0" dirty="0" err="1">
                <a:solidFill>
                  <a:srgbClr val="00ABB5"/>
                </a:solidFill>
              </a:rPr>
              <a:t>luchd-foghlaim</a:t>
            </a:r>
            <a:r>
              <a:rPr lang="en-GB" sz="1200" b="0" dirty="0">
                <a:solidFill>
                  <a:srgbClr val="00ABB5"/>
                </a:solidFill>
              </a:rPr>
              <a:t> Alba </a:t>
            </a:r>
          </a:p>
        </p:txBody>
      </p:sp>
      <p:sp>
        <p:nvSpPr>
          <p:cNvPr id="1030" name="Picture 9" descr="Education Scotland White (higher res)"/>
          <p:cNvSpPr>
            <a:spLocks noChangeAspect="1" noChangeArrowheads="1"/>
          </p:cNvSpPr>
          <p:nvPr/>
        </p:nvSpPr>
        <p:spPr bwMode="auto">
          <a:xfrm>
            <a:off x="9359900" y="5892800"/>
            <a:ext cx="2159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sz="1800"/>
          </a:p>
        </p:txBody>
      </p:sp>
      <p:cxnSp>
        <p:nvCxnSpPr>
          <p:cNvPr id="3" name="Straight Connector 2"/>
          <p:cNvCxnSpPr>
            <a:endCxn id="1030" idx="3"/>
          </p:cNvCxnSpPr>
          <p:nvPr/>
        </p:nvCxnSpPr>
        <p:spPr>
          <a:xfrm flipV="1">
            <a:off x="676690" y="6216650"/>
            <a:ext cx="10842210" cy="41072"/>
          </a:xfrm>
          <a:prstGeom prst="line">
            <a:avLst/>
          </a:prstGeom>
          <a:ln w="12700" cmpd="sng">
            <a:solidFill>
              <a:srgbClr val="B3D23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47896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txStyles>
    <p:titleStyle>
      <a:lvl1pPr algn="l" rtl="0" eaLnBrk="1" fontAlgn="base" hangingPunct="1">
        <a:spcBef>
          <a:spcPct val="0"/>
        </a:spcBef>
        <a:spcAft>
          <a:spcPct val="0"/>
        </a:spcAft>
        <a:defRPr sz="3000" b="1">
          <a:solidFill>
            <a:srgbClr val="00ABB5"/>
          </a:solidFill>
          <a:latin typeface="Segoe UI" panose="020B0502040204020203" pitchFamily="34" charset="0"/>
          <a:ea typeface="+mj-ea"/>
          <a:cs typeface="Segoe UI" panose="020B0502040204020203" pitchFamily="34" charset="0"/>
        </a:defRPr>
      </a:lvl1pPr>
      <a:lvl2pPr algn="l" rtl="0" eaLnBrk="1" fontAlgn="base" hangingPunct="1">
        <a:spcBef>
          <a:spcPct val="0"/>
        </a:spcBef>
        <a:spcAft>
          <a:spcPct val="0"/>
        </a:spcAft>
        <a:defRPr sz="3000" b="1">
          <a:solidFill>
            <a:srgbClr val="000000"/>
          </a:solidFill>
          <a:latin typeface="Arial" charset="0"/>
          <a:cs typeface="Arial" charset="0"/>
        </a:defRPr>
      </a:lvl2pPr>
      <a:lvl3pPr algn="l" rtl="0" eaLnBrk="1" fontAlgn="base" hangingPunct="1">
        <a:spcBef>
          <a:spcPct val="0"/>
        </a:spcBef>
        <a:spcAft>
          <a:spcPct val="0"/>
        </a:spcAft>
        <a:defRPr sz="3000" b="1">
          <a:solidFill>
            <a:srgbClr val="000000"/>
          </a:solidFill>
          <a:latin typeface="Arial" charset="0"/>
          <a:cs typeface="Arial" charset="0"/>
        </a:defRPr>
      </a:lvl3pPr>
      <a:lvl4pPr algn="l" rtl="0" eaLnBrk="1" fontAlgn="base" hangingPunct="1">
        <a:spcBef>
          <a:spcPct val="0"/>
        </a:spcBef>
        <a:spcAft>
          <a:spcPct val="0"/>
        </a:spcAft>
        <a:defRPr sz="3000" b="1">
          <a:solidFill>
            <a:srgbClr val="000000"/>
          </a:solidFill>
          <a:latin typeface="Arial" charset="0"/>
          <a:cs typeface="Arial" charset="0"/>
        </a:defRPr>
      </a:lvl4pPr>
      <a:lvl5pPr algn="l" rtl="0" eaLnBrk="1" fontAlgn="base" hangingPunct="1">
        <a:spcBef>
          <a:spcPct val="0"/>
        </a:spcBef>
        <a:spcAft>
          <a:spcPct val="0"/>
        </a:spcAft>
        <a:defRPr sz="3000" b="1">
          <a:solidFill>
            <a:srgbClr val="000000"/>
          </a:solidFill>
          <a:latin typeface="Arial" charset="0"/>
          <a:cs typeface="Arial" charset="0"/>
        </a:defRPr>
      </a:lvl5pPr>
      <a:lvl6pPr marL="457200" algn="l" rtl="0" eaLnBrk="1" fontAlgn="base" hangingPunct="1">
        <a:spcBef>
          <a:spcPct val="0"/>
        </a:spcBef>
        <a:spcAft>
          <a:spcPct val="0"/>
        </a:spcAft>
        <a:defRPr sz="3000" b="1">
          <a:solidFill>
            <a:srgbClr val="000000"/>
          </a:solidFill>
          <a:latin typeface="Arial" charset="0"/>
          <a:cs typeface="Arial" charset="0"/>
        </a:defRPr>
      </a:lvl6pPr>
      <a:lvl7pPr marL="914400" algn="l" rtl="0" eaLnBrk="1" fontAlgn="base" hangingPunct="1">
        <a:spcBef>
          <a:spcPct val="0"/>
        </a:spcBef>
        <a:spcAft>
          <a:spcPct val="0"/>
        </a:spcAft>
        <a:defRPr sz="3000" b="1">
          <a:solidFill>
            <a:srgbClr val="000000"/>
          </a:solidFill>
          <a:latin typeface="Arial" charset="0"/>
          <a:cs typeface="Arial" charset="0"/>
        </a:defRPr>
      </a:lvl7pPr>
      <a:lvl8pPr marL="1371600" algn="l" rtl="0" eaLnBrk="1" fontAlgn="base" hangingPunct="1">
        <a:spcBef>
          <a:spcPct val="0"/>
        </a:spcBef>
        <a:spcAft>
          <a:spcPct val="0"/>
        </a:spcAft>
        <a:defRPr sz="3000" b="1">
          <a:solidFill>
            <a:srgbClr val="000000"/>
          </a:solidFill>
          <a:latin typeface="Arial" charset="0"/>
          <a:cs typeface="Arial" charset="0"/>
        </a:defRPr>
      </a:lvl8pPr>
      <a:lvl9pPr marL="1828800" algn="l" rtl="0" eaLnBrk="1" fontAlgn="base" hangingPunct="1">
        <a:spcBef>
          <a:spcPct val="0"/>
        </a:spcBef>
        <a:spcAft>
          <a:spcPct val="0"/>
        </a:spcAft>
        <a:defRPr sz="3000" b="1">
          <a:solidFill>
            <a:srgbClr val="000000"/>
          </a:solidFill>
          <a:latin typeface="Arial" charset="0"/>
          <a:cs typeface="Arial" charset="0"/>
        </a:defRPr>
      </a:lvl9pPr>
    </p:titleStyle>
    <p:bodyStyle>
      <a:lvl1pPr marL="0" indent="0" algn="l" rtl="0" eaLnBrk="1" fontAlgn="base" hangingPunct="1">
        <a:spcBef>
          <a:spcPct val="20000"/>
        </a:spcBef>
        <a:spcAft>
          <a:spcPct val="0"/>
        </a:spcAft>
        <a:buFont typeface="Arial"/>
        <a:buNone/>
        <a:defRPr sz="2000" baseline="0">
          <a:solidFill>
            <a:schemeClr val="tx1">
              <a:lumMod val="65000"/>
              <a:lumOff val="35000"/>
            </a:schemeClr>
          </a:solidFill>
          <a:latin typeface="+mn-lt"/>
          <a:ea typeface="+mn-ea"/>
          <a:cs typeface="+mn-cs"/>
        </a:defRPr>
      </a:lvl1pPr>
      <a:lvl2pPr marL="742950" indent="-285750" algn="l" rtl="0" eaLnBrk="1" fontAlgn="base" hangingPunct="1">
        <a:spcBef>
          <a:spcPct val="20000"/>
        </a:spcBef>
        <a:spcAft>
          <a:spcPct val="0"/>
        </a:spcAft>
        <a:buClr>
          <a:srgbClr val="00ABB5"/>
        </a:buClr>
        <a:buFont typeface="Arial"/>
        <a:buChar char="•"/>
        <a:defRPr sz="2000">
          <a:solidFill>
            <a:schemeClr val="tx1">
              <a:lumMod val="65000"/>
              <a:lumOff val="35000"/>
            </a:schemeClr>
          </a:solidFill>
          <a:latin typeface="+mn-lt"/>
          <a:cs typeface="+mn-cs"/>
        </a:defRPr>
      </a:lvl2pPr>
      <a:lvl3pPr marL="1257300" marR="0" indent="-342900" algn="l" defTabSz="914400" rtl="0" eaLnBrk="1" fontAlgn="base" latinLnBrk="0" hangingPunct="1">
        <a:lnSpc>
          <a:spcPct val="100000"/>
        </a:lnSpc>
        <a:spcBef>
          <a:spcPct val="20000"/>
        </a:spcBef>
        <a:spcAft>
          <a:spcPct val="0"/>
        </a:spcAft>
        <a:buClr>
          <a:srgbClr val="00ABB5"/>
        </a:buClr>
        <a:buSzTx/>
        <a:buFont typeface="Lucida Grande"/>
        <a:buChar char="-"/>
        <a:tabLst/>
        <a:defRPr sz="2000">
          <a:solidFill>
            <a:schemeClr val="tx1">
              <a:lumMod val="65000"/>
              <a:lumOff val="35000"/>
            </a:schemeClr>
          </a:solidFill>
          <a:latin typeface="+mn-lt"/>
          <a:cs typeface="+mn-cs"/>
        </a:defRPr>
      </a:lvl3pPr>
      <a:lvl4pPr marL="1714500" indent="-342900" algn="l" rtl="0" eaLnBrk="1" fontAlgn="base" hangingPunct="1">
        <a:spcBef>
          <a:spcPct val="20000"/>
        </a:spcBef>
        <a:spcAft>
          <a:spcPct val="0"/>
        </a:spcAft>
        <a:buClr>
          <a:srgbClr val="00ABB5"/>
        </a:buClr>
        <a:buFont typeface="Wingdings" charset="2"/>
        <a:buChar char="Ø"/>
        <a:defRPr sz="2000">
          <a:solidFill>
            <a:schemeClr val="tx1">
              <a:lumMod val="65000"/>
              <a:lumOff val="35000"/>
            </a:schemeClr>
          </a:solidFill>
          <a:latin typeface="+mn-lt"/>
          <a:cs typeface="+mn-cs"/>
        </a:defRPr>
      </a:lvl4pPr>
      <a:lvl5pPr marL="2171700" indent="-342900" algn="l" rtl="0" eaLnBrk="1" fontAlgn="base" hangingPunct="1">
        <a:spcBef>
          <a:spcPct val="20000"/>
        </a:spcBef>
        <a:spcAft>
          <a:spcPct val="0"/>
        </a:spcAft>
        <a:buClr>
          <a:srgbClr val="00ABB5"/>
        </a:buClr>
        <a:buFont typeface="Lucida Grande"/>
        <a:buChar char="-"/>
        <a:defRPr sz="2000">
          <a:solidFill>
            <a:schemeClr val="tx1">
              <a:lumMod val="65000"/>
              <a:lumOff val="35000"/>
            </a:schemeClr>
          </a:solidFill>
          <a:latin typeface="+mn-lt"/>
          <a:cs typeface="+mn-cs"/>
        </a:defRPr>
      </a:lvl5pPr>
      <a:lvl6pPr marL="2514600" indent="-228600" algn="l" rtl="0" eaLnBrk="1" fontAlgn="base" hangingPunct="1">
        <a:spcBef>
          <a:spcPct val="20000"/>
        </a:spcBef>
        <a:spcAft>
          <a:spcPct val="0"/>
        </a:spcAft>
        <a:buClr>
          <a:srgbClr val="00ABB5"/>
        </a:buClr>
        <a:buFontTx/>
        <a:buChar char="»"/>
        <a:defRPr sz="2000">
          <a:solidFill>
            <a:schemeClr val="tx1">
              <a:lumMod val="65000"/>
              <a:lumOff val="35000"/>
            </a:schemeClr>
          </a:solidFill>
          <a:latin typeface="+mn-lt"/>
          <a:cs typeface="+mn-cs"/>
        </a:defRPr>
      </a:lvl6pPr>
      <a:lvl7pPr marL="2971800" indent="-228600" algn="l" rtl="0" eaLnBrk="1" fontAlgn="base" hangingPunct="1">
        <a:spcBef>
          <a:spcPct val="20000"/>
        </a:spcBef>
        <a:spcAft>
          <a:spcPct val="0"/>
        </a:spcAft>
        <a:buChar char="»"/>
        <a:defRPr sz="2000">
          <a:solidFill>
            <a:srgbClr val="000000"/>
          </a:solidFill>
          <a:latin typeface="+mn-lt"/>
          <a:cs typeface="+mn-cs"/>
        </a:defRPr>
      </a:lvl7pPr>
      <a:lvl8pPr marL="3429000" indent="-228600" algn="l" rtl="0" eaLnBrk="1" fontAlgn="base" hangingPunct="1">
        <a:spcBef>
          <a:spcPct val="20000"/>
        </a:spcBef>
        <a:spcAft>
          <a:spcPct val="0"/>
        </a:spcAft>
        <a:buChar char="»"/>
        <a:defRPr sz="2000">
          <a:solidFill>
            <a:srgbClr val="000000"/>
          </a:solidFill>
          <a:latin typeface="+mn-lt"/>
          <a:cs typeface="+mn-cs"/>
        </a:defRPr>
      </a:lvl8pPr>
      <a:lvl9pPr marL="3886200" indent="-228600" algn="l" rtl="0" eaLnBrk="1" fontAlgn="base" hangingPunct="1">
        <a:spcBef>
          <a:spcPct val="20000"/>
        </a:spcBef>
        <a:spcAft>
          <a:spcPct val="0"/>
        </a:spcAft>
        <a:buChar char="»"/>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o.uk/url?sa=i&amp;rct=j&amp;q=shrc&amp;source=images&amp;cd=&amp;cad=rja&amp;docid=quVrN4qmZAoufM&amp;tbnid=rc2rnd6OFL7NYM:&amp;ved=0CAUQjRw&amp;url=http://www.scottishhumanrights.com/&amp;ei=9HvVUYKhD8Wg0wWXvoDwAg&amp;bvm=bv.48705608,d.d2k&amp;psig=AFQjCNFFd018nx5vpZ7ilFh7DHGqTyrBDg&amp;ust=1373031793971880"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hyperlink" Target="http://www.google.co.uk/url?sa=i&amp;rct=j&amp;q=ohchr&amp;source=images&amp;cd=&amp;cad=rja&amp;docid=k6lbQC6zU8y0lM&amp;tbnid=mPe09i1O0uLSrM:&amp;ved=0CAUQjRw&amp;url=http://www.ungift.org/ungift/en/about/steering_committee_ohchr.html&amp;ei=enzVUezwEOmo0QXdhYGQCg&amp;bvm=bv.48705608,d.d2k&amp;psig=AFQjCNH5_t93htd5UxefdJnejHpLmPs6og&amp;ust=1373031912996476" TargetMode="Externa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752516"/>
            <a:ext cx="12209380" cy="3105484"/>
          </a:xfrm>
          <a:prstGeom prst="rect">
            <a:avLst/>
          </a:prstGeom>
        </p:spPr>
      </p:pic>
      <p:sp>
        <p:nvSpPr>
          <p:cNvPr id="2" name="TextBox 1">
            <a:extLst>
              <a:ext uri="{FF2B5EF4-FFF2-40B4-BE49-F238E27FC236}">
                <a16:creationId xmlns:a16="http://schemas.microsoft.com/office/drawing/2014/main" id="{99E41FEC-B6D8-4065-B564-D1C7C177A731}"/>
              </a:ext>
            </a:extLst>
          </p:cNvPr>
          <p:cNvSpPr txBox="1"/>
          <p:nvPr/>
        </p:nvSpPr>
        <p:spPr>
          <a:xfrm>
            <a:off x="8347166" y="3429000"/>
            <a:ext cx="184731" cy="369332"/>
          </a:xfrm>
          <a:prstGeom prst="rect">
            <a:avLst/>
          </a:prstGeom>
          <a:noFill/>
        </p:spPr>
        <p:txBody>
          <a:bodyPr wrap="none" rtlCol="0">
            <a:spAutoFit/>
          </a:bodyPr>
          <a:lstStyle/>
          <a:p>
            <a:endParaRPr lang="en-GB" dirty="0"/>
          </a:p>
        </p:txBody>
      </p:sp>
      <p:sp>
        <p:nvSpPr>
          <p:cNvPr id="7" name="Text Box 7">
            <a:extLst>
              <a:ext uri="{FF2B5EF4-FFF2-40B4-BE49-F238E27FC236}">
                <a16:creationId xmlns:a16="http://schemas.microsoft.com/office/drawing/2014/main" id="{7377D1C0-0CB5-4AA4-9369-EFE08180A505}"/>
              </a:ext>
            </a:extLst>
          </p:cNvPr>
          <p:cNvSpPr txBox="1">
            <a:spLocks noChangeArrowheads="1"/>
          </p:cNvSpPr>
          <p:nvPr/>
        </p:nvSpPr>
        <p:spPr bwMode="auto">
          <a:xfrm>
            <a:off x="5935410" y="6003060"/>
            <a:ext cx="59466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lnSpc>
                <a:spcPct val="100000"/>
              </a:lnSpc>
              <a:spcBef>
                <a:spcPts val="0"/>
              </a:spcBef>
            </a:pPr>
            <a:r>
              <a:rPr lang="ro-RO" sz="1400" b="1" dirty="0">
                <a:solidFill>
                  <a:schemeClr val="bg1"/>
                </a:solidFill>
              </a:rPr>
              <a:t>Catan Anastasia</a:t>
            </a:r>
            <a:endParaRPr lang="en-GB" sz="1400" b="1" dirty="0">
              <a:solidFill>
                <a:schemeClr val="bg1"/>
              </a:solidFill>
            </a:endParaRPr>
          </a:p>
        </p:txBody>
      </p:sp>
      <p:pic>
        <p:nvPicPr>
          <p:cNvPr id="9" name="Picture 8" descr="https://icpa.ca/wp-content/uploads/2015/04/uncrc.jpg">
            <a:extLst>
              <a:ext uri="{FF2B5EF4-FFF2-40B4-BE49-F238E27FC236}">
                <a16:creationId xmlns:a16="http://schemas.microsoft.com/office/drawing/2014/main" id="{F063C67B-4762-4EE2-A037-FB0241F5E60B}"/>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4947348" y="2369522"/>
            <a:ext cx="4034606" cy="1554296"/>
          </a:xfrm>
          <a:prstGeom prst="rect">
            <a:avLst/>
          </a:prstGeom>
          <a:noFill/>
          <a:ln>
            <a:noFill/>
          </a:ln>
        </p:spPr>
      </p:pic>
      <p:pic>
        <p:nvPicPr>
          <p:cNvPr id="10" name="Picture 9">
            <a:extLst>
              <a:ext uri="{FF2B5EF4-FFF2-40B4-BE49-F238E27FC236}">
                <a16:creationId xmlns:a16="http://schemas.microsoft.com/office/drawing/2014/main" id="{D6DCBFBD-F176-4816-865A-EE982EB8B07D}"/>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53168"/>
          <a:stretch/>
        </p:blipFill>
        <p:spPr bwMode="auto">
          <a:xfrm>
            <a:off x="788720" y="2344285"/>
            <a:ext cx="3570167" cy="23550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3849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68CC5CBB-9734-441A-859A-7B7F8923EFFC}"/>
              </a:ext>
            </a:extLst>
          </p:cNvPr>
          <p:cNvSpPr txBox="1">
            <a:spLocks/>
          </p:cNvSpPr>
          <p:nvPr/>
        </p:nvSpPr>
        <p:spPr bwMode="auto">
          <a:xfrm>
            <a:off x="439838" y="413379"/>
            <a:ext cx="8543925" cy="10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3000" b="1">
                <a:solidFill>
                  <a:srgbClr val="00ABB5"/>
                </a:solidFill>
                <a:latin typeface="Segoe UI" panose="020B0502040204020203" pitchFamily="34" charset="0"/>
                <a:ea typeface="+mj-ea"/>
                <a:cs typeface="Segoe UI" panose="020B0502040204020203" pitchFamily="34" charset="0"/>
              </a:defRPr>
            </a:lvl1pPr>
            <a:lvl2pPr algn="l" rtl="0" eaLnBrk="1" fontAlgn="base" hangingPunct="1">
              <a:spcBef>
                <a:spcPct val="0"/>
              </a:spcBef>
              <a:spcAft>
                <a:spcPct val="0"/>
              </a:spcAft>
              <a:defRPr sz="3000" b="1">
                <a:solidFill>
                  <a:srgbClr val="000000"/>
                </a:solidFill>
                <a:latin typeface="Arial" charset="0"/>
                <a:cs typeface="Arial" charset="0"/>
              </a:defRPr>
            </a:lvl2pPr>
            <a:lvl3pPr algn="l" rtl="0" eaLnBrk="1" fontAlgn="base" hangingPunct="1">
              <a:spcBef>
                <a:spcPct val="0"/>
              </a:spcBef>
              <a:spcAft>
                <a:spcPct val="0"/>
              </a:spcAft>
              <a:defRPr sz="3000" b="1">
                <a:solidFill>
                  <a:srgbClr val="000000"/>
                </a:solidFill>
                <a:latin typeface="Arial" charset="0"/>
                <a:cs typeface="Arial" charset="0"/>
              </a:defRPr>
            </a:lvl3pPr>
            <a:lvl4pPr algn="l" rtl="0" eaLnBrk="1" fontAlgn="base" hangingPunct="1">
              <a:spcBef>
                <a:spcPct val="0"/>
              </a:spcBef>
              <a:spcAft>
                <a:spcPct val="0"/>
              </a:spcAft>
              <a:defRPr sz="3000" b="1">
                <a:solidFill>
                  <a:srgbClr val="000000"/>
                </a:solidFill>
                <a:latin typeface="Arial" charset="0"/>
                <a:cs typeface="Arial" charset="0"/>
              </a:defRPr>
            </a:lvl4pPr>
            <a:lvl5pPr algn="l" rtl="0" eaLnBrk="1" fontAlgn="base" hangingPunct="1">
              <a:spcBef>
                <a:spcPct val="0"/>
              </a:spcBef>
              <a:spcAft>
                <a:spcPct val="0"/>
              </a:spcAft>
              <a:defRPr sz="3000" b="1">
                <a:solidFill>
                  <a:srgbClr val="000000"/>
                </a:solidFill>
                <a:latin typeface="Arial" charset="0"/>
                <a:cs typeface="Arial" charset="0"/>
              </a:defRPr>
            </a:lvl5pPr>
            <a:lvl6pPr marL="457200" algn="l" rtl="0" eaLnBrk="1" fontAlgn="base" hangingPunct="1">
              <a:spcBef>
                <a:spcPct val="0"/>
              </a:spcBef>
              <a:spcAft>
                <a:spcPct val="0"/>
              </a:spcAft>
              <a:defRPr sz="3000" b="1">
                <a:solidFill>
                  <a:srgbClr val="000000"/>
                </a:solidFill>
                <a:latin typeface="Arial" charset="0"/>
                <a:cs typeface="Arial" charset="0"/>
              </a:defRPr>
            </a:lvl6pPr>
            <a:lvl7pPr marL="914400" algn="l" rtl="0" eaLnBrk="1" fontAlgn="base" hangingPunct="1">
              <a:spcBef>
                <a:spcPct val="0"/>
              </a:spcBef>
              <a:spcAft>
                <a:spcPct val="0"/>
              </a:spcAft>
              <a:defRPr sz="3000" b="1">
                <a:solidFill>
                  <a:srgbClr val="000000"/>
                </a:solidFill>
                <a:latin typeface="Arial" charset="0"/>
                <a:cs typeface="Arial" charset="0"/>
              </a:defRPr>
            </a:lvl7pPr>
            <a:lvl8pPr marL="1371600" algn="l" rtl="0" eaLnBrk="1" fontAlgn="base" hangingPunct="1">
              <a:spcBef>
                <a:spcPct val="0"/>
              </a:spcBef>
              <a:spcAft>
                <a:spcPct val="0"/>
              </a:spcAft>
              <a:defRPr sz="3000" b="1">
                <a:solidFill>
                  <a:srgbClr val="000000"/>
                </a:solidFill>
                <a:latin typeface="Arial" charset="0"/>
                <a:cs typeface="Arial" charset="0"/>
              </a:defRPr>
            </a:lvl8pPr>
            <a:lvl9pPr marL="1828800" algn="l" rtl="0" eaLnBrk="1" fontAlgn="base" hangingPunct="1">
              <a:spcBef>
                <a:spcPct val="0"/>
              </a:spcBef>
              <a:spcAft>
                <a:spcPct val="0"/>
              </a:spcAft>
              <a:defRPr sz="3000" b="1">
                <a:solidFill>
                  <a:srgbClr val="000000"/>
                </a:solidFill>
                <a:latin typeface="Arial" charset="0"/>
                <a:cs typeface="Arial" charset="0"/>
              </a:defRPr>
            </a:lvl9pPr>
          </a:lstStyle>
          <a:p>
            <a:r>
              <a:rPr lang="en-GB" kern="0" dirty="0"/>
              <a:t>Benefits of rights-based approaches and effective learner participation</a:t>
            </a:r>
          </a:p>
        </p:txBody>
      </p:sp>
      <p:pic>
        <p:nvPicPr>
          <p:cNvPr id="7" name="Content Placeholder 11">
            <a:extLst>
              <a:ext uri="{FF2B5EF4-FFF2-40B4-BE49-F238E27FC236}">
                <a16:creationId xmlns:a16="http://schemas.microsoft.com/office/drawing/2014/main" id="{DEE2FF5C-3C22-4E11-B168-92AB06BC9AC7}"/>
              </a:ext>
            </a:extLst>
          </p:cNvPr>
          <p:cNvPicPr>
            <a:picLocks noGrp="1" noChangeAspect="1"/>
          </p:cNvPicPr>
          <p:nvPr>
            <p:ph idx="1"/>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tretch>
            <a:fillRect/>
          </a:stretch>
        </p:blipFill>
        <p:spPr>
          <a:xfrm>
            <a:off x="531671" y="1937692"/>
            <a:ext cx="9986501" cy="3780201"/>
          </a:xfrm>
        </p:spPr>
      </p:pic>
    </p:spTree>
    <p:extLst>
      <p:ext uri="{BB962C8B-B14F-4D97-AF65-F5344CB8AC3E}">
        <p14:creationId xmlns:p14="http://schemas.microsoft.com/office/powerpoint/2010/main" val="4204254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Horizontal Scroll 7">
            <a:extLst>
              <a:ext uri="{FF2B5EF4-FFF2-40B4-BE49-F238E27FC236}">
                <a16:creationId xmlns:a16="http://schemas.microsoft.com/office/drawing/2014/main" id="{6BDB0911-6B3C-4E9C-A9A7-B42DFAE1993C}"/>
              </a:ext>
            </a:extLst>
          </p:cNvPr>
          <p:cNvSpPr/>
          <p:nvPr/>
        </p:nvSpPr>
        <p:spPr>
          <a:xfrm>
            <a:off x="307752" y="133650"/>
            <a:ext cx="11695195" cy="6544942"/>
          </a:xfrm>
          <a:prstGeom prst="horizontalScroll">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fontAlgn="base">
              <a:lnSpc>
                <a:spcPct val="120000"/>
              </a:lnSpc>
            </a:pPr>
            <a:r>
              <a:rPr lang="en-GB" b="1" dirty="0"/>
              <a:t>In June 2019 the Deputy First Minister announced that the United Nations Convention on the Rights of the Child (UNCRC) would be incorporated into law.</a:t>
            </a:r>
            <a:r>
              <a:rPr lang="en-US" b="1" dirty="0"/>
              <a:t>​</a:t>
            </a:r>
            <a:br>
              <a:rPr lang="en-US" dirty="0"/>
            </a:br>
            <a:r>
              <a:rPr lang="en-GB" dirty="0"/>
              <a:t>Following a consultation period MSPs unanimously agreed to the general principles of the Bill following the Stage 1 debate, where it was noted the Bill provides a strong foundation for putting children’s human rights at the heart of decision making and enabling them to assert their rights.</a:t>
            </a:r>
            <a:r>
              <a:rPr lang="en-US" dirty="0"/>
              <a:t>​</a:t>
            </a:r>
          </a:p>
          <a:p>
            <a:pPr fontAlgn="base">
              <a:lnSpc>
                <a:spcPct val="120000"/>
              </a:lnSpc>
            </a:pPr>
            <a:r>
              <a:rPr lang="en-GB" dirty="0"/>
              <a:t>The Bill passed Stage 2 on 11th February 2021. A series of amendments were made which will further strengthen the legislation. ​</a:t>
            </a:r>
          </a:p>
          <a:p>
            <a:pPr fontAlgn="base">
              <a:lnSpc>
                <a:spcPct val="120000"/>
              </a:lnSpc>
            </a:pPr>
            <a:r>
              <a:rPr lang="en-GB" dirty="0"/>
              <a:t>The Bill passed stage 3 on 16</a:t>
            </a:r>
            <a:r>
              <a:rPr lang="en-GB" baseline="30000" dirty="0"/>
              <a:t>th</a:t>
            </a:r>
            <a:r>
              <a:rPr lang="en-GB" dirty="0"/>
              <a:t> March 2021, and was </a:t>
            </a:r>
            <a:r>
              <a:rPr lang="en-GB" b="1" dirty="0"/>
              <a:t>unopposed</a:t>
            </a:r>
            <a:r>
              <a:rPr lang="en-GB" dirty="0"/>
              <a:t> in parliament  and there were no abstentions. Commencement will take place by 1</a:t>
            </a:r>
            <a:r>
              <a:rPr lang="en-GB" baseline="30000" dirty="0"/>
              <a:t>st</a:t>
            </a:r>
            <a:r>
              <a:rPr lang="en-GB" dirty="0"/>
              <a:t> November, and from this point public authorities will be required to fulfil this duty in areas of their responsibility including their decisions, actions and inactions. This will have the effect of creating further accountability and empower children and young people. If their rights are not being fully respected they can, if they chose to do so, seek to pursue that through the legal system.</a:t>
            </a:r>
            <a:r>
              <a:rPr lang="en-US" dirty="0"/>
              <a:t>​</a:t>
            </a:r>
          </a:p>
        </p:txBody>
      </p:sp>
    </p:spTree>
    <p:extLst>
      <p:ext uri="{BB962C8B-B14F-4D97-AF65-F5344CB8AC3E}">
        <p14:creationId xmlns:p14="http://schemas.microsoft.com/office/powerpoint/2010/main" val="2672864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6592" y="1916499"/>
            <a:ext cx="10614209" cy="2021517"/>
          </a:xfrm>
        </p:spPr>
        <p:txBody>
          <a:bodyPr/>
          <a:lstStyle/>
          <a:p>
            <a:pPr algn="ctr"/>
            <a:r>
              <a:rPr lang="en-US" sz="1400" dirty="0"/>
              <a:t> </a:t>
            </a:r>
            <a:r>
              <a:rPr lang="ro-RO" sz="6600" dirty="0"/>
              <a:t>THANK YOU</a:t>
            </a:r>
            <a:endParaRPr lang="en-GB" sz="6600" dirty="0"/>
          </a:p>
        </p:txBody>
      </p:sp>
      <p:pic>
        <p:nvPicPr>
          <p:cNvPr id="7" name="Picture 6" descr="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752516"/>
            <a:ext cx="12209380" cy="3105484"/>
          </a:xfrm>
          <a:prstGeom prst="rect">
            <a:avLst/>
          </a:prstGeom>
        </p:spPr>
      </p:pic>
      <p:sp>
        <p:nvSpPr>
          <p:cNvPr id="5" name="Text Box 8"/>
          <p:cNvSpPr txBox="1"/>
          <p:nvPr/>
        </p:nvSpPr>
        <p:spPr>
          <a:xfrm>
            <a:off x="7162800" y="6057900"/>
            <a:ext cx="5029200" cy="80010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R="259715" algn="r">
              <a:spcAft>
                <a:spcPts val="0"/>
              </a:spcAft>
              <a:tabLst>
                <a:tab pos="3330575" algn="l"/>
              </a:tabLst>
            </a:pPr>
            <a:endParaRPr lang="en-GB" sz="1200" dirty="0">
              <a:solidFill>
                <a:srgbClr val="595959"/>
              </a:solidFill>
              <a:effectLst/>
              <a:latin typeface="Arial"/>
              <a:ea typeface="ＭＳ 明朝"/>
              <a:cs typeface="Times New Roman"/>
            </a:endParaRPr>
          </a:p>
        </p:txBody>
      </p:sp>
    </p:spTree>
    <p:extLst>
      <p:ext uri="{BB962C8B-B14F-4D97-AF65-F5344CB8AC3E}">
        <p14:creationId xmlns:p14="http://schemas.microsoft.com/office/powerpoint/2010/main" val="119907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94618C48-413E-4954-B618-89B84C253384}"/>
              </a:ext>
            </a:extLst>
          </p:cNvPr>
          <p:cNvSpPr/>
          <p:nvPr/>
        </p:nvSpPr>
        <p:spPr>
          <a:xfrm>
            <a:off x="729207" y="2777924"/>
            <a:ext cx="10671856" cy="3044822"/>
          </a:xfrm>
          <a:prstGeom prst="rect">
            <a:avLst/>
          </a:prstGeom>
          <a:solidFill>
            <a:srgbClr val="E3F9F7"/>
          </a:solidFill>
        </p:spPr>
        <p:style>
          <a:lnRef idx="1">
            <a:schemeClr val="accent3"/>
          </a:lnRef>
          <a:fillRef idx="2">
            <a:schemeClr val="accent3"/>
          </a:fillRef>
          <a:effectRef idx="1">
            <a:schemeClr val="accent3"/>
          </a:effectRef>
          <a:fontRef idx="minor">
            <a:schemeClr val="dk1"/>
          </a:fontRef>
        </p:style>
        <p:txBody>
          <a:bodyPr rtlCol="0" anchor="ctr"/>
          <a:lstStyle/>
          <a:p>
            <a:pPr>
              <a:lnSpc>
                <a:spcPct val="130000"/>
              </a:lnSpc>
            </a:pPr>
            <a:r>
              <a:rPr lang="en-GB" sz="2400" kern="0" dirty="0">
                <a:solidFill>
                  <a:schemeClr val="tx1">
                    <a:lumMod val="75000"/>
                    <a:lumOff val="25000"/>
                  </a:schemeClr>
                </a:solidFill>
                <a:latin typeface="+mj-lt"/>
              </a:rPr>
              <a:t>Every child has the </a:t>
            </a:r>
            <a:r>
              <a:rPr lang="en-GB" sz="2400" b="1" kern="0" dirty="0">
                <a:solidFill>
                  <a:schemeClr val="tx1">
                    <a:lumMod val="75000"/>
                    <a:lumOff val="25000"/>
                  </a:schemeClr>
                </a:solidFill>
                <a:latin typeface="+mj-lt"/>
              </a:rPr>
              <a:t>right</a:t>
            </a:r>
            <a:r>
              <a:rPr lang="en-GB" sz="2400" kern="0" dirty="0">
                <a:solidFill>
                  <a:schemeClr val="tx1">
                    <a:lumMod val="75000"/>
                    <a:lumOff val="25000"/>
                  </a:schemeClr>
                </a:solidFill>
                <a:latin typeface="+mj-lt"/>
              </a:rPr>
              <a:t> to survival, protection and education. The United Nations Convention on the </a:t>
            </a:r>
            <a:r>
              <a:rPr lang="en-GB" sz="2400" b="1" kern="0" dirty="0">
                <a:solidFill>
                  <a:schemeClr val="tx1">
                    <a:lumMod val="75000"/>
                    <a:lumOff val="25000"/>
                  </a:schemeClr>
                </a:solidFill>
                <a:latin typeface="+mj-lt"/>
              </a:rPr>
              <a:t>Rights</a:t>
            </a:r>
            <a:r>
              <a:rPr lang="en-GB" sz="2400" kern="0" dirty="0">
                <a:solidFill>
                  <a:schemeClr val="tx1">
                    <a:lumMod val="75000"/>
                    <a:lumOff val="25000"/>
                  </a:schemeClr>
                </a:solidFill>
                <a:latin typeface="+mj-lt"/>
              </a:rPr>
              <a:t> of the Child (</a:t>
            </a:r>
            <a:r>
              <a:rPr lang="en-GB" sz="2400" b="1" kern="0" dirty="0">
                <a:solidFill>
                  <a:schemeClr val="tx1">
                    <a:lumMod val="75000"/>
                    <a:lumOff val="25000"/>
                  </a:schemeClr>
                </a:solidFill>
                <a:latin typeface="+mj-lt"/>
              </a:rPr>
              <a:t>UNCRC</a:t>
            </a:r>
            <a:r>
              <a:rPr lang="en-GB" sz="2400" kern="0" dirty="0">
                <a:solidFill>
                  <a:schemeClr val="tx1">
                    <a:lumMod val="75000"/>
                    <a:lumOff val="25000"/>
                  </a:schemeClr>
                </a:solidFill>
                <a:latin typeface="+mj-lt"/>
              </a:rPr>
              <a:t>) is a legally-binding international agreement setting out the civil, political, economic, social and cultural </a:t>
            </a:r>
            <a:r>
              <a:rPr lang="en-GB" sz="2400" b="1" kern="0" dirty="0">
                <a:solidFill>
                  <a:schemeClr val="tx1">
                    <a:lumMod val="75000"/>
                    <a:lumOff val="25000"/>
                  </a:schemeClr>
                </a:solidFill>
                <a:latin typeface="+mj-lt"/>
              </a:rPr>
              <a:t>rights</a:t>
            </a:r>
            <a:r>
              <a:rPr lang="en-GB" sz="2400" kern="0" dirty="0">
                <a:solidFill>
                  <a:schemeClr val="tx1">
                    <a:lumMod val="75000"/>
                    <a:lumOff val="25000"/>
                  </a:schemeClr>
                </a:solidFill>
                <a:latin typeface="+mj-lt"/>
              </a:rPr>
              <a:t> of every child, regardless of their race, religion or abilities.</a:t>
            </a:r>
          </a:p>
          <a:p>
            <a:pPr algn="ctr"/>
            <a:endParaRPr lang="en-GB" sz="1463" dirty="0"/>
          </a:p>
        </p:txBody>
      </p:sp>
      <p:sp>
        <p:nvSpPr>
          <p:cNvPr id="8" name="Title 1">
            <a:extLst>
              <a:ext uri="{FF2B5EF4-FFF2-40B4-BE49-F238E27FC236}">
                <a16:creationId xmlns:a16="http://schemas.microsoft.com/office/drawing/2014/main" id="{47A2C165-F74C-445D-9414-97D0376930EA}"/>
              </a:ext>
            </a:extLst>
          </p:cNvPr>
          <p:cNvSpPr>
            <a:spLocks noGrp="1"/>
          </p:cNvSpPr>
          <p:nvPr>
            <p:ph type="title"/>
          </p:nvPr>
        </p:nvSpPr>
        <p:spPr>
          <a:xfrm>
            <a:off x="666751" y="459873"/>
            <a:ext cx="10836972" cy="711200"/>
          </a:xfrm>
        </p:spPr>
        <p:txBody>
          <a:bodyPr/>
          <a:lstStyle/>
          <a:p>
            <a:r>
              <a:rPr lang="en-GB" b="1" dirty="0"/>
              <a:t>What is the UNCRC?</a:t>
            </a:r>
          </a:p>
        </p:txBody>
      </p:sp>
      <p:pic>
        <p:nvPicPr>
          <p:cNvPr id="9" name="Picture 8" descr="https://icpa.ca/wp-content/uploads/2015/04/uncrc.jpg">
            <a:extLst>
              <a:ext uri="{FF2B5EF4-FFF2-40B4-BE49-F238E27FC236}">
                <a16:creationId xmlns:a16="http://schemas.microsoft.com/office/drawing/2014/main" id="{EE47A0C3-26BE-4ED2-AFC1-A040122151A1}"/>
              </a:ext>
            </a:extLst>
          </p:cNvPr>
          <p:cNvPicPr/>
          <p:nvPr/>
        </p:nvPicPr>
        <p:blipFill>
          <a:blip r:embed="rId2" cstate="screen">
            <a:extLst>
              <a:ext uri="{28A0092B-C50C-407E-A947-70E740481C1C}">
                <a14:useLocalDpi xmlns:a14="http://schemas.microsoft.com/office/drawing/2010/main"/>
              </a:ext>
            </a:extLst>
          </a:blip>
          <a:srcRect/>
          <a:stretch>
            <a:fillRect/>
          </a:stretch>
        </p:blipFill>
        <p:spPr bwMode="auto">
          <a:xfrm>
            <a:off x="722589" y="1304649"/>
            <a:ext cx="2425725" cy="859817"/>
          </a:xfrm>
          <a:prstGeom prst="rect">
            <a:avLst/>
          </a:prstGeom>
          <a:noFill/>
          <a:ln>
            <a:noFill/>
          </a:ln>
        </p:spPr>
      </p:pic>
    </p:spTree>
    <p:extLst>
      <p:ext uri="{BB962C8B-B14F-4D97-AF65-F5344CB8AC3E}">
        <p14:creationId xmlns:p14="http://schemas.microsoft.com/office/powerpoint/2010/main" val="3883038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E3C9CBB7-841D-4A9D-B2C8-DFBC2FDE4DF3}"/>
              </a:ext>
            </a:extLst>
          </p:cNvPr>
          <p:cNvSpPr txBox="1">
            <a:spLocks/>
          </p:cNvSpPr>
          <p:nvPr/>
        </p:nvSpPr>
        <p:spPr bwMode="auto">
          <a:xfrm>
            <a:off x="531432" y="382558"/>
            <a:ext cx="880504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3000" b="1">
                <a:solidFill>
                  <a:srgbClr val="00ABB5"/>
                </a:solidFill>
                <a:latin typeface="Segoe UI" panose="020B0502040204020203" pitchFamily="34" charset="0"/>
                <a:ea typeface="+mj-ea"/>
                <a:cs typeface="Segoe UI" panose="020B0502040204020203" pitchFamily="34" charset="0"/>
              </a:defRPr>
            </a:lvl1pPr>
            <a:lvl2pPr algn="l" rtl="0" eaLnBrk="1" fontAlgn="base" hangingPunct="1">
              <a:spcBef>
                <a:spcPct val="0"/>
              </a:spcBef>
              <a:spcAft>
                <a:spcPct val="0"/>
              </a:spcAft>
              <a:defRPr sz="3000" b="1">
                <a:solidFill>
                  <a:srgbClr val="000000"/>
                </a:solidFill>
                <a:latin typeface="Arial" charset="0"/>
                <a:cs typeface="Arial" charset="0"/>
              </a:defRPr>
            </a:lvl2pPr>
            <a:lvl3pPr algn="l" rtl="0" eaLnBrk="1" fontAlgn="base" hangingPunct="1">
              <a:spcBef>
                <a:spcPct val="0"/>
              </a:spcBef>
              <a:spcAft>
                <a:spcPct val="0"/>
              </a:spcAft>
              <a:defRPr sz="3000" b="1">
                <a:solidFill>
                  <a:srgbClr val="000000"/>
                </a:solidFill>
                <a:latin typeface="Arial" charset="0"/>
                <a:cs typeface="Arial" charset="0"/>
              </a:defRPr>
            </a:lvl3pPr>
            <a:lvl4pPr algn="l" rtl="0" eaLnBrk="1" fontAlgn="base" hangingPunct="1">
              <a:spcBef>
                <a:spcPct val="0"/>
              </a:spcBef>
              <a:spcAft>
                <a:spcPct val="0"/>
              </a:spcAft>
              <a:defRPr sz="3000" b="1">
                <a:solidFill>
                  <a:srgbClr val="000000"/>
                </a:solidFill>
                <a:latin typeface="Arial" charset="0"/>
                <a:cs typeface="Arial" charset="0"/>
              </a:defRPr>
            </a:lvl4pPr>
            <a:lvl5pPr algn="l" rtl="0" eaLnBrk="1" fontAlgn="base" hangingPunct="1">
              <a:spcBef>
                <a:spcPct val="0"/>
              </a:spcBef>
              <a:spcAft>
                <a:spcPct val="0"/>
              </a:spcAft>
              <a:defRPr sz="3000" b="1">
                <a:solidFill>
                  <a:srgbClr val="000000"/>
                </a:solidFill>
                <a:latin typeface="Arial" charset="0"/>
                <a:cs typeface="Arial" charset="0"/>
              </a:defRPr>
            </a:lvl5pPr>
            <a:lvl6pPr marL="457200" algn="l" rtl="0" eaLnBrk="1" fontAlgn="base" hangingPunct="1">
              <a:spcBef>
                <a:spcPct val="0"/>
              </a:spcBef>
              <a:spcAft>
                <a:spcPct val="0"/>
              </a:spcAft>
              <a:defRPr sz="3000" b="1">
                <a:solidFill>
                  <a:srgbClr val="000000"/>
                </a:solidFill>
                <a:latin typeface="Arial" charset="0"/>
                <a:cs typeface="Arial" charset="0"/>
              </a:defRPr>
            </a:lvl6pPr>
            <a:lvl7pPr marL="914400" algn="l" rtl="0" eaLnBrk="1" fontAlgn="base" hangingPunct="1">
              <a:spcBef>
                <a:spcPct val="0"/>
              </a:spcBef>
              <a:spcAft>
                <a:spcPct val="0"/>
              </a:spcAft>
              <a:defRPr sz="3000" b="1">
                <a:solidFill>
                  <a:srgbClr val="000000"/>
                </a:solidFill>
                <a:latin typeface="Arial" charset="0"/>
                <a:cs typeface="Arial" charset="0"/>
              </a:defRPr>
            </a:lvl7pPr>
            <a:lvl8pPr marL="1371600" algn="l" rtl="0" eaLnBrk="1" fontAlgn="base" hangingPunct="1">
              <a:spcBef>
                <a:spcPct val="0"/>
              </a:spcBef>
              <a:spcAft>
                <a:spcPct val="0"/>
              </a:spcAft>
              <a:defRPr sz="3000" b="1">
                <a:solidFill>
                  <a:srgbClr val="000000"/>
                </a:solidFill>
                <a:latin typeface="Arial" charset="0"/>
                <a:cs typeface="Arial" charset="0"/>
              </a:defRPr>
            </a:lvl8pPr>
            <a:lvl9pPr marL="1828800" algn="l" rtl="0" eaLnBrk="1" fontAlgn="base" hangingPunct="1">
              <a:spcBef>
                <a:spcPct val="0"/>
              </a:spcBef>
              <a:spcAft>
                <a:spcPct val="0"/>
              </a:spcAft>
              <a:defRPr sz="3000" b="1">
                <a:solidFill>
                  <a:srgbClr val="000000"/>
                </a:solidFill>
                <a:latin typeface="Arial" charset="0"/>
                <a:cs typeface="Arial" charset="0"/>
              </a:defRPr>
            </a:lvl9pPr>
          </a:lstStyle>
          <a:p>
            <a:r>
              <a:rPr lang="en-GB" kern="0" dirty="0"/>
              <a:t>The Articles</a:t>
            </a:r>
          </a:p>
        </p:txBody>
      </p:sp>
      <p:sp>
        <p:nvSpPr>
          <p:cNvPr id="8" name="Content Placeholder 2">
            <a:extLst>
              <a:ext uri="{FF2B5EF4-FFF2-40B4-BE49-F238E27FC236}">
                <a16:creationId xmlns:a16="http://schemas.microsoft.com/office/drawing/2014/main" id="{9796579C-BBF6-45DC-A453-C79820305B4F}"/>
              </a:ext>
            </a:extLst>
          </p:cNvPr>
          <p:cNvSpPr txBox="1">
            <a:spLocks/>
          </p:cNvSpPr>
          <p:nvPr/>
        </p:nvSpPr>
        <p:spPr>
          <a:xfrm>
            <a:off x="4113535" y="1139766"/>
            <a:ext cx="7264380" cy="4554978"/>
          </a:xfrm>
          <a:prstGeom prst="rect">
            <a:avLst/>
          </a:prstGeom>
        </p:spPr>
        <p:txBody>
          <a:bodyPr/>
          <a:lstStyle>
            <a:lvl1pPr marL="0" indent="0" algn="l" rtl="0" eaLnBrk="1" fontAlgn="base" hangingPunct="1">
              <a:spcBef>
                <a:spcPct val="20000"/>
              </a:spcBef>
              <a:spcAft>
                <a:spcPct val="0"/>
              </a:spcAft>
              <a:buFont typeface="Arial"/>
              <a:buNone/>
              <a:defRPr sz="2000" baseline="0">
                <a:solidFill>
                  <a:schemeClr val="tx1">
                    <a:lumMod val="65000"/>
                    <a:lumOff val="35000"/>
                  </a:schemeClr>
                </a:solidFill>
                <a:latin typeface="+mn-lt"/>
                <a:ea typeface="+mn-ea"/>
                <a:cs typeface="+mn-cs"/>
              </a:defRPr>
            </a:lvl1pPr>
            <a:lvl2pPr marL="742950" indent="-285750" algn="l" rtl="0" eaLnBrk="1" fontAlgn="base" hangingPunct="1">
              <a:spcBef>
                <a:spcPct val="20000"/>
              </a:spcBef>
              <a:spcAft>
                <a:spcPct val="0"/>
              </a:spcAft>
              <a:buClr>
                <a:srgbClr val="00ABB5"/>
              </a:buClr>
              <a:buFont typeface="Arial"/>
              <a:buChar char="•"/>
              <a:defRPr sz="2000">
                <a:solidFill>
                  <a:schemeClr val="tx1">
                    <a:lumMod val="65000"/>
                    <a:lumOff val="35000"/>
                  </a:schemeClr>
                </a:solidFill>
                <a:latin typeface="+mn-lt"/>
                <a:cs typeface="+mn-cs"/>
              </a:defRPr>
            </a:lvl2pPr>
            <a:lvl3pPr marL="1257300" marR="0" indent="-342900" algn="l" defTabSz="914400" rtl="0" eaLnBrk="1" fontAlgn="base" latinLnBrk="0" hangingPunct="1">
              <a:lnSpc>
                <a:spcPct val="100000"/>
              </a:lnSpc>
              <a:spcBef>
                <a:spcPct val="20000"/>
              </a:spcBef>
              <a:spcAft>
                <a:spcPct val="0"/>
              </a:spcAft>
              <a:buClr>
                <a:srgbClr val="00ABB5"/>
              </a:buClr>
              <a:buSzTx/>
              <a:buFont typeface="Lucida Grande"/>
              <a:buChar char="-"/>
              <a:tabLst/>
              <a:defRPr sz="2000">
                <a:solidFill>
                  <a:schemeClr val="tx1">
                    <a:lumMod val="65000"/>
                    <a:lumOff val="35000"/>
                  </a:schemeClr>
                </a:solidFill>
                <a:latin typeface="+mn-lt"/>
                <a:cs typeface="+mn-cs"/>
              </a:defRPr>
            </a:lvl3pPr>
            <a:lvl4pPr marL="1714500" indent="-342900" algn="l" rtl="0" eaLnBrk="1" fontAlgn="base" hangingPunct="1">
              <a:spcBef>
                <a:spcPct val="20000"/>
              </a:spcBef>
              <a:spcAft>
                <a:spcPct val="0"/>
              </a:spcAft>
              <a:buClr>
                <a:srgbClr val="00ABB5"/>
              </a:buClr>
              <a:buFont typeface="Wingdings" charset="2"/>
              <a:buChar char="Ø"/>
              <a:defRPr sz="2000">
                <a:solidFill>
                  <a:schemeClr val="tx1">
                    <a:lumMod val="65000"/>
                    <a:lumOff val="35000"/>
                  </a:schemeClr>
                </a:solidFill>
                <a:latin typeface="+mn-lt"/>
                <a:cs typeface="+mn-cs"/>
              </a:defRPr>
            </a:lvl4pPr>
            <a:lvl5pPr marL="2171700" indent="-342900" algn="l" rtl="0" eaLnBrk="1" fontAlgn="base" hangingPunct="1">
              <a:spcBef>
                <a:spcPct val="20000"/>
              </a:spcBef>
              <a:spcAft>
                <a:spcPct val="0"/>
              </a:spcAft>
              <a:buClr>
                <a:srgbClr val="00ABB5"/>
              </a:buClr>
              <a:buFont typeface="Lucida Grande"/>
              <a:buChar char="-"/>
              <a:defRPr sz="2000">
                <a:solidFill>
                  <a:schemeClr val="tx1">
                    <a:lumMod val="65000"/>
                    <a:lumOff val="35000"/>
                  </a:schemeClr>
                </a:solidFill>
                <a:latin typeface="+mn-lt"/>
                <a:cs typeface="+mn-cs"/>
              </a:defRPr>
            </a:lvl5pPr>
            <a:lvl6pPr marL="2514600" indent="-228600" algn="l" rtl="0" eaLnBrk="1" fontAlgn="base" hangingPunct="1">
              <a:spcBef>
                <a:spcPct val="20000"/>
              </a:spcBef>
              <a:spcAft>
                <a:spcPct val="0"/>
              </a:spcAft>
              <a:buClr>
                <a:srgbClr val="00ABB5"/>
              </a:buClr>
              <a:buFontTx/>
              <a:buChar char="»"/>
              <a:defRPr sz="2000">
                <a:solidFill>
                  <a:schemeClr val="tx1">
                    <a:lumMod val="65000"/>
                    <a:lumOff val="35000"/>
                  </a:schemeClr>
                </a:solidFill>
                <a:latin typeface="+mn-lt"/>
                <a:cs typeface="+mn-cs"/>
              </a:defRPr>
            </a:lvl6pPr>
            <a:lvl7pPr marL="2971800" indent="-228600" algn="l" rtl="0" eaLnBrk="1" fontAlgn="base" hangingPunct="1">
              <a:spcBef>
                <a:spcPct val="20000"/>
              </a:spcBef>
              <a:spcAft>
                <a:spcPct val="0"/>
              </a:spcAft>
              <a:buChar char="»"/>
              <a:defRPr sz="2000">
                <a:solidFill>
                  <a:srgbClr val="000000"/>
                </a:solidFill>
                <a:latin typeface="+mn-lt"/>
                <a:cs typeface="+mn-cs"/>
              </a:defRPr>
            </a:lvl7pPr>
            <a:lvl8pPr marL="3429000" indent="-228600" algn="l" rtl="0" eaLnBrk="1" fontAlgn="base" hangingPunct="1">
              <a:spcBef>
                <a:spcPct val="20000"/>
              </a:spcBef>
              <a:spcAft>
                <a:spcPct val="0"/>
              </a:spcAft>
              <a:buChar char="»"/>
              <a:defRPr sz="2000">
                <a:solidFill>
                  <a:srgbClr val="000000"/>
                </a:solidFill>
                <a:latin typeface="+mn-lt"/>
                <a:cs typeface="+mn-cs"/>
              </a:defRPr>
            </a:lvl8pPr>
            <a:lvl9pPr marL="3886200" indent="-228600" algn="l" rtl="0" eaLnBrk="1" fontAlgn="base" hangingPunct="1">
              <a:spcBef>
                <a:spcPct val="20000"/>
              </a:spcBef>
              <a:spcAft>
                <a:spcPct val="0"/>
              </a:spcAft>
              <a:buChar char="»"/>
              <a:defRPr sz="2000">
                <a:solidFill>
                  <a:srgbClr val="000000"/>
                </a:solidFill>
                <a:latin typeface="+mn-lt"/>
                <a:cs typeface="+mn-cs"/>
              </a:defRPr>
            </a:lvl9pPr>
          </a:lstStyle>
          <a:p>
            <a:pPr>
              <a:lnSpc>
                <a:spcPct val="150000"/>
              </a:lnSpc>
              <a:spcBef>
                <a:spcPts val="0"/>
              </a:spcBef>
            </a:pPr>
            <a:r>
              <a:rPr lang="en-GB" sz="2438" kern="0" dirty="0">
                <a:solidFill>
                  <a:schemeClr val="tx1">
                    <a:lumMod val="75000"/>
                    <a:lumOff val="25000"/>
                  </a:schemeClr>
                </a:solidFill>
              </a:rPr>
              <a:t>54 Articles:</a:t>
            </a:r>
          </a:p>
          <a:p>
            <a:pPr>
              <a:lnSpc>
                <a:spcPct val="150000"/>
              </a:lnSpc>
              <a:spcBef>
                <a:spcPts val="0"/>
              </a:spcBef>
            </a:pPr>
            <a:r>
              <a:rPr lang="en-GB" sz="2438" b="1" kern="0" dirty="0">
                <a:solidFill>
                  <a:schemeClr val="tx1">
                    <a:lumMod val="75000"/>
                    <a:lumOff val="25000"/>
                  </a:schemeClr>
                </a:solidFill>
              </a:rPr>
              <a:t>Part 1 (1-42)</a:t>
            </a:r>
            <a:r>
              <a:rPr lang="en-GB" sz="2438" kern="0" dirty="0">
                <a:solidFill>
                  <a:schemeClr val="tx1">
                    <a:lumMod val="75000"/>
                    <a:lumOff val="25000"/>
                  </a:schemeClr>
                </a:solidFill>
              </a:rPr>
              <a:t>: Provisions</a:t>
            </a:r>
          </a:p>
          <a:p>
            <a:pPr>
              <a:lnSpc>
                <a:spcPct val="150000"/>
              </a:lnSpc>
              <a:spcBef>
                <a:spcPts val="0"/>
              </a:spcBef>
            </a:pPr>
            <a:r>
              <a:rPr lang="en-GB" sz="2438" b="1" kern="0" dirty="0">
                <a:solidFill>
                  <a:schemeClr val="tx1">
                    <a:lumMod val="75000"/>
                    <a:lumOff val="25000"/>
                  </a:schemeClr>
                </a:solidFill>
              </a:rPr>
              <a:t>Part 2 (42-45):</a:t>
            </a:r>
            <a:r>
              <a:rPr lang="en-GB" sz="2438" kern="0" dirty="0">
                <a:solidFill>
                  <a:schemeClr val="tx1">
                    <a:lumMod val="75000"/>
                    <a:lumOff val="25000"/>
                  </a:schemeClr>
                </a:solidFill>
              </a:rPr>
              <a:t> Implementation and monitoring</a:t>
            </a:r>
          </a:p>
          <a:p>
            <a:pPr>
              <a:lnSpc>
                <a:spcPct val="150000"/>
              </a:lnSpc>
              <a:spcBef>
                <a:spcPts val="0"/>
              </a:spcBef>
            </a:pPr>
            <a:r>
              <a:rPr lang="en-GB" sz="2438" b="1" kern="0" dirty="0">
                <a:solidFill>
                  <a:schemeClr val="tx1">
                    <a:lumMod val="75000"/>
                    <a:lumOff val="25000"/>
                  </a:schemeClr>
                </a:solidFill>
              </a:rPr>
              <a:t>Part 3 (46-54)</a:t>
            </a:r>
            <a:r>
              <a:rPr lang="en-GB" sz="2438" kern="0" dirty="0">
                <a:solidFill>
                  <a:schemeClr val="tx1">
                    <a:lumMod val="75000"/>
                    <a:lumOff val="25000"/>
                  </a:schemeClr>
                </a:solidFill>
              </a:rPr>
              <a:t>: Final clauses</a:t>
            </a:r>
          </a:p>
          <a:p>
            <a:pPr>
              <a:spcBef>
                <a:spcPts val="0"/>
              </a:spcBef>
            </a:pPr>
            <a:endParaRPr lang="en-GB" sz="1625" kern="0" dirty="0"/>
          </a:p>
          <a:p>
            <a:pPr marL="371475" indent="-371475">
              <a:spcBef>
                <a:spcPts val="0"/>
              </a:spcBef>
              <a:buFont typeface="Wingdings" panose="05000000000000000000" pitchFamily="2" charset="2"/>
              <a:buChar char="Ø"/>
            </a:pPr>
            <a:r>
              <a:rPr lang="en-GB" sz="2438" b="1" kern="0" dirty="0">
                <a:solidFill>
                  <a:srgbClr val="00ABB5"/>
                </a:solidFill>
              </a:rPr>
              <a:t>Universal</a:t>
            </a:r>
          </a:p>
          <a:p>
            <a:pPr marL="371475" indent="-371475">
              <a:spcBef>
                <a:spcPts val="0"/>
              </a:spcBef>
              <a:buFont typeface="Wingdings" panose="05000000000000000000" pitchFamily="2" charset="2"/>
              <a:buChar char="Ø"/>
            </a:pPr>
            <a:r>
              <a:rPr lang="en-GB" sz="2438" b="1" kern="0" dirty="0">
                <a:solidFill>
                  <a:srgbClr val="00ABB5"/>
                </a:solidFill>
              </a:rPr>
              <a:t>Unconditional</a:t>
            </a:r>
          </a:p>
          <a:p>
            <a:pPr marL="371475" indent="-371475">
              <a:spcBef>
                <a:spcPts val="0"/>
              </a:spcBef>
              <a:buFont typeface="Wingdings" panose="05000000000000000000" pitchFamily="2" charset="2"/>
              <a:buChar char="Ø"/>
            </a:pPr>
            <a:r>
              <a:rPr lang="en-GB" sz="2438" b="1" kern="0" dirty="0">
                <a:solidFill>
                  <a:srgbClr val="00ABB5"/>
                </a:solidFill>
              </a:rPr>
              <a:t>Inalienable</a:t>
            </a:r>
          </a:p>
          <a:p>
            <a:pPr marL="371475" indent="-371475">
              <a:spcBef>
                <a:spcPts val="0"/>
              </a:spcBef>
              <a:buFont typeface="Wingdings" panose="05000000000000000000" pitchFamily="2" charset="2"/>
              <a:buChar char="Ø"/>
            </a:pPr>
            <a:r>
              <a:rPr lang="en-GB" sz="2438" b="1" kern="0" dirty="0">
                <a:solidFill>
                  <a:srgbClr val="00ABB5"/>
                </a:solidFill>
              </a:rPr>
              <a:t>Inherent</a:t>
            </a:r>
          </a:p>
          <a:p>
            <a:pPr marL="371475" indent="-371475">
              <a:spcBef>
                <a:spcPts val="0"/>
              </a:spcBef>
              <a:buFont typeface="Wingdings" panose="05000000000000000000" pitchFamily="2" charset="2"/>
              <a:buChar char="Ø"/>
            </a:pPr>
            <a:r>
              <a:rPr lang="en-GB" sz="2438" b="1" kern="0" dirty="0">
                <a:solidFill>
                  <a:srgbClr val="00ABB5"/>
                </a:solidFill>
              </a:rPr>
              <a:t>Indivisible</a:t>
            </a:r>
          </a:p>
        </p:txBody>
      </p:sp>
      <p:pic>
        <p:nvPicPr>
          <p:cNvPr id="9" name="Picture 2">
            <a:extLst>
              <a:ext uri="{FF2B5EF4-FFF2-40B4-BE49-F238E27FC236}">
                <a16:creationId xmlns:a16="http://schemas.microsoft.com/office/drawing/2014/main" id="{65077627-95C3-4535-8B65-5475BAEF616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2882" y="1244447"/>
            <a:ext cx="3024718" cy="42603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113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p:tgtEl>
                                          <p:spTgt spid="8">
                                            <p:txEl>
                                              <p:pRg st="0" end="0"/>
                                            </p:txEl>
                                          </p:spTgt>
                                        </p:tgtEl>
                                        <p:attrNameLst>
                                          <p:attrName>ppt_y</p:attrName>
                                        </p:attrNameLst>
                                      </p:cBhvr>
                                      <p:tavLst>
                                        <p:tav tm="0">
                                          <p:val>
                                            <p:strVal val="#ppt_y-#ppt_h*1.125000"/>
                                          </p:val>
                                        </p:tav>
                                        <p:tav tm="100000">
                                          <p:val>
                                            <p:strVal val="#ppt_y"/>
                                          </p:val>
                                        </p:tav>
                                      </p:tavLst>
                                    </p:anim>
                                    <p:animEffect transition="in" filter="wipe(down)">
                                      <p:cBhvr>
                                        <p:cTn id="8" dur="500"/>
                                        <p:tgtEl>
                                          <p:spTgt spid="8">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p:tgtEl>
                                          <p:spTgt spid="8">
                                            <p:txEl>
                                              <p:pRg st="1" end="1"/>
                                            </p:txEl>
                                          </p:spTgt>
                                        </p:tgtEl>
                                        <p:attrNameLst>
                                          <p:attrName>ppt_y</p:attrName>
                                        </p:attrNameLst>
                                      </p:cBhvr>
                                      <p:tavLst>
                                        <p:tav tm="0">
                                          <p:val>
                                            <p:strVal val="#ppt_y-#ppt_h*1.125000"/>
                                          </p:val>
                                        </p:tav>
                                        <p:tav tm="100000">
                                          <p:val>
                                            <p:strVal val="#ppt_y"/>
                                          </p:val>
                                        </p:tav>
                                      </p:tavLst>
                                    </p:anim>
                                    <p:animEffect transition="in" filter="wipe(down)">
                                      <p:cBhvr>
                                        <p:cTn id="14" dur="500"/>
                                        <p:tgtEl>
                                          <p:spTgt spid="8">
                                            <p:txEl>
                                              <p:pRg st="1" end="1"/>
                                            </p:txEl>
                                          </p:spTgt>
                                        </p:tgtEl>
                                      </p:cBhvr>
                                    </p:animEffect>
                                  </p:childTnLst>
                                </p:cTn>
                              </p:par>
                            </p:childTnLst>
                          </p:cTn>
                        </p:par>
                        <p:par>
                          <p:cTn id="15" fill="hold">
                            <p:stCondLst>
                              <p:cond delay="500"/>
                            </p:stCondLst>
                            <p:childTnLst>
                              <p:par>
                                <p:cTn id="16" presetID="12" presetClass="entr" presetSubtype="1" fill="hold" grpId="0" nodeType="after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 calcmode="lin" valueType="num">
                                      <p:cBhvr additive="base">
                                        <p:cTn id="18" dur="500"/>
                                        <p:tgtEl>
                                          <p:spTgt spid="8">
                                            <p:txEl>
                                              <p:pRg st="2" end="2"/>
                                            </p:txEl>
                                          </p:spTgt>
                                        </p:tgtEl>
                                        <p:attrNameLst>
                                          <p:attrName>ppt_y</p:attrName>
                                        </p:attrNameLst>
                                      </p:cBhvr>
                                      <p:tavLst>
                                        <p:tav tm="0">
                                          <p:val>
                                            <p:strVal val="#ppt_y-#ppt_h*1.125000"/>
                                          </p:val>
                                        </p:tav>
                                        <p:tav tm="100000">
                                          <p:val>
                                            <p:strVal val="#ppt_y"/>
                                          </p:val>
                                        </p:tav>
                                      </p:tavLst>
                                    </p:anim>
                                    <p:animEffect transition="in" filter="wipe(down)">
                                      <p:cBhvr>
                                        <p:cTn id="19" dur="500"/>
                                        <p:tgtEl>
                                          <p:spTgt spid="8">
                                            <p:txEl>
                                              <p:pRg st="2" end="2"/>
                                            </p:txEl>
                                          </p:spTgt>
                                        </p:tgtEl>
                                      </p:cBhvr>
                                    </p:animEffect>
                                  </p:childTnLst>
                                </p:cTn>
                              </p:par>
                            </p:childTnLst>
                          </p:cTn>
                        </p:par>
                        <p:par>
                          <p:cTn id="20" fill="hold">
                            <p:stCondLst>
                              <p:cond delay="1000"/>
                            </p:stCondLst>
                            <p:childTnLst>
                              <p:par>
                                <p:cTn id="21" presetID="12" presetClass="entr" presetSubtype="1" fill="hold" grpId="0" nodeType="after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500"/>
                                        <p:tgtEl>
                                          <p:spTgt spid="8">
                                            <p:txEl>
                                              <p:pRg st="3" end="3"/>
                                            </p:txEl>
                                          </p:spTgt>
                                        </p:tgtEl>
                                        <p:attrNameLst>
                                          <p:attrName>ppt_y</p:attrName>
                                        </p:attrNameLst>
                                      </p:cBhvr>
                                      <p:tavLst>
                                        <p:tav tm="0">
                                          <p:val>
                                            <p:strVal val="#ppt_y-#ppt_h*1.125000"/>
                                          </p:val>
                                        </p:tav>
                                        <p:tav tm="100000">
                                          <p:val>
                                            <p:strVal val="#ppt_y"/>
                                          </p:val>
                                        </p:tav>
                                      </p:tavLst>
                                    </p:anim>
                                    <p:animEffect transition="in" filter="wipe(down)">
                                      <p:cBhvr>
                                        <p:cTn id="2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0F31025-8B50-491B-83ED-513AF6F00AC8}"/>
              </a:ext>
            </a:extLst>
          </p:cNvPr>
          <p:cNvSpPr>
            <a:spLocks noGrp="1"/>
          </p:cNvSpPr>
          <p:nvPr>
            <p:ph type="title"/>
          </p:nvPr>
        </p:nvSpPr>
        <p:spPr>
          <a:xfrm>
            <a:off x="536371" y="600045"/>
            <a:ext cx="8805040" cy="577850"/>
          </a:xfrm>
        </p:spPr>
        <p:txBody>
          <a:bodyPr>
            <a:normAutofit/>
          </a:bodyPr>
          <a:lstStyle/>
          <a:p>
            <a:r>
              <a:rPr lang="en-GB" b="1" dirty="0"/>
              <a:t>Article Activity </a:t>
            </a:r>
          </a:p>
        </p:txBody>
      </p:sp>
      <p:sp>
        <p:nvSpPr>
          <p:cNvPr id="8" name="Content Placeholder 2">
            <a:extLst>
              <a:ext uri="{FF2B5EF4-FFF2-40B4-BE49-F238E27FC236}">
                <a16:creationId xmlns:a16="http://schemas.microsoft.com/office/drawing/2014/main" id="{4940CCB6-FDC8-4FF4-917A-C353EF25AED4}"/>
              </a:ext>
            </a:extLst>
          </p:cNvPr>
          <p:cNvSpPr txBox="1">
            <a:spLocks/>
          </p:cNvSpPr>
          <p:nvPr/>
        </p:nvSpPr>
        <p:spPr>
          <a:xfrm>
            <a:off x="744717" y="1308908"/>
            <a:ext cx="8053428" cy="3679780"/>
          </a:xfrm>
          <a:prstGeom prst="rect">
            <a:avLst/>
          </a:prstGeom>
        </p:spPr>
        <p:txBody>
          <a:bodyPr/>
          <a:lstStyle>
            <a:lvl1pPr marL="0" indent="0" algn="l" rtl="0" eaLnBrk="1" fontAlgn="base" hangingPunct="1">
              <a:spcBef>
                <a:spcPct val="20000"/>
              </a:spcBef>
              <a:spcAft>
                <a:spcPct val="0"/>
              </a:spcAft>
              <a:buFont typeface="Arial"/>
              <a:buNone/>
              <a:defRPr sz="2000" baseline="0">
                <a:solidFill>
                  <a:schemeClr val="tx1">
                    <a:lumMod val="65000"/>
                    <a:lumOff val="35000"/>
                  </a:schemeClr>
                </a:solidFill>
                <a:latin typeface="+mn-lt"/>
                <a:ea typeface="+mn-ea"/>
                <a:cs typeface="+mn-cs"/>
              </a:defRPr>
            </a:lvl1pPr>
            <a:lvl2pPr marL="742950" indent="-285750" algn="l" rtl="0" eaLnBrk="1" fontAlgn="base" hangingPunct="1">
              <a:spcBef>
                <a:spcPct val="20000"/>
              </a:spcBef>
              <a:spcAft>
                <a:spcPct val="0"/>
              </a:spcAft>
              <a:buClr>
                <a:srgbClr val="00ABB5"/>
              </a:buClr>
              <a:buFont typeface="Arial"/>
              <a:buChar char="•"/>
              <a:defRPr sz="2000">
                <a:solidFill>
                  <a:schemeClr val="tx1">
                    <a:lumMod val="65000"/>
                    <a:lumOff val="35000"/>
                  </a:schemeClr>
                </a:solidFill>
                <a:latin typeface="+mn-lt"/>
                <a:cs typeface="+mn-cs"/>
              </a:defRPr>
            </a:lvl2pPr>
            <a:lvl3pPr marL="1257300" marR="0" indent="-342900" algn="l" defTabSz="914400" rtl="0" eaLnBrk="1" fontAlgn="base" latinLnBrk="0" hangingPunct="1">
              <a:lnSpc>
                <a:spcPct val="100000"/>
              </a:lnSpc>
              <a:spcBef>
                <a:spcPct val="20000"/>
              </a:spcBef>
              <a:spcAft>
                <a:spcPct val="0"/>
              </a:spcAft>
              <a:buClr>
                <a:srgbClr val="00ABB5"/>
              </a:buClr>
              <a:buSzTx/>
              <a:buFont typeface="Lucida Grande"/>
              <a:buChar char="-"/>
              <a:tabLst/>
              <a:defRPr sz="2000">
                <a:solidFill>
                  <a:schemeClr val="tx1">
                    <a:lumMod val="65000"/>
                    <a:lumOff val="35000"/>
                  </a:schemeClr>
                </a:solidFill>
                <a:latin typeface="+mn-lt"/>
                <a:cs typeface="+mn-cs"/>
              </a:defRPr>
            </a:lvl3pPr>
            <a:lvl4pPr marL="1714500" indent="-342900" algn="l" rtl="0" eaLnBrk="1" fontAlgn="base" hangingPunct="1">
              <a:spcBef>
                <a:spcPct val="20000"/>
              </a:spcBef>
              <a:spcAft>
                <a:spcPct val="0"/>
              </a:spcAft>
              <a:buClr>
                <a:srgbClr val="00ABB5"/>
              </a:buClr>
              <a:buFont typeface="Wingdings" charset="2"/>
              <a:buChar char="Ø"/>
              <a:defRPr sz="2000">
                <a:solidFill>
                  <a:schemeClr val="tx1">
                    <a:lumMod val="65000"/>
                    <a:lumOff val="35000"/>
                  </a:schemeClr>
                </a:solidFill>
                <a:latin typeface="+mn-lt"/>
                <a:cs typeface="+mn-cs"/>
              </a:defRPr>
            </a:lvl4pPr>
            <a:lvl5pPr marL="2171700" indent="-342900" algn="l" rtl="0" eaLnBrk="1" fontAlgn="base" hangingPunct="1">
              <a:spcBef>
                <a:spcPct val="20000"/>
              </a:spcBef>
              <a:spcAft>
                <a:spcPct val="0"/>
              </a:spcAft>
              <a:buClr>
                <a:srgbClr val="00ABB5"/>
              </a:buClr>
              <a:buFont typeface="Lucida Grande"/>
              <a:buChar char="-"/>
              <a:defRPr sz="2000">
                <a:solidFill>
                  <a:schemeClr val="tx1">
                    <a:lumMod val="65000"/>
                    <a:lumOff val="35000"/>
                  </a:schemeClr>
                </a:solidFill>
                <a:latin typeface="+mn-lt"/>
                <a:cs typeface="+mn-cs"/>
              </a:defRPr>
            </a:lvl5pPr>
            <a:lvl6pPr marL="2514600" indent="-228600" algn="l" rtl="0" eaLnBrk="1" fontAlgn="base" hangingPunct="1">
              <a:spcBef>
                <a:spcPct val="20000"/>
              </a:spcBef>
              <a:spcAft>
                <a:spcPct val="0"/>
              </a:spcAft>
              <a:buClr>
                <a:srgbClr val="00ABB5"/>
              </a:buClr>
              <a:buFontTx/>
              <a:buChar char="»"/>
              <a:defRPr sz="2000">
                <a:solidFill>
                  <a:schemeClr val="tx1">
                    <a:lumMod val="65000"/>
                    <a:lumOff val="35000"/>
                  </a:schemeClr>
                </a:solidFill>
                <a:latin typeface="+mn-lt"/>
                <a:cs typeface="+mn-cs"/>
              </a:defRPr>
            </a:lvl6pPr>
            <a:lvl7pPr marL="2971800" indent="-228600" algn="l" rtl="0" eaLnBrk="1" fontAlgn="base" hangingPunct="1">
              <a:spcBef>
                <a:spcPct val="20000"/>
              </a:spcBef>
              <a:spcAft>
                <a:spcPct val="0"/>
              </a:spcAft>
              <a:buChar char="»"/>
              <a:defRPr sz="2000">
                <a:solidFill>
                  <a:srgbClr val="000000"/>
                </a:solidFill>
                <a:latin typeface="+mn-lt"/>
                <a:cs typeface="+mn-cs"/>
              </a:defRPr>
            </a:lvl7pPr>
            <a:lvl8pPr marL="3429000" indent="-228600" algn="l" rtl="0" eaLnBrk="1" fontAlgn="base" hangingPunct="1">
              <a:spcBef>
                <a:spcPct val="20000"/>
              </a:spcBef>
              <a:spcAft>
                <a:spcPct val="0"/>
              </a:spcAft>
              <a:buChar char="»"/>
              <a:defRPr sz="2000">
                <a:solidFill>
                  <a:srgbClr val="000000"/>
                </a:solidFill>
                <a:latin typeface="+mn-lt"/>
                <a:cs typeface="+mn-cs"/>
              </a:defRPr>
            </a:lvl8pPr>
            <a:lvl9pPr marL="3886200" indent="-228600" algn="l" rtl="0" eaLnBrk="1" fontAlgn="base" hangingPunct="1">
              <a:spcBef>
                <a:spcPct val="20000"/>
              </a:spcBef>
              <a:spcAft>
                <a:spcPct val="0"/>
              </a:spcAft>
              <a:buChar char="»"/>
              <a:defRPr sz="2000">
                <a:solidFill>
                  <a:srgbClr val="000000"/>
                </a:solidFill>
                <a:latin typeface="+mn-lt"/>
                <a:cs typeface="+mn-cs"/>
              </a:defRPr>
            </a:lvl9pPr>
          </a:lstStyle>
          <a:p>
            <a:endParaRPr lang="en-GB" sz="2275" kern="0" dirty="0">
              <a:solidFill>
                <a:schemeClr val="tx1">
                  <a:lumMod val="85000"/>
                  <a:lumOff val="15000"/>
                </a:schemeClr>
              </a:solidFill>
            </a:endParaRPr>
          </a:p>
          <a:p>
            <a:pPr>
              <a:lnSpc>
                <a:spcPct val="150000"/>
              </a:lnSpc>
            </a:pPr>
            <a:r>
              <a:rPr lang="en-GB" sz="2275" kern="0" dirty="0">
                <a:solidFill>
                  <a:schemeClr val="tx1">
                    <a:lumMod val="85000"/>
                    <a:lumOff val="15000"/>
                  </a:schemeClr>
                </a:solidFill>
              </a:rPr>
              <a:t>54 Articles:</a:t>
            </a:r>
          </a:p>
          <a:p>
            <a:pPr>
              <a:lnSpc>
                <a:spcPct val="150000"/>
              </a:lnSpc>
            </a:pPr>
            <a:r>
              <a:rPr lang="en-GB" sz="2275" kern="0" dirty="0">
                <a:solidFill>
                  <a:schemeClr val="tx1">
                    <a:lumMod val="85000"/>
                    <a:lumOff val="15000"/>
                  </a:schemeClr>
                </a:solidFill>
              </a:rPr>
              <a:t>3 domains/themes:</a:t>
            </a:r>
          </a:p>
          <a:p>
            <a:pPr lvl="1">
              <a:lnSpc>
                <a:spcPct val="150000"/>
              </a:lnSpc>
            </a:pPr>
            <a:r>
              <a:rPr lang="en-GB" sz="2275" b="1" kern="0" dirty="0">
                <a:solidFill>
                  <a:schemeClr val="tx1">
                    <a:lumMod val="85000"/>
                    <a:lumOff val="15000"/>
                  </a:schemeClr>
                </a:solidFill>
              </a:rPr>
              <a:t>Provision</a:t>
            </a:r>
          </a:p>
          <a:p>
            <a:pPr lvl="1">
              <a:lnSpc>
                <a:spcPct val="150000"/>
              </a:lnSpc>
            </a:pPr>
            <a:r>
              <a:rPr lang="en-GB" sz="2275" b="1" kern="0" dirty="0">
                <a:solidFill>
                  <a:schemeClr val="tx1">
                    <a:lumMod val="85000"/>
                    <a:lumOff val="15000"/>
                  </a:schemeClr>
                </a:solidFill>
              </a:rPr>
              <a:t>Protection</a:t>
            </a:r>
          </a:p>
          <a:p>
            <a:pPr lvl="1">
              <a:lnSpc>
                <a:spcPct val="150000"/>
              </a:lnSpc>
            </a:pPr>
            <a:r>
              <a:rPr lang="en-GB" sz="2275" b="1" kern="0" dirty="0">
                <a:solidFill>
                  <a:schemeClr val="tx1">
                    <a:lumMod val="85000"/>
                    <a:lumOff val="15000"/>
                  </a:schemeClr>
                </a:solidFill>
              </a:rPr>
              <a:t>Participation</a:t>
            </a:r>
          </a:p>
          <a:p>
            <a:pPr lvl="1"/>
            <a:endParaRPr lang="en-GB" sz="2275" b="1" kern="0" dirty="0"/>
          </a:p>
          <a:p>
            <a:pPr marL="457200" lvl="1" indent="0">
              <a:buNone/>
            </a:pPr>
            <a:endParaRPr lang="en-GB" sz="2275" b="1" kern="0" dirty="0"/>
          </a:p>
        </p:txBody>
      </p:sp>
      <p:pic>
        <p:nvPicPr>
          <p:cNvPr id="9" name="Picture 2">
            <a:extLst>
              <a:ext uri="{FF2B5EF4-FFF2-40B4-BE49-F238E27FC236}">
                <a16:creationId xmlns:a16="http://schemas.microsoft.com/office/drawing/2014/main" id="{9BC65314-A1A1-49BB-81C5-B1EAA257883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89341" y="798193"/>
            <a:ext cx="3257890" cy="458879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4426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711C51CB-48DC-46FF-914C-2BF6E41A66D6}"/>
              </a:ext>
            </a:extLst>
          </p:cNvPr>
          <p:cNvSpPr>
            <a:spLocks noGrp="1"/>
          </p:cNvSpPr>
          <p:nvPr>
            <p:ph type="title"/>
          </p:nvPr>
        </p:nvSpPr>
        <p:spPr>
          <a:xfrm>
            <a:off x="583905" y="358815"/>
            <a:ext cx="8805040" cy="1277400"/>
          </a:xfrm>
        </p:spPr>
        <p:txBody>
          <a:bodyPr>
            <a:normAutofit fontScale="90000"/>
          </a:bodyPr>
          <a:lstStyle/>
          <a:p>
            <a:r>
              <a:rPr lang="en-GB" b="1" dirty="0"/>
              <a:t>General Principles </a:t>
            </a:r>
            <a:br>
              <a:rPr lang="en-GB" b="1" dirty="0"/>
            </a:br>
            <a:r>
              <a:rPr lang="en-GB" b="1" dirty="0"/>
              <a:t>(underpinning rights)</a:t>
            </a:r>
            <a:r>
              <a:rPr lang="en-GB" dirty="0"/>
              <a:t>  -</a:t>
            </a:r>
            <a:br>
              <a:rPr lang="en-GB" dirty="0"/>
            </a:br>
            <a:endParaRPr lang="en-GB" dirty="0"/>
          </a:p>
        </p:txBody>
      </p:sp>
      <p:pic>
        <p:nvPicPr>
          <p:cNvPr id="8" name="Picture 7">
            <a:extLst>
              <a:ext uri="{FF2B5EF4-FFF2-40B4-BE49-F238E27FC236}">
                <a16:creationId xmlns:a16="http://schemas.microsoft.com/office/drawing/2014/main" id="{9241CC19-0889-43A5-9A3F-6644C16B0F2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53168"/>
          <a:stretch/>
        </p:blipFill>
        <p:spPr bwMode="auto">
          <a:xfrm>
            <a:off x="823444" y="1881297"/>
            <a:ext cx="4149213" cy="2737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2">
            <a:extLst>
              <a:ext uri="{FF2B5EF4-FFF2-40B4-BE49-F238E27FC236}">
                <a16:creationId xmlns:a16="http://schemas.microsoft.com/office/drawing/2014/main" id="{82686B99-40EA-4C24-B597-27AC76ABC367}"/>
              </a:ext>
            </a:extLst>
          </p:cNvPr>
          <p:cNvSpPr txBox="1">
            <a:spLocks/>
          </p:cNvSpPr>
          <p:nvPr/>
        </p:nvSpPr>
        <p:spPr bwMode="auto">
          <a:xfrm>
            <a:off x="5585627" y="879203"/>
            <a:ext cx="5479769" cy="495080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4295" tIns="37148" rIns="74295" bIns="37148"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GB" sz="2275" b="1" dirty="0">
                <a:solidFill>
                  <a:schemeClr val="tx1">
                    <a:lumMod val="85000"/>
                    <a:lumOff val="15000"/>
                  </a:schemeClr>
                </a:solidFill>
              </a:rPr>
              <a:t>Article 2 –</a:t>
            </a:r>
            <a:r>
              <a:rPr lang="en-GB" sz="1625" b="1" dirty="0">
                <a:solidFill>
                  <a:schemeClr val="tx1">
                    <a:lumMod val="85000"/>
                    <a:lumOff val="15000"/>
                  </a:schemeClr>
                </a:solidFill>
              </a:rPr>
              <a:t> without discrimination</a:t>
            </a:r>
            <a:br>
              <a:rPr lang="en-GB" sz="2275" dirty="0">
                <a:solidFill>
                  <a:schemeClr val="tx1">
                    <a:lumMod val="85000"/>
                    <a:lumOff val="15000"/>
                  </a:schemeClr>
                </a:solidFill>
              </a:rPr>
            </a:br>
            <a:r>
              <a:rPr lang="en-GB" sz="1800" dirty="0">
                <a:solidFill>
                  <a:schemeClr val="tx1">
                    <a:lumMod val="85000"/>
                    <a:lumOff val="15000"/>
                  </a:schemeClr>
                </a:solidFill>
              </a:rPr>
              <a:t>The Convention applies to EVERYONE.</a:t>
            </a:r>
          </a:p>
          <a:p>
            <a:pPr marL="0" indent="0">
              <a:buNone/>
            </a:pPr>
            <a:endParaRPr lang="en-GB" sz="325" dirty="0">
              <a:solidFill>
                <a:schemeClr val="tx1">
                  <a:lumMod val="85000"/>
                  <a:lumOff val="15000"/>
                </a:schemeClr>
              </a:solidFill>
            </a:endParaRPr>
          </a:p>
          <a:p>
            <a:pPr marL="0" indent="0">
              <a:buNone/>
            </a:pPr>
            <a:r>
              <a:rPr lang="en-GB" sz="2275" b="1" dirty="0">
                <a:solidFill>
                  <a:schemeClr val="tx1">
                    <a:lumMod val="85000"/>
                    <a:lumOff val="15000"/>
                  </a:schemeClr>
                </a:solidFill>
              </a:rPr>
              <a:t>Article 3 – </a:t>
            </a:r>
            <a:r>
              <a:rPr lang="en-GB" sz="1625" b="1" dirty="0">
                <a:solidFill>
                  <a:schemeClr val="tx1">
                    <a:lumMod val="85000"/>
                    <a:lumOff val="15000"/>
                  </a:schemeClr>
                </a:solidFill>
              </a:rPr>
              <a:t>best interests of the child</a:t>
            </a:r>
          </a:p>
          <a:p>
            <a:pPr marL="0" indent="0">
              <a:buNone/>
            </a:pPr>
            <a:r>
              <a:rPr lang="en-GB" sz="1800" dirty="0">
                <a:solidFill>
                  <a:schemeClr val="tx1">
                    <a:lumMod val="85000"/>
                    <a:lumOff val="15000"/>
                  </a:schemeClr>
                </a:solidFill>
              </a:rPr>
              <a:t>The best interests of the child must be a top priority in all things that affect children.</a:t>
            </a:r>
          </a:p>
          <a:p>
            <a:pPr marL="0" indent="0">
              <a:buNone/>
            </a:pPr>
            <a:endParaRPr lang="en-GB" sz="650" dirty="0">
              <a:solidFill>
                <a:schemeClr val="tx1">
                  <a:lumMod val="85000"/>
                  <a:lumOff val="15000"/>
                </a:schemeClr>
              </a:solidFill>
            </a:endParaRPr>
          </a:p>
          <a:p>
            <a:pPr marL="0" indent="0">
              <a:buNone/>
            </a:pPr>
            <a:r>
              <a:rPr lang="en-GB" sz="2275" b="1" dirty="0">
                <a:solidFill>
                  <a:schemeClr val="tx1">
                    <a:lumMod val="85000"/>
                    <a:lumOff val="15000"/>
                  </a:schemeClr>
                </a:solidFill>
              </a:rPr>
              <a:t>Article 6 – </a:t>
            </a:r>
            <a:r>
              <a:rPr lang="en-GB" sz="1625" b="1" dirty="0">
                <a:solidFill>
                  <a:schemeClr val="tx1">
                    <a:lumMod val="85000"/>
                    <a:lumOff val="15000"/>
                  </a:schemeClr>
                </a:solidFill>
              </a:rPr>
              <a:t>survival &amp; development</a:t>
            </a:r>
          </a:p>
          <a:p>
            <a:pPr marL="0" indent="0">
              <a:buNone/>
            </a:pPr>
            <a:r>
              <a:rPr lang="en-GB" sz="1800" dirty="0">
                <a:solidFill>
                  <a:schemeClr val="tx1">
                    <a:lumMod val="85000"/>
                    <a:lumOff val="15000"/>
                  </a:schemeClr>
                </a:solidFill>
              </a:rPr>
              <a:t>Every Child has the right to life. </a:t>
            </a:r>
          </a:p>
          <a:p>
            <a:pPr marL="0" indent="0">
              <a:buNone/>
            </a:pPr>
            <a:r>
              <a:rPr lang="en-GB" sz="1800" dirty="0">
                <a:solidFill>
                  <a:schemeClr val="tx1">
                    <a:lumMod val="85000"/>
                    <a:lumOff val="15000"/>
                  </a:schemeClr>
                </a:solidFill>
              </a:rPr>
              <a:t>Governments must do all they can to ensure that children survive and develop to their full potential.</a:t>
            </a:r>
          </a:p>
          <a:p>
            <a:pPr marL="0" indent="0">
              <a:buNone/>
            </a:pPr>
            <a:endParaRPr lang="en-GB" sz="650" dirty="0">
              <a:solidFill>
                <a:schemeClr val="tx1">
                  <a:lumMod val="85000"/>
                  <a:lumOff val="15000"/>
                </a:schemeClr>
              </a:solidFill>
            </a:endParaRPr>
          </a:p>
          <a:p>
            <a:pPr marL="0" indent="0">
              <a:buNone/>
            </a:pPr>
            <a:r>
              <a:rPr lang="en-GB" sz="2275" b="1" dirty="0">
                <a:solidFill>
                  <a:schemeClr val="tx1">
                    <a:lumMod val="85000"/>
                    <a:lumOff val="15000"/>
                  </a:schemeClr>
                </a:solidFill>
              </a:rPr>
              <a:t>Article 12 – </a:t>
            </a:r>
            <a:br>
              <a:rPr lang="en-GB" sz="2275" b="1" dirty="0">
                <a:solidFill>
                  <a:schemeClr val="tx1">
                    <a:lumMod val="85000"/>
                    <a:lumOff val="15000"/>
                  </a:schemeClr>
                </a:solidFill>
              </a:rPr>
            </a:br>
            <a:r>
              <a:rPr lang="en-GB" sz="1625" b="1" dirty="0">
                <a:solidFill>
                  <a:schemeClr val="tx1">
                    <a:lumMod val="85000"/>
                    <a:lumOff val="15000"/>
                  </a:schemeClr>
                </a:solidFill>
              </a:rPr>
              <a:t>respect for the views of the child</a:t>
            </a:r>
          </a:p>
          <a:p>
            <a:pPr marL="0" indent="0">
              <a:buNone/>
            </a:pPr>
            <a:r>
              <a:rPr lang="en-GB" sz="1800" dirty="0">
                <a:solidFill>
                  <a:schemeClr val="tx1">
                    <a:lumMod val="85000"/>
                    <a:lumOff val="15000"/>
                  </a:schemeClr>
                </a:solidFill>
              </a:rPr>
              <a:t>Every child has the right to say what they think in all matters affecting  them, and to have their views taken seriously.</a:t>
            </a:r>
          </a:p>
        </p:txBody>
      </p:sp>
    </p:spTree>
    <p:extLst>
      <p:ext uri="{BB962C8B-B14F-4D97-AF65-F5344CB8AC3E}">
        <p14:creationId xmlns:p14="http://schemas.microsoft.com/office/powerpoint/2010/main" val="1218440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1">
            <a:extLst>
              <a:ext uri="{FF2B5EF4-FFF2-40B4-BE49-F238E27FC236}">
                <a16:creationId xmlns:a16="http://schemas.microsoft.com/office/drawing/2014/main" id="{28FB36DC-73C8-4792-8D6C-52E05B38D065}"/>
              </a:ext>
            </a:extLst>
          </p:cNvPr>
          <p:cNvSpPr txBox="1">
            <a:spLocks/>
          </p:cNvSpPr>
          <p:nvPr/>
        </p:nvSpPr>
        <p:spPr bwMode="auto">
          <a:xfrm>
            <a:off x="328027" y="542172"/>
            <a:ext cx="880504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3000" b="1">
                <a:solidFill>
                  <a:srgbClr val="00ABB5"/>
                </a:solidFill>
                <a:latin typeface="Segoe UI" panose="020B0502040204020203" pitchFamily="34" charset="0"/>
                <a:ea typeface="+mj-ea"/>
                <a:cs typeface="Segoe UI" panose="020B0502040204020203" pitchFamily="34" charset="0"/>
              </a:defRPr>
            </a:lvl1pPr>
            <a:lvl2pPr algn="l" rtl="0" eaLnBrk="1" fontAlgn="base" hangingPunct="1">
              <a:spcBef>
                <a:spcPct val="0"/>
              </a:spcBef>
              <a:spcAft>
                <a:spcPct val="0"/>
              </a:spcAft>
              <a:defRPr sz="3000" b="1">
                <a:solidFill>
                  <a:srgbClr val="000000"/>
                </a:solidFill>
                <a:latin typeface="Arial" charset="0"/>
                <a:cs typeface="Arial" charset="0"/>
              </a:defRPr>
            </a:lvl2pPr>
            <a:lvl3pPr algn="l" rtl="0" eaLnBrk="1" fontAlgn="base" hangingPunct="1">
              <a:spcBef>
                <a:spcPct val="0"/>
              </a:spcBef>
              <a:spcAft>
                <a:spcPct val="0"/>
              </a:spcAft>
              <a:defRPr sz="3000" b="1">
                <a:solidFill>
                  <a:srgbClr val="000000"/>
                </a:solidFill>
                <a:latin typeface="Arial" charset="0"/>
                <a:cs typeface="Arial" charset="0"/>
              </a:defRPr>
            </a:lvl3pPr>
            <a:lvl4pPr algn="l" rtl="0" eaLnBrk="1" fontAlgn="base" hangingPunct="1">
              <a:spcBef>
                <a:spcPct val="0"/>
              </a:spcBef>
              <a:spcAft>
                <a:spcPct val="0"/>
              </a:spcAft>
              <a:defRPr sz="3000" b="1">
                <a:solidFill>
                  <a:srgbClr val="000000"/>
                </a:solidFill>
                <a:latin typeface="Arial" charset="0"/>
                <a:cs typeface="Arial" charset="0"/>
              </a:defRPr>
            </a:lvl4pPr>
            <a:lvl5pPr algn="l" rtl="0" eaLnBrk="1" fontAlgn="base" hangingPunct="1">
              <a:spcBef>
                <a:spcPct val="0"/>
              </a:spcBef>
              <a:spcAft>
                <a:spcPct val="0"/>
              </a:spcAft>
              <a:defRPr sz="3000" b="1">
                <a:solidFill>
                  <a:srgbClr val="000000"/>
                </a:solidFill>
                <a:latin typeface="Arial" charset="0"/>
                <a:cs typeface="Arial" charset="0"/>
              </a:defRPr>
            </a:lvl5pPr>
            <a:lvl6pPr marL="457200" algn="l" rtl="0" eaLnBrk="1" fontAlgn="base" hangingPunct="1">
              <a:spcBef>
                <a:spcPct val="0"/>
              </a:spcBef>
              <a:spcAft>
                <a:spcPct val="0"/>
              </a:spcAft>
              <a:defRPr sz="3000" b="1">
                <a:solidFill>
                  <a:srgbClr val="000000"/>
                </a:solidFill>
                <a:latin typeface="Arial" charset="0"/>
                <a:cs typeface="Arial" charset="0"/>
              </a:defRPr>
            </a:lvl6pPr>
            <a:lvl7pPr marL="914400" algn="l" rtl="0" eaLnBrk="1" fontAlgn="base" hangingPunct="1">
              <a:spcBef>
                <a:spcPct val="0"/>
              </a:spcBef>
              <a:spcAft>
                <a:spcPct val="0"/>
              </a:spcAft>
              <a:defRPr sz="3000" b="1">
                <a:solidFill>
                  <a:srgbClr val="000000"/>
                </a:solidFill>
                <a:latin typeface="Arial" charset="0"/>
                <a:cs typeface="Arial" charset="0"/>
              </a:defRPr>
            </a:lvl7pPr>
            <a:lvl8pPr marL="1371600" algn="l" rtl="0" eaLnBrk="1" fontAlgn="base" hangingPunct="1">
              <a:spcBef>
                <a:spcPct val="0"/>
              </a:spcBef>
              <a:spcAft>
                <a:spcPct val="0"/>
              </a:spcAft>
              <a:defRPr sz="3000" b="1">
                <a:solidFill>
                  <a:srgbClr val="000000"/>
                </a:solidFill>
                <a:latin typeface="Arial" charset="0"/>
                <a:cs typeface="Arial" charset="0"/>
              </a:defRPr>
            </a:lvl8pPr>
            <a:lvl9pPr marL="1828800" algn="l" rtl="0" eaLnBrk="1" fontAlgn="base" hangingPunct="1">
              <a:spcBef>
                <a:spcPct val="0"/>
              </a:spcBef>
              <a:spcAft>
                <a:spcPct val="0"/>
              </a:spcAft>
              <a:defRPr sz="3000" b="1">
                <a:solidFill>
                  <a:srgbClr val="000000"/>
                </a:solidFill>
                <a:latin typeface="Arial" charset="0"/>
                <a:cs typeface="Arial" charset="0"/>
              </a:defRPr>
            </a:lvl9pPr>
          </a:lstStyle>
          <a:p>
            <a:r>
              <a:rPr lang="en-GB" kern="0" dirty="0"/>
              <a:t>Goals of Education</a:t>
            </a:r>
          </a:p>
        </p:txBody>
      </p:sp>
      <p:sp>
        <p:nvSpPr>
          <p:cNvPr id="11" name="Content Placeholder 2">
            <a:extLst>
              <a:ext uri="{FF2B5EF4-FFF2-40B4-BE49-F238E27FC236}">
                <a16:creationId xmlns:a16="http://schemas.microsoft.com/office/drawing/2014/main" id="{2763F1ED-7911-4BE7-9BBD-97DBDBAF937E}"/>
              </a:ext>
            </a:extLst>
          </p:cNvPr>
          <p:cNvSpPr txBox="1">
            <a:spLocks/>
          </p:cNvSpPr>
          <p:nvPr/>
        </p:nvSpPr>
        <p:spPr>
          <a:xfrm>
            <a:off x="432201" y="1343633"/>
            <a:ext cx="7635354" cy="3864975"/>
          </a:xfrm>
          <a:prstGeom prst="rect">
            <a:avLst/>
          </a:prstGeom>
        </p:spPr>
        <p:txBody>
          <a:bodyPr/>
          <a:lstStyle>
            <a:lvl1pPr marL="0" indent="0" algn="l" rtl="0" eaLnBrk="1" fontAlgn="base" hangingPunct="1">
              <a:spcBef>
                <a:spcPct val="20000"/>
              </a:spcBef>
              <a:spcAft>
                <a:spcPct val="0"/>
              </a:spcAft>
              <a:buFont typeface="Arial"/>
              <a:buNone/>
              <a:defRPr sz="2000" baseline="0">
                <a:solidFill>
                  <a:schemeClr val="tx1">
                    <a:lumMod val="65000"/>
                    <a:lumOff val="35000"/>
                  </a:schemeClr>
                </a:solidFill>
                <a:latin typeface="+mn-lt"/>
                <a:ea typeface="+mn-ea"/>
                <a:cs typeface="+mn-cs"/>
              </a:defRPr>
            </a:lvl1pPr>
            <a:lvl2pPr marL="742950" indent="-285750" algn="l" rtl="0" eaLnBrk="1" fontAlgn="base" hangingPunct="1">
              <a:spcBef>
                <a:spcPct val="20000"/>
              </a:spcBef>
              <a:spcAft>
                <a:spcPct val="0"/>
              </a:spcAft>
              <a:buClr>
                <a:srgbClr val="00ABB5"/>
              </a:buClr>
              <a:buFont typeface="Arial"/>
              <a:buChar char="•"/>
              <a:defRPr sz="2000">
                <a:solidFill>
                  <a:schemeClr val="tx1">
                    <a:lumMod val="65000"/>
                    <a:lumOff val="35000"/>
                  </a:schemeClr>
                </a:solidFill>
                <a:latin typeface="+mn-lt"/>
                <a:cs typeface="+mn-cs"/>
              </a:defRPr>
            </a:lvl2pPr>
            <a:lvl3pPr marL="1257300" marR="0" indent="-342900" algn="l" defTabSz="914400" rtl="0" eaLnBrk="1" fontAlgn="base" latinLnBrk="0" hangingPunct="1">
              <a:lnSpc>
                <a:spcPct val="100000"/>
              </a:lnSpc>
              <a:spcBef>
                <a:spcPct val="20000"/>
              </a:spcBef>
              <a:spcAft>
                <a:spcPct val="0"/>
              </a:spcAft>
              <a:buClr>
                <a:srgbClr val="00ABB5"/>
              </a:buClr>
              <a:buSzTx/>
              <a:buFont typeface="Lucida Grande"/>
              <a:buChar char="-"/>
              <a:tabLst/>
              <a:defRPr sz="2000">
                <a:solidFill>
                  <a:schemeClr val="tx1">
                    <a:lumMod val="65000"/>
                    <a:lumOff val="35000"/>
                  </a:schemeClr>
                </a:solidFill>
                <a:latin typeface="+mn-lt"/>
                <a:cs typeface="+mn-cs"/>
              </a:defRPr>
            </a:lvl3pPr>
            <a:lvl4pPr marL="1714500" indent="-342900" algn="l" rtl="0" eaLnBrk="1" fontAlgn="base" hangingPunct="1">
              <a:spcBef>
                <a:spcPct val="20000"/>
              </a:spcBef>
              <a:spcAft>
                <a:spcPct val="0"/>
              </a:spcAft>
              <a:buClr>
                <a:srgbClr val="00ABB5"/>
              </a:buClr>
              <a:buFont typeface="Wingdings" charset="2"/>
              <a:buChar char="Ø"/>
              <a:defRPr sz="2000">
                <a:solidFill>
                  <a:schemeClr val="tx1">
                    <a:lumMod val="65000"/>
                    <a:lumOff val="35000"/>
                  </a:schemeClr>
                </a:solidFill>
                <a:latin typeface="+mn-lt"/>
                <a:cs typeface="+mn-cs"/>
              </a:defRPr>
            </a:lvl4pPr>
            <a:lvl5pPr marL="2171700" indent="-342900" algn="l" rtl="0" eaLnBrk="1" fontAlgn="base" hangingPunct="1">
              <a:spcBef>
                <a:spcPct val="20000"/>
              </a:spcBef>
              <a:spcAft>
                <a:spcPct val="0"/>
              </a:spcAft>
              <a:buClr>
                <a:srgbClr val="00ABB5"/>
              </a:buClr>
              <a:buFont typeface="Lucida Grande"/>
              <a:buChar char="-"/>
              <a:defRPr sz="2000">
                <a:solidFill>
                  <a:schemeClr val="tx1">
                    <a:lumMod val="65000"/>
                    <a:lumOff val="35000"/>
                  </a:schemeClr>
                </a:solidFill>
                <a:latin typeface="+mn-lt"/>
                <a:cs typeface="+mn-cs"/>
              </a:defRPr>
            </a:lvl5pPr>
            <a:lvl6pPr marL="2514600" indent="-228600" algn="l" rtl="0" eaLnBrk="1" fontAlgn="base" hangingPunct="1">
              <a:spcBef>
                <a:spcPct val="20000"/>
              </a:spcBef>
              <a:spcAft>
                <a:spcPct val="0"/>
              </a:spcAft>
              <a:buClr>
                <a:srgbClr val="00ABB5"/>
              </a:buClr>
              <a:buFontTx/>
              <a:buChar char="»"/>
              <a:defRPr sz="2000">
                <a:solidFill>
                  <a:schemeClr val="tx1">
                    <a:lumMod val="65000"/>
                    <a:lumOff val="35000"/>
                  </a:schemeClr>
                </a:solidFill>
                <a:latin typeface="+mn-lt"/>
                <a:cs typeface="+mn-cs"/>
              </a:defRPr>
            </a:lvl6pPr>
            <a:lvl7pPr marL="2971800" indent="-228600" algn="l" rtl="0" eaLnBrk="1" fontAlgn="base" hangingPunct="1">
              <a:spcBef>
                <a:spcPct val="20000"/>
              </a:spcBef>
              <a:spcAft>
                <a:spcPct val="0"/>
              </a:spcAft>
              <a:buChar char="»"/>
              <a:defRPr sz="2000">
                <a:solidFill>
                  <a:srgbClr val="000000"/>
                </a:solidFill>
                <a:latin typeface="+mn-lt"/>
                <a:cs typeface="+mn-cs"/>
              </a:defRPr>
            </a:lvl7pPr>
            <a:lvl8pPr marL="3429000" indent="-228600" algn="l" rtl="0" eaLnBrk="1" fontAlgn="base" hangingPunct="1">
              <a:spcBef>
                <a:spcPct val="20000"/>
              </a:spcBef>
              <a:spcAft>
                <a:spcPct val="0"/>
              </a:spcAft>
              <a:buChar char="»"/>
              <a:defRPr sz="2000">
                <a:solidFill>
                  <a:srgbClr val="000000"/>
                </a:solidFill>
                <a:latin typeface="+mn-lt"/>
                <a:cs typeface="+mn-cs"/>
              </a:defRPr>
            </a:lvl8pPr>
            <a:lvl9pPr marL="3886200" indent="-228600" algn="l" rtl="0" eaLnBrk="1" fontAlgn="base" hangingPunct="1">
              <a:spcBef>
                <a:spcPct val="20000"/>
              </a:spcBef>
              <a:spcAft>
                <a:spcPct val="0"/>
              </a:spcAft>
              <a:buChar char="»"/>
              <a:defRPr sz="2000">
                <a:solidFill>
                  <a:srgbClr val="000000"/>
                </a:solidFill>
                <a:latin typeface="+mn-lt"/>
                <a:cs typeface="+mn-cs"/>
              </a:defRPr>
            </a:lvl9pPr>
          </a:lstStyle>
          <a:p>
            <a:pPr>
              <a:lnSpc>
                <a:spcPct val="130000"/>
              </a:lnSpc>
            </a:pPr>
            <a:r>
              <a:rPr lang="en-GB" sz="3200" b="1" kern="0" dirty="0"/>
              <a:t>3 main articles</a:t>
            </a:r>
          </a:p>
          <a:p>
            <a:pPr lvl="1">
              <a:lnSpc>
                <a:spcPct val="130000"/>
              </a:lnSpc>
            </a:pPr>
            <a:r>
              <a:rPr lang="en-GB" sz="2400" b="1" kern="0" dirty="0"/>
              <a:t>28 – Right to an education. This must respect children’s dignity</a:t>
            </a:r>
          </a:p>
          <a:p>
            <a:pPr lvl="1">
              <a:lnSpc>
                <a:spcPct val="130000"/>
              </a:lnSpc>
            </a:pPr>
            <a:r>
              <a:rPr lang="en-GB" sz="2400" b="1" kern="0" dirty="0"/>
              <a:t>29 – Education must develop every child’s personality, talents and abilities to the full</a:t>
            </a:r>
          </a:p>
          <a:p>
            <a:pPr lvl="1">
              <a:lnSpc>
                <a:spcPct val="130000"/>
              </a:lnSpc>
            </a:pPr>
            <a:r>
              <a:rPr lang="en-GB" sz="2400" b="1" kern="0" dirty="0"/>
              <a:t>31 – Relax, play and take part in a wide range of cultural and artistic activities</a:t>
            </a:r>
          </a:p>
          <a:p>
            <a:pPr lvl="1">
              <a:lnSpc>
                <a:spcPct val="130000"/>
              </a:lnSpc>
            </a:pPr>
            <a:endParaRPr lang="en-GB" sz="2275" b="1" kern="0" dirty="0"/>
          </a:p>
        </p:txBody>
      </p:sp>
      <p:pic>
        <p:nvPicPr>
          <p:cNvPr id="12" name="Picture 2">
            <a:extLst>
              <a:ext uri="{FF2B5EF4-FFF2-40B4-BE49-F238E27FC236}">
                <a16:creationId xmlns:a16="http://schemas.microsoft.com/office/drawing/2014/main" id="{D158AD75-0A96-4BDB-B4EA-DEE42363F45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742464" y="1457950"/>
            <a:ext cx="2736827" cy="38548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1197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5522B786-5E1F-43E5-B0C2-69F715BF24DA}"/>
              </a:ext>
            </a:extLst>
          </p:cNvPr>
          <p:cNvSpPr>
            <a:spLocks noGrp="1"/>
          </p:cNvSpPr>
          <p:nvPr>
            <p:ph type="title"/>
          </p:nvPr>
        </p:nvSpPr>
        <p:spPr>
          <a:xfrm>
            <a:off x="500875" y="651474"/>
            <a:ext cx="8805040" cy="577850"/>
          </a:xfrm>
        </p:spPr>
        <p:txBody>
          <a:bodyPr>
            <a:normAutofit/>
          </a:bodyPr>
          <a:lstStyle/>
          <a:p>
            <a:r>
              <a:rPr lang="en-GB" dirty="0"/>
              <a:t> Wants, needs and rights</a:t>
            </a:r>
          </a:p>
        </p:txBody>
      </p:sp>
      <p:sp>
        <p:nvSpPr>
          <p:cNvPr id="8" name="Rectangle 3">
            <a:extLst>
              <a:ext uri="{FF2B5EF4-FFF2-40B4-BE49-F238E27FC236}">
                <a16:creationId xmlns:a16="http://schemas.microsoft.com/office/drawing/2014/main" id="{D80714D2-51E1-48FA-A12C-EDD33E0694F1}"/>
              </a:ext>
            </a:extLst>
          </p:cNvPr>
          <p:cNvSpPr txBox="1">
            <a:spLocks noChangeArrowheads="1"/>
          </p:cNvSpPr>
          <p:nvPr/>
        </p:nvSpPr>
        <p:spPr>
          <a:xfrm>
            <a:off x="822075" y="1953053"/>
            <a:ext cx="10810482" cy="2382534"/>
          </a:xfrm>
          <a:prstGeom prst="rect">
            <a:avLst/>
          </a:prstGeom>
        </p:spPr>
        <p:txBody>
          <a:bodyPr/>
          <a:lstStyle>
            <a:lvl1pPr marL="0" indent="0" algn="l" rtl="0" eaLnBrk="1" fontAlgn="base" hangingPunct="1">
              <a:spcBef>
                <a:spcPct val="20000"/>
              </a:spcBef>
              <a:spcAft>
                <a:spcPct val="0"/>
              </a:spcAft>
              <a:buFont typeface="Arial"/>
              <a:buNone/>
              <a:defRPr sz="2000" baseline="0">
                <a:solidFill>
                  <a:schemeClr val="tx1">
                    <a:lumMod val="65000"/>
                    <a:lumOff val="35000"/>
                  </a:schemeClr>
                </a:solidFill>
                <a:latin typeface="+mn-lt"/>
                <a:ea typeface="+mn-ea"/>
                <a:cs typeface="+mn-cs"/>
              </a:defRPr>
            </a:lvl1pPr>
            <a:lvl2pPr marL="742950" indent="-285750" algn="l" rtl="0" eaLnBrk="1" fontAlgn="base" hangingPunct="1">
              <a:spcBef>
                <a:spcPct val="20000"/>
              </a:spcBef>
              <a:spcAft>
                <a:spcPct val="0"/>
              </a:spcAft>
              <a:buClr>
                <a:srgbClr val="00ABB5"/>
              </a:buClr>
              <a:buFont typeface="Arial"/>
              <a:buChar char="•"/>
              <a:defRPr sz="2000">
                <a:solidFill>
                  <a:schemeClr val="tx1">
                    <a:lumMod val="65000"/>
                    <a:lumOff val="35000"/>
                  </a:schemeClr>
                </a:solidFill>
                <a:latin typeface="+mn-lt"/>
                <a:cs typeface="+mn-cs"/>
              </a:defRPr>
            </a:lvl2pPr>
            <a:lvl3pPr marL="1257300" marR="0" indent="-342900" algn="l" defTabSz="914400" rtl="0" eaLnBrk="1" fontAlgn="base" latinLnBrk="0" hangingPunct="1">
              <a:lnSpc>
                <a:spcPct val="100000"/>
              </a:lnSpc>
              <a:spcBef>
                <a:spcPct val="20000"/>
              </a:spcBef>
              <a:spcAft>
                <a:spcPct val="0"/>
              </a:spcAft>
              <a:buClr>
                <a:srgbClr val="00ABB5"/>
              </a:buClr>
              <a:buSzTx/>
              <a:buFont typeface="Lucida Grande"/>
              <a:buChar char="-"/>
              <a:tabLst/>
              <a:defRPr sz="2000">
                <a:solidFill>
                  <a:schemeClr val="tx1">
                    <a:lumMod val="65000"/>
                    <a:lumOff val="35000"/>
                  </a:schemeClr>
                </a:solidFill>
                <a:latin typeface="+mn-lt"/>
                <a:cs typeface="+mn-cs"/>
              </a:defRPr>
            </a:lvl3pPr>
            <a:lvl4pPr marL="1714500" indent="-342900" algn="l" rtl="0" eaLnBrk="1" fontAlgn="base" hangingPunct="1">
              <a:spcBef>
                <a:spcPct val="20000"/>
              </a:spcBef>
              <a:spcAft>
                <a:spcPct val="0"/>
              </a:spcAft>
              <a:buClr>
                <a:srgbClr val="00ABB5"/>
              </a:buClr>
              <a:buFont typeface="Wingdings" charset="2"/>
              <a:buChar char="Ø"/>
              <a:defRPr sz="2000">
                <a:solidFill>
                  <a:schemeClr val="tx1">
                    <a:lumMod val="65000"/>
                    <a:lumOff val="35000"/>
                  </a:schemeClr>
                </a:solidFill>
                <a:latin typeface="+mn-lt"/>
                <a:cs typeface="+mn-cs"/>
              </a:defRPr>
            </a:lvl4pPr>
            <a:lvl5pPr marL="2171700" indent="-342900" algn="l" rtl="0" eaLnBrk="1" fontAlgn="base" hangingPunct="1">
              <a:spcBef>
                <a:spcPct val="20000"/>
              </a:spcBef>
              <a:spcAft>
                <a:spcPct val="0"/>
              </a:spcAft>
              <a:buClr>
                <a:srgbClr val="00ABB5"/>
              </a:buClr>
              <a:buFont typeface="Lucida Grande"/>
              <a:buChar char="-"/>
              <a:defRPr sz="2000">
                <a:solidFill>
                  <a:schemeClr val="tx1">
                    <a:lumMod val="65000"/>
                    <a:lumOff val="35000"/>
                  </a:schemeClr>
                </a:solidFill>
                <a:latin typeface="+mn-lt"/>
                <a:cs typeface="+mn-cs"/>
              </a:defRPr>
            </a:lvl5pPr>
            <a:lvl6pPr marL="2514600" indent="-228600" algn="l" rtl="0" eaLnBrk="1" fontAlgn="base" hangingPunct="1">
              <a:spcBef>
                <a:spcPct val="20000"/>
              </a:spcBef>
              <a:spcAft>
                <a:spcPct val="0"/>
              </a:spcAft>
              <a:buClr>
                <a:srgbClr val="00ABB5"/>
              </a:buClr>
              <a:buFontTx/>
              <a:buChar char="»"/>
              <a:defRPr sz="2000">
                <a:solidFill>
                  <a:schemeClr val="tx1">
                    <a:lumMod val="65000"/>
                    <a:lumOff val="35000"/>
                  </a:schemeClr>
                </a:solidFill>
                <a:latin typeface="+mn-lt"/>
                <a:cs typeface="+mn-cs"/>
              </a:defRPr>
            </a:lvl6pPr>
            <a:lvl7pPr marL="2971800" indent="-228600" algn="l" rtl="0" eaLnBrk="1" fontAlgn="base" hangingPunct="1">
              <a:spcBef>
                <a:spcPct val="20000"/>
              </a:spcBef>
              <a:spcAft>
                <a:spcPct val="0"/>
              </a:spcAft>
              <a:buChar char="»"/>
              <a:defRPr sz="2000">
                <a:solidFill>
                  <a:srgbClr val="000000"/>
                </a:solidFill>
                <a:latin typeface="+mn-lt"/>
                <a:cs typeface="+mn-cs"/>
              </a:defRPr>
            </a:lvl7pPr>
            <a:lvl8pPr marL="3429000" indent="-228600" algn="l" rtl="0" eaLnBrk="1" fontAlgn="base" hangingPunct="1">
              <a:spcBef>
                <a:spcPct val="20000"/>
              </a:spcBef>
              <a:spcAft>
                <a:spcPct val="0"/>
              </a:spcAft>
              <a:buChar char="»"/>
              <a:defRPr sz="2000">
                <a:solidFill>
                  <a:srgbClr val="000000"/>
                </a:solidFill>
                <a:latin typeface="+mn-lt"/>
                <a:cs typeface="+mn-cs"/>
              </a:defRPr>
            </a:lvl8pPr>
            <a:lvl9pPr marL="3886200" indent="-228600" algn="l" rtl="0" eaLnBrk="1" fontAlgn="base" hangingPunct="1">
              <a:spcBef>
                <a:spcPct val="20000"/>
              </a:spcBef>
              <a:spcAft>
                <a:spcPct val="0"/>
              </a:spcAft>
              <a:buChar char="»"/>
              <a:defRPr sz="2000">
                <a:solidFill>
                  <a:srgbClr val="000000"/>
                </a:solidFill>
                <a:latin typeface="+mn-lt"/>
                <a:cs typeface="+mn-cs"/>
              </a:defRPr>
            </a:lvl9pPr>
          </a:lstStyle>
          <a:p>
            <a:pPr>
              <a:lnSpc>
                <a:spcPct val="150000"/>
              </a:lnSpc>
            </a:pPr>
            <a:r>
              <a:rPr lang="en-GB" sz="2400" b="1" kern="0" dirty="0">
                <a:solidFill>
                  <a:srgbClr val="00ABB5"/>
                </a:solidFill>
              </a:rPr>
              <a:t>Want </a:t>
            </a:r>
            <a:r>
              <a:rPr lang="en-GB" sz="2400" kern="0" dirty="0"/>
              <a:t>- a desire for something </a:t>
            </a:r>
          </a:p>
          <a:p>
            <a:pPr>
              <a:lnSpc>
                <a:spcPct val="150000"/>
              </a:lnSpc>
            </a:pPr>
            <a:r>
              <a:rPr lang="en-GB" sz="2400" b="1" kern="0" dirty="0">
                <a:solidFill>
                  <a:srgbClr val="00ABB5"/>
                </a:solidFill>
              </a:rPr>
              <a:t>Need </a:t>
            </a:r>
            <a:r>
              <a:rPr lang="en-GB" sz="2400" kern="0" dirty="0"/>
              <a:t>- the state of requiring help, or of lacking basic necessities such as food </a:t>
            </a:r>
          </a:p>
          <a:p>
            <a:pPr>
              <a:lnSpc>
                <a:spcPct val="150000"/>
              </a:lnSpc>
            </a:pPr>
            <a:r>
              <a:rPr lang="en-GB" sz="2400" b="1" kern="0" dirty="0">
                <a:solidFill>
                  <a:srgbClr val="00ABB5"/>
                </a:solidFill>
              </a:rPr>
              <a:t>Right</a:t>
            </a:r>
            <a:r>
              <a:rPr lang="en-GB" sz="2400" kern="0" dirty="0"/>
              <a:t> - a moral or legal entitlement to have or do something</a:t>
            </a:r>
          </a:p>
          <a:p>
            <a:endParaRPr lang="en-GB" sz="2275" kern="0" dirty="0"/>
          </a:p>
        </p:txBody>
      </p:sp>
    </p:spTree>
    <p:extLst>
      <p:ext uri="{BB962C8B-B14F-4D97-AF65-F5344CB8AC3E}">
        <p14:creationId xmlns:p14="http://schemas.microsoft.com/office/powerpoint/2010/main" val="25870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up)">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up)">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DBB7C5AE-BE41-483C-A1B0-27F66AE0BCD6}"/>
              </a:ext>
            </a:extLst>
          </p:cNvPr>
          <p:cNvSpPr>
            <a:spLocks noGrp="1"/>
          </p:cNvSpPr>
          <p:nvPr>
            <p:ph type="title"/>
          </p:nvPr>
        </p:nvSpPr>
        <p:spPr>
          <a:xfrm>
            <a:off x="752586" y="430130"/>
            <a:ext cx="8805040" cy="577850"/>
          </a:xfrm>
        </p:spPr>
        <p:txBody>
          <a:bodyPr>
            <a:normAutofit/>
          </a:bodyPr>
          <a:lstStyle/>
          <a:p>
            <a:r>
              <a:rPr lang="en-GB" b="1" dirty="0"/>
              <a:t>What are rights?</a:t>
            </a:r>
          </a:p>
        </p:txBody>
      </p:sp>
      <p:sp>
        <p:nvSpPr>
          <p:cNvPr id="10" name="Rectangle 1">
            <a:extLst>
              <a:ext uri="{FF2B5EF4-FFF2-40B4-BE49-F238E27FC236}">
                <a16:creationId xmlns:a16="http://schemas.microsoft.com/office/drawing/2014/main" id="{F205E277-22E3-439E-8E90-3E169B632CBF}"/>
              </a:ext>
            </a:extLst>
          </p:cNvPr>
          <p:cNvSpPr>
            <a:spLocks noChangeArrowheads="1"/>
          </p:cNvSpPr>
          <p:nvPr/>
        </p:nvSpPr>
        <p:spPr bwMode="auto">
          <a:xfrm rot="10800000" flipV="1">
            <a:off x="7174223" y="4812089"/>
            <a:ext cx="3601807" cy="1057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4295" tIns="37148" rIns="74295" bIns="37148" numCol="1" anchor="ctr" anchorCtr="0" compatLnSpc="1">
            <a:prstTxWarp prst="textNoShape">
              <a:avLst/>
            </a:prstTxWarp>
            <a:spAutoFit/>
          </a:bodyPr>
          <a:lstStyle/>
          <a:p>
            <a:pPr eaLnBrk="0" hangingPunct="0"/>
            <a:r>
              <a:rPr lang="en-US" sz="1950" b="1" u="sng" dirty="0">
                <a:solidFill>
                  <a:schemeClr val="tx2">
                    <a:lumMod val="60000"/>
                    <a:lumOff val="40000"/>
                  </a:schemeClr>
                </a:solidFill>
                <a:latin typeface="Arial" pitchFamily="34" charset="0"/>
                <a:cs typeface="Arial" pitchFamily="34" charset="0"/>
              </a:rPr>
              <a:t>Oxford Online Dictionary</a:t>
            </a:r>
            <a:r>
              <a:rPr lang="en-US" sz="1950" dirty="0">
                <a:solidFill>
                  <a:schemeClr val="tx2">
                    <a:lumMod val="60000"/>
                    <a:lumOff val="40000"/>
                  </a:schemeClr>
                </a:solidFill>
                <a:latin typeface="Arial" pitchFamily="34" charset="0"/>
                <a:cs typeface="Arial" pitchFamily="34" charset="0"/>
              </a:rPr>
              <a:t>:</a:t>
            </a:r>
          </a:p>
          <a:p>
            <a:pPr eaLnBrk="0" hangingPunct="0">
              <a:lnSpc>
                <a:spcPct val="130000"/>
              </a:lnSpc>
            </a:pPr>
            <a:r>
              <a:rPr lang="en-US" dirty="0">
                <a:latin typeface="Arial" pitchFamily="34" charset="0"/>
                <a:cs typeface="Arial" pitchFamily="34" charset="0"/>
              </a:rPr>
              <a:t>A moral or legal entitlement to have or do something</a:t>
            </a:r>
          </a:p>
        </p:txBody>
      </p:sp>
      <p:sp>
        <p:nvSpPr>
          <p:cNvPr id="11" name="Rectangle 10">
            <a:extLst>
              <a:ext uri="{FF2B5EF4-FFF2-40B4-BE49-F238E27FC236}">
                <a16:creationId xmlns:a16="http://schemas.microsoft.com/office/drawing/2014/main" id="{C6FD5328-045D-4827-8E95-5AD9D1DC8A12}"/>
              </a:ext>
            </a:extLst>
          </p:cNvPr>
          <p:cNvSpPr/>
          <p:nvPr/>
        </p:nvSpPr>
        <p:spPr>
          <a:xfrm>
            <a:off x="7116091" y="2781001"/>
            <a:ext cx="4504891" cy="1495281"/>
          </a:xfrm>
          <a:prstGeom prst="rect">
            <a:avLst/>
          </a:prstGeom>
        </p:spPr>
        <p:txBody>
          <a:bodyPr wrap="square">
            <a:spAutoFit/>
          </a:bodyPr>
          <a:lstStyle/>
          <a:p>
            <a:pPr lvl="0" eaLnBrk="0" hangingPunct="0">
              <a:lnSpc>
                <a:spcPct val="130000"/>
              </a:lnSpc>
            </a:pPr>
            <a:r>
              <a:rPr lang="en-US" dirty="0"/>
              <a:t>Human rights are the basic rights and freedoms which everyone is entitled to. We are all entitled to human rights in order to live with dignity.</a:t>
            </a:r>
            <a:endParaRPr lang="en-US" dirty="0">
              <a:latin typeface="Arial" pitchFamily="34" charset="0"/>
              <a:cs typeface="Arial" pitchFamily="34" charset="0"/>
            </a:endParaRPr>
          </a:p>
        </p:txBody>
      </p:sp>
      <p:pic>
        <p:nvPicPr>
          <p:cNvPr id="12" name="Picture 3" descr="http://www.scottishhumanrights.com/theme/images/logo.jpg">
            <a:hlinkClick r:id="rId3"/>
            <a:extLst>
              <a:ext uri="{FF2B5EF4-FFF2-40B4-BE49-F238E27FC236}">
                <a16:creationId xmlns:a16="http://schemas.microsoft.com/office/drawing/2014/main" id="{692638A1-CECF-4ACA-8B2D-F26139CFC1E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90526" y="1322147"/>
            <a:ext cx="1791427" cy="10969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http://www.ungift.org/images/ungift/logos/OHCHR_logo_EN_blue.gif">
            <a:hlinkClick r:id="rId5"/>
            <a:extLst>
              <a:ext uri="{FF2B5EF4-FFF2-40B4-BE49-F238E27FC236}">
                <a16:creationId xmlns:a16="http://schemas.microsoft.com/office/drawing/2014/main" id="{1B5AAD95-3590-4568-821E-4D7BBF17B8C6}"/>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71702" y="1473350"/>
            <a:ext cx="3321563" cy="1316149"/>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4EAC9567-42FB-4DAA-ADCA-EE9EF3412BE9}"/>
              </a:ext>
            </a:extLst>
          </p:cNvPr>
          <p:cNvSpPr/>
          <p:nvPr/>
        </p:nvSpPr>
        <p:spPr>
          <a:xfrm>
            <a:off x="829947" y="2774307"/>
            <a:ext cx="5304635" cy="2575577"/>
          </a:xfrm>
          <a:prstGeom prst="rect">
            <a:avLst/>
          </a:prstGeom>
        </p:spPr>
        <p:txBody>
          <a:bodyPr wrap="square">
            <a:spAutoFit/>
          </a:bodyPr>
          <a:lstStyle/>
          <a:p>
            <a:pPr>
              <a:lnSpc>
                <a:spcPct val="130000"/>
              </a:lnSpc>
            </a:pPr>
            <a:r>
              <a:rPr lang="en-US" dirty="0"/>
              <a:t>Human rights are rights inherent to all human beings, whatever our nationality, place of residence, sex, national or ethnic origin, colour, religion, language, or any other status. We are all equally entitled to our human rights without discrimination. These rights are all interrelated, interdependent and indivisible. </a:t>
            </a:r>
            <a:endParaRPr lang="en-GB" dirty="0"/>
          </a:p>
        </p:txBody>
      </p:sp>
    </p:spTree>
    <p:extLst>
      <p:ext uri="{BB962C8B-B14F-4D97-AF65-F5344CB8AC3E}">
        <p14:creationId xmlns:p14="http://schemas.microsoft.com/office/powerpoint/2010/main" val="251332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500"/>
                                        <p:tgtEl>
                                          <p:spTgt spid="13"/>
                                        </p:tgtEl>
                                      </p:cBhvr>
                                    </p:animEffect>
                                  </p:childTnLst>
                                </p:cTn>
                              </p:par>
                            </p:childTnLst>
                          </p:cTn>
                        </p:par>
                        <p:par>
                          <p:cTn id="22" fill="hold">
                            <p:stCondLst>
                              <p:cond delay="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FA6C94-990E-47B7-A493-4888CF93461C}"/>
              </a:ext>
            </a:extLst>
          </p:cNvPr>
          <p:cNvSpPr/>
          <p:nvPr/>
        </p:nvSpPr>
        <p:spPr>
          <a:xfrm>
            <a:off x="546100" y="6273800"/>
            <a:ext cx="1333500"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65683210-886E-4C9B-9134-90D858BF9344}"/>
              </a:ext>
            </a:extLst>
          </p:cNvPr>
          <p:cNvSpPr txBox="1">
            <a:spLocks/>
          </p:cNvSpPr>
          <p:nvPr/>
        </p:nvSpPr>
        <p:spPr bwMode="auto">
          <a:xfrm>
            <a:off x="697182" y="490474"/>
            <a:ext cx="880504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3000" b="1">
                <a:solidFill>
                  <a:srgbClr val="00ABB5"/>
                </a:solidFill>
                <a:latin typeface="Segoe UI" panose="020B0502040204020203" pitchFamily="34" charset="0"/>
                <a:ea typeface="+mj-ea"/>
                <a:cs typeface="Segoe UI" panose="020B0502040204020203" pitchFamily="34" charset="0"/>
              </a:defRPr>
            </a:lvl1pPr>
            <a:lvl2pPr algn="l" rtl="0" eaLnBrk="1" fontAlgn="base" hangingPunct="1">
              <a:spcBef>
                <a:spcPct val="0"/>
              </a:spcBef>
              <a:spcAft>
                <a:spcPct val="0"/>
              </a:spcAft>
              <a:defRPr sz="3000" b="1">
                <a:solidFill>
                  <a:srgbClr val="000000"/>
                </a:solidFill>
                <a:latin typeface="Arial" charset="0"/>
                <a:cs typeface="Arial" charset="0"/>
              </a:defRPr>
            </a:lvl2pPr>
            <a:lvl3pPr algn="l" rtl="0" eaLnBrk="1" fontAlgn="base" hangingPunct="1">
              <a:spcBef>
                <a:spcPct val="0"/>
              </a:spcBef>
              <a:spcAft>
                <a:spcPct val="0"/>
              </a:spcAft>
              <a:defRPr sz="3000" b="1">
                <a:solidFill>
                  <a:srgbClr val="000000"/>
                </a:solidFill>
                <a:latin typeface="Arial" charset="0"/>
                <a:cs typeface="Arial" charset="0"/>
              </a:defRPr>
            </a:lvl3pPr>
            <a:lvl4pPr algn="l" rtl="0" eaLnBrk="1" fontAlgn="base" hangingPunct="1">
              <a:spcBef>
                <a:spcPct val="0"/>
              </a:spcBef>
              <a:spcAft>
                <a:spcPct val="0"/>
              </a:spcAft>
              <a:defRPr sz="3000" b="1">
                <a:solidFill>
                  <a:srgbClr val="000000"/>
                </a:solidFill>
                <a:latin typeface="Arial" charset="0"/>
                <a:cs typeface="Arial" charset="0"/>
              </a:defRPr>
            </a:lvl4pPr>
            <a:lvl5pPr algn="l" rtl="0" eaLnBrk="1" fontAlgn="base" hangingPunct="1">
              <a:spcBef>
                <a:spcPct val="0"/>
              </a:spcBef>
              <a:spcAft>
                <a:spcPct val="0"/>
              </a:spcAft>
              <a:defRPr sz="3000" b="1">
                <a:solidFill>
                  <a:srgbClr val="000000"/>
                </a:solidFill>
                <a:latin typeface="Arial" charset="0"/>
                <a:cs typeface="Arial" charset="0"/>
              </a:defRPr>
            </a:lvl5pPr>
            <a:lvl6pPr marL="457200" algn="l" rtl="0" eaLnBrk="1" fontAlgn="base" hangingPunct="1">
              <a:spcBef>
                <a:spcPct val="0"/>
              </a:spcBef>
              <a:spcAft>
                <a:spcPct val="0"/>
              </a:spcAft>
              <a:defRPr sz="3000" b="1">
                <a:solidFill>
                  <a:srgbClr val="000000"/>
                </a:solidFill>
                <a:latin typeface="Arial" charset="0"/>
                <a:cs typeface="Arial" charset="0"/>
              </a:defRPr>
            </a:lvl6pPr>
            <a:lvl7pPr marL="914400" algn="l" rtl="0" eaLnBrk="1" fontAlgn="base" hangingPunct="1">
              <a:spcBef>
                <a:spcPct val="0"/>
              </a:spcBef>
              <a:spcAft>
                <a:spcPct val="0"/>
              </a:spcAft>
              <a:defRPr sz="3000" b="1">
                <a:solidFill>
                  <a:srgbClr val="000000"/>
                </a:solidFill>
                <a:latin typeface="Arial" charset="0"/>
                <a:cs typeface="Arial" charset="0"/>
              </a:defRPr>
            </a:lvl7pPr>
            <a:lvl8pPr marL="1371600" algn="l" rtl="0" eaLnBrk="1" fontAlgn="base" hangingPunct="1">
              <a:spcBef>
                <a:spcPct val="0"/>
              </a:spcBef>
              <a:spcAft>
                <a:spcPct val="0"/>
              </a:spcAft>
              <a:defRPr sz="3000" b="1">
                <a:solidFill>
                  <a:srgbClr val="000000"/>
                </a:solidFill>
                <a:latin typeface="Arial" charset="0"/>
                <a:cs typeface="Arial" charset="0"/>
              </a:defRPr>
            </a:lvl8pPr>
            <a:lvl9pPr marL="1828800" algn="l" rtl="0" eaLnBrk="1" fontAlgn="base" hangingPunct="1">
              <a:spcBef>
                <a:spcPct val="0"/>
              </a:spcBef>
              <a:spcAft>
                <a:spcPct val="0"/>
              </a:spcAft>
              <a:defRPr sz="3000" b="1">
                <a:solidFill>
                  <a:srgbClr val="000000"/>
                </a:solidFill>
                <a:latin typeface="Arial" charset="0"/>
                <a:cs typeface="Arial" charset="0"/>
              </a:defRPr>
            </a:lvl9pPr>
          </a:lstStyle>
          <a:p>
            <a:r>
              <a:rPr lang="en-GB" kern="0" dirty="0"/>
              <a:t>What is a rights based approach?</a:t>
            </a:r>
          </a:p>
        </p:txBody>
      </p:sp>
      <p:sp>
        <p:nvSpPr>
          <p:cNvPr id="7" name="Rectangle 6">
            <a:extLst>
              <a:ext uri="{FF2B5EF4-FFF2-40B4-BE49-F238E27FC236}">
                <a16:creationId xmlns:a16="http://schemas.microsoft.com/office/drawing/2014/main" id="{3CAE70C9-03AF-47BF-A41F-2B81815B5CA4}"/>
              </a:ext>
            </a:extLst>
          </p:cNvPr>
          <p:cNvSpPr/>
          <p:nvPr/>
        </p:nvSpPr>
        <p:spPr>
          <a:xfrm>
            <a:off x="876484" y="1678347"/>
            <a:ext cx="6461865" cy="3420132"/>
          </a:xfrm>
          <a:prstGeom prst="rect">
            <a:avLst/>
          </a:prstGeom>
          <a:solidFill>
            <a:srgbClr val="E3F9F7"/>
          </a:solidFill>
        </p:spPr>
        <p:style>
          <a:lnRef idx="1">
            <a:schemeClr val="accent1"/>
          </a:lnRef>
          <a:fillRef idx="2">
            <a:schemeClr val="accent1"/>
          </a:fillRef>
          <a:effectRef idx="1">
            <a:schemeClr val="accent1"/>
          </a:effectRef>
          <a:fontRef idx="minor">
            <a:schemeClr val="dk1"/>
          </a:fontRef>
        </p:style>
        <p:txBody>
          <a:bodyPr rtlCol="0" anchor="ctr"/>
          <a:lstStyle/>
          <a:p>
            <a:pPr>
              <a:lnSpc>
                <a:spcPct val="130000"/>
              </a:lnSpc>
            </a:pPr>
            <a:r>
              <a:rPr lang="en-GB" sz="1950" dirty="0"/>
              <a:t>‘A children’s rights based approach is a principled and practical framework for working with children and young people, grounded in the UNCRC and other international rights conventions. It is about placing the UNCRC at the heart of planning and service delivery and integrating children and young people’s rights into every aspect of decision making, policy and practice’</a:t>
            </a:r>
          </a:p>
          <a:p>
            <a:endParaRPr lang="en-GB" sz="1950" i="1" dirty="0"/>
          </a:p>
          <a:p>
            <a:r>
              <a:rPr lang="en-GB" sz="1950" i="1" dirty="0"/>
              <a:t>- State of Children’s Rights Report, 2017</a:t>
            </a:r>
          </a:p>
        </p:txBody>
      </p:sp>
      <p:pic>
        <p:nvPicPr>
          <p:cNvPr id="8" name="Picture 7">
            <a:extLst>
              <a:ext uri="{FF2B5EF4-FFF2-40B4-BE49-F238E27FC236}">
                <a16:creationId xmlns:a16="http://schemas.microsoft.com/office/drawing/2014/main" id="{618276AD-334F-45D4-881F-FD0125D43F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0623" y="1622384"/>
            <a:ext cx="2368930" cy="3493493"/>
          </a:xfrm>
          <a:prstGeom prst="rect">
            <a:avLst/>
          </a:prstGeom>
          <a:ln>
            <a:solidFill>
              <a:schemeClr val="accent1"/>
            </a:solidFill>
          </a:ln>
        </p:spPr>
      </p:pic>
    </p:spTree>
    <p:extLst>
      <p:ext uri="{BB962C8B-B14F-4D97-AF65-F5344CB8AC3E}">
        <p14:creationId xmlns:p14="http://schemas.microsoft.com/office/powerpoint/2010/main" val="2059522676"/>
      </p:ext>
    </p:extLst>
  </p:cSld>
  <p:clrMapOvr>
    <a:masterClrMapping/>
  </p:clrMapOvr>
</p:sld>
</file>

<file path=ppt/theme/theme1.xml><?xml version="1.0" encoding="utf-8"?>
<a:theme xmlns:a="http://schemas.openxmlformats.org/drawingml/2006/main" name="Powerpoint_templat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C8A5"/>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FFFFFF"/>
        </a:dk1>
        <a:lt1>
          <a:srgbClr val="FFFFFF"/>
        </a:lt1>
        <a:dk2>
          <a:srgbClr val="FFFFFF"/>
        </a:dk2>
        <a:lt2>
          <a:srgbClr val="808080"/>
        </a:lt2>
        <a:accent1>
          <a:srgbClr val="009BAA"/>
        </a:accent1>
        <a:accent2>
          <a:srgbClr val="B2D235"/>
        </a:accent2>
        <a:accent3>
          <a:srgbClr val="FFFFFF"/>
        </a:accent3>
        <a:accent4>
          <a:srgbClr val="DADADA"/>
        </a:accent4>
        <a:accent5>
          <a:srgbClr val="AACBD2"/>
        </a:accent5>
        <a:accent6>
          <a:srgbClr val="A1BE2F"/>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etadata xmlns="http://www.objective.com/ecm/document/metadata/53D26341A57B383EE0540010E0463CCA" version="1.0.0">
  <systemFields>
    <field name="Objective-Id">
      <value order="0">A21498026</value>
    </field>
    <field name="Objective-Title">
      <value order="0">ES PP Template</value>
    </field>
    <field name="Objective-Description">
      <value order="0"/>
    </field>
    <field name="Objective-CreationStamp">
      <value order="0">2018-07-03T15:47:18Z</value>
    </field>
    <field name="Objective-IsApproved">
      <value order="0">false</value>
    </field>
    <field name="Objective-IsPublished">
      <value order="0">false</value>
    </field>
    <field name="Objective-DatePublished">
      <value order="0"/>
    </field>
    <field name="Objective-ModificationStamp">
      <value order="0">2018-07-03T15:47:33Z</value>
    </field>
    <field name="Objective-Owner">
      <value order="0">Gore, Hazel H (Z612349)</value>
    </field>
    <field name="Objective-Path">
      <value order="0">Objective Global Folder:SG File Plan:Administration:Corporate strategy:Communications:General: Communications:Education Scotland: Communications: Branding and Templates: 2016-2021</value>
    </field>
    <field name="Objective-Parent">
      <value order="0">Education Scotland: Communications: Branding and Templates: 2016-2021</value>
    </field>
    <field name="Objective-State">
      <value order="0">Being Drafted</value>
    </field>
    <field name="Objective-VersionId">
      <value order="0">vA30249846</value>
    </field>
    <field name="Objective-Version">
      <value order="0">0.2</value>
    </field>
    <field name="Objective-VersionNumber">
      <value order="0">2</value>
    </field>
    <field name="Objective-VersionComment">
      <value order="0"/>
    </field>
    <field name="Objective-FileNumber">
      <value order="0">qA635530</value>
    </field>
    <field name="Objective-Classification">
      <value order="0">OFFICIAL</value>
    </field>
    <field name="Objective-Caveats">
      <value order="0">Caveat for access to SG Fileplan</value>
    </field>
  </systemFields>
  <catalogues>
    <catalogue name="Document Type Catalogue" type="type" ori="id:cA35">
      <field name="Objective-Connect Creator">
        <value order="0"/>
      </field>
      <field name="Objective-Date Received">
        <value order="0"/>
      </field>
      <field name="Objective-Date of Original">
        <value order="0"/>
      </field>
      <field name="Objective-SG Web Publication - Category">
        <value order="0"/>
      </field>
      <field name="Objective-SG Web Publication - Category 2 Classification">
        <value order="0"/>
      </field>
    </catalogue>
  </catalogues>
</metadat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B888D83EC43BDE4EABDA42528F57866E" ma:contentTypeVersion="4" ma:contentTypeDescription="Create a new document." ma:contentTypeScope="" ma:versionID="40e2af3e6fd62fbbbf13e10c8f76278d">
  <xsd:schema xmlns:xsd="http://www.w3.org/2001/XMLSchema" xmlns:xs="http://www.w3.org/2001/XMLSchema" xmlns:p="http://schemas.microsoft.com/office/2006/metadata/properties" xmlns:ns2="373af908-157f-4d70-80d2-56206b9fa420" targetNamespace="http://schemas.microsoft.com/office/2006/metadata/properties" ma:root="true" ma:fieldsID="4bac45adc4d72b0c163fedd8d42b54af" ns2:_="">
    <xsd:import namespace="373af908-157f-4d70-80d2-56206b9fa42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3af908-157f-4d70-80d2-56206b9fa4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967039-C71A-4B84-9858-0728C216CC08}">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5745109E-2DDF-40CB-AC2B-FF9B10C90820}">
  <ds:schemaRefs>
    <ds:schemaRef ds:uri="http://www.objective.com/ecm/document/metadata/53D26341A57B383EE0540010E0463CCA"/>
  </ds:schemaRefs>
</ds:datastoreItem>
</file>

<file path=customXml/itemProps3.xml><?xml version="1.0" encoding="utf-8"?>
<ds:datastoreItem xmlns:ds="http://schemas.openxmlformats.org/officeDocument/2006/customXml" ds:itemID="{FE75B553-2AE0-4B0C-913C-4B15DEBD22D7}">
  <ds:schemaRefs>
    <ds:schemaRef ds:uri="http://schemas.microsoft.com/sharepoint/v3/contenttype/forms"/>
  </ds:schemaRefs>
</ds:datastoreItem>
</file>

<file path=customXml/itemProps4.xml><?xml version="1.0" encoding="utf-8"?>
<ds:datastoreItem xmlns:ds="http://schemas.openxmlformats.org/officeDocument/2006/customXml" ds:itemID="{BD989BBB-B6AA-4327-9383-19F6E601C7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73af908-157f-4d70-80d2-56206b9fa4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 PP Template</Template>
  <TotalTime>816</TotalTime>
  <Words>1996</Words>
  <Application>Microsoft Office PowerPoint</Application>
  <PresentationFormat>Widescreen</PresentationFormat>
  <Paragraphs>135</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Lucida Grande</vt:lpstr>
      <vt:lpstr>Segoe UI</vt:lpstr>
      <vt:lpstr>Wingdings</vt:lpstr>
      <vt:lpstr>Powerpoint_template</vt:lpstr>
      <vt:lpstr>PowerPoint Presentation</vt:lpstr>
      <vt:lpstr>What is the UNCRC?</vt:lpstr>
      <vt:lpstr>PowerPoint Presentation</vt:lpstr>
      <vt:lpstr>Article Activity </vt:lpstr>
      <vt:lpstr>General Principles  (underpinning rights)  - </vt:lpstr>
      <vt:lpstr>PowerPoint Presentation</vt:lpstr>
      <vt:lpstr> Wants, needs and rights</vt:lpstr>
      <vt:lpstr>What are rights?</vt:lpstr>
      <vt:lpstr>PowerPoint Presentation</vt:lpstr>
      <vt:lpstr>PowerPoint Presentation</vt:lpstr>
      <vt:lpstr>PowerPoint Presentation</vt:lpstr>
      <vt:lpstr>PowerPoint Presentation</vt:lpstr>
    </vt:vector>
  </TitlesOfParts>
  <Company>Scottish Government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CDA</dc:creator>
  <cp:lastModifiedBy>CDA</cp:lastModifiedBy>
  <cp:revision>7</cp:revision>
  <cp:lastPrinted>2014-02-19T15:05:01Z</cp:lastPrinted>
  <dcterms:created xsi:type="dcterms:W3CDTF">2019-01-11T13:27:44Z</dcterms:created>
  <dcterms:modified xsi:type="dcterms:W3CDTF">2024-02-29T08:27:56Z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0x010100B888D83EC43BDE4EABDA42528F57866E</vt:lpwstr>
  </property>
  <property fmtid="{D5CDD505-2E9C-101B-9397-08002B2CF9AE}" pid="3" name="_dlc_DocIdItemGuid">
    <vt:lpwstr>c74d0d01-22fa-4460-a599-e806a271597e</vt:lpwstr>
  </property>
  <property fmtid="{D5CDD505-2E9C-101B-9397-08002B2CF9AE}" pid="4" name="Objective-Id">
    <vt:lpwstr>A21498026</vt:lpwstr>
  </property>
  <property fmtid="{D5CDD505-2E9C-101B-9397-08002B2CF9AE}" pid="5" name="Objective-Title">
    <vt:lpwstr>ES PP Template</vt:lpwstr>
  </property>
  <property fmtid="{D5CDD505-2E9C-101B-9397-08002B2CF9AE}" pid="6" name="Objective-Description">
    <vt:lpwstr/>
  </property>
  <property fmtid="{D5CDD505-2E9C-101B-9397-08002B2CF9AE}" pid="7" name="Objective-CreationStamp">
    <vt:filetime>2018-07-03T15:47:23Z</vt:filetime>
  </property>
  <property fmtid="{D5CDD505-2E9C-101B-9397-08002B2CF9AE}" pid="8" name="Objective-IsApproved">
    <vt:bool>false</vt:bool>
  </property>
  <property fmtid="{D5CDD505-2E9C-101B-9397-08002B2CF9AE}" pid="9" name="Objective-IsPublished">
    <vt:bool>false</vt:bool>
  </property>
  <property fmtid="{D5CDD505-2E9C-101B-9397-08002B2CF9AE}" pid="10" name="Objective-DatePublished">
    <vt:lpwstr/>
  </property>
  <property fmtid="{D5CDD505-2E9C-101B-9397-08002B2CF9AE}" pid="11" name="Objective-ModificationStamp">
    <vt:filetime>2018-07-18T13:20:05Z</vt:filetime>
  </property>
  <property fmtid="{D5CDD505-2E9C-101B-9397-08002B2CF9AE}" pid="12" name="Objective-Owner">
    <vt:lpwstr>Gore, Hazel H (Z612349)</vt:lpwstr>
  </property>
  <property fmtid="{D5CDD505-2E9C-101B-9397-08002B2CF9AE}" pid="13" name="Objective-Path">
    <vt:lpwstr>Objective Global Folder:SG File Plan:Administration:Corporate strategy:Communications:General: Communications:Education Scotland: Communications: Branding and Templates: 2016-2021:</vt:lpwstr>
  </property>
  <property fmtid="{D5CDD505-2E9C-101B-9397-08002B2CF9AE}" pid="14" name="Objective-Parent">
    <vt:lpwstr>Education Scotland: Communications: Branding and Templates: 2016-2021</vt:lpwstr>
  </property>
  <property fmtid="{D5CDD505-2E9C-101B-9397-08002B2CF9AE}" pid="15" name="Objective-State">
    <vt:lpwstr>Being Drafted</vt:lpwstr>
  </property>
  <property fmtid="{D5CDD505-2E9C-101B-9397-08002B2CF9AE}" pid="16" name="Objective-VersionId">
    <vt:lpwstr>vA30249846</vt:lpwstr>
  </property>
  <property fmtid="{D5CDD505-2E9C-101B-9397-08002B2CF9AE}" pid="17" name="Objective-Version">
    <vt:lpwstr>0.2</vt:lpwstr>
  </property>
  <property fmtid="{D5CDD505-2E9C-101B-9397-08002B2CF9AE}" pid="18" name="Objective-VersionNumber">
    <vt:r8>2</vt:r8>
  </property>
  <property fmtid="{D5CDD505-2E9C-101B-9397-08002B2CF9AE}" pid="19" name="Objective-VersionComment">
    <vt:lpwstr>Version 2</vt:lpwstr>
  </property>
  <property fmtid="{D5CDD505-2E9C-101B-9397-08002B2CF9AE}" pid="20" name="Objective-FileNumber">
    <vt:lpwstr/>
  </property>
  <property fmtid="{D5CDD505-2E9C-101B-9397-08002B2CF9AE}" pid="21" name="Objective-Classification">
    <vt:lpwstr>[Inherited - OFFICIAL]</vt:lpwstr>
  </property>
  <property fmtid="{D5CDD505-2E9C-101B-9397-08002B2CF9AE}" pid="22" name="Objective-Caveats">
    <vt:lpwstr/>
  </property>
  <property fmtid="{D5CDD505-2E9C-101B-9397-08002B2CF9AE}" pid="23" name="Objective-Connect Creator">
    <vt:lpwstr/>
  </property>
  <property fmtid="{D5CDD505-2E9C-101B-9397-08002B2CF9AE}" pid="24" name="Objective-Date Received">
    <vt:lpwstr/>
  </property>
  <property fmtid="{D5CDD505-2E9C-101B-9397-08002B2CF9AE}" pid="25" name="Objective-Date of Original">
    <vt:lpwstr/>
  </property>
  <property fmtid="{D5CDD505-2E9C-101B-9397-08002B2CF9AE}" pid="26" name="Objective-SG Web Publication - Category">
    <vt:lpwstr/>
  </property>
  <property fmtid="{D5CDD505-2E9C-101B-9397-08002B2CF9AE}" pid="27" name="Objective-SG Web Publication - Category 2 Classification">
    <vt:lpwstr/>
  </property>
  <property fmtid="{D5CDD505-2E9C-101B-9397-08002B2CF9AE}" pid="28" name="Objective-Comment">
    <vt:lpwstr/>
  </property>
  <property fmtid="{D5CDD505-2E9C-101B-9397-08002B2CF9AE}" pid="29" name="Objective-Date of Original [system]">
    <vt:lpwstr/>
  </property>
  <property fmtid="{D5CDD505-2E9C-101B-9397-08002B2CF9AE}" pid="30" name="Objective-Date Received [system]">
    <vt:lpwstr/>
  </property>
  <property fmtid="{D5CDD505-2E9C-101B-9397-08002B2CF9AE}" pid="31" name="Objective-SG Web Publication - Category [system]">
    <vt:lpwstr/>
  </property>
  <property fmtid="{D5CDD505-2E9C-101B-9397-08002B2CF9AE}" pid="32" name="Objective-SG Web Publication - Category 2 Classification [system]">
    <vt:lpwstr/>
  </property>
  <property fmtid="{D5CDD505-2E9C-101B-9397-08002B2CF9AE}" pid="33" name="Objective-Connect Creator [system]">
    <vt:lpwstr/>
  </property>
</Properties>
</file>