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3" r:id="rId19"/>
    <p:sldId id="274" r:id="rId20"/>
    <p:sldId id="275" r:id="rId21"/>
    <p:sldId id="276" r:id="rId22"/>
    <p:sldId id="277" r:id="rId23"/>
    <p:sldId id="278" r:id="rId24"/>
    <p:sldId id="282" r:id="rId25"/>
    <p:sldId id="283" r:id="rId26"/>
    <p:sldId id="284" r:id="rId27"/>
    <p:sldId id="280" r:id="rId28"/>
    <p:sldId id="281" r:id="rId29"/>
    <p:sldId id="285" r:id="rId30"/>
    <p:sldId id="286" r:id="rId31"/>
    <p:sldId id="287" r:id="rId32"/>
    <p:sldId id="290" r:id="rId33"/>
    <p:sldId id="288" r:id="rId34"/>
    <p:sldId id="291" r:id="rId35"/>
    <p:sldId id="292" r:id="rId36"/>
    <p:sldId id="293" r:id="rId37"/>
    <p:sldId id="294"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308" autoAdjust="0"/>
    <p:restoredTop sz="70641" autoAdjust="0"/>
  </p:normalViewPr>
  <p:slideViewPr>
    <p:cSldViewPr>
      <p:cViewPr>
        <p:scale>
          <a:sx n="60" d="100"/>
          <a:sy n="60" d="100"/>
        </p:scale>
        <p:origin x="-1410" y="30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61DCEB-290F-4AE9-BBE7-022C5F4E5A71}" type="datetimeFigureOut">
              <a:rPr lang="en-US" smtClean="0"/>
              <a:pPr/>
              <a:t>3/11/2018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4909ED1-2D69-41D7-B278-F7A80EB8C073}" type="slidenum">
              <a:rPr lang="en-US" smtClean="0"/>
              <a:pPr/>
              <a:t>‹#›</a:t>
            </a:fld>
            <a:endParaRPr lang="en-US"/>
          </a:p>
        </p:txBody>
      </p:sp>
    </p:spTree>
    <p:extLst>
      <p:ext uri="{BB962C8B-B14F-4D97-AF65-F5344CB8AC3E}">
        <p14:creationId xmlns:p14="http://schemas.microsoft.com/office/powerpoint/2010/main" val="15208242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n.wikipedia.org/wiki/Apathy"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en.wikipedia.org/wiki/Sage_(Sophos)"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pPr/>
              <a:t>1</a:t>
            </a:fld>
            <a:endParaRPr lang="en-US"/>
          </a:p>
        </p:txBody>
      </p:sp>
    </p:spTree>
    <p:extLst>
      <p:ext uri="{BB962C8B-B14F-4D97-AF65-F5344CB8AC3E}">
        <p14:creationId xmlns:p14="http://schemas.microsoft.com/office/powerpoint/2010/main" val="3922846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DA0B3D-9522-4D49-89A6-023FBFAB7717}" type="slidenum">
              <a:rPr lang="en-US" smtClean="0"/>
              <a:t>27</a:t>
            </a:fld>
            <a:endParaRPr lang="en-US"/>
          </a:p>
        </p:txBody>
      </p:sp>
    </p:spTree>
    <p:extLst>
      <p:ext uri="{BB962C8B-B14F-4D97-AF65-F5344CB8AC3E}">
        <p14:creationId xmlns:p14="http://schemas.microsoft.com/office/powerpoint/2010/main" val="1707623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en-US" altLang="en-US" sz="1400" b="1" dirty="0" smtClean="0"/>
              <a:t>6. Certainty and Skepticism: some basic questions</a:t>
            </a:r>
            <a:endParaRPr lang="en-US" altLang="en-US" dirty="0" smtClean="0"/>
          </a:p>
          <a:p>
            <a:pPr>
              <a:spcBef>
                <a:spcPct val="50000"/>
              </a:spcBef>
            </a:pPr>
            <a:r>
              <a:rPr lang="en-US" altLang="en-US" dirty="0" smtClean="0"/>
              <a:t>(skepticism: from the Greek </a:t>
            </a:r>
            <a:r>
              <a:rPr lang="en-US" altLang="en-US" i="1" dirty="0" smtClean="0">
                <a:sym typeface="Symbol" pitchFamily="18" charset="2"/>
              </a:rPr>
              <a:t></a:t>
            </a:r>
            <a:r>
              <a:rPr lang="en-US" altLang="en-US" dirty="0" smtClean="0">
                <a:sym typeface="Symbol" pitchFamily="18" charset="2"/>
              </a:rPr>
              <a:t>, to examine, inquire)</a:t>
            </a:r>
            <a:endParaRPr lang="en-US" altLang="en-US" dirty="0" smtClean="0"/>
          </a:p>
          <a:p>
            <a:pPr>
              <a:spcBef>
                <a:spcPct val="50000"/>
              </a:spcBef>
            </a:pPr>
            <a:endParaRPr lang="en-US" altLang="en-US" dirty="0" smtClean="0"/>
          </a:p>
          <a:p>
            <a:pPr>
              <a:spcBef>
                <a:spcPct val="50000"/>
              </a:spcBef>
            </a:pPr>
            <a:r>
              <a:rPr lang="en-US" altLang="en-US" dirty="0" smtClean="0"/>
              <a:t>Can any human belief or perception be placed beyond doubt?</a:t>
            </a:r>
          </a:p>
          <a:p>
            <a:pPr>
              <a:spcBef>
                <a:spcPct val="50000"/>
              </a:spcBef>
            </a:pPr>
            <a:r>
              <a:rPr lang="en-US" altLang="en-US" dirty="0" smtClean="0"/>
              <a:t>Once the possibility of doubt has been admitted, can it ever be removed? Can any beliefs still be justified as </a:t>
            </a:r>
            <a:r>
              <a:rPr lang="en-US" altLang="en-US" i="1" dirty="0" smtClean="0"/>
              <a:t>knowledge</a:t>
            </a:r>
            <a:r>
              <a:rPr lang="en-US" altLang="en-US" dirty="0" smtClean="0"/>
              <a:t>?</a:t>
            </a:r>
          </a:p>
          <a:p>
            <a:pPr>
              <a:spcBef>
                <a:spcPct val="50000"/>
              </a:spcBef>
            </a:pPr>
            <a:r>
              <a:rPr lang="en-US" altLang="en-US" dirty="0" smtClean="0"/>
              <a:t>Are there any beliefs that are worthy of being accepted as </a:t>
            </a:r>
            <a:r>
              <a:rPr lang="en-US" altLang="en-US" i="1" dirty="0" smtClean="0"/>
              <a:t>foundations</a:t>
            </a:r>
            <a:r>
              <a:rPr lang="en-US" altLang="en-US" dirty="0" smtClean="0"/>
              <a:t> for other beliefs or inferences?</a:t>
            </a:r>
          </a:p>
          <a:p>
            <a:pPr>
              <a:spcBef>
                <a:spcPct val="50000"/>
              </a:spcBef>
            </a:pPr>
            <a:r>
              <a:rPr lang="en-US" altLang="en-US" dirty="0" smtClean="0"/>
              <a:t>Can a genuine distinction be made between appearance and reality?</a:t>
            </a:r>
          </a:p>
          <a:p>
            <a:pPr>
              <a:spcBef>
                <a:spcPct val="50000"/>
              </a:spcBef>
            </a:pPr>
            <a:r>
              <a:rPr lang="en-US" altLang="en-US" dirty="0" smtClean="0"/>
              <a:t>Can skepticism itself be a consistent point of view?</a:t>
            </a:r>
          </a:p>
          <a:p>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pPr/>
              <a:t>29</a:t>
            </a:fld>
            <a:endParaRPr lang="en-US"/>
          </a:p>
        </p:txBody>
      </p:sp>
    </p:spTree>
    <p:extLst>
      <p:ext uri="{BB962C8B-B14F-4D97-AF65-F5344CB8AC3E}">
        <p14:creationId xmlns:p14="http://schemas.microsoft.com/office/powerpoint/2010/main" val="23378393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smtClean="0"/>
              <a:t>7.</a:t>
            </a:r>
            <a:r>
              <a:rPr lang="en-US" altLang="en-US" sz="1200" baseline="0" dirty="0" smtClean="0"/>
              <a:t> </a:t>
            </a:r>
            <a:r>
              <a:rPr lang="en-US" altLang="en-US" sz="1200" dirty="0" smtClean="0"/>
              <a:t>Dogs carry out natural bodily functions in public, eat anything, and care not about where they sleep.</a:t>
            </a:r>
          </a:p>
          <a:p>
            <a:r>
              <a:rPr lang="en-US" altLang="en-US" sz="1200" dirty="0" smtClean="0"/>
              <a:t>They live in the present, free from anxiety, and have no use for “abstract philosophy.”</a:t>
            </a:r>
          </a:p>
          <a:p>
            <a:r>
              <a:rPr lang="en-US" altLang="en-US" sz="1200" dirty="0" smtClean="0"/>
              <a:t>Dogs can sense who is friendly and who means them harm.  They naturally find the truth.</a:t>
            </a:r>
          </a:p>
          <a:p>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pPr/>
              <a:t>34</a:t>
            </a:fld>
            <a:endParaRPr lang="en-US"/>
          </a:p>
        </p:txBody>
      </p:sp>
    </p:spTree>
    <p:extLst>
      <p:ext uri="{BB962C8B-B14F-4D97-AF65-F5344CB8AC3E}">
        <p14:creationId xmlns:p14="http://schemas.microsoft.com/office/powerpoint/2010/main" val="4025313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pPr/>
              <a:t>2</a:t>
            </a:fld>
            <a:endParaRPr lang="en-US"/>
          </a:p>
        </p:txBody>
      </p:sp>
    </p:spTree>
    <p:extLst>
      <p:ext uri="{BB962C8B-B14F-4D97-AF65-F5344CB8AC3E}">
        <p14:creationId xmlns:p14="http://schemas.microsoft.com/office/powerpoint/2010/main" val="1209643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1. The fragmentation of Alexander’s empire into three kingdoms: Kingdom of </a:t>
            </a:r>
            <a:r>
              <a:rPr lang="en-US" altLang="en-US" b="1" dirty="0" smtClean="0"/>
              <a:t>Macedonia</a:t>
            </a:r>
            <a:r>
              <a:rPr lang="en-US" altLang="en-US" dirty="0" smtClean="0"/>
              <a:t>, Kingdom of the </a:t>
            </a:r>
            <a:r>
              <a:rPr lang="en-US" altLang="en-US" b="1" dirty="0" err="1" smtClean="0"/>
              <a:t>Ptolemies</a:t>
            </a:r>
            <a:r>
              <a:rPr lang="en-US" altLang="en-US" dirty="0" smtClean="0"/>
              <a:t> (Egypt), and Kingdom of the </a:t>
            </a:r>
            <a:r>
              <a:rPr lang="en-US" altLang="en-US" b="1" dirty="0" smtClean="0"/>
              <a:t>Seleucids</a:t>
            </a:r>
            <a:r>
              <a:rPr lang="en-US" altLang="en-US" dirty="0" smtClean="0"/>
              <a:t> (Syria).</a:t>
            </a:r>
          </a:p>
          <a:p>
            <a:pPr eaLnBrk="1" hangingPunct="1"/>
            <a:r>
              <a:rPr lang="en-US" altLang="en-US" dirty="0" smtClean="0">
                <a:solidFill>
                  <a:srgbClr val="FFFFFF"/>
                </a:solidFill>
              </a:rPr>
              <a:t>Architecture &amp; Sculpture</a:t>
            </a:r>
          </a:p>
          <a:p>
            <a:pPr lvl="1" eaLnBrk="1" hangingPunct="1"/>
            <a:r>
              <a:rPr lang="en-US" altLang="en-US" dirty="0" smtClean="0">
                <a:solidFill>
                  <a:srgbClr val="FFFFFF"/>
                </a:solidFill>
              </a:rPr>
              <a:t>The founding of new cities presented new opportunities for architects &amp; sculptors</a:t>
            </a:r>
          </a:p>
          <a:p>
            <a:pPr lvl="1" eaLnBrk="1" hangingPunct="1"/>
            <a:r>
              <a:rPr lang="en-US" altLang="en-US" dirty="0" smtClean="0">
                <a:solidFill>
                  <a:srgbClr val="FFFFFF"/>
                </a:solidFill>
              </a:rPr>
              <a:t>Hellenistic kings were very willing to spend handsome sums of money in beautifying their new cities. </a:t>
            </a:r>
          </a:p>
          <a:p>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pPr/>
              <a:t>5</a:t>
            </a:fld>
            <a:endParaRPr lang="en-US"/>
          </a:p>
        </p:txBody>
      </p:sp>
    </p:spTree>
    <p:extLst>
      <p:ext uri="{BB962C8B-B14F-4D97-AF65-F5344CB8AC3E}">
        <p14:creationId xmlns:p14="http://schemas.microsoft.com/office/powerpoint/2010/main" val="3252713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pPr>
            <a:r>
              <a:rPr lang="en-US" altLang="en-US" sz="1200" dirty="0" smtClean="0"/>
              <a:t>2. The seriousness of Hellenism began to give way to a Hellenistic love of playfulness as well as an interest in the ordinary, everyday subjects.</a:t>
            </a:r>
          </a:p>
          <a:p>
            <a:pPr>
              <a:lnSpc>
                <a:spcPct val="80000"/>
              </a:lnSpc>
            </a:pPr>
            <a:r>
              <a:rPr lang="en-US" altLang="en-US" sz="1200" dirty="0" smtClean="0"/>
              <a:t>“New Comedy” – In contrast to the pointed, </a:t>
            </a:r>
            <a:r>
              <a:rPr lang="en-US" altLang="en-US" sz="1200" dirty="0" err="1" smtClean="0"/>
              <a:t>satiricial</a:t>
            </a:r>
            <a:r>
              <a:rPr lang="en-US" altLang="en-US" sz="1200" dirty="0" smtClean="0"/>
              <a:t> comedies of Hellenic Greece, the return to monarchy seems to have made playwrights more conservative in their willingness to criticize.</a:t>
            </a:r>
          </a:p>
          <a:p>
            <a:pPr>
              <a:lnSpc>
                <a:spcPct val="80000"/>
              </a:lnSpc>
            </a:pPr>
            <a:r>
              <a:rPr lang="en-US" altLang="en-US" sz="1200" b="1" dirty="0" smtClean="0"/>
              <a:t>Menander</a:t>
            </a:r>
            <a:r>
              <a:rPr lang="en-US" altLang="en-US" sz="1200" dirty="0" smtClean="0"/>
              <a:t>, the leading figure of the New Comedy</a:t>
            </a:r>
          </a:p>
          <a:p>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pPr/>
              <a:t>6</a:t>
            </a:fld>
            <a:endParaRPr lang="en-US"/>
          </a:p>
        </p:txBody>
      </p:sp>
    </p:spTree>
    <p:extLst>
      <p:ext uri="{BB962C8B-B14F-4D97-AF65-F5344CB8AC3E}">
        <p14:creationId xmlns:p14="http://schemas.microsoft.com/office/powerpoint/2010/main" val="2857665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ancient Library of Alexandria was founded by the king’s </a:t>
            </a:r>
            <a:r>
              <a:rPr lang="en-US" sz="1200" b="0" i="0" kern="1200" dirty="0" err="1" smtClean="0">
                <a:solidFill>
                  <a:schemeClr val="tx1"/>
                </a:solidFill>
                <a:effectLst/>
                <a:latin typeface="+mn-lt"/>
                <a:ea typeface="+mn-ea"/>
                <a:cs typeface="+mn-cs"/>
              </a:rPr>
              <a:t>Ptolemey</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Soter</a:t>
            </a:r>
            <a:r>
              <a:rPr lang="en-US" sz="1200" b="0" i="0" kern="1200" dirty="0" smtClean="0">
                <a:solidFill>
                  <a:schemeClr val="tx1"/>
                </a:solidFill>
                <a:effectLst/>
                <a:latin typeface="+mn-lt"/>
                <a:ea typeface="+mn-ea"/>
                <a:cs typeface="+mn-cs"/>
              </a:rPr>
              <a:t>, the first king of the dynasty </a:t>
            </a:r>
            <a:r>
              <a:rPr lang="en-US" sz="1200" b="0" i="0" kern="1200" dirty="0" err="1" smtClean="0">
                <a:solidFill>
                  <a:schemeClr val="tx1"/>
                </a:solidFill>
                <a:effectLst/>
                <a:latin typeface="+mn-lt"/>
                <a:ea typeface="+mn-ea"/>
                <a:cs typeface="+mn-cs"/>
              </a:rPr>
              <a:t>Diadoch</a:t>
            </a:r>
            <a:r>
              <a:rPr lang="en-US" sz="1200" b="0" i="0" kern="1200" dirty="0" smtClean="0">
                <a:solidFill>
                  <a:schemeClr val="tx1"/>
                </a:solidFill>
                <a:effectLst/>
                <a:latin typeface="+mn-lt"/>
                <a:ea typeface="+mn-ea"/>
                <a:cs typeface="+mn-cs"/>
              </a:rPr>
              <a:t>. This library becomes very large under his successors </a:t>
            </a:r>
            <a:r>
              <a:rPr lang="en-US" sz="1200" b="0" i="0" kern="1200" dirty="0" err="1" smtClean="0">
                <a:solidFill>
                  <a:schemeClr val="tx1"/>
                </a:solidFill>
                <a:effectLst/>
                <a:latin typeface="+mn-lt"/>
                <a:ea typeface="+mn-ea"/>
                <a:cs typeface="+mn-cs"/>
              </a:rPr>
              <a:t>Ptolemey</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Philadelphus</a:t>
            </a:r>
            <a:r>
              <a:rPr lang="en-US" sz="1200" b="0" i="0" kern="1200" dirty="0" smtClean="0">
                <a:solidFill>
                  <a:schemeClr val="tx1"/>
                </a:solidFill>
                <a:effectLst/>
                <a:latin typeface="+mn-lt"/>
                <a:ea typeface="+mn-ea"/>
                <a:cs typeface="+mn-cs"/>
              </a:rPr>
              <a:t> (285-247SM) and </a:t>
            </a:r>
            <a:r>
              <a:rPr lang="en-US" sz="1200" b="0" i="0" kern="1200" dirty="0" err="1" smtClean="0">
                <a:solidFill>
                  <a:schemeClr val="tx1"/>
                </a:solidFill>
                <a:effectLst/>
                <a:latin typeface="+mn-lt"/>
                <a:ea typeface="+mn-ea"/>
                <a:cs typeface="+mn-cs"/>
              </a:rPr>
              <a:t>Ptolemey</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Eurgetes</a:t>
            </a:r>
            <a:r>
              <a:rPr lang="en-US" sz="1200" b="0" i="0" kern="1200" dirty="0" smtClean="0">
                <a:solidFill>
                  <a:schemeClr val="tx1"/>
                </a:solidFill>
                <a:effectLst/>
                <a:latin typeface="+mn-lt"/>
                <a:ea typeface="+mn-ea"/>
                <a:cs typeface="+mn-cs"/>
              </a:rPr>
              <a:t> (247-221 BC). Between the third and sixth century AD Alexandria city often experience wars and conflict between Jews, Christians and other religions. Unfortunately the grandeur of this great library repeatedly </a:t>
            </a:r>
            <a:r>
              <a:rPr lang="en-US" sz="1200" b="0" i="0" kern="1200" dirty="0" err="1" smtClean="0">
                <a:solidFill>
                  <a:schemeClr val="tx1"/>
                </a:solidFill>
                <a:effectLst/>
                <a:latin typeface="+mn-lt"/>
                <a:ea typeface="+mn-ea"/>
                <a:cs typeface="+mn-cs"/>
              </a:rPr>
              <a:t>hitted</a:t>
            </a:r>
            <a:r>
              <a:rPr lang="en-US" sz="1200" b="0" i="0" kern="1200" dirty="0" smtClean="0">
                <a:solidFill>
                  <a:schemeClr val="tx1"/>
                </a:solidFill>
                <a:effectLst/>
                <a:latin typeface="+mn-lt"/>
                <a:ea typeface="+mn-ea"/>
                <a:cs typeface="+mn-cs"/>
              </a:rPr>
              <a:t> by bad luck. Roman emperor, Julius Caesar ordered to set fire to the building in war against Ptolemy. The fire had destroyed most precious manuscripts. As fire raise, almost all townspeople intervened to extinguish the fire. Even the people’s </a:t>
            </a:r>
            <a:r>
              <a:rPr lang="en-US" sz="1200" b="0" i="0" kern="1200" dirty="0" err="1" smtClean="0">
                <a:solidFill>
                  <a:schemeClr val="tx1"/>
                </a:solidFill>
                <a:effectLst/>
                <a:latin typeface="+mn-lt"/>
                <a:ea typeface="+mn-ea"/>
                <a:cs typeface="+mn-cs"/>
              </a:rPr>
              <a:t>effor</a:t>
            </a:r>
            <a:r>
              <a:rPr lang="en-US" sz="1200" b="0" i="0" kern="1200" dirty="0" smtClean="0">
                <a:solidFill>
                  <a:schemeClr val="tx1"/>
                </a:solidFill>
                <a:effectLst/>
                <a:latin typeface="+mn-lt"/>
                <a:ea typeface="+mn-ea"/>
                <a:cs typeface="+mn-cs"/>
              </a:rPr>
              <a:t> to defend the library in the past, finally in 300 AD the Library was destroyed to the ground. </a:t>
            </a: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pPr/>
              <a:t>9</a:t>
            </a:fld>
            <a:endParaRPr lang="en-US"/>
          </a:p>
        </p:txBody>
      </p:sp>
    </p:spTree>
    <p:extLst>
      <p:ext uri="{BB962C8B-B14F-4D97-AF65-F5344CB8AC3E}">
        <p14:creationId xmlns:p14="http://schemas.microsoft.com/office/powerpoint/2010/main" val="3856567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b="1" dirty="0" smtClean="0"/>
              <a:t>3. even these we should try to expunge with reason. </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pPr/>
              <a:t>14</a:t>
            </a:fld>
            <a:endParaRPr lang="en-US"/>
          </a:p>
        </p:txBody>
      </p:sp>
    </p:spTree>
    <p:extLst>
      <p:ext uri="{BB962C8B-B14F-4D97-AF65-F5344CB8AC3E}">
        <p14:creationId xmlns:p14="http://schemas.microsoft.com/office/powerpoint/2010/main" val="3217966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 Our lives it is like this zebra … we have bad and good lines.</a:t>
            </a:r>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pPr/>
              <a:t>17</a:t>
            </a:fld>
            <a:endParaRPr lang="en-US"/>
          </a:p>
        </p:txBody>
      </p:sp>
    </p:spTree>
    <p:extLst>
      <p:ext uri="{BB962C8B-B14F-4D97-AF65-F5344CB8AC3E}">
        <p14:creationId xmlns:p14="http://schemas.microsoft.com/office/powerpoint/2010/main" val="40889571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5. The word </a:t>
            </a:r>
            <a:r>
              <a:rPr lang="en-US" sz="1200" b="1" i="1" dirty="0" err="1" smtClean="0"/>
              <a:t>apatheia</a:t>
            </a:r>
            <a:r>
              <a:rPr lang="en-US" sz="1200" b="1" dirty="0" smtClean="0"/>
              <a:t> has a quite different meaning to the modern English </a:t>
            </a:r>
            <a:r>
              <a:rPr lang="en-US" sz="1200" b="1" dirty="0" smtClean="0">
                <a:hlinkClick r:id="rId3" tooltip="Apathy"/>
              </a:rPr>
              <a:t>apathy</a:t>
            </a:r>
            <a:r>
              <a:rPr lang="en-US" sz="1200" b="1" dirty="0" smtClean="0"/>
              <a:t>, which has a negative connotation. According to the Stoics, </a:t>
            </a:r>
            <a:r>
              <a:rPr lang="en-US" sz="1200" b="1" i="1" dirty="0" err="1" smtClean="0"/>
              <a:t>apatheia</a:t>
            </a:r>
            <a:r>
              <a:rPr lang="en-US" sz="1200" b="1" dirty="0" smtClean="0"/>
              <a:t> was the quality that characterized the </a:t>
            </a:r>
            <a:r>
              <a:rPr lang="en-US" sz="1200" b="1" dirty="0" smtClean="0">
                <a:hlinkClick r:id="rId4" tooltip="Sage (Sophos)"/>
              </a:rPr>
              <a:t>sage</a:t>
            </a:r>
            <a:r>
              <a:rPr lang="en-US" sz="1200" b="1"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Equanimity - </a:t>
            </a:r>
            <a:r>
              <a:rPr lang="en-US" sz="1200" b="0" i="0" kern="1200" dirty="0" smtClean="0">
                <a:solidFill>
                  <a:schemeClr val="tx1"/>
                </a:solidFill>
                <a:effectLst/>
                <a:latin typeface="+mn-lt"/>
                <a:ea typeface="+mn-ea"/>
                <a:cs typeface="+mn-cs"/>
              </a:rPr>
              <a:t>mental calmness, composure, and evenness of temper, especially in a difficult situation.</a:t>
            </a:r>
            <a:endParaRPr lang="en-US" sz="1200" b="1" dirty="0" smtClean="0"/>
          </a:p>
          <a:p>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pPr/>
              <a:t>23</a:t>
            </a:fld>
            <a:endParaRPr lang="en-US"/>
          </a:p>
        </p:txBody>
      </p:sp>
    </p:spTree>
    <p:extLst>
      <p:ext uri="{BB962C8B-B14F-4D97-AF65-F5344CB8AC3E}">
        <p14:creationId xmlns:p14="http://schemas.microsoft.com/office/powerpoint/2010/main" val="1270732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DA0B3D-9522-4D49-89A6-023FBFAB7717}" type="slidenum">
              <a:rPr lang="en-US" smtClean="0"/>
              <a:t>26</a:t>
            </a:fld>
            <a:endParaRPr lang="en-US"/>
          </a:p>
        </p:txBody>
      </p:sp>
    </p:spTree>
    <p:extLst>
      <p:ext uri="{BB962C8B-B14F-4D97-AF65-F5344CB8AC3E}">
        <p14:creationId xmlns:p14="http://schemas.microsoft.com/office/powerpoint/2010/main" val="1707623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44947A69-9FBD-43E8-AB0E-623469075590}" type="datetimeFigureOut">
              <a:rPr lang="en-US" smtClean="0"/>
              <a:pPr/>
              <a:t>3/11/2018</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70B73C58-A8CE-45C6-9F91-0BE8B535BE20}" type="slidenum">
              <a:rPr lang="en-US" smtClean="0"/>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4947A69-9FBD-43E8-AB0E-623469075590}" type="datetimeFigureOut">
              <a:rPr lang="en-US" smtClean="0"/>
              <a:pPr/>
              <a:t>3/11/2018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B73C58-A8CE-45C6-9F91-0BE8B535BE2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4947A69-9FBD-43E8-AB0E-623469075590}" type="datetimeFigureOut">
              <a:rPr lang="en-US" smtClean="0"/>
              <a:pPr/>
              <a:t>3/11/2018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B73C58-A8CE-45C6-9F91-0BE8B535BE2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D2FB2C-4D64-4A27-A29D-62B3BF9DB7D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25965297"/>
      </p:ext>
    </p:extLst>
  </p:cSld>
  <p:clrMapOvr>
    <a:masterClrMapping/>
  </p:clrMapOvr>
  <p:transition spd="slow">
    <p:wheel spokes="8"/>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AD813A-671D-4AAB-9DB3-9A73891B3F0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96642688"/>
      </p:ext>
    </p:extLst>
  </p:cSld>
  <p:clrMapOvr>
    <a:masterClrMapping/>
  </p:clrMapOvr>
  <p:transition spd="slow">
    <p:wheel spokes="8"/>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1D205B-DA15-478C-B9F5-C5FAA4D5217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86185531"/>
      </p:ext>
    </p:extLst>
  </p:cSld>
  <p:clrMapOvr>
    <a:masterClrMapping/>
  </p:clrMapOvr>
  <p:transition spd="slow">
    <p:wheel spokes="8"/>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24F1A8B-8655-44F9-B755-CD8E6EAC92C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44831674"/>
      </p:ext>
    </p:extLst>
  </p:cSld>
  <p:clrMapOvr>
    <a:masterClrMapping/>
  </p:clrMapOvr>
  <p:transition spd="slow">
    <p:wheel spokes="8"/>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6F2FAE0-DF89-42A6-BA67-D23148689C1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59305989"/>
      </p:ext>
    </p:extLst>
  </p:cSld>
  <p:clrMapOvr>
    <a:masterClrMapping/>
  </p:clrMapOvr>
  <p:transition spd="slow">
    <p:wheel spokes="8"/>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1CAC2C3-31C7-48BE-9742-560719B9059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72808873"/>
      </p:ext>
    </p:extLst>
  </p:cSld>
  <p:clrMapOvr>
    <a:masterClrMapping/>
  </p:clrMapOvr>
  <p:transition spd="slow">
    <p:wheel spokes="8"/>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1994F07-41FE-4EE2-ACA4-B4B6B5740D6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86769743"/>
      </p:ext>
    </p:extLst>
  </p:cSld>
  <p:clrMapOvr>
    <a:masterClrMapping/>
  </p:clrMapOvr>
  <p:transition spd="slow">
    <p:wheel spokes="8"/>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73557C-AFB6-4FE8-9B32-5FA86FAD680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23115140"/>
      </p:ext>
    </p:extLst>
  </p:cSld>
  <p:clrMapOvr>
    <a:masterClrMapping/>
  </p:clrMapOvr>
  <p:transition spd="slow">
    <p:wheel spokes="8"/>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4947A69-9FBD-43E8-AB0E-623469075590}" type="datetimeFigureOut">
              <a:rPr lang="en-US" smtClean="0"/>
              <a:pPr/>
              <a:t>3/11/2018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B73C58-A8CE-45C6-9F91-0BE8B535BE20}"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20186A-20D4-489D-8B51-885F7E2BEB8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8284913"/>
      </p:ext>
    </p:extLst>
  </p:cSld>
  <p:clrMapOvr>
    <a:masterClrMapping/>
  </p:clrMapOvr>
  <p:transition spd="slow">
    <p:wheel spokes="8"/>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7E5F24-4533-42A2-A1B4-93BE78F73FE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56492357"/>
      </p:ext>
    </p:extLst>
  </p:cSld>
  <p:clrMapOvr>
    <a:masterClrMapping/>
  </p:clrMapOvr>
  <p:transition spd="slow">
    <p:wheel spokes="8"/>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D13F768-1AB4-4055-B1F1-E11D982E297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7933276"/>
      </p:ext>
    </p:extLst>
  </p:cSld>
  <p:clrMapOvr>
    <a:masterClrMapping/>
  </p:clrMapOvr>
  <p:transition spd="slow">
    <p:wheel spokes="8"/>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7C923FE-0A44-476C-AE09-7C6B3E564FC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61343370"/>
      </p:ext>
    </p:extLst>
  </p:cSld>
  <p:clrMapOvr>
    <a:masterClrMapping/>
  </p:clrMapOvr>
  <p:transition spd="slow">
    <p:wheel spokes="8"/>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44947A69-9FBD-43E8-AB0E-623469075590}" type="datetimeFigureOut">
              <a:rPr lang="en-US" smtClean="0"/>
              <a:pPr/>
              <a:t>3/11/2018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70B73C58-A8CE-45C6-9F91-0BE8B535BE2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4947A69-9FBD-43E8-AB0E-623469075590}" type="datetimeFigureOut">
              <a:rPr lang="en-US" smtClean="0"/>
              <a:pPr/>
              <a:t>3/11/2018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B73C58-A8CE-45C6-9F91-0BE8B535BE2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44947A69-9FBD-43E8-AB0E-623469075590}" type="datetimeFigureOut">
              <a:rPr lang="en-US" smtClean="0"/>
              <a:pPr/>
              <a:t>3/11/2018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B73C58-A8CE-45C6-9F91-0BE8B535BE2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4947A69-9FBD-43E8-AB0E-623469075590}" type="datetimeFigureOut">
              <a:rPr lang="en-US" smtClean="0"/>
              <a:pPr/>
              <a:t>3/11/2018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B73C58-A8CE-45C6-9F91-0BE8B535BE2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947A69-9FBD-43E8-AB0E-623469075590}" type="datetimeFigureOut">
              <a:rPr lang="en-US" smtClean="0"/>
              <a:pPr/>
              <a:t>3/11/2018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B73C58-A8CE-45C6-9F91-0BE8B535BE2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4947A69-9FBD-43E8-AB0E-623469075590}" type="datetimeFigureOut">
              <a:rPr lang="en-US" smtClean="0"/>
              <a:pPr/>
              <a:t>3/11/2018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B73C58-A8CE-45C6-9F91-0BE8B535BE2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44947A69-9FBD-43E8-AB0E-623469075590}" type="datetimeFigureOut">
              <a:rPr lang="en-US" smtClean="0"/>
              <a:pPr/>
              <a:t>3/11/2018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B73C58-A8CE-45C6-9F91-0BE8B535BE2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44947A69-9FBD-43E8-AB0E-623469075590}" type="datetimeFigureOut">
              <a:rPr lang="en-US" smtClean="0"/>
              <a:pPr/>
              <a:t>3/11/2018</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70B73C58-A8CE-45C6-9F91-0BE8B535BE20}"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84F9FEC2-0EFB-460C-9353-E0EB0D99F099}"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92082445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spd="slow">
    <p:wheel spokes="8"/>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7.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eg"/></Relationships>
</file>

<file path=ppt/slides/_rels/slide13.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5.jpg"/><Relationship Id="rId7" Type="http://schemas.openxmlformats.org/officeDocument/2006/relationships/image" Target="../media/image48.jpeg"/><Relationship Id="rId2" Type="http://schemas.openxmlformats.org/officeDocument/2006/relationships/image" Target="../media/image44.jp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7.png"/><Relationship Id="rId10" Type="http://schemas.openxmlformats.org/officeDocument/2006/relationships/image" Target="../media/image51.jpg"/><Relationship Id="rId4" Type="http://schemas.openxmlformats.org/officeDocument/2006/relationships/image" Target="../media/image46.jpg"/><Relationship Id="rId9" Type="http://schemas.openxmlformats.org/officeDocument/2006/relationships/image" Target="../media/image50.jpg"/></Relationships>
</file>

<file path=ppt/slides/_rels/slide1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1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1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7.xml"/><Relationship Id="rId5" Type="http://schemas.openxmlformats.org/officeDocument/2006/relationships/image" Target="../media/image61.gif"/><Relationship Id="rId4" Type="http://schemas.openxmlformats.org/officeDocument/2006/relationships/image" Target="../media/image60.jpeg"/></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3.jpg"/></Relationships>
</file>

<file path=ppt/slides/_rels/slide18.xml.rels><?xml version="1.0" encoding="UTF-8" standalone="yes"?>
<Relationships xmlns="http://schemas.openxmlformats.org/package/2006/relationships"><Relationship Id="rId8" Type="http://schemas.openxmlformats.org/officeDocument/2006/relationships/image" Target="../media/image68.jpg"/><Relationship Id="rId3" Type="http://schemas.openxmlformats.org/officeDocument/2006/relationships/image" Target="../media/image64.jpeg"/><Relationship Id="rId7" Type="http://schemas.openxmlformats.org/officeDocument/2006/relationships/image" Target="../media/image67.jpg"/><Relationship Id="rId2" Type="http://schemas.openxmlformats.org/officeDocument/2006/relationships/image" Target="../media/image39.jpg"/><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42.jpg"/><Relationship Id="rId9" Type="http://schemas.openxmlformats.org/officeDocument/2006/relationships/image" Target="../media/image69.jpeg"/></Relationships>
</file>

<file path=ppt/slides/_rels/slide1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eg"/><Relationship Id="rId1" Type="http://schemas.openxmlformats.org/officeDocument/2006/relationships/slideLayout" Target="../slideLayouts/slideLayout7.xml"/><Relationship Id="rId6" Type="http://schemas.openxmlformats.org/officeDocument/2006/relationships/image" Target="../media/image75.jpeg"/><Relationship Id="rId5" Type="http://schemas.openxmlformats.org/officeDocument/2006/relationships/image" Target="../media/image74.jpg"/><Relationship Id="rId4" Type="http://schemas.openxmlformats.org/officeDocument/2006/relationships/image" Target="../media/image73.jpeg"/></Relationships>
</file>

<file path=ppt/slides/_rels/slide21.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png"/><Relationship Id="rId7" Type="http://schemas.openxmlformats.org/officeDocument/2006/relationships/image" Target="../media/image81.jpg"/><Relationship Id="rId2" Type="http://schemas.openxmlformats.org/officeDocument/2006/relationships/image" Target="../media/image76.jpg"/><Relationship Id="rId1" Type="http://schemas.openxmlformats.org/officeDocument/2006/relationships/slideLayout" Target="../slideLayouts/slideLayout7.xml"/><Relationship Id="rId6" Type="http://schemas.openxmlformats.org/officeDocument/2006/relationships/image" Target="../media/image80.jpg"/><Relationship Id="rId5" Type="http://schemas.openxmlformats.org/officeDocument/2006/relationships/image" Target="../media/image79.gif"/><Relationship Id="rId10" Type="http://schemas.openxmlformats.org/officeDocument/2006/relationships/image" Target="../media/image84.jpg"/><Relationship Id="rId4" Type="http://schemas.openxmlformats.org/officeDocument/2006/relationships/image" Target="../media/image78.jpg"/><Relationship Id="rId9" Type="http://schemas.openxmlformats.org/officeDocument/2006/relationships/image" Target="../media/image8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90.jpg"/><Relationship Id="rId3" Type="http://schemas.openxmlformats.org/officeDocument/2006/relationships/image" Target="../media/image85.jpg"/><Relationship Id="rId7" Type="http://schemas.openxmlformats.org/officeDocument/2006/relationships/image" Target="../media/image89.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88.gif"/><Relationship Id="rId5" Type="http://schemas.openxmlformats.org/officeDocument/2006/relationships/image" Target="../media/image87.jpg"/><Relationship Id="rId4" Type="http://schemas.openxmlformats.org/officeDocument/2006/relationships/image" Target="../media/image86.jpg"/></Relationships>
</file>

<file path=ppt/slides/_rels/slide24.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7.xml"/><Relationship Id="rId4" Type="http://schemas.openxmlformats.org/officeDocument/2006/relationships/image" Target="../media/image93.jpg"/></Relationships>
</file>

<file path=ppt/slides/_rels/slide25.xml.rels><?xml version="1.0" encoding="UTF-8" standalone="yes"?>
<Relationships xmlns="http://schemas.openxmlformats.org/package/2006/relationships"><Relationship Id="rId3" Type="http://schemas.openxmlformats.org/officeDocument/2006/relationships/image" Target="../media/image95.jpg"/><Relationship Id="rId7" Type="http://schemas.openxmlformats.org/officeDocument/2006/relationships/image" Target="../media/image99.jpg"/><Relationship Id="rId2" Type="http://schemas.openxmlformats.org/officeDocument/2006/relationships/image" Target="../media/image94.jpg"/><Relationship Id="rId1" Type="http://schemas.openxmlformats.org/officeDocument/2006/relationships/slideLayout" Target="../slideLayouts/slideLayout7.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g"/></Relationships>
</file>

<file path=ppt/slides/_rels/slide26.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02.jpg"/><Relationship Id="rId4" Type="http://schemas.openxmlformats.org/officeDocument/2006/relationships/image" Target="../media/image101.jpg"/></Relationships>
</file>

<file path=ppt/slides/_rels/slide27.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6.jp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05.jpeg"/><Relationship Id="rId5" Type="http://schemas.openxmlformats.org/officeDocument/2006/relationships/image" Target="../media/image104.jpg"/><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107.jpg"/><Relationship Id="rId1" Type="http://schemas.openxmlformats.org/officeDocument/2006/relationships/slideLayout" Target="../slideLayouts/slideLayout7.xml"/><Relationship Id="rId5" Type="http://schemas.openxmlformats.org/officeDocument/2006/relationships/image" Target="../media/image110.jpg"/><Relationship Id="rId4" Type="http://schemas.openxmlformats.org/officeDocument/2006/relationships/image" Target="../media/image109.jpg"/></Relationships>
</file>

<file path=ppt/slides/_rels/slide31.xml.rels><?xml version="1.0" encoding="UTF-8" standalone="yes"?>
<Relationships xmlns="http://schemas.openxmlformats.org/package/2006/relationships"><Relationship Id="rId3" Type="http://schemas.openxmlformats.org/officeDocument/2006/relationships/image" Target="../media/image111.jpg"/><Relationship Id="rId7" Type="http://schemas.openxmlformats.org/officeDocument/2006/relationships/image" Target="../media/image115.jpeg"/><Relationship Id="rId2" Type="http://schemas.openxmlformats.org/officeDocument/2006/relationships/image" Target="../media/image107.jpg"/><Relationship Id="rId1" Type="http://schemas.openxmlformats.org/officeDocument/2006/relationships/slideLayout" Target="../slideLayouts/slideLayout7.xml"/><Relationship Id="rId6" Type="http://schemas.openxmlformats.org/officeDocument/2006/relationships/image" Target="../media/image114.jpg"/><Relationship Id="rId5" Type="http://schemas.openxmlformats.org/officeDocument/2006/relationships/image" Target="../media/image113.jpg"/><Relationship Id="rId4" Type="http://schemas.openxmlformats.org/officeDocument/2006/relationships/image" Target="../media/image112.jpeg"/></Relationships>
</file>

<file path=ppt/slides/_rels/slide32.xml.rels><?xml version="1.0" encoding="UTF-8" standalone="yes"?>
<Relationships xmlns="http://schemas.openxmlformats.org/package/2006/relationships"><Relationship Id="rId8" Type="http://schemas.openxmlformats.org/officeDocument/2006/relationships/image" Target="../media/image122.jpg"/><Relationship Id="rId3" Type="http://schemas.openxmlformats.org/officeDocument/2006/relationships/image" Target="../media/image117.png"/><Relationship Id="rId7" Type="http://schemas.openxmlformats.org/officeDocument/2006/relationships/image" Target="../media/image121.jpg"/><Relationship Id="rId2" Type="http://schemas.openxmlformats.org/officeDocument/2006/relationships/image" Target="../media/image116.png"/><Relationship Id="rId1" Type="http://schemas.openxmlformats.org/officeDocument/2006/relationships/slideLayout" Target="../slideLayouts/slideLayout7.xml"/><Relationship Id="rId6" Type="http://schemas.openxmlformats.org/officeDocument/2006/relationships/image" Target="../media/image120.jpg"/><Relationship Id="rId11" Type="http://schemas.openxmlformats.org/officeDocument/2006/relationships/image" Target="../media/image125.jpeg"/><Relationship Id="rId5" Type="http://schemas.openxmlformats.org/officeDocument/2006/relationships/image" Target="../media/image119.jpeg"/><Relationship Id="rId10" Type="http://schemas.openxmlformats.org/officeDocument/2006/relationships/image" Target="../media/image124.jpeg"/><Relationship Id="rId4" Type="http://schemas.openxmlformats.org/officeDocument/2006/relationships/image" Target="../media/image118.jpeg"/><Relationship Id="rId9" Type="http://schemas.openxmlformats.org/officeDocument/2006/relationships/image" Target="../media/image12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upload.wikimedia.org/wikipedia/commons/7/7a/Waterhouse-Diogenes.jpg"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26.jpeg"/></Relationships>
</file>

<file path=ppt/slides/_rels/slide35.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image" Target="../media/image127.jpeg"/><Relationship Id="rId1" Type="http://schemas.openxmlformats.org/officeDocument/2006/relationships/slideLayout" Target="../slideLayouts/slideLayout7.xml"/><Relationship Id="rId4" Type="http://schemas.openxmlformats.org/officeDocument/2006/relationships/image" Target="../media/image129.jpg"/></Relationships>
</file>

<file path=ppt/slides/_rels/slide36.xml.rels><?xml version="1.0" encoding="UTF-8" standalone="yes"?>
<Relationships xmlns="http://schemas.openxmlformats.org/package/2006/relationships"><Relationship Id="rId3" Type="http://schemas.openxmlformats.org/officeDocument/2006/relationships/image" Target="../media/image131.jpg"/><Relationship Id="rId7" Type="http://schemas.openxmlformats.org/officeDocument/2006/relationships/image" Target="../media/image135.jpg"/><Relationship Id="rId2" Type="http://schemas.openxmlformats.org/officeDocument/2006/relationships/image" Target="../media/image130.jpg"/><Relationship Id="rId1" Type="http://schemas.openxmlformats.org/officeDocument/2006/relationships/slideLayout" Target="../slideLayouts/slideLayout7.xml"/><Relationship Id="rId6" Type="http://schemas.openxmlformats.org/officeDocument/2006/relationships/image" Target="../media/image134.jpg"/><Relationship Id="rId5" Type="http://schemas.openxmlformats.org/officeDocument/2006/relationships/image" Target="../media/image133.jpg"/><Relationship Id="rId4" Type="http://schemas.openxmlformats.org/officeDocument/2006/relationships/image" Target="../media/image132.jpe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3.jpg"/><Relationship Id="rId5" Type="http://schemas.openxmlformats.org/officeDocument/2006/relationships/image" Target="../media/image22.jpe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0.jpg"/><Relationship Id="rId7" Type="http://schemas.openxmlformats.org/officeDocument/2006/relationships/image" Target="../media/image34.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 Id="rId9" Type="http://schemas.openxmlformats.org/officeDocument/2006/relationships/image" Target="../media/image3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subTitle" idx="1"/>
          </p:nvPr>
        </p:nvSpPr>
        <p:spPr>
          <a:xfrm>
            <a:off x="304800" y="404664"/>
            <a:ext cx="8610600" cy="1428750"/>
          </a:xfrm>
        </p:spPr>
        <p:txBody>
          <a:bodyPr>
            <a:noAutofit/>
          </a:bodyPr>
          <a:lstStyle/>
          <a:p>
            <a:pPr lvl="1">
              <a:spcBef>
                <a:spcPct val="0"/>
              </a:spcBef>
            </a:pPr>
            <a:r>
              <a:rPr lang="en-US" altLang="en-US" sz="6600" b="1" dirty="0" smtClean="0">
                <a:ln>
                  <a:solidFill>
                    <a:schemeClr val="tx1"/>
                  </a:solidFill>
                </a:ln>
                <a:solidFill>
                  <a:sysClr val="windowText" lastClr="000000"/>
                </a:solidFill>
              </a:rPr>
              <a:t>Hellenistic </a:t>
            </a:r>
          </a:p>
          <a:p>
            <a:pPr lvl="1">
              <a:spcBef>
                <a:spcPct val="0"/>
              </a:spcBef>
            </a:pPr>
            <a:r>
              <a:rPr lang="en-US" altLang="en-US" sz="6600" b="1" u="sng" dirty="0" smtClean="0">
                <a:ln>
                  <a:solidFill>
                    <a:schemeClr val="tx1"/>
                  </a:solidFill>
                </a:ln>
                <a:solidFill>
                  <a:sysClr val="windowText" lastClr="000000"/>
                </a:solidFill>
                <a:effectLst>
                  <a:outerShdw blurRad="63500" dir="3600000" algn="tl" rotWithShape="0">
                    <a:srgbClr val="000000">
                      <a:alpha val="70000"/>
                    </a:srgbClr>
                  </a:outerShdw>
                </a:effectLst>
              </a:rPr>
              <a:t>Philosophy</a:t>
            </a:r>
            <a:endParaRPr lang="ru-RU" altLang="en-US" sz="6600" b="1" u="sng" dirty="0">
              <a:ln w="18415" cmpd="sng">
                <a:solidFill>
                  <a:schemeClr val="tx1"/>
                </a:solidFill>
                <a:prstDash val="solid"/>
              </a:ln>
              <a:solidFill>
                <a:sysClr val="windowText" lastClr="000000"/>
              </a:solidFill>
              <a:effectLst>
                <a:outerShdw blurRad="63500" dir="3600000" algn="tl" rotWithShape="0">
                  <a:srgbClr val="000000">
                    <a:alpha val="70000"/>
                  </a:srgbClr>
                </a:outerShdw>
              </a:effectLst>
            </a:endParaRPr>
          </a:p>
        </p:txBody>
      </p:sp>
      <p:pic>
        <p:nvPicPr>
          <p:cNvPr id="6" name="Picture 5" descr="https://encrypted-tbn0.gstatic.com/images?q=tbn:ANd9GcQVc50GIMASKCPvUonjCcO94cdg7-UEnT1aqfvbnXCagno2snH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29063"/>
            <a:ext cx="2214563"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https://encrypted-tbn0.gstatic.com/images?q=tbn:ANd9GcShGnZwXQ-n2Tw6UgTfvM84PtebNSx9nk9bxXWPq0tN47zp3jIDC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9375" y="4071938"/>
            <a:ext cx="2714625"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https://encrypted-tbn2.gstatic.com/images?q=tbn:ANd9GcSUGfUceYwzVS0E7l9nOb3J-BjYrHMSaXHOfvG6-zVhrCyOIfn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4563" y="5143500"/>
            <a:ext cx="2071687"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descr="https://encrypted-tbn2.gstatic.com/images?q=tbn:ANd9GcTFe9hVnEJmaxiPr3UpgQIFrFRqZ-Kl3nfaP2ghYGqWfNv1gfqGzQ"/>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4813" y="5162550"/>
            <a:ext cx="2214562"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descr="https://encrypted-tbn0.gstatic.com/images?q=tbn:ANd9GcSl9WqO9t-oPjK6pcVE2eoDLyDtQJmuaCTpmThCrT36yiWpb93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14563" y="3357563"/>
            <a:ext cx="2181225"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5" descr="https://encrypted-tbn0.gstatic.com/images?q=tbn:ANd9GcSQ9spbabMqCtQC4H7cNBhiAke1CuspwuKx7JOG2E6wD9ude2j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14813" y="3357563"/>
            <a:ext cx="2252662"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90898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79512" y="879561"/>
            <a:ext cx="4572000" cy="5213735"/>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nSpc>
                <a:spcPct val="80000"/>
              </a:lnSpc>
            </a:pPr>
            <a:r>
              <a:rPr lang="en-US" altLang="en-US" sz="2800" b="1" dirty="0" smtClean="0">
                <a:solidFill>
                  <a:sysClr val="windowText" lastClr="000000"/>
                </a:solidFill>
                <a:latin typeface="Times New Roman" panose="02020603050405020304" pitchFamily="18" charset="0"/>
                <a:cs typeface="Times New Roman" panose="02020603050405020304" pitchFamily="18" charset="0"/>
              </a:rPr>
              <a:t>- Born February 4</a:t>
            </a:r>
            <a:r>
              <a:rPr lang="en-US" altLang="en-US" sz="2800" b="1" baseline="30000" dirty="0" smtClean="0">
                <a:solidFill>
                  <a:sysClr val="windowText" lastClr="000000"/>
                </a:solidFill>
                <a:latin typeface="Times New Roman" panose="02020603050405020304" pitchFamily="18" charset="0"/>
                <a:cs typeface="Times New Roman" panose="02020603050405020304" pitchFamily="18" charset="0"/>
              </a:rPr>
              <a:t>th</a:t>
            </a:r>
            <a:r>
              <a:rPr lang="en-US" altLang="en-US" sz="2800" b="1" dirty="0" smtClean="0">
                <a:solidFill>
                  <a:sysClr val="windowText" lastClr="000000"/>
                </a:solidFill>
                <a:latin typeface="Times New Roman" panose="02020603050405020304" pitchFamily="18" charset="0"/>
                <a:cs typeface="Times New Roman" panose="02020603050405020304" pitchFamily="18" charset="0"/>
              </a:rPr>
              <a:t> 341 B.C. on the island of Samos (off the west coast of what is now Turkey)</a:t>
            </a:r>
          </a:p>
          <a:p>
            <a:pPr>
              <a:lnSpc>
                <a:spcPct val="80000"/>
              </a:lnSpc>
            </a:pPr>
            <a:endParaRPr lang="en-US" altLang="en-US" sz="2800" b="1" dirty="0" smtClean="0">
              <a:solidFill>
                <a:sysClr val="windowText" lastClr="000000"/>
              </a:solidFill>
              <a:latin typeface="Times New Roman" panose="02020603050405020304" pitchFamily="18" charset="0"/>
              <a:cs typeface="Times New Roman" panose="02020603050405020304" pitchFamily="18" charset="0"/>
            </a:endParaRPr>
          </a:p>
          <a:p>
            <a:pPr>
              <a:lnSpc>
                <a:spcPct val="80000"/>
              </a:lnSpc>
            </a:pPr>
            <a:r>
              <a:rPr lang="en-US" altLang="en-US" sz="2800" b="1" dirty="0" smtClean="0">
                <a:solidFill>
                  <a:sysClr val="windowText" lastClr="000000"/>
                </a:solidFill>
                <a:latin typeface="Times New Roman" panose="02020603050405020304" pitchFamily="18" charset="0"/>
                <a:cs typeface="Times New Roman" panose="02020603050405020304" pitchFamily="18" charset="0"/>
              </a:rPr>
              <a:t>- Studied philosophy under Democritus and Plato.</a:t>
            </a:r>
          </a:p>
          <a:p>
            <a:pPr>
              <a:lnSpc>
                <a:spcPct val="80000"/>
              </a:lnSpc>
            </a:pPr>
            <a:endParaRPr lang="en-US" altLang="en-US" sz="2800" b="1" dirty="0" smtClean="0">
              <a:solidFill>
                <a:sysClr val="windowText" lastClr="000000"/>
              </a:solidFill>
              <a:latin typeface="Times New Roman" panose="02020603050405020304" pitchFamily="18" charset="0"/>
              <a:cs typeface="Times New Roman" panose="02020603050405020304" pitchFamily="18" charset="0"/>
            </a:endParaRPr>
          </a:p>
          <a:p>
            <a:pPr>
              <a:lnSpc>
                <a:spcPct val="80000"/>
              </a:lnSpc>
            </a:pPr>
            <a:r>
              <a:rPr lang="en-US" altLang="en-US" sz="2800" b="1" dirty="0" smtClean="0">
                <a:solidFill>
                  <a:sysClr val="windowText" lastClr="000000"/>
                </a:solidFill>
                <a:latin typeface="Times New Roman" panose="02020603050405020304" pitchFamily="18" charset="0"/>
                <a:cs typeface="Times New Roman" panose="02020603050405020304" pitchFamily="18" charset="0"/>
              </a:rPr>
              <a:t>- Often charged with being a godless philosopher.</a:t>
            </a:r>
          </a:p>
          <a:p>
            <a:pPr>
              <a:lnSpc>
                <a:spcPct val="80000"/>
              </a:lnSpc>
            </a:pPr>
            <a:endParaRPr lang="en-US" altLang="en-US" sz="2800" b="1" dirty="0" smtClean="0">
              <a:solidFill>
                <a:sysClr val="windowText" lastClr="000000"/>
              </a:solidFill>
              <a:latin typeface="Times New Roman" panose="02020603050405020304" pitchFamily="18" charset="0"/>
              <a:cs typeface="Times New Roman" panose="02020603050405020304" pitchFamily="18" charset="0"/>
            </a:endParaRPr>
          </a:p>
          <a:p>
            <a:pPr>
              <a:lnSpc>
                <a:spcPct val="80000"/>
              </a:lnSpc>
            </a:pPr>
            <a:r>
              <a:rPr lang="en-US" altLang="en-US" sz="2800" b="1" dirty="0" smtClean="0">
                <a:solidFill>
                  <a:sysClr val="windowText" lastClr="000000"/>
                </a:solidFill>
                <a:latin typeface="Times New Roman" panose="02020603050405020304" pitchFamily="18" charset="0"/>
                <a:cs typeface="Times New Roman" panose="02020603050405020304" pitchFamily="18" charset="0"/>
              </a:rPr>
              <a:t>- Believed happiness was one of the highest goods. </a:t>
            </a:r>
            <a:r>
              <a:rPr lang="en-US" altLang="en-US" sz="2400" b="1" dirty="0" smtClean="0">
                <a:solidFill>
                  <a:sysClr val="windowText" lastClr="000000"/>
                </a:solidFill>
                <a:latin typeface="Times New Roman" panose="02020603050405020304" pitchFamily="18" charset="0"/>
                <a:cs typeface="Times New Roman" panose="02020603050405020304" pitchFamily="18" charset="0"/>
              </a:rPr>
              <a:t>				</a:t>
            </a:r>
          </a:p>
          <a:p>
            <a:pPr>
              <a:lnSpc>
                <a:spcPct val="80000"/>
              </a:lnSpc>
            </a:pPr>
            <a:endParaRPr lang="en-US" altLang="en-US" sz="2800" b="1" dirty="0">
              <a:solidFill>
                <a:sysClr val="windowText" lastClr="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3852207"/>
      </p:ext>
    </p:extLst>
  </p:cSld>
  <p:clrMapOvr>
    <a:masterClrMapping/>
  </p:clrMapOvr>
  <p:transition spd="slow">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28" t="-19561" r="328" b="19561"/>
          <a:stretch/>
        </p:blipFill>
        <p:spPr>
          <a:xfrm>
            <a:off x="-92205" y="0"/>
            <a:ext cx="9236205" cy="6834792"/>
          </a:xfrm>
          <a:prstGeom prst="rect">
            <a:avLst/>
          </a:prstGeom>
        </p:spPr>
      </p:pic>
      <p:sp>
        <p:nvSpPr>
          <p:cNvPr id="3" name="Rectangle 2"/>
          <p:cNvSpPr/>
          <p:nvPr/>
        </p:nvSpPr>
        <p:spPr>
          <a:xfrm>
            <a:off x="-119043" y="0"/>
            <a:ext cx="9263043" cy="2677656"/>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altLang="en-US" sz="2400" b="1" dirty="0">
                <a:latin typeface="Times New Roman" panose="02020603050405020304" pitchFamily="18" charset="0"/>
                <a:cs typeface="Times New Roman" panose="02020603050405020304" pitchFamily="18" charset="0"/>
              </a:rPr>
              <a:t>Epicurus purchased a house and a garden to house his circle of friends.</a:t>
            </a:r>
          </a:p>
          <a:p>
            <a:r>
              <a:rPr lang="en-US" altLang="en-US" sz="2400" b="1" dirty="0">
                <a:latin typeface="Times New Roman" panose="02020603050405020304" pitchFamily="18" charset="0"/>
                <a:cs typeface="Times New Roman" panose="02020603050405020304" pitchFamily="18" charset="0"/>
              </a:rPr>
              <a:t>His school later became known “The Garden”</a:t>
            </a:r>
          </a:p>
          <a:p>
            <a:r>
              <a:rPr lang="en-US" altLang="en-US" sz="2400" b="1" dirty="0">
                <a:latin typeface="Times New Roman" panose="02020603050405020304" pitchFamily="18" charset="0"/>
                <a:cs typeface="Times New Roman" panose="02020603050405020304" pitchFamily="18" charset="0"/>
              </a:rPr>
              <a:t>Here they produced manuscripts and letters.</a:t>
            </a:r>
          </a:p>
          <a:p>
            <a:r>
              <a:rPr lang="en-US" altLang="en-US" sz="2400" b="1" dirty="0">
                <a:latin typeface="Times New Roman" panose="02020603050405020304" pitchFamily="18" charset="0"/>
                <a:cs typeface="Times New Roman" panose="02020603050405020304" pitchFamily="18" charset="0"/>
              </a:rPr>
              <a:t>Because of this environment, Epicurus became known for having close friendships.</a:t>
            </a:r>
          </a:p>
          <a:p>
            <a:r>
              <a:rPr lang="en-US" altLang="en-US" sz="2400" b="1" dirty="0">
                <a:latin typeface="Times New Roman" panose="02020603050405020304" pitchFamily="18" charset="0"/>
                <a:cs typeface="Times New Roman" panose="02020603050405020304" pitchFamily="18" charset="0"/>
              </a:rPr>
              <a:t>He even allowed women and slaves in his circle</a:t>
            </a:r>
            <a:r>
              <a:rPr lang="en-US" altLang="en-US" sz="2400" b="1" dirty="0" smtClean="0">
                <a:latin typeface="Times New Roman" panose="02020603050405020304" pitchFamily="18" charset="0"/>
                <a:cs typeface="Times New Roman" panose="02020603050405020304" pitchFamily="18" charset="0"/>
              </a:rPr>
              <a:t>.</a:t>
            </a:r>
            <a:endParaRPr lang="en-US" alt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99742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474" y="1416364"/>
            <a:ext cx="4572000" cy="4154984"/>
          </a:xfrm>
          <a:prstGeom prst="rect">
            <a:avLst/>
          </a:prstGeom>
        </p:spPr>
        <p:txBody>
          <a:bodyPr>
            <a:spAutoFit/>
          </a:bodyPr>
          <a:lstStyle/>
          <a:p>
            <a:pPr algn="just"/>
            <a:r>
              <a:rPr lang="en-US" altLang="en-US" sz="2400" b="1" dirty="0" smtClean="0"/>
              <a:t>    </a:t>
            </a:r>
            <a:r>
              <a:rPr lang="en-US" altLang="en-US" sz="2400" b="1" dirty="0" err="1" smtClean="0"/>
              <a:t>Aristippus</a:t>
            </a:r>
            <a:r>
              <a:rPr lang="en-US" altLang="en-US" sz="2400" b="1" dirty="0" smtClean="0"/>
              <a:t>- </a:t>
            </a:r>
            <a:r>
              <a:rPr lang="en-US" altLang="en-US" sz="2400" b="1" dirty="0"/>
              <a:t>[435-350 BCE] </a:t>
            </a:r>
            <a:r>
              <a:rPr lang="en-US" altLang="en-US" sz="2400" b="1" dirty="0" smtClean="0"/>
              <a:t>He reported that people had to owe and pursue as </a:t>
            </a:r>
            <a:r>
              <a:rPr lang="en-US" altLang="en-US" sz="2400" b="1" dirty="0"/>
              <a:t>many pleasures, preferably as intense as possible, as </a:t>
            </a:r>
            <a:r>
              <a:rPr lang="en-US" altLang="en-US" sz="2400" b="1" dirty="0" smtClean="0"/>
              <a:t>they </a:t>
            </a:r>
            <a:r>
              <a:rPr lang="en-US" altLang="en-US" sz="2400" b="1" dirty="0"/>
              <a:t>can possibly obtain. Even when intense pleasures lead to subsequent pain, they should still be sought, for a life without pleasure or pain would be boring. </a:t>
            </a:r>
            <a:endParaRPr lang="en-US" sz="2400" b="1" dirty="0"/>
          </a:p>
        </p:txBody>
      </p:sp>
      <p:sp>
        <p:nvSpPr>
          <p:cNvPr id="3" name="Rectangle 2"/>
          <p:cNvSpPr/>
          <p:nvPr/>
        </p:nvSpPr>
        <p:spPr>
          <a:xfrm>
            <a:off x="899266" y="742057"/>
            <a:ext cx="2826415" cy="646331"/>
          </a:xfrm>
          <a:prstGeom prst="rect">
            <a:avLst/>
          </a:prstGeom>
        </p:spPr>
        <p:txBody>
          <a:bodyPr wrap="none">
            <a:spAutoFit/>
          </a:bodyPr>
          <a:lstStyle/>
          <a:p>
            <a:r>
              <a:rPr lang="en-US" altLang="en-US" sz="3600" b="1" dirty="0" err="1" smtClean="0"/>
              <a:t>Cyrenaicism</a:t>
            </a:r>
            <a:endParaRPr lang="en-US" sz="3600" b="1" dirty="0"/>
          </a:p>
        </p:txBody>
      </p:sp>
      <p:sp>
        <p:nvSpPr>
          <p:cNvPr id="4" name="TextBox 3"/>
          <p:cNvSpPr txBox="1"/>
          <p:nvPr/>
        </p:nvSpPr>
        <p:spPr>
          <a:xfrm>
            <a:off x="2483768" y="-27384"/>
            <a:ext cx="4824536" cy="769441"/>
          </a:xfrm>
          <a:prstGeom prst="rect">
            <a:avLst/>
          </a:prstGeom>
          <a:noFill/>
        </p:spPr>
        <p:txBody>
          <a:bodyPr wrap="square" rtlCol="0">
            <a:spAutoFit/>
          </a:bodyPr>
          <a:lstStyle/>
          <a:p>
            <a:pPr algn="ctr"/>
            <a:r>
              <a:rPr lang="en-US" sz="4400" b="1" dirty="0" smtClean="0"/>
              <a:t>Hedonism</a:t>
            </a:r>
            <a:endParaRPr lang="en-US" sz="4400" b="1" dirty="0"/>
          </a:p>
        </p:txBody>
      </p:sp>
      <p:sp>
        <p:nvSpPr>
          <p:cNvPr id="5" name="Rectangle 4"/>
          <p:cNvSpPr/>
          <p:nvPr/>
        </p:nvSpPr>
        <p:spPr>
          <a:xfrm>
            <a:off x="13602" y="5571348"/>
            <a:ext cx="5957080" cy="923330"/>
          </a:xfrm>
          <a:prstGeom prst="rect">
            <a:avLst/>
          </a:prstGeom>
          <a:noFill/>
        </p:spPr>
        <p:txBody>
          <a:bodyPr wrap="none" lIns="91440" tIns="45720" rIns="91440" bIns="45720">
            <a:spAutoFit/>
          </a:bodyPr>
          <a:lstStyle/>
          <a:p>
            <a:pPr algn="ct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Extreme hedonism</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5591" y="756319"/>
            <a:ext cx="4498408" cy="310472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5591" y="3794754"/>
            <a:ext cx="4524883" cy="299042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0082" y="5407652"/>
            <a:ext cx="2062158" cy="1377522"/>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18" y="3555860"/>
            <a:ext cx="4511905" cy="3005511"/>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97" y="711953"/>
            <a:ext cx="4687068" cy="2942699"/>
          </a:xfrm>
          <a:prstGeom prst="rect">
            <a:avLst/>
          </a:prstGeom>
        </p:spPr>
      </p:pic>
    </p:spTree>
    <p:extLst>
      <p:ext uri="{BB962C8B-B14F-4D97-AF65-F5344CB8AC3E}">
        <p14:creationId xmlns:p14="http://schemas.microsoft.com/office/powerpoint/2010/main" val="1151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83768" y="-27384"/>
            <a:ext cx="4824536" cy="769441"/>
          </a:xfrm>
          <a:prstGeom prst="rect">
            <a:avLst/>
          </a:prstGeom>
          <a:noFill/>
        </p:spPr>
        <p:txBody>
          <a:bodyPr wrap="square" rtlCol="0">
            <a:spAutoFit/>
          </a:bodyPr>
          <a:lstStyle/>
          <a:p>
            <a:pPr algn="ctr"/>
            <a:r>
              <a:rPr lang="en-US" sz="4400" b="1" dirty="0" smtClean="0"/>
              <a:t>Hedonism</a:t>
            </a:r>
            <a:endParaRPr lang="en-US" sz="4400" b="1" dirty="0"/>
          </a:p>
        </p:txBody>
      </p:sp>
      <p:sp>
        <p:nvSpPr>
          <p:cNvPr id="3" name="Rectangle 2"/>
          <p:cNvSpPr/>
          <p:nvPr/>
        </p:nvSpPr>
        <p:spPr>
          <a:xfrm>
            <a:off x="5298961" y="692696"/>
            <a:ext cx="3005951" cy="646331"/>
          </a:xfrm>
          <a:prstGeom prst="rect">
            <a:avLst/>
          </a:prstGeom>
        </p:spPr>
        <p:txBody>
          <a:bodyPr wrap="none">
            <a:spAutoFit/>
          </a:bodyPr>
          <a:lstStyle/>
          <a:p>
            <a:r>
              <a:rPr lang="en-US" altLang="en-US" sz="3600" b="1" dirty="0" err="1"/>
              <a:t>Epicurianism</a:t>
            </a:r>
            <a:endParaRPr lang="en-US" b="1" dirty="0"/>
          </a:p>
        </p:txBody>
      </p:sp>
      <p:sp>
        <p:nvSpPr>
          <p:cNvPr id="4" name="Rectangle 3"/>
          <p:cNvSpPr/>
          <p:nvPr/>
        </p:nvSpPr>
        <p:spPr>
          <a:xfrm>
            <a:off x="4515936" y="1463853"/>
            <a:ext cx="4572000" cy="2246769"/>
          </a:xfrm>
          <a:prstGeom prst="rect">
            <a:avLst/>
          </a:prstGeom>
        </p:spPr>
        <p:txBody>
          <a:bodyPr>
            <a:spAutoFit/>
          </a:bodyPr>
          <a:lstStyle/>
          <a:p>
            <a:pPr algn="just"/>
            <a:r>
              <a:rPr lang="en-US" altLang="en-US" sz="2800" b="1" dirty="0" smtClean="0"/>
              <a:t>    In </a:t>
            </a:r>
            <a:r>
              <a:rPr lang="en-US" altLang="en-US" sz="2800" b="1" dirty="0"/>
              <a:t>all things, we should pursue pleasure: the life that has in it the most pleasure is the best life for human beings</a:t>
            </a:r>
            <a:r>
              <a:rPr lang="en-US" altLang="en-US" sz="2800" b="1" dirty="0" smtClean="0"/>
              <a:t>.</a:t>
            </a:r>
            <a:endParaRPr lang="en-US" sz="2800" b="1" dirty="0"/>
          </a:p>
        </p:txBody>
      </p:sp>
      <p:sp>
        <p:nvSpPr>
          <p:cNvPr id="5" name="Rectangle 4"/>
          <p:cNvSpPr/>
          <p:nvPr/>
        </p:nvSpPr>
        <p:spPr>
          <a:xfrm>
            <a:off x="4864581" y="3625860"/>
            <a:ext cx="3568606" cy="523220"/>
          </a:xfrm>
          <a:prstGeom prst="rect">
            <a:avLst/>
          </a:prstGeom>
        </p:spPr>
        <p:txBody>
          <a:bodyPr wrap="none">
            <a:spAutoFit/>
          </a:bodyPr>
          <a:lstStyle/>
          <a:p>
            <a:r>
              <a:rPr lang="en-US" altLang="en-US" sz="2800" b="1" dirty="0"/>
              <a:t>Moderate Hedonism</a:t>
            </a:r>
            <a:endParaRPr lang="en-US" sz="2800" b="1"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34" y="131102"/>
            <a:ext cx="2895281" cy="289528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1000" y="4149080"/>
            <a:ext cx="3916210" cy="2612846"/>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496" y="4058382"/>
            <a:ext cx="4257694" cy="2394954"/>
          </a:xfrm>
          <a:prstGeom prst="rect">
            <a:avLst/>
          </a:prstGeom>
        </p:spPr>
      </p:pic>
      <p:pic>
        <p:nvPicPr>
          <p:cNvPr id="9" name="Picture 8"/>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743698" y="1361903"/>
            <a:ext cx="596054" cy="565329"/>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16812" y="4725144"/>
            <a:ext cx="2127188" cy="2036782"/>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28238" y="1196752"/>
            <a:ext cx="4328972" cy="2881472"/>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47864" y="118508"/>
            <a:ext cx="4283352" cy="2920467"/>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04912" y="3257264"/>
            <a:ext cx="746145" cy="737191"/>
          </a:xfrm>
          <a:prstGeom prst="rect">
            <a:avLst/>
          </a:prstGeom>
        </p:spPr>
      </p:pic>
      <p:sp>
        <p:nvSpPr>
          <p:cNvPr id="15" name="Rectangle 14"/>
          <p:cNvSpPr/>
          <p:nvPr/>
        </p:nvSpPr>
        <p:spPr>
          <a:xfrm>
            <a:off x="996270" y="1236816"/>
            <a:ext cx="5814392" cy="341632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altLang="en-US" sz="2400" b="1" dirty="0" smtClean="0"/>
              <a:t>    "</a:t>
            </a:r>
            <a:r>
              <a:rPr lang="en-US" altLang="en-US" sz="2400" b="1" dirty="0"/>
              <a:t>TAKE THE LONG VIEW" and PLAN CAREFULLY Epicurus focuses on the pleasant LIFE, so any pleasure or desire we are considering must be understood in the context of our whole lives. The duration of pleasures, he claimed, is more important than their intensity. [So mental pleasures are superior to physical pleasures]. </a:t>
            </a:r>
            <a:endParaRPr lang="en-US" sz="2400" b="1" dirty="0"/>
          </a:p>
        </p:txBody>
      </p:sp>
    </p:spTree>
    <p:extLst>
      <p:ext uri="{BB962C8B-B14F-4D97-AF65-F5344CB8AC3E}">
        <p14:creationId xmlns:p14="http://schemas.microsoft.com/office/powerpoint/2010/main" val="3068861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51520" y="116632"/>
            <a:ext cx="8637588" cy="762000"/>
          </a:xfrm>
          <a:prstGeom prst="rect">
            <a:avLst/>
          </a:prstGeom>
        </p:spPr>
        <p:txBody>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altLang="en-US" dirty="0" smtClean="0"/>
              <a:t>Epicurus: Three Kinds of Desires</a:t>
            </a:r>
          </a:p>
        </p:txBody>
      </p:sp>
      <p:sp>
        <p:nvSpPr>
          <p:cNvPr id="3" name="Rectangle 3"/>
          <p:cNvSpPr txBox="1">
            <a:spLocks noChangeArrowheads="1"/>
          </p:cNvSpPr>
          <p:nvPr/>
        </p:nvSpPr>
        <p:spPr>
          <a:xfrm>
            <a:off x="67601" y="5733256"/>
            <a:ext cx="5944560" cy="1124744"/>
          </a:xfrm>
          <a:prstGeom prst="rect">
            <a:avLst/>
          </a:prstGeom>
        </p:spPr>
        <p:style>
          <a:lnRef idx="1">
            <a:schemeClr val="accent5"/>
          </a:lnRef>
          <a:fillRef idx="2">
            <a:schemeClr val="accent5"/>
          </a:fillRef>
          <a:effectRef idx="1">
            <a:schemeClr val="accent5"/>
          </a:effectRef>
          <a:fontRef idx="minor">
            <a:schemeClr val="dk1"/>
          </a:fontRef>
        </p:style>
        <p:txBody>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0" indent="0">
              <a:lnSpc>
                <a:spcPct val="90000"/>
              </a:lnSpc>
              <a:buFont typeface="Wingdings" pitchFamily="2" charset="2"/>
              <a:buNone/>
            </a:pPr>
            <a:r>
              <a:rPr lang="en-US" altLang="en-US" sz="2400" b="1" dirty="0" smtClean="0">
                <a:solidFill>
                  <a:sysClr val="windowText" lastClr="000000"/>
                </a:solidFill>
              </a:rPr>
              <a:t>3) Unnatural:  Desires that are neither natural nor necessary to satisfy (desire for wealth, power,  fame).</a:t>
            </a:r>
          </a:p>
        </p:txBody>
      </p:sp>
      <p:sp>
        <p:nvSpPr>
          <p:cNvPr id="4" name="Rectangle 3"/>
          <p:cNvSpPr/>
          <p:nvPr/>
        </p:nvSpPr>
        <p:spPr>
          <a:xfrm>
            <a:off x="100012" y="1412776"/>
            <a:ext cx="4572000" cy="1569660"/>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r>
              <a:rPr lang="en-US" altLang="en-US" sz="2400" b="1" dirty="0"/>
              <a:t>1) </a:t>
            </a:r>
            <a:r>
              <a:rPr lang="en-US" altLang="en-US" sz="2400" b="1" dirty="0" smtClean="0"/>
              <a:t>Natural-Necessary. Natural </a:t>
            </a:r>
            <a:r>
              <a:rPr lang="en-US" altLang="en-US" sz="2400" b="1" dirty="0"/>
              <a:t>desires that must be satisfied for one to have a pleasant life (ex: food and shelter). </a:t>
            </a:r>
            <a:endParaRPr lang="en-US" sz="2400" b="1" dirty="0"/>
          </a:p>
        </p:txBody>
      </p:sp>
      <p:sp>
        <p:nvSpPr>
          <p:cNvPr id="5" name="Rectangle 4"/>
          <p:cNvSpPr/>
          <p:nvPr/>
        </p:nvSpPr>
        <p:spPr>
          <a:xfrm>
            <a:off x="4446759" y="3140968"/>
            <a:ext cx="4572000" cy="2419124"/>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lnSpc>
                <a:spcPct val="90000"/>
              </a:lnSpc>
            </a:pPr>
            <a:r>
              <a:rPr lang="en-US" altLang="en-US" sz="2400" b="1" dirty="0"/>
              <a:t>2) Natural-Unnecessary: Desires that, though natural, need not necessarily be satisfied for a </a:t>
            </a:r>
            <a:r>
              <a:rPr lang="en-US" altLang="en-US" sz="2400" b="1" dirty="0" err="1"/>
              <a:t>pleastant</a:t>
            </a:r>
            <a:r>
              <a:rPr lang="en-US" altLang="en-US" sz="2400" b="1" dirty="0"/>
              <a:t> life (desire for a big house, elegant food (fish, meat, cheese)  and perhaps even sexual desires). </a:t>
            </a:r>
            <a:r>
              <a:rPr lang="en-US" altLang="en-US" sz="2400" b="1" dirty="0" smtClean="0"/>
              <a:t>3</a:t>
            </a:r>
            <a:endParaRPr lang="en-US" altLang="en-US" sz="2400" b="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7359" y="1307020"/>
            <a:ext cx="2590800" cy="176212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544" y="3064009"/>
            <a:ext cx="3059832" cy="2294874"/>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28185" y="5457694"/>
            <a:ext cx="2756400" cy="1400305"/>
          </a:xfrm>
          <a:prstGeom prst="rect">
            <a:avLst/>
          </a:prstGeom>
        </p:spPr>
      </p:pic>
    </p:spTree>
    <p:extLst>
      <p:ext uri="{BB962C8B-B14F-4D97-AF65-F5344CB8AC3E}">
        <p14:creationId xmlns:p14="http://schemas.microsoft.com/office/powerpoint/2010/main" val="15073115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317500" y="52388"/>
            <a:ext cx="8637588" cy="1431925"/>
          </a:xfrm>
          <a:prstGeom prst="rect">
            <a:avLst/>
          </a:prstGeom>
        </p:spPr>
        <p:txBody>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altLang="en-US" dirty="0" smtClean="0">
                <a:ln w="6350">
                  <a:solidFill>
                    <a:sysClr val="windowText" lastClr="000000"/>
                  </a:solidFill>
                </a:ln>
              </a:rPr>
              <a:t>Epicurus' Instruction Manual for a Pleasant Life:</a:t>
            </a:r>
          </a:p>
        </p:txBody>
      </p:sp>
      <p:sp>
        <p:nvSpPr>
          <p:cNvPr id="3" name="Rectangle 2"/>
          <p:cNvSpPr/>
          <p:nvPr/>
        </p:nvSpPr>
        <p:spPr>
          <a:xfrm>
            <a:off x="392579" y="1506275"/>
            <a:ext cx="4572000" cy="2677656"/>
          </a:xfrm>
          <a:prstGeom prst="rect">
            <a:avLst/>
          </a:prstGeom>
        </p:spPr>
        <p:txBody>
          <a:bodyPr>
            <a:spAutoFit/>
          </a:bodyPr>
          <a:lstStyle/>
          <a:p>
            <a:pPr algn="just"/>
            <a:r>
              <a:rPr lang="en-US" altLang="en-US" sz="2400" b="1" dirty="0" smtClean="0"/>
              <a:t>   1</a:t>
            </a:r>
            <a:r>
              <a:rPr lang="en-US" altLang="en-US" sz="2400" b="1" dirty="0"/>
              <a:t>) For a pleasant life, we should neglect the third class and focus on the first, though we may also satisfy our desires of the second kind, when doing </a:t>
            </a:r>
            <a:r>
              <a:rPr lang="en-US" altLang="en-US" sz="2400" b="1" dirty="0" smtClean="0"/>
              <a:t>so, </a:t>
            </a:r>
            <a:r>
              <a:rPr lang="en-US" altLang="en-US" sz="2400" b="1" dirty="0"/>
              <a:t>will not lead to discomfort or pain.</a:t>
            </a:r>
            <a:endParaRPr lang="en-US" sz="24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7379" y="3789040"/>
            <a:ext cx="4579569" cy="305044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4579" y="1293783"/>
            <a:ext cx="4202370" cy="252829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49" y="4183930"/>
            <a:ext cx="4940543" cy="2674069"/>
          </a:xfrm>
          <a:prstGeom prst="rect">
            <a:avLst/>
          </a:prstGeom>
        </p:spPr>
      </p:pic>
      <p:sp>
        <p:nvSpPr>
          <p:cNvPr id="7" name="Multiply 6"/>
          <p:cNvSpPr/>
          <p:nvPr/>
        </p:nvSpPr>
        <p:spPr>
          <a:xfrm>
            <a:off x="5436096" y="1628800"/>
            <a:ext cx="3888432" cy="2160240"/>
          </a:xfrm>
          <a:prstGeom prst="mathMultiply">
            <a:avLst>
              <a:gd name="adj1" fmla="val 819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Multiply 7"/>
          <p:cNvSpPr/>
          <p:nvPr/>
        </p:nvSpPr>
        <p:spPr>
          <a:xfrm>
            <a:off x="5278516" y="4705070"/>
            <a:ext cx="3888432" cy="2160240"/>
          </a:xfrm>
          <a:prstGeom prst="mathMultiply">
            <a:avLst>
              <a:gd name="adj1" fmla="val 819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Multiply 8"/>
          <p:cNvSpPr/>
          <p:nvPr/>
        </p:nvSpPr>
        <p:spPr>
          <a:xfrm>
            <a:off x="549004" y="4093840"/>
            <a:ext cx="3888432" cy="2160240"/>
          </a:xfrm>
          <a:prstGeom prst="mathMultiply">
            <a:avLst>
              <a:gd name="adj1" fmla="val 819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408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528" y="1564702"/>
            <a:ext cx="4572000" cy="3539430"/>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nSpc>
                <a:spcPct val="80000"/>
              </a:lnSpc>
            </a:pPr>
            <a:r>
              <a:rPr lang="en-US" altLang="en-US" sz="2800" b="1" dirty="0">
                <a:latin typeface="Times New Roman" panose="02020603050405020304" pitchFamily="18" charset="0"/>
                <a:cs typeface="Times New Roman" panose="02020603050405020304" pitchFamily="18" charset="0"/>
              </a:rPr>
              <a:t>2) It is NEVER prudent to try to satisfy unnecessary and unnatural desires, because in the long run this will lead to disappointment, dissatisfaction, discomfort, and poor health. </a:t>
            </a:r>
            <a:br>
              <a:rPr lang="en-US" altLang="en-US" sz="2800" b="1" dirty="0">
                <a:latin typeface="Times New Roman" panose="02020603050405020304" pitchFamily="18" charset="0"/>
                <a:cs typeface="Times New Roman" panose="02020603050405020304" pitchFamily="18" charset="0"/>
              </a:rPr>
            </a:br>
            <a:r>
              <a:rPr lang="en-US" altLang="en-US" sz="2800" b="1" dirty="0">
                <a:latin typeface="Times New Roman" panose="02020603050405020304" pitchFamily="18" charset="0"/>
                <a:cs typeface="Times New Roman" panose="02020603050405020304" pitchFamily="18" charset="0"/>
              </a:rPr>
              <a:t>Still, "No pleasure is a bad thing in itself" but only for the bad effects it may have.</a:t>
            </a:r>
          </a:p>
        </p:txBody>
      </p:sp>
      <p:sp>
        <p:nvSpPr>
          <p:cNvPr id="3" name="Rectangle 2"/>
          <p:cNvSpPr txBox="1">
            <a:spLocks noChangeArrowheads="1"/>
          </p:cNvSpPr>
          <p:nvPr/>
        </p:nvSpPr>
        <p:spPr>
          <a:xfrm>
            <a:off x="317500" y="-171400"/>
            <a:ext cx="8637588" cy="1431925"/>
          </a:xfrm>
          <a:prstGeom prst="rect">
            <a:avLst/>
          </a:prstGeom>
        </p:spPr>
        <p:txBody>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altLang="en-US" dirty="0" smtClean="0">
                <a:ln w="6350">
                  <a:solidFill>
                    <a:sysClr val="windowText" lastClr="000000"/>
                  </a:solidFill>
                </a:ln>
              </a:rPr>
              <a:t>Epicurus' Instruction Manual for a Pleasant Life:</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7222"/>
          <a:stretch/>
        </p:blipFill>
        <p:spPr>
          <a:xfrm>
            <a:off x="4389539" y="3140968"/>
            <a:ext cx="4773597" cy="374236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0528" y="1052736"/>
            <a:ext cx="4523472" cy="215481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527" y="1191202"/>
            <a:ext cx="8906561" cy="566679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5737" y="1210244"/>
            <a:ext cx="6948264" cy="5561045"/>
          </a:xfrm>
          <a:prstGeom prst="rect">
            <a:avLst/>
          </a:prstGeom>
        </p:spPr>
      </p:pic>
      <p:sp>
        <p:nvSpPr>
          <p:cNvPr id="9" name="Rectangle 8"/>
          <p:cNvSpPr/>
          <p:nvPr/>
        </p:nvSpPr>
        <p:spPr>
          <a:xfrm>
            <a:off x="4597579" y="4223533"/>
            <a:ext cx="4572000" cy="2677656"/>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lgn="just"/>
            <a:r>
              <a:rPr lang="en-US" altLang="en-US" sz="2800" b="1" dirty="0" smtClean="0"/>
              <a:t>      Epicurus </a:t>
            </a:r>
            <a:r>
              <a:rPr lang="en-US" altLang="en-US" sz="2800" b="1" dirty="0"/>
              <a:t>recommended an ascetic life of calm and enduring pleasures. Suspicious of intense pleasures in general, since they lead to later pains.</a:t>
            </a:r>
            <a:endParaRPr lang="en-US" sz="2800" b="1" dirty="0"/>
          </a:p>
        </p:txBody>
      </p:sp>
    </p:spTree>
    <p:extLst>
      <p:ext uri="{BB962C8B-B14F-4D97-AF65-F5344CB8AC3E}">
        <p14:creationId xmlns:p14="http://schemas.microsoft.com/office/powerpoint/2010/main" val="278290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552" y="-417771"/>
            <a:ext cx="10873208" cy="8051353"/>
          </a:xfrm>
          <a:prstGeom prst="rect">
            <a:avLst/>
          </a:prstGeom>
        </p:spPr>
      </p:pic>
      <p:sp>
        <p:nvSpPr>
          <p:cNvPr id="4" name="Rectangle 3"/>
          <p:cNvSpPr/>
          <p:nvPr/>
        </p:nvSpPr>
        <p:spPr>
          <a:xfrm>
            <a:off x="251520" y="3607905"/>
            <a:ext cx="2629246" cy="1815882"/>
          </a:xfrm>
          <a:prstGeom prst="rect">
            <a:avLst/>
          </a:prstGeom>
        </p:spPr>
        <p:txBody>
          <a:bodyPr wrap="none">
            <a:spAutoFit/>
          </a:bodyPr>
          <a:lstStyle/>
          <a:p>
            <a:pPr>
              <a:spcBef>
                <a:spcPct val="50000"/>
              </a:spcBef>
            </a:pPr>
            <a:r>
              <a:rPr lang="en-US" altLang="en-US" sz="2800" b="1" dirty="0" smtClean="0">
                <a:solidFill>
                  <a:srgbClr val="57FF57"/>
                </a:solidFill>
                <a:effectLst>
                  <a:outerShdw blurRad="38100" dist="38100" dir="2700000" algn="tl">
                    <a:srgbClr val="000000"/>
                  </a:outerShdw>
                </a:effectLst>
              </a:rPr>
              <a:t>Happiness is</a:t>
            </a:r>
          </a:p>
          <a:p>
            <a:pPr>
              <a:spcBef>
                <a:spcPct val="50000"/>
              </a:spcBef>
            </a:pPr>
            <a:r>
              <a:rPr lang="en-US" altLang="en-US" sz="2800" b="1" dirty="0" smtClean="0">
                <a:solidFill>
                  <a:srgbClr val="57FF57"/>
                </a:solidFill>
                <a:effectLst>
                  <a:outerShdw blurRad="38100" dist="38100" dir="2700000" algn="tl">
                    <a:srgbClr val="000000"/>
                  </a:outerShdw>
                </a:effectLst>
              </a:rPr>
              <a:t> </a:t>
            </a:r>
            <a:r>
              <a:rPr lang="en-US" altLang="en-US" sz="2800" b="1" dirty="0">
                <a:solidFill>
                  <a:srgbClr val="57FF57"/>
                </a:solidFill>
                <a:effectLst>
                  <a:outerShdw blurRad="38100" dist="38100" dir="2700000" algn="tl">
                    <a:srgbClr val="000000"/>
                  </a:outerShdw>
                </a:effectLst>
              </a:rPr>
              <a:t>freedom from </a:t>
            </a:r>
            <a:endParaRPr lang="en-US" altLang="en-US" sz="2800" b="1" dirty="0" smtClean="0">
              <a:solidFill>
                <a:srgbClr val="57FF57"/>
              </a:solidFill>
              <a:effectLst>
                <a:outerShdw blurRad="38100" dist="38100" dir="2700000" algn="tl">
                  <a:srgbClr val="000000"/>
                </a:outerShdw>
              </a:effectLst>
            </a:endParaRPr>
          </a:p>
          <a:p>
            <a:pPr>
              <a:spcBef>
                <a:spcPct val="50000"/>
              </a:spcBef>
            </a:pPr>
            <a:r>
              <a:rPr lang="en-US" altLang="en-US" sz="2800" b="1" dirty="0" smtClean="0">
                <a:solidFill>
                  <a:srgbClr val="57FF57"/>
                </a:solidFill>
                <a:effectLst>
                  <a:outerShdw blurRad="38100" dist="38100" dir="2700000" algn="tl">
                    <a:srgbClr val="000000"/>
                  </a:outerShdw>
                </a:effectLst>
              </a:rPr>
              <a:t>all </a:t>
            </a:r>
            <a:r>
              <a:rPr lang="en-US" altLang="en-US" sz="2800" b="1" dirty="0">
                <a:solidFill>
                  <a:srgbClr val="57FF57"/>
                </a:solidFill>
                <a:effectLst>
                  <a:outerShdw blurRad="38100" dist="38100" dir="2700000" algn="tl">
                    <a:srgbClr val="000000"/>
                  </a:outerShdw>
                </a:effectLst>
              </a:rPr>
              <a:t>pain.</a:t>
            </a:r>
          </a:p>
        </p:txBody>
      </p:sp>
      <p:sp>
        <p:nvSpPr>
          <p:cNvPr id="5" name="Rectangle 4"/>
          <p:cNvSpPr/>
          <p:nvPr/>
        </p:nvSpPr>
        <p:spPr>
          <a:xfrm rot="17763086">
            <a:off x="3665366" y="1575811"/>
            <a:ext cx="971741" cy="461665"/>
          </a:xfrm>
          <a:prstGeom prst="rect">
            <a:avLst/>
          </a:prstGeom>
          <a:noFill/>
        </p:spPr>
        <p:txBody>
          <a:bodyPr wrap="none" lIns="91440" tIns="45720" rIns="91440" bIns="45720">
            <a:prstTxWarp prst="textArchUp">
              <a:avLst/>
            </a:prstTxWarp>
            <a:spAutoFit/>
          </a:bodyPr>
          <a:lstStyle/>
          <a:p>
            <a:pPr algn="ctr"/>
            <a:r>
              <a:rPr lang="en-US" altLang="en-US"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Good</a:t>
            </a:r>
            <a:endParaRPr lang="en-U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 name="Rectangle 5"/>
          <p:cNvSpPr/>
          <p:nvPr/>
        </p:nvSpPr>
        <p:spPr>
          <a:xfrm rot="17763086">
            <a:off x="4247859" y="2134454"/>
            <a:ext cx="1678963" cy="115943"/>
          </a:xfrm>
          <a:prstGeom prst="rect">
            <a:avLst/>
          </a:prstGeom>
          <a:noFill/>
        </p:spPr>
        <p:txBody>
          <a:bodyPr wrap="none" lIns="91440" tIns="45720" rIns="91440" bIns="45720">
            <a:prstTxWarp prst="textArchUp">
              <a:avLst/>
            </a:prstTxWarp>
            <a:spAutoFit/>
          </a:bodyPr>
          <a:lstStyle/>
          <a:p>
            <a:pPr algn="ctr"/>
            <a:r>
              <a:rPr lang="en-US" alt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bad</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Rectangle 6"/>
          <p:cNvSpPr/>
          <p:nvPr/>
        </p:nvSpPr>
        <p:spPr>
          <a:xfrm rot="17763086">
            <a:off x="4873362" y="2015314"/>
            <a:ext cx="1678963" cy="115943"/>
          </a:xfrm>
          <a:prstGeom prst="rect">
            <a:avLst/>
          </a:prstGeom>
          <a:noFill/>
        </p:spPr>
        <p:txBody>
          <a:bodyPr wrap="none" lIns="91440" tIns="45720" rIns="91440" bIns="45720">
            <a:prstTxWarp prst="textArchUp">
              <a:avLst/>
            </a:prstTxWarp>
            <a:spAutoFit/>
          </a:bodyPr>
          <a:lstStyle/>
          <a:p>
            <a:pPr algn="ctr"/>
            <a:r>
              <a:rPr lang="en-US" alt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bad</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 name="Rectangle 7"/>
          <p:cNvSpPr/>
          <p:nvPr/>
        </p:nvSpPr>
        <p:spPr>
          <a:xfrm rot="17763086">
            <a:off x="5161394" y="2519370"/>
            <a:ext cx="1678963" cy="115943"/>
          </a:xfrm>
          <a:prstGeom prst="rect">
            <a:avLst/>
          </a:prstGeom>
          <a:noFill/>
        </p:spPr>
        <p:txBody>
          <a:bodyPr wrap="none" lIns="91440" tIns="45720" rIns="91440" bIns="45720">
            <a:prstTxWarp prst="textArchUp">
              <a:avLst/>
            </a:prstTxWarp>
            <a:spAutoFit/>
          </a:bodyPr>
          <a:lstStyle/>
          <a:p>
            <a:pPr algn="ctr"/>
            <a:r>
              <a:rPr lang="en-US" alt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bad</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Rectangle 8"/>
          <p:cNvSpPr/>
          <p:nvPr/>
        </p:nvSpPr>
        <p:spPr>
          <a:xfrm rot="17763086">
            <a:off x="4362877" y="2300244"/>
            <a:ext cx="971741" cy="461665"/>
          </a:xfrm>
          <a:prstGeom prst="rect">
            <a:avLst/>
          </a:prstGeom>
          <a:noFill/>
        </p:spPr>
        <p:txBody>
          <a:bodyPr wrap="none" lIns="91440" tIns="45720" rIns="91440" bIns="45720">
            <a:prstTxWarp prst="textArchUp">
              <a:avLst/>
            </a:prstTxWarp>
            <a:spAutoFit/>
          </a:bodyPr>
          <a:lstStyle/>
          <a:p>
            <a:pPr algn="ctr"/>
            <a:r>
              <a:rPr lang="en-US" altLang="en-US"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Good</a:t>
            </a:r>
            <a:endParaRPr lang="en-U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0" name="Rectangle 9"/>
          <p:cNvSpPr/>
          <p:nvPr/>
        </p:nvSpPr>
        <p:spPr>
          <a:xfrm rot="16825790">
            <a:off x="4817494" y="2372252"/>
            <a:ext cx="971741" cy="461665"/>
          </a:xfrm>
          <a:prstGeom prst="rect">
            <a:avLst/>
          </a:prstGeom>
          <a:noFill/>
        </p:spPr>
        <p:txBody>
          <a:bodyPr wrap="none" lIns="91440" tIns="45720" rIns="91440" bIns="45720">
            <a:prstTxWarp prst="textArchUp">
              <a:avLst/>
            </a:prstTxWarp>
            <a:spAutoFit/>
          </a:bodyPr>
          <a:lstStyle/>
          <a:p>
            <a:pPr algn="ctr"/>
            <a:r>
              <a:rPr lang="en-US" altLang="en-US"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Good</a:t>
            </a:r>
            <a:endParaRPr lang="en-U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1" name="Text Box 3"/>
          <p:cNvSpPr txBox="1">
            <a:spLocks noChangeArrowheads="1"/>
          </p:cNvSpPr>
          <p:nvPr/>
        </p:nvSpPr>
        <p:spPr bwMode="auto">
          <a:xfrm>
            <a:off x="3024782" y="4581128"/>
            <a:ext cx="6123244" cy="2246769"/>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p>
            <a:pPr>
              <a:spcBef>
                <a:spcPct val="50000"/>
              </a:spcBef>
              <a:buFontTx/>
              <a:buChar char="•"/>
            </a:pPr>
            <a:r>
              <a:rPr lang="en-US" altLang="en-US" sz="2800" b="1" dirty="0">
                <a:ln>
                  <a:solidFill>
                    <a:srgbClr val="00B050"/>
                  </a:solidFill>
                </a:ln>
                <a:solidFill>
                  <a:schemeClr val="bg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Nothing lasts forever, and we must accept this fact cheerfully.  If we are to be happy, it is wiser to recognize that life will consist of things other than pleasure</a:t>
            </a:r>
            <a:r>
              <a:rPr lang="en-US" altLang="en-US" sz="2800" b="1" dirty="0" smtClean="0">
                <a:ln>
                  <a:solidFill>
                    <a:srgbClr val="00B050"/>
                  </a:solidFill>
                </a:ln>
                <a:solidFill>
                  <a:schemeClr val="bg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a:t>
            </a:r>
            <a:endParaRPr lang="en-US" altLang="en-US" sz="2800" b="1" dirty="0">
              <a:ln>
                <a:solidFill>
                  <a:schemeClr val="tx1"/>
                </a:solidFill>
              </a:ln>
              <a:solidFill>
                <a:schemeClr val="bg1"/>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12" name="Rectangle 11"/>
          <p:cNvSpPr/>
          <p:nvPr/>
        </p:nvSpPr>
        <p:spPr>
          <a:xfrm>
            <a:off x="0" y="15794"/>
            <a:ext cx="9143999" cy="954107"/>
          </a:xfrm>
          <a:prstGeom prst="rect">
            <a:avLst/>
          </a:prstGeom>
        </p:spPr>
        <p:txBody>
          <a:bodyPr wrap="square">
            <a:spAutoFit/>
          </a:bodyPr>
          <a:lstStyle/>
          <a:p>
            <a:pPr>
              <a:spcBef>
                <a:spcPct val="50000"/>
              </a:spcBef>
              <a:buFontTx/>
              <a:buChar char="•"/>
            </a:pPr>
            <a:r>
              <a:rPr lang="en-US" altLang="en-US" sz="2800" b="1" dirty="0">
                <a:ln>
                  <a:solidFill>
                    <a:schemeClr val="tx1"/>
                  </a:solidFill>
                </a:ln>
                <a:solidFill>
                  <a:srgbClr val="00B05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We must, therefore, exert control and enjoy pleasure in moderation.</a:t>
            </a:r>
          </a:p>
        </p:txBody>
      </p:sp>
      <p:sp>
        <p:nvSpPr>
          <p:cNvPr id="13" name="Rectangle 12"/>
          <p:cNvSpPr/>
          <p:nvPr/>
        </p:nvSpPr>
        <p:spPr>
          <a:xfrm>
            <a:off x="-144016" y="1746246"/>
            <a:ext cx="4572000" cy="1569660"/>
          </a:xfrm>
          <a:prstGeom prst="rect">
            <a:avLst/>
          </a:prstGeom>
        </p:spPr>
        <p:txBody>
          <a:bodyPr>
            <a:spAutoFit/>
          </a:bodyPr>
          <a:lstStyle/>
          <a:p>
            <a:r>
              <a:rPr lang="en-US" altLang="en-US" sz="3200" dirty="0">
                <a:ln>
                  <a:solidFill>
                    <a:schemeClr val="tx1"/>
                  </a:solidFill>
                </a:ln>
                <a:solidFill>
                  <a:srgbClr val="00B05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No one can sustain pleasure over prolonged periods of time.</a:t>
            </a:r>
            <a:endParaRPr lang="en-US" sz="3200" dirty="0"/>
          </a:p>
        </p:txBody>
      </p:sp>
      <p:sp>
        <p:nvSpPr>
          <p:cNvPr id="14" name="Rectangle 13"/>
          <p:cNvSpPr/>
          <p:nvPr/>
        </p:nvSpPr>
        <p:spPr>
          <a:xfrm>
            <a:off x="113322" y="5704512"/>
            <a:ext cx="2890535" cy="923330"/>
          </a:xfrm>
          <a:prstGeom prst="rect">
            <a:avLst/>
          </a:prstGeom>
          <a:noFill/>
        </p:spPr>
        <p:txBody>
          <a:bodyPr wrap="none" lIns="91440" tIns="45720" rIns="91440" bIns="45720">
            <a:spAutoFit/>
          </a:bodyPr>
          <a:lstStyle/>
          <a:p>
            <a:pPr algn="ctr"/>
            <a:r>
              <a:rPr lang="en-US" altLang="en-US" sz="5400" b="1" cap="none" spc="50"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Ataraxia</a:t>
            </a:r>
            <a:endParaRPr lang="en-US" sz="5400" b="1" cap="none"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15" name="Curved Right Arrow 14"/>
          <p:cNvSpPr/>
          <p:nvPr/>
        </p:nvSpPr>
        <p:spPr>
          <a:xfrm rot="2827644" flipV="1">
            <a:off x="2429355" y="1242697"/>
            <a:ext cx="1152128" cy="4873719"/>
          </a:xfrm>
          <a:prstGeom prst="curved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t="29064" b="35468"/>
          <a:stretch/>
        </p:blipFill>
        <p:spPr>
          <a:xfrm>
            <a:off x="5040052" y="2664761"/>
            <a:ext cx="4144642" cy="1960035"/>
          </a:xfrm>
          <a:prstGeom prst="rect">
            <a:avLst/>
          </a:prstGeom>
        </p:spPr>
      </p:pic>
      <p:sp>
        <p:nvSpPr>
          <p:cNvPr id="2" name="Rectangle 1"/>
          <p:cNvSpPr/>
          <p:nvPr/>
        </p:nvSpPr>
        <p:spPr>
          <a:xfrm>
            <a:off x="8610528" y="598396"/>
            <a:ext cx="530915" cy="923330"/>
          </a:xfrm>
          <a:prstGeom prst="rect">
            <a:avLst/>
          </a:prstGeom>
          <a:noFill/>
        </p:spPr>
        <p:txBody>
          <a:bodyPr wrap="none" lIns="91440" tIns="45720" rIns="91440" bIns="45720">
            <a:spAutoFit/>
          </a:bodyPr>
          <a:lstStyle/>
          <a:p>
            <a:pPr algn="ct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89576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539552" y="260648"/>
            <a:ext cx="8208962" cy="4114800"/>
          </a:xfrm>
          <a:prstGeom prst="rect">
            <a:avLst/>
          </a:prstGeom>
        </p:spPr>
        <p:txBody>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0" indent="0" algn="ctr">
              <a:buFont typeface="Wingdings" pitchFamily="2" charset="2"/>
              <a:buNone/>
            </a:pPr>
            <a:r>
              <a:rPr lang="en-US" altLang="en-US" sz="4000" b="1" dirty="0"/>
              <a:t>Negative </a:t>
            </a:r>
            <a:r>
              <a:rPr lang="en-US" altLang="en-US" sz="4000" b="1" dirty="0" smtClean="0"/>
              <a:t>v. Positive  </a:t>
            </a:r>
          </a:p>
          <a:p>
            <a:pPr marL="0" indent="0" algn="ctr">
              <a:buFont typeface="Wingdings" pitchFamily="2" charset="2"/>
              <a:buNone/>
            </a:pPr>
            <a:r>
              <a:rPr lang="en-US" altLang="en-US" b="1" dirty="0" smtClean="0"/>
              <a:t>Conceptions of Pleasure: </a:t>
            </a:r>
          </a:p>
          <a:p>
            <a:pPr marL="0" indent="0">
              <a:buFont typeface="Wingdings" pitchFamily="2" charset="2"/>
              <a:buNone/>
            </a:pPr>
            <a:r>
              <a:rPr lang="en-US" altLang="en-US" b="1" dirty="0" smtClean="0"/>
              <a:t>Epicurus' conception of pleasure is "negative," since he defines pleasure as the lack of pain and frustration. This could be contrasted with the Cyrenaic conception of pleasure as a good thing to be achieved, rather than successful avoidance of what is bad. </a:t>
            </a:r>
          </a:p>
        </p:txBody>
      </p:sp>
      <p:sp>
        <p:nvSpPr>
          <p:cNvPr id="3" name="Rectangle 2"/>
          <p:cNvSpPr/>
          <p:nvPr/>
        </p:nvSpPr>
        <p:spPr>
          <a:xfrm>
            <a:off x="4500042" y="3789040"/>
            <a:ext cx="143991" cy="298741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1816" y="5572124"/>
            <a:ext cx="1809006" cy="124854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763" y="5236902"/>
            <a:ext cx="1693053" cy="162109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3465" y="4256173"/>
            <a:ext cx="1891736" cy="126014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544" y="4256173"/>
            <a:ext cx="1705219" cy="1139086"/>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49736" y="5572124"/>
            <a:ext cx="1994264" cy="1329509"/>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67059" y="3668463"/>
            <a:ext cx="2476500" cy="1847850"/>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08703" y="5236902"/>
            <a:ext cx="2431647" cy="1621098"/>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78976" y="3789040"/>
            <a:ext cx="2026399" cy="1447862"/>
          </a:xfrm>
          <a:prstGeom prst="rect">
            <a:avLst/>
          </a:prstGeom>
        </p:spPr>
      </p:pic>
    </p:spTree>
    <p:extLst>
      <p:ext uri="{BB962C8B-B14F-4D97-AF65-F5344CB8AC3E}">
        <p14:creationId xmlns:p14="http://schemas.microsoft.com/office/powerpoint/2010/main" val="11164633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685728" y="0"/>
            <a:ext cx="7772400" cy="1143000"/>
          </a:xfrm>
          <a:prstGeom prst="rect">
            <a:avLst/>
          </a:prstGeom>
        </p:spPr>
        <p:txBody>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pPr>
              <a:defRPr/>
            </a:pPr>
            <a:r>
              <a:rPr lang="en-US" sz="6600" dirty="0" smtClean="0">
                <a:solidFill>
                  <a:schemeClr val="accent1">
                    <a:tint val="88000"/>
                    <a:satMod val="150000"/>
                  </a:schemeClr>
                </a:solidFill>
              </a:rPr>
              <a:t>Stoicism</a:t>
            </a:r>
            <a:endParaRPr lang="en-US" sz="6600" dirty="0">
              <a:solidFill>
                <a:schemeClr val="accent1">
                  <a:tint val="88000"/>
                  <a:satMod val="150000"/>
                </a:schemeClr>
              </a:solidFill>
            </a:endParaRPr>
          </a:p>
        </p:txBody>
      </p:sp>
      <p:sp>
        <p:nvSpPr>
          <p:cNvPr id="3" name="Rectangle 3"/>
          <p:cNvSpPr txBox="1">
            <a:spLocks noChangeArrowheads="1"/>
          </p:cNvSpPr>
          <p:nvPr/>
        </p:nvSpPr>
        <p:spPr>
          <a:xfrm>
            <a:off x="179512" y="116632"/>
            <a:ext cx="4724400" cy="4114800"/>
          </a:xfrm>
          <a:prstGeom prst="rect">
            <a:avLst/>
          </a:prstGeom>
        </p:spPr>
        <p:txBody>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lnSpc>
                <a:spcPct val="90000"/>
              </a:lnSpc>
            </a:pPr>
            <a:r>
              <a:rPr lang="en-US" altLang="en-US" b="1" dirty="0" smtClean="0"/>
              <a:t>Origins</a:t>
            </a:r>
          </a:p>
          <a:p>
            <a:pPr lvl="1">
              <a:lnSpc>
                <a:spcPct val="90000"/>
              </a:lnSpc>
            </a:pPr>
            <a:r>
              <a:rPr lang="en-US" altLang="en-US" b="1" dirty="0" smtClean="0"/>
              <a:t>Zeno of </a:t>
            </a:r>
            <a:r>
              <a:rPr lang="en-US" altLang="en-US" b="1" dirty="0" err="1" smtClean="0"/>
              <a:t>Citium</a:t>
            </a:r>
            <a:r>
              <a:rPr lang="en-US" altLang="en-US" b="1" dirty="0" smtClean="0"/>
              <a:t> (333-264 BCE)</a:t>
            </a:r>
          </a:p>
          <a:p>
            <a:pPr lvl="1">
              <a:lnSpc>
                <a:spcPct val="90000"/>
              </a:lnSpc>
            </a:pPr>
            <a:r>
              <a:rPr lang="en-US" altLang="en-US" b="1" dirty="0" smtClean="0"/>
              <a:t>Cicero (???)</a:t>
            </a:r>
            <a:endParaRPr lang="en-US" altLang="en-US" b="1" dirty="0" smtClean="0"/>
          </a:p>
          <a:p>
            <a:pPr lvl="1">
              <a:lnSpc>
                <a:spcPct val="90000"/>
              </a:lnSpc>
            </a:pPr>
            <a:r>
              <a:rPr lang="en-US" altLang="en-US" b="1" dirty="0" smtClean="0"/>
              <a:t>Epictetus* (~130-50 BCE)</a:t>
            </a:r>
          </a:p>
          <a:p>
            <a:pPr lvl="1">
              <a:lnSpc>
                <a:spcPct val="90000"/>
              </a:lnSpc>
            </a:pPr>
            <a:r>
              <a:rPr lang="en-US" altLang="en-US" b="1" dirty="0" smtClean="0"/>
              <a:t>Seneca (3-65 CE)</a:t>
            </a:r>
          </a:p>
          <a:p>
            <a:pPr lvl="1">
              <a:lnSpc>
                <a:spcPct val="90000"/>
              </a:lnSpc>
            </a:pPr>
            <a:r>
              <a:rPr lang="en-US" altLang="en-US" b="1" dirty="0" smtClean="0"/>
              <a:t>Marcus Aurelius* (121-180 CE)</a:t>
            </a:r>
          </a:p>
          <a:p>
            <a:pPr>
              <a:lnSpc>
                <a:spcPct val="90000"/>
              </a:lnSpc>
            </a:pPr>
            <a:r>
              <a:rPr lang="en-US" altLang="en-US" b="1" dirty="0" smtClean="0"/>
              <a:t>Extremely influential in Roman era, as well as in early Church doctrine.</a:t>
            </a:r>
          </a:p>
        </p:txBody>
      </p:sp>
      <p:pic>
        <p:nvPicPr>
          <p:cNvPr id="4" name="Picture 5" descr="Ze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5406311" y="1331640"/>
            <a:ext cx="3755910" cy="5121696"/>
          </a:xfrm>
          <a:prstGeom prst="rect">
            <a:avLst/>
          </a:prstGeom>
        </p:spPr>
      </p:pic>
      <p:sp>
        <p:nvSpPr>
          <p:cNvPr id="5" name="Rectangle 4"/>
          <p:cNvSpPr/>
          <p:nvPr/>
        </p:nvSpPr>
        <p:spPr>
          <a:xfrm>
            <a:off x="-46476" y="5572608"/>
            <a:ext cx="9187833" cy="125572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nSpc>
                <a:spcPct val="90000"/>
              </a:lnSpc>
            </a:pPr>
            <a:r>
              <a:rPr lang="en-US" altLang="en-US" sz="2800" b="1" dirty="0" smtClean="0"/>
              <a:t>   A </a:t>
            </a:r>
            <a:r>
              <a:rPr lang="en-US" altLang="en-US" sz="2800" b="1" dirty="0"/>
              <a:t>life resigned to ‘fate’, acknowledging limits of self-control and obligations of duty. Aiming for a tranquility of mind and evenness of emotional life. </a:t>
            </a:r>
          </a:p>
        </p:txBody>
      </p:sp>
    </p:spTree>
    <p:extLst>
      <p:ext uri="{BB962C8B-B14F-4D97-AF65-F5344CB8AC3E}">
        <p14:creationId xmlns:p14="http://schemas.microsoft.com/office/powerpoint/2010/main" val="38479941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Rot="1" noChangeArrowheads="1"/>
          </p:cNvSpPr>
          <p:nvPr/>
        </p:nvSpPr>
        <p:spPr>
          <a:xfrm>
            <a:off x="323528" y="116632"/>
            <a:ext cx="8229600" cy="1143000"/>
          </a:xfrm>
          <a:prstGeom prst="rect">
            <a:avLst/>
          </a:prstGeom>
        </p:spPr>
        <p:txBody>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altLang="en-US" sz="3600" dirty="0" smtClean="0">
                <a:latin typeface="Papyrus" pitchFamily="66" charset="0"/>
              </a:rPr>
              <a:t>The Four Most Famous Philosophies</a:t>
            </a:r>
            <a:endParaRPr lang="en-US" altLang="en-US" sz="3600" dirty="0">
              <a:latin typeface="Papyrus" pitchFamily="66" charset="0"/>
            </a:endParaRPr>
          </a:p>
        </p:txBody>
      </p:sp>
      <p:sp>
        <p:nvSpPr>
          <p:cNvPr id="6" name="Text Box 8"/>
          <p:cNvSpPr txBox="1">
            <a:spLocks noChangeArrowheads="1"/>
          </p:cNvSpPr>
          <p:nvPr/>
        </p:nvSpPr>
        <p:spPr bwMode="auto">
          <a:xfrm>
            <a:off x="755576" y="6136138"/>
            <a:ext cx="345638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200" dirty="0" smtClean="0"/>
              <a:t>1. Epicureanism</a:t>
            </a:r>
            <a:endParaRPr lang="en-US" altLang="en-US" sz="32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96" y="1556791"/>
            <a:ext cx="4918552" cy="4492277"/>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b="16252"/>
          <a:stretch/>
        </p:blipFill>
        <p:spPr>
          <a:xfrm>
            <a:off x="5220072" y="1085072"/>
            <a:ext cx="3697196" cy="4937034"/>
          </a:xfrm>
          <a:prstGeom prst="rect">
            <a:avLst/>
          </a:prstGeom>
        </p:spPr>
      </p:pic>
      <p:sp>
        <p:nvSpPr>
          <p:cNvPr id="9" name="Text Box 8"/>
          <p:cNvSpPr txBox="1">
            <a:spLocks noChangeArrowheads="1"/>
          </p:cNvSpPr>
          <p:nvPr/>
        </p:nvSpPr>
        <p:spPr bwMode="auto">
          <a:xfrm>
            <a:off x="5364088" y="503649"/>
            <a:ext cx="288647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200" dirty="0" smtClean="0"/>
              <a:t>2. Stoicism</a:t>
            </a:r>
            <a:endParaRPr lang="en-US" altLang="en-US" sz="3200" dirty="0"/>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496" y="728115"/>
            <a:ext cx="4558512" cy="2959631"/>
          </a:xfrm>
          <a:prstGeom prst="rect">
            <a:avLst/>
          </a:prstGeom>
        </p:spPr>
      </p:pic>
      <p:sp>
        <p:nvSpPr>
          <p:cNvPr id="11" name="Text Box 8"/>
          <p:cNvSpPr txBox="1">
            <a:spLocks noChangeArrowheads="1"/>
          </p:cNvSpPr>
          <p:nvPr/>
        </p:nvSpPr>
        <p:spPr bwMode="auto">
          <a:xfrm>
            <a:off x="131624" y="476672"/>
            <a:ext cx="379230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5400" dirty="0" smtClean="0">
                <a:ln>
                  <a:solidFill>
                    <a:srgbClr val="FF0000"/>
                  </a:solidFill>
                </a:ln>
              </a:rPr>
              <a:t>3. Cynicism</a:t>
            </a:r>
            <a:endParaRPr lang="en-US" altLang="en-US" sz="5400" dirty="0">
              <a:ln>
                <a:solidFill>
                  <a:srgbClr val="FF0000"/>
                </a:solidFill>
              </a:ln>
            </a:endParaRPr>
          </a:p>
        </p:txBody>
      </p:sp>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l="12314" t="6385" r="14322"/>
          <a:stretch/>
        </p:blipFill>
        <p:spPr>
          <a:xfrm>
            <a:off x="5004048" y="2564905"/>
            <a:ext cx="4139952" cy="4293096"/>
          </a:xfrm>
          <a:prstGeom prst="rect">
            <a:avLst/>
          </a:prstGeom>
        </p:spPr>
      </p:pic>
      <p:sp>
        <p:nvSpPr>
          <p:cNvPr id="13" name="Text Box 8"/>
          <p:cNvSpPr txBox="1">
            <a:spLocks noChangeArrowheads="1"/>
          </p:cNvSpPr>
          <p:nvPr/>
        </p:nvSpPr>
        <p:spPr bwMode="auto">
          <a:xfrm rot="5400000">
            <a:off x="6996513" y="4196241"/>
            <a:ext cx="3695125"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4400" b="1" dirty="0" smtClean="0">
                <a:solidFill>
                  <a:sysClr val="windowText" lastClr="000000"/>
                </a:solidFill>
              </a:rPr>
              <a:t>4. </a:t>
            </a:r>
            <a:r>
              <a:rPr lang="en-US" altLang="en-US" sz="4400" b="1" dirty="0" err="1" smtClean="0">
                <a:solidFill>
                  <a:sysClr val="windowText" lastClr="000000"/>
                </a:solidFill>
              </a:rPr>
              <a:t>Scepticism</a:t>
            </a:r>
            <a:endParaRPr lang="en-US" altLang="en-US" sz="4400" b="1" dirty="0">
              <a:solidFill>
                <a:sysClr val="windowText" lastClr="000000"/>
              </a:solidFill>
            </a:endParaRPr>
          </a:p>
        </p:txBody>
      </p:sp>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57026" y="1488354"/>
            <a:ext cx="6893534" cy="4414741"/>
          </a:xfrm>
          <a:prstGeom prst="rect">
            <a:avLst/>
          </a:prstGeom>
        </p:spPr>
      </p:pic>
      <p:sp>
        <p:nvSpPr>
          <p:cNvPr id="15" name="Text Box 8"/>
          <p:cNvSpPr txBox="1">
            <a:spLocks noChangeArrowheads="1"/>
          </p:cNvSpPr>
          <p:nvPr/>
        </p:nvSpPr>
        <p:spPr bwMode="auto">
          <a:xfrm rot="1286976">
            <a:off x="3610985" y="2410234"/>
            <a:ext cx="4131856" cy="646331"/>
          </a:xfrm>
          <a:prstGeom prst="rect">
            <a:avLst/>
          </a:prstGeom>
          <a:ln/>
          <a:extLst/>
        </p:spPr>
        <p:style>
          <a:lnRef idx="2">
            <a:schemeClr val="accent5"/>
          </a:lnRef>
          <a:fillRef idx="1">
            <a:schemeClr val="lt1"/>
          </a:fillRef>
          <a:effectRef idx="0">
            <a:schemeClr val="accent5"/>
          </a:effectRef>
          <a:fontRef idx="minor">
            <a:schemeClr val="dk1"/>
          </a:fontRef>
        </p:style>
        <p:txBody>
          <a:bodyPr wrap="square">
            <a:spAutoFit/>
          </a:bodyPr>
          <a:lstStyle/>
          <a:p>
            <a:pPr algn="ctr">
              <a:spcBef>
                <a:spcPct val="50000"/>
              </a:spcBef>
            </a:pPr>
            <a:r>
              <a:rPr lang="en-US" altLang="en-US" sz="3600" b="1" dirty="0"/>
              <a:t>5</a:t>
            </a:r>
            <a:r>
              <a:rPr lang="en-US" altLang="en-US" sz="3600" b="1" dirty="0" smtClean="0"/>
              <a:t>. </a:t>
            </a:r>
            <a:r>
              <a:rPr lang="en-US" altLang="en-US" sz="3600" b="1" dirty="0" err="1" smtClean="0"/>
              <a:t>Neoplatonism</a:t>
            </a:r>
            <a:endParaRPr lang="en-US" altLang="en-US" sz="3600" b="1" dirty="0"/>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198246">
            <a:off x="1770415" y="3248599"/>
            <a:ext cx="4390062" cy="2195031"/>
          </a:xfrm>
          <a:prstGeom prst="rect">
            <a:avLst/>
          </a:prstGeom>
        </p:spPr>
      </p:pic>
    </p:spTree>
    <p:extLst>
      <p:ext uri="{BB962C8B-B14F-4D97-AF65-F5344CB8AC3E}">
        <p14:creationId xmlns:p14="http://schemas.microsoft.com/office/powerpoint/2010/main" val="2012809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animEffect transition="in" filter="fade">
                                      <p:cBhvr>
                                        <p:cTn id="41" dur="500"/>
                                        <p:tgtEl>
                                          <p:spTgt spid="14"/>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p:cTn id="50" dur="1000" fill="hold"/>
                                        <p:tgtEl>
                                          <p:spTgt spid="16"/>
                                        </p:tgtEl>
                                        <p:attrNameLst>
                                          <p:attrName>ppt_w</p:attrName>
                                        </p:attrNameLst>
                                      </p:cBhvr>
                                      <p:tavLst>
                                        <p:tav tm="0">
                                          <p:val>
                                            <p:fltVal val="0"/>
                                          </p:val>
                                        </p:tav>
                                        <p:tav tm="100000">
                                          <p:val>
                                            <p:strVal val="#ppt_w"/>
                                          </p:val>
                                        </p:tav>
                                      </p:tavLst>
                                    </p:anim>
                                    <p:anim calcmode="lin" valueType="num">
                                      <p:cBhvr>
                                        <p:cTn id="51" dur="1000" fill="hold"/>
                                        <p:tgtEl>
                                          <p:spTgt spid="16"/>
                                        </p:tgtEl>
                                        <p:attrNameLst>
                                          <p:attrName>ppt_h</p:attrName>
                                        </p:attrNameLst>
                                      </p:cBhvr>
                                      <p:tavLst>
                                        <p:tav tm="0">
                                          <p:val>
                                            <p:fltVal val="0"/>
                                          </p:val>
                                        </p:tav>
                                        <p:tav tm="100000">
                                          <p:val>
                                            <p:strVal val="#ppt_h"/>
                                          </p:val>
                                        </p:tav>
                                      </p:tavLst>
                                    </p:anim>
                                    <p:anim calcmode="lin" valueType="num">
                                      <p:cBhvr>
                                        <p:cTn id="52" dur="1000" fill="hold"/>
                                        <p:tgtEl>
                                          <p:spTgt spid="16"/>
                                        </p:tgtEl>
                                        <p:attrNameLst>
                                          <p:attrName>style.rotation</p:attrName>
                                        </p:attrNameLst>
                                      </p:cBhvr>
                                      <p:tavLst>
                                        <p:tav tm="0">
                                          <p:val>
                                            <p:fltVal val="90"/>
                                          </p:val>
                                        </p:tav>
                                        <p:tav tm="100000">
                                          <p:val>
                                            <p:fltVal val="0"/>
                                          </p:val>
                                        </p:tav>
                                      </p:tavLst>
                                    </p:anim>
                                    <p:animEffect transition="in" filter="fade">
                                      <p:cBhvr>
                                        <p:cTn id="53"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P spid="13" grpId="0"/>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88640"/>
            <a:ext cx="8892480" cy="978729"/>
          </a:xfrm>
          <a:prstGeom prst="rect">
            <a:avLst/>
          </a:prstGeom>
        </p:spPr>
        <p:txBody>
          <a:bodyPr wrap="square">
            <a:spAutoFit/>
          </a:bodyPr>
          <a:lstStyle/>
          <a:p>
            <a:pPr algn="ctr" fontAlgn="auto">
              <a:lnSpc>
                <a:spcPct val="90000"/>
              </a:lnSpc>
              <a:spcAft>
                <a:spcPts val="0"/>
              </a:spcAft>
              <a:defRPr/>
            </a:pPr>
            <a:r>
              <a:rPr lang="en-US" sz="3200" b="1" dirty="0"/>
              <a:t>Aim: to achieve a tranquility of mind (</a:t>
            </a:r>
            <a:r>
              <a:rPr lang="en-US" sz="3200" b="1" i="1" dirty="0" err="1"/>
              <a:t>ataraxia</a:t>
            </a:r>
            <a:r>
              <a:rPr lang="en-US" sz="3200" b="1" dirty="0"/>
              <a:t>) and emotional stability (</a:t>
            </a:r>
            <a:r>
              <a:rPr lang="en-US" sz="3200" b="1" i="1" dirty="0" err="1"/>
              <a:t>apathe</a:t>
            </a:r>
            <a:r>
              <a:rPr lang="en-US" sz="3200" b="1" dirty="0"/>
              <a:t>)</a:t>
            </a:r>
          </a:p>
        </p:txBody>
      </p:sp>
      <p:sp>
        <p:nvSpPr>
          <p:cNvPr id="3" name="Rectangle 2"/>
          <p:cNvSpPr/>
          <p:nvPr/>
        </p:nvSpPr>
        <p:spPr>
          <a:xfrm>
            <a:off x="679679" y="1188785"/>
            <a:ext cx="7399783" cy="480131"/>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pPr>
              <a:lnSpc>
                <a:spcPct val="90000"/>
              </a:lnSpc>
            </a:pPr>
            <a:r>
              <a:rPr lang="en-US" altLang="en-US" sz="2800" b="1" dirty="0" smtClean="0"/>
              <a:t>Means - to </a:t>
            </a:r>
            <a:r>
              <a:rPr lang="en-US" altLang="en-US" sz="2800" b="1" dirty="0"/>
              <a:t>understand the nature of </a:t>
            </a:r>
            <a:r>
              <a:rPr lang="en-US" altLang="en-US" sz="2800" b="1" dirty="0" smtClean="0"/>
              <a:t>things:</a:t>
            </a:r>
            <a:endParaRPr lang="en-US" altLang="en-US" sz="2800" b="1" dirty="0"/>
          </a:p>
        </p:txBody>
      </p:sp>
      <p:sp>
        <p:nvSpPr>
          <p:cNvPr id="4" name="Rectangle 3"/>
          <p:cNvSpPr/>
          <p:nvPr/>
        </p:nvSpPr>
        <p:spPr>
          <a:xfrm>
            <a:off x="-60698" y="2276872"/>
            <a:ext cx="3624586" cy="1255728"/>
          </a:xfrm>
          <a:prstGeom prst="rect">
            <a:avLst/>
          </a:prstGeom>
        </p:spPr>
        <p:txBody>
          <a:bodyPr wrap="square">
            <a:spAutoFit/>
          </a:bodyPr>
          <a:lstStyle/>
          <a:p>
            <a:pPr lvl="1">
              <a:lnSpc>
                <a:spcPct val="90000"/>
              </a:lnSpc>
            </a:pPr>
            <a:r>
              <a:rPr lang="en-US" altLang="en-US" sz="2800" b="1" dirty="0"/>
              <a:t>Understand what is or isn’t under one’s control</a:t>
            </a:r>
          </a:p>
        </p:txBody>
      </p:sp>
      <p:sp>
        <p:nvSpPr>
          <p:cNvPr id="5" name="Rectangle 4"/>
          <p:cNvSpPr/>
          <p:nvPr/>
        </p:nvSpPr>
        <p:spPr>
          <a:xfrm>
            <a:off x="4320480" y="3685440"/>
            <a:ext cx="4572000" cy="1255728"/>
          </a:xfrm>
          <a:prstGeom prst="rect">
            <a:avLst/>
          </a:prstGeom>
        </p:spPr>
        <p:txBody>
          <a:bodyPr>
            <a:spAutoFit/>
          </a:bodyPr>
          <a:lstStyle/>
          <a:p>
            <a:pPr lvl="1">
              <a:lnSpc>
                <a:spcPct val="90000"/>
              </a:lnSpc>
            </a:pPr>
            <a:r>
              <a:rPr lang="en-US" altLang="en-US" sz="2800" b="1" dirty="0"/>
              <a:t>No control over the events of life, but one’s reaction to those events</a:t>
            </a:r>
          </a:p>
        </p:txBody>
      </p:sp>
      <p:sp>
        <p:nvSpPr>
          <p:cNvPr id="6" name="Rectangle 5"/>
          <p:cNvSpPr/>
          <p:nvPr/>
        </p:nvSpPr>
        <p:spPr>
          <a:xfrm>
            <a:off x="49661" y="5602272"/>
            <a:ext cx="4572000" cy="1255728"/>
          </a:xfrm>
          <a:prstGeom prst="rect">
            <a:avLst/>
          </a:prstGeom>
        </p:spPr>
        <p:txBody>
          <a:bodyPr>
            <a:spAutoFit/>
          </a:bodyPr>
          <a:lstStyle/>
          <a:p>
            <a:pPr lvl="1">
              <a:lnSpc>
                <a:spcPct val="90000"/>
              </a:lnSpc>
            </a:pPr>
            <a:r>
              <a:rPr lang="en-US" altLang="en-US" sz="2800" b="1" dirty="0"/>
              <a:t> </a:t>
            </a:r>
            <a:r>
              <a:rPr lang="en-US" altLang="en-US" sz="2800" b="1" dirty="0" smtClean="0"/>
              <a:t>Reason-guided </a:t>
            </a:r>
            <a:r>
              <a:rPr lang="en-US" altLang="en-US" sz="2800" b="1"/>
              <a:t>life </a:t>
            </a:r>
            <a:r>
              <a:rPr lang="en-US" altLang="en-US" sz="2800" b="1" smtClean="0"/>
              <a:t> according to the </a:t>
            </a:r>
            <a:r>
              <a:rPr lang="en-US" altLang="en-US" sz="2800" b="1" dirty="0"/>
              <a:t>nature of things</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5058" y="1731978"/>
            <a:ext cx="1841038" cy="184103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4128" y="1816597"/>
            <a:ext cx="2883858" cy="1783439"/>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62" y="3532600"/>
            <a:ext cx="4283132" cy="2069672"/>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1070" y="4941168"/>
            <a:ext cx="1911076" cy="1911076"/>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12146" y="4966322"/>
            <a:ext cx="2831854" cy="1891678"/>
          </a:xfrm>
          <a:prstGeom prst="rect">
            <a:avLst/>
          </a:prstGeom>
        </p:spPr>
      </p:pic>
    </p:spTree>
    <p:extLst>
      <p:ext uri="{BB962C8B-B14F-4D97-AF65-F5344CB8AC3E}">
        <p14:creationId xmlns:p14="http://schemas.microsoft.com/office/powerpoint/2010/main" val="5545133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27384"/>
            <a:ext cx="2278188" cy="646331"/>
          </a:xfrm>
          <a:prstGeom prst="rect">
            <a:avLst/>
          </a:prstGeom>
        </p:spPr>
        <p:txBody>
          <a:bodyPr wrap="none">
            <a:spAutoFit/>
          </a:bodyPr>
          <a:lstStyle/>
          <a:p>
            <a:pPr>
              <a:lnSpc>
                <a:spcPct val="90000"/>
              </a:lnSpc>
            </a:pPr>
            <a:r>
              <a:rPr lang="en-US" altLang="en-US" sz="4000" b="1" dirty="0"/>
              <a:t>Precepts:</a:t>
            </a:r>
          </a:p>
        </p:txBody>
      </p:sp>
      <p:sp>
        <p:nvSpPr>
          <p:cNvPr id="3" name="Rectangle 2"/>
          <p:cNvSpPr/>
          <p:nvPr/>
        </p:nvSpPr>
        <p:spPr>
          <a:xfrm>
            <a:off x="3563888" y="668433"/>
            <a:ext cx="5580112" cy="867930"/>
          </a:xfrm>
          <a:prstGeom prst="rect">
            <a:avLst/>
          </a:prstGeom>
        </p:spPr>
        <p:txBody>
          <a:bodyPr wrap="square">
            <a:spAutoFit/>
          </a:bodyPr>
          <a:lstStyle/>
          <a:p>
            <a:pPr lvl="1">
              <a:lnSpc>
                <a:spcPct val="90000"/>
              </a:lnSpc>
            </a:pPr>
            <a:r>
              <a:rPr lang="en-US" altLang="en-US" sz="2800" b="1" dirty="0" smtClean="0"/>
              <a:t>1. Fatalism</a:t>
            </a:r>
            <a:r>
              <a:rPr lang="en-US" altLang="en-US" sz="2800" b="1" dirty="0"/>
              <a:t>: world determined by divine providence</a:t>
            </a:r>
          </a:p>
        </p:txBody>
      </p:sp>
      <p:sp>
        <p:nvSpPr>
          <p:cNvPr id="4" name="Rectangle 3"/>
          <p:cNvSpPr/>
          <p:nvPr/>
        </p:nvSpPr>
        <p:spPr>
          <a:xfrm>
            <a:off x="-360040" y="2900681"/>
            <a:ext cx="4572000" cy="1643527"/>
          </a:xfrm>
          <a:prstGeom prst="rect">
            <a:avLst/>
          </a:prstGeom>
        </p:spPr>
        <p:txBody>
          <a:bodyPr>
            <a:spAutoFit/>
          </a:bodyPr>
          <a:lstStyle/>
          <a:p>
            <a:pPr lvl="1">
              <a:lnSpc>
                <a:spcPct val="90000"/>
              </a:lnSpc>
            </a:pPr>
            <a:r>
              <a:rPr lang="en-US" altLang="en-US" sz="2800" b="1" dirty="0" smtClean="0"/>
              <a:t>2. Conventionalism </a:t>
            </a:r>
            <a:r>
              <a:rPr lang="en-US" altLang="en-US" sz="2800" b="1" dirty="0"/>
              <a:t>in moral action and social responsibility, including modesty</a:t>
            </a:r>
          </a:p>
        </p:txBody>
      </p:sp>
      <p:sp>
        <p:nvSpPr>
          <p:cNvPr id="5" name="Rectangle 4"/>
          <p:cNvSpPr/>
          <p:nvPr/>
        </p:nvSpPr>
        <p:spPr>
          <a:xfrm>
            <a:off x="4248472" y="5413632"/>
            <a:ext cx="4572000" cy="1255728"/>
          </a:xfrm>
          <a:prstGeom prst="rect">
            <a:avLst/>
          </a:prstGeom>
        </p:spPr>
        <p:txBody>
          <a:bodyPr>
            <a:spAutoFit/>
          </a:bodyPr>
          <a:lstStyle/>
          <a:p>
            <a:pPr lvl="1">
              <a:lnSpc>
                <a:spcPct val="90000"/>
              </a:lnSpc>
            </a:pPr>
            <a:r>
              <a:rPr lang="en-US" altLang="en-US" sz="2800" b="1" dirty="0" smtClean="0"/>
              <a:t>3. Cosmopolitanism</a:t>
            </a:r>
            <a:r>
              <a:rPr lang="en-US" altLang="en-US" sz="2800" b="1" dirty="0"/>
              <a:t>: reason is divine spark that unites individuals</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31555"/>
          <a:stretch/>
        </p:blipFill>
        <p:spPr>
          <a:xfrm>
            <a:off x="251521" y="594824"/>
            <a:ext cx="3456384" cy="2365734"/>
          </a:xfrm>
          <a:prstGeom prst="rect">
            <a:avLst/>
          </a:prstGeom>
          <a:ln>
            <a:noFill/>
          </a:ln>
          <a:effectLst>
            <a:softEdge rad="112500"/>
          </a:effectLst>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6765" t="31901"/>
          <a:stretch/>
        </p:blipFill>
        <p:spPr>
          <a:xfrm>
            <a:off x="3707905" y="1756380"/>
            <a:ext cx="5202622" cy="2346165"/>
          </a:xfrm>
          <a:prstGeom prst="rect">
            <a:avLst/>
          </a:prstGeom>
          <a:ln>
            <a:noFill/>
          </a:ln>
          <a:effectLst>
            <a:softEdge rad="112500"/>
          </a:effec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71" y="4437113"/>
            <a:ext cx="4456611" cy="2332432"/>
          </a:xfrm>
          <a:prstGeom prst="rect">
            <a:avLst/>
          </a:prstGeom>
          <a:ln>
            <a:noFill/>
          </a:ln>
          <a:effectLst>
            <a:softEdge rad="112500"/>
          </a:effec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6354" y="494684"/>
            <a:ext cx="6311804" cy="4811993"/>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6878" y="551389"/>
            <a:ext cx="4095461" cy="2409981"/>
          </a:xfrm>
          <a:prstGeom prst="rect">
            <a:avLst/>
          </a:prstGeom>
          <a:ln>
            <a:noFill/>
          </a:ln>
          <a:effectLst>
            <a:softEdge rad="112500"/>
          </a:effectLst>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32340" y="1911849"/>
            <a:ext cx="4695818" cy="3624208"/>
          </a:xfrm>
          <a:prstGeom prst="rect">
            <a:avLst/>
          </a:prstGeom>
          <a:ln>
            <a:noFill/>
          </a:ln>
          <a:effectLst>
            <a:softEdge rad="112500"/>
          </a:effectLst>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759" y="4544208"/>
            <a:ext cx="4178201" cy="2313792"/>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19872" y="494684"/>
            <a:ext cx="5708286" cy="4754368"/>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3325348"/>
            <a:ext cx="4432339" cy="3394242"/>
          </a:xfrm>
          <a:prstGeom prst="rect">
            <a:avLst/>
          </a:prstGeom>
        </p:spPr>
      </p:pic>
    </p:spTree>
    <p:extLst>
      <p:ext uri="{BB962C8B-B14F-4D97-AF65-F5344CB8AC3E}">
        <p14:creationId xmlns:p14="http://schemas.microsoft.com/office/powerpoint/2010/main" val="174281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par>
                          <p:cTn id="34" fill="hold">
                            <p:stCondLst>
                              <p:cond delay="500"/>
                            </p:stCondLst>
                            <p:childTnLst>
                              <p:par>
                                <p:cTn id="35" presetID="53" presetClass="entr" presetSubtype="16"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par>
                          <p:cTn id="40" fill="hold">
                            <p:stCondLst>
                              <p:cond delay="1000"/>
                            </p:stCondLst>
                            <p:childTnLst>
                              <p:par>
                                <p:cTn id="41" presetID="53" presetClass="entr" presetSubtype="16"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fill="hold"/>
                                        <p:tgtEl>
                                          <p:spTgt spid="11"/>
                                        </p:tgtEl>
                                        <p:attrNameLst>
                                          <p:attrName>ppt_w</p:attrName>
                                        </p:attrNameLst>
                                      </p:cBhvr>
                                      <p:tavLst>
                                        <p:tav tm="0">
                                          <p:val>
                                            <p:fltVal val="0"/>
                                          </p:val>
                                        </p:tav>
                                        <p:tav tm="100000">
                                          <p:val>
                                            <p:strVal val="#ppt_w"/>
                                          </p:val>
                                        </p:tav>
                                      </p:tavLst>
                                    </p:anim>
                                    <p:anim calcmode="lin" valueType="num">
                                      <p:cBhvr>
                                        <p:cTn id="44" dur="500" fill="hold"/>
                                        <p:tgtEl>
                                          <p:spTgt spid="11"/>
                                        </p:tgtEl>
                                        <p:attrNameLst>
                                          <p:attrName>ppt_h</p:attrName>
                                        </p:attrNameLst>
                                      </p:cBhvr>
                                      <p:tavLst>
                                        <p:tav tm="0">
                                          <p:val>
                                            <p:fltVal val="0"/>
                                          </p:val>
                                        </p:tav>
                                        <p:tav tm="100000">
                                          <p:val>
                                            <p:strVal val="#ppt_h"/>
                                          </p:val>
                                        </p:tav>
                                      </p:tavLst>
                                    </p:anim>
                                    <p:animEffect transition="in" filter="fade">
                                      <p:cBhvr>
                                        <p:cTn id="45" dur="500"/>
                                        <p:tgtEl>
                                          <p:spTgt spid="11"/>
                                        </p:tgtEl>
                                      </p:cBhvr>
                                    </p:animEffect>
                                  </p:childTnLst>
                                </p:cTn>
                              </p:par>
                            </p:childTnLst>
                          </p:cTn>
                        </p:par>
                        <p:par>
                          <p:cTn id="46" fill="hold">
                            <p:stCondLst>
                              <p:cond delay="1500"/>
                            </p:stCondLst>
                            <p:childTnLst>
                              <p:par>
                                <p:cTn id="47" presetID="53" presetClass="entr" presetSubtype="16" fill="hold" nodeType="after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fade">
                                      <p:cBhvr>
                                        <p:cTn id="56" dur="500"/>
                                        <p:tgtEl>
                                          <p:spTgt spid="5"/>
                                        </p:tgtEl>
                                      </p:cBhvr>
                                    </p:animEffec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500"/>
                                        <p:tgtEl>
                                          <p:spTgt spid="13"/>
                                        </p:tgtEl>
                                      </p:cBhvr>
                                    </p:animEffect>
                                  </p:childTnLst>
                                </p:cTn>
                              </p:par>
                            </p:childTnLst>
                          </p:cTn>
                        </p:par>
                        <p:par>
                          <p:cTn id="61" fill="hold">
                            <p:stCondLst>
                              <p:cond delay="1000"/>
                            </p:stCondLst>
                            <p:childTnLst>
                              <p:par>
                                <p:cTn id="62" presetID="10" presetClass="entr" presetSubtype="0" fill="hold" nodeType="after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27278" y="52442"/>
            <a:ext cx="6934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4800" b="1" dirty="0">
                <a:ln>
                  <a:solidFill>
                    <a:schemeClr val="bg1"/>
                  </a:solidFill>
                </a:ln>
                <a:solidFill>
                  <a:srgbClr val="0B0280"/>
                </a:solidFill>
                <a:latin typeface="Calligrapher" pitchFamily="2" charset="0"/>
              </a:rPr>
              <a:t>Assumptions of Stoicism:</a:t>
            </a:r>
          </a:p>
        </p:txBody>
      </p:sp>
      <p:sp>
        <p:nvSpPr>
          <p:cNvPr id="3" name="Text Box 3"/>
          <p:cNvSpPr txBox="1">
            <a:spLocks noChangeArrowheads="1"/>
          </p:cNvSpPr>
          <p:nvPr/>
        </p:nvSpPr>
        <p:spPr bwMode="auto">
          <a:xfrm>
            <a:off x="539552" y="980728"/>
            <a:ext cx="7704856" cy="4278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buFontTx/>
              <a:buChar char="•"/>
            </a:pPr>
            <a:r>
              <a:rPr lang="en-US" altLang="en-US" sz="3200" b="1" dirty="0">
                <a:solidFill>
                  <a:srgbClr val="57FF57"/>
                </a:solidFill>
                <a:effectLst>
                  <a:outerShdw blurRad="38100" dist="38100" dir="2700000" algn="tl">
                    <a:srgbClr val="000000"/>
                  </a:outerShdw>
                </a:effectLst>
              </a:rPr>
              <a:t>  Pain is intrinsic to living, so we must 	learn to cope with it.</a:t>
            </a:r>
          </a:p>
          <a:p>
            <a:pPr>
              <a:spcBef>
                <a:spcPct val="50000"/>
              </a:spcBef>
              <a:buFontTx/>
              <a:buChar char="•"/>
            </a:pPr>
            <a:r>
              <a:rPr lang="en-US" altLang="en-US" sz="3200" b="1" dirty="0">
                <a:solidFill>
                  <a:srgbClr val="57FF57"/>
                </a:solidFill>
                <a:effectLst>
                  <a:outerShdw blurRad="38100" dist="38100" dir="2700000" algn="tl">
                    <a:srgbClr val="000000"/>
                  </a:outerShdw>
                </a:effectLst>
              </a:rPr>
              <a:t>  To find the roots of happiness, we 	must look inward.</a:t>
            </a:r>
          </a:p>
          <a:p>
            <a:pPr>
              <a:spcBef>
                <a:spcPct val="50000"/>
              </a:spcBef>
              <a:buFontTx/>
              <a:buChar char="•"/>
            </a:pPr>
            <a:r>
              <a:rPr lang="en-US" altLang="en-US" sz="3200" b="1" dirty="0">
                <a:solidFill>
                  <a:srgbClr val="57FF57"/>
                </a:solidFill>
                <a:effectLst>
                  <a:outerShdw blurRad="38100" dist="38100" dir="2700000" algn="tl">
                    <a:srgbClr val="000000"/>
                  </a:outerShdw>
                </a:effectLst>
              </a:rPr>
              <a:t>  Nothing is under control except the 	way we think about things.</a:t>
            </a:r>
          </a:p>
          <a:p>
            <a:pPr>
              <a:spcBef>
                <a:spcPct val="50000"/>
              </a:spcBef>
              <a:buFontTx/>
              <a:buChar char="•"/>
            </a:pPr>
            <a:r>
              <a:rPr lang="en-US" altLang="en-US" sz="3200" b="1" dirty="0">
                <a:solidFill>
                  <a:srgbClr val="57FF57"/>
                </a:solidFill>
                <a:effectLst>
                  <a:outerShdw blurRad="38100" dist="38100" dir="2700000" algn="tl">
                    <a:srgbClr val="000000"/>
                  </a:outerShdw>
                </a:effectLst>
              </a:rPr>
              <a:t>  Tranquility is worth any price.</a:t>
            </a:r>
          </a:p>
        </p:txBody>
      </p:sp>
    </p:spTree>
    <p:extLst>
      <p:ext uri="{BB962C8B-B14F-4D97-AF65-F5344CB8AC3E}">
        <p14:creationId xmlns:p14="http://schemas.microsoft.com/office/powerpoint/2010/main" val="7519978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39752" y="172328"/>
            <a:ext cx="4248279" cy="584775"/>
          </a:xfrm>
          <a:prstGeom prst="rect">
            <a:avLst/>
          </a:prstGeom>
        </p:spPr>
        <p:txBody>
          <a:bodyPr wrap="none">
            <a:spAutoFit/>
          </a:bodyPr>
          <a:lstStyle/>
          <a:p>
            <a:r>
              <a:rPr lang="en-US" altLang="en-US" sz="3200" b="1" dirty="0"/>
              <a:t>On what is “up to us”</a:t>
            </a:r>
            <a:endParaRPr lang="en-US" sz="3200" b="1" dirty="0"/>
          </a:p>
        </p:txBody>
      </p:sp>
      <p:sp>
        <p:nvSpPr>
          <p:cNvPr id="3" name="Rectangle 2"/>
          <p:cNvSpPr/>
          <p:nvPr/>
        </p:nvSpPr>
        <p:spPr>
          <a:xfrm>
            <a:off x="122800" y="1196752"/>
            <a:ext cx="6465231" cy="523220"/>
          </a:xfrm>
          <a:prstGeom prst="rect">
            <a:avLst/>
          </a:prstGeom>
        </p:spPr>
        <p:txBody>
          <a:bodyPr wrap="none">
            <a:spAutoFit/>
          </a:bodyPr>
          <a:lstStyle/>
          <a:p>
            <a:r>
              <a:rPr lang="en-US" altLang="en-US" sz="2800" b="1" dirty="0"/>
              <a:t>1:  Only care about what is ‘up to you.’</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45" y="1844824"/>
            <a:ext cx="5372100" cy="4029075"/>
          </a:xfrm>
          <a:prstGeom prst="rect">
            <a:avLst/>
          </a:prstGeom>
        </p:spPr>
      </p:pic>
      <p:sp>
        <p:nvSpPr>
          <p:cNvPr id="5" name="Rectangle 4"/>
          <p:cNvSpPr/>
          <p:nvPr/>
        </p:nvSpPr>
        <p:spPr>
          <a:xfrm>
            <a:off x="122800" y="5048309"/>
            <a:ext cx="3903633" cy="646331"/>
          </a:xfrm>
          <a:prstGeom prst="rect">
            <a:avLst/>
          </a:prstGeom>
          <a:noFill/>
        </p:spPr>
        <p:txBody>
          <a:bodyPr wrap="none" lIns="91440" tIns="45720" rIns="91440" bIns="45720">
            <a:spAutoFit/>
          </a:bodyPr>
          <a:lstStyle/>
          <a:p>
            <a:pPr algn="ctr"/>
            <a:r>
              <a:rPr lang="en-US" sz="3600" b="1" cap="none" spc="0" dirty="0" smtClean="0">
                <a:ln w="10541" cmpd="sng">
                  <a:solidFill>
                    <a:schemeClr val="bg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Drugs and effects</a:t>
            </a:r>
            <a:endParaRPr lang="en-US" sz="3600" b="1" cap="none" spc="0" dirty="0">
              <a:ln w="10541" cmpd="sng">
                <a:solidFill>
                  <a:schemeClr val="bg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3445" y="1719972"/>
            <a:ext cx="3712466" cy="2645132"/>
          </a:xfrm>
          <a:prstGeom prst="rect">
            <a:avLst/>
          </a:prstGeom>
        </p:spPr>
      </p:pic>
      <p:sp>
        <p:nvSpPr>
          <p:cNvPr id="7" name="Rectangle 6"/>
          <p:cNvSpPr/>
          <p:nvPr/>
        </p:nvSpPr>
        <p:spPr>
          <a:xfrm>
            <a:off x="5323725" y="3701063"/>
            <a:ext cx="3736921" cy="646331"/>
          </a:xfrm>
          <a:prstGeom prst="rect">
            <a:avLst/>
          </a:prstGeom>
          <a:noFill/>
        </p:spPr>
        <p:txBody>
          <a:bodyPr wrap="none" lIns="91440" tIns="45720" rIns="91440" bIns="45720">
            <a:spAutoFit/>
          </a:bodyPr>
          <a:lstStyle/>
          <a:p>
            <a:pPr algn="ctr"/>
            <a:r>
              <a:rPr lang="en-US" sz="3600" b="1" cap="none" spc="0" dirty="0" smtClean="0">
                <a:ln w="10541" cmpd="sng">
                  <a:solidFill>
                    <a:schemeClr val="bg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African’s hunger</a:t>
            </a:r>
            <a:endParaRPr lang="en-US" sz="3600" b="1" cap="none" spc="0" dirty="0">
              <a:ln w="10541" cmpd="sng">
                <a:solidFill>
                  <a:schemeClr val="bg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3445" y="4365104"/>
            <a:ext cx="3649829" cy="2461294"/>
          </a:xfrm>
          <a:prstGeom prst="rect">
            <a:avLst/>
          </a:prstGeom>
        </p:spPr>
      </p:pic>
      <p:sp>
        <p:nvSpPr>
          <p:cNvPr id="9" name="Rectangle 8"/>
          <p:cNvSpPr/>
          <p:nvPr/>
        </p:nvSpPr>
        <p:spPr>
          <a:xfrm>
            <a:off x="7338428" y="6180067"/>
            <a:ext cx="1774846" cy="646331"/>
          </a:xfrm>
          <a:prstGeom prst="rect">
            <a:avLst/>
          </a:prstGeom>
          <a:noFill/>
        </p:spPr>
        <p:txBody>
          <a:bodyPr wrap="none" lIns="91440" tIns="45720" rIns="91440" bIns="45720">
            <a:spAutoFit/>
          </a:bodyPr>
          <a:lstStyle/>
          <a:p>
            <a:pPr algn="ctr"/>
            <a:r>
              <a:rPr lang="en-US" sz="3600" b="1" cap="none" spc="0" dirty="0" smtClean="0">
                <a:ln w="10541" cmpd="sng">
                  <a:solidFill>
                    <a:schemeClr val="bg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Suicide</a:t>
            </a:r>
            <a:endParaRPr lang="en-US" sz="3600" b="1" cap="none" spc="0" dirty="0">
              <a:ln w="10541" cmpd="sng">
                <a:solidFill>
                  <a:schemeClr val="bg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609782"/>
            <a:ext cx="3355415" cy="1216616"/>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3505" y="2759231"/>
            <a:ext cx="2852928" cy="1883664"/>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81140" y="1878161"/>
            <a:ext cx="2314575" cy="1981200"/>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46408" y="4704040"/>
            <a:ext cx="2314575" cy="1981200"/>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58456" y="4864791"/>
            <a:ext cx="2314575" cy="1981200"/>
          </a:xfrm>
          <a:prstGeom prst="rect">
            <a:avLst/>
          </a:prstGeom>
        </p:spPr>
      </p:pic>
      <p:sp>
        <p:nvSpPr>
          <p:cNvPr id="16" name="Rectangle 15"/>
          <p:cNvSpPr/>
          <p:nvPr/>
        </p:nvSpPr>
        <p:spPr>
          <a:xfrm>
            <a:off x="1173505" y="2685400"/>
            <a:ext cx="7005998" cy="2677656"/>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just"/>
            <a:r>
              <a:rPr lang="en-US" sz="2800" b="1" dirty="0" smtClean="0"/>
              <a:t>    </a:t>
            </a:r>
            <a:r>
              <a:rPr lang="en-US" sz="2800" b="1" dirty="0" err="1" smtClean="0"/>
              <a:t>Apatheia</a:t>
            </a:r>
            <a:r>
              <a:rPr lang="en-US" sz="2800" b="1" dirty="0"/>
              <a:t> </a:t>
            </a:r>
            <a:r>
              <a:rPr lang="en-US" sz="2800" b="1" dirty="0" smtClean="0"/>
              <a:t>- ἀπ</a:t>
            </a:r>
            <a:r>
              <a:rPr lang="en-US" sz="2800" b="1" dirty="0" err="1" smtClean="0"/>
              <a:t>άθει</a:t>
            </a:r>
            <a:r>
              <a:rPr lang="en-US" sz="2800" b="1" dirty="0" smtClean="0"/>
              <a:t>α</a:t>
            </a:r>
            <a:r>
              <a:rPr lang="en-US" sz="2800" b="1" dirty="0"/>
              <a:t>; from </a:t>
            </a:r>
            <a:r>
              <a:rPr lang="en-US" sz="2800" b="1" i="1" dirty="0"/>
              <a:t>a-</a:t>
            </a:r>
            <a:r>
              <a:rPr lang="en-US" sz="2800" b="1" dirty="0"/>
              <a:t> "without" </a:t>
            </a:r>
            <a:r>
              <a:rPr lang="en-US" sz="2800" b="1" dirty="0" smtClean="0"/>
              <a:t> and</a:t>
            </a:r>
            <a:r>
              <a:rPr lang="en-US" sz="2800" b="1" dirty="0"/>
              <a:t> </a:t>
            </a:r>
            <a:r>
              <a:rPr lang="en-US" sz="2800" b="1" i="1" dirty="0"/>
              <a:t>pathos</a:t>
            </a:r>
            <a:r>
              <a:rPr lang="en-US" sz="2800" b="1" dirty="0"/>
              <a:t> "suffering" or "passion</a:t>
            </a:r>
            <a:r>
              <a:rPr lang="en-US" sz="2800" b="1" dirty="0" smtClean="0"/>
              <a:t>" In Stoic philosophy</a:t>
            </a:r>
            <a:r>
              <a:rPr lang="en-US" sz="2800" b="1" dirty="0"/>
              <a:t> refers to a state of mind where one is not disturbed </a:t>
            </a:r>
            <a:r>
              <a:rPr lang="en-US" sz="2800" b="1" dirty="0" smtClean="0"/>
              <a:t>by the passions. </a:t>
            </a:r>
            <a:r>
              <a:rPr lang="en-US" sz="2800" b="1" dirty="0"/>
              <a:t>It is best translated by the </a:t>
            </a:r>
            <a:r>
              <a:rPr lang="en-US" sz="2800" b="1" dirty="0" smtClean="0"/>
              <a:t>word equanimity</a:t>
            </a:r>
            <a:r>
              <a:rPr lang="en-US" sz="2800" b="1" dirty="0"/>
              <a:t> rather than indifference. </a:t>
            </a:r>
            <a:r>
              <a:rPr lang="en-US" sz="2800" b="1" dirty="0" smtClean="0"/>
              <a:t>5</a:t>
            </a:r>
            <a:endParaRPr lang="en-US" sz="2800" b="1" dirty="0"/>
          </a:p>
        </p:txBody>
      </p:sp>
      <p:sp>
        <p:nvSpPr>
          <p:cNvPr id="17" name="Rectangle 16"/>
          <p:cNvSpPr/>
          <p:nvPr/>
        </p:nvSpPr>
        <p:spPr>
          <a:xfrm>
            <a:off x="4026433" y="5460996"/>
            <a:ext cx="4572000" cy="1384995"/>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r>
              <a:rPr lang="en-US" altLang="en-US" sz="2800" b="1" dirty="0"/>
              <a:t>Don't let other people's troubles disturb you. ("Do not groan inwardly...") </a:t>
            </a:r>
            <a:endParaRPr lang="en-US" sz="2800" b="1" dirty="0"/>
          </a:p>
        </p:txBody>
      </p:sp>
    </p:spTree>
    <p:extLst>
      <p:ext uri="{BB962C8B-B14F-4D97-AF65-F5344CB8AC3E}">
        <p14:creationId xmlns:p14="http://schemas.microsoft.com/office/powerpoint/2010/main" val="3580302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500" fill="hold"/>
                                        <p:tgtEl>
                                          <p:spTgt spid="13"/>
                                        </p:tgtEl>
                                        <p:attrNameLst>
                                          <p:attrName>ppt_w</p:attrName>
                                        </p:attrNameLst>
                                      </p:cBhvr>
                                      <p:tavLst>
                                        <p:tav tm="0">
                                          <p:val>
                                            <p:fltVal val="0"/>
                                          </p:val>
                                        </p:tav>
                                        <p:tav tm="100000">
                                          <p:val>
                                            <p:strVal val="#ppt_w"/>
                                          </p:val>
                                        </p:tav>
                                      </p:tavLst>
                                    </p:anim>
                                    <p:anim calcmode="lin" valueType="num">
                                      <p:cBhvr>
                                        <p:cTn id="44" dur="500" fill="hold"/>
                                        <p:tgtEl>
                                          <p:spTgt spid="13"/>
                                        </p:tgtEl>
                                        <p:attrNameLst>
                                          <p:attrName>ppt_h</p:attrName>
                                        </p:attrNameLst>
                                      </p:cBhvr>
                                      <p:tavLst>
                                        <p:tav tm="0">
                                          <p:val>
                                            <p:fltVal val="0"/>
                                          </p:val>
                                        </p:tav>
                                        <p:tav tm="100000">
                                          <p:val>
                                            <p:strVal val="#ppt_h"/>
                                          </p:val>
                                        </p:tav>
                                      </p:tavLst>
                                    </p:anim>
                                    <p:animEffect transition="in" filter="fade">
                                      <p:cBhvr>
                                        <p:cTn id="45" dur="500"/>
                                        <p:tgtEl>
                                          <p:spTgt spid="13"/>
                                        </p:tgtEl>
                                      </p:cBhvr>
                                    </p:animEffect>
                                  </p:childTnLst>
                                </p:cTn>
                              </p:par>
                            </p:childTnLst>
                          </p:cTn>
                        </p:par>
                        <p:par>
                          <p:cTn id="46" fill="hold">
                            <p:stCondLst>
                              <p:cond delay="500"/>
                            </p:stCondLst>
                            <p:childTnLst>
                              <p:par>
                                <p:cTn id="47" presetID="53" presetClass="entr" presetSubtype="16"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fill="hold"/>
                                        <p:tgtEl>
                                          <p:spTgt spid="14"/>
                                        </p:tgtEl>
                                        <p:attrNameLst>
                                          <p:attrName>ppt_w</p:attrName>
                                        </p:attrNameLst>
                                      </p:cBhvr>
                                      <p:tavLst>
                                        <p:tav tm="0">
                                          <p:val>
                                            <p:fltVal val="0"/>
                                          </p:val>
                                        </p:tav>
                                        <p:tav tm="100000">
                                          <p:val>
                                            <p:strVal val="#ppt_w"/>
                                          </p:val>
                                        </p:tav>
                                      </p:tavLst>
                                    </p:anim>
                                    <p:anim calcmode="lin" valueType="num">
                                      <p:cBhvr>
                                        <p:cTn id="50" dur="500" fill="hold"/>
                                        <p:tgtEl>
                                          <p:spTgt spid="14"/>
                                        </p:tgtEl>
                                        <p:attrNameLst>
                                          <p:attrName>ppt_h</p:attrName>
                                        </p:attrNameLst>
                                      </p:cBhvr>
                                      <p:tavLst>
                                        <p:tav tm="0">
                                          <p:val>
                                            <p:fltVal val="0"/>
                                          </p:val>
                                        </p:tav>
                                        <p:tav tm="100000">
                                          <p:val>
                                            <p:strVal val="#ppt_h"/>
                                          </p:val>
                                        </p:tav>
                                      </p:tavLst>
                                    </p:anim>
                                    <p:animEffect transition="in" filter="fade">
                                      <p:cBhvr>
                                        <p:cTn id="51" dur="500"/>
                                        <p:tgtEl>
                                          <p:spTgt spid="14"/>
                                        </p:tgtEl>
                                      </p:cBhvr>
                                    </p:animEffect>
                                  </p:childTnLst>
                                </p:cTn>
                              </p:par>
                            </p:childTnLst>
                          </p:cTn>
                        </p:par>
                        <p:par>
                          <p:cTn id="52" fill="hold">
                            <p:stCondLst>
                              <p:cond delay="1000"/>
                            </p:stCondLst>
                            <p:childTnLst>
                              <p:par>
                                <p:cTn id="53" presetID="53" presetClass="entr" presetSubtype="16"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p:cTn id="55" dur="500" fill="hold"/>
                                        <p:tgtEl>
                                          <p:spTgt spid="15"/>
                                        </p:tgtEl>
                                        <p:attrNameLst>
                                          <p:attrName>ppt_w</p:attrName>
                                        </p:attrNameLst>
                                      </p:cBhvr>
                                      <p:tavLst>
                                        <p:tav tm="0">
                                          <p:val>
                                            <p:fltVal val="0"/>
                                          </p:val>
                                        </p:tav>
                                        <p:tav tm="100000">
                                          <p:val>
                                            <p:strVal val="#ppt_w"/>
                                          </p:val>
                                        </p:tav>
                                      </p:tavLst>
                                    </p:anim>
                                    <p:anim calcmode="lin" valueType="num">
                                      <p:cBhvr>
                                        <p:cTn id="56" dur="500" fill="hold"/>
                                        <p:tgtEl>
                                          <p:spTgt spid="15"/>
                                        </p:tgtEl>
                                        <p:attrNameLst>
                                          <p:attrName>ppt_h</p:attrName>
                                        </p:attrNameLst>
                                      </p:cBhvr>
                                      <p:tavLst>
                                        <p:tav tm="0">
                                          <p:val>
                                            <p:fltVal val="0"/>
                                          </p:val>
                                        </p:tav>
                                        <p:tav tm="100000">
                                          <p:val>
                                            <p:strVal val="#ppt_h"/>
                                          </p:val>
                                        </p:tav>
                                      </p:tavLst>
                                    </p:anim>
                                    <p:animEffect transition="in" filter="fade">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500"/>
                                        <p:tgtEl>
                                          <p:spTgt spid="16"/>
                                        </p:tgtEl>
                                      </p:cBhvr>
                                    </p:animEffect>
                                  </p:childTnLst>
                                </p:cTn>
                              </p:par>
                            </p:childTnLst>
                          </p:cTn>
                        </p:par>
                        <p:par>
                          <p:cTn id="63" fill="hold">
                            <p:stCondLst>
                              <p:cond delay="500"/>
                            </p:stCondLst>
                            <p:childTnLst>
                              <p:par>
                                <p:cTn id="64" presetID="10" presetClass="entr" presetSubtype="0" fill="hold" grpId="0" nodeType="after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fade">
                                      <p:cBhvr>
                                        <p:cTn id="6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6" grpId="0"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48" y="836712"/>
            <a:ext cx="9140552" cy="954107"/>
          </a:xfrm>
          <a:prstGeom prst="rect">
            <a:avLst/>
          </a:prstGeom>
        </p:spPr>
        <p:txBody>
          <a:bodyPr wrap="square">
            <a:spAutoFit/>
          </a:bodyPr>
          <a:lstStyle/>
          <a:p>
            <a:r>
              <a:rPr lang="en-US" altLang="en-US" sz="2800" b="1" dirty="0" smtClean="0"/>
              <a:t>2. Allow </a:t>
            </a:r>
            <a:r>
              <a:rPr lang="en-US" altLang="en-US" sz="2800" b="1" dirty="0"/>
              <a:t>yourself to want or to be averse only to those things that are entirely within your control.</a:t>
            </a:r>
          </a:p>
        </p:txBody>
      </p:sp>
      <p:sp>
        <p:nvSpPr>
          <p:cNvPr id="3" name="Rectangle 2"/>
          <p:cNvSpPr/>
          <p:nvPr/>
        </p:nvSpPr>
        <p:spPr>
          <a:xfrm>
            <a:off x="2339752" y="172328"/>
            <a:ext cx="4248279" cy="584775"/>
          </a:xfrm>
          <a:prstGeom prst="rect">
            <a:avLst/>
          </a:prstGeom>
        </p:spPr>
        <p:txBody>
          <a:bodyPr wrap="none">
            <a:spAutoFit/>
          </a:bodyPr>
          <a:lstStyle/>
          <a:p>
            <a:r>
              <a:rPr lang="en-US" altLang="en-US" sz="3200" b="1" dirty="0"/>
              <a:t>On what is “up to us”</a:t>
            </a:r>
            <a:endParaRPr lang="en-US" sz="32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2040" y="1790819"/>
            <a:ext cx="3754909" cy="491909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165" y="1790820"/>
            <a:ext cx="4851891" cy="255786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4227" t="11980" r="4119" b="18394"/>
          <a:stretch/>
        </p:blipFill>
        <p:spPr>
          <a:xfrm>
            <a:off x="210649" y="3850585"/>
            <a:ext cx="4721391" cy="2870379"/>
          </a:xfrm>
          <a:prstGeom prst="rect">
            <a:avLst/>
          </a:prstGeom>
        </p:spPr>
      </p:pic>
    </p:spTree>
    <p:extLst>
      <p:ext uri="{BB962C8B-B14F-4D97-AF65-F5344CB8AC3E}">
        <p14:creationId xmlns:p14="http://schemas.microsoft.com/office/powerpoint/2010/main" val="19333349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830" y="764704"/>
            <a:ext cx="9167830" cy="1077218"/>
          </a:xfrm>
          <a:prstGeom prst="rect">
            <a:avLst/>
          </a:prstGeom>
        </p:spPr>
        <p:txBody>
          <a:bodyPr wrap="square">
            <a:spAutoFit/>
          </a:bodyPr>
          <a:lstStyle/>
          <a:p>
            <a:r>
              <a:rPr lang="en-US" altLang="en-US" sz="3200" b="1" dirty="0" smtClean="0"/>
              <a:t>3. Don’t </a:t>
            </a:r>
            <a:r>
              <a:rPr lang="en-US" altLang="en-US" sz="3200" b="1" dirty="0"/>
              <a:t>turn yourself over to “bad masters” like passion and wrath.</a:t>
            </a:r>
          </a:p>
        </p:txBody>
      </p:sp>
      <p:sp>
        <p:nvSpPr>
          <p:cNvPr id="3" name="Rectangle 2"/>
          <p:cNvSpPr/>
          <p:nvPr/>
        </p:nvSpPr>
        <p:spPr>
          <a:xfrm>
            <a:off x="2339752" y="172328"/>
            <a:ext cx="4248279" cy="584775"/>
          </a:xfrm>
          <a:prstGeom prst="rect">
            <a:avLst/>
          </a:prstGeom>
        </p:spPr>
        <p:txBody>
          <a:bodyPr wrap="none">
            <a:spAutoFit/>
          </a:bodyPr>
          <a:lstStyle/>
          <a:p>
            <a:r>
              <a:rPr lang="en-US" altLang="en-US" sz="3200" b="1" dirty="0"/>
              <a:t>On what is “up to us”</a:t>
            </a:r>
            <a:endParaRPr lang="en-US" sz="32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80" y="1808219"/>
            <a:ext cx="7582256" cy="504978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8183" y="4710462"/>
            <a:ext cx="2886411" cy="2164808"/>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43899" b="19586"/>
          <a:stretch/>
        </p:blipFill>
        <p:spPr>
          <a:xfrm>
            <a:off x="6262278" y="3284984"/>
            <a:ext cx="2852316" cy="142547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2278" y="1759667"/>
            <a:ext cx="2881722" cy="1620969"/>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09605" y="3861048"/>
            <a:ext cx="2904989" cy="1931818"/>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86500" y="2260848"/>
            <a:ext cx="2857500" cy="1600200"/>
          </a:xfrm>
          <a:prstGeom prst="rect">
            <a:avLst/>
          </a:prstGeom>
        </p:spPr>
      </p:pic>
    </p:spTree>
    <p:extLst>
      <p:ext uri="{BB962C8B-B14F-4D97-AF65-F5344CB8AC3E}">
        <p14:creationId xmlns:p14="http://schemas.microsoft.com/office/powerpoint/2010/main" val="620817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eft Arrow 8"/>
          <p:cNvSpPr/>
          <p:nvPr/>
        </p:nvSpPr>
        <p:spPr>
          <a:xfrm rot="9084330">
            <a:off x="1282221" y="1664373"/>
            <a:ext cx="2415158" cy="533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598010" y="2130312"/>
            <a:ext cx="902811" cy="1200329"/>
          </a:xfrm>
          <a:prstGeom prst="rect">
            <a:avLst/>
          </a:prstGeom>
          <a:noFill/>
        </p:spPr>
        <p:txBody>
          <a:bodyPr wrap="none" lIns="91440" tIns="45720" rIns="91440" bIns="45720">
            <a:spAutoFit/>
          </a:bodyPr>
          <a:lstStyle/>
          <a:p>
            <a:pPr algn="ctr"/>
            <a:r>
              <a:rPr lang="ro-RO" sz="7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a:t>
            </a:r>
            <a:endParaRPr lang="en-US" sz="7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Rectangle 2"/>
          <p:cNvSpPr/>
          <p:nvPr/>
        </p:nvSpPr>
        <p:spPr>
          <a:xfrm>
            <a:off x="221217" y="3068960"/>
            <a:ext cx="1946367" cy="1384995"/>
          </a:xfrm>
          <a:prstGeom prst="rect">
            <a:avLst/>
          </a:prstGeom>
          <a:noFill/>
        </p:spPr>
        <p:txBody>
          <a:bodyPr wrap="none" lIns="91440" tIns="45720" rIns="91440" bIns="45720">
            <a:spAutoFit/>
          </a:bodyPr>
          <a:lstStyle/>
          <a:p>
            <a:pPr algn="ctr"/>
            <a:r>
              <a:rPr lang="en-US" sz="2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Activating </a:t>
            </a:r>
          </a:p>
          <a:p>
            <a:pPr algn="ctr"/>
            <a:r>
              <a:rPr lang="en-US" sz="2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Event</a:t>
            </a:r>
          </a:p>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Adversity</a:t>
            </a:r>
            <a:endParaRPr lang="en-US"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Rectangle 3"/>
          <p:cNvSpPr/>
          <p:nvPr/>
        </p:nvSpPr>
        <p:spPr>
          <a:xfrm>
            <a:off x="3582144" y="628471"/>
            <a:ext cx="748923" cy="1200329"/>
          </a:xfrm>
          <a:prstGeom prst="rect">
            <a:avLst/>
          </a:prstGeom>
          <a:noFill/>
        </p:spPr>
        <p:txBody>
          <a:bodyPr wrap="none" lIns="91440" tIns="45720" rIns="91440" bIns="45720">
            <a:spAutoFit/>
          </a:bodyPr>
          <a:lstStyle/>
          <a:p>
            <a:pPr algn="ctr"/>
            <a:r>
              <a:rPr lang="ro-RO" sz="7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a:t>
            </a:r>
            <a:endParaRPr lang="en-US" sz="7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Rectangle 5"/>
          <p:cNvSpPr/>
          <p:nvPr/>
        </p:nvSpPr>
        <p:spPr>
          <a:xfrm>
            <a:off x="2133033" y="1728530"/>
            <a:ext cx="3647153" cy="1077218"/>
          </a:xfrm>
          <a:prstGeom prst="rect">
            <a:avLst/>
          </a:prstGeom>
          <a:noFill/>
        </p:spPr>
        <p:txBody>
          <a:bodyPr wrap="none" lIns="91440" tIns="45720" rIns="91440" bIns="45720">
            <a:spAutoFit/>
          </a:bodyPr>
          <a:lstStyle/>
          <a:p>
            <a:pPr algn="ctr"/>
            <a:r>
              <a:rPr lang="en-US" sz="3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Beliefs about</a:t>
            </a:r>
          </a:p>
          <a:p>
            <a:pPr algn="ct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Event or Adversity</a:t>
            </a:r>
            <a:endParaRPr lang="en-US"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Rectangle 6"/>
          <p:cNvSpPr/>
          <p:nvPr/>
        </p:nvSpPr>
        <p:spPr>
          <a:xfrm>
            <a:off x="7346516" y="913160"/>
            <a:ext cx="838691" cy="1200329"/>
          </a:xfrm>
          <a:prstGeom prst="rect">
            <a:avLst/>
          </a:prstGeom>
          <a:noFill/>
        </p:spPr>
        <p:txBody>
          <a:bodyPr wrap="none" lIns="91440" tIns="45720" rIns="91440" bIns="45720">
            <a:spAutoFit/>
          </a:bodyPr>
          <a:lstStyle/>
          <a:p>
            <a:pPr algn="ctr"/>
            <a:r>
              <a:rPr lang="ro-RO" sz="7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a:t>
            </a:r>
            <a:endParaRPr lang="en-US" sz="7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 name="Rectangle 7"/>
          <p:cNvSpPr/>
          <p:nvPr/>
        </p:nvSpPr>
        <p:spPr>
          <a:xfrm>
            <a:off x="6009010" y="2261930"/>
            <a:ext cx="2778325" cy="1569660"/>
          </a:xfrm>
          <a:prstGeom prst="rect">
            <a:avLst/>
          </a:prstGeom>
          <a:noFill/>
        </p:spPr>
        <p:txBody>
          <a:bodyPr wrap="none" lIns="91440" tIns="45720" rIns="91440" bIns="45720">
            <a:spAutoFit/>
          </a:bodyPr>
          <a:lstStyle/>
          <a:p>
            <a:pPr algn="ctr"/>
            <a:r>
              <a:rPr lang="en-US" sz="3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Emotional</a:t>
            </a:r>
          </a:p>
          <a:p>
            <a:pPr algn="ct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Consequences</a:t>
            </a:r>
            <a:endParaRPr lang="en-US" sz="3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endParaRPr lang="en-US"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0" name="Left Arrow 9"/>
          <p:cNvSpPr/>
          <p:nvPr/>
        </p:nvSpPr>
        <p:spPr>
          <a:xfrm rot="10962441">
            <a:off x="4660192" y="1010058"/>
            <a:ext cx="2415158" cy="533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569847" y="3447871"/>
            <a:ext cx="3240009" cy="1200329"/>
          </a:xfrm>
          <a:prstGeom prst="rect">
            <a:avLst/>
          </a:prstGeom>
          <a:noFill/>
        </p:spPr>
        <p:txBody>
          <a:bodyPr wrap="square" rtlCol="0">
            <a:spAutoFit/>
          </a:bodyPr>
          <a:lstStyle/>
          <a:p>
            <a:pPr algn="ctr"/>
            <a:r>
              <a:rPr lang="ro-RO" sz="2400" b="1" i="1" dirty="0" smtClean="0"/>
              <a:t>„</a:t>
            </a:r>
            <a:r>
              <a:rPr lang="en-US" sz="2400" b="1" i="1" dirty="0"/>
              <a:t> The dog is very dangerous </a:t>
            </a:r>
            <a:r>
              <a:rPr lang="en-US" sz="2400" b="1" i="1" dirty="0" smtClean="0"/>
              <a:t>and it </a:t>
            </a:r>
            <a:r>
              <a:rPr lang="en-US" sz="2400" b="1" i="1" dirty="0"/>
              <a:t>will </a:t>
            </a:r>
            <a:r>
              <a:rPr lang="en-US" sz="2400" b="1" i="1" dirty="0" smtClean="0"/>
              <a:t>bites me</a:t>
            </a:r>
            <a:r>
              <a:rPr lang="ro-RO" sz="2400" b="1" i="1" dirty="0" smtClean="0"/>
              <a:t>”</a:t>
            </a:r>
            <a:endParaRPr lang="en-US" sz="2400" b="1" i="1" dirty="0"/>
          </a:p>
        </p:txBody>
      </p:sp>
      <p:sp>
        <p:nvSpPr>
          <p:cNvPr id="14" name="TextBox 13"/>
          <p:cNvSpPr txBox="1"/>
          <p:nvPr/>
        </p:nvSpPr>
        <p:spPr>
          <a:xfrm>
            <a:off x="6620175" y="3429000"/>
            <a:ext cx="2438400" cy="1815882"/>
          </a:xfrm>
          <a:prstGeom prst="rect">
            <a:avLst/>
          </a:prstGeom>
          <a:noFill/>
        </p:spPr>
        <p:txBody>
          <a:bodyPr wrap="square" rtlCol="0">
            <a:spAutoFit/>
          </a:bodyPr>
          <a:lstStyle/>
          <a:p>
            <a:r>
              <a:rPr lang="ro-RO" sz="2800" b="1" dirty="0" smtClean="0"/>
              <a:t>Emo</a:t>
            </a:r>
            <a:r>
              <a:rPr lang="en-US" sz="2800" b="1" dirty="0" err="1" smtClean="0"/>
              <a:t>tions</a:t>
            </a:r>
            <a:r>
              <a:rPr lang="ro-RO" sz="2800" b="1" dirty="0" smtClean="0"/>
              <a:t>: </a:t>
            </a:r>
          </a:p>
          <a:p>
            <a:r>
              <a:rPr lang="ro-RO" sz="2800" b="1" dirty="0" smtClean="0"/>
              <a:t>F</a:t>
            </a:r>
            <a:r>
              <a:rPr lang="en-US" sz="2800" b="1" dirty="0" smtClean="0"/>
              <a:t>ear</a:t>
            </a:r>
            <a:endParaRPr lang="ro-RO" sz="2800" b="1" dirty="0" smtClean="0"/>
          </a:p>
          <a:p>
            <a:r>
              <a:rPr lang="ro-RO" sz="2800" b="1" dirty="0" smtClean="0"/>
              <a:t>Strate</a:t>
            </a:r>
            <a:r>
              <a:rPr lang="en-US" sz="2800" b="1" dirty="0" err="1" smtClean="0"/>
              <a:t>gy</a:t>
            </a:r>
            <a:r>
              <a:rPr lang="ro-RO" sz="2800" b="1" dirty="0" smtClean="0"/>
              <a:t>:</a:t>
            </a:r>
            <a:endParaRPr lang="en-US" sz="2800" b="1" dirty="0"/>
          </a:p>
          <a:p>
            <a:r>
              <a:rPr lang="en-US" sz="2800" b="1" dirty="0" smtClean="0"/>
              <a:t>to run</a:t>
            </a:r>
            <a:endParaRPr lang="ro-RO" sz="2800" b="1" dirty="0" smtClean="0"/>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23" y="4432076"/>
            <a:ext cx="2381250" cy="2381250"/>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05" y="4432076"/>
            <a:ext cx="2967765" cy="2381250"/>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2200" y="5216475"/>
            <a:ext cx="2858666" cy="1563624"/>
          </a:xfrm>
          <a:prstGeom prst="rect">
            <a:avLst/>
          </a:prstGeom>
        </p:spPr>
      </p:pic>
      <p:sp>
        <p:nvSpPr>
          <p:cNvPr id="18" name="Rectangle 17"/>
          <p:cNvSpPr/>
          <p:nvPr/>
        </p:nvSpPr>
        <p:spPr>
          <a:xfrm>
            <a:off x="392878" y="345430"/>
            <a:ext cx="8001000" cy="92333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none" lIns="91440" tIns="45720" rIns="91440" bIns="45720">
            <a:prstTxWarp prst="textArchUp">
              <a:avLst/>
            </a:prstTxWarp>
            <a:spAutoFit/>
          </a:bodyPr>
          <a:lstStyle/>
          <a:p>
            <a:pPr algn="ctr"/>
            <a:r>
              <a:rPr lang="en-US" sz="7200" b="1" cap="all" spc="0"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Cognitive-behavioral model</a:t>
            </a:r>
            <a:endParaRPr lang="en-US" sz="7200" b="1" cap="all" spc="0" dirty="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1988805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P spid="6" grpId="0"/>
      <p:bldP spid="7" grpId="0"/>
      <p:bldP spid="8" grpId="0"/>
      <p:bldP spid="10" grpId="0" animBg="1"/>
      <p:bldP spid="13"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Left Arrow 18"/>
          <p:cNvSpPr/>
          <p:nvPr/>
        </p:nvSpPr>
        <p:spPr>
          <a:xfrm rot="7968128">
            <a:off x="2427916" y="1808443"/>
            <a:ext cx="1282689" cy="533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133600" y="2590800"/>
            <a:ext cx="902811" cy="1200329"/>
          </a:xfrm>
          <a:prstGeom prst="rect">
            <a:avLst/>
          </a:prstGeom>
          <a:noFill/>
        </p:spPr>
        <p:txBody>
          <a:bodyPr wrap="none" lIns="91440" tIns="45720" rIns="91440" bIns="45720">
            <a:spAutoFit/>
          </a:bodyPr>
          <a:lstStyle/>
          <a:p>
            <a:pPr algn="ctr"/>
            <a:r>
              <a:rPr lang="ro-RO" sz="7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a:t>
            </a:r>
            <a:endParaRPr lang="en-US" sz="7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1" name="Rectangle 20"/>
          <p:cNvSpPr/>
          <p:nvPr/>
        </p:nvSpPr>
        <p:spPr>
          <a:xfrm>
            <a:off x="3582144" y="628471"/>
            <a:ext cx="748923" cy="1200329"/>
          </a:xfrm>
          <a:prstGeom prst="rect">
            <a:avLst/>
          </a:prstGeom>
          <a:noFill/>
        </p:spPr>
        <p:txBody>
          <a:bodyPr wrap="none" lIns="91440" tIns="45720" rIns="91440" bIns="45720">
            <a:spAutoFit/>
          </a:bodyPr>
          <a:lstStyle/>
          <a:p>
            <a:pPr algn="ctr"/>
            <a:r>
              <a:rPr lang="ro-RO" sz="7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a:t>
            </a:r>
            <a:endParaRPr lang="en-US" sz="7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2" name="Rectangle 21"/>
          <p:cNvSpPr/>
          <p:nvPr/>
        </p:nvSpPr>
        <p:spPr>
          <a:xfrm>
            <a:off x="6400800" y="2971800"/>
            <a:ext cx="838691" cy="1200329"/>
          </a:xfrm>
          <a:prstGeom prst="rect">
            <a:avLst/>
          </a:prstGeom>
          <a:noFill/>
        </p:spPr>
        <p:txBody>
          <a:bodyPr wrap="none" lIns="91440" tIns="45720" rIns="91440" bIns="45720">
            <a:spAutoFit/>
          </a:bodyPr>
          <a:lstStyle/>
          <a:p>
            <a:pPr algn="ctr"/>
            <a:r>
              <a:rPr lang="ro-RO" sz="7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a:t>
            </a:r>
            <a:endParaRPr lang="en-US" sz="7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3" name="Left Arrow 22"/>
          <p:cNvSpPr/>
          <p:nvPr/>
        </p:nvSpPr>
        <p:spPr>
          <a:xfrm rot="12891746">
            <a:off x="4231569" y="1821359"/>
            <a:ext cx="2807604" cy="533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nut 4"/>
          <p:cNvSpPr/>
          <p:nvPr/>
        </p:nvSpPr>
        <p:spPr>
          <a:xfrm>
            <a:off x="419841" y="420055"/>
            <a:ext cx="8458200" cy="5410200"/>
          </a:xfrm>
          <a:prstGeom prst="donut">
            <a:avLst>
              <a:gd name="adj" fmla="val 2242"/>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
        <p:nvSpPr>
          <p:cNvPr id="25" name="Left Arrow 24"/>
          <p:cNvSpPr/>
          <p:nvPr/>
        </p:nvSpPr>
        <p:spPr>
          <a:xfrm rot="279682">
            <a:off x="2903905" y="3537050"/>
            <a:ext cx="3553727" cy="28141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9346" y="4495800"/>
            <a:ext cx="2533650" cy="2533650"/>
          </a:xfrm>
          <a:prstGeom prst="rect">
            <a:avLst/>
          </a:prstGeom>
        </p:spPr>
      </p:pic>
      <p:sp>
        <p:nvSpPr>
          <p:cNvPr id="12" name="TextBox 11"/>
          <p:cNvSpPr txBox="1"/>
          <p:nvPr/>
        </p:nvSpPr>
        <p:spPr>
          <a:xfrm>
            <a:off x="2128026" y="5762625"/>
            <a:ext cx="4037856" cy="954107"/>
          </a:xfrm>
          <a:prstGeom prst="rect">
            <a:avLst/>
          </a:prstGeom>
          <a:noFill/>
        </p:spPr>
        <p:txBody>
          <a:bodyPr wrap="square" rtlCol="0">
            <a:spAutoFit/>
          </a:bodyPr>
          <a:lstStyle/>
          <a:p>
            <a:pPr algn="ctr"/>
            <a:r>
              <a:rPr lang="en-US" sz="2800" b="1" dirty="0" smtClean="0"/>
              <a:t>The object from outside </a:t>
            </a:r>
            <a:endParaRPr lang="en-US" sz="2800" b="1" dirty="0"/>
          </a:p>
        </p:txBody>
      </p:sp>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7627" y="3940928"/>
            <a:ext cx="2512817" cy="1413460"/>
          </a:xfrm>
          <a:prstGeom prst="rect">
            <a:avLst/>
          </a:prstGeom>
        </p:spPr>
      </p:pic>
      <p:sp>
        <p:nvSpPr>
          <p:cNvPr id="3" name="Rectangle 2"/>
          <p:cNvSpPr/>
          <p:nvPr/>
        </p:nvSpPr>
        <p:spPr>
          <a:xfrm>
            <a:off x="6336337" y="5131058"/>
            <a:ext cx="2916183" cy="1754326"/>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en-US" sz="5400" b="1" cap="none" spc="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Personal</a:t>
            </a:r>
          </a:p>
          <a:p>
            <a:pPr algn="ctr"/>
            <a:r>
              <a:rPr lang="en-US" sz="54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land</a:t>
            </a:r>
            <a:endParaRPr lang="en-US" sz="5400"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82275" y="2009337"/>
            <a:ext cx="2375721" cy="1781791"/>
          </a:xfrm>
          <a:prstGeom prst="rect">
            <a:avLst/>
          </a:prstGeom>
        </p:spPr>
      </p:pic>
      <p:sp>
        <p:nvSpPr>
          <p:cNvPr id="16" name="TextBox 15"/>
          <p:cNvSpPr txBox="1"/>
          <p:nvPr/>
        </p:nvSpPr>
        <p:spPr>
          <a:xfrm>
            <a:off x="-22293" y="2723650"/>
            <a:ext cx="2460101" cy="954107"/>
          </a:xfrm>
          <a:prstGeom prst="rect">
            <a:avLst/>
          </a:prstGeom>
          <a:noFill/>
        </p:spPr>
        <p:txBody>
          <a:bodyPr wrap="square" rtlCol="0">
            <a:spAutoFit/>
          </a:bodyPr>
          <a:lstStyle/>
          <a:p>
            <a:pPr algn="ctr"/>
            <a:r>
              <a:rPr lang="en-US" sz="2800" b="1" dirty="0" smtClean="0"/>
              <a:t>B</a:t>
            </a:r>
            <a:r>
              <a:rPr lang="ro-RO" sz="2800" b="1" dirty="0" smtClean="0"/>
              <a:t>uild </a:t>
            </a:r>
            <a:r>
              <a:rPr lang="ro-RO" sz="2800" b="1" dirty="0"/>
              <a:t>process object</a:t>
            </a:r>
            <a:endParaRPr lang="en-US" sz="2800" b="1" dirty="0"/>
          </a:p>
        </p:txBody>
      </p:sp>
      <p:sp>
        <p:nvSpPr>
          <p:cNvPr id="6" name="Curved Right Arrow 5"/>
          <p:cNvSpPr/>
          <p:nvPr/>
        </p:nvSpPr>
        <p:spPr>
          <a:xfrm rot="3234933">
            <a:off x="1581015" y="21584"/>
            <a:ext cx="1105171" cy="315126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14291" y="3813143"/>
            <a:ext cx="2287410" cy="1829928"/>
          </a:xfrm>
          <a:prstGeom prst="rect">
            <a:avLst/>
          </a:prstGeom>
        </p:spPr>
      </p:pic>
      <p:sp>
        <p:nvSpPr>
          <p:cNvPr id="27" name="Curved Right Arrow 26"/>
          <p:cNvSpPr/>
          <p:nvPr/>
        </p:nvSpPr>
        <p:spPr>
          <a:xfrm rot="4392665" flipH="1">
            <a:off x="4834490" y="3339797"/>
            <a:ext cx="1047013" cy="315126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Rectangle 27"/>
          <p:cNvSpPr/>
          <p:nvPr/>
        </p:nvSpPr>
        <p:spPr>
          <a:xfrm>
            <a:off x="419841" y="345430"/>
            <a:ext cx="8001000" cy="92333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none" lIns="91440" tIns="45720" rIns="91440" bIns="45720">
            <a:prstTxWarp prst="textArchUp">
              <a:avLst/>
            </a:prstTxWarp>
            <a:spAutoFit/>
          </a:bodyPr>
          <a:lstStyle/>
          <a:p>
            <a:pPr algn="ctr"/>
            <a:r>
              <a:rPr lang="en-US" sz="7200" b="1" cap="all" spc="0"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Cognitive-behavioral model</a:t>
            </a:r>
            <a:endParaRPr lang="en-US" sz="7200" b="1" cap="all" spc="0" dirty="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 name="Rectangle 1"/>
          <p:cNvSpPr/>
          <p:nvPr/>
        </p:nvSpPr>
        <p:spPr>
          <a:xfrm>
            <a:off x="1773572" y="1548539"/>
            <a:ext cx="5814392" cy="3582519"/>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just">
              <a:lnSpc>
                <a:spcPct val="90000"/>
              </a:lnSpc>
            </a:pPr>
            <a:r>
              <a:rPr lang="en-US" altLang="ja-JP" sz="2800" b="1" dirty="0" smtClean="0"/>
              <a:t>    So</a:t>
            </a:r>
            <a:r>
              <a:rPr lang="en-US" altLang="ja-JP" sz="2800" b="1" dirty="0"/>
              <a:t>, if a perfectly wise man saw his child in danger of drowning he would try to save the child; but if he failed (or succeeded) he would accept this without feeling distress or pity (or pride or relief), and </a:t>
            </a:r>
            <a:r>
              <a:rPr lang="en-US" altLang="ja-JP" sz="2800" b="1" i="1" dirty="0"/>
              <a:t>without</a:t>
            </a:r>
            <a:r>
              <a:rPr lang="en-US" altLang="ja-JP" sz="2800" b="1" dirty="0"/>
              <a:t> his happiness being diminished (or enhanced</a:t>
            </a:r>
            <a:r>
              <a:rPr lang="en-US" altLang="ja-JP" sz="2800" b="1" dirty="0" smtClean="0"/>
              <a:t>).</a:t>
            </a:r>
          </a:p>
          <a:p>
            <a:pPr>
              <a:lnSpc>
                <a:spcPct val="90000"/>
              </a:lnSpc>
            </a:pPr>
            <a:r>
              <a:rPr lang="en-US" altLang="ja-JP" sz="2800" b="1" dirty="0" smtClean="0"/>
              <a:t>Marcus Aurelius</a:t>
            </a:r>
            <a:endParaRPr lang="en-US" altLang="ja-JP" sz="2800" b="1" dirty="0"/>
          </a:p>
        </p:txBody>
      </p:sp>
    </p:spTree>
    <p:extLst>
      <p:ext uri="{BB962C8B-B14F-4D97-AF65-F5344CB8AC3E}">
        <p14:creationId xmlns:p14="http://schemas.microsoft.com/office/powerpoint/2010/main" val="3340232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 calcmode="lin" valueType="num">
                                      <p:cBhvr>
                                        <p:cTn id="50" dur="500" fill="hold"/>
                                        <p:tgtEl>
                                          <p:spTgt spid="2"/>
                                        </p:tgtEl>
                                        <p:attrNameLst>
                                          <p:attrName>ppt_w</p:attrName>
                                        </p:attrNameLst>
                                      </p:cBhvr>
                                      <p:tavLst>
                                        <p:tav tm="0">
                                          <p:val>
                                            <p:fltVal val="0"/>
                                          </p:val>
                                        </p:tav>
                                        <p:tav tm="100000">
                                          <p:val>
                                            <p:strVal val="#ppt_w"/>
                                          </p:val>
                                        </p:tav>
                                      </p:tavLst>
                                    </p:anim>
                                    <p:anim calcmode="lin" valueType="num">
                                      <p:cBhvr>
                                        <p:cTn id="51" dur="500" fill="hold"/>
                                        <p:tgtEl>
                                          <p:spTgt spid="2"/>
                                        </p:tgtEl>
                                        <p:attrNameLst>
                                          <p:attrName>ppt_h</p:attrName>
                                        </p:attrNameLst>
                                      </p:cBhvr>
                                      <p:tavLst>
                                        <p:tav tm="0">
                                          <p:val>
                                            <p:fltVal val="0"/>
                                          </p:val>
                                        </p:tav>
                                        <p:tav tm="100000">
                                          <p:val>
                                            <p:strVal val="#ppt_h"/>
                                          </p:val>
                                        </p:tav>
                                      </p:tavLst>
                                    </p:anim>
                                    <p:animEffect transition="in" filter="fade">
                                      <p:cBhvr>
                                        <p:cTn id="5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p:bldP spid="3" grpId="0"/>
      <p:bldP spid="16" grpId="0"/>
      <p:bldP spid="6" grpId="0" animBg="1"/>
      <p:bldP spid="27" grpId="0" animBg="1"/>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99"/>
          <p:cNvGraphicFramePr>
            <a:graphicFrameLocks/>
          </p:cNvGraphicFramePr>
          <p:nvPr>
            <p:extLst>
              <p:ext uri="{D42A27DB-BD31-4B8C-83A1-F6EECF244321}">
                <p14:modId xmlns:p14="http://schemas.microsoft.com/office/powerpoint/2010/main" val="3653130539"/>
              </p:ext>
            </p:extLst>
          </p:nvPr>
        </p:nvGraphicFramePr>
        <p:xfrm>
          <a:off x="0" y="0"/>
          <a:ext cx="9144000" cy="6918583"/>
        </p:xfrm>
        <a:graphic>
          <a:graphicData uri="http://schemas.openxmlformats.org/drawingml/2006/table">
            <a:tbl>
              <a:tblPr/>
              <a:tblGrid>
                <a:gridCol w="2286000"/>
                <a:gridCol w="2286000"/>
                <a:gridCol w="2286000"/>
                <a:gridCol w="2286000"/>
              </a:tblGrid>
              <a:tr h="5088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chemeClr val="tx1"/>
                        </a:solidFill>
                        <a:effectLst/>
                        <a:latin typeface="Arial" charset="0"/>
                        <a:ea typeface="ＭＳ Ｐゴシック" pitchFamily="1" charset="-128"/>
                      </a:endParaRPr>
                    </a:p>
                  </a:txBody>
                  <a:tcPr marT="45717" marB="45717" horzOverflow="overflow">
                    <a:lnL cap="flat">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ea typeface="ＭＳ Ｐゴシック" pitchFamily="1" charset="-128"/>
                        </a:rPr>
                        <a:t>Aim</a:t>
                      </a:r>
                    </a:p>
                  </a:txBody>
                  <a:tcPr marT="45717" marB="45717"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ea typeface="ＭＳ Ｐゴシック" pitchFamily="1" charset="-128"/>
                        </a:rPr>
                        <a:t>Means</a:t>
                      </a:r>
                    </a:p>
                  </a:txBody>
                  <a:tcPr marT="45717" marB="45717"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ea typeface="ＭＳ Ｐゴシック" pitchFamily="1" charset="-128"/>
                        </a:rPr>
                        <a:t>Comments</a:t>
                      </a:r>
                    </a:p>
                  </a:txBody>
                  <a:tcPr marT="45717" marB="45717" horzOverflow="overflow">
                    <a:lnL>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1057996">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smtClean="0">
                          <a:ln>
                            <a:noFill/>
                          </a:ln>
                          <a:solidFill>
                            <a:schemeClr val="tx1"/>
                          </a:solidFill>
                          <a:effectLst/>
                          <a:latin typeface="Arial" charset="0"/>
                          <a:ea typeface="ＭＳ Ｐゴシック" pitchFamily="1" charset="-128"/>
                        </a:rPr>
                        <a:t>Plato</a:t>
                      </a:r>
                    </a:p>
                  </a:txBody>
                  <a:tcPr marT="45717" marB="45717" anchor="ctr" horzOverflow="overflow">
                    <a:lnL cap="flat">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00B05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ea typeface="ＭＳ Ｐゴシック" pitchFamily="1" charset="-128"/>
                        </a:rPr>
                        <a:t>A just or well-order soul</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ea typeface="ＭＳ Ｐゴシック" pitchFamily="1" charset="-128"/>
                        </a:rPr>
                        <a:t>Each part of the soul doing its part well; reason rules…</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pitchFamily="1" charset="-128"/>
                        </a:rPr>
                        <a:t>Knowledge of the good is paramount; wisdom</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tr>
              <a:tr h="1369959">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dirty="0" smtClean="0">
                          <a:ln>
                            <a:noFill/>
                          </a:ln>
                          <a:solidFill>
                            <a:schemeClr val="tx1"/>
                          </a:solidFill>
                          <a:effectLst/>
                          <a:latin typeface="Arial" charset="0"/>
                          <a:ea typeface="ＭＳ Ｐゴシック" pitchFamily="1" charset="-128"/>
                        </a:rPr>
                        <a:t>Aristotle</a:t>
                      </a:r>
                    </a:p>
                  </a:txBody>
                  <a:tcPr marT="45717" marB="45717" anchor="ctr" horzOverflow="overflow">
                    <a:lnL cap="flat">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92D05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smtClean="0">
                          <a:ln>
                            <a:noFill/>
                          </a:ln>
                          <a:solidFill>
                            <a:schemeClr val="tx1"/>
                          </a:solidFill>
                          <a:effectLst/>
                          <a:latin typeface="Arial" charset="0"/>
                          <a:ea typeface="ＭＳ Ｐゴシック" pitchFamily="1" charset="-128"/>
                        </a:rPr>
                        <a:t>Eudaimonia</a:t>
                      </a:r>
                      <a:r>
                        <a:rPr kumimoji="0" lang="en-US" sz="1800" b="1" i="0" u="none" strike="noStrike" cap="none" normalizeH="0" baseline="0" dirty="0" smtClean="0">
                          <a:ln>
                            <a:noFill/>
                          </a:ln>
                          <a:solidFill>
                            <a:schemeClr val="tx1"/>
                          </a:solidFill>
                          <a:effectLst/>
                          <a:latin typeface="Arial" charset="0"/>
                          <a:ea typeface="ＭＳ Ｐゴシック" pitchFamily="1" charset="-128"/>
                        </a:rPr>
                        <a:t>: happiness as a well ordered life as a whole</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pitchFamily="1" charset="-128"/>
                        </a:rPr>
                        <a:t>Virtues: character traits that are means between extremes…</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pitchFamily="1" charset="-128"/>
                        </a:rPr>
                        <a:t>Hierarchy of goods and necessities of good life; a whole life</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r>
              <a:tr h="1745721">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dirty="0" smtClean="0">
                          <a:ln>
                            <a:noFill/>
                          </a:ln>
                          <a:solidFill>
                            <a:schemeClr val="bg1"/>
                          </a:solidFill>
                          <a:effectLst/>
                          <a:latin typeface="Arial" charset="0"/>
                          <a:ea typeface="ＭＳ Ｐゴシック" pitchFamily="1" charset="-128"/>
                        </a:rPr>
                        <a:t>Epicureanism</a:t>
                      </a:r>
                    </a:p>
                  </a:txBody>
                  <a:tcPr marT="45717" marB="45717" anchor="ctr" horzOverflow="overflow">
                    <a:lnL cap="flat">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accent4">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smtClean="0">
                          <a:ln>
                            <a:noFill/>
                          </a:ln>
                          <a:solidFill>
                            <a:schemeClr val="bg1"/>
                          </a:solidFill>
                          <a:effectLst/>
                          <a:latin typeface="Arial" charset="0"/>
                          <a:ea typeface="ＭＳ Ｐゴシック" pitchFamily="1" charset="-128"/>
                        </a:rPr>
                        <a:t>Eudaimonia</a:t>
                      </a:r>
                      <a:r>
                        <a:rPr kumimoji="0" lang="en-US" sz="1800" b="1" i="0" u="none" strike="noStrike" cap="none" normalizeH="0" baseline="0" dirty="0" smtClean="0">
                          <a:ln>
                            <a:noFill/>
                          </a:ln>
                          <a:solidFill>
                            <a:schemeClr val="bg1"/>
                          </a:solidFill>
                          <a:effectLst/>
                          <a:latin typeface="Arial" charset="0"/>
                          <a:ea typeface="ＭＳ Ｐゴシック" pitchFamily="1" charset="-128"/>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1" u="none" strike="noStrike" cap="none" normalizeH="0" baseline="0" dirty="0" err="1" smtClean="0">
                          <a:ln>
                            <a:noFill/>
                          </a:ln>
                          <a:solidFill>
                            <a:schemeClr val="bg1"/>
                          </a:solidFill>
                          <a:effectLst/>
                          <a:latin typeface="Arial" charset="0"/>
                          <a:ea typeface="ＭＳ Ｐゴシック" pitchFamily="1" charset="-128"/>
                        </a:rPr>
                        <a:t>Ataraxia</a:t>
                      </a:r>
                      <a:r>
                        <a:rPr kumimoji="0" lang="en-US" sz="1800" b="1" i="0" u="none" strike="noStrike" cap="none" normalizeH="0" baseline="0" dirty="0" smtClean="0">
                          <a:ln>
                            <a:noFill/>
                          </a:ln>
                          <a:solidFill>
                            <a:schemeClr val="bg1"/>
                          </a:solidFill>
                          <a:effectLst/>
                          <a:latin typeface="Arial" charset="0"/>
                          <a:ea typeface="ＭＳ Ｐゴシック" pitchFamily="1" charset="-128"/>
                        </a:rPr>
                        <a:t> or mind and body free from disturbance</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charset="0"/>
                          <a:ea typeface="ＭＳ Ｐゴシック" pitchFamily="1" charset="-128"/>
                        </a:rPr>
                        <a:t>Moderate Hedonism:</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charset="0"/>
                          <a:ea typeface="ＭＳ Ｐゴシック" pitchFamily="1" charset="-128"/>
                        </a:rPr>
                        <a:t>Prudent action and understanding of nature; avoid pain, moderate pleasure</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charset="0"/>
                          <a:ea typeface="ＭＳ Ｐゴシック" pitchFamily="1" charset="-128"/>
                        </a:rPr>
                        <a:t>Materialism and removal of irrational fear as cause of </a:t>
                      </a:r>
                      <a:r>
                        <a:rPr kumimoji="0" lang="en-US" sz="1800" b="1" i="0" u="none" strike="noStrike" cap="none" normalizeH="0" baseline="0" dirty="0" err="1" smtClean="0">
                          <a:ln>
                            <a:noFill/>
                          </a:ln>
                          <a:solidFill>
                            <a:schemeClr val="bg1"/>
                          </a:solidFill>
                          <a:effectLst/>
                          <a:latin typeface="Arial" charset="0"/>
                          <a:ea typeface="ＭＳ Ｐゴシック" pitchFamily="1" charset="-128"/>
                        </a:rPr>
                        <a:t>distrubances</a:t>
                      </a:r>
                      <a:endParaRPr kumimoji="0" lang="en-US" sz="1800" b="1" i="0" u="none" strike="noStrike" cap="none" normalizeH="0" baseline="0" dirty="0" smtClean="0">
                        <a:ln>
                          <a:noFill/>
                        </a:ln>
                        <a:solidFill>
                          <a:schemeClr val="bg1"/>
                        </a:solidFill>
                        <a:effectLst/>
                        <a:latin typeface="Arial" charset="0"/>
                        <a:ea typeface="ＭＳ Ｐゴシック" pitchFamily="1" charset="-128"/>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r>
              <a:tr h="2058856">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smtClean="0">
                          <a:ln>
                            <a:noFill/>
                          </a:ln>
                          <a:solidFill>
                            <a:schemeClr val="bg1"/>
                          </a:solidFill>
                          <a:effectLst/>
                          <a:latin typeface="Arial" charset="0"/>
                          <a:ea typeface="ＭＳ Ｐゴシック" pitchFamily="1" charset="-128"/>
                        </a:rPr>
                        <a:t>Stocisim</a:t>
                      </a:r>
                    </a:p>
                  </a:txBody>
                  <a:tcPr marT="45717" marB="45717" anchor="ctr" horzOverflow="overflow">
                    <a:lnL cap="flat">
                      <a:noFill/>
                    </a:lnL>
                    <a:lnR w="12700" cap="flat" cmpd="sng" algn="ctr">
                      <a:solidFill>
                        <a:schemeClr val="tx1"/>
                      </a:solidFill>
                      <a:prstDash val="solid"/>
                      <a:round/>
                      <a:headEnd type="none" w="med" len="med"/>
                      <a:tailEnd type="none" w="med" len="med"/>
                    </a:lnR>
                    <a:lnT>
                      <a:noFill/>
                    </a:lnT>
                    <a:lnB cap="flat">
                      <a:noFill/>
                    </a:lnB>
                    <a:lnTlToBr>
                      <a:noFill/>
                    </a:lnTlToBr>
                    <a:lnBlToTr>
                      <a:noFill/>
                    </a:lnBlToTr>
                    <a:solidFill>
                      <a:schemeClr val="accent5">
                        <a:lumMod val="60000"/>
                        <a:lumOff val="4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smtClean="0">
                          <a:ln>
                            <a:noFill/>
                          </a:ln>
                          <a:solidFill>
                            <a:schemeClr val="bg1"/>
                          </a:solidFill>
                          <a:effectLst/>
                          <a:latin typeface="Arial" charset="0"/>
                          <a:ea typeface="ＭＳ Ｐゴシック" pitchFamily="1" charset="-128"/>
                        </a:rPr>
                        <a:t>Eudaimonia</a:t>
                      </a:r>
                      <a:r>
                        <a:rPr kumimoji="0" lang="en-US" sz="1800" b="1" i="0" u="none" strike="noStrike" cap="none" normalizeH="0" baseline="0" dirty="0" smtClean="0">
                          <a:ln>
                            <a:noFill/>
                          </a:ln>
                          <a:solidFill>
                            <a:schemeClr val="bg1"/>
                          </a:solidFill>
                          <a:effectLst/>
                          <a:latin typeface="Arial" charset="0"/>
                          <a:ea typeface="ＭＳ Ｐゴシック" pitchFamily="1" charset="-128"/>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1" u="none" strike="noStrike" cap="none" normalizeH="0" baseline="0" dirty="0" err="1" smtClean="0">
                          <a:ln>
                            <a:noFill/>
                          </a:ln>
                          <a:solidFill>
                            <a:schemeClr val="bg1"/>
                          </a:solidFill>
                          <a:effectLst/>
                          <a:latin typeface="Arial" charset="0"/>
                          <a:ea typeface="ＭＳ Ｐゴシック" pitchFamily="1" charset="-128"/>
                        </a:rPr>
                        <a:t>Ataraxia</a:t>
                      </a:r>
                      <a:r>
                        <a:rPr kumimoji="0" lang="en-US" sz="1800" b="1" i="0" u="none" strike="noStrike" cap="none" normalizeH="0" baseline="0" dirty="0" smtClean="0">
                          <a:ln>
                            <a:noFill/>
                          </a:ln>
                          <a:solidFill>
                            <a:schemeClr val="bg1"/>
                          </a:solidFill>
                          <a:effectLst/>
                          <a:latin typeface="Arial" charset="0"/>
                          <a:ea typeface="ＭＳ Ｐゴシック" pitchFamily="1" charset="-128"/>
                        </a:rPr>
                        <a:t> or </a:t>
                      </a:r>
                      <a:r>
                        <a:rPr kumimoji="0" lang="en-US" sz="1800" b="1" i="1" u="none" strike="noStrike" cap="none" normalizeH="0" baseline="0" dirty="0" err="1" smtClean="0">
                          <a:ln>
                            <a:noFill/>
                          </a:ln>
                          <a:solidFill>
                            <a:schemeClr val="bg1"/>
                          </a:solidFill>
                          <a:effectLst/>
                          <a:latin typeface="Arial" charset="0"/>
                          <a:ea typeface="ＭＳ Ｐゴシック" pitchFamily="1" charset="-128"/>
                        </a:rPr>
                        <a:t>pathe</a:t>
                      </a:r>
                      <a:r>
                        <a:rPr kumimoji="0" lang="en-US" sz="1800" b="1" i="0" u="none" strike="noStrike" cap="none" normalizeH="0" baseline="0" dirty="0" smtClean="0">
                          <a:ln>
                            <a:noFill/>
                          </a:ln>
                          <a:solidFill>
                            <a:schemeClr val="bg1"/>
                          </a:solidFill>
                          <a:effectLst/>
                          <a:latin typeface="Arial" charset="0"/>
                          <a:ea typeface="ＭＳ Ｐゴシック" pitchFamily="1" charset="-128"/>
                        </a:rPr>
                        <a:t>: rational constancy in accord with nature</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5">
                        <a:lumMod val="60000"/>
                        <a:lumOff val="4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charset="0"/>
                          <a:ea typeface="ＭＳ Ｐゴシック" pitchFamily="1" charset="-128"/>
                        </a:rPr>
                        <a:t>Moderate Fatalism:</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charset="0"/>
                          <a:ea typeface="ＭＳ Ｐゴシック" pitchFamily="1" charset="-128"/>
                        </a:rPr>
                        <a:t>Knowing what is/is not within one’s control; adjusting desires to nature of things.</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5">
                        <a:lumMod val="60000"/>
                        <a:lumOff val="4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charset="0"/>
                          <a:ea typeface="ＭＳ Ｐゴシック" pitchFamily="1" charset="-128"/>
                        </a:rPr>
                        <a:t>Pantheistic, fatalistic, moral conventionalism, modesty; cosmopolitanism</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5">
                        <a:lumMod val="60000"/>
                        <a:lumOff val="40000"/>
                      </a:schemeClr>
                    </a:solidFill>
                  </a:tcPr>
                </a:tc>
              </a:tr>
            </a:tbl>
          </a:graphicData>
        </a:graphic>
      </p:graphicFrame>
    </p:spTree>
    <p:extLst>
      <p:ext uri="{BB962C8B-B14F-4D97-AF65-F5344CB8AC3E}">
        <p14:creationId xmlns:p14="http://schemas.microsoft.com/office/powerpoint/2010/main" val="12664612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3581400" y="0"/>
            <a:ext cx="1809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b="1"/>
              <a:t>Skeptics</a:t>
            </a:r>
            <a:endParaRPr lang="en-US" altLang="en-US" sz="3600"/>
          </a:p>
        </p:txBody>
      </p:sp>
      <p:sp>
        <p:nvSpPr>
          <p:cNvPr id="3" name="Text Box 3"/>
          <p:cNvSpPr txBox="1">
            <a:spLocks noChangeArrowheads="1"/>
          </p:cNvSpPr>
          <p:nvPr/>
        </p:nvSpPr>
        <p:spPr bwMode="auto">
          <a:xfrm>
            <a:off x="80963" y="1066800"/>
            <a:ext cx="8866530"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b="1" i="1" dirty="0" err="1"/>
              <a:t>Skepsis</a:t>
            </a:r>
            <a:r>
              <a:rPr lang="en-US" altLang="en-US" sz="3600" b="1" dirty="0"/>
              <a:t> (</a:t>
            </a:r>
            <a:r>
              <a:rPr lang="en-US" altLang="en-US" sz="3600" b="1" dirty="0" err="1"/>
              <a:t>Gk</a:t>
            </a:r>
            <a:r>
              <a:rPr lang="en-US" altLang="en-US" sz="3600" b="1" dirty="0"/>
              <a:t>: inquiry [into how to achieve</a:t>
            </a:r>
          </a:p>
          <a:p>
            <a:r>
              <a:rPr lang="en-US" altLang="en-US" sz="3600" b="1" dirty="0"/>
              <a:t>	mental and emotional </a:t>
            </a:r>
            <a:r>
              <a:rPr lang="en-US" altLang="en-US" sz="3600" b="1" dirty="0" err="1"/>
              <a:t>tranquillity</a:t>
            </a:r>
            <a:r>
              <a:rPr lang="en-US" altLang="en-US" sz="3600" b="1" dirty="0"/>
              <a:t>])</a:t>
            </a:r>
          </a:p>
          <a:p>
            <a:endParaRPr lang="en-US" altLang="en-US" sz="3600" b="1" dirty="0"/>
          </a:p>
          <a:p>
            <a:r>
              <a:rPr lang="en-US" altLang="en-US" sz="3600" b="1" dirty="0"/>
              <a:t>Rejection of philosophical systems</a:t>
            </a:r>
          </a:p>
          <a:p>
            <a:endParaRPr lang="en-US" altLang="en-US" sz="3600" b="1" dirty="0"/>
          </a:p>
          <a:p>
            <a:r>
              <a:rPr lang="en-US" altLang="en-US" sz="3600" b="1" dirty="0"/>
              <a:t>Must accept human inability to perceive</a:t>
            </a:r>
          </a:p>
          <a:p>
            <a:r>
              <a:rPr lang="en-US" altLang="en-US" sz="3600" b="1" dirty="0"/>
              <a:t>	reality and </a:t>
            </a:r>
            <a:r>
              <a:rPr lang="en-US" altLang="en-US" sz="3600" b="1" dirty="0" smtClean="0"/>
              <a:t>truth	</a:t>
            </a:r>
            <a:endParaRPr lang="en-US" altLang="en-US" sz="3600" b="1" dirty="0"/>
          </a:p>
          <a:p>
            <a:endParaRPr lang="en-US" altLang="en-US" sz="3600" b="1" dirty="0"/>
          </a:p>
          <a:p>
            <a:r>
              <a:rPr lang="en-US" altLang="en-US" sz="3600" b="1" dirty="0"/>
              <a:t>Become indifferent, suspend judgment </a:t>
            </a:r>
            <a:endParaRPr lang="en-US" altLang="en-US" sz="3600" b="1" dirty="0" smtClean="0"/>
          </a:p>
          <a:p>
            <a:r>
              <a:rPr lang="en-US" altLang="en-US" sz="3600" b="1" dirty="0" smtClean="0"/>
              <a:t>(</a:t>
            </a:r>
            <a:r>
              <a:rPr lang="en-US" altLang="en-US" sz="3600" b="1" i="1" dirty="0" err="1"/>
              <a:t>epoche</a:t>
            </a:r>
            <a:r>
              <a:rPr lang="en-US" altLang="en-US" sz="3600" b="1" dirty="0"/>
              <a:t>)</a:t>
            </a:r>
          </a:p>
        </p:txBody>
      </p:sp>
      <p:sp>
        <p:nvSpPr>
          <p:cNvPr id="4" name="Rectangle 3"/>
          <p:cNvSpPr/>
          <p:nvPr/>
        </p:nvSpPr>
        <p:spPr>
          <a:xfrm>
            <a:off x="8416578" y="3190"/>
            <a:ext cx="530915" cy="923330"/>
          </a:xfrm>
          <a:prstGeom prst="rect">
            <a:avLst/>
          </a:prstGeom>
          <a:noFill/>
        </p:spPr>
        <p:txBody>
          <a:bodyPr wrap="none" lIns="91440" tIns="45720" rIns="91440" bIns="45720">
            <a:spAutoFit/>
          </a:bodyPr>
          <a:lstStyle/>
          <a:p>
            <a:pPr algn="ct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6</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480334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4535" y="4005064"/>
            <a:ext cx="4319463" cy="28331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12" y="3805165"/>
            <a:ext cx="4445876" cy="3052835"/>
          </a:xfrm>
          <a:prstGeom prst="rect">
            <a:avLst/>
          </a:prstGeom>
        </p:spPr>
      </p:pic>
      <p:sp>
        <p:nvSpPr>
          <p:cNvPr id="2" name="Rectangle 1"/>
          <p:cNvSpPr/>
          <p:nvPr/>
        </p:nvSpPr>
        <p:spPr>
          <a:xfrm>
            <a:off x="4824536" y="151004"/>
            <a:ext cx="4572000" cy="4579715"/>
          </a:xfrm>
          <a:prstGeom prst="rect">
            <a:avLst/>
          </a:prstGeom>
        </p:spPr>
        <p:txBody>
          <a:bodyPr>
            <a:spAutoFit/>
          </a:bodyPr>
          <a:lstStyle/>
          <a:p>
            <a:pPr algn="ctr">
              <a:lnSpc>
                <a:spcPct val="90000"/>
              </a:lnSpc>
            </a:pPr>
            <a:r>
              <a:rPr lang="en-US" altLang="en-US" sz="3200" b="1" dirty="0"/>
              <a:t>Hellenistic Society: </a:t>
            </a:r>
            <a:r>
              <a:rPr lang="en-US" altLang="en-US" sz="4000" b="1" u="sng" dirty="0"/>
              <a:t>Cosmopolitanism</a:t>
            </a:r>
            <a:endParaRPr lang="en-US" altLang="en-US" sz="4800" b="1" u="sng" dirty="0"/>
          </a:p>
          <a:p>
            <a:pPr lvl="1">
              <a:lnSpc>
                <a:spcPct val="90000"/>
              </a:lnSpc>
            </a:pPr>
            <a:r>
              <a:rPr lang="en-US" altLang="en-US" sz="2800" b="1" dirty="0"/>
              <a:t>Political instability, monarchy, cultural expansion</a:t>
            </a:r>
          </a:p>
          <a:p>
            <a:pPr lvl="1">
              <a:lnSpc>
                <a:spcPct val="90000"/>
              </a:lnSpc>
            </a:pPr>
            <a:r>
              <a:rPr lang="en-US" altLang="en-US" sz="2800" b="1" dirty="0"/>
              <a:t>Value of individual &amp; community put into question</a:t>
            </a:r>
          </a:p>
          <a:p>
            <a:pPr lvl="1">
              <a:lnSpc>
                <a:spcPct val="90000"/>
              </a:lnSpc>
            </a:pPr>
            <a:r>
              <a:rPr lang="en-US" altLang="en-US" sz="2800" b="1" dirty="0"/>
              <a:t>Issues related to alienation, fatalism, and virtue</a:t>
            </a:r>
          </a:p>
        </p:txBody>
      </p:sp>
      <p:sp>
        <p:nvSpPr>
          <p:cNvPr id="3" name="Rectangle 2"/>
          <p:cNvSpPr/>
          <p:nvPr/>
        </p:nvSpPr>
        <p:spPr>
          <a:xfrm>
            <a:off x="-36512" y="152400"/>
            <a:ext cx="4572000" cy="4524315"/>
          </a:xfrm>
          <a:prstGeom prst="rect">
            <a:avLst/>
          </a:prstGeom>
        </p:spPr>
        <p:txBody>
          <a:bodyPr>
            <a:spAutoFit/>
          </a:bodyPr>
          <a:lstStyle/>
          <a:p>
            <a:pPr algn="ctr">
              <a:lnSpc>
                <a:spcPct val="90000"/>
              </a:lnSpc>
            </a:pPr>
            <a:r>
              <a:rPr lang="en-US" altLang="en-US" sz="3200" b="1" dirty="0"/>
              <a:t>Classical Athens: </a:t>
            </a:r>
            <a:r>
              <a:rPr lang="en-US" altLang="en-US" sz="3600" b="1" u="sng" dirty="0"/>
              <a:t>Rational Humanism</a:t>
            </a:r>
            <a:endParaRPr lang="en-US" altLang="en-US" sz="4400" b="1" u="sng" dirty="0"/>
          </a:p>
          <a:p>
            <a:pPr lvl="1">
              <a:lnSpc>
                <a:spcPct val="90000"/>
              </a:lnSpc>
            </a:pPr>
            <a:r>
              <a:rPr lang="en-US" altLang="en-US" sz="2800" b="1" dirty="0" smtClean="0"/>
              <a:t>- Power </a:t>
            </a:r>
            <a:r>
              <a:rPr lang="en-US" altLang="en-US" sz="2800" b="1" dirty="0"/>
              <a:t>and stability of democratic city-state</a:t>
            </a:r>
          </a:p>
          <a:p>
            <a:pPr lvl="1">
              <a:lnSpc>
                <a:spcPct val="90000"/>
              </a:lnSpc>
            </a:pPr>
            <a:r>
              <a:rPr lang="en-US" altLang="en-US" sz="2800" b="1" dirty="0" smtClean="0"/>
              <a:t>- Critical </a:t>
            </a:r>
            <a:r>
              <a:rPr lang="en-US" altLang="en-US" sz="2800" b="1" dirty="0"/>
              <a:t>assessment of individual &amp; community</a:t>
            </a:r>
          </a:p>
          <a:p>
            <a:pPr lvl="1">
              <a:lnSpc>
                <a:spcPct val="90000"/>
              </a:lnSpc>
            </a:pPr>
            <a:r>
              <a:rPr lang="en-US" altLang="en-US" sz="2800" b="1" dirty="0" smtClean="0"/>
              <a:t>- Individual </a:t>
            </a:r>
            <a:r>
              <a:rPr lang="en-US" altLang="en-US" sz="2800" b="1" dirty="0"/>
              <a:t>defined by capacity to reason</a:t>
            </a:r>
          </a:p>
          <a:p>
            <a:pPr lvl="1">
              <a:lnSpc>
                <a:spcPct val="90000"/>
              </a:lnSpc>
            </a:pPr>
            <a:r>
              <a:rPr lang="en-US" altLang="en-US" sz="2800" b="1" dirty="0" smtClean="0"/>
              <a:t>- Aim </a:t>
            </a:r>
            <a:r>
              <a:rPr lang="en-US" altLang="en-US" sz="2800" b="1" dirty="0"/>
              <a:t>at good society, good life via reason</a:t>
            </a:r>
          </a:p>
        </p:txBody>
      </p:sp>
      <p:sp>
        <p:nvSpPr>
          <p:cNvPr id="4" name="Rectangle 3"/>
          <p:cNvSpPr/>
          <p:nvPr/>
        </p:nvSpPr>
        <p:spPr>
          <a:xfrm>
            <a:off x="4535488" y="151004"/>
            <a:ext cx="289048" cy="65903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167532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16632"/>
            <a:ext cx="6366702" cy="1384995"/>
          </a:xfrm>
          <a:prstGeom prst="rect">
            <a:avLst/>
          </a:prstGeom>
        </p:spPr>
        <p:txBody>
          <a:bodyPr wrap="square">
            <a:spAutoFit/>
          </a:bodyPr>
          <a:lstStyle/>
          <a:p>
            <a:r>
              <a:rPr lang="en-US" altLang="en-US" sz="2800" b="1" dirty="0"/>
              <a:t>Old Skeptics: Earliest </a:t>
            </a:r>
            <a:r>
              <a:rPr lang="en-US" altLang="en-US" sz="2800" b="1" dirty="0" err="1"/>
              <a:t>Pyrrho</a:t>
            </a:r>
            <a:r>
              <a:rPr lang="en-US" altLang="en-US" sz="2800" b="1" dirty="0"/>
              <a:t> of Elis (early 3rd </a:t>
            </a:r>
            <a:r>
              <a:rPr lang="en-US" altLang="en-US" sz="2800" b="1" dirty="0" err="1" smtClean="0"/>
              <a:t>c.BC</a:t>
            </a:r>
            <a:r>
              <a:rPr lang="en-US" altLang="en-US" sz="2800" b="1" dirty="0"/>
              <a:t>), then others up to 2nd c. BC</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9924" y="1052736"/>
            <a:ext cx="3240360" cy="3240360"/>
          </a:xfrm>
          <a:prstGeom prst="rect">
            <a:avLst/>
          </a:prstGeom>
        </p:spPr>
      </p:pic>
      <p:sp>
        <p:nvSpPr>
          <p:cNvPr id="4" name="Rectangle 3"/>
          <p:cNvSpPr/>
          <p:nvPr/>
        </p:nvSpPr>
        <p:spPr>
          <a:xfrm>
            <a:off x="243896" y="1700808"/>
            <a:ext cx="5264208" cy="1569660"/>
          </a:xfrm>
          <a:prstGeom prst="rect">
            <a:avLst/>
          </a:prstGeom>
        </p:spPr>
        <p:txBody>
          <a:bodyPr wrap="square">
            <a:spAutoFit/>
          </a:bodyPr>
          <a:lstStyle/>
          <a:p>
            <a:r>
              <a:rPr lang="en-US" altLang="en-US" sz="3200" b="1" dirty="0"/>
              <a:t>New Skeptics: Later example </a:t>
            </a:r>
            <a:r>
              <a:rPr lang="en-US" altLang="en-US" sz="3200" b="1" dirty="0" err="1"/>
              <a:t>Sextus</a:t>
            </a:r>
            <a:r>
              <a:rPr lang="en-US" altLang="en-US" sz="3200" b="1" dirty="0"/>
              <a:t> </a:t>
            </a:r>
            <a:r>
              <a:rPr lang="en-US" altLang="en-US" sz="3200" b="1" dirty="0" err="1"/>
              <a:t>Empiricus</a:t>
            </a:r>
            <a:r>
              <a:rPr lang="en-US" altLang="en-US" sz="3200" b="1" dirty="0"/>
              <a:t> (d. c. 200 AD)</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5896" y="3512737"/>
            <a:ext cx="2254028" cy="334526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9924" y="4205507"/>
            <a:ext cx="3206779" cy="265249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233" y="3512738"/>
            <a:ext cx="3237376" cy="3345262"/>
          </a:xfrm>
          <a:prstGeom prst="rect">
            <a:avLst/>
          </a:prstGeom>
        </p:spPr>
      </p:pic>
    </p:spTree>
    <p:extLst>
      <p:ext uri="{BB962C8B-B14F-4D97-AF65-F5344CB8AC3E}">
        <p14:creationId xmlns:p14="http://schemas.microsoft.com/office/powerpoint/2010/main" val="383526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95736" y="12403"/>
            <a:ext cx="5262979" cy="646331"/>
          </a:xfrm>
          <a:prstGeom prst="rect">
            <a:avLst/>
          </a:prstGeom>
        </p:spPr>
        <p:txBody>
          <a:bodyPr wrap="none">
            <a:spAutoFit/>
          </a:bodyPr>
          <a:lstStyle/>
          <a:p>
            <a:pPr>
              <a:spcBef>
                <a:spcPct val="50000"/>
              </a:spcBef>
            </a:pPr>
            <a:r>
              <a:rPr lang="en-US" altLang="en-US" sz="3600" b="1" dirty="0"/>
              <a:t>Principles of skepticism</a:t>
            </a:r>
          </a:p>
        </p:txBody>
      </p:sp>
      <p:sp>
        <p:nvSpPr>
          <p:cNvPr id="3" name="Rectangle 2"/>
          <p:cNvSpPr/>
          <p:nvPr/>
        </p:nvSpPr>
        <p:spPr>
          <a:xfrm>
            <a:off x="2741557" y="671137"/>
            <a:ext cx="4171335" cy="523220"/>
          </a:xfrm>
          <a:prstGeom prst="rect">
            <a:avLst/>
          </a:prstGeom>
        </p:spPr>
        <p:txBody>
          <a:bodyPr wrap="none">
            <a:spAutoFit/>
          </a:bodyPr>
          <a:lstStyle/>
          <a:p>
            <a:pPr>
              <a:spcBef>
                <a:spcPct val="50000"/>
              </a:spcBef>
            </a:pPr>
            <a:r>
              <a:rPr lang="en-US" altLang="en-US" sz="2800" b="1" i="1" dirty="0"/>
              <a:t>Relativity of perception:</a:t>
            </a:r>
          </a:p>
        </p:txBody>
      </p:sp>
      <p:sp>
        <p:nvSpPr>
          <p:cNvPr id="4" name="Rectangle 3"/>
          <p:cNvSpPr/>
          <p:nvPr/>
        </p:nvSpPr>
        <p:spPr>
          <a:xfrm>
            <a:off x="0" y="1052736"/>
            <a:ext cx="8964488" cy="584775"/>
          </a:xfrm>
          <a:prstGeom prst="rect">
            <a:avLst/>
          </a:prstGeom>
        </p:spPr>
        <p:txBody>
          <a:bodyPr wrap="square">
            <a:spAutoFit/>
          </a:bodyPr>
          <a:lstStyle/>
          <a:p>
            <a:pPr>
              <a:spcBef>
                <a:spcPct val="50000"/>
              </a:spcBef>
            </a:pPr>
            <a:r>
              <a:rPr lang="en-US" altLang="en-US" sz="3200" b="1" dirty="0"/>
              <a:t>Perceptions vary according to circumstances </a:t>
            </a:r>
            <a:r>
              <a:rPr lang="en-US" altLang="en-US" sz="3200" b="1" dirty="0" smtClean="0"/>
              <a:t>of:</a:t>
            </a:r>
            <a:endParaRPr lang="en-US" altLang="en-US" sz="3200" b="1" dirty="0"/>
          </a:p>
        </p:txBody>
      </p:sp>
      <p:sp>
        <p:nvSpPr>
          <p:cNvPr id="5" name="Rectangle 4"/>
          <p:cNvSpPr/>
          <p:nvPr/>
        </p:nvSpPr>
        <p:spPr>
          <a:xfrm>
            <a:off x="2843808" y="1628800"/>
            <a:ext cx="3350597" cy="584775"/>
          </a:xfrm>
          <a:prstGeom prst="rect">
            <a:avLst/>
          </a:prstGeom>
        </p:spPr>
        <p:txBody>
          <a:bodyPr wrap="none">
            <a:spAutoFit/>
          </a:bodyPr>
          <a:lstStyle/>
          <a:p>
            <a:r>
              <a:rPr lang="en-US" altLang="en-US" sz="3200" b="1" i="1" dirty="0" smtClean="0"/>
              <a:t>1. Time </a:t>
            </a:r>
            <a:r>
              <a:rPr lang="en-US" altLang="en-US" sz="3200" b="1" i="1" dirty="0"/>
              <a:t>and </a:t>
            </a:r>
            <a:r>
              <a:rPr lang="en-US" altLang="en-US" sz="3200" b="1" i="1" dirty="0" smtClean="0"/>
              <a:t>place</a:t>
            </a:r>
            <a:endParaRPr lang="en-US" sz="3200" b="1" dirty="0"/>
          </a:p>
        </p:txBody>
      </p:sp>
      <p:sp>
        <p:nvSpPr>
          <p:cNvPr id="10" name="Donut 9"/>
          <p:cNvSpPr/>
          <p:nvPr/>
        </p:nvSpPr>
        <p:spPr>
          <a:xfrm>
            <a:off x="0" y="1935755"/>
            <a:ext cx="3089302" cy="4733605"/>
          </a:xfrm>
          <a:prstGeom prst="donut">
            <a:avLst>
              <a:gd name="adj" fmla="val 205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endParaRPr>
          </a:p>
        </p:txBody>
      </p:sp>
      <p:sp>
        <p:nvSpPr>
          <p:cNvPr id="11" name="Rectangle 10"/>
          <p:cNvSpPr/>
          <p:nvPr/>
        </p:nvSpPr>
        <p:spPr>
          <a:xfrm>
            <a:off x="299863" y="4812914"/>
            <a:ext cx="2337499" cy="461665"/>
          </a:xfrm>
          <a:prstGeom prst="rect">
            <a:avLst/>
          </a:prstGeom>
        </p:spPr>
        <p:txBody>
          <a:bodyPr wrap="none">
            <a:spAutoFit/>
          </a:bodyPr>
          <a:lstStyle/>
          <a:p>
            <a:r>
              <a:rPr lang="en-US" sz="2400" b="1" dirty="0" smtClean="0"/>
              <a:t>Ancient </a:t>
            </a:r>
            <a:r>
              <a:rPr lang="en-US" sz="2400" b="1" dirty="0" err="1"/>
              <a:t>greece</a:t>
            </a:r>
            <a:r>
              <a:rPr lang="en-US" sz="2400" b="1" dirty="0"/>
              <a:t> </a:t>
            </a:r>
          </a:p>
        </p:txBody>
      </p:sp>
      <p:sp>
        <p:nvSpPr>
          <p:cNvPr id="12" name="Rectangle 11"/>
          <p:cNvSpPr/>
          <p:nvPr/>
        </p:nvSpPr>
        <p:spPr>
          <a:xfrm>
            <a:off x="107504" y="5220480"/>
            <a:ext cx="2722220" cy="461665"/>
          </a:xfrm>
          <a:prstGeom prst="rect">
            <a:avLst/>
          </a:prstGeom>
        </p:spPr>
        <p:txBody>
          <a:bodyPr wrap="none">
            <a:spAutoFit/>
          </a:bodyPr>
          <a:lstStyle/>
          <a:p>
            <a:r>
              <a:rPr lang="en-US" sz="2400" b="1" dirty="0" smtClean="0"/>
              <a:t>Hellenistic </a:t>
            </a:r>
            <a:r>
              <a:rPr lang="en-US" sz="2400" b="1" dirty="0"/>
              <a:t>period</a:t>
            </a:r>
          </a:p>
        </p:txBody>
      </p:sp>
      <p:sp>
        <p:nvSpPr>
          <p:cNvPr id="13" name="Donut 12"/>
          <p:cNvSpPr/>
          <p:nvPr/>
        </p:nvSpPr>
        <p:spPr>
          <a:xfrm>
            <a:off x="5724128" y="1868607"/>
            <a:ext cx="3456384" cy="4733605"/>
          </a:xfrm>
          <a:prstGeom prst="donut">
            <a:avLst>
              <a:gd name="adj" fmla="val 205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14" name="Rectangle 13"/>
          <p:cNvSpPr/>
          <p:nvPr/>
        </p:nvSpPr>
        <p:spPr>
          <a:xfrm>
            <a:off x="6064760" y="5008041"/>
            <a:ext cx="2775119" cy="461665"/>
          </a:xfrm>
          <a:prstGeom prst="rect">
            <a:avLst/>
          </a:prstGeom>
        </p:spPr>
        <p:txBody>
          <a:bodyPr wrap="none">
            <a:spAutoFit/>
          </a:bodyPr>
          <a:lstStyle/>
          <a:p>
            <a:r>
              <a:rPr lang="en-US" sz="2400" b="1" dirty="0" smtClean="0"/>
              <a:t>Moldavian society</a:t>
            </a:r>
            <a:endParaRPr lang="en-US" sz="2400" b="1" dirty="0"/>
          </a:p>
        </p:txBody>
      </p:sp>
      <p:sp>
        <p:nvSpPr>
          <p:cNvPr id="15" name="Rectangle 14"/>
          <p:cNvSpPr/>
          <p:nvPr/>
        </p:nvSpPr>
        <p:spPr>
          <a:xfrm>
            <a:off x="5940152" y="5415607"/>
            <a:ext cx="2980303" cy="461665"/>
          </a:xfrm>
          <a:prstGeom prst="rect">
            <a:avLst/>
          </a:prstGeom>
        </p:spPr>
        <p:txBody>
          <a:bodyPr wrap="none">
            <a:spAutoFit/>
          </a:bodyPr>
          <a:lstStyle/>
          <a:p>
            <a:r>
              <a:rPr lang="en-US" sz="2400" b="1" dirty="0" smtClean="0"/>
              <a:t>Post-modern </a:t>
            </a:r>
            <a:r>
              <a:rPr lang="en-US" sz="2400" b="1" dirty="0"/>
              <a:t>period</a:t>
            </a:r>
          </a:p>
        </p:txBody>
      </p:sp>
      <p:sp>
        <p:nvSpPr>
          <p:cNvPr id="16" name="Rectangle 15"/>
          <p:cNvSpPr/>
          <p:nvPr/>
        </p:nvSpPr>
        <p:spPr>
          <a:xfrm>
            <a:off x="914614" y="3537014"/>
            <a:ext cx="1107996" cy="923330"/>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5400" b="1" cap="none" spc="0" dirty="0" smtClean="0">
                <a:ln w="50800"/>
                <a:solidFill>
                  <a:schemeClr val="bg1">
                    <a:shade val="50000"/>
                  </a:schemeClr>
                </a:solidFill>
                <a:effectLst/>
              </a:rPr>
              <a:t>???</a:t>
            </a:r>
            <a:endParaRPr lang="en-US" sz="5400" b="1" cap="none" spc="0" dirty="0">
              <a:ln w="50800"/>
              <a:solidFill>
                <a:schemeClr val="bg1">
                  <a:shade val="50000"/>
                </a:schemeClr>
              </a:solidFill>
              <a:effectLst/>
            </a:endParaRPr>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0755" y="2859600"/>
            <a:ext cx="2143125" cy="2143125"/>
          </a:xfrm>
          <a:prstGeom prst="rect">
            <a:avLst/>
          </a:prstGeom>
        </p:spPr>
      </p:pic>
      <p:sp>
        <p:nvSpPr>
          <p:cNvPr id="18" name="Not Equal 17"/>
          <p:cNvSpPr/>
          <p:nvPr/>
        </p:nvSpPr>
        <p:spPr>
          <a:xfrm>
            <a:off x="3707904" y="3447955"/>
            <a:ext cx="1800200" cy="1297811"/>
          </a:xfrm>
          <a:prstGeom prst="mathNotEqual">
            <a:avLst>
              <a:gd name="adj1" fmla="val 6513"/>
              <a:gd name="adj2" fmla="val 6600000"/>
              <a:gd name="adj3" fmla="val 1176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Rectangle 18"/>
          <p:cNvSpPr/>
          <p:nvPr/>
        </p:nvSpPr>
        <p:spPr>
          <a:xfrm>
            <a:off x="2923264" y="2213575"/>
            <a:ext cx="3316934" cy="1323439"/>
          </a:xfrm>
          <a:prstGeom prst="rect">
            <a:avLst/>
          </a:prstGeom>
        </p:spPr>
        <p:txBody>
          <a:bodyPr wrap="none">
            <a:spAutoFit/>
          </a:bodyPr>
          <a:lstStyle/>
          <a:p>
            <a:pPr>
              <a:spcBef>
                <a:spcPct val="50000"/>
              </a:spcBef>
            </a:pPr>
            <a:r>
              <a:rPr lang="en-US" altLang="en-US" sz="3200" b="1" i="1" dirty="0" smtClean="0"/>
              <a:t>2. Physical and </a:t>
            </a:r>
          </a:p>
          <a:p>
            <a:pPr>
              <a:spcBef>
                <a:spcPct val="50000"/>
              </a:spcBef>
            </a:pPr>
            <a:r>
              <a:rPr lang="en-US" altLang="en-US" sz="3200" b="1" i="1" dirty="0" smtClean="0"/>
              <a:t>social conditions</a:t>
            </a:r>
            <a:endParaRPr lang="en-US" altLang="en-US" sz="3200" b="1" dirty="0"/>
          </a:p>
        </p:txBody>
      </p:sp>
      <p:sp>
        <p:nvSpPr>
          <p:cNvPr id="20" name="Rectangle 19"/>
          <p:cNvSpPr/>
          <p:nvPr/>
        </p:nvSpPr>
        <p:spPr>
          <a:xfrm>
            <a:off x="3284565" y="4735970"/>
            <a:ext cx="2646878" cy="1077218"/>
          </a:xfrm>
          <a:prstGeom prst="rect">
            <a:avLst/>
          </a:prstGeom>
        </p:spPr>
        <p:txBody>
          <a:bodyPr wrap="none">
            <a:spAutoFit/>
          </a:bodyPr>
          <a:lstStyle/>
          <a:p>
            <a:r>
              <a:rPr lang="en-US" altLang="en-US" sz="3200" b="1" i="1" dirty="0" smtClean="0"/>
              <a:t>3. The </a:t>
            </a:r>
            <a:r>
              <a:rPr lang="en-US" altLang="en-US" sz="3200" b="1" i="1" dirty="0"/>
              <a:t>nature </a:t>
            </a:r>
            <a:endParaRPr lang="en-US" altLang="en-US" sz="3200" b="1" i="1" dirty="0" smtClean="0"/>
          </a:p>
          <a:p>
            <a:r>
              <a:rPr lang="en-US" altLang="en-US" sz="3200" b="1" i="1" dirty="0" smtClean="0"/>
              <a:t>of </a:t>
            </a:r>
            <a:r>
              <a:rPr lang="en-US" altLang="en-US" sz="3200" b="1" i="1" dirty="0"/>
              <a:t>the object</a:t>
            </a:r>
            <a:endParaRPr lang="en-US" sz="3200" b="1" dirty="0"/>
          </a:p>
        </p:txBody>
      </p:sp>
      <p:sp>
        <p:nvSpPr>
          <p:cNvPr id="21" name="Rectangle 20"/>
          <p:cNvSpPr/>
          <p:nvPr/>
        </p:nvSpPr>
        <p:spPr>
          <a:xfrm>
            <a:off x="2510390" y="5813188"/>
            <a:ext cx="3943708" cy="1077218"/>
          </a:xfrm>
          <a:prstGeom prst="rect">
            <a:avLst/>
          </a:prstGeom>
        </p:spPr>
        <p:txBody>
          <a:bodyPr wrap="none">
            <a:spAutoFit/>
          </a:bodyPr>
          <a:lstStyle/>
          <a:p>
            <a:r>
              <a:rPr lang="en-US" altLang="en-US" sz="3200" b="1" i="1" dirty="0" smtClean="0"/>
              <a:t>4. </a:t>
            </a:r>
            <a:r>
              <a:rPr lang="en-US" altLang="en-US" sz="3200" b="1" i="1" dirty="0"/>
              <a:t>The nature of </a:t>
            </a:r>
            <a:r>
              <a:rPr lang="en-US" altLang="en-US" sz="3200" b="1" i="1" dirty="0" smtClean="0"/>
              <a:t>the</a:t>
            </a:r>
          </a:p>
          <a:p>
            <a:r>
              <a:rPr lang="en-US" altLang="en-US" sz="3200" b="1" i="1" dirty="0" smtClean="0"/>
              <a:t> </a:t>
            </a:r>
            <a:r>
              <a:rPr lang="en-US" altLang="en-US" sz="3200" b="1" i="1" dirty="0"/>
              <a:t>individual perceiver</a:t>
            </a:r>
            <a:endParaRPr lang="en-US" sz="3200" b="1" dirty="0"/>
          </a:p>
        </p:txBody>
      </p:sp>
      <p:sp>
        <p:nvSpPr>
          <p:cNvPr id="22" name="Rectangle 21"/>
          <p:cNvSpPr/>
          <p:nvPr/>
        </p:nvSpPr>
        <p:spPr>
          <a:xfrm>
            <a:off x="726156" y="2609728"/>
            <a:ext cx="1630576" cy="1077218"/>
          </a:xfrm>
          <a:prstGeom prst="rect">
            <a:avLst/>
          </a:prstGeom>
        </p:spPr>
        <p:txBody>
          <a:bodyPr wrap="none">
            <a:spAutoFit/>
          </a:bodyPr>
          <a:lstStyle/>
          <a:p>
            <a:pPr algn="ctr"/>
            <a:r>
              <a:rPr lang="en-US" sz="3200" b="1" dirty="0" smtClean="0"/>
              <a:t>Mental </a:t>
            </a:r>
          </a:p>
          <a:p>
            <a:pPr algn="ctr"/>
            <a:r>
              <a:rPr lang="en-US" sz="3200" b="1" dirty="0" smtClean="0"/>
              <a:t>illness</a:t>
            </a:r>
            <a:endParaRPr lang="en-US" sz="3200" b="1" dirty="0"/>
          </a:p>
        </p:txBody>
      </p:sp>
      <p:sp>
        <p:nvSpPr>
          <p:cNvPr id="23" name="TextBox 22"/>
          <p:cNvSpPr txBox="1"/>
          <p:nvPr/>
        </p:nvSpPr>
        <p:spPr>
          <a:xfrm>
            <a:off x="6863393" y="2060848"/>
            <a:ext cx="1431600" cy="830997"/>
          </a:xfrm>
          <a:prstGeom prst="rect">
            <a:avLst/>
          </a:prstGeom>
          <a:noFill/>
        </p:spPr>
        <p:txBody>
          <a:bodyPr wrap="square" rtlCol="0">
            <a:spAutoFit/>
          </a:bodyPr>
          <a:lstStyle/>
          <a:p>
            <a:pPr algn="ctr"/>
            <a:r>
              <a:rPr lang="en-US" sz="2400" b="1" dirty="0" smtClean="0"/>
              <a:t>Normal</a:t>
            </a:r>
          </a:p>
          <a:p>
            <a:pPr algn="ctr"/>
            <a:r>
              <a:rPr lang="en-US" sz="2400" b="1" dirty="0" smtClean="0"/>
              <a:t>state</a:t>
            </a:r>
            <a:endParaRPr lang="en-US" sz="2400" b="1" dirty="0"/>
          </a:p>
        </p:txBody>
      </p:sp>
      <p:sp>
        <p:nvSpPr>
          <p:cNvPr id="29" name="Curved Right Arrow 28"/>
          <p:cNvSpPr/>
          <p:nvPr/>
        </p:nvSpPr>
        <p:spPr>
          <a:xfrm rot="5400000" flipV="1">
            <a:off x="3496167" y="-1838912"/>
            <a:ext cx="2771276" cy="6826383"/>
          </a:xfrm>
          <a:prstGeom prst="curved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1444" y="961037"/>
            <a:ext cx="1828800" cy="2505075"/>
          </a:xfrm>
          <a:prstGeom prst="rect">
            <a:avLst/>
          </a:prstGeom>
        </p:spPr>
      </p:pic>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5427" y="1466473"/>
            <a:ext cx="1734933" cy="1188750"/>
          </a:xfrm>
          <a:prstGeom prst="rect">
            <a:avLst/>
          </a:prstGeom>
        </p:spPr>
      </p:pic>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3161" y="1052736"/>
            <a:ext cx="1333500" cy="1333500"/>
          </a:xfrm>
          <a:prstGeom prst="rect">
            <a:avLst/>
          </a:prstGeom>
        </p:spPr>
      </p:pic>
      <p:pic>
        <p:nvPicPr>
          <p:cNvPr id="27" name="Picture 26"/>
          <p:cNvPicPr>
            <a:picLocks noChangeAspect="1"/>
          </p:cNvPicPr>
          <p:nvPr/>
        </p:nvPicPr>
        <p:blipFill rotWithShape="1">
          <a:blip r:embed="rId6" cstate="print">
            <a:extLst>
              <a:ext uri="{28A0092B-C50C-407E-A947-70E740481C1C}">
                <a14:useLocalDpi xmlns:a14="http://schemas.microsoft.com/office/drawing/2010/main" val="0"/>
              </a:ext>
            </a:extLst>
          </a:blip>
          <a:srcRect l="52791" r="27161" b="62698"/>
          <a:stretch/>
        </p:blipFill>
        <p:spPr>
          <a:xfrm>
            <a:off x="6900901" y="1825331"/>
            <a:ext cx="1058803" cy="1312883"/>
          </a:xfrm>
          <a:prstGeom prst="rect">
            <a:avLst/>
          </a:prstGeom>
        </p:spPr>
      </p:pic>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78456" y="5220480"/>
            <a:ext cx="2306763" cy="1532716"/>
          </a:xfrm>
          <a:prstGeom prst="rect">
            <a:avLst/>
          </a:prstGeom>
        </p:spPr>
      </p:pic>
      <p:sp>
        <p:nvSpPr>
          <p:cNvPr id="6" name="Rectangle 5"/>
          <p:cNvSpPr/>
          <p:nvPr/>
        </p:nvSpPr>
        <p:spPr>
          <a:xfrm>
            <a:off x="1872509" y="2251913"/>
            <a:ext cx="5293193" cy="353943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just"/>
            <a:r>
              <a:rPr lang="en-US" altLang="en-US" sz="3200" b="1" dirty="0" smtClean="0">
                <a:solidFill>
                  <a:schemeClr val="bg1"/>
                </a:solidFill>
                <a:latin typeface="Arial" pitchFamily="34" charset="0"/>
                <a:cs typeface="Times New Roman" pitchFamily="18" charset="0"/>
              </a:rPr>
              <a:t> Rather </a:t>
            </a:r>
            <a:r>
              <a:rPr lang="en-US" altLang="en-US" sz="3200" b="1" dirty="0">
                <a:solidFill>
                  <a:schemeClr val="bg1"/>
                </a:solidFill>
                <a:latin typeface="Arial" pitchFamily="34" charset="0"/>
                <a:cs typeface="Times New Roman" pitchFamily="18" charset="0"/>
              </a:rPr>
              <a:t>than trying to prove and defend a doctrine, they pointed out how many supposed philosophical proofs for the existence of a god were fallacious. </a:t>
            </a:r>
            <a:endParaRPr lang="en-US" sz="3200" b="1" dirty="0"/>
          </a:p>
        </p:txBody>
      </p:sp>
    </p:spTree>
    <p:extLst>
      <p:ext uri="{BB962C8B-B14F-4D97-AF65-F5344CB8AC3E}">
        <p14:creationId xmlns:p14="http://schemas.microsoft.com/office/powerpoint/2010/main" val="2697835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500"/>
                                        <p:tgtEl>
                                          <p:spTgt spid="23"/>
                                        </p:tgtEl>
                                      </p:cBhvr>
                                    </p:animEffec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500"/>
                                        <p:tgtEl>
                                          <p:spTgt spid="2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500"/>
                                        <p:tgtEl>
                                          <p:spTgt spid="24"/>
                                        </p:tgtEl>
                                      </p:cBhvr>
                                    </p:animEffect>
                                  </p:childTnLst>
                                </p:cTn>
                              </p:par>
                            </p:childTnLst>
                          </p:cTn>
                        </p:par>
                        <p:par>
                          <p:cTn id="68" fill="hold">
                            <p:stCondLst>
                              <p:cond delay="500"/>
                            </p:stCondLst>
                            <p:childTnLst>
                              <p:par>
                                <p:cTn id="69" presetID="10" presetClass="entr" presetSubtype="0" fill="hold" nodeType="after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fade">
                                      <p:cBhvr>
                                        <p:cTn id="71" dur="500"/>
                                        <p:tgtEl>
                                          <p:spTgt spid="26"/>
                                        </p:tgtEl>
                                      </p:cBhvr>
                                    </p:animEffect>
                                  </p:childTnLst>
                                </p:cTn>
                              </p:par>
                            </p:childTnLst>
                          </p:cTn>
                        </p:par>
                        <p:par>
                          <p:cTn id="72" fill="hold">
                            <p:stCondLst>
                              <p:cond delay="1000"/>
                            </p:stCondLst>
                            <p:childTnLst>
                              <p:par>
                                <p:cTn id="73" presetID="10" presetClass="entr" presetSubtype="0" fill="hold" nodeType="after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fade">
                                      <p:cBhvr>
                                        <p:cTn id="75" dur="500"/>
                                        <p:tgtEl>
                                          <p:spTgt spid="25"/>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fade">
                                      <p:cBhvr>
                                        <p:cTn id="80" dur="500"/>
                                        <p:tgtEl>
                                          <p:spTgt spid="27"/>
                                        </p:tgtEl>
                                      </p:cBhvr>
                                    </p:animEffect>
                                  </p:childTnLst>
                                </p:cTn>
                              </p:par>
                              <p:par>
                                <p:cTn id="81" presetID="10" presetClass="entr" presetSubtype="0" fill="hold" nodeType="withEffect">
                                  <p:stCondLst>
                                    <p:cond delay="0"/>
                                  </p:stCondLst>
                                  <p:childTnLst>
                                    <p:set>
                                      <p:cBhvr>
                                        <p:cTn id="82" dur="1" fill="hold">
                                          <p:stCondLst>
                                            <p:cond delay="0"/>
                                          </p:stCondLst>
                                        </p:cTn>
                                        <p:tgtEl>
                                          <p:spTgt spid="28"/>
                                        </p:tgtEl>
                                        <p:attrNameLst>
                                          <p:attrName>style.visibility</p:attrName>
                                        </p:attrNameLst>
                                      </p:cBhvr>
                                      <p:to>
                                        <p:strVal val="visible"/>
                                      </p:to>
                                    </p:set>
                                    <p:animEffect transition="in" filter="fade">
                                      <p:cBhvr>
                                        <p:cTn id="83" dur="500"/>
                                        <p:tgtEl>
                                          <p:spTgt spid="28"/>
                                        </p:tgtEl>
                                      </p:cBhvr>
                                    </p:animEffect>
                                  </p:childTnLst>
                                </p:cTn>
                              </p:par>
                            </p:childTnLst>
                          </p:cTn>
                        </p:par>
                        <p:par>
                          <p:cTn id="84" fill="hold">
                            <p:stCondLst>
                              <p:cond delay="500"/>
                            </p:stCondLst>
                            <p:childTnLst>
                              <p:par>
                                <p:cTn id="85" presetID="16" presetClass="entr" presetSubtype="21" fill="hold" grpId="0" nodeType="after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barn(inVertical)">
                                      <p:cBhvr>
                                        <p:cTn id="87" dur="500"/>
                                        <p:tgtEl>
                                          <p:spTgt spid="29"/>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6"/>
                                        </p:tgtEl>
                                        <p:attrNameLst>
                                          <p:attrName>style.visibility</p:attrName>
                                        </p:attrNameLst>
                                      </p:cBhvr>
                                      <p:to>
                                        <p:strVal val="visible"/>
                                      </p:to>
                                    </p:set>
                                    <p:animEffect transition="in" filter="fade">
                                      <p:cBhvr>
                                        <p:cTn id="9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1" grpId="0"/>
      <p:bldP spid="12" grpId="0"/>
      <p:bldP spid="13" grpId="0" animBg="1"/>
      <p:bldP spid="14" grpId="0"/>
      <p:bldP spid="15" grpId="0"/>
      <p:bldP spid="16" grpId="0"/>
      <p:bldP spid="18" grpId="0" animBg="1"/>
      <p:bldP spid="19" grpId="0"/>
      <p:bldP spid="20" grpId="0"/>
      <p:bldP spid="21" grpId="0"/>
      <p:bldP spid="22" grpId="0"/>
      <p:bldP spid="23" grpId="0"/>
      <p:bldP spid="29"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88640"/>
            <a:ext cx="9144000"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altLang="en-US" sz="2400" b="1" dirty="0" smtClean="0">
                <a:solidFill>
                  <a:schemeClr val="bg1"/>
                </a:solidFill>
                <a:latin typeface="Arial" pitchFamily="34" charset="0"/>
                <a:cs typeface="Times New Roman" pitchFamily="18" charset="0"/>
              </a:rPr>
              <a:t>     The </a:t>
            </a:r>
            <a:r>
              <a:rPr lang="en-US" altLang="en-US" sz="2400" b="1" dirty="0">
                <a:solidFill>
                  <a:schemeClr val="bg1"/>
                </a:solidFill>
                <a:latin typeface="Arial" pitchFamily="34" charset="0"/>
                <a:cs typeface="Times New Roman" pitchFamily="18" charset="0"/>
              </a:rPr>
              <a:t>Skeptics, argued that we can know nothing for sure, therefore it is wiser not to have </a:t>
            </a:r>
            <a:r>
              <a:rPr lang="en-US" altLang="en-US" sz="2400" b="1" dirty="0" err="1" smtClean="0">
                <a:solidFill>
                  <a:schemeClr val="bg1"/>
                </a:solidFill>
                <a:latin typeface="Arial" pitchFamily="34" charset="0"/>
                <a:cs typeface="Times New Roman" pitchFamily="18" charset="0"/>
              </a:rPr>
              <a:t>opinions,not</a:t>
            </a:r>
            <a:r>
              <a:rPr lang="en-US" altLang="en-US" sz="2400" b="1" dirty="0" smtClean="0">
                <a:solidFill>
                  <a:schemeClr val="bg1"/>
                </a:solidFill>
                <a:latin typeface="Arial" pitchFamily="34" charset="0"/>
                <a:cs typeface="Times New Roman" pitchFamily="18" charset="0"/>
              </a:rPr>
              <a:t> </a:t>
            </a:r>
            <a:r>
              <a:rPr lang="en-US" altLang="en-US" sz="2400" b="1" dirty="0">
                <a:solidFill>
                  <a:schemeClr val="bg1"/>
                </a:solidFill>
                <a:latin typeface="Arial" pitchFamily="34" charset="0"/>
                <a:cs typeface="Times New Roman" pitchFamily="18" charset="0"/>
              </a:rPr>
              <a:t>to affirm or deny any </a:t>
            </a:r>
            <a:r>
              <a:rPr lang="en-US" altLang="en-US" sz="2400" b="1" dirty="0" smtClean="0">
                <a:solidFill>
                  <a:schemeClr val="bg1"/>
                </a:solidFill>
                <a:latin typeface="Arial" pitchFamily="34" charset="0"/>
                <a:cs typeface="Times New Roman" pitchFamily="18" charset="0"/>
              </a:rPr>
              <a:t>doctrine </a:t>
            </a:r>
            <a:r>
              <a:rPr lang="en-US" altLang="en-US" sz="2400" b="1" dirty="0">
                <a:solidFill>
                  <a:schemeClr val="bg1"/>
                </a:solidFill>
                <a:latin typeface="Arial" pitchFamily="34" charset="0"/>
                <a:cs typeface="Times New Roman" pitchFamily="18" charset="0"/>
              </a:rPr>
              <a:t>or knowledge, but to stand aloof of the world. </a:t>
            </a:r>
            <a:endParaRPr lang="en-US" sz="2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2597" y="3645024"/>
            <a:ext cx="2621403" cy="306896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6136" y="1775187"/>
            <a:ext cx="3292798" cy="172582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8255" y="3581672"/>
            <a:ext cx="1447881" cy="147925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628800"/>
            <a:ext cx="3164975" cy="2373731"/>
          </a:xfrm>
          <a:prstGeom prst="rect">
            <a:avLst/>
          </a:prstGeom>
        </p:spPr>
      </p:pic>
      <p:sp>
        <p:nvSpPr>
          <p:cNvPr id="9" name="Donut 8"/>
          <p:cNvSpPr/>
          <p:nvPr/>
        </p:nvSpPr>
        <p:spPr>
          <a:xfrm rot="3533597">
            <a:off x="654551" y="1495130"/>
            <a:ext cx="5320597" cy="5458968"/>
          </a:xfrm>
          <a:prstGeom prst="donut">
            <a:avLst>
              <a:gd name="adj" fmla="val 205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5696" y="2161847"/>
            <a:ext cx="1143000" cy="952500"/>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24187" y="3330455"/>
            <a:ext cx="1453009" cy="894159"/>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02694" y="4423854"/>
            <a:ext cx="1397000" cy="755650"/>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37" y="5496262"/>
            <a:ext cx="1719168" cy="1344833"/>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7544" y="4275258"/>
            <a:ext cx="1831506" cy="1221004"/>
          </a:xfrm>
          <a:prstGeom prst="rect">
            <a:avLst/>
          </a:prstGeom>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84772" y="5439812"/>
            <a:ext cx="1720924" cy="1187754"/>
          </a:xfrm>
          <a:prstGeom prst="rect">
            <a:avLst/>
          </a:prstGeom>
        </p:spPr>
      </p:pic>
    </p:spTree>
    <p:extLst>
      <p:ext uri="{BB962C8B-B14F-4D97-AF65-F5344CB8AC3E}">
        <p14:creationId xmlns:p14="http://schemas.microsoft.com/office/powerpoint/2010/main" val="4294716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par>
                          <p:cTn id="39" fill="hold">
                            <p:stCondLst>
                              <p:cond delay="1000"/>
                            </p:stCondLst>
                            <p:childTnLst>
                              <p:par>
                                <p:cTn id="40" presetID="10" presetClass="entr" presetSubtype="0" fill="hold"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par>
                          <p:cTn id="43" fill="hold">
                            <p:stCondLst>
                              <p:cond delay="1500"/>
                            </p:stCondLst>
                            <p:childTnLst>
                              <p:par>
                                <p:cTn id="44" presetID="10" presetClass="entr" presetSubtype="0" fill="hold"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0" y="116632"/>
            <a:ext cx="9088934" cy="6186309"/>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lvl1pPr>
              <a:defRPr sz="2400">
                <a:solidFill>
                  <a:schemeClr val="tx1"/>
                </a:solidFill>
                <a:latin typeface="Times" charset="0"/>
              </a:defRPr>
            </a:lvl1pPr>
            <a:lvl2pPr marL="742950" indent="-285750">
              <a:defRPr sz="2400">
                <a:solidFill>
                  <a:schemeClr val="tx1"/>
                </a:solidFill>
                <a:latin typeface="Times" charset="0"/>
              </a:defRPr>
            </a:lvl2pPr>
            <a:lvl3pPr marL="1143000" indent="-228600">
              <a:defRPr sz="2400">
                <a:solidFill>
                  <a:schemeClr val="tx1"/>
                </a:solidFill>
                <a:latin typeface="Times" charset="0"/>
              </a:defRPr>
            </a:lvl3pPr>
            <a:lvl4pPr marL="1600200" indent="-228600">
              <a:defRPr sz="2400">
                <a:solidFill>
                  <a:schemeClr val="tx1"/>
                </a:solidFill>
                <a:latin typeface="Times" charset="0"/>
              </a:defRPr>
            </a:lvl4pPr>
            <a:lvl5pPr marL="2057400" indent="-228600">
              <a:defRPr sz="2400">
                <a:solidFill>
                  <a:schemeClr val="tx1"/>
                </a:solidFill>
                <a:latin typeface="Times" charset="0"/>
              </a:defRPr>
            </a:lvl5pPr>
            <a:lvl6pPr marL="2514600" indent="-228600" eaLnBrk="0" fontAlgn="base" hangingPunct="0">
              <a:spcBef>
                <a:spcPct val="0"/>
              </a:spcBef>
              <a:spcAft>
                <a:spcPct val="0"/>
              </a:spcAft>
              <a:defRPr sz="2400">
                <a:solidFill>
                  <a:schemeClr val="tx1"/>
                </a:solidFill>
                <a:latin typeface="Times" charset="0"/>
              </a:defRPr>
            </a:lvl6pPr>
            <a:lvl7pPr marL="2971800" indent="-228600" eaLnBrk="0" fontAlgn="base" hangingPunct="0">
              <a:spcBef>
                <a:spcPct val="0"/>
              </a:spcBef>
              <a:spcAft>
                <a:spcPct val="0"/>
              </a:spcAft>
              <a:defRPr sz="2400">
                <a:solidFill>
                  <a:schemeClr val="tx1"/>
                </a:solidFill>
                <a:latin typeface="Times" charset="0"/>
              </a:defRPr>
            </a:lvl7pPr>
            <a:lvl8pPr marL="3429000" indent="-228600" eaLnBrk="0" fontAlgn="base" hangingPunct="0">
              <a:spcBef>
                <a:spcPct val="0"/>
              </a:spcBef>
              <a:spcAft>
                <a:spcPct val="0"/>
              </a:spcAft>
              <a:defRPr sz="2400">
                <a:solidFill>
                  <a:schemeClr val="tx1"/>
                </a:solidFill>
                <a:latin typeface="Times" charset="0"/>
              </a:defRPr>
            </a:lvl8pPr>
            <a:lvl9pPr marL="3886200" indent="-228600" eaLnBrk="0" fontAlgn="base" hangingPunct="0">
              <a:spcBef>
                <a:spcPct val="0"/>
              </a:spcBef>
              <a:spcAft>
                <a:spcPct val="0"/>
              </a:spcAft>
              <a:defRPr sz="2400">
                <a:solidFill>
                  <a:schemeClr val="tx1"/>
                </a:solidFill>
                <a:latin typeface="Times" charset="0"/>
              </a:defRPr>
            </a:lvl9pPr>
          </a:lstStyle>
          <a:p>
            <a:pPr>
              <a:spcBef>
                <a:spcPct val="50000"/>
              </a:spcBef>
            </a:pPr>
            <a:r>
              <a:rPr lang="en-US" altLang="en-US" sz="3200" b="1" dirty="0">
                <a:solidFill>
                  <a:sysClr val="windowText" lastClr="000000"/>
                </a:solidFill>
              </a:rPr>
              <a:t>The problem of human variability and frailty:</a:t>
            </a:r>
            <a:endParaRPr lang="en-US" altLang="en-US" sz="2800" b="1" dirty="0">
              <a:solidFill>
                <a:sysClr val="windowText" lastClr="000000"/>
              </a:solidFill>
            </a:endParaRPr>
          </a:p>
          <a:p>
            <a:pPr>
              <a:spcBef>
                <a:spcPct val="50000"/>
              </a:spcBef>
            </a:pPr>
            <a:r>
              <a:rPr lang="en-US" altLang="en-US" sz="2800" b="1" dirty="0">
                <a:solidFill>
                  <a:sysClr val="windowText" lastClr="000000"/>
                </a:solidFill>
              </a:rPr>
              <a:t>For every opinion held by any reputable human being, there is a contrary opinion that has been held by equally reputable human beings.</a:t>
            </a:r>
          </a:p>
          <a:p>
            <a:pPr>
              <a:spcBef>
                <a:spcPct val="50000"/>
              </a:spcBef>
            </a:pPr>
            <a:r>
              <a:rPr lang="en-US" altLang="en-US" sz="2800" b="1" dirty="0">
                <a:solidFill>
                  <a:sysClr val="windowText" lastClr="000000"/>
                </a:solidFill>
              </a:rPr>
              <a:t>Every opinion that now seems foolish has been, at some other time or place, regarded as absolute truth by reputable authorities.</a:t>
            </a:r>
          </a:p>
          <a:p>
            <a:pPr>
              <a:spcBef>
                <a:spcPct val="50000"/>
              </a:spcBef>
            </a:pPr>
            <a:r>
              <a:rPr lang="en-US" altLang="en-US" sz="2800" b="1" dirty="0">
                <a:solidFill>
                  <a:sysClr val="windowText" lastClr="000000"/>
                </a:solidFill>
              </a:rPr>
              <a:t>Generally, what human beings regard as certain varies according to history and culture.</a:t>
            </a:r>
          </a:p>
          <a:p>
            <a:pPr>
              <a:spcBef>
                <a:spcPct val="50000"/>
              </a:spcBef>
            </a:pPr>
            <a:r>
              <a:rPr lang="en-US" altLang="en-US" sz="2800" b="1" dirty="0">
                <a:solidFill>
                  <a:sysClr val="windowText" lastClr="000000"/>
                </a:solidFill>
              </a:rPr>
              <a:t>Conclusion: Contrary to the authoritarian, no human beings can be regarded as having some special insight into the truth</a:t>
            </a:r>
            <a:r>
              <a:rPr lang="en-US" altLang="en-US" sz="2800" b="1" dirty="0" smtClean="0">
                <a:solidFill>
                  <a:sysClr val="windowText" lastClr="000000"/>
                </a:solidFill>
              </a:rPr>
              <a:t>.</a:t>
            </a:r>
            <a:endParaRPr lang="en-US" altLang="en-US" sz="2800" b="1" dirty="0">
              <a:solidFill>
                <a:sysClr val="windowText" lastClr="000000"/>
              </a:solidFill>
            </a:endParaRPr>
          </a:p>
        </p:txBody>
      </p:sp>
    </p:spTree>
    <p:extLst>
      <p:ext uri="{BB962C8B-B14F-4D97-AF65-F5344CB8AC3E}">
        <p14:creationId xmlns:p14="http://schemas.microsoft.com/office/powerpoint/2010/main" val="97643219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28903"/>
            <a:ext cx="7772400" cy="1736725"/>
          </a:xfrm>
          <a:prstGeom prst="rect">
            <a:avLst/>
          </a:prstGeom>
        </p:spPr>
        <p:txBody>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altLang="en-US" dirty="0" smtClean="0"/>
              <a:t>Cynicism</a:t>
            </a:r>
            <a:endParaRPr lang="en-US" altLang="en-US" dirty="0"/>
          </a:p>
        </p:txBody>
      </p:sp>
      <p:sp>
        <p:nvSpPr>
          <p:cNvPr id="3" name="Rectangle 4"/>
          <p:cNvSpPr txBox="1">
            <a:spLocks noChangeArrowheads="1"/>
          </p:cNvSpPr>
          <p:nvPr/>
        </p:nvSpPr>
        <p:spPr>
          <a:xfrm>
            <a:off x="-355848" y="5113647"/>
            <a:ext cx="4063752" cy="1752600"/>
          </a:xfrm>
          <a:prstGeom prst="rect">
            <a:avLst/>
          </a:prstGeom>
        </p:spPr>
        <p:txBody>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137160" indent="0" algn="ctr">
              <a:buNone/>
            </a:pPr>
            <a:r>
              <a:rPr lang="en-US" altLang="en-US" dirty="0" smtClean="0"/>
              <a:t>“A life of Virtue in agreement with Nature”</a:t>
            </a:r>
            <a:endParaRPr lang="en-US" altLang="en-US" dirty="0"/>
          </a:p>
        </p:txBody>
      </p:sp>
      <p:pic>
        <p:nvPicPr>
          <p:cNvPr id="4" name="Picture 6" descr="Image:Waterhouse-Diogenes.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980728"/>
            <a:ext cx="2755900" cy="370046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707904" y="799881"/>
            <a:ext cx="4572000" cy="1815882"/>
          </a:xfrm>
          <a:prstGeom prst="rect">
            <a:avLst/>
          </a:prstGeom>
        </p:spPr>
        <p:txBody>
          <a:bodyPr>
            <a:spAutoFit/>
          </a:bodyPr>
          <a:lstStyle/>
          <a:p>
            <a:pPr algn="just"/>
            <a:r>
              <a:rPr lang="en-US" altLang="en-US" sz="2800" b="1" dirty="0" smtClean="0"/>
              <a:t>   Influenced </a:t>
            </a:r>
            <a:r>
              <a:rPr lang="en-US" altLang="en-US" sz="2800" b="1" dirty="0"/>
              <a:t>by Socrates, who valued Virtue and cared little for wealth and accepted opinions.</a:t>
            </a:r>
          </a:p>
        </p:txBody>
      </p:sp>
      <p:sp>
        <p:nvSpPr>
          <p:cNvPr id="6" name="Rectangle 5"/>
          <p:cNvSpPr/>
          <p:nvPr/>
        </p:nvSpPr>
        <p:spPr>
          <a:xfrm>
            <a:off x="4139952" y="3212976"/>
            <a:ext cx="4572000" cy="1815882"/>
          </a:xfrm>
          <a:prstGeom prst="rect">
            <a:avLst/>
          </a:prstGeom>
        </p:spPr>
        <p:txBody>
          <a:bodyPr>
            <a:spAutoFit/>
          </a:bodyPr>
          <a:lstStyle/>
          <a:p>
            <a:pPr algn="just"/>
            <a:r>
              <a:rPr lang="en-US" altLang="en-US" sz="2800" b="1" dirty="0" smtClean="0"/>
              <a:t>   “</a:t>
            </a:r>
            <a:r>
              <a:rPr lang="en-US" altLang="en-US" sz="2800" b="1" dirty="0"/>
              <a:t>Cynicism” is derived from the Greek word for dog, as the Cynics were like watchdogs</a:t>
            </a:r>
            <a:r>
              <a:rPr lang="en-US" altLang="en-US" sz="2800" b="1" dirty="0" smtClean="0"/>
              <a:t>. 7</a:t>
            </a:r>
            <a:endParaRPr lang="en-US" altLang="en-US" sz="2800" b="1" dirty="0"/>
          </a:p>
        </p:txBody>
      </p:sp>
      <p:sp>
        <p:nvSpPr>
          <p:cNvPr id="7" name="Rectangle 6"/>
          <p:cNvSpPr/>
          <p:nvPr/>
        </p:nvSpPr>
        <p:spPr>
          <a:xfrm>
            <a:off x="4355976" y="5278983"/>
            <a:ext cx="4572000" cy="1421928"/>
          </a:xfrm>
          <a:prstGeom prst="rect">
            <a:avLst/>
          </a:prstGeom>
        </p:spPr>
        <p:txBody>
          <a:bodyPr>
            <a:spAutoFit/>
          </a:bodyPr>
          <a:lstStyle/>
          <a:p>
            <a:pPr>
              <a:lnSpc>
                <a:spcPct val="90000"/>
              </a:lnSpc>
            </a:pPr>
            <a:r>
              <a:rPr lang="en-US" altLang="en-US" sz="2400" b="1" dirty="0" err="1" smtClean="0"/>
              <a:t>Diogen</a:t>
            </a:r>
            <a:r>
              <a:rPr lang="en-US" altLang="en-US" sz="2400" b="1" dirty="0" smtClean="0"/>
              <a:t>  </a:t>
            </a:r>
            <a:r>
              <a:rPr lang="en-US" altLang="en-US" sz="2400" b="1" dirty="0"/>
              <a:t>is believed to be the first to use the word “cosmopolitan,” meaning citizen of the world.</a:t>
            </a:r>
          </a:p>
        </p:txBody>
      </p:sp>
    </p:spTree>
    <p:extLst>
      <p:ext uri="{BB962C8B-B14F-4D97-AF65-F5344CB8AC3E}">
        <p14:creationId xmlns:p14="http://schemas.microsoft.com/office/powerpoint/2010/main" val="30097775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Rot="1" noChangeArrowheads="1"/>
          </p:cNvSpPr>
          <p:nvPr/>
        </p:nvSpPr>
        <p:spPr>
          <a:xfrm>
            <a:off x="3751982" y="39523"/>
            <a:ext cx="5511552" cy="920914"/>
          </a:xfrm>
          <a:prstGeom prst="rect">
            <a:avLst/>
          </a:prstGeom>
        </p:spPr>
        <p:txBody>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altLang="en-US" dirty="0" smtClean="0"/>
              <a:t>Basic Philosophy</a:t>
            </a:r>
            <a:endParaRPr lang="en-US" altLang="en-US" dirty="0"/>
          </a:p>
        </p:txBody>
      </p:sp>
      <p:sp>
        <p:nvSpPr>
          <p:cNvPr id="3" name="Rectangle 3"/>
          <p:cNvSpPr txBox="1">
            <a:spLocks noRot="1" noChangeArrowheads="1"/>
          </p:cNvSpPr>
          <p:nvPr/>
        </p:nvSpPr>
        <p:spPr>
          <a:xfrm>
            <a:off x="31503" y="692696"/>
            <a:ext cx="9266982" cy="1047750"/>
          </a:xfrm>
          <a:prstGeom prst="rect">
            <a:avLst/>
          </a:prstGeom>
        </p:spPr>
        <p:txBody>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137160" indent="0">
              <a:buNone/>
            </a:pPr>
            <a:r>
              <a:rPr lang="en-US" altLang="en-US" sz="2700" b="1" dirty="0" smtClean="0"/>
              <a:t>- Happiness is found by living in agreement with nature.</a:t>
            </a:r>
          </a:p>
          <a:p>
            <a:pPr marL="137160" indent="0">
              <a:buNone/>
            </a:pPr>
            <a:r>
              <a:rPr lang="en-US" altLang="en-US" sz="2700" b="1" dirty="0" smtClean="0"/>
              <a:t>- One must be self-sufficient to be happy.</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502" y="1736315"/>
            <a:ext cx="9112498" cy="509377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30" y="1740447"/>
            <a:ext cx="9144000" cy="511755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00" y="1740447"/>
            <a:ext cx="5031355" cy="5116632"/>
          </a:xfrm>
          <a:prstGeom prst="rect">
            <a:avLst/>
          </a:prstGeom>
        </p:spPr>
      </p:pic>
      <p:sp>
        <p:nvSpPr>
          <p:cNvPr id="8" name="Rectangle 7"/>
          <p:cNvSpPr/>
          <p:nvPr/>
        </p:nvSpPr>
        <p:spPr>
          <a:xfrm>
            <a:off x="4440666" y="2348880"/>
            <a:ext cx="4572000" cy="3108543"/>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marL="137160" indent="0" algn="just">
              <a:buNone/>
            </a:pPr>
            <a:r>
              <a:rPr lang="en-US" altLang="en-US" sz="2800" b="1" dirty="0">
                <a:latin typeface="Times" panose="02020603050405020304" pitchFamily="18" charset="0"/>
                <a:cs typeface="Times" panose="02020603050405020304" pitchFamily="18" charset="0"/>
              </a:rPr>
              <a:t>- To find nature, free oneself from wealth, fame, and power, which have no use in nature.</a:t>
            </a:r>
          </a:p>
          <a:p>
            <a:pPr marL="137160" indent="0" algn="just">
              <a:buNone/>
            </a:pPr>
            <a:r>
              <a:rPr lang="en-US" altLang="en-US" sz="2800" b="1" dirty="0">
                <a:latin typeface="Times" panose="02020603050405020304" pitchFamily="18" charset="0"/>
                <a:cs typeface="Times" panose="02020603050405020304" pitchFamily="18" charset="0"/>
              </a:rPr>
              <a:t>- Suffering is caused by false judgments of value, which cause unhappiness.</a:t>
            </a:r>
          </a:p>
        </p:txBody>
      </p:sp>
    </p:spTree>
    <p:extLst>
      <p:ext uri="{BB962C8B-B14F-4D97-AF65-F5344CB8AC3E}">
        <p14:creationId xmlns:p14="http://schemas.microsoft.com/office/powerpoint/2010/main" val="43477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40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55976" y="0"/>
            <a:ext cx="144016" cy="68718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 y="26139"/>
            <a:ext cx="4356128" cy="289880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9" y="2276872"/>
            <a:ext cx="4362066" cy="256484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59" y="4437112"/>
            <a:ext cx="4291353" cy="2413886"/>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t="28564"/>
          <a:stretch/>
        </p:blipFill>
        <p:spPr>
          <a:xfrm>
            <a:off x="4507584" y="36952"/>
            <a:ext cx="4644007" cy="2208647"/>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t="9375" b="8772"/>
          <a:stretch/>
        </p:blipFill>
        <p:spPr>
          <a:xfrm>
            <a:off x="4542092" y="2225861"/>
            <a:ext cx="4644007" cy="2142463"/>
          </a:xfrm>
          <a:prstGeom prst="rect">
            <a:avLst/>
          </a:prstGeom>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l="-588" t="-16747" r="588" b="16747"/>
          <a:stretch/>
        </p:blipFill>
        <p:spPr>
          <a:xfrm>
            <a:off x="4499992" y="3789040"/>
            <a:ext cx="4574992" cy="3047535"/>
          </a:xfrm>
          <a:prstGeom prst="rect">
            <a:avLst/>
          </a:prstGeom>
        </p:spPr>
      </p:pic>
      <p:sp>
        <p:nvSpPr>
          <p:cNvPr id="10" name="Rectangle 9"/>
          <p:cNvSpPr/>
          <p:nvPr/>
        </p:nvSpPr>
        <p:spPr>
          <a:xfrm>
            <a:off x="4836937" y="40370"/>
            <a:ext cx="4054315" cy="584775"/>
          </a:xfrm>
          <a:prstGeom prst="rect">
            <a:avLst/>
          </a:prstGeom>
          <a:noFill/>
        </p:spPr>
        <p:txBody>
          <a:bodyPr wrap="none" lIns="91440" tIns="45720" rIns="91440" bIns="45720">
            <a:spAutoFit/>
          </a:bodyPr>
          <a:lstStyle/>
          <a:p>
            <a:pPr algn="ctr"/>
            <a:r>
              <a:rPr lang="en-US" sz="3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Nature style of living</a:t>
            </a:r>
            <a:endParaRPr lang="en-US"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Rectangle 10"/>
          <p:cNvSpPr/>
          <p:nvPr/>
        </p:nvSpPr>
        <p:spPr>
          <a:xfrm>
            <a:off x="997005" y="40370"/>
            <a:ext cx="2767103" cy="1077218"/>
          </a:xfrm>
          <a:prstGeom prst="rect">
            <a:avLst/>
          </a:prstGeom>
          <a:noFill/>
        </p:spPr>
        <p:txBody>
          <a:bodyPr wrap="none" lIns="91440" tIns="45720" rIns="91440" bIns="45720">
            <a:spAutoFit/>
          </a:bodyPr>
          <a:lstStyle/>
          <a:p>
            <a:pPr algn="ctr"/>
            <a:r>
              <a:rPr lang="en-US" sz="3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Metropolitan </a:t>
            </a:r>
          </a:p>
          <a:p>
            <a:pPr algn="ctr"/>
            <a:r>
              <a:rPr lang="en-US" sz="3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style of living </a:t>
            </a:r>
            <a:endParaRPr lang="en-US"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Rectangle 11"/>
          <p:cNvSpPr/>
          <p:nvPr/>
        </p:nvSpPr>
        <p:spPr>
          <a:xfrm>
            <a:off x="0" y="2412171"/>
            <a:ext cx="4355976" cy="4401205"/>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r>
              <a:rPr lang="en-US" altLang="en-US" sz="2800" b="1" dirty="0"/>
              <a:t>Cynics often lived without property.</a:t>
            </a:r>
          </a:p>
          <a:p>
            <a:r>
              <a:rPr lang="en-US" altLang="en-US" sz="2800" b="1" dirty="0"/>
              <a:t>Though they renounced society’s values, they lived among their fellow citizens.</a:t>
            </a:r>
          </a:p>
          <a:p>
            <a:r>
              <a:rPr lang="en-US" altLang="en-US" sz="2800" b="1" dirty="0"/>
              <a:t>They would “hound” others who devoted their lives to foolish pursuits of worldly pleasures.</a:t>
            </a:r>
          </a:p>
        </p:txBody>
      </p:sp>
    </p:spTree>
    <p:extLst>
      <p:ext uri="{BB962C8B-B14F-4D97-AF65-F5344CB8AC3E}">
        <p14:creationId xmlns:p14="http://schemas.microsoft.com/office/powerpoint/2010/main" val="629598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67544" y="64376"/>
            <a:ext cx="7772400" cy="1143000"/>
          </a:xfrm>
          <a:prstGeom prst="rect">
            <a:avLst/>
          </a:prstGeom>
        </p:spPr>
        <p:txBody>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altLang="en-US" dirty="0" smtClean="0"/>
              <a:t>Hellenistic Age </a:t>
            </a:r>
            <a:r>
              <a:rPr lang="en-US" altLang="en-US" sz="3200" dirty="0" smtClean="0"/>
              <a:t>(c. 323-30 BCE)</a:t>
            </a:r>
            <a:endParaRPr lang="en-US" altLang="en-US" dirty="0"/>
          </a:p>
        </p:txBody>
      </p:sp>
      <p:sp>
        <p:nvSpPr>
          <p:cNvPr id="3" name="Rectangle 3"/>
          <p:cNvSpPr txBox="1">
            <a:spLocks noChangeArrowheads="1"/>
          </p:cNvSpPr>
          <p:nvPr/>
        </p:nvSpPr>
        <p:spPr>
          <a:xfrm>
            <a:off x="0" y="692696"/>
            <a:ext cx="4114800" cy="4114800"/>
          </a:xfrm>
          <a:prstGeom prst="rect">
            <a:avLst/>
          </a:prstGeom>
        </p:spPr>
        <p:txBody>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lnSpc>
                <a:spcPct val="90000"/>
              </a:lnSpc>
            </a:pPr>
            <a:r>
              <a:rPr lang="en-US" altLang="en-US" sz="2400" b="1" dirty="0" smtClean="0"/>
              <a:t>Decline of Athens (c. 404)</a:t>
            </a:r>
          </a:p>
          <a:p>
            <a:pPr>
              <a:lnSpc>
                <a:spcPct val="90000"/>
              </a:lnSpc>
            </a:pPr>
            <a:r>
              <a:rPr lang="en-US" altLang="en-US" sz="2400" b="1" dirty="0" smtClean="0"/>
              <a:t>Rise of Macedon:</a:t>
            </a:r>
          </a:p>
          <a:p>
            <a:pPr lvl="1">
              <a:lnSpc>
                <a:spcPct val="90000"/>
              </a:lnSpc>
            </a:pPr>
            <a:r>
              <a:rPr lang="en-US" altLang="en-US" sz="2000" b="1" dirty="0" smtClean="0"/>
              <a:t>Philip (d. 336) &amp; Alexander</a:t>
            </a:r>
          </a:p>
          <a:p>
            <a:pPr lvl="1">
              <a:lnSpc>
                <a:spcPct val="90000"/>
              </a:lnSpc>
            </a:pPr>
            <a:r>
              <a:rPr lang="en-US" altLang="en-US" sz="2000" b="1" dirty="0" smtClean="0"/>
              <a:t>Death of Alexander (323)</a:t>
            </a:r>
          </a:p>
          <a:p>
            <a:pPr lvl="1">
              <a:lnSpc>
                <a:spcPct val="90000"/>
              </a:lnSpc>
            </a:pPr>
            <a:r>
              <a:rPr lang="en-US" altLang="en-US" sz="2000" b="1" dirty="0" smtClean="0"/>
              <a:t>[Aristotle dies 322]</a:t>
            </a:r>
          </a:p>
          <a:p>
            <a:pPr>
              <a:lnSpc>
                <a:spcPct val="90000"/>
              </a:lnSpc>
            </a:pPr>
            <a:r>
              <a:rPr lang="en-US" altLang="en-US" sz="2400" b="1" dirty="0" smtClean="0"/>
              <a:t>Hellenism</a:t>
            </a:r>
          </a:p>
          <a:p>
            <a:pPr lvl="1">
              <a:lnSpc>
                <a:spcPct val="90000"/>
              </a:lnSpc>
            </a:pPr>
            <a:r>
              <a:rPr lang="en-US" altLang="en-US" sz="2000" b="1" dirty="0" smtClean="0"/>
              <a:t>Alexandria cultural center</a:t>
            </a:r>
          </a:p>
          <a:p>
            <a:pPr lvl="1">
              <a:lnSpc>
                <a:spcPct val="90000"/>
              </a:lnSpc>
            </a:pPr>
            <a:r>
              <a:rPr lang="en-US" altLang="en-US" sz="2000" b="1" dirty="0" smtClean="0"/>
              <a:t>Fusion of peoples</a:t>
            </a:r>
          </a:p>
          <a:p>
            <a:pPr lvl="1">
              <a:lnSpc>
                <a:spcPct val="90000"/>
              </a:lnSpc>
            </a:pPr>
            <a:r>
              <a:rPr lang="en-US" altLang="en-US" sz="2000" b="1" dirty="0" smtClean="0"/>
              <a:t>Stoicism &amp; Epicureanism</a:t>
            </a:r>
          </a:p>
          <a:p>
            <a:pPr lvl="1">
              <a:lnSpc>
                <a:spcPct val="90000"/>
              </a:lnSpc>
            </a:pPr>
            <a:r>
              <a:rPr lang="en-US" altLang="en-US" sz="2000" b="1" dirty="0" smtClean="0"/>
              <a:t>Mystery Religions</a:t>
            </a:r>
          </a:p>
          <a:p>
            <a:pPr>
              <a:lnSpc>
                <a:spcPct val="90000"/>
              </a:lnSpc>
            </a:pPr>
            <a:r>
              <a:rPr lang="en-US" altLang="en-US" sz="2400" b="1" dirty="0" smtClean="0"/>
              <a:t>Roman Ascension</a:t>
            </a:r>
          </a:p>
          <a:p>
            <a:pPr lvl="1">
              <a:lnSpc>
                <a:spcPct val="90000"/>
              </a:lnSpc>
            </a:pPr>
            <a:r>
              <a:rPr lang="en-US" altLang="en-US" sz="2000" b="1" dirty="0" smtClean="0"/>
              <a:t>Roman Republic (509-133)</a:t>
            </a:r>
          </a:p>
          <a:p>
            <a:pPr lvl="1">
              <a:lnSpc>
                <a:spcPct val="90000"/>
              </a:lnSpc>
            </a:pPr>
            <a:r>
              <a:rPr lang="en-US" altLang="en-US" sz="2000" b="1" dirty="0" smtClean="0"/>
              <a:t>Collapse of Republic (133-30)</a:t>
            </a:r>
          </a:p>
          <a:p>
            <a:pPr lvl="1">
              <a:lnSpc>
                <a:spcPct val="90000"/>
              </a:lnSpc>
            </a:pPr>
            <a:r>
              <a:rPr lang="en-US" altLang="en-US" sz="2000" b="1" dirty="0" smtClean="0"/>
              <a:t>Roman Empire (30 BCE- 180 CE)</a:t>
            </a:r>
            <a:endParaRPr lang="en-US" altLang="en-US" sz="2000" b="1"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4114800" y="1052736"/>
            <a:ext cx="4800600" cy="2754313"/>
          </a:xfrm>
          <a:prstGeom prst="rect">
            <a:avLst/>
          </a:prstGeom>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3757978"/>
            <a:ext cx="2320975" cy="3067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752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0" y="66183"/>
            <a:ext cx="8229600" cy="5257800"/>
          </a:xfrm>
          <a:prstGeom prst="rect">
            <a:avLst/>
          </a:prstGeom>
        </p:spPr>
        <p:style>
          <a:lnRef idx="1">
            <a:schemeClr val="accent2"/>
          </a:lnRef>
          <a:fillRef idx="2">
            <a:schemeClr val="accent2"/>
          </a:fillRef>
          <a:effectRef idx="1">
            <a:schemeClr val="accent2"/>
          </a:effectRef>
          <a:fontRef idx="minor">
            <a:schemeClr val="dk1"/>
          </a:fontRef>
        </p:style>
        <p:txBody>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r>
              <a:rPr lang="en-US" altLang="en-US" dirty="0" smtClean="0">
                <a:solidFill>
                  <a:schemeClr val="bg1"/>
                </a:solidFill>
              </a:rPr>
              <a:t>Upon Alexander’s death, his generals struggled for power</a:t>
            </a:r>
          </a:p>
          <a:p>
            <a:pPr lvl="1"/>
            <a:r>
              <a:rPr lang="en-US" altLang="en-US" dirty="0" smtClean="0">
                <a:solidFill>
                  <a:schemeClr val="bg1"/>
                </a:solidFill>
              </a:rPr>
              <a:t>4 distinct kingdoms emerge</a:t>
            </a:r>
          </a:p>
          <a:p>
            <a:endParaRPr lang="en-US" altLang="en-US" dirty="0" smtClean="0">
              <a:solidFill>
                <a:schemeClr val="bg1"/>
              </a:solidFill>
            </a:endParaRPr>
          </a:p>
          <a:p>
            <a:r>
              <a:rPr lang="en-US" altLang="en-US" dirty="0" smtClean="0">
                <a:solidFill>
                  <a:schemeClr val="bg1"/>
                </a:solidFill>
              </a:rPr>
              <a:t>Alexander had encouraged a marriage </a:t>
            </a:r>
          </a:p>
          <a:p>
            <a:pPr>
              <a:buFont typeface="Arial" charset="0"/>
              <a:buNone/>
            </a:pPr>
            <a:r>
              <a:rPr lang="en-US" altLang="en-US" dirty="0" smtClean="0">
                <a:solidFill>
                  <a:schemeClr val="bg1"/>
                </a:solidFill>
              </a:rPr>
              <a:t>    of East &amp; West</a:t>
            </a:r>
          </a:p>
          <a:p>
            <a:pPr lvl="1"/>
            <a:r>
              <a:rPr lang="en-US" altLang="en-US" dirty="0" smtClean="0">
                <a:solidFill>
                  <a:schemeClr val="bg1"/>
                </a:solidFill>
              </a:rPr>
              <a:t>But Hellenistic kings saved positions of </a:t>
            </a:r>
          </a:p>
          <a:p>
            <a:pPr lvl="1">
              <a:buFont typeface="Arial" charset="0"/>
              <a:buNone/>
            </a:pPr>
            <a:r>
              <a:rPr lang="en-US" altLang="en-US" dirty="0" smtClean="0">
                <a:solidFill>
                  <a:schemeClr val="bg1"/>
                </a:solidFill>
              </a:rPr>
              <a:t>    </a:t>
            </a:r>
            <a:r>
              <a:rPr lang="en-US" altLang="en-US" dirty="0" smtClean="0">
                <a:solidFill>
                  <a:srgbClr val="000000"/>
                </a:solidFill>
              </a:rPr>
              <a:t>power for Greeks &amp; Macedonians </a:t>
            </a:r>
          </a:p>
          <a:p>
            <a:pPr lvl="1"/>
            <a:endParaRPr lang="en-US" altLang="en-US" dirty="0" smtClean="0">
              <a:solidFill>
                <a:schemeClr val="bg1"/>
              </a:solidFill>
            </a:endParaRPr>
          </a:p>
          <a:p>
            <a:pPr>
              <a:buFont typeface="Arial" charset="0"/>
              <a:buNone/>
            </a:pPr>
            <a:endParaRPr lang="en-US" altLang="en-US" dirty="0" smtClean="0">
              <a:solidFill>
                <a:schemeClr val="bg1"/>
              </a:solidFill>
            </a:endParaRPr>
          </a:p>
          <a:p>
            <a:endParaRPr lang="en-US" altLang="en-US" dirty="0" smtClean="0">
              <a:solidFill>
                <a:schemeClr val="bg1"/>
              </a:solidFill>
            </a:endParaRPr>
          </a:p>
          <a:p>
            <a:endParaRPr lang="en-US" altLang="en-US" dirty="0" smtClean="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0112" y="3429000"/>
            <a:ext cx="3485865" cy="3376932"/>
          </a:xfrm>
          <a:prstGeom prst="rect">
            <a:avLst/>
          </a:prstGeom>
        </p:spPr>
      </p:pic>
      <p:pic>
        <p:nvPicPr>
          <p:cNvPr id="10"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16" y="0"/>
            <a:ext cx="911409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2916" y="4180344"/>
            <a:ext cx="5934137" cy="2677656"/>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en-US" altLang="en-US" sz="2800" b="1" dirty="0" smtClean="0"/>
              <a:t>    Hellenistic </a:t>
            </a:r>
            <a:r>
              <a:rPr lang="en-US" altLang="en-US" sz="2800" b="1" dirty="0"/>
              <a:t>because of, on the one hand,  the predominant role of Greece and, on the other hand, not completely Greek, being more multiethnic, multiracial, and multicultural.</a:t>
            </a:r>
          </a:p>
        </p:txBody>
      </p:sp>
      <p:sp>
        <p:nvSpPr>
          <p:cNvPr id="12" name="Rectangle 11"/>
          <p:cNvSpPr/>
          <p:nvPr/>
        </p:nvSpPr>
        <p:spPr>
          <a:xfrm>
            <a:off x="5937051" y="3789040"/>
            <a:ext cx="3128923" cy="304698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defRPr/>
            </a:pPr>
            <a:r>
              <a:rPr lang="en-US" sz="2400" b="1" dirty="0" smtClean="0">
                <a:solidFill>
                  <a:schemeClr val="bg1"/>
                </a:solidFill>
              </a:rPr>
              <a:t>         Hellenistic </a:t>
            </a:r>
            <a:r>
              <a:rPr lang="en-US" sz="2400" b="1" dirty="0">
                <a:solidFill>
                  <a:schemeClr val="bg1"/>
                </a:solidFill>
              </a:rPr>
              <a:t>kings encouraged new cities and military settlements to be built, which further expanded Greek influence &amp; culture.</a:t>
            </a:r>
          </a:p>
        </p:txBody>
      </p:sp>
      <p:sp>
        <p:nvSpPr>
          <p:cNvPr id="2" name="Rectangle 1"/>
          <p:cNvSpPr/>
          <p:nvPr/>
        </p:nvSpPr>
        <p:spPr>
          <a:xfrm>
            <a:off x="8576593" y="2853575"/>
            <a:ext cx="537327" cy="923330"/>
          </a:xfrm>
          <a:prstGeom prst="rect">
            <a:avLst/>
          </a:prstGeom>
          <a:noFill/>
        </p:spPr>
        <p:txBody>
          <a:bodyPr wrap="none" lIns="91440" tIns="45720" rIns="91440" bIns="45720">
            <a:spAutoFit/>
          </a:bodyPr>
          <a:lstStyle/>
          <a:p>
            <a:pPr algn="ctr"/>
            <a:r>
              <a:rPr lang="en-US" sz="5400" b="1" cap="none" spc="50" dirty="0" smtClean="0">
                <a:ln w="13500">
                  <a:solidFill>
                    <a:schemeClr val="accent1">
                      <a:shade val="2500"/>
                      <a:alpha val="6500"/>
                    </a:schemeClr>
                  </a:solidFill>
                  <a:prstDash val="solid"/>
                </a:ln>
                <a:solidFill>
                  <a:sysClr val="windowText" lastClr="000000">
                    <a:alpha val="95000"/>
                  </a:sysClr>
                </a:solidFill>
                <a:effectLst>
                  <a:innerShdw blurRad="50900" dist="38500" dir="13500000">
                    <a:srgbClr val="000000">
                      <a:alpha val="60000"/>
                    </a:srgbClr>
                  </a:innerShdw>
                </a:effectLst>
              </a:rPr>
              <a:t>1</a:t>
            </a:r>
            <a:endParaRPr lang="en-US" sz="5400" b="1" cap="none" spc="50" dirty="0">
              <a:ln w="13500">
                <a:solidFill>
                  <a:schemeClr val="accent1">
                    <a:shade val="2500"/>
                    <a:alpha val="6500"/>
                  </a:schemeClr>
                </a:solidFill>
                <a:prstDash val="solid"/>
              </a:ln>
              <a:solidFill>
                <a:sysClr val="windowText" lastClr="000000">
                  <a:alpha val="95000"/>
                </a:sysClr>
              </a:solidFill>
              <a:effectLst>
                <a:innerShdw blurRad="50900" dist="38500" dir="13500000">
                  <a:srgbClr val="000000">
                    <a:alpha val="60000"/>
                  </a:srgbClr>
                </a:innerShdw>
              </a:effectLst>
            </a:endParaRPr>
          </a:p>
        </p:txBody>
      </p:sp>
    </p:spTree>
    <p:extLst>
      <p:ext uri="{BB962C8B-B14F-4D97-AF65-F5344CB8AC3E}">
        <p14:creationId xmlns:p14="http://schemas.microsoft.com/office/powerpoint/2010/main" val="702349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a:spLocks noChangeArrowheads="1"/>
          </p:cNvSpPr>
          <p:nvPr/>
        </p:nvSpPr>
        <p:spPr bwMode="auto">
          <a:xfrm>
            <a:off x="3581400" y="2971800"/>
            <a:ext cx="1905000" cy="9144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Calibri" charset="0"/>
              <a:ea typeface="ＭＳ Ｐゴシック" charset="0"/>
              <a:cs typeface="ＭＳ Ｐゴシック" charset="0"/>
            </a:endParaRPr>
          </a:p>
        </p:txBody>
      </p:sp>
      <p:sp>
        <p:nvSpPr>
          <p:cNvPr id="4" name="Text Box 3"/>
          <p:cNvSpPr txBox="1">
            <a:spLocks noChangeArrowheads="1"/>
          </p:cNvSpPr>
          <p:nvPr/>
        </p:nvSpPr>
        <p:spPr bwMode="auto">
          <a:xfrm>
            <a:off x="3657600" y="3048000"/>
            <a:ext cx="18288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2400" dirty="0">
                <a:latin typeface="Calibri" charset="0"/>
                <a:ea typeface="ＭＳ Ｐゴシック" charset="0"/>
                <a:cs typeface="ＭＳ Ｐゴシック" charset="0"/>
              </a:rPr>
              <a:t>Hellenistic Culture</a:t>
            </a:r>
          </a:p>
        </p:txBody>
      </p:sp>
      <p:sp>
        <p:nvSpPr>
          <p:cNvPr id="5" name="Rectangle 4"/>
          <p:cNvSpPr>
            <a:spLocks noChangeArrowheads="1"/>
          </p:cNvSpPr>
          <p:nvPr/>
        </p:nvSpPr>
        <p:spPr bwMode="auto">
          <a:xfrm>
            <a:off x="990600" y="609600"/>
            <a:ext cx="2743200" cy="1905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Calibri" charset="0"/>
              <a:ea typeface="ＭＳ Ｐゴシック" charset="0"/>
              <a:cs typeface="ＭＳ Ｐゴシック" charset="0"/>
            </a:endParaRPr>
          </a:p>
        </p:txBody>
      </p:sp>
      <p:sp>
        <p:nvSpPr>
          <p:cNvPr id="6" name="Text Box 5"/>
          <p:cNvSpPr txBox="1">
            <a:spLocks noChangeArrowheads="1"/>
          </p:cNvSpPr>
          <p:nvPr/>
        </p:nvSpPr>
        <p:spPr bwMode="auto">
          <a:xfrm>
            <a:off x="1447800" y="762000"/>
            <a:ext cx="19050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2000" b="1" dirty="0">
                <a:latin typeface="Calibri" charset="0"/>
                <a:ea typeface="ＭＳ Ｐゴシック" charset="0"/>
                <a:cs typeface="ＭＳ Ｐゴシック" charset="0"/>
              </a:rPr>
              <a:t>Architecture and Sculpture</a:t>
            </a:r>
            <a:endParaRPr lang="en-US" sz="2000" dirty="0">
              <a:latin typeface="Calibri" charset="0"/>
              <a:ea typeface="ＭＳ Ｐゴシック" charset="0"/>
              <a:cs typeface="ＭＳ Ｐゴシック" charset="0"/>
            </a:endParaRPr>
          </a:p>
        </p:txBody>
      </p:sp>
      <p:sp>
        <p:nvSpPr>
          <p:cNvPr id="7" name="Rectangle 6"/>
          <p:cNvSpPr>
            <a:spLocks noChangeArrowheads="1"/>
          </p:cNvSpPr>
          <p:nvPr/>
        </p:nvSpPr>
        <p:spPr bwMode="auto">
          <a:xfrm>
            <a:off x="5715000" y="685800"/>
            <a:ext cx="2895600" cy="1828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Calibri" charset="0"/>
              <a:ea typeface="ＭＳ Ｐゴシック" charset="0"/>
              <a:cs typeface="ＭＳ Ｐゴシック" charset="0"/>
            </a:endParaRPr>
          </a:p>
        </p:txBody>
      </p:sp>
      <p:sp>
        <p:nvSpPr>
          <p:cNvPr id="8" name="Text Box 7"/>
          <p:cNvSpPr txBox="1">
            <a:spLocks noChangeArrowheads="1"/>
          </p:cNvSpPr>
          <p:nvPr/>
        </p:nvSpPr>
        <p:spPr bwMode="auto">
          <a:xfrm>
            <a:off x="6019800" y="762000"/>
            <a:ext cx="22098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2000" b="1" dirty="0">
                <a:latin typeface="Calibri" charset="0"/>
                <a:ea typeface="ＭＳ Ｐゴシック" charset="0"/>
                <a:cs typeface="ＭＳ Ｐゴシック" charset="0"/>
              </a:rPr>
              <a:t>Literature</a:t>
            </a:r>
          </a:p>
        </p:txBody>
      </p:sp>
      <p:sp>
        <p:nvSpPr>
          <p:cNvPr id="9" name="Rectangle 8"/>
          <p:cNvSpPr>
            <a:spLocks noChangeArrowheads="1"/>
          </p:cNvSpPr>
          <p:nvPr/>
        </p:nvSpPr>
        <p:spPr bwMode="auto">
          <a:xfrm>
            <a:off x="914400" y="4267200"/>
            <a:ext cx="2819400" cy="1905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Calibri" charset="0"/>
              <a:ea typeface="ＭＳ Ｐゴシック" charset="0"/>
              <a:cs typeface="ＭＳ Ｐゴシック" charset="0"/>
            </a:endParaRPr>
          </a:p>
        </p:txBody>
      </p:sp>
      <p:sp>
        <p:nvSpPr>
          <p:cNvPr id="10" name="Text Box 9"/>
          <p:cNvSpPr txBox="1">
            <a:spLocks noChangeArrowheads="1"/>
          </p:cNvSpPr>
          <p:nvPr/>
        </p:nvSpPr>
        <p:spPr bwMode="auto">
          <a:xfrm>
            <a:off x="1219200" y="4419600"/>
            <a:ext cx="22860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2000" b="1" dirty="0">
                <a:latin typeface="Calibri" charset="0"/>
                <a:ea typeface="ＭＳ Ｐゴシック" charset="0"/>
                <a:cs typeface="ＭＳ Ｐゴシック" charset="0"/>
              </a:rPr>
              <a:t>Science</a:t>
            </a:r>
          </a:p>
        </p:txBody>
      </p:sp>
      <p:sp>
        <p:nvSpPr>
          <p:cNvPr id="11" name="Rectangle 10"/>
          <p:cNvSpPr>
            <a:spLocks noChangeArrowheads="1"/>
          </p:cNvSpPr>
          <p:nvPr/>
        </p:nvSpPr>
        <p:spPr bwMode="auto">
          <a:xfrm>
            <a:off x="5562600" y="4267200"/>
            <a:ext cx="2971800" cy="1905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Calibri" charset="0"/>
              <a:ea typeface="ＭＳ Ｐゴシック" charset="0"/>
              <a:cs typeface="ＭＳ Ｐゴシック" charset="0"/>
            </a:endParaRPr>
          </a:p>
        </p:txBody>
      </p:sp>
      <p:sp>
        <p:nvSpPr>
          <p:cNvPr id="12" name="Text Box 11"/>
          <p:cNvSpPr txBox="1">
            <a:spLocks noChangeArrowheads="1"/>
          </p:cNvSpPr>
          <p:nvPr/>
        </p:nvSpPr>
        <p:spPr bwMode="auto">
          <a:xfrm>
            <a:off x="5867400" y="4419600"/>
            <a:ext cx="21336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2000" b="1" dirty="0">
                <a:latin typeface="Calibri" charset="0"/>
                <a:ea typeface="ＭＳ Ｐゴシック" charset="0"/>
                <a:cs typeface="ＭＳ Ｐゴシック" charset="0"/>
              </a:rPr>
              <a:t>Philosophy</a:t>
            </a:r>
          </a:p>
        </p:txBody>
      </p:sp>
      <p:sp>
        <p:nvSpPr>
          <p:cNvPr id="13" name="Line 12"/>
          <p:cNvSpPr>
            <a:spLocks noChangeShapeType="1"/>
          </p:cNvSpPr>
          <p:nvPr/>
        </p:nvSpPr>
        <p:spPr bwMode="auto">
          <a:xfrm flipV="1">
            <a:off x="5410200" y="2590800"/>
            <a:ext cx="99060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Calibri" charset="0"/>
              <a:ea typeface="ＭＳ Ｐゴシック" charset="0"/>
              <a:cs typeface="ＭＳ Ｐゴシック" charset="0"/>
            </a:endParaRPr>
          </a:p>
        </p:txBody>
      </p:sp>
      <p:sp>
        <p:nvSpPr>
          <p:cNvPr id="14" name="Line 13"/>
          <p:cNvSpPr>
            <a:spLocks noChangeShapeType="1"/>
          </p:cNvSpPr>
          <p:nvPr/>
        </p:nvSpPr>
        <p:spPr bwMode="auto">
          <a:xfrm>
            <a:off x="5410200" y="3657600"/>
            <a:ext cx="12192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Calibri" charset="0"/>
              <a:ea typeface="ＭＳ Ｐゴシック" charset="0"/>
              <a:cs typeface="ＭＳ Ｐゴシック" charset="0"/>
            </a:endParaRPr>
          </a:p>
        </p:txBody>
      </p:sp>
      <p:sp>
        <p:nvSpPr>
          <p:cNvPr id="15" name="Line 14"/>
          <p:cNvSpPr>
            <a:spLocks noChangeShapeType="1"/>
          </p:cNvSpPr>
          <p:nvPr/>
        </p:nvSpPr>
        <p:spPr bwMode="auto">
          <a:xfrm flipH="1" flipV="1">
            <a:off x="2895600" y="2590800"/>
            <a:ext cx="9144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Calibri" charset="0"/>
              <a:ea typeface="ＭＳ Ｐゴシック" charset="0"/>
              <a:cs typeface="ＭＳ Ｐゴシック" charset="0"/>
            </a:endParaRPr>
          </a:p>
        </p:txBody>
      </p:sp>
      <p:sp>
        <p:nvSpPr>
          <p:cNvPr id="16" name="Line 15"/>
          <p:cNvSpPr>
            <a:spLocks noChangeShapeType="1"/>
          </p:cNvSpPr>
          <p:nvPr/>
        </p:nvSpPr>
        <p:spPr bwMode="auto">
          <a:xfrm flipH="1">
            <a:off x="2667000" y="3733800"/>
            <a:ext cx="10668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Calibri" charset="0"/>
              <a:ea typeface="ＭＳ Ｐゴシック" charset="0"/>
              <a:cs typeface="ＭＳ Ｐゴシック" charset="0"/>
            </a:endParaRPr>
          </a:p>
        </p:txBody>
      </p:sp>
      <p:sp>
        <p:nvSpPr>
          <p:cNvPr id="17" name="Text Box 16"/>
          <p:cNvSpPr txBox="1">
            <a:spLocks noChangeArrowheads="1"/>
          </p:cNvSpPr>
          <p:nvPr/>
        </p:nvSpPr>
        <p:spPr bwMode="auto">
          <a:xfrm>
            <a:off x="1981200" y="0"/>
            <a:ext cx="5638800" cy="55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3000" b="1" dirty="0">
                <a:solidFill>
                  <a:schemeClr val="accent5">
                    <a:lumMod val="40000"/>
                    <a:lumOff val="60000"/>
                  </a:schemeClr>
                </a:solidFill>
                <a:latin typeface="Calibri" charset="0"/>
                <a:ea typeface="ＭＳ Ｐゴシック" charset="0"/>
                <a:cs typeface="ＭＳ Ｐゴシック" charset="0"/>
              </a:rPr>
              <a:t>Hellenistic Culture</a:t>
            </a:r>
            <a:endParaRPr lang="en-US" sz="3000" dirty="0">
              <a:solidFill>
                <a:schemeClr val="accent5">
                  <a:lumMod val="40000"/>
                  <a:lumOff val="60000"/>
                </a:schemeClr>
              </a:solidFill>
              <a:latin typeface="Calibri" charset="0"/>
              <a:ea typeface="ＭＳ Ｐゴシック" charset="0"/>
              <a:cs typeface="ＭＳ Ｐゴシック" charset="0"/>
            </a:endParaRPr>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5" y="1772816"/>
            <a:ext cx="9119233" cy="5121970"/>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00256" y="1772816"/>
            <a:ext cx="4712212" cy="5121970"/>
          </a:xfrm>
          <a:prstGeom prst="rect">
            <a:avLst/>
          </a:prstGeom>
        </p:spPr>
      </p:pic>
      <p:sp>
        <p:nvSpPr>
          <p:cNvPr id="21" name="Content Placeholder 2"/>
          <p:cNvSpPr txBox="1">
            <a:spLocks/>
          </p:cNvSpPr>
          <p:nvPr/>
        </p:nvSpPr>
        <p:spPr>
          <a:xfrm>
            <a:off x="2990292" y="2758783"/>
            <a:ext cx="6059016" cy="4082752"/>
          </a:xfrm>
          <a:prstGeom prst="rect">
            <a:avLst/>
          </a:prstGeom>
        </p:spPr>
        <p:style>
          <a:lnRef idx="1">
            <a:schemeClr val="accent6"/>
          </a:lnRef>
          <a:fillRef idx="2">
            <a:schemeClr val="accent6"/>
          </a:fillRef>
          <a:effectRef idx="1">
            <a:schemeClr val="accent6"/>
          </a:effectRef>
          <a:fontRef idx="minor">
            <a:schemeClr val="dk1"/>
          </a:fontRef>
        </p:style>
        <p:txBody>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r>
              <a:rPr lang="en-US" altLang="en-US" sz="3200" b="1" dirty="0" smtClean="0">
                <a:solidFill>
                  <a:schemeClr val="bg1"/>
                </a:solidFill>
              </a:rPr>
              <a:t>Literature</a:t>
            </a:r>
          </a:p>
          <a:p>
            <a:pPr lvl="1"/>
            <a:r>
              <a:rPr lang="en-US" altLang="en-US" sz="2800" b="1" dirty="0" smtClean="0">
                <a:solidFill>
                  <a:schemeClr val="bg1"/>
                </a:solidFill>
              </a:rPr>
              <a:t>Writing was held in high esteem</a:t>
            </a:r>
          </a:p>
          <a:p>
            <a:pPr lvl="1"/>
            <a:r>
              <a:rPr lang="en-US" altLang="en-US" sz="2800" b="1" dirty="0" err="1" smtClean="0">
                <a:solidFill>
                  <a:schemeClr val="bg1"/>
                </a:solidFill>
              </a:rPr>
              <a:t>Appolonnius</a:t>
            </a:r>
            <a:r>
              <a:rPr lang="en-US" altLang="en-US" sz="2800" b="1" dirty="0" smtClean="0">
                <a:solidFill>
                  <a:schemeClr val="bg1"/>
                </a:solidFill>
              </a:rPr>
              <a:t> of Rhodes- Epic Poems (</a:t>
            </a:r>
            <a:r>
              <a:rPr lang="en-US" altLang="en-US" sz="2800" b="1" i="1" dirty="0" err="1" smtClean="0">
                <a:solidFill>
                  <a:schemeClr val="bg1"/>
                </a:solidFill>
              </a:rPr>
              <a:t>Argonautica</a:t>
            </a:r>
            <a:r>
              <a:rPr lang="en-US" altLang="en-US" sz="2800" b="1" i="1" dirty="0" smtClean="0">
                <a:solidFill>
                  <a:schemeClr val="bg1"/>
                </a:solidFill>
              </a:rPr>
              <a:t>)</a:t>
            </a:r>
          </a:p>
          <a:p>
            <a:pPr lvl="1"/>
            <a:r>
              <a:rPr lang="en-US" altLang="en-US" sz="2800" b="1" dirty="0" smtClean="0">
                <a:solidFill>
                  <a:schemeClr val="bg1"/>
                </a:solidFill>
              </a:rPr>
              <a:t>Theocritus- short poems</a:t>
            </a:r>
          </a:p>
          <a:p>
            <a:r>
              <a:rPr lang="en-US" altLang="en-US" sz="3200" b="1" dirty="0" smtClean="0">
                <a:solidFill>
                  <a:srgbClr val="000000"/>
                </a:solidFill>
              </a:rPr>
              <a:t>Athens remained the center for theatre  </a:t>
            </a:r>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2917"/>
            <a:ext cx="5715000" cy="4288727"/>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2917"/>
            <a:ext cx="9223030" cy="6808617"/>
          </a:xfrm>
          <a:prstGeom prst="rect">
            <a:avLst/>
          </a:prstGeom>
        </p:spPr>
      </p:pic>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65" y="22663"/>
            <a:ext cx="4286250" cy="3114675"/>
          </a:xfrm>
          <a:prstGeom prst="rect">
            <a:avLst/>
          </a:prstGeom>
        </p:spPr>
      </p:pic>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30271" y="22663"/>
            <a:ext cx="2908729" cy="2082165"/>
          </a:xfrm>
          <a:prstGeom prst="rect">
            <a:avLst/>
          </a:prstGeom>
        </p:spPr>
      </p:pic>
      <p:sp>
        <p:nvSpPr>
          <p:cNvPr id="2" name="Rectangle 1"/>
          <p:cNvSpPr/>
          <p:nvPr/>
        </p:nvSpPr>
        <p:spPr>
          <a:xfrm>
            <a:off x="8494165" y="5710535"/>
            <a:ext cx="550151"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solidFill>
                  <a:srgbClr val="F8F8F8"/>
                </a:solidFill>
                <a:effectLst>
                  <a:outerShdw blurRad="25400" algn="tl" rotWithShape="0">
                    <a:srgbClr val="000000">
                      <a:alpha val="43000"/>
                    </a:srgbClr>
                  </a:outerShdw>
                </a:effectLst>
              </a:rPr>
              <a:t>2</a:t>
            </a:r>
            <a:endParaRPr lang="en-US" sz="5400" b="1" cap="none" spc="150" dirty="0">
              <a:ln w="11430"/>
              <a:solidFill>
                <a:srgbClr val="F8F8F8"/>
              </a:solidFill>
              <a:effectLst>
                <a:outerShdw blurRad="25400" algn="tl" rotWithShape="0">
                  <a:srgbClr val="000000">
                    <a:alpha val="43000"/>
                  </a:srgbClr>
                </a:outerShdw>
              </a:effectLst>
            </a:endParaRPr>
          </a:p>
        </p:txBody>
      </p:sp>
    </p:spTree>
    <p:extLst>
      <p:ext uri="{BB962C8B-B14F-4D97-AF65-F5344CB8AC3E}">
        <p14:creationId xmlns:p14="http://schemas.microsoft.com/office/powerpoint/2010/main" val="187002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20"/>
                                        </p:tgtEl>
                                      </p:cBhvr>
                                    </p:animEffect>
                                    <p:set>
                                      <p:cBhvr>
                                        <p:cTn id="20" dur="1" fill="hold">
                                          <p:stCondLst>
                                            <p:cond delay="499"/>
                                          </p:stCondLst>
                                        </p:cTn>
                                        <p:tgtEl>
                                          <p:spTgt spid="20"/>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5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a:spLocks noChangeArrowheads="1"/>
          </p:cNvSpPr>
          <p:nvPr/>
        </p:nvSpPr>
        <p:spPr bwMode="auto">
          <a:xfrm>
            <a:off x="3581400" y="2971800"/>
            <a:ext cx="1905000" cy="9144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Calibri" charset="0"/>
              <a:ea typeface="ＭＳ Ｐゴシック" charset="0"/>
              <a:cs typeface="ＭＳ Ｐゴシック" charset="0"/>
            </a:endParaRPr>
          </a:p>
        </p:txBody>
      </p:sp>
      <p:sp>
        <p:nvSpPr>
          <p:cNvPr id="4" name="Text Box 3"/>
          <p:cNvSpPr txBox="1">
            <a:spLocks noChangeArrowheads="1"/>
          </p:cNvSpPr>
          <p:nvPr/>
        </p:nvSpPr>
        <p:spPr bwMode="auto">
          <a:xfrm>
            <a:off x="3657600" y="3048000"/>
            <a:ext cx="18288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2400" dirty="0">
                <a:latin typeface="Calibri" charset="0"/>
                <a:ea typeface="ＭＳ Ｐゴシック" charset="0"/>
                <a:cs typeface="ＭＳ Ｐゴシック" charset="0"/>
              </a:rPr>
              <a:t>Hellenistic Culture</a:t>
            </a:r>
          </a:p>
        </p:txBody>
      </p:sp>
      <p:sp>
        <p:nvSpPr>
          <p:cNvPr id="5" name="Rectangle 4"/>
          <p:cNvSpPr>
            <a:spLocks noChangeArrowheads="1"/>
          </p:cNvSpPr>
          <p:nvPr/>
        </p:nvSpPr>
        <p:spPr bwMode="auto">
          <a:xfrm>
            <a:off x="990600" y="609600"/>
            <a:ext cx="2743200" cy="1905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Calibri" charset="0"/>
              <a:ea typeface="ＭＳ Ｐゴシック" charset="0"/>
              <a:cs typeface="ＭＳ Ｐゴシック" charset="0"/>
            </a:endParaRPr>
          </a:p>
        </p:txBody>
      </p:sp>
      <p:sp>
        <p:nvSpPr>
          <p:cNvPr id="6" name="Text Box 5"/>
          <p:cNvSpPr txBox="1">
            <a:spLocks noChangeArrowheads="1"/>
          </p:cNvSpPr>
          <p:nvPr/>
        </p:nvSpPr>
        <p:spPr bwMode="auto">
          <a:xfrm>
            <a:off x="1447800" y="762000"/>
            <a:ext cx="19050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2000" b="1" dirty="0">
                <a:latin typeface="Calibri" charset="0"/>
                <a:ea typeface="ＭＳ Ｐゴシック" charset="0"/>
                <a:cs typeface="ＭＳ Ｐゴシック" charset="0"/>
              </a:rPr>
              <a:t>Architecture and Sculpture</a:t>
            </a:r>
            <a:endParaRPr lang="en-US" sz="2000" dirty="0">
              <a:latin typeface="Calibri" charset="0"/>
              <a:ea typeface="ＭＳ Ｐゴシック" charset="0"/>
              <a:cs typeface="ＭＳ Ｐゴシック" charset="0"/>
            </a:endParaRPr>
          </a:p>
        </p:txBody>
      </p:sp>
      <p:sp>
        <p:nvSpPr>
          <p:cNvPr id="7" name="Rectangle 6"/>
          <p:cNvSpPr>
            <a:spLocks noChangeArrowheads="1"/>
          </p:cNvSpPr>
          <p:nvPr/>
        </p:nvSpPr>
        <p:spPr bwMode="auto">
          <a:xfrm>
            <a:off x="5715000" y="685800"/>
            <a:ext cx="2895600" cy="1828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Calibri" charset="0"/>
              <a:ea typeface="ＭＳ Ｐゴシック" charset="0"/>
              <a:cs typeface="ＭＳ Ｐゴシック" charset="0"/>
            </a:endParaRPr>
          </a:p>
        </p:txBody>
      </p:sp>
      <p:sp>
        <p:nvSpPr>
          <p:cNvPr id="8" name="Text Box 7"/>
          <p:cNvSpPr txBox="1">
            <a:spLocks noChangeArrowheads="1"/>
          </p:cNvSpPr>
          <p:nvPr/>
        </p:nvSpPr>
        <p:spPr bwMode="auto">
          <a:xfrm>
            <a:off x="6019800" y="762000"/>
            <a:ext cx="22098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2000" b="1" dirty="0">
                <a:latin typeface="Calibri" charset="0"/>
                <a:ea typeface="ＭＳ Ｐゴシック" charset="0"/>
                <a:cs typeface="ＭＳ Ｐゴシック" charset="0"/>
              </a:rPr>
              <a:t>Literature</a:t>
            </a:r>
          </a:p>
        </p:txBody>
      </p:sp>
      <p:sp>
        <p:nvSpPr>
          <p:cNvPr id="9" name="Rectangle 8"/>
          <p:cNvSpPr>
            <a:spLocks noChangeArrowheads="1"/>
          </p:cNvSpPr>
          <p:nvPr/>
        </p:nvSpPr>
        <p:spPr bwMode="auto">
          <a:xfrm>
            <a:off x="914400" y="4267200"/>
            <a:ext cx="2819400" cy="1905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Calibri" charset="0"/>
              <a:ea typeface="ＭＳ Ｐゴシック" charset="0"/>
              <a:cs typeface="ＭＳ Ｐゴシック" charset="0"/>
            </a:endParaRPr>
          </a:p>
        </p:txBody>
      </p:sp>
      <p:sp>
        <p:nvSpPr>
          <p:cNvPr id="10" name="Text Box 9"/>
          <p:cNvSpPr txBox="1">
            <a:spLocks noChangeArrowheads="1"/>
          </p:cNvSpPr>
          <p:nvPr/>
        </p:nvSpPr>
        <p:spPr bwMode="auto">
          <a:xfrm>
            <a:off x="1219200" y="4419600"/>
            <a:ext cx="22860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2000" b="1" dirty="0">
                <a:latin typeface="Calibri" charset="0"/>
                <a:ea typeface="ＭＳ Ｐゴシック" charset="0"/>
                <a:cs typeface="ＭＳ Ｐゴシック" charset="0"/>
              </a:rPr>
              <a:t>Science</a:t>
            </a:r>
          </a:p>
        </p:txBody>
      </p:sp>
      <p:sp>
        <p:nvSpPr>
          <p:cNvPr id="11" name="Rectangle 10"/>
          <p:cNvSpPr>
            <a:spLocks noChangeArrowheads="1"/>
          </p:cNvSpPr>
          <p:nvPr/>
        </p:nvSpPr>
        <p:spPr bwMode="auto">
          <a:xfrm>
            <a:off x="5562600" y="4267200"/>
            <a:ext cx="2971800" cy="1905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Calibri" charset="0"/>
              <a:ea typeface="ＭＳ Ｐゴシック" charset="0"/>
              <a:cs typeface="ＭＳ Ｐゴシック" charset="0"/>
            </a:endParaRPr>
          </a:p>
        </p:txBody>
      </p:sp>
      <p:sp>
        <p:nvSpPr>
          <p:cNvPr id="12" name="Text Box 11"/>
          <p:cNvSpPr txBox="1">
            <a:spLocks noChangeArrowheads="1"/>
          </p:cNvSpPr>
          <p:nvPr/>
        </p:nvSpPr>
        <p:spPr bwMode="auto">
          <a:xfrm>
            <a:off x="5867400" y="4419600"/>
            <a:ext cx="21336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2000" b="1" dirty="0">
                <a:latin typeface="Calibri" charset="0"/>
                <a:ea typeface="ＭＳ Ｐゴシック" charset="0"/>
                <a:cs typeface="ＭＳ Ｐゴシック" charset="0"/>
              </a:rPr>
              <a:t>Philosophy</a:t>
            </a:r>
          </a:p>
        </p:txBody>
      </p:sp>
      <p:sp>
        <p:nvSpPr>
          <p:cNvPr id="13" name="Line 12"/>
          <p:cNvSpPr>
            <a:spLocks noChangeShapeType="1"/>
          </p:cNvSpPr>
          <p:nvPr/>
        </p:nvSpPr>
        <p:spPr bwMode="auto">
          <a:xfrm flipV="1">
            <a:off x="5410200" y="2590800"/>
            <a:ext cx="99060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Calibri" charset="0"/>
              <a:ea typeface="ＭＳ Ｐゴシック" charset="0"/>
              <a:cs typeface="ＭＳ Ｐゴシック" charset="0"/>
            </a:endParaRPr>
          </a:p>
        </p:txBody>
      </p:sp>
      <p:sp>
        <p:nvSpPr>
          <p:cNvPr id="14" name="Line 13"/>
          <p:cNvSpPr>
            <a:spLocks noChangeShapeType="1"/>
          </p:cNvSpPr>
          <p:nvPr/>
        </p:nvSpPr>
        <p:spPr bwMode="auto">
          <a:xfrm>
            <a:off x="5410200" y="3657600"/>
            <a:ext cx="12192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Calibri" charset="0"/>
              <a:ea typeface="ＭＳ Ｐゴシック" charset="0"/>
              <a:cs typeface="ＭＳ Ｐゴシック" charset="0"/>
            </a:endParaRPr>
          </a:p>
        </p:txBody>
      </p:sp>
      <p:sp>
        <p:nvSpPr>
          <p:cNvPr id="15" name="Line 14"/>
          <p:cNvSpPr>
            <a:spLocks noChangeShapeType="1"/>
          </p:cNvSpPr>
          <p:nvPr/>
        </p:nvSpPr>
        <p:spPr bwMode="auto">
          <a:xfrm flipH="1" flipV="1">
            <a:off x="2895600" y="2590800"/>
            <a:ext cx="9144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Calibri" charset="0"/>
              <a:ea typeface="ＭＳ Ｐゴシック" charset="0"/>
              <a:cs typeface="ＭＳ Ｐゴシック" charset="0"/>
            </a:endParaRPr>
          </a:p>
        </p:txBody>
      </p:sp>
      <p:sp>
        <p:nvSpPr>
          <p:cNvPr id="16" name="Line 15"/>
          <p:cNvSpPr>
            <a:spLocks noChangeShapeType="1"/>
          </p:cNvSpPr>
          <p:nvPr/>
        </p:nvSpPr>
        <p:spPr bwMode="auto">
          <a:xfrm flipH="1">
            <a:off x="2667000" y="3733800"/>
            <a:ext cx="10668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Calibri" charset="0"/>
              <a:ea typeface="ＭＳ Ｐゴシック" charset="0"/>
              <a:cs typeface="ＭＳ Ｐゴシック" charset="0"/>
            </a:endParaRPr>
          </a:p>
        </p:txBody>
      </p:sp>
      <p:sp>
        <p:nvSpPr>
          <p:cNvPr id="17" name="Text Box 16"/>
          <p:cNvSpPr txBox="1">
            <a:spLocks noChangeArrowheads="1"/>
          </p:cNvSpPr>
          <p:nvPr/>
        </p:nvSpPr>
        <p:spPr bwMode="auto">
          <a:xfrm>
            <a:off x="1981200" y="0"/>
            <a:ext cx="5638800" cy="55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3000" b="1" dirty="0">
                <a:solidFill>
                  <a:schemeClr val="accent5">
                    <a:lumMod val="40000"/>
                    <a:lumOff val="60000"/>
                  </a:schemeClr>
                </a:solidFill>
                <a:latin typeface="Calibri" charset="0"/>
                <a:ea typeface="ＭＳ Ｐゴシック" charset="0"/>
                <a:cs typeface="ＭＳ Ｐゴシック" charset="0"/>
              </a:rPr>
              <a:t>Hellenistic Culture</a:t>
            </a:r>
            <a:endParaRPr lang="en-US" sz="3000" dirty="0">
              <a:solidFill>
                <a:schemeClr val="accent5">
                  <a:lumMod val="40000"/>
                  <a:lumOff val="60000"/>
                </a:schemeClr>
              </a:solidFill>
              <a:latin typeface="Calibri" charset="0"/>
              <a:ea typeface="ＭＳ Ｐゴシック" charset="0"/>
              <a:cs typeface="ＭＳ Ｐゴシック" charset="0"/>
            </a:endParaRPr>
          </a:p>
        </p:txBody>
      </p:sp>
      <p:sp>
        <p:nvSpPr>
          <p:cNvPr id="22" name="Rectangle 6"/>
          <p:cNvSpPr txBox="1">
            <a:spLocks noChangeArrowheads="1"/>
          </p:cNvSpPr>
          <p:nvPr/>
        </p:nvSpPr>
        <p:spPr>
          <a:xfrm>
            <a:off x="4800600" y="457200"/>
            <a:ext cx="4191000" cy="3379022"/>
          </a:xfrm>
          <a:prstGeom prst="rect">
            <a:avLst/>
          </a:prstGeom>
        </p:spPr>
        <p:style>
          <a:lnRef idx="1">
            <a:schemeClr val="accent5"/>
          </a:lnRef>
          <a:fillRef idx="3">
            <a:schemeClr val="accent5"/>
          </a:fillRef>
          <a:effectRef idx="2">
            <a:schemeClr val="accent5"/>
          </a:effectRef>
          <a:fontRef idx="minor">
            <a:schemeClr val="lt1"/>
          </a:fontRef>
        </p:style>
        <p:txBody>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lnSpc>
                <a:spcPct val="80000"/>
              </a:lnSpc>
            </a:pPr>
            <a:r>
              <a:rPr lang="en-US" altLang="en-US" sz="2400" b="1" dirty="0" smtClean="0">
                <a:solidFill>
                  <a:sysClr val="windowText" lastClr="000000"/>
                </a:solidFill>
              </a:rPr>
              <a:t>Theophrastus and the study of botany</a:t>
            </a:r>
          </a:p>
          <a:p>
            <a:pPr>
              <a:lnSpc>
                <a:spcPct val="80000"/>
              </a:lnSpc>
            </a:pPr>
            <a:r>
              <a:rPr lang="en-US" altLang="en-US" sz="2400" b="1" dirty="0" smtClean="0">
                <a:solidFill>
                  <a:sysClr val="windowText" lastClr="000000"/>
                </a:solidFill>
              </a:rPr>
              <a:t>Practical technological application</a:t>
            </a:r>
          </a:p>
          <a:p>
            <a:pPr>
              <a:lnSpc>
                <a:spcPct val="80000"/>
              </a:lnSpc>
            </a:pPr>
            <a:r>
              <a:rPr lang="en-US" altLang="en-US" sz="2400" b="1" dirty="0" smtClean="0">
                <a:solidFill>
                  <a:sysClr val="windowText" lastClr="000000"/>
                </a:solidFill>
              </a:rPr>
              <a:t>Significant medical advances</a:t>
            </a:r>
          </a:p>
          <a:p>
            <a:pPr>
              <a:lnSpc>
                <a:spcPct val="80000"/>
              </a:lnSpc>
              <a:buFontTx/>
              <a:buNone/>
            </a:pPr>
            <a:r>
              <a:rPr lang="en-US" altLang="en-US" sz="2400" b="1" dirty="0" smtClean="0">
                <a:solidFill>
                  <a:sysClr val="windowText" lastClr="000000"/>
                </a:solidFill>
              </a:rPr>
              <a:t>	--The Hellenistic practice of vivisection</a:t>
            </a:r>
          </a:p>
          <a:p>
            <a:pPr>
              <a:lnSpc>
                <a:spcPct val="80000"/>
              </a:lnSpc>
            </a:pPr>
            <a:r>
              <a:rPr lang="en-US" altLang="en-US" sz="2400" b="1" dirty="0" smtClean="0">
                <a:solidFill>
                  <a:sysClr val="windowText" lastClr="000000"/>
                </a:solidFill>
              </a:rPr>
              <a:t>Hellenistic cures and potions</a:t>
            </a:r>
            <a:endParaRPr lang="en-US" altLang="en-US" sz="2400" b="1" dirty="0">
              <a:solidFill>
                <a:sysClr val="windowText" lastClr="000000"/>
              </a:solidFill>
            </a:endParaRPr>
          </a:p>
        </p:txBody>
      </p:sp>
      <p:pic>
        <p:nvPicPr>
          <p:cNvPr id="23" name="Picture 7" descr="theophrast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3752"/>
            <a:ext cx="4800600" cy="3526366"/>
          </a:xfrm>
          <a:prstGeom prst="rect">
            <a:avLst/>
          </a:prstGeom>
          <a:noFill/>
          <a:extLst>
            <a:ext uri="{909E8E84-426E-40DD-AFC4-6F175D3DCCD1}">
              <a14:hiddenFill xmlns:a14="http://schemas.microsoft.com/office/drawing/2010/main">
                <a:solidFill>
                  <a:srgbClr val="FFFFFF"/>
                </a:solidFill>
              </a14:hiddenFill>
            </a:ext>
          </a:extLst>
        </p:spPr>
      </p:pic>
      <p:sp>
        <p:nvSpPr>
          <p:cNvPr id="24" name="Content Placeholder 2"/>
          <p:cNvSpPr txBox="1">
            <a:spLocks/>
          </p:cNvSpPr>
          <p:nvPr/>
        </p:nvSpPr>
        <p:spPr>
          <a:xfrm>
            <a:off x="228600" y="3746326"/>
            <a:ext cx="5181600" cy="3067050"/>
          </a:xfrm>
          <a:prstGeom prst="rect">
            <a:avLst/>
          </a:prstGeom>
        </p:spPr>
        <p:style>
          <a:lnRef idx="1">
            <a:schemeClr val="accent1"/>
          </a:lnRef>
          <a:fillRef idx="2">
            <a:schemeClr val="accent1"/>
          </a:fillRef>
          <a:effectRef idx="1">
            <a:schemeClr val="accent1"/>
          </a:effectRef>
          <a:fontRef idx="minor">
            <a:schemeClr val="dk1"/>
          </a:fontRef>
        </p:style>
        <p:txBody>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lvl="1"/>
            <a:r>
              <a:rPr lang="en-US" altLang="en-US" b="1" dirty="0" smtClean="0">
                <a:solidFill>
                  <a:schemeClr val="bg1"/>
                </a:solidFill>
              </a:rPr>
              <a:t>Aristarchus- Heliocentric Universe</a:t>
            </a:r>
          </a:p>
          <a:p>
            <a:pPr lvl="1"/>
            <a:r>
              <a:rPr lang="en-US" altLang="en-US" b="1" dirty="0" smtClean="0">
                <a:solidFill>
                  <a:schemeClr val="bg1"/>
                </a:solidFill>
              </a:rPr>
              <a:t>Eratosthenes- Determined the earth was round. Also, he calculated the Earth’s circumference to be 24,675 </a:t>
            </a:r>
            <a:r>
              <a:rPr lang="en-US" altLang="en-US" b="1" dirty="0" smtClean="0">
                <a:solidFill>
                  <a:srgbClr val="000000"/>
                </a:solidFill>
              </a:rPr>
              <a:t>miles… only 185 miles off of the actual figure!</a:t>
            </a:r>
          </a:p>
        </p:txBody>
      </p:sp>
      <p:pic>
        <p:nvPicPr>
          <p:cNvPr id="2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09183" y="3145946"/>
            <a:ext cx="2707234" cy="3585929"/>
          </a:xfrm>
          <a:prstGeom prst="rect">
            <a:avLst/>
          </a:prstGeom>
          <a:ln/>
        </p:spPr>
        <p:style>
          <a:lnRef idx="1">
            <a:schemeClr val="accent1"/>
          </a:lnRef>
          <a:fillRef idx="2">
            <a:schemeClr val="accent1"/>
          </a:fillRef>
          <a:effectRef idx="1">
            <a:schemeClr val="accent1"/>
          </a:effectRef>
          <a:fontRef idx="minor">
            <a:schemeClr val="dk1"/>
          </a:fontRef>
        </p:style>
      </p:pic>
      <p:sp>
        <p:nvSpPr>
          <p:cNvPr id="26" name="Rectangle 6"/>
          <p:cNvSpPr txBox="1">
            <a:spLocks noChangeArrowheads="1"/>
          </p:cNvSpPr>
          <p:nvPr/>
        </p:nvSpPr>
        <p:spPr>
          <a:xfrm>
            <a:off x="252248" y="609240"/>
            <a:ext cx="4572000" cy="2706360"/>
          </a:xfrm>
          <a:prstGeom prst="rect">
            <a:avLst/>
          </a:prstGeom>
        </p:spPr>
        <p:style>
          <a:lnRef idx="2">
            <a:schemeClr val="accent6"/>
          </a:lnRef>
          <a:fillRef idx="1">
            <a:schemeClr val="lt1"/>
          </a:fillRef>
          <a:effectRef idx="0">
            <a:schemeClr val="accent6"/>
          </a:effectRef>
          <a:fontRef idx="minor">
            <a:schemeClr val="dk1"/>
          </a:fontRef>
        </p:style>
        <p:txBody>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lnSpc>
                <a:spcPct val="90000"/>
              </a:lnSpc>
            </a:pPr>
            <a:r>
              <a:rPr lang="en-US" altLang="en-US" sz="2400" b="1" dirty="0" smtClean="0">
                <a:solidFill>
                  <a:sysClr val="windowText" lastClr="000000"/>
                </a:solidFill>
              </a:rPr>
              <a:t>- The “Golden Age” of Science</a:t>
            </a:r>
          </a:p>
          <a:p>
            <a:pPr>
              <a:lnSpc>
                <a:spcPct val="90000"/>
              </a:lnSpc>
            </a:pPr>
            <a:r>
              <a:rPr lang="en-US" altLang="en-US" sz="2400" b="1" dirty="0" smtClean="0">
                <a:solidFill>
                  <a:sysClr val="windowText" lastClr="000000"/>
                </a:solidFill>
              </a:rPr>
              <a:t>- Euclid and his advances in mathematics</a:t>
            </a:r>
          </a:p>
          <a:p>
            <a:pPr>
              <a:lnSpc>
                <a:spcPct val="90000"/>
              </a:lnSpc>
            </a:pPr>
            <a:r>
              <a:rPr lang="en-US" altLang="en-US" sz="2400" b="1" dirty="0" smtClean="0">
                <a:solidFill>
                  <a:sysClr val="windowText" lastClr="000000"/>
                </a:solidFill>
              </a:rPr>
              <a:t>- The practical and theoretical discoveries of Archimedes</a:t>
            </a:r>
          </a:p>
        </p:txBody>
      </p:sp>
    </p:spTree>
    <p:extLst>
      <p:ext uri="{BB962C8B-B14F-4D97-AF65-F5344CB8AC3E}">
        <p14:creationId xmlns:p14="http://schemas.microsoft.com/office/powerpoint/2010/main" val="59950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55776" y="0"/>
            <a:ext cx="3741730" cy="769441"/>
          </a:xfrm>
          <a:prstGeom prst="rect">
            <a:avLst/>
          </a:prstGeom>
        </p:spPr>
        <p:txBody>
          <a:bodyPr wrap="none">
            <a:spAutoFit/>
          </a:bodyPr>
          <a:lstStyle/>
          <a:p>
            <a:r>
              <a:rPr lang="en-US" altLang="en-US" sz="4400" b="1" dirty="0"/>
              <a:t>Key </a:t>
            </a:r>
            <a:r>
              <a:rPr lang="en-US" altLang="en-US" sz="4400" b="1" dirty="0" smtClean="0"/>
              <a:t>Concepts</a:t>
            </a:r>
            <a:endParaRPr lang="en-US" sz="4400" b="1" dirty="0"/>
          </a:p>
        </p:txBody>
      </p:sp>
      <p:sp>
        <p:nvSpPr>
          <p:cNvPr id="3" name="Rectangle 2"/>
          <p:cNvSpPr/>
          <p:nvPr/>
        </p:nvSpPr>
        <p:spPr>
          <a:xfrm>
            <a:off x="107504" y="769441"/>
            <a:ext cx="3236784" cy="584775"/>
          </a:xfrm>
          <a:prstGeom prst="rect">
            <a:avLst/>
          </a:prstGeom>
        </p:spPr>
        <p:txBody>
          <a:bodyPr wrap="none">
            <a:spAutoFit/>
          </a:bodyPr>
          <a:lstStyle/>
          <a:p>
            <a:r>
              <a:rPr lang="en-US" altLang="en-US" sz="3200" b="1" dirty="0" smtClean="0"/>
              <a:t>1. “</a:t>
            </a:r>
            <a:r>
              <a:rPr lang="en-US" altLang="en-US" sz="3200" b="1" dirty="0" err="1" smtClean="0"/>
              <a:t>Oikoumene</a:t>
            </a:r>
            <a:r>
              <a:rPr lang="en-US" altLang="en-US" sz="3200" b="1" dirty="0"/>
              <a:t>”</a:t>
            </a:r>
            <a:endParaRPr lang="en-US" sz="3200" b="1" dirty="0"/>
          </a:p>
        </p:txBody>
      </p:sp>
      <p:sp>
        <p:nvSpPr>
          <p:cNvPr id="4" name="Rectangle 3"/>
          <p:cNvSpPr txBox="1">
            <a:spLocks noChangeArrowheads="1"/>
          </p:cNvSpPr>
          <p:nvPr/>
        </p:nvSpPr>
        <p:spPr>
          <a:xfrm>
            <a:off x="0" y="1484784"/>
            <a:ext cx="3810000" cy="4412704"/>
          </a:xfrm>
          <a:prstGeom prst="rect">
            <a:avLst/>
          </a:prstGeom>
        </p:spPr>
        <p:style>
          <a:lnRef idx="1">
            <a:schemeClr val="accent6"/>
          </a:lnRef>
          <a:fillRef idx="2">
            <a:schemeClr val="accent6"/>
          </a:fillRef>
          <a:effectRef idx="1">
            <a:schemeClr val="accent6"/>
          </a:effectRef>
          <a:fontRef idx="minor">
            <a:schemeClr val="dk1"/>
          </a:fontRef>
        </p:style>
        <p:txBody>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lnSpc>
                <a:spcPct val="90000"/>
              </a:lnSpc>
            </a:pPr>
            <a:r>
              <a:rPr lang="en-US" altLang="en-US" b="1" dirty="0" smtClean="0">
                <a:solidFill>
                  <a:sysClr val="windowText" lastClr="000000"/>
                </a:solidFill>
                <a:latin typeface="Calibri" pitchFamily="34" charset="0"/>
              </a:rPr>
              <a:t>What was the most significant change in Hellenistic society?</a:t>
            </a:r>
          </a:p>
          <a:p>
            <a:pPr lvl="1">
              <a:lnSpc>
                <a:spcPct val="90000"/>
              </a:lnSpc>
            </a:pPr>
            <a:r>
              <a:rPr lang="en-US" altLang="en-US" b="1" dirty="0" smtClean="0">
                <a:solidFill>
                  <a:sysClr val="windowText" lastClr="000000"/>
                </a:solidFill>
                <a:latin typeface="Calibri" pitchFamily="34" charset="0"/>
              </a:rPr>
              <a:t>Recall:  the main political unit of Greece was the </a:t>
            </a:r>
            <a:r>
              <a:rPr lang="en-US" altLang="en-US" b="1" u="sng" dirty="0" smtClean="0">
                <a:solidFill>
                  <a:sysClr val="windowText" lastClr="000000"/>
                </a:solidFill>
                <a:latin typeface="Calibri" pitchFamily="34" charset="0"/>
              </a:rPr>
              <a:t>city-state</a:t>
            </a:r>
            <a:r>
              <a:rPr lang="en-US" altLang="en-US" b="1" dirty="0" smtClean="0">
                <a:solidFill>
                  <a:sysClr val="windowText" lastClr="000000"/>
                </a:solidFill>
                <a:latin typeface="Calibri" pitchFamily="34" charset="0"/>
              </a:rPr>
              <a:t>.  </a:t>
            </a:r>
          </a:p>
          <a:p>
            <a:pPr lvl="1">
              <a:lnSpc>
                <a:spcPct val="90000"/>
              </a:lnSpc>
            </a:pPr>
            <a:r>
              <a:rPr lang="en-US" altLang="en-US" b="1" dirty="0" smtClean="0">
                <a:solidFill>
                  <a:sysClr val="windowText" lastClr="000000"/>
                </a:solidFill>
                <a:latin typeface="Calibri" pitchFamily="34" charset="0"/>
              </a:rPr>
              <a:t>After Alexander conquers much of the known world the political unit switches to </a:t>
            </a:r>
            <a:r>
              <a:rPr lang="en-US" altLang="en-US" b="1" u="sng" dirty="0" smtClean="0">
                <a:solidFill>
                  <a:sysClr val="windowText" lastClr="000000"/>
                </a:solidFill>
                <a:latin typeface="Calibri" pitchFamily="34" charset="0"/>
              </a:rPr>
              <a:t>kingdoms</a:t>
            </a:r>
            <a:r>
              <a:rPr lang="en-US" altLang="en-US" b="1" dirty="0" smtClean="0">
                <a:solidFill>
                  <a:sysClr val="windowText" lastClr="000000"/>
                </a:solidFill>
                <a:latin typeface="Calibri" pitchFamily="34" charset="0"/>
              </a:rPr>
              <a:t>. </a:t>
            </a:r>
            <a:endParaRPr lang="en-US" altLang="en-US" b="1" dirty="0">
              <a:solidFill>
                <a:sysClr val="windowText" lastClr="000000"/>
              </a:solidFill>
              <a:latin typeface="Calibri"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0" y="764704"/>
            <a:ext cx="5315431" cy="295232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0" y="3717033"/>
            <a:ext cx="5288517" cy="3140968"/>
          </a:xfrm>
          <a:prstGeom prst="rect">
            <a:avLst/>
          </a:prstGeom>
        </p:spPr>
      </p:pic>
      <p:sp>
        <p:nvSpPr>
          <p:cNvPr id="7" name="Down Arrow 6"/>
          <p:cNvSpPr/>
          <p:nvPr/>
        </p:nvSpPr>
        <p:spPr>
          <a:xfrm>
            <a:off x="4851230" y="3537013"/>
            <a:ext cx="3816424" cy="360040"/>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9" name="Rectangle 8"/>
          <p:cNvSpPr/>
          <p:nvPr/>
        </p:nvSpPr>
        <p:spPr>
          <a:xfrm>
            <a:off x="4181715" y="764704"/>
            <a:ext cx="4572000" cy="2751522"/>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lnSpc>
                <a:spcPct val="90000"/>
              </a:lnSpc>
            </a:pPr>
            <a:r>
              <a:rPr lang="en-US" altLang="en-US" sz="2400" b="1" dirty="0" smtClean="0"/>
              <a:t>- Process </a:t>
            </a:r>
            <a:r>
              <a:rPr lang="en-US" altLang="en-US" sz="2400" b="1" dirty="0"/>
              <a:t>of cultural intermingling</a:t>
            </a:r>
          </a:p>
          <a:p>
            <a:pPr>
              <a:lnSpc>
                <a:spcPct val="90000"/>
              </a:lnSpc>
            </a:pPr>
            <a:r>
              <a:rPr lang="en-US" altLang="en-US" sz="2400" b="1" dirty="0" smtClean="0"/>
              <a:t>- Creation </a:t>
            </a:r>
            <a:r>
              <a:rPr lang="en-US" altLang="en-US" sz="2400" b="1" dirty="0"/>
              <a:t>of a professional </a:t>
            </a:r>
            <a:r>
              <a:rPr lang="en-US" altLang="en-US" sz="2400" b="1" dirty="0" err="1" smtClean="0"/>
              <a:t>greek</a:t>
            </a:r>
            <a:r>
              <a:rPr lang="en-US" altLang="en-US" sz="2400" b="1" dirty="0" smtClean="0"/>
              <a:t> </a:t>
            </a:r>
            <a:r>
              <a:rPr lang="en-US" altLang="en-US" sz="2400" b="1" dirty="0"/>
              <a:t>administrative corps</a:t>
            </a:r>
          </a:p>
          <a:p>
            <a:pPr>
              <a:lnSpc>
                <a:spcPct val="90000"/>
              </a:lnSpc>
            </a:pPr>
            <a:r>
              <a:rPr lang="en-US" altLang="en-US" sz="2400" b="1" dirty="0" smtClean="0"/>
              <a:t>- Use </a:t>
            </a:r>
            <a:r>
              <a:rPr lang="en-US" altLang="en-US" sz="2400" b="1" dirty="0"/>
              <a:t>of Greeks in professional armies and navies</a:t>
            </a:r>
          </a:p>
          <a:p>
            <a:pPr>
              <a:lnSpc>
                <a:spcPct val="90000"/>
              </a:lnSpc>
            </a:pPr>
            <a:r>
              <a:rPr lang="en-US" altLang="en-US" sz="2400" b="1" dirty="0" smtClean="0"/>
              <a:t>- Imitation </a:t>
            </a:r>
            <a:r>
              <a:rPr lang="en-US" altLang="en-US" sz="2400" b="1" dirty="0"/>
              <a:t>of Greek culture by </a:t>
            </a:r>
            <a:r>
              <a:rPr lang="en-US" altLang="en-US" sz="2400" b="1" dirty="0" smtClean="0"/>
              <a:t>non-Greeks</a:t>
            </a:r>
            <a:endParaRPr lang="en-US" altLang="en-US" sz="2400" b="1" dirty="0"/>
          </a:p>
        </p:txBody>
      </p:sp>
    </p:spTree>
    <p:extLst>
      <p:ext uri="{BB962C8B-B14F-4D97-AF65-F5344CB8AC3E}">
        <p14:creationId xmlns:p14="http://schemas.microsoft.com/office/powerpoint/2010/main" val="3667408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55776" y="0"/>
            <a:ext cx="3741730" cy="769441"/>
          </a:xfrm>
          <a:prstGeom prst="rect">
            <a:avLst/>
          </a:prstGeom>
        </p:spPr>
        <p:txBody>
          <a:bodyPr wrap="none">
            <a:spAutoFit/>
          </a:bodyPr>
          <a:lstStyle/>
          <a:p>
            <a:r>
              <a:rPr lang="en-US" altLang="en-US" sz="4400" b="1" dirty="0"/>
              <a:t>Key </a:t>
            </a:r>
            <a:r>
              <a:rPr lang="en-US" altLang="en-US" sz="4400" b="1" dirty="0" smtClean="0"/>
              <a:t>Concepts</a:t>
            </a:r>
            <a:endParaRPr lang="en-US" sz="4400" b="1" dirty="0"/>
          </a:p>
        </p:txBody>
      </p:sp>
      <p:sp>
        <p:nvSpPr>
          <p:cNvPr id="3" name="Rectangle 2"/>
          <p:cNvSpPr/>
          <p:nvPr/>
        </p:nvSpPr>
        <p:spPr>
          <a:xfrm>
            <a:off x="107504" y="769441"/>
            <a:ext cx="3238387" cy="584775"/>
          </a:xfrm>
          <a:prstGeom prst="rect">
            <a:avLst/>
          </a:prstGeom>
        </p:spPr>
        <p:txBody>
          <a:bodyPr wrap="none">
            <a:spAutoFit/>
          </a:bodyPr>
          <a:lstStyle/>
          <a:p>
            <a:r>
              <a:rPr lang="en-US" altLang="en-US" sz="3200" b="1" dirty="0" smtClean="0"/>
              <a:t>1. “</a:t>
            </a:r>
            <a:r>
              <a:rPr lang="en-US" altLang="en-US" sz="3200" b="1" dirty="0" err="1" smtClean="0"/>
              <a:t>Cosmopolis</a:t>
            </a:r>
            <a:r>
              <a:rPr lang="en-US" altLang="en-US" sz="3200" b="1" dirty="0" smtClean="0"/>
              <a:t>”</a:t>
            </a:r>
            <a:endParaRPr lang="en-US" sz="3200" b="1" dirty="0"/>
          </a:p>
        </p:txBody>
      </p:sp>
      <p:sp>
        <p:nvSpPr>
          <p:cNvPr id="10" name="Rectangle 6"/>
          <p:cNvSpPr txBox="1">
            <a:spLocks noChangeArrowheads="1"/>
          </p:cNvSpPr>
          <p:nvPr/>
        </p:nvSpPr>
        <p:spPr>
          <a:xfrm>
            <a:off x="0" y="1354216"/>
            <a:ext cx="4038600" cy="4811088"/>
          </a:xfrm>
          <a:prstGeom prst="rect">
            <a:avLst/>
          </a:prstGeom>
        </p:spPr>
        <p:style>
          <a:lnRef idx="1">
            <a:schemeClr val="accent2"/>
          </a:lnRef>
          <a:fillRef idx="2">
            <a:schemeClr val="accent2"/>
          </a:fillRef>
          <a:effectRef idx="1">
            <a:schemeClr val="accent2"/>
          </a:effectRef>
          <a:fontRef idx="minor">
            <a:schemeClr val="dk1"/>
          </a:fontRef>
        </p:style>
        <p:txBody>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defRPr/>
            </a:pPr>
            <a:r>
              <a:rPr lang="en-US" altLang="en-US" sz="2400" b="1" dirty="0" smtClean="0">
                <a:solidFill>
                  <a:sysClr val="windowText" lastClr="000000"/>
                </a:solidFill>
              </a:rPr>
              <a:t>The role of the city in the Hellenistic empire</a:t>
            </a:r>
          </a:p>
          <a:p>
            <a:pPr>
              <a:defRPr/>
            </a:pPr>
            <a:r>
              <a:rPr lang="en-US" altLang="en-US" sz="2400" b="1" dirty="0" smtClean="0">
                <a:solidFill>
                  <a:sysClr val="windowText" lastClr="000000"/>
                </a:solidFill>
              </a:rPr>
              <a:t>Employment of Greek writers, artists and architects</a:t>
            </a:r>
          </a:p>
          <a:p>
            <a:pPr>
              <a:defRPr/>
            </a:pPr>
            <a:r>
              <a:rPr lang="en-US" altLang="en-US" sz="2400" b="1" dirty="0" smtClean="0">
                <a:solidFill>
                  <a:sysClr val="windowText" lastClr="000000"/>
                </a:solidFill>
              </a:rPr>
              <a:t>The Library of Alexandria</a:t>
            </a:r>
          </a:p>
          <a:p>
            <a:pPr>
              <a:buFontTx/>
              <a:buNone/>
              <a:defRPr/>
            </a:pPr>
            <a:r>
              <a:rPr lang="en-US" altLang="en-US" sz="2400" b="1" dirty="0" smtClean="0">
                <a:solidFill>
                  <a:sysClr val="windowText" lastClr="000000"/>
                </a:solidFill>
              </a:rPr>
              <a:t>	--</a:t>
            </a:r>
            <a:r>
              <a:rPr lang="en-US" altLang="en-US" sz="2400" b="1" i="1" dirty="0" smtClean="0">
                <a:solidFill>
                  <a:sysClr val="windowText" lastClr="000000"/>
                </a:solidFill>
              </a:rPr>
              <a:t>Museum</a:t>
            </a:r>
            <a:endParaRPr lang="en-US" altLang="en-US" sz="2400" b="1" dirty="0" smtClean="0">
              <a:solidFill>
                <a:sysClr val="windowText" lastClr="000000"/>
              </a:solidFill>
            </a:endParaRPr>
          </a:p>
          <a:p>
            <a:pPr>
              <a:defRPr/>
            </a:pPr>
            <a:r>
              <a:rPr lang="en-US" altLang="en-US" sz="2400" b="1" dirty="0" smtClean="0">
                <a:solidFill>
                  <a:sysClr val="windowText" lastClr="000000"/>
                </a:solidFill>
              </a:rPr>
              <a:t>Hellenistic poets and comics</a:t>
            </a:r>
          </a:p>
          <a:p>
            <a:pPr>
              <a:buFontTx/>
              <a:buNone/>
              <a:defRPr/>
            </a:pPr>
            <a:r>
              <a:rPr lang="en-US" altLang="en-US" sz="2400" b="1" dirty="0" smtClean="0">
                <a:solidFill>
                  <a:sysClr val="windowText" lastClr="000000"/>
                </a:solidFill>
              </a:rPr>
              <a:t>	--Theocritus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797783"/>
            <a:ext cx="5116406" cy="381000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149080"/>
            <a:ext cx="4825975" cy="270892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6641" y="3705192"/>
            <a:ext cx="4717359" cy="3152808"/>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899" y="797782"/>
            <a:ext cx="5343189" cy="3351297"/>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181" y="1700808"/>
            <a:ext cx="9128819" cy="5131417"/>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807894"/>
            <a:ext cx="9036496" cy="6024331"/>
          </a:xfrm>
          <a:prstGeom prst="rect">
            <a:avLst/>
          </a:prstGeom>
        </p:spPr>
      </p:pic>
      <p:sp>
        <p:nvSpPr>
          <p:cNvPr id="17" name="Rectangle 16"/>
          <p:cNvSpPr/>
          <p:nvPr/>
        </p:nvSpPr>
        <p:spPr>
          <a:xfrm>
            <a:off x="33217" y="822596"/>
            <a:ext cx="2934072" cy="138499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US" sz="2800" b="1" dirty="0" smtClean="0"/>
              <a:t>GREAT</a:t>
            </a:r>
          </a:p>
          <a:p>
            <a:pPr algn="ctr"/>
            <a:r>
              <a:rPr lang="en-US" sz="2800" b="1" dirty="0" smtClean="0"/>
              <a:t> </a:t>
            </a:r>
            <a:r>
              <a:rPr lang="en-US" sz="2800" b="1" dirty="0"/>
              <a:t>LIBRARY OF </a:t>
            </a:r>
            <a:r>
              <a:rPr lang="en-US" sz="2800" b="1" dirty="0" smtClean="0"/>
              <a:t>ALEXANDRIA</a:t>
            </a:r>
            <a:endParaRPr lang="en-US" sz="2800" b="1" dirty="0"/>
          </a:p>
        </p:txBody>
      </p:sp>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51701" y="747623"/>
            <a:ext cx="6256803" cy="3183306"/>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5360" y="3930929"/>
            <a:ext cx="9253863" cy="2977116"/>
          </a:xfrm>
          <a:prstGeom prst="rect">
            <a:avLst/>
          </a:prstGeom>
        </p:spPr>
      </p:pic>
      <p:sp>
        <p:nvSpPr>
          <p:cNvPr id="20" name="Rectangle 19"/>
          <p:cNvSpPr/>
          <p:nvPr/>
        </p:nvSpPr>
        <p:spPr>
          <a:xfrm>
            <a:off x="4139952" y="747623"/>
            <a:ext cx="4572000" cy="2677656"/>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just"/>
            <a:r>
              <a:rPr lang="en-US" sz="2800" b="1" dirty="0" smtClean="0">
                <a:solidFill>
                  <a:sysClr val="windowText" lastClr="000000"/>
                </a:solidFill>
              </a:rPr>
              <a:t>    Was one of the largest and most significant libraries of the world. It was dedicated to the Muses, the nine goddesses of the arts. </a:t>
            </a:r>
            <a:endParaRPr lang="en-US" sz="2800" b="1" dirty="0">
              <a:solidFill>
                <a:sysClr val="windowText" lastClr="000000"/>
              </a:solidFill>
            </a:endParaRPr>
          </a:p>
        </p:txBody>
      </p:sp>
      <p:sp>
        <p:nvSpPr>
          <p:cNvPr id="21" name="Rectangle 20"/>
          <p:cNvSpPr/>
          <p:nvPr/>
        </p:nvSpPr>
        <p:spPr>
          <a:xfrm>
            <a:off x="-98857" y="3282706"/>
            <a:ext cx="9253863" cy="954107"/>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en-US" sz="2800" b="1" dirty="0"/>
              <a:t>Most of the books were kept </a:t>
            </a:r>
            <a:r>
              <a:rPr lang="en-US" sz="2800" b="1" dirty="0" smtClean="0"/>
              <a:t>as </a:t>
            </a:r>
            <a:r>
              <a:rPr lang="en-US" sz="2800" b="1" dirty="0" err="1" smtClean="0"/>
              <a:t>papirus</a:t>
            </a:r>
            <a:r>
              <a:rPr lang="en-US" sz="2800" b="1" dirty="0"/>
              <a:t> </a:t>
            </a:r>
            <a:r>
              <a:rPr lang="en-US" sz="2800" b="1" dirty="0" smtClean="0"/>
              <a:t>scrolls - estimates </a:t>
            </a:r>
            <a:r>
              <a:rPr lang="en-US" sz="2800" b="1" dirty="0"/>
              <a:t>range from 40,000 to 400,000 at its height.</a:t>
            </a:r>
          </a:p>
        </p:txBody>
      </p:sp>
      <p:sp>
        <p:nvSpPr>
          <p:cNvPr id="4" name="Rectangle 3"/>
          <p:cNvSpPr/>
          <p:nvPr/>
        </p:nvSpPr>
        <p:spPr>
          <a:xfrm>
            <a:off x="8571176" y="5899432"/>
            <a:ext cx="537327" cy="923330"/>
          </a:xfrm>
          <a:prstGeom prst="rect">
            <a:avLst/>
          </a:prstGeom>
          <a:noFill/>
          <a:ln>
            <a:solidFill>
              <a:srgbClr val="C00000"/>
            </a:solidFill>
          </a:ln>
        </p:spPr>
        <p:txBody>
          <a:bodyPr wrap="none" lIns="91440" tIns="45720" rIns="91440" bIns="45720">
            <a:spAutoFit/>
          </a:bodyPr>
          <a:lstStyle/>
          <a:p>
            <a:pPr algn="ctr"/>
            <a:r>
              <a:rPr lang="en-US" sz="5400"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3</a:t>
            </a:r>
            <a:endParaRPr lang="en-US" sz="5400" b="1" cap="none"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Tree>
    <p:extLst>
      <p:ext uri="{BB962C8B-B14F-4D97-AF65-F5344CB8AC3E}">
        <p14:creationId xmlns:p14="http://schemas.microsoft.com/office/powerpoint/2010/main" val="292032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500"/>
                                        <p:tgtEl>
                                          <p:spTgt spid="4"/>
                                        </p:tgtEl>
                                      </p:cBhvr>
                                    </p:animEffect>
                                  </p:childTnLst>
                                </p:cTn>
                              </p:par>
                              <p:par>
                                <p:cTn id="46" presetID="10" presetClass="entr" presetSubtype="0"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1" grpId="0" animBg="1"/>
      <p:bldP spid="4"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28592</TotalTime>
  <Words>2534</Words>
  <Application>Microsoft Office PowerPoint</Application>
  <PresentationFormat>On-screen Show (4:3)</PresentationFormat>
  <Paragraphs>316</Paragraphs>
  <Slides>36</Slides>
  <Notes>12</Notes>
  <HiddenSlides>0</HiddenSlides>
  <MMClips>0</MMClips>
  <ScaleCrop>false</ScaleCrop>
  <HeadingPairs>
    <vt:vector size="4" baseType="variant">
      <vt:variant>
        <vt:lpstr>Theme</vt:lpstr>
      </vt:variant>
      <vt:variant>
        <vt:i4>2</vt:i4>
      </vt:variant>
      <vt:variant>
        <vt:lpstr>Slide Titles</vt:lpstr>
      </vt:variant>
      <vt:variant>
        <vt:i4>36</vt:i4>
      </vt:variant>
    </vt:vector>
  </HeadingPairs>
  <TitlesOfParts>
    <vt:vector size="38" baseType="lpstr">
      <vt:lpstr>Apex</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diakov.net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RePack by Diakov</dc:creator>
  <cp:lastModifiedBy>RePack by Diakov</cp:lastModifiedBy>
  <cp:revision>441</cp:revision>
  <dcterms:created xsi:type="dcterms:W3CDTF">2017-01-26T13:08:34Z</dcterms:created>
  <dcterms:modified xsi:type="dcterms:W3CDTF">2018-03-11T07:55:15Z</dcterms:modified>
</cp:coreProperties>
</file>