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73" r:id="rId9"/>
    <p:sldId id="271" r:id="rId10"/>
    <p:sldId id="284" r:id="rId11"/>
    <p:sldId id="265" r:id="rId12"/>
    <p:sldId id="266" r:id="rId13"/>
    <p:sldId id="267" r:id="rId14"/>
    <p:sldId id="264" r:id="rId15"/>
    <p:sldId id="268" r:id="rId16"/>
    <p:sldId id="269" r:id="rId17"/>
    <p:sldId id="270" r:id="rId18"/>
    <p:sldId id="272" r:id="rId19"/>
    <p:sldId id="300" r:id="rId20"/>
    <p:sldId id="274" r:id="rId21"/>
    <p:sldId id="275" r:id="rId22"/>
    <p:sldId id="276" r:id="rId23"/>
    <p:sldId id="277" r:id="rId24"/>
    <p:sldId id="278" r:id="rId25"/>
    <p:sldId id="301" r:id="rId26"/>
    <p:sldId id="279" r:id="rId27"/>
    <p:sldId id="280" r:id="rId28"/>
    <p:sldId id="281" r:id="rId29"/>
    <p:sldId id="282" r:id="rId30"/>
    <p:sldId id="283" r:id="rId31"/>
    <p:sldId id="285" r:id="rId32"/>
    <p:sldId id="286" r:id="rId33"/>
    <p:sldId id="287" r:id="rId34"/>
    <p:sldId id="289" r:id="rId35"/>
    <p:sldId id="290" r:id="rId36"/>
    <p:sldId id="291" r:id="rId37"/>
    <p:sldId id="292" r:id="rId38"/>
    <p:sldId id="293" r:id="rId39"/>
    <p:sldId id="294" r:id="rId40"/>
    <p:sldId id="297" r:id="rId41"/>
    <p:sldId id="299" r:id="rId42"/>
    <p:sldId id="296" r:id="rId43"/>
    <p:sldId id="302" r:id="rId44"/>
    <p:sldId id="303" r:id="rId45"/>
    <p:sldId id="305" r:id="rId46"/>
    <p:sldId id="306" r:id="rId47"/>
    <p:sldId id="307" r:id="rId48"/>
    <p:sldId id="308" r:id="rId49"/>
    <p:sldId id="309" r:id="rId50"/>
    <p:sldId id="310" r:id="rId51"/>
    <p:sldId id="31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CCCF5"/>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8" autoAdjust="0"/>
    <p:restoredTop sz="87544" autoAdjust="0"/>
  </p:normalViewPr>
  <p:slideViewPr>
    <p:cSldViewPr>
      <p:cViewPr>
        <p:scale>
          <a:sx n="60" d="100"/>
          <a:sy n="60" d="100"/>
        </p:scale>
        <p:origin x="-1410" y="-1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04:54:53.085"/>
    </inkml:context>
    <inkml:brush xml:id="br0">
      <inkml:brushProperty name="width" value="0.07" units="cm"/>
      <inkml:brushProperty name="height" value="0.07" units="cm"/>
    </inkml:brush>
  </inkml:definitions>
  <inkml:trace contextRef="#ctx0" brushRef="#br0">42 14 4000,'0'0'0,"-4"0"672,4 0-672,-13 0 297,9 0 87,-1-4-8,0 1 32,5 3-408,-4-4 392,2 4-128,0-3-104,1 3-112,1 0-48,-2 0 0,2 0-88,0 0 48,0 2-80,0-2 120,0 0-104,3 1 192,2 1-80,0 0 16,-5-2-24,14 4-24,-11 1-88,9 0 32,-7-1 112,-5-4-32,14 5 48,-1 0-72,-1 1 8,1 0 32,-13-6-16,15 6 88,2 7-80,-3-8 80,2 12-208,-16-17 120,14 12-80,0 1 16,2-7-64,-1 11 176,-15-17-48,18 13-8,-3-7 96,2 11-64,0-11-64,-17-6 40,16 16-8,-2-2 8,2-2 64,-1 2 0,-15-14-64,17 17 16,1-10 24,-1 10-120,1-11 40,-18-6 40,16 6 40,3 7-72,-4-10 120,-1 11-88,-14-14 0,16 5 0,-2 7 72,2-6-80,1 1 80,-17-7-72,17 14 96,-1-2-120,1-6 72,2 10-16,-19-16-32,18 13-168,3-9 240,-1 13-48,0-4-8,-20-13-16,22 15 56,0 1-176,1-10 64,-1 15-56,-22-21 112,22 12-32,-2 4 48,0-4 0,1 1 56,-21-13-72,22 12 16,-2-6 40,-1 11-8,-1-4 8,-18-13-56,16 6 152,-1 10-120,1-4-8,0-7 144,-16-5-168,15 6 40,1 8-8,-2-9-32,2 14-136,-16-19 136,14 14 80,1-10 16,1 9-48,1-8-32,-17-5-16,16 14 24,-2 0 48,-2-2-8,1 1 40,-13-13-104,4 4 24,12 9-16,-11-9 40,9 3-16,-14-7-32,3 14-40,9-11 72,-7 2 0,9-2 88,-14-3-120,5 1 168,9 5-104,-10-1 32,10 9-64,-14-14-32,3 2 8,11 2 40,-9 3-48,8 5 112,-13-12-112,4 3 24,9 0 8,-9 2 136,9 0-160,-13-5-8,5 4 0,7 1 40,-7 0-144,9-2 152,-14-3-48,5 3 56,9 3-88,-10 0 40,10 1-72,-14-7 64,5 6-16,7-1 32,-8 1 48,0-1-56,-4-5-8,14 14 48,-11-11 8,2 0-80,0 2 72,-5-5-48,4 3-40,9 1 16,-13-1 64,5 1-80,-5-4 40,4 1 0,1-1-8,0 2 0,-1 1 16,-4-3-8,5 4 16,0 0-8,-1-3 40,1 1-48,-5-2 0,5 1 40,-1-1 0,1 2 0,0-1-40,-5-1 0,4 5-40,1-3 24,0-1 32,0 1 24,-5-2-40,4 0-8,1 1 32,-2 1-56,0-1 96,-3-1-64,3 2 40,0 1 16,0-1 0,-3-2-40,0 0-16,4 0 88,-4 0-56,0 0-56,0 0 48,0 0-24,0 0 81,0 0-121,0 0 120,0 0-112,0 0-57,3 0 226,-3 0-49,0 0 32,0 0-120,0 0-40,0 1 24,0-1 136,0 0-96,0 0-24,0 0 40,0-3 120,0 0-144,-2 3 112,2 0-128,-1-5 152,-3 2 16,0-1-56,-1 0-48,5 4-64,-5-3 128,-1-1-168,0-1 112,-7 0 32,13 5-104,-4-4-72,-2-1 72,-7 0 16,8 1-88,5 4 72,-12-16 88,7 11 8,-7 1-40,7-14 8,5 18-64,-14-3-104,9 0 168,-10-2 40,10 1-64,5 4-40,-16-13 192,10 9-240,-9-12 24,2 16 24,13 0 0,-14-16 16,2 12 80,-1-10-136,1-3 128,12 17-88,-7-5-136,-8-11 128,2 12 72,9-1-176,4 5 112,-16-16 40,4 13-56,-1-11-112,1 9 176,12 5-48,-14-12 88,0 9-144,-1-11 192,3 9-48,12 5-88,-14-14-40,1 11 80,1-10-48,-2 13-48,14 0 56,-14-3-24,0 0-24,0 0-48,0-9 16,14 12 80,-13 0 56,-1-3-56,8 3 88,-10-4-16,16 4-72,-6-3 40,-8 3 48,9-3-176,-7 3 0,12 0 88,-5 0-32,-1 0-72,0 0 56,0-3 120,6 3-72,-7 0-112,3 0 192,-1 0-48,0 0-64,5 0 32,-4 0-24,-1 0 24,0 0-32,1 0 48,4 0-16,-4 0-32,1 2-8,0-2 8,0 0 8,3 0 24,-3 0 24,0 0-64,0 0-48,0 0 48,3 0 40,-2 0-8,-3 1 8,2-1 48,0 0-64,3 0 16,-3 0 40,-2 0-64,1 0 216,-1-3-160,5 3-32,-5-3-88,1 3 144,-1 0-192,0 0 80,5 0 56,-4 0 16,-1 0 24,-1-3 64,-1 3-40,7 0-64,-12-3 16,9 0-208,-2 3 72,-1-5 136,6 5-16,-6-13 40,1 10 56,-1-1 24,-1 0-104,7 4-16,-6-4 88,0-1-24,0 2-192,-1-2 88,7 5 40,-4-4-88,-9 1 56,9-1 80,-1 0 8,5 4-56,-13 0-112,10-3 152,-3-1 24,0 1-8,6 3-56,-6-3 152,-1 3-232,1-4 104,0-1-48,6 5 24,-6-3-8,-1 0 16,1 3 24,2 0-128,4 0 96,-5 0-56,-1 0 184,1-5-40,0 0 16,5 5-104,-4 0-8,-1-3-72,0 0 32,1-2 8,4 5 40,-5-12 64,0 9-88,2 3-112,0-3 128,3 3 8,-3 0 16,0-3 0,0-1 24,1 1-8,2 3-32,-2 0-112,1 2 88,-1-1-8,2-1-56,0 0 88,0 0-24,0 2-96,0 0 16,0-2 32,0 0 72,0 0-24,3 0-24,2 0 72,0 1-64,-5-1 40,4 5-112,1-1 88,8 10-176,-10-12 128,-3-2 72,14 6-48,-2 10-64,1-11 216,2 9-128,-15-14 24,16 15-24,3-10 48,-1 10-136,1-2 56,-19-13 56,20 6-96,-1 8 72,1-9-40,1 12-8,-21-17 72,22 5 64,-1 9-32,0-8 48,-1 8-16,-20-14-64,20 13 0,2 1-16,0 3 56,-2-3-32,-20-14-8,20 14 0,1-2-40,1-5 80,1 11-24,-23-18-16,23 14 8,1-7 24,-4 11-248,-1-13 232,-19-5-16,19 12-48,-2 1 24,0-8 112,2 10-144,-19-15 56,15 5-16,2 9 32,-1-8-56,0 7 88,-16-13-48,15 4 112,1 3-96,-2-6 128,0 2-176,-14-3 32,5 5-88,10-2 128,-10 2-88,7-4 48,-12-1 0,3 2 40,10 1 32,-10 0-88,2 2 112,-5-5-96,4 4-32,9 1-112,-10 0 80,2-2 48,-5-3 16,12 3-40,-9 0 8,2 0 120,0 2-40,-5-5-48,12 2 72,-9-1-32,2-1-112,7 3-40,-12-3 112,4 2 56,0 1-24,-1-2 56,2-1-72,-5 0-16,3 4-72,0-4 176,0 1-80,0-1 56,-3 0-80,4 0 120,-1 0-128,-3 0 80,3 0-40,-3 0-32,3-3-24,-3 0 64,3 3-96,-3-3 88,0 3-32,0-3-48,0 3 64,3-3 48,-3 3-64,3 0 112,-3-4-40,3 4-40,-3-3-8,0 3-24,0-4 96,0 1-80,0-2-32,0-8 72,0 13-56,4 0-72,-4-3 8,0 0 64,3-2-96,-3 5 96,0-15 56,0 12-24,0-2 0,0 0 96,0 5-128,0-4-8,0-1 56,0-9 24,0 11-64,0 3-8,-2-13 48,1 9-24,-3-13-32,1 12 8,3 5 0,-4-20 40,-1 6-16,-8-2 0,9-6 88,4 22-112,-6-19-8,-10 1-8,11 0 48,-10 6-72,15 12 40,-13-16 8,9-1 48,-12-2-80,11-1-72,5 20 96,-14-19 144,8 4-176,-8-4-32,1 0 120,13 19-56,-12-20-120,-1-2 120,1 4 160,6-4-96,6 22-64,-17-16 56,12-4-8,-11 0-152,12 1 120,4 19-16,-14-24-32,9 7 8,-1-8 24,-1 8-112,7 17 112,-6-15-48,0-4 8,1 6-8,1-8 64,4 21-16,-5-16-40,0-3 16,1 0-32,-1 15-64,5 4 120,-3-25-24,0 11-72,1 0 152,0-2 0,2 16-56,0-12 24,-1-1-8,1-2-160,0-3-32,0 18 176,-2-17-128,2 3 160,0 0 64,-1 10 0,1 4-96,0-15 72,0 11-128,-2-1 16,2-9 80,0 14-40,-1-3-48,1-2 56,0 1-48,-2 0 8,2 4 32,0 0 40,0-3-40,0 0 64,0-1-32,0 4-32,0 0-104,0 0 32,0 0-48,0 1-80,0-1 200,0 2-88,0-1-48,0 4 24,0 0 104,0-5 8,3 4-56,0 1-32,-3-2 56,5 2-136,-5-5 168,3 6-153,0 6-23,2-12-184,-2 4-184,-3-4 544,5 3-864,-1 3-312,0-1-56,0 1-2601,-4-6 3833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04:54:55.532"/>
    </inkml:context>
    <inkml:brush xml:id="br0">
      <inkml:brushProperty name="width" value="0.07" units="cm"/>
      <inkml:brushProperty name="height" value="0.07" units="cm"/>
    </inkml:brush>
  </inkml:definitions>
  <inkml:trace contextRef="#ctx0" brushRef="#br0">2 1 6401,'0'0'0,"5"3"712,7 2-528,-9-1-16,-3-4-168,7 1 160,-4 1 8,2-2 24,-3 3-80,-2-3-112,3 1 224,-1 0-112,1 2 104,1-1-72,-4-2-144,2 1 120,1 0-32,0 0 0,-1 1 128,-2-2-216,5 3 105,-3-2 23,3 0-64,-2 4-40,-3-5-24,5 3 56,-1 2 8,1-1 24,1 1-16,-6-5-72,5 5 32,6 5-24,-7-5 88,0 0-136,-4-5 40,12 12 160,-9-2-56,2-5-120,5 8 56,-10-13-40,5 4-48,0 9 24,7-8-88,-5 7 88,-7-12 24,13 5 72,-2 9-104,2-9 240,-1 10-56,-12-15-152,12 14-40,1-1 192,-1 1-88,0-1 80,-12-13-144,13 14 264,-1-1-32,2-1-112,-1 1-24,-13-13-96,13 17-8,1-5 56,-2 2 8,2 1 0,-14-15-56,13 3 152,0 14-200,1-4 40,-1 3-56,-13-16 64,14 21-40,-1-3 136,1 0-40,-2 1 48,-12-19-104,13 18 24,-3 2-112,2-3 128,0-6-48,-12-11 8,11 14-24,0-9 104,0 16-88,1-6-16,-12-15 24,12 5 80,1 10-32,-1-8 0,-1 8-80,-11-15 32,11 16-104,1-3 64,0-8 48,-2 7 176,-10-12-184,12 5 72,0 11-8,-1-5-96,0 1-112,-11-12 144,11 13-32,0-8-48,2 13 120,-1-12-72,-12-6 32,12 13 192,-1 1-168,0-1-80,0-3 112,-11-10-56,12 12-8,-7-8 8,9 1 8,-9 8 24,-5-13-32,13 3-208,-8 2 256,7 7 56,-7-8-112,-5-4 8,10 17-8,-6-11-48,-1 7-32,9-10 112,-12-3-24,2 6 224,2 6-152,2-8-72,-1 7 48,-5-11-48,5 4-120,0 2 64,-1-1 104,2 7-64,-6-12 16,3 5-24,3 5-80,-2 2 120,2-10-120,-6-2 104,4 5 0,2-2 96,-1 3-8,0 5-40,-5-11-48,5 4 32,0 9 104,0-11-144,0 1 24,-5-3-16,5 5 48,0 0-176,2 0 104,3 12-48,-10-17 72,5 1 48,0 10-8,7 0-152,-7-5 56,-5-6 56,10 16-96,-5-5 80,5-6 184,-5 7-72,-5-12-96,12 5 88,-8 9 16,7-8-192,-7-3 232,-4-3-144,6 12-80,-1-10 48,1 3 16,-2-2-56,-4-3 72,6 3-56,-1 1-32,1-1 112,-1 9-24,-5-12 0,6 3 88,-1 3 48,6 5-224,-8-8 168,-3-3-80,4 4-24,0 1-128,2 1 160,-1-2-24,-5-4 16,4 4 56,1-1 120,-2-2-176,2-1-56,-5 0 56,2 2-32,1-2 8,0 0 64,-2 2-120,-1-2 80,1 0-24,1 3-72,0 1 56,-1-3 152,-1-1-112,1 2 32,-1 0-40,1-1-40,1 1 56,-2-2-8,1 2-48,1 1 8,-2-2 40,1-1-88,-1 0 88,1 0 16,-1-3-72,2 3-64,-2 0 120,0 2-72,0-2 40,0 1 56,0 0 16,0-1-40,0 0 32,0 2-120,0-2 64,0-3 112,0 3-88,0 0-160,0 0 168,0-3-40,0 0-32,0 3 64,0-2 80,0-9-24,0 8-96,0-1 0,0 4 40,-3-4 0,3 1-48,0 3 8,-3-4 120,3 4-80,0-3-88,-3-1 32,3 0 56,0-8-88,0 12 88,-2-3-48,2-1 32,0-11 8,0 13-40,0 2 48,0-13-32,0 10 112,0-9-56,0 7-80,0 5 56,0-4 88,0-14-56,0 14-72,0-9 40,0 13 0,0-12 0,0 8-56,-3-14 120,3 1-32,0 17-32,-3-12 0,3-3-24,-2 2 32,2-2 40,0 15-48,0-16-8,-3 2-8,3-1 16,-3 1-32,3 14 32,0-12-16,0 1-8,-3-2-40,3 3 88,0 10-24,-3-5 72,3-11 48,-2 5-48,-1 0-56,3 11-16,-3-11-8,1 6 48,2-8 8,-3 9 88,3 4-136,-3-17 32,0 6-64,-1-4-32,0 0-56,4 15 120,-11-12-48,8-7 104,0 2-72,0-1 32,3 18-16,-12-21 0,10 3-80,-1 1 80,-2 0-16,5 17 16,-2-17-16,-1 2 24,3 0 0,0 11-16,0 4 8,-2-16-8,2 4 8,-3-3 80,0-4 48,3 19-128,0-11 16,-2 7 32,2-11-168,-4 11 16,4 4 104,-3-17 64,1 13-176,2 0 144,0-7 112,0 11-144,-3 0-56,3-4 208,0 0-104,0 4-72,0 0 24,-3-3 96,3 5-168,-2-1 88,2-1-104,0 0 88,0 0-48,0 0 120,0 0-40,0 0-24,0 0-72,0 0 80,0 1-128,0 0 104,0-1 64,0 0-56,0 0-48,1 0-96,-1 2-392,0 3-480,0-5 1016,0 12-1617,0-9-423,0 2-2817,0-5 4857</inkml:trace>
  <inkml:trace contextRef="#ctx0" brushRef="#br0" timeOffset="1179">1268 1225 4112,'0'0'0,"0"0"224,0 2-72,0-2-152,0 1 128,0 4-39,0-3-41,0 3 32,0-5-80,0 5 8,0 0 40,0 0 56,0-1-40,0-4-64,0 3 96,0-2 0,0-1-80,-3 0 96,3 0-112,0 1 32,-2 0 64,2 2 24,-3-1-96,3-2-24,0 2 88,-3 3-32,1-3 120,2 4-40,0-6-136,0 5 176,-3-1 64,3-2-64,-3-2 88,3 0-264,0 1 208,-3 1-128,0-2-72,1 0 40,2 0-48,-3 0-56,-1 0 104,0 0 40,-7-3-120,11 3 32,0 0 96,-11 0-184,8 1 32,-1 1 24,4-2 32,-11 1-80,8-1 200,-1 1-120,-7 0 96,11-1-96,-3 2 80,-7-2-64,5 0 0,-6-3 24,11 3-40,-3 0-48,-9 0 0,8 0 48,-10 0-16,14 0 16,-11 0 48,7 0-24,-13 0-16,7 0-8,-3 0 80,13 0-80,-13 0 24,3 0 0,-5 0-104,3-2-40,12 2 120,-13-3-96,-1 0 96,1 0-40,13 3 40,-15 0 32,1-3-56,2 3-8,0-2 48,12 2-16,-14-3-88,2 3 128,0 0 80,-4 0-88,16 0-32,-13 0 72,-2 0-80,-1 0-152,1 2 152,15-2 8,-16 0 16,-1 0 40,0 1-80,1-1-24,16 0 48,-18 0-16,1 0-160,-1 0 160,2-4 8,16 4 8,-15 0-56,-1-3 88,0 3 24,1 0 8,0-4-104,15 4 40,-14-3 16,1 3-72,-1 0-8,0 0 104,14 0-40,-12 0 24,0-3-24,-1 3-8,2-3-8,11 3 16,-13 0 88,3 0 40,-2-2-144,8 2 16,4 0 0,-16 0-16,12 0-40,-11 0 208,15 0-152,-5 0 136,-9 0-144,11 0 0,-10 0-64,11 0 88,2 0-16,-13 0 56,9 0 32,-8 0-48,10 0-24,2 0-16,-11 0-112,9 0 96,-11 0-16,11-3 0,2 3 32,-12 0 64,9 0-64,-8 0 128,8 0-112,3 0-16,-3-3 120,-2 1-56,1 2-72,0 0 112,4 0-104,-4 0 112,0 0-16,0 0 64,1 2-136,3-2-24,-3 5 0,0-4 40,0-1 24,-1 0 80,4 0-144,-2 0 80,-2 0-112,1 1-32,-1 0-72,4-1 136,-4 0 16,1 2-32,-2-1 32,3-1 48,2 0-64,-4 2-24,0-1 120,-1 0-24,3 1-96,2-2 24,-3 4 80,1-3-48,2-1 56,-3 0 32,3 0-120,-3 0 56,0 0-64,3 3-136,-3-1 160,3-2-16,-3 2-64,3-1 96,0 1-112,0 2-296,0-4 376,0 3-752,-2 0-568,-1-1-3329,3-2 4649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04:55:02.363"/>
    </inkml:context>
    <inkml:brush xml:id="br0">
      <inkml:brushProperty name="width" value="0.07" units="cm"/>
      <inkml:brushProperty name="height" value="0.07" units="cm"/>
    </inkml:brush>
  </inkml:definitions>
  <inkml:trace contextRef="#ctx0" brushRef="#br0">1397 4650 4729,'0'0'0,"0"0"0,-5-14 144,1 9 16,-1-10 64,0 2 8,5 13-232,-4 0 208,-1-3 8,0-2-16,2 2-8,3 3-192,-5-3 192,-1-9 32,-6 9-32,7-2-8,5 5-184,-14-16 136,9 13-48,-12-2-16,11 1-32,6 4-40,-17-13 56,3 10 0,0-11 8,-4 11 24,18 3-88,-17-14 104,0 9-24,-3-12 8,0 5-16,20 12-72,-19-13 32,-5-1 40,1 2 24,-2-7 24,25 19-120,-28-16 208,0-2-24,0 0-8,-3-2-56,31 20-120,-30-20 56,-3 0 128,0-2 33,2 3 87,31 19-304,-33-22 296,2 5-104,0-2-96,0 1-56,31 18-40,-28-22 144,-2-2-16,2-1-8,0-1-24,28 26-96,-25-24-24,2-1 24,1 4-96,0-4 96,22 25 0,-22-24-16,0-1-56,2-3 120,-2 0-24,22 28-24,-19-31-56,-1-3 64,-3-2 56,1 0-104,-2 0 96,24 36-56,-21-34-24,0-2-72,1 0 40,20 36 56,-19-42 16,1 1 32,2-3-64,2-1-16,1 5-16,13 40 48,-12-47-112,6 2 152,-8-1-8,14 46-32,-7-48 104,-5 6-56,7 0-16,-7-2-56,7 4-104,5 40 128,-14-44-16,9 0 32,-9-3 56,10 1-96,4 46 24,-7-52 80,-5 1-176,9 1-56,-2 0 136,5 50 16,-3-47-136,0-1 160,0 2 16,1 0 0,2 46-40,-1-44-48,-1 2 112,1 1-56,1 1 72,0 40-80,0-38 184,0-1-240,3-3 16,0 3 40,-3 39 0,4-42-96,9 0 80,-10 1 40,10 4-80,-13 37 56,3-38-16,11-2 0,-2 2-56,-7-2 88,-5 40-16,17-39 32,-12 0 24,9 1 0,-10 1-16,-4 37-40,14-34 56,-9-2-88,12 0 32,-4 1 8,-13 35-8,14-37-16,1 1 48,-1 2 32,2-2-40,-16 36-24,17-34 48,0 2 8,2 1 40,1 2-64,-20 29-32,19-29 16,1-2-72,-1 3-16,-2-3 72,-17 31 0,17-30-16,-1 4 80,0-5 72,1 6-96,-17 25-40,15-24 80,3-1-72,-3 8-112,2-6 144,-17 23-40,18-24-8,-1 4 16,0-5 32,2 5-96,-19 20 56,21-22 8,1-1-24,0 5-64,0-8 72,-22 26 8,23-19-56,-2-3 64,0-3 16,0 10-64,-21 15 40,20-17-24,-1 1 24,-1 2 24,0-2 32,-18 16-56,18-4 96,0-15-136,-1 5 8,0 1-8,-17 13 40,19-14-80,-1 0 128,1 2-56,0-2 40,-19 14-32,18-13 64,0 10-96,-1-9 0,2 9 40,-19 3-8,17-5-56,1 2 64,1-2 16,-3 0-80,-16 5 56,15-4 0,1-1 32,-2-9-16,0 11 40,-14 3-56,12-13 96,1 13-176,-8-4 16,10-1 32,-15 5 32,5-3-88,0-2 120,-1 5-8,1-3 0,-5 3-24,5-3-32,-2 0 40,-3 3 72,0 0-56,0 0-24,0 0 160,0 0-128,0 0-16,0 0 16,0 0-272,0 0 432,0-3-152,0 3-56,-2 0 32,2 0-16,-1 0 32,-1-3 0,1 3 0,-3-3-16,4 3-16,-1 0 0,-1 0 16,-1 0 56,2 0-64,1 0-8,-2 0 88,0 0-104,1 0 0,-1-4 72,2 4-56,-1-3 0,-1 3-96,2-3 120,0 3-64,0 0 40,0 0-112,0 0 160,0-3-96,0 3 48,0-3-8,0 0 32,0 3-8,0 0-16,0-3 104,0 0-184,0 3 24,-1-4 72,1 4-16,0 0-40,0 0 88,-2-3-24,1-1 24,1 4-48,-2-5-48,0-8 96,1 13-48,-1-3-32,2 3 32,0-3 48,-1-1-112,-1-9 128,1 13-40,1 0-24,-3-5 16,-1 2 0,0 0-80,-1 0 80,5 3-16,-5-5 0,-1 2 32,0-1-64,-7-9-8,13 13 40,-4-3-56,-3-14 8,-5 14 96,7-10 32,5 13-80,-12-4 64,7-9 0,-7 1-80,7-1-80,5 13 96,-14-12-24,8-2 32,-7 1 48,9 1 8,4 12-64,-13-13 48,8 1-48,-1 7-32,-6-12 16,12 17 16,-5-5-16,-1-9 24,-7 2 32,9 7-16,4 5-24,-7-16 56,-5 12-32,7-1 24,-9-9-48,14 14 0,-5 0-32,-12-5 24,11 1-24,-8-1 56,14 5-24,-12-3 48,7 3 16,-11 0-8,10 0-24,6 0-32,-14 0 8,9 0-32,-1 0-40,1 0 40,5 0 24,-4 0-48,-1 0 40,3 1 32,1 1-72,1-2 48,0 5-40,0-2-64,0 1 72,0 1-32,0-5 64,0 3-32,0 2-8,3 1-56,2-1 136,-5-5-40,4 4-8,-1 0 0,2 0 16,0 1-32,-5-5 24,5 5 0,9 9-32,-11-11 0,11 1-24,-14-4 56,4 7-48,15 5 48,-6-7 16,2 10-16,-15-15 0,16 13 0,1 2 8,2 3 48,-1-1-32,-18-17-24,19 22 8,0-4-32,0 4-8,-1 3-24,-18-25 56,16 22-24,-4 1 48,-7-1-80,11 0 72,-16-22-16,4 19-88,9 3 72,-10-4 8,2 1-40,-5-19 48,4 19 104,9 0-72,-10 2 24,2 1 64,-5-22-120,4 25-16,1 0 16,0-1-48,-1-1 40,-4-23 8,5 22 96,-2 0-120,0-7 24,-3 1-32,0-16 32,0 12-8,-1 2 48,-1-1-8,1 1 32,1-14-64,-4 14-16,0 2 88,-1-1-32,0-1 48,5-14-88,-4 14 88,-1-9-112,0 7 72,-1-5-40,6-7-8,-6 14 32,-8-10-8,9 10 8,-1-12-56,6-2 24,-13 5 40,9-1 80,-10 1 24,9 1-72,5-6-72,-6 14 24,-8-9-16,9 11-56,-9-12 176,14-4-128,-5 14 24,-9-9 0,10 1 16,-3 8-144,7-14 104,-6 2 0,1 2-32,1 1 0,-1 1-16,5-6 48,-3 7-32,1-3 40,1 1-56,-1-2 0,2-3 48,0 5-64,0 0-176,0-1-360,3 1-472,-3-5 1072,5 14-1801,9-9-3800,-14-5 5601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1DCEB-290F-4AE9-BBE7-022C5F4E5A71}" type="datetimeFigureOut">
              <a:rPr lang="en-US" smtClean="0"/>
              <a:pPr/>
              <a:t>5/4/2022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09ED1-2D69-41D7-B278-F7A80EB8C073}" type="slidenum">
              <a:rPr lang="en-US" smtClean="0"/>
              <a:pPr/>
              <a:t>‹#›</a:t>
            </a:fld>
            <a:endParaRPr lang="en-US"/>
          </a:p>
        </p:txBody>
      </p:sp>
    </p:spTree>
    <p:extLst>
      <p:ext uri="{BB962C8B-B14F-4D97-AF65-F5344CB8AC3E}">
        <p14:creationId xmlns:p14="http://schemas.microsoft.com/office/powerpoint/2010/main" val="152082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iography.com/people/friedrich-nietzsche-9423452" TargetMode="External" /><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1</a:t>
            </a:fld>
            <a:endParaRPr lang="en-US"/>
          </a:p>
        </p:txBody>
      </p:sp>
    </p:spTree>
    <p:extLst>
      <p:ext uri="{BB962C8B-B14F-4D97-AF65-F5344CB8AC3E}">
        <p14:creationId xmlns:p14="http://schemas.microsoft.com/office/powerpoint/2010/main" val="392284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5</a:t>
            </a:fld>
            <a:endParaRPr lang="en-US"/>
          </a:p>
        </p:txBody>
      </p:sp>
    </p:spTree>
    <p:extLst>
      <p:ext uri="{BB962C8B-B14F-4D97-AF65-F5344CB8AC3E}">
        <p14:creationId xmlns:p14="http://schemas.microsoft.com/office/powerpoint/2010/main" val="272937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kern="1200" dirty="0">
                <a:solidFill>
                  <a:schemeClr val="tx1"/>
                </a:solidFill>
                <a:effectLst/>
                <a:latin typeface="+mn-lt"/>
                <a:ea typeface="+mn-ea"/>
                <a:cs typeface="+mn-cs"/>
              </a:rPr>
              <a:t>Nietzsche scholars commonly divide his work into periods, usually with the implication that discernable shifts in Nietzsche’s circumstances and intellectual development justify some form of periodization in the corpus. </a:t>
            </a:r>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11</a:t>
            </a:fld>
            <a:endParaRPr lang="en-US"/>
          </a:p>
        </p:txBody>
      </p:sp>
    </p:spTree>
    <p:extLst>
      <p:ext uri="{BB962C8B-B14F-4D97-AF65-F5344CB8AC3E}">
        <p14:creationId xmlns:p14="http://schemas.microsoft.com/office/powerpoint/2010/main" val="34430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sz="1200" b="0" i="0" kern="1200">
                <a:solidFill>
                  <a:schemeClr val="tx1"/>
                </a:solidFill>
                <a:effectLst/>
                <a:latin typeface="+mn-lt"/>
                <a:ea typeface="+mn-ea"/>
                <a:cs typeface="+mn-cs"/>
              </a:rPr>
              <a:t>Nietzsche scholars commonly divide his work into periods, usually with the implication that discernable shifts in Nietzsche’s circumstances and intellectual development justify some form of periodization in the corpus. </a:t>
            </a:r>
            <a:endParaRPr lang="en-US"/>
          </a:p>
        </p:txBody>
      </p:sp>
      <p:sp>
        <p:nvSpPr>
          <p:cNvPr id="4" name="Slide Number Placeholder 3"/>
          <p:cNvSpPr>
            <a:spLocks noGrp="1"/>
          </p:cNvSpPr>
          <p:nvPr>
            <p:ph type="sldNum" sz="quarter" idx="10"/>
          </p:nvPr>
        </p:nvSpPr>
        <p:spPr/>
        <p:txBody>
          <a:bodyPr/>
          <a:lstStyle/>
          <a:p>
            <a:fld id="{E4909ED1-2D69-41D7-B278-F7A80EB8C073}" type="slidenum">
              <a:rPr lang="en-US" smtClean="0"/>
              <a:pPr/>
              <a:t>12</a:t>
            </a:fld>
            <a:endParaRPr lang="en-US"/>
          </a:p>
        </p:txBody>
      </p:sp>
    </p:spTree>
    <p:extLst>
      <p:ext uri="{BB962C8B-B14F-4D97-AF65-F5344CB8AC3E}">
        <p14:creationId xmlns:p14="http://schemas.microsoft.com/office/powerpoint/2010/main" val="34430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James</a:t>
            </a:r>
            <a:r>
              <a:rPr lang="en-US" baseline="0" dirty="0"/>
              <a:t> Morrison - </a:t>
            </a:r>
            <a:r>
              <a:rPr lang="en-US" sz="1200" b="1" i="0" kern="1200" dirty="0">
                <a:solidFill>
                  <a:schemeClr val="tx1"/>
                </a:solidFill>
                <a:effectLst/>
                <a:latin typeface="+mn-lt"/>
                <a:ea typeface="+mn-ea"/>
                <a:cs typeface="+mn-cs"/>
              </a:rPr>
              <a:t>Rebellious Youth </a:t>
            </a:r>
          </a:p>
          <a:p>
            <a:r>
              <a:rPr lang="en-US" sz="1200" b="0" i="0" kern="1200" dirty="0">
                <a:solidFill>
                  <a:schemeClr val="tx1"/>
                </a:solidFill>
                <a:effectLst/>
                <a:latin typeface="+mn-lt"/>
                <a:ea typeface="+mn-ea"/>
                <a:cs typeface="+mn-cs"/>
              </a:rPr>
              <a:t>Morrison moved frequently as a child due to his father's naval service, first from Florida to California and then to Alexandria, Virginia, where he attended George Washington High School. As a teen, Morrison began to rebel against his father's strict discipline, discovering alcohol and women and bristling at various forms of authority. "One time he told the teacher he was having a brain tumor removed and walked out of class," his sister Anne recalled. Nevertheless, Morrison remained a voracious reader, an avid diarist and a decent student. When he graduated from high school in 1961, he asked his parents for the complete works of </a:t>
            </a:r>
            <a:r>
              <a:rPr lang="en-US" sz="1200" b="0" i="0" u="none" strike="noStrike" kern="1200" dirty="0">
                <a:solidFill>
                  <a:schemeClr val="tx1"/>
                </a:solidFill>
                <a:effectLst/>
                <a:latin typeface="+mn-lt"/>
                <a:ea typeface="+mn-ea"/>
                <a:cs typeface="+mn-cs"/>
                <a:hlinkClick r:id="rId3"/>
              </a:rPr>
              <a:t>Nietzsche</a:t>
            </a:r>
            <a:r>
              <a:rPr lang="en-US" sz="1200" b="0" i="0" kern="1200" dirty="0">
                <a:solidFill>
                  <a:schemeClr val="tx1"/>
                </a:solidFill>
                <a:effectLst/>
                <a:latin typeface="+mn-lt"/>
                <a:ea typeface="+mn-ea"/>
                <a:cs typeface="+mn-cs"/>
              </a:rPr>
              <a:t> as a graduation present—a testament to both his bookishness and rebelliousness.</a:t>
            </a:r>
          </a:p>
          <a:p>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17</a:t>
            </a:fld>
            <a:endParaRPr lang="en-US"/>
          </a:p>
        </p:txBody>
      </p:sp>
    </p:spTree>
    <p:extLst>
      <p:ext uri="{BB962C8B-B14F-4D97-AF65-F5344CB8AC3E}">
        <p14:creationId xmlns:p14="http://schemas.microsoft.com/office/powerpoint/2010/main" val="244383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 - </a:t>
            </a:r>
            <a:r>
              <a:rPr lang="en-US" altLang="en-US" u="sng" dirty="0"/>
              <a:t>Nietzsche hates Christianity</a:t>
            </a:r>
          </a:p>
          <a:p>
            <a:pPr lvl="1" eaLnBrk="1" hangingPunct="1">
              <a:lnSpc>
                <a:spcPct val="90000"/>
              </a:lnSpc>
            </a:pPr>
            <a:r>
              <a:rPr lang="en-US" altLang="en-US" sz="2400" dirty="0"/>
              <a:t>1)</a:t>
            </a:r>
            <a:r>
              <a:rPr lang="en-US" altLang="en-US" sz="2400" dirty="0">
                <a:solidFill>
                  <a:schemeClr val="accent2"/>
                </a:solidFill>
              </a:rPr>
              <a:t> It is a social construct but the masses blindly follow it as if it were “</a:t>
            </a:r>
            <a:r>
              <a:rPr lang="en-US" altLang="en-US" sz="2400" dirty="0" err="1">
                <a:solidFill>
                  <a:schemeClr val="accent2"/>
                </a:solidFill>
              </a:rPr>
              <a:t>T”ruth</a:t>
            </a:r>
            <a:endParaRPr lang="en-US" altLang="en-US" sz="2400" dirty="0">
              <a:solidFill>
                <a:schemeClr val="accent2"/>
              </a:solidFill>
            </a:endParaRPr>
          </a:p>
          <a:p>
            <a:pPr lvl="1" eaLnBrk="1" hangingPunct="1">
              <a:lnSpc>
                <a:spcPct val="90000"/>
              </a:lnSpc>
            </a:pPr>
            <a:r>
              <a:rPr lang="en-US" altLang="en-US" sz="2400" dirty="0"/>
              <a:t>2)</a:t>
            </a:r>
            <a:r>
              <a:rPr lang="en-US" altLang="en-US" sz="2400" dirty="0">
                <a:solidFill>
                  <a:schemeClr val="accent2"/>
                </a:solidFill>
              </a:rPr>
              <a:t> It forces men to following the teachings of God, not their greater and more powerful instinct (the </a:t>
            </a:r>
            <a:r>
              <a:rPr lang="en-US" altLang="en-US" sz="2400" i="1" dirty="0">
                <a:solidFill>
                  <a:schemeClr val="accent2"/>
                </a:solidFill>
              </a:rPr>
              <a:t>Will to Power</a:t>
            </a:r>
            <a:r>
              <a:rPr lang="en-US" altLang="en-US" sz="2400" dirty="0">
                <a:solidFill>
                  <a:schemeClr val="accent2"/>
                </a:solidFill>
              </a:rPr>
              <a:t>)</a:t>
            </a:r>
          </a:p>
          <a:p>
            <a:pPr lvl="1" eaLnBrk="1" hangingPunct="1">
              <a:lnSpc>
                <a:spcPct val="90000"/>
              </a:lnSpc>
            </a:pPr>
            <a:r>
              <a:rPr lang="en-US" altLang="en-US" sz="2400" dirty="0"/>
              <a:t>3)</a:t>
            </a:r>
            <a:r>
              <a:rPr lang="en-US" altLang="en-US" sz="2400" dirty="0">
                <a:solidFill>
                  <a:schemeClr val="accent2"/>
                </a:solidFill>
              </a:rPr>
              <a:t> Under threat/fear, it forces men to value Humility not Pride, Equality not Individualism, Timidity not Aggression, and Others not Yourself</a:t>
            </a:r>
          </a:p>
          <a:p>
            <a:pPr eaLnBrk="1" hangingPunct="1">
              <a:lnSpc>
                <a:spcPct val="90000"/>
              </a:lnSpc>
            </a:pPr>
            <a:r>
              <a:rPr lang="en-US" altLang="en-US" u="sng" dirty="0"/>
              <a:t>He hates Democracy, Socialism, and Communism</a:t>
            </a:r>
          </a:p>
          <a:p>
            <a:pPr lvl="1" eaLnBrk="1" hangingPunct="1">
              <a:lnSpc>
                <a:spcPct val="90000"/>
              </a:lnSpc>
            </a:pPr>
            <a:r>
              <a:rPr lang="en-US" altLang="en-US" sz="2400" dirty="0"/>
              <a:t>1)</a:t>
            </a:r>
            <a:r>
              <a:rPr lang="en-US" altLang="en-US" sz="2400" dirty="0">
                <a:solidFill>
                  <a:schemeClr val="accent2"/>
                </a:solidFill>
              </a:rPr>
              <a:t> They let the idiots run the system </a:t>
            </a:r>
          </a:p>
          <a:p>
            <a:pPr lvl="1" eaLnBrk="1" hangingPunct="1">
              <a:lnSpc>
                <a:spcPct val="90000"/>
              </a:lnSpc>
            </a:pPr>
            <a:r>
              <a:rPr lang="en-US" altLang="en-US" sz="2400" dirty="0"/>
              <a:t>2)</a:t>
            </a:r>
            <a:r>
              <a:rPr lang="en-US" altLang="en-US" sz="2400" dirty="0">
                <a:solidFill>
                  <a:schemeClr val="accent2"/>
                </a:solidFill>
              </a:rPr>
              <a:t> All are based on equality—even though we are not all equal—some men are greater!(p. 837)</a:t>
            </a:r>
          </a:p>
          <a:p>
            <a:pPr lvl="1" eaLnBrk="1" hangingPunct="1">
              <a:lnSpc>
                <a:spcPct val="90000"/>
              </a:lnSpc>
            </a:pPr>
            <a:r>
              <a:rPr lang="en-US" altLang="en-US" sz="2400" dirty="0"/>
              <a:t>3)</a:t>
            </a:r>
            <a:r>
              <a:rPr lang="en-US" altLang="en-US" sz="2400" dirty="0">
                <a:solidFill>
                  <a:schemeClr val="accent2"/>
                </a:solidFill>
              </a:rPr>
              <a:t> The masses of weak always win out while the few strong thinkers are forced to comply</a:t>
            </a:r>
          </a:p>
          <a:p>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27</a:t>
            </a:fld>
            <a:endParaRPr lang="en-US"/>
          </a:p>
        </p:txBody>
      </p:sp>
    </p:spTree>
    <p:extLst>
      <p:ext uri="{BB962C8B-B14F-4D97-AF65-F5344CB8AC3E}">
        <p14:creationId xmlns:p14="http://schemas.microsoft.com/office/powerpoint/2010/main" val="427298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 </a:t>
            </a:r>
            <a:r>
              <a:rPr lang="en-US" altLang="en-US" i="1" dirty="0"/>
              <a:t>Before</a:t>
            </a:r>
            <a:r>
              <a:rPr lang="en-US" altLang="en-US" dirty="0"/>
              <a:t> Christianity, following our natural instinct to be great (master morality) was “</a:t>
            </a:r>
            <a:r>
              <a:rPr lang="en-US" altLang="en-US" dirty="0">
                <a:solidFill>
                  <a:srgbClr val="CC0000"/>
                </a:solidFill>
              </a:rPr>
              <a:t>Good</a:t>
            </a:r>
            <a:r>
              <a:rPr lang="en-US" altLang="en-US" dirty="0"/>
              <a:t>”</a:t>
            </a:r>
          </a:p>
          <a:p>
            <a:pPr lvl="1" eaLnBrk="1" hangingPunct="1">
              <a:lnSpc>
                <a:spcPct val="90000"/>
              </a:lnSpc>
            </a:pPr>
            <a:r>
              <a:rPr lang="en-US" altLang="en-US" dirty="0">
                <a:solidFill>
                  <a:schemeClr val="accent2"/>
                </a:solidFill>
              </a:rPr>
              <a:t>Suppressing it was</a:t>
            </a:r>
            <a:r>
              <a:rPr lang="en-US" altLang="en-US" dirty="0"/>
              <a:t> “</a:t>
            </a:r>
            <a:r>
              <a:rPr lang="en-US" altLang="en-US" dirty="0">
                <a:solidFill>
                  <a:srgbClr val="CC0000"/>
                </a:solidFill>
              </a:rPr>
              <a:t>Bad</a:t>
            </a:r>
            <a:r>
              <a:rPr lang="en-US" altLang="en-US" dirty="0"/>
              <a:t>”</a:t>
            </a:r>
          </a:p>
          <a:p>
            <a:pPr lvl="1" eaLnBrk="1" hangingPunct="1">
              <a:lnSpc>
                <a:spcPct val="90000"/>
              </a:lnSpc>
            </a:pPr>
            <a:r>
              <a:rPr lang="en-US" altLang="en-US" dirty="0">
                <a:solidFill>
                  <a:schemeClr val="accent2"/>
                </a:solidFill>
              </a:rPr>
              <a:t>There was no concept of evil associated with nature</a:t>
            </a:r>
          </a:p>
          <a:p>
            <a:pPr eaLnBrk="1" hangingPunct="1">
              <a:lnSpc>
                <a:spcPct val="90000"/>
              </a:lnSpc>
            </a:pPr>
            <a:r>
              <a:rPr lang="en-US" altLang="en-US" i="1" dirty="0"/>
              <a:t>After</a:t>
            </a:r>
            <a:r>
              <a:rPr lang="en-US" altLang="en-US" dirty="0"/>
              <a:t> Christianity, our instinct to be great became “</a:t>
            </a:r>
            <a:r>
              <a:rPr lang="en-US" altLang="en-US" dirty="0">
                <a:solidFill>
                  <a:srgbClr val="339933"/>
                </a:solidFill>
              </a:rPr>
              <a:t>Evil</a:t>
            </a:r>
            <a:r>
              <a:rPr lang="en-US" altLang="en-US" dirty="0"/>
              <a:t>” (slave morality)</a:t>
            </a:r>
          </a:p>
          <a:p>
            <a:pPr lvl="1" eaLnBrk="1" hangingPunct="1">
              <a:lnSpc>
                <a:spcPct val="90000"/>
              </a:lnSpc>
            </a:pPr>
            <a:r>
              <a:rPr lang="en-US" altLang="en-US" dirty="0">
                <a:solidFill>
                  <a:schemeClr val="accent2"/>
                </a:solidFill>
              </a:rPr>
              <a:t>Suppressing it became</a:t>
            </a:r>
            <a:r>
              <a:rPr lang="en-US" altLang="en-US" dirty="0"/>
              <a:t> “</a:t>
            </a:r>
            <a:r>
              <a:rPr lang="en-US" altLang="en-US" dirty="0">
                <a:solidFill>
                  <a:srgbClr val="339933"/>
                </a:solidFill>
              </a:rPr>
              <a:t>Good</a:t>
            </a:r>
            <a:r>
              <a:rPr lang="en-US" altLang="en-US" dirty="0"/>
              <a:t>”</a:t>
            </a:r>
          </a:p>
          <a:p>
            <a:pPr lvl="1" eaLnBrk="1" hangingPunct="1">
              <a:lnSpc>
                <a:spcPct val="90000"/>
              </a:lnSpc>
            </a:pPr>
            <a:r>
              <a:rPr lang="en-US" altLang="en-US" dirty="0">
                <a:solidFill>
                  <a:schemeClr val="accent2"/>
                </a:solidFill>
              </a:rPr>
              <a:t>Now, our nature is inherently evil</a:t>
            </a:r>
          </a:p>
          <a:p>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28</a:t>
            </a:fld>
            <a:endParaRPr lang="en-US"/>
          </a:p>
        </p:txBody>
      </p:sp>
    </p:spTree>
    <p:extLst>
      <p:ext uri="{BB962C8B-B14F-4D97-AF65-F5344CB8AC3E}">
        <p14:creationId xmlns:p14="http://schemas.microsoft.com/office/powerpoint/2010/main" val="104577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a:solidFill>
                  <a:srgbClr val="CC0000"/>
                </a:solidFill>
              </a:rPr>
              <a:t>+ Think how much greatness &amp; human potential has been lost and squandered over the centuries</a:t>
            </a:r>
          </a:p>
          <a:p>
            <a:pPr eaLnBrk="1" hangingPunct="1">
              <a:lnSpc>
                <a:spcPct val="90000"/>
              </a:lnSpc>
            </a:pPr>
            <a:r>
              <a:rPr lang="en-US" altLang="en-US" sz="1200" dirty="0">
                <a:solidFill>
                  <a:schemeClr val="accent2"/>
                </a:solidFill>
              </a:rPr>
              <a:t>For every one Van Gough, Free Jazz Musician, Dreamer, Rugged Individualist, and Experimental Poet following their “call to greatness,” billions of others have done nothing because of the foolish Christian mentality that told them “to serve others” for “their reward is in heaven”</a:t>
            </a:r>
          </a:p>
          <a:p>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29</a:t>
            </a:fld>
            <a:endParaRPr lang="en-US"/>
          </a:p>
        </p:txBody>
      </p:sp>
    </p:spTree>
    <p:extLst>
      <p:ext uri="{BB962C8B-B14F-4D97-AF65-F5344CB8AC3E}">
        <p14:creationId xmlns:p14="http://schemas.microsoft.com/office/powerpoint/2010/main" val="104577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5000"/>
              </a:lnSpc>
              <a:spcBef>
                <a:spcPct val="0"/>
              </a:spcBef>
              <a:buFontTx/>
              <a:buNone/>
            </a:pPr>
            <a:r>
              <a:rPr lang="en-US" dirty="0"/>
              <a:t>+ </a:t>
            </a:r>
            <a:r>
              <a:rPr lang="en-US" altLang="en-US" sz="1200" dirty="0">
                <a:solidFill>
                  <a:srgbClr val="FFFFFF"/>
                </a:solidFill>
                <a:latin typeface="sans-serif" pitchFamily="34"/>
              </a:rPr>
              <a:t>God is dead. God remains dead. And we have killed him. How shall we comfort ourselves, the murderers of all murderers? What was holiest and mightiest of all that the world has yet owned has bled to death under our knives: who will wipe this blood off us? What water is there for us to clean ourselves? What festivals of atonement, what sacred games shall we have to invent? Is not the greatness of this deed too great for us? Must we ourselves not become gods simply to appear worthy of it?</a:t>
            </a:r>
            <a:endParaRPr lang="en-US" altLang="en-US" dirty="0"/>
          </a:p>
          <a:p>
            <a:pPr marL="0" indent="0" eaLnBrk="1" hangingPunct="1">
              <a:lnSpc>
                <a:spcPct val="95000"/>
              </a:lnSpc>
              <a:spcBef>
                <a:spcPct val="0"/>
              </a:spcBef>
              <a:buFontTx/>
              <a:buNone/>
            </a:pPr>
            <a:r>
              <a:rPr lang="en-US" altLang="en-US" sz="1200" dirty="0">
                <a:solidFill>
                  <a:srgbClr val="FFFFFF"/>
                </a:solidFill>
                <a:latin typeface="sans-serif" pitchFamily="34"/>
              </a:rPr>
              <a:t>—Nietzsche, The Gay Science,</a:t>
            </a:r>
            <a:endParaRPr lang="en-US" altLang="en-US" dirty="0"/>
          </a:p>
          <a:p>
            <a:endParaRPr lang="en-US" dirty="0"/>
          </a:p>
        </p:txBody>
      </p:sp>
      <p:sp>
        <p:nvSpPr>
          <p:cNvPr id="4" name="Slide Number Placeholder 3"/>
          <p:cNvSpPr>
            <a:spLocks noGrp="1"/>
          </p:cNvSpPr>
          <p:nvPr>
            <p:ph type="sldNum" sz="quarter" idx="10"/>
          </p:nvPr>
        </p:nvSpPr>
        <p:spPr/>
        <p:txBody>
          <a:bodyPr/>
          <a:lstStyle/>
          <a:p>
            <a:fld id="{E4909ED1-2D69-41D7-B278-F7A80EB8C073}" type="slidenum">
              <a:rPr lang="en-US" smtClean="0"/>
              <a:pPr/>
              <a:t>30</a:t>
            </a:fld>
            <a:endParaRPr lang="en-US"/>
          </a:p>
        </p:txBody>
      </p:sp>
    </p:spTree>
    <p:extLst>
      <p:ext uri="{BB962C8B-B14F-4D97-AF65-F5344CB8AC3E}">
        <p14:creationId xmlns:p14="http://schemas.microsoft.com/office/powerpoint/2010/main" val="217701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4947A69-9FBD-43E8-AB0E-623469075590}" type="datetimeFigureOut">
              <a:rPr lang="en-US" smtClean="0"/>
              <a:pPr/>
              <a:t>5/4/2022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0B73C58-A8CE-45C6-9F91-0BE8B535BE2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947A69-9FBD-43E8-AB0E-623469075590}"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947A69-9FBD-43E8-AB0E-623469075590}"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947A69-9FBD-43E8-AB0E-623469075590}"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47A69-9FBD-43E8-AB0E-623469075590}"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0B73C58-A8CE-45C6-9F91-0BE8B535BE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947A69-9FBD-43E8-AB0E-623469075590}"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947A69-9FBD-43E8-AB0E-623469075590}"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4947A69-9FBD-43E8-AB0E-623469075590}"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47A69-9FBD-43E8-AB0E-623469075590}"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947A69-9FBD-43E8-AB0E-623469075590}"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947A69-9FBD-43E8-AB0E-623469075590}"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73C58-A8CE-45C6-9F91-0BE8B535BE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4947A69-9FBD-43E8-AB0E-623469075590}" type="datetimeFigureOut">
              <a:rPr lang="en-US" smtClean="0"/>
              <a:pPr/>
              <a:t>5/4/2022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0B73C58-A8CE-45C6-9F91-0BE8B535B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 /><Relationship Id="rId3" Type="http://schemas.openxmlformats.org/officeDocument/2006/relationships/image" Target="../media/image2.jpeg" /><Relationship Id="rId7" Type="http://schemas.openxmlformats.org/officeDocument/2006/relationships/image" Target="../media/image6.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2" Type="http://schemas.openxmlformats.org/officeDocument/2006/relationships/image" Target="../media/image38.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3" Type="http://schemas.openxmlformats.org/officeDocument/2006/relationships/image" Target="../media/image42.jpg" /><Relationship Id="rId2" Type="http://schemas.openxmlformats.org/officeDocument/2006/relationships/image" Target="../media/image41.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8" Type="http://schemas.openxmlformats.org/officeDocument/2006/relationships/image" Target="../media/image49.jpg" /><Relationship Id="rId3" Type="http://schemas.openxmlformats.org/officeDocument/2006/relationships/image" Target="../media/image44.jpg" /><Relationship Id="rId7" Type="http://schemas.openxmlformats.org/officeDocument/2006/relationships/image" Target="../media/image48.jpg" /><Relationship Id="rId2" Type="http://schemas.openxmlformats.org/officeDocument/2006/relationships/image" Target="../media/image43.jpg" /><Relationship Id="rId1" Type="http://schemas.openxmlformats.org/officeDocument/2006/relationships/slideLayout" Target="../slideLayouts/slideLayout7.xml" /><Relationship Id="rId6" Type="http://schemas.openxmlformats.org/officeDocument/2006/relationships/image" Target="../media/image47.jpg" /><Relationship Id="rId5" Type="http://schemas.openxmlformats.org/officeDocument/2006/relationships/image" Target="../media/image46.jpeg" /><Relationship Id="rId4" Type="http://schemas.openxmlformats.org/officeDocument/2006/relationships/image" Target="../media/image45.jpeg" /><Relationship Id="rId9" Type="http://schemas.openxmlformats.org/officeDocument/2006/relationships/image" Target="../media/image50.jpg" /></Relationships>
</file>

<file path=ppt/slides/_rels/slide17.xml.rels><?xml version="1.0" encoding="UTF-8" standalone="yes"?>
<Relationships xmlns="http://schemas.openxmlformats.org/package/2006/relationships"><Relationship Id="rId8" Type="http://schemas.openxmlformats.org/officeDocument/2006/relationships/image" Target="../media/image56.png" /><Relationship Id="rId3" Type="http://schemas.openxmlformats.org/officeDocument/2006/relationships/image" Target="../media/image51.jpeg" /><Relationship Id="rId7" Type="http://schemas.openxmlformats.org/officeDocument/2006/relationships/image" Target="../media/image55.jpg" /><Relationship Id="rId2" Type="http://schemas.openxmlformats.org/officeDocument/2006/relationships/notesSlide" Target="../notesSlides/notesSlide5.xml" /><Relationship Id="rId1" Type="http://schemas.openxmlformats.org/officeDocument/2006/relationships/slideLayout" Target="../slideLayouts/slideLayout7.xml" /><Relationship Id="rId6" Type="http://schemas.openxmlformats.org/officeDocument/2006/relationships/image" Target="../media/image54.jpg" /><Relationship Id="rId5" Type="http://schemas.openxmlformats.org/officeDocument/2006/relationships/image" Target="../media/image53.jpg" /><Relationship Id="rId10" Type="http://schemas.openxmlformats.org/officeDocument/2006/relationships/image" Target="../media/image58.jpg" /><Relationship Id="rId4" Type="http://schemas.openxmlformats.org/officeDocument/2006/relationships/image" Target="../media/image52.jpg" /><Relationship Id="rId9" Type="http://schemas.openxmlformats.org/officeDocument/2006/relationships/image" Target="../media/image57.jpg" /></Relationships>
</file>

<file path=ppt/slides/_rels/slide18.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4.xml" /><Relationship Id="rId6" Type="http://schemas.openxmlformats.org/officeDocument/2006/relationships/image" Target="../media/image61.jpg" /><Relationship Id="rId5" Type="http://schemas.openxmlformats.org/officeDocument/2006/relationships/image" Target="../media/image60.jpg" /><Relationship Id="rId4" Type="http://schemas.openxmlformats.org/officeDocument/2006/relationships/image" Target="../media/image59.gif"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 Id="rId5" Type="http://schemas.openxmlformats.org/officeDocument/2006/relationships/image" Target="../media/image11.png" /><Relationship Id="rId4" Type="http://schemas.openxmlformats.org/officeDocument/2006/relationships/image" Target="../media/image10.jpg" /></Relationships>
</file>

<file path=ppt/slides/_rels/slide20.xml.rels><?xml version="1.0" encoding="UTF-8" standalone="yes"?>
<Relationships xmlns="http://schemas.openxmlformats.org/package/2006/relationships"><Relationship Id="rId3" Type="http://schemas.openxmlformats.org/officeDocument/2006/relationships/image" Target="../media/image63.jpeg" /><Relationship Id="rId2" Type="http://schemas.openxmlformats.org/officeDocument/2006/relationships/image" Target="../media/image62.jpg" /><Relationship Id="rId1" Type="http://schemas.openxmlformats.org/officeDocument/2006/relationships/slideLayout" Target="../slideLayouts/slideLayout7.xml" /><Relationship Id="rId5" Type="http://schemas.openxmlformats.org/officeDocument/2006/relationships/image" Target="../media/image65.jpg" /><Relationship Id="rId4" Type="http://schemas.openxmlformats.org/officeDocument/2006/relationships/image" Target="../media/image64.jpeg" /></Relationships>
</file>

<file path=ppt/slides/_rels/slide21.xml.rels><?xml version="1.0" encoding="UTF-8" standalone="yes"?>
<Relationships xmlns="http://schemas.openxmlformats.org/package/2006/relationships"><Relationship Id="rId2" Type="http://schemas.openxmlformats.org/officeDocument/2006/relationships/image" Target="../media/image66.jp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67.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68.jp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69.jpg" /></Relationships>
</file>

<file path=ppt/slides/_rels/slide28.xml.rels><?xml version="1.0" encoding="UTF-8" standalone="yes"?>
<Relationships xmlns="http://schemas.openxmlformats.org/package/2006/relationships"><Relationship Id="rId3" Type="http://schemas.openxmlformats.org/officeDocument/2006/relationships/image" Target="../media/image70.jpg" /><Relationship Id="rId2" Type="http://schemas.openxmlformats.org/officeDocument/2006/relationships/notesSlide" Target="../notesSlides/notesSlide7.xml" /><Relationship Id="rId1" Type="http://schemas.openxmlformats.org/officeDocument/2006/relationships/slideLayout" Target="../slideLayouts/slideLayout7.xml" /><Relationship Id="rId5" Type="http://schemas.openxmlformats.org/officeDocument/2006/relationships/image" Target="../media/image72.jpg" /><Relationship Id="rId4" Type="http://schemas.openxmlformats.org/officeDocument/2006/relationships/image" Target="../media/image71.jpg" /></Relationships>
</file>

<file path=ppt/slides/_rels/slide29.xml.rels><?xml version="1.0" encoding="UTF-8" standalone="yes"?>
<Relationships xmlns="http://schemas.openxmlformats.org/package/2006/relationships"><Relationship Id="rId3" Type="http://schemas.openxmlformats.org/officeDocument/2006/relationships/image" Target="../media/image73.jpg" /><Relationship Id="rId2" Type="http://schemas.openxmlformats.org/officeDocument/2006/relationships/notesSlide" Target="../notesSlides/notesSlide8.xml" /><Relationship Id="rId1" Type="http://schemas.openxmlformats.org/officeDocument/2006/relationships/slideLayout" Target="../slideLayouts/slideLayout7.xml" /><Relationship Id="rId4" Type="http://schemas.openxmlformats.org/officeDocument/2006/relationships/image" Target="../media/image74.jpg" /></Relationships>
</file>

<file path=ppt/slides/_rels/slide3.xml.rels><?xml version="1.0" encoding="UTF-8" standalone="yes"?>
<Relationships xmlns="http://schemas.openxmlformats.org/package/2006/relationships"><Relationship Id="rId8" Type="http://schemas.openxmlformats.org/officeDocument/2006/relationships/image" Target="../media/image18.jpeg" /><Relationship Id="rId3" Type="http://schemas.openxmlformats.org/officeDocument/2006/relationships/image" Target="../media/image13.jpg" /><Relationship Id="rId7" Type="http://schemas.openxmlformats.org/officeDocument/2006/relationships/image" Target="../media/image17.jpg" /><Relationship Id="rId2" Type="http://schemas.openxmlformats.org/officeDocument/2006/relationships/image" Target="../media/image12.jpg" /><Relationship Id="rId1" Type="http://schemas.openxmlformats.org/officeDocument/2006/relationships/slideLayout" Target="../slideLayouts/slideLayout7.xml" /><Relationship Id="rId6" Type="http://schemas.openxmlformats.org/officeDocument/2006/relationships/image" Target="../media/image16.jpeg" /><Relationship Id="rId5" Type="http://schemas.openxmlformats.org/officeDocument/2006/relationships/image" Target="../media/image15.jpeg" /><Relationship Id="rId4" Type="http://schemas.openxmlformats.org/officeDocument/2006/relationships/image" Target="../media/image14.jpg" /><Relationship Id="rId9" Type="http://schemas.openxmlformats.org/officeDocument/2006/relationships/image" Target="../media/image19.jpg" /></Relationships>
</file>

<file path=ppt/slides/_rels/slide30.xml.rels><?xml version="1.0" encoding="UTF-8" standalone="yes"?>
<Relationships xmlns="http://schemas.openxmlformats.org/package/2006/relationships"><Relationship Id="rId3" Type="http://schemas.openxmlformats.org/officeDocument/2006/relationships/image" Target="../media/image75.jpe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76.jp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78.png" /><Relationship Id="rId2" Type="http://schemas.openxmlformats.org/officeDocument/2006/relationships/image" Target="../media/image77.jpeg" /><Relationship Id="rId1" Type="http://schemas.openxmlformats.org/officeDocument/2006/relationships/slideLayout" Target="../slideLayouts/slideLayout7.xml" /><Relationship Id="rId4" Type="http://schemas.openxmlformats.org/officeDocument/2006/relationships/image" Target="../media/image79.png" /></Relationships>
</file>

<file path=ppt/slides/_rels/slide33.xml.rels><?xml version="1.0" encoding="UTF-8" standalone="yes"?>
<Relationships xmlns="http://schemas.openxmlformats.org/package/2006/relationships"><Relationship Id="rId2" Type="http://schemas.openxmlformats.org/officeDocument/2006/relationships/image" Target="../media/image80.jp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38.jp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82.jpg" /><Relationship Id="rId2" Type="http://schemas.openxmlformats.org/officeDocument/2006/relationships/image" Target="../media/image81.gif" /><Relationship Id="rId1" Type="http://schemas.openxmlformats.org/officeDocument/2006/relationships/slideLayout" Target="../slideLayouts/slideLayout7.xml" /><Relationship Id="rId4" Type="http://schemas.openxmlformats.org/officeDocument/2006/relationships/image" Target="../media/image83.jpg" /></Relationships>
</file>

<file path=ppt/slides/_rels/slide36.xml.rels><?xml version="1.0" encoding="UTF-8" standalone="yes"?>
<Relationships xmlns="http://schemas.openxmlformats.org/package/2006/relationships"><Relationship Id="rId2" Type="http://schemas.openxmlformats.org/officeDocument/2006/relationships/image" Target="../media/image81.gif"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84.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image" Target="../media/image86.jpg" /><Relationship Id="rId2" Type="http://schemas.openxmlformats.org/officeDocument/2006/relationships/image" Target="../media/image85.png" /><Relationship Id="rId1" Type="http://schemas.openxmlformats.org/officeDocument/2006/relationships/slideLayout" Target="../slideLayouts/slideLayout7.xml" /><Relationship Id="rId4" Type="http://schemas.openxmlformats.org/officeDocument/2006/relationships/image" Target="../media/image87.jpg" /></Relationships>
</file>

<file path=ppt/slides/_rels/slide4.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image" Target="../media/image20.jpg" /><Relationship Id="rId1" Type="http://schemas.openxmlformats.org/officeDocument/2006/relationships/slideLayout" Target="../slideLayouts/slideLayout7.xml" /><Relationship Id="rId5" Type="http://schemas.openxmlformats.org/officeDocument/2006/relationships/image" Target="../media/image12.jpg" /><Relationship Id="rId4" Type="http://schemas.openxmlformats.org/officeDocument/2006/relationships/image" Target="../media/image22.jpg" /></Relationships>
</file>

<file path=ppt/slides/_rels/slide40.xml.rels><?xml version="1.0" encoding="UTF-8" standalone="yes"?>
<Relationships xmlns="http://schemas.openxmlformats.org/package/2006/relationships"><Relationship Id="rId3" Type="http://schemas.openxmlformats.org/officeDocument/2006/relationships/image" Target="../media/image89.jpg" /><Relationship Id="rId2" Type="http://schemas.openxmlformats.org/officeDocument/2006/relationships/image" Target="../media/image88.png" /><Relationship Id="rId1" Type="http://schemas.openxmlformats.org/officeDocument/2006/relationships/slideLayout" Target="../slideLayouts/slideLayout7.xml" /><Relationship Id="rId6" Type="http://schemas.openxmlformats.org/officeDocument/2006/relationships/image" Target="../media/image92.jpeg" /><Relationship Id="rId5" Type="http://schemas.openxmlformats.org/officeDocument/2006/relationships/image" Target="../media/image91.jpeg" /><Relationship Id="rId4" Type="http://schemas.openxmlformats.org/officeDocument/2006/relationships/image" Target="../media/image90.jpeg" /></Relationships>
</file>

<file path=ppt/slides/_rels/slide41.xml.rels><?xml version="1.0" encoding="UTF-8" standalone="yes"?>
<Relationships xmlns="http://schemas.openxmlformats.org/package/2006/relationships"><Relationship Id="rId2" Type="http://schemas.openxmlformats.org/officeDocument/2006/relationships/image" Target="../media/image91.jpe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3" Type="http://schemas.openxmlformats.org/officeDocument/2006/relationships/image" Target="../media/image94.jpg" /><Relationship Id="rId2" Type="http://schemas.openxmlformats.org/officeDocument/2006/relationships/image" Target="../media/image93.jp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95.jpe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96.png" /><Relationship Id="rId7" Type="http://schemas.openxmlformats.org/officeDocument/2006/relationships/image" Target="../media/image98.png" /><Relationship Id="rId2" Type="http://schemas.openxmlformats.org/officeDocument/2006/relationships/customXml" Target="../ink/ink1.xml" /><Relationship Id="rId1" Type="http://schemas.openxmlformats.org/officeDocument/2006/relationships/slideLayout" Target="../slideLayouts/slideLayout2.xml" /><Relationship Id="rId6" Type="http://schemas.openxmlformats.org/officeDocument/2006/relationships/customXml" Target="../ink/ink3.xml" /><Relationship Id="rId5" Type="http://schemas.openxmlformats.org/officeDocument/2006/relationships/image" Target="../media/image97.png" /><Relationship Id="rId4" Type="http://schemas.openxmlformats.org/officeDocument/2006/relationships/customXml" Target="../ink/ink2.xml" /></Relationships>
</file>

<file path=ppt/slides/_rels/slide5.xml.rels><?xml version="1.0" encoding="UTF-8" standalone="yes"?>
<Relationships xmlns="http://schemas.openxmlformats.org/package/2006/relationships"><Relationship Id="rId8" Type="http://schemas.openxmlformats.org/officeDocument/2006/relationships/image" Target="../media/image28.png" /><Relationship Id="rId3" Type="http://schemas.openxmlformats.org/officeDocument/2006/relationships/image" Target="../media/image23.jpg" /><Relationship Id="rId7" Type="http://schemas.openxmlformats.org/officeDocument/2006/relationships/image" Target="../media/image27.jpg" /><Relationship Id="rId2" Type="http://schemas.openxmlformats.org/officeDocument/2006/relationships/notesSlide" Target="../notesSlides/notesSlide2.xml" /><Relationship Id="rId1" Type="http://schemas.openxmlformats.org/officeDocument/2006/relationships/slideLayout" Target="../slideLayouts/slideLayout7.xml" /><Relationship Id="rId6" Type="http://schemas.openxmlformats.org/officeDocument/2006/relationships/image" Target="../media/image26.jpg" /><Relationship Id="rId11" Type="http://schemas.openxmlformats.org/officeDocument/2006/relationships/hyperlink" Target="https://en.wikipedia.org/wiki/Lifeworld" TargetMode="External" /><Relationship Id="rId5" Type="http://schemas.openxmlformats.org/officeDocument/2006/relationships/image" Target="../media/image25.jpeg" /><Relationship Id="rId10" Type="http://schemas.openxmlformats.org/officeDocument/2006/relationships/image" Target="../media/image12.jpg" /><Relationship Id="rId4" Type="http://schemas.openxmlformats.org/officeDocument/2006/relationships/image" Target="../media/image24.jpg" /><Relationship Id="rId9" Type="http://schemas.openxmlformats.org/officeDocument/2006/relationships/image" Target="../media/image29.jp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8" Type="http://schemas.openxmlformats.org/officeDocument/2006/relationships/image" Target="../media/image37.jpg" /><Relationship Id="rId3" Type="http://schemas.openxmlformats.org/officeDocument/2006/relationships/image" Target="../media/image32.jpeg" /><Relationship Id="rId7" Type="http://schemas.openxmlformats.org/officeDocument/2006/relationships/image" Target="../media/image36.jpg" /><Relationship Id="rId2" Type="http://schemas.openxmlformats.org/officeDocument/2006/relationships/image" Target="../media/image31.jpeg" /><Relationship Id="rId1" Type="http://schemas.openxmlformats.org/officeDocument/2006/relationships/slideLayout" Target="../slideLayouts/slideLayout7.xml" /><Relationship Id="rId6" Type="http://schemas.openxmlformats.org/officeDocument/2006/relationships/image" Target="../media/image35.jpg" /><Relationship Id="rId5" Type="http://schemas.openxmlformats.org/officeDocument/2006/relationships/image" Target="../media/image34.jpg" /><Relationship Id="rId4" Type="http://schemas.openxmlformats.org/officeDocument/2006/relationships/image" Target="../media/image33.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ubTitle" idx="1"/>
          </p:nvPr>
        </p:nvSpPr>
        <p:spPr>
          <a:xfrm>
            <a:off x="304800" y="404664"/>
            <a:ext cx="8610600" cy="1428750"/>
          </a:xfrm>
        </p:spPr>
        <p:txBody>
          <a:bodyPr>
            <a:noAutofit/>
          </a:bodyPr>
          <a:lstStyle/>
          <a:p>
            <a:r>
              <a:rPr lang="en-US" sz="8000" b="1" dirty="0"/>
              <a:t>Contemporary philosophy</a:t>
            </a:r>
          </a:p>
        </p:txBody>
      </p:sp>
      <p:pic>
        <p:nvPicPr>
          <p:cNvPr id="6" name="Picture 5" descr="https://encrypted-tbn0.gstatic.com/images?q=tbn:ANd9GcQVc50GIMASKCPvUonjCcO94cdg7-UEnT1aqfvbnXCagno2sn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9063"/>
            <a:ext cx="2214563"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s://encrypted-tbn0.gstatic.com/images?q=tbn:ANd9GcShGnZwXQ-n2Tw6UgTfvM84PtebNSx9nk9bxXWPq0tN47zp3jID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4071938"/>
            <a:ext cx="27146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ttps://encrypted-tbn2.gstatic.com/images?q=tbn:ANd9GcSUGfUceYwzVS0E7l9nOb3J-BjYrHMSaXHOfvG6-zVhrCyOIf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63" y="5143500"/>
            <a:ext cx="20716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ttps://encrypted-tbn2.gstatic.com/images?q=tbn:ANd9GcTFe9hVnEJmaxiPr3UpgQIFrFRqZ-Kl3nfaP2ghYGqWfNv1gfqGz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5162550"/>
            <a:ext cx="22145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ttps://encrypted-tbn0.gstatic.com/images?q=tbn:ANd9GcSl9WqO9t-oPjK6pcVE2eoDLyDtQJmuaCTpmThCrT36yiWpb93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563" y="3357563"/>
            <a:ext cx="21812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https://encrypted-tbn0.gstatic.com/images?q=tbn:ANd9GcSQ9spbabMqCtQC4H7cNBhiAke1CuspwuKx7JOG2E6wD9ude2j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4813" y="3357563"/>
            <a:ext cx="22526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08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41" t="12062" r="3837" b="13352"/>
          <a:stretch/>
        </p:blipFill>
        <p:spPr>
          <a:xfrm>
            <a:off x="-35380" y="0"/>
            <a:ext cx="9195914" cy="6858000"/>
          </a:xfrm>
          <a:prstGeom prst="rect">
            <a:avLst/>
          </a:prstGeom>
        </p:spPr>
      </p:pic>
    </p:spTree>
    <p:extLst>
      <p:ext uri="{BB962C8B-B14F-4D97-AF65-F5344CB8AC3E}">
        <p14:creationId xmlns:p14="http://schemas.microsoft.com/office/powerpoint/2010/main" val="184332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57614"/>
            <a:ext cx="5295039" cy="584775"/>
          </a:xfrm>
          <a:prstGeom prst="rect">
            <a:avLst/>
          </a:prstGeom>
        </p:spPr>
        <p:txBody>
          <a:bodyPr wrap="none">
            <a:spAutoFit/>
          </a:bodyPr>
          <a:lstStyle/>
          <a:p>
            <a:pPr fontAlgn="base"/>
            <a:r>
              <a:rPr lang="en-US" sz="3200" b="1" dirty="0"/>
              <a:t>Periodization of Writings:+</a:t>
            </a:r>
          </a:p>
        </p:txBody>
      </p:sp>
      <p:sp>
        <p:nvSpPr>
          <p:cNvPr id="3" name="Rectangle 2"/>
          <p:cNvSpPr/>
          <p:nvPr/>
        </p:nvSpPr>
        <p:spPr>
          <a:xfrm>
            <a:off x="539552" y="764704"/>
            <a:ext cx="2473754" cy="769441"/>
          </a:xfrm>
          <a:prstGeom prst="rect">
            <a:avLst/>
          </a:prstGeom>
        </p:spPr>
        <p:txBody>
          <a:bodyPr wrap="none">
            <a:spAutoFit/>
          </a:bodyPr>
          <a:lstStyle/>
          <a:p>
            <a:r>
              <a:rPr lang="en-US" sz="4400" b="1" i="1" dirty="0"/>
              <a:t>Juvenilia</a:t>
            </a:r>
            <a:endParaRPr lang="en-US" sz="4400" b="1" dirty="0"/>
          </a:p>
        </p:txBody>
      </p:sp>
      <p:sp>
        <p:nvSpPr>
          <p:cNvPr id="4" name="Rectangle 3"/>
          <p:cNvSpPr/>
          <p:nvPr/>
        </p:nvSpPr>
        <p:spPr>
          <a:xfrm>
            <a:off x="8637" y="642389"/>
            <a:ext cx="530915"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5" name="Rectangle 4"/>
          <p:cNvSpPr/>
          <p:nvPr/>
        </p:nvSpPr>
        <p:spPr>
          <a:xfrm>
            <a:off x="3275856" y="964757"/>
            <a:ext cx="1784463" cy="461665"/>
          </a:xfrm>
          <a:prstGeom prst="rect">
            <a:avLst/>
          </a:prstGeom>
        </p:spPr>
        <p:txBody>
          <a:bodyPr wrap="none">
            <a:spAutoFit/>
          </a:bodyPr>
          <a:lstStyle/>
          <a:p>
            <a:r>
              <a:rPr lang="en-US" sz="2400" b="1" dirty="0"/>
              <a:t>before 1869</a:t>
            </a:r>
          </a:p>
        </p:txBody>
      </p:sp>
      <p:sp>
        <p:nvSpPr>
          <p:cNvPr id="6" name="Rectangle 5"/>
          <p:cNvSpPr/>
          <p:nvPr/>
        </p:nvSpPr>
        <p:spPr>
          <a:xfrm>
            <a:off x="488318" y="1534145"/>
            <a:ext cx="6675969" cy="2308324"/>
          </a:xfrm>
          <a:prstGeom prst="rect">
            <a:avLst/>
          </a:prstGeom>
        </p:spPr>
        <p:txBody>
          <a:bodyPr wrap="square">
            <a:spAutoFit/>
          </a:bodyPr>
          <a:lstStyle/>
          <a:p>
            <a:pPr algn="just"/>
            <a:r>
              <a:rPr lang="en-US" sz="2400" b="1" dirty="0"/>
              <a:t>	He composed music, wrote poetry and plays, and in 1863 produced an autobiography (at the age of 19). He also produced more serious and accomplished works on themes related to philology, literature, and philosophy.</a:t>
            </a:r>
          </a:p>
        </p:txBody>
      </p:sp>
    </p:spTree>
    <p:extLst>
      <p:ext uri="{BB962C8B-B14F-4D97-AF65-F5344CB8AC3E}">
        <p14:creationId xmlns:p14="http://schemas.microsoft.com/office/powerpoint/2010/main" val="372963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57614"/>
            <a:ext cx="5046574" cy="584775"/>
          </a:xfrm>
          <a:prstGeom prst="rect">
            <a:avLst/>
          </a:prstGeom>
        </p:spPr>
        <p:txBody>
          <a:bodyPr wrap="none">
            <a:spAutoFit/>
          </a:bodyPr>
          <a:lstStyle/>
          <a:p>
            <a:pPr fontAlgn="base"/>
            <a:r>
              <a:rPr lang="en-US" sz="3200" b="1" dirty="0"/>
              <a:t>Periodization of Writings:</a:t>
            </a:r>
          </a:p>
        </p:txBody>
      </p:sp>
      <p:sp>
        <p:nvSpPr>
          <p:cNvPr id="3" name="Rectangle 2"/>
          <p:cNvSpPr/>
          <p:nvPr/>
        </p:nvSpPr>
        <p:spPr>
          <a:xfrm>
            <a:off x="539552" y="764704"/>
            <a:ext cx="4136069" cy="769441"/>
          </a:xfrm>
          <a:prstGeom prst="rect">
            <a:avLst/>
          </a:prstGeom>
        </p:spPr>
        <p:txBody>
          <a:bodyPr wrap="none">
            <a:spAutoFit/>
          </a:bodyPr>
          <a:lstStyle/>
          <a:p>
            <a:r>
              <a:rPr lang="en-US" sz="4400" b="1" i="1" dirty="0"/>
              <a:t>the early period</a:t>
            </a:r>
            <a:endParaRPr lang="en-US" sz="4400" b="1" dirty="0"/>
          </a:p>
        </p:txBody>
      </p:sp>
      <p:sp>
        <p:nvSpPr>
          <p:cNvPr id="4" name="Rectangle 3"/>
          <p:cNvSpPr/>
          <p:nvPr/>
        </p:nvSpPr>
        <p:spPr>
          <a:xfrm>
            <a:off x="8637" y="642389"/>
            <a:ext cx="530915"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5" name="Rectangle 4"/>
          <p:cNvSpPr/>
          <p:nvPr/>
        </p:nvSpPr>
        <p:spPr>
          <a:xfrm>
            <a:off x="5580112" y="918591"/>
            <a:ext cx="1760418" cy="523220"/>
          </a:xfrm>
          <a:prstGeom prst="rect">
            <a:avLst/>
          </a:prstGeom>
        </p:spPr>
        <p:txBody>
          <a:bodyPr wrap="none">
            <a:spAutoFit/>
          </a:bodyPr>
          <a:lstStyle/>
          <a:p>
            <a:r>
              <a:rPr lang="en-US" sz="2800" b="1" i="1" dirty="0"/>
              <a:t>1869-1876</a:t>
            </a:r>
            <a:endParaRPr lang="en-US" sz="2800" b="1" dirty="0"/>
          </a:p>
        </p:txBody>
      </p:sp>
      <p:sp>
        <p:nvSpPr>
          <p:cNvPr id="6" name="Rectangle 5"/>
          <p:cNvSpPr/>
          <p:nvPr/>
        </p:nvSpPr>
        <p:spPr>
          <a:xfrm>
            <a:off x="488318" y="1534145"/>
            <a:ext cx="6675969" cy="1938992"/>
          </a:xfrm>
          <a:prstGeom prst="rect">
            <a:avLst/>
          </a:prstGeom>
        </p:spPr>
        <p:txBody>
          <a:bodyPr wrap="square">
            <a:spAutoFit/>
          </a:bodyPr>
          <a:lstStyle/>
          <a:p>
            <a:pPr algn="just"/>
            <a:r>
              <a:rPr lang="en-US" sz="2400" b="1" dirty="0"/>
              <a:t>	</a:t>
            </a:r>
            <a:r>
              <a:rPr lang="en-US" sz="2400" dirty="0"/>
              <a:t> Nietzsche’s writings during this time reflect interests in philology, cultural criticism, and aesthetics. He was influenced intellectually by the philosopher Arthur Schopenhauer and emotionally by the artist Richard Wagner.</a:t>
            </a:r>
            <a:endParaRPr lang="en-US" sz="2400" b="1" dirty="0"/>
          </a:p>
        </p:txBody>
      </p:sp>
      <p:sp>
        <p:nvSpPr>
          <p:cNvPr id="7" name="Rectangle 6"/>
          <p:cNvSpPr/>
          <p:nvPr/>
        </p:nvSpPr>
        <p:spPr>
          <a:xfrm>
            <a:off x="4074064" y="5589240"/>
            <a:ext cx="5069936" cy="867930"/>
          </a:xfrm>
          <a:prstGeom prst="rect">
            <a:avLst/>
          </a:prstGeom>
        </p:spPr>
        <p:txBody>
          <a:bodyPr wrap="square">
            <a:spAutoFit/>
          </a:bodyPr>
          <a:lstStyle/>
          <a:p>
            <a:pPr>
              <a:lnSpc>
                <a:spcPct val="90000"/>
              </a:lnSpc>
              <a:defRPr/>
            </a:pPr>
            <a:r>
              <a:rPr lang="en-US" sz="2800" b="1" dirty="0"/>
              <a:t>Focused on Greek theater (especially drama) and music</a:t>
            </a:r>
          </a:p>
        </p:txBody>
      </p:sp>
      <p:sp>
        <p:nvSpPr>
          <p:cNvPr id="8" name="Rectangle 2"/>
          <p:cNvSpPr txBox="1">
            <a:spLocks noChangeArrowheads="1"/>
          </p:cNvSpPr>
          <p:nvPr/>
        </p:nvSpPr>
        <p:spPr>
          <a:xfrm>
            <a:off x="3707904" y="3717032"/>
            <a:ext cx="5162002" cy="72008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2400" i="1" dirty="0"/>
              <a:t>The Birth of Tragedy  </a:t>
            </a:r>
            <a:r>
              <a:rPr lang="en-US" sz="2400" dirty="0"/>
              <a:t>1872</a:t>
            </a:r>
            <a:endParaRPr lang="en-US" sz="2400" i="1" dirty="0"/>
          </a:p>
        </p:txBody>
      </p:sp>
      <p:sp>
        <p:nvSpPr>
          <p:cNvPr id="9" name="Rectangle 8"/>
          <p:cNvSpPr/>
          <p:nvPr/>
        </p:nvSpPr>
        <p:spPr>
          <a:xfrm>
            <a:off x="138600" y="4725144"/>
            <a:ext cx="5225488" cy="867930"/>
          </a:xfrm>
          <a:prstGeom prst="rect">
            <a:avLst/>
          </a:prstGeom>
        </p:spPr>
        <p:txBody>
          <a:bodyPr wrap="square">
            <a:spAutoFit/>
          </a:bodyPr>
          <a:lstStyle/>
          <a:p>
            <a:pPr>
              <a:lnSpc>
                <a:spcPct val="90000"/>
              </a:lnSpc>
              <a:defRPr/>
            </a:pPr>
            <a:r>
              <a:rPr lang="en-US" sz="2800" b="1" dirty="0"/>
              <a:t>Saw these as the Greeks’ way of overcoming pessimism</a:t>
            </a:r>
          </a:p>
        </p:txBody>
      </p:sp>
    </p:spTree>
    <p:extLst>
      <p:ext uri="{BB962C8B-B14F-4D97-AF65-F5344CB8AC3E}">
        <p14:creationId xmlns:p14="http://schemas.microsoft.com/office/powerpoint/2010/main" val="110762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381000" y="0"/>
            <a:ext cx="8229600" cy="1143000"/>
          </a:xfrm>
        </p:spPr>
        <p:txBody>
          <a:bodyPr/>
          <a:lstStyle/>
          <a:p>
            <a:pPr eaLnBrk="1" hangingPunct="1">
              <a:defRPr/>
            </a:pPr>
            <a:r>
              <a:rPr lang="en-US" dirty="0"/>
              <a:t>Richard Wagner (1813-1883)</a:t>
            </a:r>
          </a:p>
        </p:txBody>
      </p:sp>
      <p:sp>
        <p:nvSpPr>
          <p:cNvPr id="12293" name="Rectangle 5"/>
          <p:cNvSpPr>
            <a:spLocks noGrp="1" noChangeArrowheads="1"/>
          </p:cNvSpPr>
          <p:nvPr>
            <p:ph type="body" sz="half" idx="1"/>
          </p:nvPr>
        </p:nvSpPr>
        <p:spPr/>
        <p:txBody>
          <a:bodyPr/>
          <a:lstStyle/>
          <a:p>
            <a:pPr eaLnBrk="1" hangingPunct="1">
              <a:defRPr/>
            </a:pPr>
            <a:endParaRPr lang="en-US" sz="2400"/>
          </a:p>
        </p:txBody>
      </p:sp>
      <p:sp>
        <p:nvSpPr>
          <p:cNvPr id="12294" name="Rectangle 6"/>
          <p:cNvSpPr>
            <a:spLocks noGrp="1" noChangeArrowheads="1"/>
          </p:cNvSpPr>
          <p:nvPr>
            <p:ph type="body" sz="half" idx="2"/>
          </p:nvPr>
        </p:nvSpPr>
        <p:spPr>
          <a:xfrm>
            <a:off x="4495800" y="1052736"/>
            <a:ext cx="4258816" cy="4525963"/>
          </a:xfrm>
        </p:spPr>
        <p:txBody>
          <a:bodyPr>
            <a:noAutofit/>
          </a:bodyPr>
          <a:lstStyle/>
          <a:p>
            <a:pPr eaLnBrk="1" hangingPunct="1">
              <a:defRPr/>
            </a:pPr>
            <a:r>
              <a:rPr lang="en-US" sz="2800" b="1" dirty="0"/>
              <a:t>Met in 1868</a:t>
            </a:r>
          </a:p>
          <a:p>
            <a:pPr eaLnBrk="1" hangingPunct="1">
              <a:defRPr/>
            </a:pPr>
            <a:r>
              <a:rPr lang="en-US" sz="2800" b="1" dirty="0"/>
              <a:t>Became a father figure for Nietzsche</a:t>
            </a:r>
          </a:p>
          <a:p>
            <a:pPr eaLnBrk="1" hangingPunct="1">
              <a:defRPr/>
            </a:pPr>
            <a:r>
              <a:rPr lang="en-US" sz="2800" b="1" dirty="0"/>
              <a:t>Nietzsche saw him as the reincarnation of Greek tragedy</a:t>
            </a:r>
          </a:p>
          <a:p>
            <a:pPr eaLnBrk="1" hangingPunct="1">
              <a:defRPr/>
            </a:pPr>
            <a:r>
              <a:rPr lang="en-US" sz="2800" b="1" dirty="0"/>
              <a:t>Heavily influenced Nietzsche’s understanding of art</a:t>
            </a:r>
          </a:p>
          <a:p>
            <a:pPr eaLnBrk="1" hangingPunct="1">
              <a:defRPr/>
            </a:pPr>
            <a:r>
              <a:rPr lang="en-US" sz="2800" b="1" dirty="0"/>
              <a:t>Broke with Wagner due to anti-Semitism and </a:t>
            </a:r>
            <a:r>
              <a:rPr lang="en-US" sz="2800" b="1" i="1" dirty="0"/>
              <a:t>Parsifal</a:t>
            </a:r>
            <a:endParaRPr lang="en-US" sz="2800" b="1" dirty="0"/>
          </a:p>
        </p:txBody>
      </p:sp>
      <p:pic>
        <p:nvPicPr>
          <p:cNvPr id="6149" name="Picture 7" descr="Wag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71235"/>
            <a:ext cx="4244280" cy="472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29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dionys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0" descr="apoll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Rectangle 4"/>
          <p:cNvSpPr>
            <a:spLocks noGrp="1" noChangeArrowheads="1"/>
          </p:cNvSpPr>
          <p:nvPr>
            <p:ph type="title"/>
          </p:nvPr>
        </p:nvSpPr>
        <p:spPr/>
        <p:txBody>
          <a:bodyPr>
            <a:normAutofit/>
          </a:bodyPr>
          <a:lstStyle/>
          <a:p>
            <a:pPr eaLnBrk="1" hangingPunct="1">
              <a:defRPr/>
            </a:pPr>
            <a:r>
              <a:rPr lang="en-US" altLang="en-US" sz="4800" b="0" dirty="0">
                <a:solidFill>
                  <a:schemeClr val="bg1"/>
                </a:solidFill>
                <a:latin typeface="Rockwell Extra Bold" pitchFamily="18" charset="0"/>
              </a:rPr>
              <a:t>Apollo vs. Dionysus</a:t>
            </a:r>
          </a:p>
        </p:txBody>
      </p:sp>
      <p:sp>
        <p:nvSpPr>
          <p:cNvPr id="198661" name="Rectangle 5"/>
          <p:cNvSpPr>
            <a:spLocks noGrp="1" noChangeArrowheads="1"/>
          </p:cNvSpPr>
          <p:nvPr>
            <p:ph type="body" sz="half" idx="1"/>
          </p:nvPr>
        </p:nvSpPr>
        <p:spPr/>
        <p:txBody>
          <a:bodyPr/>
          <a:lstStyle/>
          <a:p>
            <a:pPr eaLnBrk="1" hangingPunct="1">
              <a:spcBef>
                <a:spcPct val="100000"/>
              </a:spcBef>
              <a:defRPr/>
            </a:pPr>
            <a:r>
              <a:rPr lang="en-US" altLang="en-US" b="1" dirty="0">
                <a:latin typeface="Rockwell Extra Bold" pitchFamily="18" charset="0"/>
              </a:rPr>
              <a:t>Art as a form of monument</a:t>
            </a:r>
          </a:p>
          <a:p>
            <a:pPr eaLnBrk="1" hangingPunct="1">
              <a:spcBef>
                <a:spcPct val="100000"/>
              </a:spcBef>
              <a:defRPr/>
            </a:pPr>
            <a:r>
              <a:rPr lang="en-US" altLang="en-US" b="1" dirty="0">
                <a:latin typeface="Rockwell Extra Bold" pitchFamily="18" charset="0"/>
              </a:rPr>
              <a:t>Reverence of the past</a:t>
            </a:r>
          </a:p>
          <a:p>
            <a:pPr eaLnBrk="1" hangingPunct="1">
              <a:spcBef>
                <a:spcPct val="100000"/>
              </a:spcBef>
              <a:defRPr/>
            </a:pPr>
            <a:r>
              <a:rPr lang="en-US" altLang="en-US" b="1" dirty="0">
                <a:latin typeface="Rockwell Extra Bold" pitchFamily="18" charset="0"/>
              </a:rPr>
              <a:t>Rationality and logic</a:t>
            </a:r>
          </a:p>
          <a:p>
            <a:pPr eaLnBrk="1" hangingPunct="1">
              <a:spcBef>
                <a:spcPct val="100000"/>
              </a:spcBef>
              <a:defRPr/>
            </a:pPr>
            <a:r>
              <a:rPr lang="en-US" altLang="en-US" b="1" dirty="0">
                <a:latin typeface="Rockwell Extra Bold" pitchFamily="18" charset="0"/>
              </a:rPr>
              <a:t>Order</a:t>
            </a:r>
          </a:p>
        </p:txBody>
      </p:sp>
      <p:sp>
        <p:nvSpPr>
          <p:cNvPr id="198662" name="Rectangle 6"/>
          <p:cNvSpPr>
            <a:spLocks noGrp="1" noChangeArrowheads="1"/>
          </p:cNvSpPr>
          <p:nvPr>
            <p:ph type="body" sz="half" idx="2"/>
          </p:nvPr>
        </p:nvSpPr>
        <p:spPr/>
        <p:txBody>
          <a:bodyPr/>
          <a:lstStyle/>
          <a:p>
            <a:pPr eaLnBrk="1" hangingPunct="1">
              <a:spcBef>
                <a:spcPct val="100000"/>
              </a:spcBef>
              <a:defRPr/>
            </a:pPr>
            <a:r>
              <a:rPr lang="en-US" altLang="en-US">
                <a:latin typeface="Rockwell Extra Bold" pitchFamily="18" charset="0"/>
              </a:rPr>
              <a:t>Art as an experience</a:t>
            </a:r>
          </a:p>
          <a:p>
            <a:pPr eaLnBrk="1" hangingPunct="1">
              <a:spcBef>
                <a:spcPct val="100000"/>
              </a:spcBef>
              <a:defRPr/>
            </a:pPr>
            <a:r>
              <a:rPr lang="en-US" altLang="en-US">
                <a:latin typeface="Rockwell Extra Bold" pitchFamily="18" charset="0"/>
              </a:rPr>
              <a:t>Focus on the present</a:t>
            </a:r>
          </a:p>
          <a:p>
            <a:pPr eaLnBrk="1" hangingPunct="1">
              <a:spcBef>
                <a:spcPct val="100000"/>
              </a:spcBef>
              <a:defRPr/>
            </a:pPr>
            <a:r>
              <a:rPr lang="en-US" altLang="en-US">
                <a:latin typeface="Rockwell Extra Bold" pitchFamily="18" charset="0"/>
              </a:rPr>
              <a:t>Emotion</a:t>
            </a:r>
          </a:p>
          <a:p>
            <a:pPr eaLnBrk="1" hangingPunct="1">
              <a:spcBef>
                <a:spcPct val="100000"/>
              </a:spcBef>
              <a:defRPr/>
            </a:pPr>
            <a:r>
              <a:rPr lang="en-US" altLang="en-US">
                <a:latin typeface="Rockwell Extra Bold" pitchFamily="18" charset="0"/>
              </a:rPr>
              <a:t>Chaos and freedom</a:t>
            </a:r>
          </a:p>
        </p:txBody>
      </p:sp>
    </p:spTree>
    <p:extLst>
      <p:ext uri="{BB962C8B-B14F-4D97-AF65-F5344CB8AC3E}">
        <p14:creationId xmlns:p14="http://schemas.microsoft.com/office/powerpoint/2010/main" val="1245385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8661">
                                            <p:txEl>
                                              <p:pRg st="0" end="0"/>
                                            </p:txEl>
                                          </p:spTgt>
                                        </p:tgtEl>
                                        <p:attrNameLst>
                                          <p:attrName>style.visibility</p:attrName>
                                        </p:attrNameLst>
                                      </p:cBhvr>
                                      <p:to>
                                        <p:strVal val="visible"/>
                                      </p:to>
                                    </p:set>
                                    <p:anim calcmode="lin" valueType="num">
                                      <p:cBhvr additive="base">
                                        <p:cTn id="7" dur="500" fill="hold"/>
                                        <p:tgtEl>
                                          <p:spTgt spid="19866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86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98661">
                                            <p:txEl>
                                              <p:pRg st="1" end="1"/>
                                            </p:txEl>
                                          </p:spTgt>
                                        </p:tgtEl>
                                        <p:attrNameLst>
                                          <p:attrName>style.visibility</p:attrName>
                                        </p:attrNameLst>
                                      </p:cBhvr>
                                      <p:to>
                                        <p:strVal val="visible"/>
                                      </p:to>
                                    </p:set>
                                    <p:anim calcmode="lin" valueType="num">
                                      <p:cBhvr additive="base">
                                        <p:cTn id="13" dur="500" fill="hold"/>
                                        <p:tgtEl>
                                          <p:spTgt spid="19866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86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98661">
                                            <p:txEl>
                                              <p:pRg st="2" end="2"/>
                                            </p:txEl>
                                          </p:spTgt>
                                        </p:tgtEl>
                                        <p:attrNameLst>
                                          <p:attrName>style.visibility</p:attrName>
                                        </p:attrNameLst>
                                      </p:cBhvr>
                                      <p:to>
                                        <p:strVal val="visible"/>
                                      </p:to>
                                    </p:set>
                                    <p:anim calcmode="lin" valueType="num">
                                      <p:cBhvr additive="base">
                                        <p:cTn id="19" dur="500" fill="hold"/>
                                        <p:tgtEl>
                                          <p:spTgt spid="19866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86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98661">
                                            <p:txEl>
                                              <p:pRg st="3" end="3"/>
                                            </p:txEl>
                                          </p:spTgt>
                                        </p:tgtEl>
                                        <p:attrNameLst>
                                          <p:attrName>style.visibility</p:attrName>
                                        </p:attrNameLst>
                                      </p:cBhvr>
                                      <p:to>
                                        <p:strVal val="visible"/>
                                      </p:to>
                                    </p:set>
                                    <p:anim calcmode="lin" valueType="num">
                                      <p:cBhvr additive="base">
                                        <p:cTn id="25" dur="500" fill="hold"/>
                                        <p:tgtEl>
                                          <p:spTgt spid="19866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86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98662">
                                            <p:txEl>
                                              <p:pRg st="0" end="0"/>
                                            </p:txEl>
                                          </p:spTgt>
                                        </p:tgtEl>
                                        <p:attrNameLst>
                                          <p:attrName>style.visibility</p:attrName>
                                        </p:attrNameLst>
                                      </p:cBhvr>
                                      <p:to>
                                        <p:strVal val="visible"/>
                                      </p:to>
                                    </p:set>
                                    <p:anim calcmode="lin" valueType="num">
                                      <p:cBhvr additive="base">
                                        <p:cTn id="31" dur="500" fill="hold"/>
                                        <p:tgtEl>
                                          <p:spTgt spid="19866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8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98662">
                                            <p:txEl>
                                              <p:pRg st="1" end="1"/>
                                            </p:txEl>
                                          </p:spTgt>
                                        </p:tgtEl>
                                        <p:attrNameLst>
                                          <p:attrName>style.visibility</p:attrName>
                                        </p:attrNameLst>
                                      </p:cBhvr>
                                      <p:to>
                                        <p:strVal val="visible"/>
                                      </p:to>
                                    </p:set>
                                    <p:anim calcmode="lin" valueType="num">
                                      <p:cBhvr additive="base">
                                        <p:cTn id="37" dur="500" fill="hold"/>
                                        <p:tgtEl>
                                          <p:spTgt spid="19866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86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98662">
                                            <p:txEl>
                                              <p:pRg st="2" end="2"/>
                                            </p:txEl>
                                          </p:spTgt>
                                        </p:tgtEl>
                                        <p:attrNameLst>
                                          <p:attrName>style.visibility</p:attrName>
                                        </p:attrNameLst>
                                      </p:cBhvr>
                                      <p:to>
                                        <p:strVal val="visible"/>
                                      </p:to>
                                    </p:set>
                                    <p:anim calcmode="lin" valueType="num">
                                      <p:cBhvr additive="base">
                                        <p:cTn id="43" dur="500" fill="hold"/>
                                        <p:tgtEl>
                                          <p:spTgt spid="198662">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86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98662">
                                            <p:txEl>
                                              <p:pRg st="3" end="3"/>
                                            </p:txEl>
                                          </p:spTgt>
                                        </p:tgtEl>
                                        <p:attrNameLst>
                                          <p:attrName>style.visibility</p:attrName>
                                        </p:attrNameLst>
                                      </p:cBhvr>
                                      <p:to>
                                        <p:strVal val="visible"/>
                                      </p:to>
                                    </p:set>
                                    <p:anim calcmode="lin" valueType="num">
                                      <p:cBhvr additive="base">
                                        <p:cTn id="49" dur="500" fill="hold"/>
                                        <p:tgtEl>
                                          <p:spTgt spid="198662">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986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build="p"/>
      <p:bldP spid="1986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4038600" cy="1139825"/>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dirty="0"/>
              <a:t>The Apollonian</a:t>
            </a:r>
          </a:p>
        </p:txBody>
      </p:sp>
      <p:sp>
        <p:nvSpPr>
          <p:cNvPr id="3" name="Rectangle 5"/>
          <p:cNvSpPr txBox="1">
            <a:spLocks noChangeArrowheads="1"/>
          </p:cNvSpPr>
          <p:nvPr/>
        </p:nvSpPr>
        <p:spPr>
          <a:xfrm>
            <a:off x="0" y="1639614"/>
            <a:ext cx="4495800" cy="5029746"/>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b="1" dirty="0"/>
              <a:t>Apollo was charioteer of the sun and the god of reason</a:t>
            </a:r>
          </a:p>
          <a:p>
            <a:pPr>
              <a:defRPr/>
            </a:pPr>
            <a:r>
              <a:rPr lang="en-US" b="1" dirty="0"/>
              <a:t>The Delphic Oracle, an oracle of Apollo, inspired the mission of Socrates</a:t>
            </a:r>
          </a:p>
          <a:p>
            <a:pPr>
              <a:defRPr/>
            </a:pPr>
            <a:r>
              <a:rPr lang="en-US" b="1" dirty="0"/>
              <a:t>Represents life as a problem that must be solved through reason and principle</a:t>
            </a:r>
          </a:p>
        </p:txBody>
      </p:sp>
      <p:pic>
        <p:nvPicPr>
          <p:cNvPr id="4" name="Picture 6" descr="Apo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755" y="1639614"/>
            <a:ext cx="4706245" cy="523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4322068" y="277813"/>
            <a:ext cx="4690864" cy="1139825"/>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dirty="0"/>
              <a:t>The Dionysian</a:t>
            </a:r>
          </a:p>
        </p:txBody>
      </p:sp>
      <p:sp>
        <p:nvSpPr>
          <p:cNvPr id="6" name="Rectangle 6"/>
          <p:cNvSpPr txBox="1">
            <a:spLocks noChangeArrowheads="1"/>
          </p:cNvSpPr>
          <p:nvPr/>
        </p:nvSpPr>
        <p:spPr>
          <a:xfrm>
            <a:off x="4648200" y="1600200"/>
            <a:ext cx="4364732" cy="4530725"/>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b="1" dirty="0"/>
              <a:t>Dionysus (Roman: Bacchus) was god of wine</a:t>
            </a:r>
          </a:p>
          <a:p>
            <a:pPr>
              <a:defRPr/>
            </a:pPr>
            <a:r>
              <a:rPr lang="en-US" b="1" dirty="0"/>
              <a:t>His dismemberment by the gods was recreated in traditional bacchanalia</a:t>
            </a:r>
          </a:p>
          <a:p>
            <a:pPr>
              <a:defRPr/>
            </a:pPr>
            <a:r>
              <a:rPr lang="en-US" b="1" dirty="0"/>
              <a:t>Represents passion and the overcoming of pessimism through celebration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9" y="1597010"/>
            <a:ext cx="4401501" cy="5260990"/>
          </a:xfrm>
          <a:prstGeom prst="rect">
            <a:avLst/>
          </a:prstGeom>
        </p:spPr>
      </p:pic>
    </p:spTree>
    <p:extLst>
      <p:ext uri="{BB962C8B-B14F-4D97-AF65-F5344CB8AC3E}">
        <p14:creationId xmlns:p14="http://schemas.microsoft.com/office/powerpoint/2010/main" val="29371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3370" y="-16549"/>
            <a:ext cx="3882605" cy="702915"/>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err="1"/>
              <a:t>Apollinian</a:t>
            </a:r>
            <a:r>
              <a:rPr lang="en-US" sz="3200" dirty="0"/>
              <a:t> style</a:t>
            </a:r>
          </a:p>
        </p:txBody>
      </p:sp>
      <p:sp>
        <p:nvSpPr>
          <p:cNvPr id="3" name="Content Placeholder 2"/>
          <p:cNvSpPr txBox="1">
            <a:spLocks/>
          </p:cNvSpPr>
          <p:nvPr/>
        </p:nvSpPr>
        <p:spPr>
          <a:xfrm>
            <a:off x="-46857" y="476672"/>
            <a:ext cx="4618856" cy="504056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sz="2600" b="1" dirty="0"/>
              <a:t>Music and Art: Johann Sebastian Bach, Duke Ellington, George Gershwin, </a:t>
            </a:r>
          </a:p>
          <a:p>
            <a:pPr>
              <a:defRPr/>
            </a:pPr>
            <a:r>
              <a:rPr lang="en-US" sz="2600" b="1" dirty="0"/>
              <a:t>Religion and Philosophy: Moses, Confucius, Plato, Rene Descartes, Immanuel Kant</a:t>
            </a:r>
          </a:p>
          <a:p>
            <a:pPr>
              <a:defRPr/>
            </a:pPr>
            <a:r>
              <a:rPr lang="en-US" sz="2600" b="1" dirty="0"/>
              <a:t>Fictional: Captain America, Sherlock Holmes, Superman, Yoda</a:t>
            </a:r>
          </a:p>
          <a:p>
            <a:pPr>
              <a:defRPr/>
            </a:pPr>
            <a:endParaRPr lang="en-US" sz="2600" b="1" dirty="0"/>
          </a:p>
          <a:p>
            <a:pPr>
              <a:defRPr/>
            </a:pPr>
            <a:endParaRPr lang="en-US" sz="2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0"/>
            <a:ext cx="4788024" cy="26881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071" y="1772816"/>
            <a:ext cx="2045072" cy="2946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599" y="2669543"/>
            <a:ext cx="1332957" cy="18050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8169" y="2627375"/>
            <a:ext cx="1438901" cy="1882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449466"/>
            <a:ext cx="1699570" cy="240853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5085184"/>
            <a:ext cx="2847975" cy="16002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0521" y="4761225"/>
            <a:ext cx="1387803" cy="211220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558323" y="4701095"/>
            <a:ext cx="1627757" cy="2062900"/>
          </a:xfrm>
          <a:prstGeom prst="rect">
            <a:avLst/>
          </a:prstGeom>
        </p:spPr>
      </p:pic>
    </p:spTree>
    <p:extLst>
      <p:ext uri="{BB962C8B-B14F-4D97-AF65-F5344CB8AC3E}">
        <p14:creationId xmlns:p14="http://schemas.microsoft.com/office/powerpoint/2010/main" val="29474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72862"/>
            <a:ext cx="3754760" cy="569912"/>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3200" dirty="0"/>
              <a:t>Dionysian style</a:t>
            </a:r>
          </a:p>
        </p:txBody>
      </p:sp>
      <p:sp>
        <p:nvSpPr>
          <p:cNvPr id="3" name="Content Placeholder 2"/>
          <p:cNvSpPr txBox="1">
            <a:spLocks/>
          </p:cNvSpPr>
          <p:nvPr/>
        </p:nvSpPr>
        <p:spPr>
          <a:xfrm>
            <a:off x="0" y="836712"/>
            <a:ext cx="4906888" cy="5685501"/>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b="1" dirty="0"/>
              <a:t>Music and Art: </a:t>
            </a:r>
            <a:r>
              <a:rPr lang="en-US" b="1" dirty="0" err="1"/>
              <a:t>Heironymous</a:t>
            </a:r>
            <a:r>
              <a:rPr lang="en-US" b="1" dirty="0"/>
              <a:t> Bosch, James Ensor, Jim Morrison+, Little Richard, Elvis Presley</a:t>
            </a:r>
          </a:p>
          <a:p>
            <a:pPr>
              <a:defRPr/>
            </a:pPr>
            <a:r>
              <a:rPr lang="en-US" b="1" dirty="0"/>
              <a:t>Religion and Philosophy: </a:t>
            </a:r>
            <a:r>
              <a:rPr lang="en-US" b="1" dirty="0" err="1"/>
              <a:t>Carvaka</a:t>
            </a:r>
            <a:r>
              <a:rPr lang="en-US" b="1" dirty="0"/>
              <a:t>, Ezekiel, Friedrich Nietzsche</a:t>
            </a:r>
          </a:p>
          <a:p>
            <a:pPr>
              <a:defRPr/>
            </a:pPr>
            <a:r>
              <a:rPr lang="en-US" b="1" dirty="0"/>
              <a:t>Fictional: Iron man, Guardians of the Galaxy, Austin Power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360" y="72862"/>
            <a:ext cx="2228130" cy="18439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916832"/>
            <a:ext cx="1974382" cy="14119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1435" y="-78102"/>
            <a:ext cx="2872565" cy="1562886"/>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4600" t="21645" r="5897" b="25795"/>
          <a:stretch/>
        </p:blipFill>
        <p:spPr>
          <a:xfrm>
            <a:off x="14703" y="-21962"/>
            <a:ext cx="9193926" cy="357107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0508" y="3328814"/>
            <a:ext cx="2647948" cy="352918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5856" y="5515738"/>
            <a:ext cx="3249627" cy="134226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356" y="5733256"/>
            <a:ext cx="2008471" cy="1124744"/>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37385" y="3679462"/>
            <a:ext cx="2203745" cy="1780620"/>
          </a:xfrm>
          <a:prstGeom prst="rect">
            <a:avLst/>
          </a:prstGeom>
        </p:spPr>
      </p:pic>
    </p:spTree>
    <p:extLst>
      <p:ext uri="{BB962C8B-B14F-4D97-AF65-F5344CB8AC3E}">
        <p14:creationId xmlns:p14="http://schemas.microsoft.com/office/powerpoint/2010/main" val="13584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dionys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0" descr="apoll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Rectangle 4"/>
          <p:cNvSpPr>
            <a:spLocks noGrp="1" noChangeArrowheads="1"/>
          </p:cNvSpPr>
          <p:nvPr>
            <p:ph type="title"/>
          </p:nvPr>
        </p:nvSpPr>
        <p:spPr>
          <a:xfrm>
            <a:off x="457200" y="0"/>
            <a:ext cx="8229600" cy="1143000"/>
          </a:xfrm>
        </p:spPr>
        <p:txBody>
          <a:bodyPr>
            <a:normAutofit/>
          </a:bodyPr>
          <a:lstStyle/>
          <a:p>
            <a:pPr eaLnBrk="1" hangingPunct="1">
              <a:defRPr/>
            </a:pPr>
            <a:r>
              <a:rPr lang="en-US" altLang="en-US" sz="4800" b="0" dirty="0">
                <a:ln w="6350">
                  <a:solidFill>
                    <a:srgbClr val="002060"/>
                  </a:solidFill>
                </a:ln>
                <a:solidFill>
                  <a:schemeClr val="bg1"/>
                </a:solidFill>
                <a:latin typeface="Rockwell Extra Bold" pitchFamily="18" charset="0"/>
              </a:rPr>
              <a:t>Apollo</a:t>
            </a:r>
            <a:r>
              <a:rPr lang="en-US" altLang="en-US" sz="4800" b="0" dirty="0">
                <a:solidFill>
                  <a:schemeClr val="bg1"/>
                </a:solidFill>
                <a:latin typeface="Rockwell Extra Bold" pitchFamily="18" charset="0"/>
              </a:rPr>
              <a:t>          </a:t>
            </a:r>
            <a:r>
              <a:rPr lang="en-US" altLang="en-US" sz="4800" b="0" dirty="0">
                <a:ln w="6350">
                  <a:solidFill>
                    <a:srgbClr val="FF0000"/>
                  </a:solidFill>
                </a:ln>
                <a:solidFill>
                  <a:schemeClr val="bg1"/>
                </a:solidFill>
                <a:latin typeface="Rockwell Extra Bold" pitchFamily="18" charset="0"/>
              </a:rPr>
              <a:t>Dionysus</a:t>
            </a:r>
          </a:p>
        </p:txBody>
      </p:sp>
      <p:sp>
        <p:nvSpPr>
          <p:cNvPr id="198661" name="Rectangle 5"/>
          <p:cNvSpPr>
            <a:spLocks noGrp="1" noChangeArrowheads="1"/>
          </p:cNvSpPr>
          <p:nvPr>
            <p:ph type="body" sz="half" idx="1"/>
          </p:nvPr>
        </p:nvSpPr>
        <p:spPr>
          <a:xfrm>
            <a:off x="266700" y="1412776"/>
            <a:ext cx="4038600" cy="4525963"/>
          </a:xfrm>
        </p:spPr>
        <p:txBody>
          <a:bodyPr>
            <a:noAutofit/>
          </a:bodyPr>
          <a:lstStyle/>
          <a:p>
            <a:pPr eaLnBrk="1" hangingPunct="1">
              <a:spcBef>
                <a:spcPct val="100000"/>
              </a:spcBef>
              <a:defRPr/>
            </a:pPr>
            <a:r>
              <a:rPr lang="en-US" altLang="en-US" sz="3200" b="1" dirty="0">
                <a:ln>
                  <a:solidFill>
                    <a:srgbClr val="002060"/>
                  </a:solidFill>
                </a:ln>
                <a:solidFill>
                  <a:sysClr val="windowText" lastClr="000000"/>
                </a:solidFill>
                <a:latin typeface="Times New Roman" panose="02020603050405020304" pitchFamily="18" charset="0"/>
                <a:cs typeface="Times New Roman" panose="02020603050405020304" pitchFamily="18" charset="0"/>
              </a:rPr>
              <a:t>Art as a form of monument</a:t>
            </a:r>
          </a:p>
          <a:p>
            <a:pPr eaLnBrk="1" hangingPunct="1">
              <a:spcBef>
                <a:spcPct val="100000"/>
              </a:spcBef>
              <a:defRPr/>
            </a:pPr>
            <a:r>
              <a:rPr lang="en-US" altLang="en-US" sz="3200" b="1" dirty="0">
                <a:ln>
                  <a:solidFill>
                    <a:srgbClr val="002060"/>
                  </a:solidFill>
                </a:ln>
                <a:solidFill>
                  <a:sysClr val="windowText" lastClr="000000"/>
                </a:solidFill>
                <a:latin typeface="Times New Roman" panose="02020603050405020304" pitchFamily="18" charset="0"/>
                <a:cs typeface="Times New Roman" panose="02020603050405020304" pitchFamily="18" charset="0"/>
              </a:rPr>
              <a:t>Reverence of the past</a:t>
            </a:r>
          </a:p>
          <a:p>
            <a:pPr eaLnBrk="1" hangingPunct="1">
              <a:spcBef>
                <a:spcPct val="100000"/>
              </a:spcBef>
              <a:defRPr/>
            </a:pPr>
            <a:r>
              <a:rPr lang="en-US" altLang="en-US" sz="3200" b="1" dirty="0">
                <a:ln>
                  <a:solidFill>
                    <a:srgbClr val="002060"/>
                  </a:solidFill>
                </a:ln>
                <a:solidFill>
                  <a:sysClr val="windowText" lastClr="000000"/>
                </a:solidFill>
                <a:latin typeface="Times New Roman" panose="02020603050405020304" pitchFamily="18" charset="0"/>
                <a:cs typeface="Times New Roman" panose="02020603050405020304" pitchFamily="18" charset="0"/>
              </a:rPr>
              <a:t>Rationality and logic</a:t>
            </a:r>
          </a:p>
          <a:p>
            <a:pPr eaLnBrk="1" hangingPunct="1">
              <a:spcBef>
                <a:spcPct val="100000"/>
              </a:spcBef>
              <a:defRPr/>
            </a:pPr>
            <a:r>
              <a:rPr lang="en-US" altLang="en-US" sz="3200" b="1" dirty="0">
                <a:ln>
                  <a:solidFill>
                    <a:srgbClr val="002060"/>
                  </a:solidFill>
                </a:ln>
                <a:solidFill>
                  <a:sysClr val="windowText" lastClr="000000"/>
                </a:solidFill>
                <a:latin typeface="Times New Roman" panose="02020603050405020304" pitchFamily="18" charset="0"/>
                <a:cs typeface="Times New Roman" panose="02020603050405020304" pitchFamily="18" charset="0"/>
              </a:rPr>
              <a:t>Order</a:t>
            </a:r>
          </a:p>
        </p:txBody>
      </p:sp>
      <p:sp>
        <p:nvSpPr>
          <p:cNvPr id="198662" name="Rectangle 6"/>
          <p:cNvSpPr>
            <a:spLocks noGrp="1" noChangeArrowheads="1"/>
          </p:cNvSpPr>
          <p:nvPr>
            <p:ph type="body" sz="half" idx="2"/>
          </p:nvPr>
        </p:nvSpPr>
        <p:spPr>
          <a:xfrm>
            <a:off x="5089118" y="1484784"/>
            <a:ext cx="4038600" cy="4525963"/>
          </a:xfrm>
        </p:spPr>
        <p:txBody>
          <a:bodyPr>
            <a:noAutofit/>
          </a:bodyPr>
          <a:lstStyle/>
          <a:p>
            <a:pPr eaLnBrk="1" hangingPunct="1">
              <a:spcBef>
                <a:spcPct val="100000"/>
              </a:spcBef>
              <a:defRPr/>
            </a:pPr>
            <a:r>
              <a:rPr lang="en-US" altLang="en-US" sz="3200" b="1" dirty="0">
                <a:ln>
                  <a:solidFill>
                    <a:srgbClr val="C00000"/>
                  </a:solidFill>
                </a:ln>
                <a:solidFill>
                  <a:sysClr val="windowText" lastClr="000000"/>
                </a:solidFill>
                <a:latin typeface="Times New Roman" panose="02020603050405020304" pitchFamily="18" charset="0"/>
                <a:cs typeface="Times New Roman" panose="02020603050405020304" pitchFamily="18" charset="0"/>
              </a:rPr>
              <a:t>Art as an experience</a:t>
            </a:r>
          </a:p>
          <a:p>
            <a:pPr eaLnBrk="1" hangingPunct="1">
              <a:spcBef>
                <a:spcPct val="100000"/>
              </a:spcBef>
              <a:defRPr/>
            </a:pPr>
            <a:r>
              <a:rPr lang="en-US" altLang="en-US" sz="3200" b="1" dirty="0">
                <a:ln>
                  <a:solidFill>
                    <a:srgbClr val="C00000"/>
                  </a:solidFill>
                </a:ln>
                <a:solidFill>
                  <a:sysClr val="windowText" lastClr="000000"/>
                </a:solidFill>
                <a:latin typeface="Times New Roman" panose="02020603050405020304" pitchFamily="18" charset="0"/>
                <a:cs typeface="Times New Roman" panose="02020603050405020304" pitchFamily="18" charset="0"/>
              </a:rPr>
              <a:t>Focus on the present</a:t>
            </a:r>
          </a:p>
          <a:p>
            <a:pPr eaLnBrk="1" hangingPunct="1">
              <a:spcBef>
                <a:spcPct val="100000"/>
              </a:spcBef>
              <a:defRPr/>
            </a:pPr>
            <a:r>
              <a:rPr lang="en-US" altLang="en-US" sz="3200" b="1" dirty="0">
                <a:ln>
                  <a:solidFill>
                    <a:srgbClr val="C00000"/>
                  </a:solidFill>
                </a:ln>
                <a:solidFill>
                  <a:sysClr val="windowText" lastClr="000000"/>
                </a:solidFill>
                <a:latin typeface="Times New Roman" panose="02020603050405020304" pitchFamily="18" charset="0"/>
                <a:cs typeface="Times New Roman" panose="02020603050405020304" pitchFamily="18" charset="0"/>
              </a:rPr>
              <a:t>Emotion</a:t>
            </a:r>
          </a:p>
          <a:p>
            <a:pPr eaLnBrk="1" hangingPunct="1">
              <a:spcBef>
                <a:spcPct val="100000"/>
              </a:spcBef>
              <a:defRPr/>
            </a:pPr>
            <a:r>
              <a:rPr lang="en-US" altLang="en-US" sz="3200" b="1" dirty="0">
                <a:ln>
                  <a:solidFill>
                    <a:srgbClr val="C00000"/>
                  </a:solidFill>
                </a:ln>
                <a:solidFill>
                  <a:sysClr val="windowText" lastClr="000000"/>
                </a:solidFill>
                <a:latin typeface="Times New Roman" panose="02020603050405020304" pitchFamily="18" charset="0"/>
                <a:cs typeface="Times New Roman" panose="02020603050405020304" pitchFamily="18" charset="0"/>
              </a:rPr>
              <a:t>Chaos and freedom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88640"/>
            <a:ext cx="7776864" cy="6887138"/>
          </a:xfrm>
          <a:prstGeom prst="rect">
            <a:avLst/>
          </a:prstGeom>
        </p:spPr>
      </p:pic>
      <p:sp>
        <p:nvSpPr>
          <p:cNvPr id="3" name="Oval 2"/>
          <p:cNvSpPr/>
          <p:nvPr/>
        </p:nvSpPr>
        <p:spPr>
          <a:xfrm>
            <a:off x="7884368" y="5229200"/>
            <a:ext cx="576064" cy="576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Oval 9"/>
          <p:cNvSpPr/>
          <p:nvPr/>
        </p:nvSpPr>
        <p:spPr>
          <a:xfrm>
            <a:off x="827584" y="5229200"/>
            <a:ext cx="576064" cy="5760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888" y="834485"/>
            <a:ext cx="3294112" cy="236234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34485"/>
            <a:ext cx="3563888" cy="2286000"/>
          </a:xfrm>
          <a:prstGeom prst="rect">
            <a:avLst/>
          </a:prstGeom>
        </p:spPr>
      </p:pic>
      <p:sp>
        <p:nvSpPr>
          <p:cNvPr id="13" name="Oval 12"/>
          <p:cNvSpPr/>
          <p:nvPr/>
        </p:nvSpPr>
        <p:spPr>
          <a:xfrm>
            <a:off x="7884368" y="5229200"/>
            <a:ext cx="576064" cy="576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ectangle 5"/>
          <p:cNvSpPr/>
          <p:nvPr/>
        </p:nvSpPr>
        <p:spPr>
          <a:xfrm>
            <a:off x="1026368" y="3072348"/>
            <a:ext cx="7146032"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b="1" dirty="0"/>
              <a:t>    Western philosophers since Socrates represent a degeneration of the natural strengths of humanity. A noble taste for heroic styles of life can only be corrupted and undermined by the interminable debates of dialectical reason. Traditional Western morality philosophy—and the Christian religion in particular—therefore opposes a healthy life, trying vainly to escape unfortunate circumstances by destroying native human desires.</a:t>
            </a:r>
          </a:p>
        </p:txBody>
      </p:sp>
    </p:spTree>
    <p:extLst>
      <p:ext uri="{BB962C8B-B14F-4D97-AF65-F5344CB8AC3E}">
        <p14:creationId xmlns:p14="http://schemas.microsoft.com/office/powerpoint/2010/main" val="65090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0" nodeType="clickEffect">
                                  <p:stCondLst>
                                    <p:cond delay="0"/>
                                  </p:stCondLst>
                                  <p:childTnLst>
                                    <p:animMotion origin="layout" path="M 1.11022E-16 1.85185E-6 L -0.20694 0.10139 C -0.25035 0.12407 -0.31528 0.13657 -0.38264 0.13657 C -0.4599 0.13657 -0.52153 0.12407 -0.56493 0.10139 L -0.7717 1.85185E-6 " pathEditMode="relative" rAng="0" ptsTypes="FffFF">
                                      <p:cBhvr>
                                        <p:cTn id="11" dur="2000" fill="hold"/>
                                        <p:tgtEl>
                                          <p:spTgt spid="3"/>
                                        </p:tgtEl>
                                        <p:attrNameLst>
                                          <p:attrName>ppt_x</p:attrName>
                                          <p:attrName>ppt_y</p:attrName>
                                        </p:attrNameLst>
                                      </p:cBhvr>
                                      <p:rCtr x="-38594" y="6829"/>
                                    </p:animMotion>
                                  </p:childTnLst>
                                </p:cTn>
                              </p:par>
                            </p:childTnLst>
                          </p:cTn>
                        </p:par>
                        <p:par>
                          <p:cTn id="12" fill="hold">
                            <p:stCondLst>
                              <p:cond delay="2000"/>
                            </p:stCondLst>
                            <p:childTnLst>
                              <p:par>
                                <p:cTn id="13" presetID="10" presetClass="exit" presetSubtype="0" fill="hold" grpId="1" nodeType="after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1" nodeType="clickEffect">
                                  <p:stCondLst>
                                    <p:cond delay="0"/>
                                  </p:stCondLst>
                                  <p:childTnLst>
                                    <p:animMotion origin="layout" path="M 0.00017 1.85185E-6 L 0.20695 0.09352 C 0.25035 0.11458 0.31528 0.12616 0.38282 0.12616 C 0.46007 0.12616 0.52171 0.11458 0.56511 0.09352 L 0.77205 1.85185E-6 " pathEditMode="relative" rAng="0" ptsTypes="FffFF">
                                      <p:cBhvr>
                                        <p:cTn id="26" dur="2000" fill="hold"/>
                                        <p:tgtEl>
                                          <p:spTgt spid="10"/>
                                        </p:tgtEl>
                                        <p:attrNameLst>
                                          <p:attrName>ppt_x</p:attrName>
                                          <p:attrName>ppt_y</p:attrName>
                                        </p:attrNameLst>
                                      </p:cBhvr>
                                      <p:rCtr x="38594" y="6296"/>
                                    </p:animMotion>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052736"/>
            <a:ext cx="5742384" cy="3046988"/>
          </a:xfrm>
          <a:prstGeom prst="rect">
            <a:avLst/>
          </a:prstGeom>
        </p:spPr>
        <p:txBody>
          <a:bodyPr wrap="square">
            <a:spAutoFit/>
          </a:bodyPr>
          <a:lstStyle/>
          <a:p>
            <a:pPr algn="just"/>
            <a:r>
              <a:rPr lang="en-US" sz="2400" b="1" dirty="0"/>
              <a:t>During this time Nietzsche liberated himself from the emotional grip of Wagner and the artist’s circle of admirers, as well as from those ideas which (as he claims in </a:t>
            </a:r>
            <a:r>
              <a:rPr lang="en-US" sz="2400" b="1" i="1" dirty="0"/>
              <a:t>Ecce Homo</a:t>
            </a:r>
            <a:r>
              <a:rPr lang="en-US" sz="2400" b="1" dirty="0"/>
              <a:t>) “did not belong” to him in his “nature” (“Human All Too Human: With Two Supplements”</a:t>
            </a:r>
          </a:p>
        </p:txBody>
      </p:sp>
      <p:sp>
        <p:nvSpPr>
          <p:cNvPr id="6" name="Rectangle 5"/>
          <p:cNvSpPr/>
          <p:nvPr/>
        </p:nvSpPr>
        <p:spPr>
          <a:xfrm>
            <a:off x="1691680" y="188640"/>
            <a:ext cx="5654112" cy="523220"/>
          </a:xfrm>
          <a:prstGeom prst="rect">
            <a:avLst/>
          </a:prstGeom>
        </p:spPr>
        <p:txBody>
          <a:bodyPr wrap="none">
            <a:spAutoFit/>
          </a:bodyPr>
          <a:lstStyle/>
          <a:p>
            <a:r>
              <a:rPr lang="en-US" sz="2800" b="1" i="1" dirty="0"/>
              <a:t>III - 1877-1882—the middle period</a:t>
            </a:r>
            <a:endParaRPr lang="en-US" sz="2800" b="1" dirty="0"/>
          </a:p>
        </p:txBody>
      </p:sp>
      <p:sp>
        <p:nvSpPr>
          <p:cNvPr id="7" name="Rectangle 6"/>
          <p:cNvSpPr/>
          <p:nvPr/>
        </p:nvSpPr>
        <p:spPr>
          <a:xfrm>
            <a:off x="2258051" y="4611231"/>
            <a:ext cx="6878248" cy="2246769"/>
          </a:xfrm>
          <a:prstGeom prst="rect">
            <a:avLst/>
          </a:prstGeom>
        </p:spPr>
        <p:txBody>
          <a:bodyPr wrap="square">
            <a:spAutoFit/>
          </a:bodyPr>
          <a:lstStyle/>
          <a:p>
            <a:pPr algn="just"/>
            <a:r>
              <a:rPr lang="en-US" sz="2800" b="1" dirty="0"/>
              <a:t>    Nietzsche discovers that “one thing is needful” for the exemplary human being: to craft an identity from otherwise dissociated events bringing forth the horizons of one’s existence. </a:t>
            </a:r>
          </a:p>
        </p:txBody>
      </p:sp>
    </p:spTree>
    <p:extLst>
      <p:ext uri="{BB962C8B-B14F-4D97-AF65-F5344CB8AC3E}">
        <p14:creationId xmlns:p14="http://schemas.microsoft.com/office/powerpoint/2010/main" val="427536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1358"/>
          <a:stretch/>
        </p:blipFill>
        <p:spPr>
          <a:xfrm>
            <a:off x="55179" y="2311645"/>
            <a:ext cx="8914663" cy="450204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865"/>
          <a:stretch/>
        </p:blipFill>
        <p:spPr>
          <a:xfrm>
            <a:off x="-11073" y="2363401"/>
            <a:ext cx="9144000" cy="4450285"/>
          </a:xfrm>
          <a:prstGeom prst="rect">
            <a:avLst/>
          </a:prstGeom>
        </p:spPr>
      </p:pic>
      <p:sp>
        <p:nvSpPr>
          <p:cNvPr id="2" name="Rectangle 1"/>
          <p:cNvSpPr/>
          <p:nvPr/>
        </p:nvSpPr>
        <p:spPr>
          <a:xfrm>
            <a:off x="323528" y="116632"/>
            <a:ext cx="8424936" cy="2246769"/>
          </a:xfrm>
          <a:prstGeom prst="rect">
            <a:avLst/>
          </a:prstGeom>
        </p:spPr>
        <p:txBody>
          <a:bodyPr wrap="square">
            <a:spAutoFit/>
          </a:bodyPr>
          <a:lstStyle/>
          <a:p>
            <a:pPr algn="just"/>
            <a:r>
              <a:rPr lang="en-US" sz="2800" b="1" dirty="0"/>
              <a:t>    Contemporary philosophy is the present period in the history of Western philosophy  beginning at the end of the 19th century with the professionalization of the discipline and the rise of analytic and continental philosophy.</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621" t="30144" r="53410" b="9833"/>
          <a:stretch/>
        </p:blipFill>
        <p:spPr>
          <a:xfrm>
            <a:off x="55179" y="2363401"/>
            <a:ext cx="3781892" cy="448392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5684" t="29235" r="5892" b="10743"/>
          <a:stretch/>
        </p:blipFill>
        <p:spPr>
          <a:xfrm>
            <a:off x="5220072" y="2363402"/>
            <a:ext cx="3923928" cy="4450284"/>
          </a:xfrm>
          <a:prstGeom prst="rect">
            <a:avLst/>
          </a:prstGeom>
        </p:spPr>
      </p:pic>
      <p:sp>
        <p:nvSpPr>
          <p:cNvPr id="5" name="Not Equal 4"/>
          <p:cNvSpPr/>
          <p:nvPr/>
        </p:nvSpPr>
        <p:spPr>
          <a:xfrm>
            <a:off x="3779912" y="3726380"/>
            <a:ext cx="1368152" cy="1512168"/>
          </a:xfrm>
          <a:prstGeom prst="mathNotEqual">
            <a:avLst>
              <a:gd name="adj1" fmla="val 8924"/>
              <a:gd name="adj2" fmla="val 6600000"/>
              <a:gd name="adj3" fmla="val 1176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3064" b="20611"/>
          <a:stretch/>
        </p:blipFill>
        <p:spPr>
          <a:xfrm>
            <a:off x="55179" y="2304129"/>
            <a:ext cx="9077748" cy="4483782"/>
          </a:xfrm>
          <a:prstGeom prst="rect">
            <a:avLst/>
          </a:prstGeom>
        </p:spPr>
      </p:pic>
    </p:spTree>
    <p:extLst>
      <p:ext uri="{BB962C8B-B14F-4D97-AF65-F5344CB8AC3E}">
        <p14:creationId xmlns:p14="http://schemas.microsoft.com/office/powerpoint/2010/main" val="560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7321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051720" y="51468"/>
            <a:ext cx="4572000" cy="1200329"/>
          </a:xfrm>
          <a:prstGeom prst="rect">
            <a:avLst/>
          </a:prstGeom>
        </p:spPr>
        <p:txBody>
          <a:bodyPr>
            <a:spAutoFit/>
          </a:bodyPr>
          <a:lstStyle/>
          <a:p>
            <a:pPr algn="ctr"/>
            <a:r>
              <a:rPr lang="en-US" altLang="en-US" sz="4800" u="sng" dirty="0">
                <a:ln>
                  <a:solidFill>
                    <a:schemeClr val="bg1"/>
                  </a:solidFill>
                </a:ln>
                <a:solidFill>
                  <a:srgbClr val="00B0F0"/>
                </a:solidFill>
              </a:rPr>
              <a:t>The Horizon</a:t>
            </a:r>
            <a:br>
              <a:rPr lang="en-US" altLang="en-US" sz="4800" u="sng" dirty="0">
                <a:ln>
                  <a:solidFill>
                    <a:schemeClr val="bg1"/>
                  </a:solidFill>
                </a:ln>
                <a:solidFill>
                  <a:srgbClr val="00B0F0"/>
                </a:solidFill>
              </a:rPr>
            </a:br>
            <a:r>
              <a:rPr lang="en-US" altLang="en-US" sz="2400" dirty="0">
                <a:ln>
                  <a:solidFill>
                    <a:schemeClr val="bg1"/>
                  </a:solidFill>
                </a:ln>
                <a:solidFill>
                  <a:srgbClr val="00B0F0"/>
                </a:solidFill>
              </a:rPr>
              <a:t>(In </a:t>
            </a:r>
            <a:r>
              <a:rPr lang="en-US" altLang="en-US" sz="2400" i="1" dirty="0">
                <a:ln>
                  <a:solidFill>
                    <a:schemeClr val="bg1"/>
                  </a:solidFill>
                </a:ln>
                <a:solidFill>
                  <a:srgbClr val="00B0F0"/>
                </a:solidFill>
              </a:rPr>
              <a:t>The Use and Abuse of History)</a:t>
            </a:r>
            <a:endParaRPr lang="en-US" sz="2400" dirty="0">
              <a:ln>
                <a:solidFill>
                  <a:schemeClr val="bg1"/>
                </a:solidFill>
              </a:ln>
              <a:solidFill>
                <a:srgbClr val="00B0F0"/>
              </a:solidFill>
            </a:endParaRPr>
          </a:p>
        </p:txBody>
      </p:sp>
      <p:sp>
        <p:nvSpPr>
          <p:cNvPr id="7" name="Rectangle 6"/>
          <p:cNvSpPr/>
          <p:nvPr/>
        </p:nvSpPr>
        <p:spPr>
          <a:xfrm>
            <a:off x="-108520" y="1251796"/>
            <a:ext cx="4824536" cy="41919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pPr>
            <a:r>
              <a:rPr lang="en-US" altLang="en-US" sz="4000" b="1" dirty="0">
                <a:solidFill>
                  <a:schemeClr val="bg1"/>
                </a:solidFill>
              </a:rPr>
              <a:t>Every society has a </a:t>
            </a:r>
            <a:r>
              <a:rPr lang="en-US" altLang="en-US" sz="4000" b="1" i="1" dirty="0">
                <a:solidFill>
                  <a:schemeClr val="bg1"/>
                </a:solidFill>
              </a:rPr>
              <a:t>Moral</a:t>
            </a:r>
            <a:r>
              <a:rPr lang="en-US" altLang="en-US" sz="4000" b="1" dirty="0">
                <a:solidFill>
                  <a:schemeClr val="bg1"/>
                </a:solidFill>
              </a:rPr>
              <a:t> Horizon</a:t>
            </a:r>
          </a:p>
          <a:p>
            <a:pPr lvl="1">
              <a:lnSpc>
                <a:spcPct val="90000"/>
              </a:lnSpc>
            </a:pPr>
            <a:r>
              <a:rPr lang="en-US" altLang="en-US" sz="3600" b="1" i="1" dirty="0">
                <a:solidFill>
                  <a:schemeClr val="bg1"/>
                </a:solidFill>
              </a:rPr>
              <a:t>These are absolute statements about how we should live</a:t>
            </a:r>
          </a:p>
          <a:p>
            <a:pPr lvl="1">
              <a:lnSpc>
                <a:spcPct val="90000"/>
              </a:lnSpc>
            </a:pPr>
            <a:r>
              <a:rPr lang="en-US" altLang="en-US" sz="3600" b="1" i="1" dirty="0">
                <a:solidFill>
                  <a:schemeClr val="bg1"/>
                </a:solidFill>
              </a:rPr>
              <a:t>They inform citizens what is morally right and wrong</a:t>
            </a:r>
          </a:p>
        </p:txBody>
      </p:sp>
      <p:sp>
        <p:nvSpPr>
          <p:cNvPr id="8" name="Rectangle 7"/>
          <p:cNvSpPr/>
          <p:nvPr/>
        </p:nvSpPr>
        <p:spPr>
          <a:xfrm>
            <a:off x="4572000" y="2669220"/>
            <a:ext cx="4572000" cy="374871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nSpc>
                <a:spcPct val="90000"/>
              </a:lnSpc>
            </a:pPr>
            <a:r>
              <a:rPr lang="en-US" altLang="en-US" sz="3600" b="1" dirty="0">
                <a:solidFill>
                  <a:schemeClr val="bg1"/>
                </a:solidFill>
              </a:rPr>
              <a:t>Great men create horizons for us:</a:t>
            </a:r>
          </a:p>
          <a:p>
            <a:pPr lvl="1">
              <a:lnSpc>
                <a:spcPct val="90000"/>
              </a:lnSpc>
            </a:pPr>
            <a:r>
              <a:rPr lang="en-US" altLang="en-US" sz="3200" b="1" dirty="0">
                <a:solidFill>
                  <a:schemeClr val="bg1"/>
                </a:solidFill>
              </a:rPr>
              <a:t>Plato, Locke, Hegel, Buddha, Jefferson, and </a:t>
            </a:r>
            <a:r>
              <a:rPr lang="en-US" altLang="en-US" sz="3200" b="1" u="sng" dirty="0">
                <a:solidFill>
                  <a:schemeClr val="bg1"/>
                </a:solidFill>
              </a:rPr>
              <a:t>Jesus</a:t>
            </a:r>
          </a:p>
          <a:p>
            <a:pPr lvl="1">
              <a:lnSpc>
                <a:spcPct val="90000"/>
              </a:lnSpc>
            </a:pPr>
            <a:r>
              <a:rPr lang="en-US" altLang="en-US" sz="3200" b="1" dirty="0">
                <a:solidFill>
                  <a:schemeClr val="bg1"/>
                </a:solidFill>
              </a:rPr>
              <a:t>They all believe they “discovered,” not created truths </a:t>
            </a:r>
          </a:p>
        </p:txBody>
      </p:sp>
    </p:spTree>
    <p:extLst>
      <p:ext uri="{BB962C8B-B14F-4D97-AF65-F5344CB8AC3E}">
        <p14:creationId xmlns:p14="http://schemas.microsoft.com/office/powerpoint/2010/main" val="31053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3" y="0"/>
            <a:ext cx="9035573" cy="6858000"/>
          </a:xfrm>
          <a:prstGeom prst="rect">
            <a:avLst/>
          </a:prstGeom>
        </p:spPr>
      </p:pic>
      <p:sp>
        <p:nvSpPr>
          <p:cNvPr id="4" name="Rectangle 3"/>
          <p:cNvSpPr/>
          <p:nvPr/>
        </p:nvSpPr>
        <p:spPr>
          <a:xfrm>
            <a:off x="395536" y="260648"/>
            <a:ext cx="5598368" cy="28069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90000"/>
              </a:lnSpc>
            </a:pPr>
            <a:r>
              <a:rPr lang="en-US" altLang="en-US" sz="3200" b="1" dirty="0"/>
              <a:t>In the best Civilizations, the Moral horizon allowed the weak, the incompetent, and the stupid to be eliminated through a natural process</a:t>
            </a:r>
          </a:p>
          <a:p>
            <a:pPr lvl="1" algn="ctr">
              <a:lnSpc>
                <a:spcPct val="90000"/>
              </a:lnSpc>
            </a:pPr>
            <a:r>
              <a:rPr lang="en-US" altLang="en-US" sz="3600" b="1" dirty="0">
                <a:ln>
                  <a:solidFill>
                    <a:srgbClr val="FF0000"/>
                  </a:solidFill>
                </a:ln>
                <a:solidFill>
                  <a:schemeClr val="accent2"/>
                </a:solidFill>
              </a:rPr>
              <a:t>Survival of the species</a:t>
            </a:r>
          </a:p>
        </p:txBody>
      </p:sp>
      <p:sp>
        <p:nvSpPr>
          <p:cNvPr id="5" name="Rectangle 4"/>
          <p:cNvSpPr/>
          <p:nvPr/>
        </p:nvSpPr>
        <p:spPr>
          <a:xfrm>
            <a:off x="3851920" y="4797152"/>
            <a:ext cx="5076056" cy="1865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0000"/>
              </a:lnSpc>
            </a:pPr>
            <a:r>
              <a:rPr lang="en-US" altLang="en-US" sz="3200" b="1" dirty="0"/>
              <a:t>Moralists like Jesus said these values are wrong—that laws should protect the weak</a:t>
            </a:r>
          </a:p>
        </p:txBody>
      </p:sp>
      <p:sp>
        <p:nvSpPr>
          <p:cNvPr id="6" name="Rectangle 5"/>
          <p:cNvSpPr/>
          <p:nvPr/>
        </p:nvSpPr>
        <p:spPr>
          <a:xfrm>
            <a:off x="297458" y="3421117"/>
            <a:ext cx="8674169" cy="1200329"/>
          </a:xfrm>
          <a:prstGeom prst="rect">
            <a:avLst/>
          </a:prstGeom>
          <a:noFill/>
        </p:spPr>
        <p:txBody>
          <a:bodyPr wrap="none" lIns="91440" tIns="45720" rIns="91440" bIns="45720">
            <a:spAutoFit/>
          </a:bodyPr>
          <a:lstStyle/>
          <a:p>
            <a:pPr algn="ctr"/>
            <a:r>
              <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Western civilization</a:t>
            </a:r>
            <a:endParaRPr lang="en-US" sz="7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386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altLang="en-US" sz="2700" dirty="0">
                <a:solidFill>
                  <a:schemeClr val="tx1"/>
                </a:solidFill>
              </a:rPr>
              <a:t>The Consequences of Christianity’s Moral Horizon</a:t>
            </a:r>
          </a:p>
        </p:txBody>
      </p:sp>
      <p:sp>
        <p:nvSpPr>
          <p:cNvPr id="3" name="Rectangle 3"/>
          <p:cNvSpPr txBox="1">
            <a:spLocks noChangeArrowheads="1"/>
          </p:cNvSpPr>
          <p:nvPr/>
        </p:nvSpPr>
        <p:spPr>
          <a:xfrm>
            <a:off x="0" y="908720"/>
            <a:ext cx="9144000" cy="41148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90000"/>
              </a:lnSpc>
            </a:pPr>
            <a:r>
              <a:rPr lang="en-US" altLang="en-US" b="1" dirty="0"/>
              <a:t>This code became the dominant moral “horizon” in Europe </a:t>
            </a:r>
          </a:p>
          <a:p>
            <a:pPr lvl="1">
              <a:lnSpc>
                <a:spcPct val="90000"/>
              </a:lnSpc>
            </a:pPr>
            <a:r>
              <a:rPr lang="en-US" altLang="en-US" dirty="0">
                <a:solidFill>
                  <a:srgbClr val="FFFF00"/>
                </a:solidFill>
              </a:rPr>
              <a:t>Christianity triumphed over Rome </a:t>
            </a:r>
            <a:r>
              <a:rPr lang="en-US" altLang="en-US" i="1" dirty="0">
                <a:solidFill>
                  <a:srgbClr val="FFFF00"/>
                </a:solidFill>
              </a:rPr>
              <a:t>(a strong culture)</a:t>
            </a:r>
          </a:p>
          <a:p>
            <a:pPr lvl="1">
              <a:lnSpc>
                <a:spcPct val="90000"/>
              </a:lnSpc>
            </a:pPr>
            <a:r>
              <a:rPr lang="en-US" altLang="en-US" dirty="0">
                <a:solidFill>
                  <a:srgbClr val="FFFF00"/>
                </a:solidFill>
              </a:rPr>
              <a:t>Today, Christian morals go unquestioned and unchallenged by most of us</a:t>
            </a:r>
          </a:p>
          <a:p>
            <a:pPr>
              <a:lnSpc>
                <a:spcPct val="90000"/>
              </a:lnSpc>
            </a:pPr>
            <a:r>
              <a:rPr lang="en-US" altLang="en-US" u="sng" dirty="0"/>
              <a:t>How</a:t>
            </a:r>
            <a:r>
              <a:rPr lang="en-US" altLang="en-US" dirty="0"/>
              <a:t>: The process of condemning Strength and encouraging a welfare state has been accomplished by convincing society that this new Christian moral code is the perfect, absolute, divine code of the Universe</a:t>
            </a:r>
          </a:p>
          <a:p>
            <a:pPr lvl="1">
              <a:lnSpc>
                <a:spcPct val="90000"/>
              </a:lnSpc>
            </a:pPr>
            <a:r>
              <a:rPr lang="en-US" altLang="en-US" dirty="0">
                <a:solidFill>
                  <a:srgbClr val="FFFF00"/>
                </a:solidFill>
              </a:rPr>
              <a:t>Society now unquestionably accepts Christian morality as a transcendent “moral horizon”</a:t>
            </a:r>
            <a:endParaRPr lang="en-US" altLang="en-US" u="sng" dirty="0">
              <a:solidFill>
                <a:srgbClr val="FFFF00"/>
              </a:solidFill>
            </a:endParaRPr>
          </a:p>
          <a:p>
            <a:pPr>
              <a:lnSpc>
                <a:spcPct val="90000"/>
              </a:lnSpc>
            </a:pPr>
            <a:r>
              <a:rPr lang="en-US" altLang="en-US" u="sng" dirty="0"/>
              <a:t>The Consequence</a:t>
            </a:r>
            <a:r>
              <a:rPr lang="en-US" altLang="en-US" dirty="0"/>
              <a:t>: Natural leaders, the confident, the courageous, &amp; the innovators are shackled by a value system that makes them equal with the masses</a:t>
            </a:r>
          </a:p>
          <a:p>
            <a:pPr>
              <a:lnSpc>
                <a:spcPct val="90000"/>
              </a:lnSpc>
            </a:pPr>
            <a:endParaRPr lang="en-US" altLang="en-US" dirty="0"/>
          </a:p>
          <a:p>
            <a:pPr>
              <a:lnSpc>
                <a:spcPct val="90000"/>
              </a:lnSpc>
            </a:pPr>
            <a:endParaRPr lang="en-US" altLang="en-US" dirty="0">
              <a:solidFill>
                <a:schemeClr val="accent2"/>
              </a:solidFill>
            </a:endParaRPr>
          </a:p>
          <a:p>
            <a:pPr>
              <a:lnSpc>
                <a:spcPct val="90000"/>
              </a:lnSpc>
            </a:pPr>
            <a:endParaRPr lang="en-US" altLang="en-US" dirty="0"/>
          </a:p>
        </p:txBody>
      </p:sp>
    </p:spTree>
    <p:extLst>
      <p:ext uri="{BB962C8B-B14F-4D97-AF65-F5344CB8AC3E}">
        <p14:creationId xmlns:p14="http://schemas.microsoft.com/office/powerpoint/2010/main" val="15751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6607" y="116632"/>
            <a:ext cx="866388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altLang="en-US" sz="4000" u="sng" dirty="0">
                <a:solidFill>
                  <a:srgbClr val="FFFF00"/>
                </a:solidFill>
              </a:rPr>
              <a:t>Horizons are only Perspectives</a:t>
            </a:r>
          </a:p>
        </p:txBody>
      </p:sp>
      <p:sp>
        <p:nvSpPr>
          <p:cNvPr id="3" name="Rectangle 3"/>
          <p:cNvSpPr txBox="1">
            <a:spLocks noChangeArrowheads="1"/>
          </p:cNvSpPr>
          <p:nvPr/>
        </p:nvSpPr>
        <p:spPr>
          <a:xfrm>
            <a:off x="228600" y="1600200"/>
            <a:ext cx="8915400" cy="41148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90000"/>
              </a:lnSpc>
            </a:pPr>
            <a:r>
              <a:rPr lang="en-US" altLang="en-US" sz="3200" b="1" dirty="0"/>
              <a:t>For Nietzsche, all horizons </a:t>
            </a:r>
            <a:r>
              <a:rPr lang="en-US" altLang="en-US" i="1" dirty="0"/>
              <a:t>(including Christianity)</a:t>
            </a:r>
            <a:r>
              <a:rPr lang="en-US" altLang="en-US" sz="3200" dirty="0"/>
              <a:t> </a:t>
            </a:r>
            <a:r>
              <a:rPr lang="en-US" altLang="en-US" sz="3200" b="1" dirty="0"/>
              <a:t>are man-made </a:t>
            </a:r>
            <a:r>
              <a:rPr lang="en-US" altLang="en-US" sz="3200" i="1" dirty="0"/>
              <a:t>perspectives </a:t>
            </a:r>
            <a:r>
              <a:rPr lang="en-US" altLang="en-US" sz="3200" b="1" dirty="0"/>
              <a:t>in constant</a:t>
            </a:r>
            <a:r>
              <a:rPr lang="en-US" altLang="en-US" sz="3200" dirty="0"/>
              <a:t> </a:t>
            </a:r>
            <a:r>
              <a:rPr lang="en-US" altLang="en-US" sz="3200" i="1" dirty="0"/>
              <a:t>flux—not absolute Truths </a:t>
            </a:r>
            <a:endParaRPr lang="en-US" altLang="en-US" i="1" dirty="0"/>
          </a:p>
          <a:p>
            <a:pPr lvl="1">
              <a:lnSpc>
                <a:spcPct val="90000"/>
              </a:lnSpc>
            </a:pPr>
            <a:r>
              <a:rPr lang="en-US" altLang="en-US" sz="2800" b="1" dirty="0">
                <a:ln>
                  <a:solidFill>
                    <a:srgbClr val="FFFF00"/>
                  </a:solidFill>
                </a:ln>
                <a:solidFill>
                  <a:schemeClr val="accent2"/>
                </a:solidFill>
              </a:rPr>
              <a:t>1) All horizons are “created” by men</a:t>
            </a:r>
          </a:p>
          <a:p>
            <a:pPr lvl="2">
              <a:lnSpc>
                <a:spcPct val="90000"/>
              </a:lnSpc>
            </a:pPr>
            <a:r>
              <a:rPr lang="en-US" altLang="en-US" sz="2400" b="1" i="1" dirty="0">
                <a:ln>
                  <a:solidFill>
                    <a:srgbClr val="FFC000"/>
                  </a:solidFill>
                </a:ln>
                <a:solidFill>
                  <a:srgbClr val="339933"/>
                </a:solidFill>
              </a:rPr>
              <a:t>There is no truth outside man and society</a:t>
            </a:r>
          </a:p>
          <a:p>
            <a:pPr lvl="2">
              <a:lnSpc>
                <a:spcPct val="90000"/>
              </a:lnSpc>
            </a:pPr>
            <a:r>
              <a:rPr lang="en-US" altLang="en-US" sz="2400" b="1" i="1" dirty="0">
                <a:ln>
                  <a:solidFill>
                    <a:srgbClr val="FFC000"/>
                  </a:solidFill>
                </a:ln>
                <a:solidFill>
                  <a:srgbClr val="339933"/>
                </a:solidFill>
              </a:rPr>
              <a:t>Life has no meaning before we give it meaning</a:t>
            </a:r>
          </a:p>
          <a:p>
            <a:pPr lvl="1">
              <a:lnSpc>
                <a:spcPct val="90000"/>
              </a:lnSpc>
            </a:pPr>
            <a:r>
              <a:rPr lang="en-US" altLang="en-US" sz="2800" b="1" dirty="0">
                <a:ln>
                  <a:solidFill>
                    <a:srgbClr val="FFFF00"/>
                  </a:solidFill>
                </a:ln>
                <a:solidFill>
                  <a:schemeClr val="accent2"/>
                </a:solidFill>
              </a:rPr>
              <a:t>2) Each are mistaken as perfect &amp; absolute</a:t>
            </a:r>
          </a:p>
          <a:p>
            <a:pPr lvl="1">
              <a:lnSpc>
                <a:spcPct val="90000"/>
              </a:lnSpc>
            </a:pPr>
            <a:r>
              <a:rPr lang="en-US" altLang="en-US" sz="2800" b="1" dirty="0">
                <a:ln>
                  <a:solidFill>
                    <a:srgbClr val="FFFF00"/>
                  </a:solidFill>
                </a:ln>
                <a:solidFill>
                  <a:schemeClr val="accent2"/>
                </a:solidFill>
              </a:rPr>
              <a:t>3) There are many possible perspectives one can take on any moral issue </a:t>
            </a:r>
          </a:p>
          <a:p>
            <a:pPr lvl="1">
              <a:lnSpc>
                <a:spcPct val="90000"/>
              </a:lnSpc>
            </a:pPr>
            <a:r>
              <a:rPr lang="en-US" altLang="en-US" sz="2800" b="1" dirty="0">
                <a:ln>
                  <a:solidFill>
                    <a:srgbClr val="FFFF00"/>
                  </a:solidFill>
                </a:ln>
                <a:solidFill>
                  <a:schemeClr val="accent2"/>
                </a:solidFill>
              </a:rPr>
              <a:t>4) Every perspective is limiting and incomplete</a:t>
            </a:r>
          </a:p>
          <a:p>
            <a:pPr lvl="2">
              <a:lnSpc>
                <a:spcPct val="90000"/>
              </a:lnSpc>
            </a:pPr>
            <a:r>
              <a:rPr lang="en-US" altLang="en-US" sz="2400" b="1" i="1" dirty="0">
                <a:ln>
                  <a:solidFill>
                    <a:srgbClr val="FFC000"/>
                  </a:solidFill>
                </a:ln>
                <a:solidFill>
                  <a:srgbClr val="339933"/>
                </a:solidFill>
              </a:rPr>
              <a:t>Use History and a soda can as examples</a:t>
            </a:r>
          </a:p>
        </p:txBody>
      </p:sp>
    </p:spTree>
    <p:extLst>
      <p:ext uri="{BB962C8B-B14F-4D97-AF65-F5344CB8AC3E}">
        <p14:creationId xmlns:p14="http://schemas.microsoft.com/office/powerpoint/2010/main" val="31791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0264"/>
            <a:ext cx="77724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altLang="en-US" u="sng" dirty="0">
                <a:ln w="6350">
                  <a:solidFill>
                    <a:srgbClr val="FFC000"/>
                  </a:solidFill>
                </a:ln>
                <a:solidFill>
                  <a:srgbClr val="FFFF00"/>
                </a:solidFill>
              </a:rPr>
              <a:t>And Since Moral Horizons are Only Illusions . . .</a:t>
            </a:r>
          </a:p>
        </p:txBody>
      </p:sp>
      <p:sp>
        <p:nvSpPr>
          <p:cNvPr id="3" name="Rectangle 3"/>
          <p:cNvSpPr txBox="1">
            <a:spLocks noChangeArrowheads="1"/>
          </p:cNvSpPr>
          <p:nvPr/>
        </p:nvSpPr>
        <p:spPr>
          <a:xfrm>
            <a:off x="0" y="1321016"/>
            <a:ext cx="9144000" cy="41148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90000"/>
              </a:lnSpc>
            </a:pPr>
            <a:r>
              <a:rPr lang="en-US" altLang="en-US" sz="3200" b="1" dirty="0"/>
              <a:t>Since there are no transcendental </a:t>
            </a:r>
            <a:r>
              <a:rPr lang="en-US" altLang="en-US" sz="3200" b="1" i="1" dirty="0">
                <a:solidFill>
                  <a:schemeClr val="accent3">
                    <a:lumMod val="60000"/>
                    <a:lumOff val="40000"/>
                  </a:schemeClr>
                </a:solidFill>
              </a:rPr>
              <a:t>(coming to us from anywhere outside this world)</a:t>
            </a:r>
            <a:r>
              <a:rPr lang="en-US" altLang="en-US" sz="3200" b="1" dirty="0">
                <a:solidFill>
                  <a:schemeClr val="accent3">
                    <a:lumMod val="60000"/>
                    <a:lumOff val="40000"/>
                  </a:schemeClr>
                </a:solidFill>
              </a:rPr>
              <a:t> </a:t>
            </a:r>
            <a:r>
              <a:rPr lang="en-US" altLang="en-US" sz="3200" b="1" dirty="0"/>
              <a:t>ethics or values for us to use, we must create our own</a:t>
            </a:r>
          </a:p>
          <a:p>
            <a:pPr>
              <a:lnSpc>
                <a:spcPct val="90000"/>
              </a:lnSpc>
            </a:pPr>
            <a:r>
              <a:rPr lang="en-US" altLang="en-US" sz="3200" b="1" dirty="0"/>
              <a:t>Once we realize that we are the creators of human values, we are free to choose whatever values are best</a:t>
            </a:r>
          </a:p>
          <a:p>
            <a:pPr>
              <a:lnSpc>
                <a:spcPct val="90000"/>
              </a:lnSpc>
            </a:pPr>
            <a:r>
              <a:rPr lang="en-US" altLang="en-US" sz="3200" b="1" dirty="0"/>
              <a:t>And surely, we will choose the value system that has led us to greatness before Christianity</a:t>
            </a:r>
          </a:p>
          <a:p>
            <a:pPr lvl="1">
              <a:lnSpc>
                <a:spcPct val="90000"/>
              </a:lnSpc>
            </a:pPr>
            <a:r>
              <a:rPr lang="en-US" altLang="en-US" sz="2800" b="1" i="1" dirty="0">
                <a:solidFill>
                  <a:schemeClr val="accent3">
                    <a:lumMod val="60000"/>
                    <a:lumOff val="40000"/>
                  </a:schemeClr>
                </a:solidFill>
              </a:rPr>
              <a:t>The natural process of weeding out the weak and empowering great men to do great things</a:t>
            </a:r>
          </a:p>
          <a:p>
            <a:pPr>
              <a:lnSpc>
                <a:spcPct val="90000"/>
              </a:lnSpc>
              <a:buFontTx/>
              <a:buNone/>
            </a:pPr>
            <a:endParaRPr lang="en-US" altLang="en-US" sz="3200" b="1" dirty="0"/>
          </a:p>
        </p:txBody>
      </p:sp>
    </p:spTree>
    <p:extLst>
      <p:ext uri="{BB962C8B-B14F-4D97-AF65-F5344CB8AC3E}">
        <p14:creationId xmlns:p14="http://schemas.microsoft.com/office/powerpoint/2010/main" val="388507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39" y="104908"/>
            <a:ext cx="6026009" cy="584775"/>
          </a:xfrm>
          <a:prstGeom prst="rect">
            <a:avLst/>
          </a:prstGeom>
        </p:spPr>
        <p:txBody>
          <a:bodyPr wrap="none">
            <a:spAutoFit/>
          </a:bodyPr>
          <a:lstStyle/>
          <a:p>
            <a:r>
              <a:rPr lang="en-US" sz="3200" b="1" i="1" dirty="0"/>
              <a:t>IV - Post-1882—the later period</a:t>
            </a:r>
            <a:endParaRPr lang="en-US" sz="3200" b="1" dirty="0"/>
          </a:p>
        </p:txBody>
      </p:sp>
      <p:sp>
        <p:nvSpPr>
          <p:cNvPr id="3" name="Rectangle 2"/>
          <p:cNvSpPr/>
          <p:nvPr/>
        </p:nvSpPr>
        <p:spPr>
          <a:xfrm>
            <a:off x="0" y="994635"/>
            <a:ext cx="4572000" cy="3046988"/>
          </a:xfrm>
          <a:prstGeom prst="rect">
            <a:avLst/>
          </a:prstGeom>
        </p:spPr>
        <p:txBody>
          <a:bodyPr>
            <a:spAutoFit/>
          </a:bodyPr>
          <a:lstStyle/>
          <a:p>
            <a:pPr algn="just"/>
            <a:r>
              <a:rPr lang="en-US" sz="2400" b="1" dirty="0"/>
              <a:t>     Nietzsche transitions into a new period with the conclusion of </a:t>
            </a:r>
            <a:r>
              <a:rPr lang="en-US" sz="2400" b="1" i="1" dirty="0"/>
              <a:t>The Gay Science </a:t>
            </a:r>
            <a:r>
              <a:rPr lang="en-US" sz="2400" b="1" dirty="0"/>
              <a:t>(Book IV) and his next published work, the novel </a:t>
            </a:r>
            <a:r>
              <a:rPr lang="en-US" sz="2400" b="1" i="1" dirty="0"/>
              <a:t>Thus Spoke Zarathustra, </a:t>
            </a:r>
            <a:r>
              <a:rPr lang="en-US" sz="2400" b="1" dirty="0"/>
              <a:t>produced in four parts between 1883 and 1885. </a:t>
            </a:r>
          </a:p>
        </p:txBody>
      </p:sp>
      <p:sp>
        <p:nvSpPr>
          <p:cNvPr id="4" name="Rectangle 3"/>
          <p:cNvSpPr/>
          <p:nvPr/>
        </p:nvSpPr>
        <p:spPr>
          <a:xfrm>
            <a:off x="467545" y="4160335"/>
            <a:ext cx="8676456" cy="2677656"/>
          </a:xfrm>
          <a:prstGeom prst="rect">
            <a:avLst/>
          </a:prstGeom>
        </p:spPr>
        <p:txBody>
          <a:bodyPr wrap="square">
            <a:spAutoFit/>
          </a:bodyPr>
          <a:lstStyle/>
          <a:p>
            <a:pPr algn="just"/>
            <a:r>
              <a:rPr lang="en-US" sz="2400" b="1" dirty="0"/>
              <a:t>     Philosophically, during this period, Nietzsche continues his explorations on morality, truth, aesthetics, history, power, language and identity. For some readers, he appears to be broadening the scope of his ideas to work out a cosmology involving the all encompassing “will to power” and the curiously related and enigmatic “eternal recurrence of the same.”</a:t>
            </a:r>
          </a:p>
        </p:txBody>
      </p:sp>
    </p:spTree>
    <p:extLst>
      <p:ext uri="{BB962C8B-B14F-4D97-AF65-F5344CB8AC3E}">
        <p14:creationId xmlns:p14="http://schemas.microsoft.com/office/powerpoint/2010/main" val="152141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0"/>
            <a:ext cx="561581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en-US" sz="3600" b="1" u="sng" dirty="0">
                <a:solidFill>
                  <a:srgbClr val="339933"/>
                </a:solidFill>
              </a:rPr>
              <a:t>Slave vs. Master Morality</a:t>
            </a:r>
            <a:br>
              <a:rPr lang="en-US" altLang="en-US" sz="2400" b="1" dirty="0"/>
            </a:br>
            <a:r>
              <a:rPr lang="en-US" altLang="en-US" sz="2400" b="1" dirty="0"/>
              <a:t> (In </a:t>
            </a:r>
            <a:r>
              <a:rPr lang="en-US" altLang="en-US" sz="2400" b="1" i="1" dirty="0"/>
              <a:t>Beyond Good and Evil)</a:t>
            </a:r>
            <a:endParaRPr lang="en-US" sz="2400" b="1" dirty="0"/>
          </a:p>
        </p:txBody>
      </p:sp>
      <p:sp>
        <p:nvSpPr>
          <p:cNvPr id="3" name="Rectangle 2"/>
          <p:cNvSpPr/>
          <p:nvPr/>
        </p:nvSpPr>
        <p:spPr>
          <a:xfrm>
            <a:off x="-41646" y="1015663"/>
            <a:ext cx="3222356" cy="480131"/>
          </a:xfrm>
          <a:prstGeom prst="rect">
            <a:avLst/>
          </a:prstGeom>
        </p:spPr>
        <p:txBody>
          <a:bodyPr wrap="none">
            <a:spAutoFit/>
          </a:bodyPr>
          <a:lstStyle/>
          <a:p>
            <a:pPr marL="514350" indent="-514350" algn="ctr">
              <a:lnSpc>
                <a:spcPct val="90000"/>
              </a:lnSpc>
              <a:buAutoNum type="alphaUcParenR"/>
            </a:pPr>
            <a:r>
              <a:rPr lang="en-US" altLang="en-US" sz="2800" b="1" u="sng" dirty="0"/>
              <a:t>Slave Morality </a:t>
            </a:r>
          </a:p>
        </p:txBody>
      </p:sp>
      <p:sp>
        <p:nvSpPr>
          <p:cNvPr id="4" name="Rectangle 3"/>
          <p:cNvSpPr/>
          <p:nvPr/>
        </p:nvSpPr>
        <p:spPr>
          <a:xfrm>
            <a:off x="0" y="1703979"/>
            <a:ext cx="4643605"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Be caring and sensitive to all</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—place others first</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—don’t be selfish</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—be meek</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—help the less fortunate</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—sacrifice </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For this is how a good slave is to act</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Slave Morality imposes this will on the strong</a:t>
            </a:r>
            <a:endParaRPr lang="en-US" alt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41647" y="5445224"/>
            <a:ext cx="9185645" cy="12557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2">
              <a:lnSpc>
                <a:spcPct val="90000"/>
              </a:lnSpc>
            </a:pPr>
            <a:r>
              <a:rPr lang="en-US" alt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Don’t be strong, assertive, aggressive, selfish</a:t>
            </a:r>
          </a:p>
          <a:p>
            <a:pPr lvl="2">
              <a:lnSpc>
                <a:spcPct val="90000"/>
              </a:lnSpc>
            </a:pPr>
            <a:r>
              <a:rPr lang="en-US" alt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Work in the service of others, not yourself</a:t>
            </a:r>
          </a:p>
          <a:p>
            <a:pPr lvl="1">
              <a:lnSpc>
                <a:spcPct val="90000"/>
              </a:lnSpc>
            </a:pPr>
            <a:r>
              <a:rPr lang="en-US" alt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Those who do not, are going to hell and are evil</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8939"/>
          <a:stretch/>
        </p:blipFill>
        <p:spPr>
          <a:xfrm>
            <a:off x="4631652" y="1224015"/>
            <a:ext cx="3448218" cy="409575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996"/>
          <a:stretch/>
        </p:blipFill>
        <p:spPr>
          <a:xfrm>
            <a:off x="5902214" y="1015663"/>
            <a:ext cx="3241786" cy="4095750"/>
          </a:xfrm>
          <a:prstGeom prst="rect">
            <a:avLst/>
          </a:prstGeom>
        </p:spPr>
      </p:pic>
    </p:spTree>
    <p:extLst>
      <p:ext uri="{BB962C8B-B14F-4D97-AF65-F5344CB8AC3E}">
        <p14:creationId xmlns:p14="http://schemas.microsoft.com/office/powerpoint/2010/main" val="275501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0"/>
            <a:ext cx="561581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en-US" sz="3600" b="1" u="sng" dirty="0">
                <a:solidFill>
                  <a:srgbClr val="339933"/>
                </a:solidFill>
              </a:rPr>
              <a:t>Slave vs. Master Morality</a:t>
            </a:r>
            <a:br>
              <a:rPr lang="en-US" altLang="en-US" sz="2400" b="1" dirty="0"/>
            </a:br>
            <a:r>
              <a:rPr lang="en-US" altLang="en-US" sz="2400" b="1" dirty="0"/>
              <a:t> (In </a:t>
            </a:r>
            <a:r>
              <a:rPr lang="en-US" altLang="en-US" sz="2400" b="1" i="1" dirty="0"/>
              <a:t>Beyond Good and Evil)</a:t>
            </a:r>
            <a:endParaRPr lang="en-US" sz="2400" b="1" dirty="0"/>
          </a:p>
        </p:txBody>
      </p:sp>
      <p:sp>
        <p:nvSpPr>
          <p:cNvPr id="3" name="Rectangle 2"/>
          <p:cNvSpPr/>
          <p:nvPr/>
        </p:nvSpPr>
        <p:spPr>
          <a:xfrm>
            <a:off x="-41646" y="1015663"/>
            <a:ext cx="3222356" cy="480131"/>
          </a:xfrm>
          <a:prstGeom prst="rect">
            <a:avLst/>
          </a:prstGeom>
        </p:spPr>
        <p:txBody>
          <a:bodyPr wrap="none">
            <a:spAutoFit/>
          </a:bodyPr>
          <a:lstStyle/>
          <a:p>
            <a:pPr marL="514350" indent="-514350" algn="ctr">
              <a:lnSpc>
                <a:spcPct val="90000"/>
              </a:lnSpc>
              <a:buAutoNum type="alphaUcParenR"/>
            </a:pPr>
            <a:r>
              <a:rPr lang="en-US" altLang="en-US" sz="2800" b="1" u="sng" dirty="0"/>
              <a:t>Slave Morality </a:t>
            </a:r>
          </a:p>
        </p:txBody>
      </p:sp>
      <p:sp>
        <p:nvSpPr>
          <p:cNvPr id="4" name="Rectangle 3"/>
          <p:cNvSpPr/>
          <p:nvPr/>
        </p:nvSpPr>
        <p:spPr>
          <a:xfrm>
            <a:off x="0" y="1703979"/>
            <a:ext cx="4643605"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Be caring and sensitive to all</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—place others first</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—don’t be selfish</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—be meek</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—help the less fortunate</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—sacrifice </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For this is how a good slave is to act</a:t>
            </a:r>
          </a:p>
          <a:p>
            <a:pPr lvl="1">
              <a:lnSpc>
                <a:spcPct val="90000"/>
              </a:lnSpc>
            </a:pPr>
            <a:r>
              <a:rPr lang="en-US"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Slave Morality imposes this will on the strong</a:t>
            </a:r>
            <a:endParaRPr lang="en-US" alt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5469630" y="1025915"/>
            <a:ext cx="3299301" cy="480131"/>
          </a:xfrm>
          <a:prstGeom prst="rect">
            <a:avLst/>
          </a:prstGeom>
        </p:spPr>
        <p:txBody>
          <a:bodyPr wrap="none">
            <a:spAutoFit/>
          </a:bodyPr>
          <a:lstStyle/>
          <a:p>
            <a:pPr algn="ctr">
              <a:lnSpc>
                <a:spcPct val="90000"/>
              </a:lnSpc>
            </a:pPr>
            <a:r>
              <a:rPr lang="en-US" altLang="en-US" sz="2800" b="1" u="sng" dirty="0"/>
              <a:t>B) Master Morality</a:t>
            </a:r>
          </a:p>
        </p:txBody>
      </p:sp>
      <p:sp>
        <p:nvSpPr>
          <p:cNvPr id="9" name="Rectangle 8"/>
          <p:cNvSpPr/>
          <p:nvPr/>
        </p:nvSpPr>
        <p:spPr>
          <a:xfrm>
            <a:off x="4592823" y="1703979"/>
            <a:ext cx="4572000" cy="3416320"/>
          </a:xfrm>
          <a:prstGeom prst="rect">
            <a:avLst/>
          </a:prstGeom>
        </p:spPr>
        <p:style>
          <a:lnRef idx="2">
            <a:schemeClr val="accent1"/>
          </a:lnRef>
          <a:fillRef idx="1">
            <a:schemeClr val="lt1"/>
          </a:fillRef>
          <a:effectRef idx="0">
            <a:schemeClr val="accent1"/>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lvl="1">
              <a:lnSpc>
                <a:spcPct val="90000"/>
              </a:lnSpc>
            </a:pPr>
            <a:r>
              <a:rPr lang="en-US" altLang="en-US" sz="2400" b="1" dirty="0">
                <a:ln w="50800"/>
                <a:solidFill>
                  <a:schemeClr val="bg1">
                    <a:shade val="50000"/>
                  </a:schemeClr>
                </a:solidFill>
              </a:rPr>
              <a:t>To be great, we must break away from that </a:t>
            </a:r>
            <a:r>
              <a:rPr lang="en-US" altLang="en-US" sz="2400" b="1" i="1" dirty="0">
                <a:ln w="50800"/>
                <a:solidFill>
                  <a:schemeClr val="bg1">
                    <a:shade val="50000"/>
                  </a:schemeClr>
                </a:solidFill>
              </a:rPr>
              <a:t>false</a:t>
            </a:r>
            <a:r>
              <a:rPr lang="en-US" altLang="en-US" sz="2400" b="1" dirty="0">
                <a:ln w="50800"/>
                <a:solidFill>
                  <a:schemeClr val="bg1">
                    <a:shade val="50000"/>
                  </a:schemeClr>
                </a:solidFill>
              </a:rPr>
              <a:t> thinking</a:t>
            </a:r>
          </a:p>
          <a:p>
            <a:pPr lvl="1">
              <a:lnSpc>
                <a:spcPct val="90000"/>
              </a:lnSpc>
            </a:pPr>
            <a:r>
              <a:rPr lang="en-US" altLang="en-US" sz="2400" b="1" dirty="0">
                <a:ln w="50800"/>
                <a:solidFill>
                  <a:schemeClr val="bg1">
                    <a:shade val="50000"/>
                  </a:schemeClr>
                </a:solidFill>
              </a:rPr>
              <a:t>This thinking prevents men from being great individuals</a:t>
            </a:r>
          </a:p>
          <a:p>
            <a:pPr lvl="2">
              <a:lnSpc>
                <a:spcPct val="90000"/>
              </a:lnSpc>
            </a:pPr>
            <a:r>
              <a:rPr lang="en-US" altLang="en-US" sz="2400" b="1" i="1" dirty="0">
                <a:ln w="50800"/>
                <a:solidFill>
                  <a:srgbClr val="00B0F0"/>
                </a:solidFill>
              </a:rPr>
              <a:t>Christianity creates mediocrity</a:t>
            </a:r>
          </a:p>
          <a:p>
            <a:pPr lvl="2">
              <a:lnSpc>
                <a:spcPct val="90000"/>
              </a:lnSpc>
            </a:pPr>
            <a:r>
              <a:rPr lang="en-US" altLang="en-US" sz="2400" b="1" i="1" dirty="0">
                <a:ln w="50800"/>
                <a:solidFill>
                  <a:srgbClr val="00B0F0"/>
                </a:solidFill>
              </a:rPr>
              <a:t>It shackles great men to the mundane and average</a:t>
            </a:r>
          </a:p>
        </p:txBody>
      </p:sp>
      <p:sp>
        <p:nvSpPr>
          <p:cNvPr id="10" name="Rectangle 9"/>
          <p:cNvSpPr/>
          <p:nvPr/>
        </p:nvSpPr>
        <p:spPr>
          <a:xfrm>
            <a:off x="0" y="5661248"/>
            <a:ext cx="9036496" cy="10895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a:lnSpc>
                <a:spcPct val="90000"/>
              </a:lnSpc>
            </a:pPr>
            <a:r>
              <a:rPr lang="en-US" altLang="en-US" sz="2400" b="1" dirty="0">
                <a:ln w="50800"/>
                <a:solidFill>
                  <a:schemeClr val="bg1">
                    <a:shade val="50000"/>
                  </a:schemeClr>
                </a:solidFill>
              </a:rPr>
              <a:t>Master Morality would encourage us to be unequal, warriors, and rise above the weak, stupid, and meek</a:t>
            </a:r>
          </a:p>
          <a:p>
            <a:pPr lvl="2">
              <a:lnSpc>
                <a:spcPct val="90000"/>
              </a:lnSpc>
            </a:pPr>
            <a:r>
              <a:rPr lang="en-US" altLang="en-US" sz="2400" b="1" dirty="0">
                <a:ln w="50800"/>
                <a:solidFill>
                  <a:schemeClr val="bg1">
                    <a:shade val="50000"/>
                  </a:schemeClr>
                </a:solidFill>
              </a:rPr>
              <a:t>Let the strong rise to the top of the heap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0" y="1703978"/>
            <a:ext cx="4971024" cy="366923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6" y="1674072"/>
            <a:ext cx="4921678" cy="3691259"/>
          </a:xfrm>
          <a:prstGeom prst="rect">
            <a:avLst/>
          </a:prstGeom>
        </p:spPr>
      </p:pic>
    </p:spTree>
    <p:extLst>
      <p:ext uri="{BB962C8B-B14F-4D97-AF65-F5344CB8AC3E}">
        <p14:creationId xmlns:p14="http://schemas.microsoft.com/office/powerpoint/2010/main" val="27791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0"/>
            <a:ext cx="6809878" cy="830997"/>
          </a:xfrm>
          <a:prstGeom prst="rect">
            <a:avLst/>
          </a:prstGeom>
        </p:spPr>
        <p:txBody>
          <a:bodyPr wrap="none">
            <a:spAutoFit/>
          </a:bodyPr>
          <a:lstStyle/>
          <a:p>
            <a:r>
              <a:rPr lang="en-US" altLang="en-US" sz="4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Turning Good into Evil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131840" y="668766"/>
            <a:ext cx="3268844" cy="369332"/>
          </a:xfrm>
          <a:prstGeom prst="rect">
            <a:avLst/>
          </a:prstGeom>
        </p:spPr>
        <p:txBody>
          <a:bodyPr wrap="none">
            <a:spAutoFit/>
          </a:bodyPr>
          <a:lstStyle/>
          <a:p>
            <a:r>
              <a:rPr lang="en-US" altLang="en-US" i="1" dirty="0">
                <a:ln w="18415" cmpd="sng">
                  <a:solidFill>
                    <a:srgbClr val="FFFFFF"/>
                  </a:solidFill>
                  <a:prstDash val="solid"/>
                </a:ln>
                <a:solidFill>
                  <a:srgbClr val="FFFFFF"/>
                </a:solidFill>
                <a:effectLst>
                  <a:outerShdw blurRad="63500" dir="3600000" algn="tl" rotWithShape="0">
                    <a:srgbClr val="000000">
                      <a:alpha val="70000"/>
                    </a:srgbClr>
                  </a:outerShdw>
                </a:effectLst>
              </a:rPr>
              <a:t>(Christianity’s Moral Inversion)</a:t>
            </a:r>
            <a:r>
              <a:rPr lang="en-US" altLang="en-US" u="sng"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0" y="1196752"/>
            <a:ext cx="8424936" cy="954107"/>
          </a:xfrm>
          <a:prstGeom prst="rect">
            <a:avLst/>
          </a:prstGeom>
        </p:spPr>
        <p:txBody>
          <a:bodyPr wrap="square">
            <a:spAutoFit/>
          </a:bodyPr>
          <a:lstStyle/>
          <a:p>
            <a:r>
              <a:rPr lang="en-US" altLang="en-US" sz="2800" b="1" dirty="0"/>
              <a:t>The Romans &amp; Pre-Socratics Greeks followed their Natural Instinct</a:t>
            </a:r>
            <a:r>
              <a:rPr lang="en-US" altLang="en-US" sz="2800" b="1" dirty="0">
                <a:solidFill>
                  <a:schemeClr val="accent2"/>
                </a:solidFill>
              </a:rPr>
              <a:t>:</a:t>
            </a:r>
          </a:p>
        </p:txBody>
      </p:sp>
      <p:sp>
        <p:nvSpPr>
          <p:cNvPr id="5" name="Rectangle 4"/>
          <p:cNvSpPr/>
          <p:nvPr/>
        </p:nvSpPr>
        <p:spPr>
          <a:xfrm>
            <a:off x="1331640" y="2150859"/>
            <a:ext cx="1653017" cy="584775"/>
          </a:xfrm>
          <a:prstGeom prst="rect">
            <a:avLst/>
          </a:prstGeom>
        </p:spPr>
        <p:txBody>
          <a:bodyPr wrap="none">
            <a:spAutoFit/>
          </a:bodyPr>
          <a:lstStyle/>
          <a:p>
            <a:r>
              <a:rPr lang="en-US" altLang="en-US" sz="3200" b="1" dirty="0">
                <a:solidFill>
                  <a:srgbClr val="CC0000"/>
                </a:solidFill>
              </a:rPr>
              <a:t>GOOD</a:t>
            </a:r>
            <a:r>
              <a:rPr lang="en-US" altLang="en-US" sz="3200" b="1" dirty="0"/>
              <a:t> </a:t>
            </a:r>
            <a:endParaRPr lang="en-US" sz="3200" b="1" dirty="0"/>
          </a:p>
        </p:txBody>
      </p:sp>
      <p:sp>
        <p:nvSpPr>
          <p:cNvPr id="6" name="Rectangle 5"/>
          <p:cNvSpPr/>
          <p:nvPr/>
        </p:nvSpPr>
        <p:spPr>
          <a:xfrm>
            <a:off x="107504" y="2601118"/>
            <a:ext cx="4336644"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1" algn="ctr"/>
            <a:r>
              <a:rPr lang="en-US" altLang="en-US" sz="2800" b="1" dirty="0">
                <a:solidFill>
                  <a:schemeClr val="bg1"/>
                </a:solidFill>
              </a:rPr>
              <a:t>was strong, assertive, individualistic, bold, powerful, and vigorous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581" y="4428822"/>
            <a:ext cx="3567638" cy="24527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9" y="4587646"/>
            <a:ext cx="3886716" cy="2310370"/>
          </a:xfrm>
          <a:prstGeom prst="rect">
            <a:avLst/>
          </a:prstGeom>
        </p:spPr>
      </p:pic>
      <p:sp>
        <p:nvSpPr>
          <p:cNvPr id="9" name="Rectangle 8"/>
          <p:cNvSpPr/>
          <p:nvPr/>
        </p:nvSpPr>
        <p:spPr>
          <a:xfrm>
            <a:off x="6195567" y="1628800"/>
            <a:ext cx="1351652" cy="646331"/>
          </a:xfrm>
          <a:prstGeom prst="rect">
            <a:avLst/>
          </a:prstGeom>
        </p:spPr>
        <p:txBody>
          <a:bodyPr wrap="none">
            <a:spAutoFit/>
          </a:bodyPr>
          <a:lstStyle/>
          <a:p>
            <a:r>
              <a:rPr lang="en-US" altLang="en-US" sz="3600" b="1" dirty="0">
                <a:solidFill>
                  <a:srgbClr val="CC0000"/>
                </a:solidFill>
              </a:rPr>
              <a:t>BAD</a:t>
            </a:r>
            <a:r>
              <a:rPr lang="en-US" altLang="en-US" sz="3600" b="1" dirty="0"/>
              <a:t> </a:t>
            </a:r>
            <a:endParaRPr lang="en-US" sz="3600" b="1" dirty="0"/>
          </a:p>
        </p:txBody>
      </p:sp>
      <p:sp>
        <p:nvSpPr>
          <p:cNvPr id="10" name="Rectangle 9"/>
          <p:cNvSpPr/>
          <p:nvPr/>
        </p:nvSpPr>
        <p:spPr>
          <a:xfrm>
            <a:off x="4764500" y="2348880"/>
            <a:ext cx="430222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lgn="ctr"/>
            <a:r>
              <a:rPr lang="en-US" altLang="en-US" sz="3200" b="1" dirty="0">
                <a:solidFill>
                  <a:schemeClr val="accent2"/>
                </a:solidFill>
              </a:rPr>
              <a:t>was the weak, timid, sacrificial, and passive</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148" y="4003421"/>
            <a:ext cx="4719485" cy="2854580"/>
          </a:xfrm>
          <a:prstGeom prst="rect">
            <a:avLst/>
          </a:prstGeom>
        </p:spPr>
      </p:pic>
      <p:sp>
        <p:nvSpPr>
          <p:cNvPr id="12" name="Rectangle 11"/>
          <p:cNvSpPr/>
          <p:nvPr/>
        </p:nvSpPr>
        <p:spPr>
          <a:xfrm>
            <a:off x="975051" y="4557699"/>
            <a:ext cx="6474834" cy="12557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90000"/>
              </a:lnSpc>
            </a:pPr>
            <a:r>
              <a:rPr lang="en-US" altLang="en-US" sz="2800" b="1" dirty="0"/>
              <a:t>Christianity turned the old category of “</a:t>
            </a:r>
            <a:r>
              <a:rPr lang="en-US" altLang="en-US" sz="2800" b="1" dirty="0">
                <a:solidFill>
                  <a:srgbClr val="CC0000"/>
                </a:solidFill>
              </a:rPr>
              <a:t>Good and Bad</a:t>
            </a:r>
            <a:r>
              <a:rPr lang="en-US" altLang="en-US" sz="2800" b="1" dirty="0"/>
              <a:t>” on its head and replaced it with “</a:t>
            </a:r>
            <a:r>
              <a:rPr lang="en-US" altLang="en-US" sz="2800" b="1" dirty="0">
                <a:solidFill>
                  <a:srgbClr val="339933"/>
                </a:solidFill>
              </a:rPr>
              <a:t>Good and Evil</a:t>
            </a:r>
            <a:r>
              <a:rPr lang="en-US" altLang="en-US" sz="2800" b="1" dirty="0"/>
              <a:t>”+</a:t>
            </a:r>
          </a:p>
        </p:txBody>
      </p:sp>
    </p:spTree>
    <p:extLst>
      <p:ext uri="{BB962C8B-B14F-4D97-AF65-F5344CB8AC3E}">
        <p14:creationId xmlns:p14="http://schemas.microsoft.com/office/powerpoint/2010/main" val="39283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par>
                          <p:cTn id="55" fill="hold">
                            <p:stCondLst>
                              <p:cond delay="4000"/>
                            </p:stCondLst>
                            <p:childTnLst>
                              <p:par>
                                <p:cTn id="56" presetID="26"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0"/>
            <a:ext cx="6809878" cy="830997"/>
          </a:xfrm>
          <a:prstGeom prst="rect">
            <a:avLst/>
          </a:prstGeom>
        </p:spPr>
        <p:txBody>
          <a:bodyPr wrap="none">
            <a:spAutoFit/>
          </a:bodyPr>
          <a:lstStyle/>
          <a:p>
            <a:r>
              <a:rPr lang="en-US" altLang="en-US" sz="4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Turning Good into Evil</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131840" y="668766"/>
            <a:ext cx="3268844" cy="369332"/>
          </a:xfrm>
          <a:prstGeom prst="rect">
            <a:avLst/>
          </a:prstGeom>
        </p:spPr>
        <p:txBody>
          <a:bodyPr wrap="none">
            <a:spAutoFit/>
          </a:bodyPr>
          <a:lstStyle/>
          <a:p>
            <a:r>
              <a:rPr lang="en-US" altLang="en-US" i="1" dirty="0">
                <a:ln w="18415" cmpd="sng">
                  <a:solidFill>
                    <a:srgbClr val="FFFFFF"/>
                  </a:solidFill>
                  <a:prstDash val="solid"/>
                </a:ln>
                <a:solidFill>
                  <a:srgbClr val="FFFFFF"/>
                </a:solidFill>
                <a:effectLst>
                  <a:outerShdw blurRad="63500" dir="3600000" algn="tl" rotWithShape="0">
                    <a:srgbClr val="000000">
                      <a:alpha val="70000"/>
                    </a:srgbClr>
                  </a:outerShdw>
                </a:effectLst>
              </a:rPr>
              <a:t>(Christianity’s Moral Inversion)</a:t>
            </a:r>
            <a:r>
              <a:rPr lang="en-US" altLang="en-US" u="sng"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0" y="1196752"/>
            <a:ext cx="8424936" cy="954107"/>
          </a:xfrm>
          <a:prstGeom prst="rect">
            <a:avLst/>
          </a:prstGeom>
        </p:spPr>
        <p:txBody>
          <a:bodyPr wrap="square">
            <a:spAutoFit/>
          </a:bodyPr>
          <a:lstStyle/>
          <a:p>
            <a:r>
              <a:rPr lang="en-US" altLang="en-US" sz="2800" b="1" dirty="0"/>
              <a:t>Christianity forces us to deny our Natural Instinct and view it as evil</a:t>
            </a:r>
          </a:p>
        </p:txBody>
      </p:sp>
      <p:sp>
        <p:nvSpPr>
          <p:cNvPr id="5" name="Rectangle 4"/>
          <p:cNvSpPr/>
          <p:nvPr/>
        </p:nvSpPr>
        <p:spPr>
          <a:xfrm>
            <a:off x="1331640" y="2150859"/>
            <a:ext cx="1653017" cy="584775"/>
          </a:xfrm>
          <a:prstGeom prst="rect">
            <a:avLst/>
          </a:prstGeom>
        </p:spPr>
        <p:txBody>
          <a:bodyPr wrap="none">
            <a:spAutoFit/>
          </a:bodyPr>
          <a:lstStyle/>
          <a:p>
            <a:r>
              <a:rPr lang="en-US" altLang="en-US" sz="3200" b="1" dirty="0">
                <a:ln>
                  <a:solidFill>
                    <a:srgbClr val="0070C0"/>
                  </a:solidFill>
                </a:ln>
                <a:solidFill>
                  <a:srgbClr val="CC0000"/>
                </a:solidFill>
              </a:rPr>
              <a:t>GOOD</a:t>
            </a:r>
            <a:r>
              <a:rPr lang="en-US" altLang="en-US" sz="3200" b="1" dirty="0">
                <a:ln>
                  <a:solidFill>
                    <a:srgbClr val="0070C0"/>
                  </a:solidFill>
                </a:ln>
              </a:rPr>
              <a:t> </a:t>
            </a:r>
            <a:endParaRPr lang="en-US" sz="3200" b="1" dirty="0">
              <a:ln>
                <a:solidFill>
                  <a:srgbClr val="0070C0"/>
                </a:solidFill>
              </a:ln>
            </a:endParaRPr>
          </a:p>
        </p:txBody>
      </p:sp>
      <p:sp>
        <p:nvSpPr>
          <p:cNvPr id="6" name="Rectangle 5"/>
          <p:cNvSpPr/>
          <p:nvPr/>
        </p:nvSpPr>
        <p:spPr>
          <a:xfrm>
            <a:off x="107504" y="2601118"/>
            <a:ext cx="4104964"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1" algn="ctr"/>
            <a:r>
              <a:rPr lang="en-US" altLang="en-US" sz="2800" b="1" dirty="0">
                <a:solidFill>
                  <a:schemeClr val="bg1"/>
                </a:solidFill>
              </a:rPr>
              <a:t>is the meek, timid, sacrificial, passive, nurturing</a:t>
            </a:r>
          </a:p>
        </p:txBody>
      </p:sp>
      <p:sp>
        <p:nvSpPr>
          <p:cNvPr id="9" name="Rectangle 8"/>
          <p:cNvSpPr/>
          <p:nvPr/>
        </p:nvSpPr>
        <p:spPr>
          <a:xfrm>
            <a:off x="6195567" y="1628800"/>
            <a:ext cx="1287532" cy="646331"/>
          </a:xfrm>
          <a:prstGeom prst="rect">
            <a:avLst/>
          </a:prstGeom>
        </p:spPr>
        <p:txBody>
          <a:bodyPr wrap="none">
            <a:spAutoFit/>
          </a:bodyPr>
          <a:lstStyle/>
          <a:p>
            <a:r>
              <a:rPr lang="en-US" altLang="en-US" sz="3600" b="1" dirty="0">
                <a:ln>
                  <a:solidFill>
                    <a:srgbClr val="FFC000"/>
                  </a:solidFill>
                </a:ln>
                <a:solidFill>
                  <a:srgbClr val="FF0000"/>
                </a:solidFill>
              </a:rPr>
              <a:t>EVIL</a:t>
            </a:r>
            <a:endParaRPr lang="en-US" sz="3600" b="1" dirty="0">
              <a:ln>
                <a:solidFill>
                  <a:srgbClr val="FFC000"/>
                </a:solidFill>
              </a:ln>
              <a:solidFill>
                <a:srgbClr val="FF0000"/>
              </a:solidFill>
            </a:endParaRPr>
          </a:p>
        </p:txBody>
      </p:sp>
      <p:sp>
        <p:nvSpPr>
          <p:cNvPr id="13" name="Rectangle 12"/>
          <p:cNvSpPr/>
          <p:nvPr/>
        </p:nvSpPr>
        <p:spPr>
          <a:xfrm>
            <a:off x="4524703" y="2520912"/>
            <a:ext cx="4572000" cy="1384995"/>
          </a:xfrm>
          <a:prstGeom prst="rect">
            <a:avLst/>
          </a:prstGeom>
          <a:solidFill>
            <a:srgbClr val="FF0000"/>
          </a:solidFill>
        </p:spPr>
        <p:txBody>
          <a:bodyPr>
            <a:spAutoFit/>
          </a:bodyPr>
          <a:lstStyle/>
          <a:p>
            <a:pPr lvl="1" algn="ctr"/>
            <a:r>
              <a:rPr lang="en-US" altLang="en-US" sz="2800" b="1" dirty="0">
                <a:solidFill>
                  <a:schemeClr val="bg1"/>
                </a:solidFill>
              </a:rPr>
              <a:t>is strong, assertive, individualistic, bold, powerful, and vigorous</a:t>
            </a:r>
          </a:p>
        </p:txBody>
      </p:sp>
      <p:sp>
        <p:nvSpPr>
          <p:cNvPr id="14" name="Rectangle 13"/>
          <p:cNvSpPr/>
          <p:nvPr/>
        </p:nvSpPr>
        <p:spPr>
          <a:xfrm>
            <a:off x="916081" y="4025268"/>
            <a:ext cx="7441461" cy="584775"/>
          </a:xfrm>
          <a:prstGeom prst="rect">
            <a:avLst/>
          </a:prstGeom>
        </p:spPr>
        <p:txBody>
          <a:bodyPr wrap="none">
            <a:spAutoFit/>
          </a:bodyPr>
          <a:lstStyle/>
          <a:p>
            <a:r>
              <a:rPr lang="en-US" altLang="en-US" sz="3200" b="1" u="sng" dirty="0"/>
              <a:t>The primary focus</a:t>
            </a:r>
            <a:r>
              <a:rPr lang="en-US" altLang="en-US" sz="3200" b="1" dirty="0"/>
              <a:t> is on fighting </a:t>
            </a:r>
            <a:r>
              <a:rPr lang="en-US" altLang="en-US" sz="3200" b="1" dirty="0">
                <a:ln>
                  <a:solidFill>
                    <a:srgbClr val="FFC000"/>
                  </a:solidFill>
                </a:ln>
                <a:solidFill>
                  <a:srgbClr val="FF0000"/>
                </a:solidFill>
              </a:rPr>
              <a:t>EVIL </a:t>
            </a:r>
            <a:endParaRPr lang="en-US" sz="3200" b="1" dirty="0">
              <a:ln>
                <a:solidFill>
                  <a:srgbClr val="FFC000"/>
                </a:solidFill>
              </a:ln>
              <a:solidFill>
                <a:srgbClr val="FF0000"/>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25144"/>
            <a:ext cx="4212468" cy="213285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559" y="4725144"/>
            <a:ext cx="5005442" cy="2132856"/>
          </a:xfrm>
          <a:prstGeom prst="rect">
            <a:avLst/>
          </a:prstGeom>
        </p:spPr>
      </p:pic>
      <p:sp>
        <p:nvSpPr>
          <p:cNvPr id="17" name="Rectangle 16"/>
          <p:cNvSpPr/>
          <p:nvPr/>
        </p:nvSpPr>
        <p:spPr>
          <a:xfrm>
            <a:off x="107504" y="5373216"/>
            <a:ext cx="864096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altLang="en-US" sz="2800" b="1" dirty="0"/>
              <a:t>    This leads all of society to suffer for man can no longer strive for individual greatness and boldness without overwhelming guilt and fear of hell. +</a:t>
            </a:r>
          </a:p>
        </p:txBody>
      </p:sp>
      <p:sp>
        <p:nvSpPr>
          <p:cNvPr id="18" name="TextBox 17"/>
          <p:cNvSpPr txBox="1"/>
          <p:nvPr/>
        </p:nvSpPr>
        <p:spPr>
          <a:xfrm>
            <a:off x="612607" y="3293615"/>
            <a:ext cx="8048407" cy="1384995"/>
          </a:xfrm>
          <a:prstGeom prst="rect">
            <a:avLst/>
          </a:prstGeom>
          <a:solidFill>
            <a:srgbClr val="FFC000"/>
          </a:solidFill>
        </p:spPr>
        <p:txBody>
          <a:bodyPr wrap="square" rtlCol="0">
            <a:spAutoFit/>
          </a:bodyPr>
          <a:lstStyle/>
          <a:p>
            <a:pPr algn="just"/>
            <a:r>
              <a:rPr lang="en-US" altLang="en-US" sz="2800" b="1" dirty="0">
                <a:solidFill>
                  <a:srgbClr val="FF0000"/>
                </a:solidFill>
              </a:rPr>
              <a:t>   God, and his morality, must DIE if things are going to change and man is to be FREE to follow his </a:t>
            </a:r>
            <a:r>
              <a:rPr lang="en-US" altLang="en-US" sz="2800" b="1" i="1" dirty="0">
                <a:solidFill>
                  <a:srgbClr val="FF0000"/>
                </a:solidFill>
              </a:rPr>
              <a:t>Will To Power.</a:t>
            </a:r>
            <a:endParaRPr lang="en-US" sz="2800" b="1" dirty="0">
              <a:solidFill>
                <a:srgbClr val="FF0000"/>
              </a:solidFill>
            </a:endParaRPr>
          </a:p>
        </p:txBody>
      </p:sp>
    </p:spTree>
    <p:extLst>
      <p:ext uri="{BB962C8B-B14F-4D97-AF65-F5344CB8AC3E}">
        <p14:creationId xmlns:p14="http://schemas.microsoft.com/office/powerpoint/2010/main" val="10274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500"/>
                            </p:stCondLst>
                            <p:childTnLst>
                              <p:par>
                                <p:cTn id="53" presetID="32" presetClass="emph" presetSubtype="0" repeatCount="indefinite" fill="hold" grpId="1" nodeType="afterEffect">
                                  <p:stCondLst>
                                    <p:cond delay="0"/>
                                  </p:stCondLst>
                                  <p:childTnLst>
                                    <p:animRot by="120000">
                                      <p:cBhvr>
                                        <p:cTn id="54" dur="500" fill="hold">
                                          <p:stCondLst>
                                            <p:cond delay="0"/>
                                          </p:stCondLst>
                                        </p:cTn>
                                        <p:tgtEl>
                                          <p:spTgt spid="18"/>
                                        </p:tgtEl>
                                        <p:attrNameLst>
                                          <p:attrName>r</p:attrName>
                                        </p:attrNameLst>
                                      </p:cBhvr>
                                    </p:animRot>
                                    <p:animRot by="-240000">
                                      <p:cBhvr>
                                        <p:cTn id="55" dur="1000" fill="hold">
                                          <p:stCondLst>
                                            <p:cond delay="1000"/>
                                          </p:stCondLst>
                                        </p:cTn>
                                        <p:tgtEl>
                                          <p:spTgt spid="18"/>
                                        </p:tgtEl>
                                        <p:attrNameLst>
                                          <p:attrName>r</p:attrName>
                                        </p:attrNameLst>
                                      </p:cBhvr>
                                    </p:animRot>
                                    <p:animRot by="240000">
                                      <p:cBhvr>
                                        <p:cTn id="56" dur="1000" fill="hold">
                                          <p:stCondLst>
                                            <p:cond delay="2000"/>
                                          </p:stCondLst>
                                        </p:cTn>
                                        <p:tgtEl>
                                          <p:spTgt spid="18"/>
                                        </p:tgtEl>
                                        <p:attrNameLst>
                                          <p:attrName>r</p:attrName>
                                        </p:attrNameLst>
                                      </p:cBhvr>
                                    </p:animRot>
                                    <p:animRot by="-240000">
                                      <p:cBhvr>
                                        <p:cTn id="57" dur="1000" fill="hold">
                                          <p:stCondLst>
                                            <p:cond delay="3000"/>
                                          </p:stCondLst>
                                        </p:cTn>
                                        <p:tgtEl>
                                          <p:spTgt spid="18"/>
                                        </p:tgtEl>
                                        <p:attrNameLst>
                                          <p:attrName>r</p:attrName>
                                        </p:attrNameLst>
                                      </p:cBhvr>
                                    </p:animRot>
                                    <p:animRot by="120000">
                                      <p:cBhvr>
                                        <p:cTn id="58" dur="1000" fill="hold">
                                          <p:stCondLst>
                                            <p:cond delay="40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4" grpId="0"/>
      <p:bldP spid="17" grpId="0" animBg="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450" t="10593" r="22466" b="6774"/>
          <a:stretch/>
        </p:blipFill>
        <p:spPr>
          <a:xfrm>
            <a:off x="2843808" y="360116"/>
            <a:ext cx="3168352" cy="556045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931" r="30580"/>
          <a:stretch/>
        </p:blipFill>
        <p:spPr>
          <a:xfrm>
            <a:off x="7452320" y="206788"/>
            <a:ext cx="1481959" cy="26765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728" y="3337413"/>
            <a:ext cx="2899899" cy="289989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4655" t="8774" r="34250"/>
          <a:stretch/>
        </p:blipFill>
        <p:spPr>
          <a:xfrm>
            <a:off x="1262343" y="316662"/>
            <a:ext cx="1038282" cy="1713451"/>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4103" r="19138"/>
          <a:stretch/>
        </p:blipFill>
        <p:spPr>
          <a:xfrm>
            <a:off x="0" y="2206441"/>
            <a:ext cx="1578754" cy="2364897"/>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3310" r="24552"/>
          <a:stretch/>
        </p:blipFill>
        <p:spPr>
          <a:xfrm>
            <a:off x="1478223" y="2348880"/>
            <a:ext cx="1324303" cy="1905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9259" y="183944"/>
            <a:ext cx="2199500" cy="216493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42" y="4571338"/>
            <a:ext cx="2750384" cy="2104044"/>
          </a:xfrm>
          <a:prstGeom prst="rect">
            <a:avLst/>
          </a:prstGeom>
        </p:spPr>
      </p:pic>
      <p:sp>
        <p:nvSpPr>
          <p:cNvPr id="10" name="Rectangle 9"/>
          <p:cNvSpPr/>
          <p:nvPr/>
        </p:nvSpPr>
        <p:spPr>
          <a:xfrm>
            <a:off x="4072430" y="5045543"/>
            <a:ext cx="1954382"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chemeClr val="bg1">
                    <a:shade val="50000"/>
                  </a:schemeClr>
                </a:solidFill>
              </a:rPr>
              <a:t>Chair</a:t>
            </a:r>
          </a:p>
        </p:txBody>
      </p:sp>
    </p:spTree>
    <p:extLst>
      <p:ext uri="{BB962C8B-B14F-4D97-AF65-F5344CB8AC3E}">
        <p14:creationId xmlns:p14="http://schemas.microsoft.com/office/powerpoint/2010/main" val="7477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6500"/>
                            </p:stCondLst>
                            <p:childTnLst>
                              <p:par>
                                <p:cTn id="25" presetID="10" presetClass="entr" presetSubtype="0"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8000"/>
                            </p:stCondLst>
                            <p:childTnLst>
                              <p:par>
                                <p:cTn id="29" presetID="10" presetClass="entr" presetSubtype="0" fill="hold" nodeType="after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02"/>
            <a:ext cx="9143448" cy="6845598"/>
          </a:xfrm>
          <a:prstGeom prst="rect">
            <a:avLst/>
          </a:prstGeom>
        </p:spPr>
      </p:pic>
      <p:sp>
        <p:nvSpPr>
          <p:cNvPr id="2" name="Rectangle 1"/>
          <p:cNvSpPr/>
          <p:nvPr/>
        </p:nvSpPr>
        <p:spPr>
          <a:xfrm>
            <a:off x="2411760" y="12403"/>
            <a:ext cx="3993401" cy="646331"/>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en-US" altLang="en-US" sz="3600" b="1" u="sng" dirty="0">
                <a:ln w="50800"/>
                <a:solidFill>
                  <a:schemeClr val="bg1">
                    <a:shade val="50000"/>
                  </a:schemeClr>
                </a:solidFill>
              </a:rPr>
              <a:t>The Death of God</a:t>
            </a:r>
            <a:endParaRPr lang="en-US" sz="3600" b="1" dirty="0">
              <a:ln w="50800"/>
              <a:solidFill>
                <a:schemeClr val="bg1">
                  <a:shade val="50000"/>
                </a:schemeClr>
              </a:solidFill>
            </a:endParaRPr>
          </a:p>
        </p:txBody>
      </p:sp>
      <p:sp>
        <p:nvSpPr>
          <p:cNvPr id="4" name="Rectangle 3"/>
          <p:cNvSpPr/>
          <p:nvPr/>
        </p:nvSpPr>
        <p:spPr>
          <a:xfrm>
            <a:off x="323528" y="679544"/>
            <a:ext cx="6102424" cy="15881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1">
              <a:lnSpc>
                <a:spcPct val="90000"/>
              </a:lnSpc>
            </a:pPr>
            <a:r>
              <a:rPr lang="en-US" altLang="en-US" sz="3600" b="1" dirty="0">
                <a:ln w="50800"/>
                <a:solidFill>
                  <a:schemeClr val="bg1">
                    <a:shade val="50000"/>
                  </a:schemeClr>
                </a:solidFill>
              </a:rPr>
              <a:t>God dies when men realize they created God—not vise versa. +</a:t>
            </a:r>
          </a:p>
        </p:txBody>
      </p:sp>
      <p:sp>
        <p:nvSpPr>
          <p:cNvPr id="5" name="Rectangle 4"/>
          <p:cNvSpPr/>
          <p:nvPr/>
        </p:nvSpPr>
        <p:spPr>
          <a:xfrm>
            <a:off x="2411760" y="2420888"/>
            <a:ext cx="6696745" cy="15881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1">
              <a:lnSpc>
                <a:spcPct val="90000"/>
              </a:lnSpc>
            </a:pPr>
            <a:r>
              <a:rPr lang="en-US" altLang="en-US" sz="3600" b="1" dirty="0">
                <a:ln w="50800"/>
                <a:solidFill>
                  <a:schemeClr val="bg1">
                    <a:shade val="50000"/>
                  </a:schemeClr>
                </a:solidFill>
              </a:rPr>
              <a:t>And with God’s death, also comes the death of Universal ideas and Truths </a:t>
            </a:r>
            <a:endParaRPr lang="en-US" sz="2800" b="1" dirty="0">
              <a:ln w="50800"/>
              <a:solidFill>
                <a:schemeClr val="bg1">
                  <a:shade val="50000"/>
                </a:schemeClr>
              </a:solidFill>
            </a:endParaRPr>
          </a:p>
        </p:txBody>
      </p:sp>
      <p:sp>
        <p:nvSpPr>
          <p:cNvPr id="6" name="Rectangle 5"/>
          <p:cNvSpPr/>
          <p:nvPr/>
        </p:nvSpPr>
        <p:spPr>
          <a:xfrm>
            <a:off x="179512" y="4509120"/>
            <a:ext cx="8964488" cy="19205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1">
              <a:lnSpc>
                <a:spcPct val="90000"/>
              </a:lnSpc>
            </a:pPr>
            <a:r>
              <a:rPr lang="en-US" altLang="en-US" sz="3600" b="1" dirty="0">
                <a:ln w="50800"/>
                <a:solidFill>
                  <a:schemeClr val="bg1">
                    <a:shade val="50000"/>
                  </a:schemeClr>
                </a:solidFill>
              </a:rPr>
              <a:t>Our Science kills God and our belief in Absolutes</a:t>
            </a:r>
          </a:p>
          <a:p>
            <a:pPr lvl="2">
              <a:lnSpc>
                <a:spcPct val="90000"/>
              </a:lnSpc>
            </a:pPr>
            <a:r>
              <a:rPr lang="en-US" altLang="en-US" sz="2800" b="1" dirty="0">
                <a:ln w="50800"/>
                <a:solidFill>
                  <a:schemeClr val="bg1">
                    <a:shade val="50000"/>
                  </a:schemeClr>
                </a:solidFill>
              </a:rPr>
              <a:t>Science explains everything from creation to the Big Bang</a:t>
            </a:r>
            <a:r>
              <a:rPr lang="en-US" altLang="en-US" sz="3200" b="1" dirty="0">
                <a:ln w="50800"/>
                <a:solidFill>
                  <a:schemeClr val="bg1">
                    <a:shade val="50000"/>
                  </a:schemeClr>
                </a:solidFill>
              </a:rPr>
              <a:t> </a:t>
            </a:r>
          </a:p>
        </p:txBody>
      </p:sp>
    </p:spTree>
    <p:extLst>
      <p:ext uri="{BB962C8B-B14F-4D97-AF65-F5344CB8AC3E}">
        <p14:creationId xmlns:p14="http://schemas.microsoft.com/office/powerpoint/2010/main" val="23049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2403"/>
            <a:ext cx="6891630"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en-US" sz="3600" b="1" dirty="0">
                <a:solidFill>
                  <a:srgbClr val="339933"/>
                </a:solidFill>
              </a:rPr>
              <a:t>Superman &amp; His Will To Power</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734"/>
            <a:ext cx="9144000" cy="6199266"/>
          </a:xfrm>
          <a:prstGeom prst="rect">
            <a:avLst/>
          </a:prstGeom>
        </p:spPr>
      </p:pic>
      <p:sp>
        <p:nvSpPr>
          <p:cNvPr id="4" name="Rectangle 3"/>
          <p:cNvSpPr/>
          <p:nvPr/>
        </p:nvSpPr>
        <p:spPr>
          <a:xfrm>
            <a:off x="323528" y="836712"/>
            <a:ext cx="6445995" cy="4801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nSpc>
                <a:spcPct val="90000"/>
              </a:lnSpc>
            </a:pPr>
            <a:r>
              <a:rPr lang="en-US" altLang="en-US" sz="2800" b="1" dirty="0"/>
              <a:t>The Death of God will liberate others </a:t>
            </a:r>
          </a:p>
        </p:txBody>
      </p:sp>
      <p:sp>
        <p:nvSpPr>
          <p:cNvPr id="5" name="Down Arrow 4"/>
          <p:cNvSpPr/>
          <p:nvPr/>
        </p:nvSpPr>
        <p:spPr>
          <a:xfrm>
            <a:off x="1547664" y="1556792"/>
            <a:ext cx="4824536"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0" y="2204864"/>
            <a:ext cx="9144000" cy="4801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lnSpc>
                <a:spcPct val="90000"/>
              </a:lnSpc>
            </a:pPr>
            <a:r>
              <a:rPr lang="en-US" altLang="en-US" sz="2800" b="1" dirty="0">
                <a:solidFill>
                  <a:schemeClr val="bg1"/>
                </a:solidFill>
              </a:rPr>
              <a:t>A godless, meaningless world is FREEDOM!</a:t>
            </a:r>
          </a:p>
        </p:txBody>
      </p:sp>
      <p:sp>
        <p:nvSpPr>
          <p:cNvPr id="7" name="Rectangle 6"/>
          <p:cNvSpPr/>
          <p:nvPr/>
        </p:nvSpPr>
        <p:spPr>
          <a:xfrm>
            <a:off x="0" y="2996952"/>
            <a:ext cx="9144000" cy="4810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1">
              <a:lnSpc>
                <a:spcPct val="90000"/>
              </a:lnSpc>
            </a:pPr>
            <a:r>
              <a:rPr lang="en-US" altLang="en-US" sz="2800" b="1" dirty="0">
                <a:solidFill>
                  <a:schemeClr val="bg1"/>
                </a:solidFill>
              </a:rPr>
              <a:t>It is a great opportunity to do great things</a:t>
            </a:r>
          </a:p>
        </p:txBody>
      </p:sp>
      <p:sp>
        <p:nvSpPr>
          <p:cNvPr id="8" name="Rectangle 7"/>
          <p:cNvSpPr/>
          <p:nvPr/>
        </p:nvSpPr>
        <p:spPr>
          <a:xfrm>
            <a:off x="5574" y="3815776"/>
            <a:ext cx="9144000" cy="8688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1">
              <a:lnSpc>
                <a:spcPct val="90000"/>
              </a:lnSpc>
            </a:pPr>
            <a:r>
              <a:rPr lang="en-US" altLang="en-US" sz="2800" b="1" dirty="0">
                <a:solidFill>
                  <a:schemeClr val="bg1"/>
                </a:solidFill>
              </a:rPr>
              <a:t>Life becomes a blank page for us to write our own life story</a:t>
            </a:r>
          </a:p>
        </p:txBody>
      </p:sp>
      <p:sp>
        <p:nvSpPr>
          <p:cNvPr id="9" name="Rectangle 8"/>
          <p:cNvSpPr/>
          <p:nvPr/>
        </p:nvSpPr>
        <p:spPr>
          <a:xfrm>
            <a:off x="0" y="5013176"/>
            <a:ext cx="9144000" cy="12584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1">
              <a:lnSpc>
                <a:spcPct val="90000"/>
              </a:lnSpc>
            </a:pPr>
            <a:r>
              <a:rPr lang="en-US" altLang="en-US" sz="2800" b="1" u="sng" dirty="0">
                <a:solidFill>
                  <a:schemeClr val="bg1"/>
                </a:solidFill>
              </a:rPr>
              <a:t>God’s death gives us Liberation</a:t>
            </a:r>
            <a:r>
              <a:rPr lang="en-US" altLang="en-US" sz="2800" b="1" dirty="0">
                <a:solidFill>
                  <a:schemeClr val="bg1"/>
                </a:solidFill>
              </a:rPr>
              <a:t>: from guilt, to be creative, to construct one’s own horizon and to follow your own </a:t>
            </a:r>
            <a:r>
              <a:rPr lang="en-US" altLang="en-US" sz="2800" b="1" i="1" dirty="0">
                <a:solidFill>
                  <a:schemeClr val="bg1"/>
                </a:solidFill>
              </a:rPr>
              <a:t>will to power</a:t>
            </a:r>
            <a:r>
              <a:rPr lang="en-US" altLang="en-US" sz="2800" b="1" dirty="0">
                <a:solidFill>
                  <a:schemeClr val="bg1"/>
                </a:solidFill>
              </a:rPr>
              <a:t> </a:t>
            </a:r>
          </a:p>
        </p:txBody>
      </p:sp>
    </p:spTree>
    <p:extLst>
      <p:ext uri="{BB962C8B-B14F-4D97-AF65-F5344CB8AC3E}">
        <p14:creationId xmlns:p14="http://schemas.microsoft.com/office/powerpoint/2010/main" val="7117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42018"/>
            <a:ext cx="5968301" cy="594265"/>
          </a:xfrm>
          <a:prstGeom prst="rect">
            <a:avLst/>
          </a:prstGeom>
        </p:spPr>
        <p:txBody>
          <a:bodyPr wrap="none">
            <a:spAutoFit/>
          </a:bodyPr>
          <a:lstStyle/>
          <a:p>
            <a:pPr>
              <a:lnSpc>
                <a:spcPct val="90000"/>
              </a:lnSpc>
            </a:pPr>
            <a:r>
              <a:rPr lang="en-US" altLang="en-US" sz="3600" b="1" dirty="0"/>
              <a:t>What is our </a:t>
            </a:r>
            <a:r>
              <a:rPr lang="en-US" altLang="en-US" sz="3600" b="1" i="1" dirty="0"/>
              <a:t>Will To Power</a:t>
            </a:r>
            <a:r>
              <a:rPr lang="en-US" altLang="en-US" sz="3600" b="1"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4" y="764704"/>
            <a:ext cx="9141263" cy="6093296"/>
          </a:xfrm>
          <a:prstGeom prst="rect">
            <a:avLst/>
          </a:prstGeom>
        </p:spPr>
      </p:pic>
      <p:sp>
        <p:nvSpPr>
          <p:cNvPr id="4" name="Oval 3"/>
          <p:cNvSpPr/>
          <p:nvPr/>
        </p:nvSpPr>
        <p:spPr>
          <a:xfrm>
            <a:off x="4585515" y="4509120"/>
            <a:ext cx="1812227" cy="115212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696" t="25944" r="9772" b="22591"/>
          <a:stretch/>
        </p:blipFill>
        <p:spPr>
          <a:xfrm>
            <a:off x="3578514" y="3346269"/>
            <a:ext cx="2506717" cy="930166"/>
          </a:xfrm>
          <a:prstGeom prst="rect">
            <a:avLst/>
          </a:prstGeom>
        </p:spPr>
      </p:pic>
      <p:sp>
        <p:nvSpPr>
          <p:cNvPr id="6" name="Rectangle 5"/>
          <p:cNvSpPr/>
          <p:nvPr/>
        </p:nvSpPr>
        <p:spPr>
          <a:xfrm>
            <a:off x="4939864" y="4700463"/>
            <a:ext cx="1124027" cy="769441"/>
          </a:xfrm>
          <a:prstGeom prst="rect">
            <a:avLst/>
          </a:prstGeom>
          <a:noFill/>
        </p:spPr>
        <p:txBody>
          <a:bodyPr wrap="none" lIns="91440" tIns="45720" rIns="91440" bIns="45720">
            <a:spAutoFit/>
          </a:bodyPr>
          <a:lstStyle/>
          <a:p>
            <a:pPr algn="ctr"/>
            <a:r>
              <a:rPr lang="en-US" sz="4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NO</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959" t="23912" r="5912" b="19848"/>
          <a:stretch/>
        </p:blipFill>
        <p:spPr>
          <a:xfrm>
            <a:off x="3843590" y="3111210"/>
            <a:ext cx="2384594" cy="1253894"/>
          </a:xfrm>
          <a:prstGeom prst="rect">
            <a:avLst/>
          </a:prstGeom>
        </p:spPr>
      </p:pic>
      <p:sp>
        <p:nvSpPr>
          <p:cNvPr id="8" name="Rectangle 7"/>
          <p:cNvSpPr/>
          <p:nvPr/>
        </p:nvSpPr>
        <p:spPr>
          <a:xfrm>
            <a:off x="0" y="636283"/>
            <a:ext cx="5220072" cy="12557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1">
              <a:lnSpc>
                <a:spcPct val="90000"/>
              </a:lnSpc>
            </a:pPr>
            <a:r>
              <a:rPr lang="en-US" altLang="en-US" sz="2800" b="1" dirty="0">
                <a:solidFill>
                  <a:schemeClr val="bg1"/>
                </a:solidFill>
              </a:rPr>
              <a:t>For Nietzsche, it is man’s internal drive for greatness and creativity </a:t>
            </a:r>
          </a:p>
        </p:txBody>
      </p:sp>
      <p:sp>
        <p:nvSpPr>
          <p:cNvPr id="9" name="Rectangle 8"/>
          <p:cNvSpPr/>
          <p:nvPr/>
        </p:nvSpPr>
        <p:spPr>
          <a:xfrm>
            <a:off x="0" y="5701664"/>
            <a:ext cx="9129116" cy="12557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1">
              <a:lnSpc>
                <a:spcPct val="90000"/>
              </a:lnSpc>
            </a:pPr>
            <a:r>
              <a:rPr lang="en-US" altLang="en-US" sz="2800" b="1" dirty="0">
                <a:solidFill>
                  <a:schemeClr val="bg1"/>
                </a:solidFill>
              </a:rPr>
              <a:t>It is the voice in our head/heart that tells us to strive to rise above the masses </a:t>
            </a:r>
            <a:r>
              <a:rPr lang="en-US" altLang="en-US" sz="2800" b="1" i="1" dirty="0">
                <a:solidFill>
                  <a:schemeClr val="bg1"/>
                </a:solidFill>
              </a:rPr>
              <a:t>(not take care of them)</a:t>
            </a:r>
            <a:r>
              <a:rPr lang="en-US" altLang="en-US" sz="2800" b="1" dirty="0">
                <a:solidFill>
                  <a:schemeClr val="bg1"/>
                </a:solidFill>
              </a:rPr>
              <a:t> and to master everything</a:t>
            </a:r>
          </a:p>
        </p:txBody>
      </p:sp>
      <p:sp>
        <p:nvSpPr>
          <p:cNvPr id="10" name="Rectangle 9"/>
          <p:cNvSpPr/>
          <p:nvPr/>
        </p:nvSpPr>
        <p:spPr>
          <a:xfrm>
            <a:off x="5220072" y="648633"/>
            <a:ext cx="4035746" cy="14219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lnSpc>
                <a:spcPct val="90000"/>
              </a:lnSpc>
            </a:pPr>
            <a:r>
              <a:rPr lang="en-US" altLang="en-US" sz="3200" b="1" dirty="0">
                <a:solidFill>
                  <a:schemeClr val="bg1"/>
                </a:solidFill>
              </a:rPr>
              <a:t>He is the one that sees possibilities in the lost horizon</a:t>
            </a:r>
          </a:p>
        </p:txBody>
      </p:sp>
      <p:sp>
        <p:nvSpPr>
          <p:cNvPr id="11" name="Rectangle 10"/>
          <p:cNvSpPr/>
          <p:nvPr/>
        </p:nvSpPr>
        <p:spPr>
          <a:xfrm>
            <a:off x="179512" y="2958965"/>
            <a:ext cx="4035746" cy="14229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lnSpc>
                <a:spcPct val="90000"/>
              </a:lnSpc>
            </a:pPr>
            <a:r>
              <a:rPr lang="en-US" altLang="en-US" sz="3200" b="1" dirty="0">
                <a:solidFill>
                  <a:schemeClr val="bg1"/>
                </a:solidFill>
              </a:rPr>
              <a:t>He even may need to be cruel and disconnected</a:t>
            </a:r>
          </a:p>
        </p:txBody>
      </p:sp>
      <p:sp>
        <p:nvSpPr>
          <p:cNvPr id="12" name="Rectangle 11"/>
          <p:cNvSpPr/>
          <p:nvPr/>
        </p:nvSpPr>
        <p:spPr>
          <a:xfrm>
            <a:off x="5048569" y="2959991"/>
            <a:ext cx="4035746" cy="158812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lnSpc>
                <a:spcPct val="90000"/>
              </a:lnSpc>
            </a:pPr>
            <a:r>
              <a:rPr lang="en-US" altLang="en-US" sz="3600" b="1" dirty="0">
                <a:solidFill>
                  <a:schemeClr val="bg1"/>
                </a:solidFill>
              </a:rPr>
              <a:t>Risks making yourself into a new god</a:t>
            </a:r>
          </a:p>
        </p:txBody>
      </p:sp>
    </p:spTree>
    <p:extLst>
      <p:ext uri="{BB962C8B-B14F-4D97-AF65-F5344CB8AC3E}">
        <p14:creationId xmlns:p14="http://schemas.microsoft.com/office/powerpoint/2010/main" val="97289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5862"/>
          <a:stretch/>
        </p:blipFill>
        <p:spPr>
          <a:xfrm>
            <a:off x="18772" y="1087821"/>
            <a:ext cx="9165149" cy="5770179"/>
          </a:xfrm>
          <a:prstGeom prst="rect">
            <a:avLst/>
          </a:prstGeom>
        </p:spPr>
      </p:pic>
      <p:sp>
        <p:nvSpPr>
          <p:cNvPr id="3" name="Rectangle 2"/>
          <p:cNvSpPr/>
          <p:nvPr/>
        </p:nvSpPr>
        <p:spPr>
          <a:xfrm>
            <a:off x="1979712" y="78828"/>
            <a:ext cx="5500224" cy="757130"/>
          </a:xfrm>
          <a:prstGeom prst="rect">
            <a:avLst/>
          </a:prstGeom>
        </p:spPr>
        <p:txBody>
          <a:bodyPr wrap="none">
            <a:spAutoFit/>
          </a:bodyPr>
          <a:lstStyle/>
          <a:p>
            <a:pPr>
              <a:lnSpc>
                <a:spcPct val="90000"/>
              </a:lnSpc>
            </a:pPr>
            <a:r>
              <a:rPr lang="en-US" altLang="en-US" sz="4800" b="1" dirty="0"/>
              <a:t>Eternal Recurrence</a:t>
            </a:r>
          </a:p>
        </p:txBody>
      </p:sp>
    </p:spTree>
    <p:extLst>
      <p:ext uri="{BB962C8B-B14F-4D97-AF65-F5344CB8AC3E}">
        <p14:creationId xmlns:p14="http://schemas.microsoft.com/office/powerpoint/2010/main" val="240970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41" t="12062" r="3837" b="13352"/>
          <a:stretch/>
        </p:blipFill>
        <p:spPr>
          <a:xfrm>
            <a:off x="-35380" y="0"/>
            <a:ext cx="9195914" cy="6858000"/>
          </a:xfrm>
          <a:prstGeom prst="rect">
            <a:avLst/>
          </a:prstGeom>
        </p:spPr>
      </p:pic>
    </p:spTree>
    <p:extLst>
      <p:ext uri="{BB962C8B-B14F-4D97-AF65-F5344CB8AC3E}">
        <p14:creationId xmlns:p14="http://schemas.microsoft.com/office/powerpoint/2010/main" val="2966255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198" y="34949"/>
            <a:ext cx="6455613" cy="923330"/>
          </a:xfrm>
          <a:prstGeom prst="rect">
            <a:avLst/>
          </a:prstGeom>
          <a:solidFill>
            <a:srgbClr val="FFC000"/>
          </a:solidFill>
          <a:ln>
            <a:solidFill>
              <a:srgbClr val="C00000"/>
            </a:solidFill>
          </a:ln>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Philosophy of Marx</a:t>
            </a:r>
          </a:p>
        </p:txBody>
      </p:sp>
      <p:sp>
        <p:nvSpPr>
          <p:cNvPr id="3" name="Oval 2"/>
          <p:cNvSpPr/>
          <p:nvPr/>
        </p:nvSpPr>
        <p:spPr>
          <a:xfrm>
            <a:off x="5905166" y="958279"/>
            <a:ext cx="3168352" cy="2103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58279"/>
            <a:ext cx="1813017" cy="2326705"/>
          </a:xfrm>
          <a:prstGeom prst="rect">
            <a:avLst/>
          </a:prstGeom>
          <a:ln>
            <a:noFill/>
          </a:ln>
          <a:effectLst>
            <a:softEdge rad="112500"/>
          </a:effectLst>
        </p:spPr>
      </p:pic>
      <p:sp>
        <p:nvSpPr>
          <p:cNvPr id="5" name="Rectangle 4"/>
          <p:cNvSpPr/>
          <p:nvPr/>
        </p:nvSpPr>
        <p:spPr>
          <a:xfrm>
            <a:off x="924967" y="2813553"/>
            <a:ext cx="1067562" cy="461665"/>
          </a:xfrm>
          <a:prstGeom prst="rect">
            <a:avLst/>
          </a:prstGeom>
        </p:spPr>
        <p:txBody>
          <a:bodyPr wrap="square">
            <a:spAutoFit/>
          </a:bodyPr>
          <a:lstStyle/>
          <a:p>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Marx</a:t>
            </a:r>
            <a:endParaRPr lang="en-US" sz="2400" b="1" dirty="0"/>
          </a:p>
        </p:txBody>
      </p:sp>
      <p:sp>
        <p:nvSpPr>
          <p:cNvPr id="6" name="Rectangle 5"/>
          <p:cNvSpPr/>
          <p:nvPr/>
        </p:nvSpPr>
        <p:spPr>
          <a:xfrm>
            <a:off x="5759541" y="1631801"/>
            <a:ext cx="3459601" cy="769441"/>
          </a:xfrm>
          <a:prstGeom prst="rect">
            <a:avLst/>
          </a:prstGeom>
          <a:noFill/>
        </p:spPr>
        <p:txBody>
          <a:bodyPr wrap="none" lIns="91440" tIns="45720" rIns="91440" bIns="45720">
            <a:spAutoFit/>
          </a:bodyPr>
          <a:lstStyle/>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Communism</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13" t="31822" r="8540" b="29509"/>
          <a:stretch/>
        </p:blipFill>
        <p:spPr>
          <a:xfrm>
            <a:off x="2339752" y="3045008"/>
            <a:ext cx="6595465" cy="2393320"/>
          </a:xfrm>
          <a:prstGeom prst="rect">
            <a:avLst/>
          </a:prstGeom>
        </p:spPr>
      </p:pic>
      <p:sp>
        <p:nvSpPr>
          <p:cNvPr id="9" name="Not Equal 8"/>
          <p:cNvSpPr/>
          <p:nvPr/>
        </p:nvSpPr>
        <p:spPr>
          <a:xfrm>
            <a:off x="2339752" y="1484444"/>
            <a:ext cx="2953993" cy="985465"/>
          </a:xfrm>
          <a:prstGeom prst="mathNot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1770"/>
          <a:stretch/>
        </p:blipFill>
        <p:spPr>
          <a:xfrm>
            <a:off x="0" y="3062194"/>
            <a:ext cx="9144000" cy="3795805"/>
          </a:xfrm>
          <a:prstGeom prst="rect">
            <a:avLst/>
          </a:prstGeom>
        </p:spPr>
      </p:pic>
    </p:spTree>
    <p:extLst>
      <p:ext uri="{BB962C8B-B14F-4D97-AF65-F5344CB8AC3E}">
        <p14:creationId xmlns:p14="http://schemas.microsoft.com/office/powerpoint/2010/main" val="24906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p:cNvSpPr txBox="1">
            <a:spLocks/>
          </p:cNvSpPr>
          <p:nvPr/>
        </p:nvSpPr>
        <p:spPr>
          <a:xfrm>
            <a:off x="457200" y="332656"/>
            <a:ext cx="4546848" cy="6408712"/>
          </a:xfrm>
          <a:prstGeom prst="rect">
            <a:avLst/>
          </a:prstGeom>
        </p:spPr>
        <p:txBody>
          <a:bodyPr>
            <a:normAutofit fontScale="925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b="1" dirty="0"/>
              <a:t>University educated - philosophy/law/history</a:t>
            </a:r>
          </a:p>
          <a:p>
            <a:r>
              <a:rPr lang="en-US" b="1" dirty="0"/>
              <a:t>Strongly influenced by circle of intellectuals around university – “Young Hegelians”</a:t>
            </a:r>
          </a:p>
          <a:p>
            <a:r>
              <a:rPr lang="en-US" b="1" dirty="0"/>
              <a:t>Worked as journalist/newspaper-magazine editor/writer</a:t>
            </a:r>
          </a:p>
          <a:p>
            <a:r>
              <a:rPr lang="en-US" b="1" dirty="0"/>
              <a:t>Left Europe for England in late 1840s due to political pressure</a:t>
            </a:r>
          </a:p>
          <a:p>
            <a:r>
              <a:rPr lang="en-US" b="1" dirty="0"/>
              <a:t>Supported by friend/collaborator Friedrich Engels for much of his adult life</a:t>
            </a:r>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727" y="56348"/>
            <a:ext cx="4086904" cy="6252972"/>
          </a:xfrm>
          <a:prstGeom prst="rect">
            <a:avLst/>
          </a:prstGeom>
          <a:ln>
            <a:noFill/>
          </a:ln>
          <a:effectLst>
            <a:softEdge rad="112500"/>
          </a:effectLst>
        </p:spPr>
      </p:pic>
    </p:spTree>
    <p:extLst>
      <p:ext uri="{BB962C8B-B14F-4D97-AF65-F5344CB8AC3E}">
        <p14:creationId xmlns:p14="http://schemas.microsoft.com/office/powerpoint/2010/main" val="2046971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altLang="en-US" dirty="0"/>
              <a:t>Hegel’s Influence on Marx</a:t>
            </a:r>
          </a:p>
        </p:txBody>
      </p:sp>
      <p:sp>
        <p:nvSpPr>
          <p:cNvPr id="3" name="Rectangle 3"/>
          <p:cNvSpPr txBox="1">
            <a:spLocks noChangeArrowheads="1"/>
          </p:cNvSpPr>
          <p:nvPr/>
        </p:nvSpPr>
        <p:spPr>
          <a:xfrm>
            <a:off x="457200" y="1196752"/>
            <a:ext cx="4762872" cy="54006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just">
              <a:buNone/>
              <a:defRPr/>
            </a:pPr>
            <a:r>
              <a:rPr lang="en-US" altLang="en-US" b="1" dirty="0"/>
              <a:t>      Emphasized the idea of philosophy as a practice</a:t>
            </a:r>
          </a:p>
          <a:p>
            <a:pPr marL="137160" indent="0" algn="just">
              <a:buNone/>
              <a:defRPr/>
            </a:pPr>
            <a:r>
              <a:rPr lang="en-US" altLang="en-US" b="1" dirty="0"/>
              <a:t>     Historicity of knowledge; reality is a living, evolving system.</a:t>
            </a:r>
          </a:p>
          <a:p>
            <a:pPr marL="137160" indent="0" algn="just">
              <a:buNone/>
              <a:defRPr/>
            </a:pPr>
            <a:r>
              <a:rPr lang="en-US" altLang="en-US" b="1" dirty="0"/>
              <a:t>    Emphasized the economic nature of society in </a:t>
            </a:r>
            <a:r>
              <a:rPr lang="en-US" altLang="en-US" b="1" i="1" dirty="0"/>
              <a:t>The Philosophy of Right</a:t>
            </a:r>
            <a:r>
              <a:rPr lang="en-US" altLang="en-US" b="1" dirty="0"/>
              <a:t>; many of Marx’s earliest writings are examinations of this work</a:t>
            </a:r>
          </a:p>
        </p:txBody>
      </p:sp>
      <p:pic>
        <p:nvPicPr>
          <p:cNvPr id="4" name="Picture 7" descr="He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00200"/>
            <a:ext cx="381885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53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912" y="1412776"/>
            <a:ext cx="4509120" cy="52629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2800" b="1" dirty="0"/>
              <a:t>Early/Young Marx (1848)</a:t>
            </a:r>
          </a:p>
          <a:p>
            <a:pPr lvl="1"/>
            <a:r>
              <a:rPr lang="en-US" sz="2800" b="1" dirty="0" err="1"/>
              <a:t>Humanisitic</a:t>
            </a:r>
            <a:endParaRPr lang="en-US" sz="2800" b="1" dirty="0"/>
          </a:p>
          <a:p>
            <a:pPr lvl="1"/>
            <a:r>
              <a:rPr lang="en-US" sz="2800" b="1" dirty="0"/>
              <a:t>“Alienation”</a:t>
            </a:r>
          </a:p>
          <a:p>
            <a:pPr lvl="1"/>
            <a:r>
              <a:rPr lang="en-US" sz="2800" b="1" dirty="0"/>
              <a:t>Main Works</a:t>
            </a:r>
          </a:p>
          <a:p>
            <a:pPr lvl="2"/>
            <a:r>
              <a:rPr lang="en-US" sz="2800" b="1" i="1" dirty="0"/>
              <a:t>Economic and Philosophic Manuscripts of 1844</a:t>
            </a:r>
          </a:p>
          <a:p>
            <a:pPr lvl="2"/>
            <a:r>
              <a:rPr lang="en-US" sz="2800" b="1" dirty="0"/>
              <a:t>Theses on Feuerbach (1845)</a:t>
            </a:r>
          </a:p>
          <a:p>
            <a:pPr lvl="2"/>
            <a:r>
              <a:rPr lang="en-US" sz="2800" b="1" dirty="0"/>
              <a:t>[A Critique of] </a:t>
            </a:r>
            <a:r>
              <a:rPr lang="en-US" sz="2800" b="1" i="1" dirty="0"/>
              <a:t>German Ideology </a:t>
            </a:r>
            <a:r>
              <a:rPr lang="en-US" sz="2800" b="1" dirty="0"/>
              <a:t>(1845)</a:t>
            </a:r>
          </a:p>
        </p:txBody>
      </p:sp>
      <p:sp>
        <p:nvSpPr>
          <p:cNvPr id="3" name="Rectangle 2"/>
          <p:cNvSpPr/>
          <p:nvPr/>
        </p:nvSpPr>
        <p:spPr>
          <a:xfrm>
            <a:off x="5076056" y="1403139"/>
            <a:ext cx="4010380" cy="4524315"/>
          </a:xfrm>
          <a:prstGeom prst="rect">
            <a:avLst/>
          </a:prstGeom>
          <a:solidFill>
            <a:srgbClr val="FFC000"/>
          </a:solid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a:ln w="50800"/>
                <a:solidFill>
                  <a:schemeClr val="bg1">
                    <a:shade val="50000"/>
                  </a:schemeClr>
                </a:solidFill>
              </a:rPr>
              <a:t>Later Marx</a:t>
            </a:r>
          </a:p>
          <a:p>
            <a:pPr lvl="1"/>
            <a:r>
              <a:rPr lang="en-US" sz="3200" b="1" dirty="0">
                <a:ln w="50800"/>
                <a:solidFill>
                  <a:schemeClr val="bg1">
                    <a:shade val="50000"/>
                  </a:schemeClr>
                </a:solidFill>
              </a:rPr>
              <a:t>Political</a:t>
            </a:r>
          </a:p>
          <a:p>
            <a:pPr lvl="1"/>
            <a:r>
              <a:rPr lang="en-US" sz="3200" b="1" dirty="0">
                <a:ln w="50800"/>
                <a:solidFill>
                  <a:schemeClr val="bg1">
                    <a:shade val="50000"/>
                  </a:schemeClr>
                </a:solidFill>
              </a:rPr>
              <a:t>“Revolution” </a:t>
            </a:r>
          </a:p>
          <a:p>
            <a:pPr lvl="1"/>
            <a:r>
              <a:rPr lang="en-US" sz="3200" b="1" dirty="0">
                <a:ln w="50800"/>
                <a:solidFill>
                  <a:schemeClr val="bg1">
                    <a:shade val="50000"/>
                  </a:schemeClr>
                </a:solidFill>
              </a:rPr>
              <a:t>Main Works</a:t>
            </a:r>
          </a:p>
          <a:p>
            <a:pPr lvl="2"/>
            <a:r>
              <a:rPr lang="en-US" sz="3200" b="1" i="1" dirty="0">
                <a:ln w="50800"/>
                <a:solidFill>
                  <a:schemeClr val="bg1">
                    <a:shade val="50000"/>
                  </a:schemeClr>
                </a:solidFill>
              </a:rPr>
              <a:t>Communist Manifesto (1848)</a:t>
            </a:r>
          </a:p>
          <a:p>
            <a:pPr lvl="2"/>
            <a:r>
              <a:rPr lang="en-US" sz="3200" b="1" i="1" dirty="0">
                <a:ln w="50800"/>
                <a:solidFill>
                  <a:schemeClr val="bg1">
                    <a:shade val="50000"/>
                  </a:schemeClr>
                </a:solidFill>
              </a:rPr>
              <a:t>Das </a:t>
            </a:r>
            <a:r>
              <a:rPr lang="en-US" sz="3200" b="1" i="1" dirty="0" err="1">
                <a:ln w="50800"/>
                <a:solidFill>
                  <a:schemeClr val="bg1">
                    <a:shade val="50000"/>
                  </a:schemeClr>
                </a:solidFill>
              </a:rPr>
              <a:t>Kapital</a:t>
            </a:r>
            <a:r>
              <a:rPr lang="en-US" sz="3200" b="1" i="1" dirty="0">
                <a:ln w="50800"/>
                <a:solidFill>
                  <a:schemeClr val="bg1">
                    <a:shade val="50000"/>
                  </a:schemeClr>
                </a:solidFill>
              </a:rPr>
              <a:t> </a:t>
            </a:r>
            <a:r>
              <a:rPr lang="en-US" sz="3200" b="1" dirty="0">
                <a:ln w="50800"/>
                <a:solidFill>
                  <a:schemeClr val="bg1">
                    <a:shade val="50000"/>
                  </a:schemeClr>
                </a:solidFill>
              </a:rPr>
              <a:t>(1867)</a:t>
            </a:r>
          </a:p>
        </p:txBody>
      </p:sp>
      <p:sp>
        <p:nvSpPr>
          <p:cNvPr id="4" name="Rectangle 3"/>
          <p:cNvSpPr/>
          <p:nvPr/>
        </p:nvSpPr>
        <p:spPr>
          <a:xfrm>
            <a:off x="1234067" y="260648"/>
            <a:ext cx="2225289"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Marx I</a:t>
            </a:r>
          </a:p>
        </p:txBody>
      </p:sp>
      <p:sp>
        <p:nvSpPr>
          <p:cNvPr id="5" name="Rectangle 4"/>
          <p:cNvSpPr/>
          <p:nvPr/>
        </p:nvSpPr>
        <p:spPr>
          <a:xfrm>
            <a:off x="5751125" y="260648"/>
            <a:ext cx="2459328"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Marx II</a:t>
            </a:r>
          </a:p>
        </p:txBody>
      </p:sp>
    </p:spTree>
    <p:extLst>
      <p:ext uri="{BB962C8B-B14F-4D97-AF65-F5344CB8AC3E}">
        <p14:creationId xmlns:p14="http://schemas.microsoft.com/office/powerpoint/2010/main" val="1633780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2"/>
          <p:cNvSpPr txBox="1">
            <a:spLocks noChangeArrowheads="1"/>
          </p:cNvSpPr>
          <p:nvPr/>
        </p:nvSpPr>
        <p:spPr>
          <a:xfrm>
            <a:off x="4427984" y="6179294"/>
            <a:ext cx="5328592" cy="778098"/>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alt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Dialectic</a:t>
            </a:r>
          </a:p>
        </p:txBody>
      </p:sp>
      <p:sp>
        <p:nvSpPr>
          <p:cNvPr id="4" name="Rectangle 3"/>
          <p:cNvSpPr/>
          <p:nvPr/>
        </p:nvSpPr>
        <p:spPr>
          <a:xfrm>
            <a:off x="4590256" y="4365104"/>
            <a:ext cx="4572000" cy="1384995"/>
          </a:xfrm>
          <a:prstGeom prst="rect">
            <a:avLst/>
          </a:prstGeom>
        </p:spPr>
        <p:txBody>
          <a:bodyPr>
            <a:spAutoFit/>
          </a:bodyPr>
          <a:lstStyle/>
          <a:p>
            <a:pPr algn="just">
              <a:defRPr/>
            </a:pPr>
            <a:r>
              <a:rPr lang="en-US" altLang="en-US" sz="2800" b="1" dirty="0">
                <a:solidFill>
                  <a:schemeClr val="bg1"/>
                </a:solidFill>
              </a:rPr>
              <a:t>   Historical process of development: intellectual, moral, political, social, etc.</a:t>
            </a:r>
          </a:p>
        </p:txBody>
      </p:sp>
      <p:sp>
        <p:nvSpPr>
          <p:cNvPr id="5" name="Rectangle 4"/>
          <p:cNvSpPr/>
          <p:nvPr/>
        </p:nvSpPr>
        <p:spPr>
          <a:xfrm>
            <a:off x="1331640" y="908720"/>
            <a:ext cx="5081840" cy="523220"/>
          </a:xfrm>
          <a:prstGeom prst="rect">
            <a:avLst/>
          </a:prstGeom>
        </p:spPr>
        <p:txBody>
          <a:bodyPr wrap="none">
            <a:spAutoFit/>
          </a:bodyPr>
          <a:lstStyle/>
          <a:p>
            <a:pPr>
              <a:defRPr/>
            </a:pPr>
            <a:r>
              <a:rPr lang="en-US" altLang="en-US" sz="2800" b="1" dirty="0">
                <a:solidFill>
                  <a:schemeClr val="bg1"/>
                </a:solidFill>
              </a:rPr>
              <a:t>Thesis generates its antithesis</a:t>
            </a:r>
          </a:p>
        </p:txBody>
      </p:sp>
      <p:sp>
        <p:nvSpPr>
          <p:cNvPr id="6" name="Rectangle 5"/>
          <p:cNvSpPr/>
          <p:nvPr/>
        </p:nvSpPr>
        <p:spPr>
          <a:xfrm>
            <a:off x="18256" y="2564904"/>
            <a:ext cx="3473624" cy="2246769"/>
          </a:xfrm>
          <a:prstGeom prst="rect">
            <a:avLst/>
          </a:prstGeom>
        </p:spPr>
        <p:txBody>
          <a:bodyPr wrap="square">
            <a:spAutoFit/>
          </a:bodyPr>
          <a:lstStyle/>
          <a:p>
            <a:pPr algn="just">
              <a:defRPr/>
            </a:pPr>
            <a:r>
              <a:rPr lang="en-US" altLang="en-US" sz="2800" b="1" dirty="0">
                <a:solidFill>
                  <a:schemeClr val="bg1"/>
                </a:solidFill>
              </a:rPr>
              <a:t>    Out of the conflict of these arises a synthesis which serves as a new thesis</a:t>
            </a:r>
          </a:p>
        </p:txBody>
      </p:sp>
      <p:sp>
        <p:nvSpPr>
          <p:cNvPr id="7" name="Rectangle 6"/>
          <p:cNvSpPr/>
          <p:nvPr/>
        </p:nvSpPr>
        <p:spPr>
          <a:xfrm>
            <a:off x="4572000" y="2219380"/>
            <a:ext cx="4572000" cy="156966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n-US" altLang="en-US" sz="2400" b="1" dirty="0">
                <a:solidFill>
                  <a:schemeClr val="bg1"/>
                </a:solidFill>
              </a:rPr>
              <a:t>    In principle this never ends, though Hegel in fact ends this process in his philosophy and the Prussian state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675" t="10354" r="7911" b="12820"/>
          <a:stretch/>
        </p:blipFill>
        <p:spPr>
          <a:xfrm>
            <a:off x="0" y="161665"/>
            <a:ext cx="9144000" cy="669633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162" r="7385"/>
          <a:stretch/>
        </p:blipFill>
        <p:spPr>
          <a:xfrm>
            <a:off x="18256" y="2845891"/>
            <a:ext cx="4553744" cy="3931564"/>
          </a:xfrm>
          <a:prstGeom prst="rect">
            <a:avLst/>
          </a:prstGeom>
        </p:spPr>
      </p:pic>
    </p:spTree>
    <p:extLst>
      <p:ext uri="{BB962C8B-B14F-4D97-AF65-F5344CB8AC3E}">
        <p14:creationId xmlns:p14="http://schemas.microsoft.com/office/powerpoint/2010/main" val="12783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 y="0"/>
            <a:ext cx="9167738"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 y="1"/>
            <a:ext cx="9144000" cy="68326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0" y="0"/>
            <a:ext cx="9160037" cy="68580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0450" t="10593" r="22466" b="6774"/>
          <a:stretch/>
        </p:blipFill>
        <p:spPr>
          <a:xfrm>
            <a:off x="1619672" y="4780976"/>
            <a:ext cx="1080120" cy="1829680"/>
          </a:xfrm>
          <a:prstGeom prst="rect">
            <a:avLst/>
          </a:prstGeom>
        </p:spPr>
      </p:pic>
      <p:sp>
        <p:nvSpPr>
          <p:cNvPr id="4" name="Rectangle 3"/>
          <p:cNvSpPr/>
          <p:nvPr/>
        </p:nvSpPr>
        <p:spPr>
          <a:xfrm>
            <a:off x="2713795" y="5700691"/>
            <a:ext cx="4027962" cy="923330"/>
          </a:xfrm>
          <a:prstGeom prst="rect">
            <a:avLst/>
          </a:prstGeom>
          <a:solidFill>
            <a:srgbClr val="FF0000"/>
          </a:soli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chemeClr val="bg1">
                    <a:shade val="50000"/>
                  </a:schemeClr>
                </a:solidFill>
              </a:rPr>
              <a:t>No - Chair</a:t>
            </a:r>
          </a:p>
        </p:txBody>
      </p:sp>
      <p:sp>
        <p:nvSpPr>
          <p:cNvPr id="5" name="Multiply 4"/>
          <p:cNvSpPr/>
          <p:nvPr/>
        </p:nvSpPr>
        <p:spPr>
          <a:xfrm>
            <a:off x="1619672" y="4509120"/>
            <a:ext cx="1080120" cy="1844824"/>
          </a:xfrm>
          <a:prstGeom prst="mathMultiply">
            <a:avLst>
              <a:gd name="adj1" fmla="val 54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3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89095" y="-171400"/>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altLang="en-US" dirty="0"/>
              <a:t>Dialectical Materialism</a:t>
            </a:r>
          </a:p>
        </p:txBody>
      </p:sp>
      <p:sp>
        <p:nvSpPr>
          <p:cNvPr id="4" name="Rectangle 3"/>
          <p:cNvSpPr txBox="1">
            <a:spLocks noChangeArrowheads="1"/>
          </p:cNvSpPr>
          <p:nvPr/>
        </p:nvSpPr>
        <p:spPr>
          <a:xfrm>
            <a:off x="457200" y="1600200"/>
            <a:ext cx="8229600" cy="44958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80000"/>
              </a:lnSpc>
              <a:defRPr/>
            </a:pPr>
            <a:endParaRPr lang="en-US" altLang="en-US" sz="3200" b="1" dirty="0"/>
          </a:p>
        </p:txBody>
      </p:sp>
      <p:sp>
        <p:nvSpPr>
          <p:cNvPr id="5" name="Rectangle 4"/>
          <p:cNvSpPr/>
          <p:nvPr/>
        </p:nvSpPr>
        <p:spPr>
          <a:xfrm>
            <a:off x="4554472" y="2722950"/>
            <a:ext cx="4572000" cy="2515240"/>
          </a:xfrm>
          <a:prstGeom prst="rect">
            <a:avLst/>
          </a:prstGeom>
        </p:spPr>
        <p:txBody>
          <a:bodyPr>
            <a:spAutoFit/>
          </a:bodyPr>
          <a:lstStyle/>
          <a:p>
            <a:pPr algn="just">
              <a:lnSpc>
                <a:spcPct val="80000"/>
              </a:lnSpc>
              <a:defRPr/>
            </a:pPr>
            <a:r>
              <a:rPr lang="en-US" altLang="en-US" sz="2800" b="1" dirty="0"/>
              <a:t>Each mode of production leads to “contradictions”—problems inherent to the system that can’t be solved within the system—thus economic development is dialectical</a:t>
            </a:r>
          </a:p>
        </p:txBody>
      </p:sp>
      <p:sp>
        <p:nvSpPr>
          <p:cNvPr id="6" name="Rectangle 5"/>
          <p:cNvSpPr/>
          <p:nvPr/>
        </p:nvSpPr>
        <p:spPr>
          <a:xfrm>
            <a:off x="31894" y="5373216"/>
            <a:ext cx="4572001" cy="1578189"/>
          </a:xfrm>
          <a:prstGeom prst="rect">
            <a:avLst/>
          </a:prstGeom>
        </p:spPr>
        <p:txBody>
          <a:bodyPr wrap="square">
            <a:spAutoFit/>
          </a:bodyPr>
          <a:lstStyle/>
          <a:p>
            <a:pPr algn="just">
              <a:lnSpc>
                <a:spcPct val="80000"/>
              </a:lnSpc>
              <a:defRPr/>
            </a:pPr>
            <a:r>
              <a:rPr lang="en-US" altLang="en-US" sz="2400" b="1" dirty="0"/>
              <a:t>History is the history of class conflict</a:t>
            </a:r>
          </a:p>
          <a:p>
            <a:pPr algn="just">
              <a:lnSpc>
                <a:spcPct val="80000"/>
              </a:lnSpc>
              <a:defRPr/>
            </a:pPr>
            <a:r>
              <a:rPr lang="en-US" altLang="en-US" sz="2400" b="1" dirty="0"/>
              <a:t>Utopian element: economic development is inevitable, and terminates in communism</a:t>
            </a:r>
          </a:p>
        </p:txBody>
      </p:sp>
      <p:sp>
        <p:nvSpPr>
          <p:cNvPr id="7" name="Rectangle 6"/>
          <p:cNvSpPr/>
          <p:nvPr/>
        </p:nvSpPr>
        <p:spPr>
          <a:xfrm>
            <a:off x="0" y="562359"/>
            <a:ext cx="5400600" cy="2160591"/>
          </a:xfrm>
          <a:prstGeom prst="rect">
            <a:avLst/>
          </a:prstGeom>
        </p:spPr>
        <p:txBody>
          <a:bodyPr wrap="square">
            <a:spAutoFit/>
          </a:bodyPr>
          <a:lstStyle/>
          <a:p>
            <a:pPr algn="just">
              <a:lnSpc>
                <a:spcPct val="80000"/>
              </a:lnSpc>
              <a:defRPr/>
            </a:pPr>
            <a:r>
              <a:rPr lang="en-US" altLang="en-US" sz="2800" b="1" dirty="0"/>
              <a:t>- Fundamental reality is purely physical</a:t>
            </a:r>
          </a:p>
          <a:p>
            <a:pPr algn="just">
              <a:lnSpc>
                <a:spcPct val="80000"/>
              </a:lnSpc>
              <a:defRPr/>
            </a:pPr>
            <a:r>
              <a:rPr lang="en-US" altLang="en-US" sz="2800" b="1" dirty="0"/>
              <a:t>- All behavior is law-governed</a:t>
            </a:r>
          </a:p>
          <a:p>
            <a:pPr algn="just">
              <a:lnSpc>
                <a:spcPct val="80000"/>
              </a:lnSpc>
              <a:defRPr/>
            </a:pPr>
            <a:r>
              <a:rPr lang="en-US" altLang="en-US" sz="2800" b="1" dirty="0"/>
              <a:t>- Social structures are determined by the mode of economic production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599" y="483742"/>
            <a:ext cx="3725873" cy="221086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6" y="2722950"/>
            <a:ext cx="4539589" cy="25152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896" y="483742"/>
            <a:ext cx="4540104" cy="637425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80" y="483742"/>
            <a:ext cx="9113792" cy="490655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 y="483742"/>
            <a:ext cx="9112106" cy="6356660"/>
          </a:xfrm>
          <a:prstGeom prst="rect">
            <a:avLst/>
          </a:prstGeom>
        </p:spPr>
      </p:pic>
      <p:pic>
        <p:nvPicPr>
          <p:cNvPr id="14" name="Content Placeholder 3" descr="trees.jpg"/>
          <p:cNvPicPr>
            <a:picLocks noChangeAspect="1"/>
          </p:cNvPicPr>
          <p:nvPr/>
        </p:nvPicPr>
        <p:blipFill>
          <a:blip r:embed="rId6" cstate="print"/>
          <a:stretch>
            <a:fillRect/>
          </a:stretch>
        </p:blipFill>
        <p:spPr>
          <a:xfrm>
            <a:off x="-3602" y="562360"/>
            <a:ext cx="9112106" cy="6295640"/>
          </a:xfrm>
          <a:prstGeom prst="rect">
            <a:avLst/>
          </a:prstGeom>
        </p:spPr>
      </p:pic>
      <p:sp>
        <p:nvSpPr>
          <p:cNvPr id="2" name="Rectangle 1"/>
          <p:cNvSpPr/>
          <p:nvPr/>
        </p:nvSpPr>
        <p:spPr>
          <a:xfrm>
            <a:off x="2286000" y="3662072"/>
            <a:ext cx="4572000" cy="2246769"/>
          </a:xfrm>
          <a:prstGeom prst="rect">
            <a:avLst/>
          </a:prstGeom>
        </p:spPr>
        <p:txBody>
          <a:bodyPr>
            <a:spAutoFit/>
          </a:bodyPr>
          <a:lstStyle/>
          <a:p>
            <a:pPr algn="ctr"/>
            <a:r>
              <a:rPr lang="en-US" sz="2800" b="1" dirty="0"/>
              <a:t>Material conditions – social location – determines thought</a:t>
            </a:r>
          </a:p>
          <a:p>
            <a:pPr algn="ctr"/>
            <a:r>
              <a:rPr lang="en-US" sz="2800" b="1" dirty="0"/>
              <a:t>Ideas serve material interest</a:t>
            </a:r>
          </a:p>
        </p:txBody>
      </p:sp>
    </p:spTree>
    <p:extLst>
      <p:ext uri="{BB962C8B-B14F-4D97-AF65-F5344CB8AC3E}">
        <p14:creationId xmlns:p14="http://schemas.microsoft.com/office/powerpoint/2010/main" val="20826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6" y="116633"/>
            <a:ext cx="9113792" cy="6741626"/>
          </a:xfrm>
          <a:prstGeom prst="rect">
            <a:avLst/>
          </a:prstGeom>
        </p:spPr>
      </p:pic>
      <p:sp>
        <p:nvSpPr>
          <p:cNvPr id="3" name="Rectangle 2"/>
          <p:cNvSpPr/>
          <p:nvPr/>
        </p:nvSpPr>
        <p:spPr>
          <a:xfrm>
            <a:off x="0" y="116633"/>
            <a:ext cx="9144000" cy="954107"/>
          </a:xfrm>
          <a:prstGeom prst="rect">
            <a:avLst/>
          </a:prstGeom>
        </p:spPr>
        <p:txBody>
          <a:bodyPr wrap="square">
            <a:spAutoFit/>
          </a:bodyPr>
          <a:lstStyle/>
          <a:p>
            <a:pPr algn="ctr"/>
            <a:r>
              <a:rPr lang="en-US" sz="2800" b="1" dirty="0"/>
              <a:t>Material conditions – social location – determines thought</a:t>
            </a:r>
          </a:p>
        </p:txBody>
      </p:sp>
      <p:sp>
        <p:nvSpPr>
          <p:cNvPr id="4" name="Rectangle 3"/>
          <p:cNvSpPr/>
          <p:nvPr/>
        </p:nvSpPr>
        <p:spPr>
          <a:xfrm>
            <a:off x="-35200" y="1070740"/>
            <a:ext cx="5255272" cy="2246769"/>
          </a:xfrm>
          <a:prstGeom prst="rect">
            <a:avLst/>
          </a:prstGeom>
        </p:spPr>
        <p:txBody>
          <a:bodyPr wrap="square">
            <a:spAutoFit/>
          </a:bodyPr>
          <a:lstStyle/>
          <a:p>
            <a:pPr algn="just"/>
            <a:r>
              <a:rPr lang="en-US" sz="2800" b="1" dirty="0"/>
              <a:t>Eventually members of a social class recognize their common interest.  They shift from being a </a:t>
            </a:r>
            <a:r>
              <a:rPr lang="en-US" sz="2800" b="1" i="1" dirty="0"/>
              <a:t>class in-itself </a:t>
            </a:r>
            <a:r>
              <a:rPr lang="en-US" sz="2800" b="1" dirty="0"/>
              <a:t>to being a </a:t>
            </a:r>
            <a:r>
              <a:rPr lang="en-US" sz="2800" b="1" i="1" dirty="0"/>
              <a:t>class for-itself.</a:t>
            </a:r>
          </a:p>
        </p:txBody>
      </p:sp>
      <p:sp>
        <p:nvSpPr>
          <p:cNvPr id="5" name="Rectangle 4"/>
          <p:cNvSpPr/>
          <p:nvPr/>
        </p:nvSpPr>
        <p:spPr>
          <a:xfrm>
            <a:off x="0" y="4167664"/>
            <a:ext cx="5076056" cy="2246769"/>
          </a:xfrm>
          <a:prstGeom prst="rect">
            <a:avLst/>
          </a:prstGeom>
        </p:spPr>
        <p:txBody>
          <a:bodyPr wrap="square">
            <a:spAutoFit/>
          </a:bodyPr>
          <a:lstStyle/>
          <a:p>
            <a:r>
              <a:rPr lang="en-US" sz="2800" b="1" i="1" dirty="0"/>
              <a:t>False consciousness </a:t>
            </a:r>
            <a:r>
              <a:rPr lang="en-US" sz="2800" b="1" dirty="0"/>
              <a:t>– seeing the world through a lens that is convenient to other classes – can stand in the way of (critical) class consciousness.</a:t>
            </a:r>
          </a:p>
        </p:txBody>
      </p:sp>
      <p:sp>
        <p:nvSpPr>
          <p:cNvPr id="6" name="Down Arrow 5"/>
          <p:cNvSpPr/>
          <p:nvPr/>
        </p:nvSpPr>
        <p:spPr>
          <a:xfrm>
            <a:off x="953852" y="3091402"/>
            <a:ext cx="3168352" cy="79208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1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a:t>Alienation</a:t>
            </a:r>
            <a:endParaRPr lang="en-US" dirty="0"/>
          </a:p>
        </p:txBody>
      </p:sp>
      <p:sp>
        <p:nvSpPr>
          <p:cNvPr id="3" name="Rectangle 2"/>
          <p:cNvSpPr/>
          <p:nvPr/>
        </p:nvSpPr>
        <p:spPr>
          <a:xfrm>
            <a:off x="0" y="620406"/>
            <a:ext cx="4572000" cy="2246769"/>
          </a:xfrm>
          <a:prstGeom prst="rect">
            <a:avLst/>
          </a:prstGeom>
          <a:solidFill>
            <a:srgbClr val="FFC000"/>
          </a:solidFill>
        </p:spPr>
        <p:txBody>
          <a:bodyPr>
            <a:spAutoFit/>
          </a:bodyPr>
          <a:lstStyle/>
          <a:p>
            <a:pPr algn="just"/>
            <a:r>
              <a:rPr lang="en-US" sz="2800" b="1" dirty="0">
                <a:solidFill>
                  <a:schemeClr val="bg1"/>
                </a:solidFill>
              </a:rPr>
              <a:t>   Definition : separation within a person of things that ought to be connected, especially a loss of control over aspects of one's life.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71500"/>
            <a:ext cx="4572000" cy="37392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26633"/>
            <a:ext cx="4572000" cy="3429000"/>
          </a:xfrm>
          <a:prstGeom prst="rect">
            <a:avLst/>
          </a:prstGeom>
        </p:spPr>
      </p:pic>
      <p:sp>
        <p:nvSpPr>
          <p:cNvPr id="6" name="Rectangle 5"/>
          <p:cNvSpPr/>
          <p:nvPr/>
        </p:nvSpPr>
        <p:spPr>
          <a:xfrm>
            <a:off x="0" y="2780928"/>
            <a:ext cx="4427984"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t>         Capitalist working conditions alienate labor </a:t>
            </a:r>
          </a:p>
          <a:p>
            <a:r>
              <a:rPr lang="en-US" sz="2400" b="1" dirty="0"/>
              <a:t>        Cash wages dehumanize product of labor</a:t>
            </a:r>
          </a:p>
        </p:txBody>
      </p:sp>
      <p:sp>
        <p:nvSpPr>
          <p:cNvPr id="7" name="Rectangle 6"/>
          <p:cNvSpPr/>
          <p:nvPr/>
        </p:nvSpPr>
        <p:spPr>
          <a:xfrm>
            <a:off x="0" y="4365104"/>
            <a:ext cx="9144000" cy="21698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700" b="1" i="1" dirty="0"/>
              <a:t>In other words…</a:t>
            </a:r>
          </a:p>
          <a:p>
            <a:pPr lvl="1"/>
            <a:r>
              <a:rPr lang="en-US" sz="2700" b="1" i="1" dirty="0"/>
              <a:t>-  Least human </a:t>
            </a:r>
            <a:r>
              <a:rPr lang="ro-RO" sz="2700" b="1" i="1" dirty="0"/>
              <a:t>do </a:t>
            </a:r>
            <a:r>
              <a:rPr lang="en-US" sz="2700" b="1" i="1" dirty="0"/>
              <a:t>what is only human, most human </a:t>
            </a:r>
            <a:r>
              <a:rPr lang="ro-RO" sz="2700" b="1" i="1"/>
              <a:t>do </a:t>
            </a:r>
            <a:r>
              <a:rPr lang="en-US" sz="2700" b="1" i="1"/>
              <a:t>what </a:t>
            </a:r>
            <a:r>
              <a:rPr lang="en-US" sz="2700" b="1" i="1" dirty="0"/>
              <a:t>we have in common with animals</a:t>
            </a:r>
          </a:p>
          <a:p>
            <a:pPr lvl="1"/>
            <a:r>
              <a:rPr lang="en-US" sz="2700" b="1" i="1" dirty="0"/>
              <a:t>Separating worker from creation</a:t>
            </a:r>
          </a:p>
          <a:p>
            <a:pPr lvl="1"/>
            <a:r>
              <a:rPr lang="en-US" sz="2700" b="1" i="1" dirty="0"/>
              <a:t>Worker as mere appendage of machine</a:t>
            </a:r>
          </a:p>
        </p:txBody>
      </p:sp>
    </p:spTree>
    <p:extLst>
      <p:ext uri="{BB962C8B-B14F-4D97-AF65-F5344CB8AC3E}">
        <p14:creationId xmlns:p14="http://schemas.microsoft.com/office/powerpoint/2010/main" val="9485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445338F0-773D-1C64-6C9C-56E03F5A1557}"/>
              </a:ext>
            </a:extLst>
          </p:cNvPr>
          <p:cNvSpPr txBox="1"/>
          <p:nvPr/>
        </p:nvSpPr>
        <p:spPr>
          <a:xfrm>
            <a:off x="1932033" y="473082"/>
            <a:ext cx="5279934" cy="584775"/>
          </a:xfrm>
          <a:prstGeom prst="rect">
            <a:avLst/>
          </a:prstGeom>
          <a:noFill/>
        </p:spPr>
        <p:txBody>
          <a:bodyPr wrap="square" rtlCol="0">
            <a:spAutoFit/>
          </a:bodyPr>
          <a:lstStyle/>
          <a:p>
            <a:pPr algn="l"/>
            <a:r>
              <a:rPr lang="ro-MD" sz="3200" b="1" i="0">
                <a:solidFill>
                  <a:schemeClr val="bg1"/>
                </a:solidFill>
                <a:effectLst/>
                <a:latin typeface="Open Sans" panose="02000000000000000000" pitchFamily="2" charset="0"/>
              </a:rPr>
              <a:t>Existentialism Overview</a:t>
            </a:r>
            <a:endParaRPr lang="ro-MD" sz="3200">
              <a:solidFill>
                <a:schemeClr val="bg1"/>
              </a:solidFill>
            </a:endParaRPr>
          </a:p>
        </p:txBody>
      </p:sp>
      <p:sp>
        <p:nvSpPr>
          <p:cNvPr id="3" name="CasetăText 2">
            <a:extLst>
              <a:ext uri="{FF2B5EF4-FFF2-40B4-BE49-F238E27FC236}">
                <a16:creationId xmlns:a16="http://schemas.microsoft.com/office/drawing/2014/main" id="{481B8959-B3B1-162D-312F-6A39ED367ECC}"/>
              </a:ext>
            </a:extLst>
          </p:cNvPr>
          <p:cNvSpPr txBox="1"/>
          <p:nvPr/>
        </p:nvSpPr>
        <p:spPr>
          <a:xfrm>
            <a:off x="506873" y="1315845"/>
            <a:ext cx="6116275" cy="1569660"/>
          </a:xfrm>
          <a:prstGeom prst="rect">
            <a:avLst/>
          </a:prstGeom>
          <a:noFill/>
        </p:spPr>
        <p:txBody>
          <a:bodyPr wrap="square" rtlCol="0">
            <a:spAutoFit/>
          </a:bodyPr>
          <a:lstStyle/>
          <a:p>
            <a:pPr algn="l"/>
            <a:r>
              <a:rPr lang="ro-MD" sz="2400" b="0" i="0">
                <a:effectLst/>
                <a:latin typeface="Open Sans" panose="020B0806030504020204" pitchFamily="34" charset="0"/>
              </a:rPr>
              <a:t>a 20th-century philosophical movement; assumes that people are entirely free and thus responsible for what they make of themselves</a:t>
            </a:r>
            <a:endParaRPr lang="ro-MD" sz="2400"/>
          </a:p>
        </p:txBody>
      </p:sp>
      <p:sp>
        <p:nvSpPr>
          <p:cNvPr id="4" name="CasetăText 3">
            <a:extLst>
              <a:ext uri="{FF2B5EF4-FFF2-40B4-BE49-F238E27FC236}">
                <a16:creationId xmlns:a16="http://schemas.microsoft.com/office/drawing/2014/main" id="{210D354D-7A88-337D-1880-7F71619EFB8C}"/>
              </a:ext>
            </a:extLst>
          </p:cNvPr>
          <p:cNvSpPr txBox="1"/>
          <p:nvPr/>
        </p:nvSpPr>
        <p:spPr>
          <a:xfrm>
            <a:off x="3368682" y="2885505"/>
            <a:ext cx="5036972" cy="1938992"/>
          </a:xfrm>
          <a:prstGeom prst="rect">
            <a:avLst/>
          </a:prstGeom>
          <a:noFill/>
        </p:spPr>
        <p:txBody>
          <a:bodyPr wrap="square" rtlCol="0">
            <a:spAutoFit/>
          </a:bodyPr>
          <a:lstStyle/>
          <a:p>
            <a:pPr algn="l"/>
            <a:r>
              <a:rPr lang="ro-MD" sz="2400" b="0" i="0">
                <a:effectLst/>
                <a:latin typeface="Open Sans" panose="020B0806030504020204" pitchFamily="34" charset="0"/>
              </a:rPr>
              <a:t>posits that individuals create the meaning and essence of their lives, as opposed to it being created for them by deities or authorities</a:t>
            </a:r>
            <a:endParaRPr lang="ro-MD" sz="2400"/>
          </a:p>
        </p:txBody>
      </p:sp>
      <p:sp>
        <p:nvSpPr>
          <p:cNvPr id="5" name="CasetăText 4">
            <a:extLst>
              <a:ext uri="{FF2B5EF4-FFF2-40B4-BE49-F238E27FC236}">
                <a16:creationId xmlns:a16="http://schemas.microsoft.com/office/drawing/2014/main" id="{7A572BCE-D6E5-ABBE-F0D8-78E0BFCC5BBD}"/>
              </a:ext>
            </a:extLst>
          </p:cNvPr>
          <p:cNvSpPr txBox="1"/>
          <p:nvPr/>
        </p:nvSpPr>
        <p:spPr>
          <a:xfrm>
            <a:off x="808970" y="4824497"/>
            <a:ext cx="4884910" cy="1938992"/>
          </a:xfrm>
          <a:prstGeom prst="rect">
            <a:avLst/>
          </a:prstGeom>
          <a:noFill/>
        </p:spPr>
        <p:txBody>
          <a:bodyPr wrap="square" rtlCol="0">
            <a:spAutoFit/>
          </a:bodyPr>
          <a:lstStyle/>
          <a:p>
            <a:pPr algn="l"/>
            <a:r>
              <a:rPr lang="ro-MD" sz="2400" b="0" i="0">
                <a:effectLst/>
                <a:latin typeface="Open Sans" panose="020B0806030504020204" pitchFamily="34" charset="0"/>
              </a:rPr>
              <a:t>believes that confusion and disorientation are inherent to the human condition in response to a meaningless, absurd world</a:t>
            </a:r>
            <a:endParaRPr lang="ro-MD" sz="2400"/>
          </a:p>
        </p:txBody>
      </p:sp>
    </p:spTree>
    <p:extLst>
      <p:ext uri="{BB962C8B-B14F-4D97-AF65-F5344CB8AC3E}">
        <p14:creationId xmlns:p14="http://schemas.microsoft.com/office/powerpoint/2010/main" val="189064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4F92FB4E-7E58-813F-A77B-E6DEF666B299}"/>
              </a:ext>
            </a:extLst>
          </p:cNvPr>
          <p:cNvSpPr txBox="1"/>
          <p:nvPr/>
        </p:nvSpPr>
        <p:spPr>
          <a:xfrm>
            <a:off x="853237" y="150035"/>
            <a:ext cx="8101529" cy="646331"/>
          </a:xfrm>
          <a:prstGeom prst="rect">
            <a:avLst/>
          </a:prstGeom>
          <a:noFill/>
        </p:spPr>
        <p:txBody>
          <a:bodyPr wrap="square" rtlCol="0">
            <a:spAutoFit/>
          </a:bodyPr>
          <a:lstStyle/>
          <a:p>
            <a:pPr algn="l"/>
            <a:r>
              <a:rPr lang="ro-MD" sz="3600" b="1" i="0">
                <a:effectLst/>
                <a:latin typeface="Open Sans" panose="020B0806030504020204" pitchFamily="34" charset="0"/>
              </a:rPr>
              <a:t>What do Existentialists believe?</a:t>
            </a:r>
            <a:endParaRPr lang="ro-MD" sz="3600"/>
          </a:p>
        </p:txBody>
      </p:sp>
      <p:sp>
        <p:nvSpPr>
          <p:cNvPr id="3" name="CasetăText 2">
            <a:extLst>
              <a:ext uri="{FF2B5EF4-FFF2-40B4-BE49-F238E27FC236}">
                <a16:creationId xmlns:a16="http://schemas.microsoft.com/office/drawing/2014/main" id="{2902FF71-64A8-A011-A3B4-4099F3F35653}"/>
              </a:ext>
            </a:extLst>
          </p:cNvPr>
          <p:cNvSpPr txBox="1"/>
          <p:nvPr/>
        </p:nvSpPr>
        <p:spPr>
          <a:xfrm>
            <a:off x="337915" y="1300976"/>
            <a:ext cx="8329623" cy="2677656"/>
          </a:xfrm>
          <a:prstGeom prst="rect">
            <a:avLst/>
          </a:prstGeom>
          <a:noFill/>
        </p:spPr>
        <p:txBody>
          <a:bodyPr wrap="square" rtlCol="0">
            <a:spAutoFit/>
          </a:bodyPr>
          <a:lstStyle/>
          <a:p>
            <a:pPr algn="ctr"/>
            <a:r>
              <a:rPr lang="ro-MD" sz="2800" b="0" i="0">
                <a:effectLst/>
                <a:latin typeface="Open Sans" panose="020B0806030504020204" pitchFamily="34" charset="0"/>
              </a:rPr>
              <a:t>Existentialist believe that existence is more important than essence (and that the only way to really have an essence or be a person is to act/experience)existence = acting, doing things, making choices essence = a ‘soul’, an internal self-ness</a:t>
            </a:r>
            <a:endParaRPr lang="ro-MD" sz="2800"/>
          </a:p>
        </p:txBody>
      </p:sp>
      <p:pic>
        <p:nvPicPr>
          <p:cNvPr id="6" name="Imagine 5">
            <a:extLst>
              <a:ext uri="{FF2B5EF4-FFF2-40B4-BE49-F238E27FC236}">
                <a16:creationId xmlns:a16="http://schemas.microsoft.com/office/drawing/2014/main" id="{61985384-1570-E088-E9D9-5773AD9EEBD3}"/>
              </a:ext>
            </a:extLst>
          </p:cNvPr>
          <p:cNvPicPr>
            <a:picLocks noChangeAspect="1"/>
          </p:cNvPicPr>
          <p:nvPr/>
        </p:nvPicPr>
        <p:blipFill>
          <a:blip r:embed="rId2"/>
          <a:stretch>
            <a:fillRect/>
          </a:stretch>
        </p:blipFill>
        <p:spPr>
          <a:xfrm>
            <a:off x="296471" y="4674142"/>
            <a:ext cx="8658295" cy="1171799"/>
          </a:xfrm>
          <a:prstGeom prst="rect">
            <a:avLst/>
          </a:prstGeom>
        </p:spPr>
      </p:pic>
    </p:spTree>
    <p:extLst>
      <p:ext uri="{BB962C8B-B14F-4D97-AF65-F5344CB8AC3E}">
        <p14:creationId xmlns:p14="http://schemas.microsoft.com/office/powerpoint/2010/main" val="224084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DE1865-3C04-06B6-687B-686326F0DCF1}"/>
              </a:ext>
            </a:extLst>
          </p:cNvPr>
          <p:cNvSpPr>
            <a:spLocks noGrp="1"/>
          </p:cNvSpPr>
          <p:nvPr>
            <p:ph type="ctrTitle"/>
          </p:nvPr>
        </p:nvSpPr>
        <p:spPr>
          <a:xfrm>
            <a:off x="1043738" y="78523"/>
            <a:ext cx="6858000" cy="1001981"/>
          </a:xfrm>
        </p:spPr>
        <p:txBody>
          <a:bodyPr/>
          <a:lstStyle/>
          <a:p>
            <a:r>
              <a:rPr lang="ro-MD" b="1" i="0">
                <a:effectLst/>
                <a:latin typeface="Open Sans" panose="020B0606030504020204" pitchFamily="34" charset="0"/>
              </a:rPr>
              <a:t>HISTORICAL CONTEXT</a:t>
            </a:r>
            <a:endParaRPr lang="ro-MD"/>
          </a:p>
        </p:txBody>
      </p:sp>
      <p:sp>
        <p:nvSpPr>
          <p:cNvPr id="3" name="Subtitlu 2">
            <a:extLst>
              <a:ext uri="{FF2B5EF4-FFF2-40B4-BE49-F238E27FC236}">
                <a16:creationId xmlns:a16="http://schemas.microsoft.com/office/drawing/2014/main" id="{C0294146-DC1D-9921-76DD-7BB826497D64}"/>
              </a:ext>
            </a:extLst>
          </p:cNvPr>
          <p:cNvSpPr>
            <a:spLocks noGrp="1"/>
          </p:cNvSpPr>
          <p:nvPr>
            <p:ph type="subTitle" idx="1"/>
          </p:nvPr>
        </p:nvSpPr>
        <p:spPr>
          <a:xfrm>
            <a:off x="431222" y="1080504"/>
            <a:ext cx="6858000" cy="1241822"/>
          </a:xfrm>
        </p:spPr>
        <p:txBody>
          <a:bodyPr>
            <a:normAutofit fontScale="77500" lnSpcReduction="20000"/>
          </a:bodyPr>
          <a:lstStyle/>
          <a:p>
            <a:r>
              <a:rPr lang="ro-MD" b="0" i="0">
                <a:effectLst/>
                <a:latin typeface="Open Sans" panose="020B0606030504020204" pitchFamily="34" charset="0"/>
              </a:rPr>
              <a:t>Reaction to devastation and atrocities experienced in war; allowed for a reassertion of the importance of human individuality and freedom</a:t>
            </a:r>
            <a:endParaRPr lang="ro-MD"/>
          </a:p>
        </p:txBody>
      </p:sp>
      <p:sp>
        <p:nvSpPr>
          <p:cNvPr id="7" name="CasetăText 6">
            <a:extLst>
              <a:ext uri="{FF2B5EF4-FFF2-40B4-BE49-F238E27FC236}">
                <a16:creationId xmlns:a16="http://schemas.microsoft.com/office/drawing/2014/main" id="{50D9ECCA-5C4F-65FD-DC3E-A97A9F762E21}"/>
              </a:ext>
            </a:extLst>
          </p:cNvPr>
          <p:cNvSpPr txBox="1"/>
          <p:nvPr/>
        </p:nvSpPr>
        <p:spPr>
          <a:xfrm>
            <a:off x="2026271" y="2437297"/>
            <a:ext cx="6500654" cy="1569660"/>
          </a:xfrm>
          <a:prstGeom prst="rect">
            <a:avLst/>
          </a:prstGeom>
          <a:noFill/>
        </p:spPr>
        <p:txBody>
          <a:bodyPr wrap="square" rtlCol="0">
            <a:spAutoFit/>
          </a:bodyPr>
          <a:lstStyle/>
          <a:p>
            <a:pPr algn="l"/>
            <a:r>
              <a:rPr lang="ro-MD" sz="2400" b="1" i="0">
                <a:effectLst/>
                <a:latin typeface="Open Sans" panose="020B0606030504020204" pitchFamily="34" charset="0"/>
              </a:rPr>
              <a:t>Major contributors: Sartre, Kierkegaard, Nietzsche, Heidegger, Beauvoir, Kafka (The Metamorphosis) and Camus (The Stranger)</a:t>
            </a:r>
            <a:endParaRPr lang="ro-MD" sz="2400" b="1"/>
          </a:p>
        </p:txBody>
      </p:sp>
      <p:sp>
        <p:nvSpPr>
          <p:cNvPr id="8" name="CasetăText 7">
            <a:extLst>
              <a:ext uri="{FF2B5EF4-FFF2-40B4-BE49-F238E27FC236}">
                <a16:creationId xmlns:a16="http://schemas.microsoft.com/office/drawing/2014/main" id="{7D649714-C646-BB2A-C771-5C16FEB06C37}"/>
              </a:ext>
            </a:extLst>
          </p:cNvPr>
          <p:cNvSpPr txBox="1"/>
          <p:nvPr/>
        </p:nvSpPr>
        <p:spPr>
          <a:xfrm>
            <a:off x="2128870" y="4315674"/>
            <a:ext cx="6627372" cy="1384995"/>
          </a:xfrm>
          <a:prstGeom prst="rect">
            <a:avLst/>
          </a:prstGeom>
          <a:noFill/>
        </p:spPr>
        <p:txBody>
          <a:bodyPr wrap="square" rtlCol="0">
            <a:spAutoFit/>
          </a:bodyPr>
          <a:lstStyle/>
          <a:p>
            <a:pPr algn="l"/>
            <a:r>
              <a:rPr lang="ro-MD" sz="2100" b="1" i="0">
                <a:effectLst/>
                <a:latin typeface="Open Sans" panose="020B0606030504020204" pitchFamily="34" charset="0"/>
              </a:rPr>
              <a:t>After experiencing numerous civil disturbances, localized wars, and two world wars, some people in Europe were bound to conclude that life is inherently miserable and irrational</a:t>
            </a:r>
            <a:endParaRPr lang="ro-MD" sz="2100" b="1"/>
          </a:p>
        </p:txBody>
      </p:sp>
    </p:spTree>
    <p:extLst>
      <p:ext uri="{BB962C8B-B14F-4D97-AF65-F5344CB8AC3E}">
        <p14:creationId xmlns:p14="http://schemas.microsoft.com/office/powerpoint/2010/main" val="2114129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A20949E-2DAC-C998-9980-32B79654E91E}"/>
              </a:ext>
            </a:extLst>
          </p:cNvPr>
          <p:cNvSpPr>
            <a:spLocks noGrp="1"/>
          </p:cNvSpPr>
          <p:nvPr>
            <p:ph type="title"/>
          </p:nvPr>
        </p:nvSpPr>
        <p:spPr/>
        <p:txBody>
          <a:bodyPr>
            <a:normAutofit fontScale="90000"/>
          </a:bodyPr>
          <a:lstStyle/>
          <a:p>
            <a:r>
              <a:rPr lang="ro-MD" b="1" i="0">
                <a:solidFill>
                  <a:schemeClr val="tx1"/>
                </a:solidFill>
                <a:effectLst/>
                <a:latin typeface="Open Sans" panose="020B0606030504020204" pitchFamily="34" charset="0"/>
              </a:rPr>
              <a:t>There are many variations found within Existentialism, but there are a few truths …</a:t>
            </a:r>
            <a:endParaRPr lang="ro-MD">
              <a:solidFill>
                <a:schemeClr val="tx1"/>
              </a:solidFill>
            </a:endParaRPr>
          </a:p>
        </p:txBody>
      </p:sp>
      <p:sp>
        <p:nvSpPr>
          <p:cNvPr id="3" name="Substituent conținut 2">
            <a:extLst>
              <a:ext uri="{FF2B5EF4-FFF2-40B4-BE49-F238E27FC236}">
                <a16:creationId xmlns:a16="http://schemas.microsoft.com/office/drawing/2014/main" id="{442A9355-294F-B478-7F5A-33F6EF0D0669}"/>
              </a:ext>
            </a:extLst>
          </p:cNvPr>
          <p:cNvSpPr>
            <a:spLocks noGrp="1"/>
          </p:cNvSpPr>
          <p:nvPr>
            <p:ph idx="1"/>
          </p:nvPr>
        </p:nvSpPr>
        <p:spPr>
          <a:xfrm>
            <a:off x="628650" y="2555276"/>
            <a:ext cx="7886700" cy="2934696"/>
          </a:xfrm>
        </p:spPr>
        <p:txBody>
          <a:bodyPr>
            <a:noAutofit/>
          </a:bodyPr>
          <a:lstStyle/>
          <a:p>
            <a:r>
              <a:rPr lang="ro-MD" b="1" i="0">
                <a:effectLst/>
                <a:latin typeface="Open Sans" panose="020B0606030504020204" pitchFamily="34" charset="0"/>
              </a:rPr>
              <a:t>Sentient beings exist and spend a lifetime defining individual essence</a:t>
            </a:r>
            <a:endParaRPr lang="ro-RO" b="1" i="0">
              <a:effectLst/>
              <a:latin typeface="Open Sans" panose="020B0606030504020204" pitchFamily="34" charset="0"/>
            </a:endParaRPr>
          </a:p>
          <a:p>
            <a:r>
              <a:rPr lang="ro-MD" b="1" i="0">
                <a:effectLst/>
                <a:latin typeface="Open Sans" panose="020B0606030504020204" pitchFamily="34" charset="0"/>
              </a:rPr>
              <a:t>All sentient beings have free will</a:t>
            </a:r>
            <a:endParaRPr lang="ro-RO" b="1" i="0">
              <a:effectLst/>
              <a:latin typeface="Open Sans" panose="020B0606030504020204" pitchFamily="34" charset="0"/>
            </a:endParaRPr>
          </a:p>
          <a:p>
            <a:r>
              <a:rPr lang="ro-MD" b="1" i="0">
                <a:effectLst/>
                <a:latin typeface="Open Sans" panose="020B0606030504020204" pitchFamily="34" charset="0"/>
              </a:rPr>
              <a:t>Every action, expression, or thought is the result of a decision</a:t>
            </a:r>
            <a:endParaRPr lang="ro-RO" b="1" i="0">
              <a:effectLst/>
              <a:latin typeface="Open Sans" panose="020B0606030504020204" pitchFamily="34" charset="0"/>
            </a:endParaRPr>
          </a:p>
          <a:p>
            <a:r>
              <a:rPr lang="ro-MD" b="1" i="0">
                <a:effectLst/>
                <a:latin typeface="Open Sans" panose="020B0606030504020204" pitchFamily="34" charset="0"/>
              </a:rPr>
              <a:t>Decision making is a stressful, solitary act, even in a group</a:t>
            </a:r>
            <a:endParaRPr lang="ro-RO" b="1" i="0">
              <a:effectLst/>
              <a:latin typeface="Open Sans" panose="020B0606030504020204" pitchFamily="34" charset="0"/>
            </a:endParaRPr>
          </a:p>
          <a:p>
            <a:r>
              <a:rPr lang="ro-MD" b="1" i="0">
                <a:effectLst/>
                <a:latin typeface="Open Sans" panose="020B0606030504020204" pitchFamily="34" charset="0"/>
              </a:rPr>
              <a:t>Any decision can and usually does have negative aspects (hence the stress)</a:t>
            </a:r>
            <a:endParaRPr lang="ro-MD" b="1"/>
          </a:p>
        </p:txBody>
      </p:sp>
    </p:spTree>
    <p:extLst>
      <p:ext uri="{BB962C8B-B14F-4D97-AF65-F5344CB8AC3E}">
        <p14:creationId xmlns:p14="http://schemas.microsoft.com/office/powerpoint/2010/main" val="2807472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117EDF1-31B3-3FAB-AEE3-E27359BCE162}"/>
              </a:ext>
            </a:extLst>
          </p:cNvPr>
          <p:cNvSpPr>
            <a:spLocks noGrp="1"/>
          </p:cNvSpPr>
          <p:nvPr>
            <p:ph type="title"/>
          </p:nvPr>
        </p:nvSpPr>
        <p:spPr>
          <a:xfrm>
            <a:off x="458721" y="3955516"/>
            <a:ext cx="3146418" cy="994172"/>
          </a:xfrm>
        </p:spPr>
        <p:txBody>
          <a:bodyPr>
            <a:normAutofit/>
          </a:bodyPr>
          <a:lstStyle/>
          <a:p>
            <a:r>
              <a:rPr lang="ro-MD" sz="1800" b="1" i="0">
                <a:solidFill>
                  <a:schemeClr val="tx1"/>
                </a:solidFill>
                <a:effectLst/>
                <a:latin typeface="Open Sans" panose="020B0606030504020204" pitchFamily="34" charset="0"/>
              </a:rPr>
              <a:t>The Most Important </a:t>
            </a:r>
            <a:br>
              <a:rPr lang="ro-RO" sz="1800" b="1" i="0">
                <a:solidFill>
                  <a:schemeClr val="tx1"/>
                </a:solidFill>
                <a:effectLst/>
                <a:latin typeface="Open Sans" panose="020B0606030504020204" pitchFamily="34" charset="0"/>
              </a:rPr>
            </a:br>
            <a:r>
              <a:rPr lang="ro-MD" sz="1800" b="1" i="0">
                <a:solidFill>
                  <a:schemeClr val="tx1"/>
                </a:solidFill>
                <a:effectLst/>
                <a:latin typeface="Open Sans" panose="020B0606030504020204" pitchFamily="34" charset="0"/>
              </a:rPr>
              <a:t>Values in Existentialism:</a:t>
            </a:r>
            <a:endParaRPr lang="ro-MD" sz="1800">
              <a:solidFill>
                <a:schemeClr val="tx1"/>
              </a:solidFill>
            </a:endParaRPr>
          </a:p>
        </p:txBody>
      </p:sp>
      <p:graphicFrame>
        <p:nvGraphicFramePr>
          <p:cNvPr id="4" name="Tabel 4">
            <a:extLst>
              <a:ext uri="{FF2B5EF4-FFF2-40B4-BE49-F238E27FC236}">
                <a16:creationId xmlns:a16="http://schemas.microsoft.com/office/drawing/2014/main" id="{369A9848-022A-5064-BBC3-BC6E51303E54}"/>
              </a:ext>
            </a:extLst>
          </p:cNvPr>
          <p:cNvGraphicFramePr>
            <a:graphicFrameLocks noGrp="1"/>
          </p:cNvGraphicFramePr>
          <p:nvPr/>
        </p:nvGraphicFramePr>
        <p:xfrm>
          <a:off x="-44352" y="857251"/>
          <a:ext cx="9144000" cy="5398674"/>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2251126554"/>
                    </a:ext>
                  </a:extLst>
                </a:gridCol>
                <a:gridCol w="4572000">
                  <a:extLst>
                    <a:ext uri="{9D8B030D-6E8A-4147-A177-3AD203B41FA5}">
                      <a16:colId xmlns:a16="http://schemas.microsoft.com/office/drawing/2014/main" val="308134593"/>
                    </a:ext>
                  </a:extLst>
                </a:gridCol>
              </a:tblGrid>
              <a:tr h="1564666">
                <a:tc>
                  <a:txBody>
                    <a:bodyPr/>
                    <a:lstStyle/>
                    <a:p>
                      <a:r>
                        <a:rPr lang="ro-MD" sz="2100">
                          <a:effectLst/>
                        </a:rPr>
                        <a:t>the importance of free will</a:t>
                      </a:r>
                      <a:endParaRPr lang="ro-MD" sz="2100">
                        <a:latin typeface="Aharoni" panose="02000000000000000000" pitchFamily="2" charset="0"/>
                        <a:ea typeface="Aharoni" panose="02000000000000000000" pitchFamily="2" charset="0"/>
                      </a:endParaRPr>
                    </a:p>
                  </a:txBody>
                  <a:tcPr marL="68580" marR="68580" marT="34290" marB="34290"/>
                </a:tc>
                <a:tc>
                  <a:txBody>
                    <a:bodyPr/>
                    <a:lstStyle/>
                    <a:p>
                      <a:r>
                        <a:rPr lang="ro-MD" sz="1500">
                          <a:effectLst/>
                        </a:rPr>
                        <a:t>Angst:sometimes called dread, anxiety or even anguisha term that is common to many existentialist thinkers.It is generally held to be a negative feeling arising from the experience of human freedom and responsibility</a:t>
                      </a:r>
                      <a:endParaRPr lang="ro-MD" sz="1500" b="1">
                        <a:latin typeface="Aharoni" panose="02000000000000000000" pitchFamily="2" charset="0"/>
                        <a:ea typeface="Aharoni" panose="02000000000000000000" pitchFamily="2" charset="0"/>
                      </a:endParaRPr>
                    </a:p>
                  </a:txBody>
                  <a:tcPr marL="68580" marR="68580" marT="34290" marB="34290"/>
                </a:tc>
                <a:extLst>
                  <a:ext uri="{0D108BD9-81ED-4DB2-BD59-A6C34878D82A}">
                    <a16:rowId xmlns:a16="http://schemas.microsoft.com/office/drawing/2014/main" val="974803280"/>
                  </a:ext>
                </a:extLst>
              </a:tr>
              <a:tr h="2636355">
                <a:tc>
                  <a:txBody>
                    <a:bodyPr/>
                    <a:lstStyle/>
                    <a:p>
                      <a:r>
                        <a:rPr lang="ro-MD" sz="2100">
                          <a:effectLst/>
                        </a:rPr>
                        <a:t>the potential consequence of decisions on others</a:t>
                      </a:r>
                      <a:endParaRPr lang="ro-MD" sz="2100">
                        <a:latin typeface="Aharoni" panose="02000000000000000000" pitchFamily="2" charset="0"/>
                        <a:ea typeface="Aharoni" panose="02000000000000000000" pitchFamily="2" charset="0"/>
                      </a:endParaRPr>
                    </a:p>
                  </a:txBody>
                  <a:tcPr marL="68580" marR="68580" marT="34290" marB="34290"/>
                </a:tc>
                <a:tc>
                  <a:txBody>
                    <a:bodyPr/>
                    <a:lstStyle/>
                    <a:p>
                      <a:r>
                        <a:rPr lang="ro-MD" sz="1500">
                          <a:effectLst/>
                        </a:rPr>
                        <a:t>Despair:Commonly defined as a loss of hope, despair in existentialism is more specifically related to the breakdown in one or more of the defining qualities of one's identityexistentialist despair is a state one is in even when he isn't overtly in despair. So long as a person's identity depends on qualities that can crumble, he is considered to be in perpetual despair</a:t>
                      </a:r>
                      <a:endParaRPr lang="ro-MD" sz="1500" b="1">
                        <a:latin typeface="Aharoni" panose="02000000000000000000" pitchFamily="2" charset="0"/>
                        <a:ea typeface="Aharoni" panose="02000000000000000000" pitchFamily="2" charset="0"/>
                      </a:endParaRPr>
                    </a:p>
                  </a:txBody>
                  <a:tcPr marL="68580" marR="68580" marT="34290" marB="34290"/>
                </a:tc>
                <a:extLst>
                  <a:ext uri="{0D108BD9-81ED-4DB2-BD59-A6C34878D82A}">
                    <a16:rowId xmlns:a16="http://schemas.microsoft.com/office/drawing/2014/main" val="2911125575"/>
                  </a:ext>
                </a:extLst>
              </a:tr>
              <a:tr h="1197653">
                <a:tc>
                  <a:txBody>
                    <a:bodyPr/>
                    <a:lstStyle/>
                    <a:p>
                      <a:r>
                        <a:rPr lang="ro-MD" sz="2100">
                          <a:effectLst/>
                        </a:rPr>
                        <a:t>the anxiety that results from decision-making (Angst)</a:t>
                      </a:r>
                      <a:endParaRPr lang="ro-MD" sz="2100">
                        <a:latin typeface="Aharoni" panose="02000000000000000000" pitchFamily="2" charset="0"/>
                        <a:ea typeface="Aharoni" panose="02000000000000000000" pitchFamily="2" charset="0"/>
                      </a:endParaRPr>
                    </a:p>
                  </a:txBody>
                  <a:tcPr marL="68580" marR="68580" marT="34290" marB="34290"/>
                </a:tc>
                <a:tc>
                  <a:txBody>
                    <a:bodyPr/>
                    <a:lstStyle/>
                    <a:p>
                      <a:r>
                        <a:rPr lang="ro-MD" sz="1400">
                          <a:effectLst/>
                        </a:rPr>
                        <a:t>Ex: an athlete might feel despair if he lost the function of his/her legs; an Existential athlete would despair simply over the fact that he/she has legs that may someday lose their function</a:t>
                      </a:r>
                      <a:endParaRPr lang="ro-MD" sz="1400" b="1">
                        <a:latin typeface="Aharoni" panose="02000000000000000000" pitchFamily="2" charset="0"/>
                        <a:ea typeface="Aharoni" panose="02000000000000000000" pitchFamily="2" charset="0"/>
                      </a:endParaRPr>
                    </a:p>
                  </a:txBody>
                  <a:tcPr marL="68580" marR="68580" marT="34290" marB="34290"/>
                </a:tc>
                <a:extLst>
                  <a:ext uri="{0D108BD9-81ED-4DB2-BD59-A6C34878D82A}">
                    <a16:rowId xmlns:a16="http://schemas.microsoft.com/office/drawing/2014/main" val="693824578"/>
                  </a:ext>
                </a:extLst>
              </a:tr>
            </a:tbl>
          </a:graphicData>
        </a:graphic>
      </p:graphicFrame>
    </p:spTree>
    <p:extLst>
      <p:ext uri="{BB962C8B-B14F-4D97-AF65-F5344CB8AC3E}">
        <p14:creationId xmlns:p14="http://schemas.microsoft.com/office/powerpoint/2010/main" val="2030206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67B6E90-A2B9-2A2B-3C93-F0F29FFF9A4D}"/>
              </a:ext>
            </a:extLst>
          </p:cNvPr>
          <p:cNvSpPr>
            <a:spLocks noGrp="1"/>
          </p:cNvSpPr>
          <p:nvPr>
            <p:ph type="title"/>
          </p:nvPr>
        </p:nvSpPr>
        <p:spPr/>
        <p:txBody>
          <a:bodyPr>
            <a:normAutofit fontScale="90000"/>
          </a:bodyPr>
          <a:lstStyle/>
          <a:p>
            <a:r>
              <a:rPr lang="ro-MD" b="1" i="0">
                <a:solidFill>
                  <a:schemeClr val="tx1"/>
                </a:solidFill>
                <a:effectLst/>
                <a:latin typeface="Open Sans" panose="020B0606030504020204" pitchFamily="34" charset="0"/>
              </a:rPr>
              <a:t>You just might be an Existentialist if you….</a:t>
            </a:r>
            <a:endParaRPr lang="ro-MD">
              <a:solidFill>
                <a:schemeClr val="tx1"/>
              </a:solidFill>
            </a:endParaRPr>
          </a:p>
        </p:txBody>
      </p:sp>
      <p:sp>
        <p:nvSpPr>
          <p:cNvPr id="3" name="Substituent conținut 2">
            <a:extLst>
              <a:ext uri="{FF2B5EF4-FFF2-40B4-BE49-F238E27FC236}">
                <a16:creationId xmlns:a16="http://schemas.microsoft.com/office/drawing/2014/main" id="{FE191E24-B0EA-6B8B-4BCC-FE2299BABA50}"/>
              </a:ext>
            </a:extLst>
          </p:cNvPr>
          <p:cNvSpPr>
            <a:spLocks noGrp="1"/>
          </p:cNvSpPr>
          <p:nvPr>
            <p:ph idx="1"/>
          </p:nvPr>
        </p:nvSpPr>
        <p:spPr/>
        <p:txBody>
          <a:bodyPr>
            <a:normAutofit fontScale="85000" lnSpcReduction="10000"/>
          </a:bodyPr>
          <a:lstStyle/>
          <a:p>
            <a:r>
              <a:rPr lang="ro-MD" b="0" i="0">
                <a:effectLst/>
                <a:latin typeface="Open Sans" panose="020B0606030504020204" pitchFamily="34" charset="0"/>
              </a:rPr>
              <a:t>are obsessed with how to live life and believe that philosophical and psychological inquiry can help</a:t>
            </a:r>
            <a:endParaRPr lang="ro-RO" b="0" i="0">
              <a:effectLst/>
              <a:latin typeface="Open Sans" panose="020B0606030504020204" pitchFamily="34" charset="0"/>
            </a:endParaRPr>
          </a:p>
          <a:p>
            <a:r>
              <a:rPr lang="ro-MD" b="0" i="0">
                <a:effectLst/>
                <a:latin typeface="Open Sans" panose="020B0606030504020204" pitchFamily="34" charset="0"/>
              </a:rPr>
              <a:t>believe there are certain questions that everyone must deal with such as death, the meaning of human existence, the place of God in human existence, the meaning of value, interpersonal relationship</a:t>
            </a:r>
            <a:endParaRPr lang="ro-RO" b="0" i="0">
              <a:effectLst/>
              <a:latin typeface="Open Sans" panose="020B0606030504020204" pitchFamily="34" charset="0"/>
            </a:endParaRPr>
          </a:p>
          <a:p>
            <a:r>
              <a:rPr lang="ro-MD" b="0" i="0">
                <a:effectLst/>
                <a:latin typeface="Open Sans" panose="020B0606030504020204" pitchFamily="34" charset="0"/>
              </a:rPr>
              <a:t>believe that life is very difficult and that it doesn't have an "objective" or universally known value, but that the individual must create value by affirming it and living it, not by talking about it</a:t>
            </a:r>
            <a:endParaRPr lang="ro-RO" b="0" i="0">
              <a:effectLst/>
              <a:latin typeface="Open Sans" panose="020B0606030504020204" pitchFamily="34" charset="0"/>
            </a:endParaRPr>
          </a:p>
          <a:p>
            <a:r>
              <a:rPr lang="ro-MD" b="0" i="0">
                <a:effectLst/>
                <a:latin typeface="Open Sans" panose="020B0606030504020204" pitchFamily="34" charset="0"/>
              </a:rPr>
              <a:t>believe that values are primarily demonstrated in ACTION, not in words</a:t>
            </a:r>
            <a:endParaRPr lang="ro-MD"/>
          </a:p>
        </p:txBody>
      </p:sp>
    </p:spTree>
    <p:extLst>
      <p:ext uri="{BB962C8B-B14F-4D97-AF65-F5344CB8AC3E}">
        <p14:creationId xmlns:p14="http://schemas.microsoft.com/office/powerpoint/2010/main" val="3067303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BEE67E4-8190-AFD2-3145-3A4AFE1EAE15}"/>
              </a:ext>
            </a:extLst>
          </p:cNvPr>
          <p:cNvSpPr>
            <a:spLocks noGrp="1"/>
          </p:cNvSpPr>
          <p:nvPr>
            <p:ph type="title"/>
          </p:nvPr>
        </p:nvSpPr>
        <p:spPr>
          <a:xfrm>
            <a:off x="322625" y="260756"/>
            <a:ext cx="5187725" cy="994172"/>
          </a:xfrm>
        </p:spPr>
        <p:txBody>
          <a:bodyPr>
            <a:normAutofit/>
          </a:bodyPr>
          <a:lstStyle/>
          <a:p>
            <a:r>
              <a:rPr lang="ro-MD" sz="2700" b="1" i="0">
                <a:solidFill>
                  <a:schemeClr val="tx1"/>
                </a:solidFill>
                <a:effectLst/>
                <a:latin typeface="Open Sans" panose="020B0606030504020204" pitchFamily="34" charset="0"/>
              </a:rPr>
              <a:t>Put in the shortest form:</a:t>
            </a:r>
            <a:endParaRPr lang="ro-MD" sz="2700">
              <a:solidFill>
                <a:schemeClr val="tx1"/>
              </a:solidFill>
            </a:endParaRPr>
          </a:p>
        </p:txBody>
      </p:sp>
      <p:sp>
        <p:nvSpPr>
          <p:cNvPr id="3" name="Substituent conținut 2">
            <a:extLst>
              <a:ext uri="{FF2B5EF4-FFF2-40B4-BE49-F238E27FC236}">
                <a16:creationId xmlns:a16="http://schemas.microsoft.com/office/drawing/2014/main" id="{6BB29318-E0B7-5005-B962-9941B74899A6}"/>
              </a:ext>
            </a:extLst>
          </p:cNvPr>
          <p:cNvSpPr>
            <a:spLocks noGrp="1"/>
          </p:cNvSpPr>
          <p:nvPr>
            <p:ph idx="1"/>
          </p:nvPr>
        </p:nvSpPr>
        <p:spPr>
          <a:xfrm>
            <a:off x="5510350" y="807191"/>
            <a:ext cx="3420003" cy="1253852"/>
          </a:xfrm>
        </p:spPr>
        <p:txBody>
          <a:bodyPr>
            <a:noAutofit/>
          </a:bodyPr>
          <a:lstStyle/>
          <a:p>
            <a:pPr marL="0" indent="0" algn="ctr">
              <a:buNone/>
            </a:pPr>
            <a:r>
              <a:rPr lang="ro-MD" sz="2700" b="1" i="0">
                <a:effectLst/>
                <a:latin typeface="Open Sans" panose="020B0606030504020204" pitchFamily="34" charset="0"/>
              </a:rPr>
              <a:t>Living without certainty and with personal responsibility is a nearly unbearable burden.</a:t>
            </a:r>
            <a:endParaRPr lang="ro-MD" sz="2700" b="1"/>
          </a:p>
        </p:txBody>
      </p:sp>
      <p:sp>
        <p:nvSpPr>
          <p:cNvPr id="4" name="CasetăText 3">
            <a:extLst>
              <a:ext uri="{FF2B5EF4-FFF2-40B4-BE49-F238E27FC236}">
                <a16:creationId xmlns:a16="http://schemas.microsoft.com/office/drawing/2014/main" id="{44D07B6B-C5D1-60DF-94F8-03387861C95F}"/>
              </a:ext>
            </a:extLst>
          </p:cNvPr>
          <p:cNvSpPr txBox="1"/>
          <p:nvPr/>
        </p:nvSpPr>
        <p:spPr>
          <a:xfrm>
            <a:off x="960525" y="4245179"/>
            <a:ext cx="7282507" cy="1708160"/>
          </a:xfrm>
          <a:prstGeom prst="rect">
            <a:avLst/>
          </a:prstGeom>
          <a:noFill/>
        </p:spPr>
        <p:txBody>
          <a:bodyPr wrap="square" rtlCol="0">
            <a:spAutoFit/>
          </a:bodyPr>
          <a:lstStyle/>
          <a:p>
            <a:pPr algn="l"/>
            <a:r>
              <a:rPr lang="ro-MD" sz="2100" b="0" i="0">
                <a:effectLst/>
                <a:latin typeface="Open Sans" panose="020B0606030504020204" pitchFamily="34" charset="0"/>
              </a:rPr>
              <a:t>It's not surprising that acting, for the Existentialist, is a terrifying responsibility and living and acting is a burden that causes great anxiety. There is not absolute certainty in anything, thus human acts are the full responsibility of the individual.</a:t>
            </a:r>
            <a:endParaRPr lang="ro-MD" sz="2100"/>
          </a:p>
        </p:txBody>
      </p:sp>
      <p:sp>
        <p:nvSpPr>
          <p:cNvPr id="6" name="Substituent conținut 2">
            <a:extLst>
              <a:ext uri="{FF2B5EF4-FFF2-40B4-BE49-F238E27FC236}">
                <a16:creationId xmlns:a16="http://schemas.microsoft.com/office/drawing/2014/main" id="{F8078F5C-42B0-C28B-62F1-64A5964F16CC}"/>
              </a:ext>
            </a:extLst>
          </p:cNvPr>
          <p:cNvSpPr txBox="1">
            <a:spLocks/>
          </p:cNvSpPr>
          <p:nvPr/>
        </p:nvSpPr>
        <p:spPr>
          <a:xfrm>
            <a:off x="645124" y="2321178"/>
            <a:ext cx="4542728" cy="20609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MD" sz="2100" b="1">
                <a:latin typeface="Open Sans" panose="020B0606030504020204" pitchFamily="34" charset="0"/>
              </a:rPr>
              <a:t>Existentialism also attempts to describe our desires to</a:t>
            </a:r>
            <a:br>
              <a:rPr lang="ro-MD" sz="2100"/>
            </a:br>
            <a:r>
              <a:rPr lang="ro-MD" sz="2100">
                <a:latin typeface="Open Sans" panose="020B0606030504020204" pitchFamily="34" charset="0"/>
              </a:rPr>
              <a:t>make rational decisions while existing in an irrational universeseek answers when they are impossible to find</a:t>
            </a:r>
            <a:endParaRPr lang="ro-MD" sz="2100"/>
          </a:p>
        </p:txBody>
      </p:sp>
      <mc:AlternateContent xmlns:mc="http://schemas.openxmlformats.org/markup-compatibility/2006">
        <mc:Choice xmlns:p14="http://schemas.microsoft.com/office/powerpoint/2010/main" Requires="p14">
          <p:contentPart p14:bwMode="auto" r:id="rId2">
            <p14:nvContentPartPr>
              <p14:cNvPr id="7" name="Cerneală 6">
                <a:extLst>
                  <a:ext uri="{FF2B5EF4-FFF2-40B4-BE49-F238E27FC236}">
                    <a16:creationId xmlns:a16="http://schemas.microsoft.com/office/drawing/2014/main" id="{8D39BCE1-5779-03A3-7878-D9E82F9F25D8}"/>
                  </a:ext>
                </a:extLst>
              </p14:cNvPr>
              <p14:cNvContentPartPr/>
              <p14:nvPr/>
            </p14:nvContentPartPr>
            <p14:xfrm>
              <a:off x="4896792" y="1040515"/>
              <a:ext cx="582120" cy="377190"/>
            </p14:xfrm>
          </p:contentPart>
        </mc:Choice>
        <mc:Fallback>
          <p:pic>
            <p:nvPicPr>
              <p:cNvPr id="7" name="Cerneală 6">
                <a:extLst>
                  <a:ext uri="{FF2B5EF4-FFF2-40B4-BE49-F238E27FC236}">
                    <a16:creationId xmlns:a16="http://schemas.microsoft.com/office/drawing/2014/main" id="{8D39BCE1-5779-03A3-7878-D9E82F9F25D8}"/>
                  </a:ext>
                </a:extLst>
              </p:cNvPr>
              <p:cNvPicPr/>
              <p:nvPr/>
            </p:nvPicPr>
            <p:blipFill>
              <a:blip r:embed="rId3"/>
              <a:stretch>
                <a:fillRect/>
              </a:stretch>
            </p:blipFill>
            <p:spPr>
              <a:xfrm>
                <a:off x="4884200" y="1027918"/>
                <a:ext cx="606945" cy="40202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Cerneală 10">
                <a:extLst>
                  <a:ext uri="{FF2B5EF4-FFF2-40B4-BE49-F238E27FC236}">
                    <a16:creationId xmlns:a16="http://schemas.microsoft.com/office/drawing/2014/main" id="{BA2E0F16-DB8A-2EF1-0044-ADF72668DD41}"/>
                  </a:ext>
                </a:extLst>
              </p14:cNvPr>
              <p14:cNvContentPartPr/>
              <p14:nvPr/>
            </p14:nvContentPartPr>
            <p14:xfrm flipH="1">
              <a:off x="5541249" y="3639656"/>
              <a:ext cx="456127" cy="474468"/>
            </p14:xfrm>
          </p:contentPart>
        </mc:Choice>
        <mc:Fallback>
          <p:pic>
            <p:nvPicPr>
              <p:cNvPr id="10" name="Cerneală 10">
                <a:extLst>
                  <a:ext uri="{FF2B5EF4-FFF2-40B4-BE49-F238E27FC236}">
                    <a16:creationId xmlns:a16="http://schemas.microsoft.com/office/drawing/2014/main" id="{BA2E0F16-DB8A-2EF1-0044-ADF72668DD41}"/>
                  </a:ext>
                </a:extLst>
              </p:cNvPr>
              <p:cNvPicPr/>
              <p:nvPr/>
            </p:nvPicPr>
            <p:blipFill>
              <a:blip r:embed="rId5"/>
              <a:stretch>
                <a:fillRect/>
              </a:stretch>
            </p:blipFill>
            <p:spPr>
              <a:xfrm flipH="1">
                <a:off x="5528649" y="3627056"/>
                <a:ext cx="480967" cy="49930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Cerneală 10">
                <a:extLst>
                  <a:ext uri="{FF2B5EF4-FFF2-40B4-BE49-F238E27FC236}">
                    <a16:creationId xmlns:a16="http://schemas.microsoft.com/office/drawing/2014/main" id="{840A6BA7-BC95-880D-261E-955CD956D367}"/>
                  </a:ext>
                </a:extLst>
              </p14:cNvPr>
              <p14:cNvContentPartPr/>
              <p14:nvPr/>
            </p14:nvContentPartPr>
            <p14:xfrm>
              <a:off x="254204" y="3199826"/>
              <a:ext cx="503010" cy="1674000"/>
            </p14:xfrm>
          </p:contentPart>
        </mc:Choice>
        <mc:Fallback>
          <p:pic>
            <p:nvPicPr>
              <p:cNvPr id="11" name="Cerneală 10">
                <a:extLst>
                  <a:ext uri="{FF2B5EF4-FFF2-40B4-BE49-F238E27FC236}">
                    <a16:creationId xmlns:a16="http://schemas.microsoft.com/office/drawing/2014/main" id="{840A6BA7-BC95-880D-261E-955CD956D367}"/>
                  </a:ext>
                </a:extLst>
              </p:cNvPr>
              <p:cNvPicPr/>
              <p:nvPr/>
            </p:nvPicPr>
            <p:blipFill>
              <a:blip r:embed="rId7"/>
              <a:stretch>
                <a:fillRect/>
              </a:stretch>
            </p:blipFill>
            <p:spPr>
              <a:xfrm>
                <a:off x="241602" y="3187226"/>
                <a:ext cx="527854" cy="1698840"/>
              </a:xfrm>
              <a:prstGeom prst="rect">
                <a:avLst/>
              </a:prstGeom>
            </p:spPr>
          </p:pic>
        </mc:Fallback>
      </mc:AlternateContent>
    </p:spTree>
    <p:extLst>
      <p:ext uri="{BB962C8B-B14F-4D97-AF65-F5344CB8AC3E}">
        <p14:creationId xmlns:p14="http://schemas.microsoft.com/office/powerpoint/2010/main" val="223080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44"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0"/>
            <a:ext cx="9139944" cy="686119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68341" cy="6858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34" y="25774"/>
            <a:ext cx="9224642" cy="683222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894" y="1484784"/>
            <a:ext cx="9210916" cy="5373034"/>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34" y="48178"/>
            <a:ext cx="9162784" cy="6809640"/>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30450" t="10593" r="22466" b="6774"/>
          <a:stretch/>
        </p:blipFill>
        <p:spPr>
          <a:xfrm>
            <a:off x="7315124" y="3843027"/>
            <a:ext cx="1633400" cy="2866618"/>
          </a:xfrm>
          <a:prstGeom prst="rect">
            <a:avLst/>
          </a:prstGeom>
        </p:spPr>
      </p:pic>
      <p:sp>
        <p:nvSpPr>
          <p:cNvPr id="12" name="Rectangle 11"/>
          <p:cNvSpPr/>
          <p:nvPr/>
        </p:nvSpPr>
        <p:spPr>
          <a:xfrm>
            <a:off x="7236296" y="5961564"/>
            <a:ext cx="1656184"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a:ln w="50800"/>
                <a:solidFill>
                  <a:schemeClr val="bg1">
                    <a:shade val="50000"/>
                  </a:schemeClr>
                </a:solidFill>
              </a:rPr>
              <a:t>Chair</a:t>
            </a:r>
          </a:p>
        </p:txBody>
      </p:sp>
      <p:sp>
        <p:nvSpPr>
          <p:cNvPr id="13" name="Rectangle 12"/>
          <p:cNvSpPr/>
          <p:nvPr/>
        </p:nvSpPr>
        <p:spPr>
          <a:xfrm>
            <a:off x="471090" y="51003"/>
            <a:ext cx="8197764"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b="1" dirty="0"/>
              <a:t> Continental philosophy usually considers these conditions of possible experience as variable. </a:t>
            </a:r>
            <a:r>
              <a:rPr lang="en-US" sz="2800" dirty="0"/>
              <a:t>Determined at least partly by factors such as </a:t>
            </a:r>
            <a:r>
              <a:rPr lang="en-US" sz="2800" b="1" dirty="0"/>
              <a:t>:</a:t>
            </a:r>
          </a:p>
        </p:txBody>
      </p:sp>
      <p:sp>
        <p:nvSpPr>
          <p:cNvPr id="14" name="Rectangle 13"/>
          <p:cNvSpPr/>
          <p:nvPr/>
        </p:nvSpPr>
        <p:spPr>
          <a:xfrm>
            <a:off x="101257" y="1628800"/>
            <a:ext cx="2454519" cy="1754326"/>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solidFill>
                  <a:schemeClr val="bg1">
                    <a:shade val="50000"/>
                  </a:schemeClr>
                </a:solidFill>
                <a:effectLst/>
              </a:rPr>
              <a:t>Social </a:t>
            </a:r>
          </a:p>
          <a:p>
            <a:pPr algn="ctr"/>
            <a:r>
              <a:rPr lang="en-US" sz="5400" b="1" cap="none" spc="0" dirty="0">
                <a:ln w="50800"/>
                <a:solidFill>
                  <a:schemeClr val="bg1">
                    <a:shade val="50000"/>
                  </a:schemeClr>
                </a:solidFill>
                <a:effectLst/>
              </a:rPr>
              <a:t>context</a:t>
            </a:r>
          </a:p>
        </p:txBody>
      </p:sp>
      <p:sp>
        <p:nvSpPr>
          <p:cNvPr id="15" name="Rectangle 14"/>
          <p:cNvSpPr/>
          <p:nvPr/>
        </p:nvSpPr>
        <p:spPr>
          <a:xfrm>
            <a:off x="1115616" y="4365104"/>
            <a:ext cx="1829347" cy="2123658"/>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dirty="0">
                <a:ln w="50800"/>
                <a:solidFill>
                  <a:schemeClr val="bg1">
                    <a:shade val="50000"/>
                  </a:schemeClr>
                </a:solidFill>
                <a:effectLst/>
              </a:rPr>
              <a:t>Space </a:t>
            </a:r>
          </a:p>
          <a:p>
            <a:pPr algn="ctr"/>
            <a:r>
              <a:rPr lang="en-US" sz="4400" b="1" cap="none" spc="0" dirty="0">
                <a:ln w="50800"/>
                <a:solidFill>
                  <a:schemeClr val="bg1">
                    <a:shade val="50000"/>
                  </a:schemeClr>
                </a:solidFill>
                <a:effectLst/>
              </a:rPr>
              <a:t>and </a:t>
            </a:r>
          </a:p>
          <a:p>
            <a:pPr algn="ctr"/>
            <a:r>
              <a:rPr lang="en-US" sz="4400" b="1" dirty="0">
                <a:ln w="50800"/>
                <a:solidFill>
                  <a:schemeClr val="bg1">
                    <a:shade val="50000"/>
                  </a:schemeClr>
                </a:solidFill>
              </a:rPr>
              <a:t>time</a:t>
            </a:r>
            <a:endParaRPr lang="en-US" sz="4400" b="1" cap="none" spc="0" dirty="0">
              <a:ln w="50800"/>
              <a:solidFill>
                <a:schemeClr val="bg1">
                  <a:shade val="50000"/>
                </a:schemeClr>
              </a:solidFill>
              <a:effectLst/>
            </a:endParaRPr>
          </a:p>
        </p:txBody>
      </p:sp>
      <p:sp>
        <p:nvSpPr>
          <p:cNvPr id="16" name="Rectangle 15"/>
          <p:cNvSpPr/>
          <p:nvPr/>
        </p:nvSpPr>
        <p:spPr>
          <a:xfrm>
            <a:off x="6530452" y="2121242"/>
            <a:ext cx="2693366" cy="76944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4400" b="1" dirty="0"/>
              <a:t>Language</a:t>
            </a:r>
          </a:p>
        </p:txBody>
      </p:sp>
      <p:sp>
        <p:nvSpPr>
          <p:cNvPr id="17" name="Rectangle 16"/>
          <p:cNvSpPr/>
          <p:nvPr/>
        </p:nvSpPr>
        <p:spPr>
          <a:xfrm>
            <a:off x="6376656" y="3786580"/>
            <a:ext cx="2157963" cy="76944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4400" b="1" dirty="0"/>
              <a:t>Culture</a:t>
            </a:r>
          </a:p>
        </p:txBody>
      </p:sp>
      <p:sp>
        <p:nvSpPr>
          <p:cNvPr id="18" name="Rectangle 17"/>
          <p:cNvSpPr/>
          <p:nvPr/>
        </p:nvSpPr>
        <p:spPr>
          <a:xfrm>
            <a:off x="5183769" y="5719321"/>
            <a:ext cx="2127505" cy="76944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4400" b="1" dirty="0"/>
              <a:t>History</a:t>
            </a:r>
          </a:p>
        </p:txBody>
      </p:sp>
      <p:sp>
        <p:nvSpPr>
          <p:cNvPr id="19" name="Rectangle 18"/>
          <p:cNvSpPr/>
          <p:nvPr/>
        </p:nvSpPr>
        <p:spPr>
          <a:xfrm>
            <a:off x="4464564" y="1628800"/>
            <a:ext cx="4821112"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a:t>Continental philosophers generally reject the view that the natural sciences are the only or most accurate way of understanding natural phenomena.</a:t>
            </a:r>
          </a:p>
        </p:txBody>
      </p:sp>
      <p:sp>
        <p:nvSpPr>
          <p:cNvPr id="20" name="Rectangle 19"/>
          <p:cNvSpPr/>
          <p:nvPr/>
        </p:nvSpPr>
        <p:spPr>
          <a:xfrm>
            <a:off x="38458" y="4394480"/>
            <a:ext cx="9067083"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en-US" sz="2400" b="1" dirty="0"/>
              <a:t>     Continental philosophers often argue that science depends upon a "pre-theoretical substrate of experience" (a version of Kantian conditions of possible experience or the phenomenological </a:t>
            </a:r>
            <a:r>
              <a:rPr lang="en-US" sz="2400" b="1" dirty="0">
                <a:hlinkClick r:id="rId11" tooltip="Lifeworld"/>
              </a:rPr>
              <a:t>“</a:t>
            </a:r>
            <a:r>
              <a:rPr lang="en-US" sz="2400" b="1" dirty="0" err="1"/>
              <a:t>lifeworld</a:t>
            </a:r>
            <a:r>
              <a:rPr lang="en-US" sz="2400" b="1" dirty="0"/>
              <a:t>") and that scientific methods are inadequate to fully understand such conditions of intelligibility.</a:t>
            </a:r>
          </a:p>
        </p:txBody>
      </p:sp>
    </p:spTree>
    <p:extLst>
      <p:ext uri="{BB962C8B-B14F-4D97-AF65-F5344CB8AC3E}">
        <p14:creationId xmlns:p14="http://schemas.microsoft.com/office/powerpoint/2010/main" val="23492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88889E-6 -4.44444E-6 L -0.38143 -0.36388 " pathEditMode="relative" rAng="0" ptsTypes="AA">
                                      <p:cBhvr>
                                        <p:cTn id="36" dur="2000" fill="hold"/>
                                        <p:tgtEl>
                                          <p:spTgt spid="11"/>
                                        </p:tgtEl>
                                        <p:attrNameLst>
                                          <p:attrName>ppt_x</p:attrName>
                                          <p:attrName>ppt_y</p:attrName>
                                        </p:attrNameLst>
                                      </p:cBhvr>
                                      <p:rCtr x="-19080" y="-18194"/>
                                    </p:animMotion>
                                  </p:childTnLst>
                                </p:cTn>
                              </p:par>
                              <p:par>
                                <p:cTn id="37" presetID="42" presetClass="path" presetSubtype="0" accel="50000" decel="50000" fill="hold" grpId="0" nodeType="withEffect">
                                  <p:stCondLst>
                                    <p:cond delay="0"/>
                                  </p:stCondLst>
                                  <p:childTnLst>
                                    <p:animMotion origin="layout" path="M -4.44444E-6 -3.33333E-6 L -0.38194 -0.38935 " pathEditMode="relative" rAng="0" ptsTypes="AA">
                                      <p:cBhvr>
                                        <p:cTn id="38" dur="2000" fill="hold"/>
                                        <p:tgtEl>
                                          <p:spTgt spid="12"/>
                                        </p:tgtEl>
                                        <p:attrNameLst>
                                          <p:attrName>ppt_x</p:attrName>
                                          <p:attrName>ppt_y</p:attrName>
                                        </p:attrNameLst>
                                      </p:cBhvr>
                                      <p:rCtr x="-19097" y="-19468"/>
                                    </p:animMotion>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A8CDF99-9A1C-1434-8888-1A182E864CCB}"/>
              </a:ext>
            </a:extLst>
          </p:cNvPr>
          <p:cNvSpPr>
            <a:spLocks noGrp="1"/>
          </p:cNvSpPr>
          <p:nvPr>
            <p:ph type="title"/>
          </p:nvPr>
        </p:nvSpPr>
        <p:spPr/>
        <p:txBody>
          <a:bodyPr/>
          <a:lstStyle/>
          <a:p>
            <a:r>
              <a:rPr lang="ro-MD" b="1" i="0">
                <a:solidFill>
                  <a:schemeClr val="tx1"/>
                </a:solidFill>
                <a:effectLst/>
                <a:latin typeface="Open Sans" panose="020B0606030504020204" pitchFamily="34" charset="0"/>
              </a:rPr>
              <a:t>KEY EXISTENTIAL QUOTE</a:t>
            </a:r>
            <a:endParaRPr lang="ro-MD">
              <a:solidFill>
                <a:schemeClr val="tx1"/>
              </a:solidFill>
            </a:endParaRPr>
          </a:p>
        </p:txBody>
      </p:sp>
      <p:sp>
        <p:nvSpPr>
          <p:cNvPr id="3" name="Substituent conținut 2">
            <a:extLst>
              <a:ext uri="{FF2B5EF4-FFF2-40B4-BE49-F238E27FC236}">
                <a16:creationId xmlns:a16="http://schemas.microsoft.com/office/drawing/2014/main" id="{6E15D007-BF0E-336E-B50D-51DB004FBC00}"/>
              </a:ext>
            </a:extLst>
          </p:cNvPr>
          <p:cNvSpPr>
            <a:spLocks noGrp="1"/>
          </p:cNvSpPr>
          <p:nvPr>
            <p:ph idx="1"/>
          </p:nvPr>
        </p:nvSpPr>
        <p:spPr/>
        <p:txBody>
          <a:bodyPr>
            <a:normAutofit lnSpcReduction="10000"/>
          </a:bodyPr>
          <a:lstStyle/>
          <a:p>
            <a:r>
              <a:rPr lang="ro-MD" b="0" i="0">
                <a:effectLst/>
                <a:latin typeface="Open Sans" panose="020B0606030504020204" pitchFamily="34" charset="0"/>
              </a:rPr>
              <a:t>“we are condemned to be free.” ~Sartre</a:t>
            </a:r>
            <a:endParaRPr lang="ro-RO" b="0" i="0">
              <a:effectLst/>
              <a:latin typeface="Open Sans" panose="020B0606030504020204" pitchFamily="34" charset="0"/>
            </a:endParaRPr>
          </a:p>
          <a:p>
            <a:r>
              <a:rPr lang="ro-MD" b="0" i="0">
                <a:effectLst/>
                <a:latin typeface="Open Sans" panose="020B0606030504020204" pitchFamily="34" charset="0"/>
              </a:rPr>
              <a:t>“life is absurd.” ~Camus</a:t>
            </a:r>
            <a:endParaRPr lang="ro-RO" b="0" i="0">
              <a:effectLst/>
              <a:latin typeface="Open Sans" panose="020B0606030504020204" pitchFamily="34" charset="0"/>
            </a:endParaRPr>
          </a:p>
          <a:p>
            <a:r>
              <a:rPr lang="ro-MD" b="0" i="0">
                <a:effectLst/>
                <a:latin typeface="Open Sans" panose="020B0606030504020204" pitchFamily="34" charset="0"/>
              </a:rPr>
              <a:t>Human beings require a rational basis for their existence, but unable to find one, human life is a “futile passion.” ~Sartre</a:t>
            </a:r>
            <a:endParaRPr lang="ro-RO" b="0" i="0">
              <a:effectLst/>
              <a:latin typeface="Open Sans" panose="020B0606030504020204" pitchFamily="34" charset="0"/>
            </a:endParaRPr>
          </a:p>
          <a:p>
            <a:pPr fontAlgn="base"/>
            <a:r>
              <a:rPr lang="ro-MD" b="0" i="0">
                <a:effectLst/>
                <a:latin typeface="Inter"/>
              </a:rPr>
              <a:t>“Hell is other people.” Jean-Paul Sartre.</a:t>
            </a:r>
            <a:endParaRPr lang="ro-RO" b="0" i="0">
              <a:effectLst/>
              <a:latin typeface="Inter"/>
            </a:endParaRPr>
          </a:p>
          <a:p>
            <a:pPr fontAlgn="base"/>
            <a:r>
              <a:rPr lang="ro-MD" b="0" i="0">
                <a:effectLst/>
                <a:latin typeface="Inter"/>
              </a:rPr>
              <a:t>“It is only in our decisions, that we are important.” Jean-Paul Sartre.</a:t>
            </a:r>
            <a:endParaRPr lang="ro-RO" b="0" i="0">
              <a:effectLst/>
              <a:latin typeface="Inter"/>
            </a:endParaRPr>
          </a:p>
          <a:p>
            <a:pPr fontAlgn="base"/>
            <a:r>
              <a:rPr lang="ro-MD" b="0" i="0">
                <a:effectLst/>
                <a:latin typeface="Inter"/>
              </a:rPr>
              <a:t>Change your life today. Don’t gamble on the future, act now, without delay.”</a:t>
            </a:r>
            <a:r>
              <a:rPr lang="ro-RO" b="0" i="0">
                <a:effectLst/>
                <a:latin typeface="Inter"/>
              </a:rPr>
              <a:t> </a:t>
            </a:r>
            <a:r>
              <a:rPr lang="ro-MD" b="0" i="0">
                <a:effectLst/>
                <a:latin typeface="Inter"/>
              </a:rPr>
              <a:t>- Simone De Beauvoir.</a:t>
            </a:r>
          </a:p>
          <a:p>
            <a:pPr fontAlgn="base"/>
            <a:endParaRPr lang="ro-MD" b="0" i="0">
              <a:effectLst/>
              <a:latin typeface="Inter"/>
            </a:endParaRPr>
          </a:p>
          <a:p>
            <a:pPr fontAlgn="base"/>
            <a:endParaRPr lang="ro-MD" b="0" i="0">
              <a:effectLst/>
              <a:latin typeface="Inter"/>
            </a:endParaRPr>
          </a:p>
          <a:p>
            <a:endParaRPr lang="ro-MD"/>
          </a:p>
        </p:txBody>
      </p:sp>
    </p:spTree>
    <p:extLst>
      <p:ext uri="{BB962C8B-B14F-4D97-AF65-F5344CB8AC3E}">
        <p14:creationId xmlns:p14="http://schemas.microsoft.com/office/powerpoint/2010/main" val="2710818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571DB00-3527-5AC4-57AE-CC2C1506A3B4}"/>
              </a:ext>
            </a:extLst>
          </p:cNvPr>
          <p:cNvSpPr>
            <a:spLocks noGrp="1"/>
          </p:cNvSpPr>
          <p:nvPr>
            <p:ph type="title"/>
          </p:nvPr>
        </p:nvSpPr>
        <p:spPr/>
        <p:txBody>
          <a:bodyPr>
            <a:normAutofit fontScale="90000"/>
          </a:bodyPr>
          <a:lstStyle/>
          <a:p>
            <a:r>
              <a:rPr lang="ro-MD" b="1" i="0">
                <a:solidFill>
                  <a:schemeClr val="tx1"/>
                </a:solidFill>
                <a:effectLst/>
                <a:latin typeface="Open Sans" panose="020B0606030504020204" pitchFamily="34" charset="0"/>
              </a:rPr>
              <a:t>How to be Happy in an Existentialist world!</a:t>
            </a:r>
            <a:endParaRPr lang="ro-MD">
              <a:solidFill>
                <a:schemeClr val="tx1"/>
              </a:solidFill>
            </a:endParaRPr>
          </a:p>
        </p:txBody>
      </p:sp>
      <p:sp>
        <p:nvSpPr>
          <p:cNvPr id="3" name="Substituent conținut 2">
            <a:extLst>
              <a:ext uri="{FF2B5EF4-FFF2-40B4-BE49-F238E27FC236}">
                <a16:creationId xmlns:a16="http://schemas.microsoft.com/office/drawing/2014/main" id="{85914C50-A505-9AD5-6145-CD1167177FA5}"/>
              </a:ext>
            </a:extLst>
          </p:cNvPr>
          <p:cNvSpPr>
            <a:spLocks noGrp="1"/>
          </p:cNvSpPr>
          <p:nvPr>
            <p:ph idx="1"/>
          </p:nvPr>
        </p:nvSpPr>
        <p:spPr/>
        <p:txBody>
          <a:bodyPr/>
          <a:lstStyle/>
          <a:p>
            <a:r>
              <a:rPr lang="ro-MD" b="0" i="0">
                <a:effectLst/>
                <a:latin typeface="Open Sans" panose="020B0606030504020204" pitchFamily="34" charset="0"/>
              </a:rPr>
              <a:t>Accept/Embrace the meaninglessness of existence/</a:t>
            </a:r>
            <a:endParaRPr lang="ro-RO" b="0" i="0">
              <a:effectLst/>
              <a:latin typeface="Open Sans" panose="020B0606030504020204" pitchFamily="34" charset="0"/>
            </a:endParaRPr>
          </a:p>
          <a:p>
            <a:r>
              <a:rPr lang="ro-MD" b="0" i="0">
                <a:effectLst/>
                <a:latin typeface="Open Sans" panose="020B0606030504020204" pitchFamily="34" charset="0"/>
              </a:rPr>
              <a:t> Stop trying to find meaning b/c there isn’t any</a:t>
            </a:r>
            <a:endParaRPr lang="ro-RO" b="0" i="0">
              <a:effectLst/>
              <a:latin typeface="Open Sans" panose="020B0606030504020204" pitchFamily="34" charset="0"/>
            </a:endParaRPr>
          </a:p>
          <a:p>
            <a:r>
              <a:rPr lang="ro-MD" b="0" i="0">
                <a:effectLst/>
                <a:latin typeface="Open Sans" panose="020B0606030504020204" pitchFamily="34" charset="0"/>
              </a:rPr>
              <a:t>Make “better” choices and act on them</a:t>
            </a:r>
            <a:endParaRPr lang="ro-RO" b="0" i="0">
              <a:effectLst/>
              <a:latin typeface="Open Sans" panose="020B0606030504020204" pitchFamily="34" charset="0"/>
            </a:endParaRPr>
          </a:p>
          <a:p>
            <a:r>
              <a:rPr lang="ro-MD" b="0" i="0">
                <a:effectLst/>
                <a:latin typeface="Open Sans" panose="020B0606030504020204" pitchFamily="34" charset="0"/>
              </a:rPr>
              <a:t>Understand that decision-making is a stressful, solitary act, even when in a group, but it is necessary to existencesocietal structures are the result of men &amp; women attempting to limit their choices</a:t>
            </a:r>
            <a:endParaRPr lang="ro-MD"/>
          </a:p>
        </p:txBody>
      </p:sp>
    </p:spTree>
    <p:extLst>
      <p:ext uri="{BB962C8B-B14F-4D97-AF65-F5344CB8AC3E}">
        <p14:creationId xmlns:p14="http://schemas.microsoft.com/office/powerpoint/2010/main" val="304709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37" y="24549"/>
            <a:ext cx="7455887" cy="646331"/>
          </a:xfrm>
          <a:prstGeom prst="rect">
            <a:avLst/>
          </a:prstGeom>
        </p:spPr>
        <p:txBody>
          <a:bodyPr wrap="none">
            <a:spAutoFit/>
          </a:bodyPr>
          <a:lstStyle/>
          <a:p>
            <a:r>
              <a:rPr lang="en-US" sz="3600" b="1" dirty="0"/>
              <a:t>Professionalization of philosophy:</a:t>
            </a:r>
          </a:p>
        </p:txBody>
      </p:sp>
      <p:sp>
        <p:nvSpPr>
          <p:cNvPr id="3" name="TextBox 2"/>
          <p:cNvSpPr txBox="1"/>
          <p:nvPr/>
        </p:nvSpPr>
        <p:spPr>
          <a:xfrm>
            <a:off x="883545" y="1042096"/>
            <a:ext cx="3600400" cy="584775"/>
          </a:xfrm>
          <a:prstGeom prst="rect">
            <a:avLst/>
          </a:prstGeom>
          <a:noFill/>
        </p:spPr>
        <p:txBody>
          <a:bodyPr wrap="square" rtlCol="0">
            <a:spAutoFit/>
          </a:bodyPr>
          <a:lstStyle/>
          <a:p>
            <a:pPr algn="ctr"/>
            <a:r>
              <a:rPr lang="en-US" sz="3200" b="1" dirty="0"/>
              <a:t>Phenomenology</a:t>
            </a:r>
          </a:p>
        </p:txBody>
      </p:sp>
      <p:sp>
        <p:nvSpPr>
          <p:cNvPr id="4" name="TextBox 3"/>
          <p:cNvSpPr txBox="1"/>
          <p:nvPr/>
        </p:nvSpPr>
        <p:spPr>
          <a:xfrm>
            <a:off x="238398" y="2987027"/>
            <a:ext cx="3600400" cy="584775"/>
          </a:xfrm>
          <a:prstGeom prst="rect">
            <a:avLst/>
          </a:prstGeom>
          <a:noFill/>
        </p:spPr>
        <p:txBody>
          <a:bodyPr wrap="square" rtlCol="0">
            <a:spAutoFit/>
          </a:bodyPr>
          <a:lstStyle/>
          <a:p>
            <a:pPr algn="ctr"/>
            <a:r>
              <a:rPr lang="en-US" sz="3200" b="1" dirty="0"/>
              <a:t>Marxism</a:t>
            </a:r>
          </a:p>
        </p:txBody>
      </p:sp>
      <p:sp>
        <p:nvSpPr>
          <p:cNvPr id="5" name="TextBox 4"/>
          <p:cNvSpPr txBox="1"/>
          <p:nvPr/>
        </p:nvSpPr>
        <p:spPr>
          <a:xfrm>
            <a:off x="426368" y="4439655"/>
            <a:ext cx="3600400" cy="584775"/>
          </a:xfrm>
          <a:prstGeom prst="rect">
            <a:avLst/>
          </a:prstGeom>
          <a:noFill/>
        </p:spPr>
        <p:txBody>
          <a:bodyPr wrap="square" rtlCol="0">
            <a:spAutoFit/>
          </a:bodyPr>
          <a:lstStyle/>
          <a:p>
            <a:pPr algn="ctr"/>
            <a:r>
              <a:rPr lang="en-US" sz="3200" b="1" dirty="0"/>
              <a:t>Psychoanalysis</a:t>
            </a:r>
          </a:p>
        </p:txBody>
      </p:sp>
      <p:sp>
        <p:nvSpPr>
          <p:cNvPr id="6" name="TextBox 5"/>
          <p:cNvSpPr txBox="1"/>
          <p:nvPr/>
        </p:nvSpPr>
        <p:spPr>
          <a:xfrm>
            <a:off x="4932040" y="2996952"/>
            <a:ext cx="3600400" cy="584775"/>
          </a:xfrm>
          <a:prstGeom prst="rect">
            <a:avLst/>
          </a:prstGeom>
          <a:noFill/>
        </p:spPr>
        <p:txBody>
          <a:bodyPr wrap="square" rtlCol="0">
            <a:spAutoFit/>
          </a:bodyPr>
          <a:lstStyle/>
          <a:p>
            <a:pPr algn="ctr"/>
            <a:r>
              <a:rPr lang="en-US" sz="3200" b="1" dirty="0"/>
              <a:t>Neo-</a:t>
            </a:r>
            <a:r>
              <a:rPr lang="en-US" sz="3200" b="1" dirty="0" err="1"/>
              <a:t>marxism</a:t>
            </a:r>
            <a:endParaRPr lang="en-US" sz="3200" b="1" dirty="0"/>
          </a:p>
        </p:txBody>
      </p:sp>
      <p:sp>
        <p:nvSpPr>
          <p:cNvPr id="7" name="TextBox 6"/>
          <p:cNvSpPr txBox="1"/>
          <p:nvPr/>
        </p:nvSpPr>
        <p:spPr>
          <a:xfrm>
            <a:off x="5246105" y="5301208"/>
            <a:ext cx="3600400" cy="584775"/>
          </a:xfrm>
          <a:prstGeom prst="rect">
            <a:avLst/>
          </a:prstGeom>
          <a:noFill/>
        </p:spPr>
        <p:txBody>
          <a:bodyPr wrap="square" rtlCol="0">
            <a:spAutoFit/>
          </a:bodyPr>
          <a:lstStyle/>
          <a:p>
            <a:pPr algn="ctr"/>
            <a:r>
              <a:rPr lang="en-US" sz="3200" b="1" dirty="0" err="1"/>
              <a:t>Neotomism</a:t>
            </a:r>
            <a:endParaRPr lang="en-US" sz="3200" b="1" dirty="0"/>
          </a:p>
        </p:txBody>
      </p:sp>
      <p:sp>
        <p:nvSpPr>
          <p:cNvPr id="8" name="TextBox 7"/>
          <p:cNvSpPr txBox="1"/>
          <p:nvPr/>
        </p:nvSpPr>
        <p:spPr>
          <a:xfrm>
            <a:off x="5220072" y="1285786"/>
            <a:ext cx="3600400" cy="584775"/>
          </a:xfrm>
          <a:prstGeom prst="rect">
            <a:avLst/>
          </a:prstGeom>
          <a:noFill/>
        </p:spPr>
        <p:txBody>
          <a:bodyPr wrap="square" rtlCol="0">
            <a:spAutoFit/>
          </a:bodyPr>
          <a:lstStyle/>
          <a:p>
            <a:pPr algn="ctr"/>
            <a:r>
              <a:rPr lang="en-US" sz="3200" b="1" dirty="0"/>
              <a:t>Existentialism</a:t>
            </a:r>
          </a:p>
        </p:txBody>
      </p:sp>
      <p:sp>
        <p:nvSpPr>
          <p:cNvPr id="9" name="TextBox 8"/>
          <p:cNvSpPr txBox="1"/>
          <p:nvPr/>
        </p:nvSpPr>
        <p:spPr>
          <a:xfrm>
            <a:off x="385815" y="2155792"/>
            <a:ext cx="3600400" cy="584775"/>
          </a:xfrm>
          <a:prstGeom prst="rect">
            <a:avLst/>
          </a:prstGeom>
          <a:noFill/>
        </p:spPr>
        <p:txBody>
          <a:bodyPr wrap="square" rtlCol="0">
            <a:spAutoFit/>
          </a:bodyPr>
          <a:lstStyle/>
          <a:p>
            <a:pPr algn="ctr"/>
            <a:r>
              <a:rPr lang="en-US" sz="3200" b="1" dirty="0"/>
              <a:t>Structuralism</a:t>
            </a:r>
          </a:p>
        </p:txBody>
      </p:sp>
      <p:sp>
        <p:nvSpPr>
          <p:cNvPr id="10" name="TextBox 9"/>
          <p:cNvSpPr txBox="1"/>
          <p:nvPr/>
        </p:nvSpPr>
        <p:spPr>
          <a:xfrm>
            <a:off x="0" y="3852337"/>
            <a:ext cx="3600400" cy="584775"/>
          </a:xfrm>
          <a:prstGeom prst="rect">
            <a:avLst/>
          </a:prstGeom>
          <a:noFill/>
        </p:spPr>
        <p:txBody>
          <a:bodyPr wrap="square" rtlCol="0">
            <a:spAutoFit/>
          </a:bodyPr>
          <a:lstStyle/>
          <a:p>
            <a:pPr algn="ctr"/>
            <a:r>
              <a:rPr lang="en-US" sz="3200" b="1" dirty="0"/>
              <a:t>Hermeneutics</a:t>
            </a:r>
          </a:p>
        </p:txBody>
      </p:sp>
      <p:sp>
        <p:nvSpPr>
          <p:cNvPr id="11" name="TextBox 10"/>
          <p:cNvSpPr txBox="1"/>
          <p:nvPr/>
        </p:nvSpPr>
        <p:spPr>
          <a:xfrm>
            <a:off x="964810" y="5897079"/>
            <a:ext cx="3600400" cy="584775"/>
          </a:xfrm>
          <a:prstGeom prst="rect">
            <a:avLst/>
          </a:prstGeom>
          <a:noFill/>
        </p:spPr>
        <p:txBody>
          <a:bodyPr wrap="square" rtlCol="0">
            <a:spAutoFit/>
          </a:bodyPr>
          <a:lstStyle/>
          <a:p>
            <a:pPr algn="ctr"/>
            <a:r>
              <a:rPr lang="en-US" sz="3200" b="1" dirty="0"/>
              <a:t>Intuitionalism</a:t>
            </a:r>
          </a:p>
        </p:txBody>
      </p:sp>
      <p:sp>
        <p:nvSpPr>
          <p:cNvPr id="12" name="TextBox 11"/>
          <p:cNvSpPr txBox="1"/>
          <p:nvPr/>
        </p:nvSpPr>
        <p:spPr>
          <a:xfrm>
            <a:off x="4453136" y="1997551"/>
            <a:ext cx="3600400" cy="584775"/>
          </a:xfrm>
          <a:prstGeom prst="rect">
            <a:avLst/>
          </a:prstGeom>
          <a:noFill/>
        </p:spPr>
        <p:txBody>
          <a:bodyPr wrap="square" rtlCol="0">
            <a:spAutoFit/>
          </a:bodyPr>
          <a:lstStyle/>
          <a:p>
            <a:pPr algn="ctr"/>
            <a:r>
              <a:rPr lang="en-US" sz="3200" b="1" dirty="0"/>
              <a:t>Post-structuralism</a:t>
            </a:r>
          </a:p>
        </p:txBody>
      </p:sp>
      <p:sp>
        <p:nvSpPr>
          <p:cNvPr id="13" name="TextBox 12"/>
          <p:cNvSpPr txBox="1"/>
          <p:nvPr/>
        </p:nvSpPr>
        <p:spPr>
          <a:xfrm>
            <a:off x="0" y="5301207"/>
            <a:ext cx="4453136" cy="584775"/>
          </a:xfrm>
          <a:prstGeom prst="rect">
            <a:avLst/>
          </a:prstGeom>
          <a:noFill/>
        </p:spPr>
        <p:txBody>
          <a:bodyPr wrap="square" rtlCol="0">
            <a:spAutoFit/>
          </a:bodyPr>
          <a:lstStyle/>
          <a:p>
            <a:pPr algn="ctr"/>
            <a:r>
              <a:rPr lang="en-US" sz="3200" b="1" dirty="0"/>
              <a:t>Philosophy of mind</a:t>
            </a:r>
          </a:p>
        </p:txBody>
      </p:sp>
      <p:sp>
        <p:nvSpPr>
          <p:cNvPr id="14" name="TextBox 13"/>
          <p:cNvSpPr txBox="1"/>
          <p:nvPr/>
        </p:nvSpPr>
        <p:spPr>
          <a:xfrm>
            <a:off x="5076056" y="6185382"/>
            <a:ext cx="3600400" cy="584775"/>
          </a:xfrm>
          <a:prstGeom prst="rect">
            <a:avLst/>
          </a:prstGeom>
          <a:noFill/>
        </p:spPr>
        <p:txBody>
          <a:bodyPr wrap="square" rtlCol="0">
            <a:spAutoFit/>
          </a:bodyPr>
          <a:lstStyle/>
          <a:p>
            <a:pPr algn="ctr"/>
            <a:r>
              <a:rPr lang="en-US" sz="3200" b="1" dirty="0"/>
              <a:t>Post-modernism</a:t>
            </a:r>
          </a:p>
        </p:txBody>
      </p:sp>
      <p:sp>
        <p:nvSpPr>
          <p:cNvPr id="15" name="TextBox 14"/>
          <p:cNvSpPr txBox="1"/>
          <p:nvPr/>
        </p:nvSpPr>
        <p:spPr>
          <a:xfrm>
            <a:off x="4453136" y="4116478"/>
            <a:ext cx="3600400" cy="584775"/>
          </a:xfrm>
          <a:prstGeom prst="rect">
            <a:avLst/>
          </a:prstGeom>
          <a:noFill/>
        </p:spPr>
        <p:txBody>
          <a:bodyPr wrap="square" rtlCol="0">
            <a:spAutoFit/>
          </a:bodyPr>
          <a:lstStyle/>
          <a:p>
            <a:pPr algn="ctr"/>
            <a:r>
              <a:rPr lang="en-US" sz="3200" b="1" dirty="0" err="1"/>
              <a:t>Bioetics</a:t>
            </a:r>
            <a:endParaRPr lang="en-US" sz="3200" b="1" dirty="0"/>
          </a:p>
        </p:txBody>
      </p:sp>
      <p:sp>
        <p:nvSpPr>
          <p:cNvPr id="16" name="Rectangle 15"/>
          <p:cNvSpPr/>
          <p:nvPr/>
        </p:nvSpPr>
        <p:spPr>
          <a:xfrm>
            <a:off x="3207123" y="3267562"/>
            <a:ext cx="2165978" cy="584775"/>
          </a:xfrm>
          <a:prstGeom prst="rect">
            <a:avLst/>
          </a:prstGeom>
        </p:spPr>
        <p:txBody>
          <a:bodyPr wrap="none">
            <a:spAutoFit/>
          </a:bodyPr>
          <a:lstStyle/>
          <a:p>
            <a:r>
              <a:rPr lang="en-US" sz="3200" b="1" dirty="0"/>
              <a:t>Positivism</a:t>
            </a:r>
          </a:p>
        </p:txBody>
      </p:sp>
      <p:sp>
        <p:nvSpPr>
          <p:cNvPr id="17" name="Rectangle 16"/>
          <p:cNvSpPr/>
          <p:nvPr/>
        </p:nvSpPr>
        <p:spPr>
          <a:xfrm>
            <a:off x="6209335" y="3571802"/>
            <a:ext cx="2871299" cy="584775"/>
          </a:xfrm>
          <a:prstGeom prst="rect">
            <a:avLst/>
          </a:prstGeom>
        </p:spPr>
        <p:txBody>
          <a:bodyPr wrap="none">
            <a:spAutoFit/>
          </a:bodyPr>
          <a:lstStyle/>
          <a:p>
            <a:r>
              <a:rPr lang="en-US" sz="3200" b="1" dirty="0"/>
              <a:t>Functionalism</a:t>
            </a:r>
          </a:p>
        </p:txBody>
      </p:sp>
      <p:sp>
        <p:nvSpPr>
          <p:cNvPr id="18" name="TextBox 17"/>
          <p:cNvSpPr txBox="1"/>
          <p:nvPr/>
        </p:nvSpPr>
        <p:spPr>
          <a:xfrm>
            <a:off x="4769471" y="4699405"/>
            <a:ext cx="4213569" cy="584775"/>
          </a:xfrm>
          <a:prstGeom prst="rect">
            <a:avLst/>
          </a:prstGeom>
          <a:noFill/>
        </p:spPr>
        <p:txBody>
          <a:bodyPr wrap="square" rtlCol="0">
            <a:spAutoFit/>
          </a:bodyPr>
          <a:lstStyle/>
          <a:p>
            <a:pPr algn="ctr"/>
            <a:r>
              <a:rPr lang="en-US" sz="3200" b="1" dirty="0" err="1"/>
              <a:t>Representationalism</a:t>
            </a:r>
            <a:endParaRPr lang="en-US" sz="3200" b="1" dirty="0"/>
          </a:p>
        </p:txBody>
      </p:sp>
      <p:sp>
        <p:nvSpPr>
          <p:cNvPr id="20" name="TextBox 19"/>
          <p:cNvSpPr txBox="1"/>
          <p:nvPr/>
        </p:nvSpPr>
        <p:spPr>
          <a:xfrm>
            <a:off x="238762" y="1578173"/>
            <a:ext cx="3600400" cy="584775"/>
          </a:xfrm>
          <a:prstGeom prst="rect">
            <a:avLst/>
          </a:prstGeom>
          <a:noFill/>
        </p:spPr>
        <p:txBody>
          <a:bodyPr wrap="square" rtlCol="0">
            <a:spAutoFit/>
          </a:bodyPr>
          <a:lstStyle/>
          <a:p>
            <a:pPr algn="ctr"/>
            <a:r>
              <a:rPr lang="en-US" sz="3200" b="1" dirty="0"/>
              <a:t>Utilitarianism</a:t>
            </a:r>
          </a:p>
        </p:txBody>
      </p:sp>
      <p:sp>
        <p:nvSpPr>
          <p:cNvPr id="21" name="TextBox 20"/>
          <p:cNvSpPr txBox="1"/>
          <p:nvPr/>
        </p:nvSpPr>
        <p:spPr>
          <a:xfrm>
            <a:off x="4932040" y="749708"/>
            <a:ext cx="3600400" cy="584775"/>
          </a:xfrm>
          <a:prstGeom prst="rect">
            <a:avLst/>
          </a:prstGeom>
          <a:noFill/>
        </p:spPr>
        <p:txBody>
          <a:bodyPr wrap="square" rtlCol="0">
            <a:spAutoFit/>
          </a:bodyPr>
          <a:lstStyle/>
          <a:p>
            <a:pPr algn="ctr"/>
            <a:r>
              <a:rPr lang="en-US" sz="3200" b="1" dirty="0"/>
              <a:t>Philosophy of life</a:t>
            </a:r>
          </a:p>
        </p:txBody>
      </p:sp>
    </p:spTree>
    <p:extLst>
      <p:ext uri="{BB962C8B-B14F-4D97-AF65-F5344CB8AC3E}">
        <p14:creationId xmlns:p14="http://schemas.microsoft.com/office/powerpoint/2010/main" val="3004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80">
                                          <p:stCondLst>
                                            <p:cond delay="0"/>
                                          </p:stCondLst>
                                        </p:cTn>
                                        <p:tgtEl>
                                          <p:spTgt spid="5"/>
                                        </p:tgtEl>
                                      </p:cBhvr>
                                    </p:animEffect>
                                    <p:anim calcmode="lin" valueType="num">
                                      <p:cBhvr>
                                        <p:cTn id="7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gtEl>
                                      </p:cBhvr>
                                      <p:to x="100000" y="60000"/>
                                    </p:animScale>
                                    <p:animScale>
                                      <p:cBhvr>
                                        <p:cTn id="82" dur="166" decel="50000">
                                          <p:stCondLst>
                                            <p:cond delay="676"/>
                                          </p:stCondLst>
                                        </p:cTn>
                                        <p:tgtEl>
                                          <p:spTgt spid="5"/>
                                        </p:tgtEl>
                                      </p:cBhvr>
                                      <p:to x="100000" y="100000"/>
                                    </p:animScale>
                                    <p:animScale>
                                      <p:cBhvr>
                                        <p:cTn id="83" dur="26">
                                          <p:stCondLst>
                                            <p:cond delay="1312"/>
                                          </p:stCondLst>
                                        </p:cTn>
                                        <p:tgtEl>
                                          <p:spTgt spid="5"/>
                                        </p:tgtEl>
                                      </p:cBhvr>
                                      <p:to x="100000" y="80000"/>
                                    </p:animScale>
                                    <p:animScale>
                                      <p:cBhvr>
                                        <p:cTn id="84" dur="166" decel="50000">
                                          <p:stCondLst>
                                            <p:cond delay="1338"/>
                                          </p:stCondLst>
                                        </p:cTn>
                                        <p:tgtEl>
                                          <p:spTgt spid="5"/>
                                        </p:tgtEl>
                                      </p:cBhvr>
                                      <p:to x="100000" y="100000"/>
                                    </p:animScale>
                                    <p:animScale>
                                      <p:cBhvr>
                                        <p:cTn id="85" dur="26">
                                          <p:stCondLst>
                                            <p:cond delay="1642"/>
                                          </p:stCondLst>
                                        </p:cTn>
                                        <p:tgtEl>
                                          <p:spTgt spid="5"/>
                                        </p:tgtEl>
                                      </p:cBhvr>
                                      <p:to x="100000" y="90000"/>
                                    </p:animScale>
                                    <p:animScale>
                                      <p:cBhvr>
                                        <p:cTn id="86" dur="166" decel="50000">
                                          <p:stCondLst>
                                            <p:cond delay="1668"/>
                                          </p:stCondLst>
                                        </p:cTn>
                                        <p:tgtEl>
                                          <p:spTgt spid="5"/>
                                        </p:tgtEl>
                                      </p:cBhvr>
                                      <p:to x="100000" y="100000"/>
                                    </p:animScale>
                                    <p:animScale>
                                      <p:cBhvr>
                                        <p:cTn id="87" dur="26">
                                          <p:stCondLst>
                                            <p:cond delay="1808"/>
                                          </p:stCondLst>
                                        </p:cTn>
                                        <p:tgtEl>
                                          <p:spTgt spid="5"/>
                                        </p:tgtEl>
                                      </p:cBhvr>
                                      <p:to x="100000" y="95000"/>
                                    </p:animScale>
                                    <p:animScale>
                                      <p:cBhvr>
                                        <p:cTn id="88" dur="166" decel="50000">
                                          <p:stCondLst>
                                            <p:cond delay="1834"/>
                                          </p:stCondLst>
                                        </p:cTn>
                                        <p:tgtEl>
                                          <p:spTgt spid="5"/>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wipe(down)">
                                      <p:cBhvr>
                                        <p:cTn id="126" dur="580">
                                          <p:stCondLst>
                                            <p:cond delay="0"/>
                                          </p:stCondLst>
                                        </p:cTn>
                                        <p:tgtEl>
                                          <p:spTgt spid="10"/>
                                        </p:tgtEl>
                                      </p:cBhvr>
                                    </p:animEffect>
                                    <p:anim calcmode="lin" valueType="num">
                                      <p:cBhvr>
                                        <p:cTn id="1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0"/>
                                        </p:tgtEl>
                                      </p:cBhvr>
                                      <p:to x="100000" y="60000"/>
                                    </p:animScale>
                                    <p:animScale>
                                      <p:cBhvr>
                                        <p:cTn id="133" dur="166" decel="50000">
                                          <p:stCondLst>
                                            <p:cond delay="676"/>
                                          </p:stCondLst>
                                        </p:cTn>
                                        <p:tgtEl>
                                          <p:spTgt spid="10"/>
                                        </p:tgtEl>
                                      </p:cBhvr>
                                      <p:to x="100000" y="100000"/>
                                    </p:animScale>
                                    <p:animScale>
                                      <p:cBhvr>
                                        <p:cTn id="134" dur="26">
                                          <p:stCondLst>
                                            <p:cond delay="1312"/>
                                          </p:stCondLst>
                                        </p:cTn>
                                        <p:tgtEl>
                                          <p:spTgt spid="10"/>
                                        </p:tgtEl>
                                      </p:cBhvr>
                                      <p:to x="100000" y="80000"/>
                                    </p:animScale>
                                    <p:animScale>
                                      <p:cBhvr>
                                        <p:cTn id="135" dur="166" decel="50000">
                                          <p:stCondLst>
                                            <p:cond delay="1338"/>
                                          </p:stCondLst>
                                        </p:cTn>
                                        <p:tgtEl>
                                          <p:spTgt spid="10"/>
                                        </p:tgtEl>
                                      </p:cBhvr>
                                      <p:to x="100000" y="100000"/>
                                    </p:animScale>
                                    <p:animScale>
                                      <p:cBhvr>
                                        <p:cTn id="136" dur="26">
                                          <p:stCondLst>
                                            <p:cond delay="1642"/>
                                          </p:stCondLst>
                                        </p:cTn>
                                        <p:tgtEl>
                                          <p:spTgt spid="10"/>
                                        </p:tgtEl>
                                      </p:cBhvr>
                                      <p:to x="100000" y="90000"/>
                                    </p:animScale>
                                    <p:animScale>
                                      <p:cBhvr>
                                        <p:cTn id="137" dur="166" decel="50000">
                                          <p:stCondLst>
                                            <p:cond delay="1668"/>
                                          </p:stCondLst>
                                        </p:cTn>
                                        <p:tgtEl>
                                          <p:spTgt spid="10"/>
                                        </p:tgtEl>
                                      </p:cBhvr>
                                      <p:to x="100000" y="100000"/>
                                    </p:animScale>
                                    <p:animScale>
                                      <p:cBhvr>
                                        <p:cTn id="138" dur="26">
                                          <p:stCondLst>
                                            <p:cond delay="1808"/>
                                          </p:stCondLst>
                                        </p:cTn>
                                        <p:tgtEl>
                                          <p:spTgt spid="10"/>
                                        </p:tgtEl>
                                      </p:cBhvr>
                                      <p:to x="100000" y="95000"/>
                                    </p:animScale>
                                    <p:animScale>
                                      <p:cBhvr>
                                        <p:cTn id="139" dur="166" decel="50000">
                                          <p:stCondLst>
                                            <p:cond delay="1834"/>
                                          </p:stCondLst>
                                        </p:cTn>
                                        <p:tgtEl>
                                          <p:spTgt spid="10"/>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down)">
                                      <p:cBhvr>
                                        <p:cTn id="143" dur="580">
                                          <p:stCondLst>
                                            <p:cond delay="0"/>
                                          </p:stCondLst>
                                        </p:cTn>
                                        <p:tgtEl>
                                          <p:spTgt spid="11"/>
                                        </p:tgtEl>
                                      </p:cBhvr>
                                    </p:animEffect>
                                    <p:anim calcmode="lin" valueType="num">
                                      <p:cBhvr>
                                        <p:cTn id="1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49" dur="26">
                                          <p:stCondLst>
                                            <p:cond delay="650"/>
                                          </p:stCondLst>
                                        </p:cTn>
                                        <p:tgtEl>
                                          <p:spTgt spid="11"/>
                                        </p:tgtEl>
                                      </p:cBhvr>
                                      <p:to x="100000" y="60000"/>
                                    </p:animScale>
                                    <p:animScale>
                                      <p:cBhvr>
                                        <p:cTn id="150" dur="166" decel="50000">
                                          <p:stCondLst>
                                            <p:cond delay="676"/>
                                          </p:stCondLst>
                                        </p:cTn>
                                        <p:tgtEl>
                                          <p:spTgt spid="11"/>
                                        </p:tgtEl>
                                      </p:cBhvr>
                                      <p:to x="100000" y="100000"/>
                                    </p:animScale>
                                    <p:animScale>
                                      <p:cBhvr>
                                        <p:cTn id="151" dur="26">
                                          <p:stCondLst>
                                            <p:cond delay="1312"/>
                                          </p:stCondLst>
                                        </p:cTn>
                                        <p:tgtEl>
                                          <p:spTgt spid="11"/>
                                        </p:tgtEl>
                                      </p:cBhvr>
                                      <p:to x="100000" y="80000"/>
                                    </p:animScale>
                                    <p:animScale>
                                      <p:cBhvr>
                                        <p:cTn id="152" dur="166" decel="50000">
                                          <p:stCondLst>
                                            <p:cond delay="1338"/>
                                          </p:stCondLst>
                                        </p:cTn>
                                        <p:tgtEl>
                                          <p:spTgt spid="11"/>
                                        </p:tgtEl>
                                      </p:cBhvr>
                                      <p:to x="100000" y="100000"/>
                                    </p:animScale>
                                    <p:animScale>
                                      <p:cBhvr>
                                        <p:cTn id="153" dur="26">
                                          <p:stCondLst>
                                            <p:cond delay="1642"/>
                                          </p:stCondLst>
                                        </p:cTn>
                                        <p:tgtEl>
                                          <p:spTgt spid="11"/>
                                        </p:tgtEl>
                                      </p:cBhvr>
                                      <p:to x="100000" y="90000"/>
                                    </p:animScale>
                                    <p:animScale>
                                      <p:cBhvr>
                                        <p:cTn id="154" dur="166" decel="50000">
                                          <p:stCondLst>
                                            <p:cond delay="1668"/>
                                          </p:stCondLst>
                                        </p:cTn>
                                        <p:tgtEl>
                                          <p:spTgt spid="11"/>
                                        </p:tgtEl>
                                      </p:cBhvr>
                                      <p:to x="100000" y="100000"/>
                                    </p:animScale>
                                    <p:animScale>
                                      <p:cBhvr>
                                        <p:cTn id="155" dur="26">
                                          <p:stCondLst>
                                            <p:cond delay="1808"/>
                                          </p:stCondLst>
                                        </p:cTn>
                                        <p:tgtEl>
                                          <p:spTgt spid="11"/>
                                        </p:tgtEl>
                                      </p:cBhvr>
                                      <p:to x="100000" y="95000"/>
                                    </p:animScale>
                                    <p:animScale>
                                      <p:cBhvr>
                                        <p:cTn id="156" dur="166" decel="50000">
                                          <p:stCondLst>
                                            <p:cond delay="1834"/>
                                          </p:stCondLst>
                                        </p:cTn>
                                        <p:tgtEl>
                                          <p:spTgt spid="11"/>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6"/>
                                        </p:tgtEl>
                                        <p:attrNameLst>
                                          <p:attrName>style.visibility</p:attrName>
                                        </p:attrNameLst>
                                      </p:cBhvr>
                                      <p:to>
                                        <p:strVal val="visible"/>
                                      </p:to>
                                    </p:set>
                                    <p:animEffect transition="in" filter="wipe(down)">
                                      <p:cBhvr>
                                        <p:cTn id="160" dur="580">
                                          <p:stCondLst>
                                            <p:cond delay="0"/>
                                          </p:stCondLst>
                                        </p:cTn>
                                        <p:tgtEl>
                                          <p:spTgt spid="6"/>
                                        </p:tgtEl>
                                      </p:cBhvr>
                                    </p:animEffect>
                                    <p:anim calcmode="lin" valueType="num">
                                      <p:cBhvr>
                                        <p:cTn id="1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6" dur="26">
                                          <p:stCondLst>
                                            <p:cond delay="650"/>
                                          </p:stCondLst>
                                        </p:cTn>
                                        <p:tgtEl>
                                          <p:spTgt spid="6"/>
                                        </p:tgtEl>
                                      </p:cBhvr>
                                      <p:to x="100000" y="60000"/>
                                    </p:animScale>
                                    <p:animScale>
                                      <p:cBhvr>
                                        <p:cTn id="167" dur="166" decel="50000">
                                          <p:stCondLst>
                                            <p:cond delay="676"/>
                                          </p:stCondLst>
                                        </p:cTn>
                                        <p:tgtEl>
                                          <p:spTgt spid="6"/>
                                        </p:tgtEl>
                                      </p:cBhvr>
                                      <p:to x="100000" y="100000"/>
                                    </p:animScale>
                                    <p:animScale>
                                      <p:cBhvr>
                                        <p:cTn id="168" dur="26">
                                          <p:stCondLst>
                                            <p:cond delay="1312"/>
                                          </p:stCondLst>
                                        </p:cTn>
                                        <p:tgtEl>
                                          <p:spTgt spid="6"/>
                                        </p:tgtEl>
                                      </p:cBhvr>
                                      <p:to x="100000" y="80000"/>
                                    </p:animScale>
                                    <p:animScale>
                                      <p:cBhvr>
                                        <p:cTn id="169" dur="166" decel="50000">
                                          <p:stCondLst>
                                            <p:cond delay="1338"/>
                                          </p:stCondLst>
                                        </p:cTn>
                                        <p:tgtEl>
                                          <p:spTgt spid="6"/>
                                        </p:tgtEl>
                                      </p:cBhvr>
                                      <p:to x="100000" y="100000"/>
                                    </p:animScale>
                                    <p:animScale>
                                      <p:cBhvr>
                                        <p:cTn id="170" dur="26">
                                          <p:stCondLst>
                                            <p:cond delay="1642"/>
                                          </p:stCondLst>
                                        </p:cTn>
                                        <p:tgtEl>
                                          <p:spTgt spid="6"/>
                                        </p:tgtEl>
                                      </p:cBhvr>
                                      <p:to x="100000" y="90000"/>
                                    </p:animScale>
                                    <p:animScale>
                                      <p:cBhvr>
                                        <p:cTn id="171" dur="166" decel="50000">
                                          <p:stCondLst>
                                            <p:cond delay="1668"/>
                                          </p:stCondLst>
                                        </p:cTn>
                                        <p:tgtEl>
                                          <p:spTgt spid="6"/>
                                        </p:tgtEl>
                                      </p:cBhvr>
                                      <p:to x="100000" y="100000"/>
                                    </p:animScale>
                                    <p:animScale>
                                      <p:cBhvr>
                                        <p:cTn id="172" dur="26">
                                          <p:stCondLst>
                                            <p:cond delay="1808"/>
                                          </p:stCondLst>
                                        </p:cTn>
                                        <p:tgtEl>
                                          <p:spTgt spid="6"/>
                                        </p:tgtEl>
                                      </p:cBhvr>
                                      <p:to x="100000" y="95000"/>
                                    </p:animScale>
                                    <p:animScale>
                                      <p:cBhvr>
                                        <p:cTn id="173" dur="166" decel="50000">
                                          <p:stCondLst>
                                            <p:cond delay="1834"/>
                                          </p:stCondLst>
                                        </p:cTn>
                                        <p:tgtEl>
                                          <p:spTgt spid="6"/>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21"/>
                                        </p:tgtEl>
                                        <p:attrNameLst>
                                          <p:attrName>style.visibility</p:attrName>
                                        </p:attrNameLst>
                                      </p:cBhvr>
                                      <p:to>
                                        <p:strVal val="visible"/>
                                      </p:to>
                                    </p:set>
                                    <p:animEffect transition="in" filter="wipe(down)">
                                      <p:cBhvr>
                                        <p:cTn id="177" dur="580">
                                          <p:stCondLst>
                                            <p:cond delay="0"/>
                                          </p:stCondLst>
                                        </p:cTn>
                                        <p:tgtEl>
                                          <p:spTgt spid="21"/>
                                        </p:tgtEl>
                                      </p:cBhvr>
                                    </p:animEffect>
                                    <p:anim calcmode="lin" valueType="num">
                                      <p:cBhvr>
                                        <p:cTn id="17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3" dur="26">
                                          <p:stCondLst>
                                            <p:cond delay="650"/>
                                          </p:stCondLst>
                                        </p:cTn>
                                        <p:tgtEl>
                                          <p:spTgt spid="21"/>
                                        </p:tgtEl>
                                      </p:cBhvr>
                                      <p:to x="100000" y="60000"/>
                                    </p:animScale>
                                    <p:animScale>
                                      <p:cBhvr>
                                        <p:cTn id="184" dur="166" decel="50000">
                                          <p:stCondLst>
                                            <p:cond delay="676"/>
                                          </p:stCondLst>
                                        </p:cTn>
                                        <p:tgtEl>
                                          <p:spTgt spid="21"/>
                                        </p:tgtEl>
                                      </p:cBhvr>
                                      <p:to x="100000" y="100000"/>
                                    </p:animScale>
                                    <p:animScale>
                                      <p:cBhvr>
                                        <p:cTn id="185" dur="26">
                                          <p:stCondLst>
                                            <p:cond delay="1312"/>
                                          </p:stCondLst>
                                        </p:cTn>
                                        <p:tgtEl>
                                          <p:spTgt spid="21"/>
                                        </p:tgtEl>
                                      </p:cBhvr>
                                      <p:to x="100000" y="80000"/>
                                    </p:animScale>
                                    <p:animScale>
                                      <p:cBhvr>
                                        <p:cTn id="186" dur="166" decel="50000">
                                          <p:stCondLst>
                                            <p:cond delay="1338"/>
                                          </p:stCondLst>
                                        </p:cTn>
                                        <p:tgtEl>
                                          <p:spTgt spid="21"/>
                                        </p:tgtEl>
                                      </p:cBhvr>
                                      <p:to x="100000" y="100000"/>
                                    </p:animScale>
                                    <p:animScale>
                                      <p:cBhvr>
                                        <p:cTn id="187" dur="26">
                                          <p:stCondLst>
                                            <p:cond delay="1642"/>
                                          </p:stCondLst>
                                        </p:cTn>
                                        <p:tgtEl>
                                          <p:spTgt spid="21"/>
                                        </p:tgtEl>
                                      </p:cBhvr>
                                      <p:to x="100000" y="90000"/>
                                    </p:animScale>
                                    <p:animScale>
                                      <p:cBhvr>
                                        <p:cTn id="188" dur="166" decel="50000">
                                          <p:stCondLst>
                                            <p:cond delay="1668"/>
                                          </p:stCondLst>
                                        </p:cTn>
                                        <p:tgtEl>
                                          <p:spTgt spid="21"/>
                                        </p:tgtEl>
                                      </p:cBhvr>
                                      <p:to x="100000" y="100000"/>
                                    </p:animScale>
                                    <p:animScale>
                                      <p:cBhvr>
                                        <p:cTn id="189" dur="26">
                                          <p:stCondLst>
                                            <p:cond delay="1808"/>
                                          </p:stCondLst>
                                        </p:cTn>
                                        <p:tgtEl>
                                          <p:spTgt spid="21"/>
                                        </p:tgtEl>
                                      </p:cBhvr>
                                      <p:to x="100000" y="95000"/>
                                    </p:animScale>
                                    <p:animScale>
                                      <p:cBhvr>
                                        <p:cTn id="190" dur="166" decel="50000">
                                          <p:stCondLst>
                                            <p:cond delay="1834"/>
                                          </p:stCondLst>
                                        </p:cTn>
                                        <p:tgtEl>
                                          <p:spTgt spid="21"/>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4"/>
                                        </p:tgtEl>
                                        <p:attrNameLst>
                                          <p:attrName>style.visibility</p:attrName>
                                        </p:attrNameLst>
                                      </p:cBhvr>
                                      <p:to>
                                        <p:strVal val="visible"/>
                                      </p:to>
                                    </p:set>
                                    <p:animEffect transition="in" filter="wipe(down)">
                                      <p:cBhvr>
                                        <p:cTn id="194" dur="580">
                                          <p:stCondLst>
                                            <p:cond delay="0"/>
                                          </p:stCondLst>
                                        </p:cTn>
                                        <p:tgtEl>
                                          <p:spTgt spid="4"/>
                                        </p:tgtEl>
                                      </p:cBhvr>
                                    </p:animEffect>
                                    <p:anim calcmode="lin" valueType="num">
                                      <p:cBhvr>
                                        <p:cTn id="19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0" dur="26">
                                          <p:stCondLst>
                                            <p:cond delay="650"/>
                                          </p:stCondLst>
                                        </p:cTn>
                                        <p:tgtEl>
                                          <p:spTgt spid="4"/>
                                        </p:tgtEl>
                                      </p:cBhvr>
                                      <p:to x="100000" y="60000"/>
                                    </p:animScale>
                                    <p:animScale>
                                      <p:cBhvr>
                                        <p:cTn id="201" dur="166" decel="50000">
                                          <p:stCondLst>
                                            <p:cond delay="676"/>
                                          </p:stCondLst>
                                        </p:cTn>
                                        <p:tgtEl>
                                          <p:spTgt spid="4"/>
                                        </p:tgtEl>
                                      </p:cBhvr>
                                      <p:to x="100000" y="100000"/>
                                    </p:animScale>
                                    <p:animScale>
                                      <p:cBhvr>
                                        <p:cTn id="202" dur="26">
                                          <p:stCondLst>
                                            <p:cond delay="1312"/>
                                          </p:stCondLst>
                                        </p:cTn>
                                        <p:tgtEl>
                                          <p:spTgt spid="4"/>
                                        </p:tgtEl>
                                      </p:cBhvr>
                                      <p:to x="100000" y="80000"/>
                                    </p:animScale>
                                    <p:animScale>
                                      <p:cBhvr>
                                        <p:cTn id="203" dur="166" decel="50000">
                                          <p:stCondLst>
                                            <p:cond delay="1338"/>
                                          </p:stCondLst>
                                        </p:cTn>
                                        <p:tgtEl>
                                          <p:spTgt spid="4"/>
                                        </p:tgtEl>
                                      </p:cBhvr>
                                      <p:to x="100000" y="100000"/>
                                    </p:animScale>
                                    <p:animScale>
                                      <p:cBhvr>
                                        <p:cTn id="204" dur="26">
                                          <p:stCondLst>
                                            <p:cond delay="1642"/>
                                          </p:stCondLst>
                                        </p:cTn>
                                        <p:tgtEl>
                                          <p:spTgt spid="4"/>
                                        </p:tgtEl>
                                      </p:cBhvr>
                                      <p:to x="100000" y="90000"/>
                                    </p:animScale>
                                    <p:animScale>
                                      <p:cBhvr>
                                        <p:cTn id="205" dur="166" decel="50000">
                                          <p:stCondLst>
                                            <p:cond delay="1668"/>
                                          </p:stCondLst>
                                        </p:cTn>
                                        <p:tgtEl>
                                          <p:spTgt spid="4"/>
                                        </p:tgtEl>
                                      </p:cBhvr>
                                      <p:to x="100000" y="100000"/>
                                    </p:animScale>
                                    <p:animScale>
                                      <p:cBhvr>
                                        <p:cTn id="206" dur="26">
                                          <p:stCondLst>
                                            <p:cond delay="1808"/>
                                          </p:stCondLst>
                                        </p:cTn>
                                        <p:tgtEl>
                                          <p:spTgt spid="4"/>
                                        </p:tgtEl>
                                      </p:cBhvr>
                                      <p:to x="100000" y="95000"/>
                                    </p:animScale>
                                    <p:animScale>
                                      <p:cBhvr>
                                        <p:cTn id="207" dur="166" decel="50000">
                                          <p:stCondLst>
                                            <p:cond delay="1834"/>
                                          </p:stCondLst>
                                        </p:cTn>
                                        <p:tgtEl>
                                          <p:spTgt spid="4"/>
                                        </p:tgtEl>
                                      </p:cBhvr>
                                      <p:to x="100000" y="100000"/>
                                    </p:animScale>
                                  </p:childTnLst>
                                </p:cTn>
                              </p:par>
                            </p:childTnLst>
                          </p:cTn>
                        </p:par>
                        <p:par>
                          <p:cTn id="208" fill="hold">
                            <p:stCondLst>
                              <p:cond delay="24000"/>
                            </p:stCondLst>
                            <p:childTnLst>
                              <p:par>
                                <p:cTn id="209" presetID="26" presetClass="entr" presetSubtype="0" fill="hold" grpId="0" nodeType="afterEffect">
                                  <p:stCondLst>
                                    <p:cond delay="0"/>
                                  </p:stCondLst>
                                  <p:childTnLst>
                                    <p:set>
                                      <p:cBhvr>
                                        <p:cTn id="210" dur="1" fill="hold">
                                          <p:stCondLst>
                                            <p:cond delay="0"/>
                                          </p:stCondLst>
                                        </p:cTn>
                                        <p:tgtEl>
                                          <p:spTgt spid="15"/>
                                        </p:tgtEl>
                                        <p:attrNameLst>
                                          <p:attrName>style.visibility</p:attrName>
                                        </p:attrNameLst>
                                      </p:cBhvr>
                                      <p:to>
                                        <p:strVal val="visible"/>
                                      </p:to>
                                    </p:set>
                                    <p:animEffect transition="in" filter="wipe(down)">
                                      <p:cBhvr>
                                        <p:cTn id="211" dur="580">
                                          <p:stCondLst>
                                            <p:cond delay="0"/>
                                          </p:stCondLst>
                                        </p:cTn>
                                        <p:tgtEl>
                                          <p:spTgt spid="15"/>
                                        </p:tgtEl>
                                      </p:cBhvr>
                                    </p:animEffect>
                                    <p:anim calcmode="lin" valueType="num">
                                      <p:cBhvr>
                                        <p:cTn id="2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7" dur="26">
                                          <p:stCondLst>
                                            <p:cond delay="650"/>
                                          </p:stCondLst>
                                        </p:cTn>
                                        <p:tgtEl>
                                          <p:spTgt spid="15"/>
                                        </p:tgtEl>
                                      </p:cBhvr>
                                      <p:to x="100000" y="60000"/>
                                    </p:animScale>
                                    <p:animScale>
                                      <p:cBhvr>
                                        <p:cTn id="218" dur="166" decel="50000">
                                          <p:stCondLst>
                                            <p:cond delay="676"/>
                                          </p:stCondLst>
                                        </p:cTn>
                                        <p:tgtEl>
                                          <p:spTgt spid="15"/>
                                        </p:tgtEl>
                                      </p:cBhvr>
                                      <p:to x="100000" y="100000"/>
                                    </p:animScale>
                                    <p:animScale>
                                      <p:cBhvr>
                                        <p:cTn id="219" dur="26">
                                          <p:stCondLst>
                                            <p:cond delay="1312"/>
                                          </p:stCondLst>
                                        </p:cTn>
                                        <p:tgtEl>
                                          <p:spTgt spid="15"/>
                                        </p:tgtEl>
                                      </p:cBhvr>
                                      <p:to x="100000" y="80000"/>
                                    </p:animScale>
                                    <p:animScale>
                                      <p:cBhvr>
                                        <p:cTn id="220" dur="166" decel="50000">
                                          <p:stCondLst>
                                            <p:cond delay="1338"/>
                                          </p:stCondLst>
                                        </p:cTn>
                                        <p:tgtEl>
                                          <p:spTgt spid="15"/>
                                        </p:tgtEl>
                                      </p:cBhvr>
                                      <p:to x="100000" y="100000"/>
                                    </p:animScale>
                                    <p:animScale>
                                      <p:cBhvr>
                                        <p:cTn id="221" dur="26">
                                          <p:stCondLst>
                                            <p:cond delay="1642"/>
                                          </p:stCondLst>
                                        </p:cTn>
                                        <p:tgtEl>
                                          <p:spTgt spid="15"/>
                                        </p:tgtEl>
                                      </p:cBhvr>
                                      <p:to x="100000" y="90000"/>
                                    </p:animScale>
                                    <p:animScale>
                                      <p:cBhvr>
                                        <p:cTn id="222" dur="166" decel="50000">
                                          <p:stCondLst>
                                            <p:cond delay="1668"/>
                                          </p:stCondLst>
                                        </p:cTn>
                                        <p:tgtEl>
                                          <p:spTgt spid="15"/>
                                        </p:tgtEl>
                                      </p:cBhvr>
                                      <p:to x="100000" y="100000"/>
                                    </p:animScale>
                                    <p:animScale>
                                      <p:cBhvr>
                                        <p:cTn id="223" dur="26">
                                          <p:stCondLst>
                                            <p:cond delay="1808"/>
                                          </p:stCondLst>
                                        </p:cTn>
                                        <p:tgtEl>
                                          <p:spTgt spid="15"/>
                                        </p:tgtEl>
                                      </p:cBhvr>
                                      <p:to x="100000" y="95000"/>
                                    </p:animScale>
                                    <p:animScale>
                                      <p:cBhvr>
                                        <p:cTn id="224" dur="166" decel="50000">
                                          <p:stCondLst>
                                            <p:cond delay="1834"/>
                                          </p:stCondLst>
                                        </p:cTn>
                                        <p:tgtEl>
                                          <p:spTgt spid="15"/>
                                        </p:tgtEl>
                                      </p:cBhvr>
                                      <p:to x="100000" y="100000"/>
                                    </p:animScale>
                                  </p:childTnLst>
                                </p:cTn>
                              </p:par>
                            </p:childTnLst>
                          </p:cTn>
                        </p:par>
                        <p:par>
                          <p:cTn id="225" fill="hold">
                            <p:stCondLst>
                              <p:cond delay="26000"/>
                            </p:stCondLst>
                            <p:childTnLst>
                              <p:par>
                                <p:cTn id="226" presetID="26" presetClass="entr" presetSubtype="0" fill="hold" grpId="0" nodeType="afterEffect">
                                  <p:stCondLst>
                                    <p:cond delay="0"/>
                                  </p:stCondLst>
                                  <p:childTnLst>
                                    <p:set>
                                      <p:cBhvr>
                                        <p:cTn id="227" dur="1" fill="hold">
                                          <p:stCondLst>
                                            <p:cond delay="0"/>
                                          </p:stCondLst>
                                        </p:cTn>
                                        <p:tgtEl>
                                          <p:spTgt spid="18"/>
                                        </p:tgtEl>
                                        <p:attrNameLst>
                                          <p:attrName>style.visibility</p:attrName>
                                        </p:attrNameLst>
                                      </p:cBhvr>
                                      <p:to>
                                        <p:strVal val="visible"/>
                                      </p:to>
                                    </p:set>
                                    <p:animEffect transition="in" filter="wipe(down)">
                                      <p:cBhvr>
                                        <p:cTn id="228" dur="580">
                                          <p:stCondLst>
                                            <p:cond delay="0"/>
                                          </p:stCondLst>
                                        </p:cTn>
                                        <p:tgtEl>
                                          <p:spTgt spid="18"/>
                                        </p:tgtEl>
                                      </p:cBhvr>
                                    </p:animEffect>
                                    <p:anim calcmode="lin" valueType="num">
                                      <p:cBhvr>
                                        <p:cTn id="22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4" dur="26">
                                          <p:stCondLst>
                                            <p:cond delay="650"/>
                                          </p:stCondLst>
                                        </p:cTn>
                                        <p:tgtEl>
                                          <p:spTgt spid="18"/>
                                        </p:tgtEl>
                                      </p:cBhvr>
                                      <p:to x="100000" y="60000"/>
                                    </p:animScale>
                                    <p:animScale>
                                      <p:cBhvr>
                                        <p:cTn id="235" dur="166" decel="50000">
                                          <p:stCondLst>
                                            <p:cond delay="676"/>
                                          </p:stCondLst>
                                        </p:cTn>
                                        <p:tgtEl>
                                          <p:spTgt spid="18"/>
                                        </p:tgtEl>
                                      </p:cBhvr>
                                      <p:to x="100000" y="100000"/>
                                    </p:animScale>
                                    <p:animScale>
                                      <p:cBhvr>
                                        <p:cTn id="236" dur="26">
                                          <p:stCondLst>
                                            <p:cond delay="1312"/>
                                          </p:stCondLst>
                                        </p:cTn>
                                        <p:tgtEl>
                                          <p:spTgt spid="18"/>
                                        </p:tgtEl>
                                      </p:cBhvr>
                                      <p:to x="100000" y="80000"/>
                                    </p:animScale>
                                    <p:animScale>
                                      <p:cBhvr>
                                        <p:cTn id="237" dur="166" decel="50000">
                                          <p:stCondLst>
                                            <p:cond delay="1338"/>
                                          </p:stCondLst>
                                        </p:cTn>
                                        <p:tgtEl>
                                          <p:spTgt spid="18"/>
                                        </p:tgtEl>
                                      </p:cBhvr>
                                      <p:to x="100000" y="100000"/>
                                    </p:animScale>
                                    <p:animScale>
                                      <p:cBhvr>
                                        <p:cTn id="238" dur="26">
                                          <p:stCondLst>
                                            <p:cond delay="1642"/>
                                          </p:stCondLst>
                                        </p:cTn>
                                        <p:tgtEl>
                                          <p:spTgt spid="18"/>
                                        </p:tgtEl>
                                      </p:cBhvr>
                                      <p:to x="100000" y="90000"/>
                                    </p:animScale>
                                    <p:animScale>
                                      <p:cBhvr>
                                        <p:cTn id="239" dur="166" decel="50000">
                                          <p:stCondLst>
                                            <p:cond delay="1668"/>
                                          </p:stCondLst>
                                        </p:cTn>
                                        <p:tgtEl>
                                          <p:spTgt spid="18"/>
                                        </p:tgtEl>
                                      </p:cBhvr>
                                      <p:to x="100000" y="100000"/>
                                    </p:animScale>
                                    <p:animScale>
                                      <p:cBhvr>
                                        <p:cTn id="240" dur="26">
                                          <p:stCondLst>
                                            <p:cond delay="1808"/>
                                          </p:stCondLst>
                                        </p:cTn>
                                        <p:tgtEl>
                                          <p:spTgt spid="18"/>
                                        </p:tgtEl>
                                      </p:cBhvr>
                                      <p:to x="100000" y="95000"/>
                                    </p:animScale>
                                    <p:animScale>
                                      <p:cBhvr>
                                        <p:cTn id="241" dur="166" decel="50000">
                                          <p:stCondLst>
                                            <p:cond delay="1834"/>
                                          </p:stCondLst>
                                        </p:cTn>
                                        <p:tgtEl>
                                          <p:spTgt spid="18"/>
                                        </p:tgtEl>
                                      </p:cBhvr>
                                      <p:to x="100000" y="100000"/>
                                    </p:animScale>
                                  </p:childTnLst>
                                </p:cTn>
                              </p:par>
                            </p:childTnLst>
                          </p:cTn>
                        </p:par>
                        <p:par>
                          <p:cTn id="242" fill="hold">
                            <p:stCondLst>
                              <p:cond delay="28000"/>
                            </p:stCondLst>
                            <p:childTnLst>
                              <p:par>
                                <p:cTn id="243" presetID="26" presetClass="entr" presetSubtype="0" fill="hold" grpId="0" nodeType="afterEffect">
                                  <p:stCondLst>
                                    <p:cond delay="0"/>
                                  </p:stCondLst>
                                  <p:childTnLst>
                                    <p:set>
                                      <p:cBhvr>
                                        <p:cTn id="244" dur="1" fill="hold">
                                          <p:stCondLst>
                                            <p:cond delay="0"/>
                                          </p:stCondLst>
                                        </p:cTn>
                                        <p:tgtEl>
                                          <p:spTgt spid="8"/>
                                        </p:tgtEl>
                                        <p:attrNameLst>
                                          <p:attrName>style.visibility</p:attrName>
                                        </p:attrNameLst>
                                      </p:cBhvr>
                                      <p:to>
                                        <p:strVal val="visible"/>
                                      </p:to>
                                    </p:set>
                                    <p:animEffect transition="in" filter="wipe(down)">
                                      <p:cBhvr>
                                        <p:cTn id="245" dur="580">
                                          <p:stCondLst>
                                            <p:cond delay="0"/>
                                          </p:stCondLst>
                                        </p:cTn>
                                        <p:tgtEl>
                                          <p:spTgt spid="8"/>
                                        </p:tgtEl>
                                      </p:cBhvr>
                                    </p:animEffect>
                                    <p:anim calcmode="lin" valueType="num">
                                      <p:cBhvr>
                                        <p:cTn id="2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1" dur="26">
                                          <p:stCondLst>
                                            <p:cond delay="650"/>
                                          </p:stCondLst>
                                        </p:cTn>
                                        <p:tgtEl>
                                          <p:spTgt spid="8"/>
                                        </p:tgtEl>
                                      </p:cBhvr>
                                      <p:to x="100000" y="60000"/>
                                    </p:animScale>
                                    <p:animScale>
                                      <p:cBhvr>
                                        <p:cTn id="252" dur="166" decel="50000">
                                          <p:stCondLst>
                                            <p:cond delay="676"/>
                                          </p:stCondLst>
                                        </p:cTn>
                                        <p:tgtEl>
                                          <p:spTgt spid="8"/>
                                        </p:tgtEl>
                                      </p:cBhvr>
                                      <p:to x="100000" y="100000"/>
                                    </p:animScale>
                                    <p:animScale>
                                      <p:cBhvr>
                                        <p:cTn id="253" dur="26">
                                          <p:stCondLst>
                                            <p:cond delay="1312"/>
                                          </p:stCondLst>
                                        </p:cTn>
                                        <p:tgtEl>
                                          <p:spTgt spid="8"/>
                                        </p:tgtEl>
                                      </p:cBhvr>
                                      <p:to x="100000" y="80000"/>
                                    </p:animScale>
                                    <p:animScale>
                                      <p:cBhvr>
                                        <p:cTn id="254" dur="166" decel="50000">
                                          <p:stCondLst>
                                            <p:cond delay="1338"/>
                                          </p:stCondLst>
                                        </p:cTn>
                                        <p:tgtEl>
                                          <p:spTgt spid="8"/>
                                        </p:tgtEl>
                                      </p:cBhvr>
                                      <p:to x="100000" y="100000"/>
                                    </p:animScale>
                                    <p:animScale>
                                      <p:cBhvr>
                                        <p:cTn id="255" dur="26">
                                          <p:stCondLst>
                                            <p:cond delay="1642"/>
                                          </p:stCondLst>
                                        </p:cTn>
                                        <p:tgtEl>
                                          <p:spTgt spid="8"/>
                                        </p:tgtEl>
                                      </p:cBhvr>
                                      <p:to x="100000" y="90000"/>
                                    </p:animScale>
                                    <p:animScale>
                                      <p:cBhvr>
                                        <p:cTn id="256" dur="166" decel="50000">
                                          <p:stCondLst>
                                            <p:cond delay="1668"/>
                                          </p:stCondLst>
                                        </p:cTn>
                                        <p:tgtEl>
                                          <p:spTgt spid="8"/>
                                        </p:tgtEl>
                                      </p:cBhvr>
                                      <p:to x="100000" y="100000"/>
                                    </p:animScale>
                                    <p:animScale>
                                      <p:cBhvr>
                                        <p:cTn id="257" dur="26">
                                          <p:stCondLst>
                                            <p:cond delay="1808"/>
                                          </p:stCondLst>
                                        </p:cTn>
                                        <p:tgtEl>
                                          <p:spTgt spid="8"/>
                                        </p:tgtEl>
                                      </p:cBhvr>
                                      <p:to x="100000" y="95000"/>
                                    </p:animScale>
                                    <p:animScale>
                                      <p:cBhvr>
                                        <p:cTn id="258" dur="166" decel="50000">
                                          <p:stCondLst>
                                            <p:cond delay="1834"/>
                                          </p:stCondLst>
                                        </p:cTn>
                                        <p:tgtEl>
                                          <p:spTgt spid="8"/>
                                        </p:tgtEl>
                                      </p:cBhvr>
                                      <p:to x="100000" y="100000"/>
                                    </p:animScale>
                                  </p:childTnLst>
                                </p:cTn>
                              </p:par>
                            </p:childTnLst>
                          </p:cTn>
                        </p:par>
                        <p:par>
                          <p:cTn id="259" fill="hold">
                            <p:stCondLst>
                              <p:cond delay="30000"/>
                            </p:stCondLst>
                            <p:childTnLst>
                              <p:par>
                                <p:cTn id="260" presetID="26" presetClass="entr" presetSubtype="0" fill="hold" grpId="0" nodeType="afterEffect">
                                  <p:stCondLst>
                                    <p:cond delay="0"/>
                                  </p:stCondLst>
                                  <p:childTnLst>
                                    <p:set>
                                      <p:cBhvr>
                                        <p:cTn id="261" dur="1" fill="hold">
                                          <p:stCondLst>
                                            <p:cond delay="0"/>
                                          </p:stCondLst>
                                        </p:cTn>
                                        <p:tgtEl>
                                          <p:spTgt spid="16"/>
                                        </p:tgtEl>
                                        <p:attrNameLst>
                                          <p:attrName>style.visibility</p:attrName>
                                        </p:attrNameLst>
                                      </p:cBhvr>
                                      <p:to>
                                        <p:strVal val="visible"/>
                                      </p:to>
                                    </p:set>
                                    <p:animEffect transition="in" filter="wipe(down)">
                                      <p:cBhvr>
                                        <p:cTn id="262" dur="580">
                                          <p:stCondLst>
                                            <p:cond delay="0"/>
                                          </p:stCondLst>
                                        </p:cTn>
                                        <p:tgtEl>
                                          <p:spTgt spid="16"/>
                                        </p:tgtEl>
                                      </p:cBhvr>
                                    </p:animEffect>
                                    <p:anim calcmode="lin" valueType="num">
                                      <p:cBhvr>
                                        <p:cTn id="26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6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6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68" dur="26">
                                          <p:stCondLst>
                                            <p:cond delay="650"/>
                                          </p:stCondLst>
                                        </p:cTn>
                                        <p:tgtEl>
                                          <p:spTgt spid="16"/>
                                        </p:tgtEl>
                                      </p:cBhvr>
                                      <p:to x="100000" y="60000"/>
                                    </p:animScale>
                                    <p:animScale>
                                      <p:cBhvr>
                                        <p:cTn id="269" dur="166" decel="50000">
                                          <p:stCondLst>
                                            <p:cond delay="676"/>
                                          </p:stCondLst>
                                        </p:cTn>
                                        <p:tgtEl>
                                          <p:spTgt spid="16"/>
                                        </p:tgtEl>
                                      </p:cBhvr>
                                      <p:to x="100000" y="100000"/>
                                    </p:animScale>
                                    <p:animScale>
                                      <p:cBhvr>
                                        <p:cTn id="270" dur="26">
                                          <p:stCondLst>
                                            <p:cond delay="1312"/>
                                          </p:stCondLst>
                                        </p:cTn>
                                        <p:tgtEl>
                                          <p:spTgt spid="16"/>
                                        </p:tgtEl>
                                      </p:cBhvr>
                                      <p:to x="100000" y="80000"/>
                                    </p:animScale>
                                    <p:animScale>
                                      <p:cBhvr>
                                        <p:cTn id="271" dur="166" decel="50000">
                                          <p:stCondLst>
                                            <p:cond delay="1338"/>
                                          </p:stCondLst>
                                        </p:cTn>
                                        <p:tgtEl>
                                          <p:spTgt spid="16"/>
                                        </p:tgtEl>
                                      </p:cBhvr>
                                      <p:to x="100000" y="100000"/>
                                    </p:animScale>
                                    <p:animScale>
                                      <p:cBhvr>
                                        <p:cTn id="272" dur="26">
                                          <p:stCondLst>
                                            <p:cond delay="1642"/>
                                          </p:stCondLst>
                                        </p:cTn>
                                        <p:tgtEl>
                                          <p:spTgt spid="16"/>
                                        </p:tgtEl>
                                      </p:cBhvr>
                                      <p:to x="100000" y="90000"/>
                                    </p:animScale>
                                    <p:animScale>
                                      <p:cBhvr>
                                        <p:cTn id="273" dur="166" decel="50000">
                                          <p:stCondLst>
                                            <p:cond delay="1668"/>
                                          </p:stCondLst>
                                        </p:cTn>
                                        <p:tgtEl>
                                          <p:spTgt spid="16"/>
                                        </p:tgtEl>
                                      </p:cBhvr>
                                      <p:to x="100000" y="100000"/>
                                    </p:animScale>
                                    <p:animScale>
                                      <p:cBhvr>
                                        <p:cTn id="274" dur="26">
                                          <p:stCondLst>
                                            <p:cond delay="1808"/>
                                          </p:stCondLst>
                                        </p:cTn>
                                        <p:tgtEl>
                                          <p:spTgt spid="16"/>
                                        </p:tgtEl>
                                      </p:cBhvr>
                                      <p:to x="100000" y="95000"/>
                                    </p:animScale>
                                    <p:animScale>
                                      <p:cBhvr>
                                        <p:cTn id="275" dur="166" decel="50000">
                                          <p:stCondLst>
                                            <p:cond delay="1834"/>
                                          </p:stCondLst>
                                        </p:cTn>
                                        <p:tgtEl>
                                          <p:spTgt spid="16"/>
                                        </p:tgtEl>
                                      </p:cBhvr>
                                      <p:to x="100000" y="100000"/>
                                    </p:animScale>
                                  </p:childTnLst>
                                </p:cTn>
                              </p:par>
                            </p:childTnLst>
                          </p:cTn>
                        </p:par>
                        <p:par>
                          <p:cTn id="276" fill="hold">
                            <p:stCondLst>
                              <p:cond delay="32000"/>
                            </p:stCondLst>
                            <p:childTnLst>
                              <p:par>
                                <p:cTn id="277" presetID="26" presetClass="entr" presetSubtype="0" fill="hold" grpId="0" nodeType="afterEffect">
                                  <p:stCondLst>
                                    <p:cond delay="0"/>
                                  </p:stCondLst>
                                  <p:childTnLst>
                                    <p:set>
                                      <p:cBhvr>
                                        <p:cTn id="278" dur="1" fill="hold">
                                          <p:stCondLst>
                                            <p:cond delay="0"/>
                                          </p:stCondLst>
                                        </p:cTn>
                                        <p:tgtEl>
                                          <p:spTgt spid="9"/>
                                        </p:tgtEl>
                                        <p:attrNameLst>
                                          <p:attrName>style.visibility</p:attrName>
                                        </p:attrNameLst>
                                      </p:cBhvr>
                                      <p:to>
                                        <p:strVal val="visible"/>
                                      </p:to>
                                    </p:set>
                                    <p:animEffect transition="in" filter="wipe(down)">
                                      <p:cBhvr>
                                        <p:cTn id="279" dur="580">
                                          <p:stCondLst>
                                            <p:cond delay="0"/>
                                          </p:stCondLst>
                                        </p:cTn>
                                        <p:tgtEl>
                                          <p:spTgt spid="9"/>
                                        </p:tgtEl>
                                      </p:cBhvr>
                                    </p:animEffect>
                                    <p:anim calcmode="lin" valueType="num">
                                      <p:cBhvr>
                                        <p:cTn id="2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5" dur="26">
                                          <p:stCondLst>
                                            <p:cond delay="650"/>
                                          </p:stCondLst>
                                        </p:cTn>
                                        <p:tgtEl>
                                          <p:spTgt spid="9"/>
                                        </p:tgtEl>
                                      </p:cBhvr>
                                      <p:to x="100000" y="60000"/>
                                    </p:animScale>
                                    <p:animScale>
                                      <p:cBhvr>
                                        <p:cTn id="286" dur="166" decel="50000">
                                          <p:stCondLst>
                                            <p:cond delay="676"/>
                                          </p:stCondLst>
                                        </p:cTn>
                                        <p:tgtEl>
                                          <p:spTgt spid="9"/>
                                        </p:tgtEl>
                                      </p:cBhvr>
                                      <p:to x="100000" y="100000"/>
                                    </p:animScale>
                                    <p:animScale>
                                      <p:cBhvr>
                                        <p:cTn id="287" dur="26">
                                          <p:stCondLst>
                                            <p:cond delay="1312"/>
                                          </p:stCondLst>
                                        </p:cTn>
                                        <p:tgtEl>
                                          <p:spTgt spid="9"/>
                                        </p:tgtEl>
                                      </p:cBhvr>
                                      <p:to x="100000" y="80000"/>
                                    </p:animScale>
                                    <p:animScale>
                                      <p:cBhvr>
                                        <p:cTn id="288" dur="166" decel="50000">
                                          <p:stCondLst>
                                            <p:cond delay="1338"/>
                                          </p:stCondLst>
                                        </p:cTn>
                                        <p:tgtEl>
                                          <p:spTgt spid="9"/>
                                        </p:tgtEl>
                                      </p:cBhvr>
                                      <p:to x="100000" y="100000"/>
                                    </p:animScale>
                                    <p:animScale>
                                      <p:cBhvr>
                                        <p:cTn id="289" dur="26">
                                          <p:stCondLst>
                                            <p:cond delay="1642"/>
                                          </p:stCondLst>
                                        </p:cTn>
                                        <p:tgtEl>
                                          <p:spTgt spid="9"/>
                                        </p:tgtEl>
                                      </p:cBhvr>
                                      <p:to x="100000" y="90000"/>
                                    </p:animScale>
                                    <p:animScale>
                                      <p:cBhvr>
                                        <p:cTn id="290" dur="166" decel="50000">
                                          <p:stCondLst>
                                            <p:cond delay="1668"/>
                                          </p:stCondLst>
                                        </p:cTn>
                                        <p:tgtEl>
                                          <p:spTgt spid="9"/>
                                        </p:tgtEl>
                                      </p:cBhvr>
                                      <p:to x="100000" y="100000"/>
                                    </p:animScale>
                                    <p:animScale>
                                      <p:cBhvr>
                                        <p:cTn id="291" dur="26">
                                          <p:stCondLst>
                                            <p:cond delay="1808"/>
                                          </p:stCondLst>
                                        </p:cTn>
                                        <p:tgtEl>
                                          <p:spTgt spid="9"/>
                                        </p:tgtEl>
                                      </p:cBhvr>
                                      <p:to x="100000" y="95000"/>
                                    </p:animScale>
                                    <p:animScale>
                                      <p:cBhvr>
                                        <p:cTn id="292" dur="166" decel="50000">
                                          <p:stCondLst>
                                            <p:cond delay="1834"/>
                                          </p:stCondLst>
                                        </p:cTn>
                                        <p:tgtEl>
                                          <p:spTgt spid="9"/>
                                        </p:tgtEl>
                                      </p:cBhvr>
                                      <p:to x="100000" y="100000"/>
                                    </p:animScale>
                                  </p:childTnLst>
                                </p:cTn>
                              </p:par>
                            </p:childTnLst>
                          </p:cTn>
                        </p:par>
                        <p:par>
                          <p:cTn id="293" fill="hold">
                            <p:stCondLst>
                              <p:cond delay="34000"/>
                            </p:stCondLst>
                            <p:childTnLst>
                              <p:par>
                                <p:cTn id="294" presetID="26" presetClass="entr" presetSubtype="0" fill="hold" grpId="0" nodeType="afterEffect">
                                  <p:stCondLst>
                                    <p:cond delay="0"/>
                                  </p:stCondLst>
                                  <p:childTnLst>
                                    <p:set>
                                      <p:cBhvr>
                                        <p:cTn id="295" dur="1" fill="hold">
                                          <p:stCondLst>
                                            <p:cond delay="0"/>
                                          </p:stCondLst>
                                        </p:cTn>
                                        <p:tgtEl>
                                          <p:spTgt spid="17"/>
                                        </p:tgtEl>
                                        <p:attrNameLst>
                                          <p:attrName>style.visibility</p:attrName>
                                        </p:attrNameLst>
                                      </p:cBhvr>
                                      <p:to>
                                        <p:strVal val="visible"/>
                                      </p:to>
                                    </p:set>
                                    <p:animEffect transition="in" filter="wipe(down)">
                                      <p:cBhvr>
                                        <p:cTn id="296" dur="580">
                                          <p:stCondLst>
                                            <p:cond delay="0"/>
                                          </p:stCondLst>
                                        </p:cTn>
                                        <p:tgtEl>
                                          <p:spTgt spid="17"/>
                                        </p:tgtEl>
                                      </p:cBhvr>
                                    </p:animEffect>
                                    <p:anim calcmode="lin" valueType="num">
                                      <p:cBhvr>
                                        <p:cTn id="29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9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2" dur="26">
                                          <p:stCondLst>
                                            <p:cond delay="650"/>
                                          </p:stCondLst>
                                        </p:cTn>
                                        <p:tgtEl>
                                          <p:spTgt spid="17"/>
                                        </p:tgtEl>
                                      </p:cBhvr>
                                      <p:to x="100000" y="60000"/>
                                    </p:animScale>
                                    <p:animScale>
                                      <p:cBhvr>
                                        <p:cTn id="303" dur="166" decel="50000">
                                          <p:stCondLst>
                                            <p:cond delay="676"/>
                                          </p:stCondLst>
                                        </p:cTn>
                                        <p:tgtEl>
                                          <p:spTgt spid="17"/>
                                        </p:tgtEl>
                                      </p:cBhvr>
                                      <p:to x="100000" y="100000"/>
                                    </p:animScale>
                                    <p:animScale>
                                      <p:cBhvr>
                                        <p:cTn id="304" dur="26">
                                          <p:stCondLst>
                                            <p:cond delay="1312"/>
                                          </p:stCondLst>
                                        </p:cTn>
                                        <p:tgtEl>
                                          <p:spTgt spid="17"/>
                                        </p:tgtEl>
                                      </p:cBhvr>
                                      <p:to x="100000" y="80000"/>
                                    </p:animScale>
                                    <p:animScale>
                                      <p:cBhvr>
                                        <p:cTn id="305" dur="166" decel="50000">
                                          <p:stCondLst>
                                            <p:cond delay="1338"/>
                                          </p:stCondLst>
                                        </p:cTn>
                                        <p:tgtEl>
                                          <p:spTgt spid="17"/>
                                        </p:tgtEl>
                                      </p:cBhvr>
                                      <p:to x="100000" y="100000"/>
                                    </p:animScale>
                                    <p:animScale>
                                      <p:cBhvr>
                                        <p:cTn id="306" dur="26">
                                          <p:stCondLst>
                                            <p:cond delay="1642"/>
                                          </p:stCondLst>
                                        </p:cTn>
                                        <p:tgtEl>
                                          <p:spTgt spid="17"/>
                                        </p:tgtEl>
                                      </p:cBhvr>
                                      <p:to x="100000" y="90000"/>
                                    </p:animScale>
                                    <p:animScale>
                                      <p:cBhvr>
                                        <p:cTn id="307" dur="166" decel="50000">
                                          <p:stCondLst>
                                            <p:cond delay="1668"/>
                                          </p:stCondLst>
                                        </p:cTn>
                                        <p:tgtEl>
                                          <p:spTgt spid="17"/>
                                        </p:tgtEl>
                                      </p:cBhvr>
                                      <p:to x="100000" y="100000"/>
                                    </p:animScale>
                                    <p:animScale>
                                      <p:cBhvr>
                                        <p:cTn id="308" dur="26">
                                          <p:stCondLst>
                                            <p:cond delay="1808"/>
                                          </p:stCondLst>
                                        </p:cTn>
                                        <p:tgtEl>
                                          <p:spTgt spid="17"/>
                                        </p:tgtEl>
                                      </p:cBhvr>
                                      <p:to x="100000" y="95000"/>
                                    </p:animScale>
                                    <p:animScale>
                                      <p:cBhvr>
                                        <p:cTn id="309" dur="166" decel="50000">
                                          <p:stCondLst>
                                            <p:cond delay="1834"/>
                                          </p:stCondLst>
                                        </p:cTn>
                                        <p:tgtEl>
                                          <p:spTgt spid="17"/>
                                        </p:tgtEl>
                                      </p:cBhvr>
                                      <p:to x="100000" y="100000"/>
                                    </p:animScale>
                                  </p:childTnLst>
                                </p:cTn>
                              </p:par>
                            </p:childTnLst>
                          </p:cTn>
                        </p:par>
                      </p:childTnLst>
                    </p:cTn>
                  </p:par>
                  <p:par>
                    <p:cTn id="310" fill="hold">
                      <p:stCondLst>
                        <p:cond delay="indefinite"/>
                      </p:stCondLst>
                      <p:childTnLst>
                        <p:par>
                          <p:cTn id="311" fill="hold">
                            <p:stCondLst>
                              <p:cond delay="0"/>
                            </p:stCondLst>
                            <p:childTnLst>
                              <p:par>
                                <p:cTn id="312" presetID="26" presetClass="emph" presetSubtype="0" fill="hold" grpId="1" nodeType="clickEffect">
                                  <p:stCondLst>
                                    <p:cond delay="0"/>
                                  </p:stCondLst>
                                  <p:childTnLst>
                                    <p:animEffect transition="out" filter="fade">
                                      <p:cBhvr>
                                        <p:cTn id="313" dur="500" tmFilter="0, 0; .2, .5; .8, .5; 1, 0"/>
                                        <p:tgtEl>
                                          <p:spTgt spid="21"/>
                                        </p:tgtEl>
                                      </p:cBhvr>
                                    </p:animEffect>
                                    <p:animScale>
                                      <p:cBhvr>
                                        <p:cTn id="314" dur="250" autoRev="1" fill="hold"/>
                                        <p:tgtEl>
                                          <p:spTgt spid="21"/>
                                        </p:tgtEl>
                                      </p:cBhvr>
                                      <p:by x="105000" y="105000"/>
                                    </p:animScale>
                                  </p:childTnLst>
                                </p:cTn>
                              </p:par>
                              <p:par>
                                <p:cTn id="315" presetID="26" presetClass="emph" presetSubtype="0" fill="hold" grpId="1" nodeType="withEffect">
                                  <p:stCondLst>
                                    <p:cond delay="0"/>
                                  </p:stCondLst>
                                  <p:childTnLst>
                                    <p:animEffect transition="out" filter="fade">
                                      <p:cBhvr>
                                        <p:cTn id="316" dur="500" tmFilter="0, 0; .2, .5; .8, .5; 1, 0"/>
                                        <p:tgtEl>
                                          <p:spTgt spid="4"/>
                                        </p:tgtEl>
                                      </p:cBhvr>
                                    </p:animEffect>
                                    <p:animScale>
                                      <p:cBhvr>
                                        <p:cTn id="317" dur="250" autoRev="1" fill="hold"/>
                                        <p:tgtEl>
                                          <p:spTgt spid="4"/>
                                        </p:tgtEl>
                                      </p:cBhvr>
                                      <p:by x="105000" y="105000"/>
                                    </p:animScale>
                                  </p:childTnLst>
                                </p:cTn>
                              </p:par>
                              <p:par>
                                <p:cTn id="318" presetID="26" presetClass="emph" presetSubtype="0" fill="hold" grpId="1" nodeType="withEffect">
                                  <p:stCondLst>
                                    <p:cond delay="0"/>
                                  </p:stCondLst>
                                  <p:childTnLst>
                                    <p:animEffect transition="out" filter="fade">
                                      <p:cBhvr>
                                        <p:cTn id="319" dur="500" tmFilter="0, 0; .2, .5; .8, .5; 1, 0"/>
                                        <p:tgtEl>
                                          <p:spTgt spid="8"/>
                                        </p:tgtEl>
                                      </p:cBhvr>
                                    </p:animEffect>
                                    <p:animScale>
                                      <p:cBhvr>
                                        <p:cTn id="320" dur="250" autoRev="1" fill="hold"/>
                                        <p:tgtEl>
                                          <p:spTgt spid="8"/>
                                        </p:tgtEl>
                                      </p:cBhvr>
                                      <p:by x="105000" y="105000"/>
                                    </p:animScale>
                                  </p:childTnLst>
                                </p:cTn>
                              </p:par>
                            </p:childTnLst>
                          </p:cTn>
                        </p:par>
                        <p:par>
                          <p:cTn id="321" fill="hold">
                            <p:stCondLst>
                              <p:cond delay="500"/>
                            </p:stCondLst>
                            <p:childTnLst>
                              <p:par>
                                <p:cTn id="322" presetID="6" presetClass="emph" presetSubtype="0" fill="hold" grpId="2" nodeType="afterEffect">
                                  <p:stCondLst>
                                    <p:cond delay="0"/>
                                  </p:stCondLst>
                                  <p:childTnLst>
                                    <p:animScale>
                                      <p:cBhvr>
                                        <p:cTn id="323" dur="2000" fill="hold"/>
                                        <p:tgtEl>
                                          <p:spTgt spid="21"/>
                                        </p:tgtEl>
                                      </p:cBhvr>
                                      <p:by x="150000" y="150000"/>
                                    </p:animScale>
                                  </p:childTnLst>
                                </p:cTn>
                              </p:par>
                            </p:childTnLst>
                          </p:cTn>
                        </p:par>
                        <p:par>
                          <p:cTn id="324" fill="hold">
                            <p:stCondLst>
                              <p:cond delay="2500"/>
                            </p:stCondLst>
                            <p:childTnLst>
                              <p:par>
                                <p:cTn id="325" presetID="6" presetClass="emph" presetSubtype="0" fill="hold" grpId="2" nodeType="afterEffect">
                                  <p:stCondLst>
                                    <p:cond delay="0"/>
                                  </p:stCondLst>
                                  <p:childTnLst>
                                    <p:animScale>
                                      <p:cBhvr>
                                        <p:cTn id="326" dur="2000" fill="hold"/>
                                        <p:tgtEl>
                                          <p:spTgt spid="4"/>
                                        </p:tgtEl>
                                      </p:cBhvr>
                                      <p:by x="150000" y="150000"/>
                                    </p:animScale>
                                  </p:childTnLst>
                                </p:cTn>
                              </p:par>
                            </p:childTnLst>
                          </p:cTn>
                        </p:par>
                        <p:par>
                          <p:cTn id="327" fill="hold">
                            <p:stCondLst>
                              <p:cond delay="4500"/>
                            </p:stCondLst>
                            <p:childTnLst>
                              <p:par>
                                <p:cTn id="328" presetID="6" presetClass="emph" presetSubtype="0" fill="hold" grpId="2" nodeType="afterEffect">
                                  <p:stCondLst>
                                    <p:cond delay="0"/>
                                  </p:stCondLst>
                                  <p:childTnLst>
                                    <p:animScale>
                                      <p:cBhvr>
                                        <p:cTn id="32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4" grpId="2"/>
      <p:bldP spid="5" grpId="0"/>
      <p:bldP spid="6" grpId="0"/>
      <p:bldP spid="7" grpId="0"/>
      <p:bldP spid="8" grpId="0"/>
      <p:bldP spid="8" grpId="1"/>
      <p:bldP spid="8" grpId="2"/>
      <p:bldP spid="9" grpId="0"/>
      <p:bldP spid="10" grpId="0"/>
      <p:bldP spid="11" grpId="0"/>
      <p:bldP spid="12" grpId="0"/>
      <p:bldP spid="13" grpId="0"/>
      <p:bldP spid="14" grpId="0"/>
      <p:bldP spid="15" grpId="0"/>
      <p:bldP spid="16" grpId="0"/>
      <p:bldP spid="17" grpId="0"/>
      <p:bldP spid="18" grpId="0"/>
      <p:bldP spid="20" grpId="0"/>
      <p:bldP spid="21" grpId="0"/>
      <p:bldP spid="21" grpId="1"/>
      <p:bldP spid="21"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186" y="164933"/>
            <a:ext cx="9125668" cy="769441"/>
          </a:xfrm>
          <a:prstGeom prst="rect">
            <a:avLst/>
          </a:prstGeom>
          <a:noFill/>
        </p:spPr>
        <p:txBody>
          <a:bodyPr wrap="square" rtlCol="0">
            <a:spAutoFit/>
          </a:bodyPr>
          <a:lstStyle/>
          <a:p>
            <a:pPr algn="ctr"/>
            <a:r>
              <a:rPr lang="en-US" sz="4400" b="1" dirty="0"/>
              <a:t>Nietzsche’s philosophy of life</a:t>
            </a:r>
          </a:p>
        </p:txBody>
      </p:sp>
      <p:sp>
        <p:nvSpPr>
          <p:cNvPr id="4" name="Rectangle 3"/>
          <p:cNvSpPr txBox="1">
            <a:spLocks noChangeArrowheads="1"/>
          </p:cNvSpPr>
          <p:nvPr/>
        </p:nvSpPr>
        <p:spPr>
          <a:xfrm>
            <a:off x="0" y="1295400"/>
            <a:ext cx="5076056" cy="4114800"/>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90000"/>
              </a:lnSpc>
            </a:pPr>
            <a:r>
              <a:rPr lang="en-US" altLang="en-US" b="1" dirty="0"/>
              <a:t>Born in 1844, Nietzsche came from a long line of Lutheran ministers </a:t>
            </a:r>
            <a:r>
              <a:rPr lang="en-US" altLang="en-US" b="1" i="1" dirty="0">
                <a:solidFill>
                  <a:srgbClr val="00B0F0"/>
                </a:solidFill>
              </a:rPr>
              <a:t>(father, grandfather)</a:t>
            </a:r>
          </a:p>
          <a:p>
            <a:pPr>
              <a:lnSpc>
                <a:spcPct val="90000"/>
              </a:lnSpc>
            </a:pPr>
            <a:r>
              <a:rPr lang="en-US" altLang="en-US" b="1" dirty="0"/>
              <a:t>Studied “Classics” and became a brilliant professor </a:t>
            </a:r>
          </a:p>
          <a:p>
            <a:pPr>
              <a:lnSpc>
                <a:spcPct val="90000"/>
              </a:lnSpc>
            </a:pPr>
            <a:r>
              <a:rPr lang="en-US" altLang="en-US" b="1" dirty="0"/>
              <a:t>Left the University to live in solitude and write</a:t>
            </a:r>
          </a:p>
          <a:p>
            <a:pPr>
              <a:lnSpc>
                <a:spcPct val="90000"/>
              </a:lnSpc>
            </a:pPr>
            <a:r>
              <a:rPr lang="en-US" altLang="en-US" b="1" dirty="0"/>
              <a:t>By his mid-40s, Nietzsche began his life-long battle with his mental illness </a:t>
            </a:r>
            <a:r>
              <a:rPr lang="en-US" altLang="en-US" b="1" i="1" dirty="0">
                <a:solidFill>
                  <a:srgbClr val="00B0F0"/>
                </a:solidFill>
              </a:rPr>
              <a:t>(engendered by syphilis)</a:t>
            </a:r>
          </a:p>
          <a:p>
            <a:pPr>
              <a:lnSpc>
                <a:spcPct val="90000"/>
              </a:lnSpc>
            </a:pPr>
            <a:endParaRPr lang="en-US" altLang="en-US" b="1" dirty="0">
              <a:solidFill>
                <a:schemeClr val="accent2"/>
              </a:solidFill>
            </a:endParaRPr>
          </a:p>
        </p:txBody>
      </p:sp>
      <p:pic>
        <p:nvPicPr>
          <p:cNvPr id="5" name="Picture 6" descr="Nietzsche phot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95400"/>
            <a:ext cx="320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62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402" y="188640"/>
            <a:ext cx="4896544" cy="62971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90000"/>
              </a:lnSpc>
            </a:pPr>
            <a:r>
              <a:rPr lang="en-US" altLang="en-US" sz="2800" b="1" dirty="0"/>
              <a:t>- By the 1890s, he became internationally known, although he knew nothing of success</a:t>
            </a:r>
          </a:p>
          <a:p>
            <a:pPr>
              <a:lnSpc>
                <a:spcPct val="90000"/>
              </a:lnSpc>
            </a:pPr>
            <a:endParaRPr lang="en-US" altLang="en-US" sz="2800" b="1" dirty="0"/>
          </a:p>
          <a:p>
            <a:pPr marL="457200" indent="-457200">
              <a:lnSpc>
                <a:spcPct val="90000"/>
              </a:lnSpc>
              <a:buFontTx/>
              <a:buChar char="-"/>
            </a:pPr>
            <a:r>
              <a:rPr lang="en-US" altLang="en-US" sz="2800" b="1" dirty="0"/>
              <a:t>In 1900, at age of 56, Nietzsche died in an insane asylum.</a:t>
            </a:r>
          </a:p>
          <a:p>
            <a:pPr>
              <a:lnSpc>
                <a:spcPct val="90000"/>
              </a:lnSpc>
            </a:pPr>
            <a:endParaRPr lang="en-US" altLang="en-US" sz="2800" b="1" dirty="0"/>
          </a:p>
          <a:p>
            <a:pPr marL="457200" indent="-457200">
              <a:lnSpc>
                <a:spcPct val="90000"/>
              </a:lnSpc>
              <a:buFontTx/>
              <a:buChar char="-"/>
            </a:pPr>
            <a:r>
              <a:rPr lang="en-US" altLang="en-US" sz="2800" b="1" u="sng" dirty="0">
                <a:solidFill>
                  <a:schemeClr val="accent2"/>
                </a:solidFill>
              </a:rPr>
              <a:t> </a:t>
            </a:r>
            <a:r>
              <a:rPr lang="en-US" altLang="en-US" sz="2800" b="1" i="1" u="sng" dirty="0">
                <a:solidFill>
                  <a:srgbClr val="C00000"/>
                </a:solidFill>
              </a:rPr>
              <a:t>His Life-Long Goal</a:t>
            </a:r>
            <a:r>
              <a:rPr lang="en-US" altLang="en-US" sz="2800" b="1" i="1" dirty="0">
                <a:solidFill>
                  <a:srgbClr val="C00000"/>
                </a:solidFill>
              </a:rPr>
              <a:t>: </a:t>
            </a:r>
            <a:r>
              <a:rPr lang="en-US" altLang="en-US" sz="2800" b="1" dirty="0"/>
              <a:t>He was committed to teaching us how to live life to the fullest</a:t>
            </a:r>
          </a:p>
          <a:p>
            <a:pPr lvl="1">
              <a:lnSpc>
                <a:spcPct val="90000"/>
              </a:lnSpc>
            </a:pPr>
            <a:r>
              <a:rPr lang="en-US" altLang="en-US" sz="2800" b="1" dirty="0">
                <a:solidFill>
                  <a:schemeClr val="accent2"/>
                </a:solidFill>
              </a:rPr>
              <a:t>	</a:t>
            </a:r>
            <a:r>
              <a:rPr lang="en-US" altLang="en-US" sz="2800" b="1" dirty="0">
                <a:ln>
                  <a:solidFill>
                    <a:srgbClr val="FF0000"/>
                  </a:solidFill>
                </a:ln>
                <a:solidFill>
                  <a:srgbClr val="FFFF00"/>
                </a:solidFill>
              </a:rPr>
              <a:t>This could best be done in a godless, meaningless world!</a:t>
            </a:r>
            <a:endParaRPr lang="en-US" sz="2800" dirty="0">
              <a:ln>
                <a:solidFill>
                  <a:srgbClr val="FF0000"/>
                </a:solidFill>
              </a:ln>
              <a:solidFill>
                <a:srgbClr val="FFFF00"/>
              </a:solidFill>
            </a:endParaRPr>
          </a:p>
        </p:txBody>
      </p:sp>
      <p:pic>
        <p:nvPicPr>
          <p:cNvPr id="3" name="Picture 6" descr="Nietzsche phot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95400"/>
            <a:ext cx="320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26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322" y="116632"/>
            <a:ext cx="8486619" cy="769441"/>
          </a:xfrm>
          <a:prstGeom prst="rect">
            <a:avLst/>
          </a:prstGeom>
          <a:noFill/>
        </p:spPr>
        <p:txBody>
          <a:bodyPr wrap="none" lIns="91440" tIns="45720" rIns="91440" bIns="45720">
            <a:spAutoFit/>
          </a:bodyPr>
          <a:lstStyle/>
          <a:p>
            <a:pPr algn="ct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The Nietzsche’s philosophy roots</a:t>
            </a:r>
          </a:p>
        </p:txBody>
      </p:sp>
      <p:pic>
        <p:nvPicPr>
          <p:cNvPr id="3" name="Picture 7" descr="Schopenhauer phot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9" y="876869"/>
            <a:ext cx="2094102" cy="233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Wag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8" y="4437112"/>
            <a:ext cx="1991173" cy="221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us 4"/>
          <p:cNvSpPr/>
          <p:nvPr/>
        </p:nvSpPr>
        <p:spPr>
          <a:xfrm>
            <a:off x="611560" y="3356992"/>
            <a:ext cx="1008112" cy="10801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070" y="2883816"/>
            <a:ext cx="2422693" cy="18197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375048"/>
            <a:ext cx="1820611" cy="28182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824620"/>
            <a:ext cx="2241943" cy="321297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941" y="3897052"/>
            <a:ext cx="1992508" cy="2994206"/>
          </a:xfrm>
          <a:prstGeom prst="rect">
            <a:avLst/>
          </a:prstGeom>
        </p:spPr>
      </p:pic>
      <p:sp>
        <p:nvSpPr>
          <p:cNvPr id="10" name="Right Arrow 9"/>
          <p:cNvSpPr/>
          <p:nvPr/>
        </p:nvSpPr>
        <p:spPr>
          <a:xfrm>
            <a:off x="4309763" y="3208039"/>
            <a:ext cx="262237" cy="14954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398126" y="3149307"/>
            <a:ext cx="262237" cy="14954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49069" y="980728"/>
            <a:ext cx="2449710" cy="523220"/>
          </a:xfrm>
          <a:prstGeom prst="rect">
            <a:avLst/>
          </a:prstGeom>
          <a:noFill/>
        </p:spPr>
        <p:txBody>
          <a:bodyPr wrap="none" lIns="91440" tIns="45720" rIns="91440" bIns="45720">
            <a:spAutoFit/>
          </a:bodyPr>
          <a:lstStyle/>
          <a:p>
            <a:pPr algn="ctr"/>
            <a:r>
              <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Schopenhauer</a:t>
            </a:r>
          </a:p>
        </p:txBody>
      </p:sp>
      <p:sp>
        <p:nvSpPr>
          <p:cNvPr id="13" name="Rectangle 12"/>
          <p:cNvSpPr/>
          <p:nvPr/>
        </p:nvSpPr>
        <p:spPr>
          <a:xfrm>
            <a:off x="2368850" y="5653427"/>
            <a:ext cx="2786340" cy="954107"/>
          </a:xfrm>
          <a:prstGeom prst="rect">
            <a:avLst/>
          </a:prstGeom>
          <a:noFill/>
        </p:spPr>
        <p:txBody>
          <a:bodyPr wrap="none" lIns="91440" tIns="45720" rIns="91440" bIns="45720">
            <a:spAutoFit/>
          </a:bodyPr>
          <a:lstStyle/>
          <a:p>
            <a:pPr algn="ctr"/>
            <a:r>
              <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Richard Wagner</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Romanticism</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3923928" y="4638615"/>
            <a:ext cx="5218000" cy="2246769"/>
          </a:xfrm>
          <a:prstGeom prst="rect">
            <a:avLst/>
          </a:prstGeom>
          <a:solidFill>
            <a:srgbClr val="FFC000"/>
          </a:solidFill>
        </p:spPr>
        <p:txBody>
          <a:bodyPr wrap="square" rtlCol="0">
            <a:spAutoFit/>
          </a:bodyPr>
          <a:lstStyle/>
          <a:p>
            <a:pPr marL="0" lvl="1" algn="just"/>
            <a:r>
              <a:rPr lang="en-US" altLang="en-US" sz="2800" b="1" dirty="0">
                <a:solidFill>
                  <a:schemeClr val="bg1"/>
                </a:solidFill>
                <a:latin typeface="Times New Roman" panose="02020603050405020304" pitchFamily="18" charset="0"/>
                <a:cs typeface="Times New Roman" panose="02020603050405020304" pitchFamily="18" charset="0"/>
              </a:rPr>
              <a:t>- Had an idealism of The Master Race, which gave a great influence on Hitler's highest men, quoted in Hitler's speeches.</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509" y="760096"/>
            <a:ext cx="5724386" cy="3810294"/>
          </a:xfrm>
          <a:prstGeom prst="rect">
            <a:avLst/>
          </a:prstGeom>
        </p:spPr>
      </p:pic>
    </p:spTree>
    <p:extLst>
      <p:ext uri="{BB962C8B-B14F-4D97-AF65-F5344CB8AC3E}">
        <p14:creationId xmlns:p14="http://schemas.microsoft.com/office/powerpoint/2010/main" val="37972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43929</TotalTime>
  <Words>2522</Words>
  <Application>Microsoft Office PowerPoint</Application>
  <PresentationFormat>Expunere pe ecran (4:3)</PresentationFormat>
  <Paragraphs>294</Paragraphs>
  <Slides>51</Slides>
  <Notes>9</Notes>
  <HiddenSlides>0</HiddenSlides>
  <MMClips>0</MMClips>
  <ScaleCrop>false</ScaleCrop>
  <HeadingPairs>
    <vt:vector size="4" baseType="variant">
      <vt:variant>
        <vt:lpstr>Temă</vt:lpstr>
      </vt:variant>
      <vt:variant>
        <vt:i4>1</vt:i4>
      </vt:variant>
      <vt:variant>
        <vt:lpstr>Titluri diapozitive</vt:lpstr>
      </vt:variant>
      <vt:variant>
        <vt:i4>51</vt:i4>
      </vt:variant>
    </vt:vector>
  </HeadingPairs>
  <TitlesOfParts>
    <vt:vector size="52" baseType="lpstr">
      <vt:lpstr>Apex</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Richard Wagner (1813-1883)</vt:lpstr>
      <vt:lpstr>Apollo vs. Dionysus</vt:lpstr>
      <vt:lpstr>Prezentare PowerPoint</vt:lpstr>
      <vt:lpstr>Prezentare PowerPoint</vt:lpstr>
      <vt:lpstr>Prezentare PowerPoint</vt:lpstr>
      <vt:lpstr>Apollo          Dionysus</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HISTORICAL CONTEXT</vt:lpstr>
      <vt:lpstr>There are many variations found within Existentialism, but there are a few truths …</vt:lpstr>
      <vt:lpstr>The Most Important  Values in Existentialism:</vt:lpstr>
      <vt:lpstr>You just might be an Existentialist if you….</vt:lpstr>
      <vt:lpstr>Put in the shortest form:</vt:lpstr>
      <vt:lpstr>KEY EXISTENTIAL QUOTE</vt:lpstr>
      <vt:lpstr>How to be Happy in an Existentialist world!</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RePack by Diakov</dc:creator>
  <cp:lastModifiedBy>37369094521</cp:lastModifiedBy>
  <cp:revision>769</cp:revision>
  <dcterms:created xsi:type="dcterms:W3CDTF">2017-01-26T13:08:34Z</dcterms:created>
  <dcterms:modified xsi:type="dcterms:W3CDTF">2022-05-04T05:51:59Z</dcterms:modified>
</cp:coreProperties>
</file>