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1" r:id="rId8"/>
    <p:sldId id="262" r:id="rId9"/>
    <p:sldId id="271" r:id="rId10"/>
    <p:sldId id="272" r:id="rId11"/>
    <p:sldId id="273" r:id="rId12"/>
    <p:sldId id="274" r:id="rId13"/>
    <p:sldId id="275" r:id="rId14"/>
    <p:sldId id="269" r:id="rId15"/>
    <p:sldId id="278" r:id="rId16"/>
    <p:sldId id="264" r:id="rId17"/>
    <p:sldId id="276" r:id="rId18"/>
    <p:sldId id="277" r:id="rId19"/>
    <p:sldId id="265" r:id="rId20"/>
    <p:sldId id="266" r:id="rId21"/>
    <p:sldId id="267"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Мотивация персонала</a:t>
            </a:r>
            <a:endParaRPr lang="ru-RU" dirty="0"/>
          </a:p>
        </p:txBody>
      </p:sp>
      <p:sp>
        <p:nvSpPr>
          <p:cNvPr id="3" name="Подзаголовок 2"/>
          <p:cNvSpPr>
            <a:spLocks noGrp="1"/>
          </p:cNvSpPr>
          <p:nvPr>
            <p:ph type="subTitle" idx="1"/>
          </p:nvPr>
        </p:nvSpPr>
        <p:spPr/>
        <p:txBody>
          <a:bodyPr/>
          <a:lstStyle/>
          <a:p>
            <a:r>
              <a:rPr lang="ru-RU" dirty="0" smtClean="0"/>
              <a:t>Лекция </a:t>
            </a:r>
            <a:endParaRPr lang="ru-RU" dirty="0"/>
          </a:p>
        </p:txBody>
      </p:sp>
    </p:spTree>
    <p:extLst>
      <p:ext uri="{BB962C8B-B14F-4D97-AF65-F5344CB8AC3E}">
        <p14:creationId xmlns:p14="http://schemas.microsoft.com/office/powerpoint/2010/main" val="615245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9085" y="403009"/>
            <a:ext cx="8882743" cy="5863144"/>
          </a:xfrm>
          <a:prstGeom prst="rect">
            <a:avLst/>
          </a:prstGeom>
        </p:spPr>
        <p:txBody>
          <a:bodyPr wrap="square">
            <a:spAutoFit/>
          </a:bodyPr>
          <a:lstStyle/>
          <a:p>
            <a:r>
              <a:rPr lang="ru-MD" sz="2400" b="1" dirty="0">
                <a:solidFill>
                  <a:srgbClr val="0070C0"/>
                </a:solidFill>
                <a:latin typeface="Times New Roman" panose="02020603050405020304" pitchFamily="18" charset="0"/>
                <a:cs typeface="Times New Roman" panose="02020603050405020304" pitchFamily="18" charset="0"/>
              </a:rPr>
              <a:t>Нематериальное мотивирование </a:t>
            </a:r>
          </a:p>
          <a:p>
            <a:pPr>
              <a:lnSpc>
                <a:spcPct val="150000"/>
              </a:lnSpc>
              <a:buFont typeface="Arial" panose="020B0604020202020204" pitchFamily="34" charset="0"/>
              <a:buChar char="•"/>
            </a:pPr>
            <a:r>
              <a:rPr lang="ru-MD" b="1" dirty="0" smtClean="0">
                <a:latin typeface="Times New Roman" panose="02020603050405020304" pitchFamily="18" charset="0"/>
                <a:cs typeface="Times New Roman" panose="02020603050405020304" pitchFamily="18" charset="0"/>
              </a:rPr>
              <a:t>Похвала </a:t>
            </a:r>
            <a:r>
              <a:rPr lang="ru-MD" b="1" dirty="0">
                <a:latin typeface="Times New Roman" panose="02020603050405020304" pitchFamily="18" charset="0"/>
                <a:cs typeface="Times New Roman" panose="02020603050405020304" pitchFamily="18" charset="0"/>
              </a:rPr>
              <a:t>от администрации организации. </a:t>
            </a:r>
            <a:r>
              <a:rPr lang="ru-MD" dirty="0">
                <a:latin typeface="Times New Roman" panose="02020603050405020304" pitchFamily="18" charset="0"/>
                <a:cs typeface="Times New Roman" panose="02020603050405020304" pitchFamily="18" charset="0"/>
              </a:rPr>
              <a:t>Если руководитель замечает не только промахи подчиненных, но и успешно выполненную работу, не скупится на похвалу, служащие стремятся и в дальнейшем не разочаровывать руководство. Поэтому в учреждениях и сегодня используются доски почета как форма поощрения добросовестных работников. </a:t>
            </a:r>
          </a:p>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Продвижение по службе.</a:t>
            </a:r>
            <a:r>
              <a:rPr lang="ru-MD" dirty="0">
                <a:latin typeface="Times New Roman" panose="02020603050405020304" pitchFamily="18" charset="0"/>
                <a:cs typeface="Times New Roman" panose="02020603050405020304" pitchFamily="18" charset="0"/>
              </a:rPr>
              <a:t> Каждый подчиненный знает, что за качественное исполнение трудовых обязанностей ему гарантировано повышение в должности. Это повышает его статус среди коллег и способствует карьерному росту. Однако следует соблюдать меру, в противном случае это приведет к конкурентной борьбе внутри коллектива, и о командной работе придется забыть. </a:t>
            </a:r>
          </a:p>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Повышение квалификации за счет организации.</a:t>
            </a:r>
            <a:r>
              <a:rPr lang="ru-MD" dirty="0">
                <a:latin typeface="Times New Roman" panose="02020603050405020304" pitchFamily="18" charset="0"/>
                <a:cs typeface="Times New Roman" panose="02020603050405020304" pitchFamily="18" charset="0"/>
              </a:rPr>
              <a:t> Обучение повысит профессиональный уровень персонала и станет прекрасным способом мотивации работать лучше для каждого сотрудника. </a:t>
            </a:r>
          </a:p>
        </p:txBody>
      </p:sp>
    </p:spTree>
    <p:extLst>
      <p:ext uri="{BB962C8B-B14F-4D97-AF65-F5344CB8AC3E}">
        <p14:creationId xmlns:p14="http://schemas.microsoft.com/office/powerpoint/2010/main" val="3087304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3954" y="291465"/>
            <a:ext cx="8621486" cy="6275051"/>
          </a:xfrm>
          <a:prstGeom prst="rect">
            <a:avLst/>
          </a:prstGeom>
        </p:spPr>
        <p:txBody>
          <a:bodyPr wrap="square">
            <a:spAutoFit/>
          </a:bodyPr>
          <a:lstStyle/>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Создание дружественной, теплой атмосферы.</a:t>
            </a:r>
            <a:r>
              <a:rPr lang="ru-MD" dirty="0">
                <a:latin typeface="Times New Roman" panose="02020603050405020304" pitchFamily="18" charset="0"/>
                <a:cs typeface="Times New Roman" panose="02020603050405020304" pitchFamily="18" charset="0"/>
              </a:rPr>
              <a:t> Отсутствие сплоченности у коллег отрицательно влияет на работу организации в целом, в то время как дружная команда с легкостью справится с самыми сложными вопросами. </a:t>
            </a:r>
          </a:p>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Создание имиджа фирмы и забота о нем.</a:t>
            </a:r>
            <a:r>
              <a:rPr lang="ru-MD" dirty="0">
                <a:latin typeface="Times New Roman" panose="02020603050405020304" pitchFamily="18" charset="0"/>
                <a:cs typeface="Times New Roman" panose="02020603050405020304" pitchFamily="18" charset="0"/>
              </a:rPr>
              <a:t> Организация, завоевавшая популярность на рынке, привлекает не только потенциальных клиентов, но и делает престижной работу в ней. А значит, это является отличной мотивацией. </a:t>
            </a:r>
          </a:p>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Организация совместного досуга.</a:t>
            </a:r>
            <a:r>
              <a:rPr lang="ru-MD" dirty="0">
                <a:latin typeface="Times New Roman" panose="02020603050405020304" pitchFamily="18" charset="0"/>
                <a:cs typeface="Times New Roman" panose="02020603050405020304" pitchFamily="18" charset="0"/>
              </a:rPr>
              <a:t> Работа в команде – это не только совместный труд, но и отдых. Выезды на природу, спортивные соревнования, совместное посещение театра, музея, выставки способны сплотить весь коллектив, а каждый сотрудник будет дорожить своим рабочим местом. Такая мотивация персонала основана на принципе: кто хорошо отдыхает, тот хорошо работает. </a:t>
            </a:r>
          </a:p>
          <a:p>
            <a:pPr>
              <a:lnSpc>
                <a:spcPct val="150000"/>
              </a:lnSpc>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Наличие обратной связи </a:t>
            </a:r>
            <a:r>
              <a:rPr lang="ru-MD" dirty="0">
                <a:latin typeface="Times New Roman" panose="02020603050405020304" pitchFamily="18" charset="0"/>
                <a:cs typeface="Times New Roman" panose="02020603050405020304" pitchFamily="18" charset="0"/>
              </a:rPr>
              <a:t>– прекрасная мотивация служащих. Если каждый подчиненный знает, что его мнение небезразлично руководству, и не боится предлагать идеи модернизации работы, это позитивно сказывается на всем предприятии. </a:t>
            </a:r>
          </a:p>
        </p:txBody>
      </p:sp>
    </p:spTree>
    <p:extLst>
      <p:ext uri="{BB962C8B-B14F-4D97-AF65-F5344CB8AC3E}">
        <p14:creationId xmlns:p14="http://schemas.microsoft.com/office/powerpoint/2010/main" val="3182130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8274" y="731520"/>
            <a:ext cx="8255726" cy="5138907"/>
          </a:xfrm>
          <a:prstGeom prst="rect">
            <a:avLst/>
          </a:prstGeom>
        </p:spPr>
        <p:txBody>
          <a:bodyPr wrap="square">
            <a:spAutoFit/>
          </a:bodyPr>
          <a:lstStyle/>
          <a:p>
            <a:pPr>
              <a:lnSpc>
                <a:spcPct val="107000"/>
              </a:lnSpc>
              <a:spcAft>
                <a:spcPts val="800"/>
              </a:spcAft>
            </a:pPr>
            <a:r>
              <a:rPr lang="ru-RU"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Выделяют индивидуальные и коллективные способы мотивации персонала </a:t>
            </a:r>
          </a:p>
          <a:p>
            <a:pPr>
              <a:lnSpc>
                <a:spcPct val="107000"/>
              </a:lnSpc>
              <a:spcAft>
                <a:spcPts val="800"/>
              </a:spcAft>
            </a:pPr>
            <a:r>
              <a:rPr lang="ru-RU" sz="24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Индивидуальные </a:t>
            </a:r>
            <a:r>
              <a:rPr lang="ru-RU"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способы мотивации: </a:t>
            </a:r>
            <a:endParaRPr lang="ru-RU"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расширение полномочий работника, для того чтобы он смог почувствовать перспективность карьерного роста;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признание профессиональных заслуг человека;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индивидуальный график работы (например, для сотрудницы, имеющей малолетних детей);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постоянное вложение средств в человека за счет его обучения, что дает возможность профессионального роста;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улучшение для конкретного сотрудника условий труда с целью повышения ценности деятельности в компании для самого работника.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02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2514" y="535577"/>
            <a:ext cx="8621486" cy="4659417"/>
          </a:xfrm>
          <a:prstGeom prst="rect">
            <a:avLst/>
          </a:prstGeom>
        </p:spPr>
        <p:txBody>
          <a:bodyPr wrap="square">
            <a:spAutoFit/>
          </a:bodyPr>
          <a:lstStyle/>
          <a:p>
            <a:pPr>
              <a:lnSpc>
                <a:spcPct val="107000"/>
              </a:lnSpc>
              <a:spcAft>
                <a:spcPts val="800"/>
              </a:spcAft>
            </a:pPr>
            <a:r>
              <a:rPr lang="ru-R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Коллективные способы мотивации: </a:t>
            </a:r>
            <a:endParaRPr lang="ru-RU" sz="24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совместное празднование определенных дат и событий, помогающее коллективу почувствовать себя семьей;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общность идеи. Цель компании должна быть понятна персоналу. Каждый сотрудник обязан осознавать вклад, который он вносит в достижение общей задачи фирмы;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совместные тренинги, которые приводят к тесному взаимодействию внутри коллектива;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доступность информации по ведению бизнес-деятельности компании. Человек должен чувствовать причастность к работе предприятия;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публичное признание заслуг сотрудника перед коллективом, выражение благодарности;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прозрачная форма управления персоналом и взаимодействия с работниками.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322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61257" y="-94128"/>
            <a:ext cx="9091749" cy="6878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ru-RU" altLang="ru-RU" sz="2400" b="1"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Принципы мотивации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Нет единого правила или способа мотивации персонала, но существуют принципы разработки собственного эффективного метода: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1" i="0" u="none" strike="noStrike" cap="none" normalizeH="0" baseline="0" dirty="0" smtClean="0">
                <a:ln>
                  <a:noFill/>
                </a:ln>
                <a:solidFill>
                  <a:srgbClr val="00A5FF"/>
                </a:solidFill>
                <a:effectLst/>
                <a:latin typeface="Times New Roman" panose="02020603050405020304" pitchFamily="18" charset="0"/>
                <a:cs typeface="Times New Roman" panose="02020603050405020304" pitchFamily="18" charset="0"/>
              </a:rPr>
              <a:t>1. </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Действенной будет мотивация, позволяющая служащему почувствовать себя важным и нужным. Такое поощрение вызывает уважение и добрую зависть среди коллег. Однако во всем следует знать меру, в противном случае утрата наград приведет к моральной дисквалификации работника.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1" i="0" u="none" strike="noStrike" cap="none" normalizeH="0" baseline="0" dirty="0" smtClean="0">
                <a:ln>
                  <a:noFill/>
                </a:ln>
                <a:solidFill>
                  <a:srgbClr val="00A5FF"/>
                </a:solidFill>
                <a:effectLst/>
                <a:latin typeface="Times New Roman" panose="02020603050405020304" pitchFamily="18" charset="0"/>
                <a:cs typeface="Times New Roman" panose="02020603050405020304" pitchFamily="18" charset="0"/>
              </a:rPr>
              <a:t>2. </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Непредвиденные </a:t>
            </a:r>
            <a:r>
              <a:rPr kumimoji="0" lang="ru-RU" altLang="ru-RU"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единоразовые</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поощрения работают успешнее системных (ежемесячное начисление премии за качественную работу). К системным методам быстро привыкают и считают их частью нормы.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1" i="0" u="none" strike="noStrike" cap="none" normalizeH="0" baseline="0" dirty="0" smtClean="0">
                <a:ln>
                  <a:noFill/>
                </a:ln>
                <a:solidFill>
                  <a:srgbClr val="00A5FF"/>
                </a:solidFill>
                <a:effectLst/>
                <a:latin typeface="Times New Roman" panose="02020603050405020304" pitchFamily="18" charset="0"/>
                <a:cs typeface="Times New Roman" panose="02020603050405020304" pitchFamily="18" charset="0"/>
              </a:rPr>
              <a:t>3. </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Похвала действует лучше наказания.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1" i="0" u="none" strike="noStrike" cap="none" normalizeH="0" baseline="0" dirty="0" smtClean="0">
                <a:ln>
                  <a:noFill/>
                </a:ln>
                <a:solidFill>
                  <a:srgbClr val="00A5FF"/>
                </a:solidFill>
                <a:effectLst/>
                <a:latin typeface="Times New Roman" panose="02020603050405020304" pitchFamily="18" charset="0"/>
                <a:cs typeface="Times New Roman" panose="02020603050405020304" pitchFamily="18" charset="0"/>
              </a:rPr>
              <a:t>4. </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Реакция руководства (положительная или отрицательная) должна быть незамедлительной. Таким образом, подчиненный ощущает себя значимым: начальнику небезразличны его достижения или промахи.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b="1" i="0" u="none" strike="noStrike" cap="none" normalizeH="0" baseline="0" dirty="0" smtClean="0">
                <a:ln>
                  <a:noFill/>
                </a:ln>
                <a:solidFill>
                  <a:srgbClr val="00A5FF"/>
                </a:solidFill>
                <a:effectLst/>
                <a:latin typeface="Times New Roman" panose="02020603050405020304" pitchFamily="18" charset="0"/>
                <a:cs typeface="Times New Roman" panose="02020603050405020304" pitchFamily="18" charset="0"/>
              </a:rPr>
              <a:t>5. </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Промежуточный результат – тоже результат! Стимулирование работников за маленькие успехи позволит ускорить достижение главной цели. </a:t>
            </a:r>
          </a:p>
        </p:txBody>
      </p:sp>
    </p:spTree>
    <p:extLst>
      <p:ext uri="{BB962C8B-B14F-4D97-AF65-F5344CB8AC3E}">
        <p14:creationId xmlns:p14="http://schemas.microsoft.com/office/powerpoint/2010/main" val="2746583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3953" y="783771"/>
            <a:ext cx="8908869" cy="5078313"/>
          </a:xfrm>
          <a:prstGeom prst="rect">
            <a:avLst/>
          </a:prstGeom>
        </p:spPr>
        <p:txBody>
          <a:bodyPr wrap="square">
            <a:spAutoFit/>
          </a:bodyPr>
          <a:lstStyle/>
          <a:p>
            <a:r>
              <a:rPr lang="ru-MD" sz="2400" dirty="0" smtClean="0">
                <a:solidFill>
                  <a:srgbClr val="0070C0"/>
                </a:solidFill>
              </a:rPr>
              <a:t>Поощрение и наказание (взыскание)</a:t>
            </a:r>
          </a:p>
          <a:p>
            <a:pPr>
              <a:lnSpc>
                <a:spcPct val="150000"/>
              </a:lnSpc>
            </a:pPr>
            <a:r>
              <a:rPr lang="ru-MD" sz="2000" dirty="0" smtClean="0">
                <a:latin typeface="Times New Roman" panose="02020603050405020304" pitchFamily="18" charset="0"/>
                <a:cs typeface="Times New Roman" panose="02020603050405020304" pitchFamily="18" charset="0"/>
              </a:rPr>
              <a:t>Взыскания </a:t>
            </a:r>
            <a:r>
              <a:rPr lang="ru-MD" sz="2000" dirty="0">
                <a:latin typeface="Times New Roman" panose="02020603050405020304" pitchFamily="18" charset="0"/>
                <a:cs typeface="Times New Roman" panose="02020603050405020304" pitchFamily="18" charset="0"/>
              </a:rPr>
              <a:t>наравне с поощрениями входят в систему мотивации подчиненных. Взыскания носят превентивный характер и помогают предупредить неправомерные действия работников или их халатное отношение к работе. Также они являются компенсацией причиненного организации вреда. </a:t>
            </a:r>
          </a:p>
          <a:p>
            <a:pPr>
              <a:lnSpc>
                <a:spcPct val="150000"/>
              </a:lnSpc>
            </a:pPr>
            <a:r>
              <a:rPr lang="ru-MD" sz="2000" dirty="0">
                <a:latin typeface="Times New Roman" panose="02020603050405020304" pitchFamily="18" charset="0"/>
                <a:cs typeface="Times New Roman" panose="02020603050405020304" pitchFamily="18" charset="0"/>
              </a:rPr>
              <a:t>Наказание как мотивация несет в себе двойной посыл. Во-первых, оно является методом воздействия на конкретного работника, во-вторых, предупреждает подобные действия среди его коллег. Наказывая одного подчиненного, руководитель поощряет остальных продолжать работать по правилам. </a:t>
            </a:r>
          </a:p>
          <a:p>
            <a:pPr>
              <a:lnSpc>
                <a:spcPct val="150000"/>
              </a:lnSpc>
            </a:pPr>
            <a:r>
              <a:rPr lang="ru-MD" sz="2000" dirty="0">
                <a:latin typeface="Times New Roman" panose="02020603050405020304" pitchFamily="18" charset="0"/>
                <a:cs typeface="Times New Roman" panose="02020603050405020304" pitchFamily="18" charset="0"/>
              </a:rPr>
              <a:t>Важным критерием применения санкций является точное обоснование их причины и цели. </a:t>
            </a:r>
          </a:p>
        </p:txBody>
      </p:sp>
    </p:spTree>
    <p:extLst>
      <p:ext uri="{BB962C8B-B14F-4D97-AF65-F5344CB8AC3E}">
        <p14:creationId xmlns:p14="http://schemas.microsoft.com/office/powerpoint/2010/main" val="3931581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0447" y="225819"/>
            <a:ext cx="9222376" cy="5909310"/>
          </a:xfrm>
          <a:prstGeom prst="rect">
            <a:avLst/>
          </a:prstGeom>
        </p:spPr>
        <p:txBody>
          <a:bodyPr wrap="square">
            <a:spAutoFit/>
          </a:bodyPr>
          <a:lstStyle/>
          <a:p>
            <a:pPr>
              <a:spcAft>
                <a:spcPts val="0"/>
              </a:spcAft>
            </a:pPr>
            <a:r>
              <a:rPr lang="ru-RU" dirty="0" smtClean="0">
                <a:latin typeface="Times New Roman" panose="02020603050405020304" pitchFamily="18" charset="0"/>
                <a:ea typeface="Times New Roman" panose="02020603050405020304" pitchFamily="18" charset="0"/>
              </a:rPr>
              <a:t>Сам </a:t>
            </a:r>
            <a:r>
              <a:rPr lang="ru-RU" dirty="0">
                <a:latin typeface="Times New Roman" panose="02020603050405020304" pitchFamily="18" charset="0"/>
                <a:ea typeface="Times New Roman" panose="02020603050405020304" pitchFamily="18" charset="0"/>
              </a:rPr>
              <a:t>характер труда (творческий или рутинный) и зрелость коллектива предопределяют эффективность разных средств воздействия. </a:t>
            </a:r>
            <a:endParaRPr lang="ru-RU" dirty="0" smtClean="0">
              <a:latin typeface="Times New Roman" panose="02020603050405020304" pitchFamily="18" charset="0"/>
              <a:ea typeface="Times New Roman" panose="02020603050405020304" pitchFamily="18" charset="0"/>
            </a:endParaRPr>
          </a:p>
          <a:p>
            <a:pPr>
              <a:spcAft>
                <a:spcPts val="0"/>
              </a:spcAft>
            </a:pPr>
            <a:r>
              <a:rPr lang="ru-RU" dirty="0" smtClean="0">
                <a:latin typeface="Times New Roman" panose="02020603050405020304" pitchFamily="18" charset="0"/>
                <a:ea typeface="Times New Roman" panose="02020603050405020304" pitchFamily="18" charset="0"/>
              </a:rPr>
              <a:t>При </a:t>
            </a:r>
            <a:r>
              <a:rPr lang="ru-RU" dirty="0">
                <a:latin typeface="Times New Roman" panose="02020603050405020304" pitchFamily="18" charset="0"/>
                <a:ea typeface="Times New Roman" panose="02020603050405020304" pitchFamily="18" charset="0"/>
              </a:rPr>
              <a:t>творческой, субъективно интересной работе активность людей, их способность делать что-то сверх нормы предпочтительнее поощрять. </a:t>
            </a:r>
            <a:endParaRPr lang="ru-RU" dirty="0" smtClean="0">
              <a:latin typeface="Times New Roman" panose="02020603050405020304" pitchFamily="18" charset="0"/>
              <a:ea typeface="Times New Roman" panose="02020603050405020304" pitchFamily="18" charset="0"/>
            </a:endParaRPr>
          </a:p>
          <a:p>
            <a:pPr>
              <a:spcAft>
                <a:spcPts val="0"/>
              </a:spcAft>
            </a:pPr>
            <a:r>
              <a:rPr lang="ru-RU" dirty="0" smtClean="0">
                <a:latin typeface="Times New Roman" panose="02020603050405020304" pitchFamily="18" charset="0"/>
                <a:ea typeface="Times New Roman" panose="02020603050405020304" pitchFamily="18" charset="0"/>
              </a:rPr>
              <a:t>В </a:t>
            </a:r>
            <a:r>
              <a:rPr lang="ru-RU" dirty="0">
                <a:latin typeface="Times New Roman" panose="02020603050405020304" pitchFamily="18" charset="0"/>
                <a:ea typeface="Times New Roman" panose="02020603050405020304" pitchFamily="18" charset="0"/>
              </a:rPr>
              <a:t>ситуациях низкой квалификации, когда работник не имеет права работать ниже нормы, делать меньше (например, на некоторых видах конвейеров), достаточно эффективны наказания. Оптимальный баланс поощрений и наказаний зависит от жесткости норм труда.</a:t>
            </a:r>
            <a:endParaRPr lang="ru-RU" sz="1200" dirty="0">
              <a:latin typeface="Times New Roman" panose="02020603050405020304" pitchFamily="18" charset="0"/>
              <a:ea typeface="Times New Roman" panose="02020603050405020304" pitchFamily="18" charset="0"/>
            </a:endParaRPr>
          </a:p>
          <a:p>
            <a:pPr>
              <a:spcAft>
                <a:spcPts val="0"/>
              </a:spcAft>
            </a:pPr>
            <a:r>
              <a:rPr lang="ru-RU" b="1" dirty="0">
                <a:latin typeface="Times New Roman" panose="02020603050405020304" pitchFamily="18" charset="0"/>
                <a:ea typeface="Times New Roman" panose="02020603050405020304" pitchFamily="18" charset="0"/>
              </a:rPr>
              <a:t>Мотивирующая сила поощрений и наказаний может снижаться при следующих условиях:</a:t>
            </a:r>
            <a:endParaRPr lang="ru-RU" sz="1200" dirty="0">
              <a:latin typeface="Times New Roman" panose="02020603050405020304" pitchFamily="18" charset="0"/>
              <a:ea typeface="Times New Roman" panose="02020603050405020304" pitchFamily="18" charset="0"/>
            </a:endParaRPr>
          </a:p>
          <a:p>
            <a:pPr>
              <a:spcAft>
                <a:spcPts val="0"/>
              </a:spcAft>
            </a:pPr>
            <a:r>
              <a:rPr lang="ru-RU" dirty="0">
                <a:latin typeface="Times New Roman" panose="02020603050405020304" pitchFamily="18" charset="0"/>
                <a:ea typeface="Times New Roman" panose="02020603050405020304" pitchFamily="18" charset="0"/>
              </a:rPr>
              <a:t> а) односторонне положительные или односторонне отрицательные действия руководства по отношению к работникам; </a:t>
            </a:r>
            <a:endParaRPr lang="ru-RU" sz="1200" dirty="0">
              <a:latin typeface="Times New Roman" panose="02020603050405020304" pitchFamily="18" charset="0"/>
              <a:ea typeface="Times New Roman" panose="02020603050405020304" pitchFamily="18" charset="0"/>
            </a:endParaRPr>
          </a:p>
          <a:p>
            <a:pPr>
              <a:spcAft>
                <a:spcPts val="0"/>
              </a:spcAft>
            </a:pPr>
            <a:r>
              <a:rPr lang="ru-RU" dirty="0">
                <a:latin typeface="Times New Roman" panose="02020603050405020304" pitchFamily="18" charset="0"/>
                <a:ea typeface="Times New Roman" panose="02020603050405020304" pitchFamily="18" charset="0"/>
              </a:rPr>
              <a:t>б) ослабление стимулов вследствие их длительного использования или неупотребления; </a:t>
            </a:r>
            <a:endParaRPr lang="ru-RU" sz="1200" dirty="0">
              <a:latin typeface="Times New Roman" panose="02020603050405020304" pitchFamily="18" charset="0"/>
              <a:ea typeface="Times New Roman" panose="02020603050405020304" pitchFamily="18" charset="0"/>
            </a:endParaRPr>
          </a:p>
          <a:p>
            <a:pPr>
              <a:spcAft>
                <a:spcPts val="0"/>
              </a:spcAft>
            </a:pPr>
            <a:r>
              <a:rPr lang="ru-RU" dirty="0">
                <a:latin typeface="Times New Roman" panose="02020603050405020304" pitchFamily="18" charset="0"/>
                <a:ea typeface="Times New Roman" panose="02020603050405020304" pitchFamily="18" charset="0"/>
              </a:rPr>
              <a:t>в) субъективные восприятия работником позитивных или негативных стимулов по отношению к более редким или более частым поступкам (поощрение, равно как и наказание, по отношению к более редким положительным или отрицательным поступкам воспринимается как более </a:t>
            </a:r>
            <a:r>
              <a:rPr lang="ru-RU" dirty="0" err="1">
                <a:latin typeface="Times New Roman" panose="02020603050405020304" pitchFamily="18" charset="0"/>
                <a:ea typeface="Times New Roman" panose="02020603050405020304" pitchFamily="18" charset="0"/>
              </a:rPr>
              <a:t>высокозначимое</a:t>
            </a:r>
            <a:r>
              <a:rPr lang="ru-RU" dirty="0">
                <a:latin typeface="Times New Roman" panose="02020603050405020304" pitchFamily="18" charset="0"/>
                <a:ea typeface="Times New Roman" panose="02020603050405020304" pitchFamily="18" charset="0"/>
              </a:rPr>
              <a:t>); </a:t>
            </a:r>
            <a:endParaRPr lang="ru-RU" sz="1200" dirty="0">
              <a:latin typeface="Times New Roman" panose="02020603050405020304" pitchFamily="18" charset="0"/>
              <a:ea typeface="Times New Roman" panose="02020603050405020304" pitchFamily="18" charset="0"/>
            </a:endParaRPr>
          </a:p>
          <a:p>
            <a:pPr>
              <a:spcAft>
                <a:spcPts val="0"/>
              </a:spcAft>
            </a:pPr>
            <a:r>
              <a:rPr lang="ru-RU" dirty="0">
                <a:latin typeface="Times New Roman" panose="02020603050405020304" pitchFamily="18" charset="0"/>
                <a:ea typeface="Times New Roman" panose="02020603050405020304" pitchFamily="18" charset="0"/>
              </a:rPr>
              <a:t>г) субъективная значимость положительных и отрицательных поступков (события, субъективно малозначимые для человека, воспринимаются им как «обыкновенные», даже если они редки. </a:t>
            </a:r>
            <a:endParaRPr lang="ru-RU" sz="1200" dirty="0">
              <a:latin typeface="Times New Roman" panose="02020603050405020304" pitchFamily="18" charset="0"/>
              <a:ea typeface="Times New Roman" panose="02020603050405020304" pitchFamily="18" charset="0"/>
            </a:endParaRPr>
          </a:p>
          <a:p>
            <a:pPr>
              <a:spcAft>
                <a:spcPts val="0"/>
              </a:spcAft>
            </a:pPr>
            <a:r>
              <a:rPr lang="ru-RU" dirty="0">
                <a:latin typeface="Times New Roman" panose="02020603050405020304" pitchFamily="18" charset="0"/>
                <a:ea typeface="Times New Roman" panose="02020603050405020304" pitchFamily="18" charset="0"/>
              </a:rPr>
              <a:t>В этих случаях люди оказываются нечувствительными по отношению к поощрению и наказанию).</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6188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9634" y="182880"/>
            <a:ext cx="9183189" cy="6863417"/>
          </a:xfrm>
          <a:prstGeom prst="rect">
            <a:avLst/>
          </a:prstGeom>
        </p:spPr>
        <p:txBody>
          <a:bodyPr wrap="square">
            <a:spAutoFit/>
          </a:bodyPr>
          <a:lstStyle/>
          <a:p>
            <a:r>
              <a:rPr lang="ru-RU" sz="2400" b="1" dirty="0">
                <a:solidFill>
                  <a:srgbClr val="0070C0"/>
                </a:solidFill>
                <a:latin typeface="Times New Roman" panose="02020603050405020304" pitchFamily="18" charset="0"/>
                <a:cs typeface="Times New Roman" panose="02020603050405020304" pitchFamily="18" charset="0"/>
              </a:rPr>
              <a:t>Инновационные методики </a:t>
            </a:r>
            <a:r>
              <a:rPr lang="ru-RU" sz="2400" b="1" dirty="0" smtClean="0">
                <a:solidFill>
                  <a:srgbClr val="0070C0"/>
                </a:solidFill>
                <a:latin typeface="Times New Roman" panose="02020603050405020304" pitchFamily="18" charset="0"/>
                <a:cs typeface="Times New Roman" panose="02020603050405020304" pitchFamily="18" charset="0"/>
              </a:rPr>
              <a:t>мотивирования</a:t>
            </a:r>
          </a:p>
          <a:p>
            <a:pPr marL="285750" indent="-285750">
              <a:buFont typeface="Arial" panose="020B0604020202020204" pitchFamily="34" charset="0"/>
              <a:buChar char="•"/>
            </a:pPr>
            <a:r>
              <a:rPr lang="ru-MD" sz="2000" b="1" dirty="0">
                <a:latin typeface="Times New Roman" panose="02020603050405020304" pitchFamily="18" charset="0"/>
                <a:cs typeface="Times New Roman" panose="02020603050405020304" pitchFamily="18" charset="0"/>
              </a:rPr>
              <a:t>Совместные празднования значимых событий в жизни коллег</a:t>
            </a:r>
            <a:r>
              <a:rPr lang="ru-MD" sz="2000" dirty="0">
                <a:latin typeface="Times New Roman" panose="02020603050405020304" pitchFamily="18" charset="0"/>
                <a:cs typeface="Times New Roman" panose="02020603050405020304" pitchFamily="18" charset="0"/>
              </a:rPr>
              <a:t>: день рождения, свадьба, юбилей, присвоение квалификационного ранга, вручение похвальной грамоты. </a:t>
            </a:r>
          </a:p>
          <a:p>
            <a:pPr marL="285750" indent="-285750">
              <a:buFont typeface="Arial" panose="020B0604020202020204" pitchFamily="34" charset="0"/>
              <a:buChar char="•"/>
            </a:pPr>
            <a:r>
              <a:rPr lang="ru-MD" sz="2000" b="1" dirty="0" smtClean="0">
                <a:latin typeface="Times New Roman" panose="02020603050405020304" pitchFamily="18" charset="0"/>
                <a:cs typeface="Times New Roman" panose="02020603050405020304" pitchFamily="18" charset="0"/>
              </a:rPr>
              <a:t>Оформление </a:t>
            </a:r>
            <a:r>
              <a:rPr lang="ru-MD" sz="2000" b="1" dirty="0">
                <a:latin typeface="Times New Roman" panose="02020603050405020304" pitchFamily="18" charset="0"/>
                <a:cs typeface="Times New Roman" panose="02020603050405020304" pitchFamily="18" charset="0"/>
              </a:rPr>
              <a:t>кабинетов психологической разгрузки и отдыха персонала</a:t>
            </a:r>
            <a:r>
              <a:rPr lang="ru-MD" sz="20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ru-MD" sz="2000" b="1" dirty="0">
                <a:latin typeface="Times New Roman" panose="02020603050405020304" pitchFamily="18" charset="0"/>
                <a:cs typeface="Times New Roman" panose="02020603050405020304" pitchFamily="18" charset="0"/>
              </a:rPr>
              <a:t>Информирование коллектива о личных достижениях каждого работника. </a:t>
            </a:r>
            <a:r>
              <a:rPr lang="ru-MD" sz="2000" dirty="0">
                <a:latin typeface="Times New Roman" panose="02020603050405020304" pitchFamily="18" charset="0"/>
                <a:cs typeface="Times New Roman" panose="02020603050405020304" pitchFamily="18" charset="0"/>
              </a:rPr>
              <a:t>Это можно делать на общих планерках, с помощью досок почета или выпуска корпоративной газеты. </a:t>
            </a:r>
          </a:p>
          <a:p>
            <a:pPr marL="285750" indent="-285750">
              <a:buFont typeface="Arial" panose="020B0604020202020204" pitchFamily="34" charset="0"/>
              <a:buChar char="•"/>
            </a:pPr>
            <a:r>
              <a:rPr lang="ru-MD" sz="2000" b="1" dirty="0">
                <a:latin typeface="Times New Roman" panose="02020603050405020304" pitchFamily="18" charset="0"/>
                <a:cs typeface="Times New Roman" panose="02020603050405020304" pitchFamily="18" charset="0"/>
              </a:rPr>
              <a:t>Проведение соревнований с вручением символических наград. </a:t>
            </a:r>
            <a:r>
              <a:rPr lang="ru-MD" sz="2000" dirty="0">
                <a:latin typeface="Times New Roman" panose="02020603050405020304" pitchFamily="18" charset="0"/>
                <a:cs typeface="Times New Roman" panose="02020603050405020304" pitchFamily="18" charset="0"/>
              </a:rPr>
              <a:t>Дух соревнования – отличный способ мотивации подчиненных. </a:t>
            </a:r>
            <a:endParaRPr lang="ru-MD"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D" sz="2000" b="1" dirty="0">
                <a:latin typeface="Times New Roman" panose="02020603050405020304" pitchFamily="18" charset="0"/>
                <a:cs typeface="Times New Roman" panose="02020603050405020304" pitchFamily="18" charset="0"/>
              </a:rPr>
              <a:t>Создание особой атмосферы</a:t>
            </a:r>
            <a:r>
              <a:rPr lang="ru-MD" sz="2000" dirty="0">
                <a:latin typeface="Times New Roman" panose="02020603050405020304" pitchFamily="18" charset="0"/>
                <a:cs typeface="Times New Roman" panose="02020603050405020304" pitchFamily="18" charset="0"/>
              </a:rPr>
              <a:t>. Сюда относятся цветовая гамма оформления кабинетов, музыка в помещениях для </a:t>
            </a:r>
            <a:r>
              <a:rPr lang="ru-MD" sz="2000" dirty="0" err="1">
                <a:latin typeface="Times New Roman" panose="02020603050405020304" pitchFamily="18" charset="0"/>
                <a:cs typeface="Times New Roman" panose="02020603050405020304" pitchFamily="18" charset="0"/>
              </a:rPr>
              <a:t>релакса</a:t>
            </a:r>
            <a:r>
              <a:rPr lang="ru-MD" sz="2000" dirty="0">
                <a:latin typeface="Times New Roman" panose="02020603050405020304" pitchFamily="18" charset="0"/>
                <a:cs typeface="Times New Roman" panose="02020603050405020304" pitchFamily="18" charset="0"/>
              </a:rPr>
              <a:t> и возможность проявления творчества в повседневной работе. </a:t>
            </a:r>
            <a:endParaRPr lang="ru-MD"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D" sz="2000" b="1" dirty="0" err="1">
                <a:latin typeface="Times New Roman" panose="02020603050405020304" pitchFamily="18" charset="0"/>
                <a:cs typeface="Times New Roman" panose="02020603050405020304" pitchFamily="18" charset="0"/>
              </a:rPr>
              <a:t>Грейдирование</a:t>
            </a:r>
            <a:r>
              <a:rPr lang="ru-MD" sz="2000" dirty="0">
                <a:latin typeface="Times New Roman" panose="02020603050405020304" pitchFamily="18" charset="0"/>
                <a:cs typeface="Times New Roman" panose="02020603050405020304" pitchFamily="18" charset="0"/>
              </a:rPr>
              <a:t> – одна из современных методик повышения работоспособности персонала. Указанный метод мотивации персонала позволяет сформировать иерархическую «лестницу» сотрудников относительно их ценности для компании, на основании которой рассчитывается система вознаграждения работы каждого служащего. Критерии оценивания, применяемые в </a:t>
            </a:r>
            <a:r>
              <a:rPr lang="ru-MD" sz="2000" dirty="0" err="1">
                <a:latin typeface="Times New Roman" panose="02020603050405020304" pitchFamily="18" charset="0"/>
                <a:cs typeface="Times New Roman" panose="02020603050405020304" pitchFamily="18" charset="0"/>
              </a:rPr>
              <a:t>грейдировании</a:t>
            </a:r>
            <a:r>
              <a:rPr lang="ru-MD" sz="2000" dirty="0">
                <a:latin typeface="Times New Roman" panose="02020603050405020304" pitchFamily="18" charset="0"/>
                <a:cs typeface="Times New Roman" panose="02020603050405020304" pitchFamily="18" charset="0"/>
              </a:rPr>
              <a:t>: квалификация, образование, ответственность, исполнительность, производительность. </a:t>
            </a:r>
            <a:endParaRPr lang="ru-MD"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ru-MD"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59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2514" y="531126"/>
            <a:ext cx="9222377" cy="5416868"/>
          </a:xfrm>
          <a:prstGeom prst="rect">
            <a:avLst/>
          </a:prstGeom>
        </p:spPr>
        <p:txBody>
          <a:bodyPr wrap="square">
            <a:spAutoFit/>
          </a:bodyPr>
          <a:lstStyle/>
          <a:p>
            <a:r>
              <a:rPr lang="ru-MD" sz="2000" b="1" dirty="0" smtClean="0">
                <a:solidFill>
                  <a:srgbClr val="0070C0"/>
                </a:solidFill>
                <a:latin typeface="Times New Roman" panose="02020603050405020304" pitchFamily="18" charset="0"/>
                <a:cs typeface="Times New Roman" panose="02020603050405020304" pitchFamily="18" charset="0"/>
              </a:rPr>
              <a:t>Нестандартные </a:t>
            </a:r>
            <a:r>
              <a:rPr lang="ru-MD" sz="2000" b="1" dirty="0">
                <a:solidFill>
                  <a:srgbClr val="0070C0"/>
                </a:solidFill>
                <a:latin typeface="Times New Roman" panose="02020603050405020304" pitchFamily="18" charset="0"/>
                <a:cs typeface="Times New Roman" panose="02020603050405020304" pitchFamily="18" charset="0"/>
              </a:rPr>
              <a:t>способы мотивирования </a:t>
            </a:r>
            <a:endParaRPr lang="ru-MD" sz="2000" b="1" dirty="0" smtClean="0">
              <a:solidFill>
                <a:srgbClr val="0070C0"/>
              </a:solidFill>
              <a:latin typeface="Times New Roman" panose="02020603050405020304" pitchFamily="18" charset="0"/>
              <a:cs typeface="Times New Roman" panose="02020603050405020304" pitchFamily="18" charset="0"/>
            </a:endParaRPr>
          </a:p>
          <a:p>
            <a:endParaRPr lang="ru-MD" sz="2000" b="1" dirty="0">
              <a:solidFill>
                <a:srgbClr val="0070C0"/>
              </a:solidFill>
              <a:latin typeface="Times New Roman" panose="02020603050405020304" pitchFamily="18" charset="0"/>
              <a:cs typeface="Times New Roman" panose="02020603050405020304" pitchFamily="18" charset="0"/>
            </a:endParaRPr>
          </a:p>
          <a:p>
            <a:r>
              <a:rPr lang="ru-MD" dirty="0" smtClean="0">
                <a:latin typeface="Times New Roman" panose="02020603050405020304" pitchFamily="18" charset="0"/>
                <a:cs typeface="Times New Roman" panose="02020603050405020304" pitchFamily="18" charset="0"/>
              </a:rPr>
              <a:t>Такие </a:t>
            </a:r>
            <a:r>
              <a:rPr lang="ru-MD" dirty="0">
                <a:latin typeface="Times New Roman" panose="02020603050405020304" pitchFamily="18" charset="0"/>
                <a:cs typeface="Times New Roman" panose="02020603050405020304" pitchFamily="18" charset="0"/>
              </a:rPr>
              <a:t>методики не требуют больших финансовых затрат и основаны на креативном подходе руководства к организации труда. Многие руководители поощряют кадровых служащих, предлагающих нестандартные подходы мотивирования персонала. </a:t>
            </a:r>
          </a:p>
          <a:p>
            <a:r>
              <a:rPr lang="ru-MD" dirty="0">
                <a:latin typeface="Times New Roman" panose="02020603050405020304" pitchFamily="18" charset="0"/>
                <a:cs typeface="Times New Roman" panose="02020603050405020304" pitchFamily="18" charset="0"/>
              </a:rPr>
              <a:t>Примером таких нестандартных решений является: </a:t>
            </a:r>
          </a:p>
          <a:p>
            <a:pPr>
              <a:buFont typeface="Arial" panose="020B0604020202020204" pitchFamily="34" charset="0"/>
              <a:buChar char="•"/>
            </a:pPr>
            <a:r>
              <a:rPr lang="ru-MD" b="1" dirty="0">
                <a:latin typeface="Times New Roman" panose="02020603050405020304" pitchFamily="18" charset="0"/>
                <a:cs typeface="Times New Roman" panose="02020603050405020304" pitchFamily="18" charset="0"/>
              </a:rPr>
              <a:t>Шуточная форма наказания нерадивых подчиненных.</a:t>
            </a:r>
            <a:r>
              <a:rPr lang="ru-MD" dirty="0">
                <a:latin typeface="Times New Roman" panose="02020603050405020304" pitchFamily="18" charset="0"/>
                <a:cs typeface="Times New Roman" panose="02020603050405020304" pitchFamily="18" charset="0"/>
              </a:rPr>
              <a:t> Не обязательно снимать премию или штрафовать нерадивого работника. Достаточно присвоить ему шуточное звание «Ленивца отдела» или «Черепахи месяца». Такие «титулы» мотивируют человека на повышение качества своего труда. </a:t>
            </a:r>
          </a:p>
          <a:p>
            <a:pPr>
              <a:buFont typeface="Arial" panose="020B0604020202020204" pitchFamily="34" charset="0"/>
              <a:buChar char="•"/>
            </a:pPr>
            <a:r>
              <a:rPr lang="ru-MD" b="1" dirty="0" smtClean="0">
                <a:latin typeface="Times New Roman" panose="02020603050405020304" pitchFamily="18" charset="0"/>
                <a:cs typeface="Times New Roman" panose="02020603050405020304" pitchFamily="18" charset="0"/>
              </a:rPr>
              <a:t>Внезапные </a:t>
            </a:r>
            <a:r>
              <a:rPr lang="ru-MD" b="1" dirty="0">
                <a:latin typeface="Times New Roman" panose="02020603050405020304" pitchFamily="18" charset="0"/>
                <a:cs typeface="Times New Roman" panose="02020603050405020304" pitchFamily="18" charset="0"/>
              </a:rPr>
              <a:t>подарки. </a:t>
            </a:r>
            <a:r>
              <a:rPr lang="ru-MD" dirty="0">
                <a:latin typeface="Times New Roman" panose="02020603050405020304" pitchFamily="18" charset="0"/>
                <a:cs typeface="Times New Roman" panose="02020603050405020304" pitchFamily="18" charset="0"/>
              </a:rPr>
              <a:t>Неожиданное поощрение (даже незначительное) мотивирует трудящегося продолжать работать так же, а то и лучше. </a:t>
            </a:r>
          </a:p>
          <a:p>
            <a:pPr>
              <a:buFont typeface="Arial" panose="020B0604020202020204" pitchFamily="34" charset="0"/>
              <a:buChar char="•"/>
            </a:pPr>
            <a:r>
              <a:rPr lang="ru-MD" b="1" smtClean="0">
                <a:latin typeface="Times New Roman" panose="02020603050405020304" pitchFamily="18" charset="0"/>
                <a:cs typeface="Times New Roman" panose="02020603050405020304" pitchFamily="18" charset="0"/>
              </a:rPr>
              <a:t>«</a:t>
            </a:r>
            <a:r>
              <a:rPr lang="ru-MD" b="1" dirty="0">
                <a:latin typeface="Times New Roman" panose="02020603050405020304" pitchFamily="18" charset="0"/>
                <a:cs typeface="Times New Roman" panose="02020603050405020304" pitchFamily="18" charset="0"/>
              </a:rPr>
              <a:t>Повторение», или методика аналогии. </a:t>
            </a:r>
            <a:r>
              <a:rPr lang="ru-MD" dirty="0">
                <a:latin typeface="Times New Roman" panose="02020603050405020304" pitchFamily="18" charset="0"/>
                <a:cs typeface="Times New Roman" panose="02020603050405020304" pitchFamily="18" charset="0"/>
              </a:rPr>
              <a:t>Появилась она во время кризиса, когда многие фирмы не имели возможности материально поощрять своих служащих. Основана методика на психологических особенностях людей, а именно бессознательном подражании. Начальник своим примером мотивирует подчиненных на качественное исполнение профессиональных обязанностей. </a:t>
            </a:r>
          </a:p>
          <a:p>
            <a:pPr>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Приятным дополнительным стимулом может стать </a:t>
            </a:r>
            <a:r>
              <a:rPr lang="ru-MD" b="1" dirty="0">
                <a:latin typeface="Times New Roman" panose="02020603050405020304" pitchFamily="18" charset="0"/>
                <a:cs typeface="Times New Roman" panose="02020603050405020304" pitchFamily="18" charset="0"/>
              </a:rPr>
              <a:t>награждение «работников месяца»</a:t>
            </a:r>
            <a:r>
              <a:rPr lang="ru-MD" dirty="0">
                <a:latin typeface="Times New Roman" panose="02020603050405020304" pitchFamily="18" charset="0"/>
                <a:cs typeface="Times New Roman" panose="02020603050405020304" pitchFamily="18" charset="0"/>
              </a:rPr>
              <a:t> билетом в кино или абонементом для посещения бассейна. </a:t>
            </a:r>
          </a:p>
        </p:txBody>
      </p:sp>
    </p:spTree>
    <p:extLst>
      <p:ext uri="{BB962C8B-B14F-4D97-AF65-F5344CB8AC3E}">
        <p14:creationId xmlns:p14="http://schemas.microsoft.com/office/powerpoint/2010/main" val="3085472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9450" y="281840"/>
            <a:ext cx="9392195" cy="6540252"/>
          </a:xfrm>
          <a:prstGeom prst="rect">
            <a:avLst/>
          </a:prstGeom>
        </p:spPr>
        <p:txBody>
          <a:bodyPr wrap="square">
            <a:spAutoFit/>
          </a:bodyPr>
          <a:lstStyle/>
          <a:p>
            <a:pPr algn="just">
              <a:lnSpc>
                <a:spcPct val="150000"/>
              </a:lnSpc>
              <a:spcAft>
                <a:spcPts val="0"/>
              </a:spcAft>
            </a:pPr>
            <a:r>
              <a:rPr lang="ru-RU"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 Ричи и П. Мартин выделили двенадцать основных потребностей работника, которые могут быть использованы как </a:t>
            </a:r>
            <a:r>
              <a:rPr lang="ru-RU" b="1"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мотиваторы</a:t>
            </a:r>
            <a:r>
              <a:rPr lang="ru-RU"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условиях трудовых коллективов. </a:t>
            </a:r>
            <a:endParaRPr lang="ru-RU"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высокой заработной плате и материальном вознаграждении.</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в хороших условиях работы и комфортной окружающей обстановке.</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в четком структурировании работы, наличии обратной связи и информации, позволяющей судить о результатах своей работы, потребность в снижении неопределенности и установлении правил и директив выполнения работы.</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в социальных контактах: в общении с широким кругом людей, легкой степени доверительности, связей с коллегами, партнерами и клиентами.</a:t>
            </a:r>
            <a:endPar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формировать и поддерживать долгосрочные, стабильные взаимоотношения, предполагающая значительную степень близости взаимоотношений, доверительности.</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tabLst>
                <a:tab pos="457200" algn="l"/>
              </a:tabLs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Потребность в завоевании признания со стороны других людей, в том, чтобы окружающие ценили заслуги, достижения и успехи индивидуума.</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1000"/>
              </a:spcAft>
              <a:tabLst>
                <a:tab pos="457200" algn="l"/>
              </a:tabLst>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7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труда </a:t>
            </a:r>
            <a:endParaRPr lang="ru-RU" dirty="0"/>
          </a:p>
        </p:txBody>
      </p:sp>
      <p:sp>
        <p:nvSpPr>
          <p:cNvPr id="3" name="Объект 2"/>
          <p:cNvSpPr>
            <a:spLocks noGrp="1"/>
          </p:cNvSpPr>
          <p:nvPr>
            <p:ph idx="1"/>
          </p:nvPr>
        </p:nvSpPr>
        <p:spPr>
          <a:xfrm>
            <a:off x="677334" y="2160589"/>
            <a:ext cx="8596668" cy="4697411"/>
          </a:xfrm>
        </p:spPr>
        <p:txBody>
          <a:bodyPr>
            <a:normAutofit/>
          </a:bodyPr>
          <a:lstStyle/>
          <a:p>
            <a:r>
              <a:rPr lang="ru-RU" dirty="0">
                <a:latin typeface="Times New Roman" panose="02020603050405020304" pitchFamily="18" charset="0"/>
                <a:cs typeface="Times New Roman" panose="02020603050405020304" pitchFamily="18" charset="0"/>
              </a:rPr>
              <a:t>Основу эффективно</a:t>
            </a:r>
            <a:r>
              <a:rPr lang="en-US" dirty="0">
                <a:latin typeface="Times New Roman" panose="02020603050405020304" pitchFamily="18" charset="0"/>
                <a:cs typeface="Times New Roman" panose="02020603050405020304" pitchFamily="18" charset="0"/>
              </a:rPr>
              <a:t>r</a:t>
            </a:r>
            <a:r>
              <a:rPr lang="ru-RU" dirty="0">
                <a:latin typeface="Times New Roman" panose="02020603050405020304" pitchFamily="18" charset="0"/>
                <a:cs typeface="Times New Roman" panose="02020603050405020304" pitchFamily="18" charset="0"/>
              </a:rPr>
              <a:t>о механизма управления человеческими  ресурсами в современных организациях составляют средства воздействия на экономическое поведение людей посредством побуждения их к производительному и творческому труду. </a:t>
            </a:r>
          </a:p>
          <a:p>
            <a:r>
              <a:rPr lang="ru-RU" dirty="0">
                <a:latin typeface="Times New Roman" panose="02020603050405020304" pitchFamily="18" charset="0"/>
                <a:cs typeface="Times New Roman" panose="02020603050405020304" pitchFamily="18" charset="0"/>
              </a:rPr>
              <a:t>Мотивация труда рассматривается как важнейшая и сложнейшая функция управления, заключающаяся в побуждении работников к результативной деятельности с помощью внешних и внутренних факторов для достижения целей организации и удовлетворения личных потребностей.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Мотивация бывает внутренней и внешней. Внутренняя мотивация базируется на формировании внутреннего стремления человека  к достижению результата, развитию, самореализации. При внешней мотивации побуждение к труду вызывается воздействием извне  с помощью внешних рычагов (стимулов). </a:t>
            </a:r>
          </a:p>
          <a:p>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06103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01337" y="431074"/>
            <a:ext cx="8360228" cy="6550511"/>
          </a:xfrm>
          <a:prstGeom prst="rect">
            <a:avLst/>
          </a:prstGeom>
        </p:spPr>
        <p:txBody>
          <a:bodyPr wrap="square">
            <a:spAutoFit/>
          </a:bodyPr>
          <a:lstStyle/>
          <a:p>
            <a:pPr lvl="0" algn="just">
              <a:lnSpc>
                <a:spcPct val="150000"/>
              </a:lnSpc>
              <a:spcAft>
                <a:spcPts val="1000"/>
              </a:spcAft>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ставить для себя дерзновенные, сложные цели и достигать их.</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1000"/>
              </a:spcAft>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 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во влиятельности и власти, стремление руководить другими — показатель конкурентной напористости, поскольку предусматривает обязательное сравнение с другими людьми и оказание на них влияния.</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1000"/>
              </a:spcAft>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9. 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разнообразии, переменах и стимуляции, стремление избегать рутины.</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1000"/>
              </a:spcAft>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 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быть креативным, анализирующим, думающим работником, открытым для новых идей.</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1000"/>
              </a:spcAft>
              <a:tabLst>
                <a:tab pos="457200" algn="l"/>
              </a:tabLs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 Потребность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самосовершенствовании, росте и развитии как личности</a:t>
            </a:r>
            <a:endPar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12. Потребность в интересной, общественно полезной </a:t>
            </a: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работе</a:t>
            </a:r>
          </a:p>
          <a:p>
            <a:pPr>
              <a:lnSpc>
                <a:spcPct val="150000"/>
              </a:lnSpc>
            </a:pPr>
            <a:r>
              <a:rPr lang="ru-RU" dirty="0">
                <a:latin typeface="Times New Roman" panose="02020603050405020304" pitchFamily="18" charset="0"/>
                <a:cs typeface="Times New Roman" panose="02020603050405020304" pitchFamily="18" charset="0"/>
              </a:rPr>
              <a:t>Для определения индивидуального сочетания наиболее и наименее актуальных для конкретного человека потребностей составляется индивидуальный мотивационный профиль, состоящий из </a:t>
            </a:r>
            <a:r>
              <a:rPr lang="ru-RU" dirty="0" smtClean="0">
                <a:latin typeface="Times New Roman" panose="02020603050405020304" pitchFamily="18" charset="0"/>
                <a:cs typeface="Times New Roman" panose="02020603050405020304" pitchFamily="18" charset="0"/>
              </a:rPr>
              <a:t>перечисленных мотивационных факторов.</a:t>
            </a:r>
            <a:endParaRPr lang="ru-RU" dirty="0">
              <a:latin typeface="Times New Roman" panose="02020603050405020304" pitchFamily="18" charset="0"/>
              <a:cs typeface="Times New Roman" panose="02020603050405020304" pitchFamily="18" charset="0"/>
            </a:endParaRPr>
          </a:p>
          <a:p>
            <a:pPr>
              <a:lnSpc>
                <a:spcPct val="150000"/>
              </a:lnSpc>
            </a:pPr>
            <a:endParaRPr lang="ru-RU" dirty="0"/>
          </a:p>
        </p:txBody>
      </p:sp>
    </p:spTree>
    <p:extLst>
      <p:ext uri="{BB962C8B-B14F-4D97-AF65-F5344CB8AC3E}">
        <p14:creationId xmlns:p14="http://schemas.microsoft.com/office/powerpoint/2010/main" val="2531679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3954" y="445681"/>
            <a:ext cx="9052560" cy="5779018"/>
          </a:xfrm>
          <a:prstGeom prst="rect">
            <a:avLst/>
          </a:prstGeom>
        </p:spPr>
        <p:txBody>
          <a:bodyPr wrap="square">
            <a:spAutoFit/>
          </a:bodyPr>
          <a:lstStyle/>
          <a:p>
            <a:pPr>
              <a:lnSpc>
                <a:spcPct val="115000"/>
              </a:lnSpc>
              <a:spcAft>
                <a:spcPts val="1000"/>
              </a:spcAft>
            </a:pPr>
            <a:r>
              <a:rPr lang="ru-RU" b="1" dirty="0">
                <a:latin typeface="Times New Roman" panose="02020603050405020304" pitchFamily="18" charset="0"/>
                <a:ea typeface="Times New Roman" panose="02020603050405020304" pitchFamily="18" charset="0"/>
                <a:cs typeface="Times New Roman" panose="02020603050405020304" pitchFamily="18" charset="0"/>
              </a:rPr>
              <a:t>Социальные программы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Роль социальных льгот и выплат как части совокупного дохода работников в последние годы заметно возрастает. Специалисты отмечают, что льготы и выплаты перестали носить временный, дополнительный характер. Они превратились в жизненную потребность не только самих работников, но и их семей.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Спектр</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льгот</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предоставляемых</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работникам</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довольно</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широк</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оплаченные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праздничные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дни</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оплаченные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отпуска</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оплаченные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дни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временной</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нетрудоспособности</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оплаченное время перерыва на отдых;</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оплаченное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время</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на</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обед</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медицинское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страхование</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на</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предприятии</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дополнительное пенсионное страхование на предприятии;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страхование</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от</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несчастных</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случаев</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страхование</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по</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длительной</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нетрудоспособности</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379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96834" y="849087"/>
            <a:ext cx="8347166" cy="4867999"/>
          </a:xfrm>
          <a:prstGeom prst="rect">
            <a:avLst/>
          </a:prstGeom>
        </p:spPr>
        <p:txBody>
          <a:bodyPr wrap="square">
            <a:spAutoFit/>
          </a:bodyPr>
          <a:lstStyle/>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предоставление бесплатных стоянок для автомобилей;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страхование туристов от несчастных случаев;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помощь в повышении образования,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профподготовке</a:t>
            </a:r>
            <a:r>
              <a:rPr lang="ru-RU" dirty="0">
                <a:latin typeface="Times New Roman" panose="02020603050405020304" pitchFamily="18" charset="0"/>
                <a:ea typeface="Times New Roman" panose="02020603050405020304" pitchFamily="18" charset="0"/>
                <a:cs typeface="Times New Roman" panose="02020603050405020304" pitchFamily="18" charset="0"/>
              </a:rPr>
              <a:t> и переподготовке;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участие</a:t>
            </a:r>
            <a:r>
              <a:rPr lang="en-US" dirty="0">
                <a:latin typeface="Times New Roman" panose="02020603050405020304" pitchFamily="18" charset="0"/>
                <a:ea typeface="Times New Roman" panose="02020603050405020304" pitchFamily="18" charset="0"/>
                <a:cs typeface="Times New Roman" panose="02020603050405020304" pitchFamily="18" charset="0"/>
              </a:rPr>
              <a:t> в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распределении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прибылей</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покупка</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работниками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акций</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предоставление в пользование работников объектов отдыха и развлечений;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предоставление помощи в переезде на новое место работы</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Льготы </a:t>
            </a:r>
            <a:r>
              <a:rPr lang="ru-RU" dirty="0">
                <a:latin typeface="Times New Roman" panose="02020603050405020304" pitchFamily="18" charset="0"/>
                <a:cs typeface="Times New Roman" panose="02020603050405020304" pitchFamily="18" charset="0"/>
              </a:rPr>
              <a:t>и выплаты социального плана не фигурируют непосредственно в платежных ведомостях, но существенно влияют на уровень доходов работников. Они не только служат социальной защитой трудящихся, но и позволяют фирмам привлекать и закреплять квалифицированных работников, способствуют развитию духа лояльности </a:t>
            </a:r>
            <a:r>
              <a:rPr lang="ru-RU" dirty="0" smtClean="0">
                <a:latin typeface="Times New Roman" panose="02020603050405020304" pitchFamily="18" charset="0"/>
                <a:cs typeface="Times New Roman" panose="02020603050405020304" pitchFamily="18" charset="0"/>
              </a:rPr>
              <a:t>компании. </a:t>
            </a:r>
            <a:endParaRPr lang="ru-RU" dirty="0">
              <a:latin typeface="Times New Roman" panose="02020603050405020304" pitchFamily="18"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079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 управления мотивацией </a:t>
            </a:r>
            <a:endParaRPr lang="ru-RU" dirty="0"/>
          </a:p>
        </p:txBody>
      </p:sp>
      <p:sp>
        <p:nvSpPr>
          <p:cNvPr id="3" name="Объект 2"/>
          <p:cNvSpPr>
            <a:spLocks noGrp="1"/>
          </p:cNvSpPr>
          <p:nvPr>
            <p:ph idx="1"/>
          </p:nvPr>
        </p:nvSpPr>
        <p:spPr/>
        <p:txBody>
          <a:bodyPr/>
          <a:lstStyle/>
          <a:p>
            <a:pPr lvl="0"/>
            <a:r>
              <a:rPr lang="ru-RU" dirty="0"/>
              <a:t>достижение эффективности и конкурентоспособности организации; </a:t>
            </a:r>
          </a:p>
          <a:p>
            <a:pPr lvl="0"/>
            <a:r>
              <a:rPr lang="ru-RU" dirty="0"/>
              <a:t>рост производительности труда; </a:t>
            </a:r>
          </a:p>
          <a:p>
            <a:pPr lvl="0"/>
            <a:r>
              <a:rPr lang="ru-RU" dirty="0"/>
              <a:t>снижение текучести персонала; </a:t>
            </a:r>
          </a:p>
          <a:p>
            <a:pPr lvl="0"/>
            <a:r>
              <a:rPr lang="ru-RU" dirty="0"/>
              <a:t>формирование приверженности компании; </a:t>
            </a:r>
          </a:p>
          <a:p>
            <a:pPr lvl="0"/>
            <a:r>
              <a:rPr lang="ru-RU" dirty="0"/>
              <a:t>развитие персонала; </a:t>
            </a:r>
          </a:p>
          <a:p>
            <a:pPr lvl="0"/>
            <a:r>
              <a:rPr lang="ru-RU" dirty="0"/>
              <a:t>улучшение управляемости </a:t>
            </a:r>
            <a:r>
              <a:rPr lang="ru-RU" dirty="0" smtClean="0"/>
              <a:t>персонала; </a:t>
            </a:r>
          </a:p>
          <a:p>
            <a:pPr lvl="0"/>
            <a:r>
              <a:rPr lang="ru-RU" dirty="0"/>
              <a:t>р</a:t>
            </a:r>
            <a:r>
              <a:rPr lang="ru-RU" dirty="0" smtClean="0"/>
              <a:t>ост удовлетворенности трудом,</a:t>
            </a:r>
            <a:endParaRPr lang="ru-RU" dirty="0"/>
          </a:p>
          <a:p>
            <a:pPr lvl="0"/>
            <a:r>
              <a:rPr lang="ru-RU" dirty="0"/>
              <a:t>повышение качества трудовой жизни. </a:t>
            </a:r>
          </a:p>
          <a:p>
            <a:pPr marL="0" indent="0">
              <a:buNone/>
            </a:pPr>
            <a:endParaRPr lang="ru-RU" dirty="0"/>
          </a:p>
        </p:txBody>
      </p:sp>
    </p:spTree>
    <p:extLst>
      <p:ext uri="{BB962C8B-B14F-4D97-AF65-F5344CB8AC3E}">
        <p14:creationId xmlns:p14="http://schemas.microsoft.com/office/powerpoint/2010/main" val="419776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В управленческой науке предлагается следующая типология  мотивации: </a:t>
            </a:r>
            <a:endParaRPr lang="ru-RU" dirty="0"/>
          </a:p>
        </p:txBody>
      </p:sp>
      <p:sp>
        <p:nvSpPr>
          <p:cNvPr id="3" name="Объект 2"/>
          <p:cNvSpPr>
            <a:spLocks noGrp="1"/>
          </p:cNvSpPr>
          <p:nvPr>
            <p:ph idx="1"/>
          </p:nvPr>
        </p:nvSpPr>
        <p:spPr>
          <a:xfrm>
            <a:off x="677334" y="2160589"/>
            <a:ext cx="8596668" cy="4697411"/>
          </a:xfrm>
        </p:spPr>
        <p:txBody>
          <a:bodyPr>
            <a:normAutofit lnSpcReduction="10000"/>
          </a:bodyPr>
          <a:lstStyle/>
          <a:p>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инструментальная - </a:t>
            </a:r>
            <a:r>
              <a:rPr lang="ru-RU" dirty="0">
                <a:latin typeface="Times New Roman" panose="02020603050405020304" pitchFamily="18" charset="0"/>
                <a:cs typeface="Times New Roman" panose="02020603050405020304" pitchFamily="18" charset="0"/>
              </a:rPr>
              <a:t> сотрудник ценит не саму работу ,  она ему  нужна лишь как источник материальных благ. главным стимулирующим фактором для </a:t>
            </a:r>
            <a:r>
              <a:rPr lang="ru-RU" dirty="0" err="1">
                <a:latin typeface="Times New Roman" panose="02020603050405020304" pitchFamily="18" charset="0"/>
                <a:cs typeface="Times New Roman" panose="02020603050405020304" pitchFamily="18" charset="0"/>
              </a:rPr>
              <a:t>нeгo</a:t>
            </a:r>
            <a:r>
              <a:rPr lang="ru-RU" dirty="0">
                <a:latin typeface="Times New Roman" panose="02020603050405020304" pitchFamily="18" charset="0"/>
                <a:cs typeface="Times New Roman" panose="02020603050405020304" pitchFamily="18" charset="0"/>
              </a:rPr>
              <a:t> является заработок; </a:t>
            </a:r>
          </a:p>
          <a:p>
            <a:r>
              <a:rPr lang="ru-RU" b="1" dirty="0">
                <a:latin typeface="Times New Roman" panose="02020603050405020304" pitchFamily="18" charset="0"/>
                <a:cs typeface="Times New Roman" panose="02020603050405020304" pitchFamily="18" charset="0"/>
              </a:rPr>
              <a:t>· профессиональная</a:t>
            </a:r>
            <a:r>
              <a:rPr lang="ru-RU" dirty="0">
                <a:latin typeface="Times New Roman" panose="02020603050405020304" pitchFamily="18" charset="0"/>
                <a:cs typeface="Times New Roman" panose="02020603050405020304" pitchFamily="18" charset="0"/>
              </a:rPr>
              <a:t>   - сотруднику важны содержание работы, Возможность проявить себя, </a:t>
            </a:r>
            <a:r>
              <a:rPr lang="ru-RU" dirty="0" err="1">
                <a:latin typeface="Times New Roman" panose="02020603050405020304" pitchFamily="18" charset="0"/>
                <a:cs typeface="Times New Roman" panose="02020603050405020304" pitchFamily="18" charset="0"/>
              </a:rPr>
              <a:t>самореализоваться</a:t>
            </a:r>
            <a:r>
              <a:rPr lang="ru-RU" dirty="0">
                <a:latin typeface="Times New Roman" panose="02020603050405020304" pitchFamily="18" charset="0"/>
                <a:cs typeface="Times New Roman" panose="02020603050405020304" pitchFamily="18" charset="0"/>
              </a:rPr>
              <a:t> как специалисту; </a:t>
            </a:r>
          </a:p>
          <a:p>
            <a:r>
              <a:rPr lang="ru-RU" dirty="0">
                <a:latin typeface="Times New Roman" panose="02020603050405020304" pitchFamily="18" charset="0"/>
                <a:cs typeface="Times New Roman" panose="02020603050405020304" pitchFamily="18" charset="0"/>
              </a:rPr>
              <a:t>· патриотическая   - основана на убеждении работника в своей  необходимости организации, он более всею ценит результативность общею дела и коллективное признание своею успеха; </a:t>
            </a:r>
          </a:p>
          <a:p>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хозяйская </a:t>
            </a:r>
            <a:r>
              <a:rPr lang="ru-RU" dirty="0">
                <a:latin typeface="Times New Roman" panose="02020603050405020304" pitchFamily="18" charset="0"/>
                <a:cs typeface="Times New Roman" panose="02020603050405020304" pitchFamily="18" charset="0"/>
              </a:rPr>
              <a:t>  - выражается в том, что сотрудник добровольно берет  на себя полную ответственность за работу. «Хозяин» нуждается  в самостоятельности и не терпит приказов и указаний; </a:t>
            </a:r>
          </a:p>
          <a:p>
            <a:r>
              <a:rPr lang="ru-RU" b="1" dirty="0">
                <a:latin typeface="Times New Roman" panose="02020603050405020304" pitchFamily="18" charset="0"/>
                <a:cs typeface="Times New Roman" panose="02020603050405020304" pitchFamily="18" charset="0"/>
              </a:rPr>
              <a:t>. люмпенизированная</a:t>
            </a:r>
            <a:r>
              <a:rPr lang="ru-RU" dirty="0">
                <a:latin typeface="Times New Roman" panose="02020603050405020304" pitchFamily="18" charset="0"/>
                <a:cs typeface="Times New Roman" panose="02020603050405020304" pitchFamily="18" charset="0"/>
              </a:rPr>
              <a:t>   - свойственна работнику со слабым стремлением к эффективному труду. У </a:t>
            </a:r>
            <a:r>
              <a:rPr lang="ru-RU" dirty="0" err="1">
                <a:latin typeface="Times New Roman" panose="02020603050405020304" pitchFamily="18" charset="0"/>
                <a:cs typeface="Times New Roman" panose="02020603050405020304" pitchFamily="18" charset="0"/>
              </a:rPr>
              <a:t>негo</a:t>
            </a:r>
            <a:r>
              <a:rPr lang="ru-RU" dirty="0">
                <a:latin typeface="Times New Roman" panose="02020603050405020304" pitchFamily="18" charset="0"/>
                <a:cs typeface="Times New Roman" panose="02020603050405020304" pitchFamily="18" charset="0"/>
              </a:rPr>
              <a:t> низкая квалификация и  нет желания ее повышать. Старается избегать любой деятельности, связанной с личной ответственностью, не проявляет инициативы и негативно относится к активности других. </a:t>
            </a:r>
          </a:p>
          <a:p>
            <a:endParaRPr lang="ru-RU" dirty="0"/>
          </a:p>
        </p:txBody>
      </p:sp>
    </p:spTree>
    <p:extLst>
      <p:ext uri="{BB962C8B-B14F-4D97-AF65-F5344CB8AC3E}">
        <p14:creationId xmlns:p14="http://schemas.microsoft.com/office/powerpoint/2010/main" val="1259209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4766" y="368528"/>
            <a:ext cx="8660674" cy="6048835"/>
          </a:xfrm>
          <a:prstGeom prst="rect">
            <a:avLst/>
          </a:prstGeom>
        </p:spPr>
        <p:txBody>
          <a:bodyPr wrap="square">
            <a:spAutoFit/>
          </a:bodyPr>
          <a:lstStyle/>
          <a:p>
            <a:pPr>
              <a:lnSpc>
                <a:spcPct val="115000"/>
              </a:lnSpc>
              <a:spcAft>
                <a:spcPts val="1000"/>
              </a:spcAft>
            </a:pPr>
            <a:r>
              <a:rPr lang="ru-RU" b="1" dirty="0">
                <a:latin typeface="Times New Roman" panose="02020603050405020304" pitchFamily="18" charset="0"/>
                <a:ea typeface="Calibri" panose="020F0502020204030204" pitchFamily="34" charset="0"/>
                <a:cs typeface="Times New Roman" panose="02020603050405020304" pitchFamily="18" charset="0"/>
              </a:rPr>
              <a:t>Согласно этой типологии  мотивации каждой позиции в организационной структуре соответствует свой тип мотивации: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исполнителя работ с измеримым результатом присуща инструментальная мотивация;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исполнителя на автономной работе -  хозяйская, профессиональная;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исполнителя на простых работах - инструментальная, люмпенизированная;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специалиста функционального подразделения - профессиональная;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руководителя подразделения - хозяйская, патриотическая;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для топ-менеджера  -  хозяйская.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По результатам исследования  успешным топ-менеджерам свойственны следующие типы мотивации: 30-40% - профессиональная, 30% - хозяйская, 20-30% - патриотическая.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r>
              <a:rPr lang="ru-RU" dirty="0">
                <a:latin typeface="Times New Roman" panose="02020603050405020304" pitchFamily="18" charset="0"/>
                <a:ea typeface="Calibri" panose="020F0502020204030204" pitchFamily="34" charset="0"/>
              </a:rPr>
              <a:t>Стимулирование труда предполагает создание таких условий, при которых работники будут лояльны своей организации и </a:t>
            </a:r>
            <a:r>
              <a:rPr lang="ru-RU" dirty="0" err="1">
                <a:latin typeface="Times New Roman" panose="02020603050405020304" pitchFamily="18" charset="0"/>
                <a:ea typeface="Calibri" panose="020F0502020204030204" pitchFamily="34" charset="0"/>
              </a:rPr>
              <a:t>тpyдиться</a:t>
            </a:r>
            <a:r>
              <a:rPr lang="ru-RU" dirty="0">
                <a:latin typeface="Times New Roman" panose="02020603050405020304" pitchFamily="18" charset="0"/>
                <a:ea typeface="Calibri" panose="020F0502020204030204" pitchFamily="34" charset="0"/>
              </a:rPr>
              <a:t> более производительно. По виду удовлетворения потребностей стимулы можно разделить на материальные и нематериальные (моральные) </a:t>
            </a:r>
            <a:endParaRPr lang="ru-RU" dirty="0"/>
          </a:p>
        </p:txBody>
      </p:sp>
    </p:spTree>
    <p:extLst>
      <p:ext uri="{BB962C8B-B14F-4D97-AF65-F5344CB8AC3E}">
        <p14:creationId xmlns:p14="http://schemas.microsoft.com/office/powerpoint/2010/main" val="3860707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3143" y="521238"/>
            <a:ext cx="8621486" cy="5909310"/>
          </a:xfrm>
          <a:prstGeom prst="rect">
            <a:avLst/>
          </a:prstGeom>
        </p:spPr>
        <p:txBody>
          <a:bodyPr wrap="square">
            <a:spAutoFit/>
          </a:bodyPr>
          <a:lstStyle/>
          <a:p>
            <a:pPr>
              <a:spcAft>
                <a:spcPts val="0"/>
              </a:spcAft>
            </a:pPr>
            <a:r>
              <a:rPr lang="ru-RU" dirty="0">
                <a:latin typeface="Times New Roman" panose="02020603050405020304" pitchFamily="18" charset="0"/>
                <a:ea typeface="Times New Roman" panose="02020603050405020304" pitchFamily="18" charset="0"/>
              </a:rPr>
              <a:t>Мотивы, связанные с трудовой деятельностью, подразделяют на три группы: </a:t>
            </a:r>
            <a:r>
              <a:rPr lang="ru-RU" i="1" dirty="0">
                <a:latin typeface="Times New Roman" panose="02020603050405020304" pitchFamily="18" charset="0"/>
                <a:ea typeface="Times New Roman" panose="02020603050405020304" pitchFamily="18" charset="0"/>
              </a:rPr>
              <a:t>мотивы трудовой деятельности, мотивы выбора профессии </a:t>
            </a:r>
            <a:r>
              <a:rPr lang="ru-RU" dirty="0">
                <a:latin typeface="Times New Roman" panose="02020603050405020304" pitchFamily="18" charset="0"/>
                <a:ea typeface="Times New Roman" panose="02020603050405020304" pitchFamily="18" charset="0"/>
              </a:rPr>
              <a:t>и </a:t>
            </a:r>
            <a:r>
              <a:rPr lang="ru-RU" i="1" dirty="0">
                <a:latin typeface="Times New Roman" panose="02020603050405020304" pitchFamily="18" charset="0"/>
                <a:ea typeface="Times New Roman" panose="02020603050405020304" pitchFamily="18" charset="0"/>
              </a:rPr>
              <a:t>мотивы выбора рабочего места, </a:t>
            </a:r>
            <a:r>
              <a:rPr lang="ru-RU" dirty="0">
                <a:latin typeface="Times New Roman" panose="02020603050405020304" pitchFamily="18" charset="0"/>
                <a:ea typeface="Times New Roman" panose="02020603050405020304" pitchFamily="18" charset="0"/>
              </a:rPr>
              <a:t>которые интегрированы в выборе человеком конкретной деятельности. </a:t>
            </a:r>
          </a:p>
          <a:p>
            <a:pPr>
              <a:spcAft>
                <a:spcPts val="0"/>
              </a:spcAft>
            </a:pPr>
            <a:endParaRPr lang="ru-RU" u="sng" dirty="0" smtClean="0">
              <a:latin typeface="Times New Roman" panose="02020603050405020304" pitchFamily="18" charset="0"/>
              <a:ea typeface="Times New Roman" panose="02020603050405020304" pitchFamily="18" charset="0"/>
            </a:endParaRPr>
          </a:p>
          <a:p>
            <a:pPr>
              <a:spcAft>
                <a:spcPts val="0"/>
              </a:spcAft>
            </a:pPr>
            <a:r>
              <a:rPr lang="ru-RU" u="sng" dirty="0" smtClean="0">
                <a:latin typeface="Times New Roman" panose="02020603050405020304" pitchFamily="18" charset="0"/>
                <a:ea typeface="Times New Roman" panose="02020603050405020304" pitchFamily="18" charset="0"/>
              </a:rPr>
              <a:t>Среди </a:t>
            </a:r>
            <a:r>
              <a:rPr lang="ru-RU" u="sng" dirty="0">
                <a:latin typeface="Times New Roman" panose="02020603050405020304" pitchFamily="18" charset="0"/>
                <a:ea typeface="Times New Roman" panose="02020603050405020304" pitchFamily="18" charset="0"/>
              </a:rPr>
              <a:t>мотивов трудовой деятельности выделяют</a:t>
            </a:r>
            <a:r>
              <a:rPr lang="ru-RU" dirty="0">
                <a:latin typeface="Times New Roman" panose="02020603050405020304" pitchFamily="18" charset="0"/>
                <a:ea typeface="Times New Roman" panose="02020603050405020304" pitchFamily="18" charset="0"/>
              </a:rPr>
              <a:t> побуждения общественного характера, потребность человека в получении определенных материальных благ для себя и членов семьи, удовлетворение потребности в самореализации, самовыражении. </a:t>
            </a:r>
          </a:p>
          <a:p>
            <a:pPr>
              <a:spcAft>
                <a:spcPts val="0"/>
              </a:spcAft>
            </a:pPr>
            <a:endParaRPr lang="ru-RU" u="sng" dirty="0" smtClean="0">
              <a:latin typeface="Times New Roman" panose="02020603050405020304" pitchFamily="18" charset="0"/>
              <a:ea typeface="Times New Roman" panose="02020603050405020304" pitchFamily="18" charset="0"/>
            </a:endParaRPr>
          </a:p>
          <a:p>
            <a:pPr>
              <a:spcAft>
                <a:spcPts val="0"/>
              </a:spcAft>
            </a:pPr>
            <a:r>
              <a:rPr lang="ru-RU" u="sng" dirty="0" smtClean="0">
                <a:latin typeface="Times New Roman" panose="02020603050405020304" pitchFamily="18" charset="0"/>
                <a:ea typeface="Times New Roman" panose="02020603050405020304" pitchFamily="18" charset="0"/>
              </a:rPr>
              <a:t>Мотивами </a:t>
            </a:r>
            <a:r>
              <a:rPr lang="ru-RU" u="sng" dirty="0">
                <a:latin typeface="Times New Roman" panose="02020603050405020304" pitchFamily="18" charset="0"/>
                <a:ea typeface="Times New Roman" panose="02020603050405020304" pitchFamily="18" charset="0"/>
              </a:rPr>
              <a:t>выбора профессии</a:t>
            </a:r>
            <a:r>
              <a:rPr lang="ru-RU" dirty="0">
                <a:latin typeface="Times New Roman" panose="02020603050405020304" pitchFamily="18" charset="0"/>
                <a:ea typeface="Times New Roman" panose="02020603050405020304" pitchFamily="18" charset="0"/>
              </a:rPr>
              <a:t> могут быть общественный престиж, интерес к ней, возможность достижения материального благополучия.</a:t>
            </a:r>
          </a:p>
          <a:p>
            <a:r>
              <a:rPr lang="ru-RU" dirty="0">
                <a:latin typeface="Times New Roman" panose="02020603050405020304" pitchFamily="18" charset="0"/>
                <a:ea typeface="Times New Roman" panose="02020603050405020304" pitchFamily="18" charset="0"/>
              </a:rPr>
              <a:t> </a:t>
            </a:r>
            <a:endParaRPr lang="ru-RU" dirty="0" smtClean="0">
              <a:latin typeface="Times New Roman" panose="02020603050405020304" pitchFamily="18" charset="0"/>
              <a:ea typeface="Times New Roman" panose="02020603050405020304" pitchFamily="18" charset="0"/>
            </a:endParaRPr>
          </a:p>
          <a:p>
            <a:r>
              <a:rPr lang="ru-RU" u="sng" dirty="0" smtClean="0">
                <a:latin typeface="Times New Roman" panose="02020603050405020304" pitchFamily="18" charset="0"/>
                <a:ea typeface="Times New Roman" panose="02020603050405020304" pitchFamily="18" charset="0"/>
              </a:rPr>
              <a:t>Мотивами </a:t>
            </a:r>
            <a:r>
              <a:rPr lang="ru-RU" u="sng" dirty="0">
                <a:latin typeface="Times New Roman" panose="02020603050405020304" pitchFamily="18" charset="0"/>
                <a:ea typeface="Times New Roman" panose="02020603050405020304" pitchFamily="18" charset="0"/>
              </a:rPr>
              <a:t>выбора места работы чаще являются</a:t>
            </a:r>
            <a:r>
              <a:rPr lang="ru-RU" dirty="0">
                <a:latin typeface="Times New Roman" panose="02020603050405020304" pitchFamily="18" charset="0"/>
                <a:ea typeface="Times New Roman" panose="02020603050405020304" pitchFamily="18" charset="0"/>
              </a:rPr>
              <a:t>: оценка внешней ситуации (совокупность производственных факторов: уровень заработной платы, льготы, близость к дому, удобство транспортного сообщения, эргономические характеристики рабочего места, график работы, надежность и престиж организации, мера ответственности, возможность совмещать работу с иной активностью, психологический климат, сработанность с коллегами и взаимоотношения с непосредственным руководством); оценка своих возможностей (состояние здоровья, способности и профессионально важные качества, </a:t>
            </a:r>
            <a:r>
              <a:rPr lang="ru-RU" dirty="0" err="1">
                <a:latin typeface="Times New Roman" panose="02020603050405020304" pitchFamily="18" charset="0"/>
                <a:ea typeface="Times New Roman" panose="02020603050405020304" pitchFamily="18" charset="0"/>
              </a:rPr>
              <a:t>стрессогенность</a:t>
            </a:r>
            <a:r>
              <a:rPr lang="ru-RU" dirty="0">
                <a:latin typeface="Times New Roman" panose="02020603050405020304" pitchFamily="18" charset="0"/>
                <a:ea typeface="Times New Roman" panose="02020603050405020304" pitchFamily="18" charset="0"/>
              </a:rPr>
              <a:t> и режимы работы и др.) </a:t>
            </a:r>
            <a:endParaRPr lang="ru-RU" dirty="0"/>
          </a:p>
        </p:txBody>
      </p:sp>
    </p:spTree>
    <p:extLst>
      <p:ext uri="{BB962C8B-B14F-4D97-AF65-F5344CB8AC3E}">
        <p14:creationId xmlns:p14="http://schemas.microsoft.com/office/powerpoint/2010/main" val="3432219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968567771"/>
              </p:ext>
            </p:extLst>
          </p:nvPr>
        </p:nvGraphicFramePr>
        <p:xfrm>
          <a:off x="339633" y="222069"/>
          <a:ext cx="9604435" cy="6496368"/>
        </p:xfrm>
        <a:graphic>
          <a:graphicData uri="http://schemas.openxmlformats.org/presentationml/2006/ole">
            <mc:AlternateContent xmlns:mc="http://schemas.openxmlformats.org/markup-compatibility/2006">
              <mc:Choice xmlns:v="urn:schemas-microsoft-com:vml" Requires="v">
                <p:oleObj spid="_x0000_s1038" name="Точечный рисунок" r:id="rId3" imgW="7182000" imgH="4857840" progId="Paint.Picture">
                  <p:embed/>
                </p:oleObj>
              </mc:Choice>
              <mc:Fallback>
                <p:oleObj name="Точечный рисунок" r:id="rId3" imgW="7182000" imgH="4857840" progId="Paint.Picture">
                  <p:embed/>
                  <p:pic>
                    <p:nvPicPr>
                      <p:cNvPr id="0" name=""/>
                      <p:cNvPicPr/>
                      <p:nvPr/>
                    </p:nvPicPr>
                    <p:blipFill>
                      <a:blip r:embed="rId4"/>
                      <a:stretch>
                        <a:fillRect/>
                      </a:stretch>
                    </p:blipFill>
                    <p:spPr>
                      <a:xfrm>
                        <a:off x="339633" y="222069"/>
                        <a:ext cx="9604435" cy="6496368"/>
                      </a:xfrm>
                      <a:prstGeom prst="rect">
                        <a:avLst/>
                      </a:prstGeom>
                    </p:spPr>
                  </p:pic>
                </p:oleObj>
              </mc:Fallback>
            </mc:AlternateContent>
          </a:graphicData>
        </a:graphic>
      </p:graphicFrame>
    </p:spTree>
    <p:extLst>
      <p:ext uri="{BB962C8B-B14F-4D97-AF65-F5344CB8AC3E}">
        <p14:creationId xmlns:p14="http://schemas.microsoft.com/office/powerpoint/2010/main" val="1910127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1256" y="0"/>
            <a:ext cx="9405257" cy="6703117"/>
          </a:xfrm>
          <a:prstGeom prst="rect">
            <a:avLst/>
          </a:prstGeom>
        </p:spPr>
        <p:txBody>
          <a:bodyPr wrap="square">
            <a:spAutoFit/>
          </a:bodyPr>
          <a:lstStyle/>
          <a:p>
            <a:pPr>
              <a:lnSpc>
                <a:spcPct val="115000"/>
              </a:lnSpc>
              <a:spcAft>
                <a:spcPts val="1000"/>
              </a:spcAft>
            </a:pPr>
            <a:r>
              <a:rPr lang="ru-RU" sz="1700" b="1" dirty="0">
                <a:latin typeface="Times New Roman" panose="02020603050405020304" pitchFamily="18" charset="0"/>
                <a:ea typeface="Calibri" panose="020F0502020204030204" pitchFamily="34" charset="0"/>
                <a:cs typeface="Times New Roman" panose="02020603050405020304" pitchFamily="18" charset="0"/>
              </a:rPr>
              <a:t>Материальное денежное стимулирование</a:t>
            </a:r>
            <a:r>
              <a:rPr lang="ru-RU" sz="1700" dirty="0">
                <a:latin typeface="Times New Roman" panose="02020603050405020304" pitchFamily="18" charset="0"/>
                <a:ea typeface="Calibri" panose="020F0502020204030204" pitchFamily="34" charset="0"/>
                <a:cs typeface="Times New Roman" panose="02020603050405020304" pitchFamily="18" charset="0"/>
              </a:rPr>
              <a:t>  это наиболее очевидный и традиционный способ, который применяет организация для вознаграждения сотрудников за их труд. </a:t>
            </a:r>
            <a:endParaRPr lang="ru-RU" sz="17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700" b="1" dirty="0">
                <a:latin typeface="Times New Roman" panose="02020603050405020304" pitchFamily="18" charset="0"/>
                <a:ea typeface="Calibri" panose="020F0502020204030204" pitchFamily="34" charset="0"/>
                <a:cs typeface="Times New Roman" panose="02020603050405020304" pitchFamily="18" charset="0"/>
              </a:rPr>
              <a:t>Заработная плата</a:t>
            </a:r>
            <a:r>
              <a:rPr lang="ru-RU" sz="1700" dirty="0">
                <a:latin typeface="Times New Roman" panose="02020603050405020304" pitchFamily="18" charset="0"/>
                <a:ea typeface="Calibri" panose="020F0502020204030204" pitchFamily="34" charset="0"/>
                <a:cs typeface="Times New Roman" panose="02020603050405020304" pitchFamily="18" charset="0"/>
              </a:rPr>
              <a:t>, как известно, выполняет </a:t>
            </a:r>
            <a:r>
              <a:rPr lang="ru-RU" sz="1700" b="1" dirty="0">
                <a:latin typeface="Times New Roman" panose="02020603050405020304" pitchFamily="18" charset="0"/>
                <a:ea typeface="Calibri" panose="020F0502020204030204" pitchFamily="34" charset="0"/>
                <a:cs typeface="Times New Roman" panose="02020603050405020304" pitchFamily="18" charset="0"/>
              </a:rPr>
              <a:t>три основные функции</a:t>
            </a:r>
            <a:r>
              <a:rPr lang="ru-RU" sz="1700" dirty="0">
                <a:latin typeface="Times New Roman" panose="02020603050405020304" pitchFamily="18" charset="0"/>
                <a:ea typeface="Calibri" panose="020F0502020204030204" pitchFamily="34" charset="0"/>
                <a:cs typeface="Times New Roman" panose="02020603050405020304" pitchFamily="18" charset="0"/>
              </a:rPr>
              <a:t>: воспроизводственную, статусную и стимулирующую. </a:t>
            </a:r>
            <a:endParaRPr lang="ru-RU" sz="17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700" b="1" dirty="0">
                <a:latin typeface="Times New Roman" panose="02020603050405020304" pitchFamily="18" charset="0"/>
                <a:ea typeface="Calibri" panose="020F0502020204030204" pitchFamily="34" charset="0"/>
                <a:cs typeface="Times New Roman" panose="02020603050405020304" pitchFamily="18" charset="0"/>
              </a:rPr>
              <a:t>Воспроизводственная функция</a:t>
            </a:r>
            <a:r>
              <a:rPr lang="ru-RU" sz="1700" dirty="0">
                <a:latin typeface="Times New Roman" panose="02020603050405020304" pitchFamily="18" charset="0"/>
                <a:ea typeface="Calibri" panose="020F0502020204030204" pitchFamily="34" charset="0"/>
                <a:cs typeface="Times New Roman" panose="02020603050405020304" pitchFamily="18" charset="0"/>
              </a:rPr>
              <a:t> состоит в обеспечении работнику достойного уровня жизни, необходимого для расширенного воспроизводства </a:t>
            </a:r>
            <a:r>
              <a:rPr lang="ru-RU" sz="1700" dirty="0" err="1">
                <a:latin typeface="Times New Roman" panose="02020603050405020304" pitchFamily="18" charset="0"/>
                <a:ea typeface="Calibri" panose="020F0502020204030204" pitchFamily="34" charset="0"/>
                <a:cs typeface="Times New Roman" panose="02020603050405020304" pitchFamily="18" charset="0"/>
              </a:rPr>
              <a:t>eгo</a:t>
            </a:r>
            <a:r>
              <a:rPr lang="ru-RU" sz="1700" dirty="0">
                <a:latin typeface="Times New Roman" panose="02020603050405020304" pitchFamily="18" charset="0"/>
                <a:ea typeface="Calibri" panose="020F0502020204030204" pitchFamily="34" charset="0"/>
                <a:cs typeface="Times New Roman" panose="02020603050405020304" pitchFamily="18" charset="0"/>
              </a:rPr>
              <a:t> рабочей силы. </a:t>
            </a:r>
            <a:endParaRPr lang="ru-RU" sz="17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700" b="1" dirty="0">
                <a:latin typeface="Times New Roman" panose="02020603050405020304" pitchFamily="18" charset="0"/>
                <a:ea typeface="Calibri" panose="020F0502020204030204" pitchFamily="34" charset="0"/>
                <a:cs typeface="Times New Roman" panose="02020603050405020304" pitchFamily="18" charset="0"/>
              </a:rPr>
              <a:t>Статусная функция</a:t>
            </a:r>
            <a:r>
              <a:rPr lang="ru-RU" sz="1700" dirty="0">
                <a:latin typeface="Times New Roman" panose="02020603050405020304" pitchFamily="18" charset="0"/>
                <a:ea typeface="Calibri" panose="020F0502020204030204" pitchFamily="34" charset="0"/>
                <a:cs typeface="Times New Roman" panose="02020603050405020304" pitchFamily="18" charset="0"/>
              </a:rPr>
              <a:t> заключается в том, что размер заработной платы должен соответствовать положению, статусу работника в структуре организации по отношению к другим работникам как по вертикали, так и по </a:t>
            </a:r>
            <a:r>
              <a:rPr lang="ru-RU" sz="1700" dirty="0" err="1">
                <a:latin typeface="Times New Roman" panose="02020603050405020304" pitchFamily="18" charset="0"/>
                <a:ea typeface="Calibri" panose="020F0502020204030204" pitchFamily="34" charset="0"/>
                <a:cs typeface="Times New Roman" panose="02020603050405020304" pitchFamily="18" charset="0"/>
              </a:rPr>
              <a:t>гoризонтали</a:t>
            </a:r>
            <a:r>
              <a:rPr lang="ru-RU" sz="1700" dirty="0">
                <a:latin typeface="Times New Roman" panose="02020603050405020304" pitchFamily="18" charset="0"/>
                <a:ea typeface="Calibri" panose="020F0502020204030204" pitchFamily="34" charset="0"/>
                <a:cs typeface="Times New Roman" panose="02020603050405020304" pitchFamily="18" charset="0"/>
              </a:rPr>
              <a:t>. </a:t>
            </a:r>
            <a:endParaRPr lang="ru-RU" sz="17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700" b="1" dirty="0">
                <a:latin typeface="Times New Roman" panose="02020603050405020304" pitchFamily="18" charset="0"/>
                <a:ea typeface="Calibri" panose="020F0502020204030204" pitchFamily="34" charset="0"/>
                <a:cs typeface="Times New Roman" panose="02020603050405020304" pitchFamily="18" charset="0"/>
              </a:rPr>
              <a:t>Стимулирующая функция </a:t>
            </a:r>
            <a:r>
              <a:rPr lang="ru-RU" sz="1700" dirty="0">
                <a:latin typeface="Times New Roman" panose="02020603050405020304" pitchFamily="18" charset="0"/>
                <a:ea typeface="Calibri" panose="020F0502020204030204" pitchFamily="34" charset="0"/>
                <a:cs typeface="Times New Roman" panose="02020603050405020304" pitchFamily="18" charset="0"/>
              </a:rPr>
              <a:t>определяется тем, что оплата труда должна быть связана с конечными результатами деятельности работника, ориентировать </a:t>
            </a:r>
            <a:r>
              <a:rPr lang="ru-RU" sz="1700" dirty="0" err="1">
                <a:latin typeface="Times New Roman" panose="02020603050405020304" pitchFamily="18" charset="0"/>
                <a:ea typeface="Calibri" panose="020F0502020204030204" pitchFamily="34" charset="0"/>
                <a:cs typeface="Times New Roman" panose="02020603050405020304" pitchFamily="18" charset="0"/>
              </a:rPr>
              <a:t>eгo</a:t>
            </a:r>
            <a:r>
              <a:rPr lang="ru-RU" sz="1700" dirty="0">
                <a:latin typeface="Times New Roman" panose="02020603050405020304" pitchFamily="18" charset="0"/>
                <a:ea typeface="Calibri" panose="020F0502020204030204" pitchFamily="34" charset="0"/>
                <a:cs typeface="Times New Roman" panose="02020603050405020304" pitchFamily="18" charset="0"/>
              </a:rPr>
              <a:t> на увеличение производительности </a:t>
            </a:r>
            <a:r>
              <a:rPr lang="ru-RU" sz="1700" dirty="0" err="1">
                <a:latin typeface="Times New Roman" panose="02020603050405020304" pitchFamily="18" charset="0"/>
                <a:ea typeface="Calibri" panose="020F0502020204030204" pitchFamily="34" charset="0"/>
                <a:cs typeface="Times New Roman" panose="02020603050405020304" pitchFamily="18" charset="0"/>
              </a:rPr>
              <a:t>cвoeгo</a:t>
            </a:r>
            <a:r>
              <a:rPr lang="ru-RU" sz="1700" dirty="0">
                <a:latin typeface="Times New Roman" panose="02020603050405020304" pitchFamily="18" charset="0"/>
                <a:ea typeface="Calibri" panose="020F0502020204030204" pitchFamily="34" charset="0"/>
                <a:cs typeface="Times New Roman" panose="02020603050405020304" pitchFamily="18" charset="0"/>
              </a:rPr>
              <a:t> труда, что обязательно должно привести к росту заработной платы. </a:t>
            </a:r>
            <a:endParaRPr lang="ru-RU" sz="1700" dirty="0" smtClean="0">
              <a:latin typeface="Times New Roman" panose="02020603050405020304" pitchFamily="18" charset="0"/>
              <a:ea typeface="Calibri" panose="020F0502020204030204" pitchFamily="34" charset="0"/>
              <a:cs typeface="Times New Roman" panose="02020603050405020304" pitchFamily="18" charset="0"/>
            </a:endParaRPr>
          </a:p>
          <a:p>
            <a:r>
              <a:rPr lang="ru-RU" sz="1700" dirty="0"/>
              <a:t>. </a:t>
            </a:r>
            <a:r>
              <a:rPr lang="ru-RU" sz="1700" b="1" dirty="0">
                <a:latin typeface="Times New Roman" panose="02020603050405020304" pitchFamily="18" charset="0"/>
                <a:cs typeface="Times New Roman" panose="02020603050405020304" pitchFamily="18" charset="0"/>
              </a:rPr>
              <a:t>Как правило, оклад формируется с учетом ряда факторов:</a:t>
            </a:r>
            <a:r>
              <a:rPr lang="ru-RU" sz="1700" dirty="0">
                <a:latin typeface="Times New Roman" panose="02020603050405020304" pitchFamily="18" charset="0"/>
                <a:cs typeface="Times New Roman" panose="02020603050405020304" pitchFamily="18" charset="0"/>
              </a:rPr>
              <a:t> </a:t>
            </a:r>
          </a:p>
          <a:p>
            <a:r>
              <a:rPr lang="ru-RU" sz="1700" dirty="0">
                <a:latin typeface="Times New Roman" panose="02020603050405020304" pitchFamily="18" charset="0"/>
                <a:cs typeface="Times New Roman" panose="02020603050405020304" pitchFamily="18" charset="0"/>
              </a:rPr>
              <a:t>-  значимости должности сотрудника для компании;                                                                                                             - уровня ответственности и сложности решаемых задач;                                                                                                 - уровня квалификации сотрудника;                                                                                                                                         - стажа работы в компании. </a:t>
            </a:r>
          </a:p>
          <a:p>
            <a:r>
              <a:rPr lang="ru-RU" sz="1700" dirty="0">
                <a:latin typeface="Times New Roman" panose="02020603050405020304" pitchFamily="18" charset="0"/>
                <a:cs typeface="Times New Roman" panose="02020603050405020304" pitchFamily="18" charset="0"/>
              </a:rPr>
              <a:t>Таким образом, с точки зрения мотивации значение имеет не величина оклада, а справедливость </a:t>
            </a:r>
            <a:r>
              <a:rPr lang="ru-RU" sz="1700" dirty="0" err="1">
                <a:latin typeface="Times New Roman" panose="02020603050405020304" pitchFamily="18" charset="0"/>
                <a:cs typeface="Times New Roman" panose="02020603050405020304" pitchFamily="18" charset="0"/>
              </a:rPr>
              <a:t>ero</a:t>
            </a:r>
            <a:r>
              <a:rPr lang="ru-RU" sz="1700" dirty="0">
                <a:latin typeface="Times New Roman" panose="02020603050405020304" pitchFamily="18" charset="0"/>
                <a:cs typeface="Times New Roman" panose="02020603050405020304" pitchFamily="18" charset="0"/>
              </a:rPr>
              <a:t> определения внутри компании в зависимости от ценности результатов труда данного специалиста для организации и с учетом ситуации на рынке труда </a:t>
            </a:r>
          </a:p>
          <a:p>
            <a:pPr>
              <a:lnSpc>
                <a:spcPct val="115000"/>
              </a:lnSpc>
              <a:spcAft>
                <a:spcPts val="10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5342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5577" y="197346"/>
            <a:ext cx="8608423" cy="6275051"/>
          </a:xfrm>
          <a:prstGeom prst="rect">
            <a:avLst/>
          </a:prstGeom>
        </p:spPr>
        <p:txBody>
          <a:bodyPr wrap="square">
            <a:spAutoFit/>
          </a:bodyPr>
          <a:lstStyle/>
          <a:p>
            <a:pPr>
              <a:lnSpc>
                <a:spcPct val="150000"/>
              </a:lnSpc>
            </a:pPr>
            <a:r>
              <a:rPr lang="ru-MD" b="1" dirty="0">
                <a:solidFill>
                  <a:srgbClr val="0070C0"/>
                </a:solidFill>
                <a:latin typeface="Times New Roman" panose="02020603050405020304" pitchFamily="18" charset="0"/>
                <a:cs typeface="Times New Roman" panose="02020603050405020304" pitchFamily="18" charset="0"/>
              </a:rPr>
              <a:t>Денежное стимулирование </a:t>
            </a:r>
            <a:r>
              <a:rPr lang="ru-MD" dirty="0">
                <a:latin typeface="Times New Roman" panose="02020603050405020304" pitchFamily="18" charset="0"/>
                <a:cs typeface="Times New Roman" panose="02020603050405020304" pitchFamily="18" charset="0"/>
              </a:rPr>
              <a:t>– это: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дополнительные выплаты за высокие показатели в работе: премии, бонусы, проценты от сделок, увеличение оклада;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поощрение здорового образа жизни. Премии за отсутствие больничных, поощрение некурящих, оплата абонементов в спортзал;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оплата медицинской и социальной страховки;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повышенная оплата вредных условий работы, если их невозможно улучшить;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предоставление кроме ежегодного отпуска, предусмотренного ТК, дополнительного времени отдыха (по семейным обстоятельствам, в связи со свадьбой, учебой);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денежные выплаты на день рождения, свадьбу, юбилей, при чрезвычайных ситуациях (смерть близких, ограбление, пожар);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компенсация затрат сотрудников на проезд до предприятия или организация служебного транспорта; </a:t>
            </a:r>
          </a:p>
          <a:p>
            <a:pPr>
              <a:lnSpc>
                <a:spcPct val="150000"/>
              </a:lnSpc>
              <a:buFont typeface="Arial" panose="020B0604020202020204" pitchFamily="34" charset="0"/>
              <a:buChar char="•"/>
            </a:pPr>
            <a:r>
              <a:rPr lang="ru-MD" dirty="0">
                <a:latin typeface="Times New Roman" panose="02020603050405020304" pitchFamily="18" charset="0"/>
                <a:cs typeface="Times New Roman" panose="02020603050405020304" pitchFamily="18" charset="0"/>
              </a:rPr>
              <a:t>пенсионные надбавки. Специальные компенсационные выплаты от организации для поощрения заслуженных работников, вышедших на пенсию. </a:t>
            </a:r>
          </a:p>
        </p:txBody>
      </p:sp>
    </p:spTree>
    <p:extLst>
      <p:ext uri="{BB962C8B-B14F-4D97-AF65-F5344CB8AC3E}">
        <p14:creationId xmlns:p14="http://schemas.microsoft.com/office/powerpoint/2010/main" val="1156549710"/>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135</TotalTime>
  <Words>2394</Words>
  <Application>Microsoft Office PowerPoint</Application>
  <PresentationFormat>Широкоэкранный</PresentationFormat>
  <Paragraphs>147</Paragraphs>
  <Slides>22</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30" baseType="lpstr">
      <vt:lpstr>Arial</vt:lpstr>
      <vt:lpstr>Calibri</vt:lpstr>
      <vt:lpstr>Symbol</vt:lpstr>
      <vt:lpstr>Times New Roman</vt:lpstr>
      <vt:lpstr>Trebuchet MS</vt:lpstr>
      <vt:lpstr>Wingdings 3</vt:lpstr>
      <vt:lpstr>Грань</vt:lpstr>
      <vt:lpstr>Точечный рисунок</vt:lpstr>
      <vt:lpstr>Мотивация персонала</vt:lpstr>
      <vt:lpstr>Мотивация труда </vt:lpstr>
      <vt:lpstr>Цели управления мотивацией </vt:lpstr>
      <vt:lpstr>В управленческой науке предлагается следующая типология  мотивации: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Мотивация персонала</dc:title>
  <dc:creator>Eduard Stempovschi</dc:creator>
  <cp:lastModifiedBy>Eduard Stempovschi</cp:lastModifiedBy>
  <cp:revision>14</cp:revision>
  <dcterms:created xsi:type="dcterms:W3CDTF">2021-11-21T21:05:40Z</dcterms:created>
  <dcterms:modified xsi:type="dcterms:W3CDTF">2021-11-23T12:03:03Z</dcterms:modified>
</cp:coreProperties>
</file>