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notesMasterIdLst>
    <p:notesMasterId r:id="rId132"/>
  </p:notesMasterIdLst>
  <p:sldIdLst>
    <p:sldId id="317" r:id="rId2"/>
    <p:sldId id="318" r:id="rId3"/>
    <p:sldId id="326" r:id="rId4"/>
    <p:sldId id="274" r:id="rId5"/>
    <p:sldId id="325" r:id="rId6"/>
    <p:sldId id="327" r:id="rId7"/>
    <p:sldId id="319" r:id="rId8"/>
    <p:sldId id="335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22" r:id="rId17"/>
    <p:sldId id="321" r:id="rId18"/>
    <p:sldId id="256" r:id="rId19"/>
    <p:sldId id="258" r:id="rId20"/>
    <p:sldId id="257" r:id="rId21"/>
    <p:sldId id="262" r:id="rId22"/>
    <p:sldId id="323" r:id="rId23"/>
    <p:sldId id="324" r:id="rId24"/>
    <p:sldId id="263" r:id="rId25"/>
    <p:sldId id="336" r:id="rId26"/>
    <p:sldId id="264" r:id="rId27"/>
    <p:sldId id="265" r:id="rId28"/>
    <p:sldId id="337" r:id="rId29"/>
    <p:sldId id="266" r:id="rId30"/>
    <p:sldId id="267" r:id="rId31"/>
    <p:sldId id="268" r:id="rId32"/>
    <p:sldId id="338" r:id="rId33"/>
    <p:sldId id="269" r:id="rId34"/>
    <p:sldId id="270" r:id="rId35"/>
    <p:sldId id="271" r:id="rId36"/>
    <p:sldId id="339" r:id="rId37"/>
    <p:sldId id="340" r:id="rId38"/>
    <p:sldId id="341" r:id="rId39"/>
    <p:sldId id="342" r:id="rId40"/>
    <p:sldId id="343" r:id="rId41"/>
    <p:sldId id="272" r:id="rId42"/>
    <p:sldId id="273" r:id="rId43"/>
    <p:sldId id="275" r:id="rId44"/>
    <p:sldId id="259" r:id="rId45"/>
    <p:sldId id="344" r:id="rId46"/>
    <p:sldId id="276" r:id="rId47"/>
    <p:sldId id="345" r:id="rId48"/>
    <p:sldId id="349" r:id="rId49"/>
    <p:sldId id="350" r:id="rId50"/>
    <p:sldId id="351" r:id="rId51"/>
    <p:sldId id="352" r:id="rId52"/>
    <p:sldId id="353" r:id="rId53"/>
    <p:sldId id="354" r:id="rId54"/>
    <p:sldId id="372" r:id="rId55"/>
    <p:sldId id="355" r:id="rId56"/>
    <p:sldId id="356" r:id="rId57"/>
    <p:sldId id="357" r:id="rId58"/>
    <p:sldId id="358" r:id="rId59"/>
    <p:sldId id="283" r:id="rId60"/>
    <p:sldId id="278" r:id="rId61"/>
    <p:sldId id="277" r:id="rId62"/>
    <p:sldId id="371" r:id="rId63"/>
    <p:sldId id="373" r:id="rId64"/>
    <p:sldId id="374" r:id="rId65"/>
    <p:sldId id="375" r:id="rId66"/>
    <p:sldId id="280" r:id="rId67"/>
    <p:sldId id="279" r:id="rId68"/>
    <p:sldId id="360" r:id="rId69"/>
    <p:sldId id="281" r:id="rId70"/>
    <p:sldId id="282" r:id="rId71"/>
    <p:sldId id="361" r:id="rId72"/>
    <p:sldId id="362" r:id="rId73"/>
    <p:sldId id="363" r:id="rId74"/>
    <p:sldId id="364" r:id="rId75"/>
    <p:sldId id="365" r:id="rId76"/>
    <p:sldId id="284" r:id="rId77"/>
    <p:sldId id="285" r:id="rId78"/>
    <p:sldId id="366" r:id="rId79"/>
    <p:sldId id="367" r:id="rId80"/>
    <p:sldId id="368" r:id="rId81"/>
    <p:sldId id="286" r:id="rId82"/>
    <p:sldId id="388" r:id="rId83"/>
    <p:sldId id="347" r:id="rId84"/>
    <p:sldId id="348" r:id="rId85"/>
    <p:sldId id="376" r:id="rId86"/>
    <p:sldId id="346" r:id="rId87"/>
    <p:sldId id="359" r:id="rId88"/>
    <p:sldId id="369" r:id="rId89"/>
    <p:sldId id="377" r:id="rId90"/>
    <p:sldId id="370" r:id="rId91"/>
    <p:sldId id="260" r:id="rId92"/>
    <p:sldId id="261" r:id="rId93"/>
    <p:sldId id="287" r:id="rId94"/>
    <p:sldId id="378" r:id="rId95"/>
    <p:sldId id="288" r:id="rId96"/>
    <p:sldId id="289" r:id="rId97"/>
    <p:sldId id="290" r:id="rId98"/>
    <p:sldId id="291" r:id="rId99"/>
    <p:sldId id="292" r:id="rId100"/>
    <p:sldId id="379" r:id="rId101"/>
    <p:sldId id="380" r:id="rId102"/>
    <p:sldId id="381" r:id="rId103"/>
    <p:sldId id="382" r:id="rId104"/>
    <p:sldId id="383" r:id="rId105"/>
    <p:sldId id="384" r:id="rId106"/>
    <p:sldId id="387" r:id="rId107"/>
    <p:sldId id="293" r:id="rId108"/>
    <p:sldId id="294" r:id="rId109"/>
    <p:sldId id="295" r:id="rId110"/>
    <p:sldId id="296" r:id="rId111"/>
    <p:sldId id="297" r:id="rId112"/>
    <p:sldId id="298" r:id="rId113"/>
    <p:sldId id="299" r:id="rId114"/>
    <p:sldId id="300" r:id="rId115"/>
    <p:sldId id="301" r:id="rId116"/>
    <p:sldId id="302" r:id="rId117"/>
    <p:sldId id="303" r:id="rId118"/>
    <p:sldId id="304" r:id="rId119"/>
    <p:sldId id="305" r:id="rId120"/>
    <p:sldId id="306" r:id="rId121"/>
    <p:sldId id="307" r:id="rId122"/>
    <p:sldId id="308" r:id="rId123"/>
    <p:sldId id="309" r:id="rId124"/>
    <p:sldId id="310" r:id="rId125"/>
    <p:sldId id="311" r:id="rId126"/>
    <p:sldId id="312" r:id="rId127"/>
    <p:sldId id="313" r:id="rId128"/>
    <p:sldId id="314" r:id="rId129"/>
    <p:sldId id="315" r:id="rId130"/>
    <p:sldId id="316" r:id="rId131"/>
  </p:sldIdLst>
  <p:sldSz cx="12192000" cy="6858000"/>
  <p:notesSz cx="6858000" cy="9144000"/>
  <p:defaultTextStyle>
    <a:defPPr>
      <a:defRPr lang="en-M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0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6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viewProps" Target="view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theme" Target="theme/theme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notesMaster" Target="notesMasters/notesMaster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8269D-FC7C-EC4C-AEAC-1BC71ABDE1DD}" type="datetimeFigureOut">
              <a:rPr lang="en-US" smtClean="0"/>
              <a:t>2/13/23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AEB5F-A234-8942-978F-67E016372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8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075D1-850C-CD95-5E8B-B2FE45F99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M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ECA409-4D97-36AB-CE72-3688C8A5CD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M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34A44-0366-F6AA-5539-CCBAE5CCA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15EF-E208-7D46-A0D5-144C3CB97D86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37B3B-A5A0-C6E2-E433-110E05944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ABFFE-8A61-2B91-59A2-DD611B700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58C8-F28A-3045-9B95-249D40832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746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7424A-A7B4-DDA9-EABC-C7CA9307E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M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E4C2B5-1328-DCE6-ECD3-2652E67B5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E58C2-2C57-34B5-9AD9-1D81249B9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15EF-E208-7D46-A0D5-144C3CB97D86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A0BE4-9D98-9E90-5A87-34AC164AB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D71B4-6CDE-2D17-308F-820E5C681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58C8-F28A-3045-9B95-249D40832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9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DDE378-7F4F-436D-7204-2EC47BD8EF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M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3B9780-B72E-4EAA-89F4-B5A3202B0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147CD-9700-ABE7-4BF0-3382D1CA0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15EF-E208-7D46-A0D5-144C3CB97D86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4D58C-5496-486B-2544-43808C5B2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57B4A-AFE4-6DA9-6672-592D6DCA5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58C8-F28A-3045-9B95-249D40832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4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A155-119E-8F95-8B02-724ABF262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M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EAC07-BE98-91DD-6FB2-52A64B1B4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44FC4-4F9D-2624-1408-1CE0866BD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15EF-E208-7D46-A0D5-144C3CB97D86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4CAC0-6E1A-845D-D718-427049466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32A64-EF76-88F2-7D03-AF9FD8322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58C8-F28A-3045-9B95-249D40832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35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D3983-63EF-D87B-D343-286EBAAE9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M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27871C-0E47-4421-C1E0-0BB9582EC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A8F24-A91A-124D-EAF7-36CD83DF2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15EF-E208-7D46-A0D5-144C3CB97D86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DC5CF-21D8-A8A4-5ACE-7DBD9F2E1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312DC-EFFB-F930-677A-520B7D3F8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58C8-F28A-3045-9B95-249D40832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93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1DAAC-E5CA-AADA-8AC6-41CC7A91B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M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556BB-33E4-621D-87E6-4E669B21D6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AFDFAF-68A0-5070-E164-EF0799D07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58388-2216-D52B-1DB6-AB702C301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15EF-E208-7D46-A0D5-144C3CB97D86}" type="datetimeFigureOut">
              <a:rPr lang="en-US" smtClean="0"/>
              <a:t>2/13/23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9CE4C5-E053-0C9F-6047-5E20F7822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6D14AF-F84F-5BF8-EEBC-2B989AC00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58C8-F28A-3045-9B95-249D40832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0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6547E-DB10-B49E-AEB0-A78A6582D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M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F30BCA-C5FF-AC6B-7B63-8D7DDC294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952E6B-1F13-26F6-FC08-9B699038B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DED952-58CE-936E-2C39-87214DA35A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E626D4-409C-18F4-E92C-FD60D2E95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08D8D9-4FBF-BE75-1AD9-28168D040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15EF-E208-7D46-A0D5-144C3CB97D86}" type="datetimeFigureOut">
              <a:rPr lang="en-US" smtClean="0"/>
              <a:t>2/13/23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FF47B2-AD1C-526F-1304-157C22248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55C194-0BA8-A0A5-C419-F8A05EE95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58C8-F28A-3045-9B95-249D40832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6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952B5-A21C-F2D6-0830-670A8824B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M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7A2538-D6C2-EEAC-8D76-4466AB6C5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15EF-E208-7D46-A0D5-144C3CB97D86}" type="datetimeFigureOut">
              <a:rPr lang="en-US" smtClean="0"/>
              <a:t>2/13/23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64B6DB-0C73-5AF2-4A4B-E02468431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1A2E35-89BA-A373-2CCB-33C567B96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58C8-F28A-3045-9B95-249D40832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2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1A4F35-787D-B03D-0375-4581D93BC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15EF-E208-7D46-A0D5-144C3CB97D86}" type="datetimeFigureOut">
              <a:rPr lang="en-US" smtClean="0"/>
              <a:t>2/13/23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F367CF-C9B8-9A77-DDD0-903088ACC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BD3A9-D4E2-D13A-CA92-29A1B5C13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58C8-F28A-3045-9B95-249D40832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827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BAFF0-3440-DBB0-A691-026650D1B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M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334E6-D171-7080-3F92-029837565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A02BD0-432D-1043-154C-60932C493A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77C7AB-2254-24D5-96DE-14D0B59B6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15EF-E208-7D46-A0D5-144C3CB97D86}" type="datetimeFigureOut">
              <a:rPr lang="en-US" smtClean="0"/>
              <a:t>2/13/23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29548-4A72-A8F7-31B0-4E2D6862E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61C17E-D026-411D-9983-C7EF6FDCE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58C8-F28A-3045-9B95-249D40832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124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D110A-149E-5013-5A82-11B8D0DE1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M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E2A366-BE06-16A7-B1AE-BCEE355224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4F3CB7-E836-4656-FEC4-68B95632A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43D553-03D9-74CB-BCA7-D9F086C25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15EF-E208-7D46-A0D5-144C3CB97D86}" type="datetimeFigureOut">
              <a:rPr lang="en-US" smtClean="0"/>
              <a:t>2/13/23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4B1F9-9E72-4F00-67E2-1D90E121A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554529-6F17-35F9-FB16-10841D7A3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58C8-F28A-3045-9B95-249D40832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5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A6B4E1-279F-E7A7-E5F2-BBAED4838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M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4734B-050B-0C99-DA18-53BAF9F44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136AC-43F6-3B31-B19F-ED8DCCC045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E15EF-E208-7D46-A0D5-144C3CB97D86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14E4B-0F7B-69B4-5076-0F9D95B641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F5F41-A2E7-ED26-A2A6-47234CC21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158C8-F28A-3045-9B95-249D40832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65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reptmd.wordpress.com/referate/marile-sisteme-de-drept/#_ftn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dreptmd.wordpress.com/cursuri-universitare/etica-si-deontologia-juridica/drept-si-morala/#_ftn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dreptmd.wordpress.com/cursuri-universitare/etica-si-deontologia-juridica/drept-si-morala/#_ftn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reptmd.wordpress.com/cursuri-universitare/etica-si-deontologia-juridica/drept-si-morala/#_ftn3" TargetMode="Externa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Notiuni</a:t>
            </a:r>
            <a:r>
              <a:rPr lang="en-US" dirty="0"/>
              <a:t> introductive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dreptul</a:t>
            </a:r>
            <a:r>
              <a:rPr lang="en-US" dirty="0"/>
              <a:t> </a:t>
            </a:r>
            <a:r>
              <a:rPr lang="en-US" dirty="0" err="1"/>
              <a:t>privat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Planul</a:t>
            </a:r>
            <a:r>
              <a:rPr lang="en-US" dirty="0"/>
              <a:t> </a:t>
            </a:r>
            <a:r>
              <a:rPr lang="en-US" dirty="0" err="1"/>
              <a:t>lectiei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="1" dirty="0" err="1"/>
              <a:t>Noțiunea</a:t>
            </a:r>
            <a:r>
              <a:rPr lang="en-US" b="1" dirty="0"/>
              <a:t>, </a:t>
            </a:r>
            <a:r>
              <a:rPr lang="en-US" b="1" dirty="0" err="1"/>
              <a:t>elementele</a:t>
            </a:r>
            <a:r>
              <a:rPr lang="en-US" b="1" dirty="0"/>
              <a:t> </a:t>
            </a:r>
            <a:r>
              <a:rPr lang="en-US" b="1" dirty="0" err="1"/>
              <a:t>și</a:t>
            </a:r>
            <a:r>
              <a:rPr lang="en-US" b="1" dirty="0"/>
              <a:t> </a:t>
            </a:r>
            <a:r>
              <a:rPr lang="en-US" b="1" dirty="0" err="1"/>
              <a:t>caracterele</a:t>
            </a:r>
            <a:r>
              <a:rPr lang="en-US" b="1" dirty="0"/>
              <a:t> </a:t>
            </a:r>
            <a:r>
              <a:rPr lang="en-US" b="1" dirty="0" err="1"/>
              <a:t>sistemului</a:t>
            </a:r>
            <a:r>
              <a:rPr lang="en-US" b="1" dirty="0"/>
              <a:t> de </a:t>
            </a:r>
            <a:r>
              <a:rPr lang="en-US" b="1" dirty="0" err="1"/>
              <a:t>drept</a:t>
            </a:r>
            <a:r>
              <a:rPr lang="en-US" b="1" dirty="0"/>
              <a:t> </a:t>
            </a:r>
            <a:r>
              <a:rPr lang="en-US" b="1" dirty="0" err="1"/>
              <a:t>privat</a:t>
            </a:r>
            <a:r>
              <a:rPr lang="en-US" dirty="0"/>
              <a:t> public.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/>
              <a:t>Principalele</a:t>
            </a:r>
            <a:r>
              <a:rPr lang="en-US" b="1" dirty="0"/>
              <a:t> </a:t>
            </a:r>
            <a:r>
              <a:rPr lang="en-US" b="1" dirty="0" err="1"/>
              <a:t>sisteme</a:t>
            </a:r>
            <a:r>
              <a:rPr lang="en-US" b="1" dirty="0"/>
              <a:t> de </a:t>
            </a:r>
            <a:r>
              <a:rPr lang="en-US" b="1" dirty="0" err="1"/>
              <a:t>drept</a:t>
            </a:r>
            <a:r>
              <a:rPr lang="en-US" b="1" dirty="0"/>
              <a:t> ale </a:t>
            </a:r>
            <a:r>
              <a:rPr lang="en-US" b="1" dirty="0" err="1"/>
              <a:t>dreptului</a:t>
            </a:r>
            <a:r>
              <a:rPr lang="en-US" b="1" dirty="0"/>
              <a:t> continental.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/>
              <a:t>Dreptul</a:t>
            </a:r>
            <a:r>
              <a:rPr lang="en-US" b="1" dirty="0"/>
              <a:t> civil – </a:t>
            </a:r>
            <a:r>
              <a:rPr lang="en-US" b="1" dirty="0" err="1"/>
              <a:t>ramura</a:t>
            </a:r>
            <a:r>
              <a:rPr lang="en-US" b="1" dirty="0"/>
              <a:t>̆ a </a:t>
            </a:r>
            <a:r>
              <a:rPr lang="en-US" b="1" dirty="0" err="1"/>
              <a:t>dreptului</a:t>
            </a:r>
            <a:r>
              <a:rPr lang="en-US" b="1" dirty="0"/>
              <a:t> </a:t>
            </a:r>
            <a:r>
              <a:rPr lang="en-US" b="1" dirty="0" err="1"/>
              <a:t>privat</a:t>
            </a:r>
            <a:r>
              <a:rPr lang="en-US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 </a:t>
            </a:r>
            <a:r>
              <a:rPr lang="en-US" b="1" dirty="0" err="1"/>
              <a:t>Sistemul</a:t>
            </a:r>
            <a:r>
              <a:rPr lang="en-US" b="1" dirty="0"/>
              <a:t> </a:t>
            </a:r>
            <a:r>
              <a:rPr lang="en-US" b="1" dirty="0" err="1"/>
              <a:t>dreptului</a:t>
            </a:r>
            <a:r>
              <a:rPr lang="en-US" b="1" dirty="0"/>
              <a:t> civil </a:t>
            </a:r>
            <a:r>
              <a:rPr lang="en-US" b="1" dirty="0" err="1"/>
              <a:t>în</a:t>
            </a:r>
            <a:r>
              <a:rPr lang="en-US" b="1" dirty="0"/>
              <a:t> </a:t>
            </a:r>
            <a:r>
              <a:rPr lang="en-US" b="1" dirty="0" err="1"/>
              <a:t>Republica</a:t>
            </a:r>
            <a:r>
              <a:rPr lang="en-US" b="1" dirty="0"/>
              <a:t> Moldova.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194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Sistemul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civil </a:t>
            </a:r>
            <a:r>
              <a:rPr lang="en-US" dirty="0" err="1"/>
              <a:t>francez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denumit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sistemul</a:t>
            </a:r>
            <a:r>
              <a:rPr lang="en-US" dirty="0"/>
              <a:t> </a:t>
            </a:r>
            <a:r>
              <a:rPr lang="en-US" dirty="0" err="1"/>
              <a:t>bazat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instituţii</a:t>
            </a:r>
            <a:r>
              <a:rPr lang="en-US" dirty="0"/>
              <a:t> </a:t>
            </a:r>
            <a:r>
              <a:rPr lang="en-US" dirty="0" err="1"/>
              <a:t>avînd</a:t>
            </a:r>
            <a:r>
              <a:rPr lang="en-US" dirty="0"/>
              <a:t> ca </a:t>
            </a:r>
            <a:r>
              <a:rPr lang="en-US" dirty="0" err="1"/>
              <a:t>sursă</a:t>
            </a:r>
            <a:r>
              <a:rPr lang="en-US" dirty="0"/>
              <a:t> de </a:t>
            </a:r>
            <a:r>
              <a:rPr lang="en-US" dirty="0" err="1"/>
              <a:t>inspiraţii</a:t>
            </a:r>
            <a:r>
              <a:rPr lang="en-US" dirty="0"/>
              <a:t> C. civ., </a:t>
            </a:r>
            <a:r>
              <a:rPr lang="en-US" dirty="0" err="1"/>
              <a:t>francez</a:t>
            </a:r>
            <a:r>
              <a:rPr lang="en-US" dirty="0"/>
              <a:t> din 1804. </a:t>
            </a:r>
            <a:r>
              <a:rPr lang="en-US" dirty="0" err="1"/>
              <a:t>Acest</a:t>
            </a:r>
            <a:r>
              <a:rPr lang="en-US" dirty="0"/>
              <a:t> cod </a:t>
            </a:r>
            <a:r>
              <a:rPr lang="en-US" dirty="0" err="1"/>
              <a:t>este</a:t>
            </a:r>
            <a:r>
              <a:rPr lang="en-US" dirty="0"/>
              <a:t> un </a:t>
            </a:r>
            <a:r>
              <a:rPr lang="en-US" dirty="0" err="1"/>
              <a:t>exemplu</a:t>
            </a:r>
            <a:r>
              <a:rPr lang="en-US" dirty="0"/>
              <a:t> </a:t>
            </a:r>
            <a:r>
              <a:rPr lang="en-US" dirty="0" err="1"/>
              <a:t>fără</a:t>
            </a:r>
            <a:r>
              <a:rPr lang="en-US" dirty="0"/>
              <a:t> precedent de </a:t>
            </a:r>
            <a:r>
              <a:rPr lang="en-US" dirty="0" err="1"/>
              <a:t>logică</a:t>
            </a:r>
            <a:r>
              <a:rPr lang="en-US" dirty="0"/>
              <a:t> </a:t>
            </a:r>
            <a:r>
              <a:rPr lang="en-US" dirty="0" err="1"/>
              <a:t>juridică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tehnică</a:t>
            </a:r>
            <a:r>
              <a:rPr lang="en-US" dirty="0"/>
              <a:t> </a:t>
            </a:r>
            <a:r>
              <a:rPr lang="en-US" dirty="0" err="1"/>
              <a:t>legislativă</a:t>
            </a:r>
            <a:r>
              <a:rPr lang="en-US" dirty="0"/>
              <a:t>. El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considerat</a:t>
            </a:r>
            <a:r>
              <a:rPr lang="en-US" dirty="0"/>
              <a:t>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răspîndit</a:t>
            </a:r>
            <a:r>
              <a:rPr lang="en-US" dirty="0"/>
              <a:t> act </a:t>
            </a:r>
            <a:r>
              <a:rPr lang="en-US" dirty="0" err="1"/>
              <a:t>normativ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datorită</a:t>
            </a:r>
            <a:r>
              <a:rPr lang="en-US" dirty="0"/>
              <a:t> </a:t>
            </a:r>
            <a:r>
              <a:rPr lang="en-US" dirty="0" err="1"/>
              <a:t>faptului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reprezintă</a:t>
            </a:r>
            <a:r>
              <a:rPr lang="en-US" dirty="0"/>
              <a:t> </a:t>
            </a:r>
            <a:r>
              <a:rPr lang="en-US" dirty="0" err="1"/>
              <a:t>incontestabil</a:t>
            </a:r>
            <a:r>
              <a:rPr lang="en-US" dirty="0"/>
              <a:t> </a:t>
            </a:r>
            <a:r>
              <a:rPr lang="en-US" dirty="0" err="1"/>
              <a:t>expresia</a:t>
            </a:r>
            <a:r>
              <a:rPr lang="en-US" dirty="0"/>
              <a:t> </a:t>
            </a:r>
            <a:r>
              <a:rPr lang="en-US" dirty="0" err="1"/>
              <a:t>juridică</a:t>
            </a:r>
            <a:r>
              <a:rPr lang="en-US" dirty="0"/>
              <a:t> a </a:t>
            </a:r>
            <a:r>
              <a:rPr lang="en-US" dirty="0" err="1"/>
              <a:t>victoriei</a:t>
            </a:r>
            <a:r>
              <a:rPr lang="en-US" dirty="0"/>
              <a:t> </a:t>
            </a:r>
            <a:r>
              <a:rPr lang="en-US" dirty="0" err="1"/>
              <a:t>relaţiilor</a:t>
            </a:r>
            <a:r>
              <a:rPr lang="en-US" dirty="0"/>
              <a:t> </a:t>
            </a:r>
            <a:r>
              <a:rPr lang="en-US" dirty="0" err="1"/>
              <a:t>economice</a:t>
            </a:r>
            <a:r>
              <a:rPr lang="en-US" dirty="0"/>
              <a:t> de </a:t>
            </a:r>
            <a:r>
              <a:rPr lang="en-US" dirty="0" err="1"/>
              <a:t>piaţă</a:t>
            </a:r>
            <a:r>
              <a:rPr lang="en-US" dirty="0"/>
              <a:t>.</a:t>
            </a:r>
          </a:p>
          <a:p>
            <a:r>
              <a:rPr lang="en-US" dirty="0" err="1"/>
              <a:t>Codul</a:t>
            </a:r>
            <a:r>
              <a:rPr lang="en-US" dirty="0"/>
              <a:t> civil </a:t>
            </a:r>
            <a:r>
              <a:rPr lang="en-US" dirty="0" err="1"/>
              <a:t>Francez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compus</a:t>
            </a:r>
            <a:r>
              <a:rPr lang="en-US" dirty="0"/>
              <a:t> din </a:t>
            </a:r>
            <a:r>
              <a:rPr lang="en-US" dirty="0" err="1"/>
              <a:t>trei</a:t>
            </a:r>
            <a:r>
              <a:rPr lang="en-US" dirty="0"/>
              <a:t> </a:t>
            </a:r>
            <a:r>
              <a:rPr lang="en-US" dirty="0" err="1"/>
              <a:t>cărţi</a:t>
            </a:r>
            <a:r>
              <a:rPr lang="en-US" dirty="0"/>
              <a:t>, </a:t>
            </a:r>
            <a:r>
              <a:rPr lang="en-US" dirty="0" err="1"/>
              <a:t>divizate</a:t>
            </a:r>
            <a:r>
              <a:rPr lang="en-US" dirty="0"/>
              <a:t> la </a:t>
            </a:r>
            <a:r>
              <a:rPr lang="en-US" dirty="0" err="1"/>
              <a:t>rîndul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titluri</a:t>
            </a:r>
            <a:r>
              <a:rPr lang="en-US" dirty="0"/>
              <a:t>. </a:t>
            </a:r>
            <a:r>
              <a:rPr lang="en-US" dirty="0" err="1"/>
              <a:t>înaintea</a:t>
            </a:r>
            <a:r>
              <a:rPr lang="en-US" dirty="0"/>
              <a:t> </a:t>
            </a:r>
            <a:r>
              <a:rPr lang="en-US" dirty="0" err="1"/>
              <a:t>primei</a:t>
            </a:r>
            <a:r>
              <a:rPr lang="en-US" dirty="0"/>
              <a:t> </a:t>
            </a:r>
            <a:r>
              <a:rPr lang="en-US" dirty="0" err="1"/>
              <a:t>cărţi</a:t>
            </a:r>
            <a:r>
              <a:rPr lang="en-US" dirty="0"/>
              <a:t> </a:t>
            </a:r>
            <a:r>
              <a:rPr lang="en-US" dirty="0" err="1"/>
              <a:t>sînt</a:t>
            </a:r>
            <a:r>
              <a:rPr lang="en-US" dirty="0"/>
              <a:t> </a:t>
            </a:r>
            <a:r>
              <a:rPr lang="en-US" dirty="0" err="1"/>
              <a:t>introduse</a:t>
            </a:r>
            <a:r>
              <a:rPr lang="en-US" dirty="0"/>
              <a:t> 6 </a:t>
            </a:r>
            <a:r>
              <a:rPr lang="en-US" dirty="0" err="1"/>
              <a:t>articole</a:t>
            </a:r>
            <a:r>
              <a:rPr lang="en-US" dirty="0"/>
              <a:t> </a:t>
            </a:r>
            <a:r>
              <a:rPr lang="en-US" dirty="0" err="1"/>
              <a:t>referitoare</a:t>
            </a:r>
            <a:r>
              <a:rPr lang="en-US" dirty="0"/>
              <a:t> la </a:t>
            </a:r>
            <a:r>
              <a:rPr lang="en-US" dirty="0" err="1"/>
              <a:t>aplicarea</a:t>
            </a:r>
            <a:r>
              <a:rPr lang="en-US" dirty="0"/>
              <a:t> </a:t>
            </a:r>
            <a:r>
              <a:rPr lang="en-US" dirty="0" err="1"/>
              <a:t>legilor</a:t>
            </a:r>
            <a:r>
              <a:rPr lang="en-US" dirty="0"/>
              <a:t>. In general de la </a:t>
            </a:r>
            <a:r>
              <a:rPr lang="en-US" dirty="0" err="1"/>
              <a:t>apariţia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pînî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prezent</a:t>
            </a:r>
            <a:r>
              <a:rPr lang="en-US" dirty="0"/>
              <a:t>, </a:t>
            </a:r>
            <a:r>
              <a:rPr lang="en-US" dirty="0" err="1"/>
              <a:t>codul</a:t>
            </a:r>
            <a:r>
              <a:rPr lang="en-US" dirty="0"/>
              <a:t> a </a:t>
            </a:r>
            <a:r>
              <a:rPr lang="en-US" dirty="0" err="1"/>
              <a:t>suferit</a:t>
            </a:r>
            <a:r>
              <a:rPr lang="en-US" dirty="0"/>
              <a:t> o </a:t>
            </a:r>
            <a:r>
              <a:rPr lang="en-US" dirty="0" err="1"/>
              <a:t>serie</a:t>
            </a:r>
            <a:r>
              <a:rPr lang="en-US" dirty="0"/>
              <a:t> de </a:t>
            </a:r>
            <a:r>
              <a:rPr lang="en-US" dirty="0" err="1"/>
              <a:t>reforme</a:t>
            </a:r>
            <a:r>
              <a:rPr lang="en-US" dirty="0"/>
              <a:t>, determinate de </a:t>
            </a:r>
            <a:r>
              <a:rPr lang="en-US" dirty="0" err="1"/>
              <a:t>modificările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apariţiei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noi</a:t>
            </a:r>
            <a:r>
              <a:rPr lang="en-US" dirty="0"/>
              <a:t> </a:t>
            </a:r>
            <a:r>
              <a:rPr lang="en-US" dirty="0" err="1"/>
              <a:t>relaţii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care au </a:t>
            </a:r>
            <a:r>
              <a:rPr lang="en-US" dirty="0" err="1"/>
              <a:t>impus</a:t>
            </a:r>
            <a:r>
              <a:rPr lang="en-US" dirty="0"/>
              <a:t> </a:t>
            </a:r>
            <a:r>
              <a:rPr lang="en-US" dirty="0" err="1"/>
              <a:t>reglementarea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.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reforme</a:t>
            </a:r>
            <a:r>
              <a:rPr lang="en-US" dirty="0"/>
              <a:t> au </a:t>
            </a:r>
            <a:r>
              <a:rPr lang="en-US" dirty="0" err="1"/>
              <a:t>prefigurat</a:t>
            </a:r>
            <a:r>
              <a:rPr lang="en-US" dirty="0"/>
              <a:t> un </a:t>
            </a:r>
            <a:r>
              <a:rPr lang="en-US" dirty="0" err="1"/>
              <a:t>nou</a:t>
            </a:r>
            <a:r>
              <a:rPr lang="en-US" dirty="0"/>
              <a:t> tip de </a:t>
            </a:r>
            <a:r>
              <a:rPr lang="en-US" dirty="0" err="1"/>
              <a:t>legislaţie</a:t>
            </a:r>
            <a:r>
              <a:rPr lang="en-US" dirty="0"/>
              <a:t> </a:t>
            </a:r>
            <a:r>
              <a:rPr lang="en-US" dirty="0" err="1"/>
              <a:t>civilă</a:t>
            </a:r>
            <a:r>
              <a:rPr lang="en-US" dirty="0"/>
              <a:t>, </a:t>
            </a:r>
            <a:r>
              <a:rPr lang="en-US" dirty="0" err="1"/>
              <a:t>marcînd</a:t>
            </a:r>
            <a:r>
              <a:rPr lang="en-US" dirty="0"/>
              <a:t> </a:t>
            </a:r>
            <a:r>
              <a:rPr lang="en-US" dirty="0" err="1"/>
              <a:t>revoluţia</a:t>
            </a:r>
            <a:r>
              <a:rPr lang="en-US" dirty="0"/>
              <a:t> </a:t>
            </a:r>
            <a:r>
              <a:rPr lang="en-US" dirty="0" err="1"/>
              <a:t>paşnică</a:t>
            </a:r>
            <a:r>
              <a:rPr lang="en-US" dirty="0"/>
              <a:t> a </a:t>
            </a:r>
            <a:r>
              <a:rPr lang="en-US" dirty="0" err="1"/>
              <a:t>dreptului</a:t>
            </a:r>
            <a:r>
              <a:rPr lang="en-US" dirty="0"/>
              <a:t> civil </a:t>
            </a:r>
            <a:r>
              <a:rPr lang="en-US" dirty="0" err="1"/>
              <a:t>contemporan</a:t>
            </a:r>
            <a:r>
              <a:rPr lang="en-US" dirty="0"/>
              <a:t> </a:t>
            </a:r>
            <a:r>
              <a:rPr lang="en-US" dirty="0" err="1"/>
              <a:t>avînd</a:t>
            </a:r>
            <a:r>
              <a:rPr lang="en-US" dirty="0"/>
              <a:t> o </a:t>
            </a:r>
            <a:r>
              <a:rPr lang="en-US" dirty="0" err="1"/>
              <a:t>influenţă</a:t>
            </a:r>
            <a:r>
              <a:rPr lang="en-US" dirty="0"/>
              <a:t> </a:t>
            </a:r>
            <a:r>
              <a:rPr lang="en-US" dirty="0" err="1"/>
              <a:t>directă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ramuri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.</a:t>
            </a:r>
          </a:p>
          <a:p>
            <a:r>
              <a:rPr lang="en-US" dirty="0" err="1"/>
              <a:t>Dreptul</a:t>
            </a:r>
            <a:r>
              <a:rPr lang="en-US" dirty="0"/>
              <a:t> civil </a:t>
            </a:r>
            <a:r>
              <a:rPr lang="en-US" dirty="0" err="1"/>
              <a:t>Francez</a:t>
            </a:r>
            <a:r>
              <a:rPr lang="en-US" dirty="0"/>
              <a:t> a </a:t>
            </a:r>
            <a:r>
              <a:rPr lang="en-US" dirty="0" err="1"/>
              <a:t>servit</a:t>
            </a:r>
            <a:r>
              <a:rPr lang="en-US" dirty="0"/>
              <a:t> </a:t>
            </a:r>
            <a:r>
              <a:rPr lang="en-US" dirty="0" err="1"/>
              <a:t>drept</a:t>
            </a:r>
            <a:r>
              <a:rPr lang="en-US" dirty="0"/>
              <a:t> model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din Europa </a:t>
            </a:r>
            <a:r>
              <a:rPr lang="en-US" dirty="0" err="1"/>
              <a:t>şi</a:t>
            </a:r>
            <a:r>
              <a:rPr lang="en-US" dirty="0"/>
              <a:t> din </a:t>
            </a:r>
            <a:r>
              <a:rPr lang="en-US" dirty="0" err="1"/>
              <a:t>afara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. </a:t>
            </a:r>
            <a:r>
              <a:rPr lang="en-US" dirty="0" err="1"/>
              <a:t>Astfel</a:t>
            </a:r>
            <a:r>
              <a:rPr lang="en-US" dirty="0"/>
              <a:t> </a:t>
            </a:r>
            <a:r>
              <a:rPr lang="en-US" dirty="0" err="1"/>
              <a:t>principalele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europene</a:t>
            </a:r>
            <a:r>
              <a:rPr lang="en-US" dirty="0"/>
              <a:t> a </a:t>
            </a:r>
            <a:r>
              <a:rPr lang="en-US" dirty="0" err="1"/>
              <a:t>căror</a:t>
            </a:r>
            <a:r>
              <a:rPr lang="en-US" dirty="0"/>
              <a:t> </a:t>
            </a:r>
            <a:r>
              <a:rPr lang="en-US" dirty="0" err="1"/>
              <a:t>legislaţie</a:t>
            </a:r>
            <a:r>
              <a:rPr lang="en-US" dirty="0"/>
              <a:t> </a:t>
            </a:r>
            <a:r>
              <a:rPr lang="en-US" dirty="0" err="1"/>
              <a:t>civilă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de </a:t>
            </a:r>
            <a:r>
              <a:rPr lang="en-US" dirty="0" err="1"/>
              <a:t>inspiraţie</a:t>
            </a:r>
            <a:r>
              <a:rPr lang="en-US" dirty="0"/>
              <a:t> </a:t>
            </a:r>
            <a:r>
              <a:rPr lang="en-US" dirty="0" err="1"/>
              <a:t>franceză</a:t>
            </a:r>
            <a:r>
              <a:rPr lang="en-US" dirty="0"/>
              <a:t> </a:t>
            </a:r>
            <a:r>
              <a:rPr lang="en-US" dirty="0" err="1"/>
              <a:t>sînt</a:t>
            </a:r>
            <a:r>
              <a:rPr lang="en-US" dirty="0"/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41817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Clasificarea</a:t>
            </a:r>
            <a:r>
              <a:rPr lang="en-US" dirty="0"/>
              <a:t> </a:t>
            </a:r>
            <a:r>
              <a:rPr lang="en-US" dirty="0" err="1"/>
              <a:t>drepturilor</a:t>
            </a:r>
            <a:r>
              <a:rPr lang="en-US" dirty="0"/>
              <a:t> </a:t>
            </a:r>
            <a:r>
              <a:rPr lang="en-US" dirty="0" err="1"/>
              <a:t>subiective</a:t>
            </a:r>
            <a:r>
              <a:rPr lang="en-US" dirty="0"/>
              <a:t> </a:t>
            </a:r>
            <a:r>
              <a:rPr lang="en-US" dirty="0" err="1"/>
              <a:t>civile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 </a:t>
            </a:r>
            <a:r>
              <a:rPr lang="en-US" b="1" dirty="0" err="1"/>
              <a:t>functie</a:t>
            </a:r>
            <a:r>
              <a:rPr lang="en-US" b="1" dirty="0"/>
              <a:t> de </a:t>
            </a:r>
            <a:r>
              <a:rPr lang="en-US" b="1" dirty="0" err="1"/>
              <a:t>opozabilitatea</a:t>
            </a:r>
            <a:r>
              <a:rPr lang="en-US" b="1" dirty="0"/>
              <a:t> </a:t>
            </a:r>
            <a:r>
              <a:rPr lang="en-US" dirty="0" err="1"/>
              <a:t>acestora</a:t>
            </a:r>
            <a:endParaRPr lang="en-US" dirty="0"/>
          </a:p>
          <a:p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b="1" dirty="0" err="1"/>
              <a:t>absolut</a:t>
            </a:r>
            <a:r>
              <a:rPr lang="en-US" dirty="0"/>
              <a:t> – personal </a:t>
            </a:r>
            <a:r>
              <a:rPr lang="en-US" dirty="0" err="1"/>
              <a:t>nepatrimonial</a:t>
            </a:r>
            <a:r>
              <a:rPr lang="en-US" dirty="0"/>
              <a:t>, </a:t>
            </a:r>
            <a:r>
              <a:rPr lang="en-US" dirty="0" err="1"/>
              <a:t>drepturi</a:t>
            </a:r>
            <a:r>
              <a:rPr lang="en-US" dirty="0"/>
              <a:t> </a:t>
            </a:r>
            <a:r>
              <a:rPr lang="en-US" dirty="0" err="1"/>
              <a:t>reale</a:t>
            </a:r>
            <a:endParaRPr lang="en-US" dirty="0"/>
          </a:p>
          <a:p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b="1" dirty="0" err="1"/>
              <a:t>relativ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creanta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6551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Dupa</a:t>
            </a:r>
            <a:r>
              <a:rPr lang="en-US" dirty="0"/>
              <a:t> </a:t>
            </a:r>
            <a:r>
              <a:rPr lang="en-US" dirty="0" err="1"/>
              <a:t>corelatia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ele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en-US" dirty="0" err="1"/>
              <a:t>Principale</a:t>
            </a:r>
            <a:r>
              <a:rPr lang="en-US" dirty="0"/>
              <a:t> (</a:t>
            </a:r>
            <a:r>
              <a:rPr lang="en-US" dirty="0" err="1"/>
              <a:t>drepturi</a:t>
            </a:r>
            <a:r>
              <a:rPr lang="en-US" dirty="0"/>
              <a:t> </a:t>
            </a:r>
            <a:r>
              <a:rPr lang="en-US" dirty="0" err="1"/>
              <a:t>nepatrimoniale</a:t>
            </a:r>
            <a:r>
              <a:rPr lang="en-US" dirty="0"/>
              <a:t>)</a:t>
            </a:r>
          </a:p>
          <a:p>
            <a:pPr marL="457200" indent="-457200">
              <a:buAutoNum type="alphaLcParenR"/>
            </a:pPr>
            <a:r>
              <a:rPr lang="en-US" dirty="0" err="1"/>
              <a:t>Accesorii</a:t>
            </a:r>
            <a:r>
              <a:rPr lang="en-US" dirty="0"/>
              <a:t> (</a:t>
            </a:r>
            <a:r>
              <a:rPr lang="en-US" dirty="0" err="1"/>
              <a:t>dreptul</a:t>
            </a:r>
            <a:r>
              <a:rPr lang="en-US" dirty="0"/>
              <a:t> de </a:t>
            </a:r>
            <a:r>
              <a:rPr lang="en-US" dirty="0" err="1"/>
              <a:t>ipoteca</a:t>
            </a:r>
            <a:r>
              <a:rPr lang="en-US" dirty="0"/>
              <a:t>, </a:t>
            </a:r>
            <a:r>
              <a:rPr lang="en-US" dirty="0" err="1"/>
              <a:t>dreptul</a:t>
            </a:r>
            <a:r>
              <a:rPr lang="en-US" dirty="0"/>
              <a:t> de </a:t>
            </a:r>
            <a:r>
              <a:rPr lang="en-US" dirty="0" err="1"/>
              <a:t>gaj</a:t>
            </a:r>
            <a:r>
              <a:rPr lang="en-US" dirty="0"/>
              <a:t>,)</a:t>
            </a:r>
          </a:p>
        </p:txBody>
      </p:sp>
    </p:spTree>
    <p:extLst>
      <p:ext uri="{BB962C8B-B14F-4D97-AF65-F5344CB8AC3E}">
        <p14:creationId xmlns:p14="http://schemas.microsoft.com/office/powerpoint/2010/main" val="1785861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functie</a:t>
            </a:r>
            <a:r>
              <a:rPr lang="en-US" dirty="0"/>
              <a:t> de </a:t>
            </a:r>
            <a:r>
              <a:rPr lang="en-US" dirty="0" err="1"/>
              <a:t>natura</a:t>
            </a:r>
            <a:r>
              <a:rPr lang="en-US" dirty="0"/>
              <a:t> </a:t>
            </a:r>
            <a:r>
              <a:rPr lang="en-US" dirty="0" err="1"/>
              <a:t>continutului</a:t>
            </a:r>
            <a:r>
              <a:rPr lang="en-US" dirty="0"/>
              <a:t> </a:t>
            </a:r>
            <a:r>
              <a:rPr lang="en-US" dirty="0" err="1"/>
              <a:t>dreptului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en-US" dirty="0" err="1"/>
              <a:t>Drepturi</a:t>
            </a:r>
            <a:r>
              <a:rPr lang="en-US" dirty="0"/>
              <a:t> </a:t>
            </a:r>
            <a:r>
              <a:rPr lang="en-US" dirty="0" err="1"/>
              <a:t>patrimoniale</a:t>
            </a:r>
            <a:r>
              <a:rPr lang="en-US" dirty="0"/>
              <a:t> (</a:t>
            </a:r>
            <a:r>
              <a:rPr lang="en-US" dirty="0" err="1"/>
              <a:t>drepturi</a:t>
            </a:r>
            <a:r>
              <a:rPr lang="en-US" dirty="0"/>
              <a:t> </a:t>
            </a:r>
            <a:r>
              <a:rPr lang="en-US" dirty="0" err="1"/>
              <a:t>reale</a:t>
            </a:r>
            <a:r>
              <a:rPr lang="en-US" dirty="0"/>
              <a:t>, </a:t>
            </a:r>
            <a:r>
              <a:rPr lang="en-US" dirty="0" err="1"/>
              <a:t>creanta</a:t>
            </a:r>
            <a:r>
              <a:rPr lang="en-US" dirty="0"/>
              <a:t>)</a:t>
            </a:r>
          </a:p>
          <a:p>
            <a:pPr marL="457200" indent="-457200">
              <a:buAutoNum type="alphaLcParenR"/>
            </a:pPr>
            <a:r>
              <a:rPr lang="en-US" dirty="0" err="1"/>
              <a:t>Drepturi</a:t>
            </a:r>
            <a:r>
              <a:rPr lang="en-US" dirty="0"/>
              <a:t> </a:t>
            </a:r>
            <a:r>
              <a:rPr lang="en-US" dirty="0" err="1"/>
              <a:t>nepatrimoniale</a:t>
            </a:r>
            <a:r>
              <a:rPr lang="en-US" dirty="0"/>
              <a:t> (</a:t>
            </a:r>
            <a:r>
              <a:rPr lang="en-US" dirty="0" err="1"/>
              <a:t>dreptul</a:t>
            </a:r>
            <a:r>
              <a:rPr lang="en-US" dirty="0"/>
              <a:t> la </a:t>
            </a:r>
            <a:r>
              <a:rPr lang="en-US" dirty="0" err="1"/>
              <a:t>viata</a:t>
            </a:r>
            <a:r>
              <a:rPr lang="en-US" dirty="0"/>
              <a:t>, </a:t>
            </a:r>
            <a:r>
              <a:rPr lang="en-US" dirty="0" err="1"/>
              <a:t>sanatate</a:t>
            </a:r>
            <a:r>
              <a:rPr lang="en-US" dirty="0"/>
              <a:t>, </a:t>
            </a:r>
            <a:r>
              <a:rPr lang="en-US" dirty="0" err="1"/>
              <a:t>onoare</a:t>
            </a:r>
            <a:r>
              <a:rPr lang="en-US" dirty="0"/>
              <a:t>, </a:t>
            </a:r>
            <a:r>
              <a:rPr lang="en-US" dirty="0" err="1"/>
              <a:t>deminitate</a:t>
            </a:r>
            <a:r>
              <a:rPr lang="en-US" dirty="0"/>
              <a:t>, </a:t>
            </a:r>
            <a:r>
              <a:rPr lang="en-US" dirty="0" err="1"/>
              <a:t>domiciliu</a:t>
            </a:r>
            <a:r>
              <a:rPr lang="en-US" dirty="0"/>
              <a:t>, </a:t>
            </a:r>
            <a:r>
              <a:rPr lang="en-US" dirty="0" err="1"/>
              <a:t>sediu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14566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 </a:t>
            </a:r>
            <a:r>
              <a:rPr lang="en-US" dirty="0" err="1"/>
              <a:t>functie</a:t>
            </a:r>
            <a:r>
              <a:rPr lang="en-US" dirty="0"/>
              <a:t> de </a:t>
            </a:r>
            <a:r>
              <a:rPr lang="en-US" dirty="0" err="1"/>
              <a:t>gradul</a:t>
            </a:r>
            <a:r>
              <a:rPr lang="en-US" dirty="0"/>
              <a:t> de </a:t>
            </a:r>
            <a:r>
              <a:rPr lang="en-US" dirty="0" err="1"/>
              <a:t>certitudine</a:t>
            </a:r>
            <a:r>
              <a:rPr lang="en-US" dirty="0"/>
              <a:t> </a:t>
            </a:r>
            <a:r>
              <a:rPr lang="en-US" dirty="0" err="1"/>
              <a:t>conferit</a:t>
            </a:r>
            <a:r>
              <a:rPr lang="en-US" dirty="0"/>
              <a:t> </a:t>
            </a:r>
            <a:r>
              <a:rPr lang="en-US" dirty="0" err="1"/>
              <a:t>titularului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Drepturi</a:t>
            </a:r>
            <a:r>
              <a:rPr lang="en-US" dirty="0"/>
              <a:t> pure </a:t>
            </a:r>
            <a:r>
              <a:rPr lang="en-US" dirty="0" err="1"/>
              <a:t>si</a:t>
            </a:r>
            <a:r>
              <a:rPr lang="en-US" dirty="0"/>
              <a:t> simple (</a:t>
            </a:r>
            <a:r>
              <a:rPr lang="en-US" dirty="0" err="1"/>
              <a:t>dreptul</a:t>
            </a:r>
            <a:r>
              <a:rPr lang="en-US" dirty="0"/>
              <a:t> de </a:t>
            </a:r>
            <a:r>
              <a:rPr lang="en-US" dirty="0" err="1"/>
              <a:t>proprietate</a:t>
            </a:r>
            <a:r>
              <a:rPr lang="en-US" dirty="0"/>
              <a:t>)</a:t>
            </a:r>
          </a:p>
          <a:p>
            <a:r>
              <a:rPr lang="en-US" dirty="0" err="1"/>
              <a:t>Drepturi</a:t>
            </a:r>
            <a:r>
              <a:rPr lang="en-US" dirty="0"/>
              <a:t> </a:t>
            </a:r>
            <a:r>
              <a:rPr lang="en-US" dirty="0" err="1"/>
              <a:t>afectate</a:t>
            </a:r>
            <a:r>
              <a:rPr lang="en-US" dirty="0"/>
              <a:t> de </a:t>
            </a:r>
            <a:r>
              <a:rPr lang="en-US" dirty="0" err="1"/>
              <a:t>modalități</a:t>
            </a:r>
            <a:r>
              <a:rPr lang="en-US" dirty="0"/>
              <a:t> (</a:t>
            </a:r>
            <a:r>
              <a:rPr lang="en-US" dirty="0" err="1"/>
              <a:t>dreptul</a:t>
            </a:r>
            <a:r>
              <a:rPr lang="en-US" dirty="0"/>
              <a:t> a </a:t>
            </a:r>
            <a:r>
              <a:rPr lang="en-US" dirty="0" err="1"/>
              <a:t>cărei</a:t>
            </a:r>
            <a:r>
              <a:rPr lang="en-US" dirty="0"/>
              <a:t> </a:t>
            </a:r>
            <a:r>
              <a:rPr lang="en-US" dirty="0" err="1"/>
              <a:t>exercitare</a:t>
            </a:r>
            <a:r>
              <a:rPr lang="en-US" dirty="0"/>
              <a:t> </a:t>
            </a:r>
            <a:r>
              <a:rPr lang="en-US" dirty="0" err="1"/>
              <a:t>depinde</a:t>
            </a:r>
            <a:r>
              <a:rPr lang="en-US" dirty="0"/>
              <a:t> de o </a:t>
            </a:r>
            <a:r>
              <a:rPr lang="en-US" dirty="0" err="1"/>
              <a:t>imprejurare</a:t>
            </a:r>
            <a:r>
              <a:rPr lang="en-US" dirty="0"/>
              <a:t> </a:t>
            </a:r>
            <a:r>
              <a:rPr lang="en-US" dirty="0" err="1"/>
              <a:t>viitoare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27473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Clasificarea</a:t>
            </a:r>
            <a:r>
              <a:rPr lang="en-US" dirty="0"/>
              <a:t> </a:t>
            </a:r>
            <a:r>
              <a:rPr lang="en-US" dirty="0" err="1"/>
              <a:t>obligatiilor</a:t>
            </a:r>
            <a:r>
              <a:rPr lang="en-US" dirty="0"/>
              <a:t> </a:t>
            </a:r>
            <a:r>
              <a:rPr lang="en-US" dirty="0" err="1"/>
              <a:t>civile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5851" y="3997843"/>
            <a:ext cx="6315740" cy="1424762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AutoNum type="alphaLcParenR"/>
            </a:pPr>
            <a:r>
              <a:rPr lang="en-US" dirty="0"/>
              <a:t>In </a:t>
            </a:r>
            <a:r>
              <a:rPr lang="en-US" dirty="0" err="1"/>
              <a:t>functie</a:t>
            </a:r>
            <a:r>
              <a:rPr lang="en-US" dirty="0"/>
              <a:t> de </a:t>
            </a:r>
            <a:r>
              <a:rPr lang="en-US" dirty="0" err="1"/>
              <a:t>obiect</a:t>
            </a:r>
            <a:r>
              <a:rPr lang="en-US" dirty="0"/>
              <a:t> (</a:t>
            </a:r>
            <a:r>
              <a:rPr lang="en-US" dirty="0" err="1"/>
              <a:t>obligatia</a:t>
            </a:r>
            <a:r>
              <a:rPr lang="en-US" dirty="0"/>
              <a:t> a da, </a:t>
            </a:r>
            <a:r>
              <a:rPr lang="en-US" dirty="0" err="1"/>
              <a:t>obligatia</a:t>
            </a:r>
            <a:r>
              <a:rPr lang="en-US" dirty="0"/>
              <a:t> a face, </a:t>
            </a:r>
            <a:r>
              <a:rPr lang="en-US" dirty="0" err="1"/>
              <a:t>obligatia</a:t>
            </a:r>
            <a:r>
              <a:rPr lang="en-US" dirty="0"/>
              <a:t> a nu face)</a:t>
            </a:r>
          </a:p>
          <a:p>
            <a:pPr marL="457200" indent="-457200">
              <a:buAutoNum type="alphaLcParenR"/>
            </a:pPr>
            <a:r>
              <a:rPr lang="en-US" dirty="0" err="1"/>
              <a:t>Dupa</a:t>
            </a:r>
            <a:r>
              <a:rPr lang="en-US" dirty="0"/>
              <a:t> </a:t>
            </a:r>
            <a:r>
              <a:rPr lang="en-US" dirty="0" err="1"/>
              <a:t>opozabilitate</a:t>
            </a:r>
            <a:r>
              <a:rPr lang="en-US" dirty="0"/>
              <a:t> (</a:t>
            </a:r>
            <a:r>
              <a:rPr lang="en-US" dirty="0" err="1"/>
              <a:t>obișnuite</a:t>
            </a:r>
            <a:r>
              <a:rPr lang="en-US" dirty="0"/>
              <a:t> – </a:t>
            </a:r>
            <a:r>
              <a:rPr lang="en-US" dirty="0" err="1"/>
              <a:t>numai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părți</a:t>
            </a:r>
            <a:r>
              <a:rPr lang="en-US" dirty="0"/>
              <a:t>, </a:t>
            </a:r>
            <a:r>
              <a:rPr lang="en-US" dirty="0" err="1"/>
              <a:t>opozabile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terților</a:t>
            </a:r>
            <a:r>
              <a:rPr lang="en-US" dirty="0"/>
              <a:t>, </a:t>
            </a:r>
            <a:r>
              <a:rPr lang="en-US" dirty="0" err="1"/>
              <a:t>reale</a:t>
            </a:r>
            <a:r>
              <a:rPr lang="en-US" dirty="0"/>
              <a:t>)</a:t>
            </a:r>
          </a:p>
          <a:p>
            <a:pPr marL="457200" indent="-457200">
              <a:buAutoNum type="alphaLcParenR"/>
            </a:pPr>
            <a:r>
              <a:rPr lang="en-US" dirty="0"/>
              <a:t>In </a:t>
            </a:r>
            <a:r>
              <a:rPr lang="en-US" dirty="0" err="1"/>
              <a:t>fucnție</a:t>
            </a:r>
            <a:r>
              <a:rPr lang="en-US" dirty="0"/>
              <a:t> de </a:t>
            </a:r>
            <a:r>
              <a:rPr lang="en-US" dirty="0" err="1"/>
              <a:t>sancțiunea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asigură</a:t>
            </a:r>
            <a:r>
              <a:rPr lang="en-US" dirty="0"/>
              <a:t> </a:t>
            </a:r>
            <a:r>
              <a:rPr lang="en-US" dirty="0" err="1"/>
              <a:t>respectarea</a:t>
            </a:r>
            <a:r>
              <a:rPr lang="en-US" dirty="0"/>
              <a:t> </a:t>
            </a:r>
            <a:r>
              <a:rPr lang="en-US" dirty="0" err="1"/>
              <a:t>obligațiilor</a:t>
            </a:r>
            <a:r>
              <a:rPr lang="en-US" dirty="0"/>
              <a:t> (</a:t>
            </a:r>
            <a:r>
              <a:rPr lang="en-US" dirty="0" err="1"/>
              <a:t>obligația</a:t>
            </a:r>
            <a:r>
              <a:rPr lang="en-US" dirty="0"/>
              <a:t> </a:t>
            </a:r>
            <a:r>
              <a:rPr lang="en-US" dirty="0" err="1"/>
              <a:t>perfecă</a:t>
            </a:r>
            <a:r>
              <a:rPr lang="en-US" dirty="0"/>
              <a:t>, </a:t>
            </a:r>
            <a:r>
              <a:rPr lang="en-US" dirty="0" err="1"/>
              <a:t>obligatia</a:t>
            </a:r>
            <a:r>
              <a:rPr lang="en-US" dirty="0"/>
              <a:t> </a:t>
            </a:r>
            <a:r>
              <a:rPr lang="en-US" dirty="0" err="1"/>
              <a:t>imperfectă</a:t>
            </a:r>
            <a:r>
              <a:rPr lang="en-US" dirty="0"/>
              <a:t>)</a:t>
            </a:r>
          </a:p>
          <a:p>
            <a:pPr marL="457200" indent="-457200"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46703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Clasificarea</a:t>
            </a:r>
            <a:r>
              <a:rPr lang="en-US" dirty="0"/>
              <a:t> </a:t>
            </a:r>
            <a:r>
              <a:rPr lang="en-US" dirty="0" err="1"/>
              <a:t>raporturilor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</a:t>
            </a:r>
            <a:r>
              <a:rPr lang="en-US" dirty="0" err="1"/>
              <a:t>civile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absolute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Patrimoniale</a:t>
            </a:r>
            <a:endParaRPr lang="en-US" dirty="0"/>
          </a:p>
          <a:p>
            <a:r>
              <a:rPr lang="en-US" dirty="0" err="1"/>
              <a:t>Nepatrimoniale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relative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creantă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66926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421063" y="566738"/>
            <a:ext cx="8770937" cy="1563687"/>
          </a:xfrm>
        </p:spPr>
        <p:txBody>
          <a:bodyPr/>
          <a:lstStyle/>
          <a:p>
            <a:r>
              <a:rPr lang="en-US" dirty="0" err="1"/>
              <a:t>Obiectele</a:t>
            </a:r>
            <a:r>
              <a:rPr lang="en-US" dirty="0"/>
              <a:t> </a:t>
            </a:r>
            <a:r>
              <a:rPr lang="en-US" dirty="0" err="1"/>
              <a:t>raportului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 civil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58679" y="2130425"/>
            <a:ext cx="971815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600" dirty="0" err="1"/>
              <a:t>Notiunea</a:t>
            </a:r>
            <a:r>
              <a:rPr lang="en-US" sz="2600" dirty="0"/>
              <a:t> </a:t>
            </a:r>
            <a:r>
              <a:rPr lang="en-US" sz="2600" dirty="0" err="1"/>
              <a:t>si</a:t>
            </a:r>
            <a:r>
              <a:rPr lang="en-US" sz="2600" dirty="0"/>
              <a:t> </a:t>
            </a:r>
            <a:r>
              <a:rPr lang="en-US" sz="2600" dirty="0" err="1"/>
              <a:t>categoriile</a:t>
            </a:r>
            <a:r>
              <a:rPr lang="en-US" sz="2600" dirty="0"/>
              <a:t> </a:t>
            </a:r>
            <a:r>
              <a:rPr lang="en-US" sz="2600" dirty="0" err="1"/>
              <a:t>obiectelor</a:t>
            </a:r>
            <a:r>
              <a:rPr lang="en-US" sz="2600" dirty="0"/>
              <a:t> </a:t>
            </a:r>
            <a:r>
              <a:rPr lang="en-US" sz="2600" dirty="0" err="1"/>
              <a:t>raportului</a:t>
            </a:r>
            <a:r>
              <a:rPr lang="en-US" sz="2600" dirty="0"/>
              <a:t> </a:t>
            </a:r>
            <a:r>
              <a:rPr lang="en-US" sz="2600" dirty="0" err="1"/>
              <a:t>juridic</a:t>
            </a:r>
            <a:r>
              <a:rPr lang="en-US" sz="2600" dirty="0"/>
              <a:t> civil</a:t>
            </a:r>
          </a:p>
          <a:p>
            <a:pPr marL="342900" indent="-342900">
              <a:buAutoNum type="arabicPeriod"/>
            </a:pPr>
            <a:r>
              <a:rPr lang="en-US" sz="2600" dirty="0" err="1"/>
              <a:t>Clasificarea</a:t>
            </a:r>
            <a:r>
              <a:rPr lang="en-US" sz="2600" dirty="0"/>
              <a:t> </a:t>
            </a:r>
            <a:r>
              <a:rPr lang="en-US" sz="2600" dirty="0" err="1"/>
              <a:t>bunurilor</a:t>
            </a:r>
            <a:endParaRPr lang="en-US" sz="2600" dirty="0"/>
          </a:p>
          <a:p>
            <a:pPr marL="342900" indent="-342900">
              <a:buAutoNum type="arabicPeriod"/>
            </a:pPr>
            <a:r>
              <a:rPr lang="en-US" sz="2600" dirty="0" err="1"/>
              <a:t>Banii</a:t>
            </a:r>
            <a:r>
              <a:rPr lang="en-US" sz="2600" dirty="0"/>
              <a:t> </a:t>
            </a:r>
            <a:r>
              <a:rPr lang="en-US" sz="2600" dirty="0" err="1"/>
              <a:t>si</a:t>
            </a:r>
            <a:r>
              <a:rPr lang="en-US" sz="2600" dirty="0"/>
              <a:t> </a:t>
            </a:r>
            <a:r>
              <a:rPr lang="en-US" sz="2600" dirty="0" err="1"/>
              <a:t>titlurile</a:t>
            </a:r>
            <a:r>
              <a:rPr lang="en-US" sz="2600" dirty="0"/>
              <a:t> de </a:t>
            </a:r>
            <a:r>
              <a:rPr lang="en-US" sz="2600" dirty="0" err="1"/>
              <a:t>valoare</a:t>
            </a:r>
            <a:endParaRPr lang="en-US" sz="2600" dirty="0"/>
          </a:p>
          <a:p>
            <a:pPr marL="342900" indent="-342900">
              <a:buAutoNum type="arabicPeriod"/>
            </a:pPr>
            <a:r>
              <a:rPr lang="en-US" sz="2600" dirty="0" err="1"/>
              <a:t>Obiectele</a:t>
            </a:r>
            <a:r>
              <a:rPr lang="en-US" sz="2600" dirty="0"/>
              <a:t> </a:t>
            </a:r>
            <a:r>
              <a:rPr lang="en-US" sz="2600" dirty="0" err="1"/>
              <a:t>nemateriale</a:t>
            </a:r>
            <a:r>
              <a:rPr lang="en-US" sz="2600" dirty="0"/>
              <a:t> ale </a:t>
            </a:r>
            <a:r>
              <a:rPr lang="en-US" sz="2600" dirty="0" err="1"/>
              <a:t>raportului</a:t>
            </a:r>
            <a:r>
              <a:rPr lang="en-US" sz="2600" dirty="0"/>
              <a:t> </a:t>
            </a:r>
            <a:r>
              <a:rPr lang="en-US" sz="2600" dirty="0" err="1"/>
              <a:t>juridic</a:t>
            </a:r>
            <a:r>
              <a:rPr lang="en-US" sz="2600" dirty="0"/>
              <a:t> civil</a:t>
            </a:r>
          </a:p>
        </p:txBody>
      </p:sp>
    </p:spTree>
    <p:extLst>
      <p:ext uri="{BB962C8B-B14F-4D97-AF65-F5344CB8AC3E}">
        <p14:creationId xmlns:p14="http://schemas.microsoft.com/office/powerpoint/2010/main" val="198145707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Corelaţia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bunuri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patrimoniu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sens</a:t>
            </a:r>
            <a:r>
              <a:rPr lang="en-US" sz="2000" dirty="0"/>
              <a:t> </a:t>
            </a:r>
            <a:r>
              <a:rPr lang="en-US" sz="2000" dirty="0" err="1"/>
              <a:t>larg</a:t>
            </a:r>
            <a:r>
              <a:rPr lang="en-US" sz="2000" dirty="0"/>
              <a:t>, </a:t>
            </a:r>
            <a:r>
              <a:rPr lang="en-US" sz="2000" dirty="0" err="1"/>
              <a:t>prin</a:t>
            </a:r>
            <a:r>
              <a:rPr lang="en-US" sz="2000" dirty="0"/>
              <a:t> </a:t>
            </a:r>
            <a:r>
              <a:rPr lang="en-US" sz="2000" dirty="0" err="1"/>
              <a:t>bunuri</a:t>
            </a:r>
            <a:r>
              <a:rPr lang="en-US" sz="2000" dirty="0"/>
              <a:t> se </a:t>
            </a:r>
            <a:r>
              <a:rPr lang="en-US" sz="2000" dirty="0" err="1"/>
              <a:t>desemnează</a:t>
            </a:r>
            <a:r>
              <a:rPr lang="en-US" sz="2000" dirty="0"/>
              <a:t> </a:t>
            </a:r>
            <a:r>
              <a:rPr lang="en-US" sz="2000" dirty="0" err="1"/>
              <a:t>atît</a:t>
            </a:r>
            <a:r>
              <a:rPr lang="en-US" sz="2000" dirty="0"/>
              <a:t> </a:t>
            </a:r>
            <a:r>
              <a:rPr lang="en-US" sz="2000" dirty="0" err="1"/>
              <a:t>lucrurile</a:t>
            </a:r>
            <a:r>
              <a:rPr lang="en-US" sz="2000" dirty="0"/>
              <a:t>, </a:t>
            </a:r>
            <a:r>
              <a:rPr lang="en-US" sz="2000" dirty="0" err="1"/>
              <a:t>cît</a:t>
            </a:r>
            <a:r>
              <a:rPr lang="en-US" sz="2000" dirty="0"/>
              <a:t> </a:t>
            </a:r>
            <a:r>
              <a:rPr lang="en-US" sz="2000" dirty="0" err="1"/>
              <a:t>şi</a:t>
            </a:r>
            <a:r>
              <a:rPr lang="en-US" sz="2000" dirty="0"/>
              <a:t> </a:t>
            </a:r>
            <a:r>
              <a:rPr lang="en-US" sz="2000" dirty="0" err="1"/>
              <a:t>drepturile</a:t>
            </a:r>
            <a:r>
              <a:rPr lang="en-US" sz="2000" dirty="0"/>
              <a:t> </a:t>
            </a:r>
            <a:r>
              <a:rPr lang="en-US" sz="2000" dirty="0" err="1"/>
              <a:t>privitoare</a:t>
            </a:r>
            <a:r>
              <a:rPr lang="en-US" sz="2000" dirty="0"/>
              <a:t> la </a:t>
            </a:r>
            <a:r>
              <a:rPr lang="en-US" sz="2000" dirty="0" err="1"/>
              <a:t>acestea</a:t>
            </a:r>
            <a:r>
              <a:rPr lang="en-US" sz="2000" dirty="0"/>
              <a:t>.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sens</a:t>
            </a:r>
            <a:r>
              <a:rPr lang="en-US" sz="2000" dirty="0"/>
              <a:t> </a:t>
            </a:r>
            <a:r>
              <a:rPr lang="en-US" sz="2000" dirty="0" err="1"/>
              <a:t>restrîns</a:t>
            </a:r>
            <a:r>
              <a:rPr lang="en-US" sz="2000" dirty="0"/>
              <a:t>, </a:t>
            </a:r>
            <a:r>
              <a:rPr lang="en-US" sz="2000" dirty="0" err="1"/>
              <a:t>prin</a:t>
            </a:r>
            <a:r>
              <a:rPr lang="en-US" sz="2000" dirty="0"/>
              <a:t> </a:t>
            </a:r>
            <a:r>
              <a:rPr lang="en-US" sz="2000" dirty="0" err="1"/>
              <a:t>bunuri</a:t>
            </a:r>
            <a:r>
              <a:rPr lang="en-US" sz="2000" dirty="0"/>
              <a:t> se </a:t>
            </a:r>
            <a:r>
              <a:rPr lang="en-US" sz="2000" dirty="0" err="1"/>
              <a:t>desemnează</a:t>
            </a:r>
            <a:r>
              <a:rPr lang="en-US" sz="2000" dirty="0"/>
              <a:t> </a:t>
            </a:r>
            <a:r>
              <a:rPr lang="en-US" sz="2000" dirty="0" err="1"/>
              <a:t>numai</a:t>
            </a:r>
            <a:r>
              <a:rPr lang="en-US" sz="2000" dirty="0"/>
              <a:t> </a:t>
            </a:r>
            <a:r>
              <a:rPr lang="en-US" sz="2000" dirty="0" err="1"/>
              <a:t>lucrurile</a:t>
            </a:r>
            <a:r>
              <a:rPr lang="en-US" sz="2000" dirty="0"/>
              <a:t> </a:t>
            </a:r>
            <a:r>
              <a:rPr lang="en-US" sz="2000" dirty="0" err="1"/>
              <a:t>asupra</a:t>
            </a:r>
            <a:r>
              <a:rPr lang="en-US" sz="2000" dirty="0"/>
              <a:t> </a:t>
            </a:r>
            <a:r>
              <a:rPr lang="en-US" sz="2000" dirty="0" err="1"/>
              <a:t>cărora</a:t>
            </a:r>
            <a:r>
              <a:rPr lang="en-US" sz="2000" dirty="0"/>
              <a:t> pot </a:t>
            </a:r>
            <a:r>
              <a:rPr lang="en-US" sz="2000" dirty="0" err="1"/>
              <a:t>exista</a:t>
            </a:r>
            <a:r>
              <a:rPr lang="en-US" sz="2000" dirty="0"/>
              <a:t> </a:t>
            </a:r>
            <a:r>
              <a:rPr lang="en-US" sz="2000" dirty="0" err="1"/>
              <a:t>drepturi</a:t>
            </a:r>
            <a:r>
              <a:rPr lang="en-US" sz="2000" dirty="0"/>
              <a:t> </a:t>
            </a:r>
            <a:r>
              <a:rPr lang="en-US" sz="2000" dirty="0" err="1"/>
              <a:t>patrimoniale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 err="1"/>
              <a:t>Putem</a:t>
            </a:r>
            <a:r>
              <a:rPr lang="en-US" sz="2000" dirty="0"/>
              <a:t> </a:t>
            </a:r>
            <a:r>
              <a:rPr lang="en-US" sz="2000" dirty="0" err="1"/>
              <a:t>defini</a:t>
            </a:r>
            <a:r>
              <a:rPr lang="en-US" sz="2000" dirty="0"/>
              <a:t> </a:t>
            </a:r>
            <a:r>
              <a:rPr lang="en-US" sz="2000" dirty="0" err="1"/>
              <a:t>bunul</a:t>
            </a:r>
            <a:r>
              <a:rPr lang="en-US" sz="2000" dirty="0"/>
              <a:t>,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sens</a:t>
            </a:r>
            <a:r>
              <a:rPr lang="en-US" sz="2000" dirty="0"/>
              <a:t> </a:t>
            </a:r>
            <a:r>
              <a:rPr lang="en-US" sz="2000" dirty="0" err="1"/>
              <a:t>restrîns</a:t>
            </a:r>
            <a:r>
              <a:rPr lang="en-US" sz="2000" dirty="0"/>
              <a:t>, ca </a:t>
            </a:r>
            <a:r>
              <a:rPr lang="en-US" sz="2000" dirty="0" err="1"/>
              <a:t>fiind</a:t>
            </a:r>
            <a:r>
              <a:rPr lang="en-US" sz="2000" dirty="0"/>
              <a:t> </a:t>
            </a:r>
            <a:r>
              <a:rPr lang="en-US" sz="2000" dirty="0" err="1"/>
              <a:t>valoarea</a:t>
            </a:r>
            <a:r>
              <a:rPr lang="en-US" sz="2000" dirty="0"/>
              <a:t> </a:t>
            </a:r>
            <a:r>
              <a:rPr lang="en-US" sz="2000" dirty="0" err="1"/>
              <a:t>economică</a:t>
            </a:r>
            <a:r>
              <a:rPr lang="en-US" sz="2000" dirty="0"/>
              <a:t> </a:t>
            </a:r>
            <a:r>
              <a:rPr lang="en-US" sz="2000" dirty="0" err="1"/>
              <a:t>ce</a:t>
            </a:r>
            <a:r>
              <a:rPr lang="en-US" sz="2000" dirty="0"/>
              <a:t> </a:t>
            </a:r>
            <a:r>
              <a:rPr lang="en-US" sz="2000" dirty="0" err="1"/>
              <a:t>este</a:t>
            </a:r>
            <a:r>
              <a:rPr lang="en-US" sz="2000" dirty="0"/>
              <a:t> </a:t>
            </a:r>
            <a:r>
              <a:rPr lang="en-US" sz="2000" dirty="0" err="1"/>
              <a:t>utilă</a:t>
            </a:r>
            <a:r>
              <a:rPr lang="en-US" sz="2000" dirty="0"/>
              <a:t> </a:t>
            </a:r>
            <a:r>
              <a:rPr lang="en-US" sz="2000" dirty="0" err="1"/>
              <a:t>pentru</a:t>
            </a:r>
            <a:r>
              <a:rPr lang="en-US" sz="2000" dirty="0"/>
              <a:t> </a:t>
            </a:r>
            <a:r>
              <a:rPr lang="en-US" sz="2000" dirty="0" err="1"/>
              <a:t>satisfacerea</a:t>
            </a:r>
            <a:r>
              <a:rPr lang="en-US" sz="2000" dirty="0"/>
              <a:t> </a:t>
            </a:r>
            <a:r>
              <a:rPr lang="en-US" sz="2000" dirty="0" err="1"/>
              <a:t>nevoilor</a:t>
            </a:r>
            <a:r>
              <a:rPr lang="en-US" sz="2000" dirty="0"/>
              <a:t> </a:t>
            </a:r>
            <a:r>
              <a:rPr lang="en-US" sz="2000" dirty="0" err="1"/>
              <a:t>materiale</a:t>
            </a:r>
            <a:r>
              <a:rPr lang="en-US" sz="2000" dirty="0"/>
              <a:t> </a:t>
            </a:r>
            <a:r>
              <a:rPr lang="en-US" sz="2000" dirty="0" err="1"/>
              <a:t>şi</a:t>
            </a:r>
            <a:r>
              <a:rPr lang="en-US" sz="2000" dirty="0"/>
              <a:t> </a:t>
            </a:r>
            <a:r>
              <a:rPr lang="en-US" sz="2000" dirty="0" err="1"/>
              <a:t>spirituale</a:t>
            </a:r>
            <a:r>
              <a:rPr lang="en-US" sz="2000" dirty="0"/>
              <a:t> ale </a:t>
            </a:r>
            <a:r>
              <a:rPr lang="en-US" sz="2000" dirty="0" err="1"/>
              <a:t>omului</a:t>
            </a:r>
            <a:r>
              <a:rPr lang="en-US" sz="2000" dirty="0"/>
              <a:t> </a:t>
            </a:r>
            <a:r>
              <a:rPr lang="en-US" sz="2000" dirty="0" err="1"/>
              <a:t>şi</a:t>
            </a:r>
            <a:r>
              <a:rPr lang="en-US" sz="2000" dirty="0"/>
              <a:t> care </a:t>
            </a:r>
            <a:r>
              <a:rPr lang="en-US" sz="2000" dirty="0" err="1"/>
              <a:t>este</a:t>
            </a:r>
            <a:r>
              <a:rPr lang="en-US" sz="2000" dirty="0"/>
              <a:t> </a:t>
            </a:r>
            <a:r>
              <a:rPr lang="en-US" sz="2000" dirty="0" err="1"/>
              <a:t>susceptibilă</a:t>
            </a:r>
            <a:r>
              <a:rPr lang="en-US" sz="2000" dirty="0"/>
              <a:t> de </a:t>
            </a:r>
            <a:r>
              <a:rPr lang="en-US" sz="2000" dirty="0" err="1"/>
              <a:t>apropriere</a:t>
            </a:r>
            <a:r>
              <a:rPr lang="en-US" sz="2000" dirty="0"/>
              <a:t> (</a:t>
            </a:r>
            <a:r>
              <a:rPr lang="en-US" sz="2000" dirty="0" err="1"/>
              <a:t>însuşire</a:t>
            </a:r>
            <a:r>
              <a:rPr lang="en-US" sz="2000" dirty="0"/>
              <a:t>) sub forma </a:t>
            </a:r>
            <a:r>
              <a:rPr lang="en-US" sz="2000" dirty="0" err="1"/>
              <a:t>drepturilor</a:t>
            </a:r>
            <a:r>
              <a:rPr lang="en-US" sz="2000" dirty="0"/>
              <a:t> </a:t>
            </a:r>
            <a:r>
              <a:rPr lang="en-US" sz="2000" dirty="0" err="1"/>
              <a:t>patrimoniale</a:t>
            </a:r>
            <a:r>
              <a:rPr lang="en-US" sz="2000" dirty="0"/>
              <a:t>. O </a:t>
            </a:r>
            <a:r>
              <a:rPr lang="en-US" sz="2000" dirty="0" err="1"/>
              <a:t>altă</a:t>
            </a:r>
            <a:r>
              <a:rPr lang="en-US" sz="2000" dirty="0"/>
              <a:t> </a:t>
            </a:r>
            <a:r>
              <a:rPr lang="en-US" sz="2000" dirty="0" err="1"/>
              <a:t>noţiune</a:t>
            </a:r>
            <a:r>
              <a:rPr lang="en-US" sz="2000" dirty="0"/>
              <a:t> </a:t>
            </a:r>
            <a:r>
              <a:rPr lang="en-US" sz="2000" dirty="0" err="1"/>
              <a:t>frecvent</a:t>
            </a:r>
            <a:r>
              <a:rPr lang="en-US" sz="2000" dirty="0"/>
              <a:t> </a:t>
            </a:r>
            <a:r>
              <a:rPr lang="en-US" sz="2000" dirty="0" err="1"/>
              <a:t>folosită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dreptul</a:t>
            </a:r>
            <a:r>
              <a:rPr lang="en-US" sz="2000" dirty="0"/>
              <a:t> civil, care </a:t>
            </a:r>
            <a:r>
              <a:rPr lang="en-US" sz="2000" dirty="0" err="1"/>
              <a:t>este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strînsă</a:t>
            </a:r>
            <a:r>
              <a:rPr lang="en-US" sz="2000" dirty="0"/>
              <a:t> </a:t>
            </a:r>
            <a:r>
              <a:rPr lang="en-US" sz="2000" dirty="0" err="1"/>
              <a:t>legătură</a:t>
            </a:r>
            <a:r>
              <a:rPr lang="en-US" sz="2000" dirty="0"/>
              <a:t> cu </a:t>
            </a:r>
            <a:r>
              <a:rPr lang="en-US" sz="2000" dirty="0" err="1"/>
              <a:t>aceea</a:t>
            </a:r>
            <a:r>
              <a:rPr lang="en-US" sz="2000" dirty="0"/>
              <a:t> de </a:t>
            </a:r>
            <a:r>
              <a:rPr lang="en-US" sz="2000" dirty="0" err="1"/>
              <a:t>bunuri</a:t>
            </a:r>
            <a:r>
              <a:rPr lang="en-US" sz="2000" dirty="0"/>
              <a:t>, </a:t>
            </a:r>
            <a:r>
              <a:rPr lang="en-US" sz="2000" dirty="0" err="1"/>
              <a:t>este</a:t>
            </a:r>
            <a:r>
              <a:rPr lang="en-US" sz="2000" dirty="0"/>
              <a:t> </a:t>
            </a:r>
            <a:r>
              <a:rPr lang="en-US" sz="2000" dirty="0" err="1"/>
              <a:t>cea</a:t>
            </a:r>
            <a:r>
              <a:rPr lang="en-US" sz="2000" dirty="0"/>
              <a:t> de </a:t>
            </a:r>
            <a:r>
              <a:rPr lang="en-US" sz="2000" dirty="0" err="1"/>
              <a:t>patrimoniu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7500428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patrimoniu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patrimoniu</a:t>
            </a:r>
            <a:r>
              <a:rPr lang="en-US" dirty="0"/>
              <a:t> se </a:t>
            </a:r>
            <a:r>
              <a:rPr lang="en-US" dirty="0" err="1"/>
              <a:t>înţelege</a:t>
            </a:r>
            <a:r>
              <a:rPr lang="en-US" dirty="0"/>
              <a:t> </a:t>
            </a:r>
            <a:r>
              <a:rPr lang="en-US" dirty="0" err="1"/>
              <a:t>totalitatea</a:t>
            </a:r>
            <a:r>
              <a:rPr lang="en-US" dirty="0"/>
              <a:t> </a:t>
            </a:r>
            <a:r>
              <a:rPr lang="en-US" dirty="0" err="1"/>
              <a:t>drepturilor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obligaţiilor</a:t>
            </a:r>
            <a:r>
              <a:rPr lang="en-US" dirty="0"/>
              <a:t> </a:t>
            </a:r>
            <a:r>
              <a:rPr lang="en-US" dirty="0" err="1"/>
              <a:t>patrimoniale</a:t>
            </a:r>
            <a:r>
              <a:rPr lang="en-US" dirty="0"/>
              <a:t> care </a:t>
            </a:r>
            <a:r>
              <a:rPr lang="en-US" dirty="0" err="1"/>
              <a:t>aparţin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persoane</a:t>
            </a:r>
            <a:r>
              <a:rPr lang="en-US" dirty="0"/>
              <a:t> </a:t>
            </a:r>
            <a:r>
              <a:rPr lang="en-US" dirty="0" err="1"/>
              <a:t>fizice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. </a:t>
            </a:r>
            <a:r>
              <a:rPr lang="en-US" dirty="0" err="1"/>
              <a:t>Patrimoniul</a:t>
            </a:r>
            <a:r>
              <a:rPr lang="en-US" dirty="0"/>
              <a:t> se </a:t>
            </a:r>
            <a:r>
              <a:rPr lang="en-US" dirty="0" err="1"/>
              <a:t>compune</a:t>
            </a:r>
            <a:r>
              <a:rPr lang="en-US" dirty="0"/>
              <a:t> din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laturi</a:t>
            </a:r>
            <a:r>
              <a:rPr lang="en-US" dirty="0"/>
              <a:t>, </a:t>
            </a:r>
            <a:r>
              <a:rPr lang="en-US" dirty="0" err="1"/>
              <a:t>anume</a:t>
            </a:r>
            <a:r>
              <a:rPr lang="en-US" dirty="0"/>
              <a:t>, </a:t>
            </a:r>
            <a:r>
              <a:rPr lang="en-US" dirty="0" err="1"/>
              <a:t>latura</a:t>
            </a:r>
            <a:r>
              <a:rPr lang="en-US" dirty="0"/>
              <a:t> </a:t>
            </a:r>
            <a:r>
              <a:rPr lang="en-US" dirty="0" err="1"/>
              <a:t>activă</a:t>
            </a:r>
            <a:r>
              <a:rPr lang="en-US" dirty="0"/>
              <a:t>, </a:t>
            </a:r>
            <a:r>
              <a:rPr lang="en-US" dirty="0" err="1"/>
              <a:t>formată</a:t>
            </a:r>
            <a:r>
              <a:rPr lang="en-US" dirty="0"/>
              <a:t> din </a:t>
            </a:r>
            <a:r>
              <a:rPr lang="en-US" dirty="0" err="1"/>
              <a:t>drepturile</a:t>
            </a:r>
            <a:r>
              <a:rPr lang="en-US" dirty="0"/>
              <a:t> </a:t>
            </a:r>
            <a:r>
              <a:rPr lang="en-US" dirty="0" err="1"/>
              <a:t>patrimoniale</a:t>
            </a:r>
            <a:r>
              <a:rPr lang="en-US" dirty="0"/>
              <a:t>, </a:t>
            </a:r>
            <a:r>
              <a:rPr lang="en-US" dirty="0" err="1"/>
              <a:t>precum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latura</a:t>
            </a:r>
            <a:r>
              <a:rPr lang="en-US" dirty="0"/>
              <a:t> </a:t>
            </a:r>
            <a:r>
              <a:rPr lang="en-US" dirty="0" err="1"/>
              <a:t>pasivă</a:t>
            </a:r>
            <a:r>
              <a:rPr lang="en-US" dirty="0"/>
              <a:t>, </a:t>
            </a:r>
            <a:r>
              <a:rPr lang="en-US" dirty="0" err="1"/>
              <a:t>alcătuită</a:t>
            </a:r>
            <a:r>
              <a:rPr lang="en-US" dirty="0"/>
              <a:t> din </a:t>
            </a:r>
            <a:r>
              <a:rPr lang="en-US" dirty="0" err="1"/>
              <a:t>obligaţiile</a:t>
            </a:r>
            <a:r>
              <a:rPr lang="en-US" dirty="0"/>
              <a:t> </a:t>
            </a:r>
            <a:r>
              <a:rPr lang="en-US" dirty="0" err="1"/>
              <a:t>patrimoniale</a:t>
            </a:r>
            <a:r>
              <a:rPr lang="en-US" dirty="0"/>
              <a:t>. </a:t>
            </a:r>
            <a:r>
              <a:rPr lang="en-US" dirty="0" err="1"/>
              <a:t>Aşadar</a:t>
            </a:r>
            <a:r>
              <a:rPr lang="en-US" dirty="0"/>
              <a:t>,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noţiunile</a:t>
            </a:r>
            <a:r>
              <a:rPr lang="en-US" dirty="0"/>
              <a:t> de </a:t>
            </a:r>
            <a:r>
              <a:rPr lang="en-US" dirty="0" err="1"/>
              <a:t>patrimoniu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de bun </a:t>
            </a:r>
            <a:r>
              <a:rPr lang="en-US" dirty="0" err="1"/>
              <a:t>există</a:t>
            </a:r>
            <a:r>
              <a:rPr lang="en-US" dirty="0"/>
              <a:t> o </a:t>
            </a:r>
            <a:r>
              <a:rPr lang="en-US" dirty="0" err="1"/>
              <a:t>relaţie</a:t>
            </a:r>
            <a:r>
              <a:rPr lang="en-US" dirty="0"/>
              <a:t> de </a:t>
            </a:r>
            <a:r>
              <a:rPr lang="en-US" dirty="0" err="1"/>
              <a:t>tipul</a:t>
            </a:r>
            <a:r>
              <a:rPr lang="en-US" dirty="0"/>
              <a:t> </a:t>
            </a:r>
            <a:r>
              <a:rPr lang="en-US" dirty="0" err="1"/>
              <a:t>întreg</a:t>
            </a:r>
            <a:r>
              <a:rPr lang="en-US" dirty="0"/>
              <a:t>-parte, cu </a:t>
            </a:r>
            <a:r>
              <a:rPr lang="en-US" dirty="0" err="1"/>
              <a:t>precizarea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pot fi </a:t>
            </a:r>
            <a:r>
              <a:rPr lang="en-US" dirty="0" err="1"/>
              <a:t>privite</a:t>
            </a:r>
            <a:r>
              <a:rPr lang="en-US" dirty="0"/>
              <a:t> fie </a:t>
            </a:r>
            <a:r>
              <a:rPr lang="en-US" dirty="0" err="1"/>
              <a:t>în</a:t>
            </a:r>
            <a:r>
              <a:rPr lang="en-US" dirty="0"/>
              <a:t> mod </a:t>
            </a:r>
            <a:r>
              <a:rPr lang="en-US" dirty="0" err="1"/>
              <a:t>izolat</a:t>
            </a:r>
            <a:r>
              <a:rPr lang="en-US" dirty="0"/>
              <a:t>, </a:t>
            </a:r>
            <a:r>
              <a:rPr lang="en-US" dirty="0" err="1"/>
              <a:t>unul</a:t>
            </a:r>
            <a:r>
              <a:rPr lang="en-US" dirty="0"/>
              <a:t> </a:t>
            </a:r>
            <a:r>
              <a:rPr lang="en-US" dirty="0" err="1"/>
              <a:t>cîte</a:t>
            </a:r>
            <a:r>
              <a:rPr lang="en-US" dirty="0"/>
              <a:t> </a:t>
            </a:r>
            <a:r>
              <a:rPr lang="en-US" dirty="0" err="1"/>
              <a:t>unul</a:t>
            </a:r>
            <a:r>
              <a:rPr lang="en-US" dirty="0"/>
              <a:t>, fie </a:t>
            </a:r>
            <a:r>
              <a:rPr lang="en-US" dirty="0" err="1"/>
              <a:t>în</a:t>
            </a:r>
            <a:r>
              <a:rPr lang="en-US" dirty="0"/>
              <a:t> mod global, ca o </a:t>
            </a:r>
            <a:r>
              <a:rPr lang="en-US" dirty="0" err="1"/>
              <a:t>universalitate</a:t>
            </a:r>
            <a:r>
              <a:rPr lang="en-US" dirty="0"/>
              <a:t> </a:t>
            </a:r>
            <a:r>
              <a:rPr lang="en-US" dirty="0" err="1"/>
              <a:t>juridică</a:t>
            </a:r>
            <a:r>
              <a:rPr lang="en-US" dirty="0"/>
              <a:t> </a:t>
            </a:r>
            <a:r>
              <a:rPr lang="en-US" dirty="0" err="1"/>
              <a:t>aparţinînd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persoane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acest</a:t>
            </a:r>
            <a:r>
              <a:rPr lang="en-US" dirty="0"/>
              <a:t> din </a:t>
            </a:r>
            <a:r>
              <a:rPr lang="en-US" dirty="0" err="1"/>
              <a:t>urmă</a:t>
            </a:r>
            <a:r>
              <a:rPr lang="en-US" dirty="0"/>
              <a:t> </a:t>
            </a:r>
            <a:r>
              <a:rPr lang="en-US" dirty="0" err="1"/>
              <a:t>caz</a:t>
            </a:r>
            <a:r>
              <a:rPr lang="en-US" dirty="0"/>
              <a:t> </a:t>
            </a:r>
            <a:r>
              <a:rPr lang="en-US" dirty="0" err="1"/>
              <a:t>reprezentînd</a:t>
            </a:r>
            <a:r>
              <a:rPr lang="en-US" dirty="0"/>
              <a:t> </a:t>
            </a:r>
            <a:r>
              <a:rPr lang="en-US" dirty="0" err="1"/>
              <a:t>însăşi</a:t>
            </a:r>
            <a:r>
              <a:rPr lang="en-US" dirty="0"/>
              <a:t> </a:t>
            </a:r>
            <a:r>
              <a:rPr lang="en-US" dirty="0" err="1"/>
              <a:t>latura</a:t>
            </a:r>
            <a:r>
              <a:rPr lang="en-US" dirty="0"/>
              <a:t> </a:t>
            </a:r>
            <a:r>
              <a:rPr lang="en-US" dirty="0" err="1"/>
              <a:t>activă</a:t>
            </a:r>
            <a:r>
              <a:rPr lang="en-US" dirty="0"/>
              <a:t> a </a:t>
            </a:r>
            <a:r>
              <a:rPr lang="en-US" dirty="0" err="1"/>
              <a:t>patrimoniului</a:t>
            </a:r>
            <a:r>
              <a:rPr lang="en-US" dirty="0"/>
              <a:t> </a:t>
            </a:r>
            <a:r>
              <a:rPr lang="en-US" dirty="0" err="1"/>
              <a:t>acelei</a:t>
            </a:r>
            <a:r>
              <a:rPr lang="en-US" dirty="0"/>
              <a:t> </a:t>
            </a:r>
            <a:r>
              <a:rPr lang="en-US" dirty="0" err="1"/>
              <a:t>persoane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sens</a:t>
            </a:r>
            <a:r>
              <a:rPr lang="en-US" dirty="0"/>
              <a:t> </a:t>
            </a:r>
            <a:r>
              <a:rPr lang="en-US" dirty="0" err="1"/>
              <a:t>larg</a:t>
            </a:r>
            <a:r>
              <a:rPr lang="en-US" dirty="0"/>
              <a:t>,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bunuri</a:t>
            </a:r>
            <a:r>
              <a:rPr lang="en-US" dirty="0"/>
              <a:t> se </a:t>
            </a:r>
            <a:r>
              <a:rPr lang="en-US" dirty="0" err="1"/>
              <a:t>desemnează</a:t>
            </a:r>
            <a:r>
              <a:rPr lang="en-US" dirty="0"/>
              <a:t> </a:t>
            </a:r>
            <a:r>
              <a:rPr lang="en-US" dirty="0" err="1"/>
              <a:t>atît</a:t>
            </a:r>
            <a:r>
              <a:rPr lang="en-US" dirty="0"/>
              <a:t> </a:t>
            </a:r>
            <a:r>
              <a:rPr lang="en-US" dirty="0" err="1"/>
              <a:t>lucrurile</a:t>
            </a:r>
            <a:r>
              <a:rPr lang="en-US" dirty="0"/>
              <a:t>, </a:t>
            </a:r>
            <a:r>
              <a:rPr lang="en-US" dirty="0" err="1"/>
              <a:t>cît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drepturile</a:t>
            </a:r>
            <a:r>
              <a:rPr lang="en-US" dirty="0"/>
              <a:t> </a:t>
            </a:r>
            <a:r>
              <a:rPr lang="en-US" dirty="0" err="1"/>
              <a:t>privitoare</a:t>
            </a:r>
            <a:r>
              <a:rPr lang="en-US" dirty="0"/>
              <a:t> la </a:t>
            </a:r>
            <a:r>
              <a:rPr lang="en-US" dirty="0" err="1"/>
              <a:t>acestea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12357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Bunul</a:t>
            </a:r>
            <a:r>
              <a:rPr lang="en-US" dirty="0"/>
              <a:t> –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sens</a:t>
            </a:r>
            <a:r>
              <a:rPr lang="en-US" dirty="0"/>
              <a:t> </a:t>
            </a:r>
            <a:r>
              <a:rPr lang="en-US" dirty="0" err="1"/>
              <a:t>restrîns</a:t>
            </a:r>
            <a:r>
              <a:rPr lang="en-US" dirty="0"/>
              <a:t>,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valoarea</a:t>
            </a:r>
            <a:r>
              <a:rPr lang="en-US" dirty="0"/>
              <a:t> </a:t>
            </a:r>
            <a:r>
              <a:rPr lang="en-US" dirty="0" err="1"/>
              <a:t>economică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utilă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satisfacerea</a:t>
            </a:r>
            <a:r>
              <a:rPr lang="en-US" dirty="0"/>
              <a:t> </a:t>
            </a:r>
            <a:r>
              <a:rPr lang="en-US" dirty="0" err="1"/>
              <a:t>nevoilor</a:t>
            </a:r>
            <a:r>
              <a:rPr lang="en-US" dirty="0"/>
              <a:t> </a:t>
            </a:r>
            <a:r>
              <a:rPr lang="en-US" dirty="0" err="1"/>
              <a:t>materiale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spirituale</a:t>
            </a:r>
            <a:r>
              <a:rPr lang="en-US" dirty="0"/>
              <a:t> ale </a:t>
            </a:r>
            <a:r>
              <a:rPr lang="en-US" dirty="0" err="1"/>
              <a:t>omului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care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susceptibilă</a:t>
            </a:r>
            <a:r>
              <a:rPr lang="en-US" dirty="0"/>
              <a:t> de </a:t>
            </a:r>
            <a:r>
              <a:rPr lang="en-US" dirty="0" err="1"/>
              <a:t>apropriere</a:t>
            </a:r>
            <a:r>
              <a:rPr lang="en-US" dirty="0"/>
              <a:t> (</a:t>
            </a:r>
            <a:r>
              <a:rPr lang="en-US" dirty="0" err="1"/>
              <a:t>însuşire</a:t>
            </a:r>
            <a:r>
              <a:rPr lang="en-US" dirty="0"/>
              <a:t>) sub forma </a:t>
            </a:r>
            <a:r>
              <a:rPr lang="en-US" dirty="0" err="1"/>
              <a:t>drepturilor</a:t>
            </a:r>
            <a:r>
              <a:rPr lang="en-US" dirty="0"/>
              <a:t> </a:t>
            </a:r>
            <a:r>
              <a:rPr lang="en-US" dirty="0" err="1"/>
              <a:t>patrimoniale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227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Sistemul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spaniol</a:t>
            </a:r>
            <a:r>
              <a:rPr lang="en-US" dirty="0"/>
              <a:t>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Codul</a:t>
            </a:r>
            <a:r>
              <a:rPr lang="en-US" dirty="0"/>
              <a:t> civil </a:t>
            </a:r>
            <a:r>
              <a:rPr lang="en-US" dirty="0" err="1"/>
              <a:t>spaniol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o </a:t>
            </a:r>
            <a:r>
              <a:rPr lang="en-US" dirty="0" err="1"/>
              <a:t>lege</a:t>
            </a:r>
            <a:r>
              <a:rPr lang="en-US" dirty="0"/>
              <a:t> de </a:t>
            </a:r>
            <a:r>
              <a:rPr lang="en-US" dirty="0" err="1"/>
              <a:t>inspiraţie</a:t>
            </a:r>
            <a:r>
              <a:rPr lang="en-US" dirty="0"/>
              <a:t> </a:t>
            </a:r>
            <a:r>
              <a:rPr lang="en-US" dirty="0" err="1"/>
              <a:t>franceză</a:t>
            </a:r>
            <a:r>
              <a:rPr lang="en-US" dirty="0"/>
              <a:t>. El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împărţit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4 </a:t>
            </a:r>
            <a:r>
              <a:rPr lang="en-US" dirty="0" err="1"/>
              <a:t>cărţi</a:t>
            </a:r>
            <a:r>
              <a:rPr lang="en-US" dirty="0"/>
              <a:t>. Prima, se </a:t>
            </a:r>
            <a:r>
              <a:rPr lang="en-US" dirty="0" err="1"/>
              <a:t>referă</a:t>
            </a:r>
            <a:r>
              <a:rPr lang="en-US" dirty="0"/>
              <a:t> la </a:t>
            </a:r>
            <a:r>
              <a:rPr lang="en-US" dirty="0" err="1"/>
              <a:t>persoane</a:t>
            </a:r>
            <a:r>
              <a:rPr lang="en-US" dirty="0"/>
              <a:t>, a </a:t>
            </a:r>
            <a:r>
              <a:rPr lang="en-US" dirty="0" err="1"/>
              <a:t>doua</a:t>
            </a:r>
            <a:r>
              <a:rPr lang="en-US" dirty="0"/>
              <a:t>, la </a:t>
            </a:r>
            <a:r>
              <a:rPr lang="en-US" dirty="0" err="1"/>
              <a:t>bunuri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proprietate</a:t>
            </a:r>
            <a:r>
              <a:rPr lang="en-US" dirty="0"/>
              <a:t>, a </a:t>
            </a:r>
            <a:r>
              <a:rPr lang="en-US" dirty="0" err="1"/>
              <a:t>treia</a:t>
            </a:r>
            <a:r>
              <a:rPr lang="en-US" dirty="0"/>
              <a:t> </a:t>
            </a:r>
            <a:r>
              <a:rPr lang="en-US" dirty="0" err="1"/>
              <a:t>cuprinde</a:t>
            </a:r>
            <a:r>
              <a:rPr lang="en-US" dirty="0"/>
              <a:t> </a:t>
            </a:r>
            <a:r>
              <a:rPr lang="en-US" dirty="0" err="1"/>
              <a:t>diferite</a:t>
            </a:r>
            <a:r>
              <a:rPr lang="en-US" dirty="0"/>
              <a:t> </a:t>
            </a:r>
            <a:r>
              <a:rPr lang="en-US" dirty="0" err="1"/>
              <a:t>moduri</a:t>
            </a:r>
            <a:r>
              <a:rPr lang="en-US" dirty="0"/>
              <a:t> de </a:t>
            </a:r>
            <a:r>
              <a:rPr lang="en-US" dirty="0" err="1"/>
              <a:t>dobîndire</a:t>
            </a:r>
            <a:r>
              <a:rPr lang="en-US" dirty="0"/>
              <a:t> a </a:t>
            </a:r>
            <a:r>
              <a:rPr lang="en-US" dirty="0" err="1"/>
              <a:t>proprietăţii</a:t>
            </a:r>
            <a:r>
              <a:rPr lang="en-US" dirty="0"/>
              <a:t>, </a:t>
            </a:r>
            <a:r>
              <a:rPr lang="en-US" dirty="0" err="1"/>
              <a:t>şi</a:t>
            </a:r>
            <a:r>
              <a:rPr lang="en-US" dirty="0"/>
              <a:t> a </a:t>
            </a:r>
            <a:r>
              <a:rPr lang="en-US" dirty="0" err="1"/>
              <a:t>patra</a:t>
            </a:r>
            <a:r>
              <a:rPr lang="en-US" dirty="0"/>
              <a:t> </a:t>
            </a:r>
            <a:r>
              <a:rPr lang="en-US" dirty="0" err="1"/>
              <a:t>priveşte</a:t>
            </a:r>
            <a:r>
              <a:rPr lang="en-US" dirty="0"/>
              <a:t> </a:t>
            </a:r>
            <a:r>
              <a:rPr lang="en-US" dirty="0" err="1"/>
              <a:t>obligaţiile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proprietate</a:t>
            </a:r>
            <a:r>
              <a:rPr lang="en-US" dirty="0"/>
              <a:t>. </a:t>
            </a:r>
            <a:r>
              <a:rPr lang="en-US" dirty="0" err="1"/>
              <a:t>Printre</a:t>
            </a:r>
            <a:r>
              <a:rPr lang="en-US" dirty="0"/>
              <a:t> </a:t>
            </a:r>
            <a:r>
              <a:rPr lang="en-US" dirty="0" err="1"/>
              <a:t>particularităţile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merită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fie </a:t>
            </a:r>
            <a:r>
              <a:rPr lang="en-US" dirty="0" err="1"/>
              <a:t>menţionată</a:t>
            </a:r>
            <a:r>
              <a:rPr lang="en-US" dirty="0"/>
              <a:t> </a:t>
            </a:r>
            <a:r>
              <a:rPr lang="en-US" dirty="0" err="1"/>
              <a:t>stabilirea</a:t>
            </a:r>
            <a:r>
              <a:rPr lang="en-US" dirty="0"/>
              <a:t> </a:t>
            </a:r>
            <a:r>
              <a:rPr lang="en-US" dirty="0" err="1"/>
              <a:t>majoratului</a:t>
            </a:r>
            <a:r>
              <a:rPr lang="en-US" dirty="0"/>
              <a:t> la 23 de </a:t>
            </a:r>
            <a:r>
              <a:rPr lang="en-US" dirty="0" err="1"/>
              <a:t>ani</a:t>
            </a:r>
            <a:r>
              <a:rPr lang="en-US" dirty="0"/>
              <a:t>.</a:t>
            </a: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86922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Patrimoniu</a:t>
            </a:r>
            <a:r>
              <a:rPr lang="en-US" dirty="0"/>
              <a:t> – </a:t>
            </a:r>
            <a:r>
              <a:rPr lang="en-US" dirty="0" err="1"/>
              <a:t>totalitatea</a:t>
            </a:r>
            <a:r>
              <a:rPr lang="en-US" dirty="0"/>
              <a:t> </a:t>
            </a:r>
            <a:r>
              <a:rPr lang="en-US" dirty="0" err="1"/>
              <a:t>drepturilor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obligaţiilor</a:t>
            </a:r>
            <a:r>
              <a:rPr lang="en-US" dirty="0"/>
              <a:t> </a:t>
            </a:r>
            <a:r>
              <a:rPr lang="en-US" dirty="0" err="1"/>
              <a:t>patrimoniale</a:t>
            </a:r>
            <a:r>
              <a:rPr lang="en-US" dirty="0"/>
              <a:t> care </a:t>
            </a:r>
            <a:r>
              <a:rPr lang="en-US" dirty="0" err="1"/>
              <a:t>aparţin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persoane</a:t>
            </a:r>
            <a:r>
              <a:rPr lang="en-US" dirty="0"/>
              <a:t> </a:t>
            </a:r>
            <a:r>
              <a:rPr lang="en-US" dirty="0" err="1"/>
              <a:t>fizice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. </a:t>
            </a:r>
            <a:r>
              <a:rPr lang="en-US" dirty="0" err="1"/>
              <a:t>Patrimoniul</a:t>
            </a:r>
            <a:r>
              <a:rPr lang="en-US" dirty="0"/>
              <a:t> se </a:t>
            </a:r>
            <a:r>
              <a:rPr lang="en-US" dirty="0" err="1"/>
              <a:t>compune</a:t>
            </a:r>
            <a:r>
              <a:rPr lang="en-US" dirty="0"/>
              <a:t> din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laturi</a:t>
            </a:r>
            <a:r>
              <a:rPr lang="en-US" dirty="0"/>
              <a:t>, </a:t>
            </a:r>
            <a:r>
              <a:rPr lang="en-US" dirty="0" err="1"/>
              <a:t>anume</a:t>
            </a:r>
            <a:r>
              <a:rPr lang="en-US" dirty="0"/>
              <a:t>, </a:t>
            </a:r>
            <a:r>
              <a:rPr lang="en-US" dirty="0" err="1"/>
              <a:t>latura</a:t>
            </a:r>
            <a:r>
              <a:rPr lang="en-US" dirty="0"/>
              <a:t> </a:t>
            </a:r>
            <a:r>
              <a:rPr lang="en-US" dirty="0" err="1"/>
              <a:t>activă</a:t>
            </a:r>
            <a:r>
              <a:rPr lang="en-US" dirty="0"/>
              <a:t>, </a:t>
            </a:r>
            <a:r>
              <a:rPr lang="en-US" dirty="0" err="1"/>
              <a:t>formată</a:t>
            </a:r>
            <a:r>
              <a:rPr lang="en-US" dirty="0"/>
              <a:t> din </a:t>
            </a:r>
            <a:r>
              <a:rPr lang="en-US" dirty="0" err="1"/>
              <a:t>drepturile</a:t>
            </a:r>
            <a:r>
              <a:rPr lang="en-US" dirty="0"/>
              <a:t> </a:t>
            </a:r>
            <a:r>
              <a:rPr lang="en-US" dirty="0" err="1"/>
              <a:t>patrimoniale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latura</a:t>
            </a:r>
            <a:r>
              <a:rPr lang="en-US" dirty="0"/>
              <a:t> </a:t>
            </a:r>
            <a:r>
              <a:rPr lang="en-US" dirty="0" err="1"/>
              <a:t>pasivă</a:t>
            </a:r>
            <a:r>
              <a:rPr lang="en-US" dirty="0"/>
              <a:t>, </a:t>
            </a:r>
            <a:r>
              <a:rPr lang="en-US" dirty="0" err="1"/>
              <a:t>alcătuită</a:t>
            </a:r>
            <a:r>
              <a:rPr lang="en-US" dirty="0"/>
              <a:t> din </a:t>
            </a:r>
            <a:r>
              <a:rPr lang="en-US" dirty="0" err="1"/>
              <a:t>obligaţiile</a:t>
            </a:r>
            <a:r>
              <a:rPr lang="en-US" dirty="0"/>
              <a:t> </a:t>
            </a:r>
            <a:r>
              <a:rPr lang="en-US" dirty="0" err="1"/>
              <a:t>patrimoniale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3951748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Clasificarea</a:t>
            </a:r>
            <a:r>
              <a:rPr lang="en-US" dirty="0"/>
              <a:t> </a:t>
            </a:r>
            <a:r>
              <a:rPr lang="en-US" dirty="0" err="1"/>
              <a:t>bunurilor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59832"/>
            <a:ext cx="9601200" cy="4407568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Pornind</a:t>
            </a:r>
            <a:r>
              <a:rPr lang="en-US" dirty="0"/>
              <a:t> de la </a:t>
            </a:r>
            <a:r>
              <a:rPr lang="en-US" dirty="0" err="1"/>
              <a:t>conţinutul</a:t>
            </a:r>
            <a:r>
              <a:rPr lang="en-US" dirty="0"/>
              <a:t> art. 455 CC, </a:t>
            </a:r>
            <a:r>
              <a:rPr lang="en-US" dirty="0" err="1"/>
              <a:t>bunul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fi </a:t>
            </a:r>
            <a:r>
              <a:rPr lang="en-US" dirty="0" err="1"/>
              <a:t>definit</a:t>
            </a:r>
            <a:r>
              <a:rPr lang="en-US" dirty="0"/>
              <a:t> ca </a:t>
            </a:r>
            <a:r>
              <a:rPr lang="en-US" dirty="0" err="1"/>
              <a:t>lucru</a:t>
            </a:r>
            <a:r>
              <a:rPr lang="en-US" dirty="0"/>
              <a:t>, </a:t>
            </a:r>
            <a:r>
              <a:rPr lang="en-US" dirty="0" err="1"/>
              <a:t>faţă</a:t>
            </a:r>
            <a:r>
              <a:rPr lang="en-US" dirty="0"/>
              <a:t> de care pot </a:t>
            </a:r>
            <a:r>
              <a:rPr lang="en-US" dirty="0" err="1"/>
              <a:t>exista</a:t>
            </a:r>
            <a:r>
              <a:rPr lang="en-US" dirty="0"/>
              <a:t> </a:t>
            </a:r>
            <a:r>
              <a:rPr lang="en-US" dirty="0" err="1"/>
              <a:t>drepturi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obligaţii</a:t>
            </a:r>
            <a:r>
              <a:rPr lang="en-US" dirty="0"/>
              <a:t> </a:t>
            </a:r>
            <a:r>
              <a:rPr lang="en-US" dirty="0" err="1"/>
              <a:t>patrimoniale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care </a:t>
            </a:r>
            <a:r>
              <a:rPr lang="en-US" dirty="0" err="1"/>
              <a:t>poate</a:t>
            </a:r>
            <a:r>
              <a:rPr lang="en-US" dirty="0"/>
              <a:t> fi </a:t>
            </a:r>
            <a:r>
              <a:rPr lang="en-US" dirty="0" err="1"/>
              <a:t>folosit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viaţa</a:t>
            </a:r>
            <a:r>
              <a:rPr lang="en-US" dirty="0"/>
              <a:t> </a:t>
            </a:r>
            <a:r>
              <a:rPr lang="en-US" dirty="0" err="1"/>
              <a:t>socială</a:t>
            </a:r>
            <a:r>
              <a:rPr lang="en-US" dirty="0"/>
              <a:t>, </a:t>
            </a:r>
            <a:r>
              <a:rPr lang="en-US" dirty="0" err="1"/>
              <a:t>precum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ca </a:t>
            </a:r>
            <a:r>
              <a:rPr lang="en-US" dirty="0" err="1"/>
              <a:t>drept</a:t>
            </a:r>
            <a:r>
              <a:rPr lang="en-US" dirty="0"/>
              <a:t> patrimonial.</a:t>
            </a:r>
            <a:br>
              <a:rPr lang="en-US" dirty="0"/>
            </a:br>
            <a:r>
              <a:rPr lang="en-US" dirty="0"/>
              <a:t>Un </a:t>
            </a:r>
            <a:r>
              <a:rPr lang="en-US" dirty="0" err="1"/>
              <a:t>loc</a:t>
            </a:r>
            <a:r>
              <a:rPr lang="en-US" dirty="0"/>
              <a:t> </a:t>
            </a:r>
            <a:r>
              <a:rPr lang="en-US" dirty="0" err="1"/>
              <a:t>aparte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Codul</a:t>
            </a:r>
            <a:r>
              <a:rPr lang="en-US" dirty="0"/>
              <a:t> civil </a:t>
            </a:r>
            <a:r>
              <a:rPr lang="en-US" dirty="0" err="1"/>
              <a:t>îl</a:t>
            </a:r>
            <a:r>
              <a:rPr lang="en-US" dirty="0"/>
              <a:t> </a:t>
            </a:r>
            <a:r>
              <a:rPr lang="en-US" dirty="0" err="1"/>
              <a:t>ocupă</a:t>
            </a:r>
            <a:r>
              <a:rPr lang="en-US" dirty="0"/>
              <a:t> </a:t>
            </a:r>
            <a:r>
              <a:rPr lang="en-US" dirty="0" err="1"/>
              <a:t>reglementările</a:t>
            </a:r>
            <a:r>
              <a:rPr lang="en-US" dirty="0"/>
              <a:t> </a:t>
            </a:r>
            <a:r>
              <a:rPr lang="en-US" dirty="0" err="1"/>
              <a:t>referitoare</a:t>
            </a:r>
            <a:r>
              <a:rPr lang="en-US" dirty="0"/>
              <a:t> la </a:t>
            </a:r>
            <a:r>
              <a:rPr lang="en-US" dirty="0" err="1"/>
              <a:t>animale</a:t>
            </a:r>
            <a:r>
              <a:rPr lang="en-US" dirty="0"/>
              <a:t>. Art. 458 </a:t>
            </a:r>
            <a:r>
              <a:rPr lang="en-US" dirty="0" err="1"/>
              <a:t>prevede</a:t>
            </a:r>
            <a:r>
              <a:rPr lang="en-US" dirty="0"/>
              <a:t>: „</a:t>
            </a:r>
            <a:r>
              <a:rPr lang="en-US" dirty="0" err="1"/>
              <a:t>Animalele</a:t>
            </a:r>
            <a:r>
              <a:rPr lang="en-US" dirty="0"/>
              <a:t> nu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lucruri</a:t>
            </a:r>
            <a:r>
              <a:rPr lang="en-US" dirty="0"/>
              <a:t>.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ocrotite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legi</a:t>
            </a:r>
            <a:r>
              <a:rPr lang="en-US" dirty="0"/>
              <a:t> </a:t>
            </a:r>
            <a:r>
              <a:rPr lang="en-US" dirty="0" err="1"/>
              <a:t>speciale</a:t>
            </a:r>
            <a:r>
              <a:rPr lang="en-US" dirty="0"/>
              <a:t>. </a:t>
            </a:r>
            <a:r>
              <a:rPr lang="en-US" dirty="0" err="1"/>
              <a:t>În</a:t>
            </a:r>
            <a:r>
              <a:rPr lang="en-US" dirty="0"/>
              <a:t>  </a:t>
            </a:r>
            <a:r>
              <a:rPr lang="en-US" dirty="0" err="1"/>
              <a:t>privinţa</a:t>
            </a:r>
            <a:r>
              <a:rPr lang="en-US" dirty="0"/>
              <a:t> </a:t>
            </a:r>
            <a:r>
              <a:rPr lang="en-US" dirty="0" err="1"/>
              <a:t>animalelor</a:t>
            </a:r>
            <a:r>
              <a:rPr lang="en-US" dirty="0"/>
              <a:t> se </a:t>
            </a:r>
            <a:r>
              <a:rPr lang="en-US" dirty="0" err="1"/>
              <a:t>aplică</a:t>
            </a:r>
            <a:r>
              <a:rPr lang="en-US" dirty="0"/>
              <a:t> </a:t>
            </a:r>
            <a:r>
              <a:rPr lang="en-US" dirty="0" err="1"/>
              <a:t>dispoziţiile</a:t>
            </a:r>
            <a:r>
              <a:rPr lang="en-US" dirty="0"/>
              <a:t> </a:t>
            </a:r>
            <a:r>
              <a:rPr lang="en-US" dirty="0" err="1"/>
              <a:t>referitoare</a:t>
            </a:r>
            <a:r>
              <a:rPr lang="en-US" dirty="0"/>
              <a:t> la </a:t>
            </a:r>
            <a:r>
              <a:rPr lang="en-US" dirty="0" err="1"/>
              <a:t>lucruri</a:t>
            </a:r>
            <a:r>
              <a:rPr lang="en-US" dirty="0"/>
              <a:t>, cu </a:t>
            </a:r>
            <a:r>
              <a:rPr lang="en-US" dirty="0" err="1"/>
              <a:t>excepţia</a:t>
            </a:r>
            <a:r>
              <a:rPr lang="en-US" dirty="0"/>
              <a:t> </a:t>
            </a:r>
            <a:r>
              <a:rPr lang="en-US" dirty="0" err="1"/>
              <a:t>cazurilor</a:t>
            </a:r>
            <a:r>
              <a:rPr lang="en-US" dirty="0"/>
              <a:t> </a:t>
            </a:r>
            <a:r>
              <a:rPr lang="en-US" dirty="0" err="1"/>
              <a:t>stabilite</a:t>
            </a:r>
            <a:r>
              <a:rPr lang="en-US" dirty="0"/>
              <a:t> de </a:t>
            </a:r>
            <a:r>
              <a:rPr lang="en-US" dirty="0" err="1"/>
              <a:t>lege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Codul</a:t>
            </a:r>
            <a:r>
              <a:rPr lang="en-US" dirty="0"/>
              <a:t> civil, </a:t>
            </a:r>
            <a:r>
              <a:rPr lang="en-US" dirty="0" err="1"/>
              <a:t>clasifică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după</a:t>
            </a:r>
            <a:r>
              <a:rPr lang="en-US" dirty="0"/>
              <a:t> cum </a:t>
            </a:r>
            <a:r>
              <a:rPr lang="en-US" dirty="0" err="1"/>
              <a:t>urmează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1.    </a:t>
            </a:r>
            <a:r>
              <a:rPr lang="en-US" dirty="0" err="1"/>
              <a:t>bunuri</a:t>
            </a:r>
            <a:r>
              <a:rPr lang="en-US" dirty="0"/>
              <a:t> </a:t>
            </a:r>
            <a:r>
              <a:rPr lang="en-US" dirty="0" err="1"/>
              <a:t>aflate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circuit civil, </a:t>
            </a:r>
            <a:r>
              <a:rPr lang="en-US" dirty="0" err="1"/>
              <a:t>bunuri</a:t>
            </a:r>
            <a:r>
              <a:rPr lang="en-US" dirty="0"/>
              <a:t> </a:t>
            </a:r>
            <a:r>
              <a:rPr lang="en-US" dirty="0" err="1"/>
              <a:t>scoase</a:t>
            </a:r>
            <a:r>
              <a:rPr lang="en-US" dirty="0"/>
              <a:t> din circuit civil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bunuri</a:t>
            </a:r>
            <a:r>
              <a:rPr lang="en-US" dirty="0"/>
              <a:t> </a:t>
            </a:r>
            <a:r>
              <a:rPr lang="en-US" dirty="0" err="1"/>
              <a:t>limitate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circuit civil (art. 457);</a:t>
            </a:r>
            <a:br>
              <a:rPr lang="en-US" dirty="0"/>
            </a:br>
            <a:r>
              <a:rPr lang="en-US" dirty="0"/>
              <a:t>2.    </a:t>
            </a:r>
            <a:r>
              <a:rPr lang="en-US" dirty="0" err="1"/>
              <a:t>bunuri</a:t>
            </a:r>
            <a:r>
              <a:rPr lang="en-US" dirty="0"/>
              <a:t> </a:t>
            </a:r>
            <a:r>
              <a:rPr lang="en-US" dirty="0" err="1"/>
              <a:t>imobile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bunuri</a:t>
            </a:r>
            <a:r>
              <a:rPr lang="en-US" dirty="0"/>
              <a:t> mobile (art. 459);</a:t>
            </a:r>
            <a:br>
              <a:rPr lang="en-US" dirty="0"/>
            </a:br>
            <a:r>
              <a:rPr lang="en-US" dirty="0"/>
              <a:t>3.    </a:t>
            </a:r>
            <a:r>
              <a:rPr lang="en-US" dirty="0" err="1"/>
              <a:t>bunuri</a:t>
            </a:r>
            <a:r>
              <a:rPr lang="en-US" dirty="0"/>
              <a:t> </a:t>
            </a:r>
            <a:r>
              <a:rPr lang="en-US" dirty="0" err="1"/>
              <a:t>divizibile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bunuri</a:t>
            </a:r>
            <a:r>
              <a:rPr lang="en-US" dirty="0"/>
              <a:t> </a:t>
            </a:r>
            <a:r>
              <a:rPr lang="en-US" dirty="0" err="1"/>
              <a:t>indivizibile</a:t>
            </a:r>
            <a:r>
              <a:rPr lang="en-US" dirty="0"/>
              <a:t> (art. 466);</a:t>
            </a:r>
            <a:br>
              <a:rPr lang="en-US" dirty="0"/>
            </a:br>
            <a:r>
              <a:rPr lang="en-US" dirty="0"/>
              <a:t>4.    </a:t>
            </a:r>
            <a:r>
              <a:rPr lang="en-US" dirty="0" err="1"/>
              <a:t>bunuri</a:t>
            </a:r>
            <a:r>
              <a:rPr lang="en-US" dirty="0"/>
              <a:t> </a:t>
            </a:r>
            <a:r>
              <a:rPr lang="en-US" dirty="0" err="1"/>
              <a:t>principale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bunuri</a:t>
            </a:r>
            <a:r>
              <a:rPr lang="en-US" dirty="0"/>
              <a:t> </a:t>
            </a:r>
            <a:r>
              <a:rPr lang="en-US" dirty="0" err="1"/>
              <a:t>accesorii</a:t>
            </a:r>
            <a:r>
              <a:rPr lang="en-US" dirty="0"/>
              <a:t> (art. 467);</a:t>
            </a:r>
            <a:br>
              <a:rPr lang="en-US" dirty="0"/>
            </a:br>
            <a:r>
              <a:rPr lang="en-US" dirty="0"/>
              <a:t>5.    </a:t>
            </a:r>
            <a:r>
              <a:rPr lang="en-US" dirty="0" err="1"/>
              <a:t>bunuri</a:t>
            </a:r>
            <a:r>
              <a:rPr lang="en-US" dirty="0"/>
              <a:t> </a:t>
            </a:r>
            <a:r>
              <a:rPr lang="en-US" dirty="0" err="1"/>
              <a:t>fungibile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bunuri</a:t>
            </a:r>
            <a:r>
              <a:rPr lang="en-US" dirty="0"/>
              <a:t> </a:t>
            </a:r>
            <a:r>
              <a:rPr lang="en-US" dirty="0" err="1"/>
              <a:t>nefungibile</a:t>
            </a:r>
            <a:r>
              <a:rPr lang="en-US" dirty="0"/>
              <a:t> (art. 468);</a:t>
            </a:r>
            <a:br>
              <a:rPr lang="en-US" dirty="0"/>
            </a:br>
            <a:r>
              <a:rPr lang="en-US" dirty="0"/>
              <a:t>6.    </a:t>
            </a:r>
            <a:r>
              <a:rPr lang="en-US" dirty="0" err="1"/>
              <a:t>bunuri</a:t>
            </a:r>
            <a:r>
              <a:rPr lang="en-US" dirty="0"/>
              <a:t> determinate individual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bunuri</a:t>
            </a:r>
            <a:r>
              <a:rPr lang="en-US" dirty="0"/>
              <a:t> determinate generic (art. 469);</a:t>
            </a:r>
            <a:br>
              <a:rPr lang="en-US" dirty="0"/>
            </a:br>
            <a:r>
              <a:rPr lang="en-US" dirty="0"/>
              <a:t>7.    </a:t>
            </a:r>
            <a:r>
              <a:rPr lang="en-US" dirty="0" err="1"/>
              <a:t>bunuri</a:t>
            </a:r>
            <a:r>
              <a:rPr lang="en-US" dirty="0"/>
              <a:t> </a:t>
            </a:r>
            <a:r>
              <a:rPr lang="en-US" dirty="0" err="1"/>
              <a:t>consumptibile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bunuri</a:t>
            </a:r>
            <a:r>
              <a:rPr lang="en-US" dirty="0"/>
              <a:t> </a:t>
            </a:r>
            <a:r>
              <a:rPr lang="en-US" dirty="0" err="1"/>
              <a:t>neconsumptibile</a:t>
            </a:r>
            <a:r>
              <a:rPr lang="en-US" dirty="0"/>
              <a:t> (art. 470);</a:t>
            </a:r>
            <a:br>
              <a:rPr lang="en-US" dirty="0"/>
            </a:br>
            <a:r>
              <a:rPr lang="en-US" dirty="0"/>
              <a:t>8.    </a:t>
            </a:r>
            <a:r>
              <a:rPr lang="en-US" dirty="0" err="1"/>
              <a:t>bunuri</a:t>
            </a:r>
            <a:r>
              <a:rPr lang="en-US" dirty="0"/>
              <a:t> ale </a:t>
            </a:r>
            <a:r>
              <a:rPr lang="en-US" dirty="0" err="1"/>
              <a:t>domeniului</a:t>
            </a:r>
            <a:r>
              <a:rPr lang="en-US" dirty="0"/>
              <a:t> public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bunuri</a:t>
            </a:r>
            <a:r>
              <a:rPr lang="en-US" dirty="0"/>
              <a:t> ale </a:t>
            </a:r>
            <a:r>
              <a:rPr lang="en-US" dirty="0" err="1"/>
              <a:t>domeniului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(art. 471);</a:t>
            </a:r>
            <a:br>
              <a:rPr lang="en-US" dirty="0"/>
            </a:br>
            <a:r>
              <a:rPr lang="en-US" dirty="0"/>
              <a:t>9.    </a:t>
            </a:r>
            <a:r>
              <a:rPr lang="en-US" dirty="0" err="1"/>
              <a:t>universalităţi</a:t>
            </a:r>
            <a:r>
              <a:rPr lang="en-US" dirty="0"/>
              <a:t> de </a:t>
            </a:r>
            <a:r>
              <a:rPr lang="en-US" dirty="0" err="1"/>
              <a:t>bunuri</a:t>
            </a:r>
            <a:r>
              <a:rPr lang="en-US" dirty="0"/>
              <a:t> (art. 472).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lângă</a:t>
            </a:r>
            <a:r>
              <a:rPr lang="en-US" dirty="0"/>
              <a:t>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categorii</a:t>
            </a:r>
            <a:r>
              <a:rPr lang="en-US" dirty="0"/>
              <a:t> de </a:t>
            </a:r>
            <a:r>
              <a:rPr lang="en-US" dirty="0" err="1"/>
              <a:t>bunuri</a:t>
            </a:r>
            <a:r>
              <a:rPr lang="en-US" dirty="0"/>
              <a:t>, </a:t>
            </a:r>
            <a:r>
              <a:rPr lang="en-US" dirty="0" err="1"/>
              <a:t>doctrina</a:t>
            </a:r>
            <a:r>
              <a:rPr lang="en-US" dirty="0"/>
              <a:t> </a:t>
            </a:r>
            <a:r>
              <a:rPr lang="en-US" dirty="0" err="1"/>
              <a:t>clasifică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: </a:t>
            </a:r>
            <a:r>
              <a:rPr lang="en-US" dirty="0" err="1"/>
              <a:t>bunuri</a:t>
            </a:r>
            <a:r>
              <a:rPr lang="en-US" dirty="0"/>
              <a:t> </a:t>
            </a:r>
            <a:r>
              <a:rPr lang="en-US" dirty="0" err="1"/>
              <a:t>corporale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bunuri</a:t>
            </a:r>
            <a:r>
              <a:rPr lang="en-US" dirty="0"/>
              <a:t> </a:t>
            </a:r>
            <a:r>
              <a:rPr lang="en-US" dirty="0" err="1"/>
              <a:t>incorporale</a:t>
            </a:r>
            <a:r>
              <a:rPr lang="en-US" dirty="0"/>
              <a:t>; </a:t>
            </a:r>
            <a:r>
              <a:rPr lang="en-US" dirty="0" err="1"/>
              <a:t>bunuri</a:t>
            </a:r>
            <a:r>
              <a:rPr lang="en-US" dirty="0"/>
              <a:t> </a:t>
            </a:r>
            <a:r>
              <a:rPr lang="en-US" dirty="0" err="1"/>
              <a:t>frugifere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bunuri</a:t>
            </a:r>
            <a:r>
              <a:rPr lang="en-US" dirty="0"/>
              <a:t> </a:t>
            </a:r>
            <a:r>
              <a:rPr lang="en-US" dirty="0" err="1"/>
              <a:t>nefrugifere</a:t>
            </a:r>
            <a:r>
              <a:rPr lang="en-US" dirty="0"/>
              <a:t>; </a:t>
            </a:r>
            <a:r>
              <a:rPr lang="en-US" dirty="0" err="1"/>
              <a:t>bunuri</a:t>
            </a:r>
            <a:r>
              <a:rPr lang="en-US" dirty="0"/>
              <a:t> </a:t>
            </a:r>
            <a:r>
              <a:rPr lang="en-US" dirty="0" err="1"/>
              <a:t>sesizabile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bunuri</a:t>
            </a:r>
            <a:r>
              <a:rPr lang="en-US" dirty="0"/>
              <a:t> </a:t>
            </a:r>
            <a:r>
              <a:rPr lang="en-US" dirty="0" err="1"/>
              <a:t>insesizabile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280104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aflate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circuitul</a:t>
            </a:r>
            <a:r>
              <a:rPr lang="en-US" dirty="0"/>
              <a:t> civil, </a:t>
            </a:r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scoase</a:t>
            </a:r>
            <a:r>
              <a:rPr lang="en-US" dirty="0"/>
              <a:t> din </a:t>
            </a:r>
            <a:r>
              <a:rPr lang="en-US" dirty="0" err="1"/>
              <a:t>circuitul</a:t>
            </a:r>
            <a:r>
              <a:rPr lang="en-US" dirty="0"/>
              <a:t> civil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limitate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circuitul</a:t>
            </a:r>
            <a:r>
              <a:rPr lang="en-US" dirty="0"/>
              <a:t> civil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Art. 457 din </a:t>
            </a:r>
            <a:r>
              <a:rPr lang="en-US" dirty="0" err="1"/>
              <a:t>Codul</a:t>
            </a:r>
            <a:r>
              <a:rPr lang="en-US" dirty="0"/>
              <a:t> civil </a:t>
            </a:r>
            <a:r>
              <a:rPr lang="en-US" dirty="0" err="1"/>
              <a:t>prevede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pot </a:t>
            </a:r>
            <a:r>
              <a:rPr lang="en-US" dirty="0" err="1"/>
              <a:t>circula</a:t>
            </a:r>
            <a:r>
              <a:rPr lang="en-US" dirty="0"/>
              <a:t> liber, cu </a:t>
            </a:r>
            <a:r>
              <a:rPr lang="en-US" dirty="0" err="1"/>
              <a:t>excepţia</a:t>
            </a:r>
            <a:r>
              <a:rPr lang="en-US" dirty="0"/>
              <a:t> </a:t>
            </a:r>
            <a:r>
              <a:rPr lang="en-US" dirty="0" err="1"/>
              <a:t>cazurilor</a:t>
            </a:r>
            <a:r>
              <a:rPr lang="en-US" dirty="0"/>
              <a:t> </a:t>
            </a:r>
            <a:r>
              <a:rPr lang="en-US" dirty="0" err="1"/>
              <a:t>când</a:t>
            </a:r>
            <a:r>
              <a:rPr lang="en-US" dirty="0"/>
              <a:t> </a:t>
            </a:r>
            <a:r>
              <a:rPr lang="en-US" dirty="0" err="1"/>
              <a:t>circulaţia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limitată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interzisă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lege</a:t>
            </a:r>
            <a:r>
              <a:rPr lang="en-US" dirty="0"/>
              <a:t>. </a:t>
            </a:r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normă</a:t>
            </a:r>
            <a:r>
              <a:rPr lang="en-US" dirty="0"/>
              <a:t> </a:t>
            </a:r>
            <a:r>
              <a:rPr lang="en-US" dirty="0" err="1"/>
              <a:t>instituie</a:t>
            </a:r>
            <a:r>
              <a:rPr lang="en-US" dirty="0"/>
              <a:t> </a:t>
            </a:r>
            <a:r>
              <a:rPr lang="en-US" dirty="0" err="1"/>
              <a:t>prezumţia</a:t>
            </a:r>
            <a:r>
              <a:rPr lang="en-US" dirty="0"/>
              <a:t> conform </a:t>
            </a:r>
            <a:r>
              <a:rPr lang="en-US" dirty="0" err="1"/>
              <a:t>căreia</a:t>
            </a:r>
            <a:r>
              <a:rPr lang="en-US" dirty="0"/>
              <a:t> </a:t>
            </a:r>
            <a:r>
              <a:rPr lang="en-US" dirty="0" err="1"/>
              <a:t>orice</a:t>
            </a:r>
            <a:r>
              <a:rPr lang="en-US" dirty="0"/>
              <a:t> bun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circula</a:t>
            </a:r>
            <a:r>
              <a:rPr lang="en-US" dirty="0"/>
              <a:t> liber, </a:t>
            </a:r>
            <a:r>
              <a:rPr lang="en-US" dirty="0" err="1"/>
              <a:t>adică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face </a:t>
            </a:r>
            <a:r>
              <a:rPr lang="en-US" dirty="0" err="1"/>
              <a:t>obiectul</a:t>
            </a:r>
            <a:r>
              <a:rPr lang="en-US" dirty="0"/>
              <a:t> </a:t>
            </a:r>
            <a:r>
              <a:rPr lang="en-US" dirty="0" err="1"/>
              <a:t>oricărui</a:t>
            </a:r>
            <a:r>
              <a:rPr lang="en-US" dirty="0"/>
              <a:t> act </a:t>
            </a:r>
            <a:r>
              <a:rPr lang="en-US" dirty="0" err="1"/>
              <a:t>juridic</a:t>
            </a:r>
            <a:r>
              <a:rPr lang="en-US" dirty="0"/>
              <a:t> civil, </a:t>
            </a:r>
            <a:r>
              <a:rPr lang="en-US" dirty="0" err="1"/>
              <a:t>dacă</a:t>
            </a:r>
            <a:r>
              <a:rPr lang="en-US" dirty="0"/>
              <a:t> nu </a:t>
            </a:r>
            <a:r>
              <a:rPr lang="en-US" dirty="0" err="1"/>
              <a:t>există</a:t>
            </a:r>
            <a:r>
              <a:rPr lang="en-US" dirty="0"/>
              <a:t> o </a:t>
            </a:r>
            <a:r>
              <a:rPr lang="en-US" dirty="0" err="1"/>
              <a:t>interdicţie</a:t>
            </a:r>
            <a:r>
              <a:rPr lang="en-US" dirty="0"/>
              <a:t> </a:t>
            </a:r>
            <a:r>
              <a:rPr lang="en-US" dirty="0" err="1"/>
              <a:t>stabilită</a:t>
            </a:r>
            <a:r>
              <a:rPr lang="en-US" dirty="0"/>
              <a:t> de </a:t>
            </a:r>
            <a:r>
              <a:rPr lang="en-US" dirty="0" err="1"/>
              <a:t>lege</a:t>
            </a:r>
            <a:r>
              <a:rPr lang="en-US" dirty="0"/>
              <a:t>. Este important ca </a:t>
            </a:r>
            <a:r>
              <a:rPr lang="en-US" dirty="0" err="1"/>
              <a:t>limitarea</a:t>
            </a:r>
            <a:r>
              <a:rPr lang="en-US" dirty="0"/>
              <a:t> </a:t>
            </a:r>
            <a:r>
              <a:rPr lang="en-US" dirty="0" err="1"/>
              <a:t>circulaţiei</a:t>
            </a:r>
            <a:r>
              <a:rPr lang="en-US" dirty="0"/>
              <a:t> </a:t>
            </a:r>
            <a:r>
              <a:rPr lang="en-US" dirty="0" err="1"/>
              <a:t>bunurilor</a:t>
            </a:r>
            <a:r>
              <a:rPr lang="en-US" dirty="0"/>
              <a:t>, </a:t>
            </a:r>
            <a:r>
              <a:rPr lang="en-US" dirty="0" err="1"/>
              <a:t>precum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interzicerea</a:t>
            </a:r>
            <a:r>
              <a:rPr lang="en-US" dirty="0"/>
              <a:t> </a:t>
            </a:r>
            <a:r>
              <a:rPr lang="en-US" dirty="0" err="1"/>
              <a:t>circulaţiei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fie </a:t>
            </a:r>
            <a:r>
              <a:rPr lang="en-US" dirty="0" err="1"/>
              <a:t>stabilite</a:t>
            </a:r>
            <a:r>
              <a:rPr lang="en-US" dirty="0"/>
              <a:t> </a:t>
            </a:r>
            <a:r>
              <a:rPr lang="en-US" dirty="0" err="1"/>
              <a:t>doar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lege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Din art. 457 se </a:t>
            </a:r>
            <a:r>
              <a:rPr lang="en-US" dirty="0" err="1"/>
              <a:t>desprind</a:t>
            </a:r>
            <a:r>
              <a:rPr lang="en-US" dirty="0"/>
              <a:t> </a:t>
            </a:r>
            <a:r>
              <a:rPr lang="en-US" dirty="0" err="1"/>
              <a:t>trei</a:t>
            </a:r>
            <a:r>
              <a:rPr lang="en-US" dirty="0"/>
              <a:t> </a:t>
            </a:r>
            <a:r>
              <a:rPr lang="en-US" dirty="0" err="1"/>
              <a:t>categorii</a:t>
            </a:r>
            <a:r>
              <a:rPr lang="en-US" dirty="0"/>
              <a:t> de </a:t>
            </a:r>
            <a:r>
              <a:rPr lang="en-US" dirty="0" err="1"/>
              <a:t>bunuri</a:t>
            </a:r>
            <a:r>
              <a:rPr lang="en-US" dirty="0"/>
              <a:t>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regimul</a:t>
            </a:r>
            <a:r>
              <a:rPr lang="en-US" dirty="0"/>
              <a:t> </a:t>
            </a:r>
            <a:r>
              <a:rPr lang="en-US" dirty="0" err="1"/>
              <a:t>circulaţiei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a)    </a:t>
            </a:r>
            <a:r>
              <a:rPr lang="en-US" dirty="0" err="1"/>
              <a:t>bunuri</a:t>
            </a:r>
            <a:r>
              <a:rPr lang="en-US" dirty="0"/>
              <a:t> care se </a:t>
            </a:r>
            <a:r>
              <a:rPr lang="en-US" dirty="0" err="1"/>
              <a:t>află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circuitul</a:t>
            </a:r>
            <a:r>
              <a:rPr lang="en-US" dirty="0"/>
              <a:t> civil general;</a:t>
            </a:r>
            <a:br>
              <a:rPr lang="en-US" dirty="0"/>
            </a:br>
            <a:r>
              <a:rPr lang="en-US" dirty="0"/>
              <a:t>b)    </a:t>
            </a:r>
            <a:r>
              <a:rPr lang="en-US" dirty="0" err="1"/>
              <a:t>bunuri</a:t>
            </a:r>
            <a:r>
              <a:rPr lang="en-US" dirty="0"/>
              <a:t> </a:t>
            </a:r>
            <a:r>
              <a:rPr lang="en-US" dirty="0" err="1"/>
              <a:t>supuse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regim</a:t>
            </a:r>
            <a:r>
              <a:rPr lang="en-US" dirty="0"/>
              <a:t> special de </a:t>
            </a:r>
            <a:r>
              <a:rPr lang="en-US" dirty="0" err="1"/>
              <a:t>circulaţie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c)    </a:t>
            </a:r>
            <a:r>
              <a:rPr lang="en-US" dirty="0" err="1"/>
              <a:t>bunuri</a:t>
            </a:r>
            <a:r>
              <a:rPr lang="en-US" dirty="0"/>
              <a:t> care nu se </a:t>
            </a:r>
            <a:r>
              <a:rPr lang="en-US" dirty="0" err="1"/>
              <a:t>află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circuitul</a:t>
            </a:r>
            <a:r>
              <a:rPr lang="en-US" dirty="0"/>
              <a:t> civil.</a:t>
            </a:r>
            <a:br>
              <a:rPr lang="en-US" dirty="0"/>
            </a:br>
            <a:r>
              <a:rPr lang="en-US" dirty="0" err="1"/>
              <a:t>Bunurile</a:t>
            </a:r>
            <a:r>
              <a:rPr lang="en-US" dirty="0"/>
              <a:t> care se </a:t>
            </a:r>
            <a:r>
              <a:rPr lang="en-US" dirty="0" err="1"/>
              <a:t>află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circuitul</a:t>
            </a:r>
            <a:r>
              <a:rPr lang="en-US" dirty="0"/>
              <a:t> civil general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bunuri</a:t>
            </a:r>
            <a:r>
              <a:rPr lang="en-US" dirty="0"/>
              <a:t> care pot fi </a:t>
            </a:r>
            <a:r>
              <a:rPr lang="en-US" dirty="0" err="1"/>
              <a:t>dobândite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înstrăinate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acte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. </a:t>
            </a:r>
            <a:r>
              <a:rPr lang="en-US" dirty="0" err="1"/>
              <a:t>După</a:t>
            </a:r>
            <a:r>
              <a:rPr lang="en-US" dirty="0"/>
              <a:t> cum s-a </a:t>
            </a:r>
            <a:r>
              <a:rPr lang="en-US" dirty="0" err="1"/>
              <a:t>spus</a:t>
            </a:r>
            <a:r>
              <a:rPr lang="en-US" dirty="0"/>
              <a:t>, </a:t>
            </a:r>
            <a:r>
              <a:rPr lang="en-US" dirty="0" err="1"/>
              <a:t>regula</a:t>
            </a:r>
            <a:r>
              <a:rPr lang="en-US" dirty="0"/>
              <a:t> </a:t>
            </a:r>
            <a:r>
              <a:rPr lang="en-US" dirty="0" err="1"/>
              <a:t>constă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faptul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se </a:t>
            </a:r>
            <a:r>
              <a:rPr lang="en-US" dirty="0" err="1"/>
              <a:t>află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circuitul</a:t>
            </a:r>
            <a:r>
              <a:rPr lang="en-US" dirty="0"/>
              <a:t> civil,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urmare</a:t>
            </a:r>
            <a:r>
              <a:rPr lang="en-US" dirty="0"/>
              <a:t> </a:t>
            </a:r>
            <a:r>
              <a:rPr lang="en-US" dirty="0" err="1"/>
              <a:t>legea</a:t>
            </a:r>
            <a:r>
              <a:rPr lang="en-US" dirty="0"/>
              <a:t> (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numai</a:t>
            </a:r>
            <a:r>
              <a:rPr lang="en-US" dirty="0"/>
              <a:t> </a:t>
            </a:r>
            <a:r>
              <a:rPr lang="en-US" dirty="0" err="1"/>
              <a:t>legea</a:t>
            </a:r>
            <a:r>
              <a:rPr lang="en-US" dirty="0"/>
              <a:t>)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prevadă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mod </a:t>
            </a:r>
            <a:r>
              <a:rPr lang="en-US" dirty="0" err="1"/>
              <a:t>expres</a:t>
            </a:r>
            <a:r>
              <a:rPr lang="en-US" dirty="0"/>
              <a:t>, </a:t>
            </a:r>
            <a:r>
              <a:rPr lang="en-US" dirty="0" err="1"/>
              <a:t>excepţiile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7722804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85800"/>
            <a:ext cx="96012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aflate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circuitul</a:t>
            </a:r>
            <a:r>
              <a:rPr lang="en-US" dirty="0"/>
              <a:t> civil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alienabile</a:t>
            </a:r>
            <a:r>
              <a:rPr lang="en-US" dirty="0"/>
              <a:t>, care pot fi </a:t>
            </a:r>
            <a:r>
              <a:rPr lang="en-US" dirty="0" err="1"/>
              <a:t>urmărite</a:t>
            </a:r>
            <a:r>
              <a:rPr lang="en-US" dirty="0"/>
              <a:t> de </a:t>
            </a:r>
            <a:r>
              <a:rPr lang="en-US" dirty="0" err="1"/>
              <a:t>creditori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se pot </a:t>
            </a:r>
            <a:r>
              <a:rPr lang="en-US" dirty="0" err="1"/>
              <a:t>dobândi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pierde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prescripţie</a:t>
            </a:r>
            <a:r>
              <a:rPr lang="en-US" dirty="0"/>
              <a:t>.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conformitate</a:t>
            </a:r>
            <a:r>
              <a:rPr lang="en-US" dirty="0"/>
              <a:t> cu </a:t>
            </a:r>
            <a:r>
              <a:rPr lang="en-US" dirty="0" err="1"/>
              <a:t>prevederile</a:t>
            </a:r>
            <a:r>
              <a:rPr lang="en-US" dirty="0"/>
              <a:t> art. 471 </a:t>
            </a:r>
            <a:r>
              <a:rPr lang="en-US" dirty="0" err="1"/>
              <a:t>Codul</a:t>
            </a:r>
            <a:r>
              <a:rPr lang="en-US" dirty="0"/>
              <a:t> civil,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din </a:t>
            </a:r>
            <a:r>
              <a:rPr lang="en-US" dirty="0" err="1"/>
              <a:t>domeniul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al </a:t>
            </a:r>
            <a:r>
              <a:rPr lang="en-US" dirty="0" err="1"/>
              <a:t>statului</a:t>
            </a:r>
            <a:r>
              <a:rPr lang="en-US" dirty="0"/>
              <a:t> </a:t>
            </a:r>
            <a:r>
              <a:rPr lang="en-US" dirty="0" err="1"/>
              <a:t>fac</a:t>
            </a:r>
            <a:r>
              <a:rPr lang="en-US" dirty="0"/>
              <a:t> parte din </a:t>
            </a:r>
            <a:r>
              <a:rPr lang="en-US" dirty="0" err="1"/>
              <a:t>cele</a:t>
            </a:r>
            <a:r>
              <a:rPr lang="en-US" dirty="0"/>
              <a:t> care se </a:t>
            </a:r>
            <a:r>
              <a:rPr lang="en-US" dirty="0" err="1"/>
              <a:t>află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circuitul</a:t>
            </a:r>
            <a:r>
              <a:rPr lang="en-US" dirty="0"/>
              <a:t> civil. Din </a:t>
            </a:r>
            <a:r>
              <a:rPr lang="en-US" dirty="0" err="1"/>
              <a:t>categoria</a:t>
            </a:r>
            <a:r>
              <a:rPr lang="en-US" dirty="0"/>
              <a:t> </a:t>
            </a:r>
            <a:r>
              <a:rPr lang="en-US" dirty="0" err="1"/>
              <a:t>bunurilor</a:t>
            </a:r>
            <a:r>
              <a:rPr lang="en-US" dirty="0"/>
              <a:t> </a:t>
            </a:r>
            <a:r>
              <a:rPr lang="en-US" dirty="0" err="1"/>
              <a:t>aflate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circuitul</a:t>
            </a:r>
            <a:r>
              <a:rPr lang="en-US" dirty="0"/>
              <a:t> civil </a:t>
            </a:r>
            <a:r>
              <a:rPr lang="en-US" dirty="0" err="1"/>
              <a:t>fac</a:t>
            </a:r>
            <a:r>
              <a:rPr lang="en-US" dirty="0"/>
              <a:t> parte </a:t>
            </a:r>
            <a:r>
              <a:rPr lang="en-US" dirty="0" err="1"/>
              <a:t>bunurile</a:t>
            </a:r>
            <a:r>
              <a:rPr lang="en-US" dirty="0"/>
              <a:t> de </a:t>
            </a:r>
            <a:r>
              <a:rPr lang="en-US" dirty="0" err="1"/>
              <a:t>consum</a:t>
            </a:r>
            <a:r>
              <a:rPr lang="en-US" dirty="0"/>
              <a:t>, </a:t>
            </a:r>
            <a:r>
              <a:rPr lang="en-US" dirty="0" err="1"/>
              <a:t>bunurile</a:t>
            </a:r>
            <a:r>
              <a:rPr lang="en-US" dirty="0"/>
              <a:t> de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casnic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gospodăresc</a:t>
            </a:r>
            <a:r>
              <a:rPr lang="en-US" dirty="0"/>
              <a:t> etc.</a:t>
            </a:r>
            <a:br>
              <a:rPr lang="en-US" dirty="0"/>
            </a:br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supuse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regim</a:t>
            </a:r>
            <a:r>
              <a:rPr lang="en-US" dirty="0"/>
              <a:t> special de </a:t>
            </a:r>
            <a:r>
              <a:rPr lang="en-US" dirty="0" err="1"/>
              <a:t>circulaţie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bunuri</a:t>
            </a:r>
            <a:r>
              <a:rPr lang="en-US" dirty="0"/>
              <a:t> care, </a:t>
            </a:r>
            <a:r>
              <a:rPr lang="en-US" dirty="0" err="1"/>
              <a:t>deşi</a:t>
            </a:r>
            <a:r>
              <a:rPr lang="en-US" dirty="0"/>
              <a:t> se </a:t>
            </a:r>
            <a:r>
              <a:rPr lang="en-US" dirty="0" err="1"/>
              <a:t>află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circuitul</a:t>
            </a:r>
            <a:r>
              <a:rPr lang="en-US" dirty="0"/>
              <a:t> civil, au un </a:t>
            </a:r>
            <a:r>
              <a:rPr lang="en-US" dirty="0" err="1"/>
              <a:t>regim</a:t>
            </a:r>
            <a:r>
              <a:rPr lang="en-US" dirty="0"/>
              <a:t> special de </a:t>
            </a:r>
            <a:r>
              <a:rPr lang="en-US" dirty="0" err="1"/>
              <a:t>circulaţie</a:t>
            </a:r>
            <a:r>
              <a:rPr lang="en-US" dirty="0"/>
              <a:t>, cu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cuvinte</a:t>
            </a:r>
            <a:r>
              <a:rPr lang="en-US" dirty="0"/>
              <a:t>, au o </a:t>
            </a:r>
            <a:r>
              <a:rPr lang="en-US" dirty="0" err="1"/>
              <a:t>circulaţie</a:t>
            </a:r>
            <a:r>
              <a:rPr lang="en-US" dirty="0"/>
              <a:t> </a:t>
            </a:r>
            <a:r>
              <a:rPr lang="en-US" dirty="0" err="1"/>
              <a:t>limitată</a:t>
            </a:r>
            <a:r>
              <a:rPr lang="en-US" dirty="0"/>
              <a:t>. </a:t>
            </a:r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limitate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circuitul</a:t>
            </a:r>
            <a:r>
              <a:rPr lang="en-US" dirty="0"/>
              <a:t> civil pot fi </a:t>
            </a:r>
            <a:r>
              <a:rPr lang="en-US" dirty="0" err="1"/>
              <a:t>dobândite</a:t>
            </a:r>
            <a:r>
              <a:rPr lang="en-US" dirty="0"/>
              <a:t>, </a:t>
            </a:r>
            <a:r>
              <a:rPr lang="en-US" dirty="0" err="1"/>
              <a:t>deţinute</a:t>
            </a:r>
            <a:r>
              <a:rPr lang="en-US" dirty="0"/>
              <a:t>, </a:t>
            </a:r>
            <a:r>
              <a:rPr lang="en-US" dirty="0" err="1"/>
              <a:t>folosite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înstrăinate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condiţiile</a:t>
            </a:r>
            <a:r>
              <a:rPr lang="en-US" dirty="0"/>
              <a:t> </a:t>
            </a:r>
            <a:r>
              <a:rPr lang="en-US" dirty="0" err="1"/>
              <a:t>prevăzute</a:t>
            </a:r>
            <a:r>
              <a:rPr lang="en-US" dirty="0"/>
              <a:t> de </a:t>
            </a:r>
            <a:r>
              <a:rPr lang="en-US" dirty="0" err="1"/>
              <a:t>lege</a:t>
            </a:r>
            <a:r>
              <a:rPr lang="en-US" dirty="0"/>
              <a:t>. In </a:t>
            </a:r>
            <a:r>
              <a:rPr lang="en-US" dirty="0" err="1"/>
              <a:t>principiu</a:t>
            </a:r>
            <a:r>
              <a:rPr lang="en-US" dirty="0"/>
              <a:t>, </a:t>
            </a:r>
            <a:r>
              <a:rPr lang="en-US" dirty="0" err="1"/>
              <a:t>restricţiile</a:t>
            </a:r>
            <a:r>
              <a:rPr lang="en-US" dirty="0"/>
              <a:t> care </a:t>
            </a:r>
            <a:r>
              <a:rPr lang="en-US" dirty="0" err="1"/>
              <a:t>privesc</a:t>
            </a:r>
            <a:r>
              <a:rPr lang="en-US" dirty="0"/>
              <a:t> </a:t>
            </a:r>
            <a:r>
              <a:rPr lang="en-US" dirty="0" err="1"/>
              <a:t>circulaţia</a:t>
            </a:r>
            <a:r>
              <a:rPr lang="en-US" dirty="0"/>
              <a:t> </a:t>
            </a:r>
            <a:r>
              <a:rPr lang="en-US" dirty="0" err="1"/>
              <a:t>bunurilor</a:t>
            </a:r>
            <a:r>
              <a:rPr lang="en-US" dirty="0"/>
              <a:t> se pot </a:t>
            </a:r>
            <a:r>
              <a:rPr lang="en-US" dirty="0" err="1"/>
              <a:t>referi</a:t>
            </a:r>
            <a:r>
              <a:rPr lang="en-US" dirty="0"/>
              <a:t> la </a:t>
            </a:r>
            <a:r>
              <a:rPr lang="en-US" dirty="0" err="1"/>
              <a:t>subiectele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, care le pot </a:t>
            </a:r>
            <a:r>
              <a:rPr lang="en-US" dirty="0" err="1"/>
              <a:t>dobândi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înstrăina</a:t>
            </a:r>
            <a:r>
              <a:rPr lang="en-US" dirty="0"/>
              <a:t>, </a:t>
            </a:r>
            <a:r>
              <a:rPr lang="en-US" dirty="0" err="1"/>
              <a:t>ori</a:t>
            </a:r>
            <a:r>
              <a:rPr lang="en-US" dirty="0"/>
              <a:t> la </a:t>
            </a:r>
            <a:r>
              <a:rPr lang="en-US" dirty="0" err="1"/>
              <a:t>condiţiile</a:t>
            </a:r>
            <a:r>
              <a:rPr lang="en-US" dirty="0"/>
              <a:t> de </a:t>
            </a:r>
            <a:r>
              <a:rPr lang="en-US" dirty="0" err="1"/>
              <a:t>încheiere</a:t>
            </a:r>
            <a:r>
              <a:rPr lang="en-US" dirty="0"/>
              <a:t> a </a:t>
            </a:r>
            <a:r>
              <a:rPr lang="en-US" dirty="0" err="1"/>
              <a:t>actelor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cu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bunuri</a:t>
            </a:r>
            <a:r>
              <a:rPr lang="en-US" dirty="0"/>
              <a:t>. De </a:t>
            </a:r>
            <a:r>
              <a:rPr lang="en-US" dirty="0" err="1"/>
              <a:t>exemplu</a:t>
            </a:r>
            <a:r>
              <a:rPr lang="en-US" dirty="0"/>
              <a:t>, conform </a:t>
            </a:r>
            <a:r>
              <a:rPr lang="en-US" dirty="0" err="1"/>
              <a:t>prevederilor</a:t>
            </a:r>
            <a:r>
              <a:rPr lang="en-US" dirty="0"/>
              <a:t> </a:t>
            </a:r>
            <a:r>
              <a:rPr lang="en-US" dirty="0" err="1"/>
              <a:t>legii</a:t>
            </a:r>
            <a:r>
              <a:rPr lang="en-US" dirty="0"/>
              <a:t> </a:t>
            </a:r>
            <a:r>
              <a:rPr lang="en-US" b="1" dirty="0" err="1"/>
              <a:t>privind</a:t>
            </a:r>
            <a:r>
              <a:rPr lang="en-US" b="1" dirty="0"/>
              <a:t> </a:t>
            </a:r>
            <a:r>
              <a:rPr lang="en-US" b="1" dirty="0" err="1"/>
              <a:t>regimul</a:t>
            </a:r>
            <a:r>
              <a:rPr lang="en-US" b="1" dirty="0"/>
              <a:t> </a:t>
            </a:r>
            <a:r>
              <a:rPr lang="en-US" b="1" dirty="0" err="1"/>
              <a:t>armelor</a:t>
            </a:r>
            <a:r>
              <a:rPr lang="en-US" b="1" dirty="0"/>
              <a:t> </a:t>
            </a:r>
            <a:r>
              <a:rPr lang="en-US" b="1" dirty="0" err="1"/>
              <a:t>şi</a:t>
            </a:r>
            <a:r>
              <a:rPr lang="en-US" b="1" dirty="0"/>
              <a:t> al </a:t>
            </a:r>
            <a:r>
              <a:rPr lang="en-US" b="1" dirty="0" err="1"/>
              <a:t>muniţiilor</a:t>
            </a:r>
            <a:r>
              <a:rPr lang="en-US" b="1" dirty="0"/>
              <a:t> cu </a:t>
            </a:r>
            <a:r>
              <a:rPr lang="en-US" b="1" dirty="0" err="1"/>
              <a:t>destinaţie</a:t>
            </a:r>
            <a:r>
              <a:rPr lang="en-US" b="1" dirty="0"/>
              <a:t> </a:t>
            </a:r>
            <a:r>
              <a:rPr lang="en-US" b="1" dirty="0" err="1"/>
              <a:t>civilă</a:t>
            </a:r>
            <a:r>
              <a:rPr lang="en-US" b="1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armelor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muniţiilor</a:t>
            </a:r>
            <a:r>
              <a:rPr lang="en-US" dirty="0"/>
              <a:t> </a:t>
            </a:r>
            <a:r>
              <a:rPr lang="en-US" dirty="0" err="1"/>
              <a:t>aferente</a:t>
            </a:r>
            <a:r>
              <a:rPr lang="en-US" dirty="0"/>
              <a:t> (</a:t>
            </a:r>
            <a:r>
              <a:rPr lang="en-US" dirty="0" err="1"/>
              <a:t>anume</a:t>
            </a:r>
            <a:r>
              <a:rPr lang="en-US" dirty="0"/>
              <a:t> </a:t>
            </a:r>
            <a:r>
              <a:rPr lang="en-US" dirty="0" err="1"/>
              <a:t>acestea</a:t>
            </a:r>
            <a:r>
              <a:rPr lang="en-US" dirty="0"/>
              <a:t> </a:t>
            </a:r>
            <a:r>
              <a:rPr lang="en-US" dirty="0" err="1"/>
              <a:t>având</a:t>
            </a:r>
            <a:r>
              <a:rPr lang="en-US" dirty="0"/>
              <a:t> o </a:t>
            </a:r>
            <a:r>
              <a:rPr lang="en-US" dirty="0" err="1"/>
              <a:t>circulaţie</a:t>
            </a:r>
            <a:r>
              <a:rPr lang="en-US" dirty="0"/>
              <a:t> </a:t>
            </a:r>
            <a:r>
              <a:rPr lang="en-US" dirty="0" err="1"/>
              <a:t>limitată</a:t>
            </a:r>
            <a:r>
              <a:rPr lang="en-US" dirty="0"/>
              <a:t>) </a:t>
            </a:r>
            <a:r>
              <a:rPr lang="en-US" dirty="0" err="1"/>
              <a:t>poate</a:t>
            </a:r>
            <a:r>
              <a:rPr lang="en-US" dirty="0"/>
              <a:t> fi </a:t>
            </a:r>
            <a:r>
              <a:rPr lang="en-US" dirty="0" err="1"/>
              <a:t>dobândit</a:t>
            </a:r>
            <a:r>
              <a:rPr lang="en-US" dirty="0"/>
              <a:t> de </a:t>
            </a:r>
            <a:r>
              <a:rPr lang="en-US" dirty="0" err="1"/>
              <a:t>per¬soanele</a:t>
            </a:r>
            <a:r>
              <a:rPr lang="en-US" dirty="0"/>
              <a:t> </a:t>
            </a:r>
            <a:r>
              <a:rPr lang="en-US" dirty="0" err="1"/>
              <a:t>fizice</a:t>
            </a:r>
            <a:r>
              <a:rPr lang="en-US" dirty="0"/>
              <a:t> care au </a:t>
            </a:r>
            <a:r>
              <a:rPr lang="en-US" dirty="0" err="1"/>
              <a:t>atins</a:t>
            </a:r>
            <a:r>
              <a:rPr lang="en-US" dirty="0"/>
              <a:t> </a:t>
            </a:r>
            <a:r>
              <a:rPr lang="en-US" dirty="0" err="1"/>
              <a:t>vârsta</a:t>
            </a:r>
            <a:r>
              <a:rPr lang="en-US" dirty="0"/>
              <a:t> de 18 </a:t>
            </a: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cărora</a:t>
            </a:r>
            <a:r>
              <a:rPr lang="en-US" dirty="0"/>
              <a:t> nu le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contraindicată</a:t>
            </a:r>
            <a:r>
              <a:rPr lang="en-US" dirty="0"/>
              <a:t>, din </a:t>
            </a:r>
            <a:r>
              <a:rPr lang="en-US" dirty="0" err="1"/>
              <a:t>punct</a:t>
            </a:r>
            <a:r>
              <a:rPr lang="en-US" dirty="0"/>
              <a:t> de </a:t>
            </a:r>
            <a:r>
              <a:rPr lang="en-US" dirty="0" err="1"/>
              <a:t>vedere</a:t>
            </a:r>
            <a:r>
              <a:rPr lang="en-US" dirty="0"/>
              <a:t> medical, </a:t>
            </a:r>
            <a:r>
              <a:rPr lang="en-US" dirty="0" err="1"/>
              <a:t>mânuirea</a:t>
            </a:r>
            <a:r>
              <a:rPr lang="en-US" dirty="0"/>
              <a:t> </a:t>
            </a:r>
            <a:r>
              <a:rPr lang="en-US" dirty="0" err="1"/>
              <a:t>armelor</a:t>
            </a:r>
            <a:r>
              <a:rPr lang="en-US" dirty="0"/>
              <a:t>. La </a:t>
            </a:r>
            <a:r>
              <a:rPr lang="en-US" dirty="0" err="1"/>
              <a:t>fel</a:t>
            </a:r>
            <a:r>
              <a:rPr lang="en-US" dirty="0"/>
              <a:t> au </a:t>
            </a:r>
            <a:r>
              <a:rPr lang="en-US" dirty="0" err="1"/>
              <a:t>circulaţie</a:t>
            </a:r>
            <a:r>
              <a:rPr lang="en-US" dirty="0"/>
              <a:t> </a:t>
            </a:r>
            <a:r>
              <a:rPr lang="en-US" dirty="0" err="1"/>
              <a:t>limitată</a:t>
            </a:r>
            <a:r>
              <a:rPr lang="en-US" dirty="0"/>
              <a:t> </a:t>
            </a:r>
            <a:r>
              <a:rPr lang="en-US" dirty="0" err="1"/>
              <a:t>monumentele</a:t>
            </a:r>
            <a:r>
              <a:rPr lang="en-US" dirty="0"/>
              <a:t>, </a:t>
            </a:r>
            <a:r>
              <a:rPr lang="en-US" dirty="0" err="1"/>
              <a:t>adică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fac</a:t>
            </a:r>
            <a:r>
              <a:rPr lang="en-US" dirty="0"/>
              <a:t> parte din </a:t>
            </a:r>
            <a:r>
              <a:rPr lang="en-US" dirty="0" err="1"/>
              <a:t>patrimoniul</a:t>
            </a:r>
            <a:r>
              <a:rPr lang="en-US" dirty="0"/>
              <a:t> cultural.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168016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Bunurile</a:t>
            </a:r>
            <a:r>
              <a:rPr lang="en-US" dirty="0"/>
              <a:t> care nu se </a:t>
            </a:r>
            <a:r>
              <a:rPr lang="en-US" dirty="0" err="1"/>
              <a:t>află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circuitul</a:t>
            </a:r>
            <a:r>
              <a:rPr lang="en-US" dirty="0"/>
              <a:t> civil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bunuri</a:t>
            </a:r>
            <a:r>
              <a:rPr lang="en-US" dirty="0"/>
              <a:t> care nu pot face </a:t>
            </a:r>
            <a:r>
              <a:rPr lang="en-US" dirty="0" err="1"/>
              <a:t>obi¬ectul</a:t>
            </a:r>
            <a:r>
              <a:rPr lang="en-US" dirty="0"/>
              <a:t> </a:t>
            </a:r>
            <a:r>
              <a:rPr lang="en-US" dirty="0" err="1"/>
              <a:t>actelor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. </a:t>
            </a:r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scoase</a:t>
            </a:r>
            <a:r>
              <a:rPr lang="en-US" dirty="0"/>
              <a:t> din </a:t>
            </a:r>
            <a:r>
              <a:rPr lang="en-US" dirty="0" err="1"/>
              <a:t>circuitul</a:t>
            </a:r>
            <a:r>
              <a:rPr lang="en-US" dirty="0"/>
              <a:t> civil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inalienabile</a:t>
            </a:r>
            <a:r>
              <a:rPr lang="en-US" dirty="0"/>
              <a:t>, </a:t>
            </a:r>
            <a:r>
              <a:rPr lang="en-US" dirty="0" err="1"/>
              <a:t>adică</a:t>
            </a:r>
            <a:r>
              <a:rPr lang="en-US" dirty="0"/>
              <a:t> nu pot fi </a:t>
            </a:r>
            <a:r>
              <a:rPr lang="en-US" dirty="0" err="1"/>
              <a:t>înstrăinate</a:t>
            </a:r>
            <a:r>
              <a:rPr lang="en-US" dirty="0"/>
              <a:t>.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scoase</a:t>
            </a:r>
            <a:r>
              <a:rPr lang="en-US" dirty="0"/>
              <a:t> din </a:t>
            </a:r>
            <a:r>
              <a:rPr lang="en-US" dirty="0" err="1"/>
              <a:t>circuitul</a:t>
            </a:r>
            <a:r>
              <a:rPr lang="en-US" dirty="0"/>
              <a:t> civil:</a:t>
            </a:r>
            <a:br>
              <a:rPr lang="en-US" dirty="0"/>
            </a:br>
            <a:r>
              <a:rPr lang="en-US" dirty="0">
                <a:sym typeface="Symbol" charset="2"/>
              </a:rPr>
              <a:t></a:t>
            </a:r>
            <a:r>
              <a:rPr lang="en-US" dirty="0"/>
              <a:t>    </a:t>
            </a:r>
            <a:r>
              <a:rPr lang="en-US" dirty="0" err="1"/>
              <a:t>lucrurile</a:t>
            </a:r>
            <a:r>
              <a:rPr lang="en-US" dirty="0"/>
              <a:t> care,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natura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, nu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susceptibile</a:t>
            </a:r>
            <a:r>
              <a:rPr lang="en-US" dirty="0"/>
              <a:t> de </a:t>
            </a:r>
            <a:r>
              <a:rPr lang="en-US" dirty="0" err="1"/>
              <a:t>apropiere</a:t>
            </a:r>
            <a:r>
              <a:rPr lang="en-US" dirty="0"/>
              <a:t>, sub forma </a:t>
            </a:r>
            <a:r>
              <a:rPr lang="en-US" dirty="0" err="1"/>
              <a:t>dreptului</a:t>
            </a:r>
            <a:r>
              <a:rPr lang="en-US" dirty="0"/>
              <a:t> de </a:t>
            </a:r>
            <a:r>
              <a:rPr lang="en-US" dirty="0" err="1"/>
              <a:t>proprietate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a </a:t>
            </a:r>
            <a:r>
              <a:rPr lang="en-US" dirty="0" err="1"/>
              <a:t>altor</a:t>
            </a:r>
            <a:r>
              <a:rPr lang="en-US" dirty="0"/>
              <a:t> </a:t>
            </a:r>
            <a:r>
              <a:rPr lang="en-US" dirty="0" err="1"/>
              <a:t>drepturi</a:t>
            </a:r>
            <a:r>
              <a:rPr lang="en-US" dirty="0"/>
              <a:t> </a:t>
            </a:r>
            <a:r>
              <a:rPr lang="en-US" dirty="0" err="1"/>
              <a:t>reale</a:t>
            </a:r>
            <a:r>
              <a:rPr lang="en-US" dirty="0"/>
              <a:t>, cum </a:t>
            </a:r>
            <a:r>
              <a:rPr lang="en-US" dirty="0" err="1"/>
              <a:t>ar</a:t>
            </a:r>
            <a:r>
              <a:rPr lang="en-US" dirty="0"/>
              <a:t> fi: </a:t>
            </a:r>
            <a:r>
              <a:rPr lang="en-US" dirty="0" err="1"/>
              <a:t>aerul</a:t>
            </a:r>
            <a:r>
              <a:rPr lang="en-US" dirty="0"/>
              <a:t>, </a:t>
            </a:r>
            <a:r>
              <a:rPr lang="en-US" dirty="0" err="1"/>
              <a:t>apele</a:t>
            </a:r>
            <a:r>
              <a:rPr lang="en-US" dirty="0"/>
              <a:t> </a:t>
            </a:r>
            <a:r>
              <a:rPr lang="en-US" dirty="0" err="1"/>
              <a:t>curgătoare</a:t>
            </a:r>
            <a:r>
              <a:rPr lang="en-US" dirty="0"/>
              <a:t>, </a:t>
            </a:r>
            <a:r>
              <a:rPr lang="en-US" dirty="0" err="1"/>
              <a:t>spaţiul</a:t>
            </a:r>
            <a:r>
              <a:rPr lang="en-US" dirty="0"/>
              <a:t> cosmic </a:t>
            </a:r>
            <a:r>
              <a:rPr lang="en-US" dirty="0" err="1"/>
              <a:t>etc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>
                <a:sym typeface="Symbol" charset="2"/>
              </a:rPr>
              <a:t></a:t>
            </a:r>
            <a:r>
              <a:rPr lang="en-US" dirty="0"/>
              <a:t>    </a:t>
            </a:r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domeniului</a:t>
            </a:r>
            <a:r>
              <a:rPr lang="en-US" dirty="0"/>
              <a:t> public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conformitate</a:t>
            </a:r>
            <a:r>
              <a:rPr lang="en-US" dirty="0"/>
              <a:t> cu </a:t>
            </a:r>
            <a:r>
              <a:rPr lang="en-US" dirty="0" err="1"/>
              <a:t>prevederile</a:t>
            </a:r>
            <a:r>
              <a:rPr lang="en-US" dirty="0"/>
              <a:t> art.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alin</a:t>
            </a:r>
            <a:r>
              <a:rPr lang="en-US" dirty="0"/>
              <a:t>. (xxx) din </a:t>
            </a:r>
            <a:r>
              <a:rPr lang="en-US" dirty="0" err="1"/>
              <a:t>Codul</a:t>
            </a:r>
            <a:r>
              <a:rPr lang="en-US" dirty="0"/>
              <a:t> civil;</a:t>
            </a:r>
            <a:br>
              <a:rPr lang="en-US" dirty="0"/>
            </a:br>
            <a:r>
              <a:rPr lang="en-US" dirty="0">
                <a:sym typeface="Symbol" charset="2"/>
              </a:rPr>
              <a:t></a:t>
            </a:r>
            <a:r>
              <a:rPr lang="en-US" dirty="0"/>
              <a:t>    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categorii</a:t>
            </a:r>
            <a:r>
              <a:rPr lang="en-US" dirty="0"/>
              <a:t> de </a:t>
            </a:r>
            <a:r>
              <a:rPr lang="en-US" dirty="0" err="1"/>
              <a:t>bunuri</a:t>
            </a:r>
            <a:r>
              <a:rPr lang="en-US" dirty="0"/>
              <a:t> care,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lege</a:t>
            </a:r>
            <a:r>
              <a:rPr lang="en-US" dirty="0"/>
              <a:t>,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scoase</a:t>
            </a:r>
            <a:r>
              <a:rPr lang="en-US" dirty="0"/>
              <a:t> din </a:t>
            </a:r>
            <a:r>
              <a:rPr lang="en-US" dirty="0" err="1"/>
              <a:t>circuitul</a:t>
            </a:r>
            <a:r>
              <a:rPr lang="en-US" dirty="0"/>
              <a:t> civil.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197435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Bunuri</a:t>
            </a:r>
            <a:r>
              <a:rPr lang="en-US" dirty="0"/>
              <a:t> mobile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imobile</a:t>
            </a:r>
            <a:r>
              <a:rPr lang="en-US" dirty="0"/>
              <a:t>, art. 459, 460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Imobile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care au o </a:t>
            </a:r>
            <a:r>
              <a:rPr lang="en-US" dirty="0" err="1"/>
              <a:t>aşezare</a:t>
            </a:r>
            <a:r>
              <a:rPr lang="en-US" dirty="0"/>
              <a:t> </a:t>
            </a:r>
            <a:r>
              <a:rPr lang="en-US" dirty="0" err="1"/>
              <a:t>fixă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stabilă</a:t>
            </a:r>
            <a:r>
              <a:rPr lang="en-US" dirty="0"/>
              <a:t>, cum </a:t>
            </a:r>
            <a:r>
              <a:rPr lang="en-US" dirty="0" err="1"/>
              <a:t>ar</a:t>
            </a:r>
            <a:r>
              <a:rPr lang="en-US" dirty="0"/>
              <a:t> fi </a:t>
            </a:r>
            <a:r>
              <a:rPr lang="en-US" dirty="0" err="1"/>
              <a:t>pământul</a:t>
            </a:r>
            <a:r>
              <a:rPr lang="en-US" dirty="0"/>
              <a:t>, </a:t>
            </a:r>
            <a:r>
              <a:rPr lang="en-US" dirty="0" err="1"/>
              <a:t>clădirile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genere</a:t>
            </a:r>
            <a:r>
              <a:rPr lang="en-US" dirty="0"/>
              <a:t>, tot </a:t>
            </a:r>
            <a:r>
              <a:rPr lang="en-US" dirty="0" err="1"/>
              <a:t>ceea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durabil</a:t>
            </a:r>
            <a:r>
              <a:rPr lang="en-US" dirty="0"/>
              <a:t> </a:t>
            </a:r>
            <a:r>
              <a:rPr lang="en-US" dirty="0" err="1"/>
              <a:t>legat</a:t>
            </a:r>
            <a:r>
              <a:rPr lang="en-US" dirty="0"/>
              <a:t> de sol.</a:t>
            </a:r>
            <a:br>
              <a:rPr lang="en-US" dirty="0"/>
            </a:br>
            <a:r>
              <a:rPr lang="en-US" dirty="0"/>
              <a:t>Mobile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care nu au o </a:t>
            </a:r>
            <a:r>
              <a:rPr lang="en-US" dirty="0" err="1"/>
              <a:t>aşezare</a:t>
            </a:r>
            <a:r>
              <a:rPr lang="en-US" dirty="0"/>
              <a:t> </a:t>
            </a:r>
            <a:r>
              <a:rPr lang="en-US" dirty="0" err="1"/>
              <a:t>fixă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stabilă</a:t>
            </a:r>
            <a:r>
              <a:rPr lang="en-US" dirty="0"/>
              <a:t>, </a:t>
            </a:r>
            <a:r>
              <a:rPr lang="en-US" dirty="0" err="1"/>
              <a:t>fiind</a:t>
            </a:r>
            <a:r>
              <a:rPr lang="en-US" dirty="0"/>
              <a:t> </a:t>
            </a:r>
            <a:r>
              <a:rPr lang="en-US" dirty="0" err="1"/>
              <a:t>susceptibile</a:t>
            </a:r>
            <a:r>
              <a:rPr lang="en-US" dirty="0"/>
              <a:t> de </a:t>
            </a:r>
            <a:r>
              <a:rPr lang="en-US" dirty="0" err="1"/>
              <a:t>deplasare</a:t>
            </a:r>
            <a:r>
              <a:rPr lang="en-US" dirty="0"/>
              <a:t> de la un </a:t>
            </a:r>
            <a:r>
              <a:rPr lang="en-US" dirty="0" err="1"/>
              <a:t>loc</a:t>
            </a:r>
            <a:r>
              <a:rPr lang="en-US" dirty="0"/>
              <a:t> la </a:t>
            </a:r>
            <a:r>
              <a:rPr lang="en-US" dirty="0" err="1"/>
              <a:t>altul</a:t>
            </a:r>
            <a:r>
              <a:rPr lang="en-US" dirty="0"/>
              <a:t>, fie </a:t>
            </a:r>
            <a:r>
              <a:rPr lang="en-US" dirty="0" err="1"/>
              <a:t>prin</a:t>
            </a:r>
            <a:r>
              <a:rPr lang="en-US" dirty="0"/>
              <a:t> el </a:t>
            </a:r>
            <a:r>
              <a:rPr lang="en-US" dirty="0" err="1"/>
              <a:t>însele</a:t>
            </a:r>
            <a:r>
              <a:rPr lang="en-US" dirty="0"/>
              <a:t>, fie cu </a:t>
            </a:r>
            <a:r>
              <a:rPr lang="en-US" dirty="0" err="1"/>
              <a:t>concursul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forţe</a:t>
            </a:r>
            <a:r>
              <a:rPr lang="en-US" dirty="0"/>
              <a:t> </a:t>
            </a:r>
            <a:r>
              <a:rPr lang="en-US" dirty="0" err="1"/>
              <a:t>străine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Clasificarea</a:t>
            </a:r>
            <a:r>
              <a:rPr lang="en-US" dirty="0"/>
              <a:t> </a:t>
            </a:r>
            <a:r>
              <a:rPr lang="en-US" dirty="0" err="1"/>
              <a:t>bunurilor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imobile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mobile se </a:t>
            </a:r>
            <a:r>
              <a:rPr lang="en-US" dirty="0" err="1"/>
              <a:t>întemeiază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principiu</a:t>
            </a:r>
            <a:r>
              <a:rPr lang="en-US" dirty="0"/>
              <a:t>,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diferenţa</a:t>
            </a:r>
            <a:r>
              <a:rPr lang="en-US" dirty="0"/>
              <a:t> de </a:t>
            </a:r>
            <a:r>
              <a:rPr lang="en-US" dirty="0" err="1"/>
              <a:t>natură</a:t>
            </a:r>
            <a:r>
              <a:rPr lang="en-US" dirty="0"/>
              <a:t> </a:t>
            </a:r>
            <a:r>
              <a:rPr lang="en-US" dirty="0" err="1"/>
              <a:t>fizică</a:t>
            </a:r>
            <a:r>
              <a:rPr lang="en-US" dirty="0"/>
              <a:t> </a:t>
            </a:r>
            <a:r>
              <a:rPr lang="en-US" dirty="0" err="1"/>
              <a:t>existentă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mobile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cele</a:t>
            </a:r>
            <a:r>
              <a:rPr lang="en-US" dirty="0"/>
              <a:t> care se </a:t>
            </a:r>
            <a:r>
              <a:rPr lang="en-US" dirty="0" err="1"/>
              <a:t>caracterizează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fixitate</a:t>
            </a:r>
            <a:r>
              <a:rPr lang="en-US" dirty="0"/>
              <a:t>. </a:t>
            </a:r>
            <a:r>
              <a:rPr lang="en-US" dirty="0" err="1"/>
              <a:t>Spunem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principiu</a:t>
            </a:r>
            <a:r>
              <a:rPr lang="en-US" dirty="0"/>
              <a:t>, </a:t>
            </a:r>
            <a:r>
              <a:rPr lang="en-US" dirty="0" err="1"/>
              <a:t>fiindcă</a:t>
            </a:r>
            <a:r>
              <a:rPr lang="en-US" dirty="0"/>
              <a:t> </a:t>
            </a:r>
            <a:r>
              <a:rPr lang="en-US" dirty="0" err="1"/>
              <a:t>imobile</a:t>
            </a:r>
            <a:r>
              <a:rPr lang="en-US" dirty="0"/>
              <a:t>,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natura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,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cea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mare parte </a:t>
            </a:r>
            <a:r>
              <a:rPr lang="en-US" dirty="0" err="1"/>
              <a:t>doar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enumerate </a:t>
            </a:r>
          </a:p>
        </p:txBody>
      </p:sp>
    </p:spTree>
    <p:extLst>
      <p:ext uri="{BB962C8B-B14F-4D97-AF65-F5344CB8AC3E}">
        <p14:creationId xmlns:p14="http://schemas.microsoft.com/office/powerpoint/2010/main" val="1322810630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divizibile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indivizibile</a:t>
            </a:r>
            <a:r>
              <a:rPr lang="en-US" dirty="0"/>
              <a:t> art. 466 CC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Noţiunile</a:t>
            </a:r>
            <a:r>
              <a:rPr lang="en-US" dirty="0"/>
              <a:t> de bun </a:t>
            </a:r>
            <a:r>
              <a:rPr lang="en-US" dirty="0" err="1"/>
              <a:t>divizibil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de bun </a:t>
            </a:r>
            <a:r>
              <a:rPr lang="en-US" dirty="0" err="1"/>
              <a:t>indivizibil</a:t>
            </a:r>
            <a:r>
              <a:rPr lang="en-US" dirty="0"/>
              <a:t> se </a:t>
            </a:r>
            <a:r>
              <a:rPr lang="en-US" dirty="0" err="1"/>
              <a:t>conţin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art. 466 din </a:t>
            </a:r>
            <a:r>
              <a:rPr lang="en-US" dirty="0" err="1"/>
              <a:t>Codul</a:t>
            </a:r>
            <a:r>
              <a:rPr lang="en-US" dirty="0"/>
              <a:t> civil.</a:t>
            </a:r>
            <a:br>
              <a:rPr lang="en-US" dirty="0"/>
            </a:br>
            <a:r>
              <a:rPr lang="en-US" dirty="0"/>
              <a:t>Este </a:t>
            </a:r>
            <a:r>
              <a:rPr lang="en-US" dirty="0" err="1"/>
              <a:t>divizibil</a:t>
            </a:r>
            <a:r>
              <a:rPr lang="en-US" dirty="0"/>
              <a:t> </a:t>
            </a:r>
            <a:r>
              <a:rPr lang="en-US" dirty="0" err="1"/>
              <a:t>bunul</a:t>
            </a:r>
            <a:r>
              <a:rPr lang="en-US" dirty="0"/>
              <a:t> care </a:t>
            </a:r>
            <a:r>
              <a:rPr lang="en-US" dirty="0" err="1"/>
              <a:t>poate</a:t>
            </a:r>
            <a:r>
              <a:rPr lang="en-US" dirty="0"/>
              <a:t> fi </a:t>
            </a:r>
            <a:r>
              <a:rPr lang="en-US" dirty="0" err="1"/>
              <a:t>împărţit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natură</a:t>
            </a:r>
            <a:r>
              <a:rPr lang="en-US" dirty="0"/>
              <a:t> </a:t>
            </a:r>
            <a:r>
              <a:rPr lang="en-US" dirty="0" err="1"/>
              <a:t>fără</a:t>
            </a:r>
            <a:r>
              <a:rPr lang="en-US" dirty="0"/>
              <a:t> a </a:t>
            </a:r>
            <a:r>
              <a:rPr lang="en-US" dirty="0" err="1"/>
              <a:t>i</a:t>
            </a:r>
            <a:r>
              <a:rPr lang="en-US" dirty="0"/>
              <a:t> se </a:t>
            </a:r>
            <a:r>
              <a:rPr lang="en-US" dirty="0" err="1"/>
              <a:t>schimba</a:t>
            </a:r>
            <a:r>
              <a:rPr lang="en-US" dirty="0"/>
              <a:t> </a:t>
            </a:r>
            <a:r>
              <a:rPr lang="en-US" dirty="0" err="1"/>
              <a:t>destinaţia</a:t>
            </a:r>
            <a:r>
              <a:rPr lang="en-US" dirty="0"/>
              <a:t> </a:t>
            </a:r>
            <a:r>
              <a:rPr lang="en-US" dirty="0" err="1"/>
              <a:t>economică</a:t>
            </a:r>
            <a:r>
              <a:rPr lang="en-US" dirty="0"/>
              <a:t>, de </a:t>
            </a:r>
            <a:r>
              <a:rPr lang="en-US" dirty="0" err="1"/>
              <a:t>exemplu</a:t>
            </a:r>
            <a:r>
              <a:rPr lang="en-US" dirty="0"/>
              <a:t> o </a:t>
            </a:r>
            <a:r>
              <a:rPr lang="en-US" dirty="0" err="1"/>
              <a:t>bucată</a:t>
            </a:r>
            <a:r>
              <a:rPr lang="en-US" dirty="0"/>
              <a:t> de </a:t>
            </a:r>
            <a:r>
              <a:rPr lang="en-US" dirty="0" err="1"/>
              <a:t>stofă</a:t>
            </a:r>
            <a:r>
              <a:rPr lang="en-US" dirty="0"/>
              <a:t>, un </a:t>
            </a:r>
            <a:r>
              <a:rPr lang="en-US" dirty="0" err="1"/>
              <a:t>teren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Este </a:t>
            </a:r>
            <a:r>
              <a:rPr lang="en-US" dirty="0" err="1"/>
              <a:t>indivizibil</a:t>
            </a:r>
            <a:r>
              <a:rPr lang="en-US" dirty="0"/>
              <a:t> </a:t>
            </a:r>
            <a:r>
              <a:rPr lang="en-US" dirty="0" err="1"/>
              <a:t>bunul</a:t>
            </a:r>
            <a:r>
              <a:rPr lang="en-US" dirty="0"/>
              <a:t> ale </a:t>
            </a:r>
            <a:r>
              <a:rPr lang="en-US" dirty="0" err="1"/>
              <a:t>cărui</a:t>
            </a:r>
            <a:r>
              <a:rPr lang="en-US" dirty="0"/>
              <a:t> </a:t>
            </a:r>
            <a:r>
              <a:rPr lang="en-US" dirty="0" err="1"/>
              <a:t>părţi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urma</a:t>
            </a:r>
            <a:r>
              <a:rPr lang="en-US" dirty="0"/>
              <a:t> </a:t>
            </a:r>
            <a:r>
              <a:rPr lang="en-US" dirty="0" err="1"/>
              <a:t>divizării</a:t>
            </a:r>
            <a:r>
              <a:rPr lang="en-US" dirty="0"/>
              <a:t>, </a:t>
            </a:r>
            <a:r>
              <a:rPr lang="en-US" dirty="0" err="1"/>
              <a:t>pierd</a:t>
            </a:r>
            <a:r>
              <a:rPr lang="en-US" dirty="0"/>
              <a:t> </a:t>
            </a:r>
            <a:r>
              <a:rPr lang="en-US" dirty="0" err="1"/>
              <a:t>calităţile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destinaţia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, de </a:t>
            </a:r>
            <a:r>
              <a:rPr lang="en-US" dirty="0" err="1"/>
              <a:t>exemplu</a:t>
            </a:r>
            <a:r>
              <a:rPr lang="en-US" dirty="0"/>
              <a:t>, un </a:t>
            </a:r>
            <a:r>
              <a:rPr lang="en-US" dirty="0" err="1"/>
              <a:t>automobil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Clasificarea</a:t>
            </a:r>
            <a:r>
              <a:rPr lang="en-US" dirty="0"/>
              <a:t> </a:t>
            </a:r>
            <a:r>
              <a:rPr lang="en-US" dirty="0" err="1"/>
              <a:t>bunurilor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divizibile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indivizibile</a:t>
            </a:r>
            <a:r>
              <a:rPr lang="en-US" dirty="0"/>
              <a:t> se face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criteriul</a:t>
            </a:r>
            <a:r>
              <a:rPr lang="en-US" dirty="0"/>
              <a:t> </a:t>
            </a:r>
            <a:r>
              <a:rPr lang="en-US" dirty="0" err="1"/>
              <a:t>posibilităţii</a:t>
            </a:r>
            <a:r>
              <a:rPr lang="en-US" dirty="0"/>
              <a:t> </a:t>
            </a:r>
            <a:r>
              <a:rPr lang="en-US" dirty="0" err="1"/>
              <a:t>împărţirii</a:t>
            </a:r>
            <a:r>
              <a:rPr lang="en-US" dirty="0"/>
              <a:t> </a:t>
            </a:r>
            <a:r>
              <a:rPr lang="en-US" dirty="0" err="1"/>
              <a:t>bunurilor</a:t>
            </a:r>
            <a:r>
              <a:rPr lang="en-US" dirty="0"/>
              <a:t> </a:t>
            </a:r>
            <a:r>
              <a:rPr lang="en-US" dirty="0" err="1"/>
              <a:t>fără</a:t>
            </a:r>
            <a:r>
              <a:rPr lang="en-US" dirty="0"/>
              <a:t> a se </a:t>
            </a:r>
            <a:r>
              <a:rPr lang="en-US" dirty="0" err="1"/>
              <a:t>schimba</a:t>
            </a:r>
            <a:r>
              <a:rPr lang="en-US" dirty="0"/>
              <a:t> </a:t>
            </a:r>
            <a:r>
              <a:rPr lang="en-US" dirty="0" err="1"/>
              <a:t>utilitatea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destinaţia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 </a:t>
            </a:r>
            <a:r>
              <a:rPr lang="en-US" dirty="0" err="1"/>
              <a:t>economică</a:t>
            </a:r>
            <a:r>
              <a:rPr lang="en-US" dirty="0"/>
              <a:t>. Este </a:t>
            </a:r>
            <a:r>
              <a:rPr lang="en-US" dirty="0" err="1"/>
              <a:t>necesară</a:t>
            </a:r>
            <a:r>
              <a:rPr lang="en-US" dirty="0"/>
              <a:t> </a:t>
            </a:r>
            <a:r>
              <a:rPr lang="en-US" dirty="0" err="1"/>
              <a:t>precizarea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divizibilitatea</a:t>
            </a:r>
            <a:r>
              <a:rPr lang="en-US" dirty="0"/>
              <a:t> </a:t>
            </a:r>
            <a:r>
              <a:rPr lang="en-US" dirty="0" err="1"/>
              <a:t>bunurilor</a:t>
            </a:r>
            <a:r>
              <a:rPr lang="en-US" dirty="0"/>
              <a:t> </a:t>
            </a:r>
            <a:r>
              <a:rPr lang="en-US" dirty="0" err="1"/>
              <a:t>urmează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fie </a:t>
            </a:r>
            <a:r>
              <a:rPr lang="en-US" dirty="0" err="1"/>
              <a:t>privită</a:t>
            </a:r>
            <a:r>
              <a:rPr lang="en-US" dirty="0"/>
              <a:t> sub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aspecte</a:t>
            </a:r>
            <a:r>
              <a:rPr lang="en-US" dirty="0"/>
              <a:t>: </a:t>
            </a:r>
            <a:r>
              <a:rPr lang="en-US" dirty="0" err="1"/>
              <a:t>fizic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. Sub aspect </a:t>
            </a:r>
            <a:r>
              <a:rPr lang="en-US" dirty="0" err="1"/>
              <a:t>fizic</a:t>
            </a:r>
            <a:r>
              <a:rPr lang="en-US" dirty="0"/>
              <a:t>,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divizibile</a:t>
            </a:r>
            <a:r>
              <a:rPr lang="en-US" dirty="0"/>
              <a:t> </a:t>
            </a:r>
            <a:r>
              <a:rPr lang="en-US" dirty="0" err="1"/>
              <a:t>numai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corporale</a:t>
            </a:r>
            <a:r>
              <a:rPr lang="en-US" dirty="0"/>
              <a:t>,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fiind</a:t>
            </a:r>
            <a:r>
              <a:rPr lang="en-US" dirty="0"/>
              <a:t> </a:t>
            </a:r>
            <a:r>
              <a:rPr lang="en-US" dirty="0" err="1"/>
              <a:t>faptul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materia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sine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întotdeauna</a:t>
            </a:r>
            <a:r>
              <a:rPr lang="en-US" dirty="0"/>
              <a:t> </a:t>
            </a:r>
            <a:r>
              <a:rPr lang="en-US" dirty="0" err="1"/>
              <a:t>divizibilă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Divizibilitatea</a:t>
            </a:r>
            <a:r>
              <a:rPr lang="en-US" dirty="0"/>
              <a:t> </a:t>
            </a:r>
            <a:r>
              <a:rPr lang="en-US" dirty="0" err="1"/>
              <a:t>fizică</a:t>
            </a:r>
            <a:r>
              <a:rPr lang="en-US" dirty="0"/>
              <a:t> </a:t>
            </a:r>
            <a:r>
              <a:rPr lang="en-US" dirty="0" err="1"/>
              <a:t>presupune</a:t>
            </a:r>
            <a:r>
              <a:rPr lang="en-US" dirty="0"/>
              <a:t> </a:t>
            </a:r>
            <a:r>
              <a:rPr lang="en-US" dirty="0" err="1"/>
              <a:t>existenţa</a:t>
            </a:r>
            <a:r>
              <a:rPr lang="en-US" dirty="0"/>
              <a:t> a </a:t>
            </a:r>
            <a:r>
              <a:rPr lang="en-US" dirty="0" err="1"/>
              <a:t>trei</a:t>
            </a:r>
            <a:r>
              <a:rPr lang="en-US" dirty="0"/>
              <a:t> </a:t>
            </a:r>
            <a:r>
              <a:rPr lang="en-US" dirty="0" err="1"/>
              <a:t>condiţii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>
                <a:sym typeface="Symbol" charset="2"/>
              </a:rPr>
              <a:t></a:t>
            </a:r>
            <a:r>
              <a:rPr lang="en-US" dirty="0"/>
              <a:t>    </a:t>
            </a:r>
            <a:r>
              <a:rPr lang="en-US" dirty="0" err="1"/>
              <a:t>părţile</a:t>
            </a:r>
            <a:r>
              <a:rPr lang="en-US" dirty="0"/>
              <a:t> </a:t>
            </a:r>
            <a:r>
              <a:rPr lang="en-US" dirty="0" err="1"/>
              <a:t>componente</a:t>
            </a:r>
            <a:r>
              <a:rPr lang="en-US" dirty="0"/>
              <a:t> ale </a:t>
            </a:r>
            <a:r>
              <a:rPr lang="en-US" dirty="0" err="1"/>
              <a:t>bunului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posede</a:t>
            </a:r>
            <a:r>
              <a:rPr lang="en-US" dirty="0"/>
              <a:t> </a:t>
            </a:r>
            <a:r>
              <a:rPr lang="en-US" dirty="0" err="1"/>
              <a:t>calităţile</a:t>
            </a:r>
            <a:r>
              <a:rPr lang="en-US" dirty="0"/>
              <a:t> </a:t>
            </a:r>
            <a:r>
              <a:rPr lang="en-US" dirty="0" err="1"/>
              <a:t>individuale</a:t>
            </a:r>
            <a:r>
              <a:rPr lang="en-US" dirty="0"/>
              <a:t> ale </a:t>
            </a:r>
            <a:r>
              <a:rPr lang="en-US" dirty="0" err="1"/>
              <a:t>întregului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>
                <a:sym typeface="Symbol" charset="2"/>
              </a:rPr>
              <a:t></a:t>
            </a:r>
            <a:r>
              <a:rPr lang="en-US" dirty="0"/>
              <a:t>    </a:t>
            </a:r>
            <a:r>
              <a:rPr lang="en-US" dirty="0" err="1"/>
              <a:t>părţile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rămână</a:t>
            </a:r>
            <a:r>
              <a:rPr lang="en-US" dirty="0"/>
              <a:t> </a:t>
            </a:r>
            <a:r>
              <a:rPr lang="en-US" dirty="0" err="1"/>
              <a:t>proprii</a:t>
            </a:r>
            <a:r>
              <a:rPr lang="en-US" dirty="0"/>
              <a:t> </a:t>
            </a:r>
            <a:r>
              <a:rPr lang="en-US" dirty="0" err="1"/>
              <a:t>destinaţiei</a:t>
            </a:r>
            <a:r>
              <a:rPr lang="en-US" dirty="0"/>
              <a:t> </a:t>
            </a:r>
            <a:r>
              <a:rPr lang="en-US" dirty="0" err="1"/>
              <a:t>economice</a:t>
            </a:r>
            <a:r>
              <a:rPr lang="en-US" dirty="0"/>
              <a:t> ale </a:t>
            </a:r>
            <a:r>
              <a:rPr lang="en-US" dirty="0" err="1"/>
              <a:t>întregului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>
                <a:sym typeface="Symbol" charset="2"/>
              </a:rPr>
              <a:t></a:t>
            </a:r>
            <a:r>
              <a:rPr lang="en-US" dirty="0"/>
              <a:t>    </a:t>
            </a:r>
            <a:r>
              <a:rPr lang="en-US" dirty="0" err="1"/>
              <a:t>părţile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nu </a:t>
            </a:r>
            <a:r>
              <a:rPr lang="en-US" dirty="0" err="1"/>
              <a:t>sufere</a:t>
            </a:r>
            <a:r>
              <a:rPr lang="en-US" dirty="0"/>
              <a:t> o </a:t>
            </a:r>
            <a:r>
              <a:rPr lang="en-US" dirty="0" err="1"/>
              <a:t>depreciere</a:t>
            </a:r>
            <a:r>
              <a:rPr lang="en-US" dirty="0"/>
              <a:t> </a:t>
            </a:r>
            <a:r>
              <a:rPr lang="en-US" dirty="0" err="1"/>
              <a:t>valorică</a:t>
            </a:r>
            <a:r>
              <a:rPr lang="en-US" dirty="0"/>
              <a:t> </a:t>
            </a:r>
            <a:r>
              <a:rPr lang="en-US" dirty="0" err="1"/>
              <a:t>disproporţionată</a:t>
            </a:r>
            <a:r>
              <a:rPr lang="en-US" dirty="0"/>
              <a:t>. </a:t>
            </a:r>
            <a:r>
              <a:rPr lang="en-US" dirty="0" err="1"/>
              <a:t>Existenţa</a:t>
            </a:r>
            <a:r>
              <a:rPr lang="en-US" dirty="0"/>
              <a:t> </a:t>
            </a:r>
            <a:r>
              <a:rPr lang="en-US" dirty="0" err="1"/>
              <a:t>acestor</a:t>
            </a:r>
            <a:r>
              <a:rPr lang="en-US" dirty="0"/>
              <a:t> </a:t>
            </a:r>
            <a:r>
              <a:rPr lang="en-US" dirty="0" err="1"/>
              <a:t>condiţii</a:t>
            </a:r>
            <a:r>
              <a:rPr lang="en-US" dirty="0"/>
              <a:t> </a:t>
            </a:r>
            <a:r>
              <a:rPr lang="en-US" dirty="0" err="1"/>
              <a:t>depinde</a:t>
            </a:r>
            <a:r>
              <a:rPr lang="en-US" dirty="0"/>
              <a:t> de </a:t>
            </a:r>
            <a:r>
              <a:rPr lang="en-US" dirty="0" err="1"/>
              <a:t>însuşirile</a:t>
            </a:r>
            <a:r>
              <a:rPr lang="en-US" dirty="0"/>
              <a:t> </a:t>
            </a:r>
            <a:r>
              <a:rPr lang="en-US" dirty="0" err="1"/>
              <a:t>naturale</a:t>
            </a:r>
            <a:r>
              <a:rPr lang="en-US" dirty="0"/>
              <a:t> ale </a:t>
            </a:r>
            <a:r>
              <a:rPr lang="en-US" dirty="0" err="1"/>
              <a:t>bunului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23944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principale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accesorii</a:t>
            </a:r>
            <a:br>
              <a:rPr lang="en-US" dirty="0"/>
            </a:br>
            <a:r>
              <a:rPr lang="en-US" dirty="0"/>
              <a:t>art. 467 CC 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00250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„</a:t>
            </a:r>
            <a:r>
              <a:rPr lang="en-US" dirty="0" err="1"/>
              <a:t>Bunul</a:t>
            </a:r>
            <a:r>
              <a:rPr lang="en-US" dirty="0"/>
              <a:t> </a:t>
            </a:r>
            <a:r>
              <a:rPr lang="en-US" dirty="0" err="1"/>
              <a:t>destinat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mod permanent </a:t>
            </a:r>
            <a:r>
              <a:rPr lang="en-US" dirty="0" err="1"/>
              <a:t>întrebuinţării</a:t>
            </a:r>
            <a:r>
              <a:rPr lang="en-US" dirty="0"/>
              <a:t> </a:t>
            </a:r>
            <a:r>
              <a:rPr lang="en-US" dirty="0" err="1"/>
              <a:t>economice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alt bun (principal)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legat</a:t>
            </a:r>
            <a:r>
              <a:rPr lang="en-US" dirty="0"/>
              <a:t> de </a:t>
            </a:r>
            <a:r>
              <a:rPr lang="en-US" dirty="0" err="1"/>
              <a:t>acesta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destinaţie</a:t>
            </a:r>
            <a:r>
              <a:rPr lang="en-US" dirty="0"/>
              <a:t> </a:t>
            </a:r>
            <a:r>
              <a:rPr lang="en-US" dirty="0" err="1"/>
              <a:t>comună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un bun </a:t>
            </a:r>
            <a:r>
              <a:rPr lang="en-US" dirty="0" err="1"/>
              <a:t>accesoriu</a:t>
            </a:r>
            <a:r>
              <a:rPr lang="en-US" dirty="0"/>
              <a:t> </a:t>
            </a:r>
            <a:r>
              <a:rPr lang="en-US" dirty="0" err="1"/>
              <a:t>atâta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 </a:t>
            </a:r>
            <a:r>
              <a:rPr lang="en-US" dirty="0" err="1"/>
              <a:t>cât</a:t>
            </a:r>
            <a:r>
              <a:rPr lang="en-US" dirty="0"/>
              <a:t> </a:t>
            </a:r>
            <a:r>
              <a:rPr lang="en-US" dirty="0" err="1"/>
              <a:t>satisface</a:t>
            </a:r>
            <a:r>
              <a:rPr lang="en-US" dirty="0"/>
              <a:t> </a:t>
            </a:r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întrebuinţare</a:t>
            </a:r>
            <a:r>
              <a:rPr lang="en-US" dirty="0"/>
              <a:t>”. </a:t>
            </a:r>
            <a:r>
              <a:rPr lang="en-US" dirty="0" err="1"/>
              <a:t>Referindu</a:t>
            </a:r>
            <a:r>
              <a:rPr lang="en-US" dirty="0"/>
              <a:t>-se la </a:t>
            </a:r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principale</a:t>
            </a:r>
            <a:r>
              <a:rPr lang="en-US" dirty="0"/>
              <a:t>, </a:t>
            </a:r>
            <a:r>
              <a:rPr lang="en-US" dirty="0" err="1"/>
              <a:t>Codul</a:t>
            </a:r>
            <a:r>
              <a:rPr lang="en-US" dirty="0"/>
              <a:t> civil </a:t>
            </a:r>
            <a:r>
              <a:rPr lang="en-US" dirty="0" err="1"/>
              <a:t>precizează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„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celelalte</a:t>
            </a:r>
            <a:r>
              <a:rPr lang="en-US" dirty="0"/>
              <a:t> </a:t>
            </a:r>
            <a:r>
              <a:rPr lang="en-US" dirty="0" err="1"/>
              <a:t>bunuri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principale</a:t>
            </a:r>
            <a:r>
              <a:rPr lang="en-US" dirty="0"/>
              <a:t>”. </a:t>
            </a:r>
            <a:r>
              <a:rPr lang="en-US" dirty="0" err="1"/>
              <a:t>Pornind</a:t>
            </a:r>
            <a:r>
              <a:rPr lang="en-US" dirty="0"/>
              <a:t> de la </a:t>
            </a:r>
            <a:r>
              <a:rPr lang="en-US" dirty="0" err="1"/>
              <a:t>prevederile</a:t>
            </a:r>
            <a:r>
              <a:rPr lang="en-US" dirty="0"/>
              <a:t> </a:t>
            </a:r>
            <a:r>
              <a:rPr lang="en-US" dirty="0" err="1"/>
              <a:t>legale</a:t>
            </a:r>
            <a:r>
              <a:rPr lang="en-US" dirty="0"/>
              <a:t>, </a:t>
            </a:r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principale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accesorii</a:t>
            </a:r>
            <a:r>
              <a:rPr lang="en-US" dirty="0"/>
              <a:t> se pot </a:t>
            </a:r>
            <a:r>
              <a:rPr lang="en-US" dirty="0" err="1"/>
              <a:t>defini</a:t>
            </a:r>
            <a:r>
              <a:rPr lang="en-US" dirty="0"/>
              <a:t> </a:t>
            </a:r>
            <a:r>
              <a:rPr lang="en-US" dirty="0" err="1"/>
              <a:t>astfel</a:t>
            </a:r>
            <a:r>
              <a:rPr lang="en-US" dirty="0"/>
              <a:t>: </a:t>
            </a:r>
            <a:r>
              <a:rPr lang="en-US" dirty="0" err="1"/>
              <a:t>Principale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care au o </a:t>
            </a:r>
            <a:r>
              <a:rPr lang="en-US" dirty="0" err="1"/>
              <a:t>existenţă</a:t>
            </a:r>
            <a:r>
              <a:rPr lang="en-US" dirty="0"/>
              <a:t> de sine </a:t>
            </a:r>
            <a:r>
              <a:rPr lang="en-US" dirty="0" err="1"/>
              <a:t>stătătoare</a:t>
            </a:r>
            <a:r>
              <a:rPr lang="en-US" dirty="0"/>
              <a:t>, o </a:t>
            </a:r>
            <a:r>
              <a:rPr lang="en-US" dirty="0" err="1"/>
              <a:t>destinaţie</a:t>
            </a:r>
            <a:r>
              <a:rPr lang="en-US" dirty="0"/>
              <a:t> </a:t>
            </a:r>
            <a:r>
              <a:rPr lang="en-US" dirty="0" err="1"/>
              <a:t>economică</a:t>
            </a:r>
            <a:r>
              <a:rPr lang="en-US" dirty="0"/>
              <a:t> </a:t>
            </a:r>
            <a:r>
              <a:rPr lang="en-US" dirty="0" err="1"/>
              <a:t>proprie</a:t>
            </a:r>
            <a:r>
              <a:rPr lang="en-US" dirty="0"/>
              <a:t>, </a:t>
            </a:r>
            <a:r>
              <a:rPr lang="en-US" dirty="0" err="1"/>
              <a:t>adică</a:t>
            </a:r>
            <a:r>
              <a:rPr lang="en-US" dirty="0"/>
              <a:t> pot fi </a:t>
            </a:r>
            <a:r>
              <a:rPr lang="en-US" dirty="0" err="1"/>
              <a:t>folosite</a:t>
            </a:r>
            <a:r>
              <a:rPr lang="en-US" dirty="0"/>
              <a:t> independent, </a:t>
            </a:r>
            <a:r>
              <a:rPr lang="en-US" dirty="0" err="1"/>
              <a:t>fără</a:t>
            </a:r>
            <a:r>
              <a:rPr lang="en-US" dirty="0"/>
              <a:t> a </a:t>
            </a:r>
            <a:r>
              <a:rPr lang="en-US" dirty="0" err="1"/>
              <a:t>servi</a:t>
            </a:r>
            <a:r>
              <a:rPr lang="en-US" dirty="0"/>
              <a:t> </a:t>
            </a:r>
            <a:r>
              <a:rPr lang="en-US" dirty="0" err="1"/>
              <a:t>întrebuinţării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alt bun. </a:t>
            </a:r>
            <a:r>
              <a:rPr lang="en-US" dirty="0" err="1"/>
              <a:t>Şi</a:t>
            </a:r>
            <a:r>
              <a:rPr lang="en-US" dirty="0"/>
              <a:t>, invers: </a:t>
            </a:r>
            <a:r>
              <a:rPr lang="en-US" dirty="0" err="1"/>
              <a:t>Accesorii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destinate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servească</a:t>
            </a:r>
            <a:r>
              <a:rPr lang="en-US" dirty="0"/>
              <a:t> </a:t>
            </a:r>
            <a:r>
              <a:rPr lang="en-US" dirty="0" err="1"/>
              <a:t>întrebuinţării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bunuri</a:t>
            </a:r>
            <a:r>
              <a:rPr lang="en-US" dirty="0"/>
              <a:t> </a:t>
            </a:r>
            <a:r>
              <a:rPr lang="en-US" dirty="0" err="1"/>
              <a:t>principale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Pentru</a:t>
            </a:r>
            <a:r>
              <a:rPr lang="en-US" dirty="0"/>
              <a:t> a fi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prezenţa</a:t>
            </a:r>
            <a:r>
              <a:rPr lang="en-US" dirty="0"/>
              <a:t> </a:t>
            </a:r>
            <a:r>
              <a:rPr lang="en-US" dirty="0" err="1"/>
              <a:t>bunului</a:t>
            </a:r>
            <a:r>
              <a:rPr lang="en-US" dirty="0"/>
              <a:t> principal </a:t>
            </a:r>
            <a:r>
              <a:rPr lang="en-US" dirty="0" err="1"/>
              <a:t>şi</a:t>
            </a:r>
            <a:r>
              <a:rPr lang="en-US" dirty="0"/>
              <a:t> a </a:t>
            </a:r>
            <a:r>
              <a:rPr lang="en-US" dirty="0" err="1"/>
              <a:t>bunului</a:t>
            </a:r>
            <a:r>
              <a:rPr lang="en-US" dirty="0"/>
              <a:t> </a:t>
            </a:r>
            <a:r>
              <a:rPr lang="en-US" dirty="0" err="1"/>
              <a:t>accesoriu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ca </a:t>
            </a:r>
            <a:r>
              <a:rPr lang="en-US" dirty="0" err="1"/>
              <a:t>ambele</a:t>
            </a:r>
            <a:r>
              <a:rPr lang="en-US" dirty="0"/>
              <a:t> </a:t>
            </a:r>
            <a:r>
              <a:rPr lang="en-US" dirty="0" err="1"/>
              <a:t>bunuri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se </a:t>
            </a:r>
            <a:r>
              <a:rPr lang="en-US" dirty="0" err="1"/>
              <a:t>afle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proprietatea</a:t>
            </a:r>
            <a:r>
              <a:rPr lang="en-US" dirty="0"/>
              <a:t> </a:t>
            </a:r>
            <a:r>
              <a:rPr lang="en-US" dirty="0" err="1"/>
              <a:t>uneia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aceleiaşi</a:t>
            </a:r>
            <a:r>
              <a:rPr lang="en-US" dirty="0"/>
              <a:t> </a:t>
            </a:r>
            <a:r>
              <a:rPr lang="en-US" dirty="0" err="1"/>
              <a:t>persoane</a:t>
            </a:r>
            <a:r>
              <a:rPr lang="en-US" dirty="0"/>
              <a:t>, cu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cu¬vinte</a:t>
            </a:r>
            <a:r>
              <a:rPr lang="en-US" dirty="0"/>
              <a:t>,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aibă</a:t>
            </a:r>
            <a:r>
              <a:rPr lang="en-US" dirty="0"/>
              <a:t> </a:t>
            </a:r>
            <a:r>
              <a:rPr lang="en-US" dirty="0" err="1"/>
              <a:t>acelaşi</a:t>
            </a:r>
            <a:r>
              <a:rPr lang="en-US" dirty="0"/>
              <a:t> </a:t>
            </a:r>
            <a:r>
              <a:rPr lang="en-US" dirty="0" err="1"/>
              <a:t>proprietar</a:t>
            </a:r>
            <a:r>
              <a:rPr lang="en-US" dirty="0"/>
              <a:t>.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determina</a:t>
            </a:r>
            <a:r>
              <a:rPr lang="en-US" dirty="0"/>
              <a:t> </a:t>
            </a:r>
            <a:r>
              <a:rPr lang="en-US" dirty="0" err="1"/>
              <a:t>caracterul</a:t>
            </a:r>
            <a:r>
              <a:rPr lang="en-US" dirty="0"/>
              <a:t> de bun </a:t>
            </a:r>
            <a:r>
              <a:rPr lang="en-US" dirty="0" err="1"/>
              <a:t>accesoriu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de bun principal, </a:t>
            </a:r>
            <a:r>
              <a:rPr lang="en-US" dirty="0" err="1"/>
              <a:t>urmează</a:t>
            </a:r>
            <a:r>
              <a:rPr lang="en-US" dirty="0"/>
              <a:t> a fi </a:t>
            </a:r>
            <a:r>
              <a:rPr lang="en-US" dirty="0" err="1"/>
              <a:t>îndeplinite</a:t>
            </a:r>
            <a:r>
              <a:rPr lang="en-US" dirty="0"/>
              <a:t> </a:t>
            </a:r>
            <a:r>
              <a:rPr lang="en-US" dirty="0" err="1"/>
              <a:t>următoarele</a:t>
            </a:r>
            <a:r>
              <a:rPr lang="en-US" dirty="0"/>
              <a:t> </a:t>
            </a:r>
            <a:r>
              <a:rPr lang="en-US" dirty="0" err="1"/>
              <a:t>condiţii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>
                <a:sym typeface="Symbol" charset="2"/>
              </a:rPr>
              <a:t></a:t>
            </a:r>
            <a:r>
              <a:rPr lang="en-US" dirty="0"/>
              <a:t>    </a:t>
            </a:r>
            <a:r>
              <a:rPr lang="en-US" dirty="0" err="1"/>
              <a:t>ambele</a:t>
            </a:r>
            <a:r>
              <a:rPr lang="en-US" dirty="0"/>
              <a:t> </a:t>
            </a:r>
            <a:r>
              <a:rPr lang="en-US" dirty="0" err="1"/>
              <a:t>bunuri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fie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proprietatea</a:t>
            </a:r>
            <a:r>
              <a:rPr lang="en-US" dirty="0"/>
              <a:t> </a:t>
            </a:r>
            <a:r>
              <a:rPr lang="en-US" dirty="0" err="1"/>
              <a:t>aceluiaşi</a:t>
            </a:r>
            <a:r>
              <a:rPr lang="en-US" dirty="0"/>
              <a:t> </a:t>
            </a:r>
            <a:r>
              <a:rPr lang="en-US" dirty="0" err="1"/>
              <a:t>proprietar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>
                <a:sym typeface="Symbol" charset="2"/>
              </a:rPr>
              <a:t></a:t>
            </a:r>
            <a:r>
              <a:rPr lang="en-US" dirty="0"/>
              <a:t>    </a:t>
            </a:r>
            <a:r>
              <a:rPr lang="en-US" dirty="0" err="1"/>
              <a:t>titularul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de </a:t>
            </a:r>
            <a:r>
              <a:rPr lang="en-US" dirty="0" err="1"/>
              <a:t>proprietate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stabilească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voinţa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un </a:t>
            </a:r>
            <a:r>
              <a:rPr lang="en-US" dirty="0" err="1"/>
              <a:t>raport</a:t>
            </a:r>
            <a:r>
              <a:rPr lang="en-US" dirty="0"/>
              <a:t> cu </a:t>
            </a:r>
            <a:r>
              <a:rPr lang="en-US" dirty="0" err="1"/>
              <a:t>destinaţia</a:t>
            </a:r>
            <a:r>
              <a:rPr lang="en-US" dirty="0"/>
              <a:t> </a:t>
            </a:r>
            <a:r>
              <a:rPr lang="en-US" dirty="0" err="1"/>
              <a:t>comună</a:t>
            </a:r>
            <a:r>
              <a:rPr lang="en-US" dirty="0"/>
              <a:t> a </a:t>
            </a:r>
            <a:r>
              <a:rPr lang="en-US" dirty="0" err="1"/>
              <a:t>ambelor</a:t>
            </a:r>
            <a:r>
              <a:rPr lang="en-US" dirty="0"/>
              <a:t> </a:t>
            </a:r>
            <a:r>
              <a:rPr lang="en-US" dirty="0" err="1"/>
              <a:t>bunuri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62287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regulă</a:t>
            </a:r>
            <a:r>
              <a:rPr lang="en-US" dirty="0"/>
              <a:t> </a:t>
            </a:r>
            <a:r>
              <a:rPr lang="en-US" dirty="0" err="1"/>
              <a:t>poartă</a:t>
            </a:r>
            <a:r>
              <a:rPr lang="en-US" dirty="0"/>
              <a:t> un </a:t>
            </a:r>
            <a:r>
              <a:rPr lang="en-US" dirty="0" err="1"/>
              <a:t>caracter</a:t>
            </a:r>
            <a:r>
              <a:rPr lang="en-US" dirty="0"/>
              <a:t> </a:t>
            </a:r>
            <a:r>
              <a:rPr lang="en-US" dirty="0" err="1"/>
              <a:t>dispozitiv</a:t>
            </a:r>
            <a:r>
              <a:rPr lang="en-US" dirty="0"/>
              <a:t>, </a:t>
            </a:r>
            <a:r>
              <a:rPr lang="en-US" dirty="0" err="1"/>
              <a:t>dând</a:t>
            </a:r>
            <a:r>
              <a:rPr lang="en-US" dirty="0"/>
              <a:t> </a:t>
            </a:r>
            <a:r>
              <a:rPr lang="en-US" dirty="0" err="1"/>
              <a:t>părţilor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contract </a:t>
            </a:r>
            <a:r>
              <a:rPr lang="en-US" dirty="0" err="1"/>
              <a:t>posi¬bilitatea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deroge</a:t>
            </a:r>
            <a:r>
              <a:rPr lang="en-US" dirty="0"/>
              <a:t> de la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voinţa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 </a:t>
            </a:r>
            <a:r>
              <a:rPr lang="en-US" dirty="0" err="1"/>
              <a:t>comună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Importanţa</a:t>
            </a:r>
            <a:r>
              <a:rPr lang="en-US" dirty="0"/>
              <a:t> </a:t>
            </a:r>
            <a:r>
              <a:rPr lang="en-US" dirty="0" err="1"/>
              <a:t>juridică</a:t>
            </a:r>
            <a:r>
              <a:rPr lang="en-US" dirty="0"/>
              <a:t> a </a:t>
            </a:r>
            <a:r>
              <a:rPr lang="en-US" dirty="0" err="1"/>
              <a:t>clasificării</a:t>
            </a:r>
            <a:r>
              <a:rPr lang="en-US" dirty="0"/>
              <a:t> </a:t>
            </a:r>
            <a:r>
              <a:rPr lang="en-US" dirty="0" err="1"/>
              <a:t>bunurilor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principale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accesorii</a:t>
            </a:r>
            <a:r>
              <a:rPr lang="en-US" dirty="0"/>
              <a:t> </a:t>
            </a:r>
            <a:r>
              <a:rPr lang="en-US" dirty="0" err="1"/>
              <a:t>constă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faptul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bunul</a:t>
            </a:r>
            <a:r>
              <a:rPr lang="en-US" dirty="0"/>
              <a:t> </a:t>
            </a:r>
            <a:r>
              <a:rPr lang="en-US" dirty="0" err="1"/>
              <a:t>accesoriu</a:t>
            </a:r>
            <a:r>
              <a:rPr lang="en-US" dirty="0"/>
              <a:t> </a:t>
            </a:r>
            <a:r>
              <a:rPr lang="en-US" dirty="0" err="1"/>
              <a:t>urmează</a:t>
            </a:r>
            <a:r>
              <a:rPr lang="en-US" dirty="0"/>
              <a:t> </a:t>
            </a:r>
            <a:r>
              <a:rPr lang="en-US" dirty="0" err="1"/>
              <a:t>soarta</a:t>
            </a:r>
            <a:r>
              <a:rPr lang="en-US" dirty="0"/>
              <a:t> </a:t>
            </a:r>
            <a:r>
              <a:rPr lang="en-US" dirty="0" err="1"/>
              <a:t>bunului</a:t>
            </a:r>
            <a:r>
              <a:rPr lang="en-US" dirty="0"/>
              <a:t> principal </a:t>
            </a:r>
            <a:r>
              <a:rPr lang="en-US" dirty="0" err="1"/>
              <a:t>dacă</a:t>
            </a:r>
            <a:r>
              <a:rPr lang="en-US" dirty="0"/>
              <a:t> </a:t>
            </a:r>
            <a:r>
              <a:rPr lang="en-US" dirty="0" err="1"/>
              <a:t>părţile</a:t>
            </a:r>
            <a:r>
              <a:rPr lang="en-US" dirty="0"/>
              <a:t> nu au </a:t>
            </a:r>
            <a:r>
              <a:rPr lang="en-US" dirty="0" err="1"/>
              <a:t>convenit</a:t>
            </a:r>
            <a:r>
              <a:rPr lang="en-US" dirty="0"/>
              <a:t> </a:t>
            </a:r>
            <a:r>
              <a:rPr lang="en-US" dirty="0" err="1"/>
              <a:t>altfel</a:t>
            </a:r>
            <a:r>
              <a:rPr lang="en-US" dirty="0"/>
              <a:t>, </a:t>
            </a:r>
            <a:r>
              <a:rPr lang="en-US" dirty="0" err="1"/>
              <a:t>fapt</a:t>
            </a:r>
            <a:r>
              <a:rPr lang="en-US" dirty="0"/>
              <a:t> </a:t>
            </a:r>
            <a:r>
              <a:rPr lang="en-US" dirty="0" err="1"/>
              <a:t>confirmat</a:t>
            </a:r>
            <a:r>
              <a:rPr lang="en-US" dirty="0"/>
              <a:t> </a:t>
            </a:r>
            <a:r>
              <a:rPr lang="en-US" dirty="0" err="1"/>
              <a:t>expres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dispoziţia</a:t>
            </a:r>
            <a:r>
              <a:rPr lang="en-US" dirty="0"/>
              <a:t> </a:t>
            </a:r>
            <a:r>
              <a:rPr lang="en-US" dirty="0" err="1"/>
              <a:t>alin</a:t>
            </a:r>
            <a:r>
              <a:rPr lang="en-US" dirty="0"/>
              <a:t>. (3) din art. 467: </a:t>
            </a:r>
          </a:p>
          <a:p>
            <a:r>
              <a:rPr lang="en-US" dirty="0" err="1"/>
              <a:t>Bunul</a:t>
            </a:r>
            <a:r>
              <a:rPr lang="en-US" dirty="0"/>
              <a:t> </a:t>
            </a:r>
            <a:r>
              <a:rPr lang="en-US" dirty="0" err="1"/>
              <a:t>accesoriu</a:t>
            </a:r>
            <a:r>
              <a:rPr lang="en-US" dirty="0"/>
              <a:t> </a:t>
            </a:r>
            <a:r>
              <a:rPr lang="en-US" dirty="0" err="1"/>
              <a:t>urmează</a:t>
            </a:r>
            <a:r>
              <a:rPr lang="en-US" dirty="0"/>
              <a:t> </a:t>
            </a:r>
            <a:r>
              <a:rPr lang="en-US" dirty="0" err="1"/>
              <a:t>situaţia</a:t>
            </a:r>
            <a:r>
              <a:rPr lang="en-US" dirty="0"/>
              <a:t> </a:t>
            </a:r>
            <a:r>
              <a:rPr lang="en-US" dirty="0" err="1"/>
              <a:t>juridică</a:t>
            </a:r>
            <a:r>
              <a:rPr lang="en-US" dirty="0"/>
              <a:t> a </a:t>
            </a:r>
            <a:r>
              <a:rPr lang="en-US" dirty="0" err="1"/>
              <a:t>bunului</a:t>
            </a:r>
            <a:r>
              <a:rPr lang="en-US" dirty="0"/>
              <a:t> principal </a:t>
            </a:r>
            <a:r>
              <a:rPr lang="en-US" dirty="0" err="1"/>
              <a:t>dacă</a:t>
            </a:r>
            <a:r>
              <a:rPr lang="en-US" dirty="0"/>
              <a:t> </a:t>
            </a:r>
            <a:r>
              <a:rPr lang="en-US" dirty="0" err="1"/>
              <a:t>părţile</a:t>
            </a:r>
            <a:r>
              <a:rPr lang="en-US" dirty="0"/>
              <a:t> nu </a:t>
            </a:r>
            <a:r>
              <a:rPr lang="en-US" dirty="0" err="1"/>
              <a:t>convin</a:t>
            </a:r>
            <a:r>
              <a:rPr lang="en-US" dirty="0"/>
              <a:t> </a:t>
            </a:r>
            <a:r>
              <a:rPr lang="en-US" dirty="0" err="1"/>
              <a:t>altfel</a:t>
            </a:r>
            <a:r>
              <a:rPr lang="en-US" dirty="0"/>
              <a:t>. </a:t>
            </a:r>
            <a:r>
              <a:rPr lang="en-US" dirty="0" err="1"/>
              <a:t>Dacă</a:t>
            </a:r>
            <a:r>
              <a:rPr lang="en-US" dirty="0"/>
              <a:t> </a:t>
            </a:r>
            <a:r>
              <a:rPr lang="en-US" dirty="0" err="1"/>
              <a:t>bunul</a:t>
            </a:r>
            <a:r>
              <a:rPr lang="en-US" dirty="0"/>
              <a:t> principal </a:t>
            </a:r>
            <a:r>
              <a:rPr lang="en-US" dirty="0" err="1"/>
              <a:t>va</a:t>
            </a:r>
            <a:r>
              <a:rPr lang="en-US" dirty="0"/>
              <a:t> fi </a:t>
            </a:r>
            <a:r>
              <a:rPr lang="en-US" dirty="0" err="1"/>
              <a:t>înstrăinat</a:t>
            </a:r>
            <a:r>
              <a:rPr lang="en-US" dirty="0"/>
              <a:t> (</a:t>
            </a:r>
            <a:r>
              <a:rPr lang="en-US" dirty="0" err="1"/>
              <a:t>vândut</a:t>
            </a:r>
            <a:r>
              <a:rPr lang="en-US" dirty="0"/>
              <a:t>, </a:t>
            </a:r>
            <a:r>
              <a:rPr lang="en-US" dirty="0" err="1"/>
              <a:t>schimbat</a:t>
            </a:r>
            <a:r>
              <a:rPr lang="en-US" dirty="0"/>
              <a:t>, </a:t>
            </a:r>
            <a:r>
              <a:rPr lang="en-US" dirty="0" err="1"/>
              <a:t>donat</a:t>
            </a:r>
            <a:r>
              <a:rPr lang="en-US" dirty="0"/>
              <a:t>), </a:t>
            </a:r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soartă</a:t>
            </a:r>
            <a:r>
              <a:rPr lang="en-US" dirty="0"/>
              <a:t> o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avea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bunul</a:t>
            </a:r>
            <a:r>
              <a:rPr lang="en-US" dirty="0"/>
              <a:t> </a:t>
            </a:r>
            <a:r>
              <a:rPr lang="en-US" dirty="0" err="1"/>
              <a:t>accesoriu</a:t>
            </a:r>
            <a:r>
              <a:rPr lang="en-US" dirty="0"/>
              <a:t>, </a:t>
            </a:r>
            <a:r>
              <a:rPr lang="en-US" dirty="0" err="1"/>
              <a:t>fiind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el </a:t>
            </a:r>
            <a:r>
              <a:rPr lang="en-US" dirty="0" err="1"/>
              <a:t>înstrăinat</a:t>
            </a:r>
            <a:r>
              <a:rPr lang="en-US" dirty="0"/>
              <a:t>.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situaţia</a:t>
            </a:r>
            <a:r>
              <a:rPr lang="en-US" dirty="0"/>
              <a:t> de </a:t>
            </a:r>
            <a:r>
              <a:rPr lang="en-US" dirty="0" err="1"/>
              <a:t>accesoriu</a:t>
            </a:r>
            <a:r>
              <a:rPr lang="en-US" dirty="0"/>
              <a:t> se </a:t>
            </a:r>
            <a:r>
              <a:rPr lang="en-US" dirty="0" err="1"/>
              <a:t>află</a:t>
            </a:r>
            <a:r>
              <a:rPr lang="en-US" dirty="0"/>
              <a:t>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raporturile</a:t>
            </a:r>
            <a:r>
              <a:rPr lang="en-US" dirty="0"/>
              <a:t> de </a:t>
            </a:r>
            <a:r>
              <a:rPr lang="en-US" dirty="0" err="1"/>
              <a:t>garanţie</a:t>
            </a:r>
            <a:r>
              <a:rPr lang="en-US" dirty="0"/>
              <a:t> </a:t>
            </a:r>
            <a:r>
              <a:rPr lang="en-US" dirty="0" err="1"/>
              <a:t>personală</a:t>
            </a:r>
            <a:r>
              <a:rPr lang="en-US" dirty="0"/>
              <a:t> (</a:t>
            </a:r>
            <a:r>
              <a:rPr lang="en-US" dirty="0" err="1"/>
              <a:t>fideiusiunea</a:t>
            </a:r>
            <a:r>
              <a:rPr lang="en-US" dirty="0"/>
              <a:t>)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raporturile</a:t>
            </a:r>
            <a:r>
              <a:rPr lang="en-US" dirty="0"/>
              <a:t> </a:t>
            </a:r>
            <a:r>
              <a:rPr lang="en-US" dirty="0" err="1"/>
              <a:t>reale</a:t>
            </a:r>
            <a:r>
              <a:rPr lang="en-US" dirty="0"/>
              <a:t> (</a:t>
            </a:r>
            <a:r>
              <a:rPr lang="en-US" dirty="0" err="1"/>
              <a:t>gajul</a:t>
            </a:r>
            <a:r>
              <a:rPr lang="en-US" dirty="0"/>
              <a:t>).</a:t>
            </a:r>
            <a:br>
              <a:rPr lang="en-US" dirty="0"/>
            </a:br>
            <a:r>
              <a:rPr lang="en-US" dirty="0" err="1"/>
              <a:t>Bunul</a:t>
            </a:r>
            <a:r>
              <a:rPr lang="en-US" dirty="0"/>
              <a:t> </a:t>
            </a:r>
            <a:r>
              <a:rPr lang="en-US" dirty="0" err="1"/>
              <a:t>accesoriu</a:t>
            </a:r>
            <a:r>
              <a:rPr lang="en-US" dirty="0"/>
              <a:t>, </a:t>
            </a:r>
            <a:r>
              <a:rPr lang="en-US" dirty="0" err="1"/>
              <a:t>separat</a:t>
            </a:r>
            <a:r>
              <a:rPr lang="en-US" dirty="0"/>
              <a:t> </a:t>
            </a:r>
            <a:r>
              <a:rPr lang="en-US" dirty="0" err="1"/>
              <a:t>temporar</a:t>
            </a:r>
            <a:r>
              <a:rPr lang="en-US" dirty="0"/>
              <a:t> de </a:t>
            </a:r>
            <a:r>
              <a:rPr lang="en-US" dirty="0" err="1"/>
              <a:t>bunul</a:t>
            </a:r>
            <a:r>
              <a:rPr lang="en-US" dirty="0"/>
              <a:t> principal,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avea</a:t>
            </a:r>
            <a:r>
              <a:rPr lang="en-US" dirty="0"/>
              <a:t> </a:t>
            </a:r>
            <a:r>
              <a:rPr lang="en-US" dirty="0" err="1"/>
              <a:t>aceeaşi</a:t>
            </a:r>
            <a:r>
              <a:rPr lang="en-US" dirty="0"/>
              <a:t> </a:t>
            </a:r>
            <a:r>
              <a:rPr lang="en-US" dirty="0" err="1"/>
              <a:t>cali¬tate</a:t>
            </a:r>
            <a:r>
              <a:rPr lang="en-US" dirty="0"/>
              <a:t>, de bun </a:t>
            </a:r>
            <a:r>
              <a:rPr lang="en-US" dirty="0" err="1"/>
              <a:t>accesoriu</a:t>
            </a:r>
            <a:r>
              <a:rPr lang="en-US" dirty="0"/>
              <a:t>, </a:t>
            </a:r>
            <a:r>
              <a:rPr lang="en-US" dirty="0" err="1"/>
              <a:t>dacă</a:t>
            </a:r>
            <a:r>
              <a:rPr lang="en-US" dirty="0"/>
              <a:t> ulterior </a:t>
            </a:r>
            <a:r>
              <a:rPr lang="en-US" dirty="0" err="1"/>
              <a:t>îşi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relua</a:t>
            </a:r>
            <a:r>
              <a:rPr lang="en-US" dirty="0"/>
              <a:t> </a:t>
            </a:r>
            <a:r>
              <a:rPr lang="en-US" dirty="0" err="1"/>
              <a:t>locul</a:t>
            </a:r>
            <a:r>
              <a:rPr lang="en-US" dirty="0"/>
              <a:t>, </a:t>
            </a:r>
            <a:r>
              <a:rPr lang="en-US" dirty="0" err="1"/>
              <a:t>fiindu-i</a:t>
            </a:r>
            <a:r>
              <a:rPr lang="en-US" dirty="0"/>
              <a:t> </a:t>
            </a:r>
            <a:r>
              <a:rPr lang="en-US" dirty="0" err="1"/>
              <a:t>aplicabile</a:t>
            </a:r>
            <a:r>
              <a:rPr lang="en-US" dirty="0"/>
              <a:t> </a:t>
            </a:r>
            <a:r>
              <a:rPr lang="en-US" dirty="0" err="1"/>
              <a:t>reguli¬le</a:t>
            </a:r>
            <a:r>
              <a:rPr lang="en-US" dirty="0"/>
              <a:t> </a:t>
            </a:r>
            <a:r>
              <a:rPr lang="en-US" dirty="0" err="1"/>
              <a:t>bunului</a:t>
            </a:r>
            <a:r>
              <a:rPr lang="en-US" dirty="0"/>
              <a:t> </a:t>
            </a:r>
            <a:r>
              <a:rPr lang="en-US" dirty="0" err="1"/>
              <a:t>accesoriu</a:t>
            </a:r>
            <a:r>
              <a:rPr lang="en-US" dirty="0"/>
              <a:t>. La art. 467 </a:t>
            </a:r>
            <a:r>
              <a:rPr lang="en-US" dirty="0" err="1"/>
              <a:t>alin</a:t>
            </a:r>
            <a:r>
              <a:rPr lang="en-US" dirty="0"/>
              <a:t>. (5) nu se </a:t>
            </a:r>
            <a:r>
              <a:rPr lang="en-US" dirty="0" err="1"/>
              <a:t>specifică</a:t>
            </a:r>
            <a:r>
              <a:rPr lang="en-US" dirty="0"/>
              <a:t> </a:t>
            </a:r>
            <a:r>
              <a:rPr lang="en-US" dirty="0" err="1"/>
              <a:t>perioada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bunul</a:t>
            </a:r>
            <a:r>
              <a:rPr lang="en-US" dirty="0"/>
              <a:t> </a:t>
            </a:r>
            <a:r>
              <a:rPr lang="en-US" dirty="0" err="1"/>
              <a:t>accesoriu</a:t>
            </a:r>
            <a:r>
              <a:rPr lang="en-US" dirty="0"/>
              <a:t>, </a:t>
            </a:r>
            <a:r>
              <a:rPr lang="en-US" dirty="0" err="1"/>
              <a:t>separat</a:t>
            </a:r>
            <a:r>
              <a:rPr lang="en-US" dirty="0"/>
              <a:t> de </a:t>
            </a:r>
            <a:r>
              <a:rPr lang="en-US" dirty="0" err="1"/>
              <a:t>bunul</a:t>
            </a:r>
            <a:r>
              <a:rPr lang="en-US" dirty="0"/>
              <a:t> principal, </a:t>
            </a:r>
            <a:r>
              <a:rPr lang="en-US" dirty="0" err="1"/>
              <a:t>îşi</a:t>
            </a:r>
            <a:r>
              <a:rPr lang="en-US" dirty="0"/>
              <a:t> </a:t>
            </a:r>
            <a:r>
              <a:rPr lang="en-US" dirty="0" err="1"/>
              <a:t>păstrează</a:t>
            </a:r>
            <a:r>
              <a:rPr lang="en-US" dirty="0"/>
              <a:t> </a:t>
            </a:r>
            <a:r>
              <a:rPr lang="en-US" dirty="0" err="1"/>
              <a:t>calitatea</a:t>
            </a:r>
            <a:r>
              <a:rPr lang="en-US" dirty="0"/>
              <a:t> de bun </a:t>
            </a:r>
            <a:r>
              <a:rPr lang="en-US" dirty="0" err="1"/>
              <a:t>accesoriu</a:t>
            </a:r>
            <a:r>
              <a:rPr lang="en-US" dirty="0"/>
              <a:t> </a:t>
            </a:r>
            <a:r>
              <a:rPr lang="en-US" dirty="0" err="1"/>
              <a:t>deoarece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caz</a:t>
            </a:r>
            <a:r>
              <a:rPr lang="en-US" dirty="0"/>
              <a:t> </a:t>
            </a:r>
            <a:r>
              <a:rPr lang="en-US" dirty="0" err="1"/>
              <a:t>concret</a:t>
            </a:r>
            <a:r>
              <a:rPr lang="en-US" dirty="0"/>
              <a:t>, </a:t>
            </a:r>
            <a:r>
              <a:rPr lang="en-US" dirty="0" err="1"/>
              <a:t>termenul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fi </a:t>
            </a:r>
            <a:r>
              <a:rPr lang="en-US" dirty="0" err="1"/>
              <a:t>diferit</a:t>
            </a:r>
            <a:r>
              <a:rPr lang="en-US" dirty="0"/>
              <a:t>. Important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faptul</a:t>
            </a:r>
            <a:r>
              <a:rPr lang="en-US" dirty="0"/>
              <a:t> ca, ulterior </a:t>
            </a:r>
            <a:r>
              <a:rPr lang="en-US" dirty="0" err="1"/>
              <a:t>separării</a:t>
            </a:r>
            <a:r>
              <a:rPr lang="en-US" dirty="0"/>
              <a:t>, </a:t>
            </a:r>
            <a:r>
              <a:rPr lang="en-US" dirty="0" err="1"/>
              <a:t>bunul</a:t>
            </a:r>
            <a:r>
              <a:rPr lang="en-US" dirty="0"/>
              <a:t> </a:t>
            </a:r>
            <a:r>
              <a:rPr lang="en-US" dirty="0" err="1"/>
              <a:t>accesoriu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revină</a:t>
            </a:r>
            <a:r>
              <a:rPr lang="en-US" dirty="0"/>
              <a:t> la </a:t>
            </a:r>
            <a:r>
              <a:rPr lang="en-US" dirty="0" err="1"/>
              <a:t>bunul</a:t>
            </a:r>
            <a:r>
              <a:rPr lang="en-US" dirty="0"/>
              <a:t> principal. </a:t>
            </a:r>
          </a:p>
        </p:txBody>
      </p:sp>
    </p:spTree>
    <p:extLst>
      <p:ext uri="{BB962C8B-B14F-4D97-AF65-F5344CB8AC3E}">
        <p14:creationId xmlns:p14="http://schemas.microsoft.com/office/powerpoint/2010/main" val="203681676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fungibile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nefungibile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Clasificarea</a:t>
            </a:r>
            <a:r>
              <a:rPr lang="en-US" dirty="0"/>
              <a:t> </a:t>
            </a:r>
            <a:r>
              <a:rPr lang="en-US" dirty="0" err="1"/>
              <a:t>bunurilor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fungibile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nefungibile</a:t>
            </a:r>
            <a:r>
              <a:rPr lang="en-US" dirty="0"/>
              <a:t> se face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funcţie</a:t>
            </a:r>
            <a:r>
              <a:rPr lang="en-US" dirty="0"/>
              <a:t> de </a:t>
            </a:r>
            <a:r>
              <a:rPr lang="en-US" dirty="0" err="1"/>
              <a:t>utilitatea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. </a:t>
            </a:r>
            <a:r>
              <a:rPr lang="en-US" dirty="0" err="1"/>
              <a:t>Fungibilitatea</a:t>
            </a:r>
            <a:r>
              <a:rPr lang="en-US" dirty="0"/>
              <a:t> </a:t>
            </a:r>
            <a:r>
              <a:rPr lang="en-US" dirty="0" err="1"/>
              <a:t>ori</a:t>
            </a:r>
            <a:r>
              <a:rPr lang="en-US" dirty="0"/>
              <a:t> </a:t>
            </a:r>
            <a:r>
              <a:rPr lang="en-US" dirty="0" err="1"/>
              <a:t>nefungibilitatea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determinată</a:t>
            </a:r>
            <a:r>
              <a:rPr lang="en-US" dirty="0"/>
              <a:t> de </a:t>
            </a:r>
            <a:r>
              <a:rPr lang="en-US" dirty="0" err="1"/>
              <a:t>faptul</a:t>
            </a:r>
            <a:r>
              <a:rPr lang="en-US" dirty="0"/>
              <a:t> </a:t>
            </a:r>
            <a:r>
              <a:rPr lang="en-US" dirty="0" err="1"/>
              <a:t>dacă</a:t>
            </a:r>
            <a:r>
              <a:rPr lang="en-US" dirty="0"/>
              <a:t> </a:t>
            </a:r>
            <a:r>
              <a:rPr lang="en-US" dirty="0" err="1"/>
              <a:t>bunul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fi </a:t>
            </a:r>
            <a:r>
              <a:rPr lang="en-US" dirty="0" err="1"/>
              <a:t>înlocuit</a:t>
            </a:r>
            <a:r>
              <a:rPr lang="en-US" dirty="0"/>
              <a:t> cu </a:t>
            </a:r>
            <a:r>
              <a:rPr lang="en-US" dirty="0" err="1"/>
              <a:t>altul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executarea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obligaţii</a:t>
            </a:r>
            <a:r>
              <a:rPr lang="en-US" dirty="0"/>
              <a:t>.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exemplu</a:t>
            </a:r>
            <a:r>
              <a:rPr lang="en-US" dirty="0"/>
              <a:t> pot </a:t>
            </a:r>
            <a:r>
              <a:rPr lang="en-US" dirty="0" err="1"/>
              <a:t>servi</a:t>
            </a:r>
            <a:r>
              <a:rPr lang="en-US" dirty="0"/>
              <a:t> 100 kg de </a:t>
            </a:r>
            <a:r>
              <a:rPr lang="en-US" dirty="0" err="1"/>
              <a:t>grâu</a:t>
            </a:r>
            <a:r>
              <a:rPr lang="en-US" dirty="0"/>
              <a:t> care pot fi </a:t>
            </a:r>
            <a:r>
              <a:rPr lang="en-US" dirty="0" err="1"/>
              <a:t>înlocuite</a:t>
            </a:r>
            <a:r>
              <a:rPr lang="en-US" dirty="0"/>
              <a:t> cu 100 kg de </a:t>
            </a:r>
            <a:r>
              <a:rPr lang="en-US" dirty="0" err="1"/>
              <a:t>grâu</a:t>
            </a:r>
            <a:r>
              <a:rPr lang="en-US" dirty="0"/>
              <a:t> de </a:t>
            </a:r>
            <a:r>
              <a:rPr lang="en-US" dirty="0" err="1"/>
              <a:t>aceeaşi</a:t>
            </a:r>
            <a:r>
              <a:rPr lang="en-US" dirty="0"/>
              <a:t> </a:t>
            </a:r>
            <a:r>
              <a:rPr lang="en-US" dirty="0" err="1"/>
              <a:t>calitate</a:t>
            </a:r>
            <a:r>
              <a:rPr lang="en-US" dirty="0"/>
              <a:t>. </a:t>
            </a:r>
            <a:r>
              <a:rPr lang="en-US" dirty="0" err="1"/>
              <a:t>Fungibile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care pot fi </a:t>
            </a:r>
            <a:r>
              <a:rPr lang="en-US" dirty="0" err="1"/>
              <a:t>înlocuite</a:t>
            </a:r>
            <a:r>
              <a:rPr lang="en-US" dirty="0"/>
              <a:t> </a:t>
            </a:r>
            <a:r>
              <a:rPr lang="en-US" dirty="0" err="1"/>
              <a:t>unele</a:t>
            </a:r>
            <a:r>
              <a:rPr lang="en-US" dirty="0"/>
              <a:t> cu </a:t>
            </a:r>
            <a:r>
              <a:rPr lang="en-US" dirty="0" err="1"/>
              <a:t>altele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executarea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obligaţii</a:t>
            </a:r>
            <a:r>
              <a:rPr lang="en-US" dirty="0"/>
              <a:t>. </a:t>
            </a:r>
            <a:r>
              <a:rPr lang="en-US" dirty="0" err="1"/>
              <a:t>Nefungibile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care nu se pot </a:t>
            </a:r>
            <a:r>
              <a:rPr lang="en-US" dirty="0" err="1"/>
              <a:t>înlocui</a:t>
            </a:r>
            <a:r>
              <a:rPr lang="en-US" dirty="0"/>
              <a:t> </a:t>
            </a:r>
            <a:r>
              <a:rPr lang="en-US" dirty="0" err="1"/>
              <a:t>unele</a:t>
            </a:r>
            <a:r>
              <a:rPr lang="en-US" dirty="0"/>
              <a:t> cu </a:t>
            </a:r>
            <a:r>
              <a:rPr lang="en-US" dirty="0" err="1"/>
              <a:t>altele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executarea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obligaţii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caz</a:t>
            </a:r>
            <a:r>
              <a:rPr lang="en-US" dirty="0"/>
              <a:t>, se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considera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debitorul</a:t>
            </a:r>
            <a:r>
              <a:rPr lang="en-US" dirty="0"/>
              <a:t> a </a:t>
            </a:r>
            <a:r>
              <a:rPr lang="en-US" dirty="0" err="1"/>
              <a:t>executat</a:t>
            </a:r>
            <a:r>
              <a:rPr lang="en-US" dirty="0"/>
              <a:t> </a:t>
            </a:r>
            <a:r>
              <a:rPr lang="en-US" dirty="0" err="1"/>
              <a:t>obligaţia</a:t>
            </a:r>
            <a:r>
              <a:rPr lang="en-US" dirty="0"/>
              <a:t> </a:t>
            </a:r>
            <a:r>
              <a:rPr lang="en-US" dirty="0" err="1"/>
              <a:t>doar</a:t>
            </a:r>
            <a:r>
              <a:rPr lang="en-US" dirty="0"/>
              <a:t> </a:t>
            </a:r>
            <a:r>
              <a:rPr lang="en-US" dirty="0" err="1"/>
              <a:t>dacă</a:t>
            </a:r>
            <a:r>
              <a:rPr lang="en-US" dirty="0"/>
              <a:t> a </a:t>
            </a:r>
            <a:r>
              <a:rPr lang="en-US" dirty="0" err="1"/>
              <a:t>res¬tituit</a:t>
            </a:r>
            <a:r>
              <a:rPr lang="en-US" dirty="0"/>
              <a:t> </a:t>
            </a:r>
            <a:r>
              <a:rPr lang="en-US" dirty="0" err="1"/>
              <a:t>bunul</a:t>
            </a:r>
            <a:r>
              <a:rPr lang="en-US" dirty="0"/>
              <a:t> </a:t>
            </a:r>
            <a:r>
              <a:rPr lang="en-US" dirty="0" err="1"/>
              <a:t>datorat</a:t>
            </a:r>
            <a:r>
              <a:rPr lang="en-US" dirty="0"/>
              <a:t>. De </a:t>
            </a:r>
            <a:r>
              <a:rPr lang="en-US" dirty="0" err="1"/>
              <a:t>exemplu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categoria</a:t>
            </a:r>
            <a:r>
              <a:rPr lang="en-US" dirty="0"/>
              <a:t> </a:t>
            </a:r>
            <a:r>
              <a:rPr lang="en-US" dirty="0" err="1"/>
              <a:t>bunurilor</a:t>
            </a:r>
            <a:r>
              <a:rPr lang="en-US" dirty="0"/>
              <a:t> </a:t>
            </a:r>
            <a:r>
              <a:rPr lang="en-US" dirty="0" err="1"/>
              <a:t>fungibile</a:t>
            </a:r>
            <a:r>
              <a:rPr lang="en-US" dirty="0"/>
              <a:t> </a:t>
            </a:r>
            <a:r>
              <a:rPr lang="en-US" dirty="0" err="1"/>
              <a:t>intră</a:t>
            </a:r>
            <a:r>
              <a:rPr lang="en-US" dirty="0"/>
              <a:t>: </a:t>
            </a:r>
            <a:r>
              <a:rPr lang="en-US" dirty="0" err="1"/>
              <a:t>banii</a:t>
            </a:r>
            <a:r>
              <a:rPr lang="en-US" dirty="0"/>
              <a:t>, </a:t>
            </a:r>
            <a:r>
              <a:rPr lang="en-US" dirty="0" err="1"/>
              <a:t>alimentele</a:t>
            </a:r>
            <a:r>
              <a:rPr lang="en-US" dirty="0"/>
              <a:t> de un </a:t>
            </a:r>
            <a:r>
              <a:rPr lang="en-US" dirty="0" err="1"/>
              <a:t>anumit</a:t>
            </a:r>
            <a:r>
              <a:rPr lang="en-US" dirty="0"/>
              <a:t> </a:t>
            </a:r>
            <a:r>
              <a:rPr lang="en-US" dirty="0" err="1"/>
              <a:t>fel</a:t>
            </a:r>
            <a:r>
              <a:rPr lang="en-US" dirty="0"/>
              <a:t>, </a:t>
            </a:r>
            <a:r>
              <a:rPr lang="en-US" dirty="0" err="1"/>
              <a:t>mesele</a:t>
            </a:r>
            <a:r>
              <a:rPr lang="en-US" dirty="0"/>
              <a:t>, </a:t>
            </a:r>
            <a:r>
              <a:rPr lang="en-US" dirty="0" err="1"/>
              <a:t>scaunele</a:t>
            </a:r>
            <a:r>
              <a:rPr lang="en-US" dirty="0"/>
              <a:t>, </a:t>
            </a:r>
            <a:r>
              <a:rPr lang="en-US" dirty="0" err="1"/>
              <a:t>pixurile</a:t>
            </a:r>
            <a:r>
              <a:rPr lang="en-US" dirty="0"/>
              <a:t>, </a:t>
            </a:r>
            <a:r>
              <a:rPr lang="en-US" dirty="0" err="1"/>
              <a:t>caietele</a:t>
            </a:r>
            <a:r>
              <a:rPr lang="en-US" dirty="0"/>
              <a:t> etc. Din </a:t>
            </a:r>
            <a:r>
              <a:rPr lang="en-US" dirty="0" err="1"/>
              <a:t>catego¬ria</a:t>
            </a:r>
            <a:r>
              <a:rPr lang="en-US" dirty="0"/>
              <a:t> </a:t>
            </a:r>
            <a:r>
              <a:rPr lang="en-US" dirty="0" err="1"/>
              <a:t>bunurilor</a:t>
            </a:r>
            <a:r>
              <a:rPr lang="en-US" dirty="0"/>
              <a:t> </a:t>
            </a:r>
            <a:r>
              <a:rPr lang="en-US" dirty="0" err="1"/>
              <a:t>nefungibile</a:t>
            </a:r>
            <a:r>
              <a:rPr lang="en-US" dirty="0"/>
              <a:t> </a:t>
            </a:r>
            <a:r>
              <a:rPr lang="en-US" dirty="0" err="1"/>
              <a:t>fac</a:t>
            </a:r>
            <a:r>
              <a:rPr lang="en-US" dirty="0"/>
              <a:t> parte: </a:t>
            </a:r>
            <a:r>
              <a:rPr lang="en-US" dirty="0" err="1"/>
              <a:t>casele</a:t>
            </a:r>
            <a:r>
              <a:rPr lang="en-US" dirty="0"/>
              <a:t>, </a:t>
            </a:r>
            <a:r>
              <a:rPr lang="en-US" dirty="0" err="1"/>
              <a:t>pământul</a:t>
            </a:r>
            <a:r>
              <a:rPr lang="en-US" dirty="0"/>
              <a:t>, </a:t>
            </a:r>
            <a:r>
              <a:rPr lang="en-US" dirty="0" err="1"/>
              <a:t>câinii</a:t>
            </a:r>
            <a:r>
              <a:rPr lang="en-US" dirty="0"/>
              <a:t> de </a:t>
            </a:r>
            <a:r>
              <a:rPr lang="en-US" dirty="0" err="1"/>
              <a:t>rasă</a:t>
            </a:r>
            <a:r>
              <a:rPr lang="en-US" dirty="0"/>
              <a:t> etc. Natura </a:t>
            </a:r>
            <a:r>
              <a:rPr lang="en-US" dirty="0" err="1"/>
              <a:t>juridică</a:t>
            </a:r>
            <a:r>
              <a:rPr lang="en-US" dirty="0"/>
              <a:t> a </a:t>
            </a:r>
            <a:r>
              <a:rPr lang="en-US" dirty="0" err="1"/>
              <a:t>bunurilor</a:t>
            </a:r>
            <a:r>
              <a:rPr lang="en-US" dirty="0"/>
              <a:t> </a:t>
            </a:r>
            <a:r>
              <a:rPr lang="en-US" dirty="0" err="1"/>
              <a:t>fungibile</a:t>
            </a:r>
            <a:r>
              <a:rPr lang="en-US" dirty="0"/>
              <a:t> </a:t>
            </a:r>
            <a:r>
              <a:rPr lang="en-US" dirty="0" err="1"/>
              <a:t>presupune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au </a:t>
            </a:r>
            <a:r>
              <a:rPr lang="en-US" dirty="0" err="1"/>
              <a:t>aceeaşi</a:t>
            </a:r>
            <a:r>
              <a:rPr lang="en-US" dirty="0"/>
              <a:t> </a:t>
            </a:r>
            <a:r>
              <a:rPr lang="en-US" dirty="0" err="1"/>
              <a:t>valoare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creditor din </a:t>
            </a:r>
            <a:r>
              <a:rPr lang="en-US" dirty="0" err="1"/>
              <a:t>punctul</a:t>
            </a:r>
            <a:r>
              <a:rPr lang="en-US" dirty="0"/>
              <a:t> de </a:t>
            </a:r>
            <a:r>
              <a:rPr lang="en-US" dirty="0" err="1"/>
              <a:t>vedere</a:t>
            </a:r>
            <a:r>
              <a:rPr lang="en-US" dirty="0"/>
              <a:t> al </a:t>
            </a:r>
            <a:r>
              <a:rPr lang="en-US" dirty="0" err="1"/>
              <a:t>plăţii</a:t>
            </a:r>
            <a:r>
              <a:rPr lang="en-US" dirty="0"/>
              <a:t> </a:t>
            </a:r>
            <a:r>
              <a:rPr lang="en-US" dirty="0" err="1"/>
              <a:t>datorate</a:t>
            </a:r>
            <a:r>
              <a:rPr lang="en-US" dirty="0"/>
              <a:t>, </a:t>
            </a:r>
            <a:r>
              <a:rPr lang="en-US" dirty="0" err="1"/>
              <a:t>astfel</a:t>
            </a:r>
            <a:r>
              <a:rPr lang="en-US" dirty="0"/>
              <a:t> </a:t>
            </a:r>
            <a:r>
              <a:rPr lang="en-US" dirty="0" err="1"/>
              <a:t>încât</a:t>
            </a:r>
            <a:r>
              <a:rPr lang="en-US" dirty="0"/>
              <a:t> </a:t>
            </a:r>
            <a:r>
              <a:rPr lang="en-US" dirty="0" err="1"/>
              <a:t>acestuia</a:t>
            </a:r>
            <a:r>
              <a:rPr lang="en-US" dirty="0"/>
              <a:t> </a:t>
            </a:r>
            <a:r>
              <a:rPr lang="en-US" dirty="0" err="1"/>
              <a:t>îi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indiferent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bun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primi</a:t>
            </a:r>
            <a:r>
              <a:rPr lang="en-US" dirty="0"/>
              <a:t>.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principiu</a:t>
            </a:r>
            <a:r>
              <a:rPr lang="en-US" dirty="0"/>
              <a:t>, </a:t>
            </a:r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fungibile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bunuri</a:t>
            </a:r>
            <a:r>
              <a:rPr lang="en-US" dirty="0"/>
              <a:t> determinate generic, </a:t>
            </a:r>
          </a:p>
        </p:txBody>
      </p:sp>
    </p:spTree>
    <p:extLst>
      <p:ext uri="{BB962C8B-B14F-4D97-AF65-F5344CB8AC3E}">
        <p14:creationId xmlns:p14="http://schemas.microsoft.com/office/powerpoint/2010/main" val="416789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Sistemul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italian</a:t>
            </a:r>
            <a:r>
              <a:rPr lang="en-US" dirty="0"/>
              <a:t>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Deşi</a:t>
            </a:r>
            <a:r>
              <a:rPr lang="en-US" dirty="0"/>
              <a:t>, </a:t>
            </a:r>
            <a:r>
              <a:rPr lang="en-US" dirty="0" err="1"/>
              <a:t>iniţial</a:t>
            </a:r>
            <a:r>
              <a:rPr lang="en-US" dirty="0"/>
              <a:t>, </a:t>
            </a:r>
            <a:r>
              <a:rPr lang="en-US" dirty="0" err="1"/>
              <a:t>legislaţia</a:t>
            </a:r>
            <a:r>
              <a:rPr lang="en-US" dirty="0"/>
              <a:t> </a:t>
            </a:r>
            <a:r>
              <a:rPr lang="en-US" dirty="0" err="1"/>
              <a:t>civilă</a:t>
            </a:r>
            <a:r>
              <a:rPr lang="en-US" dirty="0"/>
              <a:t> </a:t>
            </a:r>
            <a:r>
              <a:rPr lang="en-US" dirty="0" err="1"/>
              <a:t>italiană</a:t>
            </a:r>
            <a:r>
              <a:rPr lang="en-US" dirty="0"/>
              <a:t> era </a:t>
            </a:r>
            <a:r>
              <a:rPr lang="en-US" dirty="0" err="1"/>
              <a:t>puternic</a:t>
            </a:r>
            <a:r>
              <a:rPr lang="en-US" dirty="0"/>
              <a:t> </a:t>
            </a:r>
            <a:r>
              <a:rPr lang="en-US" dirty="0" err="1"/>
              <a:t>marcată</a:t>
            </a:r>
            <a:r>
              <a:rPr lang="en-US" dirty="0"/>
              <a:t> de </a:t>
            </a:r>
            <a:r>
              <a:rPr lang="en-US" dirty="0" err="1"/>
              <a:t>cea</a:t>
            </a:r>
            <a:r>
              <a:rPr lang="en-US" dirty="0"/>
              <a:t> </a:t>
            </a:r>
            <a:r>
              <a:rPr lang="en-US" dirty="0" err="1"/>
              <a:t>franceză</a:t>
            </a:r>
            <a:r>
              <a:rPr lang="en-US" dirty="0"/>
              <a:t>, </a:t>
            </a:r>
            <a:r>
              <a:rPr lang="en-US" dirty="0" err="1"/>
              <a:t>codul</a:t>
            </a:r>
            <a:r>
              <a:rPr lang="en-US" dirty="0"/>
              <a:t> civil </a:t>
            </a:r>
            <a:r>
              <a:rPr lang="en-US" dirty="0" err="1"/>
              <a:t>italian</a:t>
            </a:r>
            <a:r>
              <a:rPr lang="en-US" dirty="0"/>
              <a:t> </a:t>
            </a:r>
            <a:r>
              <a:rPr lang="en-US" dirty="0" err="1"/>
              <a:t>adoptat</a:t>
            </a:r>
            <a:r>
              <a:rPr lang="en-US" dirty="0"/>
              <a:t> la 24 </a:t>
            </a:r>
            <a:r>
              <a:rPr lang="en-US" dirty="0" err="1"/>
              <a:t>aplilie</a:t>
            </a:r>
            <a:r>
              <a:rPr lang="en-US" dirty="0"/>
              <a:t> 1942 </a:t>
            </a:r>
            <a:r>
              <a:rPr lang="en-US" dirty="0" err="1"/>
              <a:t>caracterizat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tendinţa</a:t>
            </a:r>
            <a:r>
              <a:rPr lang="en-US" dirty="0"/>
              <a:t> de </a:t>
            </a:r>
            <a:r>
              <a:rPr lang="en-US" dirty="0" err="1"/>
              <a:t>ieşire</a:t>
            </a:r>
            <a:r>
              <a:rPr lang="en-US" dirty="0"/>
              <a:t> de sub </a:t>
            </a:r>
            <a:r>
              <a:rPr lang="en-US" dirty="0" err="1"/>
              <a:t>acerstă</a:t>
            </a:r>
            <a:r>
              <a:rPr lang="en-US" dirty="0"/>
              <a:t> </a:t>
            </a:r>
            <a:r>
              <a:rPr lang="en-US" dirty="0" err="1"/>
              <a:t>influenţă</a:t>
            </a:r>
            <a:r>
              <a:rPr lang="en-US" dirty="0"/>
              <a:t>, </a:t>
            </a:r>
            <a:r>
              <a:rPr lang="en-US" dirty="0" err="1"/>
              <a:t>denotă</a:t>
            </a:r>
            <a:r>
              <a:rPr lang="en-US" dirty="0"/>
              <a:t> o </a:t>
            </a:r>
            <a:r>
              <a:rPr lang="en-US" dirty="0" err="1"/>
              <a:t>remarcabilă</a:t>
            </a:r>
            <a:r>
              <a:rPr lang="en-US" dirty="0"/>
              <a:t> </a:t>
            </a:r>
            <a:r>
              <a:rPr lang="en-US" dirty="0" err="1"/>
              <a:t>originalitate</a:t>
            </a:r>
            <a:r>
              <a:rPr lang="en-US" dirty="0"/>
              <a:t>. Ce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importantă</a:t>
            </a:r>
            <a:r>
              <a:rPr lang="en-US" dirty="0"/>
              <a:t> </a:t>
            </a:r>
            <a:r>
              <a:rPr lang="en-US" dirty="0" err="1"/>
              <a:t>inovaţie</a:t>
            </a:r>
            <a:r>
              <a:rPr lang="en-US" dirty="0"/>
              <a:t> </a:t>
            </a:r>
            <a:r>
              <a:rPr lang="en-US" dirty="0" err="1"/>
              <a:t>tehnico</a:t>
            </a:r>
            <a:r>
              <a:rPr lang="en-US" dirty="0"/>
              <a:t> </a:t>
            </a:r>
            <a:r>
              <a:rPr lang="en-US" dirty="0" err="1"/>
              <a:t>legislativă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care o </a:t>
            </a:r>
            <a:r>
              <a:rPr lang="en-US" dirty="0" err="1"/>
              <a:t>reprezintă</a:t>
            </a:r>
            <a:r>
              <a:rPr lang="en-US" dirty="0"/>
              <a:t> </a:t>
            </a:r>
            <a:r>
              <a:rPr lang="en-US" dirty="0" err="1"/>
              <a:t>codul</a:t>
            </a:r>
            <a:r>
              <a:rPr lang="en-US" dirty="0"/>
              <a:t>, </a:t>
            </a:r>
            <a:r>
              <a:rPr lang="en-US" dirty="0" err="1"/>
              <a:t>constă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includerea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</a:t>
            </a:r>
            <a:r>
              <a:rPr lang="en-US" dirty="0" err="1"/>
              <a:t>comercial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codul</a:t>
            </a:r>
            <a:r>
              <a:rPr lang="en-US" dirty="0"/>
              <a:t> civil, </a:t>
            </a:r>
            <a:r>
              <a:rPr lang="en-US" dirty="0" err="1"/>
              <a:t>realizîndu</a:t>
            </a:r>
            <a:r>
              <a:rPr lang="en-US" dirty="0"/>
              <a:t>-se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sens</a:t>
            </a:r>
            <a:r>
              <a:rPr lang="en-US" dirty="0"/>
              <a:t> o </a:t>
            </a:r>
            <a:r>
              <a:rPr lang="en-US" dirty="0" err="1"/>
              <a:t>reglementare</a:t>
            </a:r>
            <a:r>
              <a:rPr lang="en-US" dirty="0"/>
              <a:t> </a:t>
            </a:r>
            <a:r>
              <a:rPr lang="en-US" dirty="0" err="1"/>
              <a:t>unitară</a:t>
            </a:r>
            <a:r>
              <a:rPr lang="en-US" dirty="0"/>
              <a:t> a </a:t>
            </a:r>
            <a:r>
              <a:rPr lang="en-US" dirty="0" err="1"/>
              <a:t>raporturilor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. De </a:t>
            </a:r>
            <a:r>
              <a:rPr lang="en-US" dirty="0" err="1"/>
              <a:t>asemenea</a:t>
            </a:r>
            <a:r>
              <a:rPr lang="en-US" dirty="0"/>
              <a:t>, </a:t>
            </a:r>
            <a:r>
              <a:rPr lang="en-US" dirty="0" err="1"/>
              <a:t>reglementările</a:t>
            </a:r>
            <a:r>
              <a:rPr lang="en-US" dirty="0"/>
              <a:t> cu </a:t>
            </a:r>
            <a:r>
              <a:rPr lang="en-US" dirty="0" err="1"/>
              <a:t>privire</a:t>
            </a:r>
            <a:r>
              <a:rPr lang="en-US" dirty="0"/>
              <a:t> la </a:t>
            </a:r>
            <a:r>
              <a:rPr lang="en-US" dirty="0" err="1"/>
              <a:t>relaţiile</a:t>
            </a:r>
            <a:r>
              <a:rPr lang="en-US" dirty="0"/>
              <a:t> de </a:t>
            </a:r>
            <a:r>
              <a:rPr lang="en-US" dirty="0" err="1"/>
              <a:t>familie</a:t>
            </a:r>
            <a:r>
              <a:rPr lang="en-US" dirty="0"/>
              <a:t>, </a:t>
            </a:r>
            <a:r>
              <a:rPr lang="en-US" dirty="0" err="1"/>
              <a:t>suferă</a:t>
            </a:r>
            <a:r>
              <a:rPr lang="en-US" dirty="0"/>
              <a:t> </a:t>
            </a:r>
            <a:r>
              <a:rPr lang="en-US" dirty="0" err="1"/>
              <a:t>schimbări</a:t>
            </a:r>
            <a:r>
              <a:rPr lang="en-US" dirty="0"/>
              <a:t> </a:t>
            </a:r>
            <a:r>
              <a:rPr lang="en-US" dirty="0" err="1"/>
              <a:t>esenţiale</a:t>
            </a:r>
            <a:r>
              <a:rPr lang="en-US" dirty="0"/>
              <a:t>. In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sens</a:t>
            </a:r>
            <a:r>
              <a:rPr lang="en-US" dirty="0"/>
              <a:t>, au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eleminate</a:t>
            </a:r>
            <a:r>
              <a:rPr lang="en-US" dirty="0"/>
              <a:t> o </a:t>
            </a:r>
            <a:r>
              <a:rPr lang="en-US" dirty="0" err="1"/>
              <a:t>serie</a:t>
            </a:r>
            <a:r>
              <a:rPr lang="en-US" dirty="0"/>
              <a:t> de </a:t>
            </a:r>
            <a:r>
              <a:rPr lang="en-US" dirty="0" err="1"/>
              <a:t>principii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reglementări</a:t>
            </a:r>
            <a:r>
              <a:rPr lang="en-US" dirty="0"/>
              <a:t> </a:t>
            </a:r>
            <a:r>
              <a:rPr lang="en-US" dirty="0" err="1"/>
              <a:t>depăşite</a:t>
            </a:r>
            <a:r>
              <a:rPr lang="en-US" dirty="0"/>
              <a:t>, </a:t>
            </a:r>
            <a:r>
              <a:rPr lang="en-US" dirty="0" err="1"/>
              <a:t>făcînd</a:t>
            </a:r>
            <a:r>
              <a:rPr lang="en-US" dirty="0"/>
              <a:t> </a:t>
            </a:r>
            <a:r>
              <a:rPr lang="en-US" dirty="0" err="1"/>
              <a:t>loc</a:t>
            </a:r>
            <a:r>
              <a:rPr lang="en-US" dirty="0"/>
              <a:t> </a:t>
            </a:r>
            <a:r>
              <a:rPr lang="en-US" dirty="0" err="1"/>
              <a:t>principiilor</a:t>
            </a:r>
            <a:r>
              <a:rPr lang="en-US" dirty="0"/>
              <a:t> de </a:t>
            </a:r>
            <a:r>
              <a:rPr lang="en-US" dirty="0" err="1"/>
              <a:t>egalitate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soţi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091153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Bunurile</a:t>
            </a:r>
            <a:r>
              <a:rPr lang="en-US" dirty="0"/>
              <a:t> determinate individual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determinate generic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 charset="2"/>
              </a:rPr>
              <a:t></a:t>
            </a:r>
            <a:r>
              <a:rPr lang="en-US" dirty="0"/>
              <a:t>    Se </a:t>
            </a:r>
            <a:r>
              <a:rPr lang="en-US" dirty="0" err="1"/>
              <a:t>consideră</a:t>
            </a:r>
            <a:r>
              <a:rPr lang="en-US" dirty="0"/>
              <a:t> </a:t>
            </a:r>
            <a:r>
              <a:rPr lang="en-US" dirty="0" err="1"/>
              <a:t>determinat</a:t>
            </a:r>
            <a:r>
              <a:rPr lang="en-US" dirty="0"/>
              <a:t> individual </a:t>
            </a:r>
            <a:r>
              <a:rPr lang="en-US" dirty="0" err="1"/>
              <a:t>bunul</a:t>
            </a:r>
            <a:r>
              <a:rPr lang="en-US" dirty="0"/>
              <a:t> care, </a:t>
            </a:r>
            <a:r>
              <a:rPr lang="en-US" dirty="0" err="1"/>
              <a:t>potrivit</a:t>
            </a:r>
            <a:r>
              <a:rPr lang="en-US" dirty="0"/>
              <a:t> </a:t>
            </a:r>
            <a:r>
              <a:rPr lang="en-US" dirty="0" err="1"/>
              <a:t>naturii</a:t>
            </a:r>
            <a:r>
              <a:rPr lang="en-US" dirty="0"/>
              <a:t> sale, se </a:t>
            </a:r>
            <a:r>
              <a:rPr lang="en-US" dirty="0" err="1"/>
              <a:t>in¬dividualizează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semne</a:t>
            </a:r>
            <a:r>
              <a:rPr lang="en-US" dirty="0"/>
              <a:t>, </a:t>
            </a:r>
            <a:r>
              <a:rPr lang="en-US" dirty="0" err="1"/>
              <a:t>însuşiri</a:t>
            </a:r>
            <a:r>
              <a:rPr lang="en-US" dirty="0"/>
              <a:t> </a:t>
            </a:r>
            <a:r>
              <a:rPr lang="en-US" dirty="0" err="1"/>
              <a:t>caracteristice</a:t>
            </a:r>
            <a:r>
              <a:rPr lang="en-US" dirty="0"/>
              <a:t> </a:t>
            </a:r>
            <a:r>
              <a:rPr lang="en-US" dirty="0" err="1"/>
              <a:t>doar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>
                <a:sym typeface="Symbol" charset="2"/>
              </a:rPr>
              <a:t></a:t>
            </a:r>
            <a:r>
              <a:rPr lang="en-US" dirty="0"/>
              <a:t>    Se </a:t>
            </a:r>
            <a:r>
              <a:rPr lang="en-US" dirty="0" err="1"/>
              <a:t>consideră</a:t>
            </a:r>
            <a:r>
              <a:rPr lang="en-US" dirty="0"/>
              <a:t> </a:t>
            </a:r>
            <a:r>
              <a:rPr lang="en-US" dirty="0" err="1"/>
              <a:t>determinat</a:t>
            </a:r>
            <a:r>
              <a:rPr lang="en-US" dirty="0"/>
              <a:t> generic </a:t>
            </a:r>
            <a:r>
              <a:rPr lang="en-US" dirty="0" err="1"/>
              <a:t>bunul</a:t>
            </a:r>
            <a:r>
              <a:rPr lang="en-US" dirty="0"/>
              <a:t> care </a:t>
            </a:r>
            <a:r>
              <a:rPr lang="en-US" dirty="0" err="1"/>
              <a:t>posedă</a:t>
            </a:r>
            <a:r>
              <a:rPr lang="en-US" dirty="0"/>
              <a:t> </a:t>
            </a:r>
            <a:r>
              <a:rPr lang="en-US" dirty="0" err="1"/>
              <a:t>semnele</a:t>
            </a:r>
            <a:r>
              <a:rPr lang="en-US" dirty="0"/>
              <a:t> </a:t>
            </a:r>
            <a:r>
              <a:rPr lang="en-US" dirty="0" err="1"/>
              <a:t>caracteristice</a:t>
            </a:r>
            <a:r>
              <a:rPr lang="en-US" dirty="0"/>
              <a:t> </a:t>
            </a:r>
            <a:r>
              <a:rPr lang="en-US" dirty="0" err="1"/>
              <a:t>tuturor</a:t>
            </a:r>
            <a:r>
              <a:rPr lang="en-US" dirty="0"/>
              <a:t> </a:t>
            </a:r>
            <a:r>
              <a:rPr lang="en-US" dirty="0" err="1"/>
              <a:t>bunurilor</a:t>
            </a:r>
            <a:r>
              <a:rPr lang="en-US" dirty="0"/>
              <a:t> de </a:t>
            </a:r>
            <a:r>
              <a:rPr lang="en-US" dirty="0" err="1"/>
              <a:t>acelaşi</a:t>
            </a:r>
            <a:r>
              <a:rPr lang="en-US" dirty="0"/>
              <a:t> gen </a:t>
            </a:r>
            <a:r>
              <a:rPr lang="en-US" dirty="0" err="1"/>
              <a:t>şi</a:t>
            </a:r>
            <a:r>
              <a:rPr lang="en-US" dirty="0"/>
              <a:t> care se </a:t>
            </a:r>
            <a:r>
              <a:rPr lang="en-US" dirty="0" err="1"/>
              <a:t>individualizează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numărare</a:t>
            </a:r>
            <a:r>
              <a:rPr lang="en-US" dirty="0"/>
              <a:t>, </a:t>
            </a:r>
            <a:r>
              <a:rPr lang="en-US" dirty="0" err="1"/>
              <a:t>mă¬surare</a:t>
            </a:r>
            <a:r>
              <a:rPr lang="en-US" dirty="0"/>
              <a:t>, </a:t>
            </a:r>
            <a:r>
              <a:rPr lang="en-US" dirty="0" err="1"/>
              <a:t>cântărire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Determinat</a:t>
            </a:r>
            <a:r>
              <a:rPr lang="en-US" dirty="0"/>
              <a:t> generic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bunul</a:t>
            </a:r>
            <a:r>
              <a:rPr lang="en-US" dirty="0"/>
              <a:t> care se </a:t>
            </a:r>
            <a:r>
              <a:rPr lang="en-US" dirty="0" err="1"/>
              <a:t>caracterizează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elementele</a:t>
            </a:r>
            <a:r>
              <a:rPr lang="en-US" dirty="0"/>
              <a:t> </a:t>
            </a:r>
            <a:r>
              <a:rPr lang="en-US" dirty="0" err="1"/>
              <a:t>co¬mune</a:t>
            </a:r>
            <a:r>
              <a:rPr lang="en-US" dirty="0"/>
              <a:t> </a:t>
            </a:r>
            <a:r>
              <a:rPr lang="en-US" dirty="0" err="1"/>
              <a:t>bunurilor</a:t>
            </a:r>
            <a:r>
              <a:rPr lang="en-US" dirty="0"/>
              <a:t> de gen </a:t>
            </a:r>
            <a:r>
              <a:rPr lang="en-US" dirty="0" err="1"/>
              <a:t>şi</a:t>
            </a:r>
            <a:r>
              <a:rPr lang="en-US" dirty="0"/>
              <a:t> care se </a:t>
            </a:r>
            <a:r>
              <a:rPr lang="en-US" dirty="0" err="1"/>
              <a:t>individualizează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numărare</a:t>
            </a:r>
            <a:r>
              <a:rPr lang="en-US" dirty="0"/>
              <a:t> (10 </a:t>
            </a:r>
            <a:r>
              <a:rPr lang="en-US" dirty="0" err="1"/>
              <a:t>mese</a:t>
            </a:r>
            <a:r>
              <a:rPr lang="en-US" dirty="0"/>
              <a:t>, 5 </a:t>
            </a:r>
            <a:r>
              <a:rPr lang="en-US" dirty="0" err="1"/>
              <a:t>scaune</a:t>
            </a:r>
            <a:r>
              <a:rPr lang="en-US" dirty="0"/>
              <a:t>, 30 de </a:t>
            </a:r>
            <a:r>
              <a:rPr lang="en-US" dirty="0" err="1"/>
              <a:t>cărţi</a:t>
            </a:r>
            <a:r>
              <a:rPr lang="en-US" dirty="0"/>
              <a:t>, 20 de </a:t>
            </a:r>
            <a:r>
              <a:rPr lang="en-US" dirty="0" err="1"/>
              <a:t>telefoane</a:t>
            </a:r>
            <a:r>
              <a:rPr lang="en-US" dirty="0"/>
              <a:t>), </a:t>
            </a:r>
            <a:r>
              <a:rPr lang="en-US" dirty="0" err="1"/>
              <a:t>măsurare</a:t>
            </a:r>
            <a:r>
              <a:rPr lang="en-US" dirty="0"/>
              <a:t> (20 de </a:t>
            </a:r>
            <a:r>
              <a:rPr lang="en-US" dirty="0" err="1"/>
              <a:t>metri</a:t>
            </a:r>
            <a:r>
              <a:rPr lang="en-US" dirty="0"/>
              <a:t> de </a:t>
            </a:r>
            <a:r>
              <a:rPr lang="en-US" dirty="0" err="1"/>
              <a:t>stofă</a:t>
            </a:r>
            <a:r>
              <a:rPr lang="en-US" dirty="0"/>
              <a:t>, 8 m de </a:t>
            </a:r>
            <a:r>
              <a:rPr lang="en-US" dirty="0" err="1"/>
              <a:t>cablu</a:t>
            </a:r>
            <a:r>
              <a:rPr lang="en-US" dirty="0"/>
              <a:t> electric), </a:t>
            </a:r>
            <a:r>
              <a:rPr lang="en-US" dirty="0" err="1"/>
              <a:t>cântărire</a:t>
            </a:r>
            <a:r>
              <a:rPr lang="en-US" dirty="0"/>
              <a:t> (5 kg de </a:t>
            </a:r>
            <a:r>
              <a:rPr lang="en-US" dirty="0" err="1"/>
              <a:t>roşii</a:t>
            </a:r>
            <a:r>
              <a:rPr lang="en-US" dirty="0"/>
              <a:t>, 1 </a:t>
            </a:r>
            <a:r>
              <a:rPr lang="en-US" dirty="0" err="1"/>
              <a:t>tonă</a:t>
            </a:r>
            <a:r>
              <a:rPr lang="en-US" dirty="0"/>
              <a:t> de mere).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44363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consumptibile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neconsumptibile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Consumptibile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a </a:t>
            </a:r>
            <a:r>
              <a:rPr lang="en-US" dirty="0" err="1"/>
              <a:t>căror</a:t>
            </a:r>
            <a:r>
              <a:rPr lang="en-US" dirty="0"/>
              <a:t> </a:t>
            </a:r>
            <a:r>
              <a:rPr lang="en-US" dirty="0" err="1"/>
              <a:t>întrebuinţare</a:t>
            </a:r>
            <a:r>
              <a:rPr lang="en-US" dirty="0"/>
              <a:t> </a:t>
            </a:r>
            <a:r>
              <a:rPr lang="en-US" dirty="0" err="1"/>
              <a:t>obişnuită</a:t>
            </a:r>
            <a:r>
              <a:rPr lang="en-US" dirty="0"/>
              <a:t> </a:t>
            </a:r>
            <a:r>
              <a:rPr lang="en-US" dirty="0" err="1"/>
              <a:t>implică</a:t>
            </a:r>
            <a:r>
              <a:rPr lang="en-US" dirty="0"/>
              <a:t> </a:t>
            </a:r>
            <a:r>
              <a:rPr lang="en-US" dirty="0" err="1"/>
              <a:t>în¬străinarea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consumarea</a:t>
            </a:r>
            <a:r>
              <a:rPr lang="en-US" dirty="0"/>
              <a:t> </a:t>
            </a:r>
            <a:r>
              <a:rPr lang="en-US" dirty="0" err="1"/>
              <a:t>substanţei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.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bunuri</a:t>
            </a:r>
            <a:r>
              <a:rPr lang="en-US" dirty="0"/>
              <a:t> nu se pot </a:t>
            </a:r>
            <a:r>
              <a:rPr lang="en-US" dirty="0" err="1"/>
              <a:t>întrebuinţa</a:t>
            </a:r>
            <a:r>
              <a:rPr lang="en-US" dirty="0"/>
              <a:t> </a:t>
            </a:r>
            <a:r>
              <a:rPr lang="en-US" dirty="0" err="1"/>
              <a:t>decât</a:t>
            </a:r>
            <a:r>
              <a:rPr lang="en-US" dirty="0"/>
              <a:t> </a:t>
            </a:r>
            <a:r>
              <a:rPr lang="en-US" dirty="0" err="1"/>
              <a:t>consumându</a:t>
            </a:r>
            <a:r>
              <a:rPr lang="en-US" dirty="0"/>
              <a:t>-se fie material, fie </a:t>
            </a:r>
            <a:r>
              <a:rPr lang="en-US" dirty="0" err="1"/>
              <a:t>juridic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înstrăinare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ieşire</a:t>
            </a:r>
            <a:r>
              <a:rPr lang="en-US" dirty="0"/>
              <a:t> din </a:t>
            </a:r>
            <a:r>
              <a:rPr lang="en-US" dirty="0" err="1"/>
              <a:t>patrimoniu</a:t>
            </a:r>
            <a:r>
              <a:rPr lang="en-US" dirty="0"/>
              <a:t>, </a:t>
            </a:r>
            <a:r>
              <a:rPr lang="en-US" dirty="0" err="1"/>
              <a:t>într</a:t>
            </a:r>
            <a:r>
              <a:rPr lang="en-US" dirty="0"/>
              <a:t>-un </a:t>
            </a:r>
            <a:r>
              <a:rPr lang="en-US" dirty="0" err="1"/>
              <a:t>singur</a:t>
            </a:r>
            <a:r>
              <a:rPr lang="en-US" dirty="0"/>
              <a:t> act de </a:t>
            </a:r>
            <a:r>
              <a:rPr lang="en-US" dirty="0" err="1"/>
              <a:t>folosire</a:t>
            </a:r>
            <a:r>
              <a:rPr lang="en-US" dirty="0"/>
              <a:t>.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categorie</a:t>
            </a:r>
            <a:r>
              <a:rPr lang="en-US" dirty="0"/>
              <a:t> de </a:t>
            </a:r>
            <a:r>
              <a:rPr lang="en-US" dirty="0" err="1"/>
              <a:t>bunuri</a:t>
            </a:r>
            <a:r>
              <a:rPr lang="en-US" dirty="0"/>
              <a:t> se </a:t>
            </a:r>
            <a:r>
              <a:rPr lang="en-US" dirty="0" err="1"/>
              <a:t>includ</a:t>
            </a:r>
            <a:r>
              <a:rPr lang="en-US" dirty="0"/>
              <a:t> </a:t>
            </a:r>
            <a:r>
              <a:rPr lang="en-US" dirty="0" err="1"/>
              <a:t>produsele</a:t>
            </a:r>
            <a:r>
              <a:rPr lang="en-US" dirty="0"/>
              <a:t> </a:t>
            </a:r>
            <a:r>
              <a:rPr lang="en-US" dirty="0" err="1"/>
              <a:t>alimentare</a:t>
            </a:r>
            <a:r>
              <a:rPr lang="en-US" dirty="0"/>
              <a:t>, </a:t>
            </a:r>
            <a:r>
              <a:rPr lang="en-US" dirty="0" err="1"/>
              <a:t>materia</a:t>
            </a:r>
            <a:r>
              <a:rPr lang="en-US" dirty="0"/>
              <a:t> </a:t>
            </a:r>
            <a:r>
              <a:rPr lang="en-US" dirty="0" err="1"/>
              <a:t>primă</a:t>
            </a:r>
            <a:r>
              <a:rPr lang="en-US" dirty="0"/>
              <a:t>, </a:t>
            </a:r>
            <a:r>
              <a:rPr lang="en-US" dirty="0" err="1"/>
              <a:t>grânele</a:t>
            </a:r>
            <a:r>
              <a:rPr lang="en-US" dirty="0"/>
              <a:t>, </a:t>
            </a:r>
            <a:r>
              <a:rPr lang="en-US" dirty="0" err="1"/>
              <a:t>banii</a:t>
            </a:r>
            <a:r>
              <a:rPr lang="en-US" dirty="0"/>
              <a:t>, care </a:t>
            </a:r>
            <a:r>
              <a:rPr lang="en-US" dirty="0" err="1"/>
              <a:t>îşi</a:t>
            </a:r>
            <a:r>
              <a:rPr lang="en-US" dirty="0"/>
              <a:t> </a:t>
            </a:r>
            <a:r>
              <a:rPr lang="en-US" dirty="0" err="1"/>
              <a:t>îndeplinesc</a:t>
            </a:r>
            <a:r>
              <a:rPr lang="en-US" dirty="0"/>
              <a:t> </a:t>
            </a:r>
            <a:r>
              <a:rPr lang="en-US" dirty="0" err="1"/>
              <a:t>funcţiile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înstrăinare</a:t>
            </a:r>
            <a:r>
              <a:rPr lang="en-US" dirty="0"/>
              <a:t>. </a:t>
            </a:r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consumptibile</a:t>
            </a:r>
            <a:r>
              <a:rPr lang="en-US" dirty="0"/>
              <a:t> nu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confundate</a:t>
            </a:r>
            <a:r>
              <a:rPr lang="en-US" dirty="0"/>
              <a:t> cu </a:t>
            </a:r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comestibile</a:t>
            </a:r>
            <a:r>
              <a:rPr lang="en-US" dirty="0"/>
              <a:t>, </a:t>
            </a:r>
            <a:r>
              <a:rPr lang="en-US" dirty="0" err="1"/>
              <a:t>corelaţia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fiind</a:t>
            </a:r>
            <a:r>
              <a:rPr lang="en-US" dirty="0"/>
              <a:t> de gen – specie.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comestibile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consumptibile</a:t>
            </a:r>
            <a:r>
              <a:rPr lang="en-US" dirty="0"/>
              <a:t>, </a:t>
            </a:r>
            <a:r>
              <a:rPr lang="en-US" dirty="0" err="1"/>
              <a:t>însă</a:t>
            </a:r>
            <a:r>
              <a:rPr lang="en-US" dirty="0"/>
              <a:t> nu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consumptibile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comestibile</a:t>
            </a:r>
            <a:r>
              <a:rPr lang="en-US" dirty="0"/>
              <a:t> (</a:t>
            </a:r>
            <a:r>
              <a:rPr lang="en-US" dirty="0" err="1"/>
              <a:t>benzina</a:t>
            </a:r>
            <a:r>
              <a:rPr lang="en-US" dirty="0"/>
              <a:t>, </a:t>
            </a:r>
            <a:r>
              <a:rPr lang="en-US" dirty="0" err="1"/>
              <a:t>motorina</a:t>
            </a:r>
            <a:r>
              <a:rPr lang="en-US" dirty="0"/>
              <a:t>).</a:t>
            </a:r>
            <a:br>
              <a:rPr lang="en-US" dirty="0"/>
            </a:br>
            <a:r>
              <a:rPr lang="en-US" dirty="0" err="1"/>
              <a:t>Neconsumptibile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care pot fi </a:t>
            </a:r>
            <a:r>
              <a:rPr lang="en-US" dirty="0" err="1"/>
              <a:t>întrebuinţate</a:t>
            </a:r>
            <a:r>
              <a:rPr lang="en-US" dirty="0"/>
              <a:t> </a:t>
            </a:r>
            <a:r>
              <a:rPr lang="en-US" dirty="0" err="1"/>
              <a:t>continuu</a:t>
            </a:r>
            <a:r>
              <a:rPr lang="en-US" dirty="0"/>
              <a:t>, </a:t>
            </a:r>
            <a:r>
              <a:rPr lang="en-US" dirty="0" err="1"/>
              <a:t>fără</a:t>
            </a:r>
            <a:r>
              <a:rPr lang="en-US" dirty="0"/>
              <a:t> a li se </a:t>
            </a:r>
            <a:r>
              <a:rPr lang="en-US" dirty="0" err="1"/>
              <a:t>consuma</a:t>
            </a:r>
            <a:r>
              <a:rPr lang="en-US" dirty="0"/>
              <a:t> </a:t>
            </a:r>
            <a:r>
              <a:rPr lang="en-US" dirty="0" err="1"/>
              <a:t>substanţa</a:t>
            </a:r>
            <a:r>
              <a:rPr lang="en-US" dirty="0"/>
              <a:t> </a:t>
            </a:r>
            <a:r>
              <a:rPr lang="en-US" dirty="0" err="1"/>
              <a:t>ori</a:t>
            </a:r>
            <a:r>
              <a:rPr lang="en-US" dirty="0"/>
              <a:t> </a:t>
            </a:r>
            <a:r>
              <a:rPr lang="en-US" dirty="0" err="1"/>
              <a:t>fără</a:t>
            </a:r>
            <a:r>
              <a:rPr lang="en-US" dirty="0"/>
              <a:t> </a:t>
            </a:r>
            <a:r>
              <a:rPr lang="en-US" dirty="0" err="1"/>
              <a:t>implicarea</a:t>
            </a:r>
            <a:r>
              <a:rPr lang="en-US" dirty="0"/>
              <a:t> </a:t>
            </a:r>
            <a:r>
              <a:rPr lang="en-US" dirty="0" err="1"/>
              <a:t>înstrăinării</a:t>
            </a:r>
            <a:r>
              <a:rPr lang="en-US" dirty="0"/>
              <a:t>. Din </a:t>
            </a:r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categorie</a:t>
            </a:r>
            <a:r>
              <a:rPr lang="en-US" dirty="0"/>
              <a:t> </a:t>
            </a:r>
            <a:r>
              <a:rPr lang="en-US" dirty="0" err="1"/>
              <a:t>fac</a:t>
            </a:r>
            <a:r>
              <a:rPr lang="en-US" dirty="0"/>
              <a:t> parte </a:t>
            </a:r>
            <a:r>
              <a:rPr lang="en-US" dirty="0" err="1"/>
              <a:t>bunuri</a:t>
            </a:r>
            <a:r>
              <a:rPr lang="en-US" dirty="0"/>
              <a:t> ca </a:t>
            </a:r>
            <a:r>
              <a:rPr lang="en-US" dirty="0" err="1"/>
              <a:t>terenurile</a:t>
            </a:r>
            <a:r>
              <a:rPr lang="en-US" dirty="0"/>
              <a:t>, </a:t>
            </a:r>
            <a:r>
              <a:rPr lang="en-US" dirty="0" err="1"/>
              <a:t>construcţiile</a:t>
            </a:r>
            <a:r>
              <a:rPr lang="en-US" dirty="0"/>
              <a:t>, </a:t>
            </a:r>
            <a:r>
              <a:rPr lang="en-US" dirty="0" err="1"/>
              <a:t>automobilele</a:t>
            </a:r>
            <a:r>
              <a:rPr lang="en-US" dirty="0"/>
              <a:t> etc.</a:t>
            </a:r>
            <a:br>
              <a:rPr lang="en-US" dirty="0"/>
            </a:br>
            <a:r>
              <a:rPr lang="en-US" dirty="0" err="1"/>
              <a:t>Importanţa</a:t>
            </a:r>
            <a:r>
              <a:rPr lang="en-US" dirty="0"/>
              <a:t> </a:t>
            </a:r>
            <a:r>
              <a:rPr lang="en-US" dirty="0" err="1"/>
              <a:t>juridică</a:t>
            </a:r>
            <a:r>
              <a:rPr lang="en-US" dirty="0"/>
              <a:t> a </a:t>
            </a:r>
            <a:r>
              <a:rPr lang="en-US" dirty="0" err="1"/>
              <a:t>acestei</a:t>
            </a:r>
            <a:r>
              <a:rPr lang="en-US" dirty="0"/>
              <a:t> </a:t>
            </a:r>
            <a:r>
              <a:rPr lang="en-US" dirty="0" err="1"/>
              <a:t>clasificări</a:t>
            </a:r>
            <a:r>
              <a:rPr lang="en-US" dirty="0"/>
              <a:t> </a:t>
            </a:r>
            <a:r>
              <a:rPr lang="en-US" dirty="0" err="1"/>
              <a:t>constă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faptul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numai</a:t>
            </a:r>
            <a:r>
              <a:rPr lang="en-US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bunurilor</a:t>
            </a:r>
            <a:r>
              <a:rPr lang="en-US" dirty="0"/>
              <a:t> </a:t>
            </a:r>
            <a:r>
              <a:rPr lang="en-US" dirty="0" err="1"/>
              <a:t>neconsumptibile</a:t>
            </a:r>
            <a:r>
              <a:rPr lang="en-US" dirty="0"/>
              <a:t> se pot </a:t>
            </a:r>
            <a:r>
              <a:rPr lang="en-US" dirty="0" err="1"/>
              <a:t>constitui</a:t>
            </a:r>
            <a:r>
              <a:rPr lang="en-US" dirty="0"/>
              <a:t> </a:t>
            </a:r>
            <a:r>
              <a:rPr lang="en-US" dirty="0" err="1"/>
              <a:t>drepturi</a:t>
            </a:r>
            <a:r>
              <a:rPr lang="en-US" dirty="0"/>
              <a:t> care permit </a:t>
            </a:r>
            <a:r>
              <a:rPr lang="en-US" dirty="0" err="1"/>
              <a:t>titularului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exercite</a:t>
            </a:r>
            <a:r>
              <a:rPr lang="en-US" dirty="0"/>
              <a:t> o </a:t>
            </a:r>
            <a:r>
              <a:rPr lang="en-US" dirty="0" err="1"/>
              <a:t>folosinţă</a:t>
            </a:r>
            <a:r>
              <a:rPr lang="en-US" dirty="0"/>
              <a:t> </a:t>
            </a:r>
            <a:r>
              <a:rPr lang="en-US" dirty="0" err="1"/>
              <a:t>îndelungată</a:t>
            </a:r>
            <a:r>
              <a:rPr lang="en-US" dirty="0"/>
              <a:t>, </a:t>
            </a:r>
            <a:r>
              <a:rPr lang="en-US" dirty="0" err="1"/>
              <a:t>după</a:t>
            </a:r>
            <a:r>
              <a:rPr lang="en-US" dirty="0"/>
              <a:t> care </a:t>
            </a:r>
            <a:r>
              <a:rPr lang="en-US" dirty="0" err="1"/>
              <a:t>bunul</a:t>
            </a:r>
            <a:r>
              <a:rPr lang="en-US" dirty="0"/>
              <a:t> </a:t>
            </a:r>
            <a:r>
              <a:rPr lang="en-US" dirty="0" err="1"/>
              <a:t>neconsumptibil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fie </a:t>
            </a:r>
            <a:r>
              <a:rPr lang="en-US" dirty="0" err="1"/>
              <a:t>restituit</a:t>
            </a:r>
            <a:r>
              <a:rPr lang="en-US" dirty="0"/>
              <a:t> </a:t>
            </a:r>
            <a:r>
              <a:rPr lang="en-US" dirty="0" err="1"/>
              <a:t>proprietarului</a:t>
            </a:r>
            <a:r>
              <a:rPr lang="en-US" dirty="0"/>
              <a:t>. O </a:t>
            </a:r>
            <a:r>
              <a:rPr lang="en-US" dirty="0" err="1"/>
              <a:t>asemenea</a:t>
            </a:r>
            <a:r>
              <a:rPr lang="en-US" dirty="0"/>
              <a:t> </a:t>
            </a:r>
            <a:r>
              <a:rPr lang="en-US" dirty="0" err="1"/>
              <a:t>situaţie</a:t>
            </a:r>
            <a:r>
              <a:rPr lang="en-US" dirty="0"/>
              <a:t> se </a:t>
            </a:r>
            <a:r>
              <a:rPr lang="en-US" dirty="0" err="1"/>
              <a:t>întâlneşte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cazul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de </a:t>
            </a:r>
            <a:r>
              <a:rPr lang="en-US" dirty="0" err="1"/>
              <a:t>uzufruct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al </a:t>
            </a:r>
            <a:r>
              <a:rPr lang="en-US" dirty="0" err="1"/>
              <a:t>contractului</a:t>
            </a:r>
            <a:r>
              <a:rPr lang="en-US" dirty="0"/>
              <a:t> de </a:t>
            </a:r>
            <a:r>
              <a:rPr lang="en-US" dirty="0" err="1"/>
              <a:t>comodat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împrumut</a:t>
            </a:r>
            <a:r>
              <a:rPr lang="en-US" dirty="0"/>
              <a:t>.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cazul</a:t>
            </a:r>
            <a:r>
              <a:rPr lang="en-US" dirty="0"/>
              <a:t> </a:t>
            </a:r>
            <a:r>
              <a:rPr lang="en-US" dirty="0" err="1"/>
              <a:t>uzufructului</a:t>
            </a:r>
            <a:r>
              <a:rPr lang="en-US" dirty="0"/>
              <a:t>, conform </a:t>
            </a:r>
            <a:r>
              <a:rPr lang="en-US" dirty="0" err="1"/>
              <a:t>prevederilor</a:t>
            </a:r>
            <a:r>
              <a:rPr lang="en-US" dirty="0"/>
              <a:t> art.    , </a:t>
            </a:r>
            <a:r>
              <a:rPr lang="en-US" dirty="0" err="1"/>
              <a:t>uzufructuarul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folosi</a:t>
            </a:r>
            <a:r>
              <a:rPr lang="en-US" dirty="0"/>
              <a:t> </a:t>
            </a:r>
            <a:r>
              <a:rPr lang="en-US" dirty="0" err="1"/>
              <a:t>bunul</a:t>
            </a:r>
            <a:r>
              <a:rPr lang="en-US" dirty="0"/>
              <a:t> </a:t>
            </a:r>
            <a:r>
              <a:rPr lang="en-US" dirty="0" err="1"/>
              <a:t>străin</a:t>
            </a:r>
            <a:r>
              <a:rPr lang="en-US" dirty="0"/>
              <a:t> </a:t>
            </a:r>
            <a:r>
              <a:rPr lang="en-US" dirty="0" err="1"/>
              <a:t>neconsumptibil</a:t>
            </a:r>
            <a:r>
              <a:rPr lang="en-US" dirty="0"/>
              <a:t> (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unele</a:t>
            </a:r>
            <a:r>
              <a:rPr lang="en-US" dirty="0"/>
              <a:t> </a:t>
            </a:r>
            <a:r>
              <a:rPr lang="en-US" dirty="0" err="1"/>
              <a:t>cazuri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bunuri</a:t>
            </a:r>
            <a:r>
              <a:rPr lang="en-US" dirty="0"/>
              <a:t> </a:t>
            </a:r>
            <a:r>
              <a:rPr lang="en-US" dirty="0" err="1"/>
              <a:t>consumptibile</a:t>
            </a:r>
            <a:r>
              <a:rPr lang="en-US" dirty="0"/>
              <a:t>) </a:t>
            </a:r>
            <a:r>
              <a:rPr lang="en-US" dirty="0" err="1"/>
              <a:t>pe</a:t>
            </a:r>
            <a:r>
              <a:rPr lang="en-US" dirty="0"/>
              <a:t> o </a:t>
            </a:r>
            <a:r>
              <a:rPr lang="en-US" dirty="0" err="1"/>
              <a:t>perioadă</a:t>
            </a:r>
            <a:r>
              <a:rPr lang="en-US" dirty="0"/>
              <a:t> </a:t>
            </a:r>
            <a:r>
              <a:rPr lang="en-US" dirty="0" err="1"/>
              <a:t>deter¬minată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determinabilă</a:t>
            </a:r>
            <a:r>
              <a:rPr lang="en-US" dirty="0"/>
              <a:t> cu </a:t>
            </a:r>
            <a:r>
              <a:rPr lang="en-US" dirty="0" err="1"/>
              <a:t>obligaţia</a:t>
            </a:r>
            <a:r>
              <a:rPr lang="en-US" dirty="0"/>
              <a:t> de a-1 </a:t>
            </a:r>
            <a:r>
              <a:rPr lang="en-US" dirty="0" err="1"/>
              <a:t>restitui</a:t>
            </a:r>
            <a:r>
              <a:rPr lang="en-US" dirty="0"/>
              <a:t> la </a:t>
            </a:r>
            <a:r>
              <a:rPr lang="en-US" dirty="0" err="1"/>
              <a:t>sfârşitul</a:t>
            </a:r>
            <a:r>
              <a:rPr lang="en-US" dirty="0"/>
              <a:t> </a:t>
            </a:r>
            <a:r>
              <a:rPr lang="en-US" dirty="0" err="1"/>
              <a:t>uzufructului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838192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domeniului</a:t>
            </a:r>
            <a:r>
              <a:rPr lang="en-US" dirty="0"/>
              <a:t> public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domeniului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Bunuri</a:t>
            </a:r>
            <a:r>
              <a:rPr lang="en-US" dirty="0"/>
              <a:t> ale </a:t>
            </a:r>
            <a:r>
              <a:rPr lang="en-US" dirty="0" err="1"/>
              <a:t>domeniului</a:t>
            </a:r>
            <a:r>
              <a:rPr lang="en-US" dirty="0"/>
              <a:t> public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care </a:t>
            </a:r>
            <a:r>
              <a:rPr lang="en-US" dirty="0" err="1"/>
              <a:t>aparţin</a:t>
            </a:r>
            <a:r>
              <a:rPr lang="en-US" dirty="0"/>
              <a:t> </a:t>
            </a:r>
            <a:r>
              <a:rPr lang="en-US" dirty="0" err="1"/>
              <a:t>statului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unităţilor</a:t>
            </a:r>
            <a:r>
              <a:rPr lang="en-US" dirty="0"/>
              <a:t> </a:t>
            </a:r>
            <a:r>
              <a:rPr lang="en-US" dirty="0" err="1"/>
              <a:t>administrativ-teritoriale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care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inalienabile</a:t>
            </a:r>
            <a:r>
              <a:rPr lang="en-US" dirty="0"/>
              <a:t>, </a:t>
            </a:r>
            <a:r>
              <a:rPr lang="en-US" dirty="0" err="1"/>
              <a:t>insesizabile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imprescriptibile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Bunuri</a:t>
            </a:r>
            <a:r>
              <a:rPr lang="en-US" dirty="0"/>
              <a:t> ale </a:t>
            </a:r>
            <a:r>
              <a:rPr lang="en-US" dirty="0" err="1"/>
              <a:t>domeniului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care </a:t>
            </a:r>
            <a:r>
              <a:rPr lang="en-US" dirty="0" err="1"/>
              <a:t>aparţin</a:t>
            </a:r>
            <a:r>
              <a:rPr lang="en-US" dirty="0"/>
              <a:t> </a:t>
            </a:r>
            <a:r>
              <a:rPr lang="en-US" dirty="0" err="1"/>
              <a:t>persoanelor</a:t>
            </a:r>
            <a:r>
              <a:rPr lang="en-US" dirty="0"/>
              <a:t> </a:t>
            </a:r>
            <a:r>
              <a:rPr lang="en-US" dirty="0" err="1"/>
              <a:t>fizice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persoanei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, </a:t>
            </a:r>
            <a:r>
              <a:rPr lang="en-US" dirty="0" err="1"/>
              <a:t>inclusiv</a:t>
            </a:r>
            <a:r>
              <a:rPr lang="en-US" dirty="0"/>
              <a:t> </a:t>
            </a:r>
            <a:r>
              <a:rPr lang="en-US" dirty="0" err="1"/>
              <a:t>statului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unităţilor</a:t>
            </a:r>
            <a:r>
              <a:rPr lang="en-US" dirty="0"/>
              <a:t> </a:t>
            </a:r>
            <a:r>
              <a:rPr lang="en-US" dirty="0" err="1"/>
              <a:t>administra¬tiv-teritoriale</a:t>
            </a:r>
            <a:r>
              <a:rPr lang="en-US" dirty="0"/>
              <a:t>, </a:t>
            </a:r>
            <a:r>
              <a:rPr lang="en-US" dirty="0" err="1"/>
              <a:t>şi</a:t>
            </a:r>
            <a:r>
              <a:rPr lang="en-US" dirty="0"/>
              <a:t> care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alienabile</a:t>
            </a:r>
            <a:r>
              <a:rPr lang="en-US" dirty="0"/>
              <a:t>, </a:t>
            </a:r>
            <a:r>
              <a:rPr lang="en-US" dirty="0" err="1"/>
              <a:t>prescriptibile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sesizabile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46166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Universalitatea</a:t>
            </a:r>
            <a:r>
              <a:rPr lang="en-US" dirty="0"/>
              <a:t> de </a:t>
            </a:r>
            <a:r>
              <a:rPr lang="en-US" dirty="0" err="1"/>
              <a:t>bunuri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universalitate</a:t>
            </a:r>
            <a:r>
              <a:rPr lang="en-US" dirty="0"/>
              <a:t> de </a:t>
            </a:r>
            <a:r>
              <a:rPr lang="en-US" dirty="0" err="1"/>
              <a:t>fapt</a:t>
            </a:r>
            <a:r>
              <a:rPr lang="en-US" dirty="0"/>
              <a:t>, se </a:t>
            </a:r>
            <a:r>
              <a:rPr lang="en-US" dirty="0" err="1"/>
              <a:t>înţelege</a:t>
            </a:r>
            <a:r>
              <a:rPr lang="en-US" dirty="0"/>
              <a:t> o </a:t>
            </a:r>
            <a:r>
              <a:rPr lang="en-US" dirty="0" err="1"/>
              <a:t>pluralitate</a:t>
            </a:r>
            <a:r>
              <a:rPr lang="en-US" dirty="0"/>
              <a:t> de </a:t>
            </a:r>
            <a:r>
              <a:rPr lang="en-US" dirty="0" err="1"/>
              <a:t>bunuri</a:t>
            </a:r>
            <a:r>
              <a:rPr lang="en-US" dirty="0"/>
              <a:t> </a:t>
            </a:r>
            <a:r>
              <a:rPr lang="en-US" dirty="0" err="1"/>
              <a:t>corporale</a:t>
            </a:r>
            <a:r>
              <a:rPr lang="en-US" dirty="0"/>
              <a:t> </a:t>
            </a:r>
            <a:r>
              <a:rPr lang="en-US" dirty="0" err="1"/>
              <a:t>omogene</a:t>
            </a:r>
            <a:r>
              <a:rPr lang="en-US" dirty="0"/>
              <a:t> considerate ca un tot </a:t>
            </a:r>
            <a:r>
              <a:rPr lang="en-US" dirty="0" err="1"/>
              <a:t>întreg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universalitate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se </a:t>
            </a:r>
            <a:r>
              <a:rPr lang="en-US" dirty="0" err="1"/>
              <a:t>înţelege</a:t>
            </a:r>
            <a:r>
              <a:rPr lang="en-US" dirty="0"/>
              <a:t> o </a:t>
            </a:r>
            <a:r>
              <a:rPr lang="en-US" dirty="0" err="1"/>
              <a:t>pluralitate</a:t>
            </a:r>
            <a:r>
              <a:rPr lang="en-US" dirty="0"/>
              <a:t> de </a:t>
            </a:r>
            <a:r>
              <a:rPr lang="en-US" dirty="0" err="1"/>
              <a:t>bunuri</a:t>
            </a:r>
            <a:r>
              <a:rPr lang="en-US" dirty="0"/>
              <a:t> </a:t>
            </a:r>
            <a:r>
              <a:rPr lang="en-US" dirty="0" err="1"/>
              <a:t>corporale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in¬corporale</a:t>
            </a:r>
            <a:r>
              <a:rPr lang="en-US" dirty="0"/>
              <a:t> de </a:t>
            </a:r>
            <a:r>
              <a:rPr lang="en-US" dirty="0" err="1"/>
              <a:t>orice</a:t>
            </a:r>
            <a:r>
              <a:rPr lang="en-US" dirty="0"/>
              <a:t> </a:t>
            </a:r>
            <a:r>
              <a:rPr lang="en-US" dirty="0" err="1"/>
              <a:t>fel</a:t>
            </a:r>
            <a:r>
              <a:rPr lang="en-US" dirty="0"/>
              <a:t> care, </a:t>
            </a:r>
            <a:r>
              <a:rPr lang="en-US" dirty="0" err="1"/>
              <a:t>privite</a:t>
            </a:r>
            <a:r>
              <a:rPr lang="en-US" dirty="0"/>
              <a:t> </a:t>
            </a:r>
            <a:r>
              <a:rPr lang="en-US" dirty="0" err="1"/>
              <a:t>împreună</a:t>
            </a:r>
            <a:r>
              <a:rPr lang="en-US" dirty="0"/>
              <a:t>, </a:t>
            </a:r>
            <a:r>
              <a:rPr lang="en-US" dirty="0" err="1"/>
              <a:t>sunt</a:t>
            </a:r>
            <a:r>
              <a:rPr lang="en-US" dirty="0"/>
              <a:t> considerate ca un tot </a:t>
            </a:r>
            <a:r>
              <a:rPr lang="en-US" dirty="0" err="1"/>
              <a:t>întreg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Universalitatea</a:t>
            </a:r>
            <a:r>
              <a:rPr lang="en-US" dirty="0"/>
              <a:t> de </a:t>
            </a:r>
            <a:r>
              <a:rPr lang="en-US" dirty="0" err="1"/>
              <a:t>fapt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o </a:t>
            </a:r>
            <a:r>
              <a:rPr lang="en-US" dirty="0" err="1"/>
              <a:t>totalitate</a:t>
            </a:r>
            <a:r>
              <a:rPr lang="en-US" dirty="0"/>
              <a:t> de </a:t>
            </a:r>
            <a:r>
              <a:rPr lang="en-US" dirty="0" err="1"/>
              <a:t>lucruri</a:t>
            </a:r>
            <a:r>
              <a:rPr lang="en-US" dirty="0"/>
              <a:t> </a:t>
            </a:r>
            <a:r>
              <a:rPr lang="en-US" dirty="0" err="1"/>
              <a:t>corporale</a:t>
            </a:r>
            <a:r>
              <a:rPr lang="en-US" dirty="0"/>
              <a:t> </a:t>
            </a:r>
            <a:r>
              <a:rPr lang="en-US" dirty="0" err="1"/>
              <a:t>omogene</a:t>
            </a:r>
            <a:r>
              <a:rPr lang="en-US" dirty="0"/>
              <a:t> considerate ca un tot </a:t>
            </a:r>
            <a:r>
              <a:rPr lang="en-US" dirty="0" err="1"/>
              <a:t>întreg</a:t>
            </a:r>
            <a:r>
              <a:rPr lang="en-US" dirty="0"/>
              <a:t> (o </a:t>
            </a:r>
            <a:r>
              <a:rPr lang="en-US" dirty="0" err="1"/>
              <a:t>bibliotecă</a:t>
            </a:r>
            <a:r>
              <a:rPr lang="en-US" dirty="0"/>
              <a:t>, o </a:t>
            </a:r>
            <a:r>
              <a:rPr lang="en-US" dirty="0" err="1"/>
              <a:t>turmă</a:t>
            </a:r>
            <a:r>
              <a:rPr lang="en-US" dirty="0"/>
              <a:t>, un </a:t>
            </a:r>
            <a:r>
              <a:rPr lang="en-US" dirty="0" err="1"/>
              <a:t>serviciu</a:t>
            </a:r>
            <a:r>
              <a:rPr lang="en-US" dirty="0"/>
              <a:t> de </a:t>
            </a:r>
            <a:r>
              <a:rPr lang="en-US" dirty="0" err="1"/>
              <a:t>veselă</a:t>
            </a:r>
            <a:r>
              <a:rPr lang="en-US" dirty="0"/>
              <a:t>, un set de </a:t>
            </a:r>
            <a:r>
              <a:rPr lang="en-US" dirty="0" err="1"/>
              <a:t>mobilă</a:t>
            </a:r>
            <a:r>
              <a:rPr lang="en-US" dirty="0"/>
              <a:t>, etc.). </a:t>
            </a:r>
            <a:r>
              <a:rPr lang="en-US" dirty="0" err="1"/>
              <a:t>Valoarea</a:t>
            </a:r>
            <a:r>
              <a:rPr lang="en-US" dirty="0"/>
              <a:t> </a:t>
            </a:r>
            <a:r>
              <a:rPr lang="en-US" dirty="0" err="1"/>
              <a:t>economică</a:t>
            </a:r>
            <a:r>
              <a:rPr lang="en-US" dirty="0"/>
              <a:t> a </a:t>
            </a:r>
            <a:r>
              <a:rPr lang="en-US" dirty="0" err="1"/>
              <a:t>acestei</a:t>
            </a:r>
            <a:r>
              <a:rPr lang="en-US" dirty="0"/>
              <a:t> </a:t>
            </a:r>
            <a:r>
              <a:rPr lang="en-US" dirty="0" err="1"/>
              <a:t>universalităţi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pusă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legătură</a:t>
            </a:r>
            <a:r>
              <a:rPr lang="en-US" dirty="0"/>
              <a:t> cu </a:t>
            </a:r>
            <a:r>
              <a:rPr lang="en-US" dirty="0" err="1"/>
              <a:t>reunirea</a:t>
            </a:r>
            <a:r>
              <a:rPr lang="en-US" dirty="0"/>
              <a:t> </a:t>
            </a:r>
            <a:r>
              <a:rPr lang="en-US" dirty="0" err="1"/>
              <a:t>elementelor</a:t>
            </a:r>
            <a:r>
              <a:rPr lang="en-US" dirty="0"/>
              <a:t> constitutive </a:t>
            </a:r>
          </a:p>
        </p:txBody>
      </p:sp>
    </p:spTree>
    <p:extLst>
      <p:ext uri="{BB962C8B-B14F-4D97-AF65-F5344CB8AC3E}">
        <p14:creationId xmlns:p14="http://schemas.microsoft.com/office/powerpoint/2010/main" val="947067583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corporale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incorporale</a:t>
            </a:r>
            <a:r>
              <a:rPr lang="en-US" dirty="0"/>
              <a:t> (</a:t>
            </a:r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sesizabile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insesizabile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Corporale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care au o </a:t>
            </a:r>
            <a:r>
              <a:rPr lang="en-US" dirty="0" err="1"/>
              <a:t>existenţă</a:t>
            </a:r>
            <a:r>
              <a:rPr lang="en-US" dirty="0"/>
              <a:t> </a:t>
            </a:r>
            <a:r>
              <a:rPr lang="en-US" dirty="0" err="1"/>
              <a:t>materială</a:t>
            </a:r>
            <a:r>
              <a:rPr lang="en-US" dirty="0"/>
              <a:t>, </a:t>
            </a:r>
            <a:r>
              <a:rPr lang="en-US" dirty="0" err="1"/>
              <a:t>fiind</a:t>
            </a:r>
            <a:r>
              <a:rPr lang="en-US" dirty="0"/>
              <a:t> </a:t>
            </a:r>
            <a:r>
              <a:rPr lang="en-US" dirty="0" err="1"/>
              <a:t>percepute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simţurile</a:t>
            </a:r>
            <a:r>
              <a:rPr lang="en-US" dirty="0"/>
              <a:t> </a:t>
            </a:r>
            <a:r>
              <a:rPr lang="en-US" dirty="0" err="1"/>
              <a:t>omului</a:t>
            </a:r>
            <a:r>
              <a:rPr lang="en-US" dirty="0"/>
              <a:t>. </a:t>
            </a:r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corporale</a:t>
            </a:r>
            <a:r>
              <a:rPr lang="en-US" dirty="0"/>
              <a:t> pot fi </a:t>
            </a:r>
            <a:r>
              <a:rPr lang="en-US" dirty="0" err="1"/>
              <a:t>văzute</a:t>
            </a:r>
            <a:r>
              <a:rPr lang="en-US" dirty="0"/>
              <a:t>, </a:t>
            </a:r>
            <a:r>
              <a:rPr lang="en-US" dirty="0" err="1"/>
              <a:t>atinse</a:t>
            </a:r>
            <a:r>
              <a:rPr lang="en-US" dirty="0"/>
              <a:t>, dominate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fapt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po¬sedate</a:t>
            </a:r>
            <a:r>
              <a:rPr lang="en-US" dirty="0"/>
              <a:t>.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bunuri</a:t>
            </a:r>
            <a:r>
              <a:rPr lang="en-US" dirty="0"/>
              <a:t> </a:t>
            </a:r>
            <a:r>
              <a:rPr lang="en-US" dirty="0" err="1"/>
              <a:t>corporale</a:t>
            </a:r>
            <a:r>
              <a:rPr lang="en-US" dirty="0"/>
              <a:t> </a:t>
            </a:r>
            <a:r>
              <a:rPr lang="en-US" dirty="0" err="1"/>
              <a:t>lucrurile</a:t>
            </a:r>
            <a:r>
              <a:rPr lang="en-US" dirty="0"/>
              <a:t> care pot fi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formă</a:t>
            </a:r>
            <a:r>
              <a:rPr lang="en-US" dirty="0"/>
              <a:t> </a:t>
            </a:r>
            <a:r>
              <a:rPr lang="en-US" dirty="0" err="1"/>
              <a:t>solidă</a:t>
            </a:r>
            <a:r>
              <a:rPr lang="en-US" dirty="0"/>
              <a:t>, </a:t>
            </a:r>
            <a:r>
              <a:rPr lang="en-US" dirty="0" err="1"/>
              <a:t>lichidă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sub </a:t>
            </a:r>
            <a:r>
              <a:rPr lang="en-US" dirty="0" err="1"/>
              <a:t>formă</a:t>
            </a:r>
            <a:r>
              <a:rPr lang="en-US" dirty="0"/>
              <a:t> de gaze (un </a:t>
            </a:r>
            <a:r>
              <a:rPr lang="en-US" dirty="0" err="1"/>
              <a:t>teren</a:t>
            </a:r>
            <a:r>
              <a:rPr lang="en-US" dirty="0"/>
              <a:t>, o </a:t>
            </a:r>
            <a:r>
              <a:rPr lang="en-US" dirty="0" err="1"/>
              <a:t>casă</a:t>
            </a:r>
            <a:r>
              <a:rPr lang="en-US" dirty="0"/>
              <a:t>, un </a:t>
            </a:r>
            <a:r>
              <a:rPr lang="en-US" dirty="0" err="1"/>
              <a:t>automobil</a:t>
            </a:r>
            <a:r>
              <a:rPr lang="en-US" dirty="0"/>
              <a:t>, </a:t>
            </a:r>
            <a:r>
              <a:rPr lang="en-US" dirty="0" err="1"/>
              <a:t>motorina</a:t>
            </a:r>
            <a:r>
              <a:rPr lang="en-US" dirty="0"/>
              <a:t>, </a:t>
            </a:r>
            <a:r>
              <a:rPr lang="en-US" dirty="0" err="1"/>
              <a:t>gazele</a:t>
            </a:r>
            <a:r>
              <a:rPr lang="en-US" dirty="0"/>
              <a:t> </a:t>
            </a:r>
            <a:r>
              <a:rPr lang="en-US" dirty="0" err="1"/>
              <a:t>naturale</a:t>
            </a:r>
            <a:r>
              <a:rPr lang="en-US" dirty="0"/>
              <a:t> etc.).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Incorporale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care nu pot fi </a:t>
            </a:r>
            <a:r>
              <a:rPr lang="en-US" dirty="0" err="1"/>
              <a:t>percepute</a:t>
            </a:r>
            <a:r>
              <a:rPr lang="en-US" dirty="0"/>
              <a:t> cu </a:t>
            </a:r>
            <a:r>
              <a:rPr lang="en-US" dirty="0" err="1"/>
              <a:t>simţurile</a:t>
            </a:r>
            <a:r>
              <a:rPr lang="en-US" dirty="0"/>
              <a:t> </a:t>
            </a:r>
            <a:r>
              <a:rPr lang="en-US" dirty="0" err="1"/>
              <a:t>omului</a:t>
            </a:r>
            <a:r>
              <a:rPr lang="en-US" dirty="0"/>
              <a:t>, </a:t>
            </a:r>
            <a:r>
              <a:rPr lang="en-US" dirty="0" err="1"/>
              <a:t>neavând</a:t>
            </a:r>
            <a:r>
              <a:rPr lang="en-US" dirty="0"/>
              <a:t> o </a:t>
            </a:r>
            <a:r>
              <a:rPr lang="en-US" dirty="0" err="1"/>
              <a:t>existenţă</a:t>
            </a:r>
            <a:r>
              <a:rPr lang="en-US" dirty="0"/>
              <a:t> </a:t>
            </a:r>
            <a:r>
              <a:rPr lang="en-US" dirty="0" err="1"/>
              <a:t>materială</a:t>
            </a:r>
            <a:r>
              <a:rPr lang="en-US" dirty="0"/>
              <a:t>. Din </a:t>
            </a:r>
            <a:r>
              <a:rPr lang="en-US" dirty="0" err="1"/>
              <a:t>categoria</a:t>
            </a:r>
            <a:r>
              <a:rPr lang="en-US" dirty="0"/>
              <a:t> </a:t>
            </a:r>
            <a:r>
              <a:rPr lang="en-US" dirty="0" err="1"/>
              <a:t>bunurilor</a:t>
            </a:r>
            <a:r>
              <a:rPr lang="en-US" dirty="0"/>
              <a:t> </a:t>
            </a:r>
            <a:r>
              <a:rPr lang="en-US" dirty="0" err="1"/>
              <a:t>incorporale</a:t>
            </a:r>
            <a:r>
              <a:rPr lang="en-US" dirty="0"/>
              <a:t> </a:t>
            </a:r>
            <a:r>
              <a:rPr lang="en-US" dirty="0" err="1"/>
              <a:t>fac</a:t>
            </a:r>
            <a:r>
              <a:rPr lang="en-US" dirty="0"/>
              <a:t> parte </a:t>
            </a:r>
            <a:r>
              <a:rPr lang="en-US" dirty="0" err="1"/>
              <a:t>drepturile</a:t>
            </a:r>
            <a:r>
              <a:rPr lang="en-US" dirty="0"/>
              <a:t>, </a:t>
            </a:r>
            <a:r>
              <a:rPr lang="en-US" dirty="0" err="1"/>
              <a:t>atât</a:t>
            </a:r>
            <a:r>
              <a:rPr lang="en-US" dirty="0"/>
              <a:t>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patrimoniale</a:t>
            </a:r>
            <a:r>
              <a:rPr lang="en-US" dirty="0"/>
              <a:t>, </a:t>
            </a:r>
            <a:r>
              <a:rPr lang="en-US" dirty="0" err="1"/>
              <a:t>cât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nepatrimoniale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64577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frugifere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nefrugifere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funcţie</a:t>
            </a:r>
            <a:r>
              <a:rPr lang="en-US" dirty="0"/>
              <a:t> de </a:t>
            </a:r>
            <a:r>
              <a:rPr lang="en-US" dirty="0" err="1"/>
              <a:t>faptul</a:t>
            </a:r>
            <a:r>
              <a:rPr lang="en-US" dirty="0"/>
              <a:t> </a:t>
            </a:r>
            <a:r>
              <a:rPr lang="en-US" dirty="0" err="1"/>
              <a:t>dacă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nu </a:t>
            </a:r>
            <a:r>
              <a:rPr lang="en-US" dirty="0" err="1"/>
              <a:t>producătoare</a:t>
            </a:r>
            <a:r>
              <a:rPr lang="en-US" dirty="0"/>
              <a:t> de </a:t>
            </a:r>
            <a:r>
              <a:rPr lang="en-US" dirty="0" err="1"/>
              <a:t>fructe</a:t>
            </a:r>
            <a:r>
              <a:rPr lang="en-US" dirty="0"/>
              <a:t>, </a:t>
            </a:r>
            <a:r>
              <a:rPr lang="en-US" dirty="0" err="1"/>
              <a:t>bunurile</a:t>
            </a:r>
            <a:r>
              <a:rPr lang="en-US" dirty="0"/>
              <a:t> se </a:t>
            </a:r>
            <a:r>
              <a:rPr lang="en-US" dirty="0" err="1"/>
              <a:t>clasi¬fică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frugifere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nefrugifere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Frugifere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care, periodic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fără</a:t>
            </a:r>
            <a:r>
              <a:rPr lang="en-US" dirty="0"/>
              <a:t> </a:t>
            </a:r>
            <a:r>
              <a:rPr lang="en-US" dirty="0" err="1"/>
              <a:t>consumarea</a:t>
            </a:r>
            <a:r>
              <a:rPr lang="en-US" dirty="0"/>
              <a:t> </a:t>
            </a:r>
            <a:r>
              <a:rPr lang="en-US" dirty="0" err="1"/>
              <a:t>substanţei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, </a:t>
            </a:r>
            <a:r>
              <a:rPr lang="en-US" dirty="0" err="1"/>
              <a:t>dau</a:t>
            </a:r>
            <a:r>
              <a:rPr lang="en-US" dirty="0"/>
              <a:t> </a:t>
            </a:r>
            <a:r>
              <a:rPr lang="en-US" dirty="0" err="1"/>
              <a:t>naştere</a:t>
            </a:r>
            <a:r>
              <a:rPr lang="en-US" dirty="0"/>
              <a:t> la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bunuri</a:t>
            </a:r>
            <a:r>
              <a:rPr lang="en-US" dirty="0"/>
              <a:t>, </a:t>
            </a:r>
            <a:r>
              <a:rPr lang="en-US" dirty="0" err="1"/>
              <a:t>numite</a:t>
            </a:r>
            <a:r>
              <a:rPr lang="en-US" dirty="0"/>
              <a:t> </a:t>
            </a:r>
            <a:r>
              <a:rPr lang="en-US" dirty="0" err="1"/>
              <a:t>fructe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Nefrugifere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care nu au </a:t>
            </a:r>
            <a:r>
              <a:rPr lang="en-US" dirty="0" err="1"/>
              <a:t>însuşirea</a:t>
            </a:r>
            <a:r>
              <a:rPr lang="en-US" dirty="0"/>
              <a:t> de a produce </a:t>
            </a:r>
            <a:r>
              <a:rPr lang="en-US" dirty="0" err="1"/>
              <a:t>fructe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Doctrina</a:t>
            </a:r>
            <a:r>
              <a:rPr lang="en-US" dirty="0"/>
              <a:t> </a:t>
            </a:r>
            <a:r>
              <a:rPr lang="en-US" dirty="0" err="1"/>
              <a:t>evidenţiază</a:t>
            </a:r>
            <a:r>
              <a:rPr lang="en-US" dirty="0"/>
              <a:t> </a:t>
            </a:r>
            <a:r>
              <a:rPr lang="en-US" dirty="0" err="1"/>
              <a:t>trei</a:t>
            </a:r>
            <a:r>
              <a:rPr lang="en-US" dirty="0"/>
              <a:t> </a:t>
            </a:r>
            <a:r>
              <a:rPr lang="en-US" dirty="0" err="1"/>
              <a:t>categorii</a:t>
            </a:r>
            <a:r>
              <a:rPr lang="en-US" dirty="0"/>
              <a:t> de </a:t>
            </a:r>
            <a:r>
              <a:rPr lang="en-US" dirty="0" err="1"/>
              <a:t>fructe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>
                <a:sym typeface="Symbol" charset="2"/>
              </a:rPr>
              <a:t></a:t>
            </a:r>
            <a:r>
              <a:rPr lang="en-US" dirty="0"/>
              <a:t>    </a:t>
            </a:r>
            <a:r>
              <a:rPr lang="en-US" dirty="0" err="1"/>
              <a:t>naturale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>
                <a:sym typeface="Symbol" charset="2"/>
              </a:rPr>
              <a:t></a:t>
            </a:r>
            <a:r>
              <a:rPr lang="en-US" dirty="0"/>
              <a:t>    </a:t>
            </a:r>
            <a:r>
              <a:rPr lang="en-US" dirty="0" err="1"/>
              <a:t>industriale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>
                <a:sym typeface="Symbol" charset="2"/>
              </a:rPr>
              <a:t></a:t>
            </a:r>
            <a:r>
              <a:rPr lang="en-US" dirty="0"/>
              <a:t>    </a:t>
            </a:r>
            <a:r>
              <a:rPr lang="en-US" dirty="0" err="1"/>
              <a:t>civile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97556467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dupa</a:t>
            </a:r>
            <a:r>
              <a:rPr lang="en-US" dirty="0"/>
              <a:t> </a:t>
            </a:r>
            <a:r>
              <a:rPr lang="en-US" dirty="0" err="1"/>
              <a:t>criteriul</a:t>
            </a:r>
            <a:r>
              <a:rPr lang="en-US" dirty="0"/>
              <a:t> </a:t>
            </a:r>
            <a:r>
              <a:rPr lang="en-US" dirty="0" err="1"/>
              <a:t>financiar</a:t>
            </a:r>
            <a:r>
              <a:rPr lang="en-US" dirty="0"/>
              <a:t> economic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Mijloace</a:t>
            </a:r>
            <a:r>
              <a:rPr lang="en-US" dirty="0"/>
              <a:t> </a:t>
            </a:r>
            <a:r>
              <a:rPr lang="en-US" dirty="0" err="1"/>
              <a:t>economice</a:t>
            </a:r>
            <a:r>
              <a:rPr lang="en-US" dirty="0"/>
              <a:t> – </a:t>
            </a:r>
            <a:r>
              <a:rPr lang="en-US" dirty="0" err="1"/>
              <a:t>fonduri</a:t>
            </a:r>
            <a:r>
              <a:rPr lang="en-US" dirty="0"/>
              <a:t> fixe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fonduri</a:t>
            </a:r>
            <a:r>
              <a:rPr lang="en-US" dirty="0"/>
              <a:t> </a:t>
            </a:r>
            <a:r>
              <a:rPr lang="en-US" dirty="0" err="1"/>
              <a:t>circulante</a:t>
            </a:r>
            <a:endParaRPr lang="en-US" dirty="0"/>
          </a:p>
          <a:p>
            <a:r>
              <a:rPr lang="en-US" dirty="0" err="1"/>
              <a:t>Surse</a:t>
            </a:r>
            <a:r>
              <a:rPr lang="en-US" dirty="0"/>
              <a:t> ale </a:t>
            </a:r>
            <a:r>
              <a:rPr lang="en-US" dirty="0" err="1"/>
              <a:t>mijloacelor</a:t>
            </a:r>
            <a:r>
              <a:rPr lang="en-US" dirty="0"/>
              <a:t> </a:t>
            </a:r>
            <a:r>
              <a:rPr lang="en-US" dirty="0" err="1"/>
              <a:t>economice</a:t>
            </a:r>
            <a:r>
              <a:rPr lang="en-US" dirty="0"/>
              <a:t> – capital </a:t>
            </a:r>
            <a:r>
              <a:rPr lang="en-US" dirty="0" err="1"/>
              <a:t>propriu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capital </a:t>
            </a:r>
            <a:r>
              <a:rPr lang="en-US" dirty="0" err="1"/>
              <a:t>atras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704272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err="1"/>
              <a:t>Titlu</a:t>
            </a:r>
            <a:r>
              <a:rPr lang="en-US" sz="3000" dirty="0"/>
              <a:t> de </a:t>
            </a:r>
            <a:r>
              <a:rPr lang="en-US" sz="3000" dirty="0" err="1"/>
              <a:t>valoare</a:t>
            </a:r>
            <a:r>
              <a:rPr lang="en-US" sz="3000" dirty="0"/>
              <a:t> – document care </a:t>
            </a:r>
            <a:r>
              <a:rPr lang="en-US" sz="3000" dirty="0" err="1"/>
              <a:t>dovedeste</a:t>
            </a:r>
            <a:r>
              <a:rPr lang="en-US" sz="3000" dirty="0"/>
              <a:t> un </a:t>
            </a:r>
            <a:r>
              <a:rPr lang="en-US" sz="3000" dirty="0" err="1"/>
              <a:t>drept</a:t>
            </a:r>
            <a:r>
              <a:rPr lang="en-US" sz="3000" dirty="0"/>
              <a:t> patrimonial, </a:t>
            </a:r>
            <a:r>
              <a:rPr lang="en-US" sz="3000" dirty="0" err="1"/>
              <a:t>drept</a:t>
            </a:r>
            <a:r>
              <a:rPr lang="en-US" sz="3000" dirty="0"/>
              <a:t> care nu </a:t>
            </a:r>
            <a:r>
              <a:rPr lang="en-US" sz="3000" dirty="0" err="1"/>
              <a:t>poate</a:t>
            </a:r>
            <a:r>
              <a:rPr lang="en-US" sz="3000" dirty="0"/>
              <a:t> fi </a:t>
            </a:r>
            <a:r>
              <a:rPr lang="en-US" sz="3000" dirty="0" err="1"/>
              <a:t>realizat</a:t>
            </a:r>
            <a:r>
              <a:rPr lang="en-US" sz="3000" dirty="0"/>
              <a:t> </a:t>
            </a:r>
            <a:r>
              <a:rPr lang="en-US" sz="3000" dirty="0" err="1"/>
              <a:t>decit</a:t>
            </a:r>
            <a:r>
              <a:rPr lang="en-US" sz="3000" dirty="0"/>
              <a:t> </a:t>
            </a:r>
            <a:r>
              <a:rPr lang="en-US" sz="3000" dirty="0" err="1"/>
              <a:t>prin</a:t>
            </a:r>
            <a:r>
              <a:rPr lang="en-US" sz="3000" dirty="0"/>
              <a:t> </a:t>
            </a:r>
            <a:r>
              <a:rPr lang="en-US" sz="3000" dirty="0" err="1"/>
              <a:t>prezentarea</a:t>
            </a:r>
            <a:r>
              <a:rPr lang="en-US" sz="3000" dirty="0"/>
              <a:t> </a:t>
            </a:r>
            <a:r>
              <a:rPr lang="en-US" sz="3000" dirty="0" err="1"/>
              <a:t>documentului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Titlu</a:t>
            </a:r>
            <a:r>
              <a:rPr lang="en-US" dirty="0"/>
              <a:t> de </a:t>
            </a:r>
            <a:r>
              <a:rPr lang="en-US" dirty="0" err="1"/>
              <a:t>valoare</a:t>
            </a:r>
            <a:r>
              <a:rPr lang="en-US" dirty="0"/>
              <a:t> </a:t>
            </a:r>
            <a:r>
              <a:rPr lang="en-US" dirty="0" err="1"/>
              <a:t>nominativ</a:t>
            </a:r>
            <a:r>
              <a:rPr lang="en-US" dirty="0"/>
              <a:t> – </a:t>
            </a:r>
            <a:r>
              <a:rPr lang="en-US" dirty="0" err="1"/>
              <a:t>actiuni</a:t>
            </a:r>
            <a:r>
              <a:rPr lang="en-US" dirty="0"/>
              <a:t>, </a:t>
            </a:r>
            <a:r>
              <a:rPr lang="en-US" dirty="0" err="1"/>
              <a:t>obligatiuni</a:t>
            </a:r>
            <a:r>
              <a:rPr lang="en-US" dirty="0"/>
              <a:t>, </a:t>
            </a:r>
            <a:r>
              <a:rPr lang="en-US" dirty="0" err="1"/>
              <a:t>conosament</a:t>
            </a:r>
            <a:r>
              <a:rPr lang="en-US" dirty="0"/>
              <a:t>, </a:t>
            </a:r>
            <a:r>
              <a:rPr lang="en-US" dirty="0" err="1"/>
              <a:t>cec</a:t>
            </a:r>
            <a:r>
              <a:rPr lang="en-US" dirty="0"/>
              <a:t>, </a:t>
            </a:r>
            <a:r>
              <a:rPr lang="en-US" dirty="0" err="1"/>
              <a:t>cambie</a:t>
            </a:r>
            <a:endParaRPr lang="en-US" dirty="0"/>
          </a:p>
          <a:p>
            <a:r>
              <a:rPr lang="en-US" dirty="0" err="1"/>
              <a:t>Titlu</a:t>
            </a:r>
            <a:r>
              <a:rPr lang="en-US" dirty="0"/>
              <a:t> de </a:t>
            </a:r>
            <a:r>
              <a:rPr lang="en-US" dirty="0" err="1"/>
              <a:t>valoare</a:t>
            </a:r>
            <a:r>
              <a:rPr lang="en-US" dirty="0"/>
              <a:t> la </a:t>
            </a:r>
            <a:r>
              <a:rPr lang="en-US" dirty="0" err="1"/>
              <a:t>ordin</a:t>
            </a:r>
            <a:r>
              <a:rPr lang="en-US" dirty="0"/>
              <a:t> – </a:t>
            </a:r>
            <a:r>
              <a:rPr lang="en-US" dirty="0" err="1"/>
              <a:t>cambie</a:t>
            </a:r>
            <a:r>
              <a:rPr lang="en-US" dirty="0"/>
              <a:t>, </a:t>
            </a:r>
            <a:r>
              <a:rPr lang="en-US" dirty="0" err="1"/>
              <a:t>cec</a:t>
            </a:r>
            <a:r>
              <a:rPr lang="en-US" dirty="0"/>
              <a:t>, </a:t>
            </a:r>
            <a:r>
              <a:rPr lang="en-US" dirty="0" err="1"/>
              <a:t>conosament</a:t>
            </a:r>
            <a:r>
              <a:rPr lang="en-US" dirty="0"/>
              <a:t>,</a:t>
            </a:r>
          </a:p>
          <a:p>
            <a:r>
              <a:rPr lang="en-US" dirty="0" err="1"/>
              <a:t>Titlu</a:t>
            </a:r>
            <a:r>
              <a:rPr lang="en-US" dirty="0"/>
              <a:t> de </a:t>
            </a:r>
            <a:r>
              <a:rPr lang="en-US" dirty="0" err="1"/>
              <a:t>valoare</a:t>
            </a:r>
            <a:r>
              <a:rPr lang="en-US" dirty="0"/>
              <a:t> la </a:t>
            </a:r>
            <a:r>
              <a:rPr lang="en-US" dirty="0" err="1"/>
              <a:t>purtator</a:t>
            </a:r>
            <a:r>
              <a:rPr lang="en-US" dirty="0"/>
              <a:t> – </a:t>
            </a:r>
            <a:r>
              <a:rPr lang="en-US" dirty="0" err="1"/>
              <a:t>actiuni</a:t>
            </a:r>
            <a:r>
              <a:rPr lang="en-US" dirty="0"/>
              <a:t>, </a:t>
            </a:r>
            <a:r>
              <a:rPr lang="en-US" dirty="0" err="1"/>
              <a:t>obligatiuni</a:t>
            </a:r>
            <a:r>
              <a:rPr lang="en-US" dirty="0"/>
              <a:t>, </a:t>
            </a:r>
            <a:r>
              <a:rPr lang="en-US" dirty="0" err="1"/>
              <a:t>cec</a:t>
            </a:r>
            <a:r>
              <a:rPr lang="en-US" dirty="0"/>
              <a:t>, </a:t>
            </a:r>
            <a:r>
              <a:rPr lang="en-US" dirty="0" err="1"/>
              <a:t>cnosmanet</a:t>
            </a:r>
            <a:r>
              <a:rPr lang="en-US" dirty="0"/>
              <a:t>, </a:t>
            </a:r>
            <a:r>
              <a:rPr lang="en-US" dirty="0" err="1"/>
              <a:t>cambie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200114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err="1"/>
              <a:t>Actiunile</a:t>
            </a:r>
            <a:r>
              <a:rPr lang="en-US" sz="3000" dirty="0"/>
              <a:t> art. 12 </a:t>
            </a:r>
            <a:r>
              <a:rPr lang="en-US" sz="3000" dirty="0" err="1"/>
              <a:t>Legea</a:t>
            </a:r>
            <a:r>
              <a:rPr lang="en-US" sz="3000" dirty="0"/>
              <a:t> SA - </a:t>
            </a:r>
            <a:r>
              <a:rPr lang="en-US" sz="3000" dirty="0" err="1"/>
              <a:t>Acţiunea</a:t>
            </a:r>
            <a:r>
              <a:rPr lang="en-US" sz="3000" dirty="0"/>
              <a:t> </a:t>
            </a:r>
            <a:r>
              <a:rPr lang="en-US" sz="3000" dirty="0" err="1"/>
              <a:t>este</a:t>
            </a:r>
            <a:r>
              <a:rPr lang="en-US" sz="3000" dirty="0"/>
              <a:t> un document, care </a:t>
            </a:r>
            <a:r>
              <a:rPr lang="en-US" sz="3000" dirty="0" err="1"/>
              <a:t>atestă</a:t>
            </a:r>
            <a:r>
              <a:rPr lang="en-US" sz="3000" dirty="0"/>
              <a:t> </a:t>
            </a:r>
            <a:r>
              <a:rPr lang="en-US" sz="3000" dirty="0" err="1"/>
              <a:t>dreptul</a:t>
            </a:r>
            <a:r>
              <a:rPr lang="en-US" sz="3000" dirty="0"/>
              <a:t> </a:t>
            </a:r>
            <a:r>
              <a:rPr lang="en-US" sz="3000" dirty="0" err="1"/>
              <a:t>proprietarului</a:t>
            </a:r>
            <a:r>
              <a:rPr lang="en-US" sz="3000" dirty="0"/>
              <a:t> </a:t>
            </a:r>
            <a:r>
              <a:rPr lang="en-US" sz="3000" dirty="0" err="1"/>
              <a:t>lui</a:t>
            </a:r>
            <a:r>
              <a:rPr lang="en-US" sz="3000" dirty="0"/>
              <a:t> (</a:t>
            </a:r>
            <a:r>
              <a:rPr lang="en-US" sz="3000" dirty="0" err="1"/>
              <a:t>acţionarului</a:t>
            </a:r>
            <a:r>
              <a:rPr lang="en-US" sz="3000" dirty="0"/>
              <a:t>) de a </a:t>
            </a:r>
            <a:r>
              <a:rPr lang="en-US" sz="3000" dirty="0" err="1"/>
              <a:t>participa</a:t>
            </a:r>
            <a:r>
              <a:rPr lang="en-US" sz="3000" dirty="0"/>
              <a:t> la </a:t>
            </a:r>
            <a:r>
              <a:rPr lang="en-US" sz="3000" dirty="0" err="1"/>
              <a:t>conducerea</a:t>
            </a:r>
            <a:r>
              <a:rPr lang="en-US" sz="3000" dirty="0"/>
              <a:t> </a:t>
            </a:r>
            <a:r>
              <a:rPr lang="en-US" sz="3000" dirty="0" err="1"/>
              <a:t>societăţii</a:t>
            </a:r>
            <a:r>
              <a:rPr lang="en-US" sz="3000" dirty="0"/>
              <a:t>, de a </a:t>
            </a:r>
            <a:r>
              <a:rPr lang="en-US" sz="3000" dirty="0" err="1"/>
              <a:t>primi</a:t>
            </a:r>
            <a:r>
              <a:rPr lang="en-US" sz="3000" dirty="0"/>
              <a:t> </a:t>
            </a:r>
            <a:r>
              <a:rPr lang="en-US" sz="3000" dirty="0" err="1"/>
              <a:t>dividende</a:t>
            </a:r>
            <a:r>
              <a:rPr lang="en-US" sz="3000" dirty="0"/>
              <a:t>, </a:t>
            </a:r>
            <a:r>
              <a:rPr lang="en-US" sz="3000" dirty="0" err="1"/>
              <a:t>precum</a:t>
            </a:r>
            <a:r>
              <a:rPr lang="en-US" sz="3000" dirty="0"/>
              <a:t> </a:t>
            </a:r>
            <a:r>
              <a:rPr lang="en-US" sz="3000" dirty="0" err="1"/>
              <a:t>şi</a:t>
            </a:r>
            <a:r>
              <a:rPr lang="en-US" sz="3000" dirty="0"/>
              <a:t> o parte din </a:t>
            </a:r>
            <a:r>
              <a:rPr lang="en-US" sz="3000" dirty="0" err="1"/>
              <a:t>bunurile</a:t>
            </a:r>
            <a:r>
              <a:rPr lang="en-US" sz="3000" dirty="0"/>
              <a:t> </a:t>
            </a:r>
            <a:r>
              <a:rPr lang="en-US" sz="3000" dirty="0" err="1"/>
              <a:t>societăţii</a:t>
            </a:r>
            <a:r>
              <a:rPr lang="en-US" sz="3000" dirty="0"/>
              <a:t> </a:t>
            </a:r>
            <a:r>
              <a:rPr lang="en-US" sz="3000" dirty="0" err="1"/>
              <a:t>în</a:t>
            </a:r>
            <a:r>
              <a:rPr lang="en-US" sz="3000" dirty="0"/>
              <a:t> </a:t>
            </a:r>
            <a:r>
              <a:rPr lang="en-US" sz="3000" dirty="0" err="1"/>
              <a:t>cazul</a:t>
            </a:r>
            <a:r>
              <a:rPr lang="en-US" sz="3000" dirty="0"/>
              <a:t> </a:t>
            </a:r>
            <a:r>
              <a:rPr lang="en-US" sz="3000" dirty="0" err="1"/>
              <a:t>lichidării</a:t>
            </a:r>
            <a:r>
              <a:rPr lang="en-US" sz="3000" dirty="0"/>
              <a:t> </a:t>
            </a:r>
            <a:r>
              <a:rPr lang="en-US" sz="3000" dirty="0" err="1"/>
              <a:t>acesteia</a:t>
            </a:r>
            <a:r>
              <a:rPr lang="en-US" sz="30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Actiunile</a:t>
            </a:r>
            <a:r>
              <a:rPr lang="en-US" dirty="0"/>
              <a:t> </a:t>
            </a:r>
            <a:r>
              <a:rPr lang="en-US" dirty="0" err="1"/>
              <a:t>aflate</a:t>
            </a:r>
            <a:r>
              <a:rPr lang="en-US" dirty="0"/>
              <a:t> in </a:t>
            </a:r>
            <a:r>
              <a:rPr lang="en-US" dirty="0" err="1"/>
              <a:t>circulatie</a:t>
            </a:r>
            <a:r>
              <a:rPr lang="en-US" dirty="0"/>
              <a:t> </a:t>
            </a:r>
            <a:r>
              <a:rPr lang="en-US" dirty="0" err="1"/>
              <a:t>actiunile</a:t>
            </a:r>
            <a:r>
              <a:rPr lang="en-US" dirty="0"/>
              <a:t> de </a:t>
            </a:r>
            <a:r>
              <a:rPr lang="en-US" dirty="0" err="1"/>
              <a:t>tezaur</a:t>
            </a:r>
            <a:endParaRPr lang="en-US" dirty="0"/>
          </a:p>
          <a:p>
            <a:r>
              <a:rPr lang="en-US" dirty="0" err="1"/>
              <a:t>Actiunile</a:t>
            </a:r>
            <a:r>
              <a:rPr lang="en-US" dirty="0"/>
              <a:t> </a:t>
            </a:r>
            <a:r>
              <a:rPr lang="en-US" dirty="0" err="1"/>
              <a:t>ordinare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actiunile</a:t>
            </a:r>
            <a:r>
              <a:rPr lang="en-US" dirty="0"/>
              <a:t> </a:t>
            </a:r>
            <a:r>
              <a:rPr lang="en-US" dirty="0" err="1"/>
              <a:t>preferentiale</a:t>
            </a:r>
            <a:endParaRPr lang="en-US" dirty="0"/>
          </a:p>
          <a:p>
            <a:r>
              <a:rPr lang="en-US" dirty="0" err="1"/>
              <a:t>Actiunile</a:t>
            </a:r>
            <a:r>
              <a:rPr lang="en-US" dirty="0"/>
              <a:t> nominative </a:t>
            </a:r>
            <a:r>
              <a:rPr lang="en-US" dirty="0" err="1"/>
              <a:t>si</a:t>
            </a:r>
            <a:r>
              <a:rPr lang="en-US" dirty="0"/>
              <a:t> la </a:t>
            </a:r>
            <a:r>
              <a:rPr lang="en-US" dirty="0" err="1"/>
              <a:t>purtator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LEGE</a:t>
            </a:r>
            <a:r>
              <a:rPr lang="en-US" dirty="0"/>
              <a:t> </a:t>
            </a:r>
            <a:r>
              <a:rPr lang="en-US" dirty="0" err="1"/>
              <a:t>Nr</a:t>
            </a:r>
            <a:r>
              <a:rPr lang="en-US" dirty="0"/>
              <a:t>. 1134 </a:t>
            </a:r>
            <a:br>
              <a:rPr lang="en-US" dirty="0"/>
            </a:br>
            <a:r>
              <a:rPr lang="en-US" dirty="0"/>
              <a:t>din 02-04-1997 </a:t>
            </a:r>
          </a:p>
          <a:p>
            <a:r>
              <a:rPr lang="en-US" b="1" dirty="0" err="1"/>
              <a:t>privind</a:t>
            </a:r>
            <a:r>
              <a:rPr lang="en-US" b="1" dirty="0"/>
              <a:t> </a:t>
            </a:r>
            <a:r>
              <a:rPr lang="en-US" b="1" dirty="0" err="1"/>
              <a:t>societăţile</a:t>
            </a:r>
            <a:r>
              <a:rPr lang="en-US" b="1" dirty="0"/>
              <a:t> </a:t>
            </a:r>
            <a:r>
              <a:rPr lang="en-US" b="1" dirty="0" err="1"/>
              <a:t>pe</a:t>
            </a:r>
            <a:r>
              <a:rPr lang="en-US" b="1" dirty="0"/>
              <a:t> </a:t>
            </a:r>
            <a:r>
              <a:rPr lang="en-US" b="1" dirty="0" err="1"/>
              <a:t>acţiuni</a:t>
            </a:r>
            <a:r>
              <a:rPr lang="en-US" b="1" dirty="0"/>
              <a:t>*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787748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Obligatiunile</a:t>
            </a:r>
            <a:r>
              <a:rPr lang="en-US" sz="2400" dirty="0"/>
              <a:t> – art. 16 </a:t>
            </a:r>
            <a:r>
              <a:rPr lang="en-US" sz="2400" dirty="0" err="1"/>
              <a:t>Legea</a:t>
            </a:r>
            <a:r>
              <a:rPr lang="en-US" sz="2400" dirty="0"/>
              <a:t> SA </a:t>
            </a:r>
            <a:r>
              <a:rPr lang="en-US" sz="2400" dirty="0" err="1"/>
              <a:t>Obligaţiunea</a:t>
            </a:r>
            <a:r>
              <a:rPr lang="en-US" sz="2400" dirty="0"/>
              <a:t> </a:t>
            </a:r>
            <a:r>
              <a:rPr lang="en-US" sz="2400" dirty="0" err="1"/>
              <a:t>este</a:t>
            </a:r>
            <a:r>
              <a:rPr lang="en-US" sz="2400" dirty="0"/>
              <a:t> un </a:t>
            </a:r>
            <a:r>
              <a:rPr lang="en-US" sz="2400" dirty="0" err="1"/>
              <a:t>titlu</a:t>
            </a:r>
            <a:r>
              <a:rPr lang="en-US" sz="2400" dirty="0"/>
              <a:t> </a:t>
            </a:r>
            <a:r>
              <a:rPr lang="en-US" sz="2400" dirty="0" err="1"/>
              <a:t>financiar</a:t>
            </a:r>
            <a:r>
              <a:rPr lang="en-US" sz="2400" dirty="0"/>
              <a:t> de </a:t>
            </a:r>
            <a:r>
              <a:rPr lang="en-US" sz="2400" dirty="0" err="1"/>
              <a:t>împrumut</a:t>
            </a:r>
            <a:r>
              <a:rPr lang="en-US" sz="2400" dirty="0"/>
              <a:t> care </a:t>
            </a:r>
            <a:r>
              <a:rPr lang="en-US" sz="2400" dirty="0" err="1"/>
              <a:t>atestă</a:t>
            </a:r>
            <a:r>
              <a:rPr lang="en-US" sz="2400" dirty="0"/>
              <a:t> </a:t>
            </a:r>
            <a:r>
              <a:rPr lang="en-US" sz="2400" dirty="0" err="1"/>
              <a:t>dreptul</a:t>
            </a:r>
            <a:r>
              <a:rPr lang="en-US" sz="2400" dirty="0"/>
              <a:t> </a:t>
            </a:r>
            <a:r>
              <a:rPr lang="en-US" sz="2400" dirty="0" err="1"/>
              <a:t>deţinătorului</a:t>
            </a:r>
            <a:r>
              <a:rPr lang="en-US" sz="2400" dirty="0"/>
              <a:t> de </a:t>
            </a:r>
            <a:r>
              <a:rPr lang="en-US" sz="2400" dirty="0" err="1"/>
              <a:t>obligaţiuni</a:t>
            </a:r>
            <a:r>
              <a:rPr lang="en-US" sz="2400" dirty="0"/>
              <a:t> de a </a:t>
            </a:r>
            <a:r>
              <a:rPr lang="en-US" sz="2400" dirty="0" err="1"/>
              <a:t>primi</a:t>
            </a:r>
            <a:r>
              <a:rPr lang="en-US" sz="2400" dirty="0"/>
              <a:t> de la </a:t>
            </a:r>
            <a:r>
              <a:rPr lang="en-US" sz="2400" dirty="0" err="1"/>
              <a:t>emitentul</a:t>
            </a:r>
            <a:r>
              <a:rPr lang="en-US" sz="2400" dirty="0"/>
              <a:t> </a:t>
            </a:r>
            <a:r>
              <a:rPr lang="en-US" sz="2400" dirty="0" err="1"/>
              <a:t>ei</a:t>
            </a:r>
            <a:r>
              <a:rPr lang="en-US" sz="2400" dirty="0"/>
              <a:t> </a:t>
            </a:r>
            <a:r>
              <a:rPr lang="en-US" sz="2400" dirty="0" err="1"/>
              <a:t>valoarea</a:t>
            </a:r>
            <a:r>
              <a:rPr lang="en-US" sz="2400" dirty="0"/>
              <a:t> </a:t>
            </a:r>
            <a:r>
              <a:rPr lang="en-US" sz="2400" dirty="0" err="1"/>
              <a:t>nominală</a:t>
            </a:r>
            <a:r>
              <a:rPr lang="en-US" sz="2400" dirty="0"/>
              <a:t> </a:t>
            </a:r>
            <a:r>
              <a:rPr lang="en-US" sz="2400" dirty="0" err="1"/>
              <a:t>sau</a:t>
            </a:r>
            <a:r>
              <a:rPr lang="en-US" sz="2400" dirty="0"/>
              <a:t> </a:t>
            </a:r>
            <a:r>
              <a:rPr lang="en-US" sz="2400" dirty="0" err="1"/>
              <a:t>valoarea</a:t>
            </a:r>
            <a:r>
              <a:rPr lang="en-US" sz="2400" dirty="0"/>
              <a:t> </a:t>
            </a:r>
            <a:r>
              <a:rPr lang="en-US" sz="2400" dirty="0" err="1"/>
              <a:t>nominală</a:t>
            </a:r>
            <a:r>
              <a:rPr lang="en-US" sz="2400" dirty="0"/>
              <a:t> </a:t>
            </a:r>
            <a:r>
              <a:rPr lang="en-US" sz="2400" dirty="0" err="1"/>
              <a:t>şi</a:t>
            </a:r>
            <a:r>
              <a:rPr lang="en-US" sz="2400" dirty="0"/>
              <a:t> </a:t>
            </a:r>
            <a:r>
              <a:rPr lang="en-US" sz="2400" dirty="0" err="1"/>
              <a:t>dobînda</a:t>
            </a:r>
            <a:r>
              <a:rPr lang="en-US" sz="2400" dirty="0"/>
              <a:t> </a:t>
            </a:r>
            <a:r>
              <a:rPr lang="en-US" sz="2400" dirty="0" err="1"/>
              <a:t>aferentă</a:t>
            </a:r>
            <a:r>
              <a:rPr lang="en-US" sz="2400" dirty="0"/>
              <a:t> </a:t>
            </a:r>
            <a:r>
              <a:rPr lang="en-US" sz="2400" dirty="0" err="1"/>
              <a:t>în</a:t>
            </a:r>
            <a:r>
              <a:rPr lang="en-US" sz="2400" dirty="0"/>
              <a:t> </a:t>
            </a:r>
            <a:r>
              <a:rPr lang="en-US" sz="2400" dirty="0" err="1"/>
              <a:t>mărimea</a:t>
            </a:r>
            <a:r>
              <a:rPr lang="en-US" sz="2400" dirty="0"/>
              <a:t> </a:t>
            </a:r>
            <a:r>
              <a:rPr lang="en-US" sz="2400" dirty="0" err="1"/>
              <a:t>şi</a:t>
            </a:r>
            <a:r>
              <a:rPr lang="en-US" sz="2400" dirty="0"/>
              <a:t> </a:t>
            </a:r>
            <a:r>
              <a:rPr lang="en-US" sz="2400" dirty="0" err="1"/>
              <a:t>în</a:t>
            </a:r>
            <a:r>
              <a:rPr lang="en-US" sz="2400" dirty="0"/>
              <a:t> </a:t>
            </a:r>
            <a:r>
              <a:rPr lang="en-US" sz="2400" dirty="0" err="1"/>
              <a:t>termenele</a:t>
            </a:r>
            <a:r>
              <a:rPr lang="en-US" sz="2400" dirty="0"/>
              <a:t> </a:t>
            </a:r>
            <a:r>
              <a:rPr lang="en-US" sz="2400" dirty="0" err="1"/>
              <a:t>stabilite</a:t>
            </a:r>
            <a:r>
              <a:rPr lang="en-US" sz="2400" dirty="0"/>
              <a:t> </a:t>
            </a:r>
            <a:r>
              <a:rPr lang="en-US" sz="2400" dirty="0" err="1"/>
              <a:t>prin</a:t>
            </a:r>
            <a:r>
              <a:rPr lang="en-US" sz="2400" dirty="0"/>
              <a:t> </a:t>
            </a:r>
            <a:r>
              <a:rPr lang="en-US" sz="2400" dirty="0" err="1"/>
              <a:t>decizia</a:t>
            </a:r>
            <a:r>
              <a:rPr lang="en-US" sz="2400" dirty="0"/>
              <a:t> de </a:t>
            </a:r>
            <a:r>
              <a:rPr lang="en-US" sz="2400" dirty="0" err="1"/>
              <a:t>emitere</a:t>
            </a:r>
            <a:r>
              <a:rPr lang="en-US" sz="2400" dirty="0"/>
              <a:t> a </a:t>
            </a:r>
            <a:r>
              <a:rPr lang="en-US" sz="2400" dirty="0" err="1"/>
              <a:t>obligaţiunilor</a:t>
            </a:r>
            <a:r>
              <a:rPr lang="en-US" sz="24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639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Sistemul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portughez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Sistemul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portughez</a:t>
            </a:r>
            <a:r>
              <a:rPr lang="en-US" dirty="0"/>
              <a:t>. In </a:t>
            </a:r>
            <a:r>
              <a:rPr lang="en-US" dirty="0" err="1"/>
              <a:t>evoluţia</a:t>
            </a:r>
            <a:r>
              <a:rPr lang="en-US" dirty="0"/>
              <a:t> </a:t>
            </a:r>
            <a:r>
              <a:rPr lang="en-US" dirty="0" err="1"/>
              <a:t>dreptul</a:t>
            </a:r>
            <a:r>
              <a:rPr lang="en-US" dirty="0"/>
              <a:t> civil </a:t>
            </a:r>
            <a:r>
              <a:rPr lang="en-US" dirty="0" err="1"/>
              <a:t>portughez</a:t>
            </a:r>
            <a:r>
              <a:rPr lang="en-US" dirty="0"/>
              <a:t> se </a:t>
            </a:r>
            <a:r>
              <a:rPr lang="en-US" dirty="0" err="1"/>
              <a:t>disting</a:t>
            </a:r>
            <a:r>
              <a:rPr lang="en-US" dirty="0"/>
              <a:t>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perioade</a:t>
            </a:r>
            <a:r>
              <a:rPr lang="en-US" dirty="0"/>
              <a:t>. Prima </a:t>
            </a:r>
            <a:r>
              <a:rPr lang="en-US" dirty="0" err="1"/>
              <a:t>perioadă</a:t>
            </a:r>
            <a:r>
              <a:rPr lang="en-US" dirty="0"/>
              <a:t> </a:t>
            </a:r>
            <a:r>
              <a:rPr lang="en-US" dirty="0" err="1"/>
              <a:t>începe</a:t>
            </a:r>
            <a:r>
              <a:rPr lang="en-US" dirty="0"/>
              <a:t> cu </a:t>
            </a:r>
            <a:r>
              <a:rPr lang="en-US" dirty="0" err="1"/>
              <a:t>adoptarea</a:t>
            </a:r>
            <a:r>
              <a:rPr lang="en-US" dirty="0"/>
              <a:t> </a:t>
            </a:r>
            <a:r>
              <a:rPr lang="en-US" dirty="0" err="1"/>
              <a:t>codului</a:t>
            </a:r>
            <a:r>
              <a:rPr lang="en-US" dirty="0"/>
              <a:t> civil din 1807. </a:t>
            </a:r>
            <a:r>
              <a:rPr lang="en-US" dirty="0" err="1"/>
              <a:t>Acesta</a:t>
            </a:r>
            <a:r>
              <a:rPr lang="en-US" dirty="0"/>
              <a:t> se </a:t>
            </a:r>
            <a:r>
              <a:rPr lang="en-US" dirty="0" err="1"/>
              <a:t>caracterizează</a:t>
            </a:r>
            <a:r>
              <a:rPr lang="en-US" dirty="0"/>
              <a:t> </a:t>
            </a:r>
            <a:r>
              <a:rPr lang="en-US" dirty="0" err="1"/>
              <a:t>printr</a:t>
            </a:r>
            <a:r>
              <a:rPr lang="en-US" dirty="0"/>
              <a:t>-o </a:t>
            </a:r>
            <a:r>
              <a:rPr lang="en-US" dirty="0" err="1"/>
              <a:t>puternică</a:t>
            </a:r>
            <a:r>
              <a:rPr lang="en-US" dirty="0"/>
              <a:t> </a:t>
            </a:r>
            <a:r>
              <a:rPr lang="en-US" dirty="0" err="1"/>
              <a:t>influenţă</a:t>
            </a:r>
            <a:r>
              <a:rPr lang="en-US" dirty="0"/>
              <a:t> a </a:t>
            </a:r>
            <a:r>
              <a:rPr lang="en-US" dirty="0" err="1"/>
              <a:t>legislaţiei</a:t>
            </a:r>
            <a:r>
              <a:rPr lang="en-US" dirty="0"/>
              <a:t> </a:t>
            </a:r>
            <a:r>
              <a:rPr lang="en-US" dirty="0" err="1"/>
              <a:t>franceze</a:t>
            </a:r>
            <a:r>
              <a:rPr lang="en-US" dirty="0"/>
              <a:t>,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conţinînd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aspecte</a:t>
            </a:r>
            <a:r>
              <a:rPr lang="en-US" dirty="0"/>
              <a:t> de </a:t>
            </a:r>
            <a:r>
              <a:rPr lang="en-US" dirty="0" err="1"/>
              <a:t>originalitate</a:t>
            </a:r>
            <a:r>
              <a:rPr lang="en-US" dirty="0"/>
              <a:t>, </a:t>
            </a:r>
            <a:r>
              <a:rPr lang="en-US" dirty="0" err="1"/>
              <a:t>acestea</a:t>
            </a:r>
            <a:r>
              <a:rPr lang="en-US" dirty="0"/>
              <a:t> </a:t>
            </a:r>
            <a:r>
              <a:rPr lang="en-US" dirty="0" err="1"/>
              <a:t>referindu</a:t>
            </a:r>
            <a:r>
              <a:rPr lang="en-US" dirty="0"/>
              <a:t>- se </a:t>
            </a:r>
            <a:r>
              <a:rPr lang="en-US" dirty="0" err="1"/>
              <a:t>în</a:t>
            </a:r>
            <a:r>
              <a:rPr lang="en-US" dirty="0"/>
              <a:t> special la </a:t>
            </a:r>
            <a:r>
              <a:rPr lang="en-US" dirty="0" err="1"/>
              <a:t>faptul</a:t>
            </a:r>
            <a:r>
              <a:rPr lang="en-US" dirty="0"/>
              <a:t>,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conţinutul</a:t>
            </a:r>
            <a:r>
              <a:rPr lang="en-US" dirty="0"/>
              <a:t> </a:t>
            </a:r>
            <a:r>
              <a:rPr lang="en-US" dirty="0" err="1"/>
              <a:t>său</a:t>
            </a:r>
            <a:r>
              <a:rPr lang="en-US" dirty="0"/>
              <a:t> </a:t>
            </a:r>
            <a:r>
              <a:rPr lang="en-US" dirty="0" err="1"/>
              <a:t>poartă</a:t>
            </a:r>
            <a:r>
              <a:rPr lang="en-US" dirty="0"/>
              <a:t> </a:t>
            </a:r>
            <a:r>
              <a:rPr lang="en-US" dirty="0" err="1"/>
              <a:t>amprenta</a:t>
            </a:r>
            <a:r>
              <a:rPr lang="en-US" dirty="0"/>
              <a:t> </a:t>
            </a:r>
            <a:r>
              <a:rPr lang="en-US" dirty="0" err="1"/>
              <a:t>doctrinei</a:t>
            </a:r>
            <a:r>
              <a:rPr lang="en-US" dirty="0"/>
              <a:t>, el </a:t>
            </a:r>
            <a:r>
              <a:rPr lang="en-US" dirty="0" err="1"/>
              <a:t>avînd</a:t>
            </a:r>
            <a:r>
              <a:rPr lang="en-US" dirty="0"/>
              <a:t> </a:t>
            </a:r>
            <a:r>
              <a:rPr lang="en-US" dirty="0" err="1"/>
              <a:t>aspectul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</a:t>
            </a:r>
            <a:r>
              <a:rPr lang="en-US" dirty="0"/>
              <a:t> a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tratat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civil de </a:t>
            </a:r>
            <a:r>
              <a:rPr lang="en-US" dirty="0" err="1"/>
              <a:t>cît</a:t>
            </a:r>
            <a:r>
              <a:rPr lang="en-US" dirty="0"/>
              <a:t> a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legi</a:t>
            </a:r>
            <a:r>
              <a:rPr lang="en-US" dirty="0"/>
              <a:t>.</a:t>
            </a: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837199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Drepturile</a:t>
            </a:r>
            <a:r>
              <a:rPr lang="en-US" dirty="0"/>
              <a:t> personal </a:t>
            </a:r>
            <a:r>
              <a:rPr lang="en-US" dirty="0" err="1"/>
              <a:t>nepatrimoniale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Drepturile</a:t>
            </a:r>
            <a:r>
              <a:rPr lang="en-US" dirty="0"/>
              <a:t> personal </a:t>
            </a:r>
            <a:r>
              <a:rPr lang="en-US" dirty="0" err="1"/>
              <a:t>nepatrimoniale</a:t>
            </a:r>
            <a:r>
              <a:rPr lang="en-US" dirty="0"/>
              <a:t> </a:t>
            </a:r>
            <a:r>
              <a:rPr lang="en-US" dirty="0" err="1"/>
              <a:t>existentiale</a:t>
            </a:r>
            <a:r>
              <a:rPr lang="en-US" dirty="0"/>
              <a:t> – </a:t>
            </a:r>
            <a:r>
              <a:rPr lang="en-US" dirty="0" err="1"/>
              <a:t>dreptul</a:t>
            </a:r>
            <a:r>
              <a:rPr lang="en-US" dirty="0"/>
              <a:t> la </a:t>
            </a:r>
            <a:r>
              <a:rPr lang="en-US" dirty="0" err="1"/>
              <a:t>viata</a:t>
            </a:r>
            <a:r>
              <a:rPr lang="en-US" dirty="0"/>
              <a:t>, </a:t>
            </a:r>
            <a:r>
              <a:rPr lang="en-US" dirty="0" err="1"/>
              <a:t>integritate</a:t>
            </a:r>
            <a:r>
              <a:rPr lang="en-US" dirty="0"/>
              <a:t>, </a:t>
            </a:r>
            <a:r>
              <a:rPr lang="en-US" dirty="0" err="1"/>
              <a:t>inviolabilitatea</a:t>
            </a:r>
            <a:r>
              <a:rPr lang="en-US" dirty="0"/>
              <a:t> </a:t>
            </a:r>
            <a:r>
              <a:rPr lang="en-US" dirty="0" err="1"/>
              <a:t>corpului</a:t>
            </a:r>
            <a:r>
              <a:rPr lang="en-US" dirty="0"/>
              <a:t> </a:t>
            </a:r>
            <a:r>
              <a:rPr lang="en-US" dirty="0" err="1"/>
              <a:t>uman</a:t>
            </a:r>
            <a:r>
              <a:rPr lang="en-US" dirty="0"/>
              <a:t>, </a:t>
            </a:r>
            <a:r>
              <a:rPr lang="en-US" dirty="0" err="1"/>
              <a:t>dreptul</a:t>
            </a:r>
            <a:r>
              <a:rPr lang="en-US" dirty="0"/>
              <a:t> la </a:t>
            </a:r>
            <a:r>
              <a:rPr lang="en-US" dirty="0" err="1"/>
              <a:t>informatie</a:t>
            </a:r>
            <a:r>
              <a:rPr lang="en-US" dirty="0"/>
              <a:t>, </a:t>
            </a:r>
            <a:r>
              <a:rPr lang="en-US" dirty="0" err="1"/>
              <a:t>starea</a:t>
            </a:r>
            <a:r>
              <a:rPr lang="en-US" dirty="0"/>
              <a:t> </a:t>
            </a:r>
            <a:r>
              <a:rPr lang="en-US" dirty="0" err="1"/>
              <a:t>sanatatii</a:t>
            </a:r>
            <a:r>
              <a:rPr lang="en-US" dirty="0"/>
              <a:t>, </a:t>
            </a:r>
            <a:r>
              <a:rPr lang="en-US" dirty="0" err="1"/>
              <a:t>dreptul</a:t>
            </a:r>
            <a:r>
              <a:rPr lang="en-US" dirty="0"/>
              <a:t> l </a:t>
            </a:r>
            <a:r>
              <a:rPr lang="en-US" dirty="0" err="1"/>
              <a:t>secretul</a:t>
            </a:r>
            <a:r>
              <a:rPr lang="en-US" dirty="0"/>
              <a:t> </a:t>
            </a:r>
            <a:r>
              <a:rPr lang="en-US" dirty="0" err="1"/>
              <a:t>vietii</a:t>
            </a:r>
            <a:r>
              <a:rPr lang="en-US" dirty="0"/>
              <a:t>, </a:t>
            </a:r>
            <a:r>
              <a:rPr lang="en-US" dirty="0" err="1"/>
              <a:t>sanatatii</a:t>
            </a:r>
            <a:r>
              <a:rPr lang="en-US" dirty="0"/>
              <a:t>, </a:t>
            </a:r>
            <a:r>
              <a:rPr lang="en-US" dirty="0" err="1"/>
              <a:t>dreptul</a:t>
            </a:r>
            <a:r>
              <a:rPr lang="en-US" dirty="0"/>
              <a:t> la </a:t>
            </a:r>
            <a:r>
              <a:rPr lang="en-US" dirty="0" err="1"/>
              <a:t>onoare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demnitate</a:t>
            </a:r>
            <a:endParaRPr lang="en-US" dirty="0"/>
          </a:p>
          <a:p>
            <a:r>
              <a:rPr lang="en-US" dirty="0" err="1"/>
              <a:t>Drepturi</a:t>
            </a:r>
            <a:r>
              <a:rPr lang="en-US" dirty="0"/>
              <a:t> </a:t>
            </a:r>
            <a:r>
              <a:rPr lang="en-US" dirty="0" err="1"/>
              <a:t>personale</a:t>
            </a:r>
            <a:r>
              <a:rPr lang="en-US" dirty="0"/>
              <a:t> </a:t>
            </a:r>
            <a:r>
              <a:rPr lang="en-US" dirty="0" err="1"/>
              <a:t>nepatrimoniale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- </a:t>
            </a:r>
            <a:r>
              <a:rPr lang="en-US" dirty="0" err="1"/>
              <a:t>dreptul</a:t>
            </a:r>
            <a:r>
              <a:rPr lang="en-US" dirty="0"/>
              <a:t> la </a:t>
            </a:r>
            <a:r>
              <a:rPr lang="en-US" dirty="0" err="1"/>
              <a:t>viata</a:t>
            </a:r>
            <a:r>
              <a:rPr lang="en-US" dirty="0"/>
              <a:t> </a:t>
            </a:r>
            <a:r>
              <a:rPr lang="en-US" dirty="0" err="1"/>
              <a:t>privata</a:t>
            </a:r>
            <a:r>
              <a:rPr lang="en-US" dirty="0"/>
              <a:t>, </a:t>
            </a:r>
            <a:r>
              <a:rPr lang="en-US" dirty="0" err="1"/>
              <a:t>dreptul</a:t>
            </a:r>
            <a:r>
              <a:rPr lang="en-US" dirty="0"/>
              <a:t> la </a:t>
            </a:r>
            <a:r>
              <a:rPr lang="en-US" dirty="0" err="1"/>
              <a:t>nume</a:t>
            </a:r>
            <a:r>
              <a:rPr lang="en-US" dirty="0"/>
              <a:t>, </a:t>
            </a:r>
            <a:r>
              <a:rPr lang="en-US" dirty="0" err="1"/>
              <a:t>dreptul</a:t>
            </a:r>
            <a:r>
              <a:rPr lang="en-US" dirty="0"/>
              <a:t> la </a:t>
            </a:r>
            <a:r>
              <a:rPr lang="en-US" dirty="0" err="1"/>
              <a:t>secretul</a:t>
            </a:r>
            <a:r>
              <a:rPr lang="en-US" dirty="0"/>
              <a:t> </a:t>
            </a:r>
            <a:r>
              <a:rPr lang="en-US" dirty="0" err="1"/>
              <a:t>corespundentei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altor</a:t>
            </a:r>
            <a:r>
              <a:rPr lang="en-US" dirty="0"/>
              <a:t> </a:t>
            </a:r>
            <a:r>
              <a:rPr lang="en-US" dirty="0" err="1"/>
              <a:t>forme</a:t>
            </a:r>
            <a:r>
              <a:rPr lang="en-US" dirty="0"/>
              <a:t> de </a:t>
            </a:r>
            <a:r>
              <a:rPr lang="en-US" dirty="0" err="1"/>
              <a:t>comunicare</a:t>
            </a:r>
            <a:r>
              <a:rPr lang="en-US" dirty="0"/>
              <a:t>, </a:t>
            </a:r>
            <a:r>
              <a:rPr lang="en-US" dirty="0" err="1"/>
              <a:t>dreptul</a:t>
            </a:r>
            <a:r>
              <a:rPr lang="en-US" dirty="0"/>
              <a:t> la </a:t>
            </a:r>
            <a:r>
              <a:rPr lang="en-US" dirty="0" err="1"/>
              <a:t>propria</a:t>
            </a:r>
            <a:r>
              <a:rPr lang="en-US" dirty="0"/>
              <a:t> imagine, </a:t>
            </a:r>
            <a:r>
              <a:rPr lang="en-US" dirty="0" err="1"/>
              <a:t>dreptul</a:t>
            </a:r>
            <a:r>
              <a:rPr lang="en-US" dirty="0"/>
              <a:t> la </a:t>
            </a:r>
            <a:r>
              <a:rPr lang="en-US" dirty="0" err="1"/>
              <a:t>libertatea</a:t>
            </a:r>
            <a:r>
              <a:rPr lang="en-US" dirty="0"/>
              <a:t> </a:t>
            </a:r>
            <a:r>
              <a:rPr lang="en-US" dirty="0" err="1"/>
              <a:t>creatiei</a:t>
            </a:r>
            <a:r>
              <a:rPr lang="en-US" dirty="0"/>
              <a:t> </a:t>
            </a:r>
            <a:r>
              <a:rPr lang="en-US" dirty="0" err="1"/>
              <a:t>literare</a:t>
            </a:r>
            <a:r>
              <a:rPr lang="en-US" dirty="0"/>
              <a:t>, </a:t>
            </a:r>
            <a:r>
              <a:rPr lang="en-US" dirty="0" err="1"/>
              <a:t>artistice</a:t>
            </a:r>
            <a:r>
              <a:rPr lang="en-US" dirty="0"/>
              <a:t>, </a:t>
            </a:r>
            <a:r>
              <a:rPr lang="en-US" dirty="0" err="1"/>
              <a:t>stiintifice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tehnice</a:t>
            </a:r>
            <a:r>
              <a:rPr lang="en-US" dirty="0"/>
              <a:t>, </a:t>
            </a:r>
            <a:r>
              <a:rPr lang="en-US" dirty="0" err="1"/>
              <a:t>dreptul</a:t>
            </a:r>
            <a:r>
              <a:rPr lang="en-US" dirty="0"/>
              <a:t> la </a:t>
            </a:r>
            <a:r>
              <a:rPr lang="en-US" dirty="0" err="1"/>
              <a:t>inviolabilitatea</a:t>
            </a:r>
            <a:r>
              <a:rPr lang="en-US" dirty="0"/>
              <a:t> </a:t>
            </a:r>
            <a:r>
              <a:rPr lang="en-US" dirty="0" err="1"/>
              <a:t>domiciului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505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Sistemul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 </a:t>
            </a:r>
            <a:r>
              <a:rPr lang="en-US" dirty="0" err="1"/>
              <a:t>german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. Al </a:t>
            </a:r>
            <a:r>
              <a:rPr lang="en-US" dirty="0" err="1"/>
              <a:t>doilea</a:t>
            </a:r>
            <a:r>
              <a:rPr lang="en-US" dirty="0"/>
              <a:t> tip a </a:t>
            </a:r>
            <a:r>
              <a:rPr lang="en-US" dirty="0" err="1"/>
              <a:t>sistemului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de tip </a:t>
            </a:r>
            <a:r>
              <a:rPr lang="en-US" dirty="0" err="1"/>
              <a:t>continenetal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bazat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pandecte</a:t>
            </a:r>
            <a:r>
              <a:rPr lang="en-US" dirty="0"/>
              <a:t>. </a:t>
            </a:r>
            <a:r>
              <a:rPr lang="en-US" dirty="0" err="1"/>
              <a:t>Acesta</a:t>
            </a:r>
            <a:r>
              <a:rPr lang="en-US" dirty="0"/>
              <a:t> se </a:t>
            </a:r>
            <a:r>
              <a:rPr lang="en-US" dirty="0" err="1"/>
              <a:t>caracterizează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aceia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reprezintă</a:t>
            </a:r>
            <a:r>
              <a:rPr lang="en-US" dirty="0"/>
              <a:t> o </a:t>
            </a:r>
            <a:r>
              <a:rPr lang="en-US" dirty="0" err="1"/>
              <a:t>culegere</a:t>
            </a:r>
            <a:r>
              <a:rPr lang="en-US" dirty="0"/>
              <a:t> de </a:t>
            </a:r>
            <a:r>
              <a:rPr lang="en-US" dirty="0" err="1"/>
              <a:t>opinie</a:t>
            </a:r>
            <a:r>
              <a:rPr lang="en-US" dirty="0"/>
              <a:t> a </a:t>
            </a:r>
            <a:r>
              <a:rPr lang="en-US" dirty="0" err="1"/>
              <a:t>juriştelor</a:t>
            </a:r>
            <a:r>
              <a:rPr lang="en-US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principalelor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transpunerea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practică</a:t>
            </a:r>
            <a:r>
              <a:rPr lang="en-US" dirty="0"/>
              <a:t>. </a:t>
            </a:r>
            <a:r>
              <a:rPr lang="en-US" dirty="0" err="1"/>
              <a:t>Sursa</a:t>
            </a:r>
            <a:r>
              <a:rPr lang="en-US" dirty="0"/>
              <a:t> </a:t>
            </a:r>
            <a:r>
              <a:rPr lang="en-US" dirty="0" err="1"/>
              <a:t>principală</a:t>
            </a:r>
            <a:r>
              <a:rPr lang="en-US" dirty="0"/>
              <a:t> de </a:t>
            </a:r>
            <a:r>
              <a:rPr lang="en-US" dirty="0" err="1"/>
              <a:t>inspiraţie</a:t>
            </a:r>
            <a:r>
              <a:rPr lang="en-US" dirty="0"/>
              <a:t> a </a:t>
            </a:r>
            <a:r>
              <a:rPr lang="en-US" dirty="0" err="1"/>
              <a:t>acestui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C. civil German </a:t>
            </a:r>
            <a:r>
              <a:rPr lang="en-US" dirty="0" err="1"/>
              <a:t>adoptat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1896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intrat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vigoare</a:t>
            </a:r>
            <a:r>
              <a:rPr lang="en-US" dirty="0"/>
              <a:t> la 1 </a:t>
            </a:r>
            <a:r>
              <a:rPr lang="en-US" dirty="0" err="1"/>
              <a:t>ianuarie</a:t>
            </a:r>
            <a:r>
              <a:rPr lang="en-US" dirty="0"/>
              <a:t> 1990. </a:t>
            </a:r>
            <a:r>
              <a:rPr lang="en-US" dirty="0" err="1"/>
              <a:t>Codul</a:t>
            </a:r>
            <a:r>
              <a:rPr lang="en-US" dirty="0"/>
              <a:t> civil </a:t>
            </a:r>
            <a:r>
              <a:rPr lang="en-US" dirty="0" err="1"/>
              <a:t>german</a:t>
            </a:r>
            <a:r>
              <a:rPr lang="en-US" dirty="0"/>
              <a:t> </a:t>
            </a:r>
            <a:r>
              <a:rPr lang="en-US" dirty="0" err="1"/>
              <a:t>cunoscut</a:t>
            </a:r>
            <a:r>
              <a:rPr lang="en-US" dirty="0"/>
              <a:t> sub </a:t>
            </a:r>
            <a:r>
              <a:rPr lang="en-US" dirty="0" err="1"/>
              <a:t>iniţialele</a:t>
            </a:r>
            <a:r>
              <a:rPr lang="en-US" dirty="0"/>
              <a:t> B.G.B. se </a:t>
            </a:r>
            <a:r>
              <a:rPr lang="en-US" dirty="0" err="1"/>
              <a:t>caracterizează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 </a:t>
            </a:r>
            <a:r>
              <a:rPr lang="en-US" dirty="0" err="1"/>
              <a:t>inedite</a:t>
            </a:r>
            <a:r>
              <a:rPr lang="en-US" dirty="0"/>
              <a:t>, </a:t>
            </a:r>
            <a:r>
              <a:rPr lang="en-US" dirty="0" err="1"/>
              <a:t>limbaj</a:t>
            </a:r>
            <a:r>
              <a:rPr lang="en-US" dirty="0"/>
              <a:t> </a:t>
            </a:r>
            <a:r>
              <a:rPr lang="en-US" dirty="0" err="1"/>
              <a:t>tehnicist</a:t>
            </a:r>
            <a:r>
              <a:rPr lang="en-US" dirty="0"/>
              <a:t>, </a:t>
            </a:r>
            <a:r>
              <a:rPr lang="en-US" dirty="0" err="1"/>
              <a:t>particullarităţi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definirea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concepte</a:t>
            </a:r>
            <a:r>
              <a:rPr lang="en-US" dirty="0"/>
              <a:t> de </a:t>
            </a:r>
            <a:r>
              <a:rPr lang="en-US" dirty="0" err="1"/>
              <a:t>bază</a:t>
            </a:r>
            <a:r>
              <a:rPr lang="en-US" dirty="0"/>
              <a:t>, o </a:t>
            </a:r>
            <a:r>
              <a:rPr lang="en-US" dirty="0" err="1"/>
              <a:t>structură</a:t>
            </a:r>
            <a:r>
              <a:rPr lang="en-US" dirty="0"/>
              <a:t> </a:t>
            </a:r>
            <a:r>
              <a:rPr lang="en-US" dirty="0" err="1"/>
              <a:t>diferită</a:t>
            </a:r>
            <a:r>
              <a:rPr lang="en-US" dirty="0"/>
              <a:t> care-l </a:t>
            </a:r>
            <a:r>
              <a:rPr lang="en-US" dirty="0" err="1"/>
              <a:t>difernţiază</a:t>
            </a:r>
            <a:r>
              <a:rPr lang="en-US" dirty="0"/>
              <a:t> de </a:t>
            </a:r>
            <a:r>
              <a:rPr lang="en-US" dirty="0" err="1"/>
              <a:t>Codul</a:t>
            </a:r>
            <a:r>
              <a:rPr lang="en-US" dirty="0"/>
              <a:t> civil </a:t>
            </a:r>
            <a:r>
              <a:rPr lang="en-US" dirty="0" err="1"/>
              <a:t>Francez</a:t>
            </a:r>
            <a:r>
              <a:rPr lang="en-US" dirty="0"/>
              <a:t>.</a:t>
            </a:r>
          </a:p>
          <a:p>
            <a:r>
              <a:rPr lang="en-US" dirty="0"/>
              <a:t>O </a:t>
            </a:r>
            <a:r>
              <a:rPr lang="en-US" dirty="0" err="1"/>
              <a:t>particularitate</a:t>
            </a:r>
            <a:r>
              <a:rPr lang="en-US" dirty="0"/>
              <a:t> a </a:t>
            </a:r>
            <a:r>
              <a:rPr lang="en-US" dirty="0" err="1"/>
              <a:t>codului</a:t>
            </a:r>
            <a:r>
              <a:rPr lang="en-US" dirty="0"/>
              <a:t> civil germen o </a:t>
            </a:r>
            <a:r>
              <a:rPr lang="en-US" dirty="0" err="1"/>
              <a:t>reprezintă</a:t>
            </a:r>
            <a:r>
              <a:rPr lang="en-US" dirty="0"/>
              <a:t> </a:t>
            </a:r>
            <a:r>
              <a:rPr lang="en-US" dirty="0" err="1"/>
              <a:t>strictura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, care </a:t>
            </a:r>
            <a:r>
              <a:rPr lang="en-US" dirty="0" err="1"/>
              <a:t>conţine</a:t>
            </a:r>
            <a:r>
              <a:rPr lang="en-US" dirty="0"/>
              <a:t> o parte </a:t>
            </a:r>
            <a:r>
              <a:rPr lang="en-US" dirty="0" err="1"/>
              <a:t>generală</a:t>
            </a:r>
            <a:r>
              <a:rPr lang="en-US" dirty="0"/>
              <a:t>, </a:t>
            </a:r>
            <a:r>
              <a:rPr lang="en-US" dirty="0" err="1"/>
              <a:t>aplicabilă</a:t>
            </a:r>
            <a:r>
              <a:rPr lang="en-US" dirty="0"/>
              <a:t> </a:t>
            </a:r>
            <a:r>
              <a:rPr lang="en-US" dirty="0" err="1"/>
              <a:t>celeilalte</a:t>
            </a:r>
            <a:r>
              <a:rPr lang="en-US" dirty="0"/>
              <a:t> </a:t>
            </a:r>
            <a:r>
              <a:rPr lang="en-US" dirty="0" err="1"/>
              <a:t>părţi</a:t>
            </a:r>
            <a:r>
              <a:rPr lang="en-US" dirty="0"/>
              <a:t>, </a:t>
            </a:r>
            <a:r>
              <a:rPr lang="en-US" dirty="0" err="1"/>
              <a:t>partea</a:t>
            </a:r>
            <a:r>
              <a:rPr lang="en-US" dirty="0"/>
              <a:t> </a:t>
            </a:r>
            <a:r>
              <a:rPr lang="en-US" dirty="0" err="1"/>
              <a:t>specială</a:t>
            </a:r>
            <a:r>
              <a:rPr lang="en-US" dirty="0"/>
              <a:t>. </a:t>
            </a:r>
            <a:r>
              <a:rPr lang="en-US" dirty="0" err="1"/>
              <a:t>Partea</a:t>
            </a:r>
            <a:r>
              <a:rPr lang="en-US" dirty="0"/>
              <a:t> </a:t>
            </a:r>
            <a:r>
              <a:rPr lang="en-US" dirty="0" err="1"/>
              <a:t>generală</a:t>
            </a:r>
            <a:r>
              <a:rPr lang="en-US" dirty="0"/>
              <a:t>, </a:t>
            </a:r>
            <a:r>
              <a:rPr lang="en-US" dirty="0" err="1"/>
              <a:t>conţine</a:t>
            </a:r>
            <a:r>
              <a:rPr lang="en-US" dirty="0"/>
              <a:t> </a:t>
            </a:r>
            <a:r>
              <a:rPr lang="en-US" dirty="0" err="1"/>
              <a:t>principii</a:t>
            </a:r>
            <a:r>
              <a:rPr lang="en-US" dirty="0"/>
              <a:t> care </a:t>
            </a:r>
            <a:r>
              <a:rPr lang="en-US" dirty="0" err="1"/>
              <a:t>stau</a:t>
            </a:r>
            <a:r>
              <a:rPr lang="en-US" dirty="0"/>
              <a:t> la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regelemntărilor</a:t>
            </a:r>
            <a:r>
              <a:rPr lang="en-US" dirty="0"/>
              <a:t> </a:t>
            </a:r>
            <a:r>
              <a:rPr lang="en-US" dirty="0" err="1"/>
              <a:t>raporturilor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.</a:t>
            </a:r>
          </a:p>
          <a:p>
            <a:r>
              <a:rPr lang="en-US" dirty="0"/>
              <a:t>O </a:t>
            </a:r>
            <a:r>
              <a:rPr lang="en-US" dirty="0" err="1"/>
              <a:t>altă</a:t>
            </a:r>
            <a:r>
              <a:rPr lang="en-US" dirty="0"/>
              <a:t> </a:t>
            </a:r>
            <a:r>
              <a:rPr lang="en-US" dirty="0" err="1"/>
              <a:t>particularitate</a:t>
            </a:r>
            <a:r>
              <a:rPr lang="en-US" dirty="0"/>
              <a:t> o </a:t>
            </a:r>
            <a:r>
              <a:rPr lang="en-US" dirty="0" err="1"/>
              <a:t>reprezintă</a:t>
            </a:r>
            <a:r>
              <a:rPr lang="en-US" dirty="0"/>
              <a:t> </a:t>
            </a:r>
            <a:r>
              <a:rPr lang="en-US" dirty="0" err="1"/>
              <a:t>limbajul</a:t>
            </a:r>
            <a:r>
              <a:rPr lang="en-US" dirty="0"/>
              <a:t> </a:t>
            </a:r>
            <a:r>
              <a:rPr lang="en-US" dirty="0" err="1"/>
              <a:t>sofisticat</a:t>
            </a:r>
            <a:r>
              <a:rPr lang="en-US" dirty="0"/>
              <a:t> cu un </a:t>
            </a:r>
            <a:r>
              <a:rPr lang="en-US" dirty="0" err="1"/>
              <a:t>înalt</a:t>
            </a:r>
            <a:r>
              <a:rPr lang="en-US" dirty="0"/>
              <a:t> </a:t>
            </a:r>
            <a:r>
              <a:rPr lang="en-US" dirty="0" err="1"/>
              <a:t>nivel</a:t>
            </a:r>
            <a:r>
              <a:rPr lang="en-US" dirty="0"/>
              <a:t> de </a:t>
            </a:r>
            <a:r>
              <a:rPr lang="en-US" dirty="0" err="1"/>
              <a:t>abstractizare</a:t>
            </a:r>
            <a:r>
              <a:rPr lang="en-US" dirty="0"/>
              <a:t>, </a:t>
            </a:r>
            <a:r>
              <a:rPr lang="en-US" dirty="0" err="1"/>
              <a:t>dedicîndu</a:t>
            </a:r>
            <a:r>
              <a:rPr lang="en-US" dirty="0"/>
              <a:t>-se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exclusivitate</a:t>
            </a:r>
            <a:r>
              <a:rPr lang="en-US" dirty="0"/>
              <a:t> </a:t>
            </a:r>
            <a:r>
              <a:rPr lang="en-US" dirty="0" err="1"/>
              <a:t>profisioniştilor</a:t>
            </a:r>
            <a:r>
              <a:rPr lang="en-US" dirty="0"/>
              <a:t>, </a:t>
            </a:r>
            <a:r>
              <a:rPr lang="en-US" dirty="0" err="1"/>
              <a:t>spre</a:t>
            </a:r>
            <a:r>
              <a:rPr lang="en-US" dirty="0"/>
              <a:t> </a:t>
            </a:r>
            <a:r>
              <a:rPr lang="en-US" dirty="0" err="1"/>
              <a:t>deosebire</a:t>
            </a:r>
            <a:r>
              <a:rPr lang="en-US" dirty="0"/>
              <a:t> de </a:t>
            </a:r>
            <a:r>
              <a:rPr lang="en-US" dirty="0" err="1"/>
              <a:t>codul</a:t>
            </a:r>
            <a:r>
              <a:rPr lang="en-US" dirty="0"/>
              <a:t> civil </a:t>
            </a:r>
            <a:r>
              <a:rPr lang="en-US" dirty="0" err="1"/>
              <a:t>francez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conţine</a:t>
            </a:r>
            <a:r>
              <a:rPr lang="en-US" dirty="0"/>
              <a:t> un </a:t>
            </a:r>
            <a:r>
              <a:rPr lang="en-US" dirty="0" err="1"/>
              <a:t>limbaj</a:t>
            </a:r>
            <a:r>
              <a:rPr lang="en-US" dirty="0"/>
              <a:t> </a:t>
            </a:r>
            <a:r>
              <a:rPr lang="en-US" dirty="0" err="1"/>
              <a:t>simplu</a:t>
            </a:r>
            <a:r>
              <a:rPr lang="en-US" dirty="0"/>
              <a:t>, </a:t>
            </a:r>
            <a:r>
              <a:rPr lang="en-US" dirty="0" err="1"/>
              <a:t>accesibil</a:t>
            </a:r>
            <a:r>
              <a:rPr lang="en-US" dirty="0"/>
              <a:t> </a:t>
            </a:r>
            <a:r>
              <a:rPr lang="en-US" dirty="0" err="1"/>
              <a:t>tuturor</a:t>
            </a:r>
            <a:r>
              <a:rPr lang="en-US" dirty="0"/>
              <a:t>.</a:t>
            </a:r>
          </a:p>
          <a:p>
            <a:r>
              <a:rPr lang="en-US" dirty="0"/>
              <a:t>El se </a:t>
            </a:r>
            <a:r>
              <a:rPr lang="en-US" dirty="0" err="1"/>
              <a:t>deosebeşte</a:t>
            </a:r>
            <a:r>
              <a:rPr lang="en-US" dirty="0"/>
              <a:t> de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coduri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cazuistica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abstractă</a:t>
            </a:r>
            <a:r>
              <a:rPr lang="en-US" dirty="0"/>
              <a:t>. In </a:t>
            </a:r>
            <a:r>
              <a:rPr lang="en-US" dirty="0" err="1"/>
              <a:t>concepţia</a:t>
            </a:r>
            <a:r>
              <a:rPr lang="en-US" dirty="0"/>
              <a:t> B.G.B., </a:t>
            </a:r>
            <a:r>
              <a:rPr lang="en-US" dirty="0" err="1"/>
              <a:t>codul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regelementeze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detaliu</a:t>
            </a:r>
            <a:r>
              <a:rPr lang="en-US" dirty="0"/>
              <a:t>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efectele</a:t>
            </a:r>
            <a:r>
              <a:rPr lang="en-US" dirty="0"/>
              <a:t>.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cuprindă</a:t>
            </a:r>
            <a:r>
              <a:rPr lang="en-US" dirty="0"/>
              <a:t>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aspectele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s-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putea</a:t>
            </a:r>
            <a:r>
              <a:rPr lang="en-US" dirty="0"/>
              <a:t> </a:t>
            </a:r>
            <a:r>
              <a:rPr lang="en-US" dirty="0" err="1"/>
              <a:t>înfăţişa</a:t>
            </a:r>
            <a:r>
              <a:rPr lang="en-US" dirty="0"/>
              <a:t> </a:t>
            </a:r>
            <a:r>
              <a:rPr lang="en-US" dirty="0" err="1"/>
              <a:t>instanţelor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018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46747"/>
          </a:xfrm>
        </p:spPr>
        <p:txBody>
          <a:bodyPr>
            <a:noAutofit/>
          </a:bodyPr>
          <a:lstStyle/>
          <a:p>
            <a:r>
              <a:rPr lang="en-US" sz="3000" dirty="0" err="1"/>
              <a:t>Sistemul</a:t>
            </a:r>
            <a:r>
              <a:rPr lang="en-US" sz="3000" dirty="0"/>
              <a:t> </a:t>
            </a:r>
            <a:r>
              <a:rPr lang="en-US" sz="3000" dirty="0" err="1"/>
              <a:t>bazat</a:t>
            </a:r>
            <a:r>
              <a:rPr lang="en-US" sz="3000" dirty="0"/>
              <a:t> </a:t>
            </a:r>
            <a:r>
              <a:rPr lang="en-US" sz="3000" dirty="0" err="1"/>
              <a:t>pe</a:t>
            </a:r>
            <a:r>
              <a:rPr lang="en-US" sz="3000" dirty="0"/>
              <a:t> </a:t>
            </a:r>
            <a:r>
              <a:rPr lang="en-US" sz="3000" dirty="0" err="1"/>
              <a:t>pandecte</a:t>
            </a:r>
            <a:r>
              <a:rPr lang="en-US" sz="3000" dirty="0"/>
              <a:t> a </a:t>
            </a:r>
            <a:r>
              <a:rPr lang="en-US" sz="3000" dirty="0" err="1"/>
              <a:t>avut</a:t>
            </a:r>
            <a:r>
              <a:rPr lang="en-US" sz="3000" dirty="0"/>
              <a:t> o </a:t>
            </a:r>
            <a:r>
              <a:rPr lang="en-US" sz="3000" dirty="0" err="1"/>
              <a:t>influenţă</a:t>
            </a:r>
            <a:r>
              <a:rPr lang="en-US" sz="3000" dirty="0"/>
              <a:t> </a:t>
            </a:r>
            <a:r>
              <a:rPr lang="en-US" sz="3000" dirty="0" err="1"/>
              <a:t>în</a:t>
            </a:r>
            <a:r>
              <a:rPr lang="en-US" sz="3000" dirty="0"/>
              <a:t> </a:t>
            </a:r>
            <a:r>
              <a:rPr lang="en-US" sz="3000" dirty="0" err="1"/>
              <a:t>mai</a:t>
            </a:r>
            <a:r>
              <a:rPr lang="en-US" sz="3000" dirty="0"/>
              <a:t> </a:t>
            </a:r>
            <a:r>
              <a:rPr lang="en-US" sz="3000" dirty="0" err="1"/>
              <a:t>multe</a:t>
            </a:r>
            <a:r>
              <a:rPr lang="en-US" sz="3000" dirty="0"/>
              <a:t> </a:t>
            </a:r>
            <a:r>
              <a:rPr lang="en-US" sz="3000" dirty="0" err="1"/>
              <a:t>ţări</a:t>
            </a:r>
            <a:r>
              <a:rPr lang="en-US" sz="3000" dirty="0"/>
              <a:t> </a:t>
            </a:r>
            <a:r>
              <a:rPr lang="en-US" sz="3000" dirty="0" err="1"/>
              <a:t>europene</a:t>
            </a:r>
            <a:r>
              <a:rPr lang="en-US" sz="3000" dirty="0"/>
              <a:t>, </a:t>
            </a:r>
            <a:r>
              <a:rPr lang="en-US" sz="3000" dirty="0" err="1"/>
              <a:t>printre</a:t>
            </a:r>
            <a:r>
              <a:rPr lang="en-US" sz="3000" dirty="0"/>
              <a:t> care: Austria, </a:t>
            </a:r>
            <a:r>
              <a:rPr lang="en-US" sz="3000" dirty="0" err="1"/>
              <a:t>Grecia</a:t>
            </a:r>
            <a:r>
              <a:rPr lang="en-US" sz="3000" dirty="0"/>
              <a:t>, </a:t>
            </a:r>
            <a:r>
              <a:rPr lang="en-US" sz="3000" dirty="0" err="1"/>
              <a:t>Ungaria</a:t>
            </a:r>
            <a:r>
              <a:rPr lang="en-US" sz="3000" dirty="0"/>
              <a:t>, </a:t>
            </a:r>
            <a:r>
              <a:rPr lang="en-US" sz="3000" dirty="0" err="1"/>
              <a:t>Elveţia</a:t>
            </a:r>
            <a:r>
              <a:rPr lang="en-US" sz="3000" dirty="0"/>
              <a:t>, </a:t>
            </a:r>
            <a:r>
              <a:rPr lang="en-US" sz="3000" dirty="0" err="1"/>
              <a:t>Turcia</a:t>
            </a:r>
            <a:r>
              <a:rPr lang="en-US" sz="3000" dirty="0"/>
              <a:t>.</a:t>
            </a:r>
            <a:br>
              <a:rPr lang="en-US" sz="3000" dirty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—</a:t>
            </a:r>
            <a:r>
              <a:rPr lang="en-US" dirty="0" err="1"/>
              <a:t>Sistemul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austriac</a:t>
            </a:r>
            <a:r>
              <a:rPr lang="en-US" dirty="0"/>
              <a:t>. </a:t>
            </a:r>
            <a:r>
              <a:rPr lang="en-US" dirty="0" err="1"/>
              <a:t>Codul</a:t>
            </a:r>
            <a:r>
              <a:rPr lang="en-US" dirty="0"/>
              <a:t> civil </a:t>
            </a:r>
            <a:r>
              <a:rPr lang="en-US" dirty="0" err="1"/>
              <a:t>austriac</a:t>
            </a:r>
            <a:r>
              <a:rPr lang="en-US" dirty="0"/>
              <a:t>, </a:t>
            </a:r>
            <a:r>
              <a:rPr lang="en-US" dirty="0" err="1"/>
              <a:t>numit</a:t>
            </a:r>
            <a:r>
              <a:rPr lang="en-US" dirty="0"/>
              <a:t> A.B.G.B.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unul</a:t>
            </a:r>
            <a:r>
              <a:rPr lang="en-US" dirty="0"/>
              <a:t> din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vechi</a:t>
            </a:r>
            <a:r>
              <a:rPr lang="en-US" dirty="0"/>
              <a:t> </a:t>
            </a:r>
            <a:r>
              <a:rPr lang="en-US" dirty="0" err="1"/>
              <a:t>coduri</a:t>
            </a:r>
            <a:r>
              <a:rPr lang="en-US" dirty="0"/>
              <a:t> de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continentul</a:t>
            </a:r>
            <a:r>
              <a:rPr lang="en-US" dirty="0"/>
              <a:t> </a:t>
            </a:r>
            <a:r>
              <a:rPr lang="en-US" dirty="0" err="1"/>
              <a:t>european</a:t>
            </a:r>
            <a:r>
              <a:rPr lang="en-US" dirty="0"/>
              <a:t>, </a:t>
            </a:r>
            <a:r>
              <a:rPr lang="en-US" dirty="0" err="1"/>
              <a:t>încă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vigoare</a:t>
            </a:r>
            <a:r>
              <a:rPr lang="en-US" dirty="0"/>
              <a:t>. El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împărţit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3 </a:t>
            </a:r>
            <a:r>
              <a:rPr lang="en-US" dirty="0" err="1"/>
              <a:t>cărţi</a:t>
            </a:r>
            <a:r>
              <a:rPr lang="en-US" dirty="0"/>
              <a:t>, </a:t>
            </a:r>
            <a:r>
              <a:rPr lang="en-US" dirty="0" err="1"/>
              <a:t>conţinînd</a:t>
            </a:r>
            <a:r>
              <a:rPr lang="en-US" dirty="0"/>
              <a:t> 1502 </a:t>
            </a:r>
            <a:r>
              <a:rPr lang="en-US" dirty="0" err="1"/>
              <a:t>articole</a:t>
            </a:r>
            <a:r>
              <a:rPr lang="en-US" dirty="0"/>
              <a:t>. Prima parte </a:t>
            </a:r>
            <a:r>
              <a:rPr lang="en-US" dirty="0" err="1"/>
              <a:t>vizează</a:t>
            </a:r>
            <a:r>
              <a:rPr lang="en-US" dirty="0"/>
              <a:t> </a:t>
            </a:r>
            <a:r>
              <a:rPr lang="en-US" dirty="0" err="1"/>
              <a:t>dreptul</a:t>
            </a:r>
            <a:r>
              <a:rPr lang="en-US" dirty="0"/>
              <a:t> </a:t>
            </a:r>
            <a:r>
              <a:rPr lang="en-US" dirty="0" err="1"/>
              <a:t>persoanelor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relaţiile</a:t>
            </a:r>
            <a:r>
              <a:rPr lang="en-US" dirty="0"/>
              <a:t> de </a:t>
            </a:r>
            <a:r>
              <a:rPr lang="en-US" dirty="0" err="1"/>
              <a:t>familie</a:t>
            </a:r>
            <a:r>
              <a:rPr lang="en-US" dirty="0"/>
              <a:t>. </a:t>
            </a:r>
            <a:r>
              <a:rPr lang="en-US" dirty="0" err="1"/>
              <a:t>Cea</a:t>
            </a:r>
            <a:r>
              <a:rPr lang="en-US" dirty="0"/>
              <a:t> de a </a:t>
            </a:r>
            <a:r>
              <a:rPr lang="en-US" dirty="0" err="1"/>
              <a:t>doua</a:t>
            </a:r>
            <a:r>
              <a:rPr lang="en-US" dirty="0"/>
              <a:t> </a:t>
            </a:r>
            <a:r>
              <a:rPr lang="en-US" dirty="0" err="1"/>
              <a:t>vizează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, </a:t>
            </a:r>
            <a:r>
              <a:rPr lang="en-US" dirty="0" err="1"/>
              <a:t>drepturile</a:t>
            </a:r>
            <a:r>
              <a:rPr lang="en-US" dirty="0"/>
              <a:t> </a:t>
            </a:r>
            <a:r>
              <a:rPr lang="en-US" dirty="0" err="1"/>
              <a:t>reale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succesiunile</a:t>
            </a:r>
            <a:r>
              <a:rPr lang="en-US" dirty="0"/>
              <a:t>. </a:t>
            </a:r>
            <a:r>
              <a:rPr lang="en-US" dirty="0" err="1"/>
              <a:t>Partea</a:t>
            </a:r>
            <a:r>
              <a:rPr lang="en-US" dirty="0"/>
              <a:t> a </a:t>
            </a:r>
            <a:r>
              <a:rPr lang="en-US" dirty="0" err="1"/>
              <a:t>treia</a:t>
            </a:r>
            <a:r>
              <a:rPr lang="en-US" dirty="0"/>
              <a:t> se </a:t>
            </a:r>
            <a:r>
              <a:rPr lang="en-US" dirty="0" err="1"/>
              <a:t>referă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special, la </a:t>
            </a:r>
            <a:r>
              <a:rPr lang="en-US" dirty="0" err="1"/>
              <a:t>materia</a:t>
            </a:r>
            <a:r>
              <a:rPr lang="en-US" dirty="0"/>
              <a:t> </a:t>
            </a:r>
            <a:r>
              <a:rPr lang="en-US" dirty="0" err="1"/>
              <a:t>obligaţiilor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celei</a:t>
            </a:r>
            <a:r>
              <a:rPr lang="en-US" dirty="0"/>
              <a:t> cu </a:t>
            </a:r>
            <a:r>
              <a:rPr lang="en-US" dirty="0" err="1"/>
              <a:t>privire</a:t>
            </a:r>
            <a:r>
              <a:rPr lang="en-US" dirty="0"/>
              <a:t> la </a:t>
            </a:r>
            <a:r>
              <a:rPr lang="en-US" dirty="0" err="1"/>
              <a:t>prescripţia</a:t>
            </a:r>
            <a:r>
              <a:rPr lang="en-US" dirty="0"/>
              <a:t> </a:t>
            </a:r>
            <a:r>
              <a:rPr lang="en-US" dirty="0" err="1"/>
              <a:t>extinctivă</a:t>
            </a:r>
            <a:r>
              <a:rPr lang="en-US" dirty="0"/>
              <a:t>.</a:t>
            </a:r>
          </a:p>
          <a:p>
            <a:r>
              <a:rPr lang="en-US" dirty="0" err="1"/>
              <a:t>Sistemul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grec</a:t>
            </a:r>
            <a:r>
              <a:rPr lang="en-US" dirty="0"/>
              <a:t>. </a:t>
            </a:r>
            <a:r>
              <a:rPr lang="en-US" dirty="0" err="1"/>
              <a:t>Codul</a:t>
            </a:r>
            <a:r>
              <a:rPr lang="en-US" dirty="0"/>
              <a:t> civil </a:t>
            </a:r>
            <a:r>
              <a:rPr lang="en-US" dirty="0" err="1"/>
              <a:t>grec</a:t>
            </a:r>
            <a:r>
              <a:rPr lang="en-US" dirty="0"/>
              <a:t> de </a:t>
            </a:r>
            <a:r>
              <a:rPr lang="en-US" dirty="0" err="1"/>
              <a:t>asemenea</a:t>
            </a:r>
            <a:r>
              <a:rPr lang="en-US" dirty="0"/>
              <a:t> se </a:t>
            </a:r>
            <a:r>
              <a:rPr lang="en-US" dirty="0" err="1"/>
              <a:t>înscrie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categoria</a:t>
            </a:r>
            <a:r>
              <a:rPr lang="en-US" dirty="0"/>
              <a:t> </a:t>
            </a:r>
            <a:r>
              <a:rPr lang="en-US" dirty="0" err="1"/>
              <a:t>actelor</a:t>
            </a:r>
            <a:r>
              <a:rPr lang="en-US" dirty="0"/>
              <a:t> de </a:t>
            </a:r>
            <a:r>
              <a:rPr lang="en-US" dirty="0" err="1"/>
              <a:t>inspiraţie</a:t>
            </a:r>
            <a:r>
              <a:rPr lang="en-US" dirty="0"/>
              <a:t> </a:t>
            </a:r>
            <a:r>
              <a:rPr lang="en-US" dirty="0" err="1"/>
              <a:t>germnă</a:t>
            </a:r>
            <a:r>
              <a:rPr lang="en-US" dirty="0"/>
              <a:t>, </a:t>
            </a:r>
            <a:r>
              <a:rPr lang="en-US" dirty="0" err="1"/>
              <a:t>reproducînd</a:t>
            </a:r>
            <a:r>
              <a:rPr lang="en-US" dirty="0"/>
              <a:t> textual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dispoziţii</a:t>
            </a:r>
            <a:r>
              <a:rPr lang="en-US" dirty="0"/>
              <a:t> din </a:t>
            </a:r>
            <a:r>
              <a:rPr lang="en-US" dirty="0" err="1"/>
              <a:t>codul</a:t>
            </a:r>
            <a:r>
              <a:rPr lang="en-US" dirty="0"/>
              <a:t> germen. </a:t>
            </a:r>
            <a:r>
              <a:rPr lang="en-US" dirty="0" err="1"/>
              <a:t>Particularităţile</a:t>
            </a:r>
            <a:r>
              <a:rPr lang="en-US" dirty="0"/>
              <a:t> la care se </a:t>
            </a:r>
            <a:r>
              <a:rPr lang="en-US" dirty="0" err="1"/>
              <a:t>referă</a:t>
            </a:r>
            <a:r>
              <a:rPr lang="en-US" dirty="0"/>
              <a:t> </a:t>
            </a:r>
            <a:r>
              <a:rPr lang="en-US" dirty="0" err="1"/>
              <a:t>codul</a:t>
            </a:r>
            <a:r>
              <a:rPr lang="en-US" dirty="0"/>
              <a:t> civil </a:t>
            </a:r>
            <a:r>
              <a:rPr lang="en-US" dirty="0" err="1"/>
              <a:t>grec</a:t>
            </a:r>
            <a:r>
              <a:rPr lang="en-US" dirty="0"/>
              <a:t> </a:t>
            </a:r>
            <a:r>
              <a:rPr lang="en-US" dirty="0" err="1"/>
              <a:t>sînt</a:t>
            </a:r>
            <a:r>
              <a:rPr lang="en-US" dirty="0"/>
              <a:t>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referitoare</a:t>
            </a:r>
            <a:r>
              <a:rPr lang="en-US" dirty="0"/>
              <a:t> la </a:t>
            </a:r>
            <a:r>
              <a:rPr lang="en-US" dirty="0" err="1"/>
              <a:t>relaţiile</a:t>
            </a:r>
            <a:r>
              <a:rPr lang="en-US" dirty="0"/>
              <a:t> de </a:t>
            </a:r>
            <a:r>
              <a:rPr lang="en-US" dirty="0" err="1"/>
              <a:t>familie</a:t>
            </a:r>
            <a:r>
              <a:rPr lang="en-US" dirty="0"/>
              <a:t>, </a:t>
            </a:r>
            <a:r>
              <a:rPr lang="en-US" dirty="0" err="1"/>
              <a:t>puternic</a:t>
            </a:r>
            <a:r>
              <a:rPr lang="en-US" dirty="0"/>
              <a:t> </a:t>
            </a:r>
            <a:r>
              <a:rPr lang="en-US" dirty="0" err="1"/>
              <a:t>influenţate</a:t>
            </a:r>
            <a:r>
              <a:rPr lang="en-US" dirty="0"/>
              <a:t> de </a:t>
            </a:r>
            <a:r>
              <a:rPr lang="en-US" dirty="0" err="1"/>
              <a:t>biserica</a:t>
            </a:r>
            <a:r>
              <a:rPr lang="en-US" dirty="0"/>
              <a:t> </a:t>
            </a:r>
            <a:r>
              <a:rPr lang="en-US" dirty="0" err="1"/>
              <a:t>ortodoxă</a:t>
            </a:r>
            <a:r>
              <a:rPr lang="en-US" dirty="0"/>
              <a:t>.</a:t>
            </a:r>
          </a:p>
          <a:p>
            <a:r>
              <a:rPr lang="en-US" dirty="0"/>
              <a:t>—</a:t>
            </a:r>
            <a:r>
              <a:rPr lang="en-US" dirty="0" err="1"/>
              <a:t>Sistemul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ungar</a:t>
            </a:r>
            <a:r>
              <a:rPr lang="en-US" dirty="0"/>
              <a:t>. Ca </a:t>
            </a:r>
            <a:r>
              <a:rPr lang="en-US" dirty="0" err="1"/>
              <a:t>urmare</a:t>
            </a:r>
            <a:r>
              <a:rPr lang="en-US" dirty="0"/>
              <a:t> a </a:t>
            </a:r>
            <a:r>
              <a:rPr lang="en-US" dirty="0" err="1"/>
              <a:t>faptului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ungaria</a:t>
            </a:r>
            <a:r>
              <a:rPr lang="en-US" dirty="0"/>
              <a:t> a </a:t>
            </a:r>
            <a:r>
              <a:rPr lang="en-US" dirty="0" err="1"/>
              <a:t>făcut</a:t>
            </a:r>
            <a:r>
              <a:rPr lang="en-US" dirty="0"/>
              <a:t> parte din </a:t>
            </a:r>
            <a:r>
              <a:rPr lang="en-US" dirty="0" err="1"/>
              <a:t>Imperiul</a:t>
            </a:r>
            <a:r>
              <a:rPr lang="en-US" dirty="0"/>
              <a:t> Austro-</a:t>
            </a:r>
            <a:r>
              <a:rPr lang="en-US" dirty="0" err="1"/>
              <a:t>ungar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teritoriul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aplicat</a:t>
            </a:r>
            <a:r>
              <a:rPr lang="en-US" dirty="0"/>
              <a:t> </a:t>
            </a:r>
            <a:r>
              <a:rPr lang="en-US" dirty="0" err="1"/>
              <a:t>dispoziţiile</a:t>
            </a:r>
            <a:r>
              <a:rPr lang="en-US" dirty="0"/>
              <a:t> </a:t>
            </a:r>
            <a:r>
              <a:rPr lang="en-US" dirty="0" err="1"/>
              <a:t>codului</a:t>
            </a:r>
            <a:r>
              <a:rPr lang="en-US" dirty="0"/>
              <a:t> civil </a:t>
            </a:r>
            <a:r>
              <a:rPr lang="en-US" dirty="0" err="1"/>
              <a:t>austriac</a:t>
            </a:r>
            <a:r>
              <a:rPr lang="en-US" dirty="0"/>
              <a:t>. </a:t>
            </a:r>
            <a:r>
              <a:rPr lang="en-US" dirty="0" err="1"/>
              <a:t>Acest</a:t>
            </a:r>
            <a:r>
              <a:rPr lang="en-US" dirty="0"/>
              <a:t> cod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aplica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ieşirea</a:t>
            </a:r>
            <a:r>
              <a:rPr lang="en-US" dirty="0"/>
              <a:t> </a:t>
            </a:r>
            <a:r>
              <a:rPr lang="en-US" dirty="0" err="1"/>
              <a:t>ungariei</a:t>
            </a:r>
            <a:r>
              <a:rPr lang="en-US" dirty="0"/>
              <a:t> din </a:t>
            </a:r>
            <a:r>
              <a:rPr lang="en-US" dirty="0" err="1"/>
              <a:t>componenţa</a:t>
            </a:r>
            <a:r>
              <a:rPr lang="en-US" dirty="0"/>
              <a:t> </a:t>
            </a:r>
            <a:r>
              <a:rPr lang="en-US" dirty="0" err="1"/>
              <a:t>imperiului</a:t>
            </a:r>
            <a:r>
              <a:rPr lang="en-US" dirty="0"/>
              <a:t>, </a:t>
            </a:r>
            <a:r>
              <a:rPr lang="en-US" dirty="0" err="1"/>
              <a:t>pînă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1960.</a:t>
            </a:r>
          </a:p>
          <a:p>
            <a:r>
              <a:rPr lang="en-US" dirty="0" err="1"/>
              <a:t>În</a:t>
            </a:r>
            <a:r>
              <a:rPr lang="en-US" dirty="0"/>
              <a:t> mare parte </a:t>
            </a:r>
            <a:r>
              <a:rPr lang="en-US" dirty="0" err="1"/>
              <a:t>noul</a:t>
            </a:r>
            <a:r>
              <a:rPr lang="en-US" dirty="0"/>
              <a:t> cod civil </a:t>
            </a:r>
            <a:r>
              <a:rPr lang="en-US" dirty="0" err="1"/>
              <a:t>ungar</a:t>
            </a:r>
            <a:r>
              <a:rPr lang="en-US" dirty="0"/>
              <a:t> </a:t>
            </a:r>
            <a:r>
              <a:rPr lang="en-US" dirty="0" err="1"/>
              <a:t>prezintă</a:t>
            </a:r>
            <a:r>
              <a:rPr lang="en-US" dirty="0"/>
              <a:t> o </a:t>
            </a:r>
            <a:r>
              <a:rPr lang="en-US" dirty="0" err="1"/>
              <a:t>copie</a:t>
            </a:r>
            <a:r>
              <a:rPr lang="en-US" dirty="0"/>
              <a:t> </a:t>
            </a:r>
            <a:r>
              <a:rPr lang="en-US" dirty="0" err="1"/>
              <a:t>fidelă</a:t>
            </a:r>
            <a:r>
              <a:rPr lang="en-US" dirty="0"/>
              <a:t> a </a:t>
            </a:r>
            <a:r>
              <a:rPr lang="en-US" dirty="0" err="1"/>
              <a:t>codului</a:t>
            </a:r>
            <a:r>
              <a:rPr lang="en-US" dirty="0"/>
              <a:t> </a:t>
            </a:r>
            <a:r>
              <a:rPr lang="en-US" dirty="0" err="1"/>
              <a:t>german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austriac</a:t>
            </a:r>
            <a:r>
              <a:rPr lang="en-US" dirty="0"/>
              <a:t>, cu </a:t>
            </a:r>
            <a:r>
              <a:rPr lang="en-US" dirty="0" err="1"/>
              <a:t>excepţia</a:t>
            </a:r>
            <a:r>
              <a:rPr lang="en-US" dirty="0"/>
              <a:t> </a:t>
            </a:r>
            <a:r>
              <a:rPr lang="en-US" dirty="0" err="1"/>
              <a:t>părţii</a:t>
            </a:r>
            <a:r>
              <a:rPr lang="en-US" dirty="0"/>
              <a:t> </a:t>
            </a:r>
            <a:r>
              <a:rPr lang="en-US" dirty="0" err="1"/>
              <a:t>generale</a:t>
            </a:r>
            <a:r>
              <a:rPr lang="en-US" dirty="0"/>
              <a:t> din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coduri</a:t>
            </a:r>
            <a:r>
              <a:rPr lang="en-US" dirty="0"/>
              <a:t>, care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înlocuită</a:t>
            </a:r>
            <a:r>
              <a:rPr lang="en-US" dirty="0"/>
              <a:t> cu o parte de </a:t>
            </a:r>
            <a:r>
              <a:rPr lang="en-US" dirty="0" err="1"/>
              <a:t>dispoziţii</a:t>
            </a:r>
            <a:r>
              <a:rPr lang="en-US" dirty="0"/>
              <a:t> </a:t>
            </a:r>
            <a:r>
              <a:rPr lang="en-US" dirty="0" err="1"/>
              <a:t>generale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se </a:t>
            </a:r>
            <a:r>
              <a:rPr lang="en-US" dirty="0" err="1"/>
              <a:t>consemnează</a:t>
            </a:r>
            <a:r>
              <a:rPr lang="en-US" dirty="0"/>
              <a:t> </a:t>
            </a:r>
            <a:r>
              <a:rPr lang="en-US" dirty="0" err="1"/>
              <a:t>scopul</a:t>
            </a:r>
            <a:r>
              <a:rPr lang="en-US" dirty="0"/>
              <a:t> </a:t>
            </a:r>
            <a:r>
              <a:rPr lang="en-US" dirty="0" err="1"/>
              <a:t>său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sînt</a:t>
            </a:r>
            <a:r>
              <a:rPr lang="en-US" dirty="0"/>
              <a:t> </a:t>
            </a:r>
            <a:r>
              <a:rPr lang="en-US" dirty="0" err="1"/>
              <a:t>exercitate</a:t>
            </a:r>
            <a:r>
              <a:rPr lang="en-US" dirty="0"/>
              <a:t> </a:t>
            </a:r>
            <a:r>
              <a:rPr lang="en-US" dirty="0" err="1"/>
              <a:t>drepturile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obligaţiile</a:t>
            </a:r>
            <a:r>
              <a:rPr lang="en-US" dirty="0"/>
              <a:t>. </a:t>
            </a:r>
            <a:r>
              <a:rPr lang="en-US" dirty="0" err="1"/>
              <a:t>Partea</a:t>
            </a:r>
            <a:r>
              <a:rPr lang="en-US" dirty="0"/>
              <a:t> a </a:t>
            </a:r>
            <a:r>
              <a:rPr lang="en-US" dirty="0" err="1"/>
              <a:t>doua</a:t>
            </a:r>
            <a:r>
              <a:rPr lang="en-US" dirty="0"/>
              <a:t>,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consacrată</a:t>
            </a:r>
            <a:r>
              <a:rPr lang="en-US" dirty="0"/>
              <a:t> </a:t>
            </a:r>
            <a:r>
              <a:rPr lang="en-US" dirty="0" err="1"/>
              <a:t>materiei</a:t>
            </a:r>
            <a:r>
              <a:rPr lang="en-US" dirty="0"/>
              <a:t> </a:t>
            </a:r>
            <a:r>
              <a:rPr lang="en-US" dirty="0" err="1"/>
              <a:t>persoanelor</a:t>
            </a:r>
            <a:r>
              <a:rPr lang="en-US" dirty="0"/>
              <a:t>. </a:t>
            </a:r>
            <a:r>
              <a:rPr lang="en-US" dirty="0" err="1"/>
              <a:t>Partea</a:t>
            </a:r>
            <a:r>
              <a:rPr lang="en-US" dirty="0"/>
              <a:t> a </a:t>
            </a:r>
            <a:r>
              <a:rPr lang="en-US" dirty="0" err="1"/>
              <a:t>trea</a:t>
            </a:r>
            <a:r>
              <a:rPr lang="en-US" dirty="0"/>
              <a:t>, </a:t>
            </a:r>
            <a:r>
              <a:rPr lang="en-US" dirty="0" err="1"/>
              <a:t>reglementează</a:t>
            </a:r>
            <a:r>
              <a:rPr lang="en-US" dirty="0"/>
              <a:t> </a:t>
            </a:r>
            <a:r>
              <a:rPr lang="en-US" dirty="0" err="1"/>
              <a:t>proprietatea</a:t>
            </a:r>
            <a:r>
              <a:rPr lang="en-US" dirty="0"/>
              <a:t>. </a:t>
            </a:r>
            <a:r>
              <a:rPr lang="en-US" dirty="0" err="1"/>
              <a:t>Partea</a:t>
            </a:r>
            <a:r>
              <a:rPr lang="en-US" dirty="0"/>
              <a:t> a </a:t>
            </a:r>
            <a:r>
              <a:rPr lang="en-US" dirty="0" err="1"/>
              <a:t>patra</a:t>
            </a:r>
            <a:r>
              <a:rPr lang="en-US" dirty="0"/>
              <a:t>, </a:t>
            </a:r>
            <a:r>
              <a:rPr lang="en-US" dirty="0" err="1"/>
              <a:t>reglementază</a:t>
            </a:r>
            <a:r>
              <a:rPr lang="en-US" dirty="0"/>
              <a:t> </a:t>
            </a:r>
            <a:r>
              <a:rPr lang="en-US" dirty="0" err="1"/>
              <a:t>obligaţiile</a:t>
            </a:r>
            <a:r>
              <a:rPr lang="en-US" dirty="0"/>
              <a:t>,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cartea</a:t>
            </a:r>
            <a:r>
              <a:rPr lang="en-US" dirty="0"/>
              <a:t> a </a:t>
            </a:r>
            <a:r>
              <a:rPr lang="en-US" dirty="0" err="1"/>
              <a:t>cincea</a:t>
            </a:r>
            <a:r>
              <a:rPr lang="en-US" dirty="0"/>
              <a:t>, </a:t>
            </a:r>
            <a:r>
              <a:rPr lang="en-US" dirty="0" err="1"/>
              <a:t>dreptul</a:t>
            </a:r>
            <a:r>
              <a:rPr lang="en-US" dirty="0"/>
              <a:t> </a:t>
            </a:r>
            <a:r>
              <a:rPr lang="en-US" dirty="0" err="1"/>
              <a:t>succesoral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198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Dreptul</a:t>
            </a:r>
            <a:r>
              <a:rPr lang="en-US" b="1" dirty="0"/>
              <a:t> civil – </a:t>
            </a:r>
            <a:r>
              <a:rPr lang="en-US" b="1" dirty="0" err="1"/>
              <a:t>ramura</a:t>
            </a:r>
            <a:r>
              <a:rPr lang="en-US" b="1" dirty="0"/>
              <a:t>̆ a </a:t>
            </a:r>
            <a:r>
              <a:rPr lang="en-US" b="1" dirty="0" err="1"/>
              <a:t>dreptului</a:t>
            </a:r>
            <a:r>
              <a:rPr lang="en-US" b="1" dirty="0"/>
              <a:t> </a:t>
            </a:r>
            <a:r>
              <a:rPr lang="en-US" b="1" dirty="0" err="1"/>
              <a:t>privat</a:t>
            </a:r>
            <a:r>
              <a:rPr lang="en-US" b="1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lphaLcPeriod"/>
            </a:pPr>
            <a:r>
              <a:rPr lang="en-US" dirty="0" err="1"/>
              <a:t>Termenul</a:t>
            </a:r>
            <a:r>
              <a:rPr lang="en-US" dirty="0"/>
              <a:t> “</a:t>
            </a:r>
            <a:r>
              <a:rPr lang="en-US" dirty="0" err="1"/>
              <a:t>drept</a:t>
            </a:r>
            <a:r>
              <a:rPr lang="en-US" dirty="0"/>
              <a:t> civil. 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err="1"/>
              <a:t>Locul</a:t>
            </a:r>
            <a:r>
              <a:rPr lang="en-US" dirty="0"/>
              <a:t> </a:t>
            </a:r>
            <a:r>
              <a:rPr lang="en-US" dirty="0" err="1"/>
              <a:t>și</a:t>
            </a:r>
            <a:r>
              <a:rPr lang="en-US" dirty="0"/>
              <a:t> </a:t>
            </a:r>
            <a:r>
              <a:rPr lang="en-US" dirty="0" err="1"/>
              <a:t>rolul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civil </a:t>
            </a:r>
            <a:r>
              <a:rPr lang="en-US" dirty="0" err="1"/>
              <a:t>în</a:t>
            </a:r>
            <a:r>
              <a:rPr lang="en-US" dirty="0"/>
              <a:t> </a:t>
            </a:r>
            <a:r>
              <a:rPr lang="en-US" dirty="0" err="1"/>
              <a:t>cadrul</a:t>
            </a:r>
            <a:r>
              <a:rPr lang="en-US" dirty="0"/>
              <a:t> </a:t>
            </a:r>
            <a:r>
              <a:rPr lang="en-US" dirty="0" err="1"/>
              <a:t>sistemului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. 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err="1"/>
              <a:t>Subiecții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civil. 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err="1"/>
              <a:t>Statul</a:t>
            </a:r>
            <a:r>
              <a:rPr lang="en-US" dirty="0"/>
              <a:t> – </a:t>
            </a:r>
            <a:r>
              <a:rPr lang="en-US" dirty="0" err="1"/>
              <a:t>subiect</a:t>
            </a:r>
            <a:r>
              <a:rPr lang="en-US" dirty="0"/>
              <a:t> special al </a:t>
            </a:r>
            <a:r>
              <a:rPr lang="en-US" dirty="0" err="1"/>
              <a:t>dreptului</a:t>
            </a:r>
            <a:r>
              <a:rPr lang="en-US" dirty="0"/>
              <a:t> civil. </a:t>
            </a:r>
          </a:p>
          <a:p>
            <a:pPr marL="457200" indent="-457200">
              <a:buFont typeface="+mj-lt"/>
              <a:buAutoNum type="alphaLcPeriod"/>
            </a:pPr>
            <a:endParaRPr lang="en-US" dirty="0"/>
          </a:p>
          <a:p>
            <a:pPr>
              <a:buFont typeface="Courier New" charset="0"/>
              <a:buChar char="o"/>
            </a:pPr>
            <a:r>
              <a:rPr lang="en-US" dirty="0"/>
              <a:t>NOTIUNE DREPT CIVIL – </a:t>
            </a:r>
            <a:r>
              <a:rPr lang="en-US" dirty="0" err="1"/>
              <a:t>principala</a:t>
            </a:r>
            <a:r>
              <a:rPr lang="en-US" dirty="0"/>
              <a:t> </a:t>
            </a:r>
            <a:r>
              <a:rPr lang="en-US" dirty="0" err="1"/>
              <a:t>ramura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</a:t>
            </a:r>
            <a:r>
              <a:rPr lang="en-US" dirty="0" err="1"/>
              <a:t>reglementate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norme</a:t>
            </a:r>
            <a:r>
              <a:rPr lang="en-US" dirty="0"/>
              <a:t> cu </a:t>
            </a:r>
            <a:r>
              <a:rPr lang="en-US" dirty="0" err="1"/>
              <a:t>caracter</a:t>
            </a:r>
            <a:r>
              <a:rPr lang="en-US" dirty="0"/>
              <a:t> </a:t>
            </a:r>
            <a:r>
              <a:rPr lang="en-US" dirty="0" err="1"/>
              <a:t>dispozitiv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are ca </a:t>
            </a:r>
            <a:r>
              <a:rPr lang="en-US" dirty="0" err="1"/>
              <a:t>obiect</a:t>
            </a:r>
            <a:r>
              <a:rPr lang="en-US" dirty="0"/>
              <a:t> de </a:t>
            </a:r>
            <a:r>
              <a:rPr lang="en-US" dirty="0" err="1"/>
              <a:t>reglementare</a:t>
            </a:r>
            <a:r>
              <a:rPr lang="en-US" dirty="0"/>
              <a:t> </a:t>
            </a:r>
            <a:r>
              <a:rPr lang="en-US" dirty="0" err="1"/>
              <a:t>raporturile</a:t>
            </a:r>
            <a:r>
              <a:rPr lang="en-US" dirty="0"/>
              <a:t> </a:t>
            </a:r>
            <a:r>
              <a:rPr lang="en-US" dirty="0" err="1"/>
              <a:t>pantrimoniale</a:t>
            </a:r>
            <a:r>
              <a:rPr lang="en-US" dirty="0"/>
              <a:t> ;I personal </a:t>
            </a:r>
            <a:r>
              <a:rPr lang="en-US" dirty="0" err="1"/>
              <a:t>nepatrimoniale</a:t>
            </a:r>
            <a:r>
              <a:rPr lang="en-US" dirty="0"/>
              <a:t> </a:t>
            </a:r>
            <a:r>
              <a:rPr lang="en-US" dirty="0" err="1"/>
              <a:t>instituite</a:t>
            </a:r>
            <a:r>
              <a:rPr lang="en-US" dirty="0"/>
              <a:t> </a:t>
            </a:r>
            <a:r>
              <a:rPr lang="en-US" dirty="0" err="1"/>
              <a:t>intre</a:t>
            </a:r>
            <a:r>
              <a:rPr lang="en-US" dirty="0"/>
              <a:t> </a:t>
            </a:r>
            <a:r>
              <a:rPr lang="en-US" dirty="0" err="1"/>
              <a:t>subiecti</a:t>
            </a:r>
            <a:r>
              <a:rPr lang="en-US" dirty="0"/>
              <a:t> (</a:t>
            </a:r>
            <a:r>
              <a:rPr lang="en-US" dirty="0" err="1"/>
              <a:t>persoana</a:t>
            </a:r>
            <a:r>
              <a:rPr lang="en-US" dirty="0"/>
              <a:t> </a:t>
            </a:r>
            <a:r>
              <a:rPr lang="en-US" dirty="0" err="1"/>
              <a:t>fizice</a:t>
            </a:r>
            <a:r>
              <a:rPr lang="en-US" dirty="0"/>
              <a:t>/</a:t>
            </a:r>
            <a:r>
              <a:rPr lang="en-US" dirty="0" err="1"/>
              <a:t>persoana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) </a:t>
            </a:r>
            <a:r>
              <a:rPr lang="en-US" dirty="0" err="1"/>
              <a:t>aflate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picior</a:t>
            </a:r>
            <a:r>
              <a:rPr lang="en-US" dirty="0"/>
              <a:t> de </a:t>
            </a:r>
            <a:r>
              <a:rPr lang="en-US" dirty="0" err="1"/>
              <a:t>egalitate</a:t>
            </a:r>
            <a:r>
              <a:rPr lang="en-US" dirty="0"/>
              <a:t> in </a:t>
            </a:r>
            <a:r>
              <a:rPr lang="en-US" dirty="0" err="1"/>
              <a:t>virtutea</a:t>
            </a:r>
            <a:r>
              <a:rPr lang="en-US" dirty="0"/>
              <a:t> </a:t>
            </a:r>
            <a:r>
              <a:rPr lang="en-US" dirty="0" err="1"/>
              <a:t>principiului</a:t>
            </a:r>
            <a:r>
              <a:rPr lang="en-US" dirty="0"/>
              <a:t> </a:t>
            </a:r>
            <a:r>
              <a:rPr lang="en-US" dirty="0" err="1"/>
              <a:t>autonomiei</a:t>
            </a:r>
            <a:r>
              <a:rPr lang="en-US" dirty="0"/>
              <a:t> de </a:t>
            </a:r>
            <a:r>
              <a:rPr lang="en-US" dirty="0" err="1"/>
              <a:t>vointa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independentei</a:t>
            </a:r>
            <a:r>
              <a:rPr lang="en-US" dirty="0"/>
              <a:t> </a:t>
            </a:r>
            <a:r>
              <a:rPr lang="en-US" dirty="0" err="1"/>
              <a:t>financiare</a:t>
            </a:r>
            <a:r>
              <a:rPr lang="en-US" dirty="0"/>
              <a:t> a </a:t>
            </a:r>
            <a:r>
              <a:rPr lang="en-US" dirty="0" err="1"/>
              <a:t>subiectilor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380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 </a:t>
            </a:r>
            <a:r>
              <a:rPr lang="en-US" b="1" dirty="0" err="1"/>
              <a:t>Sistemul</a:t>
            </a:r>
            <a:r>
              <a:rPr lang="en-US" b="1" dirty="0"/>
              <a:t> </a:t>
            </a:r>
            <a:r>
              <a:rPr lang="en-US" b="1" dirty="0" err="1"/>
              <a:t>dreptului</a:t>
            </a:r>
            <a:r>
              <a:rPr lang="en-US" b="1" dirty="0"/>
              <a:t> civil </a:t>
            </a:r>
            <a:r>
              <a:rPr lang="en-US" b="1" dirty="0" err="1"/>
              <a:t>în</a:t>
            </a:r>
            <a:r>
              <a:rPr lang="en-US" b="1" dirty="0"/>
              <a:t> </a:t>
            </a:r>
            <a:r>
              <a:rPr lang="en-US" b="1" dirty="0" err="1"/>
              <a:t>Republica</a:t>
            </a:r>
            <a:r>
              <a:rPr lang="en-US" b="1" dirty="0"/>
              <a:t> Moldova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Structura</a:t>
            </a:r>
            <a:r>
              <a:rPr lang="en-US" dirty="0"/>
              <a:t> </a:t>
            </a:r>
            <a:r>
              <a:rPr lang="en-US" dirty="0" err="1"/>
              <a:t>și</a:t>
            </a:r>
            <a:r>
              <a:rPr lang="en-US" dirty="0"/>
              <a:t> </a:t>
            </a:r>
            <a:r>
              <a:rPr lang="en-US" dirty="0" err="1"/>
              <a:t>coținutul</a:t>
            </a:r>
            <a:r>
              <a:rPr lang="en-US" dirty="0"/>
              <a:t> </a:t>
            </a:r>
            <a:r>
              <a:rPr lang="en-US" dirty="0" err="1"/>
              <a:t>sistemului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civil.</a:t>
            </a:r>
          </a:p>
          <a:p>
            <a:r>
              <a:rPr lang="en-US" b="1" i="1" dirty="0" err="1"/>
              <a:t>Legislaţia</a:t>
            </a:r>
            <a:r>
              <a:rPr lang="en-US" b="1" i="1" dirty="0"/>
              <a:t> </a:t>
            </a:r>
            <a:r>
              <a:rPr lang="en-US" b="1" i="1" dirty="0" err="1"/>
              <a:t>civilă</a:t>
            </a:r>
            <a:r>
              <a:rPr lang="en-US" dirty="0"/>
              <a:t> – </a:t>
            </a:r>
            <a:r>
              <a:rPr lang="en-US" dirty="0" err="1"/>
              <a:t>reprezintă</a:t>
            </a:r>
            <a:r>
              <a:rPr lang="en-US" dirty="0"/>
              <a:t> un </a:t>
            </a:r>
            <a:r>
              <a:rPr lang="en-US" dirty="0" err="1"/>
              <a:t>sistem</a:t>
            </a:r>
            <a:r>
              <a:rPr lang="en-US" dirty="0"/>
              <a:t> de </a:t>
            </a:r>
            <a:r>
              <a:rPr lang="en-US" dirty="0" err="1"/>
              <a:t>legi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acte</a:t>
            </a:r>
            <a:r>
              <a:rPr lang="en-US" dirty="0"/>
              <a:t> normative ale </a:t>
            </a:r>
            <a:r>
              <a:rPr lang="en-US" dirty="0" err="1"/>
              <a:t>autorităţilor</a:t>
            </a:r>
            <a:r>
              <a:rPr lang="en-US" dirty="0"/>
              <a:t> </a:t>
            </a:r>
            <a:r>
              <a:rPr lang="en-US" dirty="0" err="1"/>
              <a:t>publice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evidenţiate</a:t>
            </a:r>
            <a:r>
              <a:rPr lang="en-US" dirty="0"/>
              <a:t> </a:t>
            </a:r>
            <a:r>
              <a:rPr lang="en-US" dirty="0" err="1"/>
              <a:t>normele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civil.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584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 err="1"/>
              <a:t>Notiunea</a:t>
            </a:r>
            <a:r>
              <a:rPr lang="en-US" dirty="0"/>
              <a:t>, </a:t>
            </a:r>
            <a:r>
              <a:rPr lang="en-US" dirty="0" err="1"/>
              <a:t>rolul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delimitarea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civil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Drept</a:t>
            </a:r>
            <a:r>
              <a:rPr lang="en-US" dirty="0"/>
              <a:t> civil, </a:t>
            </a:r>
            <a:r>
              <a:rPr lang="en-US" dirty="0" err="1"/>
              <a:t>partea</a:t>
            </a:r>
            <a:r>
              <a:rPr lang="en-US" dirty="0"/>
              <a:t> </a:t>
            </a:r>
            <a:r>
              <a:rPr lang="en-US" dirty="0" err="1"/>
              <a:t>generala</a:t>
            </a:r>
            <a:endParaRPr lang="en-US" dirty="0"/>
          </a:p>
          <a:p>
            <a:r>
              <a:rPr lang="en-US" dirty="0"/>
              <a:t>25.01.2022</a:t>
            </a:r>
          </a:p>
        </p:txBody>
      </p:sp>
    </p:spTree>
    <p:extLst>
      <p:ext uri="{BB962C8B-B14F-4D97-AF65-F5344CB8AC3E}">
        <p14:creationId xmlns:p14="http://schemas.microsoft.com/office/powerpoint/2010/main" val="288482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cuprins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o-RO" dirty="0" err="1"/>
              <a:t>Noţiunea</a:t>
            </a:r>
            <a:r>
              <a:rPr lang="ro-RO" dirty="0"/>
              <a:t> de drept civil. Rolul </a:t>
            </a:r>
            <a:r>
              <a:rPr lang="ro-RO" dirty="0" err="1"/>
              <a:t>şi</a:t>
            </a:r>
            <a:r>
              <a:rPr lang="ro-RO" dirty="0"/>
              <a:t> </a:t>
            </a:r>
            <a:r>
              <a:rPr lang="ro-RO" dirty="0" err="1"/>
              <a:t>funcţiile</a:t>
            </a:r>
            <a:r>
              <a:rPr lang="ro-RO" dirty="0"/>
              <a:t> dreptului civil. Domeniul dreptului civil.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ro-RO" dirty="0"/>
              <a:t> Obiectul </a:t>
            </a:r>
            <a:r>
              <a:rPr lang="ro-RO" dirty="0" err="1"/>
              <a:t>şi</a:t>
            </a:r>
            <a:r>
              <a:rPr lang="ro-RO" dirty="0"/>
              <a:t> metoda de reglementare a dreptului civil.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ro-RO" dirty="0"/>
              <a:t>  Principiile dreptului civil. Principiile fundamentale ale dreptului civil ( principiul </a:t>
            </a:r>
            <a:r>
              <a:rPr lang="ro-RO" dirty="0" err="1"/>
              <a:t>egalităţii</a:t>
            </a:r>
            <a:r>
              <a:rPr lang="ro-RO" dirty="0"/>
              <a:t> în </a:t>
            </a:r>
            <a:r>
              <a:rPr lang="ro-RO" dirty="0" err="1"/>
              <a:t>faţa</a:t>
            </a:r>
            <a:r>
              <a:rPr lang="ro-RO" dirty="0"/>
              <a:t> legii civile; principiul </a:t>
            </a:r>
            <a:r>
              <a:rPr lang="ro-RO" dirty="0" err="1"/>
              <a:t>proprietăţii</a:t>
            </a:r>
            <a:r>
              <a:rPr lang="ro-RO" dirty="0"/>
              <a:t>; principiul îmbinării intereselor individuale cu cele generale).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ro-RO" dirty="0"/>
              <a:t> Delimitarea dreptului civil. Ramurile de drept </a:t>
            </a:r>
            <a:r>
              <a:rPr lang="ro-RO" dirty="0" err="1"/>
              <a:t>faţă</a:t>
            </a:r>
            <a:r>
              <a:rPr lang="ro-RO" dirty="0"/>
              <a:t> de care se delimitează dreptul civil ( </a:t>
            </a:r>
            <a:r>
              <a:rPr lang="ro-RO" dirty="0" err="1"/>
              <a:t>constituţional</a:t>
            </a:r>
            <a:r>
              <a:rPr lang="ro-RO" dirty="0"/>
              <a:t>, administrativ, civil, dreptul </a:t>
            </a:r>
            <a:r>
              <a:rPr lang="ro-RO" dirty="0" err="1"/>
              <a:t>internaţional</a:t>
            </a:r>
            <a:r>
              <a:rPr lang="ro-RO" dirty="0"/>
              <a:t> privat).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870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Noțiunea</a:t>
            </a:r>
            <a:r>
              <a:rPr lang="en-US" b="1" dirty="0"/>
              <a:t>, </a:t>
            </a:r>
            <a:r>
              <a:rPr lang="en-US" b="1" dirty="0" err="1"/>
              <a:t>elementele</a:t>
            </a:r>
            <a:r>
              <a:rPr lang="en-US" b="1" dirty="0"/>
              <a:t> </a:t>
            </a:r>
            <a:r>
              <a:rPr lang="en-US" b="1" dirty="0" err="1"/>
              <a:t>și</a:t>
            </a:r>
            <a:r>
              <a:rPr lang="en-US" b="1" dirty="0"/>
              <a:t> </a:t>
            </a:r>
            <a:r>
              <a:rPr lang="en-US" b="1" dirty="0" err="1"/>
              <a:t>caracterele</a:t>
            </a:r>
            <a:r>
              <a:rPr lang="en-US" b="1" dirty="0"/>
              <a:t> </a:t>
            </a:r>
            <a:r>
              <a:rPr lang="en-US" b="1" dirty="0" err="1"/>
              <a:t>sistemului</a:t>
            </a:r>
            <a:r>
              <a:rPr lang="en-US" b="1" dirty="0"/>
              <a:t> de </a:t>
            </a:r>
            <a:r>
              <a:rPr lang="en-US" b="1" dirty="0" err="1"/>
              <a:t>drept</a:t>
            </a:r>
            <a:r>
              <a:rPr lang="en-US" b="1" dirty="0"/>
              <a:t> </a:t>
            </a:r>
            <a:r>
              <a:rPr lang="en-US" b="1" dirty="0" err="1"/>
              <a:t>privat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Diviziunea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</a:t>
            </a:r>
            <a:r>
              <a:rPr lang="en-US" dirty="0" err="1"/>
              <a:t>în</a:t>
            </a:r>
            <a:r>
              <a:rPr lang="en-US" dirty="0"/>
              <a:t>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</a:t>
            </a:r>
            <a:r>
              <a:rPr lang="en-US" dirty="0" err="1"/>
              <a:t>și</a:t>
            </a:r>
            <a:r>
              <a:rPr lang="en-US" dirty="0"/>
              <a:t> </a:t>
            </a:r>
            <a:r>
              <a:rPr lang="en-US" dirty="0" err="1"/>
              <a:t>drept</a:t>
            </a:r>
            <a:r>
              <a:rPr lang="en-US" dirty="0"/>
              <a:t> public. </a:t>
            </a:r>
          </a:p>
          <a:p>
            <a:r>
              <a:rPr lang="en-US" dirty="0" err="1"/>
              <a:t>Originea</a:t>
            </a:r>
            <a:r>
              <a:rPr lang="en-US" dirty="0"/>
              <a:t> </a:t>
            </a:r>
            <a:r>
              <a:rPr lang="en-US" dirty="0" err="1"/>
              <a:t>delimitării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de </a:t>
            </a:r>
            <a:r>
              <a:rPr lang="en-US" dirty="0" err="1"/>
              <a:t>dreptul</a:t>
            </a:r>
            <a:r>
              <a:rPr lang="en-US" dirty="0"/>
              <a:t> public (</a:t>
            </a:r>
            <a:r>
              <a:rPr lang="en-US" i="1" dirty="0" err="1"/>
              <a:t>ius</a:t>
            </a:r>
            <a:r>
              <a:rPr lang="en-US" i="1" dirty="0"/>
              <a:t> </a:t>
            </a:r>
            <a:r>
              <a:rPr lang="en-US" i="1" dirty="0" err="1"/>
              <a:t>privatum</a:t>
            </a:r>
            <a:r>
              <a:rPr lang="en-US" i="1" dirty="0"/>
              <a:t> </a:t>
            </a:r>
            <a:r>
              <a:rPr lang="en-US" i="1" dirty="0" err="1"/>
              <a:t>și</a:t>
            </a:r>
            <a:r>
              <a:rPr lang="en-US" i="1" dirty="0"/>
              <a:t> </a:t>
            </a:r>
            <a:r>
              <a:rPr lang="en-US" i="1" dirty="0" err="1"/>
              <a:t>ius</a:t>
            </a:r>
            <a:r>
              <a:rPr lang="en-US" i="1" dirty="0"/>
              <a:t> </a:t>
            </a:r>
            <a:r>
              <a:rPr lang="en-US" i="1" dirty="0" err="1"/>
              <a:t>publicum</a:t>
            </a:r>
            <a:r>
              <a:rPr lang="en-US" dirty="0"/>
              <a:t>). </a:t>
            </a:r>
          </a:p>
          <a:p>
            <a:r>
              <a:rPr lang="en-US" dirty="0" err="1"/>
              <a:t>Criteriile</a:t>
            </a:r>
            <a:r>
              <a:rPr lang="en-US" dirty="0"/>
              <a:t> </a:t>
            </a:r>
            <a:r>
              <a:rPr lang="en-US" dirty="0" err="1"/>
              <a:t>principale</a:t>
            </a:r>
            <a:r>
              <a:rPr lang="en-US" dirty="0"/>
              <a:t> de </a:t>
            </a:r>
            <a:r>
              <a:rPr lang="en-US" dirty="0" err="1"/>
              <a:t>delimitare</a:t>
            </a:r>
            <a:r>
              <a:rPr lang="en-US" dirty="0"/>
              <a:t> a </a:t>
            </a:r>
            <a:r>
              <a:rPr lang="en-US" dirty="0" err="1"/>
              <a:t>dreptului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de </a:t>
            </a:r>
            <a:r>
              <a:rPr lang="en-US" dirty="0" err="1"/>
              <a:t>dreptul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940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bibliografie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 civil</a:t>
            </a:r>
          </a:p>
          <a:p>
            <a:r>
              <a:rPr lang="en-US" dirty="0"/>
              <a:t>Sergiu </a:t>
            </a:r>
            <a:r>
              <a:rPr lang="en-US" dirty="0" err="1"/>
              <a:t>Baiesu</a:t>
            </a:r>
            <a:r>
              <a:rPr lang="en-US" dirty="0"/>
              <a:t>, </a:t>
            </a:r>
            <a:r>
              <a:rPr lang="en-US" dirty="0" err="1"/>
              <a:t>Nicolae</a:t>
            </a:r>
            <a:r>
              <a:rPr lang="en-US" dirty="0"/>
              <a:t> </a:t>
            </a:r>
            <a:r>
              <a:rPr lang="en-US" dirty="0" err="1"/>
              <a:t>Rosca</a:t>
            </a:r>
            <a:r>
              <a:rPr lang="en-US" dirty="0"/>
              <a:t>, </a:t>
            </a:r>
            <a:r>
              <a:rPr lang="en-US" dirty="0" err="1"/>
              <a:t>Introducere</a:t>
            </a:r>
            <a:r>
              <a:rPr lang="en-US" dirty="0"/>
              <a:t> in </a:t>
            </a:r>
            <a:r>
              <a:rPr lang="en-US" dirty="0" err="1"/>
              <a:t>drept</a:t>
            </a:r>
            <a:r>
              <a:rPr lang="en-US" dirty="0"/>
              <a:t> civil, </a:t>
            </a:r>
            <a:r>
              <a:rPr lang="en-US" dirty="0" err="1"/>
              <a:t>Persoana</a:t>
            </a:r>
            <a:r>
              <a:rPr lang="en-US" dirty="0"/>
              <a:t> </a:t>
            </a:r>
            <a:r>
              <a:rPr lang="en-US" dirty="0" err="1"/>
              <a:t>fizica</a:t>
            </a:r>
            <a:r>
              <a:rPr lang="en-US" dirty="0"/>
              <a:t>, </a:t>
            </a:r>
            <a:r>
              <a:rPr lang="en-US" dirty="0" err="1"/>
              <a:t>persoana</a:t>
            </a:r>
            <a:r>
              <a:rPr lang="en-US" dirty="0"/>
              <a:t> </a:t>
            </a:r>
            <a:r>
              <a:rPr lang="en-US" dirty="0" err="1"/>
              <a:t>juridica</a:t>
            </a:r>
            <a:endParaRPr lang="en-US" dirty="0"/>
          </a:p>
          <a:p>
            <a:r>
              <a:rPr lang="fr-FR" dirty="0"/>
              <a:t>Sergiu </a:t>
            </a:r>
            <a:r>
              <a:rPr lang="fr-FR" dirty="0" err="1"/>
              <a:t>Baieş</a:t>
            </a:r>
            <a:r>
              <a:rPr lang="fr-FR" dirty="0"/>
              <a:t>, </a:t>
            </a:r>
            <a:r>
              <a:rPr lang="fr-FR" b="1" dirty="0" err="1"/>
              <a:t>Drept</a:t>
            </a:r>
            <a:r>
              <a:rPr lang="fr-FR" b="1" dirty="0"/>
              <a:t> civil. </a:t>
            </a:r>
            <a:r>
              <a:rPr lang="fr-FR" b="1" dirty="0" err="1"/>
              <a:t>Drept</a:t>
            </a:r>
            <a:r>
              <a:rPr lang="fr-FR" b="1" dirty="0"/>
              <a:t> de </a:t>
            </a:r>
            <a:r>
              <a:rPr lang="fr-FR" b="1" dirty="0" err="1"/>
              <a:t>proprietate</a:t>
            </a:r>
            <a:r>
              <a:rPr lang="fr-FR" b="1" dirty="0"/>
              <a:t>. </a:t>
            </a:r>
            <a:r>
              <a:rPr lang="ro-RO" b="1" dirty="0" err="1"/>
              <a:t>Legislaţie</a:t>
            </a:r>
            <a:r>
              <a:rPr lang="ro-RO" dirty="0"/>
              <a:t>, </a:t>
            </a:r>
            <a:r>
              <a:rPr lang="ro-RO" dirty="0" err="1"/>
              <a:t>Chişinău</a:t>
            </a:r>
            <a:r>
              <a:rPr lang="ro-RO" dirty="0"/>
              <a:t>,</a:t>
            </a:r>
            <a:r>
              <a:rPr lang="en-US" dirty="0">
                <a:effectLst/>
              </a:rPr>
              <a:t> </a:t>
            </a:r>
          </a:p>
          <a:p>
            <a:r>
              <a:rPr lang="en-US" dirty="0"/>
              <a:t>Sergiu </a:t>
            </a:r>
            <a:r>
              <a:rPr lang="en-US" dirty="0" err="1"/>
              <a:t>Baiesu</a:t>
            </a:r>
            <a:r>
              <a:rPr lang="en-US" dirty="0"/>
              <a:t> </a:t>
            </a:r>
            <a:r>
              <a:rPr lang="en-US" dirty="0" err="1"/>
              <a:t>s.a.</a:t>
            </a:r>
            <a:r>
              <a:rPr lang="en-US" dirty="0"/>
              <a:t> </a:t>
            </a:r>
            <a:r>
              <a:rPr lang="en-US" dirty="0" err="1"/>
              <a:t>Teoria</a:t>
            </a:r>
            <a:r>
              <a:rPr lang="en-US" dirty="0"/>
              <a:t> </a:t>
            </a:r>
            <a:r>
              <a:rPr lang="en-US" dirty="0" err="1"/>
              <a:t>Generala</a:t>
            </a:r>
            <a:r>
              <a:rPr lang="en-US" dirty="0"/>
              <a:t> a </a:t>
            </a:r>
            <a:r>
              <a:rPr lang="en-US" dirty="0" err="1"/>
              <a:t>obligatiilor</a:t>
            </a:r>
            <a:endParaRPr lang="en-US" dirty="0"/>
          </a:p>
          <a:p>
            <a:r>
              <a:rPr lang="en-US" dirty="0" err="1"/>
              <a:t>Drept</a:t>
            </a:r>
            <a:r>
              <a:rPr lang="en-US" dirty="0"/>
              <a:t> civil </a:t>
            </a:r>
            <a:r>
              <a:rPr lang="en-US" dirty="0" err="1"/>
              <a:t>contracte</a:t>
            </a:r>
            <a:r>
              <a:rPr lang="en-US" dirty="0"/>
              <a:t> </a:t>
            </a:r>
            <a:r>
              <a:rPr lang="en-US" dirty="0" err="1"/>
              <a:t>speciale</a:t>
            </a:r>
            <a:r>
              <a:rPr lang="en-US" dirty="0"/>
              <a:t>, </a:t>
            </a:r>
            <a:r>
              <a:rPr lang="en-US" dirty="0" err="1"/>
              <a:t>Gh</a:t>
            </a:r>
            <a:r>
              <a:rPr lang="en-US" dirty="0"/>
              <a:t> </a:t>
            </a:r>
            <a:r>
              <a:rPr lang="en-US" dirty="0" err="1"/>
              <a:t>Chibac</a:t>
            </a:r>
            <a:r>
              <a:rPr lang="en-US" dirty="0"/>
              <a:t> </a:t>
            </a:r>
            <a:r>
              <a:rPr lang="en-US" dirty="0" err="1"/>
              <a:t>s.a.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590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Notiuni</a:t>
            </a:r>
            <a:r>
              <a:rPr lang="en-US" dirty="0"/>
              <a:t> </a:t>
            </a:r>
            <a:r>
              <a:rPr lang="en-US" dirty="0" err="1"/>
              <a:t>generale</a:t>
            </a:r>
            <a:r>
              <a:rPr lang="en-US" dirty="0"/>
              <a:t>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dreptul</a:t>
            </a:r>
            <a:r>
              <a:rPr lang="en-US" dirty="0"/>
              <a:t> civil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b="1" i="1" dirty="0" err="1"/>
              <a:t>Drept</a:t>
            </a:r>
            <a:r>
              <a:rPr lang="en-US" b="1" i="1" dirty="0"/>
              <a:t> civil</a:t>
            </a:r>
            <a:r>
              <a:rPr lang="en-US" dirty="0"/>
              <a:t> ca </a:t>
            </a:r>
            <a:r>
              <a:rPr lang="en-US" dirty="0" err="1"/>
              <a:t>ramură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o </a:t>
            </a:r>
            <a:r>
              <a:rPr lang="en-US" dirty="0" err="1"/>
              <a:t>totalitate</a:t>
            </a:r>
            <a:r>
              <a:rPr lang="en-US" dirty="0"/>
              <a:t> de </a:t>
            </a:r>
            <a:r>
              <a:rPr lang="en-US" dirty="0" err="1"/>
              <a:t>norme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care </a:t>
            </a:r>
            <a:r>
              <a:rPr lang="en-US" dirty="0" err="1"/>
              <a:t>reglementează</a:t>
            </a:r>
            <a:r>
              <a:rPr lang="en-US" dirty="0"/>
              <a:t> </a:t>
            </a:r>
            <a:r>
              <a:rPr lang="en-US" dirty="0" err="1"/>
              <a:t>relaţiile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,</a:t>
            </a:r>
            <a:r>
              <a:rPr lang="en-US" dirty="0" err="1"/>
              <a:t>personale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patrimoniale,stabilite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persoane</a:t>
            </a:r>
            <a:r>
              <a:rPr lang="en-US" dirty="0"/>
              <a:t> </a:t>
            </a:r>
            <a:r>
              <a:rPr lang="en-US" dirty="0" err="1"/>
              <a:t>fizice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juridice,aflate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poziţie</a:t>
            </a:r>
            <a:r>
              <a:rPr lang="en-US" dirty="0"/>
              <a:t> de </a:t>
            </a:r>
            <a:r>
              <a:rPr lang="en-US" dirty="0" err="1"/>
              <a:t>egalitate</a:t>
            </a:r>
            <a:r>
              <a:rPr lang="en-US" dirty="0"/>
              <a:t> </a:t>
            </a:r>
            <a:r>
              <a:rPr lang="en-US" dirty="0" err="1"/>
              <a:t>juridică</a:t>
            </a:r>
            <a:r>
              <a:rPr lang="en-US" dirty="0"/>
              <a:t> </a:t>
            </a:r>
            <a:r>
              <a:rPr lang="en-US" dirty="0" err="1"/>
              <a:t>precum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conduita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 . </a:t>
            </a:r>
            <a:r>
              <a:rPr lang="en-US" dirty="0" err="1"/>
              <a:t>Dreptul</a:t>
            </a:r>
            <a:r>
              <a:rPr lang="en-US" dirty="0"/>
              <a:t> civil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cea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important </a:t>
            </a:r>
            <a:r>
              <a:rPr lang="en-US" dirty="0" err="1"/>
              <a:t>ramură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are ca </a:t>
            </a:r>
            <a:r>
              <a:rPr lang="en-US" dirty="0" err="1"/>
              <a:t>obiect</a:t>
            </a:r>
            <a:r>
              <a:rPr lang="en-US" dirty="0"/>
              <a:t> </a:t>
            </a:r>
            <a:r>
              <a:rPr lang="en-US" dirty="0" err="1"/>
              <a:t>dreptul</a:t>
            </a:r>
            <a:r>
              <a:rPr lang="en-US" dirty="0"/>
              <a:t> </a:t>
            </a:r>
            <a:r>
              <a:rPr lang="en-US" dirty="0" err="1"/>
              <a:t>comun</a:t>
            </a:r>
            <a:r>
              <a:rPr lang="en-US" dirty="0"/>
              <a:t> al </a:t>
            </a:r>
            <a:r>
              <a:rPr lang="en-US" dirty="0" err="1"/>
              <a:t>particularilor</a:t>
            </a:r>
            <a:r>
              <a:rPr lang="en-US" dirty="0"/>
              <a:t>, </a:t>
            </a:r>
            <a:r>
              <a:rPr lang="en-US" dirty="0" err="1"/>
              <a:t>adică</a:t>
            </a:r>
            <a:r>
              <a:rPr lang="en-US" dirty="0"/>
              <a:t> </a:t>
            </a:r>
            <a:r>
              <a:rPr lang="en-US" dirty="0" err="1"/>
              <a:t>acele</a:t>
            </a:r>
            <a:r>
              <a:rPr lang="en-US" dirty="0"/>
              <a:t> </a:t>
            </a:r>
            <a:r>
              <a:rPr lang="en-US" dirty="0" err="1"/>
              <a:t>acte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care le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întemeia</a:t>
            </a:r>
            <a:r>
              <a:rPr lang="en-US" dirty="0"/>
              <a:t> </a:t>
            </a:r>
            <a:r>
              <a:rPr lang="en-US" dirty="0" err="1"/>
              <a:t>orice</a:t>
            </a:r>
            <a:r>
              <a:rPr lang="en-US" dirty="0"/>
              <a:t> </a:t>
            </a:r>
            <a:r>
              <a:rPr lang="en-US" dirty="0" err="1"/>
              <a:t>cetăţean</a:t>
            </a:r>
            <a:r>
              <a:rPr lang="en-US" dirty="0"/>
              <a:t> din </a:t>
            </a:r>
            <a:r>
              <a:rPr lang="en-US" dirty="0" err="1"/>
              <a:t>societate</a:t>
            </a:r>
            <a:r>
              <a:rPr lang="en-US" dirty="0"/>
              <a:t>. </a:t>
            </a:r>
          </a:p>
          <a:p>
            <a:pPr>
              <a:buFont typeface="Wingdings" charset="2"/>
              <a:buChar char="Ø"/>
            </a:pPr>
            <a:r>
              <a:rPr lang="en-US" b="1" i="1" dirty="0" err="1"/>
              <a:t>Legislaţia</a:t>
            </a:r>
            <a:r>
              <a:rPr lang="en-US" b="1" i="1" dirty="0"/>
              <a:t> </a:t>
            </a:r>
            <a:r>
              <a:rPr lang="en-US" b="1" i="1" dirty="0" err="1"/>
              <a:t>civilă</a:t>
            </a:r>
            <a:r>
              <a:rPr lang="en-US" dirty="0"/>
              <a:t> – </a:t>
            </a:r>
            <a:r>
              <a:rPr lang="en-US" dirty="0" err="1"/>
              <a:t>reprezintă</a:t>
            </a:r>
            <a:r>
              <a:rPr lang="en-US" dirty="0"/>
              <a:t> un </a:t>
            </a:r>
            <a:r>
              <a:rPr lang="en-US" dirty="0" err="1"/>
              <a:t>sistem</a:t>
            </a:r>
            <a:r>
              <a:rPr lang="en-US" dirty="0"/>
              <a:t> de </a:t>
            </a:r>
            <a:r>
              <a:rPr lang="en-US" dirty="0" err="1"/>
              <a:t>legi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acte</a:t>
            </a:r>
            <a:r>
              <a:rPr lang="en-US" dirty="0"/>
              <a:t> normative ale </a:t>
            </a:r>
            <a:r>
              <a:rPr lang="en-US" dirty="0" err="1"/>
              <a:t>autorităţilor</a:t>
            </a:r>
            <a:r>
              <a:rPr lang="en-US" dirty="0"/>
              <a:t> </a:t>
            </a:r>
            <a:r>
              <a:rPr lang="en-US" dirty="0" err="1"/>
              <a:t>publice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evidenţiate</a:t>
            </a:r>
            <a:r>
              <a:rPr lang="en-US" dirty="0"/>
              <a:t> </a:t>
            </a:r>
            <a:r>
              <a:rPr lang="en-US" dirty="0" err="1"/>
              <a:t>normele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civil.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749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NOTIUNE DREPT CIVIL –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charset="0"/>
              <a:buChar char="o"/>
            </a:pPr>
            <a:r>
              <a:rPr lang="en-US" dirty="0" err="1"/>
              <a:t>principala</a:t>
            </a:r>
            <a:r>
              <a:rPr lang="en-US" dirty="0"/>
              <a:t> </a:t>
            </a:r>
            <a:r>
              <a:rPr lang="en-US" dirty="0" err="1"/>
              <a:t>ramura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</a:t>
            </a:r>
            <a:r>
              <a:rPr lang="en-US" dirty="0" err="1"/>
              <a:t>reglementate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norme</a:t>
            </a:r>
            <a:r>
              <a:rPr lang="en-US" dirty="0"/>
              <a:t> cu </a:t>
            </a:r>
            <a:r>
              <a:rPr lang="en-US" dirty="0" err="1"/>
              <a:t>caracter</a:t>
            </a:r>
            <a:r>
              <a:rPr lang="en-US" dirty="0"/>
              <a:t> </a:t>
            </a:r>
            <a:r>
              <a:rPr lang="en-US" dirty="0" err="1"/>
              <a:t>dispozitiv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are ca </a:t>
            </a:r>
            <a:r>
              <a:rPr lang="en-US" dirty="0" err="1"/>
              <a:t>obiect</a:t>
            </a:r>
            <a:r>
              <a:rPr lang="en-US" dirty="0"/>
              <a:t> de </a:t>
            </a:r>
            <a:r>
              <a:rPr lang="en-US" dirty="0" err="1"/>
              <a:t>reglementare</a:t>
            </a:r>
            <a:r>
              <a:rPr lang="en-US" dirty="0"/>
              <a:t> </a:t>
            </a:r>
            <a:r>
              <a:rPr lang="en-US" dirty="0" err="1"/>
              <a:t>raporturile</a:t>
            </a:r>
            <a:r>
              <a:rPr lang="en-US" dirty="0"/>
              <a:t> </a:t>
            </a:r>
            <a:r>
              <a:rPr lang="en-US" dirty="0" err="1"/>
              <a:t>pantrimoniale</a:t>
            </a:r>
            <a:r>
              <a:rPr lang="en-US" dirty="0"/>
              <a:t> ;I personal </a:t>
            </a:r>
            <a:r>
              <a:rPr lang="en-US" dirty="0" err="1"/>
              <a:t>nepatrimoniale</a:t>
            </a:r>
            <a:r>
              <a:rPr lang="en-US" dirty="0"/>
              <a:t> </a:t>
            </a:r>
            <a:r>
              <a:rPr lang="en-US" dirty="0" err="1"/>
              <a:t>instituite</a:t>
            </a:r>
            <a:r>
              <a:rPr lang="en-US" dirty="0"/>
              <a:t> </a:t>
            </a:r>
            <a:r>
              <a:rPr lang="en-US" dirty="0" err="1"/>
              <a:t>intre</a:t>
            </a:r>
            <a:r>
              <a:rPr lang="en-US" dirty="0"/>
              <a:t> </a:t>
            </a:r>
            <a:r>
              <a:rPr lang="en-US" dirty="0" err="1"/>
              <a:t>subiecti</a:t>
            </a:r>
            <a:r>
              <a:rPr lang="en-US" dirty="0"/>
              <a:t> (</a:t>
            </a:r>
            <a:r>
              <a:rPr lang="en-US" dirty="0" err="1"/>
              <a:t>persoana</a:t>
            </a:r>
            <a:r>
              <a:rPr lang="en-US" dirty="0"/>
              <a:t> </a:t>
            </a:r>
            <a:r>
              <a:rPr lang="en-US" dirty="0" err="1"/>
              <a:t>fizice</a:t>
            </a:r>
            <a:r>
              <a:rPr lang="en-US" dirty="0"/>
              <a:t>/</a:t>
            </a:r>
            <a:r>
              <a:rPr lang="en-US" dirty="0" err="1"/>
              <a:t>persoana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) </a:t>
            </a:r>
            <a:r>
              <a:rPr lang="en-US" dirty="0" err="1"/>
              <a:t>aflate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picior</a:t>
            </a:r>
            <a:r>
              <a:rPr lang="en-US" dirty="0"/>
              <a:t> de </a:t>
            </a:r>
            <a:r>
              <a:rPr lang="en-US" dirty="0" err="1"/>
              <a:t>egalitate</a:t>
            </a:r>
            <a:r>
              <a:rPr lang="en-US" dirty="0"/>
              <a:t> in </a:t>
            </a:r>
            <a:r>
              <a:rPr lang="en-US" dirty="0" err="1"/>
              <a:t>virtutea</a:t>
            </a:r>
            <a:r>
              <a:rPr lang="en-US" dirty="0"/>
              <a:t> </a:t>
            </a:r>
            <a:r>
              <a:rPr lang="en-US" dirty="0" err="1"/>
              <a:t>principiului</a:t>
            </a:r>
            <a:r>
              <a:rPr lang="en-US" dirty="0"/>
              <a:t> </a:t>
            </a:r>
            <a:r>
              <a:rPr lang="en-US" dirty="0" err="1"/>
              <a:t>autonomiei</a:t>
            </a:r>
            <a:r>
              <a:rPr lang="en-US" dirty="0"/>
              <a:t> de </a:t>
            </a:r>
            <a:r>
              <a:rPr lang="en-US" dirty="0" err="1"/>
              <a:t>vointa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independentei</a:t>
            </a:r>
            <a:r>
              <a:rPr lang="en-US" dirty="0"/>
              <a:t> </a:t>
            </a:r>
            <a:r>
              <a:rPr lang="en-US" dirty="0" err="1"/>
              <a:t>financiare</a:t>
            </a:r>
            <a:r>
              <a:rPr lang="en-US" dirty="0"/>
              <a:t> a </a:t>
            </a:r>
            <a:r>
              <a:rPr lang="en-US" dirty="0" err="1"/>
              <a:t>subiectilor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3993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Drept</a:t>
            </a:r>
            <a:r>
              <a:rPr lang="en-US" dirty="0"/>
              <a:t> civil ca </a:t>
            </a:r>
            <a:r>
              <a:rPr lang="en-US" dirty="0" err="1"/>
              <a:t>stiinta</a:t>
            </a:r>
            <a:br>
              <a:rPr lang="en-US" dirty="0"/>
            </a:br>
            <a:r>
              <a:rPr lang="en-US" dirty="0" err="1"/>
              <a:t>Drept</a:t>
            </a:r>
            <a:r>
              <a:rPr lang="en-US" dirty="0"/>
              <a:t> civil ca </a:t>
            </a:r>
            <a:r>
              <a:rPr lang="en-US" dirty="0" err="1"/>
              <a:t>obiect</a:t>
            </a:r>
            <a:r>
              <a:rPr lang="en-US" dirty="0"/>
              <a:t> de </a:t>
            </a:r>
            <a:r>
              <a:rPr lang="en-US" dirty="0" err="1"/>
              <a:t>studiu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/>
              <a:t>Dreptul</a:t>
            </a:r>
            <a:r>
              <a:rPr lang="en-US" b="1" i="1" dirty="0"/>
              <a:t> civil ca </a:t>
            </a:r>
            <a:r>
              <a:rPr lang="en-US" b="1" i="1" dirty="0" err="1"/>
              <a:t>ştiinţă</a:t>
            </a:r>
            <a:r>
              <a:rPr lang="en-US" dirty="0"/>
              <a:t> – </a:t>
            </a:r>
            <a:r>
              <a:rPr lang="en-US" dirty="0" err="1"/>
              <a:t>acesta</a:t>
            </a:r>
            <a:r>
              <a:rPr lang="en-US" dirty="0"/>
              <a:t> </a:t>
            </a:r>
            <a:r>
              <a:rPr lang="en-US" dirty="0" err="1"/>
              <a:t>studiază</a:t>
            </a:r>
            <a:r>
              <a:rPr lang="en-US" dirty="0"/>
              <a:t> </a:t>
            </a:r>
            <a:r>
              <a:rPr lang="en-US" dirty="0" err="1"/>
              <a:t>dreptul</a:t>
            </a:r>
            <a:r>
              <a:rPr lang="en-US" dirty="0"/>
              <a:t> civil ca </a:t>
            </a:r>
            <a:r>
              <a:rPr lang="en-US" dirty="0" err="1"/>
              <a:t>ramură</a:t>
            </a:r>
            <a:r>
              <a:rPr lang="en-US" dirty="0"/>
              <a:t> .</a:t>
            </a:r>
            <a:r>
              <a:rPr lang="en-US" dirty="0" err="1"/>
              <a:t>Obiectul</a:t>
            </a:r>
            <a:r>
              <a:rPr lang="en-US" dirty="0"/>
              <a:t> de </a:t>
            </a:r>
            <a:r>
              <a:rPr lang="en-US" dirty="0" err="1"/>
              <a:t>studiu</a:t>
            </a:r>
            <a:r>
              <a:rPr lang="en-US" dirty="0"/>
              <a:t> al </a:t>
            </a:r>
            <a:r>
              <a:rPr lang="en-US" dirty="0" err="1"/>
              <a:t>ştiinţei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civil </a:t>
            </a:r>
            <a:r>
              <a:rPr lang="en-US" dirty="0" err="1"/>
              <a:t>îl</a:t>
            </a:r>
            <a:r>
              <a:rPr lang="en-US" dirty="0"/>
              <a:t> </a:t>
            </a:r>
            <a:r>
              <a:rPr lang="en-US" dirty="0" err="1"/>
              <a:t>formează</a:t>
            </a:r>
            <a:r>
              <a:rPr lang="en-US" dirty="0"/>
              <a:t> </a:t>
            </a:r>
            <a:r>
              <a:rPr lang="en-US" dirty="0" err="1"/>
              <a:t>normele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civil. </a:t>
            </a:r>
            <a:r>
              <a:rPr lang="en-US" dirty="0" err="1"/>
              <a:t>Anume</a:t>
            </a:r>
            <a:r>
              <a:rPr lang="en-US" dirty="0"/>
              <a:t> </a:t>
            </a:r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ştiinţă</a:t>
            </a:r>
            <a:r>
              <a:rPr lang="en-US" dirty="0"/>
              <a:t> </a:t>
            </a:r>
            <a:r>
              <a:rPr lang="en-US" dirty="0" err="1"/>
              <a:t>montează</a:t>
            </a:r>
            <a:r>
              <a:rPr lang="en-US" dirty="0"/>
              <a:t> </a:t>
            </a:r>
            <a:r>
              <a:rPr lang="en-US" dirty="0" err="1"/>
              <a:t>aplicarea</a:t>
            </a:r>
            <a:r>
              <a:rPr lang="en-US" dirty="0"/>
              <a:t> </a:t>
            </a:r>
            <a:r>
              <a:rPr lang="en-US" dirty="0" err="1"/>
              <a:t>corectă</a:t>
            </a:r>
            <a:r>
              <a:rPr lang="en-US" dirty="0"/>
              <a:t> a </a:t>
            </a:r>
            <a:r>
              <a:rPr lang="en-US" dirty="0" err="1"/>
              <a:t>legilor</a:t>
            </a:r>
            <a:r>
              <a:rPr lang="en-US" dirty="0"/>
              <a:t> , </a:t>
            </a:r>
            <a:r>
              <a:rPr lang="en-US" dirty="0" err="1"/>
              <a:t>şi</a:t>
            </a:r>
            <a:r>
              <a:rPr lang="en-US" dirty="0"/>
              <a:t> de </a:t>
            </a:r>
            <a:r>
              <a:rPr lang="en-US" dirty="0" err="1"/>
              <a:t>asemenea</a:t>
            </a:r>
            <a:r>
              <a:rPr lang="en-US" dirty="0"/>
              <a:t> se </a:t>
            </a:r>
            <a:r>
              <a:rPr lang="en-US" dirty="0" err="1"/>
              <a:t>implică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de </a:t>
            </a:r>
            <a:r>
              <a:rPr lang="en-US" dirty="0" err="1"/>
              <a:t>dezvoltare</a:t>
            </a:r>
            <a:r>
              <a:rPr lang="en-US" dirty="0"/>
              <a:t> a </a:t>
            </a:r>
            <a:r>
              <a:rPr lang="en-US" dirty="0" err="1"/>
              <a:t>legislaţiei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. </a:t>
            </a:r>
          </a:p>
          <a:p>
            <a:r>
              <a:rPr lang="en-US" b="1" i="1" dirty="0" err="1"/>
              <a:t>Dreptul</a:t>
            </a:r>
            <a:r>
              <a:rPr lang="en-US" b="1" i="1" dirty="0"/>
              <a:t> civil ca </a:t>
            </a:r>
            <a:r>
              <a:rPr lang="en-US" b="1" i="1" dirty="0" err="1"/>
              <a:t>obiect</a:t>
            </a:r>
            <a:r>
              <a:rPr lang="en-US" b="1" i="1" dirty="0"/>
              <a:t> de </a:t>
            </a:r>
            <a:r>
              <a:rPr lang="en-US" b="1" i="1" dirty="0" err="1"/>
              <a:t>studiu</a:t>
            </a:r>
            <a:r>
              <a:rPr lang="en-US" dirty="0"/>
              <a:t> – cu </a:t>
            </a:r>
            <a:r>
              <a:rPr lang="en-US" dirty="0" err="1"/>
              <a:t>ajutorul</a:t>
            </a:r>
            <a:r>
              <a:rPr lang="en-US" dirty="0"/>
              <a:t> </a:t>
            </a:r>
            <a:r>
              <a:rPr lang="en-US" dirty="0" err="1"/>
              <a:t>acestei</a:t>
            </a:r>
            <a:r>
              <a:rPr lang="en-US" dirty="0"/>
              <a:t> discipline se </a:t>
            </a:r>
            <a:r>
              <a:rPr lang="en-US" dirty="0" err="1"/>
              <a:t>obţin</a:t>
            </a:r>
            <a:r>
              <a:rPr lang="en-US" dirty="0"/>
              <a:t> </a:t>
            </a:r>
            <a:r>
              <a:rPr lang="en-US" dirty="0" err="1"/>
              <a:t>diferite</a:t>
            </a:r>
            <a:r>
              <a:rPr lang="en-US" dirty="0"/>
              <a:t> </a:t>
            </a:r>
            <a:r>
              <a:rPr lang="en-US" dirty="0" err="1"/>
              <a:t>informaţii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cunoştinţe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domeniu</a:t>
            </a:r>
            <a:r>
              <a:rPr lang="en-US" dirty="0"/>
              <a:t>. O </a:t>
            </a:r>
            <a:r>
              <a:rPr lang="en-US" dirty="0" err="1"/>
              <a:t>caracteristică</a:t>
            </a:r>
            <a:r>
              <a:rPr lang="en-US" dirty="0"/>
              <a:t> </a:t>
            </a:r>
            <a:r>
              <a:rPr lang="en-US" dirty="0" err="1"/>
              <a:t>importantă</a:t>
            </a:r>
            <a:r>
              <a:rPr lang="en-US" dirty="0"/>
              <a:t> a </a:t>
            </a:r>
            <a:r>
              <a:rPr lang="en-US" dirty="0" err="1"/>
              <a:t>dreptului</a:t>
            </a:r>
            <a:r>
              <a:rPr lang="en-US" dirty="0"/>
              <a:t> civil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acesta</a:t>
            </a:r>
            <a:r>
              <a:rPr lang="en-US" dirty="0"/>
              <a:t> nu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exprimat</a:t>
            </a:r>
            <a:r>
              <a:rPr lang="en-US" dirty="0"/>
              <a:t> cu </a:t>
            </a:r>
            <a:r>
              <a:rPr lang="en-US" dirty="0" err="1"/>
              <a:t>aproximaţie</a:t>
            </a:r>
            <a:r>
              <a:rPr lang="en-US" dirty="0"/>
              <a:t>,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concret</a:t>
            </a:r>
            <a:r>
              <a:rPr lang="en-US" dirty="0"/>
              <a:t>. </a:t>
            </a:r>
            <a:r>
              <a:rPr lang="en-US" dirty="0" err="1"/>
              <a:t>Studiul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civil </a:t>
            </a:r>
            <a:r>
              <a:rPr lang="en-US" dirty="0" err="1"/>
              <a:t>joacă</a:t>
            </a:r>
            <a:r>
              <a:rPr lang="en-US" dirty="0"/>
              <a:t> un </a:t>
            </a:r>
            <a:r>
              <a:rPr lang="en-US" dirty="0" err="1"/>
              <a:t>rol</a:t>
            </a:r>
            <a:r>
              <a:rPr lang="en-US" dirty="0"/>
              <a:t> important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formarea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specific de </a:t>
            </a:r>
            <a:r>
              <a:rPr lang="en-US" dirty="0" err="1"/>
              <a:t>gîndire</a:t>
            </a:r>
            <a:r>
              <a:rPr lang="en-US" dirty="0"/>
              <a:t> ,de </a:t>
            </a:r>
            <a:r>
              <a:rPr lang="en-US" dirty="0" err="1"/>
              <a:t>logică</a:t>
            </a:r>
            <a:r>
              <a:rPr lang="en-US" dirty="0"/>
              <a:t> </a:t>
            </a:r>
            <a:r>
              <a:rPr lang="en-US" dirty="0" err="1"/>
              <a:t>juridică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38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u="sng" dirty="0" err="1"/>
              <a:t>Dreptul</a:t>
            </a:r>
            <a:r>
              <a:rPr lang="en-US" b="1" i="1" u="sng" dirty="0"/>
              <a:t> civil - </a:t>
            </a:r>
            <a:r>
              <a:rPr lang="en-US" b="1" i="1" u="sng" dirty="0" err="1"/>
              <a:t>caracteristici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i="1" dirty="0" err="1"/>
              <a:t>Principala</a:t>
            </a:r>
            <a:r>
              <a:rPr lang="en-US" i="1" dirty="0"/>
              <a:t> </a:t>
            </a:r>
            <a:r>
              <a:rPr lang="en-US" i="1" dirty="0" err="1"/>
              <a:t>ramura</a:t>
            </a:r>
            <a:r>
              <a:rPr lang="en-US" i="1" dirty="0"/>
              <a:t> a </a:t>
            </a:r>
            <a:r>
              <a:rPr lang="en-US" i="1" dirty="0" err="1"/>
              <a:t>dreptului</a:t>
            </a:r>
            <a:r>
              <a:rPr lang="en-US" i="1" dirty="0"/>
              <a:t> </a:t>
            </a:r>
            <a:r>
              <a:rPr lang="en-US" i="1" dirty="0" err="1"/>
              <a:t>privat</a:t>
            </a:r>
            <a:endParaRPr lang="en-US" i="1" dirty="0"/>
          </a:p>
          <a:p>
            <a:r>
              <a:rPr lang="en-US" i="1" dirty="0" err="1"/>
              <a:t>Drept</a:t>
            </a:r>
            <a:r>
              <a:rPr lang="en-US" i="1" dirty="0"/>
              <a:t> civil </a:t>
            </a:r>
            <a:r>
              <a:rPr lang="en-US" i="1" dirty="0" err="1"/>
              <a:t>poarta</a:t>
            </a:r>
            <a:r>
              <a:rPr lang="en-US" i="1" dirty="0"/>
              <a:t> </a:t>
            </a:r>
            <a:r>
              <a:rPr lang="en-US" i="1" dirty="0" err="1"/>
              <a:t>caracterul</a:t>
            </a:r>
            <a:r>
              <a:rPr lang="en-US" i="1" dirty="0"/>
              <a:t> </a:t>
            </a:r>
            <a:r>
              <a:rPr lang="en-US" i="1" dirty="0" err="1"/>
              <a:t>normelor</a:t>
            </a:r>
            <a:r>
              <a:rPr lang="en-US" i="1" dirty="0"/>
              <a:t> </a:t>
            </a:r>
            <a:r>
              <a:rPr lang="en-US" i="1" dirty="0" err="1"/>
              <a:t>comune</a:t>
            </a:r>
            <a:r>
              <a:rPr lang="en-US" i="1" dirty="0"/>
              <a:t>, </a:t>
            </a:r>
            <a:r>
              <a:rPr lang="en-US" i="1" dirty="0" err="1"/>
              <a:t>adica</a:t>
            </a:r>
            <a:r>
              <a:rPr lang="en-US" i="1" dirty="0"/>
              <a:t> </a:t>
            </a:r>
            <a:r>
              <a:rPr lang="en-US" i="1" dirty="0" err="1"/>
              <a:t>normelor</a:t>
            </a:r>
            <a:r>
              <a:rPr lang="en-US" i="1" dirty="0"/>
              <a:t> </a:t>
            </a:r>
            <a:r>
              <a:rPr lang="en-US" i="1" dirty="0" err="1"/>
              <a:t>dreptului</a:t>
            </a:r>
            <a:r>
              <a:rPr lang="en-US" i="1" dirty="0"/>
              <a:t> civil </a:t>
            </a:r>
            <a:r>
              <a:rPr lang="en-US" i="1" dirty="0" err="1"/>
              <a:t>sunt</a:t>
            </a:r>
            <a:r>
              <a:rPr lang="en-US" i="1" dirty="0"/>
              <a:t> </a:t>
            </a:r>
            <a:r>
              <a:rPr lang="en-US" i="1" dirty="0" err="1"/>
              <a:t>aplicate</a:t>
            </a:r>
            <a:r>
              <a:rPr lang="en-US" i="1" dirty="0"/>
              <a:t> </a:t>
            </a:r>
            <a:r>
              <a:rPr lang="en-US" i="1" dirty="0" err="1"/>
              <a:t>si</a:t>
            </a:r>
            <a:r>
              <a:rPr lang="en-US" i="1" dirty="0"/>
              <a:t> in </a:t>
            </a:r>
            <a:r>
              <a:rPr lang="en-US" i="1" dirty="0" err="1"/>
              <a:t>cadrul</a:t>
            </a:r>
            <a:r>
              <a:rPr lang="en-US" i="1" dirty="0"/>
              <a:t> </a:t>
            </a:r>
            <a:r>
              <a:rPr lang="en-US" i="1" dirty="0" err="1"/>
              <a:t>altor</a:t>
            </a:r>
            <a:r>
              <a:rPr lang="en-US" i="1" dirty="0"/>
              <a:t> </a:t>
            </a:r>
            <a:r>
              <a:rPr lang="en-US" i="1" dirty="0" err="1"/>
              <a:t>ramuri</a:t>
            </a:r>
            <a:r>
              <a:rPr lang="en-US" i="1" dirty="0"/>
              <a:t> </a:t>
            </a:r>
            <a:r>
              <a:rPr lang="en-US" i="1" dirty="0" err="1"/>
              <a:t>ai</a:t>
            </a:r>
            <a:r>
              <a:rPr lang="en-US" i="1" dirty="0"/>
              <a:t> </a:t>
            </a:r>
            <a:r>
              <a:rPr lang="en-US" i="1" dirty="0" err="1"/>
              <a:t>dreptului</a:t>
            </a:r>
            <a:r>
              <a:rPr lang="en-US" i="1" dirty="0"/>
              <a:t> </a:t>
            </a:r>
            <a:r>
              <a:rPr lang="en-US" i="1" dirty="0" err="1"/>
              <a:t>privat</a:t>
            </a:r>
            <a:r>
              <a:rPr lang="en-US" i="1" dirty="0"/>
              <a:t> </a:t>
            </a:r>
            <a:r>
              <a:rPr lang="en-US" i="1" dirty="0" err="1"/>
              <a:t>dar</a:t>
            </a:r>
            <a:r>
              <a:rPr lang="en-US" i="1" dirty="0"/>
              <a:t> </a:t>
            </a:r>
            <a:r>
              <a:rPr lang="en-US" i="1" dirty="0" err="1"/>
              <a:t>chiar</a:t>
            </a:r>
            <a:r>
              <a:rPr lang="en-US" i="1" dirty="0"/>
              <a:t> </a:t>
            </a:r>
            <a:r>
              <a:rPr lang="en-US" i="1" dirty="0" err="1"/>
              <a:t>si</a:t>
            </a:r>
            <a:r>
              <a:rPr lang="en-US" i="1" dirty="0"/>
              <a:t> public</a:t>
            </a:r>
          </a:p>
          <a:p>
            <a:r>
              <a:rPr lang="en-US" i="1" dirty="0" err="1"/>
              <a:t>Normele</a:t>
            </a:r>
            <a:r>
              <a:rPr lang="en-US" i="1" dirty="0"/>
              <a:t> care </a:t>
            </a:r>
            <a:r>
              <a:rPr lang="en-US" i="1" dirty="0" err="1"/>
              <a:t>reglementeaza</a:t>
            </a:r>
            <a:r>
              <a:rPr lang="en-US" i="1" dirty="0"/>
              <a:t> </a:t>
            </a:r>
            <a:r>
              <a:rPr lang="en-US" i="1" dirty="0" err="1"/>
              <a:t>raporturile</a:t>
            </a:r>
            <a:r>
              <a:rPr lang="en-US" i="1" dirty="0"/>
              <a:t> </a:t>
            </a:r>
            <a:r>
              <a:rPr lang="en-US" i="1" dirty="0" err="1"/>
              <a:t>civile</a:t>
            </a:r>
            <a:r>
              <a:rPr lang="en-US" i="1" dirty="0"/>
              <a:t> au </a:t>
            </a:r>
            <a:r>
              <a:rPr lang="en-US" i="1" dirty="0" err="1"/>
              <a:t>caracter</a:t>
            </a:r>
            <a:r>
              <a:rPr lang="en-US" i="1" dirty="0"/>
              <a:t> </a:t>
            </a:r>
            <a:r>
              <a:rPr lang="en-US" i="1" dirty="0" err="1"/>
              <a:t>permisiv</a:t>
            </a:r>
            <a:r>
              <a:rPr lang="en-US" i="1" dirty="0"/>
              <a:t> </a:t>
            </a:r>
            <a:r>
              <a:rPr lang="en-US" i="1" dirty="0" err="1"/>
              <a:t>sau</a:t>
            </a:r>
            <a:r>
              <a:rPr lang="en-US" i="1" dirty="0"/>
              <a:t> </a:t>
            </a:r>
            <a:r>
              <a:rPr lang="en-US" i="1" dirty="0" err="1"/>
              <a:t>dispozitiv</a:t>
            </a:r>
            <a:r>
              <a:rPr lang="en-US" i="1" dirty="0"/>
              <a:t>. </a:t>
            </a:r>
            <a:r>
              <a:rPr lang="en-US" i="1" dirty="0" err="1"/>
              <a:t>Totusi</a:t>
            </a:r>
            <a:r>
              <a:rPr lang="en-US" i="1" dirty="0"/>
              <a:t> </a:t>
            </a:r>
            <a:r>
              <a:rPr lang="en-US" i="1" dirty="0" err="1"/>
              <a:t>pentru</a:t>
            </a:r>
            <a:r>
              <a:rPr lang="en-US" i="1" dirty="0"/>
              <a:t> </a:t>
            </a:r>
            <a:r>
              <a:rPr lang="en-US" i="1" dirty="0" err="1"/>
              <a:t>anumite</a:t>
            </a:r>
            <a:r>
              <a:rPr lang="en-US" i="1" dirty="0"/>
              <a:t> </a:t>
            </a:r>
            <a:r>
              <a:rPr lang="en-US" i="1" dirty="0" err="1"/>
              <a:t>categorii</a:t>
            </a:r>
            <a:r>
              <a:rPr lang="en-US" i="1" dirty="0"/>
              <a:t> de </a:t>
            </a:r>
            <a:r>
              <a:rPr lang="en-US" i="1" dirty="0" err="1"/>
              <a:t>relatii</a:t>
            </a:r>
            <a:r>
              <a:rPr lang="en-US" i="1" dirty="0"/>
              <a:t> </a:t>
            </a:r>
            <a:r>
              <a:rPr lang="en-US" i="1" dirty="0" err="1"/>
              <a:t>poate</a:t>
            </a:r>
            <a:r>
              <a:rPr lang="en-US" i="1" dirty="0"/>
              <a:t> </a:t>
            </a:r>
            <a:r>
              <a:rPr lang="en-US" i="1" dirty="0" err="1"/>
              <a:t>aplica</a:t>
            </a:r>
            <a:r>
              <a:rPr lang="en-US" i="1" dirty="0"/>
              <a:t> </a:t>
            </a:r>
            <a:r>
              <a:rPr lang="en-US" i="1" dirty="0" err="1"/>
              <a:t>si</a:t>
            </a:r>
            <a:r>
              <a:rPr lang="en-US" i="1" dirty="0"/>
              <a:t> </a:t>
            </a:r>
            <a:r>
              <a:rPr lang="en-US" i="1" dirty="0" err="1"/>
              <a:t>norme</a:t>
            </a:r>
            <a:r>
              <a:rPr lang="en-US" i="1" dirty="0"/>
              <a:t> cu </a:t>
            </a:r>
            <a:r>
              <a:rPr lang="en-US" i="1" dirty="0" err="1"/>
              <a:t>caracter</a:t>
            </a:r>
            <a:r>
              <a:rPr lang="en-US" i="1" dirty="0"/>
              <a:t> </a:t>
            </a:r>
            <a:r>
              <a:rPr lang="en-US" i="1" dirty="0" err="1"/>
              <a:t>imperativ</a:t>
            </a:r>
            <a:r>
              <a:rPr lang="en-US" i="1" dirty="0"/>
              <a:t> (in </a:t>
            </a:r>
            <a:r>
              <a:rPr lang="en-US" i="1" dirty="0" err="1"/>
              <a:t>materie</a:t>
            </a:r>
            <a:r>
              <a:rPr lang="en-US" i="1" dirty="0"/>
              <a:t> de </a:t>
            </a:r>
            <a:r>
              <a:rPr lang="en-US" i="1" dirty="0" err="1"/>
              <a:t>mostenire</a:t>
            </a:r>
            <a:r>
              <a:rPr lang="en-US" i="1" dirty="0"/>
              <a:t>) in </a:t>
            </a:r>
            <a:r>
              <a:rPr lang="en-US" i="1" dirty="0" err="1"/>
              <a:t>materie</a:t>
            </a:r>
            <a:r>
              <a:rPr lang="en-US" i="1" dirty="0"/>
              <a:t> </a:t>
            </a:r>
            <a:r>
              <a:rPr lang="en-US" i="1" dirty="0" err="1"/>
              <a:t>contractuala</a:t>
            </a:r>
            <a:r>
              <a:rPr lang="en-US" i="1" dirty="0"/>
              <a:t> – </a:t>
            </a:r>
            <a:r>
              <a:rPr lang="en-US" i="1" dirty="0" err="1"/>
              <a:t>obligind</a:t>
            </a:r>
            <a:r>
              <a:rPr lang="en-US" i="1" dirty="0"/>
              <a:t> </a:t>
            </a:r>
            <a:r>
              <a:rPr lang="en-US" i="1" dirty="0" err="1"/>
              <a:t>subiectii</a:t>
            </a:r>
            <a:r>
              <a:rPr lang="en-US" i="1" dirty="0"/>
              <a:t> care </a:t>
            </a:r>
            <a:r>
              <a:rPr lang="en-US" i="1" dirty="0" err="1"/>
              <a:t>preiau</a:t>
            </a:r>
            <a:r>
              <a:rPr lang="en-US" i="1" dirty="0"/>
              <a:t> o </a:t>
            </a:r>
            <a:r>
              <a:rPr lang="en-US" i="1" dirty="0" err="1"/>
              <a:t>anumita</a:t>
            </a:r>
            <a:r>
              <a:rPr lang="en-US" i="1" dirty="0"/>
              <a:t> </a:t>
            </a:r>
            <a:r>
              <a:rPr lang="en-US" i="1" dirty="0" err="1"/>
              <a:t>calitate</a:t>
            </a:r>
            <a:r>
              <a:rPr lang="en-US" i="1" dirty="0"/>
              <a:t> </a:t>
            </a:r>
            <a:r>
              <a:rPr lang="en-US" i="1" dirty="0" err="1"/>
              <a:t>sa</a:t>
            </a:r>
            <a:r>
              <a:rPr lang="en-US" i="1" dirty="0"/>
              <a:t> </a:t>
            </a:r>
            <a:r>
              <a:rPr lang="en-US" i="1" dirty="0" err="1"/>
              <a:t>incheie</a:t>
            </a:r>
            <a:r>
              <a:rPr lang="en-US" i="1" dirty="0"/>
              <a:t> </a:t>
            </a:r>
            <a:r>
              <a:rPr lang="en-US" i="1" dirty="0" err="1"/>
              <a:t>anumite</a:t>
            </a:r>
            <a:r>
              <a:rPr lang="en-US" i="1" dirty="0"/>
              <a:t> </a:t>
            </a:r>
            <a:r>
              <a:rPr lang="en-US" i="1" dirty="0" err="1"/>
              <a:t>contracte</a:t>
            </a:r>
            <a:endParaRPr lang="en-US" i="1" dirty="0"/>
          </a:p>
          <a:p>
            <a:r>
              <a:rPr lang="en-US" dirty="0" err="1"/>
              <a:t>Acesta</a:t>
            </a:r>
            <a:r>
              <a:rPr lang="en-US" dirty="0"/>
              <a:t> are ca </a:t>
            </a:r>
            <a:r>
              <a:rPr lang="en-US" dirty="0" err="1"/>
              <a:t>subiect</a:t>
            </a:r>
            <a:r>
              <a:rPr lang="en-US" dirty="0"/>
              <a:t> nu </a:t>
            </a:r>
            <a:r>
              <a:rPr lang="en-US" dirty="0" err="1"/>
              <a:t>numai</a:t>
            </a:r>
            <a:r>
              <a:rPr lang="en-US" dirty="0"/>
              <a:t> </a:t>
            </a:r>
            <a:r>
              <a:rPr lang="en-US" dirty="0" err="1"/>
              <a:t>persoană</a:t>
            </a:r>
            <a:r>
              <a:rPr lang="en-US" dirty="0"/>
              <a:t> </a:t>
            </a:r>
            <a:r>
              <a:rPr lang="en-US" dirty="0" err="1"/>
              <a:t>fizică</a:t>
            </a:r>
            <a:r>
              <a:rPr lang="en-US" dirty="0"/>
              <a:t>,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colectivul</a:t>
            </a:r>
            <a:r>
              <a:rPr lang="en-US" dirty="0"/>
              <a:t> </a:t>
            </a:r>
            <a:r>
              <a:rPr lang="en-US" dirty="0" err="1"/>
              <a:t>denumit</a:t>
            </a:r>
            <a:r>
              <a:rPr lang="en-US" dirty="0"/>
              <a:t> </a:t>
            </a:r>
            <a:r>
              <a:rPr lang="en-US" dirty="0" err="1"/>
              <a:t>persoană</a:t>
            </a:r>
            <a:r>
              <a:rPr lang="en-US" dirty="0"/>
              <a:t> </a:t>
            </a:r>
            <a:r>
              <a:rPr lang="en-US" dirty="0" err="1"/>
              <a:t>juridică</a:t>
            </a:r>
            <a:r>
              <a:rPr lang="en-US" dirty="0"/>
              <a:t>. </a:t>
            </a:r>
            <a:r>
              <a:rPr lang="en-US" dirty="0" err="1"/>
              <a:t>Subiectii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civil – </a:t>
            </a:r>
            <a:r>
              <a:rPr lang="en-US" dirty="0" err="1"/>
              <a:t>persoana</a:t>
            </a:r>
            <a:r>
              <a:rPr lang="en-US" dirty="0"/>
              <a:t> </a:t>
            </a:r>
            <a:r>
              <a:rPr lang="en-US" dirty="0" err="1"/>
              <a:t>particulare</a:t>
            </a:r>
            <a:r>
              <a:rPr lang="en-US" dirty="0"/>
              <a:t> care </a:t>
            </a:r>
            <a:r>
              <a:rPr lang="en-US" dirty="0" err="1"/>
              <a:t>urmaresc</a:t>
            </a:r>
            <a:r>
              <a:rPr lang="en-US" dirty="0"/>
              <a:t> un </a:t>
            </a:r>
            <a:r>
              <a:rPr lang="en-US" dirty="0" err="1"/>
              <a:t>interes</a:t>
            </a:r>
            <a:r>
              <a:rPr lang="en-US" dirty="0"/>
              <a:t> personal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comun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care se </a:t>
            </a:r>
            <a:r>
              <a:rPr lang="en-US" dirty="0" err="1"/>
              <a:t>clasifica</a:t>
            </a:r>
            <a:r>
              <a:rPr lang="en-US" dirty="0"/>
              <a:t> in </a:t>
            </a:r>
            <a:r>
              <a:rPr lang="en-US" dirty="0" err="1"/>
              <a:t>persoane</a:t>
            </a:r>
            <a:r>
              <a:rPr lang="en-US" dirty="0"/>
              <a:t> </a:t>
            </a:r>
            <a:r>
              <a:rPr lang="en-US" dirty="0" err="1"/>
              <a:t>fizice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persoane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. I </a:t>
            </a:r>
            <a:r>
              <a:rPr lang="en-US" dirty="0" err="1"/>
              <a:t>cazul</a:t>
            </a:r>
            <a:r>
              <a:rPr lang="en-US" dirty="0"/>
              <a:t> </a:t>
            </a:r>
            <a:r>
              <a:rPr lang="en-US" dirty="0" err="1"/>
              <a:t>persoanei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</a:t>
            </a:r>
            <a:r>
              <a:rPr lang="en-US" dirty="0" err="1"/>
              <a:t>intervine</a:t>
            </a:r>
            <a:r>
              <a:rPr lang="en-US" dirty="0"/>
              <a:t> </a:t>
            </a:r>
            <a:r>
              <a:rPr lang="en-US" dirty="0" err="1"/>
              <a:t>statul</a:t>
            </a:r>
            <a:r>
              <a:rPr lang="en-US" dirty="0"/>
              <a:t>, </a:t>
            </a:r>
            <a:r>
              <a:rPr lang="en-US" dirty="0" err="1"/>
              <a:t>avind</a:t>
            </a:r>
            <a:r>
              <a:rPr lang="en-US" dirty="0"/>
              <a:t> o </a:t>
            </a:r>
            <a:r>
              <a:rPr lang="en-US" dirty="0" err="1"/>
              <a:t>pozitie</a:t>
            </a:r>
            <a:r>
              <a:rPr lang="en-US" dirty="0"/>
              <a:t> </a:t>
            </a:r>
            <a:r>
              <a:rPr lang="en-US" dirty="0" err="1"/>
              <a:t>egala</a:t>
            </a:r>
            <a:r>
              <a:rPr lang="en-US" dirty="0"/>
              <a:t> cu </a:t>
            </a:r>
            <a:r>
              <a:rPr lang="en-US" dirty="0" err="1"/>
              <a:t>orice</a:t>
            </a:r>
            <a:r>
              <a:rPr lang="en-US" dirty="0"/>
              <a:t> alt </a:t>
            </a:r>
            <a:r>
              <a:rPr lang="en-US" dirty="0" err="1"/>
              <a:t>subiect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.</a:t>
            </a:r>
          </a:p>
          <a:p>
            <a:r>
              <a:rPr lang="en-US" dirty="0" err="1"/>
              <a:t>Dupa</a:t>
            </a:r>
            <a:r>
              <a:rPr lang="en-US" dirty="0"/>
              <a:t> </a:t>
            </a:r>
            <a:r>
              <a:rPr lang="en-US" dirty="0" err="1"/>
              <a:t>pozitia</a:t>
            </a:r>
            <a:r>
              <a:rPr lang="en-US" dirty="0"/>
              <a:t> </a:t>
            </a:r>
            <a:r>
              <a:rPr lang="en-US" dirty="0" err="1"/>
              <a:t>intre</a:t>
            </a:r>
            <a:r>
              <a:rPr lang="en-US" dirty="0"/>
              <a:t> </a:t>
            </a:r>
            <a:r>
              <a:rPr lang="en-US" dirty="0" err="1"/>
              <a:t>subiecti</a:t>
            </a:r>
            <a:r>
              <a:rPr lang="en-US" dirty="0"/>
              <a:t> in </a:t>
            </a:r>
            <a:r>
              <a:rPr lang="en-US" dirty="0" err="1"/>
              <a:t>dreptul</a:t>
            </a:r>
            <a:r>
              <a:rPr lang="en-US" dirty="0"/>
              <a:t> civil se </a:t>
            </a:r>
            <a:r>
              <a:rPr lang="en-US" dirty="0" err="1"/>
              <a:t>creeaza</a:t>
            </a:r>
            <a:r>
              <a:rPr lang="en-US" dirty="0"/>
              <a:t> </a:t>
            </a:r>
            <a:r>
              <a:rPr lang="en-US" dirty="0" err="1"/>
              <a:t>raporturi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anutonomia</a:t>
            </a:r>
            <a:r>
              <a:rPr lang="en-US" dirty="0"/>
              <a:t> de </a:t>
            </a:r>
            <a:r>
              <a:rPr lang="en-US" dirty="0" err="1"/>
              <a:t>vointa</a:t>
            </a:r>
            <a:r>
              <a:rPr lang="en-US" dirty="0"/>
              <a:t> a </a:t>
            </a:r>
            <a:r>
              <a:rPr lang="en-US" dirty="0" err="1"/>
              <a:t>subiectilor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determina</a:t>
            </a:r>
            <a:r>
              <a:rPr lang="en-US" dirty="0"/>
              <a:t> </a:t>
            </a:r>
            <a:r>
              <a:rPr lang="en-US" dirty="0" err="1"/>
              <a:t>egalitatea</a:t>
            </a:r>
            <a:r>
              <a:rPr lang="en-US" dirty="0"/>
              <a:t> </a:t>
            </a:r>
            <a:r>
              <a:rPr lang="en-US" dirty="0" err="1"/>
              <a:t>intre</a:t>
            </a:r>
            <a:r>
              <a:rPr lang="en-US" dirty="0"/>
              <a:t> </a:t>
            </a:r>
            <a:r>
              <a:rPr lang="en-US" dirty="0" err="1"/>
              <a:t>subiecti</a:t>
            </a:r>
            <a:r>
              <a:rPr lang="en-US" dirty="0"/>
              <a:t>. </a:t>
            </a:r>
            <a:r>
              <a:rPr lang="en-US" dirty="0" err="1"/>
              <a:t>Egalitatea</a:t>
            </a:r>
            <a:r>
              <a:rPr lang="en-US" dirty="0"/>
              <a:t> </a:t>
            </a:r>
            <a:r>
              <a:rPr lang="en-US" dirty="0" err="1"/>
              <a:t>presupune</a:t>
            </a:r>
            <a:r>
              <a:rPr lang="en-US" dirty="0"/>
              <a:t> o </a:t>
            </a:r>
            <a:r>
              <a:rPr lang="en-US" dirty="0" err="1"/>
              <a:t>pozitionare</a:t>
            </a:r>
            <a:r>
              <a:rPr lang="en-US" dirty="0"/>
              <a:t> </a:t>
            </a:r>
            <a:r>
              <a:rPr lang="en-US" dirty="0" err="1"/>
              <a:t>uniforma</a:t>
            </a:r>
            <a:r>
              <a:rPr lang="en-US" dirty="0"/>
              <a:t> a </a:t>
            </a:r>
            <a:r>
              <a:rPr lang="en-US" dirty="0" err="1"/>
              <a:t>subiectilor</a:t>
            </a:r>
            <a:r>
              <a:rPr lang="en-US" dirty="0"/>
              <a:t> </a:t>
            </a:r>
            <a:r>
              <a:rPr lang="en-US" dirty="0" err="1"/>
              <a:t>doar</a:t>
            </a:r>
            <a:r>
              <a:rPr lang="en-US" dirty="0"/>
              <a:t> din </a:t>
            </a:r>
            <a:r>
              <a:rPr lang="en-US" dirty="0" err="1"/>
              <a:t>punct</a:t>
            </a:r>
            <a:r>
              <a:rPr lang="en-US" dirty="0"/>
              <a:t> de </a:t>
            </a:r>
            <a:r>
              <a:rPr lang="en-US" dirty="0" err="1"/>
              <a:t>vedere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, nu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financiar</a:t>
            </a:r>
            <a:r>
              <a:rPr lang="en-US" dirty="0"/>
              <a:t>.</a:t>
            </a:r>
          </a:p>
          <a:p>
            <a:r>
              <a:rPr lang="en-US" i="1" dirty="0" err="1"/>
              <a:t>reglementează</a:t>
            </a:r>
            <a:r>
              <a:rPr lang="en-US" i="1" dirty="0"/>
              <a:t> </a:t>
            </a:r>
            <a:r>
              <a:rPr lang="en-US" i="1" dirty="0" err="1"/>
              <a:t>două</a:t>
            </a:r>
            <a:r>
              <a:rPr lang="en-US" i="1" dirty="0"/>
              <a:t> </a:t>
            </a:r>
            <a:r>
              <a:rPr lang="en-US" i="1" dirty="0" err="1"/>
              <a:t>categorii</a:t>
            </a:r>
            <a:r>
              <a:rPr lang="en-US" i="1" dirty="0"/>
              <a:t> </a:t>
            </a:r>
            <a:r>
              <a:rPr lang="en-US" i="1" dirty="0" err="1"/>
              <a:t>sociale</a:t>
            </a:r>
            <a:r>
              <a:rPr lang="en-US" i="1" dirty="0"/>
              <a:t>: </a:t>
            </a:r>
            <a:r>
              <a:rPr lang="en-US" i="1" dirty="0" err="1"/>
              <a:t>patrimoniale</a:t>
            </a:r>
            <a:r>
              <a:rPr lang="en-US" i="1" dirty="0"/>
              <a:t> </a:t>
            </a:r>
            <a:r>
              <a:rPr lang="en-US" i="1" dirty="0" err="1"/>
              <a:t>şi</a:t>
            </a:r>
            <a:r>
              <a:rPr lang="en-US" i="1" dirty="0"/>
              <a:t> </a:t>
            </a:r>
            <a:r>
              <a:rPr lang="en-US" i="1" dirty="0" err="1"/>
              <a:t>nepatrimoniale</a:t>
            </a:r>
            <a:r>
              <a:rPr lang="en-US" i="1" dirty="0"/>
              <a:t>. </a:t>
            </a:r>
            <a:r>
              <a:rPr lang="en-US" i="1" dirty="0" err="1"/>
              <a:t>Obiectul</a:t>
            </a:r>
            <a:r>
              <a:rPr lang="en-US" i="1" dirty="0"/>
              <a:t> de </a:t>
            </a:r>
            <a:r>
              <a:rPr lang="en-US" i="1" dirty="0" err="1"/>
              <a:t>reglementare</a:t>
            </a:r>
            <a:r>
              <a:rPr lang="en-US" i="1" dirty="0"/>
              <a:t> – </a:t>
            </a:r>
            <a:r>
              <a:rPr lang="en-US" i="1" dirty="0" err="1"/>
              <a:t>raporturi</a:t>
            </a:r>
            <a:r>
              <a:rPr lang="en-US" i="1" dirty="0"/>
              <a:t> </a:t>
            </a:r>
            <a:r>
              <a:rPr lang="en-US" i="1" dirty="0" err="1"/>
              <a:t>patrimoniale</a:t>
            </a:r>
            <a:r>
              <a:rPr lang="en-US" i="1" dirty="0"/>
              <a:t> </a:t>
            </a:r>
            <a:r>
              <a:rPr lang="en-US" i="1" dirty="0" err="1"/>
              <a:t>si</a:t>
            </a:r>
            <a:r>
              <a:rPr lang="en-US" i="1" dirty="0"/>
              <a:t> </a:t>
            </a:r>
            <a:r>
              <a:rPr lang="en-US" i="1" dirty="0" err="1"/>
              <a:t>raporturi</a:t>
            </a:r>
            <a:r>
              <a:rPr lang="en-US" i="1" dirty="0"/>
              <a:t> personal </a:t>
            </a:r>
            <a:r>
              <a:rPr lang="en-US" i="1" dirty="0" err="1"/>
              <a:t>nepatrimoniale</a:t>
            </a:r>
            <a:r>
              <a:rPr lang="en-US" i="1" dirty="0"/>
              <a:t> </a:t>
            </a:r>
            <a:r>
              <a:rPr lang="en-US" i="1" dirty="0" err="1"/>
              <a:t>dintre</a:t>
            </a:r>
            <a:r>
              <a:rPr lang="en-US" i="1" dirty="0"/>
              <a:t> </a:t>
            </a:r>
            <a:r>
              <a:rPr lang="en-US" i="1" dirty="0" err="1"/>
              <a:t>subiecti</a:t>
            </a:r>
            <a:r>
              <a:rPr lang="en-US" i="1" dirty="0"/>
              <a:t>.</a:t>
            </a:r>
            <a:endParaRPr lang="en-US" dirty="0"/>
          </a:p>
          <a:p>
            <a:r>
              <a:rPr lang="en-US" dirty="0"/>
              <a:t>·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dreptul</a:t>
            </a:r>
            <a:r>
              <a:rPr lang="en-US" dirty="0"/>
              <a:t> civil </a:t>
            </a:r>
            <a:r>
              <a:rPr lang="en-US" dirty="0" err="1"/>
              <a:t>ambele</a:t>
            </a:r>
            <a:r>
              <a:rPr lang="en-US" dirty="0"/>
              <a:t> </a:t>
            </a:r>
            <a:r>
              <a:rPr lang="en-US" dirty="0" err="1"/>
              <a:t>părţi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titulari</a:t>
            </a:r>
            <a:r>
              <a:rPr lang="en-US" dirty="0"/>
              <a:t> de </a:t>
            </a:r>
            <a:r>
              <a:rPr lang="en-US" dirty="0" err="1"/>
              <a:t>drepturi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obligaţii</a:t>
            </a:r>
            <a:r>
              <a:rPr lang="en-US" dirty="0"/>
              <a:t> cu </a:t>
            </a:r>
            <a:r>
              <a:rPr lang="en-US" dirty="0" err="1"/>
              <a:t>anumite</a:t>
            </a:r>
            <a:r>
              <a:rPr lang="en-US" dirty="0"/>
              <a:t> </a:t>
            </a:r>
            <a:r>
              <a:rPr lang="en-US" dirty="0" err="1"/>
              <a:t>exceptii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7552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Definitia</a:t>
            </a:r>
            <a:r>
              <a:rPr lang="en-US" dirty="0"/>
              <a:t> </a:t>
            </a:r>
            <a:r>
              <a:rPr lang="en-US" dirty="0" err="1"/>
              <a:t>dupa</a:t>
            </a:r>
            <a:r>
              <a:rPr lang="en-US" dirty="0"/>
              <a:t> </a:t>
            </a:r>
            <a:r>
              <a:rPr lang="en-US" dirty="0" err="1"/>
              <a:t>Gh</a:t>
            </a:r>
            <a:r>
              <a:rPr lang="en-US" dirty="0"/>
              <a:t> </a:t>
            </a:r>
            <a:r>
              <a:rPr lang="en-US" dirty="0" err="1"/>
              <a:t>Beleiu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59832"/>
            <a:ext cx="9601200" cy="4407568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Drept</a:t>
            </a:r>
            <a:r>
              <a:rPr lang="en-US" dirty="0"/>
              <a:t> civil roman ca </a:t>
            </a:r>
            <a:r>
              <a:rPr lang="en-US" dirty="0" err="1"/>
              <a:t>acea</a:t>
            </a:r>
            <a:r>
              <a:rPr lang="en-US" dirty="0"/>
              <a:t> </a:t>
            </a:r>
            <a:r>
              <a:rPr lang="en-US" dirty="0" err="1"/>
              <a:t>ramură</a:t>
            </a:r>
            <a:r>
              <a:rPr lang="en-US" dirty="0"/>
              <a:t> care </a:t>
            </a:r>
            <a:r>
              <a:rPr lang="en-US" dirty="0" err="1"/>
              <a:t>reglementează</a:t>
            </a:r>
            <a:r>
              <a:rPr lang="en-US" dirty="0"/>
              <a:t> </a:t>
            </a:r>
            <a:r>
              <a:rPr lang="en-US" dirty="0" err="1"/>
              <a:t>raporturi</a:t>
            </a:r>
            <a:r>
              <a:rPr lang="en-US" dirty="0"/>
              <a:t> </a:t>
            </a:r>
            <a:r>
              <a:rPr lang="en-US" dirty="0" err="1"/>
              <a:t>patrimoniale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nepatrimoniale</a:t>
            </a:r>
            <a:r>
              <a:rPr lang="en-US" dirty="0"/>
              <a:t> </a:t>
            </a:r>
            <a:r>
              <a:rPr lang="en-US" dirty="0" err="1"/>
              <a:t>stabilite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persoane</a:t>
            </a:r>
            <a:r>
              <a:rPr lang="en-US" dirty="0"/>
              <a:t> </a:t>
            </a:r>
            <a:r>
              <a:rPr lang="en-US" dirty="0" err="1"/>
              <a:t>fizice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persoane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</a:t>
            </a:r>
            <a:r>
              <a:rPr lang="en-US" dirty="0" err="1"/>
              <a:t>aflate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poziții</a:t>
            </a:r>
            <a:r>
              <a:rPr lang="en-US" dirty="0"/>
              <a:t> de </a:t>
            </a:r>
            <a:r>
              <a:rPr lang="en-US" dirty="0" err="1"/>
              <a:t>egalitate</a:t>
            </a:r>
            <a:r>
              <a:rPr lang="en-US" dirty="0"/>
              <a:t> </a:t>
            </a:r>
            <a:r>
              <a:rPr lang="en-US" dirty="0" err="1"/>
              <a:t>juridică</a:t>
            </a:r>
            <a:r>
              <a:rPr lang="en-US" dirty="0"/>
              <a:t>.</a:t>
            </a:r>
          </a:p>
          <a:p>
            <a:r>
              <a:rPr lang="en-US" dirty="0" err="1"/>
              <a:t>Elementele</a:t>
            </a:r>
            <a:r>
              <a:rPr lang="en-US" dirty="0"/>
              <a:t> </a:t>
            </a:r>
            <a:r>
              <a:rPr lang="en-US" dirty="0" err="1"/>
              <a:t>definitiei</a:t>
            </a:r>
            <a:r>
              <a:rPr lang="en-US" dirty="0"/>
              <a:t> </a:t>
            </a:r>
            <a:r>
              <a:rPr lang="en-US" dirty="0" err="1"/>
              <a:t>Drept</a:t>
            </a:r>
            <a:r>
              <a:rPr lang="en-US" dirty="0"/>
              <a:t> civil:</a:t>
            </a:r>
          </a:p>
          <a:p>
            <a:r>
              <a:rPr lang="en-US" dirty="0"/>
              <a:t>A) </a:t>
            </a:r>
            <a:r>
              <a:rPr lang="en-US" dirty="0" err="1"/>
              <a:t>ramura</a:t>
            </a:r>
            <a:r>
              <a:rPr lang="en-US" dirty="0"/>
              <a:t> a </a:t>
            </a:r>
            <a:r>
              <a:rPr lang="en-US" dirty="0" err="1"/>
              <a:t>sistemului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. </a:t>
            </a:r>
            <a:r>
              <a:rPr lang="en-US" dirty="0" err="1"/>
              <a:t>Normele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civil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cuprinse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izvoarele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civil. </a:t>
            </a:r>
            <a:r>
              <a:rPr lang="en-US" dirty="0" err="1"/>
              <a:t>Acestea</a:t>
            </a:r>
            <a:r>
              <a:rPr lang="en-US" dirty="0"/>
              <a:t> </a:t>
            </a:r>
            <a:r>
              <a:rPr lang="en-US" dirty="0" err="1"/>
              <a:t>formează</a:t>
            </a:r>
            <a:r>
              <a:rPr lang="en-US" dirty="0"/>
              <a:t> </a:t>
            </a:r>
            <a:r>
              <a:rPr lang="en-US" dirty="0" err="1"/>
              <a:t>conținutul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civil.</a:t>
            </a:r>
          </a:p>
          <a:p>
            <a:r>
              <a:rPr lang="en-US" dirty="0"/>
              <a:t>B) </a:t>
            </a:r>
            <a:r>
              <a:rPr lang="en-US" dirty="0" err="1"/>
              <a:t>Totalitatea</a:t>
            </a:r>
            <a:r>
              <a:rPr lang="en-US" dirty="0"/>
              <a:t> </a:t>
            </a:r>
            <a:r>
              <a:rPr lang="en-US" dirty="0" err="1"/>
              <a:t>normelor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civil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rodonată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instituțiile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civil, </a:t>
            </a:r>
            <a:r>
              <a:rPr lang="en-US" dirty="0" err="1"/>
              <a:t>adică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 de </a:t>
            </a:r>
            <a:r>
              <a:rPr lang="en-US" dirty="0" err="1"/>
              <a:t>norme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civil care </a:t>
            </a:r>
            <a:r>
              <a:rPr lang="en-US" dirty="0" err="1"/>
              <a:t>reglementează</a:t>
            </a:r>
            <a:r>
              <a:rPr lang="en-US" dirty="0"/>
              <a:t> </a:t>
            </a:r>
            <a:r>
              <a:rPr lang="en-US" dirty="0" err="1"/>
              <a:t>subdiviziuni</a:t>
            </a:r>
            <a:r>
              <a:rPr lang="en-US" dirty="0"/>
              <a:t> ale </a:t>
            </a:r>
            <a:r>
              <a:rPr lang="en-US" dirty="0" err="1"/>
              <a:t>obiectului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civil. </a:t>
            </a:r>
          </a:p>
          <a:p>
            <a:r>
              <a:rPr lang="en-US" dirty="0" err="1"/>
              <a:t>Instituțiile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civil </a:t>
            </a:r>
            <a:r>
              <a:rPr lang="en-US" dirty="0" err="1"/>
              <a:t>sunt</a:t>
            </a:r>
            <a:r>
              <a:rPr lang="en-US" dirty="0"/>
              <a:t>: </a:t>
            </a:r>
            <a:r>
              <a:rPr lang="en-US" dirty="0" err="1"/>
              <a:t>raportul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 civil (</a:t>
            </a:r>
            <a:r>
              <a:rPr lang="en-US" dirty="0" err="1"/>
              <a:t>părțile</a:t>
            </a:r>
            <a:r>
              <a:rPr lang="en-US" dirty="0"/>
              <a:t>, </a:t>
            </a:r>
            <a:r>
              <a:rPr lang="en-US" dirty="0" err="1"/>
              <a:t>conținutul</a:t>
            </a:r>
            <a:r>
              <a:rPr lang="en-US" dirty="0"/>
              <a:t>, </a:t>
            </a:r>
            <a:r>
              <a:rPr lang="en-US" dirty="0" err="1"/>
              <a:t>principalele</a:t>
            </a:r>
            <a:r>
              <a:rPr lang="en-US" dirty="0"/>
              <a:t> </a:t>
            </a:r>
            <a:r>
              <a:rPr lang="en-US" dirty="0" err="1"/>
              <a:t>norme</a:t>
            </a:r>
            <a:r>
              <a:rPr lang="en-US" dirty="0"/>
              <a:t> din </a:t>
            </a:r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instituție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reglementează</a:t>
            </a:r>
            <a:r>
              <a:rPr lang="en-US" dirty="0"/>
              <a:t> </a:t>
            </a:r>
            <a:r>
              <a:rPr lang="en-US" dirty="0" err="1"/>
              <a:t>drepturile</a:t>
            </a:r>
            <a:r>
              <a:rPr lang="en-US" dirty="0"/>
              <a:t> </a:t>
            </a:r>
            <a:r>
              <a:rPr lang="en-US" dirty="0" err="1"/>
              <a:t>subiective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obliegațiile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,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(care </a:t>
            </a:r>
            <a:r>
              <a:rPr lang="en-US" dirty="0" err="1"/>
              <a:t>intră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obiectul</a:t>
            </a:r>
            <a:r>
              <a:rPr lang="en-US" dirty="0"/>
              <a:t> </a:t>
            </a:r>
            <a:r>
              <a:rPr lang="en-US" dirty="0" err="1"/>
              <a:t>raportului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 civil)); </a:t>
            </a:r>
            <a:r>
              <a:rPr lang="en-US" dirty="0" err="1"/>
              <a:t>actul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 civil; </a:t>
            </a:r>
            <a:r>
              <a:rPr lang="en-US" dirty="0" err="1"/>
              <a:t>prescripția</a:t>
            </a:r>
            <a:r>
              <a:rPr lang="en-US" dirty="0"/>
              <a:t> </a:t>
            </a:r>
            <a:r>
              <a:rPr lang="en-US" dirty="0" err="1"/>
              <a:t>extinctivă</a:t>
            </a:r>
            <a:r>
              <a:rPr lang="en-US" dirty="0"/>
              <a:t>; </a:t>
            </a:r>
            <a:r>
              <a:rPr lang="en-US" dirty="0" err="1"/>
              <a:t>subiectele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civil; </a:t>
            </a:r>
            <a:r>
              <a:rPr lang="en-US" dirty="0" err="1"/>
              <a:t>drepturile</a:t>
            </a:r>
            <a:r>
              <a:rPr lang="en-US" dirty="0"/>
              <a:t> </a:t>
            </a:r>
            <a:r>
              <a:rPr lang="en-US" dirty="0" err="1"/>
              <a:t>reale</a:t>
            </a:r>
            <a:r>
              <a:rPr lang="en-US" dirty="0"/>
              <a:t> </a:t>
            </a:r>
            <a:r>
              <a:rPr lang="en-US" dirty="0" err="1"/>
              <a:t>principale</a:t>
            </a:r>
            <a:r>
              <a:rPr lang="en-US" dirty="0"/>
              <a:t>; </a:t>
            </a:r>
            <a:r>
              <a:rPr lang="en-US" dirty="0" err="1"/>
              <a:t>obligațiile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; </a:t>
            </a:r>
            <a:r>
              <a:rPr lang="en-US" dirty="0" err="1"/>
              <a:t>contractele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 </a:t>
            </a:r>
            <a:r>
              <a:rPr lang="en-US" dirty="0" err="1"/>
              <a:t>speciale</a:t>
            </a:r>
            <a:r>
              <a:rPr lang="en-US" dirty="0"/>
              <a:t>; </a:t>
            </a:r>
            <a:r>
              <a:rPr lang="en-US" dirty="0" err="1"/>
              <a:t>dreptul</a:t>
            </a:r>
            <a:r>
              <a:rPr lang="en-US" dirty="0"/>
              <a:t> de </a:t>
            </a:r>
            <a:r>
              <a:rPr lang="en-US" dirty="0" err="1"/>
              <a:t>proprietate</a:t>
            </a:r>
            <a:r>
              <a:rPr lang="en-US" dirty="0"/>
              <a:t> </a:t>
            </a:r>
            <a:r>
              <a:rPr lang="en-US" dirty="0" err="1"/>
              <a:t>intelectuală</a:t>
            </a:r>
            <a:r>
              <a:rPr lang="en-US" dirty="0"/>
              <a:t>; </a:t>
            </a:r>
            <a:r>
              <a:rPr lang="en-US" dirty="0" err="1"/>
              <a:t>succesiunile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8305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err="1"/>
              <a:t>Obiectul</a:t>
            </a:r>
            <a:r>
              <a:rPr lang="en-US" b="1" i="1" dirty="0"/>
              <a:t> </a:t>
            </a:r>
            <a:r>
              <a:rPr lang="en-US" b="1" i="1" dirty="0" err="1"/>
              <a:t>şi</a:t>
            </a:r>
            <a:r>
              <a:rPr lang="en-US" b="1" i="1" dirty="0"/>
              <a:t> </a:t>
            </a:r>
            <a:r>
              <a:rPr lang="en-US" b="1" i="1" dirty="0" err="1"/>
              <a:t>metoda</a:t>
            </a:r>
            <a:r>
              <a:rPr lang="en-US" b="1" i="1" dirty="0"/>
              <a:t> de </a:t>
            </a:r>
            <a:r>
              <a:rPr lang="en-US" b="1" i="1" dirty="0" err="1"/>
              <a:t>reglementare</a:t>
            </a:r>
            <a:r>
              <a:rPr lang="en-US" b="1" i="1" dirty="0"/>
              <a:t> a </a:t>
            </a:r>
            <a:r>
              <a:rPr lang="en-US" b="1" i="1" dirty="0" err="1"/>
              <a:t>dreptului</a:t>
            </a:r>
            <a:r>
              <a:rPr lang="en-US" b="1" i="1" dirty="0"/>
              <a:t> civil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60884"/>
            <a:ext cx="9601200" cy="4006516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 err="1"/>
              <a:t>Prin</a:t>
            </a:r>
            <a:r>
              <a:rPr lang="en-US" i="1" dirty="0"/>
              <a:t> </a:t>
            </a:r>
            <a:r>
              <a:rPr lang="en-US" i="1" dirty="0" err="1"/>
              <a:t>obiectul</a:t>
            </a:r>
            <a:r>
              <a:rPr lang="en-US" i="1" dirty="0"/>
              <a:t> de </a:t>
            </a:r>
            <a:r>
              <a:rPr lang="en-US" i="1" dirty="0" err="1"/>
              <a:t>reglementare</a:t>
            </a:r>
            <a:r>
              <a:rPr lang="en-US" i="1" dirty="0"/>
              <a:t> a </a:t>
            </a:r>
            <a:r>
              <a:rPr lang="en-US" i="1" dirty="0" err="1"/>
              <a:t>dreptului</a:t>
            </a:r>
            <a:r>
              <a:rPr lang="en-US" dirty="0"/>
              <a:t> </a:t>
            </a:r>
            <a:r>
              <a:rPr lang="en-US" i="1" dirty="0"/>
              <a:t>civil</a:t>
            </a:r>
            <a:r>
              <a:rPr lang="en-US" dirty="0"/>
              <a:t> se </a:t>
            </a:r>
            <a:r>
              <a:rPr lang="en-US" dirty="0" err="1"/>
              <a:t>înţeleg</a:t>
            </a:r>
            <a:r>
              <a:rPr lang="en-US" dirty="0"/>
              <a:t> </a:t>
            </a:r>
            <a:r>
              <a:rPr lang="en-US" dirty="0" err="1"/>
              <a:t>relaţiile</a:t>
            </a:r>
            <a:r>
              <a:rPr lang="en-US" dirty="0"/>
              <a:t> care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exprimate</a:t>
            </a:r>
            <a:r>
              <a:rPr lang="en-US" dirty="0"/>
              <a:t> de </a:t>
            </a:r>
            <a:r>
              <a:rPr lang="en-US" dirty="0" err="1"/>
              <a:t>normele</a:t>
            </a:r>
            <a:r>
              <a:rPr lang="en-US" dirty="0"/>
              <a:t> </a:t>
            </a:r>
            <a:r>
              <a:rPr lang="en-US" dirty="0" err="1"/>
              <a:t>acestui</a:t>
            </a:r>
            <a:r>
              <a:rPr lang="en-US" dirty="0"/>
              <a:t> </a:t>
            </a:r>
            <a:r>
              <a:rPr lang="en-US" dirty="0" err="1"/>
              <a:t>drept</a:t>
            </a:r>
            <a:r>
              <a:rPr lang="en-US" dirty="0"/>
              <a:t>, </a:t>
            </a:r>
            <a:r>
              <a:rPr lang="en-US" dirty="0" err="1"/>
              <a:t>deci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un </a:t>
            </a:r>
            <a:r>
              <a:rPr lang="en-US" dirty="0" err="1"/>
              <a:t>domeniu</a:t>
            </a:r>
            <a:r>
              <a:rPr lang="en-US" dirty="0"/>
              <a:t> </a:t>
            </a:r>
            <a:r>
              <a:rPr lang="en-US" dirty="0" err="1"/>
              <a:t>comun</a:t>
            </a:r>
            <a:r>
              <a:rPr lang="en-US" dirty="0"/>
              <a:t> de </a:t>
            </a:r>
            <a:r>
              <a:rPr lang="en-US" dirty="0" err="1"/>
              <a:t>relaţii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cărora</a:t>
            </a:r>
            <a:r>
              <a:rPr lang="en-US" dirty="0"/>
              <a:t> </a:t>
            </a:r>
            <a:r>
              <a:rPr lang="en-US" dirty="0" err="1"/>
              <a:t>îşi</a:t>
            </a:r>
            <a:r>
              <a:rPr lang="en-US" dirty="0"/>
              <a:t> </a:t>
            </a:r>
            <a:r>
              <a:rPr lang="en-US" dirty="0" err="1"/>
              <a:t>exercită</a:t>
            </a:r>
            <a:r>
              <a:rPr lang="en-US" dirty="0"/>
              <a:t> </a:t>
            </a:r>
            <a:r>
              <a:rPr lang="en-US" dirty="0" err="1"/>
              <a:t>funcţia</a:t>
            </a:r>
            <a:r>
              <a:rPr lang="en-US" dirty="0"/>
              <a:t> </a:t>
            </a:r>
            <a:r>
              <a:rPr lang="en-US" dirty="0" err="1"/>
              <a:t>normele</a:t>
            </a:r>
            <a:r>
              <a:rPr lang="en-US" dirty="0"/>
              <a:t> care </a:t>
            </a:r>
            <a:r>
              <a:rPr lang="en-US" dirty="0" err="1"/>
              <a:t>alcătuiesc</a:t>
            </a:r>
            <a:r>
              <a:rPr lang="en-US" dirty="0"/>
              <a:t> </a:t>
            </a:r>
            <a:r>
              <a:rPr lang="en-US" dirty="0" err="1"/>
              <a:t>ramura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civil. </a:t>
            </a:r>
          </a:p>
          <a:p>
            <a:r>
              <a:rPr lang="en-US" dirty="0"/>
              <a:t>Nu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raporturile</a:t>
            </a:r>
            <a:r>
              <a:rPr lang="en-US" dirty="0"/>
              <a:t> </a:t>
            </a:r>
            <a:r>
              <a:rPr lang="en-US" dirty="0" err="1"/>
              <a:t>patrimoniale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nepatrimoniale</a:t>
            </a:r>
            <a:r>
              <a:rPr lang="en-US" dirty="0"/>
              <a:t> </a:t>
            </a:r>
            <a:r>
              <a:rPr lang="en-US" dirty="0" err="1"/>
              <a:t>constituie</a:t>
            </a:r>
            <a:r>
              <a:rPr lang="en-US" dirty="0"/>
              <a:t> </a:t>
            </a:r>
            <a:r>
              <a:rPr lang="en-US" dirty="0" err="1"/>
              <a:t>obiectul</a:t>
            </a:r>
            <a:r>
              <a:rPr lang="en-US" dirty="0"/>
              <a:t> DC, </a:t>
            </a:r>
            <a:r>
              <a:rPr lang="en-US" dirty="0" err="1"/>
              <a:t>astfel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necesar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fie determinate </a:t>
            </a:r>
            <a:r>
              <a:rPr lang="en-US" dirty="0" err="1"/>
              <a:t>raporturile</a:t>
            </a:r>
            <a:r>
              <a:rPr lang="en-US" dirty="0"/>
              <a:t> </a:t>
            </a:r>
            <a:r>
              <a:rPr lang="en-US" dirty="0" err="1"/>
              <a:t>patromoniale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nepatromoniale</a:t>
            </a:r>
            <a:r>
              <a:rPr lang="en-US" dirty="0"/>
              <a:t> care </a:t>
            </a:r>
            <a:r>
              <a:rPr lang="en-US" dirty="0" err="1"/>
              <a:t>constituie</a:t>
            </a:r>
            <a:r>
              <a:rPr lang="en-US" dirty="0"/>
              <a:t> </a:t>
            </a:r>
            <a:r>
              <a:rPr lang="en-US" dirty="0" err="1"/>
              <a:t>obiect</a:t>
            </a:r>
            <a:r>
              <a:rPr lang="en-US" dirty="0"/>
              <a:t> al DC. </a:t>
            </a:r>
          </a:p>
          <a:p>
            <a:r>
              <a:rPr lang="en-US" i="1" dirty="0" err="1"/>
              <a:t>Determinarea</a:t>
            </a:r>
            <a:r>
              <a:rPr lang="en-US" i="1" dirty="0"/>
              <a:t> se face </a:t>
            </a:r>
            <a:r>
              <a:rPr lang="en-US" i="1" dirty="0" err="1"/>
              <a:t>pe</a:t>
            </a:r>
            <a:r>
              <a:rPr lang="en-US" i="1" dirty="0"/>
              <a:t> 2 </a:t>
            </a:r>
            <a:r>
              <a:rPr lang="en-US" i="1" dirty="0" err="1"/>
              <a:t>căi</a:t>
            </a:r>
            <a:r>
              <a:rPr lang="en-US" dirty="0"/>
              <a:t>: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autodelimitarea</a:t>
            </a:r>
            <a:r>
              <a:rPr lang="en-US" dirty="0"/>
              <a:t> </a:t>
            </a:r>
            <a:r>
              <a:rPr lang="en-US" dirty="0" err="1"/>
              <a:t>obiectului</a:t>
            </a:r>
            <a:r>
              <a:rPr lang="en-US" dirty="0"/>
              <a:t> de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normele</a:t>
            </a:r>
            <a:r>
              <a:rPr lang="en-US" dirty="0"/>
              <a:t> </a:t>
            </a:r>
            <a:r>
              <a:rPr lang="en-US" dirty="0" err="1"/>
              <a:t>fiecărei</a:t>
            </a:r>
            <a:r>
              <a:rPr lang="en-US" dirty="0"/>
              <a:t> </a:t>
            </a:r>
            <a:r>
              <a:rPr lang="en-US" dirty="0" err="1"/>
              <a:t>ramuri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;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ipoteză</a:t>
            </a:r>
            <a:r>
              <a:rPr lang="en-US" dirty="0"/>
              <a:t> </a:t>
            </a:r>
            <a:r>
              <a:rPr lang="en-US" dirty="0" err="1"/>
              <a:t>normei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se </a:t>
            </a:r>
            <a:r>
              <a:rPr lang="en-US" dirty="0" err="1"/>
              <a:t>precizează</a:t>
            </a:r>
            <a:r>
              <a:rPr lang="en-US" dirty="0"/>
              <a:t> </a:t>
            </a:r>
            <a:r>
              <a:rPr lang="en-US" dirty="0" err="1"/>
              <a:t>raportul</a:t>
            </a:r>
            <a:r>
              <a:rPr lang="en-US" dirty="0"/>
              <a:t> la care se </a:t>
            </a:r>
            <a:r>
              <a:rPr lang="en-US" dirty="0" err="1"/>
              <a:t>aplică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însumarea</a:t>
            </a:r>
            <a:r>
              <a:rPr lang="en-US" dirty="0"/>
              <a:t> </a:t>
            </a:r>
            <a:r>
              <a:rPr lang="en-US" dirty="0" err="1"/>
              <a:t>acestor</a:t>
            </a:r>
            <a:r>
              <a:rPr lang="en-US" dirty="0"/>
              <a:t> </a:t>
            </a:r>
            <a:r>
              <a:rPr lang="en-US" dirty="0" err="1"/>
              <a:t>ipoteze</a:t>
            </a:r>
            <a:r>
              <a:rPr lang="en-US" dirty="0"/>
              <a:t> se </a:t>
            </a:r>
            <a:r>
              <a:rPr lang="en-US" dirty="0" err="1"/>
              <a:t>obține</a:t>
            </a:r>
            <a:r>
              <a:rPr lang="en-US" dirty="0"/>
              <a:t> </a:t>
            </a:r>
            <a:r>
              <a:rPr lang="en-US" dirty="0" err="1"/>
              <a:t>însuți</a:t>
            </a:r>
            <a:r>
              <a:rPr lang="en-US" dirty="0"/>
              <a:t> </a:t>
            </a:r>
            <a:r>
              <a:rPr lang="en-US" dirty="0" err="1"/>
              <a:t>obiectul</a:t>
            </a:r>
            <a:r>
              <a:rPr lang="en-US" dirty="0"/>
              <a:t> </a:t>
            </a:r>
            <a:r>
              <a:rPr lang="en-US" dirty="0" err="1"/>
              <a:t>ramurii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, </a:t>
            </a:r>
            <a:r>
              <a:rPr lang="en-US" dirty="0" err="1"/>
              <a:t>autodelimitarea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opera </a:t>
            </a:r>
            <a:r>
              <a:rPr lang="en-US" dirty="0" err="1"/>
              <a:t>legiuitorului</a:t>
            </a:r>
            <a:r>
              <a:rPr lang="en-US" dirty="0"/>
              <a:t>;</a:t>
            </a:r>
          </a:p>
          <a:p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Delimitarea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ramuri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față</a:t>
            </a:r>
            <a:r>
              <a:rPr lang="en-US" dirty="0"/>
              <a:t> de </a:t>
            </a:r>
            <a:r>
              <a:rPr lang="en-US" dirty="0" err="1"/>
              <a:t>celelalte</a:t>
            </a:r>
            <a:r>
              <a:rPr lang="en-US" dirty="0"/>
              <a:t> </a:t>
            </a:r>
            <a:r>
              <a:rPr lang="en-US" dirty="0" err="1"/>
              <a:t>ramuri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, se face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criteriul</a:t>
            </a:r>
            <a:r>
              <a:rPr lang="en-US" dirty="0"/>
              <a:t> </a:t>
            </a:r>
            <a:r>
              <a:rPr lang="en-US" dirty="0" err="1"/>
              <a:t>obiectului</a:t>
            </a:r>
            <a:r>
              <a:rPr lang="en-US" dirty="0"/>
              <a:t> de </a:t>
            </a:r>
            <a:r>
              <a:rPr lang="en-US" dirty="0" err="1"/>
              <a:t>reglementare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5212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err="1"/>
              <a:t>Raporturile</a:t>
            </a:r>
            <a:r>
              <a:rPr lang="en-US" b="1" i="1" dirty="0"/>
              <a:t> </a:t>
            </a:r>
            <a:r>
              <a:rPr lang="en-US" b="1" i="1" dirty="0" err="1"/>
              <a:t>patrimoniale</a:t>
            </a:r>
            <a:r>
              <a:rPr lang="en-US" b="1" i="1" dirty="0"/>
              <a:t> </a:t>
            </a:r>
            <a:r>
              <a:rPr lang="en-US" b="1" i="1" dirty="0" err="1"/>
              <a:t>reglementate</a:t>
            </a:r>
            <a:r>
              <a:rPr lang="en-US" b="1" i="1" dirty="0"/>
              <a:t> de </a:t>
            </a:r>
            <a:r>
              <a:rPr lang="en-US" b="1" i="1" dirty="0" err="1"/>
              <a:t>dreptul</a:t>
            </a:r>
            <a:r>
              <a:rPr lang="en-US" b="1" i="1" dirty="0"/>
              <a:t> civil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Majoritatea</a:t>
            </a:r>
            <a:r>
              <a:rPr lang="en-US" dirty="0"/>
              <a:t> </a:t>
            </a:r>
            <a:r>
              <a:rPr lang="en-US" dirty="0" err="1"/>
              <a:t>raporturilor</a:t>
            </a:r>
            <a:r>
              <a:rPr lang="en-US" dirty="0"/>
              <a:t> </a:t>
            </a:r>
            <a:r>
              <a:rPr lang="en-US" dirty="0" err="1"/>
              <a:t>reglementate</a:t>
            </a:r>
            <a:r>
              <a:rPr lang="en-US" dirty="0"/>
              <a:t> de </a:t>
            </a:r>
            <a:r>
              <a:rPr lang="en-US" dirty="0" err="1"/>
              <a:t>dreptul</a:t>
            </a:r>
            <a:r>
              <a:rPr lang="en-US" dirty="0"/>
              <a:t> civil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patrimoniale</a:t>
            </a:r>
            <a:r>
              <a:rPr lang="en-US" dirty="0"/>
              <a:t>.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apar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se </a:t>
            </a:r>
            <a:r>
              <a:rPr lang="en-US" dirty="0" err="1"/>
              <a:t>dezvoltă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cazul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patrimoniul</a:t>
            </a:r>
            <a:r>
              <a:rPr lang="en-US" dirty="0"/>
              <a:t> se </a:t>
            </a:r>
            <a:r>
              <a:rPr lang="en-US" dirty="0" err="1"/>
              <a:t>află</a:t>
            </a:r>
            <a:r>
              <a:rPr lang="en-US" dirty="0"/>
              <a:t> la o </a:t>
            </a:r>
            <a:r>
              <a:rPr lang="en-US" dirty="0" err="1"/>
              <a:t>persoană</a:t>
            </a:r>
            <a:r>
              <a:rPr lang="en-US" dirty="0"/>
              <a:t> </a:t>
            </a:r>
            <a:r>
              <a:rPr lang="en-US" dirty="0" err="1"/>
              <a:t>concretă</a:t>
            </a:r>
            <a:r>
              <a:rPr lang="en-US" dirty="0"/>
              <a:t> </a:t>
            </a:r>
            <a:r>
              <a:rPr lang="en-US" dirty="0" err="1"/>
              <a:t>ori</a:t>
            </a:r>
            <a:r>
              <a:rPr lang="en-US" dirty="0"/>
              <a:t> </a:t>
            </a:r>
            <a:r>
              <a:rPr lang="en-US" dirty="0" err="1"/>
              <a:t>trec</a:t>
            </a:r>
            <a:r>
              <a:rPr lang="en-US" dirty="0"/>
              <a:t> de la o </a:t>
            </a:r>
            <a:r>
              <a:rPr lang="en-US" dirty="0" err="1"/>
              <a:t>persoană</a:t>
            </a:r>
            <a:r>
              <a:rPr lang="en-US" dirty="0"/>
              <a:t> la </a:t>
            </a:r>
            <a:r>
              <a:rPr lang="en-US" dirty="0" err="1"/>
              <a:t>alta.</a:t>
            </a:r>
            <a:r>
              <a:rPr lang="en-US" dirty="0"/>
              <a:t> ( de ex: </a:t>
            </a:r>
            <a:r>
              <a:rPr lang="en-US" dirty="0" err="1"/>
              <a:t>vinderea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lot de </a:t>
            </a:r>
            <a:r>
              <a:rPr lang="en-US" dirty="0" err="1"/>
              <a:t>pămînt</a:t>
            </a:r>
            <a:r>
              <a:rPr lang="en-US" dirty="0"/>
              <a:t>). </a:t>
            </a:r>
          </a:p>
          <a:p>
            <a:r>
              <a:rPr lang="en-US" dirty="0" err="1"/>
              <a:t>Dreptul</a:t>
            </a:r>
            <a:r>
              <a:rPr lang="en-US" dirty="0"/>
              <a:t> civil nu </a:t>
            </a:r>
            <a:r>
              <a:rPr lang="en-US" dirty="0" err="1"/>
              <a:t>reglementează</a:t>
            </a:r>
            <a:r>
              <a:rPr lang="en-US" dirty="0"/>
              <a:t>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raporturile</a:t>
            </a:r>
            <a:r>
              <a:rPr lang="en-US" dirty="0"/>
              <a:t> </a:t>
            </a:r>
            <a:r>
              <a:rPr lang="en-US" dirty="0" err="1"/>
              <a:t>patrimoniale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nepatrimoniale</a:t>
            </a:r>
            <a:r>
              <a:rPr lang="en-US" dirty="0"/>
              <a:t> din </a:t>
            </a:r>
            <a:r>
              <a:rPr lang="en-US" dirty="0" err="1"/>
              <a:t>societate</a:t>
            </a:r>
            <a:r>
              <a:rPr lang="en-US" dirty="0"/>
              <a:t>. La </a:t>
            </a:r>
            <a:r>
              <a:rPr lang="en-US" dirty="0" err="1"/>
              <a:t>reglementarea</a:t>
            </a:r>
            <a:r>
              <a:rPr lang="en-US" dirty="0"/>
              <a:t> </a:t>
            </a:r>
            <a:r>
              <a:rPr lang="en-US" dirty="0" err="1"/>
              <a:t>acestora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pot </a:t>
            </a:r>
            <a:r>
              <a:rPr lang="en-US" dirty="0" err="1"/>
              <a:t>participa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ramuri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(</a:t>
            </a:r>
            <a:r>
              <a:rPr lang="en-US" dirty="0" err="1"/>
              <a:t>dreptul</a:t>
            </a:r>
            <a:r>
              <a:rPr lang="en-US" dirty="0"/>
              <a:t> </a:t>
            </a:r>
            <a:r>
              <a:rPr lang="en-US" dirty="0" err="1"/>
              <a:t>muncii</a:t>
            </a:r>
            <a:r>
              <a:rPr lang="en-US" dirty="0"/>
              <a:t>, </a:t>
            </a:r>
            <a:r>
              <a:rPr lang="en-US" dirty="0" err="1"/>
              <a:t>dreptul</a:t>
            </a:r>
            <a:r>
              <a:rPr lang="en-US" dirty="0"/>
              <a:t> </a:t>
            </a:r>
            <a:r>
              <a:rPr lang="en-US" dirty="0" err="1"/>
              <a:t>familiei</a:t>
            </a:r>
            <a:r>
              <a:rPr lang="en-US" dirty="0"/>
              <a:t>, </a:t>
            </a:r>
            <a:r>
              <a:rPr lang="en-US" dirty="0" err="1"/>
              <a:t>dreptul</a:t>
            </a:r>
            <a:r>
              <a:rPr lang="en-US" dirty="0"/>
              <a:t> </a:t>
            </a:r>
            <a:r>
              <a:rPr lang="en-US" dirty="0" err="1"/>
              <a:t>financiar</a:t>
            </a:r>
            <a:r>
              <a:rPr lang="en-US" dirty="0"/>
              <a:t>). </a:t>
            </a:r>
            <a:r>
              <a:rPr lang="en-US" dirty="0" err="1"/>
              <a:t>Dreptul</a:t>
            </a:r>
            <a:r>
              <a:rPr lang="en-US" dirty="0"/>
              <a:t> civil </a:t>
            </a:r>
            <a:r>
              <a:rPr lang="en-US" dirty="0" err="1"/>
              <a:t>reglementează</a:t>
            </a:r>
            <a:r>
              <a:rPr lang="en-US" dirty="0"/>
              <a:t> </a:t>
            </a:r>
            <a:r>
              <a:rPr lang="en-US" dirty="0" err="1"/>
              <a:t>acele</a:t>
            </a:r>
            <a:r>
              <a:rPr lang="en-US" dirty="0"/>
              <a:t> </a:t>
            </a:r>
            <a:r>
              <a:rPr lang="en-US" dirty="0" err="1"/>
              <a:t>raporturi</a:t>
            </a:r>
            <a:r>
              <a:rPr lang="en-US" dirty="0"/>
              <a:t> care </a:t>
            </a:r>
            <a:r>
              <a:rPr lang="en-US" dirty="0" err="1"/>
              <a:t>exprimă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o </a:t>
            </a:r>
            <a:r>
              <a:rPr lang="en-US" dirty="0" err="1"/>
              <a:t>anumită</a:t>
            </a:r>
            <a:r>
              <a:rPr lang="en-US" dirty="0"/>
              <a:t> </a:t>
            </a:r>
            <a:r>
              <a:rPr lang="en-US" dirty="0" err="1"/>
              <a:t>egalitate</a:t>
            </a:r>
            <a:r>
              <a:rPr lang="en-US" dirty="0"/>
              <a:t> a </a:t>
            </a:r>
            <a:r>
              <a:rPr lang="en-US" dirty="0" err="1"/>
              <a:t>participanţilor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4098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err="1"/>
              <a:t>După</a:t>
            </a:r>
            <a:r>
              <a:rPr lang="en-US" b="1" i="1" u="sng" dirty="0"/>
              <a:t> cum am </a:t>
            </a:r>
            <a:r>
              <a:rPr lang="en-US" b="1" i="1" u="sng" dirty="0" err="1"/>
              <a:t>mai</a:t>
            </a:r>
            <a:r>
              <a:rPr lang="en-US" b="1" i="1" u="sng" dirty="0"/>
              <a:t> </a:t>
            </a:r>
            <a:r>
              <a:rPr lang="en-US" b="1" i="1" u="sng" dirty="0" err="1"/>
              <a:t>menţionat</a:t>
            </a:r>
            <a:r>
              <a:rPr lang="en-US" b="1" i="1" u="sng" dirty="0"/>
              <a:t>, </a:t>
            </a:r>
            <a:r>
              <a:rPr lang="en-US" b="1" i="1" u="sng" dirty="0" err="1"/>
              <a:t>dreptul</a:t>
            </a:r>
            <a:r>
              <a:rPr lang="en-US" b="1" i="1" u="sng" dirty="0"/>
              <a:t> civil </a:t>
            </a:r>
            <a:r>
              <a:rPr lang="en-US" b="1" i="1" u="sng" dirty="0" err="1"/>
              <a:t>reglementează</a:t>
            </a:r>
            <a:r>
              <a:rPr lang="en-US" b="1" i="1" u="sng" dirty="0"/>
              <a:t> 2 </a:t>
            </a:r>
            <a:r>
              <a:rPr lang="en-US" b="1" i="1" u="sng" dirty="0" err="1"/>
              <a:t>categorii</a:t>
            </a:r>
            <a:r>
              <a:rPr lang="en-US" b="1" i="1" u="sng" dirty="0"/>
              <a:t> de </a:t>
            </a:r>
            <a:r>
              <a:rPr lang="en-US" b="1" i="1" u="sng" dirty="0" err="1"/>
              <a:t>relaţii</a:t>
            </a:r>
            <a:r>
              <a:rPr lang="en-US" b="1" i="1" u="sng" dirty="0"/>
              <a:t> </a:t>
            </a:r>
            <a:r>
              <a:rPr lang="en-US" b="1" i="1" u="sng" dirty="0" err="1"/>
              <a:t>sociale</a:t>
            </a:r>
            <a:r>
              <a:rPr lang="en-US" b="1" i="1" u="sng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1)</a:t>
            </a:r>
            <a:r>
              <a:rPr lang="en-US" b="1" i="1" dirty="0" err="1"/>
              <a:t>patrimoniale</a:t>
            </a:r>
            <a:r>
              <a:rPr lang="en-US" dirty="0"/>
              <a:t> –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acel</a:t>
            </a:r>
            <a:r>
              <a:rPr lang="en-US" dirty="0"/>
              <a:t> </a:t>
            </a:r>
            <a:r>
              <a:rPr lang="en-US" dirty="0" err="1"/>
              <a:t>raport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, </a:t>
            </a:r>
            <a:r>
              <a:rPr lang="en-US" dirty="0" err="1"/>
              <a:t>conţinutul</a:t>
            </a:r>
            <a:r>
              <a:rPr lang="en-US" dirty="0"/>
              <a:t> </a:t>
            </a:r>
            <a:r>
              <a:rPr lang="en-US" dirty="0" err="1"/>
              <a:t>căruia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fi </a:t>
            </a:r>
            <a:r>
              <a:rPr lang="en-US" dirty="0" err="1"/>
              <a:t>evaluat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bani</a:t>
            </a:r>
            <a:r>
              <a:rPr lang="en-US" dirty="0"/>
              <a:t>( ex. </a:t>
            </a:r>
            <a:r>
              <a:rPr lang="en-US" dirty="0" err="1"/>
              <a:t>dreptul</a:t>
            </a:r>
            <a:r>
              <a:rPr lang="en-US" dirty="0"/>
              <a:t> de </a:t>
            </a:r>
            <a:r>
              <a:rPr lang="en-US" dirty="0" err="1"/>
              <a:t>proprietate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chiar</a:t>
            </a:r>
            <a:r>
              <a:rPr lang="en-US" dirty="0"/>
              <a:t> </a:t>
            </a:r>
            <a:r>
              <a:rPr lang="en-US" dirty="0" err="1"/>
              <a:t>relaţia</a:t>
            </a:r>
            <a:r>
              <a:rPr lang="en-US" dirty="0"/>
              <a:t> </a:t>
            </a:r>
            <a:r>
              <a:rPr lang="en-US" dirty="0" err="1"/>
              <a:t>creată</a:t>
            </a:r>
            <a:r>
              <a:rPr lang="en-US" dirty="0"/>
              <a:t> din contractual de </a:t>
            </a:r>
            <a:r>
              <a:rPr lang="en-US" dirty="0" err="1"/>
              <a:t>vînzare-cumpărare</a:t>
            </a:r>
            <a:r>
              <a:rPr lang="en-US" dirty="0"/>
              <a:t>). </a:t>
            </a:r>
          </a:p>
          <a:p>
            <a:r>
              <a:rPr lang="en-US" b="1" i="1" dirty="0"/>
              <a:t>2)</a:t>
            </a:r>
            <a:r>
              <a:rPr lang="en-US" b="1" i="1" dirty="0" err="1"/>
              <a:t>nepatrimoniale</a:t>
            </a:r>
            <a:r>
              <a:rPr lang="en-US" dirty="0"/>
              <a:t> – </a:t>
            </a:r>
            <a:r>
              <a:rPr lang="en-US" dirty="0" err="1"/>
              <a:t>raportul</a:t>
            </a:r>
            <a:r>
              <a:rPr lang="en-US" dirty="0"/>
              <a:t> </a:t>
            </a:r>
            <a:r>
              <a:rPr lang="en-US" dirty="0" err="1"/>
              <a:t>acestei</a:t>
            </a:r>
            <a:r>
              <a:rPr lang="en-US" dirty="0"/>
              <a:t> </a:t>
            </a:r>
            <a:r>
              <a:rPr lang="en-US" dirty="0" err="1"/>
              <a:t>relaţii</a:t>
            </a:r>
            <a:r>
              <a:rPr lang="en-US" dirty="0"/>
              <a:t> nu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avea</a:t>
            </a:r>
            <a:r>
              <a:rPr lang="en-US" dirty="0"/>
              <a:t> </a:t>
            </a:r>
            <a:r>
              <a:rPr lang="en-US" dirty="0" err="1"/>
              <a:t>conţinut</a:t>
            </a:r>
            <a:r>
              <a:rPr lang="en-US" dirty="0"/>
              <a:t> care </a:t>
            </a:r>
            <a:r>
              <a:rPr lang="en-US" dirty="0" err="1"/>
              <a:t>să</a:t>
            </a:r>
            <a:r>
              <a:rPr lang="en-US" dirty="0"/>
              <a:t> fie </a:t>
            </a:r>
            <a:r>
              <a:rPr lang="en-US" dirty="0" err="1"/>
              <a:t>evaluat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bani</a:t>
            </a:r>
            <a:r>
              <a:rPr lang="en-US" dirty="0"/>
              <a:t> (ex. </a:t>
            </a:r>
            <a:r>
              <a:rPr lang="en-US" dirty="0" err="1"/>
              <a:t>raportul</a:t>
            </a:r>
            <a:r>
              <a:rPr lang="en-US" dirty="0"/>
              <a:t> care are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conţinut</a:t>
            </a:r>
            <a:r>
              <a:rPr lang="en-US" dirty="0"/>
              <a:t> </a:t>
            </a:r>
            <a:r>
              <a:rPr lang="en-US" dirty="0" err="1"/>
              <a:t>dreptul</a:t>
            </a:r>
            <a:r>
              <a:rPr lang="en-US" dirty="0"/>
              <a:t> la </a:t>
            </a:r>
            <a:r>
              <a:rPr lang="en-US" dirty="0" err="1"/>
              <a:t>nume</a:t>
            </a:r>
            <a:r>
              <a:rPr lang="en-US" dirty="0"/>
              <a:t>, la </a:t>
            </a:r>
            <a:r>
              <a:rPr lang="en-US" dirty="0" err="1"/>
              <a:t>denumire</a:t>
            </a:r>
            <a:r>
              <a:rPr lang="en-US" dirty="0"/>
              <a:t> </a:t>
            </a:r>
            <a:r>
              <a:rPr lang="en-US" dirty="0" err="1"/>
              <a:t>ori</a:t>
            </a:r>
            <a:r>
              <a:rPr lang="en-US" dirty="0"/>
              <a:t> </a:t>
            </a:r>
            <a:r>
              <a:rPr lang="en-US" dirty="0" err="1"/>
              <a:t>dreptul</a:t>
            </a:r>
            <a:r>
              <a:rPr lang="en-US" dirty="0"/>
              <a:t> la </a:t>
            </a:r>
            <a:r>
              <a:rPr lang="en-US" dirty="0" err="1"/>
              <a:t>sediu</a:t>
            </a:r>
            <a:r>
              <a:rPr lang="en-US" dirty="0"/>
              <a:t> ). </a:t>
            </a:r>
          </a:p>
          <a:p>
            <a:r>
              <a:rPr lang="en-US" dirty="0" err="1"/>
              <a:t>Ambele</a:t>
            </a:r>
            <a:r>
              <a:rPr lang="en-US" dirty="0"/>
              <a:t> </a:t>
            </a:r>
            <a:r>
              <a:rPr lang="en-US" dirty="0" err="1"/>
              <a:t>raporturi</a:t>
            </a:r>
            <a:r>
              <a:rPr lang="en-US" dirty="0"/>
              <a:t> </a:t>
            </a:r>
            <a:r>
              <a:rPr lang="en-US" dirty="0" err="1"/>
              <a:t>conţin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sine </a:t>
            </a:r>
            <a:r>
              <a:rPr lang="en-US" dirty="0" err="1"/>
              <a:t>subiecte</a:t>
            </a:r>
            <a:r>
              <a:rPr lang="en-US" dirty="0"/>
              <a:t> care au </a:t>
            </a:r>
            <a:r>
              <a:rPr lang="en-US" dirty="0" err="1"/>
              <a:t>aceeaşi</a:t>
            </a:r>
            <a:r>
              <a:rPr lang="en-US" dirty="0"/>
              <a:t> </a:t>
            </a:r>
            <a:r>
              <a:rPr lang="en-US" dirty="0" err="1"/>
              <a:t>egalitate</a:t>
            </a:r>
            <a:r>
              <a:rPr lang="en-US" dirty="0"/>
              <a:t> </a:t>
            </a:r>
            <a:r>
              <a:rPr lang="en-US" dirty="0" err="1"/>
              <a:t>juridică</a:t>
            </a:r>
            <a:r>
              <a:rPr lang="en-US" dirty="0"/>
              <a:t>. </a:t>
            </a:r>
            <a:r>
              <a:rPr lang="en-US" dirty="0" err="1"/>
              <a:t>Însă,în</a:t>
            </a:r>
            <a:r>
              <a:rPr lang="en-US" dirty="0"/>
              <a:t> </a:t>
            </a:r>
            <a:r>
              <a:rPr lang="en-US" dirty="0" err="1"/>
              <a:t>cazul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raporturile</a:t>
            </a:r>
            <a:r>
              <a:rPr lang="en-US" dirty="0"/>
              <a:t> </a:t>
            </a:r>
            <a:r>
              <a:rPr lang="en-US" dirty="0" err="1"/>
              <a:t>patrimoniale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nepatrimoniale</a:t>
            </a:r>
            <a:r>
              <a:rPr lang="en-US" dirty="0"/>
              <a:t> nu </a:t>
            </a:r>
            <a:r>
              <a:rPr lang="en-US" dirty="0" err="1"/>
              <a:t>ţin</a:t>
            </a:r>
            <a:r>
              <a:rPr lang="en-US" dirty="0"/>
              <a:t> </a:t>
            </a:r>
            <a:r>
              <a:rPr lang="en-US" dirty="0" err="1"/>
              <a:t>cont</a:t>
            </a:r>
            <a:r>
              <a:rPr lang="en-US" dirty="0"/>
              <a:t> de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condiţii</a:t>
            </a:r>
            <a:r>
              <a:rPr lang="en-US" dirty="0"/>
              <a:t>, nu </a:t>
            </a:r>
            <a:r>
              <a:rPr lang="en-US" dirty="0" err="1"/>
              <a:t>alcătuiesc</a:t>
            </a:r>
            <a:r>
              <a:rPr lang="en-US" dirty="0"/>
              <a:t> </a:t>
            </a:r>
            <a:r>
              <a:rPr lang="en-US" dirty="0" err="1"/>
              <a:t>obiectul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civil </a:t>
            </a:r>
            <a:r>
              <a:rPr lang="en-US" dirty="0" err="1"/>
              <a:t>şi</a:t>
            </a:r>
            <a:r>
              <a:rPr lang="en-US" dirty="0"/>
              <a:t> nu pot fi </a:t>
            </a:r>
            <a:r>
              <a:rPr lang="en-US" dirty="0" err="1"/>
              <a:t>reglementate</a:t>
            </a:r>
            <a:r>
              <a:rPr lang="en-US" dirty="0"/>
              <a:t> de </a:t>
            </a:r>
            <a:r>
              <a:rPr lang="en-US" dirty="0" err="1"/>
              <a:t>normele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3266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err="1"/>
              <a:t>Există</a:t>
            </a:r>
            <a:r>
              <a:rPr lang="en-US" b="1" i="1" u="sng" dirty="0"/>
              <a:t> </a:t>
            </a:r>
            <a:r>
              <a:rPr lang="en-US" b="1" i="1" u="sng" dirty="0" err="1"/>
              <a:t>două</a:t>
            </a:r>
            <a:r>
              <a:rPr lang="en-US" b="1" i="1" u="sng" dirty="0"/>
              <a:t> </a:t>
            </a:r>
            <a:r>
              <a:rPr lang="en-US" b="1" i="1" u="sng" dirty="0" err="1"/>
              <a:t>mari</a:t>
            </a:r>
            <a:r>
              <a:rPr lang="en-US" b="1" i="1" u="sng" dirty="0"/>
              <a:t> </a:t>
            </a:r>
            <a:r>
              <a:rPr lang="en-US" b="1" i="1" u="sng" dirty="0" err="1"/>
              <a:t>categorii</a:t>
            </a:r>
            <a:r>
              <a:rPr lang="en-US" b="1" i="1" u="sng" dirty="0"/>
              <a:t> de </a:t>
            </a:r>
            <a:r>
              <a:rPr lang="en-US" b="1" i="1" u="sng" dirty="0" err="1"/>
              <a:t>raporturi</a:t>
            </a:r>
            <a:r>
              <a:rPr lang="en-US" b="1" i="1" u="sng" dirty="0"/>
              <a:t> </a:t>
            </a:r>
            <a:r>
              <a:rPr lang="en-US" b="1" i="1" u="sng" dirty="0" err="1"/>
              <a:t>patrimoniale</a:t>
            </a:r>
            <a:r>
              <a:rPr lang="en-US" b="1" i="1" u="sng" dirty="0"/>
              <a:t> care </a:t>
            </a:r>
            <a:r>
              <a:rPr lang="en-US" b="1" i="1" u="sng" dirty="0" err="1"/>
              <a:t>sînt</a:t>
            </a:r>
            <a:r>
              <a:rPr lang="en-US" b="1" i="1" u="sng" dirty="0"/>
              <a:t> </a:t>
            </a:r>
            <a:r>
              <a:rPr lang="en-US" b="1" i="1" u="sng" dirty="0" err="1"/>
              <a:t>reglementate</a:t>
            </a:r>
            <a:r>
              <a:rPr lang="en-US" b="1" i="1" u="sng" dirty="0"/>
              <a:t> de </a:t>
            </a:r>
            <a:r>
              <a:rPr lang="en-US" b="1" i="1" u="sng" dirty="0" err="1"/>
              <a:t>dreptul</a:t>
            </a:r>
            <a:r>
              <a:rPr lang="en-US" b="1" i="1" u="sng" dirty="0"/>
              <a:t> civil: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1)</a:t>
            </a:r>
            <a:r>
              <a:rPr lang="en-US" i="1" dirty="0" err="1"/>
              <a:t>raporturile</a:t>
            </a:r>
            <a:r>
              <a:rPr lang="en-US" i="1" dirty="0"/>
              <a:t> </a:t>
            </a:r>
            <a:r>
              <a:rPr lang="en-US" i="1" dirty="0" err="1"/>
              <a:t>reale</a:t>
            </a:r>
            <a:endParaRPr lang="en-US" dirty="0"/>
          </a:p>
          <a:p>
            <a:r>
              <a:rPr lang="en-US" i="1" dirty="0"/>
              <a:t>2)</a:t>
            </a:r>
            <a:r>
              <a:rPr lang="en-US" i="1" dirty="0" err="1"/>
              <a:t>raporturile</a:t>
            </a:r>
            <a:r>
              <a:rPr lang="en-US" i="1" dirty="0"/>
              <a:t> </a:t>
            </a:r>
            <a:r>
              <a:rPr lang="en-US" i="1" dirty="0" err="1"/>
              <a:t>obligaţiile</a:t>
            </a:r>
            <a:endParaRPr lang="en-US" dirty="0"/>
          </a:p>
          <a:p>
            <a:r>
              <a:rPr lang="en-US" b="1" i="1" dirty="0"/>
              <a:t>Real</a:t>
            </a:r>
            <a:r>
              <a:rPr lang="en-US" dirty="0"/>
              <a:t> –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acel</a:t>
            </a:r>
            <a:r>
              <a:rPr lang="en-US" dirty="0"/>
              <a:t> </a:t>
            </a:r>
            <a:r>
              <a:rPr lang="en-US" dirty="0" err="1"/>
              <a:t>raport</a:t>
            </a:r>
            <a:r>
              <a:rPr lang="en-US" dirty="0"/>
              <a:t> care are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conţinut</a:t>
            </a:r>
            <a:r>
              <a:rPr lang="en-US" dirty="0"/>
              <a:t> </a:t>
            </a:r>
            <a:r>
              <a:rPr lang="en-US" dirty="0" err="1"/>
              <a:t>drepturi</a:t>
            </a:r>
            <a:r>
              <a:rPr lang="en-US" dirty="0"/>
              <a:t> </a:t>
            </a:r>
            <a:r>
              <a:rPr lang="en-US" dirty="0" err="1"/>
              <a:t>reale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numărul</a:t>
            </a:r>
            <a:r>
              <a:rPr lang="en-US" dirty="0"/>
              <a:t> </a:t>
            </a:r>
            <a:r>
              <a:rPr lang="en-US" dirty="0" err="1"/>
              <a:t>acestor</a:t>
            </a:r>
            <a:r>
              <a:rPr lang="en-US" dirty="0"/>
              <a:t> </a:t>
            </a:r>
            <a:r>
              <a:rPr lang="en-US" dirty="0" err="1"/>
              <a:t>drepturi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stabilit</a:t>
            </a:r>
            <a:r>
              <a:rPr lang="en-US" dirty="0"/>
              <a:t> de </a:t>
            </a:r>
            <a:r>
              <a:rPr lang="en-US" dirty="0" err="1"/>
              <a:t>lege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mod </a:t>
            </a:r>
            <a:r>
              <a:rPr lang="en-US" dirty="0" err="1"/>
              <a:t>expres</a:t>
            </a:r>
            <a:r>
              <a:rPr lang="en-US" dirty="0"/>
              <a:t>. </a:t>
            </a:r>
            <a:r>
              <a:rPr lang="en-US" dirty="0" err="1"/>
              <a:t>Codul</a:t>
            </a:r>
            <a:r>
              <a:rPr lang="en-US" dirty="0"/>
              <a:t> civil </a:t>
            </a:r>
            <a:r>
              <a:rPr lang="en-US" dirty="0" err="1"/>
              <a:t>cunoaşte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reglementează</a:t>
            </a:r>
            <a:r>
              <a:rPr lang="en-US" dirty="0"/>
              <a:t> </a:t>
            </a:r>
            <a:r>
              <a:rPr lang="en-US" dirty="0" err="1"/>
              <a:t>următoarele</a:t>
            </a:r>
            <a:r>
              <a:rPr lang="en-US" dirty="0"/>
              <a:t> </a:t>
            </a:r>
            <a:r>
              <a:rPr lang="en-US" dirty="0" err="1"/>
              <a:t>drepturi</a:t>
            </a:r>
            <a:r>
              <a:rPr lang="en-US" dirty="0"/>
              <a:t> </a:t>
            </a:r>
            <a:r>
              <a:rPr lang="en-US" dirty="0" err="1"/>
              <a:t>reale</a:t>
            </a:r>
            <a:r>
              <a:rPr lang="en-US" dirty="0"/>
              <a:t> : </a:t>
            </a:r>
            <a:r>
              <a:rPr lang="en-US" dirty="0" err="1"/>
              <a:t>dreptul</a:t>
            </a:r>
            <a:r>
              <a:rPr lang="en-US" dirty="0"/>
              <a:t> de </a:t>
            </a:r>
            <a:r>
              <a:rPr lang="en-US" dirty="0" err="1"/>
              <a:t>proprietate</a:t>
            </a:r>
            <a:r>
              <a:rPr lang="en-US" dirty="0"/>
              <a:t> , </a:t>
            </a:r>
            <a:r>
              <a:rPr lang="en-US" dirty="0" err="1"/>
              <a:t>dreptul</a:t>
            </a:r>
            <a:r>
              <a:rPr lang="en-US" dirty="0"/>
              <a:t> de usufruct , </a:t>
            </a:r>
            <a:r>
              <a:rPr lang="en-US" dirty="0" err="1"/>
              <a:t>dreptul</a:t>
            </a:r>
            <a:r>
              <a:rPr lang="en-US" dirty="0"/>
              <a:t> de </a:t>
            </a:r>
            <a:r>
              <a:rPr lang="en-US" dirty="0" err="1"/>
              <a:t>uz</a:t>
            </a:r>
            <a:r>
              <a:rPr lang="en-US" dirty="0"/>
              <a:t>, </a:t>
            </a:r>
            <a:r>
              <a:rPr lang="en-US" dirty="0" err="1"/>
              <a:t>dreptul</a:t>
            </a:r>
            <a:r>
              <a:rPr lang="en-US" dirty="0"/>
              <a:t> de </a:t>
            </a:r>
            <a:r>
              <a:rPr lang="en-US" dirty="0" err="1"/>
              <a:t>servitute</a:t>
            </a:r>
            <a:r>
              <a:rPr lang="en-US" dirty="0"/>
              <a:t>, </a:t>
            </a:r>
            <a:r>
              <a:rPr lang="en-US" dirty="0" err="1"/>
              <a:t>dreptul</a:t>
            </a:r>
            <a:r>
              <a:rPr lang="en-US" dirty="0"/>
              <a:t> de </a:t>
            </a:r>
            <a:r>
              <a:rPr lang="en-US" dirty="0" err="1"/>
              <a:t>superficie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dreptul</a:t>
            </a:r>
            <a:r>
              <a:rPr lang="en-US" dirty="0"/>
              <a:t> de </a:t>
            </a:r>
            <a:r>
              <a:rPr lang="en-US" dirty="0" err="1"/>
              <a:t>gaj</a:t>
            </a:r>
            <a:r>
              <a:rPr lang="en-US" dirty="0"/>
              <a:t>. </a:t>
            </a:r>
          </a:p>
          <a:p>
            <a:r>
              <a:rPr lang="en-US" b="1" i="1" dirty="0" err="1"/>
              <a:t>Obligaţional</a:t>
            </a:r>
            <a:r>
              <a:rPr lang="en-US" dirty="0"/>
              <a:t> –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raportul</a:t>
            </a:r>
            <a:r>
              <a:rPr lang="en-US" dirty="0"/>
              <a:t> care </a:t>
            </a:r>
            <a:r>
              <a:rPr lang="en-US" dirty="0" err="1"/>
              <a:t>conţine</a:t>
            </a:r>
            <a:r>
              <a:rPr lang="en-US" dirty="0"/>
              <a:t> </a:t>
            </a:r>
            <a:r>
              <a:rPr lang="en-US" dirty="0" err="1"/>
              <a:t>creanţe</a:t>
            </a:r>
            <a:r>
              <a:rPr lang="en-US" dirty="0"/>
              <a:t> </a:t>
            </a:r>
            <a:r>
              <a:rPr lang="en-US" dirty="0" err="1"/>
              <a:t>indiferent</a:t>
            </a:r>
            <a:r>
              <a:rPr lang="en-US" dirty="0"/>
              <a:t> de </a:t>
            </a:r>
            <a:r>
              <a:rPr lang="en-US" dirty="0" err="1"/>
              <a:t>raportul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 , act </a:t>
            </a:r>
            <a:r>
              <a:rPr lang="en-US" dirty="0" err="1"/>
              <a:t>juridic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fapt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. (licit </a:t>
            </a:r>
            <a:r>
              <a:rPr lang="en-US" dirty="0" err="1"/>
              <a:t>sau</a:t>
            </a:r>
            <a:r>
              <a:rPr lang="en-US" dirty="0"/>
              <a:t> illicit) .</a:t>
            </a:r>
            <a:r>
              <a:rPr lang="en-US" dirty="0" err="1"/>
              <a:t>Raportul</a:t>
            </a:r>
            <a:r>
              <a:rPr lang="en-US" dirty="0"/>
              <a:t> </a:t>
            </a:r>
            <a:r>
              <a:rPr lang="en-US" dirty="0" err="1"/>
              <a:t>obligaţional</a:t>
            </a:r>
            <a:r>
              <a:rPr lang="en-US" dirty="0"/>
              <a:t> </a:t>
            </a:r>
            <a:r>
              <a:rPr lang="en-US" dirty="0" err="1"/>
              <a:t>conţine</a:t>
            </a:r>
            <a:r>
              <a:rPr lang="en-US" dirty="0"/>
              <a:t>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subiecte</a:t>
            </a:r>
            <a:r>
              <a:rPr lang="en-US" dirty="0"/>
              <a:t> </a:t>
            </a:r>
            <a:r>
              <a:rPr lang="en-US" dirty="0" err="1"/>
              <a:t>importante</a:t>
            </a:r>
            <a:r>
              <a:rPr lang="en-US" dirty="0"/>
              <a:t> : creditor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debitor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521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274470"/>
              </p:ext>
            </p:extLst>
          </p:nvPr>
        </p:nvGraphicFramePr>
        <p:xfrm>
          <a:off x="1371599" y="685800"/>
          <a:ext cx="7521690" cy="5412045"/>
        </p:xfrm>
        <a:graphic>
          <a:graphicData uri="http://schemas.openxmlformats.org/drawingml/2006/table">
            <a:tbl>
              <a:tblPr/>
              <a:tblGrid>
                <a:gridCol w="3760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0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258">
                <a:tc>
                  <a:txBody>
                    <a:bodyPr/>
                    <a:lstStyle/>
                    <a:p>
                      <a:r>
                        <a:rPr lang="en-US" sz="1100" b="1" i="1">
                          <a:effectLst/>
                        </a:rPr>
                        <a:t>   Drept public</a:t>
                      </a:r>
                      <a:endParaRPr lang="en-US" sz="1100">
                        <a:effectLst/>
                      </a:endParaRPr>
                    </a:p>
                  </a:txBody>
                  <a:tcPr marL="53676" marR="53676" marT="37275" marB="3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1100" b="1" i="1">
                          <a:effectLst/>
                        </a:rPr>
                        <a:t>                     Drept privat </a:t>
                      </a:r>
                      <a:endParaRPr lang="ro-RO" sz="1100">
                        <a:effectLst/>
                      </a:endParaRPr>
                    </a:p>
                  </a:txBody>
                  <a:tcPr marL="53676" marR="53676" marT="37275" marB="3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704">
                <a:tc>
                  <a:txBody>
                    <a:bodyPr/>
                    <a:lstStyle/>
                    <a:p>
                      <a:r>
                        <a:rPr lang="en-US" sz="1100" b="1" i="1">
                          <a:effectLst/>
                        </a:rPr>
                        <a:t>Apără și promovează interesele statului.</a:t>
                      </a:r>
                      <a:endParaRPr lang="en-US" sz="1100">
                        <a:effectLst/>
                      </a:endParaRPr>
                    </a:p>
                    <a:p>
                      <a:r>
                        <a:rPr lang="en-US" sz="1100" b="1" i="1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</a:txBody>
                  <a:tcPr marL="53676" marR="53676" marT="37275" marB="372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i="1">
                          <a:effectLst/>
                        </a:rPr>
                        <a:t>Apără și promovează interesele particularilor(persoane fizice și juridice).</a:t>
                      </a:r>
                      <a:endParaRPr lang="en-US" sz="1100">
                        <a:effectLst/>
                      </a:endParaRPr>
                    </a:p>
                  </a:txBody>
                  <a:tcPr marL="53676" marR="53676" marT="37275" marB="372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2041">
                <a:tc>
                  <a:txBody>
                    <a:bodyPr/>
                    <a:lstStyle/>
                    <a:p>
                      <a:r>
                        <a:rPr lang="en-US" sz="1100" b="1" i="1">
                          <a:effectLst/>
                        </a:rPr>
                        <a:t>Cuprinde următoarele ramuri de drept:</a:t>
                      </a:r>
                      <a:endParaRPr lang="en-US" sz="1100">
                        <a:effectLst/>
                      </a:endParaRPr>
                    </a:p>
                    <a:p>
                      <a:r>
                        <a:rPr lang="en-US" sz="1100" i="1">
                          <a:effectLst/>
                        </a:rPr>
                        <a:t>-Drept consituțional,administrativ,contravențional ,penal ,procesual penal,financiar și fiscal,vamal,execuțional,mediului.</a:t>
                      </a:r>
                      <a:endParaRPr lang="en-US" sz="1100">
                        <a:effectLst/>
                      </a:endParaRPr>
                    </a:p>
                  </a:txBody>
                  <a:tcPr marL="53676" marR="53676" marT="37275" marB="372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i="1">
                          <a:effectLst/>
                        </a:rPr>
                        <a:t>Cuprinde următoarele ramuri de drept:</a:t>
                      </a:r>
                      <a:endParaRPr lang="en-US" sz="1100">
                        <a:effectLst/>
                      </a:endParaRPr>
                    </a:p>
                    <a:p>
                      <a:r>
                        <a:rPr lang="en-US" sz="1100" i="1">
                          <a:effectLst/>
                        </a:rPr>
                        <a:t>-Dreptul civil,muncii,familiei,procesual civil,protecției sociale,internațional privat,comercial.</a:t>
                      </a:r>
                      <a:endParaRPr lang="en-US" sz="1100">
                        <a:effectLst/>
                      </a:endParaRPr>
                    </a:p>
                    <a:p>
                      <a:r>
                        <a:rPr lang="en-US" sz="1100" b="1" i="1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</a:txBody>
                  <a:tcPr marL="53676" marR="53676" marT="37275" marB="372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3149">
                <a:tc>
                  <a:txBody>
                    <a:bodyPr/>
                    <a:lstStyle/>
                    <a:p>
                      <a:r>
                        <a:rPr lang="en-US" sz="1100" b="1" i="1">
                          <a:effectLst/>
                        </a:rPr>
                        <a:t>Normele juridice specifice dreptului public sînt normele imperative.</a:t>
                      </a:r>
                      <a:endParaRPr lang="en-US" sz="1100">
                        <a:effectLst/>
                      </a:endParaRPr>
                    </a:p>
                    <a:p>
                      <a:r>
                        <a:rPr lang="en-US" sz="1100" b="1" i="1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</a:txBody>
                  <a:tcPr marL="53676" marR="53676" marT="37275" marB="372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i="1" dirty="0" err="1">
                          <a:effectLst/>
                        </a:rPr>
                        <a:t>Normele</a:t>
                      </a:r>
                      <a:r>
                        <a:rPr lang="en-US" sz="1100" b="1" i="1" dirty="0">
                          <a:effectLst/>
                        </a:rPr>
                        <a:t> </a:t>
                      </a:r>
                      <a:r>
                        <a:rPr lang="en-US" sz="1100" b="1" i="1" dirty="0" err="1">
                          <a:effectLst/>
                        </a:rPr>
                        <a:t>juridice</a:t>
                      </a:r>
                      <a:r>
                        <a:rPr lang="en-US" sz="1100" b="1" i="1" dirty="0">
                          <a:effectLst/>
                        </a:rPr>
                        <a:t> </a:t>
                      </a:r>
                      <a:r>
                        <a:rPr lang="en-US" sz="1100" b="1" i="1" dirty="0" err="1">
                          <a:effectLst/>
                        </a:rPr>
                        <a:t>specifice</a:t>
                      </a:r>
                      <a:r>
                        <a:rPr lang="en-US" sz="1100" b="1" i="1" dirty="0">
                          <a:effectLst/>
                        </a:rPr>
                        <a:t> </a:t>
                      </a:r>
                      <a:r>
                        <a:rPr lang="en-US" sz="1100" b="1" i="1" dirty="0" err="1">
                          <a:effectLst/>
                        </a:rPr>
                        <a:t>dreptului</a:t>
                      </a:r>
                      <a:r>
                        <a:rPr lang="en-US" sz="1100" b="1" i="1" dirty="0">
                          <a:effectLst/>
                        </a:rPr>
                        <a:t> </a:t>
                      </a:r>
                      <a:r>
                        <a:rPr lang="en-US" sz="1100" b="1" i="1" dirty="0" err="1">
                          <a:effectLst/>
                        </a:rPr>
                        <a:t>privat</a:t>
                      </a:r>
                      <a:r>
                        <a:rPr lang="en-US" sz="1100" b="1" i="1" dirty="0">
                          <a:effectLst/>
                        </a:rPr>
                        <a:t> </a:t>
                      </a:r>
                      <a:r>
                        <a:rPr lang="en-US" sz="1100" b="1" i="1" dirty="0" err="1">
                          <a:effectLst/>
                        </a:rPr>
                        <a:t>sînt</a:t>
                      </a:r>
                      <a:r>
                        <a:rPr lang="en-US" sz="1100" b="1" i="1" dirty="0">
                          <a:effectLst/>
                        </a:rPr>
                        <a:t> </a:t>
                      </a:r>
                      <a:r>
                        <a:rPr lang="en-US" sz="1100" b="1" i="1" dirty="0" err="1">
                          <a:effectLst/>
                        </a:rPr>
                        <a:t>normele</a:t>
                      </a:r>
                      <a:r>
                        <a:rPr lang="en-US" sz="1100" b="1" i="1" dirty="0">
                          <a:effectLst/>
                        </a:rPr>
                        <a:t> </a:t>
                      </a:r>
                      <a:r>
                        <a:rPr lang="en-US" sz="1100" b="1" i="1" dirty="0" err="1">
                          <a:effectLst/>
                        </a:rPr>
                        <a:t>dispozitive</a:t>
                      </a:r>
                      <a:r>
                        <a:rPr lang="en-US" sz="1100" b="1" i="1" dirty="0">
                          <a:effectLst/>
                        </a:rPr>
                        <a:t>(</a:t>
                      </a:r>
                      <a:r>
                        <a:rPr lang="en-US" sz="1100" b="1" i="1" dirty="0" err="1">
                          <a:effectLst/>
                        </a:rPr>
                        <a:t>ce</a:t>
                      </a:r>
                      <a:r>
                        <a:rPr lang="en-US" sz="1100" b="1" i="1" dirty="0">
                          <a:effectLst/>
                        </a:rPr>
                        <a:t> se </a:t>
                      </a:r>
                      <a:r>
                        <a:rPr lang="en-US" sz="1100" b="1" i="1" dirty="0" err="1">
                          <a:effectLst/>
                        </a:rPr>
                        <a:t>poate,ce</a:t>
                      </a:r>
                      <a:r>
                        <a:rPr lang="en-US" sz="1100" b="1" i="1" dirty="0">
                          <a:effectLst/>
                        </a:rPr>
                        <a:t> se </a:t>
                      </a:r>
                      <a:r>
                        <a:rPr lang="en-US" sz="1100" b="1" i="1" dirty="0" err="1">
                          <a:effectLst/>
                        </a:rPr>
                        <a:t>permite</a:t>
                      </a:r>
                      <a:r>
                        <a:rPr lang="en-US" sz="1100" b="1" i="1" dirty="0">
                          <a:effectLst/>
                        </a:rPr>
                        <a:t>).</a:t>
                      </a:r>
                      <a:endParaRPr lang="en-US" sz="1100" dirty="0">
                        <a:effectLst/>
                      </a:endParaRPr>
                    </a:p>
                  </a:txBody>
                  <a:tcPr marL="53676" marR="53676" marT="37275" marB="372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3149">
                <a:tc>
                  <a:txBody>
                    <a:bodyPr/>
                    <a:lstStyle/>
                    <a:p>
                      <a:r>
                        <a:rPr lang="en-US" sz="1100" b="1" i="1">
                          <a:effectLst/>
                        </a:rPr>
                        <a:t>Metoda specifică dreptului public este metoda ordonării.</a:t>
                      </a:r>
                      <a:endParaRPr lang="en-US" sz="1100">
                        <a:effectLst/>
                      </a:endParaRPr>
                    </a:p>
                  </a:txBody>
                  <a:tcPr marL="53676" marR="53676" marT="37275" marB="372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i="1" dirty="0" err="1">
                          <a:effectLst/>
                        </a:rPr>
                        <a:t>Metoda</a:t>
                      </a:r>
                      <a:r>
                        <a:rPr lang="en-US" sz="1100" b="1" i="1" dirty="0">
                          <a:effectLst/>
                        </a:rPr>
                        <a:t> </a:t>
                      </a:r>
                      <a:r>
                        <a:rPr lang="en-US" sz="1100" b="1" i="1" dirty="0" err="1">
                          <a:effectLst/>
                        </a:rPr>
                        <a:t>specifică</a:t>
                      </a:r>
                      <a:r>
                        <a:rPr lang="en-US" sz="1100" b="1" i="1" dirty="0">
                          <a:effectLst/>
                        </a:rPr>
                        <a:t> </a:t>
                      </a:r>
                      <a:r>
                        <a:rPr lang="en-US" sz="1100" b="1" i="1" dirty="0" err="1">
                          <a:effectLst/>
                        </a:rPr>
                        <a:t>dreptului</a:t>
                      </a:r>
                      <a:r>
                        <a:rPr lang="en-US" sz="1100" b="1" i="1" dirty="0">
                          <a:effectLst/>
                        </a:rPr>
                        <a:t> </a:t>
                      </a:r>
                      <a:r>
                        <a:rPr lang="en-US" sz="1100" b="1" i="1" dirty="0" err="1">
                          <a:effectLst/>
                        </a:rPr>
                        <a:t>privat</a:t>
                      </a:r>
                      <a:r>
                        <a:rPr lang="en-US" sz="1100" b="1" i="1" dirty="0">
                          <a:effectLst/>
                        </a:rPr>
                        <a:t> </a:t>
                      </a:r>
                      <a:r>
                        <a:rPr lang="en-US" sz="1100" b="1" i="1" dirty="0" err="1">
                          <a:effectLst/>
                        </a:rPr>
                        <a:t>este</a:t>
                      </a:r>
                      <a:r>
                        <a:rPr lang="en-US" sz="1100" b="1" i="1" dirty="0">
                          <a:effectLst/>
                        </a:rPr>
                        <a:t> </a:t>
                      </a:r>
                      <a:r>
                        <a:rPr lang="en-US" sz="1100" b="1" i="1" dirty="0" err="1">
                          <a:effectLst/>
                        </a:rPr>
                        <a:t>metoda</a:t>
                      </a:r>
                      <a:r>
                        <a:rPr lang="en-US" sz="1100" b="1" i="1" dirty="0">
                          <a:effectLst/>
                        </a:rPr>
                        <a:t> </a:t>
                      </a:r>
                      <a:r>
                        <a:rPr lang="en-US" sz="1100" b="1" i="1" dirty="0" err="1">
                          <a:effectLst/>
                        </a:rPr>
                        <a:t>coordonării</a:t>
                      </a:r>
                      <a:r>
                        <a:rPr lang="en-US" sz="1100" b="1" i="1" dirty="0">
                          <a:effectLst/>
                        </a:rPr>
                        <a:t> </a:t>
                      </a:r>
                      <a:r>
                        <a:rPr lang="en-US" sz="1100" b="1" i="1" dirty="0" err="1">
                          <a:effectLst/>
                        </a:rPr>
                        <a:t>voinței</a:t>
                      </a:r>
                      <a:r>
                        <a:rPr lang="en-US" sz="1100" b="1" i="1" dirty="0">
                          <a:effectLst/>
                        </a:rPr>
                        <a:t> </a:t>
                      </a:r>
                      <a:r>
                        <a:rPr lang="en-US" sz="1100" b="1" i="1" dirty="0" err="1">
                          <a:effectLst/>
                        </a:rPr>
                        <a:t>și</a:t>
                      </a:r>
                      <a:r>
                        <a:rPr lang="en-US" sz="1100" b="1" i="1" dirty="0">
                          <a:effectLst/>
                        </a:rPr>
                        <a:t> </a:t>
                      </a:r>
                      <a:r>
                        <a:rPr lang="en-US" sz="1100" b="1" i="1" dirty="0" err="1">
                          <a:effectLst/>
                        </a:rPr>
                        <a:t>interesului</a:t>
                      </a:r>
                      <a:r>
                        <a:rPr lang="en-US" sz="1100" b="1" i="1" dirty="0">
                          <a:effectLst/>
                        </a:rPr>
                        <a:t> </a:t>
                      </a:r>
                      <a:r>
                        <a:rPr lang="en-US" sz="1100" b="1" i="1" dirty="0" err="1">
                          <a:effectLst/>
                        </a:rPr>
                        <a:t>părții</a:t>
                      </a:r>
                      <a:r>
                        <a:rPr lang="en-US" sz="1100" b="1" i="1" dirty="0">
                          <a:effectLst/>
                        </a:rPr>
                        <a:t>.</a:t>
                      </a:r>
                      <a:endParaRPr lang="en-US" sz="1100" dirty="0">
                        <a:effectLst/>
                      </a:endParaRPr>
                    </a:p>
                  </a:txBody>
                  <a:tcPr marL="53676" marR="53676" marT="37275" marB="372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7595">
                <a:tc>
                  <a:txBody>
                    <a:bodyPr/>
                    <a:lstStyle/>
                    <a:p>
                      <a:r>
                        <a:rPr lang="en-US" sz="1100" b="1" i="1">
                          <a:effectLst/>
                        </a:rPr>
                        <a:t>Subiectul necesar în raporturile de drept public este statul.</a:t>
                      </a:r>
                      <a:endParaRPr lang="en-US" sz="1100">
                        <a:effectLst/>
                      </a:endParaRPr>
                    </a:p>
                  </a:txBody>
                  <a:tcPr marL="53676" marR="53676" marT="37275" marB="372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i="1">
                          <a:effectLst/>
                        </a:rPr>
                        <a:t>În raporturile de drept privat statul de regulă nu participă,cu excepția cazurile de judecare și arbitrare a litigiilor între particulari.</a:t>
                      </a:r>
                      <a:endParaRPr lang="en-US" sz="1100">
                        <a:effectLst/>
                      </a:endParaRPr>
                    </a:p>
                  </a:txBody>
                  <a:tcPr marL="53676" marR="53676" marT="37275" marB="372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3149">
                <a:tc>
                  <a:txBody>
                    <a:bodyPr/>
                    <a:lstStyle/>
                    <a:p>
                      <a:r>
                        <a:rPr lang="en-US" sz="1100" b="1" i="1">
                          <a:effectLst/>
                        </a:rPr>
                        <a:t>Participanții în raporturile de drept public sînt pe poziții de inegalitate,un subiect e superior(statul), iar altul este inferior.</a:t>
                      </a:r>
                      <a:endParaRPr lang="en-US" sz="1100">
                        <a:effectLst/>
                      </a:endParaRPr>
                    </a:p>
                  </a:txBody>
                  <a:tcPr marL="53676" marR="53676" marT="37275" marB="372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i="1" dirty="0" err="1">
                          <a:effectLst/>
                        </a:rPr>
                        <a:t>În</a:t>
                      </a:r>
                      <a:r>
                        <a:rPr lang="en-US" sz="1100" b="1" i="1" dirty="0">
                          <a:effectLst/>
                        </a:rPr>
                        <a:t> </a:t>
                      </a:r>
                      <a:r>
                        <a:rPr lang="en-US" sz="1100" b="1" i="1" dirty="0" err="1">
                          <a:effectLst/>
                        </a:rPr>
                        <a:t>raporturile</a:t>
                      </a:r>
                      <a:r>
                        <a:rPr lang="en-US" sz="1100" b="1" i="1" dirty="0">
                          <a:effectLst/>
                        </a:rPr>
                        <a:t> de </a:t>
                      </a:r>
                      <a:r>
                        <a:rPr lang="en-US" sz="1100" b="1" i="1" dirty="0" err="1">
                          <a:effectLst/>
                        </a:rPr>
                        <a:t>drept</a:t>
                      </a:r>
                      <a:r>
                        <a:rPr lang="en-US" sz="1100" b="1" i="1" dirty="0">
                          <a:effectLst/>
                        </a:rPr>
                        <a:t> </a:t>
                      </a:r>
                      <a:r>
                        <a:rPr lang="en-US" sz="1100" b="1" i="1" dirty="0" err="1">
                          <a:effectLst/>
                        </a:rPr>
                        <a:t>privat</a:t>
                      </a:r>
                      <a:r>
                        <a:rPr lang="en-US" sz="1100" b="1" i="1" dirty="0">
                          <a:effectLst/>
                        </a:rPr>
                        <a:t> </a:t>
                      </a:r>
                      <a:r>
                        <a:rPr lang="en-US" sz="1100" b="1" i="1" dirty="0" err="1">
                          <a:effectLst/>
                        </a:rPr>
                        <a:t>participanții</a:t>
                      </a:r>
                      <a:r>
                        <a:rPr lang="en-US" sz="1100" b="1" i="1" dirty="0">
                          <a:effectLst/>
                        </a:rPr>
                        <a:t> ,se </a:t>
                      </a:r>
                      <a:r>
                        <a:rPr lang="en-US" sz="1100" b="1" i="1" dirty="0" err="1">
                          <a:effectLst/>
                        </a:rPr>
                        <a:t>află</a:t>
                      </a:r>
                      <a:r>
                        <a:rPr lang="en-US" sz="1100" b="1" i="1" dirty="0">
                          <a:effectLst/>
                        </a:rPr>
                        <a:t> </a:t>
                      </a:r>
                      <a:r>
                        <a:rPr lang="en-US" sz="1100" b="1" i="1" dirty="0" err="1">
                          <a:effectLst/>
                        </a:rPr>
                        <a:t>pe</a:t>
                      </a:r>
                      <a:r>
                        <a:rPr lang="en-US" sz="1100" b="1" i="1" dirty="0">
                          <a:effectLst/>
                        </a:rPr>
                        <a:t> </a:t>
                      </a:r>
                      <a:r>
                        <a:rPr lang="en-US" sz="1100" b="1" i="1" dirty="0" err="1">
                          <a:effectLst/>
                        </a:rPr>
                        <a:t>poziții</a:t>
                      </a:r>
                      <a:r>
                        <a:rPr lang="en-US" sz="1100" b="1" i="1" dirty="0">
                          <a:effectLst/>
                        </a:rPr>
                        <a:t> de </a:t>
                      </a:r>
                      <a:r>
                        <a:rPr lang="en-US" sz="1100" b="1" i="1" dirty="0" err="1">
                          <a:effectLst/>
                        </a:rPr>
                        <a:t>egalitate</a:t>
                      </a:r>
                      <a:r>
                        <a:rPr lang="en-US" sz="1100" b="1" i="1" dirty="0">
                          <a:effectLst/>
                        </a:rPr>
                        <a:t>.</a:t>
                      </a:r>
                      <a:endParaRPr lang="en-US" sz="1100" dirty="0">
                        <a:effectLst/>
                      </a:endParaRPr>
                    </a:p>
                  </a:txBody>
                  <a:tcPr marL="53676" marR="53676" marT="37275" marB="372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8163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err="1"/>
              <a:t>Raporturile</a:t>
            </a:r>
            <a:r>
              <a:rPr lang="en-US" b="1" i="1" dirty="0"/>
              <a:t> </a:t>
            </a:r>
            <a:r>
              <a:rPr lang="en-US" b="1" i="1" dirty="0" err="1"/>
              <a:t>personale</a:t>
            </a:r>
            <a:r>
              <a:rPr lang="en-US" b="1" i="1" dirty="0"/>
              <a:t> </a:t>
            </a:r>
            <a:r>
              <a:rPr lang="en-US" b="1" i="1" dirty="0" err="1"/>
              <a:t>nepatrimoniale</a:t>
            </a:r>
            <a:r>
              <a:rPr lang="en-US" b="1" i="1" dirty="0"/>
              <a:t> </a:t>
            </a:r>
            <a:r>
              <a:rPr lang="en-US" b="1" i="1" dirty="0" err="1"/>
              <a:t>reglementate</a:t>
            </a:r>
            <a:r>
              <a:rPr lang="en-US" b="1" i="1" dirty="0"/>
              <a:t> de </a:t>
            </a:r>
            <a:r>
              <a:rPr lang="en-US" b="1" i="1" dirty="0" err="1"/>
              <a:t>normele</a:t>
            </a:r>
            <a:r>
              <a:rPr lang="en-US" b="1" i="1" dirty="0"/>
              <a:t> </a:t>
            </a:r>
            <a:r>
              <a:rPr lang="en-US" b="1" i="1" dirty="0" err="1"/>
              <a:t>dreptului</a:t>
            </a:r>
            <a:r>
              <a:rPr lang="en-US" b="1" i="1" dirty="0"/>
              <a:t> civil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 err="1"/>
              <a:t>Raporturile</a:t>
            </a:r>
            <a:r>
              <a:rPr lang="en-US" dirty="0"/>
              <a:t> </a:t>
            </a:r>
            <a:r>
              <a:rPr lang="en-US" b="1" i="1" dirty="0" err="1"/>
              <a:t>nepatrimoniale</a:t>
            </a:r>
            <a:r>
              <a:rPr lang="en-US" dirty="0"/>
              <a:t> se </a:t>
            </a:r>
            <a:r>
              <a:rPr lang="en-US" dirty="0" err="1"/>
              <a:t>caracterizează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faptul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nu au </a:t>
            </a:r>
            <a:r>
              <a:rPr lang="en-US" dirty="0" err="1"/>
              <a:t>conţinut</a:t>
            </a:r>
            <a:r>
              <a:rPr lang="en-US" dirty="0"/>
              <a:t> economic, </a:t>
            </a:r>
            <a:r>
              <a:rPr lang="en-US" dirty="0" err="1"/>
              <a:t>obiectul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 </a:t>
            </a:r>
            <a:r>
              <a:rPr lang="en-US" dirty="0" err="1"/>
              <a:t>îl</a:t>
            </a:r>
            <a:r>
              <a:rPr lang="en-US" dirty="0"/>
              <a:t> </a:t>
            </a:r>
            <a:r>
              <a:rPr lang="en-US" dirty="0" err="1"/>
              <a:t>formează</a:t>
            </a:r>
            <a:r>
              <a:rPr lang="en-US" dirty="0"/>
              <a:t> </a:t>
            </a:r>
            <a:r>
              <a:rPr lang="en-US" dirty="0" err="1"/>
              <a:t>numele</a:t>
            </a:r>
            <a:r>
              <a:rPr lang="en-US" dirty="0"/>
              <a:t> , </a:t>
            </a:r>
            <a:r>
              <a:rPr lang="en-US" dirty="0" err="1"/>
              <a:t>cinstea</a:t>
            </a:r>
            <a:r>
              <a:rPr lang="en-US" dirty="0"/>
              <a:t>, </a:t>
            </a:r>
            <a:r>
              <a:rPr lang="en-US" dirty="0" err="1"/>
              <a:t>demnitatea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prezintă</a:t>
            </a:r>
            <a:r>
              <a:rPr lang="en-US" dirty="0"/>
              <a:t> </a:t>
            </a:r>
            <a:r>
              <a:rPr lang="en-US" dirty="0" err="1"/>
              <a:t>bunuri</a:t>
            </a:r>
            <a:r>
              <a:rPr lang="en-US" dirty="0"/>
              <a:t> care nu pot fi </a:t>
            </a:r>
            <a:r>
              <a:rPr lang="en-US" dirty="0" err="1"/>
              <a:t>transmise</a:t>
            </a:r>
            <a:r>
              <a:rPr lang="en-US" dirty="0"/>
              <a:t> </a:t>
            </a:r>
            <a:r>
              <a:rPr lang="en-US" dirty="0" err="1"/>
              <a:t>altor</a:t>
            </a:r>
            <a:r>
              <a:rPr lang="en-US" dirty="0"/>
              <a:t> </a:t>
            </a:r>
            <a:r>
              <a:rPr lang="en-US" dirty="0" err="1"/>
              <a:t>persoane</a:t>
            </a:r>
            <a:r>
              <a:rPr lang="en-US" dirty="0"/>
              <a:t>. </a:t>
            </a:r>
          </a:p>
          <a:p>
            <a:r>
              <a:rPr lang="en-US" b="1" i="1" u="sng" dirty="0" err="1"/>
              <a:t>Dreptul</a:t>
            </a:r>
            <a:r>
              <a:rPr lang="en-US" b="1" i="1" u="sng" dirty="0"/>
              <a:t> civil </a:t>
            </a:r>
            <a:r>
              <a:rPr lang="en-US" b="1" i="1" u="sng" dirty="0" err="1"/>
              <a:t>reglementează</a:t>
            </a:r>
            <a:r>
              <a:rPr lang="en-US" b="1" i="1" u="sng" dirty="0"/>
              <a:t> </a:t>
            </a:r>
            <a:r>
              <a:rPr lang="en-US" b="1" i="1" u="sng" dirty="0" err="1"/>
              <a:t>următoarele</a:t>
            </a:r>
            <a:r>
              <a:rPr lang="en-US" b="1" i="1" u="sng" dirty="0"/>
              <a:t> </a:t>
            </a:r>
            <a:r>
              <a:rPr lang="en-US" b="1" i="1" u="sng" dirty="0" err="1"/>
              <a:t>categorii</a:t>
            </a:r>
            <a:r>
              <a:rPr lang="en-US" b="1" i="1" u="sng" dirty="0"/>
              <a:t> de </a:t>
            </a:r>
            <a:r>
              <a:rPr lang="en-US" b="1" i="1" u="sng" dirty="0" err="1"/>
              <a:t>raporturi</a:t>
            </a:r>
            <a:r>
              <a:rPr lang="en-US" b="1" i="1" u="sng" dirty="0"/>
              <a:t> </a:t>
            </a:r>
            <a:r>
              <a:rPr lang="en-US" b="1" i="1" u="sng" dirty="0" err="1"/>
              <a:t>personale</a:t>
            </a:r>
            <a:r>
              <a:rPr lang="en-US" b="1" i="1" u="sng" dirty="0"/>
              <a:t> </a:t>
            </a:r>
            <a:r>
              <a:rPr lang="en-US" b="1" i="1" u="sng" dirty="0" err="1"/>
              <a:t>nepatrimoniale</a:t>
            </a:r>
            <a:r>
              <a:rPr lang="en-US" b="1" i="1" u="sng" dirty="0"/>
              <a:t>:</a:t>
            </a:r>
            <a:endParaRPr lang="en-US" dirty="0"/>
          </a:p>
          <a:p>
            <a:r>
              <a:rPr lang="en-US" i="1" dirty="0"/>
              <a:t>1)</a:t>
            </a:r>
            <a:r>
              <a:rPr lang="en-US" i="1" dirty="0" err="1"/>
              <a:t>raporturi</a:t>
            </a:r>
            <a:r>
              <a:rPr lang="en-US" i="1" dirty="0"/>
              <a:t> de </a:t>
            </a:r>
            <a:r>
              <a:rPr lang="en-US" i="1" dirty="0" err="1"/>
              <a:t>identificare</a:t>
            </a:r>
            <a:r>
              <a:rPr lang="en-US" dirty="0"/>
              <a:t> (</a:t>
            </a:r>
            <a:r>
              <a:rPr lang="en-US" dirty="0" err="1"/>
              <a:t>dreptul</a:t>
            </a:r>
            <a:r>
              <a:rPr lang="en-US" dirty="0"/>
              <a:t> la </a:t>
            </a:r>
            <a:r>
              <a:rPr lang="en-US" dirty="0" err="1"/>
              <a:t>nume</a:t>
            </a:r>
            <a:r>
              <a:rPr lang="en-US" dirty="0"/>
              <a:t>, </a:t>
            </a:r>
            <a:r>
              <a:rPr lang="en-US" dirty="0" err="1"/>
              <a:t>dreptul</a:t>
            </a:r>
            <a:r>
              <a:rPr lang="en-US" dirty="0"/>
              <a:t> la </a:t>
            </a:r>
            <a:r>
              <a:rPr lang="en-US" dirty="0" err="1"/>
              <a:t>reşedinţă,dreptul</a:t>
            </a:r>
            <a:r>
              <a:rPr lang="en-US" dirty="0"/>
              <a:t> la </a:t>
            </a:r>
            <a:r>
              <a:rPr lang="en-US" dirty="0" err="1"/>
              <a:t>sediu</a:t>
            </a:r>
            <a:r>
              <a:rPr lang="en-US" dirty="0"/>
              <a:t> (</a:t>
            </a:r>
            <a:r>
              <a:rPr lang="en-US" dirty="0" err="1"/>
              <a:t>pers.jur</a:t>
            </a:r>
            <a:r>
              <a:rPr lang="en-US" dirty="0"/>
              <a:t>)). </a:t>
            </a:r>
          </a:p>
          <a:p>
            <a:r>
              <a:rPr lang="en-US" i="1" dirty="0"/>
              <a:t>2)</a:t>
            </a:r>
            <a:r>
              <a:rPr lang="en-US" i="1" dirty="0" err="1"/>
              <a:t>raporturi</a:t>
            </a:r>
            <a:r>
              <a:rPr lang="en-US" i="1" dirty="0"/>
              <a:t> care </a:t>
            </a:r>
            <a:r>
              <a:rPr lang="en-US" i="1" dirty="0" err="1"/>
              <a:t>conţin</a:t>
            </a:r>
            <a:r>
              <a:rPr lang="en-US" i="1" dirty="0"/>
              <a:t> </a:t>
            </a:r>
            <a:r>
              <a:rPr lang="en-US" i="1" dirty="0" err="1"/>
              <a:t>drepturi</a:t>
            </a:r>
            <a:r>
              <a:rPr lang="en-US" i="1" dirty="0"/>
              <a:t> </a:t>
            </a:r>
            <a:r>
              <a:rPr lang="en-US" i="1" dirty="0" err="1"/>
              <a:t>personale</a:t>
            </a:r>
            <a:r>
              <a:rPr lang="en-US" i="1" dirty="0"/>
              <a:t> </a:t>
            </a:r>
            <a:r>
              <a:rPr lang="en-US" i="1" dirty="0" err="1"/>
              <a:t>nepatrimoniale</a:t>
            </a:r>
            <a:r>
              <a:rPr lang="en-US" i="1" dirty="0"/>
              <a:t>, </a:t>
            </a:r>
            <a:r>
              <a:rPr lang="en-US" i="1" dirty="0" err="1"/>
              <a:t>raporturi</a:t>
            </a:r>
            <a:r>
              <a:rPr lang="en-US" i="1" dirty="0"/>
              <a:t> </a:t>
            </a:r>
            <a:r>
              <a:rPr lang="en-US" i="1" dirty="0" err="1"/>
              <a:t>referitoare</a:t>
            </a:r>
            <a:r>
              <a:rPr lang="en-US" i="1" dirty="0"/>
              <a:t> la </a:t>
            </a:r>
            <a:r>
              <a:rPr lang="en-US" i="1" dirty="0" err="1"/>
              <a:t>existența</a:t>
            </a:r>
            <a:r>
              <a:rPr lang="en-US" i="1" dirty="0"/>
              <a:t> </a:t>
            </a:r>
            <a:r>
              <a:rPr lang="en-US" i="1" dirty="0" err="1"/>
              <a:t>și</a:t>
            </a:r>
            <a:r>
              <a:rPr lang="en-US" i="1" dirty="0"/>
              <a:t> </a:t>
            </a:r>
            <a:r>
              <a:rPr lang="en-US" i="1" dirty="0" err="1"/>
              <a:t>integritatea</a:t>
            </a:r>
            <a:r>
              <a:rPr lang="en-US" i="1" dirty="0"/>
              <a:t> </a:t>
            </a:r>
            <a:r>
              <a:rPr lang="en-US" i="1" dirty="0" err="1"/>
              <a:t>subiectelor</a:t>
            </a:r>
            <a:r>
              <a:rPr lang="en-US" dirty="0"/>
              <a:t> (</a:t>
            </a:r>
            <a:r>
              <a:rPr lang="en-US" dirty="0" err="1"/>
              <a:t>dreptul</a:t>
            </a:r>
            <a:r>
              <a:rPr lang="en-US" dirty="0"/>
              <a:t> la </a:t>
            </a:r>
            <a:r>
              <a:rPr lang="en-US" dirty="0" err="1"/>
              <a:t>viaţă,dreptul</a:t>
            </a:r>
            <a:r>
              <a:rPr lang="en-US" dirty="0"/>
              <a:t> la </a:t>
            </a:r>
            <a:r>
              <a:rPr lang="en-US" dirty="0" err="1"/>
              <a:t>sănătate</a:t>
            </a:r>
            <a:r>
              <a:rPr lang="en-US" dirty="0"/>
              <a:t>, </a:t>
            </a:r>
            <a:r>
              <a:rPr lang="en-US" dirty="0" err="1"/>
              <a:t>reputația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onoarea</a:t>
            </a:r>
            <a:r>
              <a:rPr lang="en-US" dirty="0"/>
              <a:t>). </a:t>
            </a:r>
          </a:p>
          <a:p>
            <a:r>
              <a:rPr lang="en-US" i="1" dirty="0"/>
              <a:t>3)</a:t>
            </a:r>
            <a:r>
              <a:rPr lang="en-US" i="1" dirty="0" err="1"/>
              <a:t>raporturi</a:t>
            </a:r>
            <a:r>
              <a:rPr lang="en-US" i="1" dirty="0"/>
              <a:t> </a:t>
            </a:r>
            <a:r>
              <a:rPr lang="en-US" i="1" dirty="0" err="1"/>
              <a:t>juridice</a:t>
            </a:r>
            <a:r>
              <a:rPr lang="en-US" i="1" dirty="0"/>
              <a:t> care se </a:t>
            </a:r>
            <a:r>
              <a:rPr lang="en-US" i="1" dirty="0" err="1"/>
              <a:t>referă</a:t>
            </a:r>
            <a:r>
              <a:rPr lang="en-US" i="1" dirty="0"/>
              <a:t> la </a:t>
            </a:r>
            <a:r>
              <a:rPr lang="en-US" i="1" dirty="0" err="1"/>
              <a:t>creatia</a:t>
            </a:r>
            <a:r>
              <a:rPr lang="en-US" i="1" dirty="0"/>
              <a:t> </a:t>
            </a:r>
            <a:r>
              <a:rPr lang="en-US" i="1" dirty="0" err="1"/>
              <a:t>intelectuală</a:t>
            </a:r>
            <a:r>
              <a:rPr lang="en-US" dirty="0"/>
              <a:t> (au ca </a:t>
            </a:r>
            <a:r>
              <a:rPr lang="en-US" dirty="0" err="1"/>
              <a:t>izvor</a:t>
            </a:r>
            <a:r>
              <a:rPr lang="en-US" dirty="0"/>
              <a:t> opera </a:t>
            </a:r>
            <a:r>
              <a:rPr lang="en-US" dirty="0" err="1"/>
              <a:t>ştiinţifică</a:t>
            </a:r>
            <a:r>
              <a:rPr lang="en-US" dirty="0"/>
              <a:t>, </a:t>
            </a:r>
            <a:r>
              <a:rPr lang="en-US" dirty="0" err="1"/>
              <a:t>literară</a:t>
            </a:r>
            <a:r>
              <a:rPr lang="en-US" dirty="0"/>
              <a:t>, de </a:t>
            </a:r>
            <a:r>
              <a:rPr lang="en-US" dirty="0" err="1"/>
              <a:t>artă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1885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err="1"/>
              <a:t>Raporturile</a:t>
            </a:r>
            <a:r>
              <a:rPr lang="en-US" b="1" i="1" u="sng" dirty="0"/>
              <a:t> </a:t>
            </a:r>
            <a:r>
              <a:rPr lang="en-US" b="1" i="1" u="sng" dirty="0" err="1"/>
              <a:t>personale</a:t>
            </a:r>
            <a:r>
              <a:rPr lang="en-US" b="1" i="1" u="sng" dirty="0"/>
              <a:t> </a:t>
            </a:r>
            <a:r>
              <a:rPr lang="en-US" b="1" i="1" u="sng" dirty="0" err="1"/>
              <a:t>nepatrimoniale</a:t>
            </a:r>
            <a:r>
              <a:rPr lang="en-US" b="1" i="1" u="sng" dirty="0"/>
              <a:t> se </a:t>
            </a:r>
            <a:r>
              <a:rPr lang="en-US" b="1" i="1" u="sng" dirty="0" err="1"/>
              <a:t>clasifică</a:t>
            </a:r>
            <a:r>
              <a:rPr lang="en-US" b="1" i="1" u="sng" dirty="0"/>
              <a:t> </a:t>
            </a:r>
            <a:r>
              <a:rPr lang="en-US" b="1" i="1" u="sng" dirty="0" err="1"/>
              <a:t>în</a:t>
            </a:r>
            <a:r>
              <a:rPr lang="en-US" b="1" i="1" u="sng" dirty="0"/>
              <a:t> 2 </a:t>
            </a:r>
            <a:r>
              <a:rPr lang="en-US" b="1" i="1" u="sng" dirty="0" err="1"/>
              <a:t>categorii</a:t>
            </a:r>
            <a:r>
              <a:rPr lang="en-US" b="1" i="1" u="sng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1)care </a:t>
            </a:r>
            <a:r>
              <a:rPr lang="en-US" i="1" dirty="0" err="1"/>
              <a:t>sunt</a:t>
            </a:r>
            <a:r>
              <a:rPr lang="en-US" i="1" dirty="0"/>
              <a:t> legate de </a:t>
            </a:r>
            <a:r>
              <a:rPr lang="en-US" i="1" dirty="0" err="1"/>
              <a:t>cele</a:t>
            </a:r>
            <a:r>
              <a:rPr lang="en-US" i="1" dirty="0"/>
              <a:t> </a:t>
            </a:r>
            <a:r>
              <a:rPr lang="en-US" i="1" dirty="0" err="1"/>
              <a:t>patrimoniale</a:t>
            </a:r>
            <a:r>
              <a:rPr lang="en-US" dirty="0"/>
              <a:t> –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raporturi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apar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legătură</a:t>
            </a:r>
            <a:r>
              <a:rPr lang="en-US" dirty="0"/>
              <a:t> cu </a:t>
            </a:r>
            <a:r>
              <a:rPr lang="en-US" dirty="0" err="1"/>
              <a:t>dreptul</a:t>
            </a:r>
            <a:r>
              <a:rPr lang="en-US" dirty="0"/>
              <a:t> de </a:t>
            </a:r>
            <a:r>
              <a:rPr lang="en-US" dirty="0" err="1"/>
              <a:t>autor</a:t>
            </a:r>
            <a:r>
              <a:rPr lang="en-US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operei</a:t>
            </a:r>
            <a:r>
              <a:rPr lang="en-US" dirty="0"/>
              <a:t> </a:t>
            </a:r>
            <a:r>
              <a:rPr lang="en-US" dirty="0" err="1"/>
              <a:t>ştiinţifice</a:t>
            </a:r>
            <a:r>
              <a:rPr lang="en-US" dirty="0"/>
              <a:t> , </a:t>
            </a:r>
            <a:r>
              <a:rPr lang="en-US" dirty="0" err="1"/>
              <a:t>literare</a:t>
            </a:r>
            <a:r>
              <a:rPr lang="en-US" dirty="0"/>
              <a:t>, de </a:t>
            </a:r>
            <a:r>
              <a:rPr lang="en-US" dirty="0" err="1"/>
              <a:t>artă</a:t>
            </a:r>
            <a:r>
              <a:rPr lang="en-US" dirty="0"/>
              <a:t>. </a:t>
            </a:r>
          </a:p>
          <a:p>
            <a:r>
              <a:rPr lang="en-US" i="1" dirty="0"/>
              <a:t>2)care nu </a:t>
            </a:r>
            <a:r>
              <a:rPr lang="en-US" i="1" dirty="0" err="1"/>
              <a:t>sunt</a:t>
            </a:r>
            <a:r>
              <a:rPr lang="en-US" i="1" dirty="0"/>
              <a:t> legate de </a:t>
            </a:r>
            <a:r>
              <a:rPr lang="en-US" i="1" dirty="0" err="1"/>
              <a:t>cele</a:t>
            </a:r>
            <a:r>
              <a:rPr lang="en-US" i="1" dirty="0"/>
              <a:t> </a:t>
            </a:r>
            <a:r>
              <a:rPr lang="en-US" i="1" dirty="0" err="1"/>
              <a:t>patrimoniale</a:t>
            </a:r>
            <a:r>
              <a:rPr lang="en-US" i="1" dirty="0"/>
              <a:t> </a:t>
            </a:r>
            <a:r>
              <a:rPr lang="en-US" dirty="0"/>
              <a:t>–care </a:t>
            </a:r>
            <a:r>
              <a:rPr lang="en-US" dirty="0" err="1"/>
              <a:t>apar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legătură</a:t>
            </a:r>
            <a:r>
              <a:rPr lang="en-US" dirty="0"/>
              <a:t> cu </a:t>
            </a:r>
            <a:r>
              <a:rPr lang="en-US" dirty="0" err="1"/>
              <a:t>apărarea</a:t>
            </a:r>
            <a:r>
              <a:rPr lang="en-US" dirty="0"/>
              <a:t> </a:t>
            </a:r>
            <a:r>
              <a:rPr lang="en-US" dirty="0" err="1"/>
              <a:t>onoarei</a:t>
            </a:r>
            <a:r>
              <a:rPr lang="en-US" dirty="0"/>
              <a:t> ,</a:t>
            </a:r>
            <a:r>
              <a:rPr lang="en-US" dirty="0" err="1"/>
              <a:t>cinstei,demnităţii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18897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Raporturile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 pot fi </a:t>
            </a:r>
            <a:r>
              <a:rPr lang="en-US" dirty="0" err="1"/>
              <a:t>grupate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Raporturi</a:t>
            </a:r>
            <a:r>
              <a:rPr lang="en-US" dirty="0"/>
              <a:t> </a:t>
            </a:r>
            <a:r>
              <a:rPr lang="en-US" dirty="0" err="1"/>
              <a:t>numai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persoane</a:t>
            </a:r>
            <a:r>
              <a:rPr lang="en-US" dirty="0"/>
              <a:t> </a:t>
            </a:r>
            <a:r>
              <a:rPr lang="en-US" dirty="0" err="1"/>
              <a:t>fizice</a:t>
            </a:r>
            <a:r>
              <a:rPr lang="en-US" dirty="0"/>
              <a:t>;</a:t>
            </a:r>
          </a:p>
          <a:p>
            <a:r>
              <a:rPr lang="en-US" dirty="0" err="1"/>
              <a:t>Raporturi</a:t>
            </a:r>
            <a:r>
              <a:rPr lang="en-US" dirty="0"/>
              <a:t> </a:t>
            </a:r>
            <a:r>
              <a:rPr lang="en-US" dirty="0" err="1"/>
              <a:t>numai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persoane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;</a:t>
            </a:r>
          </a:p>
          <a:p>
            <a:r>
              <a:rPr lang="en-US" dirty="0" err="1"/>
              <a:t>Raporturi</a:t>
            </a:r>
            <a:r>
              <a:rPr lang="en-US" dirty="0"/>
              <a:t> </a:t>
            </a:r>
            <a:r>
              <a:rPr lang="en-US" dirty="0" err="1"/>
              <a:t>mixte</a:t>
            </a:r>
            <a:r>
              <a:rPr lang="en-US" dirty="0"/>
              <a:t> –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persoane</a:t>
            </a:r>
            <a:r>
              <a:rPr lang="en-US" dirty="0"/>
              <a:t> </a:t>
            </a:r>
            <a:r>
              <a:rPr lang="en-US" dirty="0" err="1"/>
              <a:t>fizice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persoane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21669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err="1"/>
              <a:t>Metoda</a:t>
            </a:r>
            <a:r>
              <a:rPr lang="en-US" b="1" i="1" dirty="0"/>
              <a:t> de </a:t>
            </a:r>
            <a:r>
              <a:rPr lang="en-US" b="1" i="1" dirty="0" err="1"/>
              <a:t>reglementare</a:t>
            </a:r>
            <a:r>
              <a:rPr lang="en-US" b="1" i="1" dirty="0"/>
              <a:t> </a:t>
            </a:r>
            <a:r>
              <a:rPr lang="en-US" b="1" i="1" dirty="0" err="1"/>
              <a:t>în</a:t>
            </a:r>
            <a:r>
              <a:rPr lang="en-US" b="1" i="1" dirty="0"/>
              <a:t> </a:t>
            </a:r>
            <a:r>
              <a:rPr lang="en-US" b="1" i="1" dirty="0" err="1"/>
              <a:t>dreptul</a:t>
            </a:r>
            <a:r>
              <a:rPr lang="en-US" b="1" i="1" dirty="0"/>
              <a:t> civil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metodă</a:t>
            </a:r>
            <a:r>
              <a:rPr lang="en-US" dirty="0"/>
              <a:t> de </a:t>
            </a:r>
            <a:r>
              <a:rPr lang="en-US" dirty="0" err="1"/>
              <a:t>reglementare</a:t>
            </a:r>
            <a:r>
              <a:rPr lang="en-US" dirty="0"/>
              <a:t> se </a:t>
            </a:r>
            <a:r>
              <a:rPr lang="en-US" dirty="0" err="1"/>
              <a:t>înţelege</a:t>
            </a:r>
            <a:r>
              <a:rPr lang="en-US" dirty="0"/>
              <a:t> o </a:t>
            </a:r>
            <a:r>
              <a:rPr lang="en-US" dirty="0" err="1"/>
              <a:t>totalitate</a:t>
            </a:r>
            <a:r>
              <a:rPr lang="en-US" dirty="0"/>
              <a:t> de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mijloace</a:t>
            </a:r>
            <a:r>
              <a:rPr lang="en-US" dirty="0"/>
              <a:t> care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folosite</a:t>
            </a:r>
            <a:r>
              <a:rPr lang="en-US" dirty="0"/>
              <a:t> de </a:t>
            </a:r>
            <a:r>
              <a:rPr lang="en-US" dirty="0" err="1"/>
              <a:t>către</a:t>
            </a:r>
            <a:r>
              <a:rPr lang="en-US" dirty="0"/>
              <a:t> stat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influenţa</a:t>
            </a:r>
            <a:r>
              <a:rPr lang="en-US" dirty="0"/>
              <a:t> o </a:t>
            </a:r>
            <a:r>
              <a:rPr lang="en-US" dirty="0" err="1"/>
              <a:t>anumită</a:t>
            </a:r>
            <a:r>
              <a:rPr lang="en-US" dirty="0"/>
              <a:t> </a:t>
            </a:r>
            <a:r>
              <a:rPr lang="en-US" dirty="0" err="1"/>
              <a:t>categorie</a:t>
            </a:r>
            <a:r>
              <a:rPr lang="en-US" dirty="0"/>
              <a:t> de </a:t>
            </a:r>
            <a:r>
              <a:rPr lang="en-US" dirty="0" err="1"/>
              <a:t>relaţii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. </a:t>
            </a:r>
            <a:r>
              <a:rPr lang="en-US" dirty="0" err="1"/>
              <a:t>Metoda</a:t>
            </a:r>
            <a:r>
              <a:rPr lang="en-US" dirty="0"/>
              <a:t> de </a:t>
            </a:r>
            <a:r>
              <a:rPr lang="en-US" dirty="0" err="1"/>
              <a:t>reglementare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dreptul</a:t>
            </a:r>
            <a:r>
              <a:rPr lang="en-US" dirty="0"/>
              <a:t> civil </a:t>
            </a:r>
            <a:r>
              <a:rPr lang="en-US" dirty="0" err="1"/>
              <a:t>diferă</a:t>
            </a:r>
            <a:r>
              <a:rPr lang="en-US" dirty="0"/>
              <a:t> de </a:t>
            </a:r>
            <a:r>
              <a:rPr lang="en-US" dirty="0" err="1"/>
              <a:t>metoda</a:t>
            </a:r>
            <a:r>
              <a:rPr lang="en-US" dirty="0"/>
              <a:t> de </a:t>
            </a:r>
            <a:r>
              <a:rPr lang="en-US" dirty="0" err="1"/>
              <a:t>reglementare</a:t>
            </a:r>
            <a:r>
              <a:rPr lang="en-US" dirty="0"/>
              <a:t> din </a:t>
            </a:r>
            <a:r>
              <a:rPr lang="en-US" dirty="0" err="1"/>
              <a:t>dreptul</a:t>
            </a:r>
            <a:r>
              <a:rPr lang="en-US" dirty="0"/>
              <a:t> public .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dreptul</a:t>
            </a:r>
            <a:r>
              <a:rPr lang="en-US" dirty="0"/>
              <a:t> civil </a:t>
            </a:r>
            <a:r>
              <a:rPr lang="en-US" dirty="0" err="1"/>
              <a:t>subiecţii</a:t>
            </a:r>
            <a:r>
              <a:rPr lang="en-US" dirty="0"/>
              <a:t> se </a:t>
            </a:r>
            <a:r>
              <a:rPr lang="en-US" dirty="0" err="1"/>
              <a:t>află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poziţie</a:t>
            </a:r>
            <a:r>
              <a:rPr lang="en-US" dirty="0"/>
              <a:t> de </a:t>
            </a:r>
            <a:r>
              <a:rPr lang="en-US" dirty="0" err="1"/>
              <a:t>egalitate</a:t>
            </a:r>
            <a:r>
              <a:rPr lang="en-US" dirty="0"/>
              <a:t> </a:t>
            </a:r>
            <a:r>
              <a:rPr lang="en-US" dirty="0" err="1"/>
              <a:t>juridică</a:t>
            </a:r>
            <a:r>
              <a:rPr lang="en-US" dirty="0"/>
              <a:t>,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dreptul</a:t>
            </a:r>
            <a:r>
              <a:rPr lang="en-US" dirty="0"/>
              <a:t> public </a:t>
            </a:r>
            <a:r>
              <a:rPr lang="en-US" dirty="0" err="1"/>
              <a:t>însă</a:t>
            </a:r>
            <a:r>
              <a:rPr lang="en-US" dirty="0"/>
              <a:t> o parte a </a:t>
            </a:r>
            <a:r>
              <a:rPr lang="en-US" dirty="0" err="1"/>
              <a:t>raportului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subordonată</a:t>
            </a:r>
            <a:r>
              <a:rPr lang="en-US" dirty="0"/>
              <a:t> </a:t>
            </a:r>
            <a:r>
              <a:rPr lang="en-US" dirty="0" err="1"/>
              <a:t>celeilalte</a:t>
            </a:r>
            <a:r>
              <a:rPr lang="en-US" dirty="0"/>
              <a:t> </a:t>
            </a:r>
            <a:r>
              <a:rPr lang="en-US" dirty="0" err="1"/>
              <a:t>părţi</a:t>
            </a:r>
            <a:r>
              <a:rPr lang="en-US" dirty="0"/>
              <a:t>. Deci, </a:t>
            </a:r>
            <a:r>
              <a:rPr lang="en-US" dirty="0" err="1"/>
              <a:t>metoda</a:t>
            </a:r>
            <a:r>
              <a:rPr lang="en-US" dirty="0"/>
              <a:t> de </a:t>
            </a:r>
            <a:r>
              <a:rPr lang="en-US" dirty="0" err="1"/>
              <a:t>reglementare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o </a:t>
            </a:r>
            <a:r>
              <a:rPr lang="en-US" dirty="0" err="1"/>
              <a:t>modalitate</a:t>
            </a:r>
            <a:r>
              <a:rPr lang="en-US" dirty="0"/>
              <a:t> </a:t>
            </a:r>
            <a:r>
              <a:rPr lang="en-US" dirty="0" err="1"/>
              <a:t>specifică</a:t>
            </a:r>
            <a:r>
              <a:rPr lang="en-US" dirty="0"/>
              <a:t> a </a:t>
            </a:r>
            <a:r>
              <a:rPr lang="en-US" dirty="0" err="1"/>
              <a:t>statului</a:t>
            </a:r>
            <a:r>
              <a:rPr lang="en-US" dirty="0"/>
              <a:t> de a </a:t>
            </a:r>
            <a:r>
              <a:rPr lang="en-US" dirty="0" err="1"/>
              <a:t>impune</a:t>
            </a:r>
            <a:r>
              <a:rPr lang="en-US" dirty="0"/>
              <a:t> </a:t>
            </a:r>
            <a:r>
              <a:rPr lang="en-US" dirty="0" err="1"/>
              <a:t>participanţilor</a:t>
            </a:r>
            <a:r>
              <a:rPr lang="en-US" dirty="0"/>
              <a:t> la </a:t>
            </a:r>
            <a:r>
              <a:rPr lang="en-US" dirty="0" err="1"/>
              <a:t>raportul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 o </a:t>
            </a:r>
            <a:r>
              <a:rPr lang="en-US" dirty="0" err="1"/>
              <a:t>anumită</a:t>
            </a:r>
            <a:r>
              <a:rPr lang="en-US" dirty="0"/>
              <a:t> </a:t>
            </a:r>
            <a:r>
              <a:rPr lang="en-US" dirty="0" err="1"/>
              <a:t>conduită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75592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Rolul</a:t>
            </a:r>
            <a:r>
              <a:rPr lang="en-US" b="1" i="1" dirty="0"/>
              <a:t> </a:t>
            </a:r>
            <a:r>
              <a:rPr lang="en-US" b="1" i="1" dirty="0" err="1"/>
              <a:t>şi</a:t>
            </a:r>
            <a:r>
              <a:rPr lang="en-US" b="1" i="1" dirty="0"/>
              <a:t> </a:t>
            </a:r>
            <a:r>
              <a:rPr lang="en-US" b="1" i="1" dirty="0" err="1"/>
              <a:t>funcţiile</a:t>
            </a:r>
            <a:r>
              <a:rPr lang="en-US" b="1" i="1" dirty="0"/>
              <a:t> </a:t>
            </a:r>
            <a:r>
              <a:rPr lang="en-US" b="1" i="1" dirty="0" err="1"/>
              <a:t>dreptului</a:t>
            </a:r>
            <a:r>
              <a:rPr lang="en-US" b="1" i="1" dirty="0"/>
              <a:t> civil.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Dreptul</a:t>
            </a:r>
            <a:r>
              <a:rPr lang="en-US" dirty="0"/>
              <a:t> civil are o </a:t>
            </a:r>
            <a:r>
              <a:rPr lang="en-US" dirty="0" err="1"/>
              <a:t>importanţă</a:t>
            </a:r>
            <a:r>
              <a:rPr lang="en-US" dirty="0"/>
              <a:t> </a:t>
            </a:r>
            <a:r>
              <a:rPr lang="en-US" dirty="0" err="1"/>
              <a:t>destul</a:t>
            </a:r>
            <a:r>
              <a:rPr lang="en-US" dirty="0"/>
              <a:t> de mare </a:t>
            </a:r>
            <a:r>
              <a:rPr lang="en-US" dirty="0" err="1"/>
              <a:t>într</a:t>
            </a:r>
            <a:r>
              <a:rPr lang="en-US" dirty="0"/>
              <a:t>-un stat cu </a:t>
            </a:r>
            <a:r>
              <a:rPr lang="en-US" dirty="0" err="1"/>
              <a:t>economie</a:t>
            </a:r>
            <a:r>
              <a:rPr lang="en-US" dirty="0"/>
              <a:t> de </a:t>
            </a:r>
            <a:r>
              <a:rPr lang="en-US" dirty="0" err="1"/>
              <a:t>piaţă</a:t>
            </a:r>
            <a:r>
              <a:rPr lang="en-US" dirty="0"/>
              <a:t> , </a:t>
            </a:r>
            <a:r>
              <a:rPr lang="en-US" dirty="0" err="1"/>
              <a:t>aceasta</a:t>
            </a:r>
            <a:r>
              <a:rPr lang="en-US" dirty="0"/>
              <a:t> </a:t>
            </a:r>
            <a:r>
              <a:rPr lang="en-US" dirty="0" err="1"/>
              <a:t>reeşind</a:t>
            </a:r>
            <a:r>
              <a:rPr lang="en-US" dirty="0"/>
              <a:t> din </a:t>
            </a:r>
            <a:r>
              <a:rPr lang="en-US" dirty="0" err="1"/>
              <a:t>importanţa</a:t>
            </a:r>
            <a:r>
              <a:rPr lang="en-US" dirty="0"/>
              <a:t> </a:t>
            </a:r>
            <a:r>
              <a:rPr lang="en-US" dirty="0" err="1"/>
              <a:t>raporturilor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</a:t>
            </a:r>
            <a:r>
              <a:rPr lang="en-US" dirty="0" err="1"/>
              <a:t>patrimoniale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personale</a:t>
            </a:r>
            <a:r>
              <a:rPr lang="en-US" dirty="0"/>
              <a:t> </a:t>
            </a:r>
            <a:r>
              <a:rPr lang="en-US" dirty="0" err="1"/>
              <a:t>nepatrimoniale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care le </a:t>
            </a:r>
            <a:r>
              <a:rPr lang="en-US" dirty="0" err="1"/>
              <a:t>reglementează</a:t>
            </a:r>
            <a:r>
              <a:rPr lang="en-US" dirty="0"/>
              <a:t>. </a:t>
            </a:r>
            <a:r>
              <a:rPr lang="en-US" dirty="0" err="1"/>
              <a:t>Dreptul</a:t>
            </a:r>
            <a:r>
              <a:rPr lang="en-US" dirty="0"/>
              <a:t> civil </a:t>
            </a:r>
            <a:r>
              <a:rPr lang="en-US" dirty="0" err="1"/>
              <a:t>însoţeşte</a:t>
            </a:r>
            <a:r>
              <a:rPr lang="en-US" dirty="0"/>
              <a:t> </a:t>
            </a:r>
            <a:r>
              <a:rPr lang="en-US" dirty="0" err="1"/>
              <a:t>omul</a:t>
            </a:r>
            <a:r>
              <a:rPr lang="en-US" dirty="0"/>
              <a:t> de la </a:t>
            </a:r>
            <a:r>
              <a:rPr lang="en-US" dirty="0" err="1"/>
              <a:t>naştere</a:t>
            </a:r>
            <a:r>
              <a:rPr lang="en-US" dirty="0"/>
              <a:t> </a:t>
            </a:r>
            <a:r>
              <a:rPr lang="en-US" dirty="0" err="1"/>
              <a:t>pînă</a:t>
            </a:r>
            <a:r>
              <a:rPr lang="en-US" dirty="0"/>
              <a:t> la </a:t>
            </a:r>
            <a:r>
              <a:rPr lang="en-US" dirty="0" err="1"/>
              <a:t>moarte</a:t>
            </a:r>
            <a:r>
              <a:rPr lang="en-US" dirty="0"/>
              <a:t>. </a:t>
            </a:r>
            <a:r>
              <a:rPr lang="en-US" dirty="0" err="1"/>
              <a:t>Dreptul</a:t>
            </a:r>
            <a:r>
              <a:rPr lang="en-US" dirty="0"/>
              <a:t> civil are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ocrotirea</a:t>
            </a:r>
            <a:r>
              <a:rPr lang="en-US" dirty="0"/>
              <a:t> </a:t>
            </a:r>
            <a:r>
              <a:rPr lang="en-US" dirty="0" err="1"/>
              <a:t>valorilor</a:t>
            </a:r>
            <a:r>
              <a:rPr lang="en-US" dirty="0"/>
              <a:t> </a:t>
            </a:r>
            <a:r>
              <a:rPr lang="en-US" dirty="0" err="1"/>
              <a:t>economice</a:t>
            </a:r>
            <a:r>
              <a:rPr lang="en-US" dirty="0"/>
              <a:t> ,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,a </a:t>
            </a:r>
            <a:r>
              <a:rPr lang="en-US" dirty="0" err="1"/>
              <a:t>drepturilor</a:t>
            </a:r>
            <a:r>
              <a:rPr lang="en-US" dirty="0"/>
              <a:t> </a:t>
            </a:r>
            <a:r>
              <a:rPr lang="en-US" dirty="0" err="1"/>
              <a:t>subiective</a:t>
            </a:r>
            <a:r>
              <a:rPr lang="en-US" dirty="0"/>
              <a:t> </a:t>
            </a:r>
            <a:r>
              <a:rPr lang="en-US" dirty="0" err="1"/>
              <a:t>patrimoniale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personale</a:t>
            </a:r>
            <a:r>
              <a:rPr lang="en-US" dirty="0"/>
              <a:t> </a:t>
            </a:r>
            <a:r>
              <a:rPr lang="en-US" dirty="0" err="1"/>
              <a:t>nepatrimoniale</a:t>
            </a:r>
            <a:r>
              <a:rPr lang="en-US" dirty="0"/>
              <a:t> a </a:t>
            </a:r>
            <a:r>
              <a:rPr lang="en-US" dirty="0" err="1"/>
              <a:t>persoanelor</a:t>
            </a:r>
            <a:r>
              <a:rPr lang="en-US" dirty="0"/>
              <a:t> </a:t>
            </a:r>
            <a:r>
              <a:rPr lang="en-US" dirty="0" err="1"/>
              <a:t>fizice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. </a:t>
            </a:r>
          </a:p>
          <a:p>
            <a:r>
              <a:rPr lang="en-US" i="1" u="sng" dirty="0" err="1"/>
              <a:t>Dreptul</a:t>
            </a:r>
            <a:r>
              <a:rPr lang="en-US" i="1" u="sng" dirty="0"/>
              <a:t> civil are </a:t>
            </a:r>
            <a:r>
              <a:rPr lang="en-US" i="1" u="sng" dirty="0" err="1"/>
              <a:t>următoarele</a:t>
            </a:r>
            <a:r>
              <a:rPr lang="en-US" i="1" u="sng" dirty="0"/>
              <a:t> </a:t>
            </a:r>
            <a:r>
              <a:rPr lang="en-US" i="1" u="sng" dirty="0" err="1"/>
              <a:t>funcţii</a:t>
            </a:r>
            <a:r>
              <a:rPr lang="en-US" i="1" u="sng" dirty="0"/>
              <a:t>:</a:t>
            </a:r>
            <a:endParaRPr lang="en-US" dirty="0"/>
          </a:p>
          <a:p>
            <a:r>
              <a:rPr lang="en-US" dirty="0"/>
              <a:t>1)</a:t>
            </a:r>
            <a:r>
              <a:rPr lang="en-US" dirty="0" err="1"/>
              <a:t>Urmăresc</a:t>
            </a:r>
            <a:r>
              <a:rPr lang="en-US" dirty="0"/>
              <a:t> </a:t>
            </a:r>
            <a:r>
              <a:rPr lang="en-US" dirty="0" err="1"/>
              <a:t>realizarea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echilibru</a:t>
            </a:r>
            <a:r>
              <a:rPr lang="en-US" dirty="0"/>
              <a:t> social. </a:t>
            </a:r>
          </a:p>
          <a:p>
            <a:r>
              <a:rPr lang="en-US" dirty="0"/>
              <a:t>2)</a:t>
            </a:r>
            <a:r>
              <a:rPr lang="en-US" dirty="0" err="1"/>
              <a:t>Funcţia</a:t>
            </a:r>
            <a:r>
              <a:rPr lang="en-US" dirty="0"/>
              <a:t> </a:t>
            </a:r>
            <a:r>
              <a:rPr lang="en-US" dirty="0" err="1"/>
              <a:t>socială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tehnică</a:t>
            </a:r>
            <a:r>
              <a:rPr lang="en-US" dirty="0"/>
              <a:t> . </a:t>
            </a:r>
          </a:p>
          <a:p>
            <a:r>
              <a:rPr lang="en-US" dirty="0"/>
              <a:t>3)</a:t>
            </a:r>
            <a:r>
              <a:rPr lang="en-US" dirty="0" err="1"/>
              <a:t>Funcţia</a:t>
            </a:r>
            <a:r>
              <a:rPr lang="en-US" dirty="0"/>
              <a:t> de </a:t>
            </a:r>
            <a:r>
              <a:rPr lang="en-US" dirty="0" err="1"/>
              <a:t>reglementare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apărare</a:t>
            </a:r>
            <a:r>
              <a:rPr lang="en-US" dirty="0"/>
              <a:t> a </a:t>
            </a:r>
            <a:r>
              <a:rPr lang="en-US" dirty="0" err="1"/>
              <a:t>intereselor</a:t>
            </a:r>
            <a:r>
              <a:rPr lang="en-US" dirty="0"/>
              <a:t> </a:t>
            </a:r>
            <a:r>
              <a:rPr lang="en-US" dirty="0" err="1"/>
              <a:t>subiectelor</a:t>
            </a:r>
            <a:r>
              <a:rPr lang="en-US" dirty="0"/>
              <a:t> sale.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4389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Principiile</a:t>
            </a:r>
            <a:r>
              <a:rPr lang="en-US" b="1" i="1" dirty="0"/>
              <a:t> </a:t>
            </a:r>
            <a:r>
              <a:rPr lang="en-US" b="1" i="1" dirty="0" err="1"/>
              <a:t>dreptului</a:t>
            </a:r>
            <a:r>
              <a:rPr lang="en-US" b="1" i="1" dirty="0"/>
              <a:t> civil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!!! </a:t>
            </a:r>
            <a:r>
              <a:rPr lang="en-US" dirty="0" err="1"/>
              <a:t>Principiile</a:t>
            </a:r>
            <a:r>
              <a:rPr lang="en-US" dirty="0"/>
              <a:t> se </a:t>
            </a:r>
            <a:r>
              <a:rPr lang="en-US" dirty="0" err="1"/>
              <a:t>înţeleg</a:t>
            </a:r>
            <a:r>
              <a:rPr lang="en-US" dirty="0"/>
              <a:t> </a:t>
            </a:r>
            <a:r>
              <a:rPr lang="en-US" dirty="0" err="1"/>
              <a:t>ideile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conformitate</a:t>
            </a:r>
            <a:r>
              <a:rPr lang="en-US" dirty="0"/>
              <a:t> cu care se </a:t>
            </a:r>
            <a:r>
              <a:rPr lang="en-US" dirty="0" err="1"/>
              <a:t>reglementează</a:t>
            </a:r>
            <a:r>
              <a:rPr lang="en-US" dirty="0"/>
              <a:t> </a:t>
            </a:r>
            <a:r>
              <a:rPr lang="en-US" dirty="0" err="1"/>
              <a:t>relaţiile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care </a:t>
            </a:r>
            <a:r>
              <a:rPr lang="en-US" dirty="0" err="1"/>
              <a:t>stau</a:t>
            </a:r>
            <a:r>
              <a:rPr lang="en-US" dirty="0"/>
              <a:t> la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activităţii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dreptul</a:t>
            </a:r>
            <a:r>
              <a:rPr lang="en-US" dirty="0"/>
              <a:t> civil se </a:t>
            </a:r>
            <a:r>
              <a:rPr lang="en-US" dirty="0" err="1"/>
              <a:t>întîlnesc</a:t>
            </a:r>
            <a:r>
              <a:rPr lang="en-US" dirty="0"/>
              <a:t>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categorii</a:t>
            </a:r>
            <a:r>
              <a:rPr lang="en-US" dirty="0"/>
              <a:t> de </a:t>
            </a:r>
            <a:r>
              <a:rPr lang="en-US" dirty="0" err="1"/>
              <a:t>principii</a:t>
            </a:r>
            <a:r>
              <a:rPr lang="en-US" dirty="0"/>
              <a:t>: </a:t>
            </a:r>
          </a:p>
          <a:p>
            <a:r>
              <a:rPr lang="en-US" dirty="0"/>
              <a:t>1)</a:t>
            </a:r>
            <a:r>
              <a:rPr lang="en-US" dirty="0" err="1"/>
              <a:t>principiile</a:t>
            </a:r>
            <a:r>
              <a:rPr lang="en-US" dirty="0"/>
              <a:t> </a:t>
            </a:r>
            <a:r>
              <a:rPr lang="en-US" dirty="0" err="1"/>
              <a:t>fundamentale</a:t>
            </a:r>
            <a:r>
              <a:rPr lang="en-US" dirty="0"/>
              <a:t> </a:t>
            </a:r>
          </a:p>
          <a:p>
            <a:r>
              <a:rPr lang="en-US" dirty="0"/>
              <a:t>2)</a:t>
            </a:r>
            <a:r>
              <a:rPr lang="en-US" dirty="0" err="1"/>
              <a:t>principiile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civil. </a:t>
            </a:r>
          </a:p>
          <a:p>
            <a:r>
              <a:rPr lang="en-US" dirty="0"/>
              <a:t>3) </a:t>
            </a:r>
            <a:r>
              <a:rPr lang="en-US" dirty="0" err="1"/>
              <a:t>principiile</a:t>
            </a:r>
            <a:r>
              <a:rPr lang="en-US" dirty="0"/>
              <a:t> ale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instituții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civil (</a:t>
            </a:r>
            <a:r>
              <a:rPr lang="en-US" dirty="0" err="1"/>
              <a:t>Gh</a:t>
            </a:r>
            <a:r>
              <a:rPr lang="en-US" dirty="0"/>
              <a:t>. </a:t>
            </a:r>
            <a:r>
              <a:rPr lang="en-US" dirty="0" err="1"/>
              <a:t>Beleiu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b="1" i="1" dirty="0" err="1"/>
              <a:t>Principiile</a:t>
            </a:r>
            <a:r>
              <a:rPr lang="en-US" b="1" i="1" dirty="0"/>
              <a:t> </a:t>
            </a:r>
            <a:r>
              <a:rPr lang="en-US" b="1" i="1" dirty="0" err="1"/>
              <a:t>fundamentale</a:t>
            </a:r>
            <a:r>
              <a:rPr lang="en-US" dirty="0"/>
              <a:t> a </a:t>
            </a:r>
            <a:r>
              <a:rPr lang="en-US" dirty="0" err="1"/>
              <a:t>dreptului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idei</a:t>
            </a:r>
            <a:r>
              <a:rPr lang="en-US" dirty="0"/>
              <a:t> care se </a:t>
            </a:r>
            <a:r>
              <a:rPr lang="en-US" dirty="0" err="1"/>
              <a:t>regăsesc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întreaga</a:t>
            </a:r>
            <a:r>
              <a:rPr lang="en-US" dirty="0"/>
              <a:t> </a:t>
            </a:r>
            <a:r>
              <a:rPr lang="en-US" dirty="0" err="1"/>
              <a:t>legislaţie</a:t>
            </a:r>
            <a:r>
              <a:rPr lang="en-US" dirty="0"/>
              <a:t> a </a:t>
            </a:r>
            <a:r>
              <a:rPr lang="en-US" dirty="0" err="1"/>
              <a:t>Republicii</a:t>
            </a:r>
            <a:r>
              <a:rPr lang="en-US" dirty="0"/>
              <a:t> Moldova.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categorie</a:t>
            </a:r>
            <a:r>
              <a:rPr lang="en-US" dirty="0"/>
              <a:t> </a:t>
            </a:r>
            <a:r>
              <a:rPr lang="en-US" dirty="0" err="1"/>
              <a:t>intră</a:t>
            </a:r>
            <a:r>
              <a:rPr lang="en-US" dirty="0"/>
              <a:t>: </a:t>
            </a:r>
            <a:r>
              <a:rPr lang="en-US" i="1" dirty="0"/>
              <a:t>a)</a:t>
            </a:r>
            <a:r>
              <a:rPr lang="en-US" i="1" dirty="0" err="1"/>
              <a:t>principiul</a:t>
            </a:r>
            <a:r>
              <a:rPr lang="en-US" i="1" dirty="0"/>
              <a:t> </a:t>
            </a:r>
            <a:r>
              <a:rPr lang="en-US" i="1" dirty="0" err="1"/>
              <a:t>democraţiei</a:t>
            </a:r>
            <a:endParaRPr lang="en-US" dirty="0"/>
          </a:p>
          <a:p>
            <a:r>
              <a:rPr lang="en-US" i="1" dirty="0"/>
              <a:t>b)</a:t>
            </a:r>
            <a:r>
              <a:rPr lang="en-US" i="1" dirty="0" err="1"/>
              <a:t>principiul</a:t>
            </a:r>
            <a:r>
              <a:rPr lang="en-US" i="1" dirty="0"/>
              <a:t> </a:t>
            </a:r>
            <a:r>
              <a:rPr lang="en-US" i="1" dirty="0" err="1"/>
              <a:t>egalităţii</a:t>
            </a:r>
            <a:r>
              <a:rPr lang="en-US" i="1" dirty="0"/>
              <a:t> </a:t>
            </a:r>
            <a:r>
              <a:rPr lang="en-US" i="1" dirty="0" err="1"/>
              <a:t>în</a:t>
            </a:r>
            <a:r>
              <a:rPr lang="en-US" i="1" dirty="0"/>
              <a:t> </a:t>
            </a:r>
            <a:r>
              <a:rPr lang="en-US" i="1" dirty="0" err="1"/>
              <a:t>faţa</a:t>
            </a:r>
            <a:r>
              <a:rPr lang="en-US" i="1" dirty="0"/>
              <a:t> </a:t>
            </a:r>
            <a:r>
              <a:rPr lang="en-US" i="1" dirty="0" err="1"/>
              <a:t>legii</a:t>
            </a:r>
            <a:r>
              <a:rPr lang="en-US" i="1" dirty="0"/>
              <a:t> </a:t>
            </a:r>
            <a:endParaRPr lang="en-US" dirty="0"/>
          </a:p>
          <a:p>
            <a:r>
              <a:rPr lang="en-US" i="1" dirty="0"/>
              <a:t>c)</a:t>
            </a:r>
            <a:r>
              <a:rPr lang="en-US" i="1" dirty="0" err="1"/>
              <a:t>principiul</a:t>
            </a:r>
            <a:r>
              <a:rPr lang="en-US" i="1" dirty="0"/>
              <a:t> </a:t>
            </a:r>
            <a:r>
              <a:rPr lang="en-US" i="1" dirty="0" err="1"/>
              <a:t>legalităţii</a:t>
            </a:r>
            <a:r>
              <a:rPr lang="en-US" i="1" dirty="0"/>
              <a:t> </a:t>
            </a:r>
            <a:endParaRPr lang="en-US" dirty="0"/>
          </a:p>
          <a:p>
            <a:r>
              <a:rPr lang="en-US" i="1" dirty="0"/>
              <a:t>d)</a:t>
            </a:r>
            <a:r>
              <a:rPr lang="en-US" i="1" dirty="0" err="1"/>
              <a:t>principiul</a:t>
            </a:r>
            <a:r>
              <a:rPr lang="en-US" i="1" dirty="0"/>
              <a:t> </a:t>
            </a:r>
            <a:r>
              <a:rPr lang="en-US" i="1" dirty="0" err="1"/>
              <a:t>separaţiei</a:t>
            </a:r>
            <a:r>
              <a:rPr lang="en-US" i="1" dirty="0"/>
              <a:t> </a:t>
            </a:r>
            <a:r>
              <a:rPr lang="en-US" i="1" dirty="0" err="1"/>
              <a:t>puterii</a:t>
            </a:r>
            <a:r>
              <a:rPr lang="en-US" i="1" dirty="0"/>
              <a:t> </a:t>
            </a:r>
            <a:r>
              <a:rPr lang="en-US" i="1" dirty="0" err="1"/>
              <a:t>în</a:t>
            </a:r>
            <a:r>
              <a:rPr lang="en-US" i="1" dirty="0"/>
              <a:t> stat.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7300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Art.1 </a:t>
            </a:r>
            <a:r>
              <a:rPr lang="en-US" dirty="0" err="1"/>
              <a:t>Codul</a:t>
            </a:r>
            <a:r>
              <a:rPr lang="en-US" dirty="0"/>
              <a:t> civil 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Inviolabilitatea</a:t>
            </a:r>
            <a:r>
              <a:rPr lang="en-US" dirty="0"/>
              <a:t> </a:t>
            </a:r>
            <a:r>
              <a:rPr lang="en-US" dirty="0" err="1"/>
              <a:t>proprietății</a:t>
            </a:r>
            <a:endParaRPr lang="en-US" dirty="0"/>
          </a:p>
          <a:p>
            <a:r>
              <a:rPr lang="en-US" dirty="0" err="1"/>
              <a:t>Libertății</a:t>
            </a:r>
            <a:r>
              <a:rPr lang="en-US" dirty="0"/>
              <a:t> </a:t>
            </a:r>
            <a:r>
              <a:rPr lang="en-US" dirty="0" err="1"/>
              <a:t>contractuale</a:t>
            </a:r>
            <a:endParaRPr lang="en-US" dirty="0"/>
          </a:p>
          <a:p>
            <a:r>
              <a:rPr lang="en-US" dirty="0" err="1"/>
              <a:t>Protecția</a:t>
            </a:r>
            <a:r>
              <a:rPr lang="en-US" dirty="0"/>
              <a:t> </a:t>
            </a:r>
            <a:r>
              <a:rPr lang="en-US" dirty="0" err="1"/>
              <a:t>bunei</a:t>
            </a:r>
            <a:r>
              <a:rPr lang="en-US" dirty="0"/>
              <a:t> </a:t>
            </a:r>
            <a:r>
              <a:rPr lang="en-US" dirty="0" err="1"/>
              <a:t>credințe</a:t>
            </a:r>
            <a:endParaRPr lang="en-US" dirty="0"/>
          </a:p>
          <a:p>
            <a:r>
              <a:rPr lang="en-US" dirty="0" err="1"/>
              <a:t>Protecția</a:t>
            </a:r>
            <a:r>
              <a:rPr lang="en-US" dirty="0"/>
              <a:t> </a:t>
            </a:r>
            <a:r>
              <a:rPr lang="en-US" dirty="0" err="1"/>
              <a:t>consumatorului</a:t>
            </a:r>
            <a:endParaRPr lang="en-US" dirty="0"/>
          </a:p>
          <a:p>
            <a:r>
              <a:rPr lang="en-US" dirty="0" err="1"/>
              <a:t>Recunoașterea</a:t>
            </a:r>
            <a:r>
              <a:rPr lang="en-US" dirty="0"/>
              <a:t> </a:t>
            </a:r>
            <a:r>
              <a:rPr lang="en-US" dirty="0" err="1"/>
              <a:t>inadmisibilității</a:t>
            </a:r>
            <a:r>
              <a:rPr lang="en-US" dirty="0"/>
              <a:t> </a:t>
            </a:r>
            <a:r>
              <a:rPr lang="en-US" dirty="0" err="1"/>
              <a:t>imixtiunii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afacerile</a:t>
            </a:r>
            <a:r>
              <a:rPr lang="en-US" dirty="0"/>
              <a:t> private</a:t>
            </a:r>
          </a:p>
          <a:p>
            <a:r>
              <a:rPr lang="en-US" dirty="0" err="1"/>
              <a:t>Necesitate</a:t>
            </a:r>
            <a:r>
              <a:rPr lang="en-US" dirty="0"/>
              <a:t> de </a:t>
            </a:r>
            <a:r>
              <a:rPr lang="en-US" dirty="0" err="1"/>
              <a:t>realizare</a:t>
            </a:r>
            <a:r>
              <a:rPr lang="en-US" dirty="0"/>
              <a:t> </a:t>
            </a:r>
            <a:r>
              <a:rPr lang="en-US" dirty="0" err="1"/>
              <a:t>liberă</a:t>
            </a:r>
            <a:r>
              <a:rPr lang="en-US" dirty="0"/>
              <a:t> a </a:t>
            </a:r>
            <a:r>
              <a:rPr lang="en-US" dirty="0" err="1"/>
              <a:t>drepturilor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3284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Clasificarea</a:t>
            </a:r>
            <a:r>
              <a:rPr lang="en-US" dirty="0"/>
              <a:t> </a:t>
            </a:r>
            <a:r>
              <a:rPr lang="en-US" dirty="0" err="1"/>
              <a:t>principilor</a:t>
            </a:r>
            <a:r>
              <a:rPr lang="en-US" dirty="0"/>
              <a:t> </a:t>
            </a:r>
            <a:r>
              <a:rPr lang="en-US" dirty="0" err="1"/>
              <a:t>dupa</a:t>
            </a:r>
            <a:r>
              <a:rPr lang="en-US" dirty="0"/>
              <a:t> </a:t>
            </a:r>
            <a:r>
              <a:rPr lang="en-US" dirty="0" err="1"/>
              <a:t>Gh</a:t>
            </a:r>
            <a:r>
              <a:rPr lang="en-US" dirty="0"/>
              <a:t>. </a:t>
            </a:r>
            <a:r>
              <a:rPr lang="en-US" dirty="0" err="1"/>
              <a:t>Beleiu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Principiile</a:t>
            </a:r>
            <a:r>
              <a:rPr lang="en-US" dirty="0"/>
              <a:t> </a:t>
            </a:r>
            <a:r>
              <a:rPr lang="en-US" dirty="0" err="1"/>
              <a:t>fundamentale</a:t>
            </a:r>
            <a:r>
              <a:rPr lang="en-US" dirty="0"/>
              <a:t> – </a:t>
            </a:r>
            <a:r>
              <a:rPr lang="en-US" dirty="0" err="1"/>
              <a:t>idei</a:t>
            </a:r>
            <a:r>
              <a:rPr lang="en-US" dirty="0"/>
              <a:t> fundamental care se </a:t>
            </a:r>
            <a:r>
              <a:rPr lang="en-US" dirty="0" err="1"/>
              <a:t>regăsesc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întreaga</a:t>
            </a:r>
            <a:r>
              <a:rPr lang="en-US" dirty="0"/>
              <a:t> </a:t>
            </a:r>
            <a:r>
              <a:rPr lang="en-US" dirty="0" err="1"/>
              <a:t>legislație</a:t>
            </a:r>
            <a:r>
              <a:rPr lang="en-US" dirty="0"/>
              <a:t>:</a:t>
            </a:r>
          </a:p>
          <a:p>
            <a:r>
              <a:rPr lang="en-US" dirty="0"/>
              <a:t>A) </a:t>
            </a:r>
            <a:r>
              <a:rPr lang="en-US" dirty="0" err="1"/>
              <a:t>Principiul</a:t>
            </a:r>
            <a:r>
              <a:rPr lang="en-US" dirty="0"/>
              <a:t> </a:t>
            </a:r>
            <a:r>
              <a:rPr lang="en-US" dirty="0" err="1"/>
              <a:t>democratiei</a:t>
            </a:r>
            <a:endParaRPr lang="en-US" dirty="0"/>
          </a:p>
          <a:p>
            <a:r>
              <a:rPr lang="en-US" dirty="0"/>
              <a:t>B) </a:t>
            </a:r>
            <a:r>
              <a:rPr lang="en-US" dirty="0" err="1"/>
              <a:t>principiul</a:t>
            </a:r>
            <a:r>
              <a:rPr lang="en-US" dirty="0"/>
              <a:t> </a:t>
            </a:r>
            <a:r>
              <a:rPr lang="en-US" dirty="0" err="1"/>
              <a:t>egalității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fața</a:t>
            </a:r>
            <a:r>
              <a:rPr lang="en-US" dirty="0"/>
              <a:t> </a:t>
            </a:r>
            <a:r>
              <a:rPr lang="en-US" dirty="0" err="1"/>
              <a:t>legii</a:t>
            </a:r>
            <a:endParaRPr lang="en-US" dirty="0"/>
          </a:p>
          <a:p>
            <a:r>
              <a:rPr lang="en-US" dirty="0"/>
              <a:t>C) </a:t>
            </a:r>
            <a:r>
              <a:rPr lang="en-US" dirty="0" err="1"/>
              <a:t>principiul</a:t>
            </a:r>
            <a:r>
              <a:rPr lang="en-US" dirty="0"/>
              <a:t> </a:t>
            </a:r>
            <a:r>
              <a:rPr lang="en-US" dirty="0" err="1"/>
              <a:t>legalității</a:t>
            </a:r>
            <a:endParaRPr lang="en-US" dirty="0"/>
          </a:p>
          <a:p>
            <a:r>
              <a:rPr lang="en-US" dirty="0"/>
              <a:t>D) </a:t>
            </a:r>
            <a:r>
              <a:rPr lang="en-US" dirty="0" err="1"/>
              <a:t>principiul</a:t>
            </a:r>
            <a:r>
              <a:rPr lang="en-US" dirty="0"/>
              <a:t> </a:t>
            </a:r>
            <a:r>
              <a:rPr lang="en-US" dirty="0" err="1"/>
              <a:t>separației</a:t>
            </a:r>
            <a:r>
              <a:rPr lang="en-US" dirty="0"/>
              <a:t> </a:t>
            </a:r>
            <a:r>
              <a:rPr lang="en-US" dirty="0" err="1"/>
              <a:t>puterilor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stat</a:t>
            </a:r>
          </a:p>
        </p:txBody>
      </p:sp>
    </p:spTree>
    <p:extLst>
      <p:ext uri="{BB962C8B-B14F-4D97-AF65-F5344CB8AC3E}">
        <p14:creationId xmlns:p14="http://schemas.microsoft.com/office/powerpoint/2010/main" val="6737741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2746" y="169761"/>
            <a:ext cx="8770571" cy="1560716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Principii</a:t>
            </a:r>
            <a:r>
              <a:rPr lang="en-US" dirty="0"/>
              <a:t> </a:t>
            </a:r>
            <a:r>
              <a:rPr lang="en-US" dirty="0" err="1"/>
              <a:t>fundamentale</a:t>
            </a:r>
            <a:r>
              <a:rPr lang="en-US" dirty="0"/>
              <a:t> ale </a:t>
            </a:r>
            <a:r>
              <a:rPr lang="en-US" dirty="0" err="1"/>
              <a:t>dreptului</a:t>
            </a:r>
            <a:r>
              <a:rPr lang="en-US" dirty="0"/>
              <a:t> civil –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principii</a:t>
            </a:r>
            <a:r>
              <a:rPr lang="en-US" dirty="0"/>
              <a:t> </a:t>
            </a:r>
            <a:r>
              <a:rPr lang="en-US" dirty="0" err="1"/>
              <a:t>privesc</a:t>
            </a:r>
            <a:r>
              <a:rPr lang="en-US" dirty="0"/>
              <a:t> </a:t>
            </a:r>
            <a:r>
              <a:rPr lang="en-US" dirty="0" err="1"/>
              <a:t>întreaga</a:t>
            </a:r>
            <a:r>
              <a:rPr lang="en-US" dirty="0"/>
              <a:t> </a:t>
            </a:r>
            <a:r>
              <a:rPr lang="en-US" dirty="0" err="1"/>
              <a:t>legislație</a:t>
            </a:r>
            <a:r>
              <a:rPr lang="en-US" dirty="0"/>
              <a:t> </a:t>
            </a:r>
            <a:r>
              <a:rPr lang="en-US" dirty="0" err="1"/>
              <a:t>drept</a:t>
            </a:r>
            <a:r>
              <a:rPr lang="en-US" dirty="0"/>
              <a:t> civil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8154" y="2438399"/>
            <a:ext cx="10356117" cy="424983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/>
              <a:t>Principiul</a:t>
            </a:r>
            <a:r>
              <a:rPr lang="en-US" b="1" dirty="0"/>
              <a:t> </a:t>
            </a:r>
            <a:r>
              <a:rPr lang="en-US" b="1" dirty="0" err="1"/>
              <a:t>proprietății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principalul</a:t>
            </a:r>
            <a:r>
              <a:rPr lang="en-US" dirty="0"/>
              <a:t> </a:t>
            </a:r>
            <a:r>
              <a:rPr lang="en-US" dirty="0" err="1"/>
              <a:t>drept</a:t>
            </a:r>
            <a:r>
              <a:rPr lang="en-US" dirty="0"/>
              <a:t> real al </a:t>
            </a:r>
            <a:r>
              <a:rPr lang="en-US" dirty="0" err="1"/>
              <a:t>omului</a:t>
            </a:r>
            <a:r>
              <a:rPr lang="en-US" dirty="0"/>
              <a:t>, </a:t>
            </a:r>
            <a:r>
              <a:rPr lang="en-US" dirty="0" err="1"/>
              <a:t>normele</a:t>
            </a:r>
            <a:r>
              <a:rPr lang="en-US" dirty="0"/>
              <a:t> DC </a:t>
            </a:r>
            <a:r>
              <a:rPr lang="en-US" dirty="0" err="1"/>
              <a:t>reglementeaza</a:t>
            </a:r>
            <a:r>
              <a:rPr lang="en-US" dirty="0"/>
              <a:t> </a:t>
            </a:r>
            <a:r>
              <a:rPr lang="en-US" dirty="0" err="1"/>
              <a:t>continutul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la </a:t>
            </a:r>
            <a:r>
              <a:rPr lang="en-US" dirty="0" err="1"/>
              <a:t>proprietate</a:t>
            </a:r>
            <a:r>
              <a:rPr lang="en-US" dirty="0"/>
              <a:t> </a:t>
            </a:r>
            <a:r>
              <a:rPr lang="en-US" dirty="0" err="1"/>
              <a:t>posesiaa</a:t>
            </a:r>
            <a:r>
              <a:rPr lang="en-US" dirty="0"/>
              <a:t>, </a:t>
            </a:r>
            <a:r>
              <a:rPr lang="en-US" dirty="0" err="1"/>
              <a:t>folosinta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dispozitia</a:t>
            </a:r>
            <a:r>
              <a:rPr lang="en-US" dirty="0"/>
              <a:t> (</a:t>
            </a:r>
            <a:r>
              <a:rPr lang="en-US" dirty="0" err="1"/>
              <a:t>usus</a:t>
            </a:r>
            <a:r>
              <a:rPr lang="en-US" dirty="0"/>
              <a:t>, </a:t>
            </a:r>
            <a:r>
              <a:rPr lang="en-US" dirty="0" err="1"/>
              <a:t>fructus</a:t>
            </a:r>
            <a:r>
              <a:rPr lang="en-US" dirty="0"/>
              <a:t>, </a:t>
            </a:r>
            <a:r>
              <a:rPr lang="en-US" dirty="0" err="1"/>
              <a:t>abusus</a:t>
            </a:r>
            <a:r>
              <a:rPr lang="en-US" dirty="0"/>
              <a:t>)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mijlocul</a:t>
            </a:r>
            <a:r>
              <a:rPr lang="en-US" dirty="0"/>
              <a:t> specific de </a:t>
            </a:r>
            <a:r>
              <a:rPr lang="en-US" dirty="0" err="1"/>
              <a:t>ocrotire</a:t>
            </a:r>
            <a:r>
              <a:rPr lang="en-US" dirty="0"/>
              <a:t> al </a:t>
            </a:r>
            <a:r>
              <a:rPr lang="en-US" dirty="0" err="1"/>
              <a:t>acestuia</a:t>
            </a:r>
            <a:r>
              <a:rPr lang="en-US" dirty="0"/>
              <a:t> </a:t>
            </a:r>
            <a:r>
              <a:rPr lang="en-US" dirty="0" err="1"/>
              <a:t>cre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actiunea</a:t>
            </a:r>
            <a:r>
              <a:rPr lang="en-US" dirty="0"/>
              <a:t> in </a:t>
            </a:r>
            <a:r>
              <a:rPr lang="en-US" dirty="0" err="1"/>
              <a:t>revendicare</a:t>
            </a:r>
            <a:r>
              <a:rPr lang="en-US" dirty="0"/>
              <a:t>. </a:t>
            </a:r>
            <a:r>
              <a:rPr lang="en-US" dirty="0" err="1"/>
              <a:t>Proprietate</a:t>
            </a:r>
            <a:r>
              <a:rPr lang="en-US" dirty="0"/>
              <a:t> </a:t>
            </a:r>
            <a:r>
              <a:rPr lang="en-US" dirty="0" err="1"/>
              <a:t>publica</a:t>
            </a:r>
            <a:r>
              <a:rPr lang="en-US" dirty="0"/>
              <a:t> / </a:t>
            </a:r>
            <a:r>
              <a:rPr lang="en-US" dirty="0" err="1"/>
              <a:t>privata</a:t>
            </a:r>
            <a:r>
              <a:rPr lang="en-US" dirty="0"/>
              <a:t> – art. 9, 46, 127 </a:t>
            </a:r>
            <a:r>
              <a:rPr lang="en-US" dirty="0" err="1"/>
              <a:t>Constituție</a:t>
            </a:r>
            <a:r>
              <a:rPr lang="en-US" dirty="0"/>
              <a:t>, </a:t>
            </a:r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domeniului</a:t>
            </a:r>
            <a:r>
              <a:rPr lang="en-US" dirty="0"/>
              <a:t> public, </a:t>
            </a:r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domeniului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(CC).</a:t>
            </a:r>
          </a:p>
          <a:p>
            <a:r>
              <a:rPr lang="en-US" dirty="0" err="1"/>
              <a:t>Proprietatea</a:t>
            </a:r>
            <a:r>
              <a:rPr lang="en-US" dirty="0"/>
              <a:t> </a:t>
            </a:r>
            <a:r>
              <a:rPr lang="en-US" dirty="0" err="1"/>
              <a:t>persoanelor</a:t>
            </a:r>
            <a:r>
              <a:rPr lang="en-US" dirty="0"/>
              <a:t> </a:t>
            </a:r>
            <a:r>
              <a:rPr lang="en-US" dirty="0" err="1"/>
              <a:t>fizice</a:t>
            </a:r>
            <a:r>
              <a:rPr lang="en-US" dirty="0"/>
              <a:t>, </a:t>
            </a:r>
            <a:r>
              <a:rPr lang="en-US" dirty="0" err="1"/>
              <a:t>persoanelor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, </a:t>
            </a:r>
            <a:r>
              <a:rPr lang="en-US" dirty="0" err="1"/>
              <a:t>asociațiior</a:t>
            </a:r>
            <a:r>
              <a:rPr lang="en-US" dirty="0"/>
              <a:t> </a:t>
            </a:r>
            <a:r>
              <a:rPr lang="en-US" dirty="0" err="1"/>
              <a:t>cooperatista</a:t>
            </a:r>
            <a:r>
              <a:rPr lang="en-US" dirty="0"/>
              <a:t> </a:t>
            </a:r>
            <a:r>
              <a:rPr lang="en-US" dirty="0" err="1"/>
              <a:t>s.a.</a:t>
            </a:r>
            <a:r>
              <a:rPr lang="en-US" dirty="0"/>
              <a:t> </a:t>
            </a:r>
          </a:p>
          <a:p>
            <a:r>
              <a:rPr lang="en-US" b="1" dirty="0" err="1"/>
              <a:t>Principiul</a:t>
            </a:r>
            <a:r>
              <a:rPr lang="en-US" b="1" dirty="0"/>
              <a:t> </a:t>
            </a:r>
            <a:r>
              <a:rPr lang="en-US" b="1" dirty="0" err="1"/>
              <a:t>egalitatii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consacrat</a:t>
            </a:r>
            <a:r>
              <a:rPr lang="en-US" dirty="0"/>
              <a:t> </a:t>
            </a:r>
            <a:r>
              <a:rPr lang="en-US" dirty="0" err="1"/>
              <a:t>persoanelor</a:t>
            </a:r>
            <a:r>
              <a:rPr lang="en-US" dirty="0"/>
              <a:t> </a:t>
            </a:r>
            <a:r>
              <a:rPr lang="en-US" dirty="0" err="1"/>
              <a:t>fizice</a:t>
            </a:r>
            <a:r>
              <a:rPr lang="en-US" dirty="0"/>
              <a:t> (</a:t>
            </a:r>
            <a:r>
              <a:rPr lang="en-US" dirty="0" err="1"/>
              <a:t>indiferent</a:t>
            </a:r>
            <a:r>
              <a:rPr lang="en-US" dirty="0"/>
              <a:t> de </a:t>
            </a:r>
            <a:r>
              <a:rPr lang="en-US" dirty="0" err="1"/>
              <a:t>rasă</a:t>
            </a:r>
            <a:r>
              <a:rPr lang="en-US" dirty="0"/>
              <a:t>, </a:t>
            </a:r>
            <a:r>
              <a:rPr lang="en-US" dirty="0" err="1"/>
              <a:t>naționalitate</a:t>
            </a:r>
            <a:r>
              <a:rPr lang="en-US" dirty="0"/>
              <a:t>, </a:t>
            </a:r>
            <a:r>
              <a:rPr lang="en-US" dirty="0" err="1"/>
              <a:t>religia</a:t>
            </a:r>
            <a:r>
              <a:rPr lang="en-US" dirty="0"/>
              <a:t>, </a:t>
            </a:r>
            <a:r>
              <a:rPr lang="en-US" dirty="0" err="1"/>
              <a:t>gradul</a:t>
            </a:r>
            <a:r>
              <a:rPr lang="en-US" dirty="0"/>
              <a:t> de </a:t>
            </a:r>
            <a:r>
              <a:rPr lang="en-US" dirty="0" err="1"/>
              <a:t>cultură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origine</a:t>
            </a:r>
            <a:r>
              <a:rPr lang="en-US" dirty="0"/>
              <a:t> nu au </a:t>
            </a:r>
            <a:r>
              <a:rPr lang="en-US" dirty="0" err="1"/>
              <a:t>nici</a:t>
            </a:r>
            <a:r>
              <a:rPr lang="en-US" dirty="0"/>
              <a:t> o </a:t>
            </a:r>
            <a:r>
              <a:rPr lang="en-US" dirty="0" err="1"/>
              <a:t>înrăutățire</a:t>
            </a:r>
            <a:r>
              <a:rPr lang="en-US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capacității</a:t>
            </a:r>
            <a:r>
              <a:rPr lang="en-US" dirty="0"/>
              <a:t>. Cu </a:t>
            </a:r>
            <a:r>
              <a:rPr lang="en-US" dirty="0" err="1"/>
              <a:t>privire</a:t>
            </a:r>
            <a:r>
              <a:rPr lang="en-US" dirty="0"/>
              <a:t> la </a:t>
            </a:r>
            <a:r>
              <a:rPr lang="en-US" dirty="0" err="1"/>
              <a:t>persoanele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–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personale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</a:t>
            </a:r>
            <a:r>
              <a:rPr lang="en-US" dirty="0" err="1"/>
              <a:t>întro</a:t>
            </a:r>
            <a:r>
              <a:rPr lang="en-US" dirty="0"/>
              <a:t> </a:t>
            </a:r>
            <a:r>
              <a:rPr lang="en-US" dirty="0" err="1"/>
              <a:t>anumită</a:t>
            </a:r>
            <a:r>
              <a:rPr lang="en-US" dirty="0"/>
              <a:t> </a:t>
            </a:r>
            <a:r>
              <a:rPr lang="en-US" dirty="0" err="1"/>
              <a:t>măsură</a:t>
            </a:r>
            <a:r>
              <a:rPr lang="en-US" dirty="0"/>
              <a:t> se </a:t>
            </a:r>
            <a:r>
              <a:rPr lang="en-US" dirty="0" err="1"/>
              <a:t>supun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mod </a:t>
            </a:r>
            <a:r>
              <a:rPr lang="en-US" dirty="0" err="1"/>
              <a:t>egal</a:t>
            </a:r>
            <a:r>
              <a:rPr lang="en-US" dirty="0"/>
              <a:t> </a:t>
            </a:r>
            <a:r>
              <a:rPr lang="en-US" dirty="0" err="1"/>
              <a:t>legilor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 </a:t>
            </a:r>
            <a:r>
              <a:rPr lang="en-US" dirty="0" err="1"/>
              <a:t>edictate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reglementarea</a:t>
            </a:r>
            <a:r>
              <a:rPr lang="en-US" dirty="0"/>
              <a:t> </a:t>
            </a:r>
            <a:r>
              <a:rPr lang="en-US" dirty="0" err="1"/>
              <a:t>acelei</a:t>
            </a:r>
            <a:r>
              <a:rPr lang="en-US" dirty="0"/>
              <a:t> </a:t>
            </a:r>
            <a:r>
              <a:rPr lang="en-US" dirty="0" err="1"/>
              <a:t>categorii</a:t>
            </a:r>
            <a:r>
              <a:rPr lang="en-US" dirty="0"/>
              <a:t> de </a:t>
            </a:r>
            <a:r>
              <a:rPr lang="en-US" dirty="0" err="1"/>
              <a:t>subiecte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civil. </a:t>
            </a:r>
          </a:p>
        </p:txBody>
      </p:sp>
    </p:spTree>
    <p:extLst>
      <p:ext uri="{BB962C8B-B14F-4D97-AF65-F5344CB8AC3E}">
        <p14:creationId xmlns:p14="http://schemas.microsoft.com/office/powerpoint/2010/main" val="7940252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Principii</a:t>
            </a:r>
            <a:r>
              <a:rPr lang="en-US" dirty="0"/>
              <a:t> </a:t>
            </a:r>
            <a:r>
              <a:rPr lang="en-US" dirty="0" err="1"/>
              <a:t>fundamentale</a:t>
            </a:r>
            <a:r>
              <a:rPr lang="en-US" dirty="0"/>
              <a:t> ale </a:t>
            </a:r>
            <a:r>
              <a:rPr lang="en-US" dirty="0" err="1"/>
              <a:t>dreptului</a:t>
            </a:r>
            <a:r>
              <a:rPr lang="en-US" dirty="0"/>
              <a:t> civil –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principii</a:t>
            </a:r>
            <a:r>
              <a:rPr lang="en-US" dirty="0"/>
              <a:t> </a:t>
            </a:r>
            <a:r>
              <a:rPr lang="en-US" dirty="0" err="1"/>
              <a:t>privesc</a:t>
            </a:r>
            <a:r>
              <a:rPr lang="en-US" dirty="0"/>
              <a:t> </a:t>
            </a:r>
            <a:r>
              <a:rPr lang="en-US" dirty="0" err="1"/>
              <a:t>întreaga</a:t>
            </a:r>
            <a:r>
              <a:rPr lang="en-US" dirty="0"/>
              <a:t> </a:t>
            </a:r>
            <a:r>
              <a:rPr lang="en-US" dirty="0" err="1"/>
              <a:t>legislație</a:t>
            </a:r>
            <a:r>
              <a:rPr lang="en-US" dirty="0"/>
              <a:t> </a:t>
            </a:r>
            <a:r>
              <a:rPr lang="en-US" dirty="0" err="1"/>
              <a:t>drept</a:t>
            </a:r>
            <a:r>
              <a:rPr lang="en-US" dirty="0"/>
              <a:t> civil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Principiul</a:t>
            </a:r>
            <a:r>
              <a:rPr lang="en-US" dirty="0"/>
              <a:t> </a:t>
            </a:r>
            <a:r>
              <a:rPr lang="en-US" dirty="0" err="1"/>
              <a:t>îmbinării</a:t>
            </a:r>
            <a:r>
              <a:rPr lang="en-US" dirty="0"/>
              <a:t> </a:t>
            </a:r>
            <a:r>
              <a:rPr lang="en-US" dirty="0" err="1"/>
              <a:t>intereselor</a:t>
            </a:r>
            <a:r>
              <a:rPr lang="en-US" dirty="0"/>
              <a:t> </a:t>
            </a:r>
            <a:r>
              <a:rPr lang="en-US" dirty="0" err="1"/>
              <a:t>individuale</a:t>
            </a:r>
            <a:r>
              <a:rPr lang="en-US" dirty="0"/>
              <a:t> cu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generale</a:t>
            </a:r>
            <a:r>
              <a:rPr lang="en-US" dirty="0"/>
              <a:t>.- </a:t>
            </a:r>
            <a:r>
              <a:rPr lang="en-US" dirty="0" err="1"/>
              <a:t>drepturile</a:t>
            </a:r>
            <a:r>
              <a:rPr lang="en-US" dirty="0"/>
              <a:t> civile ale </a:t>
            </a:r>
            <a:r>
              <a:rPr lang="en-US" dirty="0" err="1"/>
              <a:t>persoanelor</a:t>
            </a:r>
            <a:r>
              <a:rPr lang="en-US" dirty="0"/>
              <a:t> </a:t>
            </a:r>
            <a:r>
              <a:rPr lang="en-US" dirty="0" err="1"/>
              <a:t>fizice</a:t>
            </a:r>
            <a:r>
              <a:rPr lang="en-US" dirty="0"/>
              <a:t> sunt </a:t>
            </a:r>
            <a:r>
              <a:rPr lang="en-US" dirty="0" err="1"/>
              <a:t>recunoscute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scopul</a:t>
            </a:r>
            <a:r>
              <a:rPr lang="en-US" dirty="0"/>
              <a:t> de a </a:t>
            </a:r>
            <a:r>
              <a:rPr lang="en-US" dirty="0" err="1"/>
              <a:t>satisface</a:t>
            </a:r>
            <a:r>
              <a:rPr lang="en-US" dirty="0"/>
              <a:t> </a:t>
            </a:r>
            <a:r>
              <a:rPr lang="en-US" dirty="0" err="1"/>
              <a:t>interesel</a:t>
            </a:r>
            <a:r>
              <a:rPr lang="en-US" dirty="0"/>
              <a:t> </a:t>
            </a:r>
            <a:r>
              <a:rPr lang="en-US" dirty="0" err="1"/>
              <a:t>personale</a:t>
            </a:r>
            <a:r>
              <a:rPr lang="en-US" dirty="0"/>
              <a:t> </a:t>
            </a:r>
            <a:r>
              <a:rPr lang="en-US" dirty="0" err="1"/>
              <a:t>materiale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culturale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acord</a:t>
            </a:r>
            <a:r>
              <a:rPr lang="en-US" dirty="0"/>
              <a:t> cu </a:t>
            </a:r>
            <a:r>
              <a:rPr lang="en-US" dirty="0" err="1"/>
              <a:t>interesul</a:t>
            </a:r>
            <a:r>
              <a:rPr lang="en-US" dirty="0"/>
              <a:t> </a:t>
            </a:r>
            <a:r>
              <a:rPr lang="en-US" dirty="0" err="1"/>
              <a:t>obștesc</a:t>
            </a:r>
            <a:r>
              <a:rPr lang="en-US" dirty="0"/>
              <a:t>, </a:t>
            </a:r>
            <a:r>
              <a:rPr lang="en-US" dirty="0" err="1"/>
              <a:t>potrivit</a:t>
            </a:r>
            <a:r>
              <a:rPr lang="en-US" dirty="0"/>
              <a:t> </a:t>
            </a:r>
            <a:r>
              <a:rPr lang="en-US" dirty="0" err="1"/>
              <a:t>legilor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regulilor</a:t>
            </a:r>
            <a:r>
              <a:rPr lang="en-US" dirty="0"/>
              <a:t> de </a:t>
            </a:r>
            <a:r>
              <a:rPr lang="en-US" dirty="0" err="1"/>
              <a:t>convețuire</a:t>
            </a:r>
            <a:r>
              <a:rPr lang="en-US" dirty="0"/>
              <a:t>.</a:t>
            </a:r>
          </a:p>
          <a:p>
            <a:r>
              <a:rPr lang="en-US" dirty="0" err="1"/>
              <a:t>Principiul</a:t>
            </a:r>
            <a:r>
              <a:rPr lang="en-US" dirty="0"/>
              <a:t> </a:t>
            </a:r>
            <a:r>
              <a:rPr lang="en-US" dirty="0" err="1"/>
              <a:t>ocrotirii</a:t>
            </a:r>
            <a:r>
              <a:rPr lang="en-US" dirty="0"/>
              <a:t> </a:t>
            </a:r>
            <a:r>
              <a:rPr lang="en-US" dirty="0" err="1"/>
              <a:t>drepturilor</a:t>
            </a:r>
            <a:r>
              <a:rPr lang="en-US" dirty="0"/>
              <a:t> </a:t>
            </a:r>
            <a:r>
              <a:rPr lang="en-US" dirty="0" err="1"/>
              <a:t>subiective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. </a:t>
            </a:r>
            <a:r>
              <a:rPr lang="en-US" dirty="0" err="1"/>
              <a:t>Constitutie</a:t>
            </a:r>
            <a:r>
              <a:rPr lang="en-US" dirty="0"/>
              <a:t>, art. 26 </a:t>
            </a:r>
            <a:r>
              <a:rPr lang="en-US" dirty="0" err="1"/>
              <a:t>Pactul</a:t>
            </a:r>
            <a:r>
              <a:rPr lang="en-US" dirty="0"/>
              <a:t>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drepturile</a:t>
            </a:r>
            <a:r>
              <a:rPr lang="en-US" dirty="0"/>
              <a:t> </a:t>
            </a:r>
            <a:r>
              <a:rPr lang="en-US" dirty="0" err="1"/>
              <a:t>economice</a:t>
            </a:r>
            <a:r>
              <a:rPr lang="en-US" dirty="0"/>
              <a:t>, </a:t>
            </a:r>
            <a:r>
              <a:rPr lang="en-US" dirty="0" err="1"/>
              <a:t>politice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persoanele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egale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fața</a:t>
            </a:r>
            <a:r>
              <a:rPr lang="en-US" dirty="0"/>
              <a:t> </a:t>
            </a:r>
            <a:r>
              <a:rPr lang="en-US" dirty="0" err="1"/>
              <a:t>legii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au </a:t>
            </a:r>
            <a:r>
              <a:rPr lang="en-US" dirty="0" err="1"/>
              <a:t>fără</a:t>
            </a:r>
            <a:r>
              <a:rPr lang="en-US" dirty="0"/>
              <a:t> </a:t>
            </a:r>
            <a:r>
              <a:rPr lang="en-US" dirty="0" err="1"/>
              <a:t>discriminare</a:t>
            </a:r>
            <a:r>
              <a:rPr lang="en-US" dirty="0"/>
              <a:t> </a:t>
            </a:r>
            <a:r>
              <a:rPr lang="en-US" dirty="0" err="1"/>
              <a:t>dreptul</a:t>
            </a:r>
            <a:r>
              <a:rPr lang="en-US" dirty="0"/>
              <a:t> la </a:t>
            </a:r>
            <a:r>
              <a:rPr lang="en-US" dirty="0" err="1"/>
              <a:t>ocrotire</a:t>
            </a:r>
            <a:r>
              <a:rPr lang="en-US" dirty="0"/>
              <a:t> </a:t>
            </a:r>
            <a:r>
              <a:rPr lang="en-US" dirty="0" err="1"/>
              <a:t>egală</a:t>
            </a:r>
            <a:r>
              <a:rPr lang="en-US" dirty="0"/>
              <a:t> din </a:t>
            </a:r>
            <a:r>
              <a:rPr lang="en-US" dirty="0" err="1"/>
              <a:t>partea</a:t>
            </a:r>
            <a:r>
              <a:rPr lang="en-US" dirty="0"/>
              <a:t> </a:t>
            </a:r>
            <a:r>
              <a:rPr lang="en-US" dirty="0" err="1"/>
              <a:t>legii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86036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Ramura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</a:t>
            </a:r>
            <a:r>
              <a:rPr lang="en-US" dirty="0" err="1"/>
              <a:t>privat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i="1" dirty="0" err="1"/>
              <a:t>Dreptul</a:t>
            </a:r>
            <a:r>
              <a:rPr lang="en-US" dirty="0"/>
              <a:t> </a:t>
            </a:r>
            <a:r>
              <a:rPr lang="en-US" b="1" i="1" dirty="0" err="1"/>
              <a:t>muncii</a:t>
            </a:r>
            <a:r>
              <a:rPr lang="en-US" dirty="0"/>
              <a:t> </a:t>
            </a:r>
            <a:r>
              <a:rPr lang="en-US" dirty="0" err="1"/>
              <a:t>reglementează</a:t>
            </a:r>
            <a:r>
              <a:rPr lang="en-US" dirty="0"/>
              <a:t> </a:t>
            </a:r>
            <a:r>
              <a:rPr lang="en-US" dirty="0" err="1"/>
              <a:t>relaţiile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de </a:t>
            </a:r>
            <a:r>
              <a:rPr lang="en-US" dirty="0" err="1"/>
              <a:t>muncă</a:t>
            </a:r>
            <a:r>
              <a:rPr lang="en-US" dirty="0"/>
              <a:t> a </a:t>
            </a:r>
            <a:r>
              <a:rPr lang="en-US" dirty="0" err="1"/>
              <a:t>persoanelor</a:t>
            </a:r>
            <a:r>
              <a:rPr lang="en-US" dirty="0"/>
              <a:t> </a:t>
            </a:r>
            <a:r>
              <a:rPr lang="en-US" dirty="0" err="1"/>
              <a:t>plasate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cîmpul</a:t>
            </a:r>
            <a:r>
              <a:rPr lang="en-US" dirty="0"/>
              <a:t> </a:t>
            </a:r>
            <a:r>
              <a:rPr lang="en-US" dirty="0" err="1"/>
              <a:t>muncii</a:t>
            </a:r>
            <a:r>
              <a:rPr lang="en-US" dirty="0"/>
              <a:t>.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dreptul</a:t>
            </a:r>
            <a:r>
              <a:rPr lang="en-US" dirty="0"/>
              <a:t> civil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dreptul</a:t>
            </a:r>
            <a:r>
              <a:rPr lang="en-US" dirty="0"/>
              <a:t> </a:t>
            </a:r>
            <a:r>
              <a:rPr lang="en-US" dirty="0" err="1"/>
              <a:t>muncii</a:t>
            </a:r>
            <a:r>
              <a:rPr lang="en-US" dirty="0"/>
              <a:t> </a:t>
            </a:r>
            <a:r>
              <a:rPr lang="en-US" dirty="0" err="1"/>
              <a:t>există</a:t>
            </a:r>
            <a:r>
              <a:rPr lang="en-US" dirty="0"/>
              <a:t> </a:t>
            </a:r>
            <a:r>
              <a:rPr lang="en-US" dirty="0" err="1"/>
              <a:t>următoarele</a:t>
            </a:r>
            <a:r>
              <a:rPr lang="en-US" dirty="0"/>
              <a:t> </a:t>
            </a:r>
            <a:r>
              <a:rPr lang="en-US" dirty="0" err="1"/>
              <a:t>asemănări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deosebiri</a:t>
            </a:r>
            <a:r>
              <a:rPr lang="en-US" dirty="0"/>
              <a:t>: </a:t>
            </a:r>
          </a:p>
          <a:p>
            <a:r>
              <a:rPr lang="en-US" i="1" dirty="0"/>
              <a:t>-</a:t>
            </a:r>
            <a:r>
              <a:rPr lang="en-US" i="1" dirty="0" err="1"/>
              <a:t>obiectul</a:t>
            </a:r>
            <a:r>
              <a:rPr lang="en-US" i="1" dirty="0"/>
              <a:t> </a:t>
            </a:r>
            <a:r>
              <a:rPr lang="en-US" i="1" dirty="0" err="1"/>
              <a:t>ambelor</a:t>
            </a:r>
            <a:r>
              <a:rPr lang="en-US" i="1" dirty="0"/>
              <a:t> </a:t>
            </a:r>
            <a:r>
              <a:rPr lang="en-US" i="1" dirty="0" err="1"/>
              <a:t>ramuri</a:t>
            </a:r>
            <a:r>
              <a:rPr lang="en-US" i="1" dirty="0"/>
              <a:t> e format din </a:t>
            </a:r>
            <a:r>
              <a:rPr lang="en-US" i="1" dirty="0" err="1"/>
              <a:t>raporturi</a:t>
            </a:r>
            <a:r>
              <a:rPr lang="en-US" i="1" dirty="0"/>
              <a:t> </a:t>
            </a:r>
            <a:r>
              <a:rPr lang="en-US" i="1" dirty="0" err="1"/>
              <a:t>patrimoniale</a:t>
            </a:r>
            <a:r>
              <a:rPr lang="en-US" i="1" dirty="0"/>
              <a:t> </a:t>
            </a:r>
            <a:r>
              <a:rPr lang="en-US" i="1" dirty="0" err="1"/>
              <a:t>şi</a:t>
            </a:r>
            <a:r>
              <a:rPr lang="en-US" i="1" dirty="0"/>
              <a:t> </a:t>
            </a:r>
            <a:r>
              <a:rPr lang="en-US" i="1" dirty="0" err="1"/>
              <a:t>nepatrimoniale</a:t>
            </a:r>
            <a:r>
              <a:rPr lang="en-US" i="1" dirty="0"/>
              <a:t>.</a:t>
            </a:r>
            <a:endParaRPr lang="en-US" dirty="0"/>
          </a:p>
          <a:p>
            <a:r>
              <a:rPr lang="en-US" i="1" dirty="0"/>
              <a:t>-</a:t>
            </a:r>
            <a:r>
              <a:rPr lang="en-US" i="1" dirty="0" err="1"/>
              <a:t>în</a:t>
            </a:r>
            <a:r>
              <a:rPr lang="en-US" i="1" dirty="0"/>
              <a:t> </a:t>
            </a:r>
            <a:r>
              <a:rPr lang="en-US" i="1" dirty="0" err="1"/>
              <a:t>dreptul</a:t>
            </a:r>
            <a:r>
              <a:rPr lang="en-US" i="1" dirty="0"/>
              <a:t> civil </a:t>
            </a:r>
            <a:r>
              <a:rPr lang="en-US" i="1" dirty="0" err="1"/>
              <a:t>poziţia</a:t>
            </a:r>
            <a:r>
              <a:rPr lang="en-US" i="1" dirty="0"/>
              <a:t> de </a:t>
            </a:r>
            <a:r>
              <a:rPr lang="en-US" i="1" dirty="0" err="1"/>
              <a:t>legalitate</a:t>
            </a:r>
            <a:r>
              <a:rPr lang="en-US" i="1" dirty="0"/>
              <a:t> se </a:t>
            </a:r>
            <a:r>
              <a:rPr lang="en-US" i="1" dirty="0" err="1"/>
              <a:t>păstrează</a:t>
            </a:r>
            <a:r>
              <a:rPr lang="en-US" i="1" dirty="0"/>
              <a:t> ,</a:t>
            </a:r>
            <a:r>
              <a:rPr lang="en-US" i="1" dirty="0" err="1"/>
              <a:t>iar</a:t>
            </a:r>
            <a:r>
              <a:rPr lang="en-US" i="1" dirty="0"/>
              <a:t> </a:t>
            </a:r>
            <a:r>
              <a:rPr lang="en-US" i="1" dirty="0" err="1"/>
              <a:t>în</a:t>
            </a:r>
            <a:r>
              <a:rPr lang="en-US" i="1" dirty="0"/>
              <a:t> </a:t>
            </a:r>
            <a:r>
              <a:rPr lang="en-US" i="1" dirty="0" err="1"/>
              <a:t>dreptul</a:t>
            </a:r>
            <a:r>
              <a:rPr lang="en-US" i="1" dirty="0"/>
              <a:t> </a:t>
            </a:r>
            <a:r>
              <a:rPr lang="en-US" i="1" dirty="0" err="1"/>
              <a:t>muncii</a:t>
            </a:r>
            <a:r>
              <a:rPr lang="en-US" i="1" dirty="0"/>
              <a:t> </a:t>
            </a:r>
            <a:r>
              <a:rPr lang="en-US" i="1" dirty="0" err="1"/>
              <a:t>această</a:t>
            </a:r>
            <a:r>
              <a:rPr lang="en-US" i="1" dirty="0"/>
              <a:t> </a:t>
            </a:r>
            <a:r>
              <a:rPr lang="en-US" i="1" dirty="0" err="1"/>
              <a:t>caracteristica</a:t>
            </a:r>
            <a:r>
              <a:rPr lang="en-US" i="1" dirty="0"/>
              <a:t> se </a:t>
            </a:r>
            <a:r>
              <a:rPr lang="en-US" i="1" dirty="0" err="1"/>
              <a:t>referă</a:t>
            </a:r>
            <a:r>
              <a:rPr lang="en-US" i="1" dirty="0"/>
              <a:t> </a:t>
            </a:r>
            <a:r>
              <a:rPr lang="en-US" i="1" dirty="0" err="1"/>
              <a:t>numai</a:t>
            </a:r>
            <a:r>
              <a:rPr lang="en-US" dirty="0"/>
              <a:t> </a:t>
            </a:r>
            <a:r>
              <a:rPr lang="en-US" i="1" dirty="0"/>
              <a:t>la </a:t>
            </a:r>
            <a:r>
              <a:rPr lang="en-US" i="1" dirty="0" err="1"/>
              <a:t>încheierea</a:t>
            </a:r>
            <a:r>
              <a:rPr lang="en-US" i="1" dirty="0"/>
              <a:t> </a:t>
            </a:r>
            <a:r>
              <a:rPr lang="en-US" i="1" dirty="0" err="1"/>
              <a:t>contractelor</a:t>
            </a:r>
            <a:r>
              <a:rPr lang="en-US" i="1" dirty="0"/>
              <a:t> de </a:t>
            </a:r>
            <a:r>
              <a:rPr lang="en-US" i="1" dirty="0" err="1"/>
              <a:t>muncă</a:t>
            </a:r>
            <a:r>
              <a:rPr lang="en-US" i="1" dirty="0"/>
              <a:t>.</a:t>
            </a:r>
            <a:endParaRPr lang="en-US" dirty="0"/>
          </a:p>
          <a:p>
            <a:r>
              <a:rPr lang="en-US" i="1" dirty="0"/>
              <a:t>-</a:t>
            </a:r>
            <a:r>
              <a:rPr lang="en-US" i="1" dirty="0" err="1"/>
              <a:t>sfera</a:t>
            </a:r>
            <a:r>
              <a:rPr lang="en-US" i="1" dirty="0"/>
              <a:t> </a:t>
            </a:r>
            <a:r>
              <a:rPr lang="en-US" i="1" dirty="0" err="1"/>
              <a:t>subiectelor</a:t>
            </a:r>
            <a:r>
              <a:rPr lang="en-US" i="1" dirty="0"/>
              <a:t> </a:t>
            </a:r>
            <a:r>
              <a:rPr lang="en-US" i="1" dirty="0" err="1"/>
              <a:t>dreptului</a:t>
            </a:r>
            <a:r>
              <a:rPr lang="en-US" i="1" dirty="0"/>
              <a:t> </a:t>
            </a:r>
            <a:r>
              <a:rPr lang="en-US" i="1" dirty="0" err="1"/>
              <a:t>muncii</a:t>
            </a:r>
            <a:r>
              <a:rPr lang="en-US" i="1" dirty="0"/>
              <a:t> </a:t>
            </a:r>
            <a:r>
              <a:rPr lang="en-US" i="1" dirty="0" err="1"/>
              <a:t>este</a:t>
            </a:r>
            <a:r>
              <a:rPr lang="en-US" i="1" dirty="0"/>
              <a:t> </a:t>
            </a:r>
            <a:r>
              <a:rPr lang="en-US" i="1" dirty="0" err="1"/>
              <a:t>mai</a:t>
            </a:r>
            <a:r>
              <a:rPr lang="en-US" i="1" dirty="0"/>
              <a:t> </a:t>
            </a:r>
            <a:r>
              <a:rPr lang="en-US" i="1" dirty="0" err="1"/>
              <a:t>restrînsă</a:t>
            </a:r>
            <a:r>
              <a:rPr lang="en-US" i="1" dirty="0"/>
              <a:t> </a:t>
            </a:r>
            <a:r>
              <a:rPr lang="en-US" i="1" dirty="0" err="1"/>
              <a:t>decît</a:t>
            </a:r>
            <a:r>
              <a:rPr lang="en-US" i="1" dirty="0"/>
              <a:t> a </a:t>
            </a:r>
            <a:r>
              <a:rPr lang="en-US" i="1" dirty="0" err="1"/>
              <a:t>dreptului</a:t>
            </a:r>
            <a:r>
              <a:rPr lang="en-US" i="1" dirty="0"/>
              <a:t> civil.</a:t>
            </a:r>
            <a:endParaRPr lang="en-US" dirty="0"/>
          </a:p>
          <a:p>
            <a:r>
              <a:rPr lang="en-US" b="1" i="1" dirty="0" err="1"/>
              <a:t>Dreptul</a:t>
            </a:r>
            <a:r>
              <a:rPr lang="en-US" dirty="0"/>
              <a:t> </a:t>
            </a:r>
            <a:r>
              <a:rPr lang="en-US" b="1" i="1" dirty="0" err="1"/>
              <a:t>familiei</a:t>
            </a:r>
            <a:r>
              <a:rPr lang="en-US" dirty="0"/>
              <a:t> 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ramura</a:t>
            </a:r>
            <a:r>
              <a:rPr lang="en-US" dirty="0"/>
              <a:t> care </a:t>
            </a:r>
            <a:r>
              <a:rPr lang="en-US" dirty="0" err="1"/>
              <a:t>reglementează</a:t>
            </a:r>
            <a:r>
              <a:rPr lang="en-US" dirty="0"/>
              <a:t> </a:t>
            </a:r>
            <a:r>
              <a:rPr lang="en-US" dirty="0" err="1"/>
              <a:t>relaţiile</a:t>
            </a:r>
            <a:r>
              <a:rPr lang="en-US" dirty="0"/>
              <a:t> </a:t>
            </a:r>
            <a:r>
              <a:rPr lang="en-US" dirty="0" err="1"/>
              <a:t>personale</a:t>
            </a:r>
            <a:r>
              <a:rPr lang="en-US" dirty="0"/>
              <a:t> </a:t>
            </a:r>
            <a:r>
              <a:rPr lang="en-US" dirty="0" err="1"/>
              <a:t>nepatrimoniale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patrimoniale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izvorăsc</a:t>
            </a:r>
            <a:r>
              <a:rPr lang="en-US" dirty="0"/>
              <a:t> din </a:t>
            </a:r>
            <a:r>
              <a:rPr lang="en-US" dirty="0" err="1"/>
              <a:t>căsătorie</a:t>
            </a:r>
            <a:r>
              <a:rPr lang="en-US" dirty="0"/>
              <a:t>, </a:t>
            </a:r>
            <a:r>
              <a:rPr lang="en-US" dirty="0" err="1"/>
              <a:t>rudenie</a:t>
            </a:r>
            <a:r>
              <a:rPr lang="en-US" dirty="0"/>
              <a:t>, </a:t>
            </a:r>
            <a:r>
              <a:rPr lang="en-US" dirty="0" err="1"/>
              <a:t>adopţie</a:t>
            </a:r>
            <a:r>
              <a:rPr lang="en-US" dirty="0"/>
              <a:t>, </a:t>
            </a:r>
            <a:r>
              <a:rPr lang="en-US" dirty="0" err="1"/>
              <a:t>urmărind</a:t>
            </a:r>
            <a:r>
              <a:rPr lang="en-US" dirty="0"/>
              <a:t> </a:t>
            </a:r>
            <a:r>
              <a:rPr lang="en-US" dirty="0" err="1"/>
              <a:t>ocrotirea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întărirea</a:t>
            </a:r>
            <a:r>
              <a:rPr lang="en-US" dirty="0"/>
              <a:t> </a:t>
            </a:r>
            <a:r>
              <a:rPr lang="en-US" dirty="0" err="1"/>
              <a:t>familiei</a:t>
            </a:r>
            <a:r>
              <a:rPr lang="en-US" dirty="0"/>
              <a:t>. </a:t>
            </a:r>
            <a:r>
              <a:rPr lang="en-US" dirty="0" err="1"/>
              <a:t>Dreptul</a:t>
            </a:r>
            <a:r>
              <a:rPr lang="en-US" dirty="0"/>
              <a:t> </a:t>
            </a:r>
            <a:r>
              <a:rPr lang="en-US" dirty="0" err="1"/>
              <a:t>familiei</a:t>
            </a:r>
            <a:r>
              <a:rPr lang="en-US" dirty="0"/>
              <a:t> a </a:t>
            </a:r>
            <a:r>
              <a:rPr lang="en-US" dirty="0" err="1"/>
              <a:t>luat</a:t>
            </a:r>
            <a:r>
              <a:rPr lang="en-US" dirty="0"/>
              <a:t> </a:t>
            </a:r>
            <a:r>
              <a:rPr lang="en-US" dirty="0" err="1"/>
              <a:t>naştere</a:t>
            </a:r>
            <a:r>
              <a:rPr lang="en-US" dirty="0"/>
              <a:t> din </a:t>
            </a:r>
            <a:r>
              <a:rPr lang="en-US" dirty="0" err="1"/>
              <a:t>ramura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civil, </a:t>
            </a:r>
            <a:r>
              <a:rPr lang="en-US" dirty="0" err="1"/>
              <a:t>devenind</a:t>
            </a:r>
            <a:r>
              <a:rPr lang="en-US" dirty="0"/>
              <a:t> o </a:t>
            </a:r>
            <a:r>
              <a:rPr lang="en-US" dirty="0" err="1"/>
              <a:t>ramură</a:t>
            </a:r>
            <a:r>
              <a:rPr lang="en-US" dirty="0"/>
              <a:t> de sine </a:t>
            </a:r>
            <a:r>
              <a:rPr lang="en-US" dirty="0" err="1"/>
              <a:t>stătătoare</a:t>
            </a:r>
            <a:r>
              <a:rPr lang="en-US" dirty="0"/>
              <a:t>. </a:t>
            </a:r>
          </a:p>
          <a:p>
            <a:r>
              <a:rPr lang="en-US" i="1" dirty="0"/>
              <a:t>-</a:t>
            </a:r>
            <a:r>
              <a:rPr lang="en-US" i="1" dirty="0" err="1"/>
              <a:t>atît</a:t>
            </a:r>
            <a:r>
              <a:rPr lang="en-US" i="1" dirty="0"/>
              <a:t> </a:t>
            </a:r>
            <a:r>
              <a:rPr lang="en-US" i="1" dirty="0" err="1"/>
              <a:t>dreptul</a:t>
            </a:r>
            <a:r>
              <a:rPr lang="en-US" i="1" dirty="0"/>
              <a:t> civil </a:t>
            </a:r>
            <a:r>
              <a:rPr lang="en-US" i="1" dirty="0" err="1"/>
              <a:t>cît</a:t>
            </a:r>
            <a:r>
              <a:rPr lang="en-US" i="1" dirty="0"/>
              <a:t> </a:t>
            </a:r>
            <a:r>
              <a:rPr lang="en-US" i="1" dirty="0" err="1"/>
              <a:t>şi</a:t>
            </a:r>
            <a:r>
              <a:rPr lang="en-US" i="1" dirty="0"/>
              <a:t> </a:t>
            </a:r>
            <a:r>
              <a:rPr lang="en-US" i="1" dirty="0" err="1"/>
              <a:t>dreptul</a:t>
            </a:r>
            <a:r>
              <a:rPr lang="en-US" i="1" dirty="0"/>
              <a:t> </a:t>
            </a:r>
            <a:r>
              <a:rPr lang="en-US" i="1" dirty="0" err="1"/>
              <a:t>familiei</a:t>
            </a:r>
            <a:r>
              <a:rPr lang="en-US" i="1" dirty="0"/>
              <a:t> au ca </a:t>
            </a:r>
            <a:r>
              <a:rPr lang="en-US" i="1" dirty="0" err="1"/>
              <a:t>obiect</a:t>
            </a:r>
            <a:r>
              <a:rPr lang="en-US" i="1" dirty="0"/>
              <a:t> de </a:t>
            </a:r>
            <a:r>
              <a:rPr lang="en-US" i="1" dirty="0" err="1"/>
              <a:t>reglementare</a:t>
            </a:r>
            <a:r>
              <a:rPr lang="en-US" i="1" dirty="0"/>
              <a:t> </a:t>
            </a:r>
            <a:r>
              <a:rPr lang="en-US" i="1" dirty="0" err="1"/>
              <a:t>atît</a:t>
            </a:r>
            <a:r>
              <a:rPr lang="en-US" i="1" dirty="0"/>
              <a:t> </a:t>
            </a:r>
            <a:r>
              <a:rPr lang="en-US" i="1" dirty="0" err="1"/>
              <a:t>raporturi</a:t>
            </a:r>
            <a:r>
              <a:rPr lang="en-US" i="1" dirty="0"/>
              <a:t> </a:t>
            </a:r>
            <a:r>
              <a:rPr lang="en-US" i="1" dirty="0" err="1"/>
              <a:t>patrimoniale</a:t>
            </a:r>
            <a:r>
              <a:rPr lang="en-US" i="1" dirty="0"/>
              <a:t> </a:t>
            </a:r>
            <a:r>
              <a:rPr lang="en-US" i="1" dirty="0" err="1"/>
              <a:t>cît</a:t>
            </a:r>
            <a:r>
              <a:rPr lang="en-US" i="1" dirty="0"/>
              <a:t> </a:t>
            </a:r>
            <a:r>
              <a:rPr lang="en-US" i="1" dirty="0" err="1"/>
              <a:t>şi</a:t>
            </a:r>
            <a:r>
              <a:rPr lang="en-US" dirty="0"/>
              <a:t> </a:t>
            </a:r>
            <a:r>
              <a:rPr lang="en-US" i="1" dirty="0" err="1"/>
              <a:t>nepatrimoniale</a:t>
            </a:r>
            <a:r>
              <a:rPr lang="en-US" i="1" dirty="0"/>
              <a:t>. </a:t>
            </a:r>
            <a:endParaRPr lang="en-US" dirty="0"/>
          </a:p>
          <a:p>
            <a:r>
              <a:rPr lang="en-US" i="1" dirty="0"/>
              <a:t>-</a:t>
            </a:r>
            <a:r>
              <a:rPr lang="en-US" i="1" dirty="0" err="1"/>
              <a:t>ambele</a:t>
            </a:r>
            <a:r>
              <a:rPr lang="en-US" i="1" dirty="0"/>
              <a:t> </a:t>
            </a:r>
            <a:r>
              <a:rPr lang="en-US" i="1" dirty="0" err="1"/>
              <a:t>dispun</a:t>
            </a:r>
            <a:r>
              <a:rPr lang="en-US" i="1" dirty="0"/>
              <a:t> de </a:t>
            </a:r>
            <a:r>
              <a:rPr lang="en-US" i="1" dirty="0" err="1"/>
              <a:t>metoda</a:t>
            </a:r>
            <a:r>
              <a:rPr lang="en-US" i="1" dirty="0"/>
              <a:t> </a:t>
            </a:r>
            <a:r>
              <a:rPr lang="en-US" i="1" dirty="0" err="1"/>
              <a:t>egalităţii</a:t>
            </a:r>
            <a:r>
              <a:rPr lang="en-US" i="1" dirty="0"/>
              <a:t> </a:t>
            </a:r>
            <a:r>
              <a:rPr lang="en-US" i="1" dirty="0" err="1"/>
              <a:t>juridice</a:t>
            </a:r>
            <a:r>
              <a:rPr lang="en-US" i="1" dirty="0"/>
              <a:t>.</a:t>
            </a:r>
            <a:endParaRPr lang="en-US" dirty="0"/>
          </a:p>
          <a:p>
            <a:r>
              <a:rPr lang="en-US" i="1" dirty="0"/>
              <a:t>-</a:t>
            </a:r>
            <a:r>
              <a:rPr lang="en-US" i="1" dirty="0" err="1"/>
              <a:t>în</a:t>
            </a:r>
            <a:r>
              <a:rPr lang="en-US" i="1" dirty="0"/>
              <a:t> </a:t>
            </a:r>
            <a:r>
              <a:rPr lang="en-US" i="1" dirty="0" err="1"/>
              <a:t>dreptul</a:t>
            </a:r>
            <a:r>
              <a:rPr lang="en-US" i="1" dirty="0"/>
              <a:t> </a:t>
            </a:r>
            <a:r>
              <a:rPr lang="en-US" i="1" dirty="0" err="1"/>
              <a:t>familiei</a:t>
            </a:r>
            <a:r>
              <a:rPr lang="en-US" i="1" dirty="0"/>
              <a:t>, </a:t>
            </a:r>
            <a:r>
              <a:rPr lang="en-US" i="1" dirty="0" err="1"/>
              <a:t>majoritatea</a:t>
            </a:r>
            <a:r>
              <a:rPr lang="en-US" i="1" dirty="0"/>
              <a:t> </a:t>
            </a:r>
            <a:r>
              <a:rPr lang="en-US" i="1" dirty="0" err="1"/>
              <a:t>normelor</a:t>
            </a:r>
            <a:r>
              <a:rPr lang="en-US" i="1" dirty="0"/>
              <a:t> </a:t>
            </a:r>
            <a:r>
              <a:rPr lang="en-US" i="1" dirty="0" err="1"/>
              <a:t>sunt</a:t>
            </a:r>
            <a:r>
              <a:rPr lang="en-US" i="1" dirty="0"/>
              <a:t> imperative, </a:t>
            </a:r>
            <a:r>
              <a:rPr lang="en-US" i="1" dirty="0" err="1"/>
              <a:t>pe</a:t>
            </a:r>
            <a:r>
              <a:rPr lang="en-US" i="1" dirty="0"/>
              <a:t> </a:t>
            </a:r>
            <a:r>
              <a:rPr lang="en-US" i="1" dirty="0" err="1"/>
              <a:t>cînd</a:t>
            </a:r>
            <a:r>
              <a:rPr lang="en-US" i="1" dirty="0"/>
              <a:t> </a:t>
            </a:r>
            <a:r>
              <a:rPr lang="en-US" i="1" dirty="0" err="1"/>
              <a:t>în</a:t>
            </a:r>
            <a:r>
              <a:rPr lang="en-US" i="1" dirty="0"/>
              <a:t> </a:t>
            </a:r>
            <a:r>
              <a:rPr lang="en-US" i="1" dirty="0" err="1"/>
              <a:t>dreptul</a:t>
            </a:r>
            <a:r>
              <a:rPr lang="en-US" i="1" dirty="0"/>
              <a:t> civil </a:t>
            </a:r>
            <a:r>
              <a:rPr lang="en-US" i="1" dirty="0" err="1"/>
              <a:t>sunt</a:t>
            </a:r>
            <a:r>
              <a:rPr lang="en-US" i="1" dirty="0"/>
              <a:t> </a:t>
            </a:r>
            <a:r>
              <a:rPr lang="en-US" i="1" dirty="0" err="1"/>
              <a:t>dispozitive</a:t>
            </a:r>
            <a:r>
              <a:rPr lang="en-US" i="1" dirty="0"/>
              <a:t>. </a:t>
            </a:r>
            <a:endParaRPr lang="en-US" dirty="0"/>
          </a:p>
          <a:p>
            <a:r>
              <a:rPr lang="en-US" b="1" i="1" dirty="0" err="1"/>
              <a:t>Dreptul</a:t>
            </a:r>
            <a:r>
              <a:rPr lang="en-US" b="1" i="1" dirty="0"/>
              <a:t> </a:t>
            </a:r>
            <a:r>
              <a:rPr lang="en-US" b="1" i="1" dirty="0" err="1"/>
              <a:t>comercial</a:t>
            </a:r>
            <a:r>
              <a:rPr lang="en-US" b="1" i="1" dirty="0"/>
              <a:t> 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ramura</a:t>
            </a:r>
            <a:r>
              <a:rPr lang="en-US" dirty="0"/>
              <a:t> care </a:t>
            </a:r>
            <a:r>
              <a:rPr lang="en-US" dirty="0" err="1"/>
              <a:t>reglementează</a:t>
            </a:r>
            <a:r>
              <a:rPr lang="en-US" dirty="0"/>
              <a:t> </a:t>
            </a:r>
            <a:r>
              <a:rPr lang="en-US" dirty="0" err="1"/>
              <a:t>modalităţile</a:t>
            </a:r>
            <a:r>
              <a:rPr lang="en-US" dirty="0"/>
              <a:t> de </a:t>
            </a:r>
            <a:r>
              <a:rPr lang="en-US" dirty="0" err="1"/>
              <a:t>constituire</a:t>
            </a:r>
            <a:r>
              <a:rPr lang="en-US" dirty="0"/>
              <a:t>, </a:t>
            </a:r>
            <a:r>
              <a:rPr lang="en-US" dirty="0" err="1"/>
              <a:t>funcţionare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încetare</a:t>
            </a:r>
            <a:r>
              <a:rPr lang="en-US" dirty="0"/>
              <a:t> a </a:t>
            </a:r>
            <a:r>
              <a:rPr lang="en-US" dirty="0" err="1"/>
              <a:t>activităţii</a:t>
            </a:r>
            <a:r>
              <a:rPr lang="en-US" dirty="0"/>
              <a:t> </a:t>
            </a:r>
            <a:r>
              <a:rPr lang="en-US" dirty="0" err="1"/>
              <a:t>societăţilor</a:t>
            </a:r>
            <a:r>
              <a:rPr lang="en-US" dirty="0"/>
              <a:t> </a:t>
            </a:r>
            <a:r>
              <a:rPr lang="en-US" dirty="0" err="1"/>
              <a:t>comerciale</a:t>
            </a:r>
            <a:r>
              <a:rPr lang="en-US" dirty="0"/>
              <a:t>. </a:t>
            </a:r>
          </a:p>
          <a:p>
            <a:r>
              <a:rPr lang="en-US" i="1" dirty="0"/>
              <a:t>-</a:t>
            </a:r>
            <a:r>
              <a:rPr lang="en-US" i="1" dirty="0" err="1"/>
              <a:t>ambele</a:t>
            </a:r>
            <a:r>
              <a:rPr lang="en-US" i="1" dirty="0"/>
              <a:t> </a:t>
            </a:r>
            <a:r>
              <a:rPr lang="en-US" i="1" dirty="0" err="1"/>
              <a:t>reglementează</a:t>
            </a:r>
            <a:r>
              <a:rPr lang="en-US" i="1" dirty="0"/>
              <a:t> </a:t>
            </a:r>
            <a:r>
              <a:rPr lang="en-US" i="1" dirty="0" err="1"/>
              <a:t>raporturi</a:t>
            </a:r>
            <a:r>
              <a:rPr lang="en-US" i="1" dirty="0"/>
              <a:t> </a:t>
            </a:r>
            <a:r>
              <a:rPr lang="en-US" i="1" dirty="0" err="1"/>
              <a:t>patrimoniale</a:t>
            </a:r>
            <a:r>
              <a:rPr lang="en-US" i="1" dirty="0"/>
              <a:t> </a:t>
            </a:r>
            <a:r>
              <a:rPr lang="en-US" i="1" dirty="0" err="1"/>
              <a:t>şi</a:t>
            </a:r>
            <a:r>
              <a:rPr lang="en-US" i="1" dirty="0"/>
              <a:t> </a:t>
            </a:r>
            <a:r>
              <a:rPr lang="en-US" i="1" dirty="0" err="1"/>
              <a:t>personale</a:t>
            </a:r>
            <a:r>
              <a:rPr lang="en-US" i="1" dirty="0"/>
              <a:t> </a:t>
            </a:r>
            <a:r>
              <a:rPr lang="en-US" i="1" dirty="0" err="1"/>
              <a:t>nepatrimoniale</a:t>
            </a:r>
            <a:r>
              <a:rPr lang="en-US" i="1" dirty="0"/>
              <a:t>.</a:t>
            </a:r>
            <a:endParaRPr lang="en-US" dirty="0"/>
          </a:p>
          <a:p>
            <a:r>
              <a:rPr lang="en-US" i="1" dirty="0"/>
              <a:t>-</a:t>
            </a:r>
            <a:r>
              <a:rPr lang="en-US" i="1" dirty="0" err="1"/>
              <a:t>în</a:t>
            </a:r>
            <a:r>
              <a:rPr lang="en-US" i="1" dirty="0"/>
              <a:t> </a:t>
            </a:r>
            <a:r>
              <a:rPr lang="en-US" i="1" dirty="0" err="1"/>
              <a:t>ambele</a:t>
            </a:r>
            <a:r>
              <a:rPr lang="en-US" i="1" dirty="0"/>
              <a:t> </a:t>
            </a:r>
            <a:r>
              <a:rPr lang="en-US" i="1" dirty="0" err="1"/>
              <a:t>ramuri</a:t>
            </a:r>
            <a:r>
              <a:rPr lang="en-US" i="1" dirty="0"/>
              <a:t> </a:t>
            </a:r>
            <a:r>
              <a:rPr lang="en-US" i="1" dirty="0" err="1"/>
              <a:t>există</a:t>
            </a:r>
            <a:r>
              <a:rPr lang="en-US" i="1" dirty="0"/>
              <a:t> </a:t>
            </a:r>
            <a:r>
              <a:rPr lang="en-US" i="1" dirty="0" err="1"/>
              <a:t>norme</a:t>
            </a:r>
            <a:r>
              <a:rPr lang="en-US" i="1" dirty="0"/>
              <a:t> </a:t>
            </a:r>
            <a:r>
              <a:rPr lang="en-US" i="1" dirty="0" err="1"/>
              <a:t>dispozitive</a:t>
            </a:r>
            <a:r>
              <a:rPr lang="en-US" i="1" dirty="0"/>
              <a:t>.</a:t>
            </a:r>
            <a:endParaRPr lang="en-US" dirty="0"/>
          </a:p>
          <a:p>
            <a:r>
              <a:rPr lang="en-US" i="1" dirty="0"/>
              <a:t>-</a:t>
            </a:r>
            <a:r>
              <a:rPr lang="en-US" i="1" dirty="0" err="1"/>
              <a:t>în</a:t>
            </a:r>
            <a:r>
              <a:rPr lang="en-US" i="1" dirty="0"/>
              <a:t> </a:t>
            </a:r>
            <a:r>
              <a:rPr lang="en-US" i="1" dirty="0" err="1"/>
              <a:t>ambele</a:t>
            </a:r>
            <a:r>
              <a:rPr lang="en-US" i="1" dirty="0"/>
              <a:t> </a:t>
            </a:r>
            <a:r>
              <a:rPr lang="en-US" i="1" dirty="0" err="1"/>
              <a:t>ramuri</a:t>
            </a:r>
            <a:r>
              <a:rPr lang="en-US" i="1" dirty="0"/>
              <a:t> </a:t>
            </a:r>
            <a:r>
              <a:rPr lang="en-US" i="1" dirty="0" err="1"/>
              <a:t>există</a:t>
            </a:r>
            <a:r>
              <a:rPr lang="en-US" i="1" dirty="0"/>
              <a:t> </a:t>
            </a:r>
            <a:r>
              <a:rPr lang="en-US" i="1" dirty="0" err="1"/>
              <a:t>sancţiunea</a:t>
            </a:r>
            <a:r>
              <a:rPr lang="en-US" i="1" dirty="0"/>
              <a:t> </a:t>
            </a:r>
            <a:r>
              <a:rPr lang="en-US" i="1" dirty="0" err="1"/>
              <a:t>răspunderii</a:t>
            </a:r>
            <a:r>
              <a:rPr lang="en-US" i="1" dirty="0"/>
              <a:t> </a:t>
            </a:r>
            <a:r>
              <a:rPr lang="en-US" i="1" dirty="0" err="1"/>
              <a:t>pe</a:t>
            </a:r>
            <a:r>
              <a:rPr lang="en-US" i="1" dirty="0"/>
              <a:t> </a:t>
            </a:r>
            <a:r>
              <a:rPr lang="en-US" i="1" dirty="0" err="1"/>
              <a:t>bază</a:t>
            </a:r>
            <a:r>
              <a:rPr lang="en-US" i="1" dirty="0"/>
              <a:t> de contract.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6289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Principiile</a:t>
            </a:r>
            <a:r>
              <a:rPr lang="en-US" dirty="0"/>
              <a:t> </a:t>
            </a:r>
            <a:r>
              <a:rPr lang="en-US" dirty="0" err="1"/>
              <a:t>instituțiilor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civil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principiul</a:t>
            </a:r>
            <a:r>
              <a:rPr lang="en-US" dirty="0"/>
              <a:t> </a:t>
            </a:r>
            <a:r>
              <a:rPr lang="en-US" dirty="0" err="1"/>
              <a:t>consensualismului</a:t>
            </a:r>
            <a:r>
              <a:rPr lang="en-US" dirty="0"/>
              <a:t> – care </a:t>
            </a:r>
            <a:r>
              <a:rPr lang="en-US" dirty="0" err="1"/>
              <a:t>privește</a:t>
            </a:r>
            <a:r>
              <a:rPr lang="en-US" dirty="0"/>
              <a:t> forma </a:t>
            </a:r>
            <a:r>
              <a:rPr lang="en-US" dirty="0" err="1"/>
              <a:t>actului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 civil</a:t>
            </a:r>
          </a:p>
          <a:p>
            <a:r>
              <a:rPr lang="en-US" dirty="0" err="1"/>
              <a:t>Principiul</a:t>
            </a:r>
            <a:r>
              <a:rPr lang="en-US" dirty="0"/>
              <a:t> </a:t>
            </a:r>
            <a:r>
              <a:rPr lang="en-US" dirty="0" err="1"/>
              <a:t>forței</a:t>
            </a:r>
            <a:r>
              <a:rPr lang="en-US" dirty="0"/>
              <a:t> </a:t>
            </a:r>
            <a:r>
              <a:rPr lang="en-US" dirty="0" err="1"/>
              <a:t>obligtorii</a:t>
            </a:r>
            <a:r>
              <a:rPr lang="en-US" dirty="0"/>
              <a:t> (</a:t>
            </a:r>
            <a:r>
              <a:rPr lang="en-US" dirty="0" err="1"/>
              <a:t>pacta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servanda</a:t>
            </a:r>
            <a:r>
              <a:rPr lang="en-US" dirty="0"/>
              <a:t>)</a:t>
            </a:r>
          </a:p>
          <a:p>
            <a:r>
              <a:rPr lang="en-US" dirty="0" err="1"/>
              <a:t>Principiul</a:t>
            </a:r>
            <a:r>
              <a:rPr lang="en-US" dirty="0"/>
              <a:t> </a:t>
            </a:r>
            <a:r>
              <a:rPr lang="en-US" dirty="0" err="1"/>
              <a:t>irevocabilității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principiul</a:t>
            </a:r>
            <a:r>
              <a:rPr lang="en-US" dirty="0"/>
              <a:t> </a:t>
            </a:r>
            <a:r>
              <a:rPr lang="en-US" dirty="0" err="1"/>
              <a:t>relațitivității</a:t>
            </a:r>
            <a:r>
              <a:rPr lang="en-US" dirty="0"/>
              <a:t> – care </a:t>
            </a:r>
            <a:r>
              <a:rPr lang="en-US" dirty="0" err="1"/>
              <a:t>privesc</a:t>
            </a:r>
            <a:r>
              <a:rPr lang="en-US" dirty="0"/>
              <a:t> </a:t>
            </a:r>
            <a:r>
              <a:rPr lang="en-US" dirty="0" err="1"/>
              <a:t>efectele</a:t>
            </a:r>
            <a:r>
              <a:rPr lang="en-US" dirty="0"/>
              <a:t> </a:t>
            </a:r>
            <a:r>
              <a:rPr lang="en-US" dirty="0" err="1"/>
              <a:t>actului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 civil</a:t>
            </a:r>
          </a:p>
          <a:p>
            <a:r>
              <a:rPr lang="en-US" dirty="0" err="1"/>
              <a:t>Principiul</a:t>
            </a:r>
            <a:r>
              <a:rPr lang="en-US" dirty="0"/>
              <a:t> </a:t>
            </a:r>
            <a:r>
              <a:rPr lang="en-US" dirty="0" err="1"/>
              <a:t>ocrotirii</a:t>
            </a:r>
            <a:r>
              <a:rPr lang="en-US" dirty="0"/>
              <a:t> </a:t>
            </a:r>
            <a:r>
              <a:rPr lang="en-US" dirty="0" err="1"/>
              <a:t>bunei</a:t>
            </a:r>
            <a:r>
              <a:rPr lang="en-US" dirty="0"/>
              <a:t> </a:t>
            </a:r>
            <a:r>
              <a:rPr lang="en-US" dirty="0" err="1"/>
              <a:t>credințe</a:t>
            </a:r>
            <a:r>
              <a:rPr lang="en-US" dirty="0"/>
              <a:t>, </a:t>
            </a:r>
          </a:p>
          <a:p>
            <a:r>
              <a:rPr lang="en-US" dirty="0" err="1"/>
              <a:t>Principiul</a:t>
            </a:r>
            <a:r>
              <a:rPr lang="en-US" dirty="0"/>
              <a:t> </a:t>
            </a:r>
            <a:r>
              <a:rPr lang="en-US" dirty="0" err="1"/>
              <a:t>proximității</a:t>
            </a:r>
            <a:r>
              <a:rPr lang="en-US" dirty="0"/>
              <a:t> </a:t>
            </a:r>
            <a:r>
              <a:rPr lang="en-US" dirty="0" err="1"/>
              <a:t>gradului</a:t>
            </a:r>
            <a:r>
              <a:rPr lang="en-US" dirty="0"/>
              <a:t> de </a:t>
            </a:r>
            <a:r>
              <a:rPr lang="en-US" dirty="0" err="1"/>
              <a:t>rudenie</a:t>
            </a:r>
            <a:r>
              <a:rPr lang="en-US" dirty="0"/>
              <a:t> – </a:t>
            </a:r>
            <a:r>
              <a:rPr lang="en-US" dirty="0" err="1"/>
              <a:t>principiu</a:t>
            </a:r>
            <a:r>
              <a:rPr lang="en-US" dirty="0"/>
              <a:t> specific </a:t>
            </a:r>
            <a:r>
              <a:rPr lang="en-US" dirty="0" err="1"/>
              <a:t>devoluțiunii</a:t>
            </a:r>
            <a:r>
              <a:rPr lang="en-US" dirty="0"/>
              <a:t> </a:t>
            </a:r>
            <a:r>
              <a:rPr lang="en-US" dirty="0" err="1"/>
              <a:t>legale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46923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Principiile</a:t>
            </a:r>
            <a:r>
              <a:rPr lang="en-US" b="1" i="1" dirty="0"/>
              <a:t> </a:t>
            </a:r>
            <a:r>
              <a:rPr lang="en-US" b="1" i="1" dirty="0" err="1"/>
              <a:t>dreptului</a:t>
            </a:r>
            <a:r>
              <a:rPr lang="en-US" b="1" i="1" dirty="0"/>
              <a:t> civil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dirty="0" err="1"/>
              <a:t>Principiul</a:t>
            </a:r>
            <a:r>
              <a:rPr lang="en-US" b="1" i="1" dirty="0"/>
              <a:t> </a:t>
            </a:r>
            <a:r>
              <a:rPr lang="en-US" b="1" i="1" dirty="0" err="1"/>
              <a:t>inviolabilităţii</a:t>
            </a:r>
            <a:r>
              <a:rPr lang="en-US" b="1" i="1" dirty="0"/>
              <a:t> </a:t>
            </a:r>
            <a:r>
              <a:rPr lang="en-US" b="1" i="1" dirty="0" err="1"/>
              <a:t>proprietăţii</a:t>
            </a:r>
            <a:r>
              <a:rPr lang="en-US" b="1" i="1" dirty="0"/>
              <a:t> – art. 46 </a:t>
            </a:r>
            <a:r>
              <a:rPr lang="en-US" b="1" i="1" dirty="0" err="1"/>
              <a:t>Contituție</a:t>
            </a:r>
            <a:r>
              <a:rPr lang="en-US" b="1" i="1" dirty="0"/>
              <a:t>, </a:t>
            </a:r>
            <a:r>
              <a:rPr lang="en-US" b="1" i="1" dirty="0" err="1"/>
              <a:t>proprietatea</a:t>
            </a:r>
            <a:r>
              <a:rPr lang="en-US" b="1" i="1" dirty="0"/>
              <a:t> </a:t>
            </a:r>
            <a:r>
              <a:rPr lang="en-US" b="1" i="1" dirty="0" err="1"/>
              <a:t>este</a:t>
            </a:r>
            <a:r>
              <a:rPr lang="en-US" b="1" i="1" dirty="0"/>
              <a:t> </a:t>
            </a:r>
            <a:r>
              <a:rPr lang="en-US" b="1" i="1" dirty="0" err="1"/>
              <a:t>inviolabila</a:t>
            </a:r>
            <a:endParaRPr lang="en-US" b="1" i="1" dirty="0"/>
          </a:p>
          <a:p>
            <a:r>
              <a:rPr lang="en-US" b="1" i="1" dirty="0" err="1"/>
              <a:t>Principiul</a:t>
            </a:r>
            <a:r>
              <a:rPr lang="en-US" b="1" i="1" dirty="0"/>
              <a:t> </a:t>
            </a:r>
            <a:r>
              <a:rPr lang="en-US" b="1" i="1" dirty="0" err="1"/>
              <a:t>libertăţii</a:t>
            </a:r>
            <a:r>
              <a:rPr lang="en-US" b="1" i="1" dirty="0"/>
              <a:t> </a:t>
            </a:r>
            <a:r>
              <a:rPr lang="en-US" b="1" i="1" dirty="0" err="1"/>
              <a:t>contractuale</a:t>
            </a:r>
            <a:r>
              <a:rPr lang="en-US" b="1" i="1" dirty="0"/>
              <a:t>, </a:t>
            </a:r>
            <a:r>
              <a:rPr lang="en-US" b="1" i="1" dirty="0" err="1"/>
              <a:t>persoanele</a:t>
            </a:r>
            <a:r>
              <a:rPr lang="en-US" b="1" i="1" dirty="0"/>
              <a:t> pot </a:t>
            </a:r>
            <a:r>
              <a:rPr lang="en-US" b="1" i="1" dirty="0" err="1"/>
              <a:t>să</a:t>
            </a:r>
            <a:r>
              <a:rPr lang="en-US" b="1" i="1" dirty="0"/>
              <a:t> </a:t>
            </a:r>
            <a:r>
              <a:rPr lang="en-US" b="1" i="1" dirty="0" err="1"/>
              <a:t>își</a:t>
            </a:r>
            <a:r>
              <a:rPr lang="en-US" b="1" i="1" dirty="0"/>
              <a:t> </a:t>
            </a:r>
            <a:r>
              <a:rPr lang="en-US" b="1" i="1" dirty="0" err="1"/>
              <a:t>aleagă</a:t>
            </a:r>
            <a:r>
              <a:rPr lang="en-US" b="1" i="1" dirty="0"/>
              <a:t> </a:t>
            </a:r>
            <a:r>
              <a:rPr lang="en-US" b="1" i="1" dirty="0" err="1"/>
              <a:t>singure</a:t>
            </a:r>
            <a:r>
              <a:rPr lang="en-US" b="1" i="1" dirty="0"/>
              <a:t> cu cine </a:t>
            </a:r>
            <a:r>
              <a:rPr lang="en-US" b="1" i="1" dirty="0" err="1"/>
              <a:t>să</a:t>
            </a:r>
            <a:r>
              <a:rPr lang="en-US" b="1" i="1" dirty="0"/>
              <a:t> </a:t>
            </a:r>
            <a:r>
              <a:rPr lang="en-US" b="1" i="1" dirty="0" err="1"/>
              <a:t>încheie</a:t>
            </a:r>
            <a:r>
              <a:rPr lang="en-US" b="1" i="1" dirty="0"/>
              <a:t> </a:t>
            </a:r>
            <a:r>
              <a:rPr lang="en-US" b="1" i="1" dirty="0" err="1"/>
              <a:t>acte</a:t>
            </a:r>
            <a:r>
              <a:rPr lang="en-US" b="1" i="1" dirty="0"/>
              <a:t> </a:t>
            </a:r>
            <a:r>
              <a:rPr lang="en-US" b="1" i="1" dirty="0" err="1"/>
              <a:t>civile</a:t>
            </a:r>
            <a:endParaRPr lang="en-US" b="1" i="1" dirty="0"/>
          </a:p>
          <a:p>
            <a:r>
              <a:rPr lang="en-US" b="1" i="1" dirty="0" err="1"/>
              <a:t>Principiul</a:t>
            </a:r>
            <a:r>
              <a:rPr lang="en-US" b="1" i="1" dirty="0"/>
              <a:t> </a:t>
            </a:r>
            <a:r>
              <a:rPr lang="en-US" b="1" i="1" dirty="0" err="1"/>
              <a:t>inadmisibilităţii</a:t>
            </a:r>
            <a:r>
              <a:rPr lang="en-US" b="1" i="1" dirty="0"/>
              <a:t> </a:t>
            </a:r>
            <a:r>
              <a:rPr lang="en-US" b="1" i="1" dirty="0" err="1"/>
              <a:t>imixtiunii</a:t>
            </a:r>
            <a:r>
              <a:rPr lang="en-US" b="1" i="1" dirty="0"/>
              <a:t> </a:t>
            </a:r>
            <a:r>
              <a:rPr lang="en-US" b="1" i="1" dirty="0" err="1"/>
              <a:t>în</a:t>
            </a:r>
            <a:r>
              <a:rPr lang="en-US" b="1" i="1" dirty="0"/>
              <a:t> </a:t>
            </a:r>
            <a:r>
              <a:rPr lang="en-US" b="1" i="1" dirty="0" err="1"/>
              <a:t>afacerile</a:t>
            </a:r>
            <a:r>
              <a:rPr lang="en-US" b="1" i="1" dirty="0"/>
              <a:t> private, </a:t>
            </a:r>
            <a:r>
              <a:rPr lang="en-US" b="1" i="1" dirty="0" err="1"/>
              <a:t>statul</a:t>
            </a:r>
            <a:r>
              <a:rPr lang="en-US" b="1" i="1" dirty="0"/>
              <a:t> nu </a:t>
            </a:r>
            <a:r>
              <a:rPr lang="en-US" b="1" i="1" dirty="0" err="1"/>
              <a:t>poate</a:t>
            </a:r>
            <a:r>
              <a:rPr lang="en-US" b="1" i="1" dirty="0"/>
              <a:t> </a:t>
            </a:r>
            <a:r>
              <a:rPr lang="en-US" b="1" i="1" dirty="0" err="1"/>
              <a:t>interveni</a:t>
            </a:r>
            <a:r>
              <a:rPr lang="en-US" b="1" i="1" dirty="0"/>
              <a:t> </a:t>
            </a:r>
            <a:r>
              <a:rPr lang="en-US" b="1" i="1" dirty="0" err="1"/>
              <a:t>în</a:t>
            </a:r>
            <a:r>
              <a:rPr lang="en-US" b="1" i="1" dirty="0"/>
              <a:t> </a:t>
            </a:r>
            <a:r>
              <a:rPr lang="en-US" b="1" i="1" dirty="0" err="1"/>
              <a:t>afacerile</a:t>
            </a:r>
            <a:r>
              <a:rPr lang="en-US" b="1" i="1" dirty="0"/>
              <a:t> private</a:t>
            </a:r>
          </a:p>
          <a:p>
            <a:r>
              <a:rPr lang="en-US" b="1" i="1" dirty="0" err="1"/>
              <a:t>Principiul</a:t>
            </a:r>
            <a:r>
              <a:rPr lang="en-US" b="1" i="1" dirty="0"/>
              <a:t> </a:t>
            </a:r>
            <a:r>
              <a:rPr lang="en-US" b="1" i="1" dirty="0" err="1"/>
              <a:t>egalităţii</a:t>
            </a:r>
            <a:r>
              <a:rPr lang="en-US" b="1" i="1" dirty="0"/>
              <a:t> </a:t>
            </a:r>
            <a:r>
              <a:rPr lang="en-US" b="1" i="1" dirty="0" err="1"/>
              <a:t>în</a:t>
            </a:r>
            <a:r>
              <a:rPr lang="en-US" b="1" i="1" dirty="0"/>
              <a:t> </a:t>
            </a:r>
            <a:r>
              <a:rPr lang="en-US" b="1" i="1" dirty="0" err="1"/>
              <a:t>faţa</a:t>
            </a:r>
            <a:r>
              <a:rPr lang="en-US" b="1" i="1" dirty="0"/>
              <a:t> </a:t>
            </a:r>
            <a:r>
              <a:rPr lang="en-US" b="1" i="1" dirty="0" err="1"/>
              <a:t>legii</a:t>
            </a:r>
            <a:r>
              <a:rPr lang="en-US" b="1" i="1" dirty="0"/>
              <a:t> </a:t>
            </a:r>
            <a:r>
              <a:rPr lang="en-US" b="1" i="1" dirty="0" err="1"/>
              <a:t>civile</a:t>
            </a:r>
            <a:r>
              <a:rPr lang="en-US" b="1" i="1" dirty="0"/>
              <a:t>, </a:t>
            </a:r>
            <a:r>
              <a:rPr lang="en-US" b="1" i="1" dirty="0" err="1"/>
              <a:t>egalitatea</a:t>
            </a:r>
            <a:r>
              <a:rPr lang="en-US" b="1" i="1" dirty="0"/>
              <a:t> de a </a:t>
            </a:r>
            <a:r>
              <a:rPr lang="en-US" b="1" i="1" dirty="0" err="1"/>
              <a:t>avea</a:t>
            </a:r>
            <a:r>
              <a:rPr lang="en-US" b="1" i="1" dirty="0"/>
              <a:t> </a:t>
            </a:r>
            <a:r>
              <a:rPr lang="en-US" b="1" i="1" dirty="0" err="1"/>
              <a:t>drepturi</a:t>
            </a:r>
            <a:r>
              <a:rPr lang="en-US" b="1" i="1" dirty="0"/>
              <a:t> </a:t>
            </a:r>
            <a:r>
              <a:rPr lang="en-US" b="1" i="1" dirty="0" err="1"/>
              <a:t>și</a:t>
            </a:r>
            <a:r>
              <a:rPr lang="en-US" b="1" i="1" dirty="0"/>
              <a:t> </a:t>
            </a:r>
            <a:r>
              <a:rPr lang="en-US" b="1" i="1" dirty="0" err="1"/>
              <a:t>obligațiuni</a:t>
            </a:r>
            <a:r>
              <a:rPr lang="en-US" b="1" i="1" dirty="0"/>
              <a:t> , </a:t>
            </a:r>
            <a:r>
              <a:rPr lang="en-US" b="1" i="1" dirty="0" err="1"/>
              <a:t>egalitatea</a:t>
            </a:r>
            <a:r>
              <a:rPr lang="en-US" b="1" i="1" dirty="0"/>
              <a:t> </a:t>
            </a:r>
            <a:r>
              <a:rPr lang="en-US" b="1" i="1" dirty="0" err="1"/>
              <a:t>capacității</a:t>
            </a:r>
            <a:r>
              <a:rPr lang="en-US" b="1" i="1" dirty="0"/>
              <a:t> </a:t>
            </a:r>
            <a:r>
              <a:rPr lang="en-US" b="1" i="1" dirty="0" err="1"/>
              <a:t>juridice</a:t>
            </a:r>
            <a:endParaRPr lang="en-US" b="1" i="1" dirty="0"/>
          </a:p>
          <a:p>
            <a:r>
              <a:rPr lang="en-US" b="1" i="1" dirty="0" err="1"/>
              <a:t>Principiul</a:t>
            </a:r>
            <a:r>
              <a:rPr lang="en-US" b="1" i="1" dirty="0"/>
              <a:t> </a:t>
            </a:r>
            <a:r>
              <a:rPr lang="en-US" b="1" i="1" dirty="0" err="1"/>
              <a:t>exercitării</a:t>
            </a:r>
            <a:r>
              <a:rPr lang="en-US" b="1" i="1" dirty="0"/>
              <a:t> cu </a:t>
            </a:r>
            <a:r>
              <a:rPr lang="en-US" b="1" i="1" dirty="0" err="1"/>
              <a:t>bună</a:t>
            </a:r>
            <a:r>
              <a:rPr lang="en-US" b="1" i="1" dirty="0"/>
              <a:t> </a:t>
            </a:r>
            <a:r>
              <a:rPr lang="en-US" b="1" i="1" dirty="0" err="1"/>
              <a:t>credinţă</a:t>
            </a:r>
            <a:r>
              <a:rPr lang="en-US" b="1" i="1" dirty="0"/>
              <a:t> a </a:t>
            </a:r>
            <a:r>
              <a:rPr lang="en-US" b="1" i="1" dirty="0" err="1"/>
              <a:t>drepturilor</a:t>
            </a:r>
            <a:r>
              <a:rPr lang="en-US" b="1" i="1" dirty="0"/>
              <a:t>, </a:t>
            </a:r>
            <a:r>
              <a:rPr lang="en-US" b="1" i="1" dirty="0" err="1"/>
              <a:t>fără</a:t>
            </a:r>
            <a:r>
              <a:rPr lang="en-US" b="1" i="1" dirty="0"/>
              <a:t> </a:t>
            </a:r>
            <a:r>
              <a:rPr lang="en-US" b="1" i="1" dirty="0" err="1"/>
              <a:t>să</a:t>
            </a:r>
            <a:r>
              <a:rPr lang="en-US" b="1" i="1" dirty="0"/>
              <a:t> </a:t>
            </a:r>
            <a:r>
              <a:rPr lang="en-US" b="1" i="1" dirty="0" err="1"/>
              <a:t>încalce</a:t>
            </a:r>
            <a:r>
              <a:rPr lang="en-US" b="1" i="1" dirty="0"/>
              <a:t> </a:t>
            </a:r>
            <a:r>
              <a:rPr lang="en-US" b="1" i="1" dirty="0" err="1"/>
              <a:t>drepturile</a:t>
            </a:r>
            <a:r>
              <a:rPr lang="en-US" b="1" i="1" dirty="0"/>
              <a:t> </a:t>
            </a:r>
            <a:r>
              <a:rPr lang="en-US" b="1" i="1" dirty="0" err="1"/>
              <a:t>altora</a:t>
            </a:r>
            <a:r>
              <a:rPr lang="en-US" b="1" i="1" dirty="0"/>
              <a:t>, au </a:t>
            </a:r>
            <a:r>
              <a:rPr lang="en-US" b="1" i="1" dirty="0" err="1"/>
              <a:t>conduita</a:t>
            </a:r>
            <a:r>
              <a:rPr lang="en-US" b="1" i="1" dirty="0"/>
              <a:t> </a:t>
            </a:r>
            <a:r>
              <a:rPr lang="en-US" b="1" i="1" dirty="0" err="1"/>
              <a:t>onestă</a:t>
            </a:r>
            <a:r>
              <a:rPr lang="en-US" b="1" i="1" dirty="0"/>
              <a:t> la </a:t>
            </a:r>
            <a:r>
              <a:rPr lang="en-US" b="1" i="1" dirty="0" err="1"/>
              <a:t>încheierea</a:t>
            </a:r>
            <a:r>
              <a:rPr lang="en-US" b="1" i="1" dirty="0"/>
              <a:t> </a:t>
            </a:r>
            <a:r>
              <a:rPr lang="en-US" b="1" i="1" dirty="0" err="1"/>
              <a:t>actelor</a:t>
            </a:r>
            <a:r>
              <a:rPr lang="en-US" b="1" i="1" dirty="0"/>
              <a:t> </a:t>
            </a:r>
            <a:r>
              <a:rPr lang="en-US" b="1" i="1" dirty="0" err="1"/>
              <a:t>juridice</a:t>
            </a:r>
            <a:r>
              <a:rPr lang="en-US" b="1" i="1" dirty="0"/>
              <a:t> </a:t>
            </a:r>
            <a:r>
              <a:rPr lang="en-US" b="1" i="1" dirty="0" err="1"/>
              <a:t>civile</a:t>
            </a:r>
            <a:r>
              <a:rPr lang="en-US" b="1" i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6965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Delimitarea</a:t>
            </a:r>
            <a:r>
              <a:rPr lang="en-US" b="1" i="1" dirty="0"/>
              <a:t> </a:t>
            </a:r>
            <a:r>
              <a:rPr lang="en-US" b="1" i="1" dirty="0" err="1"/>
              <a:t>dreptului</a:t>
            </a:r>
            <a:r>
              <a:rPr lang="en-US" b="1" i="1" dirty="0"/>
              <a:t> civil de </a:t>
            </a:r>
            <a:r>
              <a:rPr lang="en-US" b="1" i="1" dirty="0" err="1"/>
              <a:t>alte</a:t>
            </a:r>
            <a:r>
              <a:rPr lang="en-US" b="1" i="1" dirty="0"/>
              <a:t> </a:t>
            </a:r>
            <a:r>
              <a:rPr lang="en-US" b="1" i="1" dirty="0" err="1"/>
              <a:t>ramuri</a:t>
            </a:r>
            <a:r>
              <a:rPr lang="en-US" b="1" i="1" dirty="0"/>
              <a:t> de </a:t>
            </a:r>
            <a:r>
              <a:rPr lang="en-US" b="1" i="1" dirty="0" err="1"/>
              <a:t>drept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delimitare</a:t>
            </a:r>
            <a:r>
              <a:rPr lang="en-US" dirty="0"/>
              <a:t> are o </a:t>
            </a:r>
            <a:r>
              <a:rPr lang="en-US" dirty="0" err="1"/>
              <a:t>importanţă</a:t>
            </a:r>
            <a:r>
              <a:rPr lang="en-US" dirty="0"/>
              <a:t> </a:t>
            </a:r>
            <a:r>
              <a:rPr lang="en-US" dirty="0" err="1"/>
              <a:t>teoretică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practică</a:t>
            </a:r>
            <a:r>
              <a:rPr lang="en-US" dirty="0"/>
              <a:t>. </a:t>
            </a:r>
          </a:p>
          <a:p>
            <a:r>
              <a:rPr lang="en-US" dirty="0" err="1"/>
              <a:t>Delimitarea</a:t>
            </a:r>
            <a:r>
              <a:rPr lang="en-US" dirty="0"/>
              <a:t> se face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următoarele</a:t>
            </a:r>
            <a:r>
              <a:rPr lang="en-US" dirty="0"/>
              <a:t> </a:t>
            </a:r>
            <a:r>
              <a:rPr lang="en-US" dirty="0" err="1"/>
              <a:t>criterii</a:t>
            </a:r>
            <a:r>
              <a:rPr lang="en-US" dirty="0"/>
              <a:t>: </a:t>
            </a:r>
          </a:p>
          <a:p>
            <a:r>
              <a:rPr lang="en-US" b="1" i="1" dirty="0" err="1"/>
              <a:t>Obiectul</a:t>
            </a:r>
            <a:r>
              <a:rPr lang="en-US" b="1" i="1" dirty="0"/>
              <a:t> de </a:t>
            </a:r>
            <a:r>
              <a:rPr lang="en-US" b="1" i="1" dirty="0" err="1"/>
              <a:t>regulamentare</a:t>
            </a:r>
            <a:r>
              <a:rPr lang="en-US" dirty="0"/>
              <a:t> –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momentul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faţa</a:t>
            </a:r>
            <a:r>
              <a:rPr lang="en-US" dirty="0"/>
              <a:t> </a:t>
            </a:r>
            <a:r>
              <a:rPr lang="en-US" dirty="0" err="1"/>
              <a:t>organelor</a:t>
            </a:r>
            <a:r>
              <a:rPr lang="en-US" dirty="0"/>
              <a:t> care </a:t>
            </a:r>
            <a:r>
              <a:rPr lang="en-US" dirty="0" err="1"/>
              <a:t>aplica</a:t>
            </a:r>
            <a:r>
              <a:rPr lang="en-US" dirty="0"/>
              <a:t> </a:t>
            </a:r>
            <a:r>
              <a:rPr lang="en-US" dirty="0" err="1"/>
              <a:t>legea</a:t>
            </a:r>
            <a:r>
              <a:rPr lang="en-US" dirty="0"/>
              <a:t>, </a:t>
            </a:r>
            <a:r>
              <a:rPr lang="en-US" dirty="0" err="1"/>
              <a:t>apare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soluţionării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litigiu</a:t>
            </a:r>
            <a:r>
              <a:rPr lang="en-US" dirty="0"/>
              <a:t>,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întîi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se determine </a:t>
            </a:r>
            <a:r>
              <a:rPr lang="en-US" dirty="0" err="1"/>
              <a:t>ramura</a:t>
            </a:r>
            <a:r>
              <a:rPr lang="en-US" dirty="0"/>
              <a:t> de care </a:t>
            </a:r>
            <a:r>
              <a:rPr lang="en-US" dirty="0" err="1"/>
              <a:t>ţine</a:t>
            </a:r>
            <a:r>
              <a:rPr lang="en-US" dirty="0"/>
              <a:t> </a:t>
            </a:r>
            <a:r>
              <a:rPr lang="en-US" dirty="0" err="1"/>
              <a:t>litigiul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numai</a:t>
            </a:r>
            <a:r>
              <a:rPr lang="en-US" dirty="0"/>
              <a:t>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aceasta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fie </a:t>
            </a:r>
            <a:r>
              <a:rPr lang="en-US" dirty="0" err="1"/>
              <a:t>aplicate</a:t>
            </a:r>
            <a:r>
              <a:rPr lang="en-US" dirty="0"/>
              <a:t> </a:t>
            </a:r>
            <a:r>
              <a:rPr lang="en-US" dirty="0" err="1"/>
              <a:t>normele</a:t>
            </a:r>
            <a:r>
              <a:rPr lang="en-US" dirty="0"/>
              <a:t> respective. </a:t>
            </a:r>
          </a:p>
          <a:p>
            <a:r>
              <a:rPr lang="en-US" b="1" i="1" dirty="0" err="1"/>
              <a:t>Calitatea</a:t>
            </a:r>
            <a:r>
              <a:rPr lang="en-US" b="1" i="1" dirty="0"/>
              <a:t> </a:t>
            </a:r>
            <a:r>
              <a:rPr lang="en-US" b="1" i="1" dirty="0" err="1"/>
              <a:t>subiectelor</a:t>
            </a:r>
            <a:r>
              <a:rPr lang="en-US" dirty="0"/>
              <a:t> – </a:t>
            </a:r>
            <a:r>
              <a:rPr lang="en-US" dirty="0" err="1"/>
              <a:t>Normele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civil nu </a:t>
            </a:r>
            <a:r>
              <a:rPr lang="en-US" dirty="0" err="1"/>
              <a:t>pretind</a:t>
            </a:r>
            <a:r>
              <a:rPr lang="en-US" dirty="0"/>
              <a:t> o </a:t>
            </a:r>
            <a:r>
              <a:rPr lang="en-US" dirty="0" err="1"/>
              <a:t>calitate</a:t>
            </a:r>
            <a:r>
              <a:rPr lang="en-US" dirty="0"/>
              <a:t> </a:t>
            </a:r>
            <a:r>
              <a:rPr lang="en-US" dirty="0" err="1"/>
              <a:t>specială</a:t>
            </a:r>
            <a:r>
              <a:rPr lang="en-US" dirty="0"/>
              <a:t> </a:t>
            </a:r>
            <a:r>
              <a:rPr lang="en-US" dirty="0" err="1"/>
              <a:t>subiectelor</a:t>
            </a:r>
            <a:r>
              <a:rPr lang="en-US" dirty="0"/>
              <a:t> </a:t>
            </a:r>
            <a:r>
              <a:rPr lang="en-US" dirty="0" err="1"/>
              <a:t>raporturilor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. </a:t>
            </a:r>
            <a:r>
              <a:rPr lang="en-US" dirty="0" err="1"/>
              <a:t>Subiect</a:t>
            </a:r>
            <a:r>
              <a:rPr lang="en-US" dirty="0"/>
              <a:t> al </a:t>
            </a:r>
            <a:r>
              <a:rPr lang="en-US" dirty="0" err="1"/>
              <a:t>dreptului</a:t>
            </a:r>
            <a:r>
              <a:rPr lang="en-US" dirty="0"/>
              <a:t> civil </a:t>
            </a:r>
            <a:r>
              <a:rPr lang="en-US" dirty="0" err="1"/>
              <a:t>poate</a:t>
            </a:r>
            <a:r>
              <a:rPr lang="en-US" dirty="0"/>
              <a:t> fi </a:t>
            </a:r>
            <a:r>
              <a:rPr lang="en-US" dirty="0" err="1"/>
              <a:t>orice</a:t>
            </a:r>
            <a:r>
              <a:rPr lang="en-US" dirty="0"/>
              <a:t> </a:t>
            </a:r>
            <a:r>
              <a:rPr lang="en-US" dirty="0" err="1"/>
              <a:t>persoană</a:t>
            </a:r>
            <a:r>
              <a:rPr lang="en-US" dirty="0"/>
              <a:t> </a:t>
            </a:r>
            <a:r>
              <a:rPr lang="en-US" dirty="0" err="1"/>
              <a:t>fizică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juridică</a:t>
            </a:r>
            <a:r>
              <a:rPr lang="en-US" dirty="0"/>
              <a:t> , </a:t>
            </a:r>
            <a:r>
              <a:rPr lang="en-US" dirty="0" err="1"/>
              <a:t>spre</a:t>
            </a:r>
            <a:r>
              <a:rPr lang="en-US" dirty="0"/>
              <a:t> </a:t>
            </a:r>
            <a:r>
              <a:rPr lang="en-US" dirty="0" err="1"/>
              <a:t>deosebire</a:t>
            </a:r>
            <a:r>
              <a:rPr lang="en-US" dirty="0"/>
              <a:t> de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ramuri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care </a:t>
            </a:r>
            <a:r>
              <a:rPr lang="en-US" dirty="0" err="1"/>
              <a:t>atribuie</a:t>
            </a:r>
            <a:r>
              <a:rPr lang="en-US" dirty="0"/>
              <a:t> </a:t>
            </a:r>
            <a:r>
              <a:rPr lang="en-US" dirty="0" err="1"/>
              <a:t>subiectelor</a:t>
            </a:r>
            <a:r>
              <a:rPr lang="en-US" dirty="0"/>
              <a:t> o </a:t>
            </a:r>
            <a:r>
              <a:rPr lang="en-US" dirty="0" err="1"/>
              <a:t>calitate</a:t>
            </a:r>
            <a:r>
              <a:rPr lang="en-US" dirty="0"/>
              <a:t> special: -organ al </a:t>
            </a:r>
            <a:r>
              <a:rPr lang="en-US" dirty="0" err="1"/>
              <a:t>puterii</a:t>
            </a:r>
            <a:r>
              <a:rPr lang="en-US" dirty="0"/>
              <a:t> ,</a:t>
            </a:r>
            <a:r>
              <a:rPr lang="en-US" dirty="0" err="1"/>
              <a:t>cetăţean</a:t>
            </a:r>
            <a:r>
              <a:rPr lang="en-US" dirty="0"/>
              <a:t>, patron, </a:t>
            </a:r>
            <a:r>
              <a:rPr lang="en-US" dirty="0" err="1"/>
              <a:t>angajat</a:t>
            </a:r>
            <a:r>
              <a:rPr lang="en-US" dirty="0"/>
              <a:t>, </a:t>
            </a:r>
            <a:r>
              <a:rPr lang="en-US" dirty="0" err="1"/>
              <a:t>rudă</a:t>
            </a:r>
            <a:r>
              <a:rPr lang="en-US" dirty="0"/>
              <a:t> etc. </a:t>
            </a:r>
          </a:p>
          <a:p>
            <a:r>
              <a:rPr lang="en-US" b="1" i="1" dirty="0" err="1"/>
              <a:t>Caracterul</a:t>
            </a:r>
            <a:r>
              <a:rPr lang="en-US" dirty="0"/>
              <a:t> </a:t>
            </a:r>
            <a:r>
              <a:rPr lang="en-US" b="1" i="1" dirty="0" err="1"/>
              <a:t>normelor</a:t>
            </a:r>
            <a:r>
              <a:rPr lang="en-US" dirty="0"/>
              <a:t>. </a:t>
            </a:r>
          </a:p>
          <a:p>
            <a:r>
              <a:rPr lang="en-US" b="1" i="1" u="sng" dirty="0" err="1"/>
              <a:t>După</a:t>
            </a:r>
            <a:r>
              <a:rPr lang="en-US" b="1" i="1" u="sng" dirty="0"/>
              <a:t> </a:t>
            </a:r>
            <a:r>
              <a:rPr lang="en-US" b="1" i="1" u="sng" dirty="0" err="1"/>
              <a:t>natura</a:t>
            </a:r>
            <a:r>
              <a:rPr lang="en-US" b="1" i="1" u="sng" dirty="0"/>
              <a:t> </a:t>
            </a:r>
            <a:r>
              <a:rPr lang="en-US" b="1" i="1" u="sng" dirty="0" err="1"/>
              <a:t>dispoziţiei</a:t>
            </a:r>
            <a:r>
              <a:rPr lang="en-US" b="1" i="1" u="sng" dirty="0"/>
              <a:t> </a:t>
            </a:r>
            <a:r>
              <a:rPr lang="en-US" b="1" i="1" u="sng" dirty="0" err="1"/>
              <a:t>normei</a:t>
            </a:r>
            <a:r>
              <a:rPr lang="en-US" b="1" i="1" u="sng" dirty="0"/>
              <a:t>, </a:t>
            </a:r>
            <a:r>
              <a:rPr lang="en-US" b="1" i="1" u="sng" dirty="0" err="1"/>
              <a:t>normele</a:t>
            </a:r>
            <a:r>
              <a:rPr lang="en-US" b="1" i="1" u="sng" dirty="0"/>
              <a:t> se </a:t>
            </a:r>
            <a:r>
              <a:rPr lang="en-US" b="1" i="1" u="sng" dirty="0" err="1"/>
              <a:t>clasifică</a:t>
            </a:r>
            <a:r>
              <a:rPr lang="en-US" b="1" i="1" u="sng" dirty="0"/>
              <a:t> </a:t>
            </a:r>
            <a:r>
              <a:rPr lang="en-US" b="1" i="1" u="sng" dirty="0" err="1"/>
              <a:t>în</a:t>
            </a:r>
            <a:r>
              <a:rPr lang="en-US" b="1" i="1" u="sng" dirty="0"/>
              <a:t>: </a:t>
            </a:r>
            <a:endParaRPr lang="en-US" dirty="0"/>
          </a:p>
          <a:p>
            <a:r>
              <a:rPr lang="en-US" i="1" dirty="0"/>
              <a:t>-imperative </a:t>
            </a:r>
            <a:endParaRPr lang="en-US" dirty="0"/>
          </a:p>
          <a:p>
            <a:r>
              <a:rPr lang="en-US" i="1" dirty="0"/>
              <a:t>-</a:t>
            </a:r>
            <a:r>
              <a:rPr lang="en-US" i="1" dirty="0" err="1"/>
              <a:t>dispozitive</a:t>
            </a:r>
            <a:endParaRPr lang="en-US" dirty="0"/>
          </a:p>
          <a:p>
            <a:r>
              <a:rPr lang="en-US" dirty="0" err="1"/>
              <a:t>Dreptului</a:t>
            </a:r>
            <a:r>
              <a:rPr lang="en-US" dirty="0"/>
              <a:t> civil </a:t>
            </a:r>
            <a:r>
              <a:rPr lang="en-US" dirty="0" err="1"/>
              <a:t>îi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caracteristic</a:t>
            </a:r>
            <a:r>
              <a:rPr lang="en-US" dirty="0"/>
              <a:t> </a:t>
            </a:r>
            <a:r>
              <a:rPr lang="en-US" dirty="0" err="1"/>
              <a:t>faptul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majoritatea</a:t>
            </a:r>
            <a:r>
              <a:rPr lang="en-US" dirty="0"/>
              <a:t> </a:t>
            </a:r>
            <a:r>
              <a:rPr lang="en-US" dirty="0" err="1"/>
              <a:t>normelor</a:t>
            </a:r>
            <a:r>
              <a:rPr lang="en-US" dirty="0"/>
              <a:t> sale au </a:t>
            </a:r>
            <a:r>
              <a:rPr lang="en-US" dirty="0" err="1"/>
              <a:t>caracter</a:t>
            </a:r>
            <a:r>
              <a:rPr lang="en-US" dirty="0"/>
              <a:t> </a:t>
            </a:r>
            <a:r>
              <a:rPr lang="en-US" dirty="0" err="1"/>
              <a:t>dispozitiv</a:t>
            </a:r>
            <a:r>
              <a:rPr lang="en-US" dirty="0"/>
              <a:t>. </a:t>
            </a:r>
          </a:p>
          <a:p>
            <a:r>
              <a:rPr lang="en-US" b="1" i="1" dirty="0" err="1"/>
              <a:t>Caracterul</a:t>
            </a:r>
            <a:r>
              <a:rPr lang="en-US" dirty="0"/>
              <a:t> </a:t>
            </a:r>
            <a:r>
              <a:rPr lang="en-US" b="1" i="1" dirty="0" err="1"/>
              <a:t>sancţiunii</a:t>
            </a:r>
            <a:r>
              <a:rPr lang="en-US" dirty="0"/>
              <a:t>. </a:t>
            </a:r>
            <a:r>
              <a:rPr lang="en-US" dirty="0" err="1"/>
              <a:t>Încălcarea</a:t>
            </a:r>
            <a:r>
              <a:rPr lang="en-US" dirty="0"/>
              <a:t> </a:t>
            </a:r>
            <a:r>
              <a:rPr lang="en-US" dirty="0" err="1"/>
              <a:t>oricărei</a:t>
            </a:r>
            <a:r>
              <a:rPr lang="en-US" dirty="0"/>
              <a:t> </a:t>
            </a:r>
            <a:r>
              <a:rPr lang="en-US" dirty="0" err="1"/>
              <a:t>norme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</a:t>
            </a:r>
            <a:r>
              <a:rPr lang="en-US" dirty="0" err="1"/>
              <a:t>atrage</a:t>
            </a:r>
            <a:r>
              <a:rPr lang="en-US" dirty="0"/>
              <a:t> o </a:t>
            </a:r>
            <a:r>
              <a:rPr lang="en-US" dirty="0" err="1"/>
              <a:t>consecinţă</a:t>
            </a:r>
            <a:r>
              <a:rPr lang="en-US" dirty="0"/>
              <a:t> </a:t>
            </a:r>
            <a:r>
              <a:rPr lang="en-US" dirty="0" err="1"/>
              <a:t>negativă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înfăptuitor</a:t>
            </a:r>
            <a:r>
              <a:rPr lang="en-US" dirty="0"/>
              <a:t>.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diferite</a:t>
            </a:r>
            <a:r>
              <a:rPr lang="en-US" dirty="0"/>
              <a:t> </a:t>
            </a:r>
            <a:r>
              <a:rPr lang="en-US" dirty="0" err="1"/>
              <a:t>ramuri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, </a:t>
            </a:r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consecinţă</a:t>
            </a:r>
            <a:r>
              <a:rPr lang="en-US" dirty="0"/>
              <a:t> are aspect </a:t>
            </a:r>
            <a:r>
              <a:rPr lang="en-US" dirty="0" err="1"/>
              <a:t>diferite</a:t>
            </a:r>
            <a:r>
              <a:rPr lang="en-US" dirty="0"/>
              <a:t>. De ex.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dreptul</a:t>
            </a:r>
            <a:r>
              <a:rPr lang="en-US" dirty="0"/>
              <a:t> civil: </a:t>
            </a:r>
            <a:r>
              <a:rPr lang="en-US" dirty="0" err="1"/>
              <a:t>dacă</a:t>
            </a:r>
            <a:r>
              <a:rPr lang="en-US" dirty="0"/>
              <a:t>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cauzat</a:t>
            </a:r>
            <a:r>
              <a:rPr lang="en-US" dirty="0"/>
              <a:t> un </a:t>
            </a:r>
            <a:r>
              <a:rPr lang="en-US" dirty="0" err="1"/>
              <a:t>prejudiciu</a:t>
            </a:r>
            <a:r>
              <a:rPr lang="en-US" dirty="0"/>
              <a:t>, </a:t>
            </a:r>
            <a:r>
              <a:rPr lang="en-US" dirty="0" err="1"/>
              <a:t>atunci</a:t>
            </a:r>
            <a:r>
              <a:rPr lang="en-US" dirty="0"/>
              <a:t> el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reparat</a:t>
            </a:r>
            <a:r>
              <a:rPr lang="en-US" dirty="0"/>
              <a:t>.</a:t>
            </a:r>
          </a:p>
          <a:p>
            <a:r>
              <a:rPr lang="en-US" dirty="0" err="1"/>
              <a:t>principiile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876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Drept</a:t>
            </a:r>
            <a:r>
              <a:rPr lang="en-US" dirty="0"/>
              <a:t> public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i="1" dirty="0" err="1"/>
              <a:t>Dreptul</a:t>
            </a:r>
            <a:r>
              <a:rPr lang="en-US" b="1" i="1" dirty="0"/>
              <a:t> </a:t>
            </a:r>
            <a:r>
              <a:rPr lang="en-US" b="1" i="1" dirty="0" err="1"/>
              <a:t>constituţional</a:t>
            </a:r>
            <a:r>
              <a:rPr lang="en-US" b="1" i="1" dirty="0"/>
              <a:t> 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ramura</a:t>
            </a:r>
            <a:r>
              <a:rPr lang="en-US" dirty="0"/>
              <a:t> care </a:t>
            </a:r>
            <a:r>
              <a:rPr lang="en-US" dirty="0" err="1"/>
              <a:t>conţine</a:t>
            </a:r>
            <a:r>
              <a:rPr lang="en-US" dirty="0"/>
              <a:t> </a:t>
            </a:r>
            <a:r>
              <a:rPr lang="en-US" dirty="0" err="1"/>
              <a:t>normele</a:t>
            </a:r>
            <a:r>
              <a:rPr lang="en-US" dirty="0"/>
              <a:t> </a:t>
            </a:r>
            <a:r>
              <a:rPr lang="en-US" dirty="0" err="1"/>
              <a:t>fundamentale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menţinerea</a:t>
            </a:r>
            <a:r>
              <a:rPr lang="en-US" dirty="0"/>
              <a:t> </a:t>
            </a:r>
            <a:r>
              <a:rPr lang="en-US" dirty="0" err="1"/>
              <a:t>statului</a:t>
            </a:r>
            <a:r>
              <a:rPr lang="en-US" dirty="0"/>
              <a:t> </a:t>
            </a:r>
            <a:r>
              <a:rPr lang="en-US" dirty="0" err="1"/>
              <a:t>bazat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drept</a:t>
            </a:r>
            <a:r>
              <a:rPr lang="en-US" dirty="0"/>
              <a:t> ,din care </a:t>
            </a:r>
            <a:r>
              <a:rPr lang="en-US" dirty="0" err="1"/>
              <a:t>reies</a:t>
            </a:r>
            <a:r>
              <a:rPr lang="en-US" dirty="0"/>
              <a:t> </a:t>
            </a:r>
            <a:r>
              <a:rPr lang="en-US" dirty="0" err="1"/>
              <a:t>celelalte</a:t>
            </a:r>
            <a:r>
              <a:rPr lang="en-US" dirty="0"/>
              <a:t> </a:t>
            </a:r>
            <a:r>
              <a:rPr lang="en-US" dirty="0" err="1"/>
              <a:t>ramuri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inclusiv</a:t>
            </a:r>
            <a:r>
              <a:rPr lang="en-US" dirty="0"/>
              <a:t> </a:t>
            </a:r>
            <a:r>
              <a:rPr lang="en-US" dirty="0" err="1"/>
              <a:t>dreptul</a:t>
            </a:r>
            <a:r>
              <a:rPr lang="en-US" dirty="0"/>
              <a:t> civil . </a:t>
            </a:r>
          </a:p>
          <a:p>
            <a:r>
              <a:rPr lang="en-US" i="1" dirty="0"/>
              <a:t>-</a:t>
            </a:r>
            <a:r>
              <a:rPr lang="en-US" i="1" dirty="0" err="1"/>
              <a:t>În</a:t>
            </a:r>
            <a:r>
              <a:rPr lang="en-US" i="1" dirty="0"/>
              <a:t> </a:t>
            </a:r>
            <a:r>
              <a:rPr lang="en-US" i="1" dirty="0" err="1"/>
              <a:t>dreptul</a:t>
            </a:r>
            <a:r>
              <a:rPr lang="en-US" i="1" dirty="0"/>
              <a:t> civil </a:t>
            </a:r>
            <a:r>
              <a:rPr lang="en-US" i="1" dirty="0" err="1"/>
              <a:t>majoritatea</a:t>
            </a:r>
            <a:r>
              <a:rPr lang="en-US" i="1" dirty="0"/>
              <a:t> </a:t>
            </a:r>
            <a:r>
              <a:rPr lang="en-US" i="1" dirty="0" err="1"/>
              <a:t>normelor</a:t>
            </a:r>
            <a:r>
              <a:rPr lang="en-US" i="1" dirty="0"/>
              <a:t> </a:t>
            </a:r>
            <a:r>
              <a:rPr lang="en-US" i="1" dirty="0" err="1"/>
              <a:t>sunt</a:t>
            </a:r>
            <a:r>
              <a:rPr lang="en-US" i="1" dirty="0"/>
              <a:t> </a:t>
            </a:r>
            <a:r>
              <a:rPr lang="en-US" i="1" dirty="0" err="1"/>
              <a:t>dispozitive</a:t>
            </a:r>
            <a:r>
              <a:rPr lang="en-US" i="1" dirty="0"/>
              <a:t> , </a:t>
            </a:r>
            <a:r>
              <a:rPr lang="en-US" i="1" dirty="0" err="1"/>
              <a:t>iar</a:t>
            </a:r>
            <a:r>
              <a:rPr lang="en-US" i="1" dirty="0"/>
              <a:t> </a:t>
            </a:r>
            <a:r>
              <a:rPr lang="en-US" i="1" dirty="0" err="1"/>
              <a:t>în</a:t>
            </a:r>
            <a:r>
              <a:rPr lang="en-US" i="1" dirty="0"/>
              <a:t> </a:t>
            </a:r>
            <a:r>
              <a:rPr lang="en-US" i="1" dirty="0" err="1"/>
              <a:t>cel</a:t>
            </a:r>
            <a:r>
              <a:rPr lang="en-US" i="1" dirty="0"/>
              <a:t> </a:t>
            </a:r>
            <a:r>
              <a:rPr lang="en-US" i="1" dirty="0" err="1"/>
              <a:t>constituţional</a:t>
            </a:r>
            <a:r>
              <a:rPr lang="en-US" i="1" dirty="0"/>
              <a:t> </a:t>
            </a:r>
            <a:r>
              <a:rPr lang="en-US" i="1" dirty="0" err="1"/>
              <a:t>sunt</a:t>
            </a:r>
            <a:r>
              <a:rPr lang="en-US" i="1" dirty="0"/>
              <a:t> imperative.</a:t>
            </a:r>
            <a:endParaRPr lang="en-US" dirty="0"/>
          </a:p>
          <a:p>
            <a:r>
              <a:rPr lang="en-US" i="1" dirty="0"/>
              <a:t>-</a:t>
            </a:r>
            <a:r>
              <a:rPr lang="en-US" i="1" dirty="0" err="1"/>
              <a:t>În</a:t>
            </a:r>
            <a:r>
              <a:rPr lang="en-US" i="1" dirty="0"/>
              <a:t> </a:t>
            </a:r>
            <a:r>
              <a:rPr lang="en-US" i="1" dirty="0" err="1"/>
              <a:t>dreptul</a:t>
            </a:r>
            <a:r>
              <a:rPr lang="en-US" i="1" dirty="0"/>
              <a:t> civil </a:t>
            </a:r>
            <a:r>
              <a:rPr lang="en-US" i="1" dirty="0" err="1"/>
              <a:t>majoritatea</a:t>
            </a:r>
            <a:r>
              <a:rPr lang="en-US" i="1" dirty="0"/>
              <a:t> </a:t>
            </a:r>
            <a:r>
              <a:rPr lang="en-US" i="1" dirty="0" err="1"/>
              <a:t>raporturilor</a:t>
            </a:r>
            <a:r>
              <a:rPr lang="en-US" i="1" dirty="0"/>
              <a:t> </a:t>
            </a:r>
            <a:r>
              <a:rPr lang="en-US" i="1" dirty="0" err="1"/>
              <a:t>sunt</a:t>
            </a:r>
            <a:r>
              <a:rPr lang="en-US" i="1" dirty="0"/>
              <a:t> </a:t>
            </a:r>
            <a:r>
              <a:rPr lang="en-US" i="1" dirty="0" err="1"/>
              <a:t>patrimoniale</a:t>
            </a:r>
            <a:r>
              <a:rPr lang="en-US" i="1" dirty="0"/>
              <a:t>, </a:t>
            </a:r>
            <a:r>
              <a:rPr lang="en-US" i="1" dirty="0" err="1"/>
              <a:t>iar</a:t>
            </a:r>
            <a:r>
              <a:rPr lang="en-US" i="1" dirty="0"/>
              <a:t> </a:t>
            </a:r>
            <a:r>
              <a:rPr lang="en-US" i="1" dirty="0" err="1"/>
              <a:t>în</a:t>
            </a:r>
            <a:r>
              <a:rPr lang="en-US" i="1" dirty="0"/>
              <a:t> </a:t>
            </a:r>
            <a:r>
              <a:rPr lang="en-US" i="1" dirty="0" err="1"/>
              <a:t>cel</a:t>
            </a:r>
            <a:r>
              <a:rPr lang="en-US" i="1" dirty="0"/>
              <a:t> </a:t>
            </a:r>
            <a:r>
              <a:rPr lang="en-US" i="1" dirty="0" err="1"/>
              <a:t>constituţional</a:t>
            </a:r>
            <a:r>
              <a:rPr lang="en-US" i="1" dirty="0"/>
              <a:t> </a:t>
            </a:r>
            <a:r>
              <a:rPr lang="en-US" i="1" dirty="0" err="1"/>
              <a:t>nepatrimoniale</a:t>
            </a:r>
            <a:r>
              <a:rPr lang="en-US" i="1" dirty="0"/>
              <a:t>.</a:t>
            </a:r>
            <a:endParaRPr lang="en-US" dirty="0"/>
          </a:p>
          <a:p>
            <a:r>
              <a:rPr lang="en-US" b="1" i="1" dirty="0" err="1"/>
              <a:t>Dreptul</a:t>
            </a:r>
            <a:r>
              <a:rPr lang="en-US" dirty="0"/>
              <a:t> </a:t>
            </a:r>
            <a:r>
              <a:rPr lang="en-US" b="1" i="1" dirty="0" err="1"/>
              <a:t>funciar</a:t>
            </a:r>
            <a:r>
              <a:rPr lang="en-US" dirty="0"/>
              <a:t> </a:t>
            </a:r>
            <a:r>
              <a:rPr lang="en-US" dirty="0" err="1"/>
              <a:t>reglementează</a:t>
            </a:r>
            <a:r>
              <a:rPr lang="en-US" dirty="0"/>
              <a:t> </a:t>
            </a:r>
            <a:r>
              <a:rPr lang="en-US" dirty="0" err="1"/>
              <a:t>relaţiile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aterente</a:t>
            </a:r>
            <a:r>
              <a:rPr lang="en-US" dirty="0"/>
              <a:t> </a:t>
            </a:r>
            <a:r>
              <a:rPr lang="en-US" dirty="0" err="1"/>
              <a:t>administrării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folosirii</a:t>
            </a:r>
            <a:r>
              <a:rPr lang="en-US" dirty="0"/>
              <a:t> </a:t>
            </a:r>
            <a:r>
              <a:rPr lang="en-US" dirty="0" err="1"/>
              <a:t>pămîntului</a:t>
            </a:r>
            <a:r>
              <a:rPr lang="en-US" dirty="0"/>
              <a:t> de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persoane</a:t>
            </a:r>
            <a:r>
              <a:rPr lang="en-US" dirty="0"/>
              <a:t> </a:t>
            </a:r>
            <a:r>
              <a:rPr lang="en-US" dirty="0" err="1"/>
              <a:t>fizice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persoane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, </a:t>
            </a:r>
            <a:r>
              <a:rPr lang="en-US" dirty="0" err="1"/>
              <a:t>precum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raporturile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care </a:t>
            </a:r>
            <a:r>
              <a:rPr lang="en-US" dirty="0" err="1"/>
              <a:t>i</a:t>
            </a:r>
            <a:r>
              <a:rPr lang="en-US" dirty="0"/>
              <a:t>-au </a:t>
            </a:r>
            <a:r>
              <a:rPr lang="en-US" dirty="0" err="1"/>
              <a:t>naştere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legătură</a:t>
            </a:r>
            <a:r>
              <a:rPr lang="en-US" dirty="0"/>
              <a:t> cu </a:t>
            </a:r>
            <a:r>
              <a:rPr lang="en-US" dirty="0" err="1"/>
              <a:t>măsurile</a:t>
            </a:r>
            <a:r>
              <a:rPr lang="en-US" dirty="0"/>
              <a:t> </a:t>
            </a:r>
            <a:r>
              <a:rPr lang="en-US" dirty="0" err="1"/>
              <a:t>adoptate</a:t>
            </a:r>
            <a:r>
              <a:rPr lang="en-US" dirty="0"/>
              <a:t> de stat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folosirea</a:t>
            </a:r>
            <a:r>
              <a:rPr lang="en-US" dirty="0"/>
              <a:t> </a:t>
            </a:r>
            <a:r>
              <a:rPr lang="en-US" dirty="0" err="1"/>
              <a:t>raţională</a:t>
            </a:r>
            <a:r>
              <a:rPr lang="en-US" dirty="0"/>
              <a:t> a </a:t>
            </a:r>
            <a:r>
              <a:rPr lang="en-US" dirty="0" err="1"/>
              <a:t>terenurilor</a:t>
            </a:r>
            <a:r>
              <a:rPr lang="en-US" dirty="0"/>
              <a:t> din </a:t>
            </a:r>
            <a:r>
              <a:rPr lang="en-US" dirty="0" err="1"/>
              <a:t>fondul</a:t>
            </a:r>
            <a:r>
              <a:rPr lang="en-US" dirty="0"/>
              <a:t> </a:t>
            </a:r>
            <a:r>
              <a:rPr lang="en-US" dirty="0" err="1"/>
              <a:t>funciar</a:t>
            </a:r>
            <a:r>
              <a:rPr lang="en-US" dirty="0"/>
              <a:t> al </a:t>
            </a:r>
            <a:r>
              <a:rPr lang="en-US" dirty="0" err="1"/>
              <a:t>ţării</a:t>
            </a:r>
            <a:r>
              <a:rPr lang="en-US" dirty="0"/>
              <a:t>. </a:t>
            </a:r>
          </a:p>
          <a:p>
            <a:r>
              <a:rPr lang="en-US" i="1" dirty="0"/>
              <a:t>-</a:t>
            </a:r>
            <a:r>
              <a:rPr lang="en-US" i="1" dirty="0" err="1"/>
              <a:t>atît</a:t>
            </a:r>
            <a:r>
              <a:rPr lang="en-US" i="1" dirty="0"/>
              <a:t> </a:t>
            </a:r>
            <a:r>
              <a:rPr lang="en-US" i="1" dirty="0" err="1"/>
              <a:t>raporturile</a:t>
            </a:r>
            <a:r>
              <a:rPr lang="en-US" i="1" dirty="0"/>
              <a:t> </a:t>
            </a:r>
            <a:r>
              <a:rPr lang="en-US" i="1" dirty="0" err="1"/>
              <a:t>civile</a:t>
            </a:r>
            <a:r>
              <a:rPr lang="en-US" i="1" dirty="0"/>
              <a:t> </a:t>
            </a:r>
            <a:r>
              <a:rPr lang="en-US" i="1" dirty="0" err="1"/>
              <a:t>cît</a:t>
            </a:r>
            <a:r>
              <a:rPr lang="en-US" i="1" dirty="0"/>
              <a:t> </a:t>
            </a:r>
            <a:r>
              <a:rPr lang="en-US" i="1" dirty="0" err="1"/>
              <a:t>şi</a:t>
            </a:r>
            <a:r>
              <a:rPr lang="en-US" i="1" dirty="0"/>
              <a:t> </a:t>
            </a:r>
            <a:r>
              <a:rPr lang="en-US" i="1" dirty="0" err="1"/>
              <a:t>cele</a:t>
            </a:r>
            <a:r>
              <a:rPr lang="en-US" i="1" dirty="0"/>
              <a:t> </a:t>
            </a:r>
            <a:r>
              <a:rPr lang="en-US" i="1" dirty="0" err="1"/>
              <a:t>funciare</a:t>
            </a:r>
            <a:r>
              <a:rPr lang="en-US" i="1" dirty="0"/>
              <a:t> au </a:t>
            </a:r>
            <a:r>
              <a:rPr lang="en-US" i="1" dirty="0" err="1"/>
              <a:t>caracter</a:t>
            </a:r>
            <a:r>
              <a:rPr lang="en-US" i="1" dirty="0"/>
              <a:t> patrimonial ,</a:t>
            </a:r>
            <a:r>
              <a:rPr lang="en-US" i="1" dirty="0" err="1"/>
              <a:t>însă</a:t>
            </a:r>
            <a:r>
              <a:rPr lang="en-US" i="1" dirty="0"/>
              <a:t> </a:t>
            </a:r>
            <a:r>
              <a:rPr lang="en-US" i="1" dirty="0" err="1"/>
              <a:t>pentru</a:t>
            </a:r>
            <a:r>
              <a:rPr lang="en-US" i="1" dirty="0"/>
              <a:t> </a:t>
            </a:r>
            <a:r>
              <a:rPr lang="en-US" i="1" dirty="0" err="1"/>
              <a:t>naşterea</a:t>
            </a:r>
            <a:r>
              <a:rPr lang="en-US" i="1" dirty="0"/>
              <a:t> </a:t>
            </a:r>
            <a:r>
              <a:rPr lang="en-US" i="1" dirty="0" err="1"/>
              <a:t>raporturilor</a:t>
            </a:r>
            <a:r>
              <a:rPr lang="en-US" i="1" dirty="0"/>
              <a:t> </a:t>
            </a:r>
            <a:r>
              <a:rPr lang="en-US" i="1" dirty="0" err="1"/>
              <a:t>civile</a:t>
            </a:r>
            <a:r>
              <a:rPr lang="en-US" i="1" dirty="0"/>
              <a:t> </a:t>
            </a:r>
            <a:r>
              <a:rPr lang="en-US" i="1" dirty="0" err="1"/>
              <a:t>servesc</a:t>
            </a:r>
            <a:r>
              <a:rPr lang="en-US" i="1" dirty="0"/>
              <a:t> </a:t>
            </a:r>
            <a:r>
              <a:rPr lang="en-US" i="1" dirty="0" err="1"/>
              <a:t>faptele</a:t>
            </a:r>
            <a:r>
              <a:rPr lang="en-US" i="1" dirty="0"/>
              <a:t> </a:t>
            </a:r>
            <a:r>
              <a:rPr lang="en-US" i="1" dirty="0" err="1"/>
              <a:t>juridice</a:t>
            </a:r>
            <a:r>
              <a:rPr lang="en-US" i="1" dirty="0"/>
              <a:t> </a:t>
            </a:r>
            <a:r>
              <a:rPr lang="en-US" i="1" dirty="0" err="1"/>
              <a:t>civile,iar</a:t>
            </a:r>
            <a:r>
              <a:rPr lang="en-US" i="1" dirty="0"/>
              <a:t> </a:t>
            </a:r>
            <a:r>
              <a:rPr lang="en-US" i="1" dirty="0" err="1"/>
              <a:t>pentru</a:t>
            </a:r>
            <a:r>
              <a:rPr lang="en-US" i="1" dirty="0"/>
              <a:t> </a:t>
            </a:r>
            <a:r>
              <a:rPr lang="en-US" i="1" dirty="0" err="1"/>
              <a:t>cele</a:t>
            </a:r>
            <a:r>
              <a:rPr lang="en-US" i="1" dirty="0"/>
              <a:t> </a:t>
            </a:r>
            <a:r>
              <a:rPr lang="en-US" i="1" dirty="0" err="1"/>
              <a:t>funciare</a:t>
            </a:r>
            <a:r>
              <a:rPr lang="en-US" i="1" dirty="0"/>
              <a:t> –</a:t>
            </a:r>
            <a:r>
              <a:rPr lang="en-US" i="1" dirty="0" err="1"/>
              <a:t>actele</a:t>
            </a:r>
            <a:r>
              <a:rPr lang="en-US" i="1" dirty="0"/>
              <a:t> administrative.</a:t>
            </a:r>
            <a:endParaRPr lang="en-US" dirty="0"/>
          </a:p>
          <a:p>
            <a:r>
              <a:rPr lang="en-US" b="1" i="1" dirty="0" err="1"/>
              <a:t>Dreptul</a:t>
            </a:r>
            <a:r>
              <a:rPr lang="en-US" dirty="0"/>
              <a:t> </a:t>
            </a:r>
            <a:r>
              <a:rPr lang="en-US" b="1" i="1" dirty="0" err="1"/>
              <a:t>procesual</a:t>
            </a:r>
            <a:r>
              <a:rPr lang="en-US" dirty="0"/>
              <a:t> civil </a:t>
            </a:r>
            <a:r>
              <a:rPr lang="en-US" dirty="0" err="1"/>
              <a:t>reglementează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de </a:t>
            </a:r>
            <a:r>
              <a:rPr lang="en-US" dirty="0" err="1"/>
              <a:t>judecată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de </a:t>
            </a:r>
            <a:r>
              <a:rPr lang="en-US" dirty="0" err="1"/>
              <a:t>rezolvare</a:t>
            </a:r>
            <a:r>
              <a:rPr lang="en-US" dirty="0"/>
              <a:t> a </a:t>
            </a:r>
            <a:r>
              <a:rPr lang="en-US" dirty="0" err="1"/>
              <a:t>pricinilor</a:t>
            </a:r>
            <a:r>
              <a:rPr lang="en-US" dirty="0"/>
              <a:t> </a:t>
            </a:r>
            <a:r>
              <a:rPr lang="en-US" dirty="0" err="1"/>
              <a:t>privitoare</a:t>
            </a:r>
            <a:r>
              <a:rPr lang="en-US" dirty="0"/>
              <a:t> la </a:t>
            </a:r>
            <a:r>
              <a:rPr lang="en-US" dirty="0" err="1"/>
              <a:t>anumite</a:t>
            </a:r>
            <a:r>
              <a:rPr lang="en-US" dirty="0"/>
              <a:t> </a:t>
            </a:r>
            <a:r>
              <a:rPr lang="en-US" dirty="0" err="1"/>
              <a:t>drepturi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interese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, </a:t>
            </a:r>
            <a:r>
              <a:rPr lang="en-US" dirty="0" err="1"/>
              <a:t>precum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de </a:t>
            </a:r>
            <a:r>
              <a:rPr lang="en-US" dirty="0" err="1"/>
              <a:t>executare</a:t>
            </a:r>
            <a:r>
              <a:rPr lang="en-US" dirty="0"/>
              <a:t> a </a:t>
            </a:r>
            <a:r>
              <a:rPr lang="en-US" dirty="0" err="1"/>
              <a:t>hotărîrilor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a </a:t>
            </a:r>
            <a:r>
              <a:rPr lang="en-US" dirty="0" err="1"/>
              <a:t>altor</a:t>
            </a:r>
            <a:r>
              <a:rPr lang="en-US" dirty="0"/>
              <a:t> </a:t>
            </a:r>
            <a:r>
              <a:rPr lang="en-US" dirty="0" err="1"/>
              <a:t>titluri</a:t>
            </a:r>
            <a:r>
              <a:rPr lang="en-US" dirty="0"/>
              <a:t> </a:t>
            </a:r>
            <a:r>
              <a:rPr lang="en-US" dirty="0" err="1"/>
              <a:t>executorii</a:t>
            </a:r>
            <a:r>
              <a:rPr lang="en-US" dirty="0"/>
              <a:t>. </a:t>
            </a:r>
          </a:p>
          <a:p>
            <a:r>
              <a:rPr lang="en-US" i="1" dirty="0"/>
              <a:t>-</a:t>
            </a:r>
            <a:r>
              <a:rPr lang="en-US" i="1" dirty="0" err="1"/>
              <a:t>dreptul</a:t>
            </a:r>
            <a:r>
              <a:rPr lang="en-US" i="1" dirty="0"/>
              <a:t> civil e o </a:t>
            </a:r>
            <a:r>
              <a:rPr lang="en-US" i="1" dirty="0" err="1"/>
              <a:t>ramură</a:t>
            </a:r>
            <a:r>
              <a:rPr lang="en-US" i="1" dirty="0"/>
              <a:t> a </a:t>
            </a:r>
            <a:r>
              <a:rPr lang="en-US" i="1" dirty="0" err="1"/>
              <a:t>dreptului</a:t>
            </a:r>
            <a:r>
              <a:rPr lang="en-US" i="1" dirty="0"/>
              <a:t> </a:t>
            </a:r>
            <a:r>
              <a:rPr lang="en-US" i="1" dirty="0" err="1"/>
              <a:t>privat</a:t>
            </a:r>
            <a:r>
              <a:rPr lang="en-US" i="1" dirty="0"/>
              <a:t>, </a:t>
            </a:r>
            <a:r>
              <a:rPr lang="en-US" i="1" dirty="0" err="1"/>
              <a:t>pe</a:t>
            </a:r>
            <a:r>
              <a:rPr lang="en-US" i="1" dirty="0"/>
              <a:t> </a:t>
            </a:r>
            <a:r>
              <a:rPr lang="en-US" i="1" dirty="0" err="1"/>
              <a:t>cînd</a:t>
            </a:r>
            <a:r>
              <a:rPr lang="en-US" i="1" dirty="0"/>
              <a:t> </a:t>
            </a:r>
            <a:r>
              <a:rPr lang="en-US" i="1" dirty="0" err="1"/>
              <a:t>dreptul</a:t>
            </a:r>
            <a:r>
              <a:rPr lang="en-US" i="1" dirty="0"/>
              <a:t> </a:t>
            </a:r>
            <a:r>
              <a:rPr lang="en-US" i="1" dirty="0" err="1"/>
              <a:t>procesual</a:t>
            </a:r>
            <a:r>
              <a:rPr lang="en-US" i="1" dirty="0"/>
              <a:t> e o </a:t>
            </a:r>
            <a:r>
              <a:rPr lang="en-US" i="1" dirty="0" err="1"/>
              <a:t>ramură</a:t>
            </a:r>
            <a:r>
              <a:rPr lang="en-US" i="1" dirty="0"/>
              <a:t> a </a:t>
            </a:r>
            <a:r>
              <a:rPr lang="en-US" i="1" dirty="0" err="1"/>
              <a:t>dreptului</a:t>
            </a:r>
            <a:r>
              <a:rPr lang="en-US" i="1" dirty="0"/>
              <a:t> public.</a:t>
            </a:r>
            <a:endParaRPr lang="en-US" dirty="0"/>
          </a:p>
          <a:p>
            <a:r>
              <a:rPr lang="en-US" i="1" dirty="0"/>
              <a:t>-</a:t>
            </a:r>
            <a:r>
              <a:rPr lang="en-US" i="1" dirty="0" err="1"/>
              <a:t>dreptul</a:t>
            </a:r>
            <a:r>
              <a:rPr lang="en-US" i="1" dirty="0"/>
              <a:t> civil nu </a:t>
            </a:r>
            <a:r>
              <a:rPr lang="en-US" i="1" dirty="0" err="1"/>
              <a:t>poate</a:t>
            </a:r>
            <a:r>
              <a:rPr lang="en-US" i="1" dirty="0"/>
              <a:t> </a:t>
            </a:r>
            <a:r>
              <a:rPr lang="en-US" i="1" dirty="0" err="1"/>
              <a:t>să</a:t>
            </a:r>
            <a:r>
              <a:rPr lang="en-US" i="1" dirty="0"/>
              <a:t> </a:t>
            </a:r>
            <a:r>
              <a:rPr lang="en-US" i="1" dirty="0" err="1"/>
              <a:t>existe</a:t>
            </a:r>
            <a:r>
              <a:rPr lang="en-US" i="1" dirty="0"/>
              <a:t> </a:t>
            </a:r>
            <a:r>
              <a:rPr lang="en-US" i="1" dirty="0" err="1"/>
              <a:t>fără</a:t>
            </a:r>
            <a:r>
              <a:rPr lang="en-US" i="1" dirty="0"/>
              <a:t> </a:t>
            </a:r>
            <a:r>
              <a:rPr lang="en-US" i="1" dirty="0" err="1"/>
              <a:t>dreptul</a:t>
            </a:r>
            <a:r>
              <a:rPr lang="en-US" i="1" dirty="0"/>
              <a:t> </a:t>
            </a:r>
            <a:r>
              <a:rPr lang="en-US" i="1" dirty="0" err="1"/>
              <a:t>procesual</a:t>
            </a:r>
            <a:r>
              <a:rPr lang="en-US" i="1" dirty="0"/>
              <a:t> civil </a:t>
            </a:r>
            <a:r>
              <a:rPr lang="en-US" i="1" dirty="0" err="1"/>
              <a:t>şi</a:t>
            </a:r>
            <a:r>
              <a:rPr lang="en-US" i="1" dirty="0"/>
              <a:t> invers.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7377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Izvoarele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civil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4422" y="2438400"/>
            <a:ext cx="10019850" cy="3994484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o-RO" b="1" dirty="0" err="1"/>
              <a:t>Noţiunea</a:t>
            </a:r>
            <a:r>
              <a:rPr lang="ro-RO" b="1" dirty="0"/>
              <a:t> de izvor al dreptului civil. Formele de manifestare a izvoarelor dreptului civil. Acte normative în vigoare ca izvoare de drept civil. </a:t>
            </a:r>
            <a:r>
              <a:rPr lang="ro-RO" b="1" dirty="0" err="1"/>
              <a:t>Constituţia</a:t>
            </a:r>
            <a:r>
              <a:rPr lang="ro-RO" b="1" dirty="0"/>
              <a:t> Republicii Moldova. Legile. Decretele </a:t>
            </a:r>
            <a:r>
              <a:rPr lang="ro-RO" b="1" dirty="0" err="1"/>
              <a:t>Preşedintelui</a:t>
            </a:r>
            <a:r>
              <a:rPr lang="ro-RO" b="1" dirty="0"/>
              <a:t> Republicii Moldova. Acte normative adoptate de organele publice locale. Hotărârile Guvernului Republicii Moldova. Acte normative emise de ministerele </a:t>
            </a:r>
            <a:r>
              <a:rPr lang="ro-RO" b="1" dirty="0" err="1"/>
              <a:t>şi</a:t>
            </a:r>
            <a:r>
              <a:rPr lang="ro-RO" b="1" dirty="0"/>
              <a:t> departamentele Republicii Moldova. Tratatele </a:t>
            </a:r>
            <a:r>
              <a:rPr lang="ro-RO" b="1" dirty="0" err="1"/>
              <a:t>internaţionale</a:t>
            </a:r>
            <a:r>
              <a:rPr lang="ro-RO" b="1" dirty="0"/>
              <a:t>.</a:t>
            </a:r>
            <a:endParaRPr lang="en-US" b="1" dirty="0"/>
          </a:p>
          <a:p>
            <a:pPr marL="514350" indent="-514350" algn="just">
              <a:buFont typeface="+mj-lt"/>
              <a:buAutoNum type="arabicPeriod"/>
            </a:pPr>
            <a:r>
              <a:rPr lang="ro-RO" b="1" dirty="0"/>
              <a:t> - </a:t>
            </a:r>
            <a:r>
              <a:rPr lang="ro-RO" b="1" dirty="0" err="1"/>
              <a:t>Acţiunea</a:t>
            </a:r>
            <a:r>
              <a:rPr lang="ro-RO" b="1" dirty="0"/>
              <a:t> legii civile în timp. Principii </a:t>
            </a:r>
            <a:r>
              <a:rPr lang="ro-RO" b="1" dirty="0" err="1"/>
              <a:t>şi</a:t>
            </a:r>
            <a:r>
              <a:rPr lang="ro-RO" b="1" dirty="0"/>
              <a:t> </a:t>
            </a:r>
            <a:r>
              <a:rPr lang="ro-RO" b="1" dirty="0" err="1"/>
              <a:t>excepţii</a:t>
            </a:r>
            <a:r>
              <a:rPr lang="ro-RO" b="1" dirty="0"/>
              <a:t> privind </a:t>
            </a:r>
            <a:r>
              <a:rPr lang="ro-RO" b="1" dirty="0" err="1"/>
              <a:t>acţiunea</a:t>
            </a:r>
            <a:r>
              <a:rPr lang="ro-RO" b="1" dirty="0"/>
              <a:t> legii civile în timp. </a:t>
            </a:r>
            <a:endParaRPr lang="en-US" b="1" dirty="0"/>
          </a:p>
          <a:p>
            <a:pPr marL="514350" indent="-514350" algn="just">
              <a:buFont typeface="+mj-lt"/>
              <a:buAutoNum type="arabicPeriod"/>
            </a:pPr>
            <a:r>
              <a:rPr lang="ro-RO" b="1" dirty="0"/>
              <a:t> - </a:t>
            </a:r>
            <a:r>
              <a:rPr lang="ro-RO" b="1" dirty="0" err="1"/>
              <a:t>Acţiunea</a:t>
            </a:r>
            <a:r>
              <a:rPr lang="ro-RO" b="1" dirty="0"/>
              <a:t> legii civile în </a:t>
            </a:r>
            <a:r>
              <a:rPr lang="ro-RO" b="1" dirty="0" err="1"/>
              <a:t>spaţiu</a:t>
            </a:r>
            <a:r>
              <a:rPr lang="ro-RO" b="1" dirty="0"/>
              <a:t>. Reguli </a:t>
            </a:r>
            <a:r>
              <a:rPr lang="ro-RO" b="1" dirty="0" err="1"/>
              <a:t>şi</a:t>
            </a:r>
            <a:r>
              <a:rPr lang="ro-RO" b="1" dirty="0"/>
              <a:t> </a:t>
            </a:r>
            <a:r>
              <a:rPr lang="ro-RO" b="1" dirty="0" err="1"/>
              <a:t>excepţii</a:t>
            </a:r>
            <a:r>
              <a:rPr lang="ro-RO" b="1" dirty="0"/>
              <a:t> privind aplicarea în </a:t>
            </a:r>
            <a:r>
              <a:rPr lang="ro-RO" b="1" dirty="0" err="1"/>
              <a:t>spaţiu</a:t>
            </a:r>
            <a:r>
              <a:rPr lang="ro-RO" b="1" dirty="0"/>
              <a:t> a legii civile.</a:t>
            </a:r>
            <a:endParaRPr lang="en-US" b="1" dirty="0"/>
          </a:p>
          <a:p>
            <a:pPr marL="514350" indent="-514350" algn="just">
              <a:buFont typeface="+mj-lt"/>
              <a:buAutoNum type="arabicPeriod"/>
            </a:pPr>
            <a:r>
              <a:rPr lang="ro-RO" b="1" dirty="0"/>
              <a:t> - Aplicarea legii civile asupra persoanelor.</a:t>
            </a:r>
            <a:endParaRPr lang="en-US" b="1" dirty="0"/>
          </a:p>
          <a:p>
            <a:pPr marL="514350" indent="-514350" algn="just">
              <a:buFont typeface="+mj-lt"/>
              <a:buAutoNum type="arabicPeriod"/>
            </a:pPr>
            <a:r>
              <a:rPr lang="ro-RO" b="1" dirty="0"/>
              <a:t> - Însemnătatea practicii judiciare </a:t>
            </a:r>
            <a:r>
              <a:rPr lang="ro-RO" b="1" dirty="0" err="1"/>
              <a:t>şi</a:t>
            </a:r>
            <a:r>
              <a:rPr lang="ro-RO" b="1" dirty="0"/>
              <a:t> a arbitrajului în aplicarea normelor de drept civil. </a:t>
            </a:r>
            <a:endParaRPr lang="en-US" b="1" dirty="0"/>
          </a:p>
          <a:p>
            <a:pPr marL="514350" indent="-514350" algn="just">
              <a:buFont typeface="+mj-lt"/>
              <a:buAutoNum type="arabicPeriod"/>
            </a:pPr>
            <a:r>
              <a:rPr lang="ro-RO" b="1" dirty="0"/>
              <a:t> - Corelaţia dintre normele juridice ale dreptului civil </a:t>
            </a:r>
            <a:r>
              <a:rPr lang="ro-RO" b="1" dirty="0" err="1"/>
              <a:t>şi</a:t>
            </a:r>
            <a:r>
              <a:rPr lang="ro-RO" b="1" dirty="0"/>
              <a:t> normele moral-etice în societate. </a:t>
            </a:r>
            <a:r>
              <a:rPr lang="ro-RO" b="1" dirty="0" err="1"/>
              <a:t>Noţiunea</a:t>
            </a:r>
            <a:r>
              <a:rPr lang="ro-RO" b="1" dirty="0"/>
              <a:t> de drept, de morală </a:t>
            </a:r>
            <a:r>
              <a:rPr lang="ro-RO" b="1" dirty="0" err="1"/>
              <a:t>şi</a:t>
            </a:r>
            <a:r>
              <a:rPr lang="ro-RO" b="1" dirty="0"/>
              <a:t> de </a:t>
            </a:r>
            <a:r>
              <a:rPr lang="ro-RO" b="1" dirty="0" err="1"/>
              <a:t>politeţe</a:t>
            </a:r>
            <a:r>
              <a:rPr lang="ro-RO" b="1" dirty="0"/>
              <a:t>. </a:t>
            </a:r>
            <a:endParaRPr lang="en-US" b="1" dirty="0"/>
          </a:p>
          <a:p>
            <a:pPr marL="514350" indent="-514350" algn="just">
              <a:buFont typeface="+mj-lt"/>
              <a:buAutoNum type="arabicPeriod"/>
            </a:pPr>
            <a:r>
              <a:rPr lang="ro-RO" b="1" dirty="0"/>
              <a:t> - Interpretarea legii civile. Interpretarea oficială </a:t>
            </a:r>
            <a:r>
              <a:rPr lang="ro-RO" b="1" dirty="0" err="1"/>
              <a:t>şi</a:t>
            </a:r>
            <a:r>
              <a:rPr lang="ro-RO" b="1" dirty="0"/>
              <a:t> neoficială. Interpretarea literală, extensivă </a:t>
            </a:r>
            <a:r>
              <a:rPr lang="ro-RO" b="1" dirty="0" err="1"/>
              <a:t>şi</a:t>
            </a:r>
            <a:r>
              <a:rPr lang="ro-RO" b="1" dirty="0"/>
              <a:t> restrictivă. Metodele de interpretare.</a:t>
            </a:r>
            <a:r>
              <a:rPr lang="en-US" b="1" dirty="0">
                <a:effectLst/>
              </a:rPr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3696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Bibliografie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Legea</a:t>
            </a:r>
            <a:r>
              <a:rPr lang="en-US" dirty="0"/>
              <a:t> </a:t>
            </a:r>
            <a:r>
              <a:rPr lang="en-US" dirty="0" err="1"/>
              <a:t>nr</a:t>
            </a:r>
            <a:r>
              <a:rPr lang="en-US" dirty="0"/>
              <a:t>. 100 din 22.12.2017 cu </a:t>
            </a:r>
            <a:r>
              <a:rPr lang="en-US" dirty="0" err="1"/>
              <a:t>privire</a:t>
            </a:r>
            <a:r>
              <a:rPr lang="en-US" dirty="0"/>
              <a:t> la </a:t>
            </a:r>
            <a:r>
              <a:rPr lang="en-US" dirty="0" err="1"/>
              <a:t>actele</a:t>
            </a:r>
            <a:r>
              <a:rPr lang="en-US" dirty="0"/>
              <a:t> normative</a:t>
            </a:r>
          </a:p>
          <a:p>
            <a:r>
              <a:rPr lang="en-US" dirty="0" err="1"/>
              <a:t>Hotaririle</a:t>
            </a:r>
            <a:r>
              <a:rPr lang="en-US" dirty="0"/>
              <a:t> </a:t>
            </a:r>
            <a:r>
              <a:rPr lang="en-US" dirty="0" err="1"/>
              <a:t>Curtii</a:t>
            </a:r>
            <a:r>
              <a:rPr lang="en-US" dirty="0"/>
              <a:t> </a:t>
            </a:r>
            <a:r>
              <a:rPr lang="en-US" dirty="0" err="1"/>
              <a:t>Constitutionale</a:t>
            </a:r>
            <a:r>
              <a:rPr lang="en-US" dirty="0"/>
              <a:t> </a:t>
            </a:r>
            <a:r>
              <a:rPr lang="en-US" dirty="0" err="1"/>
              <a:t>nr</a:t>
            </a:r>
            <a:r>
              <a:rPr lang="en-US" dirty="0"/>
              <a:t>. 10 din 16.04.2010, </a:t>
            </a:r>
            <a:r>
              <a:rPr lang="en-US" dirty="0" err="1"/>
              <a:t>nr</a:t>
            </a:r>
            <a:r>
              <a:rPr lang="en-US" dirty="0"/>
              <a:t>. 28 din 14.12.2010</a:t>
            </a:r>
          </a:p>
          <a:p>
            <a:r>
              <a:rPr lang="en-US" dirty="0" err="1"/>
              <a:t>Lupu</a:t>
            </a:r>
            <a:r>
              <a:rPr lang="en-US" dirty="0"/>
              <a:t> </a:t>
            </a:r>
            <a:r>
              <a:rPr lang="en-US" dirty="0" err="1"/>
              <a:t>Nicolae</a:t>
            </a:r>
            <a:r>
              <a:rPr lang="en-US" dirty="0"/>
              <a:t> – </a:t>
            </a:r>
            <a:r>
              <a:rPr lang="en-US" dirty="0" err="1"/>
              <a:t>Jurisprudența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precedentul</a:t>
            </a:r>
            <a:r>
              <a:rPr lang="en-US" dirty="0"/>
              <a:t> judicial al </a:t>
            </a:r>
            <a:r>
              <a:rPr lang="en-US" dirty="0" err="1"/>
              <a:t>Curții</a:t>
            </a:r>
            <a:r>
              <a:rPr lang="en-US" dirty="0"/>
              <a:t> </a:t>
            </a:r>
            <a:r>
              <a:rPr lang="en-US" dirty="0" err="1"/>
              <a:t>Europene</a:t>
            </a:r>
            <a:r>
              <a:rPr lang="en-US" dirty="0"/>
              <a:t> de </a:t>
            </a:r>
            <a:r>
              <a:rPr lang="en-US" dirty="0" err="1"/>
              <a:t>Justiție</a:t>
            </a:r>
            <a:r>
              <a:rPr lang="en-US" dirty="0"/>
              <a:t> ca </a:t>
            </a:r>
            <a:r>
              <a:rPr lang="en-US" dirty="0" err="1"/>
              <a:t>izvoare</a:t>
            </a:r>
            <a:r>
              <a:rPr lang="en-US" dirty="0"/>
              <a:t> ale </a:t>
            </a:r>
            <a:r>
              <a:rPr lang="en-US" dirty="0" err="1"/>
              <a:t>dreptului</a:t>
            </a:r>
            <a:endParaRPr lang="en-US" dirty="0"/>
          </a:p>
          <a:p>
            <a:r>
              <a:rPr lang="en-US" dirty="0"/>
              <a:t>Victor </a:t>
            </a:r>
            <a:r>
              <a:rPr lang="en-US" dirty="0" err="1"/>
              <a:t>Pușcaș</a:t>
            </a:r>
            <a:r>
              <a:rPr lang="en-US" dirty="0"/>
              <a:t>, </a:t>
            </a:r>
            <a:r>
              <a:rPr lang="en-US" dirty="0" err="1"/>
              <a:t>Veaceslav</a:t>
            </a:r>
            <a:r>
              <a:rPr lang="en-US" dirty="0"/>
              <a:t> </a:t>
            </a:r>
            <a:r>
              <a:rPr lang="en-US" dirty="0" err="1"/>
              <a:t>Zaporojan</a:t>
            </a:r>
            <a:r>
              <a:rPr lang="en-US" dirty="0"/>
              <a:t> – </a:t>
            </a:r>
            <a:r>
              <a:rPr lang="en-US" dirty="0" err="1"/>
              <a:t>Precedentul</a:t>
            </a:r>
            <a:r>
              <a:rPr lang="en-US" dirty="0"/>
              <a:t> </a:t>
            </a:r>
            <a:r>
              <a:rPr lang="en-US" dirty="0" err="1"/>
              <a:t>judiciar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jurisprudența</a:t>
            </a:r>
            <a:r>
              <a:rPr lang="en-US" dirty="0"/>
              <a:t>, </a:t>
            </a:r>
            <a:r>
              <a:rPr lang="en-US" dirty="0" err="1"/>
              <a:t>Revista</a:t>
            </a:r>
            <a:r>
              <a:rPr lang="en-US" dirty="0"/>
              <a:t> </a:t>
            </a:r>
            <a:r>
              <a:rPr lang="en-US" dirty="0" err="1"/>
              <a:t>Națională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nr</a:t>
            </a:r>
            <a:r>
              <a:rPr lang="en-US" dirty="0"/>
              <a:t>. 4/29 </a:t>
            </a:r>
            <a:r>
              <a:rPr lang="en-US" dirty="0" err="1"/>
              <a:t>anul</a:t>
            </a:r>
            <a:r>
              <a:rPr lang="en-US" dirty="0"/>
              <a:t> 2008</a:t>
            </a:r>
          </a:p>
        </p:txBody>
      </p:sp>
    </p:spTree>
    <p:extLst>
      <p:ext uri="{BB962C8B-B14F-4D97-AF65-F5344CB8AC3E}">
        <p14:creationId xmlns:p14="http://schemas.microsoft.com/office/powerpoint/2010/main" val="5318236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Notiune</a:t>
            </a:r>
            <a:r>
              <a:rPr lang="en-US" dirty="0"/>
              <a:t> </a:t>
            </a:r>
            <a:r>
              <a:rPr lang="en-US" dirty="0" err="1"/>
              <a:t>Izvoarele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civil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1.Noţiunea de </a:t>
            </a:r>
            <a:r>
              <a:rPr lang="en-US" dirty="0" err="1"/>
              <a:t>izvor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. </a:t>
            </a:r>
            <a:r>
              <a:rPr lang="en-US" dirty="0" err="1"/>
              <a:t>Clasificarea</a:t>
            </a:r>
            <a:r>
              <a:rPr lang="en-US" dirty="0"/>
              <a:t> </a:t>
            </a:r>
            <a:r>
              <a:rPr lang="en-US" dirty="0" err="1"/>
              <a:t>izvoarelor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civil </a:t>
            </a:r>
          </a:p>
          <a:p>
            <a:r>
              <a:rPr lang="en-US" b="1" i="1" dirty="0" err="1"/>
              <a:t>Izvor</a:t>
            </a:r>
            <a:r>
              <a:rPr lang="en-US" b="1" i="1" dirty="0"/>
              <a:t> de </a:t>
            </a:r>
            <a:r>
              <a:rPr lang="en-US" b="1" i="1" dirty="0" err="1"/>
              <a:t>drept</a:t>
            </a:r>
            <a:r>
              <a:rPr lang="en-US" dirty="0"/>
              <a:t> </a:t>
            </a:r>
            <a:r>
              <a:rPr lang="en-US" dirty="0" err="1"/>
              <a:t>formă</a:t>
            </a:r>
            <a:r>
              <a:rPr lang="en-US" dirty="0"/>
              <a:t> de </a:t>
            </a:r>
            <a:r>
              <a:rPr lang="en-US" dirty="0" err="1"/>
              <a:t>existenţă</a:t>
            </a:r>
            <a:r>
              <a:rPr lang="en-US" dirty="0"/>
              <a:t> a </a:t>
            </a:r>
            <a:r>
              <a:rPr lang="en-US" dirty="0" err="1"/>
              <a:t>normelor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,care au o </a:t>
            </a:r>
            <a:r>
              <a:rPr lang="en-US" dirty="0" err="1"/>
              <a:t>putere</a:t>
            </a:r>
            <a:r>
              <a:rPr lang="en-US" dirty="0"/>
              <a:t> </a:t>
            </a:r>
            <a:r>
              <a:rPr lang="en-US" dirty="0" err="1"/>
              <a:t>obligatorie</a:t>
            </a:r>
            <a:r>
              <a:rPr lang="en-US" dirty="0"/>
              <a:t>. </a:t>
            </a:r>
            <a:r>
              <a:rPr lang="en-US" dirty="0" err="1"/>
              <a:t>Genul</a:t>
            </a:r>
            <a:r>
              <a:rPr lang="en-US" dirty="0"/>
              <a:t> </a:t>
            </a:r>
            <a:r>
              <a:rPr lang="en-US" dirty="0" err="1"/>
              <a:t>proxim</a:t>
            </a:r>
            <a:r>
              <a:rPr lang="en-US" dirty="0"/>
              <a:t> </a:t>
            </a:r>
            <a:r>
              <a:rPr lang="en-US" dirty="0" err="1"/>
              <a:t>pt</a:t>
            </a:r>
            <a:r>
              <a:rPr lang="en-US" dirty="0"/>
              <a:t> </a:t>
            </a:r>
            <a:r>
              <a:rPr lang="en-US" dirty="0" err="1"/>
              <a:t>notiunea</a:t>
            </a:r>
            <a:r>
              <a:rPr lang="en-US" dirty="0"/>
              <a:t> </a:t>
            </a:r>
            <a:r>
              <a:rPr lang="en-US" dirty="0" err="1"/>
              <a:t>izvor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civil </a:t>
            </a:r>
            <a:r>
              <a:rPr lang="en-US" dirty="0" err="1"/>
              <a:t>îl</a:t>
            </a:r>
            <a:r>
              <a:rPr lang="en-US" dirty="0"/>
              <a:t> </a:t>
            </a:r>
            <a:r>
              <a:rPr lang="en-US" dirty="0" err="1"/>
              <a:t>reprezintă</a:t>
            </a:r>
            <a:r>
              <a:rPr lang="en-US" dirty="0"/>
              <a:t> </a:t>
            </a:r>
            <a:r>
              <a:rPr lang="en-US" dirty="0" err="1"/>
              <a:t>cea</a:t>
            </a:r>
            <a:r>
              <a:rPr lang="en-US" dirty="0"/>
              <a:t> de </a:t>
            </a:r>
            <a:r>
              <a:rPr lang="en-US" dirty="0" err="1"/>
              <a:t>izvor</a:t>
            </a:r>
            <a:r>
              <a:rPr lang="en-US" dirty="0"/>
              <a:t> de </a:t>
            </a:r>
            <a:r>
              <a:rPr lang="en-US" dirty="0" err="1"/>
              <a:t>drept</a:t>
            </a:r>
            <a:endParaRPr lang="en-US" dirty="0"/>
          </a:p>
          <a:p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izvor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,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sens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, se </a:t>
            </a:r>
            <a:r>
              <a:rPr lang="en-US" dirty="0" err="1"/>
              <a:t>înţeleg</a:t>
            </a:r>
            <a:r>
              <a:rPr lang="en-US" dirty="0"/>
              <a:t> </a:t>
            </a:r>
            <a:r>
              <a:rPr lang="en-US" dirty="0" err="1"/>
              <a:t>formele</a:t>
            </a:r>
            <a:r>
              <a:rPr lang="en-US" dirty="0"/>
              <a:t> de </a:t>
            </a:r>
            <a:r>
              <a:rPr lang="en-US" dirty="0" err="1"/>
              <a:t>exprimare</a:t>
            </a:r>
            <a:r>
              <a:rPr lang="en-US" dirty="0"/>
              <a:t> a </a:t>
            </a:r>
            <a:r>
              <a:rPr lang="en-US" dirty="0" err="1"/>
              <a:t>normelor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, inclusive a </a:t>
            </a:r>
            <a:r>
              <a:rPr lang="en-US" dirty="0" err="1"/>
              <a:t>celor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civil. </a:t>
            </a:r>
          </a:p>
          <a:p>
            <a:r>
              <a:rPr lang="en-US" dirty="0" err="1"/>
              <a:t>Izvor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civil – </a:t>
            </a:r>
            <a:r>
              <a:rPr lang="en-US" dirty="0" err="1"/>
              <a:t>înțelegem</a:t>
            </a:r>
            <a:r>
              <a:rPr lang="en-US" dirty="0"/>
              <a:t> </a:t>
            </a:r>
            <a:r>
              <a:rPr lang="en-US" dirty="0" err="1"/>
              <a:t>condițiile</a:t>
            </a:r>
            <a:r>
              <a:rPr lang="en-US" dirty="0"/>
              <a:t> </a:t>
            </a:r>
            <a:r>
              <a:rPr lang="en-US" dirty="0" err="1"/>
              <a:t>materiale</a:t>
            </a:r>
            <a:r>
              <a:rPr lang="en-US" dirty="0"/>
              <a:t> de </a:t>
            </a:r>
            <a:r>
              <a:rPr lang="en-US" dirty="0" err="1"/>
              <a:t>existență</a:t>
            </a:r>
            <a:r>
              <a:rPr lang="en-US" dirty="0"/>
              <a:t> care </a:t>
            </a:r>
            <a:r>
              <a:rPr lang="en-US" dirty="0" err="1"/>
              <a:t>generează</a:t>
            </a:r>
            <a:r>
              <a:rPr lang="en-US" dirty="0"/>
              <a:t> </a:t>
            </a:r>
            <a:r>
              <a:rPr lang="en-US" dirty="0" err="1"/>
              <a:t>normele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civil, de data </a:t>
            </a:r>
            <a:r>
              <a:rPr lang="en-US" dirty="0" err="1"/>
              <a:t>aceasta</a:t>
            </a:r>
            <a:r>
              <a:rPr lang="en-US" dirty="0"/>
              <a:t>, </a:t>
            </a:r>
            <a:r>
              <a:rPr lang="en-US" dirty="0" err="1"/>
              <a:t>suntem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fața</a:t>
            </a:r>
            <a:r>
              <a:rPr lang="en-US" dirty="0"/>
              <a:t> </a:t>
            </a:r>
            <a:r>
              <a:rPr lang="en-US" dirty="0" err="1"/>
              <a:t>noțiunii</a:t>
            </a:r>
            <a:r>
              <a:rPr lang="en-US" dirty="0"/>
              <a:t> </a:t>
            </a:r>
            <a:r>
              <a:rPr lang="en-US" dirty="0" err="1"/>
              <a:t>sw</a:t>
            </a:r>
            <a:r>
              <a:rPr lang="en-US" dirty="0"/>
              <a:t> </a:t>
            </a:r>
            <a:r>
              <a:rPr lang="en-US" dirty="0" err="1"/>
              <a:t>izvor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civil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sens</a:t>
            </a:r>
            <a:r>
              <a:rPr lang="en-US" dirty="0"/>
              <a:t> formal. </a:t>
            </a:r>
            <a:r>
              <a:rPr lang="en-US" dirty="0" err="1"/>
              <a:t>Izvoarele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civil ℑ</a:t>
            </a:r>
          </a:p>
          <a:p>
            <a:r>
              <a:rPr lang="en-US" b="1" i="1" dirty="0" err="1"/>
              <a:t>Normele</a:t>
            </a:r>
            <a:r>
              <a:rPr lang="en-US" b="1" i="1" dirty="0"/>
              <a:t> de </a:t>
            </a:r>
            <a:r>
              <a:rPr lang="en-US" b="1" i="1" dirty="0" err="1"/>
              <a:t>drept</a:t>
            </a:r>
            <a:r>
              <a:rPr lang="en-US" b="1" i="1" dirty="0"/>
              <a:t> civil</a:t>
            </a:r>
            <a:r>
              <a:rPr lang="en-US" dirty="0"/>
              <a:t>-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reguli</a:t>
            </a:r>
            <a:r>
              <a:rPr lang="en-US" dirty="0"/>
              <a:t> de conduit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subiectele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raporturile</a:t>
            </a:r>
            <a:r>
              <a:rPr lang="en-US" dirty="0"/>
              <a:t> care </a:t>
            </a:r>
            <a:r>
              <a:rPr lang="en-US" dirty="0" err="1"/>
              <a:t>formează</a:t>
            </a:r>
            <a:r>
              <a:rPr lang="en-US" dirty="0"/>
              <a:t> </a:t>
            </a:r>
            <a:r>
              <a:rPr lang="en-US" dirty="0" err="1"/>
              <a:t>obiectul</a:t>
            </a:r>
            <a:r>
              <a:rPr lang="en-US" dirty="0"/>
              <a:t> de </a:t>
            </a:r>
            <a:r>
              <a:rPr lang="en-US" dirty="0" err="1"/>
              <a:t>reglementare</a:t>
            </a:r>
            <a:r>
              <a:rPr lang="en-US" dirty="0"/>
              <a:t> al </a:t>
            </a:r>
            <a:r>
              <a:rPr lang="en-US" dirty="0" err="1"/>
              <a:t>dreptului</a:t>
            </a:r>
            <a:r>
              <a:rPr lang="en-US" dirty="0"/>
              <a:t> civil. </a:t>
            </a:r>
          </a:p>
          <a:p>
            <a:r>
              <a:rPr lang="en-US" dirty="0" err="1"/>
              <a:t>Izvor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civil (</a:t>
            </a:r>
            <a:r>
              <a:rPr lang="en-US" dirty="0" err="1"/>
              <a:t>actele</a:t>
            </a:r>
            <a:r>
              <a:rPr lang="en-US" dirty="0"/>
              <a:t> normative) ❌ </a:t>
            </a:r>
            <a:r>
              <a:rPr lang="en-US" dirty="0" err="1"/>
              <a:t>Izvorul</a:t>
            </a:r>
            <a:r>
              <a:rPr lang="en-US" dirty="0"/>
              <a:t> </a:t>
            </a:r>
            <a:r>
              <a:rPr lang="en-US" dirty="0" err="1"/>
              <a:t>raportului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 civil </a:t>
            </a:r>
            <a:r>
              <a:rPr lang="en-US" dirty="0" err="1"/>
              <a:t>concret</a:t>
            </a:r>
            <a:r>
              <a:rPr lang="en-US" dirty="0"/>
              <a:t> (</a:t>
            </a:r>
            <a:r>
              <a:rPr lang="en-US" dirty="0" err="1"/>
              <a:t>actele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faptele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</a:t>
            </a:r>
            <a:r>
              <a:rPr lang="en-US" dirty="0" err="1"/>
              <a:t>individuale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972647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 </a:t>
            </a:r>
            <a:r>
              <a:rPr lang="en-US" dirty="0" err="1"/>
              <a:t>normativ</a:t>
            </a:r>
            <a:r>
              <a:rPr lang="en-US" dirty="0"/>
              <a:t> (art. 2 </a:t>
            </a:r>
            <a:r>
              <a:rPr lang="en-US" dirty="0" err="1"/>
              <a:t>Legea</a:t>
            </a:r>
            <a:r>
              <a:rPr lang="en-US" dirty="0"/>
              <a:t> </a:t>
            </a:r>
            <a:r>
              <a:rPr lang="en-US" dirty="0" err="1"/>
              <a:t>nr</a:t>
            </a:r>
            <a:r>
              <a:rPr lang="en-US" dirty="0"/>
              <a:t>. 100/2017)</a:t>
            </a:r>
          </a:p>
          <a:p>
            <a:endParaRPr lang="en-US" dirty="0"/>
          </a:p>
          <a:p>
            <a:r>
              <a:rPr lang="en-US" dirty="0" err="1"/>
              <a:t>Izvoarele</a:t>
            </a:r>
            <a:r>
              <a:rPr lang="en-US" dirty="0"/>
              <a:t> in </a:t>
            </a:r>
            <a:r>
              <a:rPr lang="en-US" dirty="0" err="1"/>
              <a:t>sens</a:t>
            </a:r>
            <a:r>
              <a:rPr lang="en-US" dirty="0"/>
              <a:t> formal se </a:t>
            </a:r>
            <a:r>
              <a:rPr lang="en-US" dirty="0" err="1"/>
              <a:t>subdivizează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formale</a:t>
            </a:r>
            <a:r>
              <a:rPr lang="en-US" dirty="0"/>
              <a:t> (</a:t>
            </a:r>
            <a:r>
              <a:rPr lang="en-US" dirty="0" err="1"/>
              <a:t>acte</a:t>
            </a:r>
            <a:r>
              <a:rPr lang="en-US" dirty="0"/>
              <a:t> normative, </a:t>
            </a:r>
            <a:r>
              <a:rPr lang="en-US" dirty="0" err="1"/>
              <a:t>uzanțe</a:t>
            </a:r>
            <a:r>
              <a:rPr lang="en-US" dirty="0"/>
              <a:t>)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neformale</a:t>
            </a:r>
            <a:r>
              <a:rPr lang="en-US" dirty="0"/>
              <a:t> (</a:t>
            </a:r>
            <a:r>
              <a:rPr lang="en-US" dirty="0" err="1"/>
              <a:t>jurisprudența</a:t>
            </a:r>
            <a:r>
              <a:rPr lang="en-US" dirty="0"/>
              <a:t>, </a:t>
            </a:r>
            <a:r>
              <a:rPr lang="en-US" dirty="0" err="1"/>
              <a:t>doctrina</a:t>
            </a:r>
            <a:r>
              <a:rPr lang="en-US" dirty="0"/>
              <a:t>, </a:t>
            </a:r>
            <a:r>
              <a:rPr lang="en-US" dirty="0" err="1"/>
              <a:t>normele</a:t>
            </a:r>
            <a:r>
              <a:rPr lang="en-US" dirty="0"/>
              <a:t> morale)</a:t>
            </a:r>
          </a:p>
          <a:p>
            <a:r>
              <a:rPr lang="en-US" dirty="0" err="1"/>
              <a:t>Izvoarele</a:t>
            </a:r>
            <a:r>
              <a:rPr lang="en-US" dirty="0"/>
              <a:t> se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clasifică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naționale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internaționale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5834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Legiferarea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Articolul</a:t>
            </a:r>
            <a:r>
              <a:rPr lang="en-US" b="1" dirty="0"/>
              <a:t> 20.</a:t>
            </a:r>
            <a:r>
              <a:rPr lang="en-US" dirty="0"/>
              <a:t> </a:t>
            </a:r>
            <a:r>
              <a:rPr lang="en-US" dirty="0" err="1"/>
              <a:t>Etapele</a:t>
            </a:r>
            <a:r>
              <a:rPr lang="en-US" dirty="0"/>
              <a:t> </a:t>
            </a:r>
            <a:r>
              <a:rPr lang="en-US" dirty="0" err="1"/>
              <a:t>principale</a:t>
            </a:r>
            <a:r>
              <a:rPr lang="en-US" dirty="0"/>
              <a:t> ale </a:t>
            </a:r>
            <a:r>
              <a:rPr lang="en-US" dirty="0" err="1"/>
              <a:t>legiferării</a:t>
            </a:r>
            <a:endParaRPr lang="en-US" dirty="0"/>
          </a:p>
          <a:p>
            <a:r>
              <a:rPr lang="en-US" dirty="0"/>
              <a:t>(1) </a:t>
            </a:r>
            <a:r>
              <a:rPr lang="en-US" dirty="0" err="1"/>
              <a:t>Principale</a:t>
            </a:r>
            <a:r>
              <a:rPr lang="en-US" dirty="0"/>
              <a:t> </a:t>
            </a:r>
            <a:r>
              <a:rPr lang="en-US" dirty="0" err="1"/>
              <a:t>etape</a:t>
            </a:r>
            <a:r>
              <a:rPr lang="en-US" dirty="0"/>
              <a:t> ale </a:t>
            </a:r>
            <a:r>
              <a:rPr lang="en-US" dirty="0" err="1"/>
              <a:t>legiferării</a:t>
            </a:r>
            <a:r>
              <a:rPr lang="en-US" dirty="0"/>
              <a:t> </a:t>
            </a:r>
            <a:r>
              <a:rPr lang="en-US" dirty="0" err="1"/>
              <a:t>sînt</a:t>
            </a:r>
            <a:r>
              <a:rPr lang="en-US" dirty="0"/>
              <a:t>:</a:t>
            </a:r>
          </a:p>
          <a:p>
            <a:r>
              <a:rPr lang="en-US" dirty="0"/>
              <a:t>a) </a:t>
            </a:r>
            <a:r>
              <a:rPr lang="en-US" dirty="0" err="1"/>
              <a:t>publicarea</a:t>
            </a:r>
            <a:r>
              <a:rPr lang="en-US" dirty="0"/>
              <a:t> </a:t>
            </a:r>
            <a:r>
              <a:rPr lang="en-US" dirty="0" err="1"/>
              <a:t>anunţului</a:t>
            </a:r>
            <a:r>
              <a:rPr lang="en-US" dirty="0"/>
              <a:t>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iniţiativa</a:t>
            </a:r>
            <a:r>
              <a:rPr lang="en-US" dirty="0"/>
              <a:t> de </a:t>
            </a:r>
            <a:r>
              <a:rPr lang="en-US" dirty="0" err="1"/>
              <a:t>elaborare</a:t>
            </a:r>
            <a:r>
              <a:rPr lang="en-US" dirty="0"/>
              <a:t> a </a:t>
            </a:r>
            <a:r>
              <a:rPr lang="en-US" dirty="0" err="1"/>
              <a:t>actului</a:t>
            </a:r>
            <a:r>
              <a:rPr lang="en-US" dirty="0"/>
              <a:t> </a:t>
            </a:r>
            <a:r>
              <a:rPr lang="en-US" dirty="0" err="1"/>
              <a:t>normativ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publicarea</a:t>
            </a:r>
            <a:r>
              <a:rPr lang="en-US" dirty="0"/>
              <a:t> </a:t>
            </a:r>
            <a:r>
              <a:rPr lang="en-US" dirty="0" err="1"/>
              <a:t>studiului</a:t>
            </a:r>
            <a:r>
              <a:rPr lang="en-US" dirty="0"/>
              <a:t> de </a:t>
            </a:r>
            <a:r>
              <a:rPr lang="en-US" dirty="0" err="1"/>
              <a:t>cercetare</a:t>
            </a:r>
            <a:r>
              <a:rPr lang="en-US" dirty="0"/>
              <a:t>;</a:t>
            </a:r>
          </a:p>
          <a:p>
            <a:r>
              <a:rPr lang="en-US" dirty="0"/>
              <a:t>b) </a:t>
            </a:r>
            <a:r>
              <a:rPr lang="en-US" dirty="0" err="1"/>
              <a:t>elaborarea</a:t>
            </a:r>
            <a:r>
              <a:rPr lang="en-US" dirty="0"/>
              <a:t> </a:t>
            </a:r>
            <a:r>
              <a:rPr lang="en-US" dirty="0" err="1"/>
              <a:t>proiectului</a:t>
            </a:r>
            <a:r>
              <a:rPr lang="en-US" dirty="0"/>
              <a:t> </a:t>
            </a:r>
            <a:r>
              <a:rPr lang="en-US" dirty="0" err="1"/>
              <a:t>actului</a:t>
            </a:r>
            <a:r>
              <a:rPr lang="en-US" dirty="0"/>
              <a:t> </a:t>
            </a:r>
            <a:r>
              <a:rPr lang="en-US" dirty="0" err="1"/>
              <a:t>normativ</a:t>
            </a:r>
            <a:r>
              <a:rPr lang="en-US" dirty="0"/>
              <a:t>;</a:t>
            </a:r>
          </a:p>
          <a:p>
            <a:r>
              <a:rPr lang="en-US" dirty="0"/>
              <a:t>c) </a:t>
            </a:r>
            <a:r>
              <a:rPr lang="en-US" dirty="0" err="1"/>
              <a:t>emiterea</a:t>
            </a:r>
            <a:r>
              <a:rPr lang="en-US" dirty="0"/>
              <a:t>, </a:t>
            </a:r>
            <a:r>
              <a:rPr lang="en-US" dirty="0" err="1"/>
              <a:t>aprobarea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adoptarea</a:t>
            </a:r>
            <a:r>
              <a:rPr lang="en-US" dirty="0"/>
              <a:t> </a:t>
            </a:r>
            <a:r>
              <a:rPr lang="en-US" dirty="0" err="1"/>
              <a:t>actului</a:t>
            </a:r>
            <a:r>
              <a:rPr lang="en-US" dirty="0"/>
              <a:t> </a:t>
            </a:r>
            <a:r>
              <a:rPr lang="en-US" dirty="0" err="1"/>
              <a:t>normativ</a:t>
            </a:r>
            <a:r>
              <a:rPr lang="en-US" dirty="0"/>
              <a:t>;</a:t>
            </a:r>
          </a:p>
          <a:p>
            <a:r>
              <a:rPr lang="en-US" dirty="0"/>
              <a:t>d) </a:t>
            </a:r>
            <a:r>
              <a:rPr lang="en-US" dirty="0" err="1"/>
              <a:t>promulgarea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cazul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actul</a:t>
            </a:r>
            <a:r>
              <a:rPr lang="en-US" dirty="0"/>
              <a:t> </a:t>
            </a:r>
            <a:r>
              <a:rPr lang="en-US" dirty="0" err="1"/>
              <a:t>normativ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o </a:t>
            </a:r>
            <a:r>
              <a:rPr lang="en-US" dirty="0" err="1"/>
              <a:t>lege</a:t>
            </a:r>
            <a:r>
              <a:rPr lang="en-US" dirty="0"/>
              <a:t>;</a:t>
            </a:r>
          </a:p>
          <a:p>
            <a:r>
              <a:rPr lang="en-US" dirty="0"/>
              <a:t>e) </a:t>
            </a:r>
            <a:r>
              <a:rPr lang="en-US" dirty="0" err="1"/>
              <a:t>publicarea</a:t>
            </a:r>
            <a:r>
              <a:rPr lang="en-US" dirty="0"/>
              <a:t> </a:t>
            </a:r>
            <a:r>
              <a:rPr lang="en-US" dirty="0" err="1"/>
              <a:t>actului</a:t>
            </a:r>
            <a:r>
              <a:rPr lang="en-US" dirty="0"/>
              <a:t> </a:t>
            </a:r>
            <a:r>
              <a:rPr lang="en-US" dirty="0" err="1"/>
              <a:t>normativ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6180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(1) </a:t>
            </a:r>
            <a:r>
              <a:rPr lang="en-US" dirty="0" err="1"/>
              <a:t>Proiectul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act </a:t>
            </a:r>
            <a:r>
              <a:rPr lang="en-US" dirty="0" err="1"/>
              <a:t>normativ</a:t>
            </a:r>
            <a:r>
              <a:rPr lang="en-US" dirty="0"/>
              <a:t> se </a:t>
            </a:r>
            <a:r>
              <a:rPr lang="en-US" dirty="0" err="1"/>
              <a:t>elaborează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cîteva</a:t>
            </a:r>
            <a:r>
              <a:rPr lang="en-US" dirty="0"/>
              <a:t> </a:t>
            </a:r>
            <a:r>
              <a:rPr lang="en-US" dirty="0" err="1"/>
              <a:t>etape</a:t>
            </a:r>
            <a:r>
              <a:rPr lang="en-US" dirty="0"/>
              <a:t> consecutive, </a:t>
            </a:r>
            <a:r>
              <a:rPr lang="en-US" dirty="0" err="1"/>
              <a:t>după</a:t>
            </a:r>
            <a:r>
              <a:rPr lang="en-US" dirty="0"/>
              <a:t> cum </a:t>
            </a:r>
            <a:r>
              <a:rPr lang="en-US" dirty="0" err="1"/>
              <a:t>urmează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a) </a:t>
            </a:r>
            <a:r>
              <a:rPr lang="en-US" dirty="0" err="1"/>
              <a:t>desemnarea</a:t>
            </a:r>
            <a:r>
              <a:rPr lang="en-US" dirty="0"/>
              <a:t> </a:t>
            </a:r>
            <a:r>
              <a:rPr lang="en-US" dirty="0" err="1"/>
              <a:t>persoanei</a:t>
            </a:r>
            <a:r>
              <a:rPr lang="en-US" dirty="0"/>
              <a:t> </a:t>
            </a:r>
            <a:r>
              <a:rPr lang="en-US" dirty="0" err="1"/>
              <a:t>responsabile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,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caz</a:t>
            </a:r>
            <a:r>
              <a:rPr lang="en-US" dirty="0"/>
              <a:t>, </a:t>
            </a:r>
            <a:r>
              <a:rPr lang="en-US" dirty="0" err="1"/>
              <a:t>formarea</a:t>
            </a:r>
            <a:r>
              <a:rPr lang="en-US" dirty="0"/>
              <a:t> </a:t>
            </a:r>
            <a:r>
              <a:rPr lang="en-US" dirty="0" err="1"/>
              <a:t>grupului</a:t>
            </a:r>
            <a:r>
              <a:rPr lang="en-US" dirty="0"/>
              <a:t> de </a:t>
            </a:r>
            <a:r>
              <a:rPr lang="en-US" dirty="0" err="1"/>
              <a:t>lucru</a:t>
            </a:r>
            <a:r>
              <a:rPr lang="en-US" dirty="0"/>
              <a:t> care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elabora</a:t>
            </a:r>
            <a:r>
              <a:rPr lang="en-US" dirty="0"/>
              <a:t> </a:t>
            </a:r>
            <a:r>
              <a:rPr lang="en-US" dirty="0" err="1"/>
              <a:t>proiectul</a:t>
            </a:r>
            <a:r>
              <a:rPr lang="en-US" dirty="0"/>
              <a:t>, </a:t>
            </a:r>
            <a:r>
              <a:rPr lang="en-US" dirty="0" err="1"/>
              <a:t>precum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asigurarea</a:t>
            </a:r>
            <a:r>
              <a:rPr lang="en-US" dirty="0"/>
              <a:t> </a:t>
            </a:r>
            <a:r>
              <a:rPr lang="en-US" dirty="0" err="1"/>
              <a:t>suportului</a:t>
            </a:r>
            <a:r>
              <a:rPr lang="en-US" dirty="0"/>
              <a:t> </a:t>
            </a:r>
            <a:r>
              <a:rPr lang="en-US" dirty="0" err="1"/>
              <a:t>tehnic</a:t>
            </a:r>
            <a:r>
              <a:rPr lang="en-US" dirty="0"/>
              <a:t>, </a:t>
            </a:r>
            <a:r>
              <a:rPr lang="en-US" dirty="0" err="1"/>
              <a:t>organizatoric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financiar</a:t>
            </a:r>
            <a:r>
              <a:rPr lang="en-US" dirty="0"/>
              <a:t> al </a:t>
            </a:r>
            <a:r>
              <a:rPr lang="en-US" dirty="0" err="1"/>
              <a:t>procesului</a:t>
            </a:r>
            <a:r>
              <a:rPr lang="en-US" dirty="0"/>
              <a:t> de </a:t>
            </a:r>
            <a:r>
              <a:rPr lang="en-US" dirty="0" err="1"/>
              <a:t>elaborare</a:t>
            </a:r>
            <a:r>
              <a:rPr lang="en-US" dirty="0"/>
              <a:t>;</a:t>
            </a:r>
          </a:p>
          <a:p>
            <a:r>
              <a:rPr lang="en-US" dirty="0"/>
              <a:t>b) </a:t>
            </a:r>
            <a:r>
              <a:rPr lang="en-US" dirty="0" err="1"/>
              <a:t>determinarea</a:t>
            </a:r>
            <a:r>
              <a:rPr lang="en-US" dirty="0"/>
              <a:t> </a:t>
            </a:r>
            <a:r>
              <a:rPr lang="en-US" dirty="0" err="1"/>
              <a:t>categoriei</a:t>
            </a:r>
            <a:r>
              <a:rPr lang="en-US" dirty="0"/>
              <a:t>, </a:t>
            </a:r>
            <a:r>
              <a:rPr lang="en-US" dirty="0" err="1"/>
              <a:t>conceptului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stabilirea</a:t>
            </a:r>
            <a:r>
              <a:rPr lang="en-US" dirty="0"/>
              <a:t> </a:t>
            </a:r>
            <a:r>
              <a:rPr lang="en-US" dirty="0" err="1"/>
              <a:t>structurii</a:t>
            </a:r>
            <a:r>
              <a:rPr lang="en-US" dirty="0"/>
              <a:t> </a:t>
            </a:r>
            <a:r>
              <a:rPr lang="en-US" dirty="0" err="1"/>
              <a:t>actului</a:t>
            </a:r>
            <a:r>
              <a:rPr lang="en-US" dirty="0"/>
              <a:t> </a:t>
            </a:r>
            <a:r>
              <a:rPr lang="en-US" dirty="0" err="1"/>
              <a:t>normativ</a:t>
            </a:r>
            <a:r>
              <a:rPr lang="en-US" dirty="0"/>
              <a:t>;</a:t>
            </a:r>
          </a:p>
          <a:p>
            <a:r>
              <a:rPr lang="en-US" dirty="0"/>
              <a:t>c) </a:t>
            </a:r>
            <a:r>
              <a:rPr lang="en-US" dirty="0" err="1"/>
              <a:t>elaborarea</a:t>
            </a:r>
            <a:r>
              <a:rPr lang="en-US" dirty="0"/>
              <a:t> </a:t>
            </a:r>
            <a:r>
              <a:rPr lang="en-US" dirty="0" err="1"/>
              <a:t>versiunii</a:t>
            </a:r>
            <a:r>
              <a:rPr lang="en-US" dirty="0"/>
              <a:t> </a:t>
            </a:r>
            <a:r>
              <a:rPr lang="en-US" dirty="0" err="1"/>
              <a:t>iniţiale</a:t>
            </a:r>
            <a:r>
              <a:rPr lang="en-US" dirty="0"/>
              <a:t> a </a:t>
            </a:r>
            <a:r>
              <a:rPr lang="en-US" dirty="0" err="1"/>
              <a:t>proiectului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întocmirea</a:t>
            </a:r>
            <a:r>
              <a:rPr lang="en-US" dirty="0"/>
              <a:t> </a:t>
            </a:r>
            <a:r>
              <a:rPr lang="en-US" dirty="0" err="1"/>
              <a:t>notei</a:t>
            </a:r>
            <a:r>
              <a:rPr lang="en-US" dirty="0"/>
              <a:t> informative;</a:t>
            </a:r>
          </a:p>
          <a:p>
            <a:r>
              <a:rPr lang="en-US" dirty="0"/>
              <a:t>d) </a:t>
            </a:r>
            <a:r>
              <a:rPr lang="en-US" dirty="0" err="1"/>
              <a:t>întocmirea</a:t>
            </a:r>
            <a:r>
              <a:rPr lang="en-US" dirty="0"/>
              <a:t> </a:t>
            </a:r>
            <a:r>
              <a:rPr lang="en-US" dirty="0" err="1"/>
              <a:t>tabelului</a:t>
            </a:r>
            <a:r>
              <a:rPr lang="en-US" dirty="0"/>
              <a:t> de </a:t>
            </a:r>
            <a:r>
              <a:rPr lang="en-US" dirty="0" err="1"/>
              <a:t>concordanţă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cazul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proiectul</a:t>
            </a:r>
            <a:r>
              <a:rPr lang="en-US" dirty="0"/>
              <a:t> </a:t>
            </a:r>
            <a:r>
              <a:rPr lang="en-US" dirty="0" err="1"/>
              <a:t>actului</a:t>
            </a:r>
            <a:r>
              <a:rPr lang="en-US" dirty="0"/>
              <a:t> </a:t>
            </a:r>
            <a:r>
              <a:rPr lang="en-US" dirty="0" err="1"/>
              <a:t>normativ</a:t>
            </a:r>
            <a:r>
              <a:rPr lang="en-US" dirty="0"/>
              <a:t> se </a:t>
            </a:r>
            <a:r>
              <a:rPr lang="en-US" dirty="0" err="1"/>
              <a:t>urmăreşte</a:t>
            </a:r>
            <a:r>
              <a:rPr lang="en-US" dirty="0"/>
              <a:t> </a:t>
            </a:r>
            <a:r>
              <a:rPr lang="en-US" dirty="0" err="1"/>
              <a:t>armonizarea</a:t>
            </a:r>
            <a:r>
              <a:rPr lang="en-US" dirty="0"/>
              <a:t> </a:t>
            </a:r>
            <a:r>
              <a:rPr lang="en-US" dirty="0" err="1"/>
              <a:t>legislaţiei</a:t>
            </a:r>
            <a:r>
              <a:rPr lang="en-US" dirty="0"/>
              <a:t> </a:t>
            </a:r>
            <a:r>
              <a:rPr lang="en-US" dirty="0" err="1"/>
              <a:t>naţionale</a:t>
            </a:r>
            <a:r>
              <a:rPr lang="en-US" dirty="0"/>
              <a:t> cu </a:t>
            </a:r>
            <a:r>
              <a:rPr lang="en-US" dirty="0" err="1"/>
              <a:t>legislaţia</a:t>
            </a:r>
            <a:r>
              <a:rPr lang="en-US" dirty="0"/>
              <a:t> </a:t>
            </a:r>
            <a:r>
              <a:rPr lang="en-US" dirty="0" err="1"/>
              <a:t>Uniunii</a:t>
            </a:r>
            <a:r>
              <a:rPr lang="en-US" dirty="0"/>
              <a:t> </a:t>
            </a:r>
            <a:r>
              <a:rPr lang="en-US" dirty="0" err="1"/>
              <a:t>Europene</a:t>
            </a:r>
            <a:r>
              <a:rPr lang="en-US" dirty="0"/>
              <a:t>;</a:t>
            </a:r>
          </a:p>
          <a:p>
            <a:r>
              <a:rPr lang="en-US" dirty="0"/>
              <a:t>e) </a:t>
            </a:r>
            <a:r>
              <a:rPr lang="en-US" dirty="0" err="1"/>
              <a:t>consultarea</a:t>
            </a:r>
            <a:r>
              <a:rPr lang="en-US" dirty="0"/>
              <a:t> </a:t>
            </a:r>
            <a:r>
              <a:rPr lang="en-US" dirty="0" err="1"/>
              <a:t>publică</a:t>
            </a:r>
            <a:r>
              <a:rPr lang="en-US" dirty="0"/>
              <a:t>, </a:t>
            </a:r>
            <a:r>
              <a:rPr lang="en-US" dirty="0" err="1"/>
              <a:t>avizarea</a:t>
            </a:r>
            <a:r>
              <a:rPr lang="en-US" dirty="0"/>
              <a:t> </a:t>
            </a:r>
            <a:r>
              <a:rPr lang="en-US" dirty="0" err="1"/>
              <a:t>proiectului</a:t>
            </a:r>
            <a:r>
              <a:rPr lang="en-US" dirty="0"/>
              <a:t> </a:t>
            </a:r>
            <a:r>
              <a:rPr lang="en-US" dirty="0" err="1"/>
              <a:t>actului</a:t>
            </a:r>
            <a:r>
              <a:rPr lang="en-US" dirty="0"/>
              <a:t> </a:t>
            </a:r>
            <a:r>
              <a:rPr lang="en-US" dirty="0" err="1"/>
              <a:t>normativ</a:t>
            </a:r>
            <a:r>
              <a:rPr lang="en-US" dirty="0"/>
              <a:t> de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autorităţile</a:t>
            </a:r>
            <a:r>
              <a:rPr lang="en-US" dirty="0"/>
              <a:t> a </a:t>
            </a:r>
            <a:r>
              <a:rPr lang="en-US" dirty="0" err="1"/>
              <a:t>căror</a:t>
            </a:r>
            <a:r>
              <a:rPr lang="en-US" dirty="0"/>
              <a:t> </a:t>
            </a:r>
            <a:r>
              <a:rPr lang="en-US" dirty="0" err="1"/>
              <a:t>competenţă</a:t>
            </a:r>
            <a:r>
              <a:rPr lang="en-US" dirty="0"/>
              <a:t> are </a:t>
            </a:r>
            <a:r>
              <a:rPr lang="en-US" dirty="0" err="1"/>
              <a:t>tangenţă</a:t>
            </a:r>
            <a:r>
              <a:rPr lang="en-US" dirty="0"/>
              <a:t> </a:t>
            </a:r>
            <a:r>
              <a:rPr lang="en-US" dirty="0" err="1"/>
              <a:t>directă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indirectă</a:t>
            </a:r>
            <a:r>
              <a:rPr lang="en-US" dirty="0"/>
              <a:t> cu </a:t>
            </a:r>
            <a:r>
              <a:rPr lang="en-US" dirty="0" err="1"/>
              <a:t>obiectul</a:t>
            </a:r>
            <a:r>
              <a:rPr lang="en-US" dirty="0"/>
              <a:t> de </a:t>
            </a:r>
            <a:r>
              <a:rPr lang="en-US" dirty="0" err="1"/>
              <a:t>reglementare</a:t>
            </a:r>
            <a:r>
              <a:rPr lang="en-US" dirty="0"/>
              <a:t> a </a:t>
            </a:r>
            <a:r>
              <a:rPr lang="en-US" dirty="0" err="1"/>
              <a:t>proiectului</a:t>
            </a:r>
            <a:r>
              <a:rPr lang="en-US" dirty="0"/>
              <a:t> </a:t>
            </a:r>
            <a:r>
              <a:rPr lang="en-US" dirty="0" err="1"/>
              <a:t>actului</a:t>
            </a:r>
            <a:r>
              <a:rPr lang="en-US" dirty="0"/>
              <a:t> </a:t>
            </a:r>
            <a:r>
              <a:rPr lang="en-US" dirty="0" err="1"/>
              <a:t>normativ</a:t>
            </a:r>
            <a:r>
              <a:rPr lang="en-US" dirty="0"/>
              <a:t>, </a:t>
            </a:r>
            <a:r>
              <a:rPr lang="en-US" dirty="0" err="1"/>
              <a:t>efectuarea</a:t>
            </a:r>
            <a:r>
              <a:rPr lang="en-US" dirty="0"/>
              <a:t> </a:t>
            </a:r>
            <a:r>
              <a:rPr lang="en-US" dirty="0" err="1"/>
              <a:t>expertizelor</a:t>
            </a:r>
            <a:r>
              <a:rPr lang="en-US" dirty="0"/>
              <a:t>, </a:t>
            </a:r>
            <a:r>
              <a:rPr lang="en-US" dirty="0" err="1"/>
              <a:t>inclusiv</a:t>
            </a:r>
            <a:r>
              <a:rPr lang="en-US" dirty="0"/>
              <a:t> </a:t>
            </a:r>
            <a:r>
              <a:rPr lang="en-US" dirty="0" err="1"/>
              <a:t>expertiza</a:t>
            </a:r>
            <a:r>
              <a:rPr lang="en-US" dirty="0"/>
              <a:t> </a:t>
            </a:r>
            <a:r>
              <a:rPr lang="en-US" dirty="0" err="1"/>
              <a:t>anticorupţie</a:t>
            </a:r>
            <a:r>
              <a:rPr lang="en-US" dirty="0"/>
              <a:t>, </a:t>
            </a:r>
            <a:r>
              <a:rPr lang="en-US" dirty="0" err="1"/>
              <a:t>expertiza</a:t>
            </a:r>
            <a:r>
              <a:rPr lang="en-US" dirty="0"/>
              <a:t> </a:t>
            </a:r>
            <a:r>
              <a:rPr lang="en-US" dirty="0" err="1"/>
              <a:t>juridică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,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caz</a:t>
            </a:r>
            <a:r>
              <a:rPr lang="en-US" dirty="0"/>
              <a:t>, </a:t>
            </a:r>
            <a:r>
              <a:rPr lang="en-US" dirty="0" err="1"/>
              <a:t>expertiza</a:t>
            </a:r>
            <a:r>
              <a:rPr lang="en-US" dirty="0"/>
              <a:t> de </a:t>
            </a:r>
            <a:r>
              <a:rPr lang="en-US" dirty="0" err="1"/>
              <a:t>compatibilitate</a:t>
            </a:r>
            <a:r>
              <a:rPr lang="en-US" dirty="0"/>
              <a:t> cu </a:t>
            </a:r>
            <a:r>
              <a:rPr lang="en-US" dirty="0" err="1"/>
              <a:t>legislaţia</a:t>
            </a:r>
            <a:r>
              <a:rPr lang="en-US" dirty="0"/>
              <a:t> </a:t>
            </a:r>
            <a:r>
              <a:rPr lang="en-US" dirty="0" err="1"/>
              <a:t>Uniunii</a:t>
            </a:r>
            <a:r>
              <a:rPr lang="en-US" dirty="0"/>
              <a:t> </a:t>
            </a:r>
            <a:r>
              <a:rPr lang="en-US" dirty="0" err="1"/>
              <a:t>Europene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expertiza</a:t>
            </a:r>
            <a:r>
              <a:rPr lang="en-US" dirty="0"/>
              <a:t> </a:t>
            </a:r>
            <a:r>
              <a:rPr lang="en-US" dirty="0" err="1"/>
              <a:t>grupului</a:t>
            </a:r>
            <a:r>
              <a:rPr lang="en-US" dirty="0"/>
              <a:t> de </a:t>
            </a:r>
            <a:r>
              <a:rPr lang="en-US" dirty="0" err="1"/>
              <a:t>lucru</a:t>
            </a:r>
            <a:r>
              <a:rPr lang="en-US" dirty="0"/>
              <a:t> al </a:t>
            </a:r>
            <a:r>
              <a:rPr lang="en-US" dirty="0" err="1"/>
              <a:t>Comisiei</a:t>
            </a:r>
            <a:r>
              <a:rPr lang="en-US" dirty="0"/>
              <a:t> de stat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reglementarea</a:t>
            </a:r>
            <a:r>
              <a:rPr lang="en-US" dirty="0"/>
              <a:t> </a:t>
            </a:r>
            <a:r>
              <a:rPr lang="en-US" dirty="0" err="1"/>
              <a:t>activităţii</a:t>
            </a:r>
            <a:r>
              <a:rPr lang="en-US" dirty="0"/>
              <a:t> de </a:t>
            </a:r>
            <a:r>
              <a:rPr lang="en-US" dirty="0" err="1"/>
              <a:t>întreprinzător</a:t>
            </a:r>
            <a:r>
              <a:rPr lang="en-US" dirty="0"/>
              <a:t>;</a:t>
            </a:r>
          </a:p>
          <a:p>
            <a:r>
              <a:rPr lang="en-US" dirty="0"/>
              <a:t>f) </a:t>
            </a:r>
            <a:r>
              <a:rPr lang="en-US" dirty="0" err="1"/>
              <a:t>întocmirea</a:t>
            </a:r>
            <a:r>
              <a:rPr lang="en-US" dirty="0"/>
              <a:t> </a:t>
            </a:r>
            <a:r>
              <a:rPr lang="en-US" dirty="0" err="1"/>
              <a:t>sintezei</a:t>
            </a:r>
            <a:r>
              <a:rPr lang="en-US" dirty="0"/>
              <a:t> </a:t>
            </a:r>
            <a:r>
              <a:rPr lang="en-US" dirty="0" err="1"/>
              <a:t>obiecţiilor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propunerilor</a:t>
            </a:r>
            <a:r>
              <a:rPr lang="en-US" dirty="0"/>
              <a:t> </a:t>
            </a:r>
            <a:r>
              <a:rPr lang="en-US" dirty="0" err="1"/>
              <a:t>autorităților</a:t>
            </a:r>
            <a:r>
              <a:rPr lang="en-US" dirty="0"/>
              <a:t> </a:t>
            </a:r>
            <a:r>
              <a:rPr lang="en-US" dirty="0" err="1"/>
              <a:t>publice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,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caz</a:t>
            </a:r>
            <a:r>
              <a:rPr lang="en-US" dirty="0"/>
              <a:t>, a </a:t>
            </a:r>
            <a:r>
              <a:rPr lang="en-US" dirty="0" err="1"/>
              <a:t>sintezei</a:t>
            </a:r>
            <a:r>
              <a:rPr lang="en-US" dirty="0"/>
              <a:t> </a:t>
            </a:r>
            <a:r>
              <a:rPr lang="en-US" dirty="0" err="1"/>
              <a:t>recomandărilor</a:t>
            </a:r>
            <a:r>
              <a:rPr lang="en-US" dirty="0"/>
              <a:t> </a:t>
            </a:r>
            <a:r>
              <a:rPr lang="en-US" dirty="0" err="1"/>
              <a:t>reprezentanţilor</a:t>
            </a:r>
            <a:r>
              <a:rPr lang="en-US" dirty="0"/>
              <a:t> </a:t>
            </a:r>
            <a:r>
              <a:rPr lang="en-US" dirty="0" err="1"/>
              <a:t>societăţii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;</a:t>
            </a:r>
          </a:p>
          <a:p>
            <a:r>
              <a:rPr lang="en-US" dirty="0"/>
              <a:t>g) </a:t>
            </a:r>
            <a:r>
              <a:rPr lang="en-US" dirty="0" err="1"/>
              <a:t>elaborarea</a:t>
            </a:r>
            <a:r>
              <a:rPr lang="en-US" dirty="0"/>
              <a:t> </a:t>
            </a:r>
            <a:r>
              <a:rPr lang="en-US" dirty="0" err="1"/>
              <a:t>versiunii</a:t>
            </a:r>
            <a:r>
              <a:rPr lang="en-US" dirty="0"/>
              <a:t> finale a </a:t>
            </a:r>
            <a:r>
              <a:rPr lang="en-US" dirty="0" err="1"/>
              <a:t>proiectului</a:t>
            </a:r>
            <a:r>
              <a:rPr lang="en-US" dirty="0"/>
              <a:t> de act </a:t>
            </a:r>
            <a:r>
              <a:rPr lang="en-US" dirty="0" err="1"/>
              <a:t>normativ</a:t>
            </a:r>
            <a:r>
              <a:rPr lang="en-US" dirty="0"/>
              <a:t>.</a:t>
            </a:r>
          </a:p>
          <a:p>
            <a:r>
              <a:rPr lang="en-US" dirty="0"/>
              <a:t>(2) </a:t>
            </a:r>
            <a:r>
              <a:rPr lang="en-US" dirty="0" err="1"/>
              <a:t>Procedura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termenele</a:t>
            </a:r>
            <a:r>
              <a:rPr lang="en-US" dirty="0"/>
              <a:t>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elaborarea</a:t>
            </a:r>
            <a:r>
              <a:rPr lang="en-US" dirty="0"/>
              <a:t>, </a:t>
            </a:r>
            <a:r>
              <a:rPr lang="en-US" dirty="0" err="1"/>
              <a:t>avizarea</a:t>
            </a:r>
            <a:r>
              <a:rPr lang="en-US" dirty="0"/>
              <a:t>, </a:t>
            </a:r>
            <a:r>
              <a:rPr lang="en-US" dirty="0" err="1"/>
              <a:t>efectuarea</a:t>
            </a:r>
            <a:r>
              <a:rPr lang="en-US" dirty="0"/>
              <a:t> </a:t>
            </a:r>
            <a:r>
              <a:rPr lang="en-US" dirty="0" err="1"/>
              <a:t>expertizelor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definitivarea</a:t>
            </a:r>
            <a:r>
              <a:rPr lang="en-US" dirty="0"/>
              <a:t> </a:t>
            </a:r>
            <a:r>
              <a:rPr lang="en-US" dirty="0" err="1"/>
              <a:t>proiectelor</a:t>
            </a:r>
            <a:r>
              <a:rPr lang="en-US" dirty="0"/>
              <a:t> </a:t>
            </a:r>
            <a:r>
              <a:rPr lang="en-US" dirty="0" err="1"/>
              <a:t>actelor</a:t>
            </a:r>
            <a:r>
              <a:rPr lang="en-US" dirty="0"/>
              <a:t> normative, care </a:t>
            </a:r>
            <a:r>
              <a:rPr lang="en-US" dirty="0" err="1"/>
              <a:t>sînt</a:t>
            </a:r>
            <a:r>
              <a:rPr lang="en-US" dirty="0"/>
              <a:t> </a:t>
            </a:r>
            <a:r>
              <a:rPr lang="en-US" dirty="0" err="1"/>
              <a:t>prezentate</a:t>
            </a:r>
            <a:r>
              <a:rPr lang="en-US" dirty="0"/>
              <a:t> </a:t>
            </a:r>
            <a:r>
              <a:rPr lang="en-US" dirty="0" err="1"/>
              <a:t>spre</a:t>
            </a:r>
            <a:r>
              <a:rPr lang="en-US" dirty="0"/>
              <a:t> </a:t>
            </a:r>
            <a:r>
              <a:rPr lang="en-US" dirty="0" err="1"/>
              <a:t>examinare</a:t>
            </a:r>
            <a:r>
              <a:rPr lang="en-US" dirty="0"/>
              <a:t> </a:t>
            </a:r>
            <a:r>
              <a:rPr lang="en-US" dirty="0" err="1"/>
              <a:t>Guvernului</a:t>
            </a:r>
            <a:r>
              <a:rPr lang="en-US" dirty="0"/>
              <a:t>, </a:t>
            </a:r>
            <a:r>
              <a:rPr lang="en-US" dirty="0" err="1"/>
              <a:t>sînt</a:t>
            </a:r>
            <a:r>
              <a:rPr lang="en-US" dirty="0"/>
              <a:t> </a:t>
            </a:r>
            <a:r>
              <a:rPr lang="en-US" dirty="0" err="1"/>
              <a:t>stabilite</a:t>
            </a:r>
            <a:r>
              <a:rPr lang="en-US" dirty="0"/>
              <a:t> de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Guvern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415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Drept</a:t>
            </a:r>
            <a:r>
              <a:rPr lang="en-US" dirty="0"/>
              <a:t> public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i="1" dirty="0" err="1"/>
              <a:t>Dreptul</a:t>
            </a:r>
            <a:r>
              <a:rPr lang="en-US" b="1" i="1" dirty="0"/>
              <a:t> </a:t>
            </a:r>
            <a:r>
              <a:rPr lang="en-US" b="1" i="1" dirty="0" err="1"/>
              <a:t>constituţional</a:t>
            </a:r>
            <a:r>
              <a:rPr lang="en-US" b="1" i="1" dirty="0"/>
              <a:t> 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ramura</a:t>
            </a:r>
            <a:r>
              <a:rPr lang="en-US" dirty="0"/>
              <a:t> care </a:t>
            </a:r>
            <a:r>
              <a:rPr lang="en-US" dirty="0" err="1"/>
              <a:t>conţine</a:t>
            </a:r>
            <a:r>
              <a:rPr lang="en-US" dirty="0"/>
              <a:t> </a:t>
            </a:r>
            <a:r>
              <a:rPr lang="en-US" dirty="0" err="1"/>
              <a:t>normele</a:t>
            </a:r>
            <a:r>
              <a:rPr lang="en-US" dirty="0"/>
              <a:t> </a:t>
            </a:r>
            <a:r>
              <a:rPr lang="en-US" dirty="0" err="1"/>
              <a:t>fundamentale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menţinerea</a:t>
            </a:r>
            <a:r>
              <a:rPr lang="en-US" dirty="0"/>
              <a:t> </a:t>
            </a:r>
            <a:r>
              <a:rPr lang="en-US" dirty="0" err="1"/>
              <a:t>statului</a:t>
            </a:r>
            <a:r>
              <a:rPr lang="en-US" dirty="0"/>
              <a:t> </a:t>
            </a:r>
            <a:r>
              <a:rPr lang="en-US" dirty="0" err="1"/>
              <a:t>bazat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drept</a:t>
            </a:r>
            <a:r>
              <a:rPr lang="en-US" dirty="0"/>
              <a:t> ,din care </a:t>
            </a:r>
            <a:r>
              <a:rPr lang="en-US" dirty="0" err="1"/>
              <a:t>reies</a:t>
            </a:r>
            <a:r>
              <a:rPr lang="en-US" dirty="0"/>
              <a:t> </a:t>
            </a:r>
            <a:r>
              <a:rPr lang="en-US" dirty="0" err="1"/>
              <a:t>celelalte</a:t>
            </a:r>
            <a:r>
              <a:rPr lang="en-US" dirty="0"/>
              <a:t> </a:t>
            </a:r>
            <a:r>
              <a:rPr lang="en-US" dirty="0" err="1"/>
              <a:t>ramuri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inclusiv</a:t>
            </a:r>
            <a:r>
              <a:rPr lang="en-US" dirty="0"/>
              <a:t> </a:t>
            </a:r>
            <a:r>
              <a:rPr lang="en-US" dirty="0" err="1"/>
              <a:t>dreptul</a:t>
            </a:r>
            <a:r>
              <a:rPr lang="en-US" dirty="0"/>
              <a:t> civil . </a:t>
            </a:r>
          </a:p>
          <a:p>
            <a:r>
              <a:rPr lang="en-US" i="1" dirty="0"/>
              <a:t>-</a:t>
            </a:r>
            <a:r>
              <a:rPr lang="en-US" i="1" dirty="0" err="1"/>
              <a:t>În</a:t>
            </a:r>
            <a:r>
              <a:rPr lang="en-US" i="1" dirty="0"/>
              <a:t> </a:t>
            </a:r>
            <a:r>
              <a:rPr lang="en-US" i="1" dirty="0" err="1"/>
              <a:t>dreptul</a:t>
            </a:r>
            <a:r>
              <a:rPr lang="en-US" i="1" dirty="0"/>
              <a:t> civil </a:t>
            </a:r>
            <a:r>
              <a:rPr lang="en-US" i="1" dirty="0" err="1"/>
              <a:t>majoritatea</a:t>
            </a:r>
            <a:r>
              <a:rPr lang="en-US" i="1" dirty="0"/>
              <a:t> </a:t>
            </a:r>
            <a:r>
              <a:rPr lang="en-US" i="1" dirty="0" err="1"/>
              <a:t>normelor</a:t>
            </a:r>
            <a:r>
              <a:rPr lang="en-US" i="1" dirty="0"/>
              <a:t> </a:t>
            </a:r>
            <a:r>
              <a:rPr lang="en-US" i="1" dirty="0" err="1"/>
              <a:t>sunt</a:t>
            </a:r>
            <a:r>
              <a:rPr lang="en-US" i="1" dirty="0"/>
              <a:t> </a:t>
            </a:r>
            <a:r>
              <a:rPr lang="en-US" i="1" dirty="0" err="1"/>
              <a:t>dispozitive</a:t>
            </a:r>
            <a:r>
              <a:rPr lang="en-US" i="1" dirty="0"/>
              <a:t> , </a:t>
            </a:r>
            <a:r>
              <a:rPr lang="en-US" i="1" dirty="0" err="1"/>
              <a:t>iar</a:t>
            </a:r>
            <a:r>
              <a:rPr lang="en-US" i="1" dirty="0"/>
              <a:t> </a:t>
            </a:r>
            <a:r>
              <a:rPr lang="en-US" i="1" dirty="0" err="1"/>
              <a:t>în</a:t>
            </a:r>
            <a:r>
              <a:rPr lang="en-US" i="1" dirty="0"/>
              <a:t> </a:t>
            </a:r>
            <a:r>
              <a:rPr lang="en-US" i="1" dirty="0" err="1"/>
              <a:t>cel</a:t>
            </a:r>
            <a:r>
              <a:rPr lang="en-US" i="1" dirty="0"/>
              <a:t> </a:t>
            </a:r>
            <a:r>
              <a:rPr lang="en-US" i="1" dirty="0" err="1"/>
              <a:t>constituţional</a:t>
            </a:r>
            <a:r>
              <a:rPr lang="en-US" i="1" dirty="0"/>
              <a:t> </a:t>
            </a:r>
            <a:r>
              <a:rPr lang="en-US" i="1" dirty="0" err="1"/>
              <a:t>sunt</a:t>
            </a:r>
            <a:r>
              <a:rPr lang="en-US" i="1" dirty="0"/>
              <a:t> imperative.</a:t>
            </a:r>
            <a:endParaRPr lang="en-US" dirty="0"/>
          </a:p>
          <a:p>
            <a:r>
              <a:rPr lang="en-US" i="1" dirty="0"/>
              <a:t>-</a:t>
            </a:r>
            <a:r>
              <a:rPr lang="en-US" i="1" dirty="0" err="1"/>
              <a:t>În</a:t>
            </a:r>
            <a:r>
              <a:rPr lang="en-US" i="1" dirty="0"/>
              <a:t> </a:t>
            </a:r>
            <a:r>
              <a:rPr lang="en-US" i="1" dirty="0" err="1"/>
              <a:t>dreptul</a:t>
            </a:r>
            <a:r>
              <a:rPr lang="en-US" i="1" dirty="0"/>
              <a:t> civil </a:t>
            </a:r>
            <a:r>
              <a:rPr lang="en-US" i="1" dirty="0" err="1"/>
              <a:t>majoritatea</a:t>
            </a:r>
            <a:r>
              <a:rPr lang="en-US" i="1" dirty="0"/>
              <a:t> </a:t>
            </a:r>
            <a:r>
              <a:rPr lang="en-US" i="1" dirty="0" err="1"/>
              <a:t>raporturilor</a:t>
            </a:r>
            <a:r>
              <a:rPr lang="en-US" i="1" dirty="0"/>
              <a:t> </a:t>
            </a:r>
            <a:r>
              <a:rPr lang="en-US" i="1" dirty="0" err="1"/>
              <a:t>sunt</a:t>
            </a:r>
            <a:r>
              <a:rPr lang="en-US" i="1" dirty="0"/>
              <a:t> </a:t>
            </a:r>
            <a:r>
              <a:rPr lang="en-US" i="1" dirty="0" err="1"/>
              <a:t>patrimoniale</a:t>
            </a:r>
            <a:r>
              <a:rPr lang="en-US" i="1" dirty="0"/>
              <a:t>, </a:t>
            </a:r>
            <a:r>
              <a:rPr lang="en-US" i="1" dirty="0" err="1"/>
              <a:t>iar</a:t>
            </a:r>
            <a:r>
              <a:rPr lang="en-US" i="1" dirty="0"/>
              <a:t> </a:t>
            </a:r>
            <a:r>
              <a:rPr lang="en-US" i="1" dirty="0" err="1"/>
              <a:t>în</a:t>
            </a:r>
            <a:r>
              <a:rPr lang="en-US" i="1" dirty="0"/>
              <a:t> </a:t>
            </a:r>
            <a:r>
              <a:rPr lang="en-US" i="1" dirty="0" err="1"/>
              <a:t>cel</a:t>
            </a:r>
            <a:r>
              <a:rPr lang="en-US" i="1" dirty="0"/>
              <a:t> </a:t>
            </a:r>
            <a:r>
              <a:rPr lang="en-US" i="1" dirty="0" err="1"/>
              <a:t>constituţional</a:t>
            </a:r>
            <a:r>
              <a:rPr lang="en-US" i="1" dirty="0"/>
              <a:t> </a:t>
            </a:r>
            <a:r>
              <a:rPr lang="en-US" i="1" dirty="0" err="1"/>
              <a:t>nepatrimoniale</a:t>
            </a:r>
            <a:r>
              <a:rPr lang="en-US" i="1" dirty="0"/>
              <a:t>.</a:t>
            </a:r>
            <a:endParaRPr lang="en-US" dirty="0"/>
          </a:p>
          <a:p>
            <a:r>
              <a:rPr lang="en-US" b="1" i="1" dirty="0" err="1"/>
              <a:t>Dreptul</a:t>
            </a:r>
            <a:r>
              <a:rPr lang="en-US" dirty="0"/>
              <a:t> </a:t>
            </a:r>
            <a:r>
              <a:rPr lang="en-US" b="1" i="1" dirty="0" err="1"/>
              <a:t>funciar</a:t>
            </a:r>
            <a:r>
              <a:rPr lang="en-US" dirty="0"/>
              <a:t> </a:t>
            </a:r>
            <a:r>
              <a:rPr lang="en-US" dirty="0" err="1"/>
              <a:t>reglementează</a:t>
            </a:r>
            <a:r>
              <a:rPr lang="en-US" dirty="0"/>
              <a:t> </a:t>
            </a:r>
            <a:r>
              <a:rPr lang="en-US" dirty="0" err="1"/>
              <a:t>relaţiile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aterente</a:t>
            </a:r>
            <a:r>
              <a:rPr lang="en-US" dirty="0"/>
              <a:t> </a:t>
            </a:r>
            <a:r>
              <a:rPr lang="en-US" dirty="0" err="1"/>
              <a:t>administrării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folosirii</a:t>
            </a:r>
            <a:r>
              <a:rPr lang="en-US" dirty="0"/>
              <a:t> </a:t>
            </a:r>
            <a:r>
              <a:rPr lang="en-US" dirty="0" err="1"/>
              <a:t>pămîntului</a:t>
            </a:r>
            <a:r>
              <a:rPr lang="en-US" dirty="0"/>
              <a:t> de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persoane</a:t>
            </a:r>
            <a:r>
              <a:rPr lang="en-US" dirty="0"/>
              <a:t> </a:t>
            </a:r>
            <a:r>
              <a:rPr lang="en-US" dirty="0" err="1"/>
              <a:t>fizice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persoane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, </a:t>
            </a:r>
            <a:r>
              <a:rPr lang="en-US" dirty="0" err="1"/>
              <a:t>precum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raporturile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care </a:t>
            </a:r>
            <a:r>
              <a:rPr lang="en-US" dirty="0" err="1"/>
              <a:t>i</a:t>
            </a:r>
            <a:r>
              <a:rPr lang="en-US" dirty="0"/>
              <a:t>-au </a:t>
            </a:r>
            <a:r>
              <a:rPr lang="en-US" dirty="0" err="1"/>
              <a:t>naştere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legătură</a:t>
            </a:r>
            <a:r>
              <a:rPr lang="en-US" dirty="0"/>
              <a:t> cu </a:t>
            </a:r>
            <a:r>
              <a:rPr lang="en-US" dirty="0" err="1"/>
              <a:t>măsurile</a:t>
            </a:r>
            <a:r>
              <a:rPr lang="en-US" dirty="0"/>
              <a:t> </a:t>
            </a:r>
            <a:r>
              <a:rPr lang="en-US" dirty="0" err="1"/>
              <a:t>adoptate</a:t>
            </a:r>
            <a:r>
              <a:rPr lang="en-US" dirty="0"/>
              <a:t> de stat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folosirea</a:t>
            </a:r>
            <a:r>
              <a:rPr lang="en-US" dirty="0"/>
              <a:t> </a:t>
            </a:r>
            <a:r>
              <a:rPr lang="en-US" dirty="0" err="1"/>
              <a:t>raţională</a:t>
            </a:r>
            <a:r>
              <a:rPr lang="en-US" dirty="0"/>
              <a:t> a </a:t>
            </a:r>
            <a:r>
              <a:rPr lang="en-US" dirty="0" err="1"/>
              <a:t>terenurilor</a:t>
            </a:r>
            <a:r>
              <a:rPr lang="en-US" dirty="0"/>
              <a:t> din </a:t>
            </a:r>
            <a:r>
              <a:rPr lang="en-US" dirty="0" err="1"/>
              <a:t>fondul</a:t>
            </a:r>
            <a:r>
              <a:rPr lang="en-US" dirty="0"/>
              <a:t> </a:t>
            </a:r>
            <a:r>
              <a:rPr lang="en-US" dirty="0" err="1"/>
              <a:t>funciar</a:t>
            </a:r>
            <a:r>
              <a:rPr lang="en-US" dirty="0"/>
              <a:t> al </a:t>
            </a:r>
            <a:r>
              <a:rPr lang="en-US" dirty="0" err="1"/>
              <a:t>ţării</a:t>
            </a:r>
            <a:r>
              <a:rPr lang="en-US" dirty="0"/>
              <a:t>. </a:t>
            </a:r>
          </a:p>
          <a:p>
            <a:r>
              <a:rPr lang="en-US" i="1" dirty="0"/>
              <a:t>-</a:t>
            </a:r>
            <a:r>
              <a:rPr lang="en-US" i="1" dirty="0" err="1"/>
              <a:t>atît</a:t>
            </a:r>
            <a:r>
              <a:rPr lang="en-US" i="1" dirty="0"/>
              <a:t> </a:t>
            </a:r>
            <a:r>
              <a:rPr lang="en-US" i="1" dirty="0" err="1"/>
              <a:t>raporturile</a:t>
            </a:r>
            <a:r>
              <a:rPr lang="en-US" i="1" dirty="0"/>
              <a:t> </a:t>
            </a:r>
            <a:r>
              <a:rPr lang="en-US" i="1" dirty="0" err="1"/>
              <a:t>civile</a:t>
            </a:r>
            <a:r>
              <a:rPr lang="en-US" i="1" dirty="0"/>
              <a:t> </a:t>
            </a:r>
            <a:r>
              <a:rPr lang="en-US" i="1" dirty="0" err="1"/>
              <a:t>cît</a:t>
            </a:r>
            <a:r>
              <a:rPr lang="en-US" i="1" dirty="0"/>
              <a:t> </a:t>
            </a:r>
            <a:r>
              <a:rPr lang="en-US" i="1" dirty="0" err="1"/>
              <a:t>şi</a:t>
            </a:r>
            <a:r>
              <a:rPr lang="en-US" i="1" dirty="0"/>
              <a:t> </a:t>
            </a:r>
            <a:r>
              <a:rPr lang="en-US" i="1" dirty="0" err="1"/>
              <a:t>cele</a:t>
            </a:r>
            <a:r>
              <a:rPr lang="en-US" i="1" dirty="0"/>
              <a:t> </a:t>
            </a:r>
            <a:r>
              <a:rPr lang="en-US" i="1" dirty="0" err="1"/>
              <a:t>funciare</a:t>
            </a:r>
            <a:r>
              <a:rPr lang="en-US" i="1" dirty="0"/>
              <a:t> au </a:t>
            </a:r>
            <a:r>
              <a:rPr lang="en-US" i="1" dirty="0" err="1"/>
              <a:t>caracter</a:t>
            </a:r>
            <a:r>
              <a:rPr lang="en-US" i="1" dirty="0"/>
              <a:t> patrimonial ,</a:t>
            </a:r>
            <a:r>
              <a:rPr lang="en-US" i="1" dirty="0" err="1"/>
              <a:t>însă</a:t>
            </a:r>
            <a:r>
              <a:rPr lang="en-US" i="1" dirty="0"/>
              <a:t> </a:t>
            </a:r>
            <a:r>
              <a:rPr lang="en-US" i="1" dirty="0" err="1"/>
              <a:t>pentru</a:t>
            </a:r>
            <a:r>
              <a:rPr lang="en-US" i="1" dirty="0"/>
              <a:t> </a:t>
            </a:r>
            <a:r>
              <a:rPr lang="en-US" i="1" dirty="0" err="1"/>
              <a:t>naşterea</a:t>
            </a:r>
            <a:r>
              <a:rPr lang="en-US" i="1" dirty="0"/>
              <a:t> </a:t>
            </a:r>
            <a:r>
              <a:rPr lang="en-US" i="1" dirty="0" err="1"/>
              <a:t>raporturilor</a:t>
            </a:r>
            <a:r>
              <a:rPr lang="en-US" i="1" dirty="0"/>
              <a:t> </a:t>
            </a:r>
            <a:r>
              <a:rPr lang="en-US" i="1" dirty="0" err="1"/>
              <a:t>civile</a:t>
            </a:r>
            <a:r>
              <a:rPr lang="en-US" i="1" dirty="0"/>
              <a:t> </a:t>
            </a:r>
            <a:r>
              <a:rPr lang="en-US" i="1" dirty="0" err="1"/>
              <a:t>servesc</a:t>
            </a:r>
            <a:r>
              <a:rPr lang="en-US" i="1" dirty="0"/>
              <a:t> </a:t>
            </a:r>
            <a:r>
              <a:rPr lang="en-US" i="1" dirty="0" err="1"/>
              <a:t>faptele</a:t>
            </a:r>
            <a:r>
              <a:rPr lang="en-US" i="1" dirty="0"/>
              <a:t> </a:t>
            </a:r>
            <a:r>
              <a:rPr lang="en-US" i="1" dirty="0" err="1"/>
              <a:t>juridice</a:t>
            </a:r>
            <a:r>
              <a:rPr lang="en-US" i="1" dirty="0"/>
              <a:t> </a:t>
            </a:r>
            <a:r>
              <a:rPr lang="en-US" i="1" dirty="0" err="1"/>
              <a:t>civile,iar</a:t>
            </a:r>
            <a:r>
              <a:rPr lang="en-US" i="1" dirty="0"/>
              <a:t> </a:t>
            </a:r>
            <a:r>
              <a:rPr lang="en-US" i="1" dirty="0" err="1"/>
              <a:t>pentru</a:t>
            </a:r>
            <a:r>
              <a:rPr lang="en-US" i="1" dirty="0"/>
              <a:t> </a:t>
            </a:r>
            <a:r>
              <a:rPr lang="en-US" i="1" dirty="0" err="1"/>
              <a:t>cele</a:t>
            </a:r>
            <a:r>
              <a:rPr lang="en-US" i="1" dirty="0"/>
              <a:t> </a:t>
            </a:r>
            <a:r>
              <a:rPr lang="en-US" i="1" dirty="0" err="1"/>
              <a:t>funciare</a:t>
            </a:r>
            <a:r>
              <a:rPr lang="en-US" i="1" dirty="0"/>
              <a:t> –</a:t>
            </a:r>
            <a:r>
              <a:rPr lang="en-US" i="1" dirty="0" err="1"/>
              <a:t>actele</a:t>
            </a:r>
            <a:r>
              <a:rPr lang="en-US" i="1" dirty="0"/>
              <a:t> administrative.</a:t>
            </a:r>
            <a:endParaRPr lang="en-US" dirty="0"/>
          </a:p>
          <a:p>
            <a:r>
              <a:rPr lang="en-US" b="1" i="1" dirty="0" err="1"/>
              <a:t>Dreptul</a:t>
            </a:r>
            <a:r>
              <a:rPr lang="en-US" dirty="0"/>
              <a:t> </a:t>
            </a:r>
            <a:r>
              <a:rPr lang="en-US" b="1" i="1" dirty="0" err="1"/>
              <a:t>procesual</a:t>
            </a:r>
            <a:r>
              <a:rPr lang="en-US" dirty="0"/>
              <a:t> civil </a:t>
            </a:r>
            <a:r>
              <a:rPr lang="en-US" dirty="0" err="1"/>
              <a:t>reglementează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de </a:t>
            </a:r>
            <a:r>
              <a:rPr lang="en-US" dirty="0" err="1"/>
              <a:t>judecată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de </a:t>
            </a:r>
            <a:r>
              <a:rPr lang="en-US" dirty="0" err="1"/>
              <a:t>rezolvare</a:t>
            </a:r>
            <a:r>
              <a:rPr lang="en-US" dirty="0"/>
              <a:t> a </a:t>
            </a:r>
            <a:r>
              <a:rPr lang="en-US" dirty="0" err="1"/>
              <a:t>pricinilor</a:t>
            </a:r>
            <a:r>
              <a:rPr lang="en-US" dirty="0"/>
              <a:t> </a:t>
            </a:r>
            <a:r>
              <a:rPr lang="en-US" dirty="0" err="1"/>
              <a:t>privitoare</a:t>
            </a:r>
            <a:r>
              <a:rPr lang="en-US" dirty="0"/>
              <a:t> la </a:t>
            </a:r>
            <a:r>
              <a:rPr lang="en-US" dirty="0" err="1"/>
              <a:t>anumite</a:t>
            </a:r>
            <a:r>
              <a:rPr lang="en-US" dirty="0"/>
              <a:t> </a:t>
            </a:r>
            <a:r>
              <a:rPr lang="en-US" dirty="0" err="1"/>
              <a:t>drepturi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interese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, </a:t>
            </a:r>
            <a:r>
              <a:rPr lang="en-US" dirty="0" err="1"/>
              <a:t>precum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de </a:t>
            </a:r>
            <a:r>
              <a:rPr lang="en-US" dirty="0" err="1"/>
              <a:t>executare</a:t>
            </a:r>
            <a:r>
              <a:rPr lang="en-US" dirty="0"/>
              <a:t> a </a:t>
            </a:r>
            <a:r>
              <a:rPr lang="en-US" dirty="0" err="1"/>
              <a:t>hotărîrilor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a </a:t>
            </a:r>
            <a:r>
              <a:rPr lang="en-US" dirty="0" err="1"/>
              <a:t>altor</a:t>
            </a:r>
            <a:r>
              <a:rPr lang="en-US" dirty="0"/>
              <a:t> </a:t>
            </a:r>
            <a:r>
              <a:rPr lang="en-US" dirty="0" err="1"/>
              <a:t>titluri</a:t>
            </a:r>
            <a:r>
              <a:rPr lang="en-US" dirty="0"/>
              <a:t> </a:t>
            </a:r>
            <a:r>
              <a:rPr lang="en-US" dirty="0" err="1"/>
              <a:t>executorii</a:t>
            </a:r>
            <a:r>
              <a:rPr lang="en-US" dirty="0"/>
              <a:t>. </a:t>
            </a:r>
          </a:p>
          <a:p>
            <a:r>
              <a:rPr lang="en-US" i="1" dirty="0"/>
              <a:t>-</a:t>
            </a:r>
            <a:r>
              <a:rPr lang="en-US" i="1" dirty="0" err="1"/>
              <a:t>dreptul</a:t>
            </a:r>
            <a:r>
              <a:rPr lang="en-US" i="1" dirty="0"/>
              <a:t> civil e o </a:t>
            </a:r>
            <a:r>
              <a:rPr lang="en-US" i="1" dirty="0" err="1"/>
              <a:t>ramură</a:t>
            </a:r>
            <a:r>
              <a:rPr lang="en-US" i="1" dirty="0"/>
              <a:t> a </a:t>
            </a:r>
            <a:r>
              <a:rPr lang="en-US" i="1" dirty="0" err="1"/>
              <a:t>dreptului</a:t>
            </a:r>
            <a:r>
              <a:rPr lang="en-US" i="1" dirty="0"/>
              <a:t> </a:t>
            </a:r>
            <a:r>
              <a:rPr lang="en-US" i="1" dirty="0" err="1"/>
              <a:t>privat</a:t>
            </a:r>
            <a:r>
              <a:rPr lang="en-US" i="1" dirty="0"/>
              <a:t>, </a:t>
            </a:r>
            <a:r>
              <a:rPr lang="en-US" i="1" dirty="0" err="1"/>
              <a:t>pe</a:t>
            </a:r>
            <a:r>
              <a:rPr lang="en-US" i="1" dirty="0"/>
              <a:t> </a:t>
            </a:r>
            <a:r>
              <a:rPr lang="en-US" i="1" dirty="0" err="1"/>
              <a:t>cînd</a:t>
            </a:r>
            <a:r>
              <a:rPr lang="en-US" i="1" dirty="0"/>
              <a:t> </a:t>
            </a:r>
            <a:r>
              <a:rPr lang="en-US" i="1" dirty="0" err="1"/>
              <a:t>dreptul</a:t>
            </a:r>
            <a:r>
              <a:rPr lang="en-US" i="1" dirty="0"/>
              <a:t> </a:t>
            </a:r>
            <a:r>
              <a:rPr lang="en-US" i="1" dirty="0" err="1"/>
              <a:t>procesual</a:t>
            </a:r>
            <a:r>
              <a:rPr lang="en-US" i="1" dirty="0"/>
              <a:t> e o </a:t>
            </a:r>
            <a:r>
              <a:rPr lang="en-US" i="1" dirty="0" err="1"/>
              <a:t>ramură</a:t>
            </a:r>
            <a:r>
              <a:rPr lang="en-US" i="1" dirty="0"/>
              <a:t> a </a:t>
            </a:r>
            <a:r>
              <a:rPr lang="en-US" i="1" dirty="0" err="1"/>
              <a:t>dreptului</a:t>
            </a:r>
            <a:r>
              <a:rPr lang="en-US" i="1" dirty="0"/>
              <a:t> public.</a:t>
            </a:r>
            <a:endParaRPr lang="en-US" dirty="0"/>
          </a:p>
          <a:p>
            <a:r>
              <a:rPr lang="en-US" i="1" dirty="0"/>
              <a:t>-</a:t>
            </a:r>
            <a:r>
              <a:rPr lang="en-US" i="1" dirty="0" err="1"/>
              <a:t>dreptul</a:t>
            </a:r>
            <a:r>
              <a:rPr lang="en-US" i="1" dirty="0"/>
              <a:t> civil nu </a:t>
            </a:r>
            <a:r>
              <a:rPr lang="en-US" i="1" dirty="0" err="1"/>
              <a:t>poate</a:t>
            </a:r>
            <a:r>
              <a:rPr lang="en-US" i="1" dirty="0"/>
              <a:t> </a:t>
            </a:r>
            <a:r>
              <a:rPr lang="en-US" i="1" dirty="0" err="1"/>
              <a:t>să</a:t>
            </a:r>
            <a:r>
              <a:rPr lang="en-US" i="1" dirty="0"/>
              <a:t> </a:t>
            </a:r>
            <a:r>
              <a:rPr lang="en-US" i="1" dirty="0" err="1"/>
              <a:t>existe</a:t>
            </a:r>
            <a:r>
              <a:rPr lang="en-US" i="1" dirty="0"/>
              <a:t> </a:t>
            </a:r>
            <a:r>
              <a:rPr lang="en-US" i="1" dirty="0" err="1"/>
              <a:t>fără</a:t>
            </a:r>
            <a:r>
              <a:rPr lang="en-US" i="1" dirty="0"/>
              <a:t> </a:t>
            </a:r>
            <a:r>
              <a:rPr lang="en-US" i="1" dirty="0" err="1"/>
              <a:t>dreptul</a:t>
            </a:r>
            <a:r>
              <a:rPr lang="en-US" i="1" dirty="0"/>
              <a:t> </a:t>
            </a:r>
            <a:r>
              <a:rPr lang="en-US" i="1" dirty="0" err="1"/>
              <a:t>procesual</a:t>
            </a:r>
            <a:r>
              <a:rPr lang="en-US" i="1" dirty="0"/>
              <a:t> civil </a:t>
            </a:r>
            <a:r>
              <a:rPr lang="en-US" i="1" dirty="0" err="1"/>
              <a:t>şi</a:t>
            </a:r>
            <a:r>
              <a:rPr lang="en-US" i="1" dirty="0"/>
              <a:t> invers.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41357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Sistemul</a:t>
            </a:r>
            <a:r>
              <a:rPr lang="en-US" dirty="0"/>
              <a:t> de </a:t>
            </a:r>
            <a:r>
              <a:rPr lang="en-US" dirty="0" err="1"/>
              <a:t>legislatie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2) </a:t>
            </a:r>
            <a:r>
              <a:rPr lang="en-US" dirty="0" err="1"/>
              <a:t>Autoritatea</a:t>
            </a:r>
            <a:r>
              <a:rPr lang="en-US" dirty="0"/>
              <a:t> </a:t>
            </a:r>
            <a:r>
              <a:rPr lang="en-US" dirty="0" err="1"/>
              <a:t>publică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subiectul</a:t>
            </a:r>
            <a:r>
              <a:rPr lang="en-US" dirty="0"/>
              <a:t> cu </a:t>
            </a:r>
            <a:r>
              <a:rPr lang="en-US" dirty="0" err="1"/>
              <a:t>drept</a:t>
            </a:r>
            <a:r>
              <a:rPr lang="en-US" dirty="0"/>
              <a:t> de </a:t>
            </a:r>
            <a:r>
              <a:rPr lang="en-US" dirty="0" err="1"/>
              <a:t>iniţiativă</a:t>
            </a:r>
            <a:r>
              <a:rPr lang="en-US" dirty="0"/>
              <a:t> </a:t>
            </a:r>
            <a:r>
              <a:rPr lang="en-US" dirty="0" err="1"/>
              <a:t>legislativă</a:t>
            </a:r>
            <a:r>
              <a:rPr lang="en-US" dirty="0"/>
              <a:t> care </a:t>
            </a:r>
            <a:r>
              <a:rPr lang="en-US" dirty="0" err="1"/>
              <a:t>elaborează</a:t>
            </a:r>
            <a:r>
              <a:rPr lang="en-US" dirty="0"/>
              <a:t> </a:t>
            </a:r>
            <a:r>
              <a:rPr lang="en-US" dirty="0" err="1"/>
              <a:t>proiectul</a:t>
            </a:r>
            <a:r>
              <a:rPr lang="en-US" dirty="0"/>
              <a:t> </a:t>
            </a:r>
            <a:r>
              <a:rPr lang="en-US" dirty="0" err="1"/>
              <a:t>actului</a:t>
            </a:r>
            <a:r>
              <a:rPr lang="en-US" dirty="0"/>
              <a:t> </a:t>
            </a:r>
            <a:r>
              <a:rPr lang="en-US" dirty="0" err="1"/>
              <a:t>normativ</a:t>
            </a:r>
            <a:r>
              <a:rPr lang="en-US" dirty="0"/>
              <a:t>, cu </a:t>
            </a:r>
            <a:r>
              <a:rPr lang="en-US" dirty="0" err="1"/>
              <a:t>excepţia</a:t>
            </a:r>
            <a:r>
              <a:rPr lang="en-US" dirty="0"/>
              <a:t> </a:t>
            </a:r>
            <a:r>
              <a:rPr lang="en-US" dirty="0" err="1"/>
              <a:t>Președintelui</a:t>
            </a:r>
            <a:r>
              <a:rPr lang="en-US" dirty="0"/>
              <a:t> </a:t>
            </a:r>
            <a:r>
              <a:rPr lang="en-US" dirty="0" err="1"/>
              <a:t>Republicii</a:t>
            </a:r>
            <a:r>
              <a:rPr lang="en-US" dirty="0"/>
              <a:t> Moldova </a:t>
            </a:r>
            <a:r>
              <a:rPr lang="en-US" dirty="0" err="1"/>
              <a:t>și</a:t>
            </a:r>
            <a:r>
              <a:rPr lang="en-US" dirty="0"/>
              <a:t> a </a:t>
            </a:r>
            <a:r>
              <a:rPr lang="en-US" dirty="0" err="1"/>
              <a:t>deputaţilor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Parlament</a:t>
            </a:r>
            <a:r>
              <a:rPr lang="en-US" dirty="0"/>
              <a:t>, </a:t>
            </a:r>
            <a:r>
              <a:rPr lang="en-US" dirty="0" err="1"/>
              <a:t>publică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Sistemul</a:t>
            </a:r>
            <a:r>
              <a:rPr lang="en-US" dirty="0"/>
              <a:t> </a:t>
            </a:r>
            <a:r>
              <a:rPr lang="en-US" dirty="0" err="1"/>
              <a:t>informaţional</a:t>
            </a:r>
            <a:r>
              <a:rPr lang="en-US" dirty="0"/>
              <a:t>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versiunile</a:t>
            </a:r>
            <a:r>
              <a:rPr lang="en-US" dirty="0"/>
              <a:t> </a:t>
            </a:r>
            <a:r>
              <a:rPr lang="en-US" dirty="0" err="1"/>
              <a:t>proiectului</a:t>
            </a:r>
            <a:r>
              <a:rPr lang="en-US" dirty="0"/>
              <a:t> la </a:t>
            </a:r>
            <a:r>
              <a:rPr lang="en-US" dirty="0" err="1"/>
              <a:t>diferite</a:t>
            </a:r>
            <a:r>
              <a:rPr lang="en-US" dirty="0"/>
              <a:t> </a:t>
            </a:r>
            <a:r>
              <a:rPr lang="en-US" dirty="0" err="1"/>
              <a:t>etape</a:t>
            </a:r>
            <a:r>
              <a:rPr lang="en-US" dirty="0"/>
              <a:t> ale </a:t>
            </a:r>
            <a:r>
              <a:rPr lang="en-US" dirty="0" err="1"/>
              <a:t>elaborării</a:t>
            </a:r>
            <a:r>
              <a:rPr lang="en-US" dirty="0"/>
              <a:t> </a:t>
            </a:r>
            <a:r>
              <a:rPr lang="en-US" dirty="0" err="1"/>
              <a:t>acestuia</a:t>
            </a:r>
            <a:r>
              <a:rPr lang="en-US" dirty="0"/>
              <a:t>, </a:t>
            </a:r>
            <a:r>
              <a:rPr lang="en-US" dirty="0" err="1"/>
              <a:t>precum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materialele</a:t>
            </a:r>
            <a:r>
              <a:rPr lang="en-US" dirty="0"/>
              <a:t> </a:t>
            </a:r>
            <a:r>
              <a:rPr lang="en-US" dirty="0" err="1"/>
              <a:t>suplimentare</a:t>
            </a:r>
            <a:r>
              <a:rPr lang="en-US" dirty="0"/>
              <a:t> </a:t>
            </a:r>
            <a:r>
              <a:rPr lang="en-US" dirty="0" err="1"/>
              <a:t>corespunzătoare</a:t>
            </a:r>
            <a:r>
              <a:rPr lang="en-US" dirty="0"/>
              <a:t> </a:t>
            </a:r>
            <a:r>
              <a:rPr lang="en-US" dirty="0" err="1"/>
              <a:t>etapei</a:t>
            </a:r>
            <a:r>
              <a:rPr lang="en-US" dirty="0"/>
              <a:t> respective de </a:t>
            </a:r>
            <a:r>
              <a:rPr lang="en-US" dirty="0" err="1"/>
              <a:t>elaborare</a:t>
            </a:r>
            <a:r>
              <a:rPr lang="en-US" dirty="0"/>
              <a:t>.</a:t>
            </a:r>
          </a:p>
          <a:p>
            <a:r>
              <a:rPr lang="en-US" dirty="0"/>
              <a:t>(3)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intermediul</a:t>
            </a:r>
            <a:r>
              <a:rPr lang="en-US" dirty="0"/>
              <a:t> </a:t>
            </a:r>
            <a:r>
              <a:rPr lang="en-US" dirty="0" err="1"/>
              <a:t>Sistemului</a:t>
            </a:r>
            <a:r>
              <a:rPr lang="en-US" dirty="0"/>
              <a:t> </a:t>
            </a:r>
            <a:r>
              <a:rPr lang="en-US" dirty="0" err="1"/>
              <a:t>informaţional</a:t>
            </a:r>
            <a:r>
              <a:rPr lang="en-US" dirty="0"/>
              <a:t> se </a:t>
            </a:r>
            <a:r>
              <a:rPr lang="en-US" dirty="0" err="1"/>
              <a:t>fac</a:t>
            </a:r>
            <a:r>
              <a:rPr lang="en-US" dirty="0"/>
              <a:t> </a:t>
            </a:r>
            <a:r>
              <a:rPr lang="en-US" dirty="0" err="1"/>
              <a:t>publice</a:t>
            </a:r>
            <a:r>
              <a:rPr lang="en-US" dirty="0"/>
              <a:t>:</a:t>
            </a:r>
          </a:p>
          <a:p>
            <a:r>
              <a:rPr lang="en-US" dirty="0"/>
              <a:t>a) </a:t>
            </a:r>
            <a:r>
              <a:rPr lang="en-US" dirty="0" err="1"/>
              <a:t>iniţiativa</a:t>
            </a:r>
            <a:r>
              <a:rPr lang="en-US" dirty="0"/>
              <a:t> </a:t>
            </a:r>
            <a:r>
              <a:rPr lang="en-US" dirty="0" err="1"/>
              <a:t>legislativă</a:t>
            </a:r>
            <a:r>
              <a:rPr lang="en-US" dirty="0"/>
              <a:t>;</a:t>
            </a:r>
          </a:p>
          <a:p>
            <a:r>
              <a:rPr lang="en-US" dirty="0"/>
              <a:t>b) </a:t>
            </a:r>
            <a:r>
              <a:rPr lang="en-US" dirty="0" err="1"/>
              <a:t>numele</a:t>
            </a:r>
            <a:r>
              <a:rPr lang="en-US" dirty="0"/>
              <a:t>, </a:t>
            </a:r>
            <a:r>
              <a:rPr lang="en-US" dirty="0" err="1"/>
              <a:t>prenumele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datele</a:t>
            </a:r>
            <a:r>
              <a:rPr lang="en-US" dirty="0"/>
              <a:t> de contact ale </a:t>
            </a:r>
            <a:r>
              <a:rPr lang="en-US" dirty="0" err="1"/>
              <a:t>persoanei</a:t>
            </a:r>
            <a:r>
              <a:rPr lang="en-US" dirty="0"/>
              <a:t> </a:t>
            </a:r>
            <a:r>
              <a:rPr lang="en-US" dirty="0" err="1"/>
              <a:t>responsabile</a:t>
            </a:r>
            <a:r>
              <a:rPr lang="en-US" dirty="0"/>
              <a:t> de </a:t>
            </a:r>
            <a:r>
              <a:rPr lang="en-US" dirty="0" err="1"/>
              <a:t>elaborarea</a:t>
            </a:r>
            <a:r>
              <a:rPr lang="en-US" dirty="0"/>
              <a:t> </a:t>
            </a:r>
            <a:r>
              <a:rPr lang="en-US" dirty="0" err="1"/>
              <a:t>proiectului</a:t>
            </a:r>
            <a:r>
              <a:rPr lang="en-US" dirty="0"/>
              <a:t> de act </a:t>
            </a:r>
            <a:r>
              <a:rPr lang="en-US" dirty="0" err="1"/>
              <a:t>normativ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,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caz</a:t>
            </a:r>
            <a:r>
              <a:rPr lang="en-US" dirty="0"/>
              <a:t>, </a:t>
            </a:r>
            <a:r>
              <a:rPr lang="en-US" dirty="0" err="1"/>
              <a:t>informaţia</a:t>
            </a:r>
            <a:r>
              <a:rPr lang="en-US" dirty="0"/>
              <a:t> </a:t>
            </a:r>
            <a:r>
              <a:rPr lang="en-US" dirty="0" err="1"/>
              <a:t>despre</a:t>
            </a:r>
            <a:r>
              <a:rPr lang="en-US" dirty="0"/>
              <a:t> </a:t>
            </a:r>
            <a:r>
              <a:rPr lang="en-US" dirty="0" err="1"/>
              <a:t>grupurile</a:t>
            </a:r>
            <a:r>
              <a:rPr lang="en-US" dirty="0"/>
              <a:t> de </a:t>
            </a:r>
            <a:r>
              <a:rPr lang="en-US" dirty="0" err="1"/>
              <a:t>lucru</a:t>
            </a:r>
            <a:r>
              <a:rPr lang="en-US" dirty="0"/>
              <a:t> create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componenţa</a:t>
            </a:r>
            <a:r>
              <a:rPr lang="en-US" dirty="0"/>
              <a:t> </a:t>
            </a:r>
            <a:r>
              <a:rPr lang="en-US" dirty="0" err="1"/>
              <a:t>acestora</a:t>
            </a:r>
            <a:r>
              <a:rPr lang="en-US" dirty="0"/>
              <a:t>;</a:t>
            </a:r>
          </a:p>
          <a:p>
            <a:r>
              <a:rPr lang="en-US" dirty="0"/>
              <a:t>c) </a:t>
            </a:r>
            <a:r>
              <a:rPr lang="en-US" dirty="0" err="1"/>
              <a:t>studiul</a:t>
            </a:r>
            <a:r>
              <a:rPr lang="en-US" dirty="0"/>
              <a:t> de </a:t>
            </a:r>
            <a:r>
              <a:rPr lang="en-US" dirty="0" err="1"/>
              <a:t>cercetare</a:t>
            </a:r>
            <a:r>
              <a:rPr lang="en-US" dirty="0"/>
              <a:t>,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caz</a:t>
            </a:r>
            <a:r>
              <a:rPr lang="en-US" dirty="0"/>
              <a:t>;</a:t>
            </a:r>
          </a:p>
          <a:p>
            <a:r>
              <a:rPr lang="en-US" dirty="0"/>
              <a:t>d) </a:t>
            </a:r>
            <a:r>
              <a:rPr lang="en-US" dirty="0" err="1"/>
              <a:t>conceptul</a:t>
            </a:r>
            <a:r>
              <a:rPr lang="en-US" dirty="0"/>
              <a:t> </a:t>
            </a:r>
            <a:r>
              <a:rPr lang="en-US" dirty="0" err="1"/>
              <a:t>proiectului</a:t>
            </a:r>
            <a:r>
              <a:rPr lang="en-US" dirty="0"/>
              <a:t>,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caz</a:t>
            </a:r>
            <a:r>
              <a:rPr lang="en-US" dirty="0"/>
              <a:t>;</a:t>
            </a:r>
          </a:p>
          <a:p>
            <a:r>
              <a:rPr lang="en-US" dirty="0"/>
              <a:t>e) </a:t>
            </a:r>
            <a:r>
              <a:rPr lang="en-US" dirty="0" err="1"/>
              <a:t>proiectul</a:t>
            </a:r>
            <a:r>
              <a:rPr lang="en-US" dirty="0"/>
              <a:t> </a:t>
            </a:r>
            <a:r>
              <a:rPr lang="en-US" dirty="0" err="1"/>
              <a:t>actului</a:t>
            </a:r>
            <a:r>
              <a:rPr lang="en-US" dirty="0"/>
              <a:t> </a:t>
            </a:r>
            <a:r>
              <a:rPr lang="en-US" dirty="0" err="1"/>
              <a:t>normativ</a:t>
            </a:r>
            <a:r>
              <a:rPr lang="en-US" dirty="0"/>
              <a:t>;</a:t>
            </a:r>
          </a:p>
          <a:p>
            <a:r>
              <a:rPr lang="en-US" dirty="0"/>
              <a:t>f) </a:t>
            </a:r>
            <a:r>
              <a:rPr lang="en-US" dirty="0" err="1"/>
              <a:t>dosarul</a:t>
            </a:r>
            <a:r>
              <a:rPr lang="en-US" dirty="0"/>
              <a:t> de </a:t>
            </a:r>
            <a:r>
              <a:rPr lang="en-US" dirty="0" err="1"/>
              <a:t>însoţire</a:t>
            </a:r>
            <a:r>
              <a:rPr lang="en-US" dirty="0"/>
              <a:t> al </a:t>
            </a:r>
            <a:r>
              <a:rPr lang="en-US" dirty="0" err="1"/>
              <a:t>proiectului</a:t>
            </a:r>
            <a:r>
              <a:rPr lang="en-US" dirty="0"/>
              <a:t>, conform art. 40;</a:t>
            </a:r>
          </a:p>
          <a:p>
            <a:r>
              <a:rPr lang="en-US" dirty="0"/>
              <a:t>g) </a:t>
            </a:r>
            <a:r>
              <a:rPr lang="en-US" dirty="0" err="1"/>
              <a:t>informaţia</a:t>
            </a:r>
            <a:r>
              <a:rPr lang="en-US" dirty="0"/>
              <a:t> </a:t>
            </a:r>
            <a:r>
              <a:rPr lang="en-US" dirty="0" err="1"/>
              <a:t>referitoare</a:t>
            </a:r>
            <a:r>
              <a:rPr lang="en-US" dirty="0"/>
              <a:t> la </a:t>
            </a:r>
            <a:r>
              <a:rPr lang="en-US" dirty="0" err="1"/>
              <a:t>consultarea</a:t>
            </a:r>
            <a:r>
              <a:rPr lang="en-US" dirty="0"/>
              <a:t> </a:t>
            </a:r>
            <a:r>
              <a:rPr lang="en-US" dirty="0" err="1"/>
              <a:t>publică</a:t>
            </a:r>
            <a:r>
              <a:rPr lang="en-US" dirty="0"/>
              <a:t> a </a:t>
            </a:r>
            <a:r>
              <a:rPr lang="en-US" dirty="0" err="1"/>
              <a:t>proiectului</a:t>
            </a:r>
            <a:r>
              <a:rPr lang="en-US" dirty="0"/>
              <a:t>;</a:t>
            </a:r>
          </a:p>
          <a:p>
            <a:r>
              <a:rPr lang="en-US" dirty="0"/>
              <a:t>h)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documente</a:t>
            </a:r>
            <a:r>
              <a:rPr lang="en-US" dirty="0"/>
              <a:t> care au </a:t>
            </a:r>
            <a:r>
              <a:rPr lang="en-US" dirty="0" err="1"/>
              <a:t>tangenţă</a:t>
            </a:r>
            <a:r>
              <a:rPr lang="en-US" dirty="0"/>
              <a:t> cu </a:t>
            </a:r>
            <a:r>
              <a:rPr lang="en-US" dirty="0" err="1"/>
              <a:t>procesul</a:t>
            </a:r>
            <a:r>
              <a:rPr lang="en-US" dirty="0"/>
              <a:t> de </a:t>
            </a:r>
            <a:r>
              <a:rPr lang="en-US" dirty="0" err="1"/>
              <a:t>elaborare</a:t>
            </a:r>
            <a:r>
              <a:rPr lang="en-US" dirty="0"/>
              <a:t> a </a:t>
            </a:r>
            <a:r>
              <a:rPr lang="en-US" dirty="0" err="1"/>
              <a:t>proiectului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3379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Iniţierea</a:t>
            </a:r>
            <a:r>
              <a:rPr lang="en-US" dirty="0"/>
              <a:t> </a:t>
            </a:r>
            <a:r>
              <a:rPr lang="en-US" dirty="0" err="1"/>
              <a:t>elaborării</a:t>
            </a:r>
            <a:r>
              <a:rPr lang="en-US" dirty="0"/>
              <a:t> </a:t>
            </a:r>
            <a:r>
              <a:rPr lang="en-US" dirty="0" err="1"/>
              <a:t>proiectelor</a:t>
            </a:r>
            <a:r>
              <a:rPr lang="en-US" dirty="0"/>
              <a:t> </a:t>
            </a:r>
            <a:r>
              <a:rPr lang="en-US" dirty="0" err="1"/>
              <a:t>actelor</a:t>
            </a:r>
            <a:r>
              <a:rPr lang="en-US" dirty="0"/>
              <a:t> normative sect 2 </a:t>
            </a:r>
            <a:r>
              <a:rPr lang="en-US" dirty="0" err="1"/>
              <a:t>Legea</a:t>
            </a:r>
            <a:r>
              <a:rPr lang="en-US" dirty="0"/>
              <a:t> 100/2017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Subiecţii</a:t>
            </a:r>
            <a:r>
              <a:rPr lang="en-US" dirty="0"/>
              <a:t> care pot </a:t>
            </a:r>
            <a:r>
              <a:rPr lang="en-US" dirty="0" err="1"/>
              <a:t>iniţia</a:t>
            </a:r>
            <a:r>
              <a:rPr lang="en-US" dirty="0"/>
              <a:t> </a:t>
            </a:r>
            <a:r>
              <a:rPr lang="en-US" dirty="0" err="1"/>
              <a:t>elaborarea</a:t>
            </a:r>
            <a:r>
              <a:rPr lang="en-US" dirty="0"/>
              <a:t> </a:t>
            </a:r>
            <a:r>
              <a:rPr lang="en-US" dirty="0" err="1"/>
              <a:t>proiectelor</a:t>
            </a:r>
            <a:r>
              <a:rPr lang="en-US" dirty="0"/>
              <a:t> de </a:t>
            </a:r>
            <a:r>
              <a:rPr lang="en-US" dirty="0" err="1"/>
              <a:t>acte</a:t>
            </a:r>
            <a:r>
              <a:rPr lang="en-US" dirty="0"/>
              <a:t> normative,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limitele</a:t>
            </a:r>
            <a:r>
              <a:rPr lang="en-US" dirty="0"/>
              <a:t> </a:t>
            </a:r>
            <a:r>
              <a:rPr lang="en-US" dirty="0" err="1"/>
              <a:t>competenţei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conformitate</a:t>
            </a:r>
            <a:r>
              <a:rPr lang="en-US" dirty="0"/>
              <a:t> cu </a:t>
            </a:r>
            <a:r>
              <a:rPr lang="en-US" dirty="0" err="1"/>
              <a:t>atribuţiile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domeniul</a:t>
            </a:r>
            <a:r>
              <a:rPr lang="en-US" dirty="0"/>
              <a:t> de </a:t>
            </a:r>
            <a:r>
              <a:rPr lang="en-US" dirty="0" err="1"/>
              <a:t>activitate</a:t>
            </a:r>
            <a:r>
              <a:rPr lang="en-US" dirty="0"/>
              <a:t> ale </a:t>
            </a:r>
            <a:r>
              <a:rPr lang="en-US" dirty="0" err="1"/>
              <a:t>acestora</a:t>
            </a:r>
            <a:r>
              <a:rPr lang="en-US" dirty="0"/>
              <a:t>, </a:t>
            </a:r>
            <a:r>
              <a:rPr lang="en-US" dirty="0" err="1"/>
              <a:t>sînt</a:t>
            </a:r>
            <a:r>
              <a:rPr lang="en-US" dirty="0"/>
              <a:t>:</a:t>
            </a:r>
          </a:p>
          <a:p>
            <a:r>
              <a:rPr lang="en-US" dirty="0"/>
              <a:t>a) </a:t>
            </a:r>
            <a:r>
              <a:rPr lang="en-US" dirty="0" err="1"/>
              <a:t>deputaţii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Parlament</a:t>
            </a:r>
            <a:r>
              <a:rPr lang="en-US" dirty="0"/>
              <a:t>;</a:t>
            </a:r>
          </a:p>
          <a:p>
            <a:r>
              <a:rPr lang="en-US" dirty="0"/>
              <a:t>b) </a:t>
            </a:r>
            <a:r>
              <a:rPr lang="en-US" dirty="0" err="1"/>
              <a:t>Preşedintele</a:t>
            </a:r>
            <a:r>
              <a:rPr lang="en-US" dirty="0"/>
              <a:t> </a:t>
            </a:r>
            <a:r>
              <a:rPr lang="en-US" dirty="0" err="1"/>
              <a:t>Republicii</a:t>
            </a:r>
            <a:r>
              <a:rPr lang="en-US" dirty="0"/>
              <a:t> Moldova;</a:t>
            </a:r>
          </a:p>
          <a:p>
            <a:r>
              <a:rPr lang="en-US" dirty="0"/>
              <a:t>c) </a:t>
            </a:r>
            <a:r>
              <a:rPr lang="en-US" dirty="0" err="1"/>
              <a:t>Guvernul</a:t>
            </a:r>
            <a:r>
              <a:rPr lang="en-US" dirty="0"/>
              <a:t>, </a:t>
            </a:r>
            <a:r>
              <a:rPr lang="en-US" dirty="0" err="1"/>
              <a:t>inclusiv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intermediul</a:t>
            </a:r>
            <a:r>
              <a:rPr lang="en-US" dirty="0"/>
              <a:t> </a:t>
            </a:r>
            <a:r>
              <a:rPr lang="en-US" dirty="0" err="1"/>
              <a:t>ministerelor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altor</a:t>
            </a:r>
            <a:r>
              <a:rPr lang="en-US" dirty="0"/>
              <a:t> </a:t>
            </a:r>
            <a:r>
              <a:rPr lang="en-US" dirty="0" err="1"/>
              <a:t>autorităţi</a:t>
            </a:r>
            <a:r>
              <a:rPr lang="en-US" dirty="0"/>
              <a:t> administrative </a:t>
            </a:r>
            <a:r>
              <a:rPr lang="en-US" dirty="0" err="1"/>
              <a:t>centrale</a:t>
            </a:r>
            <a:r>
              <a:rPr lang="en-US" dirty="0"/>
              <a:t>;</a:t>
            </a:r>
          </a:p>
          <a:p>
            <a:r>
              <a:rPr lang="en-US" dirty="0"/>
              <a:t>d) </a:t>
            </a:r>
            <a:r>
              <a:rPr lang="en-US" dirty="0" err="1"/>
              <a:t>autorităţile</a:t>
            </a:r>
            <a:r>
              <a:rPr lang="en-US" dirty="0"/>
              <a:t> administrative din </a:t>
            </a:r>
            <a:r>
              <a:rPr lang="en-US" dirty="0" err="1"/>
              <a:t>subordinea</a:t>
            </a:r>
            <a:r>
              <a:rPr lang="en-US" dirty="0"/>
              <a:t> </a:t>
            </a:r>
            <a:r>
              <a:rPr lang="en-US" dirty="0" err="1"/>
              <a:t>ministerelor</a:t>
            </a:r>
            <a:r>
              <a:rPr lang="en-US" dirty="0"/>
              <a:t>,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intermediul</a:t>
            </a:r>
            <a:r>
              <a:rPr lang="en-US" dirty="0"/>
              <a:t> </a:t>
            </a:r>
            <a:r>
              <a:rPr lang="en-US" dirty="0" err="1"/>
              <a:t>acestora</a:t>
            </a:r>
            <a:r>
              <a:rPr lang="en-US" dirty="0"/>
              <a:t>;</a:t>
            </a:r>
          </a:p>
          <a:p>
            <a:r>
              <a:rPr lang="en-US" dirty="0"/>
              <a:t>e) </a:t>
            </a:r>
            <a:r>
              <a:rPr lang="en-US" dirty="0" err="1"/>
              <a:t>autorităţile</a:t>
            </a:r>
            <a:r>
              <a:rPr lang="en-US" dirty="0"/>
              <a:t> </a:t>
            </a:r>
            <a:r>
              <a:rPr lang="en-US" dirty="0" err="1"/>
              <a:t>publice</a:t>
            </a:r>
            <a:r>
              <a:rPr lang="en-US" dirty="0"/>
              <a:t> </a:t>
            </a:r>
            <a:r>
              <a:rPr lang="en-US" dirty="0" err="1"/>
              <a:t>autonome</a:t>
            </a:r>
            <a:r>
              <a:rPr lang="en-US" dirty="0"/>
              <a:t>;</a:t>
            </a:r>
          </a:p>
          <a:p>
            <a:r>
              <a:rPr lang="en-US" dirty="0"/>
              <a:t>f) </a:t>
            </a:r>
            <a:r>
              <a:rPr lang="en-US" dirty="0" err="1"/>
              <a:t>autorităţile</a:t>
            </a:r>
            <a:r>
              <a:rPr lang="en-US" dirty="0"/>
              <a:t> </a:t>
            </a:r>
            <a:r>
              <a:rPr lang="en-US" dirty="0" err="1"/>
              <a:t>unităţilor</a:t>
            </a:r>
            <a:r>
              <a:rPr lang="en-US" dirty="0"/>
              <a:t> </a:t>
            </a:r>
            <a:r>
              <a:rPr lang="en-US" dirty="0" err="1"/>
              <a:t>teritoriale</a:t>
            </a:r>
            <a:r>
              <a:rPr lang="en-US" dirty="0"/>
              <a:t> </a:t>
            </a:r>
            <a:r>
              <a:rPr lang="en-US" dirty="0" err="1"/>
              <a:t>autonome</a:t>
            </a:r>
            <a:r>
              <a:rPr lang="en-US" dirty="0"/>
              <a:t> cu </a:t>
            </a:r>
            <a:r>
              <a:rPr lang="en-US" dirty="0" err="1"/>
              <a:t>statut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 special;</a:t>
            </a:r>
          </a:p>
          <a:p>
            <a:r>
              <a:rPr lang="en-US" dirty="0"/>
              <a:t>g) </a:t>
            </a:r>
            <a:r>
              <a:rPr lang="en-US" dirty="0" err="1"/>
              <a:t>autorităţile</a:t>
            </a:r>
            <a:r>
              <a:rPr lang="en-US" dirty="0"/>
              <a:t> </a:t>
            </a:r>
            <a:r>
              <a:rPr lang="en-US" dirty="0" err="1"/>
              <a:t>administraţiei</a:t>
            </a:r>
            <a:r>
              <a:rPr lang="en-US" dirty="0"/>
              <a:t> </a:t>
            </a:r>
            <a:r>
              <a:rPr lang="en-US" dirty="0" err="1"/>
              <a:t>publice</a:t>
            </a:r>
            <a:r>
              <a:rPr lang="en-US" dirty="0"/>
              <a:t> locale de </a:t>
            </a:r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întîi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al </a:t>
            </a:r>
            <a:r>
              <a:rPr lang="en-US" dirty="0" err="1"/>
              <a:t>doilea</a:t>
            </a:r>
            <a:r>
              <a:rPr lang="en-US" dirty="0"/>
              <a:t>;</a:t>
            </a:r>
          </a:p>
          <a:p>
            <a:r>
              <a:rPr lang="en-US" dirty="0"/>
              <a:t>h) </a:t>
            </a:r>
            <a:r>
              <a:rPr lang="en-US" dirty="0" err="1"/>
              <a:t>alţi</a:t>
            </a:r>
            <a:r>
              <a:rPr lang="en-US" dirty="0"/>
              <a:t> </a:t>
            </a:r>
            <a:r>
              <a:rPr lang="en-US" dirty="0" err="1"/>
              <a:t>subiecţi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cazurile</a:t>
            </a:r>
            <a:r>
              <a:rPr lang="en-US" dirty="0"/>
              <a:t> </a:t>
            </a:r>
            <a:r>
              <a:rPr lang="en-US" dirty="0" err="1"/>
              <a:t>prevăzute</a:t>
            </a:r>
            <a:r>
              <a:rPr lang="en-US" dirty="0"/>
              <a:t> de </a:t>
            </a:r>
            <a:r>
              <a:rPr lang="en-US" dirty="0" err="1"/>
              <a:t>legislaţie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596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Procedura</a:t>
            </a:r>
            <a:r>
              <a:rPr lang="en-US" b="1" dirty="0"/>
              <a:t> de </a:t>
            </a:r>
            <a:r>
              <a:rPr lang="en-US" b="1" dirty="0" err="1"/>
              <a:t>fundamentare</a:t>
            </a:r>
            <a:r>
              <a:rPr lang="en-US" b="1" dirty="0"/>
              <a:t> a </a:t>
            </a:r>
            <a:r>
              <a:rPr lang="en-US" b="1" dirty="0" err="1"/>
              <a:t>proiectelor</a:t>
            </a:r>
            <a:r>
              <a:rPr lang="en-US" b="1" dirty="0"/>
              <a:t> </a:t>
            </a:r>
            <a:r>
              <a:rPr lang="en-US" b="1" dirty="0" err="1"/>
              <a:t>actelor</a:t>
            </a:r>
            <a:r>
              <a:rPr lang="en-US" b="1" dirty="0"/>
              <a:t> normative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3" y="1027906"/>
            <a:ext cx="10515600" cy="5830094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Studiul</a:t>
            </a:r>
            <a:r>
              <a:rPr lang="en-US" dirty="0"/>
              <a:t> de </a:t>
            </a:r>
            <a:r>
              <a:rPr lang="en-US" dirty="0" err="1"/>
              <a:t>cercetare</a:t>
            </a:r>
            <a:endParaRPr lang="en-US" dirty="0"/>
          </a:p>
          <a:p>
            <a:r>
              <a:rPr lang="en-US" b="1" dirty="0" err="1"/>
              <a:t>Etapele</a:t>
            </a:r>
            <a:r>
              <a:rPr lang="en-US" b="1" dirty="0"/>
              <a:t> </a:t>
            </a:r>
            <a:r>
              <a:rPr lang="en-US" b="1" dirty="0" err="1"/>
              <a:t>principale</a:t>
            </a:r>
            <a:r>
              <a:rPr lang="en-US" b="1" dirty="0"/>
              <a:t> ale </a:t>
            </a:r>
            <a:r>
              <a:rPr lang="en-US" b="1" dirty="0" err="1"/>
              <a:t>analizei</a:t>
            </a:r>
            <a:r>
              <a:rPr lang="en-US" b="1" dirty="0"/>
              <a:t> ex ante</a:t>
            </a:r>
          </a:p>
          <a:p>
            <a:r>
              <a:rPr lang="en-US" b="1" dirty="0" err="1"/>
              <a:t>Analiza</a:t>
            </a:r>
            <a:r>
              <a:rPr lang="en-US" b="1" dirty="0"/>
              <a:t> ex ante </a:t>
            </a:r>
            <a:r>
              <a:rPr lang="en-US" b="1" dirty="0" err="1"/>
              <a:t>cuprinde</a:t>
            </a:r>
            <a:r>
              <a:rPr lang="en-US" b="1" dirty="0"/>
              <a:t> </a:t>
            </a:r>
            <a:r>
              <a:rPr lang="en-US" b="1" dirty="0" err="1"/>
              <a:t>următoarele</a:t>
            </a:r>
            <a:r>
              <a:rPr lang="en-US" b="1" dirty="0"/>
              <a:t> </a:t>
            </a:r>
            <a:r>
              <a:rPr lang="en-US" b="1" dirty="0" err="1"/>
              <a:t>etape</a:t>
            </a:r>
            <a:r>
              <a:rPr lang="en-US" b="1" dirty="0"/>
              <a:t> </a:t>
            </a:r>
            <a:r>
              <a:rPr lang="en-US" b="1" dirty="0" err="1"/>
              <a:t>principale</a:t>
            </a:r>
            <a:r>
              <a:rPr lang="en-US" b="1" dirty="0"/>
              <a:t>:</a:t>
            </a:r>
          </a:p>
          <a:p>
            <a:r>
              <a:rPr lang="en-US" b="1" dirty="0"/>
              <a:t>a) </a:t>
            </a:r>
            <a:r>
              <a:rPr lang="en-US" b="1" dirty="0" err="1"/>
              <a:t>definirea</a:t>
            </a:r>
            <a:r>
              <a:rPr lang="en-US" b="1" dirty="0"/>
              <a:t> </a:t>
            </a:r>
            <a:r>
              <a:rPr lang="en-US" b="1" dirty="0" err="1"/>
              <a:t>problemei</a:t>
            </a:r>
            <a:r>
              <a:rPr lang="en-US" b="1" dirty="0"/>
              <a:t>, </a:t>
            </a:r>
            <a:r>
              <a:rPr lang="en-US" b="1" dirty="0" err="1"/>
              <a:t>pornind</a:t>
            </a:r>
            <a:r>
              <a:rPr lang="en-US" b="1" dirty="0"/>
              <a:t> de la </a:t>
            </a:r>
            <a:r>
              <a:rPr lang="en-US" b="1" dirty="0" err="1"/>
              <a:t>analiza</a:t>
            </a:r>
            <a:r>
              <a:rPr lang="en-US" b="1" dirty="0"/>
              <a:t> </a:t>
            </a:r>
            <a:r>
              <a:rPr lang="en-US" b="1" dirty="0" err="1"/>
              <a:t>relaţiilor</a:t>
            </a:r>
            <a:r>
              <a:rPr lang="en-US" b="1" dirty="0"/>
              <a:t> </a:t>
            </a:r>
            <a:r>
              <a:rPr lang="en-US" b="1" dirty="0" err="1"/>
              <a:t>sociale</a:t>
            </a:r>
            <a:r>
              <a:rPr lang="en-US" b="1" dirty="0"/>
              <a:t> </a:t>
            </a:r>
            <a:r>
              <a:rPr lang="en-US" b="1" dirty="0" err="1"/>
              <a:t>existente</a:t>
            </a:r>
            <a:r>
              <a:rPr lang="en-US" b="1" dirty="0"/>
              <a:t> </a:t>
            </a:r>
            <a:r>
              <a:rPr lang="en-US" b="1" dirty="0" err="1"/>
              <a:t>şi</a:t>
            </a:r>
            <a:r>
              <a:rPr lang="en-US" b="1" dirty="0"/>
              <a:t> a </a:t>
            </a:r>
            <a:r>
              <a:rPr lang="en-US" b="1" dirty="0" err="1"/>
              <a:t>celor</a:t>
            </a:r>
            <a:r>
              <a:rPr lang="en-US" b="1" dirty="0"/>
              <a:t> </a:t>
            </a:r>
            <a:r>
              <a:rPr lang="en-US" b="1" dirty="0" err="1"/>
              <a:t>preconizate</a:t>
            </a:r>
            <a:r>
              <a:rPr lang="en-US" b="1" dirty="0"/>
              <a:t>, </a:t>
            </a:r>
            <a:r>
              <a:rPr lang="en-US" b="1" dirty="0" err="1"/>
              <a:t>precum</a:t>
            </a:r>
            <a:r>
              <a:rPr lang="en-US" b="1" dirty="0"/>
              <a:t> </a:t>
            </a:r>
            <a:r>
              <a:rPr lang="en-US" b="1" dirty="0" err="1"/>
              <a:t>şi</a:t>
            </a:r>
            <a:r>
              <a:rPr lang="en-US" b="1" dirty="0"/>
              <a:t> de la </a:t>
            </a:r>
            <a:r>
              <a:rPr lang="en-US" b="1" dirty="0" err="1"/>
              <a:t>inexistenţa</a:t>
            </a:r>
            <a:r>
              <a:rPr lang="en-US" b="1" dirty="0"/>
              <a:t> </a:t>
            </a:r>
            <a:r>
              <a:rPr lang="en-US" b="1" dirty="0" err="1"/>
              <a:t>sau</a:t>
            </a:r>
            <a:r>
              <a:rPr lang="en-US" b="1" dirty="0"/>
              <a:t> </a:t>
            </a:r>
            <a:r>
              <a:rPr lang="en-US" b="1" dirty="0" err="1"/>
              <a:t>ineficienţa</a:t>
            </a:r>
            <a:r>
              <a:rPr lang="en-US" b="1" dirty="0"/>
              <a:t> </a:t>
            </a:r>
            <a:r>
              <a:rPr lang="en-US" b="1" dirty="0" err="1"/>
              <a:t>cadrului</a:t>
            </a:r>
            <a:r>
              <a:rPr lang="en-US" b="1" dirty="0"/>
              <a:t> </a:t>
            </a:r>
            <a:r>
              <a:rPr lang="en-US" b="1" dirty="0" err="1"/>
              <a:t>normativ</a:t>
            </a:r>
            <a:r>
              <a:rPr lang="en-US" b="1" dirty="0"/>
              <a:t> relevant;</a:t>
            </a:r>
          </a:p>
          <a:p>
            <a:r>
              <a:rPr lang="en-US" b="1" dirty="0"/>
              <a:t>b) </a:t>
            </a:r>
            <a:r>
              <a:rPr lang="en-US" b="1" dirty="0" err="1"/>
              <a:t>stabilirea</a:t>
            </a:r>
            <a:r>
              <a:rPr lang="en-US" b="1" dirty="0"/>
              <a:t> </a:t>
            </a:r>
            <a:r>
              <a:rPr lang="en-US" b="1" dirty="0" err="1"/>
              <a:t>obiectivului</a:t>
            </a:r>
            <a:r>
              <a:rPr lang="en-US" b="1" dirty="0"/>
              <a:t> </a:t>
            </a:r>
            <a:r>
              <a:rPr lang="en-US" b="1" dirty="0" err="1"/>
              <a:t>şi</a:t>
            </a:r>
            <a:r>
              <a:rPr lang="en-US" b="1" dirty="0"/>
              <a:t> a </a:t>
            </a:r>
            <a:r>
              <a:rPr lang="en-US" b="1" dirty="0" err="1"/>
              <a:t>domeniului</a:t>
            </a:r>
            <a:r>
              <a:rPr lang="en-US" b="1" dirty="0"/>
              <a:t> </a:t>
            </a:r>
            <a:r>
              <a:rPr lang="en-US" b="1" dirty="0" err="1"/>
              <a:t>intervenţiei</a:t>
            </a:r>
            <a:r>
              <a:rPr lang="en-US" b="1" dirty="0"/>
              <a:t> </a:t>
            </a:r>
            <a:r>
              <a:rPr lang="en-US" b="1" dirty="0" err="1"/>
              <a:t>juridice</a:t>
            </a:r>
            <a:r>
              <a:rPr lang="en-US" b="1" dirty="0"/>
              <a:t>;</a:t>
            </a:r>
          </a:p>
          <a:p>
            <a:r>
              <a:rPr lang="en-US" b="1" dirty="0"/>
              <a:t>c) </a:t>
            </a:r>
            <a:r>
              <a:rPr lang="en-US" b="1" dirty="0" err="1"/>
              <a:t>identificarea</a:t>
            </a:r>
            <a:r>
              <a:rPr lang="en-US" b="1" dirty="0"/>
              <a:t> </a:t>
            </a:r>
            <a:r>
              <a:rPr lang="en-US" b="1" dirty="0" err="1"/>
              <a:t>opţiunilor</a:t>
            </a:r>
            <a:r>
              <a:rPr lang="en-US" b="1" dirty="0"/>
              <a:t> </a:t>
            </a:r>
            <a:r>
              <a:rPr lang="en-US" b="1" dirty="0" err="1"/>
              <a:t>şi</a:t>
            </a:r>
            <a:r>
              <a:rPr lang="en-US" b="1" dirty="0"/>
              <a:t> </a:t>
            </a:r>
            <a:r>
              <a:rPr lang="en-US" b="1" dirty="0" err="1"/>
              <a:t>mijloacelor</a:t>
            </a:r>
            <a:r>
              <a:rPr lang="en-US" b="1" dirty="0"/>
              <a:t> </a:t>
            </a:r>
            <a:r>
              <a:rPr lang="en-US" b="1" dirty="0" err="1"/>
              <a:t>necesare</a:t>
            </a:r>
            <a:r>
              <a:rPr lang="en-US" b="1" dirty="0"/>
              <a:t> </a:t>
            </a:r>
            <a:r>
              <a:rPr lang="en-US" b="1" dirty="0" err="1"/>
              <a:t>pentru</a:t>
            </a:r>
            <a:r>
              <a:rPr lang="en-US" b="1" dirty="0"/>
              <a:t> </a:t>
            </a:r>
            <a:r>
              <a:rPr lang="en-US" b="1" dirty="0" err="1"/>
              <a:t>soluţionarea</a:t>
            </a:r>
            <a:r>
              <a:rPr lang="en-US" b="1" dirty="0"/>
              <a:t> </a:t>
            </a:r>
            <a:r>
              <a:rPr lang="en-US" b="1" dirty="0" err="1"/>
              <a:t>problemei</a:t>
            </a:r>
            <a:r>
              <a:rPr lang="en-US" b="1" dirty="0"/>
              <a:t> </a:t>
            </a:r>
            <a:r>
              <a:rPr lang="en-US" b="1" dirty="0" err="1"/>
              <a:t>şi</a:t>
            </a:r>
            <a:r>
              <a:rPr lang="en-US" b="1" dirty="0"/>
              <a:t>/</a:t>
            </a:r>
            <a:r>
              <a:rPr lang="en-US" b="1" dirty="0" err="1"/>
              <a:t>sau</a:t>
            </a:r>
            <a:r>
              <a:rPr lang="en-US" b="1" dirty="0"/>
              <a:t> </a:t>
            </a:r>
            <a:r>
              <a:rPr lang="en-US" b="1" dirty="0" err="1"/>
              <a:t>atingerea</a:t>
            </a:r>
            <a:r>
              <a:rPr lang="en-US" b="1" dirty="0"/>
              <a:t> </a:t>
            </a:r>
            <a:r>
              <a:rPr lang="en-US" b="1" dirty="0" err="1"/>
              <a:t>obiectivului</a:t>
            </a:r>
            <a:r>
              <a:rPr lang="en-US" b="1" dirty="0"/>
              <a:t> </a:t>
            </a:r>
            <a:r>
              <a:rPr lang="en-US" b="1" dirty="0" err="1"/>
              <a:t>şi</a:t>
            </a:r>
            <a:r>
              <a:rPr lang="en-US" b="1" dirty="0"/>
              <a:t> </a:t>
            </a:r>
            <a:r>
              <a:rPr lang="en-US" b="1" dirty="0" err="1"/>
              <a:t>analiza</a:t>
            </a:r>
            <a:r>
              <a:rPr lang="en-US" b="1" dirty="0"/>
              <a:t> </a:t>
            </a:r>
            <a:r>
              <a:rPr lang="en-US" b="1" dirty="0" err="1"/>
              <a:t>acestora</a:t>
            </a:r>
            <a:r>
              <a:rPr lang="en-US" b="1" dirty="0"/>
              <a:t> </a:t>
            </a:r>
            <a:r>
              <a:rPr lang="en-US" b="1" dirty="0" err="1"/>
              <a:t>prin</a:t>
            </a:r>
            <a:r>
              <a:rPr lang="en-US" b="1" dirty="0"/>
              <a:t> </a:t>
            </a:r>
            <a:r>
              <a:rPr lang="en-US" b="1" dirty="0" err="1"/>
              <a:t>intermediul</a:t>
            </a:r>
            <a:r>
              <a:rPr lang="en-US" b="1" dirty="0"/>
              <a:t> </a:t>
            </a:r>
            <a:r>
              <a:rPr lang="en-US" b="1" dirty="0" err="1"/>
              <a:t>impactului</a:t>
            </a:r>
            <a:r>
              <a:rPr lang="en-US" b="1" dirty="0"/>
              <a:t> </a:t>
            </a:r>
            <a:r>
              <a:rPr lang="en-US" b="1" dirty="0" err="1"/>
              <a:t>financiar</a:t>
            </a:r>
            <a:r>
              <a:rPr lang="en-US" b="1" dirty="0"/>
              <a:t>, </a:t>
            </a:r>
            <a:r>
              <a:rPr lang="en-US" b="1" dirty="0" err="1"/>
              <a:t>administrativ</a:t>
            </a:r>
            <a:r>
              <a:rPr lang="en-US" b="1" dirty="0"/>
              <a:t>, economic, social, </a:t>
            </a:r>
            <a:r>
              <a:rPr lang="en-US" b="1" dirty="0" err="1"/>
              <a:t>asupra</a:t>
            </a:r>
            <a:r>
              <a:rPr lang="en-US" b="1" dirty="0"/>
              <a:t> </a:t>
            </a:r>
            <a:r>
              <a:rPr lang="en-US" b="1" dirty="0" err="1"/>
              <a:t>mediului</a:t>
            </a:r>
            <a:r>
              <a:rPr lang="en-US" b="1" dirty="0"/>
              <a:t> etc.;</a:t>
            </a:r>
          </a:p>
          <a:p>
            <a:r>
              <a:rPr lang="en-US" b="1" dirty="0"/>
              <a:t>d) </a:t>
            </a:r>
            <a:r>
              <a:rPr lang="en-US" b="1" dirty="0" err="1"/>
              <a:t>compararea</a:t>
            </a:r>
            <a:r>
              <a:rPr lang="en-US" b="1" dirty="0"/>
              <a:t> </a:t>
            </a:r>
            <a:r>
              <a:rPr lang="en-US" b="1" dirty="0" err="1"/>
              <a:t>opţiunilor</a:t>
            </a:r>
            <a:r>
              <a:rPr lang="en-US" b="1" dirty="0"/>
              <a:t> </a:t>
            </a:r>
            <a:r>
              <a:rPr lang="en-US" b="1" dirty="0" err="1"/>
              <a:t>existente</a:t>
            </a:r>
            <a:r>
              <a:rPr lang="en-US" b="1" dirty="0"/>
              <a:t> </a:t>
            </a:r>
            <a:r>
              <a:rPr lang="en-US" b="1" dirty="0" err="1"/>
              <a:t>şi</a:t>
            </a:r>
            <a:r>
              <a:rPr lang="en-US" b="1" dirty="0"/>
              <a:t> </a:t>
            </a:r>
            <a:r>
              <a:rPr lang="en-US" b="1" dirty="0" err="1"/>
              <a:t>selectarea</a:t>
            </a:r>
            <a:r>
              <a:rPr lang="en-US" b="1" dirty="0"/>
              <a:t> </a:t>
            </a:r>
            <a:r>
              <a:rPr lang="en-US" b="1" dirty="0" err="1"/>
              <a:t>celor</a:t>
            </a:r>
            <a:r>
              <a:rPr lang="en-US" b="1" dirty="0"/>
              <a:t> </a:t>
            </a:r>
            <a:r>
              <a:rPr lang="en-US" b="1" dirty="0" err="1"/>
              <a:t>mai</a:t>
            </a:r>
            <a:r>
              <a:rPr lang="en-US" b="1" dirty="0"/>
              <a:t> </a:t>
            </a:r>
            <a:r>
              <a:rPr lang="en-US" b="1" dirty="0" err="1"/>
              <a:t>bune</a:t>
            </a:r>
            <a:r>
              <a:rPr lang="en-US" b="1" dirty="0"/>
              <a:t> </a:t>
            </a:r>
            <a:r>
              <a:rPr lang="en-US" b="1" dirty="0" err="1"/>
              <a:t>opţiuni</a:t>
            </a:r>
            <a:r>
              <a:rPr lang="en-US" b="1" dirty="0"/>
              <a:t> </a:t>
            </a:r>
            <a:r>
              <a:rPr lang="en-US" b="1" dirty="0" err="1"/>
              <a:t>pentru</a:t>
            </a:r>
            <a:r>
              <a:rPr lang="en-US" b="1" dirty="0"/>
              <a:t> </a:t>
            </a:r>
            <a:r>
              <a:rPr lang="en-US" b="1" dirty="0" err="1"/>
              <a:t>atingerea</a:t>
            </a:r>
            <a:r>
              <a:rPr lang="en-US" b="1" dirty="0"/>
              <a:t> </a:t>
            </a:r>
            <a:r>
              <a:rPr lang="en-US" b="1" dirty="0" err="1"/>
              <a:t>obiectivului</a:t>
            </a:r>
            <a:r>
              <a:rPr lang="en-US" b="1" dirty="0"/>
              <a:t>.</a:t>
            </a:r>
          </a:p>
          <a:p>
            <a:r>
              <a:rPr lang="en-US" b="1" dirty="0" err="1"/>
              <a:t>Întocmirea</a:t>
            </a:r>
            <a:r>
              <a:rPr lang="en-US" b="1" dirty="0"/>
              <a:t> </a:t>
            </a:r>
            <a:r>
              <a:rPr lang="en-US" b="1" dirty="0" err="1"/>
              <a:t>proiectului</a:t>
            </a:r>
            <a:r>
              <a:rPr lang="en-US" b="1" dirty="0"/>
              <a:t> de act </a:t>
            </a:r>
            <a:r>
              <a:rPr lang="en-US" b="1" dirty="0" err="1"/>
              <a:t>normativ</a:t>
            </a:r>
            <a:endParaRPr lang="en-US" b="1" dirty="0"/>
          </a:p>
          <a:p>
            <a:r>
              <a:rPr lang="en-US" b="1" dirty="0" err="1"/>
              <a:t>Avizarea</a:t>
            </a:r>
            <a:r>
              <a:rPr lang="en-US" b="1" dirty="0"/>
              <a:t>, </a:t>
            </a:r>
            <a:r>
              <a:rPr lang="en-US" b="1" dirty="0" err="1"/>
              <a:t>consultarea</a:t>
            </a:r>
            <a:r>
              <a:rPr lang="en-US" b="1" dirty="0"/>
              <a:t> </a:t>
            </a:r>
            <a:r>
              <a:rPr lang="en-US" b="1" dirty="0" err="1"/>
              <a:t>publică</a:t>
            </a:r>
            <a:r>
              <a:rPr lang="en-US" b="1" dirty="0"/>
              <a:t> </a:t>
            </a:r>
            <a:r>
              <a:rPr lang="en-US" b="1" dirty="0" err="1"/>
              <a:t>şi</a:t>
            </a:r>
            <a:r>
              <a:rPr lang="en-US" b="1" dirty="0"/>
              <a:t> </a:t>
            </a:r>
            <a:r>
              <a:rPr lang="en-US" b="1" dirty="0" err="1"/>
              <a:t>efectuarea</a:t>
            </a:r>
            <a:r>
              <a:rPr lang="en-US" b="1" dirty="0"/>
              <a:t> </a:t>
            </a:r>
            <a:r>
              <a:rPr lang="en-US" b="1" dirty="0" err="1"/>
              <a:t>expertizei</a:t>
            </a:r>
            <a:endParaRPr lang="en-US" dirty="0"/>
          </a:p>
          <a:p>
            <a:r>
              <a:rPr lang="en-US" b="1" dirty="0" err="1"/>
              <a:t>Definitivarea</a:t>
            </a:r>
            <a:r>
              <a:rPr lang="en-US" b="1" dirty="0"/>
              <a:t> </a:t>
            </a:r>
            <a:r>
              <a:rPr lang="en-US" b="1" dirty="0" err="1"/>
              <a:t>proiectului</a:t>
            </a:r>
            <a:r>
              <a:rPr lang="en-US" b="1" dirty="0"/>
              <a:t> </a:t>
            </a:r>
            <a:r>
              <a:rPr lang="en-US" b="1" dirty="0" err="1"/>
              <a:t>actului</a:t>
            </a:r>
            <a:r>
              <a:rPr lang="en-US" b="1" dirty="0"/>
              <a:t> </a:t>
            </a:r>
            <a:r>
              <a:rPr lang="en-US" b="1" dirty="0" err="1"/>
              <a:t>normativ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90522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Structura</a:t>
            </a:r>
            <a:r>
              <a:rPr lang="en-US" b="1" dirty="0"/>
              <a:t> </a:t>
            </a:r>
            <a:r>
              <a:rPr lang="en-US" b="1" dirty="0" err="1"/>
              <a:t>actului</a:t>
            </a:r>
            <a:r>
              <a:rPr lang="en-US" b="1" dirty="0"/>
              <a:t> </a:t>
            </a:r>
            <a:r>
              <a:rPr lang="en-US" b="1" dirty="0" err="1"/>
              <a:t>normativ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7312"/>
            <a:ext cx="10515600" cy="55006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Actul</a:t>
            </a:r>
            <a:r>
              <a:rPr lang="en-US" b="1" dirty="0"/>
              <a:t> </a:t>
            </a:r>
            <a:r>
              <a:rPr lang="en-US" b="1" dirty="0" err="1"/>
              <a:t>normativ</a:t>
            </a:r>
            <a:r>
              <a:rPr lang="en-US" b="1" dirty="0"/>
              <a:t> </a:t>
            </a:r>
            <a:r>
              <a:rPr lang="en-US" b="1" dirty="0" err="1"/>
              <a:t>este</a:t>
            </a:r>
            <a:r>
              <a:rPr lang="en-US" b="1" dirty="0"/>
              <a:t> format din </a:t>
            </a:r>
            <a:r>
              <a:rPr lang="en-US" b="1" dirty="0" err="1"/>
              <a:t>următoarele</a:t>
            </a:r>
            <a:r>
              <a:rPr lang="en-US" b="1" dirty="0"/>
              <a:t> </a:t>
            </a:r>
            <a:r>
              <a:rPr lang="en-US" b="1" dirty="0" err="1"/>
              <a:t>elemente</a:t>
            </a:r>
            <a:r>
              <a:rPr lang="en-US" b="1" dirty="0"/>
              <a:t> constitutive:</a:t>
            </a:r>
          </a:p>
          <a:p>
            <a:pPr marL="0" indent="0">
              <a:buNone/>
            </a:pPr>
            <a:r>
              <a:rPr lang="en-US" b="1" dirty="0"/>
              <a:t>a) </a:t>
            </a:r>
            <a:r>
              <a:rPr lang="en-US" b="1" dirty="0" err="1"/>
              <a:t>denumire</a:t>
            </a:r>
            <a:r>
              <a:rPr lang="en-US" b="1" dirty="0"/>
              <a:t>;</a:t>
            </a:r>
          </a:p>
          <a:p>
            <a:pPr marL="0" indent="0">
              <a:buNone/>
            </a:pPr>
            <a:r>
              <a:rPr lang="en-US" b="1" dirty="0"/>
              <a:t>b) </a:t>
            </a:r>
            <a:r>
              <a:rPr lang="en-US" b="1" dirty="0" err="1"/>
              <a:t>preambul</a:t>
            </a:r>
            <a:r>
              <a:rPr lang="en-US" b="1" dirty="0"/>
              <a:t>;</a:t>
            </a:r>
          </a:p>
          <a:p>
            <a:pPr marL="0" indent="0">
              <a:buNone/>
            </a:pPr>
            <a:r>
              <a:rPr lang="en-US" b="1" dirty="0"/>
              <a:t>c) </a:t>
            </a:r>
            <a:r>
              <a:rPr lang="en-US" b="1" dirty="0" err="1"/>
              <a:t>clauza</a:t>
            </a:r>
            <a:r>
              <a:rPr lang="en-US" b="1" dirty="0"/>
              <a:t> de </a:t>
            </a:r>
            <a:r>
              <a:rPr lang="en-US" b="1" dirty="0" err="1"/>
              <a:t>adoptare</a:t>
            </a:r>
            <a:r>
              <a:rPr lang="en-US" b="1" dirty="0"/>
              <a:t>, </a:t>
            </a:r>
            <a:r>
              <a:rPr lang="en-US" b="1" dirty="0" err="1"/>
              <a:t>iar</a:t>
            </a:r>
            <a:r>
              <a:rPr lang="en-US" b="1" dirty="0"/>
              <a:t> </a:t>
            </a:r>
            <a:r>
              <a:rPr lang="en-US" b="1" dirty="0" err="1"/>
              <a:t>pentru</a:t>
            </a:r>
            <a:r>
              <a:rPr lang="en-US" b="1" dirty="0"/>
              <a:t> </a:t>
            </a:r>
            <a:r>
              <a:rPr lang="en-US" b="1" dirty="0" err="1"/>
              <a:t>proiectele</a:t>
            </a:r>
            <a:r>
              <a:rPr lang="en-US" b="1" dirty="0"/>
              <a:t> cu </a:t>
            </a:r>
            <a:r>
              <a:rPr lang="en-US" b="1" dirty="0" err="1"/>
              <a:t>sigla</a:t>
            </a:r>
            <a:r>
              <a:rPr lang="en-US" b="1" dirty="0"/>
              <a:t> „UE” – </a:t>
            </a:r>
            <a:r>
              <a:rPr lang="en-US" b="1" dirty="0" err="1"/>
              <a:t>şi</a:t>
            </a:r>
            <a:r>
              <a:rPr lang="en-US" b="1" dirty="0"/>
              <a:t> </a:t>
            </a:r>
            <a:r>
              <a:rPr lang="en-US" b="1" dirty="0" err="1"/>
              <a:t>clauza</a:t>
            </a:r>
            <a:r>
              <a:rPr lang="en-US" b="1" dirty="0"/>
              <a:t> de </a:t>
            </a:r>
            <a:r>
              <a:rPr lang="en-US" b="1" dirty="0" err="1"/>
              <a:t>armonizare</a:t>
            </a:r>
            <a:r>
              <a:rPr lang="en-US" b="1" dirty="0"/>
              <a:t>;</a:t>
            </a:r>
          </a:p>
          <a:p>
            <a:pPr marL="0" indent="0">
              <a:buNone/>
            </a:pPr>
            <a:r>
              <a:rPr lang="en-US" b="1" dirty="0"/>
              <a:t>d) </a:t>
            </a:r>
            <a:r>
              <a:rPr lang="en-US" b="1" dirty="0" err="1"/>
              <a:t>dispoziţii</a:t>
            </a:r>
            <a:r>
              <a:rPr lang="en-US" b="1" dirty="0"/>
              <a:t> </a:t>
            </a:r>
            <a:r>
              <a:rPr lang="en-US" b="1" dirty="0" err="1"/>
              <a:t>generale</a:t>
            </a:r>
            <a:r>
              <a:rPr lang="en-US" b="1" dirty="0"/>
              <a:t>;</a:t>
            </a:r>
          </a:p>
          <a:p>
            <a:pPr marL="0" indent="0">
              <a:buNone/>
            </a:pPr>
            <a:r>
              <a:rPr lang="en-US" b="1" dirty="0"/>
              <a:t>e) </a:t>
            </a:r>
            <a:r>
              <a:rPr lang="en-US" b="1" dirty="0" err="1"/>
              <a:t>dispoziţii</a:t>
            </a:r>
            <a:r>
              <a:rPr lang="en-US" b="1" dirty="0"/>
              <a:t> de </a:t>
            </a:r>
            <a:r>
              <a:rPr lang="en-US" b="1" dirty="0" err="1"/>
              <a:t>conţinut</a:t>
            </a:r>
            <a:r>
              <a:rPr lang="en-US" b="1" dirty="0"/>
              <a:t>;</a:t>
            </a:r>
          </a:p>
          <a:p>
            <a:pPr marL="0" indent="0">
              <a:buNone/>
            </a:pPr>
            <a:r>
              <a:rPr lang="en-US" b="1" dirty="0"/>
              <a:t>f) </a:t>
            </a:r>
            <a:r>
              <a:rPr lang="en-US" b="1" dirty="0" err="1"/>
              <a:t>dispoziţii</a:t>
            </a:r>
            <a:r>
              <a:rPr lang="en-US" b="1" dirty="0"/>
              <a:t> finale;</a:t>
            </a:r>
          </a:p>
          <a:p>
            <a:pPr marL="0" indent="0">
              <a:buNone/>
            </a:pPr>
            <a:r>
              <a:rPr lang="en-US" b="1" dirty="0"/>
              <a:t>g) </a:t>
            </a:r>
            <a:r>
              <a:rPr lang="en-US" b="1" dirty="0" err="1"/>
              <a:t>dispoziţii</a:t>
            </a:r>
            <a:r>
              <a:rPr lang="en-US" b="1" dirty="0"/>
              <a:t> </a:t>
            </a:r>
            <a:r>
              <a:rPr lang="en-US" b="1" dirty="0" err="1"/>
              <a:t>tranzitorii</a:t>
            </a:r>
            <a:r>
              <a:rPr lang="en-US" b="1" dirty="0"/>
              <a:t>;</a:t>
            </a:r>
          </a:p>
          <a:p>
            <a:pPr marL="0" indent="0">
              <a:buNone/>
            </a:pPr>
            <a:r>
              <a:rPr lang="en-US" b="1" dirty="0"/>
              <a:t>h) </a:t>
            </a:r>
            <a:r>
              <a:rPr lang="en-US" b="1" dirty="0" err="1"/>
              <a:t>anexe</a:t>
            </a:r>
            <a:r>
              <a:rPr lang="en-US" b="1" dirty="0"/>
              <a:t>;</a:t>
            </a:r>
          </a:p>
          <a:p>
            <a:pPr marL="0" indent="0">
              <a:buNone/>
            </a:pPr>
            <a:r>
              <a:rPr lang="en-US" b="1" dirty="0" err="1"/>
              <a:t>i</a:t>
            </a:r>
            <a:r>
              <a:rPr lang="en-US" b="1" dirty="0"/>
              <a:t>) formula de </a:t>
            </a:r>
            <a:r>
              <a:rPr lang="en-US" b="1" dirty="0" err="1"/>
              <a:t>atestare</a:t>
            </a:r>
            <a:r>
              <a:rPr lang="en-US" b="1" dirty="0"/>
              <a:t> a </a:t>
            </a:r>
            <a:r>
              <a:rPr lang="en-US" b="1" dirty="0" err="1"/>
              <a:t>autenticității</a:t>
            </a:r>
            <a:r>
              <a:rPr lang="en-US" b="1" dirty="0"/>
              <a:t> </a:t>
            </a:r>
            <a:r>
              <a:rPr lang="en-US" b="1" dirty="0" err="1"/>
              <a:t>actului</a:t>
            </a:r>
            <a:r>
              <a:rPr lang="en-US" b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45841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Actul</a:t>
            </a:r>
            <a:r>
              <a:rPr lang="en-US" dirty="0"/>
              <a:t> </a:t>
            </a:r>
            <a:r>
              <a:rPr lang="en-US" dirty="0" err="1"/>
              <a:t>normativ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5863"/>
            <a:ext cx="10515600" cy="581501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Acestea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corespundă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să</a:t>
            </a:r>
            <a:r>
              <a:rPr lang="en-US" dirty="0"/>
              <a:t> fie </a:t>
            </a:r>
            <a:r>
              <a:rPr lang="en-US" dirty="0" err="1"/>
              <a:t>adoptat</a:t>
            </a:r>
            <a:r>
              <a:rPr lang="en-US" dirty="0"/>
              <a:t> de un organ competent (conform art. 60 Const., </a:t>
            </a:r>
            <a:r>
              <a:rPr lang="en-US" dirty="0" err="1"/>
              <a:t>unica</a:t>
            </a:r>
            <a:r>
              <a:rPr lang="en-US" dirty="0"/>
              <a:t> </a:t>
            </a:r>
            <a:r>
              <a:rPr lang="en-US" dirty="0" err="1"/>
              <a:t>autoritate</a:t>
            </a:r>
            <a:r>
              <a:rPr lang="en-US" dirty="0"/>
              <a:t> </a:t>
            </a:r>
            <a:r>
              <a:rPr lang="en-US" dirty="0" err="1"/>
              <a:t>legislativă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Parlmament</a:t>
            </a:r>
            <a:r>
              <a:rPr lang="en-US" dirty="0"/>
              <a:t>) (Conform </a:t>
            </a:r>
            <a:r>
              <a:rPr lang="en-US" dirty="0" err="1"/>
              <a:t>Hotăr</a:t>
            </a:r>
            <a:r>
              <a:rPr lang="en-US" dirty="0"/>
              <a:t>. </a:t>
            </a:r>
            <a:r>
              <a:rPr lang="en-US" dirty="0" err="1"/>
              <a:t>Curții</a:t>
            </a:r>
            <a:r>
              <a:rPr lang="en-US" dirty="0"/>
              <a:t> </a:t>
            </a:r>
            <a:r>
              <a:rPr lang="en-US" dirty="0" err="1"/>
              <a:t>Constitutionale</a:t>
            </a:r>
            <a:r>
              <a:rPr lang="en-US" dirty="0"/>
              <a:t>, </a:t>
            </a:r>
            <a:r>
              <a:rPr lang="en-US" dirty="0" err="1"/>
              <a:t>Guvernul</a:t>
            </a:r>
            <a:r>
              <a:rPr lang="en-US" dirty="0"/>
              <a:t> </a:t>
            </a:r>
            <a:r>
              <a:rPr lang="en-US" dirty="0" err="1"/>
              <a:t>emite</a:t>
            </a:r>
            <a:r>
              <a:rPr lang="en-US" dirty="0"/>
              <a:t> </a:t>
            </a:r>
            <a:r>
              <a:rPr lang="en-US" dirty="0" err="1"/>
              <a:t>hotărîri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dispoziții</a:t>
            </a:r>
            <a:r>
              <a:rPr lang="en-US" dirty="0"/>
              <a:t> </a:t>
            </a:r>
            <a:r>
              <a:rPr lang="en-US" dirty="0" err="1"/>
              <a:t>doar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organizarea</a:t>
            </a:r>
            <a:r>
              <a:rPr lang="en-US" dirty="0"/>
              <a:t> </a:t>
            </a:r>
            <a:r>
              <a:rPr lang="en-US" dirty="0" err="1"/>
              <a:t>executării</a:t>
            </a:r>
            <a:r>
              <a:rPr lang="en-US" dirty="0"/>
              <a:t> </a:t>
            </a:r>
            <a:r>
              <a:rPr lang="en-US" dirty="0" err="1"/>
              <a:t>legilor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Să</a:t>
            </a:r>
            <a:r>
              <a:rPr lang="en-US" dirty="0"/>
              <a:t> fie </a:t>
            </a:r>
            <a:r>
              <a:rPr lang="en-US" dirty="0" err="1"/>
              <a:t>adoptat</a:t>
            </a:r>
            <a:r>
              <a:rPr lang="en-US" dirty="0"/>
              <a:t> cu </a:t>
            </a:r>
            <a:r>
              <a:rPr lang="en-US" dirty="0" err="1"/>
              <a:t>respectarea</a:t>
            </a:r>
            <a:r>
              <a:rPr lang="en-US" dirty="0"/>
              <a:t> </a:t>
            </a:r>
            <a:r>
              <a:rPr lang="en-US" dirty="0" err="1"/>
              <a:t>procedurilor</a:t>
            </a:r>
            <a:r>
              <a:rPr lang="en-US" dirty="0"/>
              <a:t> </a:t>
            </a:r>
            <a:r>
              <a:rPr lang="en-US" dirty="0" err="1"/>
              <a:t>legale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 err="1"/>
              <a:t>să</a:t>
            </a:r>
            <a:r>
              <a:rPr lang="en-US" dirty="0"/>
              <a:t> fie </a:t>
            </a:r>
            <a:r>
              <a:rPr lang="en-US" dirty="0" err="1"/>
              <a:t>publicat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Monitorul</a:t>
            </a:r>
            <a:r>
              <a:rPr lang="en-US" dirty="0"/>
              <a:t> </a:t>
            </a:r>
            <a:r>
              <a:rPr lang="en-US" dirty="0" err="1"/>
              <a:t>Oficial</a:t>
            </a:r>
            <a:r>
              <a:rPr lang="en-US" dirty="0"/>
              <a:t> (art. 76 </a:t>
            </a:r>
            <a:r>
              <a:rPr lang="en-US" dirty="0" err="1"/>
              <a:t>Constit</a:t>
            </a:r>
            <a:r>
              <a:rPr lang="en-US" dirty="0"/>
              <a:t>.) Conform </a:t>
            </a:r>
            <a:r>
              <a:rPr lang="en-US" dirty="0" err="1"/>
              <a:t>hotărîrii</a:t>
            </a:r>
            <a:r>
              <a:rPr lang="en-US" dirty="0"/>
              <a:t> </a:t>
            </a:r>
            <a:r>
              <a:rPr lang="en-US" dirty="0" err="1"/>
              <a:t>Curții</a:t>
            </a:r>
            <a:r>
              <a:rPr lang="en-US" dirty="0"/>
              <a:t> </a:t>
            </a:r>
            <a:r>
              <a:rPr lang="en-US" dirty="0" err="1"/>
              <a:t>Constitu</a:t>
            </a:r>
            <a:r>
              <a:rPr lang="en-US" dirty="0"/>
              <a:t> </a:t>
            </a:r>
            <a:r>
              <a:rPr lang="en-US" dirty="0" err="1"/>
              <a:t>nr</a:t>
            </a:r>
            <a:r>
              <a:rPr lang="en-US" dirty="0"/>
              <a:t>. 32 din 22.10.1998, data </a:t>
            </a:r>
            <a:r>
              <a:rPr lang="en-US" dirty="0" err="1"/>
              <a:t>intrării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vigoare</a:t>
            </a:r>
            <a:r>
              <a:rPr lang="en-US" dirty="0"/>
              <a:t> a </a:t>
            </a:r>
            <a:r>
              <a:rPr lang="en-US" dirty="0" err="1"/>
              <a:t>legii</a:t>
            </a:r>
            <a:r>
              <a:rPr lang="en-US" dirty="0"/>
              <a:t> nu </a:t>
            </a:r>
            <a:r>
              <a:rPr lang="en-US" dirty="0" err="1"/>
              <a:t>poate</a:t>
            </a:r>
            <a:r>
              <a:rPr lang="en-US" dirty="0"/>
              <a:t> precede </a:t>
            </a:r>
            <a:r>
              <a:rPr lang="en-US" dirty="0" err="1"/>
              <a:t>publicarea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345392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875444"/>
          </a:xfrm>
        </p:spPr>
        <p:txBody>
          <a:bodyPr>
            <a:noAutofit/>
          </a:bodyPr>
          <a:lstStyle/>
          <a:p>
            <a:r>
              <a:rPr lang="en-US" sz="2500" b="1" dirty="0"/>
              <a:t>INTRAREA ÎN VIGOARE, ÎNREGISTRAREA, EVIDENŢA ŞI SISTEMATIZAREA</a:t>
            </a:r>
            <a:br>
              <a:rPr lang="en-US" sz="2500" dirty="0"/>
            </a:br>
            <a:r>
              <a:rPr lang="en-US" sz="2500" b="1" dirty="0"/>
              <a:t>ACTELOR NORMATIVE</a:t>
            </a:r>
            <a:br>
              <a:rPr lang="en-US" sz="2500" dirty="0"/>
            </a:b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222" y="1328739"/>
            <a:ext cx="11239050" cy="530066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Actele</a:t>
            </a:r>
            <a:r>
              <a:rPr lang="en-US" dirty="0"/>
              <a:t> normative </a:t>
            </a:r>
            <a:r>
              <a:rPr lang="en-US" dirty="0" err="1"/>
              <a:t>intră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vigoare</a:t>
            </a:r>
            <a:r>
              <a:rPr lang="en-US" dirty="0"/>
              <a:t> </a:t>
            </a:r>
            <a:r>
              <a:rPr lang="en-US" dirty="0" err="1"/>
              <a:t>peste</a:t>
            </a:r>
            <a:r>
              <a:rPr lang="en-US" dirty="0"/>
              <a:t> o </a:t>
            </a:r>
            <a:r>
              <a:rPr lang="en-US" dirty="0" err="1"/>
              <a:t>lună</a:t>
            </a:r>
            <a:r>
              <a:rPr lang="en-US" dirty="0"/>
              <a:t> de la data </a:t>
            </a:r>
            <a:r>
              <a:rPr lang="en-US" dirty="0" err="1"/>
              <a:t>publicării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Monitorul</a:t>
            </a:r>
            <a:r>
              <a:rPr lang="en-US" dirty="0"/>
              <a:t> </a:t>
            </a:r>
            <a:r>
              <a:rPr lang="en-US" dirty="0" err="1"/>
              <a:t>Oficial</a:t>
            </a:r>
            <a:r>
              <a:rPr lang="en-US" dirty="0"/>
              <a:t> al </a:t>
            </a:r>
            <a:r>
              <a:rPr lang="en-US" dirty="0" err="1"/>
              <a:t>Republicii</a:t>
            </a:r>
            <a:r>
              <a:rPr lang="en-US" dirty="0"/>
              <a:t> Moldova </a:t>
            </a:r>
            <a:r>
              <a:rPr lang="en-US" dirty="0" err="1"/>
              <a:t>sau</a:t>
            </a:r>
            <a:r>
              <a:rPr lang="en-US" dirty="0"/>
              <a:t> la data </a:t>
            </a:r>
            <a:r>
              <a:rPr lang="en-US" dirty="0" err="1"/>
              <a:t>indicată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textul</a:t>
            </a:r>
            <a:r>
              <a:rPr lang="en-US" dirty="0"/>
              <a:t> </a:t>
            </a:r>
            <a:r>
              <a:rPr lang="en-US" dirty="0" err="1"/>
              <a:t>actului</a:t>
            </a:r>
            <a:r>
              <a:rPr lang="en-US" dirty="0"/>
              <a:t> </a:t>
            </a:r>
            <a:r>
              <a:rPr lang="en-US" dirty="0" err="1"/>
              <a:t>normativ</a:t>
            </a:r>
            <a:r>
              <a:rPr lang="en-US" dirty="0"/>
              <a:t>, care nu </a:t>
            </a:r>
            <a:r>
              <a:rPr lang="en-US" dirty="0" err="1"/>
              <a:t>poate</a:t>
            </a:r>
            <a:r>
              <a:rPr lang="en-US" dirty="0"/>
              <a:t> fi </a:t>
            </a:r>
            <a:r>
              <a:rPr lang="en-US" dirty="0" err="1"/>
              <a:t>anterioară</a:t>
            </a:r>
            <a:r>
              <a:rPr lang="en-US" dirty="0"/>
              <a:t> </a:t>
            </a:r>
            <a:r>
              <a:rPr lang="en-US" dirty="0" err="1"/>
              <a:t>datei</a:t>
            </a:r>
            <a:r>
              <a:rPr lang="en-US" dirty="0"/>
              <a:t> </a:t>
            </a:r>
            <a:r>
              <a:rPr lang="en-US" dirty="0" err="1"/>
              <a:t>publicării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legile</a:t>
            </a:r>
            <a:r>
              <a:rPr lang="en-US" dirty="0"/>
              <a:t> care </a:t>
            </a:r>
            <a:r>
              <a:rPr lang="en-US" dirty="0" err="1"/>
              <a:t>modifică</a:t>
            </a:r>
            <a:r>
              <a:rPr lang="en-US" dirty="0"/>
              <a:t> </a:t>
            </a:r>
            <a:r>
              <a:rPr lang="en-US" dirty="0" err="1"/>
              <a:t>Codul</a:t>
            </a:r>
            <a:r>
              <a:rPr lang="en-US" dirty="0"/>
              <a:t> fiscal, </a:t>
            </a:r>
            <a:r>
              <a:rPr lang="en-US" dirty="0" err="1"/>
              <a:t>Codul</a:t>
            </a:r>
            <a:r>
              <a:rPr lang="en-US" dirty="0"/>
              <a:t> </a:t>
            </a:r>
            <a:r>
              <a:rPr lang="en-US" dirty="0" err="1"/>
              <a:t>vamal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Legea</a:t>
            </a:r>
            <a:r>
              <a:rPr lang="en-US" dirty="0"/>
              <a:t> </a:t>
            </a:r>
            <a:r>
              <a:rPr lang="en-US" dirty="0" err="1"/>
              <a:t>nr</a:t>
            </a:r>
            <a:r>
              <a:rPr lang="en-US" dirty="0"/>
              <a:t>. 1380/1997 cu </a:t>
            </a:r>
            <a:r>
              <a:rPr lang="en-US" dirty="0" err="1"/>
              <a:t>privire</a:t>
            </a:r>
            <a:r>
              <a:rPr lang="en-US" dirty="0"/>
              <a:t> la </a:t>
            </a:r>
            <a:r>
              <a:rPr lang="en-US" dirty="0" err="1"/>
              <a:t>tariful</a:t>
            </a:r>
            <a:r>
              <a:rPr lang="en-US" dirty="0"/>
              <a:t> </a:t>
            </a:r>
            <a:r>
              <a:rPr lang="en-US" dirty="0" err="1"/>
              <a:t>vamal</a:t>
            </a:r>
            <a:r>
              <a:rPr lang="en-US" dirty="0"/>
              <a:t>, </a:t>
            </a:r>
            <a:r>
              <a:rPr lang="en-US" dirty="0" err="1"/>
              <a:t>precum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legile</a:t>
            </a:r>
            <a:r>
              <a:rPr lang="en-US" dirty="0"/>
              <a:t> de </a:t>
            </a:r>
            <a:r>
              <a:rPr lang="en-US" dirty="0" err="1"/>
              <a:t>punere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aplicare</a:t>
            </a:r>
            <a:r>
              <a:rPr lang="en-US" dirty="0"/>
              <a:t> a </a:t>
            </a:r>
            <a:r>
              <a:rPr lang="en-US" dirty="0" err="1"/>
              <a:t>titlurilor</a:t>
            </a:r>
            <a:r>
              <a:rPr lang="en-US" dirty="0"/>
              <a:t> </a:t>
            </a:r>
            <a:r>
              <a:rPr lang="en-US" dirty="0" err="1"/>
              <a:t>Codului</a:t>
            </a:r>
            <a:r>
              <a:rPr lang="en-US" dirty="0"/>
              <a:t> fiscal </a:t>
            </a:r>
            <a:r>
              <a:rPr lang="en-US" dirty="0" err="1"/>
              <a:t>și</a:t>
            </a:r>
            <a:r>
              <a:rPr lang="en-US" dirty="0"/>
              <a:t> a </a:t>
            </a:r>
            <a:r>
              <a:rPr lang="en-US" dirty="0" err="1"/>
              <a:t>legilor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țin</a:t>
            </a:r>
            <a:r>
              <a:rPr lang="en-US" dirty="0"/>
              <a:t> de </a:t>
            </a:r>
            <a:r>
              <a:rPr lang="en-US" dirty="0" err="1"/>
              <a:t>politica</a:t>
            </a:r>
            <a:r>
              <a:rPr lang="en-US" dirty="0"/>
              <a:t> </a:t>
            </a:r>
            <a:r>
              <a:rPr lang="en-US" dirty="0" err="1"/>
              <a:t>fiscală</a:t>
            </a:r>
            <a:r>
              <a:rPr lang="en-US" dirty="0"/>
              <a:t>, data </a:t>
            </a:r>
            <a:r>
              <a:rPr lang="en-US" dirty="0" err="1"/>
              <a:t>intrării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vigoare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survină</a:t>
            </a:r>
            <a:r>
              <a:rPr lang="en-US" dirty="0"/>
              <a:t> nu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devreme</a:t>
            </a:r>
            <a:r>
              <a:rPr lang="en-US" dirty="0"/>
              <a:t> de 6 </a:t>
            </a:r>
            <a:r>
              <a:rPr lang="en-US" dirty="0" err="1"/>
              <a:t>luni</a:t>
            </a:r>
            <a:r>
              <a:rPr lang="en-US" dirty="0"/>
              <a:t> de la data </a:t>
            </a:r>
            <a:r>
              <a:rPr lang="en-US" dirty="0" err="1"/>
              <a:t>publicării</a:t>
            </a:r>
            <a:r>
              <a:rPr lang="en-US" dirty="0"/>
              <a:t> </a:t>
            </a:r>
            <a:r>
              <a:rPr lang="en-US" dirty="0" err="1"/>
              <a:t>legilor</a:t>
            </a:r>
            <a:r>
              <a:rPr lang="en-US" dirty="0"/>
              <a:t> respective.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err="1"/>
              <a:t>Intrarea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vigoare</a:t>
            </a:r>
            <a:r>
              <a:rPr lang="en-US" dirty="0"/>
              <a:t> a </a:t>
            </a:r>
            <a:r>
              <a:rPr lang="en-US" dirty="0" err="1"/>
              <a:t>actelor</a:t>
            </a:r>
            <a:r>
              <a:rPr lang="en-US" dirty="0"/>
              <a:t> normative </a:t>
            </a:r>
            <a:r>
              <a:rPr lang="en-US" dirty="0" err="1"/>
              <a:t>poate</a:t>
            </a:r>
            <a:r>
              <a:rPr lang="en-US" dirty="0"/>
              <a:t> fi </a:t>
            </a:r>
            <a:r>
              <a:rPr lang="en-US" dirty="0" err="1"/>
              <a:t>stabilită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o </a:t>
            </a:r>
            <a:r>
              <a:rPr lang="en-US" dirty="0" err="1"/>
              <a:t>altă</a:t>
            </a:r>
            <a:r>
              <a:rPr lang="en-US" dirty="0"/>
              <a:t> </a:t>
            </a:r>
            <a:r>
              <a:rPr lang="en-US" dirty="0" err="1"/>
              <a:t>dată</a:t>
            </a:r>
            <a:r>
              <a:rPr lang="en-US" dirty="0"/>
              <a:t> </a:t>
            </a:r>
            <a:r>
              <a:rPr lang="en-US" dirty="0" err="1"/>
              <a:t>doar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cazul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se </a:t>
            </a:r>
            <a:r>
              <a:rPr lang="en-US" dirty="0" err="1"/>
              <a:t>urmăreşte</a:t>
            </a:r>
            <a:r>
              <a:rPr lang="en-US" dirty="0"/>
              <a:t> </a:t>
            </a:r>
            <a:r>
              <a:rPr lang="en-US" dirty="0" err="1"/>
              <a:t>protecţia</a:t>
            </a:r>
            <a:r>
              <a:rPr lang="en-US" dirty="0"/>
              <a:t> </a:t>
            </a:r>
            <a:r>
              <a:rPr lang="en-US" dirty="0" err="1"/>
              <a:t>drepturilor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libertăţilor</a:t>
            </a:r>
            <a:r>
              <a:rPr lang="en-US" dirty="0"/>
              <a:t> </a:t>
            </a:r>
            <a:r>
              <a:rPr lang="en-US" dirty="0" err="1"/>
              <a:t>fundamentale</a:t>
            </a:r>
            <a:r>
              <a:rPr lang="en-US" dirty="0"/>
              <a:t> ale </a:t>
            </a:r>
            <a:r>
              <a:rPr lang="en-US" dirty="0" err="1"/>
              <a:t>omului</a:t>
            </a:r>
            <a:r>
              <a:rPr lang="en-US" dirty="0"/>
              <a:t>, </a:t>
            </a:r>
            <a:r>
              <a:rPr lang="en-US" dirty="0" err="1"/>
              <a:t>realizarea</a:t>
            </a:r>
            <a:r>
              <a:rPr lang="en-US" dirty="0"/>
              <a:t> </a:t>
            </a:r>
            <a:r>
              <a:rPr lang="en-US" dirty="0" err="1"/>
              <a:t>angajamentelor</a:t>
            </a:r>
            <a:r>
              <a:rPr lang="en-US" dirty="0"/>
              <a:t> </a:t>
            </a:r>
            <a:r>
              <a:rPr lang="en-US" dirty="0" err="1"/>
              <a:t>internaţionale</a:t>
            </a:r>
            <a:r>
              <a:rPr lang="en-US" dirty="0"/>
              <a:t> ale </a:t>
            </a:r>
            <a:r>
              <a:rPr lang="en-US" dirty="0" err="1"/>
              <a:t>Republicii</a:t>
            </a:r>
            <a:r>
              <a:rPr lang="en-US" dirty="0"/>
              <a:t> Moldova, </a:t>
            </a:r>
            <a:r>
              <a:rPr lang="en-US" dirty="0" err="1"/>
              <a:t>conformarea</a:t>
            </a:r>
            <a:r>
              <a:rPr lang="en-US" dirty="0"/>
              <a:t> </a:t>
            </a:r>
            <a:r>
              <a:rPr lang="en-US" dirty="0" err="1"/>
              <a:t>cadrului</a:t>
            </a:r>
            <a:r>
              <a:rPr lang="en-US" dirty="0"/>
              <a:t> </a:t>
            </a:r>
            <a:r>
              <a:rPr lang="en-US" dirty="0" err="1"/>
              <a:t>normativ</a:t>
            </a:r>
            <a:r>
              <a:rPr lang="en-US" dirty="0"/>
              <a:t> </a:t>
            </a:r>
            <a:r>
              <a:rPr lang="en-US" dirty="0" err="1"/>
              <a:t>hotărîrilor</a:t>
            </a:r>
            <a:r>
              <a:rPr lang="en-US" dirty="0"/>
              <a:t> </a:t>
            </a:r>
            <a:r>
              <a:rPr lang="en-US" dirty="0" err="1"/>
              <a:t>Curţii</a:t>
            </a:r>
            <a:r>
              <a:rPr lang="en-US" dirty="0"/>
              <a:t> </a:t>
            </a:r>
            <a:r>
              <a:rPr lang="en-US" dirty="0" err="1"/>
              <a:t>Constituţionale</a:t>
            </a:r>
            <a:r>
              <a:rPr lang="en-US" dirty="0"/>
              <a:t>, </a:t>
            </a:r>
            <a:r>
              <a:rPr lang="en-US" dirty="0" err="1"/>
              <a:t>eliminarea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lacune</a:t>
            </a:r>
            <a:r>
              <a:rPr lang="en-US" dirty="0"/>
              <a:t> din </a:t>
            </a:r>
            <a:r>
              <a:rPr lang="en-US" dirty="0" err="1"/>
              <a:t>legislație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contradicţii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actele</a:t>
            </a:r>
            <a:r>
              <a:rPr lang="en-US" dirty="0"/>
              <a:t> normative </a:t>
            </a:r>
            <a:r>
              <a:rPr lang="en-US" dirty="0" err="1"/>
              <a:t>ori</a:t>
            </a:r>
            <a:r>
              <a:rPr lang="en-US" dirty="0"/>
              <a:t> </a:t>
            </a:r>
            <a:r>
              <a:rPr lang="en-US" dirty="0" err="1"/>
              <a:t>dacă</a:t>
            </a:r>
            <a:r>
              <a:rPr lang="en-US" dirty="0"/>
              <a:t> </a:t>
            </a:r>
            <a:r>
              <a:rPr lang="en-US" dirty="0" err="1"/>
              <a:t>există</a:t>
            </a:r>
            <a:r>
              <a:rPr lang="en-US" dirty="0"/>
              <a:t>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circumstanţe</a:t>
            </a:r>
            <a:r>
              <a:rPr lang="en-US" dirty="0"/>
              <a:t> </a:t>
            </a:r>
            <a:r>
              <a:rPr lang="en-US" dirty="0" err="1"/>
              <a:t>obiective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Actele</a:t>
            </a:r>
            <a:r>
              <a:rPr lang="en-US" dirty="0"/>
              <a:t> normative se </a:t>
            </a:r>
            <a:r>
              <a:rPr lang="en-US" dirty="0" err="1"/>
              <a:t>publică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condiţiile</a:t>
            </a:r>
            <a:r>
              <a:rPr lang="en-US" dirty="0"/>
              <a:t> </a:t>
            </a:r>
            <a:r>
              <a:rPr lang="en-US" dirty="0" err="1"/>
              <a:t>legii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Registrul</a:t>
            </a:r>
            <a:r>
              <a:rPr lang="en-US" dirty="0"/>
              <a:t> de stat al </a:t>
            </a:r>
            <a:r>
              <a:rPr lang="en-US" dirty="0" err="1"/>
              <a:t>actelor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, </a:t>
            </a:r>
            <a:r>
              <a:rPr lang="en-US" dirty="0" err="1"/>
              <a:t>precum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Monitorul</a:t>
            </a:r>
            <a:r>
              <a:rPr lang="en-US" dirty="0"/>
              <a:t> </a:t>
            </a:r>
            <a:r>
              <a:rPr lang="en-US" dirty="0" err="1"/>
              <a:t>Oficial</a:t>
            </a:r>
            <a:r>
              <a:rPr lang="en-US" dirty="0"/>
              <a:t> al </a:t>
            </a:r>
            <a:r>
              <a:rPr lang="en-US" dirty="0" err="1"/>
              <a:t>Republicii</a:t>
            </a:r>
            <a:r>
              <a:rPr lang="en-US" dirty="0"/>
              <a:t> Moldova </a:t>
            </a:r>
            <a:r>
              <a:rPr lang="en-US" dirty="0" err="1"/>
              <a:t>sau</a:t>
            </a:r>
            <a:r>
              <a:rPr lang="en-US" dirty="0"/>
              <a:t>,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caz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monitoarele</a:t>
            </a:r>
            <a:r>
              <a:rPr lang="en-US" dirty="0"/>
              <a:t> </a:t>
            </a:r>
            <a:r>
              <a:rPr lang="en-US" dirty="0" err="1"/>
              <a:t>oficiale</a:t>
            </a:r>
            <a:r>
              <a:rPr lang="en-US" dirty="0"/>
              <a:t> ale </a:t>
            </a:r>
            <a:r>
              <a:rPr lang="en-US" dirty="0" err="1"/>
              <a:t>raioanelor</a:t>
            </a:r>
            <a:r>
              <a:rPr lang="en-US" dirty="0"/>
              <a:t>, </a:t>
            </a:r>
            <a:r>
              <a:rPr lang="en-US" dirty="0" err="1"/>
              <a:t>municipiilor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ale </a:t>
            </a:r>
            <a:r>
              <a:rPr lang="en-US" dirty="0" err="1"/>
              <a:t>unităţilor</a:t>
            </a:r>
            <a:r>
              <a:rPr lang="en-US" dirty="0"/>
              <a:t> </a:t>
            </a:r>
            <a:r>
              <a:rPr lang="en-US" dirty="0" err="1"/>
              <a:t>teritoriale</a:t>
            </a:r>
            <a:r>
              <a:rPr lang="en-US" dirty="0"/>
              <a:t> </a:t>
            </a:r>
            <a:r>
              <a:rPr lang="en-US" dirty="0" err="1"/>
              <a:t>autonome</a:t>
            </a:r>
            <a:r>
              <a:rPr lang="en-US" dirty="0"/>
              <a:t> cu </a:t>
            </a:r>
            <a:r>
              <a:rPr lang="en-US" dirty="0" err="1"/>
              <a:t>statut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 special </a:t>
            </a:r>
            <a:r>
              <a:rPr lang="en-US" dirty="0" err="1"/>
              <a:t>ori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Registrul</a:t>
            </a:r>
            <a:r>
              <a:rPr lang="en-US" dirty="0"/>
              <a:t> </a:t>
            </a:r>
            <a:r>
              <a:rPr lang="en-US" dirty="0" err="1"/>
              <a:t>actelor</a:t>
            </a:r>
            <a:r>
              <a:rPr lang="en-US" dirty="0"/>
              <a:t> locale.</a:t>
            </a:r>
          </a:p>
          <a:p>
            <a:pPr marL="0" indent="0">
              <a:buNone/>
            </a:pPr>
            <a:r>
              <a:rPr lang="en-US" dirty="0" err="1"/>
              <a:t>Actele</a:t>
            </a:r>
            <a:r>
              <a:rPr lang="en-US" dirty="0"/>
              <a:t> normative pot fi </a:t>
            </a:r>
            <a:r>
              <a:rPr lang="en-US" dirty="0" err="1"/>
              <a:t>aduse</a:t>
            </a:r>
            <a:r>
              <a:rPr lang="en-US" dirty="0"/>
              <a:t> la </a:t>
            </a:r>
            <a:r>
              <a:rPr lang="en-US" dirty="0" err="1"/>
              <a:t>cunoştinţă</a:t>
            </a:r>
            <a:r>
              <a:rPr lang="en-US" dirty="0"/>
              <a:t> </a:t>
            </a:r>
            <a:r>
              <a:rPr lang="en-US" dirty="0" err="1"/>
              <a:t>persoanelor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publicarea</a:t>
            </a:r>
            <a:r>
              <a:rPr lang="en-US" dirty="0"/>
              <a:t> </a:t>
            </a:r>
            <a:r>
              <a:rPr lang="en-US" dirty="0" err="1"/>
              <a:t>acestora</a:t>
            </a:r>
            <a:r>
              <a:rPr lang="en-US" dirty="0"/>
              <a:t> pe </a:t>
            </a:r>
            <a:r>
              <a:rPr lang="en-US" dirty="0" err="1"/>
              <a:t>paginile</a:t>
            </a:r>
            <a:r>
              <a:rPr lang="en-US" dirty="0"/>
              <a:t> web </a:t>
            </a:r>
            <a:r>
              <a:rPr lang="en-US" dirty="0" err="1"/>
              <a:t>oficiale</a:t>
            </a:r>
            <a:r>
              <a:rPr lang="en-US" dirty="0"/>
              <a:t> ale </a:t>
            </a:r>
            <a:r>
              <a:rPr lang="en-US" dirty="0" err="1"/>
              <a:t>autorităţilor</a:t>
            </a:r>
            <a:r>
              <a:rPr lang="en-US" dirty="0"/>
              <a:t> </a:t>
            </a:r>
            <a:r>
              <a:rPr lang="en-US" dirty="0" err="1"/>
              <a:t>publice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afişarea</a:t>
            </a:r>
            <a:r>
              <a:rPr lang="en-US" dirty="0"/>
              <a:t> lor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locuri</a:t>
            </a:r>
            <a:r>
              <a:rPr lang="en-US" dirty="0"/>
              <a:t> </a:t>
            </a:r>
            <a:r>
              <a:rPr lang="en-US" dirty="0" err="1"/>
              <a:t>autorizate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actul</a:t>
            </a:r>
            <a:r>
              <a:rPr lang="en-US" dirty="0"/>
              <a:t> </a:t>
            </a:r>
            <a:r>
              <a:rPr lang="en-US" dirty="0" err="1"/>
              <a:t>normativ</a:t>
            </a:r>
            <a:r>
              <a:rPr lang="en-US" dirty="0"/>
              <a:t> </a:t>
            </a:r>
            <a:r>
              <a:rPr lang="en-US" dirty="0" err="1"/>
              <a:t>adoptat</a:t>
            </a:r>
            <a:r>
              <a:rPr lang="en-US" dirty="0"/>
              <a:t>, </a:t>
            </a:r>
            <a:r>
              <a:rPr lang="en-US" dirty="0" err="1"/>
              <a:t>aprobat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emis</a:t>
            </a:r>
            <a:r>
              <a:rPr lang="en-US" dirty="0"/>
              <a:t> nu pot fi </a:t>
            </a:r>
            <a:r>
              <a:rPr lang="en-US" dirty="0" err="1"/>
              <a:t>efectuate</a:t>
            </a:r>
            <a:r>
              <a:rPr lang="en-US" dirty="0"/>
              <a:t> </a:t>
            </a:r>
            <a:r>
              <a:rPr lang="en-US" dirty="0" err="1"/>
              <a:t>redactări</a:t>
            </a:r>
            <a:r>
              <a:rPr lang="en-US" dirty="0"/>
              <a:t>, cu </a:t>
            </a:r>
            <a:r>
              <a:rPr lang="en-US" dirty="0" err="1"/>
              <a:t>excepţia</a:t>
            </a:r>
            <a:r>
              <a:rPr lang="en-US" dirty="0"/>
              <a:t> </a:t>
            </a:r>
            <a:r>
              <a:rPr lang="en-US" dirty="0" err="1"/>
              <a:t>redactării</a:t>
            </a:r>
            <a:r>
              <a:rPr lang="en-US" dirty="0"/>
              <a:t> </a:t>
            </a:r>
            <a:r>
              <a:rPr lang="en-US" dirty="0" err="1"/>
              <a:t>greşelilor</a:t>
            </a:r>
            <a:r>
              <a:rPr lang="en-US" dirty="0"/>
              <a:t> </a:t>
            </a:r>
            <a:r>
              <a:rPr lang="en-US" dirty="0" err="1"/>
              <a:t>gramaticale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de </a:t>
            </a:r>
            <a:r>
              <a:rPr lang="en-US" dirty="0" err="1"/>
              <a:t>punctuaţie</a:t>
            </a:r>
            <a:r>
              <a:rPr lang="en-US" dirty="0"/>
              <a:t>, </a:t>
            </a:r>
            <a:r>
              <a:rPr lang="en-US" dirty="0" err="1"/>
              <a:t>depistate</a:t>
            </a:r>
            <a:r>
              <a:rPr lang="en-US" dirty="0"/>
              <a:t> ulterior, care nu </a:t>
            </a:r>
            <a:r>
              <a:rPr lang="en-US" dirty="0" err="1"/>
              <a:t>modifică</a:t>
            </a:r>
            <a:r>
              <a:rPr lang="en-US" dirty="0"/>
              <a:t> </a:t>
            </a:r>
            <a:r>
              <a:rPr lang="en-US" dirty="0" err="1"/>
              <a:t>conţinutul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sensul</a:t>
            </a:r>
            <a:r>
              <a:rPr lang="en-US" dirty="0"/>
              <a:t> </a:t>
            </a:r>
            <a:r>
              <a:rPr lang="en-US" dirty="0" err="1"/>
              <a:t>prevederilor</a:t>
            </a:r>
            <a:r>
              <a:rPr lang="en-US" dirty="0"/>
              <a:t> </a:t>
            </a:r>
            <a:r>
              <a:rPr lang="en-US" dirty="0" err="1"/>
              <a:t>actului</a:t>
            </a:r>
            <a:r>
              <a:rPr lang="en-US" dirty="0"/>
              <a:t> </a:t>
            </a:r>
            <a:r>
              <a:rPr lang="en-US" dirty="0" err="1"/>
              <a:t>normativ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Actele</a:t>
            </a:r>
            <a:r>
              <a:rPr lang="en-US" dirty="0"/>
              <a:t> normative se </a:t>
            </a:r>
            <a:r>
              <a:rPr lang="en-US" dirty="0" err="1"/>
              <a:t>traduc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limba</a:t>
            </a:r>
            <a:r>
              <a:rPr lang="en-US" dirty="0"/>
              <a:t> </a:t>
            </a:r>
            <a:r>
              <a:rPr lang="en-US" dirty="0" err="1"/>
              <a:t>rusă</a:t>
            </a:r>
            <a:r>
              <a:rPr lang="en-US" dirty="0"/>
              <a:t> la </a:t>
            </a:r>
            <a:r>
              <a:rPr lang="en-US" dirty="0" err="1"/>
              <a:t>etapa</a:t>
            </a:r>
            <a:r>
              <a:rPr lang="en-US" dirty="0"/>
              <a:t> de </a:t>
            </a:r>
            <a:r>
              <a:rPr lang="en-US" dirty="0" err="1"/>
              <a:t>publicare</a:t>
            </a:r>
            <a:r>
              <a:rPr lang="en-US" dirty="0"/>
              <a:t> a </a:t>
            </a:r>
            <a:r>
              <a:rPr lang="en-US" dirty="0" err="1"/>
              <a:t>acestora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Monitorul</a:t>
            </a:r>
            <a:r>
              <a:rPr lang="en-US" dirty="0"/>
              <a:t> </a:t>
            </a:r>
            <a:r>
              <a:rPr lang="en-US" dirty="0" err="1"/>
              <a:t>Oficial</a:t>
            </a:r>
            <a:r>
              <a:rPr lang="en-US" dirty="0"/>
              <a:t> al </a:t>
            </a:r>
            <a:r>
              <a:rPr lang="en-US" dirty="0" err="1"/>
              <a:t>Republicii</a:t>
            </a:r>
            <a:r>
              <a:rPr lang="en-US" dirty="0"/>
              <a:t> Moldova.</a:t>
            </a:r>
          </a:p>
        </p:txBody>
      </p:sp>
    </p:spTree>
    <p:extLst>
      <p:ext uri="{BB962C8B-B14F-4D97-AF65-F5344CB8AC3E}">
        <p14:creationId xmlns:p14="http://schemas.microsoft.com/office/powerpoint/2010/main" val="14197917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228371"/>
          </a:xfrm>
        </p:spPr>
        <p:txBody>
          <a:bodyPr/>
          <a:lstStyle/>
          <a:p>
            <a:r>
              <a:rPr lang="en-US" b="1"/>
              <a:t>Abrogarea</a:t>
            </a:r>
            <a:r>
              <a:rPr lang="en-US" b="1" dirty="0"/>
              <a:t> </a:t>
            </a:r>
            <a:r>
              <a:rPr lang="en-US" b="1" dirty="0" err="1"/>
              <a:t>actului</a:t>
            </a:r>
            <a:r>
              <a:rPr lang="en-US" b="1" dirty="0"/>
              <a:t> </a:t>
            </a:r>
            <a:r>
              <a:rPr lang="en-US" b="1" dirty="0" err="1"/>
              <a:t>normativ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49" y="1343025"/>
            <a:ext cx="11304221" cy="55149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en-US" dirty="0" err="1"/>
              <a:t>Abrogarea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un </a:t>
            </a:r>
            <a:r>
              <a:rPr lang="en-US" dirty="0" err="1"/>
              <a:t>procedeu</a:t>
            </a:r>
            <a:r>
              <a:rPr lang="en-US" dirty="0"/>
              <a:t> </a:t>
            </a:r>
            <a:r>
              <a:rPr lang="en-US" dirty="0" err="1"/>
              <a:t>tehnico-juridic</a:t>
            </a:r>
            <a:r>
              <a:rPr lang="en-US" dirty="0"/>
              <a:t> de </a:t>
            </a:r>
            <a:r>
              <a:rPr lang="en-US" dirty="0" err="1"/>
              <a:t>suprimare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care </a:t>
            </a:r>
            <a:r>
              <a:rPr lang="en-US" dirty="0" err="1"/>
              <a:t>sînt</a:t>
            </a:r>
            <a:r>
              <a:rPr lang="en-US" dirty="0"/>
              <a:t> </a:t>
            </a:r>
            <a:r>
              <a:rPr lang="en-US" dirty="0" err="1"/>
              <a:t>scoase</a:t>
            </a:r>
            <a:r>
              <a:rPr lang="en-US" dirty="0"/>
              <a:t> din </a:t>
            </a:r>
            <a:r>
              <a:rPr lang="en-US" dirty="0" err="1"/>
              <a:t>vigoare</a:t>
            </a:r>
            <a:r>
              <a:rPr lang="en-US" dirty="0"/>
              <a:t> </a:t>
            </a:r>
            <a:r>
              <a:rPr lang="en-US" dirty="0" err="1"/>
              <a:t>prevederile</a:t>
            </a:r>
            <a:r>
              <a:rPr lang="en-US" dirty="0"/>
              <a:t> </a:t>
            </a:r>
            <a:r>
              <a:rPr lang="en-US" dirty="0" err="1"/>
              <a:t>actului</a:t>
            </a:r>
            <a:r>
              <a:rPr lang="en-US" dirty="0"/>
              <a:t> </a:t>
            </a:r>
            <a:r>
              <a:rPr lang="en-US" dirty="0" err="1"/>
              <a:t>normativ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nu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corespund</a:t>
            </a:r>
            <a:r>
              <a:rPr lang="en-US" dirty="0"/>
              <a:t> </a:t>
            </a:r>
            <a:r>
              <a:rPr lang="en-US" dirty="0" err="1"/>
              <a:t>echilibrului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cerinţele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de </a:t>
            </a:r>
            <a:r>
              <a:rPr lang="en-US" dirty="0" err="1"/>
              <a:t>reglementare</a:t>
            </a:r>
            <a:r>
              <a:rPr lang="en-US" dirty="0"/>
              <a:t> </a:t>
            </a:r>
            <a:r>
              <a:rPr lang="en-US" dirty="0" err="1"/>
              <a:t>legală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Abrogarea</a:t>
            </a:r>
            <a:r>
              <a:rPr lang="en-US" dirty="0"/>
              <a:t> </a:t>
            </a:r>
            <a:r>
              <a:rPr lang="en-US" dirty="0" err="1"/>
              <a:t>intervine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următoarele</a:t>
            </a:r>
            <a:r>
              <a:rPr lang="en-US" dirty="0"/>
              <a:t> </a:t>
            </a:r>
            <a:r>
              <a:rPr lang="en-US" dirty="0" err="1"/>
              <a:t>cazuri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a)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anularea</a:t>
            </a:r>
            <a:r>
              <a:rPr lang="en-US" dirty="0"/>
              <a:t> </a:t>
            </a:r>
            <a:r>
              <a:rPr lang="en-US" dirty="0" err="1"/>
              <a:t>dispoziţiilor</a:t>
            </a:r>
            <a:r>
              <a:rPr lang="en-US" dirty="0"/>
              <a:t> </a:t>
            </a:r>
            <a:r>
              <a:rPr lang="en-US" dirty="0" err="1"/>
              <a:t>dintr</a:t>
            </a:r>
            <a:r>
              <a:rPr lang="en-US" dirty="0"/>
              <a:t>-un act </a:t>
            </a:r>
            <a:r>
              <a:rPr lang="en-US" dirty="0" err="1"/>
              <a:t>normativ</a:t>
            </a:r>
            <a:r>
              <a:rPr lang="en-US" dirty="0"/>
              <a:t> care a </a:t>
            </a:r>
            <a:r>
              <a:rPr lang="en-US" dirty="0" err="1"/>
              <a:t>intrat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conflict cu </a:t>
            </a:r>
            <a:r>
              <a:rPr lang="en-US" dirty="0" err="1"/>
              <a:t>dispoziţiile</a:t>
            </a:r>
            <a:r>
              <a:rPr lang="en-US" dirty="0"/>
              <a:t> </a:t>
            </a:r>
            <a:r>
              <a:rPr lang="en-US" dirty="0" err="1"/>
              <a:t>altui</a:t>
            </a:r>
            <a:r>
              <a:rPr lang="en-US" dirty="0"/>
              <a:t> act </a:t>
            </a:r>
            <a:r>
              <a:rPr lang="en-US" dirty="0" err="1"/>
              <a:t>normativ</a:t>
            </a:r>
            <a:r>
              <a:rPr lang="en-US" dirty="0"/>
              <a:t> de </a:t>
            </a:r>
            <a:r>
              <a:rPr lang="en-US" dirty="0" err="1"/>
              <a:t>aceeaşi</a:t>
            </a:r>
            <a:r>
              <a:rPr lang="en-US" dirty="0"/>
              <a:t> </a:t>
            </a:r>
            <a:r>
              <a:rPr lang="en-US" dirty="0" err="1"/>
              <a:t>forţă</a:t>
            </a:r>
            <a:r>
              <a:rPr lang="en-US" dirty="0"/>
              <a:t> </a:t>
            </a:r>
            <a:r>
              <a:rPr lang="en-US" dirty="0" err="1"/>
              <a:t>juridică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de o </a:t>
            </a:r>
            <a:r>
              <a:rPr lang="en-US" dirty="0" err="1"/>
              <a:t>forţă</a:t>
            </a:r>
            <a:r>
              <a:rPr lang="en-US" dirty="0"/>
              <a:t> </a:t>
            </a:r>
            <a:r>
              <a:rPr lang="en-US" dirty="0" err="1"/>
              <a:t>juridică</a:t>
            </a:r>
            <a:r>
              <a:rPr lang="en-US" dirty="0"/>
              <a:t> </a:t>
            </a:r>
            <a:r>
              <a:rPr lang="en-US" dirty="0" err="1"/>
              <a:t>superioară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b)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înlăturarea</a:t>
            </a:r>
            <a:r>
              <a:rPr lang="en-US" dirty="0"/>
              <a:t> </a:t>
            </a:r>
            <a:r>
              <a:rPr lang="en-US" dirty="0" err="1"/>
              <a:t>discrepanțelor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neclarităţilor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degrevarea</a:t>
            </a:r>
            <a:r>
              <a:rPr lang="en-US" dirty="0"/>
              <a:t> </a:t>
            </a:r>
            <a:r>
              <a:rPr lang="en-US" dirty="0" err="1"/>
              <a:t>legislației</a:t>
            </a:r>
            <a:r>
              <a:rPr lang="en-US" dirty="0"/>
              <a:t> de </a:t>
            </a:r>
            <a:r>
              <a:rPr lang="en-US" dirty="0" err="1"/>
              <a:t>normele</a:t>
            </a:r>
            <a:r>
              <a:rPr lang="en-US" dirty="0"/>
              <a:t> </a:t>
            </a:r>
            <a:r>
              <a:rPr lang="en-US" dirty="0" err="1"/>
              <a:t>desuete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d)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evitarea</a:t>
            </a:r>
            <a:r>
              <a:rPr lang="en-US" dirty="0"/>
              <a:t> </a:t>
            </a:r>
            <a:r>
              <a:rPr lang="en-US" dirty="0" err="1"/>
              <a:t>paralelismelor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legislaţie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/>
              <a:t>Articolul</a:t>
            </a:r>
            <a:r>
              <a:rPr lang="en-US" b="1" dirty="0"/>
              <a:t> 66.</a:t>
            </a:r>
            <a:r>
              <a:rPr lang="en-US" dirty="0"/>
              <a:t> </a:t>
            </a:r>
            <a:r>
              <a:rPr lang="en-US" dirty="0" err="1"/>
              <a:t>Tipurile</a:t>
            </a:r>
            <a:r>
              <a:rPr lang="en-US" dirty="0"/>
              <a:t> </a:t>
            </a:r>
            <a:r>
              <a:rPr lang="en-US" dirty="0" err="1"/>
              <a:t>abrogării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Abrogarea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fi </a:t>
            </a:r>
            <a:r>
              <a:rPr lang="en-US" dirty="0" err="1"/>
              <a:t>totală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parţială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Abrogarea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totală</a:t>
            </a:r>
            <a:r>
              <a:rPr lang="en-US" dirty="0"/>
              <a:t> </a:t>
            </a:r>
            <a:r>
              <a:rPr lang="en-US" dirty="0" err="1"/>
              <a:t>atunci</a:t>
            </a:r>
            <a:r>
              <a:rPr lang="en-US" dirty="0"/>
              <a:t> </a:t>
            </a:r>
            <a:r>
              <a:rPr lang="en-US" dirty="0" err="1"/>
              <a:t>cînd</a:t>
            </a:r>
            <a:r>
              <a:rPr lang="en-US" dirty="0"/>
              <a:t> </a:t>
            </a:r>
            <a:r>
              <a:rPr lang="en-US" dirty="0" err="1"/>
              <a:t>actul</a:t>
            </a:r>
            <a:r>
              <a:rPr lang="en-US" dirty="0"/>
              <a:t> </a:t>
            </a:r>
            <a:r>
              <a:rPr lang="en-US" dirty="0" err="1"/>
              <a:t>normativ</a:t>
            </a:r>
            <a:r>
              <a:rPr lang="en-US" dirty="0"/>
              <a:t> se </a:t>
            </a:r>
            <a:r>
              <a:rPr lang="en-US" dirty="0" err="1"/>
              <a:t>suprimă</a:t>
            </a:r>
            <a:r>
              <a:rPr lang="en-US" dirty="0"/>
              <a:t> integral.</a:t>
            </a:r>
          </a:p>
          <a:p>
            <a:pPr marL="0" indent="0">
              <a:buNone/>
            </a:pPr>
            <a:r>
              <a:rPr lang="en-US" dirty="0"/>
              <a:t>(3) </a:t>
            </a:r>
            <a:r>
              <a:rPr lang="en-US" dirty="0" err="1"/>
              <a:t>Abrogarea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parţială</a:t>
            </a:r>
            <a:r>
              <a:rPr lang="en-US" dirty="0"/>
              <a:t> </a:t>
            </a:r>
            <a:r>
              <a:rPr lang="en-US" dirty="0" err="1"/>
              <a:t>atunci</a:t>
            </a:r>
            <a:r>
              <a:rPr lang="en-US" dirty="0"/>
              <a:t> </a:t>
            </a:r>
            <a:r>
              <a:rPr lang="en-US" dirty="0" err="1"/>
              <a:t>cînd</a:t>
            </a:r>
            <a:r>
              <a:rPr lang="en-US" dirty="0"/>
              <a:t> se </a:t>
            </a:r>
            <a:r>
              <a:rPr lang="en-US" dirty="0" err="1"/>
              <a:t>suprimă</a:t>
            </a:r>
            <a:r>
              <a:rPr lang="en-US" dirty="0"/>
              <a:t> </a:t>
            </a:r>
            <a:r>
              <a:rPr lang="en-US" dirty="0" err="1"/>
              <a:t>doar</a:t>
            </a:r>
            <a:r>
              <a:rPr lang="en-US" dirty="0"/>
              <a:t> o parte din </a:t>
            </a:r>
            <a:r>
              <a:rPr lang="en-US" dirty="0" err="1"/>
              <a:t>prevederile</a:t>
            </a:r>
            <a:r>
              <a:rPr lang="en-US" dirty="0"/>
              <a:t> </a:t>
            </a:r>
            <a:r>
              <a:rPr lang="en-US" dirty="0" err="1"/>
              <a:t>actului</a:t>
            </a:r>
            <a:r>
              <a:rPr lang="en-US" dirty="0"/>
              <a:t> </a:t>
            </a:r>
            <a:r>
              <a:rPr lang="en-US" dirty="0" err="1"/>
              <a:t>normativ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(4) </a:t>
            </a:r>
            <a:r>
              <a:rPr lang="en-US" dirty="0" err="1"/>
              <a:t>Abrogarea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dispoziţii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a </a:t>
            </a:r>
            <a:r>
              <a:rPr lang="en-US" dirty="0" err="1"/>
              <a:t>unui</a:t>
            </a:r>
            <a:r>
              <a:rPr lang="en-US" dirty="0"/>
              <a:t> act </a:t>
            </a:r>
            <a:r>
              <a:rPr lang="en-US" dirty="0" err="1"/>
              <a:t>normativ</a:t>
            </a:r>
            <a:r>
              <a:rPr lang="en-US" dirty="0"/>
              <a:t> are </a:t>
            </a:r>
            <a:r>
              <a:rPr lang="en-US" dirty="0" err="1"/>
              <a:t>întotdeauna</a:t>
            </a:r>
            <a:r>
              <a:rPr lang="en-US" dirty="0"/>
              <a:t> un </a:t>
            </a:r>
            <a:r>
              <a:rPr lang="en-US" dirty="0" err="1"/>
              <a:t>caracter</a:t>
            </a:r>
            <a:r>
              <a:rPr lang="en-US" dirty="0"/>
              <a:t> </a:t>
            </a:r>
            <a:r>
              <a:rPr lang="en-US" dirty="0" err="1"/>
              <a:t>definitiv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40159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Momentul</a:t>
            </a:r>
            <a:r>
              <a:rPr lang="en-US" dirty="0"/>
              <a:t> </a:t>
            </a:r>
            <a:r>
              <a:rPr lang="en-US" dirty="0" err="1"/>
              <a:t>abrogării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038" y="1825625"/>
            <a:ext cx="11053762" cy="46672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Dacă</a:t>
            </a:r>
            <a:r>
              <a:rPr lang="en-US" dirty="0"/>
              <a:t> </a:t>
            </a:r>
            <a:r>
              <a:rPr lang="en-US" dirty="0" err="1"/>
              <a:t>într</a:t>
            </a:r>
            <a:r>
              <a:rPr lang="en-US" dirty="0"/>
              <a:t>-un </a:t>
            </a:r>
            <a:r>
              <a:rPr lang="en-US" dirty="0" err="1"/>
              <a:t>nou</a:t>
            </a:r>
            <a:r>
              <a:rPr lang="en-US" dirty="0"/>
              <a:t> act </a:t>
            </a:r>
            <a:r>
              <a:rPr lang="en-US" dirty="0" err="1"/>
              <a:t>normativ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menţionat</a:t>
            </a:r>
            <a:r>
              <a:rPr lang="en-US" dirty="0"/>
              <a:t> </a:t>
            </a:r>
            <a:r>
              <a:rPr lang="en-US" dirty="0" err="1"/>
              <a:t>expres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la </a:t>
            </a:r>
            <a:r>
              <a:rPr lang="en-US" dirty="0" err="1"/>
              <a:t>intrarea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vigoare</a:t>
            </a:r>
            <a:r>
              <a:rPr lang="en-US" dirty="0"/>
              <a:t> a </a:t>
            </a:r>
            <a:r>
              <a:rPr lang="en-US" dirty="0" err="1"/>
              <a:t>acestuia</a:t>
            </a:r>
            <a:r>
              <a:rPr lang="en-US" dirty="0"/>
              <a:t> se </a:t>
            </a:r>
            <a:r>
              <a:rPr lang="en-US" dirty="0" err="1"/>
              <a:t>abrogă</a:t>
            </a:r>
            <a:r>
              <a:rPr lang="en-US" dirty="0"/>
              <a:t> un act existent, </a:t>
            </a:r>
            <a:r>
              <a:rPr lang="en-US" dirty="0" err="1"/>
              <a:t>atunci</a:t>
            </a:r>
            <a:r>
              <a:rPr lang="en-US" dirty="0"/>
              <a:t> </a:t>
            </a:r>
            <a:r>
              <a:rPr lang="en-US" dirty="0" err="1"/>
              <a:t>actul</a:t>
            </a:r>
            <a:r>
              <a:rPr lang="en-US" dirty="0"/>
              <a:t> din </a:t>
            </a:r>
            <a:r>
              <a:rPr lang="en-US" dirty="0" err="1"/>
              <a:t>urmă</a:t>
            </a:r>
            <a:r>
              <a:rPr lang="en-US" dirty="0"/>
              <a:t> se </a:t>
            </a:r>
            <a:r>
              <a:rPr lang="en-US" dirty="0" err="1"/>
              <a:t>consideră</a:t>
            </a:r>
            <a:r>
              <a:rPr lang="en-US" dirty="0"/>
              <a:t> </a:t>
            </a:r>
            <a:r>
              <a:rPr lang="en-US" dirty="0" err="1"/>
              <a:t>abrogat</a:t>
            </a:r>
            <a:r>
              <a:rPr lang="en-US" dirty="0"/>
              <a:t> din </a:t>
            </a:r>
            <a:r>
              <a:rPr lang="en-US" dirty="0" err="1"/>
              <a:t>momentul</a:t>
            </a:r>
            <a:r>
              <a:rPr lang="en-US" dirty="0"/>
              <a:t> </a:t>
            </a:r>
            <a:r>
              <a:rPr lang="en-US" dirty="0" err="1"/>
              <a:t>intrării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vigoare</a:t>
            </a:r>
            <a:r>
              <a:rPr lang="en-US" dirty="0"/>
              <a:t> a </a:t>
            </a:r>
            <a:r>
              <a:rPr lang="en-US" dirty="0" err="1"/>
              <a:t>noului</a:t>
            </a:r>
            <a:r>
              <a:rPr lang="en-US" dirty="0"/>
              <a:t> act.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Dacă</a:t>
            </a:r>
            <a:r>
              <a:rPr lang="en-US" dirty="0"/>
              <a:t> </a:t>
            </a:r>
            <a:r>
              <a:rPr lang="en-US" dirty="0" err="1"/>
              <a:t>dispoziţiile</a:t>
            </a:r>
            <a:r>
              <a:rPr lang="en-US" dirty="0"/>
              <a:t> </a:t>
            </a:r>
            <a:r>
              <a:rPr lang="en-US" dirty="0" err="1"/>
              <a:t>noului</a:t>
            </a:r>
            <a:r>
              <a:rPr lang="en-US" dirty="0"/>
              <a:t> act </a:t>
            </a:r>
            <a:r>
              <a:rPr lang="en-US" dirty="0" err="1"/>
              <a:t>normativ</a:t>
            </a:r>
            <a:r>
              <a:rPr lang="en-US" dirty="0"/>
              <a:t> </a:t>
            </a:r>
            <a:r>
              <a:rPr lang="en-US" dirty="0" err="1"/>
              <a:t>intră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vigoare</a:t>
            </a:r>
            <a:r>
              <a:rPr lang="en-US" dirty="0"/>
              <a:t> la date </a:t>
            </a:r>
            <a:r>
              <a:rPr lang="en-US" dirty="0" err="1"/>
              <a:t>diferite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acesta</a:t>
            </a:r>
            <a:r>
              <a:rPr lang="en-US" dirty="0"/>
              <a:t>,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caz</a:t>
            </a:r>
            <a:r>
              <a:rPr lang="en-US" dirty="0"/>
              <a:t>, se </a:t>
            </a:r>
            <a:r>
              <a:rPr lang="en-US" dirty="0" err="1"/>
              <a:t>stabileşte</a:t>
            </a:r>
            <a:r>
              <a:rPr lang="en-US" dirty="0"/>
              <a:t> </a:t>
            </a:r>
            <a:r>
              <a:rPr lang="en-US" dirty="0" err="1"/>
              <a:t>expres</a:t>
            </a:r>
            <a:r>
              <a:rPr lang="en-US" dirty="0"/>
              <a:t>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actelor</a:t>
            </a:r>
            <a:r>
              <a:rPr lang="en-US" dirty="0"/>
              <a:t> normative </a:t>
            </a:r>
            <a:r>
              <a:rPr lang="en-US" dirty="0" err="1"/>
              <a:t>sau</a:t>
            </a:r>
            <a:r>
              <a:rPr lang="en-US" dirty="0"/>
              <a:t> a </a:t>
            </a:r>
            <a:r>
              <a:rPr lang="en-US" dirty="0" err="1"/>
              <a:t>dispozițiilor</a:t>
            </a:r>
            <a:r>
              <a:rPr lang="en-US" dirty="0"/>
              <a:t> care se </a:t>
            </a:r>
            <a:r>
              <a:rPr lang="en-US" dirty="0" err="1"/>
              <a:t>abrogă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, </a:t>
            </a:r>
            <a:r>
              <a:rPr lang="en-US" dirty="0" err="1"/>
              <a:t>corespunzător</a:t>
            </a:r>
            <a:r>
              <a:rPr lang="en-US" dirty="0"/>
              <a:t>, </a:t>
            </a:r>
            <a:r>
              <a:rPr lang="en-US" dirty="0" err="1"/>
              <a:t>datele</a:t>
            </a:r>
            <a:r>
              <a:rPr lang="en-US" dirty="0"/>
              <a:t> </a:t>
            </a:r>
            <a:r>
              <a:rPr lang="en-US" dirty="0" err="1"/>
              <a:t>abrogării</a:t>
            </a:r>
            <a:r>
              <a:rPr lang="en-US" dirty="0"/>
              <a:t>, </a:t>
            </a:r>
            <a:r>
              <a:rPr lang="en-US" dirty="0" err="1"/>
              <a:t>urmîndu</a:t>
            </a:r>
            <a:r>
              <a:rPr lang="en-US" dirty="0"/>
              <a:t>-se </a:t>
            </a:r>
            <a:r>
              <a:rPr lang="en-US" dirty="0" err="1"/>
              <a:t>etapele</a:t>
            </a:r>
            <a:r>
              <a:rPr lang="en-US" dirty="0"/>
              <a:t> </a:t>
            </a:r>
            <a:r>
              <a:rPr lang="en-US" dirty="0" err="1"/>
              <a:t>intrării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vigoare</a:t>
            </a:r>
            <a:r>
              <a:rPr lang="en-US" dirty="0"/>
              <a:t> a </a:t>
            </a:r>
            <a:r>
              <a:rPr lang="en-US" dirty="0" err="1"/>
              <a:t>noului</a:t>
            </a:r>
            <a:r>
              <a:rPr lang="en-US" dirty="0"/>
              <a:t> act </a:t>
            </a:r>
            <a:r>
              <a:rPr lang="en-US" dirty="0" err="1"/>
              <a:t>normativ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(3) </a:t>
            </a:r>
            <a:r>
              <a:rPr lang="en-US" dirty="0" err="1"/>
              <a:t>Actul</a:t>
            </a:r>
            <a:r>
              <a:rPr lang="en-US" dirty="0"/>
              <a:t> </a:t>
            </a:r>
            <a:r>
              <a:rPr lang="en-US" dirty="0" err="1"/>
              <a:t>normativ</a:t>
            </a:r>
            <a:r>
              <a:rPr lang="en-US" dirty="0"/>
              <a:t> </a:t>
            </a:r>
            <a:r>
              <a:rPr lang="en-US" dirty="0" err="1"/>
              <a:t>abrogat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prevederi</a:t>
            </a:r>
            <a:r>
              <a:rPr lang="en-US" dirty="0"/>
              <a:t> ale </a:t>
            </a:r>
            <a:r>
              <a:rPr lang="en-US" dirty="0" err="1"/>
              <a:t>acestuia</a:t>
            </a:r>
            <a:r>
              <a:rPr lang="en-US" dirty="0"/>
              <a:t> abrogate nu se </a:t>
            </a:r>
            <a:r>
              <a:rPr lang="en-US" dirty="0" err="1"/>
              <a:t>repun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vigoare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cazul</a:t>
            </a:r>
            <a:r>
              <a:rPr lang="en-US" dirty="0"/>
              <a:t> </a:t>
            </a:r>
            <a:r>
              <a:rPr lang="en-US" dirty="0" err="1"/>
              <a:t>abrogării</a:t>
            </a:r>
            <a:r>
              <a:rPr lang="en-US" dirty="0"/>
              <a:t> </a:t>
            </a:r>
            <a:r>
              <a:rPr lang="en-US" dirty="0" err="1"/>
              <a:t>actului</a:t>
            </a:r>
            <a:r>
              <a:rPr lang="en-US" dirty="0"/>
              <a:t> care a </a:t>
            </a:r>
            <a:r>
              <a:rPr lang="en-US" dirty="0" err="1"/>
              <a:t>prevăzut</a:t>
            </a:r>
            <a:r>
              <a:rPr lang="en-US" dirty="0"/>
              <a:t> </a:t>
            </a:r>
            <a:r>
              <a:rPr lang="en-US" dirty="0" err="1"/>
              <a:t>abrogarea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928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Actele</a:t>
            </a:r>
            <a:r>
              <a:rPr lang="en-US" dirty="0"/>
              <a:t> normative </a:t>
            </a:r>
            <a:r>
              <a:rPr lang="en-US" dirty="0" err="1"/>
              <a:t>declarate</a:t>
            </a:r>
            <a:r>
              <a:rPr lang="en-US" dirty="0"/>
              <a:t> </a:t>
            </a:r>
            <a:r>
              <a:rPr lang="en-US" dirty="0" err="1"/>
              <a:t>neconstituţionale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Actele</a:t>
            </a:r>
            <a:r>
              <a:rPr lang="en-US" dirty="0"/>
              <a:t> normative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dispozițiile</a:t>
            </a:r>
            <a:r>
              <a:rPr lang="en-US" dirty="0"/>
              <a:t> </a:t>
            </a:r>
            <a:r>
              <a:rPr lang="en-US" dirty="0" err="1"/>
              <a:t>acestora</a:t>
            </a:r>
            <a:r>
              <a:rPr lang="en-US" dirty="0"/>
              <a:t> </a:t>
            </a:r>
            <a:r>
              <a:rPr lang="en-US" dirty="0" err="1"/>
              <a:t>declarate</a:t>
            </a:r>
            <a:r>
              <a:rPr lang="en-US" dirty="0"/>
              <a:t> </a:t>
            </a:r>
            <a:r>
              <a:rPr lang="en-US" dirty="0" err="1"/>
              <a:t>neconstituţionale</a:t>
            </a:r>
            <a:r>
              <a:rPr lang="en-US" dirty="0"/>
              <a:t> se </a:t>
            </a:r>
            <a:r>
              <a:rPr lang="en-US" dirty="0" err="1"/>
              <a:t>aduc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concordanţă</a:t>
            </a:r>
            <a:r>
              <a:rPr lang="en-US" dirty="0"/>
              <a:t> cu </a:t>
            </a:r>
            <a:r>
              <a:rPr lang="en-US" dirty="0" err="1"/>
              <a:t>hotărîrile</a:t>
            </a:r>
            <a:r>
              <a:rPr lang="en-US" dirty="0"/>
              <a:t> </a:t>
            </a:r>
            <a:r>
              <a:rPr lang="en-US" dirty="0" err="1"/>
              <a:t>Curţii</a:t>
            </a:r>
            <a:r>
              <a:rPr lang="en-US" dirty="0"/>
              <a:t> </a:t>
            </a:r>
            <a:r>
              <a:rPr lang="en-US" dirty="0" err="1"/>
              <a:t>Constituţionale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stabilit</a:t>
            </a:r>
            <a:r>
              <a:rPr lang="en-US" dirty="0"/>
              <a:t> de </a:t>
            </a:r>
            <a:r>
              <a:rPr lang="en-US" dirty="0" err="1"/>
              <a:t>Codul</a:t>
            </a:r>
            <a:r>
              <a:rPr lang="en-US" dirty="0"/>
              <a:t> </a:t>
            </a:r>
            <a:r>
              <a:rPr lang="en-US" dirty="0" err="1"/>
              <a:t>jurisdicţiei</a:t>
            </a:r>
            <a:r>
              <a:rPr lang="en-US" dirty="0"/>
              <a:t> </a:t>
            </a:r>
            <a:r>
              <a:rPr lang="en-US" dirty="0" err="1"/>
              <a:t>constituţionale</a:t>
            </a:r>
            <a:r>
              <a:rPr lang="en-US" dirty="0"/>
              <a:t> </a:t>
            </a:r>
            <a:r>
              <a:rPr lang="en-US" dirty="0" err="1"/>
              <a:t>nr</a:t>
            </a:r>
            <a:r>
              <a:rPr lang="en-US" dirty="0"/>
              <a:t>. 502/1995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Legea</a:t>
            </a:r>
            <a:r>
              <a:rPr lang="en-US" dirty="0"/>
              <a:t> </a:t>
            </a:r>
            <a:r>
              <a:rPr lang="en-US" dirty="0" err="1"/>
              <a:t>nr</a:t>
            </a:r>
            <a:r>
              <a:rPr lang="en-US" dirty="0"/>
              <a:t>. 317/1994 cu </a:t>
            </a:r>
            <a:r>
              <a:rPr lang="en-US" dirty="0" err="1"/>
              <a:t>privire</a:t>
            </a:r>
            <a:r>
              <a:rPr lang="en-US" dirty="0"/>
              <a:t> la </a:t>
            </a:r>
            <a:r>
              <a:rPr lang="en-US" dirty="0" err="1"/>
              <a:t>Curtea</a:t>
            </a:r>
            <a:r>
              <a:rPr lang="en-US" dirty="0"/>
              <a:t> </a:t>
            </a:r>
            <a:r>
              <a:rPr lang="en-US" dirty="0" err="1"/>
              <a:t>Constituţională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499505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Legea</a:t>
            </a:r>
            <a:r>
              <a:rPr lang="en-US" dirty="0"/>
              <a:t> </a:t>
            </a:r>
            <a:r>
              <a:rPr lang="en-US" dirty="0" err="1"/>
              <a:t>nr</a:t>
            </a:r>
            <a:r>
              <a:rPr lang="en-US" dirty="0"/>
              <a:t> 100 </a:t>
            </a:r>
            <a:r>
              <a:rPr lang="en-US" dirty="0" err="1"/>
              <a:t>prevede</a:t>
            </a:r>
            <a:r>
              <a:rPr lang="en-US" dirty="0"/>
              <a:t> </a:t>
            </a:r>
            <a:r>
              <a:rPr lang="en-US" dirty="0" err="1"/>
              <a:t>urmatoarele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3" y="1328738"/>
            <a:ext cx="11025187" cy="516413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–</a:t>
            </a:r>
            <a:r>
              <a:rPr lang="en-US" b="1" dirty="0" err="1"/>
              <a:t>Abrogarea</a:t>
            </a:r>
            <a:r>
              <a:rPr lang="en-US" dirty="0"/>
              <a:t> – </a:t>
            </a:r>
            <a:r>
              <a:rPr lang="en-US" dirty="0" err="1"/>
              <a:t>ieșirea</a:t>
            </a:r>
            <a:r>
              <a:rPr lang="en-US" dirty="0"/>
              <a:t> din </a:t>
            </a:r>
            <a:r>
              <a:rPr lang="en-US" dirty="0" err="1"/>
              <a:t>vigoare</a:t>
            </a:r>
            <a:r>
              <a:rPr lang="en-US" dirty="0"/>
              <a:t> a </a:t>
            </a:r>
            <a:r>
              <a:rPr lang="en-US" dirty="0" err="1"/>
              <a:t>unui</a:t>
            </a:r>
            <a:r>
              <a:rPr lang="en-US" dirty="0"/>
              <a:t> act </a:t>
            </a:r>
            <a:r>
              <a:rPr lang="en-US" dirty="0" err="1"/>
              <a:t>normativ</a:t>
            </a:r>
            <a:r>
              <a:rPr lang="en-US" dirty="0"/>
              <a:t> </a:t>
            </a:r>
            <a:r>
              <a:rPr lang="en-US" dirty="0" err="1"/>
              <a:t>învechit</a:t>
            </a:r>
            <a:r>
              <a:rPr lang="en-US" dirty="0"/>
              <a:t> </a:t>
            </a:r>
            <a:r>
              <a:rPr lang="en-US" dirty="0" err="1"/>
              <a:t>parțial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total,prin</a:t>
            </a:r>
            <a:r>
              <a:rPr lang="en-US" dirty="0"/>
              <a:t> </a:t>
            </a:r>
            <a:r>
              <a:rPr lang="en-US" dirty="0" err="1"/>
              <a:t>substituirea</a:t>
            </a:r>
            <a:r>
              <a:rPr lang="en-US" dirty="0"/>
              <a:t> </a:t>
            </a:r>
            <a:r>
              <a:rPr lang="en-US" dirty="0" err="1"/>
              <a:t>acestuia</a:t>
            </a:r>
            <a:r>
              <a:rPr lang="en-US" dirty="0"/>
              <a:t> cu un alt act </a:t>
            </a:r>
            <a:r>
              <a:rPr lang="en-US" dirty="0" err="1"/>
              <a:t>normativ</a:t>
            </a:r>
            <a:r>
              <a:rPr lang="en-US" dirty="0"/>
              <a:t> </a:t>
            </a:r>
            <a:r>
              <a:rPr lang="en-US" dirty="0" err="1"/>
              <a:t>corespunzător</a:t>
            </a:r>
            <a:r>
              <a:rPr lang="en-US" dirty="0"/>
              <a:t> </a:t>
            </a:r>
            <a:r>
              <a:rPr lang="en-US" dirty="0" err="1"/>
              <a:t>necesităților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. (</a:t>
            </a:r>
            <a:r>
              <a:rPr lang="en-US" dirty="0" err="1"/>
              <a:t>scoaterea</a:t>
            </a:r>
            <a:r>
              <a:rPr lang="en-US" dirty="0"/>
              <a:t> din circuit cu </a:t>
            </a:r>
            <a:r>
              <a:rPr lang="en-US" dirty="0" err="1"/>
              <a:t>substituirea</a:t>
            </a:r>
            <a:r>
              <a:rPr lang="en-US" dirty="0"/>
              <a:t> cu act </a:t>
            </a:r>
            <a:r>
              <a:rPr lang="en-US" dirty="0" err="1"/>
              <a:t>corespuzător</a:t>
            </a:r>
            <a:r>
              <a:rPr lang="en-US" dirty="0"/>
              <a:t>). </a:t>
            </a:r>
          </a:p>
          <a:p>
            <a:pPr marL="0" indent="0">
              <a:buNone/>
            </a:pPr>
            <a:r>
              <a:rPr lang="en-US" i="1" u="sng" dirty="0" err="1"/>
              <a:t>După</a:t>
            </a:r>
            <a:r>
              <a:rPr lang="en-US" i="1" u="sng" dirty="0"/>
              <a:t> </a:t>
            </a:r>
            <a:r>
              <a:rPr lang="en-US" i="1" u="sng" dirty="0" err="1"/>
              <a:t>volum</a:t>
            </a:r>
            <a:r>
              <a:rPr lang="en-US" i="1" u="sng" dirty="0"/>
              <a:t> </a:t>
            </a:r>
            <a:r>
              <a:rPr lang="en-US" i="1" u="sng" dirty="0" err="1"/>
              <a:t>deosebim</a:t>
            </a:r>
            <a:r>
              <a:rPr lang="en-US" i="1" u="sng" dirty="0"/>
              <a:t> </a:t>
            </a:r>
            <a:r>
              <a:rPr lang="en-US" i="1" u="sng" dirty="0" err="1"/>
              <a:t>abrogare</a:t>
            </a:r>
            <a:r>
              <a:rPr lang="en-US" i="1" u="sng" dirty="0"/>
              <a:t> </a:t>
            </a:r>
            <a:r>
              <a:rPr lang="en-US" i="1" u="sng" dirty="0" err="1"/>
              <a:t>totală</a:t>
            </a:r>
            <a:r>
              <a:rPr lang="en-US" i="1" u="sng" dirty="0"/>
              <a:t> </a:t>
            </a:r>
            <a:r>
              <a:rPr lang="en-US" i="1" u="sng" dirty="0" err="1"/>
              <a:t>și</a:t>
            </a:r>
            <a:r>
              <a:rPr lang="en-US" i="1" u="sng" dirty="0"/>
              <a:t> </a:t>
            </a:r>
            <a:r>
              <a:rPr lang="en-US" i="1" u="sng" dirty="0" err="1"/>
              <a:t>parțială</a:t>
            </a:r>
            <a:r>
              <a:rPr lang="en-US" i="1" u="sng" dirty="0"/>
              <a:t>.</a:t>
            </a:r>
            <a:endParaRPr lang="en-US" dirty="0"/>
          </a:p>
          <a:p>
            <a:pPr marL="0" indent="0">
              <a:buNone/>
            </a:pPr>
            <a:r>
              <a:rPr lang="en-US" b="1" i="1" dirty="0"/>
              <a:t>-</a:t>
            </a:r>
            <a:r>
              <a:rPr lang="en-US" b="1" i="1" dirty="0" err="1"/>
              <a:t>abrogare</a:t>
            </a:r>
            <a:r>
              <a:rPr lang="en-US" b="1" i="1" dirty="0"/>
              <a:t> </a:t>
            </a:r>
            <a:r>
              <a:rPr lang="en-US" b="1" i="1" dirty="0" err="1"/>
              <a:t>totală</a:t>
            </a:r>
            <a:r>
              <a:rPr lang="en-US" i="1" dirty="0"/>
              <a:t>–</a:t>
            </a:r>
            <a:r>
              <a:rPr lang="en-US" dirty="0" err="1"/>
              <a:t>scos</a:t>
            </a:r>
            <a:r>
              <a:rPr lang="en-US" dirty="0"/>
              <a:t> din circuit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substituit</a:t>
            </a:r>
            <a:r>
              <a:rPr lang="en-US" dirty="0"/>
              <a:t> </a:t>
            </a:r>
            <a:r>
              <a:rPr lang="en-US" dirty="0" err="1"/>
              <a:t>complet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i="1" dirty="0"/>
              <a:t>–</a:t>
            </a:r>
            <a:r>
              <a:rPr lang="en-US" b="1" i="1" dirty="0" err="1"/>
              <a:t>abrogare</a:t>
            </a:r>
            <a:r>
              <a:rPr lang="en-US" b="1" i="1" dirty="0"/>
              <a:t> </a:t>
            </a:r>
            <a:r>
              <a:rPr lang="en-US" b="1" i="1" dirty="0" err="1"/>
              <a:t>parțială</a:t>
            </a:r>
            <a:r>
              <a:rPr lang="en-US" i="1" dirty="0"/>
              <a:t> – </a:t>
            </a:r>
            <a:r>
              <a:rPr lang="en-US" dirty="0" err="1"/>
              <a:t>scos</a:t>
            </a:r>
            <a:r>
              <a:rPr lang="en-US" dirty="0"/>
              <a:t> din circuit </a:t>
            </a:r>
            <a:r>
              <a:rPr lang="en-US" dirty="0" err="1"/>
              <a:t>doar</a:t>
            </a:r>
            <a:r>
              <a:rPr lang="en-US" dirty="0"/>
              <a:t> o parte a </a:t>
            </a:r>
            <a:r>
              <a:rPr lang="en-US" dirty="0" err="1"/>
              <a:t>actului</a:t>
            </a:r>
            <a:r>
              <a:rPr lang="en-US" dirty="0"/>
              <a:t> </a:t>
            </a:r>
            <a:r>
              <a:rPr lang="en-US" dirty="0" err="1"/>
              <a:t>normativ</a:t>
            </a:r>
            <a:r>
              <a:rPr lang="en-US" i="1" dirty="0"/>
              <a:t>.</a:t>
            </a:r>
          </a:p>
          <a:p>
            <a:pPr marL="0" indent="0">
              <a:buNone/>
            </a:pPr>
            <a:r>
              <a:rPr lang="en-US" i="1" u="sng" dirty="0" err="1"/>
              <a:t>După</a:t>
            </a:r>
            <a:r>
              <a:rPr lang="en-US" i="1" u="sng" dirty="0"/>
              <a:t> formula </a:t>
            </a:r>
            <a:r>
              <a:rPr lang="en-US" i="1" u="sng" dirty="0" err="1"/>
              <a:t>sau</a:t>
            </a:r>
            <a:r>
              <a:rPr lang="en-US" i="1" u="sng" dirty="0"/>
              <a:t> </a:t>
            </a:r>
            <a:r>
              <a:rPr lang="en-US" i="1" u="sng" dirty="0" err="1"/>
              <a:t>expresia</a:t>
            </a:r>
            <a:r>
              <a:rPr lang="en-US" i="1" u="sng" dirty="0"/>
              <a:t> de </a:t>
            </a:r>
            <a:r>
              <a:rPr lang="en-US" i="1" u="sng" dirty="0" err="1"/>
              <a:t>abrogare</a:t>
            </a:r>
            <a:r>
              <a:rPr lang="en-US" i="1" u="sng" dirty="0"/>
              <a:t> </a:t>
            </a:r>
            <a:r>
              <a:rPr lang="en-US" i="1" u="sng" dirty="0" err="1"/>
              <a:t>deosebim</a:t>
            </a:r>
            <a:r>
              <a:rPr lang="en-US" i="1" u="sng" dirty="0"/>
              <a:t>:</a:t>
            </a:r>
            <a:endParaRPr lang="en-US" dirty="0"/>
          </a:p>
          <a:p>
            <a:pPr marL="0" indent="0">
              <a:buNone/>
            </a:pPr>
            <a:r>
              <a:rPr lang="en-US" b="1" i="1" dirty="0"/>
              <a:t>-</a:t>
            </a:r>
            <a:r>
              <a:rPr lang="en-US" b="1" i="1" dirty="0" err="1"/>
              <a:t>abrogarea</a:t>
            </a:r>
            <a:r>
              <a:rPr lang="en-US" b="1" i="1" dirty="0"/>
              <a:t> </a:t>
            </a:r>
            <a:r>
              <a:rPr lang="en-US" b="1" i="1" dirty="0" err="1"/>
              <a:t>expresă</a:t>
            </a:r>
            <a:r>
              <a:rPr lang="en-US" b="1" i="1" dirty="0"/>
              <a:t> </a:t>
            </a:r>
            <a:r>
              <a:rPr lang="en-US" b="1" i="1" dirty="0" err="1"/>
              <a:t>directă</a:t>
            </a:r>
            <a:r>
              <a:rPr lang="en-US" i="1" dirty="0"/>
              <a:t>–</a:t>
            </a:r>
            <a:r>
              <a:rPr lang="en-US" dirty="0" err="1"/>
              <a:t>cînd</a:t>
            </a:r>
            <a:r>
              <a:rPr lang="en-US" dirty="0"/>
              <a:t> se </a:t>
            </a:r>
            <a:r>
              <a:rPr lang="en-US" dirty="0" err="1"/>
              <a:t>arată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text </a:t>
            </a:r>
            <a:r>
              <a:rPr lang="en-US" dirty="0" err="1"/>
              <a:t>ceea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se </a:t>
            </a:r>
            <a:r>
              <a:rPr lang="en-US" dirty="0" err="1"/>
              <a:t>abrogă</a:t>
            </a:r>
            <a:r>
              <a:rPr lang="en-US" dirty="0"/>
              <a:t>.(</a:t>
            </a:r>
            <a:r>
              <a:rPr lang="en-US" dirty="0" err="1"/>
              <a:t>actul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capitol,în</a:t>
            </a:r>
            <a:r>
              <a:rPr lang="en-US" dirty="0"/>
              <a:t> </a:t>
            </a:r>
            <a:r>
              <a:rPr lang="en-US" dirty="0" err="1"/>
              <a:t>ansamblu</a:t>
            </a:r>
            <a:r>
              <a:rPr lang="en-US" dirty="0"/>
              <a:t>). </a:t>
            </a:r>
          </a:p>
          <a:p>
            <a:pPr marL="0" indent="0">
              <a:buNone/>
            </a:pPr>
            <a:r>
              <a:rPr lang="en-US" b="1" i="1" dirty="0"/>
              <a:t>-</a:t>
            </a:r>
            <a:r>
              <a:rPr lang="en-US" b="1" i="1" dirty="0" err="1"/>
              <a:t>abrogarea</a:t>
            </a:r>
            <a:r>
              <a:rPr lang="en-US" b="1" i="1" dirty="0"/>
              <a:t> </a:t>
            </a:r>
            <a:r>
              <a:rPr lang="en-US" b="1" i="1" dirty="0" err="1"/>
              <a:t>expresă</a:t>
            </a:r>
            <a:r>
              <a:rPr lang="en-US" b="1" i="1" dirty="0"/>
              <a:t> </a:t>
            </a:r>
            <a:r>
              <a:rPr lang="en-US" b="1" i="1" dirty="0" err="1"/>
              <a:t>indirectă</a:t>
            </a:r>
            <a:r>
              <a:rPr lang="en-US" i="1" dirty="0"/>
              <a:t>–</a:t>
            </a:r>
            <a:r>
              <a:rPr lang="en-US" dirty="0" err="1"/>
              <a:t>cînd</a:t>
            </a:r>
            <a:r>
              <a:rPr lang="en-US" dirty="0"/>
              <a:t> se </a:t>
            </a:r>
            <a:r>
              <a:rPr lang="en-US" dirty="0" err="1"/>
              <a:t>arată</a:t>
            </a:r>
            <a:r>
              <a:rPr lang="en-US" dirty="0"/>
              <a:t> la general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actele</a:t>
            </a:r>
            <a:r>
              <a:rPr lang="en-US" dirty="0"/>
              <a:t> normative </a:t>
            </a:r>
            <a:r>
              <a:rPr lang="en-US" dirty="0" err="1"/>
              <a:t>necorespunzătoare</a:t>
            </a:r>
            <a:r>
              <a:rPr lang="en-US" dirty="0"/>
              <a:t> cu </a:t>
            </a:r>
            <a:r>
              <a:rPr lang="en-US" dirty="0" err="1"/>
              <a:t>noul</a:t>
            </a:r>
            <a:r>
              <a:rPr lang="en-US" dirty="0"/>
              <a:t> act </a:t>
            </a:r>
            <a:r>
              <a:rPr lang="en-US" dirty="0" err="1"/>
              <a:t>normativ</a:t>
            </a:r>
            <a:r>
              <a:rPr lang="en-US" dirty="0"/>
              <a:t> se </a:t>
            </a:r>
            <a:r>
              <a:rPr lang="en-US" dirty="0" err="1"/>
              <a:t>abrogă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i="1" dirty="0"/>
              <a:t>-</a:t>
            </a:r>
            <a:r>
              <a:rPr lang="en-US" b="1" i="1" dirty="0" err="1"/>
              <a:t>abrogarea</a:t>
            </a:r>
            <a:r>
              <a:rPr lang="en-US" b="1" i="1" dirty="0"/>
              <a:t> </a:t>
            </a:r>
            <a:r>
              <a:rPr lang="en-US" b="1" i="1" dirty="0" err="1"/>
              <a:t>tacită</a:t>
            </a:r>
            <a:r>
              <a:rPr lang="en-US" b="1" i="1" dirty="0"/>
              <a:t>(</a:t>
            </a:r>
            <a:r>
              <a:rPr lang="en-US" b="1" i="1" dirty="0" err="1"/>
              <a:t>implicită</a:t>
            </a:r>
            <a:r>
              <a:rPr lang="en-US" b="1" i="1" dirty="0"/>
              <a:t>)</a:t>
            </a:r>
            <a:r>
              <a:rPr lang="en-US" i="1" dirty="0"/>
              <a:t> –</a:t>
            </a:r>
            <a:r>
              <a:rPr lang="en-US" dirty="0"/>
              <a:t> </a:t>
            </a:r>
            <a:r>
              <a:rPr lang="en-US" dirty="0" err="1"/>
              <a:t>denotă</a:t>
            </a:r>
            <a:r>
              <a:rPr lang="en-US" dirty="0"/>
              <a:t> </a:t>
            </a:r>
            <a:r>
              <a:rPr lang="en-US" dirty="0" err="1"/>
              <a:t>absența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expresii</a:t>
            </a:r>
            <a:r>
              <a:rPr lang="en-US" dirty="0"/>
              <a:t> de </a:t>
            </a:r>
            <a:r>
              <a:rPr lang="en-US" dirty="0" err="1"/>
              <a:t>abrogare</a:t>
            </a:r>
            <a:r>
              <a:rPr lang="en-US" dirty="0"/>
              <a:t>. </a:t>
            </a:r>
          </a:p>
          <a:p>
            <a:pPr marL="0" indent="0">
              <a:buNone/>
            </a:pPr>
            <a:r>
              <a:rPr lang="en-US" b="1" dirty="0" err="1"/>
              <a:t>Ajungerea</a:t>
            </a:r>
            <a:r>
              <a:rPr lang="en-US" b="1" dirty="0"/>
              <a:t> la </a:t>
            </a:r>
            <a:r>
              <a:rPr lang="en-US" b="1" dirty="0" err="1"/>
              <a:t>termen</a:t>
            </a:r>
            <a:r>
              <a:rPr lang="en-US" b="1" dirty="0"/>
              <a:t> –</a:t>
            </a:r>
            <a:r>
              <a:rPr lang="en-US" dirty="0"/>
              <a:t> data </a:t>
            </a:r>
            <a:r>
              <a:rPr lang="en-US" dirty="0" err="1"/>
              <a:t>expirării</a:t>
            </a:r>
            <a:r>
              <a:rPr lang="en-US" dirty="0"/>
              <a:t> </a:t>
            </a:r>
            <a:r>
              <a:rPr lang="en-US" dirty="0" err="1"/>
              <a:t>actului</a:t>
            </a:r>
            <a:r>
              <a:rPr lang="en-US" dirty="0"/>
              <a:t> </a:t>
            </a:r>
            <a:r>
              <a:rPr lang="en-US" dirty="0" err="1"/>
              <a:t>normativ,adică</a:t>
            </a:r>
            <a:r>
              <a:rPr lang="en-US" dirty="0"/>
              <a:t> </a:t>
            </a:r>
            <a:r>
              <a:rPr lang="en-US" dirty="0" err="1"/>
              <a:t>ajungerea</a:t>
            </a:r>
            <a:r>
              <a:rPr lang="en-US" dirty="0"/>
              <a:t> la </a:t>
            </a:r>
            <a:r>
              <a:rPr lang="en-US" dirty="0" err="1"/>
              <a:t>limita</a:t>
            </a:r>
            <a:r>
              <a:rPr lang="en-US" dirty="0"/>
              <a:t> </a:t>
            </a:r>
            <a:r>
              <a:rPr lang="en-US" dirty="0" err="1"/>
              <a:t>normei</a:t>
            </a:r>
            <a:r>
              <a:rPr lang="en-US" dirty="0"/>
              <a:t> ,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procedeul</a:t>
            </a:r>
            <a:r>
              <a:rPr lang="en-US" dirty="0"/>
              <a:t> de </a:t>
            </a:r>
            <a:r>
              <a:rPr lang="en-US" dirty="0" err="1"/>
              <a:t>eșire</a:t>
            </a:r>
            <a:r>
              <a:rPr lang="en-US" dirty="0"/>
              <a:t> din </a:t>
            </a:r>
            <a:r>
              <a:rPr lang="en-US" dirty="0" err="1"/>
              <a:t>vigoare</a:t>
            </a:r>
            <a:r>
              <a:rPr lang="en-US" dirty="0"/>
              <a:t> a </a:t>
            </a:r>
            <a:r>
              <a:rPr lang="en-US" dirty="0" err="1"/>
              <a:t>actelor</a:t>
            </a:r>
            <a:r>
              <a:rPr lang="en-US" dirty="0"/>
              <a:t> normative </a:t>
            </a:r>
            <a:r>
              <a:rPr lang="en-US" dirty="0" err="1"/>
              <a:t>temporare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i="1" dirty="0"/>
              <a:t>–</a:t>
            </a:r>
            <a:r>
              <a:rPr lang="en-US" b="1" dirty="0" err="1"/>
              <a:t>desuetudine</a:t>
            </a:r>
            <a:r>
              <a:rPr lang="en-US" b="1" dirty="0"/>
              <a:t>/ex </a:t>
            </a:r>
            <a:r>
              <a:rPr lang="en-US" b="1" dirty="0" err="1"/>
              <a:t>cadicitate</a:t>
            </a:r>
            <a:r>
              <a:rPr lang="en-US" b="1" dirty="0"/>
              <a:t> – </a:t>
            </a:r>
            <a:r>
              <a:rPr lang="en-US" dirty="0" err="1"/>
              <a:t>este</a:t>
            </a:r>
            <a:r>
              <a:rPr lang="en-US" dirty="0"/>
              <a:t> o </a:t>
            </a:r>
            <a:r>
              <a:rPr lang="en-US" dirty="0" err="1"/>
              <a:t>cale</a:t>
            </a:r>
            <a:r>
              <a:rPr lang="en-US" dirty="0"/>
              <a:t> de </a:t>
            </a:r>
            <a:r>
              <a:rPr lang="en-US" dirty="0" err="1"/>
              <a:t>ieșire</a:t>
            </a:r>
            <a:r>
              <a:rPr lang="en-US" dirty="0"/>
              <a:t> din </a:t>
            </a:r>
            <a:r>
              <a:rPr lang="en-US" dirty="0" err="1"/>
              <a:t>vigoare</a:t>
            </a:r>
            <a:r>
              <a:rPr lang="en-US" dirty="0"/>
              <a:t> a </a:t>
            </a:r>
            <a:r>
              <a:rPr lang="en-US" dirty="0" err="1"/>
              <a:t>actelor</a:t>
            </a:r>
            <a:r>
              <a:rPr lang="en-US" dirty="0"/>
              <a:t> normative care </a:t>
            </a:r>
            <a:r>
              <a:rPr lang="en-US" dirty="0" err="1"/>
              <a:t>își</a:t>
            </a:r>
            <a:r>
              <a:rPr lang="en-US" dirty="0"/>
              <a:t> </a:t>
            </a:r>
            <a:r>
              <a:rPr lang="en-US" dirty="0" err="1"/>
              <a:t>pierd</a:t>
            </a:r>
            <a:r>
              <a:rPr lang="en-US" dirty="0"/>
              <a:t> </a:t>
            </a:r>
            <a:r>
              <a:rPr lang="en-US" dirty="0" err="1"/>
              <a:t>obiectul</a:t>
            </a:r>
            <a:r>
              <a:rPr lang="en-US" dirty="0"/>
              <a:t> de </a:t>
            </a:r>
            <a:r>
              <a:rPr lang="en-US" dirty="0" err="1"/>
              <a:t>reglementare</a:t>
            </a:r>
            <a:r>
              <a:rPr lang="en-US" dirty="0"/>
              <a:t>. </a:t>
            </a:r>
          </a:p>
          <a:p>
            <a:pPr marL="0" indent="0">
              <a:buNone/>
            </a:pPr>
            <a:r>
              <a:rPr lang="en-US" b="1" i="1" dirty="0"/>
              <a:t>–</a:t>
            </a:r>
            <a:r>
              <a:rPr lang="en-US" b="1" dirty="0" err="1"/>
              <a:t>Consumarea</a:t>
            </a:r>
            <a:r>
              <a:rPr lang="en-US" b="1" dirty="0"/>
              <a:t> </a:t>
            </a:r>
            <a:r>
              <a:rPr lang="en-US" b="1" dirty="0" err="1"/>
              <a:t>actului</a:t>
            </a:r>
            <a:r>
              <a:rPr lang="en-US" b="1" dirty="0"/>
              <a:t> </a:t>
            </a:r>
            <a:r>
              <a:rPr lang="en-US" b="1" dirty="0" err="1"/>
              <a:t>normativ</a:t>
            </a:r>
            <a:r>
              <a:rPr lang="en-US" b="1" dirty="0"/>
              <a:t>- </a:t>
            </a:r>
            <a:r>
              <a:rPr lang="en-US" dirty="0" err="1"/>
              <a:t>procedeu</a:t>
            </a:r>
            <a:r>
              <a:rPr lang="en-US" dirty="0"/>
              <a:t> de </a:t>
            </a:r>
            <a:r>
              <a:rPr lang="en-US" dirty="0" err="1"/>
              <a:t>eșire</a:t>
            </a:r>
            <a:r>
              <a:rPr lang="en-US" dirty="0"/>
              <a:t> a </a:t>
            </a:r>
            <a:r>
              <a:rPr lang="en-US" dirty="0" err="1"/>
              <a:t>actului</a:t>
            </a:r>
            <a:r>
              <a:rPr lang="en-US" dirty="0"/>
              <a:t> </a:t>
            </a:r>
            <a:r>
              <a:rPr lang="en-US" dirty="0" err="1"/>
              <a:t>normativ,care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-a </a:t>
            </a:r>
            <a:r>
              <a:rPr lang="en-US" dirty="0" err="1"/>
              <a:t>atins</a:t>
            </a:r>
            <a:r>
              <a:rPr lang="en-US" dirty="0"/>
              <a:t> </a:t>
            </a:r>
            <a:r>
              <a:rPr lang="en-US" dirty="0" err="1"/>
              <a:t>scopul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221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Sistemul</a:t>
            </a:r>
            <a:r>
              <a:rPr lang="en-US" dirty="0"/>
              <a:t> institutional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36700" y="2387600"/>
          <a:ext cx="9271000" cy="3378200"/>
        </p:xfrm>
        <a:graphic>
          <a:graphicData uri="http://schemas.openxmlformats.org/drawingml/2006/table">
            <a:tbl>
              <a:tblPr/>
              <a:tblGrid>
                <a:gridCol w="463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o-RO" b="1" i="1">
                          <a:effectLst/>
                        </a:rPr>
                        <a:t>               Sistemul dreptului</a:t>
                      </a:r>
                      <a:endParaRPr lang="ro-RO">
                        <a:effectLst/>
                      </a:endParaRPr>
                    </a:p>
                  </a:txBody>
                  <a:tcPr marT="635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b="1" i="1">
                          <a:effectLst/>
                        </a:rPr>
                        <a:t>                Sistemul legislației </a:t>
                      </a:r>
                      <a:endParaRPr lang="ro-RO">
                        <a:effectLst/>
                      </a:endParaRPr>
                    </a:p>
                  </a:txBody>
                  <a:tcPr marT="635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i="1">
                          <a:effectLst/>
                        </a:rPr>
                        <a:t>Explică strucutră internă a dreptului obiectiv</a:t>
                      </a:r>
                      <a:endParaRPr lang="en-US">
                        <a:effectLst/>
                      </a:endParaRPr>
                    </a:p>
                  </a:txBody>
                  <a:tcPr marT="63500" marB="635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>
                          <a:effectLst/>
                        </a:rPr>
                        <a:t>Arată structura externă a dreptului obiectiv </a:t>
                      </a:r>
                      <a:endParaRPr lang="en-US">
                        <a:effectLst/>
                      </a:endParaRPr>
                    </a:p>
                  </a:txBody>
                  <a:tcPr marT="63500" marB="635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i="1">
                          <a:effectLst/>
                        </a:rPr>
                        <a:t>Elementul primar este norma juridică</a:t>
                      </a:r>
                      <a:endParaRPr lang="en-US">
                        <a:effectLst/>
                      </a:endParaRPr>
                    </a:p>
                  </a:txBody>
                  <a:tcPr marT="63500" marB="635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>
                          <a:effectLst/>
                        </a:rPr>
                        <a:t>Elementul primar este articolul actului normativ</a:t>
                      </a:r>
                      <a:endParaRPr lang="en-US">
                        <a:effectLst/>
                      </a:endParaRPr>
                    </a:p>
                  </a:txBody>
                  <a:tcPr marT="63500" marB="635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i="1">
                          <a:effectLst/>
                        </a:rPr>
                        <a:t>Macroelementul sistemului de drept este ramura de drept</a:t>
                      </a:r>
                      <a:endParaRPr lang="en-US">
                        <a:effectLst/>
                      </a:endParaRPr>
                    </a:p>
                  </a:txBody>
                  <a:tcPr marT="63500" marB="635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>
                          <a:effectLst/>
                        </a:rPr>
                        <a:t>Macroelementul sistemului legislației este codul de legi</a:t>
                      </a:r>
                      <a:endParaRPr lang="en-US">
                        <a:effectLst/>
                      </a:endParaRPr>
                    </a:p>
                  </a:txBody>
                  <a:tcPr marT="63500" marB="635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n-US" b="1" i="1" dirty="0">
                          <a:effectLst/>
                        </a:rPr>
                        <a:t>                  </a:t>
                      </a:r>
                      <a:r>
                        <a:rPr lang="en-US" b="1" i="1" dirty="0" err="1">
                          <a:effectLst/>
                        </a:rPr>
                        <a:t>Ambele</a:t>
                      </a:r>
                      <a:r>
                        <a:rPr lang="en-US" b="1" i="1" dirty="0">
                          <a:effectLst/>
                        </a:rPr>
                        <a:t> </a:t>
                      </a:r>
                      <a:r>
                        <a:rPr lang="en-US" b="1" i="1" dirty="0" err="1">
                          <a:effectLst/>
                        </a:rPr>
                        <a:t>sunt</a:t>
                      </a:r>
                      <a:r>
                        <a:rPr lang="en-US" b="1" i="1" dirty="0">
                          <a:effectLst/>
                        </a:rPr>
                        <a:t> </a:t>
                      </a:r>
                      <a:r>
                        <a:rPr lang="en-US" b="1" i="1" dirty="0" err="1">
                          <a:effectLst/>
                        </a:rPr>
                        <a:t>sisteme</a:t>
                      </a:r>
                      <a:r>
                        <a:rPr lang="en-US" b="1" i="1" dirty="0">
                          <a:effectLst/>
                        </a:rPr>
                        <a:t> de </a:t>
                      </a:r>
                      <a:r>
                        <a:rPr lang="en-US" b="1" i="1" dirty="0" err="1">
                          <a:effectLst/>
                        </a:rPr>
                        <a:t>drept,totalități</a:t>
                      </a:r>
                      <a:r>
                        <a:rPr lang="en-US" b="1" i="1" dirty="0">
                          <a:effectLst/>
                        </a:rPr>
                        <a:t> de </a:t>
                      </a:r>
                      <a:r>
                        <a:rPr lang="en-US" b="1" i="1" dirty="0" err="1">
                          <a:effectLst/>
                        </a:rPr>
                        <a:t>elemente</a:t>
                      </a:r>
                      <a:r>
                        <a:rPr lang="en-US" b="1" i="1" dirty="0">
                          <a:effectLst/>
                        </a:rPr>
                        <a:t> constitutive.</a:t>
                      </a:r>
                      <a:endParaRPr lang="en-US" dirty="0">
                        <a:effectLst/>
                      </a:endParaRPr>
                    </a:p>
                    <a:p>
                      <a:r>
                        <a:rPr lang="en-US" b="1" i="1" dirty="0">
                          <a:effectLst/>
                        </a:rPr>
                        <a:t>                             </a:t>
                      </a:r>
                      <a:r>
                        <a:rPr lang="en-US" b="1" i="1" dirty="0" err="1">
                          <a:effectLst/>
                        </a:rPr>
                        <a:t>Ambele</a:t>
                      </a:r>
                      <a:r>
                        <a:rPr lang="en-US" b="1" i="1" dirty="0">
                          <a:effectLst/>
                        </a:rPr>
                        <a:t> </a:t>
                      </a:r>
                      <a:r>
                        <a:rPr lang="en-US" b="1" i="1" dirty="0" err="1">
                          <a:effectLst/>
                        </a:rPr>
                        <a:t>explică</a:t>
                      </a:r>
                      <a:r>
                        <a:rPr lang="en-US" b="1" i="1" dirty="0">
                          <a:effectLst/>
                        </a:rPr>
                        <a:t> </a:t>
                      </a:r>
                      <a:r>
                        <a:rPr lang="en-US" b="1" i="1" dirty="0" err="1">
                          <a:effectLst/>
                        </a:rPr>
                        <a:t>dreptul</a:t>
                      </a:r>
                      <a:r>
                        <a:rPr lang="en-US" b="1" i="1" dirty="0">
                          <a:effectLst/>
                        </a:rPr>
                        <a:t> </a:t>
                      </a:r>
                      <a:r>
                        <a:rPr lang="en-US" b="1" i="1" dirty="0" err="1">
                          <a:effectLst/>
                        </a:rPr>
                        <a:t>obiectiv</a:t>
                      </a:r>
                      <a:r>
                        <a:rPr lang="en-US" b="1" i="1" dirty="0">
                          <a:effectLst/>
                        </a:rPr>
                        <a:t>(</a:t>
                      </a:r>
                      <a:r>
                        <a:rPr lang="en-US" b="1" i="1" dirty="0" err="1">
                          <a:effectLst/>
                        </a:rPr>
                        <a:t>pozitiv</a:t>
                      </a:r>
                      <a:r>
                        <a:rPr lang="en-US" b="1" i="1" dirty="0">
                          <a:effectLst/>
                        </a:rPr>
                        <a:t>).</a:t>
                      </a:r>
                      <a:endParaRPr lang="en-US" dirty="0">
                        <a:effectLst/>
                      </a:endParaRPr>
                    </a:p>
                    <a:p>
                      <a:r>
                        <a:rPr lang="en-US" b="1" i="1" dirty="0">
                          <a:effectLst/>
                        </a:rPr>
                        <a:t>        </a:t>
                      </a:r>
                      <a:r>
                        <a:rPr lang="en-US" b="1" i="1" dirty="0" err="1">
                          <a:effectLst/>
                        </a:rPr>
                        <a:t>Fac</a:t>
                      </a:r>
                      <a:r>
                        <a:rPr lang="en-US" b="1" i="1" dirty="0">
                          <a:effectLst/>
                        </a:rPr>
                        <a:t> parte din </a:t>
                      </a:r>
                      <a:r>
                        <a:rPr lang="en-US" b="1" i="1" dirty="0" err="1">
                          <a:effectLst/>
                        </a:rPr>
                        <a:t>sistemul</a:t>
                      </a:r>
                      <a:r>
                        <a:rPr lang="en-US" b="1" i="1" dirty="0">
                          <a:effectLst/>
                        </a:rPr>
                        <a:t> </a:t>
                      </a:r>
                      <a:r>
                        <a:rPr lang="en-US" b="1" i="1" dirty="0" err="1">
                          <a:effectLst/>
                        </a:rPr>
                        <a:t>juridic</a:t>
                      </a:r>
                      <a:r>
                        <a:rPr lang="en-US" b="1" i="1" dirty="0">
                          <a:effectLst/>
                        </a:rPr>
                        <a:t> al </a:t>
                      </a:r>
                      <a:r>
                        <a:rPr lang="en-US" b="1" i="1" dirty="0" err="1">
                          <a:effectLst/>
                        </a:rPr>
                        <a:t>sociaetății</a:t>
                      </a:r>
                      <a:r>
                        <a:rPr lang="en-US" b="1" i="1" dirty="0">
                          <a:effectLst/>
                        </a:rPr>
                        <a:t> (</a:t>
                      </a:r>
                      <a:r>
                        <a:rPr lang="en-US" b="1" i="1" dirty="0" err="1">
                          <a:effectLst/>
                        </a:rPr>
                        <a:t>realitate</a:t>
                      </a:r>
                      <a:r>
                        <a:rPr lang="en-US" b="1" i="1" dirty="0">
                          <a:effectLst/>
                        </a:rPr>
                        <a:t> </a:t>
                      </a:r>
                      <a:r>
                        <a:rPr lang="en-US" b="1" i="1" dirty="0" err="1">
                          <a:effectLst/>
                        </a:rPr>
                        <a:t>juridică</a:t>
                      </a:r>
                      <a:r>
                        <a:rPr lang="en-US" b="1" i="1" dirty="0">
                          <a:effectLst/>
                        </a:rPr>
                        <a:t> a  </a:t>
                      </a:r>
                      <a:r>
                        <a:rPr lang="en-US" b="1" i="1" dirty="0" err="1">
                          <a:effectLst/>
                        </a:rPr>
                        <a:t>societății</a:t>
                      </a:r>
                      <a:r>
                        <a:rPr lang="en-US" b="1" i="1" dirty="0">
                          <a:effectLst/>
                        </a:rPr>
                        <a:t>).</a:t>
                      </a:r>
                      <a:endParaRPr lang="en-US" dirty="0">
                        <a:effectLst/>
                      </a:endParaRPr>
                    </a:p>
                    <a:p>
                      <a:r>
                        <a:rPr lang="en-US" b="1" i="1" dirty="0">
                          <a:effectLst/>
                        </a:rPr>
                        <a:t>                                           </a:t>
                      </a:r>
                      <a:r>
                        <a:rPr lang="en-US" b="1" i="1" dirty="0" err="1">
                          <a:effectLst/>
                        </a:rPr>
                        <a:t>Exprimă</a:t>
                      </a:r>
                      <a:r>
                        <a:rPr lang="en-US" b="1" i="1" dirty="0">
                          <a:effectLst/>
                        </a:rPr>
                        <a:t> </a:t>
                      </a:r>
                      <a:r>
                        <a:rPr lang="en-US" b="1" i="1" dirty="0" err="1">
                          <a:effectLst/>
                        </a:rPr>
                        <a:t>voința</a:t>
                      </a:r>
                      <a:r>
                        <a:rPr lang="en-US" b="1" i="1" dirty="0">
                          <a:effectLst/>
                        </a:rPr>
                        <a:t> </a:t>
                      </a:r>
                      <a:r>
                        <a:rPr lang="en-US" b="1" i="1" dirty="0" err="1">
                          <a:effectLst/>
                        </a:rPr>
                        <a:t>statului</a:t>
                      </a:r>
                      <a:r>
                        <a:rPr lang="en-US" b="1" i="1" dirty="0">
                          <a:effectLst/>
                        </a:rPr>
                        <a:t>.</a:t>
                      </a:r>
                      <a:endParaRPr lang="en-US" dirty="0">
                        <a:effectLst/>
                      </a:endParaRPr>
                    </a:p>
                  </a:txBody>
                  <a:tcPr marT="63500" marB="635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8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 </a:t>
            </a:r>
            <a:endParaRPr kumimoji="0" lang="x-none" altLang="x-non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9498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8638"/>
            <a:ext cx="10515600" cy="5648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err="1"/>
              <a:t>Actele</a:t>
            </a:r>
            <a:r>
              <a:rPr lang="en-US" dirty="0"/>
              <a:t> </a:t>
            </a:r>
            <a:r>
              <a:rPr lang="en-US" b="1" i="1" dirty="0"/>
              <a:t>normative</a:t>
            </a:r>
            <a:r>
              <a:rPr lang="en-US" dirty="0"/>
              <a:t> – </a:t>
            </a:r>
            <a:r>
              <a:rPr lang="en-US" dirty="0" err="1"/>
              <a:t>izvoare</a:t>
            </a:r>
            <a:r>
              <a:rPr lang="en-US" dirty="0"/>
              <a:t> ale </a:t>
            </a:r>
            <a:r>
              <a:rPr lang="en-US" dirty="0" err="1"/>
              <a:t>dreptului</a:t>
            </a:r>
            <a:r>
              <a:rPr lang="en-US" dirty="0"/>
              <a:t> civil, pot </a:t>
            </a:r>
            <a:r>
              <a:rPr lang="en-US" dirty="0" err="1"/>
              <a:t>cuprinde</a:t>
            </a:r>
            <a:r>
              <a:rPr lang="en-US" dirty="0"/>
              <a:t> </a:t>
            </a:r>
            <a:r>
              <a:rPr lang="en-US" dirty="0" err="1"/>
              <a:t>norme</a:t>
            </a:r>
            <a:r>
              <a:rPr lang="en-US" dirty="0"/>
              <a:t> care, din </a:t>
            </a:r>
            <a:r>
              <a:rPr lang="en-US" dirty="0" err="1"/>
              <a:t>punct</a:t>
            </a:r>
            <a:r>
              <a:rPr lang="en-US" dirty="0"/>
              <a:t> de </a:t>
            </a:r>
            <a:r>
              <a:rPr lang="en-US" dirty="0" err="1"/>
              <a:t>vedere</a:t>
            </a:r>
            <a:r>
              <a:rPr lang="en-US" dirty="0"/>
              <a:t> al </a:t>
            </a:r>
            <a:r>
              <a:rPr lang="en-US" dirty="0" err="1"/>
              <a:t>forţei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 </a:t>
            </a:r>
            <a:r>
              <a:rPr lang="en-US" dirty="0" err="1"/>
              <a:t>obligatorii,pot</a:t>
            </a:r>
            <a:r>
              <a:rPr lang="en-US" dirty="0"/>
              <a:t> fi </a:t>
            </a:r>
            <a:r>
              <a:rPr lang="en-US" dirty="0" err="1"/>
              <a:t>clasificate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: </a:t>
            </a:r>
          </a:p>
          <a:p>
            <a:pPr marL="0" indent="0">
              <a:buNone/>
            </a:pPr>
            <a:r>
              <a:rPr lang="en-US" i="1" dirty="0"/>
              <a:t>-Imperative – </a:t>
            </a:r>
            <a:r>
              <a:rPr lang="en-US" dirty="0" err="1"/>
              <a:t>impun</a:t>
            </a:r>
            <a:r>
              <a:rPr lang="en-US" dirty="0"/>
              <a:t> o </a:t>
            </a:r>
            <a:r>
              <a:rPr lang="en-US" dirty="0" err="1"/>
              <a:t>anumită</a:t>
            </a:r>
            <a:r>
              <a:rPr lang="en-US" dirty="0"/>
              <a:t> conduit </a:t>
            </a:r>
            <a:r>
              <a:rPr lang="en-US" dirty="0" err="1"/>
              <a:t>participanţilor</a:t>
            </a:r>
            <a:r>
              <a:rPr lang="en-US" dirty="0"/>
              <a:t> la </a:t>
            </a:r>
            <a:r>
              <a:rPr lang="en-US" dirty="0" err="1"/>
              <a:t>raportul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, de la care nu se pot abate. </a:t>
            </a:r>
          </a:p>
          <a:p>
            <a:pPr marL="0" indent="0">
              <a:buNone/>
            </a:pPr>
            <a:r>
              <a:rPr lang="en-US" i="1" dirty="0"/>
              <a:t>-</a:t>
            </a:r>
            <a:r>
              <a:rPr lang="en-US" i="1" dirty="0" err="1"/>
              <a:t>Dispozitive</a:t>
            </a:r>
            <a:r>
              <a:rPr lang="en-US" i="1" dirty="0"/>
              <a:t>- </a:t>
            </a:r>
            <a:r>
              <a:rPr lang="en-US" dirty="0" err="1"/>
              <a:t>aplicarea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lăsată</a:t>
            </a:r>
            <a:r>
              <a:rPr lang="en-US" dirty="0"/>
              <a:t> la </a:t>
            </a:r>
            <a:r>
              <a:rPr lang="en-US" dirty="0" err="1"/>
              <a:t>discreţia</a:t>
            </a:r>
            <a:r>
              <a:rPr lang="en-US" dirty="0"/>
              <a:t> </a:t>
            </a:r>
            <a:r>
              <a:rPr lang="en-US" dirty="0" err="1"/>
              <a:t>participanţilor</a:t>
            </a:r>
            <a:r>
              <a:rPr lang="en-US" dirty="0"/>
              <a:t> la </a:t>
            </a:r>
            <a:r>
              <a:rPr lang="en-US" dirty="0" err="1"/>
              <a:t>raportul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. </a:t>
            </a:r>
          </a:p>
          <a:p>
            <a:pPr marL="0" indent="0">
              <a:buNone/>
            </a:pPr>
            <a:r>
              <a:rPr lang="en-US" b="1" i="1" u="sng" dirty="0" err="1"/>
              <a:t>Actele</a:t>
            </a:r>
            <a:r>
              <a:rPr lang="en-US" b="1" i="1" u="sng" dirty="0"/>
              <a:t> normative pot fi </a:t>
            </a:r>
            <a:r>
              <a:rPr lang="en-US" b="1" i="1" u="sng" dirty="0" err="1"/>
              <a:t>clasificate</a:t>
            </a:r>
            <a:r>
              <a:rPr lang="en-US" b="1" i="1" u="sng" dirty="0"/>
              <a:t> </a:t>
            </a:r>
            <a:r>
              <a:rPr lang="en-US" b="1" i="1" u="sng" dirty="0" err="1"/>
              <a:t>în</a:t>
            </a:r>
            <a:r>
              <a:rPr lang="en-US" b="1" i="1" u="sng" dirty="0"/>
              <a:t>: 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-</a:t>
            </a:r>
            <a:r>
              <a:rPr lang="en-US" i="1" dirty="0" err="1"/>
              <a:t>Speciale</a:t>
            </a:r>
            <a:r>
              <a:rPr lang="en-US" i="1" dirty="0"/>
              <a:t>-</a:t>
            </a:r>
            <a:r>
              <a:rPr lang="en-US" dirty="0"/>
              <a:t>– </a:t>
            </a:r>
            <a:r>
              <a:rPr lang="en-US" dirty="0" err="1"/>
              <a:t>reglementează</a:t>
            </a:r>
            <a:r>
              <a:rPr lang="en-US" dirty="0"/>
              <a:t> o </a:t>
            </a:r>
            <a:r>
              <a:rPr lang="en-US" dirty="0" err="1"/>
              <a:t>sferă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restrînsă</a:t>
            </a:r>
            <a:r>
              <a:rPr lang="en-US" dirty="0"/>
              <a:t> de </a:t>
            </a:r>
            <a:r>
              <a:rPr lang="en-US" dirty="0" err="1"/>
              <a:t>relaţii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,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reprezentate</a:t>
            </a:r>
            <a:r>
              <a:rPr lang="en-US" dirty="0"/>
              <a:t> de </a:t>
            </a:r>
            <a:r>
              <a:rPr lang="en-US" dirty="0" err="1"/>
              <a:t>Codul</a:t>
            </a:r>
            <a:r>
              <a:rPr lang="en-US" dirty="0"/>
              <a:t> </a:t>
            </a:r>
            <a:r>
              <a:rPr lang="en-US" dirty="0" err="1"/>
              <a:t>familiei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i="1" dirty="0"/>
              <a:t>-</a:t>
            </a:r>
            <a:r>
              <a:rPr lang="en-US" i="1" dirty="0" err="1"/>
              <a:t>Generale</a:t>
            </a:r>
            <a:r>
              <a:rPr lang="en-US" i="1" dirty="0"/>
              <a:t> – </a:t>
            </a:r>
            <a:r>
              <a:rPr lang="en-US" dirty="0" err="1"/>
              <a:t>prezintă</a:t>
            </a:r>
            <a:r>
              <a:rPr lang="en-US" dirty="0"/>
              <a:t> </a:t>
            </a:r>
            <a:r>
              <a:rPr lang="en-US" dirty="0" err="1"/>
              <a:t>acţiuni</a:t>
            </a:r>
            <a:r>
              <a:rPr lang="en-US" dirty="0"/>
              <a:t> care se </a:t>
            </a:r>
            <a:r>
              <a:rPr lang="en-US" dirty="0" err="1"/>
              <a:t>aplică</a:t>
            </a:r>
            <a:r>
              <a:rPr lang="en-US" dirty="0"/>
              <a:t> </a:t>
            </a:r>
            <a:r>
              <a:rPr lang="en-US" dirty="0" err="1"/>
              <a:t>tuturor</a:t>
            </a:r>
            <a:r>
              <a:rPr lang="en-US" dirty="0"/>
              <a:t> </a:t>
            </a:r>
            <a:r>
              <a:rPr lang="en-US" dirty="0" err="1"/>
              <a:t>raporturilor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.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prezentate</a:t>
            </a:r>
            <a:r>
              <a:rPr lang="en-US" dirty="0"/>
              <a:t> de </a:t>
            </a:r>
            <a:r>
              <a:rPr lang="en-US" dirty="0" err="1"/>
              <a:t>Codul</a:t>
            </a:r>
            <a:r>
              <a:rPr lang="en-US" dirty="0"/>
              <a:t> Civil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reglementează</a:t>
            </a:r>
            <a:r>
              <a:rPr lang="en-US" dirty="0"/>
              <a:t> o </a:t>
            </a:r>
            <a:r>
              <a:rPr lang="en-US" dirty="0" err="1"/>
              <a:t>sferă</a:t>
            </a:r>
            <a:r>
              <a:rPr lang="en-US" dirty="0"/>
              <a:t> </a:t>
            </a:r>
            <a:r>
              <a:rPr lang="en-US" dirty="0" err="1"/>
              <a:t>largă</a:t>
            </a:r>
            <a:r>
              <a:rPr lang="en-US" dirty="0"/>
              <a:t> de </a:t>
            </a:r>
            <a:r>
              <a:rPr lang="en-US" dirty="0" err="1"/>
              <a:t>relaţii</a:t>
            </a:r>
            <a:r>
              <a:rPr lang="en-US" dirty="0"/>
              <a:t>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84532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err="1"/>
              <a:t>Izvoarele</a:t>
            </a:r>
            <a:r>
              <a:rPr lang="en-US" i="1" u="sng" dirty="0"/>
              <a:t> </a:t>
            </a:r>
            <a:r>
              <a:rPr lang="en-US" i="1" u="sng" dirty="0" err="1"/>
              <a:t>dreptului</a:t>
            </a:r>
            <a:r>
              <a:rPr lang="en-US" i="1" u="sng" dirty="0"/>
              <a:t> civil </a:t>
            </a:r>
            <a:r>
              <a:rPr lang="en-US" i="1" u="sng" dirty="0" err="1"/>
              <a:t>sunt</a:t>
            </a:r>
            <a:r>
              <a:rPr lang="en-US" i="1" u="sng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371600"/>
            <a:ext cx="12044363" cy="532691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i="1" dirty="0"/>
              <a:t>1.Constituţia R.M.</a:t>
            </a:r>
            <a:r>
              <a:rPr lang="en-US" dirty="0"/>
              <a:t> 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adoptată</a:t>
            </a:r>
            <a:r>
              <a:rPr lang="en-US" dirty="0"/>
              <a:t> de </a:t>
            </a:r>
            <a:r>
              <a:rPr lang="en-US" dirty="0" err="1"/>
              <a:t>autoritatea</a:t>
            </a:r>
            <a:r>
              <a:rPr lang="en-US" dirty="0"/>
              <a:t> </a:t>
            </a:r>
            <a:r>
              <a:rPr lang="en-US" dirty="0" err="1"/>
              <a:t>legislativă</a:t>
            </a:r>
            <a:r>
              <a:rPr lang="en-US" dirty="0"/>
              <a:t> </a:t>
            </a:r>
            <a:r>
              <a:rPr lang="en-US" dirty="0" err="1"/>
              <a:t>supremă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serveşte</a:t>
            </a:r>
            <a:r>
              <a:rPr lang="en-US" dirty="0"/>
              <a:t>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bază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constituirea</a:t>
            </a:r>
            <a:r>
              <a:rPr lang="en-US" dirty="0"/>
              <a:t> </a:t>
            </a:r>
            <a:r>
              <a:rPr lang="en-US" dirty="0" err="1"/>
              <a:t>tuturor</a:t>
            </a:r>
            <a:r>
              <a:rPr lang="en-US" dirty="0"/>
              <a:t> </a:t>
            </a:r>
            <a:r>
              <a:rPr lang="en-US" dirty="0" err="1"/>
              <a:t>ramurilor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inclusive a </a:t>
            </a:r>
            <a:r>
              <a:rPr lang="en-US" dirty="0" err="1"/>
              <a:t>celei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. </a:t>
            </a:r>
            <a:r>
              <a:rPr lang="en-US" dirty="0" err="1"/>
              <a:t>Ea</a:t>
            </a:r>
            <a:r>
              <a:rPr lang="en-US" dirty="0"/>
              <a:t> are o </a:t>
            </a:r>
            <a:r>
              <a:rPr lang="en-US" dirty="0" err="1"/>
              <a:t>forţă</a:t>
            </a:r>
            <a:r>
              <a:rPr lang="en-US" dirty="0"/>
              <a:t> </a:t>
            </a:r>
            <a:r>
              <a:rPr lang="en-US" dirty="0" err="1"/>
              <a:t>juridică</a:t>
            </a:r>
            <a:r>
              <a:rPr lang="en-US" dirty="0"/>
              <a:t> </a:t>
            </a:r>
            <a:r>
              <a:rPr lang="en-US" dirty="0" err="1"/>
              <a:t>superioară</a:t>
            </a:r>
            <a:r>
              <a:rPr lang="en-US" dirty="0"/>
              <a:t> </a:t>
            </a:r>
            <a:r>
              <a:rPr lang="en-US" dirty="0" err="1"/>
              <a:t>căreia</a:t>
            </a:r>
            <a:r>
              <a:rPr lang="en-US" dirty="0"/>
              <a:t> se </a:t>
            </a:r>
            <a:r>
              <a:rPr lang="en-US" dirty="0" err="1"/>
              <a:t>subordonează</a:t>
            </a:r>
            <a:r>
              <a:rPr lang="en-US" dirty="0"/>
              <a:t> </a:t>
            </a:r>
            <a:r>
              <a:rPr lang="en-US" dirty="0" err="1"/>
              <a:t>celelalte</a:t>
            </a:r>
            <a:r>
              <a:rPr lang="en-US" dirty="0"/>
              <a:t> </a:t>
            </a:r>
            <a:r>
              <a:rPr lang="en-US" dirty="0" err="1"/>
              <a:t>acte</a:t>
            </a:r>
            <a:r>
              <a:rPr lang="en-US" dirty="0"/>
              <a:t> normative. </a:t>
            </a:r>
          </a:p>
          <a:p>
            <a:pPr marL="0" indent="0">
              <a:buNone/>
            </a:pPr>
            <a:r>
              <a:rPr lang="en-US" b="1" i="1" dirty="0"/>
              <a:t>2.Codul Civil</a:t>
            </a:r>
            <a:r>
              <a:rPr lang="en-US" dirty="0"/>
              <a:t> – </a:t>
            </a:r>
            <a:r>
              <a:rPr lang="en-US" dirty="0" err="1"/>
              <a:t>lege</a:t>
            </a:r>
            <a:r>
              <a:rPr lang="en-US" dirty="0"/>
              <a:t> </a:t>
            </a:r>
            <a:r>
              <a:rPr lang="en-US" dirty="0" err="1"/>
              <a:t>amplă</a:t>
            </a:r>
            <a:r>
              <a:rPr lang="en-US" dirty="0"/>
              <a:t>, </a:t>
            </a:r>
            <a:r>
              <a:rPr lang="en-US" dirty="0" err="1"/>
              <a:t>complexă</a:t>
            </a:r>
            <a:r>
              <a:rPr lang="en-US" dirty="0"/>
              <a:t> ,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considerat</a:t>
            </a:r>
            <a:r>
              <a:rPr lang="en-US" dirty="0"/>
              <a:t> </a:t>
            </a:r>
            <a:r>
              <a:rPr lang="en-US" dirty="0" err="1"/>
              <a:t>principalul</a:t>
            </a:r>
            <a:r>
              <a:rPr lang="en-US" dirty="0"/>
              <a:t> </a:t>
            </a:r>
            <a:r>
              <a:rPr lang="en-US" dirty="0" err="1"/>
              <a:t>izvor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civil. El de </a:t>
            </a:r>
            <a:r>
              <a:rPr lang="en-US" dirty="0" err="1"/>
              <a:t>asemenea</a:t>
            </a:r>
            <a:r>
              <a:rPr lang="en-US" dirty="0"/>
              <a:t> nu are </a:t>
            </a:r>
            <a:r>
              <a:rPr lang="en-US" dirty="0" err="1"/>
              <a:t>superioritate</a:t>
            </a:r>
            <a:r>
              <a:rPr lang="en-US" dirty="0"/>
              <a:t> </a:t>
            </a:r>
            <a:r>
              <a:rPr lang="en-US" dirty="0" err="1"/>
              <a:t>faţă</a:t>
            </a:r>
            <a:r>
              <a:rPr lang="en-US" dirty="0"/>
              <a:t> de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legi</a:t>
            </a:r>
            <a:r>
              <a:rPr lang="en-US" dirty="0"/>
              <a:t> </a:t>
            </a:r>
            <a:r>
              <a:rPr lang="en-US" dirty="0" err="1"/>
              <a:t>organice</a:t>
            </a:r>
            <a:r>
              <a:rPr lang="en-US" dirty="0"/>
              <a:t>. </a:t>
            </a:r>
          </a:p>
          <a:p>
            <a:pPr marL="0" indent="0">
              <a:buNone/>
            </a:pPr>
            <a:r>
              <a:rPr lang="en-US" b="1" i="1" dirty="0"/>
              <a:t>3.Izvoarele </a:t>
            </a:r>
            <a:r>
              <a:rPr lang="en-US" b="1" i="1" dirty="0" err="1"/>
              <a:t>scrise</a:t>
            </a:r>
            <a:r>
              <a:rPr lang="en-US" b="1" i="1" dirty="0"/>
              <a:t> ale </a:t>
            </a:r>
            <a:r>
              <a:rPr lang="en-US" b="1" i="1" dirty="0" err="1"/>
              <a:t>dreptului</a:t>
            </a:r>
            <a:r>
              <a:rPr lang="en-US" b="1" i="1" dirty="0"/>
              <a:t> civil </a:t>
            </a:r>
            <a:r>
              <a:rPr lang="en-US" b="1" i="1" dirty="0" err="1"/>
              <a:t>sînt</a:t>
            </a:r>
            <a:r>
              <a:rPr lang="en-US" b="1" i="1" dirty="0"/>
              <a:t>:</a:t>
            </a:r>
            <a:r>
              <a:rPr lang="en-US" dirty="0"/>
              <a:t> </a:t>
            </a:r>
            <a:r>
              <a:rPr lang="en-US" i="1" dirty="0"/>
              <a:t>-</a:t>
            </a:r>
            <a:r>
              <a:rPr lang="en-US" i="1" dirty="0" err="1"/>
              <a:t>legi</a:t>
            </a:r>
            <a:r>
              <a:rPr lang="en-US" i="1" dirty="0"/>
              <a:t>(</a:t>
            </a:r>
            <a:r>
              <a:rPr lang="en-US" i="1" dirty="0" err="1"/>
              <a:t>izvorul</a:t>
            </a:r>
            <a:r>
              <a:rPr lang="en-US" i="1" dirty="0"/>
              <a:t> principal al </a:t>
            </a:r>
            <a:r>
              <a:rPr lang="en-US" i="1" dirty="0" err="1"/>
              <a:t>dreptului</a:t>
            </a:r>
            <a:r>
              <a:rPr lang="en-US" i="1" dirty="0"/>
              <a:t> civil) 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Legile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de 3 </a:t>
            </a:r>
            <a:r>
              <a:rPr lang="en-US" dirty="0" err="1"/>
              <a:t>categorii</a:t>
            </a:r>
            <a:r>
              <a:rPr lang="en-US" dirty="0"/>
              <a:t>: </a:t>
            </a:r>
            <a:r>
              <a:rPr lang="en-US" b="1" dirty="0"/>
              <a:t>– </a:t>
            </a:r>
            <a:r>
              <a:rPr lang="en-US" b="1" dirty="0" err="1"/>
              <a:t>constituţionale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-</a:t>
            </a:r>
            <a:r>
              <a:rPr lang="en-US" b="1" dirty="0" err="1"/>
              <a:t>organice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-</a:t>
            </a:r>
            <a:r>
              <a:rPr lang="en-US" b="1" dirty="0" err="1"/>
              <a:t>ordinare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-</a:t>
            </a:r>
            <a:r>
              <a:rPr lang="en-US" i="1" dirty="0" err="1"/>
              <a:t>acte</a:t>
            </a:r>
            <a:r>
              <a:rPr lang="en-US" i="1" dirty="0"/>
              <a:t> normative subordinate </a:t>
            </a:r>
            <a:r>
              <a:rPr lang="en-US" i="1" dirty="0" err="1"/>
              <a:t>legii</a:t>
            </a:r>
            <a:r>
              <a:rPr lang="en-US" i="1" dirty="0"/>
              <a:t>: </a:t>
            </a:r>
            <a:r>
              <a:rPr lang="en-US" b="1" dirty="0"/>
              <a:t>1.Dectele </a:t>
            </a:r>
            <a:r>
              <a:rPr lang="en-US" b="1" dirty="0" err="1"/>
              <a:t>preşedintelui</a:t>
            </a:r>
            <a:r>
              <a:rPr lang="en-US" b="1" dirty="0"/>
              <a:t> RM</a:t>
            </a:r>
            <a:r>
              <a:rPr lang="en-US" i="1" dirty="0"/>
              <a:t> </a:t>
            </a:r>
            <a:r>
              <a:rPr lang="en-US" dirty="0"/>
              <a:t>– </a:t>
            </a:r>
            <a:r>
              <a:rPr lang="en-US" dirty="0" err="1"/>
              <a:t>cuprind</a:t>
            </a:r>
            <a:r>
              <a:rPr lang="en-US" dirty="0"/>
              <a:t> </a:t>
            </a:r>
            <a:r>
              <a:rPr lang="en-US" dirty="0" err="1"/>
              <a:t>dispoziţii</a:t>
            </a:r>
            <a:r>
              <a:rPr lang="en-US" dirty="0"/>
              <a:t> cu </a:t>
            </a:r>
            <a:r>
              <a:rPr lang="en-US" dirty="0" err="1"/>
              <a:t>caracter</a:t>
            </a:r>
            <a:r>
              <a:rPr lang="en-US" dirty="0"/>
              <a:t> </a:t>
            </a:r>
            <a:r>
              <a:rPr lang="en-US" dirty="0" err="1"/>
              <a:t>normativ</a:t>
            </a:r>
            <a:r>
              <a:rPr lang="en-US" dirty="0"/>
              <a:t>. </a:t>
            </a:r>
          </a:p>
          <a:p>
            <a:pPr marL="0" indent="0">
              <a:buNone/>
            </a:pPr>
            <a:r>
              <a:rPr lang="en-US" b="1" dirty="0"/>
              <a:t>2.Hotărîrile </a:t>
            </a:r>
            <a:r>
              <a:rPr lang="en-US" b="1" dirty="0" err="1"/>
              <a:t>şi</a:t>
            </a:r>
            <a:r>
              <a:rPr lang="en-US" b="1" dirty="0"/>
              <a:t> </a:t>
            </a:r>
            <a:r>
              <a:rPr lang="en-US" b="1" dirty="0" err="1"/>
              <a:t>dispoziţiile</a:t>
            </a:r>
            <a:r>
              <a:rPr lang="en-US" b="1" dirty="0"/>
              <a:t> </a:t>
            </a:r>
            <a:r>
              <a:rPr lang="en-US" b="1" dirty="0" err="1"/>
              <a:t>guvernului</a:t>
            </a:r>
            <a:r>
              <a:rPr lang="en-US" i="1" dirty="0"/>
              <a:t> –</a:t>
            </a:r>
            <a:r>
              <a:rPr lang="en-US" dirty="0"/>
              <a:t> se emit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organizarea</a:t>
            </a:r>
            <a:r>
              <a:rPr lang="en-US" dirty="0"/>
              <a:t> </a:t>
            </a:r>
            <a:r>
              <a:rPr lang="en-US" dirty="0" err="1"/>
              <a:t>executării</a:t>
            </a:r>
            <a:r>
              <a:rPr lang="en-US" dirty="0"/>
              <a:t> </a:t>
            </a:r>
            <a:r>
              <a:rPr lang="en-US" dirty="0" err="1"/>
              <a:t>legilor</a:t>
            </a:r>
            <a:r>
              <a:rPr lang="en-US" dirty="0"/>
              <a:t>. (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reglementate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de </a:t>
            </a:r>
            <a:r>
              <a:rPr lang="en-US" dirty="0" err="1"/>
              <a:t>fondare</a:t>
            </a:r>
            <a:r>
              <a:rPr lang="en-US" dirty="0"/>
              <a:t> ,de </a:t>
            </a:r>
            <a:r>
              <a:rPr lang="en-US" dirty="0" err="1"/>
              <a:t>desfăşurare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încetare</a:t>
            </a:r>
            <a:r>
              <a:rPr lang="en-US" dirty="0"/>
              <a:t> a </a:t>
            </a:r>
            <a:r>
              <a:rPr lang="en-US" dirty="0" err="1"/>
              <a:t>activităţilor</a:t>
            </a:r>
            <a:r>
              <a:rPr lang="en-US" dirty="0"/>
              <a:t> </a:t>
            </a:r>
            <a:r>
              <a:rPr lang="en-US" dirty="0" err="1"/>
              <a:t>întreprinderilor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nume</a:t>
            </a:r>
            <a:r>
              <a:rPr lang="en-US" dirty="0"/>
              <a:t> </a:t>
            </a:r>
            <a:r>
              <a:rPr lang="en-US" dirty="0" err="1"/>
              <a:t>colectiv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a </a:t>
            </a:r>
            <a:r>
              <a:rPr lang="en-US" dirty="0" err="1"/>
              <a:t>societăţilor</a:t>
            </a:r>
            <a:r>
              <a:rPr lang="en-US" dirty="0"/>
              <a:t> cu </a:t>
            </a:r>
            <a:r>
              <a:rPr lang="en-US" dirty="0" err="1"/>
              <a:t>răspundere</a:t>
            </a:r>
            <a:r>
              <a:rPr lang="en-US" dirty="0"/>
              <a:t> </a:t>
            </a:r>
            <a:r>
              <a:rPr lang="en-US" dirty="0" err="1"/>
              <a:t>limitată</a:t>
            </a:r>
            <a:r>
              <a:rPr lang="en-US" dirty="0"/>
              <a:t>.) </a:t>
            </a:r>
          </a:p>
          <a:p>
            <a:pPr marL="0" indent="0">
              <a:buNone/>
            </a:pPr>
            <a:r>
              <a:rPr lang="en-US" b="1" i="1" dirty="0"/>
              <a:t>4.Legi </a:t>
            </a:r>
            <a:r>
              <a:rPr lang="en-US" b="1" i="1" dirty="0" err="1"/>
              <a:t>speciale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Legea</a:t>
            </a:r>
            <a:r>
              <a:rPr lang="en-US" i="1" dirty="0"/>
              <a:t> cu </a:t>
            </a:r>
            <a:r>
              <a:rPr lang="en-US" i="1" dirty="0" err="1"/>
              <a:t>privire</a:t>
            </a:r>
            <a:r>
              <a:rPr lang="en-US" i="1" dirty="0"/>
              <a:t> la </a:t>
            </a:r>
            <a:r>
              <a:rPr lang="en-US" i="1" dirty="0" err="1"/>
              <a:t>delimitarea</a:t>
            </a:r>
            <a:r>
              <a:rPr lang="en-US" i="1" dirty="0"/>
              <a:t> </a:t>
            </a:r>
            <a:r>
              <a:rPr lang="en-US" i="1" dirty="0" err="1"/>
              <a:t>proprietății</a:t>
            </a:r>
            <a:r>
              <a:rPr lang="en-US" i="1" dirty="0"/>
              <a:t> </a:t>
            </a:r>
            <a:r>
              <a:rPr lang="en-US" i="1" dirty="0" err="1"/>
              <a:t>publice</a:t>
            </a:r>
            <a:r>
              <a:rPr lang="en-US" i="1" dirty="0"/>
              <a:t> </a:t>
            </a:r>
            <a:r>
              <a:rPr lang="en-US" i="1" dirty="0" err="1"/>
              <a:t>nr</a:t>
            </a:r>
            <a:r>
              <a:rPr lang="en-US" i="1" dirty="0"/>
              <a:t>. 29 din 05.04.2018 </a:t>
            </a:r>
            <a:r>
              <a:rPr lang="en-US" dirty="0"/>
              <a:t> – se </a:t>
            </a:r>
            <a:r>
              <a:rPr lang="en-US" dirty="0" err="1"/>
              <a:t>referă</a:t>
            </a:r>
            <a:r>
              <a:rPr lang="en-US" dirty="0"/>
              <a:t> la </a:t>
            </a:r>
            <a:r>
              <a:rPr lang="en-US" dirty="0" err="1"/>
              <a:t>proprietatea</a:t>
            </a:r>
            <a:r>
              <a:rPr lang="en-US" dirty="0"/>
              <a:t> </a:t>
            </a:r>
            <a:r>
              <a:rPr lang="en-US" dirty="0" err="1"/>
              <a:t>privată</a:t>
            </a:r>
            <a:r>
              <a:rPr lang="en-US" dirty="0"/>
              <a:t> care </a:t>
            </a:r>
            <a:r>
              <a:rPr lang="en-US" dirty="0" err="1"/>
              <a:t>aparţine</a:t>
            </a:r>
            <a:r>
              <a:rPr lang="en-US" dirty="0"/>
              <a:t> </a:t>
            </a:r>
            <a:r>
              <a:rPr lang="en-US" dirty="0" err="1"/>
              <a:t>persoanei</a:t>
            </a:r>
            <a:r>
              <a:rPr lang="en-US" dirty="0"/>
              <a:t> </a:t>
            </a:r>
            <a:r>
              <a:rPr lang="en-US" dirty="0" err="1"/>
              <a:t>fizice</a:t>
            </a:r>
            <a:r>
              <a:rPr lang="en-US" dirty="0"/>
              <a:t> cu </a:t>
            </a:r>
            <a:r>
              <a:rPr lang="en-US" dirty="0" err="1"/>
              <a:t>drept</a:t>
            </a:r>
            <a:r>
              <a:rPr lang="en-US" dirty="0"/>
              <a:t> de </a:t>
            </a:r>
            <a:r>
              <a:rPr lang="en-US" dirty="0" err="1"/>
              <a:t>proprietate</a:t>
            </a:r>
            <a:r>
              <a:rPr lang="en-US" dirty="0"/>
              <a:t>, </a:t>
            </a:r>
            <a:r>
              <a:rPr lang="en-US" dirty="0" err="1"/>
              <a:t>folosinţă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dispoziţie</a:t>
            </a:r>
            <a:r>
              <a:rPr lang="en-US" dirty="0"/>
              <a:t>. </a:t>
            </a:r>
          </a:p>
          <a:p>
            <a:pPr marL="0" indent="0">
              <a:buNone/>
            </a:pPr>
            <a:r>
              <a:rPr lang="en-US" i="1" dirty="0" err="1"/>
              <a:t>Legea</a:t>
            </a:r>
            <a:r>
              <a:rPr lang="en-US" i="1" dirty="0"/>
              <a:t> cu </a:t>
            </a:r>
            <a:r>
              <a:rPr lang="en-US" i="1" dirty="0" err="1"/>
              <a:t>privire</a:t>
            </a:r>
            <a:r>
              <a:rPr lang="en-US" i="1" dirty="0"/>
              <a:t> la </a:t>
            </a:r>
            <a:r>
              <a:rPr lang="en-US" i="1" dirty="0" err="1"/>
              <a:t>antreprenoriat</a:t>
            </a:r>
            <a:r>
              <a:rPr lang="en-US" i="1" dirty="0"/>
              <a:t> </a:t>
            </a:r>
            <a:r>
              <a:rPr lang="en-US" i="1" dirty="0" err="1"/>
              <a:t>şi</a:t>
            </a:r>
            <a:r>
              <a:rPr lang="en-US" i="1" dirty="0"/>
              <a:t> </a:t>
            </a:r>
            <a:r>
              <a:rPr lang="en-US" i="1" dirty="0" err="1"/>
              <a:t>întreprinderi</a:t>
            </a:r>
            <a:r>
              <a:rPr lang="en-US" dirty="0"/>
              <a:t> –</a:t>
            </a:r>
            <a:r>
              <a:rPr lang="en-US" dirty="0" err="1"/>
              <a:t>prevede</a:t>
            </a:r>
            <a:r>
              <a:rPr lang="en-US" dirty="0"/>
              <a:t> </a:t>
            </a:r>
            <a:r>
              <a:rPr lang="en-US" dirty="0" err="1"/>
              <a:t>formele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de </a:t>
            </a:r>
            <a:r>
              <a:rPr lang="en-US" dirty="0" err="1"/>
              <a:t>organizare</a:t>
            </a:r>
            <a:r>
              <a:rPr lang="en-US" dirty="0"/>
              <a:t> a </a:t>
            </a:r>
            <a:r>
              <a:rPr lang="en-US" dirty="0" err="1"/>
              <a:t>activităţii</a:t>
            </a:r>
            <a:r>
              <a:rPr lang="en-US" dirty="0"/>
              <a:t> de </a:t>
            </a:r>
            <a:r>
              <a:rPr lang="en-US" dirty="0" err="1"/>
              <a:t>întreprinzător</a:t>
            </a:r>
            <a:r>
              <a:rPr lang="en-US" dirty="0"/>
              <a:t> , </a:t>
            </a:r>
            <a:r>
              <a:rPr lang="en-US" dirty="0" err="1"/>
              <a:t>modul</a:t>
            </a:r>
            <a:r>
              <a:rPr lang="en-US" dirty="0"/>
              <a:t> de </a:t>
            </a:r>
            <a:r>
              <a:rPr lang="en-US" dirty="0" err="1"/>
              <a:t>fondare</a:t>
            </a:r>
            <a:r>
              <a:rPr lang="en-US" dirty="0"/>
              <a:t> , de </a:t>
            </a:r>
            <a:r>
              <a:rPr lang="en-US" dirty="0" err="1"/>
              <a:t>desfăşurare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de </a:t>
            </a:r>
            <a:r>
              <a:rPr lang="en-US" dirty="0" err="1"/>
              <a:t>încetare</a:t>
            </a:r>
            <a:r>
              <a:rPr lang="en-US" dirty="0"/>
              <a:t> a </a:t>
            </a:r>
            <a:r>
              <a:rPr lang="en-US" dirty="0" err="1"/>
              <a:t>activităţii</a:t>
            </a:r>
            <a:r>
              <a:rPr lang="en-US" dirty="0"/>
              <a:t> </a:t>
            </a:r>
            <a:r>
              <a:rPr lang="en-US" dirty="0" err="1"/>
              <a:t>agenţilor</a:t>
            </a:r>
            <a:r>
              <a:rPr lang="en-US" dirty="0"/>
              <a:t> </a:t>
            </a:r>
            <a:r>
              <a:rPr lang="en-US" dirty="0" err="1"/>
              <a:t>economici</a:t>
            </a:r>
            <a:r>
              <a:rPr lang="en-US" dirty="0"/>
              <a:t> (</a:t>
            </a:r>
            <a:r>
              <a:rPr lang="en-US" dirty="0" err="1"/>
              <a:t>unele</a:t>
            </a:r>
            <a:r>
              <a:rPr lang="en-US" dirty="0"/>
              <a:t> </a:t>
            </a:r>
            <a:r>
              <a:rPr lang="en-US" dirty="0" err="1"/>
              <a:t>articoel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abrogate)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40942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uzanta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38" y="1285875"/>
            <a:ext cx="11168062" cy="53149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Art. 5 </a:t>
            </a:r>
            <a:r>
              <a:rPr lang="en-US" dirty="0" err="1"/>
              <a:t>Uzanta</a:t>
            </a:r>
            <a:r>
              <a:rPr lang="en-US" dirty="0"/>
              <a:t> – </a:t>
            </a:r>
            <a:r>
              <a:rPr lang="en-US" dirty="0" err="1"/>
              <a:t>uzanta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o </a:t>
            </a:r>
            <a:r>
              <a:rPr lang="en-US" dirty="0" err="1"/>
              <a:t>regula</a:t>
            </a:r>
            <a:r>
              <a:rPr lang="en-US" dirty="0"/>
              <a:t> de </a:t>
            </a:r>
            <a:r>
              <a:rPr lang="en-US" dirty="0" err="1"/>
              <a:t>conduită</a:t>
            </a:r>
            <a:r>
              <a:rPr lang="en-US" dirty="0"/>
              <a:t> care ,</a:t>
            </a:r>
            <a:r>
              <a:rPr lang="en-US" dirty="0" err="1"/>
              <a:t>deși</a:t>
            </a:r>
            <a:r>
              <a:rPr lang="en-US" dirty="0"/>
              <a:t> </a:t>
            </a:r>
            <a:r>
              <a:rPr lang="en-US" dirty="0" err="1"/>
              <a:t>neprevăzută</a:t>
            </a:r>
            <a:r>
              <a:rPr lang="en-US" dirty="0"/>
              <a:t> de </a:t>
            </a:r>
            <a:r>
              <a:rPr lang="en-US" dirty="0" err="1"/>
              <a:t>legislație</a:t>
            </a:r>
            <a:r>
              <a:rPr lang="en-US" dirty="0"/>
              <a:t>,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larg</a:t>
            </a:r>
            <a:r>
              <a:rPr lang="en-US" dirty="0"/>
              <a:t> </a:t>
            </a:r>
            <a:r>
              <a:rPr lang="en-US" dirty="0" err="1"/>
              <a:t>recunoscută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respectată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mod </a:t>
            </a:r>
            <a:r>
              <a:rPr lang="en-US" dirty="0" err="1"/>
              <a:t>regulat</a:t>
            </a:r>
            <a:r>
              <a:rPr lang="en-US" dirty="0"/>
              <a:t> </a:t>
            </a:r>
            <a:r>
              <a:rPr lang="en-US" dirty="0" err="1"/>
              <a:t>într</a:t>
            </a:r>
            <a:r>
              <a:rPr lang="en-US" dirty="0"/>
              <a:t>-un </a:t>
            </a:r>
            <a:r>
              <a:rPr lang="en-US" dirty="0" err="1"/>
              <a:t>anumit</a:t>
            </a:r>
            <a:r>
              <a:rPr lang="en-US" dirty="0"/>
              <a:t> </a:t>
            </a:r>
            <a:r>
              <a:rPr lang="en-US" dirty="0" err="1"/>
              <a:t>domeniu</a:t>
            </a:r>
            <a:r>
              <a:rPr lang="en-US" dirty="0"/>
              <a:t> al </a:t>
            </a:r>
            <a:r>
              <a:rPr lang="en-US" dirty="0" err="1"/>
              <a:t>raporturilor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Uzanța</a:t>
            </a:r>
            <a:r>
              <a:rPr lang="en-US" dirty="0"/>
              <a:t> se </a:t>
            </a:r>
            <a:r>
              <a:rPr lang="en-US" dirty="0" err="1"/>
              <a:t>aplică</a:t>
            </a:r>
            <a:r>
              <a:rPr lang="en-US" dirty="0"/>
              <a:t> </a:t>
            </a:r>
            <a:r>
              <a:rPr lang="en-US" dirty="0" err="1"/>
              <a:t>numai</a:t>
            </a:r>
            <a:r>
              <a:rPr lang="en-US" dirty="0"/>
              <a:t> </a:t>
            </a:r>
            <a:r>
              <a:rPr lang="en-US" dirty="0" err="1"/>
              <a:t>dacă</a:t>
            </a:r>
            <a:r>
              <a:rPr lang="en-US" dirty="0"/>
              <a:t> nu </a:t>
            </a:r>
            <a:r>
              <a:rPr lang="en-US" dirty="0" err="1"/>
              <a:t>contravine</a:t>
            </a:r>
            <a:r>
              <a:rPr lang="en-US" dirty="0"/>
              <a:t> </a:t>
            </a:r>
            <a:r>
              <a:rPr lang="en-US" dirty="0" err="1"/>
              <a:t>legii</a:t>
            </a:r>
            <a:r>
              <a:rPr lang="en-US" dirty="0"/>
              <a:t>, </a:t>
            </a:r>
            <a:r>
              <a:rPr lang="en-US" dirty="0" err="1"/>
              <a:t>ordinii</a:t>
            </a:r>
            <a:r>
              <a:rPr lang="en-US" dirty="0"/>
              <a:t> </a:t>
            </a:r>
            <a:r>
              <a:rPr lang="en-US" dirty="0" err="1"/>
              <a:t>publice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bunelor</a:t>
            </a:r>
            <a:r>
              <a:rPr lang="en-US" dirty="0"/>
              <a:t> </a:t>
            </a:r>
            <a:r>
              <a:rPr lang="en-US" dirty="0" err="1"/>
              <a:t>moravuri</a:t>
            </a:r>
            <a:r>
              <a:rPr lang="en-US" dirty="0"/>
              <a:t>, </a:t>
            </a:r>
            <a:r>
              <a:rPr lang="en-US" dirty="0" err="1"/>
              <a:t>precum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actul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Codul</a:t>
            </a:r>
            <a:r>
              <a:rPr lang="en-US" dirty="0"/>
              <a:t> civil </a:t>
            </a:r>
            <a:r>
              <a:rPr lang="en-US" dirty="0" err="1"/>
              <a:t>Român</a:t>
            </a:r>
            <a:r>
              <a:rPr lang="en-US" dirty="0"/>
              <a:t> </a:t>
            </a:r>
            <a:r>
              <a:rPr lang="en-US" dirty="0" err="1"/>
              <a:t>clasifică</a:t>
            </a:r>
            <a:r>
              <a:rPr lang="en-US" dirty="0"/>
              <a:t> </a:t>
            </a:r>
            <a:r>
              <a:rPr lang="en-US" dirty="0" err="1"/>
              <a:t>uzantele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obiceiuri</a:t>
            </a:r>
            <a:r>
              <a:rPr lang="en-US" dirty="0"/>
              <a:t>/</a:t>
            </a:r>
            <a:r>
              <a:rPr lang="en-US" dirty="0" err="1"/>
              <a:t>cutume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uzante</a:t>
            </a:r>
            <a:r>
              <a:rPr lang="en-US" dirty="0"/>
              <a:t> </a:t>
            </a:r>
            <a:r>
              <a:rPr lang="en-US" dirty="0" err="1"/>
              <a:t>profesională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Caracterele</a:t>
            </a:r>
            <a:r>
              <a:rPr lang="en-US" dirty="0"/>
              <a:t> </a:t>
            </a:r>
            <a:r>
              <a:rPr lang="en-US" dirty="0" err="1"/>
              <a:t>uzantelor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a)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izvoare</a:t>
            </a:r>
            <a:r>
              <a:rPr lang="en-US" dirty="0"/>
              <a:t> cu </a:t>
            </a:r>
            <a:r>
              <a:rPr lang="en-US" dirty="0" err="1"/>
              <a:t>caracter</a:t>
            </a:r>
            <a:r>
              <a:rPr lang="en-US" dirty="0"/>
              <a:t> obligator; b) </a:t>
            </a:r>
            <a:r>
              <a:rPr lang="en-US" dirty="0" err="1"/>
              <a:t>presupun</a:t>
            </a:r>
            <a:r>
              <a:rPr lang="en-US" dirty="0"/>
              <a:t> </a:t>
            </a:r>
            <a:r>
              <a:rPr lang="en-US" dirty="0" err="1"/>
              <a:t>norme</a:t>
            </a:r>
            <a:r>
              <a:rPr lang="en-US" dirty="0"/>
              <a:t> de </a:t>
            </a:r>
            <a:r>
              <a:rPr lang="en-US" dirty="0" err="1"/>
              <a:t>conduită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care </a:t>
            </a:r>
            <a:r>
              <a:rPr lang="en-US" dirty="0" err="1"/>
              <a:t>subiecții</a:t>
            </a:r>
            <a:r>
              <a:rPr lang="en-US" dirty="0"/>
              <a:t> de </a:t>
            </a:r>
            <a:r>
              <a:rPr lang="en-US" dirty="0" err="1"/>
              <a:t>fapt</a:t>
            </a:r>
            <a:r>
              <a:rPr lang="en-US" dirty="0"/>
              <a:t> le </a:t>
            </a:r>
            <a:r>
              <a:rPr lang="en-US" dirty="0" err="1"/>
              <a:t>cunosc</a:t>
            </a:r>
            <a:r>
              <a:rPr lang="en-US" dirty="0"/>
              <a:t> </a:t>
            </a:r>
            <a:r>
              <a:rPr lang="en-US" dirty="0" err="1"/>
              <a:t>dar</a:t>
            </a:r>
            <a:r>
              <a:rPr lang="en-US" dirty="0"/>
              <a:t> nu </a:t>
            </a:r>
            <a:r>
              <a:rPr lang="en-US" dirty="0" err="1"/>
              <a:t>neapărat</a:t>
            </a:r>
            <a:r>
              <a:rPr lang="en-US" dirty="0"/>
              <a:t> le </a:t>
            </a:r>
            <a:r>
              <a:rPr lang="en-US" dirty="0" err="1"/>
              <a:t>atribuie</a:t>
            </a:r>
            <a:r>
              <a:rPr lang="en-US" dirty="0"/>
              <a:t> </a:t>
            </a:r>
            <a:r>
              <a:rPr lang="en-US" dirty="0" err="1"/>
              <a:t>termenul</a:t>
            </a:r>
            <a:r>
              <a:rPr lang="en-US" dirty="0"/>
              <a:t> de </a:t>
            </a:r>
            <a:r>
              <a:rPr lang="en-US" dirty="0" err="1"/>
              <a:t>uzanță</a:t>
            </a:r>
            <a:r>
              <a:rPr lang="en-US" dirty="0"/>
              <a:t>; c) </a:t>
            </a:r>
            <a:r>
              <a:rPr lang="en-US" dirty="0" err="1"/>
              <a:t>elementul</a:t>
            </a:r>
            <a:r>
              <a:rPr lang="en-US" dirty="0"/>
              <a:t> </a:t>
            </a:r>
            <a:r>
              <a:rPr lang="en-US" dirty="0" err="1"/>
              <a:t>obiectiv</a:t>
            </a:r>
            <a:r>
              <a:rPr lang="en-US" dirty="0"/>
              <a:t> </a:t>
            </a:r>
            <a:r>
              <a:rPr lang="en-US" dirty="0" err="1"/>
              <a:t>presupune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uzanțele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fie </a:t>
            </a:r>
            <a:r>
              <a:rPr lang="en-US" dirty="0" err="1"/>
              <a:t>aplicate</a:t>
            </a:r>
            <a:r>
              <a:rPr lang="en-US" dirty="0"/>
              <a:t> o </a:t>
            </a:r>
            <a:r>
              <a:rPr lang="en-US" dirty="0" err="1"/>
              <a:t>perioadă</a:t>
            </a:r>
            <a:r>
              <a:rPr lang="en-US" dirty="0"/>
              <a:t> </a:t>
            </a:r>
            <a:r>
              <a:rPr lang="en-US" dirty="0" err="1"/>
              <a:t>nedeterminată</a:t>
            </a:r>
            <a:r>
              <a:rPr lang="en-US" dirty="0"/>
              <a:t> de </a:t>
            </a:r>
            <a:r>
              <a:rPr lang="en-US" dirty="0" err="1"/>
              <a:t>timp</a:t>
            </a:r>
            <a:r>
              <a:rPr lang="en-US" dirty="0"/>
              <a:t> ; d) </a:t>
            </a:r>
            <a:r>
              <a:rPr lang="en-US" dirty="0" err="1"/>
              <a:t>elementul</a:t>
            </a:r>
            <a:r>
              <a:rPr lang="en-US" dirty="0"/>
              <a:t> </a:t>
            </a:r>
            <a:r>
              <a:rPr lang="en-US" dirty="0" err="1"/>
              <a:t>subiectiv</a:t>
            </a:r>
            <a:r>
              <a:rPr lang="en-US" dirty="0"/>
              <a:t> </a:t>
            </a:r>
            <a:r>
              <a:rPr lang="en-US" dirty="0" err="1"/>
              <a:t>presupune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aceasta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fie </a:t>
            </a:r>
            <a:r>
              <a:rPr lang="en-US" dirty="0" err="1"/>
              <a:t>acceptată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aplicată</a:t>
            </a:r>
            <a:r>
              <a:rPr lang="en-US" dirty="0"/>
              <a:t> uniform de </a:t>
            </a:r>
            <a:r>
              <a:rPr lang="en-US" dirty="0" err="1"/>
              <a:t>toți</a:t>
            </a:r>
            <a:r>
              <a:rPr lang="en-US" dirty="0"/>
              <a:t> </a:t>
            </a:r>
            <a:r>
              <a:rPr lang="en-US" dirty="0" err="1"/>
              <a:t>membrii</a:t>
            </a:r>
            <a:r>
              <a:rPr lang="en-US" dirty="0"/>
              <a:t> </a:t>
            </a:r>
            <a:r>
              <a:rPr lang="en-US" dirty="0" err="1"/>
              <a:t>societății</a:t>
            </a:r>
            <a:r>
              <a:rPr lang="en-US" dirty="0"/>
              <a:t>; au o </a:t>
            </a:r>
            <a:r>
              <a:rPr lang="en-US" dirty="0" err="1"/>
              <a:t>formp</a:t>
            </a:r>
            <a:r>
              <a:rPr lang="en-US" dirty="0"/>
              <a:t> </a:t>
            </a:r>
            <a:r>
              <a:rPr lang="en-US" dirty="0" err="1"/>
              <a:t>nescrisă</a:t>
            </a:r>
            <a:r>
              <a:rPr lang="en-US" dirty="0"/>
              <a:t> de </a:t>
            </a:r>
            <a:r>
              <a:rPr lang="en-US" dirty="0" err="1"/>
              <a:t>izvoare</a:t>
            </a:r>
            <a:r>
              <a:rPr lang="en-US" dirty="0"/>
              <a:t>; e) conform art. 5 </a:t>
            </a:r>
            <a:r>
              <a:rPr lang="en-US" dirty="0" err="1"/>
              <a:t>alin</a:t>
            </a:r>
            <a:r>
              <a:rPr lang="en-US" dirty="0"/>
              <a:t>. 2</a:t>
            </a:r>
          </a:p>
        </p:txBody>
      </p:sp>
    </p:spTree>
    <p:extLst>
      <p:ext uri="{BB962C8B-B14F-4D97-AF65-F5344CB8AC3E}">
        <p14:creationId xmlns:p14="http://schemas.microsoft.com/office/powerpoint/2010/main" val="137871185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Ordine</a:t>
            </a:r>
            <a:r>
              <a:rPr lang="en-US" dirty="0"/>
              <a:t> </a:t>
            </a:r>
            <a:r>
              <a:rPr lang="en-US" dirty="0" err="1"/>
              <a:t>publică</a:t>
            </a:r>
            <a:r>
              <a:rPr lang="en-US" dirty="0"/>
              <a:t> – </a:t>
            </a:r>
            <a:r>
              <a:rPr lang="en-US" dirty="0" err="1"/>
              <a:t>totalitatea</a:t>
            </a:r>
            <a:r>
              <a:rPr lang="en-US" dirty="0"/>
              <a:t> de </a:t>
            </a:r>
            <a:r>
              <a:rPr lang="en-US" dirty="0" err="1"/>
              <a:t>norme</a:t>
            </a:r>
            <a:r>
              <a:rPr lang="en-US" dirty="0"/>
              <a:t> care se </a:t>
            </a:r>
            <a:r>
              <a:rPr lang="en-US" dirty="0" err="1"/>
              <a:t>impun</a:t>
            </a:r>
            <a:r>
              <a:rPr lang="en-US" dirty="0"/>
              <a:t> din motive de </a:t>
            </a:r>
            <a:r>
              <a:rPr lang="en-US" dirty="0" err="1"/>
              <a:t>securitate</a:t>
            </a:r>
            <a:r>
              <a:rPr lang="en-US" dirty="0"/>
              <a:t> </a:t>
            </a:r>
            <a:r>
              <a:rPr lang="en-US" dirty="0" err="1"/>
              <a:t>socială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Bunele</a:t>
            </a:r>
            <a:r>
              <a:rPr lang="en-US" dirty="0"/>
              <a:t> </a:t>
            </a:r>
            <a:r>
              <a:rPr lang="en-US" dirty="0" err="1"/>
              <a:t>moravuri</a:t>
            </a:r>
            <a:r>
              <a:rPr lang="en-US" dirty="0"/>
              <a:t> – </a:t>
            </a:r>
            <a:r>
              <a:rPr lang="en-US" dirty="0" err="1"/>
              <a:t>norme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se </a:t>
            </a:r>
            <a:r>
              <a:rPr lang="en-US" dirty="0" err="1"/>
              <a:t>impun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buna</a:t>
            </a:r>
            <a:r>
              <a:rPr lang="en-US" dirty="0"/>
              <a:t> </a:t>
            </a:r>
            <a:r>
              <a:rPr lang="en-US" dirty="0" err="1"/>
              <a:t>convețuire</a:t>
            </a:r>
            <a:r>
              <a:rPr lang="en-US" dirty="0"/>
              <a:t> </a:t>
            </a:r>
            <a:r>
              <a:rPr lang="en-US" dirty="0" err="1"/>
              <a:t>socială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Codul</a:t>
            </a:r>
            <a:r>
              <a:rPr lang="en-US" dirty="0"/>
              <a:t> civil face </a:t>
            </a:r>
            <a:r>
              <a:rPr lang="en-US" dirty="0" err="1"/>
              <a:t>trimitere</a:t>
            </a:r>
            <a:r>
              <a:rPr lang="en-US" dirty="0"/>
              <a:t> </a:t>
            </a:r>
            <a:r>
              <a:rPr lang="en-US" dirty="0" err="1"/>
              <a:t>expres</a:t>
            </a:r>
            <a:r>
              <a:rPr lang="en-US" dirty="0"/>
              <a:t> </a:t>
            </a:r>
            <a:r>
              <a:rPr lang="en-US" dirty="0" err="1"/>
              <a:t>utilizarea</a:t>
            </a:r>
            <a:r>
              <a:rPr lang="en-US" dirty="0"/>
              <a:t> </a:t>
            </a:r>
            <a:r>
              <a:rPr lang="en-US" dirty="0" err="1"/>
              <a:t>uzantelor</a:t>
            </a:r>
            <a:r>
              <a:rPr lang="en-US" dirty="0"/>
              <a:t>, art. 609 </a:t>
            </a:r>
            <a:r>
              <a:rPr lang="en-US" dirty="0" err="1"/>
              <a:t>alin</a:t>
            </a:r>
            <a:r>
              <a:rPr lang="en-US" dirty="0"/>
              <a:t>. 3 lit. a) </a:t>
            </a:r>
            <a:r>
              <a:rPr lang="en-US" dirty="0" err="1"/>
              <a:t>locatiune</a:t>
            </a:r>
            <a:r>
              <a:rPr lang="en-US" dirty="0"/>
              <a:t>, art. 617 </a:t>
            </a:r>
            <a:r>
              <a:rPr lang="en-US" dirty="0" err="1"/>
              <a:t>alin</a:t>
            </a:r>
            <a:r>
              <a:rPr lang="en-US" dirty="0"/>
              <a:t>. 2) </a:t>
            </a:r>
            <a:r>
              <a:rPr lang="en-US" dirty="0" err="1"/>
              <a:t>uzufruct</a:t>
            </a:r>
            <a:r>
              <a:rPr lang="en-US" dirty="0"/>
              <a:t>, art. 1116 Cod civil</a:t>
            </a:r>
          </a:p>
        </p:txBody>
      </p:sp>
    </p:spTree>
    <p:extLst>
      <p:ext uri="{BB962C8B-B14F-4D97-AF65-F5344CB8AC3E}">
        <p14:creationId xmlns:p14="http://schemas.microsoft.com/office/powerpoint/2010/main" val="11209337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Acte</a:t>
            </a:r>
            <a:r>
              <a:rPr lang="en-US" dirty="0"/>
              <a:t> normative </a:t>
            </a:r>
            <a:r>
              <a:rPr lang="en-US" dirty="0" err="1"/>
              <a:t>internaționale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443038"/>
            <a:ext cx="10925175" cy="541496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Tratate</a:t>
            </a:r>
            <a:r>
              <a:rPr lang="en-US" dirty="0"/>
              <a:t> </a:t>
            </a:r>
            <a:r>
              <a:rPr lang="en-US" dirty="0" err="1"/>
              <a:t>internaționale</a:t>
            </a:r>
            <a:r>
              <a:rPr lang="en-US" dirty="0"/>
              <a:t> la care RM </a:t>
            </a:r>
            <a:r>
              <a:rPr lang="en-US" dirty="0" err="1"/>
              <a:t>este</a:t>
            </a:r>
            <a:r>
              <a:rPr lang="en-US" dirty="0"/>
              <a:t> parte </a:t>
            </a:r>
            <a:r>
              <a:rPr lang="en-US" dirty="0" err="1"/>
              <a:t>și</a:t>
            </a:r>
            <a:r>
              <a:rPr lang="en-US" dirty="0"/>
              <a:t> care se </a:t>
            </a:r>
            <a:r>
              <a:rPr lang="en-US" dirty="0" err="1"/>
              <a:t>aplică</a:t>
            </a:r>
            <a:r>
              <a:rPr lang="en-US" dirty="0"/>
              <a:t> conform </a:t>
            </a:r>
            <a:r>
              <a:rPr lang="en-US" dirty="0" err="1"/>
              <a:t>următoarele</a:t>
            </a:r>
            <a:r>
              <a:rPr lang="en-US" dirty="0"/>
              <a:t> </a:t>
            </a:r>
            <a:r>
              <a:rPr lang="en-US" dirty="0" err="1"/>
              <a:t>principii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Actul</a:t>
            </a:r>
            <a:r>
              <a:rPr lang="en-US" dirty="0"/>
              <a:t> norm. intern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fie </a:t>
            </a:r>
            <a:r>
              <a:rPr lang="en-US" dirty="0" err="1"/>
              <a:t>ratificat</a:t>
            </a:r>
            <a:r>
              <a:rPr lang="en-US" dirty="0"/>
              <a:t> de </a:t>
            </a:r>
            <a:r>
              <a:rPr lang="en-US" dirty="0" err="1"/>
              <a:t>Parlament</a:t>
            </a:r>
            <a:r>
              <a:rPr lang="en-US" dirty="0"/>
              <a:t> RM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Acte</a:t>
            </a:r>
            <a:r>
              <a:rPr lang="en-US" dirty="0"/>
              <a:t> </a:t>
            </a:r>
            <a:r>
              <a:rPr lang="en-US" dirty="0" err="1"/>
              <a:t>internationale</a:t>
            </a:r>
            <a:r>
              <a:rPr lang="en-US" dirty="0"/>
              <a:t> la care RM </a:t>
            </a:r>
            <a:r>
              <a:rPr lang="en-US" dirty="0" err="1"/>
              <a:t>este</a:t>
            </a:r>
            <a:r>
              <a:rPr lang="en-US" dirty="0"/>
              <a:t> parte au </a:t>
            </a:r>
            <a:r>
              <a:rPr lang="en-US" dirty="0" err="1"/>
              <a:t>prioritate</a:t>
            </a:r>
            <a:r>
              <a:rPr lang="en-US" dirty="0"/>
              <a:t> </a:t>
            </a:r>
            <a:r>
              <a:rPr lang="en-US" dirty="0" err="1"/>
              <a:t>față</a:t>
            </a:r>
            <a:r>
              <a:rPr lang="en-US" dirty="0"/>
              <a:t> de </a:t>
            </a:r>
            <a:r>
              <a:rPr lang="en-US" dirty="0" err="1"/>
              <a:t>actele</a:t>
            </a:r>
            <a:r>
              <a:rPr lang="en-US" dirty="0"/>
              <a:t> interne </a:t>
            </a:r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 err="1"/>
              <a:t>Tratatele</a:t>
            </a:r>
            <a:r>
              <a:rPr lang="en-US" dirty="0"/>
              <a:t> </a:t>
            </a:r>
            <a:r>
              <a:rPr lang="en-US" dirty="0" err="1"/>
              <a:t>internaționale</a:t>
            </a:r>
            <a:r>
              <a:rPr lang="en-US" dirty="0"/>
              <a:t> au o </a:t>
            </a:r>
            <a:r>
              <a:rPr lang="en-US" dirty="0" err="1"/>
              <a:t>aplicabilitate</a:t>
            </a:r>
            <a:r>
              <a:rPr lang="en-US" dirty="0"/>
              <a:t> </a:t>
            </a:r>
            <a:r>
              <a:rPr lang="en-US" dirty="0" err="1"/>
              <a:t>directă</a:t>
            </a:r>
            <a:r>
              <a:rPr lang="en-US" dirty="0"/>
              <a:t>, </a:t>
            </a:r>
            <a:r>
              <a:rPr lang="en-US" dirty="0" err="1"/>
              <a:t>fără</a:t>
            </a:r>
            <a:r>
              <a:rPr lang="en-US" dirty="0"/>
              <a:t> de a fi </a:t>
            </a:r>
            <a:r>
              <a:rPr lang="en-US" dirty="0" err="1"/>
              <a:t>necesar</a:t>
            </a:r>
            <a:r>
              <a:rPr lang="en-US" dirty="0"/>
              <a:t> de a </a:t>
            </a:r>
            <a:r>
              <a:rPr lang="en-US" dirty="0" err="1"/>
              <a:t>modifica</a:t>
            </a:r>
            <a:r>
              <a:rPr lang="en-US" dirty="0"/>
              <a:t>/</a:t>
            </a:r>
            <a:r>
              <a:rPr lang="en-US" dirty="0" err="1"/>
              <a:t>abroga</a:t>
            </a:r>
            <a:r>
              <a:rPr lang="en-US" dirty="0"/>
              <a:t> </a:t>
            </a:r>
            <a:r>
              <a:rPr lang="en-US" dirty="0" err="1"/>
              <a:t>actele</a:t>
            </a:r>
            <a:r>
              <a:rPr lang="en-US" dirty="0"/>
              <a:t> interne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contravin</a:t>
            </a:r>
            <a:r>
              <a:rPr lang="en-US" dirty="0"/>
              <a:t> </a:t>
            </a:r>
            <a:r>
              <a:rPr lang="en-US" dirty="0" err="1"/>
              <a:t>acestui</a:t>
            </a:r>
            <a:r>
              <a:rPr lang="en-US" dirty="0"/>
              <a:t> act </a:t>
            </a:r>
            <a:r>
              <a:rPr lang="en-US" dirty="0" err="1"/>
              <a:t>internațional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Ex. DUDO, </a:t>
            </a:r>
            <a:r>
              <a:rPr lang="en-US" dirty="0" err="1"/>
              <a:t>Conventia</a:t>
            </a:r>
            <a:r>
              <a:rPr lang="en-US" dirty="0"/>
              <a:t> de la </a:t>
            </a:r>
            <a:r>
              <a:rPr lang="en-US" dirty="0" err="1"/>
              <a:t>Haga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23268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err="1"/>
              <a:t>În</a:t>
            </a:r>
            <a:r>
              <a:rPr lang="en-US" sz="2600" dirty="0"/>
              <a:t> </a:t>
            </a:r>
            <a:r>
              <a:rPr lang="en-US" sz="2600" dirty="0" err="1"/>
              <a:t>cazul</a:t>
            </a:r>
            <a:r>
              <a:rPr lang="en-US" sz="2600" dirty="0"/>
              <a:t> </a:t>
            </a:r>
            <a:r>
              <a:rPr lang="en-US" sz="2600" dirty="0" err="1"/>
              <a:t>concursului</a:t>
            </a:r>
            <a:r>
              <a:rPr lang="en-US" sz="2600" dirty="0"/>
              <a:t> de </a:t>
            </a:r>
            <a:r>
              <a:rPr lang="en-US" sz="2600" dirty="0" err="1"/>
              <a:t>reglementări</a:t>
            </a:r>
            <a:r>
              <a:rPr lang="en-US" sz="2600" dirty="0"/>
              <a:t> </a:t>
            </a:r>
            <a:r>
              <a:rPr lang="en-US" sz="2600" dirty="0" err="1"/>
              <a:t>diferite</a:t>
            </a:r>
            <a:r>
              <a:rPr lang="en-US" sz="2600" dirty="0"/>
              <a:t> </a:t>
            </a:r>
            <a:r>
              <a:rPr lang="en-US" sz="2600" dirty="0" err="1"/>
              <a:t>între</a:t>
            </a:r>
            <a:r>
              <a:rPr lang="en-US" sz="2600" dirty="0"/>
              <a:t> </a:t>
            </a:r>
            <a:r>
              <a:rPr lang="en-US" sz="2600" dirty="0" err="1"/>
              <a:t>mai</a:t>
            </a:r>
            <a:r>
              <a:rPr lang="en-US" sz="2600" dirty="0"/>
              <a:t> </a:t>
            </a:r>
            <a:r>
              <a:rPr lang="en-US" sz="2600" dirty="0" err="1"/>
              <a:t>multe</a:t>
            </a:r>
            <a:r>
              <a:rPr lang="en-US" sz="2600" dirty="0"/>
              <a:t> </a:t>
            </a:r>
            <a:r>
              <a:rPr lang="en-US" sz="2600" dirty="0" err="1"/>
              <a:t>izvoare</a:t>
            </a:r>
            <a:r>
              <a:rPr lang="en-US" sz="2600" dirty="0"/>
              <a:t> a </a:t>
            </a:r>
            <a:r>
              <a:rPr lang="en-US" sz="2600" dirty="0" err="1"/>
              <a:t>drepturlui</a:t>
            </a:r>
            <a:r>
              <a:rPr lang="en-US" sz="2600" dirty="0"/>
              <a:t> civil </a:t>
            </a:r>
            <a:r>
              <a:rPr lang="en-US" sz="2600" dirty="0" err="1"/>
              <a:t>vor</a:t>
            </a:r>
            <a:r>
              <a:rPr lang="en-US" sz="2600" dirty="0"/>
              <a:t> fi </a:t>
            </a:r>
            <a:r>
              <a:rPr lang="en-US" sz="2600" dirty="0" err="1"/>
              <a:t>aplicate</a:t>
            </a:r>
            <a:r>
              <a:rPr lang="en-US" sz="2600" dirty="0"/>
              <a:t> </a:t>
            </a:r>
            <a:r>
              <a:rPr lang="en-US" sz="2600" dirty="0" err="1"/>
              <a:t>următoarele</a:t>
            </a:r>
            <a:r>
              <a:rPr lang="en-US" sz="2600" dirty="0"/>
              <a:t> </a:t>
            </a:r>
            <a:r>
              <a:rPr lang="en-US" sz="2600" dirty="0" err="1"/>
              <a:t>principii</a:t>
            </a:r>
            <a:r>
              <a:rPr lang="en-US" sz="2600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688" y="1956391"/>
            <a:ext cx="11087583" cy="490160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Vor</a:t>
            </a:r>
            <a:r>
              <a:rPr lang="en-US" dirty="0"/>
              <a:t> fi </a:t>
            </a:r>
            <a:r>
              <a:rPr lang="en-US" dirty="0" err="1"/>
              <a:t>aplicate</a:t>
            </a:r>
            <a:r>
              <a:rPr lang="en-US" dirty="0"/>
              <a:t> </a:t>
            </a:r>
            <a:r>
              <a:rPr lang="en-US" dirty="0" err="1"/>
              <a:t>izvoarele</a:t>
            </a:r>
            <a:r>
              <a:rPr lang="en-US" dirty="0"/>
              <a:t> </a:t>
            </a:r>
            <a:r>
              <a:rPr lang="en-US" dirty="0" err="1"/>
              <a:t>tinind</a:t>
            </a:r>
            <a:r>
              <a:rPr lang="en-US" dirty="0"/>
              <a:t> </a:t>
            </a:r>
            <a:r>
              <a:rPr lang="en-US" dirty="0" err="1"/>
              <a:t>cont</a:t>
            </a:r>
            <a:r>
              <a:rPr lang="en-US" dirty="0"/>
              <a:t> de </a:t>
            </a:r>
            <a:r>
              <a:rPr lang="en-US" dirty="0" err="1"/>
              <a:t>ierarhicitatea</a:t>
            </a:r>
            <a:r>
              <a:rPr lang="en-US" dirty="0"/>
              <a:t> </a:t>
            </a:r>
            <a:r>
              <a:rPr lang="en-US" dirty="0" err="1"/>
              <a:t>acestora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A) </a:t>
            </a:r>
            <a:r>
              <a:rPr lang="en-US" dirty="0" err="1"/>
              <a:t>tratate</a:t>
            </a:r>
            <a:r>
              <a:rPr lang="en-US" dirty="0"/>
              <a:t> intern</a:t>
            </a:r>
          </a:p>
          <a:p>
            <a:pPr marL="0" indent="0">
              <a:buNone/>
            </a:pPr>
            <a:r>
              <a:rPr lang="en-US" dirty="0"/>
              <a:t>B) </a:t>
            </a:r>
            <a:r>
              <a:rPr lang="en-US" dirty="0" err="1"/>
              <a:t>Hotarirle</a:t>
            </a:r>
            <a:r>
              <a:rPr lang="en-US" dirty="0"/>
              <a:t> CEDO</a:t>
            </a:r>
          </a:p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Actele</a:t>
            </a:r>
            <a:r>
              <a:rPr lang="en-US" dirty="0"/>
              <a:t> norm (</a:t>
            </a:r>
            <a:r>
              <a:rPr lang="en-US" dirty="0" err="1"/>
              <a:t>Constit</a:t>
            </a:r>
            <a:r>
              <a:rPr lang="en-US" dirty="0"/>
              <a:t>, HCC)</a:t>
            </a:r>
          </a:p>
          <a:p>
            <a:pPr marL="0" indent="0">
              <a:buNone/>
            </a:pPr>
            <a:r>
              <a:rPr lang="en-US" dirty="0"/>
              <a:t>D) </a:t>
            </a:r>
            <a:r>
              <a:rPr lang="en-US" dirty="0" err="1"/>
              <a:t>Legile</a:t>
            </a:r>
            <a:r>
              <a:rPr lang="en-US" dirty="0"/>
              <a:t> </a:t>
            </a:r>
            <a:r>
              <a:rPr lang="en-US" dirty="0" err="1"/>
              <a:t>organice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ordinare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E) </a:t>
            </a:r>
            <a:r>
              <a:rPr lang="en-US" dirty="0" err="1"/>
              <a:t>actele</a:t>
            </a:r>
            <a:r>
              <a:rPr lang="en-US" dirty="0"/>
              <a:t> normative subordinate </a:t>
            </a:r>
            <a:r>
              <a:rPr lang="en-US" dirty="0" err="1"/>
              <a:t>legilor</a:t>
            </a:r>
            <a:r>
              <a:rPr lang="en-US" dirty="0"/>
              <a:t> (</a:t>
            </a:r>
            <a:r>
              <a:rPr lang="en-US" dirty="0" err="1"/>
              <a:t>acte</a:t>
            </a:r>
            <a:r>
              <a:rPr lang="en-US" dirty="0"/>
              <a:t> </a:t>
            </a:r>
            <a:r>
              <a:rPr lang="en-US" dirty="0" err="1"/>
              <a:t>departamentale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F) </a:t>
            </a:r>
            <a:r>
              <a:rPr lang="en-US" dirty="0" err="1"/>
              <a:t>Uzanta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cazul</a:t>
            </a:r>
            <a:r>
              <a:rPr lang="en-US" dirty="0"/>
              <a:t> </a:t>
            </a:r>
            <a:r>
              <a:rPr lang="en-US" dirty="0" err="1"/>
              <a:t>lipsei</a:t>
            </a:r>
            <a:r>
              <a:rPr lang="en-US" dirty="0"/>
              <a:t> </a:t>
            </a:r>
            <a:r>
              <a:rPr lang="en-US" dirty="0" err="1"/>
              <a:t>vreunei</a:t>
            </a:r>
            <a:r>
              <a:rPr lang="en-US" dirty="0"/>
              <a:t> </a:t>
            </a:r>
            <a:r>
              <a:rPr lang="en-US" dirty="0" err="1"/>
              <a:t>reglementari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fi </a:t>
            </a:r>
            <a:r>
              <a:rPr lang="en-US" dirty="0" err="1"/>
              <a:t>aplicata</a:t>
            </a:r>
            <a:r>
              <a:rPr lang="en-US" dirty="0"/>
              <a:t> </a:t>
            </a:r>
            <a:r>
              <a:rPr lang="en-US" dirty="0" err="1"/>
              <a:t>analogia</a:t>
            </a:r>
            <a:r>
              <a:rPr lang="en-US" dirty="0"/>
              <a:t> </a:t>
            </a:r>
            <a:r>
              <a:rPr lang="en-US" dirty="0" err="1"/>
              <a:t>legii</a:t>
            </a:r>
            <a:r>
              <a:rPr lang="en-US" dirty="0"/>
              <a:t> (</a:t>
            </a:r>
            <a:r>
              <a:rPr lang="en-US" dirty="0" err="1"/>
              <a:t>acte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reglementeaza</a:t>
            </a:r>
            <a:r>
              <a:rPr lang="en-US" dirty="0"/>
              <a:t> </a:t>
            </a:r>
            <a:r>
              <a:rPr lang="en-US" dirty="0" err="1"/>
              <a:t>cazuri</a:t>
            </a:r>
            <a:r>
              <a:rPr lang="en-US" dirty="0"/>
              <a:t> </a:t>
            </a:r>
            <a:r>
              <a:rPr lang="en-US" dirty="0" err="1"/>
              <a:t>similare</a:t>
            </a:r>
            <a:r>
              <a:rPr lang="en-US" dirty="0"/>
              <a:t>),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analogia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, </a:t>
            </a:r>
            <a:r>
              <a:rPr lang="en-US" dirty="0" err="1"/>
              <a:t>aplicarea</a:t>
            </a:r>
            <a:r>
              <a:rPr lang="en-US" dirty="0"/>
              <a:t> </a:t>
            </a:r>
            <a:r>
              <a:rPr lang="en-US" dirty="0" err="1"/>
              <a:t>principiilor</a:t>
            </a:r>
            <a:r>
              <a:rPr lang="en-US" dirty="0"/>
              <a:t> </a:t>
            </a:r>
            <a:r>
              <a:rPr lang="en-US" dirty="0" err="1"/>
              <a:t>fundamentale</a:t>
            </a:r>
            <a:r>
              <a:rPr lang="en-US" dirty="0"/>
              <a:t> ale </a:t>
            </a:r>
            <a:r>
              <a:rPr lang="en-US" dirty="0" err="1"/>
              <a:t>dreptului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2) in </a:t>
            </a:r>
            <a:r>
              <a:rPr lang="en-US" dirty="0" err="1"/>
              <a:t>cazul</a:t>
            </a:r>
            <a:r>
              <a:rPr lang="en-US" dirty="0"/>
              <a:t> </a:t>
            </a:r>
            <a:r>
              <a:rPr lang="en-US" dirty="0" err="1"/>
              <a:t>concursului</a:t>
            </a:r>
            <a:r>
              <a:rPr lang="en-US" dirty="0"/>
              <a:t> </a:t>
            </a:r>
            <a:r>
              <a:rPr lang="en-US" dirty="0" err="1"/>
              <a:t>actelor</a:t>
            </a:r>
            <a:r>
              <a:rPr lang="en-US" dirty="0"/>
              <a:t> normative de </a:t>
            </a:r>
            <a:r>
              <a:rPr lang="en-US" dirty="0" err="1"/>
              <a:t>aceeasi</a:t>
            </a:r>
            <a:r>
              <a:rPr lang="en-US" dirty="0"/>
              <a:t> </a:t>
            </a:r>
            <a:r>
              <a:rPr lang="en-US" dirty="0" err="1"/>
              <a:t>categorie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fi </a:t>
            </a:r>
            <a:r>
              <a:rPr lang="en-US" dirty="0" err="1"/>
              <a:t>aplicat</a:t>
            </a:r>
            <a:r>
              <a:rPr lang="en-US" dirty="0"/>
              <a:t> principal: </a:t>
            </a:r>
            <a:r>
              <a:rPr lang="en-US" dirty="0" err="1"/>
              <a:t>Legea</a:t>
            </a:r>
            <a:r>
              <a:rPr lang="en-US" dirty="0"/>
              <a:t> </a:t>
            </a:r>
            <a:r>
              <a:rPr lang="en-US" dirty="0" err="1"/>
              <a:t>noua</a:t>
            </a:r>
            <a:r>
              <a:rPr lang="en-US" dirty="0"/>
              <a:t> </a:t>
            </a:r>
            <a:r>
              <a:rPr lang="en-US" dirty="0" err="1"/>
              <a:t>abroga</a:t>
            </a:r>
            <a:r>
              <a:rPr lang="en-US" dirty="0"/>
              <a:t> </a:t>
            </a:r>
            <a:r>
              <a:rPr lang="en-US" dirty="0" err="1"/>
              <a:t>legea</a:t>
            </a:r>
            <a:r>
              <a:rPr lang="en-US" dirty="0"/>
              <a:t> </a:t>
            </a:r>
            <a:r>
              <a:rPr lang="en-US" dirty="0" err="1"/>
              <a:t>noua</a:t>
            </a:r>
            <a:r>
              <a:rPr lang="en-US" dirty="0"/>
              <a:t>, </a:t>
            </a:r>
            <a:r>
              <a:rPr lang="en-US" dirty="0" err="1"/>
              <a:t>precum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principiul</a:t>
            </a:r>
            <a:r>
              <a:rPr lang="en-US" dirty="0"/>
              <a:t> </a:t>
            </a:r>
            <a:r>
              <a:rPr lang="en-US" dirty="0" err="1"/>
              <a:t>specialul</a:t>
            </a:r>
            <a:r>
              <a:rPr lang="en-US" dirty="0"/>
              <a:t> </a:t>
            </a:r>
            <a:r>
              <a:rPr lang="en-US" dirty="0" err="1"/>
              <a:t>derogă</a:t>
            </a:r>
            <a:r>
              <a:rPr lang="en-US" dirty="0"/>
              <a:t> de la general, (</a:t>
            </a:r>
            <a:r>
              <a:rPr lang="en-US" dirty="0" err="1"/>
              <a:t>adica</a:t>
            </a:r>
            <a:r>
              <a:rPr lang="en-US" dirty="0"/>
              <a:t> </a:t>
            </a:r>
            <a:r>
              <a:rPr lang="en-US" dirty="0" err="1"/>
              <a:t>normele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legile</a:t>
            </a:r>
            <a:r>
              <a:rPr lang="en-US" dirty="0"/>
              <a:t> </a:t>
            </a:r>
            <a:r>
              <a:rPr lang="en-US" dirty="0" err="1"/>
              <a:t>speciale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au un </a:t>
            </a:r>
            <a:r>
              <a:rPr lang="en-US" dirty="0" err="1"/>
              <a:t>obiect</a:t>
            </a:r>
            <a:r>
              <a:rPr lang="en-US" dirty="0"/>
              <a:t> de </a:t>
            </a:r>
            <a:r>
              <a:rPr lang="en-US" dirty="0" err="1"/>
              <a:t>reglementare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îngust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se </a:t>
            </a:r>
            <a:r>
              <a:rPr lang="en-US" dirty="0" err="1"/>
              <a:t>referă</a:t>
            </a:r>
            <a:r>
              <a:rPr lang="en-US" dirty="0"/>
              <a:t> </a:t>
            </a:r>
            <a:r>
              <a:rPr lang="en-US" dirty="0" err="1"/>
              <a:t>expres</a:t>
            </a:r>
            <a:r>
              <a:rPr lang="en-US" dirty="0"/>
              <a:t> la </a:t>
            </a:r>
            <a:r>
              <a:rPr lang="en-US" dirty="0" err="1"/>
              <a:t>raportul</a:t>
            </a:r>
            <a:r>
              <a:rPr lang="en-US" dirty="0"/>
              <a:t> </a:t>
            </a:r>
            <a:r>
              <a:rPr lang="en-US" dirty="0" err="1"/>
              <a:t>litigios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fi </a:t>
            </a:r>
            <a:r>
              <a:rPr lang="en-US" dirty="0" err="1"/>
              <a:t>aplicate</a:t>
            </a:r>
            <a:r>
              <a:rPr lang="en-US" dirty="0"/>
              <a:t> </a:t>
            </a:r>
            <a:r>
              <a:rPr lang="en-US" dirty="0" err="1"/>
              <a:t>prioritar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corelație</a:t>
            </a:r>
            <a:r>
              <a:rPr lang="en-US" dirty="0"/>
              <a:t> cu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acte</a:t>
            </a:r>
            <a:r>
              <a:rPr lang="en-US" dirty="0"/>
              <a:t> de </a:t>
            </a:r>
            <a:r>
              <a:rPr lang="en-US" dirty="0" err="1"/>
              <a:t>caracter</a:t>
            </a:r>
            <a:r>
              <a:rPr lang="en-US" dirty="0"/>
              <a:t> general, </a:t>
            </a:r>
            <a:r>
              <a:rPr lang="en-US" dirty="0" err="1"/>
              <a:t>indiferent</a:t>
            </a:r>
            <a:r>
              <a:rPr lang="en-US" dirty="0"/>
              <a:t> de </a:t>
            </a:r>
            <a:r>
              <a:rPr lang="en-US" dirty="0" err="1"/>
              <a:t>momentul</a:t>
            </a:r>
            <a:r>
              <a:rPr lang="en-US" dirty="0"/>
              <a:t> </a:t>
            </a:r>
            <a:r>
              <a:rPr lang="en-US" dirty="0" err="1"/>
              <a:t>adoptarii</a:t>
            </a:r>
            <a:r>
              <a:rPr lang="en-US" dirty="0"/>
              <a:t> </a:t>
            </a:r>
            <a:r>
              <a:rPr lang="en-US" dirty="0" err="1"/>
              <a:t>acestora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65649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u="sng" dirty="0" err="1"/>
              <a:t>Aplicarea</a:t>
            </a:r>
            <a:r>
              <a:rPr lang="en-US" b="1" i="1" u="sng" dirty="0"/>
              <a:t> </a:t>
            </a:r>
            <a:r>
              <a:rPr lang="en-US" b="1" i="1" u="sng" dirty="0" err="1"/>
              <a:t>legii</a:t>
            </a:r>
            <a:r>
              <a:rPr lang="en-US" b="1" i="1" u="sng" dirty="0"/>
              <a:t> </a:t>
            </a:r>
            <a:r>
              <a:rPr lang="en-US" b="1" i="1" u="sng" dirty="0" err="1"/>
              <a:t>civile</a:t>
            </a:r>
            <a:r>
              <a:rPr lang="en-US" b="1" i="1" u="sng" dirty="0"/>
              <a:t> </a:t>
            </a:r>
            <a:r>
              <a:rPr lang="en-US" b="1" i="1" u="sng" dirty="0" err="1"/>
              <a:t>în</a:t>
            </a:r>
            <a:r>
              <a:rPr lang="en-US" b="1" i="1" u="sng" dirty="0"/>
              <a:t> </a:t>
            </a:r>
            <a:r>
              <a:rPr lang="en-US" b="1" i="1" u="sng" dirty="0" err="1"/>
              <a:t>timp</a:t>
            </a:r>
            <a:r>
              <a:rPr lang="en-US" b="1" i="1" u="sng" dirty="0"/>
              <a:t> e </a:t>
            </a:r>
            <a:r>
              <a:rPr lang="en-US" b="1" i="1" u="sng" dirty="0" err="1"/>
              <a:t>determinată</a:t>
            </a:r>
            <a:r>
              <a:rPr lang="en-US" b="1" i="1" u="sng" dirty="0"/>
              <a:t> de </a:t>
            </a:r>
            <a:r>
              <a:rPr lang="en-US" b="1" i="1" u="sng" dirty="0" err="1"/>
              <a:t>două</a:t>
            </a:r>
            <a:r>
              <a:rPr lang="en-US" b="1" i="1" u="sng" dirty="0"/>
              <a:t> </a:t>
            </a:r>
            <a:r>
              <a:rPr lang="en-US" b="1" i="1" u="sng" dirty="0" err="1"/>
              <a:t>momente</a:t>
            </a:r>
            <a:r>
              <a:rPr lang="en-US" b="1" i="1" u="sng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974" y="1690688"/>
            <a:ext cx="10601826" cy="516731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i="1" dirty="0"/>
              <a:t>1)data </a:t>
            </a:r>
            <a:r>
              <a:rPr lang="en-US" b="1" i="1" dirty="0" err="1"/>
              <a:t>cînd</a:t>
            </a:r>
            <a:r>
              <a:rPr lang="en-US" b="1" i="1" dirty="0"/>
              <a:t> </a:t>
            </a:r>
            <a:r>
              <a:rPr lang="en-US" b="1" i="1" dirty="0" err="1"/>
              <a:t>începe</a:t>
            </a:r>
            <a:r>
              <a:rPr lang="en-US" b="1" i="1" dirty="0"/>
              <a:t> </a:t>
            </a:r>
            <a:r>
              <a:rPr lang="en-US" b="1" i="1" dirty="0" err="1"/>
              <a:t>acţiunea</a:t>
            </a:r>
            <a:r>
              <a:rPr lang="en-US" b="1" i="1" dirty="0"/>
              <a:t> </a:t>
            </a:r>
            <a:r>
              <a:rPr lang="en-US" b="1" i="1" dirty="0" err="1"/>
              <a:t>normei</a:t>
            </a:r>
            <a:r>
              <a:rPr lang="en-US" b="1" i="1" dirty="0"/>
              <a:t> </a:t>
            </a:r>
            <a:r>
              <a:rPr lang="en-US" b="1" i="1" dirty="0" err="1"/>
              <a:t>juridice</a:t>
            </a:r>
            <a:endParaRPr lang="en-US" b="1" dirty="0"/>
          </a:p>
          <a:p>
            <a:pPr marL="0" indent="0">
              <a:buNone/>
            </a:pPr>
            <a:r>
              <a:rPr lang="en-US" b="1" i="1" dirty="0"/>
              <a:t>2)</a:t>
            </a:r>
            <a:r>
              <a:rPr lang="en-US" b="1" i="1" dirty="0" err="1"/>
              <a:t>durata</a:t>
            </a:r>
            <a:r>
              <a:rPr lang="en-US" b="1" i="1" dirty="0"/>
              <a:t> </a:t>
            </a:r>
            <a:r>
              <a:rPr lang="en-US" b="1" i="1" dirty="0" err="1"/>
              <a:t>producerii</a:t>
            </a:r>
            <a:r>
              <a:rPr lang="en-US" b="1" i="1" dirty="0"/>
              <a:t> de </a:t>
            </a:r>
            <a:r>
              <a:rPr lang="en-US" b="1" i="1" dirty="0" err="1"/>
              <a:t>efecte</a:t>
            </a:r>
            <a:r>
              <a:rPr lang="en-US" b="1" i="1" dirty="0"/>
              <a:t> </a:t>
            </a:r>
            <a:r>
              <a:rPr lang="en-US" b="1" i="1" dirty="0" err="1"/>
              <a:t>juridice</a:t>
            </a:r>
            <a:r>
              <a:rPr lang="en-US" b="1" i="1" dirty="0"/>
              <a:t> </a:t>
            </a:r>
          </a:p>
          <a:p>
            <a:pPr marL="0" indent="0">
              <a:buNone/>
            </a:pPr>
            <a:r>
              <a:rPr lang="en-US" b="1" i="1" dirty="0"/>
              <a:t>3)data </a:t>
            </a:r>
            <a:r>
              <a:rPr lang="en-US" b="1" i="1" dirty="0" err="1"/>
              <a:t>cînd</a:t>
            </a:r>
            <a:r>
              <a:rPr lang="en-US" b="1" i="1" dirty="0"/>
              <a:t> </a:t>
            </a:r>
            <a:r>
              <a:rPr lang="en-US" b="1" i="1" dirty="0" err="1"/>
              <a:t>încetează</a:t>
            </a:r>
            <a:r>
              <a:rPr lang="en-US" b="1" i="1" dirty="0"/>
              <a:t> </a:t>
            </a:r>
            <a:r>
              <a:rPr lang="en-US" b="1" i="1" dirty="0" err="1"/>
              <a:t>acţiunea</a:t>
            </a:r>
            <a:r>
              <a:rPr lang="en-US" b="1" i="1" dirty="0"/>
              <a:t> </a:t>
            </a:r>
            <a:r>
              <a:rPr lang="en-US" b="1" i="1" dirty="0" err="1"/>
              <a:t>ei</a:t>
            </a:r>
            <a:r>
              <a:rPr lang="en-US" b="1" i="1" dirty="0"/>
              <a:t>.</a:t>
            </a:r>
          </a:p>
          <a:p>
            <a:pPr marL="0" indent="0">
              <a:buNone/>
            </a:pPr>
            <a:r>
              <a:rPr lang="en-US" b="1" dirty="0"/>
              <a:t>(1) </a:t>
            </a:r>
            <a:r>
              <a:rPr lang="en-US" b="1" dirty="0" err="1"/>
              <a:t>Actul</a:t>
            </a:r>
            <a:r>
              <a:rPr lang="en-US" b="1" dirty="0"/>
              <a:t> </a:t>
            </a:r>
            <a:r>
              <a:rPr lang="en-US" b="1" dirty="0" err="1"/>
              <a:t>normativ</a:t>
            </a:r>
            <a:r>
              <a:rPr lang="en-US" b="1" dirty="0"/>
              <a:t> se </a:t>
            </a:r>
            <a:r>
              <a:rPr lang="en-US" b="1" dirty="0" err="1"/>
              <a:t>aplică</a:t>
            </a:r>
            <a:r>
              <a:rPr lang="en-US" b="1" dirty="0"/>
              <a:t> </a:t>
            </a:r>
            <a:r>
              <a:rPr lang="en-US" b="1" dirty="0" err="1"/>
              <a:t>fără</a:t>
            </a:r>
            <a:r>
              <a:rPr lang="en-US" b="1" dirty="0"/>
              <a:t> </a:t>
            </a:r>
            <a:r>
              <a:rPr lang="en-US" b="1" dirty="0" err="1"/>
              <a:t>limită</a:t>
            </a:r>
            <a:r>
              <a:rPr lang="en-US" b="1" dirty="0"/>
              <a:t> de </a:t>
            </a:r>
            <a:r>
              <a:rPr lang="en-US" b="1" dirty="0" err="1"/>
              <a:t>timp</a:t>
            </a:r>
            <a:r>
              <a:rPr lang="en-US" b="1" dirty="0"/>
              <a:t> </a:t>
            </a:r>
            <a:r>
              <a:rPr lang="en-US" b="1" dirty="0" err="1"/>
              <a:t>dacă</a:t>
            </a:r>
            <a:r>
              <a:rPr lang="en-US" b="1" dirty="0"/>
              <a:t> </a:t>
            </a:r>
            <a:r>
              <a:rPr lang="en-US" b="1" dirty="0" err="1"/>
              <a:t>în</a:t>
            </a:r>
            <a:r>
              <a:rPr lang="en-US" b="1" dirty="0"/>
              <a:t> </a:t>
            </a:r>
            <a:r>
              <a:rPr lang="en-US" b="1" dirty="0" err="1"/>
              <a:t>textul</a:t>
            </a:r>
            <a:r>
              <a:rPr lang="en-US" b="1" dirty="0"/>
              <a:t> </a:t>
            </a:r>
            <a:r>
              <a:rPr lang="en-US" b="1" dirty="0" err="1"/>
              <a:t>acestuia</a:t>
            </a:r>
            <a:r>
              <a:rPr lang="en-US" b="1" dirty="0"/>
              <a:t> nu </a:t>
            </a:r>
            <a:r>
              <a:rPr lang="en-US" b="1" dirty="0" err="1"/>
              <a:t>este</a:t>
            </a:r>
            <a:r>
              <a:rPr lang="en-US" b="1" dirty="0"/>
              <a:t> </a:t>
            </a:r>
            <a:r>
              <a:rPr lang="en-US" b="1" dirty="0" err="1"/>
              <a:t>prevăzut</a:t>
            </a:r>
            <a:r>
              <a:rPr lang="en-US" b="1" dirty="0"/>
              <a:t> </a:t>
            </a:r>
            <a:r>
              <a:rPr lang="en-US" b="1" dirty="0" err="1"/>
              <a:t>altfel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b="1" dirty="0"/>
              <a:t>(2) </a:t>
            </a:r>
            <a:r>
              <a:rPr lang="en-US" b="1" dirty="0" err="1"/>
              <a:t>Actul</a:t>
            </a:r>
            <a:r>
              <a:rPr lang="en-US" b="1" dirty="0"/>
              <a:t> </a:t>
            </a:r>
            <a:r>
              <a:rPr lang="en-US" b="1" dirty="0" err="1"/>
              <a:t>normativ</a:t>
            </a:r>
            <a:r>
              <a:rPr lang="en-US" b="1" dirty="0"/>
              <a:t> </a:t>
            </a:r>
            <a:r>
              <a:rPr lang="en-US" b="1" dirty="0" err="1"/>
              <a:t>sau</a:t>
            </a:r>
            <a:r>
              <a:rPr lang="en-US" b="1" dirty="0"/>
              <a:t> </a:t>
            </a:r>
            <a:r>
              <a:rPr lang="en-US" b="1" dirty="0" err="1"/>
              <a:t>unele</a:t>
            </a:r>
            <a:r>
              <a:rPr lang="en-US" b="1" dirty="0"/>
              <a:t> </a:t>
            </a:r>
            <a:r>
              <a:rPr lang="en-US" b="1" dirty="0" err="1"/>
              <a:t>dispoziții</a:t>
            </a:r>
            <a:r>
              <a:rPr lang="en-US" b="1" dirty="0"/>
              <a:t> ale </a:t>
            </a:r>
            <a:r>
              <a:rPr lang="en-US" b="1" dirty="0" err="1"/>
              <a:t>acestuia</a:t>
            </a:r>
            <a:r>
              <a:rPr lang="en-US" b="1" dirty="0"/>
              <a:t> pot </a:t>
            </a:r>
            <a:r>
              <a:rPr lang="en-US" b="1" dirty="0" err="1"/>
              <a:t>avea</a:t>
            </a:r>
            <a:r>
              <a:rPr lang="en-US" b="1" dirty="0"/>
              <a:t> </a:t>
            </a:r>
            <a:r>
              <a:rPr lang="en-US" b="1" dirty="0" err="1"/>
              <a:t>aplicare</a:t>
            </a:r>
            <a:r>
              <a:rPr lang="en-US" b="1" dirty="0"/>
              <a:t> </a:t>
            </a:r>
            <a:r>
              <a:rPr lang="en-US" b="1" dirty="0" err="1"/>
              <a:t>temporară</a:t>
            </a:r>
            <a:r>
              <a:rPr lang="en-US" b="1" dirty="0"/>
              <a:t>. </a:t>
            </a:r>
            <a:r>
              <a:rPr lang="en-US" b="1" dirty="0" err="1"/>
              <a:t>În</a:t>
            </a:r>
            <a:r>
              <a:rPr lang="en-US" b="1" dirty="0"/>
              <a:t> </a:t>
            </a:r>
            <a:r>
              <a:rPr lang="en-US" b="1" dirty="0" err="1"/>
              <a:t>acest</a:t>
            </a:r>
            <a:r>
              <a:rPr lang="en-US" b="1" dirty="0"/>
              <a:t> </a:t>
            </a:r>
            <a:r>
              <a:rPr lang="en-US" b="1" dirty="0" err="1"/>
              <a:t>caz</a:t>
            </a:r>
            <a:r>
              <a:rPr lang="en-US" b="1" dirty="0"/>
              <a:t>, </a:t>
            </a:r>
            <a:r>
              <a:rPr lang="en-US" b="1" dirty="0" err="1"/>
              <a:t>în</a:t>
            </a:r>
            <a:r>
              <a:rPr lang="en-US" b="1" dirty="0"/>
              <a:t> </a:t>
            </a:r>
            <a:r>
              <a:rPr lang="en-US" b="1" dirty="0" err="1"/>
              <a:t>actul</a:t>
            </a:r>
            <a:r>
              <a:rPr lang="en-US" b="1" dirty="0"/>
              <a:t> </a:t>
            </a:r>
            <a:r>
              <a:rPr lang="en-US" b="1" dirty="0" err="1"/>
              <a:t>normativ</a:t>
            </a:r>
            <a:r>
              <a:rPr lang="en-US" b="1" dirty="0"/>
              <a:t> se </a:t>
            </a:r>
            <a:r>
              <a:rPr lang="en-US" b="1" dirty="0" err="1"/>
              <a:t>indică</a:t>
            </a:r>
            <a:r>
              <a:rPr lang="en-US" b="1" dirty="0"/>
              <a:t> </a:t>
            </a:r>
            <a:r>
              <a:rPr lang="en-US" b="1" dirty="0" err="1"/>
              <a:t>termenul</a:t>
            </a:r>
            <a:r>
              <a:rPr lang="en-US" b="1" dirty="0"/>
              <a:t> de </a:t>
            </a:r>
            <a:r>
              <a:rPr lang="en-US" b="1" dirty="0" err="1"/>
              <a:t>aplicare</a:t>
            </a:r>
            <a:r>
              <a:rPr lang="en-US" b="1" dirty="0"/>
              <a:t> </a:t>
            </a:r>
            <a:r>
              <a:rPr lang="en-US" b="1" dirty="0" err="1"/>
              <a:t>ori</a:t>
            </a:r>
            <a:r>
              <a:rPr lang="en-US" b="1" dirty="0"/>
              <a:t> </a:t>
            </a:r>
            <a:r>
              <a:rPr lang="en-US" b="1" dirty="0" err="1"/>
              <a:t>evenimentul</a:t>
            </a:r>
            <a:r>
              <a:rPr lang="en-US" b="1" dirty="0"/>
              <a:t> la </a:t>
            </a:r>
            <a:r>
              <a:rPr lang="en-US" b="1" dirty="0" err="1"/>
              <a:t>survenirea</a:t>
            </a:r>
            <a:r>
              <a:rPr lang="en-US" b="1" dirty="0"/>
              <a:t> </a:t>
            </a:r>
            <a:r>
              <a:rPr lang="en-US" b="1" dirty="0" err="1"/>
              <a:t>căruia</a:t>
            </a:r>
            <a:r>
              <a:rPr lang="en-US" b="1" dirty="0"/>
              <a:t> </a:t>
            </a:r>
            <a:r>
              <a:rPr lang="en-US" b="1" dirty="0" err="1"/>
              <a:t>actul</a:t>
            </a:r>
            <a:r>
              <a:rPr lang="en-US" b="1" dirty="0"/>
              <a:t> </a:t>
            </a:r>
            <a:r>
              <a:rPr lang="en-US" b="1" dirty="0" err="1"/>
              <a:t>normativ</a:t>
            </a:r>
            <a:r>
              <a:rPr lang="en-US" b="1" dirty="0"/>
              <a:t> </a:t>
            </a:r>
            <a:r>
              <a:rPr lang="en-US" b="1" dirty="0" err="1"/>
              <a:t>sau</a:t>
            </a:r>
            <a:r>
              <a:rPr lang="en-US" b="1" dirty="0"/>
              <a:t> </a:t>
            </a:r>
            <a:r>
              <a:rPr lang="en-US" b="1" dirty="0" err="1"/>
              <a:t>unele</a:t>
            </a:r>
            <a:r>
              <a:rPr lang="en-US" b="1" dirty="0"/>
              <a:t> </a:t>
            </a:r>
            <a:r>
              <a:rPr lang="en-US" b="1" dirty="0" err="1"/>
              <a:t>dispoziții</a:t>
            </a:r>
            <a:r>
              <a:rPr lang="en-US" b="1" dirty="0"/>
              <a:t> </a:t>
            </a:r>
            <a:r>
              <a:rPr lang="en-US" b="1" dirty="0" err="1"/>
              <a:t>îşi</a:t>
            </a:r>
            <a:r>
              <a:rPr lang="en-US" b="1" dirty="0"/>
              <a:t> </a:t>
            </a:r>
            <a:r>
              <a:rPr lang="en-US" b="1" dirty="0" err="1"/>
              <a:t>încetează</a:t>
            </a:r>
            <a:r>
              <a:rPr lang="en-US" b="1" dirty="0"/>
              <a:t> </a:t>
            </a:r>
            <a:r>
              <a:rPr lang="en-US" b="1" dirty="0" err="1"/>
              <a:t>acţiunea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b="1" dirty="0"/>
              <a:t>(3) </a:t>
            </a:r>
            <a:r>
              <a:rPr lang="en-US" b="1" dirty="0" err="1"/>
              <a:t>Actul</a:t>
            </a:r>
            <a:r>
              <a:rPr lang="en-US" b="1" dirty="0"/>
              <a:t> </a:t>
            </a:r>
            <a:r>
              <a:rPr lang="en-US" b="1" dirty="0" err="1"/>
              <a:t>normativ</a:t>
            </a:r>
            <a:r>
              <a:rPr lang="en-US" b="1" dirty="0"/>
              <a:t> produce </a:t>
            </a:r>
            <a:r>
              <a:rPr lang="en-US" b="1" dirty="0" err="1"/>
              <a:t>efecte</a:t>
            </a:r>
            <a:r>
              <a:rPr lang="en-US" b="1" dirty="0"/>
              <a:t> </a:t>
            </a:r>
            <a:r>
              <a:rPr lang="en-US" b="1" dirty="0" err="1"/>
              <a:t>doar</a:t>
            </a:r>
            <a:r>
              <a:rPr lang="en-US" b="1" dirty="0"/>
              <a:t> </a:t>
            </a:r>
            <a:r>
              <a:rPr lang="en-US" b="1" dirty="0" err="1"/>
              <a:t>cît</a:t>
            </a:r>
            <a:r>
              <a:rPr lang="en-US" b="1" dirty="0"/>
              <a:t> </a:t>
            </a:r>
            <a:r>
              <a:rPr lang="en-US" b="1" dirty="0" err="1"/>
              <a:t>este</a:t>
            </a:r>
            <a:r>
              <a:rPr lang="en-US" b="1" dirty="0"/>
              <a:t> </a:t>
            </a:r>
            <a:r>
              <a:rPr lang="en-US" b="1" dirty="0" err="1"/>
              <a:t>în</a:t>
            </a:r>
            <a:r>
              <a:rPr lang="en-US" b="1" dirty="0"/>
              <a:t> </a:t>
            </a:r>
            <a:r>
              <a:rPr lang="en-US" b="1" dirty="0" err="1"/>
              <a:t>vigoare</a:t>
            </a:r>
            <a:r>
              <a:rPr lang="en-US" b="1" dirty="0"/>
              <a:t> </a:t>
            </a:r>
            <a:r>
              <a:rPr lang="en-US" b="1" dirty="0" err="1"/>
              <a:t>şi</a:t>
            </a:r>
            <a:r>
              <a:rPr lang="en-US" b="1" dirty="0"/>
              <a:t>, de </a:t>
            </a:r>
            <a:r>
              <a:rPr lang="en-US" b="1" dirty="0" err="1"/>
              <a:t>regulă</a:t>
            </a:r>
            <a:r>
              <a:rPr lang="en-US" b="1" dirty="0"/>
              <a:t>, nu </a:t>
            </a:r>
            <a:r>
              <a:rPr lang="en-US" b="1" dirty="0" err="1"/>
              <a:t>poate</a:t>
            </a:r>
            <a:r>
              <a:rPr lang="en-US" b="1" dirty="0"/>
              <a:t> fi </a:t>
            </a:r>
            <a:r>
              <a:rPr lang="en-US" b="1" dirty="0" err="1"/>
              <a:t>retroactiv</a:t>
            </a:r>
            <a:r>
              <a:rPr lang="en-US" b="1" dirty="0"/>
              <a:t> </a:t>
            </a:r>
            <a:r>
              <a:rPr lang="en-US" b="1" dirty="0" err="1"/>
              <a:t>sau</a:t>
            </a:r>
            <a:r>
              <a:rPr lang="en-US" b="1" dirty="0"/>
              <a:t> </a:t>
            </a:r>
            <a:r>
              <a:rPr lang="en-US" b="1" dirty="0" err="1"/>
              <a:t>ultraactiv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b="1" dirty="0"/>
              <a:t>(4) Au </a:t>
            </a:r>
            <a:r>
              <a:rPr lang="en-US" b="1" dirty="0" err="1"/>
              <a:t>efect</a:t>
            </a:r>
            <a:r>
              <a:rPr lang="en-US" b="1" dirty="0"/>
              <a:t> </a:t>
            </a:r>
            <a:r>
              <a:rPr lang="en-US" b="1" dirty="0" err="1"/>
              <a:t>retroactiv</a:t>
            </a:r>
            <a:r>
              <a:rPr lang="en-US" b="1" dirty="0"/>
              <a:t> </a:t>
            </a:r>
            <a:r>
              <a:rPr lang="en-US" b="1" dirty="0" err="1"/>
              <a:t>doar</a:t>
            </a:r>
            <a:r>
              <a:rPr lang="en-US" b="1" dirty="0"/>
              <a:t> </a:t>
            </a:r>
            <a:r>
              <a:rPr lang="en-US" b="1" dirty="0" err="1"/>
              <a:t>actele</a:t>
            </a:r>
            <a:r>
              <a:rPr lang="en-US" b="1" dirty="0"/>
              <a:t> normative </a:t>
            </a:r>
            <a:r>
              <a:rPr lang="en-US" b="1" dirty="0" err="1"/>
              <a:t>prin</a:t>
            </a:r>
            <a:r>
              <a:rPr lang="en-US" b="1" dirty="0"/>
              <a:t> care se </a:t>
            </a:r>
            <a:r>
              <a:rPr lang="en-US" b="1" dirty="0" err="1"/>
              <a:t>stabilesc</a:t>
            </a:r>
            <a:r>
              <a:rPr lang="en-US" b="1" dirty="0"/>
              <a:t> </a:t>
            </a:r>
            <a:r>
              <a:rPr lang="en-US" b="1" dirty="0" err="1"/>
              <a:t>sancţiuni</a:t>
            </a:r>
            <a:r>
              <a:rPr lang="en-US" b="1" dirty="0"/>
              <a:t> </a:t>
            </a:r>
            <a:r>
              <a:rPr lang="en-US" b="1" dirty="0" err="1"/>
              <a:t>mai</a:t>
            </a:r>
            <a:r>
              <a:rPr lang="en-US" b="1" dirty="0"/>
              <a:t> </a:t>
            </a:r>
            <a:r>
              <a:rPr lang="en-US" b="1" dirty="0" err="1"/>
              <a:t>blînde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b="1" dirty="0"/>
              <a:t>(5) </a:t>
            </a:r>
            <a:r>
              <a:rPr lang="en-US" b="1" dirty="0" err="1"/>
              <a:t>Actele</a:t>
            </a:r>
            <a:r>
              <a:rPr lang="en-US" b="1" dirty="0"/>
              <a:t> normative pot </a:t>
            </a:r>
            <a:r>
              <a:rPr lang="en-US" b="1" dirty="0" err="1"/>
              <a:t>ultraactiva</a:t>
            </a:r>
            <a:r>
              <a:rPr lang="en-US" b="1" dirty="0"/>
              <a:t>, </a:t>
            </a:r>
            <a:r>
              <a:rPr lang="en-US" b="1" dirty="0" err="1"/>
              <a:t>în</a:t>
            </a:r>
            <a:r>
              <a:rPr lang="en-US" b="1" dirty="0"/>
              <a:t> mod </a:t>
            </a:r>
            <a:r>
              <a:rPr lang="en-US" b="1" dirty="0" err="1"/>
              <a:t>excepţional</a:t>
            </a:r>
            <a:r>
              <a:rPr lang="en-US" b="1" dirty="0"/>
              <a:t>, </a:t>
            </a:r>
            <a:r>
              <a:rPr lang="en-US" b="1" dirty="0" err="1"/>
              <a:t>dacă</a:t>
            </a:r>
            <a:r>
              <a:rPr lang="en-US" b="1" dirty="0"/>
              <a:t> </a:t>
            </a:r>
            <a:r>
              <a:rPr lang="en-US" b="1" dirty="0" err="1"/>
              <a:t>acest</a:t>
            </a:r>
            <a:r>
              <a:rPr lang="en-US" b="1" dirty="0"/>
              <a:t> </a:t>
            </a:r>
            <a:r>
              <a:rPr lang="en-US" b="1" dirty="0" err="1"/>
              <a:t>lucru</a:t>
            </a:r>
            <a:r>
              <a:rPr lang="en-US" b="1" dirty="0"/>
              <a:t> </a:t>
            </a:r>
            <a:r>
              <a:rPr lang="en-US" b="1" dirty="0" err="1"/>
              <a:t>este</a:t>
            </a:r>
            <a:r>
              <a:rPr lang="en-US" b="1" dirty="0"/>
              <a:t> </a:t>
            </a:r>
            <a:r>
              <a:rPr lang="en-US" b="1" dirty="0" err="1"/>
              <a:t>prevăzut</a:t>
            </a:r>
            <a:r>
              <a:rPr lang="en-US" b="1" dirty="0"/>
              <a:t> </a:t>
            </a:r>
            <a:r>
              <a:rPr lang="en-US" b="1" dirty="0" err="1"/>
              <a:t>expres</a:t>
            </a:r>
            <a:r>
              <a:rPr lang="en-US" b="1" dirty="0"/>
              <a:t> de </a:t>
            </a:r>
            <a:r>
              <a:rPr lang="en-US" b="1" dirty="0" err="1"/>
              <a:t>noul</a:t>
            </a:r>
            <a:r>
              <a:rPr lang="en-US" b="1" dirty="0"/>
              <a:t> act </a:t>
            </a:r>
            <a:r>
              <a:rPr lang="en-US" b="1" dirty="0" err="1"/>
              <a:t>normativ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b="1" dirty="0"/>
              <a:t>(1) </a:t>
            </a:r>
            <a:r>
              <a:rPr lang="en-US" b="1" dirty="0" err="1"/>
              <a:t>Acţiunea</a:t>
            </a:r>
            <a:r>
              <a:rPr lang="en-US" b="1" dirty="0"/>
              <a:t> </a:t>
            </a:r>
            <a:r>
              <a:rPr lang="en-US" b="1" dirty="0" err="1"/>
              <a:t>actului</a:t>
            </a:r>
            <a:r>
              <a:rPr lang="en-US" b="1" dirty="0"/>
              <a:t> </a:t>
            </a:r>
            <a:r>
              <a:rPr lang="en-US" b="1" dirty="0" err="1"/>
              <a:t>normativ</a:t>
            </a:r>
            <a:r>
              <a:rPr lang="en-US" b="1" dirty="0"/>
              <a:t> </a:t>
            </a:r>
            <a:r>
              <a:rPr lang="en-US" b="1" dirty="0" err="1"/>
              <a:t>încetează</a:t>
            </a:r>
            <a:r>
              <a:rPr lang="en-US" b="1" dirty="0"/>
              <a:t> </a:t>
            </a:r>
            <a:r>
              <a:rPr lang="en-US" b="1" dirty="0" err="1"/>
              <a:t>dacă</a:t>
            </a:r>
            <a:r>
              <a:rPr lang="en-US" b="1" dirty="0"/>
              <a:t>:</a:t>
            </a:r>
          </a:p>
          <a:p>
            <a:pPr marL="0" indent="0">
              <a:buNone/>
            </a:pPr>
            <a:r>
              <a:rPr lang="en-US" b="1" dirty="0"/>
              <a:t>a) </a:t>
            </a:r>
            <a:r>
              <a:rPr lang="en-US" b="1" dirty="0" err="1"/>
              <a:t>actul</a:t>
            </a:r>
            <a:r>
              <a:rPr lang="en-US" b="1" dirty="0"/>
              <a:t> </a:t>
            </a:r>
            <a:r>
              <a:rPr lang="en-US" b="1" dirty="0" err="1"/>
              <a:t>este</a:t>
            </a:r>
            <a:r>
              <a:rPr lang="en-US" b="1" dirty="0"/>
              <a:t> </a:t>
            </a:r>
            <a:r>
              <a:rPr lang="en-US" b="1" dirty="0" err="1"/>
              <a:t>abrogat</a:t>
            </a:r>
            <a:r>
              <a:rPr lang="en-US" b="1" dirty="0"/>
              <a:t>;</a:t>
            </a:r>
          </a:p>
          <a:p>
            <a:pPr marL="0" indent="0">
              <a:buNone/>
            </a:pPr>
            <a:r>
              <a:rPr lang="en-US" b="1" dirty="0"/>
              <a:t>b) </a:t>
            </a:r>
            <a:r>
              <a:rPr lang="en-US" b="1" dirty="0" err="1"/>
              <a:t>actul</a:t>
            </a:r>
            <a:r>
              <a:rPr lang="en-US" b="1" dirty="0"/>
              <a:t> </a:t>
            </a:r>
            <a:r>
              <a:rPr lang="en-US" b="1" dirty="0" err="1"/>
              <a:t>este</a:t>
            </a:r>
            <a:r>
              <a:rPr lang="en-US" b="1" dirty="0"/>
              <a:t> </a:t>
            </a:r>
            <a:r>
              <a:rPr lang="en-US" b="1" dirty="0" err="1"/>
              <a:t>declarat</a:t>
            </a:r>
            <a:r>
              <a:rPr lang="en-US" b="1" dirty="0"/>
              <a:t> </a:t>
            </a:r>
            <a:r>
              <a:rPr lang="en-US" b="1" dirty="0" err="1"/>
              <a:t>neconstituţional</a:t>
            </a:r>
            <a:r>
              <a:rPr lang="en-US" b="1" dirty="0"/>
              <a:t> </a:t>
            </a:r>
            <a:r>
              <a:rPr lang="en-US" b="1" dirty="0" err="1"/>
              <a:t>sau</a:t>
            </a:r>
            <a:r>
              <a:rPr lang="en-US" b="1" dirty="0"/>
              <a:t>, </a:t>
            </a:r>
            <a:r>
              <a:rPr lang="en-US" b="1" dirty="0" err="1"/>
              <a:t>după</a:t>
            </a:r>
            <a:r>
              <a:rPr lang="en-US" b="1" dirty="0"/>
              <a:t> </a:t>
            </a:r>
            <a:r>
              <a:rPr lang="en-US" b="1" dirty="0" err="1"/>
              <a:t>caz</a:t>
            </a:r>
            <a:r>
              <a:rPr lang="en-US" b="1" dirty="0"/>
              <a:t>, </a:t>
            </a:r>
            <a:r>
              <a:rPr lang="en-US" b="1" dirty="0" err="1"/>
              <a:t>ilegal</a:t>
            </a:r>
            <a:r>
              <a:rPr lang="en-US" b="1" dirty="0"/>
              <a:t> </a:t>
            </a:r>
            <a:r>
              <a:rPr lang="en-US" b="1" dirty="0" err="1"/>
              <a:t>prin</a:t>
            </a:r>
            <a:r>
              <a:rPr lang="en-US" b="1" dirty="0"/>
              <a:t> </a:t>
            </a:r>
            <a:r>
              <a:rPr lang="en-US" b="1" dirty="0" err="1"/>
              <a:t>hotărîre</a:t>
            </a:r>
            <a:r>
              <a:rPr lang="en-US" b="1" dirty="0"/>
              <a:t> </a:t>
            </a:r>
            <a:r>
              <a:rPr lang="en-US" b="1" dirty="0" err="1"/>
              <a:t>definitivă</a:t>
            </a:r>
            <a:r>
              <a:rPr lang="en-US" b="1" dirty="0"/>
              <a:t> a </a:t>
            </a:r>
            <a:r>
              <a:rPr lang="en-US" b="1" dirty="0" err="1"/>
              <a:t>instanţei</a:t>
            </a:r>
            <a:r>
              <a:rPr lang="en-US" b="1" dirty="0"/>
              <a:t> </a:t>
            </a:r>
            <a:r>
              <a:rPr lang="en-US" b="1" dirty="0" err="1"/>
              <a:t>competente</a:t>
            </a:r>
            <a:r>
              <a:rPr lang="en-US" b="1" dirty="0"/>
              <a:t>;</a:t>
            </a:r>
          </a:p>
          <a:p>
            <a:pPr marL="0" indent="0">
              <a:buNone/>
            </a:pPr>
            <a:r>
              <a:rPr lang="en-US" b="1" dirty="0"/>
              <a:t>c) </a:t>
            </a:r>
            <a:r>
              <a:rPr lang="en-US" b="1" dirty="0" err="1"/>
              <a:t>termenul</a:t>
            </a:r>
            <a:r>
              <a:rPr lang="en-US" b="1" dirty="0"/>
              <a:t> de </a:t>
            </a:r>
            <a:r>
              <a:rPr lang="en-US" b="1" dirty="0" err="1"/>
              <a:t>aplicare</a:t>
            </a:r>
            <a:r>
              <a:rPr lang="en-US" b="1" dirty="0"/>
              <a:t> a </a:t>
            </a:r>
            <a:r>
              <a:rPr lang="en-US" b="1" dirty="0" err="1"/>
              <a:t>actului</a:t>
            </a:r>
            <a:r>
              <a:rPr lang="en-US" b="1" dirty="0"/>
              <a:t> a </a:t>
            </a:r>
            <a:r>
              <a:rPr lang="en-US" b="1" dirty="0" err="1"/>
              <a:t>expirat</a:t>
            </a:r>
            <a:r>
              <a:rPr lang="en-US" b="1" dirty="0"/>
              <a:t>;</a:t>
            </a:r>
          </a:p>
          <a:p>
            <a:pPr marL="0" indent="0">
              <a:buNone/>
            </a:pPr>
            <a:r>
              <a:rPr lang="en-US" b="1" dirty="0"/>
              <a:t>d) </a:t>
            </a:r>
            <a:r>
              <a:rPr lang="en-US" b="1" dirty="0" err="1"/>
              <a:t>actul</a:t>
            </a:r>
            <a:r>
              <a:rPr lang="en-US" b="1" dirty="0"/>
              <a:t> s-a </a:t>
            </a:r>
            <a:r>
              <a:rPr lang="en-US" b="1" dirty="0" err="1"/>
              <a:t>consumat</a:t>
            </a:r>
            <a:r>
              <a:rPr lang="en-US" b="1" dirty="0"/>
              <a:t>;</a:t>
            </a:r>
          </a:p>
          <a:p>
            <a:pPr marL="0" indent="0">
              <a:buNone/>
            </a:pPr>
            <a:r>
              <a:rPr lang="en-US" b="1" dirty="0"/>
              <a:t>e) </a:t>
            </a:r>
            <a:r>
              <a:rPr lang="en-US" b="1" dirty="0" err="1"/>
              <a:t>actul</a:t>
            </a:r>
            <a:r>
              <a:rPr lang="en-US" b="1" dirty="0"/>
              <a:t> a </a:t>
            </a:r>
            <a:r>
              <a:rPr lang="en-US" b="1" dirty="0" err="1"/>
              <a:t>devenit</a:t>
            </a:r>
            <a:r>
              <a:rPr lang="en-US" b="1" dirty="0"/>
              <a:t> </a:t>
            </a:r>
            <a:r>
              <a:rPr lang="en-US" b="1" dirty="0" err="1"/>
              <a:t>desuet</a:t>
            </a:r>
            <a:r>
              <a:rPr lang="en-US" b="1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47106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8" y="514350"/>
            <a:ext cx="11225212" cy="5978525"/>
          </a:xfrm>
        </p:spPr>
        <p:txBody>
          <a:bodyPr>
            <a:normAutofit/>
          </a:bodyPr>
          <a:lstStyle/>
          <a:p>
            <a:r>
              <a:rPr lang="en-US" b="1" i="1" dirty="0" err="1"/>
              <a:t>Actele</a:t>
            </a:r>
            <a:r>
              <a:rPr lang="en-US" b="1" i="1" dirty="0"/>
              <a:t> normative </a:t>
            </a:r>
            <a:r>
              <a:rPr lang="en-US" b="1" i="1" dirty="0" err="1"/>
              <a:t>internaţionale</a:t>
            </a:r>
            <a:r>
              <a:rPr lang="en-US" b="1" i="1" dirty="0"/>
              <a:t> – </a:t>
            </a:r>
            <a:r>
              <a:rPr lang="en-US" b="1" i="1" dirty="0" err="1"/>
              <a:t>izvoare</a:t>
            </a:r>
            <a:r>
              <a:rPr lang="en-US" b="1" i="1" dirty="0"/>
              <a:t> ale </a:t>
            </a:r>
            <a:r>
              <a:rPr lang="en-US" b="1" i="1" dirty="0" err="1"/>
              <a:t>dreptului</a:t>
            </a:r>
            <a:r>
              <a:rPr lang="en-US" b="1" i="1" dirty="0"/>
              <a:t> civil</a:t>
            </a:r>
            <a:endParaRPr lang="en-US" dirty="0"/>
          </a:p>
          <a:p>
            <a:r>
              <a:rPr lang="en-US" dirty="0" err="1"/>
              <a:t>Tratatele</a:t>
            </a:r>
            <a:r>
              <a:rPr lang="en-US" dirty="0"/>
              <a:t> </a:t>
            </a:r>
            <a:r>
              <a:rPr lang="en-US" dirty="0" err="1"/>
              <a:t>internaţionale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izvoare</a:t>
            </a:r>
            <a:r>
              <a:rPr lang="en-US" dirty="0"/>
              <a:t> ale </a:t>
            </a:r>
            <a:r>
              <a:rPr lang="en-US" dirty="0" err="1"/>
              <a:t>dreptului</a:t>
            </a:r>
            <a:r>
              <a:rPr lang="en-US" dirty="0"/>
              <a:t>. </a:t>
            </a:r>
          </a:p>
          <a:p>
            <a:r>
              <a:rPr lang="en-US" dirty="0" err="1"/>
              <a:t>Tratatele</a:t>
            </a:r>
            <a:r>
              <a:rPr lang="en-US" dirty="0"/>
              <a:t> </a:t>
            </a:r>
            <a:r>
              <a:rPr lang="en-US" dirty="0" err="1"/>
              <a:t>internaţionale</a:t>
            </a:r>
            <a:r>
              <a:rPr lang="en-US" dirty="0"/>
              <a:t> – se </a:t>
            </a:r>
            <a:r>
              <a:rPr lang="en-US" dirty="0" err="1"/>
              <a:t>aplică</a:t>
            </a:r>
            <a:r>
              <a:rPr lang="en-US" dirty="0"/>
              <a:t> direct, </a:t>
            </a:r>
            <a:r>
              <a:rPr lang="en-US" dirty="0" err="1"/>
              <a:t>fără</a:t>
            </a:r>
            <a:r>
              <a:rPr lang="en-US" dirty="0"/>
              <a:t> </a:t>
            </a:r>
            <a:r>
              <a:rPr lang="en-US" dirty="0" err="1"/>
              <a:t>adoptarea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legi</a:t>
            </a:r>
            <a:r>
              <a:rPr lang="en-US" dirty="0"/>
              <a:t> interne care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corespundă</a:t>
            </a:r>
            <a:r>
              <a:rPr lang="en-US" dirty="0"/>
              <a:t> </a:t>
            </a:r>
            <a:r>
              <a:rPr lang="en-US" dirty="0" err="1"/>
              <a:t>dispoziţiilor</a:t>
            </a:r>
            <a:r>
              <a:rPr lang="en-US" dirty="0"/>
              <a:t> </a:t>
            </a:r>
            <a:r>
              <a:rPr lang="en-US" dirty="0" err="1"/>
              <a:t>tratatelor</a:t>
            </a:r>
            <a:r>
              <a:rPr lang="en-US" dirty="0"/>
              <a:t> </a:t>
            </a:r>
            <a:r>
              <a:rPr lang="en-US" dirty="0" err="1"/>
              <a:t>internaţionale</a:t>
            </a:r>
            <a:r>
              <a:rPr lang="en-US" dirty="0"/>
              <a:t>.</a:t>
            </a:r>
          </a:p>
          <a:p>
            <a:r>
              <a:rPr lang="en-US" b="1" i="1" dirty="0" err="1"/>
              <a:t>Uzantele</a:t>
            </a:r>
            <a:r>
              <a:rPr lang="en-US" b="1" i="1" dirty="0"/>
              <a:t>-</a:t>
            </a:r>
            <a:r>
              <a:rPr lang="en-US" dirty="0"/>
              <a:t> </a:t>
            </a:r>
            <a:r>
              <a:rPr lang="en-US" dirty="0" err="1"/>
              <a:t>Acestea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numite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prima </a:t>
            </a:r>
            <a:r>
              <a:rPr lang="en-US" dirty="0" err="1"/>
              <a:t>dată</a:t>
            </a:r>
            <a:r>
              <a:rPr lang="en-US" dirty="0"/>
              <a:t> </a:t>
            </a:r>
            <a:r>
              <a:rPr lang="en-US" dirty="0" err="1"/>
              <a:t>izvor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civil. </a:t>
            </a:r>
            <a:r>
              <a:rPr lang="en-US" b="1" i="1" dirty="0" err="1"/>
              <a:t>Uzanţa</a:t>
            </a:r>
            <a:r>
              <a:rPr lang="en-US" dirty="0"/>
              <a:t> </a:t>
            </a:r>
            <a:r>
              <a:rPr lang="en-US" dirty="0" err="1"/>
              <a:t>reprezintă</a:t>
            </a:r>
            <a:r>
              <a:rPr lang="en-US" dirty="0"/>
              <a:t> o </a:t>
            </a:r>
            <a:r>
              <a:rPr lang="en-US" dirty="0" err="1"/>
              <a:t>normă</a:t>
            </a:r>
            <a:r>
              <a:rPr lang="en-US" dirty="0"/>
              <a:t> de </a:t>
            </a:r>
            <a:r>
              <a:rPr lang="en-US" dirty="0" err="1"/>
              <a:t>conduită</a:t>
            </a:r>
            <a:r>
              <a:rPr lang="en-US" dirty="0"/>
              <a:t> </a:t>
            </a:r>
            <a:r>
              <a:rPr lang="en-US" dirty="0" err="1"/>
              <a:t>nescrisă</a:t>
            </a:r>
            <a:r>
              <a:rPr lang="en-US" dirty="0"/>
              <a:t> ,</a:t>
            </a:r>
            <a:r>
              <a:rPr lang="en-US" dirty="0" err="1"/>
              <a:t>emanînd</a:t>
            </a:r>
            <a:r>
              <a:rPr lang="en-US" dirty="0"/>
              <a:t> direct de la </a:t>
            </a:r>
            <a:r>
              <a:rPr lang="en-US" dirty="0" err="1"/>
              <a:t>popor</a:t>
            </a:r>
            <a:r>
              <a:rPr lang="en-US" dirty="0"/>
              <a:t>,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generală</a:t>
            </a:r>
            <a:r>
              <a:rPr lang="en-US" dirty="0"/>
              <a:t> , </a:t>
            </a:r>
            <a:r>
              <a:rPr lang="en-US" dirty="0" err="1"/>
              <a:t>permanentă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recunoscută</a:t>
            </a:r>
            <a:r>
              <a:rPr lang="en-US" dirty="0"/>
              <a:t> de </a:t>
            </a:r>
            <a:r>
              <a:rPr lang="en-US" dirty="0" err="1"/>
              <a:t>autoritatea</a:t>
            </a:r>
            <a:r>
              <a:rPr lang="en-US" dirty="0"/>
              <a:t> public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obligatorie</a:t>
            </a:r>
            <a:r>
              <a:rPr lang="en-US" dirty="0"/>
              <a:t>. </a:t>
            </a:r>
            <a:r>
              <a:rPr lang="en-US" dirty="0" err="1"/>
              <a:t>Uzanţa</a:t>
            </a:r>
            <a:r>
              <a:rPr lang="en-US" dirty="0"/>
              <a:t> se </a:t>
            </a:r>
            <a:r>
              <a:rPr lang="en-US" dirty="0" err="1"/>
              <a:t>formează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aplicarea</a:t>
            </a:r>
            <a:r>
              <a:rPr lang="en-US" dirty="0"/>
              <a:t> </a:t>
            </a:r>
            <a:r>
              <a:rPr lang="en-US" dirty="0" err="1"/>
              <a:t>îndelungată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viaţa</a:t>
            </a:r>
            <a:r>
              <a:rPr lang="en-US" dirty="0"/>
              <a:t> </a:t>
            </a:r>
            <a:r>
              <a:rPr lang="en-US" dirty="0" err="1"/>
              <a:t>socială</a:t>
            </a:r>
            <a:r>
              <a:rPr lang="en-US" dirty="0"/>
              <a:t> a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reguli</a:t>
            </a:r>
            <a:r>
              <a:rPr lang="en-US" dirty="0"/>
              <a:t> de </a:t>
            </a:r>
            <a:r>
              <a:rPr lang="en-US" dirty="0" err="1"/>
              <a:t>conduită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virtutea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deprinderi</a:t>
            </a:r>
            <a:r>
              <a:rPr lang="en-US" dirty="0"/>
              <a:t>, cu </a:t>
            </a:r>
            <a:r>
              <a:rPr lang="en-US" dirty="0" err="1"/>
              <a:t>convingerea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se </a:t>
            </a:r>
            <a:r>
              <a:rPr lang="en-US" dirty="0" err="1"/>
              <a:t>respectă</a:t>
            </a:r>
            <a:r>
              <a:rPr lang="en-US" dirty="0"/>
              <a:t> o </a:t>
            </a:r>
            <a:r>
              <a:rPr lang="en-US" dirty="0" err="1"/>
              <a:t>regulă</a:t>
            </a:r>
            <a:r>
              <a:rPr lang="en-US" dirty="0"/>
              <a:t> </a:t>
            </a:r>
            <a:r>
              <a:rPr lang="en-US" dirty="0" err="1"/>
              <a:t>obligatorie.</a:t>
            </a:r>
            <a:r>
              <a:rPr lang="en-US" b="1" i="1" dirty="0" err="1"/>
              <a:t>Uzanţa</a:t>
            </a:r>
            <a:r>
              <a:rPr lang="en-US" b="1" i="1" dirty="0"/>
              <a:t> </a:t>
            </a:r>
            <a:r>
              <a:rPr lang="en-US" b="1" i="1" dirty="0" err="1"/>
              <a:t>sau</a:t>
            </a:r>
            <a:r>
              <a:rPr lang="en-US" b="1" i="1" dirty="0"/>
              <a:t> </a:t>
            </a:r>
            <a:r>
              <a:rPr lang="en-US" b="1" i="1" dirty="0" err="1"/>
              <a:t>obiceiul</a:t>
            </a:r>
            <a:r>
              <a:rPr lang="en-US" dirty="0"/>
              <a:t> – pot fi </a:t>
            </a:r>
            <a:r>
              <a:rPr lang="en-US" dirty="0" err="1"/>
              <a:t>aplicate</a:t>
            </a:r>
            <a:r>
              <a:rPr lang="en-US" dirty="0"/>
              <a:t> </a:t>
            </a:r>
            <a:r>
              <a:rPr lang="en-US" dirty="0" err="1"/>
              <a:t>numai</a:t>
            </a:r>
            <a:r>
              <a:rPr lang="en-US" dirty="0"/>
              <a:t> </a:t>
            </a:r>
            <a:r>
              <a:rPr lang="en-US" dirty="0" err="1"/>
              <a:t>dacă</a:t>
            </a:r>
            <a:r>
              <a:rPr lang="en-US" dirty="0"/>
              <a:t> nu </a:t>
            </a:r>
            <a:r>
              <a:rPr lang="en-US" dirty="0" err="1"/>
              <a:t>contravin</a:t>
            </a:r>
            <a:r>
              <a:rPr lang="en-US" dirty="0"/>
              <a:t> </a:t>
            </a:r>
            <a:r>
              <a:rPr lang="en-US" dirty="0" err="1"/>
              <a:t>legii</a:t>
            </a:r>
            <a:r>
              <a:rPr lang="en-US" dirty="0"/>
              <a:t>, </a:t>
            </a:r>
            <a:r>
              <a:rPr lang="en-US" dirty="0" err="1"/>
              <a:t>ordinii</a:t>
            </a:r>
            <a:r>
              <a:rPr lang="en-US" dirty="0"/>
              <a:t> </a:t>
            </a:r>
            <a:r>
              <a:rPr lang="en-US" dirty="0" err="1"/>
              <a:t>publice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bunurilor</a:t>
            </a:r>
            <a:r>
              <a:rPr lang="en-US" dirty="0"/>
              <a:t> </a:t>
            </a:r>
            <a:r>
              <a:rPr lang="en-US" dirty="0" err="1"/>
              <a:t>moravuri</a:t>
            </a:r>
            <a:r>
              <a:rPr lang="en-US" dirty="0"/>
              <a:t>.</a:t>
            </a:r>
            <a:r>
              <a:rPr lang="en-US" b="1" i="1" dirty="0"/>
              <a:t> </a:t>
            </a:r>
            <a:r>
              <a:rPr lang="en-US" dirty="0"/>
              <a:t>Ca </a:t>
            </a:r>
            <a:r>
              <a:rPr lang="en-US" dirty="0" err="1"/>
              <a:t>izvor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, </a:t>
            </a:r>
            <a:r>
              <a:rPr lang="en-US" dirty="0" err="1"/>
              <a:t>cutuma</a:t>
            </a:r>
            <a:r>
              <a:rPr lang="en-US" dirty="0"/>
              <a:t> are sub aspect moral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intelectual</a:t>
            </a:r>
            <a:r>
              <a:rPr lang="en-US" dirty="0"/>
              <a:t> – o </a:t>
            </a:r>
            <a:r>
              <a:rPr lang="en-US" dirty="0" err="1"/>
              <a:t>valoare</a:t>
            </a:r>
            <a:r>
              <a:rPr lang="en-US" dirty="0"/>
              <a:t> </a:t>
            </a:r>
            <a:r>
              <a:rPr lang="en-US" dirty="0" err="1"/>
              <a:t>superioară</a:t>
            </a:r>
            <a:r>
              <a:rPr lang="en-US" dirty="0"/>
              <a:t> </a:t>
            </a:r>
            <a:r>
              <a:rPr lang="en-US" dirty="0" err="1"/>
              <a:t>legii</a:t>
            </a:r>
            <a:r>
              <a:rPr lang="en-US" dirty="0"/>
              <a:t>,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aceea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e </a:t>
            </a:r>
            <a:r>
              <a:rPr lang="en-US" dirty="0" err="1"/>
              <a:t>acceptată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mod </a:t>
            </a:r>
            <a:r>
              <a:rPr lang="en-US" dirty="0" err="1"/>
              <a:t>voluntar</a:t>
            </a:r>
            <a:r>
              <a:rPr lang="en-US" dirty="0"/>
              <a:t> ,a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găsită</a:t>
            </a:r>
            <a:r>
              <a:rPr lang="en-US" dirty="0"/>
              <a:t> </a:t>
            </a:r>
            <a:r>
              <a:rPr lang="en-US" dirty="0" err="1"/>
              <a:t>demnă</a:t>
            </a:r>
            <a:r>
              <a:rPr lang="en-US" dirty="0"/>
              <a:t> de a fi </a:t>
            </a:r>
            <a:r>
              <a:rPr lang="en-US" dirty="0" err="1"/>
              <a:t>acceptată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421714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Aplicarea</a:t>
            </a:r>
            <a:r>
              <a:rPr lang="en-US" dirty="0"/>
              <a:t> </a:t>
            </a:r>
            <a:r>
              <a:rPr lang="en-US" dirty="0" err="1"/>
              <a:t>legii</a:t>
            </a:r>
            <a:r>
              <a:rPr lang="en-US" dirty="0"/>
              <a:t> </a:t>
            </a:r>
            <a:r>
              <a:rPr lang="en-US" dirty="0" err="1"/>
              <a:t>civile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343025"/>
            <a:ext cx="11068050" cy="53863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1) o </a:t>
            </a:r>
            <a:r>
              <a:rPr lang="en-US" dirty="0" err="1"/>
              <a:t>anumită</a:t>
            </a:r>
            <a:r>
              <a:rPr lang="en-US" dirty="0"/>
              <a:t> </a:t>
            </a:r>
            <a:r>
              <a:rPr lang="en-US" dirty="0" err="1"/>
              <a:t>durată</a:t>
            </a:r>
            <a:r>
              <a:rPr lang="en-US" dirty="0"/>
              <a:t>, care se </a:t>
            </a:r>
            <a:r>
              <a:rPr lang="en-US" dirty="0" err="1"/>
              <a:t>numeşte</a:t>
            </a:r>
            <a:r>
              <a:rPr lang="en-US" dirty="0"/>
              <a:t> </a:t>
            </a:r>
            <a:r>
              <a:rPr lang="en-US" dirty="0" err="1"/>
              <a:t>aplicarea</a:t>
            </a:r>
            <a:r>
              <a:rPr lang="en-US" dirty="0"/>
              <a:t> </a:t>
            </a:r>
            <a:r>
              <a:rPr lang="en-US" dirty="0" err="1"/>
              <a:t>legii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"; 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pe</a:t>
            </a:r>
            <a:r>
              <a:rPr lang="en-US" dirty="0"/>
              <a:t> un </a:t>
            </a:r>
            <a:r>
              <a:rPr lang="en-US" dirty="0" err="1"/>
              <a:t>anumit</a:t>
            </a:r>
            <a:r>
              <a:rPr lang="en-US" dirty="0"/>
              <a:t> </a:t>
            </a:r>
            <a:r>
              <a:rPr lang="en-US" dirty="0" err="1"/>
              <a:t>teritoriu</a:t>
            </a:r>
            <a:r>
              <a:rPr lang="en-US" dirty="0"/>
              <a:t> (</a:t>
            </a:r>
            <a:r>
              <a:rPr lang="en-US" dirty="0" err="1"/>
              <a:t>există</a:t>
            </a:r>
            <a:r>
              <a:rPr lang="en-US" dirty="0"/>
              <a:t> </a:t>
            </a:r>
            <a:r>
              <a:rPr lang="en-US" dirty="0" err="1"/>
              <a:t>atâtea</a:t>
            </a:r>
            <a:r>
              <a:rPr lang="en-US" dirty="0"/>
              <a:t> </a:t>
            </a:r>
            <a:r>
              <a:rPr lang="en-US" dirty="0" err="1"/>
              <a:t>legi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 </a:t>
            </a:r>
            <a:r>
              <a:rPr lang="en-US" dirty="0" err="1"/>
              <a:t>naţionale</a:t>
            </a:r>
            <a:r>
              <a:rPr lang="en-US" dirty="0"/>
              <a:t> </a:t>
            </a:r>
            <a:r>
              <a:rPr lang="en-US" dirty="0" err="1"/>
              <a:t>câte</a:t>
            </a:r>
            <a:r>
              <a:rPr lang="en-US" dirty="0"/>
              <a:t> state </a:t>
            </a:r>
            <a:r>
              <a:rPr lang="en-US" dirty="0" err="1"/>
              <a:t>suverane</a:t>
            </a:r>
            <a:r>
              <a:rPr lang="en-US" dirty="0"/>
              <a:t> </a:t>
            </a:r>
            <a:r>
              <a:rPr lang="en-US" dirty="0" err="1"/>
              <a:t>coexistă</a:t>
            </a:r>
            <a:r>
              <a:rPr lang="en-US" dirty="0"/>
              <a:t>), </a:t>
            </a:r>
            <a:r>
              <a:rPr lang="en-US" dirty="0" err="1"/>
              <a:t>ceea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se </a:t>
            </a:r>
            <a:r>
              <a:rPr lang="en-US" dirty="0" err="1"/>
              <a:t>numeşte</a:t>
            </a:r>
            <a:r>
              <a:rPr lang="en-US" dirty="0"/>
              <a:t> "</a:t>
            </a:r>
            <a:r>
              <a:rPr lang="en-US" dirty="0" err="1"/>
              <a:t>aplicarea</a:t>
            </a:r>
            <a:r>
              <a:rPr lang="en-US" dirty="0"/>
              <a:t> </a:t>
            </a:r>
            <a:r>
              <a:rPr lang="en-US" dirty="0" err="1"/>
              <a:t>legii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spaţiu</a:t>
            </a:r>
            <a:r>
              <a:rPr lang="en-US" dirty="0"/>
              <a:t>"; </a:t>
            </a:r>
          </a:p>
          <a:p>
            <a:pPr marL="0" indent="0">
              <a:buNone/>
            </a:pPr>
            <a:r>
              <a:rPr lang="en-US" dirty="0"/>
              <a:t>3) cu </a:t>
            </a:r>
            <a:r>
              <a:rPr lang="en-US" dirty="0" err="1"/>
              <a:t>privire</a:t>
            </a:r>
            <a:r>
              <a:rPr lang="en-US" dirty="0"/>
              <a:t> la </a:t>
            </a:r>
            <a:r>
              <a:rPr lang="en-US" dirty="0" err="1"/>
              <a:t>anumite</a:t>
            </a:r>
            <a:r>
              <a:rPr lang="en-US" dirty="0"/>
              <a:t> </a:t>
            </a:r>
            <a:r>
              <a:rPr lang="en-US" dirty="0" err="1"/>
              <a:t>subiecte</a:t>
            </a:r>
            <a:r>
              <a:rPr lang="en-US" dirty="0"/>
              <a:t>, care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destinatarii</a:t>
            </a:r>
            <a:r>
              <a:rPr lang="en-US" dirty="0"/>
              <a:t> </a:t>
            </a:r>
            <a:r>
              <a:rPr lang="en-US" dirty="0" err="1"/>
              <a:t>legii</a:t>
            </a:r>
            <a:r>
              <a:rPr lang="en-US" dirty="0"/>
              <a:t>, </a:t>
            </a:r>
            <a:r>
              <a:rPr lang="en-US" dirty="0" err="1"/>
              <a:t>ceea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se </a:t>
            </a:r>
            <a:r>
              <a:rPr lang="en-US" dirty="0" err="1"/>
              <a:t>numeşte</a:t>
            </a:r>
            <a:r>
              <a:rPr lang="en-US" dirty="0"/>
              <a:t> "</a:t>
            </a:r>
            <a:r>
              <a:rPr lang="en-US" dirty="0" err="1"/>
              <a:t>aplicarea</a:t>
            </a:r>
            <a:r>
              <a:rPr lang="en-US" dirty="0"/>
              <a:t> </a:t>
            </a:r>
            <a:r>
              <a:rPr lang="en-US" dirty="0" err="1"/>
              <a:t>legii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persoanelor</a:t>
            </a:r>
            <a:r>
              <a:rPr lang="en-US" dirty="0"/>
              <a:t>".</a:t>
            </a:r>
          </a:p>
          <a:p>
            <a:pPr marL="0" indent="0">
              <a:buNone/>
            </a:pPr>
            <a:r>
              <a:rPr lang="en-US" dirty="0" err="1"/>
              <a:t>Privindu</a:t>
            </a:r>
            <a:r>
              <a:rPr lang="en-US" dirty="0"/>
              <a:t>-le global, </a:t>
            </a:r>
            <a:r>
              <a:rPr lang="en-US" dirty="0" err="1"/>
              <a:t>legile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: a) se </a:t>
            </a:r>
            <a:r>
              <a:rPr lang="en-US" dirty="0" err="1"/>
              <a:t>succed</a:t>
            </a:r>
            <a:r>
              <a:rPr lang="en-US" dirty="0"/>
              <a:t> - din </a:t>
            </a:r>
            <a:r>
              <a:rPr lang="en-US" dirty="0" err="1"/>
              <a:t>punctul</a:t>
            </a:r>
            <a:r>
              <a:rPr lang="en-US" dirty="0"/>
              <a:t> de </a:t>
            </a:r>
            <a:r>
              <a:rPr lang="en-US" dirty="0" err="1"/>
              <a:t>vedere</a:t>
            </a:r>
            <a:r>
              <a:rPr lang="en-US" dirty="0"/>
              <a:t> al </a:t>
            </a:r>
            <a:r>
              <a:rPr lang="en-US" dirty="0" err="1"/>
              <a:t>timpului</a:t>
            </a:r>
            <a:r>
              <a:rPr lang="en-US" dirty="0"/>
              <a:t>; b) </a:t>
            </a:r>
            <a:r>
              <a:rPr lang="en-US" dirty="0" err="1"/>
              <a:t>coexistă</a:t>
            </a:r>
            <a:r>
              <a:rPr lang="en-US" dirty="0"/>
              <a:t> - din </a:t>
            </a:r>
            <a:r>
              <a:rPr lang="en-US" dirty="0" err="1"/>
              <a:t>punctul</a:t>
            </a:r>
            <a:r>
              <a:rPr lang="en-US" dirty="0"/>
              <a:t> de </a:t>
            </a:r>
            <a:r>
              <a:rPr lang="en-US" dirty="0" err="1"/>
              <a:t>vedere</a:t>
            </a:r>
            <a:r>
              <a:rPr lang="en-US" dirty="0"/>
              <a:t> al </a:t>
            </a:r>
            <a:r>
              <a:rPr lang="en-US" dirty="0" err="1"/>
              <a:t>spaţiului</a:t>
            </a:r>
            <a:r>
              <a:rPr lang="en-US" dirty="0"/>
              <a:t> (</a:t>
            </a:r>
            <a:r>
              <a:rPr lang="en-US" dirty="0" err="1"/>
              <a:t>teritorial</a:t>
            </a:r>
            <a:r>
              <a:rPr lang="en-US" dirty="0"/>
              <a:t>); c) </a:t>
            </a:r>
            <a:r>
              <a:rPr lang="en-US" dirty="0" err="1"/>
              <a:t>sunt</a:t>
            </a:r>
            <a:r>
              <a:rPr lang="en-US" dirty="0"/>
              <a:t> determinate </a:t>
            </a:r>
            <a:r>
              <a:rPr lang="en-US" dirty="0" err="1"/>
              <a:t>categoriile</a:t>
            </a:r>
            <a:r>
              <a:rPr lang="en-US" dirty="0"/>
              <a:t> de </a:t>
            </a:r>
            <a:r>
              <a:rPr lang="en-US" dirty="0" err="1"/>
              <a:t>subiecte</a:t>
            </a:r>
            <a:r>
              <a:rPr lang="en-US" dirty="0"/>
              <a:t> la care se </a:t>
            </a:r>
            <a:r>
              <a:rPr lang="en-US" dirty="0" err="1"/>
              <a:t>aplică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18062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Aplicarea</a:t>
            </a:r>
            <a:r>
              <a:rPr lang="en-US" dirty="0"/>
              <a:t> </a:t>
            </a:r>
            <a:r>
              <a:rPr lang="en-US" dirty="0" err="1"/>
              <a:t>legii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 in </a:t>
            </a:r>
            <a:r>
              <a:rPr lang="en-US" dirty="0" err="1"/>
              <a:t>timp</a:t>
            </a:r>
            <a:r>
              <a:rPr lang="en-US" dirty="0"/>
              <a:t> art. 7 CC 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Legea</a:t>
            </a:r>
            <a:r>
              <a:rPr lang="en-US" dirty="0"/>
              <a:t> </a:t>
            </a:r>
            <a:r>
              <a:rPr lang="en-US" dirty="0" err="1"/>
              <a:t>civilă</a:t>
            </a:r>
            <a:r>
              <a:rPr lang="en-US" dirty="0"/>
              <a:t> </a:t>
            </a:r>
            <a:r>
              <a:rPr lang="en-US" dirty="0" err="1"/>
              <a:t>intră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vigoare</a:t>
            </a:r>
            <a:r>
              <a:rPr lang="en-US" dirty="0"/>
              <a:t> la data </a:t>
            </a:r>
            <a:r>
              <a:rPr lang="en-US" dirty="0" err="1"/>
              <a:t>publicării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Monitorul</a:t>
            </a:r>
            <a:r>
              <a:rPr lang="en-US" dirty="0"/>
              <a:t> </a:t>
            </a:r>
            <a:r>
              <a:rPr lang="en-US" dirty="0" err="1"/>
              <a:t>Oficial</a:t>
            </a:r>
            <a:r>
              <a:rPr lang="en-US" dirty="0"/>
              <a:t> al R.M </a:t>
            </a:r>
            <a:r>
              <a:rPr lang="en-US" dirty="0" err="1"/>
              <a:t>sau</a:t>
            </a:r>
            <a:r>
              <a:rPr lang="en-US" dirty="0"/>
              <a:t> la o </a:t>
            </a:r>
            <a:r>
              <a:rPr lang="en-US" dirty="0" err="1"/>
              <a:t>altă</a:t>
            </a:r>
            <a:r>
              <a:rPr lang="en-US" dirty="0"/>
              <a:t> </a:t>
            </a:r>
            <a:r>
              <a:rPr lang="en-US" dirty="0" err="1"/>
              <a:t>dată</a:t>
            </a:r>
            <a:r>
              <a:rPr lang="en-US" dirty="0"/>
              <a:t> </a:t>
            </a:r>
            <a:r>
              <a:rPr lang="en-US" dirty="0" err="1"/>
              <a:t>prevăzută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lege</a:t>
            </a:r>
            <a:r>
              <a:rPr lang="en-US" dirty="0"/>
              <a:t>. </a:t>
            </a:r>
            <a:r>
              <a:rPr lang="en-US" b="1" i="1" u="sng" dirty="0"/>
              <a:t>Regula </a:t>
            </a:r>
            <a:r>
              <a:rPr lang="en-US" b="1" i="1" u="sng" dirty="0" err="1"/>
              <a:t>intrării</a:t>
            </a:r>
            <a:r>
              <a:rPr lang="en-US" b="1" i="1" u="sng" dirty="0"/>
              <a:t> </a:t>
            </a:r>
            <a:r>
              <a:rPr lang="en-US" b="1" i="1" u="sng" dirty="0" err="1"/>
              <a:t>în</a:t>
            </a:r>
            <a:r>
              <a:rPr lang="en-US" b="1" i="1" u="sng" dirty="0"/>
              <a:t> </a:t>
            </a:r>
            <a:r>
              <a:rPr lang="en-US" b="1" i="1" u="sng" dirty="0" err="1"/>
              <a:t>vigoare</a:t>
            </a:r>
            <a:r>
              <a:rPr lang="en-US" b="1" i="1" u="sng" dirty="0"/>
              <a:t> la data </a:t>
            </a:r>
            <a:r>
              <a:rPr lang="en-US" b="1" i="1" u="sng" dirty="0" err="1"/>
              <a:t>publicării</a:t>
            </a:r>
            <a:r>
              <a:rPr lang="en-US" b="1" i="1" u="sng" dirty="0"/>
              <a:t> </a:t>
            </a:r>
            <a:r>
              <a:rPr lang="en-US" b="1" i="1" u="sng" dirty="0" err="1"/>
              <a:t>ei</a:t>
            </a:r>
            <a:r>
              <a:rPr lang="en-US" b="1" i="1" u="sng" dirty="0"/>
              <a:t> </a:t>
            </a:r>
            <a:r>
              <a:rPr lang="en-US" b="1" i="1" u="sng" dirty="0" err="1"/>
              <a:t>este</a:t>
            </a:r>
            <a:r>
              <a:rPr lang="en-US" b="1" i="1" u="sng" dirty="0"/>
              <a:t> </a:t>
            </a:r>
            <a:r>
              <a:rPr lang="en-US" b="1" i="1" u="sng" dirty="0" err="1"/>
              <a:t>guvernată</a:t>
            </a:r>
            <a:r>
              <a:rPr lang="en-US" b="1" i="1" u="sng" dirty="0"/>
              <a:t> de </a:t>
            </a:r>
            <a:r>
              <a:rPr lang="en-US" b="1" i="1" u="sng" dirty="0" err="1"/>
              <a:t>două</a:t>
            </a:r>
            <a:r>
              <a:rPr lang="en-US" b="1" i="1" u="sng" dirty="0"/>
              <a:t> </a:t>
            </a:r>
            <a:r>
              <a:rPr lang="en-US" b="1" i="1" u="sng" dirty="0" err="1"/>
              <a:t>principii</a:t>
            </a:r>
            <a:r>
              <a:rPr lang="en-US" b="1" i="1" u="sng" dirty="0"/>
              <a:t>: </a:t>
            </a:r>
            <a:endParaRPr lang="en-US" dirty="0"/>
          </a:p>
          <a:p>
            <a:r>
              <a:rPr lang="en-US" dirty="0"/>
              <a:t>a)</a:t>
            </a:r>
            <a:r>
              <a:rPr lang="en-US" dirty="0" err="1"/>
              <a:t>Principiul</a:t>
            </a:r>
            <a:r>
              <a:rPr lang="en-US" dirty="0"/>
              <a:t> </a:t>
            </a:r>
            <a:r>
              <a:rPr lang="en-US" dirty="0" err="1"/>
              <a:t>neretroactivităţii</a:t>
            </a:r>
            <a:r>
              <a:rPr lang="en-US" dirty="0"/>
              <a:t> </a:t>
            </a:r>
            <a:r>
              <a:rPr lang="en-US" dirty="0" err="1"/>
              <a:t>legii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 </a:t>
            </a:r>
            <a:r>
              <a:rPr lang="en-US" dirty="0" err="1"/>
              <a:t>noi</a:t>
            </a:r>
            <a:r>
              <a:rPr lang="en-US" dirty="0"/>
              <a:t> </a:t>
            </a:r>
            <a:r>
              <a:rPr lang="en-US" dirty="0" err="1"/>
              <a:t>exprimă</a:t>
            </a:r>
            <a:r>
              <a:rPr lang="en-US" dirty="0"/>
              <a:t> </a:t>
            </a:r>
            <a:r>
              <a:rPr lang="en-US" dirty="0" err="1"/>
              <a:t>regula</a:t>
            </a:r>
            <a:r>
              <a:rPr lang="en-US" dirty="0"/>
              <a:t> </a:t>
            </a:r>
            <a:r>
              <a:rPr lang="en-US" dirty="0" err="1"/>
              <a:t>juridică</a:t>
            </a:r>
            <a:r>
              <a:rPr lang="en-US" dirty="0"/>
              <a:t> </a:t>
            </a:r>
            <a:r>
              <a:rPr lang="en-US" dirty="0" err="1"/>
              <a:t>după</a:t>
            </a:r>
            <a:r>
              <a:rPr lang="en-US" dirty="0"/>
              <a:t> care </a:t>
            </a:r>
            <a:r>
              <a:rPr lang="en-US" dirty="0" err="1"/>
              <a:t>legea</a:t>
            </a:r>
            <a:r>
              <a:rPr lang="en-US" dirty="0"/>
              <a:t> </a:t>
            </a:r>
            <a:r>
              <a:rPr lang="en-US" dirty="0" err="1"/>
              <a:t>civilă</a:t>
            </a:r>
            <a:r>
              <a:rPr lang="en-US" dirty="0"/>
              <a:t> se </a:t>
            </a:r>
            <a:r>
              <a:rPr lang="en-US" dirty="0" err="1"/>
              <a:t>aplică</a:t>
            </a:r>
            <a:r>
              <a:rPr lang="en-US" dirty="0"/>
              <a:t> </a:t>
            </a:r>
            <a:r>
              <a:rPr lang="en-US" dirty="0" err="1"/>
              <a:t>numai</a:t>
            </a:r>
            <a:r>
              <a:rPr lang="en-US" dirty="0"/>
              <a:t> </a:t>
            </a:r>
            <a:r>
              <a:rPr lang="en-US" dirty="0" err="1"/>
              <a:t>situaţiilor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se </a:t>
            </a:r>
            <a:r>
              <a:rPr lang="en-US" dirty="0" err="1"/>
              <a:t>ivesc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practică</a:t>
            </a:r>
            <a:r>
              <a:rPr lang="en-US" dirty="0"/>
              <a:t> de la data </a:t>
            </a:r>
            <a:r>
              <a:rPr lang="en-US" dirty="0" err="1"/>
              <a:t>intrării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vigoare</a:t>
            </a:r>
            <a:r>
              <a:rPr lang="en-US" dirty="0"/>
              <a:t> a </a:t>
            </a:r>
            <a:r>
              <a:rPr lang="en-US" dirty="0" err="1"/>
              <a:t>legii</a:t>
            </a:r>
            <a:r>
              <a:rPr lang="en-US" dirty="0"/>
              <a:t>, nu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situaţiilor</a:t>
            </a:r>
            <a:r>
              <a:rPr lang="en-US" dirty="0"/>
              <a:t> </a:t>
            </a:r>
            <a:r>
              <a:rPr lang="en-US" dirty="0" err="1"/>
              <a:t>realizate</a:t>
            </a:r>
            <a:r>
              <a:rPr lang="en-US" dirty="0"/>
              <a:t> anterior </a:t>
            </a:r>
          </a:p>
          <a:p>
            <a:r>
              <a:rPr lang="en-US" dirty="0"/>
              <a:t>De la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principiu</a:t>
            </a:r>
            <a:r>
              <a:rPr lang="en-US" dirty="0"/>
              <a:t> </a:t>
            </a:r>
            <a:r>
              <a:rPr lang="en-US" dirty="0" err="1"/>
              <a:t>există</a:t>
            </a:r>
            <a:r>
              <a:rPr lang="en-US" dirty="0"/>
              <a:t> o </a:t>
            </a:r>
            <a:r>
              <a:rPr lang="en-US" dirty="0" err="1"/>
              <a:t>excepţie</a:t>
            </a:r>
            <a:r>
              <a:rPr lang="en-US" dirty="0"/>
              <a:t>: –- </a:t>
            </a:r>
            <a:r>
              <a:rPr lang="en-US" i="1" dirty="0" err="1"/>
              <a:t>retroactivitatea</a:t>
            </a:r>
            <a:r>
              <a:rPr lang="en-US" i="1" dirty="0"/>
              <a:t> </a:t>
            </a:r>
            <a:r>
              <a:rPr lang="en-US" i="1" dirty="0" err="1"/>
              <a:t>legii</a:t>
            </a:r>
            <a:r>
              <a:rPr lang="en-US" i="1" dirty="0"/>
              <a:t> </a:t>
            </a:r>
            <a:r>
              <a:rPr lang="en-US" i="1" dirty="0" err="1"/>
              <a:t>civile</a:t>
            </a:r>
            <a:r>
              <a:rPr lang="en-US" i="1" dirty="0"/>
              <a:t> </a:t>
            </a:r>
            <a:r>
              <a:rPr lang="en-US" i="1" dirty="0" err="1"/>
              <a:t>noi</a:t>
            </a:r>
            <a:r>
              <a:rPr lang="en-US" i="1" dirty="0"/>
              <a:t>.</a:t>
            </a:r>
            <a:r>
              <a:rPr lang="en-US" dirty="0"/>
              <a:t> </a:t>
            </a:r>
            <a:r>
              <a:rPr lang="en-US" dirty="0" err="1"/>
              <a:t>Potrivit</a:t>
            </a:r>
            <a:r>
              <a:rPr lang="en-US" dirty="0"/>
              <a:t> </a:t>
            </a:r>
            <a:r>
              <a:rPr lang="en-US" dirty="0" err="1"/>
              <a:t>acestei</a:t>
            </a:r>
            <a:r>
              <a:rPr lang="en-US" dirty="0"/>
              <a:t> </a:t>
            </a:r>
            <a:r>
              <a:rPr lang="en-US" dirty="0" err="1"/>
              <a:t>exepţii</a:t>
            </a:r>
            <a:r>
              <a:rPr lang="en-US" dirty="0"/>
              <a:t> </a:t>
            </a:r>
            <a:r>
              <a:rPr lang="en-US" dirty="0" err="1"/>
              <a:t>legea</a:t>
            </a:r>
            <a:r>
              <a:rPr lang="en-US" dirty="0"/>
              <a:t> </a:t>
            </a:r>
            <a:r>
              <a:rPr lang="en-US" dirty="0" err="1"/>
              <a:t>civilă</a:t>
            </a:r>
            <a:r>
              <a:rPr lang="en-US" dirty="0"/>
              <a:t> </a:t>
            </a:r>
            <a:r>
              <a:rPr lang="en-US" dirty="0" err="1"/>
              <a:t>nouă</a:t>
            </a:r>
            <a:r>
              <a:rPr lang="en-US" dirty="0"/>
              <a:t> se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aplica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situaţiilor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</a:t>
            </a:r>
            <a:r>
              <a:rPr lang="en-US" dirty="0" err="1"/>
              <a:t>anterioare</a:t>
            </a:r>
            <a:r>
              <a:rPr lang="en-US" dirty="0"/>
              <a:t> </a:t>
            </a:r>
            <a:r>
              <a:rPr lang="en-US" dirty="0" err="1"/>
              <a:t>intrării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vigoare</a:t>
            </a:r>
            <a:r>
              <a:rPr lang="en-US" dirty="0"/>
              <a:t>. </a:t>
            </a:r>
          </a:p>
          <a:p>
            <a:r>
              <a:rPr lang="en-US" dirty="0"/>
              <a:t>b)</a:t>
            </a:r>
            <a:r>
              <a:rPr lang="en-US" dirty="0" err="1"/>
              <a:t>Principiul</a:t>
            </a:r>
            <a:r>
              <a:rPr lang="en-US" dirty="0"/>
              <a:t> </a:t>
            </a:r>
            <a:r>
              <a:rPr lang="en-US" dirty="0" err="1"/>
              <a:t>aplicării</a:t>
            </a:r>
            <a:r>
              <a:rPr lang="en-US" dirty="0"/>
              <a:t> </a:t>
            </a:r>
            <a:r>
              <a:rPr lang="en-US" dirty="0" err="1"/>
              <a:t>imediate</a:t>
            </a:r>
            <a:r>
              <a:rPr lang="en-US" dirty="0"/>
              <a:t> a </a:t>
            </a:r>
            <a:r>
              <a:rPr lang="en-US" dirty="0" err="1"/>
              <a:t>legii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 </a:t>
            </a:r>
            <a:r>
              <a:rPr lang="en-US" dirty="0" err="1"/>
              <a:t>noi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consemnat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art.. 7 C. civ., care </a:t>
            </a:r>
            <a:r>
              <a:rPr lang="en-US" dirty="0" err="1"/>
              <a:t>prevede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: “de la data </a:t>
            </a:r>
            <a:r>
              <a:rPr lang="en-US" dirty="0" err="1"/>
              <a:t>intrării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vigoare</a:t>
            </a:r>
            <a:r>
              <a:rPr lang="en-US" dirty="0"/>
              <a:t> a </a:t>
            </a:r>
            <a:r>
              <a:rPr lang="en-US" dirty="0" err="1"/>
              <a:t>legii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 </a:t>
            </a:r>
            <a:r>
              <a:rPr lang="en-US" dirty="0" err="1"/>
              <a:t>noi</a:t>
            </a:r>
            <a:r>
              <a:rPr lang="en-US" dirty="0"/>
              <a:t>, </a:t>
            </a:r>
            <a:r>
              <a:rPr lang="en-US" dirty="0" err="1"/>
              <a:t>efectele</a:t>
            </a:r>
            <a:r>
              <a:rPr lang="en-US" dirty="0"/>
              <a:t> </a:t>
            </a:r>
            <a:r>
              <a:rPr lang="en-US" dirty="0" err="1"/>
              <a:t>legii</a:t>
            </a:r>
            <a:r>
              <a:rPr lang="en-US" dirty="0"/>
              <a:t> </a:t>
            </a:r>
            <a:r>
              <a:rPr lang="en-US" dirty="0" err="1"/>
              <a:t>veci</a:t>
            </a:r>
            <a:r>
              <a:rPr lang="en-US" dirty="0"/>
              <a:t> </a:t>
            </a:r>
            <a:r>
              <a:rPr lang="en-US" dirty="0" err="1"/>
              <a:t>încetează</a:t>
            </a:r>
            <a:r>
              <a:rPr lang="en-US" dirty="0"/>
              <a:t> …”. </a:t>
            </a:r>
          </a:p>
          <a:p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principiu</a:t>
            </a:r>
            <a:r>
              <a:rPr lang="en-US" dirty="0"/>
              <a:t> face </a:t>
            </a:r>
            <a:r>
              <a:rPr lang="en-US" dirty="0" err="1"/>
              <a:t>excepţie</a:t>
            </a:r>
            <a:r>
              <a:rPr lang="en-US" dirty="0"/>
              <a:t>: – </a:t>
            </a:r>
            <a:r>
              <a:rPr lang="en-US" i="1" dirty="0" err="1"/>
              <a:t>supraveţuirea</a:t>
            </a:r>
            <a:r>
              <a:rPr lang="en-US" i="1" dirty="0"/>
              <a:t> </a:t>
            </a:r>
            <a:r>
              <a:rPr lang="en-US" i="1" dirty="0" err="1"/>
              <a:t>legii</a:t>
            </a:r>
            <a:r>
              <a:rPr lang="en-US" i="1" dirty="0"/>
              <a:t> </a:t>
            </a:r>
            <a:r>
              <a:rPr lang="en-US" i="1" dirty="0" err="1"/>
              <a:t>civile</a:t>
            </a:r>
            <a:r>
              <a:rPr lang="en-US" i="1" dirty="0"/>
              <a:t> </a:t>
            </a:r>
            <a:r>
              <a:rPr lang="en-US" i="1" dirty="0" err="1"/>
              <a:t>vechi</a:t>
            </a:r>
            <a:r>
              <a:rPr lang="en-US" dirty="0"/>
              <a:t> (</a:t>
            </a:r>
            <a:r>
              <a:rPr lang="en-US" dirty="0" err="1"/>
              <a:t>ultraactivitatea</a:t>
            </a:r>
            <a:r>
              <a:rPr lang="en-US" dirty="0"/>
              <a:t>). </a:t>
            </a:r>
            <a:r>
              <a:rPr lang="en-US" dirty="0" err="1"/>
              <a:t>Ultraactivitatea</a:t>
            </a:r>
            <a:r>
              <a:rPr lang="en-US" dirty="0"/>
              <a:t> </a:t>
            </a:r>
            <a:r>
              <a:rPr lang="en-US" dirty="0" err="1"/>
              <a:t>legii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 </a:t>
            </a:r>
            <a:r>
              <a:rPr lang="en-US" dirty="0" err="1"/>
              <a:t>vechi</a:t>
            </a:r>
            <a:r>
              <a:rPr lang="en-US" dirty="0"/>
              <a:t> </a:t>
            </a:r>
            <a:r>
              <a:rPr lang="en-US" dirty="0" err="1"/>
              <a:t>înseamnă</a:t>
            </a:r>
            <a:r>
              <a:rPr lang="en-US" dirty="0"/>
              <a:t> </a:t>
            </a:r>
            <a:r>
              <a:rPr lang="en-US" dirty="0" err="1"/>
              <a:t>aplicarea</a:t>
            </a:r>
            <a:r>
              <a:rPr lang="en-US" dirty="0"/>
              <a:t> </a:t>
            </a:r>
            <a:r>
              <a:rPr lang="en-US" dirty="0" err="1"/>
              <a:t>acesteia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situaţii</a:t>
            </a:r>
            <a:r>
              <a:rPr lang="en-US" dirty="0"/>
              <a:t> </a:t>
            </a:r>
            <a:r>
              <a:rPr lang="en-US" dirty="0" err="1"/>
              <a:t>prevăzute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legea</a:t>
            </a:r>
            <a:r>
              <a:rPr lang="en-US" dirty="0"/>
              <a:t> </a:t>
            </a:r>
            <a:r>
              <a:rPr lang="en-US" dirty="0" err="1"/>
              <a:t>nouă</a:t>
            </a:r>
            <a:r>
              <a:rPr lang="en-US" dirty="0"/>
              <a:t>, </a:t>
            </a:r>
            <a:r>
              <a:rPr lang="en-US" dirty="0" err="1"/>
              <a:t>deşi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abrogată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403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Principalele</a:t>
            </a:r>
            <a:r>
              <a:rPr lang="en-US" b="1" dirty="0"/>
              <a:t> </a:t>
            </a:r>
            <a:r>
              <a:rPr lang="en-US" b="1" dirty="0" err="1"/>
              <a:t>sisteme</a:t>
            </a:r>
            <a:r>
              <a:rPr lang="en-US" b="1" dirty="0"/>
              <a:t> de </a:t>
            </a:r>
            <a:r>
              <a:rPr lang="en-US" b="1" dirty="0" err="1"/>
              <a:t>drept</a:t>
            </a:r>
            <a:r>
              <a:rPr lang="en-US" b="1" dirty="0"/>
              <a:t> ale </a:t>
            </a:r>
            <a:r>
              <a:rPr lang="en-US" b="1" dirty="0" err="1"/>
              <a:t>dreptului</a:t>
            </a:r>
            <a:r>
              <a:rPr lang="en-US" b="1" dirty="0"/>
              <a:t> continental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44842"/>
            <a:ext cx="9601200" cy="4022558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/>
              <a:t>sistemul</a:t>
            </a:r>
            <a:r>
              <a:rPr lang="en-US" dirty="0"/>
              <a:t> </a:t>
            </a:r>
            <a:r>
              <a:rPr lang="en-US" dirty="0" err="1"/>
              <a:t>romano</a:t>
            </a:r>
            <a:r>
              <a:rPr lang="en-US" dirty="0"/>
              <a:t> </a:t>
            </a:r>
            <a:r>
              <a:rPr lang="en-US" dirty="0" err="1"/>
              <a:t>german</a:t>
            </a:r>
            <a:r>
              <a:rPr lang="en-US" dirty="0"/>
              <a:t> (</a:t>
            </a:r>
            <a:r>
              <a:rPr lang="en-US" dirty="0" err="1"/>
              <a:t>rezultat</a:t>
            </a:r>
            <a:r>
              <a:rPr lang="en-US" dirty="0"/>
              <a:t> al </a:t>
            </a:r>
            <a:r>
              <a:rPr lang="en-US" dirty="0" err="1"/>
              <a:t>receptării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roman </a:t>
            </a:r>
            <a:r>
              <a:rPr lang="en-US" dirty="0" err="1"/>
              <a:t>în</a:t>
            </a:r>
            <a:r>
              <a:rPr lang="en-US" dirty="0"/>
              <a:t> Europa, </a:t>
            </a:r>
            <a:r>
              <a:rPr lang="en-US" dirty="0" err="1"/>
              <a:t>şi</a:t>
            </a:r>
            <a:r>
              <a:rPr lang="en-US" dirty="0"/>
              <a:t> care  se </a:t>
            </a:r>
            <a:r>
              <a:rPr lang="en-US" dirty="0" err="1"/>
              <a:t>clasifică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/>
              <a:t> care </a:t>
            </a:r>
            <a:r>
              <a:rPr lang="en-US" dirty="0" err="1"/>
              <a:t>cunosc</a:t>
            </a:r>
            <a:r>
              <a:rPr lang="en-US" dirty="0"/>
              <a:t> o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puternică</a:t>
            </a:r>
            <a:r>
              <a:rPr lang="en-US" dirty="0"/>
              <a:t> </a:t>
            </a:r>
            <a:r>
              <a:rPr lang="en-US" dirty="0" err="1"/>
              <a:t>influenţă</a:t>
            </a:r>
            <a:r>
              <a:rPr lang="en-US" dirty="0"/>
              <a:t> </a:t>
            </a:r>
            <a:r>
              <a:rPr lang="en-US" dirty="0" err="1"/>
              <a:t>franceză</a:t>
            </a:r>
            <a:r>
              <a:rPr lang="en-US" dirty="0"/>
              <a:t>, </a:t>
            </a:r>
            <a:r>
              <a:rPr lang="en-US" dirty="0" err="1"/>
              <a:t>sistemul</a:t>
            </a:r>
            <a:r>
              <a:rPr lang="en-US" dirty="0"/>
              <a:t> </a:t>
            </a:r>
            <a:r>
              <a:rPr lang="en-US" dirty="0" err="1"/>
              <a:t>germano</a:t>
            </a:r>
            <a:r>
              <a:rPr lang="en-US" dirty="0"/>
              <a:t>- </a:t>
            </a:r>
            <a:r>
              <a:rPr lang="en-US" dirty="0" err="1"/>
              <a:t>elveţiano</a:t>
            </a:r>
            <a:r>
              <a:rPr lang="en-US" dirty="0"/>
              <a:t>- </a:t>
            </a:r>
            <a:r>
              <a:rPr lang="en-US" dirty="0" err="1"/>
              <a:t>italian</a:t>
            </a:r>
            <a:r>
              <a:rPr lang="en-US" dirty="0"/>
              <a:t> 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sistemul</a:t>
            </a:r>
            <a:r>
              <a:rPr lang="en-US" dirty="0"/>
              <a:t> </a:t>
            </a:r>
            <a:r>
              <a:rPr lang="en-US" dirty="0" err="1"/>
              <a:t>ţărilor</a:t>
            </a:r>
            <a:r>
              <a:rPr lang="en-US" dirty="0"/>
              <a:t> </a:t>
            </a:r>
            <a:r>
              <a:rPr lang="en-US" dirty="0" err="1"/>
              <a:t>nordice</a:t>
            </a:r>
            <a:r>
              <a:rPr lang="en-US" dirty="0"/>
              <a:t>:).</a:t>
            </a:r>
          </a:p>
          <a:p>
            <a:r>
              <a:rPr lang="en-US" dirty="0"/>
              <a:t>• </a:t>
            </a:r>
            <a:r>
              <a:rPr lang="en-US" dirty="0" err="1"/>
              <a:t>sistemele</a:t>
            </a:r>
            <a:r>
              <a:rPr lang="en-US" dirty="0"/>
              <a:t> de </a:t>
            </a:r>
            <a:r>
              <a:rPr lang="en-US" dirty="0" err="1"/>
              <a:t>inspiraţie</a:t>
            </a:r>
            <a:r>
              <a:rPr lang="en-US" dirty="0"/>
              <a:t> </a:t>
            </a:r>
            <a:r>
              <a:rPr lang="en-US" dirty="0" err="1"/>
              <a:t>franceză</a:t>
            </a:r>
            <a:r>
              <a:rPr lang="en-US" dirty="0"/>
              <a:t> (</a:t>
            </a:r>
            <a:r>
              <a:rPr lang="en-US" dirty="0" err="1"/>
              <a:t>Belgia</a:t>
            </a:r>
            <a:r>
              <a:rPr lang="en-US" dirty="0"/>
              <a:t>, Luxemburg, </a:t>
            </a:r>
            <a:r>
              <a:rPr lang="en-US" dirty="0" err="1"/>
              <a:t>Spania</a:t>
            </a:r>
            <a:r>
              <a:rPr lang="en-US" dirty="0"/>
              <a:t>, </a:t>
            </a:r>
            <a:r>
              <a:rPr lang="en-US" dirty="0" err="1"/>
              <a:t>Portugalia</a:t>
            </a:r>
            <a:r>
              <a:rPr lang="en-US" dirty="0"/>
              <a:t>), </a:t>
            </a:r>
            <a:r>
              <a:rPr lang="en-US" dirty="0" err="1"/>
              <a:t>având</a:t>
            </a:r>
            <a:r>
              <a:rPr lang="en-US" dirty="0"/>
              <a:t> ca model </a:t>
            </a:r>
            <a:r>
              <a:rPr lang="en-US" dirty="0" err="1"/>
              <a:t>Codul</a:t>
            </a:r>
            <a:r>
              <a:rPr lang="en-US" dirty="0"/>
              <a:t> civil </a:t>
            </a:r>
            <a:r>
              <a:rPr lang="en-US" dirty="0" err="1"/>
              <a:t>napoleonian</a:t>
            </a:r>
            <a:r>
              <a:rPr lang="en-US" dirty="0"/>
              <a:t> din 1804,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există</a:t>
            </a:r>
            <a:r>
              <a:rPr lang="en-US" dirty="0"/>
              <a:t> </a:t>
            </a:r>
            <a:r>
              <a:rPr lang="en-US" dirty="0" err="1"/>
              <a:t>Coduri</a:t>
            </a:r>
            <a:r>
              <a:rPr lang="en-US" dirty="0"/>
              <a:t> </a:t>
            </a:r>
            <a:r>
              <a:rPr lang="en-US" dirty="0" err="1"/>
              <a:t>comerciale</a:t>
            </a:r>
            <a:r>
              <a:rPr lang="en-US" dirty="0"/>
              <a:t>, care </a:t>
            </a:r>
            <a:r>
              <a:rPr lang="en-US" dirty="0" err="1"/>
              <a:t>concep</a:t>
            </a:r>
            <a:r>
              <a:rPr lang="en-US" dirty="0"/>
              <a:t> </a:t>
            </a:r>
            <a:r>
              <a:rPr lang="en-US" dirty="0" err="1"/>
              <a:t>dreptul</a:t>
            </a:r>
            <a:r>
              <a:rPr lang="en-US" dirty="0"/>
              <a:t> </a:t>
            </a:r>
            <a:r>
              <a:rPr lang="en-US" dirty="0" err="1"/>
              <a:t>comercial</a:t>
            </a:r>
            <a:r>
              <a:rPr lang="en-US" dirty="0"/>
              <a:t> nu ca un </a:t>
            </a:r>
            <a:r>
              <a:rPr lang="en-US" dirty="0" err="1"/>
              <a:t>drept</a:t>
            </a:r>
            <a:r>
              <a:rPr lang="en-US" dirty="0"/>
              <a:t> al </a:t>
            </a:r>
            <a:r>
              <a:rPr lang="en-US" dirty="0" err="1"/>
              <a:t>comercianţilor</a:t>
            </a:r>
            <a:r>
              <a:rPr lang="en-US" dirty="0"/>
              <a:t>, ci ca un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aplicabil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categorii</a:t>
            </a:r>
            <a:r>
              <a:rPr lang="en-US" dirty="0"/>
              <a:t> de </a:t>
            </a:r>
            <a:r>
              <a:rPr lang="en-US" dirty="0" err="1"/>
              <a:t>acte</a:t>
            </a:r>
            <a:r>
              <a:rPr lang="en-US" dirty="0"/>
              <a:t> – </a:t>
            </a:r>
            <a:r>
              <a:rPr lang="en-US" dirty="0" err="1"/>
              <a:t>actele</a:t>
            </a:r>
            <a:r>
              <a:rPr lang="en-US" dirty="0"/>
              <a:t> de </a:t>
            </a:r>
            <a:r>
              <a:rPr lang="en-US" dirty="0" err="1"/>
              <a:t>comerţ</a:t>
            </a:r>
            <a:r>
              <a:rPr lang="en-US" dirty="0"/>
              <a:t>, </a:t>
            </a:r>
            <a:r>
              <a:rPr lang="en-US" dirty="0" err="1"/>
              <a:t>indiferent</a:t>
            </a:r>
            <a:r>
              <a:rPr lang="en-US" dirty="0"/>
              <a:t> de </a:t>
            </a:r>
            <a:r>
              <a:rPr lang="en-US" dirty="0" err="1"/>
              <a:t>profesia</a:t>
            </a:r>
            <a:r>
              <a:rPr lang="en-US" dirty="0"/>
              <a:t> </a:t>
            </a:r>
            <a:r>
              <a:rPr lang="en-US" dirty="0" err="1"/>
              <a:t>părţilor</a:t>
            </a:r>
            <a:r>
              <a:rPr lang="en-US" dirty="0"/>
              <a:t> (</a:t>
            </a:r>
            <a:r>
              <a:rPr lang="en-US" dirty="0" err="1"/>
              <a:t>concepţia</a:t>
            </a:r>
            <a:r>
              <a:rPr lang="en-US" dirty="0"/>
              <a:t> </a:t>
            </a:r>
            <a:r>
              <a:rPr lang="en-US" dirty="0" err="1"/>
              <a:t>obiectivă</a:t>
            </a:r>
            <a:r>
              <a:rPr lang="en-US" dirty="0"/>
              <a:t> a </a:t>
            </a:r>
            <a:r>
              <a:rPr lang="en-US" dirty="0" err="1"/>
              <a:t>dreptului</a:t>
            </a:r>
            <a:r>
              <a:rPr lang="en-US" dirty="0"/>
              <a:t> </a:t>
            </a:r>
            <a:r>
              <a:rPr lang="en-US" dirty="0" err="1"/>
              <a:t>comercial</a:t>
            </a:r>
            <a:r>
              <a:rPr lang="en-US" dirty="0"/>
              <a:t>)</a:t>
            </a:r>
            <a:r>
              <a:rPr lang="en-US" dirty="0">
                <a:hlinkClick r:id="rId3"/>
              </a:rPr>
              <a:t>[3]</a:t>
            </a:r>
            <a:r>
              <a:rPr lang="en-US" dirty="0"/>
              <a:t>;</a:t>
            </a:r>
          </a:p>
          <a:p>
            <a:r>
              <a:rPr lang="en-US" dirty="0"/>
              <a:t>• </a:t>
            </a:r>
            <a:r>
              <a:rPr lang="en-US" dirty="0" err="1"/>
              <a:t>sistemul</a:t>
            </a:r>
            <a:r>
              <a:rPr lang="en-US" dirty="0"/>
              <a:t> </a:t>
            </a:r>
            <a:r>
              <a:rPr lang="en-US" dirty="0" err="1"/>
              <a:t>germano-elveţiano-italian</a:t>
            </a:r>
            <a:r>
              <a:rPr lang="en-US" dirty="0"/>
              <a:t>, care are la </a:t>
            </a:r>
            <a:r>
              <a:rPr lang="en-US" dirty="0" err="1"/>
              <a:t>bază</a:t>
            </a:r>
            <a:r>
              <a:rPr lang="en-US" dirty="0"/>
              <a:t> </a:t>
            </a:r>
            <a:r>
              <a:rPr lang="en-US" dirty="0" err="1"/>
              <a:t>Codul</a:t>
            </a:r>
            <a:r>
              <a:rPr lang="en-US" dirty="0"/>
              <a:t> civil </a:t>
            </a:r>
            <a:r>
              <a:rPr lang="en-US" dirty="0" err="1"/>
              <a:t>german</a:t>
            </a:r>
            <a:r>
              <a:rPr lang="en-US" dirty="0"/>
              <a:t> din 1900,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elveţian</a:t>
            </a:r>
            <a:r>
              <a:rPr lang="en-US" dirty="0"/>
              <a:t> din 1907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italian</a:t>
            </a:r>
            <a:r>
              <a:rPr lang="en-US" dirty="0"/>
              <a:t> din 1942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existenţa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</a:t>
            </a:r>
            <a:r>
              <a:rPr lang="en-US" dirty="0" err="1"/>
              <a:t>scris</a:t>
            </a:r>
            <a:r>
              <a:rPr lang="en-US" dirty="0"/>
              <a:t>, </a:t>
            </a:r>
            <a:r>
              <a:rPr lang="en-US" dirty="0" err="1"/>
              <a:t>sistemul</a:t>
            </a:r>
            <a:r>
              <a:rPr lang="en-US" dirty="0"/>
              <a:t> </a:t>
            </a:r>
            <a:r>
              <a:rPr lang="en-US" dirty="0" err="1"/>
              <a:t>ierarhic</a:t>
            </a:r>
            <a:r>
              <a:rPr lang="en-US" dirty="0"/>
              <a:t> </a:t>
            </a:r>
            <a:r>
              <a:rPr lang="en-US" dirty="0" err="1"/>
              <a:t>unic</a:t>
            </a:r>
            <a:r>
              <a:rPr lang="en-US" dirty="0"/>
              <a:t> al </a:t>
            </a:r>
            <a:r>
              <a:rPr lang="en-US" dirty="0" err="1"/>
              <a:t>izvoarelor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, </a:t>
            </a:r>
            <a:r>
              <a:rPr lang="en-US" dirty="0" err="1"/>
              <a:t>divizarea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public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, </a:t>
            </a:r>
            <a:r>
              <a:rPr lang="en-US" dirty="0" err="1"/>
              <a:t>precum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divizarea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ramuri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. </a:t>
            </a:r>
            <a:r>
              <a:rPr lang="en-US" dirty="0" err="1"/>
              <a:t>Comun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dreptul</a:t>
            </a:r>
            <a:r>
              <a:rPr lang="en-US" dirty="0"/>
              <a:t> </a:t>
            </a:r>
            <a:r>
              <a:rPr lang="en-US" dirty="0" err="1"/>
              <a:t>tuturor</a:t>
            </a:r>
            <a:r>
              <a:rPr lang="en-US" dirty="0"/>
              <a:t> </a:t>
            </a:r>
            <a:r>
              <a:rPr lang="en-US" dirty="0" err="1"/>
              <a:t>ţărilor</a:t>
            </a:r>
            <a:r>
              <a:rPr lang="en-US" dirty="0"/>
              <a:t> din </a:t>
            </a:r>
            <a:r>
              <a:rPr lang="en-US" dirty="0" err="1"/>
              <a:t>familia</a:t>
            </a:r>
            <a:r>
              <a:rPr lang="en-US" dirty="0"/>
              <a:t> </a:t>
            </a:r>
            <a:r>
              <a:rPr lang="en-US" dirty="0" err="1"/>
              <a:t>juridică</a:t>
            </a:r>
            <a:r>
              <a:rPr lang="en-US" dirty="0"/>
              <a:t> de </a:t>
            </a:r>
            <a:r>
              <a:rPr lang="en-US" dirty="0" err="1"/>
              <a:t>tradiţie</a:t>
            </a:r>
            <a:r>
              <a:rPr lang="en-US" dirty="0"/>
              <a:t> </a:t>
            </a:r>
            <a:r>
              <a:rPr lang="en-US" dirty="0" err="1"/>
              <a:t>romanistă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caracterul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codificat</a:t>
            </a:r>
            <a:r>
              <a:rPr lang="en-US" dirty="0"/>
              <a:t>, </a:t>
            </a:r>
            <a:r>
              <a:rPr lang="en-US" dirty="0" err="1"/>
              <a:t>fondul</a:t>
            </a:r>
            <a:r>
              <a:rPr lang="en-US" dirty="0"/>
              <a:t> de </a:t>
            </a:r>
            <a:r>
              <a:rPr lang="en-US" dirty="0" err="1"/>
              <a:t>noţiuni</a:t>
            </a:r>
            <a:r>
              <a:rPr lang="en-US" dirty="0"/>
              <a:t> </a:t>
            </a:r>
            <a:r>
              <a:rPr lang="en-US" dirty="0" err="1"/>
              <a:t>comune</a:t>
            </a:r>
            <a:r>
              <a:rPr lang="en-US" dirty="0"/>
              <a:t>, un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puţin</a:t>
            </a:r>
            <a:r>
              <a:rPr lang="en-US" dirty="0"/>
              <a:t> </a:t>
            </a:r>
            <a:r>
              <a:rPr lang="en-US" dirty="0" err="1"/>
              <a:t>comun</a:t>
            </a:r>
            <a:r>
              <a:rPr lang="en-US" dirty="0"/>
              <a:t> al </a:t>
            </a:r>
            <a:r>
              <a:rPr lang="en-US" dirty="0" err="1"/>
              <a:t>principiilor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.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ţări</a:t>
            </a:r>
            <a:r>
              <a:rPr lang="en-US" dirty="0"/>
              <a:t> </a:t>
            </a:r>
            <a:r>
              <a:rPr lang="en-US" dirty="0" err="1"/>
              <a:t>există</a:t>
            </a:r>
            <a:r>
              <a:rPr lang="en-US" dirty="0"/>
              <a:t> </a:t>
            </a:r>
            <a:r>
              <a:rPr lang="en-US" dirty="0" err="1"/>
              <a:t>Constituţii</a:t>
            </a:r>
            <a:r>
              <a:rPr lang="en-US" dirty="0"/>
              <a:t> </a:t>
            </a:r>
            <a:r>
              <a:rPr lang="en-US" dirty="0" err="1"/>
              <a:t>scrise</a:t>
            </a:r>
            <a:r>
              <a:rPr lang="en-US" dirty="0"/>
              <a:t>, ale </a:t>
            </a:r>
            <a:r>
              <a:rPr lang="en-US" dirty="0" err="1"/>
              <a:t>căror</a:t>
            </a:r>
            <a:r>
              <a:rPr lang="en-US" dirty="0"/>
              <a:t> </a:t>
            </a:r>
            <a:r>
              <a:rPr lang="en-US" dirty="0" err="1"/>
              <a:t>norme</a:t>
            </a:r>
            <a:r>
              <a:rPr lang="en-US" dirty="0"/>
              <a:t> au o </a:t>
            </a:r>
            <a:r>
              <a:rPr lang="en-US" dirty="0" err="1"/>
              <a:t>autoritate</a:t>
            </a:r>
            <a:r>
              <a:rPr lang="en-US" dirty="0"/>
              <a:t> </a:t>
            </a:r>
            <a:r>
              <a:rPr lang="en-US" dirty="0" err="1"/>
              <a:t>juridică</a:t>
            </a:r>
            <a:r>
              <a:rPr lang="en-US" dirty="0"/>
              <a:t> </a:t>
            </a:r>
            <a:r>
              <a:rPr lang="en-US" dirty="0" err="1"/>
              <a:t>superioară</a:t>
            </a:r>
            <a:r>
              <a:rPr lang="en-US" dirty="0"/>
              <a:t>, care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susţinută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de </a:t>
            </a:r>
            <a:r>
              <a:rPr lang="en-US" dirty="0" err="1"/>
              <a:t>stabilirea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majoritatea</a:t>
            </a:r>
            <a:r>
              <a:rPr lang="en-US" dirty="0"/>
              <a:t> </a:t>
            </a:r>
            <a:r>
              <a:rPr lang="en-US" dirty="0" err="1"/>
              <a:t>ţărilor</a:t>
            </a:r>
            <a:r>
              <a:rPr lang="en-US" dirty="0"/>
              <a:t> a </a:t>
            </a:r>
            <a:r>
              <a:rPr lang="en-US" dirty="0" err="1"/>
              <a:t>unui</a:t>
            </a:r>
            <a:r>
              <a:rPr lang="en-US" dirty="0"/>
              <a:t>  control </a:t>
            </a:r>
            <a:r>
              <a:rPr lang="en-US" dirty="0" err="1"/>
              <a:t>judiciar</a:t>
            </a:r>
            <a:r>
              <a:rPr lang="en-US" dirty="0"/>
              <a:t> al </a:t>
            </a:r>
            <a:r>
              <a:rPr lang="en-US" dirty="0" err="1"/>
              <a:t>constituţionalităţii</a:t>
            </a:r>
            <a:r>
              <a:rPr lang="en-US" dirty="0"/>
              <a:t> </a:t>
            </a:r>
            <a:r>
              <a:rPr lang="en-US" dirty="0" err="1"/>
              <a:t>legilor</a:t>
            </a:r>
            <a:r>
              <a:rPr lang="en-US" dirty="0"/>
              <a:t> </a:t>
            </a:r>
            <a:r>
              <a:rPr lang="en-US" dirty="0" err="1"/>
              <a:t>ordinare</a:t>
            </a:r>
            <a:r>
              <a:rPr lang="en-US" dirty="0"/>
              <a:t>.</a:t>
            </a:r>
          </a:p>
          <a:p>
            <a:r>
              <a:rPr lang="en-US" dirty="0" err="1"/>
              <a:t>Sistemul</a:t>
            </a:r>
            <a:r>
              <a:rPr lang="en-US" dirty="0"/>
              <a:t> common law (</a:t>
            </a:r>
            <a:r>
              <a:rPr lang="en-US" dirty="0" err="1"/>
              <a:t>Marea</a:t>
            </a:r>
            <a:r>
              <a:rPr lang="en-US" dirty="0"/>
              <a:t> Britanie, SUA, Australia,  Canada (</a:t>
            </a:r>
            <a:r>
              <a:rPr lang="en-US" dirty="0" err="1"/>
              <a:t>fără</a:t>
            </a:r>
            <a:r>
              <a:rPr lang="en-US" dirty="0"/>
              <a:t> Quebec)) </a:t>
            </a:r>
            <a:r>
              <a:rPr lang="en-US" dirty="0" err="1"/>
              <a:t>șI</a:t>
            </a:r>
            <a:r>
              <a:rPr lang="en-US" dirty="0"/>
              <a:t> </a:t>
            </a:r>
          </a:p>
          <a:p>
            <a:r>
              <a:rPr lang="en-US" dirty="0" err="1"/>
              <a:t>izvor</a:t>
            </a:r>
            <a:r>
              <a:rPr lang="en-US" dirty="0"/>
              <a:t> de </a:t>
            </a:r>
            <a:r>
              <a:rPr lang="en-US" dirty="0" err="1"/>
              <a:t>bază</a:t>
            </a:r>
            <a:r>
              <a:rPr lang="en-US" dirty="0"/>
              <a:t> al </a:t>
            </a:r>
            <a:r>
              <a:rPr lang="en-US" dirty="0" err="1"/>
              <a:t>dreptului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formulată</a:t>
            </a:r>
            <a:r>
              <a:rPr lang="en-US" dirty="0"/>
              <a:t> de </a:t>
            </a:r>
            <a:r>
              <a:rPr lang="en-US" dirty="0" err="1"/>
              <a:t>judecători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exprimată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precedente</a:t>
            </a:r>
            <a:r>
              <a:rPr lang="en-US" dirty="0"/>
              <a:t> </a:t>
            </a:r>
            <a:r>
              <a:rPr lang="en-US" dirty="0" err="1"/>
              <a:t>judiciare</a:t>
            </a:r>
            <a:r>
              <a:rPr lang="en-US" dirty="0"/>
              <a:t> – </a:t>
            </a:r>
            <a:r>
              <a:rPr lang="en-US" dirty="0" err="1"/>
              <a:t>este</a:t>
            </a:r>
            <a:r>
              <a:rPr lang="en-US" dirty="0"/>
              <a:t>, </a:t>
            </a:r>
            <a:r>
              <a:rPr lang="en-US" dirty="0" err="1"/>
              <a:t>aşadar</a:t>
            </a:r>
            <a:r>
              <a:rPr lang="en-US" dirty="0"/>
              <a:t>, un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judecătoresc</a:t>
            </a:r>
            <a:r>
              <a:rPr lang="en-US" dirty="0"/>
              <a:t>. </a:t>
            </a:r>
            <a:r>
              <a:rPr lang="en-US" dirty="0" err="1"/>
              <a:t>Regulile</a:t>
            </a:r>
            <a:r>
              <a:rPr lang="en-US" dirty="0"/>
              <a:t> de </a:t>
            </a:r>
            <a:r>
              <a:rPr lang="en-US" i="1" dirty="0"/>
              <a:t>common-law</a:t>
            </a:r>
            <a:r>
              <a:rPr lang="en-US" dirty="0"/>
              <a:t>,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puţin</a:t>
            </a:r>
            <a:r>
              <a:rPr lang="en-US" dirty="0"/>
              <a:t> </a:t>
            </a:r>
            <a:r>
              <a:rPr lang="en-US" dirty="0" err="1"/>
              <a:t>abstracte</a:t>
            </a:r>
            <a:r>
              <a:rPr lang="en-US" dirty="0"/>
              <a:t> </a:t>
            </a:r>
            <a:r>
              <a:rPr lang="en-US" dirty="0" err="1"/>
              <a:t>decât</a:t>
            </a:r>
            <a:r>
              <a:rPr lang="en-US" dirty="0"/>
              <a:t> </a:t>
            </a:r>
            <a:r>
              <a:rPr lang="en-US" dirty="0" err="1"/>
              <a:t>cele</a:t>
            </a:r>
            <a:r>
              <a:rPr lang="en-US" dirty="0"/>
              <a:t> ale </a:t>
            </a:r>
            <a:r>
              <a:rPr lang="en-US" dirty="0" err="1"/>
              <a:t>familiei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romano-germanice</a:t>
            </a:r>
            <a:r>
              <a:rPr lang="en-US" dirty="0"/>
              <a:t>, </a:t>
            </a:r>
            <a:r>
              <a:rPr lang="en-US" dirty="0" err="1"/>
              <a:t>vizează</a:t>
            </a:r>
            <a:r>
              <a:rPr lang="en-US" dirty="0"/>
              <a:t> </a:t>
            </a:r>
            <a:r>
              <a:rPr lang="en-US" dirty="0" err="1"/>
              <a:t>cazuri</a:t>
            </a:r>
            <a:r>
              <a:rPr lang="en-US" dirty="0"/>
              <a:t> de </a:t>
            </a:r>
            <a:r>
              <a:rPr lang="en-US" dirty="0" err="1"/>
              <a:t>speţă</a:t>
            </a:r>
            <a:r>
              <a:rPr lang="en-US" dirty="0"/>
              <a:t>, </a:t>
            </a:r>
            <a:r>
              <a:rPr lang="en-US" dirty="0" err="1"/>
              <a:t>iar</a:t>
            </a:r>
            <a:r>
              <a:rPr lang="en-US" dirty="0"/>
              <a:t> nu </a:t>
            </a:r>
            <a:r>
              <a:rPr lang="en-US" dirty="0" err="1"/>
              <a:t>reguli</a:t>
            </a:r>
            <a:r>
              <a:rPr lang="en-US" dirty="0"/>
              <a:t> </a:t>
            </a:r>
            <a:r>
              <a:rPr lang="en-US" dirty="0" err="1"/>
              <a:t>generale</a:t>
            </a:r>
            <a:r>
              <a:rPr lang="en-US" dirty="0"/>
              <a:t>, care se pot </a:t>
            </a:r>
            <a:r>
              <a:rPr lang="en-US" dirty="0" err="1"/>
              <a:t>aplica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orice</a:t>
            </a:r>
            <a:r>
              <a:rPr lang="en-US" dirty="0"/>
              <a:t> </a:t>
            </a:r>
            <a:r>
              <a:rPr lang="en-US" dirty="0" err="1"/>
              <a:t>situaţie</a:t>
            </a:r>
            <a:r>
              <a:rPr lang="en-US" dirty="0"/>
              <a:t>. </a:t>
            </a:r>
            <a:r>
              <a:rPr lang="en-US" dirty="0" err="1"/>
              <a:t>Aceasta</a:t>
            </a:r>
            <a:r>
              <a:rPr lang="en-US" dirty="0"/>
              <a:t> </a:t>
            </a:r>
            <a:r>
              <a:rPr lang="en-US" dirty="0" err="1"/>
              <a:t>însă</a:t>
            </a:r>
            <a:r>
              <a:rPr lang="en-US" dirty="0"/>
              <a:t> nu </a:t>
            </a:r>
            <a:r>
              <a:rPr lang="en-US" dirty="0" err="1"/>
              <a:t>înseamnă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nu </a:t>
            </a:r>
            <a:r>
              <a:rPr lang="en-US" dirty="0" err="1"/>
              <a:t>există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un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statutar</a:t>
            </a:r>
            <a:r>
              <a:rPr lang="en-US" dirty="0"/>
              <a:t>, </a:t>
            </a:r>
            <a:r>
              <a:rPr lang="en-US" dirty="0" err="1"/>
              <a:t>creat</a:t>
            </a:r>
            <a:r>
              <a:rPr lang="en-US" dirty="0"/>
              <a:t> de un </a:t>
            </a:r>
            <a:r>
              <a:rPr lang="en-US" dirty="0" err="1"/>
              <a:t>corp</a:t>
            </a:r>
            <a:r>
              <a:rPr lang="en-US" dirty="0"/>
              <a:t> </a:t>
            </a:r>
            <a:r>
              <a:rPr lang="en-US" dirty="0" err="1"/>
              <a:t>legislativ</a:t>
            </a:r>
            <a:r>
              <a:rPr lang="en-US" dirty="0"/>
              <a:t>, </a:t>
            </a:r>
            <a:r>
              <a:rPr lang="en-US" dirty="0" err="1"/>
              <a:t>astfel</a:t>
            </a:r>
            <a:r>
              <a:rPr lang="en-US" dirty="0"/>
              <a:t> </a:t>
            </a:r>
            <a:r>
              <a:rPr lang="en-US" dirty="0" err="1"/>
              <a:t>încât</a:t>
            </a:r>
            <a:r>
              <a:rPr lang="en-US" dirty="0"/>
              <a:t> </a:t>
            </a:r>
            <a:r>
              <a:rPr lang="en-US" dirty="0" err="1"/>
              <a:t>dreptul</a:t>
            </a:r>
            <a:r>
              <a:rPr lang="en-US" dirty="0"/>
              <a:t> </a:t>
            </a:r>
            <a:r>
              <a:rPr lang="en-US" dirty="0" err="1"/>
              <a:t>anglo-saxon</a:t>
            </a:r>
            <a:r>
              <a:rPr lang="en-US" dirty="0"/>
              <a:t> are o </a:t>
            </a:r>
            <a:r>
              <a:rPr lang="en-US" dirty="0" err="1"/>
              <a:t>triplă</a:t>
            </a:r>
            <a:r>
              <a:rPr lang="en-US" dirty="0"/>
              <a:t> </a:t>
            </a:r>
            <a:r>
              <a:rPr lang="en-US" dirty="0" err="1"/>
              <a:t>structură</a:t>
            </a:r>
            <a:r>
              <a:rPr lang="en-US" dirty="0"/>
              <a:t>: </a:t>
            </a:r>
            <a:r>
              <a:rPr lang="en-US" dirty="0" err="1"/>
              <a:t>dreptul</a:t>
            </a:r>
            <a:r>
              <a:rPr lang="en-US" dirty="0"/>
              <a:t> </a:t>
            </a:r>
            <a:r>
              <a:rPr lang="en-US" dirty="0" err="1"/>
              <a:t>comun</a:t>
            </a:r>
            <a:r>
              <a:rPr lang="en-US" dirty="0"/>
              <a:t> </a:t>
            </a:r>
            <a:r>
              <a:rPr lang="en-US" dirty="0" err="1"/>
              <a:t>bazat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precedent, </a:t>
            </a:r>
            <a:r>
              <a:rPr lang="en-US" dirty="0" err="1"/>
              <a:t>izvor</a:t>
            </a:r>
            <a:r>
              <a:rPr lang="en-US" dirty="0"/>
              <a:t> de </a:t>
            </a:r>
            <a:r>
              <a:rPr lang="en-US" dirty="0" err="1"/>
              <a:t>bază</a:t>
            </a:r>
            <a:r>
              <a:rPr lang="en-US" dirty="0"/>
              <a:t> – </a:t>
            </a:r>
            <a:r>
              <a:rPr lang="en-US" i="1" dirty="0"/>
              <a:t>common-law</a:t>
            </a:r>
            <a:r>
              <a:rPr lang="en-US" dirty="0"/>
              <a:t>; </a:t>
            </a:r>
            <a:r>
              <a:rPr lang="en-US" dirty="0" err="1"/>
              <a:t>dreptul</a:t>
            </a:r>
            <a:r>
              <a:rPr lang="en-US" dirty="0"/>
              <a:t> de </a:t>
            </a:r>
            <a:r>
              <a:rPr lang="en-US" dirty="0" err="1"/>
              <a:t>echitate</a:t>
            </a:r>
            <a:r>
              <a:rPr lang="en-US" dirty="0"/>
              <a:t> – care </a:t>
            </a:r>
            <a:r>
              <a:rPr lang="en-US" dirty="0" err="1"/>
              <a:t>completează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corectează</a:t>
            </a:r>
            <a:r>
              <a:rPr lang="en-US" dirty="0"/>
              <a:t> </a:t>
            </a:r>
            <a:r>
              <a:rPr lang="en-US" dirty="0" err="1"/>
              <a:t>izvorul</a:t>
            </a:r>
            <a:r>
              <a:rPr lang="en-US" dirty="0"/>
              <a:t> de </a:t>
            </a:r>
            <a:r>
              <a:rPr lang="en-US" dirty="0" err="1"/>
              <a:t>bază</a:t>
            </a:r>
            <a:r>
              <a:rPr lang="en-US" dirty="0"/>
              <a:t> – </a:t>
            </a:r>
            <a:r>
              <a:rPr lang="en-US" i="1" dirty="0"/>
              <a:t>equity; </a:t>
            </a:r>
            <a:r>
              <a:rPr lang="en-US" dirty="0" err="1"/>
              <a:t>dreptul</a:t>
            </a:r>
            <a:r>
              <a:rPr lang="en-US" dirty="0"/>
              <a:t> </a:t>
            </a:r>
            <a:r>
              <a:rPr lang="en-US" dirty="0" err="1"/>
              <a:t>statutar</a:t>
            </a:r>
            <a:r>
              <a:rPr lang="en-US" dirty="0"/>
              <a:t> – </a:t>
            </a:r>
            <a:r>
              <a:rPr lang="en-US" dirty="0" err="1"/>
              <a:t>dreptul</a:t>
            </a:r>
            <a:r>
              <a:rPr lang="en-US" dirty="0"/>
              <a:t> </a:t>
            </a:r>
            <a:r>
              <a:rPr lang="en-US" dirty="0" err="1"/>
              <a:t>scris</a:t>
            </a:r>
            <a:r>
              <a:rPr lang="en-US" dirty="0"/>
              <a:t> de </a:t>
            </a:r>
            <a:r>
              <a:rPr lang="en-US" dirty="0" err="1"/>
              <a:t>origine</a:t>
            </a:r>
            <a:r>
              <a:rPr lang="en-US" dirty="0"/>
              <a:t> </a:t>
            </a:r>
            <a:r>
              <a:rPr lang="en-US" dirty="0" err="1"/>
              <a:t>parlamentară</a:t>
            </a:r>
            <a:r>
              <a:rPr lang="en-US" dirty="0"/>
              <a:t> – </a:t>
            </a:r>
            <a:r>
              <a:rPr lang="en-US" i="1" dirty="0" err="1"/>
              <a:t>statutary</a:t>
            </a:r>
            <a:r>
              <a:rPr lang="en-US" i="1" dirty="0"/>
              <a:t>- law</a:t>
            </a:r>
            <a:r>
              <a:rPr lang="en-US" dirty="0"/>
              <a:t>.</a:t>
            </a:r>
          </a:p>
          <a:p>
            <a:r>
              <a:rPr lang="en-US" dirty="0"/>
              <a:t> </a:t>
            </a:r>
            <a:r>
              <a:rPr lang="en-US" dirty="0" err="1"/>
              <a:t>Sistemul</a:t>
            </a:r>
            <a:r>
              <a:rPr lang="en-US" dirty="0"/>
              <a:t> </a:t>
            </a:r>
            <a:r>
              <a:rPr lang="en-US" dirty="0" err="1"/>
              <a:t>instituţional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022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5414"/>
            <a:ext cx="10515600" cy="5603631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err="1"/>
              <a:t>Durata</a:t>
            </a:r>
            <a:r>
              <a:rPr lang="en-US" b="1" i="1" dirty="0"/>
              <a:t> </a:t>
            </a:r>
            <a:r>
              <a:rPr lang="en-US" b="1" i="1" dirty="0" err="1"/>
              <a:t>producerii</a:t>
            </a:r>
            <a:r>
              <a:rPr lang="en-US" b="1" i="1" dirty="0"/>
              <a:t> </a:t>
            </a:r>
            <a:r>
              <a:rPr lang="en-US" b="1" i="1" dirty="0" err="1"/>
              <a:t>efectelor</a:t>
            </a:r>
            <a:r>
              <a:rPr lang="en-US" b="1" i="1" dirty="0"/>
              <a:t> </a:t>
            </a:r>
            <a:r>
              <a:rPr lang="en-US" b="1" i="1" dirty="0" err="1"/>
              <a:t>juridice</a:t>
            </a:r>
            <a:r>
              <a:rPr lang="en-US" dirty="0"/>
              <a:t> </a:t>
            </a:r>
            <a:r>
              <a:rPr lang="en-US" dirty="0" err="1"/>
              <a:t>reprezintă</a:t>
            </a:r>
            <a:r>
              <a:rPr lang="en-US" dirty="0"/>
              <a:t> </a:t>
            </a:r>
            <a:r>
              <a:rPr lang="en-US" dirty="0" err="1"/>
              <a:t>perioada</a:t>
            </a:r>
            <a:r>
              <a:rPr lang="en-US" dirty="0"/>
              <a:t> de </a:t>
            </a:r>
            <a:r>
              <a:rPr lang="en-US" dirty="0" err="1"/>
              <a:t>timp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actul</a:t>
            </a:r>
            <a:r>
              <a:rPr lang="en-US" dirty="0"/>
              <a:t> juridic civil se </a:t>
            </a:r>
            <a:r>
              <a:rPr lang="en-US" dirty="0" err="1"/>
              <a:t>află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vigoare</a:t>
            </a:r>
            <a:r>
              <a:rPr lang="en-US" dirty="0"/>
              <a:t>, </a:t>
            </a:r>
            <a:r>
              <a:rPr lang="en-US" dirty="0" err="1"/>
              <a:t>producînd</a:t>
            </a:r>
            <a:r>
              <a:rPr lang="en-US" dirty="0"/>
              <a:t> </a:t>
            </a:r>
            <a:r>
              <a:rPr lang="en-US" dirty="0" err="1"/>
              <a:t>efecte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</a:t>
            </a:r>
            <a:r>
              <a:rPr lang="en-US" dirty="0" err="1"/>
              <a:t>obligatorii</a:t>
            </a:r>
            <a:r>
              <a:rPr lang="en-US" dirty="0"/>
              <a:t>, </a:t>
            </a:r>
            <a:r>
              <a:rPr lang="en-US" dirty="0" err="1"/>
              <a:t>cuprinse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momentul</a:t>
            </a:r>
            <a:r>
              <a:rPr lang="en-US" dirty="0"/>
              <a:t> </a:t>
            </a:r>
            <a:r>
              <a:rPr lang="en-US" dirty="0" err="1"/>
              <a:t>intrării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vigoare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cel</a:t>
            </a:r>
            <a:r>
              <a:rPr lang="en-US" dirty="0"/>
              <a:t> al </a:t>
            </a:r>
            <a:r>
              <a:rPr lang="en-US" dirty="0" err="1"/>
              <a:t>ieşirii</a:t>
            </a:r>
            <a:r>
              <a:rPr lang="en-US" dirty="0"/>
              <a:t> din </a:t>
            </a:r>
            <a:r>
              <a:rPr lang="en-US" dirty="0" err="1"/>
              <a:t>vigoare</a:t>
            </a:r>
            <a:r>
              <a:rPr lang="en-US" dirty="0"/>
              <a:t> al </a:t>
            </a:r>
            <a:r>
              <a:rPr lang="en-US" dirty="0" err="1"/>
              <a:t>actului</a:t>
            </a:r>
            <a:r>
              <a:rPr lang="en-US" dirty="0"/>
              <a:t> juridic </a:t>
            </a:r>
            <a:r>
              <a:rPr lang="en-US" dirty="0" err="1"/>
              <a:t>respectiv</a:t>
            </a:r>
            <a:r>
              <a:rPr lang="en-US" dirty="0"/>
              <a:t>.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/>
              <a:t>3)</a:t>
            </a:r>
            <a:r>
              <a:rPr lang="en-US" b="1" i="1" dirty="0" err="1"/>
              <a:t>Ieșirea</a:t>
            </a:r>
            <a:r>
              <a:rPr lang="en-US" b="1" i="1" dirty="0"/>
              <a:t> din </a:t>
            </a:r>
            <a:r>
              <a:rPr lang="en-US" b="1" i="1" dirty="0" err="1"/>
              <a:t>vigoare</a:t>
            </a:r>
            <a:r>
              <a:rPr lang="en-US" b="1" i="1" dirty="0"/>
              <a:t> a </a:t>
            </a:r>
            <a:r>
              <a:rPr lang="en-US" b="1" i="1" dirty="0" err="1"/>
              <a:t>actului</a:t>
            </a:r>
            <a:r>
              <a:rPr lang="en-US" b="1" i="1" dirty="0"/>
              <a:t> </a:t>
            </a:r>
            <a:r>
              <a:rPr lang="en-US" b="1" i="1" dirty="0" err="1"/>
              <a:t>normativ</a:t>
            </a:r>
            <a:r>
              <a:rPr lang="en-US" b="1" i="1" dirty="0"/>
              <a:t>- </a:t>
            </a:r>
            <a:r>
              <a:rPr lang="en-US" dirty="0" err="1"/>
              <a:t>ieșirea</a:t>
            </a:r>
            <a:r>
              <a:rPr lang="en-US" dirty="0"/>
              <a:t> din </a:t>
            </a:r>
            <a:r>
              <a:rPr lang="en-US" dirty="0" err="1"/>
              <a:t>vigoare</a:t>
            </a:r>
            <a:r>
              <a:rPr lang="en-US" dirty="0"/>
              <a:t> a </a:t>
            </a:r>
            <a:r>
              <a:rPr lang="en-US" dirty="0" err="1"/>
              <a:t>actului</a:t>
            </a:r>
            <a:r>
              <a:rPr lang="en-US" dirty="0"/>
              <a:t> </a:t>
            </a:r>
            <a:r>
              <a:rPr lang="en-US" dirty="0" err="1"/>
              <a:t>normativ</a:t>
            </a:r>
            <a:r>
              <a:rPr lang="en-US" dirty="0"/>
              <a:t> </a:t>
            </a:r>
            <a:r>
              <a:rPr lang="en-US" dirty="0" err="1"/>
              <a:t>semnifică</a:t>
            </a:r>
            <a:r>
              <a:rPr lang="en-US" dirty="0"/>
              <a:t> </a:t>
            </a:r>
            <a:r>
              <a:rPr lang="en-US" dirty="0" err="1"/>
              <a:t>încetarea</a:t>
            </a:r>
            <a:r>
              <a:rPr lang="en-US" dirty="0"/>
              <a:t> </a:t>
            </a:r>
            <a:r>
              <a:rPr lang="en-US" dirty="0" err="1"/>
              <a:t>acțiunii</a:t>
            </a:r>
            <a:r>
              <a:rPr lang="en-US" dirty="0"/>
              <a:t> </a:t>
            </a:r>
            <a:r>
              <a:rPr lang="en-US" dirty="0" err="1"/>
              <a:t>acestora</a:t>
            </a:r>
            <a:r>
              <a:rPr lang="en-US" dirty="0"/>
              <a:t> precum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incapacitatea</a:t>
            </a:r>
            <a:r>
              <a:rPr lang="en-US" dirty="0"/>
              <a:t> </a:t>
            </a:r>
            <a:r>
              <a:rPr lang="en-US" dirty="0" err="1"/>
              <a:t>actului</a:t>
            </a:r>
            <a:r>
              <a:rPr lang="en-US" dirty="0"/>
              <a:t> </a:t>
            </a:r>
            <a:r>
              <a:rPr lang="en-US" dirty="0" err="1"/>
              <a:t>normativ</a:t>
            </a:r>
            <a:r>
              <a:rPr lang="en-US" dirty="0"/>
              <a:t> de a </a:t>
            </a:r>
            <a:r>
              <a:rPr lang="en-US" dirty="0" err="1"/>
              <a:t>reglementa</a:t>
            </a:r>
            <a:r>
              <a:rPr lang="en-US" dirty="0"/>
              <a:t> </a:t>
            </a:r>
            <a:r>
              <a:rPr lang="en-US" dirty="0" err="1"/>
              <a:t>relațiile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de a produce </a:t>
            </a:r>
            <a:r>
              <a:rPr lang="en-US" dirty="0" err="1"/>
              <a:t>efecte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. 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96168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 </a:t>
            </a:r>
            <a:r>
              <a:rPr lang="en-US" dirty="0" err="1"/>
              <a:t>reţinut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legea</a:t>
            </a:r>
            <a:r>
              <a:rPr lang="en-US" dirty="0"/>
              <a:t> </a:t>
            </a:r>
            <a:r>
              <a:rPr lang="en-US" dirty="0" err="1"/>
              <a:t>civilă</a:t>
            </a:r>
            <a:r>
              <a:rPr lang="en-US" dirty="0"/>
              <a:t> se </a:t>
            </a:r>
            <a:r>
              <a:rPr lang="en-US" dirty="0" err="1"/>
              <a:t>aplică</a:t>
            </a:r>
            <a:r>
              <a:rPr lang="en-US" dirty="0"/>
              <a:t> - sub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trei</a:t>
            </a:r>
            <a:r>
              <a:rPr lang="en-US" dirty="0"/>
              <a:t> </a:t>
            </a:r>
            <a:r>
              <a:rPr lang="en-US" dirty="0" err="1"/>
              <a:t>aspecte</a:t>
            </a:r>
            <a:r>
              <a:rPr lang="en-US" dirty="0"/>
              <a:t> -</a:t>
            </a:r>
            <a:r>
              <a:rPr lang="en-US" dirty="0" err="1"/>
              <a:t>cât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vigoare</a:t>
            </a:r>
            <a:r>
              <a:rPr lang="en-US" dirty="0"/>
              <a:t>.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Intrarea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vigoare</a:t>
            </a:r>
            <a:r>
              <a:rPr lang="en-US" dirty="0"/>
              <a:t> a </a:t>
            </a:r>
            <a:r>
              <a:rPr lang="en-US" dirty="0" err="1"/>
              <a:t>legii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 are </a:t>
            </a:r>
            <a:r>
              <a:rPr lang="en-US" dirty="0" err="1"/>
              <a:t>loc</a:t>
            </a:r>
            <a:r>
              <a:rPr lang="en-US" dirty="0"/>
              <a:t> fie la data </a:t>
            </a:r>
            <a:r>
              <a:rPr lang="en-US" dirty="0" err="1"/>
              <a:t>precizată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cuprinsul</a:t>
            </a:r>
            <a:r>
              <a:rPr lang="en-US" dirty="0"/>
              <a:t> </a:t>
            </a:r>
            <a:r>
              <a:rPr lang="en-US" dirty="0" err="1"/>
              <a:t>legii</a:t>
            </a:r>
            <a:r>
              <a:rPr lang="en-US" dirty="0"/>
              <a:t>, fie </a:t>
            </a:r>
            <a:r>
              <a:rPr lang="en-US" dirty="0" err="1"/>
              <a:t>pe</a:t>
            </a:r>
            <a:r>
              <a:rPr lang="en-US" dirty="0"/>
              <a:t> data </a:t>
            </a:r>
            <a:r>
              <a:rPr lang="en-US" dirty="0" err="1"/>
              <a:t>publicării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Monitorul</a:t>
            </a:r>
            <a:r>
              <a:rPr lang="en-US" dirty="0"/>
              <a:t> </a:t>
            </a:r>
            <a:r>
              <a:rPr lang="en-US" dirty="0" err="1"/>
              <a:t>Oficial</a:t>
            </a:r>
            <a:r>
              <a:rPr lang="en-US" dirty="0"/>
              <a:t> al </a:t>
            </a:r>
            <a:r>
              <a:rPr lang="en-US" dirty="0" err="1"/>
              <a:t>Republicii</a:t>
            </a:r>
            <a:r>
              <a:rPr lang="en-US" dirty="0"/>
              <a:t> Moldova.</a:t>
            </a:r>
          </a:p>
          <a:p>
            <a:r>
              <a:rPr lang="en-US" dirty="0" err="1"/>
              <a:t>Ieşirea</a:t>
            </a:r>
            <a:r>
              <a:rPr lang="en-US" dirty="0"/>
              <a:t> din </a:t>
            </a:r>
            <a:r>
              <a:rPr lang="en-US" dirty="0" err="1"/>
              <a:t>vigoare</a:t>
            </a:r>
            <a:r>
              <a:rPr lang="en-US" dirty="0"/>
              <a:t> a </a:t>
            </a:r>
            <a:r>
              <a:rPr lang="en-US" dirty="0" err="1"/>
              <a:t>legii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 se produce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abrogarea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, care </a:t>
            </a:r>
            <a:r>
              <a:rPr lang="en-US" dirty="0" err="1"/>
              <a:t>poate</a:t>
            </a:r>
            <a:r>
              <a:rPr lang="en-US" dirty="0"/>
              <a:t> fi </a:t>
            </a:r>
            <a:r>
              <a:rPr lang="en-US" dirty="0" err="1"/>
              <a:t>expresă</a:t>
            </a:r>
            <a:r>
              <a:rPr lang="en-US" dirty="0"/>
              <a:t> </a:t>
            </a:r>
            <a:r>
              <a:rPr lang="en-US" dirty="0" err="1"/>
              <a:t>ori</a:t>
            </a:r>
            <a:r>
              <a:rPr lang="en-US" dirty="0"/>
              <a:t> </a:t>
            </a:r>
            <a:r>
              <a:rPr lang="en-US" dirty="0" err="1"/>
              <a:t>implicită</a:t>
            </a:r>
            <a:r>
              <a:rPr lang="en-US" dirty="0"/>
              <a:t>. </a:t>
            </a:r>
            <a:r>
              <a:rPr lang="en-US" dirty="0" err="1"/>
              <a:t>Desuetudinea</a:t>
            </a:r>
            <a:r>
              <a:rPr lang="en-US" dirty="0"/>
              <a:t> nu </a:t>
            </a:r>
            <a:r>
              <a:rPr lang="en-US" dirty="0" err="1"/>
              <a:t>poate</a:t>
            </a:r>
            <a:r>
              <a:rPr lang="en-US" dirty="0"/>
              <a:t> fi </a:t>
            </a:r>
            <a:r>
              <a:rPr lang="en-US" dirty="0" err="1"/>
              <a:t>primită</a:t>
            </a:r>
            <a:r>
              <a:rPr lang="en-US" dirty="0"/>
              <a:t> ca mod de </a:t>
            </a:r>
            <a:r>
              <a:rPr lang="en-US" dirty="0" err="1"/>
              <a:t>ieşire</a:t>
            </a:r>
            <a:r>
              <a:rPr lang="en-US" dirty="0"/>
              <a:t> din </a:t>
            </a:r>
            <a:r>
              <a:rPr lang="en-US" dirty="0" err="1"/>
              <a:t>vigoare</a:t>
            </a:r>
            <a:r>
              <a:rPr lang="en-US" dirty="0"/>
              <a:t> a </a:t>
            </a:r>
            <a:r>
              <a:rPr lang="en-US" dirty="0" err="1"/>
              <a:t>legii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01649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Principii</a:t>
            </a:r>
            <a:r>
              <a:rPr lang="en-US" i="1" dirty="0"/>
              <a:t> </a:t>
            </a:r>
            <a:r>
              <a:rPr lang="en-US" i="1" dirty="0" err="1"/>
              <a:t>şi</a:t>
            </a:r>
            <a:r>
              <a:rPr lang="en-US" i="1" dirty="0"/>
              <a:t> </a:t>
            </a:r>
            <a:r>
              <a:rPr lang="en-US" i="1" dirty="0" err="1"/>
              <a:t>excepţii</a:t>
            </a:r>
            <a:r>
              <a:rPr lang="en-US" i="1" dirty="0"/>
              <a:t> </a:t>
            </a:r>
            <a:r>
              <a:rPr lang="en-US" i="1" dirty="0" err="1"/>
              <a:t>privind</a:t>
            </a:r>
            <a:r>
              <a:rPr lang="en-US" i="1" dirty="0"/>
              <a:t> </a:t>
            </a:r>
            <a:r>
              <a:rPr lang="en-US" i="1" dirty="0" err="1"/>
              <a:t>acţiunea</a:t>
            </a:r>
            <a:r>
              <a:rPr lang="en-US" i="1" dirty="0"/>
              <a:t> </a:t>
            </a:r>
            <a:r>
              <a:rPr lang="en-US" i="1" dirty="0" err="1"/>
              <a:t>legii</a:t>
            </a:r>
            <a:r>
              <a:rPr lang="en-US" i="1" dirty="0"/>
              <a:t> </a:t>
            </a:r>
            <a:r>
              <a:rPr lang="en-US" i="1" dirty="0" err="1"/>
              <a:t>civile</a:t>
            </a:r>
            <a:r>
              <a:rPr lang="en-US" i="1" dirty="0"/>
              <a:t> </a:t>
            </a:r>
            <a:r>
              <a:rPr lang="en-US" i="1" dirty="0" err="1"/>
              <a:t>în</a:t>
            </a:r>
            <a:r>
              <a:rPr lang="en-US" i="1" dirty="0"/>
              <a:t> </a:t>
            </a:r>
            <a:r>
              <a:rPr lang="en-US" i="1" dirty="0" err="1"/>
              <a:t>timp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practică</a:t>
            </a:r>
            <a:r>
              <a:rPr lang="en-US" dirty="0"/>
              <a:t>,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/>
              <a:t> de </a:t>
            </a:r>
            <a:r>
              <a:rPr lang="en-US" dirty="0" err="1"/>
              <a:t>aplicare</a:t>
            </a:r>
            <a:r>
              <a:rPr lang="en-US" dirty="0"/>
              <a:t> a </a:t>
            </a:r>
            <a:r>
              <a:rPr lang="en-US" dirty="0" err="1"/>
              <a:t>legii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 se pun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legătură</a:t>
            </a:r>
            <a:r>
              <a:rPr lang="en-US" dirty="0"/>
              <a:t> cu </a:t>
            </a:r>
            <a:r>
              <a:rPr lang="en-US" dirty="0" err="1"/>
              <a:t>aplicarea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caz</a:t>
            </a:r>
            <a:r>
              <a:rPr lang="en-US" dirty="0"/>
              <a:t> de </a:t>
            </a:r>
            <a:r>
              <a:rPr lang="en-US" dirty="0" err="1"/>
              <a:t>succesiune</a:t>
            </a:r>
            <a:r>
              <a:rPr lang="en-US" dirty="0"/>
              <a:t> a </a:t>
            </a:r>
            <a:r>
              <a:rPr lang="en-US" dirty="0" err="1"/>
              <a:t>legii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.</a:t>
            </a:r>
          </a:p>
          <a:p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rezolvarea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astfel</a:t>
            </a:r>
            <a:r>
              <a:rPr lang="en-US" dirty="0"/>
              <a:t> de </a:t>
            </a:r>
            <a:r>
              <a:rPr lang="en-US" dirty="0" err="1"/>
              <a:t>probleme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decursul</a:t>
            </a:r>
            <a:r>
              <a:rPr lang="en-US" dirty="0"/>
              <a:t> </a:t>
            </a:r>
            <a:r>
              <a:rPr lang="en-US" dirty="0" err="1"/>
              <a:t>timpului</a:t>
            </a:r>
            <a:r>
              <a:rPr lang="en-US" dirty="0"/>
              <a:t>, s-au </a:t>
            </a:r>
            <a:r>
              <a:rPr lang="en-US" dirty="0" err="1"/>
              <a:t>cristalizat</a:t>
            </a:r>
            <a:r>
              <a:rPr lang="en-US" dirty="0"/>
              <a:t> </a:t>
            </a:r>
            <a:r>
              <a:rPr lang="en-US" dirty="0" err="1"/>
              <a:t>anumite</a:t>
            </a:r>
            <a:r>
              <a:rPr lang="en-US" dirty="0"/>
              <a:t> </a:t>
            </a:r>
            <a:r>
              <a:rPr lang="en-US" dirty="0" err="1"/>
              <a:t>principii</a:t>
            </a:r>
            <a:r>
              <a:rPr lang="en-US" dirty="0"/>
              <a:t>, cu </a:t>
            </a:r>
            <a:r>
              <a:rPr lang="en-US" dirty="0" err="1"/>
              <a:t>unele</a:t>
            </a:r>
            <a:r>
              <a:rPr lang="en-US" dirty="0"/>
              <a:t> </a:t>
            </a:r>
            <a:r>
              <a:rPr lang="en-US" dirty="0" err="1"/>
              <a:t>excepţii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care </a:t>
            </a:r>
            <a:r>
              <a:rPr lang="en-US" dirty="0" err="1"/>
              <a:t>acestea</a:t>
            </a:r>
            <a:r>
              <a:rPr lang="en-US" dirty="0"/>
              <a:t> le </a:t>
            </a:r>
            <a:r>
              <a:rPr lang="en-US" dirty="0" err="1"/>
              <a:t>comportă</a:t>
            </a:r>
            <a:endParaRPr lang="en-US" dirty="0"/>
          </a:p>
          <a:p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principii</a:t>
            </a:r>
            <a:r>
              <a:rPr lang="en-US" dirty="0"/>
              <a:t> care </a:t>
            </a:r>
            <a:r>
              <a:rPr lang="en-US" dirty="0" err="1"/>
              <a:t>guvernează</a:t>
            </a:r>
            <a:r>
              <a:rPr lang="en-US" dirty="0"/>
              <a:t> </a:t>
            </a:r>
            <a:r>
              <a:rPr lang="en-US" dirty="0" err="1"/>
              <a:t>aplicarea</a:t>
            </a:r>
            <a:r>
              <a:rPr lang="en-US" dirty="0"/>
              <a:t> </a:t>
            </a:r>
            <a:r>
              <a:rPr lang="en-US" dirty="0" err="1"/>
              <a:t>legii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,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anume</a:t>
            </a:r>
            <a:r>
              <a:rPr lang="en-US" dirty="0"/>
              <a:t>:</a:t>
            </a:r>
          </a:p>
          <a:p>
            <a:r>
              <a:rPr lang="en-US" b="1" i="1" u="sng" dirty="0" err="1"/>
              <a:t>principiul</a:t>
            </a:r>
            <a:r>
              <a:rPr lang="en-US" b="1" i="1" u="sng" dirty="0"/>
              <a:t> </a:t>
            </a:r>
            <a:r>
              <a:rPr lang="en-US" b="1" i="1" u="sng" dirty="0" err="1"/>
              <a:t>neretroactivităţii</a:t>
            </a:r>
            <a:r>
              <a:rPr lang="en-US" b="1" i="1" u="sng" dirty="0"/>
              <a:t> </a:t>
            </a:r>
            <a:r>
              <a:rPr lang="en-US" b="1" i="1" u="sng" dirty="0" err="1"/>
              <a:t>legii</a:t>
            </a:r>
            <a:r>
              <a:rPr lang="en-US" b="1" i="1" u="sng" dirty="0"/>
              <a:t> </a:t>
            </a:r>
            <a:r>
              <a:rPr lang="en-US" b="1" i="1" u="sng" dirty="0" err="1"/>
              <a:t>civile</a:t>
            </a:r>
            <a:r>
              <a:rPr lang="en-US" b="1" i="1" u="sng" dirty="0"/>
              <a:t>;</a:t>
            </a:r>
          </a:p>
          <a:p>
            <a:r>
              <a:rPr lang="en-US" b="1" i="1" u="sng" dirty="0" err="1"/>
              <a:t>principiul</a:t>
            </a:r>
            <a:r>
              <a:rPr lang="en-US" b="1" i="1" u="sng" dirty="0"/>
              <a:t> </a:t>
            </a:r>
            <a:r>
              <a:rPr lang="en-US" b="1" i="1" u="sng" dirty="0" err="1"/>
              <a:t>aplicării</a:t>
            </a:r>
            <a:r>
              <a:rPr lang="en-US" b="1" i="1" u="sng" dirty="0"/>
              <a:t> </a:t>
            </a:r>
            <a:r>
              <a:rPr lang="en-US" b="1" i="1" u="sng" dirty="0" err="1"/>
              <a:t>imediate</a:t>
            </a:r>
            <a:r>
              <a:rPr lang="en-US" b="1" i="1" u="sng" dirty="0"/>
              <a:t> a </a:t>
            </a:r>
            <a:r>
              <a:rPr lang="en-US" b="1" i="1" u="sng" dirty="0" err="1"/>
              <a:t>legii</a:t>
            </a:r>
            <a:r>
              <a:rPr lang="en-US" b="1" i="1" u="sng" dirty="0"/>
              <a:t> </a:t>
            </a:r>
            <a:r>
              <a:rPr lang="en-US" b="1" i="1" u="sng" dirty="0" err="1"/>
              <a:t>civile</a:t>
            </a:r>
            <a:r>
              <a:rPr lang="en-US" b="1" i="1" u="sng" dirty="0"/>
              <a:t> </a:t>
            </a:r>
            <a:r>
              <a:rPr lang="en-US" b="1" i="1" u="sng" dirty="0" err="1"/>
              <a:t>noi</a:t>
            </a:r>
            <a:r>
              <a:rPr lang="en-US" b="1" i="1" u="sng" dirty="0"/>
              <a:t>.</a:t>
            </a:r>
          </a:p>
          <a:p>
            <a:r>
              <a:rPr lang="en-US" dirty="0" err="1"/>
              <a:t>După</a:t>
            </a:r>
            <a:r>
              <a:rPr lang="en-US" dirty="0"/>
              <a:t> cum se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observa</a:t>
            </a:r>
            <a:r>
              <a:rPr lang="en-US" dirty="0"/>
              <a:t>, din </a:t>
            </a:r>
            <a:r>
              <a:rPr lang="en-US" dirty="0" err="1"/>
              <a:t>chiar</a:t>
            </a:r>
            <a:r>
              <a:rPr lang="en-US" dirty="0"/>
              <a:t> </a:t>
            </a:r>
            <a:r>
              <a:rPr lang="en-US" dirty="0" err="1"/>
              <a:t>denumirea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,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principii</a:t>
            </a:r>
            <a:r>
              <a:rPr lang="en-US" dirty="0"/>
              <a:t> se </a:t>
            </a:r>
            <a:r>
              <a:rPr lang="en-US" dirty="0" err="1"/>
              <a:t>presupun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se </a:t>
            </a:r>
            <a:r>
              <a:rPr lang="en-US" dirty="0" err="1"/>
              <a:t>completează</a:t>
            </a:r>
            <a:r>
              <a:rPr lang="en-US" dirty="0"/>
              <a:t> </a:t>
            </a:r>
            <a:r>
              <a:rPr lang="en-US" dirty="0" err="1"/>
              <a:t>reciproc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05536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Principiul</a:t>
            </a:r>
            <a:r>
              <a:rPr lang="en-US" dirty="0"/>
              <a:t> </a:t>
            </a:r>
            <a:r>
              <a:rPr lang="en-US" dirty="0" err="1"/>
              <a:t>neretroactivităţii</a:t>
            </a:r>
            <a:r>
              <a:rPr lang="en-US" dirty="0"/>
              <a:t> </a:t>
            </a:r>
            <a:r>
              <a:rPr lang="en-US" dirty="0" err="1"/>
              <a:t>legii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 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3500" dirty="0" err="1"/>
              <a:t>regula</a:t>
            </a:r>
            <a:r>
              <a:rPr lang="en-US" sz="3500" dirty="0"/>
              <a:t> </a:t>
            </a:r>
            <a:r>
              <a:rPr lang="en-US" sz="3500" dirty="0" err="1"/>
              <a:t>juridica</a:t>
            </a:r>
            <a:r>
              <a:rPr lang="en-US" sz="3500" dirty="0"/>
              <a:t> </a:t>
            </a:r>
            <a:r>
              <a:rPr lang="en-US" sz="3500" dirty="0" err="1"/>
              <a:t>potrivit</a:t>
            </a:r>
            <a:r>
              <a:rPr lang="en-US" sz="3500" dirty="0"/>
              <a:t> </a:t>
            </a:r>
            <a:r>
              <a:rPr lang="en-US" sz="3500" dirty="0" err="1"/>
              <a:t>căreia</a:t>
            </a:r>
            <a:r>
              <a:rPr lang="en-US" sz="3500" dirty="0"/>
              <a:t> o </a:t>
            </a:r>
            <a:r>
              <a:rPr lang="en-US" sz="3500" dirty="0" err="1"/>
              <a:t>lege</a:t>
            </a:r>
            <a:r>
              <a:rPr lang="en-US" sz="3500" dirty="0"/>
              <a:t> </a:t>
            </a:r>
            <a:r>
              <a:rPr lang="en-US" sz="3500" dirty="0" err="1"/>
              <a:t>civilă</a:t>
            </a:r>
            <a:r>
              <a:rPr lang="en-US" sz="3500" dirty="0"/>
              <a:t> se </a:t>
            </a:r>
            <a:r>
              <a:rPr lang="en-US" sz="3500" dirty="0" err="1"/>
              <a:t>aplică</a:t>
            </a:r>
            <a:r>
              <a:rPr lang="en-US" sz="3500" dirty="0"/>
              <a:t> </a:t>
            </a:r>
            <a:r>
              <a:rPr lang="en-US" sz="3500" dirty="0" err="1"/>
              <a:t>numai</a:t>
            </a:r>
            <a:r>
              <a:rPr lang="en-US" sz="3500" dirty="0"/>
              <a:t> </a:t>
            </a:r>
            <a:r>
              <a:rPr lang="en-US" sz="3500" dirty="0" err="1"/>
              <a:t>situaţiilor</a:t>
            </a:r>
            <a:r>
              <a:rPr lang="en-US" sz="3500" dirty="0"/>
              <a:t> </a:t>
            </a:r>
            <a:r>
              <a:rPr lang="en-US" sz="3500" dirty="0" err="1"/>
              <a:t>ce</a:t>
            </a:r>
            <a:r>
              <a:rPr lang="en-US" sz="3500" dirty="0"/>
              <a:t> se </a:t>
            </a:r>
            <a:r>
              <a:rPr lang="en-US" sz="3500" dirty="0" err="1"/>
              <a:t>ivesc</a:t>
            </a:r>
            <a:r>
              <a:rPr lang="en-US" sz="3500" dirty="0"/>
              <a:t> </a:t>
            </a:r>
            <a:r>
              <a:rPr lang="en-US" sz="3500" dirty="0" err="1"/>
              <a:t>în</a:t>
            </a:r>
            <a:r>
              <a:rPr lang="en-US" sz="3500" dirty="0"/>
              <a:t> </a:t>
            </a:r>
            <a:r>
              <a:rPr lang="en-US" sz="3500" dirty="0" err="1"/>
              <a:t>practică</a:t>
            </a:r>
            <a:r>
              <a:rPr lang="en-US" sz="3500" dirty="0"/>
              <a:t> </a:t>
            </a:r>
            <a:r>
              <a:rPr lang="en-US" sz="3500" dirty="0" err="1"/>
              <a:t>după</a:t>
            </a:r>
            <a:r>
              <a:rPr lang="en-US" sz="3500" dirty="0"/>
              <a:t> </a:t>
            </a:r>
            <a:r>
              <a:rPr lang="en-US" sz="3500" dirty="0" err="1"/>
              <a:t>adoptarea</a:t>
            </a:r>
            <a:r>
              <a:rPr lang="en-US" sz="3500" dirty="0"/>
              <a:t> </a:t>
            </a:r>
            <a:r>
              <a:rPr lang="en-US" sz="3500" dirty="0" err="1"/>
              <a:t>ei</a:t>
            </a:r>
            <a:r>
              <a:rPr lang="en-US" sz="3500" dirty="0"/>
              <a:t>, </a:t>
            </a:r>
            <a:r>
              <a:rPr lang="en-US" sz="3500" dirty="0" err="1"/>
              <a:t>iar</a:t>
            </a:r>
            <a:r>
              <a:rPr lang="en-US" sz="3500" dirty="0"/>
              <a:t> nu </a:t>
            </a:r>
            <a:r>
              <a:rPr lang="en-US" sz="3500" dirty="0" err="1"/>
              <a:t>şi</a:t>
            </a:r>
            <a:r>
              <a:rPr lang="en-US" sz="3500" dirty="0"/>
              <a:t> </a:t>
            </a:r>
            <a:r>
              <a:rPr lang="en-US" sz="3500" dirty="0" err="1"/>
              <a:t>situaţiilor</a:t>
            </a:r>
            <a:r>
              <a:rPr lang="en-US" sz="3500" dirty="0"/>
              <a:t> </a:t>
            </a:r>
            <a:r>
              <a:rPr lang="en-US" sz="3500" dirty="0" err="1"/>
              <a:t>anterioare</a:t>
            </a:r>
            <a:r>
              <a:rPr lang="en-US" sz="3500" dirty="0"/>
              <a:t>, </a:t>
            </a:r>
            <a:r>
              <a:rPr lang="en-US" sz="3500" dirty="0" err="1"/>
              <a:t>trecute</a:t>
            </a:r>
            <a:r>
              <a:rPr lang="en-US" sz="3500" dirty="0"/>
              <a:t>; </a:t>
            </a:r>
            <a:r>
              <a:rPr lang="en-US" sz="3500" dirty="0" err="1"/>
              <a:t>într</a:t>
            </a:r>
            <a:r>
              <a:rPr lang="en-US" sz="3500" dirty="0"/>
              <a:t>-o </a:t>
            </a:r>
            <a:r>
              <a:rPr lang="en-US" sz="3500" dirty="0" err="1"/>
              <a:t>altă</a:t>
            </a:r>
            <a:r>
              <a:rPr lang="en-US" sz="3500" dirty="0"/>
              <a:t> </a:t>
            </a:r>
            <a:r>
              <a:rPr lang="en-US" sz="3500" dirty="0" err="1"/>
              <a:t>formulare</a:t>
            </a:r>
            <a:r>
              <a:rPr lang="en-US" sz="3500" dirty="0"/>
              <a:t>, </a:t>
            </a:r>
            <a:r>
              <a:rPr lang="en-US" sz="3500" dirty="0" err="1"/>
              <a:t>potrivit</a:t>
            </a:r>
            <a:r>
              <a:rPr lang="en-US" sz="3500" dirty="0"/>
              <a:t> </a:t>
            </a:r>
            <a:r>
              <a:rPr lang="en-US" sz="3500" dirty="0" err="1"/>
              <a:t>acestui</a:t>
            </a:r>
            <a:r>
              <a:rPr lang="en-US" sz="3500" dirty="0"/>
              <a:t> </a:t>
            </a:r>
            <a:r>
              <a:rPr lang="en-US" sz="3500" dirty="0" err="1"/>
              <a:t>principiu</a:t>
            </a:r>
            <a:r>
              <a:rPr lang="en-US" sz="3500" dirty="0"/>
              <a:t>: </a:t>
            </a:r>
            <a:r>
              <a:rPr lang="en-US" sz="3500" dirty="0" err="1"/>
              <a:t>trecutul</a:t>
            </a:r>
            <a:r>
              <a:rPr lang="en-US" sz="3500" dirty="0"/>
              <a:t> </a:t>
            </a:r>
            <a:r>
              <a:rPr lang="en-US" sz="3500" dirty="0" err="1"/>
              <a:t>scapă</a:t>
            </a:r>
            <a:r>
              <a:rPr lang="en-US" sz="3500" dirty="0"/>
              <a:t> </a:t>
            </a:r>
            <a:r>
              <a:rPr lang="en-US" sz="3500" dirty="0" err="1"/>
              <a:t>legii</a:t>
            </a:r>
            <a:r>
              <a:rPr lang="en-US" sz="3500" dirty="0"/>
              <a:t> civile </a:t>
            </a:r>
            <a:r>
              <a:rPr lang="en-US" sz="3500" dirty="0" err="1"/>
              <a:t>noi</a:t>
            </a:r>
            <a:r>
              <a:rPr lang="en-US" sz="3500" dirty="0"/>
              <a:t>. </a:t>
            </a:r>
            <a:r>
              <a:rPr lang="en-US" sz="3500" dirty="0" err="1"/>
              <a:t>Constituţia</a:t>
            </a:r>
            <a:r>
              <a:rPr lang="en-US" sz="3500" dirty="0"/>
              <a:t> </a:t>
            </a:r>
            <a:r>
              <a:rPr lang="en-US" sz="3500" dirty="0" err="1"/>
              <a:t>dispune</a:t>
            </a:r>
            <a:r>
              <a:rPr lang="en-US" sz="3500" dirty="0"/>
              <a:t>, </a:t>
            </a:r>
            <a:r>
              <a:rPr lang="en-US" sz="3500" dirty="0" err="1"/>
              <a:t>în</a:t>
            </a:r>
            <a:r>
              <a:rPr lang="en-US" sz="3500" dirty="0"/>
              <a:t> art. 22, </a:t>
            </a:r>
            <a:r>
              <a:rPr lang="en-US" sz="3500" dirty="0" err="1"/>
              <a:t>că</a:t>
            </a:r>
            <a:r>
              <a:rPr lang="en-US" sz="3500" dirty="0"/>
              <a:t>: </a:t>
            </a:r>
            <a:r>
              <a:rPr lang="en-US" sz="3500" dirty="0" err="1"/>
              <a:t>Legea</a:t>
            </a:r>
            <a:r>
              <a:rPr lang="en-US" sz="3500" dirty="0"/>
              <a:t> </a:t>
            </a:r>
            <a:r>
              <a:rPr lang="en-US" sz="3500" dirty="0" err="1"/>
              <a:t>dispune</a:t>
            </a:r>
            <a:r>
              <a:rPr lang="en-US" sz="3500" dirty="0"/>
              <a:t> </a:t>
            </a:r>
            <a:r>
              <a:rPr lang="en-US" sz="3500" dirty="0" err="1"/>
              <a:t>numai</a:t>
            </a:r>
            <a:r>
              <a:rPr lang="en-US" sz="3500" dirty="0"/>
              <a:t> </a:t>
            </a:r>
            <a:r>
              <a:rPr lang="en-US" sz="3500" dirty="0" err="1"/>
              <a:t>pentru</a:t>
            </a:r>
            <a:r>
              <a:rPr lang="en-US" sz="3500" dirty="0"/>
              <a:t> </a:t>
            </a:r>
            <a:r>
              <a:rPr lang="en-US" sz="3500" dirty="0" err="1"/>
              <a:t>viitor</a:t>
            </a:r>
            <a:r>
              <a:rPr lang="en-US" sz="3500" dirty="0"/>
              <a:t>, cu </a:t>
            </a:r>
            <a:r>
              <a:rPr lang="en-US" sz="3500" dirty="0" err="1"/>
              <a:t>excepţia</a:t>
            </a:r>
            <a:r>
              <a:rPr lang="en-US" sz="3500" dirty="0"/>
              <a:t> </a:t>
            </a:r>
            <a:r>
              <a:rPr lang="en-US" sz="3500" dirty="0" err="1"/>
              <a:t>legii</a:t>
            </a:r>
            <a:r>
              <a:rPr lang="en-US" sz="3500" dirty="0"/>
              <a:t> pe </a:t>
            </a:r>
            <a:r>
              <a:rPr lang="en-US" sz="3500" dirty="0" err="1"/>
              <a:t>nale</a:t>
            </a:r>
            <a:r>
              <a:rPr lang="en-US" sz="3500" dirty="0"/>
              <a:t> </a:t>
            </a:r>
            <a:r>
              <a:rPr lang="en-US" sz="3500" dirty="0" err="1"/>
              <a:t>mai</a:t>
            </a:r>
            <a:r>
              <a:rPr lang="en-US" sz="3500" dirty="0"/>
              <a:t> </a:t>
            </a:r>
            <a:r>
              <a:rPr lang="en-US" sz="3500" dirty="0" err="1"/>
              <a:t>favorabile</a:t>
            </a:r>
            <a:r>
              <a:rPr lang="en-US" sz="3500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72985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Principiul</a:t>
            </a:r>
            <a:r>
              <a:rPr lang="en-US" dirty="0"/>
              <a:t> </a:t>
            </a:r>
            <a:r>
              <a:rPr lang="en-US" dirty="0" err="1"/>
              <a:t>aplicării</a:t>
            </a:r>
            <a:r>
              <a:rPr lang="en-US" dirty="0"/>
              <a:t> </a:t>
            </a:r>
            <a:r>
              <a:rPr lang="en-US" dirty="0" err="1"/>
              <a:t>imediate</a:t>
            </a:r>
            <a:r>
              <a:rPr lang="en-US" dirty="0"/>
              <a:t> a </a:t>
            </a:r>
            <a:r>
              <a:rPr lang="en-US" dirty="0" err="1"/>
              <a:t>legii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 </a:t>
            </a:r>
            <a:r>
              <a:rPr lang="en-US" dirty="0" err="1"/>
              <a:t>noi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regula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potrivit</a:t>
            </a:r>
            <a:r>
              <a:rPr lang="en-US" dirty="0"/>
              <a:t> cu care, de </a:t>
            </a:r>
            <a:r>
              <a:rPr lang="en-US" dirty="0" err="1"/>
              <a:t>îndată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adoptată</a:t>
            </a:r>
            <a:r>
              <a:rPr lang="en-US" dirty="0"/>
              <a:t>, </a:t>
            </a:r>
            <a:r>
              <a:rPr lang="en-US" dirty="0" err="1"/>
              <a:t>legea</a:t>
            </a:r>
            <a:r>
              <a:rPr lang="en-US" dirty="0"/>
              <a:t> </a:t>
            </a:r>
            <a:r>
              <a:rPr lang="en-US" dirty="0" err="1"/>
              <a:t>nouă</a:t>
            </a:r>
            <a:r>
              <a:rPr lang="en-US" dirty="0"/>
              <a:t> se </a:t>
            </a:r>
            <a:r>
              <a:rPr lang="en-US" dirty="0" err="1"/>
              <a:t>aplică</a:t>
            </a:r>
            <a:r>
              <a:rPr lang="en-US" dirty="0"/>
              <a:t> </a:t>
            </a:r>
            <a:r>
              <a:rPr lang="en-US" dirty="0" err="1"/>
              <a:t>tuturor</a:t>
            </a:r>
            <a:r>
              <a:rPr lang="en-US" dirty="0"/>
              <a:t> </a:t>
            </a:r>
            <a:r>
              <a:rPr lang="en-US" dirty="0" err="1"/>
              <a:t>situaţiilor</a:t>
            </a:r>
            <a:r>
              <a:rPr lang="en-US" dirty="0"/>
              <a:t> </a:t>
            </a:r>
            <a:r>
              <a:rPr lang="en-US" dirty="0" err="1"/>
              <a:t>ivite</a:t>
            </a:r>
            <a:r>
              <a:rPr lang="en-US" dirty="0"/>
              <a:t>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intrarea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vigoare</a:t>
            </a:r>
            <a:r>
              <a:rPr lang="en-US" dirty="0"/>
              <a:t>, </a:t>
            </a:r>
            <a:r>
              <a:rPr lang="en-US" dirty="0" err="1"/>
              <a:t>excluzând</a:t>
            </a:r>
            <a:r>
              <a:rPr lang="en-US" dirty="0"/>
              <a:t> </a:t>
            </a:r>
            <a:r>
              <a:rPr lang="en-US" dirty="0" err="1"/>
              <a:t>aplicarea</a:t>
            </a:r>
            <a:r>
              <a:rPr lang="en-US" dirty="0"/>
              <a:t> </a:t>
            </a:r>
            <a:r>
              <a:rPr lang="en-US" dirty="0" err="1"/>
              <a:t>legii</a:t>
            </a:r>
            <a:r>
              <a:rPr lang="en-US" dirty="0"/>
              <a:t> </a:t>
            </a:r>
            <a:r>
              <a:rPr lang="en-US" dirty="0" err="1"/>
              <a:t>vechi</a:t>
            </a:r>
            <a:r>
              <a:rPr lang="en-US" dirty="0"/>
              <a:t>.</a:t>
            </a:r>
          </a:p>
          <a:p>
            <a:r>
              <a:rPr lang="en-US" dirty="0"/>
              <a:t>De </a:t>
            </a:r>
            <a:r>
              <a:rPr lang="en-US" i="1" dirty="0" err="1"/>
              <a:t>lege</a:t>
            </a:r>
            <a:r>
              <a:rPr lang="en-US" i="1" dirty="0"/>
              <a:t> </a:t>
            </a:r>
            <a:r>
              <a:rPr lang="en-US" i="1" dirty="0" err="1"/>
              <a:t>lata</a:t>
            </a:r>
            <a:r>
              <a:rPr lang="en-US" i="1" dirty="0"/>
              <a:t>, </a:t>
            </a:r>
            <a:r>
              <a:rPr lang="en-US" i="1" dirty="0" err="1"/>
              <a:t>acest</a:t>
            </a:r>
            <a:r>
              <a:rPr lang="en-US" i="1" dirty="0"/>
              <a:t> </a:t>
            </a:r>
            <a:r>
              <a:rPr lang="en-US" i="1" dirty="0" err="1"/>
              <a:t>principiu</a:t>
            </a:r>
            <a:r>
              <a:rPr lang="en-US" i="1" dirty="0"/>
              <a:t> nu </a:t>
            </a:r>
            <a:r>
              <a:rPr lang="en-US" i="1" dirty="0" err="1"/>
              <a:t>este</a:t>
            </a:r>
            <a:r>
              <a:rPr lang="en-US" i="1" dirty="0"/>
              <a:t> </a:t>
            </a:r>
            <a:r>
              <a:rPr lang="en-US" i="1" dirty="0" err="1"/>
              <a:t>consacrat</a:t>
            </a:r>
            <a:r>
              <a:rPr lang="en-US" i="1" dirty="0"/>
              <a:t> </a:t>
            </a:r>
            <a:r>
              <a:rPr lang="en-US" i="1" dirty="0" err="1"/>
              <a:t>expresias</a:t>
            </a:r>
            <a:r>
              <a:rPr lang="en-US" i="1" dirty="0"/>
              <a:t> </a:t>
            </a:r>
            <a:r>
              <a:rPr lang="en-US" i="1" dirty="0" err="1"/>
              <a:t>verbis</a:t>
            </a:r>
            <a:r>
              <a:rPr lang="en-US" dirty="0"/>
              <a:t>; nu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puţin</a:t>
            </a:r>
            <a:r>
              <a:rPr lang="en-US" dirty="0"/>
              <a:t>, </a:t>
            </a:r>
            <a:r>
              <a:rPr lang="en-US" dirty="0" err="1"/>
              <a:t>existenţa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neîndoielnică</a:t>
            </a:r>
            <a:r>
              <a:rPr lang="en-US" dirty="0"/>
              <a:t> se </a:t>
            </a:r>
            <a:r>
              <a:rPr lang="en-US" dirty="0" err="1"/>
              <a:t>întemeiază</a:t>
            </a:r>
            <a:r>
              <a:rPr lang="en-US" dirty="0"/>
              <a:t>,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părerea</a:t>
            </a:r>
            <a:r>
              <a:rPr lang="en-US" dirty="0"/>
              <a:t> </a:t>
            </a:r>
            <a:r>
              <a:rPr lang="en-US" dirty="0" err="1"/>
              <a:t>noastră</a:t>
            </a:r>
            <a:r>
              <a:rPr lang="en-US" dirty="0"/>
              <a:t>,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raţiuni</a:t>
            </a:r>
            <a:r>
              <a:rPr lang="en-US" dirty="0"/>
              <a:t>: 1) el </a:t>
            </a:r>
            <a:r>
              <a:rPr lang="en-US" dirty="0" err="1"/>
              <a:t>este</a:t>
            </a:r>
            <a:r>
              <a:rPr lang="en-US" dirty="0"/>
              <a:t> o </a:t>
            </a:r>
            <a:r>
              <a:rPr lang="en-US" dirty="0" err="1"/>
              <a:t>consecinţă</a:t>
            </a:r>
            <a:r>
              <a:rPr lang="en-US" dirty="0"/>
              <a:t> </a:t>
            </a:r>
            <a:r>
              <a:rPr lang="en-US" dirty="0" err="1"/>
              <a:t>firească</a:t>
            </a:r>
            <a:r>
              <a:rPr lang="en-US" dirty="0"/>
              <a:t> a </a:t>
            </a:r>
            <a:r>
              <a:rPr lang="en-US" dirty="0" err="1"/>
              <a:t>principiului</a:t>
            </a:r>
            <a:r>
              <a:rPr lang="en-US" dirty="0"/>
              <a:t> </a:t>
            </a:r>
            <a:r>
              <a:rPr lang="en-US" dirty="0" err="1"/>
              <a:t>neretroactivităţii</a:t>
            </a:r>
            <a:r>
              <a:rPr lang="en-US" dirty="0"/>
              <a:t>: </a:t>
            </a:r>
            <a:r>
              <a:rPr lang="en-US" dirty="0" err="1"/>
              <a:t>dacă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exact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legea</a:t>
            </a:r>
            <a:r>
              <a:rPr lang="en-US" dirty="0"/>
              <a:t> nu are </a:t>
            </a:r>
            <a:r>
              <a:rPr lang="en-US" dirty="0" err="1"/>
              <a:t>putere</a:t>
            </a:r>
            <a:r>
              <a:rPr lang="en-US" dirty="0"/>
              <a:t> </a:t>
            </a:r>
            <a:r>
              <a:rPr lang="en-US" dirty="0" err="1"/>
              <a:t>retroactivă</a:t>
            </a:r>
            <a:r>
              <a:rPr lang="en-US" dirty="0"/>
              <a:t>,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viitor</a:t>
            </a:r>
            <a:r>
              <a:rPr lang="en-US" dirty="0"/>
              <a:t>, </a:t>
            </a:r>
            <a:r>
              <a:rPr lang="en-US" dirty="0" err="1"/>
              <a:t>însă</a:t>
            </a:r>
            <a:r>
              <a:rPr lang="en-US" dirty="0"/>
              <a:t>,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aplicată</a:t>
            </a:r>
            <a:r>
              <a:rPr lang="en-US" dirty="0"/>
              <a:t> de </a:t>
            </a:r>
            <a:r>
              <a:rPr lang="en-US" dirty="0" err="1"/>
              <a:t>îndată</a:t>
            </a:r>
            <a:r>
              <a:rPr lang="en-US" dirty="0"/>
              <a:t>; 2) </a:t>
            </a:r>
            <a:r>
              <a:rPr lang="en-US" dirty="0" err="1"/>
              <a:t>regula</a:t>
            </a:r>
            <a:r>
              <a:rPr lang="en-US" dirty="0"/>
              <a:t> de </a:t>
            </a:r>
            <a:r>
              <a:rPr lang="en-US" dirty="0" err="1"/>
              <a:t>interpretare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844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Excepţiile</a:t>
            </a:r>
            <a:r>
              <a:rPr lang="en-US" dirty="0"/>
              <a:t> de la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principii</a:t>
            </a:r>
            <a:r>
              <a:rPr lang="en-US" dirty="0"/>
              <a:t> ale </a:t>
            </a:r>
            <a:r>
              <a:rPr lang="en-US" dirty="0" err="1"/>
              <a:t>aplicării</a:t>
            </a:r>
            <a:r>
              <a:rPr lang="en-US" dirty="0"/>
              <a:t> </a:t>
            </a:r>
            <a:r>
              <a:rPr lang="en-US" dirty="0" err="1"/>
              <a:t>legii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5625"/>
            <a:ext cx="11359662" cy="4821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- </a:t>
            </a:r>
            <a:r>
              <a:rPr lang="en-US" b="1" u="sng" dirty="0" err="1"/>
              <a:t>retroactivitatea</a:t>
            </a:r>
            <a:r>
              <a:rPr lang="en-US" b="1" u="sng" dirty="0"/>
              <a:t> </a:t>
            </a:r>
            <a:r>
              <a:rPr lang="en-US" b="1" u="sng" dirty="0" err="1"/>
              <a:t>legii</a:t>
            </a:r>
            <a:r>
              <a:rPr lang="en-US" b="1" u="sng" dirty="0"/>
              <a:t> </a:t>
            </a:r>
            <a:r>
              <a:rPr lang="en-US" b="1" dirty="0" err="1"/>
              <a:t>civile</a:t>
            </a:r>
            <a:r>
              <a:rPr lang="en-US" b="1" dirty="0"/>
              <a:t> </a:t>
            </a:r>
            <a:r>
              <a:rPr lang="en-US" b="1" dirty="0" err="1"/>
              <a:t>noi</a:t>
            </a:r>
            <a:r>
              <a:rPr lang="en-US" b="1" dirty="0"/>
              <a:t>, care </a:t>
            </a:r>
            <a:r>
              <a:rPr lang="en-US" b="1" dirty="0" err="1"/>
              <a:t>înseamnă</a:t>
            </a:r>
            <a:r>
              <a:rPr lang="en-US" b="1" dirty="0"/>
              <a:t> </a:t>
            </a:r>
            <a:r>
              <a:rPr lang="en-US" b="1" dirty="0" err="1"/>
              <a:t>aplicarea</a:t>
            </a:r>
            <a:r>
              <a:rPr lang="en-US" b="1" dirty="0"/>
              <a:t> </a:t>
            </a:r>
            <a:r>
              <a:rPr lang="en-US" b="1" dirty="0" err="1"/>
              <a:t>legii</a:t>
            </a:r>
            <a:r>
              <a:rPr lang="en-US" b="1" dirty="0"/>
              <a:t> </a:t>
            </a:r>
            <a:r>
              <a:rPr lang="en-US" b="1" dirty="0" err="1"/>
              <a:t>civile</a:t>
            </a:r>
            <a:r>
              <a:rPr lang="en-US" b="1" dirty="0"/>
              <a:t> </a:t>
            </a:r>
            <a:r>
              <a:rPr lang="en-US" b="1" dirty="0" err="1"/>
              <a:t>noi</a:t>
            </a:r>
            <a:r>
              <a:rPr lang="en-US" b="1" dirty="0"/>
              <a:t> la </a:t>
            </a:r>
            <a:r>
              <a:rPr lang="en-US" b="1" dirty="0" err="1"/>
              <a:t>situaţii</a:t>
            </a:r>
            <a:r>
              <a:rPr lang="en-US" b="1" dirty="0"/>
              <a:t> </a:t>
            </a:r>
            <a:r>
              <a:rPr lang="en-US" b="1" dirty="0" err="1"/>
              <a:t>juridice</a:t>
            </a:r>
            <a:r>
              <a:rPr lang="en-US" b="1" dirty="0"/>
              <a:t> </a:t>
            </a:r>
            <a:r>
              <a:rPr lang="en-US" b="1" dirty="0" err="1"/>
              <a:t>anterioare</a:t>
            </a:r>
            <a:r>
              <a:rPr lang="en-US" b="1" dirty="0"/>
              <a:t> </a:t>
            </a:r>
            <a:r>
              <a:rPr lang="en-US" b="1" dirty="0" err="1"/>
              <a:t>adoptării</a:t>
            </a:r>
            <a:r>
              <a:rPr lang="en-US" b="1" dirty="0"/>
              <a:t> </a:t>
            </a:r>
            <a:r>
              <a:rPr lang="en-US" b="1" dirty="0" err="1"/>
              <a:t>ei</a:t>
            </a:r>
            <a:r>
              <a:rPr lang="en-US" b="1" dirty="0"/>
              <a:t>; </a:t>
            </a:r>
            <a:r>
              <a:rPr lang="en-US" b="1" dirty="0" err="1"/>
              <a:t>această</a:t>
            </a:r>
            <a:r>
              <a:rPr lang="en-US" b="1" dirty="0"/>
              <a:t> </a:t>
            </a:r>
            <a:r>
              <a:rPr lang="en-US" b="1" dirty="0" err="1"/>
              <a:t>excepţie</a:t>
            </a:r>
            <a:r>
              <a:rPr lang="en-US" b="1" dirty="0"/>
              <a:t> </a:t>
            </a:r>
            <a:r>
              <a:rPr lang="en-US" b="1" dirty="0" err="1"/>
              <a:t>îşi</a:t>
            </a:r>
            <a:r>
              <a:rPr lang="en-US" b="1" dirty="0"/>
              <a:t> </a:t>
            </a:r>
            <a:r>
              <a:rPr lang="en-US" b="1" dirty="0" err="1"/>
              <a:t>poate</a:t>
            </a:r>
            <a:r>
              <a:rPr lang="en-US" b="1" dirty="0"/>
              <a:t> </a:t>
            </a:r>
            <a:r>
              <a:rPr lang="en-US" b="1" dirty="0" err="1"/>
              <a:t>găsi</a:t>
            </a:r>
            <a:r>
              <a:rPr lang="en-US" b="1" dirty="0"/>
              <a:t> </a:t>
            </a:r>
            <a:r>
              <a:rPr lang="en-US" b="1" dirty="0" err="1"/>
              <a:t>aplicare</a:t>
            </a:r>
            <a:r>
              <a:rPr lang="en-US" b="1" dirty="0"/>
              <a:t> </a:t>
            </a:r>
            <a:r>
              <a:rPr lang="en-US" b="1" dirty="0" err="1"/>
              <a:t>numai</a:t>
            </a:r>
            <a:r>
              <a:rPr lang="en-US" b="1" dirty="0"/>
              <a:t> </a:t>
            </a:r>
            <a:r>
              <a:rPr lang="en-US" b="1" dirty="0" err="1"/>
              <a:t>dacă</a:t>
            </a:r>
            <a:r>
              <a:rPr lang="en-US" b="1" dirty="0"/>
              <a:t> </a:t>
            </a:r>
            <a:r>
              <a:rPr lang="en-US" b="1" dirty="0" err="1"/>
              <a:t>este</a:t>
            </a:r>
            <a:r>
              <a:rPr lang="en-US" b="1" dirty="0"/>
              <a:t> </a:t>
            </a:r>
            <a:r>
              <a:rPr lang="en-US" b="1" dirty="0" err="1"/>
              <a:t>consacrată</a:t>
            </a:r>
            <a:r>
              <a:rPr lang="en-US" b="1" dirty="0"/>
              <a:t> </a:t>
            </a:r>
            <a:r>
              <a:rPr lang="en-US" b="1" dirty="0" err="1"/>
              <a:t>expres</a:t>
            </a:r>
            <a:r>
              <a:rPr lang="en-US" b="1" dirty="0"/>
              <a:t> </a:t>
            </a:r>
            <a:r>
              <a:rPr lang="en-US" b="1" dirty="0" err="1"/>
              <a:t>în</a:t>
            </a:r>
            <a:r>
              <a:rPr lang="en-US" b="1" dirty="0"/>
              <a:t> </a:t>
            </a:r>
            <a:r>
              <a:rPr lang="en-US" b="1" dirty="0" err="1"/>
              <a:t>legea</a:t>
            </a:r>
            <a:r>
              <a:rPr lang="en-US" b="1" dirty="0"/>
              <a:t> </a:t>
            </a:r>
            <a:r>
              <a:rPr lang="en-US" b="1" dirty="0" err="1"/>
              <a:t>nouă</a:t>
            </a:r>
            <a:r>
              <a:rPr lang="en-US" b="1" dirty="0"/>
              <a:t>, </a:t>
            </a:r>
            <a:r>
              <a:rPr lang="en-US" b="1" dirty="0" err="1"/>
              <a:t>deoarece</a:t>
            </a:r>
            <a:r>
              <a:rPr lang="en-US" b="1" dirty="0"/>
              <a:t> </a:t>
            </a:r>
            <a:r>
              <a:rPr lang="en-US" b="1" dirty="0" err="1"/>
              <a:t>excepţiile</a:t>
            </a:r>
            <a:r>
              <a:rPr lang="en-US" b="1" dirty="0"/>
              <a:t> nu se </a:t>
            </a:r>
            <a:r>
              <a:rPr lang="en-US" b="1" dirty="0" err="1"/>
              <a:t>prezumă</a:t>
            </a:r>
            <a:r>
              <a:rPr lang="en-US" b="1" dirty="0"/>
              <a:t> (nu se </a:t>
            </a:r>
            <a:r>
              <a:rPr lang="en-US" b="1" dirty="0" err="1"/>
              <a:t>presupun</a:t>
            </a:r>
            <a:r>
              <a:rPr lang="en-US" b="1" dirty="0"/>
              <a:t>), </a:t>
            </a:r>
            <a:r>
              <a:rPr lang="en-US" b="1" dirty="0" err="1"/>
              <a:t>ele</a:t>
            </a:r>
            <a:r>
              <a:rPr lang="en-US" b="1" dirty="0"/>
              <a:t> </a:t>
            </a:r>
            <a:r>
              <a:rPr lang="en-US" b="1" dirty="0" err="1"/>
              <a:t>fiind</a:t>
            </a:r>
            <a:r>
              <a:rPr lang="en-US" b="1" dirty="0"/>
              <a:t> de  </a:t>
            </a:r>
            <a:r>
              <a:rPr lang="en-US" b="1" dirty="0" err="1"/>
              <a:t>strictă</a:t>
            </a:r>
            <a:r>
              <a:rPr lang="en-US" b="1" dirty="0"/>
              <a:t>  </a:t>
            </a:r>
            <a:r>
              <a:rPr lang="en-US" b="1" dirty="0" err="1"/>
              <a:t>interpretare</a:t>
            </a:r>
            <a:r>
              <a:rPr lang="en-US" b="1" dirty="0"/>
              <a:t>  </a:t>
            </a:r>
            <a:r>
              <a:rPr lang="en-US" b="1" dirty="0" err="1"/>
              <a:t>şi</a:t>
            </a:r>
            <a:r>
              <a:rPr lang="en-US" b="1" dirty="0"/>
              <a:t>  </a:t>
            </a:r>
            <a:r>
              <a:rPr lang="en-US" b="1" dirty="0" err="1"/>
              <a:t>aplicare</a:t>
            </a:r>
            <a:r>
              <a:rPr lang="en-US" b="1" dirty="0"/>
              <a:t>;  </a:t>
            </a:r>
            <a:r>
              <a:rPr lang="en-US" b="1" dirty="0" err="1"/>
              <a:t>în</a:t>
            </a:r>
            <a:r>
              <a:rPr lang="en-US" b="1" dirty="0"/>
              <a:t>  </a:t>
            </a:r>
            <a:r>
              <a:rPr lang="en-US" b="1" dirty="0" err="1"/>
              <a:t>prezent</a:t>
            </a:r>
            <a:r>
              <a:rPr lang="en-US" b="1" dirty="0"/>
              <a:t>,  </a:t>
            </a:r>
            <a:r>
              <a:rPr lang="en-US" b="1" dirty="0" err="1"/>
              <a:t>este</a:t>
            </a:r>
            <a:r>
              <a:rPr lang="en-US" b="1" dirty="0"/>
              <a:t>  </a:t>
            </a:r>
            <a:r>
              <a:rPr lang="en-US" b="1" dirty="0" err="1"/>
              <a:t>discutabilă</a:t>
            </a:r>
            <a:r>
              <a:rPr lang="en-US" b="1" dirty="0"/>
              <a:t> </a:t>
            </a:r>
            <a:r>
              <a:rPr lang="en-US" b="1" dirty="0" err="1"/>
              <a:t>admisibilitatea</a:t>
            </a:r>
            <a:r>
              <a:rPr lang="en-US" b="1" dirty="0"/>
              <a:t> </a:t>
            </a:r>
            <a:r>
              <a:rPr lang="en-US" b="1" dirty="0" err="1"/>
              <a:t>excepţiei</a:t>
            </a:r>
            <a:r>
              <a:rPr lang="en-US" b="1" dirty="0"/>
              <a:t>, </a:t>
            </a:r>
            <a:r>
              <a:rPr lang="en-US" b="1" dirty="0" err="1"/>
              <a:t>faţă</a:t>
            </a:r>
            <a:r>
              <a:rPr lang="en-US" b="1" dirty="0"/>
              <a:t> de </a:t>
            </a:r>
            <a:r>
              <a:rPr lang="en-US" b="1" dirty="0" err="1"/>
              <a:t>textul</a:t>
            </a:r>
            <a:r>
              <a:rPr lang="en-US" b="1" dirty="0"/>
              <a:t> - </a:t>
            </a:r>
            <a:r>
              <a:rPr lang="en-US" b="1" dirty="0" err="1"/>
              <a:t>imperativ</a:t>
            </a:r>
            <a:r>
              <a:rPr lang="en-US" b="1" dirty="0"/>
              <a:t> - al art. 22 din </a:t>
            </a:r>
            <a:r>
              <a:rPr lang="en-US" b="1" dirty="0" err="1"/>
              <a:t>Constituţie</a:t>
            </a:r>
            <a:r>
              <a:rPr lang="en-US" b="1" dirty="0"/>
              <a:t>;</a:t>
            </a:r>
          </a:p>
          <a:p>
            <a:pPr marL="0" indent="0">
              <a:buNone/>
            </a:pPr>
            <a:r>
              <a:rPr lang="en-US" b="1" dirty="0"/>
              <a:t>- </a:t>
            </a:r>
            <a:r>
              <a:rPr lang="en-US" b="1" dirty="0" err="1"/>
              <a:t>interpretarea</a:t>
            </a:r>
            <a:r>
              <a:rPr lang="en-US" b="1" dirty="0"/>
              <a:t> </a:t>
            </a:r>
            <a:r>
              <a:rPr lang="en-US" b="1" dirty="0" err="1"/>
              <a:t>legii</a:t>
            </a:r>
            <a:r>
              <a:rPr lang="en-US" b="1" dirty="0"/>
              <a:t> </a:t>
            </a:r>
            <a:r>
              <a:rPr lang="en-US" b="1" dirty="0" err="1"/>
              <a:t>civile</a:t>
            </a:r>
            <a:r>
              <a:rPr lang="en-US" b="1" dirty="0"/>
              <a:t>, </a:t>
            </a:r>
            <a:r>
              <a:rPr lang="en-US" b="1" dirty="0" err="1"/>
              <a:t>când</a:t>
            </a:r>
            <a:r>
              <a:rPr lang="en-US" b="1" dirty="0"/>
              <a:t> se </a:t>
            </a:r>
            <a:r>
              <a:rPr lang="en-US" b="1" dirty="0" err="1"/>
              <a:t>adoptă</a:t>
            </a:r>
            <a:r>
              <a:rPr lang="en-US" b="1" dirty="0"/>
              <a:t> o </a:t>
            </a:r>
            <a:r>
              <a:rPr lang="en-US" b="1" dirty="0" err="1"/>
              <a:t>nouă</a:t>
            </a:r>
            <a:r>
              <a:rPr lang="en-US" b="1" dirty="0"/>
              <a:t> </a:t>
            </a:r>
            <a:r>
              <a:rPr lang="en-US" b="1" dirty="0" err="1"/>
              <a:t>lege</a:t>
            </a:r>
            <a:r>
              <a:rPr lang="en-US" b="1" dirty="0"/>
              <a:t> </a:t>
            </a:r>
            <a:r>
              <a:rPr lang="en-US" b="1" dirty="0" err="1"/>
              <a:t>interpretativă</a:t>
            </a:r>
            <a:r>
              <a:rPr lang="en-US" b="1" dirty="0"/>
              <a:t> a </a:t>
            </a:r>
            <a:r>
              <a:rPr lang="en-US" b="1" dirty="0" err="1"/>
              <a:t>unei</a:t>
            </a:r>
            <a:r>
              <a:rPr lang="en-US" b="1" dirty="0"/>
              <a:t> </a:t>
            </a:r>
            <a:r>
              <a:rPr lang="en-US" b="1" dirty="0" err="1"/>
              <a:t>legi</a:t>
            </a:r>
            <a:r>
              <a:rPr lang="en-US" b="1" dirty="0"/>
              <a:t> </a:t>
            </a:r>
            <a:r>
              <a:rPr lang="en-US" b="1" dirty="0" err="1"/>
              <a:t>ce</a:t>
            </a:r>
            <a:r>
              <a:rPr lang="en-US" b="1" dirty="0"/>
              <a:t> </a:t>
            </a:r>
            <a:r>
              <a:rPr lang="en-US" b="1" dirty="0" err="1"/>
              <a:t>acţionează</a:t>
            </a:r>
            <a:r>
              <a:rPr lang="en-US" b="1" dirty="0"/>
              <a:t>, </a:t>
            </a:r>
            <a:r>
              <a:rPr lang="en-US" b="1" dirty="0" err="1"/>
              <a:t>tălmăcindu-i</a:t>
            </a:r>
            <a:r>
              <a:rPr lang="en-US" b="1" dirty="0"/>
              <a:t> </a:t>
            </a:r>
            <a:r>
              <a:rPr lang="en-US" b="1" dirty="0" err="1"/>
              <a:t>sensul</a:t>
            </a:r>
            <a:r>
              <a:rPr lang="en-US" b="1" dirty="0"/>
              <a:t> </a:t>
            </a:r>
            <a:r>
              <a:rPr lang="en-US" b="1" dirty="0" err="1"/>
              <a:t>mai</a:t>
            </a:r>
            <a:r>
              <a:rPr lang="en-US" b="1" dirty="0"/>
              <a:t> </a:t>
            </a:r>
            <a:r>
              <a:rPr lang="en-US" b="1" dirty="0" err="1"/>
              <a:t>favorabil</a:t>
            </a:r>
            <a:r>
              <a:rPr lang="en-US" b="1" dirty="0"/>
              <a:t> </a:t>
            </a:r>
            <a:r>
              <a:rPr lang="en-US" b="1" dirty="0" err="1"/>
              <a:t>extensiv</a:t>
            </a:r>
            <a:r>
              <a:rPr lang="en-US" b="1" dirty="0"/>
              <a:t> </a:t>
            </a:r>
            <a:r>
              <a:rPr lang="en-US" b="1" dirty="0" err="1"/>
              <a:t>sau</a:t>
            </a:r>
            <a:r>
              <a:rPr lang="en-US" b="1" dirty="0"/>
              <a:t> </a:t>
            </a:r>
            <a:r>
              <a:rPr lang="en-US" b="1" dirty="0" err="1"/>
              <a:t>restrictiv</a:t>
            </a:r>
            <a:r>
              <a:rPr lang="en-US" b="1" dirty="0"/>
              <a:t>;</a:t>
            </a:r>
          </a:p>
          <a:p>
            <a:pPr marL="0" indent="0">
              <a:buNone/>
            </a:pPr>
            <a:r>
              <a:rPr lang="en-US" b="1" dirty="0"/>
              <a:t>- </a:t>
            </a:r>
            <a:r>
              <a:rPr lang="en-US" b="1" dirty="0" err="1"/>
              <a:t>ultraactivitatea</a:t>
            </a:r>
            <a:r>
              <a:rPr lang="en-US" b="1" dirty="0"/>
              <a:t> (</a:t>
            </a:r>
            <a:r>
              <a:rPr lang="en-US" b="1" dirty="0" err="1"/>
              <a:t>supravieţuirea</a:t>
            </a:r>
            <a:r>
              <a:rPr lang="en-US" b="1" dirty="0"/>
              <a:t>) </a:t>
            </a:r>
            <a:r>
              <a:rPr lang="en-US" b="1" dirty="0" err="1"/>
              <a:t>legii</a:t>
            </a:r>
            <a:r>
              <a:rPr lang="en-US" b="1" dirty="0"/>
              <a:t> </a:t>
            </a:r>
            <a:r>
              <a:rPr lang="en-US" b="1" dirty="0" err="1"/>
              <a:t>civile</a:t>
            </a:r>
            <a:r>
              <a:rPr lang="en-US" b="1" dirty="0"/>
              <a:t> </a:t>
            </a:r>
            <a:r>
              <a:rPr lang="en-US" b="1" dirty="0" err="1"/>
              <a:t>vechi</a:t>
            </a:r>
            <a:r>
              <a:rPr lang="en-US" b="1" dirty="0"/>
              <a:t>, care </a:t>
            </a:r>
            <a:r>
              <a:rPr lang="en-US" b="1" dirty="0" err="1"/>
              <a:t>înseamnă</a:t>
            </a:r>
            <a:r>
              <a:rPr lang="en-US" b="1" dirty="0"/>
              <a:t> </a:t>
            </a:r>
            <a:r>
              <a:rPr lang="en-US" b="1" dirty="0" err="1"/>
              <a:t>aplicarea</a:t>
            </a:r>
            <a:r>
              <a:rPr lang="en-US" b="1" dirty="0"/>
              <a:t>, </a:t>
            </a:r>
            <a:r>
              <a:rPr lang="en-US" b="1" dirty="0" err="1"/>
              <a:t>încă</a:t>
            </a:r>
            <a:r>
              <a:rPr lang="en-US" b="1" dirty="0"/>
              <a:t> un </a:t>
            </a:r>
            <a:r>
              <a:rPr lang="en-US" b="1" dirty="0" err="1"/>
              <a:t>timp</a:t>
            </a:r>
            <a:r>
              <a:rPr lang="en-US" b="1" dirty="0"/>
              <a:t> </a:t>
            </a:r>
            <a:r>
              <a:rPr lang="en-US" b="1" dirty="0" err="1"/>
              <a:t>oarecare</a:t>
            </a:r>
            <a:r>
              <a:rPr lang="en-US" b="1" dirty="0"/>
              <a:t> a </a:t>
            </a:r>
            <a:r>
              <a:rPr lang="en-US" b="1" dirty="0" err="1"/>
              <a:t>legii</a:t>
            </a:r>
            <a:r>
              <a:rPr lang="en-US" b="1" dirty="0"/>
              <a:t> </a:t>
            </a:r>
            <a:r>
              <a:rPr lang="en-US" b="1" dirty="0" err="1"/>
              <a:t>vechi</a:t>
            </a:r>
            <a:r>
              <a:rPr lang="en-US" b="1" dirty="0"/>
              <a:t>, </a:t>
            </a:r>
            <a:r>
              <a:rPr lang="en-US" b="1" dirty="0" err="1"/>
              <a:t>deşi</a:t>
            </a:r>
            <a:r>
              <a:rPr lang="en-US" b="1" dirty="0"/>
              <a:t> a </a:t>
            </a:r>
            <a:r>
              <a:rPr lang="en-US" b="1" dirty="0" err="1"/>
              <a:t>intrat</a:t>
            </a:r>
            <a:r>
              <a:rPr lang="en-US" b="1" dirty="0"/>
              <a:t> </a:t>
            </a:r>
            <a:r>
              <a:rPr lang="en-US" b="1" dirty="0" err="1"/>
              <a:t>în</a:t>
            </a:r>
            <a:r>
              <a:rPr lang="en-US" b="1" dirty="0"/>
              <a:t> </a:t>
            </a:r>
            <a:r>
              <a:rPr lang="en-US" b="1" dirty="0" err="1"/>
              <a:t>vigoare</a:t>
            </a:r>
            <a:r>
              <a:rPr lang="en-US" b="1" dirty="0"/>
              <a:t> </a:t>
            </a:r>
            <a:r>
              <a:rPr lang="en-US" b="1" dirty="0" err="1"/>
              <a:t>legea</a:t>
            </a:r>
            <a:r>
              <a:rPr lang="en-US" b="1" dirty="0"/>
              <a:t> </a:t>
            </a:r>
            <a:r>
              <a:rPr lang="en-US" b="1" dirty="0" err="1"/>
              <a:t>nouă</a:t>
            </a:r>
            <a:r>
              <a:rPr lang="en-US" b="1" dirty="0"/>
              <a:t>, la </a:t>
            </a:r>
            <a:r>
              <a:rPr lang="en-US" b="1" dirty="0" err="1"/>
              <a:t>unele</a:t>
            </a:r>
            <a:r>
              <a:rPr lang="en-US" b="1" dirty="0"/>
              <a:t> </a:t>
            </a:r>
            <a:r>
              <a:rPr lang="en-US" b="1" dirty="0" err="1"/>
              <a:t>situaţii</a:t>
            </a:r>
            <a:r>
              <a:rPr lang="en-US" b="1" dirty="0"/>
              <a:t> determinate, </a:t>
            </a:r>
            <a:r>
              <a:rPr lang="en-US" b="1" dirty="0" err="1"/>
              <a:t>precizate</a:t>
            </a:r>
            <a:r>
              <a:rPr lang="en-US" b="1" dirty="0"/>
              <a:t> </a:t>
            </a:r>
            <a:r>
              <a:rPr lang="en-US" b="1" dirty="0" err="1"/>
              <a:t>în</a:t>
            </a:r>
            <a:r>
              <a:rPr lang="en-US" b="1" dirty="0"/>
              <a:t> </a:t>
            </a:r>
            <a:r>
              <a:rPr lang="en-US" b="1" dirty="0" err="1"/>
              <a:t>legea</a:t>
            </a:r>
            <a:r>
              <a:rPr lang="en-US" b="1" dirty="0"/>
              <a:t> </a:t>
            </a:r>
            <a:r>
              <a:rPr lang="en-US" b="1" dirty="0" err="1"/>
              <a:t>nouă</a:t>
            </a:r>
            <a:r>
              <a:rPr lang="en-US" b="1" dirty="0"/>
              <a:t>: </a:t>
            </a:r>
            <a:r>
              <a:rPr lang="en-US" b="1" dirty="0" err="1"/>
              <a:t>fiind</a:t>
            </a:r>
            <a:r>
              <a:rPr lang="en-US" b="1" dirty="0"/>
              <a:t> tot o </a:t>
            </a:r>
            <a:r>
              <a:rPr lang="en-US" b="1" dirty="0" err="1"/>
              <a:t>excepţie</a:t>
            </a:r>
            <a:r>
              <a:rPr lang="en-US" b="1" dirty="0"/>
              <a:t>, </a:t>
            </a:r>
            <a:r>
              <a:rPr lang="en-US" b="1" dirty="0" err="1"/>
              <a:t>şi</a:t>
            </a:r>
            <a:r>
              <a:rPr lang="en-US" b="1" dirty="0"/>
              <a:t> </a:t>
            </a:r>
            <a:r>
              <a:rPr lang="en-US" b="1" dirty="0" err="1"/>
              <a:t>supravieţuirea</a:t>
            </a:r>
            <a:r>
              <a:rPr lang="en-US" b="1" dirty="0"/>
              <a:t> </a:t>
            </a:r>
            <a:r>
              <a:rPr lang="en-US" b="1" dirty="0" err="1"/>
              <a:t>legii</a:t>
            </a:r>
            <a:r>
              <a:rPr lang="en-US" b="1" dirty="0"/>
              <a:t> </a:t>
            </a:r>
            <a:r>
              <a:rPr lang="en-US" b="1" dirty="0" err="1"/>
              <a:t>vechi</a:t>
            </a:r>
            <a:r>
              <a:rPr lang="en-US" b="1" dirty="0"/>
              <a:t> </a:t>
            </a:r>
            <a:r>
              <a:rPr lang="en-US" b="1" dirty="0" err="1"/>
              <a:t>trebuie</a:t>
            </a:r>
            <a:r>
              <a:rPr lang="en-US" b="1" dirty="0"/>
              <a:t> </a:t>
            </a:r>
            <a:r>
              <a:rPr lang="en-US" b="1" dirty="0" err="1"/>
              <a:t>consacrată</a:t>
            </a:r>
            <a:r>
              <a:rPr lang="en-US" b="1" dirty="0"/>
              <a:t> </a:t>
            </a:r>
            <a:r>
              <a:rPr lang="en-US" b="1" dirty="0" err="1"/>
              <a:t>expres</a:t>
            </a:r>
            <a:r>
              <a:rPr lang="en-US" b="1" dirty="0"/>
              <a:t> </a:t>
            </a:r>
            <a:r>
              <a:rPr lang="en-US" b="1" dirty="0" err="1"/>
              <a:t>în</a:t>
            </a:r>
            <a:r>
              <a:rPr lang="en-US" b="1" dirty="0"/>
              <a:t> </a:t>
            </a:r>
            <a:r>
              <a:rPr lang="en-US" b="1" dirty="0" err="1"/>
              <a:t>lege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6638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err="1"/>
              <a:t>Acțiunea</a:t>
            </a:r>
            <a:r>
              <a:rPr lang="en-US" b="1" i="1" u="sng" dirty="0"/>
              <a:t> </a:t>
            </a:r>
            <a:r>
              <a:rPr lang="en-US" b="1" i="1" u="sng" dirty="0" err="1"/>
              <a:t>legii</a:t>
            </a:r>
            <a:r>
              <a:rPr lang="en-US" b="1" i="1" u="sng" dirty="0"/>
              <a:t> </a:t>
            </a:r>
            <a:r>
              <a:rPr lang="en-US" b="1" i="1" u="sng" dirty="0" err="1"/>
              <a:t>civile</a:t>
            </a:r>
            <a:r>
              <a:rPr lang="en-US" b="1" i="1" u="sng" dirty="0"/>
              <a:t> </a:t>
            </a:r>
            <a:r>
              <a:rPr lang="en-US" b="1" i="1" u="sng" dirty="0" err="1"/>
              <a:t>în</a:t>
            </a:r>
            <a:r>
              <a:rPr lang="en-US" b="1" i="1" u="sng" dirty="0"/>
              <a:t> </a:t>
            </a:r>
            <a:r>
              <a:rPr lang="en-US" b="1" i="1" u="sng" dirty="0" err="1"/>
              <a:t>spațiu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38" y="1371600"/>
            <a:ext cx="11406554" cy="52402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acţiunea</a:t>
            </a:r>
            <a:r>
              <a:rPr lang="en-US" dirty="0"/>
              <a:t> </a:t>
            </a:r>
            <a:r>
              <a:rPr lang="en-US" dirty="0" err="1"/>
              <a:t>normelor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spaţiu</a:t>
            </a:r>
            <a:r>
              <a:rPr lang="en-US" dirty="0"/>
              <a:t> </a:t>
            </a:r>
            <a:r>
              <a:rPr lang="en-US" dirty="0" err="1"/>
              <a:t>înţelegem</a:t>
            </a:r>
            <a:r>
              <a:rPr lang="en-US" dirty="0"/>
              <a:t> </a:t>
            </a:r>
            <a:r>
              <a:rPr lang="en-US" dirty="0" err="1"/>
              <a:t>determinarea</a:t>
            </a:r>
            <a:r>
              <a:rPr lang="en-US" dirty="0"/>
              <a:t> </a:t>
            </a:r>
            <a:r>
              <a:rPr lang="en-US" dirty="0" err="1"/>
              <a:t>limitelor</a:t>
            </a:r>
            <a:r>
              <a:rPr lang="en-US" dirty="0"/>
              <a:t> </a:t>
            </a:r>
            <a:r>
              <a:rPr lang="en-US" dirty="0" err="1"/>
              <a:t>teritoriale</a:t>
            </a:r>
            <a:r>
              <a:rPr lang="en-US" dirty="0"/>
              <a:t> </a:t>
            </a:r>
            <a:r>
              <a:rPr lang="en-US" dirty="0" err="1"/>
              <a:t>înăuntrul</a:t>
            </a:r>
            <a:r>
              <a:rPr lang="en-US" dirty="0"/>
              <a:t> </a:t>
            </a:r>
            <a:r>
              <a:rPr lang="en-US" dirty="0" err="1"/>
              <a:t>cărora</a:t>
            </a:r>
            <a:r>
              <a:rPr lang="en-US" dirty="0"/>
              <a:t> se </a:t>
            </a:r>
            <a:r>
              <a:rPr lang="en-US" dirty="0" err="1"/>
              <a:t>aplică</a:t>
            </a:r>
            <a:r>
              <a:rPr lang="en-US" dirty="0"/>
              <a:t> </a:t>
            </a:r>
            <a:r>
              <a:rPr lang="en-US" dirty="0" err="1"/>
              <a:t>regulile</a:t>
            </a:r>
            <a:r>
              <a:rPr lang="en-US" dirty="0"/>
              <a:t> de </a:t>
            </a:r>
            <a:r>
              <a:rPr lang="en-US" dirty="0" err="1"/>
              <a:t>conduită</a:t>
            </a:r>
            <a:r>
              <a:rPr lang="en-US" dirty="0"/>
              <a:t>. </a:t>
            </a:r>
            <a:r>
              <a:rPr lang="en-US" b="1" i="1" dirty="0" err="1"/>
              <a:t>În</a:t>
            </a:r>
            <a:r>
              <a:rPr lang="en-US" b="1" i="1" dirty="0"/>
              <a:t> </a:t>
            </a:r>
            <a:r>
              <a:rPr lang="en-US" b="1" i="1" dirty="0" err="1"/>
              <a:t>acest</a:t>
            </a:r>
            <a:r>
              <a:rPr lang="en-US" b="1" i="1" dirty="0"/>
              <a:t> </a:t>
            </a:r>
            <a:r>
              <a:rPr lang="en-US" b="1" i="1" dirty="0" err="1"/>
              <a:t>sens</a:t>
            </a:r>
            <a:r>
              <a:rPr lang="en-US" b="1" i="1" dirty="0"/>
              <a:t> </a:t>
            </a:r>
            <a:r>
              <a:rPr lang="en-US" b="1" i="1" dirty="0" err="1"/>
              <a:t>trebuie</a:t>
            </a:r>
            <a:r>
              <a:rPr lang="en-US" b="1" i="1" dirty="0"/>
              <a:t> </a:t>
            </a:r>
            <a:r>
              <a:rPr lang="en-US" b="1" i="1" dirty="0" err="1"/>
              <a:t>să</a:t>
            </a:r>
            <a:r>
              <a:rPr lang="en-US" b="1" i="1" dirty="0"/>
              <a:t> </a:t>
            </a:r>
            <a:r>
              <a:rPr lang="en-US" b="1" i="1" dirty="0" err="1"/>
              <a:t>distingem</a:t>
            </a:r>
            <a:r>
              <a:rPr lang="en-US" b="1" i="1" dirty="0"/>
              <a:t> </a:t>
            </a:r>
            <a:r>
              <a:rPr lang="en-US" b="1" i="1" dirty="0" err="1"/>
              <a:t>două</a:t>
            </a:r>
            <a:r>
              <a:rPr lang="en-US" b="1" i="1" dirty="0"/>
              <a:t> </a:t>
            </a:r>
            <a:r>
              <a:rPr lang="en-US" b="1" i="1" dirty="0" err="1"/>
              <a:t>ipoteze</a:t>
            </a:r>
            <a:r>
              <a:rPr lang="en-US" b="1" i="1" dirty="0"/>
              <a:t>: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a) </a:t>
            </a:r>
            <a:r>
              <a:rPr lang="en-US" i="1" dirty="0" err="1"/>
              <a:t>Aspectul</a:t>
            </a:r>
            <a:r>
              <a:rPr lang="en-US" i="1" dirty="0"/>
              <a:t> intern.</a:t>
            </a:r>
            <a:r>
              <a:rPr lang="en-US" dirty="0"/>
              <a:t> Se </a:t>
            </a:r>
            <a:r>
              <a:rPr lang="en-US" dirty="0" err="1"/>
              <a:t>referă</a:t>
            </a:r>
            <a:r>
              <a:rPr lang="en-US" dirty="0"/>
              <a:t> la </a:t>
            </a:r>
            <a:r>
              <a:rPr lang="en-US" dirty="0" err="1"/>
              <a:t>principiul</a:t>
            </a:r>
            <a:r>
              <a:rPr lang="en-US" dirty="0"/>
              <a:t> </a:t>
            </a:r>
            <a:r>
              <a:rPr lang="en-US" dirty="0" err="1"/>
              <a:t>teritorialității</a:t>
            </a:r>
            <a:r>
              <a:rPr lang="en-US" dirty="0"/>
              <a:t> .</a:t>
            </a:r>
            <a:r>
              <a:rPr lang="en-US" dirty="0" err="1"/>
              <a:t>Astfel</a:t>
            </a:r>
            <a:r>
              <a:rPr lang="en-US" dirty="0"/>
              <a:t>, </a:t>
            </a:r>
            <a:r>
              <a:rPr lang="en-US" dirty="0" err="1"/>
              <a:t>actele</a:t>
            </a:r>
            <a:r>
              <a:rPr lang="en-US" dirty="0"/>
              <a:t> normative ale </a:t>
            </a:r>
            <a:r>
              <a:rPr lang="en-US" dirty="0" err="1"/>
              <a:t>organelor</a:t>
            </a:r>
            <a:r>
              <a:rPr lang="en-US" dirty="0"/>
              <a:t> supreme </a:t>
            </a:r>
            <a:r>
              <a:rPr lang="en-US" dirty="0" err="1"/>
              <a:t>sau</a:t>
            </a:r>
            <a:r>
              <a:rPr lang="en-US" dirty="0"/>
              <a:t> centrale ale </a:t>
            </a:r>
            <a:r>
              <a:rPr lang="en-US" dirty="0" err="1"/>
              <a:t>statului</a:t>
            </a:r>
            <a:r>
              <a:rPr lang="en-US" dirty="0"/>
              <a:t> </a:t>
            </a:r>
            <a:r>
              <a:rPr lang="en-US" dirty="0" err="1"/>
              <a:t>produc</a:t>
            </a:r>
            <a:r>
              <a:rPr lang="en-US" dirty="0"/>
              <a:t> </a:t>
            </a:r>
            <a:r>
              <a:rPr lang="en-US" dirty="0" err="1"/>
              <a:t>efecte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pe </a:t>
            </a:r>
            <a:r>
              <a:rPr lang="en-US" dirty="0" err="1"/>
              <a:t>întreg</a:t>
            </a:r>
            <a:r>
              <a:rPr lang="en-US" dirty="0"/>
              <a:t> </a:t>
            </a:r>
            <a:r>
              <a:rPr lang="en-US" dirty="0" err="1"/>
              <a:t>teritoriul</a:t>
            </a:r>
            <a:r>
              <a:rPr lang="en-US" dirty="0"/>
              <a:t> </a:t>
            </a:r>
            <a:r>
              <a:rPr lang="en-US" dirty="0" err="1"/>
              <a:t>statului</a:t>
            </a:r>
            <a:r>
              <a:rPr lang="en-US" dirty="0"/>
              <a:t>,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actele</a:t>
            </a:r>
            <a:r>
              <a:rPr lang="en-US" dirty="0"/>
              <a:t> </a:t>
            </a:r>
            <a:r>
              <a:rPr lang="en-US" dirty="0" err="1"/>
              <a:t>organelor</a:t>
            </a:r>
            <a:r>
              <a:rPr lang="en-US" dirty="0"/>
              <a:t> locale </a:t>
            </a:r>
            <a:r>
              <a:rPr lang="en-US" dirty="0" err="1"/>
              <a:t>produc</a:t>
            </a:r>
            <a:r>
              <a:rPr lang="en-US" dirty="0"/>
              <a:t> </a:t>
            </a:r>
            <a:r>
              <a:rPr lang="en-US" dirty="0" err="1"/>
              <a:t>efecte</a:t>
            </a:r>
            <a:r>
              <a:rPr lang="en-US" dirty="0"/>
              <a:t> </a:t>
            </a:r>
            <a:r>
              <a:rPr lang="en-US" dirty="0" err="1"/>
              <a:t>numai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limitele</a:t>
            </a:r>
            <a:r>
              <a:rPr lang="en-US" dirty="0"/>
              <a:t> </a:t>
            </a:r>
            <a:r>
              <a:rPr lang="en-US" dirty="0" err="1"/>
              <a:t>unităţii</a:t>
            </a:r>
            <a:r>
              <a:rPr lang="en-US" dirty="0"/>
              <a:t> </a:t>
            </a:r>
            <a:r>
              <a:rPr lang="en-US" dirty="0" err="1"/>
              <a:t>administrativ</a:t>
            </a:r>
            <a:r>
              <a:rPr lang="en-US" dirty="0"/>
              <a:t> </a:t>
            </a:r>
            <a:r>
              <a:rPr lang="en-US" dirty="0" err="1"/>
              <a:t>teritoriale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funcţionează</a:t>
            </a: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b) Sub aspect </a:t>
            </a:r>
            <a:r>
              <a:rPr lang="en-US" i="1" dirty="0" err="1"/>
              <a:t>internaţional</a:t>
            </a:r>
            <a:r>
              <a:rPr lang="en-US" dirty="0"/>
              <a:t> </a:t>
            </a: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acţiunii</a:t>
            </a:r>
            <a:r>
              <a:rPr lang="en-US" dirty="0"/>
              <a:t> </a:t>
            </a:r>
            <a:r>
              <a:rPr lang="en-US" dirty="0" err="1"/>
              <a:t>legii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spaţiu</a:t>
            </a:r>
            <a:r>
              <a:rPr lang="en-US" dirty="0"/>
              <a:t> se </a:t>
            </a:r>
            <a:r>
              <a:rPr lang="en-US" dirty="0" err="1"/>
              <a:t>rezolvă</a:t>
            </a:r>
            <a:r>
              <a:rPr lang="en-US" dirty="0"/>
              <a:t> </a:t>
            </a:r>
            <a:r>
              <a:rPr lang="en-US" dirty="0" err="1"/>
              <a:t>potrivit</a:t>
            </a:r>
            <a:r>
              <a:rPr lang="en-US" dirty="0"/>
              <a:t> cu </a:t>
            </a:r>
            <a:r>
              <a:rPr lang="en-US" dirty="0" err="1"/>
              <a:t>principiul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legea</a:t>
            </a:r>
            <a:r>
              <a:rPr lang="en-US" dirty="0"/>
              <a:t> </a:t>
            </a:r>
            <a:r>
              <a:rPr lang="en-US" dirty="0" err="1"/>
              <a:t>civilă</a:t>
            </a:r>
            <a:r>
              <a:rPr lang="en-US" dirty="0"/>
              <a:t> a </a:t>
            </a:r>
            <a:r>
              <a:rPr lang="en-US" dirty="0" err="1"/>
              <a:t>unui</a:t>
            </a:r>
            <a:r>
              <a:rPr lang="en-US" dirty="0"/>
              <a:t> stat se </a:t>
            </a:r>
            <a:r>
              <a:rPr lang="en-US" dirty="0" err="1"/>
              <a:t>aplică</a:t>
            </a:r>
            <a:r>
              <a:rPr lang="en-US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întregului</a:t>
            </a:r>
            <a:r>
              <a:rPr lang="en-US" dirty="0"/>
              <a:t> </a:t>
            </a:r>
            <a:r>
              <a:rPr lang="en-US" dirty="0" err="1"/>
              <a:t>său</a:t>
            </a:r>
            <a:r>
              <a:rPr lang="en-US" dirty="0"/>
              <a:t> </a:t>
            </a:r>
            <a:r>
              <a:rPr lang="en-US" dirty="0" err="1"/>
              <a:t>teritoriu</a:t>
            </a:r>
            <a:r>
              <a:rPr lang="en-US" dirty="0"/>
              <a:t> cu </a:t>
            </a:r>
            <a:r>
              <a:rPr lang="en-US" dirty="0" err="1"/>
              <a:t>excluderea</a:t>
            </a:r>
            <a:r>
              <a:rPr lang="en-US" dirty="0"/>
              <a:t> </a:t>
            </a:r>
            <a:r>
              <a:rPr lang="en-US" dirty="0" err="1"/>
              <a:t>legii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 ale </a:t>
            </a:r>
            <a:r>
              <a:rPr lang="en-US" dirty="0" err="1"/>
              <a:t>altor</a:t>
            </a:r>
            <a:r>
              <a:rPr lang="en-US" dirty="0"/>
              <a:t> state. 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50791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2646"/>
            <a:ext cx="10515600" cy="5392616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err="1"/>
              <a:t>Există</a:t>
            </a:r>
            <a:r>
              <a:rPr lang="en-US" b="1" i="1" dirty="0"/>
              <a:t> </a:t>
            </a:r>
            <a:r>
              <a:rPr lang="en-US" b="1" i="1" dirty="0" err="1"/>
              <a:t>două</a:t>
            </a:r>
            <a:r>
              <a:rPr lang="en-US" b="1" i="1" dirty="0"/>
              <a:t> </a:t>
            </a:r>
            <a:r>
              <a:rPr lang="en-US" b="1" i="1" dirty="0" err="1"/>
              <a:t>excepţii</a:t>
            </a:r>
            <a:r>
              <a:rPr lang="en-US" b="1" i="1" dirty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– </a:t>
            </a:r>
            <a:r>
              <a:rPr lang="en-US" dirty="0" err="1"/>
              <a:t>Cazul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legea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stat nu se </a:t>
            </a:r>
            <a:r>
              <a:rPr lang="en-US" dirty="0" err="1"/>
              <a:t>aplică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teritoriul</a:t>
            </a:r>
            <a:r>
              <a:rPr lang="en-US" dirty="0"/>
              <a:t> </a:t>
            </a:r>
            <a:r>
              <a:rPr lang="en-US" dirty="0" err="1"/>
              <a:t>statului</a:t>
            </a:r>
            <a:r>
              <a:rPr lang="en-US" dirty="0"/>
              <a:t> </a:t>
            </a:r>
            <a:r>
              <a:rPr lang="en-US" dirty="0" err="1"/>
              <a:t>respectiv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privinţa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persoane</a:t>
            </a:r>
            <a:r>
              <a:rPr lang="en-US" dirty="0"/>
              <a:t> </a:t>
            </a:r>
            <a:r>
              <a:rPr lang="en-US" dirty="0" err="1"/>
              <a:t>străine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</a:t>
            </a:r>
            <a:r>
              <a:rPr lang="en-US" dirty="0" err="1"/>
              <a:t>acestora</a:t>
            </a:r>
            <a:r>
              <a:rPr lang="en-US" dirty="0"/>
              <a:t>. 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Cazul</a:t>
            </a:r>
            <a:r>
              <a:rPr lang="en-US" dirty="0"/>
              <a:t> </a:t>
            </a:r>
            <a:r>
              <a:rPr lang="en-US" dirty="0" err="1"/>
              <a:t>cînd</a:t>
            </a:r>
            <a:r>
              <a:rPr lang="en-US" dirty="0"/>
              <a:t> </a:t>
            </a:r>
            <a:r>
              <a:rPr lang="en-US" dirty="0" err="1"/>
              <a:t>legea</a:t>
            </a:r>
            <a:r>
              <a:rPr lang="en-US" dirty="0"/>
              <a:t> </a:t>
            </a:r>
            <a:r>
              <a:rPr lang="en-US" dirty="0" err="1"/>
              <a:t>civilă</a:t>
            </a:r>
            <a:r>
              <a:rPr lang="en-US" dirty="0"/>
              <a:t> a </a:t>
            </a:r>
            <a:r>
              <a:rPr lang="en-US" dirty="0" err="1"/>
              <a:t>unui</a:t>
            </a:r>
            <a:r>
              <a:rPr lang="en-US" dirty="0"/>
              <a:t> stat se </a:t>
            </a:r>
            <a:r>
              <a:rPr lang="en-US" dirty="0" err="1"/>
              <a:t>aplică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anumite</a:t>
            </a:r>
            <a:r>
              <a:rPr lang="en-US" dirty="0"/>
              <a:t> </a:t>
            </a:r>
            <a:r>
              <a:rPr lang="en-US" dirty="0" err="1"/>
              <a:t>limite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teritoriul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alt stat (</a:t>
            </a:r>
            <a:r>
              <a:rPr lang="en-US" dirty="0" err="1"/>
              <a:t>extrateritorialitatea</a:t>
            </a:r>
            <a:r>
              <a:rPr lang="en-US" dirty="0"/>
              <a:t>). </a:t>
            </a:r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excepţie</a:t>
            </a:r>
            <a:r>
              <a:rPr lang="en-US" dirty="0"/>
              <a:t> </a:t>
            </a:r>
            <a:r>
              <a:rPr lang="en-US" dirty="0" err="1"/>
              <a:t>există</a:t>
            </a:r>
            <a:r>
              <a:rPr lang="en-US" dirty="0"/>
              <a:t> </a:t>
            </a:r>
            <a:r>
              <a:rPr lang="en-US" dirty="0" err="1"/>
              <a:t>atunci</a:t>
            </a:r>
            <a:r>
              <a:rPr lang="en-US" dirty="0"/>
              <a:t> </a:t>
            </a:r>
            <a:r>
              <a:rPr lang="en-US" dirty="0" err="1"/>
              <a:t>cînd</a:t>
            </a:r>
            <a:r>
              <a:rPr lang="en-US" dirty="0"/>
              <a:t> </a:t>
            </a:r>
            <a:r>
              <a:rPr lang="en-US" dirty="0" err="1"/>
              <a:t>legea</a:t>
            </a:r>
            <a:r>
              <a:rPr lang="en-US" dirty="0"/>
              <a:t> </a:t>
            </a:r>
            <a:r>
              <a:rPr lang="en-US" dirty="0" err="1"/>
              <a:t>civilă</a:t>
            </a:r>
            <a:r>
              <a:rPr lang="en-US" dirty="0"/>
              <a:t> a </a:t>
            </a:r>
            <a:r>
              <a:rPr lang="en-US" dirty="0" err="1"/>
              <a:t>unui</a:t>
            </a:r>
            <a:r>
              <a:rPr lang="en-US" dirty="0"/>
              <a:t> stat </a:t>
            </a:r>
            <a:r>
              <a:rPr lang="en-US" dirty="0" err="1"/>
              <a:t>îl</a:t>
            </a:r>
            <a:r>
              <a:rPr lang="en-US" dirty="0"/>
              <a:t> </a:t>
            </a:r>
            <a:r>
              <a:rPr lang="en-US" dirty="0" err="1"/>
              <a:t>urmăreşte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cetăţeanul</a:t>
            </a:r>
            <a:r>
              <a:rPr lang="en-US" dirty="0"/>
              <a:t> </a:t>
            </a:r>
            <a:r>
              <a:rPr lang="en-US" dirty="0" err="1"/>
              <a:t>altui</a:t>
            </a:r>
            <a:r>
              <a:rPr lang="en-US" dirty="0"/>
              <a:t> stat </a:t>
            </a:r>
            <a:r>
              <a:rPr lang="en-US" dirty="0" err="1"/>
              <a:t>chiar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atunci</a:t>
            </a:r>
            <a:r>
              <a:rPr lang="en-US" dirty="0"/>
              <a:t> </a:t>
            </a:r>
            <a:r>
              <a:rPr lang="en-US" dirty="0" err="1"/>
              <a:t>cînd</a:t>
            </a:r>
            <a:r>
              <a:rPr lang="en-US" dirty="0"/>
              <a:t> el </a:t>
            </a:r>
            <a:r>
              <a:rPr lang="en-US" dirty="0" err="1"/>
              <a:t>îşi</a:t>
            </a:r>
            <a:r>
              <a:rPr lang="en-US" dirty="0"/>
              <a:t> are </a:t>
            </a:r>
            <a:r>
              <a:rPr lang="en-US" dirty="0" err="1"/>
              <a:t>domiciliul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reşedinţa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străinătate</a:t>
            </a:r>
            <a:r>
              <a:rPr lang="en-US" dirty="0"/>
              <a:t>,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teritoriul</a:t>
            </a:r>
            <a:r>
              <a:rPr lang="en-US" dirty="0"/>
              <a:t> </a:t>
            </a:r>
            <a:r>
              <a:rPr lang="en-US" dirty="0" err="1"/>
              <a:t>altui</a:t>
            </a:r>
            <a:r>
              <a:rPr lang="en-US" dirty="0"/>
              <a:t> stat. 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91556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Forma </a:t>
            </a:r>
            <a:r>
              <a:rPr lang="en-US" dirty="0" err="1"/>
              <a:t>exterioară</a:t>
            </a:r>
            <a:r>
              <a:rPr lang="en-US" dirty="0"/>
              <a:t> a </a:t>
            </a:r>
            <a:r>
              <a:rPr lang="en-US" dirty="0" err="1"/>
              <a:t>actelor</a:t>
            </a:r>
            <a:r>
              <a:rPr lang="en-US" dirty="0"/>
              <a:t> e </a:t>
            </a:r>
            <a:r>
              <a:rPr lang="en-US" dirty="0" err="1"/>
              <a:t>supusă</a:t>
            </a:r>
            <a:r>
              <a:rPr lang="en-US" dirty="0"/>
              <a:t> </a:t>
            </a:r>
            <a:r>
              <a:rPr lang="en-US" dirty="0" err="1"/>
              <a:t>legilor</a:t>
            </a:r>
            <a:r>
              <a:rPr lang="en-US" dirty="0"/>
              <a:t> </a:t>
            </a:r>
            <a:r>
              <a:rPr lang="en-US" dirty="0" err="1"/>
              <a:t>ţării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se face </a:t>
            </a:r>
            <a:r>
              <a:rPr lang="en-US" dirty="0" err="1"/>
              <a:t>actul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62" y="1825624"/>
            <a:ext cx="11119338" cy="503237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- </a:t>
            </a:r>
            <a:r>
              <a:rPr lang="en-US" sz="3500" b="1" dirty="0" err="1"/>
              <a:t>imobilele</a:t>
            </a:r>
            <a:r>
              <a:rPr lang="en-US" sz="3500" b="1" dirty="0"/>
              <a:t> </a:t>
            </a:r>
            <a:r>
              <a:rPr lang="en-US" sz="3500" b="1" dirty="0" err="1"/>
              <a:t>sunt</a:t>
            </a:r>
            <a:r>
              <a:rPr lang="en-US" sz="3500" b="1" dirty="0"/>
              <a:t> </a:t>
            </a:r>
            <a:r>
              <a:rPr lang="en-US" sz="3500" b="1" dirty="0" err="1"/>
              <a:t>supuse</a:t>
            </a:r>
            <a:r>
              <a:rPr lang="en-US" sz="3500" b="1" dirty="0"/>
              <a:t> </a:t>
            </a:r>
            <a:r>
              <a:rPr lang="en-US" sz="3500" b="1" dirty="0" err="1"/>
              <a:t>legilor</a:t>
            </a:r>
            <a:r>
              <a:rPr lang="en-US" sz="3500" b="1" dirty="0"/>
              <a:t> </a:t>
            </a:r>
            <a:r>
              <a:rPr lang="en-US" sz="3500" b="1" dirty="0" err="1"/>
              <a:t>ţării</a:t>
            </a:r>
            <a:r>
              <a:rPr lang="en-US" sz="3500" b="1" dirty="0"/>
              <a:t> </a:t>
            </a:r>
            <a:r>
              <a:rPr lang="en-US" sz="3500" b="1" dirty="0" err="1"/>
              <a:t>pe</a:t>
            </a:r>
            <a:r>
              <a:rPr lang="en-US" sz="3500" b="1" dirty="0"/>
              <a:t> </a:t>
            </a:r>
            <a:r>
              <a:rPr lang="en-US" sz="3500" b="1" dirty="0" err="1"/>
              <a:t>teritoriul</a:t>
            </a:r>
            <a:r>
              <a:rPr lang="en-US" sz="3500" b="1" dirty="0"/>
              <a:t> </a:t>
            </a:r>
            <a:r>
              <a:rPr lang="en-US" sz="3500" b="1" dirty="0" err="1"/>
              <a:t>căreia</a:t>
            </a:r>
            <a:r>
              <a:rPr lang="en-US" sz="3500" b="1" dirty="0"/>
              <a:t> se </a:t>
            </a:r>
            <a:r>
              <a:rPr lang="en-US" sz="3500" b="1" dirty="0" err="1"/>
              <a:t>află</a:t>
            </a:r>
            <a:r>
              <a:rPr lang="en-US" sz="3500" b="1" dirty="0"/>
              <a:t>: </a:t>
            </a:r>
            <a:r>
              <a:rPr lang="en-US" sz="3500" b="1" i="1" dirty="0" err="1"/>
              <a:t>lex</a:t>
            </a:r>
            <a:r>
              <a:rPr lang="en-US" sz="3500" b="1" i="1" dirty="0"/>
              <a:t> rei </a:t>
            </a:r>
            <a:r>
              <a:rPr lang="en-US" sz="3500" b="1" i="1" dirty="0" err="1"/>
              <a:t>sitae</a:t>
            </a:r>
            <a:r>
              <a:rPr lang="en-US" sz="3500" b="1" i="1" dirty="0"/>
              <a:t>;</a:t>
            </a:r>
          </a:p>
          <a:p>
            <a:pPr marL="0" indent="0">
              <a:buNone/>
            </a:pPr>
            <a:r>
              <a:rPr lang="en-US" sz="3500" b="1" dirty="0"/>
              <a:t>- </a:t>
            </a:r>
            <a:r>
              <a:rPr lang="en-US" sz="3500" b="1" dirty="0" err="1"/>
              <a:t>starea</a:t>
            </a:r>
            <a:r>
              <a:rPr lang="en-US" sz="3500" b="1" dirty="0"/>
              <a:t> </a:t>
            </a:r>
            <a:r>
              <a:rPr lang="en-US" sz="3500" b="1" dirty="0" err="1"/>
              <a:t>civilă</a:t>
            </a:r>
            <a:r>
              <a:rPr lang="en-US" sz="3500" b="1" dirty="0"/>
              <a:t> </a:t>
            </a:r>
            <a:r>
              <a:rPr lang="en-US" sz="3500" b="1" dirty="0" err="1"/>
              <a:t>şi</a:t>
            </a:r>
            <a:r>
              <a:rPr lang="en-US" sz="3500" b="1" dirty="0"/>
              <a:t> </a:t>
            </a:r>
            <a:r>
              <a:rPr lang="en-US" sz="3500" b="1" dirty="0" err="1"/>
              <a:t>capacitatea</a:t>
            </a:r>
            <a:r>
              <a:rPr lang="en-US" sz="3500" b="1" dirty="0"/>
              <a:t> </a:t>
            </a:r>
            <a:r>
              <a:rPr lang="en-US" sz="3500" b="1" dirty="0" err="1"/>
              <a:t>civilă</a:t>
            </a:r>
            <a:r>
              <a:rPr lang="en-US" sz="3500" b="1" dirty="0"/>
              <a:t> ale </a:t>
            </a:r>
            <a:r>
              <a:rPr lang="en-US" sz="3500" b="1" dirty="0" err="1"/>
              <a:t>persoanei</a:t>
            </a:r>
            <a:r>
              <a:rPr lang="en-US" sz="3500" b="1" dirty="0"/>
              <a:t> </a:t>
            </a:r>
            <a:r>
              <a:rPr lang="en-US" sz="3500" b="1" dirty="0" err="1"/>
              <a:t>fizice</a:t>
            </a:r>
            <a:r>
              <a:rPr lang="en-US" sz="3500" b="1" dirty="0"/>
              <a:t> sunt </a:t>
            </a:r>
            <a:r>
              <a:rPr lang="en-US" sz="3500" b="1" dirty="0" err="1"/>
              <a:t>supuse</a:t>
            </a:r>
            <a:r>
              <a:rPr lang="en-US" sz="3500" b="1" dirty="0"/>
              <a:t> </a:t>
            </a:r>
            <a:r>
              <a:rPr lang="en-US" sz="3500" b="1" dirty="0" err="1"/>
              <a:t>legii</a:t>
            </a:r>
            <a:r>
              <a:rPr lang="en-US" sz="3500" b="1" dirty="0"/>
              <a:t> </a:t>
            </a:r>
            <a:r>
              <a:rPr lang="en-US" sz="3500" b="1" dirty="0" err="1"/>
              <a:t>cetăţeniei</a:t>
            </a:r>
            <a:r>
              <a:rPr lang="en-US" sz="3500" b="1" dirty="0"/>
              <a:t> - </a:t>
            </a:r>
            <a:r>
              <a:rPr lang="en-US" sz="3500" b="1" i="1" dirty="0"/>
              <a:t>lex </a:t>
            </a:r>
            <a:r>
              <a:rPr lang="en-US" sz="3500" b="1" i="1" dirty="0" err="1"/>
              <a:t>personal</a:t>
            </a:r>
            <a:r>
              <a:rPr lang="en-US" sz="3500" b="1" dirty="0" err="1"/>
              <a:t>is</a:t>
            </a:r>
            <a:r>
              <a:rPr lang="en-US" sz="3500" b="1" dirty="0"/>
              <a:t> </a:t>
            </a:r>
            <a:r>
              <a:rPr lang="en-US" sz="3500" b="1" dirty="0" err="1"/>
              <a:t>est</a:t>
            </a:r>
            <a:r>
              <a:rPr lang="en-US" sz="3500" b="1" dirty="0"/>
              <a:t> </a:t>
            </a:r>
            <a:r>
              <a:rPr lang="en-US" sz="3500" b="1" i="1" dirty="0"/>
              <a:t>lex patriae</a:t>
            </a:r>
            <a:r>
              <a:rPr lang="en-US" sz="3500" b="1" dirty="0"/>
              <a:t>, </a:t>
            </a:r>
            <a:r>
              <a:rPr lang="en-US" sz="3500" b="1" dirty="0" err="1"/>
              <a:t>iar</a:t>
            </a:r>
            <a:r>
              <a:rPr lang="en-US" sz="3500" b="1" dirty="0"/>
              <a:t> </a:t>
            </a:r>
            <a:r>
              <a:rPr lang="en-US" sz="3500" b="1" dirty="0" err="1"/>
              <a:t>capacitatea</a:t>
            </a:r>
            <a:r>
              <a:rPr lang="en-US" sz="3500" b="1" dirty="0"/>
              <a:t> </a:t>
            </a:r>
            <a:r>
              <a:rPr lang="en-US" sz="3500" b="1" dirty="0" err="1"/>
              <a:t>persoanei</a:t>
            </a:r>
            <a:r>
              <a:rPr lang="en-US" sz="3500" b="1" dirty="0"/>
              <a:t> </a:t>
            </a:r>
            <a:r>
              <a:rPr lang="en-US" sz="3500" b="1" dirty="0" err="1"/>
              <a:t>juridice</a:t>
            </a:r>
            <a:r>
              <a:rPr lang="en-US" sz="3500" b="1" dirty="0"/>
              <a:t> </a:t>
            </a:r>
            <a:r>
              <a:rPr lang="en-US" sz="3500" b="1" dirty="0" err="1"/>
              <a:t>este</a:t>
            </a:r>
            <a:r>
              <a:rPr lang="en-US" sz="3500" b="1" dirty="0"/>
              <a:t> </a:t>
            </a:r>
            <a:r>
              <a:rPr lang="en-US" sz="3500" b="1" dirty="0" err="1"/>
              <a:t>supusă</a:t>
            </a:r>
            <a:r>
              <a:rPr lang="en-US" sz="3500" b="1" dirty="0"/>
              <a:t> </a:t>
            </a:r>
            <a:r>
              <a:rPr lang="en-US" sz="3500" b="1" dirty="0" err="1"/>
              <a:t>legii</a:t>
            </a:r>
            <a:r>
              <a:rPr lang="en-US" sz="3500" b="1" dirty="0"/>
              <a:t> </a:t>
            </a:r>
            <a:r>
              <a:rPr lang="en-US" sz="3500" b="1" dirty="0" err="1"/>
              <a:t>naţionalităţii</a:t>
            </a:r>
            <a:r>
              <a:rPr lang="en-US" sz="3500" b="1" dirty="0"/>
              <a:t>, </a:t>
            </a:r>
            <a:r>
              <a:rPr lang="en-US" sz="3500" b="1" dirty="0" err="1"/>
              <a:t>determinată</a:t>
            </a:r>
            <a:r>
              <a:rPr lang="en-US" sz="3500" b="1" dirty="0"/>
              <a:t> de </a:t>
            </a:r>
            <a:r>
              <a:rPr lang="en-US" sz="3500" b="1" dirty="0" err="1"/>
              <a:t>sediul</a:t>
            </a:r>
            <a:r>
              <a:rPr lang="en-US" sz="3500" b="1" dirty="0"/>
              <a:t> </a:t>
            </a:r>
            <a:r>
              <a:rPr lang="en-US" sz="3500" b="1" dirty="0" err="1"/>
              <a:t>său</a:t>
            </a:r>
            <a:r>
              <a:rPr lang="en-US" sz="3500" b="1" dirty="0"/>
              <a:t> (ca </a:t>
            </a:r>
            <a:r>
              <a:rPr lang="en-US" sz="3500" b="1" dirty="0" err="1"/>
              <a:t>regulă</a:t>
            </a:r>
            <a:r>
              <a:rPr lang="en-US" sz="3500" b="1" dirty="0"/>
              <a:t>);</a:t>
            </a:r>
          </a:p>
          <a:p>
            <a:pPr marL="0" indent="0">
              <a:buNone/>
            </a:pPr>
            <a:r>
              <a:rPr lang="en-US" sz="3500" b="1" dirty="0"/>
              <a:t>- forma </a:t>
            </a:r>
            <a:r>
              <a:rPr lang="en-US" sz="3500" b="1" dirty="0" err="1"/>
              <a:t>actului</a:t>
            </a:r>
            <a:r>
              <a:rPr lang="en-US" sz="3500" b="1" dirty="0"/>
              <a:t> </a:t>
            </a:r>
            <a:r>
              <a:rPr lang="en-US" sz="3500" b="1" dirty="0" err="1"/>
              <a:t>juridic</a:t>
            </a:r>
            <a:r>
              <a:rPr lang="en-US" sz="3500" b="1" dirty="0"/>
              <a:t> </a:t>
            </a:r>
            <a:r>
              <a:rPr lang="en-US" sz="3500" b="1" dirty="0" err="1"/>
              <a:t>este</a:t>
            </a:r>
            <a:r>
              <a:rPr lang="en-US" sz="3500" b="1" dirty="0"/>
              <a:t> </a:t>
            </a:r>
            <a:r>
              <a:rPr lang="en-US" sz="3500" b="1" dirty="0" err="1"/>
              <a:t>cârmuită</a:t>
            </a:r>
            <a:r>
              <a:rPr lang="en-US" sz="3500" b="1" dirty="0"/>
              <a:t> de </a:t>
            </a:r>
            <a:r>
              <a:rPr lang="en-US" sz="3500" b="1" dirty="0" err="1"/>
              <a:t>legea</a:t>
            </a:r>
            <a:r>
              <a:rPr lang="en-US" sz="3500" b="1" dirty="0"/>
              <a:t> </a:t>
            </a:r>
            <a:r>
              <a:rPr lang="en-US" sz="3500" b="1" dirty="0" err="1"/>
              <a:t>locului</a:t>
            </a:r>
            <a:r>
              <a:rPr lang="en-US" sz="3500" b="1" dirty="0"/>
              <a:t> </a:t>
            </a:r>
            <a:r>
              <a:rPr lang="en-US" sz="3500" b="1" dirty="0" err="1"/>
              <a:t>unde</a:t>
            </a:r>
            <a:r>
              <a:rPr lang="en-US" sz="3500" b="1" dirty="0"/>
              <a:t> se </a:t>
            </a:r>
            <a:r>
              <a:rPr lang="en-US" sz="3500" b="1" dirty="0" err="1"/>
              <a:t>încheie</a:t>
            </a:r>
            <a:r>
              <a:rPr lang="en-US" sz="3500" b="1" dirty="0"/>
              <a:t>: </a:t>
            </a:r>
            <a:r>
              <a:rPr lang="en-US" sz="3500" b="1" i="1" dirty="0"/>
              <a:t>locus </a:t>
            </a:r>
            <a:r>
              <a:rPr lang="en-US" sz="3500" b="1" i="1" dirty="0" err="1"/>
              <a:t>regit</a:t>
            </a:r>
            <a:r>
              <a:rPr lang="en-US" sz="3500" b="1" i="1" dirty="0"/>
              <a:t> </a:t>
            </a:r>
            <a:r>
              <a:rPr lang="en-US" sz="3500" b="1" i="1" dirty="0" err="1"/>
              <a:t>actum</a:t>
            </a:r>
            <a:r>
              <a:rPr lang="en-US" sz="3500" b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9135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Drept</a:t>
            </a:r>
            <a:r>
              <a:rPr lang="en-US" dirty="0"/>
              <a:t> international </a:t>
            </a:r>
            <a:r>
              <a:rPr lang="en-US" dirty="0" err="1"/>
              <a:t>privat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</a:t>
            </a:r>
            <a:r>
              <a:rPr lang="en-US" dirty="0" err="1"/>
              <a:t>dreptul</a:t>
            </a:r>
            <a:r>
              <a:rPr lang="en-US" dirty="0"/>
              <a:t> </a:t>
            </a:r>
            <a:r>
              <a:rPr lang="en-US" dirty="0" err="1"/>
              <a:t>internaţional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</a:t>
            </a:r>
            <a:r>
              <a:rPr lang="en-US" dirty="0" err="1"/>
              <a:t>există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reguli</a:t>
            </a:r>
            <a:r>
              <a:rPr lang="en-US" dirty="0"/>
              <a:t> - </a:t>
            </a:r>
            <a:r>
              <a:rPr lang="en-US" dirty="0" err="1"/>
              <a:t>lex</a:t>
            </a:r>
            <a:r>
              <a:rPr lang="en-US" dirty="0"/>
              <a:t> </a:t>
            </a:r>
            <a:r>
              <a:rPr lang="en-US" dirty="0" err="1"/>
              <a:t>causae</a:t>
            </a:r>
            <a:r>
              <a:rPr lang="en-US" dirty="0"/>
              <a:t> - care </a:t>
            </a:r>
            <a:r>
              <a:rPr lang="en-US" dirty="0" err="1"/>
              <a:t>rezolvă</a:t>
            </a:r>
            <a:r>
              <a:rPr lang="en-US" dirty="0"/>
              <a:t> </a:t>
            </a:r>
            <a:r>
              <a:rPr lang="en-US" dirty="0" err="1"/>
              <a:t>posibilul</a:t>
            </a:r>
            <a:r>
              <a:rPr lang="en-US" dirty="0"/>
              <a:t> "conflict de </a:t>
            </a:r>
            <a:r>
              <a:rPr lang="en-US" dirty="0" err="1"/>
              <a:t>legi</a:t>
            </a:r>
            <a:r>
              <a:rPr lang="en-US" dirty="0"/>
              <a:t>"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domenii</a:t>
            </a:r>
            <a:r>
              <a:rPr lang="en-US" dirty="0"/>
              <a:t> ale </a:t>
            </a:r>
            <a:r>
              <a:rPr lang="en-US" dirty="0" err="1"/>
              <a:t>raporturilor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; </a:t>
            </a:r>
          </a:p>
          <a:p>
            <a:r>
              <a:rPr lang="en-US" dirty="0" err="1"/>
              <a:t>bunăoară</a:t>
            </a:r>
            <a:r>
              <a:rPr lang="en-US" dirty="0"/>
              <a:t>, </a:t>
            </a:r>
            <a:r>
              <a:rPr lang="en-US" dirty="0" err="1"/>
              <a:t>raportul</a:t>
            </a:r>
            <a:r>
              <a:rPr lang="en-US" dirty="0"/>
              <a:t> civil </a:t>
            </a:r>
            <a:r>
              <a:rPr lang="en-US" dirty="0" err="1"/>
              <a:t>născut</a:t>
            </a:r>
            <a:r>
              <a:rPr lang="en-US" dirty="0"/>
              <a:t> </a:t>
            </a:r>
            <a:r>
              <a:rPr lang="en-US" dirty="0" err="1"/>
              <a:t>dintr</a:t>
            </a:r>
            <a:r>
              <a:rPr lang="en-US" dirty="0"/>
              <a:t>-un delict civil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supus</a:t>
            </a:r>
            <a:r>
              <a:rPr lang="en-US" dirty="0"/>
              <a:t> </a:t>
            </a:r>
            <a:r>
              <a:rPr lang="en-US" dirty="0" err="1"/>
              <a:t>legii</a:t>
            </a:r>
            <a:r>
              <a:rPr lang="en-US" dirty="0"/>
              <a:t> </a:t>
            </a:r>
            <a:r>
              <a:rPr lang="en-US" dirty="0" err="1"/>
              <a:t>locului</a:t>
            </a:r>
            <a:r>
              <a:rPr lang="en-US" dirty="0"/>
              <a:t> </a:t>
            </a:r>
            <a:r>
              <a:rPr lang="en-US" dirty="0" err="1"/>
              <a:t>comiterii</a:t>
            </a:r>
            <a:r>
              <a:rPr lang="en-US" dirty="0"/>
              <a:t> </a:t>
            </a:r>
            <a:r>
              <a:rPr lang="en-US" dirty="0" err="1"/>
              <a:t>faptei</a:t>
            </a:r>
            <a:r>
              <a:rPr lang="en-US" dirty="0"/>
              <a:t> </a:t>
            </a:r>
            <a:r>
              <a:rPr lang="en-US" dirty="0" err="1"/>
              <a:t>ilicite</a:t>
            </a:r>
            <a:r>
              <a:rPr lang="en-US" dirty="0"/>
              <a:t> </a:t>
            </a:r>
            <a:r>
              <a:rPr lang="en-US" dirty="0" err="1"/>
              <a:t>cauzatoare</a:t>
            </a:r>
            <a:r>
              <a:rPr lang="en-US" dirty="0"/>
              <a:t> de </a:t>
            </a:r>
            <a:r>
              <a:rPr lang="en-US" dirty="0" err="1"/>
              <a:t>prejudiciu</a:t>
            </a:r>
            <a:r>
              <a:rPr lang="en-US" dirty="0"/>
              <a:t> - </a:t>
            </a:r>
            <a:r>
              <a:rPr lang="en-US" b="1" dirty="0" err="1"/>
              <a:t>lex</a:t>
            </a:r>
            <a:r>
              <a:rPr lang="en-US" b="1" dirty="0"/>
              <a:t> loci </a:t>
            </a:r>
            <a:r>
              <a:rPr lang="en-US" b="1" dirty="0" err="1"/>
              <a:t>delici</a:t>
            </a:r>
            <a:r>
              <a:rPr lang="en-US" b="1" dirty="0"/>
              <a:t> </a:t>
            </a:r>
            <a:r>
              <a:rPr lang="en-US" b="1" dirty="0" err="1"/>
              <a:t>commisi</a:t>
            </a:r>
            <a:r>
              <a:rPr lang="en-US" b="1" dirty="0"/>
              <a:t>, </a:t>
            </a:r>
          </a:p>
          <a:p>
            <a:endParaRPr lang="en-US" b="1" dirty="0"/>
          </a:p>
          <a:p>
            <a:r>
              <a:rPr lang="en-US" dirty="0" err="1"/>
              <a:t>ori</a:t>
            </a:r>
            <a:r>
              <a:rPr lang="en-US" dirty="0"/>
              <a:t> </a:t>
            </a:r>
            <a:r>
              <a:rPr lang="en-US" dirty="0" err="1"/>
              <a:t>legii</a:t>
            </a:r>
            <a:r>
              <a:rPr lang="en-US" dirty="0"/>
              <a:t> </a:t>
            </a:r>
            <a:r>
              <a:rPr lang="en-US" dirty="0" err="1"/>
              <a:t>locului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se </a:t>
            </a:r>
            <a:r>
              <a:rPr lang="en-US" dirty="0" err="1"/>
              <a:t>consumă</a:t>
            </a:r>
            <a:r>
              <a:rPr lang="en-US" dirty="0"/>
              <a:t> </a:t>
            </a:r>
            <a:r>
              <a:rPr lang="en-US" dirty="0" err="1"/>
              <a:t>efectele</a:t>
            </a:r>
            <a:r>
              <a:rPr lang="en-US" dirty="0"/>
              <a:t> negative ale </a:t>
            </a:r>
            <a:r>
              <a:rPr lang="en-US" dirty="0" err="1"/>
              <a:t>delictului</a:t>
            </a:r>
            <a:r>
              <a:rPr lang="en-US" dirty="0"/>
              <a:t> civil: </a:t>
            </a:r>
            <a:r>
              <a:rPr lang="en-US" b="1" dirty="0" err="1"/>
              <a:t>lex</a:t>
            </a:r>
            <a:r>
              <a:rPr lang="en-US" b="1" dirty="0"/>
              <a:t> loci </a:t>
            </a:r>
            <a:r>
              <a:rPr lang="en-US" b="1" dirty="0" err="1"/>
              <a:t>lessionis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De </a:t>
            </a:r>
            <a:r>
              <a:rPr lang="en-US" dirty="0" err="1"/>
              <a:t>reţinut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, </a:t>
            </a:r>
            <a:r>
              <a:rPr lang="en-US" dirty="0" err="1"/>
              <a:t>atunci</a:t>
            </a:r>
            <a:r>
              <a:rPr lang="en-US" dirty="0"/>
              <a:t> </a:t>
            </a:r>
            <a:r>
              <a:rPr lang="en-US" dirty="0" err="1"/>
              <a:t>când</a:t>
            </a:r>
            <a:r>
              <a:rPr lang="en-US" dirty="0"/>
              <a:t> </a:t>
            </a:r>
            <a:r>
              <a:rPr lang="en-US" dirty="0" err="1"/>
              <a:t>judecătorul</a:t>
            </a:r>
            <a:r>
              <a:rPr lang="en-US" dirty="0"/>
              <a:t> </a:t>
            </a:r>
            <a:r>
              <a:rPr lang="en-US" dirty="0" err="1"/>
              <a:t>aplică</a:t>
            </a:r>
            <a:r>
              <a:rPr lang="en-US" dirty="0"/>
              <a:t> o </a:t>
            </a:r>
            <a:r>
              <a:rPr lang="en-US" dirty="0" err="1"/>
              <a:t>lege</a:t>
            </a:r>
            <a:r>
              <a:rPr lang="en-US" dirty="0"/>
              <a:t> </a:t>
            </a:r>
            <a:r>
              <a:rPr lang="en-US" dirty="0" err="1"/>
              <a:t>străină</a:t>
            </a:r>
            <a:r>
              <a:rPr lang="en-US" dirty="0"/>
              <a:t> o face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el se </a:t>
            </a:r>
            <a:r>
              <a:rPr lang="en-US" dirty="0" err="1"/>
              <a:t>supune</a:t>
            </a:r>
            <a:r>
              <a:rPr lang="en-US" dirty="0"/>
              <a:t> </a:t>
            </a:r>
            <a:r>
              <a:rPr lang="en-US" dirty="0" err="1"/>
              <a:t>legii</a:t>
            </a:r>
            <a:r>
              <a:rPr lang="en-US" dirty="0"/>
              <a:t> RM, care </a:t>
            </a:r>
            <a:r>
              <a:rPr lang="en-US" dirty="0" err="1"/>
              <a:t>îl</a:t>
            </a:r>
            <a:r>
              <a:rPr lang="en-US" dirty="0"/>
              <a:t> </a:t>
            </a:r>
            <a:r>
              <a:rPr lang="en-US" dirty="0" err="1"/>
              <a:t>obligă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aplice</a:t>
            </a:r>
            <a:r>
              <a:rPr lang="en-US" dirty="0"/>
              <a:t> </a:t>
            </a:r>
            <a:r>
              <a:rPr lang="en-US" dirty="0" err="1"/>
              <a:t>acea</a:t>
            </a:r>
            <a:r>
              <a:rPr lang="en-US" dirty="0"/>
              <a:t> </a:t>
            </a:r>
            <a:r>
              <a:rPr lang="en-US" dirty="0" err="1"/>
              <a:t>lege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090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Pandecte</a:t>
            </a:r>
            <a:r>
              <a:rPr lang="en-US" dirty="0"/>
              <a:t>. </a:t>
            </a:r>
            <a:r>
              <a:rPr lang="en-US" dirty="0" err="1"/>
              <a:t>Culegere</a:t>
            </a:r>
            <a:r>
              <a:rPr lang="en-US" dirty="0"/>
              <a:t> de </a:t>
            </a:r>
            <a:r>
              <a:rPr lang="en-US" dirty="0" err="1"/>
              <a:t>opinii</a:t>
            </a:r>
            <a:r>
              <a:rPr lang="en-US" dirty="0"/>
              <a:t> ale </a:t>
            </a:r>
            <a:r>
              <a:rPr lang="en-US" dirty="0" err="1"/>
              <a:t>jurisconsulților</a:t>
            </a:r>
            <a:r>
              <a:rPr lang="en-US" dirty="0"/>
              <a:t> </a:t>
            </a:r>
            <a:r>
              <a:rPr lang="en-US" dirty="0" err="1"/>
              <a:t>romani</a:t>
            </a:r>
            <a:r>
              <a:rPr lang="en-US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principalelor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, </a:t>
            </a:r>
            <a:r>
              <a:rPr lang="en-US" dirty="0" err="1"/>
              <a:t>alcătuită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vremea</a:t>
            </a:r>
            <a:r>
              <a:rPr lang="en-US" dirty="0"/>
              <a:t> </a:t>
            </a:r>
            <a:r>
              <a:rPr lang="en-US" dirty="0" err="1"/>
              <a:t>împăratului</a:t>
            </a:r>
            <a:r>
              <a:rPr lang="en-US" dirty="0"/>
              <a:t> Justinian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adaptată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 </a:t>
            </a:r>
            <a:r>
              <a:rPr lang="en-US" dirty="0" err="1"/>
              <a:t>nevoilor</a:t>
            </a:r>
            <a:r>
              <a:rPr lang="en-US" dirty="0"/>
              <a:t> </a:t>
            </a:r>
            <a:r>
              <a:rPr lang="en-US" dirty="0" err="1"/>
              <a:t>noilor</a:t>
            </a:r>
            <a:r>
              <a:rPr lang="en-US" dirty="0"/>
              <a:t> </a:t>
            </a:r>
            <a:r>
              <a:rPr lang="en-US" dirty="0" err="1"/>
              <a:t>instituții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 </a:t>
            </a:r>
            <a:r>
              <a:rPr lang="en-US" dirty="0" err="1"/>
              <a:t>doilea</a:t>
            </a:r>
            <a:r>
              <a:rPr lang="en-US" dirty="0"/>
              <a:t> tip a </a:t>
            </a:r>
            <a:r>
              <a:rPr lang="en-US" dirty="0" err="1"/>
              <a:t>sistemului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de tip </a:t>
            </a:r>
            <a:r>
              <a:rPr lang="en-US" dirty="0" err="1"/>
              <a:t>continenetal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bazat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pandecte</a:t>
            </a:r>
            <a:r>
              <a:rPr lang="en-US" dirty="0"/>
              <a:t>. </a:t>
            </a:r>
            <a:r>
              <a:rPr lang="en-US" dirty="0" err="1"/>
              <a:t>Acesta</a:t>
            </a:r>
            <a:r>
              <a:rPr lang="en-US" dirty="0"/>
              <a:t> se </a:t>
            </a:r>
            <a:r>
              <a:rPr lang="en-US" dirty="0" err="1"/>
              <a:t>caracterizează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aceia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reprezintă</a:t>
            </a:r>
            <a:r>
              <a:rPr lang="en-US" dirty="0"/>
              <a:t> o </a:t>
            </a:r>
            <a:r>
              <a:rPr lang="en-US" dirty="0" err="1"/>
              <a:t>culegere</a:t>
            </a:r>
            <a:r>
              <a:rPr lang="en-US" dirty="0"/>
              <a:t> de </a:t>
            </a:r>
            <a:r>
              <a:rPr lang="en-US" dirty="0" err="1"/>
              <a:t>opinie</a:t>
            </a:r>
            <a:r>
              <a:rPr lang="en-US" dirty="0"/>
              <a:t> a </a:t>
            </a:r>
            <a:r>
              <a:rPr lang="en-US" dirty="0" err="1"/>
              <a:t>juriștelor</a:t>
            </a:r>
            <a:r>
              <a:rPr lang="en-US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principalelor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transpunerea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practică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246624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754" y="909087"/>
            <a:ext cx="10920046" cy="5039825"/>
          </a:xfrm>
        </p:spPr>
        <p:txBody>
          <a:bodyPr>
            <a:noAutofit/>
          </a:bodyPr>
          <a:lstStyle/>
          <a:p>
            <a:r>
              <a:rPr lang="en-US" sz="3500" dirty="0" err="1"/>
              <a:t>Modul</a:t>
            </a:r>
            <a:r>
              <a:rPr lang="en-US" sz="3500" dirty="0"/>
              <a:t> de </a:t>
            </a:r>
            <a:r>
              <a:rPr lang="en-US" sz="3500" dirty="0" err="1"/>
              <a:t>recunoaştere</a:t>
            </a:r>
            <a:r>
              <a:rPr lang="en-US" sz="3500" dirty="0"/>
              <a:t> a </a:t>
            </a:r>
            <a:r>
              <a:rPr lang="en-US" sz="3500" dirty="0" err="1"/>
              <a:t>efectului</a:t>
            </a:r>
            <a:r>
              <a:rPr lang="en-US" sz="3500" dirty="0"/>
              <a:t> </a:t>
            </a:r>
            <a:r>
              <a:rPr lang="en-US" sz="3500" dirty="0" err="1"/>
              <a:t>juridic</a:t>
            </a:r>
            <a:r>
              <a:rPr lang="en-US" sz="3500" dirty="0"/>
              <a:t> al </a:t>
            </a:r>
            <a:r>
              <a:rPr lang="en-US" sz="3500" dirty="0" err="1"/>
              <a:t>acestora</a:t>
            </a:r>
            <a:r>
              <a:rPr lang="en-US" sz="3500" dirty="0"/>
              <a:t> </a:t>
            </a:r>
            <a:r>
              <a:rPr lang="en-US" sz="3500" dirty="0" err="1"/>
              <a:t>este</a:t>
            </a:r>
            <a:r>
              <a:rPr lang="en-US" sz="3500" dirty="0"/>
              <a:t> </a:t>
            </a:r>
            <a:r>
              <a:rPr lang="en-US" sz="3500" dirty="0" err="1"/>
              <a:t>stabilit</a:t>
            </a:r>
            <a:r>
              <a:rPr lang="en-US" sz="3500" dirty="0"/>
              <a:t> </a:t>
            </a:r>
            <a:r>
              <a:rPr lang="en-US" sz="3500" dirty="0" err="1"/>
              <a:t>prin</a:t>
            </a:r>
            <a:r>
              <a:rPr lang="en-US" sz="3500" dirty="0"/>
              <a:t> </a:t>
            </a:r>
            <a:r>
              <a:rPr lang="en-US" sz="3500" dirty="0" err="1"/>
              <a:t>legi</a:t>
            </a:r>
            <a:r>
              <a:rPr lang="en-US" sz="3500" dirty="0"/>
              <a:t>, </a:t>
            </a:r>
            <a:r>
              <a:rPr lang="en-US" sz="3500" dirty="0" err="1"/>
              <a:t>tratate</a:t>
            </a:r>
            <a:r>
              <a:rPr lang="en-US" sz="3500" dirty="0"/>
              <a:t> </a:t>
            </a:r>
            <a:r>
              <a:rPr lang="en-US" sz="3500" dirty="0" err="1"/>
              <a:t>bilaterale</a:t>
            </a:r>
            <a:r>
              <a:rPr lang="en-US" sz="3500" dirty="0"/>
              <a:t> </a:t>
            </a:r>
            <a:r>
              <a:rPr lang="en-US" sz="3500" dirty="0" err="1"/>
              <a:t>sau</a:t>
            </a:r>
            <a:r>
              <a:rPr lang="en-US" sz="3500" dirty="0"/>
              <a:t> </a:t>
            </a:r>
            <a:r>
              <a:rPr lang="en-US" sz="3500" dirty="0" err="1"/>
              <a:t>convenţii</a:t>
            </a:r>
            <a:r>
              <a:rPr lang="en-US" sz="3500" dirty="0"/>
              <a:t> </a:t>
            </a:r>
            <a:r>
              <a:rPr lang="en-US" sz="3500" dirty="0" err="1"/>
              <a:t>fiind</a:t>
            </a:r>
            <a:r>
              <a:rPr lang="en-US" sz="3500" dirty="0"/>
              <a:t> </a:t>
            </a:r>
            <a:r>
              <a:rPr lang="en-US" sz="3500" dirty="0" err="1"/>
              <a:t>necesare</a:t>
            </a:r>
            <a:r>
              <a:rPr lang="en-US" sz="3500" dirty="0"/>
              <a:t> </a:t>
            </a:r>
            <a:r>
              <a:rPr lang="en-US" sz="3500" dirty="0" err="1"/>
              <a:t>în</a:t>
            </a:r>
            <a:r>
              <a:rPr lang="en-US" sz="3500" dirty="0"/>
              <a:t> </a:t>
            </a:r>
            <a:r>
              <a:rPr lang="en-US" sz="3500" dirty="0" err="1"/>
              <a:t>anumite</a:t>
            </a:r>
            <a:r>
              <a:rPr lang="en-US" sz="3500" dirty="0"/>
              <a:t> </a:t>
            </a:r>
            <a:r>
              <a:rPr lang="en-US" sz="3500" dirty="0" err="1"/>
              <a:t>cazuri</a:t>
            </a:r>
            <a:r>
              <a:rPr lang="en-US" sz="3500" dirty="0"/>
              <a:t> un act </a:t>
            </a:r>
            <a:r>
              <a:rPr lang="en-US" sz="3500" dirty="0" err="1"/>
              <a:t>expres</a:t>
            </a:r>
            <a:r>
              <a:rPr lang="en-US" sz="3500" dirty="0"/>
              <a:t> de </a:t>
            </a:r>
            <a:r>
              <a:rPr lang="en-US" sz="3500" dirty="0" err="1"/>
              <a:t>recunoaştere</a:t>
            </a:r>
            <a:r>
              <a:rPr lang="en-US" sz="3500" dirty="0"/>
              <a:t> a </a:t>
            </a:r>
            <a:r>
              <a:rPr lang="en-US" sz="3500" dirty="0" err="1"/>
              <a:t>validităţii</a:t>
            </a:r>
            <a:r>
              <a:rPr lang="en-US" sz="3500" dirty="0"/>
              <a:t> sale din </a:t>
            </a:r>
            <a:r>
              <a:rPr lang="en-US" sz="3500" dirty="0" err="1"/>
              <a:t>partea</a:t>
            </a:r>
            <a:r>
              <a:rPr lang="en-US" sz="3500" dirty="0"/>
              <a:t> </a:t>
            </a:r>
            <a:r>
              <a:rPr lang="en-US" sz="3500" dirty="0" err="1"/>
              <a:t>unui</a:t>
            </a:r>
            <a:r>
              <a:rPr lang="en-US" sz="3500" dirty="0"/>
              <a:t> organ de stat a </a:t>
            </a:r>
            <a:r>
              <a:rPr lang="en-US" sz="3500" dirty="0" err="1"/>
              <a:t>Moldovei</a:t>
            </a:r>
            <a:r>
              <a:rPr lang="en-US" sz="3500" dirty="0"/>
              <a:t>. De </a:t>
            </a:r>
            <a:r>
              <a:rPr lang="en-US" sz="3500" dirty="0" err="1"/>
              <a:t>exemplu</a:t>
            </a:r>
            <a:r>
              <a:rPr lang="en-US" sz="3500" dirty="0"/>
              <a:t>, "</a:t>
            </a:r>
            <a:r>
              <a:rPr lang="en-US" sz="3500" b="1" dirty="0" err="1"/>
              <a:t>Convenţia</a:t>
            </a:r>
            <a:r>
              <a:rPr lang="en-US" sz="3500" b="1" dirty="0"/>
              <a:t> </a:t>
            </a:r>
            <a:r>
              <a:rPr lang="en-US" sz="3500" b="1" dirty="0" err="1"/>
              <a:t>pentru</a:t>
            </a:r>
            <a:r>
              <a:rPr lang="en-US" sz="3500" b="1" dirty="0"/>
              <a:t> </a:t>
            </a:r>
            <a:r>
              <a:rPr lang="en-US" sz="3500" b="1" dirty="0" err="1"/>
              <a:t>recunoaşterea</a:t>
            </a:r>
            <a:r>
              <a:rPr lang="en-US" sz="3500" b="1" dirty="0"/>
              <a:t> </a:t>
            </a:r>
            <a:r>
              <a:rPr lang="en-US" sz="3500" b="1" dirty="0" err="1"/>
              <a:t>şi</a:t>
            </a:r>
            <a:r>
              <a:rPr lang="en-US" sz="3500" b="1" dirty="0"/>
              <a:t> </a:t>
            </a:r>
            <a:r>
              <a:rPr lang="en-US" sz="3500" b="1" dirty="0" err="1"/>
              <a:t>executarea</a:t>
            </a:r>
            <a:r>
              <a:rPr lang="en-US" sz="3500" b="1" dirty="0"/>
              <a:t> </a:t>
            </a:r>
            <a:r>
              <a:rPr lang="en-US" sz="3500" b="1" dirty="0" err="1"/>
              <a:t>sentinţelor</a:t>
            </a:r>
            <a:r>
              <a:rPr lang="en-US" sz="3500" b="1" dirty="0"/>
              <a:t> </a:t>
            </a:r>
            <a:r>
              <a:rPr lang="en-US" sz="3500" b="1" dirty="0" err="1"/>
              <a:t>arbitrale</a:t>
            </a:r>
            <a:r>
              <a:rPr lang="en-US" sz="3500" b="1" dirty="0"/>
              <a:t> </a:t>
            </a:r>
            <a:r>
              <a:rPr lang="en-US" sz="3500" b="1" dirty="0" err="1"/>
              <a:t>străine</a:t>
            </a:r>
            <a:r>
              <a:rPr lang="en-US" sz="3500" dirty="0"/>
              <a:t>", la care </a:t>
            </a:r>
            <a:r>
              <a:rPr lang="en-US" sz="3500" dirty="0" err="1"/>
              <a:t>Republica</a:t>
            </a:r>
            <a:r>
              <a:rPr lang="en-US" sz="3500" dirty="0"/>
              <a:t> Moldova a </a:t>
            </a:r>
            <a:r>
              <a:rPr lang="en-US" sz="3500" dirty="0" err="1"/>
              <a:t>aderat</a:t>
            </a:r>
            <a:r>
              <a:rPr lang="en-US" sz="3500" dirty="0"/>
              <a:t> la 10 </a:t>
            </a:r>
            <a:r>
              <a:rPr lang="en-US" sz="3500" dirty="0" err="1"/>
              <a:t>iulie</a:t>
            </a:r>
            <a:r>
              <a:rPr lang="en-US" sz="3500" dirty="0"/>
              <a:t> 1998 (</a:t>
            </a:r>
            <a:r>
              <a:rPr lang="en-US" sz="3500" dirty="0" err="1"/>
              <a:t>în</a:t>
            </a:r>
            <a:r>
              <a:rPr lang="en-US" sz="3500" dirty="0"/>
              <a:t> </a:t>
            </a:r>
            <a:r>
              <a:rPr lang="en-US" sz="3500" dirty="0" err="1"/>
              <a:t>vigoare</a:t>
            </a:r>
            <a:r>
              <a:rPr lang="en-US" sz="3500" dirty="0"/>
              <a:t> de la 30.07.1998), </a:t>
            </a:r>
            <a:r>
              <a:rPr lang="en-US" sz="3500" dirty="0" err="1"/>
              <a:t>prevede</a:t>
            </a:r>
            <a:r>
              <a:rPr lang="en-US" sz="3500" dirty="0"/>
              <a:t> </a:t>
            </a:r>
            <a:r>
              <a:rPr lang="en-US" sz="3500" dirty="0" err="1"/>
              <a:t>că</a:t>
            </a:r>
            <a:r>
              <a:rPr lang="en-US" sz="3500" dirty="0"/>
              <a:t> </a:t>
            </a:r>
            <a:r>
              <a:rPr lang="en-US" sz="3500" dirty="0" err="1"/>
              <a:t>hotărârile</a:t>
            </a:r>
            <a:r>
              <a:rPr lang="en-US" sz="3500" dirty="0"/>
              <a:t> </a:t>
            </a:r>
            <a:r>
              <a:rPr lang="en-US" sz="3500" dirty="0" err="1"/>
              <a:t>adoptate</a:t>
            </a:r>
            <a:r>
              <a:rPr lang="en-US" sz="3500" dirty="0"/>
              <a:t> de </a:t>
            </a:r>
            <a:r>
              <a:rPr lang="en-US" sz="3500" dirty="0" err="1"/>
              <a:t>instanţele</a:t>
            </a:r>
            <a:r>
              <a:rPr lang="en-US" sz="3500" dirty="0"/>
              <a:t> </a:t>
            </a:r>
            <a:r>
              <a:rPr lang="en-US" sz="3500" dirty="0" err="1"/>
              <a:t>judiciare</a:t>
            </a:r>
            <a:r>
              <a:rPr lang="en-US" sz="3500" dirty="0"/>
              <a:t> </a:t>
            </a:r>
            <a:r>
              <a:rPr lang="en-US" sz="3500" dirty="0" err="1"/>
              <a:t>dintr</a:t>
            </a:r>
            <a:r>
              <a:rPr lang="en-US" sz="3500" dirty="0"/>
              <a:t>-un stat </a:t>
            </a:r>
            <a:r>
              <a:rPr lang="en-US" sz="3500" dirty="0" err="1"/>
              <a:t>faţă</a:t>
            </a:r>
            <a:r>
              <a:rPr lang="en-US" sz="3500" dirty="0"/>
              <a:t> de o </a:t>
            </a:r>
            <a:r>
              <a:rPr lang="en-US" sz="3500" dirty="0" err="1"/>
              <a:t>persoană-rezident</a:t>
            </a:r>
            <a:r>
              <a:rPr lang="en-US" sz="3500" dirty="0"/>
              <a:t> a </a:t>
            </a:r>
            <a:r>
              <a:rPr lang="en-US" sz="3500" dirty="0" err="1"/>
              <a:t>altui</a:t>
            </a:r>
            <a:r>
              <a:rPr lang="en-US" sz="3500" dirty="0"/>
              <a:t> stat </a:t>
            </a:r>
            <a:r>
              <a:rPr lang="en-US" sz="3500" dirty="0" err="1"/>
              <a:t>urmează</a:t>
            </a:r>
            <a:r>
              <a:rPr lang="en-US" sz="3500" dirty="0"/>
              <a:t> a fi </a:t>
            </a:r>
            <a:r>
              <a:rPr lang="en-US" sz="3500" dirty="0" err="1"/>
              <a:t>supuse</a:t>
            </a:r>
            <a:r>
              <a:rPr lang="en-US" sz="3500" dirty="0"/>
              <a:t> </a:t>
            </a:r>
            <a:r>
              <a:rPr lang="en-US" sz="3500" dirty="0" err="1"/>
              <a:t>executării</a:t>
            </a:r>
            <a:r>
              <a:rPr lang="en-US" sz="3500" dirty="0"/>
              <a:t> </a:t>
            </a:r>
            <a:r>
              <a:rPr lang="en-US" sz="3500" dirty="0" err="1"/>
              <a:t>silite</a:t>
            </a:r>
            <a:r>
              <a:rPr lang="en-US" sz="3500" dirty="0"/>
              <a:t> </a:t>
            </a:r>
            <a:r>
              <a:rPr lang="en-US" sz="3500" dirty="0" err="1"/>
              <a:t>în</a:t>
            </a:r>
            <a:r>
              <a:rPr lang="en-US" sz="3500" dirty="0"/>
              <a:t> </a:t>
            </a:r>
            <a:r>
              <a:rPr lang="en-US" sz="3500" dirty="0" err="1"/>
              <a:t>statul</a:t>
            </a:r>
            <a:r>
              <a:rPr lang="en-US" sz="3500" dirty="0"/>
              <a:t> </a:t>
            </a:r>
            <a:r>
              <a:rPr lang="en-US" sz="3500" dirty="0" err="1"/>
              <a:t>unde</a:t>
            </a:r>
            <a:r>
              <a:rPr lang="en-US" sz="3500" dirty="0"/>
              <a:t> </a:t>
            </a:r>
            <a:r>
              <a:rPr lang="en-US" sz="3500" dirty="0" err="1"/>
              <a:t>persoana</a:t>
            </a:r>
            <a:r>
              <a:rPr lang="en-US" sz="3500" dirty="0"/>
              <a:t> </a:t>
            </a:r>
            <a:r>
              <a:rPr lang="en-US" sz="3500" dirty="0" err="1"/>
              <a:t>locuieşte</a:t>
            </a:r>
            <a:r>
              <a:rPr lang="en-US" sz="3500" dirty="0"/>
              <a:t> (</a:t>
            </a:r>
            <a:r>
              <a:rPr lang="en-US" sz="3500" dirty="0" err="1"/>
              <a:t>este</a:t>
            </a:r>
            <a:r>
              <a:rPr lang="en-US" sz="3500" dirty="0"/>
              <a:t> </a:t>
            </a:r>
            <a:r>
              <a:rPr lang="en-US" sz="3500" dirty="0" err="1"/>
              <a:t>înregistrată</a:t>
            </a:r>
            <a:r>
              <a:rPr lang="en-US" sz="3500" dirty="0"/>
              <a:t>) </a:t>
            </a:r>
            <a:r>
              <a:rPr lang="en-US" sz="3500" dirty="0" err="1"/>
              <a:t>sau</a:t>
            </a:r>
            <a:r>
              <a:rPr lang="en-US" sz="3500" dirty="0"/>
              <a:t> a </a:t>
            </a:r>
            <a:r>
              <a:rPr lang="en-US" sz="3500" dirty="0" err="1"/>
              <a:t>cărui</a:t>
            </a:r>
            <a:r>
              <a:rPr lang="en-US" sz="3500" dirty="0"/>
              <a:t> </a:t>
            </a:r>
            <a:r>
              <a:rPr lang="en-US" sz="3500" dirty="0" err="1"/>
              <a:t>cetăţean</a:t>
            </a:r>
            <a:r>
              <a:rPr lang="en-US" sz="3500" dirty="0"/>
              <a:t> </a:t>
            </a:r>
            <a:r>
              <a:rPr lang="en-US" sz="3500" dirty="0" err="1"/>
              <a:t>este</a:t>
            </a:r>
            <a:r>
              <a:rPr lang="en-US" sz="3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890897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err="1"/>
              <a:t>Acțiunea</a:t>
            </a:r>
            <a:r>
              <a:rPr lang="en-US" b="1" i="1" u="sng" dirty="0"/>
              <a:t> </a:t>
            </a:r>
            <a:r>
              <a:rPr lang="en-US" b="1" i="1" u="sng" dirty="0" err="1"/>
              <a:t>legii</a:t>
            </a:r>
            <a:r>
              <a:rPr lang="en-US" b="1" i="1" u="sng" dirty="0"/>
              <a:t> </a:t>
            </a:r>
            <a:r>
              <a:rPr lang="en-US" b="1" i="1" u="sng" dirty="0" err="1"/>
              <a:t>civile</a:t>
            </a:r>
            <a:r>
              <a:rPr lang="en-US" b="1" i="1" u="sng" dirty="0"/>
              <a:t> </a:t>
            </a:r>
            <a:r>
              <a:rPr lang="en-US" b="1" i="1" u="sng" dirty="0" err="1"/>
              <a:t>asupra</a:t>
            </a:r>
            <a:r>
              <a:rPr lang="en-US" b="1" i="1" u="sng" dirty="0"/>
              <a:t> </a:t>
            </a:r>
            <a:r>
              <a:rPr lang="en-US" b="1" i="1" u="sng" dirty="0" err="1"/>
              <a:t>persoanelor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Subiectele</a:t>
            </a:r>
            <a:r>
              <a:rPr lang="en-US" dirty="0"/>
              <a:t> ale </a:t>
            </a:r>
            <a:r>
              <a:rPr lang="en-US" dirty="0" err="1"/>
              <a:t>raportului</a:t>
            </a:r>
            <a:r>
              <a:rPr lang="en-US" dirty="0"/>
              <a:t> juridic </a:t>
            </a:r>
            <a:r>
              <a:rPr lang="en-US" dirty="0" err="1"/>
              <a:t>sînt</a:t>
            </a:r>
            <a:r>
              <a:rPr lang="en-US" dirty="0"/>
              <a:t> </a:t>
            </a:r>
            <a:r>
              <a:rPr lang="en-US" dirty="0" err="1"/>
              <a:t>oamenii</a:t>
            </a:r>
            <a:r>
              <a:rPr lang="en-US" dirty="0"/>
              <a:t> </a:t>
            </a:r>
            <a:r>
              <a:rPr lang="en-US" dirty="0" err="1"/>
              <a:t>priviţi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mod individual – </a:t>
            </a:r>
            <a:r>
              <a:rPr lang="en-US" dirty="0" err="1"/>
              <a:t>persoană</a:t>
            </a:r>
            <a:r>
              <a:rPr lang="en-US" dirty="0"/>
              <a:t> </a:t>
            </a:r>
            <a:r>
              <a:rPr lang="en-US" dirty="0" err="1"/>
              <a:t>fizică</a:t>
            </a:r>
            <a:r>
              <a:rPr lang="en-US" dirty="0"/>
              <a:t>,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organizaţi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condiţiile</a:t>
            </a:r>
            <a:r>
              <a:rPr lang="en-US" dirty="0"/>
              <a:t> </a:t>
            </a:r>
            <a:r>
              <a:rPr lang="en-US" dirty="0" err="1"/>
              <a:t>legii</a:t>
            </a:r>
            <a:r>
              <a:rPr lang="en-US" dirty="0"/>
              <a:t> – </a:t>
            </a:r>
            <a:r>
              <a:rPr lang="en-US" dirty="0" err="1"/>
              <a:t>persoană</a:t>
            </a:r>
            <a:r>
              <a:rPr lang="en-US" dirty="0"/>
              <a:t> </a:t>
            </a:r>
            <a:r>
              <a:rPr lang="en-US" dirty="0" err="1"/>
              <a:t>juridică</a:t>
            </a:r>
            <a:r>
              <a:rPr lang="en-US" dirty="0"/>
              <a:t>. </a:t>
            </a:r>
            <a:r>
              <a:rPr lang="en-US" dirty="0" err="1"/>
              <a:t>Principiul</a:t>
            </a:r>
            <a:r>
              <a:rPr lang="en-US" dirty="0"/>
              <a:t> care </a:t>
            </a:r>
            <a:r>
              <a:rPr lang="en-US" dirty="0" err="1"/>
              <a:t>guvernează</a:t>
            </a:r>
            <a:r>
              <a:rPr lang="en-US" dirty="0"/>
              <a:t> </a:t>
            </a:r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materie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acela</a:t>
            </a:r>
            <a:r>
              <a:rPr lang="en-US" dirty="0"/>
              <a:t> </a:t>
            </a:r>
            <a:r>
              <a:rPr lang="en-US" dirty="0" err="1"/>
              <a:t>potrivit</a:t>
            </a:r>
            <a:r>
              <a:rPr lang="en-US" dirty="0"/>
              <a:t> </a:t>
            </a:r>
            <a:r>
              <a:rPr lang="en-US" dirty="0" err="1"/>
              <a:t>căruia</a:t>
            </a:r>
            <a:r>
              <a:rPr lang="en-US" dirty="0"/>
              <a:t> </a:t>
            </a:r>
            <a:r>
              <a:rPr lang="en-US" dirty="0" err="1"/>
              <a:t>legea</a:t>
            </a:r>
            <a:r>
              <a:rPr lang="en-US" dirty="0"/>
              <a:t> </a:t>
            </a:r>
            <a:r>
              <a:rPr lang="en-US" dirty="0" err="1"/>
              <a:t>civilă</a:t>
            </a:r>
            <a:r>
              <a:rPr lang="en-US" dirty="0"/>
              <a:t> se </a:t>
            </a:r>
            <a:r>
              <a:rPr lang="en-US" dirty="0" err="1"/>
              <a:t>aplică</a:t>
            </a:r>
            <a:r>
              <a:rPr lang="en-US" dirty="0"/>
              <a:t> </a:t>
            </a:r>
            <a:r>
              <a:rPr lang="en-US" dirty="0" err="1"/>
              <a:t>persoanelor</a:t>
            </a:r>
            <a:r>
              <a:rPr lang="en-US" dirty="0"/>
              <a:t> </a:t>
            </a:r>
            <a:r>
              <a:rPr lang="en-US" dirty="0" err="1"/>
              <a:t>fizice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mod </a:t>
            </a:r>
            <a:r>
              <a:rPr lang="en-US" dirty="0" err="1"/>
              <a:t>egal</a:t>
            </a:r>
            <a:r>
              <a:rPr lang="en-US" dirty="0"/>
              <a:t> </a:t>
            </a:r>
            <a:r>
              <a:rPr lang="en-US" dirty="0" err="1"/>
              <a:t>indiferent</a:t>
            </a:r>
            <a:r>
              <a:rPr lang="en-US" dirty="0"/>
              <a:t> de </a:t>
            </a:r>
            <a:r>
              <a:rPr lang="en-US" dirty="0" err="1"/>
              <a:t>rasă</a:t>
            </a:r>
            <a:r>
              <a:rPr lang="en-US" dirty="0"/>
              <a:t>, sex, </a:t>
            </a:r>
            <a:r>
              <a:rPr lang="en-US" dirty="0" err="1"/>
              <a:t>naţionalitate</a:t>
            </a:r>
            <a:r>
              <a:rPr lang="en-US" dirty="0"/>
              <a:t>. Este </a:t>
            </a:r>
            <a:r>
              <a:rPr lang="en-US" dirty="0" err="1"/>
              <a:t>vorba</a:t>
            </a:r>
            <a:r>
              <a:rPr lang="en-US" dirty="0"/>
              <a:t> de </a:t>
            </a:r>
            <a:r>
              <a:rPr lang="en-US" dirty="0" err="1"/>
              <a:t>egalitatea</a:t>
            </a:r>
            <a:r>
              <a:rPr lang="en-US" dirty="0"/>
              <a:t> </a:t>
            </a:r>
            <a:r>
              <a:rPr lang="en-US" dirty="0" err="1"/>
              <a:t>subiectelor</a:t>
            </a:r>
            <a:r>
              <a:rPr lang="en-US" dirty="0"/>
              <a:t> </a:t>
            </a:r>
            <a:r>
              <a:rPr lang="en-US" dirty="0" err="1"/>
              <a:t>raporturilor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civile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faţa</a:t>
            </a:r>
            <a:r>
              <a:rPr lang="en-US" dirty="0"/>
              <a:t> </a:t>
            </a:r>
            <a:r>
              <a:rPr lang="en-US" dirty="0" err="1"/>
              <a:t>legii</a:t>
            </a:r>
            <a:r>
              <a:rPr lang="en-US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0293107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DCC17-3C08-20C7-7C42-CA168DBC0FB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b="1" i="1" u="sng" dirty="0" err="1"/>
              <a:t>Acțiunea</a:t>
            </a:r>
            <a:r>
              <a:rPr lang="en-US" b="1" i="1" u="sng" dirty="0"/>
              <a:t> </a:t>
            </a:r>
            <a:r>
              <a:rPr lang="en-US" b="1" i="1" u="sng" dirty="0" err="1"/>
              <a:t>legii</a:t>
            </a:r>
            <a:r>
              <a:rPr lang="en-US" b="1" i="1" u="sng" dirty="0"/>
              <a:t> civile </a:t>
            </a:r>
            <a:r>
              <a:rPr lang="en-US" b="1" i="1" u="sng" dirty="0" err="1"/>
              <a:t>asupra</a:t>
            </a:r>
            <a:r>
              <a:rPr lang="en-US" b="1" i="1" u="sng" dirty="0"/>
              <a:t> </a:t>
            </a:r>
            <a:r>
              <a:rPr lang="en-US" b="1" i="1" u="sng" dirty="0" err="1"/>
              <a:t>persoanelor</a:t>
            </a:r>
            <a:endParaRPr lang="en-M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2DDEF-D2C1-F42E-608E-F9FAD1C72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16" y="1919410"/>
            <a:ext cx="10515600" cy="4351338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Din </a:t>
            </a:r>
            <a:r>
              <a:rPr lang="en-US" dirty="0" err="1"/>
              <a:t>punct</a:t>
            </a:r>
            <a:r>
              <a:rPr lang="en-US" dirty="0"/>
              <a:t> de </a:t>
            </a:r>
            <a:r>
              <a:rPr lang="en-US" dirty="0" err="1"/>
              <a:t>vedere</a:t>
            </a:r>
            <a:r>
              <a:rPr lang="en-US" dirty="0"/>
              <a:t> al </a:t>
            </a:r>
            <a:r>
              <a:rPr lang="en-US" dirty="0" err="1"/>
              <a:t>sferei</a:t>
            </a:r>
            <a:r>
              <a:rPr lang="en-US" dirty="0"/>
              <a:t> </a:t>
            </a:r>
            <a:r>
              <a:rPr lang="en-US" dirty="0" err="1"/>
              <a:t>subiectelor</a:t>
            </a:r>
            <a:r>
              <a:rPr lang="en-US" dirty="0"/>
              <a:t> la care se </a:t>
            </a:r>
            <a:r>
              <a:rPr lang="en-US" dirty="0" err="1"/>
              <a:t>aplică</a:t>
            </a:r>
            <a:r>
              <a:rPr lang="en-US" dirty="0"/>
              <a:t> </a:t>
            </a:r>
            <a:r>
              <a:rPr lang="en-US" dirty="0" err="1"/>
              <a:t>legea</a:t>
            </a:r>
            <a:r>
              <a:rPr lang="en-US" dirty="0"/>
              <a:t> </a:t>
            </a:r>
            <a:r>
              <a:rPr lang="en-US" dirty="0" err="1"/>
              <a:t>civilă</a:t>
            </a:r>
            <a:r>
              <a:rPr lang="en-US" dirty="0"/>
              <a:t> se </a:t>
            </a:r>
            <a:r>
              <a:rPr lang="en-US" dirty="0" err="1"/>
              <a:t>împart</a:t>
            </a:r>
            <a:r>
              <a:rPr lang="en-US" dirty="0"/>
              <a:t>.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trei</a:t>
            </a:r>
            <a:r>
              <a:rPr lang="en-US" dirty="0"/>
              <a:t> </a:t>
            </a:r>
            <a:r>
              <a:rPr lang="en-US" dirty="0" err="1"/>
              <a:t>categorii</a:t>
            </a:r>
            <a:r>
              <a:rPr lang="en-US" dirty="0"/>
              <a:t>: </a:t>
            </a:r>
          </a:p>
          <a:p>
            <a:pPr marL="0" indent="0">
              <a:buNone/>
            </a:pPr>
            <a:r>
              <a:rPr lang="en-US" i="1" dirty="0"/>
              <a:t>a.) </a:t>
            </a:r>
            <a:r>
              <a:rPr lang="en-US" i="1" dirty="0" err="1"/>
              <a:t>Legea</a:t>
            </a:r>
            <a:r>
              <a:rPr lang="en-US" i="1" dirty="0"/>
              <a:t> </a:t>
            </a:r>
            <a:r>
              <a:rPr lang="en-US" i="1" dirty="0" err="1"/>
              <a:t>civilă</a:t>
            </a:r>
            <a:r>
              <a:rPr lang="en-US" i="1" dirty="0"/>
              <a:t> cu </a:t>
            </a:r>
            <a:r>
              <a:rPr lang="en-US" i="1" dirty="0" err="1"/>
              <a:t>vocaţie</a:t>
            </a:r>
            <a:r>
              <a:rPr lang="en-US" i="1" dirty="0"/>
              <a:t> </a:t>
            </a:r>
            <a:r>
              <a:rPr lang="en-US" i="1" dirty="0" err="1"/>
              <a:t>generală</a:t>
            </a:r>
            <a:r>
              <a:rPr lang="en-US" i="1" dirty="0"/>
              <a:t>,</a:t>
            </a:r>
            <a:r>
              <a:rPr lang="en-US" dirty="0"/>
              <a:t> </a:t>
            </a:r>
            <a:r>
              <a:rPr lang="en-US" dirty="0" err="1"/>
              <a:t>adica</a:t>
            </a:r>
            <a:r>
              <a:rPr lang="en-US" dirty="0"/>
              <a:t> </a:t>
            </a:r>
            <a:r>
              <a:rPr lang="en-US" dirty="0" err="1"/>
              <a:t>acelea</a:t>
            </a:r>
            <a:r>
              <a:rPr lang="en-US" dirty="0"/>
              <a:t> care se </a:t>
            </a:r>
            <a:r>
              <a:rPr lang="en-US" dirty="0" err="1"/>
              <a:t>aplică</a:t>
            </a:r>
            <a:r>
              <a:rPr lang="en-US" dirty="0"/>
              <a:t> </a:t>
            </a:r>
            <a:r>
              <a:rPr lang="en-US" dirty="0" err="1"/>
              <a:t>atît</a:t>
            </a:r>
            <a:r>
              <a:rPr lang="en-US" dirty="0"/>
              <a:t> </a:t>
            </a:r>
            <a:r>
              <a:rPr lang="en-US" dirty="0" err="1"/>
              <a:t>persoanelor</a:t>
            </a:r>
            <a:r>
              <a:rPr lang="en-US" dirty="0"/>
              <a:t> </a:t>
            </a:r>
            <a:r>
              <a:rPr lang="en-US" dirty="0" err="1"/>
              <a:t>fizice</a:t>
            </a:r>
            <a:r>
              <a:rPr lang="en-US" dirty="0"/>
              <a:t> </a:t>
            </a:r>
            <a:r>
              <a:rPr lang="en-US" dirty="0" err="1"/>
              <a:t>cît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persoanelor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. Cele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acte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civile au </a:t>
            </a:r>
            <a:r>
              <a:rPr lang="en-US" dirty="0" err="1"/>
              <a:t>vocaţie</a:t>
            </a:r>
            <a:r>
              <a:rPr lang="en-US" dirty="0"/>
              <a:t> </a:t>
            </a:r>
            <a:r>
              <a:rPr lang="en-US" dirty="0" err="1"/>
              <a:t>generală</a:t>
            </a:r>
            <a:r>
              <a:rPr lang="en-US" dirty="0"/>
              <a:t>, </a:t>
            </a:r>
            <a:r>
              <a:rPr lang="en-US" dirty="0" err="1"/>
              <a:t>principalul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fiind</a:t>
            </a:r>
            <a:r>
              <a:rPr lang="en-US" dirty="0"/>
              <a:t> C. civ. </a:t>
            </a:r>
          </a:p>
          <a:p>
            <a:pPr marL="0" indent="0">
              <a:buNone/>
            </a:pPr>
            <a:r>
              <a:rPr lang="en-US" i="1" dirty="0"/>
              <a:t>b.) </a:t>
            </a:r>
            <a:r>
              <a:rPr lang="en-US" i="1" dirty="0" err="1"/>
              <a:t>Legea</a:t>
            </a:r>
            <a:r>
              <a:rPr lang="en-US" i="1" dirty="0"/>
              <a:t> </a:t>
            </a:r>
            <a:r>
              <a:rPr lang="en-US" i="1" dirty="0" err="1"/>
              <a:t>civilă</a:t>
            </a:r>
            <a:r>
              <a:rPr lang="en-US" i="1" dirty="0"/>
              <a:t> cu </a:t>
            </a:r>
            <a:r>
              <a:rPr lang="en-US" i="1" dirty="0" err="1"/>
              <a:t>vocaţia</a:t>
            </a:r>
            <a:r>
              <a:rPr lang="en-US" i="1" dirty="0"/>
              <a:t> </a:t>
            </a:r>
            <a:r>
              <a:rPr lang="en-US" i="1" dirty="0" err="1"/>
              <a:t>aplicării</a:t>
            </a:r>
            <a:r>
              <a:rPr lang="en-US" i="1" dirty="0"/>
              <a:t> </a:t>
            </a:r>
            <a:r>
              <a:rPr lang="en-US" i="1" dirty="0" err="1"/>
              <a:t>numai</a:t>
            </a:r>
            <a:r>
              <a:rPr lang="en-US" i="1" dirty="0"/>
              <a:t> </a:t>
            </a:r>
            <a:r>
              <a:rPr lang="en-US" i="1" dirty="0" err="1"/>
              <a:t>persoanelor</a:t>
            </a:r>
            <a:r>
              <a:rPr lang="en-US" i="1" dirty="0"/>
              <a:t> </a:t>
            </a:r>
            <a:r>
              <a:rPr lang="en-US" i="1" dirty="0" err="1"/>
              <a:t>fizice</a:t>
            </a:r>
            <a:r>
              <a:rPr lang="en-US" i="1" dirty="0"/>
              <a:t>.</a:t>
            </a:r>
            <a:r>
              <a:rPr lang="en-US" dirty="0"/>
              <a:t> De ex., </a:t>
            </a:r>
            <a:r>
              <a:rPr lang="en-US" dirty="0" err="1"/>
              <a:t>Codul</a:t>
            </a:r>
            <a:r>
              <a:rPr lang="en-US" dirty="0"/>
              <a:t> </a:t>
            </a:r>
            <a:r>
              <a:rPr lang="en-US" dirty="0" err="1"/>
              <a:t>familiei</a:t>
            </a:r>
            <a:r>
              <a:rPr lang="en-US" dirty="0"/>
              <a:t>. </a:t>
            </a:r>
          </a:p>
          <a:p>
            <a:pPr marL="0" indent="0">
              <a:buNone/>
            </a:pPr>
            <a:r>
              <a:rPr lang="en-US" i="1" dirty="0"/>
              <a:t>c.) </a:t>
            </a:r>
            <a:r>
              <a:rPr lang="en-US" i="1" dirty="0" err="1"/>
              <a:t>Legea</a:t>
            </a:r>
            <a:r>
              <a:rPr lang="en-US" i="1" dirty="0"/>
              <a:t> civil cu </a:t>
            </a:r>
            <a:r>
              <a:rPr lang="en-US" i="1" dirty="0" err="1"/>
              <a:t>vocaţia</a:t>
            </a:r>
            <a:r>
              <a:rPr lang="en-US" i="1" dirty="0"/>
              <a:t> </a:t>
            </a:r>
            <a:r>
              <a:rPr lang="en-US" i="1" dirty="0" err="1"/>
              <a:t>aplicării</a:t>
            </a:r>
            <a:r>
              <a:rPr lang="en-US" i="1" dirty="0"/>
              <a:t> </a:t>
            </a:r>
            <a:r>
              <a:rPr lang="en-US" i="1" dirty="0" err="1"/>
              <a:t>numai</a:t>
            </a:r>
            <a:r>
              <a:rPr lang="en-US" i="1" dirty="0"/>
              <a:t> </a:t>
            </a:r>
            <a:r>
              <a:rPr lang="en-US" i="1" dirty="0" err="1"/>
              <a:t>persoanelor</a:t>
            </a:r>
            <a:r>
              <a:rPr lang="en-US" i="1" dirty="0"/>
              <a:t> </a:t>
            </a:r>
            <a:r>
              <a:rPr lang="en-US" i="1" dirty="0" err="1"/>
              <a:t>juridice</a:t>
            </a:r>
            <a:r>
              <a:rPr lang="en-US" dirty="0"/>
              <a:t>. De ex., </a:t>
            </a:r>
            <a:r>
              <a:rPr lang="en-US" dirty="0" err="1"/>
              <a:t>Legea</a:t>
            </a:r>
            <a:r>
              <a:rPr lang="en-US" dirty="0"/>
              <a:t> cu </a:t>
            </a:r>
            <a:r>
              <a:rPr lang="en-US" dirty="0" err="1"/>
              <a:t>privire</a:t>
            </a:r>
            <a:r>
              <a:rPr lang="en-US" dirty="0"/>
              <a:t> la </a:t>
            </a:r>
            <a:r>
              <a:rPr lang="en-US" dirty="0" err="1"/>
              <a:t>societăţile</a:t>
            </a:r>
            <a:r>
              <a:rPr lang="en-US" dirty="0"/>
              <a:t> pe </a:t>
            </a:r>
            <a:r>
              <a:rPr lang="en-US" dirty="0" err="1"/>
              <a:t>acţiuni</a:t>
            </a:r>
            <a:r>
              <a:rPr lang="en-US" dirty="0"/>
              <a:t>. </a:t>
            </a:r>
            <a:r>
              <a:rPr lang="en-US" dirty="0" err="1"/>
              <a:t>Aşa</a:t>
            </a:r>
            <a:r>
              <a:rPr lang="en-US" dirty="0"/>
              <a:t> cum am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spus</a:t>
            </a:r>
            <a:r>
              <a:rPr lang="en-US" dirty="0"/>
              <a:t>, </a:t>
            </a:r>
            <a:r>
              <a:rPr lang="en-US" dirty="0" err="1"/>
              <a:t>legea</a:t>
            </a:r>
            <a:r>
              <a:rPr lang="en-US" dirty="0"/>
              <a:t>, de </a:t>
            </a:r>
            <a:r>
              <a:rPr lang="en-US" dirty="0" err="1"/>
              <a:t>regulă</a:t>
            </a:r>
            <a:r>
              <a:rPr lang="en-US" dirty="0"/>
              <a:t>, se </a:t>
            </a:r>
            <a:r>
              <a:rPr lang="en-US" dirty="0" err="1"/>
              <a:t>aplică</a:t>
            </a:r>
            <a:r>
              <a:rPr lang="en-US" dirty="0"/>
              <a:t> </a:t>
            </a:r>
            <a:r>
              <a:rPr lang="en-US" dirty="0" err="1"/>
              <a:t>tuturor</a:t>
            </a:r>
            <a:r>
              <a:rPr lang="en-US" dirty="0"/>
              <a:t> </a:t>
            </a:r>
            <a:r>
              <a:rPr lang="en-US" dirty="0" err="1"/>
              <a:t>persoanelor</a:t>
            </a:r>
            <a:r>
              <a:rPr lang="en-US" dirty="0"/>
              <a:t> </a:t>
            </a:r>
            <a:r>
              <a:rPr lang="en-US" dirty="0" err="1"/>
              <a:t>fizice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. </a:t>
            </a:r>
          </a:p>
          <a:p>
            <a:pPr marL="0" indent="0">
              <a:buNone/>
            </a:pPr>
            <a:r>
              <a:rPr lang="en-US" dirty="0"/>
              <a:t>Cu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acestea</a:t>
            </a:r>
            <a:r>
              <a:rPr lang="en-US" dirty="0"/>
              <a:t> </a:t>
            </a:r>
            <a:r>
              <a:rPr lang="en-US" dirty="0" err="1"/>
              <a:t>există</a:t>
            </a:r>
            <a:r>
              <a:rPr lang="en-US" dirty="0"/>
              <a:t> </a:t>
            </a:r>
            <a:r>
              <a:rPr lang="en-US" dirty="0" err="1"/>
              <a:t>unele</a:t>
            </a:r>
            <a:r>
              <a:rPr lang="en-US" dirty="0"/>
              <a:t> </a:t>
            </a:r>
            <a:r>
              <a:rPr lang="en-US" dirty="0" err="1"/>
              <a:t>acte</a:t>
            </a:r>
            <a:r>
              <a:rPr lang="en-US" dirty="0"/>
              <a:t> normative care se </a:t>
            </a:r>
            <a:r>
              <a:rPr lang="en-US" dirty="0" err="1"/>
              <a:t>aplică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categorii</a:t>
            </a:r>
            <a:r>
              <a:rPr lang="en-US" dirty="0"/>
              <a:t> determinate de </a:t>
            </a:r>
            <a:r>
              <a:rPr lang="en-US" dirty="0" err="1"/>
              <a:t>persoane</a:t>
            </a:r>
            <a:r>
              <a:rPr lang="en-US" dirty="0"/>
              <a:t>: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cazul</a:t>
            </a:r>
            <a:r>
              <a:rPr lang="en-US" dirty="0"/>
              <a:t> </a:t>
            </a:r>
            <a:r>
              <a:rPr lang="en-US" dirty="0" err="1"/>
              <a:t>normelor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civile care </a:t>
            </a:r>
            <a:r>
              <a:rPr lang="en-US" dirty="0" err="1"/>
              <a:t>reglementează</a:t>
            </a:r>
            <a:r>
              <a:rPr lang="en-US" dirty="0"/>
              <a:t> tutela, </a:t>
            </a:r>
            <a:r>
              <a:rPr lang="en-US" dirty="0" err="1"/>
              <a:t>curatela</a:t>
            </a:r>
            <a:r>
              <a:rPr lang="en-US" dirty="0"/>
              <a:t>, </a:t>
            </a:r>
            <a:r>
              <a:rPr lang="en-US" dirty="0" err="1"/>
              <a:t>materia</a:t>
            </a:r>
            <a:r>
              <a:rPr lang="en-US" dirty="0"/>
              <a:t> </a:t>
            </a:r>
            <a:r>
              <a:rPr lang="en-US" dirty="0" err="1"/>
              <a:t>succesorală</a:t>
            </a:r>
            <a:r>
              <a:rPr lang="en-US" dirty="0"/>
              <a:t> etc.</a:t>
            </a:r>
          </a:p>
          <a:p>
            <a:endParaRPr lang="en-MD" dirty="0"/>
          </a:p>
        </p:txBody>
      </p:sp>
    </p:spTree>
    <p:extLst>
      <p:ext uri="{BB962C8B-B14F-4D97-AF65-F5344CB8AC3E}">
        <p14:creationId xmlns:p14="http://schemas.microsoft.com/office/powerpoint/2010/main" val="361651954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/>
              <a:t>- Însemnătatea practicii judiciare </a:t>
            </a:r>
            <a:r>
              <a:rPr lang="ro-RO" b="1" dirty="0" err="1"/>
              <a:t>şi</a:t>
            </a:r>
            <a:r>
              <a:rPr lang="ro-RO" b="1" dirty="0"/>
              <a:t> a arbitrajului în aplicarea normelor de drept civil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HOTĂRÎREA PLENULUI</a:t>
            </a:r>
            <a:br>
              <a:rPr lang="en-US" dirty="0"/>
            </a:br>
            <a:r>
              <a:rPr lang="en-US" dirty="0"/>
              <a:t>CURŢII SUPREME DE JUSTIŢIE A REPUBLICII MOLDOVA Cu </a:t>
            </a:r>
            <a:r>
              <a:rPr lang="en-US" dirty="0" err="1"/>
              <a:t>privire</a:t>
            </a:r>
            <a:r>
              <a:rPr lang="en-US" dirty="0"/>
              <a:t> la </a:t>
            </a:r>
            <a:r>
              <a:rPr lang="en-US" dirty="0" err="1"/>
              <a:t>aplicarea</a:t>
            </a:r>
            <a:r>
              <a:rPr lang="en-US" dirty="0"/>
              <a:t> de </a:t>
            </a:r>
            <a:r>
              <a:rPr lang="en-US" dirty="0" err="1"/>
              <a:t>către</a:t>
            </a:r>
            <a:r>
              <a:rPr lang="en-US" dirty="0"/>
              <a:t> </a:t>
            </a:r>
            <a:r>
              <a:rPr lang="en-US" dirty="0" err="1"/>
              <a:t>instanţele</a:t>
            </a:r>
            <a:r>
              <a:rPr lang="en-US" dirty="0"/>
              <a:t> de </a:t>
            </a:r>
            <a:r>
              <a:rPr lang="en-US" dirty="0" err="1"/>
              <a:t>judecata</a:t>
            </a:r>
            <a:r>
              <a:rPr lang="en-US" dirty="0"/>
              <a:t>̆ a </a:t>
            </a:r>
            <a:r>
              <a:rPr lang="en-US" dirty="0" err="1"/>
              <a:t>prevederilor</a:t>
            </a:r>
            <a:r>
              <a:rPr lang="en-US" dirty="0"/>
              <a:t> </a:t>
            </a:r>
            <a:r>
              <a:rPr lang="en-US" dirty="0" err="1"/>
              <a:t>legale</a:t>
            </a:r>
            <a:r>
              <a:rPr lang="en-US" dirty="0"/>
              <a:t> la </a:t>
            </a:r>
            <a:r>
              <a:rPr lang="en-US" dirty="0" err="1"/>
              <a:t>soluţionarea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chestiuni</a:t>
            </a:r>
            <a:r>
              <a:rPr lang="en-US" dirty="0"/>
              <a:t> </a:t>
            </a:r>
            <a:r>
              <a:rPr lang="en-US" dirty="0" err="1"/>
              <a:t>în</a:t>
            </a:r>
            <a:r>
              <a:rPr lang="en-US" dirty="0"/>
              <a:t> </a:t>
            </a:r>
            <a:r>
              <a:rPr lang="en-US" dirty="0" err="1"/>
              <a:t>cadrul</a:t>
            </a:r>
            <a:r>
              <a:rPr lang="en-US" dirty="0"/>
              <a:t> </a:t>
            </a:r>
            <a:r>
              <a:rPr lang="en-US" dirty="0" err="1"/>
              <a:t>examinării</a:t>
            </a:r>
            <a:r>
              <a:rPr lang="en-US" dirty="0"/>
              <a:t> </a:t>
            </a:r>
            <a:r>
              <a:rPr lang="en-US" dirty="0" err="1"/>
              <a:t>litigiilor</a:t>
            </a:r>
            <a:r>
              <a:rPr lang="en-US" dirty="0"/>
              <a:t> </a:t>
            </a:r>
            <a:r>
              <a:rPr lang="en-US" dirty="0" err="1"/>
              <a:t>în</a:t>
            </a:r>
            <a:r>
              <a:rPr lang="en-US" dirty="0"/>
              <a:t> care </a:t>
            </a:r>
            <a:r>
              <a:rPr lang="en-US" dirty="0" err="1"/>
              <a:t>părţile</a:t>
            </a:r>
            <a:r>
              <a:rPr lang="en-US" dirty="0"/>
              <a:t> au </a:t>
            </a:r>
            <a:r>
              <a:rPr lang="en-US" dirty="0" err="1"/>
              <a:t>încheiat</a:t>
            </a:r>
            <a:r>
              <a:rPr lang="en-US" dirty="0"/>
              <a:t> </a:t>
            </a:r>
            <a:r>
              <a:rPr lang="en-US" dirty="0" err="1"/>
              <a:t>convenţia</a:t>
            </a:r>
            <a:r>
              <a:rPr lang="en-US" dirty="0"/>
              <a:t> de </a:t>
            </a:r>
            <a:r>
              <a:rPr lang="en-US" dirty="0" err="1"/>
              <a:t>arbitraj</a:t>
            </a:r>
            <a:r>
              <a:rPr lang="en-US" dirty="0"/>
              <a:t> nr. 2 din 30.03.2015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2740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/>
              <a:t>Corelaţia dintre normele juridice ale dreptului civil </a:t>
            </a:r>
            <a:r>
              <a:rPr lang="ro-RO" b="1" dirty="0" err="1"/>
              <a:t>şi</a:t>
            </a:r>
            <a:r>
              <a:rPr lang="ro-RO" b="1" dirty="0"/>
              <a:t> normele moral-etice în societate. </a:t>
            </a:r>
            <a:r>
              <a:rPr lang="ro-RO" b="1" dirty="0" err="1"/>
              <a:t>Noţiunea</a:t>
            </a:r>
            <a:r>
              <a:rPr lang="ro-RO" b="1" dirty="0"/>
              <a:t> de drept, de morală </a:t>
            </a:r>
            <a:r>
              <a:rPr lang="ro-RO" b="1" dirty="0" err="1"/>
              <a:t>şi</a:t>
            </a:r>
            <a:r>
              <a:rPr lang="ro-RO" b="1" dirty="0"/>
              <a:t> de </a:t>
            </a:r>
            <a:r>
              <a:rPr lang="ro-RO" b="1" dirty="0" err="1"/>
              <a:t>politeţe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, </a:t>
            </a:r>
            <a:r>
              <a:rPr lang="en-US" dirty="0" err="1"/>
              <a:t>doctrina</a:t>
            </a:r>
            <a:r>
              <a:rPr lang="en-US" dirty="0"/>
              <a:t> </a:t>
            </a:r>
            <a:r>
              <a:rPr lang="en-US" dirty="0" err="1"/>
              <a:t>juridică</a:t>
            </a:r>
            <a:r>
              <a:rPr lang="en-US" dirty="0"/>
              <a:t> </a:t>
            </a:r>
            <a:r>
              <a:rPr lang="en-US" dirty="0" err="1"/>
              <a:t>contemporană</a:t>
            </a:r>
            <a:r>
              <a:rPr lang="en-US" dirty="0"/>
              <a:t>, </a:t>
            </a:r>
            <a:r>
              <a:rPr lang="en-US" dirty="0" err="1"/>
              <a:t>aşa</a:t>
            </a:r>
            <a:r>
              <a:rPr lang="en-US" dirty="0"/>
              <a:t> cum </a:t>
            </a:r>
            <a:r>
              <a:rPr lang="en-US" dirty="0" err="1"/>
              <a:t>apreciază</a:t>
            </a:r>
            <a:r>
              <a:rPr lang="en-US" dirty="0"/>
              <a:t> </a:t>
            </a:r>
            <a:r>
              <a:rPr lang="en-US" dirty="0" err="1"/>
              <a:t>numeroşi</a:t>
            </a:r>
            <a:r>
              <a:rPr lang="en-US" dirty="0"/>
              <a:t> </a:t>
            </a:r>
            <a:r>
              <a:rPr lang="en-US" dirty="0" err="1"/>
              <a:t>autori</a:t>
            </a:r>
            <a:r>
              <a:rPr lang="en-US" baseline="30000" dirty="0">
                <a:hlinkClick r:id="rId3"/>
              </a:rPr>
              <a:t>[1]</a:t>
            </a:r>
            <a:r>
              <a:rPr lang="en-US" dirty="0"/>
              <a:t>, a </a:t>
            </a:r>
            <a:r>
              <a:rPr lang="en-US" dirty="0" err="1"/>
              <a:t>evoluat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mari</a:t>
            </a:r>
            <a:r>
              <a:rPr lang="en-US" dirty="0"/>
              <a:t> </a:t>
            </a:r>
            <a:r>
              <a:rPr lang="en-US" dirty="0" err="1"/>
              <a:t>direcţii</a:t>
            </a:r>
            <a:r>
              <a:rPr lang="en-US" dirty="0"/>
              <a:t>: </a:t>
            </a:r>
            <a:r>
              <a:rPr lang="en-US" dirty="0" err="1"/>
              <a:t>cea</a:t>
            </a:r>
            <a:r>
              <a:rPr lang="en-US" dirty="0"/>
              <a:t> care a </a:t>
            </a:r>
            <a:r>
              <a:rPr lang="en-US" dirty="0" err="1"/>
              <a:t>conceput</a:t>
            </a:r>
            <a:r>
              <a:rPr lang="en-US" dirty="0"/>
              <a:t> </a:t>
            </a:r>
            <a:r>
              <a:rPr lang="en-US" dirty="0" err="1"/>
              <a:t>dreptul</a:t>
            </a:r>
            <a:r>
              <a:rPr lang="en-US" dirty="0"/>
              <a:t> ca un minim de </a:t>
            </a:r>
            <a:r>
              <a:rPr lang="en-US" dirty="0" err="1"/>
              <a:t>morală</a:t>
            </a:r>
            <a:r>
              <a:rPr lang="en-US" dirty="0"/>
              <a:t> („</a:t>
            </a:r>
            <a:r>
              <a:rPr lang="en-US" dirty="0" err="1"/>
              <a:t>justiţie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morală</a:t>
            </a:r>
            <a:r>
              <a:rPr lang="en-US" dirty="0"/>
              <a:t>”)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cea</a:t>
            </a:r>
            <a:r>
              <a:rPr lang="en-US" dirty="0"/>
              <a:t> </a:t>
            </a:r>
            <a:r>
              <a:rPr lang="en-US" dirty="0" err="1"/>
              <a:t>corespunzătoare</a:t>
            </a:r>
            <a:r>
              <a:rPr lang="en-US" dirty="0"/>
              <a:t> </a:t>
            </a:r>
            <a:r>
              <a:rPr lang="en-US" dirty="0" err="1"/>
              <a:t>pozitivismului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 („</a:t>
            </a:r>
            <a:r>
              <a:rPr lang="en-US" dirty="0" err="1"/>
              <a:t>ordine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fără</a:t>
            </a:r>
            <a:r>
              <a:rPr lang="en-US" dirty="0"/>
              <a:t> </a:t>
            </a:r>
            <a:r>
              <a:rPr lang="en-US" dirty="0" err="1"/>
              <a:t>morală</a:t>
            </a:r>
            <a:r>
              <a:rPr lang="en-US" dirty="0"/>
              <a:t>”).</a:t>
            </a:r>
          </a:p>
          <a:p>
            <a:r>
              <a:rPr lang="en-US" dirty="0"/>
              <a:t>Del </a:t>
            </a:r>
            <a:r>
              <a:rPr lang="en-US" dirty="0" err="1"/>
              <a:t>Vecchio</a:t>
            </a:r>
            <a:r>
              <a:rPr lang="en-US" dirty="0"/>
              <a:t>,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„</a:t>
            </a:r>
            <a:r>
              <a:rPr lang="en-US" dirty="0" err="1"/>
              <a:t>dreptul</a:t>
            </a:r>
            <a:r>
              <a:rPr lang="en-US" dirty="0"/>
              <a:t> </a:t>
            </a:r>
            <a:r>
              <a:rPr lang="en-US" dirty="0" err="1"/>
              <a:t>constituie</a:t>
            </a:r>
            <a:r>
              <a:rPr lang="en-US" dirty="0"/>
              <a:t> </a:t>
            </a:r>
            <a:r>
              <a:rPr lang="en-US" dirty="0" err="1"/>
              <a:t>Etică</a:t>
            </a:r>
            <a:r>
              <a:rPr lang="en-US" dirty="0"/>
              <a:t> </a:t>
            </a:r>
            <a:r>
              <a:rPr lang="en-US" dirty="0" err="1"/>
              <a:t>obiectivă</a:t>
            </a:r>
            <a:r>
              <a:rPr lang="en-US" dirty="0"/>
              <a:t>,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morala</a:t>
            </a:r>
            <a:r>
              <a:rPr lang="en-US" dirty="0"/>
              <a:t> </a:t>
            </a:r>
            <a:r>
              <a:rPr lang="en-US" dirty="0" err="1"/>
              <a:t>Etică</a:t>
            </a:r>
            <a:r>
              <a:rPr lang="en-US" dirty="0"/>
              <a:t> </a:t>
            </a:r>
            <a:r>
              <a:rPr lang="en-US" dirty="0" err="1"/>
              <a:t>subiectivă</a:t>
            </a:r>
            <a:r>
              <a:rPr lang="en-US" dirty="0"/>
              <a:t>'”.</a:t>
            </a:r>
          </a:p>
          <a:p>
            <a:r>
              <a:rPr lang="en-US" dirty="0" err="1"/>
              <a:t>Mircea</a:t>
            </a:r>
            <a:r>
              <a:rPr lang="en-US" dirty="0"/>
              <a:t> </a:t>
            </a:r>
            <a:r>
              <a:rPr lang="en-US" dirty="0" err="1"/>
              <a:t>Djuvara</a:t>
            </a:r>
            <a:r>
              <a:rPr lang="en-US" dirty="0"/>
              <a:t> </a:t>
            </a:r>
            <a:r>
              <a:rPr lang="en-US" dirty="0" err="1"/>
              <a:t>susţinea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el </a:t>
            </a:r>
            <a:r>
              <a:rPr lang="en-US" dirty="0" err="1"/>
              <a:t>că</a:t>
            </a:r>
            <a:r>
              <a:rPr lang="en-US" dirty="0"/>
              <a:t> „la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a </a:t>
            </a:r>
            <a:r>
              <a:rPr lang="en-US" dirty="0" err="1"/>
              <a:t>moralei</a:t>
            </a:r>
            <a:r>
              <a:rPr lang="en-US" dirty="0"/>
              <a:t> </a:t>
            </a:r>
            <a:r>
              <a:rPr lang="en-US" dirty="0" err="1"/>
              <a:t>stă</a:t>
            </a:r>
            <a:r>
              <a:rPr lang="en-US" dirty="0"/>
              <a:t> </a:t>
            </a:r>
            <a:r>
              <a:rPr lang="en-US" dirty="0" err="1"/>
              <a:t>acelaşi</a:t>
            </a:r>
            <a:r>
              <a:rPr lang="en-US" dirty="0"/>
              <a:t> fundament, </a:t>
            </a:r>
            <a:r>
              <a:rPr lang="en-US" dirty="0" err="1"/>
              <a:t>ideea</a:t>
            </a:r>
            <a:r>
              <a:rPr lang="en-US" dirty="0"/>
              <a:t> de </a:t>
            </a:r>
            <a:r>
              <a:rPr lang="en-US" dirty="0" err="1"/>
              <a:t>obligaţie</a:t>
            </a:r>
            <a:r>
              <a:rPr lang="en-US" dirty="0"/>
              <a:t>”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„</a:t>
            </a:r>
            <a:r>
              <a:rPr lang="en-US" dirty="0" err="1"/>
              <a:t>morala</a:t>
            </a:r>
            <a:r>
              <a:rPr lang="en-US" dirty="0"/>
              <a:t> are ca </a:t>
            </a:r>
            <a:r>
              <a:rPr lang="en-US" dirty="0" err="1"/>
              <a:t>obiect</a:t>
            </a:r>
            <a:r>
              <a:rPr lang="en-US" dirty="0"/>
              <a:t> </a:t>
            </a:r>
            <a:r>
              <a:rPr lang="en-US" dirty="0" err="1"/>
              <a:t>reglementarea</a:t>
            </a:r>
            <a:r>
              <a:rPr lang="en-US" dirty="0"/>
              <a:t> </a:t>
            </a:r>
            <a:r>
              <a:rPr lang="en-US" dirty="0" err="1"/>
              <a:t>faptelor</a:t>
            </a:r>
            <a:r>
              <a:rPr lang="en-US" dirty="0"/>
              <a:t> interne”, </a:t>
            </a:r>
            <a:r>
              <a:rPr lang="en-US" dirty="0" err="1"/>
              <a:t>iar</a:t>
            </a:r>
            <a:r>
              <a:rPr lang="en-US" dirty="0"/>
              <a:t> „</a:t>
            </a:r>
            <a:r>
              <a:rPr lang="en-US" dirty="0" err="1"/>
              <a:t>dreptul</a:t>
            </a:r>
            <a:r>
              <a:rPr lang="en-US" dirty="0"/>
              <a:t> are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obiect</a:t>
            </a:r>
            <a:r>
              <a:rPr lang="en-US" dirty="0"/>
              <a:t> </a:t>
            </a:r>
            <a:r>
              <a:rPr lang="en-US" dirty="0" err="1"/>
              <a:t>reglementarea</a:t>
            </a:r>
            <a:r>
              <a:rPr lang="en-US" dirty="0"/>
              <a:t> </a:t>
            </a:r>
            <a:r>
              <a:rPr lang="en-US" dirty="0" err="1"/>
              <a:t>faptelor</a:t>
            </a:r>
            <a:r>
              <a:rPr lang="en-US" dirty="0"/>
              <a:t> </a:t>
            </a:r>
            <a:r>
              <a:rPr lang="en-US" dirty="0" err="1"/>
              <a:t>materiale</a:t>
            </a:r>
            <a:r>
              <a:rPr lang="en-US" dirty="0"/>
              <a:t> </a:t>
            </a:r>
            <a:r>
              <a:rPr lang="en-US" dirty="0" err="1"/>
              <a:t>externe</a:t>
            </a:r>
            <a:r>
              <a:rPr lang="en-US" dirty="0"/>
              <a:t> ale </a:t>
            </a:r>
            <a:r>
              <a:rPr lang="en-US" dirty="0" err="1"/>
              <a:t>noastre</a:t>
            </a:r>
            <a:r>
              <a:rPr lang="en-US" dirty="0"/>
              <a:t>, la </a:t>
            </a:r>
            <a:r>
              <a:rPr lang="en-US" dirty="0" err="1"/>
              <a:t>lumina</a:t>
            </a:r>
            <a:r>
              <a:rPr lang="en-US" dirty="0"/>
              <a:t> intenţiilor”.</a:t>
            </a:r>
            <a:r>
              <a:rPr lang="en-US" baseline="30000" dirty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95126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Kelsen</a:t>
            </a:r>
            <a:r>
              <a:rPr lang="en-US" dirty="0"/>
              <a:t> </a:t>
            </a:r>
            <a:r>
              <a:rPr lang="en-US" dirty="0" err="1"/>
              <a:t>respinge</a:t>
            </a:r>
            <a:r>
              <a:rPr lang="en-US" dirty="0"/>
              <a:t> explicit </a:t>
            </a:r>
            <a:r>
              <a:rPr lang="en-US" dirty="0" err="1"/>
              <a:t>teoria</a:t>
            </a:r>
            <a:r>
              <a:rPr lang="en-US" dirty="0"/>
              <a:t> conform </a:t>
            </a:r>
            <a:r>
              <a:rPr lang="en-US" dirty="0" err="1"/>
              <a:t>căreia</a:t>
            </a:r>
            <a:r>
              <a:rPr lang="en-US" dirty="0"/>
              <a:t> „</a:t>
            </a:r>
            <a:r>
              <a:rPr lang="en-US" dirty="0" err="1"/>
              <a:t>dreptul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reprezenta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natura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un minim moral”, </a:t>
            </a:r>
            <a:r>
              <a:rPr lang="en-US" dirty="0" err="1"/>
              <a:t>căci</a:t>
            </a:r>
            <a:r>
              <a:rPr lang="en-US" dirty="0"/>
              <a:t> </a:t>
            </a:r>
            <a:r>
              <a:rPr lang="en-US" dirty="0" err="1"/>
              <a:t>aceasta</a:t>
            </a:r>
            <a:r>
              <a:rPr lang="en-US" dirty="0"/>
              <a:t> </a:t>
            </a:r>
            <a:r>
              <a:rPr lang="en-US" dirty="0" err="1"/>
              <a:t>presupune</a:t>
            </a:r>
            <a:r>
              <a:rPr lang="en-US" dirty="0"/>
              <a:t> </a:t>
            </a:r>
            <a:r>
              <a:rPr lang="en-US" dirty="0" err="1"/>
              <a:t>existenţa</a:t>
            </a:r>
            <a:r>
              <a:rPr lang="en-US" dirty="0"/>
              <a:t> moral </a:t>
            </a:r>
            <a:r>
              <a:rPr lang="en-US" dirty="0" err="1"/>
              <a:t>absolută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puţin</a:t>
            </a:r>
            <a:r>
              <a:rPr lang="en-US" dirty="0"/>
              <a:t> un </a:t>
            </a:r>
            <a:r>
              <a:rPr lang="en-US" dirty="0" err="1"/>
              <a:t>conţinut</a:t>
            </a:r>
            <a:r>
              <a:rPr lang="en-US" dirty="0"/>
              <a:t> </a:t>
            </a:r>
            <a:r>
              <a:rPr lang="en-US" dirty="0" err="1"/>
              <a:t>comun</a:t>
            </a:r>
            <a:r>
              <a:rPr lang="en-US" dirty="0"/>
              <a:t> </a:t>
            </a:r>
            <a:r>
              <a:rPr lang="en-US" dirty="0" err="1"/>
              <a:t>tuturor</a:t>
            </a:r>
            <a:r>
              <a:rPr lang="en-US" dirty="0"/>
              <a:t> </a:t>
            </a:r>
            <a:r>
              <a:rPr lang="en-US" dirty="0" err="1"/>
              <a:t>sistemelor</a:t>
            </a:r>
            <a:r>
              <a:rPr lang="en-US" dirty="0"/>
              <a:t> morale </a:t>
            </a:r>
            <a:r>
              <a:rPr lang="en-US" dirty="0" err="1"/>
              <a:t>pozitive</a:t>
            </a:r>
            <a:r>
              <a:rPr lang="en-US" dirty="0"/>
              <a:t>. </a:t>
            </a:r>
            <a:r>
              <a:rPr lang="en-US" dirty="0" err="1"/>
              <a:t>Valorile</a:t>
            </a:r>
            <a:r>
              <a:rPr lang="en-US" dirty="0"/>
              <a:t> morale absolute nu pot fi </a:t>
            </a:r>
            <a:r>
              <a:rPr lang="en-US" dirty="0" err="1"/>
              <a:t>concepute</a:t>
            </a:r>
            <a:r>
              <a:rPr lang="en-US" dirty="0"/>
              <a:t> </a:t>
            </a:r>
            <a:r>
              <a:rPr lang="en-US" dirty="0" err="1"/>
              <a:t>decât</a:t>
            </a:r>
            <a:r>
              <a:rPr lang="en-US" dirty="0"/>
              <a:t> „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credinţe</a:t>
            </a:r>
            <a:r>
              <a:rPr lang="en-US" dirty="0"/>
              <a:t> </a:t>
            </a:r>
            <a:r>
              <a:rPr lang="en-US" dirty="0" err="1"/>
              <a:t>religioase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autoritatea</a:t>
            </a:r>
            <a:r>
              <a:rPr lang="en-US" dirty="0"/>
              <a:t> </a:t>
            </a:r>
            <a:r>
              <a:rPr lang="en-US" dirty="0" err="1"/>
              <a:t>absolută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transcendentă</a:t>
            </a:r>
            <a:r>
              <a:rPr lang="en-US" dirty="0"/>
              <a:t> a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existenţe</a:t>
            </a:r>
            <a:r>
              <a:rPr lang="en-US" dirty="0"/>
              <a:t> divine”, </a:t>
            </a:r>
            <a:r>
              <a:rPr lang="en-US" dirty="0" err="1"/>
              <a:t>însă</a:t>
            </a:r>
            <a:r>
              <a:rPr lang="en-US" dirty="0"/>
              <a:t> „de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poziţiile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cunoaşteri</a:t>
            </a:r>
            <a:r>
              <a:rPr lang="en-US" dirty="0"/>
              <a:t> </a:t>
            </a:r>
            <a:r>
              <a:rPr lang="en-US" dirty="0" err="1"/>
              <a:t>ştiinţifice</a:t>
            </a:r>
            <a:r>
              <a:rPr lang="en-US" dirty="0"/>
              <a:t>”</a:t>
            </a:r>
            <a:r>
              <a:rPr lang="en-US" baseline="30000" dirty="0">
                <a:hlinkClick r:id="rId3"/>
              </a:rPr>
              <a:t>[2]</a:t>
            </a:r>
            <a:r>
              <a:rPr lang="en-US" dirty="0"/>
              <a:t> </a:t>
            </a:r>
            <a:r>
              <a:rPr lang="en-US" dirty="0" err="1"/>
              <a:t>asemenea</a:t>
            </a:r>
            <a:r>
              <a:rPr lang="en-US" dirty="0"/>
              <a:t> </a:t>
            </a:r>
            <a:r>
              <a:rPr lang="en-US" dirty="0" err="1"/>
              <a:t>valori</a:t>
            </a:r>
            <a:r>
              <a:rPr lang="en-US" dirty="0"/>
              <a:t> morale nu pot fi </a:t>
            </a:r>
            <a:r>
              <a:rPr lang="en-US" dirty="0" err="1"/>
              <a:t>acceptate</a:t>
            </a:r>
            <a:r>
              <a:rPr lang="en-US" dirty="0"/>
              <a:t>,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ceea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priveşte</a:t>
            </a:r>
            <a:r>
              <a:rPr lang="en-US" dirty="0"/>
              <a:t> </a:t>
            </a:r>
            <a:r>
              <a:rPr lang="en-US" dirty="0" err="1"/>
              <a:t>valoare</a:t>
            </a:r>
            <a:r>
              <a:rPr lang="en-US" dirty="0"/>
              <a:t> </a:t>
            </a:r>
            <a:r>
              <a:rPr lang="en-US" dirty="0" err="1"/>
              <a:t>comună</a:t>
            </a:r>
            <a:r>
              <a:rPr lang="en-US" dirty="0"/>
              <a:t> </a:t>
            </a:r>
            <a:r>
              <a:rPr lang="en-US" dirty="0" err="1"/>
              <a:t>tuturor</a:t>
            </a:r>
            <a:r>
              <a:rPr lang="en-US" dirty="0"/>
              <a:t> </a:t>
            </a:r>
            <a:r>
              <a:rPr lang="en-US" dirty="0" err="1"/>
              <a:t>sistemelor</a:t>
            </a:r>
            <a:r>
              <a:rPr lang="en-US" dirty="0"/>
              <a:t> morale, </a:t>
            </a:r>
            <a:r>
              <a:rPr lang="en-US" dirty="0" err="1"/>
              <a:t>Kelsen</a:t>
            </a:r>
            <a:r>
              <a:rPr lang="en-US" dirty="0"/>
              <a:t> </a:t>
            </a:r>
            <a:r>
              <a:rPr lang="en-US" dirty="0" err="1"/>
              <a:t>afirmă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aceasta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de </a:t>
            </a:r>
            <a:r>
              <a:rPr lang="en-US" dirty="0" err="1"/>
              <a:t>negăsit</a:t>
            </a:r>
            <a:r>
              <a:rPr lang="en-US" dirty="0"/>
              <a:t>. „</a:t>
            </a:r>
            <a:r>
              <a:rPr lang="en-US" dirty="0" err="1"/>
              <a:t>Ceea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le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mod </a:t>
            </a:r>
            <a:r>
              <a:rPr lang="en-US" dirty="0" err="1"/>
              <a:t>necesar</a:t>
            </a:r>
            <a:r>
              <a:rPr lang="en-US" dirty="0"/>
              <a:t> </a:t>
            </a:r>
            <a:r>
              <a:rPr lang="en-US" dirty="0" err="1"/>
              <a:t>comun</a:t>
            </a:r>
            <a:r>
              <a:rPr lang="en-US" dirty="0"/>
              <a:t> </a:t>
            </a:r>
            <a:r>
              <a:rPr lang="en-US" dirty="0" err="1"/>
              <a:t>tuturor</a:t>
            </a:r>
            <a:r>
              <a:rPr lang="en-US" dirty="0"/>
              <a:t> </a:t>
            </a:r>
            <a:r>
              <a:rPr lang="en-US" dirty="0" err="1"/>
              <a:t>sistemelor</a:t>
            </a:r>
            <a:r>
              <a:rPr lang="en-US" dirty="0"/>
              <a:t> morale </a:t>
            </a:r>
            <a:r>
              <a:rPr lang="en-US" dirty="0" err="1"/>
              <a:t>posibile</a:t>
            </a:r>
            <a:r>
              <a:rPr lang="en-US" dirty="0"/>
              <a:t> nu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altceva</a:t>
            </a:r>
            <a:r>
              <a:rPr lang="en-US" dirty="0"/>
              <a:t> </a:t>
            </a:r>
            <a:r>
              <a:rPr lang="en-US" dirty="0" err="1"/>
              <a:t>decât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norme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, </a:t>
            </a:r>
            <a:r>
              <a:rPr lang="en-US" dirty="0" err="1"/>
              <a:t>adică</a:t>
            </a:r>
            <a:r>
              <a:rPr lang="en-US" dirty="0"/>
              <a:t> </a:t>
            </a:r>
            <a:r>
              <a:rPr lang="en-US" dirty="0" err="1"/>
              <a:t>norme</a:t>
            </a:r>
            <a:r>
              <a:rPr lang="en-US" dirty="0"/>
              <a:t> care </a:t>
            </a:r>
            <a:r>
              <a:rPr lang="en-US" dirty="0" err="1"/>
              <a:t>statuează</a:t>
            </a:r>
            <a:r>
              <a:rPr lang="en-US" dirty="0"/>
              <a:t> un </a:t>
            </a:r>
            <a:r>
              <a:rPr lang="en-US" dirty="0" err="1"/>
              <a:t>anumit</a:t>
            </a:r>
            <a:r>
              <a:rPr lang="en-US" dirty="0"/>
              <a:t> </a:t>
            </a:r>
            <a:r>
              <a:rPr lang="en-US" dirty="0" err="1"/>
              <a:t>comportament</a:t>
            </a:r>
            <a:r>
              <a:rPr lang="en-US" dirty="0"/>
              <a:t> al </a:t>
            </a:r>
            <a:r>
              <a:rPr lang="en-US" dirty="0" err="1"/>
              <a:t>oamenilor</a:t>
            </a:r>
            <a:r>
              <a:rPr lang="en-US" dirty="0"/>
              <a:t> </a:t>
            </a:r>
            <a:r>
              <a:rPr lang="en-US" dirty="0" err="1"/>
              <a:t>faţă</a:t>
            </a:r>
            <a:r>
              <a:rPr lang="en-US" dirty="0"/>
              <a:t> de </a:t>
            </a:r>
            <a:r>
              <a:rPr lang="en-US" dirty="0" err="1"/>
              <a:t>alţi</a:t>
            </a:r>
            <a:r>
              <a:rPr lang="en-US" dirty="0"/>
              <a:t> </a:t>
            </a:r>
            <a:r>
              <a:rPr lang="en-US" dirty="0" err="1"/>
              <a:t>oameni</a:t>
            </a:r>
            <a:r>
              <a:rPr lang="en-US" dirty="0"/>
              <a:t>, </a:t>
            </a:r>
            <a:r>
              <a:rPr lang="en-US" dirty="0" err="1"/>
              <a:t>deci</a:t>
            </a:r>
            <a:r>
              <a:rPr lang="en-US" dirty="0"/>
              <a:t> </a:t>
            </a:r>
            <a:r>
              <a:rPr lang="en-US" dirty="0" err="1"/>
              <a:t>îl</a:t>
            </a:r>
            <a:r>
              <a:rPr lang="en-US" dirty="0"/>
              <a:t> </a:t>
            </a:r>
            <a:r>
              <a:rPr lang="en-US" dirty="0" err="1"/>
              <a:t>consideră</a:t>
            </a:r>
            <a:r>
              <a:rPr lang="en-US" dirty="0"/>
              <a:t> </a:t>
            </a:r>
            <a:r>
              <a:rPr lang="en-US" dirty="0" err="1"/>
              <a:t>obligatoriu</a:t>
            </a:r>
            <a:r>
              <a:rPr lang="en-US" dirty="0"/>
              <a:t> […] Este bine din </a:t>
            </a:r>
            <a:r>
              <a:rPr lang="en-US" dirty="0" err="1"/>
              <a:t>punct</a:t>
            </a:r>
            <a:r>
              <a:rPr lang="en-US" dirty="0"/>
              <a:t> de </a:t>
            </a:r>
            <a:r>
              <a:rPr lang="en-US" dirty="0" err="1"/>
              <a:t>vedere</a:t>
            </a:r>
            <a:r>
              <a:rPr lang="en-US" dirty="0"/>
              <a:t> moral </a:t>
            </a:r>
            <a:r>
              <a:rPr lang="en-US" dirty="0" err="1"/>
              <a:t>ceea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corespunde</a:t>
            </a:r>
            <a:r>
              <a:rPr lang="en-US" dirty="0"/>
              <a:t> </a:t>
            </a:r>
            <a:r>
              <a:rPr lang="en-US" dirty="0" err="1"/>
              <a:t>normei</a:t>
            </a:r>
            <a:r>
              <a:rPr lang="en-US" dirty="0"/>
              <a:t>”.</a:t>
            </a:r>
            <a:r>
              <a:rPr lang="en-US" baseline="30000" dirty="0">
                <a:hlinkClick r:id="rId4"/>
              </a:rPr>
              <a:t>[3]</a:t>
            </a:r>
            <a:r>
              <a:rPr lang="en-US" dirty="0"/>
              <a:t> </a:t>
            </a:r>
            <a:r>
              <a:rPr lang="en-US" dirty="0" err="1"/>
              <a:t>Normele</a:t>
            </a:r>
            <a:r>
              <a:rPr lang="en-US" dirty="0"/>
              <a:t> morale </a:t>
            </a:r>
            <a:r>
              <a:rPr lang="en-US" dirty="0" err="1"/>
              <a:t>sunt</a:t>
            </a:r>
            <a:r>
              <a:rPr lang="en-US" dirty="0"/>
              <a:t>, </a:t>
            </a:r>
            <a:r>
              <a:rPr lang="en-US" dirty="0" err="1"/>
              <a:t>deci</a:t>
            </a:r>
            <a:r>
              <a:rPr lang="en-US" dirty="0"/>
              <a:t>, </a:t>
            </a:r>
            <a:r>
              <a:rPr lang="en-US" dirty="0" err="1"/>
              <a:t>doar</a:t>
            </a:r>
            <a:r>
              <a:rPr lang="en-US" dirty="0"/>
              <a:t> </a:t>
            </a:r>
            <a:r>
              <a:rPr lang="en-US" dirty="0" err="1"/>
              <a:t>norme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, cu </a:t>
            </a:r>
            <a:r>
              <a:rPr lang="en-US" dirty="0" err="1"/>
              <a:t>nimic</a:t>
            </a:r>
            <a:r>
              <a:rPr lang="en-US" dirty="0"/>
              <a:t> </a:t>
            </a:r>
            <a:r>
              <a:rPr lang="en-US" dirty="0" err="1"/>
              <a:t>superioare</a:t>
            </a:r>
            <a:r>
              <a:rPr lang="en-US" dirty="0"/>
              <a:t> </a:t>
            </a:r>
            <a:r>
              <a:rPr lang="en-US" dirty="0" err="1"/>
              <a:t>normelor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, </a:t>
            </a:r>
            <a:r>
              <a:rPr lang="en-US" dirty="0" err="1"/>
              <a:t>neexistând</a:t>
            </a:r>
            <a:r>
              <a:rPr lang="en-US" dirty="0"/>
              <a:t> </a:t>
            </a:r>
            <a:r>
              <a:rPr lang="en-US" dirty="0" err="1"/>
              <a:t>nici</a:t>
            </a:r>
            <a:r>
              <a:rPr lang="en-US" dirty="0"/>
              <a:t> o </a:t>
            </a:r>
            <a:r>
              <a:rPr lang="en-US" dirty="0" err="1"/>
              <a:t>raţiune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care </a:t>
            </a:r>
            <a:r>
              <a:rPr lang="en-US" dirty="0" err="1"/>
              <a:t>dreptul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trebui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respecte</a:t>
            </a:r>
            <a:r>
              <a:rPr lang="en-US" dirty="0"/>
              <a:t> </a:t>
            </a:r>
            <a:r>
              <a:rPr lang="en-US" dirty="0" err="1"/>
              <a:t>morala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nu o </a:t>
            </a:r>
            <a:r>
              <a:rPr lang="en-US" dirty="0" err="1"/>
              <a:t>contrazică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nici</a:t>
            </a:r>
            <a:r>
              <a:rPr lang="en-US" dirty="0"/>
              <a:t> o parte a </a:t>
            </a:r>
            <a:r>
              <a:rPr lang="en-US" dirty="0" err="1"/>
              <a:t>ei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171713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Interpretarea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Articolul</a:t>
            </a:r>
            <a:r>
              <a:rPr lang="en-US" b="1" dirty="0"/>
              <a:t> 71.</a:t>
            </a:r>
            <a:r>
              <a:rPr lang="en-US" dirty="0"/>
              <a:t> </a:t>
            </a:r>
            <a:r>
              <a:rPr lang="en-US" dirty="0" err="1"/>
              <a:t>Interpretarea</a:t>
            </a:r>
            <a:endParaRPr lang="en-US" dirty="0"/>
          </a:p>
          <a:p>
            <a:r>
              <a:rPr lang="en-US" dirty="0"/>
              <a:t>(1) </a:t>
            </a:r>
            <a:r>
              <a:rPr lang="en-US" dirty="0" err="1"/>
              <a:t>Interpretarea</a:t>
            </a:r>
            <a:r>
              <a:rPr lang="en-US" dirty="0"/>
              <a:t> </a:t>
            </a:r>
            <a:r>
              <a:rPr lang="en-US" dirty="0" err="1"/>
              <a:t>actelor</a:t>
            </a:r>
            <a:r>
              <a:rPr lang="en-US" dirty="0"/>
              <a:t> normative se </a:t>
            </a:r>
            <a:r>
              <a:rPr lang="en-US" dirty="0" err="1"/>
              <a:t>efectuează</a:t>
            </a:r>
            <a:r>
              <a:rPr lang="en-US" dirty="0"/>
              <a:t> cu </a:t>
            </a:r>
            <a:r>
              <a:rPr lang="en-US" dirty="0" err="1"/>
              <a:t>scopul</a:t>
            </a:r>
            <a:r>
              <a:rPr lang="en-US" dirty="0"/>
              <a:t> </a:t>
            </a:r>
            <a:r>
              <a:rPr lang="en-US" dirty="0" err="1"/>
              <a:t>clarificării</a:t>
            </a:r>
            <a:r>
              <a:rPr lang="en-US" dirty="0"/>
              <a:t> </a:t>
            </a:r>
            <a:r>
              <a:rPr lang="en-US" dirty="0" err="1"/>
              <a:t>sensului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act </a:t>
            </a:r>
            <a:r>
              <a:rPr lang="en-US" dirty="0" err="1"/>
              <a:t>normativ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al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dispoziţii</a:t>
            </a:r>
            <a:r>
              <a:rPr lang="en-US" dirty="0"/>
              <a:t> din </a:t>
            </a:r>
            <a:r>
              <a:rPr lang="en-US" dirty="0" err="1"/>
              <a:t>acesta</a:t>
            </a:r>
            <a:r>
              <a:rPr lang="en-US" dirty="0"/>
              <a:t>.</a:t>
            </a:r>
          </a:p>
          <a:p>
            <a:r>
              <a:rPr lang="en-US" dirty="0"/>
              <a:t>(2)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interpretare</a:t>
            </a:r>
            <a:r>
              <a:rPr lang="en-US" dirty="0"/>
              <a:t> se </a:t>
            </a:r>
            <a:r>
              <a:rPr lang="en-US" dirty="0" err="1"/>
              <a:t>oferă</a:t>
            </a:r>
            <a:r>
              <a:rPr lang="en-US" dirty="0"/>
              <a:t> </a:t>
            </a:r>
            <a:r>
              <a:rPr lang="en-US" dirty="0" err="1"/>
              <a:t>soluţii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de </a:t>
            </a:r>
            <a:r>
              <a:rPr lang="en-US" dirty="0" err="1"/>
              <a:t>aplicare</a:t>
            </a:r>
            <a:r>
              <a:rPr lang="en-US" dirty="0"/>
              <a:t> a </a:t>
            </a:r>
            <a:r>
              <a:rPr lang="en-US" dirty="0" err="1"/>
              <a:t>normei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sensul</a:t>
            </a:r>
            <a:r>
              <a:rPr lang="en-US" dirty="0"/>
              <a:t> exact al </a:t>
            </a:r>
            <a:r>
              <a:rPr lang="en-US" dirty="0" err="1"/>
              <a:t>acesteia</a:t>
            </a:r>
            <a:r>
              <a:rPr lang="en-US" dirty="0"/>
              <a:t>.</a:t>
            </a:r>
          </a:p>
          <a:p>
            <a:r>
              <a:rPr lang="en-US" dirty="0"/>
              <a:t>(3) </a:t>
            </a:r>
            <a:r>
              <a:rPr lang="en-US" dirty="0" err="1"/>
              <a:t>Interpretarea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oficială</a:t>
            </a:r>
            <a:r>
              <a:rPr lang="en-US" dirty="0"/>
              <a:t> </a:t>
            </a:r>
            <a:r>
              <a:rPr lang="en-US" dirty="0" err="1"/>
              <a:t>cînd</a:t>
            </a:r>
            <a:r>
              <a:rPr lang="en-US" dirty="0"/>
              <a:t> se </a:t>
            </a:r>
            <a:r>
              <a:rPr lang="en-US" dirty="0" err="1"/>
              <a:t>efectuează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acte</a:t>
            </a:r>
            <a:r>
              <a:rPr lang="en-US" dirty="0"/>
              <a:t> normative de </a:t>
            </a:r>
            <a:r>
              <a:rPr lang="en-US" dirty="0" err="1"/>
              <a:t>interpretare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acte</a:t>
            </a:r>
            <a:r>
              <a:rPr lang="en-US" dirty="0"/>
              <a:t> de </a:t>
            </a:r>
            <a:r>
              <a:rPr lang="en-US" dirty="0" err="1"/>
              <a:t>aplicare</a:t>
            </a:r>
            <a:r>
              <a:rPr lang="en-US" dirty="0"/>
              <a:t> a </a:t>
            </a:r>
            <a:r>
              <a:rPr lang="en-US" dirty="0" err="1"/>
              <a:t>normelor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de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instituțiile</a:t>
            </a:r>
            <a:r>
              <a:rPr lang="en-US" dirty="0"/>
              <a:t> </a:t>
            </a:r>
            <a:r>
              <a:rPr lang="en-US" dirty="0" err="1"/>
              <a:t>abilitate</a:t>
            </a:r>
            <a:r>
              <a:rPr lang="en-US" dirty="0"/>
              <a:t>.</a:t>
            </a:r>
          </a:p>
          <a:p>
            <a:r>
              <a:rPr lang="en-US" dirty="0"/>
              <a:t>(4) La </a:t>
            </a:r>
            <a:r>
              <a:rPr lang="en-US" dirty="0" err="1"/>
              <a:t>interpretarea</a:t>
            </a:r>
            <a:r>
              <a:rPr lang="en-US" dirty="0"/>
              <a:t> </a:t>
            </a:r>
            <a:r>
              <a:rPr lang="en-US" dirty="0" err="1"/>
              <a:t>actului</a:t>
            </a:r>
            <a:r>
              <a:rPr lang="en-US" dirty="0"/>
              <a:t> </a:t>
            </a:r>
            <a:r>
              <a:rPr lang="en-US" dirty="0" err="1"/>
              <a:t>normativ</a:t>
            </a:r>
            <a:r>
              <a:rPr lang="en-US" dirty="0"/>
              <a:t> se </a:t>
            </a:r>
            <a:r>
              <a:rPr lang="en-US" dirty="0" err="1"/>
              <a:t>ţine</a:t>
            </a:r>
            <a:r>
              <a:rPr lang="en-US" dirty="0"/>
              <a:t> </a:t>
            </a:r>
            <a:r>
              <a:rPr lang="en-US" dirty="0" err="1"/>
              <a:t>cont</a:t>
            </a:r>
            <a:r>
              <a:rPr lang="en-US" dirty="0"/>
              <a:t> de nota </a:t>
            </a:r>
            <a:r>
              <a:rPr lang="en-US" dirty="0" err="1"/>
              <a:t>informativă</a:t>
            </a:r>
            <a:r>
              <a:rPr lang="en-US" dirty="0"/>
              <a:t> care a </a:t>
            </a:r>
            <a:r>
              <a:rPr lang="en-US" dirty="0" err="1"/>
              <a:t>însoţit</a:t>
            </a:r>
            <a:r>
              <a:rPr lang="en-US" dirty="0"/>
              <a:t> </a:t>
            </a:r>
            <a:r>
              <a:rPr lang="en-US" dirty="0" err="1"/>
              <a:t>proiectul</a:t>
            </a:r>
            <a:r>
              <a:rPr lang="en-US" dirty="0"/>
              <a:t> </a:t>
            </a:r>
            <a:r>
              <a:rPr lang="en-US" dirty="0" err="1"/>
              <a:t>actului</a:t>
            </a:r>
            <a:r>
              <a:rPr lang="en-US" dirty="0"/>
              <a:t> </a:t>
            </a:r>
            <a:r>
              <a:rPr lang="en-US" dirty="0" err="1"/>
              <a:t>normativ</a:t>
            </a:r>
            <a:r>
              <a:rPr lang="en-US" dirty="0"/>
              <a:t> </a:t>
            </a:r>
            <a:r>
              <a:rPr lang="en-US" dirty="0" err="1"/>
              <a:t>respectiv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de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documente</a:t>
            </a:r>
            <a:r>
              <a:rPr lang="en-US" dirty="0"/>
              <a:t> care permit </a:t>
            </a:r>
            <a:r>
              <a:rPr lang="en-US" dirty="0" err="1"/>
              <a:t>identificarea</a:t>
            </a:r>
            <a:r>
              <a:rPr lang="en-US" dirty="0"/>
              <a:t> </a:t>
            </a:r>
            <a:r>
              <a:rPr lang="en-US" dirty="0" err="1"/>
              <a:t>voinţei</a:t>
            </a:r>
            <a:r>
              <a:rPr lang="en-US" dirty="0"/>
              <a:t> </a:t>
            </a:r>
            <a:r>
              <a:rPr lang="en-US" dirty="0" err="1"/>
              <a:t>autorităţii</a:t>
            </a:r>
            <a:r>
              <a:rPr lang="en-US" dirty="0"/>
              <a:t> </a:t>
            </a:r>
            <a:r>
              <a:rPr lang="en-US" dirty="0" err="1"/>
              <a:t>publice</a:t>
            </a:r>
            <a:r>
              <a:rPr lang="en-US" dirty="0"/>
              <a:t> care a </a:t>
            </a:r>
            <a:r>
              <a:rPr lang="en-US" dirty="0" err="1"/>
              <a:t>adoptat</a:t>
            </a:r>
            <a:r>
              <a:rPr lang="en-US" dirty="0"/>
              <a:t>, a </a:t>
            </a:r>
            <a:r>
              <a:rPr lang="en-US" dirty="0" err="1"/>
              <a:t>aprobat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a </a:t>
            </a:r>
            <a:r>
              <a:rPr lang="en-US" dirty="0" err="1"/>
              <a:t>emis</a:t>
            </a:r>
            <a:r>
              <a:rPr lang="en-US" dirty="0"/>
              <a:t> </a:t>
            </a:r>
            <a:r>
              <a:rPr lang="en-US" dirty="0" err="1"/>
              <a:t>actul</a:t>
            </a:r>
            <a:r>
              <a:rPr lang="en-US" dirty="0"/>
              <a:t> </a:t>
            </a:r>
            <a:r>
              <a:rPr lang="en-US" dirty="0" err="1"/>
              <a:t>normativ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86847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Actele</a:t>
            </a:r>
            <a:r>
              <a:rPr lang="en-US" dirty="0"/>
              <a:t> de </a:t>
            </a:r>
            <a:r>
              <a:rPr lang="en-US" dirty="0" err="1"/>
              <a:t>interpretare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autorităţile</a:t>
            </a:r>
            <a:r>
              <a:rPr lang="en-US" dirty="0"/>
              <a:t> </a:t>
            </a:r>
            <a:r>
              <a:rPr lang="en-US" dirty="0" err="1"/>
              <a:t>abilitate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interpreteze</a:t>
            </a:r>
            <a:r>
              <a:rPr lang="en-US" dirty="0"/>
              <a:t>  </a:t>
            </a:r>
            <a:r>
              <a:rPr lang="en-US" dirty="0" err="1"/>
              <a:t>actele</a:t>
            </a:r>
            <a:r>
              <a:rPr lang="en-US" dirty="0"/>
              <a:t> normative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(1) </a:t>
            </a:r>
            <a:r>
              <a:rPr lang="en-US" dirty="0" err="1"/>
              <a:t>Actele</a:t>
            </a:r>
            <a:r>
              <a:rPr lang="en-US" dirty="0"/>
              <a:t> de </a:t>
            </a:r>
            <a:r>
              <a:rPr lang="en-US" dirty="0" err="1"/>
              <a:t>interpretare</a:t>
            </a:r>
            <a:r>
              <a:rPr lang="en-US" dirty="0"/>
              <a:t> </a:t>
            </a:r>
            <a:r>
              <a:rPr lang="en-US" dirty="0" err="1"/>
              <a:t>oficială</a:t>
            </a:r>
            <a:r>
              <a:rPr lang="en-US" dirty="0"/>
              <a:t> a </a:t>
            </a:r>
            <a:r>
              <a:rPr lang="en-US" dirty="0" err="1"/>
              <a:t>Constituţiei</a:t>
            </a:r>
            <a:r>
              <a:rPr lang="en-US" dirty="0"/>
              <a:t> </a:t>
            </a:r>
            <a:r>
              <a:rPr lang="en-US" dirty="0" err="1"/>
              <a:t>Republicii</a:t>
            </a:r>
            <a:r>
              <a:rPr lang="en-US" dirty="0"/>
              <a:t> Moldova </a:t>
            </a:r>
            <a:r>
              <a:rPr lang="en-US" dirty="0" err="1"/>
              <a:t>şi</a:t>
            </a:r>
            <a:r>
              <a:rPr lang="en-US" dirty="0"/>
              <a:t> a </a:t>
            </a:r>
            <a:r>
              <a:rPr lang="en-US" dirty="0" err="1"/>
              <a:t>legilor</a:t>
            </a:r>
            <a:r>
              <a:rPr lang="en-US" dirty="0"/>
              <a:t> </a:t>
            </a:r>
            <a:r>
              <a:rPr lang="en-US" dirty="0" err="1"/>
              <a:t>constituţionale</a:t>
            </a:r>
            <a:r>
              <a:rPr lang="en-US" dirty="0"/>
              <a:t> </a:t>
            </a:r>
            <a:r>
              <a:rPr lang="en-US" dirty="0" err="1"/>
              <a:t>sînt</a:t>
            </a:r>
            <a:r>
              <a:rPr lang="en-US" dirty="0"/>
              <a:t> </a:t>
            </a:r>
            <a:r>
              <a:rPr lang="en-US" dirty="0" err="1"/>
              <a:t>adoptate</a:t>
            </a:r>
            <a:r>
              <a:rPr lang="en-US" dirty="0"/>
              <a:t> de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Curtea</a:t>
            </a:r>
            <a:r>
              <a:rPr lang="en-US" dirty="0"/>
              <a:t> </a:t>
            </a:r>
            <a:r>
              <a:rPr lang="en-US" dirty="0" err="1"/>
              <a:t>Constituţională</a:t>
            </a:r>
            <a:r>
              <a:rPr lang="en-US" dirty="0"/>
              <a:t>.</a:t>
            </a:r>
          </a:p>
          <a:p>
            <a:r>
              <a:rPr lang="en-US" dirty="0"/>
              <a:t>(2) </a:t>
            </a:r>
            <a:r>
              <a:rPr lang="en-US" dirty="0" err="1"/>
              <a:t>Interpretarea</a:t>
            </a:r>
            <a:r>
              <a:rPr lang="en-US" dirty="0"/>
              <a:t> </a:t>
            </a:r>
            <a:r>
              <a:rPr lang="en-US" dirty="0" err="1"/>
              <a:t>oficială</a:t>
            </a:r>
            <a:r>
              <a:rPr lang="en-US" dirty="0"/>
              <a:t> a </a:t>
            </a:r>
            <a:r>
              <a:rPr lang="en-US" dirty="0" err="1"/>
              <a:t>legilor</a:t>
            </a:r>
            <a:r>
              <a:rPr lang="en-US" dirty="0"/>
              <a:t>, </a:t>
            </a:r>
            <a:r>
              <a:rPr lang="en-US" dirty="0" err="1"/>
              <a:t>altele</a:t>
            </a:r>
            <a:r>
              <a:rPr lang="en-US" dirty="0"/>
              <a:t> </a:t>
            </a:r>
            <a:r>
              <a:rPr lang="en-US" dirty="0" err="1"/>
              <a:t>decît</a:t>
            </a:r>
            <a:r>
              <a:rPr lang="en-US" dirty="0"/>
              <a:t>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menționate</a:t>
            </a:r>
            <a:r>
              <a:rPr lang="en-US" dirty="0"/>
              <a:t> la </a:t>
            </a:r>
            <a:r>
              <a:rPr lang="en-US" dirty="0" err="1"/>
              <a:t>alin</a:t>
            </a:r>
            <a:r>
              <a:rPr lang="en-US" dirty="0"/>
              <a:t>. (1), se </a:t>
            </a:r>
            <a:r>
              <a:rPr lang="en-US" dirty="0" err="1"/>
              <a:t>realizează</a:t>
            </a:r>
            <a:r>
              <a:rPr lang="en-US" dirty="0"/>
              <a:t> </a:t>
            </a:r>
            <a:r>
              <a:rPr lang="en-US" dirty="0" err="1"/>
              <a:t>exclusiv</a:t>
            </a:r>
            <a:r>
              <a:rPr lang="en-US" dirty="0"/>
              <a:t> de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Parlament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adoptarea</a:t>
            </a:r>
            <a:r>
              <a:rPr lang="en-US" dirty="0"/>
              <a:t> </a:t>
            </a:r>
            <a:r>
              <a:rPr lang="en-US" dirty="0" err="1"/>
              <a:t>legilor</a:t>
            </a:r>
            <a:r>
              <a:rPr lang="en-US" dirty="0"/>
              <a:t> de </a:t>
            </a:r>
            <a:r>
              <a:rPr lang="en-US" dirty="0" err="1"/>
              <a:t>interpretare</a:t>
            </a:r>
            <a:r>
              <a:rPr lang="en-US" dirty="0"/>
              <a:t>.</a:t>
            </a:r>
          </a:p>
          <a:p>
            <a:r>
              <a:rPr lang="en-US" dirty="0"/>
              <a:t>(3) </a:t>
            </a:r>
            <a:r>
              <a:rPr lang="en-US" dirty="0" err="1"/>
              <a:t>Interpretarea</a:t>
            </a:r>
            <a:r>
              <a:rPr lang="en-US" dirty="0"/>
              <a:t> </a:t>
            </a:r>
            <a:r>
              <a:rPr lang="en-US" dirty="0" err="1"/>
              <a:t>oficială</a:t>
            </a:r>
            <a:r>
              <a:rPr lang="en-US" dirty="0"/>
              <a:t> a </a:t>
            </a:r>
            <a:r>
              <a:rPr lang="en-US" dirty="0" err="1"/>
              <a:t>ordonanţelor</a:t>
            </a:r>
            <a:r>
              <a:rPr lang="en-US" dirty="0"/>
              <a:t> </a:t>
            </a:r>
            <a:r>
              <a:rPr lang="en-US" dirty="0" err="1"/>
              <a:t>Guvernului</a:t>
            </a:r>
            <a:r>
              <a:rPr lang="en-US" dirty="0"/>
              <a:t> se </a:t>
            </a:r>
            <a:r>
              <a:rPr lang="en-US" dirty="0" err="1"/>
              <a:t>realizează</a:t>
            </a:r>
            <a:r>
              <a:rPr lang="en-US" dirty="0"/>
              <a:t> de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Guvern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adoptarea</a:t>
            </a:r>
            <a:r>
              <a:rPr lang="en-US" dirty="0"/>
              <a:t> de </a:t>
            </a:r>
            <a:r>
              <a:rPr lang="en-US" dirty="0" err="1"/>
              <a:t>ordonanțe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limita</a:t>
            </a:r>
            <a:r>
              <a:rPr lang="en-US" dirty="0"/>
              <a:t> </a:t>
            </a:r>
            <a:r>
              <a:rPr lang="en-US" dirty="0" err="1"/>
              <a:t>termenului</a:t>
            </a:r>
            <a:r>
              <a:rPr lang="en-US" dirty="0"/>
              <a:t> de </a:t>
            </a:r>
            <a:r>
              <a:rPr lang="en-US" dirty="0" err="1"/>
              <a:t>abilitare</a:t>
            </a:r>
            <a:r>
              <a:rPr lang="en-US" dirty="0"/>
              <a:t>, </a:t>
            </a:r>
            <a:r>
              <a:rPr lang="en-US" dirty="0" err="1"/>
              <a:t>sau</a:t>
            </a:r>
            <a:r>
              <a:rPr lang="en-US" dirty="0"/>
              <a:t> de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Parlament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adoptarea</a:t>
            </a:r>
            <a:r>
              <a:rPr lang="en-US" dirty="0"/>
              <a:t> </a:t>
            </a:r>
            <a:r>
              <a:rPr lang="en-US" dirty="0" err="1"/>
              <a:t>legilor</a:t>
            </a:r>
            <a:r>
              <a:rPr lang="en-US" dirty="0"/>
              <a:t> de </a:t>
            </a:r>
            <a:r>
              <a:rPr lang="en-US" dirty="0" err="1"/>
              <a:t>interpretare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afara</a:t>
            </a:r>
            <a:r>
              <a:rPr lang="en-US" dirty="0"/>
              <a:t> </a:t>
            </a:r>
            <a:r>
              <a:rPr lang="en-US" dirty="0" err="1"/>
              <a:t>acestuia</a:t>
            </a:r>
            <a:r>
              <a:rPr lang="en-US" dirty="0"/>
              <a:t>.</a:t>
            </a:r>
          </a:p>
          <a:p>
            <a:r>
              <a:rPr lang="en-US" dirty="0"/>
              <a:t>(4) </a:t>
            </a:r>
            <a:r>
              <a:rPr lang="en-US" dirty="0" err="1"/>
              <a:t>Actele</a:t>
            </a:r>
            <a:r>
              <a:rPr lang="en-US" dirty="0"/>
              <a:t> de </a:t>
            </a:r>
            <a:r>
              <a:rPr lang="en-US" dirty="0" err="1"/>
              <a:t>interpretare</a:t>
            </a:r>
            <a:r>
              <a:rPr lang="en-US" dirty="0"/>
              <a:t> </a:t>
            </a:r>
            <a:r>
              <a:rPr lang="en-US" dirty="0" err="1"/>
              <a:t>oficială</a:t>
            </a:r>
            <a:r>
              <a:rPr lang="en-US" dirty="0"/>
              <a:t> a </a:t>
            </a:r>
            <a:r>
              <a:rPr lang="en-US" dirty="0" err="1"/>
              <a:t>actelor</a:t>
            </a:r>
            <a:r>
              <a:rPr lang="en-US" dirty="0"/>
              <a:t> normative, </a:t>
            </a:r>
            <a:r>
              <a:rPr lang="en-US" dirty="0" err="1"/>
              <a:t>altele</a:t>
            </a:r>
            <a:r>
              <a:rPr lang="en-US" dirty="0"/>
              <a:t> </a:t>
            </a:r>
            <a:r>
              <a:rPr lang="en-US" dirty="0" err="1"/>
              <a:t>decît</a:t>
            </a:r>
            <a:r>
              <a:rPr lang="en-US" dirty="0"/>
              <a:t>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menționate</a:t>
            </a:r>
            <a:r>
              <a:rPr lang="en-US" dirty="0"/>
              <a:t> la </a:t>
            </a:r>
            <a:r>
              <a:rPr lang="en-US" dirty="0" err="1"/>
              <a:t>alin</a:t>
            </a:r>
            <a:r>
              <a:rPr lang="en-US" dirty="0"/>
              <a:t>. (1)–(3), </a:t>
            </a:r>
            <a:r>
              <a:rPr lang="en-US" dirty="0" err="1"/>
              <a:t>sînt</a:t>
            </a:r>
            <a:r>
              <a:rPr lang="en-US" dirty="0"/>
              <a:t> </a:t>
            </a:r>
            <a:r>
              <a:rPr lang="en-US" dirty="0" err="1"/>
              <a:t>adoptate</a:t>
            </a:r>
            <a:r>
              <a:rPr lang="en-US" dirty="0"/>
              <a:t>, </a:t>
            </a:r>
            <a:r>
              <a:rPr lang="en-US" dirty="0" err="1"/>
              <a:t>aprobate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emise</a:t>
            </a:r>
            <a:r>
              <a:rPr lang="en-US" dirty="0"/>
              <a:t> de </a:t>
            </a:r>
            <a:r>
              <a:rPr lang="en-US" dirty="0" err="1"/>
              <a:t>autorităţile</a:t>
            </a:r>
            <a:r>
              <a:rPr lang="en-US" dirty="0"/>
              <a:t> care au </a:t>
            </a:r>
            <a:r>
              <a:rPr lang="en-US" dirty="0" err="1"/>
              <a:t>adoptat</a:t>
            </a:r>
            <a:r>
              <a:rPr lang="en-US" dirty="0"/>
              <a:t>, au </a:t>
            </a:r>
            <a:r>
              <a:rPr lang="en-US" dirty="0" err="1"/>
              <a:t>aprobat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au </a:t>
            </a:r>
            <a:r>
              <a:rPr lang="en-US" dirty="0" err="1"/>
              <a:t>emis</a:t>
            </a:r>
            <a:r>
              <a:rPr lang="en-US" dirty="0"/>
              <a:t> </a:t>
            </a:r>
            <a:r>
              <a:rPr lang="en-US" dirty="0" err="1"/>
              <a:t>actele</a:t>
            </a:r>
            <a:r>
              <a:rPr lang="en-US" dirty="0"/>
              <a:t> </a:t>
            </a:r>
            <a:r>
              <a:rPr lang="en-US" dirty="0" err="1"/>
              <a:t>supuse</a:t>
            </a:r>
            <a:r>
              <a:rPr lang="en-US" dirty="0"/>
              <a:t> </a:t>
            </a:r>
            <a:r>
              <a:rPr lang="en-US" dirty="0" err="1"/>
              <a:t>interpretării</a:t>
            </a:r>
            <a:r>
              <a:rPr lang="en-US" dirty="0"/>
              <a:t>.</a:t>
            </a:r>
          </a:p>
          <a:p>
            <a:r>
              <a:rPr lang="en-US" dirty="0"/>
              <a:t>(5) </a:t>
            </a:r>
            <a:r>
              <a:rPr lang="en-US" dirty="0" err="1"/>
              <a:t>Actul</a:t>
            </a:r>
            <a:r>
              <a:rPr lang="en-US" dirty="0"/>
              <a:t> </a:t>
            </a:r>
            <a:r>
              <a:rPr lang="en-US" dirty="0" err="1"/>
              <a:t>normativ</a:t>
            </a:r>
            <a:r>
              <a:rPr lang="en-US" dirty="0"/>
              <a:t> se </a:t>
            </a:r>
            <a:r>
              <a:rPr lang="en-US" dirty="0" err="1"/>
              <a:t>interpretează</a:t>
            </a:r>
            <a:r>
              <a:rPr lang="en-US" dirty="0"/>
              <a:t> </a:t>
            </a:r>
            <a:r>
              <a:rPr lang="en-US" dirty="0" err="1"/>
              <a:t>printr</a:t>
            </a:r>
            <a:r>
              <a:rPr lang="en-US" dirty="0"/>
              <a:t>-un act </a:t>
            </a:r>
            <a:r>
              <a:rPr lang="en-US" dirty="0" err="1"/>
              <a:t>normativ</a:t>
            </a:r>
            <a:r>
              <a:rPr lang="en-US" dirty="0"/>
              <a:t> de </a:t>
            </a:r>
            <a:r>
              <a:rPr lang="en-US" dirty="0" err="1"/>
              <a:t>aceeaşi</a:t>
            </a:r>
            <a:r>
              <a:rPr lang="en-US" dirty="0"/>
              <a:t> </a:t>
            </a:r>
            <a:r>
              <a:rPr lang="en-US" dirty="0" err="1"/>
              <a:t>categorie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forță</a:t>
            </a:r>
            <a:r>
              <a:rPr lang="en-US" dirty="0"/>
              <a:t> </a:t>
            </a:r>
            <a:r>
              <a:rPr lang="en-US" dirty="0" err="1"/>
              <a:t>juridică</a:t>
            </a:r>
            <a:r>
              <a:rPr lang="en-US" dirty="0"/>
              <a:t>.</a:t>
            </a:r>
          </a:p>
          <a:p>
            <a:r>
              <a:rPr lang="en-US" dirty="0"/>
              <a:t>(6) </a:t>
            </a:r>
            <a:r>
              <a:rPr lang="en-US" dirty="0" err="1"/>
              <a:t>Actul</a:t>
            </a:r>
            <a:r>
              <a:rPr lang="en-US" dirty="0"/>
              <a:t> </a:t>
            </a:r>
            <a:r>
              <a:rPr lang="en-US" dirty="0" err="1"/>
              <a:t>normativ</a:t>
            </a:r>
            <a:r>
              <a:rPr lang="en-US" dirty="0"/>
              <a:t> de </a:t>
            </a:r>
            <a:r>
              <a:rPr lang="en-US" dirty="0" err="1"/>
              <a:t>interpretare</a:t>
            </a:r>
            <a:r>
              <a:rPr lang="en-US" dirty="0"/>
              <a:t> nu are </a:t>
            </a:r>
            <a:r>
              <a:rPr lang="en-US" dirty="0" err="1"/>
              <a:t>efecte</a:t>
            </a:r>
            <a:r>
              <a:rPr lang="en-US" dirty="0"/>
              <a:t> retroactive, cu </a:t>
            </a:r>
            <a:r>
              <a:rPr lang="en-US" dirty="0" err="1"/>
              <a:t>excepţia</a:t>
            </a:r>
            <a:r>
              <a:rPr lang="en-US" dirty="0"/>
              <a:t> </a:t>
            </a:r>
            <a:r>
              <a:rPr lang="en-US" dirty="0" err="1"/>
              <a:t>cazurilor</a:t>
            </a:r>
            <a:r>
              <a:rPr lang="en-US" dirty="0"/>
              <a:t> </a:t>
            </a:r>
            <a:r>
              <a:rPr lang="en-US" dirty="0" err="1"/>
              <a:t>cînd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interpretarea</a:t>
            </a:r>
            <a:r>
              <a:rPr lang="en-US" dirty="0"/>
              <a:t> </a:t>
            </a:r>
            <a:r>
              <a:rPr lang="en-US" dirty="0" err="1"/>
              <a:t>normelor</a:t>
            </a:r>
            <a:r>
              <a:rPr lang="en-US" dirty="0"/>
              <a:t> de </a:t>
            </a:r>
            <a:r>
              <a:rPr lang="en-US" dirty="0" err="1"/>
              <a:t>sancţionare</a:t>
            </a:r>
            <a:r>
              <a:rPr lang="en-US" dirty="0"/>
              <a:t> se </a:t>
            </a:r>
            <a:r>
              <a:rPr lang="en-US" dirty="0" err="1"/>
              <a:t>creează</a:t>
            </a:r>
            <a:r>
              <a:rPr lang="en-US" dirty="0"/>
              <a:t> o </a:t>
            </a:r>
            <a:r>
              <a:rPr lang="en-US" dirty="0" err="1"/>
              <a:t>situaţie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favorabilă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9121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interpretarea</a:t>
            </a:r>
            <a:r>
              <a:rPr lang="en-US" dirty="0"/>
              <a:t> </a:t>
            </a:r>
            <a:r>
              <a:rPr lang="en-US" dirty="0" err="1"/>
              <a:t>legii</a:t>
            </a:r>
            <a:r>
              <a:rPr lang="en-US" dirty="0"/>
              <a:t> </a:t>
            </a:r>
            <a:r>
              <a:rPr lang="en-US" dirty="0" err="1"/>
              <a:t>civile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9944" y="2438400"/>
            <a:ext cx="10024327" cy="4419600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 err="1"/>
              <a:t>Prin</a:t>
            </a:r>
            <a:r>
              <a:rPr lang="en-US" sz="2600" dirty="0"/>
              <a:t> "</a:t>
            </a:r>
            <a:r>
              <a:rPr lang="en-US" sz="2600" dirty="0" err="1"/>
              <a:t>interpretarea</a:t>
            </a:r>
            <a:r>
              <a:rPr lang="en-US" sz="2600" dirty="0"/>
              <a:t> </a:t>
            </a:r>
            <a:r>
              <a:rPr lang="en-US" sz="2600" dirty="0" err="1"/>
              <a:t>legii</a:t>
            </a:r>
            <a:r>
              <a:rPr lang="en-US" sz="2600" dirty="0"/>
              <a:t> </a:t>
            </a:r>
            <a:r>
              <a:rPr lang="en-US" sz="2600" dirty="0" err="1"/>
              <a:t>civile</a:t>
            </a:r>
            <a:r>
              <a:rPr lang="en-US" sz="2600" dirty="0"/>
              <a:t>" </a:t>
            </a:r>
            <a:r>
              <a:rPr lang="en-US" sz="2600" dirty="0" err="1"/>
              <a:t>înţelegem</a:t>
            </a:r>
            <a:r>
              <a:rPr lang="en-US" sz="2600" dirty="0"/>
              <a:t> </a:t>
            </a:r>
            <a:r>
              <a:rPr lang="en-US" sz="2600" dirty="0" err="1"/>
              <a:t>operaţiunea</a:t>
            </a:r>
            <a:r>
              <a:rPr lang="en-US" sz="2600" dirty="0"/>
              <a:t> </a:t>
            </a:r>
            <a:r>
              <a:rPr lang="en-US" sz="2600" dirty="0" err="1"/>
              <a:t>logico-raţională</a:t>
            </a:r>
            <a:r>
              <a:rPr lang="en-US" sz="2600" dirty="0"/>
              <a:t> de </a:t>
            </a:r>
            <a:r>
              <a:rPr lang="en-US" sz="2600" dirty="0" err="1"/>
              <a:t>lămurire</a:t>
            </a:r>
            <a:r>
              <a:rPr lang="en-US" sz="2600" dirty="0"/>
              <a:t>, </a:t>
            </a:r>
            <a:r>
              <a:rPr lang="en-US" sz="2600" dirty="0" err="1"/>
              <a:t>explicare</a:t>
            </a:r>
            <a:r>
              <a:rPr lang="en-US" sz="2600" dirty="0"/>
              <a:t> a </a:t>
            </a:r>
            <a:r>
              <a:rPr lang="en-US" sz="2600" dirty="0" err="1"/>
              <a:t>conţinutului</a:t>
            </a:r>
            <a:r>
              <a:rPr lang="en-US" sz="2600" dirty="0"/>
              <a:t> </a:t>
            </a:r>
            <a:r>
              <a:rPr lang="en-US" sz="2600" dirty="0" err="1"/>
              <a:t>şi</a:t>
            </a:r>
            <a:r>
              <a:rPr lang="en-US" sz="2600" dirty="0"/>
              <a:t> </a:t>
            </a:r>
            <a:r>
              <a:rPr lang="en-US" sz="2600" dirty="0" err="1"/>
              <a:t>sensului</a:t>
            </a:r>
            <a:r>
              <a:rPr lang="en-US" sz="2600" dirty="0"/>
              <a:t> </a:t>
            </a:r>
            <a:r>
              <a:rPr lang="en-US" sz="2600" dirty="0" err="1"/>
              <a:t>normelor</a:t>
            </a:r>
            <a:r>
              <a:rPr lang="en-US" sz="2600" dirty="0"/>
              <a:t> de </a:t>
            </a:r>
            <a:r>
              <a:rPr lang="en-US" sz="2600" dirty="0" err="1"/>
              <a:t>drept</a:t>
            </a:r>
            <a:r>
              <a:rPr lang="en-US" sz="2600" dirty="0"/>
              <a:t> civil, </a:t>
            </a:r>
            <a:r>
              <a:rPr lang="en-US" sz="2600" dirty="0" err="1"/>
              <a:t>în</a:t>
            </a:r>
            <a:r>
              <a:rPr lang="en-US" sz="2600" dirty="0"/>
              <a:t> </a:t>
            </a:r>
            <a:r>
              <a:rPr lang="en-US" sz="2600" dirty="0" err="1"/>
              <a:t>scopul</a:t>
            </a:r>
            <a:r>
              <a:rPr lang="en-US" sz="2600" dirty="0"/>
              <a:t> </a:t>
            </a:r>
            <a:r>
              <a:rPr lang="en-US" sz="2600" dirty="0" err="1"/>
              <a:t>justei</a:t>
            </a:r>
            <a:r>
              <a:rPr lang="en-US" sz="2600" dirty="0"/>
              <a:t> </a:t>
            </a:r>
            <a:r>
              <a:rPr lang="en-US" sz="2600" dirty="0" err="1"/>
              <a:t>lor</a:t>
            </a:r>
            <a:r>
              <a:rPr lang="en-US" sz="2600" dirty="0"/>
              <a:t> </a:t>
            </a:r>
            <a:r>
              <a:rPr lang="en-US" sz="2600" dirty="0" err="1"/>
              <a:t>aplicări</a:t>
            </a:r>
            <a:r>
              <a:rPr lang="en-US" sz="2600" dirty="0"/>
              <a:t>, </a:t>
            </a:r>
            <a:r>
              <a:rPr lang="en-US" sz="2600" dirty="0" err="1"/>
              <a:t>prin</a:t>
            </a:r>
            <a:r>
              <a:rPr lang="en-US" sz="2600" dirty="0"/>
              <a:t> </a:t>
            </a:r>
            <a:r>
              <a:rPr lang="en-US" sz="2600" dirty="0" err="1"/>
              <a:t>corecta</a:t>
            </a:r>
            <a:r>
              <a:rPr lang="en-US" sz="2600" dirty="0"/>
              <a:t> </a:t>
            </a:r>
            <a:r>
              <a:rPr lang="en-US" sz="2600" dirty="0" err="1"/>
              <a:t>încadrare</a:t>
            </a:r>
            <a:r>
              <a:rPr lang="en-US" sz="2600" dirty="0"/>
              <a:t> a </a:t>
            </a:r>
            <a:r>
              <a:rPr lang="en-US" sz="2600" dirty="0" err="1"/>
              <a:t>diferitelor</a:t>
            </a:r>
            <a:r>
              <a:rPr lang="en-US" sz="2600" dirty="0"/>
              <a:t> </a:t>
            </a:r>
            <a:r>
              <a:rPr lang="en-US" sz="2600" dirty="0" err="1"/>
              <a:t>situaţii</a:t>
            </a:r>
            <a:r>
              <a:rPr lang="en-US" sz="2600" dirty="0"/>
              <a:t> din </a:t>
            </a:r>
            <a:r>
              <a:rPr lang="en-US" sz="2600" dirty="0" err="1"/>
              <a:t>viaţa</a:t>
            </a:r>
            <a:r>
              <a:rPr lang="en-US" sz="2600" dirty="0"/>
              <a:t> </a:t>
            </a:r>
            <a:r>
              <a:rPr lang="en-US" sz="2600" dirty="0" err="1"/>
              <a:t>practică</a:t>
            </a:r>
            <a:r>
              <a:rPr lang="en-US" sz="2600" dirty="0"/>
              <a:t> </a:t>
            </a:r>
            <a:r>
              <a:rPr lang="en-US" sz="2600" dirty="0" err="1"/>
              <a:t>în</a:t>
            </a:r>
            <a:r>
              <a:rPr lang="en-US" sz="2600" dirty="0"/>
              <a:t> </a:t>
            </a:r>
            <a:r>
              <a:rPr lang="en-US" sz="2600" dirty="0" err="1"/>
              <a:t>ipotezele</a:t>
            </a:r>
            <a:r>
              <a:rPr lang="en-US" sz="2600" dirty="0"/>
              <a:t> </a:t>
            </a:r>
            <a:r>
              <a:rPr lang="en-US" sz="2600" dirty="0" err="1"/>
              <a:t>ce</a:t>
            </a:r>
            <a:r>
              <a:rPr lang="en-US" sz="2600" dirty="0"/>
              <a:t> le </a:t>
            </a:r>
            <a:r>
              <a:rPr lang="en-US" sz="2600" dirty="0" err="1"/>
              <a:t>conţin</a:t>
            </a:r>
            <a:r>
              <a:rPr lang="en-US" sz="2600" dirty="0"/>
              <a:t>. Din </a:t>
            </a:r>
            <a:r>
              <a:rPr lang="en-US" sz="2600" dirty="0" err="1"/>
              <a:t>această</a:t>
            </a:r>
            <a:r>
              <a:rPr lang="en-US" sz="2600" dirty="0"/>
              <a:t> </a:t>
            </a:r>
            <a:r>
              <a:rPr lang="en-US" sz="2600" dirty="0" err="1"/>
              <a:t>definiţie</a:t>
            </a:r>
            <a:r>
              <a:rPr lang="en-US" sz="2600" dirty="0"/>
              <a:t> </a:t>
            </a:r>
            <a:r>
              <a:rPr lang="en-US" sz="2600" dirty="0" err="1"/>
              <a:t>rezultă</a:t>
            </a:r>
            <a:r>
              <a:rPr lang="en-US" sz="2600" dirty="0"/>
              <a:t> </a:t>
            </a:r>
            <a:r>
              <a:rPr lang="en-US" sz="2600" dirty="0" err="1"/>
              <a:t>că</a:t>
            </a:r>
            <a:r>
              <a:rPr lang="en-US" sz="2600" dirty="0"/>
              <a:t> "</a:t>
            </a:r>
            <a:r>
              <a:rPr lang="en-US" sz="2600" dirty="0" err="1"/>
              <a:t>interpretarea</a:t>
            </a:r>
            <a:r>
              <a:rPr lang="en-US" sz="2600" dirty="0"/>
              <a:t> </a:t>
            </a:r>
            <a:r>
              <a:rPr lang="en-US" sz="2600" dirty="0" err="1"/>
              <a:t>legii</a:t>
            </a:r>
            <a:r>
              <a:rPr lang="en-US" sz="2600" dirty="0"/>
              <a:t> </a:t>
            </a:r>
            <a:r>
              <a:rPr lang="en-US" sz="2600" dirty="0" err="1"/>
              <a:t>civile</a:t>
            </a:r>
            <a:r>
              <a:rPr lang="en-US" sz="2600" dirty="0"/>
              <a:t>" </a:t>
            </a:r>
            <a:r>
              <a:rPr lang="en-US" sz="2600" dirty="0" err="1"/>
              <a:t>este</a:t>
            </a:r>
            <a:r>
              <a:rPr lang="en-US" sz="2600" dirty="0"/>
              <a:t> o </a:t>
            </a:r>
            <a:r>
              <a:rPr lang="en-US" sz="2600" dirty="0" err="1"/>
              <a:t>noţiune</a:t>
            </a:r>
            <a:r>
              <a:rPr lang="en-US" sz="2600" dirty="0"/>
              <a:t> </a:t>
            </a:r>
            <a:r>
              <a:rPr lang="en-US" sz="2600" dirty="0" err="1"/>
              <a:t>ce</a:t>
            </a:r>
            <a:r>
              <a:rPr lang="en-US" sz="2600" dirty="0"/>
              <a:t> </a:t>
            </a:r>
            <a:r>
              <a:rPr lang="en-US" sz="2600" dirty="0" err="1"/>
              <a:t>conţine</a:t>
            </a:r>
            <a:r>
              <a:rPr lang="en-US" sz="2600" dirty="0"/>
              <a:t> </a:t>
            </a:r>
            <a:r>
              <a:rPr lang="en-US" sz="2600" dirty="0" err="1"/>
              <a:t>trei</a:t>
            </a:r>
            <a:r>
              <a:rPr lang="en-US" sz="2600" dirty="0"/>
              <a:t> </a:t>
            </a:r>
            <a:r>
              <a:rPr lang="en-US" sz="2600" dirty="0" err="1"/>
              <a:t>elemente</a:t>
            </a:r>
            <a:r>
              <a:rPr lang="en-US" sz="2600" dirty="0"/>
              <a:t> </a:t>
            </a:r>
            <a:r>
              <a:rPr lang="en-US" sz="2600" dirty="0" err="1"/>
              <a:t>definitorii</a:t>
            </a:r>
            <a:r>
              <a:rPr lang="en-US" sz="2600" dirty="0"/>
              <a:t>, </a:t>
            </a:r>
            <a:r>
              <a:rPr lang="en-US" sz="2600" dirty="0" err="1"/>
              <a:t>şi</a:t>
            </a:r>
            <a:r>
              <a:rPr lang="en-US" sz="2600" dirty="0"/>
              <a:t> </a:t>
            </a:r>
            <a:r>
              <a:rPr lang="en-US" sz="2600" dirty="0" err="1"/>
              <a:t>anume</a:t>
            </a:r>
            <a:r>
              <a:rPr lang="en-US" sz="2600" dirty="0"/>
              <a:t>:</a:t>
            </a:r>
          </a:p>
          <a:p>
            <a:r>
              <a:rPr lang="en-US" sz="2600" dirty="0"/>
              <a:t>- </a:t>
            </a:r>
            <a:r>
              <a:rPr lang="en-US" sz="2600" dirty="0" err="1"/>
              <a:t>interpretarea</a:t>
            </a:r>
            <a:r>
              <a:rPr lang="en-US" sz="2600" dirty="0"/>
              <a:t> </a:t>
            </a:r>
            <a:r>
              <a:rPr lang="en-US" sz="2600" dirty="0" err="1"/>
              <a:t>legii</a:t>
            </a:r>
            <a:r>
              <a:rPr lang="en-US" sz="2600" dirty="0"/>
              <a:t> </a:t>
            </a:r>
            <a:r>
              <a:rPr lang="en-US" sz="2600" dirty="0" err="1"/>
              <a:t>este</a:t>
            </a:r>
            <a:r>
              <a:rPr lang="en-US" sz="2600" dirty="0"/>
              <a:t> o </a:t>
            </a:r>
            <a:r>
              <a:rPr lang="en-US" sz="2600" dirty="0" err="1"/>
              <a:t>etapă</a:t>
            </a:r>
            <a:r>
              <a:rPr lang="en-US" sz="2600" dirty="0"/>
              <a:t> a </a:t>
            </a:r>
            <a:r>
              <a:rPr lang="en-US" sz="2600" dirty="0" err="1"/>
              <a:t>procesului</a:t>
            </a:r>
            <a:r>
              <a:rPr lang="en-US" sz="2600" dirty="0"/>
              <a:t> </a:t>
            </a:r>
            <a:r>
              <a:rPr lang="en-US" sz="2600" dirty="0" err="1"/>
              <a:t>aplicării</a:t>
            </a:r>
            <a:r>
              <a:rPr lang="en-US" sz="2600" dirty="0"/>
              <a:t> </a:t>
            </a:r>
            <a:r>
              <a:rPr lang="en-US" sz="2600" dirty="0" err="1"/>
              <a:t>legii</a:t>
            </a:r>
            <a:endParaRPr lang="en-US" sz="2600" dirty="0"/>
          </a:p>
          <a:p>
            <a:r>
              <a:rPr lang="en-US" sz="2600" dirty="0" err="1"/>
              <a:t>civile</a:t>
            </a:r>
            <a:r>
              <a:rPr lang="en-US" sz="2600" dirty="0"/>
              <a:t>; </a:t>
            </a:r>
            <a:r>
              <a:rPr lang="en-US" sz="2600" dirty="0" err="1"/>
              <a:t>această</a:t>
            </a:r>
            <a:r>
              <a:rPr lang="en-US" sz="2600" dirty="0"/>
              <a:t> </a:t>
            </a:r>
            <a:r>
              <a:rPr lang="en-US" sz="2600" dirty="0" err="1"/>
              <a:t>aplicare</a:t>
            </a:r>
            <a:r>
              <a:rPr lang="en-US" sz="2600" dirty="0"/>
              <a:t> nu </a:t>
            </a:r>
            <a:r>
              <a:rPr lang="en-US" sz="2600" dirty="0" err="1"/>
              <a:t>presupune</a:t>
            </a:r>
            <a:r>
              <a:rPr lang="en-US" sz="2600" dirty="0"/>
              <a:t>, </a:t>
            </a:r>
            <a:r>
              <a:rPr lang="en-US" sz="2600" dirty="0" err="1"/>
              <a:t>întotdeauna</a:t>
            </a:r>
            <a:r>
              <a:rPr lang="en-US" sz="2600" dirty="0"/>
              <a:t>, </a:t>
            </a:r>
            <a:r>
              <a:rPr lang="en-US" sz="2600" dirty="0" err="1"/>
              <a:t>intervenţia</a:t>
            </a:r>
            <a:r>
              <a:rPr lang="en-US" sz="2600" dirty="0"/>
              <a:t> </a:t>
            </a:r>
            <a:r>
              <a:rPr lang="en-US" sz="2600" dirty="0" err="1"/>
              <a:t>unui</a:t>
            </a:r>
            <a:r>
              <a:rPr lang="en-US" sz="2600" dirty="0"/>
              <a:t> organ de </a:t>
            </a:r>
            <a:r>
              <a:rPr lang="en-US" sz="2600" dirty="0" err="1"/>
              <a:t>jurisdicţie</a:t>
            </a:r>
            <a:r>
              <a:rPr lang="en-US" sz="2600" dirty="0"/>
              <a:t> </a:t>
            </a:r>
            <a:r>
              <a:rPr lang="en-US" sz="2600" dirty="0" err="1"/>
              <a:t>civilă</a:t>
            </a:r>
            <a:r>
              <a:rPr lang="en-US" sz="2600" dirty="0"/>
              <a:t> (de </a:t>
            </a:r>
            <a:r>
              <a:rPr lang="en-US" sz="2600" dirty="0" err="1"/>
              <a:t>regulă</a:t>
            </a:r>
            <a:r>
              <a:rPr lang="en-US" sz="2600" dirty="0"/>
              <a:t>, o </a:t>
            </a:r>
            <a:r>
              <a:rPr lang="en-US" sz="2600" dirty="0" err="1"/>
              <a:t>instanţă</a:t>
            </a:r>
            <a:r>
              <a:rPr lang="en-US" sz="2600" dirty="0"/>
              <a:t> </a:t>
            </a:r>
            <a:r>
              <a:rPr lang="en-US" sz="2600" dirty="0" err="1"/>
              <a:t>judecătorească</a:t>
            </a:r>
            <a:r>
              <a:rPr lang="en-US" sz="2600" dirty="0"/>
              <a:t>); </a:t>
            </a:r>
            <a:r>
              <a:rPr lang="en-US" sz="2600" dirty="0" err="1"/>
              <a:t>bunăoară</a:t>
            </a:r>
            <a:r>
              <a:rPr lang="en-US" sz="2600" dirty="0"/>
              <a:t>, </a:t>
            </a:r>
            <a:r>
              <a:rPr lang="en-US" sz="2600" dirty="0" err="1"/>
              <a:t>interpretarea</a:t>
            </a:r>
            <a:r>
              <a:rPr lang="en-US" sz="2600" dirty="0"/>
              <a:t> </a:t>
            </a:r>
            <a:r>
              <a:rPr lang="en-US" sz="2600" dirty="0" err="1"/>
              <a:t>legii</a:t>
            </a:r>
            <a:r>
              <a:rPr lang="en-US" sz="2600" dirty="0"/>
              <a:t> </a:t>
            </a:r>
            <a:r>
              <a:rPr lang="en-US" sz="2600" dirty="0" err="1"/>
              <a:t>civile</a:t>
            </a:r>
            <a:r>
              <a:rPr lang="en-US" sz="2600" dirty="0"/>
              <a:t> </a:t>
            </a:r>
            <a:r>
              <a:rPr lang="en-US" sz="2600" dirty="0" err="1"/>
              <a:t>intervine</a:t>
            </a:r>
            <a:r>
              <a:rPr lang="en-US" sz="2600" dirty="0"/>
              <a:t> la </a:t>
            </a:r>
            <a:r>
              <a:rPr lang="en-US" sz="2600" dirty="0" err="1"/>
              <a:t>încheierea</a:t>
            </a:r>
            <a:r>
              <a:rPr lang="en-US" sz="2600" dirty="0"/>
              <a:t> </a:t>
            </a:r>
            <a:r>
              <a:rPr lang="en-US" sz="2600" dirty="0" err="1"/>
              <a:t>unui</a:t>
            </a:r>
            <a:r>
              <a:rPr lang="en-US" sz="2600" dirty="0"/>
              <a:t> contract civil, </a:t>
            </a:r>
            <a:r>
              <a:rPr lang="en-US" sz="2600" dirty="0" err="1"/>
              <a:t>prin</a:t>
            </a:r>
            <a:r>
              <a:rPr lang="en-US" sz="2600" dirty="0"/>
              <a:t> </a:t>
            </a:r>
            <a:r>
              <a:rPr lang="en-US" sz="2600" dirty="0" err="1"/>
              <a:t>voinţă</a:t>
            </a:r>
            <a:r>
              <a:rPr lang="en-US" sz="2600" dirty="0"/>
              <a:t> </a:t>
            </a:r>
            <a:r>
              <a:rPr lang="en-US" sz="2600" dirty="0" err="1"/>
              <a:t>exclusivă</a:t>
            </a:r>
            <a:r>
              <a:rPr lang="en-US" sz="2600" dirty="0"/>
              <a:t> a </a:t>
            </a:r>
            <a:r>
              <a:rPr lang="en-US" sz="2600" dirty="0" err="1"/>
              <a:t>părţilor</a:t>
            </a:r>
            <a:r>
              <a:rPr lang="en-US" sz="2600" dirty="0"/>
              <a:t>, </a:t>
            </a:r>
            <a:r>
              <a:rPr lang="en-US" sz="2600" dirty="0" err="1"/>
              <a:t>iar</a:t>
            </a:r>
            <a:r>
              <a:rPr lang="en-US" sz="2600" dirty="0"/>
              <a:t> </a:t>
            </a:r>
            <a:r>
              <a:rPr lang="en-US" sz="2600" dirty="0" err="1"/>
              <a:t>acestea</a:t>
            </a:r>
            <a:r>
              <a:rPr lang="en-US" sz="2600" dirty="0"/>
              <a:t>, </a:t>
            </a:r>
            <a:r>
              <a:rPr lang="en-US" sz="2600" dirty="0" err="1"/>
              <a:t>pentru</a:t>
            </a:r>
            <a:r>
              <a:rPr lang="en-US" sz="2600" dirty="0"/>
              <a:t> </a:t>
            </a:r>
            <a:r>
              <a:rPr lang="en-US" sz="2600" dirty="0" err="1"/>
              <a:t>stabilirea</a:t>
            </a:r>
            <a:r>
              <a:rPr lang="en-US" sz="2600" dirty="0"/>
              <a:t> </a:t>
            </a:r>
            <a:r>
              <a:rPr lang="en-US" sz="2600" dirty="0" err="1"/>
              <a:t>exactă</a:t>
            </a:r>
            <a:r>
              <a:rPr lang="en-US" sz="2600" dirty="0"/>
              <a:t> a </a:t>
            </a:r>
            <a:r>
              <a:rPr lang="en-US" sz="2600" dirty="0" err="1"/>
              <a:t>drepturilor</a:t>
            </a:r>
            <a:r>
              <a:rPr lang="en-US" sz="2600" dirty="0"/>
              <a:t> </a:t>
            </a:r>
            <a:r>
              <a:rPr lang="en-US" sz="2600" dirty="0" err="1"/>
              <a:t>şi</a:t>
            </a:r>
            <a:r>
              <a:rPr lang="en-US" sz="2600" dirty="0"/>
              <a:t> </a:t>
            </a:r>
            <a:r>
              <a:rPr lang="en-US" sz="2600" dirty="0" err="1"/>
              <a:t>obligaţiilor</a:t>
            </a:r>
            <a:r>
              <a:rPr lang="en-US" sz="2600" dirty="0"/>
              <a:t> </a:t>
            </a:r>
            <a:r>
              <a:rPr lang="en-US" sz="2600" dirty="0" err="1"/>
              <a:t>lor</a:t>
            </a:r>
            <a:r>
              <a:rPr lang="en-US" sz="2600" dirty="0"/>
              <a:t> </a:t>
            </a:r>
            <a:r>
              <a:rPr lang="en-US" sz="2600" dirty="0" err="1"/>
              <a:t>contractuale</a:t>
            </a:r>
            <a:r>
              <a:rPr lang="en-US" sz="2600" dirty="0"/>
              <a:t>, </a:t>
            </a:r>
            <a:r>
              <a:rPr lang="en-US" sz="2600" dirty="0" err="1"/>
              <a:t>procedează</a:t>
            </a:r>
            <a:r>
              <a:rPr lang="en-US" sz="2600" dirty="0"/>
              <a:t> la o "</a:t>
            </a:r>
            <a:r>
              <a:rPr lang="en-US" sz="2600" dirty="0" err="1"/>
              <a:t>interpretare</a:t>
            </a:r>
            <a:r>
              <a:rPr lang="en-US" sz="2600" dirty="0"/>
              <a:t>" a </a:t>
            </a:r>
            <a:r>
              <a:rPr lang="en-US" sz="2600" dirty="0" err="1"/>
              <a:t>normelor</a:t>
            </a:r>
            <a:r>
              <a:rPr lang="en-US" sz="2600" dirty="0"/>
              <a:t> </a:t>
            </a:r>
            <a:r>
              <a:rPr lang="en-US" sz="2600" dirty="0" err="1"/>
              <a:t>civile</a:t>
            </a:r>
            <a:r>
              <a:rPr lang="en-US" sz="2600" dirty="0"/>
              <a:t> </a:t>
            </a:r>
            <a:r>
              <a:rPr lang="en-US" sz="2600" dirty="0" err="1"/>
              <a:t>aplicabile</a:t>
            </a:r>
            <a:r>
              <a:rPr lang="en-US" sz="2600" dirty="0"/>
              <a:t> </a:t>
            </a:r>
            <a:r>
              <a:rPr lang="en-US" sz="2600" dirty="0" err="1"/>
              <a:t>acelui</a:t>
            </a:r>
            <a:r>
              <a:rPr lang="en-US" sz="2600" dirty="0"/>
              <a:t> contract;</a:t>
            </a:r>
          </a:p>
          <a:p>
            <a:r>
              <a:rPr lang="en-US" sz="2600" dirty="0"/>
              <a:t>- </a:t>
            </a:r>
            <a:r>
              <a:rPr lang="en-US" sz="2600" dirty="0" err="1"/>
              <a:t>conţinutul</a:t>
            </a:r>
            <a:r>
              <a:rPr lang="en-US" sz="2600" dirty="0"/>
              <a:t> </a:t>
            </a:r>
            <a:r>
              <a:rPr lang="en-US" sz="2600" dirty="0" err="1"/>
              <a:t>interpretării</a:t>
            </a:r>
            <a:r>
              <a:rPr lang="en-US" sz="2600" dirty="0"/>
              <a:t> </a:t>
            </a:r>
            <a:r>
              <a:rPr lang="en-US" sz="2600" dirty="0" err="1"/>
              <a:t>este</a:t>
            </a:r>
            <a:r>
              <a:rPr lang="en-US" sz="2600" dirty="0"/>
              <a:t> </a:t>
            </a:r>
            <a:r>
              <a:rPr lang="en-US" sz="2600" dirty="0" err="1"/>
              <a:t>tocmai</a:t>
            </a:r>
            <a:r>
              <a:rPr lang="en-US" sz="2600" dirty="0"/>
              <a:t> </a:t>
            </a:r>
            <a:r>
              <a:rPr lang="en-US" sz="2600" dirty="0" err="1"/>
              <a:t>lămurirea</a:t>
            </a:r>
            <a:r>
              <a:rPr lang="en-US" sz="2600" dirty="0"/>
              <a:t> </a:t>
            </a:r>
            <a:r>
              <a:rPr lang="en-US" sz="2600" dirty="0" err="1"/>
              <a:t>sau</a:t>
            </a:r>
            <a:r>
              <a:rPr lang="en-US" sz="2600" dirty="0"/>
              <a:t> </a:t>
            </a:r>
            <a:r>
              <a:rPr lang="en-US" sz="2600" dirty="0" err="1"/>
              <a:t>explicarea</a:t>
            </a:r>
            <a:r>
              <a:rPr lang="en-US" sz="2600" dirty="0"/>
              <a:t> </a:t>
            </a:r>
            <a:r>
              <a:rPr lang="en-US" sz="2600" dirty="0" err="1"/>
              <a:t>sensului</a:t>
            </a:r>
            <a:r>
              <a:rPr lang="en-US" sz="2600" dirty="0"/>
              <a:t> </a:t>
            </a:r>
            <a:r>
              <a:rPr lang="en-US" sz="2600" dirty="0" err="1"/>
              <a:t>voinţei</a:t>
            </a:r>
            <a:r>
              <a:rPr lang="en-US" sz="2600" dirty="0"/>
              <a:t> </a:t>
            </a:r>
            <a:r>
              <a:rPr lang="en-US" sz="2600" dirty="0" err="1"/>
              <a:t>legiuitorului</a:t>
            </a:r>
            <a:r>
              <a:rPr lang="en-US" sz="2600" dirty="0"/>
              <a:t> </a:t>
            </a:r>
            <a:r>
              <a:rPr lang="en-US" sz="2600" dirty="0" err="1"/>
              <a:t>exprimată</a:t>
            </a:r>
            <a:r>
              <a:rPr lang="en-US" sz="2600" dirty="0"/>
              <a:t> </a:t>
            </a:r>
            <a:r>
              <a:rPr lang="en-US" sz="2600" dirty="0" err="1"/>
              <a:t>într</a:t>
            </a:r>
            <a:r>
              <a:rPr lang="en-US" sz="2600" dirty="0"/>
              <a:t>-o </a:t>
            </a:r>
            <a:r>
              <a:rPr lang="en-US" sz="2600" dirty="0" err="1"/>
              <a:t>anumită</a:t>
            </a:r>
            <a:r>
              <a:rPr lang="en-US" sz="2600" dirty="0"/>
              <a:t> </a:t>
            </a:r>
            <a:r>
              <a:rPr lang="en-US" sz="2600" dirty="0" err="1"/>
              <a:t>normă</a:t>
            </a:r>
            <a:r>
              <a:rPr lang="en-US" sz="2600" dirty="0"/>
              <a:t> de </a:t>
            </a:r>
            <a:r>
              <a:rPr lang="en-US" sz="2600" dirty="0" err="1"/>
              <a:t>drept</a:t>
            </a:r>
            <a:r>
              <a:rPr lang="en-US" sz="2600" dirty="0"/>
              <a:t> civil;</a:t>
            </a:r>
          </a:p>
          <a:p>
            <a:r>
              <a:rPr lang="en-US" sz="2600" dirty="0"/>
              <a:t>- </a:t>
            </a:r>
            <a:r>
              <a:rPr lang="en-US" sz="2600" dirty="0" err="1"/>
              <a:t>scopul</a:t>
            </a:r>
            <a:r>
              <a:rPr lang="en-US" sz="2600" dirty="0"/>
              <a:t>   </a:t>
            </a:r>
            <a:r>
              <a:rPr lang="en-US" sz="2600" dirty="0" err="1"/>
              <a:t>interpretării</a:t>
            </a:r>
            <a:r>
              <a:rPr lang="en-US" sz="2600" dirty="0"/>
              <a:t>   </a:t>
            </a:r>
            <a:r>
              <a:rPr lang="en-US" sz="2600" dirty="0" err="1"/>
              <a:t>este</a:t>
            </a:r>
            <a:r>
              <a:rPr lang="en-US" sz="2600" dirty="0"/>
              <a:t>   </a:t>
            </a:r>
            <a:r>
              <a:rPr lang="en-US" sz="2600" dirty="0" err="1"/>
              <a:t>corecta</a:t>
            </a:r>
            <a:r>
              <a:rPr lang="en-US" sz="2600" dirty="0"/>
              <a:t>   </a:t>
            </a:r>
            <a:r>
              <a:rPr lang="en-US" sz="2600" dirty="0" err="1"/>
              <a:t>încadrare</a:t>
            </a:r>
            <a:r>
              <a:rPr lang="en-US" sz="2600" dirty="0"/>
              <a:t>   a   </a:t>
            </a:r>
            <a:r>
              <a:rPr lang="en-US" sz="2600" dirty="0" err="1"/>
              <a:t>diferitelor</a:t>
            </a:r>
            <a:r>
              <a:rPr lang="en-US" sz="2600" dirty="0"/>
              <a:t> </a:t>
            </a:r>
            <a:r>
              <a:rPr lang="en-US" sz="2600" dirty="0" err="1"/>
              <a:t>situaţii</a:t>
            </a:r>
            <a:r>
              <a:rPr lang="en-US" sz="2600" dirty="0"/>
              <a:t> din </a:t>
            </a:r>
            <a:r>
              <a:rPr lang="en-US" sz="2600" dirty="0" err="1"/>
              <a:t>circuitul</a:t>
            </a:r>
            <a:r>
              <a:rPr lang="en-US" sz="2600" dirty="0"/>
              <a:t> civil, </a:t>
            </a:r>
            <a:r>
              <a:rPr lang="en-US" sz="2600" dirty="0" err="1"/>
              <a:t>în</a:t>
            </a:r>
            <a:r>
              <a:rPr lang="en-US" sz="2600" dirty="0"/>
              <a:t> </a:t>
            </a:r>
            <a:r>
              <a:rPr lang="en-US" sz="2600" dirty="0" err="1"/>
              <a:t>ipoteza</a:t>
            </a:r>
            <a:r>
              <a:rPr lang="en-US" sz="2600" dirty="0"/>
              <a:t> </a:t>
            </a:r>
            <a:r>
              <a:rPr lang="en-US" sz="2600" dirty="0" err="1"/>
              <a:t>normei</a:t>
            </a:r>
            <a:r>
              <a:rPr lang="en-US" sz="2600" dirty="0"/>
              <a:t> de </a:t>
            </a:r>
            <a:r>
              <a:rPr lang="en-US" sz="2600" dirty="0" err="1"/>
              <a:t>drept</a:t>
            </a:r>
            <a:r>
              <a:rPr lang="en-US" sz="2600" dirty="0"/>
              <a:t> civil, </a:t>
            </a:r>
            <a:r>
              <a:rPr lang="en-US" sz="2600" dirty="0" err="1"/>
              <a:t>ceea</a:t>
            </a:r>
            <a:r>
              <a:rPr lang="en-US" sz="2600" dirty="0"/>
              <a:t> </a:t>
            </a:r>
            <a:r>
              <a:rPr lang="en-US" sz="2600" dirty="0" err="1"/>
              <a:t>ce</a:t>
            </a:r>
            <a:r>
              <a:rPr lang="en-US" sz="2600" dirty="0"/>
              <a:t> </a:t>
            </a:r>
            <a:r>
              <a:rPr lang="en-US" sz="2600" dirty="0" err="1"/>
              <a:t>asigură</a:t>
            </a:r>
            <a:r>
              <a:rPr lang="en-US" sz="2600" dirty="0"/>
              <a:t> </a:t>
            </a:r>
            <a:r>
              <a:rPr lang="en-US" sz="2600" dirty="0" err="1"/>
              <a:t>justa</a:t>
            </a:r>
            <a:r>
              <a:rPr lang="en-US" sz="2600" dirty="0"/>
              <a:t> </a:t>
            </a:r>
            <a:r>
              <a:rPr lang="en-US" sz="2600" dirty="0" err="1"/>
              <a:t>aplicare</a:t>
            </a:r>
            <a:r>
              <a:rPr lang="en-US" sz="2600" dirty="0"/>
              <a:t> a </a:t>
            </a:r>
            <a:r>
              <a:rPr lang="en-US" sz="2600" dirty="0" err="1"/>
              <a:t>legii</a:t>
            </a:r>
            <a:r>
              <a:rPr lang="en-US" sz="2600" dirty="0"/>
              <a:t> </a:t>
            </a:r>
            <a:r>
              <a:rPr lang="en-US" sz="2600" dirty="0" err="1"/>
              <a:t>civile</a:t>
            </a:r>
            <a:r>
              <a:rPr lang="en-US" sz="26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12448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Clasificarea</a:t>
            </a:r>
            <a:r>
              <a:rPr lang="en-US" dirty="0"/>
              <a:t> </a:t>
            </a:r>
            <a:r>
              <a:rPr lang="en-US" dirty="0" err="1"/>
              <a:t>interpretarii</a:t>
            </a:r>
            <a:r>
              <a:rPr lang="en-US" dirty="0"/>
              <a:t> </a:t>
            </a:r>
            <a:r>
              <a:rPr lang="en-US" dirty="0" err="1"/>
              <a:t>normelor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civil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098" y="2438400"/>
            <a:ext cx="11215173" cy="3651504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err="1"/>
              <a:t>Interpretarea</a:t>
            </a:r>
            <a:r>
              <a:rPr lang="en-US" b="1" dirty="0"/>
              <a:t> </a:t>
            </a:r>
            <a:r>
              <a:rPr lang="en-US" b="1" dirty="0" err="1"/>
              <a:t>în</a:t>
            </a:r>
            <a:r>
              <a:rPr lang="en-US" b="1" dirty="0"/>
              <a:t> </a:t>
            </a:r>
            <a:r>
              <a:rPr lang="en-US" b="1" dirty="0" err="1"/>
              <a:t>funcţie</a:t>
            </a:r>
            <a:r>
              <a:rPr lang="en-US" b="1" dirty="0"/>
              <a:t> de </a:t>
            </a:r>
            <a:r>
              <a:rPr lang="en-US" b="1" dirty="0" err="1"/>
              <a:t>organul</a:t>
            </a:r>
            <a:r>
              <a:rPr lang="en-US" b="1" dirty="0"/>
              <a:t> </a:t>
            </a:r>
            <a:r>
              <a:rPr lang="en-US" b="1" dirty="0" err="1"/>
              <a:t>ori</a:t>
            </a:r>
            <a:r>
              <a:rPr lang="en-US" b="1" dirty="0"/>
              <a:t> </a:t>
            </a:r>
            <a:r>
              <a:rPr lang="en-US" b="1" dirty="0" err="1"/>
              <a:t>persoana</a:t>
            </a:r>
            <a:r>
              <a:rPr lang="en-US" b="1" dirty="0"/>
              <a:t> de la care </a:t>
            </a:r>
            <a:r>
              <a:rPr lang="en-US" b="1" dirty="0" err="1"/>
              <a:t>provine</a:t>
            </a:r>
            <a:r>
              <a:rPr lang="en-US" dirty="0"/>
              <a:t>, </a:t>
            </a:r>
            <a:r>
              <a:rPr lang="en-US" b="1" dirty="0" err="1"/>
              <a:t>Interpretarea</a:t>
            </a:r>
            <a:r>
              <a:rPr lang="en-US" b="1" dirty="0"/>
              <a:t> </a:t>
            </a:r>
            <a:r>
              <a:rPr lang="en-US" b="1" dirty="0" err="1"/>
              <a:t>oficială</a:t>
            </a:r>
            <a:r>
              <a:rPr lang="en-US" b="1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aceea</a:t>
            </a:r>
            <a:r>
              <a:rPr lang="en-US" dirty="0"/>
              <a:t> care </a:t>
            </a:r>
            <a:r>
              <a:rPr lang="en-US" dirty="0" err="1"/>
              <a:t>provine</a:t>
            </a:r>
            <a:r>
              <a:rPr lang="en-US" dirty="0"/>
              <a:t> de la </a:t>
            </a:r>
            <a:r>
              <a:rPr lang="en-US" dirty="0" err="1"/>
              <a:t>însuşi</a:t>
            </a:r>
            <a:r>
              <a:rPr lang="en-US" dirty="0"/>
              <a:t> </a:t>
            </a:r>
            <a:r>
              <a:rPr lang="en-US" dirty="0" err="1"/>
              <a:t>organul</a:t>
            </a:r>
            <a:r>
              <a:rPr lang="en-US" dirty="0"/>
              <a:t> de stat care a </a:t>
            </a:r>
            <a:r>
              <a:rPr lang="en-US" dirty="0" err="1"/>
              <a:t>edictat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juridică</a:t>
            </a:r>
            <a:r>
              <a:rPr lang="en-US" dirty="0"/>
              <a:t> </a:t>
            </a:r>
            <a:r>
              <a:rPr lang="en-US" dirty="0" err="1"/>
              <a:t>supusă</a:t>
            </a:r>
            <a:r>
              <a:rPr lang="en-US" dirty="0"/>
              <a:t> </a:t>
            </a:r>
            <a:r>
              <a:rPr lang="en-US" dirty="0" err="1"/>
              <a:t>interpretării</a:t>
            </a:r>
            <a:r>
              <a:rPr lang="en-US" dirty="0"/>
              <a:t>, </a:t>
            </a:r>
            <a:r>
              <a:rPr lang="en-US" dirty="0" err="1"/>
              <a:t>concretizându</a:t>
            </a:r>
            <a:r>
              <a:rPr lang="en-US" dirty="0"/>
              <a:t>-se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norme</a:t>
            </a:r>
            <a:r>
              <a:rPr lang="en-US" dirty="0"/>
              <a:t> interpretative</a:t>
            </a:r>
          </a:p>
          <a:p>
            <a:r>
              <a:rPr lang="en-US" b="1" dirty="0" err="1"/>
              <a:t>Interpretarea</a:t>
            </a:r>
            <a:r>
              <a:rPr lang="en-US" b="1" dirty="0"/>
              <a:t> </a:t>
            </a:r>
            <a:r>
              <a:rPr lang="en-US" b="1" dirty="0" err="1"/>
              <a:t>jurisdicţională</a:t>
            </a:r>
            <a:r>
              <a:rPr lang="en-US" b="1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aceea</a:t>
            </a:r>
            <a:r>
              <a:rPr lang="en-US" dirty="0"/>
              <a:t> care </a:t>
            </a:r>
            <a:r>
              <a:rPr lang="en-US" dirty="0" err="1"/>
              <a:t>provine</a:t>
            </a:r>
            <a:r>
              <a:rPr lang="en-US" dirty="0"/>
              <a:t> de la un organ de </a:t>
            </a:r>
            <a:r>
              <a:rPr lang="en-US" dirty="0" err="1"/>
              <a:t>jurisdicţie</a:t>
            </a:r>
            <a:r>
              <a:rPr lang="en-US" dirty="0"/>
              <a:t> (de la o </a:t>
            </a:r>
            <a:r>
              <a:rPr lang="en-US" dirty="0" err="1"/>
              <a:t>instanţă</a:t>
            </a:r>
            <a:r>
              <a:rPr lang="en-US" dirty="0"/>
              <a:t> </a:t>
            </a:r>
            <a:r>
              <a:rPr lang="en-US" dirty="0" err="1"/>
              <a:t>judecătorească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de la un alt organ care, </a:t>
            </a:r>
            <a:r>
              <a:rPr lang="en-US" dirty="0" err="1"/>
              <a:t>potrivit</a:t>
            </a:r>
            <a:r>
              <a:rPr lang="en-US" dirty="0"/>
              <a:t> </a:t>
            </a:r>
            <a:r>
              <a:rPr lang="en-US" dirty="0" err="1"/>
              <a:t>legii</a:t>
            </a:r>
            <a:r>
              <a:rPr lang="en-US" dirty="0"/>
              <a:t>, are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atribuţii</a:t>
            </a:r>
            <a:r>
              <a:rPr lang="en-US" dirty="0"/>
              <a:t> </a:t>
            </a:r>
            <a:r>
              <a:rPr lang="en-US" dirty="0" err="1"/>
              <a:t>jurisdicţionale</a:t>
            </a:r>
            <a:r>
              <a:rPr lang="en-US" dirty="0"/>
              <a:t>).</a:t>
            </a:r>
          </a:p>
          <a:p>
            <a:r>
              <a:rPr lang="en-US" b="1" dirty="0" err="1"/>
              <a:t>Interpretarea</a:t>
            </a:r>
            <a:r>
              <a:rPr lang="en-US" b="1" dirty="0"/>
              <a:t> </a:t>
            </a:r>
            <a:r>
              <a:rPr lang="en-US" b="1" dirty="0" err="1"/>
              <a:t>literală</a:t>
            </a:r>
            <a:r>
              <a:rPr lang="en-US" b="1" dirty="0"/>
              <a:t>, </a:t>
            </a:r>
            <a:r>
              <a:rPr lang="en-US" b="1" dirty="0" err="1"/>
              <a:t>interpretarea</a:t>
            </a:r>
            <a:r>
              <a:rPr lang="en-US" b="1" dirty="0"/>
              <a:t> </a:t>
            </a:r>
            <a:r>
              <a:rPr lang="en-US" b="1" dirty="0" err="1"/>
              <a:t>extensivă</a:t>
            </a:r>
            <a:r>
              <a:rPr lang="en-US" b="1" dirty="0"/>
              <a:t> </a:t>
            </a:r>
            <a:r>
              <a:rPr lang="en-US" b="1" dirty="0" err="1"/>
              <a:t>şi</a:t>
            </a:r>
            <a:r>
              <a:rPr lang="en-US" b="1" dirty="0"/>
              <a:t> </a:t>
            </a:r>
            <a:r>
              <a:rPr lang="en-US" b="1" dirty="0" err="1"/>
              <a:t>interpretarea</a:t>
            </a:r>
            <a:r>
              <a:rPr lang="en-US" b="1" dirty="0"/>
              <a:t> </a:t>
            </a:r>
            <a:r>
              <a:rPr lang="en-US" b="1" dirty="0" err="1"/>
              <a:t>restrictivă</a:t>
            </a:r>
            <a:endParaRPr lang="en-US" b="1" dirty="0"/>
          </a:p>
          <a:p>
            <a:r>
              <a:rPr lang="en-US" b="1" dirty="0" err="1"/>
              <a:t>Interpretarea</a:t>
            </a:r>
            <a:r>
              <a:rPr lang="en-US" b="1" dirty="0"/>
              <a:t> </a:t>
            </a:r>
            <a:r>
              <a:rPr lang="en-US" b="1" dirty="0" err="1"/>
              <a:t>este</a:t>
            </a:r>
            <a:r>
              <a:rPr lang="en-US" b="1" dirty="0"/>
              <a:t> </a:t>
            </a:r>
            <a:r>
              <a:rPr lang="en-US" b="1" dirty="0" err="1"/>
              <a:t>literală</a:t>
            </a:r>
            <a:r>
              <a:rPr lang="en-US" b="1" dirty="0"/>
              <a:t> </a:t>
            </a:r>
            <a:r>
              <a:rPr lang="en-US" dirty="0" err="1"/>
              <a:t>atunci</a:t>
            </a:r>
            <a:r>
              <a:rPr lang="en-US" dirty="0"/>
              <a:t> </a:t>
            </a:r>
            <a:r>
              <a:rPr lang="en-US" dirty="0" err="1"/>
              <a:t>când</a:t>
            </a:r>
            <a:r>
              <a:rPr lang="en-US" dirty="0"/>
              <a:t> </a:t>
            </a:r>
            <a:r>
              <a:rPr lang="en-US" dirty="0" err="1"/>
              <a:t>există</a:t>
            </a:r>
            <a:r>
              <a:rPr lang="en-US" dirty="0"/>
              <a:t> </a:t>
            </a:r>
            <a:r>
              <a:rPr lang="en-US" dirty="0" err="1"/>
              <a:t>concordanţă</a:t>
            </a:r>
            <a:r>
              <a:rPr lang="en-US" dirty="0"/>
              <a:t> </a:t>
            </a:r>
            <a:r>
              <a:rPr lang="en-US" dirty="0" err="1"/>
              <a:t>deplină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formularea</a:t>
            </a:r>
            <a:r>
              <a:rPr lang="en-US" dirty="0"/>
              <a:t> </a:t>
            </a:r>
            <a:r>
              <a:rPr lang="en-US" dirty="0" err="1"/>
              <a:t>textului</a:t>
            </a:r>
            <a:r>
              <a:rPr lang="en-US" dirty="0"/>
              <a:t> legal </a:t>
            </a:r>
            <a:r>
              <a:rPr lang="en-US" dirty="0" err="1"/>
              <a:t>interpretat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situaţiile</a:t>
            </a:r>
            <a:r>
              <a:rPr lang="en-US" dirty="0"/>
              <a:t> practice care se </a:t>
            </a:r>
            <a:r>
              <a:rPr lang="en-US" dirty="0" err="1"/>
              <a:t>încadrează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ipoteza</a:t>
            </a:r>
            <a:r>
              <a:rPr lang="en-US" dirty="0"/>
              <a:t> </a:t>
            </a:r>
            <a:r>
              <a:rPr lang="en-US" dirty="0" err="1"/>
              <a:t>acestuia</a:t>
            </a:r>
            <a:r>
              <a:rPr lang="en-US" dirty="0"/>
              <a:t>, </a:t>
            </a:r>
            <a:r>
              <a:rPr lang="en-US" dirty="0" err="1"/>
              <a:t>nefiind</a:t>
            </a:r>
            <a:r>
              <a:rPr lang="en-US" dirty="0"/>
              <a:t> </a:t>
            </a:r>
            <a:r>
              <a:rPr lang="en-US" dirty="0" err="1"/>
              <a:t>necesar</a:t>
            </a:r>
            <a:r>
              <a:rPr lang="en-US" dirty="0"/>
              <a:t> a se </a:t>
            </a:r>
            <a:r>
              <a:rPr lang="en-US" dirty="0" err="1"/>
              <a:t>extinde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a se </a:t>
            </a:r>
            <a:r>
              <a:rPr lang="en-US" dirty="0" err="1"/>
              <a:t>restrânge</a:t>
            </a:r>
            <a:r>
              <a:rPr lang="en-US" dirty="0"/>
              <a:t> </a:t>
            </a:r>
            <a:r>
              <a:rPr lang="en-US" dirty="0" err="1"/>
              <a:t>aplicarea</a:t>
            </a:r>
            <a:r>
              <a:rPr lang="en-US" dirty="0"/>
              <a:t> </a:t>
            </a:r>
            <a:r>
              <a:rPr lang="en-US" dirty="0" err="1"/>
              <a:t>dispoziţiei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cauză</a:t>
            </a:r>
            <a:r>
              <a:rPr lang="en-US" dirty="0"/>
              <a:t>.</a:t>
            </a:r>
          </a:p>
          <a:p>
            <a:r>
              <a:rPr lang="en-US" b="1" dirty="0" err="1"/>
              <a:t>Interpretarea</a:t>
            </a:r>
            <a:r>
              <a:rPr lang="en-US" b="1" dirty="0"/>
              <a:t> </a:t>
            </a:r>
            <a:r>
              <a:rPr lang="en-US" b="1" dirty="0" err="1"/>
              <a:t>este</a:t>
            </a:r>
            <a:r>
              <a:rPr lang="en-US" b="1" dirty="0"/>
              <a:t> </a:t>
            </a:r>
            <a:r>
              <a:rPr lang="en-US" b="1" dirty="0" err="1"/>
              <a:t>extensivă</a:t>
            </a:r>
            <a:r>
              <a:rPr lang="en-US" b="1" dirty="0"/>
              <a:t> </a:t>
            </a:r>
            <a:r>
              <a:rPr lang="en-US" dirty="0" err="1"/>
              <a:t>dacă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formularea</a:t>
            </a:r>
            <a:r>
              <a:rPr lang="en-US" dirty="0"/>
              <a:t> </a:t>
            </a:r>
            <a:r>
              <a:rPr lang="en-US" dirty="0" err="1"/>
              <a:t>textului</a:t>
            </a:r>
            <a:r>
              <a:rPr lang="en-US" dirty="0"/>
              <a:t> legal </a:t>
            </a:r>
            <a:r>
              <a:rPr lang="en-US" dirty="0" err="1"/>
              <a:t>interpretat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cazurile</a:t>
            </a:r>
            <a:r>
              <a:rPr lang="en-US" dirty="0"/>
              <a:t> din </a:t>
            </a:r>
            <a:r>
              <a:rPr lang="en-US" dirty="0" err="1"/>
              <a:t>practică</a:t>
            </a:r>
            <a:r>
              <a:rPr lang="en-US" dirty="0"/>
              <a:t> la care se </a:t>
            </a:r>
            <a:r>
              <a:rPr lang="en-US" dirty="0" err="1"/>
              <a:t>aplică</a:t>
            </a:r>
            <a:r>
              <a:rPr lang="en-US" dirty="0"/>
              <a:t> </a:t>
            </a:r>
            <a:r>
              <a:rPr lang="en-US" dirty="0" err="1"/>
              <a:t>acesta</a:t>
            </a:r>
            <a:r>
              <a:rPr lang="en-US" dirty="0"/>
              <a:t> nu </a:t>
            </a:r>
            <a:r>
              <a:rPr lang="en-US" dirty="0" err="1"/>
              <a:t>există</a:t>
            </a:r>
            <a:r>
              <a:rPr lang="en-US" dirty="0"/>
              <a:t> </a:t>
            </a:r>
            <a:r>
              <a:rPr lang="en-US" dirty="0" err="1"/>
              <a:t>concordanţă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sensul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formularea</a:t>
            </a:r>
            <a:r>
              <a:rPr lang="en-US" dirty="0"/>
              <a:t> </a:t>
            </a:r>
            <a:r>
              <a:rPr lang="en-US" dirty="0" err="1"/>
              <a:t>textului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restrânsă</a:t>
            </a:r>
            <a:r>
              <a:rPr lang="en-US" dirty="0"/>
              <a:t> </a:t>
            </a:r>
            <a:r>
              <a:rPr lang="en-US" dirty="0" err="1"/>
              <a:t>decât</a:t>
            </a:r>
            <a:r>
              <a:rPr lang="en-US" dirty="0"/>
              <a:t> </a:t>
            </a:r>
            <a:r>
              <a:rPr lang="en-US" dirty="0" err="1"/>
              <a:t>intenţia</a:t>
            </a:r>
            <a:r>
              <a:rPr lang="en-US" dirty="0"/>
              <a:t> </a:t>
            </a:r>
            <a:r>
              <a:rPr lang="en-US" dirty="0" err="1"/>
              <a:t>reală</a:t>
            </a:r>
            <a:r>
              <a:rPr lang="en-US" dirty="0"/>
              <a:t> a </a:t>
            </a:r>
            <a:r>
              <a:rPr lang="en-US" dirty="0" err="1"/>
              <a:t>legiuitorului</a:t>
            </a:r>
            <a:r>
              <a:rPr lang="en-US" dirty="0"/>
              <a:t>, </a:t>
            </a:r>
            <a:r>
              <a:rPr lang="en-US" dirty="0" err="1"/>
              <a:t>astfel</a:t>
            </a:r>
            <a:r>
              <a:rPr lang="en-US" dirty="0"/>
              <a:t> </a:t>
            </a:r>
            <a:r>
              <a:rPr lang="en-US" dirty="0" err="1"/>
              <a:t>încât</a:t>
            </a:r>
            <a:r>
              <a:rPr lang="en-US" dirty="0"/>
              <a:t> se </a:t>
            </a:r>
            <a:r>
              <a:rPr lang="en-US" dirty="0" err="1"/>
              <a:t>ajunge</a:t>
            </a:r>
            <a:r>
              <a:rPr lang="en-US" dirty="0"/>
              <a:t> la </a:t>
            </a:r>
            <a:r>
              <a:rPr lang="en-US" dirty="0" err="1"/>
              <a:t>concluzia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textul</a:t>
            </a:r>
            <a:r>
              <a:rPr lang="en-US" dirty="0"/>
              <a:t> legal </a:t>
            </a:r>
            <a:r>
              <a:rPr lang="en-US" dirty="0" err="1"/>
              <a:t>interpretat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extins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la </a:t>
            </a:r>
            <a:r>
              <a:rPr lang="en-US" dirty="0" err="1"/>
              <a:t>unele</a:t>
            </a:r>
            <a:r>
              <a:rPr lang="en-US" dirty="0"/>
              <a:t> </a:t>
            </a:r>
            <a:r>
              <a:rPr lang="en-US" dirty="0" err="1"/>
              <a:t>situaţii</a:t>
            </a:r>
            <a:r>
              <a:rPr lang="en-US" dirty="0"/>
              <a:t> care nu s-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încadra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litera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.</a:t>
            </a:r>
            <a:br>
              <a:rPr lang="en-US" dirty="0"/>
            </a:br>
            <a:r>
              <a:rPr lang="en-US" b="1" dirty="0" err="1"/>
              <a:t>Interpretarea</a:t>
            </a:r>
            <a:r>
              <a:rPr lang="en-US" b="1" dirty="0"/>
              <a:t> </a:t>
            </a:r>
            <a:r>
              <a:rPr lang="en-US" b="1" dirty="0" err="1"/>
              <a:t>este</a:t>
            </a:r>
            <a:r>
              <a:rPr lang="en-US" b="1" dirty="0"/>
              <a:t> </a:t>
            </a:r>
            <a:r>
              <a:rPr lang="en-US" b="1" dirty="0" err="1"/>
              <a:t>restrictivă</a:t>
            </a:r>
            <a:r>
              <a:rPr lang="en-US" b="1" dirty="0"/>
              <a:t> </a:t>
            </a:r>
            <a:r>
              <a:rPr lang="en-US" dirty="0" err="1"/>
              <a:t>atunci</a:t>
            </a:r>
            <a:r>
              <a:rPr lang="en-US" dirty="0"/>
              <a:t> </a:t>
            </a:r>
            <a:r>
              <a:rPr lang="en-US" dirty="0" err="1"/>
              <a:t>când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formularea</a:t>
            </a:r>
            <a:r>
              <a:rPr lang="en-US" dirty="0"/>
              <a:t> </a:t>
            </a:r>
            <a:r>
              <a:rPr lang="en-US" dirty="0" err="1"/>
              <a:t>textului</a:t>
            </a:r>
            <a:r>
              <a:rPr lang="en-US" dirty="0"/>
              <a:t> legal </a:t>
            </a:r>
            <a:r>
              <a:rPr lang="en-US" dirty="0" err="1"/>
              <a:t>interpretat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cazurile</a:t>
            </a:r>
            <a:r>
              <a:rPr lang="en-US" dirty="0"/>
              <a:t> de </a:t>
            </a:r>
            <a:r>
              <a:rPr lang="en-US" dirty="0" err="1"/>
              <a:t>aplicare</a:t>
            </a:r>
            <a:r>
              <a:rPr lang="en-US" dirty="0"/>
              <a:t> </a:t>
            </a:r>
            <a:r>
              <a:rPr lang="en-US" dirty="0" err="1"/>
              <a:t>practică</a:t>
            </a:r>
            <a:r>
              <a:rPr lang="en-US" dirty="0"/>
              <a:t> nu </a:t>
            </a:r>
            <a:r>
              <a:rPr lang="en-US" dirty="0" err="1"/>
              <a:t>există</a:t>
            </a:r>
            <a:r>
              <a:rPr lang="en-US" dirty="0"/>
              <a:t> </a:t>
            </a:r>
            <a:r>
              <a:rPr lang="en-US" dirty="0" err="1"/>
              <a:t>concordanţă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sensul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formularea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prea</a:t>
            </a:r>
            <a:r>
              <a:rPr lang="en-US" dirty="0"/>
              <a:t> </a:t>
            </a:r>
            <a:r>
              <a:rPr lang="en-US" dirty="0" err="1"/>
              <a:t>largă</a:t>
            </a:r>
            <a:r>
              <a:rPr lang="en-US" dirty="0"/>
              <a:t> </a:t>
            </a:r>
            <a:r>
              <a:rPr lang="en-US" dirty="0" err="1"/>
              <a:t>faţă</a:t>
            </a:r>
            <a:r>
              <a:rPr lang="en-US" dirty="0"/>
              <a:t> de </a:t>
            </a:r>
            <a:r>
              <a:rPr lang="en-US" dirty="0" err="1"/>
              <a:t>ipotezele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se pot </a:t>
            </a:r>
            <a:r>
              <a:rPr lang="en-US" dirty="0" err="1"/>
              <a:t>încadra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text. </a:t>
            </a:r>
            <a:r>
              <a:rPr lang="en-US" dirty="0" err="1"/>
              <a:t>După</a:t>
            </a:r>
            <a:r>
              <a:rPr lang="en-US" dirty="0"/>
              <a:t> cum se </a:t>
            </a:r>
            <a:r>
              <a:rPr lang="en-US" dirty="0" err="1"/>
              <a:t>observă</a:t>
            </a:r>
            <a:r>
              <a:rPr lang="en-US" dirty="0"/>
              <a:t>, </a:t>
            </a:r>
            <a:r>
              <a:rPr lang="en-US" dirty="0" err="1"/>
              <a:t>interpretarea</a:t>
            </a:r>
            <a:r>
              <a:rPr lang="en-US" dirty="0"/>
              <a:t> </a:t>
            </a:r>
            <a:r>
              <a:rPr lang="en-US" dirty="0" err="1"/>
              <a:t>restrictivă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diametral</a:t>
            </a:r>
            <a:r>
              <a:rPr lang="en-US" dirty="0"/>
              <a:t> </a:t>
            </a:r>
            <a:r>
              <a:rPr lang="en-US" dirty="0" err="1"/>
              <a:t>opusă</a:t>
            </a:r>
            <a:r>
              <a:rPr lang="en-US" dirty="0"/>
              <a:t> </a:t>
            </a:r>
            <a:r>
              <a:rPr lang="en-US" dirty="0" err="1"/>
              <a:t>interpretării</a:t>
            </a:r>
            <a:r>
              <a:rPr lang="en-US" dirty="0"/>
              <a:t> extensive.</a:t>
            </a:r>
          </a:p>
          <a:p>
            <a:r>
              <a:rPr lang="en-US" b="1" dirty="0" err="1"/>
              <a:t>Interpretarea</a:t>
            </a:r>
            <a:r>
              <a:rPr lang="en-US" b="1" dirty="0"/>
              <a:t> </a:t>
            </a:r>
            <a:r>
              <a:rPr lang="en-US" b="1" dirty="0" err="1"/>
              <a:t>gramaticală</a:t>
            </a:r>
            <a:r>
              <a:rPr lang="en-US" b="1" dirty="0"/>
              <a:t>, </a:t>
            </a:r>
            <a:r>
              <a:rPr lang="en-US" b="1" dirty="0" err="1"/>
              <a:t>interpretarea</a:t>
            </a:r>
            <a:r>
              <a:rPr lang="en-US" b="1" dirty="0"/>
              <a:t> </a:t>
            </a:r>
            <a:r>
              <a:rPr lang="en-US" b="1" dirty="0" err="1"/>
              <a:t>sistematică</a:t>
            </a:r>
            <a:r>
              <a:rPr lang="en-US" b="1" dirty="0"/>
              <a:t>, </a:t>
            </a:r>
            <a:r>
              <a:rPr lang="en-US" b="1" dirty="0" err="1"/>
              <a:t>interpretarea</a:t>
            </a:r>
            <a:r>
              <a:rPr lang="en-US" b="1" dirty="0"/>
              <a:t> </a:t>
            </a:r>
            <a:r>
              <a:rPr lang="en-US" b="1" dirty="0" err="1"/>
              <a:t>istorico-teleologică</a:t>
            </a:r>
            <a:r>
              <a:rPr lang="en-US" b="1" dirty="0"/>
              <a:t>, </a:t>
            </a:r>
            <a:r>
              <a:rPr lang="en-US" b="1" dirty="0" err="1"/>
              <a:t>interpretarea</a:t>
            </a:r>
            <a:r>
              <a:rPr lang="en-US" b="1" dirty="0"/>
              <a:t> </a:t>
            </a:r>
            <a:r>
              <a:rPr lang="en-US" b="1" dirty="0" err="1"/>
              <a:t>logică</a:t>
            </a:r>
            <a:r>
              <a:rPr lang="en-US" b="1" dirty="0"/>
              <a:t> </a:t>
            </a:r>
            <a:r>
              <a:rPr lang="en-US" b="1" dirty="0" err="1"/>
              <a:t>şi</a:t>
            </a:r>
            <a:r>
              <a:rPr lang="en-US" b="1" dirty="0"/>
              <a:t> </a:t>
            </a:r>
            <a:r>
              <a:rPr lang="en-US" b="1" dirty="0" err="1"/>
              <a:t>interpretarea</a:t>
            </a:r>
            <a:r>
              <a:rPr lang="en-US" b="1" dirty="0"/>
              <a:t> </a:t>
            </a:r>
            <a:r>
              <a:rPr lang="en-US" b="1" dirty="0" err="1"/>
              <a:t>prin</a:t>
            </a:r>
            <a:r>
              <a:rPr lang="en-US" b="1" dirty="0"/>
              <a:t> </a:t>
            </a:r>
            <a:r>
              <a:rPr lang="en-US" b="1" dirty="0" err="1"/>
              <a:t>analogie</a:t>
            </a:r>
            <a:endParaRPr lang="en-US" b="1" dirty="0"/>
          </a:p>
          <a:p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0360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Sistemul</a:t>
            </a:r>
            <a:r>
              <a:rPr lang="en-US" dirty="0"/>
              <a:t> </a:t>
            </a:r>
            <a:r>
              <a:rPr lang="en-US" dirty="0" err="1"/>
              <a:t>bazat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pandecte</a:t>
            </a:r>
            <a:r>
              <a:rPr lang="en-US" dirty="0"/>
              <a:t>.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Datorită</a:t>
            </a:r>
            <a:r>
              <a:rPr lang="en-US" dirty="0"/>
              <a:t> </a:t>
            </a:r>
            <a:r>
              <a:rPr lang="en-US" dirty="0" err="1"/>
              <a:t>influenţelor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care le-au </a:t>
            </a:r>
            <a:r>
              <a:rPr lang="en-US" dirty="0" err="1"/>
              <a:t>avut</a:t>
            </a:r>
            <a:r>
              <a:rPr lang="en-US" dirty="0"/>
              <a:t> </a:t>
            </a:r>
            <a:r>
              <a:rPr lang="en-US" dirty="0" err="1"/>
              <a:t>cutumele</a:t>
            </a:r>
            <a:r>
              <a:rPr lang="en-US" dirty="0"/>
              <a:t> locale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principiilor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roman </a:t>
            </a:r>
            <a:r>
              <a:rPr lang="en-US" dirty="0" err="1"/>
              <a:t>s­au</a:t>
            </a:r>
            <a:r>
              <a:rPr lang="en-US" dirty="0"/>
              <a:t> </a:t>
            </a:r>
            <a:r>
              <a:rPr lang="en-US" dirty="0" err="1"/>
              <a:t>conturat</a:t>
            </a:r>
            <a:r>
              <a:rPr lang="en-US" dirty="0"/>
              <a:t>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mari</a:t>
            </a:r>
            <a:r>
              <a:rPr lang="en-US" dirty="0"/>
              <a:t> </a:t>
            </a:r>
            <a:r>
              <a:rPr lang="en-US" dirty="0" err="1"/>
              <a:t>tipuri</a:t>
            </a:r>
            <a:r>
              <a:rPr lang="en-US" dirty="0"/>
              <a:t>:</a:t>
            </a:r>
          </a:p>
          <a:p>
            <a:r>
              <a:rPr lang="en-US" dirty="0" err="1"/>
              <a:t>cel</a:t>
            </a:r>
            <a:r>
              <a:rPr lang="en-US" dirty="0"/>
              <a:t> de </a:t>
            </a:r>
            <a:r>
              <a:rPr lang="en-US" dirty="0" err="1"/>
              <a:t>orientare</a:t>
            </a:r>
            <a:r>
              <a:rPr lang="en-US" dirty="0"/>
              <a:t> </a:t>
            </a:r>
            <a:r>
              <a:rPr lang="en-US" dirty="0" err="1"/>
              <a:t>franceză</a:t>
            </a:r>
            <a:r>
              <a:rPr lang="en-US" dirty="0"/>
              <a:t>;</a:t>
            </a:r>
          </a:p>
          <a:p>
            <a:r>
              <a:rPr lang="en-US" dirty="0" err="1"/>
              <a:t>cel</a:t>
            </a:r>
            <a:r>
              <a:rPr lang="en-US" dirty="0"/>
              <a:t> de </a:t>
            </a:r>
            <a:r>
              <a:rPr lang="en-US" dirty="0" err="1"/>
              <a:t>orientare</a:t>
            </a:r>
            <a:r>
              <a:rPr lang="en-US" dirty="0"/>
              <a:t> </a:t>
            </a:r>
            <a:r>
              <a:rPr lang="en-US" dirty="0" err="1"/>
              <a:t>germană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7725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315740" y="2955851"/>
            <a:ext cx="104387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Intrebari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????????</a:t>
            </a:r>
          </a:p>
        </p:txBody>
      </p:sp>
    </p:spTree>
    <p:extLst>
      <p:ext uri="{BB962C8B-B14F-4D97-AF65-F5344CB8AC3E}">
        <p14:creationId xmlns:p14="http://schemas.microsoft.com/office/powerpoint/2010/main" val="144657208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Raportul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 civil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o-RO" dirty="0"/>
              <a:t>- </a:t>
            </a:r>
            <a:r>
              <a:rPr lang="ro-RO" dirty="0" err="1"/>
              <a:t>Noţiunea</a:t>
            </a:r>
            <a:r>
              <a:rPr lang="ro-RO" dirty="0"/>
              <a:t> de raport juridic civil. </a:t>
            </a:r>
            <a:r>
              <a:rPr lang="ro-RO" dirty="0" err="1"/>
              <a:t>Noţiunea</a:t>
            </a:r>
            <a:r>
              <a:rPr lang="ro-RO" dirty="0"/>
              <a:t> </a:t>
            </a:r>
            <a:r>
              <a:rPr lang="ro-RO" dirty="0" err="1"/>
              <a:t>şi</a:t>
            </a:r>
            <a:r>
              <a:rPr lang="ro-RO" dirty="0"/>
              <a:t> elementele raportului juridic civil. </a:t>
            </a:r>
            <a:r>
              <a:rPr lang="ro-RO" dirty="0" err="1"/>
              <a:t>Particularităţile</a:t>
            </a:r>
            <a:r>
              <a:rPr lang="ro-RO" dirty="0"/>
              <a:t> raportului juridic civil.</a:t>
            </a:r>
            <a:endParaRPr lang="en-US" dirty="0"/>
          </a:p>
          <a:p>
            <a:pPr marL="0" indent="0">
              <a:buNone/>
            </a:pPr>
            <a:r>
              <a:rPr lang="ro-RO" dirty="0"/>
              <a:t>  - </a:t>
            </a:r>
            <a:r>
              <a:rPr lang="ro-RO" dirty="0" err="1"/>
              <a:t>Conţinutul</a:t>
            </a:r>
            <a:r>
              <a:rPr lang="ro-RO" dirty="0"/>
              <a:t> raporturilor juridice civile. </a:t>
            </a:r>
            <a:r>
              <a:rPr lang="ro-RO" dirty="0" err="1"/>
              <a:t>Noţiunea</a:t>
            </a:r>
            <a:r>
              <a:rPr lang="ro-RO" dirty="0"/>
              <a:t>, </a:t>
            </a:r>
            <a:r>
              <a:rPr lang="ro-RO" dirty="0" err="1"/>
              <a:t>conţinutul</a:t>
            </a:r>
            <a:r>
              <a:rPr lang="ro-RO" dirty="0"/>
              <a:t> </a:t>
            </a:r>
            <a:r>
              <a:rPr lang="ro-RO" dirty="0" err="1"/>
              <a:t>şi</a:t>
            </a:r>
            <a:r>
              <a:rPr lang="ro-RO" dirty="0"/>
              <a:t> categoriile drepturilor civile obiective. </a:t>
            </a:r>
            <a:r>
              <a:rPr lang="ro-RO" dirty="0" err="1"/>
              <a:t>Obligaţiunea</a:t>
            </a:r>
            <a:r>
              <a:rPr lang="ro-RO" dirty="0"/>
              <a:t> civilă. </a:t>
            </a:r>
            <a:r>
              <a:rPr lang="ro-RO" dirty="0" err="1"/>
              <a:t>Noţiunea</a:t>
            </a:r>
            <a:r>
              <a:rPr lang="ro-RO" dirty="0"/>
              <a:t>, </a:t>
            </a:r>
            <a:r>
              <a:rPr lang="ro-RO" dirty="0" err="1"/>
              <a:t>conţinutul</a:t>
            </a:r>
            <a:r>
              <a:rPr lang="ro-RO" dirty="0"/>
              <a:t> </a:t>
            </a:r>
            <a:r>
              <a:rPr lang="ro-RO" dirty="0" err="1"/>
              <a:t>şi</a:t>
            </a:r>
            <a:r>
              <a:rPr lang="ro-RO" dirty="0"/>
              <a:t> clasificarea </a:t>
            </a:r>
            <a:r>
              <a:rPr lang="ro-RO" dirty="0" err="1"/>
              <a:t>obligaţiunilor</a:t>
            </a:r>
            <a:r>
              <a:rPr lang="ro-RO" dirty="0"/>
              <a:t> civile. </a:t>
            </a:r>
            <a:endParaRPr lang="en-US" dirty="0"/>
          </a:p>
          <a:p>
            <a:pPr marL="0" indent="0">
              <a:buNone/>
            </a:pPr>
            <a:r>
              <a:rPr lang="ro-RO" dirty="0"/>
              <a:t> - Subiectele </a:t>
            </a:r>
            <a:r>
              <a:rPr lang="ro-RO" dirty="0" err="1"/>
              <a:t>şi</a:t>
            </a:r>
            <a:r>
              <a:rPr lang="ro-RO" dirty="0"/>
              <a:t> obiectele raportului juridic civil. </a:t>
            </a:r>
            <a:r>
              <a:rPr lang="ro-RO" dirty="0" err="1"/>
              <a:t>Noţiunea</a:t>
            </a:r>
            <a:r>
              <a:rPr lang="ro-RO" dirty="0"/>
              <a:t> </a:t>
            </a:r>
            <a:r>
              <a:rPr lang="ro-RO" dirty="0" err="1"/>
              <a:t>şi</a:t>
            </a:r>
            <a:r>
              <a:rPr lang="ro-RO" dirty="0"/>
              <a:t> </a:t>
            </a:r>
            <a:r>
              <a:rPr lang="ro-RO" dirty="0" err="1"/>
              <a:t>conţinutul</a:t>
            </a:r>
            <a:r>
              <a:rPr lang="ro-RO" dirty="0"/>
              <a:t> </a:t>
            </a:r>
            <a:r>
              <a:rPr lang="ro-RO" dirty="0" err="1"/>
              <a:t>capacităţii</a:t>
            </a:r>
            <a:r>
              <a:rPr lang="ro-RO" dirty="0"/>
              <a:t> civile a subiectelor raportului juridic civil. Persoana fizică </a:t>
            </a:r>
            <a:r>
              <a:rPr lang="ro-RO" dirty="0" err="1"/>
              <a:t>şi</a:t>
            </a:r>
            <a:r>
              <a:rPr lang="ro-RO" dirty="0"/>
              <a:t> persoana juridică – subiecte ale raportului juridic civil. Capacitatea civilă a persoanelor fizice. Capacitatea civilă a persoanelor juridice. Obiectul raportului juridic civil.</a:t>
            </a:r>
            <a:endParaRPr lang="en-US" dirty="0"/>
          </a:p>
          <a:p>
            <a:pPr marL="0" indent="0">
              <a:buNone/>
            </a:pPr>
            <a:r>
              <a:rPr lang="ro-RO" dirty="0"/>
              <a:t> - Clasificarea raporturilor juridice civile. Raporturi juridice absolute </a:t>
            </a:r>
            <a:r>
              <a:rPr lang="ro-RO" dirty="0" err="1"/>
              <a:t>şi</a:t>
            </a:r>
            <a:r>
              <a:rPr lang="ro-RO" dirty="0"/>
              <a:t> relative. Raporturi juridice patrimoniale </a:t>
            </a:r>
            <a:r>
              <a:rPr lang="ro-RO" dirty="0" err="1"/>
              <a:t>şi</a:t>
            </a:r>
            <a:r>
              <a:rPr lang="ro-RO" dirty="0"/>
              <a:t> nepatrimoniale. Raporturi reale </a:t>
            </a:r>
            <a:r>
              <a:rPr lang="ro-RO" dirty="0" err="1"/>
              <a:t>şi</a:t>
            </a:r>
            <a:r>
              <a:rPr lang="ro-RO" dirty="0"/>
              <a:t> </a:t>
            </a:r>
            <a:r>
              <a:rPr lang="ro-RO" dirty="0" err="1"/>
              <a:t>obligaţionale</a:t>
            </a:r>
            <a:r>
              <a:rPr lang="ro-RO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1241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i="1" dirty="0" err="1"/>
              <a:t>Raportul</a:t>
            </a:r>
            <a:r>
              <a:rPr lang="en-US" sz="2400" b="1" i="1" dirty="0"/>
              <a:t> </a:t>
            </a:r>
            <a:r>
              <a:rPr lang="en-US" sz="2400" b="1" i="1" dirty="0" err="1"/>
              <a:t>juridic</a:t>
            </a:r>
            <a:r>
              <a:rPr lang="en-US" sz="2400" b="1" i="1" dirty="0"/>
              <a:t> civil </a:t>
            </a:r>
            <a:r>
              <a:rPr lang="en-US" sz="2400" dirty="0" err="1"/>
              <a:t>este</a:t>
            </a:r>
            <a:r>
              <a:rPr lang="en-US" sz="2400" dirty="0"/>
              <a:t> o </a:t>
            </a:r>
            <a:r>
              <a:rPr lang="en-US" sz="2400" dirty="0" err="1"/>
              <a:t>relaţie</a:t>
            </a:r>
            <a:r>
              <a:rPr lang="en-US" sz="2400" dirty="0"/>
              <a:t> social </a:t>
            </a:r>
            <a:r>
              <a:rPr lang="en-US" sz="2400" dirty="0" err="1"/>
              <a:t>patrimonială</a:t>
            </a:r>
            <a:r>
              <a:rPr lang="en-US" sz="2400" dirty="0"/>
              <a:t> </a:t>
            </a:r>
            <a:r>
              <a:rPr lang="en-US" sz="2400" dirty="0" err="1"/>
              <a:t>sau</a:t>
            </a:r>
            <a:r>
              <a:rPr lang="en-US" sz="2400" dirty="0"/>
              <a:t> </a:t>
            </a:r>
            <a:r>
              <a:rPr lang="en-US" sz="2400" dirty="0" err="1"/>
              <a:t>nepatrimonială</a:t>
            </a:r>
            <a:r>
              <a:rPr lang="en-US" sz="2400" dirty="0"/>
              <a:t> </a:t>
            </a:r>
            <a:r>
              <a:rPr lang="en-US" sz="2400" dirty="0" err="1"/>
              <a:t>reglementată</a:t>
            </a:r>
            <a:r>
              <a:rPr lang="en-US" sz="2400" dirty="0"/>
              <a:t> de </a:t>
            </a:r>
            <a:r>
              <a:rPr lang="en-US" sz="2400" dirty="0" err="1"/>
              <a:t>normele</a:t>
            </a:r>
            <a:r>
              <a:rPr lang="en-US" sz="2400" dirty="0"/>
              <a:t> de </a:t>
            </a:r>
            <a:r>
              <a:rPr lang="en-US" sz="2400" dirty="0" err="1"/>
              <a:t>drept</a:t>
            </a:r>
            <a:r>
              <a:rPr lang="en-US" sz="2400" dirty="0"/>
              <a:t> civil.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err="1"/>
              <a:t>Caracterele</a:t>
            </a:r>
            <a:r>
              <a:rPr lang="en-US" b="1" i="1" u="sng" dirty="0"/>
              <a:t> </a:t>
            </a:r>
            <a:r>
              <a:rPr lang="en-US" b="1" i="1" u="sng" dirty="0" err="1"/>
              <a:t>raportului</a:t>
            </a:r>
            <a:r>
              <a:rPr lang="en-US" b="1" i="1" u="sng" dirty="0"/>
              <a:t> </a:t>
            </a:r>
            <a:r>
              <a:rPr lang="en-US" b="1" i="1" u="sng" dirty="0" err="1"/>
              <a:t>juridic</a:t>
            </a:r>
            <a:r>
              <a:rPr lang="en-US" b="1" i="1" u="sng" dirty="0"/>
              <a:t> civil:</a:t>
            </a:r>
            <a:endParaRPr lang="en-US" dirty="0"/>
          </a:p>
          <a:p>
            <a:r>
              <a:rPr lang="en-US" b="1" i="1" dirty="0"/>
              <a:t>-social </a:t>
            </a:r>
            <a:r>
              <a:rPr lang="en-US" dirty="0"/>
              <a:t>– </a:t>
            </a:r>
            <a:r>
              <a:rPr lang="en-US" dirty="0" err="1"/>
              <a:t>reprezintă</a:t>
            </a:r>
            <a:r>
              <a:rPr lang="en-US" dirty="0"/>
              <a:t> o </a:t>
            </a:r>
            <a:r>
              <a:rPr lang="en-US" dirty="0" err="1"/>
              <a:t>relaţie</a:t>
            </a:r>
            <a:r>
              <a:rPr lang="en-US" dirty="0"/>
              <a:t> social ,care </a:t>
            </a:r>
            <a:r>
              <a:rPr lang="en-US" dirty="0" err="1"/>
              <a:t>reglementează</a:t>
            </a:r>
            <a:r>
              <a:rPr lang="en-US" dirty="0"/>
              <a:t> </a:t>
            </a:r>
            <a:r>
              <a:rPr lang="en-US" dirty="0" err="1"/>
              <a:t>doar</a:t>
            </a:r>
            <a:r>
              <a:rPr lang="en-US" dirty="0"/>
              <a:t> </a:t>
            </a:r>
            <a:r>
              <a:rPr lang="en-US" dirty="0" err="1"/>
              <a:t>relaţiile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subiecte</a:t>
            </a:r>
            <a:r>
              <a:rPr lang="en-US" dirty="0"/>
              <a:t>.</a:t>
            </a:r>
          </a:p>
          <a:p>
            <a:r>
              <a:rPr lang="en-US" b="1" i="1" dirty="0"/>
              <a:t>-</a:t>
            </a:r>
            <a:r>
              <a:rPr lang="en-US" b="1" i="1" dirty="0" err="1"/>
              <a:t>voliţional</a:t>
            </a:r>
            <a:r>
              <a:rPr lang="en-US" b="1" i="1" dirty="0"/>
              <a:t>- </a:t>
            </a:r>
            <a:r>
              <a:rPr lang="en-US" dirty="0" err="1"/>
              <a:t>exprimă</a:t>
            </a:r>
            <a:r>
              <a:rPr lang="en-US" dirty="0"/>
              <a:t> </a:t>
            </a:r>
            <a:r>
              <a:rPr lang="en-US" dirty="0" err="1"/>
              <a:t>voinţa</a:t>
            </a:r>
            <a:r>
              <a:rPr lang="en-US" dirty="0"/>
              <a:t> </a:t>
            </a:r>
            <a:r>
              <a:rPr lang="en-US" dirty="0" err="1"/>
              <a:t>statului</a:t>
            </a:r>
            <a:r>
              <a:rPr lang="en-US" dirty="0"/>
              <a:t> </a:t>
            </a:r>
            <a:r>
              <a:rPr lang="en-US" dirty="0" err="1"/>
              <a:t>concretizată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normele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care </a:t>
            </a:r>
            <a:r>
              <a:rPr lang="en-US" dirty="0" err="1"/>
              <a:t>reglementează</a:t>
            </a:r>
            <a:r>
              <a:rPr lang="en-US" dirty="0"/>
              <a:t> </a:t>
            </a:r>
            <a:r>
              <a:rPr lang="en-US" dirty="0" err="1"/>
              <a:t>relaţiile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voinţa</a:t>
            </a:r>
            <a:r>
              <a:rPr lang="en-US" dirty="0"/>
              <a:t> </a:t>
            </a:r>
            <a:r>
              <a:rPr lang="en-US" dirty="0" err="1"/>
              <a:t>subiectivă</a:t>
            </a:r>
            <a:r>
              <a:rPr lang="en-US" dirty="0"/>
              <a:t> a </a:t>
            </a:r>
            <a:r>
              <a:rPr lang="en-US" dirty="0" err="1"/>
              <a:t>părţilor</a:t>
            </a:r>
            <a:r>
              <a:rPr lang="en-US" dirty="0"/>
              <a:t> care </a:t>
            </a:r>
            <a:r>
              <a:rPr lang="en-US" dirty="0" err="1"/>
              <a:t>încheie</a:t>
            </a:r>
            <a:r>
              <a:rPr lang="en-US" dirty="0"/>
              <a:t> </a:t>
            </a:r>
            <a:r>
              <a:rPr lang="en-US" dirty="0" err="1"/>
              <a:t>acte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.</a:t>
            </a:r>
          </a:p>
          <a:p>
            <a:r>
              <a:rPr lang="en-US" b="1" i="1" dirty="0"/>
              <a:t>-</a:t>
            </a:r>
            <a:r>
              <a:rPr lang="en-US" b="1" i="1" dirty="0" err="1"/>
              <a:t>poziţia</a:t>
            </a:r>
            <a:r>
              <a:rPr lang="en-US" b="1" i="1" dirty="0"/>
              <a:t> de </a:t>
            </a:r>
            <a:r>
              <a:rPr lang="en-US" b="1" i="1" dirty="0" err="1"/>
              <a:t>egalitate</a:t>
            </a:r>
            <a:r>
              <a:rPr lang="en-US" b="1" i="1" dirty="0"/>
              <a:t> </a:t>
            </a:r>
            <a:r>
              <a:rPr lang="en-US" b="1" i="1" dirty="0" err="1"/>
              <a:t>juridică</a:t>
            </a:r>
            <a:r>
              <a:rPr lang="en-US" b="1" i="1" dirty="0"/>
              <a:t> a </a:t>
            </a:r>
            <a:r>
              <a:rPr lang="en-US" b="1" i="1" dirty="0" err="1"/>
              <a:t>părţilor</a:t>
            </a:r>
            <a:r>
              <a:rPr lang="en-US" dirty="0"/>
              <a:t>– </a:t>
            </a:r>
            <a:r>
              <a:rPr lang="en-US" dirty="0" err="1"/>
              <a:t>reprezintă</a:t>
            </a:r>
            <a:r>
              <a:rPr lang="en-US" dirty="0"/>
              <a:t> </a:t>
            </a:r>
            <a:r>
              <a:rPr lang="en-US" dirty="0" err="1"/>
              <a:t>egalitatea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părţi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raport</a:t>
            </a:r>
            <a:r>
              <a:rPr lang="en-US" dirty="0"/>
              <a:t> </a:t>
            </a:r>
            <a:r>
              <a:rPr lang="en-US" dirty="0" err="1"/>
              <a:t>nici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părţi</a:t>
            </a:r>
            <a:r>
              <a:rPr lang="en-US" dirty="0"/>
              <a:t> nu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impune</a:t>
            </a:r>
            <a:r>
              <a:rPr lang="en-US" dirty="0"/>
              <a:t> </a:t>
            </a:r>
            <a:r>
              <a:rPr lang="en-US" dirty="0" err="1"/>
              <a:t>celeilalte</a:t>
            </a:r>
            <a:r>
              <a:rPr lang="en-US" dirty="0"/>
              <a:t> </a:t>
            </a:r>
            <a:r>
              <a:rPr lang="en-US" dirty="0" err="1"/>
              <a:t>voinţa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,</a:t>
            </a:r>
            <a:r>
              <a:rPr lang="en-US" dirty="0" err="1"/>
              <a:t>raportul</a:t>
            </a:r>
            <a:r>
              <a:rPr lang="en-US" dirty="0"/>
              <a:t> </a:t>
            </a:r>
            <a:r>
              <a:rPr lang="en-US" dirty="0" err="1"/>
              <a:t>putînd</a:t>
            </a:r>
            <a:r>
              <a:rPr lang="en-US" dirty="0"/>
              <a:t> fi </a:t>
            </a:r>
            <a:r>
              <a:rPr lang="en-US" dirty="0" err="1"/>
              <a:t>încheiate</a:t>
            </a:r>
            <a:r>
              <a:rPr lang="en-US" dirty="0"/>
              <a:t> ,</a:t>
            </a:r>
            <a:r>
              <a:rPr lang="en-US" dirty="0" err="1"/>
              <a:t>modificate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stinse</a:t>
            </a:r>
            <a:r>
              <a:rPr lang="en-US" dirty="0"/>
              <a:t> cu </a:t>
            </a:r>
            <a:r>
              <a:rPr lang="en-US" dirty="0" err="1"/>
              <a:t>consimţămîntul</a:t>
            </a:r>
            <a:r>
              <a:rPr lang="en-US" dirty="0"/>
              <a:t> </a:t>
            </a:r>
            <a:r>
              <a:rPr lang="en-US" dirty="0" err="1"/>
              <a:t>tuturor</a:t>
            </a:r>
            <a:r>
              <a:rPr lang="en-US" dirty="0"/>
              <a:t> </a:t>
            </a:r>
            <a:r>
              <a:rPr lang="en-US" dirty="0" err="1"/>
              <a:t>părţilor</a:t>
            </a:r>
            <a:r>
              <a:rPr lang="en-US" dirty="0"/>
              <a:t>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8724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u="sng" dirty="0" err="1"/>
              <a:t>Elementele</a:t>
            </a:r>
            <a:r>
              <a:rPr lang="en-US" b="1" i="1" u="sng" dirty="0"/>
              <a:t> </a:t>
            </a:r>
            <a:r>
              <a:rPr lang="en-US" b="1" i="1" u="sng" dirty="0" err="1"/>
              <a:t>raportului</a:t>
            </a:r>
            <a:r>
              <a:rPr lang="en-US" b="1" i="1" u="sng" dirty="0"/>
              <a:t> </a:t>
            </a:r>
            <a:r>
              <a:rPr lang="en-US" b="1" i="1" u="sng" dirty="0" err="1"/>
              <a:t>juridic</a:t>
            </a:r>
            <a:r>
              <a:rPr lang="en-US" b="1" i="1" u="sng" dirty="0"/>
              <a:t> civil: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-</a:t>
            </a:r>
            <a:r>
              <a:rPr lang="en-US" b="1" i="1" dirty="0" err="1"/>
              <a:t>Subiectele-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persoanele</a:t>
            </a:r>
            <a:r>
              <a:rPr lang="en-US" dirty="0"/>
              <a:t> </a:t>
            </a:r>
            <a:r>
              <a:rPr lang="en-US" dirty="0" err="1"/>
              <a:t>fizice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persoanele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 titular de </a:t>
            </a:r>
            <a:r>
              <a:rPr lang="en-US" dirty="0" err="1"/>
              <a:t>drepturi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obligaţii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. </a:t>
            </a:r>
          </a:p>
          <a:p>
            <a:r>
              <a:rPr lang="en-US" b="1" i="1" dirty="0"/>
              <a:t>-</a:t>
            </a:r>
            <a:r>
              <a:rPr lang="en-US" b="1" i="1" dirty="0" err="1"/>
              <a:t>Conţinutul-</a:t>
            </a:r>
            <a:r>
              <a:rPr lang="en-US" dirty="0" err="1"/>
              <a:t>reprezintă</a:t>
            </a:r>
            <a:r>
              <a:rPr lang="en-US" dirty="0"/>
              <a:t> </a:t>
            </a:r>
            <a:r>
              <a:rPr lang="en-US" dirty="0" err="1"/>
              <a:t>totalitatea</a:t>
            </a:r>
            <a:r>
              <a:rPr lang="en-US" dirty="0"/>
              <a:t> </a:t>
            </a:r>
            <a:r>
              <a:rPr lang="en-US" dirty="0" err="1"/>
              <a:t>drepturilor</a:t>
            </a:r>
            <a:r>
              <a:rPr lang="en-US" dirty="0"/>
              <a:t> </a:t>
            </a:r>
            <a:r>
              <a:rPr lang="en-US" dirty="0" err="1"/>
              <a:t>subiective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a </a:t>
            </a:r>
            <a:r>
              <a:rPr lang="en-US" dirty="0" err="1"/>
              <a:t>obligaţiilor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care le au </a:t>
            </a:r>
            <a:r>
              <a:rPr lang="en-US" dirty="0" err="1"/>
              <a:t>părţile</a:t>
            </a:r>
            <a:r>
              <a:rPr lang="en-US" dirty="0"/>
              <a:t>. </a:t>
            </a:r>
          </a:p>
          <a:p>
            <a:r>
              <a:rPr lang="en-US" b="1" i="1" dirty="0"/>
              <a:t>-</a:t>
            </a:r>
            <a:r>
              <a:rPr lang="en-US" b="1" i="1" dirty="0" err="1"/>
              <a:t>Obiectul</a:t>
            </a:r>
            <a:r>
              <a:rPr lang="en-US" dirty="0" err="1"/>
              <a:t>-constă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acţiunile</a:t>
            </a:r>
            <a:r>
              <a:rPr lang="en-US" dirty="0"/>
              <a:t> </a:t>
            </a:r>
            <a:r>
              <a:rPr lang="en-US" dirty="0" err="1"/>
              <a:t>ori</a:t>
            </a:r>
            <a:r>
              <a:rPr lang="en-US" dirty="0"/>
              <a:t> </a:t>
            </a:r>
            <a:r>
              <a:rPr lang="en-US" dirty="0" err="1"/>
              <a:t>inacţiunile</a:t>
            </a:r>
            <a:r>
              <a:rPr lang="en-US" dirty="0"/>
              <a:t> </a:t>
            </a:r>
            <a:r>
              <a:rPr lang="en-US" dirty="0" err="1"/>
              <a:t>spre</a:t>
            </a:r>
            <a:r>
              <a:rPr lang="en-US" dirty="0"/>
              <a:t> care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îndreptate</a:t>
            </a:r>
            <a:r>
              <a:rPr lang="en-US" dirty="0"/>
              <a:t> </a:t>
            </a:r>
            <a:r>
              <a:rPr lang="en-US" dirty="0" err="1"/>
              <a:t>părţile</a:t>
            </a:r>
            <a:r>
              <a:rPr lang="en-US" dirty="0"/>
              <a:t>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39406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/>
              <a:t>Subiectele</a:t>
            </a:r>
            <a:r>
              <a:rPr lang="en-US" b="1" i="1" dirty="0"/>
              <a:t> </a:t>
            </a:r>
            <a:r>
              <a:rPr lang="en-US" b="1" i="1" dirty="0" err="1"/>
              <a:t>raportului</a:t>
            </a:r>
            <a:r>
              <a:rPr lang="en-US" b="1" i="1" dirty="0"/>
              <a:t> </a:t>
            </a:r>
            <a:r>
              <a:rPr lang="en-US" b="1" i="1" dirty="0" err="1"/>
              <a:t>juridic</a:t>
            </a:r>
            <a:r>
              <a:rPr lang="en-US" b="1" i="1" dirty="0"/>
              <a:t> civil</a:t>
            </a:r>
            <a:r>
              <a:rPr lang="en-US" dirty="0"/>
              <a:t> –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acele</a:t>
            </a:r>
            <a:r>
              <a:rPr lang="en-US" dirty="0"/>
              <a:t> </a:t>
            </a:r>
            <a:r>
              <a:rPr lang="en-US" dirty="0" err="1"/>
              <a:t>persoane</a:t>
            </a:r>
            <a:r>
              <a:rPr lang="en-US" dirty="0"/>
              <a:t> </a:t>
            </a:r>
            <a:r>
              <a:rPr lang="en-US" dirty="0" err="1"/>
              <a:t>fizice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care </a:t>
            </a:r>
            <a:r>
              <a:rPr lang="en-US" dirty="0" err="1"/>
              <a:t>sînt</a:t>
            </a:r>
            <a:r>
              <a:rPr lang="en-US" dirty="0"/>
              <a:t> titular ale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drepturi</a:t>
            </a:r>
            <a:r>
              <a:rPr lang="en-US" dirty="0"/>
              <a:t> </a:t>
            </a:r>
            <a:r>
              <a:rPr lang="en-US" dirty="0" err="1"/>
              <a:t>subiective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obligaţii</a:t>
            </a:r>
            <a:r>
              <a:rPr lang="en-US" dirty="0"/>
              <a:t> </a:t>
            </a:r>
            <a:r>
              <a:rPr lang="en-US" dirty="0" err="1"/>
              <a:t>colective</a:t>
            </a:r>
            <a:r>
              <a:rPr lang="en-US" dirty="0"/>
              <a:t>.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statul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participa</a:t>
            </a:r>
            <a:r>
              <a:rPr lang="en-US" dirty="0"/>
              <a:t> la </a:t>
            </a:r>
            <a:r>
              <a:rPr lang="en-US" dirty="0" err="1"/>
              <a:t>raporturile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 </a:t>
            </a:r>
            <a:r>
              <a:rPr lang="en-US" dirty="0" err="1"/>
              <a:t>aflîndu</a:t>
            </a:r>
            <a:r>
              <a:rPr lang="en-US" dirty="0"/>
              <a:t>-se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poziţii</a:t>
            </a:r>
            <a:r>
              <a:rPr lang="en-US" dirty="0"/>
              <a:t> de </a:t>
            </a:r>
            <a:r>
              <a:rPr lang="en-US" dirty="0" err="1"/>
              <a:t>egalitate</a:t>
            </a:r>
            <a:r>
              <a:rPr lang="en-US" dirty="0"/>
              <a:t> cu </a:t>
            </a:r>
            <a:r>
              <a:rPr lang="en-US" dirty="0" err="1"/>
              <a:t>celelalte</a:t>
            </a:r>
            <a:r>
              <a:rPr lang="en-US" dirty="0"/>
              <a:t> </a:t>
            </a:r>
            <a:r>
              <a:rPr lang="en-US" dirty="0" err="1"/>
              <a:t>persoane</a:t>
            </a:r>
            <a:r>
              <a:rPr lang="en-US" dirty="0"/>
              <a:t>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1216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000" b="1" i="1" u="sng" dirty="0" err="1"/>
              <a:t>Categorii</a:t>
            </a:r>
            <a:r>
              <a:rPr lang="en-US" sz="3000" b="1" i="1" u="sng" dirty="0"/>
              <a:t> de </a:t>
            </a:r>
            <a:r>
              <a:rPr lang="en-US" sz="3000" b="1" i="1" u="sng" dirty="0" err="1"/>
              <a:t>subiecte</a:t>
            </a:r>
            <a:r>
              <a:rPr lang="en-US" sz="3000" b="1" i="1" u="sng" dirty="0"/>
              <a:t> a </a:t>
            </a:r>
            <a:r>
              <a:rPr lang="en-US" sz="3000" b="1" i="1" u="sng" dirty="0" err="1"/>
              <a:t>raportului</a:t>
            </a:r>
            <a:r>
              <a:rPr lang="en-US" sz="3000" b="1" i="1" u="sng" dirty="0"/>
              <a:t> </a:t>
            </a:r>
            <a:r>
              <a:rPr lang="en-US" sz="3000" b="1" i="1" u="sng" dirty="0" err="1"/>
              <a:t>juridic</a:t>
            </a:r>
            <a:r>
              <a:rPr lang="en-US" sz="3000" b="1" i="1" u="sng" dirty="0"/>
              <a:t> civil:</a:t>
            </a:r>
            <a:br>
              <a:rPr lang="en-US" sz="3000" dirty="0"/>
            </a:br>
            <a:r>
              <a:rPr lang="en-US" sz="3000" dirty="0"/>
              <a:t>· </a:t>
            </a:r>
            <a:r>
              <a:rPr lang="en-US" sz="3000" dirty="0" err="1"/>
              <a:t>Persoană</a:t>
            </a:r>
            <a:r>
              <a:rPr lang="en-US" sz="3000" dirty="0"/>
              <a:t> </a:t>
            </a:r>
            <a:r>
              <a:rPr lang="en-US" sz="3000" dirty="0" err="1"/>
              <a:t>fizică</a:t>
            </a:r>
            <a:r>
              <a:rPr lang="en-US" sz="3000" dirty="0"/>
              <a:t> – </a:t>
            </a:r>
            <a:r>
              <a:rPr lang="en-US" sz="3000" dirty="0" err="1"/>
              <a:t>este</a:t>
            </a:r>
            <a:r>
              <a:rPr lang="en-US" sz="3000" dirty="0"/>
              <a:t> </a:t>
            </a:r>
            <a:r>
              <a:rPr lang="en-US" sz="3000" dirty="0" err="1"/>
              <a:t>subiectul</a:t>
            </a:r>
            <a:r>
              <a:rPr lang="en-US" sz="3000" dirty="0"/>
              <a:t> individual de </a:t>
            </a:r>
            <a:r>
              <a:rPr lang="en-US" sz="3000" dirty="0" err="1"/>
              <a:t>drept</a:t>
            </a:r>
            <a:r>
              <a:rPr lang="en-US" sz="3000" dirty="0"/>
              <a:t>, </a:t>
            </a:r>
            <a:r>
              <a:rPr lang="en-US" sz="3000" dirty="0" err="1"/>
              <a:t>adică</a:t>
            </a:r>
            <a:r>
              <a:rPr lang="en-US" sz="3000" dirty="0"/>
              <a:t> </a:t>
            </a:r>
            <a:r>
              <a:rPr lang="en-US" sz="3000" dirty="0" err="1"/>
              <a:t>omul</a:t>
            </a:r>
            <a:r>
              <a:rPr lang="en-US" sz="3000" dirty="0"/>
              <a:t> </a:t>
            </a:r>
            <a:r>
              <a:rPr lang="en-US" sz="3000" dirty="0" err="1"/>
              <a:t>privit</a:t>
            </a:r>
            <a:r>
              <a:rPr lang="en-US" sz="3000" dirty="0"/>
              <a:t> ca titular de </a:t>
            </a:r>
            <a:r>
              <a:rPr lang="en-US" sz="3000" dirty="0" err="1"/>
              <a:t>drepturi</a:t>
            </a:r>
            <a:r>
              <a:rPr lang="en-US" sz="3000" dirty="0"/>
              <a:t> </a:t>
            </a:r>
            <a:r>
              <a:rPr lang="en-US" sz="3000" dirty="0" err="1"/>
              <a:t>şi</a:t>
            </a:r>
            <a:r>
              <a:rPr lang="en-US" sz="3000" dirty="0"/>
              <a:t> </a:t>
            </a:r>
            <a:r>
              <a:rPr lang="en-US" sz="3000" dirty="0" err="1"/>
              <a:t>obligaţii</a:t>
            </a:r>
            <a:r>
              <a:rPr lang="en-US" sz="3000" dirty="0"/>
              <a:t> </a:t>
            </a:r>
            <a:r>
              <a:rPr lang="en-US" sz="3000" dirty="0" err="1"/>
              <a:t>civile</a:t>
            </a:r>
            <a:r>
              <a:rPr lang="en-US" sz="3000" dirty="0"/>
              <a:t>. Art. 23 </a:t>
            </a:r>
            <a:r>
              <a:rPr lang="en-US" sz="3000" dirty="0" err="1"/>
              <a:t>Codul</a:t>
            </a:r>
            <a:r>
              <a:rPr lang="en-US" sz="3000" dirty="0"/>
              <a:t> Civil al R.M. </a:t>
            </a:r>
            <a:br>
              <a:rPr lang="en-US" sz="3000" dirty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u="sng" dirty="0"/>
              <a:t>Din </a:t>
            </a:r>
            <a:r>
              <a:rPr lang="en-US" b="1" i="1" u="sng" dirty="0" err="1"/>
              <a:t>această</a:t>
            </a:r>
            <a:r>
              <a:rPr lang="en-US" b="1" i="1" u="sng" dirty="0"/>
              <a:t> </a:t>
            </a:r>
            <a:r>
              <a:rPr lang="en-US" b="1" i="1" u="sng" dirty="0" err="1"/>
              <a:t>categorie</a:t>
            </a:r>
            <a:r>
              <a:rPr lang="en-US" b="1" i="1" u="sng" dirty="0"/>
              <a:t> </a:t>
            </a:r>
            <a:r>
              <a:rPr lang="en-US" b="1" i="1" u="sng" dirty="0" err="1"/>
              <a:t>fac</a:t>
            </a:r>
            <a:r>
              <a:rPr lang="en-US" b="1" i="1" u="sng" dirty="0"/>
              <a:t> parte : </a:t>
            </a:r>
            <a:endParaRPr lang="en-US" dirty="0"/>
          </a:p>
          <a:p>
            <a:r>
              <a:rPr lang="en-US" dirty="0"/>
              <a:t>1)</a:t>
            </a:r>
            <a:r>
              <a:rPr lang="en-US" dirty="0" err="1"/>
              <a:t>Minorii</a:t>
            </a:r>
            <a:r>
              <a:rPr lang="en-US" dirty="0"/>
              <a:t> sub 14 ani ,pot </a:t>
            </a:r>
            <a:r>
              <a:rPr lang="en-US" dirty="0" err="1"/>
              <a:t>încheia</a:t>
            </a:r>
            <a:r>
              <a:rPr lang="en-US" dirty="0"/>
              <a:t> </a:t>
            </a:r>
            <a:r>
              <a:rPr lang="en-US" dirty="0" err="1"/>
              <a:t>anumite</a:t>
            </a:r>
            <a:r>
              <a:rPr lang="en-US" dirty="0"/>
              <a:t> </a:t>
            </a:r>
            <a:r>
              <a:rPr lang="en-US" dirty="0" err="1"/>
              <a:t>acte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de </a:t>
            </a:r>
            <a:r>
              <a:rPr lang="en-US" dirty="0" err="1"/>
              <a:t>mică</a:t>
            </a:r>
            <a:r>
              <a:rPr lang="en-US" dirty="0"/>
              <a:t> </a:t>
            </a:r>
            <a:r>
              <a:rPr lang="en-US" dirty="0" err="1"/>
              <a:t>valoare</a:t>
            </a:r>
            <a:r>
              <a:rPr lang="en-US" dirty="0"/>
              <a:t> ,</a:t>
            </a:r>
            <a:r>
              <a:rPr lang="en-US" dirty="0" err="1"/>
              <a:t>acte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</a:t>
            </a:r>
            <a:r>
              <a:rPr lang="en-US" dirty="0" err="1"/>
              <a:t>gratuite</a:t>
            </a:r>
            <a:r>
              <a:rPr lang="en-US" dirty="0"/>
              <a:t> </a:t>
            </a:r>
            <a:r>
              <a:rPr lang="en-US" dirty="0" err="1"/>
              <a:t>doar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calitate</a:t>
            </a:r>
            <a:r>
              <a:rPr lang="en-US" dirty="0"/>
              <a:t> de </a:t>
            </a:r>
            <a:r>
              <a:rPr lang="en-US" dirty="0" err="1"/>
              <a:t>beneficiar</a:t>
            </a:r>
            <a:r>
              <a:rPr lang="en-US" dirty="0"/>
              <a:t> care nu </a:t>
            </a:r>
            <a:r>
              <a:rPr lang="en-US" dirty="0" err="1"/>
              <a:t>necesita</a:t>
            </a:r>
            <a:r>
              <a:rPr lang="en-US" dirty="0"/>
              <a:t> </a:t>
            </a:r>
            <a:r>
              <a:rPr lang="en-US" dirty="0" err="1"/>
              <a:t>autentificare</a:t>
            </a:r>
            <a:r>
              <a:rPr lang="en-US" dirty="0"/>
              <a:t> </a:t>
            </a:r>
            <a:r>
              <a:rPr lang="en-US" dirty="0" err="1"/>
              <a:t>notariala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acte</a:t>
            </a:r>
            <a:r>
              <a:rPr lang="en-US" dirty="0"/>
              <a:t> de </a:t>
            </a:r>
            <a:r>
              <a:rPr lang="en-US" dirty="0" err="1"/>
              <a:t>conservare</a:t>
            </a:r>
            <a:r>
              <a:rPr lang="en-US" dirty="0"/>
              <a:t>. Art.28 </a:t>
            </a:r>
            <a:r>
              <a:rPr lang="en-US" dirty="0" err="1"/>
              <a:t>Codul</a:t>
            </a:r>
            <a:r>
              <a:rPr lang="en-US" dirty="0"/>
              <a:t> Civil al R.M. </a:t>
            </a:r>
          </a:p>
          <a:p>
            <a:r>
              <a:rPr lang="en-US" dirty="0"/>
              <a:t>2)</a:t>
            </a:r>
            <a:r>
              <a:rPr lang="en-US" dirty="0" err="1"/>
              <a:t>Minorii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14-18 ,care </a:t>
            </a:r>
            <a:r>
              <a:rPr lang="en-US" dirty="0" err="1"/>
              <a:t>sînt</a:t>
            </a:r>
            <a:r>
              <a:rPr lang="en-US" dirty="0"/>
              <a:t> </a:t>
            </a:r>
            <a:r>
              <a:rPr lang="en-US" dirty="0" err="1"/>
              <a:t>persoane</a:t>
            </a:r>
            <a:r>
              <a:rPr lang="en-US" dirty="0"/>
              <a:t> </a:t>
            </a:r>
            <a:r>
              <a:rPr lang="en-US" dirty="0" err="1"/>
              <a:t>fizice</a:t>
            </a:r>
            <a:r>
              <a:rPr lang="en-US" dirty="0"/>
              <a:t> cu capacitate de </a:t>
            </a:r>
            <a:r>
              <a:rPr lang="en-US" dirty="0" err="1"/>
              <a:t>exerciţiu</a:t>
            </a:r>
            <a:r>
              <a:rPr lang="en-US" dirty="0"/>
              <a:t> ,care pot </a:t>
            </a:r>
            <a:r>
              <a:rPr lang="en-US" dirty="0" err="1"/>
              <a:t>încheia</a:t>
            </a:r>
            <a:r>
              <a:rPr lang="en-US" dirty="0"/>
              <a:t> o </a:t>
            </a:r>
            <a:r>
              <a:rPr lang="en-US" dirty="0" err="1"/>
              <a:t>gamă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mare de </a:t>
            </a:r>
            <a:r>
              <a:rPr lang="en-US" dirty="0" err="1"/>
              <a:t>acte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.  Art. 27 CC</a:t>
            </a:r>
          </a:p>
          <a:p>
            <a:r>
              <a:rPr lang="en-US" dirty="0"/>
              <a:t>3)</a:t>
            </a:r>
            <a:r>
              <a:rPr lang="en-US" dirty="0" err="1"/>
              <a:t>Persoane</a:t>
            </a:r>
            <a:r>
              <a:rPr lang="en-US" dirty="0"/>
              <a:t> </a:t>
            </a:r>
            <a:r>
              <a:rPr lang="en-US" dirty="0" err="1"/>
              <a:t>peste</a:t>
            </a:r>
            <a:r>
              <a:rPr lang="en-US" dirty="0"/>
              <a:t> 18 ani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persoanele</a:t>
            </a:r>
            <a:r>
              <a:rPr lang="en-US" dirty="0"/>
              <a:t> emancipate (care au </a:t>
            </a:r>
            <a:r>
              <a:rPr lang="en-US" dirty="0" err="1"/>
              <a:t>dobîndit</a:t>
            </a:r>
            <a:r>
              <a:rPr lang="en-US" dirty="0"/>
              <a:t> capacitate de </a:t>
            </a:r>
            <a:r>
              <a:rPr lang="en-US" dirty="0" err="1"/>
              <a:t>exerciţiu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căsătorie</a:t>
            </a:r>
            <a:r>
              <a:rPr lang="en-US" dirty="0"/>
              <a:t>) </a:t>
            </a:r>
            <a:r>
              <a:rPr lang="en-US" dirty="0" err="1"/>
              <a:t>înainte</a:t>
            </a:r>
            <a:r>
              <a:rPr lang="en-US" dirty="0"/>
              <a:t> de termen. Art. 26 CC</a:t>
            </a:r>
          </a:p>
          <a:p>
            <a:r>
              <a:rPr lang="en-US" dirty="0"/>
              <a:t>4)</a:t>
            </a:r>
            <a:r>
              <a:rPr lang="en-US" dirty="0" err="1"/>
              <a:t>Persoane</a:t>
            </a:r>
            <a:r>
              <a:rPr lang="en-US" dirty="0"/>
              <a:t> </a:t>
            </a:r>
            <a:r>
              <a:rPr lang="en-US" dirty="0" err="1"/>
              <a:t>fără</a:t>
            </a:r>
            <a:r>
              <a:rPr lang="en-US" dirty="0"/>
              <a:t> </a:t>
            </a:r>
            <a:r>
              <a:rPr lang="en-US" dirty="0" err="1"/>
              <a:t>cetăţenie</a:t>
            </a:r>
            <a:r>
              <a:rPr lang="en-US" dirty="0"/>
              <a:t> R.M (</a:t>
            </a:r>
            <a:r>
              <a:rPr lang="en-US" dirty="0" err="1"/>
              <a:t>apatrizii</a:t>
            </a:r>
            <a:r>
              <a:rPr lang="en-US" dirty="0"/>
              <a:t>)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34768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· </a:t>
            </a:r>
            <a:r>
              <a:rPr lang="en-US" b="1" i="1" dirty="0" err="1"/>
              <a:t>Persoană</a:t>
            </a:r>
            <a:r>
              <a:rPr lang="en-US" b="1" i="1" dirty="0"/>
              <a:t> </a:t>
            </a:r>
            <a:r>
              <a:rPr lang="en-US" b="1" i="1" dirty="0" err="1"/>
              <a:t>juridică</a:t>
            </a:r>
            <a:r>
              <a:rPr lang="en-US" dirty="0"/>
              <a:t> –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acel</a:t>
            </a:r>
            <a:r>
              <a:rPr lang="en-US" dirty="0"/>
              <a:t> </a:t>
            </a:r>
            <a:r>
              <a:rPr lang="en-US" dirty="0" err="1"/>
              <a:t>subiect</a:t>
            </a:r>
            <a:r>
              <a:rPr lang="en-US" dirty="0"/>
              <a:t> </a:t>
            </a:r>
            <a:r>
              <a:rPr lang="en-US" dirty="0" err="1"/>
              <a:t>colectiv</a:t>
            </a:r>
            <a:r>
              <a:rPr lang="en-US" dirty="0"/>
              <a:t> de </a:t>
            </a:r>
            <a:r>
              <a:rPr lang="en-US" dirty="0" err="1"/>
              <a:t>drepturi</a:t>
            </a:r>
            <a:r>
              <a:rPr lang="en-US" dirty="0"/>
              <a:t> care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organizat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condiţiile</a:t>
            </a:r>
            <a:r>
              <a:rPr lang="en-US" dirty="0"/>
              <a:t> </a:t>
            </a:r>
            <a:r>
              <a:rPr lang="en-US" dirty="0" err="1"/>
              <a:t>legii</a:t>
            </a:r>
            <a:r>
              <a:rPr lang="en-US" dirty="0"/>
              <a:t> </a:t>
            </a:r>
            <a:r>
              <a:rPr lang="en-US" dirty="0" err="1"/>
              <a:t>fiind</a:t>
            </a:r>
            <a:r>
              <a:rPr lang="en-US" dirty="0"/>
              <a:t> titular de </a:t>
            </a:r>
            <a:r>
              <a:rPr lang="en-US" dirty="0" err="1"/>
              <a:t>drepturi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obligaţii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. </a:t>
            </a:r>
          </a:p>
          <a:p>
            <a:r>
              <a:rPr lang="en-US" dirty="0"/>
              <a:t>(creditor) </a:t>
            </a:r>
            <a:r>
              <a:rPr lang="en-US" b="1" i="1" dirty="0" err="1"/>
              <a:t>Subiect</a:t>
            </a:r>
            <a:r>
              <a:rPr lang="en-US" b="1" i="1" dirty="0"/>
              <a:t> </a:t>
            </a:r>
            <a:r>
              <a:rPr lang="en-US" b="1" i="1" dirty="0" err="1"/>
              <a:t>activ</a:t>
            </a:r>
            <a:r>
              <a:rPr lang="en-US" dirty="0"/>
              <a:t> – </a:t>
            </a:r>
            <a:r>
              <a:rPr lang="en-US" dirty="0" err="1"/>
              <a:t>persoana</a:t>
            </a:r>
            <a:r>
              <a:rPr lang="en-US" dirty="0"/>
              <a:t> care </a:t>
            </a:r>
            <a:r>
              <a:rPr lang="en-US" dirty="0" err="1"/>
              <a:t>dobîndeşte</a:t>
            </a:r>
            <a:r>
              <a:rPr lang="en-US" dirty="0"/>
              <a:t> </a:t>
            </a:r>
            <a:r>
              <a:rPr lang="en-US" dirty="0" err="1"/>
              <a:t>drepturi</a:t>
            </a:r>
            <a:r>
              <a:rPr lang="en-US" dirty="0"/>
              <a:t>. </a:t>
            </a:r>
          </a:p>
          <a:p>
            <a:r>
              <a:rPr lang="en-US" dirty="0"/>
              <a:t>(</a:t>
            </a:r>
            <a:r>
              <a:rPr lang="en-US" dirty="0" err="1"/>
              <a:t>debitor</a:t>
            </a:r>
            <a:r>
              <a:rPr lang="en-US" dirty="0"/>
              <a:t>) </a:t>
            </a:r>
            <a:r>
              <a:rPr lang="en-US" b="1" i="1" dirty="0" err="1"/>
              <a:t>Subiect</a:t>
            </a:r>
            <a:r>
              <a:rPr lang="en-US" b="1" i="1" dirty="0"/>
              <a:t> </a:t>
            </a:r>
            <a:r>
              <a:rPr lang="en-US" b="1" i="1" dirty="0" err="1"/>
              <a:t>pasiv</a:t>
            </a:r>
            <a:r>
              <a:rPr lang="en-US" b="1" i="1" dirty="0"/>
              <a:t> </a:t>
            </a:r>
            <a:r>
              <a:rPr lang="en-US" dirty="0"/>
              <a:t>– </a:t>
            </a:r>
            <a:r>
              <a:rPr lang="en-US" dirty="0" err="1"/>
              <a:t>persoana</a:t>
            </a:r>
            <a:r>
              <a:rPr lang="en-US" dirty="0"/>
              <a:t> </a:t>
            </a:r>
            <a:r>
              <a:rPr lang="en-US" dirty="0" err="1"/>
              <a:t>căruia</a:t>
            </a:r>
            <a:r>
              <a:rPr lang="en-US" dirty="0"/>
              <a:t> </a:t>
            </a:r>
            <a:r>
              <a:rPr lang="en-US" dirty="0" err="1"/>
              <a:t>îi</a:t>
            </a:r>
            <a:r>
              <a:rPr lang="en-US" dirty="0"/>
              <a:t> </a:t>
            </a:r>
            <a:r>
              <a:rPr lang="en-US" dirty="0" err="1"/>
              <a:t>revin</a:t>
            </a:r>
            <a:r>
              <a:rPr lang="en-US" dirty="0"/>
              <a:t> </a:t>
            </a:r>
            <a:r>
              <a:rPr lang="en-US" dirty="0" err="1"/>
              <a:t>obligaţiile</a:t>
            </a:r>
            <a:r>
              <a:rPr lang="en-US" dirty="0"/>
              <a:t>. 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62899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err="1"/>
              <a:t>Capacitatea</a:t>
            </a:r>
            <a:r>
              <a:rPr lang="en-US" b="1" i="1" u="sng" dirty="0"/>
              <a:t> </a:t>
            </a:r>
            <a:r>
              <a:rPr lang="en-US" b="1" i="1" u="sng" dirty="0" err="1"/>
              <a:t>subiectelor</a:t>
            </a:r>
            <a:r>
              <a:rPr lang="en-US" b="1" i="1" u="sng" dirty="0"/>
              <a:t> </a:t>
            </a:r>
            <a:r>
              <a:rPr lang="en-US" b="1" i="1" u="sng" dirty="0" err="1"/>
              <a:t>raportului</a:t>
            </a:r>
            <a:r>
              <a:rPr lang="en-US" b="1" i="1" u="sng" dirty="0"/>
              <a:t> </a:t>
            </a:r>
            <a:r>
              <a:rPr lang="en-US" b="1" i="1" u="sng" dirty="0" err="1"/>
              <a:t>juridic</a:t>
            </a:r>
            <a:r>
              <a:rPr lang="en-US" b="1" i="1" u="sng" dirty="0"/>
              <a:t> civil: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avea</a:t>
            </a:r>
            <a:r>
              <a:rPr lang="en-US" dirty="0"/>
              <a:t> </a:t>
            </a:r>
            <a:r>
              <a:rPr lang="en-US" dirty="0" err="1"/>
              <a:t>calitatea</a:t>
            </a:r>
            <a:r>
              <a:rPr lang="en-US" dirty="0"/>
              <a:t> de </a:t>
            </a:r>
            <a:r>
              <a:rPr lang="en-US" dirty="0" err="1"/>
              <a:t>subiect</a:t>
            </a:r>
            <a:r>
              <a:rPr lang="en-US" dirty="0"/>
              <a:t> al </a:t>
            </a:r>
            <a:r>
              <a:rPr lang="en-US" dirty="0" err="1"/>
              <a:t>raportului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 civil </a:t>
            </a:r>
            <a:r>
              <a:rPr lang="en-US" dirty="0" err="1"/>
              <a:t>persoana</a:t>
            </a:r>
            <a:r>
              <a:rPr lang="en-US" dirty="0"/>
              <a:t> </a:t>
            </a:r>
            <a:r>
              <a:rPr lang="en-US" dirty="0" err="1"/>
              <a:t>fizică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juridică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posede</a:t>
            </a:r>
            <a:r>
              <a:rPr lang="en-US" dirty="0"/>
              <a:t> capacitate </a:t>
            </a:r>
            <a:r>
              <a:rPr lang="en-US" dirty="0" err="1"/>
              <a:t>civilă</a:t>
            </a:r>
            <a:r>
              <a:rPr lang="en-US" dirty="0"/>
              <a:t>. </a:t>
            </a:r>
          </a:p>
          <a:p>
            <a:r>
              <a:rPr lang="en-US" b="1" i="1" dirty="0" err="1"/>
              <a:t>Capacitatea</a:t>
            </a:r>
            <a:r>
              <a:rPr lang="en-US" b="1" i="1" dirty="0"/>
              <a:t> </a:t>
            </a:r>
            <a:r>
              <a:rPr lang="en-US" b="1" i="1" dirty="0" err="1"/>
              <a:t>civilă</a:t>
            </a:r>
            <a:r>
              <a:rPr lang="en-US" dirty="0"/>
              <a:t> – </a:t>
            </a:r>
            <a:r>
              <a:rPr lang="en-US" dirty="0" err="1"/>
              <a:t>înseamnă</a:t>
            </a:r>
            <a:r>
              <a:rPr lang="en-US" dirty="0"/>
              <a:t> </a:t>
            </a:r>
            <a:r>
              <a:rPr lang="en-US" dirty="0" err="1"/>
              <a:t>aptitudinea</a:t>
            </a:r>
            <a:r>
              <a:rPr lang="en-US" dirty="0"/>
              <a:t> </a:t>
            </a:r>
            <a:r>
              <a:rPr lang="en-US" dirty="0" err="1"/>
              <a:t>generală</a:t>
            </a:r>
            <a:r>
              <a:rPr lang="en-US" dirty="0"/>
              <a:t> de a fi titular de </a:t>
            </a:r>
            <a:r>
              <a:rPr lang="en-US" dirty="0" err="1"/>
              <a:t>drepturi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obligaţii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recunoscută</a:t>
            </a:r>
            <a:r>
              <a:rPr lang="en-US" dirty="0"/>
              <a:t> </a:t>
            </a:r>
            <a:r>
              <a:rPr lang="en-US" dirty="0" err="1"/>
              <a:t>tuturor</a:t>
            </a:r>
            <a:r>
              <a:rPr lang="en-US" dirty="0"/>
              <a:t> </a:t>
            </a:r>
            <a:r>
              <a:rPr lang="en-US" dirty="0" err="1"/>
              <a:t>persoanelor</a:t>
            </a:r>
            <a:r>
              <a:rPr lang="en-US" dirty="0"/>
              <a:t>. </a:t>
            </a:r>
          </a:p>
          <a:p>
            <a:r>
              <a:rPr lang="en-US" b="1" i="1" u="sng" dirty="0" err="1"/>
              <a:t>Capacitatea</a:t>
            </a:r>
            <a:r>
              <a:rPr lang="en-US" b="1" i="1" u="sng" dirty="0"/>
              <a:t> </a:t>
            </a:r>
            <a:r>
              <a:rPr lang="en-US" b="1" i="1" u="sng" dirty="0" err="1"/>
              <a:t>civilă</a:t>
            </a:r>
            <a:r>
              <a:rPr lang="en-US" b="1" i="1" u="sng" dirty="0"/>
              <a:t> se </a:t>
            </a:r>
            <a:r>
              <a:rPr lang="en-US" b="1" i="1" u="sng" dirty="0" err="1"/>
              <a:t>compune</a:t>
            </a:r>
            <a:r>
              <a:rPr lang="en-US" b="1" i="1" u="sng" dirty="0"/>
              <a:t> din 2 </a:t>
            </a:r>
            <a:r>
              <a:rPr lang="en-US" b="1" i="1" u="sng" dirty="0" err="1"/>
              <a:t>elemente</a:t>
            </a:r>
            <a:r>
              <a:rPr lang="en-US" b="1" i="1" u="sng" dirty="0"/>
              <a:t>:</a:t>
            </a:r>
            <a:endParaRPr lang="en-US" dirty="0"/>
          </a:p>
          <a:p>
            <a:r>
              <a:rPr lang="en-US" b="1" i="1" dirty="0"/>
              <a:t>-</a:t>
            </a:r>
            <a:r>
              <a:rPr lang="en-US" b="1" i="1" dirty="0" err="1"/>
              <a:t>Capacitatea</a:t>
            </a:r>
            <a:r>
              <a:rPr lang="en-US" b="1" i="1" dirty="0"/>
              <a:t> de </a:t>
            </a:r>
            <a:r>
              <a:rPr lang="en-US" b="1" i="1" dirty="0" err="1"/>
              <a:t>folosinţă</a:t>
            </a:r>
            <a:r>
              <a:rPr lang="en-US" dirty="0"/>
              <a:t> – </a:t>
            </a:r>
            <a:r>
              <a:rPr lang="en-US" dirty="0" err="1"/>
              <a:t>constă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aptitudinea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persoane</a:t>
            </a:r>
            <a:r>
              <a:rPr lang="en-US" dirty="0"/>
              <a:t> de a </a:t>
            </a:r>
            <a:r>
              <a:rPr lang="en-US" dirty="0" err="1"/>
              <a:t>avea</a:t>
            </a:r>
            <a:r>
              <a:rPr lang="en-US" dirty="0"/>
              <a:t> </a:t>
            </a:r>
            <a:r>
              <a:rPr lang="en-US" dirty="0" err="1"/>
              <a:t>drepturi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obligaţii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. </a:t>
            </a:r>
          </a:p>
          <a:p>
            <a:r>
              <a:rPr lang="en-US" b="1" i="1" dirty="0"/>
              <a:t>-</a:t>
            </a:r>
            <a:r>
              <a:rPr lang="en-US" b="1" i="1" dirty="0" err="1"/>
              <a:t>Capacitatea</a:t>
            </a:r>
            <a:r>
              <a:rPr lang="en-US" b="1" i="1" dirty="0"/>
              <a:t> de </a:t>
            </a:r>
            <a:r>
              <a:rPr lang="en-US" b="1" i="1" dirty="0" err="1"/>
              <a:t>exerciţiu</a:t>
            </a:r>
            <a:r>
              <a:rPr lang="en-US" b="1" i="1" dirty="0"/>
              <a:t> </a:t>
            </a:r>
            <a:r>
              <a:rPr lang="en-US" dirty="0"/>
              <a:t>– </a:t>
            </a:r>
            <a:r>
              <a:rPr lang="en-US" dirty="0" err="1"/>
              <a:t>constă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aptitudinea</a:t>
            </a:r>
            <a:r>
              <a:rPr lang="en-US" dirty="0"/>
              <a:t> </a:t>
            </a:r>
            <a:r>
              <a:rPr lang="en-US" dirty="0" err="1"/>
              <a:t>subiecţilor</a:t>
            </a:r>
            <a:r>
              <a:rPr lang="en-US" dirty="0"/>
              <a:t> </a:t>
            </a:r>
            <a:r>
              <a:rPr lang="en-US" dirty="0" err="1"/>
              <a:t>raportului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 de a-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exercita</a:t>
            </a:r>
            <a:r>
              <a:rPr lang="en-US" dirty="0"/>
              <a:t> </a:t>
            </a:r>
            <a:r>
              <a:rPr lang="en-US" dirty="0" err="1"/>
              <a:t>dreptul</a:t>
            </a:r>
            <a:r>
              <a:rPr lang="en-US" dirty="0"/>
              <a:t> </a:t>
            </a:r>
            <a:r>
              <a:rPr lang="en-US" dirty="0" err="1"/>
              <a:t>subiectului</a:t>
            </a:r>
            <a:r>
              <a:rPr lang="en-US" dirty="0"/>
              <a:t> civil </a:t>
            </a:r>
            <a:r>
              <a:rPr lang="en-US" dirty="0" err="1"/>
              <a:t>şi</a:t>
            </a:r>
            <a:r>
              <a:rPr lang="en-US" dirty="0"/>
              <a:t> de a-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exercita</a:t>
            </a:r>
            <a:r>
              <a:rPr lang="en-US" dirty="0"/>
              <a:t> </a:t>
            </a:r>
            <a:r>
              <a:rPr lang="en-US" dirty="0" err="1"/>
              <a:t>obligaţiile</a:t>
            </a:r>
            <a:r>
              <a:rPr lang="en-US" dirty="0"/>
              <a:t>.</a:t>
            </a:r>
          </a:p>
          <a:p>
            <a:r>
              <a:rPr lang="en-US" dirty="0" err="1"/>
              <a:t>Obiectul</a:t>
            </a:r>
            <a:r>
              <a:rPr lang="en-US" dirty="0"/>
              <a:t> </a:t>
            </a:r>
            <a:r>
              <a:rPr lang="en-US" dirty="0" err="1"/>
              <a:t>raportului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 – </a:t>
            </a:r>
            <a:r>
              <a:rPr lang="en-US" dirty="0" err="1"/>
              <a:t>actiunile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inactunile</a:t>
            </a:r>
            <a:r>
              <a:rPr lang="en-US" dirty="0"/>
              <a:t> care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savirsite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de la care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se </a:t>
            </a:r>
            <a:r>
              <a:rPr lang="en-US" dirty="0" err="1"/>
              <a:t>abtina</a:t>
            </a:r>
            <a:r>
              <a:rPr lang="en-US" dirty="0"/>
              <a:t> </a:t>
            </a:r>
            <a:r>
              <a:rPr lang="en-US" dirty="0" err="1"/>
              <a:t>subiectele</a:t>
            </a:r>
            <a:r>
              <a:rPr lang="en-US" dirty="0"/>
              <a:t> </a:t>
            </a:r>
            <a:r>
              <a:rPr lang="en-US" dirty="0" err="1"/>
              <a:t>acestui</a:t>
            </a:r>
            <a:r>
              <a:rPr lang="en-US" dirty="0"/>
              <a:t> </a:t>
            </a:r>
            <a:r>
              <a:rPr lang="en-US" dirty="0" err="1"/>
              <a:t>raport</a:t>
            </a:r>
            <a:r>
              <a:rPr lang="en-US" dirty="0"/>
              <a:t> </a:t>
            </a:r>
            <a:r>
              <a:rPr lang="en-US" dirty="0" err="1"/>
              <a:t>juridic</a:t>
            </a:r>
            <a:endParaRPr lang="en-US" dirty="0"/>
          </a:p>
          <a:p>
            <a:r>
              <a:rPr lang="en-US" dirty="0" err="1"/>
              <a:t>Clasificarea</a:t>
            </a:r>
            <a:r>
              <a:rPr lang="en-US" dirty="0"/>
              <a:t> </a:t>
            </a:r>
            <a:r>
              <a:rPr lang="en-US" dirty="0" err="1"/>
              <a:t>raportului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, </a:t>
            </a:r>
            <a:r>
              <a:rPr lang="en-US" dirty="0" err="1"/>
              <a:t>reale</a:t>
            </a:r>
            <a:r>
              <a:rPr lang="en-US" dirty="0"/>
              <a:t>(absolute), relative, </a:t>
            </a:r>
            <a:r>
              <a:rPr lang="en-US" dirty="0" err="1"/>
              <a:t>patrimoniale</a:t>
            </a:r>
            <a:r>
              <a:rPr lang="en-US" dirty="0"/>
              <a:t>, </a:t>
            </a:r>
            <a:r>
              <a:rPr lang="en-US" dirty="0" err="1"/>
              <a:t>nepatrimoniale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493377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Obiectele</a:t>
            </a:r>
            <a:r>
              <a:rPr lang="en-US" dirty="0"/>
              <a:t> </a:t>
            </a:r>
            <a:r>
              <a:rPr lang="en-US" dirty="0" err="1"/>
              <a:t>raportului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 civil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809" y="2129061"/>
            <a:ext cx="10917462" cy="501601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  </a:t>
            </a:r>
            <a:r>
              <a:rPr lang="en-US" dirty="0" err="1"/>
              <a:t>Bunurile</a:t>
            </a:r>
            <a:r>
              <a:rPr lang="en-US" dirty="0"/>
              <a:t> – </a:t>
            </a:r>
            <a:r>
              <a:rPr lang="en-US" dirty="0" err="1"/>
              <a:t>obiecte</a:t>
            </a:r>
            <a:r>
              <a:rPr lang="en-US" dirty="0"/>
              <a:t> ale </a:t>
            </a:r>
            <a:r>
              <a:rPr lang="en-US" dirty="0" err="1"/>
              <a:t>raportului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 civil.</a:t>
            </a:r>
            <a:br>
              <a:rPr lang="en-US" dirty="0"/>
            </a:b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obiect</a:t>
            </a:r>
            <a:r>
              <a:rPr lang="en-US" dirty="0"/>
              <a:t> al </a:t>
            </a:r>
            <a:r>
              <a:rPr lang="en-US" dirty="0" err="1"/>
              <a:t>raportului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 civil </a:t>
            </a:r>
            <a:r>
              <a:rPr lang="en-US" dirty="0" err="1"/>
              <a:t>înţelegem</a:t>
            </a:r>
            <a:r>
              <a:rPr lang="en-US" dirty="0"/>
              <a:t> </a:t>
            </a:r>
            <a:r>
              <a:rPr lang="en-US" dirty="0" err="1"/>
              <a:t>conduita</a:t>
            </a:r>
            <a:r>
              <a:rPr lang="en-US" dirty="0"/>
              <a:t> </a:t>
            </a:r>
            <a:r>
              <a:rPr lang="en-US" dirty="0" err="1"/>
              <a:t>părţilor</a:t>
            </a:r>
            <a:r>
              <a:rPr lang="en-US" dirty="0"/>
              <a:t>, </a:t>
            </a:r>
            <a:r>
              <a:rPr lang="en-US" dirty="0" err="1"/>
              <a:t>adică</a:t>
            </a:r>
            <a:r>
              <a:rPr lang="en-US" dirty="0"/>
              <a:t> </a:t>
            </a:r>
            <a:r>
              <a:rPr lang="en-US" dirty="0" err="1"/>
              <a:t>acţiunea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inacţiunea</a:t>
            </a:r>
            <a:r>
              <a:rPr lang="en-US" dirty="0"/>
              <a:t> la care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îndrituit</a:t>
            </a:r>
            <a:r>
              <a:rPr lang="en-US" dirty="0"/>
              <a:t> </a:t>
            </a:r>
            <a:r>
              <a:rPr lang="en-US" dirty="0" err="1"/>
              <a:t>subiectul</a:t>
            </a:r>
            <a:r>
              <a:rPr lang="en-US" dirty="0"/>
              <a:t> </a:t>
            </a:r>
            <a:r>
              <a:rPr lang="en-US" dirty="0" err="1"/>
              <a:t>activ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de care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ţinut</a:t>
            </a:r>
            <a:r>
              <a:rPr lang="en-US" dirty="0"/>
              <a:t> </a:t>
            </a:r>
            <a:r>
              <a:rPr lang="en-US" dirty="0" err="1"/>
              <a:t>subiectul</a:t>
            </a:r>
            <a:r>
              <a:rPr lang="en-US" dirty="0"/>
              <a:t> </a:t>
            </a:r>
            <a:r>
              <a:rPr lang="en-US" dirty="0" err="1"/>
              <a:t>pasiv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Obiectul</a:t>
            </a:r>
            <a:r>
              <a:rPr lang="en-US" dirty="0"/>
              <a:t> </a:t>
            </a:r>
            <a:r>
              <a:rPr lang="en-US" dirty="0" err="1"/>
              <a:t>raportului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 civil nu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confundat</a:t>
            </a:r>
            <a:r>
              <a:rPr lang="en-US" dirty="0"/>
              <a:t> cu </a:t>
            </a:r>
            <a:r>
              <a:rPr lang="en-US" dirty="0" err="1"/>
              <a:t>conţinutul</a:t>
            </a:r>
            <a:r>
              <a:rPr lang="en-US" dirty="0"/>
              <a:t> </a:t>
            </a:r>
            <a:r>
              <a:rPr lang="en-US" dirty="0" err="1"/>
              <a:t>acestui</a:t>
            </a:r>
            <a:r>
              <a:rPr lang="en-US" dirty="0"/>
              <a:t> </a:t>
            </a:r>
            <a:r>
              <a:rPr lang="en-US" dirty="0" err="1"/>
              <a:t>raport</a:t>
            </a:r>
            <a:r>
              <a:rPr lang="en-US" dirty="0"/>
              <a:t>, </a:t>
            </a:r>
            <a:r>
              <a:rPr lang="en-US" dirty="0" err="1"/>
              <a:t>acesta</a:t>
            </a:r>
            <a:r>
              <a:rPr lang="en-US" dirty="0"/>
              <a:t> din </a:t>
            </a:r>
            <a:r>
              <a:rPr lang="en-US" dirty="0" err="1"/>
              <a:t>urmă</a:t>
            </a:r>
            <a:r>
              <a:rPr lang="en-US" dirty="0"/>
              <a:t> </a:t>
            </a:r>
            <a:r>
              <a:rPr lang="en-US" dirty="0" err="1"/>
              <a:t>constînd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drepturile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obligaţiile</a:t>
            </a:r>
            <a:r>
              <a:rPr lang="en-US" dirty="0"/>
              <a:t> </a:t>
            </a:r>
            <a:r>
              <a:rPr lang="en-US" dirty="0" err="1"/>
              <a:t>părţilor</a:t>
            </a:r>
            <a:r>
              <a:rPr lang="en-US" dirty="0"/>
              <a:t>, </a:t>
            </a:r>
            <a:r>
              <a:rPr lang="en-US" dirty="0" err="1"/>
              <a:t>adică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posibilităţile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ale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acţiuni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îndatoririle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</a:t>
            </a:r>
            <a:r>
              <a:rPr lang="en-US" dirty="0" err="1"/>
              <a:t>corespunzătoare</a:t>
            </a:r>
            <a:r>
              <a:rPr lang="en-US" dirty="0"/>
              <a:t>. Cu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cuvinte</a:t>
            </a:r>
            <a:r>
              <a:rPr lang="en-US" dirty="0"/>
              <a:t>, </a:t>
            </a:r>
            <a:r>
              <a:rPr lang="en-US" dirty="0" err="1"/>
              <a:t>posibilitatea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îndatorirea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conduite</a:t>
            </a:r>
            <a:r>
              <a:rPr lang="en-US" dirty="0"/>
              <a:t> nu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confundată</a:t>
            </a:r>
            <a:r>
              <a:rPr lang="en-US" dirty="0"/>
              <a:t> cu </a:t>
            </a:r>
            <a:r>
              <a:rPr lang="en-US" dirty="0" err="1"/>
              <a:t>însăşi</a:t>
            </a:r>
            <a:r>
              <a:rPr lang="en-US" dirty="0"/>
              <a:t> </a:t>
            </a:r>
            <a:r>
              <a:rPr lang="en-US" dirty="0" err="1"/>
              <a:t>conduita</a:t>
            </a:r>
            <a:r>
              <a:rPr lang="en-US" dirty="0"/>
              <a:t>. </a:t>
            </a:r>
            <a:r>
              <a:rPr lang="en-US" dirty="0" err="1"/>
              <a:t>Spre</a:t>
            </a:r>
            <a:r>
              <a:rPr lang="en-US" dirty="0"/>
              <a:t> </a:t>
            </a:r>
            <a:r>
              <a:rPr lang="en-US" dirty="0" err="1"/>
              <a:t>exemplu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cadrul</a:t>
            </a:r>
            <a:r>
              <a:rPr lang="en-US" dirty="0"/>
              <a:t> </a:t>
            </a:r>
            <a:r>
              <a:rPr lang="en-US" dirty="0" err="1"/>
              <a:t>contractului</a:t>
            </a:r>
            <a:r>
              <a:rPr lang="en-US" dirty="0"/>
              <a:t> de </a:t>
            </a:r>
            <a:r>
              <a:rPr lang="en-US" dirty="0" err="1"/>
              <a:t>vînzare</a:t>
            </a:r>
            <a:r>
              <a:rPr lang="en-US" dirty="0"/>
              <a:t> – </a:t>
            </a:r>
            <a:r>
              <a:rPr lang="en-US" dirty="0" err="1"/>
              <a:t>cumpărare</a:t>
            </a:r>
            <a:r>
              <a:rPr lang="en-US" dirty="0"/>
              <a:t>, </a:t>
            </a:r>
            <a:r>
              <a:rPr lang="en-US" dirty="0" err="1"/>
              <a:t>obligaţia</a:t>
            </a:r>
            <a:r>
              <a:rPr lang="en-US" dirty="0"/>
              <a:t> </a:t>
            </a:r>
            <a:r>
              <a:rPr lang="en-US" dirty="0" err="1"/>
              <a:t>vînzătorului</a:t>
            </a:r>
            <a:r>
              <a:rPr lang="en-US" dirty="0"/>
              <a:t> de a </a:t>
            </a:r>
            <a:r>
              <a:rPr lang="en-US" dirty="0" err="1"/>
              <a:t>preda</a:t>
            </a:r>
            <a:r>
              <a:rPr lang="en-US" dirty="0"/>
              <a:t> </a:t>
            </a:r>
            <a:r>
              <a:rPr lang="en-US" dirty="0" err="1"/>
              <a:t>lucrul</a:t>
            </a:r>
            <a:r>
              <a:rPr lang="en-US" dirty="0"/>
              <a:t> </a:t>
            </a:r>
            <a:r>
              <a:rPr lang="en-US" dirty="0" err="1"/>
              <a:t>vîndut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dreptul</a:t>
            </a:r>
            <a:r>
              <a:rPr lang="en-US" dirty="0"/>
              <a:t> </a:t>
            </a:r>
            <a:r>
              <a:rPr lang="en-US" dirty="0" err="1"/>
              <a:t>cumpărătorului</a:t>
            </a:r>
            <a:r>
              <a:rPr lang="en-US" dirty="0"/>
              <a:t> de a </a:t>
            </a:r>
            <a:r>
              <a:rPr lang="en-US" dirty="0" err="1"/>
              <a:t>pretinde</a:t>
            </a:r>
            <a:r>
              <a:rPr lang="en-US" dirty="0"/>
              <a:t> </a:t>
            </a:r>
            <a:r>
              <a:rPr lang="en-US" dirty="0" err="1"/>
              <a:t>predarea</a:t>
            </a:r>
            <a:r>
              <a:rPr lang="en-US" dirty="0"/>
              <a:t> </a:t>
            </a:r>
            <a:r>
              <a:rPr lang="en-US" dirty="0" err="1"/>
              <a:t>lucrului</a:t>
            </a:r>
            <a:r>
              <a:rPr lang="en-US" dirty="0"/>
              <a:t> </a:t>
            </a:r>
            <a:r>
              <a:rPr lang="en-US" dirty="0" err="1"/>
              <a:t>intră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noţiunea</a:t>
            </a:r>
            <a:r>
              <a:rPr lang="en-US" dirty="0"/>
              <a:t> de </a:t>
            </a:r>
            <a:r>
              <a:rPr lang="en-US" dirty="0" err="1"/>
              <a:t>conţinut</a:t>
            </a:r>
            <a:r>
              <a:rPr lang="en-US" dirty="0"/>
              <a:t> al </a:t>
            </a:r>
            <a:r>
              <a:rPr lang="en-US" dirty="0" err="1"/>
              <a:t>raportului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 </a:t>
            </a:r>
            <a:r>
              <a:rPr lang="en-US" dirty="0" err="1"/>
              <a:t>născut</a:t>
            </a:r>
            <a:r>
              <a:rPr lang="en-US" dirty="0"/>
              <a:t> din </a:t>
            </a:r>
            <a:r>
              <a:rPr lang="en-US" dirty="0" err="1"/>
              <a:t>acest</a:t>
            </a:r>
            <a:r>
              <a:rPr lang="en-US" dirty="0"/>
              <a:t> contract, </a:t>
            </a:r>
            <a:r>
              <a:rPr lang="en-US" dirty="0" err="1"/>
              <a:t>însă</a:t>
            </a:r>
            <a:r>
              <a:rPr lang="en-US" dirty="0"/>
              <a:t> </a:t>
            </a:r>
            <a:r>
              <a:rPr lang="en-US" dirty="0" err="1"/>
              <a:t>acţiunea</a:t>
            </a:r>
            <a:r>
              <a:rPr lang="en-US" dirty="0"/>
              <a:t> </a:t>
            </a:r>
            <a:r>
              <a:rPr lang="en-US" dirty="0" err="1"/>
              <a:t>efectivă</a:t>
            </a:r>
            <a:r>
              <a:rPr lang="en-US" dirty="0"/>
              <a:t> de </a:t>
            </a:r>
            <a:r>
              <a:rPr lang="en-US" dirty="0" err="1"/>
              <a:t>predare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primire</a:t>
            </a:r>
            <a:r>
              <a:rPr lang="en-US" dirty="0"/>
              <a:t> a </a:t>
            </a:r>
            <a:r>
              <a:rPr lang="en-US" dirty="0" err="1"/>
              <a:t>lucrului</a:t>
            </a:r>
            <a:r>
              <a:rPr lang="en-US" dirty="0"/>
              <a:t> </a:t>
            </a:r>
            <a:r>
              <a:rPr lang="en-US" dirty="0" err="1"/>
              <a:t>vîndut</a:t>
            </a:r>
            <a:r>
              <a:rPr lang="en-US" dirty="0"/>
              <a:t> </a:t>
            </a:r>
            <a:r>
              <a:rPr lang="en-US" dirty="0" err="1"/>
              <a:t>reprezintă</a:t>
            </a:r>
            <a:r>
              <a:rPr lang="en-US" dirty="0"/>
              <a:t> </a:t>
            </a:r>
            <a:r>
              <a:rPr lang="en-US" dirty="0" err="1"/>
              <a:t>ceea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numim</a:t>
            </a:r>
            <a:r>
              <a:rPr lang="en-US" dirty="0"/>
              <a:t> </a:t>
            </a:r>
            <a:r>
              <a:rPr lang="en-US" dirty="0" err="1"/>
              <a:t>obiect</a:t>
            </a:r>
            <a:r>
              <a:rPr lang="en-US" dirty="0"/>
              <a:t> al </a:t>
            </a:r>
            <a:r>
              <a:rPr lang="en-US" dirty="0" err="1"/>
              <a:t>raportului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 civil.</a:t>
            </a:r>
          </a:p>
          <a:p>
            <a:pPr algn="just"/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raporturile</a:t>
            </a:r>
            <a:r>
              <a:rPr lang="en-US" dirty="0"/>
              <a:t> </a:t>
            </a:r>
            <a:r>
              <a:rPr lang="en-US" dirty="0" err="1"/>
              <a:t>juridice</a:t>
            </a:r>
            <a:r>
              <a:rPr lang="en-US" dirty="0"/>
              <a:t> </a:t>
            </a:r>
            <a:r>
              <a:rPr lang="en-US" dirty="0" err="1"/>
              <a:t>patrimoniale</a:t>
            </a:r>
            <a:r>
              <a:rPr lang="en-US" dirty="0"/>
              <a:t>, </a:t>
            </a:r>
            <a:r>
              <a:rPr lang="en-US" dirty="0" err="1"/>
              <a:t>conduita</a:t>
            </a:r>
            <a:r>
              <a:rPr lang="en-US" dirty="0"/>
              <a:t> </a:t>
            </a:r>
            <a:r>
              <a:rPr lang="en-US" dirty="0" err="1"/>
              <a:t>părţilor</a:t>
            </a:r>
            <a:r>
              <a:rPr lang="en-US" dirty="0"/>
              <a:t> se </a:t>
            </a:r>
            <a:r>
              <a:rPr lang="en-US" dirty="0" err="1"/>
              <a:t>referă</a:t>
            </a:r>
            <a:r>
              <a:rPr lang="en-US" dirty="0"/>
              <a:t> </a:t>
            </a:r>
            <a:r>
              <a:rPr lang="en-US" dirty="0" err="1"/>
              <a:t>adesea</a:t>
            </a:r>
            <a:r>
              <a:rPr lang="en-US" dirty="0"/>
              <a:t> la </a:t>
            </a:r>
            <a:r>
              <a:rPr lang="en-US" dirty="0" err="1"/>
              <a:t>lucruri</a:t>
            </a:r>
            <a:r>
              <a:rPr lang="en-US" dirty="0"/>
              <a:t>,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acestea</a:t>
            </a:r>
            <a:r>
              <a:rPr lang="en-US" dirty="0"/>
              <a:t> nu pot fi </a:t>
            </a:r>
            <a:r>
              <a:rPr lang="en-US" dirty="0" err="1"/>
              <a:t>incluse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structura</a:t>
            </a:r>
            <a:r>
              <a:rPr lang="en-US" dirty="0"/>
              <a:t> </a:t>
            </a:r>
            <a:r>
              <a:rPr lang="en-US" dirty="0" err="1"/>
              <a:t>raportului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 civil, </a:t>
            </a:r>
            <a:r>
              <a:rPr lang="en-US" dirty="0" err="1"/>
              <a:t>ţinînd</a:t>
            </a:r>
            <a:r>
              <a:rPr lang="en-US" dirty="0"/>
              <a:t> </a:t>
            </a:r>
            <a:r>
              <a:rPr lang="en-US" dirty="0" err="1"/>
              <a:t>cont</a:t>
            </a:r>
            <a:r>
              <a:rPr lang="en-US" dirty="0"/>
              <a:t> de </a:t>
            </a:r>
            <a:r>
              <a:rPr lang="en-US" dirty="0" err="1"/>
              <a:t>caracterul</a:t>
            </a:r>
            <a:r>
              <a:rPr lang="en-US" dirty="0"/>
              <a:t> social al </a:t>
            </a:r>
            <a:r>
              <a:rPr lang="en-US" dirty="0" err="1"/>
              <a:t>acestui</a:t>
            </a:r>
            <a:r>
              <a:rPr lang="en-US" dirty="0"/>
              <a:t> </a:t>
            </a:r>
            <a:r>
              <a:rPr lang="en-US" dirty="0" err="1"/>
              <a:t>raport</a:t>
            </a:r>
            <a:r>
              <a:rPr lang="en-US" dirty="0"/>
              <a:t>. De </a:t>
            </a:r>
            <a:r>
              <a:rPr lang="en-US" dirty="0" err="1"/>
              <a:t>regulă</a:t>
            </a:r>
            <a:r>
              <a:rPr lang="en-US" dirty="0"/>
              <a:t> </a:t>
            </a:r>
            <a:r>
              <a:rPr lang="en-US" dirty="0" err="1"/>
              <a:t>însă</a:t>
            </a:r>
            <a:r>
              <a:rPr lang="en-US" dirty="0"/>
              <a:t>, </a:t>
            </a:r>
            <a:r>
              <a:rPr lang="en-US" dirty="0" err="1"/>
              <a:t>lucrul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luat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considerare</a:t>
            </a:r>
            <a:r>
              <a:rPr lang="en-US" dirty="0"/>
              <a:t> ca </a:t>
            </a:r>
            <a:r>
              <a:rPr lang="en-US" dirty="0" err="1"/>
              <a:t>obiect</a:t>
            </a:r>
            <a:r>
              <a:rPr lang="en-US" dirty="0"/>
              <a:t> </a:t>
            </a:r>
            <a:r>
              <a:rPr lang="en-US" dirty="0" err="1"/>
              <a:t>derivat</a:t>
            </a:r>
            <a:r>
              <a:rPr lang="en-US" dirty="0"/>
              <a:t> al </a:t>
            </a:r>
            <a:r>
              <a:rPr lang="en-US" dirty="0" err="1"/>
              <a:t>raportului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 civil.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2673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Obiectul</a:t>
            </a:r>
            <a:r>
              <a:rPr lang="en-US" dirty="0"/>
              <a:t> </a:t>
            </a:r>
            <a:r>
              <a:rPr lang="en-US" dirty="0" err="1"/>
              <a:t>raportului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 civil </a:t>
            </a:r>
            <a:r>
              <a:rPr lang="en-US" dirty="0" err="1"/>
              <a:t>îl</a:t>
            </a:r>
            <a:r>
              <a:rPr lang="en-US" dirty="0"/>
              <a:t> </a:t>
            </a:r>
            <a:r>
              <a:rPr lang="en-US" dirty="0" err="1"/>
              <a:t>formează</a:t>
            </a:r>
            <a:r>
              <a:rPr lang="en-US" dirty="0"/>
              <a:t> </a:t>
            </a:r>
            <a:r>
              <a:rPr lang="en-US" dirty="0" err="1"/>
              <a:t>acţiunile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abţinerile</a:t>
            </a:r>
            <a:r>
              <a:rPr lang="en-US" dirty="0"/>
              <a:t> de la </a:t>
            </a:r>
            <a:r>
              <a:rPr lang="en-US" dirty="0" err="1"/>
              <a:t>anumite</a:t>
            </a:r>
            <a:r>
              <a:rPr lang="en-US" dirty="0"/>
              <a:t> </a:t>
            </a:r>
            <a:r>
              <a:rPr lang="en-US" dirty="0" err="1"/>
              <a:t>acţiuni</a:t>
            </a:r>
            <a:r>
              <a:rPr lang="en-US" dirty="0"/>
              <a:t> ale </a:t>
            </a:r>
            <a:r>
              <a:rPr lang="en-US" dirty="0" err="1"/>
              <a:t>subiectelor</a:t>
            </a:r>
            <a:r>
              <a:rPr lang="en-US" dirty="0"/>
              <a:t> </a:t>
            </a:r>
            <a:r>
              <a:rPr lang="en-US" dirty="0" err="1"/>
              <a:t>acestui</a:t>
            </a:r>
            <a:r>
              <a:rPr lang="en-US" dirty="0"/>
              <a:t> </a:t>
            </a:r>
            <a:r>
              <a:rPr lang="en-US" dirty="0" err="1"/>
              <a:t>raport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care </a:t>
            </a:r>
            <a:r>
              <a:rPr lang="en-US" dirty="0" err="1"/>
              <a:t>apar</a:t>
            </a:r>
            <a:r>
              <a:rPr lang="en-US" dirty="0"/>
              <a:t> </a:t>
            </a:r>
            <a:r>
              <a:rPr lang="en-US" dirty="0" err="1"/>
              <a:t>drepturi</a:t>
            </a:r>
            <a:r>
              <a:rPr lang="en-US" dirty="0"/>
              <a:t> </a:t>
            </a:r>
            <a:r>
              <a:rPr lang="en-US" dirty="0" err="1"/>
              <a:t>subiective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obligaţii</a:t>
            </a:r>
            <a:r>
              <a:rPr lang="en-US" dirty="0"/>
              <a:t> ale </a:t>
            </a:r>
            <a:r>
              <a:rPr lang="en-US" dirty="0" err="1"/>
              <a:t>acestor</a:t>
            </a:r>
            <a:r>
              <a:rPr lang="en-US" dirty="0"/>
              <a:t> </a:t>
            </a:r>
            <a:r>
              <a:rPr lang="en-US" dirty="0" err="1"/>
              <a:t>subiecte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obiect</a:t>
            </a:r>
            <a:r>
              <a:rPr lang="en-US" dirty="0"/>
              <a:t> al </a:t>
            </a:r>
            <a:r>
              <a:rPr lang="en-US" dirty="0" err="1"/>
              <a:t>dreptului</a:t>
            </a:r>
            <a:r>
              <a:rPr lang="en-US" dirty="0"/>
              <a:t> civil se </a:t>
            </a:r>
            <a:r>
              <a:rPr lang="en-US" dirty="0" err="1"/>
              <a:t>înţeleg</a:t>
            </a:r>
            <a:r>
              <a:rPr lang="en-US" dirty="0"/>
              <a:t> </a:t>
            </a:r>
            <a:r>
              <a:rPr lang="en-US" dirty="0" err="1"/>
              <a:t>instituţiile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civil, ca: </a:t>
            </a:r>
            <a:r>
              <a:rPr lang="en-US" dirty="0" err="1"/>
              <a:t>raportul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 civil; </a:t>
            </a:r>
            <a:r>
              <a:rPr lang="en-US" dirty="0" err="1"/>
              <a:t>actul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 civil; </a:t>
            </a:r>
            <a:r>
              <a:rPr lang="en-US" dirty="0" err="1"/>
              <a:t>prescripţia</a:t>
            </a:r>
            <a:r>
              <a:rPr lang="en-US" dirty="0"/>
              <a:t> </a:t>
            </a:r>
            <a:r>
              <a:rPr lang="en-US" dirty="0" err="1"/>
              <a:t>extinctivă</a:t>
            </a:r>
            <a:r>
              <a:rPr lang="en-US" dirty="0"/>
              <a:t>; </a:t>
            </a:r>
            <a:r>
              <a:rPr lang="en-US" dirty="0" err="1"/>
              <a:t>subiectele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civil; </a:t>
            </a:r>
            <a:r>
              <a:rPr lang="en-US" dirty="0" err="1"/>
              <a:t>drepturile</a:t>
            </a:r>
            <a:r>
              <a:rPr lang="en-US" dirty="0"/>
              <a:t> </a:t>
            </a:r>
            <a:r>
              <a:rPr lang="en-US" dirty="0" err="1"/>
              <a:t>reale</a:t>
            </a:r>
            <a:r>
              <a:rPr lang="en-US" dirty="0"/>
              <a:t>; </a:t>
            </a:r>
            <a:r>
              <a:rPr lang="en-US" dirty="0" err="1"/>
              <a:t>suc¬cesiunea</a:t>
            </a:r>
            <a:r>
              <a:rPr lang="en-US" dirty="0"/>
              <a:t>; </a:t>
            </a:r>
            <a:r>
              <a:rPr lang="en-US" dirty="0" err="1"/>
              <a:t>dreptul</a:t>
            </a:r>
            <a:r>
              <a:rPr lang="en-US" dirty="0"/>
              <a:t> de </a:t>
            </a:r>
            <a:r>
              <a:rPr lang="en-US" dirty="0" err="1"/>
              <a:t>proprietate</a:t>
            </a:r>
            <a:r>
              <a:rPr lang="en-US" dirty="0"/>
              <a:t> </a:t>
            </a:r>
            <a:r>
              <a:rPr lang="en-US" dirty="0" err="1"/>
              <a:t>intelectuală</a:t>
            </a:r>
            <a:r>
              <a:rPr lang="en-US" dirty="0"/>
              <a:t>; </a:t>
            </a:r>
            <a:r>
              <a:rPr lang="en-US" dirty="0" err="1"/>
              <a:t>obligaţiile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; </a:t>
            </a:r>
            <a:r>
              <a:rPr lang="en-US" dirty="0" err="1"/>
              <a:t>contractele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; </a:t>
            </a:r>
            <a:r>
              <a:rPr lang="en-US" dirty="0" err="1"/>
              <a:t>răspun¬derea</a:t>
            </a:r>
            <a:r>
              <a:rPr lang="en-US" dirty="0"/>
              <a:t> </a:t>
            </a:r>
            <a:r>
              <a:rPr lang="en-US" dirty="0" err="1"/>
              <a:t>civilă</a:t>
            </a:r>
            <a:r>
              <a:rPr lang="en-US" dirty="0"/>
              <a:t>. </a:t>
            </a:r>
            <a:r>
              <a:rPr lang="en-US" dirty="0" err="1"/>
              <a:t>Altfel</a:t>
            </a:r>
            <a:r>
              <a:rPr lang="en-US" dirty="0"/>
              <a:t> </a:t>
            </a:r>
            <a:r>
              <a:rPr lang="en-US" dirty="0" err="1"/>
              <a:t>spus</a:t>
            </a:r>
            <a:r>
              <a:rPr lang="en-US" dirty="0"/>
              <a:t>, </a:t>
            </a:r>
            <a:r>
              <a:rPr lang="en-US" dirty="0" err="1"/>
              <a:t>obiectul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ramuri</a:t>
            </a:r>
            <a:r>
              <a:rPr lang="en-US" dirty="0"/>
              <a:t> de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reprezintă</a:t>
            </a:r>
            <a:r>
              <a:rPr lang="en-US" dirty="0"/>
              <a:t> o </a:t>
            </a:r>
            <a:r>
              <a:rPr lang="en-US" dirty="0" err="1"/>
              <a:t>categorie</a:t>
            </a:r>
            <a:r>
              <a:rPr lang="en-US" dirty="0"/>
              <a:t> </a:t>
            </a:r>
            <a:r>
              <a:rPr lang="en-US" dirty="0" err="1"/>
              <a:t>omogenă</a:t>
            </a:r>
            <a:r>
              <a:rPr lang="en-US" dirty="0"/>
              <a:t> de </a:t>
            </a:r>
            <a:r>
              <a:rPr lang="en-US" dirty="0" err="1"/>
              <a:t>relaţii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care cad sub </a:t>
            </a:r>
            <a:r>
              <a:rPr lang="en-US" dirty="0" err="1"/>
              <a:t>incidenţa</a:t>
            </a:r>
            <a:r>
              <a:rPr lang="en-US" dirty="0"/>
              <a:t> </a:t>
            </a:r>
            <a:r>
              <a:rPr lang="en-US" dirty="0" err="1"/>
              <a:t>normelor</a:t>
            </a:r>
            <a:r>
              <a:rPr lang="en-US" dirty="0"/>
              <a:t> </a:t>
            </a:r>
            <a:r>
              <a:rPr lang="en-US" dirty="0" err="1"/>
              <a:t>acelei</a:t>
            </a:r>
            <a:r>
              <a:rPr lang="en-US" dirty="0"/>
              <a:t> </a:t>
            </a:r>
            <a:r>
              <a:rPr lang="en-US" dirty="0" err="1"/>
              <a:t>ramuri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obiect</a:t>
            </a:r>
            <a:r>
              <a:rPr lang="en-US" dirty="0"/>
              <a:t> de </a:t>
            </a:r>
            <a:r>
              <a:rPr lang="en-US" dirty="0" err="1"/>
              <a:t>reglementare</a:t>
            </a:r>
            <a:r>
              <a:rPr lang="en-US" dirty="0"/>
              <a:t> al </a:t>
            </a:r>
            <a:r>
              <a:rPr lang="en-US" dirty="0" err="1"/>
              <a:t>dreptului</a:t>
            </a:r>
            <a:r>
              <a:rPr lang="en-US" dirty="0"/>
              <a:t> civil se </a:t>
            </a:r>
            <a:r>
              <a:rPr lang="en-US" dirty="0" err="1"/>
              <a:t>înţeleg</a:t>
            </a:r>
            <a:r>
              <a:rPr lang="en-US" dirty="0"/>
              <a:t> </a:t>
            </a:r>
            <a:r>
              <a:rPr lang="en-US" dirty="0" err="1"/>
              <a:t>relaţiile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, </a:t>
            </a:r>
            <a:r>
              <a:rPr lang="en-US" dirty="0" err="1"/>
              <a:t>patrimoniale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personale</a:t>
            </a:r>
            <a:r>
              <a:rPr lang="en-US" dirty="0"/>
              <a:t> </a:t>
            </a:r>
            <a:r>
              <a:rPr lang="en-US" dirty="0" err="1"/>
              <a:t>nepatrimoniale</a:t>
            </a:r>
            <a:r>
              <a:rPr lang="en-US" dirty="0"/>
              <a:t>, </a:t>
            </a:r>
            <a:r>
              <a:rPr lang="en-US" dirty="0" err="1"/>
              <a:t>reglementate</a:t>
            </a:r>
            <a:r>
              <a:rPr lang="en-US" dirty="0"/>
              <a:t> de </a:t>
            </a:r>
            <a:r>
              <a:rPr lang="en-US" dirty="0" err="1"/>
              <a:t>normele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civil. </a:t>
            </a:r>
            <a:r>
              <a:rPr lang="en-US" dirty="0" err="1"/>
              <a:t>După</a:t>
            </a:r>
            <a:r>
              <a:rPr lang="en-US" dirty="0"/>
              <a:t> cum se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observa</a:t>
            </a:r>
            <a:r>
              <a:rPr lang="en-US" dirty="0"/>
              <a:t>,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obiectul</a:t>
            </a:r>
            <a:r>
              <a:rPr lang="en-US" dirty="0"/>
              <a:t> </a:t>
            </a:r>
            <a:r>
              <a:rPr lang="en-US" dirty="0" err="1"/>
              <a:t>dreptului</a:t>
            </a:r>
            <a:r>
              <a:rPr lang="en-US" dirty="0"/>
              <a:t> civil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obiectul</a:t>
            </a:r>
            <a:r>
              <a:rPr lang="en-US" dirty="0"/>
              <a:t> de </a:t>
            </a:r>
            <a:r>
              <a:rPr lang="en-US" dirty="0" err="1"/>
              <a:t>reglementare</a:t>
            </a:r>
            <a:r>
              <a:rPr lang="en-US" dirty="0"/>
              <a:t> nu </a:t>
            </a:r>
            <a:r>
              <a:rPr lang="en-US" dirty="0" err="1"/>
              <a:t>există</a:t>
            </a:r>
            <a:r>
              <a:rPr lang="en-US" dirty="0"/>
              <a:t> </a:t>
            </a:r>
            <a:r>
              <a:rPr lang="en-US" dirty="0" err="1"/>
              <a:t>mari</a:t>
            </a:r>
            <a:r>
              <a:rPr lang="en-US" dirty="0"/>
              <a:t> </a:t>
            </a:r>
            <a:r>
              <a:rPr lang="en-US" dirty="0" err="1"/>
              <a:t>deosebiri</a:t>
            </a:r>
            <a:r>
              <a:rPr lang="en-US" dirty="0"/>
              <a:t>. Din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considerente</a:t>
            </a:r>
            <a:r>
              <a:rPr lang="en-US" dirty="0"/>
              <a:t>, </a:t>
            </a:r>
            <a:r>
              <a:rPr lang="en-US" dirty="0" err="1"/>
              <a:t>unii</a:t>
            </a:r>
            <a:r>
              <a:rPr lang="en-US" dirty="0"/>
              <a:t> </a:t>
            </a:r>
            <a:r>
              <a:rPr lang="en-US" dirty="0" err="1"/>
              <a:t>autori</a:t>
            </a:r>
            <a:r>
              <a:rPr lang="en-US" dirty="0"/>
              <a:t> </a:t>
            </a:r>
            <a:r>
              <a:rPr lang="en-US" dirty="0" err="1"/>
              <a:t>susţin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noţiuni</a:t>
            </a:r>
            <a:r>
              <a:rPr lang="en-US" dirty="0"/>
              <a:t> nu </a:t>
            </a:r>
            <a:r>
              <a:rPr lang="en-US" dirty="0" err="1"/>
              <a:t>există</a:t>
            </a:r>
            <a:r>
              <a:rPr lang="en-US" dirty="0"/>
              <a:t> </a:t>
            </a:r>
            <a:r>
              <a:rPr lang="en-US" dirty="0" err="1"/>
              <a:t>diferenţă</a:t>
            </a:r>
            <a:r>
              <a:rPr lang="en-US" dirty="0"/>
              <a:t>, </a:t>
            </a:r>
            <a:r>
              <a:rPr lang="en-US" dirty="0" err="1"/>
              <a:t>utilizîndu</a:t>
            </a:r>
            <a:r>
              <a:rPr lang="en-US" dirty="0"/>
              <a:t>-le ca </a:t>
            </a:r>
            <a:r>
              <a:rPr lang="en-US" dirty="0" err="1"/>
              <a:t>sinonime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71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37305</TotalTime>
  <Words>15388</Words>
  <Application>Microsoft Macintosh PowerPoint</Application>
  <PresentationFormat>Widescreen</PresentationFormat>
  <Paragraphs>671</Paragraphs>
  <Slides>130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130</vt:i4>
      </vt:variant>
    </vt:vector>
  </HeadingPairs>
  <TitlesOfParts>
    <vt:vector size="136" baseType="lpstr">
      <vt:lpstr>Arial</vt:lpstr>
      <vt:lpstr>Calibri</vt:lpstr>
      <vt:lpstr>Calibri Light</vt:lpstr>
      <vt:lpstr>Courier New</vt:lpstr>
      <vt:lpstr>Wingdings</vt:lpstr>
      <vt:lpstr>Office Theme</vt:lpstr>
      <vt:lpstr>Notiuni introductive privind dreptul privat</vt:lpstr>
      <vt:lpstr>Noțiunea, elementele și caracterele sistemului de drept privat</vt:lpstr>
      <vt:lpstr>PowerPoint Presentation</vt:lpstr>
      <vt:lpstr>Ramura dreptului privat</vt:lpstr>
      <vt:lpstr>Drept public</vt:lpstr>
      <vt:lpstr>Sistemul institutional</vt:lpstr>
      <vt:lpstr>Principalele sisteme de drept ale dreptului continental</vt:lpstr>
      <vt:lpstr>Pandecte. Culegere de opinii ale jurisconsulților romani asupra principalelor probleme de drept, alcătuită în vremea împăratului Justinian și adaptată în timp nevoilor noilor instituții.</vt:lpstr>
      <vt:lpstr>Sistemul bazat pe pandecte.  </vt:lpstr>
      <vt:lpstr>Sistemul dreptului civil francez </vt:lpstr>
      <vt:lpstr>Sistemul de drept spaniol. </vt:lpstr>
      <vt:lpstr>Sistemul de drept italian. </vt:lpstr>
      <vt:lpstr>Sistemul de drept portughez</vt:lpstr>
      <vt:lpstr>Sistemul juridic german</vt:lpstr>
      <vt:lpstr>Sistemul bazat pe pandecte a avut o influenţă în mai multe ţări europene, printre care: Austria, Grecia, Ungaria, Elveţia, Turcia. </vt:lpstr>
      <vt:lpstr>Dreptul civil – ramură a dreptului privat  </vt:lpstr>
      <vt:lpstr> Sistemul dreptului civil în Republica Moldova</vt:lpstr>
      <vt:lpstr> Notiunea, rolul si delimitarea dreptului civil</vt:lpstr>
      <vt:lpstr>cuprins</vt:lpstr>
      <vt:lpstr>bibliografie</vt:lpstr>
      <vt:lpstr>Notiuni generale privind dreptul civil</vt:lpstr>
      <vt:lpstr>NOTIUNE DREPT CIVIL – </vt:lpstr>
      <vt:lpstr>Drept civil ca stiinta Drept civil ca obiect de studiu</vt:lpstr>
      <vt:lpstr>Dreptul civil - caracteristici</vt:lpstr>
      <vt:lpstr>Definitia dupa Gh Beleiu</vt:lpstr>
      <vt:lpstr>Obiectul şi metoda de reglementare a dreptului civil</vt:lpstr>
      <vt:lpstr>Raporturile patrimoniale reglementate de dreptul civil</vt:lpstr>
      <vt:lpstr>După cum am mai menţionat, dreptul civil reglementează 2 categorii de relaţii sociale: </vt:lpstr>
      <vt:lpstr>Există două mari categorii de raporturi patrimoniale care sînt reglementate de dreptul civil:</vt:lpstr>
      <vt:lpstr>Raporturile personale nepatrimoniale reglementate de normele dreptului civil</vt:lpstr>
      <vt:lpstr>Raporturile personale nepatrimoniale se clasifică în 2 categorii: </vt:lpstr>
      <vt:lpstr>Raporturile civile pot fi grupate în:</vt:lpstr>
      <vt:lpstr>Metoda de reglementare în dreptul civil</vt:lpstr>
      <vt:lpstr>Rolul şi funcţiile dreptului civil.</vt:lpstr>
      <vt:lpstr>Principiile dreptului civil</vt:lpstr>
      <vt:lpstr>Art.1 Codul civil RM</vt:lpstr>
      <vt:lpstr>Clasificarea principilor dupa Gh. Beleiu</vt:lpstr>
      <vt:lpstr>Principii fundamentale ale dreptului civil – aceste principii privesc întreaga legislație drept civil</vt:lpstr>
      <vt:lpstr>Principii fundamentale ale dreptului civil – aceste principii privesc întreaga legislație drept civil</vt:lpstr>
      <vt:lpstr>Principiile instituțiilor dreptului civil</vt:lpstr>
      <vt:lpstr>Principiile dreptului civil  </vt:lpstr>
      <vt:lpstr>Delimitarea dreptului civil de alte ramuri de drept</vt:lpstr>
      <vt:lpstr>Drept public</vt:lpstr>
      <vt:lpstr>Izvoarele dreptului civil</vt:lpstr>
      <vt:lpstr>Bibliografie</vt:lpstr>
      <vt:lpstr>Notiune Izvoarele dreptului civil</vt:lpstr>
      <vt:lpstr>PowerPoint Presentation</vt:lpstr>
      <vt:lpstr>Legiferarea</vt:lpstr>
      <vt:lpstr>(1) Proiectul unui act normativ se elaborează în cîteva etape consecutive, după cum urmează: </vt:lpstr>
      <vt:lpstr>Sistemul de legislatie </vt:lpstr>
      <vt:lpstr>Iniţierea elaborării proiectelor actelor normative sect 2 Legea 100/2017</vt:lpstr>
      <vt:lpstr>Procedura de fundamentare a proiectelor actelor normative  </vt:lpstr>
      <vt:lpstr>Structura actului normativ</vt:lpstr>
      <vt:lpstr>Actul normativ</vt:lpstr>
      <vt:lpstr>INTRAREA ÎN VIGOARE, ÎNREGISTRAREA, EVIDENŢA ŞI SISTEMATIZAREA ACTELOR NORMATIVE </vt:lpstr>
      <vt:lpstr>Abrogarea actului normativ</vt:lpstr>
      <vt:lpstr>Momentul abrogării</vt:lpstr>
      <vt:lpstr>Actele normative declarate neconstituţionale</vt:lpstr>
      <vt:lpstr>Legea nr 100 prevede urmatoarele</vt:lpstr>
      <vt:lpstr>PowerPoint Presentation</vt:lpstr>
      <vt:lpstr>Izvoarele dreptului civil sunt:</vt:lpstr>
      <vt:lpstr>uzanta</vt:lpstr>
      <vt:lpstr>PowerPoint Presentation</vt:lpstr>
      <vt:lpstr>Acte normative internaționale</vt:lpstr>
      <vt:lpstr>În cazul concursului de reglementări diferite între mai multe izvoare a drepturlui civil vor fi aplicate următoarele principii:</vt:lpstr>
      <vt:lpstr>Aplicarea legii civile în timp e determinată de două momente:</vt:lpstr>
      <vt:lpstr>PowerPoint Presentation</vt:lpstr>
      <vt:lpstr>Aplicarea legii civile</vt:lpstr>
      <vt:lpstr>Aplicarea legii civile in timp art. 7 CC RM</vt:lpstr>
      <vt:lpstr>PowerPoint Presentation</vt:lpstr>
      <vt:lpstr>De reţinut că legea civilă se aplică - sub cele trei aspecte -cât timp este în vigoare.  </vt:lpstr>
      <vt:lpstr>Principii şi excepţii privind acţiunea legii civile în timp</vt:lpstr>
      <vt:lpstr>Principiul neretroactivităţii legii civile </vt:lpstr>
      <vt:lpstr>PowerPoint Presentation</vt:lpstr>
      <vt:lpstr>Excepţiile de la cele două principii ale aplicării legii civile în timp sunt:</vt:lpstr>
      <vt:lpstr>Acțiunea legii civile în spațiu</vt:lpstr>
      <vt:lpstr>PowerPoint Presentation</vt:lpstr>
      <vt:lpstr>Forma exterioară a actelor e supusă legilor ţării unde se face actul.</vt:lpstr>
      <vt:lpstr>Drept international privat</vt:lpstr>
      <vt:lpstr>PowerPoint Presentation</vt:lpstr>
      <vt:lpstr>Acțiunea legii civile asupra persoanelor</vt:lpstr>
      <vt:lpstr>Acțiunea legii civile asupra persoanelor</vt:lpstr>
      <vt:lpstr>- Însemnătatea practicii judiciare şi a arbitrajului în aplicarea normelor de drept civil</vt:lpstr>
      <vt:lpstr>Corelaţia dintre normele juridice ale dreptului civil şi normele moral-etice în societate. Noţiunea de drept, de morală şi de politeţe</vt:lpstr>
      <vt:lpstr>PowerPoint Presentation</vt:lpstr>
      <vt:lpstr>Interpretarea</vt:lpstr>
      <vt:lpstr>Actele de interpretare şi autorităţile abilitate să interpreteze  actele normative</vt:lpstr>
      <vt:lpstr>interpretarea legii civile</vt:lpstr>
      <vt:lpstr>Clasificarea interpretarii normelor de drept civil</vt:lpstr>
      <vt:lpstr>PowerPoint Presentation</vt:lpstr>
      <vt:lpstr>Raportul juridic civil</vt:lpstr>
      <vt:lpstr>Raportul juridic civil este o relaţie social patrimonială sau nepatrimonială reglementată de normele de drept civil.</vt:lpstr>
      <vt:lpstr>Elementele raportului juridic civil: </vt:lpstr>
      <vt:lpstr>PowerPoint Presentation</vt:lpstr>
      <vt:lpstr>Categorii de subiecte a raportului juridic civil: · Persoană fizică – este subiectul individual de drept, adică omul privit ca titular de drepturi şi obligaţii civile. Art. 23 Codul Civil al R.M.  </vt:lpstr>
      <vt:lpstr>PowerPoint Presentation</vt:lpstr>
      <vt:lpstr>Capacitatea subiectelor raportului juridic civil:</vt:lpstr>
      <vt:lpstr>Obiectele raportului juridic civil</vt:lpstr>
      <vt:lpstr>PowerPoint Presentation</vt:lpstr>
      <vt:lpstr>Clasificarea drepturilor subiective civile</vt:lpstr>
      <vt:lpstr>Dupa corelatia dintre ele</vt:lpstr>
      <vt:lpstr>In functie de natura continutului dreptului</vt:lpstr>
      <vt:lpstr>In functie de gradul de certitudine conferit titularului</vt:lpstr>
      <vt:lpstr>Clasificarea obligatiilor civile</vt:lpstr>
      <vt:lpstr>Clasificarea raporturilor juridice civile</vt:lpstr>
      <vt:lpstr>Obiectele raportului juridic civil</vt:lpstr>
      <vt:lpstr>Corelaţia dintre bunuri şi patrimoniu</vt:lpstr>
      <vt:lpstr>patrimoniu</vt:lpstr>
      <vt:lpstr>Bunul –  </vt:lpstr>
      <vt:lpstr>PowerPoint Presentation</vt:lpstr>
      <vt:lpstr>Clasificarea bunurilor </vt:lpstr>
      <vt:lpstr>Bunurile aflate în circuitul civil, bunurile scoase din circuitul civil şi bunurile limitate în circuitul civil </vt:lpstr>
      <vt:lpstr>PowerPoint Presentation</vt:lpstr>
      <vt:lpstr>PowerPoint Presentation</vt:lpstr>
      <vt:lpstr>Bunuri mobile si imobile, art. 459, 460</vt:lpstr>
      <vt:lpstr>Bunurile divizibile şi bunurile indivizibile art. 466 CC </vt:lpstr>
      <vt:lpstr>Bunurile principale şi bunurile accesorii art. 467 CC RM</vt:lpstr>
      <vt:lpstr>PowerPoint Presentation</vt:lpstr>
      <vt:lpstr>Bunurile fungibile şi bunurile nefungibile </vt:lpstr>
      <vt:lpstr>Bunurile determinate individual şi bunurile determinate generic </vt:lpstr>
      <vt:lpstr>Bunurile consumptibile şi bunurile neconsumptibile </vt:lpstr>
      <vt:lpstr>Bunurile domeniului public şi bunurile domeniului privat </vt:lpstr>
      <vt:lpstr>Universalitatea de bunuri </vt:lpstr>
      <vt:lpstr>Bunurile corporale şi bunurile incorporale (bunurile sesizabile şi bunurile insesizabile </vt:lpstr>
      <vt:lpstr>Bunurile frugifere şi bunurile nefrugifere </vt:lpstr>
      <vt:lpstr>Bunurile dupa criteriul financiar economic</vt:lpstr>
      <vt:lpstr>Titlu de valoare – document care dovedeste un drept patrimonial, drept care nu poate fi realizat decit prin prezentarea documentului</vt:lpstr>
      <vt:lpstr>Actiunile art. 12 Legea SA - Acţiunea este un document, care atestă dreptul proprietarului lui (acţionarului) de a participa la conducerea societăţii, de a primi dividende, precum şi o parte din bunurile societăţii în cazul lichidării acesteia.</vt:lpstr>
      <vt:lpstr>Obligatiunile – art. 16 Legea SA Obligaţiunea este un titlu financiar de împrumut care atestă dreptul deţinătorului de obligaţiuni de a primi de la emitentul ei valoarea nominală sau valoarea nominală şi dobînda aferentă în mărimea şi în termenele stabilite prin decizia de emitere a obligaţiunilor.</vt:lpstr>
      <vt:lpstr>Drepturile personal nepatrimoniale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Notiunea, rolul si delimitarea dreptului civil</dc:title>
  <dc:creator>Aliona Rusnac</dc:creator>
  <cp:lastModifiedBy>Microsoft Office User</cp:lastModifiedBy>
  <cp:revision>132</cp:revision>
  <dcterms:created xsi:type="dcterms:W3CDTF">2020-11-09T09:23:17Z</dcterms:created>
  <dcterms:modified xsi:type="dcterms:W3CDTF">2023-02-13T04:27:34Z</dcterms:modified>
</cp:coreProperties>
</file>