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4" r:id="rId16"/>
    <p:sldId id="298" r:id="rId17"/>
    <p:sldId id="285" r:id="rId18"/>
    <p:sldId id="286" r:id="rId19"/>
    <p:sldId id="287" r:id="rId20"/>
    <p:sldId id="299" r:id="rId21"/>
    <p:sldId id="300" r:id="rId22"/>
    <p:sldId id="290" r:id="rId23"/>
    <p:sldId id="294" r:id="rId24"/>
    <p:sldId id="291" r:id="rId25"/>
    <p:sldId id="293" r:id="rId26"/>
    <p:sldId id="292" r:id="rId2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2ABFB-9826-4C5E-AE4C-A0151A162CAB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618C-783D-4307-A78E-FF46E37D1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85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2ABFB-9826-4C5E-AE4C-A0151A162CAB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618C-783D-4307-A78E-FF46E37D1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118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2ABFB-9826-4C5E-AE4C-A0151A162CAB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618C-783D-4307-A78E-FF46E37D1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15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2ABFB-9826-4C5E-AE4C-A0151A162CAB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618C-783D-4307-A78E-FF46E37D1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943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2ABFB-9826-4C5E-AE4C-A0151A162CAB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618C-783D-4307-A78E-FF46E37D1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106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2ABFB-9826-4C5E-AE4C-A0151A162CAB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618C-783D-4307-A78E-FF46E37D1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5042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2ABFB-9826-4C5E-AE4C-A0151A162CAB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618C-783D-4307-A78E-FF46E37D1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3628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2ABFB-9826-4C5E-AE4C-A0151A162CAB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618C-783D-4307-A78E-FF46E37D1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260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2ABFB-9826-4C5E-AE4C-A0151A162CAB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618C-783D-4307-A78E-FF46E37D1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6146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2ABFB-9826-4C5E-AE4C-A0151A162CAB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618C-783D-4307-A78E-FF46E37D1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337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2ABFB-9826-4C5E-AE4C-A0151A162CAB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4618C-783D-4307-A78E-FF46E37D1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947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2ABFB-9826-4C5E-AE4C-A0151A162CAB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4618C-783D-4307-A78E-FF46E37D12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096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084637"/>
          </a:xfrm>
        </p:spPr>
        <p:txBody>
          <a:bodyPr>
            <a:normAutofit/>
          </a:bodyPr>
          <a:lstStyle/>
          <a:p>
            <a:r>
              <a:rPr lang="en-US" b="1" dirty="0"/>
              <a:t>MODULUL </a:t>
            </a:r>
            <a:r>
              <a:rPr lang="en-US" b="1" dirty="0" smtClean="0"/>
              <a:t>I</a:t>
            </a:r>
            <a:r>
              <a:rPr lang="ro-MD" b="1" dirty="0" smtClean="0"/>
              <a:t>I</a:t>
            </a:r>
            <a:r>
              <a:rPr lang="en-US" b="1" dirty="0" smtClean="0"/>
              <a:t>. </a:t>
            </a:r>
            <a:r>
              <a:rPr lang="ro-MD" b="1" dirty="0" smtClean="0"/>
              <a:t/>
            </a:r>
            <a:br>
              <a:rPr lang="ro-MD" b="1" dirty="0" smtClean="0"/>
            </a:br>
            <a:r>
              <a:rPr lang="ro-MD" b="1" dirty="0" smtClean="0"/>
              <a:t/>
            </a:r>
            <a:br>
              <a:rPr lang="ro-MD" b="1" dirty="0" smtClean="0"/>
            </a:br>
            <a:r>
              <a:rPr lang="ro-MD" b="1" dirty="0" smtClean="0"/>
              <a:t>CLASIFICAREA </a:t>
            </a:r>
            <a:r>
              <a:rPr lang="en-US" b="1" dirty="0" smtClean="0"/>
              <a:t>ADITIVI</a:t>
            </a:r>
            <a:r>
              <a:rPr lang="ro-MD" b="1" dirty="0" smtClean="0"/>
              <a:t>LOR</a:t>
            </a:r>
            <a:r>
              <a:rPr lang="en-US" b="1" dirty="0" smtClean="0"/>
              <a:t> </a:t>
            </a:r>
            <a:r>
              <a:rPr lang="en-US" b="1" dirty="0"/>
              <a:t>ȘI </a:t>
            </a:r>
            <a:r>
              <a:rPr lang="en-US" b="1" dirty="0" smtClean="0"/>
              <a:t>INGREDIENTE</a:t>
            </a:r>
            <a:r>
              <a:rPr lang="ro-MD" b="1" dirty="0" smtClean="0"/>
              <a:t>LOR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5969000"/>
            <a:ext cx="9144000" cy="660400"/>
          </a:xfrm>
        </p:spPr>
        <p:txBody>
          <a:bodyPr/>
          <a:lstStyle/>
          <a:p>
            <a:r>
              <a:rPr lang="ro-MD" b="1" dirty="0" smtClean="0"/>
              <a:t>Dr., conf.univ. Aliona Mereuța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625856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0" y="473839"/>
            <a:ext cx="117348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400" b="1" dirty="0" smtClean="0"/>
              <a:t>AGENȚI DE UMEZIRE </a:t>
            </a:r>
            <a:r>
              <a:rPr lang="ru-RU" sz="3400" dirty="0" err="1" smtClean="0"/>
              <a:t>sunt</a:t>
            </a:r>
            <a:r>
              <a:rPr lang="ru-RU" sz="3400" dirty="0" smtClean="0"/>
              <a:t> </a:t>
            </a:r>
            <a:r>
              <a:rPr lang="ru-RU" sz="3400" dirty="0" err="1"/>
              <a:t>substanțe</a:t>
            </a:r>
            <a:r>
              <a:rPr lang="ru-RU" sz="3400" dirty="0"/>
              <a:t> </a:t>
            </a:r>
            <a:r>
              <a:rPr lang="ru-RU" sz="3400" dirty="0" err="1"/>
              <a:t>care</a:t>
            </a:r>
            <a:r>
              <a:rPr lang="ru-RU" sz="3400" dirty="0"/>
              <a:t> </a:t>
            </a:r>
            <a:r>
              <a:rPr lang="ru-RU" sz="3400" dirty="0" err="1"/>
              <a:t>previn</a:t>
            </a:r>
            <a:r>
              <a:rPr lang="ru-RU" sz="3400" dirty="0"/>
              <a:t> </a:t>
            </a:r>
            <a:r>
              <a:rPr lang="ru-RU" sz="3400" dirty="0" err="1"/>
              <a:t>uscarea</a:t>
            </a:r>
            <a:r>
              <a:rPr lang="ru-RU" sz="3400" dirty="0"/>
              <a:t> </a:t>
            </a:r>
            <a:r>
              <a:rPr lang="ru-RU" sz="3400" dirty="0" err="1" smtClean="0"/>
              <a:t>produselor</a:t>
            </a:r>
            <a:r>
              <a:rPr lang="ru-RU" sz="3400" dirty="0" smtClean="0"/>
              <a:t>, </a:t>
            </a:r>
            <a:r>
              <a:rPr lang="ru-RU" sz="3400" dirty="0" err="1"/>
              <a:t>compensând</a:t>
            </a:r>
            <a:r>
              <a:rPr lang="ru-RU" sz="3400" dirty="0"/>
              <a:t> </a:t>
            </a:r>
            <a:r>
              <a:rPr lang="ru-RU" sz="3400" dirty="0" err="1"/>
              <a:t>efectul</a:t>
            </a:r>
            <a:r>
              <a:rPr lang="ru-RU" sz="3400" dirty="0"/>
              <a:t> </a:t>
            </a:r>
            <a:r>
              <a:rPr lang="ru-RU" sz="3400" dirty="0" err="1"/>
              <a:t>unei</a:t>
            </a:r>
            <a:r>
              <a:rPr lang="ru-RU" sz="3400" dirty="0"/>
              <a:t> </a:t>
            </a:r>
            <a:r>
              <a:rPr lang="ru-RU" sz="3400" dirty="0" err="1"/>
              <a:t>umidități</a:t>
            </a:r>
            <a:r>
              <a:rPr lang="ru-RU" sz="3400" dirty="0"/>
              <a:t> </a:t>
            </a:r>
            <a:r>
              <a:rPr lang="ru-RU" sz="3400" dirty="0" err="1"/>
              <a:t>atmosferice</a:t>
            </a:r>
            <a:r>
              <a:rPr lang="ru-RU" sz="3400" dirty="0"/>
              <a:t> </a:t>
            </a:r>
            <a:r>
              <a:rPr lang="ru-RU" sz="3400" dirty="0" err="1"/>
              <a:t>scăzute</a:t>
            </a:r>
            <a:r>
              <a:rPr lang="ru-RU" sz="3400" dirty="0"/>
              <a:t>, </a:t>
            </a:r>
            <a:r>
              <a:rPr lang="ru-RU" sz="3400" dirty="0" err="1"/>
              <a:t>sau</a:t>
            </a:r>
            <a:r>
              <a:rPr lang="ru-RU" sz="3400" dirty="0"/>
              <a:t> </a:t>
            </a:r>
            <a:r>
              <a:rPr lang="ru-RU" sz="3400" dirty="0" err="1"/>
              <a:t>favorizează</a:t>
            </a:r>
            <a:r>
              <a:rPr lang="ru-RU" sz="3400" dirty="0"/>
              <a:t> </a:t>
            </a:r>
            <a:r>
              <a:rPr lang="ru-RU" sz="3400" dirty="0" err="1"/>
              <a:t>dizolvarea</a:t>
            </a:r>
            <a:r>
              <a:rPr lang="ru-RU" sz="3400" dirty="0"/>
              <a:t> </a:t>
            </a:r>
            <a:r>
              <a:rPr lang="ru-RU" sz="3400" dirty="0" err="1"/>
              <a:t>unui</a:t>
            </a:r>
            <a:r>
              <a:rPr lang="ru-RU" sz="3400" dirty="0"/>
              <a:t> </a:t>
            </a:r>
            <a:r>
              <a:rPr lang="ru-RU" sz="3400" dirty="0" err="1"/>
              <a:t>praf</a:t>
            </a:r>
            <a:r>
              <a:rPr lang="ru-RU" sz="3400" dirty="0"/>
              <a:t> </a:t>
            </a:r>
            <a:r>
              <a:rPr lang="ru-RU" sz="3400" dirty="0" err="1"/>
              <a:t>într-un</a:t>
            </a:r>
            <a:r>
              <a:rPr lang="ru-RU" sz="3400" dirty="0"/>
              <a:t> </a:t>
            </a:r>
            <a:r>
              <a:rPr lang="ru-RU" sz="3400" dirty="0" err="1"/>
              <a:t>mediu</a:t>
            </a:r>
            <a:r>
              <a:rPr lang="ru-RU" sz="3400" dirty="0"/>
              <a:t> </a:t>
            </a:r>
            <a:r>
              <a:rPr lang="ru-RU" sz="3400" dirty="0" err="1"/>
              <a:t>apos</a:t>
            </a:r>
            <a:r>
              <a:rPr lang="ru-RU" sz="3400" dirty="0"/>
              <a:t>. </a:t>
            </a:r>
            <a:endParaRPr lang="ro-MD" sz="3400" dirty="0" smtClean="0"/>
          </a:p>
          <a:p>
            <a:pPr algn="just"/>
            <a:r>
              <a:rPr lang="ru-RU" sz="3400" b="1" dirty="0" smtClean="0"/>
              <a:t>GAZELE DE AMBALARE</a:t>
            </a:r>
            <a:r>
              <a:rPr lang="ru-RU" sz="3400" dirty="0" smtClean="0"/>
              <a:t> </a:t>
            </a:r>
            <a:r>
              <a:rPr lang="ru-RU" sz="3400" dirty="0" err="1"/>
              <a:t>sunt</a:t>
            </a:r>
            <a:r>
              <a:rPr lang="ru-RU" sz="3400" dirty="0"/>
              <a:t> </a:t>
            </a:r>
            <a:r>
              <a:rPr lang="ru-RU" sz="3400" dirty="0" err="1"/>
              <a:t>gazele</a:t>
            </a:r>
            <a:r>
              <a:rPr lang="ru-RU" sz="3400" dirty="0"/>
              <a:t>, </a:t>
            </a:r>
            <a:r>
              <a:rPr lang="ru-RU" sz="3400" dirty="0" err="1"/>
              <a:t>altele</a:t>
            </a:r>
            <a:r>
              <a:rPr lang="ru-RU" sz="3400" dirty="0"/>
              <a:t> </a:t>
            </a:r>
            <a:r>
              <a:rPr lang="ru-RU" sz="3400" dirty="0" err="1"/>
              <a:t>decât</a:t>
            </a:r>
            <a:r>
              <a:rPr lang="ru-RU" sz="3400" dirty="0"/>
              <a:t> </a:t>
            </a:r>
            <a:r>
              <a:rPr lang="ru-RU" sz="3400" dirty="0" err="1"/>
              <a:t>aerul</a:t>
            </a:r>
            <a:r>
              <a:rPr lang="ru-RU" sz="3400" dirty="0"/>
              <a:t>, </a:t>
            </a:r>
            <a:r>
              <a:rPr lang="ru-RU" sz="3400" dirty="0" err="1"/>
              <a:t>care</a:t>
            </a:r>
            <a:r>
              <a:rPr lang="ru-RU" sz="3400" dirty="0"/>
              <a:t> </a:t>
            </a:r>
            <a:r>
              <a:rPr lang="ru-RU" sz="3400" dirty="0" err="1"/>
              <a:t>sunt</a:t>
            </a:r>
            <a:r>
              <a:rPr lang="ru-RU" sz="3400" dirty="0"/>
              <a:t> </a:t>
            </a:r>
            <a:r>
              <a:rPr lang="ru-RU" sz="3400" dirty="0" err="1"/>
              <a:t>introduse</a:t>
            </a:r>
            <a:r>
              <a:rPr lang="ru-RU" sz="3400" dirty="0"/>
              <a:t> </a:t>
            </a:r>
            <a:r>
              <a:rPr lang="ru-RU" sz="3400" dirty="0" err="1"/>
              <a:t>într-un</a:t>
            </a:r>
            <a:r>
              <a:rPr lang="ru-RU" sz="3400" dirty="0"/>
              <a:t> </a:t>
            </a:r>
            <a:r>
              <a:rPr lang="ru-RU" sz="3400" dirty="0" err="1"/>
              <a:t>recipient</a:t>
            </a:r>
            <a:r>
              <a:rPr lang="ru-RU" sz="3400" dirty="0"/>
              <a:t> </a:t>
            </a:r>
            <a:r>
              <a:rPr lang="ru-RU" sz="3400" dirty="0" err="1"/>
              <a:t>înainte</a:t>
            </a:r>
            <a:r>
              <a:rPr lang="ru-RU" sz="3400" dirty="0"/>
              <a:t>, </a:t>
            </a:r>
            <a:r>
              <a:rPr lang="ru-RU" sz="3400" dirty="0" err="1"/>
              <a:t>pe</a:t>
            </a:r>
            <a:r>
              <a:rPr lang="ru-RU" sz="3400" dirty="0"/>
              <a:t> </a:t>
            </a:r>
            <a:r>
              <a:rPr lang="ru-RU" sz="3400" dirty="0" err="1"/>
              <a:t>parcursul</a:t>
            </a:r>
            <a:r>
              <a:rPr lang="ru-RU" sz="3400" dirty="0"/>
              <a:t> </a:t>
            </a:r>
            <a:r>
              <a:rPr lang="ru-RU" sz="3400" dirty="0" err="1"/>
              <a:t>sau</a:t>
            </a:r>
            <a:r>
              <a:rPr lang="ru-RU" sz="3400" dirty="0"/>
              <a:t> </a:t>
            </a:r>
            <a:r>
              <a:rPr lang="ru-RU" sz="3400" dirty="0" err="1" smtClean="0"/>
              <a:t>dup</a:t>
            </a:r>
            <a:r>
              <a:rPr lang="ro-MD" sz="3400" dirty="0" smtClean="0"/>
              <a:t>ă</a:t>
            </a:r>
            <a:r>
              <a:rPr lang="ru-RU" sz="3400" dirty="0" smtClean="0"/>
              <a:t> </a:t>
            </a:r>
            <a:r>
              <a:rPr lang="ru-RU" sz="3400" dirty="0" err="1"/>
              <a:t>introducerea</a:t>
            </a:r>
            <a:r>
              <a:rPr lang="ru-RU" sz="3400" dirty="0"/>
              <a:t> </a:t>
            </a:r>
            <a:r>
              <a:rPr lang="ru-RU" sz="3400" dirty="0" err="1"/>
              <a:t>produsului</a:t>
            </a:r>
            <a:r>
              <a:rPr lang="ru-RU" sz="3400" dirty="0"/>
              <a:t> </a:t>
            </a:r>
            <a:r>
              <a:rPr lang="ru-RU" sz="3400" dirty="0" err="1"/>
              <a:t>alimentar</a:t>
            </a:r>
            <a:r>
              <a:rPr lang="ru-RU" sz="3400" dirty="0"/>
              <a:t> </a:t>
            </a:r>
            <a:r>
              <a:rPr lang="ru-RU" sz="3400" dirty="0" err="1"/>
              <a:t>în</a:t>
            </a:r>
            <a:r>
              <a:rPr lang="ru-RU" sz="3400" dirty="0"/>
              <a:t> </a:t>
            </a:r>
            <a:r>
              <a:rPr lang="ru-RU" sz="3400" dirty="0" err="1"/>
              <a:t>acel</a:t>
            </a:r>
            <a:r>
              <a:rPr lang="ru-RU" sz="3400" dirty="0"/>
              <a:t> </a:t>
            </a:r>
            <a:r>
              <a:rPr lang="ru-RU" sz="3400" dirty="0" err="1"/>
              <a:t>recipient</a:t>
            </a:r>
            <a:r>
              <a:rPr lang="ru-RU" sz="3400" dirty="0"/>
              <a:t>. </a:t>
            </a:r>
            <a:endParaRPr lang="ro-MD" sz="3400" dirty="0" smtClean="0"/>
          </a:p>
          <a:p>
            <a:pPr algn="just"/>
            <a:r>
              <a:rPr lang="ru-RU" sz="3400" b="1" dirty="0" smtClean="0"/>
              <a:t>AGENȚII DE SECHESTRARE </a:t>
            </a:r>
            <a:r>
              <a:rPr lang="ru-RU" sz="3400" dirty="0" err="1"/>
              <a:t>sunt</a:t>
            </a:r>
            <a:r>
              <a:rPr lang="ru-RU" sz="3400" dirty="0"/>
              <a:t> </a:t>
            </a:r>
            <a:r>
              <a:rPr lang="ru-RU" sz="3400" dirty="0" err="1" smtClean="0"/>
              <a:t>substan</a:t>
            </a:r>
            <a:r>
              <a:rPr lang="ro-MD" sz="3400" dirty="0" smtClean="0"/>
              <a:t>ț</a:t>
            </a:r>
            <a:r>
              <a:rPr lang="ru-RU" sz="3400" dirty="0" smtClean="0"/>
              <a:t>e </a:t>
            </a:r>
            <a:r>
              <a:rPr lang="ru-RU" sz="3400" dirty="0" err="1"/>
              <a:t>care</a:t>
            </a:r>
            <a:r>
              <a:rPr lang="ru-RU" sz="3400" dirty="0"/>
              <a:t> </a:t>
            </a:r>
            <a:r>
              <a:rPr lang="ru-RU" sz="3400" dirty="0" err="1"/>
              <a:t>formează</a:t>
            </a:r>
            <a:r>
              <a:rPr lang="ru-RU" sz="3400" dirty="0"/>
              <a:t> </a:t>
            </a:r>
            <a:r>
              <a:rPr lang="ru-RU" sz="3400" dirty="0" err="1"/>
              <a:t>complexe</a:t>
            </a:r>
            <a:r>
              <a:rPr lang="ru-RU" sz="3400" dirty="0"/>
              <a:t> </a:t>
            </a:r>
            <a:r>
              <a:rPr lang="ru-RU" sz="3400" dirty="0" err="1"/>
              <a:t>chimice</a:t>
            </a:r>
            <a:r>
              <a:rPr lang="ru-RU" sz="3400" dirty="0"/>
              <a:t> </a:t>
            </a:r>
            <a:r>
              <a:rPr lang="ru-RU" sz="3400" dirty="0" err="1"/>
              <a:t>cu</a:t>
            </a:r>
            <a:r>
              <a:rPr lang="ru-RU" sz="3400" dirty="0"/>
              <a:t> </a:t>
            </a:r>
            <a:r>
              <a:rPr lang="ru-RU" sz="3400" dirty="0" err="1"/>
              <a:t>ioni</a:t>
            </a:r>
            <a:r>
              <a:rPr lang="ru-RU" sz="3400" dirty="0"/>
              <a:t> </a:t>
            </a:r>
            <a:r>
              <a:rPr lang="ru-RU" sz="3400" dirty="0" err="1"/>
              <a:t>metalici</a:t>
            </a:r>
            <a:r>
              <a:rPr lang="ru-RU" sz="3400" dirty="0"/>
              <a:t>. </a:t>
            </a:r>
          </a:p>
          <a:p>
            <a:pPr algn="just"/>
            <a:r>
              <a:rPr lang="ru-RU" sz="3400" b="1" dirty="0" smtClean="0"/>
              <a:t>AMELIORATORII DE FĂINA </a:t>
            </a:r>
            <a:r>
              <a:rPr lang="ru-RU" sz="3400" dirty="0" err="1"/>
              <a:t>sunt</a:t>
            </a:r>
            <a:r>
              <a:rPr lang="ru-RU" sz="3400" dirty="0"/>
              <a:t> </a:t>
            </a:r>
            <a:r>
              <a:rPr lang="ru-RU" sz="3400" dirty="0" err="1"/>
              <a:t>substanțe</a:t>
            </a:r>
            <a:r>
              <a:rPr lang="ru-RU" sz="3400" dirty="0"/>
              <a:t> </a:t>
            </a:r>
            <a:r>
              <a:rPr lang="ru-RU" sz="3400" dirty="0" err="1"/>
              <a:t>care</a:t>
            </a:r>
            <a:r>
              <a:rPr lang="ru-RU" sz="3400" dirty="0"/>
              <a:t> </a:t>
            </a:r>
            <a:r>
              <a:rPr lang="ru-RU" sz="3400" dirty="0" err="1" smtClean="0"/>
              <a:t>ad</a:t>
            </a:r>
            <a:r>
              <a:rPr lang="ro-MD" sz="3400" dirty="0" smtClean="0"/>
              <a:t>ă</a:t>
            </a:r>
            <a:r>
              <a:rPr lang="ru-RU" sz="3400" dirty="0" err="1" smtClean="0"/>
              <a:t>ugate</a:t>
            </a:r>
            <a:r>
              <a:rPr lang="ru-RU" sz="3400" dirty="0" smtClean="0"/>
              <a:t> </a:t>
            </a:r>
            <a:r>
              <a:rPr lang="ru-RU" sz="3400" dirty="0" err="1"/>
              <a:t>la</a:t>
            </a:r>
            <a:r>
              <a:rPr lang="ru-RU" sz="3400" dirty="0"/>
              <a:t> </a:t>
            </a:r>
            <a:r>
              <a:rPr lang="ru-RU" sz="3400" dirty="0" err="1" smtClean="0"/>
              <a:t>făin</a:t>
            </a:r>
            <a:r>
              <a:rPr lang="ro-MD" sz="3400" dirty="0" smtClean="0"/>
              <a:t>ă</a:t>
            </a:r>
            <a:r>
              <a:rPr lang="ru-RU" sz="3400" dirty="0" smtClean="0"/>
              <a:t> </a:t>
            </a:r>
            <a:r>
              <a:rPr lang="ru-RU" sz="3400" dirty="0" err="1"/>
              <a:t>sau</a:t>
            </a:r>
            <a:r>
              <a:rPr lang="ru-RU" sz="3400" dirty="0"/>
              <a:t> </a:t>
            </a:r>
            <a:r>
              <a:rPr lang="ru-RU" sz="3400" dirty="0" err="1"/>
              <a:t>aluat</a:t>
            </a:r>
            <a:r>
              <a:rPr lang="ru-RU" sz="3400" dirty="0"/>
              <a:t> </a:t>
            </a:r>
            <a:r>
              <a:rPr lang="ru-RU" sz="3400" dirty="0" err="1"/>
              <a:t>îi</a:t>
            </a:r>
            <a:r>
              <a:rPr lang="ru-RU" sz="3400" dirty="0"/>
              <a:t> </a:t>
            </a:r>
            <a:r>
              <a:rPr lang="ru-RU" sz="3400" dirty="0" err="1"/>
              <a:t>îmbunatățesc</a:t>
            </a:r>
            <a:r>
              <a:rPr lang="ru-RU" sz="3400" dirty="0"/>
              <a:t> </a:t>
            </a:r>
            <a:r>
              <a:rPr lang="ru-RU" sz="3400" dirty="0" err="1"/>
              <a:t>calitățile</a:t>
            </a:r>
            <a:r>
              <a:rPr lang="ru-RU" sz="3400" dirty="0"/>
              <a:t> </a:t>
            </a:r>
            <a:r>
              <a:rPr lang="ru-RU" sz="3400" dirty="0" err="1"/>
              <a:t>panificabile</a:t>
            </a:r>
            <a:r>
              <a:rPr lang="ru-RU" sz="3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6565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8000" y="1254036"/>
            <a:ext cx="112522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err="1"/>
              <a:t>Aditivii</a:t>
            </a:r>
            <a:r>
              <a:rPr lang="ru-RU" sz="4000" b="1" dirty="0"/>
              <a:t> </a:t>
            </a:r>
            <a:r>
              <a:rPr lang="ru-RU" sz="4000" b="1" dirty="0" err="1"/>
              <a:t>alimentari</a:t>
            </a:r>
            <a:r>
              <a:rPr lang="ru-RU" sz="4000" b="1" dirty="0"/>
              <a:t> </a:t>
            </a:r>
            <a:r>
              <a:rPr lang="ru-RU" sz="4000" b="1" dirty="0" err="1"/>
              <a:t>se</a:t>
            </a:r>
            <a:r>
              <a:rPr lang="ru-RU" sz="4000" b="1" dirty="0"/>
              <a:t> </a:t>
            </a:r>
            <a:r>
              <a:rPr lang="ru-RU" sz="4000" b="1" dirty="0" err="1"/>
              <a:t>pot</a:t>
            </a:r>
            <a:r>
              <a:rPr lang="ru-RU" sz="4000" b="1" dirty="0"/>
              <a:t> </a:t>
            </a:r>
            <a:r>
              <a:rPr lang="ru-RU" sz="4000" b="1" dirty="0" err="1"/>
              <a:t>clasifica</a:t>
            </a:r>
            <a:r>
              <a:rPr lang="ru-RU" sz="4000" b="1" dirty="0"/>
              <a:t> </a:t>
            </a:r>
            <a:r>
              <a:rPr lang="ru-RU" sz="4000" b="1" dirty="0" err="1"/>
              <a:t>în</a:t>
            </a:r>
            <a:r>
              <a:rPr lang="ru-RU" sz="4000" b="1" dirty="0"/>
              <a:t> </a:t>
            </a:r>
            <a:r>
              <a:rPr lang="ru-RU" sz="4000" b="1" dirty="0" err="1"/>
              <a:t>patru</a:t>
            </a:r>
            <a:r>
              <a:rPr lang="ru-RU" sz="4000" b="1" dirty="0"/>
              <a:t> </a:t>
            </a:r>
            <a:r>
              <a:rPr lang="ru-RU" sz="4000" b="1" dirty="0" err="1"/>
              <a:t>clase</a:t>
            </a:r>
            <a:r>
              <a:rPr lang="ru-RU" sz="4000" b="1" dirty="0"/>
              <a:t> </a:t>
            </a:r>
            <a:r>
              <a:rPr lang="ru-RU" sz="4000" b="1" dirty="0" err="1"/>
              <a:t>mari</a:t>
            </a:r>
            <a:r>
              <a:rPr lang="ru-RU" sz="4000" b="1" dirty="0"/>
              <a:t>: </a:t>
            </a:r>
            <a:endParaRPr lang="ro-MD" sz="4000" b="1" dirty="0" smtClean="0"/>
          </a:p>
          <a:p>
            <a:r>
              <a:rPr lang="ro-MD" sz="4000" dirty="0" smtClean="0"/>
              <a:t>- </a:t>
            </a:r>
            <a:r>
              <a:rPr lang="ru-RU" sz="4000" dirty="0" err="1" smtClean="0"/>
              <a:t>substanţe</a:t>
            </a:r>
            <a:r>
              <a:rPr lang="ru-RU" sz="4000" dirty="0" smtClean="0"/>
              <a:t> </a:t>
            </a:r>
            <a:r>
              <a:rPr lang="ru-RU" sz="4000" dirty="0" err="1"/>
              <a:t>cu</a:t>
            </a:r>
            <a:r>
              <a:rPr lang="ru-RU" sz="4000" dirty="0"/>
              <a:t> </a:t>
            </a:r>
            <a:r>
              <a:rPr lang="ru-RU" sz="4000" dirty="0" err="1"/>
              <a:t>rol</a:t>
            </a:r>
            <a:r>
              <a:rPr lang="ru-RU" sz="4000" dirty="0"/>
              <a:t> </a:t>
            </a:r>
            <a:r>
              <a:rPr lang="ru-RU" sz="4000" dirty="0" err="1"/>
              <a:t>nutritiv</a:t>
            </a:r>
            <a:r>
              <a:rPr lang="ru-RU" sz="4000" dirty="0"/>
              <a:t> </a:t>
            </a:r>
            <a:endParaRPr lang="ro-MD" sz="4000" dirty="0" smtClean="0"/>
          </a:p>
          <a:p>
            <a:r>
              <a:rPr lang="ro-MD" sz="4000" dirty="0" smtClean="0"/>
              <a:t>- </a:t>
            </a:r>
            <a:r>
              <a:rPr lang="ru-RU" sz="4000" dirty="0" err="1" smtClean="0"/>
              <a:t>substanţe</a:t>
            </a:r>
            <a:r>
              <a:rPr lang="ru-RU" sz="4000" dirty="0" smtClean="0"/>
              <a:t> </a:t>
            </a:r>
            <a:r>
              <a:rPr lang="ru-RU" sz="4000" dirty="0" err="1"/>
              <a:t>cu</a:t>
            </a:r>
            <a:r>
              <a:rPr lang="ru-RU" sz="4000" dirty="0"/>
              <a:t> </a:t>
            </a:r>
            <a:r>
              <a:rPr lang="ru-RU" sz="4000" dirty="0" err="1"/>
              <a:t>efect</a:t>
            </a:r>
            <a:r>
              <a:rPr lang="ru-RU" sz="4000" dirty="0"/>
              <a:t> </a:t>
            </a:r>
            <a:r>
              <a:rPr lang="ru-RU" sz="4000" dirty="0" err="1"/>
              <a:t>stabilizator</a:t>
            </a:r>
            <a:r>
              <a:rPr lang="ru-RU" sz="4000" dirty="0"/>
              <a:t> </a:t>
            </a:r>
            <a:endParaRPr lang="ro-MD" sz="4000" dirty="0" smtClean="0"/>
          </a:p>
          <a:p>
            <a:r>
              <a:rPr lang="ro-MD" sz="4000" dirty="0" smtClean="0"/>
              <a:t>- </a:t>
            </a:r>
            <a:r>
              <a:rPr lang="ru-RU" sz="4000" dirty="0" err="1" smtClean="0"/>
              <a:t>substanţe</a:t>
            </a:r>
            <a:r>
              <a:rPr lang="ru-RU" sz="4000" dirty="0" smtClean="0"/>
              <a:t> </a:t>
            </a:r>
            <a:r>
              <a:rPr lang="ru-RU" sz="4000" dirty="0" err="1"/>
              <a:t>cu</a:t>
            </a:r>
            <a:r>
              <a:rPr lang="ru-RU" sz="4000" dirty="0"/>
              <a:t> </a:t>
            </a:r>
            <a:r>
              <a:rPr lang="ru-RU" sz="4000" dirty="0" err="1"/>
              <a:t>efect</a:t>
            </a:r>
            <a:r>
              <a:rPr lang="ru-RU" sz="4000" dirty="0"/>
              <a:t> </a:t>
            </a:r>
            <a:r>
              <a:rPr lang="ru-RU" sz="4000" dirty="0" err="1"/>
              <a:t>organoleptic</a:t>
            </a:r>
            <a:r>
              <a:rPr lang="ru-RU" sz="4000" dirty="0"/>
              <a:t> </a:t>
            </a:r>
            <a:endParaRPr lang="ro-MD" sz="4000" dirty="0" smtClean="0"/>
          </a:p>
          <a:p>
            <a:r>
              <a:rPr lang="ro-MD" sz="4000" dirty="0" smtClean="0"/>
              <a:t>- </a:t>
            </a:r>
            <a:r>
              <a:rPr lang="ru-RU" sz="4000" dirty="0" err="1" smtClean="0"/>
              <a:t>substanţe</a:t>
            </a:r>
            <a:r>
              <a:rPr lang="ru-RU" sz="4000" dirty="0" smtClean="0"/>
              <a:t> </a:t>
            </a:r>
            <a:r>
              <a:rPr lang="ru-RU" sz="4000" dirty="0" err="1"/>
              <a:t>cu</a:t>
            </a:r>
            <a:r>
              <a:rPr lang="ru-RU" sz="4000" dirty="0"/>
              <a:t> </a:t>
            </a:r>
            <a:r>
              <a:rPr lang="ru-RU" sz="4000" dirty="0" err="1"/>
              <a:t>rol</a:t>
            </a:r>
            <a:r>
              <a:rPr lang="ru-RU" sz="4000" dirty="0"/>
              <a:t> </a:t>
            </a:r>
            <a:r>
              <a:rPr lang="ru-RU" sz="4000" dirty="0" err="1"/>
              <a:t>de</a:t>
            </a:r>
            <a:r>
              <a:rPr lang="ru-RU" sz="4000" dirty="0"/>
              <a:t> </a:t>
            </a:r>
            <a:r>
              <a:rPr lang="ru-RU" sz="4000" dirty="0" err="1"/>
              <a:t>auxiliari</a:t>
            </a:r>
            <a:r>
              <a:rPr lang="ru-RU" sz="4000" dirty="0"/>
              <a:t> </a:t>
            </a:r>
            <a:r>
              <a:rPr lang="ru-RU" sz="4000" dirty="0" err="1"/>
              <a:t>tehnologici</a:t>
            </a:r>
            <a:r>
              <a:rPr lang="ru-RU" sz="4000" dirty="0"/>
              <a:t> </a:t>
            </a:r>
            <a:r>
              <a:rPr lang="ru-RU" sz="4000" dirty="0" err="1"/>
              <a:t>sau</a:t>
            </a:r>
            <a:r>
              <a:rPr lang="ru-RU" sz="4000" dirty="0"/>
              <a:t> </a:t>
            </a:r>
            <a:r>
              <a:rPr lang="ru-RU" sz="4000" dirty="0" err="1"/>
              <a:t>de</a:t>
            </a:r>
            <a:r>
              <a:rPr lang="ru-RU" sz="4000" dirty="0"/>
              <a:t> </a:t>
            </a:r>
            <a:r>
              <a:rPr lang="ru-RU" sz="4000" dirty="0" err="1"/>
              <a:t>procesare</a:t>
            </a:r>
            <a:r>
              <a:rPr lang="ru-RU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9502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9400" y="307539"/>
            <a:ext cx="117094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SUBSTANŢE CU ROL NUTRITIV SAU DIETETIC</a:t>
            </a:r>
            <a:endParaRPr lang="ro-MD" sz="4000" b="1" dirty="0" smtClean="0"/>
          </a:p>
          <a:p>
            <a:r>
              <a:rPr lang="ru-RU" sz="3600" dirty="0" smtClean="0"/>
              <a:t>1.1</a:t>
            </a:r>
            <a:r>
              <a:rPr lang="ru-RU" sz="3600" dirty="0"/>
              <a:t>. </a:t>
            </a:r>
            <a:r>
              <a:rPr lang="ru-RU" sz="3600" dirty="0" err="1">
                <a:solidFill>
                  <a:srgbClr val="FF0000"/>
                </a:solidFill>
              </a:rPr>
              <a:t>Vitamine</a:t>
            </a:r>
            <a:r>
              <a:rPr lang="ru-RU" sz="3600" dirty="0"/>
              <a:t> </a:t>
            </a:r>
            <a:endParaRPr lang="ro-MD" sz="3600" dirty="0" smtClean="0"/>
          </a:p>
          <a:p>
            <a:r>
              <a:rPr lang="ru-RU" sz="3600" dirty="0" smtClean="0"/>
              <a:t>1.2.</a:t>
            </a:r>
            <a:r>
              <a:rPr lang="ro-MD" sz="3600" dirty="0" smtClean="0"/>
              <a:t> </a:t>
            </a:r>
            <a:r>
              <a:rPr lang="ru-RU" sz="3600" dirty="0" err="1" smtClean="0">
                <a:solidFill>
                  <a:srgbClr val="FF0000"/>
                </a:solidFill>
              </a:rPr>
              <a:t>Aminoacizi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endParaRPr lang="ro-MD" sz="3600" dirty="0" smtClean="0">
              <a:solidFill>
                <a:srgbClr val="FF0000"/>
              </a:solidFill>
            </a:endParaRPr>
          </a:p>
          <a:p>
            <a:r>
              <a:rPr lang="ru-RU" sz="3600" dirty="0" smtClean="0"/>
              <a:t>1.3</a:t>
            </a:r>
            <a:r>
              <a:rPr lang="ru-RU" sz="3600" dirty="0"/>
              <a:t>. </a:t>
            </a:r>
            <a:r>
              <a:rPr lang="ru-RU" sz="3600" dirty="0" err="1">
                <a:solidFill>
                  <a:srgbClr val="FF0000"/>
                </a:solidFill>
              </a:rPr>
              <a:t>Săruri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minerale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şi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microelemente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endParaRPr lang="ro-MD" sz="3600" dirty="0" smtClean="0">
              <a:solidFill>
                <a:srgbClr val="FF0000"/>
              </a:solidFill>
            </a:endParaRPr>
          </a:p>
          <a:p>
            <a:pPr algn="just"/>
            <a:r>
              <a:rPr lang="ru-RU" sz="3600" dirty="0" smtClean="0"/>
              <a:t>1.4</a:t>
            </a:r>
            <a:r>
              <a:rPr lang="ru-RU" sz="3600" dirty="0"/>
              <a:t>. </a:t>
            </a:r>
            <a:r>
              <a:rPr lang="ru-RU" sz="3600" dirty="0" err="1">
                <a:solidFill>
                  <a:srgbClr val="FF0000"/>
                </a:solidFill>
              </a:rPr>
              <a:t>Agenţi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de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creştere</a:t>
            </a:r>
            <a:r>
              <a:rPr lang="ru-RU" sz="3600" dirty="0">
                <a:solidFill>
                  <a:srgbClr val="FF0000"/>
                </a:solidFill>
              </a:rPr>
              <a:t> a </a:t>
            </a:r>
            <a:r>
              <a:rPr lang="ru-RU" sz="3600" dirty="0" err="1">
                <a:solidFill>
                  <a:srgbClr val="FF0000"/>
                </a:solidFill>
              </a:rPr>
              <a:t>masei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/>
              <a:t>– </a:t>
            </a:r>
            <a:r>
              <a:rPr lang="ru-RU" sz="3600" dirty="0" err="1"/>
              <a:t>substanţe</a:t>
            </a:r>
            <a:r>
              <a:rPr lang="ru-RU" sz="3600" dirty="0"/>
              <a:t> </a:t>
            </a:r>
            <a:r>
              <a:rPr lang="ru-RU" sz="3600" dirty="0" err="1"/>
              <a:t>care</a:t>
            </a:r>
            <a:r>
              <a:rPr lang="ru-RU" sz="3600" dirty="0"/>
              <a:t> </a:t>
            </a:r>
            <a:r>
              <a:rPr lang="ru-RU" sz="3600" dirty="0" err="1"/>
              <a:t>determină</a:t>
            </a:r>
            <a:r>
              <a:rPr lang="ru-RU" sz="3600" dirty="0"/>
              <a:t> </a:t>
            </a:r>
            <a:r>
              <a:rPr lang="ru-RU" sz="3600" dirty="0" err="1"/>
              <a:t>creşterea</a:t>
            </a:r>
            <a:r>
              <a:rPr lang="ru-RU" sz="3600" dirty="0"/>
              <a:t> </a:t>
            </a:r>
            <a:r>
              <a:rPr lang="ru-RU" sz="3600" dirty="0" err="1"/>
              <a:t>masei</a:t>
            </a:r>
            <a:r>
              <a:rPr lang="ru-RU" sz="3600" dirty="0"/>
              <a:t> </a:t>
            </a:r>
            <a:r>
              <a:rPr lang="ru-RU" sz="3600" dirty="0" err="1"/>
              <a:t>produsului</a:t>
            </a:r>
            <a:r>
              <a:rPr lang="ru-RU" sz="3600" dirty="0"/>
              <a:t> </a:t>
            </a:r>
            <a:r>
              <a:rPr lang="ru-RU" sz="3600" dirty="0" err="1"/>
              <a:t>alimentar</a:t>
            </a:r>
            <a:r>
              <a:rPr lang="ru-RU" sz="3600" dirty="0"/>
              <a:t>, </a:t>
            </a:r>
            <a:r>
              <a:rPr lang="ru-RU" sz="3600" dirty="0" err="1"/>
              <a:t>fără</a:t>
            </a:r>
            <a:r>
              <a:rPr lang="ru-RU" sz="3600" dirty="0"/>
              <a:t> a </a:t>
            </a:r>
            <a:r>
              <a:rPr lang="ru-RU" sz="3600" dirty="0" err="1"/>
              <a:t>avea</a:t>
            </a:r>
            <a:r>
              <a:rPr lang="ru-RU" sz="3600" dirty="0"/>
              <a:t> </a:t>
            </a:r>
            <a:r>
              <a:rPr lang="ru-RU" sz="3600" dirty="0" err="1"/>
              <a:t>efect</a:t>
            </a:r>
            <a:r>
              <a:rPr lang="ru-RU" sz="3600" dirty="0"/>
              <a:t> </a:t>
            </a:r>
            <a:r>
              <a:rPr lang="ru-RU" sz="3600" dirty="0" err="1"/>
              <a:t>semnificativ</a:t>
            </a:r>
            <a:r>
              <a:rPr lang="ru-RU" sz="3600" dirty="0"/>
              <a:t> </a:t>
            </a:r>
            <a:r>
              <a:rPr lang="ru-RU" sz="3600" dirty="0" err="1"/>
              <a:t>asupra</a:t>
            </a:r>
            <a:r>
              <a:rPr lang="ru-RU" sz="3600" dirty="0"/>
              <a:t> </a:t>
            </a:r>
            <a:r>
              <a:rPr lang="ru-RU" sz="3600" dirty="0" err="1"/>
              <a:t>valorii</a:t>
            </a:r>
            <a:r>
              <a:rPr lang="ru-RU" sz="3600" dirty="0"/>
              <a:t> </a:t>
            </a:r>
            <a:r>
              <a:rPr lang="ru-RU" sz="3600" dirty="0" err="1"/>
              <a:t>sale</a:t>
            </a:r>
            <a:r>
              <a:rPr lang="ru-RU" sz="3600" dirty="0"/>
              <a:t> </a:t>
            </a:r>
            <a:r>
              <a:rPr lang="ru-RU" sz="3600" dirty="0" err="1"/>
              <a:t>nutriţionale</a:t>
            </a:r>
            <a:r>
              <a:rPr lang="ru-RU" sz="3600" dirty="0"/>
              <a:t>. </a:t>
            </a:r>
            <a:r>
              <a:rPr lang="ru-RU" sz="3600" dirty="0" err="1"/>
              <a:t>Organismul</a:t>
            </a:r>
            <a:r>
              <a:rPr lang="ru-RU" sz="3600" dirty="0"/>
              <a:t> </a:t>
            </a:r>
            <a:r>
              <a:rPr lang="ru-RU" sz="3600" dirty="0" err="1"/>
              <a:t>uman</a:t>
            </a:r>
            <a:r>
              <a:rPr lang="ru-RU" sz="3600" dirty="0"/>
              <a:t> </a:t>
            </a:r>
            <a:r>
              <a:rPr lang="ru-RU" sz="3600" dirty="0" err="1"/>
              <a:t>necesită</a:t>
            </a:r>
            <a:r>
              <a:rPr lang="ru-RU" sz="3600" dirty="0"/>
              <a:t> </a:t>
            </a:r>
            <a:r>
              <a:rPr lang="ru-RU" sz="3600" dirty="0" err="1"/>
              <a:t>prezenţa</a:t>
            </a:r>
            <a:r>
              <a:rPr lang="ru-RU" sz="3600" dirty="0"/>
              <a:t> a 40-50 </a:t>
            </a:r>
            <a:r>
              <a:rPr lang="ru-RU" sz="3600" dirty="0" err="1"/>
              <a:t>substanţe</a:t>
            </a:r>
            <a:r>
              <a:rPr lang="ru-RU" sz="3600" dirty="0"/>
              <a:t> </a:t>
            </a:r>
            <a:r>
              <a:rPr lang="ru-RU" sz="3600" dirty="0" err="1"/>
              <a:t>cu</a:t>
            </a:r>
            <a:r>
              <a:rPr lang="ru-RU" sz="3600" dirty="0"/>
              <a:t> </a:t>
            </a:r>
            <a:r>
              <a:rPr lang="ru-RU" sz="3600" dirty="0" err="1"/>
              <a:t>efect</a:t>
            </a:r>
            <a:r>
              <a:rPr lang="ru-RU" sz="3600" dirty="0"/>
              <a:t> </a:t>
            </a:r>
            <a:r>
              <a:rPr lang="ru-RU" sz="3600" dirty="0" err="1"/>
              <a:t>nutritiv</a:t>
            </a:r>
            <a:r>
              <a:rPr lang="ru-RU" sz="3600" dirty="0"/>
              <a:t> </a:t>
            </a:r>
            <a:r>
              <a:rPr lang="ru-RU" sz="3600" dirty="0" err="1"/>
              <a:t>pentru</a:t>
            </a:r>
            <a:r>
              <a:rPr lang="ru-RU" sz="3600" dirty="0"/>
              <a:t> </a:t>
            </a:r>
            <a:r>
              <a:rPr lang="ru-RU" sz="3600" dirty="0" err="1"/>
              <a:t>ca</a:t>
            </a:r>
            <a:r>
              <a:rPr lang="ru-RU" sz="3600" dirty="0"/>
              <a:t> </a:t>
            </a:r>
            <a:r>
              <a:rPr lang="ru-RU" sz="3600" dirty="0" err="1"/>
              <a:t>toate</a:t>
            </a:r>
            <a:r>
              <a:rPr lang="ru-RU" sz="3600" dirty="0"/>
              <a:t> </a:t>
            </a:r>
            <a:r>
              <a:rPr lang="ru-RU" sz="3600" dirty="0" err="1"/>
              <a:t>funcţiile</a:t>
            </a:r>
            <a:r>
              <a:rPr lang="ru-RU" sz="3600" dirty="0"/>
              <a:t> </a:t>
            </a:r>
            <a:r>
              <a:rPr lang="ru-RU" sz="3600" dirty="0" err="1"/>
              <a:t>sale</a:t>
            </a:r>
            <a:r>
              <a:rPr lang="ru-RU" sz="3600" dirty="0"/>
              <a:t> </a:t>
            </a:r>
            <a:r>
              <a:rPr lang="ru-RU" sz="3600" dirty="0" err="1"/>
              <a:t>să</a:t>
            </a:r>
            <a:r>
              <a:rPr lang="ru-RU" sz="3600" dirty="0"/>
              <a:t> </a:t>
            </a:r>
            <a:r>
              <a:rPr lang="ru-RU" sz="3600" dirty="0" err="1"/>
              <a:t>evolueze</a:t>
            </a:r>
            <a:r>
              <a:rPr lang="ru-RU" sz="3600" dirty="0"/>
              <a:t> </a:t>
            </a:r>
            <a:r>
              <a:rPr lang="ru-RU" sz="3600" dirty="0" err="1"/>
              <a:t>corespunzător</a:t>
            </a:r>
            <a:r>
              <a:rPr lang="ru-RU" sz="3600" dirty="0"/>
              <a:t>. </a:t>
            </a:r>
            <a:r>
              <a:rPr lang="ru-RU" sz="3600" dirty="0" err="1"/>
              <a:t>Toate</a:t>
            </a:r>
            <a:r>
              <a:rPr lang="ru-RU" sz="3600" dirty="0"/>
              <a:t> </a:t>
            </a:r>
            <a:r>
              <a:rPr lang="ru-RU" sz="3600" dirty="0" err="1"/>
              <a:t>aceste</a:t>
            </a:r>
            <a:r>
              <a:rPr lang="ru-RU" sz="3600" dirty="0"/>
              <a:t> </a:t>
            </a:r>
            <a:r>
              <a:rPr lang="ru-RU" sz="3600" dirty="0" err="1"/>
              <a:t>substanţe</a:t>
            </a:r>
            <a:r>
              <a:rPr lang="ru-RU" sz="3600" dirty="0"/>
              <a:t> </a:t>
            </a:r>
            <a:r>
              <a:rPr lang="ru-RU" sz="3600" dirty="0" err="1"/>
              <a:t>sunt</a:t>
            </a:r>
            <a:r>
              <a:rPr lang="ru-RU" sz="3600" dirty="0"/>
              <a:t> </a:t>
            </a:r>
            <a:r>
              <a:rPr lang="ru-RU" sz="3600" dirty="0" err="1"/>
              <a:t>prezente</a:t>
            </a:r>
            <a:r>
              <a:rPr lang="ru-RU" sz="3600" dirty="0"/>
              <a:t> </a:t>
            </a:r>
            <a:r>
              <a:rPr lang="ru-RU" sz="3600" dirty="0" err="1"/>
              <a:t>în</a:t>
            </a:r>
            <a:r>
              <a:rPr lang="ru-RU" sz="3600" dirty="0"/>
              <a:t> </a:t>
            </a:r>
            <a:r>
              <a:rPr lang="ru-RU" sz="3600" dirty="0" err="1"/>
              <a:t>mod</a:t>
            </a:r>
            <a:r>
              <a:rPr lang="ru-RU" sz="3600" dirty="0"/>
              <a:t> </a:t>
            </a:r>
            <a:r>
              <a:rPr lang="ru-RU" sz="3600" dirty="0" err="1"/>
              <a:t>obişnuit</a:t>
            </a:r>
            <a:r>
              <a:rPr lang="ru-RU" sz="3600" dirty="0"/>
              <a:t> </a:t>
            </a:r>
            <a:r>
              <a:rPr lang="ru-RU" sz="3600" dirty="0" err="1"/>
              <a:t>în</a:t>
            </a:r>
            <a:r>
              <a:rPr lang="ru-RU" sz="3600" dirty="0"/>
              <a:t> </a:t>
            </a:r>
            <a:r>
              <a:rPr lang="ru-RU" sz="3600" dirty="0" err="1"/>
              <a:t>cantităţi</a:t>
            </a:r>
            <a:r>
              <a:rPr lang="ru-RU" sz="3600" dirty="0"/>
              <a:t> </a:t>
            </a:r>
            <a:r>
              <a:rPr lang="ru-RU" sz="3600" dirty="0" err="1"/>
              <a:t>suficiente</a:t>
            </a:r>
            <a:r>
              <a:rPr lang="ru-RU" sz="3600" dirty="0"/>
              <a:t> </a:t>
            </a:r>
            <a:r>
              <a:rPr lang="ru-RU" sz="3600" dirty="0" err="1"/>
              <a:t>în</a:t>
            </a:r>
            <a:r>
              <a:rPr lang="ru-RU" sz="3600" dirty="0"/>
              <a:t> </a:t>
            </a:r>
            <a:r>
              <a:rPr lang="ru-RU" sz="3600" dirty="0" err="1"/>
              <a:t>alimentaţie</a:t>
            </a:r>
            <a:r>
              <a:rPr lang="ru-RU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5914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31800" y="284540"/>
            <a:ext cx="117602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SUBSTANŢE CU EFECT STABILIZATOR </a:t>
            </a:r>
            <a:endParaRPr lang="ro-MD" sz="3200" b="1" dirty="0" smtClean="0"/>
          </a:p>
          <a:p>
            <a:r>
              <a:rPr lang="ru-RU" sz="3200" dirty="0" smtClean="0"/>
              <a:t>2.1</a:t>
            </a:r>
            <a:r>
              <a:rPr lang="ru-RU" sz="3200" dirty="0"/>
              <a:t>. </a:t>
            </a:r>
            <a:r>
              <a:rPr lang="ru-RU" sz="3200" dirty="0" err="1">
                <a:solidFill>
                  <a:srgbClr val="FF0000"/>
                </a:solidFill>
              </a:rPr>
              <a:t>Conservanţi</a:t>
            </a:r>
            <a:r>
              <a:rPr lang="ru-RU" sz="3200" dirty="0"/>
              <a:t> – </a:t>
            </a:r>
            <a:r>
              <a:rPr lang="ru-RU" sz="3200" dirty="0" err="1"/>
              <a:t>substanţe</a:t>
            </a:r>
            <a:r>
              <a:rPr lang="ru-RU" sz="3200" dirty="0"/>
              <a:t> </a:t>
            </a:r>
            <a:r>
              <a:rPr lang="ru-RU" sz="3200" dirty="0" err="1"/>
              <a:t>care</a:t>
            </a:r>
            <a:r>
              <a:rPr lang="ru-RU" sz="3200" dirty="0"/>
              <a:t> </a:t>
            </a:r>
            <a:r>
              <a:rPr lang="ru-RU" sz="3200" dirty="0" err="1"/>
              <a:t>protejează</a:t>
            </a:r>
            <a:r>
              <a:rPr lang="ru-RU" sz="3200" dirty="0"/>
              <a:t> </a:t>
            </a:r>
            <a:r>
              <a:rPr lang="ru-RU" sz="3200" dirty="0" err="1" smtClean="0"/>
              <a:t>produsele</a:t>
            </a:r>
            <a:r>
              <a:rPr lang="ru-RU" sz="3200" dirty="0" smtClean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acţiunea</a:t>
            </a:r>
            <a:r>
              <a:rPr lang="ru-RU" sz="3200" dirty="0"/>
              <a:t> </a:t>
            </a:r>
            <a:r>
              <a:rPr lang="ru-RU" sz="3200" dirty="0" err="1"/>
              <a:t>microorganismelor</a:t>
            </a:r>
            <a:r>
              <a:rPr lang="ru-RU" sz="3200" dirty="0"/>
              <a:t> </a:t>
            </a:r>
            <a:endParaRPr lang="ro-MD" sz="3200" dirty="0" smtClean="0"/>
          </a:p>
          <a:p>
            <a:r>
              <a:rPr lang="ru-RU" sz="3200" dirty="0" smtClean="0"/>
              <a:t>2.2</a:t>
            </a:r>
            <a:r>
              <a:rPr lang="ru-RU" sz="3200" dirty="0"/>
              <a:t>. </a:t>
            </a:r>
            <a:r>
              <a:rPr lang="ru-RU" sz="3200" dirty="0" err="1">
                <a:solidFill>
                  <a:srgbClr val="FF0000"/>
                </a:solidFill>
              </a:rPr>
              <a:t>Antioxidanţi</a:t>
            </a:r>
            <a:r>
              <a:rPr lang="ru-RU" sz="3200" dirty="0"/>
              <a:t> – </a:t>
            </a:r>
            <a:r>
              <a:rPr lang="ru-RU" sz="3200" dirty="0" err="1"/>
              <a:t>substanţe</a:t>
            </a:r>
            <a:r>
              <a:rPr lang="ru-RU" sz="3200" dirty="0"/>
              <a:t> </a:t>
            </a:r>
            <a:r>
              <a:rPr lang="ru-RU" sz="3200" dirty="0" err="1"/>
              <a:t>care</a:t>
            </a:r>
            <a:r>
              <a:rPr lang="ru-RU" sz="3200" dirty="0"/>
              <a:t> </a:t>
            </a:r>
            <a:r>
              <a:rPr lang="ru-RU" sz="3200" dirty="0" err="1"/>
              <a:t>prelungesc</a:t>
            </a:r>
            <a:r>
              <a:rPr lang="ru-RU" sz="3200" dirty="0"/>
              <a:t> </a:t>
            </a:r>
            <a:r>
              <a:rPr lang="ru-RU" sz="3200" dirty="0" err="1"/>
              <a:t>durata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păstrare</a:t>
            </a:r>
            <a:r>
              <a:rPr lang="ru-RU" sz="3200" dirty="0"/>
              <a:t> a </a:t>
            </a:r>
            <a:r>
              <a:rPr lang="ro-MD" sz="3200" dirty="0" smtClean="0"/>
              <a:t>produselor</a:t>
            </a:r>
            <a:r>
              <a:rPr lang="ru-RU" sz="3200" dirty="0" smtClean="0"/>
              <a:t> </a:t>
            </a:r>
            <a:r>
              <a:rPr lang="ru-RU" sz="3200" dirty="0" err="1"/>
              <a:t>prin</a:t>
            </a:r>
            <a:r>
              <a:rPr lang="ru-RU" sz="3200" dirty="0"/>
              <a:t> </a:t>
            </a:r>
            <a:r>
              <a:rPr lang="ru-RU" sz="3200" dirty="0" err="1"/>
              <a:t>protejarea</a:t>
            </a:r>
            <a:r>
              <a:rPr lang="ru-RU" sz="3200" dirty="0"/>
              <a:t> </a:t>
            </a:r>
            <a:r>
              <a:rPr lang="ru-RU" sz="3200" dirty="0" err="1"/>
              <a:t>lor</a:t>
            </a:r>
            <a:r>
              <a:rPr lang="ru-RU" sz="3200" dirty="0"/>
              <a:t> </a:t>
            </a:r>
            <a:r>
              <a:rPr lang="ru-RU" sz="3200" dirty="0" err="1"/>
              <a:t>faţă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deteriorarea</a:t>
            </a:r>
            <a:r>
              <a:rPr lang="ru-RU" sz="3200" dirty="0"/>
              <a:t> </a:t>
            </a:r>
            <a:r>
              <a:rPr lang="ru-RU" sz="3200" dirty="0" err="1"/>
              <a:t>prin</a:t>
            </a:r>
            <a:r>
              <a:rPr lang="ru-RU" sz="3200" dirty="0"/>
              <a:t> </a:t>
            </a:r>
            <a:r>
              <a:rPr lang="ru-RU" sz="3200" dirty="0" err="1"/>
              <a:t>oxidare</a:t>
            </a:r>
            <a:r>
              <a:rPr lang="ru-RU" sz="3200" dirty="0"/>
              <a:t> </a:t>
            </a:r>
            <a:endParaRPr lang="ro-MD" sz="3200" dirty="0" smtClean="0"/>
          </a:p>
          <a:p>
            <a:r>
              <a:rPr lang="ru-RU" sz="3200" dirty="0" smtClean="0"/>
              <a:t>2.3</a:t>
            </a:r>
            <a:r>
              <a:rPr lang="ru-RU" sz="3200" dirty="0"/>
              <a:t>. </a:t>
            </a:r>
            <a:r>
              <a:rPr lang="ru-RU" sz="3200" dirty="0" err="1">
                <a:solidFill>
                  <a:srgbClr val="FF0000"/>
                </a:solidFill>
              </a:rPr>
              <a:t>Sechestranţi</a:t>
            </a:r>
            <a:r>
              <a:rPr lang="ru-RU" sz="3200" dirty="0"/>
              <a:t> – </a:t>
            </a:r>
            <a:r>
              <a:rPr lang="ru-RU" sz="3200" dirty="0" err="1"/>
              <a:t>substanţe</a:t>
            </a:r>
            <a:r>
              <a:rPr lang="ru-RU" sz="3200" dirty="0"/>
              <a:t> </a:t>
            </a:r>
            <a:r>
              <a:rPr lang="ru-RU" sz="3200" dirty="0" err="1"/>
              <a:t>care</a:t>
            </a:r>
            <a:r>
              <a:rPr lang="ru-RU" sz="3200" dirty="0"/>
              <a:t> </a:t>
            </a:r>
            <a:r>
              <a:rPr lang="ru-RU" sz="3200" dirty="0" err="1"/>
              <a:t>formează</a:t>
            </a:r>
            <a:r>
              <a:rPr lang="ru-RU" sz="3200" dirty="0"/>
              <a:t> </a:t>
            </a:r>
            <a:r>
              <a:rPr lang="ru-RU" sz="3200" dirty="0" err="1"/>
              <a:t>complecşi</a:t>
            </a:r>
            <a:r>
              <a:rPr lang="ru-RU" sz="3200" dirty="0"/>
              <a:t> </a:t>
            </a:r>
            <a:r>
              <a:rPr lang="ru-RU" sz="3200" dirty="0" err="1"/>
              <a:t>cu</a:t>
            </a:r>
            <a:r>
              <a:rPr lang="ru-RU" sz="3200" dirty="0"/>
              <a:t> </a:t>
            </a:r>
            <a:r>
              <a:rPr lang="ru-RU" sz="3200" dirty="0" err="1"/>
              <a:t>ionii</a:t>
            </a:r>
            <a:r>
              <a:rPr lang="ru-RU" sz="3200" dirty="0"/>
              <a:t> </a:t>
            </a:r>
            <a:r>
              <a:rPr lang="ru-RU" sz="3200" dirty="0" err="1"/>
              <a:t>metalici</a:t>
            </a:r>
            <a:r>
              <a:rPr lang="ru-RU" sz="3200" dirty="0"/>
              <a:t> </a:t>
            </a:r>
            <a:r>
              <a:rPr lang="ru-RU" sz="3200" dirty="0" err="1"/>
              <a:t>şi</a:t>
            </a:r>
            <a:r>
              <a:rPr lang="ru-RU" sz="3200" dirty="0"/>
              <a:t> </a:t>
            </a:r>
            <a:r>
              <a:rPr lang="ru-RU" sz="3200" dirty="0" err="1"/>
              <a:t>îi</a:t>
            </a:r>
            <a:r>
              <a:rPr lang="ru-RU" sz="3200" dirty="0"/>
              <a:t> </a:t>
            </a:r>
            <a:r>
              <a:rPr lang="ru-RU" sz="3200" dirty="0" err="1"/>
              <a:t>aduc</a:t>
            </a:r>
            <a:r>
              <a:rPr lang="ru-RU" sz="3200" dirty="0"/>
              <a:t> </a:t>
            </a:r>
            <a:r>
              <a:rPr lang="ru-RU" sz="3200" dirty="0" err="1"/>
              <a:t>într</a:t>
            </a:r>
            <a:r>
              <a:rPr lang="ru-RU" sz="3200" dirty="0"/>
              <a:t>-o </a:t>
            </a:r>
            <a:r>
              <a:rPr lang="ru-RU" sz="3200" dirty="0" err="1"/>
              <a:t>formă</a:t>
            </a:r>
            <a:r>
              <a:rPr lang="ru-RU" sz="3200" dirty="0"/>
              <a:t> </a:t>
            </a:r>
            <a:r>
              <a:rPr lang="ru-RU" sz="3200" dirty="0" err="1"/>
              <a:t>inactivă</a:t>
            </a:r>
            <a:r>
              <a:rPr lang="ru-RU" sz="3200" dirty="0"/>
              <a:t> </a:t>
            </a:r>
            <a:endParaRPr lang="ro-MD" sz="3200" dirty="0" smtClean="0"/>
          </a:p>
          <a:p>
            <a:r>
              <a:rPr lang="ru-RU" sz="3200" dirty="0" smtClean="0"/>
              <a:t>2.4</a:t>
            </a:r>
            <a:r>
              <a:rPr lang="ru-RU" sz="3200" dirty="0"/>
              <a:t>. </a:t>
            </a:r>
            <a:r>
              <a:rPr lang="ru-RU" sz="3200" dirty="0" err="1">
                <a:solidFill>
                  <a:srgbClr val="FF0000"/>
                </a:solidFill>
              </a:rPr>
              <a:t>Gaze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de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ambalare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/>
              <a:t>– </a:t>
            </a:r>
            <a:r>
              <a:rPr lang="ru-RU" sz="3200" dirty="0" err="1"/>
              <a:t>gaze</a:t>
            </a:r>
            <a:r>
              <a:rPr lang="ru-RU" sz="3200" dirty="0"/>
              <a:t> </a:t>
            </a:r>
            <a:r>
              <a:rPr lang="ru-RU" sz="3200" dirty="0" err="1"/>
              <a:t>care</a:t>
            </a:r>
            <a:r>
              <a:rPr lang="ru-RU" sz="3200" dirty="0"/>
              <a:t> </a:t>
            </a:r>
            <a:r>
              <a:rPr lang="ru-RU" sz="3200" dirty="0" err="1"/>
              <a:t>au</a:t>
            </a:r>
            <a:r>
              <a:rPr lang="ru-RU" sz="3200" dirty="0"/>
              <a:t> </a:t>
            </a:r>
            <a:r>
              <a:rPr lang="ru-RU" sz="3200" dirty="0" err="1"/>
              <a:t>rolul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a </a:t>
            </a:r>
            <a:r>
              <a:rPr lang="ru-RU" sz="3200" dirty="0" err="1"/>
              <a:t>proteja</a:t>
            </a:r>
            <a:r>
              <a:rPr lang="ru-RU" sz="3200" dirty="0"/>
              <a:t> </a:t>
            </a:r>
            <a:r>
              <a:rPr lang="ru-RU" sz="3200" dirty="0" err="1"/>
              <a:t>produsul</a:t>
            </a:r>
            <a:r>
              <a:rPr lang="ru-RU" sz="3200" dirty="0"/>
              <a:t> </a:t>
            </a:r>
            <a:r>
              <a:rPr lang="ru-RU" sz="3200" dirty="0" err="1"/>
              <a:t>ambalat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acţiunea</a:t>
            </a:r>
            <a:r>
              <a:rPr lang="ru-RU" sz="3200" dirty="0"/>
              <a:t> </a:t>
            </a:r>
            <a:r>
              <a:rPr lang="ru-RU" sz="3200" dirty="0" err="1"/>
              <a:t>oxigenului</a:t>
            </a:r>
            <a:r>
              <a:rPr lang="ru-RU" sz="3200" dirty="0"/>
              <a:t> </a:t>
            </a:r>
            <a:endParaRPr lang="ro-MD" sz="3200" dirty="0" smtClean="0"/>
          </a:p>
          <a:p>
            <a:r>
              <a:rPr lang="ru-RU" sz="3200" dirty="0" smtClean="0"/>
              <a:t>2.5</a:t>
            </a:r>
            <a:r>
              <a:rPr lang="ru-RU" sz="3200" dirty="0"/>
              <a:t>. </a:t>
            </a:r>
            <a:r>
              <a:rPr lang="ru-RU" sz="3200" dirty="0" err="1">
                <a:solidFill>
                  <a:srgbClr val="FF0000"/>
                </a:solidFill>
              </a:rPr>
              <a:t>Stabilizatori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/>
              <a:t>– </a:t>
            </a:r>
            <a:r>
              <a:rPr lang="ru-RU" sz="3200" dirty="0" err="1"/>
              <a:t>substanţe</a:t>
            </a:r>
            <a:r>
              <a:rPr lang="ru-RU" sz="3200" dirty="0"/>
              <a:t> </a:t>
            </a:r>
            <a:r>
              <a:rPr lang="ru-RU" sz="3200" dirty="0" err="1"/>
              <a:t>care</a:t>
            </a:r>
            <a:r>
              <a:rPr lang="ru-RU" sz="3200" dirty="0"/>
              <a:t> </a:t>
            </a:r>
            <a:r>
              <a:rPr lang="ru-RU" sz="3200" dirty="0" err="1"/>
              <a:t>fac</a:t>
            </a:r>
            <a:r>
              <a:rPr lang="ru-RU" sz="3200" dirty="0"/>
              <a:t> </a:t>
            </a:r>
            <a:r>
              <a:rPr lang="ru-RU" sz="3200" dirty="0" err="1"/>
              <a:t>posibilă</a:t>
            </a:r>
            <a:r>
              <a:rPr lang="ru-RU" sz="3200" dirty="0"/>
              <a:t> </a:t>
            </a:r>
            <a:r>
              <a:rPr lang="ru-RU" sz="3200" dirty="0" err="1"/>
              <a:t>menţinerea</a:t>
            </a:r>
            <a:r>
              <a:rPr lang="ru-RU" sz="3200" dirty="0"/>
              <a:t> </a:t>
            </a:r>
            <a:r>
              <a:rPr lang="ru-RU" sz="3200" dirty="0" err="1"/>
              <a:t>stării</a:t>
            </a:r>
            <a:r>
              <a:rPr lang="ru-RU" sz="3200" dirty="0"/>
              <a:t> </a:t>
            </a:r>
            <a:r>
              <a:rPr lang="ru-RU" sz="3200" dirty="0" err="1"/>
              <a:t>fizico-chimice</a:t>
            </a:r>
            <a:r>
              <a:rPr lang="ru-RU" sz="3200" dirty="0"/>
              <a:t> a </a:t>
            </a:r>
            <a:r>
              <a:rPr lang="ru-RU" sz="3200" dirty="0" err="1"/>
              <a:t>unui</a:t>
            </a:r>
            <a:r>
              <a:rPr lang="ru-RU" sz="3200" dirty="0"/>
              <a:t> </a:t>
            </a:r>
            <a:r>
              <a:rPr lang="ru-RU" sz="3200" dirty="0" err="1" smtClean="0"/>
              <a:t>produs</a:t>
            </a:r>
            <a:r>
              <a:rPr lang="ru-RU" sz="3200" dirty="0" smtClean="0"/>
              <a:t> </a:t>
            </a:r>
            <a:endParaRPr lang="ro-MD" sz="3200" dirty="0" smtClean="0"/>
          </a:p>
          <a:p>
            <a:r>
              <a:rPr lang="ru-RU" sz="3200" dirty="0" smtClean="0"/>
              <a:t>2.6</a:t>
            </a:r>
            <a:r>
              <a:rPr lang="ru-RU" sz="3200" dirty="0"/>
              <a:t>. </a:t>
            </a:r>
            <a:r>
              <a:rPr lang="ru-RU" sz="3200" dirty="0" err="1">
                <a:solidFill>
                  <a:srgbClr val="FF0000"/>
                </a:solidFill>
              </a:rPr>
              <a:t>Emulgatori</a:t>
            </a:r>
            <a:r>
              <a:rPr lang="ru-RU" sz="3200" dirty="0"/>
              <a:t> – </a:t>
            </a:r>
            <a:r>
              <a:rPr lang="ru-RU" sz="3200" dirty="0" err="1"/>
              <a:t>substanţe</a:t>
            </a:r>
            <a:r>
              <a:rPr lang="ru-RU" sz="3200" dirty="0"/>
              <a:t> </a:t>
            </a:r>
            <a:r>
              <a:rPr lang="ru-RU" sz="3200" dirty="0" err="1"/>
              <a:t>care</a:t>
            </a:r>
            <a:r>
              <a:rPr lang="ru-RU" sz="3200" dirty="0"/>
              <a:t> </a:t>
            </a:r>
            <a:r>
              <a:rPr lang="ru-RU" sz="3200" dirty="0" err="1"/>
              <a:t>favorizează</a:t>
            </a:r>
            <a:r>
              <a:rPr lang="ru-RU" sz="3200" dirty="0"/>
              <a:t> </a:t>
            </a:r>
            <a:r>
              <a:rPr lang="ru-RU" sz="3200" dirty="0" err="1"/>
              <a:t>sau</a:t>
            </a:r>
            <a:r>
              <a:rPr lang="ru-RU" sz="3200" dirty="0"/>
              <a:t> </a:t>
            </a:r>
            <a:r>
              <a:rPr lang="ru-RU" sz="3200" dirty="0" err="1"/>
              <a:t>determină</a:t>
            </a:r>
            <a:r>
              <a:rPr lang="ru-RU" sz="3200" dirty="0"/>
              <a:t> </a:t>
            </a:r>
            <a:r>
              <a:rPr lang="ru-RU" sz="3200" dirty="0" err="1" smtClean="0"/>
              <a:t>formarea</a:t>
            </a:r>
            <a:r>
              <a:rPr lang="ro-MD" sz="3200" dirty="0" smtClean="0"/>
              <a:t> </a:t>
            </a:r>
            <a:r>
              <a:rPr lang="ru-RU" sz="3200" dirty="0" err="1" smtClean="0"/>
              <a:t>şi</a:t>
            </a:r>
            <a:r>
              <a:rPr lang="ru-RU" sz="3200" dirty="0" smtClean="0"/>
              <a:t> </a:t>
            </a:r>
            <a:r>
              <a:rPr lang="ru-RU" sz="3200" dirty="0" err="1"/>
              <a:t>menţinerea</a:t>
            </a:r>
            <a:r>
              <a:rPr lang="ru-RU" sz="3200" dirty="0"/>
              <a:t> </a:t>
            </a:r>
            <a:r>
              <a:rPr lang="ru-RU" sz="3200" dirty="0" err="1"/>
              <a:t>unor</a:t>
            </a:r>
            <a:r>
              <a:rPr lang="ru-RU" sz="3200" dirty="0"/>
              <a:t> </a:t>
            </a:r>
            <a:r>
              <a:rPr lang="ru-RU" sz="3200" dirty="0" err="1"/>
              <a:t>emulsii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2930422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3200" y="222240"/>
            <a:ext cx="115316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2.7. </a:t>
            </a:r>
            <a:r>
              <a:rPr lang="ru-RU" sz="2800" dirty="0" err="1">
                <a:solidFill>
                  <a:srgbClr val="FF0000"/>
                </a:solidFill>
              </a:rPr>
              <a:t>Agenţi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de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îngroşare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/>
              <a:t>– </a:t>
            </a:r>
            <a:r>
              <a:rPr lang="ru-RU" sz="2800" dirty="0" err="1"/>
              <a:t>substanţe</a:t>
            </a:r>
            <a:r>
              <a:rPr lang="ru-RU" sz="2800" dirty="0"/>
              <a:t> </a:t>
            </a:r>
            <a:r>
              <a:rPr lang="ru-RU" sz="2800" dirty="0" err="1"/>
              <a:t>hidrocoloidale</a:t>
            </a:r>
            <a:r>
              <a:rPr lang="ru-RU" sz="2800" dirty="0"/>
              <a:t> </a:t>
            </a:r>
            <a:r>
              <a:rPr lang="ru-RU" sz="2800" dirty="0" err="1"/>
              <a:t>care</a:t>
            </a:r>
            <a:r>
              <a:rPr lang="ru-RU" sz="2800" dirty="0"/>
              <a:t> </a:t>
            </a:r>
            <a:r>
              <a:rPr lang="ru-RU" sz="2800" dirty="0" err="1"/>
              <a:t>formează</a:t>
            </a:r>
            <a:r>
              <a:rPr lang="ru-RU" sz="2800" dirty="0"/>
              <a:t> </a:t>
            </a:r>
            <a:r>
              <a:rPr lang="ru-RU" sz="2800" dirty="0" err="1"/>
              <a:t>soluţii</a:t>
            </a:r>
            <a:r>
              <a:rPr lang="ru-RU" sz="2800" dirty="0"/>
              <a:t> </a:t>
            </a:r>
            <a:r>
              <a:rPr lang="ru-RU" sz="2800" dirty="0" err="1" smtClean="0"/>
              <a:t>vâscoase</a:t>
            </a:r>
            <a:r>
              <a:rPr lang="ro-MD" sz="2800" dirty="0" smtClean="0"/>
              <a:t> </a:t>
            </a:r>
            <a:r>
              <a:rPr lang="ru-RU" sz="2800" dirty="0" err="1" smtClean="0"/>
              <a:t>şi</a:t>
            </a:r>
            <a:r>
              <a:rPr lang="ru-RU" sz="2800" dirty="0" smtClean="0"/>
              <a:t> </a:t>
            </a:r>
            <a:r>
              <a:rPr lang="ru-RU" sz="2800" dirty="0" err="1"/>
              <a:t>care</a:t>
            </a:r>
            <a:r>
              <a:rPr lang="ru-RU" sz="2800" dirty="0"/>
              <a:t> </a:t>
            </a:r>
            <a:r>
              <a:rPr lang="ru-RU" sz="2800" dirty="0" err="1"/>
              <a:t>ajută</a:t>
            </a:r>
            <a:r>
              <a:rPr lang="ru-RU" sz="2800" dirty="0"/>
              <a:t> </a:t>
            </a:r>
            <a:r>
              <a:rPr lang="ru-RU" sz="2800" dirty="0" err="1"/>
              <a:t>la</a:t>
            </a:r>
            <a:r>
              <a:rPr lang="ru-RU" sz="2800" dirty="0"/>
              <a:t> </a:t>
            </a:r>
            <a:r>
              <a:rPr lang="ru-RU" sz="2800" dirty="0" err="1"/>
              <a:t>menţinerea</a:t>
            </a:r>
            <a:r>
              <a:rPr lang="ru-RU" sz="2800" dirty="0"/>
              <a:t> </a:t>
            </a:r>
            <a:r>
              <a:rPr lang="ru-RU" sz="2800" dirty="0" err="1"/>
              <a:t>sau</a:t>
            </a:r>
            <a:r>
              <a:rPr lang="ru-RU" sz="2800" dirty="0"/>
              <a:t> </a:t>
            </a:r>
            <a:r>
              <a:rPr lang="ru-RU" sz="2800" dirty="0" err="1"/>
              <a:t>creşterea</a:t>
            </a:r>
            <a:r>
              <a:rPr lang="ru-RU" sz="2800" dirty="0"/>
              <a:t> </a:t>
            </a:r>
            <a:r>
              <a:rPr lang="ru-RU" sz="2800" dirty="0" err="1"/>
              <a:t>vâscozităţii</a:t>
            </a:r>
            <a:r>
              <a:rPr lang="ru-RU" sz="2800" dirty="0"/>
              <a:t> </a:t>
            </a:r>
            <a:r>
              <a:rPr lang="ru-RU" sz="2800" dirty="0" err="1"/>
              <a:t>produsului</a:t>
            </a:r>
            <a:r>
              <a:rPr lang="ru-RU" sz="2800" dirty="0"/>
              <a:t>. </a:t>
            </a:r>
            <a:endParaRPr lang="ro-MD" sz="2800" dirty="0" smtClean="0"/>
          </a:p>
          <a:p>
            <a:pPr algn="just"/>
            <a:r>
              <a:rPr lang="ru-RU" sz="2800" dirty="0" smtClean="0"/>
              <a:t>2.8</a:t>
            </a:r>
            <a:r>
              <a:rPr lang="ru-RU" sz="2800" dirty="0"/>
              <a:t>. </a:t>
            </a:r>
            <a:r>
              <a:rPr lang="ru-RU" sz="2800" dirty="0" err="1">
                <a:solidFill>
                  <a:srgbClr val="FF0000"/>
                </a:solidFill>
              </a:rPr>
              <a:t>Agenţi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de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gelifiere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/>
              <a:t>– </a:t>
            </a:r>
            <a:r>
              <a:rPr lang="ru-RU" sz="2800" dirty="0" err="1"/>
              <a:t>substanţe</a:t>
            </a:r>
            <a:r>
              <a:rPr lang="ru-RU" sz="2800" dirty="0"/>
              <a:t> </a:t>
            </a:r>
            <a:r>
              <a:rPr lang="ru-RU" sz="2800" dirty="0" err="1"/>
              <a:t>care</a:t>
            </a:r>
            <a:r>
              <a:rPr lang="ru-RU" sz="2800" dirty="0"/>
              <a:t> </a:t>
            </a:r>
            <a:r>
              <a:rPr lang="ru-RU" sz="2800" dirty="0" err="1"/>
              <a:t>menţin</a:t>
            </a:r>
            <a:r>
              <a:rPr lang="ru-RU" sz="2800" dirty="0"/>
              <a:t> </a:t>
            </a:r>
            <a:r>
              <a:rPr lang="ru-RU" sz="2800" dirty="0" err="1"/>
              <a:t>sau</a:t>
            </a:r>
            <a:r>
              <a:rPr lang="ru-RU" sz="2800" dirty="0"/>
              <a:t> </a:t>
            </a:r>
            <a:r>
              <a:rPr lang="ru-RU" sz="2800" dirty="0" err="1"/>
              <a:t>îmbunătăţesc</a:t>
            </a:r>
            <a:r>
              <a:rPr lang="ru-RU" sz="2800" dirty="0"/>
              <a:t> </a:t>
            </a:r>
            <a:r>
              <a:rPr lang="ru-RU" sz="2800" dirty="0" err="1"/>
              <a:t>structura</a:t>
            </a:r>
            <a:r>
              <a:rPr lang="ru-RU" sz="2800" dirty="0"/>
              <a:t>, </a:t>
            </a:r>
            <a:r>
              <a:rPr lang="ru-RU" sz="2800" dirty="0" err="1"/>
              <a:t>textura</a:t>
            </a:r>
            <a:r>
              <a:rPr lang="ru-RU" sz="2800" dirty="0"/>
              <a:t> </a:t>
            </a:r>
            <a:r>
              <a:rPr lang="ru-RU" sz="2800" dirty="0" err="1"/>
              <a:t>sau</a:t>
            </a:r>
            <a:r>
              <a:rPr lang="ru-RU" sz="2800" dirty="0"/>
              <a:t> </a:t>
            </a:r>
            <a:r>
              <a:rPr lang="ru-RU" sz="2800" dirty="0" err="1"/>
              <a:t>consistenţa</a:t>
            </a:r>
            <a:r>
              <a:rPr lang="ru-RU" sz="2800" dirty="0"/>
              <a:t> </a:t>
            </a:r>
            <a:r>
              <a:rPr lang="ru-RU" sz="2800" dirty="0" err="1"/>
              <a:t>unui</a:t>
            </a:r>
            <a:r>
              <a:rPr lang="ru-RU" sz="2800" dirty="0"/>
              <a:t> </a:t>
            </a:r>
            <a:r>
              <a:rPr lang="ru-RU" sz="2800" dirty="0" err="1"/>
              <a:t>produs</a:t>
            </a:r>
            <a:r>
              <a:rPr lang="ru-RU" sz="2800" dirty="0"/>
              <a:t> </a:t>
            </a:r>
            <a:r>
              <a:rPr lang="ru-RU" sz="2800" dirty="0" err="1"/>
              <a:t>prin</a:t>
            </a:r>
            <a:r>
              <a:rPr lang="ru-RU" sz="2800" dirty="0"/>
              <a:t> </a:t>
            </a:r>
            <a:r>
              <a:rPr lang="ru-RU" sz="2800" dirty="0" err="1"/>
              <a:t>formarea</a:t>
            </a:r>
            <a:r>
              <a:rPr lang="ru-RU" sz="2800" dirty="0"/>
              <a:t> </a:t>
            </a:r>
            <a:r>
              <a:rPr lang="ru-RU" sz="2800" dirty="0" err="1"/>
              <a:t>unui</a:t>
            </a:r>
            <a:r>
              <a:rPr lang="ru-RU" sz="2800" dirty="0"/>
              <a:t> </a:t>
            </a:r>
            <a:r>
              <a:rPr lang="ru-RU" sz="2800" dirty="0" err="1"/>
              <a:t>gel</a:t>
            </a:r>
            <a:r>
              <a:rPr lang="ru-RU" sz="2800" dirty="0"/>
              <a:t> </a:t>
            </a:r>
            <a:r>
              <a:rPr lang="ru-RU" sz="2800" dirty="0" err="1"/>
              <a:t>sau</a:t>
            </a:r>
            <a:r>
              <a:rPr lang="ru-RU" sz="2800" dirty="0"/>
              <a:t> </a:t>
            </a:r>
            <a:r>
              <a:rPr lang="ru-RU" sz="2800" dirty="0" err="1"/>
              <a:t>pseudogel</a:t>
            </a:r>
            <a:r>
              <a:rPr lang="ru-RU" sz="2800" dirty="0"/>
              <a:t>. </a:t>
            </a:r>
            <a:endParaRPr lang="ro-MD" sz="2800" dirty="0" smtClean="0"/>
          </a:p>
          <a:p>
            <a:pPr algn="just"/>
            <a:r>
              <a:rPr lang="ru-RU" sz="2800" dirty="0" smtClean="0"/>
              <a:t>2.9</a:t>
            </a:r>
            <a:r>
              <a:rPr lang="ru-RU" sz="2800" dirty="0"/>
              <a:t>. </a:t>
            </a:r>
            <a:r>
              <a:rPr lang="ru-RU" sz="2800" dirty="0" err="1">
                <a:solidFill>
                  <a:srgbClr val="FF0000"/>
                </a:solidFill>
              </a:rPr>
              <a:t>Stabilizatori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de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spumă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/>
              <a:t>– </a:t>
            </a:r>
            <a:r>
              <a:rPr lang="ru-RU" sz="2800" dirty="0" err="1"/>
              <a:t>substanţe</a:t>
            </a:r>
            <a:r>
              <a:rPr lang="ru-RU" sz="2800" dirty="0"/>
              <a:t> </a:t>
            </a:r>
            <a:r>
              <a:rPr lang="ru-RU" sz="2800" dirty="0" err="1"/>
              <a:t>care</a:t>
            </a:r>
            <a:r>
              <a:rPr lang="ru-RU" sz="2800" dirty="0"/>
              <a:t> </a:t>
            </a:r>
            <a:r>
              <a:rPr lang="ru-RU" sz="2800" dirty="0" err="1"/>
              <a:t>realizează</a:t>
            </a:r>
            <a:r>
              <a:rPr lang="ru-RU" sz="2800" dirty="0"/>
              <a:t> </a:t>
            </a:r>
            <a:r>
              <a:rPr lang="ru-RU" sz="2800" dirty="0" err="1"/>
              <a:t>creşterea</a:t>
            </a:r>
            <a:r>
              <a:rPr lang="ru-RU" sz="2800" dirty="0"/>
              <a:t> </a:t>
            </a:r>
            <a:r>
              <a:rPr lang="ru-RU" sz="2800" dirty="0" err="1"/>
              <a:t>stabilităţii</a:t>
            </a:r>
            <a:r>
              <a:rPr lang="ru-RU" sz="2800" dirty="0"/>
              <a:t> </a:t>
            </a:r>
            <a:r>
              <a:rPr lang="ru-RU" sz="2800" dirty="0" err="1"/>
              <a:t>produselor</a:t>
            </a:r>
            <a:r>
              <a:rPr lang="ru-RU" sz="2800" dirty="0"/>
              <a:t> </a:t>
            </a:r>
            <a:r>
              <a:rPr lang="ru-RU" sz="2800" dirty="0" err="1"/>
              <a:t>care</a:t>
            </a:r>
            <a:r>
              <a:rPr lang="ru-RU" sz="2800" dirty="0"/>
              <a:t> </a:t>
            </a:r>
            <a:r>
              <a:rPr lang="ru-RU" sz="2800" dirty="0" err="1"/>
              <a:t>se</a:t>
            </a:r>
            <a:r>
              <a:rPr lang="ru-RU" sz="2800" dirty="0"/>
              <a:t> </a:t>
            </a:r>
            <a:r>
              <a:rPr lang="ru-RU" sz="2800" dirty="0" err="1"/>
              <a:t>prezintă</a:t>
            </a:r>
            <a:r>
              <a:rPr lang="ru-RU" sz="2800" dirty="0"/>
              <a:t> </a:t>
            </a:r>
            <a:r>
              <a:rPr lang="ru-RU" sz="2800" dirty="0" err="1"/>
              <a:t>sub</a:t>
            </a:r>
            <a:r>
              <a:rPr lang="ru-RU" sz="2800" dirty="0"/>
              <a:t> </a:t>
            </a:r>
            <a:r>
              <a:rPr lang="ru-RU" sz="2800" dirty="0" err="1"/>
              <a:t>formă</a:t>
            </a:r>
            <a:r>
              <a:rPr lang="ru-RU" sz="2800" dirty="0"/>
              <a:t> </a:t>
            </a:r>
            <a:r>
              <a:rPr lang="ru-RU" sz="2800" dirty="0" err="1"/>
              <a:t>de</a:t>
            </a:r>
            <a:r>
              <a:rPr lang="ru-RU" sz="2800" dirty="0"/>
              <a:t> </a:t>
            </a:r>
            <a:r>
              <a:rPr lang="ru-RU" sz="2800" dirty="0" err="1"/>
              <a:t>spumă</a:t>
            </a:r>
            <a:r>
              <a:rPr lang="ru-RU" sz="2800" dirty="0"/>
              <a:t>. </a:t>
            </a:r>
            <a:endParaRPr lang="ro-MD" sz="2800" dirty="0" smtClean="0"/>
          </a:p>
          <a:p>
            <a:pPr algn="just"/>
            <a:r>
              <a:rPr lang="ru-RU" sz="2800" dirty="0" smtClean="0"/>
              <a:t>2.10</a:t>
            </a:r>
            <a:r>
              <a:rPr lang="ru-RU" sz="2800" dirty="0"/>
              <a:t>. </a:t>
            </a:r>
            <a:r>
              <a:rPr lang="ru-RU" sz="2800" dirty="0" err="1">
                <a:solidFill>
                  <a:srgbClr val="FF0000"/>
                </a:solidFill>
              </a:rPr>
              <a:t>Agenţi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de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umectare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/>
              <a:t>– </a:t>
            </a:r>
            <a:r>
              <a:rPr lang="ru-RU" sz="2800" dirty="0" err="1"/>
              <a:t>substanţe</a:t>
            </a:r>
            <a:r>
              <a:rPr lang="ru-RU" sz="2800" dirty="0"/>
              <a:t> </a:t>
            </a:r>
            <a:r>
              <a:rPr lang="ru-RU" sz="2800" dirty="0" err="1"/>
              <a:t>care</a:t>
            </a:r>
            <a:r>
              <a:rPr lang="ru-RU" sz="2800" dirty="0"/>
              <a:t> </a:t>
            </a:r>
            <a:r>
              <a:rPr lang="ru-RU" sz="2800" dirty="0" err="1"/>
              <a:t>previn</a:t>
            </a:r>
            <a:r>
              <a:rPr lang="ru-RU" sz="2800" dirty="0"/>
              <a:t> </a:t>
            </a:r>
            <a:r>
              <a:rPr lang="ru-RU" sz="2800" dirty="0" err="1"/>
              <a:t>deshidratarea</a:t>
            </a:r>
            <a:r>
              <a:rPr lang="ru-RU" sz="2800" dirty="0"/>
              <a:t> </a:t>
            </a:r>
            <a:r>
              <a:rPr lang="ru-RU" sz="2800" dirty="0" err="1" smtClean="0"/>
              <a:t>produselor</a:t>
            </a:r>
            <a:r>
              <a:rPr lang="ru-RU" sz="2800" dirty="0" smtClean="0"/>
              <a:t>, </a:t>
            </a:r>
            <a:r>
              <a:rPr lang="ru-RU" sz="2800" dirty="0" err="1"/>
              <a:t>menţinând</a:t>
            </a:r>
            <a:r>
              <a:rPr lang="ru-RU" sz="2800" dirty="0"/>
              <a:t> </a:t>
            </a:r>
            <a:r>
              <a:rPr lang="ru-RU" sz="2800" dirty="0" err="1"/>
              <a:t>un</a:t>
            </a:r>
            <a:r>
              <a:rPr lang="ru-RU" sz="2800" dirty="0"/>
              <a:t> </a:t>
            </a:r>
            <a:r>
              <a:rPr lang="ru-RU" sz="2800" dirty="0" err="1"/>
              <a:t>anumit</a:t>
            </a:r>
            <a:r>
              <a:rPr lang="ru-RU" sz="2800" dirty="0"/>
              <a:t> </a:t>
            </a:r>
            <a:r>
              <a:rPr lang="ru-RU" sz="2800" dirty="0" err="1"/>
              <a:t>conţinut</a:t>
            </a:r>
            <a:r>
              <a:rPr lang="ru-RU" sz="2800" dirty="0"/>
              <a:t> </a:t>
            </a:r>
            <a:r>
              <a:rPr lang="ru-RU" sz="2800" dirty="0" err="1"/>
              <a:t>de</a:t>
            </a:r>
            <a:r>
              <a:rPr lang="ru-RU" sz="2800" dirty="0"/>
              <a:t> </a:t>
            </a:r>
            <a:r>
              <a:rPr lang="ru-RU" sz="2800" dirty="0" err="1"/>
              <a:t>umiditate</a:t>
            </a:r>
            <a:r>
              <a:rPr lang="ru-RU" sz="2800" dirty="0"/>
              <a:t>. </a:t>
            </a:r>
            <a:endParaRPr lang="ro-MD" sz="2800" dirty="0" smtClean="0"/>
          </a:p>
          <a:p>
            <a:pPr algn="just"/>
            <a:r>
              <a:rPr lang="ru-RU" sz="2800" dirty="0" smtClean="0"/>
              <a:t>2.11</a:t>
            </a:r>
            <a:r>
              <a:rPr lang="ru-RU" sz="2800" dirty="0"/>
              <a:t>. </a:t>
            </a:r>
            <a:r>
              <a:rPr lang="ru-RU" sz="2800" dirty="0" err="1">
                <a:solidFill>
                  <a:srgbClr val="FF0000"/>
                </a:solidFill>
              </a:rPr>
              <a:t>Agenţi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antiaglomeranţi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/>
              <a:t>– </a:t>
            </a:r>
            <a:r>
              <a:rPr lang="ru-RU" sz="2800" dirty="0" err="1"/>
              <a:t>substanţe</a:t>
            </a:r>
            <a:r>
              <a:rPr lang="ru-RU" sz="2800" dirty="0"/>
              <a:t> </a:t>
            </a:r>
            <a:r>
              <a:rPr lang="ru-RU" sz="2800" dirty="0" err="1"/>
              <a:t>care</a:t>
            </a:r>
            <a:r>
              <a:rPr lang="ru-RU" sz="2800" dirty="0"/>
              <a:t> </a:t>
            </a:r>
            <a:r>
              <a:rPr lang="ru-RU" sz="2800" dirty="0" err="1"/>
              <a:t>previn</a:t>
            </a:r>
            <a:r>
              <a:rPr lang="ru-RU" sz="2800" dirty="0"/>
              <a:t> </a:t>
            </a:r>
            <a:r>
              <a:rPr lang="ru-RU" sz="2800" dirty="0" err="1"/>
              <a:t>tendinţa</a:t>
            </a:r>
            <a:r>
              <a:rPr lang="ru-RU" sz="2800" dirty="0"/>
              <a:t> </a:t>
            </a:r>
            <a:r>
              <a:rPr lang="ru-RU" sz="2800" dirty="0" err="1"/>
              <a:t>de</a:t>
            </a:r>
            <a:r>
              <a:rPr lang="ru-RU" sz="2800" dirty="0"/>
              <a:t> </a:t>
            </a:r>
            <a:r>
              <a:rPr lang="ru-RU" sz="2800" dirty="0" err="1"/>
              <a:t>aglomerare</a:t>
            </a:r>
            <a:r>
              <a:rPr lang="ru-RU" sz="2800" dirty="0"/>
              <a:t>, </a:t>
            </a:r>
            <a:r>
              <a:rPr lang="ru-RU" sz="2800" dirty="0" err="1"/>
              <a:t>mai</a:t>
            </a:r>
            <a:r>
              <a:rPr lang="ru-RU" sz="2800" dirty="0"/>
              <a:t> </a:t>
            </a:r>
            <a:r>
              <a:rPr lang="ru-RU" sz="2800" dirty="0" err="1"/>
              <a:t>ales</a:t>
            </a:r>
            <a:r>
              <a:rPr lang="ru-RU" sz="2800" dirty="0"/>
              <a:t> a </a:t>
            </a:r>
            <a:r>
              <a:rPr lang="ru-RU" sz="2800" dirty="0" err="1"/>
              <a:t>produselor</a:t>
            </a:r>
            <a:r>
              <a:rPr lang="ru-RU" sz="2800" dirty="0"/>
              <a:t> </a:t>
            </a:r>
            <a:r>
              <a:rPr lang="ru-RU" sz="2800" dirty="0" err="1"/>
              <a:t>sub</a:t>
            </a:r>
            <a:r>
              <a:rPr lang="ru-RU" sz="2800" dirty="0"/>
              <a:t> </a:t>
            </a:r>
            <a:r>
              <a:rPr lang="ru-RU" sz="2800" dirty="0" err="1"/>
              <a:t>formă</a:t>
            </a:r>
            <a:r>
              <a:rPr lang="ru-RU" sz="2800" dirty="0"/>
              <a:t> </a:t>
            </a:r>
            <a:r>
              <a:rPr lang="ru-RU" sz="2800" dirty="0" err="1"/>
              <a:t>de</a:t>
            </a:r>
            <a:r>
              <a:rPr lang="ru-RU" sz="2800" dirty="0"/>
              <a:t> </a:t>
            </a:r>
            <a:r>
              <a:rPr lang="ru-RU" sz="2800" dirty="0" err="1"/>
              <a:t>pulberi</a:t>
            </a:r>
            <a:r>
              <a:rPr lang="ru-RU" sz="2800" dirty="0"/>
              <a:t> </a:t>
            </a:r>
            <a:r>
              <a:rPr lang="ru-RU" sz="2800" dirty="0" err="1"/>
              <a:t>sau</a:t>
            </a:r>
            <a:r>
              <a:rPr lang="ru-RU" sz="2800" dirty="0"/>
              <a:t> </a:t>
            </a:r>
            <a:r>
              <a:rPr lang="ru-RU" sz="2800" dirty="0" err="1"/>
              <a:t>granule</a:t>
            </a:r>
            <a:r>
              <a:rPr lang="ru-RU" sz="2800" dirty="0"/>
              <a:t> </a:t>
            </a:r>
            <a:r>
              <a:rPr lang="ru-RU" sz="2800" dirty="0" err="1"/>
              <a:t>fine</a:t>
            </a:r>
            <a:r>
              <a:rPr lang="ru-RU" sz="2800" dirty="0" smtClean="0"/>
              <a:t>.</a:t>
            </a:r>
            <a:endParaRPr lang="ro-MD" sz="2800" dirty="0" smtClean="0"/>
          </a:p>
          <a:p>
            <a:pPr algn="just"/>
            <a:r>
              <a:rPr lang="ru-RU" sz="2800" dirty="0"/>
              <a:t>2.12. </a:t>
            </a:r>
            <a:r>
              <a:rPr lang="ru-RU" sz="2800" dirty="0" err="1">
                <a:solidFill>
                  <a:srgbClr val="FF0000"/>
                </a:solidFill>
              </a:rPr>
              <a:t>Agenţi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de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acoperire</a:t>
            </a:r>
            <a:r>
              <a:rPr lang="ru-RU" sz="2800" dirty="0">
                <a:solidFill>
                  <a:srgbClr val="FF0000"/>
                </a:solidFill>
              </a:rPr>
              <a:t> (</a:t>
            </a:r>
            <a:r>
              <a:rPr lang="ru-RU" sz="2800" dirty="0" err="1">
                <a:solidFill>
                  <a:srgbClr val="FF0000"/>
                </a:solidFill>
              </a:rPr>
              <a:t>glazurare</a:t>
            </a:r>
            <a:r>
              <a:rPr lang="ru-RU" sz="2800" dirty="0">
                <a:solidFill>
                  <a:srgbClr val="FF0000"/>
                </a:solidFill>
              </a:rPr>
              <a:t>) </a:t>
            </a:r>
            <a:r>
              <a:rPr lang="ru-RU" sz="2800" dirty="0"/>
              <a:t>– </a:t>
            </a:r>
            <a:r>
              <a:rPr lang="ru-RU" sz="2800" dirty="0" err="1"/>
              <a:t>substanţe</a:t>
            </a:r>
            <a:r>
              <a:rPr lang="ru-RU" sz="2800" dirty="0"/>
              <a:t> </a:t>
            </a:r>
            <a:r>
              <a:rPr lang="ru-RU" sz="2800" dirty="0" err="1"/>
              <a:t>care</a:t>
            </a:r>
            <a:r>
              <a:rPr lang="ru-RU" sz="2800" dirty="0"/>
              <a:t> </a:t>
            </a:r>
            <a:r>
              <a:rPr lang="ru-RU" sz="2800" dirty="0" err="1"/>
              <a:t>se</a:t>
            </a:r>
            <a:r>
              <a:rPr lang="ru-RU" sz="2800" dirty="0"/>
              <a:t> </a:t>
            </a:r>
            <a:r>
              <a:rPr lang="ru-RU" sz="2800" dirty="0" err="1"/>
              <a:t>aplică</a:t>
            </a:r>
            <a:r>
              <a:rPr lang="ru-RU" sz="2800" dirty="0"/>
              <a:t> </a:t>
            </a:r>
            <a:r>
              <a:rPr lang="ru-RU" sz="2800" dirty="0" err="1"/>
              <a:t>pe</a:t>
            </a:r>
            <a:r>
              <a:rPr lang="ru-RU" sz="2800" dirty="0"/>
              <a:t> </a:t>
            </a:r>
            <a:r>
              <a:rPr lang="ru-RU" sz="2800" dirty="0" err="1"/>
              <a:t>suprafaţa</a:t>
            </a:r>
            <a:r>
              <a:rPr lang="ru-RU" sz="2800" dirty="0"/>
              <a:t> </a:t>
            </a:r>
            <a:r>
              <a:rPr lang="ru-RU" sz="2800" dirty="0" err="1"/>
              <a:t>unui</a:t>
            </a:r>
            <a:r>
              <a:rPr lang="ru-RU" sz="2800" dirty="0"/>
              <a:t> </a:t>
            </a:r>
            <a:r>
              <a:rPr lang="ru-RU" sz="2800" dirty="0" err="1"/>
              <a:t>produs</a:t>
            </a:r>
            <a:r>
              <a:rPr lang="ru-RU" sz="2800" dirty="0"/>
              <a:t> </a:t>
            </a:r>
            <a:r>
              <a:rPr lang="ru-RU" sz="2800" dirty="0" err="1"/>
              <a:t>pentru</a:t>
            </a:r>
            <a:r>
              <a:rPr lang="ru-RU" sz="2800" dirty="0"/>
              <a:t> a </a:t>
            </a:r>
            <a:r>
              <a:rPr lang="ru-RU" sz="2800" dirty="0" err="1"/>
              <a:t>realiza</a:t>
            </a:r>
            <a:r>
              <a:rPr lang="ru-RU" sz="2800" dirty="0"/>
              <a:t> </a:t>
            </a:r>
            <a:r>
              <a:rPr lang="ru-RU" sz="2800" dirty="0" err="1"/>
              <a:t>protecţia</a:t>
            </a:r>
            <a:r>
              <a:rPr lang="ru-RU" sz="2800" dirty="0"/>
              <a:t> </a:t>
            </a:r>
            <a:r>
              <a:rPr lang="ru-RU" sz="2800" dirty="0" err="1"/>
              <a:t>sa</a:t>
            </a:r>
            <a:r>
              <a:rPr lang="ru-RU" sz="2800" dirty="0"/>
              <a:t> </a:t>
            </a:r>
            <a:r>
              <a:rPr lang="ru-RU" sz="2800" dirty="0" err="1"/>
              <a:t>sau</a:t>
            </a:r>
            <a:r>
              <a:rPr lang="ru-RU" sz="2800" dirty="0"/>
              <a:t> </a:t>
            </a:r>
            <a:r>
              <a:rPr lang="ru-RU" sz="2800" dirty="0" err="1"/>
              <a:t>pentru</a:t>
            </a:r>
            <a:r>
              <a:rPr lang="ru-RU" sz="2800" dirty="0"/>
              <a:t> a-i </a:t>
            </a:r>
            <a:r>
              <a:rPr lang="ru-RU" sz="2800" dirty="0" err="1"/>
              <a:t>conferi</a:t>
            </a:r>
            <a:r>
              <a:rPr lang="ru-RU" sz="2800" dirty="0"/>
              <a:t> </a:t>
            </a:r>
            <a:r>
              <a:rPr lang="ru-RU" sz="2800" dirty="0" err="1"/>
              <a:t>un</a:t>
            </a:r>
            <a:r>
              <a:rPr lang="ru-RU" sz="2800" dirty="0"/>
              <a:t> </a:t>
            </a:r>
            <a:r>
              <a:rPr lang="ru-RU" sz="2800" dirty="0" err="1"/>
              <a:t>aspect</a:t>
            </a:r>
            <a:r>
              <a:rPr lang="ru-RU" sz="2800" dirty="0"/>
              <a:t> </a:t>
            </a:r>
            <a:r>
              <a:rPr lang="ru-RU" sz="2800" dirty="0" err="1"/>
              <a:t>plăcut</a:t>
            </a:r>
            <a:r>
              <a:rPr lang="ro-MD" sz="2800" dirty="0"/>
              <a:t>.</a:t>
            </a:r>
            <a:r>
              <a:rPr lang="ru-RU" sz="2800" dirty="0"/>
              <a:t> </a:t>
            </a:r>
            <a:r>
              <a:rPr lang="ru-RU" sz="2800" dirty="0" err="1"/>
              <a:t>Aceşti</a:t>
            </a:r>
            <a:r>
              <a:rPr lang="ru-RU" sz="2800" dirty="0"/>
              <a:t> </a:t>
            </a:r>
            <a:r>
              <a:rPr lang="ru-RU" sz="2800" dirty="0" err="1"/>
              <a:t>aditivi</a:t>
            </a:r>
            <a:r>
              <a:rPr lang="ru-RU" sz="2800" dirty="0"/>
              <a:t> </a:t>
            </a:r>
            <a:r>
              <a:rPr lang="ru-RU" sz="2800" dirty="0" err="1"/>
              <a:t>au</a:t>
            </a:r>
            <a:r>
              <a:rPr lang="ru-RU" sz="2800" dirty="0"/>
              <a:t> </a:t>
            </a:r>
            <a:r>
              <a:rPr lang="ru-RU" sz="2800" dirty="0" err="1"/>
              <a:t>ca</a:t>
            </a:r>
            <a:r>
              <a:rPr lang="ru-RU" sz="2800" dirty="0"/>
              <a:t> </a:t>
            </a:r>
            <a:r>
              <a:rPr lang="ru-RU" sz="2800" dirty="0" err="1"/>
              <a:t>rol</a:t>
            </a:r>
            <a:r>
              <a:rPr lang="ru-RU" sz="2800" dirty="0"/>
              <a:t> </a:t>
            </a:r>
            <a:r>
              <a:rPr lang="ru-RU" sz="2800" dirty="0" err="1"/>
              <a:t>principal</a:t>
            </a:r>
            <a:r>
              <a:rPr lang="ru-RU" sz="2800" dirty="0"/>
              <a:t> </a:t>
            </a:r>
            <a:r>
              <a:rPr lang="ru-RU" sz="2800" dirty="0" err="1"/>
              <a:t>prevenirea</a:t>
            </a:r>
            <a:r>
              <a:rPr lang="ru-RU" sz="2800" dirty="0"/>
              <a:t> </a:t>
            </a:r>
            <a:r>
              <a:rPr lang="ru-RU" sz="2800" dirty="0" err="1"/>
              <a:t>degradării</a:t>
            </a:r>
            <a:r>
              <a:rPr lang="ru-RU" sz="2800" dirty="0"/>
              <a:t> </a:t>
            </a:r>
            <a:r>
              <a:rPr lang="ro-MD" sz="2800" dirty="0"/>
              <a:t>produselor</a:t>
            </a:r>
            <a:r>
              <a:rPr lang="ru-RU" sz="2800" dirty="0"/>
              <a:t> </a:t>
            </a:r>
            <a:r>
              <a:rPr lang="ru-RU" sz="2800" dirty="0" err="1"/>
              <a:t>şi</a:t>
            </a:r>
            <a:r>
              <a:rPr lang="ru-RU" sz="2800" dirty="0"/>
              <a:t> </a:t>
            </a:r>
            <a:r>
              <a:rPr lang="ru-RU" sz="2800" dirty="0" err="1"/>
              <a:t>creşterea</a:t>
            </a:r>
            <a:r>
              <a:rPr lang="ru-RU" sz="2800" dirty="0"/>
              <a:t> </a:t>
            </a:r>
            <a:r>
              <a:rPr lang="ru-RU" sz="2800" dirty="0" err="1"/>
              <a:t>duratei</a:t>
            </a:r>
            <a:r>
              <a:rPr lang="ru-RU" sz="2800" dirty="0"/>
              <a:t> </a:t>
            </a:r>
            <a:r>
              <a:rPr lang="ru-RU" sz="2800" dirty="0" err="1"/>
              <a:t>lor</a:t>
            </a:r>
            <a:r>
              <a:rPr lang="ru-RU" sz="2800" dirty="0"/>
              <a:t> </a:t>
            </a:r>
            <a:r>
              <a:rPr lang="ru-RU" sz="2800" dirty="0" err="1"/>
              <a:t>de</a:t>
            </a:r>
            <a:r>
              <a:rPr lang="ru-RU" sz="2800" dirty="0"/>
              <a:t> </a:t>
            </a:r>
            <a:r>
              <a:rPr lang="ru-RU" sz="2800" dirty="0" err="1"/>
              <a:t>păstrare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98669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734294"/>
            <a:ext cx="118364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SUBSTANŢE CU EFECT ORGANOLEPTIC </a:t>
            </a:r>
            <a:endParaRPr lang="ro-MD" sz="3200" b="1" dirty="0" smtClean="0"/>
          </a:p>
          <a:p>
            <a:endParaRPr lang="ro-MD" sz="2800" b="1" dirty="0" smtClean="0"/>
          </a:p>
          <a:p>
            <a:r>
              <a:rPr lang="ru-RU" sz="3200" dirty="0" smtClean="0"/>
              <a:t>3.1</a:t>
            </a:r>
            <a:r>
              <a:rPr lang="ru-RU" sz="3200" dirty="0"/>
              <a:t>. </a:t>
            </a:r>
            <a:r>
              <a:rPr lang="ru-RU" sz="3200" dirty="0" err="1" smtClean="0">
                <a:solidFill>
                  <a:srgbClr val="FF0000"/>
                </a:solidFill>
              </a:rPr>
              <a:t>Coloranţi</a:t>
            </a:r>
            <a:r>
              <a:rPr lang="ro-MD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 smtClean="0"/>
              <a:t>- </a:t>
            </a:r>
            <a:r>
              <a:rPr lang="ru-RU" sz="3200" dirty="0" err="1"/>
              <a:t>substanţe</a:t>
            </a:r>
            <a:r>
              <a:rPr lang="ru-RU" sz="3200" dirty="0"/>
              <a:t> </a:t>
            </a:r>
            <a:r>
              <a:rPr lang="ru-RU" sz="3200" dirty="0" err="1"/>
              <a:t>care</a:t>
            </a:r>
            <a:r>
              <a:rPr lang="ru-RU" sz="3200" dirty="0"/>
              <a:t> </a:t>
            </a:r>
            <a:r>
              <a:rPr lang="ru-RU" sz="3200" dirty="0" err="1"/>
              <a:t>ajută</a:t>
            </a:r>
            <a:r>
              <a:rPr lang="ru-RU" sz="3200" dirty="0"/>
              <a:t> </a:t>
            </a:r>
            <a:r>
              <a:rPr lang="ru-RU" sz="3200" dirty="0" err="1"/>
              <a:t>la</a:t>
            </a:r>
            <a:r>
              <a:rPr lang="ru-RU" sz="3200" dirty="0"/>
              <a:t> </a:t>
            </a:r>
            <a:r>
              <a:rPr lang="ru-RU" sz="3200" dirty="0" err="1"/>
              <a:t>restabilirea</a:t>
            </a:r>
            <a:r>
              <a:rPr lang="ru-RU" sz="3200" dirty="0"/>
              <a:t> </a:t>
            </a:r>
            <a:r>
              <a:rPr lang="ru-RU" sz="3200" dirty="0" err="1"/>
              <a:t>culorii</a:t>
            </a:r>
            <a:r>
              <a:rPr lang="ru-RU" sz="3200" dirty="0"/>
              <a:t> </a:t>
            </a:r>
            <a:r>
              <a:rPr lang="ru-RU" sz="3200" dirty="0" err="1"/>
              <a:t>unui</a:t>
            </a:r>
            <a:r>
              <a:rPr lang="ru-RU" sz="3200" dirty="0"/>
              <a:t> </a:t>
            </a:r>
            <a:r>
              <a:rPr lang="ru-RU" sz="3200" dirty="0" err="1"/>
              <a:t>aliment</a:t>
            </a:r>
            <a:r>
              <a:rPr lang="ru-RU" sz="3200" dirty="0"/>
              <a:t> </a:t>
            </a:r>
            <a:endParaRPr lang="ro-MD" sz="3200" dirty="0" smtClean="0"/>
          </a:p>
          <a:p>
            <a:r>
              <a:rPr lang="ru-RU" sz="3200" dirty="0" smtClean="0"/>
              <a:t>3.2</a:t>
            </a:r>
            <a:r>
              <a:rPr lang="ru-RU" sz="3200" dirty="0"/>
              <a:t>. </a:t>
            </a:r>
            <a:r>
              <a:rPr lang="ru-RU" sz="3200" dirty="0" err="1">
                <a:solidFill>
                  <a:srgbClr val="FF0000"/>
                </a:solidFill>
              </a:rPr>
              <a:t>Stabilizatori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de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culoare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/>
              <a:t>– </a:t>
            </a:r>
            <a:r>
              <a:rPr lang="ru-RU" sz="3200" dirty="0" err="1"/>
              <a:t>substanţe</a:t>
            </a:r>
            <a:r>
              <a:rPr lang="ru-RU" sz="3200" dirty="0"/>
              <a:t> </a:t>
            </a:r>
            <a:r>
              <a:rPr lang="ru-RU" sz="3200" dirty="0" err="1"/>
              <a:t>care</a:t>
            </a:r>
            <a:r>
              <a:rPr lang="ru-RU" sz="3200" dirty="0"/>
              <a:t> </a:t>
            </a:r>
            <a:r>
              <a:rPr lang="ru-RU" sz="3200" dirty="0" err="1"/>
              <a:t>ajută</a:t>
            </a:r>
            <a:r>
              <a:rPr lang="ru-RU" sz="3200" dirty="0"/>
              <a:t> </a:t>
            </a:r>
            <a:r>
              <a:rPr lang="ru-RU" sz="3200" dirty="0" err="1"/>
              <a:t>la</a:t>
            </a:r>
            <a:r>
              <a:rPr lang="ru-RU" sz="3200" dirty="0"/>
              <a:t> </a:t>
            </a:r>
            <a:r>
              <a:rPr lang="ru-RU" sz="3200" dirty="0" err="1"/>
              <a:t>menţinerea</a:t>
            </a:r>
            <a:r>
              <a:rPr lang="ru-RU" sz="3200" dirty="0"/>
              <a:t> </a:t>
            </a:r>
            <a:r>
              <a:rPr lang="ru-RU" sz="3200" dirty="0" err="1"/>
              <a:t>culorii</a:t>
            </a:r>
            <a:r>
              <a:rPr lang="ru-RU" sz="3200" dirty="0"/>
              <a:t> </a:t>
            </a:r>
            <a:r>
              <a:rPr lang="ru-RU" sz="3200" dirty="0" err="1"/>
              <a:t>naturale</a:t>
            </a:r>
            <a:r>
              <a:rPr lang="ru-RU" sz="3200" dirty="0"/>
              <a:t> </a:t>
            </a:r>
            <a:r>
              <a:rPr lang="ru-RU" sz="3200" dirty="0" err="1"/>
              <a:t>în</a:t>
            </a:r>
            <a:r>
              <a:rPr lang="ru-RU" sz="3200" dirty="0"/>
              <a:t> </a:t>
            </a:r>
            <a:r>
              <a:rPr lang="ru-RU" sz="3200" dirty="0" err="1"/>
              <a:t>timpul</a:t>
            </a:r>
            <a:r>
              <a:rPr lang="ru-RU" sz="3200" dirty="0"/>
              <a:t> </a:t>
            </a:r>
            <a:r>
              <a:rPr lang="ru-RU" sz="3200" dirty="0" err="1"/>
              <a:t>procesării</a:t>
            </a:r>
            <a:r>
              <a:rPr lang="ru-RU" sz="3200" dirty="0"/>
              <a:t> </a:t>
            </a:r>
            <a:r>
              <a:rPr lang="ru-RU" sz="3200" dirty="0" err="1"/>
              <a:t>sau</a:t>
            </a:r>
            <a:r>
              <a:rPr lang="ru-RU" sz="3200" dirty="0"/>
              <a:t> </a:t>
            </a:r>
            <a:r>
              <a:rPr lang="ru-RU" sz="3200" dirty="0" err="1"/>
              <a:t>depozitării</a:t>
            </a:r>
            <a:r>
              <a:rPr lang="ru-RU" sz="3200" dirty="0"/>
              <a:t> </a:t>
            </a:r>
            <a:r>
              <a:rPr lang="ru-RU" sz="3200" dirty="0" err="1"/>
              <a:t>alimentelor</a:t>
            </a:r>
            <a:r>
              <a:rPr lang="ru-RU" sz="3200" dirty="0"/>
              <a:t> </a:t>
            </a:r>
            <a:endParaRPr lang="ro-MD" sz="3200" dirty="0" smtClean="0"/>
          </a:p>
          <a:p>
            <a:r>
              <a:rPr lang="ru-RU" sz="3200" dirty="0" smtClean="0"/>
              <a:t>3.3</a:t>
            </a:r>
            <a:r>
              <a:rPr lang="ru-RU" sz="3200" dirty="0"/>
              <a:t>. </a:t>
            </a:r>
            <a:r>
              <a:rPr lang="ru-RU" sz="3200" dirty="0" err="1">
                <a:solidFill>
                  <a:srgbClr val="FF0000"/>
                </a:solidFill>
              </a:rPr>
              <a:t>Agenţi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de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înălbire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/>
              <a:t>– </a:t>
            </a:r>
            <a:r>
              <a:rPr lang="ru-RU" sz="3200" dirty="0" err="1"/>
              <a:t>substanţe</a:t>
            </a:r>
            <a:r>
              <a:rPr lang="ru-RU" sz="3200" dirty="0"/>
              <a:t> </a:t>
            </a:r>
            <a:r>
              <a:rPr lang="ru-RU" sz="3200" dirty="0" err="1"/>
              <a:t>care</a:t>
            </a:r>
            <a:r>
              <a:rPr lang="ru-RU" sz="3200" dirty="0"/>
              <a:t> </a:t>
            </a:r>
            <a:r>
              <a:rPr lang="ru-RU" sz="3200" dirty="0" err="1"/>
              <a:t>realizează</a:t>
            </a:r>
            <a:r>
              <a:rPr lang="ru-RU" sz="3200" dirty="0"/>
              <a:t> </a:t>
            </a:r>
            <a:r>
              <a:rPr lang="ru-RU" sz="3200" dirty="0" err="1"/>
              <a:t>îndepărtarea</a:t>
            </a:r>
            <a:r>
              <a:rPr lang="ru-RU" sz="3200" dirty="0"/>
              <a:t> </a:t>
            </a:r>
            <a:r>
              <a:rPr lang="ru-RU" sz="3200" dirty="0" err="1"/>
              <a:t>unor</a:t>
            </a:r>
            <a:r>
              <a:rPr lang="ru-RU" sz="3200" dirty="0"/>
              <a:t> </a:t>
            </a:r>
            <a:r>
              <a:rPr lang="ru-RU" sz="3200" dirty="0" err="1"/>
              <a:t>coloraţii</a:t>
            </a:r>
            <a:r>
              <a:rPr lang="ru-RU" sz="3200" dirty="0"/>
              <a:t> </a:t>
            </a:r>
            <a:r>
              <a:rPr lang="ru-RU" sz="3200" dirty="0" err="1"/>
              <a:t>nedorite</a:t>
            </a:r>
            <a:r>
              <a:rPr lang="ru-RU" sz="3200" dirty="0"/>
              <a:t> </a:t>
            </a:r>
            <a:endParaRPr lang="ro-MD" sz="3200" dirty="0" smtClean="0"/>
          </a:p>
          <a:p>
            <a:r>
              <a:rPr lang="ru-RU" sz="3200" dirty="0" smtClean="0"/>
              <a:t>3.4</a:t>
            </a:r>
            <a:r>
              <a:rPr lang="ru-RU" sz="3200" dirty="0"/>
              <a:t>. </a:t>
            </a:r>
            <a:r>
              <a:rPr lang="ru-RU" sz="3200" dirty="0" err="1">
                <a:solidFill>
                  <a:srgbClr val="FF0000"/>
                </a:solidFill>
              </a:rPr>
              <a:t>Îndulcitori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cu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putere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mare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de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îndulcire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/>
              <a:t>(</a:t>
            </a:r>
            <a:r>
              <a:rPr lang="ru-RU" sz="3200" dirty="0" err="1"/>
              <a:t>edulcoranţi</a:t>
            </a:r>
            <a:r>
              <a:rPr lang="ru-RU" sz="3200" dirty="0"/>
              <a:t>) – </a:t>
            </a:r>
            <a:r>
              <a:rPr lang="ru-RU" sz="3200" dirty="0" err="1"/>
              <a:t>substanţe</a:t>
            </a:r>
            <a:r>
              <a:rPr lang="ru-RU" sz="3200" dirty="0"/>
              <a:t> </a:t>
            </a:r>
            <a:r>
              <a:rPr lang="ru-RU" sz="3200" dirty="0" err="1"/>
              <a:t>îndulcitoare</a:t>
            </a:r>
            <a:r>
              <a:rPr lang="ru-RU" sz="3200" dirty="0"/>
              <a:t> </a:t>
            </a:r>
            <a:r>
              <a:rPr lang="ru-RU" sz="3200" dirty="0" err="1"/>
              <a:t>cu</a:t>
            </a:r>
            <a:r>
              <a:rPr lang="ru-RU" sz="3200" dirty="0"/>
              <a:t> </a:t>
            </a:r>
            <a:r>
              <a:rPr lang="ru-RU" sz="3200" dirty="0" err="1"/>
              <a:t>gust</a:t>
            </a:r>
            <a:r>
              <a:rPr lang="ru-RU" sz="3200" dirty="0"/>
              <a:t> </a:t>
            </a:r>
            <a:r>
              <a:rPr lang="ru-RU" sz="3200" dirty="0" err="1"/>
              <a:t>dulce</a:t>
            </a:r>
            <a:r>
              <a:rPr lang="ru-RU" sz="3200" dirty="0"/>
              <a:t> </a:t>
            </a:r>
            <a:r>
              <a:rPr lang="ru-RU" sz="3200" dirty="0" err="1"/>
              <a:t>mult</a:t>
            </a:r>
            <a:r>
              <a:rPr lang="ru-RU" sz="3200" dirty="0"/>
              <a:t> </a:t>
            </a:r>
            <a:r>
              <a:rPr lang="ru-RU" sz="3200" dirty="0" err="1"/>
              <a:t>mai</a:t>
            </a:r>
            <a:r>
              <a:rPr lang="ru-RU" sz="3200" dirty="0"/>
              <a:t> </a:t>
            </a:r>
            <a:r>
              <a:rPr lang="ru-RU" sz="3200" dirty="0" err="1"/>
              <a:t>intens</a:t>
            </a:r>
            <a:r>
              <a:rPr lang="ru-RU" sz="3200" dirty="0"/>
              <a:t> </a:t>
            </a:r>
            <a:r>
              <a:rPr lang="ru-RU" sz="3200" dirty="0" err="1"/>
              <a:t>decât</a:t>
            </a:r>
            <a:r>
              <a:rPr lang="ru-RU" sz="3200" dirty="0"/>
              <a:t> </a:t>
            </a:r>
            <a:r>
              <a:rPr lang="ru-RU" sz="3200" dirty="0" err="1"/>
              <a:t>al</a:t>
            </a:r>
            <a:r>
              <a:rPr lang="ru-RU" sz="3200" dirty="0"/>
              <a:t> </a:t>
            </a:r>
            <a:r>
              <a:rPr lang="ru-RU" sz="3200" dirty="0" err="1"/>
              <a:t>zahărului</a:t>
            </a:r>
            <a:r>
              <a:rPr lang="ru-RU" sz="3200" dirty="0"/>
              <a:t> </a:t>
            </a:r>
            <a:endParaRPr lang="ro-MD" sz="3200" dirty="0" smtClean="0"/>
          </a:p>
          <a:p>
            <a:r>
              <a:rPr lang="ru-RU" sz="3200" dirty="0" smtClean="0"/>
              <a:t>3.5</a:t>
            </a:r>
            <a:r>
              <a:rPr lang="ru-RU" sz="3200" dirty="0"/>
              <a:t>. </a:t>
            </a:r>
            <a:r>
              <a:rPr lang="ru-RU" sz="3200" dirty="0" err="1">
                <a:solidFill>
                  <a:srgbClr val="FF0000"/>
                </a:solidFill>
              </a:rPr>
              <a:t>Îndulcitori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cu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rol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nutritiv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/>
              <a:t>– </a:t>
            </a:r>
            <a:r>
              <a:rPr lang="ru-RU" sz="3200" dirty="0" err="1"/>
              <a:t>substanţe</a:t>
            </a:r>
            <a:r>
              <a:rPr lang="ru-RU" sz="3200" dirty="0"/>
              <a:t> </a:t>
            </a:r>
            <a:r>
              <a:rPr lang="ru-RU" sz="3200" dirty="0" err="1"/>
              <a:t>care</a:t>
            </a:r>
            <a:r>
              <a:rPr lang="ru-RU" sz="3200" dirty="0"/>
              <a:t> </a:t>
            </a:r>
            <a:r>
              <a:rPr lang="ru-RU" sz="3200" dirty="0" err="1"/>
              <a:t>nu</a:t>
            </a:r>
            <a:r>
              <a:rPr lang="ru-RU" sz="3200" dirty="0"/>
              <a:t> </a:t>
            </a:r>
            <a:r>
              <a:rPr lang="ru-RU" sz="3200" dirty="0" err="1"/>
              <a:t>sunt</a:t>
            </a:r>
            <a:r>
              <a:rPr lang="ru-RU" sz="3200" dirty="0"/>
              <a:t> </a:t>
            </a:r>
            <a:r>
              <a:rPr lang="ru-RU" sz="3200" dirty="0" err="1"/>
              <a:t>hidraţi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carbonşi</a:t>
            </a:r>
            <a:r>
              <a:rPr lang="ru-RU" sz="3200" dirty="0"/>
              <a:t> </a:t>
            </a:r>
            <a:r>
              <a:rPr lang="ru-RU" sz="3200" dirty="0" err="1"/>
              <a:t>au</a:t>
            </a:r>
            <a:r>
              <a:rPr lang="ru-RU" sz="3200" dirty="0"/>
              <a:t> </a:t>
            </a:r>
            <a:r>
              <a:rPr lang="ru-RU" sz="3200" dirty="0" err="1"/>
              <a:t>un</a:t>
            </a:r>
            <a:r>
              <a:rPr lang="ru-RU" sz="3200" dirty="0"/>
              <a:t> </a:t>
            </a:r>
            <a:r>
              <a:rPr lang="ru-RU" sz="3200" dirty="0" err="1"/>
              <a:t>gust</a:t>
            </a:r>
            <a:r>
              <a:rPr lang="ru-RU" sz="3200" dirty="0"/>
              <a:t> </a:t>
            </a:r>
            <a:r>
              <a:rPr lang="ru-RU" sz="3200" dirty="0" err="1"/>
              <a:t>dulce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intensitate</a:t>
            </a:r>
            <a:r>
              <a:rPr lang="ru-RU" sz="3200" dirty="0"/>
              <a:t> </a:t>
            </a:r>
            <a:r>
              <a:rPr lang="ru-RU" sz="3200" dirty="0" err="1"/>
              <a:t>asemănătoare</a:t>
            </a:r>
            <a:r>
              <a:rPr lang="ru-RU" sz="3200" dirty="0"/>
              <a:t> </a:t>
            </a:r>
            <a:r>
              <a:rPr lang="ru-RU" sz="3200" dirty="0" err="1"/>
              <a:t>cu</a:t>
            </a:r>
            <a:r>
              <a:rPr lang="ru-RU" sz="3200" dirty="0"/>
              <a:t> </a:t>
            </a:r>
            <a:r>
              <a:rPr lang="ru-RU" sz="3200" dirty="0" err="1"/>
              <a:t>zahărul</a:t>
            </a:r>
            <a:r>
              <a:rPr lang="ru-RU" sz="3200" dirty="0"/>
              <a:t> </a:t>
            </a:r>
            <a:endParaRPr lang="ro-MD" sz="3200" dirty="0" smtClean="0"/>
          </a:p>
        </p:txBody>
      </p:sp>
    </p:spTree>
    <p:extLst>
      <p:ext uri="{BB962C8B-B14F-4D97-AF65-F5344CB8AC3E}">
        <p14:creationId xmlns:p14="http://schemas.microsoft.com/office/powerpoint/2010/main" val="3652077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801" y="820157"/>
            <a:ext cx="1165167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3.6. </a:t>
            </a:r>
            <a:r>
              <a:rPr lang="ru-RU" sz="3200" dirty="0" err="1">
                <a:solidFill>
                  <a:srgbClr val="FF0000"/>
                </a:solidFill>
              </a:rPr>
              <a:t>Acidulanţi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/>
              <a:t>– </a:t>
            </a:r>
            <a:r>
              <a:rPr lang="ru-RU" sz="3200" dirty="0" err="1"/>
              <a:t>substanţe</a:t>
            </a:r>
            <a:r>
              <a:rPr lang="ru-RU" sz="3200" dirty="0"/>
              <a:t> </a:t>
            </a:r>
            <a:r>
              <a:rPr lang="ru-RU" sz="3200" dirty="0" err="1"/>
              <a:t>care</a:t>
            </a:r>
            <a:r>
              <a:rPr lang="ru-RU" sz="3200" dirty="0"/>
              <a:t> </a:t>
            </a:r>
            <a:r>
              <a:rPr lang="ru-RU" sz="3200" dirty="0" err="1"/>
              <a:t>conferă</a:t>
            </a:r>
            <a:r>
              <a:rPr lang="ru-RU" sz="3200" dirty="0"/>
              <a:t> </a:t>
            </a:r>
            <a:r>
              <a:rPr lang="ru-RU" sz="3200" dirty="0" err="1"/>
              <a:t>alimentelor</a:t>
            </a:r>
            <a:r>
              <a:rPr lang="ru-RU" sz="3200" dirty="0"/>
              <a:t> </a:t>
            </a:r>
            <a:r>
              <a:rPr lang="ru-RU" sz="3200" dirty="0" err="1"/>
              <a:t>un</a:t>
            </a:r>
            <a:r>
              <a:rPr lang="ru-RU" sz="3200" dirty="0"/>
              <a:t> </a:t>
            </a:r>
            <a:r>
              <a:rPr lang="ru-RU" sz="3200" dirty="0" err="1"/>
              <a:t>gust</a:t>
            </a:r>
            <a:r>
              <a:rPr lang="ru-RU" sz="3200" dirty="0"/>
              <a:t> </a:t>
            </a:r>
            <a:r>
              <a:rPr lang="ru-RU" sz="3200" dirty="0" err="1"/>
              <a:t>acid</a:t>
            </a:r>
            <a:r>
              <a:rPr lang="ru-RU" sz="3200" dirty="0"/>
              <a:t> (</a:t>
            </a:r>
            <a:r>
              <a:rPr lang="ru-RU" sz="3200" dirty="0" err="1"/>
              <a:t>acru</a:t>
            </a:r>
            <a:r>
              <a:rPr lang="ru-RU" sz="3200" dirty="0"/>
              <a:t>), </a:t>
            </a:r>
            <a:r>
              <a:rPr lang="ru-RU" sz="3200" dirty="0" err="1"/>
              <a:t>în</a:t>
            </a:r>
            <a:r>
              <a:rPr lang="ru-RU" sz="3200" dirty="0"/>
              <a:t> </a:t>
            </a:r>
            <a:r>
              <a:rPr lang="ru-RU" sz="3200" dirty="0" err="1"/>
              <a:t>condiţii</a:t>
            </a:r>
            <a:r>
              <a:rPr lang="ru-RU" sz="3200" dirty="0"/>
              <a:t> </a:t>
            </a:r>
            <a:r>
              <a:rPr lang="ru-RU" sz="3200" dirty="0" err="1"/>
              <a:t>controlate</a:t>
            </a:r>
            <a:r>
              <a:rPr lang="ru-RU" sz="3200" dirty="0"/>
              <a:t> </a:t>
            </a:r>
            <a:endParaRPr lang="ro-MD" sz="3200" dirty="0"/>
          </a:p>
          <a:p>
            <a:r>
              <a:rPr lang="ru-RU" sz="3200" dirty="0"/>
              <a:t>3.7. </a:t>
            </a:r>
            <a:r>
              <a:rPr lang="ru-RU" sz="3200" dirty="0" err="1">
                <a:solidFill>
                  <a:srgbClr val="FF0000"/>
                </a:solidFill>
              </a:rPr>
              <a:t>Substanţe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cu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gust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sărat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endParaRPr lang="ro-MD" sz="3200" dirty="0">
              <a:solidFill>
                <a:srgbClr val="FF0000"/>
              </a:solidFill>
            </a:endParaRPr>
          </a:p>
          <a:p>
            <a:r>
              <a:rPr lang="ru-RU" sz="3200" dirty="0"/>
              <a:t>3.8. </a:t>
            </a:r>
            <a:r>
              <a:rPr lang="ru-RU" sz="3200" dirty="0" err="1">
                <a:solidFill>
                  <a:srgbClr val="FF0000"/>
                </a:solidFill>
              </a:rPr>
              <a:t>Substanţe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cu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gust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amar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endParaRPr lang="ro-MD" sz="3200" dirty="0">
              <a:solidFill>
                <a:srgbClr val="FF0000"/>
              </a:solidFill>
            </a:endParaRPr>
          </a:p>
          <a:p>
            <a:r>
              <a:rPr lang="ru-RU" sz="3200" dirty="0"/>
              <a:t>3.9. </a:t>
            </a:r>
            <a:r>
              <a:rPr lang="ru-RU" sz="3200" dirty="0" err="1">
                <a:solidFill>
                  <a:srgbClr val="FF0000"/>
                </a:solidFill>
              </a:rPr>
              <a:t>Potenţatori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de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aromă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/>
              <a:t>– </a:t>
            </a:r>
            <a:r>
              <a:rPr lang="ru-RU" sz="3200" dirty="0" err="1"/>
              <a:t>substanţe</a:t>
            </a:r>
            <a:r>
              <a:rPr lang="ru-RU" sz="3200" dirty="0"/>
              <a:t> </a:t>
            </a:r>
            <a:r>
              <a:rPr lang="ru-RU" sz="3200" dirty="0" err="1"/>
              <a:t>care</a:t>
            </a:r>
            <a:r>
              <a:rPr lang="ru-RU" sz="3200" dirty="0"/>
              <a:t> </a:t>
            </a:r>
            <a:r>
              <a:rPr lang="ru-RU" sz="3200" dirty="0" err="1"/>
              <a:t>accentuează</a:t>
            </a:r>
            <a:r>
              <a:rPr lang="ru-RU" sz="3200" dirty="0"/>
              <a:t> </a:t>
            </a:r>
            <a:r>
              <a:rPr lang="ru-RU" sz="3200" dirty="0" err="1"/>
              <a:t>gustul</a:t>
            </a:r>
            <a:r>
              <a:rPr lang="ru-RU" sz="3200" dirty="0"/>
              <a:t> </a:t>
            </a:r>
            <a:r>
              <a:rPr lang="ru-RU" sz="3200" dirty="0" err="1"/>
              <a:t>sau</a:t>
            </a:r>
            <a:r>
              <a:rPr lang="ru-RU" sz="3200" dirty="0"/>
              <a:t> </a:t>
            </a:r>
            <a:r>
              <a:rPr lang="ru-RU" sz="3200" dirty="0" err="1"/>
              <a:t>mirosul</a:t>
            </a:r>
            <a:r>
              <a:rPr lang="ru-RU" sz="3200" dirty="0"/>
              <a:t> </a:t>
            </a:r>
            <a:r>
              <a:rPr lang="ru-RU" sz="3200" dirty="0" err="1"/>
              <a:t>unui</a:t>
            </a:r>
            <a:r>
              <a:rPr lang="ru-RU" sz="3200" dirty="0"/>
              <a:t> </a:t>
            </a:r>
            <a:r>
              <a:rPr lang="ru-RU" sz="3200" dirty="0" err="1" smtClean="0"/>
              <a:t>produs</a:t>
            </a:r>
            <a:r>
              <a:rPr lang="ro-MD" sz="3200" dirty="0" smtClean="0"/>
              <a:t> </a:t>
            </a:r>
            <a:r>
              <a:rPr lang="ru-RU" sz="3200" dirty="0" err="1" smtClean="0"/>
              <a:t>fără</a:t>
            </a:r>
            <a:r>
              <a:rPr lang="ru-RU" sz="3200" dirty="0" smtClean="0"/>
              <a:t> </a:t>
            </a:r>
            <a:r>
              <a:rPr lang="ru-RU" sz="3200" dirty="0"/>
              <a:t>a </a:t>
            </a:r>
            <a:r>
              <a:rPr lang="ru-RU" sz="3200" dirty="0" err="1"/>
              <a:t>avea</a:t>
            </a:r>
            <a:r>
              <a:rPr lang="ru-RU" sz="3200" dirty="0"/>
              <a:t> </a:t>
            </a:r>
            <a:r>
              <a:rPr lang="ru-RU" sz="3200" dirty="0" err="1"/>
              <a:t>ele</a:t>
            </a:r>
            <a:r>
              <a:rPr lang="ru-RU" sz="3200" dirty="0"/>
              <a:t> </a:t>
            </a:r>
            <a:r>
              <a:rPr lang="ru-RU" sz="3200" dirty="0" err="1"/>
              <a:t>în</a:t>
            </a:r>
            <a:r>
              <a:rPr lang="ru-RU" sz="3200" dirty="0"/>
              <a:t> </a:t>
            </a:r>
            <a:r>
              <a:rPr lang="ru-RU" sz="3200" dirty="0" err="1"/>
              <a:t>sine</a:t>
            </a:r>
            <a:r>
              <a:rPr lang="ru-RU" sz="3200" dirty="0"/>
              <a:t> </a:t>
            </a:r>
            <a:r>
              <a:rPr lang="ru-RU" sz="3200" dirty="0" err="1"/>
              <a:t>un</a:t>
            </a:r>
            <a:r>
              <a:rPr lang="ru-RU" sz="3200" dirty="0"/>
              <a:t> </a:t>
            </a:r>
            <a:r>
              <a:rPr lang="ru-RU" sz="3200" dirty="0" err="1"/>
              <a:t>gust</a:t>
            </a:r>
            <a:r>
              <a:rPr lang="ru-RU" sz="3200" dirty="0"/>
              <a:t> </a:t>
            </a:r>
            <a:r>
              <a:rPr lang="ru-RU" sz="3200" dirty="0" err="1"/>
              <a:t>sau</a:t>
            </a:r>
            <a:r>
              <a:rPr lang="ru-RU" sz="3200" dirty="0"/>
              <a:t> </a:t>
            </a:r>
            <a:r>
              <a:rPr lang="ru-RU" sz="3200" dirty="0" err="1"/>
              <a:t>miros</a:t>
            </a:r>
            <a:r>
              <a:rPr lang="ru-RU" sz="3200" dirty="0"/>
              <a:t> </a:t>
            </a:r>
            <a:r>
              <a:rPr lang="ru-RU" sz="3200" dirty="0" err="1"/>
              <a:t>puternic</a:t>
            </a:r>
            <a:r>
              <a:rPr lang="ru-RU" sz="3200" dirty="0"/>
              <a:t> </a:t>
            </a:r>
            <a:endParaRPr lang="ro-MD" sz="3200" dirty="0"/>
          </a:p>
          <a:p>
            <a:r>
              <a:rPr lang="ru-RU" sz="3200" dirty="0"/>
              <a:t>3.10. </a:t>
            </a:r>
            <a:r>
              <a:rPr lang="ru-RU" sz="3200" dirty="0" err="1">
                <a:solidFill>
                  <a:srgbClr val="FF0000"/>
                </a:solidFill>
              </a:rPr>
              <a:t>Aromatizanţi</a:t>
            </a:r>
            <a:r>
              <a:rPr lang="ru-RU" sz="3200" dirty="0"/>
              <a:t> – </a:t>
            </a:r>
            <a:r>
              <a:rPr lang="ru-RU" sz="3200" dirty="0" err="1"/>
              <a:t>substanţe</a:t>
            </a:r>
            <a:r>
              <a:rPr lang="ru-RU" sz="3200" dirty="0"/>
              <a:t> </a:t>
            </a:r>
            <a:r>
              <a:rPr lang="ru-RU" sz="3200" dirty="0" err="1"/>
              <a:t>care</a:t>
            </a:r>
            <a:r>
              <a:rPr lang="ru-RU" sz="3200" dirty="0"/>
              <a:t> </a:t>
            </a:r>
            <a:r>
              <a:rPr lang="ru-RU" sz="3200" dirty="0" err="1"/>
              <a:t>conferă</a:t>
            </a:r>
            <a:r>
              <a:rPr lang="ru-RU" sz="3200" dirty="0"/>
              <a:t> o </a:t>
            </a:r>
            <a:r>
              <a:rPr lang="ru-RU" sz="3200" dirty="0" err="1"/>
              <a:t>anumită</a:t>
            </a:r>
            <a:r>
              <a:rPr lang="ru-RU" sz="3200" dirty="0"/>
              <a:t> </a:t>
            </a:r>
            <a:r>
              <a:rPr lang="ru-RU" sz="3200" dirty="0" err="1"/>
              <a:t>aromă</a:t>
            </a:r>
            <a:r>
              <a:rPr lang="ru-RU" sz="3200" dirty="0"/>
              <a:t> </a:t>
            </a:r>
            <a:r>
              <a:rPr lang="ru-RU" sz="3200" dirty="0" err="1"/>
              <a:t>unui</a:t>
            </a:r>
            <a:r>
              <a:rPr lang="ru-RU" sz="3200" dirty="0"/>
              <a:t> </a:t>
            </a:r>
            <a:r>
              <a:rPr lang="ru-RU" sz="3200" dirty="0" err="1" smtClean="0"/>
              <a:t>produs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5795164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800" y="937736"/>
            <a:ext cx="11303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AUXILIARI TEHNOLOGICI (DE PROCESARE) </a:t>
            </a:r>
            <a:endParaRPr lang="ro-MD" sz="3200" b="1" dirty="0" smtClean="0"/>
          </a:p>
          <a:p>
            <a:endParaRPr lang="ro-MD" sz="3200" b="1" dirty="0" smtClean="0"/>
          </a:p>
          <a:p>
            <a:r>
              <a:rPr lang="ru-RU" sz="3200" dirty="0" smtClean="0"/>
              <a:t>4.1</a:t>
            </a:r>
            <a:r>
              <a:rPr lang="ru-RU" sz="3200" dirty="0"/>
              <a:t>. </a:t>
            </a:r>
            <a:r>
              <a:rPr lang="ru-RU" sz="3200" dirty="0" err="1"/>
              <a:t>Solvenţi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extracţie</a:t>
            </a:r>
            <a:r>
              <a:rPr lang="ru-RU" sz="3200" dirty="0"/>
              <a:t> </a:t>
            </a:r>
            <a:endParaRPr lang="ro-MD" sz="3200" dirty="0" smtClean="0"/>
          </a:p>
          <a:p>
            <a:r>
              <a:rPr lang="ru-RU" sz="3200" dirty="0" smtClean="0"/>
              <a:t>4.2</a:t>
            </a:r>
            <a:r>
              <a:rPr lang="ru-RU" sz="3200" dirty="0"/>
              <a:t>. </a:t>
            </a:r>
            <a:r>
              <a:rPr lang="ru-RU" sz="3200" dirty="0" err="1"/>
              <a:t>Agenţi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limpezire</a:t>
            </a:r>
            <a:r>
              <a:rPr lang="ru-RU" sz="3200" dirty="0"/>
              <a:t> </a:t>
            </a:r>
            <a:endParaRPr lang="ro-MD" sz="3200" dirty="0" smtClean="0"/>
          </a:p>
          <a:p>
            <a:r>
              <a:rPr lang="ru-RU" sz="3200" dirty="0" smtClean="0"/>
              <a:t>4.3</a:t>
            </a:r>
            <a:r>
              <a:rPr lang="ru-RU" sz="3200" dirty="0"/>
              <a:t>. </a:t>
            </a:r>
            <a:r>
              <a:rPr lang="ru-RU" sz="3200" dirty="0" err="1"/>
              <a:t>Adjuvanţi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filtrare</a:t>
            </a:r>
            <a:r>
              <a:rPr lang="ru-RU" sz="3200" dirty="0"/>
              <a:t> </a:t>
            </a:r>
            <a:endParaRPr lang="ro-MD" sz="3200" dirty="0" smtClean="0"/>
          </a:p>
          <a:p>
            <a:r>
              <a:rPr lang="ru-RU" sz="3200" dirty="0" smtClean="0"/>
              <a:t>4.4</a:t>
            </a:r>
            <a:r>
              <a:rPr lang="ru-RU" sz="3200" dirty="0"/>
              <a:t>. </a:t>
            </a:r>
            <a:r>
              <a:rPr lang="ru-RU" sz="3200" dirty="0" err="1"/>
              <a:t>Gaze</a:t>
            </a:r>
            <a:r>
              <a:rPr lang="ru-RU" sz="3200" dirty="0"/>
              <a:t> </a:t>
            </a:r>
            <a:r>
              <a:rPr lang="ru-RU" sz="3200" dirty="0" err="1"/>
              <a:t>propulsoare</a:t>
            </a:r>
            <a:r>
              <a:rPr lang="ru-RU" sz="3200" dirty="0"/>
              <a:t> </a:t>
            </a:r>
            <a:endParaRPr lang="ro-MD" sz="3200" dirty="0" smtClean="0"/>
          </a:p>
          <a:p>
            <a:r>
              <a:rPr lang="ru-RU" sz="3200" dirty="0" smtClean="0"/>
              <a:t>4.5</a:t>
            </a:r>
            <a:r>
              <a:rPr lang="ru-RU" sz="3200" dirty="0"/>
              <a:t>. </a:t>
            </a:r>
            <a:r>
              <a:rPr lang="ru-RU" sz="3200" dirty="0" err="1"/>
              <a:t>Agenţi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 smtClean="0"/>
              <a:t>răcire</a:t>
            </a:r>
            <a:r>
              <a:rPr lang="ro-MD" sz="3200" dirty="0" smtClean="0"/>
              <a:t> </a:t>
            </a:r>
            <a:r>
              <a:rPr lang="ru-RU" sz="3200" dirty="0" err="1" smtClean="0"/>
              <a:t>şi</a:t>
            </a:r>
            <a:r>
              <a:rPr lang="ru-RU" sz="3200" dirty="0" smtClean="0"/>
              <a:t> </a:t>
            </a:r>
            <a:r>
              <a:rPr lang="ru-RU" sz="3200" dirty="0" err="1"/>
              <a:t>substanţe</a:t>
            </a:r>
            <a:r>
              <a:rPr lang="ru-RU" sz="3200" dirty="0"/>
              <a:t> </a:t>
            </a:r>
            <a:r>
              <a:rPr lang="ru-RU" sz="3200" dirty="0" err="1"/>
              <a:t>criogene</a:t>
            </a:r>
            <a:r>
              <a:rPr lang="ru-RU" sz="3200" dirty="0"/>
              <a:t> </a:t>
            </a:r>
            <a:endParaRPr lang="ro-MD" sz="3200" dirty="0" smtClean="0"/>
          </a:p>
          <a:p>
            <a:r>
              <a:rPr lang="ru-RU" sz="3200" dirty="0" smtClean="0"/>
              <a:t>4.6</a:t>
            </a:r>
            <a:r>
              <a:rPr lang="ru-RU" sz="3200" dirty="0"/>
              <a:t>. </a:t>
            </a:r>
            <a:r>
              <a:rPr lang="ru-RU" sz="3200" dirty="0" err="1"/>
              <a:t>Antispumanţi</a:t>
            </a:r>
            <a:r>
              <a:rPr lang="ru-RU" sz="3200" dirty="0"/>
              <a:t> </a:t>
            </a:r>
            <a:endParaRPr lang="ro-MD" sz="3200" dirty="0" smtClean="0"/>
          </a:p>
          <a:p>
            <a:r>
              <a:rPr lang="ru-RU" sz="3200" dirty="0" smtClean="0"/>
              <a:t>4.7</a:t>
            </a:r>
            <a:r>
              <a:rPr lang="ru-RU" sz="3200" dirty="0"/>
              <a:t>. </a:t>
            </a:r>
            <a:r>
              <a:rPr lang="ru-RU" sz="3200" dirty="0" err="1"/>
              <a:t>Săruri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emulsifiere</a:t>
            </a:r>
            <a:r>
              <a:rPr lang="ru-RU" sz="3200" dirty="0"/>
              <a:t> </a:t>
            </a:r>
            <a:endParaRPr lang="ro-MD" sz="3200" dirty="0" smtClean="0"/>
          </a:p>
          <a:p>
            <a:r>
              <a:rPr lang="ru-RU" sz="3200" dirty="0" smtClean="0"/>
              <a:t>4.8</a:t>
            </a:r>
            <a:r>
              <a:rPr lang="ru-RU" sz="3200" dirty="0"/>
              <a:t>. </a:t>
            </a:r>
            <a:r>
              <a:rPr lang="ru-RU" sz="3200" dirty="0" err="1"/>
              <a:t>Enzime</a:t>
            </a:r>
            <a:r>
              <a:rPr lang="ru-RU" sz="3200" dirty="0"/>
              <a:t> </a:t>
            </a:r>
            <a:endParaRPr lang="ro-MD" sz="3200" dirty="0" smtClean="0"/>
          </a:p>
          <a:p>
            <a:r>
              <a:rPr lang="ru-RU" sz="3200" dirty="0" smtClean="0"/>
              <a:t>4.9</a:t>
            </a:r>
            <a:r>
              <a:rPr lang="ru-RU" sz="3200" dirty="0"/>
              <a:t>. </a:t>
            </a:r>
            <a:r>
              <a:rPr lang="ru-RU" sz="3200" dirty="0" err="1"/>
              <a:t>Culturi</a:t>
            </a:r>
            <a:r>
              <a:rPr lang="ru-RU" sz="3200" dirty="0"/>
              <a:t> </a:t>
            </a:r>
            <a:r>
              <a:rPr lang="ru-RU" sz="3200" dirty="0" err="1"/>
              <a:t>microbiene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2540786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7800" y="346839"/>
            <a:ext cx="11709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o-MD" sz="3200" dirty="0" smtClean="0"/>
              <a:t>	</a:t>
            </a:r>
            <a:r>
              <a:rPr lang="ru-RU" sz="3600" dirty="0" err="1" smtClean="0"/>
              <a:t>Drept</a:t>
            </a:r>
            <a:r>
              <a:rPr lang="ru-RU" sz="3600" dirty="0" smtClean="0"/>
              <a:t> </a:t>
            </a:r>
            <a:r>
              <a:rPr lang="ru-RU" sz="3600" dirty="0" err="1"/>
              <a:t>auxiliari</a:t>
            </a:r>
            <a:r>
              <a:rPr lang="ru-RU" sz="3600" dirty="0"/>
              <a:t> </a:t>
            </a:r>
            <a:r>
              <a:rPr lang="ru-RU" sz="3600" dirty="0" err="1"/>
              <a:t>tehnologici</a:t>
            </a:r>
            <a:r>
              <a:rPr lang="ru-RU" sz="3600" dirty="0"/>
              <a:t> </a:t>
            </a:r>
            <a:r>
              <a:rPr lang="ru-RU" sz="3600" dirty="0" err="1"/>
              <a:t>sunt</a:t>
            </a:r>
            <a:r>
              <a:rPr lang="ru-RU" sz="3600" dirty="0"/>
              <a:t> </a:t>
            </a:r>
            <a:r>
              <a:rPr lang="ru-RU" sz="3600" dirty="0" err="1"/>
              <a:t>definite</a:t>
            </a:r>
            <a:r>
              <a:rPr lang="ru-RU" sz="3600" dirty="0"/>
              <a:t> </a:t>
            </a:r>
            <a:r>
              <a:rPr lang="ru-RU" sz="3600" dirty="0" err="1"/>
              <a:t>acele</a:t>
            </a:r>
            <a:r>
              <a:rPr lang="ru-RU" sz="3600" dirty="0"/>
              <a:t> </a:t>
            </a:r>
            <a:r>
              <a:rPr lang="ru-RU" sz="3600" dirty="0" err="1"/>
              <a:t>substanţe</a:t>
            </a:r>
            <a:r>
              <a:rPr lang="ru-RU" sz="3600" dirty="0"/>
              <a:t> </a:t>
            </a:r>
            <a:r>
              <a:rPr lang="ru-RU" sz="3600" dirty="0" err="1"/>
              <a:t>sau</a:t>
            </a:r>
            <a:r>
              <a:rPr lang="ru-RU" sz="3600" dirty="0"/>
              <a:t> </a:t>
            </a:r>
            <a:r>
              <a:rPr lang="ru-RU" sz="3600" dirty="0" err="1"/>
              <a:t>materiale</a:t>
            </a:r>
            <a:r>
              <a:rPr lang="ru-RU" sz="3600" dirty="0"/>
              <a:t>, </a:t>
            </a:r>
            <a:r>
              <a:rPr lang="ru-RU" sz="3600" dirty="0" err="1"/>
              <a:t>fără</a:t>
            </a:r>
            <a:r>
              <a:rPr lang="ru-RU" sz="3600" dirty="0"/>
              <a:t> a </a:t>
            </a:r>
            <a:r>
              <a:rPr lang="ru-RU" sz="3600" dirty="0" err="1"/>
              <a:t>include</a:t>
            </a:r>
            <a:r>
              <a:rPr lang="ru-RU" sz="3600" dirty="0"/>
              <a:t> </a:t>
            </a:r>
            <a:r>
              <a:rPr lang="ru-RU" sz="3600" dirty="0" err="1"/>
              <a:t>aparate</a:t>
            </a:r>
            <a:r>
              <a:rPr lang="ru-RU" sz="3600" dirty="0"/>
              <a:t> </a:t>
            </a:r>
            <a:r>
              <a:rPr lang="ru-RU" sz="3600" dirty="0" err="1"/>
              <a:t>sau</a:t>
            </a:r>
            <a:r>
              <a:rPr lang="ru-RU" sz="3600" dirty="0"/>
              <a:t> </a:t>
            </a:r>
            <a:r>
              <a:rPr lang="ru-RU" sz="3600" dirty="0" err="1"/>
              <a:t>ustensile</a:t>
            </a:r>
            <a:r>
              <a:rPr lang="ru-RU" sz="3600" dirty="0"/>
              <a:t>, </a:t>
            </a:r>
            <a:r>
              <a:rPr lang="ru-RU" sz="3600" dirty="0" err="1"/>
              <a:t>care</a:t>
            </a:r>
            <a:r>
              <a:rPr lang="ru-RU" sz="3600" dirty="0"/>
              <a:t> </a:t>
            </a:r>
            <a:r>
              <a:rPr lang="ru-RU" sz="3600" dirty="0" err="1"/>
              <a:t>nu</a:t>
            </a:r>
            <a:r>
              <a:rPr lang="ru-RU" sz="3600" dirty="0"/>
              <a:t> </a:t>
            </a:r>
            <a:r>
              <a:rPr lang="ru-RU" sz="3600" dirty="0" err="1"/>
              <a:t>sunt</a:t>
            </a:r>
            <a:r>
              <a:rPr lang="ru-RU" sz="3600" dirty="0"/>
              <a:t> </a:t>
            </a:r>
            <a:r>
              <a:rPr lang="ru-RU" sz="3600" dirty="0" err="1"/>
              <a:t>consumate</a:t>
            </a:r>
            <a:r>
              <a:rPr lang="ru-RU" sz="3600" dirty="0"/>
              <a:t> </a:t>
            </a:r>
            <a:r>
              <a:rPr lang="ru-RU" sz="3600" dirty="0" err="1"/>
              <a:t>ca</a:t>
            </a:r>
            <a:r>
              <a:rPr lang="ru-RU" sz="3600" dirty="0"/>
              <a:t> </a:t>
            </a:r>
            <a:r>
              <a:rPr lang="ru-RU" sz="3600" dirty="0" err="1"/>
              <a:t>ingrediente</a:t>
            </a:r>
            <a:r>
              <a:rPr lang="ru-RU" sz="3600" dirty="0"/>
              <a:t> </a:t>
            </a:r>
            <a:r>
              <a:rPr lang="ru-RU" sz="3600" dirty="0" err="1"/>
              <a:t>ale</a:t>
            </a:r>
            <a:r>
              <a:rPr lang="ru-RU" sz="3600" dirty="0"/>
              <a:t> </a:t>
            </a:r>
            <a:r>
              <a:rPr lang="ru-RU" sz="3600" dirty="0" err="1"/>
              <a:t>alimentelor</a:t>
            </a:r>
            <a:r>
              <a:rPr lang="ru-RU" sz="3600" dirty="0"/>
              <a:t>, </a:t>
            </a:r>
            <a:r>
              <a:rPr lang="ru-RU" sz="3600" dirty="0" err="1"/>
              <a:t>dar</a:t>
            </a:r>
            <a:r>
              <a:rPr lang="ru-RU" sz="3600" dirty="0"/>
              <a:t> </a:t>
            </a:r>
            <a:r>
              <a:rPr lang="ru-RU" sz="3600" dirty="0" err="1"/>
              <a:t>sunt</a:t>
            </a:r>
            <a:r>
              <a:rPr lang="ru-RU" sz="3600" dirty="0"/>
              <a:t> </a:t>
            </a:r>
            <a:r>
              <a:rPr lang="ru-RU" sz="3600" dirty="0" err="1"/>
              <a:t>utilizate</a:t>
            </a:r>
            <a:r>
              <a:rPr lang="ru-RU" sz="3600" dirty="0"/>
              <a:t> </a:t>
            </a:r>
            <a:r>
              <a:rPr lang="ru-RU" sz="3600" dirty="0" err="1"/>
              <a:t>în</a:t>
            </a:r>
            <a:r>
              <a:rPr lang="ru-RU" sz="3600" dirty="0"/>
              <a:t> </a:t>
            </a:r>
            <a:r>
              <a:rPr lang="ru-RU" sz="3600" dirty="0" err="1"/>
              <a:t>timpul</a:t>
            </a:r>
            <a:r>
              <a:rPr lang="ru-RU" sz="3600" dirty="0"/>
              <a:t> </a:t>
            </a:r>
            <a:r>
              <a:rPr lang="ru-RU" sz="3600" dirty="0" err="1"/>
              <a:t>procesării</a:t>
            </a:r>
            <a:r>
              <a:rPr lang="ru-RU" sz="3600" dirty="0"/>
              <a:t> </a:t>
            </a:r>
            <a:r>
              <a:rPr lang="ru-RU" sz="3600" dirty="0" err="1"/>
              <a:t>materiilor</a:t>
            </a:r>
            <a:r>
              <a:rPr lang="ru-RU" sz="3600" dirty="0"/>
              <a:t> </a:t>
            </a:r>
            <a:r>
              <a:rPr lang="ru-RU" sz="3600" dirty="0" err="1"/>
              <a:t>prime</a:t>
            </a:r>
            <a:r>
              <a:rPr lang="ru-RU" sz="3600" dirty="0"/>
              <a:t>, </a:t>
            </a:r>
            <a:r>
              <a:rPr lang="ru-RU" sz="3600" dirty="0" err="1"/>
              <a:t>alimentelor</a:t>
            </a:r>
            <a:r>
              <a:rPr lang="ru-RU" sz="3600" dirty="0"/>
              <a:t> </a:t>
            </a:r>
            <a:r>
              <a:rPr lang="ru-RU" sz="3600" dirty="0" err="1"/>
              <a:t>sau</a:t>
            </a:r>
            <a:r>
              <a:rPr lang="ru-RU" sz="3600" dirty="0"/>
              <a:t> </a:t>
            </a:r>
            <a:r>
              <a:rPr lang="ru-RU" sz="3600" dirty="0" err="1"/>
              <a:t>ingredientelor</a:t>
            </a:r>
            <a:r>
              <a:rPr lang="ru-RU" sz="3600" dirty="0"/>
              <a:t> </a:t>
            </a:r>
            <a:r>
              <a:rPr lang="ru-RU" sz="3600" dirty="0" err="1"/>
              <a:t>pentru</a:t>
            </a:r>
            <a:r>
              <a:rPr lang="ru-RU" sz="3600" dirty="0"/>
              <a:t> a </a:t>
            </a:r>
            <a:r>
              <a:rPr lang="ru-RU" sz="3600" dirty="0" err="1"/>
              <a:t>realiza</a:t>
            </a:r>
            <a:r>
              <a:rPr lang="ru-RU" sz="3600" dirty="0"/>
              <a:t> </a:t>
            </a:r>
            <a:r>
              <a:rPr lang="ru-RU" sz="3600" dirty="0" err="1"/>
              <a:t>un</a:t>
            </a:r>
            <a:r>
              <a:rPr lang="ru-RU" sz="3600" dirty="0"/>
              <a:t> </a:t>
            </a:r>
            <a:r>
              <a:rPr lang="ru-RU" sz="3600" dirty="0" err="1"/>
              <a:t>anumit</a:t>
            </a:r>
            <a:r>
              <a:rPr lang="ru-RU" sz="3600" dirty="0"/>
              <a:t> </a:t>
            </a:r>
            <a:r>
              <a:rPr lang="ru-RU" sz="3600" dirty="0" err="1"/>
              <a:t>obiectiv</a:t>
            </a:r>
            <a:r>
              <a:rPr lang="ru-RU" sz="3600" dirty="0"/>
              <a:t> </a:t>
            </a:r>
            <a:r>
              <a:rPr lang="ru-RU" sz="3600" dirty="0" err="1"/>
              <a:t>tehnologic</a:t>
            </a:r>
            <a:r>
              <a:rPr lang="ru-RU" sz="3600" dirty="0"/>
              <a:t>. </a:t>
            </a:r>
            <a:r>
              <a:rPr lang="ru-RU" sz="3600" dirty="0" err="1"/>
              <a:t>Ele</a:t>
            </a:r>
            <a:r>
              <a:rPr lang="ru-RU" sz="3600" dirty="0"/>
              <a:t> </a:t>
            </a:r>
            <a:r>
              <a:rPr lang="ru-RU" sz="3600" dirty="0" err="1"/>
              <a:t>sunt</a:t>
            </a:r>
            <a:r>
              <a:rPr lang="ru-RU" sz="3600" dirty="0"/>
              <a:t> </a:t>
            </a:r>
            <a:r>
              <a:rPr lang="ru-RU" sz="3600" dirty="0" err="1"/>
              <a:t>distruse</a:t>
            </a:r>
            <a:r>
              <a:rPr lang="ru-RU" sz="3600" dirty="0"/>
              <a:t> </a:t>
            </a:r>
            <a:r>
              <a:rPr lang="ru-RU" sz="3600" dirty="0" err="1"/>
              <a:t>sau</a:t>
            </a:r>
            <a:r>
              <a:rPr lang="ru-RU" sz="3600" dirty="0"/>
              <a:t> </a:t>
            </a:r>
            <a:r>
              <a:rPr lang="ru-RU" sz="3600" dirty="0" err="1"/>
              <a:t>eliminate</a:t>
            </a:r>
            <a:r>
              <a:rPr lang="ru-RU" sz="3600" dirty="0"/>
              <a:t> </a:t>
            </a:r>
            <a:r>
              <a:rPr lang="ru-RU" sz="3600" dirty="0" err="1" smtClean="0"/>
              <a:t>înainte</a:t>
            </a:r>
            <a:r>
              <a:rPr lang="ro-MD" sz="3600" dirty="0" smtClean="0"/>
              <a:t> de</a:t>
            </a:r>
            <a:r>
              <a:rPr lang="ru-RU" sz="3600" dirty="0" smtClean="0"/>
              <a:t> </a:t>
            </a:r>
            <a:r>
              <a:rPr lang="ru-RU" sz="3600" dirty="0" err="1"/>
              <a:t>realizarea</a:t>
            </a:r>
            <a:r>
              <a:rPr lang="ru-RU" sz="3600" dirty="0"/>
              <a:t> </a:t>
            </a:r>
            <a:r>
              <a:rPr lang="ru-RU" sz="3600" dirty="0" err="1"/>
              <a:t>produsului</a:t>
            </a:r>
            <a:r>
              <a:rPr lang="ru-RU" sz="3600" dirty="0"/>
              <a:t> </a:t>
            </a:r>
            <a:r>
              <a:rPr lang="ru-RU" sz="3600" dirty="0" err="1"/>
              <a:t>finit</a:t>
            </a:r>
            <a:r>
              <a:rPr lang="ru-RU" sz="3600" dirty="0"/>
              <a:t>, </a:t>
            </a:r>
            <a:r>
              <a:rPr lang="ru-RU" sz="3600" dirty="0" err="1"/>
              <a:t>dar</a:t>
            </a:r>
            <a:r>
              <a:rPr lang="ru-RU" sz="3600" dirty="0"/>
              <a:t> </a:t>
            </a:r>
            <a:r>
              <a:rPr lang="ru-RU" sz="3600" dirty="0" err="1"/>
              <a:t>pot</a:t>
            </a:r>
            <a:r>
              <a:rPr lang="ru-RU" sz="3600" dirty="0"/>
              <a:t> </a:t>
            </a:r>
            <a:r>
              <a:rPr lang="ru-RU" sz="3600" dirty="0" err="1"/>
              <a:t>fi</a:t>
            </a:r>
            <a:r>
              <a:rPr lang="ru-RU" sz="3600" dirty="0"/>
              <a:t> </a:t>
            </a:r>
            <a:r>
              <a:rPr lang="ru-RU" sz="3600" dirty="0" err="1"/>
              <a:t>prezente</a:t>
            </a:r>
            <a:r>
              <a:rPr lang="ru-RU" sz="3600" dirty="0"/>
              <a:t> </a:t>
            </a:r>
            <a:r>
              <a:rPr lang="ru-RU" sz="3600" dirty="0" err="1"/>
              <a:t>accidental</a:t>
            </a:r>
            <a:r>
              <a:rPr lang="ru-RU" sz="3600" dirty="0"/>
              <a:t> </a:t>
            </a:r>
            <a:r>
              <a:rPr lang="ru-RU" sz="3600" dirty="0" err="1"/>
              <a:t>sub</a:t>
            </a:r>
            <a:r>
              <a:rPr lang="ru-RU" sz="3600" dirty="0"/>
              <a:t> </a:t>
            </a:r>
            <a:r>
              <a:rPr lang="ru-RU" sz="3600" dirty="0" err="1"/>
              <a:t>formă</a:t>
            </a:r>
            <a:r>
              <a:rPr lang="ru-RU" sz="3600" dirty="0"/>
              <a:t> </a:t>
            </a:r>
            <a:r>
              <a:rPr lang="ru-RU" sz="3600" dirty="0" err="1"/>
              <a:t>de</a:t>
            </a:r>
            <a:r>
              <a:rPr lang="ru-RU" sz="3600" dirty="0"/>
              <a:t> </a:t>
            </a:r>
            <a:r>
              <a:rPr lang="ru-RU" sz="3600" dirty="0" err="1"/>
              <a:t>reziduuri</a:t>
            </a:r>
            <a:r>
              <a:rPr lang="ru-RU" sz="3600" dirty="0"/>
              <a:t> </a:t>
            </a:r>
            <a:r>
              <a:rPr lang="ru-RU" sz="3600" dirty="0" err="1"/>
              <a:t>sau</a:t>
            </a:r>
            <a:r>
              <a:rPr lang="ru-RU" sz="3600" dirty="0"/>
              <a:t> </a:t>
            </a:r>
            <a:r>
              <a:rPr lang="ru-RU" sz="3600" dirty="0" err="1"/>
              <a:t>derivaţi</a:t>
            </a:r>
            <a:r>
              <a:rPr lang="ru-RU" sz="3600" dirty="0"/>
              <a:t>. </a:t>
            </a:r>
            <a:r>
              <a:rPr lang="ru-RU" sz="3600" dirty="0" err="1"/>
              <a:t>În</a:t>
            </a:r>
            <a:r>
              <a:rPr lang="ru-RU" sz="3600" dirty="0"/>
              <a:t> </a:t>
            </a:r>
            <a:r>
              <a:rPr lang="ru-RU" sz="3600" dirty="0" err="1"/>
              <a:t>unele</a:t>
            </a:r>
            <a:r>
              <a:rPr lang="ru-RU" sz="3600" dirty="0"/>
              <a:t> </a:t>
            </a:r>
            <a:r>
              <a:rPr lang="ru-RU" sz="3600" dirty="0" err="1"/>
              <a:t>ţări</a:t>
            </a:r>
            <a:r>
              <a:rPr lang="ru-RU" sz="3600" dirty="0"/>
              <a:t> </a:t>
            </a:r>
            <a:r>
              <a:rPr lang="ru-RU" sz="3600" dirty="0" err="1"/>
              <a:t>aceste</a:t>
            </a:r>
            <a:r>
              <a:rPr lang="ru-RU" sz="3600" dirty="0"/>
              <a:t> </a:t>
            </a:r>
            <a:r>
              <a:rPr lang="ru-RU" sz="3600" dirty="0" err="1"/>
              <a:t>produse</a:t>
            </a:r>
            <a:r>
              <a:rPr lang="ru-RU" sz="3600" dirty="0"/>
              <a:t> </a:t>
            </a:r>
            <a:r>
              <a:rPr lang="ru-RU" sz="3600" dirty="0" err="1"/>
              <a:t>nu</a:t>
            </a:r>
            <a:r>
              <a:rPr lang="ru-RU" sz="3600" dirty="0"/>
              <a:t> </a:t>
            </a:r>
            <a:r>
              <a:rPr lang="ru-RU" sz="3600" dirty="0" err="1"/>
              <a:t>sunt</a:t>
            </a:r>
            <a:r>
              <a:rPr lang="ru-RU" sz="3600" dirty="0"/>
              <a:t> </a:t>
            </a:r>
            <a:r>
              <a:rPr lang="ru-RU" sz="3600" dirty="0" err="1"/>
              <a:t>considerate</a:t>
            </a:r>
            <a:r>
              <a:rPr lang="ru-RU" sz="3600" dirty="0"/>
              <a:t> </a:t>
            </a:r>
            <a:r>
              <a:rPr lang="ru-RU" sz="3600" dirty="0" err="1"/>
              <a:t>drept</a:t>
            </a:r>
            <a:r>
              <a:rPr lang="ru-RU" sz="3600" dirty="0"/>
              <a:t> </a:t>
            </a:r>
            <a:r>
              <a:rPr lang="ru-RU" sz="3600" dirty="0" err="1"/>
              <a:t>aditivi</a:t>
            </a:r>
            <a:r>
              <a:rPr lang="ru-RU" sz="3600" dirty="0"/>
              <a:t> </a:t>
            </a:r>
            <a:r>
              <a:rPr lang="ru-RU" sz="3600" dirty="0" err="1"/>
              <a:t>deoarece</a:t>
            </a:r>
            <a:r>
              <a:rPr lang="ru-RU" sz="3600" dirty="0"/>
              <a:t> </a:t>
            </a:r>
            <a:r>
              <a:rPr lang="ru-RU" sz="3600" dirty="0" err="1"/>
              <a:t>în</a:t>
            </a:r>
            <a:r>
              <a:rPr lang="ru-RU" sz="3600" dirty="0"/>
              <a:t> </a:t>
            </a:r>
            <a:r>
              <a:rPr lang="ru-RU" sz="3600" dirty="0" err="1"/>
              <a:t>ce</a:t>
            </a:r>
            <a:r>
              <a:rPr lang="ru-RU" sz="3600" dirty="0"/>
              <a:t> </a:t>
            </a:r>
            <a:r>
              <a:rPr lang="ru-RU" sz="3600" dirty="0" err="1"/>
              <a:t>priveşte</a:t>
            </a:r>
            <a:r>
              <a:rPr lang="ru-RU" sz="3600" dirty="0"/>
              <a:t> </a:t>
            </a:r>
            <a:r>
              <a:rPr lang="ru-RU" sz="3600" dirty="0" err="1"/>
              <a:t>prezenţa</a:t>
            </a:r>
            <a:r>
              <a:rPr lang="ru-RU" sz="3600" dirty="0"/>
              <a:t> </a:t>
            </a:r>
            <a:r>
              <a:rPr lang="ru-RU" sz="3600" dirty="0" err="1"/>
              <a:t>lor</a:t>
            </a:r>
            <a:r>
              <a:rPr lang="ru-RU" sz="3600" dirty="0"/>
              <a:t> </a:t>
            </a:r>
            <a:r>
              <a:rPr lang="ru-RU" sz="3600" dirty="0" err="1"/>
              <a:t>în</a:t>
            </a:r>
            <a:r>
              <a:rPr lang="ru-RU" sz="3600" dirty="0"/>
              <a:t> </a:t>
            </a:r>
            <a:r>
              <a:rPr lang="ru-RU" sz="3600" dirty="0" err="1"/>
              <a:t>alimente</a:t>
            </a:r>
            <a:r>
              <a:rPr lang="ru-RU" sz="3600" dirty="0"/>
              <a:t> </a:t>
            </a:r>
            <a:r>
              <a:rPr lang="ru-RU" sz="3600" dirty="0" err="1"/>
              <a:t>lipseşte</a:t>
            </a:r>
            <a:r>
              <a:rPr lang="ru-RU" sz="3600" dirty="0"/>
              <a:t> </a:t>
            </a:r>
            <a:r>
              <a:rPr lang="ru-RU" sz="3600" dirty="0" err="1"/>
              <a:t>elementul</a:t>
            </a:r>
            <a:r>
              <a:rPr lang="ru-RU" sz="3600" dirty="0"/>
              <a:t> </a:t>
            </a:r>
            <a:r>
              <a:rPr lang="ru-RU" sz="3600" dirty="0" err="1"/>
              <a:t>intenţionat</a:t>
            </a:r>
            <a:r>
              <a:rPr lang="ru-RU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289619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800" y="291237"/>
            <a:ext cx="113792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err="1"/>
              <a:t>Clasificarea</a:t>
            </a:r>
            <a:r>
              <a:rPr lang="ru-RU" sz="4000" b="1" dirty="0"/>
              <a:t> </a:t>
            </a:r>
            <a:r>
              <a:rPr lang="ru-RU" sz="4000" b="1" dirty="0" err="1"/>
              <a:t>generală</a:t>
            </a:r>
            <a:r>
              <a:rPr lang="ru-RU" sz="4000" b="1" dirty="0"/>
              <a:t> </a:t>
            </a:r>
            <a:r>
              <a:rPr lang="ru-RU" sz="4000" b="1" dirty="0" err="1"/>
              <a:t>cu</a:t>
            </a:r>
            <a:r>
              <a:rPr lang="ru-RU" sz="4000" b="1" dirty="0"/>
              <a:t> </a:t>
            </a:r>
            <a:r>
              <a:rPr lang="ru-RU" sz="4000" b="1" dirty="0" err="1"/>
              <a:t>utilizarea</a:t>
            </a:r>
            <a:r>
              <a:rPr lang="ru-RU" sz="4000" b="1" dirty="0"/>
              <a:t> E: </a:t>
            </a:r>
            <a:endParaRPr lang="ro-MD" sz="4000" b="1" dirty="0" smtClean="0"/>
          </a:p>
          <a:p>
            <a:r>
              <a:rPr lang="ru-RU" sz="3600" dirty="0" smtClean="0"/>
              <a:t>E </a:t>
            </a:r>
            <a:r>
              <a:rPr lang="ru-RU" sz="3600" dirty="0"/>
              <a:t>100 – E 182 - </a:t>
            </a:r>
            <a:r>
              <a:rPr lang="ru-RU" sz="3600" i="1" dirty="0" err="1"/>
              <a:t>Coloranţi</a:t>
            </a:r>
            <a:r>
              <a:rPr lang="ru-RU" sz="3600" i="1" dirty="0"/>
              <a:t> </a:t>
            </a:r>
            <a:endParaRPr lang="ro-MD" sz="3600" i="1" dirty="0" smtClean="0"/>
          </a:p>
          <a:p>
            <a:r>
              <a:rPr lang="ru-RU" sz="3600" dirty="0" smtClean="0"/>
              <a:t>E </a:t>
            </a:r>
            <a:r>
              <a:rPr lang="ru-RU" sz="3600" dirty="0"/>
              <a:t>200 </a:t>
            </a:r>
            <a:r>
              <a:rPr lang="ru-RU" sz="3600" dirty="0" err="1"/>
              <a:t>şi</a:t>
            </a:r>
            <a:r>
              <a:rPr lang="ru-RU" sz="3600" dirty="0"/>
              <a:t> </a:t>
            </a:r>
            <a:r>
              <a:rPr lang="ru-RU" sz="3600" dirty="0" err="1"/>
              <a:t>mai</a:t>
            </a:r>
            <a:r>
              <a:rPr lang="ru-RU" sz="3600" dirty="0"/>
              <a:t> </a:t>
            </a:r>
            <a:r>
              <a:rPr lang="ru-RU" sz="3600" dirty="0" err="1"/>
              <a:t>mult</a:t>
            </a:r>
            <a:r>
              <a:rPr lang="ru-RU" sz="3600" dirty="0"/>
              <a:t> - </a:t>
            </a:r>
            <a:r>
              <a:rPr lang="ru-RU" sz="3600" i="1" dirty="0" err="1"/>
              <a:t>Conservanţi</a:t>
            </a:r>
            <a:r>
              <a:rPr lang="ru-RU" sz="3600" i="1" dirty="0"/>
              <a:t> </a:t>
            </a:r>
            <a:endParaRPr lang="ro-MD" sz="3600" i="1" dirty="0" smtClean="0"/>
          </a:p>
          <a:p>
            <a:r>
              <a:rPr lang="ru-RU" sz="3600" dirty="0" smtClean="0"/>
              <a:t>E </a:t>
            </a:r>
            <a:r>
              <a:rPr lang="ru-RU" sz="3600" dirty="0"/>
              <a:t>300 </a:t>
            </a:r>
            <a:r>
              <a:rPr lang="ru-RU" sz="3600" dirty="0" err="1"/>
              <a:t>şi</a:t>
            </a:r>
            <a:r>
              <a:rPr lang="ru-RU" sz="3600" dirty="0"/>
              <a:t> </a:t>
            </a:r>
            <a:r>
              <a:rPr lang="ru-RU" sz="3600" dirty="0" err="1"/>
              <a:t>mai</a:t>
            </a:r>
            <a:r>
              <a:rPr lang="ru-RU" sz="3600" dirty="0"/>
              <a:t> </a:t>
            </a:r>
            <a:r>
              <a:rPr lang="ru-RU" sz="3600" dirty="0" err="1"/>
              <a:t>mult</a:t>
            </a:r>
            <a:r>
              <a:rPr lang="ru-RU" sz="3600" dirty="0"/>
              <a:t> - </a:t>
            </a:r>
            <a:r>
              <a:rPr lang="ru-RU" sz="3600" i="1" dirty="0" err="1"/>
              <a:t>Antioxidanţi</a:t>
            </a:r>
            <a:r>
              <a:rPr lang="ru-RU" sz="3600" i="1" dirty="0"/>
              <a:t> </a:t>
            </a:r>
            <a:endParaRPr lang="ro-MD" sz="3600" i="1" dirty="0" smtClean="0"/>
          </a:p>
          <a:p>
            <a:r>
              <a:rPr lang="ru-RU" sz="3600" dirty="0" smtClean="0"/>
              <a:t>E </a:t>
            </a:r>
            <a:r>
              <a:rPr lang="ru-RU" sz="3600" dirty="0"/>
              <a:t>400 </a:t>
            </a:r>
            <a:r>
              <a:rPr lang="ru-RU" sz="3600" dirty="0" err="1"/>
              <a:t>şi</a:t>
            </a:r>
            <a:r>
              <a:rPr lang="ru-RU" sz="3600" dirty="0"/>
              <a:t> </a:t>
            </a:r>
            <a:r>
              <a:rPr lang="ru-RU" sz="3600" dirty="0" err="1"/>
              <a:t>mai</a:t>
            </a:r>
            <a:r>
              <a:rPr lang="ru-RU" sz="3600" dirty="0"/>
              <a:t> </a:t>
            </a:r>
            <a:r>
              <a:rPr lang="ru-RU" sz="3600" dirty="0" err="1"/>
              <a:t>mult</a:t>
            </a:r>
            <a:r>
              <a:rPr lang="ru-RU" sz="3600" dirty="0"/>
              <a:t> - </a:t>
            </a:r>
            <a:r>
              <a:rPr lang="ru-RU" sz="3600" i="1" dirty="0" err="1"/>
              <a:t>Stabilizatori</a:t>
            </a:r>
            <a:r>
              <a:rPr lang="ru-RU" sz="3600" i="1" dirty="0"/>
              <a:t> </a:t>
            </a:r>
            <a:endParaRPr lang="ro-MD" sz="3600" i="1" dirty="0" smtClean="0"/>
          </a:p>
          <a:p>
            <a:r>
              <a:rPr lang="ru-RU" sz="3600" dirty="0" smtClean="0"/>
              <a:t>E </a:t>
            </a:r>
            <a:r>
              <a:rPr lang="ru-RU" sz="3600" dirty="0"/>
              <a:t>500 </a:t>
            </a:r>
            <a:r>
              <a:rPr lang="ru-RU" sz="3600" dirty="0" err="1"/>
              <a:t>şi</a:t>
            </a:r>
            <a:r>
              <a:rPr lang="ru-RU" sz="3600" dirty="0"/>
              <a:t> </a:t>
            </a:r>
            <a:r>
              <a:rPr lang="ru-RU" sz="3600" dirty="0" err="1"/>
              <a:t>mai</a:t>
            </a:r>
            <a:r>
              <a:rPr lang="ru-RU" sz="3600" dirty="0"/>
              <a:t> </a:t>
            </a:r>
            <a:r>
              <a:rPr lang="ru-RU" sz="3600" dirty="0" err="1"/>
              <a:t>mult</a:t>
            </a:r>
            <a:r>
              <a:rPr lang="ru-RU" sz="3600" dirty="0"/>
              <a:t> - </a:t>
            </a:r>
            <a:r>
              <a:rPr lang="ru-RU" sz="3600" i="1" dirty="0" err="1"/>
              <a:t>Emulgatori</a:t>
            </a:r>
            <a:r>
              <a:rPr lang="ru-RU" sz="3600" i="1" dirty="0"/>
              <a:t> </a:t>
            </a:r>
            <a:endParaRPr lang="ro-MD" sz="3600" i="1" dirty="0" smtClean="0"/>
          </a:p>
          <a:p>
            <a:r>
              <a:rPr lang="ru-RU" sz="3600" dirty="0" smtClean="0"/>
              <a:t>E </a:t>
            </a:r>
            <a:r>
              <a:rPr lang="ru-RU" sz="3600" dirty="0"/>
              <a:t>600 </a:t>
            </a:r>
            <a:r>
              <a:rPr lang="ru-RU" sz="3600" dirty="0" err="1"/>
              <a:t>şi</a:t>
            </a:r>
            <a:r>
              <a:rPr lang="ru-RU" sz="3600" dirty="0"/>
              <a:t> </a:t>
            </a:r>
            <a:r>
              <a:rPr lang="ru-RU" sz="3600" dirty="0" err="1"/>
              <a:t>mai</a:t>
            </a:r>
            <a:r>
              <a:rPr lang="ru-RU" sz="3600" dirty="0"/>
              <a:t> </a:t>
            </a:r>
            <a:r>
              <a:rPr lang="ru-RU" sz="3600" dirty="0" err="1"/>
              <a:t>mult</a:t>
            </a:r>
            <a:r>
              <a:rPr lang="ru-RU" sz="3600" dirty="0"/>
              <a:t> - 700, 800, 900, 1000, 1100 </a:t>
            </a:r>
            <a:r>
              <a:rPr lang="ru-RU" sz="3600" dirty="0" err="1"/>
              <a:t>etc</a:t>
            </a:r>
            <a:r>
              <a:rPr lang="ru-RU" sz="3600" dirty="0" smtClean="0"/>
              <a:t>.</a:t>
            </a:r>
            <a:r>
              <a:rPr lang="ro-MD" sz="3600" dirty="0" smtClean="0"/>
              <a:t> </a:t>
            </a:r>
          </a:p>
          <a:p>
            <a:r>
              <a:rPr lang="ru-RU" sz="3600" i="1" dirty="0" err="1" smtClean="0"/>
              <a:t>Aromele</a:t>
            </a:r>
            <a:r>
              <a:rPr lang="ru-RU" sz="3600" i="1" dirty="0"/>
              <a:t>, </a:t>
            </a:r>
            <a:r>
              <a:rPr lang="ru-RU" sz="3600" i="1" dirty="0" err="1"/>
              <a:t>substanţele</a:t>
            </a:r>
            <a:r>
              <a:rPr lang="ru-RU" sz="3600" i="1" dirty="0"/>
              <a:t> </a:t>
            </a:r>
            <a:r>
              <a:rPr lang="ru-RU" sz="3600" i="1" dirty="0" err="1"/>
              <a:t>aromatice</a:t>
            </a:r>
            <a:r>
              <a:rPr lang="ru-RU" sz="3600" i="1" dirty="0"/>
              <a:t> </a:t>
            </a:r>
            <a:r>
              <a:rPr lang="ru-RU" sz="3600" i="1" dirty="0" err="1"/>
              <a:t>şi</a:t>
            </a:r>
            <a:r>
              <a:rPr lang="ru-RU" sz="3600" i="1" dirty="0"/>
              <a:t> </a:t>
            </a:r>
            <a:r>
              <a:rPr lang="ru-RU" sz="3600" i="1" dirty="0" err="1"/>
              <a:t>potenţiatorii</a:t>
            </a:r>
            <a:r>
              <a:rPr lang="ru-RU" sz="3600" i="1" dirty="0"/>
              <a:t> </a:t>
            </a:r>
            <a:r>
              <a:rPr lang="ru-RU" sz="3600" i="1" dirty="0" err="1"/>
              <a:t>de</a:t>
            </a:r>
            <a:r>
              <a:rPr lang="ru-RU" sz="3600" i="1" dirty="0"/>
              <a:t> </a:t>
            </a:r>
            <a:r>
              <a:rPr lang="ru-RU" sz="3600" i="1" dirty="0" err="1"/>
              <a:t>aromă</a:t>
            </a:r>
            <a:r>
              <a:rPr lang="ru-RU" sz="3600" i="1" dirty="0"/>
              <a:t> </a:t>
            </a:r>
            <a:endParaRPr lang="ro-MD" sz="3600" i="1" dirty="0" smtClean="0"/>
          </a:p>
          <a:p>
            <a:pPr algn="just"/>
            <a:r>
              <a:rPr lang="ru-RU" sz="3600" dirty="0"/>
              <a:t>E 900 – E 1520: </a:t>
            </a:r>
            <a:r>
              <a:rPr lang="ru-RU" sz="3600" dirty="0" err="1"/>
              <a:t>îndulcitori</a:t>
            </a:r>
            <a:r>
              <a:rPr lang="ru-RU" sz="3600" dirty="0"/>
              <a:t>, </a:t>
            </a:r>
            <a:r>
              <a:rPr lang="ru-RU" sz="3600" dirty="0" err="1"/>
              <a:t>agenţi</a:t>
            </a:r>
            <a:r>
              <a:rPr lang="ru-RU" sz="3600" dirty="0"/>
              <a:t> </a:t>
            </a:r>
            <a:r>
              <a:rPr lang="ru-RU" sz="3600" dirty="0" err="1"/>
              <a:t>de</a:t>
            </a:r>
            <a:r>
              <a:rPr lang="ru-RU" sz="3600" dirty="0"/>
              <a:t> </a:t>
            </a:r>
            <a:r>
              <a:rPr lang="ru-RU" sz="3600" dirty="0" err="1"/>
              <a:t>glazurare</a:t>
            </a:r>
            <a:r>
              <a:rPr lang="ru-RU" sz="3600" dirty="0"/>
              <a:t>, </a:t>
            </a:r>
            <a:r>
              <a:rPr lang="ru-RU" sz="3600" dirty="0" err="1"/>
              <a:t>amidon</a:t>
            </a:r>
            <a:r>
              <a:rPr lang="ru-RU" sz="3600" dirty="0"/>
              <a:t> </a:t>
            </a:r>
            <a:r>
              <a:rPr lang="ru-RU" sz="3600" dirty="0" err="1"/>
              <a:t>modificat</a:t>
            </a:r>
            <a:r>
              <a:rPr lang="ru-RU" sz="3600" dirty="0"/>
              <a:t>, </a:t>
            </a:r>
            <a:r>
              <a:rPr lang="ru-RU" sz="3600" dirty="0" err="1"/>
              <a:t>agenţi</a:t>
            </a:r>
            <a:r>
              <a:rPr lang="ru-RU" sz="3600" dirty="0"/>
              <a:t> </a:t>
            </a:r>
            <a:r>
              <a:rPr lang="ru-RU" sz="3600" dirty="0" err="1"/>
              <a:t>de</a:t>
            </a:r>
            <a:r>
              <a:rPr lang="ru-RU" sz="3600" dirty="0"/>
              <a:t> </a:t>
            </a:r>
            <a:r>
              <a:rPr lang="ru-RU" sz="3600" dirty="0" err="1"/>
              <a:t>umezire</a:t>
            </a:r>
            <a:r>
              <a:rPr lang="ru-RU" sz="3600" dirty="0"/>
              <a:t>, </a:t>
            </a:r>
            <a:r>
              <a:rPr lang="ru-RU" sz="3600" dirty="0" err="1"/>
              <a:t>enzime</a:t>
            </a:r>
            <a:r>
              <a:rPr lang="ru-RU" sz="3600" dirty="0"/>
              <a:t>, </a:t>
            </a:r>
            <a:r>
              <a:rPr lang="ru-RU" sz="3600" dirty="0" err="1"/>
              <a:t>agenţi</a:t>
            </a:r>
            <a:r>
              <a:rPr lang="ru-RU" sz="3600" dirty="0"/>
              <a:t> </a:t>
            </a:r>
            <a:r>
              <a:rPr lang="ru-RU" sz="3600" dirty="0" err="1"/>
              <a:t>de</a:t>
            </a:r>
            <a:r>
              <a:rPr lang="ru-RU" sz="3600" dirty="0"/>
              <a:t> </a:t>
            </a:r>
            <a:r>
              <a:rPr lang="ru-RU" sz="3600" dirty="0" err="1"/>
              <a:t>încărcare</a:t>
            </a:r>
            <a:r>
              <a:rPr lang="ru-RU" sz="3600" dirty="0"/>
              <a:t>, </a:t>
            </a:r>
            <a:r>
              <a:rPr lang="ru-RU" sz="3600" dirty="0" err="1"/>
              <a:t>gaze</a:t>
            </a:r>
            <a:r>
              <a:rPr lang="ru-RU" sz="3600" dirty="0"/>
              <a:t> </a:t>
            </a:r>
            <a:r>
              <a:rPr lang="ru-RU" sz="3600" dirty="0" err="1"/>
              <a:t>propulsoare</a:t>
            </a:r>
            <a:r>
              <a:rPr lang="ru-RU" sz="3600" dirty="0"/>
              <a:t> </a:t>
            </a:r>
            <a:r>
              <a:rPr lang="ru-RU" sz="3600" dirty="0" err="1"/>
              <a:t>şi</a:t>
            </a:r>
            <a:r>
              <a:rPr lang="ru-RU" sz="3600" dirty="0"/>
              <a:t> </a:t>
            </a:r>
            <a:r>
              <a:rPr lang="ru-RU" sz="3600" dirty="0" err="1"/>
              <a:t>gaze</a:t>
            </a:r>
            <a:r>
              <a:rPr lang="ru-RU" sz="3600" dirty="0"/>
              <a:t> </a:t>
            </a:r>
            <a:r>
              <a:rPr lang="ru-RU" sz="3600" dirty="0" err="1"/>
              <a:t>de</a:t>
            </a:r>
            <a:r>
              <a:rPr lang="ru-RU" sz="3600" dirty="0"/>
              <a:t> </a:t>
            </a:r>
            <a:r>
              <a:rPr lang="ru-RU" sz="3600" dirty="0" err="1"/>
              <a:t>ambalare</a:t>
            </a:r>
            <a:r>
              <a:rPr lang="ru-RU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7494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MD" b="1" dirty="0" smtClean="0">
                <a:latin typeface="+mn-lt"/>
              </a:rPr>
              <a:t>Obiective</a:t>
            </a:r>
            <a:endParaRPr lang="ru-RU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o-MD" sz="4000" dirty="0" smtClean="0"/>
          </a:p>
          <a:p>
            <a:r>
              <a:rPr lang="ro-MD" sz="4000" dirty="0" smtClean="0"/>
              <a:t> Clasificarea aditivilor alimentari</a:t>
            </a:r>
            <a:r>
              <a:rPr lang="ru-RU" sz="4000" dirty="0" smtClean="0"/>
              <a:t> </a:t>
            </a:r>
            <a:r>
              <a:rPr lang="ro-MD" sz="4000" dirty="0" smtClean="0"/>
              <a:t>și </a:t>
            </a:r>
            <a:r>
              <a:rPr lang="ro-MD" sz="4000" dirty="0" smtClean="0"/>
              <a:t>ingredientelor</a:t>
            </a:r>
            <a:endParaRPr lang="ro-MD" sz="4000" dirty="0" smtClean="0"/>
          </a:p>
          <a:p>
            <a:r>
              <a:rPr lang="ro-MD" sz="4000" dirty="0" smtClean="0"/>
              <a:t> Aditivi alimentari permiși în Republica Moldova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3480238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0945" y="363003"/>
            <a:ext cx="1162396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o-MD" sz="2800" dirty="0" smtClean="0">
                <a:solidFill>
                  <a:srgbClr val="FF0000"/>
                </a:solidFill>
              </a:rPr>
              <a:t>INGREDIENTELE ALIMENTAREA S</a:t>
            </a:r>
            <a:r>
              <a:rPr lang="ru-RU" sz="2800" dirty="0" smtClean="0">
                <a:solidFill>
                  <a:srgbClr val="FF0000"/>
                </a:solidFill>
              </a:rPr>
              <a:t>UNT CLASIFICATE ÎN: </a:t>
            </a:r>
            <a:endParaRPr lang="ro-MD" sz="2800" dirty="0" smtClean="0">
              <a:solidFill>
                <a:srgbClr val="FF0000"/>
              </a:solidFill>
            </a:endParaRPr>
          </a:p>
          <a:p>
            <a:pPr algn="just"/>
            <a:endParaRPr lang="ro-MD" sz="2800" dirty="0" smtClean="0">
              <a:solidFill>
                <a:srgbClr val="FF0000"/>
              </a:solidFill>
            </a:endParaRPr>
          </a:p>
          <a:p>
            <a:pPr marL="342900" indent="-342900" algn="just">
              <a:buAutoNum type="alphaLcParenR"/>
            </a:pPr>
            <a:r>
              <a:rPr lang="ru-RU" sz="2800" dirty="0" err="1" smtClean="0">
                <a:solidFill>
                  <a:srgbClr val="FF0000"/>
                </a:solidFill>
              </a:rPr>
              <a:t>Clorura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de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sodiu</a:t>
            </a:r>
            <a:r>
              <a:rPr lang="ru-RU" sz="2800" dirty="0">
                <a:solidFill>
                  <a:srgbClr val="FF0000"/>
                </a:solidFill>
              </a:rPr>
              <a:t> (</a:t>
            </a:r>
            <a:r>
              <a:rPr lang="ru-RU" sz="2800" dirty="0" err="1">
                <a:solidFill>
                  <a:srgbClr val="FF0000"/>
                </a:solidFill>
              </a:rPr>
              <a:t>NaCl</a:t>
            </a:r>
            <a:r>
              <a:rPr lang="ru-RU" sz="2800" dirty="0">
                <a:solidFill>
                  <a:srgbClr val="FF0000"/>
                </a:solidFill>
              </a:rPr>
              <a:t>), </a:t>
            </a:r>
            <a:r>
              <a:rPr lang="ru-RU" sz="2800" dirty="0" err="1"/>
              <a:t>care</a:t>
            </a:r>
            <a:r>
              <a:rPr lang="ru-RU" sz="2800" dirty="0"/>
              <a:t> </a:t>
            </a:r>
            <a:r>
              <a:rPr lang="ru-RU" sz="2800" dirty="0" err="1"/>
              <a:t>se</a:t>
            </a:r>
            <a:r>
              <a:rPr lang="ru-RU" sz="2800" dirty="0"/>
              <a:t> </a:t>
            </a:r>
            <a:r>
              <a:rPr lang="ru-RU" sz="2800" dirty="0" err="1"/>
              <a:t>utilizează</a:t>
            </a:r>
            <a:r>
              <a:rPr lang="ru-RU" sz="2800" dirty="0"/>
              <a:t> </a:t>
            </a:r>
            <a:r>
              <a:rPr lang="ru-RU" sz="2800" dirty="0" err="1"/>
              <a:t>în</a:t>
            </a:r>
            <a:r>
              <a:rPr lang="ru-RU" sz="2800" dirty="0"/>
              <a:t> </a:t>
            </a:r>
            <a:r>
              <a:rPr lang="ru-RU" sz="2800" dirty="0" err="1"/>
              <a:t>următoarele</a:t>
            </a:r>
            <a:r>
              <a:rPr lang="ru-RU" sz="2800" dirty="0"/>
              <a:t> </a:t>
            </a:r>
            <a:r>
              <a:rPr lang="ru-RU" sz="2800" dirty="0" err="1"/>
              <a:t>scopuri</a:t>
            </a:r>
            <a:r>
              <a:rPr lang="ru-RU" sz="2800" dirty="0"/>
              <a:t>: </a:t>
            </a:r>
            <a:r>
              <a:rPr lang="ru-RU" sz="2800" dirty="0" err="1"/>
              <a:t>conferire</a:t>
            </a:r>
            <a:r>
              <a:rPr lang="ru-RU" sz="2800" dirty="0"/>
              <a:t> </a:t>
            </a:r>
            <a:r>
              <a:rPr lang="ru-RU" sz="2800" dirty="0" err="1"/>
              <a:t>de</a:t>
            </a:r>
            <a:r>
              <a:rPr lang="ru-RU" sz="2800" dirty="0"/>
              <a:t> </a:t>
            </a:r>
            <a:r>
              <a:rPr lang="ru-RU" sz="2800" dirty="0" err="1"/>
              <a:t>gust</a:t>
            </a:r>
            <a:r>
              <a:rPr lang="ru-RU" sz="2800" dirty="0"/>
              <a:t> (</a:t>
            </a:r>
            <a:r>
              <a:rPr lang="ru-RU" sz="2800" dirty="0" err="1"/>
              <a:t>la</a:t>
            </a:r>
            <a:r>
              <a:rPr lang="ru-RU" sz="2800" dirty="0"/>
              <a:t> </a:t>
            </a:r>
            <a:r>
              <a:rPr lang="ru-RU" sz="2800" dirty="0" err="1"/>
              <a:t>cantităţi</a:t>
            </a:r>
            <a:r>
              <a:rPr lang="ru-RU" sz="2800" dirty="0"/>
              <a:t> </a:t>
            </a:r>
            <a:r>
              <a:rPr lang="ru-RU" sz="2800" dirty="0" err="1"/>
              <a:t>până</a:t>
            </a:r>
            <a:r>
              <a:rPr lang="ru-RU" sz="2800" dirty="0"/>
              <a:t> </a:t>
            </a:r>
            <a:r>
              <a:rPr lang="ru-RU" sz="2800" dirty="0" err="1"/>
              <a:t>la</a:t>
            </a:r>
            <a:r>
              <a:rPr lang="ru-RU" sz="2800" dirty="0"/>
              <a:t> 2,5–3%); </a:t>
            </a:r>
            <a:r>
              <a:rPr lang="ru-RU" sz="2800" dirty="0" err="1"/>
              <a:t>asigurarea</a:t>
            </a:r>
            <a:r>
              <a:rPr lang="ru-RU" sz="2800" dirty="0"/>
              <a:t> </a:t>
            </a:r>
            <a:r>
              <a:rPr lang="ru-RU" sz="2800" dirty="0" err="1"/>
              <a:t>conservabilității</a:t>
            </a:r>
            <a:r>
              <a:rPr lang="ru-RU" sz="2800" dirty="0"/>
              <a:t> </a:t>
            </a:r>
            <a:r>
              <a:rPr lang="ru-RU" sz="2800" dirty="0" err="1"/>
              <a:t>prin</a:t>
            </a:r>
            <a:r>
              <a:rPr lang="ru-RU" sz="2800" dirty="0"/>
              <a:t> </a:t>
            </a:r>
            <a:r>
              <a:rPr lang="ru-RU" sz="2800" dirty="0" err="1"/>
              <a:t>scăderea</a:t>
            </a:r>
            <a:r>
              <a:rPr lang="ru-RU" sz="2800" dirty="0"/>
              <a:t> </a:t>
            </a:r>
            <a:r>
              <a:rPr lang="ru-RU" sz="2800" dirty="0" err="1"/>
              <a:t>activităţii</a:t>
            </a:r>
            <a:r>
              <a:rPr lang="ru-RU" sz="2800" dirty="0"/>
              <a:t> </a:t>
            </a:r>
            <a:r>
              <a:rPr lang="ru-RU" sz="2800" dirty="0" err="1"/>
              <a:t>apei</a:t>
            </a:r>
            <a:r>
              <a:rPr lang="ru-RU" sz="2800" dirty="0"/>
              <a:t> (</a:t>
            </a:r>
            <a:r>
              <a:rPr lang="ru-RU" sz="2800" dirty="0" err="1"/>
              <a:t>la</a:t>
            </a:r>
            <a:r>
              <a:rPr lang="ru-RU" sz="2800" dirty="0"/>
              <a:t> </a:t>
            </a:r>
            <a:r>
              <a:rPr lang="ru-RU" sz="2800" dirty="0" err="1"/>
              <a:t>niveluri</a:t>
            </a:r>
            <a:r>
              <a:rPr lang="ru-RU" sz="2800" dirty="0"/>
              <a:t> </a:t>
            </a:r>
            <a:r>
              <a:rPr lang="ru-RU" sz="2800" dirty="0" err="1"/>
              <a:t>diferite</a:t>
            </a:r>
            <a:r>
              <a:rPr lang="ru-RU" sz="2800" dirty="0"/>
              <a:t>, </a:t>
            </a:r>
            <a:r>
              <a:rPr lang="ru-RU" sz="2800" dirty="0" err="1"/>
              <a:t>funcţie</a:t>
            </a:r>
            <a:r>
              <a:rPr lang="ru-RU" sz="2800" dirty="0"/>
              <a:t> </a:t>
            </a:r>
            <a:r>
              <a:rPr lang="ru-RU" sz="2800" dirty="0" err="1"/>
              <a:t>de</a:t>
            </a:r>
            <a:r>
              <a:rPr lang="ru-RU" sz="2800" dirty="0"/>
              <a:t> </a:t>
            </a:r>
            <a:r>
              <a:rPr lang="ru-RU" sz="2800" dirty="0" err="1"/>
              <a:t>produs</a:t>
            </a:r>
            <a:r>
              <a:rPr lang="ru-RU" sz="2800" dirty="0"/>
              <a:t>); </a:t>
            </a:r>
            <a:endParaRPr lang="ro-MD" sz="2800" dirty="0" smtClean="0"/>
          </a:p>
          <a:p>
            <a:pPr marL="342900" indent="-342900" algn="just">
              <a:buAutoNum type="alphaLcParenR"/>
            </a:pPr>
            <a:endParaRPr lang="ro-MD" sz="2800" dirty="0" smtClean="0"/>
          </a:p>
          <a:p>
            <a:pPr marL="342900" indent="-342900" algn="just">
              <a:buAutoNum type="alphaLcParenR"/>
            </a:pPr>
            <a:r>
              <a:rPr lang="ru-RU" sz="2800" dirty="0" err="1" smtClean="0">
                <a:solidFill>
                  <a:srgbClr val="FF0000"/>
                </a:solidFill>
              </a:rPr>
              <a:t>Îndulcitorii</a:t>
            </a:r>
            <a:r>
              <a:rPr lang="ru-RU" sz="2800" dirty="0" smtClean="0"/>
              <a:t> </a:t>
            </a:r>
            <a:r>
              <a:rPr lang="ru-RU" sz="2800" dirty="0"/>
              <a:t>(</a:t>
            </a:r>
            <a:r>
              <a:rPr lang="ru-RU" sz="2800" dirty="0" err="1"/>
              <a:t>alţii</a:t>
            </a:r>
            <a:r>
              <a:rPr lang="ru-RU" sz="2800" dirty="0"/>
              <a:t> </a:t>
            </a:r>
            <a:r>
              <a:rPr lang="ru-RU" sz="2800" dirty="0" err="1"/>
              <a:t>decât</a:t>
            </a:r>
            <a:r>
              <a:rPr lang="ru-RU" sz="2800" dirty="0"/>
              <a:t> </a:t>
            </a:r>
            <a:r>
              <a:rPr lang="ru-RU" sz="2800" dirty="0" err="1"/>
              <a:t>edulcoranţii</a:t>
            </a:r>
            <a:r>
              <a:rPr lang="ru-RU" sz="2800" dirty="0"/>
              <a:t>): </a:t>
            </a:r>
            <a:r>
              <a:rPr lang="ru-RU" sz="2800" dirty="0" err="1"/>
              <a:t>glucoza</a:t>
            </a:r>
            <a:r>
              <a:rPr lang="ru-RU" sz="2800" dirty="0"/>
              <a:t>, </a:t>
            </a:r>
            <a:r>
              <a:rPr lang="ru-RU" sz="2800" dirty="0" err="1"/>
              <a:t>zaharoza</a:t>
            </a:r>
            <a:r>
              <a:rPr lang="ru-RU" sz="2800" dirty="0"/>
              <a:t>, </a:t>
            </a:r>
            <a:r>
              <a:rPr lang="ru-RU" sz="2800" dirty="0" err="1"/>
              <a:t>mierea</a:t>
            </a:r>
            <a:r>
              <a:rPr lang="ru-RU" sz="2800" dirty="0"/>
              <a:t> </a:t>
            </a:r>
            <a:r>
              <a:rPr lang="ru-RU" sz="2800" dirty="0" err="1"/>
              <a:t>de</a:t>
            </a:r>
            <a:r>
              <a:rPr lang="ru-RU" sz="2800" dirty="0"/>
              <a:t> </a:t>
            </a:r>
            <a:r>
              <a:rPr lang="ru-RU" sz="2800" dirty="0" err="1"/>
              <a:t>albine</a:t>
            </a:r>
            <a:r>
              <a:rPr lang="ru-RU" sz="2800" dirty="0"/>
              <a:t>, </a:t>
            </a:r>
            <a:r>
              <a:rPr lang="ru-RU" sz="2800" dirty="0" err="1"/>
              <a:t>siropurile</a:t>
            </a:r>
            <a:r>
              <a:rPr lang="ru-RU" sz="2800" dirty="0"/>
              <a:t> </a:t>
            </a:r>
            <a:r>
              <a:rPr lang="ru-RU" sz="2800" dirty="0" err="1"/>
              <a:t>de</a:t>
            </a:r>
            <a:r>
              <a:rPr lang="ru-RU" sz="2800" dirty="0"/>
              <a:t> </a:t>
            </a:r>
            <a:r>
              <a:rPr lang="ru-RU" sz="2800" dirty="0" err="1"/>
              <a:t>glucoză</a:t>
            </a:r>
            <a:r>
              <a:rPr lang="ru-RU" sz="2800" dirty="0"/>
              <a:t>, </a:t>
            </a:r>
            <a:r>
              <a:rPr lang="ru-RU" sz="2800" dirty="0" err="1"/>
              <a:t>izosiropurile</a:t>
            </a:r>
            <a:r>
              <a:rPr lang="ru-RU" sz="2800" dirty="0"/>
              <a:t> </a:t>
            </a:r>
            <a:r>
              <a:rPr lang="ru-RU" sz="2800" dirty="0" err="1"/>
              <a:t>etc</a:t>
            </a:r>
            <a:r>
              <a:rPr lang="ru-RU" sz="2800" dirty="0"/>
              <a:t>. </a:t>
            </a:r>
            <a:endParaRPr lang="ro-MD" sz="2800" dirty="0" smtClean="0"/>
          </a:p>
          <a:p>
            <a:pPr marL="342900" indent="-342900" algn="just">
              <a:buAutoNum type="alphaLcParenR"/>
            </a:pPr>
            <a:endParaRPr lang="ro-MD" sz="2800" dirty="0" smtClean="0"/>
          </a:p>
          <a:p>
            <a:pPr marL="342900" indent="-342900" algn="just">
              <a:buAutoNum type="alphaLcParenR"/>
            </a:pPr>
            <a:r>
              <a:rPr lang="ru-RU" sz="2800" dirty="0" err="1" smtClean="0">
                <a:solidFill>
                  <a:srgbClr val="FF0000"/>
                </a:solidFill>
              </a:rPr>
              <a:t>Substanţele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pentru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scăderea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activităţii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apei</a:t>
            </a:r>
            <a:r>
              <a:rPr lang="ru-RU" sz="2800" dirty="0"/>
              <a:t>, </a:t>
            </a:r>
            <a:r>
              <a:rPr lang="ru-RU" sz="2800" dirty="0" err="1"/>
              <a:t>altele</a:t>
            </a:r>
            <a:r>
              <a:rPr lang="ru-RU" sz="2800" dirty="0"/>
              <a:t> </a:t>
            </a:r>
            <a:r>
              <a:rPr lang="ru-RU" sz="2800" dirty="0" err="1"/>
              <a:t>decât</a:t>
            </a:r>
            <a:r>
              <a:rPr lang="ru-RU" sz="2800" dirty="0"/>
              <a:t> </a:t>
            </a:r>
            <a:r>
              <a:rPr lang="ru-RU" sz="2800" dirty="0" err="1"/>
              <a:t>NaCl</a:t>
            </a:r>
            <a:r>
              <a:rPr lang="ru-RU" sz="2800" dirty="0"/>
              <a:t> </a:t>
            </a:r>
            <a:r>
              <a:rPr lang="ru-RU" sz="2800" dirty="0" err="1"/>
              <a:t>și</a:t>
            </a:r>
            <a:r>
              <a:rPr lang="ru-RU" sz="2800" dirty="0"/>
              <a:t> </a:t>
            </a:r>
            <a:r>
              <a:rPr lang="ru-RU" sz="2800" dirty="0" err="1"/>
              <a:t>aditivi</a:t>
            </a:r>
            <a:r>
              <a:rPr lang="ru-RU" sz="2800" dirty="0"/>
              <a:t>, </a:t>
            </a:r>
            <a:r>
              <a:rPr lang="ru-RU" sz="2800" dirty="0" err="1"/>
              <a:t>ca</a:t>
            </a:r>
            <a:r>
              <a:rPr lang="ru-RU" sz="2800" dirty="0"/>
              <a:t>: </a:t>
            </a:r>
            <a:r>
              <a:rPr lang="ru-RU" sz="2800" dirty="0" err="1"/>
              <a:t>sărurile</a:t>
            </a:r>
            <a:r>
              <a:rPr lang="ru-RU" sz="2800" dirty="0"/>
              <a:t> </a:t>
            </a:r>
            <a:r>
              <a:rPr lang="ru-RU" sz="2800" dirty="0" err="1"/>
              <a:t>acizilor</a:t>
            </a:r>
            <a:r>
              <a:rPr lang="ru-RU" sz="2800" dirty="0"/>
              <a:t> </a:t>
            </a:r>
            <a:r>
              <a:rPr lang="ru-RU" sz="2800" dirty="0" err="1"/>
              <a:t>organici</a:t>
            </a:r>
            <a:r>
              <a:rPr lang="ru-RU" sz="2800" dirty="0"/>
              <a:t> </a:t>
            </a:r>
            <a:r>
              <a:rPr lang="ru-RU" sz="2800" dirty="0" err="1"/>
              <a:t>slabi</a:t>
            </a:r>
            <a:r>
              <a:rPr lang="ru-RU" sz="2800" dirty="0"/>
              <a:t>, </a:t>
            </a:r>
            <a:r>
              <a:rPr lang="ru-RU" sz="2800" dirty="0" err="1"/>
              <a:t>mono</a:t>
            </a:r>
            <a:r>
              <a:rPr lang="ru-RU" sz="2800" dirty="0"/>
              <a:t>- </a:t>
            </a:r>
            <a:r>
              <a:rPr lang="ru-RU" sz="2800" dirty="0" err="1"/>
              <a:t>și</a:t>
            </a:r>
            <a:r>
              <a:rPr lang="ru-RU" sz="2800" dirty="0"/>
              <a:t> </a:t>
            </a:r>
            <a:r>
              <a:rPr lang="ru-RU" sz="2800" dirty="0" err="1"/>
              <a:t>digliceridele</a:t>
            </a:r>
            <a:r>
              <a:rPr lang="ru-RU" sz="2800" dirty="0"/>
              <a:t>, </a:t>
            </a:r>
            <a:r>
              <a:rPr lang="ru-RU" sz="2800" dirty="0" err="1"/>
              <a:t>poliolii</a:t>
            </a:r>
            <a:r>
              <a:rPr lang="ru-RU" sz="2800" dirty="0"/>
              <a:t> (</a:t>
            </a:r>
            <a:r>
              <a:rPr lang="ru-RU" sz="2800" dirty="0" err="1"/>
              <a:t>glicerol</a:t>
            </a:r>
            <a:r>
              <a:rPr lang="ru-RU" sz="2800" dirty="0"/>
              <a:t>, </a:t>
            </a:r>
            <a:r>
              <a:rPr lang="ru-RU" sz="2800" dirty="0" err="1"/>
              <a:t>sorbitol</a:t>
            </a:r>
            <a:r>
              <a:rPr lang="ru-RU" sz="2800" dirty="0"/>
              <a:t>, </a:t>
            </a:r>
            <a:r>
              <a:rPr lang="ru-RU" sz="2800" dirty="0" err="1"/>
              <a:t>manitol</a:t>
            </a:r>
            <a:r>
              <a:rPr lang="ru-RU" sz="2800" dirty="0"/>
              <a:t>, </a:t>
            </a:r>
            <a:r>
              <a:rPr lang="ru-RU" sz="2800" dirty="0" err="1"/>
              <a:t>xilitol</a:t>
            </a:r>
            <a:r>
              <a:rPr lang="ru-RU" sz="2800" dirty="0"/>
              <a:t>, </a:t>
            </a:r>
            <a:r>
              <a:rPr lang="ru-RU" sz="2800" dirty="0" err="1"/>
              <a:t>maltitol</a:t>
            </a:r>
            <a:r>
              <a:rPr lang="ru-RU" sz="2800" dirty="0"/>
              <a:t>, </a:t>
            </a:r>
            <a:r>
              <a:rPr lang="ru-RU" sz="2800" dirty="0" err="1"/>
              <a:t>lactitol</a:t>
            </a:r>
            <a:r>
              <a:rPr lang="ru-RU" sz="2800" dirty="0"/>
              <a:t> </a:t>
            </a:r>
            <a:r>
              <a:rPr lang="ru-RU" sz="2800" dirty="0" err="1"/>
              <a:t>și</a:t>
            </a:r>
            <a:r>
              <a:rPr lang="ru-RU" sz="2800" dirty="0"/>
              <a:t> </a:t>
            </a:r>
            <a:r>
              <a:rPr lang="ru-RU" sz="2800" dirty="0" err="1"/>
              <a:t>propilenglicol</a:t>
            </a:r>
            <a:r>
              <a:rPr lang="ru-RU" sz="2800" dirty="0"/>
              <a:t>), </a:t>
            </a:r>
            <a:r>
              <a:rPr lang="ru-RU" sz="2800" dirty="0" err="1"/>
              <a:t>cum</a:t>
            </a:r>
            <a:r>
              <a:rPr lang="ru-RU" sz="2800" dirty="0"/>
              <a:t> </a:t>
            </a:r>
            <a:r>
              <a:rPr lang="ru-RU" sz="2800" dirty="0" err="1"/>
              <a:t>ar</a:t>
            </a:r>
            <a:r>
              <a:rPr lang="ru-RU" sz="2800" dirty="0"/>
              <a:t> </a:t>
            </a:r>
            <a:r>
              <a:rPr lang="ru-RU" sz="2800" dirty="0" err="1"/>
              <a:t>fi</a:t>
            </a:r>
            <a:r>
              <a:rPr lang="ru-RU" sz="2800" dirty="0"/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33504976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34290" y="1110918"/>
            <a:ext cx="1136072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MD" sz="3200" dirty="0" smtClean="0"/>
              <a:t>d) </a:t>
            </a:r>
            <a:r>
              <a:rPr lang="ru-RU" sz="3200" dirty="0" err="1" smtClean="0">
                <a:solidFill>
                  <a:srgbClr val="FF0000"/>
                </a:solidFill>
              </a:rPr>
              <a:t>Derivatele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proteice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/>
              <a:t>(</a:t>
            </a:r>
            <a:r>
              <a:rPr lang="ru-RU" sz="3200" dirty="0" err="1"/>
              <a:t>făinuri</a:t>
            </a:r>
            <a:r>
              <a:rPr lang="ru-RU" sz="3200" dirty="0"/>
              <a:t> </a:t>
            </a:r>
            <a:r>
              <a:rPr lang="ru-RU" sz="3200" dirty="0" err="1"/>
              <a:t>concentrate</a:t>
            </a:r>
            <a:r>
              <a:rPr lang="ru-RU" sz="3200" dirty="0"/>
              <a:t>, </a:t>
            </a:r>
            <a:r>
              <a:rPr lang="ru-RU" sz="3200" dirty="0" err="1"/>
              <a:t>izolate</a:t>
            </a:r>
            <a:r>
              <a:rPr lang="ru-RU" sz="3200" dirty="0"/>
              <a:t>) </a:t>
            </a:r>
            <a:endParaRPr lang="ro-MD" sz="3200" dirty="0" smtClean="0"/>
          </a:p>
          <a:p>
            <a:r>
              <a:rPr lang="ru-RU" sz="3200" dirty="0" smtClean="0"/>
              <a:t>e</a:t>
            </a:r>
            <a:r>
              <a:rPr lang="ru-RU" sz="3200" dirty="0"/>
              <a:t>) </a:t>
            </a:r>
            <a:r>
              <a:rPr lang="ru-RU" sz="3200" dirty="0" err="1">
                <a:solidFill>
                  <a:srgbClr val="FF0000"/>
                </a:solidFill>
              </a:rPr>
              <a:t>Substanţele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pentru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spumare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endParaRPr lang="ro-MD" sz="3200" dirty="0" smtClean="0">
              <a:solidFill>
                <a:srgbClr val="FF0000"/>
              </a:solidFill>
            </a:endParaRPr>
          </a:p>
          <a:p>
            <a:r>
              <a:rPr lang="ru-RU" sz="3200" dirty="0" smtClean="0"/>
              <a:t>f</a:t>
            </a:r>
            <a:r>
              <a:rPr lang="ru-RU" sz="3200" dirty="0"/>
              <a:t>) </a:t>
            </a:r>
            <a:r>
              <a:rPr lang="ru-RU" sz="3200" dirty="0" err="1">
                <a:solidFill>
                  <a:srgbClr val="FF0000"/>
                </a:solidFill>
              </a:rPr>
              <a:t>Afânătorii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chimici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/>
              <a:t>(</a:t>
            </a:r>
            <a:r>
              <a:rPr lang="ru-RU" sz="3200" dirty="0" err="1"/>
              <a:t>pentru</a:t>
            </a:r>
            <a:r>
              <a:rPr lang="ru-RU" sz="3200" dirty="0"/>
              <a:t> </a:t>
            </a:r>
            <a:r>
              <a:rPr lang="ru-RU" sz="3200" dirty="0" err="1"/>
              <a:t>biscuiţi</a:t>
            </a:r>
            <a:r>
              <a:rPr lang="ru-RU" sz="3200" dirty="0"/>
              <a:t>) </a:t>
            </a:r>
            <a:endParaRPr lang="ro-MD" sz="3200" dirty="0" smtClean="0"/>
          </a:p>
          <a:p>
            <a:r>
              <a:rPr lang="ru-RU" sz="3200" dirty="0" smtClean="0"/>
              <a:t>g</a:t>
            </a:r>
            <a:r>
              <a:rPr lang="ru-RU" sz="3200" dirty="0"/>
              <a:t>) </a:t>
            </a:r>
            <a:r>
              <a:rPr lang="ru-RU" sz="3200" dirty="0" err="1">
                <a:solidFill>
                  <a:srgbClr val="FF0000"/>
                </a:solidFill>
              </a:rPr>
              <a:t>Fibrele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alimentare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endParaRPr lang="ro-MD" sz="3200" dirty="0" smtClean="0">
              <a:solidFill>
                <a:srgbClr val="FF0000"/>
              </a:solidFill>
            </a:endParaRPr>
          </a:p>
          <a:p>
            <a:r>
              <a:rPr lang="ru-RU" sz="3200" dirty="0" smtClean="0"/>
              <a:t>h</a:t>
            </a:r>
            <a:r>
              <a:rPr lang="ru-RU" sz="3200" dirty="0"/>
              <a:t>) </a:t>
            </a:r>
            <a:r>
              <a:rPr lang="ru-RU" sz="3200" dirty="0" err="1">
                <a:solidFill>
                  <a:srgbClr val="FF0000"/>
                </a:solidFill>
              </a:rPr>
              <a:t>Grăsimile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înlocuitori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pentru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cele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naturale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endParaRPr lang="ro-MD" sz="3200" dirty="0" smtClean="0">
              <a:solidFill>
                <a:srgbClr val="FF0000"/>
              </a:solidFill>
            </a:endParaRPr>
          </a:p>
          <a:p>
            <a:r>
              <a:rPr lang="ro-MD" sz="3200" dirty="0" smtClean="0"/>
              <a:t>i) </a:t>
            </a:r>
            <a:r>
              <a:rPr lang="ru-RU" sz="3200" dirty="0" err="1" smtClean="0">
                <a:solidFill>
                  <a:srgbClr val="FF0000"/>
                </a:solidFill>
              </a:rPr>
              <a:t>Aromatizanţii</a:t>
            </a:r>
            <a:r>
              <a:rPr lang="ru-RU" sz="3200" dirty="0" smtClean="0"/>
              <a:t> </a:t>
            </a:r>
            <a:endParaRPr lang="ro-MD" sz="3200" dirty="0" smtClean="0"/>
          </a:p>
          <a:p>
            <a:r>
              <a:rPr lang="ro-MD" sz="3200" dirty="0" smtClean="0"/>
              <a:t>k) </a:t>
            </a:r>
            <a:r>
              <a:rPr lang="ru-RU" sz="3200" dirty="0" err="1" smtClean="0">
                <a:solidFill>
                  <a:srgbClr val="FF0000"/>
                </a:solidFill>
              </a:rPr>
              <a:t>Hidrolizatele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proteice</a:t>
            </a:r>
            <a:r>
              <a:rPr lang="ru-RU" sz="3200" dirty="0"/>
              <a:t> (</a:t>
            </a:r>
            <a:r>
              <a:rPr lang="ru-RU" sz="3200" dirty="0" err="1"/>
              <a:t>baza</a:t>
            </a:r>
            <a:r>
              <a:rPr lang="ru-RU" sz="3200" dirty="0"/>
              <a:t> </a:t>
            </a:r>
            <a:r>
              <a:rPr lang="ru-RU" sz="3200" dirty="0" err="1"/>
              <a:t>pentru</a:t>
            </a:r>
            <a:r>
              <a:rPr lang="ru-RU" sz="3200" dirty="0"/>
              <a:t> </a:t>
            </a:r>
            <a:r>
              <a:rPr lang="ru-RU" sz="3200" dirty="0" err="1"/>
              <a:t>supe</a:t>
            </a:r>
            <a:r>
              <a:rPr lang="ru-RU" sz="3200" dirty="0"/>
              <a:t>, </a:t>
            </a:r>
            <a:r>
              <a:rPr lang="ru-RU" sz="3200" dirty="0" err="1"/>
              <a:t>ciorbe</a:t>
            </a:r>
            <a:r>
              <a:rPr lang="ru-RU" sz="3200" dirty="0"/>
              <a:t> </a:t>
            </a:r>
            <a:r>
              <a:rPr lang="ru-RU" sz="3200" dirty="0" err="1"/>
              <a:t>cu</a:t>
            </a:r>
            <a:r>
              <a:rPr lang="ru-RU" sz="3200" dirty="0"/>
              <a:t> </a:t>
            </a:r>
            <a:r>
              <a:rPr lang="ru-RU" sz="3200" dirty="0" err="1"/>
              <a:t>pregătire</a:t>
            </a:r>
            <a:r>
              <a:rPr lang="ru-RU" sz="3200" dirty="0"/>
              <a:t> </a:t>
            </a:r>
            <a:r>
              <a:rPr lang="ru-RU" sz="3200" dirty="0" err="1"/>
              <a:t>rapidă</a:t>
            </a:r>
            <a:r>
              <a:rPr lang="ru-RU" sz="3200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0590563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0" y="35342"/>
            <a:ext cx="117856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/>
              <a:t>Nu</a:t>
            </a:r>
            <a:r>
              <a:rPr lang="ru-RU" sz="2800" b="1" dirty="0"/>
              <a:t> </a:t>
            </a:r>
            <a:r>
              <a:rPr lang="ru-RU" sz="2800" b="1" dirty="0" err="1"/>
              <a:t>se</a:t>
            </a:r>
            <a:r>
              <a:rPr lang="ru-RU" sz="2800" b="1" dirty="0"/>
              <a:t> </a:t>
            </a:r>
            <a:r>
              <a:rPr lang="ru-RU" sz="2800" b="1" dirty="0" err="1"/>
              <a:t>admite</a:t>
            </a:r>
            <a:r>
              <a:rPr lang="ru-RU" sz="2800" b="1" dirty="0"/>
              <a:t> </a:t>
            </a:r>
            <a:r>
              <a:rPr lang="ru-RU" sz="2800" b="1" dirty="0" err="1"/>
              <a:t>utilizarea</a:t>
            </a:r>
            <a:r>
              <a:rPr lang="ru-RU" sz="2800" b="1" dirty="0"/>
              <a:t> </a:t>
            </a:r>
            <a:r>
              <a:rPr lang="ru-RU" sz="2800" b="1" dirty="0" err="1"/>
              <a:t>aditivilor</a:t>
            </a:r>
            <a:r>
              <a:rPr lang="ru-RU" sz="2800" b="1" dirty="0"/>
              <a:t> </a:t>
            </a:r>
            <a:r>
              <a:rPr lang="ru-RU" sz="2800" b="1" dirty="0" err="1"/>
              <a:t>alimentari</a:t>
            </a:r>
            <a:r>
              <a:rPr lang="ru-RU" sz="2800" b="1" dirty="0"/>
              <a:t> </a:t>
            </a:r>
            <a:r>
              <a:rPr lang="ru-RU" sz="2800" b="1" dirty="0" err="1"/>
              <a:t>în</a:t>
            </a:r>
            <a:r>
              <a:rPr lang="ru-RU" sz="2800" b="1" dirty="0"/>
              <a:t> </a:t>
            </a:r>
            <a:r>
              <a:rPr lang="ru-RU" sz="2800" b="1" dirty="0" err="1"/>
              <a:t>următoarele</a:t>
            </a:r>
            <a:r>
              <a:rPr lang="ru-RU" sz="2800" b="1" dirty="0"/>
              <a:t> </a:t>
            </a:r>
            <a:r>
              <a:rPr lang="ru-RU" sz="2800" b="1" dirty="0" err="1"/>
              <a:t>grupe</a:t>
            </a:r>
            <a:r>
              <a:rPr lang="ru-RU" sz="2800" b="1" dirty="0"/>
              <a:t> </a:t>
            </a:r>
            <a:r>
              <a:rPr lang="ru-RU" sz="2800" b="1" dirty="0" err="1"/>
              <a:t>de</a:t>
            </a:r>
            <a:r>
              <a:rPr lang="ru-RU" sz="2800" b="1" dirty="0"/>
              <a:t> </a:t>
            </a:r>
            <a:r>
              <a:rPr lang="ru-RU" sz="2800" b="1" dirty="0" err="1"/>
              <a:t>alimente</a:t>
            </a:r>
            <a:r>
              <a:rPr lang="ru-RU" sz="2800" b="1" dirty="0"/>
              <a:t>: </a:t>
            </a:r>
            <a:endParaRPr lang="ro-MD" sz="2800" b="1" dirty="0" smtClean="0"/>
          </a:p>
          <a:p>
            <a:pPr algn="just"/>
            <a:r>
              <a:rPr lang="ru-RU" sz="2800" dirty="0" err="1" smtClean="0">
                <a:solidFill>
                  <a:srgbClr val="FF0000"/>
                </a:solidFill>
              </a:rPr>
              <a:t>alimente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netransformate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/>
              <a:t>(</a:t>
            </a:r>
            <a:r>
              <a:rPr lang="ru-RU" sz="2800" dirty="0" err="1"/>
              <a:t>alimente</a:t>
            </a:r>
            <a:r>
              <a:rPr lang="ru-RU" sz="2800" dirty="0"/>
              <a:t>, </a:t>
            </a:r>
            <a:r>
              <a:rPr lang="ru-RU" sz="2800" dirty="0" err="1"/>
              <a:t>cărora</a:t>
            </a:r>
            <a:r>
              <a:rPr lang="ru-RU" sz="2800" dirty="0"/>
              <a:t> </a:t>
            </a:r>
            <a:r>
              <a:rPr lang="ru-RU" sz="2800" dirty="0" err="1"/>
              <a:t>nu</a:t>
            </a:r>
            <a:r>
              <a:rPr lang="ru-RU" sz="2800" dirty="0"/>
              <a:t> </a:t>
            </a:r>
            <a:r>
              <a:rPr lang="ru-RU" sz="2800" dirty="0" err="1"/>
              <a:t>li</a:t>
            </a:r>
            <a:r>
              <a:rPr lang="ru-RU" sz="2800" dirty="0"/>
              <a:t> s-a </a:t>
            </a:r>
            <a:r>
              <a:rPr lang="ru-RU" sz="2800" dirty="0" err="1"/>
              <a:t>aplicat</a:t>
            </a:r>
            <a:r>
              <a:rPr lang="ru-RU" sz="2800" dirty="0"/>
              <a:t> </a:t>
            </a:r>
            <a:r>
              <a:rPr lang="ru-RU" sz="2800" dirty="0" err="1"/>
              <a:t>nici</a:t>
            </a:r>
            <a:r>
              <a:rPr lang="ru-RU" sz="2800" dirty="0"/>
              <a:t> </a:t>
            </a:r>
            <a:r>
              <a:rPr lang="ru-RU" sz="2800" dirty="0" err="1"/>
              <a:t>un</a:t>
            </a:r>
            <a:r>
              <a:rPr lang="ru-RU" sz="2800" dirty="0"/>
              <a:t> </a:t>
            </a:r>
            <a:r>
              <a:rPr lang="ru-RU" sz="2800" dirty="0" err="1"/>
              <a:t>tratament</a:t>
            </a:r>
            <a:r>
              <a:rPr lang="ru-RU" sz="2800" dirty="0"/>
              <a:t>, </a:t>
            </a:r>
            <a:r>
              <a:rPr lang="ru-RU" sz="2800" dirty="0" err="1"/>
              <a:t>ce</a:t>
            </a:r>
            <a:r>
              <a:rPr lang="ru-RU" sz="2800" dirty="0"/>
              <a:t> </a:t>
            </a:r>
            <a:r>
              <a:rPr lang="ru-RU" sz="2800" dirty="0" err="1"/>
              <a:t>are</a:t>
            </a:r>
            <a:r>
              <a:rPr lang="ru-RU" sz="2800" dirty="0"/>
              <a:t> </a:t>
            </a:r>
            <a:r>
              <a:rPr lang="ru-RU" sz="2800" dirty="0" err="1"/>
              <a:t>ca</a:t>
            </a:r>
            <a:r>
              <a:rPr lang="ru-RU" sz="2800" dirty="0"/>
              <a:t> </a:t>
            </a:r>
            <a:r>
              <a:rPr lang="ru-RU" sz="2800" dirty="0" err="1"/>
              <a:t>rezultat</a:t>
            </a:r>
            <a:r>
              <a:rPr lang="ru-RU" sz="2800" dirty="0"/>
              <a:t> o </a:t>
            </a:r>
            <a:r>
              <a:rPr lang="ru-RU" sz="2800" dirty="0" err="1"/>
              <a:t>schimbare</a:t>
            </a:r>
            <a:r>
              <a:rPr lang="ru-RU" sz="2800" dirty="0"/>
              <a:t> </a:t>
            </a:r>
            <a:r>
              <a:rPr lang="ru-RU" sz="2800" dirty="0" err="1"/>
              <a:t>substanţială</a:t>
            </a:r>
            <a:r>
              <a:rPr lang="ru-RU" sz="2800" dirty="0"/>
              <a:t> a </a:t>
            </a:r>
            <a:r>
              <a:rPr lang="ru-RU" sz="2800" dirty="0" err="1"/>
              <a:t>naturii</a:t>
            </a:r>
            <a:r>
              <a:rPr lang="ru-RU" sz="2800" dirty="0"/>
              <a:t> </a:t>
            </a:r>
            <a:r>
              <a:rPr lang="ru-RU" sz="2800" dirty="0" err="1"/>
              <a:t>originale</a:t>
            </a:r>
            <a:r>
              <a:rPr lang="ru-RU" sz="2800" dirty="0"/>
              <a:t> a </a:t>
            </a:r>
            <a:r>
              <a:rPr lang="ru-RU" sz="2800" dirty="0" err="1"/>
              <a:t>lor</a:t>
            </a:r>
            <a:r>
              <a:rPr lang="ru-RU" sz="2800" dirty="0"/>
              <a:t>). </a:t>
            </a:r>
            <a:r>
              <a:rPr lang="ru-RU" sz="2400" i="1" dirty="0" err="1"/>
              <a:t>Nu</a:t>
            </a:r>
            <a:r>
              <a:rPr lang="ru-RU" sz="2400" i="1" dirty="0"/>
              <a:t> </a:t>
            </a:r>
            <a:r>
              <a:rPr lang="ru-RU" sz="2400" i="1" dirty="0" err="1"/>
              <a:t>se</a:t>
            </a:r>
            <a:r>
              <a:rPr lang="ru-RU" sz="2400" i="1" dirty="0"/>
              <a:t> </a:t>
            </a:r>
            <a:r>
              <a:rPr lang="ru-RU" sz="2400" i="1" dirty="0" err="1"/>
              <a:t>iau</a:t>
            </a:r>
            <a:r>
              <a:rPr lang="ru-RU" sz="2400" i="1" dirty="0"/>
              <a:t> </a:t>
            </a:r>
            <a:r>
              <a:rPr lang="ru-RU" sz="2400" i="1" dirty="0" err="1"/>
              <a:t>în</a:t>
            </a:r>
            <a:r>
              <a:rPr lang="ru-RU" sz="2400" i="1" dirty="0"/>
              <a:t> </a:t>
            </a:r>
            <a:r>
              <a:rPr lang="ru-RU" sz="2400" i="1" dirty="0" err="1"/>
              <a:t>considerare</a:t>
            </a:r>
            <a:r>
              <a:rPr lang="ru-RU" sz="2400" i="1" dirty="0"/>
              <a:t>: </a:t>
            </a:r>
            <a:r>
              <a:rPr lang="ru-RU" sz="2400" i="1" dirty="0" err="1"/>
              <a:t>divizarea</a:t>
            </a:r>
            <a:r>
              <a:rPr lang="ru-RU" sz="2400" i="1" dirty="0"/>
              <a:t>, </a:t>
            </a:r>
            <a:r>
              <a:rPr lang="ru-RU" sz="2400" i="1" dirty="0" err="1"/>
              <a:t>tăierea</a:t>
            </a:r>
            <a:r>
              <a:rPr lang="ru-RU" sz="2400" i="1" dirty="0"/>
              <a:t>, </a:t>
            </a:r>
            <a:r>
              <a:rPr lang="ru-RU" sz="2400" i="1" dirty="0" err="1"/>
              <a:t>dezosarea</a:t>
            </a:r>
            <a:r>
              <a:rPr lang="ru-RU" sz="2400" i="1" dirty="0"/>
              <a:t>, </a:t>
            </a:r>
            <a:r>
              <a:rPr lang="ru-RU" sz="2400" i="1" dirty="0" err="1"/>
              <a:t>mărunţirea</a:t>
            </a:r>
            <a:r>
              <a:rPr lang="ru-RU" sz="2400" i="1" dirty="0"/>
              <a:t>, </a:t>
            </a:r>
            <a:r>
              <a:rPr lang="ru-RU" sz="2400" i="1" dirty="0" err="1"/>
              <a:t>depelarea</a:t>
            </a:r>
            <a:r>
              <a:rPr lang="ru-RU" sz="2400" i="1" dirty="0"/>
              <a:t>, </a:t>
            </a:r>
            <a:r>
              <a:rPr lang="ru-RU" sz="2400" i="1" dirty="0" err="1"/>
              <a:t>măcinarea</a:t>
            </a:r>
            <a:r>
              <a:rPr lang="ru-RU" sz="2400" i="1" dirty="0"/>
              <a:t>, </a:t>
            </a:r>
            <a:r>
              <a:rPr lang="ru-RU" sz="2400" i="1" dirty="0" err="1"/>
              <a:t>spălarea</a:t>
            </a:r>
            <a:r>
              <a:rPr lang="ru-RU" sz="2400" i="1" dirty="0"/>
              <a:t>, </a:t>
            </a:r>
            <a:r>
              <a:rPr lang="ru-RU" sz="2400" i="1" dirty="0" err="1"/>
              <a:t>congelarea</a:t>
            </a:r>
            <a:r>
              <a:rPr lang="ru-RU" sz="2400" i="1" dirty="0"/>
              <a:t>, </a:t>
            </a:r>
            <a:r>
              <a:rPr lang="ru-RU" sz="2400" i="1" dirty="0" err="1"/>
              <a:t>împachetarea</a:t>
            </a:r>
            <a:r>
              <a:rPr lang="ru-RU" sz="2400" i="1" dirty="0"/>
              <a:t>, </a:t>
            </a:r>
            <a:r>
              <a:rPr lang="ru-RU" sz="2400" i="1" dirty="0" err="1"/>
              <a:t>răcirea</a:t>
            </a:r>
            <a:r>
              <a:rPr lang="ru-RU" sz="2400" i="1" dirty="0"/>
              <a:t>, </a:t>
            </a:r>
            <a:r>
              <a:rPr lang="ru-RU" sz="2400" i="1" dirty="0" err="1"/>
              <a:t>cojirea</a:t>
            </a:r>
            <a:r>
              <a:rPr lang="ru-RU" sz="2400" dirty="0"/>
              <a:t>; </a:t>
            </a:r>
            <a:endParaRPr lang="ro-MD" sz="2400" dirty="0" smtClean="0"/>
          </a:p>
          <a:p>
            <a:r>
              <a:rPr lang="ru-RU" sz="2800" dirty="0" err="1" smtClean="0">
                <a:solidFill>
                  <a:srgbClr val="FF0000"/>
                </a:solidFill>
              </a:rPr>
              <a:t>miere</a:t>
            </a:r>
            <a:r>
              <a:rPr lang="ru-RU" sz="2800" dirty="0">
                <a:solidFill>
                  <a:srgbClr val="FF0000"/>
                </a:solidFill>
              </a:rPr>
              <a:t>; </a:t>
            </a:r>
            <a:endParaRPr lang="ro-MD" sz="2800" dirty="0" smtClean="0">
              <a:solidFill>
                <a:srgbClr val="FF0000"/>
              </a:solidFill>
            </a:endParaRPr>
          </a:p>
          <a:p>
            <a:r>
              <a:rPr lang="ru-RU" sz="2800" dirty="0" err="1" smtClean="0">
                <a:solidFill>
                  <a:srgbClr val="FF0000"/>
                </a:solidFill>
              </a:rPr>
              <a:t>uleiuri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şi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grăsimi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de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origine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animală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şi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vegetală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neemulsionate</a:t>
            </a:r>
            <a:r>
              <a:rPr lang="ru-RU" sz="2800" dirty="0">
                <a:solidFill>
                  <a:srgbClr val="FF0000"/>
                </a:solidFill>
              </a:rPr>
              <a:t>; </a:t>
            </a:r>
            <a:endParaRPr lang="ro-MD" sz="2800" dirty="0" smtClean="0">
              <a:solidFill>
                <a:srgbClr val="FF0000"/>
              </a:solidFill>
            </a:endParaRPr>
          </a:p>
          <a:p>
            <a:r>
              <a:rPr lang="ru-RU" sz="2800" dirty="0" err="1" smtClean="0">
                <a:solidFill>
                  <a:srgbClr val="FF0000"/>
                </a:solidFill>
              </a:rPr>
              <a:t>unt</a:t>
            </a:r>
            <a:r>
              <a:rPr lang="ru-RU" sz="2800" dirty="0">
                <a:solidFill>
                  <a:srgbClr val="FF0000"/>
                </a:solidFill>
              </a:rPr>
              <a:t>; </a:t>
            </a:r>
            <a:endParaRPr lang="ro-MD" sz="2800" dirty="0" smtClean="0">
              <a:solidFill>
                <a:srgbClr val="FF0000"/>
              </a:solidFill>
            </a:endParaRPr>
          </a:p>
          <a:p>
            <a:r>
              <a:rPr lang="ru-RU" sz="2800" dirty="0" err="1" smtClean="0">
                <a:solidFill>
                  <a:srgbClr val="FF0000"/>
                </a:solidFill>
              </a:rPr>
              <a:t>lapte</a:t>
            </a:r>
            <a:r>
              <a:rPr lang="ru-RU" sz="2800" dirty="0">
                <a:solidFill>
                  <a:srgbClr val="FF0000"/>
                </a:solidFill>
              </a:rPr>
              <a:t>, </a:t>
            </a:r>
            <a:r>
              <a:rPr lang="ru-RU" sz="2800" dirty="0" err="1">
                <a:solidFill>
                  <a:srgbClr val="FF0000"/>
                </a:solidFill>
              </a:rPr>
              <a:t>semiecremat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şi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ecremat</a:t>
            </a:r>
            <a:r>
              <a:rPr lang="ru-RU" sz="2800" dirty="0">
                <a:solidFill>
                  <a:srgbClr val="FF0000"/>
                </a:solidFill>
              </a:rPr>
              <a:t>, </a:t>
            </a:r>
            <a:r>
              <a:rPr lang="ru-RU" sz="2800" dirty="0" err="1">
                <a:solidFill>
                  <a:srgbClr val="FF0000"/>
                </a:solidFill>
              </a:rPr>
              <a:t>pasteurizat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sau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sterilizat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/>
              <a:t>(</a:t>
            </a:r>
            <a:r>
              <a:rPr lang="ru-RU" sz="2800" dirty="0" err="1"/>
              <a:t>inclusiv</a:t>
            </a:r>
            <a:r>
              <a:rPr lang="ru-RU" sz="2800" dirty="0"/>
              <a:t> </a:t>
            </a:r>
            <a:r>
              <a:rPr lang="ru-RU" sz="2800" dirty="0" err="1"/>
              <a:t>sterilizat</a:t>
            </a:r>
            <a:r>
              <a:rPr lang="ru-RU" sz="2800" dirty="0"/>
              <a:t> UHT)</a:t>
            </a:r>
            <a:r>
              <a:rPr lang="ru-RU" sz="2800" dirty="0">
                <a:solidFill>
                  <a:srgbClr val="FF0000"/>
                </a:solidFill>
              </a:rPr>
              <a:t>; </a:t>
            </a:r>
            <a:endParaRPr lang="ro-MD" sz="2800" dirty="0" smtClean="0">
              <a:solidFill>
                <a:srgbClr val="FF0000"/>
              </a:solidFill>
            </a:endParaRPr>
          </a:p>
          <a:p>
            <a:r>
              <a:rPr lang="ru-RU" sz="2800" dirty="0" err="1" smtClean="0">
                <a:solidFill>
                  <a:srgbClr val="FF0000"/>
                </a:solidFill>
              </a:rPr>
              <a:t>produse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lactate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viu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fermentate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nearomatizate</a:t>
            </a:r>
            <a:r>
              <a:rPr lang="ru-RU" sz="2800" dirty="0">
                <a:solidFill>
                  <a:srgbClr val="FF0000"/>
                </a:solidFill>
              </a:rPr>
              <a:t>, </a:t>
            </a:r>
            <a:r>
              <a:rPr lang="ru-RU" sz="2800" dirty="0" err="1">
                <a:solidFill>
                  <a:srgbClr val="FF0000"/>
                </a:solidFill>
              </a:rPr>
              <a:t>inclusiv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iaurturi</a:t>
            </a:r>
            <a:r>
              <a:rPr lang="ru-RU" sz="2800" dirty="0">
                <a:solidFill>
                  <a:srgbClr val="FF0000"/>
                </a:solidFill>
              </a:rPr>
              <a:t>; </a:t>
            </a:r>
            <a:endParaRPr lang="ro-MD" sz="2800" dirty="0" smtClean="0">
              <a:solidFill>
                <a:srgbClr val="FF0000"/>
              </a:solidFill>
            </a:endParaRPr>
          </a:p>
          <a:p>
            <a:r>
              <a:rPr lang="ru-RU" sz="2800" dirty="0" err="1" smtClean="0">
                <a:solidFill>
                  <a:srgbClr val="FF0000"/>
                </a:solidFill>
              </a:rPr>
              <a:t>apă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minerală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naturală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şi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apă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de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izvor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/>
              <a:t>(</a:t>
            </a:r>
            <a:r>
              <a:rPr lang="ru-RU" sz="2800" dirty="0" err="1"/>
              <a:t>spring</a:t>
            </a:r>
            <a:r>
              <a:rPr lang="ru-RU" sz="2800" dirty="0"/>
              <a:t>)</a:t>
            </a:r>
            <a:r>
              <a:rPr lang="ru-RU" sz="2800" dirty="0">
                <a:solidFill>
                  <a:srgbClr val="FF0000"/>
                </a:solidFill>
              </a:rPr>
              <a:t>; </a:t>
            </a:r>
            <a:endParaRPr lang="ro-MD" sz="2800" dirty="0" smtClean="0">
              <a:solidFill>
                <a:srgbClr val="FF0000"/>
              </a:solidFill>
            </a:endParaRPr>
          </a:p>
          <a:p>
            <a:r>
              <a:rPr lang="ru-RU" sz="2800" dirty="0" err="1" smtClean="0">
                <a:solidFill>
                  <a:srgbClr val="FF0000"/>
                </a:solidFill>
              </a:rPr>
              <a:t>cafea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/>
              <a:t>(</a:t>
            </a:r>
            <a:r>
              <a:rPr lang="ru-RU" sz="2800" dirty="0" err="1"/>
              <a:t>cu</a:t>
            </a:r>
            <a:r>
              <a:rPr lang="ru-RU" sz="2800" dirty="0"/>
              <a:t> </a:t>
            </a:r>
            <a:r>
              <a:rPr lang="ru-RU" sz="2800" dirty="0" err="1"/>
              <a:t>excepţia</a:t>
            </a:r>
            <a:r>
              <a:rPr lang="ru-RU" sz="2800" dirty="0"/>
              <a:t> </a:t>
            </a:r>
            <a:r>
              <a:rPr lang="ru-RU" sz="2800" dirty="0" err="1"/>
              <a:t>cafelei</a:t>
            </a:r>
            <a:r>
              <a:rPr lang="ru-RU" sz="2800" dirty="0"/>
              <a:t> </a:t>
            </a:r>
            <a:r>
              <a:rPr lang="ru-RU" sz="2800" dirty="0" err="1"/>
              <a:t>instant</a:t>
            </a:r>
            <a:r>
              <a:rPr lang="ru-RU" sz="2800" dirty="0"/>
              <a:t> </a:t>
            </a:r>
            <a:r>
              <a:rPr lang="ru-RU" sz="2800" dirty="0" err="1"/>
              <a:t>aromatizată</a:t>
            </a:r>
            <a:r>
              <a:rPr lang="ru-RU" sz="2800" dirty="0"/>
              <a:t>) </a:t>
            </a:r>
            <a:r>
              <a:rPr lang="ru-RU" sz="2800" dirty="0" err="1"/>
              <a:t>şi</a:t>
            </a:r>
            <a:r>
              <a:rPr lang="ru-RU" sz="2800" dirty="0"/>
              <a:t> </a:t>
            </a:r>
            <a:r>
              <a:rPr lang="ru-RU" sz="2800" dirty="0" err="1"/>
              <a:t>extracte</a:t>
            </a:r>
            <a:r>
              <a:rPr lang="ru-RU" sz="2800" dirty="0"/>
              <a:t> </a:t>
            </a:r>
            <a:r>
              <a:rPr lang="ru-RU" sz="2800" dirty="0" err="1"/>
              <a:t>de</a:t>
            </a:r>
            <a:r>
              <a:rPr lang="ru-RU" sz="2800" dirty="0"/>
              <a:t> </a:t>
            </a:r>
            <a:r>
              <a:rPr lang="ru-RU" sz="2800" dirty="0" err="1"/>
              <a:t>cafea</a:t>
            </a:r>
            <a:r>
              <a:rPr lang="ru-RU" sz="2800" dirty="0"/>
              <a:t>; </a:t>
            </a:r>
            <a:endParaRPr lang="ro-MD" sz="2800" dirty="0" smtClean="0"/>
          </a:p>
          <a:p>
            <a:r>
              <a:rPr lang="ru-RU" sz="2800" dirty="0" err="1" smtClean="0">
                <a:solidFill>
                  <a:srgbClr val="FF0000"/>
                </a:solidFill>
              </a:rPr>
              <a:t>ceai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de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frunze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nearomatizat</a:t>
            </a:r>
            <a:r>
              <a:rPr lang="ru-RU" sz="2800" dirty="0" smtClean="0">
                <a:solidFill>
                  <a:srgbClr val="FF0000"/>
                </a:solidFill>
              </a:rPr>
              <a:t>;</a:t>
            </a:r>
            <a:endParaRPr lang="ro-MD" sz="2800" dirty="0" smtClean="0">
              <a:solidFill>
                <a:srgbClr val="FF0000"/>
              </a:solidFill>
            </a:endParaRPr>
          </a:p>
          <a:p>
            <a:r>
              <a:rPr lang="ru-RU" sz="2800" dirty="0" err="1" smtClean="0">
                <a:solidFill>
                  <a:srgbClr val="FF0000"/>
                </a:solidFill>
              </a:rPr>
              <a:t>zahăr</a:t>
            </a:r>
            <a:r>
              <a:rPr lang="ru-RU" sz="2800" dirty="0">
                <a:solidFill>
                  <a:srgbClr val="FF0000"/>
                </a:solidFill>
              </a:rPr>
              <a:t>; </a:t>
            </a:r>
            <a:endParaRPr lang="ro-MD" sz="2800" dirty="0" smtClean="0">
              <a:solidFill>
                <a:srgbClr val="FF0000"/>
              </a:solidFill>
            </a:endParaRPr>
          </a:p>
          <a:p>
            <a:r>
              <a:rPr lang="ru-RU" sz="2800" dirty="0" err="1" smtClean="0">
                <a:solidFill>
                  <a:srgbClr val="FF0000"/>
                </a:solidFill>
              </a:rPr>
              <a:t>terciuri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deshidratate</a:t>
            </a:r>
            <a:r>
              <a:rPr lang="ru-RU" sz="2800" dirty="0">
                <a:solidFill>
                  <a:srgbClr val="FF0000"/>
                </a:solidFill>
              </a:rPr>
              <a:t>; </a:t>
            </a:r>
            <a:endParaRPr lang="ro-MD" sz="2800" dirty="0" smtClean="0">
              <a:solidFill>
                <a:srgbClr val="FF0000"/>
              </a:solidFill>
            </a:endParaRPr>
          </a:p>
          <a:p>
            <a:r>
              <a:rPr lang="ru-RU" sz="2800" dirty="0" err="1" smtClean="0">
                <a:solidFill>
                  <a:srgbClr val="FF0000"/>
                </a:solidFill>
              </a:rPr>
              <a:t>lapte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pentru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unt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nearomatizat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/>
              <a:t>(</a:t>
            </a:r>
            <a:r>
              <a:rPr lang="ru-RU" sz="2800" dirty="0" err="1"/>
              <a:t>cu</a:t>
            </a:r>
            <a:r>
              <a:rPr lang="ru-RU" sz="2800" dirty="0"/>
              <a:t> </a:t>
            </a:r>
            <a:r>
              <a:rPr lang="ru-RU" sz="2800" dirty="0" err="1"/>
              <a:t>excepţia</a:t>
            </a:r>
            <a:r>
              <a:rPr lang="ru-RU" sz="2800" dirty="0"/>
              <a:t> </a:t>
            </a:r>
            <a:r>
              <a:rPr lang="ru-RU" sz="2800" dirty="0" err="1"/>
              <a:t>laptelui</a:t>
            </a:r>
            <a:r>
              <a:rPr lang="ru-RU" sz="2800" dirty="0"/>
              <a:t> </a:t>
            </a:r>
            <a:r>
              <a:rPr lang="ru-RU" sz="2800" dirty="0" err="1"/>
              <a:t>pentru</a:t>
            </a:r>
            <a:r>
              <a:rPr lang="ru-RU" sz="2800" dirty="0"/>
              <a:t> </a:t>
            </a:r>
            <a:r>
              <a:rPr lang="ru-RU" sz="2800" dirty="0" err="1"/>
              <a:t>unt</a:t>
            </a:r>
            <a:r>
              <a:rPr lang="ru-RU" sz="2800" dirty="0"/>
              <a:t> </a:t>
            </a:r>
            <a:r>
              <a:rPr lang="ru-RU" sz="2800" dirty="0" err="1"/>
              <a:t>sterilizat</a:t>
            </a:r>
            <a:r>
              <a:rPr lang="ru-RU" sz="28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321078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0200" y="177800"/>
            <a:ext cx="118618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UNII COLORANŢI PERMIŞI ÎN </a:t>
            </a:r>
            <a:r>
              <a:rPr lang="ru-RU" sz="3200" b="1" dirty="0" smtClean="0"/>
              <a:t>R</a:t>
            </a:r>
            <a:r>
              <a:rPr lang="ro-MD" sz="3200" b="1" dirty="0" smtClean="0"/>
              <a:t>EPUBLICA </a:t>
            </a:r>
            <a:r>
              <a:rPr lang="ru-RU" sz="3200" b="1" dirty="0" smtClean="0"/>
              <a:t>M</a:t>
            </a:r>
            <a:r>
              <a:rPr lang="ro-MD" sz="3200" b="1" dirty="0" smtClean="0"/>
              <a:t>OLDOVA</a:t>
            </a:r>
            <a:r>
              <a:rPr lang="ru-RU" sz="3200" b="1" dirty="0" smtClean="0"/>
              <a:t> </a:t>
            </a:r>
            <a:endParaRPr lang="ro-MD" sz="3200" b="1" dirty="0" smtClean="0"/>
          </a:p>
          <a:p>
            <a:pPr marL="742950" indent="-742950">
              <a:buAutoNum type="alphaUcPeriod"/>
            </a:pPr>
            <a:r>
              <a:rPr lang="ru-RU" sz="3200" dirty="0" err="1" smtClean="0">
                <a:solidFill>
                  <a:srgbClr val="FF0000"/>
                </a:solidFill>
              </a:rPr>
              <a:t>Naturali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endParaRPr lang="ro-MD" sz="3200" dirty="0" smtClean="0">
              <a:solidFill>
                <a:srgbClr val="FF0000"/>
              </a:solidFill>
            </a:endParaRPr>
          </a:p>
          <a:p>
            <a:pPr marL="742950" indent="-742950">
              <a:buAutoNum type="arabicPeriod"/>
            </a:pPr>
            <a:r>
              <a:rPr lang="ru-RU" sz="3200" dirty="0" smtClean="0"/>
              <a:t>E </a:t>
            </a:r>
            <a:r>
              <a:rPr lang="ru-RU" sz="3200" dirty="0"/>
              <a:t>140 </a:t>
            </a:r>
            <a:r>
              <a:rPr lang="ru-RU" sz="3200" dirty="0" err="1"/>
              <a:t>Clorofilă</a:t>
            </a:r>
            <a:r>
              <a:rPr lang="ru-RU" sz="3200" dirty="0"/>
              <a:t> </a:t>
            </a:r>
            <a:endParaRPr lang="ro-MD" sz="3200" dirty="0" smtClean="0"/>
          </a:p>
          <a:p>
            <a:pPr marL="742950" indent="-742950">
              <a:buAutoNum type="arabicPeriod"/>
            </a:pPr>
            <a:r>
              <a:rPr lang="ru-RU" sz="3200" dirty="0" smtClean="0"/>
              <a:t>E </a:t>
            </a:r>
            <a:r>
              <a:rPr lang="ru-RU" sz="3200" dirty="0"/>
              <a:t>160 a </a:t>
            </a:r>
            <a:r>
              <a:rPr lang="ru-RU" sz="3200" dirty="0" err="1"/>
              <a:t>Caroteni</a:t>
            </a:r>
            <a:r>
              <a:rPr lang="ru-RU" sz="3200" dirty="0"/>
              <a:t> </a:t>
            </a:r>
            <a:endParaRPr lang="ro-MD" sz="3200" dirty="0" smtClean="0"/>
          </a:p>
          <a:p>
            <a:pPr marL="742950" indent="-742950">
              <a:buAutoNum type="arabicPeriod"/>
            </a:pPr>
            <a:r>
              <a:rPr lang="ru-RU" sz="3200" dirty="0" smtClean="0"/>
              <a:t>E </a:t>
            </a:r>
            <a:r>
              <a:rPr lang="ru-RU" sz="3200" dirty="0"/>
              <a:t>160 b </a:t>
            </a:r>
            <a:r>
              <a:rPr lang="ru-RU" sz="3200" dirty="0" err="1"/>
              <a:t>Extracte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anato</a:t>
            </a:r>
            <a:r>
              <a:rPr lang="ru-RU" sz="3200" dirty="0"/>
              <a:t> </a:t>
            </a:r>
            <a:endParaRPr lang="ro-MD" sz="3200" dirty="0" smtClean="0"/>
          </a:p>
          <a:p>
            <a:pPr marL="742950" indent="-742950">
              <a:buAutoNum type="arabicPeriod"/>
            </a:pPr>
            <a:r>
              <a:rPr lang="ru-RU" sz="3200" dirty="0" smtClean="0"/>
              <a:t>E </a:t>
            </a:r>
            <a:r>
              <a:rPr lang="ru-RU" sz="3200" dirty="0"/>
              <a:t>162 </a:t>
            </a:r>
            <a:r>
              <a:rPr lang="ru-RU" sz="3200" dirty="0" err="1"/>
              <a:t>Betaină</a:t>
            </a:r>
            <a:r>
              <a:rPr lang="ru-RU" sz="3200" dirty="0"/>
              <a:t> </a:t>
            </a:r>
            <a:endParaRPr lang="ro-MD" sz="3200" dirty="0" smtClean="0"/>
          </a:p>
          <a:p>
            <a:pPr marL="742950" indent="-742950">
              <a:buAutoNum type="arabicPeriod"/>
            </a:pPr>
            <a:r>
              <a:rPr lang="ru-RU" sz="3200" dirty="0" smtClean="0"/>
              <a:t>E </a:t>
            </a:r>
            <a:r>
              <a:rPr lang="ru-RU" sz="3200" dirty="0"/>
              <a:t>163 </a:t>
            </a:r>
            <a:r>
              <a:rPr lang="ru-RU" sz="3200" dirty="0" err="1"/>
              <a:t>Antociani</a:t>
            </a:r>
            <a:r>
              <a:rPr lang="ru-RU" sz="3200" dirty="0"/>
              <a:t> (</a:t>
            </a:r>
            <a:r>
              <a:rPr lang="ru-RU" sz="3200" dirty="0" err="1"/>
              <a:t>obţinuţi</a:t>
            </a:r>
            <a:r>
              <a:rPr lang="ru-RU" sz="3200" dirty="0"/>
              <a:t> </a:t>
            </a:r>
            <a:r>
              <a:rPr lang="ru-RU" sz="3200" dirty="0" err="1"/>
              <a:t>prin</a:t>
            </a:r>
            <a:r>
              <a:rPr lang="ru-RU" sz="3200" dirty="0"/>
              <a:t> </a:t>
            </a:r>
            <a:r>
              <a:rPr lang="ru-RU" sz="3200" dirty="0" err="1"/>
              <a:t>metode</a:t>
            </a:r>
            <a:r>
              <a:rPr lang="ru-RU" sz="3200" dirty="0"/>
              <a:t> </a:t>
            </a:r>
            <a:r>
              <a:rPr lang="ru-RU" sz="3200" dirty="0" err="1"/>
              <a:t>fizice</a:t>
            </a:r>
            <a:r>
              <a:rPr lang="ru-RU" sz="3200" dirty="0"/>
              <a:t> </a:t>
            </a:r>
            <a:r>
              <a:rPr lang="ru-RU" sz="3200" dirty="0" err="1"/>
              <a:t>din</a:t>
            </a:r>
            <a:r>
              <a:rPr lang="ru-RU" sz="3200" dirty="0"/>
              <a:t> </a:t>
            </a:r>
            <a:r>
              <a:rPr lang="ru-RU" sz="3200" dirty="0" err="1"/>
              <a:t>legume</a:t>
            </a:r>
            <a:r>
              <a:rPr lang="ru-RU" sz="3200" dirty="0"/>
              <a:t> </a:t>
            </a:r>
            <a:r>
              <a:rPr lang="ru-RU" sz="3200" dirty="0" err="1"/>
              <a:t>şi</a:t>
            </a:r>
            <a:r>
              <a:rPr lang="ru-RU" sz="3200" dirty="0"/>
              <a:t> </a:t>
            </a:r>
            <a:r>
              <a:rPr lang="ru-RU" sz="3200" dirty="0" err="1"/>
              <a:t>fructe</a:t>
            </a:r>
            <a:r>
              <a:rPr lang="ru-RU" sz="3200" dirty="0"/>
              <a:t>). </a:t>
            </a:r>
            <a:endParaRPr lang="ro-MD" sz="3200" dirty="0" smtClean="0"/>
          </a:p>
          <a:p>
            <a:r>
              <a:rPr lang="ru-RU" sz="3200" dirty="0" smtClean="0">
                <a:solidFill>
                  <a:srgbClr val="FF0000"/>
                </a:solidFill>
              </a:rPr>
              <a:t>B</a:t>
            </a:r>
            <a:r>
              <a:rPr lang="ru-RU" sz="3200" dirty="0">
                <a:solidFill>
                  <a:srgbClr val="FF0000"/>
                </a:solidFill>
              </a:rPr>
              <a:t>.</a:t>
            </a:r>
            <a:r>
              <a:rPr lang="ru-RU" sz="3200" dirty="0"/>
              <a:t> </a:t>
            </a:r>
            <a:r>
              <a:rPr lang="ro-MD" sz="3200" dirty="0" smtClean="0"/>
              <a:t>    </a:t>
            </a:r>
            <a:r>
              <a:rPr lang="ru-RU" sz="3200" dirty="0" err="1" smtClean="0">
                <a:solidFill>
                  <a:srgbClr val="FF0000"/>
                </a:solidFill>
              </a:rPr>
              <a:t>Sintetici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endParaRPr lang="ro-MD" sz="3200" dirty="0" smtClean="0">
              <a:solidFill>
                <a:srgbClr val="FF0000"/>
              </a:solidFill>
            </a:endParaRPr>
          </a:p>
          <a:p>
            <a:pPr marL="742950" indent="-742950">
              <a:buAutoNum type="arabicPeriod"/>
            </a:pPr>
            <a:r>
              <a:rPr lang="ru-RU" sz="3200" dirty="0" smtClean="0"/>
              <a:t>E </a:t>
            </a:r>
            <a:r>
              <a:rPr lang="ru-RU" sz="3200" dirty="0"/>
              <a:t>102 </a:t>
            </a:r>
            <a:r>
              <a:rPr lang="ru-RU" sz="3200" dirty="0" err="1"/>
              <a:t>Tartrazină</a:t>
            </a:r>
            <a:r>
              <a:rPr lang="ru-RU" sz="3200" dirty="0"/>
              <a:t> </a:t>
            </a:r>
            <a:endParaRPr lang="ro-MD" sz="3200" dirty="0" smtClean="0"/>
          </a:p>
          <a:p>
            <a:pPr marL="742950" indent="-742950">
              <a:buAutoNum type="arabicPeriod"/>
            </a:pPr>
            <a:r>
              <a:rPr lang="ru-RU" sz="3200" dirty="0" smtClean="0"/>
              <a:t>E </a:t>
            </a:r>
            <a:r>
              <a:rPr lang="ru-RU" sz="3200" dirty="0"/>
              <a:t>104 </a:t>
            </a:r>
            <a:r>
              <a:rPr lang="ru-RU" sz="3200" dirty="0" err="1"/>
              <a:t>Galben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quinoleină</a:t>
            </a:r>
            <a:r>
              <a:rPr lang="ru-RU" sz="3200" dirty="0"/>
              <a:t> </a:t>
            </a:r>
            <a:endParaRPr lang="ro-MD" sz="3200" dirty="0" smtClean="0"/>
          </a:p>
          <a:p>
            <a:pPr marL="742950" indent="-742950">
              <a:buAutoNum type="arabicPeriod"/>
            </a:pPr>
            <a:r>
              <a:rPr lang="ru-RU" sz="3200" dirty="0" smtClean="0"/>
              <a:t>E </a:t>
            </a:r>
            <a:r>
              <a:rPr lang="ru-RU" sz="3200" dirty="0"/>
              <a:t>110 </a:t>
            </a:r>
            <a:r>
              <a:rPr lang="ru-RU" sz="3200" dirty="0" err="1"/>
              <a:t>Sunset</a:t>
            </a:r>
            <a:r>
              <a:rPr lang="ru-RU" sz="3200" dirty="0"/>
              <a:t> </a:t>
            </a:r>
            <a:r>
              <a:rPr lang="ru-RU" sz="3200" dirty="0" err="1"/>
              <a:t>yellow</a:t>
            </a:r>
            <a:r>
              <a:rPr lang="ru-RU" sz="3200" dirty="0"/>
              <a:t> FCF </a:t>
            </a:r>
            <a:endParaRPr lang="ro-MD" sz="3200" dirty="0" smtClean="0"/>
          </a:p>
          <a:p>
            <a:pPr marL="742950" indent="-742950">
              <a:buAutoNum type="arabicPeriod"/>
            </a:pPr>
            <a:r>
              <a:rPr lang="ru-RU" sz="3200" dirty="0" smtClean="0"/>
              <a:t>E </a:t>
            </a:r>
            <a:r>
              <a:rPr lang="ru-RU" sz="3200" dirty="0"/>
              <a:t>124 </a:t>
            </a:r>
            <a:r>
              <a:rPr lang="ru-RU" sz="3200" dirty="0" err="1"/>
              <a:t>Ponceau</a:t>
            </a:r>
            <a:r>
              <a:rPr lang="ru-RU" sz="3200" dirty="0"/>
              <a:t> 4R </a:t>
            </a:r>
            <a:endParaRPr lang="ro-MD" sz="3200" dirty="0" smtClean="0"/>
          </a:p>
          <a:p>
            <a:pPr marL="742950" indent="-742950">
              <a:buAutoNum type="arabicPeriod"/>
            </a:pPr>
            <a:r>
              <a:rPr lang="ru-RU" sz="3200" dirty="0" smtClean="0"/>
              <a:t>E </a:t>
            </a:r>
            <a:r>
              <a:rPr lang="ru-RU" sz="3200" dirty="0"/>
              <a:t>132 </a:t>
            </a:r>
            <a:r>
              <a:rPr lang="ru-RU" sz="3200" dirty="0" err="1"/>
              <a:t>Indigotină</a:t>
            </a:r>
            <a:r>
              <a:rPr lang="ru-RU" sz="3200" dirty="0"/>
              <a:t>/ </a:t>
            </a:r>
            <a:r>
              <a:rPr lang="ru-RU" sz="3200" dirty="0" err="1"/>
              <a:t>Indigocarmină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6413907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0" y="556736"/>
            <a:ext cx="114808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/>
              <a:t>UNII CONSERVANŢI PERMIŞI ÎN </a:t>
            </a:r>
            <a:r>
              <a:rPr lang="ru-RU" sz="3600" b="1" dirty="0" smtClean="0"/>
              <a:t>R</a:t>
            </a:r>
            <a:r>
              <a:rPr lang="ro-MD" sz="3600" b="1" dirty="0" smtClean="0"/>
              <a:t>EPUBLICA </a:t>
            </a:r>
            <a:r>
              <a:rPr lang="ru-RU" sz="3600" b="1" dirty="0" smtClean="0"/>
              <a:t>M</a:t>
            </a:r>
            <a:r>
              <a:rPr lang="ro-MD" sz="3600" b="1" dirty="0" smtClean="0"/>
              <a:t>OLDOVA</a:t>
            </a:r>
            <a:r>
              <a:rPr lang="ru-RU" sz="3600" b="1" dirty="0" smtClean="0"/>
              <a:t> </a:t>
            </a:r>
            <a:endParaRPr lang="ro-MD" sz="3600" b="1" dirty="0" smtClean="0"/>
          </a:p>
          <a:p>
            <a:pPr marL="742950" indent="-742950">
              <a:buAutoNum type="arabicPeriod"/>
            </a:pPr>
            <a:r>
              <a:rPr lang="ru-RU" sz="3600" dirty="0" smtClean="0"/>
              <a:t>E </a:t>
            </a:r>
            <a:r>
              <a:rPr lang="ru-RU" sz="3600" dirty="0"/>
              <a:t>201 </a:t>
            </a:r>
            <a:r>
              <a:rPr lang="ru-RU" sz="3600" dirty="0" err="1"/>
              <a:t>Sorbat</a:t>
            </a:r>
            <a:r>
              <a:rPr lang="ru-RU" sz="3600" dirty="0"/>
              <a:t> </a:t>
            </a:r>
            <a:r>
              <a:rPr lang="ru-RU" sz="3600" dirty="0" err="1"/>
              <a:t>de</a:t>
            </a:r>
            <a:r>
              <a:rPr lang="ru-RU" sz="3600" dirty="0"/>
              <a:t> </a:t>
            </a:r>
            <a:r>
              <a:rPr lang="ru-RU" sz="3600" dirty="0" err="1"/>
              <a:t>sodiu</a:t>
            </a:r>
            <a:r>
              <a:rPr lang="ru-RU" sz="3600" dirty="0"/>
              <a:t> </a:t>
            </a:r>
            <a:endParaRPr lang="ro-MD" sz="3600" dirty="0" smtClean="0"/>
          </a:p>
          <a:p>
            <a:pPr marL="742950" indent="-742950">
              <a:buAutoNum type="arabicPeriod"/>
            </a:pPr>
            <a:r>
              <a:rPr lang="ru-RU" sz="3600" dirty="0" smtClean="0"/>
              <a:t>E </a:t>
            </a:r>
            <a:r>
              <a:rPr lang="ru-RU" sz="3600" dirty="0"/>
              <a:t>202 </a:t>
            </a:r>
            <a:r>
              <a:rPr lang="ru-RU" sz="3600" dirty="0" err="1"/>
              <a:t>Sorbat</a:t>
            </a:r>
            <a:r>
              <a:rPr lang="ru-RU" sz="3600" dirty="0"/>
              <a:t> </a:t>
            </a:r>
            <a:r>
              <a:rPr lang="ru-RU" sz="3600" dirty="0" err="1"/>
              <a:t>de</a:t>
            </a:r>
            <a:r>
              <a:rPr lang="ru-RU" sz="3600" dirty="0"/>
              <a:t> </a:t>
            </a:r>
            <a:r>
              <a:rPr lang="ru-RU" sz="3600" dirty="0" err="1"/>
              <a:t>potasiu</a:t>
            </a:r>
            <a:r>
              <a:rPr lang="ru-RU" sz="3600" dirty="0"/>
              <a:t> </a:t>
            </a:r>
            <a:endParaRPr lang="ro-MD" sz="3600" dirty="0" smtClean="0"/>
          </a:p>
          <a:p>
            <a:pPr marL="742950" indent="-742950">
              <a:buAutoNum type="arabicPeriod"/>
            </a:pPr>
            <a:r>
              <a:rPr lang="ru-RU" sz="3600" dirty="0" smtClean="0"/>
              <a:t>E </a:t>
            </a:r>
            <a:r>
              <a:rPr lang="ru-RU" sz="3600" dirty="0"/>
              <a:t>203 </a:t>
            </a:r>
            <a:r>
              <a:rPr lang="ru-RU" sz="3600" dirty="0" err="1"/>
              <a:t>Sorbat</a:t>
            </a:r>
            <a:r>
              <a:rPr lang="ru-RU" sz="3600" dirty="0"/>
              <a:t> </a:t>
            </a:r>
            <a:r>
              <a:rPr lang="ru-RU" sz="3600" dirty="0" err="1"/>
              <a:t>de</a:t>
            </a:r>
            <a:r>
              <a:rPr lang="ru-RU" sz="3600" dirty="0"/>
              <a:t> </a:t>
            </a:r>
            <a:r>
              <a:rPr lang="ru-RU" sz="3600" dirty="0" err="1"/>
              <a:t>calciu</a:t>
            </a:r>
            <a:r>
              <a:rPr lang="ru-RU" sz="3600" dirty="0"/>
              <a:t> </a:t>
            </a:r>
            <a:endParaRPr lang="ro-MD" sz="3600" dirty="0" smtClean="0"/>
          </a:p>
          <a:p>
            <a:pPr marL="742950" indent="-742950">
              <a:buAutoNum type="arabicPeriod"/>
            </a:pPr>
            <a:r>
              <a:rPr lang="ru-RU" sz="3600" dirty="0" smtClean="0"/>
              <a:t>E </a:t>
            </a:r>
            <a:r>
              <a:rPr lang="ru-RU" sz="3600" dirty="0"/>
              <a:t>210 </a:t>
            </a:r>
            <a:r>
              <a:rPr lang="ru-RU" sz="3600" dirty="0" err="1"/>
              <a:t>Acid</a:t>
            </a:r>
            <a:r>
              <a:rPr lang="ru-RU" sz="3600" dirty="0"/>
              <a:t> </a:t>
            </a:r>
            <a:r>
              <a:rPr lang="ru-RU" sz="3600" dirty="0" err="1"/>
              <a:t>benzoic</a:t>
            </a:r>
            <a:r>
              <a:rPr lang="ru-RU" sz="3600" dirty="0"/>
              <a:t> </a:t>
            </a:r>
            <a:endParaRPr lang="ro-MD" sz="3600" dirty="0" smtClean="0"/>
          </a:p>
          <a:p>
            <a:pPr marL="742950" indent="-742950">
              <a:buAutoNum type="arabicPeriod"/>
            </a:pPr>
            <a:r>
              <a:rPr lang="ru-RU" sz="3600" dirty="0" smtClean="0"/>
              <a:t>E </a:t>
            </a:r>
            <a:r>
              <a:rPr lang="ru-RU" sz="3600" dirty="0"/>
              <a:t>211 </a:t>
            </a:r>
            <a:r>
              <a:rPr lang="ru-RU" sz="3600" dirty="0" err="1"/>
              <a:t>Benzoat</a:t>
            </a:r>
            <a:r>
              <a:rPr lang="ru-RU" sz="3600" dirty="0"/>
              <a:t> </a:t>
            </a:r>
            <a:r>
              <a:rPr lang="ru-RU" sz="3600" dirty="0" err="1"/>
              <a:t>de</a:t>
            </a:r>
            <a:r>
              <a:rPr lang="ru-RU" sz="3600" dirty="0"/>
              <a:t>  </a:t>
            </a:r>
            <a:r>
              <a:rPr lang="ru-RU" sz="3600" dirty="0" err="1"/>
              <a:t>sodiu</a:t>
            </a:r>
            <a:r>
              <a:rPr lang="ru-RU" sz="3600" dirty="0"/>
              <a:t> </a:t>
            </a:r>
            <a:endParaRPr lang="ro-MD" sz="3600" dirty="0" smtClean="0"/>
          </a:p>
          <a:p>
            <a:pPr marL="742950" indent="-742950">
              <a:buAutoNum type="arabicPeriod"/>
            </a:pPr>
            <a:r>
              <a:rPr lang="ru-RU" sz="3600" dirty="0" smtClean="0"/>
              <a:t>E </a:t>
            </a:r>
            <a:r>
              <a:rPr lang="ru-RU" sz="3600" dirty="0"/>
              <a:t>212 </a:t>
            </a:r>
            <a:r>
              <a:rPr lang="ru-RU" sz="3600" dirty="0" err="1"/>
              <a:t>Benzoat</a:t>
            </a:r>
            <a:r>
              <a:rPr lang="ru-RU" sz="3600" dirty="0"/>
              <a:t> </a:t>
            </a:r>
            <a:r>
              <a:rPr lang="ru-RU" sz="3600" dirty="0" err="1"/>
              <a:t>de</a:t>
            </a:r>
            <a:r>
              <a:rPr lang="ru-RU" sz="3600" dirty="0"/>
              <a:t>  </a:t>
            </a:r>
            <a:r>
              <a:rPr lang="ru-RU" sz="3600" dirty="0" err="1"/>
              <a:t>potasiu</a:t>
            </a:r>
            <a:r>
              <a:rPr lang="ru-RU" sz="3600" dirty="0"/>
              <a:t> </a:t>
            </a:r>
            <a:endParaRPr lang="ro-MD" sz="3600" dirty="0" smtClean="0"/>
          </a:p>
          <a:p>
            <a:pPr marL="742950" indent="-742950">
              <a:buAutoNum type="arabicPeriod"/>
            </a:pPr>
            <a:r>
              <a:rPr lang="ru-RU" sz="3600" dirty="0" smtClean="0"/>
              <a:t>E </a:t>
            </a:r>
            <a:r>
              <a:rPr lang="ru-RU" sz="3600" dirty="0"/>
              <a:t>213 </a:t>
            </a:r>
            <a:r>
              <a:rPr lang="ru-RU" sz="3600" dirty="0" err="1"/>
              <a:t>Benzoat</a:t>
            </a:r>
            <a:r>
              <a:rPr lang="ru-RU" sz="3600" dirty="0"/>
              <a:t> </a:t>
            </a:r>
            <a:r>
              <a:rPr lang="ru-RU" sz="3600" dirty="0" err="1"/>
              <a:t>de</a:t>
            </a:r>
            <a:r>
              <a:rPr lang="ru-RU" sz="3600" dirty="0"/>
              <a:t>  </a:t>
            </a:r>
            <a:r>
              <a:rPr lang="ru-RU" sz="3600" dirty="0" err="1"/>
              <a:t>calciu</a:t>
            </a:r>
            <a:r>
              <a:rPr lang="ru-RU" sz="3600" dirty="0"/>
              <a:t> </a:t>
            </a:r>
            <a:endParaRPr lang="ro-MD" sz="3600" dirty="0" smtClean="0"/>
          </a:p>
          <a:p>
            <a:pPr marL="742950" indent="-742950">
              <a:buAutoNum type="arabicPeriod"/>
            </a:pPr>
            <a:r>
              <a:rPr lang="ru-RU" sz="3600" dirty="0" smtClean="0"/>
              <a:t>E </a:t>
            </a:r>
            <a:r>
              <a:rPr lang="ru-RU" sz="3600" dirty="0"/>
              <a:t>220 </a:t>
            </a:r>
            <a:r>
              <a:rPr lang="ru-RU" sz="3600" dirty="0" err="1"/>
              <a:t>Dioxid</a:t>
            </a:r>
            <a:r>
              <a:rPr lang="ru-RU" sz="3600" dirty="0"/>
              <a:t> </a:t>
            </a:r>
            <a:r>
              <a:rPr lang="ru-RU" sz="3600" dirty="0" err="1"/>
              <a:t>de</a:t>
            </a:r>
            <a:r>
              <a:rPr lang="ru-RU" sz="3600" dirty="0"/>
              <a:t> </a:t>
            </a:r>
            <a:r>
              <a:rPr lang="ru-RU" sz="3600" dirty="0" err="1"/>
              <a:t>sulf</a:t>
            </a:r>
            <a:r>
              <a:rPr lang="ru-RU" sz="3600" dirty="0"/>
              <a:t> </a:t>
            </a:r>
            <a:endParaRPr lang="ro-MD" sz="3600" dirty="0" smtClean="0"/>
          </a:p>
          <a:p>
            <a:pPr marL="742950" indent="-742950">
              <a:buAutoNum type="arabicPeriod"/>
            </a:pPr>
            <a:r>
              <a:rPr lang="ru-RU" sz="3600" dirty="0" smtClean="0"/>
              <a:t>E </a:t>
            </a:r>
            <a:r>
              <a:rPr lang="ru-RU" sz="3600" dirty="0"/>
              <a:t>221 </a:t>
            </a:r>
            <a:r>
              <a:rPr lang="ru-RU" sz="3600" dirty="0" err="1"/>
              <a:t>Sulfit</a:t>
            </a:r>
            <a:r>
              <a:rPr lang="ru-RU" sz="3600" dirty="0"/>
              <a:t> </a:t>
            </a:r>
            <a:r>
              <a:rPr lang="ru-RU" sz="3600" dirty="0" err="1"/>
              <a:t>de</a:t>
            </a:r>
            <a:r>
              <a:rPr lang="ru-RU" sz="3600" dirty="0"/>
              <a:t> </a:t>
            </a:r>
            <a:r>
              <a:rPr lang="ru-RU" sz="3600" dirty="0" err="1"/>
              <a:t>sodiu</a:t>
            </a:r>
            <a:r>
              <a:rPr lang="ru-RU" sz="3600" dirty="0"/>
              <a:t> </a:t>
            </a:r>
            <a:endParaRPr lang="ro-MD" sz="3600" dirty="0" smtClean="0"/>
          </a:p>
          <a:p>
            <a:pPr marL="742950" indent="-742950">
              <a:buAutoNum type="arabicPeriod"/>
            </a:pPr>
            <a:r>
              <a:rPr lang="ru-RU" sz="3600" dirty="0" smtClean="0"/>
              <a:t>E </a:t>
            </a:r>
            <a:r>
              <a:rPr lang="ru-RU" sz="3600" dirty="0"/>
              <a:t>231 </a:t>
            </a:r>
            <a:r>
              <a:rPr lang="ru-RU" sz="3600" dirty="0" err="1"/>
              <a:t>Ortofenil</a:t>
            </a:r>
            <a:r>
              <a:rPr lang="ru-RU" sz="3600" dirty="0"/>
              <a:t> </a:t>
            </a:r>
            <a:r>
              <a:rPr lang="ru-RU" sz="3600" dirty="0" err="1"/>
              <a:t>fenol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2742021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84200" y="1293336"/>
            <a:ext cx="11328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UNII  ANTIOXIDANŢI  PERMIŞI ÎN </a:t>
            </a:r>
            <a:r>
              <a:rPr lang="ru-RU" sz="3200" b="1" dirty="0" smtClean="0"/>
              <a:t>R</a:t>
            </a:r>
            <a:r>
              <a:rPr lang="ro-MD" sz="3200" b="1" dirty="0" smtClean="0"/>
              <a:t>EPUBLICA </a:t>
            </a:r>
            <a:r>
              <a:rPr lang="ru-RU" sz="3200" b="1" dirty="0" smtClean="0"/>
              <a:t>M</a:t>
            </a:r>
            <a:r>
              <a:rPr lang="ro-MD" sz="3200" b="1" dirty="0" smtClean="0"/>
              <a:t>OLDOVA</a:t>
            </a:r>
            <a:r>
              <a:rPr lang="ru-RU" sz="3200" b="1" dirty="0" smtClean="0"/>
              <a:t> </a:t>
            </a:r>
            <a:endParaRPr lang="ro-MD" sz="3200" b="1" dirty="0" smtClean="0"/>
          </a:p>
          <a:p>
            <a:pPr marL="514350" indent="-514350">
              <a:buAutoNum type="arabicPeriod"/>
            </a:pPr>
            <a:r>
              <a:rPr lang="ru-RU" sz="3200" dirty="0" smtClean="0"/>
              <a:t>E </a:t>
            </a:r>
            <a:r>
              <a:rPr lang="ru-RU" sz="3200" dirty="0"/>
              <a:t>300Acid L– </a:t>
            </a:r>
            <a:r>
              <a:rPr lang="ru-RU" sz="3200" dirty="0" err="1"/>
              <a:t>ascorbic</a:t>
            </a:r>
            <a:r>
              <a:rPr lang="ru-RU" sz="3200" dirty="0"/>
              <a:t> </a:t>
            </a:r>
            <a:endParaRPr lang="ro-MD" sz="3200" dirty="0" smtClean="0"/>
          </a:p>
          <a:p>
            <a:pPr marL="514350" indent="-514350">
              <a:buAutoNum type="arabicPeriod"/>
            </a:pPr>
            <a:r>
              <a:rPr lang="ru-RU" sz="3200" dirty="0" smtClean="0"/>
              <a:t>E </a:t>
            </a:r>
            <a:r>
              <a:rPr lang="ru-RU" sz="3200" dirty="0"/>
              <a:t>301 L– </a:t>
            </a:r>
            <a:r>
              <a:rPr lang="ru-RU" sz="3200" dirty="0" err="1"/>
              <a:t>ascorbat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sodiu</a:t>
            </a:r>
            <a:r>
              <a:rPr lang="ru-RU" sz="3200" dirty="0"/>
              <a:t> </a:t>
            </a:r>
            <a:endParaRPr lang="ro-MD" sz="3200" dirty="0" smtClean="0"/>
          </a:p>
          <a:p>
            <a:pPr marL="514350" indent="-514350">
              <a:buAutoNum type="arabicPeriod"/>
            </a:pPr>
            <a:r>
              <a:rPr lang="ru-RU" sz="3200" dirty="0" smtClean="0"/>
              <a:t>E </a:t>
            </a:r>
            <a:r>
              <a:rPr lang="ru-RU" sz="3200" dirty="0"/>
              <a:t>302 L– </a:t>
            </a:r>
            <a:r>
              <a:rPr lang="ru-RU" sz="3200" dirty="0" err="1"/>
              <a:t>ascorbat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calciu</a:t>
            </a:r>
            <a:r>
              <a:rPr lang="ru-RU" sz="3200" dirty="0"/>
              <a:t> </a:t>
            </a:r>
            <a:endParaRPr lang="ro-MD" sz="3200" dirty="0" smtClean="0"/>
          </a:p>
          <a:p>
            <a:pPr marL="514350" indent="-514350">
              <a:buAutoNum type="arabicPeriod"/>
            </a:pPr>
            <a:r>
              <a:rPr lang="ru-RU" sz="3200" dirty="0" smtClean="0"/>
              <a:t>E </a:t>
            </a:r>
            <a:r>
              <a:rPr lang="ru-RU" sz="3200" dirty="0"/>
              <a:t>310 </a:t>
            </a:r>
            <a:r>
              <a:rPr lang="ru-RU" sz="3200" dirty="0" err="1"/>
              <a:t>Galat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propil</a:t>
            </a:r>
            <a:r>
              <a:rPr lang="ru-RU" sz="3200" dirty="0"/>
              <a:t> </a:t>
            </a:r>
            <a:endParaRPr lang="ro-MD" sz="3200" dirty="0" smtClean="0"/>
          </a:p>
          <a:p>
            <a:pPr marL="514350" indent="-514350">
              <a:buAutoNum type="arabicPeriod"/>
            </a:pPr>
            <a:r>
              <a:rPr lang="ru-RU" sz="3200" dirty="0" smtClean="0"/>
              <a:t>E </a:t>
            </a:r>
            <a:r>
              <a:rPr lang="ru-RU" sz="3200" dirty="0"/>
              <a:t>311 </a:t>
            </a:r>
            <a:r>
              <a:rPr lang="ru-RU" sz="3200" dirty="0" err="1"/>
              <a:t>Galat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octil</a:t>
            </a:r>
            <a:r>
              <a:rPr lang="ru-RU" sz="3200" dirty="0"/>
              <a:t> </a:t>
            </a:r>
            <a:endParaRPr lang="ro-MD" sz="3200" dirty="0" smtClean="0"/>
          </a:p>
          <a:p>
            <a:pPr marL="514350" indent="-514350">
              <a:buAutoNum type="arabicPeriod"/>
            </a:pPr>
            <a:r>
              <a:rPr lang="ru-RU" sz="3200" dirty="0" smtClean="0"/>
              <a:t>E </a:t>
            </a:r>
            <a:r>
              <a:rPr lang="ru-RU" sz="3200" dirty="0"/>
              <a:t>312 </a:t>
            </a:r>
            <a:r>
              <a:rPr lang="ru-RU" sz="3200" dirty="0" err="1"/>
              <a:t>Galat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dodecil</a:t>
            </a:r>
            <a:r>
              <a:rPr lang="ru-RU" sz="3200" dirty="0"/>
              <a:t> </a:t>
            </a:r>
            <a:endParaRPr lang="ro-MD" sz="3200" dirty="0" smtClean="0"/>
          </a:p>
          <a:p>
            <a:pPr marL="514350" indent="-514350">
              <a:buAutoNum type="arabicPeriod"/>
            </a:pPr>
            <a:r>
              <a:rPr lang="ru-RU" sz="3200" dirty="0" smtClean="0"/>
              <a:t>E </a:t>
            </a:r>
            <a:r>
              <a:rPr lang="ru-RU" sz="3200" dirty="0"/>
              <a:t>320 </a:t>
            </a:r>
            <a:r>
              <a:rPr lang="ru-RU" sz="3200" dirty="0" err="1"/>
              <a:t>Butil</a:t>
            </a:r>
            <a:r>
              <a:rPr lang="ru-RU" sz="3200" dirty="0"/>
              <a:t> </a:t>
            </a:r>
            <a:r>
              <a:rPr lang="ru-RU" sz="3200" dirty="0" err="1"/>
              <a:t>hidroxianizol</a:t>
            </a:r>
            <a:r>
              <a:rPr lang="ru-RU" sz="3200" dirty="0"/>
              <a:t> (BHA) </a:t>
            </a:r>
            <a:endParaRPr lang="ro-MD" sz="3200" dirty="0" smtClean="0"/>
          </a:p>
          <a:p>
            <a:pPr marL="514350" indent="-514350">
              <a:buAutoNum type="arabicPeriod"/>
            </a:pPr>
            <a:r>
              <a:rPr lang="ru-RU" sz="3200" dirty="0" smtClean="0"/>
              <a:t>E </a:t>
            </a:r>
            <a:r>
              <a:rPr lang="ru-RU" sz="3200" dirty="0"/>
              <a:t>321 </a:t>
            </a:r>
            <a:r>
              <a:rPr lang="ru-RU" sz="3200" dirty="0" err="1"/>
              <a:t>Butil</a:t>
            </a:r>
            <a:r>
              <a:rPr lang="ru-RU" sz="3200" dirty="0"/>
              <a:t> </a:t>
            </a:r>
            <a:r>
              <a:rPr lang="ru-RU" sz="3200" dirty="0" err="1"/>
              <a:t>hidroxitoluol</a:t>
            </a:r>
            <a:r>
              <a:rPr lang="ru-RU" sz="3200" dirty="0"/>
              <a:t> (BHT)</a:t>
            </a:r>
          </a:p>
        </p:txBody>
      </p:sp>
    </p:spTree>
    <p:extLst>
      <p:ext uri="{BB962C8B-B14F-4D97-AF65-F5344CB8AC3E}">
        <p14:creationId xmlns:p14="http://schemas.microsoft.com/office/powerpoint/2010/main" val="29565628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82600" y="1039336"/>
            <a:ext cx="11480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/>
              <a:t>UNII  ÎNDULCITORI  PERMIŞI ÎN </a:t>
            </a:r>
            <a:r>
              <a:rPr lang="ru-RU" sz="3600" b="1" dirty="0" smtClean="0"/>
              <a:t>R</a:t>
            </a:r>
            <a:r>
              <a:rPr lang="ro-MD" sz="3600" b="1" dirty="0" smtClean="0"/>
              <a:t>EPUBLICA </a:t>
            </a:r>
            <a:r>
              <a:rPr lang="ru-RU" sz="3600" b="1" dirty="0" smtClean="0"/>
              <a:t>M</a:t>
            </a:r>
            <a:r>
              <a:rPr lang="ro-MD" sz="3600" b="1" dirty="0" smtClean="0"/>
              <a:t>OLDOVA</a:t>
            </a:r>
            <a:r>
              <a:rPr lang="ru-RU" sz="3600" b="1" dirty="0" smtClean="0"/>
              <a:t> </a:t>
            </a:r>
            <a:endParaRPr lang="ro-MD" sz="3600" b="1" dirty="0" smtClean="0"/>
          </a:p>
          <a:p>
            <a:pPr marL="742950" indent="-742950">
              <a:buAutoNum type="arabicPeriod"/>
            </a:pPr>
            <a:r>
              <a:rPr lang="ru-RU" sz="3600" dirty="0" smtClean="0"/>
              <a:t>E </a:t>
            </a:r>
            <a:r>
              <a:rPr lang="ru-RU" sz="3600" dirty="0"/>
              <a:t>950 </a:t>
            </a:r>
            <a:r>
              <a:rPr lang="ru-RU" sz="3600" dirty="0" err="1"/>
              <a:t>Acesulfam</a:t>
            </a:r>
            <a:r>
              <a:rPr lang="ru-RU" sz="3600" dirty="0"/>
              <a:t>-K </a:t>
            </a:r>
            <a:endParaRPr lang="ro-MD" sz="3600" dirty="0" smtClean="0"/>
          </a:p>
          <a:p>
            <a:pPr marL="742950" indent="-742950">
              <a:buAutoNum type="arabicPeriod"/>
            </a:pPr>
            <a:r>
              <a:rPr lang="ru-RU" sz="3600" dirty="0" smtClean="0"/>
              <a:t>E </a:t>
            </a:r>
            <a:r>
              <a:rPr lang="ru-RU" sz="3600" dirty="0"/>
              <a:t>951 </a:t>
            </a:r>
            <a:r>
              <a:rPr lang="ru-RU" sz="3600" dirty="0" err="1"/>
              <a:t>Aspartam</a:t>
            </a:r>
            <a:r>
              <a:rPr lang="ru-RU" sz="3600" dirty="0"/>
              <a:t> </a:t>
            </a:r>
            <a:endParaRPr lang="ro-MD" sz="3600" dirty="0" smtClean="0"/>
          </a:p>
          <a:p>
            <a:pPr marL="742950" indent="-742950">
              <a:buAutoNum type="arabicPeriod"/>
            </a:pPr>
            <a:r>
              <a:rPr lang="ru-RU" sz="3600" dirty="0" smtClean="0"/>
              <a:t>E </a:t>
            </a:r>
            <a:r>
              <a:rPr lang="ru-RU" sz="3600" dirty="0"/>
              <a:t>952 </a:t>
            </a:r>
            <a:r>
              <a:rPr lang="ru-RU" sz="3600" dirty="0" err="1"/>
              <a:t>Acid</a:t>
            </a:r>
            <a:r>
              <a:rPr lang="ru-RU" sz="3600" dirty="0"/>
              <a:t> </a:t>
            </a:r>
            <a:r>
              <a:rPr lang="ru-RU" sz="3600" dirty="0" err="1"/>
              <a:t>ciclamic</a:t>
            </a:r>
            <a:r>
              <a:rPr lang="ru-RU" sz="3600" dirty="0"/>
              <a:t> </a:t>
            </a:r>
            <a:r>
              <a:rPr lang="ru-RU" sz="3600" dirty="0" err="1"/>
              <a:t>şi</a:t>
            </a:r>
            <a:r>
              <a:rPr lang="ru-RU" sz="3600" dirty="0"/>
              <a:t> </a:t>
            </a:r>
            <a:r>
              <a:rPr lang="ru-RU" sz="3600" dirty="0" err="1"/>
              <a:t>sărurile</a:t>
            </a:r>
            <a:r>
              <a:rPr lang="ru-RU" sz="3600" dirty="0"/>
              <a:t> </a:t>
            </a:r>
            <a:r>
              <a:rPr lang="ru-RU" sz="3600" dirty="0" err="1"/>
              <a:t>lui</a:t>
            </a:r>
            <a:r>
              <a:rPr lang="ru-RU" sz="3600" dirty="0"/>
              <a:t> </a:t>
            </a:r>
            <a:r>
              <a:rPr lang="ru-RU" sz="3600" dirty="0" err="1"/>
              <a:t>de</a:t>
            </a:r>
            <a:r>
              <a:rPr lang="ru-RU" sz="3600" dirty="0"/>
              <a:t> </a:t>
            </a:r>
            <a:r>
              <a:rPr lang="ru-RU" sz="3600" dirty="0" err="1"/>
              <a:t>Na</a:t>
            </a:r>
            <a:r>
              <a:rPr lang="ru-RU" sz="3600" dirty="0"/>
              <a:t>, K, </a:t>
            </a:r>
            <a:r>
              <a:rPr lang="ru-RU" sz="3600" dirty="0" err="1"/>
              <a:t>Ca</a:t>
            </a:r>
            <a:r>
              <a:rPr lang="ru-RU" sz="3600" dirty="0"/>
              <a:t> </a:t>
            </a:r>
            <a:endParaRPr lang="ro-MD" sz="3600" dirty="0" smtClean="0"/>
          </a:p>
          <a:p>
            <a:pPr marL="742950" indent="-742950">
              <a:buAutoNum type="arabicPeriod"/>
            </a:pPr>
            <a:r>
              <a:rPr lang="ru-RU" sz="3600" dirty="0" smtClean="0"/>
              <a:t>E </a:t>
            </a:r>
            <a:r>
              <a:rPr lang="ru-RU" sz="3600" dirty="0"/>
              <a:t>953 </a:t>
            </a:r>
            <a:r>
              <a:rPr lang="ru-RU" sz="3600" dirty="0" err="1"/>
              <a:t>Isomalitol</a:t>
            </a:r>
            <a:r>
              <a:rPr lang="ru-RU" sz="3600" dirty="0"/>
              <a:t> </a:t>
            </a:r>
            <a:endParaRPr lang="ro-MD" sz="3600" dirty="0" smtClean="0"/>
          </a:p>
          <a:p>
            <a:pPr marL="742950" indent="-742950">
              <a:buAutoNum type="arabicPeriod"/>
            </a:pPr>
            <a:r>
              <a:rPr lang="ru-RU" sz="3600" dirty="0" smtClean="0"/>
              <a:t>E </a:t>
            </a:r>
            <a:r>
              <a:rPr lang="ru-RU" sz="3600" dirty="0"/>
              <a:t>954 </a:t>
            </a:r>
            <a:r>
              <a:rPr lang="ru-RU" sz="3600" dirty="0" err="1"/>
              <a:t>Zaharina</a:t>
            </a:r>
            <a:r>
              <a:rPr lang="ru-RU" sz="3600" dirty="0"/>
              <a:t> </a:t>
            </a:r>
            <a:r>
              <a:rPr lang="ru-RU" sz="3600" dirty="0" err="1"/>
              <a:t>şi</a:t>
            </a:r>
            <a:r>
              <a:rPr lang="ru-RU" sz="3600" dirty="0"/>
              <a:t> </a:t>
            </a:r>
            <a:r>
              <a:rPr lang="ru-RU" sz="3600" dirty="0" err="1"/>
              <a:t>sărurile</a:t>
            </a:r>
            <a:r>
              <a:rPr lang="ru-RU" sz="3600" dirty="0"/>
              <a:t> </a:t>
            </a:r>
            <a:r>
              <a:rPr lang="ru-RU" sz="3600" dirty="0" err="1"/>
              <a:t>ei</a:t>
            </a:r>
            <a:r>
              <a:rPr lang="ru-RU" sz="3600" dirty="0"/>
              <a:t> </a:t>
            </a:r>
            <a:r>
              <a:rPr lang="ru-RU" sz="3600" dirty="0" err="1"/>
              <a:t>de</a:t>
            </a:r>
            <a:r>
              <a:rPr lang="ru-RU" sz="3600" dirty="0"/>
              <a:t> </a:t>
            </a:r>
            <a:r>
              <a:rPr lang="ru-RU" sz="3600" dirty="0" err="1"/>
              <a:t>Na</a:t>
            </a:r>
            <a:r>
              <a:rPr lang="ru-RU" sz="3600" dirty="0"/>
              <a:t>, K, C </a:t>
            </a:r>
            <a:endParaRPr lang="ro-MD" sz="3600" dirty="0" smtClean="0"/>
          </a:p>
          <a:p>
            <a:pPr marL="742950" indent="-742950">
              <a:buAutoNum type="arabicPeriod"/>
            </a:pPr>
            <a:r>
              <a:rPr lang="ru-RU" sz="3600" dirty="0" smtClean="0"/>
              <a:t>E </a:t>
            </a:r>
            <a:r>
              <a:rPr lang="ru-RU" sz="3600" dirty="0"/>
              <a:t>960 </a:t>
            </a:r>
            <a:r>
              <a:rPr lang="ru-RU" sz="3600" dirty="0" err="1"/>
              <a:t>Steviazid</a:t>
            </a:r>
            <a:r>
              <a:rPr lang="ru-RU" sz="3600" dirty="0"/>
              <a:t> </a:t>
            </a:r>
            <a:endParaRPr lang="ro-MD" sz="3600" dirty="0" smtClean="0"/>
          </a:p>
          <a:p>
            <a:pPr marL="742950" indent="-742950">
              <a:buAutoNum type="arabicPeriod"/>
            </a:pPr>
            <a:r>
              <a:rPr lang="ru-RU" sz="3600" dirty="0" smtClean="0"/>
              <a:t>E </a:t>
            </a:r>
            <a:r>
              <a:rPr lang="ru-RU" sz="3600" dirty="0"/>
              <a:t>965 </a:t>
            </a:r>
            <a:r>
              <a:rPr lang="ru-RU" sz="3600" dirty="0" err="1"/>
              <a:t>Maltitol</a:t>
            </a:r>
            <a:r>
              <a:rPr lang="ru-RU" sz="3600" dirty="0"/>
              <a:t> </a:t>
            </a:r>
            <a:r>
              <a:rPr lang="ru-RU" sz="3600" dirty="0" err="1"/>
              <a:t>şi</a:t>
            </a:r>
            <a:r>
              <a:rPr lang="ru-RU" sz="3600" dirty="0"/>
              <a:t> </a:t>
            </a:r>
            <a:r>
              <a:rPr lang="ru-RU" sz="3600" dirty="0" err="1"/>
              <a:t>siropul</a:t>
            </a:r>
            <a:r>
              <a:rPr lang="ru-RU" sz="3600" dirty="0"/>
              <a:t> </a:t>
            </a:r>
            <a:r>
              <a:rPr lang="ru-RU" sz="3600" dirty="0" err="1"/>
              <a:t>de</a:t>
            </a:r>
            <a:r>
              <a:rPr lang="ru-RU" sz="3600" dirty="0"/>
              <a:t> </a:t>
            </a:r>
            <a:r>
              <a:rPr lang="ru-RU" sz="3600" dirty="0" err="1"/>
              <a:t>maltitol</a:t>
            </a:r>
            <a:r>
              <a:rPr lang="ru-RU" sz="3600" dirty="0"/>
              <a:t> </a:t>
            </a:r>
            <a:endParaRPr lang="ro-MD" sz="3600" dirty="0" smtClean="0"/>
          </a:p>
          <a:p>
            <a:pPr marL="742950" indent="-742950">
              <a:buAutoNum type="arabicPeriod"/>
            </a:pPr>
            <a:r>
              <a:rPr lang="ru-RU" sz="3600" dirty="0" smtClean="0"/>
              <a:t>E </a:t>
            </a:r>
            <a:r>
              <a:rPr lang="ru-RU" sz="3600" dirty="0"/>
              <a:t>967 </a:t>
            </a:r>
            <a:r>
              <a:rPr lang="ru-RU" sz="3600" dirty="0" err="1"/>
              <a:t>Xilitol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084734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127000"/>
            <a:ext cx="12014200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MD" sz="3200" b="1" dirty="0" smtClean="0">
                <a:solidFill>
                  <a:srgbClr val="FF0000"/>
                </a:solidFill>
              </a:rPr>
              <a:t>	</a:t>
            </a:r>
            <a:r>
              <a:rPr lang="ru-RU" sz="3200" b="1" dirty="0" err="1" smtClean="0">
                <a:solidFill>
                  <a:srgbClr val="FF0000"/>
                </a:solidFill>
              </a:rPr>
              <a:t>În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funcție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de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utilizarea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lor</a:t>
            </a:r>
            <a:r>
              <a:rPr lang="ru-RU" sz="3200" b="1" dirty="0">
                <a:solidFill>
                  <a:srgbClr val="FF0000"/>
                </a:solidFill>
              </a:rPr>
              <a:t>, </a:t>
            </a:r>
            <a:r>
              <a:rPr lang="ru-RU" sz="3200" b="1" dirty="0" err="1">
                <a:solidFill>
                  <a:srgbClr val="FF0000"/>
                </a:solidFill>
              </a:rPr>
              <a:t>aditivii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alimentari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se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împart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în</a:t>
            </a:r>
            <a:r>
              <a:rPr lang="ru-RU" sz="3200" b="1" dirty="0">
                <a:solidFill>
                  <a:srgbClr val="FF0000"/>
                </a:solidFill>
              </a:rPr>
              <a:t> 26 </a:t>
            </a:r>
            <a:r>
              <a:rPr lang="ru-RU" sz="3200" b="1" dirty="0" err="1">
                <a:solidFill>
                  <a:srgbClr val="FF0000"/>
                </a:solidFill>
              </a:rPr>
              <a:t>de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grupe</a:t>
            </a:r>
            <a:r>
              <a:rPr lang="ru-RU" sz="3200" b="1" dirty="0">
                <a:solidFill>
                  <a:srgbClr val="FF0000"/>
                </a:solidFill>
              </a:rPr>
              <a:t>, </a:t>
            </a:r>
            <a:r>
              <a:rPr lang="ru-RU" sz="3200" b="1" dirty="0" err="1">
                <a:solidFill>
                  <a:srgbClr val="FF0000"/>
                </a:solidFill>
              </a:rPr>
              <a:t>legislația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menționând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alimentele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în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care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pot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fi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folosiți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și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doza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maximă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>
                <a:solidFill>
                  <a:srgbClr val="FF0000"/>
                </a:solidFill>
              </a:rPr>
              <a:t>admisă</a:t>
            </a:r>
            <a:r>
              <a:rPr lang="ru-RU" sz="3200" b="1" dirty="0">
                <a:solidFill>
                  <a:srgbClr val="FF0000"/>
                </a:solidFill>
              </a:rPr>
              <a:t>. </a:t>
            </a:r>
            <a:endParaRPr lang="ro-MD" sz="3200" b="1" dirty="0" smtClean="0">
              <a:solidFill>
                <a:srgbClr val="FF0000"/>
              </a:solidFill>
            </a:endParaRPr>
          </a:p>
          <a:p>
            <a:r>
              <a:rPr lang="ru-RU" sz="3000" b="1" dirty="0" smtClean="0"/>
              <a:t>CONSERVANȚII</a:t>
            </a:r>
            <a:r>
              <a:rPr lang="ru-RU" sz="3000" dirty="0" smtClean="0"/>
              <a:t> </a:t>
            </a:r>
            <a:r>
              <a:rPr lang="ru-RU" sz="3000" dirty="0" err="1"/>
              <a:t>sunt</a:t>
            </a:r>
            <a:r>
              <a:rPr lang="ru-RU" sz="3000" dirty="0"/>
              <a:t> </a:t>
            </a:r>
            <a:r>
              <a:rPr lang="ru-RU" sz="3000" dirty="0" err="1"/>
              <a:t>substanțe</a:t>
            </a:r>
            <a:r>
              <a:rPr lang="ru-RU" sz="3000" dirty="0"/>
              <a:t> </a:t>
            </a:r>
            <a:r>
              <a:rPr lang="ru-RU" sz="3000" dirty="0" err="1"/>
              <a:t>care</a:t>
            </a:r>
            <a:r>
              <a:rPr lang="ru-RU" sz="3000" dirty="0"/>
              <a:t> </a:t>
            </a:r>
            <a:r>
              <a:rPr lang="ru-RU" sz="3000" dirty="0" err="1"/>
              <a:t>prelungesc</a:t>
            </a:r>
            <a:r>
              <a:rPr lang="ru-RU" sz="3000" dirty="0"/>
              <a:t> </a:t>
            </a:r>
            <a:r>
              <a:rPr lang="ru-RU" sz="3000" dirty="0" err="1"/>
              <a:t>durata</a:t>
            </a:r>
            <a:r>
              <a:rPr lang="ru-RU" sz="3000" dirty="0"/>
              <a:t> </a:t>
            </a:r>
            <a:r>
              <a:rPr lang="ru-RU" sz="3000" dirty="0" err="1"/>
              <a:t>de</a:t>
            </a:r>
            <a:r>
              <a:rPr lang="ru-RU" sz="3000" dirty="0"/>
              <a:t> </a:t>
            </a:r>
            <a:r>
              <a:rPr lang="ru-RU" sz="3000" dirty="0" err="1"/>
              <a:t>conservare</a:t>
            </a:r>
            <a:r>
              <a:rPr lang="ru-RU" sz="3000" dirty="0"/>
              <a:t> a </a:t>
            </a:r>
            <a:r>
              <a:rPr lang="ru-RU" sz="3000" dirty="0" err="1" smtClean="0"/>
              <a:t>produselor</a:t>
            </a:r>
            <a:r>
              <a:rPr lang="ru-RU" sz="3000" dirty="0" smtClean="0"/>
              <a:t>, </a:t>
            </a:r>
            <a:r>
              <a:rPr lang="ru-RU" sz="3000" dirty="0" err="1"/>
              <a:t>protejându-le</a:t>
            </a:r>
            <a:r>
              <a:rPr lang="ru-RU" sz="3000" dirty="0"/>
              <a:t> </a:t>
            </a:r>
            <a:r>
              <a:rPr lang="ru-RU" sz="3000" dirty="0" err="1"/>
              <a:t>impotriva</a:t>
            </a:r>
            <a:r>
              <a:rPr lang="ru-RU" sz="3000" dirty="0"/>
              <a:t> </a:t>
            </a:r>
            <a:r>
              <a:rPr lang="ru-RU" sz="3000" dirty="0" err="1"/>
              <a:t>alterării</a:t>
            </a:r>
            <a:r>
              <a:rPr lang="ru-RU" sz="3000" dirty="0"/>
              <a:t> </a:t>
            </a:r>
            <a:r>
              <a:rPr lang="ru-RU" sz="3000" dirty="0" err="1"/>
              <a:t>cauzate</a:t>
            </a:r>
            <a:r>
              <a:rPr lang="ru-RU" sz="3000" dirty="0"/>
              <a:t> </a:t>
            </a:r>
            <a:r>
              <a:rPr lang="ru-RU" sz="3000" dirty="0" err="1"/>
              <a:t>de</a:t>
            </a:r>
            <a:r>
              <a:rPr lang="ru-RU" sz="3000" dirty="0"/>
              <a:t> </a:t>
            </a:r>
            <a:r>
              <a:rPr lang="ru-RU" sz="3000" dirty="0" err="1"/>
              <a:t>microorganisme</a:t>
            </a:r>
            <a:r>
              <a:rPr lang="ru-RU" sz="3000" dirty="0"/>
              <a:t>: </a:t>
            </a:r>
            <a:endParaRPr lang="ro-MD" sz="3000" dirty="0" smtClean="0"/>
          </a:p>
          <a:p>
            <a:r>
              <a:rPr lang="ru-RU" sz="3000" dirty="0" smtClean="0"/>
              <a:t>E </a:t>
            </a:r>
            <a:r>
              <a:rPr lang="ru-RU" sz="3000" dirty="0"/>
              <a:t>200-E 203 - </a:t>
            </a:r>
            <a:r>
              <a:rPr lang="ru-RU" sz="3000" dirty="0" err="1"/>
              <a:t>acidul</a:t>
            </a:r>
            <a:r>
              <a:rPr lang="ru-RU" sz="3000" dirty="0"/>
              <a:t> </a:t>
            </a:r>
            <a:r>
              <a:rPr lang="ru-RU" sz="3000" dirty="0" err="1"/>
              <a:t>sorbic</a:t>
            </a:r>
            <a:r>
              <a:rPr lang="ru-RU" sz="3000" dirty="0"/>
              <a:t> </a:t>
            </a:r>
            <a:r>
              <a:rPr lang="ru-RU" sz="3000" dirty="0" err="1"/>
              <a:t>și</a:t>
            </a:r>
            <a:r>
              <a:rPr lang="ru-RU" sz="3000" dirty="0"/>
              <a:t> </a:t>
            </a:r>
            <a:r>
              <a:rPr lang="ru-RU" sz="3000" dirty="0" err="1"/>
              <a:t>sarurile</a:t>
            </a:r>
            <a:r>
              <a:rPr lang="ru-RU" sz="3000" dirty="0"/>
              <a:t> </a:t>
            </a:r>
            <a:r>
              <a:rPr lang="ru-RU" sz="3000" dirty="0" err="1"/>
              <a:t>lui</a:t>
            </a:r>
            <a:r>
              <a:rPr lang="ru-RU" sz="3000" dirty="0"/>
              <a:t>; </a:t>
            </a:r>
            <a:endParaRPr lang="ro-MD" sz="3000" dirty="0" smtClean="0"/>
          </a:p>
          <a:p>
            <a:r>
              <a:rPr lang="ru-RU" sz="3000" dirty="0" smtClean="0"/>
              <a:t>E </a:t>
            </a:r>
            <a:r>
              <a:rPr lang="ru-RU" sz="3000" dirty="0"/>
              <a:t>210-E 213 - </a:t>
            </a:r>
            <a:r>
              <a:rPr lang="ru-RU" sz="3000" dirty="0" err="1"/>
              <a:t>acidul</a:t>
            </a:r>
            <a:r>
              <a:rPr lang="ru-RU" sz="3000" dirty="0"/>
              <a:t> </a:t>
            </a:r>
            <a:r>
              <a:rPr lang="ru-RU" sz="3000" dirty="0" err="1"/>
              <a:t>benzoic</a:t>
            </a:r>
            <a:r>
              <a:rPr lang="ru-RU" sz="3000" dirty="0"/>
              <a:t> </a:t>
            </a:r>
            <a:r>
              <a:rPr lang="ru-RU" sz="3000" dirty="0" err="1"/>
              <a:t>și</a:t>
            </a:r>
            <a:r>
              <a:rPr lang="ru-RU" sz="3000" dirty="0"/>
              <a:t> </a:t>
            </a:r>
            <a:r>
              <a:rPr lang="ru-RU" sz="3000" dirty="0" err="1"/>
              <a:t>sarurile</a:t>
            </a:r>
            <a:r>
              <a:rPr lang="ru-RU" sz="3000" dirty="0"/>
              <a:t> </a:t>
            </a:r>
            <a:r>
              <a:rPr lang="ru-RU" sz="3000" dirty="0" err="1"/>
              <a:t>lui</a:t>
            </a:r>
            <a:r>
              <a:rPr lang="ru-RU" sz="3000" dirty="0"/>
              <a:t>; </a:t>
            </a:r>
            <a:endParaRPr lang="ro-MD" sz="3000" dirty="0" smtClean="0"/>
          </a:p>
          <a:p>
            <a:r>
              <a:rPr lang="ru-RU" sz="3000" dirty="0" smtClean="0"/>
              <a:t>E </a:t>
            </a:r>
            <a:r>
              <a:rPr lang="ru-RU" sz="3000" dirty="0"/>
              <a:t>214-E 219 - </a:t>
            </a:r>
            <a:r>
              <a:rPr lang="ru-RU" sz="3000" dirty="0" err="1"/>
              <a:t>esteri</a:t>
            </a:r>
            <a:r>
              <a:rPr lang="ru-RU" sz="3000" dirty="0"/>
              <a:t> </a:t>
            </a:r>
            <a:r>
              <a:rPr lang="ru-RU" sz="3000" dirty="0" err="1"/>
              <a:t>ai</a:t>
            </a:r>
            <a:r>
              <a:rPr lang="ru-RU" sz="3000" dirty="0"/>
              <a:t> </a:t>
            </a:r>
            <a:r>
              <a:rPr lang="ru-RU" sz="3000" dirty="0" err="1"/>
              <a:t>acidului</a:t>
            </a:r>
            <a:r>
              <a:rPr lang="ru-RU" sz="3000" dirty="0"/>
              <a:t> </a:t>
            </a:r>
            <a:r>
              <a:rPr lang="ru-RU" sz="3000" dirty="0" err="1"/>
              <a:t>parahidroxibenzoic</a:t>
            </a:r>
            <a:r>
              <a:rPr lang="ru-RU" sz="3000" dirty="0"/>
              <a:t>; </a:t>
            </a:r>
            <a:endParaRPr lang="ro-MD" sz="3000" dirty="0" smtClean="0"/>
          </a:p>
          <a:p>
            <a:r>
              <a:rPr lang="ru-RU" sz="3000" dirty="0" smtClean="0"/>
              <a:t>E </a:t>
            </a:r>
            <a:r>
              <a:rPr lang="ru-RU" sz="3000" dirty="0"/>
              <a:t>220-E 224; E 226-E 228 - </a:t>
            </a:r>
            <a:r>
              <a:rPr lang="ru-RU" sz="3000" dirty="0" err="1"/>
              <a:t>dioxid</a:t>
            </a:r>
            <a:r>
              <a:rPr lang="ru-RU" sz="3000" dirty="0"/>
              <a:t> </a:t>
            </a:r>
            <a:r>
              <a:rPr lang="ru-RU" sz="3000" dirty="0" err="1"/>
              <a:t>de</a:t>
            </a:r>
            <a:r>
              <a:rPr lang="ru-RU" sz="3000" dirty="0"/>
              <a:t> </a:t>
            </a:r>
            <a:r>
              <a:rPr lang="ru-RU" sz="3000" dirty="0" err="1"/>
              <a:t>sulf</a:t>
            </a:r>
            <a:r>
              <a:rPr lang="ru-RU" sz="3000" dirty="0"/>
              <a:t>, </a:t>
            </a:r>
            <a:r>
              <a:rPr lang="ru-RU" sz="3000" dirty="0" err="1"/>
              <a:t>sulfiți</a:t>
            </a:r>
            <a:r>
              <a:rPr lang="ru-RU" sz="3000" dirty="0"/>
              <a:t>, </a:t>
            </a:r>
            <a:r>
              <a:rPr lang="ru-RU" sz="3000" dirty="0" err="1"/>
              <a:t>bisulfiți</a:t>
            </a:r>
            <a:r>
              <a:rPr lang="ru-RU" sz="3000" dirty="0"/>
              <a:t> </a:t>
            </a:r>
            <a:r>
              <a:rPr lang="ru-RU" sz="3000" dirty="0" err="1"/>
              <a:t>și</a:t>
            </a:r>
            <a:r>
              <a:rPr lang="ru-RU" sz="3000" dirty="0"/>
              <a:t> </a:t>
            </a:r>
            <a:r>
              <a:rPr lang="ru-RU" sz="3000" dirty="0" err="1"/>
              <a:t>metabisulfiți</a:t>
            </a:r>
            <a:r>
              <a:rPr lang="ru-RU" sz="3000" dirty="0"/>
              <a:t>; </a:t>
            </a:r>
            <a:endParaRPr lang="ro-MD" sz="3000" dirty="0" smtClean="0"/>
          </a:p>
          <a:p>
            <a:r>
              <a:rPr lang="ru-RU" sz="3000" dirty="0" smtClean="0"/>
              <a:t>E </a:t>
            </a:r>
            <a:r>
              <a:rPr lang="ru-RU" sz="3000" dirty="0"/>
              <a:t>230, E 231, E 232 - </a:t>
            </a:r>
            <a:r>
              <a:rPr lang="ru-RU" sz="3000" dirty="0" err="1"/>
              <a:t>difenil</a:t>
            </a:r>
            <a:r>
              <a:rPr lang="ru-RU" sz="3000" dirty="0"/>
              <a:t>, </a:t>
            </a:r>
            <a:r>
              <a:rPr lang="ru-RU" sz="3000" dirty="0" err="1"/>
              <a:t>hidroxidifenil</a:t>
            </a:r>
            <a:r>
              <a:rPr lang="ru-RU" sz="3000" dirty="0"/>
              <a:t>, </a:t>
            </a:r>
            <a:r>
              <a:rPr lang="ru-RU" sz="3000" dirty="0" err="1"/>
              <a:t>sodiu</a:t>
            </a:r>
            <a:r>
              <a:rPr lang="ru-RU" sz="3000" dirty="0"/>
              <a:t> </a:t>
            </a:r>
            <a:r>
              <a:rPr lang="ru-RU" sz="3000" dirty="0" err="1"/>
              <a:t>difenil</a:t>
            </a:r>
            <a:r>
              <a:rPr lang="ru-RU" sz="3000" dirty="0"/>
              <a:t>; </a:t>
            </a:r>
            <a:endParaRPr lang="ro-MD" sz="3000" dirty="0" smtClean="0"/>
          </a:p>
          <a:p>
            <a:r>
              <a:rPr lang="ru-RU" sz="3000" dirty="0" smtClean="0"/>
              <a:t>E </a:t>
            </a:r>
            <a:r>
              <a:rPr lang="ru-RU" sz="3000" dirty="0"/>
              <a:t>234 - </a:t>
            </a:r>
            <a:r>
              <a:rPr lang="ru-RU" sz="3000" dirty="0" err="1"/>
              <a:t>nizina</a:t>
            </a:r>
            <a:r>
              <a:rPr lang="ru-RU" sz="3000" dirty="0"/>
              <a:t>; </a:t>
            </a:r>
            <a:endParaRPr lang="ro-MD" sz="3000" dirty="0" smtClean="0"/>
          </a:p>
          <a:p>
            <a:r>
              <a:rPr lang="ru-RU" sz="3000" dirty="0" smtClean="0"/>
              <a:t>E </a:t>
            </a:r>
            <a:r>
              <a:rPr lang="ru-RU" sz="3000" dirty="0"/>
              <a:t>249-E 250 - </a:t>
            </a:r>
            <a:r>
              <a:rPr lang="ru-RU" sz="3000" dirty="0" err="1"/>
              <a:t>nitrit</a:t>
            </a:r>
            <a:r>
              <a:rPr lang="ru-RU" sz="3000" dirty="0"/>
              <a:t> </a:t>
            </a:r>
            <a:r>
              <a:rPr lang="ru-RU" sz="3000" dirty="0" err="1"/>
              <a:t>de</a:t>
            </a:r>
            <a:r>
              <a:rPr lang="ru-RU" sz="3000" dirty="0"/>
              <a:t> </a:t>
            </a:r>
            <a:r>
              <a:rPr lang="ru-RU" sz="3000" dirty="0" err="1"/>
              <a:t>potasiu</a:t>
            </a:r>
            <a:r>
              <a:rPr lang="ru-RU" sz="3000" dirty="0"/>
              <a:t> </a:t>
            </a:r>
            <a:r>
              <a:rPr lang="ru-RU" sz="3000" dirty="0" err="1"/>
              <a:t>sau</a:t>
            </a:r>
            <a:r>
              <a:rPr lang="ru-RU" sz="3000" dirty="0"/>
              <a:t> </a:t>
            </a:r>
            <a:r>
              <a:rPr lang="ru-RU" sz="3000" dirty="0" err="1"/>
              <a:t>de</a:t>
            </a:r>
            <a:r>
              <a:rPr lang="ru-RU" sz="3000" dirty="0"/>
              <a:t> </a:t>
            </a:r>
            <a:r>
              <a:rPr lang="ru-RU" sz="3000" dirty="0" err="1"/>
              <a:t>sodiu</a:t>
            </a:r>
            <a:r>
              <a:rPr lang="ru-RU" sz="3000" dirty="0"/>
              <a:t>; </a:t>
            </a:r>
            <a:endParaRPr lang="ro-MD" sz="3000" dirty="0" smtClean="0"/>
          </a:p>
          <a:p>
            <a:r>
              <a:rPr lang="ru-RU" sz="3000" dirty="0" smtClean="0"/>
              <a:t>E </a:t>
            </a:r>
            <a:r>
              <a:rPr lang="ru-RU" sz="3000" dirty="0"/>
              <a:t>251-E 252 - </a:t>
            </a:r>
            <a:r>
              <a:rPr lang="ru-RU" sz="3000" dirty="0" err="1"/>
              <a:t>nitrat</a:t>
            </a:r>
            <a:r>
              <a:rPr lang="ru-RU" sz="3000" dirty="0"/>
              <a:t> </a:t>
            </a:r>
            <a:r>
              <a:rPr lang="ru-RU" sz="3000" dirty="0" err="1"/>
              <a:t>de</a:t>
            </a:r>
            <a:r>
              <a:rPr lang="ru-RU" sz="3000" dirty="0"/>
              <a:t> </a:t>
            </a:r>
            <a:r>
              <a:rPr lang="ru-RU" sz="3000" dirty="0" err="1"/>
              <a:t>sodiu</a:t>
            </a:r>
            <a:r>
              <a:rPr lang="ru-RU" sz="3000" dirty="0"/>
              <a:t> </a:t>
            </a:r>
            <a:r>
              <a:rPr lang="ru-RU" sz="3000" dirty="0" err="1"/>
              <a:t>sau</a:t>
            </a:r>
            <a:r>
              <a:rPr lang="ru-RU" sz="3000" dirty="0"/>
              <a:t> </a:t>
            </a:r>
            <a:r>
              <a:rPr lang="ru-RU" sz="3000" dirty="0" err="1"/>
              <a:t>de</a:t>
            </a:r>
            <a:r>
              <a:rPr lang="ru-RU" sz="3000" dirty="0"/>
              <a:t> </a:t>
            </a:r>
            <a:r>
              <a:rPr lang="ru-RU" sz="3000" dirty="0" err="1"/>
              <a:t>potasiu</a:t>
            </a:r>
            <a:r>
              <a:rPr lang="ru-RU" sz="3000" dirty="0"/>
              <a:t>; </a:t>
            </a:r>
            <a:endParaRPr lang="ro-MD" sz="3000" dirty="0" smtClean="0"/>
          </a:p>
          <a:p>
            <a:r>
              <a:rPr lang="ru-RU" sz="3000" dirty="0" smtClean="0"/>
              <a:t>E </a:t>
            </a:r>
            <a:r>
              <a:rPr lang="ru-RU" sz="3000" dirty="0"/>
              <a:t>260-E 261 - </a:t>
            </a:r>
            <a:r>
              <a:rPr lang="ru-RU" sz="3000" dirty="0" err="1"/>
              <a:t>acid</a:t>
            </a:r>
            <a:r>
              <a:rPr lang="ru-RU" sz="3000" dirty="0"/>
              <a:t> </a:t>
            </a:r>
            <a:r>
              <a:rPr lang="ru-RU" sz="3000" dirty="0" err="1"/>
              <a:t>acetic</a:t>
            </a:r>
            <a:r>
              <a:rPr lang="ru-RU" sz="3000" dirty="0"/>
              <a:t> </a:t>
            </a:r>
            <a:r>
              <a:rPr lang="ru-RU" sz="3000" dirty="0" err="1"/>
              <a:t>și</a:t>
            </a:r>
            <a:r>
              <a:rPr lang="ru-RU" sz="3000" dirty="0"/>
              <a:t> </a:t>
            </a:r>
            <a:r>
              <a:rPr lang="ru-RU" sz="3000" dirty="0" err="1"/>
              <a:t>saruri</a:t>
            </a:r>
            <a:r>
              <a:rPr lang="ru-RU" sz="3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8345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7800" y="0"/>
            <a:ext cx="116332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/>
              <a:t>ANTIOXIDAN</a:t>
            </a:r>
            <a:r>
              <a:rPr lang="ro-MD" sz="3200" b="1" dirty="0"/>
              <a:t>Ț</a:t>
            </a:r>
            <a:r>
              <a:rPr lang="ru-RU" sz="3200" b="1" dirty="0" smtClean="0"/>
              <a:t>II</a:t>
            </a:r>
            <a:r>
              <a:rPr lang="ru-RU" sz="3200" dirty="0" smtClean="0"/>
              <a:t> </a:t>
            </a:r>
            <a:r>
              <a:rPr lang="ru-RU" sz="3200" dirty="0" err="1"/>
              <a:t>sunt</a:t>
            </a:r>
            <a:r>
              <a:rPr lang="ru-RU" sz="3200" dirty="0"/>
              <a:t> </a:t>
            </a:r>
            <a:r>
              <a:rPr lang="ru-RU" sz="3200" dirty="0" err="1"/>
              <a:t>substanțe</a:t>
            </a:r>
            <a:r>
              <a:rPr lang="ru-RU" sz="3200" dirty="0"/>
              <a:t> </a:t>
            </a:r>
            <a:r>
              <a:rPr lang="ru-RU" sz="3200" dirty="0" err="1"/>
              <a:t>care</a:t>
            </a:r>
            <a:r>
              <a:rPr lang="ru-RU" sz="3200" dirty="0"/>
              <a:t> </a:t>
            </a:r>
            <a:r>
              <a:rPr lang="ru-RU" sz="3200" dirty="0" err="1"/>
              <a:t>prelungesc</a:t>
            </a:r>
            <a:r>
              <a:rPr lang="ru-RU" sz="3200" dirty="0"/>
              <a:t> </a:t>
            </a:r>
            <a:r>
              <a:rPr lang="ru-RU" sz="3200" dirty="0" err="1"/>
              <a:t>durata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conservare</a:t>
            </a:r>
            <a:r>
              <a:rPr lang="ru-RU" sz="3200" dirty="0"/>
              <a:t> a </a:t>
            </a:r>
            <a:r>
              <a:rPr lang="ru-RU" sz="3200" dirty="0" err="1" smtClean="0"/>
              <a:t>produselor</a:t>
            </a:r>
            <a:r>
              <a:rPr lang="ru-RU" sz="3200" dirty="0" smtClean="0"/>
              <a:t>, </a:t>
            </a:r>
            <a:r>
              <a:rPr lang="ru-RU" sz="3200" dirty="0" err="1"/>
              <a:t>protejându-le</a:t>
            </a:r>
            <a:r>
              <a:rPr lang="ru-RU" sz="3200" dirty="0"/>
              <a:t> </a:t>
            </a:r>
            <a:r>
              <a:rPr lang="ru-RU" sz="3200" dirty="0" err="1"/>
              <a:t>împotriva</a:t>
            </a:r>
            <a:r>
              <a:rPr lang="ru-RU" sz="3200" dirty="0"/>
              <a:t> </a:t>
            </a:r>
            <a:r>
              <a:rPr lang="ru-RU" sz="3200" dirty="0" err="1"/>
              <a:t>alterării</a:t>
            </a:r>
            <a:r>
              <a:rPr lang="ru-RU" sz="3200" dirty="0"/>
              <a:t> </a:t>
            </a:r>
            <a:r>
              <a:rPr lang="ru-RU" sz="3200" dirty="0" err="1"/>
              <a:t>cauzate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oxidare</a:t>
            </a:r>
            <a:r>
              <a:rPr lang="ru-RU" sz="3200" dirty="0"/>
              <a:t>, </a:t>
            </a:r>
            <a:r>
              <a:rPr lang="ru-RU" sz="3200" dirty="0" err="1"/>
              <a:t>cum</a:t>
            </a:r>
            <a:r>
              <a:rPr lang="ru-RU" sz="3200" dirty="0"/>
              <a:t> </a:t>
            </a:r>
            <a:r>
              <a:rPr lang="ru-RU" sz="3200" dirty="0" err="1"/>
              <a:t>ar</a:t>
            </a:r>
            <a:r>
              <a:rPr lang="ru-RU" sz="3200" dirty="0"/>
              <a:t> </a:t>
            </a:r>
            <a:r>
              <a:rPr lang="ru-RU" sz="3200" dirty="0" err="1"/>
              <a:t>fi</a:t>
            </a:r>
            <a:r>
              <a:rPr lang="ru-RU" sz="3200" dirty="0"/>
              <a:t> </a:t>
            </a:r>
            <a:r>
              <a:rPr lang="ru-RU" sz="3200" dirty="0" err="1"/>
              <a:t>râncezirea</a:t>
            </a:r>
            <a:r>
              <a:rPr lang="ru-RU" sz="3200" dirty="0"/>
              <a:t> </a:t>
            </a:r>
            <a:r>
              <a:rPr lang="ru-RU" sz="3200" dirty="0" err="1"/>
              <a:t>grăsimilor</a:t>
            </a:r>
            <a:r>
              <a:rPr lang="ru-RU" sz="3200" dirty="0"/>
              <a:t> </a:t>
            </a:r>
            <a:r>
              <a:rPr lang="ru-RU" sz="3200" dirty="0" err="1"/>
              <a:t>și</a:t>
            </a:r>
            <a:r>
              <a:rPr lang="ru-RU" sz="3200" dirty="0"/>
              <a:t> </a:t>
            </a:r>
            <a:r>
              <a:rPr lang="ru-RU" sz="3200" dirty="0" err="1"/>
              <a:t>modificarea</a:t>
            </a:r>
            <a:r>
              <a:rPr lang="ru-RU" sz="3200" dirty="0"/>
              <a:t> </a:t>
            </a:r>
            <a:r>
              <a:rPr lang="ru-RU" sz="3200" dirty="0" err="1"/>
              <a:t>culorii</a:t>
            </a:r>
            <a:r>
              <a:rPr lang="ru-RU" sz="3200" dirty="0"/>
              <a:t>: </a:t>
            </a:r>
            <a:endParaRPr lang="ro-MD" sz="3200" dirty="0" smtClean="0"/>
          </a:p>
          <a:p>
            <a:r>
              <a:rPr lang="ru-RU" sz="3200" dirty="0" smtClean="0"/>
              <a:t>E </a:t>
            </a:r>
            <a:r>
              <a:rPr lang="ru-RU" sz="3200" dirty="0"/>
              <a:t>300 </a:t>
            </a:r>
            <a:r>
              <a:rPr lang="ru-RU" sz="3200" dirty="0" err="1"/>
              <a:t>acidul</a:t>
            </a:r>
            <a:r>
              <a:rPr lang="ru-RU" sz="3200" dirty="0"/>
              <a:t> </a:t>
            </a:r>
            <a:r>
              <a:rPr lang="ru-RU" sz="3200" dirty="0" err="1"/>
              <a:t>ascorbic</a:t>
            </a:r>
            <a:r>
              <a:rPr lang="ru-RU" sz="3200" dirty="0"/>
              <a:t>; </a:t>
            </a:r>
            <a:endParaRPr lang="ro-MD" sz="3200" dirty="0" smtClean="0"/>
          </a:p>
          <a:p>
            <a:r>
              <a:rPr lang="ru-RU" sz="3200" dirty="0" smtClean="0"/>
              <a:t>E </a:t>
            </a:r>
            <a:r>
              <a:rPr lang="ru-RU" sz="3200" dirty="0"/>
              <a:t>301, E 302, E 304, E 315, E 316 </a:t>
            </a:r>
            <a:r>
              <a:rPr lang="ru-RU" sz="3200" dirty="0" err="1"/>
              <a:t>sărurile</a:t>
            </a:r>
            <a:r>
              <a:rPr lang="ru-RU" sz="3200" dirty="0"/>
              <a:t> </a:t>
            </a:r>
            <a:r>
              <a:rPr lang="ru-RU" sz="3200" dirty="0" err="1"/>
              <a:t>și</a:t>
            </a:r>
            <a:r>
              <a:rPr lang="ru-RU" sz="3200" dirty="0"/>
              <a:t> </a:t>
            </a:r>
            <a:r>
              <a:rPr lang="ru-RU" sz="3200" dirty="0" err="1"/>
              <a:t>esterii</a:t>
            </a:r>
            <a:r>
              <a:rPr lang="ru-RU" sz="3200" dirty="0"/>
              <a:t> </a:t>
            </a:r>
            <a:r>
              <a:rPr lang="ru-RU" sz="3200" dirty="0" err="1"/>
              <a:t>acidului</a:t>
            </a:r>
            <a:r>
              <a:rPr lang="ru-RU" sz="3200" dirty="0"/>
              <a:t> </a:t>
            </a:r>
            <a:r>
              <a:rPr lang="ru-RU" sz="3200" dirty="0" err="1"/>
              <a:t>ascorbic</a:t>
            </a:r>
            <a:r>
              <a:rPr lang="ru-RU" sz="3200" dirty="0"/>
              <a:t>; </a:t>
            </a:r>
            <a:endParaRPr lang="ro-MD" sz="3200" dirty="0" smtClean="0"/>
          </a:p>
          <a:p>
            <a:r>
              <a:rPr lang="ru-RU" sz="3200" dirty="0" smtClean="0"/>
              <a:t>E </a:t>
            </a:r>
            <a:r>
              <a:rPr lang="ru-RU" sz="3200" dirty="0"/>
              <a:t>306-E 309 - </a:t>
            </a:r>
            <a:r>
              <a:rPr lang="ru-RU" sz="3200" dirty="0" err="1"/>
              <a:t>alfa</a:t>
            </a:r>
            <a:r>
              <a:rPr lang="ru-RU" sz="3200" dirty="0"/>
              <a:t>, </a:t>
            </a:r>
            <a:r>
              <a:rPr lang="ru-RU" sz="3200" dirty="0" err="1"/>
              <a:t>gama</a:t>
            </a:r>
            <a:r>
              <a:rPr lang="ru-RU" sz="3200" dirty="0"/>
              <a:t>, </a:t>
            </a:r>
            <a:r>
              <a:rPr lang="ru-RU" sz="3200" dirty="0" err="1"/>
              <a:t>delta-tocoferol</a:t>
            </a:r>
            <a:r>
              <a:rPr lang="ru-RU" sz="3200" dirty="0"/>
              <a:t>; </a:t>
            </a:r>
            <a:endParaRPr lang="ro-MD" sz="3200" dirty="0" smtClean="0"/>
          </a:p>
          <a:p>
            <a:r>
              <a:rPr lang="ru-RU" sz="3200" dirty="0" smtClean="0"/>
              <a:t>E </a:t>
            </a:r>
            <a:r>
              <a:rPr lang="ru-RU" sz="3200" dirty="0"/>
              <a:t>320, E 321 - </a:t>
            </a:r>
            <a:r>
              <a:rPr lang="ru-RU" sz="3200" dirty="0" err="1"/>
              <a:t>butil</a:t>
            </a:r>
            <a:r>
              <a:rPr lang="ru-RU" sz="3200" dirty="0"/>
              <a:t> </a:t>
            </a:r>
            <a:r>
              <a:rPr lang="ru-RU" sz="3200" dirty="0" err="1"/>
              <a:t>hidroxianisol</a:t>
            </a:r>
            <a:r>
              <a:rPr lang="ru-RU" sz="3200" dirty="0"/>
              <a:t> (BHA), </a:t>
            </a:r>
            <a:r>
              <a:rPr lang="ru-RU" sz="3200" dirty="0" err="1"/>
              <a:t>butil</a:t>
            </a:r>
            <a:r>
              <a:rPr lang="ru-RU" sz="3200" dirty="0"/>
              <a:t> </a:t>
            </a:r>
            <a:r>
              <a:rPr lang="ru-RU" sz="3200" dirty="0" err="1"/>
              <a:t>hidroxitoluen</a:t>
            </a:r>
            <a:r>
              <a:rPr lang="ru-RU" sz="3200" dirty="0"/>
              <a:t> (BHT). </a:t>
            </a:r>
            <a:r>
              <a:rPr lang="ru-RU" sz="3200" b="1" dirty="0" smtClean="0"/>
              <a:t>ACIDIFIANȚII</a:t>
            </a:r>
            <a:r>
              <a:rPr lang="ru-RU" sz="3200" dirty="0" smtClean="0"/>
              <a:t> </a:t>
            </a:r>
            <a:r>
              <a:rPr lang="ru-RU" sz="3200" dirty="0" err="1"/>
              <a:t>sunt</a:t>
            </a:r>
            <a:r>
              <a:rPr lang="ru-RU" sz="3200" dirty="0"/>
              <a:t> </a:t>
            </a:r>
            <a:r>
              <a:rPr lang="ru-RU" sz="3200" dirty="0" err="1"/>
              <a:t>substanțe</a:t>
            </a:r>
            <a:r>
              <a:rPr lang="ru-RU" sz="3200" dirty="0"/>
              <a:t> </a:t>
            </a:r>
            <a:r>
              <a:rPr lang="ru-RU" sz="3200" dirty="0" err="1"/>
              <a:t>care</a:t>
            </a:r>
            <a:r>
              <a:rPr lang="ru-RU" sz="3200" dirty="0"/>
              <a:t> </a:t>
            </a:r>
            <a:r>
              <a:rPr lang="ru-RU" sz="3200" dirty="0" err="1"/>
              <a:t>măresc</a:t>
            </a:r>
            <a:r>
              <a:rPr lang="ru-RU" sz="3200" dirty="0"/>
              <a:t> </a:t>
            </a:r>
            <a:r>
              <a:rPr lang="ru-RU" sz="3200" dirty="0" err="1"/>
              <a:t>aciditatea</a:t>
            </a:r>
            <a:r>
              <a:rPr lang="ru-RU" sz="3200" dirty="0"/>
              <a:t> </a:t>
            </a:r>
            <a:r>
              <a:rPr lang="ru-RU" sz="3200" dirty="0" err="1"/>
              <a:t>unui</a:t>
            </a:r>
            <a:r>
              <a:rPr lang="ru-RU" sz="3200" dirty="0"/>
              <a:t> </a:t>
            </a:r>
            <a:r>
              <a:rPr lang="ru-RU" sz="3200" dirty="0" err="1"/>
              <a:t>produs</a:t>
            </a:r>
            <a:r>
              <a:rPr lang="ru-RU" sz="3200" dirty="0"/>
              <a:t> </a:t>
            </a:r>
            <a:r>
              <a:rPr lang="ru-RU" sz="3200" dirty="0" err="1"/>
              <a:t>alimentar</a:t>
            </a:r>
            <a:r>
              <a:rPr lang="ru-RU" sz="3200" dirty="0"/>
              <a:t> </a:t>
            </a:r>
            <a:r>
              <a:rPr lang="ru-RU" sz="3200" dirty="0" err="1"/>
              <a:t>și</a:t>
            </a:r>
            <a:r>
              <a:rPr lang="ru-RU" sz="3200" dirty="0"/>
              <a:t>/</a:t>
            </a:r>
            <a:r>
              <a:rPr lang="ru-RU" sz="3200" dirty="0" err="1"/>
              <a:t>sau</a:t>
            </a:r>
            <a:r>
              <a:rPr lang="ru-RU" sz="3200" dirty="0"/>
              <a:t> </a:t>
            </a:r>
            <a:r>
              <a:rPr lang="ru-RU" sz="3200" dirty="0" err="1"/>
              <a:t>îi</a:t>
            </a:r>
            <a:r>
              <a:rPr lang="ru-RU" sz="3200" dirty="0"/>
              <a:t> </a:t>
            </a:r>
            <a:r>
              <a:rPr lang="ru-RU" sz="3200" dirty="0" err="1"/>
              <a:t>conferă</a:t>
            </a:r>
            <a:r>
              <a:rPr lang="ru-RU" sz="3200" dirty="0"/>
              <a:t> </a:t>
            </a:r>
            <a:r>
              <a:rPr lang="ru-RU" sz="3200" dirty="0" err="1"/>
              <a:t>un</a:t>
            </a:r>
            <a:r>
              <a:rPr lang="ru-RU" sz="3200" dirty="0"/>
              <a:t> </a:t>
            </a:r>
            <a:r>
              <a:rPr lang="ru-RU" sz="3200" dirty="0" err="1"/>
              <a:t>gust</a:t>
            </a:r>
            <a:r>
              <a:rPr lang="ru-RU" sz="3200" dirty="0"/>
              <a:t> </a:t>
            </a:r>
            <a:r>
              <a:rPr lang="ru-RU" sz="3200" dirty="0" err="1"/>
              <a:t>acru</a:t>
            </a:r>
            <a:r>
              <a:rPr lang="ru-RU" sz="3200" dirty="0"/>
              <a:t>: </a:t>
            </a:r>
            <a:endParaRPr lang="ro-MD" sz="3200" dirty="0" smtClean="0"/>
          </a:p>
          <a:p>
            <a:r>
              <a:rPr lang="ru-RU" sz="3200" dirty="0" smtClean="0"/>
              <a:t>E </a:t>
            </a:r>
            <a:r>
              <a:rPr lang="ru-RU" sz="3200" dirty="0"/>
              <a:t>270, E 296, E 297 - </a:t>
            </a:r>
            <a:r>
              <a:rPr lang="ru-RU" sz="3200" dirty="0" err="1"/>
              <a:t>acid</a:t>
            </a:r>
            <a:r>
              <a:rPr lang="ru-RU" sz="3200" dirty="0"/>
              <a:t> </a:t>
            </a:r>
            <a:r>
              <a:rPr lang="ru-RU" sz="3200" dirty="0" err="1"/>
              <a:t>lactic</a:t>
            </a:r>
            <a:r>
              <a:rPr lang="ru-RU" sz="3200" dirty="0"/>
              <a:t>, </a:t>
            </a:r>
            <a:r>
              <a:rPr lang="ru-RU" sz="3200" dirty="0" err="1"/>
              <a:t>acid</a:t>
            </a:r>
            <a:r>
              <a:rPr lang="ru-RU" sz="3200" dirty="0"/>
              <a:t> </a:t>
            </a:r>
            <a:r>
              <a:rPr lang="ru-RU" sz="3200" dirty="0" err="1"/>
              <a:t>malic</a:t>
            </a:r>
            <a:r>
              <a:rPr lang="ru-RU" sz="3200" dirty="0"/>
              <a:t>, </a:t>
            </a:r>
            <a:r>
              <a:rPr lang="ru-RU" sz="3200" dirty="0" err="1"/>
              <a:t>acid</a:t>
            </a:r>
            <a:r>
              <a:rPr lang="ru-RU" sz="3200" dirty="0"/>
              <a:t> </a:t>
            </a:r>
            <a:r>
              <a:rPr lang="ru-RU" sz="3200" dirty="0" err="1"/>
              <a:t>fumaric</a:t>
            </a:r>
            <a:r>
              <a:rPr lang="ru-RU" sz="3200" dirty="0"/>
              <a:t>; </a:t>
            </a:r>
            <a:endParaRPr lang="ro-MD" sz="3200" dirty="0" smtClean="0"/>
          </a:p>
          <a:p>
            <a:r>
              <a:rPr lang="ru-RU" sz="3200" dirty="0" smtClean="0"/>
              <a:t>E </a:t>
            </a:r>
            <a:r>
              <a:rPr lang="ru-RU" sz="3200" dirty="0"/>
              <a:t>330 - </a:t>
            </a:r>
            <a:r>
              <a:rPr lang="ru-RU" sz="3200" dirty="0" err="1"/>
              <a:t>acid</a:t>
            </a:r>
            <a:r>
              <a:rPr lang="ru-RU" sz="3200" dirty="0"/>
              <a:t> </a:t>
            </a:r>
            <a:r>
              <a:rPr lang="ru-RU" sz="3200" dirty="0" err="1"/>
              <a:t>citric</a:t>
            </a:r>
            <a:r>
              <a:rPr lang="ru-RU" sz="3200" dirty="0"/>
              <a:t>; </a:t>
            </a:r>
            <a:endParaRPr lang="ro-MD" sz="3200" dirty="0" smtClean="0"/>
          </a:p>
          <a:p>
            <a:r>
              <a:rPr lang="ru-RU" sz="3200" dirty="0" smtClean="0"/>
              <a:t>E </a:t>
            </a:r>
            <a:r>
              <a:rPr lang="ru-RU" sz="3200" dirty="0"/>
              <a:t>334, E 338, E 350, E 351, E 352, E 354, E 355-E 357, E 363, E 507, E 513.</a:t>
            </a:r>
          </a:p>
        </p:txBody>
      </p:sp>
    </p:spTree>
    <p:extLst>
      <p:ext uri="{BB962C8B-B14F-4D97-AF65-F5344CB8AC3E}">
        <p14:creationId xmlns:p14="http://schemas.microsoft.com/office/powerpoint/2010/main" val="2286487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7800" y="177800"/>
            <a:ext cx="117094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 smtClean="0"/>
              <a:t>CORECTORII DE ACIDITATE </a:t>
            </a:r>
            <a:r>
              <a:rPr lang="ru-RU" sz="3600" dirty="0" err="1" smtClean="0"/>
              <a:t>sunt</a:t>
            </a:r>
            <a:r>
              <a:rPr lang="ru-RU" sz="3600" dirty="0" smtClean="0"/>
              <a:t> </a:t>
            </a:r>
            <a:r>
              <a:rPr lang="ru-RU" sz="3600" dirty="0" err="1"/>
              <a:t>substanțe</a:t>
            </a:r>
            <a:r>
              <a:rPr lang="ru-RU" sz="3600" dirty="0"/>
              <a:t> </a:t>
            </a:r>
            <a:r>
              <a:rPr lang="ru-RU" sz="3600" dirty="0" err="1"/>
              <a:t>care</a:t>
            </a:r>
            <a:r>
              <a:rPr lang="ru-RU" sz="3600" dirty="0"/>
              <a:t> </a:t>
            </a:r>
            <a:r>
              <a:rPr lang="ru-RU" sz="3600" dirty="0" err="1"/>
              <a:t>modifică</a:t>
            </a:r>
            <a:r>
              <a:rPr lang="ru-RU" sz="3600" dirty="0"/>
              <a:t> </a:t>
            </a:r>
            <a:r>
              <a:rPr lang="ru-RU" sz="3600" dirty="0" err="1"/>
              <a:t>sau</a:t>
            </a:r>
            <a:r>
              <a:rPr lang="ru-RU" sz="3600" dirty="0"/>
              <a:t> </a:t>
            </a:r>
            <a:r>
              <a:rPr lang="ru-RU" sz="3600" dirty="0" err="1"/>
              <a:t>limitează</a:t>
            </a:r>
            <a:r>
              <a:rPr lang="ru-RU" sz="3600" dirty="0"/>
              <a:t> </a:t>
            </a:r>
            <a:r>
              <a:rPr lang="ru-RU" sz="3600" dirty="0" err="1"/>
              <a:t>aciditatea</a:t>
            </a:r>
            <a:r>
              <a:rPr lang="ru-RU" sz="3600" dirty="0"/>
              <a:t> </a:t>
            </a:r>
            <a:r>
              <a:rPr lang="ru-RU" sz="3600" dirty="0" err="1"/>
              <a:t>sau</a:t>
            </a:r>
            <a:r>
              <a:rPr lang="ru-RU" sz="3600" dirty="0"/>
              <a:t> </a:t>
            </a:r>
            <a:r>
              <a:rPr lang="ru-RU" sz="3600" dirty="0" err="1"/>
              <a:t>alcalinitatea</a:t>
            </a:r>
            <a:r>
              <a:rPr lang="ru-RU" sz="3600" dirty="0"/>
              <a:t> </a:t>
            </a:r>
            <a:r>
              <a:rPr lang="ru-RU" sz="3600" dirty="0" err="1"/>
              <a:t>unui</a:t>
            </a:r>
            <a:r>
              <a:rPr lang="ru-RU" sz="3600" dirty="0"/>
              <a:t> </a:t>
            </a:r>
            <a:r>
              <a:rPr lang="ru-RU" sz="3600" dirty="0" err="1" smtClean="0"/>
              <a:t>produs</a:t>
            </a:r>
            <a:r>
              <a:rPr lang="ru-RU" sz="3600" dirty="0" smtClean="0"/>
              <a:t>: </a:t>
            </a:r>
            <a:r>
              <a:rPr lang="ru-RU" sz="3600" dirty="0"/>
              <a:t>E 325 - </a:t>
            </a:r>
            <a:r>
              <a:rPr lang="ru-RU" sz="3600" dirty="0" smtClean="0"/>
              <a:t>E327</a:t>
            </a:r>
            <a:r>
              <a:rPr lang="ru-RU" sz="3600" dirty="0"/>
              <a:t>, E 331 - E 333, E 335 - E 337, E 354, E 380, E 385, E 514-E 517, E 524 - E 530, E 574 - E 578. </a:t>
            </a:r>
            <a:endParaRPr lang="ro-MD" sz="3600" dirty="0" smtClean="0"/>
          </a:p>
          <a:p>
            <a:pPr algn="just"/>
            <a:r>
              <a:rPr lang="ru-RU" sz="3600" b="1" dirty="0" smtClean="0"/>
              <a:t>ANTIAGLOMERANȚII</a:t>
            </a:r>
            <a:r>
              <a:rPr lang="ru-RU" sz="3600" dirty="0" smtClean="0"/>
              <a:t> </a:t>
            </a:r>
            <a:r>
              <a:rPr lang="ru-RU" sz="3600" dirty="0" err="1"/>
              <a:t>sunt</a:t>
            </a:r>
            <a:r>
              <a:rPr lang="ru-RU" sz="3600" dirty="0"/>
              <a:t> </a:t>
            </a:r>
            <a:r>
              <a:rPr lang="ru-RU" sz="3600" dirty="0" err="1"/>
              <a:t>substante</a:t>
            </a:r>
            <a:r>
              <a:rPr lang="ru-RU" sz="3600" dirty="0"/>
              <a:t> </a:t>
            </a:r>
            <a:r>
              <a:rPr lang="ru-RU" sz="3600" dirty="0" err="1"/>
              <a:t>care</a:t>
            </a:r>
            <a:r>
              <a:rPr lang="ru-RU" sz="3600" dirty="0"/>
              <a:t> </a:t>
            </a:r>
            <a:r>
              <a:rPr lang="ru-RU" sz="3600" dirty="0" err="1"/>
              <a:t>reduc</a:t>
            </a:r>
            <a:r>
              <a:rPr lang="ru-RU" sz="3600" dirty="0"/>
              <a:t> </a:t>
            </a:r>
            <a:r>
              <a:rPr lang="ru-RU" sz="3600" dirty="0" err="1"/>
              <a:t>tendința</a:t>
            </a:r>
            <a:r>
              <a:rPr lang="ru-RU" sz="3600" dirty="0"/>
              <a:t> </a:t>
            </a:r>
            <a:r>
              <a:rPr lang="ru-RU" sz="3600" dirty="0" err="1"/>
              <a:t>de</a:t>
            </a:r>
            <a:r>
              <a:rPr lang="ru-RU" sz="3600" dirty="0"/>
              <a:t> </a:t>
            </a:r>
            <a:r>
              <a:rPr lang="ru-RU" sz="3600" dirty="0" err="1"/>
              <a:t>aglomerare</a:t>
            </a:r>
            <a:r>
              <a:rPr lang="ru-RU" sz="3600" dirty="0"/>
              <a:t> a </a:t>
            </a:r>
            <a:r>
              <a:rPr lang="ru-RU" sz="3600" dirty="0" err="1"/>
              <a:t>particulelor</a:t>
            </a:r>
            <a:r>
              <a:rPr lang="ru-RU" sz="3600" dirty="0"/>
              <a:t> </a:t>
            </a:r>
            <a:r>
              <a:rPr lang="ru-RU" sz="3600" dirty="0" err="1"/>
              <a:t>dintr-un</a:t>
            </a:r>
            <a:r>
              <a:rPr lang="ru-RU" sz="3600" dirty="0"/>
              <a:t> </a:t>
            </a:r>
            <a:r>
              <a:rPr lang="ru-RU" sz="3600" dirty="0" err="1" smtClean="0"/>
              <a:t>produs</a:t>
            </a:r>
            <a:r>
              <a:rPr lang="ru-RU" sz="3600" dirty="0" smtClean="0"/>
              <a:t>: </a:t>
            </a:r>
            <a:r>
              <a:rPr lang="ru-RU" sz="3600" dirty="0"/>
              <a:t>E 535, E 536, </a:t>
            </a:r>
            <a:r>
              <a:rPr lang="ru-RU" sz="3600" dirty="0" smtClean="0"/>
              <a:t>E538</a:t>
            </a:r>
            <a:r>
              <a:rPr lang="ru-RU" sz="3600" dirty="0"/>
              <a:t>. </a:t>
            </a:r>
            <a:endParaRPr lang="ro-MD" sz="3600" dirty="0" smtClean="0"/>
          </a:p>
          <a:p>
            <a:pPr algn="just"/>
            <a:r>
              <a:rPr lang="ru-RU" sz="3600" b="1" dirty="0" smtClean="0"/>
              <a:t>COLORANȚII</a:t>
            </a:r>
            <a:r>
              <a:rPr lang="ru-RU" sz="3600" dirty="0" smtClean="0"/>
              <a:t> </a:t>
            </a:r>
            <a:r>
              <a:rPr lang="ru-RU" sz="3600" dirty="0" err="1"/>
              <a:t>sunt</a:t>
            </a:r>
            <a:r>
              <a:rPr lang="ru-RU" sz="3600" dirty="0"/>
              <a:t> </a:t>
            </a:r>
            <a:r>
              <a:rPr lang="ru-RU" sz="3600" dirty="0" err="1"/>
              <a:t>substanțe</a:t>
            </a:r>
            <a:r>
              <a:rPr lang="ru-RU" sz="3600" dirty="0"/>
              <a:t> </a:t>
            </a:r>
            <a:r>
              <a:rPr lang="ru-RU" sz="3600" dirty="0" err="1"/>
              <a:t>care</a:t>
            </a:r>
            <a:r>
              <a:rPr lang="ru-RU" sz="3600" dirty="0"/>
              <a:t> </a:t>
            </a:r>
            <a:r>
              <a:rPr lang="ru-RU" sz="3600" dirty="0" err="1"/>
              <a:t>redau</a:t>
            </a:r>
            <a:r>
              <a:rPr lang="ru-RU" sz="3600" dirty="0"/>
              <a:t> </a:t>
            </a:r>
            <a:r>
              <a:rPr lang="ru-RU" sz="3600" dirty="0" err="1"/>
              <a:t>sau</a:t>
            </a:r>
            <a:r>
              <a:rPr lang="ru-RU" sz="3600" dirty="0"/>
              <a:t> </a:t>
            </a:r>
            <a:r>
              <a:rPr lang="ru-RU" sz="3600" dirty="0" err="1"/>
              <a:t>intensifică</a:t>
            </a:r>
            <a:r>
              <a:rPr lang="ru-RU" sz="3600" dirty="0"/>
              <a:t> </a:t>
            </a:r>
            <a:r>
              <a:rPr lang="ru-RU" sz="3600" dirty="0" err="1"/>
              <a:t>culoarea</a:t>
            </a:r>
            <a:r>
              <a:rPr lang="ru-RU" sz="3600" dirty="0"/>
              <a:t> </a:t>
            </a:r>
            <a:r>
              <a:rPr lang="ru-RU" sz="3600" dirty="0" err="1" smtClean="0"/>
              <a:t>produselor</a:t>
            </a:r>
            <a:r>
              <a:rPr lang="ru-RU" sz="3600" dirty="0" smtClean="0"/>
              <a:t> </a:t>
            </a:r>
            <a:r>
              <a:rPr lang="ru-RU" sz="3600" dirty="0" err="1"/>
              <a:t>naturale</a:t>
            </a:r>
            <a:r>
              <a:rPr lang="ru-RU" sz="3600" dirty="0"/>
              <a:t> </a:t>
            </a:r>
            <a:r>
              <a:rPr lang="ru-RU" sz="3600" dirty="0" err="1"/>
              <a:t>sau</a:t>
            </a:r>
            <a:r>
              <a:rPr lang="ru-RU" sz="3600" dirty="0"/>
              <a:t> </a:t>
            </a:r>
            <a:r>
              <a:rPr lang="ru-RU" sz="3600" dirty="0" err="1"/>
              <a:t>de</a:t>
            </a:r>
            <a:r>
              <a:rPr lang="ru-RU" sz="3600" dirty="0"/>
              <a:t> </a:t>
            </a:r>
            <a:r>
              <a:rPr lang="ru-RU" sz="3600" dirty="0" err="1" smtClean="0"/>
              <a:t>sintez</a:t>
            </a:r>
            <a:r>
              <a:rPr lang="ro-MD" sz="3600" dirty="0" smtClean="0"/>
              <a:t>ă</a:t>
            </a:r>
            <a:r>
              <a:rPr lang="ru-RU" sz="3600" dirty="0" smtClean="0"/>
              <a:t>: </a:t>
            </a:r>
            <a:r>
              <a:rPr lang="ru-RU" sz="3600" dirty="0"/>
              <a:t>E 100-102, E 104, E 110, E 122-E 124, E 127-E 129, E 131-E 133, E 140-E 142, E 150 a-d, E 151, E 153-E 155, E 160 a-f, E 161 b-i-g, E 162-E 163, E 170-E 175, E 180.</a:t>
            </a:r>
          </a:p>
        </p:txBody>
      </p:sp>
    </p:spTree>
    <p:extLst>
      <p:ext uri="{BB962C8B-B14F-4D97-AF65-F5344CB8AC3E}">
        <p14:creationId xmlns:p14="http://schemas.microsoft.com/office/powerpoint/2010/main" val="4101168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0" y="0"/>
            <a:ext cx="117602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 </a:t>
            </a:r>
            <a:r>
              <a:rPr lang="ru-RU" sz="3200" b="1" dirty="0" smtClean="0"/>
              <a:t>ÎNDULCITORII </a:t>
            </a:r>
            <a:r>
              <a:rPr lang="ru-RU" sz="3200" dirty="0" err="1"/>
              <a:t>sunt</a:t>
            </a:r>
            <a:r>
              <a:rPr lang="ru-RU" sz="3200" dirty="0"/>
              <a:t> </a:t>
            </a:r>
            <a:r>
              <a:rPr lang="ru-RU" sz="3200" dirty="0" err="1"/>
              <a:t>substanțe</a:t>
            </a:r>
            <a:r>
              <a:rPr lang="ru-RU" sz="3200" dirty="0"/>
              <a:t> (</a:t>
            </a:r>
            <a:r>
              <a:rPr lang="ru-RU" sz="3200" dirty="0" err="1"/>
              <a:t>altele</a:t>
            </a:r>
            <a:r>
              <a:rPr lang="ru-RU" sz="3200" dirty="0"/>
              <a:t> </a:t>
            </a:r>
            <a:r>
              <a:rPr lang="ru-RU" sz="3200" dirty="0" err="1"/>
              <a:t>decât</a:t>
            </a:r>
            <a:r>
              <a:rPr lang="ru-RU" sz="3200" dirty="0"/>
              <a:t> </a:t>
            </a:r>
            <a:r>
              <a:rPr lang="ru-RU" sz="3200" dirty="0" err="1"/>
              <a:t>zahărul</a:t>
            </a:r>
            <a:r>
              <a:rPr lang="ru-RU" sz="3200" dirty="0"/>
              <a:t>) </a:t>
            </a:r>
            <a:r>
              <a:rPr lang="ru-RU" sz="3200" dirty="0" err="1"/>
              <a:t>care</a:t>
            </a:r>
            <a:r>
              <a:rPr lang="ru-RU" sz="3200" dirty="0"/>
              <a:t> </a:t>
            </a:r>
            <a:r>
              <a:rPr lang="ru-RU" sz="3200" dirty="0" err="1"/>
              <a:t>se</a:t>
            </a:r>
            <a:r>
              <a:rPr lang="ru-RU" sz="3200" dirty="0"/>
              <a:t> </a:t>
            </a:r>
            <a:r>
              <a:rPr lang="ru-RU" sz="3200" dirty="0" err="1"/>
              <a:t>utilizează</a:t>
            </a:r>
            <a:r>
              <a:rPr lang="ru-RU" sz="3200" dirty="0"/>
              <a:t> </a:t>
            </a:r>
            <a:r>
              <a:rPr lang="ru-RU" sz="3200" dirty="0" err="1"/>
              <a:t>pentru</a:t>
            </a:r>
            <a:r>
              <a:rPr lang="ru-RU" sz="3200" dirty="0"/>
              <a:t> a </a:t>
            </a:r>
            <a:r>
              <a:rPr lang="ru-RU" sz="3200" dirty="0" err="1"/>
              <a:t>conferi</a:t>
            </a:r>
            <a:r>
              <a:rPr lang="ru-RU" sz="3200" dirty="0"/>
              <a:t> </a:t>
            </a:r>
            <a:r>
              <a:rPr lang="ru-RU" sz="3200" dirty="0" err="1"/>
              <a:t>un</a:t>
            </a:r>
            <a:r>
              <a:rPr lang="ru-RU" sz="3200" dirty="0"/>
              <a:t> </a:t>
            </a:r>
            <a:r>
              <a:rPr lang="ru-RU" sz="3200" dirty="0" err="1"/>
              <a:t>gust</a:t>
            </a:r>
            <a:r>
              <a:rPr lang="ru-RU" sz="3200" dirty="0"/>
              <a:t> </a:t>
            </a:r>
            <a:r>
              <a:rPr lang="ru-RU" sz="3200" dirty="0" err="1"/>
              <a:t>dulce</a:t>
            </a:r>
            <a:r>
              <a:rPr lang="ru-RU" sz="3200" dirty="0"/>
              <a:t> </a:t>
            </a:r>
            <a:r>
              <a:rPr lang="ru-RU" sz="3200" dirty="0" err="1" smtClean="0"/>
              <a:t>produselor</a:t>
            </a:r>
            <a:r>
              <a:rPr lang="ru-RU" sz="3200" dirty="0" smtClean="0"/>
              <a:t>: </a:t>
            </a:r>
            <a:r>
              <a:rPr lang="ru-RU" sz="3200" dirty="0"/>
              <a:t>E 420 (</a:t>
            </a:r>
            <a:r>
              <a:rPr lang="ru-RU" sz="3200" dirty="0" err="1"/>
              <a:t>sorbitol</a:t>
            </a:r>
            <a:r>
              <a:rPr lang="ru-RU" sz="3200" dirty="0"/>
              <a:t>), E 421 (</a:t>
            </a:r>
            <a:r>
              <a:rPr lang="ru-RU" sz="3200" dirty="0" err="1"/>
              <a:t>manitol</a:t>
            </a:r>
            <a:r>
              <a:rPr lang="ru-RU" sz="3200" dirty="0"/>
              <a:t>), E 950 (</a:t>
            </a:r>
            <a:r>
              <a:rPr lang="ru-RU" sz="3200" dirty="0" err="1"/>
              <a:t>acesulfam</a:t>
            </a:r>
            <a:r>
              <a:rPr lang="ru-RU" sz="3200" dirty="0"/>
              <a:t> K), E 951 (</a:t>
            </a:r>
            <a:r>
              <a:rPr lang="ru-RU" sz="3200" dirty="0" err="1"/>
              <a:t>aspartam</a:t>
            </a:r>
            <a:r>
              <a:rPr lang="ru-RU" sz="3200" dirty="0"/>
              <a:t>), E 952 (</a:t>
            </a:r>
            <a:r>
              <a:rPr lang="ru-RU" sz="3200" dirty="0" err="1"/>
              <a:t>ciclamat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Na</a:t>
            </a:r>
            <a:r>
              <a:rPr lang="ru-RU" sz="3200" dirty="0"/>
              <a:t>), E 953 (</a:t>
            </a:r>
            <a:r>
              <a:rPr lang="ru-RU" sz="3200" dirty="0" err="1"/>
              <a:t>isomalt</a:t>
            </a:r>
            <a:r>
              <a:rPr lang="ru-RU" sz="3200" dirty="0"/>
              <a:t>), E 954 (</a:t>
            </a:r>
            <a:r>
              <a:rPr lang="ru-RU" sz="3200" dirty="0" err="1"/>
              <a:t>zaharina</a:t>
            </a:r>
            <a:r>
              <a:rPr lang="ru-RU" sz="3200" dirty="0"/>
              <a:t> </a:t>
            </a:r>
            <a:r>
              <a:rPr lang="ru-RU" sz="3200" dirty="0" err="1"/>
              <a:t>și</a:t>
            </a:r>
            <a:r>
              <a:rPr lang="ru-RU" sz="3200" dirty="0"/>
              <a:t> </a:t>
            </a:r>
            <a:r>
              <a:rPr lang="ru-RU" sz="3200" dirty="0" err="1"/>
              <a:t>sărurile</a:t>
            </a:r>
            <a:r>
              <a:rPr lang="ru-RU" sz="3200" dirty="0"/>
              <a:t> </a:t>
            </a:r>
            <a:r>
              <a:rPr lang="ru-RU" sz="3200" dirty="0" err="1"/>
              <a:t>sale</a:t>
            </a:r>
            <a:r>
              <a:rPr lang="ru-RU" sz="3200" dirty="0"/>
              <a:t>), E 957 (</a:t>
            </a:r>
            <a:r>
              <a:rPr lang="ru-RU" sz="3200" dirty="0" err="1"/>
              <a:t>taumatina</a:t>
            </a:r>
            <a:r>
              <a:rPr lang="ru-RU" sz="3200" dirty="0"/>
              <a:t>), E 959 (</a:t>
            </a:r>
            <a:r>
              <a:rPr lang="ru-RU" sz="3200" dirty="0" err="1"/>
              <a:t>neohesperidina</a:t>
            </a:r>
            <a:r>
              <a:rPr lang="ru-RU" sz="3200" dirty="0"/>
              <a:t>), E 965 (</a:t>
            </a:r>
            <a:r>
              <a:rPr lang="ru-RU" sz="3200" dirty="0" err="1"/>
              <a:t>maltitol</a:t>
            </a:r>
            <a:r>
              <a:rPr lang="ru-RU" sz="3200" dirty="0"/>
              <a:t>), E 966 (</a:t>
            </a:r>
            <a:r>
              <a:rPr lang="ru-RU" sz="3200" dirty="0" err="1"/>
              <a:t>lactitol</a:t>
            </a:r>
            <a:r>
              <a:rPr lang="ru-RU" sz="3200" dirty="0"/>
              <a:t>), E967 (</a:t>
            </a:r>
            <a:r>
              <a:rPr lang="ru-RU" sz="3200" dirty="0" err="1"/>
              <a:t>xilitol</a:t>
            </a:r>
            <a:r>
              <a:rPr lang="ru-RU" sz="3200" dirty="0"/>
              <a:t>). </a:t>
            </a:r>
            <a:endParaRPr lang="ro-MD" sz="3200" dirty="0" smtClean="0"/>
          </a:p>
          <a:p>
            <a:pPr algn="just"/>
            <a:r>
              <a:rPr lang="ru-RU" sz="3200" b="1" dirty="0" smtClean="0"/>
              <a:t>AGENTII DE ÎNCĂRCARE </a:t>
            </a:r>
            <a:r>
              <a:rPr lang="ru-RU" sz="3200" dirty="0" err="1"/>
              <a:t>sunt</a:t>
            </a:r>
            <a:r>
              <a:rPr lang="ru-RU" sz="3200" dirty="0"/>
              <a:t> </a:t>
            </a:r>
            <a:r>
              <a:rPr lang="ru-RU" sz="3200" dirty="0" err="1"/>
              <a:t>substanțe</a:t>
            </a:r>
            <a:r>
              <a:rPr lang="ru-RU" sz="3200" dirty="0"/>
              <a:t> </a:t>
            </a:r>
            <a:r>
              <a:rPr lang="ru-RU" sz="3200" dirty="0" err="1"/>
              <a:t>care</a:t>
            </a:r>
            <a:r>
              <a:rPr lang="ru-RU" sz="3200" dirty="0"/>
              <a:t> </a:t>
            </a:r>
            <a:r>
              <a:rPr lang="ru-RU" sz="3200" dirty="0" err="1"/>
              <a:t>măresc</a:t>
            </a:r>
            <a:r>
              <a:rPr lang="ru-RU" sz="3200" dirty="0"/>
              <a:t> </a:t>
            </a:r>
            <a:r>
              <a:rPr lang="ru-RU" sz="3200" dirty="0" err="1"/>
              <a:t>volumul</a:t>
            </a:r>
            <a:r>
              <a:rPr lang="ru-RU" sz="3200" dirty="0"/>
              <a:t> </a:t>
            </a:r>
            <a:r>
              <a:rPr lang="ru-RU" sz="3200" dirty="0" err="1"/>
              <a:t>unui</a:t>
            </a:r>
            <a:r>
              <a:rPr lang="ru-RU" sz="3200" dirty="0"/>
              <a:t> </a:t>
            </a:r>
            <a:r>
              <a:rPr lang="ru-RU" sz="3200" dirty="0" err="1" smtClean="0"/>
              <a:t>produs</a:t>
            </a:r>
            <a:r>
              <a:rPr lang="ru-RU" sz="3200" dirty="0" smtClean="0"/>
              <a:t> </a:t>
            </a:r>
            <a:r>
              <a:rPr lang="ru-RU" sz="3200" dirty="0" err="1"/>
              <a:t>făra</a:t>
            </a:r>
            <a:r>
              <a:rPr lang="ru-RU" sz="3200" dirty="0"/>
              <a:t> a </a:t>
            </a:r>
            <a:r>
              <a:rPr lang="ru-RU" sz="3200" dirty="0" err="1"/>
              <a:t>modifica</a:t>
            </a:r>
            <a:r>
              <a:rPr lang="ru-RU" sz="3200" dirty="0"/>
              <a:t> </a:t>
            </a:r>
            <a:r>
              <a:rPr lang="ru-RU" sz="3200" dirty="0" err="1"/>
              <a:t>valoarea</a:t>
            </a:r>
            <a:r>
              <a:rPr lang="ru-RU" sz="3200" dirty="0"/>
              <a:t> </a:t>
            </a:r>
            <a:r>
              <a:rPr lang="ru-RU" sz="3200" dirty="0" err="1"/>
              <a:t>sa</a:t>
            </a:r>
            <a:r>
              <a:rPr lang="ru-RU" sz="3200" dirty="0"/>
              <a:t> </a:t>
            </a:r>
            <a:r>
              <a:rPr lang="ru-RU" sz="3200" dirty="0" err="1"/>
              <a:t>energetică</a:t>
            </a:r>
            <a:r>
              <a:rPr lang="ru-RU" sz="3200" dirty="0"/>
              <a:t>: E 422, E 460, E 461, E 463-E 466, E 468, E 469. </a:t>
            </a:r>
            <a:endParaRPr lang="ro-MD" sz="3200" dirty="0" smtClean="0"/>
          </a:p>
          <a:p>
            <a:pPr algn="just"/>
            <a:r>
              <a:rPr lang="ru-RU" sz="3200" b="1" dirty="0" smtClean="0"/>
              <a:t>EMULSIFICATORII</a:t>
            </a:r>
            <a:r>
              <a:rPr lang="ru-RU" sz="3200" dirty="0" smtClean="0"/>
              <a:t> </a:t>
            </a:r>
            <a:r>
              <a:rPr lang="ru-RU" sz="3200" dirty="0" err="1"/>
              <a:t>sunt</a:t>
            </a:r>
            <a:r>
              <a:rPr lang="ru-RU" sz="3200" dirty="0"/>
              <a:t> </a:t>
            </a:r>
            <a:r>
              <a:rPr lang="ru-RU" sz="3200" dirty="0" err="1"/>
              <a:t>substanțe</a:t>
            </a:r>
            <a:r>
              <a:rPr lang="ru-RU" sz="3200" dirty="0"/>
              <a:t> </a:t>
            </a:r>
            <a:r>
              <a:rPr lang="ru-RU" sz="3200" dirty="0" err="1"/>
              <a:t>care</a:t>
            </a:r>
            <a:r>
              <a:rPr lang="ru-RU" sz="3200" dirty="0"/>
              <a:t> </a:t>
            </a:r>
            <a:r>
              <a:rPr lang="ru-RU" sz="3200" dirty="0" err="1"/>
              <a:t>permit</a:t>
            </a:r>
            <a:r>
              <a:rPr lang="ru-RU" sz="3200" dirty="0"/>
              <a:t> </a:t>
            </a:r>
            <a:r>
              <a:rPr lang="ru-RU" sz="3200" dirty="0" err="1"/>
              <a:t>formarea</a:t>
            </a:r>
            <a:r>
              <a:rPr lang="ru-RU" sz="3200" dirty="0"/>
              <a:t> </a:t>
            </a:r>
            <a:r>
              <a:rPr lang="ru-RU" sz="3200" dirty="0" err="1"/>
              <a:t>sau</a:t>
            </a:r>
            <a:r>
              <a:rPr lang="ru-RU" sz="3200" dirty="0"/>
              <a:t> </a:t>
            </a:r>
            <a:r>
              <a:rPr lang="ru-RU" sz="3200" dirty="0" err="1"/>
              <a:t>menținerea</a:t>
            </a:r>
            <a:r>
              <a:rPr lang="ru-RU" sz="3200" dirty="0"/>
              <a:t> </a:t>
            </a:r>
            <a:r>
              <a:rPr lang="ru-RU" sz="3200" dirty="0" err="1"/>
              <a:t>unui</a:t>
            </a:r>
            <a:r>
              <a:rPr lang="ru-RU" sz="3200" dirty="0"/>
              <a:t> </a:t>
            </a:r>
            <a:r>
              <a:rPr lang="ru-RU" sz="3200" dirty="0" err="1"/>
              <a:t>amestec</a:t>
            </a:r>
            <a:r>
              <a:rPr lang="ru-RU" sz="3200" dirty="0"/>
              <a:t> </a:t>
            </a:r>
            <a:r>
              <a:rPr lang="ru-RU" sz="3200" dirty="0" err="1"/>
              <a:t>omogen</a:t>
            </a:r>
            <a:r>
              <a:rPr lang="ru-RU" sz="3200" dirty="0"/>
              <a:t> </a:t>
            </a:r>
            <a:r>
              <a:rPr lang="ru-RU" sz="3200" dirty="0" err="1"/>
              <a:t>de</a:t>
            </a:r>
            <a:r>
              <a:rPr lang="ru-RU" sz="3200" dirty="0"/>
              <a:t> </a:t>
            </a:r>
            <a:r>
              <a:rPr lang="ru-RU" sz="3200" dirty="0" err="1"/>
              <a:t>două</a:t>
            </a:r>
            <a:r>
              <a:rPr lang="ru-RU" sz="3200" dirty="0"/>
              <a:t> </a:t>
            </a:r>
            <a:r>
              <a:rPr lang="ru-RU" sz="3200" dirty="0" err="1"/>
              <a:t>sau</a:t>
            </a:r>
            <a:r>
              <a:rPr lang="ru-RU" sz="3200" dirty="0"/>
              <a:t> </a:t>
            </a:r>
            <a:r>
              <a:rPr lang="ru-RU" sz="3200" dirty="0" err="1"/>
              <a:t>mai</a:t>
            </a:r>
            <a:r>
              <a:rPr lang="ru-RU" sz="3200" dirty="0"/>
              <a:t> </a:t>
            </a:r>
            <a:r>
              <a:rPr lang="ru-RU" sz="3200" dirty="0" err="1"/>
              <a:t>multe</a:t>
            </a:r>
            <a:r>
              <a:rPr lang="ru-RU" sz="3200" dirty="0"/>
              <a:t> </a:t>
            </a:r>
            <a:r>
              <a:rPr lang="ru-RU" sz="3200" dirty="0" err="1"/>
              <a:t>faze</a:t>
            </a:r>
            <a:r>
              <a:rPr lang="ru-RU" sz="3200" dirty="0"/>
              <a:t> </a:t>
            </a:r>
            <a:r>
              <a:rPr lang="ru-RU" sz="3200" dirty="0" err="1"/>
              <a:t>imiscibile</a:t>
            </a:r>
            <a:r>
              <a:rPr lang="ru-RU" sz="3200" dirty="0"/>
              <a:t>, </a:t>
            </a:r>
            <a:r>
              <a:rPr lang="ru-RU" sz="3200" dirty="0" err="1"/>
              <a:t>cum</a:t>
            </a:r>
            <a:r>
              <a:rPr lang="ru-RU" sz="3200" dirty="0"/>
              <a:t> </a:t>
            </a:r>
            <a:r>
              <a:rPr lang="ru-RU" sz="3200" dirty="0" err="1"/>
              <a:t>ar</a:t>
            </a:r>
            <a:r>
              <a:rPr lang="ru-RU" sz="3200" dirty="0"/>
              <a:t> </a:t>
            </a:r>
            <a:r>
              <a:rPr lang="ru-RU" sz="3200" dirty="0" err="1"/>
              <a:t>fi</a:t>
            </a:r>
            <a:r>
              <a:rPr lang="ru-RU" sz="3200" dirty="0"/>
              <a:t> </a:t>
            </a:r>
            <a:r>
              <a:rPr lang="ru-RU" sz="3200" dirty="0" err="1"/>
              <a:t>uleiul</a:t>
            </a:r>
            <a:r>
              <a:rPr lang="ru-RU" sz="3200" dirty="0"/>
              <a:t> </a:t>
            </a:r>
            <a:r>
              <a:rPr lang="ru-RU" sz="3200" dirty="0" err="1"/>
              <a:t>și</a:t>
            </a:r>
            <a:r>
              <a:rPr lang="ru-RU" sz="3200" dirty="0"/>
              <a:t> </a:t>
            </a:r>
            <a:r>
              <a:rPr lang="ru-RU" sz="3200" dirty="0" err="1"/>
              <a:t>apa</a:t>
            </a:r>
            <a:r>
              <a:rPr lang="ru-RU" sz="3200" dirty="0"/>
              <a:t> </a:t>
            </a:r>
            <a:r>
              <a:rPr lang="ru-RU" sz="3200" dirty="0" err="1"/>
              <a:t>din</a:t>
            </a:r>
            <a:r>
              <a:rPr lang="ru-RU" sz="3200" dirty="0"/>
              <a:t> </a:t>
            </a:r>
            <a:r>
              <a:rPr lang="ru-RU" sz="3200" dirty="0" err="1" smtClean="0"/>
              <a:t>produse</a:t>
            </a:r>
            <a:r>
              <a:rPr lang="ru-RU" sz="3200" dirty="0" smtClean="0"/>
              <a:t>: </a:t>
            </a:r>
            <a:r>
              <a:rPr lang="ru-RU" sz="3200" dirty="0"/>
              <a:t>E 322, E 432 - E 436, E 442, E 450 - E 452, E 470 a-b, E 471, E 472 a-f, E 473 – E 477, E 479 b, E 481-E 483, E 491 - E 499.</a:t>
            </a:r>
          </a:p>
        </p:txBody>
      </p:sp>
    </p:spTree>
    <p:extLst>
      <p:ext uri="{BB962C8B-B14F-4D97-AF65-F5344CB8AC3E}">
        <p14:creationId xmlns:p14="http://schemas.microsoft.com/office/powerpoint/2010/main" val="1497780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4000" y="97641"/>
            <a:ext cx="116840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000" b="1" dirty="0" smtClean="0"/>
              <a:t>SĂRURILE DE TOPIRE </a:t>
            </a:r>
            <a:r>
              <a:rPr lang="ru-RU" sz="3000" dirty="0" err="1"/>
              <a:t>sunt</a:t>
            </a:r>
            <a:r>
              <a:rPr lang="ru-RU" sz="3000" dirty="0"/>
              <a:t> </a:t>
            </a:r>
            <a:r>
              <a:rPr lang="ru-RU" sz="3000" dirty="0" err="1"/>
              <a:t>substanțe</a:t>
            </a:r>
            <a:r>
              <a:rPr lang="ru-RU" sz="3000" dirty="0"/>
              <a:t> </a:t>
            </a:r>
            <a:r>
              <a:rPr lang="ru-RU" sz="3000" dirty="0" err="1"/>
              <a:t>care</a:t>
            </a:r>
            <a:r>
              <a:rPr lang="ru-RU" sz="3000" dirty="0"/>
              <a:t> </a:t>
            </a:r>
            <a:r>
              <a:rPr lang="ru-RU" sz="3000" dirty="0" err="1"/>
              <a:t>dispersează</a:t>
            </a:r>
            <a:r>
              <a:rPr lang="ru-RU" sz="3000" dirty="0"/>
              <a:t> </a:t>
            </a:r>
            <a:r>
              <a:rPr lang="ru-RU" sz="3000" dirty="0" err="1"/>
              <a:t>proteinele</a:t>
            </a:r>
            <a:r>
              <a:rPr lang="ru-RU" sz="3000" dirty="0"/>
              <a:t> </a:t>
            </a:r>
            <a:r>
              <a:rPr lang="ru-RU" sz="3000" dirty="0" err="1"/>
              <a:t>din</a:t>
            </a:r>
            <a:r>
              <a:rPr lang="ru-RU" sz="3000" dirty="0"/>
              <a:t> </a:t>
            </a:r>
            <a:r>
              <a:rPr lang="ru-RU" sz="3000" dirty="0" err="1"/>
              <a:t>brânzeturi</a:t>
            </a:r>
            <a:r>
              <a:rPr lang="ru-RU" sz="3000" dirty="0"/>
              <a:t> </a:t>
            </a:r>
            <a:r>
              <a:rPr lang="ru-RU" sz="3000" dirty="0" err="1"/>
              <a:t>și</a:t>
            </a:r>
            <a:r>
              <a:rPr lang="ru-RU" sz="3000" dirty="0"/>
              <a:t> </a:t>
            </a:r>
            <a:r>
              <a:rPr lang="ru-RU" sz="3000" dirty="0" err="1"/>
              <a:t>distribuie</a:t>
            </a:r>
            <a:r>
              <a:rPr lang="ru-RU" sz="3000" dirty="0"/>
              <a:t> </a:t>
            </a:r>
            <a:r>
              <a:rPr lang="ru-RU" sz="3000" dirty="0" err="1"/>
              <a:t>astfel</a:t>
            </a:r>
            <a:r>
              <a:rPr lang="ru-RU" sz="3000" dirty="0"/>
              <a:t> </a:t>
            </a:r>
            <a:r>
              <a:rPr lang="ru-RU" sz="3000" dirty="0" err="1"/>
              <a:t>omogen</a:t>
            </a:r>
            <a:r>
              <a:rPr lang="ru-RU" sz="3000" dirty="0"/>
              <a:t> </a:t>
            </a:r>
            <a:r>
              <a:rPr lang="ru-RU" sz="3000" dirty="0" err="1"/>
              <a:t>grăsimile</a:t>
            </a:r>
            <a:r>
              <a:rPr lang="ru-RU" sz="3000" dirty="0"/>
              <a:t> </a:t>
            </a:r>
            <a:r>
              <a:rPr lang="ru-RU" sz="3000" dirty="0" err="1"/>
              <a:t>și</a:t>
            </a:r>
            <a:r>
              <a:rPr lang="ru-RU" sz="3000" dirty="0"/>
              <a:t> </a:t>
            </a:r>
            <a:r>
              <a:rPr lang="ru-RU" sz="3000" dirty="0" err="1"/>
              <a:t>alte</a:t>
            </a:r>
            <a:r>
              <a:rPr lang="ru-RU" sz="3000" dirty="0"/>
              <a:t> </a:t>
            </a:r>
            <a:r>
              <a:rPr lang="ru-RU" sz="3000" dirty="0" err="1"/>
              <a:t>componente</a:t>
            </a:r>
            <a:r>
              <a:rPr lang="ru-RU" sz="3000" dirty="0"/>
              <a:t>: E 339, E 340, E 343. </a:t>
            </a:r>
            <a:endParaRPr lang="ro-MD" sz="3000" dirty="0" smtClean="0"/>
          </a:p>
          <a:p>
            <a:pPr algn="just"/>
            <a:r>
              <a:rPr lang="ru-RU" sz="3000" b="1" dirty="0" smtClean="0"/>
              <a:t>AGENȚII DE ÎNTĂRIRE </a:t>
            </a:r>
            <a:r>
              <a:rPr lang="ru-RU" sz="3000" dirty="0" err="1"/>
              <a:t>sunt</a:t>
            </a:r>
            <a:r>
              <a:rPr lang="ru-RU" sz="3000" dirty="0"/>
              <a:t> </a:t>
            </a:r>
            <a:r>
              <a:rPr lang="ru-RU" sz="3000" dirty="0" err="1"/>
              <a:t>substanțe</a:t>
            </a:r>
            <a:r>
              <a:rPr lang="ru-RU" sz="3000" dirty="0"/>
              <a:t> </a:t>
            </a:r>
            <a:r>
              <a:rPr lang="ru-RU" sz="3000" dirty="0" err="1"/>
              <a:t>care</a:t>
            </a:r>
            <a:r>
              <a:rPr lang="ru-RU" sz="3000" dirty="0"/>
              <a:t> </a:t>
            </a:r>
            <a:r>
              <a:rPr lang="ru-RU" sz="3000" dirty="0" err="1"/>
              <a:t>permit</a:t>
            </a:r>
            <a:r>
              <a:rPr lang="ru-RU" sz="3000" dirty="0"/>
              <a:t> </a:t>
            </a:r>
            <a:r>
              <a:rPr lang="ru-RU" sz="3000" dirty="0" err="1"/>
              <a:t>formarea</a:t>
            </a:r>
            <a:r>
              <a:rPr lang="ru-RU" sz="3000" dirty="0"/>
              <a:t> </a:t>
            </a:r>
            <a:r>
              <a:rPr lang="ru-RU" sz="3000" dirty="0" err="1"/>
              <a:t>sau</a:t>
            </a:r>
            <a:r>
              <a:rPr lang="ru-RU" sz="3000" dirty="0"/>
              <a:t> </a:t>
            </a:r>
            <a:r>
              <a:rPr lang="ru-RU" sz="3000" dirty="0" err="1"/>
              <a:t>menținerea</a:t>
            </a:r>
            <a:r>
              <a:rPr lang="ru-RU" sz="3000" dirty="0"/>
              <a:t> </a:t>
            </a:r>
            <a:r>
              <a:rPr lang="ru-RU" sz="3000" dirty="0" err="1"/>
              <a:t>fermă</a:t>
            </a:r>
            <a:r>
              <a:rPr lang="ru-RU" sz="3000" dirty="0"/>
              <a:t> </a:t>
            </a:r>
            <a:r>
              <a:rPr lang="ru-RU" sz="3000" dirty="0" err="1"/>
              <a:t>sau</a:t>
            </a:r>
            <a:r>
              <a:rPr lang="ru-RU" sz="3000" dirty="0"/>
              <a:t> </a:t>
            </a:r>
            <a:r>
              <a:rPr lang="ru-RU" sz="3000" dirty="0" err="1"/>
              <a:t>crocantă</a:t>
            </a:r>
            <a:r>
              <a:rPr lang="ru-RU" sz="3000" dirty="0"/>
              <a:t> a </a:t>
            </a:r>
            <a:r>
              <a:rPr lang="ru-RU" sz="3000" dirty="0" err="1"/>
              <a:t>țesuturilor</a:t>
            </a:r>
            <a:r>
              <a:rPr lang="ru-RU" sz="3000" dirty="0"/>
              <a:t> </a:t>
            </a:r>
            <a:r>
              <a:rPr lang="ru-RU" sz="3000" dirty="0" err="1"/>
              <a:t>fructelor</a:t>
            </a:r>
            <a:r>
              <a:rPr lang="ru-RU" sz="3000" dirty="0"/>
              <a:t> </a:t>
            </a:r>
            <a:r>
              <a:rPr lang="ru-RU" sz="3000" dirty="0" err="1"/>
              <a:t>sau</a:t>
            </a:r>
            <a:r>
              <a:rPr lang="ru-RU" sz="3000" dirty="0"/>
              <a:t> </a:t>
            </a:r>
            <a:r>
              <a:rPr lang="ru-RU" sz="3000" dirty="0" err="1"/>
              <a:t>legumelor</a:t>
            </a:r>
            <a:r>
              <a:rPr lang="ru-RU" sz="3000" dirty="0"/>
              <a:t> </a:t>
            </a:r>
            <a:r>
              <a:rPr lang="ru-RU" sz="3000" dirty="0" err="1"/>
              <a:t>sau</a:t>
            </a:r>
            <a:r>
              <a:rPr lang="ru-RU" sz="3000" dirty="0"/>
              <a:t> </a:t>
            </a:r>
            <a:r>
              <a:rPr lang="ru-RU" sz="3000" dirty="0" err="1"/>
              <a:t>care</a:t>
            </a:r>
            <a:r>
              <a:rPr lang="ru-RU" sz="3000" dirty="0"/>
              <a:t> </a:t>
            </a:r>
            <a:r>
              <a:rPr lang="ru-RU" sz="3000" dirty="0" err="1"/>
              <a:t>în</a:t>
            </a:r>
            <a:r>
              <a:rPr lang="ru-RU" sz="3000" dirty="0"/>
              <a:t> </a:t>
            </a:r>
            <a:r>
              <a:rPr lang="ru-RU" sz="3000" dirty="0" err="1"/>
              <a:t>contact</a:t>
            </a:r>
            <a:r>
              <a:rPr lang="ru-RU" sz="3000" dirty="0"/>
              <a:t> </a:t>
            </a:r>
            <a:r>
              <a:rPr lang="ru-RU" sz="3000" dirty="0" err="1"/>
              <a:t>cu</a:t>
            </a:r>
            <a:r>
              <a:rPr lang="ru-RU" sz="3000" dirty="0"/>
              <a:t> </a:t>
            </a:r>
            <a:r>
              <a:rPr lang="ru-RU" sz="3000" dirty="0" err="1"/>
              <a:t>gelifianții</a:t>
            </a:r>
            <a:r>
              <a:rPr lang="ru-RU" sz="3000" dirty="0"/>
              <a:t> </a:t>
            </a:r>
            <a:r>
              <a:rPr lang="ru-RU" sz="3000" dirty="0" err="1"/>
              <a:t>formează</a:t>
            </a:r>
            <a:r>
              <a:rPr lang="ru-RU" sz="3000" dirty="0"/>
              <a:t> </a:t>
            </a:r>
            <a:r>
              <a:rPr lang="ru-RU" sz="3000" dirty="0" err="1"/>
              <a:t>sau</a:t>
            </a:r>
            <a:r>
              <a:rPr lang="ru-RU" sz="3000" dirty="0"/>
              <a:t> </a:t>
            </a:r>
            <a:r>
              <a:rPr lang="ru-RU" sz="3000" dirty="0" err="1"/>
              <a:t>întăresc</a:t>
            </a:r>
            <a:r>
              <a:rPr lang="ru-RU" sz="3000" dirty="0"/>
              <a:t> </a:t>
            </a:r>
            <a:r>
              <a:rPr lang="ru-RU" sz="3000" dirty="0" err="1"/>
              <a:t>un</a:t>
            </a:r>
            <a:r>
              <a:rPr lang="ru-RU" sz="3000" dirty="0"/>
              <a:t> </a:t>
            </a:r>
            <a:r>
              <a:rPr lang="ru-RU" sz="3000" dirty="0" err="1"/>
              <a:t>gel</a:t>
            </a:r>
            <a:r>
              <a:rPr lang="ru-RU" sz="3000" dirty="0"/>
              <a:t>: E 520 – E 523. </a:t>
            </a:r>
            <a:endParaRPr lang="ro-MD" sz="3000" dirty="0" smtClean="0"/>
          </a:p>
          <a:p>
            <a:pPr algn="just"/>
            <a:r>
              <a:rPr lang="ru-RU" sz="3000" b="1" dirty="0" smtClean="0"/>
              <a:t>POTENȚIATORII DE AROME </a:t>
            </a:r>
            <a:r>
              <a:rPr lang="ru-RU" sz="3000" dirty="0" err="1"/>
              <a:t>sunt</a:t>
            </a:r>
            <a:r>
              <a:rPr lang="ru-RU" sz="3000" dirty="0"/>
              <a:t> </a:t>
            </a:r>
            <a:r>
              <a:rPr lang="ru-RU" sz="3000" dirty="0" err="1"/>
              <a:t>substanțe</a:t>
            </a:r>
            <a:r>
              <a:rPr lang="ru-RU" sz="3000" dirty="0"/>
              <a:t> </a:t>
            </a:r>
            <a:r>
              <a:rPr lang="ru-RU" sz="3000" dirty="0" err="1"/>
              <a:t>care</a:t>
            </a:r>
            <a:r>
              <a:rPr lang="ru-RU" sz="3000" dirty="0"/>
              <a:t> </a:t>
            </a:r>
            <a:r>
              <a:rPr lang="ru-RU" sz="3000" dirty="0" err="1"/>
              <a:t>amplifică</a:t>
            </a:r>
            <a:r>
              <a:rPr lang="ru-RU" sz="3000" dirty="0"/>
              <a:t> </a:t>
            </a:r>
            <a:r>
              <a:rPr lang="ru-RU" sz="3000" dirty="0" err="1"/>
              <a:t>gustul</a:t>
            </a:r>
            <a:r>
              <a:rPr lang="ru-RU" sz="3000" dirty="0"/>
              <a:t> </a:t>
            </a:r>
            <a:r>
              <a:rPr lang="ru-RU" sz="3000" dirty="0" err="1"/>
              <a:t>existent</a:t>
            </a:r>
            <a:r>
              <a:rPr lang="ru-RU" sz="3000" dirty="0"/>
              <a:t> </a:t>
            </a:r>
            <a:r>
              <a:rPr lang="ru-RU" sz="3000" dirty="0" err="1"/>
              <a:t>și</a:t>
            </a:r>
            <a:r>
              <a:rPr lang="ru-RU" sz="3000" dirty="0"/>
              <a:t>/</a:t>
            </a:r>
            <a:r>
              <a:rPr lang="ru-RU" sz="3000" dirty="0" err="1"/>
              <a:t>sau</a:t>
            </a:r>
            <a:r>
              <a:rPr lang="ru-RU" sz="3000" dirty="0"/>
              <a:t> </a:t>
            </a:r>
            <a:r>
              <a:rPr lang="ru-RU" sz="3000" dirty="0" err="1"/>
              <a:t>aroma</a:t>
            </a:r>
            <a:r>
              <a:rPr lang="ru-RU" sz="3000" dirty="0"/>
              <a:t> </a:t>
            </a:r>
            <a:r>
              <a:rPr lang="ru-RU" sz="3000" dirty="0" err="1"/>
              <a:t>unui</a:t>
            </a:r>
            <a:r>
              <a:rPr lang="ru-RU" sz="3000" dirty="0"/>
              <a:t> </a:t>
            </a:r>
            <a:r>
              <a:rPr lang="ru-RU" sz="3000" dirty="0" err="1" smtClean="0"/>
              <a:t>produs</a:t>
            </a:r>
            <a:r>
              <a:rPr lang="ru-RU" sz="3000" dirty="0" smtClean="0"/>
              <a:t>: </a:t>
            </a:r>
            <a:r>
              <a:rPr lang="ru-RU" sz="3000" dirty="0"/>
              <a:t>E 620 – E 635, E 640, E 508, E 509, E 511. </a:t>
            </a:r>
            <a:endParaRPr lang="ro-MD" sz="3000" dirty="0" smtClean="0"/>
          </a:p>
          <a:p>
            <a:pPr algn="just"/>
            <a:r>
              <a:rPr lang="ru-RU" sz="3000" b="1" dirty="0" smtClean="0"/>
              <a:t>GELIFIANȚII</a:t>
            </a:r>
            <a:r>
              <a:rPr lang="ru-RU" sz="3000" dirty="0" smtClean="0"/>
              <a:t> </a:t>
            </a:r>
            <a:r>
              <a:rPr lang="ru-RU" sz="3000" dirty="0" err="1"/>
              <a:t>sunt</a:t>
            </a:r>
            <a:r>
              <a:rPr lang="ru-RU" sz="3000" dirty="0"/>
              <a:t> </a:t>
            </a:r>
            <a:r>
              <a:rPr lang="ru-RU" sz="3000" dirty="0" err="1"/>
              <a:t>substanțe</a:t>
            </a:r>
            <a:r>
              <a:rPr lang="ru-RU" sz="3000" dirty="0"/>
              <a:t> </a:t>
            </a:r>
            <a:r>
              <a:rPr lang="ru-RU" sz="3000" dirty="0" err="1"/>
              <a:t>care</a:t>
            </a:r>
            <a:r>
              <a:rPr lang="ru-RU" sz="3000" dirty="0"/>
              <a:t> </a:t>
            </a:r>
            <a:r>
              <a:rPr lang="ru-RU" sz="3000" dirty="0" err="1"/>
              <a:t>conferă</a:t>
            </a:r>
            <a:r>
              <a:rPr lang="ru-RU" sz="3000" dirty="0"/>
              <a:t> </a:t>
            </a:r>
            <a:r>
              <a:rPr lang="ru-RU" sz="3000" dirty="0" err="1"/>
              <a:t>produsului</a:t>
            </a:r>
            <a:r>
              <a:rPr lang="ru-RU" sz="3000" dirty="0"/>
              <a:t> </a:t>
            </a:r>
            <a:r>
              <a:rPr lang="ru-RU" sz="3000" dirty="0" err="1" smtClean="0"/>
              <a:t>consistență</a:t>
            </a:r>
            <a:r>
              <a:rPr lang="ru-RU" sz="3000" dirty="0" smtClean="0"/>
              <a:t> </a:t>
            </a:r>
            <a:r>
              <a:rPr lang="ru-RU" sz="3000" dirty="0" err="1"/>
              <a:t>prin</a:t>
            </a:r>
            <a:r>
              <a:rPr lang="ru-RU" sz="3000" dirty="0"/>
              <a:t> </a:t>
            </a:r>
            <a:r>
              <a:rPr lang="ru-RU" sz="3000" dirty="0" err="1"/>
              <a:t>formarea</a:t>
            </a:r>
            <a:r>
              <a:rPr lang="ru-RU" sz="3000" dirty="0"/>
              <a:t> </a:t>
            </a:r>
            <a:r>
              <a:rPr lang="ru-RU" sz="3000" dirty="0" err="1"/>
              <a:t>unui</a:t>
            </a:r>
            <a:r>
              <a:rPr lang="ru-RU" sz="3000" dirty="0"/>
              <a:t> </a:t>
            </a:r>
            <a:r>
              <a:rPr lang="ru-RU" sz="3000" dirty="0" err="1"/>
              <a:t>gel</a:t>
            </a:r>
            <a:r>
              <a:rPr lang="ru-RU" sz="3000" dirty="0"/>
              <a:t>: E 406, E 407, E 407 a, E 410, E 440. </a:t>
            </a:r>
            <a:endParaRPr lang="ro-MD" sz="3000" dirty="0" smtClean="0"/>
          </a:p>
          <a:p>
            <a:pPr algn="just"/>
            <a:r>
              <a:rPr lang="ru-RU" sz="3000" b="1" dirty="0" smtClean="0"/>
              <a:t>AGENȚII DE GLAZURARE </a:t>
            </a:r>
            <a:r>
              <a:rPr lang="ru-RU" sz="3000" dirty="0" err="1"/>
              <a:t>sunt</a:t>
            </a:r>
            <a:r>
              <a:rPr lang="ru-RU" sz="3000" dirty="0"/>
              <a:t> </a:t>
            </a:r>
            <a:r>
              <a:rPr lang="ru-RU" sz="3000" dirty="0" err="1"/>
              <a:t>substanțe</a:t>
            </a:r>
            <a:r>
              <a:rPr lang="ru-RU" sz="3000" dirty="0"/>
              <a:t> </a:t>
            </a:r>
            <a:r>
              <a:rPr lang="ru-RU" sz="3000" dirty="0" err="1"/>
              <a:t>care</a:t>
            </a:r>
            <a:r>
              <a:rPr lang="ru-RU" sz="3000" dirty="0"/>
              <a:t> </a:t>
            </a:r>
            <a:r>
              <a:rPr lang="ru-RU" sz="3000" dirty="0" err="1"/>
              <a:t>aplicate</a:t>
            </a:r>
            <a:r>
              <a:rPr lang="ru-RU" sz="3000" dirty="0"/>
              <a:t> </a:t>
            </a:r>
            <a:r>
              <a:rPr lang="ru-RU" sz="3000" dirty="0" err="1"/>
              <a:t>pe</a:t>
            </a:r>
            <a:r>
              <a:rPr lang="ru-RU" sz="3000" dirty="0"/>
              <a:t> </a:t>
            </a:r>
            <a:r>
              <a:rPr lang="ru-RU" sz="3000" dirty="0" err="1"/>
              <a:t>suprafața</a:t>
            </a:r>
            <a:r>
              <a:rPr lang="ru-RU" sz="3000" dirty="0"/>
              <a:t> </a:t>
            </a:r>
            <a:r>
              <a:rPr lang="ru-RU" sz="3000" dirty="0" err="1"/>
              <a:t>produsului</a:t>
            </a:r>
            <a:r>
              <a:rPr lang="ru-RU" sz="3000" dirty="0"/>
              <a:t> </a:t>
            </a:r>
            <a:r>
              <a:rPr lang="ru-RU" sz="3000" dirty="0" err="1" smtClean="0"/>
              <a:t>îi</a:t>
            </a:r>
            <a:r>
              <a:rPr lang="ru-RU" sz="3000" dirty="0" smtClean="0"/>
              <a:t> </a:t>
            </a:r>
            <a:r>
              <a:rPr lang="ru-RU" sz="3000" dirty="0" err="1"/>
              <a:t>conferă</a:t>
            </a:r>
            <a:r>
              <a:rPr lang="ru-RU" sz="3000" dirty="0"/>
              <a:t> </a:t>
            </a:r>
            <a:r>
              <a:rPr lang="ru-RU" sz="3000" dirty="0" err="1"/>
              <a:t>un</a:t>
            </a:r>
            <a:r>
              <a:rPr lang="ru-RU" sz="3000" dirty="0"/>
              <a:t> </a:t>
            </a:r>
            <a:r>
              <a:rPr lang="ru-RU" sz="3000" dirty="0" err="1"/>
              <a:t>aspect</a:t>
            </a:r>
            <a:r>
              <a:rPr lang="ru-RU" sz="3000" dirty="0"/>
              <a:t> </a:t>
            </a:r>
            <a:r>
              <a:rPr lang="ru-RU" sz="3000" dirty="0" err="1"/>
              <a:t>stralucitor</a:t>
            </a:r>
            <a:r>
              <a:rPr lang="ru-RU" sz="3000" dirty="0"/>
              <a:t> </a:t>
            </a:r>
            <a:r>
              <a:rPr lang="ru-RU" sz="3000" dirty="0" err="1"/>
              <a:t>sau</a:t>
            </a:r>
            <a:r>
              <a:rPr lang="ru-RU" sz="3000" dirty="0"/>
              <a:t> </a:t>
            </a:r>
            <a:r>
              <a:rPr lang="ru-RU" sz="3000" dirty="0" err="1"/>
              <a:t>îi</a:t>
            </a:r>
            <a:r>
              <a:rPr lang="ru-RU" sz="3000" dirty="0"/>
              <a:t> </a:t>
            </a:r>
            <a:r>
              <a:rPr lang="ru-RU" sz="3000" dirty="0" err="1"/>
              <a:t>asigură</a:t>
            </a:r>
            <a:r>
              <a:rPr lang="ru-RU" sz="3000" dirty="0"/>
              <a:t> </a:t>
            </a:r>
            <a:r>
              <a:rPr lang="ru-RU" sz="3000" dirty="0" err="1"/>
              <a:t>un</a:t>
            </a:r>
            <a:r>
              <a:rPr lang="ru-RU" sz="3000" dirty="0"/>
              <a:t> </a:t>
            </a:r>
            <a:r>
              <a:rPr lang="ru-RU" sz="3000" dirty="0" err="1"/>
              <a:t>strat</a:t>
            </a:r>
            <a:r>
              <a:rPr lang="ru-RU" sz="3000" dirty="0"/>
              <a:t> </a:t>
            </a:r>
            <a:r>
              <a:rPr lang="ru-RU" sz="3000" dirty="0" err="1"/>
              <a:t>protector</a:t>
            </a:r>
            <a:r>
              <a:rPr lang="ru-RU" sz="3000" dirty="0"/>
              <a:t>: E 901 – E 905, E 912, E 914.</a:t>
            </a:r>
          </a:p>
        </p:txBody>
      </p:sp>
    </p:spTree>
    <p:extLst>
      <p:ext uri="{BB962C8B-B14F-4D97-AF65-F5344CB8AC3E}">
        <p14:creationId xmlns:p14="http://schemas.microsoft.com/office/powerpoint/2010/main" val="244204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7800" y="431800"/>
            <a:ext cx="117856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/>
              <a:t>AMIDONUL MODIFICAT </a:t>
            </a:r>
            <a:r>
              <a:rPr lang="ru-RU" sz="2800" dirty="0" err="1"/>
              <a:t>este</a:t>
            </a:r>
            <a:r>
              <a:rPr lang="ru-RU" sz="2800" dirty="0"/>
              <a:t> </a:t>
            </a:r>
            <a:r>
              <a:rPr lang="ru-RU" sz="2800" dirty="0" err="1"/>
              <a:t>substanță</a:t>
            </a:r>
            <a:r>
              <a:rPr lang="ru-RU" sz="2800" dirty="0"/>
              <a:t> </a:t>
            </a:r>
            <a:r>
              <a:rPr lang="ru-RU" sz="2800" dirty="0" err="1"/>
              <a:t>obținută</a:t>
            </a:r>
            <a:r>
              <a:rPr lang="ru-RU" sz="2800" dirty="0"/>
              <a:t> </a:t>
            </a:r>
            <a:r>
              <a:rPr lang="ru-RU" sz="2800" dirty="0" err="1"/>
              <a:t>cu</a:t>
            </a:r>
            <a:r>
              <a:rPr lang="ru-RU" sz="2800" dirty="0"/>
              <a:t> </a:t>
            </a:r>
            <a:r>
              <a:rPr lang="ru-RU" sz="2800" dirty="0" err="1"/>
              <a:t>ajutorul</a:t>
            </a:r>
            <a:r>
              <a:rPr lang="ru-RU" sz="2800" dirty="0"/>
              <a:t> </a:t>
            </a:r>
            <a:r>
              <a:rPr lang="ru-RU" sz="2800" dirty="0" err="1"/>
              <a:t>unuia</a:t>
            </a:r>
            <a:r>
              <a:rPr lang="ru-RU" sz="2800" dirty="0"/>
              <a:t> </a:t>
            </a:r>
            <a:r>
              <a:rPr lang="ru-RU" sz="2800" dirty="0" err="1"/>
              <a:t>sau</a:t>
            </a:r>
            <a:r>
              <a:rPr lang="ru-RU" sz="2800" dirty="0"/>
              <a:t> </a:t>
            </a:r>
            <a:r>
              <a:rPr lang="ru-RU" sz="2800" dirty="0" err="1"/>
              <a:t>mai</a:t>
            </a:r>
            <a:r>
              <a:rPr lang="ru-RU" sz="2800" dirty="0"/>
              <a:t> </a:t>
            </a:r>
            <a:r>
              <a:rPr lang="ru-RU" sz="2800" dirty="0" err="1"/>
              <a:t>multor</a:t>
            </a:r>
            <a:r>
              <a:rPr lang="ru-RU" sz="2800" dirty="0"/>
              <a:t> </a:t>
            </a:r>
            <a:r>
              <a:rPr lang="ru-RU" sz="2800" dirty="0" err="1"/>
              <a:t>tratamente</a:t>
            </a:r>
            <a:r>
              <a:rPr lang="ru-RU" sz="2800" dirty="0"/>
              <a:t> </a:t>
            </a:r>
            <a:r>
              <a:rPr lang="ru-RU" sz="2800" dirty="0" err="1"/>
              <a:t>chimice</a:t>
            </a:r>
            <a:r>
              <a:rPr lang="ru-RU" sz="2800" dirty="0"/>
              <a:t> </a:t>
            </a:r>
            <a:r>
              <a:rPr lang="ru-RU" sz="2800" dirty="0" err="1"/>
              <a:t>ale</a:t>
            </a:r>
            <a:r>
              <a:rPr lang="ru-RU" sz="2800" dirty="0"/>
              <a:t> </a:t>
            </a:r>
            <a:r>
              <a:rPr lang="ru-RU" sz="2800" dirty="0" err="1"/>
              <a:t>amidonului</a:t>
            </a:r>
            <a:r>
              <a:rPr lang="ru-RU" sz="2800" dirty="0"/>
              <a:t> </a:t>
            </a:r>
            <a:r>
              <a:rPr lang="ru-RU" sz="2800" dirty="0" err="1"/>
              <a:t>alimentar</a:t>
            </a:r>
            <a:r>
              <a:rPr lang="ru-RU" sz="2800" dirty="0"/>
              <a:t>, </a:t>
            </a:r>
            <a:r>
              <a:rPr lang="ru-RU" sz="2800" dirty="0" err="1"/>
              <a:t>care</a:t>
            </a:r>
            <a:r>
              <a:rPr lang="ru-RU" sz="2800" dirty="0"/>
              <a:t> a </a:t>
            </a:r>
            <a:r>
              <a:rPr lang="ru-RU" sz="2800" dirty="0" err="1"/>
              <a:t>fost</a:t>
            </a:r>
            <a:r>
              <a:rPr lang="ru-RU" sz="2800" dirty="0"/>
              <a:t> </a:t>
            </a:r>
            <a:r>
              <a:rPr lang="ru-RU" sz="2800" dirty="0" err="1"/>
              <a:t>supusă</a:t>
            </a:r>
            <a:r>
              <a:rPr lang="ru-RU" sz="2800" dirty="0"/>
              <a:t> </a:t>
            </a:r>
            <a:r>
              <a:rPr lang="ru-RU" sz="2800" dirty="0" err="1"/>
              <a:t>unui</a:t>
            </a:r>
            <a:r>
              <a:rPr lang="ru-RU" sz="2800" dirty="0"/>
              <a:t> </a:t>
            </a:r>
            <a:r>
              <a:rPr lang="ru-RU" sz="2800" dirty="0" err="1"/>
              <a:t>tratament</a:t>
            </a:r>
            <a:r>
              <a:rPr lang="ru-RU" sz="2800" dirty="0"/>
              <a:t> </a:t>
            </a:r>
            <a:r>
              <a:rPr lang="ru-RU" sz="2800" dirty="0" err="1"/>
              <a:t>fizic</a:t>
            </a:r>
            <a:r>
              <a:rPr lang="ru-RU" sz="2800" dirty="0"/>
              <a:t> </a:t>
            </a:r>
            <a:r>
              <a:rPr lang="ru-RU" sz="2800" dirty="0" err="1"/>
              <a:t>sau</a:t>
            </a:r>
            <a:r>
              <a:rPr lang="ru-RU" sz="2800" dirty="0"/>
              <a:t> </a:t>
            </a:r>
            <a:r>
              <a:rPr lang="ru-RU" sz="2800" dirty="0" err="1"/>
              <a:t>enzimatic</a:t>
            </a:r>
            <a:r>
              <a:rPr lang="ru-RU" sz="2800" dirty="0"/>
              <a:t> </a:t>
            </a:r>
            <a:r>
              <a:rPr lang="ru-RU" sz="2800" dirty="0" err="1"/>
              <a:t>și</a:t>
            </a:r>
            <a:r>
              <a:rPr lang="ru-RU" sz="2800" dirty="0"/>
              <a:t> </a:t>
            </a:r>
            <a:r>
              <a:rPr lang="ru-RU" sz="2800" dirty="0" err="1"/>
              <a:t>care</a:t>
            </a:r>
            <a:r>
              <a:rPr lang="ru-RU" sz="2800" dirty="0"/>
              <a:t> </a:t>
            </a:r>
            <a:r>
              <a:rPr lang="ru-RU" sz="2800" dirty="0" err="1"/>
              <a:t>poate</a:t>
            </a:r>
            <a:r>
              <a:rPr lang="ru-RU" sz="2800" dirty="0"/>
              <a:t> </a:t>
            </a:r>
            <a:r>
              <a:rPr lang="ru-RU" sz="2800" dirty="0" err="1"/>
              <a:t>fi</a:t>
            </a:r>
            <a:r>
              <a:rPr lang="ru-RU" sz="2800" dirty="0"/>
              <a:t> </a:t>
            </a:r>
            <a:r>
              <a:rPr lang="ru-RU" sz="2800" dirty="0" err="1"/>
              <a:t>fluidificată</a:t>
            </a:r>
            <a:r>
              <a:rPr lang="ru-RU" sz="2800" dirty="0"/>
              <a:t> </a:t>
            </a:r>
            <a:r>
              <a:rPr lang="ru-RU" sz="2800" dirty="0" err="1"/>
              <a:t>prin</a:t>
            </a:r>
            <a:r>
              <a:rPr lang="ru-RU" sz="2800" dirty="0"/>
              <a:t> </a:t>
            </a:r>
            <a:r>
              <a:rPr lang="ru-RU" sz="2800" dirty="0" err="1"/>
              <a:t>tratament</a:t>
            </a:r>
            <a:r>
              <a:rPr lang="ru-RU" sz="2800" dirty="0"/>
              <a:t> </a:t>
            </a:r>
            <a:r>
              <a:rPr lang="ru-RU" sz="2800" dirty="0" err="1"/>
              <a:t>acid</a:t>
            </a:r>
            <a:r>
              <a:rPr lang="ru-RU" sz="2800" dirty="0"/>
              <a:t> </a:t>
            </a:r>
            <a:r>
              <a:rPr lang="ru-RU" sz="2800" dirty="0" err="1"/>
              <a:t>sau</a:t>
            </a:r>
            <a:r>
              <a:rPr lang="ru-RU" sz="2800" dirty="0"/>
              <a:t> </a:t>
            </a:r>
            <a:r>
              <a:rPr lang="ru-RU" sz="2800" dirty="0" err="1"/>
              <a:t>alcalin</a:t>
            </a:r>
            <a:r>
              <a:rPr lang="ru-RU" sz="2800" dirty="0"/>
              <a:t> </a:t>
            </a:r>
            <a:r>
              <a:rPr lang="ru-RU" sz="2800" dirty="0" err="1"/>
              <a:t>sau</a:t>
            </a:r>
            <a:r>
              <a:rPr lang="ru-RU" sz="2800" dirty="0"/>
              <a:t> </a:t>
            </a:r>
            <a:r>
              <a:rPr lang="ru-RU" sz="2800" dirty="0" err="1"/>
              <a:t>de</a:t>
            </a:r>
            <a:r>
              <a:rPr lang="ru-RU" sz="2800" dirty="0"/>
              <a:t> </a:t>
            </a:r>
            <a:r>
              <a:rPr lang="ru-RU" sz="2800" dirty="0" err="1"/>
              <a:t>albire</a:t>
            </a:r>
            <a:r>
              <a:rPr lang="ru-RU" sz="2800" dirty="0"/>
              <a:t>: E 1404, E 1410, E 1412 – E 1414, E 1420, E 1422, E 1440, E 1442, E 1450, E 1451. </a:t>
            </a:r>
            <a:endParaRPr lang="ro-MD" sz="2800" dirty="0" smtClean="0"/>
          </a:p>
          <a:p>
            <a:pPr algn="just"/>
            <a:r>
              <a:rPr lang="ru-RU" sz="2800" b="1" dirty="0" smtClean="0"/>
              <a:t>GAZELE PROPULSOARE </a:t>
            </a:r>
            <a:r>
              <a:rPr lang="ru-RU" sz="2800" dirty="0" err="1"/>
              <a:t>sunt</a:t>
            </a:r>
            <a:r>
              <a:rPr lang="ru-RU" sz="2800" dirty="0"/>
              <a:t> </a:t>
            </a:r>
            <a:r>
              <a:rPr lang="ru-RU" sz="2800" dirty="0" err="1"/>
              <a:t>gazele</a:t>
            </a:r>
            <a:r>
              <a:rPr lang="ru-RU" sz="2800" dirty="0"/>
              <a:t>, </a:t>
            </a:r>
            <a:r>
              <a:rPr lang="ru-RU" sz="2800" dirty="0" err="1"/>
              <a:t>altele</a:t>
            </a:r>
            <a:r>
              <a:rPr lang="ru-RU" sz="2800" dirty="0"/>
              <a:t> </a:t>
            </a:r>
            <a:r>
              <a:rPr lang="ru-RU" sz="2800" dirty="0" err="1"/>
              <a:t>decât</a:t>
            </a:r>
            <a:r>
              <a:rPr lang="ru-RU" sz="2800" dirty="0"/>
              <a:t> </a:t>
            </a:r>
            <a:r>
              <a:rPr lang="ru-RU" sz="2800" dirty="0" err="1"/>
              <a:t>aerul</a:t>
            </a:r>
            <a:r>
              <a:rPr lang="ru-RU" sz="2800" dirty="0"/>
              <a:t>, </a:t>
            </a:r>
            <a:r>
              <a:rPr lang="ru-RU" sz="2800" dirty="0" err="1"/>
              <a:t>care</a:t>
            </a:r>
            <a:r>
              <a:rPr lang="ru-RU" sz="2800" dirty="0"/>
              <a:t> </a:t>
            </a:r>
            <a:r>
              <a:rPr lang="ru-RU" sz="2800" dirty="0" err="1"/>
              <a:t>au</a:t>
            </a:r>
            <a:r>
              <a:rPr lang="ru-RU" sz="2800" dirty="0"/>
              <a:t> </a:t>
            </a:r>
            <a:r>
              <a:rPr lang="ru-RU" sz="2800" dirty="0" err="1"/>
              <a:t>ca</a:t>
            </a:r>
            <a:r>
              <a:rPr lang="ru-RU" sz="2800" dirty="0"/>
              <a:t> </a:t>
            </a:r>
            <a:r>
              <a:rPr lang="ru-RU" sz="2800" dirty="0" err="1"/>
              <a:t>efect</a:t>
            </a:r>
            <a:r>
              <a:rPr lang="ru-RU" sz="2800" dirty="0"/>
              <a:t> </a:t>
            </a:r>
            <a:r>
              <a:rPr lang="ru-RU" sz="2800" dirty="0" err="1"/>
              <a:t>expulzarea</a:t>
            </a:r>
            <a:r>
              <a:rPr lang="ru-RU" sz="2800" dirty="0"/>
              <a:t> </a:t>
            </a:r>
            <a:r>
              <a:rPr lang="ru-RU" sz="2800" dirty="0" err="1"/>
              <a:t>unui</a:t>
            </a:r>
            <a:r>
              <a:rPr lang="ru-RU" sz="2800" dirty="0"/>
              <a:t> </a:t>
            </a:r>
            <a:r>
              <a:rPr lang="ru-RU" sz="2800" dirty="0" err="1"/>
              <a:t>produs</a:t>
            </a:r>
            <a:r>
              <a:rPr lang="ru-RU" sz="2800" dirty="0"/>
              <a:t> </a:t>
            </a:r>
            <a:r>
              <a:rPr lang="ru-RU" sz="2800" dirty="0" err="1"/>
              <a:t>alimentar</a:t>
            </a:r>
            <a:r>
              <a:rPr lang="ru-RU" sz="2800" dirty="0"/>
              <a:t> </a:t>
            </a:r>
            <a:r>
              <a:rPr lang="ru-RU" sz="2800" dirty="0" err="1"/>
              <a:t>din</a:t>
            </a:r>
            <a:r>
              <a:rPr lang="ru-RU" sz="2800" dirty="0"/>
              <a:t> </a:t>
            </a:r>
            <a:r>
              <a:rPr lang="ru-RU" sz="2800" dirty="0" err="1"/>
              <a:t>recipient</a:t>
            </a:r>
            <a:r>
              <a:rPr lang="ru-RU" sz="2800" dirty="0"/>
              <a:t>: E 938, E 99, E 941, E 942, E 948. </a:t>
            </a:r>
            <a:endParaRPr lang="ro-MD" sz="2800" dirty="0" smtClean="0"/>
          </a:p>
          <a:p>
            <a:pPr algn="just"/>
            <a:r>
              <a:rPr lang="ru-RU" sz="2800" b="1" dirty="0" smtClean="0"/>
              <a:t>AGENȚII DE AFANARE </a:t>
            </a:r>
            <a:r>
              <a:rPr lang="ru-RU" sz="2800" dirty="0" err="1"/>
              <a:t>sunt</a:t>
            </a:r>
            <a:r>
              <a:rPr lang="ru-RU" sz="2800" dirty="0"/>
              <a:t> </a:t>
            </a:r>
            <a:r>
              <a:rPr lang="ru-RU" sz="2800" dirty="0" err="1"/>
              <a:t>substanțe</a:t>
            </a:r>
            <a:r>
              <a:rPr lang="ru-RU" sz="2800" dirty="0"/>
              <a:t> </a:t>
            </a:r>
            <a:r>
              <a:rPr lang="ru-RU" sz="2800" dirty="0" err="1"/>
              <a:t>sau</a:t>
            </a:r>
            <a:r>
              <a:rPr lang="ru-RU" sz="2800" dirty="0"/>
              <a:t> </a:t>
            </a:r>
            <a:r>
              <a:rPr lang="ru-RU" sz="2800" dirty="0" err="1"/>
              <a:t>combinații</a:t>
            </a:r>
            <a:r>
              <a:rPr lang="ru-RU" sz="2800" dirty="0"/>
              <a:t> </a:t>
            </a:r>
            <a:r>
              <a:rPr lang="ru-RU" sz="2800" dirty="0" err="1"/>
              <a:t>de</a:t>
            </a:r>
            <a:r>
              <a:rPr lang="ru-RU" sz="2800" dirty="0"/>
              <a:t> </a:t>
            </a:r>
            <a:r>
              <a:rPr lang="ru-RU" sz="2800" dirty="0" err="1"/>
              <a:t>substanțe</a:t>
            </a:r>
            <a:r>
              <a:rPr lang="ru-RU" sz="2800" dirty="0"/>
              <a:t> </a:t>
            </a:r>
            <a:r>
              <a:rPr lang="ru-RU" sz="2800" dirty="0" err="1"/>
              <a:t>care</a:t>
            </a:r>
            <a:r>
              <a:rPr lang="ru-RU" sz="2800" dirty="0"/>
              <a:t> </a:t>
            </a:r>
            <a:r>
              <a:rPr lang="ru-RU" sz="2800" dirty="0" err="1"/>
              <a:t>eliberează</a:t>
            </a:r>
            <a:r>
              <a:rPr lang="ru-RU" sz="2800" dirty="0"/>
              <a:t> </a:t>
            </a:r>
            <a:r>
              <a:rPr lang="ru-RU" sz="2800" dirty="0" err="1"/>
              <a:t>gaze</a:t>
            </a:r>
            <a:r>
              <a:rPr lang="ru-RU" sz="2800" dirty="0"/>
              <a:t> </a:t>
            </a:r>
            <a:r>
              <a:rPr lang="ru-RU" sz="2800" dirty="0" err="1"/>
              <a:t>și</a:t>
            </a:r>
            <a:r>
              <a:rPr lang="ru-RU" sz="2800" dirty="0"/>
              <a:t> </a:t>
            </a:r>
            <a:r>
              <a:rPr lang="ru-RU" sz="2800" dirty="0" err="1"/>
              <a:t>măresc</a:t>
            </a:r>
            <a:r>
              <a:rPr lang="ru-RU" sz="2800" dirty="0"/>
              <a:t> </a:t>
            </a:r>
            <a:r>
              <a:rPr lang="ru-RU" sz="2800" dirty="0" err="1"/>
              <a:t>volumul</a:t>
            </a:r>
            <a:r>
              <a:rPr lang="ru-RU" sz="2800" dirty="0"/>
              <a:t> </a:t>
            </a:r>
            <a:r>
              <a:rPr lang="ru-RU" sz="2800" dirty="0" err="1"/>
              <a:t>aluatului</a:t>
            </a:r>
            <a:r>
              <a:rPr lang="ru-RU" sz="2800" dirty="0"/>
              <a:t>: E 500, E 501, E 503, E 504, E 541. </a:t>
            </a:r>
            <a:endParaRPr lang="ro-MD" sz="2800" dirty="0" smtClean="0"/>
          </a:p>
          <a:p>
            <a:pPr algn="just"/>
            <a:r>
              <a:rPr lang="ru-RU" sz="2800" b="1" dirty="0" smtClean="0"/>
              <a:t>STABILIZATORII </a:t>
            </a:r>
            <a:r>
              <a:rPr lang="ru-RU" sz="2800" dirty="0" err="1"/>
              <a:t>sunt</a:t>
            </a:r>
            <a:r>
              <a:rPr lang="ru-RU" sz="2800" dirty="0"/>
              <a:t> </a:t>
            </a:r>
            <a:r>
              <a:rPr lang="ru-RU" sz="2800" dirty="0" err="1"/>
              <a:t>substanțe</a:t>
            </a:r>
            <a:r>
              <a:rPr lang="ru-RU" sz="2800" dirty="0"/>
              <a:t> </a:t>
            </a:r>
            <a:r>
              <a:rPr lang="ru-RU" sz="2800" dirty="0" err="1"/>
              <a:t>care</a:t>
            </a:r>
            <a:r>
              <a:rPr lang="ru-RU" sz="2800" dirty="0"/>
              <a:t> </a:t>
            </a:r>
            <a:r>
              <a:rPr lang="ru-RU" sz="2800" dirty="0" err="1"/>
              <a:t>permit</a:t>
            </a:r>
            <a:r>
              <a:rPr lang="ru-RU" sz="2800" dirty="0"/>
              <a:t> </a:t>
            </a:r>
            <a:r>
              <a:rPr lang="ru-RU" sz="2800" dirty="0" err="1"/>
              <a:t>menținerea</a:t>
            </a:r>
            <a:r>
              <a:rPr lang="ru-RU" sz="2800" dirty="0"/>
              <a:t> </a:t>
            </a:r>
            <a:r>
              <a:rPr lang="ru-RU" sz="2800" dirty="0" err="1"/>
              <a:t>stării</a:t>
            </a:r>
            <a:r>
              <a:rPr lang="ru-RU" sz="2800" dirty="0"/>
              <a:t> </a:t>
            </a:r>
            <a:r>
              <a:rPr lang="ru-RU" sz="2800" dirty="0" err="1"/>
              <a:t>fizicochimice</a:t>
            </a:r>
            <a:r>
              <a:rPr lang="ru-RU" sz="2800" dirty="0"/>
              <a:t> a </a:t>
            </a:r>
            <a:r>
              <a:rPr lang="ru-RU" sz="2800" dirty="0" err="1"/>
              <a:t>unui</a:t>
            </a:r>
            <a:r>
              <a:rPr lang="ru-RU" sz="2800" dirty="0"/>
              <a:t> </a:t>
            </a:r>
            <a:r>
              <a:rPr lang="ru-RU" sz="2800" dirty="0" err="1" smtClean="0"/>
              <a:t>produs</a:t>
            </a:r>
            <a:r>
              <a:rPr lang="ru-RU" sz="2800" dirty="0" smtClean="0"/>
              <a:t>. </a:t>
            </a:r>
            <a:r>
              <a:rPr lang="ru-RU" sz="2800" dirty="0" err="1"/>
              <a:t>Permit</a:t>
            </a:r>
            <a:r>
              <a:rPr lang="ru-RU" sz="2800" dirty="0"/>
              <a:t> </a:t>
            </a:r>
            <a:r>
              <a:rPr lang="ru-RU" sz="2800" dirty="0" err="1"/>
              <a:t>menținerea</a:t>
            </a:r>
            <a:r>
              <a:rPr lang="ru-RU" sz="2800" dirty="0"/>
              <a:t> </a:t>
            </a:r>
            <a:r>
              <a:rPr lang="ru-RU" sz="2800" dirty="0" err="1"/>
              <a:t>unei</a:t>
            </a:r>
            <a:r>
              <a:rPr lang="ru-RU" sz="2800" dirty="0"/>
              <a:t> </a:t>
            </a:r>
            <a:r>
              <a:rPr lang="ru-RU" sz="2800" dirty="0" err="1"/>
              <a:t>dispersii</a:t>
            </a:r>
            <a:r>
              <a:rPr lang="ru-RU" sz="2800" dirty="0"/>
              <a:t> </a:t>
            </a:r>
            <a:r>
              <a:rPr lang="ru-RU" sz="2800" dirty="0" err="1"/>
              <a:t>omogene</a:t>
            </a:r>
            <a:r>
              <a:rPr lang="ru-RU" sz="2800" dirty="0"/>
              <a:t> a </a:t>
            </a:r>
            <a:r>
              <a:rPr lang="ru-RU" sz="2800" dirty="0" err="1"/>
              <a:t>două</a:t>
            </a:r>
            <a:r>
              <a:rPr lang="ru-RU" sz="2800" dirty="0"/>
              <a:t> </a:t>
            </a:r>
            <a:r>
              <a:rPr lang="ru-RU" sz="2800" dirty="0" err="1"/>
              <a:t>sau</a:t>
            </a:r>
            <a:r>
              <a:rPr lang="ru-RU" sz="2800" dirty="0"/>
              <a:t> </a:t>
            </a:r>
            <a:r>
              <a:rPr lang="ru-RU" sz="2800" dirty="0" err="1"/>
              <a:t>mai</a:t>
            </a:r>
            <a:r>
              <a:rPr lang="ru-RU" sz="2800" dirty="0"/>
              <a:t> </a:t>
            </a:r>
            <a:r>
              <a:rPr lang="ru-RU" sz="2800" dirty="0" err="1"/>
              <a:t>multe</a:t>
            </a:r>
            <a:r>
              <a:rPr lang="ru-RU" sz="2800" dirty="0"/>
              <a:t> </a:t>
            </a:r>
            <a:r>
              <a:rPr lang="ru-RU" sz="2800" dirty="0" err="1"/>
              <a:t>substanțe</a:t>
            </a:r>
            <a:r>
              <a:rPr lang="ru-RU" sz="2800" dirty="0"/>
              <a:t> </a:t>
            </a:r>
            <a:r>
              <a:rPr lang="ru-RU" sz="2800" dirty="0" err="1"/>
              <a:t>nemiscibile</a:t>
            </a:r>
            <a:r>
              <a:rPr lang="ru-RU" sz="2800" dirty="0"/>
              <a:t> </a:t>
            </a:r>
            <a:r>
              <a:rPr lang="ru-RU" sz="2800" dirty="0" err="1"/>
              <a:t>într-un</a:t>
            </a:r>
            <a:r>
              <a:rPr lang="ru-RU" sz="2800" dirty="0"/>
              <a:t> </a:t>
            </a:r>
            <a:r>
              <a:rPr lang="ru-RU" sz="2800" dirty="0" err="1" smtClean="0"/>
              <a:t>produs</a:t>
            </a:r>
            <a:r>
              <a:rPr lang="ru-RU" sz="2800" dirty="0" smtClean="0"/>
              <a:t>, </a:t>
            </a:r>
            <a:r>
              <a:rPr lang="ru-RU" sz="2800" dirty="0" err="1"/>
              <a:t>stabilizeaza</a:t>
            </a:r>
            <a:r>
              <a:rPr lang="ru-RU" sz="2800" dirty="0"/>
              <a:t>, </a:t>
            </a:r>
            <a:r>
              <a:rPr lang="ru-RU" sz="2800" dirty="0" err="1"/>
              <a:t>conserva</a:t>
            </a:r>
            <a:r>
              <a:rPr lang="ru-RU" sz="2800" dirty="0"/>
              <a:t> </a:t>
            </a:r>
            <a:r>
              <a:rPr lang="ru-RU" sz="2800" dirty="0" err="1"/>
              <a:t>sau</a:t>
            </a:r>
            <a:r>
              <a:rPr lang="ru-RU" sz="2800" dirty="0"/>
              <a:t> </a:t>
            </a:r>
            <a:r>
              <a:rPr lang="ru-RU" sz="2800" dirty="0" err="1"/>
              <a:t>intensifică</a:t>
            </a:r>
            <a:r>
              <a:rPr lang="ru-RU" sz="2800" dirty="0"/>
              <a:t> </a:t>
            </a:r>
            <a:r>
              <a:rPr lang="ru-RU" sz="2800" dirty="0" err="1"/>
              <a:t>culoarea</a:t>
            </a:r>
            <a:r>
              <a:rPr lang="ru-RU" sz="2800" dirty="0"/>
              <a:t> </a:t>
            </a:r>
            <a:r>
              <a:rPr lang="ru-RU" sz="2800" dirty="0" err="1" smtClean="0"/>
              <a:t>existen</a:t>
            </a:r>
            <a:r>
              <a:rPr lang="ro-MD" sz="2800" dirty="0" smtClean="0"/>
              <a:t>tă</a:t>
            </a:r>
            <a:r>
              <a:rPr lang="ru-RU" sz="2800" dirty="0" smtClean="0"/>
              <a:t> </a:t>
            </a:r>
            <a:r>
              <a:rPr lang="ru-RU" sz="2800" dirty="0"/>
              <a:t>a </a:t>
            </a:r>
            <a:r>
              <a:rPr lang="ru-RU" sz="2800" dirty="0" err="1"/>
              <a:t>unui</a:t>
            </a:r>
            <a:r>
              <a:rPr lang="ru-RU" sz="2800" dirty="0"/>
              <a:t> </a:t>
            </a:r>
            <a:r>
              <a:rPr lang="ru-RU" sz="2800" dirty="0" err="1"/>
              <a:t>produs</a:t>
            </a:r>
            <a:r>
              <a:rPr lang="ru-RU" sz="2800" dirty="0"/>
              <a:t>: E 353, E 579, E 585, E 927, E 44, E 445.</a:t>
            </a:r>
          </a:p>
        </p:txBody>
      </p:sp>
    </p:spTree>
    <p:extLst>
      <p:ext uri="{BB962C8B-B14F-4D97-AF65-F5344CB8AC3E}">
        <p14:creationId xmlns:p14="http://schemas.microsoft.com/office/powerpoint/2010/main" val="2333502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4800" y="1018739"/>
            <a:ext cx="11658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/>
              <a:t>AGENȚII DE ÎNGROȘARE </a:t>
            </a:r>
            <a:r>
              <a:rPr lang="ru-RU" sz="3200" dirty="0" err="1"/>
              <a:t>sunt</a:t>
            </a:r>
            <a:r>
              <a:rPr lang="ru-RU" sz="3200" dirty="0"/>
              <a:t> </a:t>
            </a:r>
            <a:r>
              <a:rPr lang="ru-RU" sz="3200" dirty="0" err="1"/>
              <a:t>substanțe</a:t>
            </a:r>
            <a:r>
              <a:rPr lang="ru-RU" sz="3200" dirty="0"/>
              <a:t> </a:t>
            </a:r>
            <a:r>
              <a:rPr lang="ru-RU" sz="3200" dirty="0" err="1"/>
              <a:t>care</a:t>
            </a:r>
            <a:r>
              <a:rPr lang="ru-RU" sz="3200" dirty="0"/>
              <a:t> </a:t>
            </a:r>
            <a:r>
              <a:rPr lang="ru-RU" sz="3200" dirty="0" err="1"/>
              <a:t>măresc</a:t>
            </a:r>
            <a:r>
              <a:rPr lang="ru-RU" sz="3200" dirty="0"/>
              <a:t> </a:t>
            </a:r>
            <a:r>
              <a:rPr lang="ru-RU" sz="3200" dirty="0" err="1"/>
              <a:t>vâscozitatea</a:t>
            </a:r>
            <a:r>
              <a:rPr lang="ru-RU" sz="3200" dirty="0"/>
              <a:t> </a:t>
            </a:r>
            <a:r>
              <a:rPr lang="ru-RU" sz="3200" dirty="0" err="1"/>
              <a:t>unui</a:t>
            </a:r>
            <a:r>
              <a:rPr lang="ru-RU" sz="3200" dirty="0"/>
              <a:t> </a:t>
            </a:r>
            <a:r>
              <a:rPr lang="ru-RU" sz="3200" dirty="0" err="1" smtClean="0"/>
              <a:t>produs</a:t>
            </a:r>
            <a:r>
              <a:rPr lang="ru-RU" sz="3200" dirty="0" smtClean="0"/>
              <a:t>: </a:t>
            </a:r>
            <a:r>
              <a:rPr lang="ru-RU" sz="3200" dirty="0"/>
              <a:t>E 400 – E 405, E 412 – E 418. </a:t>
            </a:r>
            <a:endParaRPr lang="ro-MD" sz="3200" dirty="0" smtClean="0"/>
          </a:p>
          <a:p>
            <a:pPr algn="just"/>
            <a:r>
              <a:rPr lang="ru-RU" sz="3200" b="1" dirty="0" smtClean="0"/>
              <a:t>SUBSTANȚELE SUPORT </a:t>
            </a:r>
            <a:r>
              <a:rPr lang="ru-RU" sz="3200" dirty="0" err="1"/>
              <a:t>sunt</a:t>
            </a:r>
            <a:r>
              <a:rPr lang="ru-RU" sz="3200" dirty="0"/>
              <a:t> </a:t>
            </a:r>
            <a:r>
              <a:rPr lang="ru-RU" sz="3200" dirty="0" err="1"/>
              <a:t>substanțe</a:t>
            </a:r>
            <a:r>
              <a:rPr lang="ru-RU" sz="3200" dirty="0"/>
              <a:t> </a:t>
            </a:r>
            <a:r>
              <a:rPr lang="ru-RU" sz="3200" dirty="0" err="1"/>
              <a:t>utilizate</a:t>
            </a:r>
            <a:r>
              <a:rPr lang="ru-RU" sz="3200" dirty="0"/>
              <a:t> </a:t>
            </a:r>
            <a:r>
              <a:rPr lang="ru-RU" sz="3200" dirty="0" err="1"/>
              <a:t>pentru</a:t>
            </a:r>
            <a:r>
              <a:rPr lang="ru-RU" sz="3200" dirty="0"/>
              <a:t> a </a:t>
            </a:r>
            <a:r>
              <a:rPr lang="ru-RU" sz="3200" dirty="0" err="1"/>
              <a:t>dizolva</a:t>
            </a:r>
            <a:r>
              <a:rPr lang="ru-RU" sz="3200" dirty="0"/>
              <a:t>, </a:t>
            </a:r>
            <a:r>
              <a:rPr lang="ru-RU" sz="3200" dirty="0" err="1"/>
              <a:t>dilua</a:t>
            </a:r>
            <a:r>
              <a:rPr lang="ru-RU" sz="3200" dirty="0"/>
              <a:t>, </a:t>
            </a:r>
            <a:r>
              <a:rPr lang="ru-RU" sz="3200" dirty="0" err="1"/>
              <a:t>dispersa</a:t>
            </a:r>
            <a:r>
              <a:rPr lang="ru-RU" sz="3200" dirty="0"/>
              <a:t> </a:t>
            </a:r>
            <a:r>
              <a:rPr lang="ru-RU" sz="3200" dirty="0" err="1"/>
              <a:t>sau</a:t>
            </a:r>
            <a:r>
              <a:rPr lang="ru-RU" sz="3200" dirty="0"/>
              <a:t> </a:t>
            </a:r>
            <a:r>
              <a:rPr lang="ru-RU" sz="3200" dirty="0" err="1"/>
              <a:t>modifica</a:t>
            </a:r>
            <a:r>
              <a:rPr lang="ru-RU" sz="3200" dirty="0"/>
              <a:t> </a:t>
            </a:r>
            <a:r>
              <a:rPr lang="ru-RU" sz="3200" dirty="0" err="1"/>
              <a:t>fizic</a:t>
            </a:r>
            <a:r>
              <a:rPr lang="ru-RU" sz="3200" dirty="0"/>
              <a:t> </a:t>
            </a:r>
            <a:r>
              <a:rPr lang="ru-RU" sz="3200" dirty="0" err="1"/>
              <a:t>un</a:t>
            </a:r>
            <a:r>
              <a:rPr lang="ru-RU" sz="3200" dirty="0"/>
              <a:t> </a:t>
            </a:r>
            <a:r>
              <a:rPr lang="ru-RU" sz="3200" dirty="0" err="1"/>
              <a:t>aditiv</a:t>
            </a:r>
            <a:r>
              <a:rPr lang="ru-RU" sz="3200" dirty="0"/>
              <a:t> </a:t>
            </a:r>
            <a:r>
              <a:rPr lang="ru-RU" sz="3200" dirty="0" err="1" smtClean="0"/>
              <a:t>fără</a:t>
            </a:r>
            <a:r>
              <a:rPr lang="ru-RU" sz="3200" dirty="0" smtClean="0"/>
              <a:t> </a:t>
            </a:r>
            <a:r>
              <a:rPr lang="ru-RU" sz="3200" dirty="0"/>
              <a:t>a </a:t>
            </a:r>
            <a:r>
              <a:rPr lang="ru-RU" sz="3200" dirty="0" err="1"/>
              <a:t>altera</a:t>
            </a:r>
            <a:r>
              <a:rPr lang="ru-RU" sz="3200" dirty="0"/>
              <a:t> </a:t>
            </a:r>
            <a:r>
              <a:rPr lang="ru-RU" sz="3200" dirty="0" err="1"/>
              <a:t>funcțiile</a:t>
            </a:r>
            <a:r>
              <a:rPr lang="ru-RU" sz="3200" dirty="0"/>
              <a:t> </a:t>
            </a:r>
            <a:r>
              <a:rPr lang="ru-RU" sz="3200" dirty="0" err="1"/>
              <a:t>tehnologice</a:t>
            </a:r>
            <a:r>
              <a:rPr lang="ru-RU" sz="3200" dirty="0"/>
              <a:t> </a:t>
            </a:r>
            <a:r>
              <a:rPr lang="ru-RU" sz="3200" dirty="0" err="1"/>
              <a:t>ale</a:t>
            </a:r>
            <a:r>
              <a:rPr lang="ru-RU" sz="3200" dirty="0"/>
              <a:t> </a:t>
            </a:r>
            <a:r>
              <a:rPr lang="ru-RU" sz="3200" dirty="0" err="1"/>
              <a:t>acestuia</a:t>
            </a:r>
            <a:r>
              <a:rPr lang="ru-RU" sz="3200" dirty="0"/>
              <a:t>. </a:t>
            </a:r>
            <a:endParaRPr lang="ro-MD" sz="3200" dirty="0" smtClean="0"/>
          </a:p>
          <a:p>
            <a:pPr algn="just"/>
            <a:r>
              <a:rPr lang="ru-RU" sz="3200" b="1" dirty="0" smtClean="0"/>
              <a:t>ANTISPUMANȚII</a:t>
            </a:r>
            <a:r>
              <a:rPr lang="ru-RU" sz="3200" dirty="0" smtClean="0"/>
              <a:t> </a:t>
            </a:r>
            <a:r>
              <a:rPr lang="ru-RU" sz="3200" dirty="0" err="1"/>
              <a:t>sunt</a:t>
            </a:r>
            <a:r>
              <a:rPr lang="ru-RU" sz="3200" dirty="0"/>
              <a:t> </a:t>
            </a:r>
            <a:r>
              <a:rPr lang="ru-RU" sz="3200" dirty="0" err="1"/>
              <a:t>substanțe</a:t>
            </a:r>
            <a:r>
              <a:rPr lang="ru-RU" sz="3200" dirty="0"/>
              <a:t> </a:t>
            </a:r>
            <a:r>
              <a:rPr lang="ru-RU" sz="3200" dirty="0" err="1"/>
              <a:t>care</a:t>
            </a:r>
            <a:r>
              <a:rPr lang="ru-RU" sz="3200" dirty="0"/>
              <a:t> </a:t>
            </a:r>
            <a:r>
              <a:rPr lang="ru-RU" sz="3200" dirty="0" err="1"/>
              <a:t>preiau</a:t>
            </a:r>
            <a:r>
              <a:rPr lang="ru-RU" sz="3200" dirty="0"/>
              <a:t> </a:t>
            </a:r>
            <a:r>
              <a:rPr lang="ru-RU" sz="3200" dirty="0" err="1"/>
              <a:t>sau</a:t>
            </a:r>
            <a:r>
              <a:rPr lang="ru-RU" sz="3200" dirty="0"/>
              <a:t> </a:t>
            </a:r>
            <a:r>
              <a:rPr lang="ru-RU" sz="3200" dirty="0" err="1"/>
              <a:t>limitează</a:t>
            </a:r>
            <a:r>
              <a:rPr lang="ru-RU" sz="3200" dirty="0"/>
              <a:t> </a:t>
            </a:r>
            <a:r>
              <a:rPr lang="ru-RU" sz="3200" dirty="0" err="1"/>
              <a:t>formarea</a:t>
            </a:r>
            <a:r>
              <a:rPr lang="ru-RU" sz="3200" dirty="0"/>
              <a:t> </a:t>
            </a:r>
            <a:r>
              <a:rPr lang="ru-RU" sz="3200" dirty="0" err="1"/>
              <a:t>spumei</a:t>
            </a:r>
            <a:r>
              <a:rPr lang="ru-RU" sz="3200" dirty="0"/>
              <a:t>. </a:t>
            </a:r>
            <a:endParaRPr lang="ro-MD" sz="3200" dirty="0" smtClean="0"/>
          </a:p>
          <a:p>
            <a:pPr algn="just"/>
            <a:r>
              <a:rPr lang="ru-RU" sz="3200" b="1" dirty="0" smtClean="0"/>
              <a:t>AGENȚII DE SPUMARE </a:t>
            </a:r>
            <a:r>
              <a:rPr lang="ru-RU" sz="3200" dirty="0" err="1"/>
              <a:t>sunt</a:t>
            </a:r>
            <a:r>
              <a:rPr lang="ru-RU" sz="3200" dirty="0"/>
              <a:t> </a:t>
            </a:r>
            <a:r>
              <a:rPr lang="ru-RU" sz="3200" dirty="0" err="1"/>
              <a:t>substanțe</a:t>
            </a:r>
            <a:r>
              <a:rPr lang="ru-RU" sz="3200" dirty="0"/>
              <a:t> </a:t>
            </a:r>
            <a:r>
              <a:rPr lang="ru-RU" sz="3200" dirty="0" err="1"/>
              <a:t>care</a:t>
            </a:r>
            <a:r>
              <a:rPr lang="ru-RU" sz="3200" dirty="0"/>
              <a:t> </a:t>
            </a:r>
            <a:r>
              <a:rPr lang="ru-RU" sz="3200" dirty="0" err="1"/>
              <a:t>permit</a:t>
            </a:r>
            <a:r>
              <a:rPr lang="ru-RU" sz="3200" dirty="0"/>
              <a:t> </a:t>
            </a:r>
            <a:r>
              <a:rPr lang="ru-RU" sz="3200" dirty="0" err="1"/>
              <a:t>formarea</a:t>
            </a:r>
            <a:r>
              <a:rPr lang="ru-RU" sz="3200" dirty="0"/>
              <a:t> </a:t>
            </a:r>
            <a:r>
              <a:rPr lang="ru-RU" sz="3200" dirty="0" err="1"/>
              <a:t>unei</a:t>
            </a:r>
            <a:r>
              <a:rPr lang="ru-RU" sz="3200" dirty="0"/>
              <a:t> </a:t>
            </a:r>
            <a:r>
              <a:rPr lang="ru-RU" sz="3200" dirty="0" err="1"/>
              <a:t>dispersii</a:t>
            </a:r>
            <a:r>
              <a:rPr lang="ru-RU" sz="3200" dirty="0"/>
              <a:t> </a:t>
            </a:r>
            <a:r>
              <a:rPr lang="ru-RU" sz="3200" dirty="0" err="1"/>
              <a:t>omogene</a:t>
            </a:r>
            <a:r>
              <a:rPr lang="ru-RU" sz="3200" dirty="0"/>
              <a:t> a </a:t>
            </a:r>
            <a:r>
              <a:rPr lang="ru-RU" sz="3200" dirty="0" err="1"/>
              <a:t>unei</a:t>
            </a:r>
            <a:r>
              <a:rPr lang="ru-RU" sz="3200" dirty="0"/>
              <a:t> </a:t>
            </a:r>
            <a:r>
              <a:rPr lang="ru-RU" sz="3200" dirty="0" err="1"/>
              <a:t>faze</a:t>
            </a:r>
            <a:r>
              <a:rPr lang="ru-RU" sz="3200" dirty="0"/>
              <a:t> </a:t>
            </a:r>
            <a:r>
              <a:rPr lang="ru-RU" sz="3200" dirty="0" err="1"/>
              <a:t>gazoase</a:t>
            </a:r>
            <a:r>
              <a:rPr lang="ru-RU" sz="3200" dirty="0"/>
              <a:t> </a:t>
            </a:r>
            <a:r>
              <a:rPr lang="ru-RU" sz="3200" dirty="0" err="1"/>
              <a:t>într-un</a:t>
            </a:r>
            <a:r>
              <a:rPr lang="ru-RU" sz="3200" dirty="0"/>
              <a:t> </a:t>
            </a:r>
            <a:r>
              <a:rPr lang="ru-RU" sz="3200" dirty="0" err="1" smtClean="0"/>
              <a:t>produs</a:t>
            </a:r>
            <a:r>
              <a:rPr lang="ru-RU" sz="3200" dirty="0" smtClean="0"/>
              <a:t> </a:t>
            </a:r>
            <a:r>
              <a:rPr lang="ru-RU" sz="3200" dirty="0" err="1"/>
              <a:t>lichid</a:t>
            </a:r>
            <a:r>
              <a:rPr lang="ru-RU" sz="3200" dirty="0"/>
              <a:t> </a:t>
            </a:r>
            <a:r>
              <a:rPr lang="ru-RU" sz="3200" dirty="0" err="1"/>
              <a:t>sau</a:t>
            </a:r>
            <a:r>
              <a:rPr lang="ru-RU" sz="3200" dirty="0"/>
              <a:t> </a:t>
            </a:r>
            <a:r>
              <a:rPr lang="ru-RU" sz="3200" dirty="0" err="1"/>
              <a:t>solid</a:t>
            </a:r>
            <a:r>
              <a:rPr lang="ru-RU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870147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2253</Words>
  <Application>Microsoft Office PowerPoint</Application>
  <PresentationFormat>Широкоэкранный</PresentationFormat>
  <Paragraphs>173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0" baseType="lpstr">
      <vt:lpstr>Arial</vt:lpstr>
      <vt:lpstr>Calibri</vt:lpstr>
      <vt:lpstr>Calibri Light</vt:lpstr>
      <vt:lpstr>Тема Office</vt:lpstr>
      <vt:lpstr>MODULUL II.   CLASIFICAREA ADITIVILOR ȘI INGREDIENTELOR</vt:lpstr>
      <vt:lpstr>Obiective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MODULUL I.  ADITIVI ȘI INGREDIENTE ÎN INDUSTRIA CHIMICĂ </dc:title>
  <dc:creator>User</dc:creator>
  <cp:lastModifiedBy>User</cp:lastModifiedBy>
  <cp:revision>54</cp:revision>
  <dcterms:created xsi:type="dcterms:W3CDTF">2021-01-04T21:22:03Z</dcterms:created>
  <dcterms:modified xsi:type="dcterms:W3CDTF">2021-02-01T10:51:31Z</dcterms:modified>
</cp:coreProperties>
</file>