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71" r:id="rId5"/>
    <p:sldId id="261" r:id="rId6"/>
    <p:sldId id="272" r:id="rId7"/>
    <p:sldId id="273" r:id="rId8"/>
    <p:sldId id="274" r:id="rId9"/>
    <p:sldId id="262" r:id="rId10"/>
    <p:sldId id="263" r:id="rId11"/>
    <p:sldId id="264" r:id="rId12"/>
    <p:sldId id="265" r:id="rId13"/>
    <p:sldId id="266" r:id="rId14"/>
    <p:sldId id="267" r:id="rId15"/>
    <p:sldId id="268" r:id="rId16"/>
    <p:sldId id="269" r:id="rId17"/>
    <p:sldId id="275" r:id="rId18"/>
    <p:sldId id="270" r:id="rId19"/>
    <p:sldId id="276" r:id="rId20"/>
    <p:sldId id="277" r:id="rId21"/>
    <p:sldId id="278" r:id="rId22"/>
    <p:sldId id="279" r:id="rId23"/>
    <p:sldId id="280" r:id="rId24"/>
    <p:sldId id="281" r:id="rId25"/>
    <p:sldId id="257"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BB0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59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232"/>
            <a:ext cx="12192000" cy="6857536"/>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876726-2FB8-4EC1-AB17-501AA6BCA867}"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61CA7-7281-4DB5-BFC5-B6C208FAC0A9}" type="slidenum">
              <a:rPr lang="en-US" smtClean="0"/>
              <a:pPr/>
              <a:t>‹#›</a:t>
            </a:fld>
            <a:endParaRPr lang="en-US"/>
          </a:p>
        </p:txBody>
      </p:sp>
    </p:spTree>
    <p:extLst>
      <p:ext uri="{BB962C8B-B14F-4D97-AF65-F5344CB8AC3E}">
        <p14:creationId xmlns:p14="http://schemas.microsoft.com/office/powerpoint/2010/main" xmlns="" val="349740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76726-2FB8-4EC1-AB17-501AA6BCA867}"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61CA7-7281-4DB5-BFC5-B6C208FAC0A9}" type="slidenum">
              <a:rPr lang="en-US" smtClean="0"/>
              <a:pPr/>
              <a:t>‹#›</a:t>
            </a:fld>
            <a:endParaRPr lang="en-US"/>
          </a:p>
        </p:txBody>
      </p:sp>
    </p:spTree>
    <p:extLst>
      <p:ext uri="{BB962C8B-B14F-4D97-AF65-F5344CB8AC3E}">
        <p14:creationId xmlns:p14="http://schemas.microsoft.com/office/powerpoint/2010/main" xmlns="" val="220469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76726-2FB8-4EC1-AB17-501AA6BCA867}"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61CA7-7281-4DB5-BFC5-B6C208FAC0A9}" type="slidenum">
              <a:rPr lang="en-US" smtClean="0"/>
              <a:pPr/>
              <a:t>‹#›</a:t>
            </a:fld>
            <a:endParaRPr lang="en-US"/>
          </a:p>
        </p:txBody>
      </p:sp>
    </p:spTree>
    <p:extLst>
      <p:ext uri="{BB962C8B-B14F-4D97-AF65-F5344CB8AC3E}">
        <p14:creationId xmlns:p14="http://schemas.microsoft.com/office/powerpoint/2010/main" xmlns="" val="101880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76726-2FB8-4EC1-AB17-501AA6BCA867}"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61CA7-7281-4DB5-BFC5-B6C208FAC0A9}" type="slidenum">
              <a:rPr lang="en-US" smtClean="0"/>
              <a:pPr/>
              <a:t>‹#›</a:t>
            </a:fld>
            <a:endParaRPr lang="en-US"/>
          </a:p>
        </p:txBody>
      </p:sp>
    </p:spTree>
    <p:extLst>
      <p:ext uri="{BB962C8B-B14F-4D97-AF65-F5344CB8AC3E}">
        <p14:creationId xmlns:p14="http://schemas.microsoft.com/office/powerpoint/2010/main" xmlns="" val="328277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6876726-2FB8-4EC1-AB17-501AA6BCA867}" type="datetimeFigureOut">
              <a:rPr lang="en-US" smtClean="0"/>
              <a:pPr/>
              <a:t>9/6/2021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61CA7-7281-4DB5-BFC5-B6C208FAC0A9}" type="slidenum">
              <a:rPr lang="en-US" smtClean="0"/>
              <a:pPr/>
              <a:t>‹#›</a:t>
            </a:fld>
            <a:endParaRPr lang="en-US"/>
          </a:p>
        </p:txBody>
      </p:sp>
    </p:spTree>
    <p:extLst>
      <p:ext uri="{BB962C8B-B14F-4D97-AF65-F5344CB8AC3E}">
        <p14:creationId xmlns:p14="http://schemas.microsoft.com/office/powerpoint/2010/main" xmlns="" val="560031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876726-2FB8-4EC1-AB17-501AA6BCA867}" type="datetimeFigureOut">
              <a:rPr lang="en-US" smtClean="0"/>
              <a:pPr/>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61CA7-7281-4DB5-BFC5-B6C208FAC0A9}" type="slidenum">
              <a:rPr lang="en-US" smtClean="0"/>
              <a:pPr/>
              <a:t>‹#›</a:t>
            </a:fld>
            <a:endParaRPr lang="en-US"/>
          </a:p>
        </p:txBody>
      </p:sp>
    </p:spTree>
    <p:extLst>
      <p:ext uri="{BB962C8B-B14F-4D97-AF65-F5344CB8AC3E}">
        <p14:creationId xmlns:p14="http://schemas.microsoft.com/office/powerpoint/2010/main" xmlns="" val="269295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876726-2FB8-4EC1-AB17-501AA6BCA867}" type="datetimeFigureOut">
              <a:rPr lang="en-US" smtClean="0"/>
              <a:pPr/>
              <a:t>9/6/2021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561CA7-7281-4DB5-BFC5-B6C208FAC0A9}" type="slidenum">
              <a:rPr lang="en-US" smtClean="0"/>
              <a:pPr/>
              <a:t>‹#›</a:t>
            </a:fld>
            <a:endParaRPr lang="en-US"/>
          </a:p>
        </p:txBody>
      </p:sp>
    </p:spTree>
    <p:extLst>
      <p:ext uri="{BB962C8B-B14F-4D97-AF65-F5344CB8AC3E}">
        <p14:creationId xmlns:p14="http://schemas.microsoft.com/office/powerpoint/2010/main" xmlns="" val="2136803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876726-2FB8-4EC1-AB17-501AA6BCA867}" type="datetimeFigureOut">
              <a:rPr lang="en-US" smtClean="0"/>
              <a:pPr/>
              <a:t>9/6/2021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561CA7-7281-4DB5-BFC5-B6C208FAC0A9}" type="slidenum">
              <a:rPr lang="en-US" smtClean="0"/>
              <a:pPr/>
              <a:t>‹#›</a:t>
            </a:fld>
            <a:endParaRPr lang="en-US"/>
          </a:p>
        </p:txBody>
      </p:sp>
    </p:spTree>
    <p:extLst>
      <p:ext uri="{BB962C8B-B14F-4D97-AF65-F5344CB8AC3E}">
        <p14:creationId xmlns:p14="http://schemas.microsoft.com/office/powerpoint/2010/main" xmlns="" val="238078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76726-2FB8-4EC1-AB17-501AA6BCA867}" type="datetimeFigureOut">
              <a:rPr lang="en-US" smtClean="0"/>
              <a:pPr/>
              <a:t>9/6/2021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561CA7-7281-4DB5-BFC5-B6C208FAC0A9}" type="slidenum">
              <a:rPr lang="en-US" smtClean="0"/>
              <a:pPr/>
              <a:t>‹#›</a:t>
            </a:fld>
            <a:endParaRPr lang="en-US"/>
          </a:p>
        </p:txBody>
      </p:sp>
    </p:spTree>
    <p:extLst>
      <p:ext uri="{BB962C8B-B14F-4D97-AF65-F5344CB8AC3E}">
        <p14:creationId xmlns:p14="http://schemas.microsoft.com/office/powerpoint/2010/main" xmlns="" val="1748618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876726-2FB8-4EC1-AB17-501AA6BCA867}" type="datetimeFigureOut">
              <a:rPr lang="en-US" smtClean="0"/>
              <a:pPr/>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61CA7-7281-4DB5-BFC5-B6C208FAC0A9}" type="slidenum">
              <a:rPr lang="en-US" smtClean="0"/>
              <a:pPr/>
              <a:t>‹#›</a:t>
            </a:fld>
            <a:endParaRPr lang="en-US"/>
          </a:p>
        </p:txBody>
      </p:sp>
    </p:spTree>
    <p:extLst>
      <p:ext uri="{BB962C8B-B14F-4D97-AF65-F5344CB8AC3E}">
        <p14:creationId xmlns:p14="http://schemas.microsoft.com/office/powerpoint/2010/main" xmlns="" val="2179239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6876726-2FB8-4EC1-AB17-501AA6BCA867}" type="datetimeFigureOut">
              <a:rPr lang="en-US" smtClean="0"/>
              <a:pPr/>
              <a:t>9/6/2021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61CA7-7281-4DB5-BFC5-B6C208FAC0A9}" type="slidenum">
              <a:rPr lang="en-US" smtClean="0"/>
              <a:pPr/>
              <a:t>‹#›</a:t>
            </a:fld>
            <a:endParaRPr lang="en-US"/>
          </a:p>
        </p:txBody>
      </p:sp>
    </p:spTree>
    <p:extLst>
      <p:ext uri="{BB962C8B-B14F-4D97-AF65-F5344CB8AC3E}">
        <p14:creationId xmlns:p14="http://schemas.microsoft.com/office/powerpoint/2010/main" xmlns="" val="2670901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07696"/>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6726-2FB8-4EC1-AB17-501AA6BCA867}" type="datetimeFigureOut">
              <a:rPr lang="en-US" smtClean="0"/>
              <a:pPr/>
              <a:t>9/6/2021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61CA7-7281-4DB5-BFC5-B6C208FAC0A9}" type="slidenum">
              <a:rPr lang="en-US" smtClean="0"/>
              <a:pPr/>
              <a:t>‹#›</a:t>
            </a:fld>
            <a:endParaRPr lang="en-US"/>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l="21034"/>
          <a:stretch/>
        </p:blipFill>
        <p:spPr>
          <a:xfrm>
            <a:off x="0" y="0"/>
            <a:ext cx="9628202" cy="6858000"/>
          </a:xfrm>
          <a:prstGeom prst="rect">
            <a:avLst/>
          </a:prstGeom>
        </p:spPr>
      </p:pic>
    </p:spTree>
    <p:extLst>
      <p:ext uri="{BB962C8B-B14F-4D97-AF65-F5344CB8AC3E}">
        <p14:creationId xmlns:p14="http://schemas.microsoft.com/office/powerpoint/2010/main" xmlns="" val="2591234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mailto:powerpointbase@gmail.com" TargetMode="External"/><Relationship Id="rId13" Type="http://schemas.openxmlformats.org/officeDocument/2006/relationships/hyperlink" Target="https://www.instagram.com/powerpointbase/" TargetMode="External"/><Relationship Id="rId18" Type="http://schemas.openxmlformats.org/officeDocument/2006/relationships/hyperlink" Target="https://www.youtube.com/channel/UC3Kc-8AJVMloXo2YQbmAOqA" TargetMode="External"/><Relationship Id="rId3" Type="http://schemas.openxmlformats.org/officeDocument/2006/relationships/hyperlink" Target="http://powerpointbase.com/" TargetMode="External"/><Relationship Id="rId7" Type="http://schemas.openxmlformats.org/officeDocument/2006/relationships/hyperlink" Target="http://powerpointbase.com/certificates/" TargetMode="External"/><Relationship Id="rId12" Type="http://schemas.openxmlformats.org/officeDocument/2006/relationships/hyperlink" Target="https://www.facebook.com/powerpointfree/" TargetMode="External"/><Relationship Id="rId17" Type="http://schemas.openxmlformats.org/officeDocument/2006/relationships/hyperlink" Target="https://vk.com/club79040830" TargetMode="External"/><Relationship Id="rId2" Type="http://schemas.openxmlformats.org/officeDocument/2006/relationships/image" Target="../media/image11.png"/><Relationship Id="rId16" Type="http://schemas.openxmlformats.org/officeDocument/2006/relationships/hyperlink" Target="https://www.linkedin.com/company/powerpointbase/" TargetMode="External"/><Relationship Id="rId1" Type="http://schemas.openxmlformats.org/officeDocument/2006/relationships/slideLayout" Target="../slideLayouts/slideLayout2.xml"/><Relationship Id="rId6" Type="http://schemas.openxmlformats.org/officeDocument/2006/relationships/hyperlink" Target="http://powerpointbase.com/diagrams/" TargetMode="External"/><Relationship Id="rId11" Type="http://schemas.openxmlformats.org/officeDocument/2006/relationships/image" Target="../media/image14.png"/><Relationship Id="rId5" Type="http://schemas.openxmlformats.org/officeDocument/2006/relationships/hyperlink" Target="http://powerpointbase.com/wordtemplates/" TargetMode="External"/><Relationship Id="rId15" Type="http://schemas.openxmlformats.org/officeDocument/2006/relationships/image" Target="../media/image15.png"/><Relationship Id="rId10" Type="http://schemas.openxmlformats.org/officeDocument/2006/relationships/image" Target="../media/image13.png"/><Relationship Id="rId19" Type="http://schemas.openxmlformats.org/officeDocument/2006/relationships/hyperlink" Target="http://powerpointbase.com/offer.html" TargetMode="External"/><Relationship Id="rId4" Type="http://schemas.openxmlformats.org/officeDocument/2006/relationships/hyperlink" Target="http://powerpointbase.com/premium/" TargetMode="External"/><Relationship Id="rId9" Type="http://schemas.openxmlformats.org/officeDocument/2006/relationships/image" Target="../media/image12.png"/><Relationship Id="rId14" Type="http://schemas.openxmlformats.org/officeDocument/2006/relationships/hyperlink" Target="https://www.pinterest.com/powerpointbase/powerpointbas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0576" y="1241235"/>
            <a:ext cx="9144000" cy="2387600"/>
          </a:xfrm>
        </p:spPr>
        <p:txBody>
          <a:bodyPr>
            <a:normAutofit fontScale="90000"/>
          </a:bodyPr>
          <a:lstStyle/>
          <a:p>
            <a:pPr algn="r"/>
            <a:r>
              <a:rPr lang="ro-RO" b="1" dirty="0" smtClean="0"/>
              <a:t> Subiectul 1.  </a:t>
            </a:r>
            <a:r>
              <a:rPr lang="fr-BE" b="1" dirty="0" smtClean="0"/>
              <a:t>Introducere în psihologie. Obiectul de studiu al psihologiei</a:t>
            </a:r>
            <a:endParaRPr lang="en-US" b="1" dirty="0">
              <a:solidFill>
                <a:srgbClr val="F8BB01"/>
              </a:solidFill>
              <a:latin typeface="+mn-lt"/>
            </a:endParaRPr>
          </a:p>
        </p:txBody>
      </p:sp>
      <p:sp>
        <p:nvSpPr>
          <p:cNvPr id="3" name="Subtitle 2"/>
          <p:cNvSpPr>
            <a:spLocks noGrp="1"/>
          </p:cNvSpPr>
          <p:nvPr>
            <p:ph type="subTitle" idx="1"/>
          </p:nvPr>
        </p:nvSpPr>
        <p:spPr>
          <a:xfrm>
            <a:off x="1560576" y="3720910"/>
            <a:ext cx="9144000" cy="1655762"/>
          </a:xfrm>
        </p:spPr>
        <p:txBody>
          <a:bodyPr/>
          <a:lstStyle/>
          <a:p>
            <a:pPr algn="r"/>
            <a:r>
              <a:rPr lang="ro-MO" dirty="0" smtClean="0"/>
              <a:t>Valueva Marina</a:t>
            </a:r>
            <a:endParaRPr lang="en-US" dirty="0"/>
          </a:p>
        </p:txBody>
      </p:sp>
    </p:spTree>
    <p:extLst>
      <p:ext uri="{BB962C8B-B14F-4D97-AF65-F5344CB8AC3E}">
        <p14:creationId xmlns:p14="http://schemas.microsoft.com/office/powerpoint/2010/main" xmlns="" val="1091351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o-MO" dirty="0" smtClean="0"/>
              <a:t>2. </a:t>
            </a:r>
            <a:r>
              <a:rPr lang="ru-RU" dirty="0" err="1" smtClean="0"/>
              <a:t>Structura</a:t>
            </a:r>
            <a:r>
              <a:rPr lang="ru-RU" dirty="0" smtClean="0"/>
              <a:t> </a:t>
            </a:r>
            <a:r>
              <a:rPr lang="ru-RU" dirty="0" err="1" smtClean="0"/>
              <a:t>psihicului</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vi-VN" dirty="0" smtClean="0"/>
              <a:t>Psihicul este însuşirea materiei special superior </a:t>
            </a:r>
            <a:r>
              <a:rPr lang="vi-VN" dirty="0" smtClean="0"/>
              <a:t>organizate, </a:t>
            </a:r>
            <a:r>
              <a:rPr lang="vi-VN" dirty="0" smtClean="0"/>
              <a:t>cu ajutorul căreia are loc reflectarea subiectivă şi obiectivă a realităţii înconjurătoare</a:t>
            </a:r>
            <a:r>
              <a:rPr lang="vi-VN" dirty="0" smtClean="0"/>
              <a:t>.</a:t>
            </a:r>
            <a:endParaRPr lang="ro-MO" dirty="0" smtClean="0"/>
          </a:p>
          <a:p>
            <a:r>
              <a:rPr lang="vi-VN" b="1" dirty="0" smtClean="0"/>
              <a:t>Psihic</a:t>
            </a:r>
            <a:r>
              <a:rPr lang="vi-VN" dirty="0" smtClean="0"/>
              <a:t> (din greacă </a:t>
            </a:r>
            <a:r>
              <a:rPr lang="el-GR" i="1" dirty="0" smtClean="0"/>
              <a:t>ψυχή</a:t>
            </a:r>
            <a:r>
              <a:rPr lang="el-GR" dirty="0" smtClean="0"/>
              <a:t> </a:t>
            </a:r>
            <a:r>
              <a:rPr lang="vi-VN" dirty="0" smtClean="0"/>
              <a:t>psūchê) este un termen cu origine greacă, care localizează sufletul uman sau mintea sa ca totalitate intelectivă și afectivă.</a:t>
            </a:r>
          </a:p>
          <a:p>
            <a:r>
              <a:rPr lang="vi-VN" dirty="0" smtClean="0"/>
              <a:t>Psihicul definește personalitatea ca unitate comportamentală dotată cu percepție, intelectivitate și afectivitate.</a:t>
            </a:r>
          </a:p>
          <a:p>
            <a:r>
              <a:rPr lang="vi-VN" dirty="0" smtClean="0"/>
              <a:t>Caracteristica fundamentală a psihicului este </a:t>
            </a:r>
            <a:r>
              <a:rPr lang="vi-VN" dirty="0" smtClean="0"/>
              <a:t>conști</a:t>
            </a:r>
            <a:r>
              <a:rPr lang="ro-MO" dirty="0" smtClean="0"/>
              <a:t>i</a:t>
            </a:r>
            <a:r>
              <a:rPr lang="vi-VN" dirty="0" smtClean="0"/>
              <a:t>nța</a:t>
            </a:r>
            <a:r>
              <a:rPr lang="vi-VN" dirty="0" smtClean="0"/>
              <a:t>, cel mai complex operant și cea mai grea de înțeles funcție.</a:t>
            </a:r>
          </a:p>
          <a:p>
            <a:endParaRPr lang="vi-VN" dirty="0" smtClean="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Marina Valueva\USM\1624422615.jpg"/>
          <p:cNvPicPr>
            <a:picLocks noGrp="1" noChangeAspect="1" noChangeArrowheads="1"/>
          </p:cNvPicPr>
          <p:nvPr>
            <p:ph idx="1"/>
          </p:nvPr>
        </p:nvPicPr>
        <p:blipFill>
          <a:blip r:embed="rId2"/>
          <a:srcRect/>
          <a:stretch>
            <a:fillRect/>
          </a:stretch>
        </p:blipFill>
        <p:spPr bwMode="auto">
          <a:xfrm>
            <a:off x="4464248" y="679269"/>
            <a:ext cx="6338735" cy="548023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O" dirty="0" smtClean="0"/>
              <a:t>Structura Psihicului</a:t>
            </a:r>
            <a:endParaRPr lang="ru-RU" dirty="0"/>
          </a:p>
        </p:txBody>
      </p:sp>
      <p:pic>
        <p:nvPicPr>
          <p:cNvPr id="3074" name="Picture 2" descr="E:\Marina Valueva\USM\image002-1.jpg"/>
          <p:cNvPicPr>
            <a:picLocks noGrp="1" noChangeAspect="1" noChangeArrowheads="1"/>
          </p:cNvPicPr>
          <p:nvPr>
            <p:ph idx="1"/>
          </p:nvPr>
        </p:nvPicPr>
        <p:blipFill>
          <a:blip r:embed="rId2"/>
          <a:srcRect/>
          <a:stretch>
            <a:fillRect/>
          </a:stretch>
        </p:blipFill>
        <p:spPr bwMode="auto">
          <a:xfrm>
            <a:off x="5346519" y="1828800"/>
            <a:ext cx="6005104" cy="5029200"/>
          </a:xfrm>
          <a:prstGeom prst="rect">
            <a:avLst/>
          </a:prstGeom>
          <a:noFill/>
        </p:spPr>
      </p:pic>
      <p:sp>
        <p:nvSpPr>
          <p:cNvPr id="5" name="Прямоугольник 4"/>
          <p:cNvSpPr/>
          <p:nvPr/>
        </p:nvSpPr>
        <p:spPr>
          <a:xfrm>
            <a:off x="849086" y="1397727"/>
            <a:ext cx="4506685" cy="3693319"/>
          </a:xfrm>
          <a:prstGeom prst="rect">
            <a:avLst/>
          </a:prstGeom>
        </p:spPr>
        <p:txBody>
          <a:bodyPr wrap="square">
            <a:spAutoFit/>
          </a:bodyPr>
          <a:lstStyle/>
          <a:p>
            <a:r>
              <a:rPr lang="vi-VN" dirty="0" smtClean="0"/>
              <a:t>Sistemul psihic uman este format din trei stări principale: inconstient, subconstient si constient.</a:t>
            </a:r>
            <a:br>
              <a:rPr lang="vi-VN" dirty="0" smtClean="0"/>
            </a:br>
            <a:r>
              <a:rPr lang="vi-VN" dirty="0" smtClean="0"/>
              <a:t>Inconştientul numit şi psihicul primar sau “de profunzime” este format din totalitatea fenomenelor psihice latente, care scapă conştiinţei. Fenomenele inconştiente se manifestă la copil în primul an de viaţă, iar la adult, în stare de somn, somnambulie, hipnoză, transă, sau de beţie gravă. Conţinutul vieţii psihice inconştiente îi formează reflexele, instinctele, impulsurile etc.</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O" dirty="0" smtClean="0"/>
              <a:t>Structura Psihicului</a:t>
            </a:r>
            <a:endParaRPr lang="ru-RU" dirty="0"/>
          </a:p>
        </p:txBody>
      </p:sp>
      <p:sp>
        <p:nvSpPr>
          <p:cNvPr id="3" name="Содержимое 2"/>
          <p:cNvSpPr>
            <a:spLocks noGrp="1"/>
          </p:cNvSpPr>
          <p:nvPr>
            <p:ph idx="1"/>
          </p:nvPr>
        </p:nvSpPr>
        <p:spPr/>
        <p:txBody>
          <a:bodyPr/>
          <a:lstStyle/>
          <a:p>
            <a:r>
              <a:rPr lang="vi-VN" dirty="0" smtClean="0"/>
              <a:t>Subconştientul, numit preconştient sau postconştient, formează zona de tranziţie dintre inconştient şi conştient cuprinzând acele fenomene psihice care, fie că au fost cândva conştiente, postconştient, fie că vor deveni conştiente, preconştient. Ribot numeşte subconştientul “conştiinţa stinsă” sau “conştiinţa latentă”. El îndeplineşte de fapt, funcţia de rezervă sau “cămară” a conştientului, în care sunt stocate acele elemente cu care conştiinţa nu operează, dar la care poate apela la nevoie.</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O" dirty="0" smtClean="0"/>
              <a:t>Structura Psihicului</a:t>
            </a:r>
            <a:endParaRPr lang="ru-RU" dirty="0"/>
          </a:p>
        </p:txBody>
      </p:sp>
      <p:sp>
        <p:nvSpPr>
          <p:cNvPr id="3" name="Содержимое 2"/>
          <p:cNvSpPr>
            <a:spLocks noGrp="1"/>
          </p:cNvSpPr>
          <p:nvPr>
            <p:ph idx="1"/>
          </p:nvPr>
        </p:nvSpPr>
        <p:spPr/>
        <p:txBody>
          <a:bodyPr/>
          <a:lstStyle/>
          <a:p>
            <a:r>
              <a:rPr lang="vi-VN" dirty="0" smtClean="0"/>
              <a:t>Conştientul sau zona clară a psihicului uman, este formată de acele fenomene psihice de care ne dăm seama. Aşa realizăm ceea ce se petrece în noi şi cu noi, conştiinţa de sine, dar ne dăm seama de ceea ce se petrece şi dincolo de noi, conştiinţa de lume. Datorită conştientului, noi realizăm o adaptare corectă la mediu, având un comportament adecvat.</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O" dirty="0" smtClean="0"/>
              <a:t>Freud</a:t>
            </a:r>
            <a:endParaRPr lang="ru-RU" dirty="0"/>
          </a:p>
        </p:txBody>
      </p:sp>
      <p:pic>
        <p:nvPicPr>
          <p:cNvPr id="4098" name="Picture 2" descr="E:\Marina Valueva\USM\Без названия (2).png"/>
          <p:cNvPicPr>
            <a:picLocks noGrp="1" noChangeAspect="1" noChangeArrowheads="1"/>
          </p:cNvPicPr>
          <p:nvPr>
            <p:ph idx="1"/>
          </p:nvPr>
        </p:nvPicPr>
        <p:blipFill>
          <a:blip r:embed="rId2"/>
          <a:srcRect/>
          <a:stretch>
            <a:fillRect/>
          </a:stretch>
        </p:blipFill>
        <p:spPr bwMode="auto">
          <a:xfrm>
            <a:off x="3866607" y="1240971"/>
            <a:ext cx="6413862" cy="5042263"/>
          </a:xfrm>
          <a:prstGeom prst="rect">
            <a:avLst/>
          </a:prstGeom>
          <a:noFill/>
        </p:spPr>
      </p:pic>
      <p:pic>
        <p:nvPicPr>
          <p:cNvPr id="4099" name="Picture 3" descr="E:\Marina Valueva\USM\Без названия (62).jpg"/>
          <p:cNvPicPr>
            <a:picLocks noChangeAspect="1" noChangeArrowheads="1"/>
          </p:cNvPicPr>
          <p:nvPr/>
        </p:nvPicPr>
        <p:blipFill>
          <a:blip r:embed="rId3"/>
          <a:srcRect/>
          <a:stretch>
            <a:fillRect/>
          </a:stretch>
        </p:blipFill>
        <p:spPr bwMode="auto">
          <a:xfrm>
            <a:off x="1837507" y="1972491"/>
            <a:ext cx="2068287" cy="3422741"/>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O" dirty="0" smtClean="0"/>
              <a:t>Freud</a:t>
            </a:r>
            <a:endParaRPr lang="ru-RU" dirty="0"/>
          </a:p>
        </p:txBody>
      </p:sp>
      <p:pic>
        <p:nvPicPr>
          <p:cNvPr id="5123" name="Picture 3" descr="E:\Marina Valueva\USM\p4.bmp.jpg"/>
          <p:cNvPicPr>
            <a:picLocks noGrp="1" noChangeAspect="1" noChangeArrowheads="1"/>
          </p:cNvPicPr>
          <p:nvPr>
            <p:ph idx="1"/>
          </p:nvPr>
        </p:nvPicPr>
        <p:blipFill>
          <a:blip r:embed="rId2"/>
          <a:srcRect/>
          <a:stretch>
            <a:fillRect/>
          </a:stretch>
        </p:blipFill>
        <p:spPr bwMode="auto">
          <a:xfrm>
            <a:off x="2638697" y="1436914"/>
            <a:ext cx="8673737" cy="542108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vi-VN" dirty="0" smtClean="0"/>
              <a:t>Procesele psihice reprezintă reflectarea dinamică a realităţii în diferite forme ale fenomenelor psihice. Stările psihice sunt nivelul relativ stabil al activităţii psihice concretizat în momentul dat, care se exteriorizează printr-o activitate mai intensă sau mai slabă a personalităţii. </a:t>
            </a:r>
            <a:r>
              <a:rPr lang="ro-MO" dirty="0" smtClean="0"/>
              <a:t>Î</a:t>
            </a:r>
            <a:r>
              <a:rPr lang="vi-VN" dirty="0" smtClean="0"/>
              <a:t>nsuşirile </a:t>
            </a:r>
            <a:r>
              <a:rPr lang="vi-VN" dirty="0" smtClean="0"/>
              <a:t>psihice reprezintă nişte formaţii stabile, care asigură un anumit nivel calitativ şi cantitativ al activităţii şi conduitei, caracteristic pentru omul respectiv.</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o-MO" dirty="0" smtClean="0"/>
              <a:t/>
            </a:r>
            <a:br>
              <a:rPr lang="ro-MO" dirty="0" smtClean="0"/>
            </a:br>
            <a:r>
              <a:rPr lang="ro-MO" dirty="0" smtClean="0"/>
              <a:t/>
            </a:r>
            <a:br>
              <a:rPr lang="ro-MO" dirty="0" smtClean="0"/>
            </a:br>
            <a:r>
              <a:rPr lang="ro-MO" dirty="0" smtClean="0"/>
              <a:t>3. </a:t>
            </a:r>
            <a:r>
              <a:rPr lang="ru-RU" dirty="0" err="1" smtClean="0"/>
              <a:t>Ramurile</a:t>
            </a:r>
            <a:r>
              <a:rPr lang="ru-RU" dirty="0" smtClean="0"/>
              <a:t> </a:t>
            </a:r>
            <a:r>
              <a:rPr lang="ru-RU" dirty="0" err="1" smtClean="0"/>
              <a:t>psihologiei</a:t>
            </a:r>
            <a:r>
              <a:rPr lang="ru-RU" dirty="0" smtClean="0"/>
              <a:t/>
            </a:r>
            <a:br>
              <a:rPr lang="ru-RU" dirty="0" smtClean="0"/>
            </a:br>
            <a:r>
              <a:rPr lang="ru-RU" dirty="0" err="1" smtClean="0"/>
              <a:t>Relația psihologiei</a:t>
            </a:r>
            <a:r>
              <a:rPr lang="ru-RU" dirty="0" smtClean="0"/>
              <a:t> </a:t>
            </a:r>
            <a:r>
              <a:rPr lang="ru-RU" dirty="0" err="1" smtClean="0"/>
              <a:t>cu</a:t>
            </a:r>
            <a:r>
              <a:rPr lang="ru-RU" dirty="0" smtClean="0"/>
              <a:t> </a:t>
            </a:r>
            <a:r>
              <a:rPr lang="ru-RU" dirty="0" err="1" smtClean="0"/>
              <a:t>alte</a:t>
            </a:r>
            <a:r>
              <a:rPr lang="ru-RU" dirty="0" smtClean="0"/>
              <a:t> </a:t>
            </a:r>
            <a:r>
              <a:rPr lang="ru-RU" dirty="0" err="1" smtClean="0"/>
              <a:t>științe</a:t>
            </a:r>
            <a:r>
              <a:rPr lang="ru-RU" dirty="0" smtClean="0"/>
              <a:t/>
            </a:r>
            <a:br>
              <a:rPr lang="ru-RU" dirty="0" smtClean="0"/>
            </a:br>
            <a:r>
              <a:rPr lang="it-IT" dirty="0" smtClean="0"/>
              <a:t> </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vi-VN" dirty="0" smtClean="0"/>
              <a:t>Psihologia contemporană prezintă în sine un sistem dezvoltat de domenii, care includ o serie de disciplini şi direcţii ştiinţifice diverse. Structura psihologiei ca ştiinţă este formată din diverse ramuri atât fundamentale, care prezintă în sine direcţii de cercetări ştiinţifice, dezvoltându-se relativ de sine stătător, cât şi aplicative (speciale). </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O" dirty="0" smtClean="0"/>
              <a:t>Ramurile Psihologiei</a:t>
            </a:r>
            <a:endParaRPr lang="ru-RU" dirty="0"/>
          </a:p>
        </p:txBody>
      </p:sp>
      <p:sp>
        <p:nvSpPr>
          <p:cNvPr id="3" name="Содержимое 2"/>
          <p:cNvSpPr>
            <a:spLocks noGrp="1"/>
          </p:cNvSpPr>
          <p:nvPr>
            <p:ph idx="1"/>
          </p:nvPr>
        </p:nvSpPr>
        <p:spPr/>
        <p:txBody>
          <a:bodyPr>
            <a:normAutofit fontScale="92500" lnSpcReduction="10000"/>
          </a:bodyPr>
          <a:lstStyle/>
          <a:p>
            <a:r>
              <a:rPr lang="vi-VN" dirty="0" smtClean="0"/>
              <a:t>Ramurile fundamentale ale psihologiei au un sens general pentru înţelegerea şi lămurirea psihologiei şi comportării oamenilor, indiferent de faptul cine sunt ei şi cu ce activitate concretă se ocupă. Aceste ramuri sunt menite să ofere cunoştinţe, la fel de necesare pentru toţi cei, care sunt interesaţi de psihologie şi de comportamentul uman. </a:t>
            </a:r>
            <a:r>
              <a:rPr lang="ro-MO" dirty="0" smtClean="0"/>
              <a:t>Î</a:t>
            </a:r>
            <a:r>
              <a:rPr lang="vi-VN" dirty="0" smtClean="0"/>
              <a:t>n </a:t>
            </a:r>
            <a:r>
              <a:rPr lang="vi-VN" dirty="0" smtClean="0"/>
              <a:t>puterea unei astfel de universalităţi aceste cunoştinţe uneori se unesc prin termenul de „psihologie generală.” Aplicative sunt numite acele ramuri ale ştiinţei psihologice, realizările cărora sunt utilizate în practică. Ramurile generale propun şi rezolvă probleme, la fel de importante pentru dezvoltarea egală a tuturor direcţiilor psihologice fară excepţii, iar cele speciale - evidenţiază probleme, care prezintă un interes deosebit pentru cunoaşterea uneia sau câtorva grupe de fenomene.</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o-MO" dirty="0" smtClean="0"/>
              <a:t>1. </a:t>
            </a:r>
            <a:r>
              <a:rPr lang="ru-RU" dirty="0" err="1" smtClean="0"/>
              <a:t>Definirea</a:t>
            </a:r>
            <a:r>
              <a:rPr lang="ru-RU" dirty="0" smtClean="0"/>
              <a:t> </a:t>
            </a:r>
            <a:r>
              <a:rPr lang="ru-RU" dirty="0" err="1" smtClean="0"/>
              <a:t>psihologiei</a:t>
            </a:r>
            <a:r>
              <a:rPr lang="ru-RU" dirty="0" smtClean="0"/>
              <a:t> </a:t>
            </a:r>
            <a:r>
              <a:rPr lang="ru-RU" dirty="0" err="1" smtClean="0"/>
              <a:t>și al</a:t>
            </a:r>
            <a:r>
              <a:rPr lang="ru-RU" dirty="0" smtClean="0"/>
              <a:t> </a:t>
            </a:r>
            <a:r>
              <a:rPr lang="ru-RU" dirty="0" err="1" smtClean="0"/>
              <a:t>obiectului</a:t>
            </a:r>
            <a:r>
              <a:rPr lang="ru-RU" dirty="0" smtClean="0"/>
              <a:t> </a:t>
            </a:r>
            <a:r>
              <a:rPr lang="ru-RU" dirty="0" err="1" smtClean="0"/>
              <a:t>de</a:t>
            </a:r>
            <a:r>
              <a:rPr lang="ru-RU" dirty="0" smtClean="0"/>
              <a:t> </a:t>
            </a:r>
            <a:r>
              <a:rPr lang="ru-RU" dirty="0" err="1" smtClean="0"/>
              <a:t>studiu</a:t>
            </a:r>
            <a:r>
              <a:rPr lang="ru-RU" dirty="0" smtClean="0"/>
              <a:t/>
            </a:r>
            <a:br>
              <a:rPr lang="ru-RU" dirty="0" smtClean="0"/>
            </a:br>
            <a:endParaRPr lang="ru-RU" dirty="0"/>
          </a:p>
        </p:txBody>
      </p:sp>
      <p:sp>
        <p:nvSpPr>
          <p:cNvPr id="3" name="Содержимое 2"/>
          <p:cNvSpPr>
            <a:spLocks noGrp="1"/>
          </p:cNvSpPr>
          <p:nvPr>
            <p:ph idx="1"/>
          </p:nvPr>
        </p:nvSpPr>
        <p:spPr/>
        <p:txBody>
          <a:bodyPr/>
          <a:lstStyle/>
          <a:p>
            <a:r>
              <a:rPr lang="en-US" b="1" dirty="0" err="1" smtClean="0"/>
              <a:t>Psihologia</a:t>
            </a:r>
            <a:r>
              <a:rPr lang="en-US" b="1" dirty="0" smtClean="0"/>
              <a:t> </a:t>
            </a:r>
            <a:r>
              <a:rPr lang="en-US" dirty="0" smtClean="0"/>
              <a:t>(</a:t>
            </a:r>
            <a:r>
              <a:rPr lang="ro-RO" dirty="0" smtClean="0"/>
              <a:t>etimologia - </a:t>
            </a:r>
            <a:r>
              <a:rPr lang="en-US" dirty="0" err="1" smtClean="0"/>
              <a:t>limba</a:t>
            </a:r>
            <a:r>
              <a:rPr lang="en-US" dirty="0" smtClean="0"/>
              <a:t> </a:t>
            </a:r>
            <a:r>
              <a:rPr lang="en-US" dirty="0" err="1" smtClean="0"/>
              <a:t>greacă</a:t>
            </a:r>
            <a:r>
              <a:rPr lang="en-US" dirty="0" smtClean="0"/>
              <a:t>: </a:t>
            </a:r>
            <a:r>
              <a:rPr lang="en-US" i="1" dirty="0" err="1" smtClean="0"/>
              <a:t>psyché</a:t>
            </a:r>
            <a:r>
              <a:rPr lang="en-US" dirty="0" smtClean="0"/>
              <a:t> = </a:t>
            </a:r>
            <a:r>
              <a:rPr lang="en-US" dirty="0" err="1" smtClean="0"/>
              <a:t>suflet</a:t>
            </a:r>
            <a:r>
              <a:rPr lang="en-US" dirty="0" smtClean="0"/>
              <a:t>,  </a:t>
            </a:r>
            <a:r>
              <a:rPr lang="en-US" i="1" dirty="0" smtClean="0"/>
              <a:t>logos</a:t>
            </a:r>
            <a:r>
              <a:rPr lang="en-US" dirty="0" smtClean="0"/>
              <a:t> = </a:t>
            </a:r>
            <a:r>
              <a:rPr lang="en-US" dirty="0" err="1" smtClean="0"/>
              <a:t>știință</a:t>
            </a:r>
            <a:r>
              <a:rPr lang="en-US" dirty="0" smtClean="0"/>
              <a:t>) </a:t>
            </a:r>
            <a:r>
              <a:rPr lang="en-US" dirty="0" err="1" smtClean="0"/>
              <a:t>este</a:t>
            </a:r>
            <a:r>
              <a:rPr lang="en-US" dirty="0" smtClean="0"/>
              <a:t> </a:t>
            </a:r>
            <a:r>
              <a:rPr lang="en-US" dirty="0" err="1" smtClean="0"/>
              <a:t>știința</a:t>
            </a:r>
            <a:r>
              <a:rPr lang="en-US" dirty="0" smtClean="0"/>
              <a:t> care </a:t>
            </a:r>
            <a:r>
              <a:rPr lang="en-US" dirty="0" err="1" smtClean="0"/>
              <a:t>studiază</a:t>
            </a:r>
            <a:r>
              <a:rPr lang="en-US" dirty="0" smtClean="0"/>
              <a:t> </a:t>
            </a:r>
            <a:r>
              <a:rPr lang="en-US" dirty="0" err="1" smtClean="0"/>
              <a:t>comportamentul</a:t>
            </a:r>
            <a:r>
              <a:rPr lang="en-US" dirty="0" smtClean="0"/>
              <a:t> </a:t>
            </a:r>
            <a:r>
              <a:rPr lang="en-US" dirty="0" err="1" smtClean="0"/>
              <a:t>uman</a:t>
            </a:r>
            <a:r>
              <a:rPr lang="en-US" dirty="0" smtClean="0"/>
              <a:t>, </a:t>
            </a:r>
            <a:r>
              <a:rPr lang="en-US" dirty="0" err="1" smtClean="0"/>
              <a:t>inclusiv</a:t>
            </a:r>
            <a:r>
              <a:rPr lang="en-US" dirty="0" smtClean="0"/>
              <a:t> </a:t>
            </a:r>
            <a:r>
              <a:rPr lang="en-US" dirty="0" err="1" smtClean="0"/>
              <a:t>funcțiunile</a:t>
            </a:r>
            <a:r>
              <a:rPr lang="en-US" dirty="0" smtClean="0"/>
              <a:t> </a:t>
            </a:r>
            <a:r>
              <a:rPr lang="en-US" dirty="0" err="1" smtClean="0"/>
              <a:t>psihice</a:t>
            </a:r>
            <a:r>
              <a:rPr lang="en-US" dirty="0" smtClean="0"/>
              <a:t> </a:t>
            </a:r>
            <a:r>
              <a:rPr lang="en-US" dirty="0" err="1" smtClean="0"/>
              <a:t>și</a:t>
            </a:r>
            <a:r>
              <a:rPr lang="en-US" dirty="0" smtClean="0"/>
              <a:t> </a:t>
            </a:r>
            <a:r>
              <a:rPr lang="en-US" dirty="0" err="1" smtClean="0"/>
              <a:t>procesele</a:t>
            </a:r>
            <a:r>
              <a:rPr lang="en-US" dirty="0" smtClean="0"/>
              <a:t> </a:t>
            </a:r>
            <a:r>
              <a:rPr lang="en-US" dirty="0" err="1" smtClean="0"/>
              <a:t>mentale</a:t>
            </a:r>
            <a:r>
              <a:rPr lang="en-US" dirty="0" smtClean="0"/>
              <a:t> ca </a:t>
            </a:r>
            <a:r>
              <a:rPr lang="en-US" dirty="0" err="1" smtClean="0"/>
              <a:t>inteligența</a:t>
            </a:r>
            <a:r>
              <a:rPr lang="en-US" dirty="0" smtClean="0"/>
              <a:t>, </a:t>
            </a:r>
            <a:r>
              <a:rPr lang="en-US" dirty="0" err="1" smtClean="0"/>
              <a:t>memoria</a:t>
            </a:r>
            <a:r>
              <a:rPr lang="en-US" dirty="0" smtClean="0"/>
              <a:t>, </a:t>
            </a:r>
            <a:r>
              <a:rPr lang="en-US" dirty="0" err="1" smtClean="0"/>
              <a:t>percepția</a:t>
            </a:r>
            <a:r>
              <a:rPr lang="en-US" dirty="0" smtClean="0"/>
              <a:t>, </a:t>
            </a:r>
            <a:r>
              <a:rPr lang="en-US" dirty="0" err="1" smtClean="0"/>
              <a:t>precum</a:t>
            </a:r>
            <a:r>
              <a:rPr lang="en-US" dirty="0" smtClean="0"/>
              <a:t> </a:t>
            </a:r>
            <a:r>
              <a:rPr lang="en-US" dirty="0" err="1" smtClean="0"/>
              <a:t>și</a:t>
            </a:r>
            <a:r>
              <a:rPr lang="en-US" dirty="0" smtClean="0"/>
              <a:t> </a:t>
            </a:r>
            <a:r>
              <a:rPr lang="en-US" dirty="0" err="1" smtClean="0"/>
              <a:t>experiențele</a:t>
            </a:r>
            <a:r>
              <a:rPr lang="en-US" dirty="0" smtClean="0"/>
              <a:t> </a:t>
            </a:r>
            <a:r>
              <a:rPr lang="en-US" dirty="0" err="1" smtClean="0"/>
              <a:t>interioare</a:t>
            </a:r>
            <a:r>
              <a:rPr lang="en-US" dirty="0" smtClean="0"/>
              <a:t> </a:t>
            </a:r>
            <a:r>
              <a:rPr lang="en-US" dirty="0" err="1" smtClean="0"/>
              <a:t>și</a:t>
            </a:r>
            <a:r>
              <a:rPr lang="en-US" dirty="0" smtClean="0"/>
              <a:t> </a:t>
            </a:r>
            <a:r>
              <a:rPr lang="en-US" dirty="0" err="1" smtClean="0"/>
              <a:t>subiective</a:t>
            </a:r>
            <a:r>
              <a:rPr lang="en-US" dirty="0" smtClean="0"/>
              <a:t> cum </a:t>
            </a:r>
            <a:r>
              <a:rPr lang="en-US" dirty="0" err="1" smtClean="0"/>
              <a:t>sunt</a:t>
            </a:r>
            <a:r>
              <a:rPr lang="en-US" dirty="0" smtClean="0"/>
              <a:t> </a:t>
            </a:r>
            <a:r>
              <a:rPr lang="en-US" dirty="0" err="1" smtClean="0"/>
              <a:t>sentimentele</a:t>
            </a:r>
            <a:r>
              <a:rPr lang="en-US" dirty="0" smtClean="0"/>
              <a:t>, </a:t>
            </a:r>
            <a:r>
              <a:rPr lang="en-US" dirty="0" err="1" smtClean="0"/>
              <a:t>speranțele</a:t>
            </a:r>
            <a:r>
              <a:rPr lang="en-US" dirty="0" smtClean="0"/>
              <a:t> </a:t>
            </a:r>
            <a:r>
              <a:rPr lang="en-US" dirty="0" err="1" smtClean="0"/>
              <a:t>și</a:t>
            </a:r>
            <a:r>
              <a:rPr lang="en-US" dirty="0" smtClean="0"/>
              <a:t> </a:t>
            </a:r>
            <a:r>
              <a:rPr lang="en-US" dirty="0" err="1" smtClean="0"/>
              <a:t>motivarea</a:t>
            </a:r>
            <a:r>
              <a:rPr lang="en-US" dirty="0" smtClean="0"/>
              <a:t>, </a:t>
            </a:r>
            <a:r>
              <a:rPr lang="en-US" dirty="0" err="1" smtClean="0"/>
              <a:t>procese</a:t>
            </a:r>
            <a:r>
              <a:rPr lang="en-US" dirty="0" smtClean="0"/>
              <a:t> fie </a:t>
            </a:r>
            <a:r>
              <a:rPr lang="en-US" dirty="0" err="1" smtClean="0"/>
              <a:t>conștiente</a:t>
            </a:r>
            <a:r>
              <a:rPr lang="en-US" dirty="0" smtClean="0"/>
              <a:t>, fie </a:t>
            </a:r>
            <a:r>
              <a:rPr lang="en-US" dirty="0" err="1" smtClean="0"/>
              <a:t>inconștiente</a:t>
            </a:r>
            <a:r>
              <a:rPr lang="en-US" dirty="0" smtClean="0"/>
              <a:t>.</a:t>
            </a:r>
          </a:p>
          <a:p>
            <a:r>
              <a:rPr lang="vi-VN" dirty="0" smtClean="0"/>
              <a:t>Psihologia este o ştiinţă foarte veche, care în acelaşi timp e şi foarte tânără. Pe de o parte, vârsta ei numără cca 2400 ani, iar pe de altă parte, abia în secolul XIX ea se constituie ca ştiinţă independentă. </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O" dirty="0" smtClean="0"/>
              <a:t>Ramurile Psihologiei</a:t>
            </a:r>
            <a:endParaRPr lang="ru-RU" dirty="0"/>
          </a:p>
        </p:txBody>
      </p:sp>
      <p:sp>
        <p:nvSpPr>
          <p:cNvPr id="3" name="Содержимое 2"/>
          <p:cNvSpPr>
            <a:spLocks noGrp="1"/>
          </p:cNvSpPr>
          <p:nvPr>
            <p:ph idx="1"/>
          </p:nvPr>
        </p:nvSpPr>
        <p:spPr/>
        <p:txBody>
          <a:bodyPr/>
          <a:lstStyle/>
          <a:p>
            <a:r>
              <a:rPr lang="en-US" b="1" dirty="0" err="1" smtClean="0"/>
              <a:t>Psihopatologia</a:t>
            </a:r>
            <a:r>
              <a:rPr lang="en-US" b="1" dirty="0" smtClean="0"/>
              <a:t>,</a:t>
            </a:r>
            <a:r>
              <a:rPr lang="en-US" dirty="0" smtClean="0"/>
              <a:t> </a:t>
            </a:r>
            <a:r>
              <a:rPr lang="en-US" dirty="0" err="1" smtClean="0"/>
              <a:t>domeniu</a:t>
            </a:r>
            <a:r>
              <a:rPr lang="en-US" dirty="0" smtClean="0"/>
              <a:t> de </a:t>
            </a:r>
            <a:r>
              <a:rPr lang="en-US" dirty="0" err="1" smtClean="0"/>
              <a:t>studiu</a:t>
            </a:r>
            <a:r>
              <a:rPr lang="en-US" dirty="0" smtClean="0"/>
              <a:t> al </a:t>
            </a:r>
            <a:r>
              <a:rPr lang="en-US" dirty="0" err="1" smtClean="0"/>
              <a:t>comportamentului</a:t>
            </a:r>
            <a:r>
              <a:rPr lang="en-US" dirty="0" smtClean="0"/>
              <a:t> </a:t>
            </a:r>
            <a:r>
              <a:rPr lang="en-US" dirty="0" err="1" smtClean="0"/>
              <a:t>anormal</a:t>
            </a:r>
            <a:r>
              <a:rPr lang="en-US" dirty="0" smtClean="0"/>
              <a:t>. </a:t>
            </a:r>
            <a:r>
              <a:rPr lang="en-US" dirty="0" err="1" smtClean="0"/>
              <a:t>Aceast</a:t>
            </a:r>
            <a:r>
              <a:rPr lang="ro-RO" dirty="0" smtClean="0"/>
              <a:t>ă</a:t>
            </a:r>
            <a:r>
              <a:rPr lang="en-US" dirty="0" smtClean="0"/>
              <a:t> </a:t>
            </a:r>
            <a:r>
              <a:rPr lang="en-US" dirty="0" err="1" smtClean="0"/>
              <a:t>ramur</a:t>
            </a:r>
            <a:r>
              <a:rPr lang="ro-RO" dirty="0" smtClean="0"/>
              <a:t>ă</a:t>
            </a:r>
            <a:r>
              <a:rPr lang="en-US" dirty="0" smtClean="0"/>
              <a:t> a </a:t>
            </a:r>
            <a:r>
              <a:rPr lang="en-US" dirty="0" err="1" smtClean="0"/>
              <a:t>psihologiei</a:t>
            </a:r>
            <a:r>
              <a:rPr lang="en-US" dirty="0" smtClean="0"/>
              <a:t> se </a:t>
            </a:r>
            <a:r>
              <a:rPr lang="en-US" dirty="0" err="1" smtClean="0"/>
              <a:t>centreaz</a:t>
            </a:r>
            <a:r>
              <a:rPr lang="ro-RO" dirty="0" smtClean="0"/>
              <a:t>ă</a:t>
            </a:r>
            <a:r>
              <a:rPr lang="en-US" dirty="0" smtClean="0"/>
              <a:t> </a:t>
            </a:r>
            <a:r>
              <a:rPr lang="en-US" dirty="0" err="1" smtClean="0"/>
              <a:t>pe</a:t>
            </a:r>
            <a:r>
              <a:rPr lang="en-US" dirty="0" smtClean="0"/>
              <a:t> </a:t>
            </a:r>
            <a:r>
              <a:rPr lang="en-US" dirty="0" err="1" smtClean="0"/>
              <a:t>tratamentul</a:t>
            </a:r>
            <a:r>
              <a:rPr lang="en-US" dirty="0" smtClean="0"/>
              <a:t> </a:t>
            </a:r>
            <a:r>
              <a:rPr lang="en-US" dirty="0" err="1" smtClean="0"/>
              <a:t>bolilor</a:t>
            </a:r>
            <a:r>
              <a:rPr lang="en-US" dirty="0" smtClean="0"/>
              <a:t> </a:t>
            </a:r>
            <a:r>
              <a:rPr lang="en-US" dirty="0" err="1" smtClean="0"/>
              <a:t>mentale</a:t>
            </a:r>
            <a:r>
              <a:rPr lang="en-US" dirty="0" smtClean="0"/>
              <a:t>, </a:t>
            </a:r>
            <a:r>
              <a:rPr lang="en-US" dirty="0" err="1" smtClean="0"/>
              <a:t>incluz</a:t>
            </a:r>
            <a:r>
              <a:rPr lang="ro-RO" dirty="0" smtClean="0"/>
              <a:t>â</a:t>
            </a:r>
            <a:r>
              <a:rPr lang="en-US" dirty="0" err="1" smtClean="0"/>
              <a:t>nd</a:t>
            </a:r>
            <a:r>
              <a:rPr lang="en-US" dirty="0" smtClean="0"/>
              <a:t> </a:t>
            </a:r>
            <a:r>
              <a:rPr lang="en-US" dirty="0" err="1" smtClean="0"/>
              <a:t>psihoterapia</a:t>
            </a:r>
            <a:r>
              <a:rPr lang="en-US" dirty="0" smtClean="0"/>
              <a:t> </a:t>
            </a:r>
            <a:r>
              <a:rPr lang="ro-RO" dirty="0" smtClean="0"/>
              <a:t>ş</a:t>
            </a:r>
            <a:r>
              <a:rPr lang="en-US" dirty="0" err="1" smtClean="0"/>
              <a:t>i</a:t>
            </a:r>
            <a:r>
              <a:rPr lang="en-US" dirty="0" smtClean="0"/>
              <a:t> par</a:t>
            </a:r>
            <a:r>
              <a:rPr lang="ro-RO" dirty="0" smtClean="0"/>
              <a:t>ţ</a:t>
            </a:r>
            <a:r>
              <a:rPr lang="en-US" dirty="0" err="1" smtClean="0"/>
              <a:t>ial</a:t>
            </a:r>
            <a:r>
              <a:rPr lang="en-US" dirty="0" smtClean="0"/>
              <a:t> </a:t>
            </a:r>
            <a:r>
              <a:rPr lang="en-US" dirty="0" err="1" smtClean="0"/>
              <a:t>psihologia</a:t>
            </a:r>
            <a:r>
              <a:rPr lang="en-US" dirty="0" smtClean="0"/>
              <a:t> clinic</a:t>
            </a:r>
            <a:r>
              <a:rPr lang="ro-RO" dirty="0" smtClean="0"/>
              <a:t>ă</a:t>
            </a:r>
            <a:r>
              <a:rPr lang="en-US" dirty="0" smtClean="0"/>
              <a:t>. </a:t>
            </a:r>
            <a:endParaRPr lang="ro-MO" dirty="0" smtClean="0"/>
          </a:p>
          <a:p>
            <a:r>
              <a:rPr lang="en-US" b="1" dirty="0" err="1" smtClean="0"/>
              <a:t>Psihologia</a:t>
            </a:r>
            <a:r>
              <a:rPr lang="en-US" b="1" dirty="0" smtClean="0"/>
              <a:t> biologic</a:t>
            </a:r>
            <a:r>
              <a:rPr lang="ro-RO" b="1" dirty="0" smtClean="0"/>
              <a:t>ă</a:t>
            </a:r>
            <a:r>
              <a:rPr lang="en-US" b="1" i="1" dirty="0" smtClean="0"/>
              <a:t>,</a:t>
            </a:r>
            <a:r>
              <a:rPr lang="en-US" dirty="0" smtClean="0"/>
              <a:t> </a:t>
            </a:r>
            <a:r>
              <a:rPr lang="en-US" dirty="0" err="1" smtClean="0"/>
              <a:t>cunoscut</a:t>
            </a:r>
            <a:r>
              <a:rPr lang="ro-RO" dirty="0" smtClean="0"/>
              <a:t>ă</a:t>
            </a:r>
            <a:r>
              <a:rPr lang="en-US" dirty="0" smtClean="0"/>
              <a:t> </a:t>
            </a:r>
            <a:r>
              <a:rPr lang="ro-RO" dirty="0" smtClean="0"/>
              <a:t>ş</a:t>
            </a:r>
            <a:r>
              <a:rPr lang="en-US" dirty="0" err="1" smtClean="0"/>
              <a:t>i</a:t>
            </a:r>
            <a:r>
              <a:rPr lang="en-US" dirty="0" smtClean="0"/>
              <a:t> sub </a:t>
            </a:r>
            <a:r>
              <a:rPr lang="en-US" dirty="0" err="1" smtClean="0"/>
              <a:t>numele</a:t>
            </a:r>
            <a:r>
              <a:rPr lang="en-US" dirty="0" smtClean="0"/>
              <a:t> de </a:t>
            </a:r>
            <a:r>
              <a:rPr lang="en-US" b="1" dirty="0" err="1" smtClean="0"/>
              <a:t>biopsihologie</a:t>
            </a:r>
            <a:r>
              <a:rPr lang="en-US" dirty="0" smtClean="0"/>
              <a:t>, </a:t>
            </a:r>
            <a:r>
              <a:rPr lang="en-US" dirty="0" err="1" smtClean="0"/>
              <a:t>studiaz</a:t>
            </a:r>
            <a:r>
              <a:rPr lang="ro-RO" dirty="0" smtClean="0"/>
              <a:t>ă</a:t>
            </a:r>
            <a:r>
              <a:rPr lang="en-US" dirty="0" smtClean="0"/>
              <a:t> </a:t>
            </a:r>
            <a:r>
              <a:rPr lang="en-US" dirty="0" err="1" smtClean="0"/>
              <a:t>modul</a:t>
            </a:r>
            <a:r>
              <a:rPr lang="en-US" dirty="0" smtClean="0"/>
              <a:t> </a:t>
            </a:r>
            <a:r>
              <a:rPr lang="ro-RO" dirty="0" smtClean="0"/>
              <a:t>î</a:t>
            </a:r>
            <a:r>
              <a:rPr lang="en-US" dirty="0" smtClean="0"/>
              <a:t>n care </a:t>
            </a:r>
            <a:r>
              <a:rPr lang="en-US" dirty="0" err="1" smtClean="0"/>
              <a:t>procesele</a:t>
            </a:r>
            <a:r>
              <a:rPr lang="en-US" dirty="0" smtClean="0"/>
              <a:t> </a:t>
            </a:r>
            <a:r>
              <a:rPr lang="en-US" dirty="0" err="1" smtClean="0"/>
              <a:t>biologice</a:t>
            </a:r>
            <a:r>
              <a:rPr lang="en-US" dirty="0" smtClean="0"/>
              <a:t> </a:t>
            </a:r>
            <a:r>
              <a:rPr lang="en-US" dirty="0" err="1" smtClean="0"/>
              <a:t>influen</a:t>
            </a:r>
            <a:r>
              <a:rPr lang="ro-RO" dirty="0" smtClean="0"/>
              <a:t>ţ</a:t>
            </a:r>
            <a:r>
              <a:rPr lang="en-US" dirty="0" err="1" smtClean="0"/>
              <a:t>eaz</a:t>
            </a:r>
            <a:r>
              <a:rPr lang="ro-RO" dirty="0" smtClean="0"/>
              <a:t>ă</a:t>
            </a:r>
            <a:r>
              <a:rPr lang="en-US" dirty="0" smtClean="0"/>
              <a:t> </a:t>
            </a:r>
            <a:r>
              <a:rPr lang="en-US" dirty="0" err="1" smtClean="0"/>
              <a:t>mintea</a:t>
            </a:r>
            <a:r>
              <a:rPr lang="en-US" dirty="0" smtClean="0"/>
              <a:t> </a:t>
            </a:r>
            <a:r>
              <a:rPr lang="ro-RO" dirty="0" smtClean="0"/>
              <a:t>ş</a:t>
            </a:r>
            <a:r>
              <a:rPr lang="en-US" dirty="0" err="1" smtClean="0"/>
              <a:t>i</a:t>
            </a:r>
            <a:r>
              <a:rPr lang="en-US" dirty="0" smtClean="0"/>
              <a:t> </a:t>
            </a:r>
            <a:r>
              <a:rPr lang="en-US" dirty="0" err="1" smtClean="0"/>
              <a:t>comportamentul</a:t>
            </a:r>
            <a:r>
              <a:rPr lang="en-US" dirty="0" smtClean="0"/>
              <a:t>. </a:t>
            </a:r>
            <a:r>
              <a:rPr lang="en-US" dirty="0" err="1" smtClean="0"/>
              <a:t>Acest</a:t>
            </a:r>
            <a:r>
              <a:rPr lang="en-US" dirty="0" smtClean="0"/>
              <a:t> </a:t>
            </a:r>
            <a:r>
              <a:rPr lang="en-US" dirty="0" err="1" smtClean="0"/>
              <a:t>domeniu</a:t>
            </a:r>
            <a:r>
              <a:rPr lang="en-US" dirty="0" smtClean="0"/>
              <a:t> </a:t>
            </a:r>
            <a:r>
              <a:rPr lang="en-US" dirty="0" err="1" smtClean="0"/>
              <a:t>este</a:t>
            </a:r>
            <a:r>
              <a:rPr lang="en-US" dirty="0" smtClean="0"/>
              <a:t> </a:t>
            </a:r>
            <a:r>
              <a:rPr lang="en-US" dirty="0" err="1" smtClean="0"/>
              <a:t>str</a:t>
            </a:r>
            <a:r>
              <a:rPr lang="ro-RO" dirty="0" smtClean="0"/>
              <a:t>â</a:t>
            </a:r>
            <a:r>
              <a:rPr lang="en-US" dirty="0" smtClean="0"/>
              <a:t>ns </a:t>
            </a:r>
            <a:r>
              <a:rPr lang="en-US" dirty="0" err="1" smtClean="0"/>
              <a:t>legat</a:t>
            </a:r>
            <a:r>
              <a:rPr lang="en-US" dirty="0" smtClean="0"/>
              <a:t> de </a:t>
            </a:r>
            <a:r>
              <a:rPr lang="en-US" dirty="0" err="1" smtClean="0"/>
              <a:t>neuro</a:t>
            </a:r>
            <a:r>
              <a:rPr lang="ro-RO" dirty="0" smtClean="0"/>
              <a:t>ş</a:t>
            </a:r>
            <a:r>
              <a:rPr lang="en-US" dirty="0" err="1" smtClean="0"/>
              <a:t>tiin</a:t>
            </a:r>
            <a:r>
              <a:rPr lang="ro-RO" dirty="0" smtClean="0"/>
              <a:t>ţ</a:t>
            </a:r>
            <a:r>
              <a:rPr lang="en-US" dirty="0" smtClean="0"/>
              <a:t>e </a:t>
            </a:r>
            <a:r>
              <a:rPr lang="ro-RO" dirty="0" smtClean="0"/>
              <a:t>ş</a:t>
            </a:r>
            <a:r>
              <a:rPr lang="en-US" dirty="0" err="1" smtClean="0"/>
              <a:t>i</a:t>
            </a:r>
            <a:r>
              <a:rPr lang="en-US" dirty="0" smtClean="0"/>
              <a:t> </a:t>
            </a:r>
            <a:r>
              <a:rPr lang="en-US" dirty="0" err="1" smtClean="0"/>
              <a:t>folose</a:t>
            </a:r>
            <a:r>
              <a:rPr lang="ro-RO" dirty="0" smtClean="0"/>
              <a:t>ş</a:t>
            </a:r>
            <a:r>
              <a:rPr lang="en-US" dirty="0" err="1" smtClean="0"/>
              <a:t>te</a:t>
            </a:r>
            <a:r>
              <a:rPr lang="en-US" dirty="0" smtClean="0"/>
              <a:t> </a:t>
            </a:r>
            <a:r>
              <a:rPr lang="en-US" dirty="0" err="1" smtClean="0"/>
              <a:t>instrumente</a:t>
            </a:r>
            <a:r>
              <a:rPr lang="en-US" dirty="0" smtClean="0"/>
              <a:t> </a:t>
            </a:r>
            <a:r>
              <a:rPr lang="ro-RO" dirty="0" smtClean="0"/>
              <a:t>de investigaţie pre</a:t>
            </a:r>
            <a:r>
              <a:rPr lang="en-US" dirty="0" smtClean="0"/>
              <a:t>cum </a:t>
            </a:r>
            <a:r>
              <a:rPr lang="en-US" dirty="0" err="1" smtClean="0"/>
              <a:t>rezonan</a:t>
            </a:r>
            <a:r>
              <a:rPr lang="ro-RO" dirty="0" smtClean="0"/>
              <a:t>ţ</a:t>
            </a:r>
            <a:r>
              <a:rPr lang="en-US" dirty="0" smtClean="0"/>
              <a:t>a magnetic</a:t>
            </a:r>
            <a:r>
              <a:rPr lang="ro-RO" dirty="0" smtClean="0"/>
              <a:t>ă</a:t>
            </a:r>
            <a:r>
              <a:rPr lang="en-US" dirty="0" smtClean="0"/>
              <a:t> nuclear</a:t>
            </a:r>
            <a:r>
              <a:rPr lang="ro-RO" dirty="0" smtClean="0"/>
              <a:t>ă</a:t>
            </a:r>
            <a:r>
              <a:rPr lang="en-US" dirty="0" smtClean="0"/>
              <a:t> </a:t>
            </a:r>
            <a:r>
              <a:rPr lang="en-US" dirty="0" err="1" smtClean="0"/>
              <a:t>sau</a:t>
            </a:r>
            <a:r>
              <a:rPr lang="en-US" dirty="0" smtClean="0"/>
              <a:t> </a:t>
            </a:r>
            <a:r>
              <a:rPr lang="en-US" dirty="0" err="1" smtClean="0"/>
              <a:t>tomografia</a:t>
            </a:r>
            <a:r>
              <a:rPr lang="en-US" dirty="0" smtClean="0"/>
              <a:t> </a:t>
            </a:r>
            <a:r>
              <a:rPr lang="en-US" dirty="0" err="1" smtClean="0"/>
              <a:t>computerizat</a:t>
            </a:r>
            <a:r>
              <a:rPr lang="ro-RO" dirty="0" smtClean="0"/>
              <a:t>ă</a:t>
            </a:r>
            <a:r>
              <a:rPr lang="en-US" dirty="0" smtClean="0"/>
              <a:t> </a:t>
            </a:r>
            <a:r>
              <a:rPr lang="en-US" dirty="0" err="1" smtClean="0"/>
              <a:t>pentru</a:t>
            </a:r>
            <a:r>
              <a:rPr lang="en-US" dirty="0" smtClean="0"/>
              <a:t> a </a:t>
            </a:r>
            <a:r>
              <a:rPr lang="en-US" dirty="0" err="1" smtClean="0"/>
              <a:t>studia</a:t>
            </a:r>
            <a:r>
              <a:rPr lang="en-US" dirty="0" smtClean="0"/>
              <a:t> </a:t>
            </a:r>
            <a:r>
              <a:rPr lang="en-US" dirty="0" err="1" smtClean="0"/>
              <a:t>leziunile</a:t>
            </a:r>
            <a:r>
              <a:rPr lang="en-US" dirty="0" smtClean="0"/>
              <a:t> </a:t>
            </a:r>
            <a:r>
              <a:rPr lang="en-US" dirty="0" err="1" smtClean="0"/>
              <a:t>cerebrale</a:t>
            </a:r>
            <a:r>
              <a:rPr lang="en-US" dirty="0" smtClean="0"/>
              <a:t>.</a:t>
            </a:r>
          </a:p>
          <a:p>
            <a:endParaRPr lang="en-US" dirty="0" smtClean="0"/>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O" dirty="0" smtClean="0"/>
              <a:t>Ramurile Psihologiei</a:t>
            </a:r>
            <a:endParaRPr lang="ru-RU" dirty="0"/>
          </a:p>
        </p:txBody>
      </p:sp>
      <p:sp>
        <p:nvSpPr>
          <p:cNvPr id="3" name="Содержимое 2"/>
          <p:cNvSpPr>
            <a:spLocks noGrp="1"/>
          </p:cNvSpPr>
          <p:nvPr>
            <p:ph idx="1"/>
          </p:nvPr>
        </p:nvSpPr>
        <p:spPr/>
        <p:txBody>
          <a:bodyPr/>
          <a:lstStyle/>
          <a:p>
            <a:r>
              <a:rPr lang="en-US" b="1" dirty="0" err="1" smtClean="0"/>
              <a:t>Psihologia</a:t>
            </a:r>
            <a:r>
              <a:rPr lang="en-US" b="1" dirty="0" smtClean="0"/>
              <a:t> clinic</a:t>
            </a:r>
            <a:r>
              <a:rPr lang="ro-RO" b="1" dirty="0" smtClean="0"/>
              <a:t>ă</a:t>
            </a:r>
            <a:r>
              <a:rPr lang="en-US" dirty="0" smtClean="0"/>
              <a:t> se </a:t>
            </a:r>
            <a:r>
              <a:rPr lang="en-US" dirty="0" err="1" smtClean="0"/>
              <a:t>centreaz</a:t>
            </a:r>
            <a:r>
              <a:rPr lang="ro-RO" dirty="0" smtClean="0"/>
              <a:t>ă</a:t>
            </a:r>
            <a:r>
              <a:rPr lang="en-US" dirty="0" smtClean="0"/>
              <a:t> </a:t>
            </a:r>
            <a:r>
              <a:rPr lang="en-US" dirty="0" err="1" smtClean="0"/>
              <a:t>pe</a:t>
            </a:r>
            <a:r>
              <a:rPr lang="en-US" dirty="0" smtClean="0"/>
              <a:t> </a:t>
            </a:r>
            <a:r>
              <a:rPr lang="en-US" dirty="0" err="1" smtClean="0"/>
              <a:t>evaluarea</a:t>
            </a:r>
            <a:r>
              <a:rPr lang="en-US" dirty="0" smtClean="0"/>
              <a:t>, </a:t>
            </a:r>
            <a:r>
              <a:rPr lang="en-US" dirty="0" err="1" smtClean="0"/>
              <a:t>diagnosticul</a:t>
            </a:r>
            <a:r>
              <a:rPr lang="en-US" dirty="0" smtClean="0"/>
              <a:t> </a:t>
            </a:r>
            <a:r>
              <a:rPr lang="ro-RO" dirty="0" smtClean="0"/>
              <a:t>ş</a:t>
            </a:r>
            <a:r>
              <a:rPr lang="en-US" dirty="0" err="1" smtClean="0"/>
              <a:t>i</a:t>
            </a:r>
            <a:r>
              <a:rPr lang="en-US" dirty="0" smtClean="0"/>
              <a:t> </a:t>
            </a:r>
            <a:r>
              <a:rPr lang="en-US" dirty="0" err="1" smtClean="0"/>
              <a:t>tratamentul</a:t>
            </a:r>
            <a:r>
              <a:rPr lang="en-US" dirty="0" smtClean="0"/>
              <a:t> </a:t>
            </a:r>
            <a:r>
              <a:rPr lang="en-US" dirty="0" err="1" smtClean="0"/>
              <a:t>bolilor</a:t>
            </a:r>
            <a:r>
              <a:rPr lang="en-US" dirty="0" smtClean="0"/>
              <a:t> </a:t>
            </a:r>
            <a:r>
              <a:rPr lang="en-US" dirty="0" err="1" smtClean="0"/>
              <a:t>mentale</a:t>
            </a:r>
            <a:r>
              <a:rPr lang="en-US" dirty="0" smtClean="0"/>
              <a:t>, </a:t>
            </a:r>
            <a:r>
              <a:rPr lang="en-US" dirty="0" err="1" smtClean="0"/>
              <a:t>fiind</a:t>
            </a:r>
            <a:r>
              <a:rPr lang="en-US" dirty="0" smtClean="0"/>
              <a:t> </a:t>
            </a:r>
            <a:r>
              <a:rPr lang="ro-RO" dirty="0" smtClean="0"/>
              <a:t>î</a:t>
            </a:r>
            <a:r>
              <a:rPr lang="en-US" dirty="0" smtClean="0"/>
              <a:t>ns</a:t>
            </a:r>
            <a:r>
              <a:rPr lang="ro-RO" dirty="0" smtClean="0"/>
              <a:t>ă</a:t>
            </a:r>
            <a:r>
              <a:rPr lang="en-US" dirty="0" smtClean="0"/>
              <a:t> </a:t>
            </a:r>
            <a:r>
              <a:rPr lang="en-US" dirty="0" err="1" smtClean="0"/>
              <a:t>diferit</a:t>
            </a:r>
            <a:r>
              <a:rPr lang="ro-RO" dirty="0" smtClean="0"/>
              <a:t>ă</a:t>
            </a:r>
            <a:r>
              <a:rPr lang="en-US" dirty="0" smtClean="0"/>
              <a:t> de </a:t>
            </a:r>
            <a:r>
              <a:rPr lang="en-US" dirty="0" err="1" smtClean="0"/>
              <a:t>psihoterapie</a:t>
            </a:r>
            <a:r>
              <a:rPr lang="en-US" dirty="0" smtClean="0"/>
              <a:t> </a:t>
            </a:r>
            <a:r>
              <a:rPr lang="ro-RO" dirty="0" smtClean="0"/>
              <a:t>ş</a:t>
            </a:r>
            <a:r>
              <a:rPr lang="en-US" dirty="0" err="1" smtClean="0"/>
              <a:t>i</a:t>
            </a:r>
            <a:r>
              <a:rPr lang="en-US" dirty="0" smtClean="0"/>
              <a:t> </a:t>
            </a:r>
            <a:r>
              <a:rPr lang="en-US" dirty="0" err="1" smtClean="0"/>
              <a:t>consiliere</a:t>
            </a:r>
            <a:r>
              <a:rPr lang="en-US" dirty="0" smtClean="0"/>
              <a:t>. </a:t>
            </a:r>
            <a:r>
              <a:rPr lang="en-US" dirty="0" err="1" smtClean="0"/>
              <a:t>Psihoterapeutul</a:t>
            </a:r>
            <a:r>
              <a:rPr lang="en-US" dirty="0" smtClean="0"/>
              <a:t> </a:t>
            </a:r>
            <a:r>
              <a:rPr lang="ro-RO" dirty="0" smtClean="0"/>
              <a:t>ş</a:t>
            </a:r>
            <a:r>
              <a:rPr lang="en-US" dirty="0" err="1" smtClean="0"/>
              <a:t>i</a:t>
            </a:r>
            <a:r>
              <a:rPr lang="en-US" dirty="0" smtClean="0"/>
              <a:t>/</a:t>
            </a:r>
            <a:r>
              <a:rPr lang="en-US" dirty="0" err="1" smtClean="0"/>
              <a:t>sau</a:t>
            </a:r>
            <a:r>
              <a:rPr lang="en-US" dirty="0" smtClean="0"/>
              <a:t> </a:t>
            </a:r>
            <a:r>
              <a:rPr lang="en-US" dirty="0" err="1" smtClean="0"/>
              <a:t>consilierul</a:t>
            </a:r>
            <a:r>
              <a:rPr lang="en-US" dirty="0" smtClean="0"/>
              <a:t> </a:t>
            </a:r>
            <a:r>
              <a:rPr lang="en-US" dirty="0" err="1" smtClean="0"/>
              <a:t>sunt</a:t>
            </a:r>
            <a:r>
              <a:rPr lang="en-US" dirty="0" smtClean="0"/>
              <a:t> </a:t>
            </a:r>
            <a:r>
              <a:rPr lang="en-US" dirty="0" err="1" smtClean="0"/>
              <a:t>psihologi</a:t>
            </a:r>
            <a:r>
              <a:rPr lang="en-US" dirty="0" smtClean="0"/>
              <a:t> </a:t>
            </a:r>
            <a:r>
              <a:rPr lang="ro-RO" dirty="0" smtClean="0"/>
              <a:t>ş</a:t>
            </a:r>
            <a:r>
              <a:rPr lang="en-US" dirty="0" err="1" smtClean="0"/>
              <a:t>i</a:t>
            </a:r>
            <a:r>
              <a:rPr lang="en-US" dirty="0" smtClean="0"/>
              <a:t>/</a:t>
            </a:r>
            <a:r>
              <a:rPr lang="en-US" dirty="0" err="1" smtClean="0"/>
              <a:t>sau</a:t>
            </a:r>
            <a:r>
              <a:rPr lang="en-US" dirty="0" smtClean="0"/>
              <a:t> </a:t>
            </a:r>
            <a:r>
              <a:rPr lang="en-US" dirty="0" err="1" smtClean="0"/>
              <a:t>medici</a:t>
            </a:r>
            <a:r>
              <a:rPr lang="en-US" dirty="0" smtClean="0"/>
              <a:t> cu </a:t>
            </a:r>
            <a:r>
              <a:rPr lang="en-US" dirty="0" err="1" smtClean="0"/>
              <a:t>preg</a:t>
            </a:r>
            <a:r>
              <a:rPr lang="ro-RO" dirty="0" smtClean="0"/>
              <a:t>ă</a:t>
            </a:r>
            <a:r>
              <a:rPr lang="en-US" dirty="0" smtClean="0"/>
              <a:t>tire de </a:t>
            </a:r>
            <a:r>
              <a:rPr lang="en-US" dirty="0" err="1" smtClean="0"/>
              <a:t>specialitate</a:t>
            </a:r>
            <a:r>
              <a:rPr lang="en-US" dirty="0" smtClean="0"/>
              <a:t> </a:t>
            </a:r>
            <a:r>
              <a:rPr lang="en-US" dirty="0" err="1" smtClean="0"/>
              <a:t>pentru</a:t>
            </a:r>
            <a:r>
              <a:rPr lang="en-US" dirty="0" smtClean="0"/>
              <a:t> </a:t>
            </a:r>
            <a:r>
              <a:rPr lang="en-US" dirty="0" err="1" smtClean="0"/>
              <a:t>tratamentul</a:t>
            </a:r>
            <a:r>
              <a:rPr lang="en-US" dirty="0" smtClean="0"/>
              <a:t> </a:t>
            </a:r>
            <a:r>
              <a:rPr lang="en-US" dirty="0" err="1" smtClean="0"/>
              <a:t>tulbur</a:t>
            </a:r>
            <a:r>
              <a:rPr lang="ro-RO" dirty="0" smtClean="0"/>
              <a:t>ă</a:t>
            </a:r>
            <a:r>
              <a:rPr lang="en-US" dirty="0" err="1" smtClean="0"/>
              <a:t>rilor</a:t>
            </a:r>
            <a:r>
              <a:rPr lang="en-US" dirty="0" smtClean="0"/>
              <a:t> </a:t>
            </a:r>
            <a:r>
              <a:rPr lang="en-US" dirty="0" err="1" smtClean="0"/>
              <a:t>psihologice</a:t>
            </a:r>
            <a:r>
              <a:rPr lang="en-US" dirty="0" smtClean="0"/>
              <a:t> </a:t>
            </a:r>
            <a:r>
              <a:rPr lang="ro-RO" dirty="0" smtClean="0"/>
              <a:t>ş</a:t>
            </a:r>
            <a:r>
              <a:rPr lang="en-US" dirty="0" err="1" smtClean="0"/>
              <a:t>i</a:t>
            </a:r>
            <a:r>
              <a:rPr lang="en-US" dirty="0" smtClean="0"/>
              <a:t> </a:t>
            </a:r>
            <a:r>
              <a:rPr lang="en-US" dirty="0" err="1" smtClean="0"/>
              <a:t>bolilor</a:t>
            </a:r>
            <a:r>
              <a:rPr lang="en-US" dirty="0" smtClean="0"/>
              <a:t> </a:t>
            </a:r>
            <a:r>
              <a:rPr lang="en-US" dirty="0" err="1" smtClean="0"/>
              <a:t>mentale</a:t>
            </a:r>
            <a:r>
              <a:rPr lang="en-US" dirty="0" smtClean="0"/>
              <a:t>, </a:t>
            </a:r>
            <a:r>
              <a:rPr lang="ro-RO" dirty="0" smtClean="0"/>
              <a:t>î</a:t>
            </a:r>
            <a:r>
              <a:rPr lang="en-US" dirty="0" smtClean="0"/>
              <a:t>n </a:t>
            </a:r>
            <a:r>
              <a:rPr lang="en-US" dirty="0" err="1" smtClean="0"/>
              <a:t>timp</a:t>
            </a:r>
            <a:r>
              <a:rPr lang="en-US" dirty="0" smtClean="0"/>
              <a:t> </a:t>
            </a:r>
            <a:r>
              <a:rPr lang="en-US" dirty="0" err="1" smtClean="0"/>
              <a:t>ce</a:t>
            </a:r>
            <a:r>
              <a:rPr lang="en-US" dirty="0" smtClean="0"/>
              <a:t> </a:t>
            </a:r>
            <a:r>
              <a:rPr lang="en-US" dirty="0" err="1" smtClean="0"/>
              <a:t>psihologul</a:t>
            </a:r>
            <a:r>
              <a:rPr lang="en-US" dirty="0" smtClean="0"/>
              <a:t> clinician se </a:t>
            </a:r>
            <a:r>
              <a:rPr lang="en-US" dirty="0" err="1" smtClean="0"/>
              <a:t>ocup</a:t>
            </a:r>
            <a:r>
              <a:rPr lang="ro-RO" dirty="0" smtClean="0"/>
              <a:t>ă</a:t>
            </a:r>
            <a:r>
              <a:rPr lang="en-US" dirty="0" smtClean="0"/>
              <a:t> </a:t>
            </a:r>
            <a:r>
              <a:rPr lang="en-US" dirty="0" err="1" smtClean="0"/>
              <a:t>mai</a:t>
            </a:r>
            <a:r>
              <a:rPr lang="en-US" dirty="0" smtClean="0"/>
              <a:t> ales de diagnostic </a:t>
            </a:r>
            <a:r>
              <a:rPr lang="ro-RO" dirty="0" smtClean="0"/>
              <a:t>ş</a:t>
            </a:r>
            <a:r>
              <a:rPr lang="en-US" dirty="0" err="1" smtClean="0"/>
              <a:t>i</a:t>
            </a:r>
            <a:r>
              <a:rPr lang="en-US" dirty="0" smtClean="0"/>
              <a:t> test</a:t>
            </a:r>
            <a:r>
              <a:rPr lang="ro-RO" dirty="0" smtClean="0"/>
              <a:t>ă</a:t>
            </a:r>
            <a:r>
              <a:rPr lang="en-US" dirty="0" err="1" smtClean="0"/>
              <a:t>ri</a:t>
            </a:r>
            <a:r>
              <a:rPr lang="en-US" dirty="0" smtClean="0"/>
              <a:t>.</a:t>
            </a:r>
            <a:endParaRPr lang="ro-MO" dirty="0" smtClean="0"/>
          </a:p>
          <a:p>
            <a:r>
              <a:rPr lang="en-US" b="1" dirty="0" err="1" smtClean="0"/>
              <a:t>Psihologia</a:t>
            </a:r>
            <a:r>
              <a:rPr lang="en-US" b="1" dirty="0" smtClean="0"/>
              <a:t> </a:t>
            </a:r>
            <a:r>
              <a:rPr lang="en-US" b="1" dirty="0" err="1" smtClean="0"/>
              <a:t>cognitiv</a:t>
            </a:r>
            <a:r>
              <a:rPr lang="ro-RO" b="1" dirty="0" smtClean="0"/>
              <a:t>ă</a:t>
            </a:r>
            <a:r>
              <a:rPr lang="en-US" b="1" dirty="0" smtClean="0"/>
              <a:t> </a:t>
            </a:r>
            <a:r>
              <a:rPr lang="ro-RO" dirty="0" smtClean="0"/>
              <a:t>abordează </a:t>
            </a:r>
            <a:r>
              <a:rPr lang="en-US" dirty="0" err="1" smtClean="0"/>
              <a:t>procesel</a:t>
            </a:r>
            <a:r>
              <a:rPr lang="ro-RO" dirty="0" smtClean="0"/>
              <a:t>e</a:t>
            </a:r>
            <a:r>
              <a:rPr lang="en-US" dirty="0" smtClean="0"/>
              <a:t> de g</a:t>
            </a:r>
            <a:r>
              <a:rPr lang="ro-RO" dirty="0" smtClean="0"/>
              <a:t>â</a:t>
            </a:r>
            <a:r>
              <a:rPr lang="en-US" dirty="0" err="1" smtClean="0"/>
              <a:t>ndire</a:t>
            </a:r>
            <a:r>
              <a:rPr lang="en-US" dirty="0" smtClean="0"/>
              <a:t> </a:t>
            </a:r>
            <a:r>
              <a:rPr lang="en-US" dirty="0" err="1" smtClean="0"/>
              <a:t>uman</a:t>
            </a:r>
            <a:r>
              <a:rPr lang="ro-RO" dirty="0" smtClean="0"/>
              <a:t>ă</a:t>
            </a:r>
            <a:r>
              <a:rPr lang="en-US" dirty="0" smtClean="0"/>
              <a:t> </a:t>
            </a:r>
            <a:r>
              <a:rPr lang="ro-RO" dirty="0" smtClean="0"/>
              <a:t>ş</a:t>
            </a:r>
            <a:r>
              <a:rPr lang="en-US" dirty="0" err="1" smtClean="0"/>
              <a:t>i</a:t>
            </a:r>
            <a:r>
              <a:rPr lang="en-US" dirty="0" smtClean="0"/>
              <a:t> a </a:t>
            </a:r>
            <a:r>
              <a:rPr lang="en-US" dirty="0" err="1" smtClean="0"/>
              <a:t>cogni</a:t>
            </a:r>
            <a:r>
              <a:rPr lang="ro-RO" dirty="0" smtClean="0"/>
              <a:t>ţ</a:t>
            </a:r>
            <a:r>
              <a:rPr lang="en-US" dirty="0" err="1" smtClean="0"/>
              <a:t>iilor</a:t>
            </a:r>
            <a:r>
              <a:rPr lang="en-US" dirty="0" smtClean="0"/>
              <a:t>. </a:t>
            </a:r>
            <a:r>
              <a:rPr lang="en-US" dirty="0" err="1" smtClean="0"/>
              <a:t>Psihologii</a:t>
            </a:r>
            <a:r>
              <a:rPr lang="en-US" dirty="0" smtClean="0"/>
              <a:t> </a:t>
            </a:r>
            <a:r>
              <a:rPr lang="en-US" dirty="0" err="1" smtClean="0"/>
              <a:t>cognitivi</a:t>
            </a:r>
            <a:r>
              <a:rPr lang="ro-RO" dirty="0" smtClean="0"/>
              <a:t>ş</a:t>
            </a:r>
            <a:r>
              <a:rPr lang="en-US" dirty="0" err="1" smtClean="0"/>
              <a:t>ti</a:t>
            </a:r>
            <a:r>
              <a:rPr lang="en-US" dirty="0" smtClean="0"/>
              <a:t> </a:t>
            </a:r>
            <a:r>
              <a:rPr lang="en-US" dirty="0" err="1" smtClean="0"/>
              <a:t>studiaz</a:t>
            </a:r>
            <a:r>
              <a:rPr lang="ro-RO" dirty="0" smtClean="0"/>
              <a:t>ă</a:t>
            </a:r>
            <a:r>
              <a:rPr lang="en-US" dirty="0" smtClean="0"/>
              <a:t> </a:t>
            </a:r>
            <a:r>
              <a:rPr lang="en-US" dirty="0" err="1" smtClean="0"/>
              <a:t>aten</a:t>
            </a:r>
            <a:r>
              <a:rPr lang="ro-RO" dirty="0" smtClean="0"/>
              <a:t>ţ</a:t>
            </a:r>
            <a:r>
              <a:rPr lang="en-US" dirty="0" err="1" smtClean="0"/>
              <a:t>ia</a:t>
            </a:r>
            <a:r>
              <a:rPr lang="en-US" dirty="0" smtClean="0"/>
              <a:t>, </a:t>
            </a:r>
            <a:r>
              <a:rPr lang="en-US" dirty="0" err="1" smtClean="0"/>
              <a:t>memoria</a:t>
            </a:r>
            <a:r>
              <a:rPr lang="en-US" dirty="0" smtClean="0"/>
              <a:t>, </a:t>
            </a:r>
            <a:r>
              <a:rPr lang="en-US" dirty="0" err="1" smtClean="0"/>
              <a:t>percep</a:t>
            </a:r>
            <a:r>
              <a:rPr lang="ro-RO" dirty="0" smtClean="0"/>
              <a:t>ţ</a:t>
            </a:r>
            <a:r>
              <a:rPr lang="en-US" dirty="0" err="1" smtClean="0"/>
              <a:t>ia</a:t>
            </a:r>
            <a:r>
              <a:rPr lang="en-US" dirty="0" smtClean="0"/>
              <a:t>, </a:t>
            </a:r>
            <a:r>
              <a:rPr lang="en-US" dirty="0" err="1" smtClean="0"/>
              <a:t>luarea</a:t>
            </a:r>
            <a:r>
              <a:rPr lang="en-US" dirty="0" smtClean="0"/>
              <a:t> </a:t>
            </a:r>
            <a:r>
              <a:rPr lang="en-US" dirty="0" err="1" smtClean="0"/>
              <a:t>deciziilor</a:t>
            </a:r>
            <a:r>
              <a:rPr lang="en-US" dirty="0" smtClean="0"/>
              <a:t>, </a:t>
            </a:r>
            <a:r>
              <a:rPr lang="en-US" dirty="0" err="1" smtClean="0"/>
              <a:t>rezolvarea</a:t>
            </a:r>
            <a:r>
              <a:rPr lang="en-US" dirty="0" smtClean="0"/>
              <a:t> de </a:t>
            </a:r>
            <a:r>
              <a:rPr lang="en-US" dirty="0" err="1" smtClean="0"/>
              <a:t>probleme</a:t>
            </a:r>
            <a:r>
              <a:rPr lang="en-US" dirty="0" smtClean="0"/>
              <a:t> </a:t>
            </a:r>
            <a:r>
              <a:rPr lang="ro-RO" dirty="0" smtClean="0"/>
              <a:t>ş</a:t>
            </a:r>
            <a:r>
              <a:rPr lang="en-US" dirty="0" err="1" smtClean="0"/>
              <a:t>i</a:t>
            </a:r>
            <a:r>
              <a:rPr lang="en-US" dirty="0" smtClean="0"/>
              <a:t> </a:t>
            </a:r>
            <a:r>
              <a:rPr lang="en-US" dirty="0" err="1" smtClean="0"/>
              <a:t>achizi</a:t>
            </a:r>
            <a:r>
              <a:rPr lang="ro-RO" dirty="0" smtClean="0"/>
              <a:t>ţ</a:t>
            </a:r>
            <a:r>
              <a:rPr lang="en-US" dirty="0" err="1" smtClean="0"/>
              <a:t>ia</a:t>
            </a:r>
            <a:r>
              <a:rPr lang="en-US" dirty="0" smtClean="0"/>
              <a:t> </a:t>
            </a:r>
            <a:r>
              <a:rPr lang="en-US" dirty="0" err="1" smtClean="0"/>
              <a:t>limbajului</a:t>
            </a:r>
            <a:r>
              <a:rPr lang="en-US" dirty="0" smtClean="0"/>
              <a:t>.</a:t>
            </a:r>
          </a:p>
          <a:p>
            <a:endParaRPr lang="en-US" dirty="0" smtClean="0"/>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O" dirty="0" smtClean="0"/>
              <a:t>Ramurile Psihologiei</a:t>
            </a:r>
            <a:endParaRPr lang="ru-RU" dirty="0"/>
          </a:p>
        </p:txBody>
      </p:sp>
      <p:sp>
        <p:nvSpPr>
          <p:cNvPr id="3" name="Содержимое 2"/>
          <p:cNvSpPr>
            <a:spLocks noGrp="1"/>
          </p:cNvSpPr>
          <p:nvPr>
            <p:ph idx="1"/>
          </p:nvPr>
        </p:nvSpPr>
        <p:spPr/>
        <p:txBody>
          <a:bodyPr/>
          <a:lstStyle/>
          <a:p>
            <a:r>
              <a:rPr lang="en-US" b="1" dirty="0" err="1" smtClean="0"/>
              <a:t>Psihologia</a:t>
            </a:r>
            <a:r>
              <a:rPr lang="en-US" b="1" dirty="0" smtClean="0"/>
              <a:t> </a:t>
            </a:r>
            <a:r>
              <a:rPr lang="en-US" b="1" dirty="0" err="1" smtClean="0"/>
              <a:t>comparat</a:t>
            </a:r>
            <a:r>
              <a:rPr lang="ro-RO" b="1" dirty="0" smtClean="0"/>
              <a:t>ă</a:t>
            </a:r>
            <a:r>
              <a:rPr lang="en-US" dirty="0" smtClean="0"/>
              <a:t> </a:t>
            </a:r>
            <a:r>
              <a:rPr lang="en-US" dirty="0" err="1" smtClean="0"/>
              <a:t>este</a:t>
            </a:r>
            <a:r>
              <a:rPr lang="en-US" dirty="0" smtClean="0"/>
              <a:t> o </a:t>
            </a:r>
            <a:r>
              <a:rPr lang="en-US" dirty="0" err="1" smtClean="0"/>
              <a:t>ramur</a:t>
            </a:r>
            <a:r>
              <a:rPr lang="ro-RO" dirty="0" smtClean="0"/>
              <a:t>ă</a:t>
            </a:r>
            <a:r>
              <a:rPr lang="en-US" dirty="0" smtClean="0"/>
              <a:t> a </a:t>
            </a:r>
            <a:r>
              <a:rPr lang="en-US" dirty="0" err="1" smtClean="0"/>
              <a:t>psihologiei</a:t>
            </a:r>
            <a:r>
              <a:rPr lang="en-US" dirty="0" smtClean="0"/>
              <a:t> care se </a:t>
            </a:r>
            <a:r>
              <a:rPr lang="en-US" dirty="0" err="1" smtClean="0"/>
              <a:t>ocup</a:t>
            </a:r>
            <a:r>
              <a:rPr lang="ro-RO" dirty="0" smtClean="0"/>
              <a:t>ă</a:t>
            </a:r>
            <a:r>
              <a:rPr lang="en-US" dirty="0" smtClean="0"/>
              <a:t> de </a:t>
            </a:r>
            <a:r>
              <a:rPr lang="en-US" dirty="0" err="1" smtClean="0"/>
              <a:t>studiul</a:t>
            </a:r>
            <a:r>
              <a:rPr lang="en-US" dirty="0" smtClean="0"/>
              <a:t> </a:t>
            </a:r>
            <a:r>
              <a:rPr lang="en-US" dirty="0" err="1" smtClean="0"/>
              <a:t>comportamentului</a:t>
            </a:r>
            <a:r>
              <a:rPr lang="en-US" dirty="0" smtClean="0"/>
              <a:t> animal. </a:t>
            </a:r>
            <a:r>
              <a:rPr lang="en-US" dirty="0" err="1" smtClean="0"/>
              <a:t>Studiul</a:t>
            </a:r>
            <a:r>
              <a:rPr lang="en-US" dirty="0" smtClean="0"/>
              <a:t> </a:t>
            </a:r>
            <a:r>
              <a:rPr lang="en-US" dirty="0" err="1" smtClean="0"/>
              <a:t>comportamentului</a:t>
            </a:r>
            <a:r>
              <a:rPr lang="en-US" dirty="0" smtClean="0"/>
              <a:t> </a:t>
            </a:r>
            <a:r>
              <a:rPr lang="en-US" dirty="0" err="1" smtClean="0"/>
              <a:t>animalelor</a:t>
            </a:r>
            <a:r>
              <a:rPr lang="en-US" dirty="0" smtClean="0"/>
              <a:t> </a:t>
            </a:r>
            <a:r>
              <a:rPr lang="en-US" dirty="0" err="1" smtClean="0"/>
              <a:t>poate</a:t>
            </a:r>
            <a:r>
              <a:rPr lang="en-US" dirty="0" smtClean="0"/>
              <a:t> s</a:t>
            </a:r>
            <a:r>
              <a:rPr lang="ro-RO" dirty="0" smtClean="0"/>
              <a:t>ă</a:t>
            </a:r>
            <a:r>
              <a:rPr lang="en-US" dirty="0" smtClean="0"/>
              <a:t> ad</a:t>
            </a:r>
            <a:r>
              <a:rPr lang="ro-RO" dirty="0" smtClean="0"/>
              <a:t>â</a:t>
            </a:r>
            <a:r>
              <a:rPr lang="en-US" dirty="0" err="1" smtClean="0"/>
              <a:t>nceasc</a:t>
            </a:r>
            <a:r>
              <a:rPr lang="ro-RO" dirty="0" smtClean="0"/>
              <a:t>ă</a:t>
            </a:r>
            <a:r>
              <a:rPr lang="en-US" dirty="0" smtClean="0"/>
              <a:t> </a:t>
            </a:r>
            <a:r>
              <a:rPr lang="ro-RO" dirty="0" smtClean="0"/>
              <a:t>î</a:t>
            </a:r>
            <a:r>
              <a:rPr lang="en-US" dirty="0" smtClean="0"/>
              <a:t>n</a:t>
            </a:r>
            <a:r>
              <a:rPr lang="ro-RO" dirty="0" smtClean="0"/>
              <a:t>ţ</a:t>
            </a:r>
            <a:r>
              <a:rPr lang="en-US" dirty="0" err="1" smtClean="0"/>
              <a:t>elegerea</a:t>
            </a:r>
            <a:r>
              <a:rPr lang="en-US" dirty="0" smtClean="0"/>
              <a:t> </a:t>
            </a:r>
            <a:r>
              <a:rPr lang="en-US" dirty="0" err="1" smtClean="0"/>
              <a:t>psihologiei</a:t>
            </a:r>
            <a:r>
              <a:rPr lang="en-US" dirty="0" smtClean="0"/>
              <a:t> </a:t>
            </a:r>
            <a:r>
              <a:rPr lang="en-US" dirty="0" err="1" smtClean="0"/>
              <a:t>umane</a:t>
            </a:r>
            <a:r>
              <a:rPr lang="en-US" dirty="0" smtClean="0"/>
              <a:t>.</a:t>
            </a:r>
            <a:endParaRPr lang="ro-MO" dirty="0" smtClean="0"/>
          </a:p>
          <a:p>
            <a:r>
              <a:rPr lang="en-US" b="1" dirty="0" err="1" smtClean="0"/>
              <a:t>Psihologia</a:t>
            </a:r>
            <a:r>
              <a:rPr lang="en-US" b="1" dirty="0" smtClean="0"/>
              <a:t> developmental</a:t>
            </a:r>
            <a:r>
              <a:rPr lang="ro-RO" b="1" dirty="0" smtClean="0"/>
              <a:t>ă</a:t>
            </a:r>
            <a:r>
              <a:rPr lang="en-US" dirty="0" smtClean="0"/>
              <a:t> </a:t>
            </a:r>
            <a:r>
              <a:rPr lang="en-US" dirty="0" err="1" smtClean="0"/>
              <a:t>este</a:t>
            </a:r>
            <a:r>
              <a:rPr lang="en-US" dirty="0" smtClean="0"/>
              <a:t> </a:t>
            </a:r>
            <a:r>
              <a:rPr lang="en-US" dirty="0" err="1" smtClean="0"/>
              <a:t>ramura</a:t>
            </a:r>
            <a:r>
              <a:rPr lang="en-US" dirty="0" smtClean="0"/>
              <a:t> </a:t>
            </a:r>
            <a:r>
              <a:rPr lang="en-US" dirty="0" err="1" smtClean="0"/>
              <a:t>psihologiei</a:t>
            </a:r>
            <a:r>
              <a:rPr lang="en-US" dirty="0" smtClean="0"/>
              <a:t> care </a:t>
            </a:r>
            <a:r>
              <a:rPr lang="en-US" dirty="0" err="1" smtClean="0"/>
              <a:t>studiaz</a:t>
            </a:r>
            <a:r>
              <a:rPr lang="ro-RO" dirty="0" smtClean="0"/>
              <a:t>ă</a:t>
            </a:r>
            <a:r>
              <a:rPr lang="en-US" dirty="0" smtClean="0"/>
              <a:t> </a:t>
            </a:r>
            <a:r>
              <a:rPr lang="en-US" dirty="0" err="1" smtClean="0"/>
              <a:t>cre</a:t>
            </a:r>
            <a:r>
              <a:rPr lang="ro-RO" dirty="0" smtClean="0"/>
              <a:t>ş</a:t>
            </a:r>
            <a:r>
              <a:rPr lang="en-US" dirty="0" err="1" smtClean="0"/>
              <a:t>terea</a:t>
            </a:r>
            <a:r>
              <a:rPr lang="en-US" dirty="0" smtClean="0"/>
              <a:t> </a:t>
            </a:r>
            <a:r>
              <a:rPr lang="ro-RO" dirty="0" smtClean="0"/>
              <a:t>ş</a:t>
            </a:r>
            <a:r>
              <a:rPr lang="en-US" dirty="0" err="1" smtClean="0"/>
              <a:t>i</a:t>
            </a:r>
            <a:r>
              <a:rPr lang="en-US" dirty="0" smtClean="0"/>
              <a:t> </a:t>
            </a:r>
            <a:r>
              <a:rPr lang="en-US" dirty="0" err="1" smtClean="0"/>
              <a:t>dezvoltarea</a:t>
            </a:r>
            <a:r>
              <a:rPr lang="en-US" dirty="0" smtClean="0"/>
              <a:t> </a:t>
            </a:r>
            <a:r>
              <a:rPr lang="en-US" dirty="0" err="1" smtClean="0"/>
              <a:t>uman</a:t>
            </a:r>
            <a:r>
              <a:rPr lang="ro-RO" dirty="0" smtClean="0"/>
              <a:t>ă</a:t>
            </a:r>
            <a:r>
              <a:rPr lang="en-US" dirty="0" smtClean="0"/>
              <a:t> </a:t>
            </a:r>
            <a:r>
              <a:rPr lang="en-US" dirty="0" err="1" smtClean="0"/>
              <a:t>pe</a:t>
            </a:r>
            <a:r>
              <a:rPr lang="en-US" dirty="0" smtClean="0"/>
              <a:t> </a:t>
            </a:r>
            <a:r>
              <a:rPr lang="en-US" dirty="0" err="1" smtClean="0"/>
              <a:t>parcursul</a:t>
            </a:r>
            <a:r>
              <a:rPr lang="en-US" dirty="0" smtClean="0"/>
              <a:t> vie</a:t>
            </a:r>
            <a:r>
              <a:rPr lang="ro-RO" dirty="0" smtClean="0"/>
              <a:t>ţ</a:t>
            </a:r>
            <a:r>
              <a:rPr lang="en-US" dirty="0" smtClean="0"/>
              <a:t>ii. </a:t>
            </a:r>
            <a:r>
              <a:rPr lang="en-US" dirty="0" err="1" smtClean="0"/>
              <a:t>Teoriile</a:t>
            </a:r>
            <a:r>
              <a:rPr lang="en-US" dirty="0" smtClean="0"/>
              <a:t> se </a:t>
            </a:r>
            <a:r>
              <a:rPr lang="en-US" dirty="0" err="1" smtClean="0"/>
              <a:t>centreaz</a:t>
            </a:r>
            <a:r>
              <a:rPr lang="ro-RO" dirty="0" smtClean="0"/>
              <a:t>ă</a:t>
            </a:r>
            <a:r>
              <a:rPr lang="en-US" dirty="0" smtClean="0"/>
              <a:t> </a:t>
            </a:r>
            <a:r>
              <a:rPr lang="en-US" dirty="0" err="1" smtClean="0"/>
              <a:t>mai</a:t>
            </a:r>
            <a:r>
              <a:rPr lang="en-US" dirty="0" smtClean="0"/>
              <a:t> ales </a:t>
            </a:r>
            <a:r>
              <a:rPr lang="en-US" dirty="0" err="1" smtClean="0"/>
              <a:t>asupra</a:t>
            </a:r>
            <a:r>
              <a:rPr lang="en-US" dirty="0" smtClean="0"/>
              <a:t> </a:t>
            </a:r>
            <a:r>
              <a:rPr lang="en-US" dirty="0" err="1" smtClean="0"/>
              <a:t>dezvolt</a:t>
            </a:r>
            <a:r>
              <a:rPr lang="ro-RO" dirty="0" smtClean="0"/>
              <a:t>ă</a:t>
            </a:r>
            <a:r>
              <a:rPr lang="en-US" dirty="0" err="1" smtClean="0"/>
              <a:t>rii</a:t>
            </a:r>
            <a:r>
              <a:rPr lang="en-US" dirty="0" smtClean="0"/>
              <a:t> </a:t>
            </a:r>
            <a:r>
              <a:rPr lang="en-US" dirty="0" err="1" smtClean="0"/>
              <a:t>abilit</a:t>
            </a:r>
            <a:r>
              <a:rPr lang="ro-RO" dirty="0" smtClean="0"/>
              <a:t>ăţ</a:t>
            </a:r>
            <a:r>
              <a:rPr lang="en-US" dirty="0" err="1" smtClean="0"/>
              <a:t>ilor</a:t>
            </a:r>
            <a:r>
              <a:rPr lang="en-US" dirty="0" smtClean="0"/>
              <a:t> cognitive, </a:t>
            </a:r>
            <a:r>
              <a:rPr lang="en-US" dirty="0" err="1" smtClean="0"/>
              <a:t>moralit</a:t>
            </a:r>
            <a:r>
              <a:rPr lang="ro-RO" dirty="0" smtClean="0"/>
              <a:t>ăţ</a:t>
            </a:r>
            <a:r>
              <a:rPr lang="en-US" dirty="0" smtClean="0"/>
              <a:t>ii, </a:t>
            </a:r>
            <a:r>
              <a:rPr lang="en-US" dirty="0" err="1" smtClean="0"/>
              <a:t>func</a:t>
            </a:r>
            <a:r>
              <a:rPr lang="ro-RO" dirty="0" smtClean="0"/>
              <a:t>ţ</a:t>
            </a:r>
            <a:r>
              <a:rPr lang="en-US" dirty="0" smtClean="0"/>
              <a:t>ion</a:t>
            </a:r>
            <a:r>
              <a:rPr lang="ro-RO" dirty="0" smtClean="0"/>
              <a:t>ă</a:t>
            </a:r>
            <a:r>
              <a:rPr lang="en-US" dirty="0" err="1" smtClean="0"/>
              <a:t>rii</a:t>
            </a:r>
            <a:r>
              <a:rPr lang="en-US" dirty="0" smtClean="0"/>
              <a:t> </a:t>
            </a:r>
            <a:r>
              <a:rPr lang="en-US" dirty="0" err="1" smtClean="0"/>
              <a:t>sociale</a:t>
            </a:r>
            <a:r>
              <a:rPr lang="en-US" dirty="0" smtClean="0"/>
              <a:t>, </a:t>
            </a:r>
            <a:r>
              <a:rPr lang="en-US" dirty="0" err="1" smtClean="0"/>
              <a:t>identit</a:t>
            </a:r>
            <a:r>
              <a:rPr lang="ro-RO" dirty="0" smtClean="0"/>
              <a:t>ăţ</a:t>
            </a:r>
            <a:r>
              <a:rPr lang="en-US" dirty="0" smtClean="0"/>
              <a:t>ii </a:t>
            </a:r>
            <a:r>
              <a:rPr lang="ro-RO" dirty="0" smtClean="0"/>
              <a:t>ş</a:t>
            </a:r>
            <a:r>
              <a:rPr lang="en-US" dirty="0" err="1" smtClean="0"/>
              <a:t>i</a:t>
            </a:r>
            <a:r>
              <a:rPr lang="en-US" dirty="0" smtClean="0"/>
              <a:t> </a:t>
            </a:r>
            <a:r>
              <a:rPr lang="en-US" dirty="0" err="1" smtClean="0"/>
              <a:t>altor</a:t>
            </a:r>
            <a:r>
              <a:rPr lang="en-US" dirty="0" smtClean="0"/>
              <a:t> </a:t>
            </a:r>
            <a:r>
              <a:rPr lang="en-US" dirty="0" err="1" smtClean="0"/>
              <a:t>domenii</a:t>
            </a:r>
            <a:r>
              <a:rPr lang="en-US" dirty="0" smtClean="0"/>
              <a:t> ale vie</a:t>
            </a:r>
            <a:r>
              <a:rPr lang="ro-RO" dirty="0" smtClean="0"/>
              <a:t>ţ</a:t>
            </a:r>
            <a:r>
              <a:rPr lang="en-US" dirty="0" smtClean="0"/>
              <a:t>ii.</a:t>
            </a:r>
          </a:p>
          <a:p>
            <a:endParaRPr lang="en-US" dirty="0" smtClean="0"/>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O" dirty="0" smtClean="0"/>
              <a:t>Ramurile Psihologiei</a:t>
            </a:r>
            <a:endParaRPr lang="ru-RU" dirty="0"/>
          </a:p>
        </p:txBody>
      </p:sp>
      <p:sp>
        <p:nvSpPr>
          <p:cNvPr id="3" name="Содержимое 2"/>
          <p:cNvSpPr>
            <a:spLocks noGrp="1"/>
          </p:cNvSpPr>
          <p:nvPr>
            <p:ph idx="1"/>
          </p:nvPr>
        </p:nvSpPr>
        <p:spPr/>
        <p:txBody>
          <a:bodyPr/>
          <a:lstStyle/>
          <a:p>
            <a:r>
              <a:rPr lang="en-US" b="1" dirty="0" err="1" smtClean="0"/>
              <a:t>Psihologia</a:t>
            </a:r>
            <a:r>
              <a:rPr lang="en-US" b="1" dirty="0" smtClean="0"/>
              <a:t> </a:t>
            </a:r>
            <a:r>
              <a:rPr lang="en-US" b="1" dirty="0" err="1" smtClean="0"/>
              <a:t>judiciar</a:t>
            </a:r>
            <a:r>
              <a:rPr lang="ro-RO" b="1" dirty="0" smtClean="0"/>
              <a:t>ă</a:t>
            </a:r>
            <a:r>
              <a:rPr lang="en-US" b="1" dirty="0" smtClean="0"/>
              <a:t> </a:t>
            </a:r>
            <a:r>
              <a:rPr lang="en-US" dirty="0" err="1" smtClean="0"/>
              <a:t>este</a:t>
            </a:r>
            <a:r>
              <a:rPr lang="en-US" dirty="0" smtClean="0"/>
              <a:t> un </a:t>
            </a:r>
            <a:r>
              <a:rPr lang="en-US" dirty="0" err="1" smtClean="0"/>
              <a:t>domeniu</a:t>
            </a:r>
            <a:r>
              <a:rPr lang="en-US" dirty="0" smtClean="0"/>
              <a:t> </a:t>
            </a:r>
            <a:r>
              <a:rPr lang="en-US" dirty="0" err="1" smtClean="0"/>
              <a:t>aplicativ</a:t>
            </a:r>
            <a:r>
              <a:rPr lang="en-US" dirty="0" smtClean="0"/>
              <a:t> </a:t>
            </a:r>
            <a:r>
              <a:rPr lang="en-US" dirty="0" err="1" smtClean="0"/>
              <a:t>referitor</a:t>
            </a:r>
            <a:r>
              <a:rPr lang="en-US" dirty="0" smtClean="0"/>
              <a:t> la </a:t>
            </a:r>
            <a:r>
              <a:rPr lang="en-US" dirty="0" err="1" smtClean="0"/>
              <a:t>utilizarea</a:t>
            </a:r>
            <a:r>
              <a:rPr lang="en-US" dirty="0" smtClean="0"/>
              <a:t> </a:t>
            </a:r>
            <a:r>
              <a:rPr lang="en-US" dirty="0" err="1" smtClean="0"/>
              <a:t>psihologiei</a:t>
            </a:r>
            <a:r>
              <a:rPr lang="en-US" dirty="0" smtClean="0"/>
              <a:t> </a:t>
            </a:r>
            <a:r>
              <a:rPr lang="ro-RO" dirty="0" smtClean="0"/>
              <a:t>ş</a:t>
            </a:r>
            <a:r>
              <a:rPr lang="en-US" dirty="0" err="1" smtClean="0"/>
              <a:t>i</a:t>
            </a:r>
            <a:r>
              <a:rPr lang="en-US" dirty="0" smtClean="0"/>
              <a:t> a </a:t>
            </a:r>
            <a:r>
              <a:rPr lang="en-US" dirty="0" err="1" smtClean="0"/>
              <a:t>principiilor</a:t>
            </a:r>
            <a:r>
              <a:rPr lang="en-US" dirty="0" smtClean="0"/>
              <a:t> </a:t>
            </a:r>
            <a:r>
              <a:rPr lang="en-US" dirty="0" err="1" smtClean="0"/>
              <a:t>ei</a:t>
            </a:r>
            <a:r>
              <a:rPr lang="en-US" dirty="0" smtClean="0"/>
              <a:t> </a:t>
            </a:r>
            <a:r>
              <a:rPr lang="ro-RO" dirty="0" smtClean="0"/>
              <a:t>î</a:t>
            </a:r>
            <a:r>
              <a:rPr lang="en-US" dirty="0" smtClean="0"/>
              <a:t>n </a:t>
            </a:r>
            <a:r>
              <a:rPr lang="en-US" dirty="0" err="1" smtClean="0"/>
              <a:t>sistemul</a:t>
            </a:r>
            <a:r>
              <a:rPr lang="en-US" dirty="0" smtClean="0"/>
              <a:t> de </a:t>
            </a:r>
            <a:r>
              <a:rPr lang="en-US" dirty="0" err="1" smtClean="0"/>
              <a:t>justi</a:t>
            </a:r>
            <a:r>
              <a:rPr lang="ro-RO" dirty="0" smtClean="0"/>
              <a:t>ţ</a:t>
            </a:r>
            <a:r>
              <a:rPr lang="en-US" dirty="0" err="1" smtClean="0"/>
              <a:t>ie</a:t>
            </a:r>
            <a:r>
              <a:rPr lang="en-US" dirty="0" smtClean="0"/>
              <a:t> </a:t>
            </a:r>
            <a:r>
              <a:rPr lang="ro-RO" dirty="0" smtClean="0"/>
              <a:t>ş</a:t>
            </a:r>
            <a:r>
              <a:rPr lang="en-US" dirty="0" err="1" smtClean="0"/>
              <a:t>i</a:t>
            </a:r>
            <a:r>
              <a:rPr lang="en-US" dirty="0" smtClean="0"/>
              <a:t> legal.</a:t>
            </a:r>
            <a:endParaRPr lang="ro-RO" dirty="0" smtClean="0"/>
          </a:p>
          <a:p>
            <a:r>
              <a:rPr lang="en-US" b="1" dirty="0" err="1" smtClean="0"/>
              <a:t>Psihologia</a:t>
            </a:r>
            <a:r>
              <a:rPr lang="en-US" b="1" dirty="0" smtClean="0"/>
              <a:t> industrial-</a:t>
            </a:r>
            <a:r>
              <a:rPr lang="en-US" b="1" dirty="0" err="1" smtClean="0"/>
              <a:t>organiza</a:t>
            </a:r>
            <a:r>
              <a:rPr lang="ro-RO" b="1" dirty="0" smtClean="0"/>
              <a:t>ţ</a:t>
            </a:r>
            <a:r>
              <a:rPr lang="en-US" b="1" dirty="0" err="1" smtClean="0"/>
              <a:t>ional</a:t>
            </a:r>
            <a:r>
              <a:rPr lang="ro-RO" b="1" dirty="0" smtClean="0"/>
              <a:t>ă</a:t>
            </a:r>
            <a:r>
              <a:rPr lang="en-US" dirty="0" smtClean="0"/>
              <a:t> </a:t>
            </a:r>
            <a:r>
              <a:rPr lang="en-US" dirty="0" err="1" smtClean="0"/>
              <a:t>este</a:t>
            </a:r>
            <a:r>
              <a:rPr lang="en-US" dirty="0" smtClean="0"/>
              <a:t> </a:t>
            </a:r>
            <a:r>
              <a:rPr lang="en-US" dirty="0" err="1" smtClean="0"/>
              <a:t>domeniul</a:t>
            </a:r>
            <a:r>
              <a:rPr lang="en-US" dirty="0" smtClean="0"/>
              <a:t> </a:t>
            </a:r>
            <a:r>
              <a:rPr lang="en-US" dirty="0" err="1" smtClean="0"/>
              <a:t>psihologiei</a:t>
            </a:r>
            <a:r>
              <a:rPr lang="en-US" dirty="0" smtClean="0"/>
              <a:t> care </a:t>
            </a:r>
            <a:r>
              <a:rPr lang="en-US" dirty="0" err="1" smtClean="0"/>
              <a:t>utilizeaz</a:t>
            </a:r>
            <a:r>
              <a:rPr lang="ro-RO" dirty="0" smtClean="0"/>
              <a:t>ă</a:t>
            </a:r>
            <a:r>
              <a:rPr lang="en-US" dirty="0" smtClean="0"/>
              <a:t> </a:t>
            </a:r>
            <a:r>
              <a:rPr lang="en-US" dirty="0" err="1" smtClean="0"/>
              <a:t>cercet</a:t>
            </a:r>
            <a:r>
              <a:rPr lang="ro-RO" dirty="0" smtClean="0"/>
              <a:t>ă</a:t>
            </a:r>
            <a:r>
              <a:rPr lang="en-US" dirty="0" smtClean="0"/>
              <a:t>rile din </a:t>
            </a:r>
            <a:r>
              <a:rPr lang="en-US" dirty="0" err="1" smtClean="0"/>
              <a:t>psihologie</a:t>
            </a:r>
            <a:r>
              <a:rPr lang="en-US" dirty="0" smtClean="0"/>
              <a:t> </a:t>
            </a:r>
            <a:r>
              <a:rPr lang="en-US" dirty="0" err="1" smtClean="0"/>
              <a:t>pentru</a:t>
            </a:r>
            <a:r>
              <a:rPr lang="en-US" dirty="0" smtClean="0"/>
              <a:t> </a:t>
            </a:r>
            <a:r>
              <a:rPr lang="en-US" dirty="0" err="1" smtClean="0"/>
              <a:t>cre</a:t>
            </a:r>
            <a:r>
              <a:rPr lang="ro-RO" dirty="0" smtClean="0"/>
              <a:t>ş</a:t>
            </a:r>
            <a:r>
              <a:rPr lang="en-US" dirty="0" err="1" smtClean="0"/>
              <a:t>terea</a:t>
            </a:r>
            <a:r>
              <a:rPr lang="en-US" dirty="0" smtClean="0"/>
              <a:t> </a:t>
            </a:r>
            <a:r>
              <a:rPr lang="en-US" dirty="0" err="1" smtClean="0"/>
              <a:t>performan</a:t>
            </a:r>
            <a:r>
              <a:rPr lang="ro-RO" dirty="0" smtClean="0"/>
              <a:t>ţ</a:t>
            </a:r>
            <a:r>
              <a:rPr lang="en-US" dirty="0" err="1" smtClean="0"/>
              <a:t>ei</a:t>
            </a:r>
            <a:r>
              <a:rPr lang="en-US" dirty="0" smtClean="0"/>
              <a:t> </a:t>
            </a:r>
            <a:r>
              <a:rPr lang="ro-RO" dirty="0" smtClean="0"/>
              <a:t>î</a:t>
            </a:r>
            <a:r>
              <a:rPr lang="en-US" dirty="0" smtClean="0"/>
              <a:t>n </a:t>
            </a:r>
            <a:r>
              <a:rPr lang="en-US" dirty="0" err="1" smtClean="0"/>
              <a:t>munc</a:t>
            </a:r>
            <a:r>
              <a:rPr lang="ro-RO" dirty="0" smtClean="0"/>
              <a:t>ă</a:t>
            </a:r>
            <a:r>
              <a:rPr lang="en-US" dirty="0" smtClean="0"/>
              <a:t>, </a:t>
            </a:r>
            <a:r>
              <a:rPr lang="en-US" dirty="0" err="1" smtClean="0"/>
              <a:t>selec</a:t>
            </a:r>
            <a:r>
              <a:rPr lang="ro-RO" dirty="0" smtClean="0"/>
              <a:t>ţ</a:t>
            </a:r>
            <a:r>
              <a:rPr lang="en-US" dirty="0" err="1" smtClean="0"/>
              <a:t>ia</a:t>
            </a:r>
            <a:r>
              <a:rPr lang="en-US" dirty="0" smtClean="0"/>
              <a:t> de personal, </a:t>
            </a:r>
            <a:r>
              <a:rPr lang="ro-RO" dirty="0" smtClean="0"/>
              <a:t>î</a:t>
            </a:r>
            <a:r>
              <a:rPr lang="en-US" dirty="0" err="1" smtClean="0"/>
              <a:t>mbun</a:t>
            </a:r>
            <a:r>
              <a:rPr lang="ro-RO" dirty="0" smtClean="0"/>
              <a:t>ă</a:t>
            </a:r>
            <a:r>
              <a:rPr lang="en-US" dirty="0" smtClean="0"/>
              <a:t>t</a:t>
            </a:r>
            <a:r>
              <a:rPr lang="ro-RO" dirty="0" smtClean="0"/>
              <a:t>ăţ</a:t>
            </a:r>
            <a:r>
              <a:rPr lang="en-US" dirty="0" err="1" smtClean="0"/>
              <a:t>irea</a:t>
            </a:r>
            <a:r>
              <a:rPr lang="en-US" dirty="0" smtClean="0"/>
              <a:t> </a:t>
            </a:r>
            <a:r>
              <a:rPr lang="en-US" dirty="0" err="1" smtClean="0"/>
              <a:t>productivit</a:t>
            </a:r>
            <a:r>
              <a:rPr lang="ro-RO" dirty="0" smtClean="0"/>
              <a:t>ăţ</a:t>
            </a:r>
            <a:r>
              <a:rPr lang="en-US" dirty="0" smtClean="0"/>
              <a:t>ii </a:t>
            </a:r>
            <a:r>
              <a:rPr lang="en-US" dirty="0" err="1" smtClean="0"/>
              <a:t>muncii</a:t>
            </a:r>
            <a:r>
              <a:rPr lang="en-US" dirty="0" smtClean="0"/>
              <a:t>.</a:t>
            </a:r>
            <a:endParaRPr lang="ro-MO" dirty="0" smtClean="0"/>
          </a:p>
          <a:p>
            <a:r>
              <a:rPr lang="en-US" b="1" dirty="0" err="1" smtClean="0"/>
              <a:t>Psihologia</a:t>
            </a:r>
            <a:r>
              <a:rPr lang="en-US" b="1" dirty="0" smtClean="0"/>
              <a:t> </a:t>
            </a:r>
            <a:r>
              <a:rPr lang="en-US" b="1" dirty="0" err="1" smtClean="0"/>
              <a:t>personalit</a:t>
            </a:r>
            <a:r>
              <a:rPr lang="ro-RO" b="1" dirty="0" smtClean="0"/>
              <a:t>ăţ</a:t>
            </a:r>
            <a:r>
              <a:rPr lang="en-US" b="1" dirty="0" smtClean="0"/>
              <a:t>ii</a:t>
            </a:r>
            <a:r>
              <a:rPr lang="en-US" dirty="0" smtClean="0"/>
              <a:t> </a:t>
            </a:r>
            <a:r>
              <a:rPr lang="en-US" dirty="0" err="1" smtClean="0"/>
              <a:t>studiaz</a:t>
            </a:r>
            <a:r>
              <a:rPr lang="ro-RO" dirty="0" smtClean="0"/>
              <a:t>ă</a:t>
            </a:r>
            <a:r>
              <a:rPr lang="en-US" dirty="0" smtClean="0"/>
              <a:t> </a:t>
            </a:r>
            <a:r>
              <a:rPr lang="en-US" dirty="0" err="1" smtClean="0"/>
              <a:t>diversele</a:t>
            </a:r>
            <a:r>
              <a:rPr lang="en-US" dirty="0" smtClean="0"/>
              <a:t> </a:t>
            </a:r>
            <a:r>
              <a:rPr lang="en-US" dirty="0" err="1" smtClean="0"/>
              <a:t>elemente</a:t>
            </a:r>
            <a:r>
              <a:rPr lang="en-US" dirty="0" smtClean="0"/>
              <a:t> care </a:t>
            </a:r>
            <a:r>
              <a:rPr lang="en-US" dirty="0" err="1" smtClean="0"/>
              <a:t>formeaz</a:t>
            </a:r>
            <a:r>
              <a:rPr lang="ro-RO" dirty="0" smtClean="0"/>
              <a:t>ă</a:t>
            </a:r>
            <a:r>
              <a:rPr lang="en-US" dirty="0" smtClean="0"/>
              <a:t> </a:t>
            </a:r>
            <a:r>
              <a:rPr lang="en-US" dirty="0" err="1" smtClean="0"/>
              <a:t>personalitatea</a:t>
            </a:r>
            <a:r>
              <a:rPr lang="en-US" dirty="0" smtClean="0"/>
              <a:t> </a:t>
            </a:r>
            <a:r>
              <a:rPr lang="en-US" dirty="0" err="1" smtClean="0"/>
              <a:t>uman</a:t>
            </a:r>
            <a:r>
              <a:rPr lang="ro-RO" dirty="0" smtClean="0"/>
              <a:t>ă</a:t>
            </a:r>
            <a:r>
              <a:rPr lang="en-US" dirty="0" smtClean="0"/>
              <a:t>.</a:t>
            </a:r>
            <a:endParaRPr lang="ro-RO" dirty="0" smtClean="0"/>
          </a:p>
          <a:p>
            <a:r>
              <a:rPr lang="en-US" b="1" dirty="0" err="1" smtClean="0"/>
              <a:t>Psihologia</a:t>
            </a:r>
            <a:r>
              <a:rPr lang="en-US" b="1" dirty="0" smtClean="0"/>
              <a:t> </a:t>
            </a:r>
            <a:r>
              <a:rPr lang="ro-RO" b="1" dirty="0" smtClean="0"/>
              <a:t>ş</a:t>
            </a:r>
            <a:r>
              <a:rPr lang="en-US" b="1" dirty="0" err="1" smtClean="0"/>
              <a:t>colar</a:t>
            </a:r>
            <a:r>
              <a:rPr lang="ro-RO" b="1" dirty="0" smtClean="0"/>
              <a:t>ă</a:t>
            </a:r>
            <a:r>
              <a:rPr lang="en-US" dirty="0" smtClean="0"/>
              <a:t> </a:t>
            </a:r>
            <a:r>
              <a:rPr lang="en-US" dirty="0" err="1" smtClean="0"/>
              <a:t>este</a:t>
            </a:r>
            <a:r>
              <a:rPr lang="en-US" dirty="0" smtClean="0"/>
              <a:t> </a:t>
            </a:r>
            <a:r>
              <a:rPr lang="en-US" dirty="0" err="1" smtClean="0"/>
              <a:t>ramura</a:t>
            </a:r>
            <a:r>
              <a:rPr lang="en-US" dirty="0" smtClean="0"/>
              <a:t> </a:t>
            </a:r>
            <a:r>
              <a:rPr lang="en-US" dirty="0" err="1" smtClean="0"/>
              <a:t>psihologiei</a:t>
            </a:r>
            <a:r>
              <a:rPr lang="en-US" dirty="0" smtClean="0"/>
              <a:t> care se </a:t>
            </a:r>
            <a:r>
              <a:rPr lang="en-US" dirty="0" err="1" smtClean="0"/>
              <a:t>ocup</a:t>
            </a:r>
            <a:r>
              <a:rPr lang="ro-RO" dirty="0" smtClean="0"/>
              <a:t>ă</a:t>
            </a:r>
            <a:r>
              <a:rPr lang="en-US" dirty="0" smtClean="0"/>
              <a:t> de </a:t>
            </a:r>
            <a:r>
              <a:rPr lang="en-US" dirty="0" err="1" smtClean="0"/>
              <a:t>sistemul</a:t>
            </a:r>
            <a:r>
              <a:rPr lang="en-US" dirty="0" smtClean="0"/>
              <a:t> </a:t>
            </a:r>
            <a:r>
              <a:rPr lang="en-US" dirty="0" err="1" smtClean="0"/>
              <a:t>educa</a:t>
            </a:r>
            <a:r>
              <a:rPr lang="ro-RO" dirty="0" smtClean="0"/>
              <a:t>ţ</a:t>
            </a:r>
            <a:r>
              <a:rPr lang="en-US" dirty="0" err="1" smtClean="0"/>
              <a:t>ional</a:t>
            </a:r>
            <a:r>
              <a:rPr lang="en-US" dirty="0" smtClean="0"/>
              <a:t> </a:t>
            </a:r>
            <a:r>
              <a:rPr lang="en-US" dirty="0" err="1" smtClean="0"/>
              <a:t>pentru</a:t>
            </a:r>
            <a:r>
              <a:rPr lang="en-US" dirty="0" smtClean="0"/>
              <a:t> a </a:t>
            </a:r>
            <a:r>
              <a:rPr lang="en-US" dirty="0" err="1" smtClean="0"/>
              <a:t>ajuta</a:t>
            </a:r>
            <a:r>
              <a:rPr lang="en-US" dirty="0" smtClean="0"/>
              <a:t> </a:t>
            </a:r>
            <a:r>
              <a:rPr lang="en-US" dirty="0" err="1" smtClean="0"/>
              <a:t>copiii</a:t>
            </a:r>
            <a:r>
              <a:rPr lang="en-US" dirty="0" smtClean="0"/>
              <a:t> cu </a:t>
            </a:r>
            <a:r>
              <a:rPr lang="en-US" dirty="0" err="1" smtClean="0"/>
              <a:t>probleme</a:t>
            </a:r>
            <a:r>
              <a:rPr lang="en-US" dirty="0" smtClean="0"/>
              <a:t> </a:t>
            </a:r>
            <a:r>
              <a:rPr lang="en-US" dirty="0" err="1" smtClean="0"/>
              <a:t>emo</a:t>
            </a:r>
            <a:r>
              <a:rPr lang="ro-RO" dirty="0" smtClean="0"/>
              <a:t>ţ</a:t>
            </a:r>
            <a:r>
              <a:rPr lang="en-US" dirty="0" err="1" smtClean="0"/>
              <a:t>ionale</a:t>
            </a:r>
            <a:r>
              <a:rPr lang="en-US" dirty="0" smtClean="0"/>
              <a:t>, </a:t>
            </a:r>
            <a:r>
              <a:rPr lang="en-US" dirty="0" err="1" smtClean="0"/>
              <a:t>sociale</a:t>
            </a:r>
            <a:r>
              <a:rPr lang="en-US" dirty="0" smtClean="0"/>
              <a:t> </a:t>
            </a:r>
            <a:r>
              <a:rPr lang="ro-RO" dirty="0" smtClean="0"/>
              <a:t>ş</a:t>
            </a:r>
            <a:r>
              <a:rPr lang="en-US" dirty="0" err="1" smtClean="0"/>
              <a:t>i</a:t>
            </a:r>
            <a:r>
              <a:rPr lang="en-US" dirty="0" smtClean="0"/>
              <a:t> </a:t>
            </a:r>
            <a:r>
              <a:rPr lang="en-US" dirty="0" err="1" smtClean="0"/>
              <a:t>academice</a:t>
            </a:r>
            <a:r>
              <a:rPr lang="en-US" dirty="0" smtClean="0"/>
              <a:t>.</a:t>
            </a:r>
            <a:endParaRPr lang="en-US" b="1" i="1" dirty="0" smtClean="0"/>
          </a:p>
          <a:p>
            <a:endParaRPr lang="en-US" dirty="0" smtClean="0"/>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MO" smtClean="0"/>
              <a:t>Ramurile Psihologiei</a:t>
            </a:r>
            <a:endParaRPr lang="ru-RU"/>
          </a:p>
        </p:txBody>
      </p:sp>
      <p:sp>
        <p:nvSpPr>
          <p:cNvPr id="3" name="Содержимое 2"/>
          <p:cNvSpPr>
            <a:spLocks noGrp="1"/>
          </p:cNvSpPr>
          <p:nvPr>
            <p:ph idx="1"/>
          </p:nvPr>
        </p:nvSpPr>
        <p:spPr/>
        <p:txBody>
          <a:bodyPr/>
          <a:lstStyle/>
          <a:p>
            <a:r>
              <a:rPr lang="en-US" b="1" dirty="0" err="1" smtClean="0"/>
              <a:t>Psihologia</a:t>
            </a:r>
            <a:r>
              <a:rPr lang="en-US" b="1" dirty="0" smtClean="0"/>
              <a:t> social</a:t>
            </a:r>
            <a:r>
              <a:rPr lang="ro-RO" b="1" dirty="0" smtClean="0"/>
              <a:t>ă</a:t>
            </a:r>
            <a:r>
              <a:rPr lang="en-US" dirty="0" smtClean="0"/>
              <a:t> </a:t>
            </a:r>
            <a:r>
              <a:rPr lang="en-US" dirty="0" err="1" smtClean="0"/>
              <a:t>este</a:t>
            </a:r>
            <a:r>
              <a:rPr lang="en-US" dirty="0" smtClean="0"/>
              <a:t> </a:t>
            </a:r>
            <a:r>
              <a:rPr lang="en-US" dirty="0" err="1" smtClean="0"/>
              <a:t>disciplina</a:t>
            </a:r>
            <a:r>
              <a:rPr lang="en-US" dirty="0" smtClean="0"/>
              <a:t> care </a:t>
            </a:r>
            <a:r>
              <a:rPr lang="en-US" dirty="0" err="1" smtClean="0"/>
              <a:t>folose</a:t>
            </a:r>
            <a:r>
              <a:rPr lang="ro-RO" dirty="0" smtClean="0"/>
              <a:t>ş</a:t>
            </a:r>
            <a:r>
              <a:rPr lang="en-US" dirty="0" err="1" smtClean="0"/>
              <a:t>te</a:t>
            </a:r>
            <a:r>
              <a:rPr lang="en-US" dirty="0" smtClean="0"/>
              <a:t> </a:t>
            </a:r>
            <a:r>
              <a:rPr lang="en-US" dirty="0" err="1" smtClean="0"/>
              <a:t>metode</a:t>
            </a:r>
            <a:r>
              <a:rPr lang="en-US" dirty="0" smtClean="0"/>
              <a:t> </a:t>
            </a:r>
            <a:r>
              <a:rPr lang="ro-RO" dirty="0" smtClean="0"/>
              <a:t>ş</a:t>
            </a:r>
            <a:r>
              <a:rPr lang="en-US" dirty="0" err="1" smtClean="0"/>
              <a:t>tiin</a:t>
            </a:r>
            <a:r>
              <a:rPr lang="ro-RO" dirty="0" smtClean="0"/>
              <a:t>ţ</a:t>
            </a:r>
            <a:r>
              <a:rPr lang="en-US" dirty="0" err="1" smtClean="0"/>
              <a:t>ifice</a:t>
            </a:r>
            <a:r>
              <a:rPr lang="en-US" dirty="0" smtClean="0"/>
              <a:t> </a:t>
            </a:r>
            <a:r>
              <a:rPr lang="en-US" dirty="0" err="1" smtClean="0"/>
              <a:t>pentru</a:t>
            </a:r>
            <a:r>
              <a:rPr lang="en-US" dirty="0" smtClean="0"/>
              <a:t> </a:t>
            </a:r>
            <a:r>
              <a:rPr lang="en-US" dirty="0" err="1" smtClean="0"/>
              <a:t>studiul</a:t>
            </a:r>
            <a:r>
              <a:rPr lang="en-US" dirty="0" smtClean="0"/>
              <a:t> </a:t>
            </a:r>
            <a:r>
              <a:rPr lang="en-US" dirty="0" err="1" smtClean="0"/>
              <a:t>influen</a:t>
            </a:r>
            <a:r>
              <a:rPr lang="ro-RO" dirty="0" smtClean="0"/>
              <a:t>ţ</a:t>
            </a:r>
            <a:r>
              <a:rPr lang="en-US" dirty="0" err="1" smtClean="0"/>
              <a:t>elor</a:t>
            </a:r>
            <a:r>
              <a:rPr lang="en-US" dirty="0" smtClean="0"/>
              <a:t> </a:t>
            </a:r>
            <a:r>
              <a:rPr lang="en-US" dirty="0" err="1" smtClean="0"/>
              <a:t>sociale</a:t>
            </a:r>
            <a:r>
              <a:rPr lang="en-US" dirty="0" smtClean="0"/>
              <a:t>, </a:t>
            </a:r>
            <a:r>
              <a:rPr lang="en-US" dirty="0" err="1" smtClean="0"/>
              <a:t>percep</a:t>
            </a:r>
            <a:r>
              <a:rPr lang="ro-RO" dirty="0" smtClean="0"/>
              <a:t>ţ</a:t>
            </a:r>
            <a:r>
              <a:rPr lang="en-US" dirty="0" err="1" smtClean="0"/>
              <a:t>iilor</a:t>
            </a:r>
            <a:r>
              <a:rPr lang="en-US" dirty="0" smtClean="0"/>
              <a:t> </a:t>
            </a:r>
            <a:r>
              <a:rPr lang="en-US" dirty="0" err="1" smtClean="0"/>
              <a:t>sociale</a:t>
            </a:r>
            <a:r>
              <a:rPr lang="en-US" dirty="0" smtClean="0"/>
              <a:t> </a:t>
            </a:r>
            <a:r>
              <a:rPr lang="ro-RO" dirty="0" smtClean="0"/>
              <a:t>ş</a:t>
            </a:r>
            <a:r>
              <a:rPr lang="en-US" dirty="0" err="1" smtClean="0"/>
              <a:t>i</a:t>
            </a:r>
            <a:r>
              <a:rPr lang="en-US" dirty="0" smtClean="0"/>
              <a:t> </a:t>
            </a:r>
            <a:r>
              <a:rPr lang="en-US" dirty="0" err="1" smtClean="0"/>
              <a:t>interac</a:t>
            </a:r>
            <a:r>
              <a:rPr lang="ro-RO" dirty="0" smtClean="0"/>
              <a:t>ţ</a:t>
            </a:r>
            <a:r>
              <a:rPr lang="en-US" dirty="0" err="1" smtClean="0"/>
              <a:t>iunii</a:t>
            </a:r>
            <a:r>
              <a:rPr lang="en-US" dirty="0" smtClean="0"/>
              <a:t> </a:t>
            </a:r>
            <a:r>
              <a:rPr lang="en-US" dirty="0" err="1" smtClean="0"/>
              <a:t>sociale</a:t>
            </a:r>
            <a:r>
              <a:rPr lang="en-US" dirty="0" smtClean="0"/>
              <a:t>. </a:t>
            </a:r>
            <a:r>
              <a:rPr lang="en-US" dirty="0" err="1" smtClean="0"/>
              <a:t>Psihologia</a:t>
            </a:r>
            <a:r>
              <a:rPr lang="en-US" dirty="0" smtClean="0"/>
              <a:t> social</a:t>
            </a:r>
            <a:r>
              <a:rPr lang="ro-RO" dirty="0" smtClean="0"/>
              <a:t>ă</a:t>
            </a:r>
            <a:r>
              <a:rPr lang="en-US" dirty="0" smtClean="0"/>
              <a:t> </a:t>
            </a:r>
            <a:r>
              <a:rPr lang="en-US" dirty="0" err="1" smtClean="0"/>
              <a:t>studiaz</a:t>
            </a:r>
            <a:r>
              <a:rPr lang="ro-RO" dirty="0" smtClean="0"/>
              <a:t>ă</a:t>
            </a:r>
            <a:r>
              <a:rPr lang="en-US" dirty="0" smtClean="0"/>
              <a:t> diverse </a:t>
            </a:r>
            <a:r>
              <a:rPr lang="en-US" dirty="0" err="1" smtClean="0"/>
              <a:t>subiecte</a:t>
            </a:r>
            <a:r>
              <a:rPr lang="en-US" dirty="0" smtClean="0"/>
              <a:t>, </a:t>
            </a:r>
            <a:r>
              <a:rPr lang="en-US" dirty="0" err="1" smtClean="0"/>
              <a:t>incluz</a:t>
            </a:r>
            <a:r>
              <a:rPr lang="ro-RO" dirty="0" smtClean="0"/>
              <a:t>â</a:t>
            </a:r>
            <a:r>
              <a:rPr lang="en-US" dirty="0" err="1" smtClean="0"/>
              <a:t>nd</a:t>
            </a:r>
            <a:r>
              <a:rPr lang="en-US" dirty="0" smtClean="0"/>
              <a:t> </a:t>
            </a:r>
            <a:r>
              <a:rPr lang="en-US" dirty="0" err="1" smtClean="0"/>
              <a:t>comportamentul</a:t>
            </a:r>
            <a:r>
              <a:rPr lang="en-US" dirty="0" smtClean="0"/>
              <a:t> </a:t>
            </a:r>
            <a:r>
              <a:rPr lang="en-US" dirty="0" err="1" smtClean="0"/>
              <a:t>grupurilor</a:t>
            </a:r>
            <a:r>
              <a:rPr lang="en-US" dirty="0" smtClean="0"/>
              <a:t>, </a:t>
            </a:r>
            <a:r>
              <a:rPr lang="en-US" dirty="0" err="1" smtClean="0"/>
              <a:t>percep</a:t>
            </a:r>
            <a:r>
              <a:rPr lang="ro-RO" dirty="0" smtClean="0"/>
              <a:t>ţ</a:t>
            </a:r>
            <a:r>
              <a:rPr lang="en-US" dirty="0" err="1" smtClean="0"/>
              <a:t>ia</a:t>
            </a:r>
            <a:r>
              <a:rPr lang="en-US" dirty="0" smtClean="0"/>
              <a:t> social</a:t>
            </a:r>
            <a:r>
              <a:rPr lang="ro-RO" dirty="0" smtClean="0"/>
              <a:t>ă</a:t>
            </a:r>
            <a:r>
              <a:rPr lang="en-US" dirty="0" smtClean="0"/>
              <a:t>, </a:t>
            </a:r>
            <a:r>
              <a:rPr lang="en-US" dirty="0" err="1" smtClean="0"/>
              <a:t>conducerea</a:t>
            </a:r>
            <a:r>
              <a:rPr lang="en-US" dirty="0" smtClean="0"/>
              <a:t>, </a:t>
            </a:r>
            <a:r>
              <a:rPr lang="en-US" dirty="0" err="1" smtClean="0"/>
              <a:t>comportamentul</a:t>
            </a:r>
            <a:r>
              <a:rPr lang="en-US" dirty="0" smtClean="0"/>
              <a:t> nonverbal, </a:t>
            </a:r>
            <a:r>
              <a:rPr lang="en-US" dirty="0" err="1" smtClean="0"/>
              <a:t>conformismul</a:t>
            </a:r>
            <a:r>
              <a:rPr lang="en-US" dirty="0" smtClean="0"/>
              <a:t>, </a:t>
            </a:r>
            <a:r>
              <a:rPr lang="en-US" dirty="0" err="1" smtClean="0"/>
              <a:t>agresivitatea</a:t>
            </a:r>
            <a:r>
              <a:rPr lang="en-US" dirty="0" smtClean="0"/>
              <a:t> </a:t>
            </a:r>
            <a:r>
              <a:rPr lang="ro-RO" dirty="0" smtClean="0"/>
              <a:t>ş</a:t>
            </a:r>
            <a:r>
              <a:rPr lang="en-US" dirty="0" err="1" smtClean="0"/>
              <a:t>i</a:t>
            </a:r>
            <a:r>
              <a:rPr lang="en-US" dirty="0" smtClean="0"/>
              <a:t> </a:t>
            </a:r>
            <a:r>
              <a:rPr lang="en-US" dirty="0" err="1" smtClean="0"/>
              <a:t>prejudec</a:t>
            </a:r>
            <a:r>
              <a:rPr lang="ro-RO" dirty="0" smtClean="0"/>
              <a:t>ăţ</a:t>
            </a:r>
            <a:r>
              <a:rPr lang="en-US" dirty="0" err="1" smtClean="0"/>
              <a:t>ile</a:t>
            </a:r>
            <a:r>
              <a:rPr lang="en-US" dirty="0" smtClean="0"/>
              <a:t>.</a:t>
            </a:r>
            <a:endParaRPr lang="en-US" b="1" i="1" dirty="0" smtClean="0"/>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144" y="0"/>
            <a:ext cx="10201656" cy="1325563"/>
          </a:xfrm>
        </p:spPr>
        <p:txBody>
          <a:bodyPr/>
          <a:lstStyle/>
          <a:p>
            <a:r>
              <a:rPr lang="en-US" dirty="0" smtClean="0"/>
              <a:t>Slide title</a:t>
            </a:r>
            <a:endParaRPr lang="en-US" dirty="0"/>
          </a:p>
        </p:txBody>
      </p:sp>
      <p:grpSp>
        <p:nvGrpSpPr>
          <p:cNvPr id="4" name="Group 2"/>
          <p:cNvGrpSpPr>
            <a:grpSpLocks/>
          </p:cNvGrpSpPr>
          <p:nvPr/>
        </p:nvGrpSpPr>
        <p:grpSpPr bwMode="auto">
          <a:xfrm>
            <a:off x="3541776" y="4312920"/>
            <a:ext cx="5105400" cy="555625"/>
            <a:chOff x="1248" y="1440"/>
            <a:chExt cx="3216" cy="350"/>
          </a:xfrm>
        </p:grpSpPr>
        <p:sp>
          <p:nvSpPr>
            <p:cNvPr id="5" name="Line 3"/>
            <p:cNvSpPr>
              <a:spLocks noChangeShapeType="1"/>
            </p:cNvSpPr>
            <p:nvPr/>
          </p:nvSpPr>
          <p:spPr bwMode="gray">
            <a:xfrm>
              <a:off x="1440" y="17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6" name="Rectangle 4"/>
            <p:cNvSpPr>
              <a:spLocks noChangeArrowheads="1"/>
            </p:cNvSpPr>
            <p:nvPr/>
          </p:nvSpPr>
          <p:spPr bwMode="gray">
            <a:xfrm rot="3419336">
              <a:off x="1261" y="1427"/>
              <a:ext cx="302" cy="328"/>
            </a:xfrm>
            <a:prstGeom prst="rect">
              <a:avLst/>
            </a:prstGeom>
            <a:gradFill rotWithShape="1">
              <a:gsLst>
                <a:gs pos="0">
                  <a:srgbClr val="FF7C80"/>
                </a:gs>
                <a:gs pos="100000">
                  <a:srgbClr val="FF7C8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7C80"/>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en-US"/>
            </a:p>
          </p:txBody>
        </p:sp>
        <p:sp>
          <p:nvSpPr>
            <p:cNvPr id="7" name="Text Box 5"/>
            <p:cNvSpPr txBox="1">
              <a:spLocks noChangeArrowheads="1"/>
            </p:cNvSpPr>
            <p:nvPr/>
          </p:nvSpPr>
          <p:spPr bwMode="gray">
            <a:xfrm>
              <a:off x="2256" y="1482"/>
              <a:ext cx="153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sz="2400">
                  <a:solidFill>
                    <a:srgbClr val="000000"/>
                  </a:solidFill>
                </a:rPr>
                <a:t>Click to add Title</a:t>
              </a:r>
            </a:p>
          </p:txBody>
        </p:sp>
        <p:sp>
          <p:nvSpPr>
            <p:cNvPr id="8" name="Text Box 6"/>
            <p:cNvSpPr txBox="1">
              <a:spLocks noChangeArrowheads="1"/>
            </p:cNvSpPr>
            <p:nvPr/>
          </p:nvSpPr>
          <p:spPr bwMode="gray">
            <a:xfrm>
              <a:off x="1296" y="1454"/>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solidFill>
                    <a:srgbClr val="FFFFFF"/>
                  </a:solidFill>
                </a:rPr>
                <a:t>4</a:t>
              </a:r>
            </a:p>
          </p:txBody>
        </p:sp>
      </p:grpSp>
      <p:grpSp>
        <p:nvGrpSpPr>
          <p:cNvPr id="9" name="Group 7"/>
          <p:cNvGrpSpPr>
            <a:grpSpLocks/>
          </p:cNvGrpSpPr>
          <p:nvPr/>
        </p:nvGrpSpPr>
        <p:grpSpPr bwMode="auto">
          <a:xfrm>
            <a:off x="3541776" y="1798320"/>
            <a:ext cx="5105400" cy="555625"/>
            <a:chOff x="1248" y="2030"/>
            <a:chExt cx="3216" cy="350"/>
          </a:xfrm>
        </p:grpSpPr>
        <p:sp>
          <p:nvSpPr>
            <p:cNvPr id="10"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Rectangle 9"/>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en-US"/>
            </a:p>
          </p:txBody>
        </p:sp>
        <p:sp>
          <p:nvSpPr>
            <p:cNvPr id="12" name="Text Box 10"/>
            <p:cNvSpPr txBox="1">
              <a:spLocks noChangeArrowheads="1"/>
            </p:cNvSpPr>
            <p:nvPr/>
          </p:nvSpPr>
          <p:spPr bwMode="gray">
            <a:xfrm>
              <a:off x="2256" y="2072"/>
              <a:ext cx="153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sz="2400">
                  <a:solidFill>
                    <a:srgbClr val="000000"/>
                  </a:solidFill>
                </a:rPr>
                <a:t>Click to add Title</a:t>
              </a:r>
            </a:p>
          </p:txBody>
        </p:sp>
        <p:sp>
          <p:nvSpPr>
            <p:cNvPr id="13" name="Text Box 11"/>
            <p:cNvSpPr txBox="1">
              <a:spLocks noChangeArrowheads="1"/>
            </p:cNvSpPr>
            <p:nvPr/>
          </p:nvSpPr>
          <p:spPr bwMode="gray">
            <a:xfrm>
              <a:off x="1296" y="2044"/>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solidFill>
                    <a:srgbClr val="FFFFFF"/>
                  </a:solidFill>
                </a:rPr>
                <a:t>1</a:t>
              </a:r>
            </a:p>
          </p:txBody>
        </p:sp>
      </p:grpSp>
      <p:grpSp>
        <p:nvGrpSpPr>
          <p:cNvPr id="14" name="Group 12"/>
          <p:cNvGrpSpPr>
            <a:grpSpLocks/>
          </p:cNvGrpSpPr>
          <p:nvPr/>
        </p:nvGrpSpPr>
        <p:grpSpPr bwMode="auto">
          <a:xfrm>
            <a:off x="3541776" y="2636520"/>
            <a:ext cx="5105400" cy="555625"/>
            <a:chOff x="1248" y="2640"/>
            <a:chExt cx="3216" cy="350"/>
          </a:xfrm>
        </p:grpSpPr>
        <p:sp>
          <p:nvSpPr>
            <p:cNvPr id="15"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en-US"/>
            </a:p>
          </p:txBody>
        </p:sp>
        <p:sp>
          <p:nvSpPr>
            <p:cNvPr id="17" name="Text Box 15"/>
            <p:cNvSpPr txBox="1">
              <a:spLocks noChangeArrowheads="1"/>
            </p:cNvSpPr>
            <p:nvPr/>
          </p:nvSpPr>
          <p:spPr bwMode="gray">
            <a:xfrm>
              <a:off x="2256" y="2682"/>
              <a:ext cx="153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sz="2400">
                  <a:solidFill>
                    <a:srgbClr val="000000"/>
                  </a:solidFill>
                </a:rPr>
                <a:t>Click to add Title</a:t>
              </a:r>
            </a:p>
          </p:txBody>
        </p:sp>
        <p:sp>
          <p:nvSpPr>
            <p:cNvPr id="18" name="Text Box 16"/>
            <p:cNvSpPr txBox="1">
              <a:spLocks noChangeArrowheads="1"/>
            </p:cNvSpPr>
            <p:nvPr/>
          </p:nvSpPr>
          <p:spPr bwMode="gray">
            <a:xfrm>
              <a:off x="1296" y="2654"/>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solidFill>
                    <a:srgbClr val="FFFFFF"/>
                  </a:solidFill>
                </a:rPr>
                <a:t>2</a:t>
              </a:r>
            </a:p>
          </p:txBody>
        </p:sp>
      </p:grpSp>
      <p:grpSp>
        <p:nvGrpSpPr>
          <p:cNvPr id="19" name="Group 17"/>
          <p:cNvGrpSpPr>
            <a:grpSpLocks/>
          </p:cNvGrpSpPr>
          <p:nvPr/>
        </p:nvGrpSpPr>
        <p:grpSpPr bwMode="auto">
          <a:xfrm>
            <a:off x="3541776" y="3474720"/>
            <a:ext cx="5105400" cy="555625"/>
            <a:chOff x="1248" y="3230"/>
            <a:chExt cx="3216" cy="350"/>
          </a:xfrm>
        </p:grpSpPr>
        <p:sp>
          <p:nvSpPr>
            <p:cNvPr id="20" name="Line 18"/>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 name="Rectangle 19"/>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en-US"/>
            </a:p>
          </p:txBody>
        </p:sp>
        <p:sp>
          <p:nvSpPr>
            <p:cNvPr id="22" name="Text Box 20"/>
            <p:cNvSpPr txBox="1">
              <a:spLocks noChangeArrowheads="1"/>
            </p:cNvSpPr>
            <p:nvPr/>
          </p:nvSpPr>
          <p:spPr bwMode="gray">
            <a:xfrm>
              <a:off x="2256" y="3272"/>
              <a:ext cx="153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sz="2400">
                  <a:solidFill>
                    <a:srgbClr val="000000"/>
                  </a:solidFill>
                </a:rPr>
                <a:t>Click to add Title</a:t>
              </a:r>
            </a:p>
          </p:txBody>
        </p:sp>
        <p:sp>
          <p:nvSpPr>
            <p:cNvPr id="23" name="Text Box 21"/>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solidFill>
                    <a:srgbClr val="FFFFFF"/>
                  </a:solidFill>
                </a:rPr>
                <a:t>3</a:t>
              </a:r>
            </a:p>
          </p:txBody>
        </p:sp>
      </p:grpSp>
      <p:grpSp>
        <p:nvGrpSpPr>
          <p:cNvPr id="24" name="Group 22"/>
          <p:cNvGrpSpPr>
            <a:grpSpLocks/>
          </p:cNvGrpSpPr>
          <p:nvPr/>
        </p:nvGrpSpPr>
        <p:grpSpPr bwMode="auto">
          <a:xfrm>
            <a:off x="3541776" y="5173345"/>
            <a:ext cx="5105400" cy="555625"/>
            <a:chOff x="1248" y="3230"/>
            <a:chExt cx="3216" cy="350"/>
          </a:xfrm>
        </p:grpSpPr>
        <p:sp>
          <p:nvSpPr>
            <p:cNvPr id="25" name="Line 23"/>
            <p:cNvSpPr>
              <a:spLocks noChangeShapeType="1"/>
            </p:cNvSpPr>
            <p:nvPr/>
          </p:nvSpPr>
          <p:spPr bwMode="gray">
            <a:xfrm>
              <a:off x="1440" y="35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 name="Rectangle 24"/>
            <p:cNvSpPr>
              <a:spLocks noChangeArrowheads="1"/>
            </p:cNvSpPr>
            <p:nvPr/>
          </p:nvSpPr>
          <p:spPr bwMode="gray">
            <a:xfrm rot="3419336">
              <a:off x="1261" y="3217"/>
              <a:ext cx="302" cy="328"/>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flatTx/>
            </a:bodyPr>
            <a:lstStyle/>
            <a:p>
              <a:endParaRPr lang="en-US"/>
            </a:p>
          </p:txBody>
        </p:sp>
        <p:sp>
          <p:nvSpPr>
            <p:cNvPr id="27" name="Text Box 25"/>
            <p:cNvSpPr txBox="1">
              <a:spLocks noChangeArrowheads="1"/>
            </p:cNvSpPr>
            <p:nvPr/>
          </p:nvSpPr>
          <p:spPr bwMode="gray">
            <a:xfrm>
              <a:off x="2256" y="3272"/>
              <a:ext cx="153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a:r>
                <a:rPr lang="en-US" sz="2400">
                  <a:solidFill>
                    <a:srgbClr val="000000"/>
                  </a:solidFill>
                </a:rPr>
                <a:t>Click to add Title</a:t>
              </a:r>
            </a:p>
          </p:txBody>
        </p:sp>
        <p:sp>
          <p:nvSpPr>
            <p:cNvPr id="28" name="Text Box 26"/>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2400" b="1">
                  <a:solidFill>
                    <a:srgbClr val="FFFFFF"/>
                  </a:solidFill>
                </a:rPr>
                <a:t>5</a:t>
              </a:r>
            </a:p>
          </p:txBody>
        </p:sp>
      </p:grpSp>
    </p:spTree>
    <p:extLst>
      <p:ext uri="{BB962C8B-B14F-4D97-AF65-F5344CB8AC3E}">
        <p14:creationId xmlns:p14="http://schemas.microsoft.com/office/powerpoint/2010/main" xmlns="" val="2566590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Прямоугольник 3"/>
          <p:cNvSpPr/>
          <p:nvPr/>
        </p:nvSpPr>
        <p:spPr>
          <a:xfrm>
            <a:off x="0" y="0"/>
            <a:ext cx="12192000" cy="68580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6" name="Content Placeholder 15"/>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07630" y="165347"/>
            <a:ext cx="2487930" cy="746379"/>
          </a:xfrm>
        </p:spPr>
      </p:pic>
      <p:sp>
        <p:nvSpPr>
          <p:cNvPr id="5" name="Прямоугольник 6"/>
          <p:cNvSpPr/>
          <p:nvPr/>
        </p:nvSpPr>
        <p:spPr>
          <a:xfrm>
            <a:off x="7847376" y="967344"/>
            <a:ext cx="4134506" cy="5016758"/>
          </a:xfrm>
          <a:prstGeom prst="rect">
            <a:avLst/>
          </a:prstGeom>
        </p:spPr>
        <p:txBody>
          <a:bodyPr wrap="square">
            <a:spAutoFit/>
          </a:bodyPr>
          <a:lstStyle/>
          <a:p>
            <a:r>
              <a:rPr lang="en-US" sz="1600" dirty="0">
                <a:hlinkClick r:id="rId3"/>
              </a:rPr>
              <a:t>http://</a:t>
            </a:r>
            <a:r>
              <a:rPr lang="en-US" sz="1600" dirty="0" smtClean="0">
                <a:hlinkClick r:id="rId3"/>
              </a:rPr>
              <a:t>powerpointbase.com</a:t>
            </a:r>
            <a:r>
              <a:rPr lang="ru-RU" sz="1600" dirty="0" smtClean="0"/>
              <a:t> </a:t>
            </a:r>
            <a:r>
              <a:rPr lang="en-US" sz="1600" dirty="0" smtClean="0"/>
              <a:t> – </a:t>
            </a:r>
            <a:r>
              <a:rPr lang="ru-RU" sz="1600" dirty="0" smtClean="0"/>
              <a:t>это самый крупный портал бесплатных шаблонов презентаций </a:t>
            </a:r>
            <a:r>
              <a:rPr lang="en-US" sz="1600" dirty="0" smtClean="0"/>
              <a:t>PowerPoint.</a:t>
            </a:r>
          </a:p>
          <a:p>
            <a:endParaRPr lang="en-US" sz="1600" dirty="0"/>
          </a:p>
          <a:p>
            <a:r>
              <a:rPr lang="en-US" sz="1600" dirty="0" smtClean="0">
                <a:hlinkClick r:id="rId4"/>
              </a:rPr>
              <a:t>http://powerpointbase.com/premium/</a:t>
            </a:r>
            <a:r>
              <a:rPr lang="en-US" sz="1600" dirty="0" smtClean="0"/>
              <a:t> - Premium </a:t>
            </a:r>
            <a:r>
              <a:rPr lang="ru-RU" sz="1600" dirty="0" smtClean="0"/>
              <a:t>шаблоны презентаций </a:t>
            </a:r>
            <a:r>
              <a:rPr lang="en-US" sz="1600" dirty="0" smtClean="0"/>
              <a:t>PowerPoint</a:t>
            </a:r>
          </a:p>
          <a:p>
            <a:endParaRPr lang="en-US" sz="1600" dirty="0"/>
          </a:p>
          <a:p>
            <a:r>
              <a:rPr lang="en-US" sz="1600" dirty="0">
                <a:hlinkClick r:id="rId5"/>
              </a:rPr>
              <a:t>http://powerpointbase.com/wordtemplates</a:t>
            </a:r>
            <a:r>
              <a:rPr lang="en-US" sz="1600" dirty="0" smtClean="0">
                <a:hlinkClick r:id="rId5"/>
              </a:rPr>
              <a:t>/</a:t>
            </a:r>
            <a:r>
              <a:rPr lang="en-US" sz="1600" dirty="0" smtClean="0"/>
              <a:t> - </a:t>
            </a:r>
            <a:r>
              <a:rPr lang="ru-RU" sz="1600" dirty="0" smtClean="0"/>
              <a:t>шаблоны </a:t>
            </a:r>
            <a:r>
              <a:rPr lang="en-US" sz="1600" dirty="0" smtClean="0"/>
              <a:t>Word </a:t>
            </a:r>
            <a:r>
              <a:rPr lang="ru-RU" sz="1600" dirty="0" smtClean="0"/>
              <a:t>для создания эффектных раздаточных материалов</a:t>
            </a:r>
            <a:endParaRPr lang="ru-RU" sz="1600" dirty="0"/>
          </a:p>
          <a:p>
            <a:endParaRPr lang="ru-RU" sz="1600" dirty="0"/>
          </a:p>
          <a:p>
            <a:r>
              <a:rPr lang="en-US" sz="1600" dirty="0">
                <a:hlinkClick r:id="rId6"/>
              </a:rPr>
              <a:t>http://powerpointbase.com/diagrams</a:t>
            </a:r>
            <a:r>
              <a:rPr lang="en-US" sz="1600" dirty="0" smtClean="0">
                <a:hlinkClick r:id="rId6"/>
              </a:rPr>
              <a:t>/</a:t>
            </a:r>
            <a:r>
              <a:rPr lang="ru-RU" sz="1600" dirty="0" smtClean="0"/>
              <a:t> - шаблоны диаграмм и графиков для большей визуализации в презентациях</a:t>
            </a:r>
          </a:p>
          <a:p>
            <a:endParaRPr lang="ru-RU" sz="1600" dirty="0"/>
          </a:p>
          <a:p>
            <a:r>
              <a:rPr lang="en-US" sz="1600" dirty="0">
                <a:hlinkClick r:id="rId7"/>
              </a:rPr>
              <a:t>http://powerpointbase.com/certificates</a:t>
            </a:r>
            <a:r>
              <a:rPr lang="en-US" sz="1600" dirty="0" smtClean="0">
                <a:hlinkClick r:id="rId7"/>
              </a:rPr>
              <a:t>/</a:t>
            </a:r>
            <a:r>
              <a:rPr lang="ru-RU" sz="1600" dirty="0" smtClean="0"/>
              <a:t> - шаблоны сертификатов, дипломов, грамот</a:t>
            </a:r>
          </a:p>
          <a:p>
            <a:endParaRPr lang="ru-RU" sz="1600" dirty="0"/>
          </a:p>
          <a:p>
            <a:r>
              <a:rPr lang="ru-RU" sz="1600" dirty="0" smtClean="0"/>
              <a:t>А также видео-уроки, статьи и многое другое…  </a:t>
            </a:r>
            <a:endParaRPr lang="ru-RU" sz="1600" dirty="0"/>
          </a:p>
        </p:txBody>
      </p:sp>
      <p:sp>
        <p:nvSpPr>
          <p:cNvPr id="6" name="Прямоугольник 7"/>
          <p:cNvSpPr/>
          <p:nvPr/>
        </p:nvSpPr>
        <p:spPr>
          <a:xfrm>
            <a:off x="242206" y="4090979"/>
            <a:ext cx="3622478" cy="369332"/>
          </a:xfrm>
          <a:prstGeom prst="rect">
            <a:avLst/>
          </a:prstGeom>
        </p:spPr>
        <p:txBody>
          <a:bodyPr wrap="square">
            <a:spAutoFit/>
          </a:bodyPr>
          <a:lstStyle/>
          <a:p>
            <a:r>
              <a:rPr lang="ru-RU" b="1" dirty="0" smtClean="0"/>
              <a:t>НАШИ УСЛУГИ: </a:t>
            </a:r>
            <a:endParaRPr lang="ru-RU" b="1" dirty="0"/>
          </a:p>
        </p:txBody>
      </p:sp>
      <p:sp>
        <p:nvSpPr>
          <p:cNvPr id="13" name="Прямоугольник 14"/>
          <p:cNvSpPr/>
          <p:nvPr/>
        </p:nvSpPr>
        <p:spPr>
          <a:xfrm>
            <a:off x="242206" y="6179873"/>
            <a:ext cx="4119047" cy="369332"/>
          </a:xfrm>
          <a:prstGeom prst="rect">
            <a:avLst/>
          </a:prstGeom>
        </p:spPr>
        <p:txBody>
          <a:bodyPr wrap="square">
            <a:spAutoFit/>
          </a:bodyPr>
          <a:lstStyle/>
          <a:p>
            <a:r>
              <a:rPr lang="ru-RU" b="1" dirty="0" smtClean="0"/>
              <a:t>КОНТАКТЫ: </a:t>
            </a:r>
            <a:r>
              <a:rPr lang="en-US" dirty="0" smtClean="0">
                <a:hlinkClick r:id="rId8"/>
              </a:rPr>
              <a:t>powerpointbase@gmail.com</a:t>
            </a:r>
            <a:r>
              <a:rPr lang="en-US" dirty="0" smtClean="0"/>
              <a:t> </a:t>
            </a:r>
            <a:endParaRPr lang="ru-RU" dirty="0"/>
          </a:p>
        </p:txBody>
      </p:sp>
      <p:sp>
        <p:nvSpPr>
          <p:cNvPr id="15" name="Прямоугольник 7"/>
          <p:cNvSpPr/>
          <p:nvPr/>
        </p:nvSpPr>
        <p:spPr>
          <a:xfrm>
            <a:off x="242206" y="967344"/>
            <a:ext cx="4412089" cy="369332"/>
          </a:xfrm>
          <a:prstGeom prst="rect">
            <a:avLst/>
          </a:prstGeom>
        </p:spPr>
        <p:txBody>
          <a:bodyPr wrap="square">
            <a:spAutoFit/>
          </a:bodyPr>
          <a:lstStyle/>
          <a:p>
            <a:r>
              <a:rPr lang="ru-RU" b="1" dirty="0" smtClean="0"/>
              <a:t>НАШИ СТРАНИЦЫ В СОЦИАЛЬНЫХ СЕТЯХ: </a:t>
            </a:r>
            <a:endParaRPr lang="ru-RU" b="1" dirty="0"/>
          </a:p>
        </p:txBody>
      </p:sp>
      <p:pic>
        <p:nvPicPr>
          <p:cNvPr id="1026" name="Picture 2" descr="Social Media Icons Set Logo, Social Media Icons, Social Media ..."/>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7854" t="4652" r="66796" b="69848"/>
          <a:stretch/>
        </p:blipFill>
        <p:spPr bwMode="auto">
          <a:xfrm>
            <a:off x="336205" y="1435607"/>
            <a:ext cx="324502" cy="326422"/>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2" descr="Social Media Icons Set Logo, Social Media Icons, Social Media ..."/>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37254" t="4652" r="37396" b="69848"/>
          <a:stretch/>
        </p:blipFill>
        <p:spPr bwMode="auto">
          <a:xfrm>
            <a:off x="336205" y="1858245"/>
            <a:ext cx="324502" cy="326422"/>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descr="Social Media Icons Set Logo, Social Media Icons, Social Media ..."/>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66804" t="37652" r="7846" b="36848"/>
          <a:stretch/>
        </p:blipFill>
        <p:spPr bwMode="auto">
          <a:xfrm>
            <a:off x="334218" y="3126160"/>
            <a:ext cx="328475" cy="326422"/>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2"/>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36205" y="2280883"/>
            <a:ext cx="325544" cy="326423"/>
          </a:xfrm>
          <a:prstGeom prst="rect">
            <a:avLst/>
          </a:prstGeom>
        </p:spPr>
      </p:pic>
      <p:pic>
        <p:nvPicPr>
          <p:cNvPr id="27" name="Picture 2" descr="Social Media Icons Set Logo, Social Media Icons, Social Media ..."/>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66804" t="4652" r="7846" b="69848"/>
          <a:stretch/>
        </p:blipFill>
        <p:spPr bwMode="auto">
          <a:xfrm>
            <a:off x="334217" y="3546704"/>
            <a:ext cx="328475" cy="326422"/>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ectangle 23"/>
          <p:cNvSpPr/>
          <p:nvPr/>
        </p:nvSpPr>
        <p:spPr>
          <a:xfrm>
            <a:off x="660707" y="1416366"/>
            <a:ext cx="4467890" cy="369332"/>
          </a:xfrm>
          <a:prstGeom prst="rect">
            <a:avLst/>
          </a:prstGeom>
        </p:spPr>
        <p:txBody>
          <a:bodyPr wrap="none">
            <a:spAutoFit/>
          </a:bodyPr>
          <a:lstStyle/>
          <a:p>
            <a:r>
              <a:rPr lang="en-US" dirty="0">
                <a:hlinkClick r:id="rId12"/>
              </a:rPr>
              <a:t>https://www.facebook.com/powerpointfree</a:t>
            </a:r>
            <a:r>
              <a:rPr lang="en-US" dirty="0" smtClean="0">
                <a:hlinkClick r:id="rId12"/>
              </a:rPr>
              <a:t>/</a:t>
            </a:r>
            <a:r>
              <a:rPr lang="en-US" dirty="0" smtClean="0"/>
              <a:t> </a:t>
            </a:r>
            <a:endParaRPr lang="en-US" dirty="0"/>
          </a:p>
        </p:txBody>
      </p:sp>
      <p:sp>
        <p:nvSpPr>
          <p:cNvPr id="25" name="Rectangle 24"/>
          <p:cNvSpPr/>
          <p:nvPr/>
        </p:nvSpPr>
        <p:spPr>
          <a:xfrm>
            <a:off x="660707" y="1836790"/>
            <a:ext cx="4597990" cy="369332"/>
          </a:xfrm>
          <a:prstGeom prst="rect">
            <a:avLst/>
          </a:prstGeom>
        </p:spPr>
        <p:txBody>
          <a:bodyPr wrap="none">
            <a:spAutoFit/>
          </a:bodyPr>
          <a:lstStyle/>
          <a:p>
            <a:r>
              <a:rPr lang="en-US" dirty="0">
                <a:hlinkClick r:id="rId13"/>
              </a:rPr>
              <a:t>https://www.instagram.com/powerpointbase</a:t>
            </a:r>
            <a:r>
              <a:rPr lang="en-US" dirty="0" smtClean="0">
                <a:hlinkClick r:id="rId13"/>
              </a:rPr>
              <a:t>/</a:t>
            </a:r>
            <a:r>
              <a:rPr lang="en-US" dirty="0" smtClean="0"/>
              <a:t> </a:t>
            </a:r>
            <a:endParaRPr lang="en-US" dirty="0"/>
          </a:p>
        </p:txBody>
      </p:sp>
      <p:sp>
        <p:nvSpPr>
          <p:cNvPr id="26" name="Rectangle 25"/>
          <p:cNvSpPr/>
          <p:nvPr/>
        </p:nvSpPr>
        <p:spPr>
          <a:xfrm>
            <a:off x="660707" y="2685710"/>
            <a:ext cx="6587162" cy="369332"/>
          </a:xfrm>
          <a:prstGeom prst="rect">
            <a:avLst/>
          </a:prstGeom>
        </p:spPr>
        <p:txBody>
          <a:bodyPr wrap="square">
            <a:spAutoFit/>
          </a:bodyPr>
          <a:lstStyle/>
          <a:p>
            <a:r>
              <a:rPr lang="en-US" dirty="0">
                <a:hlinkClick r:id="rId14"/>
              </a:rPr>
              <a:t>https://www.pinterest.com/powerpointbase/powerpointbasecom</a:t>
            </a:r>
            <a:r>
              <a:rPr lang="en-US" dirty="0" smtClean="0">
                <a:hlinkClick r:id="rId14"/>
              </a:rPr>
              <a:t>/</a:t>
            </a:r>
            <a:r>
              <a:rPr lang="en-US" dirty="0" smtClean="0"/>
              <a:t> </a:t>
            </a:r>
            <a:endParaRPr lang="en-US" dirty="0"/>
          </a:p>
        </p:txBody>
      </p:sp>
      <p:pic>
        <p:nvPicPr>
          <p:cNvPr id="31" name="Picture 2" descr="Social Media Icons Set Logo, Social Media Icons, Social Media ..."/>
          <p:cNvPicPr>
            <a:picLocks noChangeAspect="1" noChangeArrowheads="1"/>
          </p:cNvPicPr>
          <p:nvPr/>
        </p:nvPicPr>
        <p:blipFill rotWithShape="1">
          <a:blip r:embed="rId15" cstate="print">
            <a:extLst>
              <a:ext uri="{28A0092B-C50C-407E-A947-70E740481C1C}">
                <a14:useLocalDpi xmlns:a14="http://schemas.microsoft.com/office/drawing/2010/main" xmlns="" val="0"/>
              </a:ext>
            </a:extLst>
          </a:blip>
          <a:srcRect l="66804" t="69877" r="7846" b="4623"/>
          <a:stretch/>
        </p:blipFill>
        <p:spPr bwMode="auto">
          <a:xfrm>
            <a:off x="336205" y="2703522"/>
            <a:ext cx="324502" cy="326422"/>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Rectangle 27"/>
          <p:cNvSpPr/>
          <p:nvPr/>
        </p:nvSpPr>
        <p:spPr>
          <a:xfrm>
            <a:off x="659396" y="3101221"/>
            <a:ext cx="5350119" cy="369332"/>
          </a:xfrm>
          <a:prstGeom prst="rect">
            <a:avLst/>
          </a:prstGeom>
        </p:spPr>
        <p:txBody>
          <a:bodyPr wrap="none">
            <a:spAutoFit/>
          </a:bodyPr>
          <a:lstStyle/>
          <a:p>
            <a:r>
              <a:rPr lang="en-US" dirty="0">
                <a:hlinkClick r:id="rId16"/>
              </a:rPr>
              <a:t>https://www.linkedin.com/company/powerpointbase</a:t>
            </a:r>
            <a:r>
              <a:rPr lang="en-US" dirty="0" smtClean="0">
                <a:hlinkClick r:id="rId16"/>
              </a:rPr>
              <a:t>/</a:t>
            </a:r>
            <a:r>
              <a:rPr lang="en-US" dirty="0" smtClean="0"/>
              <a:t> </a:t>
            </a:r>
            <a:endParaRPr lang="en-US" dirty="0"/>
          </a:p>
        </p:txBody>
      </p:sp>
      <p:sp>
        <p:nvSpPr>
          <p:cNvPr id="29" name="Rectangle 28"/>
          <p:cNvSpPr/>
          <p:nvPr/>
        </p:nvSpPr>
        <p:spPr>
          <a:xfrm>
            <a:off x="659396" y="2255108"/>
            <a:ext cx="3044616" cy="369332"/>
          </a:xfrm>
          <a:prstGeom prst="rect">
            <a:avLst/>
          </a:prstGeom>
        </p:spPr>
        <p:txBody>
          <a:bodyPr wrap="none">
            <a:spAutoFit/>
          </a:bodyPr>
          <a:lstStyle/>
          <a:p>
            <a:r>
              <a:rPr lang="en-US" dirty="0">
                <a:hlinkClick r:id="rId17"/>
              </a:rPr>
              <a:t>https://</a:t>
            </a:r>
            <a:r>
              <a:rPr lang="en-US" dirty="0" smtClean="0">
                <a:hlinkClick r:id="rId17"/>
              </a:rPr>
              <a:t>vk.com/club79040830</a:t>
            </a:r>
            <a:r>
              <a:rPr lang="en-US" dirty="0" smtClean="0"/>
              <a:t> </a:t>
            </a:r>
            <a:endParaRPr lang="en-US" dirty="0"/>
          </a:p>
        </p:txBody>
      </p:sp>
      <p:sp>
        <p:nvSpPr>
          <p:cNvPr id="30" name="Rectangle 29"/>
          <p:cNvSpPr/>
          <p:nvPr/>
        </p:nvSpPr>
        <p:spPr>
          <a:xfrm>
            <a:off x="659396" y="3525249"/>
            <a:ext cx="6781800" cy="369332"/>
          </a:xfrm>
          <a:prstGeom prst="rect">
            <a:avLst/>
          </a:prstGeom>
        </p:spPr>
        <p:txBody>
          <a:bodyPr wrap="square">
            <a:spAutoFit/>
          </a:bodyPr>
          <a:lstStyle/>
          <a:p>
            <a:r>
              <a:rPr lang="en-US" dirty="0">
                <a:hlinkClick r:id="rId18"/>
              </a:rPr>
              <a:t>https://www.youtube.com/channel/UC3Kc-8AJVMloXo2YQbmAOqA</a:t>
            </a:r>
            <a:endParaRPr lang="en-US" dirty="0"/>
          </a:p>
        </p:txBody>
      </p:sp>
      <p:cxnSp>
        <p:nvCxnSpPr>
          <p:cNvPr id="33" name="Straight Connector 32"/>
          <p:cNvCxnSpPr/>
          <p:nvPr/>
        </p:nvCxnSpPr>
        <p:spPr>
          <a:xfrm>
            <a:off x="7572375" y="1027906"/>
            <a:ext cx="0" cy="4849019"/>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242206" y="4422876"/>
            <a:ext cx="5565691" cy="1477328"/>
          </a:xfrm>
          <a:prstGeom prst="rect">
            <a:avLst/>
          </a:prstGeom>
        </p:spPr>
        <p:txBody>
          <a:bodyPr wrap="none">
            <a:spAutoFit/>
          </a:bodyPr>
          <a:lstStyle/>
          <a:p>
            <a:pPr marL="285750" indent="-285750">
              <a:buFont typeface="Wingdings" panose="05000000000000000000" pitchFamily="2" charset="2"/>
              <a:buChar char="ü"/>
            </a:pPr>
            <a:r>
              <a:rPr lang="ru-RU" dirty="0"/>
              <a:t>Разработка (оформление) презентации </a:t>
            </a:r>
            <a:r>
              <a:rPr lang="ru-RU" dirty="0" smtClean="0"/>
              <a:t>«под ключ»</a:t>
            </a:r>
            <a:endParaRPr lang="ru-RU" dirty="0"/>
          </a:p>
          <a:p>
            <a:pPr marL="285750" indent="-285750">
              <a:buFont typeface="Wingdings" panose="05000000000000000000" pitchFamily="2" charset="2"/>
              <a:buChar char="ü"/>
            </a:pPr>
            <a:r>
              <a:rPr lang="ru-RU" dirty="0"/>
              <a:t>Разработка авторского шаблона презентации</a:t>
            </a:r>
          </a:p>
          <a:p>
            <a:pPr marL="285750" indent="-285750">
              <a:buFont typeface="Wingdings" panose="05000000000000000000" pitchFamily="2" charset="2"/>
              <a:buChar char="ü"/>
            </a:pPr>
            <a:r>
              <a:rPr lang="ru-RU" dirty="0"/>
              <a:t>Оформление раздаточных материалов</a:t>
            </a:r>
          </a:p>
          <a:p>
            <a:pPr marL="285750" indent="-285750">
              <a:buFont typeface="Wingdings" panose="05000000000000000000" pitchFamily="2" charset="2"/>
              <a:buChar char="ü"/>
            </a:pPr>
            <a:r>
              <a:rPr lang="ru-RU" dirty="0"/>
              <a:t>Разработка фирменного </a:t>
            </a:r>
            <a:r>
              <a:rPr lang="ru-RU" dirty="0" smtClean="0"/>
              <a:t>стиля</a:t>
            </a:r>
          </a:p>
          <a:p>
            <a:r>
              <a:rPr lang="ru-RU" dirty="0" smtClean="0"/>
              <a:t>Детальнее: </a:t>
            </a:r>
            <a:r>
              <a:rPr lang="en-US" dirty="0">
                <a:hlinkClick r:id="rId19"/>
              </a:rPr>
              <a:t>http://</a:t>
            </a:r>
            <a:r>
              <a:rPr lang="en-US" dirty="0" smtClean="0">
                <a:hlinkClick r:id="rId19"/>
              </a:rPr>
              <a:t>powerpointbase.com/offer.html</a:t>
            </a:r>
            <a:r>
              <a:rPr lang="ru-RU" dirty="0" smtClean="0"/>
              <a:t> </a:t>
            </a:r>
            <a:endParaRPr lang="en-US" dirty="0"/>
          </a:p>
        </p:txBody>
      </p:sp>
    </p:spTree>
    <p:extLst>
      <p:ext uri="{BB962C8B-B14F-4D97-AF65-F5344CB8AC3E}">
        <p14:creationId xmlns:p14="http://schemas.microsoft.com/office/powerpoint/2010/main" xmlns="" val="408789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709684"/>
            <a:ext cx="10515600" cy="5449350"/>
          </a:xfrm>
        </p:spPr>
        <p:txBody>
          <a:bodyPr/>
          <a:lstStyle/>
          <a:p>
            <a:r>
              <a:rPr lang="vi-VN" dirty="0" smtClean="0"/>
              <a:t>Psihologia s-a constituit ca ştiinţă independentă desprinsă de filosofie abia în secolul al XIX-lea, odată cu extinderea metodelor experimentale în studiul fenomenelor psihice (Ernst Weber, Gustav Fechner, Hermann Ebblinghaus, Herman L. Helmholtz, Wilghelm Wundt) şi a devenit naturalistă şi fiziologică. La puţin timp după aceasta, în a. 1885, Behterev V.M. a organizat asemenea laborator experimental în Rusia. </a:t>
            </a:r>
            <a:endParaRPr lang="ru-RU" dirty="0"/>
          </a:p>
        </p:txBody>
      </p:sp>
      <p:sp>
        <p:nvSpPr>
          <p:cNvPr id="4" name="Прямоугольник 3"/>
          <p:cNvSpPr/>
          <p:nvPr/>
        </p:nvSpPr>
        <p:spPr>
          <a:xfrm>
            <a:off x="1071154" y="3474719"/>
            <a:ext cx="9862457" cy="2308324"/>
          </a:xfrm>
          <a:prstGeom prst="rect">
            <a:avLst/>
          </a:prstGeom>
        </p:spPr>
        <p:txBody>
          <a:bodyPr wrap="square">
            <a:spAutoFit/>
          </a:bodyPr>
          <a:lstStyle/>
          <a:p>
            <a:r>
              <a:rPr lang="vi-VN" dirty="0" smtClean="0"/>
              <a:t>Pentru a deveni ştiinţifică, psihologia s-a dezvoltat iniţial ca o „ştiinţă naturală”, pe modelul biologiei sau fiziologiei, devenind experimentală, apoi şi-a lărgit câmpul de activitate spre cele mai variate aplicaţii, devenind, pe lângă o ştiinţă teoretică, şi o ştiinţă aplicată, chiar o psihotehnică. </a:t>
            </a:r>
            <a:endParaRPr lang="ro-MO" dirty="0" smtClean="0"/>
          </a:p>
          <a:p>
            <a:r>
              <a:rPr lang="ro-RO" i="1" dirty="0" smtClean="0"/>
              <a:t>Psihologia</a:t>
            </a:r>
            <a:r>
              <a:rPr lang="ro-RO" dirty="0" smtClean="0"/>
              <a:t> este disciplina care </a:t>
            </a:r>
            <a:r>
              <a:rPr lang="ro-RO" dirty="0" smtClean="0"/>
              <a:t>vizează </a:t>
            </a:r>
            <a:r>
              <a:rPr lang="ro-RO" dirty="0" smtClean="0"/>
              <a:t>componentele teoretice, legile </a:t>
            </a:r>
            <a:r>
              <a:rPr lang="ro-RO" dirty="0" smtClean="0"/>
              <a:t>și explicațiile </a:t>
            </a:r>
            <a:r>
              <a:rPr lang="ro-RO" dirty="0" smtClean="0"/>
              <a:t>referitoare la </a:t>
            </a:r>
            <a:r>
              <a:rPr lang="ro-RO" dirty="0" smtClean="0"/>
              <a:t>viața și </a:t>
            </a:r>
            <a:r>
              <a:rPr lang="ro-RO" dirty="0" smtClean="0"/>
              <a:t>activitatea </a:t>
            </a:r>
            <a:r>
              <a:rPr lang="ro-RO" dirty="0" smtClean="0"/>
              <a:t>psihică </a:t>
            </a:r>
            <a:r>
              <a:rPr lang="ro-RO" dirty="0" smtClean="0"/>
              <a:t>exprimate </a:t>
            </a:r>
            <a:r>
              <a:rPr lang="ro-RO" dirty="0" smtClean="0"/>
              <a:t>în </a:t>
            </a:r>
            <a:r>
              <a:rPr lang="ro-RO" dirty="0" smtClean="0"/>
              <a:t>comportament. </a:t>
            </a:r>
            <a:r>
              <a:rPr lang="it-IT" dirty="0" smtClean="0"/>
              <a:t> In centrul preocuparilor sale </a:t>
            </a:r>
            <a:r>
              <a:rPr lang="it-IT" dirty="0" smtClean="0"/>
              <a:t>st</a:t>
            </a:r>
            <a:r>
              <a:rPr lang="ro-MO" dirty="0" smtClean="0"/>
              <a:t>ă </a:t>
            </a:r>
            <a:r>
              <a:rPr lang="it-IT" i="1" dirty="0" smtClean="0"/>
              <a:t>omul</a:t>
            </a:r>
            <a:r>
              <a:rPr lang="it-IT" i="1" dirty="0" smtClean="0"/>
              <a:t>, ca </a:t>
            </a:r>
            <a:r>
              <a:rPr lang="it-IT" i="1" dirty="0" smtClean="0"/>
              <a:t>fiin</a:t>
            </a:r>
            <a:r>
              <a:rPr lang="ro-MO" i="1" dirty="0" smtClean="0"/>
              <a:t>ț</a:t>
            </a:r>
            <a:r>
              <a:rPr lang="it-IT" i="1" dirty="0" smtClean="0"/>
              <a:t>a bio-psiho-socio-cultural</a:t>
            </a:r>
            <a:r>
              <a:rPr lang="ro-MO" i="1" dirty="0" smtClean="0"/>
              <a:t>ă </a:t>
            </a:r>
            <a:r>
              <a:rPr lang="it-IT" dirty="0" smtClean="0"/>
              <a:t>care </a:t>
            </a:r>
            <a:r>
              <a:rPr lang="it-IT" dirty="0" smtClean="0"/>
              <a:t>se </a:t>
            </a:r>
            <a:r>
              <a:rPr lang="it-IT" dirty="0" smtClean="0"/>
              <a:t>na</a:t>
            </a:r>
            <a:r>
              <a:rPr lang="ro-MO" dirty="0" smtClean="0"/>
              <a:t>ș</a:t>
            </a:r>
            <a:r>
              <a:rPr lang="it-IT" dirty="0" smtClean="0"/>
              <a:t>te </a:t>
            </a:r>
            <a:r>
              <a:rPr lang="it-IT" dirty="0" smtClean="0"/>
              <a:t>ca </a:t>
            </a:r>
            <a:r>
              <a:rPr lang="it-IT" dirty="0" smtClean="0"/>
              <a:t>persoan</a:t>
            </a:r>
            <a:r>
              <a:rPr lang="ro-MO" dirty="0" smtClean="0"/>
              <a:t>ă </a:t>
            </a:r>
            <a:r>
              <a:rPr lang="ro-MO" dirty="0" smtClean="0"/>
              <a:t>ș</a:t>
            </a:r>
            <a:r>
              <a:rPr lang="it-IT" dirty="0" smtClean="0"/>
              <a:t>i </a:t>
            </a:r>
            <a:r>
              <a:rPr lang="it-IT" dirty="0" smtClean="0"/>
              <a:t>devine personalitate</a:t>
            </a:r>
            <a:r>
              <a:rPr lang="it-IT" dirty="0" smtClean="0"/>
              <a:t>.</a:t>
            </a:r>
            <a:endParaRPr lang="ro-MO"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EVOLUŢIA PSIHOLOGIEI</a:t>
            </a:r>
            <a:endParaRPr lang="ru-RU" dirty="0"/>
          </a:p>
        </p:txBody>
      </p:sp>
      <p:sp>
        <p:nvSpPr>
          <p:cNvPr id="3" name="Содержимое 2"/>
          <p:cNvSpPr>
            <a:spLocks noGrp="1"/>
          </p:cNvSpPr>
          <p:nvPr>
            <p:ph idx="1"/>
          </p:nvPr>
        </p:nvSpPr>
        <p:spPr/>
        <p:txBody>
          <a:bodyPr/>
          <a:lstStyle/>
          <a:p>
            <a:r>
              <a:rPr lang="en-US" dirty="0" err="1" smtClean="0"/>
              <a:t>Psihologia</a:t>
            </a:r>
            <a:r>
              <a:rPr lang="en-US" dirty="0" smtClean="0"/>
              <a:t> a </a:t>
            </a:r>
            <a:r>
              <a:rPr lang="en-US" dirty="0" err="1" smtClean="0"/>
              <a:t>evoluat</a:t>
            </a:r>
            <a:r>
              <a:rPr lang="en-US" dirty="0" smtClean="0"/>
              <a:t> din </a:t>
            </a:r>
            <a:r>
              <a:rPr lang="en-US" dirty="0" err="1" smtClean="0"/>
              <a:t>dou</a:t>
            </a:r>
            <a:r>
              <a:rPr lang="ro-RO" dirty="0" smtClean="0"/>
              <a:t>ă</a:t>
            </a:r>
            <a:r>
              <a:rPr lang="en-US" dirty="0" smtClean="0"/>
              <a:t> </a:t>
            </a:r>
            <a:r>
              <a:rPr lang="en-US" dirty="0" err="1" smtClean="0"/>
              <a:t>ramuri</a:t>
            </a:r>
            <a:r>
              <a:rPr lang="en-US" dirty="0" smtClean="0"/>
              <a:t> ale </a:t>
            </a:r>
            <a:r>
              <a:rPr lang="ro-RO" dirty="0" smtClean="0"/>
              <a:t>ş</a:t>
            </a:r>
            <a:r>
              <a:rPr lang="en-US" dirty="0" err="1" smtClean="0"/>
              <a:t>tiin</a:t>
            </a:r>
            <a:r>
              <a:rPr lang="ro-RO" dirty="0" smtClean="0"/>
              <a:t>ţ</a:t>
            </a:r>
            <a:r>
              <a:rPr lang="en-US" dirty="0" err="1" smtClean="0"/>
              <a:t>ei</a:t>
            </a:r>
            <a:r>
              <a:rPr lang="en-US" dirty="0" smtClean="0"/>
              <a:t>: </a:t>
            </a:r>
            <a:r>
              <a:rPr lang="en-US" dirty="0" err="1" smtClean="0"/>
              <a:t>filosofia</a:t>
            </a:r>
            <a:r>
              <a:rPr lang="en-US" dirty="0" smtClean="0"/>
              <a:t> </a:t>
            </a:r>
            <a:r>
              <a:rPr lang="ro-RO" dirty="0" smtClean="0"/>
              <a:t>ş</a:t>
            </a:r>
            <a:r>
              <a:rPr lang="en-US" dirty="0" err="1" smtClean="0"/>
              <a:t>i</a:t>
            </a:r>
            <a:r>
              <a:rPr lang="en-US" dirty="0" smtClean="0"/>
              <a:t> </a:t>
            </a:r>
            <a:r>
              <a:rPr lang="en-US" dirty="0" err="1" smtClean="0"/>
              <a:t>biologia</a:t>
            </a:r>
            <a:r>
              <a:rPr lang="en-US" dirty="0" smtClean="0"/>
              <a:t>. </a:t>
            </a:r>
            <a:r>
              <a:rPr lang="en-US" dirty="0" err="1" smtClean="0"/>
              <a:t>Discu</a:t>
            </a:r>
            <a:r>
              <a:rPr lang="ro-RO" dirty="0" smtClean="0"/>
              <a:t>ţ</a:t>
            </a:r>
            <a:r>
              <a:rPr lang="en-US" dirty="0" err="1" smtClean="0"/>
              <a:t>iile</a:t>
            </a:r>
            <a:r>
              <a:rPr lang="en-US" dirty="0" smtClean="0"/>
              <a:t> </a:t>
            </a:r>
            <a:r>
              <a:rPr lang="en-US" dirty="0" err="1" smtClean="0"/>
              <a:t>asupra</a:t>
            </a:r>
            <a:r>
              <a:rPr lang="en-US" dirty="0" smtClean="0"/>
              <a:t> leg</a:t>
            </a:r>
            <a:r>
              <a:rPr lang="ro-RO" dirty="0" smtClean="0"/>
              <a:t>ă</a:t>
            </a:r>
            <a:r>
              <a:rPr lang="en-US" dirty="0" err="1" smtClean="0"/>
              <a:t>turii</a:t>
            </a:r>
            <a:r>
              <a:rPr lang="en-US" dirty="0" smtClean="0"/>
              <a:t> </a:t>
            </a:r>
            <a:r>
              <a:rPr lang="en-US" dirty="0" err="1" smtClean="0"/>
              <a:t>dintre</a:t>
            </a:r>
            <a:r>
              <a:rPr lang="en-US" dirty="0" smtClean="0"/>
              <a:t> </a:t>
            </a:r>
            <a:r>
              <a:rPr lang="en-US" dirty="0" err="1" smtClean="0"/>
              <a:t>acestea</a:t>
            </a:r>
            <a:r>
              <a:rPr lang="en-US" dirty="0" smtClean="0"/>
              <a:t> au </a:t>
            </a:r>
            <a:r>
              <a:rPr lang="en-US" dirty="0" err="1" smtClean="0"/>
              <a:t>existat</a:t>
            </a:r>
            <a:r>
              <a:rPr lang="en-US" dirty="0" smtClean="0"/>
              <a:t> </a:t>
            </a:r>
            <a:r>
              <a:rPr lang="ro-RO" dirty="0" smtClean="0"/>
              <a:t>î</a:t>
            </a:r>
            <a:r>
              <a:rPr lang="en-US" dirty="0" err="1" smtClean="0"/>
              <a:t>nc</a:t>
            </a:r>
            <a:r>
              <a:rPr lang="ro-RO" dirty="0" smtClean="0"/>
              <a:t>ă</a:t>
            </a:r>
            <a:r>
              <a:rPr lang="en-US" dirty="0" smtClean="0"/>
              <a:t> din </a:t>
            </a:r>
            <a:r>
              <a:rPr lang="en-US" dirty="0" err="1" smtClean="0"/>
              <a:t>Grecia</a:t>
            </a:r>
            <a:r>
              <a:rPr lang="en-US" dirty="0" smtClean="0"/>
              <a:t> antic</a:t>
            </a:r>
            <a:r>
              <a:rPr lang="ro-RO" dirty="0" smtClean="0"/>
              <a:t>ă</a:t>
            </a:r>
            <a:r>
              <a:rPr lang="en-US" dirty="0" smtClean="0"/>
              <a:t>: </a:t>
            </a:r>
            <a:r>
              <a:rPr lang="en-US" dirty="0" err="1" smtClean="0"/>
              <a:t>Aristotel</a:t>
            </a:r>
            <a:r>
              <a:rPr lang="en-US" dirty="0" smtClean="0"/>
              <a:t> </a:t>
            </a:r>
            <a:r>
              <a:rPr lang="ro-RO" dirty="0" smtClean="0"/>
              <a:t>ş</a:t>
            </a:r>
            <a:r>
              <a:rPr lang="en-US" dirty="0" err="1" smtClean="0"/>
              <a:t>i</a:t>
            </a:r>
            <a:r>
              <a:rPr lang="en-US" dirty="0" smtClean="0"/>
              <a:t> </a:t>
            </a:r>
            <a:r>
              <a:rPr lang="en-US" dirty="0" err="1" smtClean="0"/>
              <a:t>Socrate</a:t>
            </a:r>
            <a:r>
              <a:rPr lang="en-US" dirty="0" smtClean="0"/>
              <a:t>. </a:t>
            </a:r>
          </a:p>
          <a:p>
            <a:r>
              <a:rPr lang="en-US" dirty="0" smtClean="0"/>
              <a:t>Ca </a:t>
            </a:r>
            <a:r>
              <a:rPr lang="ro-RO" dirty="0" smtClean="0"/>
              <a:t>ş</a:t>
            </a:r>
            <a:r>
              <a:rPr lang="en-US" dirty="0" err="1" smtClean="0"/>
              <a:t>tiin</a:t>
            </a:r>
            <a:r>
              <a:rPr lang="ro-RO" dirty="0" smtClean="0"/>
              <a:t>ţă</a:t>
            </a:r>
            <a:r>
              <a:rPr lang="en-US" dirty="0" smtClean="0"/>
              <a:t> </a:t>
            </a:r>
            <a:r>
              <a:rPr lang="en-US" dirty="0" err="1" smtClean="0"/>
              <a:t>separat</a:t>
            </a:r>
            <a:r>
              <a:rPr lang="ro-RO" dirty="0" smtClean="0"/>
              <a:t>ă</a:t>
            </a:r>
            <a:r>
              <a:rPr lang="en-US" dirty="0" smtClean="0"/>
              <a:t> </a:t>
            </a:r>
            <a:r>
              <a:rPr lang="en-US" dirty="0" err="1" smtClean="0"/>
              <a:t>psihologia</a:t>
            </a:r>
            <a:endParaRPr lang="ro-RO" dirty="0" smtClean="0"/>
          </a:p>
          <a:p>
            <a:pPr>
              <a:buNone/>
            </a:pPr>
            <a:r>
              <a:rPr lang="en-US" dirty="0" smtClean="0"/>
              <a:t>a </a:t>
            </a:r>
            <a:r>
              <a:rPr lang="en-US" dirty="0" err="1" smtClean="0"/>
              <a:t>luat</a:t>
            </a:r>
            <a:r>
              <a:rPr lang="en-US" dirty="0" smtClean="0"/>
              <a:t> </a:t>
            </a:r>
            <a:r>
              <a:rPr lang="en-US" dirty="0" err="1" smtClean="0"/>
              <a:t>na</a:t>
            </a:r>
            <a:r>
              <a:rPr lang="ro-RO" dirty="0" smtClean="0"/>
              <a:t>ş</a:t>
            </a:r>
            <a:r>
              <a:rPr lang="en-US" dirty="0" err="1" smtClean="0"/>
              <a:t>tere</a:t>
            </a:r>
            <a:r>
              <a:rPr lang="en-US" dirty="0" smtClean="0"/>
              <a:t> </a:t>
            </a:r>
            <a:r>
              <a:rPr lang="ro-RO" dirty="0" smtClean="0"/>
              <a:t>î</a:t>
            </a:r>
            <a:r>
              <a:rPr lang="en-US" dirty="0" smtClean="0"/>
              <a:t>n Germania, </a:t>
            </a:r>
            <a:endParaRPr lang="ro-RO" dirty="0" smtClean="0"/>
          </a:p>
          <a:p>
            <a:pPr>
              <a:buNone/>
            </a:pPr>
            <a:r>
              <a:rPr lang="en-US" dirty="0" smtClean="0"/>
              <a:t>la Leipzig, </a:t>
            </a:r>
            <a:r>
              <a:rPr lang="ro-RO" dirty="0" smtClean="0"/>
              <a:t>când </a:t>
            </a:r>
            <a:r>
              <a:rPr lang="en-US" b="1" dirty="0" smtClean="0"/>
              <a:t>Wilhelm Wundt</a:t>
            </a:r>
            <a:endParaRPr lang="ro-RO" b="1" dirty="0" smtClean="0"/>
          </a:p>
          <a:p>
            <a:pPr>
              <a:buNone/>
            </a:pPr>
            <a:r>
              <a:rPr lang="en-US" dirty="0" smtClean="0"/>
              <a:t>(</a:t>
            </a:r>
            <a:r>
              <a:rPr lang="ro-RO" dirty="0" smtClean="0"/>
              <a:t>1879</a:t>
            </a:r>
            <a:r>
              <a:rPr lang="en-US" dirty="0" smtClean="0"/>
              <a:t>)</a:t>
            </a:r>
            <a:r>
              <a:rPr lang="ro-RO" dirty="0" smtClean="0"/>
              <a:t> </a:t>
            </a:r>
            <a:r>
              <a:rPr lang="en-US" dirty="0" smtClean="0"/>
              <a:t>a </a:t>
            </a:r>
            <a:r>
              <a:rPr lang="en-US" dirty="0" err="1" smtClean="0"/>
              <a:t>fondat</a:t>
            </a:r>
            <a:r>
              <a:rPr lang="en-US" dirty="0" smtClean="0"/>
              <a:t> </a:t>
            </a:r>
            <a:r>
              <a:rPr lang="en-US" dirty="0" err="1" smtClean="0"/>
              <a:t>primul</a:t>
            </a:r>
            <a:endParaRPr lang="ro-RO" dirty="0" smtClean="0"/>
          </a:p>
          <a:p>
            <a:pPr>
              <a:buNone/>
            </a:pPr>
            <a:r>
              <a:rPr lang="en-US" dirty="0" err="1" smtClean="0"/>
              <a:t>laborator</a:t>
            </a:r>
            <a:r>
              <a:rPr lang="en-US" dirty="0" smtClean="0"/>
              <a:t> de </a:t>
            </a:r>
            <a:r>
              <a:rPr lang="en-US" dirty="0" err="1" smtClean="0"/>
              <a:t>psihologie</a:t>
            </a:r>
            <a:r>
              <a:rPr lang="en-US" dirty="0" smtClean="0"/>
              <a:t>.</a:t>
            </a:r>
          </a:p>
          <a:p>
            <a:endParaRPr lang="ru-RU" dirty="0"/>
          </a:p>
        </p:txBody>
      </p:sp>
      <p:pic>
        <p:nvPicPr>
          <p:cNvPr id="4" name="Picture 4" descr="01wundt"/>
          <p:cNvPicPr>
            <a:picLocks noChangeAspect="1" noChangeArrowheads="1"/>
          </p:cNvPicPr>
          <p:nvPr/>
        </p:nvPicPr>
        <p:blipFill>
          <a:blip r:embed="rId2"/>
          <a:srcRect/>
          <a:stretch>
            <a:fillRect/>
          </a:stretch>
        </p:blipFill>
        <p:spPr bwMode="auto">
          <a:xfrm>
            <a:off x="8242663" y="2667000"/>
            <a:ext cx="3949337" cy="4191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838200" y="483326"/>
            <a:ext cx="10515600" cy="5675708"/>
          </a:xfrm>
        </p:spPr>
        <p:txBody>
          <a:bodyPr/>
          <a:lstStyle/>
          <a:p>
            <a:r>
              <a:rPr lang="en-US" dirty="0" smtClean="0"/>
              <a:t>In </a:t>
            </a:r>
            <a:r>
              <a:rPr lang="en-US" dirty="0" err="1" smtClean="0"/>
              <a:t>urma</a:t>
            </a:r>
            <a:r>
              <a:rPr lang="en-US" dirty="0" smtClean="0"/>
              <a:t> </a:t>
            </a:r>
            <a:r>
              <a:rPr lang="en-US" dirty="0" err="1" smtClean="0"/>
              <a:t>evolu</a:t>
            </a:r>
            <a:r>
              <a:rPr lang="ro-MO" dirty="0" smtClean="0"/>
              <a:t>ț</a:t>
            </a:r>
            <a:r>
              <a:rPr lang="en-US" dirty="0" err="1" smtClean="0"/>
              <a:t>iei</a:t>
            </a:r>
            <a:r>
              <a:rPr lang="en-US" dirty="0" smtClean="0"/>
              <a:t> </a:t>
            </a:r>
            <a:r>
              <a:rPr lang="en-US" dirty="0" err="1" smtClean="0"/>
              <a:t>psihologiei</a:t>
            </a:r>
            <a:r>
              <a:rPr lang="en-US" dirty="0" smtClean="0"/>
              <a:t> ca </a:t>
            </a:r>
            <a:r>
              <a:rPr lang="ro-MO" dirty="0" smtClean="0"/>
              <a:t>ș</a:t>
            </a:r>
            <a:r>
              <a:rPr lang="en-US" dirty="0" err="1" smtClean="0"/>
              <a:t>tiin</a:t>
            </a:r>
            <a:r>
              <a:rPr lang="ro-MO" dirty="0" smtClean="0"/>
              <a:t>ță</a:t>
            </a:r>
            <a:r>
              <a:rPr lang="en-US" dirty="0" smtClean="0"/>
              <a:t> </a:t>
            </a:r>
            <a:r>
              <a:rPr lang="en-US" dirty="0" smtClean="0"/>
              <a:t>s-a </a:t>
            </a:r>
            <a:r>
              <a:rPr lang="en-US" dirty="0" err="1" smtClean="0"/>
              <a:t>renun</a:t>
            </a:r>
            <a:r>
              <a:rPr lang="ro-MO" dirty="0" smtClean="0"/>
              <a:t>ț</a:t>
            </a:r>
            <a:r>
              <a:rPr lang="en-US" dirty="0" smtClean="0"/>
              <a:t>at </a:t>
            </a:r>
            <a:r>
              <a:rPr lang="en-US" dirty="0" smtClean="0"/>
              <a:t>la </a:t>
            </a:r>
            <a:r>
              <a:rPr lang="en-US" dirty="0" err="1" smtClean="0"/>
              <a:t>studierea</a:t>
            </a:r>
            <a:r>
              <a:rPr lang="en-US" dirty="0" smtClean="0"/>
              <a:t> </a:t>
            </a:r>
            <a:r>
              <a:rPr lang="en-US" dirty="0" err="1" smtClean="0"/>
              <a:t>izolat</a:t>
            </a:r>
            <a:r>
              <a:rPr lang="ro-MO" dirty="0" smtClean="0"/>
              <a:t>ă</a:t>
            </a:r>
            <a:r>
              <a:rPr lang="en-US" dirty="0" smtClean="0"/>
              <a:t> </a:t>
            </a:r>
            <a:r>
              <a:rPr lang="en-US" dirty="0" smtClean="0"/>
              <a:t>a </a:t>
            </a:r>
            <a:r>
              <a:rPr lang="en-US" dirty="0" err="1" smtClean="0"/>
              <a:t>psihicului</a:t>
            </a:r>
            <a:r>
              <a:rPr lang="en-US" dirty="0" smtClean="0"/>
              <a:t> </a:t>
            </a:r>
            <a:r>
              <a:rPr lang="en-US" dirty="0" err="1" smtClean="0"/>
              <a:t>uman</a:t>
            </a:r>
            <a:r>
              <a:rPr lang="en-US" dirty="0" smtClean="0"/>
              <a:t>, </a:t>
            </a:r>
            <a:r>
              <a:rPr lang="en-US" dirty="0" err="1" smtClean="0"/>
              <a:t>fragmentat</a:t>
            </a:r>
            <a:r>
              <a:rPr lang="en-US" dirty="0" smtClean="0"/>
              <a:t> </a:t>
            </a:r>
            <a:r>
              <a:rPr lang="en-US" dirty="0" err="1" smtClean="0"/>
              <a:t>pe</a:t>
            </a:r>
            <a:r>
              <a:rPr lang="en-US" dirty="0" smtClean="0"/>
              <a:t> “</a:t>
            </a:r>
            <a:r>
              <a:rPr lang="en-US" dirty="0" smtClean="0"/>
              <a:t>fun</a:t>
            </a:r>
            <a:r>
              <a:rPr lang="ro-MO" dirty="0" smtClean="0"/>
              <a:t>ț</a:t>
            </a:r>
            <a:r>
              <a:rPr lang="en-US" dirty="0" smtClean="0"/>
              <a:t>ii</a:t>
            </a:r>
            <a:r>
              <a:rPr lang="en-US" dirty="0" smtClean="0"/>
              <a:t>” </a:t>
            </a:r>
            <a:r>
              <a:rPr lang="en-US" dirty="0" err="1" smtClean="0"/>
              <a:t>sau</a:t>
            </a:r>
            <a:r>
              <a:rPr lang="en-US" dirty="0" smtClean="0"/>
              <a:t> “</a:t>
            </a:r>
            <a:r>
              <a:rPr lang="en-US" dirty="0" err="1" smtClean="0"/>
              <a:t>st</a:t>
            </a:r>
            <a:r>
              <a:rPr lang="ro-MO" dirty="0" smtClean="0"/>
              <a:t>ă</a:t>
            </a:r>
            <a:r>
              <a:rPr lang="en-US" dirty="0" err="1" smtClean="0"/>
              <a:t>ri</a:t>
            </a:r>
            <a:r>
              <a:rPr lang="en-US" dirty="0" smtClean="0"/>
              <a:t> </a:t>
            </a:r>
            <a:r>
              <a:rPr lang="en-US" dirty="0" smtClean="0"/>
              <a:t>de </a:t>
            </a:r>
            <a:r>
              <a:rPr lang="en-US" dirty="0" smtClean="0"/>
              <a:t>con</a:t>
            </a:r>
            <a:r>
              <a:rPr lang="ro-MO" dirty="0" smtClean="0"/>
              <a:t>ș</a:t>
            </a:r>
            <a:r>
              <a:rPr lang="en-US" dirty="0" err="1" smtClean="0"/>
              <a:t>tiin</a:t>
            </a:r>
            <a:r>
              <a:rPr lang="ro-MO" dirty="0" smtClean="0"/>
              <a:t>ță</a:t>
            </a:r>
            <a:r>
              <a:rPr lang="en-US" dirty="0" smtClean="0"/>
              <a:t>”, </a:t>
            </a:r>
            <a:r>
              <a:rPr lang="en-US" dirty="0" err="1" smtClean="0"/>
              <a:t>trec</a:t>
            </a:r>
            <a:r>
              <a:rPr lang="ro-MO" dirty="0" smtClean="0"/>
              <a:t>â</a:t>
            </a:r>
            <a:r>
              <a:rPr lang="en-US" dirty="0" err="1" smtClean="0"/>
              <a:t>ndu</a:t>
            </a:r>
            <a:r>
              <a:rPr lang="en-US" dirty="0" smtClean="0"/>
              <a:t>-se </a:t>
            </a:r>
            <a:r>
              <a:rPr lang="en-US" dirty="0" smtClean="0"/>
              <a:t>la </a:t>
            </a:r>
            <a:r>
              <a:rPr lang="en-US" dirty="0" err="1" smtClean="0"/>
              <a:t>studierea</a:t>
            </a:r>
            <a:r>
              <a:rPr lang="en-US" dirty="0" smtClean="0"/>
              <a:t> </a:t>
            </a:r>
            <a:r>
              <a:rPr lang="en-US" dirty="0" err="1" smtClean="0"/>
              <a:t>omului</a:t>
            </a:r>
            <a:r>
              <a:rPr lang="en-US" dirty="0" smtClean="0"/>
              <a:t> ca </a:t>
            </a:r>
            <a:r>
              <a:rPr lang="en-US" dirty="0" err="1" smtClean="0"/>
              <a:t>subiect</a:t>
            </a:r>
            <a:r>
              <a:rPr lang="en-US" dirty="0" smtClean="0"/>
              <a:t>, </a:t>
            </a:r>
            <a:r>
              <a:rPr lang="en-US" dirty="0" err="1" smtClean="0"/>
              <a:t>considerat</a:t>
            </a:r>
            <a:r>
              <a:rPr lang="en-US" dirty="0" smtClean="0"/>
              <a:t> ca </a:t>
            </a:r>
            <a:r>
              <a:rPr lang="en-US" dirty="0" err="1" smtClean="0"/>
              <a:t>fiin</a:t>
            </a:r>
            <a:r>
              <a:rPr lang="ro-MO" dirty="0" smtClean="0"/>
              <a:t>ță</a:t>
            </a:r>
            <a:r>
              <a:rPr lang="en-US" dirty="0" smtClean="0"/>
              <a:t> con</a:t>
            </a:r>
            <a:r>
              <a:rPr lang="ro-MO" dirty="0" smtClean="0"/>
              <a:t>ș</a:t>
            </a:r>
            <a:r>
              <a:rPr lang="en-US" dirty="0" err="1" smtClean="0"/>
              <a:t>tient</a:t>
            </a:r>
            <a:r>
              <a:rPr lang="ro-MO" dirty="0" smtClean="0"/>
              <a:t>ă</a:t>
            </a:r>
            <a:r>
              <a:rPr lang="en-US" dirty="0" smtClean="0"/>
              <a:t>, </a:t>
            </a:r>
            <a:r>
              <a:rPr lang="en-US" dirty="0" err="1" smtClean="0"/>
              <a:t>activ</a:t>
            </a:r>
            <a:r>
              <a:rPr lang="ro-MO" dirty="0" smtClean="0"/>
              <a:t>ă</a:t>
            </a:r>
            <a:r>
              <a:rPr lang="en-US" dirty="0" smtClean="0"/>
              <a:t>, </a:t>
            </a:r>
            <a:r>
              <a:rPr lang="en-US" dirty="0" err="1" smtClean="0"/>
              <a:t>creatoare</a:t>
            </a:r>
            <a:r>
              <a:rPr lang="en-US" dirty="0" smtClean="0"/>
              <a:t>, </a:t>
            </a:r>
            <a:r>
              <a:rPr lang="en-US" dirty="0" err="1" smtClean="0"/>
              <a:t>surprins</a:t>
            </a:r>
            <a:r>
              <a:rPr lang="en-US" dirty="0" smtClean="0"/>
              <a:t> </a:t>
            </a:r>
            <a:r>
              <a:rPr lang="ro-MO" dirty="0" smtClean="0"/>
              <a:t>î</a:t>
            </a:r>
            <a:r>
              <a:rPr lang="en-US" dirty="0" smtClean="0"/>
              <a:t>n </a:t>
            </a:r>
            <a:r>
              <a:rPr lang="en-US" dirty="0" err="1" smtClean="0"/>
              <a:t>raporturile</a:t>
            </a:r>
            <a:r>
              <a:rPr lang="en-US" dirty="0" smtClean="0"/>
              <a:t> sale cu </a:t>
            </a:r>
            <a:r>
              <a:rPr lang="en-US" dirty="0" err="1" smtClean="0"/>
              <a:t>lumea</a:t>
            </a:r>
            <a:r>
              <a:rPr lang="en-US" dirty="0" smtClean="0"/>
              <a:t> </a:t>
            </a:r>
            <a:r>
              <a:rPr lang="en-US" dirty="0" err="1" smtClean="0"/>
              <a:t>obiectelor</a:t>
            </a:r>
            <a:r>
              <a:rPr lang="en-US" dirty="0" smtClean="0"/>
              <a:t> </a:t>
            </a:r>
            <a:r>
              <a:rPr lang="ro-MO" dirty="0" err="1" smtClean="0"/>
              <a:t>ș</a:t>
            </a:r>
            <a:r>
              <a:rPr lang="en-US" dirty="0" err="1" smtClean="0"/>
              <a:t>i</a:t>
            </a:r>
            <a:r>
              <a:rPr lang="en-US" dirty="0" smtClean="0"/>
              <a:t> </a:t>
            </a:r>
            <a:r>
              <a:rPr lang="en-US" dirty="0" smtClean="0"/>
              <a:t>sub </a:t>
            </a:r>
            <a:r>
              <a:rPr lang="en-US" dirty="0" err="1" smtClean="0"/>
              <a:t>unghiul</a:t>
            </a:r>
            <a:r>
              <a:rPr lang="en-US" dirty="0" smtClean="0"/>
              <a:t> </a:t>
            </a:r>
            <a:r>
              <a:rPr lang="en-US" dirty="0" err="1" smtClean="0"/>
              <a:t>rela</a:t>
            </a:r>
            <a:r>
              <a:rPr lang="ro-MO" dirty="0" smtClean="0"/>
              <a:t>ț</a:t>
            </a:r>
            <a:r>
              <a:rPr lang="en-US" dirty="0" err="1" smtClean="0"/>
              <a:t>iilor</a:t>
            </a:r>
            <a:r>
              <a:rPr lang="en-US" dirty="0" smtClean="0"/>
              <a:t> </a:t>
            </a:r>
            <a:r>
              <a:rPr lang="en-US" dirty="0" err="1" smtClean="0"/>
              <a:t>psihosociale</a:t>
            </a:r>
            <a:r>
              <a:rPr lang="en-US" dirty="0" smtClean="0"/>
              <a:t> cu </a:t>
            </a:r>
            <a:r>
              <a:rPr lang="en-US" dirty="0" err="1" smtClean="0"/>
              <a:t>semenii</a:t>
            </a:r>
            <a:r>
              <a:rPr lang="en-US" dirty="0" smtClean="0"/>
              <a:t> </a:t>
            </a:r>
            <a:r>
              <a:rPr lang="en-US" dirty="0" smtClean="0"/>
              <a:t>s</a:t>
            </a:r>
            <a:r>
              <a:rPr lang="ro-MO" dirty="0" smtClean="0"/>
              <a:t>ă</a:t>
            </a:r>
            <a:r>
              <a:rPr lang="en-US" dirty="0" err="1" smtClean="0"/>
              <a:t>i</a:t>
            </a:r>
            <a:r>
              <a:rPr lang="en-US" dirty="0" smtClean="0"/>
              <a:t>. </a:t>
            </a:r>
            <a:r>
              <a:rPr lang="en-US" dirty="0" err="1" smtClean="0"/>
              <a:t>Aceast</a:t>
            </a:r>
            <a:r>
              <a:rPr lang="ro-MO" dirty="0" smtClean="0"/>
              <a:t>ă</a:t>
            </a:r>
            <a:r>
              <a:rPr lang="en-US" dirty="0" smtClean="0"/>
              <a:t> </a:t>
            </a:r>
            <a:r>
              <a:rPr lang="en-US" dirty="0" err="1" smtClean="0"/>
              <a:t>viziune</a:t>
            </a:r>
            <a:r>
              <a:rPr lang="en-US" dirty="0" smtClean="0"/>
              <a:t> </a:t>
            </a:r>
            <a:r>
              <a:rPr lang="en-US" dirty="0" smtClean="0"/>
              <a:t>modern</a:t>
            </a:r>
            <a:r>
              <a:rPr lang="ro-MO" dirty="0" smtClean="0"/>
              <a:t>ă</a:t>
            </a:r>
            <a:r>
              <a:rPr lang="en-US" dirty="0" smtClean="0"/>
              <a:t> </a:t>
            </a:r>
            <a:r>
              <a:rPr lang="en-US" dirty="0" smtClean="0"/>
              <a:t>se </a:t>
            </a:r>
            <a:r>
              <a:rPr lang="en-US" dirty="0" err="1" smtClean="0"/>
              <a:t>leag</a:t>
            </a:r>
            <a:r>
              <a:rPr lang="ro-MO" dirty="0" smtClean="0"/>
              <a:t>ă</a:t>
            </a:r>
            <a:r>
              <a:rPr lang="en-US" dirty="0" smtClean="0"/>
              <a:t> </a:t>
            </a:r>
            <a:r>
              <a:rPr lang="en-US" dirty="0" smtClean="0"/>
              <a:t>de </a:t>
            </a:r>
            <a:r>
              <a:rPr lang="en-US" dirty="0" err="1" smtClean="0"/>
              <a:t>trecerea</a:t>
            </a:r>
            <a:r>
              <a:rPr lang="en-US" dirty="0" smtClean="0"/>
              <a:t> de la </a:t>
            </a:r>
            <a:r>
              <a:rPr lang="en-US" dirty="0" err="1" smtClean="0"/>
              <a:t>cercet</a:t>
            </a:r>
            <a:r>
              <a:rPr lang="ro-MO" dirty="0" smtClean="0"/>
              <a:t>ă</a:t>
            </a:r>
            <a:r>
              <a:rPr lang="en-US" dirty="0" smtClean="0"/>
              <a:t>rile </a:t>
            </a:r>
            <a:r>
              <a:rPr lang="en-US" dirty="0" err="1" smtClean="0"/>
              <a:t>clasice</a:t>
            </a:r>
            <a:r>
              <a:rPr lang="en-US" dirty="0" smtClean="0"/>
              <a:t>, de </a:t>
            </a:r>
            <a:r>
              <a:rPr lang="en-US" dirty="0" err="1" smtClean="0"/>
              <a:t>laborator</a:t>
            </a:r>
            <a:r>
              <a:rPr lang="en-US" dirty="0" smtClean="0"/>
              <a:t>, la </a:t>
            </a:r>
            <a:r>
              <a:rPr lang="en-US" dirty="0" err="1" smtClean="0"/>
              <a:t>cercet</a:t>
            </a:r>
            <a:r>
              <a:rPr lang="ro-MO" dirty="0" smtClean="0"/>
              <a:t>ă</a:t>
            </a:r>
            <a:r>
              <a:rPr lang="en-US" dirty="0" smtClean="0"/>
              <a:t>rile </a:t>
            </a:r>
            <a:r>
              <a:rPr lang="en-US" dirty="0" smtClean="0"/>
              <a:t>concrete care </a:t>
            </a:r>
            <a:r>
              <a:rPr lang="en-US" dirty="0" err="1" smtClean="0"/>
              <a:t>surprind</a:t>
            </a:r>
            <a:r>
              <a:rPr lang="en-US" dirty="0" smtClean="0"/>
              <a:t> </a:t>
            </a:r>
            <a:r>
              <a:rPr lang="en-US" dirty="0" err="1" smtClean="0"/>
              <a:t>individul</a:t>
            </a:r>
            <a:r>
              <a:rPr lang="en-US" dirty="0" smtClean="0"/>
              <a:t> </a:t>
            </a:r>
            <a:r>
              <a:rPr lang="en-US" dirty="0" err="1" smtClean="0"/>
              <a:t>uman</a:t>
            </a:r>
            <a:r>
              <a:rPr lang="en-US" dirty="0" smtClean="0"/>
              <a:t> </a:t>
            </a:r>
            <a:r>
              <a:rPr lang="ro-MO" dirty="0" smtClean="0"/>
              <a:t>î</a:t>
            </a:r>
            <a:r>
              <a:rPr lang="en-US" dirty="0" smtClean="0"/>
              <a:t>n </a:t>
            </a:r>
            <a:r>
              <a:rPr lang="en-US" dirty="0" err="1" smtClean="0"/>
              <a:t>intera</a:t>
            </a:r>
            <a:r>
              <a:rPr lang="ro-MO" dirty="0" smtClean="0"/>
              <a:t>ț</a:t>
            </a:r>
            <a:r>
              <a:rPr lang="en-US" dirty="0" err="1" smtClean="0"/>
              <a:t>iune</a:t>
            </a:r>
            <a:r>
              <a:rPr lang="en-US" dirty="0" smtClean="0"/>
              <a:t> </a:t>
            </a:r>
            <a:r>
              <a:rPr lang="en-US" dirty="0" smtClean="0"/>
              <a:t>cu </a:t>
            </a:r>
            <a:r>
              <a:rPr lang="en-US" dirty="0" err="1" smtClean="0"/>
              <a:t>mediul</a:t>
            </a:r>
            <a:r>
              <a:rPr lang="en-US" dirty="0" smtClean="0"/>
              <a:t>.</a:t>
            </a:r>
            <a:endParaRPr lang="ro-MO" dirty="0" smtClean="0"/>
          </a:p>
          <a:p>
            <a:r>
              <a:rPr lang="en-US" dirty="0" smtClean="0"/>
              <a:t>O </a:t>
            </a:r>
            <a:r>
              <a:rPr lang="en-US" dirty="0" err="1" smtClean="0"/>
              <a:t>evolu</a:t>
            </a:r>
            <a:r>
              <a:rPr lang="ro-MO" dirty="0" smtClean="0"/>
              <a:t>ț</a:t>
            </a:r>
            <a:r>
              <a:rPr lang="en-US" dirty="0" err="1" smtClean="0"/>
              <a:t>ie</a:t>
            </a:r>
            <a:r>
              <a:rPr lang="en-US" dirty="0" smtClean="0"/>
              <a:t> </a:t>
            </a:r>
            <a:r>
              <a:rPr lang="en-US" dirty="0" err="1" smtClean="0"/>
              <a:t>deosebit</a:t>
            </a:r>
            <a:r>
              <a:rPr lang="ro-MO" dirty="0" smtClean="0"/>
              <a:t>ă</a:t>
            </a:r>
            <a:r>
              <a:rPr lang="en-US" dirty="0" smtClean="0"/>
              <a:t>, </a:t>
            </a:r>
            <a:r>
              <a:rPr lang="en-US" dirty="0" smtClean="0"/>
              <a:t>a </a:t>
            </a:r>
            <a:r>
              <a:rPr lang="ro-MO" dirty="0" err="1" smtClean="0"/>
              <a:t>î</a:t>
            </a:r>
            <a:r>
              <a:rPr lang="en-US" dirty="0" err="1" smtClean="0"/>
              <a:t>nregistrat</a:t>
            </a:r>
            <a:r>
              <a:rPr lang="en-US" dirty="0" smtClean="0"/>
              <a:t> </a:t>
            </a:r>
            <a:r>
              <a:rPr lang="en-US" dirty="0" err="1" smtClean="0"/>
              <a:t>conceptul</a:t>
            </a:r>
            <a:r>
              <a:rPr lang="en-US" dirty="0" smtClean="0"/>
              <a:t> de </a:t>
            </a:r>
            <a:r>
              <a:rPr lang="en-US" dirty="0" err="1" smtClean="0"/>
              <a:t>comportament</a:t>
            </a:r>
            <a:r>
              <a:rPr lang="en-US" dirty="0" smtClean="0"/>
              <a:t> </a:t>
            </a:r>
            <a:r>
              <a:rPr lang="en-US" dirty="0" err="1" smtClean="0"/>
              <a:t>uman</a:t>
            </a:r>
            <a:r>
              <a:rPr lang="en-US" dirty="0" smtClean="0"/>
              <a:t>, </a:t>
            </a:r>
            <a:r>
              <a:rPr lang="en-US" dirty="0" err="1" smtClean="0"/>
              <a:t>devenind</a:t>
            </a:r>
            <a:r>
              <a:rPr lang="en-US" dirty="0" smtClean="0"/>
              <a:t> </a:t>
            </a:r>
            <a:r>
              <a:rPr lang="en-US" dirty="0" err="1" smtClean="0"/>
              <a:t>mai</a:t>
            </a:r>
            <a:r>
              <a:rPr lang="en-US" dirty="0" smtClean="0"/>
              <a:t> </a:t>
            </a:r>
            <a:r>
              <a:rPr lang="en-US" dirty="0" err="1" smtClean="0"/>
              <a:t>sintetic</a:t>
            </a:r>
            <a:r>
              <a:rPr lang="en-US" dirty="0" smtClean="0"/>
              <a:t> </a:t>
            </a:r>
            <a:r>
              <a:rPr lang="en-US" dirty="0" err="1" smtClean="0"/>
              <a:t>dar</a:t>
            </a:r>
            <a:r>
              <a:rPr lang="en-US" dirty="0" smtClean="0"/>
              <a:t> </a:t>
            </a:r>
            <a:r>
              <a:rPr lang="ro-MO" dirty="0" err="1" smtClean="0"/>
              <a:t>ș</a:t>
            </a:r>
            <a:r>
              <a:rPr lang="en-US" dirty="0" err="1" smtClean="0"/>
              <a:t>i</a:t>
            </a:r>
            <a:r>
              <a:rPr lang="en-US" dirty="0" smtClean="0"/>
              <a:t> </a:t>
            </a:r>
            <a:r>
              <a:rPr lang="en-US" dirty="0" err="1" smtClean="0"/>
              <a:t>mai</a:t>
            </a:r>
            <a:r>
              <a:rPr lang="en-US" dirty="0" smtClean="0"/>
              <a:t> </a:t>
            </a:r>
            <a:r>
              <a:rPr lang="en-US" dirty="0" err="1" smtClean="0"/>
              <a:t>cuprinz</a:t>
            </a:r>
            <a:r>
              <a:rPr lang="ro-MO" dirty="0" smtClean="0"/>
              <a:t>ă</a:t>
            </a:r>
            <a:r>
              <a:rPr lang="en-US" dirty="0" smtClean="0"/>
              <a:t>tor</a:t>
            </a:r>
            <a:r>
              <a:rPr lang="en-US" dirty="0" smtClean="0"/>
              <a:t>, </a:t>
            </a:r>
            <a:r>
              <a:rPr lang="ro-MO" dirty="0" smtClean="0"/>
              <a:t>î</a:t>
            </a:r>
            <a:r>
              <a:rPr lang="en-US" dirty="0" err="1" smtClean="0"/>
              <a:t>ntruc</a:t>
            </a:r>
            <a:r>
              <a:rPr lang="ro-MO" dirty="0" smtClean="0"/>
              <a:t>â</a:t>
            </a:r>
            <a:r>
              <a:rPr lang="en-US" dirty="0" smtClean="0"/>
              <a:t>t </a:t>
            </a:r>
            <a:r>
              <a:rPr lang="en-US" dirty="0" smtClean="0"/>
              <a:t>include </a:t>
            </a:r>
            <a:r>
              <a:rPr lang="en-US" dirty="0" smtClean="0"/>
              <a:t>at</a:t>
            </a:r>
            <a:r>
              <a:rPr lang="ro-MO" dirty="0" smtClean="0"/>
              <a:t>â</a:t>
            </a:r>
            <a:r>
              <a:rPr lang="en-US" dirty="0" smtClean="0"/>
              <a:t>t manifest</a:t>
            </a:r>
            <a:r>
              <a:rPr lang="ro-MO" dirty="0" smtClean="0"/>
              <a:t>ă</a:t>
            </a:r>
            <a:r>
              <a:rPr lang="en-US" dirty="0" err="1" smtClean="0"/>
              <a:t>ri</a:t>
            </a:r>
            <a:r>
              <a:rPr lang="en-US" dirty="0" smtClean="0"/>
              <a:t> </a:t>
            </a:r>
            <a:r>
              <a:rPr lang="en-US" dirty="0" err="1" smtClean="0"/>
              <a:t>exterioare</a:t>
            </a:r>
            <a:r>
              <a:rPr lang="en-US" dirty="0" smtClean="0"/>
              <a:t> </a:t>
            </a:r>
            <a:r>
              <a:rPr lang="en-US" dirty="0" smtClean="0"/>
              <a:t>c</a:t>
            </a:r>
            <a:r>
              <a:rPr lang="ro-MO" dirty="0" smtClean="0"/>
              <a:t>â</a:t>
            </a:r>
            <a:r>
              <a:rPr lang="en-US" dirty="0" smtClean="0"/>
              <a:t>t </a:t>
            </a:r>
            <a:r>
              <a:rPr lang="ro-MO" dirty="0" err="1" smtClean="0"/>
              <a:t>ș</a:t>
            </a:r>
            <a:r>
              <a:rPr lang="en-US" dirty="0" err="1" smtClean="0"/>
              <a:t>i</a:t>
            </a:r>
            <a:r>
              <a:rPr lang="en-US" dirty="0" smtClean="0"/>
              <a:t> </a:t>
            </a:r>
            <a:r>
              <a:rPr lang="en-US" dirty="0" err="1" smtClean="0"/>
              <a:t>elabor</a:t>
            </a:r>
            <a:r>
              <a:rPr lang="ro-MO" dirty="0" smtClean="0"/>
              <a:t>ă</a:t>
            </a:r>
            <a:r>
              <a:rPr lang="en-US" dirty="0" smtClean="0"/>
              <a:t>rile </a:t>
            </a:r>
            <a:r>
              <a:rPr lang="en-US" dirty="0" err="1" smtClean="0"/>
              <a:t>interioare</a:t>
            </a:r>
            <a:r>
              <a:rPr lang="en-US" dirty="0" smtClean="0"/>
              <a:t>. </a:t>
            </a:r>
            <a:r>
              <a:rPr lang="en-US" dirty="0" smtClean="0"/>
              <a:t>N</a:t>
            </a:r>
            <a:r>
              <a:rPr lang="ro-MO" dirty="0" smtClean="0"/>
              <a:t>oț</a:t>
            </a:r>
            <a:r>
              <a:rPr lang="en-US" dirty="0" err="1" smtClean="0"/>
              <a:t>iunea</a:t>
            </a:r>
            <a:r>
              <a:rPr lang="en-US" dirty="0" smtClean="0"/>
              <a:t> </a:t>
            </a:r>
            <a:r>
              <a:rPr lang="en-US" dirty="0" smtClean="0"/>
              <a:t>de </a:t>
            </a:r>
            <a:r>
              <a:rPr lang="en-US" dirty="0" err="1" smtClean="0"/>
              <a:t>psihic</a:t>
            </a:r>
            <a:r>
              <a:rPr lang="en-US" dirty="0" smtClean="0"/>
              <a:t> </a:t>
            </a:r>
            <a:r>
              <a:rPr lang="en-US" dirty="0" err="1" smtClean="0"/>
              <a:t>uman</a:t>
            </a:r>
            <a:r>
              <a:rPr lang="en-US" dirty="0" smtClean="0"/>
              <a:t> </a:t>
            </a:r>
            <a:r>
              <a:rPr lang="en-US" dirty="0" err="1" smtClean="0"/>
              <a:t>admite</a:t>
            </a:r>
            <a:r>
              <a:rPr lang="en-US" dirty="0" smtClean="0"/>
              <a:t> </a:t>
            </a:r>
            <a:r>
              <a:rPr lang="en-US" dirty="0" err="1" smtClean="0"/>
              <a:t>realitatea</a:t>
            </a:r>
            <a:r>
              <a:rPr lang="en-US" dirty="0" smtClean="0"/>
              <a:t> </a:t>
            </a:r>
            <a:r>
              <a:rPr lang="en-US" dirty="0" err="1" smtClean="0"/>
              <a:t>sufleteasc</a:t>
            </a:r>
            <a:r>
              <a:rPr lang="ro-MO" dirty="0" smtClean="0"/>
              <a:t>ă</a:t>
            </a:r>
            <a:r>
              <a:rPr lang="en-US" dirty="0" smtClean="0"/>
              <a:t> </a:t>
            </a:r>
            <a:r>
              <a:rPr lang="en-US" dirty="0" smtClean="0"/>
              <a:t>ca stare </a:t>
            </a:r>
            <a:r>
              <a:rPr lang="en-US" dirty="0" smtClean="0"/>
              <a:t>permanent</a:t>
            </a:r>
            <a:r>
              <a:rPr lang="ro-MO" dirty="0" smtClean="0"/>
              <a:t>ă</a:t>
            </a:r>
            <a:r>
              <a:rPr lang="en-US" dirty="0" smtClean="0"/>
              <a:t> </a:t>
            </a:r>
            <a:r>
              <a:rPr lang="en-US" dirty="0" smtClean="0"/>
              <a:t>de </a:t>
            </a:r>
            <a:r>
              <a:rPr lang="en-US" dirty="0" err="1" smtClean="0"/>
              <a:t>interac</a:t>
            </a:r>
            <a:r>
              <a:rPr lang="ro-MO" dirty="0" smtClean="0"/>
              <a:t>ț</a:t>
            </a:r>
            <a:r>
              <a:rPr lang="en-US" dirty="0" err="1" smtClean="0"/>
              <a:t>iune</a:t>
            </a:r>
            <a:r>
              <a:rPr lang="en-US" dirty="0" smtClean="0"/>
              <a:t> </a:t>
            </a:r>
            <a:r>
              <a:rPr lang="en-US" dirty="0" smtClean="0"/>
              <a:t>cu </a:t>
            </a:r>
            <a:r>
              <a:rPr lang="en-US" dirty="0" err="1" smtClean="0"/>
              <a:t>mediul</a:t>
            </a:r>
            <a:r>
              <a:rPr lang="en-US" dirty="0" smtClean="0"/>
              <a:t> </a:t>
            </a:r>
            <a:r>
              <a:rPr lang="ro-MO" dirty="0" err="1" smtClean="0"/>
              <a:t>î</a:t>
            </a:r>
            <a:r>
              <a:rPr lang="en-US" dirty="0" err="1" smtClean="0"/>
              <a:t>nconjurator</a:t>
            </a:r>
            <a:r>
              <a:rPr lang="en-US" dirty="0" smtClean="0"/>
              <a:t>. </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PSIHOLOGIA CA ŞTIINŢĂ</a:t>
            </a:r>
            <a:endParaRPr lang="ru-RU" dirty="0"/>
          </a:p>
        </p:txBody>
      </p:sp>
      <p:sp>
        <p:nvSpPr>
          <p:cNvPr id="3" name="Содержимое 2"/>
          <p:cNvSpPr>
            <a:spLocks noGrp="1"/>
          </p:cNvSpPr>
          <p:nvPr>
            <p:ph idx="1"/>
          </p:nvPr>
        </p:nvSpPr>
        <p:spPr/>
        <p:txBody>
          <a:bodyPr/>
          <a:lstStyle/>
          <a:p>
            <a:r>
              <a:rPr lang="en-US" dirty="0" err="1" smtClean="0"/>
              <a:t>Orice</a:t>
            </a:r>
            <a:r>
              <a:rPr lang="en-US" dirty="0" smtClean="0"/>
              <a:t> </a:t>
            </a:r>
            <a:r>
              <a:rPr lang="ro-RO" dirty="0" smtClean="0"/>
              <a:t>ş</a:t>
            </a:r>
            <a:r>
              <a:rPr lang="en-US" dirty="0" err="1" smtClean="0"/>
              <a:t>tiin</a:t>
            </a:r>
            <a:r>
              <a:rPr lang="ro-RO" dirty="0" smtClean="0"/>
              <a:t>ţă</a:t>
            </a:r>
            <a:r>
              <a:rPr lang="en-US" dirty="0" smtClean="0"/>
              <a:t> </a:t>
            </a:r>
            <a:r>
              <a:rPr lang="en-US" dirty="0" err="1" smtClean="0"/>
              <a:t>pentru</a:t>
            </a:r>
            <a:r>
              <a:rPr lang="en-US" dirty="0" smtClean="0"/>
              <a:t> </a:t>
            </a:r>
            <a:r>
              <a:rPr lang="en-US" dirty="0" smtClean="0"/>
              <a:t>a</a:t>
            </a:r>
            <a:r>
              <a:rPr lang="ro-MO" dirty="0" smtClean="0"/>
              <a:t> </a:t>
            </a:r>
            <a:r>
              <a:rPr lang="en-US" dirty="0" err="1" smtClean="0"/>
              <a:t>exista</a:t>
            </a:r>
            <a:r>
              <a:rPr lang="en-US" dirty="0" smtClean="0"/>
              <a:t> </a:t>
            </a:r>
            <a:r>
              <a:rPr lang="en-US" dirty="0" err="1" smtClean="0"/>
              <a:t>trebui</a:t>
            </a:r>
            <a:r>
              <a:rPr lang="ro-RO" dirty="0" smtClean="0"/>
              <a:t>e</a:t>
            </a:r>
            <a:r>
              <a:rPr lang="en-US" dirty="0" smtClean="0"/>
              <a:t> s</a:t>
            </a:r>
            <a:r>
              <a:rPr lang="ro-RO" dirty="0" smtClean="0"/>
              <a:t>ă </a:t>
            </a:r>
            <a:r>
              <a:rPr lang="en-US" dirty="0" err="1" smtClean="0"/>
              <a:t>aib</a:t>
            </a:r>
            <a:r>
              <a:rPr lang="ro-RO" dirty="0" smtClean="0"/>
              <a:t>ă</a:t>
            </a:r>
            <a:r>
              <a:rPr lang="ro-MO" dirty="0" smtClean="0"/>
              <a:t> </a:t>
            </a:r>
            <a:r>
              <a:rPr lang="en-US" dirty="0" err="1" smtClean="0"/>
              <a:t>obiect</a:t>
            </a:r>
            <a:r>
              <a:rPr lang="ro-RO" dirty="0" smtClean="0"/>
              <a:t> </a:t>
            </a:r>
            <a:r>
              <a:rPr lang="en-US" dirty="0" smtClean="0"/>
              <a:t>de</a:t>
            </a:r>
            <a:r>
              <a:rPr lang="ro-MO" dirty="0" smtClean="0"/>
              <a:t> </a:t>
            </a:r>
            <a:r>
              <a:rPr lang="en-US" dirty="0" err="1" smtClean="0"/>
              <a:t>cercetare</a:t>
            </a:r>
            <a:r>
              <a:rPr lang="en-US" dirty="0" smtClean="0"/>
              <a:t>,</a:t>
            </a:r>
            <a:r>
              <a:rPr lang="ro-RO" dirty="0" smtClean="0"/>
              <a:t> </a:t>
            </a:r>
            <a:r>
              <a:rPr lang="en-US" dirty="0" err="1" smtClean="0"/>
              <a:t>metode</a:t>
            </a:r>
            <a:r>
              <a:rPr lang="en-US" dirty="0" smtClean="0"/>
              <a:t>, </a:t>
            </a:r>
            <a:r>
              <a:rPr lang="en-US" dirty="0" err="1" smtClean="0"/>
              <a:t>legi</a:t>
            </a:r>
            <a:r>
              <a:rPr lang="en-US" dirty="0" smtClean="0"/>
              <a:t> </a:t>
            </a:r>
            <a:r>
              <a:rPr lang="ro-RO" dirty="0" smtClean="0"/>
              <a:t>ş</a:t>
            </a:r>
            <a:r>
              <a:rPr lang="en-US" dirty="0" err="1" smtClean="0"/>
              <a:t>i</a:t>
            </a:r>
            <a:r>
              <a:rPr lang="en-US" dirty="0" smtClean="0"/>
              <a:t> </a:t>
            </a:r>
            <a:r>
              <a:rPr lang="en-US" dirty="0" err="1" smtClean="0"/>
              <a:t>finalitate</a:t>
            </a:r>
            <a:r>
              <a:rPr lang="en-US" dirty="0" smtClean="0"/>
              <a:t>.</a:t>
            </a:r>
            <a:r>
              <a:rPr lang="ro-RO" b="1" dirty="0" smtClean="0"/>
              <a:t>                  	</a:t>
            </a:r>
            <a:endParaRPr lang="ro-RO" b="1" dirty="0" smtClean="0"/>
          </a:p>
          <a:p>
            <a:r>
              <a:rPr lang="ro-RO" b="1" dirty="0" smtClean="0"/>
              <a:t>Obiectul </a:t>
            </a:r>
            <a:r>
              <a:rPr lang="ro-RO" b="1" dirty="0" smtClean="0"/>
              <a:t>de </a:t>
            </a:r>
            <a:r>
              <a:rPr lang="ro-RO" b="1" dirty="0" smtClean="0"/>
              <a:t>cercetare </a:t>
            </a:r>
            <a:r>
              <a:rPr lang="ro-RO" dirty="0" smtClean="0"/>
              <a:t>al </a:t>
            </a:r>
            <a:r>
              <a:rPr lang="ro-RO" dirty="0" smtClean="0"/>
              <a:t>psihologiei este</a:t>
            </a:r>
            <a:r>
              <a:rPr lang="en-US" dirty="0" smtClean="0"/>
              <a:t> via</a:t>
            </a:r>
            <a:r>
              <a:rPr lang="ro-RO" dirty="0" smtClean="0"/>
              <a:t>ţ</a:t>
            </a:r>
            <a:r>
              <a:rPr lang="en-US" dirty="0" smtClean="0"/>
              <a:t>a </a:t>
            </a:r>
            <a:r>
              <a:rPr lang="en-US" dirty="0" err="1" smtClean="0"/>
              <a:t>psihic</a:t>
            </a:r>
            <a:r>
              <a:rPr lang="ro-RO" dirty="0" smtClean="0"/>
              <a:t>ă</a:t>
            </a:r>
            <a:r>
              <a:rPr lang="en-US" dirty="0" smtClean="0"/>
              <a:t> </a:t>
            </a:r>
            <a:r>
              <a:rPr lang="en-US" dirty="0" err="1" smtClean="0"/>
              <a:t>interioar</a:t>
            </a:r>
            <a:r>
              <a:rPr lang="ro-RO" dirty="0" smtClean="0"/>
              <a:t>ă şi</a:t>
            </a:r>
            <a:r>
              <a:rPr lang="en-US" dirty="0" smtClean="0"/>
              <a:t> </a:t>
            </a:r>
            <a:r>
              <a:rPr lang="ro-RO" dirty="0" smtClean="0"/>
              <a:t>c</a:t>
            </a:r>
            <a:r>
              <a:rPr lang="en-US" dirty="0" err="1" smtClean="0"/>
              <a:t>omportamentul</a:t>
            </a:r>
            <a:r>
              <a:rPr lang="ro-RO" dirty="0" smtClean="0"/>
              <a:t> uman</a:t>
            </a:r>
            <a:r>
              <a:rPr lang="en-US" dirty="0" smtClean="0"/>
              <a:t>.</a:t>
            </a:r>
            <a:endParaRPr lang="ru-RU" dirty="0"/>
          </a:p>
        </p:txBody>
      </p:sp>
      <p:pic>
        <p:nvPicPr>
          <p:cNvPr id="4" name="Picture 4" descr="Psihologie"/>
          <p:cNvPicPr>
            <a:picLocks noChangeAspect="1" noChangeArrowheads="1"/>
          </p:cNvPicPr>
          <p:nvPr/>
        </p:nvPicPr>
        <p:blipFill>
          <a:blip r:embed="rId2"/>
          <a:srcRect/>
          <a:stretch>
            <a:fillRect/>
          </a:stretch>
        </p:blipFill>
        <p:spPr bwMode="auto">
          <a:xfrm>
            <a:off x="8503920" y="3252650"/>
            <a:ext cx="3688080" cy="3605349"/>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CE STUDIAZĂ PSIHOLOGIA</a:t>
            </a:r>
            <a:r>
              <a:rPr lang="en-US" dirty="0" smtClean="0"/>
              <a:t>?</a:t>
            </a:r>
            <a:endParaRPr lang="ru-RU" dirty="0"/>
          </a:p>
        </p:txBody>
      </p:sp>
      <p:sp>
        <p:nvSpPr>
          <p:cNvPr id="3" name="Содержимое 2"/>
          <p:cNvSpPr>
            <a:spLocks noGrp="1"/>
          </p:cNvSpPr>
          <p:nvPr>
            <p:ph idx="1"/>
          </p:nvPr>
        </p:nvSpPr>
        <p:spPr/>
        <p:txBody>
          <a:bodyPr/>
          <a:lstStyle/>
          <a:p>
            <a:pPr marL="711200" indent="-711200">
              <a:buNone/>
            </a:pPr>
            <a:r>
              <a:rPr lang="ro-RO" dirty="0" smtClean="0"/>
              <a:t>I. </a:t>
            </a:r>
            <a:r>
              <a:rPr lang="ro-RO" b="1" dirty="0" smtClean="0"/>
              <a:t>Procese psihice</a:t>
            </a:r>
            <a:r>
              <a:rPr lang="en-US" dirty="0" smtClean="0"/>
              <a:t> </a:t>
            </a:r>
            <a:r>
              <a:rPr lang="en-US" b="1" dirty="0" smtClean="0"/>
              <a:t>-</a:t>
            </a:r>
            <a:r>
              <a:rPr lang="en-US" dirty="0" smtClean="0"/>
              <a:t> </a:t>
            </a:r>
            <a:r>
              <a:rPr lang="en-US" b="1" dirty="0" smtClean="0"/>
              <a:t>c</a:t>
            </a:r>
            <a:r>
              <a:rPr lang="ro-RO" b="1" dirty="0" smtClean="0"/>
              <a:t>ognitive</a:t>
            </a:r>
            <a:r>
              <a:rPr lang="en-US" dirty="0" smtClean="0"/>
              <a:t>:</a:t>
            </a:r>
            <a:r>
              <a:rPr lang="ro-RO" dirty="0" smtClean="0"/>
              <a:t> </a:t>
            </a:r>
            <a:endParaRPr lang="en-US" dirty="0" smtClean="0"/>
          </a:p>
          <a:p>
            <a:pPr marL="711200" indent="-711200">
              <a:buNone/>
            </a:pPr>
            <a:r>
              <a:rPr lang="en-US" dirty="0" smtClean="0"/>
              <a:t>			- </a:t>
            </a:r>
            <a:r>
              <a:rPr lang="en-US" i="1" dirty="0" smtClean="0"/>
              <a:t>s</a:t>
            </a:r>
            <a:r>
              <a:rPr lang="ro-RO" i="1" dirty="0" smtClean="0"/>
              <a:t>uperioare (primare)</a:t>
            </a:r>
            <a:r>
              <a:rPr lang="en-US" dirty="0" smtClean="0"/>
              <a:t>: s</a:t>
            </a:r>
            <a:r>
              <a:rPr lang="ro-RO" dirty="0" smtClean="0"/>
              <a:t>enzaţii</a:t>
            </a:r>
            <a:r>
              <a:rPr lang="en-US" dirty="0" smtClean="0"/>
              <a:t>, p</a:t>
            </a:r>
            <a:r>
              <a:rPr lang="ro-RO" dirty="0" smtClean="0"/>
              <a:t>ercepţii</a:t>
            </a:r>
            <a:r>
              <a:rPr lang="en-US" dirty="0" smtClean="0"/>
              <a:t>, r</a:t>
            </a:r>
            <a:r>
              <a:rPr lang="ro-RO" dirty="0" smtClean="0"/>
              <a:t>eprezentări</a:t>
            </a:r>
            <a:r>
              <a:rPr lang="en-US" dirty="0" smtClean="0"/>
              <a:t>;</a:t>
            </a:r>
            <a:r>
              <a:rPr lang="ro-RO" dirty="0" smtClean="0"/>
              <a:t> </a:t>
            </a:r>
            <a:endParaRPr lang="en-US" dirty="0" smtClean="0"/>
          </a:p>
          <a:p>
            <a:pPr marL="711200" indent="-711200">
              <a:buNone/>
            </a:pPr>
            <a:r>
              <a:rPr lang="en-US" dirty="0" smtClean="0"/>
              <a:t>			- </a:t>
            </a:r>
            <a:r>
              <a:rPr lang="en-US" i="1" dirty="0" smtClean="0"/>
              <a:t>l</a:t>
            </a:r>
            <a:r>
              <a:rPr lang="ro-RO" i="1" dirty="0" smtClean="0"/>
              <a:t>ogice (superioare)</a:t>
            </a:r>
            <a:r>
              <a:rPr lang="en-US" i="1" dirty="0" smtClean="0"/>
              <a:t>:</a:t>
            </a:r>
            <a:r>
              <a:rPr lang="ro-RO" dirty="0" smtClean="0"/>
              <a:t> </a:t>
            </a:r>
            <a:r>
              <a:rPr lang="en-US" dirty="0" smtClean="0"/>
              <a:t>g</a:t>
            </a:r>
            <a:r>
              <a:rPr lang="ro-RO" dirty="0" smtClean="0"/>
              <a:t>ândire</a:t>
            </a:r>
            <a:r>
              <a:rPr lang="en-US" dirty="0" smtClean="0"/>
              <a:t>, m</a:t>
            </a:r>
            <a:r>
              <a:rPr lang="ro-RO" dirty="0" smtClean="0"/>
              <a:t>emorie</a:t>
            </a:r>
            <a:r>
              <a:rPr lang="en-US" dirty="0" smtClean="0"/>
              <a:t>,</a:t>
            </a:r>
            <a:r>
              <a:rPr lang="ro-RO" dirty="0" smtClean="0"/>
              <a:t> </a:t>
            </a:r>
            <a:r>
              <a:rPr lang="en-US" dirty="0" err="1" smtClean="0"/>
              <a:t>i</a:t>
            </a:r>
            <a:r>
              <a:rPr lang="ro-RO" dirty="0" smtClean="0"/>
              <a:t>maginaţie</a:t>
            </a:r>
            <a:r>
              <a:rPr lang="en-US" dirty="0" smtClean="0"/>
              <a:t>;</a:t>
            </a:r>
          </a:p>
          <a:p>
            <a:pPr marL="711200" indent="-711200">
              <a:buNone/>
            </a:pPr>
            <a:r>
              <a:rPr lang="en-US" dirty="0" smtClean="0"/>
              <a:t>     				</a:t>
            </a:r>
            <a:r>
              <a:rPr lang="ro-RO" dirty="0" smtClean="0"/>
              <a:t>   </a:t>
            </a:r>
            <a:r>
              <a:rPr lang="en-US" b="1" dirty="0" smtClean="0"/>
              <a:t>-</a:t>
            </a:r>
            <a:r>
              <a:rPr lang="ro-RO" b="1" dirty="0" smtClean="0"/>
              <a:t> </a:t>
            </a:r>
            <a:r>
              <a:rPr lang="en-US" b="1" dirty="0" smtClean="0"/>
              <a:t>a</a:t>
            </a:r>
            <a:r>
              <a:rPr lang="ro-RO" b="1" dirty="0" smtClean="0"/>
              <a:t>fective</a:t>
            </a:r>
            <a:r>
              <a:rPr lang="en-US" b="1" dirty="0" smtClean="0"/>
              <a:t>:</a:t>
            </a:r>
            <a:r>
              <a:rPr lang="en-US" dirty="0" smtClean="0"/>
              <a:t> d</a:t>
            </a:r>
            <a:r>
              <a:rPr lang="ro-RO" dirty="0" smtClean="0"/>
              <a:t>ispoziţii</a:t>
            </a:r>
            <a:r>
              <a:rPr lang="en-US" dirty="0" smtClean="0"/>
              <a:t>, a</a:t>
            </a:r>
            <a:r>
              <a:rPr lang="ro-RO" dirty="0" smtClean="0"/>
              <a:t>fecte</a:t>
            </a:r>
            <a:r>
              <a:rPr lang="en-US" dirty="0" smtClean="0"/>
              <a:t>, e</a:t>
            </a:r>
            <a:r>
              <a:rPr lang="ro-RO" dirty="0" smtClean="0"/>
              <a:t>moţii</a:t>
            </a:r>
            <a:r>
              <a:rPr lang="en-US" dirty="0" smtClean="0"/>
              <a:t>, s</a:t>
            </a:r>
            <a:r>
              <a:rPr lang="ro-RO" dirty="0" smtClean="0"/>
              <a:t>entimente</a:t>
            </a:r>
            <a:r>
              <a:rPr lang="en-US" dirty="0" smtClean="0"/>
              <a:t>, p</a:t>
            </a:r>
            <a:r>
              <a:rPr lang="ro-RO" dirty="0" smtClean="0"/>
              <a:t>asiuni</a:t>
            </a:r>
            <a:r>
              <a:rPr lang="en-US" dirty="0" smtClean="0"/>
              <a:t>;</a:t>
            </a:r>
            <a:r>
              <a:rPr lang="ro-RO" dirty="0" smtClean="0"/>
              <a:t> </a:t>
            </a:r>
            <a:endParaRPr lang="en-US" dirty="0" smtClean="0"/>
          </a:p>
          <a:p>
            <a:pPr marL="711200" indent="-711200">
              <a:buNone/>
            </a:pPr>
            <a:r>
              <a:rPr lang="en-US" dirty="0" smtClean="0"/>
              <a:t>          		</a:t>
            </a:r>
            <a:r>
              <a:rPr lang="ro-RO" dirty="0" smtClean="0"/>
              <a:t> </a:t>
            </a:r>
            <a:r>
              <a:rPr lang="ro-RO" dirty="0" smtClean="0"/>
              <a:t>             </a:t>
            </a:r>
            <a:r>
              <a:rPr lang="en-US" b="1" dirty="0" smtClean="0"/>
              <a:t>- v</a:t>
            </a:r>
            <a:r>
              <a:rPr lang="ro-RO" b="1" dirty="0" smtClean="0"/>
              <a:t>olitive</a:t>
            </a:r>
            <a:r>
              <a:rPr lang="en-US" b="1" dirty="0" smtClean="0"/>
              <a:t>:</a:t>
            </a:r>
            <a:r>
              <a:rPr lang="ro-RO" dirty="0" smtClean="0"/>
              <a:t> (voinţa)</a:t>
            </a:r>
            <a:r>
              <a:rPr lang="en-US" dirty="0" smtClean="0"/>
              <a:t>;</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o-RO" dirty="0" smtClean="0"/>
              <a:t>CE STUDIAZĂ PSIHOLOGIA</a:t>
            </a:r>
            <a:r>
              <a:rPr lang="en-US" dirty="0" smtClean="0"/>
              <a:t>?</a:t>
            </a:r>
            <a:endParaRPr lang="ru-RU" dirty="0"/>
          </a:p>
        </p:txBody>
      </p:sp>
      <p:sp>
        <p:nvSpPr>
          <p:cNvPr id="3" name="Содержимое 2"/>
          <p:cNvSpPr>
            <a:spLocks noGrp="1"/>
          </p:cNvSpPr>
          <p:nvPr>
            <p:ph idx="1"/>
          </p:nvPr>
        </p:nvSpPr>
        <p:spPr/>
        <p:txBody>
          <a:bodyPr/>
          <a:lstStyle/>
          <a:p>
            <a:pPr>
              <a:buNone/>
            </a:pPr>
            <a:r>
              <a:rPr lang="ro-RO" b="1" dirty="0" smtClean="0"/>
              <a:t>II. Activităţi psihice</a:t>
            </a:r>
            <a:r>
              <a:rPr lang="en-US" b="1" dirty="0" smtClean="0"/>
              <a:t>:</a:t>
            </a:r>
            <a:r>
              <a:rPr lang="ro-RO" dirty="0" smtClean="0"/>
              <a:t> </a:t>
            </a:r>
            <a:r>
              <a:rPr lang="en-US" dirty="0" smtClean="0"/>
              <a:t>c</a:t>
            </a:r>
            <a:r>
              <a:rPr lang="ro-RO" dirty="0" smtClean="0"/>
              <a:t>omunicare</a:t>
            </a:r>
            <a:r>
              <a:rPr lang="en-US" dirty="0" smtClean="0"/>
              <a:t>,</a:t>
            </a:r>
            <a:r>
              <a:rPr lang="ro-RO" dirty="0" smtClean="0"/>
              <a:t> </a:t>
            </a:r>
            <a:r>
              <a:rPr lang="en-US" dirty="0" smtClean="0"/>
              <a:t>j</a:t>
            </a:r>
            <a:r>
              <a:rPr lang="ro-RO" dirty="0" smtClean="0"/>
              <a:t>oc</a:t>
            </a:r>
            <a:r>
              <a:rPr lang="en-US" dirty="0" smtClean="0"/>
              <a:t>,</a:t>
            </a:r>
            <a:r>
              <a:rPr lang="ro-RO" dirty="0" smtClean="0"/>
              <a:t> învăţare, muncă.</a:t>
            </a:r>
          </a:p>
          <a:p>
            <a:pPr>
              <a:buNone/>
            </a:pPr>
            <a:endParaRPr lang="en-US" b="1" i="1" dirty="0" smtClean="0"/>
          </a:p>
          <a:p>
            <a:pPr>
              <a:buNone/>
            </a:pPr>
            <a:r>
              <a:rPr lang="ro-RO" b="1" i="1" dirty="0" smtClean="0"/>
              <a:t>Condiţii stimulatoare şi facilitatoare pentru activitate</a:t>
            </a:r>
            <a:r>
              <a:rPr lang="en-US" dirty="0" smtClean="0"/>
              <a:t>:</a:t>
            </a:r>
            <a:r>
              <a:rPr lang="ro-RO" dirty="0" smtClean="0"/>
              <a:t> motivaţie, atenţie, deprinderi.</a:t>
            </a:r>
          </a:p>
          <a:p>
            <a:pPr>
              <a:buNone/>
            </a:pPr>
            <a:endParaRPr lang="ro-RO" dirty="0" smtClean="0"/>
          </a:p>
          <a:p>
            <a:pPr>
              <a:buNone/>
            </a:pPr>
            <a:r>
              <a:rPr lang="ro-RO" b="1" dirty="0" smtClean="0"/>
              <a:t>III. Însuşiri psihice de personalitate</a:t>
            </a:r>
            <a:r>
              <a:rPr lang="en-US" b="1" dirty="0" smtClean="0"/>
              <a:t>:</a:t>
            </a:r>
            <a:r>
              <a:rPr lang="ro-RO" dirty="0" smtClean="0"/>
              <a:t> temperament, aptitudini, caracter. </a:t>
            </a:r>
            <a:endParaRPr lang="en-US"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arina Valueva\USM\image002.jpg"/>
          <p:cNvPicPr>
            <a:picLocks noGrp="1" noChangeAspect="1" noChangeArrowheads="1"/>
          </p:cNvPicPr>
          <p:nvPr>
            <p:ph idx="1"/>
          </p:nvPr>
        </p:nvPicPr>
        <p:blipFill>
          <a:blip r:embed="rId2"/>
          <a:srcRect/>
          <a:stretch>
            <a:fillRect/>
          </a:stretch>
        </p:blipFill>
        <p:spPr bwMode="auto">
          <a:xfrm>
            <a:off x="2233749" y="522515"/>
            <a:ext cx="9958251" cy="563698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1150</Words>
  <Application>Microsoft Office PowerPoint</Application>
  <PresentationFormat>Произвольный</PresentationFormat>
  <Paragraphs>102</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Office Theme</vt:lpstr>
      <vt:lpstr> Subiectul 1.  Introducere în psihologie. Obiectul de studiu al psihologiei</vt:lpstr>
      <vt:lpstr>1. Definirea psihologiei și al obiectului de studiu </vt:lpstr>
      <vt:lpstr>Слайд 3</vt:lpstr>
      <vt:lpstr>EVOLUŢIA PSIHOLOGIEI</vt:lpstr>
      <vt:lpstr>Слайд 5</vt:lpstr>
      <vt:lpstr>PSIHOLOGIA CA ŞTIINŢĂ</vt:lpstr>
      <vt:lpstr>CE STUDIAZĂ PSIHOLOGIA?</vt:lpstr>
      <vt:lpstr>CE STUDIAZĂ PSIHOLOGIA?</vt:lpstr>
      <vt:lpstr>Слайд 9</vt:lpstr>
      <vt:lpstr>2. Structura psihicului </vt:lpstr>
      <vt:lpstr>Слайд 11</vt:lpstr>
      <vt:lpstr>Structura Psihicului</vt:lpstr>
      <vt:lpstr>Structura Psihicului</vt:lpstr>
      <vt:lpstr>Structura Psihicului</vt:lpstr>
      <vt:lpstr>Freud</vt:lpstr>
      <vt:lpstr>Freud</vt:lpstr>
      <vt:lpstr>Слайд 17</vt:lpstr>
      <vt:lpstr>  3. Ramurile psihologiei Relația psihologiei cu alte științe   </vt:lpstr>
      <vt:lpstr>Ramurile Psihologiei</vt:lpstr>
      <vt:lpstr>Ramurile Psihologiei</vt:lpstr>
      <vt:lpstr>Ramurile Psihologiei</vt:lpstr>
      <vt:lpstr>Ramurile Psihologiei</vt:lpstr>
      <vt:lpstr>Ramurile Psihologiei</vt:lpstr>
      <vt:lpstr>Ramurile Psihologiei</vt:lpstr>
      <vt:lpstr>Slide title</vt:lpstr>
      <vt:lpstr>Слайд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Ноутбук</cp:lastModifiedBy>
  <cp:revision>31</cp:revision>
  <dcterms:created xsi:type="dcterms:W3CDTF">2020-05-19T07:23:02Z</dcterms:created>
  <dcterms:modified xsi:type="dcterms:W3CDTF">2021-09-06T18:03:10Z</dcterms:modified>
</cp:coreProperties>
</file>