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54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7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1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80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6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12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17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8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94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3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ABC2-4B3E-42FA-A7F6-91A23574D40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752F-4FD9-4972-B6A3-F7057C8DB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60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MD" sz="7200" dirty="0" smtClean="0"/>
              <a:t>EMULGATORI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19308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515123"/>
            <a:ext cx="1141614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ESTERI AI MONOGLICERIDELOR CU ACIZI ORGANICI (E472) </a:t>
            </a:r>
            <a:endParaRPr lang="ro-MD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culoare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gălbui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folosiți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coemulgatori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stabilizatori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emulsiilor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esterificare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acid acetic, lactic, citric,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tartric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succinic.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acidului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citric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aceştia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antioxidanţi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datorită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capacităţii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sechestra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HLB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aceşti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aproximativ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9,2.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M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ESTERI AI ACIZILOR GRAŞI CU POLIOXIETILEN DIOLII (E431) </a:t>
            </a:r>
            <a:endParaRPr lang="ro-MD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Acizii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reacţiona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molecule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etilenă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formând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polioxietilenici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ex: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stearat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polioxietilena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(40);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aromatizant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5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6" y="210462"/>
            <a:ext cx="114715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ACETAT DE IZOBUTIRAT DE ZAHAROZĂ (SUCROZĂ ACEATAT IZOBUTIRAT) (E444) </a:t>
            </a:r>
            <a:endParaRPr lang="ro-MD" sz="3200" dirty="0" smtClean="0">
              <a:solidFill>
                <a:srgbClr val="FF0000"/>
              </a:solidFill>
            </a:endParaRPr>
          </a:p>
          <a:p>
            <a:pPr algn="just"/>
            <a:r>
              <a:rPr lang="ru-RU" sz="3200" dirty="0" err="1" smtClean="0"/>
              <a:t>Este</a:t>
            </a:r>
            <a:r>
              <a:rPr lang="ru-RU" sz="3200" dirty="0" smtClean="0"/>
              <a:t> </a:t>
            </a:r>
            <a:r>
              <a:rPr lang="ru-RU" sz="3200" dirty="0" err="1"/>
              <a:t>folosit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produse</a:t>
            </a:r>
            <a:r>
              <a:rPr lang="ru-RU" sz="3200" dirty="0"/>
              <a:t> </a:t>
            </a:r>
            <a:r>
              <a:rPr lang="ru-RU" sz="3200" dirty="0" err="1"/>
              <a:t>energizante</a:t>
            </a:r>
            <a:r>
              <a:rPr lang="ru-RU" sz="3200" dirty="0"/>
              <a:t>. </a:t>
            </a:r>
            <a:r>
              <a:rPr lang="ru-RU" sz="3200" dirty="0" err="1"/>
              <a:t>Are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rol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regulator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aciditate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băuturi</a:t>
            </a:r>
            <a:r>
              <a:rPr lang="ru-RU" sz="3200" dirty="0"/>
              <a:t> </a:t>
            </a:r>
            <a:r>
              <a:rPr lang="ru-RU" sz="3200" dirty="0" err="1"/>
              <a:t>nealcoolice</a:t>
            </a:r>
            <a:r>
              <a:rPr lang="ru-RU" sz="3200" dirty="0"/>
              <a:t> </a:t>
            </a:r>
            <a:r>
              <a:rPr lang="ru-RU" sz="3200" dirty="0" err="1"/>
              <a:t>energizante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băuturi</a:t>
            </a:r>
            <a:r>
              <a:rPr lang="ru-RU" sz="3200" dirty="0"/>
              <a:t> </a:t>
            </a:r>
            <a:r>
              <a:rPr lang="ru-RU" sz="3200" dirty="0" err="1"/>
              <a:t>alcoolice</a:t>
            </a:r>
            <a:r>
              <a:rPr lang="ru-RU" sz="3200" dirty="0"/>
              <a:t> </a:t>
            </a:r>
            <a:r>
              <a:rPr lang="ru-RU" sz="3200" dirty="0" err="1"/>
              <a:t>tulburi</a:t>
            </a:r>
            <a:r>
              <a:rPr lang="ru-RU" sz="3200" dirty="0"/>
              <a:t> </a:t>
            </a:r>
            <a:r>
              <a:rPr lang="ru-RU" sz="3200" dirty="0" err="1"/>
              <a:t>aromatizante</a:t>
            </a:r>
            <a:r>
              <a:rPr lang="ru-RU" sz="3200" dirty="0"/>
              <a:t>,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conţinut</a:t>
            </a:r>
            <a:r>
              <a:rPr lang="ru-RU" sz="3200" dirty="0"/>
              <a:t> </a:t>
            </a:r>
            <a:r>
              <a:rPr lang="ru-RU" sz="3200" dirty="0" err="1"/>
              <a:t>mic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alcool</a:t>
            </a:r>
            <a:r>
              <a:rPr lang="ru-RU" sz="3200" dirty="0"/>
              <a:t> (&lt;15). </a:t>
            </a:r>
            <a:endParaRPr lang="ro-MD" sz="3200" dirty="0" smtClean="0"/>
          </a:p>
          <a:p>
            <a:pPr algn="just"/>
            <a:r>
              <a:rPr lang="ru-RU" sz="3200" dirty="0" err="1" smtClean="0"/>
              <a:t>Dozele</a:t>
            </a:r>
            <a:r>
              <a:rPr lang="ru-RU" sz="3200" dirty="0" smtClean="0"/>
              <a:t> </a:t>
            </a:r>
            <a:r>
              <a:rPr lang="ru-RU" sz="3200" dirty="0" err="1"/>
              <a:t>mari</a:t>
            </a:r>
            <a:r>
              <a:rPr lang="ru-RU" sz="3200" dirty="0"/>
              <a:t> </a:t>
            </a:r>
            <a:r>
              <a:rPr lang="ru-RU" sz="3200" dirty="0" err="1"/>
              <a:t>produc</a:t>
            </a:r>
            <a:r>
              <a:rPr lang="ru-RU" sz="3200" dirty="0"/>
              <a:t> </a:t>
            </a:r>
            <a:r>
              <a:rPr lang="ru-RU" sz="3200" dirty="0" err="1"/>
              <a:t>hiperkinezie</a:t>
            </a:r>
            <a:r>
              <a:rPr lang="ru-RU" sz="3200" dirty="0"/>
              <a:t>, </a:t>
            </a:r>
            <a:r>
              <a:rPr lang="ru-RU" sz="3200" dirty="0" err="1"/>
              <a:t>insomnie</a:t>
            </a:r>
            <a:r>
              <a:rPr lang="ru-RU" sz="3200" dirty="0"/>
              <a:t>, </a:t>
            </a:r>
            <a:r>
              <a:rPr lang="ru-RU" sz="3200" dirty="0" err="1"/>
              <a:t>tahicardie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endParaRPr lang="ro-MD" sz="3200" dirty="0" smtClean="0"/>
          </a:p>
          <a:p>
            <a:pPr algn="just"/>
            <a:endParaRPr lang="ro-MD" sz="3200" dirty="0"/>
          </a:p>
          <a:p>
            <a:r>
              <a:rPr lang="ro-MD" sz="3200" dirty="0" smtClean="0">
                <a:solidFill>
                  <a:srgbClr val="FF0000"/>
                </a:solidFill>
              </a:rPr>
              <a:t>ESTERI GLICERICI AI RĂŞINILOR LEMNOASE (E445) </a:t>
            </a:r>
          </a:p>
          <a:p>
            <a:r>
              <a:rPr lang="ro-MD" sz="3200" dirty="0" smtClean="0"/>
              <a:t>Constituie </a:t>
            </a:r>
            <a:r>
              <a:rPr lang="ro-MD" sz="3200" dirty="0"/>
              <a:t>matricea de bază pentru guma de mestecat. Are şi alte funcţii: agent de îngroşare, adjuvant şi aromatizant. </a:t>
            </a:r>
            <a:endParaRPr lang="ro-MD" sz="3200" dirty="0" smtClean="0"/>
          </a:p>
          <a:p>
            <a:r>
              <a:rPr lang="ro-MD" sz="3200" dirty="0" smtClean="0"/>
              <a:t>Dozele </a:t>
            </a:r>
            <a:r>
              <a:rPr lang="ro-MD" sz="3200" dirty="0"/>
              <a:t>mari produc hiperkinezie, insomnie, tahicardie.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101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945" y="113659"/>
            <a:ext cx="1124989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SĂRURI ALE ACIZILOR GRAŞI (E470).</a:t>
            </a:r>
            <a:r>
              <a:rPr lang="ru-RU" sz="2800" dirty="0" smtClean="0"/>
              <a:t> </a:t>
            </a:r>
            <a:endParaRPr lang="ro-MD" sz="2800" dirty="0" smtClean="0"/>
          </a:p>
          <a:p>
            <a:r>
              <a:rPr lang="ru-RU" sz="2800" dirty="0" err="1" smtClean="0"/>
              <a:t>Sunt</a:t>
            </a:r>
            <a:r>
              <a:rPr lang="ru-RU" sz="2800" dirty="0" smtClean="0"/>
              <a:t> </a:t>
            </a:r>
            <a:r>
              <a:rPr lang="ru-RU" sz="2800" dirty="0" err="1" smtClean="0"/>
              <a:t>săruri</a:t>
            </a:r>
            <a:r>
              <a:rPr lang="ru-RU" sz="2800" dirty="0" smtClean="0"/>
              <a:t> </a:t>
            </a:r>
            <a:r>
              <a:rPr lang="ru-RU" sz="2800" dirty="0" err="1" smtClean="0"/>
              <a:t>de</a:t>
            </a:r>
            <a:r>
              <a:rPr lang="ru-RU" sz="2800" dirty="0" smtClean="0"/>
              <a:t> </a:t>
            </a:r>
            <a:r>
              <a:rPr lang="ru-RU" sz="2800" dirty="0" err="1" smtClean="0"/>
              <a:t>Na</a:t>
            </a:r>
            <a:r>
              <a:rPr lang="ru-RU" sz="2800" dirty="0" smtClean="0"/>
              <a:t>, K, </a:t>
            </a:r>
            <a:r>
              <a:rPr lang="ru-RU" sz="2800" dirty="0" err="1" smtClean="0"/>
              <a:t>Ca</a:t>
            </a:r>
            <a:r>
              <a:rPr lang="ru-RU" sz="2800" dirty="0" smtClean="0"/>
              <a:t> </a:t>
            </a:r>
            <a:r>
              <a:rPr lang="ru-RU" sz="2800" dirty="0" err="1" smtClean="0"/>
              <a:t>şi</a:t>
            </a:r>
            <a:r>
              <a:rPr lang="ru-RU" sz="2800" dirty="0" smtClean="0"/>
              <a:t> </a:t>
            </a:r>
            <a:r>
              <a:rPr lang="ru-RU" sz="2800" dirty="0" err="1" smtClean="0"/>
              <a:t>Mg</a:t>
            </a:r>
            <a:r>
              <a:rPr lang="ru-RU" sz="2800" dirty="0" smtClean="0"/>
              <a:t> </a:t>
            </a:r>
            <a:r>
              <a:rPr lang="ru-RU" sz="2800" dirty="0" err="1" smtClean="0"/>
              <a:t>ale</a:t>
            </a:r>
            <a:r>
              <a:rPr lang="ru-RU" sz="2800" dirty="0" smtClean="0"/>
              <a:t> </a:t>
            </a:r>
            <a:r>
              <a:rPr lang="ru-RU" sz="2800" dirty="0" err="1" smtClean="0"/>
              <a:t>acizilor</a:t>
            </a:r>
            <a:r>
              <a:rPr lang="ru-RU" sz="2800" dirty="0" smtClean="0"/>
              <a:t> </a:t>
            </a:r>
            <a:r>
              <a:rPr lang="ru-RU" sz="2800" dirty="0" err="1" smtClean="0"/>
              <a:t>graşi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SUCROESTERII (E473) </a:t>
            </a:r>
            <a:endParaRPr lang="ro-MD" sz="2400" dirty="0" smtClean="0">
              <a:solidFill>
                <a:srgbClr val="FF0000"/>
              </a:solidFill>
            </a:endParaRPr>
          </a:p>
          <a:p>
            <a:r>
              <a:rPr lang="ru-RU" sz="2400" dirty="0" err="1" smtClean="0"/>
              <a:t>Se</a:t>
            </a:r>
            <a:r>
              <a:rPr lang="ru-RU" sz="2400" dirty="0" smtClean="0"/>
              <a:t> </a:t>
            </a:r>
            <a:r>
              <a:rPr lang="ru-RU" sz="2400" dirty="0" err="1" smtClean="0"/>
              <a:t>obţin</a:t>
            </a:r>
            <a:r>
              <a:rPr lang="ru-RU" sz="2400" dirty="0" smtClean="0"/>
              <a:t> </a:t>
            </a:r>
            <a:r>
              <a:rPr lang="ru-RU" sz="2400" dirty="0" err="1" smtClean="0"/>
              <a:t>prin</a:t>
            </a:r>
            <a:r>
              <a:rPr lang="ru-RU" sz="2400" dirty="0" smtClean="0"/>
              <a:t> </a:t>
            </a:r>
            <a:r>
              <a:rPr lang="ru-RU" sz="2400" dirty="0" err="1" smtClean="0"/>
              <a:t>reacţia</a:t>
            </a:r>
            <a:r>
              <a:rPr lang="ru-RU" sz="2400" dirty="0" smtClean="0"/>
              <a:t> </a:t>
            </a:r>
            <a:r>
              <a:rPr lang="ru-RU" sz="2400" dirty="0" err="1" smtClean="0"/>
              <a:t>dintre</a:t>
            </a:r>
            <a:r>
              <a:rPr lang="ru-RU" sz="2400" dirty="0" smtClean="0"/>
              <a:t> </a:t>
            </a:r>
            <a:r>
              <a:rPr lang="ru-RU" sz="2400" dirty="0" err="1" smtClean="0"/>
              <a:t>zaharoză</a:t>
            </a:r>
            <a:r>
              <a:rPr lang="ru-RU" sz="2400" dirty="0" smtClean="0"/>
              <a:t> </a:t>
            </a:r>
            <a:r>
              <a:rPr lang="ru-RU" sz="2400" dirty="0" err="1" smtClean="0"/>
              <a:t>şi</a:t>
            </a:r>
            <a:r>
              <a:rPr lang="ru-RU" sz="2400" dirty="0" smtClean="0"/>
              <a:t> </a:t>
            </a:r>
            <a:r>
              <a:rPr lang="ru-RU" sz="2400" dirty="0" err="1" smtClean="0"/>
              <a:t>esterii</a:t>
            </a:r>
            <a:r>
              <a:rPr lang="ru-RU" sz="2400" dirty="0" smtClean="0"/>
              <a:t> </a:t>
            </a:r>
            <a:r>
              <a:rPr lang="ru-RU" sz="2400" dirty="0" err="1" smtClean="0"/>
              <a:t>metalici</a:t>
            </a:r>
            <a:r>
              <a:rPr lang="ru-RU" sz="2400" dirty="0" smtClean="0"/>
              <a:t> </a:t>
            </a:r>
            <a:r>
              <a:rPr lang="ru-RU" sz="2400" dirty="0" err="1" smtClean="0"/>
              <a:t>ai</a:t>
            </a:r>
            <a:r>
              <a:rPr lang="ru-RU" sz="2400" dirty="0" smtClean="0"/>
              <a:t> </a:t>
            </a:r>
            <a:r>
              <a:rPr lang="ru-RU" sz="2400" dirty="0" err="1" smtClean="0"/>
              <a:t>acizilor</a:t>
            </a:r>
            <a:r>
              <a:rPr lang="ru-RU" sz="2400" dirty="0" smtClean="0"/>
              <a:t> </a:t>
            </a:r>
            <a:r>
              <a:rPr lang="ru-RU" sz="2400" dirty="0" err="1" smtClean="0"/>
              <a:t>graşi</a:t>
            </a:r>
            <a:r>
              <a:rPr lang="ru-RU" sz="2400" dirty="0" smtClean="0"/>
              <a:t>. </a:t>
            </a:r>
            <a:endParaRPr lang="ro-MD" sz="2400" dirty="0" smtClean="0"/>
          </a:p>
          <a:p>
            <a:r>
              <a:rPr lang="ru-RU" sz="2400" dirty="0" smtClean="0"/>
              <a:t>HLB </a:t>
            </a:r>
            <a:r>
              <a:rPr lang="ru-RU" sz="2400" dirty="0" err="1" smtClean="0"/>
              <a:t>variază</a:t>
            </a:r>
            <a:r>
              <a:rPr lang="ru-RU" sz="2400" dirty="0" smtClean="0"/>
              <a:t> </a:t>
            </a:r>
            <a:r>
              <a:rPr lang="ru-RU" sz="2400" dirty="0" err="1" smtClean="0"/>
              <a:t>de</a:t>
            </a:r>
            <a:r>
              <a:rPr lang="ru-RU" sz="2400" dirty="0" smtClean="0"/>
              <a:t> </a:t>
            </a:r>
            <a:r>
              <a:rPr lang="ru-RU" sz="2400" dirty="0" err="1" smtClean="0"/>
              <a:t>la</a:t>
            </a:r>
            <a:r>
              <a:rPr lang="ru-RU" sz="2400" dirty="0" smtClean="0"/>
              <a:t> 1 </a:t>
            </a:r>
            <a:r>
              <a:rPr lang="ru-RU" sz="2400" dirty="0" err="1" smtClean="0"/>
              <a:t>la</a:t>
            </a:r>
            <a:r>
              <a:rPr lang="ru-RU" sz="2400" dirty="0" smtClean="0"/>
              <a:t> 18, </a:t>
            </a:r>
            <a:r>
              <a:rPr lang="ru-RU" sz="2400" dirty="0" err="1" smtClean="0"/>
              <a:t>în</a:t>
            </a:r>
            <a:r>
              <a:rPr lang="ru-RU" sz="2400" dirty="0" smtClean="0"/>
              <a:t> </a:t>
            </a:r>
            <a:r>
              <a:rPr lang="ru-RU" sz="2400" dirty="0" err="1" smtClean="0"/>
              <a:t>funcţie</a:t>
            </a:r>
            <a:r>
              <a:rPr lang="ru-RU" sz="2400" dirty="0" smtClean="0"/>
              <a:t> </a:t>
            </a:r>
            <a:r>
              <a:rPr lang="ru-RU" sz="2400" dirty="0" err="1" smtClean="0"/>
              <a:t>de</a:t>
            </a:r>
            <a:r>
              <a:rPr lang="ru-RU" sz="2400" dirty="0" smtClean="0"/>
              <a:t> </a:t>
            </a:r>
            <a:r>
              <a:rPr lang="ru-RU" sz="2400" dirty="0" err="1" smtClean="0"/>
              <a:t>ester</a:t>
            </a:r>
            <a:r>
              <a:rPr lang="ru-RU" sz="2400" dirty="0" smtClean="0"/>
              <a:t>. </a:t>
            </a:r>
            <a:endParaRPr lang="ro-MD" sz="2400" dirty="0" smtClean="0"/>
          </a:p>
          <a:p>
            <a:r>
              <a:rPr lang="ru-RU" sz="2400" dirty="0" err="1" smtClean="0"/>
              <a:t>Se</a:t>
            </a:r>
            <a:r>
              <a:rPr lang="ru-RU" sz="2400" dirty="0" smtClean="0"/>
              <a:t> </a:t>
            </a:r>
            <a:r>
              <a:rPr lang="ru-RU" sz="2400" dirty="0" err="1" smtClean="0"/>
              <a:t>prezintă</a:t>
            </a:r>
            <a:r>
              <a:rPr lang="ru-RU" sz="2400" dirty="0" smtClean="0"/>
              <a:t> </a:t>
            </a:r>
            <a:r>
              <a:rPr lang="ru-RU" sz="2400" dirty="0" err="1" smtClean="0"/>
              <a:t>ca</a:t>
            </a:r>
            <a:r>
              <a:rPr lang="ru-RU" sz="2400" dirty="0" smtClean="0"/>
              <a:t> o </a:t>
            </a:r>
            <a:r>
              <a:rPr lang="ru-RU" sz="2400" dirty="0" err="1" smtClean="0"/>
              <a:t>pulbere</a:t>
            </a:r>
            <a:r>
              <a:rPr lang="ru-RU" sz="2400" dirty="0" smtClean="0"/>
              <a:t> </a:t>
            </a:r>
            <a:r>
              <a:rPr lang="ru-RU" sz="2400" dirty="0" err="1" smtClean="0"/>
              <a:t>albă</a:t>
            </a:r>
            <a:r>
              <a:rPr lang="ru-RU" sz="2400" dirty="0" smtClean="0"/>
              <a:t>, </a:t>
            </a:r>
            <a:r>
              <a:rPr lang="ru-RU" sz="2400" dirty="0" err="1" smtClean="0"/>
              <a:t>inodoră</a:t>
            </a:r>
            <a:r>
              <a:rPr lang="ru-RU" sz="2400" dirty="0" smtClean="0"/>
              <a:t> </a:t>
            </a:r>
            <a:r>
              <a:rPr lang="ru-RU" sz="2400" dirty="0" err="1" smtClean="0"/>
              <a:t>şi</a:t>
            </a:r>
            <a:r>
              <a:rPr lang="ru-RU" sz="2400" dirty="0" smtClean="0"/>
              <a:t> </a:t>
            </a:r>
            <a:r>
              <a:rPr lang="ru-RU" sz="2400" dirty="0" err="1" smtClean="0"/>
              <a:t>insipidă</a:t>
            </a:r>
            <a:r>
              <a:rPr lang="ru-RU" sz="2400" dirty="0" smtClean="0"/>
              <a:t>. </a:t>
            </a:r>
            <a:r>
              <a:rPr lang="ru-RU" sz="2400" dirty="0" err="1" smtClean="0"/>
              <a:t>Se</a:t>
            </a:r>
            <a:r>
              <a:rPr lang="ru-RU" sz="2400" dirty="0" smtClean="0"/>
              <a:t> </a:t>
            </a:r>
            <a:r>
              <a:rPr lang="ru-RU" sz="2400" dirty="0" err="1" smtClean="0"/>
              <a:t>pot</a:t>
            </a:r>
            <a:r>
              <a:rPr lang="ru-RU" sz="2400" dirty="0" smtClean="0"/>
              <a:t> </a:t>
            </a:r>
            <a:r>
              <a:rPr lang="ru-RU" sz="2400" dirty="0" err="1" smtClean="0"/>
              <a:t>hidroliza</a:t>
            </a:r>
            <a:r>
              <a:rPr lang="ru-RU" sz="2400" dirty="0" smtClean="0"/>
              <a:t> </a:t>
            </a:r>
            <a:r>
              <a:rPr lang="ru-RU" sz="2400" dirty="0" err="1" smtClean="0"/>
              <a:t>în</a:t>
            </a:r>
            <a:r>
              <a:rPr lang="ru-RU" sz="2400" dirty="0" smtClean="0"/>
              <a:t> </a:t>
            </a:r>
            <a:r>
              <a:rPr lang="ru-RU" sz="2400" dirty="0" err="1" smtClean="0"/>
              <a:t>prezenţa</a:t>
            </a:r>
            <a:r>
              <a:rPr lang="ru-RU" sz="2400" dirty="0" smtClean="0"/>
              <a:t> </a:t>
            </a:r>
            <a:r>
              <a:rPr lang="ru-RU" sz="2400" dirty="0" err="1" smtClean="0"/>
              <a:t>apei</a:t>
            </a:r>
            <a:r>
              <a:rPr lang="ru-RU" sz="2400" dirty="0" smtClean="0"/>
              <a:t>, </a:t>
            </a:r>
            <a:r>
              <a:rPr lang="ru-RU" sz="2400" dirty="0" err="1" smtClean="0"/>
              <a:t>mai</a:t>
            </a:r>
            <a:r>
              <a:rPr lang="ru-RU" sz="2400" dirty="0" smtClean="0"/>
              <a:t> </a:t>
            </a:r>
            <a:r>
              <a:rPr lang="ru-RU" sz="2400" dirty="0" err="1" smtClean="0"/>
              <a:t>ales</a:t>
            </a:r>
            <a:r>
              <a:rPr lang="ru-RU" sz="2400" dirty="0" smtClean="0"/>
              <a:t> </a:t>
            </a:r>
            <a:r>
              <a:rPr lang="ru-RU" sz="2400" dirty="0" err="1" smtClean="0"/>
              <a:t>la</a:t>
            </a:r>
            <a:r>
              <a:rPr lang="ru-RU" sz="2400" dirty="0" smtClean="0"/>
              <a:t> </a:t>
            </a:r>
            <a:r>
              <a:rPr lang="ru-RU" sz="2400" dirty="0" err="1" smtClean="0"/>
              <a:t>fierbere</a:t>
            </a:r>
            <a:r>
              <a:rPr lang="ru-RU" sz="2400" dirty="0" smtClean="0"/>
              <a:t>. </a:t>
            </a:r>
            <a:r>
              <a:rPr lang="ru-RU" sz="2400" dirty="0" err="1" smtClean="0"/>
              <a:t>Componentele</a:t>
            </a:r>
            <a:r>
              <a:rPr lang="ru-RU" sz="2400" dirty="0" smtClean="0"/>
              <a:t> </a:t>
            </a:r>
            <a:r>
              <a:rPr lang="ru-RU" sz="2400" dirty="0" err="1" smtClean="0"/>
              <a:t>hidrolizei</a:t>
            </a:r>
            <a:r>
              <a:rPr lang="ru-RU" sz="2400" dirty="0" smtClean="0"/>
              <a:t> </a:t>
            </a:r>
            <a:r>
              <a:rPr lang="ru-RU" sz="2400" dirty="0" err="1" smtClean="0"/>
              <a:t>nu</a:t>
            </a:r>
            <a:r>
              <a:rPr lang="ru-RU" sz="2400" dirty="0" smtClean="0"/>
              <a:t> </a:t>
            </a:r>
            <a:r>
              <a:rPr lang="ru-RU" sz="2400" dirty="0" err="1" smtClean="0"/>
              <a:t>prezintă</a:t>
            </a:r>
            <a:r>
              <a:rPr lang="ru-RU" sz="2400" dirty="0" smtClean="0"/>
              <a:t> </a:t>
            </a:r>
            <a:r>
              <a:rPr lang="ru-RU" sz="2400" dirty="0" err="1" smtClean="0"/>
              <a:t>nici</a:t>
            </a:r>
            <a:r>
              <a:rPr lang="ru-RU" sz="2400" dirty="0" smtClean="0"/>
              <a:t> </a:t>
            </a:r>
            <a:r>
              <a:rPr lang="ru-RU" sz="2400" dirty="0" err="1" smtClean="0"/>
              <a:t>un</a:t>
            </a:r>
            <a:r>
              <a:rPr lang="ru-RU" sz="2400" dirty="0" smtClean="0"/>
              <a:t> </a:t>
            </a:r>
            <a:r>
              <a:rPr lang="ru-RU" sz="2400" dirty="0" err="1" smtClean="0"/>
              <a:t>inconvenient</a:t>
            </a:r>
            <a:r>
              <a:rPr lang="ru-RU" sz="2400" dirty="0" smtClean="0"/>
              <a:t>, </a:t>
            </a:r>
            <a:r>
              <a:rPr lang="ru-RU" sz="2400" dirty="0" err="1" smtClean="0"/>
              <a:t>în</a:t>
            </a:r>
            <a:r>
              <a:rPr lang="ru-RU" sz="2400" dirty="0" smtClean="0"/>
              <a:t> </a:t>
            </a:r>
            <a:r>
              <a:rPr lang="ru-RU" sz="2400" dirty="0" err="1" smtClean="0"/>
              <a:t>afară</a:t>
            </a:r>
            <a:r>
              <a:rPr lang="ru-RU" sz="2400" dirty="0" smtClean="0"/>
              <a:t> </a:t>
            </a:r>
            <a:r>
              <a:rPr lang="ru-RU" sz="2400" dirty="0" err="1" smtClean="0"/>
              <a:t>de</a:t>
            </a:r>
            <a:r>
              <a:rPr lang="ru-RU" sz="2400" dirty="0" smtClean="0"/>
              <a:t> </a:t>
            </a:r>
            <a:r>
              <a:rPr lang="ru-RU" sz="2400" dirty="0" err="1" smtClean="0"/>
              <a:t>apariţia</a:t>
            </a:r>
            <a:r>
              <a:rPr lang="ru-RU" sz="2400" dirty="0" smtClean="0"/>
              <a:t> </a:t>
            </a:r>
            <a:r>
              <a:rPr lang="ru-RU" sz="2400" dirty="0" err="1" smtClean="0"/>
              <a:t>gustului</a:t>
            </a:r>
            <a:r>
              <a:rPr lang="ru-RU" sz="2400" dirty="0" smtClean="0"/>
              <a:t> </a:t>
            </a:r>
            <a:r>
              <a:rPr lang="ru-RU" sz="2400" dirty="0" err="1" smtClean="0"/>
              <a:t>dulce</a:t>
            </a:r>
            <a:r>
              <a:rPr lang="ru-RU" sz="2400" dirty="0" smtClean="0"/>
              <a:t> </a:t>
            </a:r>
            <a:r>
              <a:rPr lang="ru-RU" sz="2400" dirty="0" err="1" smtClean="0"/>
              <a:t>de</a:t>
            </a:r>
            <a:r>
              <a:rPr lang="ru-RU" sz="2400" dirty="0" smtClean="0"/>
              <a:t> </a:t>
            </a:r>
            <a:r>
              <a:rPr lang="ru-RU" sz="2400" dirty="0" err="1" smtClean="0"/>
              <a:t>zahăr</a:t>
            </a:r>
            <a:r>
              <a:rPr lang="ru-RU" sz="2400" dirty="0" smtClean="0"/>
              <a:t>. </a:t>
            </a:r>
            <a:endParaRPr lang="ro-MD" sz="2400" dirty="0" smtClean="0"/>
          </a:p>
          <a:p>
            <a:endParaRPr lang="ro-MD" sz="2800" dirty="0"/>
          </a:p>
          <a:p>
            <a:endParaRPr lang="ro-MD" sz="2800" dirty="0" smtClean="0"/>
          </a:p>
          <a:p>
            <a:endParaRPr lang="ro-MD" sz="2800" dirty="0" smtClean="0"/>
          </a:p>
          <a:p>
            <a:endParaRPr lang="ru-RU" sz="2800" dirty="0" smtClean="0"/>
          </a:p>
          <a:p>
            <a:pPr algn="ctr"/>
            <a:endParaRPr lang="ro-MD" sz="2400" dirty="0" smtClean="0"/>
          </a:p>
          <a:p>
            <a:pPr algn="ctr"/>
            <a:r>
              <a:rPr lang="ru-RU" sz="2400" dirty="0" smtClean="0"/>
              <a:t>R1 = CH3(CH2)n  </a:t>
            </a:r>
            <a:r>
              <a:rPr lang="ru-RU" sz="2400" dirty="0" err="1" smtClean="0"/>
              <a:t>al</a:t>
            </a:r>
            <a:r>
              <a:rPr lang="ru-RU" sz="2400" dirty="0" smtClean="0"/>
              <a:t> </a:t>
            </a:r>
            <a:r>
              <a:rPr lang="ru-RU" sz="2400" dirty="0" err="1" smtClean="0"/>
              <a:t>acidului</a:t>
            </a:r>
            <a:r>
              <a:rPr lang="ru-RU" sz="2400" dirty="0" smtClean="0"/>
              <a:t> </a:t>
            </a:r>
            <a:r>
              <a:rPr lang="ru-RU" sz="2400" dirty="0" err="1" smtClean="0"/>
              <a:t>stearic</a:t>
            </a:r>
            <a:r>
              <a:rPr lang="ru-RU" sz="2400" dirty="0" smtClean="0"/>
              <a:t>, </a:t>
            </a:r>
            <a:r>
              <a:rPr lang="ru-RU" sz="2400" dirty="0" err="1" smtClean="0"/>
              <a:t>lauric</a:t>
            </a:r>
            <a:r>
              <a:rPr lang="ru-RU" sz="2400" dirty="0" smtClean="0"/>
              <a:t>, </a:t>
            </a:r>
            <a:r>
              <a:rPr lang="ru-RU" sz="2400" dirty="0" err="1" smtClean="0"/>
              <a:t>palmitic</a:t>
            </a:r>
            <a:r>
              <a:rPr lang="ru-RU" sz="2400" dirty="0" smtClean="0"/>
              <a:t> </a:t>
            </a:r>
            <a:endParaRPr lang="ro-MD" sz="2400" dirty="0" smtClean="0"/>
          </a:p>
          <a:p>
            <a:pPr algn="ctr"/>
            <a:r>
              <a:rPr lang="ru-RU" sz="2400" dirty="0" err="1" smtClean="0"/>
              <a:t>Formula</a:t>
            </a:r>
            <a:r>
              <a:rPr lang="ru-RU" sz="2400" dirty="0" smtClean="0"/>
              <a:t> </a:t>
            </a:r>
            <a:r>
              <a:rPr lang="ru-RU" sz="2400" dirty="0" err="1" smtClean="0"/>
              <a:t>structuralã</a:t>
            </a:r>
            <a:r>
              <a:rPr lang="ru-RU" sz="2400" dirty="0" smtClean="0"/>
              <a:t> a </a:t>
            </a:r>
            <a:r>
              <a:rPr lang="ru-RU" sz="2400" dirty="0" err="1" smtClean="0"/>
              <a:t>sucroesterilor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31" y="3678381"/>
            <a:ext cx="6054441" cy="197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5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527" y="196932"/>
            <a:ext cx="11125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SUCROGLICERIDELE (E474) </a:t>
            </a:r>
            <a:endParaRPr lang="ro-MD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err="1" smtClean="0"/>
              <a:t>Sunt</a:t>
            </a:r>
            <a:r>
              <a:rPr lang="ru-RU" sz="2800" dirty="0" smtClean="0"/>
              <a:t> </a:t>
            </a:r>
            <a:r>
              <a:rPr lang="ru-RU" sz="2800" dirty="0" err="1"/>
              <a:t>amestecuri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mono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digliceride</a:t>
            </a:r>
            <a:r>
              <a:rPr lang="ru-RU" sz="2800" dirty="0"/>
              <a:t> 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esteri</a:t>
            </a:r>
            <a:r>
              <a:rPr lang="ru-RU" sz="2800" dirty="0"/>
              <a:t> </a:t>
            </a:r>
            <a:r>
              <a:rPr lang="ru-RU" sz="2800" dirty="0" err="1"/>
              <a:t>ai</a:t>
            </a:r>
            <a:r>
              <a:rPr lang="ru-RU" sz="2800" dirty="0"/>
              <a:t> </a:t>
            </a:r>
            <a:r>
              <a:rPr lang="ru-RU" sz="2800" dirty="0" err="1"/>
              <a:t>zaharozei</a:t>
            </a:r>
            <a:r>
              <a:rPr lang="ru-RU" sz="2800" dirty="0"/>
              <a:t> (</a:t>
            </a:r>
            <a:r>
              <a:rPr lang="ru-RU" sz="2800" dirty="0" err="1"/>
              <a:t>sucroesteri</a:t>
            </a:r>
            <a:r>
              <a:rPr lang="ru-RU" sz="2800" dirty="0"/>
              <a:t>). </a:t>
            </a:r>
          </a:p>
          <a:p>
            <a:pPr algn="just"/>
            <a:r>
              <a:rPr lang="ru-RU" sz="2800" dirty="0"/>
              <a:t> 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ESTERII POLIGLICEROLULUI (E475, E476) </a:t>
            </a:r>
            <a:endParaRPr lang="ro-MD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err="1" smtClean="0"/>
              <a:t>Se</a:t>
            </a:r>
            <a:r>
              <a:rPr lang="ru-RU" sz="2800" dirty="0" smtClean="0"/>
              <a:t> </a:t>
            </a:r>
            <a:r>
              <a:rPr lang="ru-RU" sz="2800" dirty="0" err="1"/>
              <a:t>obţin</a:t>
            </a:r>
            <a:r>
              <a:rPr lang="ru-RU" sz="2800" dirty="0"/>
              <a:t>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reacţia</a:t>
            </a:r>
            <a:r>
              <a:rPr lang="ru-RU" sz="2800" dirty="0"/>
              <a:t> </a:t>
            </a:r>
            <a:r>
              <a:rPr lang="ru-RU" sz="2800" dirty="0" err="1"/>
              <a:t>dintre</a:t>
            </a:r>
            <a:r>
              <a:rPr lang="ru-RU" sz="2800" dirty="0"/>
              <a:t> </a:t>
            </a:r>
            <a:r>
              <a:rPr lang="ru-RU" sz="2800" dirty="0" err="1"/>
              <a:t>acizii</a:t>
            </a:r>
            <a:r>
              <a:rPr lang="ru-RU" sz="2800" dirty="0"/>
              <a:t> </a:t>
            </a:r>
            <a:r>
              <a:rPr lang="ru-RU" sz="2800" dirty="0" err="1"/>
              <a:t>graşi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glicerol</a:t>
            </a:r>
            <a:r>
              <a:rPr lang="ru-RU" sz="2800" dirty="0"/>
              <a:t> </a:t>
            </a:r>
            <a:r>
              <a:rPr lang="ru-RU" sz="2800" dirty="0" err="1"/>
              <a:t>polimerizat</a:t>
            </a:r>
            <a:r>
              <a:rPr lang="ru-RU" sz="2800" dirty="0"/>
              <a:t> (2-10 </a:t>
            </a:r>
            <a:r>
              <a:rPr lang="ru-RU" sz="2800" dirty="0" err="1"/>
              <a:t>unităţi</a:t>
            </a:r>
            <a:r>
              <a:rPr lang="ru-RU" sz="2800" dirty="0"/>
              <a:t> </a:t>
            </a:r>
            <a:r>
              <a:rPr lang="ru-RU" sz="2800" dirty="0" err="1"/>
              <a:t>glicerol</a:t>
            </a:r>
            <a:r>
              <a:rPr lang="ru-RU" sz="2800" dirty="0"/>
              <a:t>). </a:t>
            </a:r>
            <a:r>
              <a:rPr lang="ru-RU" sz="2800" dirty="0" err="1"/>
              <a:t>Ex</a:t>
            </a:r>
            <a:r>
              <a:rPr lang="ru-RU" sz="2800" dirty="0"/>
              <a:t>: </a:t>
            </a:r>
            <a:r>
              <a:rPr lang="ru-RU" sz="2800" dirty="0" err="1"/>
              <a:t>poliglicerol</a:t>
            </a:r>
            <a:r>
              <a:rPr lang="ru-RU" sz="2800" dirty="0"/>
              <a:t>  </a:t>
            </a:r>
            <a:r>
              <a:rPr lang="ru-RU" sz="2800" dirty="0" err="1"/>
              <a:t>poliricinoleat</a:t>
            </a:r>
            <a:r>
              <a:rPr lang="ru-RU" sz="2800" dirty="0"/>
              <a:t> E476, </a:t>
            </a:r>
            <a:r>
              <a:rPr lang="ru-RU" sz="2800" dirty="0" err="1"/>
              <a:t>esteri</a:t>
            </a:r>
            <a:r>
              <a:rPr lang="ru-RU" sz="2800" dirty="0"/>
              <a:t> </a:t>
            </a:r>
            <a:r>
              <a:rPr lang="ru-RU" sz="2800" dirty="0" err="1"/>
              <a:t>poliglicerici</a:t>
            </a:r>
            <a:r>
              <a:rPr lang="ru-RU" sz="2800" dirty="0"/>
              <a:t> E475. </a:t>
            </a:r>
          </a:p>
          <a:p>
            <a:pPr algn="just"/>
            <a:r>
              <a:rPr lang="ru-RU" sz="2800" dirty="0"/>
              <a:t> 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ESTERII PROPILENGLICOLULUI (E477) </a:t>
            </a:r>
            <a:endParaRPr lang="ro-MD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err="1" smtClean="0"/>
              <a:t>Se</a:t>
            </a:r>
            <a:r>
              <a:rPr lang="ru-RU" sz="2800" dirty="0" smtClean="0"/>
              <a:t> </a:t>
            </a:r>
            <a:r>
              <a:rPr lang="ru-RU" sz="2800" dirty="0" err="1"/>
              <a:t>obţin</a:t>
            </a:r>
            <a:r>
              <a:rPr lang="ru-RU" sz="2800" dirty="0"/>
              <a:t>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propilenglicol</a:t>
            </a:r>
            <a:r>
              <a:rPr lang="ru-RU" sz="2800" dirty="0"/>
              <a:t> (</a:t>
            </a:r>
            <a:r>
              <a:rPr lang="ru-RU" sz="2800" dirty="0" err="1"/>
              <a:t>propan</a:t>
            </a:r>
            <a:r>
              <a:rPr lang="ru-RU" sz="2800" dirty="0"/>
              <a:t> 1,2 </a:t>
            </a:r>
            <a:r>
              <a:rPr lang="ru-RU" sz="2800" dirty="0" err="1"/>
              <a:t>diol</a:t>
            </a:r>
            <a:r>
              <a:rPr lang="ru-RU" sz="2800" dirty="0"/>
              <a:t>)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acizii</a:t>
            </a:r>
            <a:r>
              <a:rPr lang="ru-RU" sz="2800" dirty="0"/>
              <a:t> </a:t>
            </a:r>
            <a:r>
              <a:rPr lang="ru-RU" sz="2800" dirty="0" err="1"/>
              <a:t>auric</a:t>
            </a:r>
            <a:r>
              <a:rPr lang="ru-RU" sz="2800" dirty="0"/>
              <a:t>, </a:t>
            </a:r>
            <a:r>
              <a:rPr lang="ru-RU" sz="2800" dirty="0" err="1"/>
              <a:t>palmitic</a:t>
            </a:r>
            <a:r>
              <a:rPr lang="ru-RU" sz="2800" dirty="0"/>
              <a:t>, </a:t>
            </a:r>
            <a:r>
              <a:rPr lang="ru-RU" sz="2800" dirty="0" err="1"/>
              <a:t>stearic</a:t>
            </a:r>
            <a:r>
              <a:rPr lang="ru-RU" sz="2800" dirty="0"/>
              <a:t>. </a:t>
            </a:r>
            <a:r>
              <a:rPr lang="ru-RU" sz="2800" dirty="0" err="1"/>
              <a:t>Cei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importanţi</a:t>
            </a:r>
            <a:r>
              <a:rPr lang="ru-RU" sz="2800" dirty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propilenglicol</a:t>
            </a:r>
            <a:r>
              <a:rPr lang="ru-RU" sz="2800" dirty="0"/>
              <a:t> </a:t>
            </a:r>
            <a:r>
              <a:rPr lang="ru-RU" sz="2800" dirty="0" err="1"/>
              <a:t>monolaurat</a:t>
            </a:r>
            <a:r>
              <a:rPr lang="ru-RU" sz="2800" dirty="0"/>
              <a:t>, </a:t>
            </a:r>
            <a:r>
              <a:rPr lang="ru-RU" sz="2800" dirty="0" err="1"/>
              <a:t>propilenglicol</a:t>
            </a:r>
            <a:r>
              <a:rPr lang="ru-RU" sz="2800" dirty="0"/>
              <a:t> </a:t>
            </a:r>
            <a:r>
              <a:rPr lang="ru-RU" sz="2800" dirty="0" err="1"/>
              <a:t>monopalmitat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propilenglicol</a:t>
            </a:r>
            <a:r>
              <a:rPr lang="ru-RU" sz="2800" dirty="0"/>
              <a:t> </a:t>
            </a:r>
            <a:r>
              <a:rPr lang="ru-RU" sz="2800" dirty="0" err="1"/>
              <a:t>monostearat</a:t>
            </a:r>
            <a:r>
              <a:rPr lang="ru-RU" sz="2800" dirty="0"/>
              <a:t>. </a:t>
            </a:r>
            <a:r>
              <a:rPr lang="ru-RU" sz="2800" dirty="0" err="1"/>
              <a:t>Nu</a:t>
            </a:r>
            <a:r>
              <a:rPr lang="ru-RU" sz="2800" dirty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recomandaţi</a:t>
            </a:r>
            <a:r>
              <a:rPr lang="ru-RU" sz="2800" dirty="0"/>
              <a:t> </a:t>
            </a:r>
            <a:r>
              <a:rPr lang="ru-RU" sz="2800" dirty="0" err="1"/>
              <a:t>vegetarienilor</a:t>
            </a:r>
            <a:r>
              <a:rPr lang="ru-RU" sz="2800" dirty="0"/>
              <a:t>, </a:t>
            </a:r>
            <a:r>
              <a:rPr lang="ru-RU" sz="2800" dirty="0" err="1"/>
              <a:t>deoarece</a:t>
            </a:r>
            <a:r>
              <a:rPr lang="ru-RU" sz="2800" dirty="0"/>
              <a:t> </a:t>
            </a:r>
            <a:r>
              <a:rPr lang="ru-RU" sz="2800" dirty="0" err="1"/>
              <a:t>pot</a:t>
            </a:r>
            <a:r>
              <a:rPr lang="ru-RU" sz="2800" dirty="0"/>
              <a:t> </a:t>
            </a:r>
            <a:r>
              <a:rPr lang="ru-RU" sz="2800" dirty="0" err="1"/>
              <a:t>proveni</a:t>
            </a:r>
            <a:r>
              <a:rPr lang="ru-RU" sz="2800" dirty="0"/>
              <a:t>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grăsimi</a:t>
            </a:r>
            <a:r>
              <a:rPr lang="ru-RU" sz="2800" dirty="0"/>
              <a:t> </a:t>
            </a:r>
            <a:r>
              <a:rPr lang="ru-RU" sz="2800" dirty="0" err="1"/>
              <a:t>animale</a:t>
            </a:r>
            <a:r>
              <a:rPr lang="ru-RU" sz="2800" dirty="0"/>
              <a:t>. </a:t>
            </a:r>
            <a:r>
              <a:rPr lang="ru-RU" sz="2800" dirty="0" err="1"/>
              <a:t>Persoanele</a:t>
            </a:r>
            <a:r>
              <a:rPr lang="ru-RU" sz="2800" dirty="0"/>
              <a:t> 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intoleranţă</a:t>
            </a:r>
            <a:r>
              <a:rPr lang="ru-RU" sz="2800" dirty="0"/>
              <a:t> </a:t>
            </a:r>
            <a:r>
              <a:rPr lang="ru-RU" sz="2800" dirty="0" err="1"/>
              <a:t>la</a:t>
            </a:r>
            <a:r>
              <a:rPr lang="ru-RU" sz="2800" dirty="0"/>
              <a:t> </a:t>
            </a:r>
            <a:r>
              <a:rPr lang="ru-RU" sz="2800" dirty="0" err="1"/>
              <a:t>propilen</a:t>
            </a:r>
            <a:r>
              <a:rPr lang="ru-RU" sz="2800" dirty="0"/>
              <a:t> </a:t>
            </a:r>
            <a:r>
              <a:rPr lang="ru-RU" sz="2800" dirty="0" err="1"/>
              <a:t>glicol</a:t>
            </a:r>
            <a:r>
              <a:rPr lang="ru-RU" sz="2800" dirty="0"/>
              <a:t> </a:t>
            </a:r>
            <a:r>
              <a:rPr lang="ru-RU" sz="2800" dirty="0" err="1"/>
              <a:t>ar</a:t>
            </a:r>
            <a:r>
              <a:rPr lang="ru-RU" sz="2800" dirty="0"/>
              <a:t> </a:t>
            </a:r>
            <a:r>
              <a:rPr lang="ru-RU" sz="2800" dirty="0" err="1"/>
              <a:t>trebui</a:t>
            </a:r>
            <a:r>
              <a:rPr lang="ru-RU" sz="2800" dirty="0"/>
              <a:t> </a:t>
            </a:r>
            <a:r>
              <a:rPr lang="ru-RU" sz="2800" dirty="0" err="1"/>
              <a:t>să</a:t>
            </a:r>
            <a:r>
              <a:rPr lang="ru-RU" sz="2800" dirty="0"/>
              <a:t> </a:t>
            </a:r>
            <a:r>
              <a:rPr lang="ru-RU" sz="2800" dirty="0" err="1"/>
              <a:t>evite</a:t>
            </a:r>
            <a:r>
              <a:rPr lang="ru-RU" sz="2800" dirty="0"/>
              <a:t> </a:t>
            </a:r>
            <a:r>
              <a:rPr lang="ru-RU" sz="2800" dirty="0" err="1"/>
              <a:t>alimentele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conţin</a:t>
            </a:r>
            <a:r>
              <a:rPr lang="ru-RU" sz="2800" dirty="0"/>
              <a:t> </a:t>
            </a:r>
            <a:r>
              <a:rPr lang="ru-RU" sz="2800" dirty="0" err="1"/>
              <a:t>acest</a:t>
            </a:r>
            <a:r>
              <a:rPr lang="ru-RU" sz="2800" dirty="0"/>
              <a:t> </a:t>
            </a:r>
            <a:r>
              <a:rPr lang="ru-RU" sz="2800" dirty="0" err="1"/>
              <a:t>aditiv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607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4908" y="169316"/>
            <a:ext cx="1100050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ESTERI AI ACIDULUI LACTIC ŞI TARTRIC CU ACIZII GRAŞI (E481,E482 ȘI E 483) </a:t>
            </a:r>
          </a:p>
          <a:p>
            <a:pPr algn="just"/>
            <a:r>
              <a:rPr lang="ru-RU" sz="2800" dirty="0" err="1" smtClean="0"/>
              <a:t>Se</a:t>
            </a:r>
            <a:r>
              <a:rPr lang="ru-RU" sz="2800" dirty="0" smtClean="0"/>
              <a:t> </a:t>
            </a:r>
            <a:r>
              <a:rPr lang="ru-RU" sz="2800" dirty="0" err="1"/>
              <a:t>obţin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reacţia</a:t>
            </a:r>
            <a:r>
              <a:rPr lang="ru-RU" sz="2800" dirty="0"/>
              <a:t> </a:t>
            </a:r>
            <a:r>
              <a:rPr lang="ru-RU" sz="2800" dirty="0" err="1"/>
              <a:t>dintre</a:t>
            </a:r>
            <a:r>
              <a:rPr lang="ru-RU" sz="2800" dirty="0"/>
              <a:t> </a:t>
            </a:r>
            <a:r>
              <a:rPr lang="ru-RU" sz="2800" dirty="0" err="1"/>
              <a:t>acidul</a:t>
            </a:r>
            <a:r>
              <a:rPr lang="ru-RU" sz="2800" dirty="0"/>
              <a:t> </a:t>
            </a:r>
            <a:r>
              <a:rPr lang="ru-RU" sz="2800" dirty="0" err="1"/>
              <a:t>lactic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tartric</a:t>
            </a:r>
            <a:r>
              <a:rPr lang="ru-RU" sz="2800" dirty="0"/>
              <a:t> (</a:t>
            </a:r>
            <a:r>
              <a:rPr lang="ru-RU" sz="2800" dirty="0" err="1"/>
              <a:t>participă</a:t>
            </a:r>
            <a:r>
              <a:rPr lang="ru-RU" sz="2800" dirty="0"/>
              <a:t> </a:t>
            </a:r>
            <a:r>
              <a:rPr lang="ru-RU" sz="2800" dirty="0" err="1"/>
              <a:t>gruparea</a:t>
            </a:r>
            <a:r>
              <a:rPr lang="ru-RU" sz="2800" dirty="0"/>
              <a:t> </a:t>
            </a:r>
            <a:r>
              <a:rPr lang="ru-RU" sz="2800" dirty="0" err="1"/>
              <a:t>hidroxil</a:t>
            </a:r>
            <a:r>
              <a:rPr lang="ru-RU" sz="2800" dirty="0"/>
              <a:t>)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acizii</a:t>
            </a:r>
            <a:r>
              <a:rPr lang="ru-RU" sz="2800" dirty="0"/>
              <a:t> </a:t>
            </a:r>
            <a:r>
              <a:rPr lang="ru-RU" sz="2800" dirty="0" err="1"/>
              <a:t>graşi</a:t>
            </a:r>
            <a:r>
              <a:rPr lang="ru-RU" sz="2800" dirty="0"/>
              <a:t> (</a:t>
            </a:r>
            <a:r>
              <a:rPr lang="ru-RU" sz="2800" dirty="0" err="1"/>
              <a:t>participă</a:t>
            </a:r>
            <a:r>
              <a:rPr lang="ru-RU" sz="2800" dirty="0"/>
              <a:t> </a:t>
            </a:r>
            <a:r>
              <a:rPr lang="ru-RU" sz="2800" dirty="0" err="1"/>
              <a:t>gruparea</a:t>
            </a:r>
            <a:r>
              <a:rPr lang="ru-RU" sz="2800" dirty="0"/>
              <a:t> </a:t>
            </a:r>
            <a:r>
              <a:rPr lang="ru-RU" sz="2800" dirty="0" err="1"/>
              <a:t>carboxil</a:t>
            </a:r>
            <a:r>
              <a:rPr lang="ru-RU" sz="2800" dirty="0"/>
              <a:t>). 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această</a:t>
            </a:r>
            <a:r>
              <a:rPr lang="ru-RU" sz="2800" dirty="0"/>
              <a:t> </a:t>
            </a:r>
            <a:r>
              <a:rPr lang="ru-RU" sz="2800" dirty="0" err="1"/>
              <a:t>grupă</a:t>
            </a:r>
            <a:r>
              <a:rPr lang="ru-RU" sz="2800" dirty="0"/>
              <a:t> </a:t>
            </a:r>
            <a:r>
              <a:rPr lang="ru-RU" sz="2800" dirty="0" err="1"/>
              <a:t>cei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importanţi</a:t>
            </a:r>
            <a:r>
              <a:rPr lang="ru-RU" sz="2800" dirty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stearoil</a:t>
            </a:r>
            <a:r>
              <a:rPr lang="ru-RU" sz="2800" dirty="0"/>
              <a:t> </a:t>
            </a:r>
            <a:r>
              <a:rPr lang="ru-RU" sz="2800" dirty="0" err="1"/>
              <a:t>lactatul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sodiu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stearoil</a:t>
            </a:r>
            <a:r>
              <a:rPr lang="ru-RU" sz="2800" dirty="0"/>
              <a:t> </a:t>
            </a:r>
            <a:r>
              <a:rPr lang="ru-RU" sz="2800" dirty="0" err="1"/>
              <a:t>lactatul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calciu</a:t>
            </a:r>
            <a:r>
              <a:rPr lang="ru-RU" sz="2800" dirty="0"/>
              <a:t>,  </a:t>
            </a:r>
            <a:r>
              <a:rPr lang="ru-RU" sz="2800" dirty="0" err="1"/>
              <a:t>tartrat</a:t>
            </a:r>
            <a:r>
              <a:rPr lang="ru-RU" sz="2800" dirty="0"/>
              <a:t> </a:t>
            </a:r>
            <a:r>
              <a:rPr lang="ru-RU" sz="2800" dirty="0" err="1"/>
              <a:t>stearoilul</a:t>
            </a:r>
            <a:r>
              <a:rPr lang="ru-RU" sz="2800" dirty="0"/>
              <a:t>. </a:t>
            </a:r>
          </a:p>
          <a:p>
            <a:pPr algn="just"/>
            <a:r>
              <a:rPr lang="ru-RU" sz="2800" dirty="0"/>
              <a:t> 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ESTERII SORBITOLULUI (SORBITANULUI) ŞI ANHIDRIDELOR SALE CU ACIZII GRAŞI (DERIVAŢI DE SORBITAN)  (E491-E495) </a:t>
            </a:r>
            <a:endParaRPr lang="ro-MD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err="1" smtClean="0"/>
              <a:t>Se</a:t>
            </a:r>
            <a:r>
              <a:rPr lang="ru-RU" sz="2800" dirty="0" smtClean="0"/>
              <a:t> </a:t>
            </a:r>
            <a:r>
              <a:rPr lang="ru-RU" sz="2800" dirty="0" err="1"/>
              <a:t>obţin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esterificarea</a:t>
            </a:r>
            <a:r>
              <a:rPr lang="ru-RU" sz="2800" dirty="0"/>
              <a:t> </a:t>
            </a:r>
            <a:r>
              <a:rPr lang="ru-RU" sz="2800" dirty="0" err="1"/>
              <a:t>sorbitolului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a </a:t>
            </a:r>
            <a:r>
              <a:rPr lang="ru-RU" sz="2800" dirty="0" err="1"/>
              <a:t>anhidridelor</a:t>
            </a:r>
            <a:r>
              <a:rPr lang="ru-RU" sz="2800" dirty="0"/>
              <a:t> </a:t>
            </a:r>
            <a:r>
              <a:rPr lang="ru-RU" sz="2800" dirty="0" err="1"/>
              <a:t>sale</a:t>
            </a:r>
            <a:r>
              <a:rPr lang="ru-RU" sz="2800" dirty="0"/>
              <a:t> (1,4 </a:t>
            </a:r>
            <a:r>
              <a:rPr lang="ru-RU" sz="2800" dirty="0" err="1"/>
              <a:t>dehidrosorbitol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 1,4) 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acizii</a:t>
            </a:r>
            <a:r>
              <a:rPr lang="ru-RU" sz="2800" dirty="0"/>
              <a:t> </a:t>
            </a:r>
            <a:r>
              <a:rPr lang="ru-RU" sz="2800" dirty="0" err="1"/>
              <a:t>graşi</a:t>
            </a:r>
            <a:r>
              <a:rPr lang="ru-RU" sz="2800" dirty="0"/>
              <a:t> </a:t>
            </a:r>
            <a:r>
              <a:rPr lang="ru-RU" sz="2800" dirty="0" err="1"/>
              <a:t>palmitic</a:t>
            </a:r>
            <a:r>
              <a:rPr lang="ru-RU" sz="2800" dirty="0"/>
              <a:t>, </a:t>
            </a:r>
            <a:r>
              <a:rPr lang="ru-RU" sz="2800" dirty="0" err="1"/>
              <a:t>stearic</a:t>
            </a:r>
            <a:r>
              <a:rPr lang="ru-RU" sz="2800" dirty="0"/>
              <a:t>, </a:t>
            </a:r>
            <a:r>
              <a:rPr lang="ru-RU" sz="2800" dirty="0" err="1"/>
              <a:t>oleic</a:t>
            </a:r>
            <a:r>
              <a:rPr lang="ru-RU" sz="2800" dirty="0"/>
              <a:t>, </a:t>
            </a:r>
            <a:r>
              <a:rPr lang="ru-RU" sz="2800" dirty="0" err="1"/>
              <a:t>lauric</a:t>
            </a:r>
            <a:r>
              <a:rPr lang="ru-RU" sz="2800" dirty="0"/>
              <a:t>. </a:t>
            </a:r>
            <a:r>
              <a:rPr lang="ru-RU" sz="2800" dirty="0" err="1"/>
              <a:t>Cei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importanţi</a:t>
            </a:r>
            <a:r>
              <a:rPr lang="ru-RU" sz="2800" dirty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tristearatul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, </a:t>
            </a:r>
            <a:r>
              <a:rPr lang="ru-RU" sz="2800" dirty="0" err="1"/>
              <a:t>monostearatul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, </a:t>
            </a:r>
            <a:r>
              <a:rPr lang="ru-RU" sz="2800" dirty="0" err="1"/>
              <a:t>monolaureatul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, </a:t>
            </a:r>
            <a:r>
              <a:rPr lang="ru-RU" sz="2800" dirty="0" err="1"/>
              <a:t>monooleatul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monopalmitatul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sorbitan</a:t>
            </a:r>
            <a:r>
              <a:rPr lang="ru-RU" sz="2800" dirty="0"/>
              <a:t>. </a:t>
            </a:r>
            <a:r>
              <a:rPr lang="ru-RU" sz="2800" dirty="0" err="1"/>
              <a:t>Toţi</a:t>
            </a:r>
            <a:r>
              <a:rPr lang="ru-RU" sz="2800" dirty="0"/>
              <a:t> </a:t>
            </a:r>
            <a:r>
              <a:rPr lang="ru-RU" sz="2800" dirty="0" err="1"/>
              <a:t>se</a:t>
            </a:r>
            <a:r>
              <a:rPr lang="ru-RU" sz="2800" dirty="0"/>
              <a:t> </a:t>
            </a:r>
            <a:r>
              <a:rPr lang="ru-RU" sz="2800" dirty="0" err="1"/>
              <a:t>prezintă</a:t>
            </a:r>
            <a:r>
              <a:rPr lang="ru-RU" sz="2800" dirty="0"/>
              <a:t> </a:t>
            </a:r>
            <a:r>
              <a:rPr lang="ru-RU" sz="2800" dirty="0" err="1"/>
              <a:t>ca</a:t>
            </a:r>
            <a:r>
              <a:rPr lang="ru-RU" sz="2800" dirty="0"/>
              <a:t> o </a:t>
            </a:r>
            <a:r>
              <a:rPr lang="ru-RU" sz="2800" dirty="0" err="1"/>
              <a:t>masă</a:t>
            </a:r>
            <a:r>
              <a:rPr lang="ru-RU" sz="2800" dirty="0"/>
              <a:t> </a:t>
            </a:r>
            <a:r>
              <a:rPr lang="ru-RU" sz="2800" dirty="0" err="1"/>
              <a:t>solidă</a:t>
            </a:r>
            <a:r>
              <a:rPr lang="ru-RU" sz="2800" dirty="0"/>
              <a:t>, </a:t>
            </a:r>
            <a:r>
              <a:rPr lang="ru-RU" sz="2800" dirty="0" err="1"/>
              <a:t>dură</a:t>
            </a:r>
            <a:r>
              <a:rPr lang="ru-RU" sz="2800" dirty="0"/>
              <a:t>, </a:t>
            </a:r>
            <a:r>
              <a:rPr lang="ru-RU" sz="2800" dirty="0" err="1"/>
              <a:t>ceroasă</a:t>
            </a:r>
            <a:r>
              <a:rPr lang="ru-RU" sz="2800" dirty="0"/>
              <a:t>,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culoare</a:t>
            </a:r>
            <a:r>
              <a:rPr lang="ru-RU" sz="2800" dirty="0"/>
              <a:t> </a:t>
            </a:r>
            <a:r>
              <a:rPr lang="ru-RU" sz="2800" dirty="0" err="1"/>
              <a:t>crem</a:t>
            </a:r>
            <a:r>
              <a:rPr lang="ru-RU" sz="2800" dirty="0"/>
              <a:t>, 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gust</a:t>
            </a:r>
            <a:r>
              <a:rPr lang="ru-RU" sz="2800" dirty="0"/>
              <a:t> </a:t>
            </a:r>
            <a:r>
              <a:rPr lang="ru-RU" sz="2800" dirty="0" err="1"/>
              <a:t>dulce</a:t>
            </a:r>
            <a:r>
              <a:rPr lang="ru-RU" sz="2800" dirty="0"/>
              <a:t> </a:t>
            </a:r>
            <a:r>
              <a:rPr lang="ru-RU" sz="2800" dirty="0" err="1"/>
              <a:t>caracteristic</a:t>
            </a:r>
            <a:r>
              <a:rPr lang="ru-RU" sz="2800" dirty="0"/>
              <a:t>; </a:t>
            </a:r>
            <a:r>
              <a:rPr lang="ru-RU" sz="2800" dirty="0" err="1"/>
              <a:t>au</a:t>
            </a:r>
            <a:r>
              <a:rPr lang="ru-RU" sz="2800" dirty="0"/>
              <a:t> HLB= 4,7. </a:t>
            </a:r>
          </a:p>
        </p:txBody>
      </p:sp>
    </p:spTree>
    <p:extLst>
      <p:ext uri="{BB962C8B-B14F-4D97-AF65-F5344CB8AC3E}">
        <p14:creationId xmlns:p14="http://schemas.microsoft.com/office/powerpoint/2010/main" val="4145499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8871" y="127108"/>
            <a:ext cx="112498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PRODUSE ALIMENTARE PENTRU OBŢINEREA CĂRORA SUNT NECESARI EMULGATORII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8655" y="1499075"/>
            <a:ext cx="1145770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MARGARINA </a:t>
            </a:r>
            <a:endParaRPr lang="ro-MD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A/U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15%).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Emulsiile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măsuri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stabilizare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întăresc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rapid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refrigerare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o-M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monogliceridele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doreşte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margarină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cremoasă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ridicate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împreună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poliglicerolului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hidrofili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o-M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picăturile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eventual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depozitare</a:t>
            </a:r>
            <a:r>
              <a:rPr lang="ro-M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6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2509" y="570913"/>
            <a:ext cx="116793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SOSURILE EMULSIONATE </a:t>
            </a:r>
            <a:endParaRPr lang="ro-MD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U/A;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15-60%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maioneză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sosuri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dizolvate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numeroase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ingrediente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Prezenţa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apoasă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fosfolipidelor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gălbenuşul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eventual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hidrocoloizi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suficientă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stabilitatea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sosuri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sintetic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dietetic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gălbenuş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contaminării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microbiologice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U/A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A/U).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microrganismele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multiplica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4663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7927" y="598484"/>
            <a:ext cx="111806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ÎNGHEŢATA </a:t>
            </a:r>
            <a:endParaRPr lang="ro-MD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spumă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parţial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congelată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40-50%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solubilizate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zaharurile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stabilizanţii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proteinele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reprezentată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globulele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grăsime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U/A.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Etapele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fabricarea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îngheţatei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pregătirea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congelarea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propriu-zisă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pregătirea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obiectivul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globulelor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grăsime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obţinerea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reţele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stabilizant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o-M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să se reţină aerul injectat la freezerare.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6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8654" y="71966"/>
            <a:ext cx="1155469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PÂINEA ŞI PRODUSELE DE PANIFICAŢIE</a:t>
            </a:r>
            <a:endParaRPr lang="ro-MD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Adausul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fabricarea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pâinii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contribuie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creşterea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toleranţei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aluatului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malaxare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îmbunătăţirea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hidratării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aluatului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creşterea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tăriei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extensibilităţii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aluatului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îmbunătăţirea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retenţiei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Consecinţe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adăugării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emulgatorilor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frăgezime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ridicat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volumul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pâinii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porozitate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uniformă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aerului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frământare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miez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puţin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catifelat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textură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ales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ridicat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grăsime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emulgatorul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dispersare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grăsimilor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o-M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719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1263" y="474345"/>
            <a:ext cx="113337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ff6"/>
              </a:rPr>
              <a:t>CARNEA PROCESATĂ</a:t>
            </a:r>
            <a:endParaRPr lang="en-US" sz="2800" b="1" dirty="0" smtClean="0">
              <a:solidFill>
                <a:srgbClr val="000000"/>
              </a:solidFill>
              <a:latin typeface="Roboto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ff3"/>
              </a:rPr>
              <a:t> </a:t>
            </a:r>
            <a:endParaRPr lang="en-US" sz="2800" b="1" dirty="0">
              <a:solidFill>
                <a:srgbClr val="000000"/>
              </a:solidFill>
              <a:latin typeface="Roboto"/>
            </a:endParaRPr>
          </a:p>
          <a:p>
            <a:pPr algn="just"/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Componentele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principale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ale</a:t>
            </a:r>
            <a:r>
              <a:rPr lang="ro-MD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mezelurilor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sunt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proteinele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din carne,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grăsimile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şi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apa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, care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sunt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legate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într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 </a:t>
            </a:r>
            <a:r>
              <a:rPr lang="en-US" sz="2800" dirty="0" smtClean="0">
                <a:solidFill>
                  <a:srgbClr val="000000"/>
                </a:solidFill>
                <a:latin typeface="ff3"/>
              </a:rPr>
              <a:t>-</a:t>
            </a:r>
            <a:r>
              <a:rPr lang="ro-MD" sz="28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o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emulsie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stabilă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.</a:t>
            </a:r>
            <a:endParaRPr lang="en-US" sz="2800" dirty="0">
              <a:solidFill>
                <a:srgbClr val="000000"/>
              </a:solidFill>
              <a:latin typeface="Roboto"/>
            </a:endParaRPr>
          </a:p>
          <a:p>
            <a:pPr algn="just"/>
            <a:r>
              <a:rPr lang="en-US" sz="2800" dirty="0" err="1" smtClean="0">
                <a:solidFill>
                  <a:srgbClr val="000000"/>
                </a:solidFill>
                <a:latin typeface="ff3"/>
              </a:rPr>
              <a:t>Emulg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atorii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stabilizează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aceste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emulsii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şi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distribuie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fin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grăsimile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în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tot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produsul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. </a:t>
            </a:r>
            <a:endParaRPr lang="ro-MD" sz="2800" dirty="0" smtClean="0">
              <a:solidFill>
                <a:srgbClr val="000000"/>
              </a:solidFill>
              <a:latin typeface="ff4"/>
            </a:endParaRPr>
          </a:p>
          <a:p>
            <a:pPr algn="just"/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În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produsele</a:t>
            </a:r>
            <a:r>
              <a:rPr lang="ro-MD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cu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conţinut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scăzut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în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grăsimi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aditivii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alimentari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sunt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responsabili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pentru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calitatea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lor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placută</a:t>
            </a:r>
            <a:r>
              <a:rPr lang="ro-MD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asemănătoare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cu a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produselor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cu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conţinut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ridicat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de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grăsimi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.</a:t>
            </a:r>
            <a:endParaRPr lang="en-US" sz="2800" dirty="0">
              <a:solidFill>
                <a:srgbClr val="000000"/>
              </a:solidFill>
              <a:latin typeface="Roboto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ff3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ff3"/>
              </a:rPr>
              <a:t>Industria</a:t>
            </a:r>
            <a:r>
              <a:rPr lang="en-US" sz="2800" dirty="0">
                <a:solidFill>
                  <a:srgbClr val="000000"/>
                </a:solidFill>
                <a:latin typeface="ff3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3"/>
              </a:rPr>
              <a:t>a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limentară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utilizează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lafabricarea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produselor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din carne, mono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şi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di</a:t>
            </a:r>
            <a:r>
              <a:rPr lang="en-US" sz="2800" dirty="0" smtClean="0">
                <a:solidFill>
                  <a:srgbClr val="000000"/>
                </a:solidFill>
                <a:latin typeface="ff3"/>
              </a:rPr>
              <a:t>-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gliceridele</a:t>
            </a:r>
            <a:r>
              <a:rPr lang="en-US" sz="2800" dirty="0" smtClean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acizilor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graşi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(E 471) 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şi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ff4"/>
              </a:rPr>
              <a:t>esterii</a:t>
            </a:r>
            <a:r>
              <a:rPr lang="en-US" sz="2800" dirty="0">
                <a:solidFill>
                  <a:srgbClr val="000000"/>
                </a:solidFill>
                <a:latin typeface="ff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ff4"/>
              </a:rPr>
              <a:t>acidului</a:t>
            </a:r>
            <a:r>
              <a:rPr lang="ro-MD" sz="28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ff3"/>
              </a:rPr>
              <a:t>citric </a:t>
            </a:r>
            <a:r>
              <a:rPr lang="en-US" sz="2800" dirty="0">
                <a:solidFill>
                  <a:srgbClr val="000000"/>
                </a:solidFill>
                <a:latin typeface="ff3"/>
              </a:rPr>
              <a:t>(E 472c).</a:t>
            </a:r>
            <a:endParaRPr lang="en-US" sz="2800" b="0" i="0" dirty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2242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Obiective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MD" dirty="0" smtClean="0"/>
              <a:t>Aspecte generale ale emulsiilor</a:t>
            </a:r>
          </a:p>
          <a:p>
            <a:r>
              <a:rPr lang="ro-MD" dirty="0" smtClean="0"/>
              <a:t>Spargerea emulsiilor</a:t>
            </a:r>
          </a:p>
          <a:p>
            <a:r>
              <a:rPr lang="ro-MD" dirty="0" smtClean="0"/>
              <a:t>Posibilități de îmbunătățire a stabilității termodinamice a unei emulsii</a:t>
            </a:r>
          </a:p>
          <a:p>
            <a:r>
              <a:rPr lang="ro-MD" dirty="0" smtClean="0"/>
              <a:t>Emulgatorii și proprietățile acestora</a:t>
            </a:r>
          </a:p>
          <a:p>
            <a:r>
              <a:rPr lang="ro-MD" dirty="0" smtClean="0"/>
              <a:t>Produse alimentare pentru obținerea cărora sunt necesari emulgatorii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5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9074" y="230015"/>
            <a:ext cx="108524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200" b="1" dirty="0" smtClean="0"/>
              <a:t>CIOCOLATA</a:t>
            </a:r>
          </a:p>
          <a:p>
            <a:pPr algn="just"/>
            <a:r>
              <a:rPr lang="ru-RU" sz="3200" dirty="0" err="1" smtClean="0"/>
              <a:t>Este</a:t>
            </a:r>
            <a:r>
              <a:rPr lang="ru-RU" sz="3200" dirty="0" smtClean="0"/>
              <a:t> </a:t>
            </a:r>
            <a:r>
              <a:rPr lang="ru-RU" sz="3200" dirty="0"/>
              <a:t>o </a:t>
            </a:r>
            <a:r>
              <a:rPr lang="ru-RU" sz="3200" dirty="0" err="1"/>
              <a:t>dispersie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zahăr</a:t>
            </a:r>
            <a:r>
              <a:rPr lang="ru-RU" sz="3200" dirty="0"/>
              <a:t> </a:t>
            </a:r>
            <a:r>
              <a:rPr lang="ru-RU" sz="3200" dirty="0" err="1"/>
              <a:t>fin</a:t>
            </a:r>
            <a:r>
              <a:rPr lang="ru-RU" sz="3200" dirty="0"/>
              <a:t> </a:t>
            </a:r>
            <a:r>
              <a:rPr lang="ru-RU" sz="3200" dirty="0" err="1"/>
              <a:t>măcinat</a:t>
            </a:r>
            <a:r>
              <a:rPr lang="ru-RU" sz="3200" dirty="0"/>
              <a:t>, </a:t>
            </a:r>
            <a:r>
              <a:rPr lang="ru-RU" sz="3200" dirty="0" err="1"/>
              <a:t>cacao</a:t>
            </a:r>
            <a:r>
              <a:rPr lang="ru-RU" sz="3200" dirty="0"/>
              <a:t>, </a:t>
            </a:r>
            <a:r>
              <a:rPr lang="ru-RU" sz="3200" dirty="0" err="1"/>
              <a:t>eventual</a:t>
            </a:r>
            <a:r>
              <a:rPr lang="ru-RU" sz="3200" dirty="0"/>
              <a:t> </a:t>
            </a:r>
            <a:r>
              <a:rPr lang="ru-RU" sz="3200" dirty="0" err="1"/>
              <a:t>lapte</a:t>
            </a:r>
            <a:r>
              <a:rPr lang="ru-RU" sz="3200" dirty="0"/>
              <a:t> </a:t>
            </a:r>
            <a:r>
              <a:rPr lang="ru-RU" sz="3200" dirty="0" err="1"/>
              <a:t>praf</a:t>
            </a:r>
            <a:r>
              <a:rPr lang="ru-RU" sz="3200" dirty="0"/>
              <a:t> 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untul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cacao</a:t>
            </a:r>
            <a:r>
              <a:rPr lang="ru-RU" sz="3200" dirty="0"/>
              <a:t> (</a:t>
            </a:r>
            <a:r>
              <a:rPr lang="ru-RU" sz="3200" dirty="0" err="1"/>
              <a:t>aşadar</a:t>
            </a:r>
            <a:r>
              <a:rPr lang="ru-RU" sz="3200" dirty="0"/>
              <a:t> </a:t>
            </a:r>
            <a:r>
              <a:rPr lang="ru-RU" sz="3200" dirty="0" err="1"/>
              <a:t>nu</a:t>
            </a:r>
            <a:r>
              <a:rPr lang="ru-RU" sz="3200" dirty="0"/>
              <a:t> </a:t>
            </a:r>
            <a:r>
              <a:rPr lang="ru-RU" sz="3200" dirty="0" err="1"/>
              <a:t>există</a:t>
            </a:r>
            <a:r>
              <a:rPr lang="ru-RU" sz="3200" dirty="0"/>
              <a:t> </a:t>
            </a:r>
            <a:r>
              <a:rPr lang="ru-RU" sz="3200" dirty="0" err="1"/>
              <a:t>apă</a:t>
            </a:r>
            <a:r>
              <a:rPr lang="ru-RU" sz="3200" dirty="0"/>
              <a:t> </a:t>
            </a:r>
            <a:r>
              <a:rPr lang="ru-RU" sz="3200" dirty="0" err="1"/>
              <a:t>adăugată</a:t>
            </a:r>
            <a:r>
              <a:rPr lang="ru-RU" sz="3200" dirty="0"/>
              <a:t>). </a:t>
            </a:r>
            <a:endParaRPr lang="ro-MD" sz="3200" dirty="0" smtClean="0"/>
          </a:p>
          <a:p>
            <a:pPr algn="just"/>
            <a:r>
              <a:rPr lang="ru-RU" sz="3200" dirty="0" err="1" smtClean="0"/>
              <a:t>Rolul</a:t>
            </a:r>
            <a:r>
              <a:rPr lang="ru-RU" sz="3200" dirty="0" smtClean="0"/>
              <a:t> </a:t>
            </a:r>
            <a:r>
              <a:rPr lang="ru-RU" sz="3200" dirty="0" err="1"/>
              <a:t>emulgatorului</a:t>
            </a:r>
            <a:r>
              <a:rPr lang="ru-RU" sz="3200" dirty="0"/>
              <a:t> </a:t>
            </a:r>
            <a:r>
              <a:rPr lang="ru-RU" sz="3200" dirty="0" err="1"/>
              <a:t>nu</a:t>
            </a:r>
            <a:r>
              <a:rPr lang="ru-RU" sz="3200" dirty="0"/>
              <a:t> </a:t>
            </a:r>
            <a:r>
              <a:rPr lang="ru-RU" sz="3200" dirty="0" err="1"/>
              <a:t>este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a </a:t>
            </a:r>
            <a:r>
              <a:rPr lang="ru-RU" sz="3200" dirty="0" err="1"/>
              <a:t>favoriza</a:t>
            </a:r>
            <a:r>
              <a:rPr lang="ru-RU" sz="3200" dirty="0"/>
              <a:t> </a:t>
            </a:r>
            <a:r>
              <a:rPr lang="ru-RU" sz="3200" dirty="0" err="1"/>
              <a:t>formarea</a:t>
            </a:r>
            <a:r>
              <a:rPr lang="ru-RU" sz="3200" dirty="0"/>
              <a:t> </a:t>
            </a:r>
            <a:r>
              <a:rPr lang="ru-RU" sz="3200" dirty="0" err="1"/>
              <a:t>emulsiei</a:t>
            </a:r>
            <a:r>
              <a:rPr lang="ru-RU" sz="3200" dirty="0"/>
              <a:t>, </a:t>
            </a:r>
            <a:r>
              <a:rPr lang="ru-RU" sz="3200" dirty="0" err="1"/>
              <a:t>ci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a </a:t>
            </a:r>
            <a:r>
              <a:rPr lang="ru-RU" sz="3200" dirty="0" err="1"/>
              <a:t>reduce</a:t>
            </a:r>
            <a:r>
              <a:rPr lang="ru-RU" sz="3200" dirty="0"/>
              <a:t> </a:t>
            </a:r>
            <a:r>
              <a:rPr lang="ru-RU" sz="3200" dirty="0" err="1"/>
              <a:t>vâscozitatea</a:t>
            </a:r>
            <a:r>
              <a:rPr lang="ru-RU" sz="3200" dirty="0"/>
              <a:t> </a:t>
            </a:r>
            <a:r>
              <a:rPr lang="ru-RU" sz="3200" dirty="0" err="1"/>
              <a:t>masei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ciocolată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timpul</a:t>
            </a:r>
            <a:r>
              <a:rPr lang="ru-RU" sz="3200" dirty="0"/>
              <a:t> </a:t>
            </a:r>
            <a:r>
              <a:rPr lang="ru-RU" sz="3200" dirty="0" err="1" smtClean="0"/>
              <a:t>procesării</a:t>
            </a:r>
            <a:r>
              <a:rPr lang="ro-MD" sz="3200" dirty="0" smtClean="0"/>
              <a:t>.</a:t>
            </a:r>
          </a:p>
          <a:p>
            <a:pPr algn="just"/>
            <a:endParaRPr lang="ro-MD" sz="3200" dirty="0" smtClean="0"/>
          </a:p>
          <a:p>
            <a:pPr algn="just"/>
            <a:endParaRPr lang="ro-MD" sz="3200" dirty="0"/>
          </a:p>
          <a:p>
            <a:pPr algn="just"/>
            <a:r>
              <a:rPr lang="ro-MD" sz="3200" dirty="0" smtClean="0"/>
              <a:t>Se mai utilizeaza la producerea, </a:t>
            </a:r>
            <a:r>
              <a:rPr lang="ro-MD" sz="3200" b="1" dirty="0"/>
              <a:t>caramelelor, cerealelor extrudate, cremelor spumante, produselor lactate de </a:t>
            </a:r>
            <a:r>
              <a:rPr lang="ro-MD" sz="3200" b="1" dirty="0" smtClean="0"/>
              <a:t>emitații.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083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2874" y="126792"/>
            <a:ext cx="1155432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Emulsiile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</a:t>
            </a:r>
            <a:r>
              <a:rPr lang="ro-M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lichide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nemiscibile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o-MD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dispersată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găseşte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picături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MD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dispersie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găseşte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lichidă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endParaRPr lang="ro-MD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M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Utilizând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grăsime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(A),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obţine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tipuri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emulsii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MD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U/A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uleiul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grăsimea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dispersat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emulsia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diluată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laptele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omogenizat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dispersată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uleiul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grăsimea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emulsia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diluată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margarina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untul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3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7" y="203676"/>
            <a:ext cx="4973782" cy="53570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55606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err="1"/>
              <a:t>Figura</a:t>
            </a:r>
            <a:r>
              <a:rPr lang="ru-RU" b="1" dirty="0"/>
              <a:t> 1. </a:t>
            </a:r>
            <a:r>
              <a:rPr lang="ru-RU" b="1" dirty="0" err="1"/>
              <a:t>Fazele</a:t>
            </a:r>
            <a:r>
              <a:rPr lang="ru-RU" b="1" dirty="0"/>
              <a:t> </a:t>
            </a:r>
            <a:r>
              <a:rPr lang="ru-RU" b="1" dirty="0" err="1"/>
              <a:t>care</a:t>
            </a:r>
            <a:r>
              <a:rPr lang="ru-RU" b="1" dirty="0"/>
              <a:t> </a:t>
            </a:r>
            <a:r>
              <a:rPr lang="ru-RU" b="1" dirty="0" err="1"/>
              <a:t>participă</a:t>
            </a:r>
            <a:r>
              <a:rPr lang="ru-RU" b="1" dirty="0"/>
              <a:t> </a:t>
            </a:r>
            <a:r>
              <a:rPr lang="ru-RU" b="1" dirty="0" err="1"/>
              <a:t>la</a:t>
            </a:r>
            <a:r>
              <a:rPr lang="ru-RU" b="1" dirty="0"/>
              <a:t> </a:t>
            </a:r>
            <a:r>
              <a:rPr lang="ru-RU" b="1" dirty="0" err="1"/>
              <a:t>formarea</a:t>
            </a:r>
            <a:r>
              <a:rPr lang="ru-RU" b="1" dirty="0"/>
              <a:t> </a:t>
            </a:r>
            <a:r>
              <a:rPr lang="ru-RU" b="1" dirty="0" err="1"/>
              <a:t>emulsiilor</a:t>
            </a:r>
            <a:r>
              <a:rPr lang="ru-RU" b="1" dirty="0"/>
              <a:t> </a:t>
            </a:r>
            <a:r>
              <a:rPr lang="ru-RU" b="1" dirty="0" err="1"/>
              <a:t>şi</a:t>
            </a:r>
            <a:r>
              <a:rPr lang="ru-RU" b="1" dirty="0"/>
              <a:t> </a:t>
            </a:r>
            <a:r>
              <a:rPr lang="ru-RU" b="1" dirty="0" err="1"/>
              <a:t>emulgatorii</a:t>
            </a:r>
            <a:r>
              <a:rPr lang="ru-RU" b="1" dirty="0"/>
              <a:t>: </a:t>
            </a:r>
            <a:r>
              <a:rPr lang="ru-RU" b="1" dirty="0" err="1"/>
              <a:t>a,b</a:t>
            </a:r>
            <a:r>
              <a:rPr lang="ru-RU" b="1" dirty="0"/>
              <a:t> – </a:t>
            </a:r>
            <a:r>
              <a:rPr lang="ru-RU" b="1" dirty="0" err="1"/>
              <a:t>modul</a:t>
            </a:r>
            <a:r>
              <a:rPr lang="ru-RU" b="1" dirty="0"/>
              <a:t> </a:t>
            </a:r>
            <a:r>
              <a:rPr lang="ru-RU" b="1" dirty="0" err="1"/>
              <a:t>de</a:t>
            </a:r>
            <a:r>
              <a:rPr lang="ru-RU" b="1" dirty="0"/>
              <a:t> </a:t>
            </a:r>
            <a:r>
              <a:rPr lang="ru-RU" b="1" dirty="0" err="1"/>
              <a:t>aşezare</a:t>
            </a:r>
            <a:r>
              <a:rPr lang="ru-RU" b="1" dirty="0"/>
              <a:t> a </a:t>
            </a:r>
            <a:r>
              <a:rPr lang="ru-RU" b="1" dirty="0" err="1"/>
              <a:t>emulgatorilor</a:t>
            </a:r>
            <a:r>
              <a:rPr lang="ru-RU" b="1" dirty="0"/>
              <a:t> </a:t>
            </a:r>
            <a:r>
              <a:rPr lang="ru-RU" b="1" dirty="0" err="1"/>
              <a:t>la</a:t>
            </a:r>
            <a:r>
              <a:rPr lang="ru-RU" b="1" dirty="0"/>
              <a:t> </a:t>
            </a:r>
            <a:r>
              <a:rPr lang="ru-RU" b="1" dirty="0" err="1"/>
              <a:t>interfaţa</a:t>
            </a:r>
            <a:r>
              <a:rPr lang="ru-RU" b="1" dirty="0"/>
              <a:t> </a:t>
            </a:r>
            <a:r>
              <a:rPr lang="ru-RU" b="1" dirty="0" err="1"/>
              <a:t>apă</a:t>
            </a:r>
            <a:r>
              <a:rPr lang="ru-RU" b="1" dirty="0"/>
              <a:t>/</a:t>
            </a:r>
            <a:r>
              <a:rPr lang="ru-RU" b="1" dirty="0" err="1"/>
              <a:t>ulei</a:t>
            </a:r>
            <a:r>
              <a:rPr lang="ru-RU" b="1" dirty="0"/>
              <a:t> </a:t>
            </a:r>
            <a:r>
              <a:rPr lang="ru-RU" b="1" dirty="0" err="1"/>
              <a:t>înainte</a:t>
            </a:r>
            <a:r>
              <a:rPr lang="ru-RU" b="1" dirty="0"/>
              <a:t> </a:t>
            </a:r>
            <a:r>
              <a:rPr lang="ru-RU" b="1" dirty="0" err="1"/>
              <a:t>de</a:t>
            </a:r>
            <a:r>
              <a:rPr lang="ru-RU" b="1" dirty="0"/>
              <a:t> </a:t>
            </a:r>
            <a:r>
              <a:rPr lang="ru-RU" b="1" dirty="0" err="1"/>
              <a:t>emulsionare</a:t>
            </a:r>
            <a:r>
              <a:rPr lang="ru-RU" b="1" dirty="0"/>
              <a:t>. </a:t>
            </a:r>
            <a:r>
              <a:rPr lang="ru-RU" b="1" dirty="0" err="1"/>
              <a:t>Formarea</a:t>
            </a:r>
            <a:r>
              <a:rPr lang="ru-RU" b="1" dirty="0"/>
              <a:t> </a:t>
            </a:r>
            <a:r>
              <a:rPr lang="ru-RU" b="1" dirty="0" err="1"/>
              <a:t>emulsiilor</a:t>
            </a:r>
            <a:r>
              <a:rPr lang="ru-RU" b="1" dirty="0"/>
              <a:t>: c – </a:t>
            </a:r>
            <a:r>
              <a:rPr lang="ru-RU" b="1" dirty="0" err="1"/>
              <a:t>emulsie</a:t>
            </a:r>
            <a:r>
              <a:rPr lang="ru-RU" b="1" dirty="0"/>
              <a:t> </a:t>
            </a:r>
            <a:r>
              <a:rPr lang="ru-RU" b="1" dirty="0" err="1"/>
              <a:t>tip</a:t>
            </a:r>
            <a:r>
              <a:rPr lang="ru-RU" b="1" dirty="0"/>
              <a:t> U/A; d – </a:t>
            </a:r>
            <a:r>
              <a:rPr lang="ru-RU" b="1" dirty="0" err="1"/>
              <a:t>emulsie</a:t>
            </a:r>
            <a:r>
              <a:rPr lang="ru-RU" b="1" dirty="0"/>
              <a:t> </a:t>
            </a:r>
            <a:r>
              <a:rPr lang="ru-RU" b="1" dirty="0" err="1"/>
              <a:t>de</a:t>
            </a:r>
            <a:r>
              <a:rPr lang="ru-RU" b="1" dirty="0"/>
              <a:t> </a:t>
            </a:r>
            <a:r>
              <a:rPr lang="ru-RU" b="1" dirty="0" err="1"/>
              <a:t>tip</a:t>
            </a:r>
            <a:r>
              <a:rPr lang="ru-RU" b="1" dirty="0"/>
              <a:t> A/U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008" y="203675"/>
            <a:ext cx="4020174" cy="655734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568657" y="3039517"/>
            <a:ext cx="14847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Figura</a:t>
            </a:r>
            <a:r>
              <a:rPr lang="ru-RU" b="1" dirty="0"/>
              <a:t> 2. </a:t>
            </a:r>
            <a:r>
              <a:rPr lang="ru-RU" b="1" dirty="0" err="1"/>
              <a:t>Principalele</a:t>
            </a:r>
            <a:r>
              <a:rPr lang="ru-RU" b="1" dirty="0"/>
              <a:t> </a:t>
            </a:r>
            <a:r>
              <a:rPr lang="ru-RU" b="1" dirty="0" err="1"/>
              <a:t>etape</a:t>
            </a:r>
            <a:r>
              <a:rPr lang="ru-RU" b="1" dirty="0"/>
              <a:t> </a:t>
            </a:r>
            <a:r>
              <a:rPr lang="ru-RU" b="1" dirty="0" err="1"/>
              <a:t>ale</a:t>
            </a:r>
            <a:r>
              <a:rPr lang="ru-RU" b="1" dirty="0"/>
              <a:t> </a:t>
            </a:r>
            <a:r>
              <a:rPr lang="ru-RU" b="1" dirty="0" err="1"/>
              <a:t>fenomenului</a:t>
            </a:r>
            <a:r>
              <a:rPr lang="ru-RU" b="1" dirty="0"/>
              <a:t> </a:t>
            </a:r>
            <a:r>
              <a:rPr lang="ru-RU" b="1" dirty="0" err="1"/>
              <a:t>de</a:t>
            </a:r>
            <a:r>
              <a:rPr lang="ru-RU" b="1" dirty="0"/>
              <a:t> ”</a:t>
            </a:r>
            <a:r>
              <a:rPr lang="ru-RU" b="1" dirty="0" err="1"/>
              <a:t>spargere</a:t>
            </a:r>
            <a:r>
              <a:rPr lang="ru-RU" b="1" dirty="0"/>
              <a:t>” a </a:t>
            </a:r>
            <a:r>
              <a:rPr lang="ru-RU" b="1" dirty="0" err="1"/>
              <a:t>unei</a:t>
            </a:r>
            <a:r>
              <a:rPr lang="ru-RU" b="1" dirty="0"/>
              <a:t> </a:t>
            </a:r>
            <a:r>
              <a:rPr lang="ru-RU" b="1" dirty="0" err="1"/>
              <a:t>emulsii</a:t>
            </a:r>
            <a:r>
              <a:rPr lang="ru-RU" b="1" dirty="0"/>
              <a:t>, </a:t>
            </a:r>
            <a:r>
              <a:rPr lang="ru-RU" b="1" dirty="0" err="1"/>
              <a:t>respectiv</a:t>
            </a:r>
            <a:r>
              <a:rPr lang="ru-RU" b="1" dirty="0"/>
              <a:t> </a:t>
            </a:r>
            <a:r>
              <a:rPr lang="ru-RU" b="1" dirty="0" err="1"/>
              <a:t>de</a:t>
            </a:r>
            <a:r>
              <a:rPr lang="ru-RU" b="1" dirty="0"/>
              <a:t> </a:t>
            </a:r>
            <a:r>
              <a:rPr lang="ru-RU" b="1" dirty="0" err="1"/>
              <a:t>modificare</a:t>
            </a:r>
            <a:r>
              <a:rPr lang="ru-RU" b="1" dirty="0"/>
              <a:t> </a:t>
            </a:r>
            <a:r>
              <a:rPr lang="ru-RU" b="1" dirty="0" err="1"/>
              <a:t>prin</a:t>
            </a:r>
            <a:r>
              <a:rPr lang="ru-RU" b="1" dirty="0"/>
              <a:t> </a:t>
            </a:r>
            <a:r>
              <a:rPr lang="ru-RU" b="1" dirty="0" err="1"/>
              <a:t>disproporţionalitate</a:t>
            </a:r>
            <a:r>
              <a:rPr lang="ru-RU" b="1" dirty="0"/>
              <a:t> </a:t>
            </a:r>
            <a:r>
              <a:rPr lang="ru-RU" b="1" dirty="0" err="1"/>
              <a:t>şi</a:t>
            </a:r>
            <a:r>
              <a:rPr lang="ru-RU" b="1" dirty="0"/>
              <a:t> </a:t>
            </a:r>
            <a:r>
              <a:rPr lang="ru-RU" b="1" dirty="0" err="1"/>
              <a:t>ecremare</a:t>
            </a: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364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382" y="30905"/>
            <a:ext cx="11707091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SPARGEREA EMULSIEI: </a:t>
            </a:r>
            <a:endParaRPr lang="ro-MD" sz="2800" b="1" dirty="0" smtClean="0"/>
          </a:p>
          <a:p>
            <a:r>
              <a:rPr lang="ru-RU" sz="2800" b="1" dirty="0" err="1" smtClean="0"/>
              <a:t>Iniţierea</a:t>
            </a:r>
            <a:r>
              <a:rPr lang="ru-RU" sz="2800" b="1" dirty="0" smtClean="0"/>
              <a:t> </a:t>
            </a:r>
            <a:r>
              <a:rPr lang="ru-RU" sz="2800" dirty="0" err="1"/>
              <a:t>coliziunea</a:t>
            </a:r>
            <a:r>
              <a:rPr lang="ru-RU" sz="2800" dirty="0"/>
              <a:t> </a:t>
            </a:r>
            <a:r>
              <a:rPr lang="ru-RU" sz="2800" dirty="0" err="1"/>
              <a:t>picăturilor</a:t>
            </a:r>
            <a:r>
              <a:rPr lang="ru-RU" sz="2800" dirty="0"/>
              <a:t> </a:t>
            </a:r>
            <a:r>
              <a:rPr lang="ru-RU" sz="2800" dirty="0" err="1"/>
              <a:t>dispersate</a:t>
            </a:r>
            <a:r>
              <a:rPr lang="ru-RU" sz="2800" dirty="0"/>
              <a:t> </a:t>
            </a:r>
            <a:r>
              <a:rPr lang="ru-RU" sz="2800" dirty="0" err="1"/>
              <a:t>aflate</a:t>
            </a:r>
            <a:r>
              <a:rPr lang="ru-RU" sz="2800" dirty="0"/>
              <a:t> </a:t>
            </a:r>
            <a:r>
              <a:rPr lang="ru-RU" sz="2800" dirty="0" err="1"/>
              <a:t>în</a:t>
            </a:r>
            <a:r>
              <a:rPr lang="ru-RU" sz="2800" dirty="0"/>
              <a:t> </a:t>
            </a:r>
            <a:r>
              <a:rPr lang="ru-RU" sz="2800" dirty="0" err="1"/>
              <a:t>mişcare</a:t>
            </a:r>
            <a:r>
              <a:rPr lang="ru-RU" sz="2800" dirty="0"/>
              <a:t> </a:t>
            </a:r>
            <a:r>
              <a:rPr lang="ru-RU" sz="2800" dirty="0" err="1"/>
              <a:t>browniană</a:t>
            </a:r>
            <a:r>
              <a:rPr lang="ru-RU" sz="2800" dirty="0"/>
              <a:t>; </a:t>
            </a:r>
            <a:endParaRPr lang="ro-MD" sz="2800" dirty="0" smtClean="0"/>
          </a:p>
          <a:p>
            <a:r>
              <a:rPr lang="ru-RU" sz="2800" b="1" dirty="0" err="1" smtClean="0"/>
              <a:t>Agregarea</a:t>
            </a:r>
            <a:r>
              <a:rPr lang="ru-RU" sz="2800" dirty="0" smtClean="0"/>
              <a:t> </a:t>
            </a:r>
            <a:r>
              <a:rPr lang="ru-RU" sz="2800" dirty="0" err="1"/>
              <a:t>picăturilor</a:t>
            </a:r>
            <a:r>
              <a:rPr lang="ru-RU" sz="2800" dirty="0"/>
              <a:t> </a:t>
            </a:r>
            <a:r>
              <a:rPr lang="ru-RU" sz="2800" dirty="0" err="1"/>
              <a:t>individuale</a:t>
            </a:r>
            <a:r>
              <a:rPr lang="ru-RU" sz="2800" dirty="0"/>
              <a:t> (</a:t>
            </a:r>
            <a:r>
              <a:rPr lang="ru-RU" sz="2800" dirty="0" err="1"/>
              <a:t>legături</a:t>
            </a:r>
            <a:r>
              <a:rPr lang="ru-RU" sz="2800" dirty="0"/>
              <a:t> </a:t>
            </a:r>
            <a:r>
              <a:rPr lang="ru-RU" sz="2800" dirty="0" err="1"/>
              <a:t>Van</a:t>
            </a:r>
            <a:r>
              <a:rPr lang="ru-RU" sz="2800" dirty="0"/>
              <a:t> </a:t>
            </a:r>
            <a:r>
              <a:rPr lang="ru-RU" sz="2800" dirty="0" err="1"/>
              <a:t>der</a:t>
            </a:r>
            <a:r>
              <a:rPr lang="ru-RU" sz="2800" dirty="0"/>
              <a:t> </a:t>
            </a:r>
            <a:r>
              <a:rPr lang="ru-RU" sz="2800" dirty="0" err="1"/>
              <a:t>Waals</a:t>
            </a:r>
            <a:r>
              <a:rPr lang="ru-RU" sz="2800" dirty="0"/>
              <a:t>) – </a:t>
            </a:r>
            <a:r>
              <a:rPr lang="ru-RU" sz="2800" dirty="0" err="1"/>
              <a:t>depinde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frecvenţa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coliziune</a:t>
            </a:r>
            <a:r>
              <a:rPr lang="ru-RU" sz="2800" dirty="0"/>
              <a:t>;  </a:t>
            </a:r>
          </a:p>
          <a:p>
            <a:r>
              <a:rPr lang="ru-RU" sz="2800" b="1" dirty="0" err="1" smtClean="0"/>
              <a:t>Flocularea</a:t>
            </a:r>
            <a:r>
              <a:rPr lang="ru-RU" sz="2800" dirty="0" smtClean="0"/>
              <a:t> </a:t>
            </a:r>
            <a:r>
              <a:rPr lang="ru-RU" sz="2800" dirty="0" err="1"/>
              <a:t>legăturilor</a:t>
            </a:r>
            <a:r>
              <a:rPr lang="ru-RU" sz="2800" dirty="0"/>
              <a:t> </a:t>
            </a:r>
            <a:r>
              <a:rPr lang="ru-RU" sz="2800" dirty="0" err="1"/>
              <a:t>dintre</a:t>
            </a:r>
            <a:r>
              <a:rPr lang="ru-RU" sz="2800" dirty="0"/>
              <a:t> </a:t>
            </a:r>
            <a:r>
              <a:rPr lang="ru-RU" sz="2800" dirty="0" err="1"/>
              <a:t>particule</a:t>
            </a:r>
            <a:r>
              <a:rPr lang="ru-RU" sz="2800" dirty="0"/>
              <a:t> </a:t>
            </a:r>
            <a:r>
              <a:rPr lang="ru-RU" sz="2800" dirty="0" err="1"/>
              <a:t>devin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puternice</a:t>
            </a:r>
            <a:r>
              <a:rPr lang="ru-RU" sz="2800" dirty="0"/>
              <a:t>, </a:t>
            </a:r>
            <a:r>
              <a:rPr lang="ru-RU" sz="2800" dirty="0" err="1"/>
              <a:t>datorată</a:t>
            </a:r>
            <a:r>
              <a:rPr lang="ru-RU" sz="2800" dirty="0"/>
              <a:t>:    </a:t>
            </a:r>
            <a:endParaRPr lang="ro-MD" sz="2800" dirty="0" smtClean="0"/>
          </a:p>
          <a:p>
            <a:pPr marL="285750" indent="-285750">
              <a:buFontTx/>
              <a:buChar char="-"/>
            </a:pPr>
            <a:r>
              <a:rPr lang="ru-RU" sz="2800" dirty="0" err="1" smtClean="0"/>
              <a:t>mişcărilor</a:t>
            </a:r>
            <a:r>
              <a:rPr lang="ru-RU" sz="2800" dirty="0" smtClean="0"/>
              <a:t> </a:t>
            </a:r>
            <a:r>
              <a:rPr lang="ru-RU" sz="2800" dirty="0" err="1"/>
              <a:t>determinate</a:t>
            </a:r>
            <a:r>
              <a:rPr lang="ru-RU" sz="2800" dirty="0"/>
              <a:t> </a:t>
            </a:r>
            <a:r>
              <a:rPr lang="ru-RU" sz="2800" dirty="0" err="1"/>
              <a:t>termic</a:t>
            </a:r>
            <a:r>
              <a:rPr lang="ru-RU" sz="2800" dirty="0"/>
              <a:t> (</a:t>
            </a:r>
            <a:r>
              <a:rPr lang="ru-RU" sz="2800" dirty="0" err="1"/>
              <a:t>creşterea</a:t>
            </a:r>
            <a:r>
              <a:rPr lang="ru-RU" sz="2800" dirty="0"/>
              <a:t> </a:t>
            </a:r>
            <a:r>
              <a:rPr lang="ru-RU" sz="2800" dirty="0" err="1"/>
              <a:t>temperaturii</a:t>
            </a:r>
            <a:r>
              <a:rPr lang="ru-RU" sz="2800" dirty="0"/>
              <a:t> </a:t>
            </a:r>
            <a:r>
              <a:rPr lang="ru-RU" sz="2800" dirty="0" err="1"/>
              <a:t>amplifică</a:t>
            </a:r>
            <a:r>
              <a:rPr lang="ru-RU" sz="2800" dirty="0"/>
              <a:t> </a:t>
            </a:r>
            <a:r>
              <a:rPr lang="ru-RU" sz="2800" dirty="0" err="1"/>
              <a:t>mişcarea</a:t>
            </a:r>
            <a:r>
              <a:rPr lang="ru-RU" sz="2800" dirty="0"/>
              <a:t> </a:t>
            </a:r>
            <a:r>
              <a:rPr lang="ru-RU" sz="2800" dirty="0" err="1"/>
              <a:t>browniană</a:t>
            </a:r>
            <a:r>
              <a:rPr lang="ru-RU" sz="2800" dirty="0"/>
              <a:t>);  </a:t>
            </a:r>
            <a:endParaRPr lang="ro-MD" sz="2800" dirty="0" smtClean="0"/>
          </a:p>
          <a:p>
            <a:pPr marL="285750" indent="-285750">
              <a:buFontTx/>
              <a:buChar char="-"/>
            </a:pPr>
            <a:r>
              <a:rPr lang="ru-RU" sz="2800" dirty="0" err="1" smtClean="0"/>
              <a:t>diferenţelor</a:t>
            </a:r>
            <a:r>
              <a:rPr lang="ru-RU" sz="2800" dirty="0" smtClean="0"/>
              <a:t> </a:t>
            </a:r>
            <a:r>
              <a:rPr lang="ru-RU" sz="2800" dirty="0" err="1"/>
              <a:t>dintre</a:t>
            </a:r>
            <a:r>
              <a:rPr lang="ru-RU" sz="2800" dirty="0"/>
              <a:t> </a:t>
            </a:r>
            <a:r>
              <a:rPr lang="ru-RU" sz="2800" dirty="0" err="1"/>
              <a:t>vitezele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sedimentare</a:t>
            </a:r>
            <a:r>
              <a:rPr lang="ru-RU" sz="2800" dirty="0"/>
              <a:t> </a:t>
            </a:r>
            <a:r>
              <a:rPr lang="ru-RU" sz="2800" dirty="0" err="1"/>
              <a:t>ale</a:t>
            </a:r>
            <a:r>
              <a:rPr lang="ru-RU" sz="2800" dirty="0"/>
              <a:t> </a:t>
            </a:r>
            <a:r>
              <a:rPr lang="ru-RU" sz="2800" dirty="0" err="1"/>
              <a:t>particulelor</a:t>
            </a:r>
            <a:r>
              <a:rPr lang="ru-RU" sz="2800" dirty="0"/>
              <a:t>. </a:t>
            </a:r>
            <a:endParaRPr lang="ro-MD" sz="2800" dirty="0" smtClean="0"/>
          </a:p>
          <a:p>
            <a:r>
              <a:rPr lang="ru-RU" sz="2800" b="1" dirty="0" err="1" smtClean="0"/>
              <a:t>Coalescenţa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contopirea</a:t>
            </a:r>
            <a:r>
              <a:rPr lang="ru-RU" sz="2800" dirty="0"/>
              <a:t> </a:t>
            </a:r>
            <a:r>
              <a:rPr lang="ru-RU" sz="2800" dirty="0" err="1"/>
              <a:t>picăturilor</a:t>
            </a:r>
            <a:r>
              <a:rPr lang="ru-RU" sz="2800" dirty="0"/>
              <a:t> </a:t>
            </a:r>
            <a:r>
              <a:rPr lang="ru-RU" sz="2800" dirty="0" err="1"/>
              <a:t>mici</a:t>
            </a:r>
            <a:r>
              <a:rPr lang="ru-RU" sz="2800" dirty="0"/>
              <a:t> </a:t>
            </a:r>
            <a:r>
              <a:rPr lang="ru-RU" sz="2800" dirty="0" err="1"/>
              <a:t>în</a:t>
            </a:r>
            <a:r>
              <a:rPr lang="ru-RU" sz="2800" dirty="0"/>
              <a:t> </a:t>
            </a:r>
            <a:r>
              <a:rPr lang="ru-RU" sz="2800" dirty="0" err="1"/>
              <a:t>particule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mari</a:t>
            </a:r>
            <a:r>
              <a:rPr lang="ru-RU" sz="2800" dirty="0"/>
              <a:t> (</a:t>
            </a:r>
            <a:r>
              <a:rPr lang="ru-RU" sz="2800" dirty="0" err="1"/>
              <a:t>supr</a:t>
            </a:r>
            <a:r>
              <a:rPr lang="ru-RU" sz="2800" dirty="0"/>
              <a:t>. </a:t>
            </a:r>
            <a:r>
              <a:rPr lang="ru-RU" sz="2800" dirty="0" err="1"/>
              <a:t>specif</a:t>
            </a:r>
            <a:r>
              <a:rPr lang="ru-RU" sz="2800" dirty="0"/>
              <a:t>. </a:t>
            </a:r>
            <a:r>
              <a:rPr lang="ru-RU" sz="2800" dirty="0" err="1"/>
              <a:t>mică</a:t>
            </a:r>
            <a:r>
              <a:rPr lang="ru-RU" sz="2800" dirty="0"/>
              <a:t>).  </a:t>
            </a:r>
            <a:endParaRPr lang="ro-MD" sz="2800" dirty="0" smtClean="0"/>
          </a:p>
          <a:p>
            <a:r>
              <a:rPr lang="ru-RU" sz="2800" dirty="0" err="1" smtClean="0"/>
              <a:t>Fenomenul</a:t>
            </a:r>
            <a:r>
              <a:rPr lang="ru-RU" sz="2800" dirty="0" smtClean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b="1" dirty="0" err="1"/>
              <a:t>disproporţionalitate</a:t>
            </a:r>
            <a:r>
              <a:rPr lang="ru-RU" sz="2800" dirty="0"/>
              <a:t> (</a:t>
            </a:r>
            <a:r>
              <a:rPr lang="ru-RU" sz="2800" dirty="0" err="1"/>
              <a:t>creşterea</a:t>
            </a:r>
            <a:r>
              <a:rPr lang="ru-RU" sz="2800" dirty="0"/>
              <a:t> </a:t>
            </a:r>
            <a:r>
              <a:rPr lang="ru-RU" sz="2800" dirty="0" err="1"/>
              <a:t>picăturilor</a:t>
            </a:r>
            <a:r>
              <a:rPr lang="ru-RU" sz="2800" dirty="0"/>
              <a:t> </a:t>
            </a:r>
            <a:r>
              <a:rPr lang="ru-RU" sz="2800" dirty="0" err="1"/>
              <a:t>mari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contractarea</a:t>
            </a:r>
            <a:r>
              <a:rPr lang="ru-RU" sz="2800" dirty="0"/>
              <a:t> </a:t>
            </a:r>
            <a:r>
              <a:rPr lang="ru-RU" sz="2800" dirty="0" err="1"/>
              <a:t>puternică</a:t>
            </a:r>
            <a:r>
              <a:rPr lang="ru-RU" sz="2800" dirty="0"/>
              <a:t> a </a:t>
            </a:r>
            <a:r>
              <a:rPr lang="ru-RU" sz="2800" dirty="0" err="1"/>
              <a:t>celor</a:t>
            </a:r>
            <a:r>
              <a:rPr lang="ru-RU" sz="2800" dirty="0"/>
              <a:t> </a:t>
            </a:r>
            <a:r>
              <a:rPr lang="ru-RU" sz="2800" dirty="0" err="1"/>
              <a:t>mici</a:t>
            </a:r>
            <a:r>
              <a:rPr lang="ru-RU" sz="2800" dirty="0"/>
              <a:t>) </a:t>
            </a:r>
            <a:r>
              <a:rPr lang="ru-RU" sz="2800" dirty="0" err="1"/>
              <a:t>are</a:t>
            </a:r>
            <a:r>
              <a:rPr lang="ru-RU" sz="2800" dirty="0"/>
              <a:t> </a:t>
            </a:r>
            <a:r>
              <a:rPr lang="ru-RU" sz="2800" dirty="0" err="1"/>
              <a:t>loc</a:t>
            </a:r>
            <a:r>
              <a:rPr lang="ru-RU" sz="2800" dirty="0"/>
              <a:t> </a:t>
            </a:r>
            <a:r>
              <a:rPr lang="ru-RU" sz="2800" dirty="0" err="1"/>
              <a:t>atunci</a:t>
            </a:r>
            <a:r>
              <a:rPr lang="ru-RU" sz="2800" dirty="0"/>
              <a:t> </a:t>
            </a:r>
            <a:r>
              <a:rPr lang="ru-RU" sz="2800" dirty="0" err="1"/>
              <a:t>când</a:t>
            </a:r>
            <a:r>
              <a:rPr lang="ru-RU" sz="2800" dirty="0"/>
              <a:t> </a:t>
            </a:r>
            <a:r>
              <a:rPr lang="ru-RU" sz="2800" dirty="0" err="1"/>
              <a:t>faza</a:t>
            </a:r>
            <a:r>
              <a:rPr lang="ru-RU" sz="2800" dirty="0"/>
              <a:t> </a:t>
            </a:r>
            <a:r>
              <a:rPr lang="ru-RU" sz="2800" dirty="0" err="1"/>
              <a:t>dispersată</a:t>
            </a:r>
            <a:r>
              <a:rPr lang="ru-RU" sz="2800" dirty="0"/>
              <a:t> </a:t>
            </a:r>
            <a:r>
              <a:rPr lang="ru-RU" sz="2800" dirty="0" err="1"/>
              <a:t>este</a:t>
            </a:r>
            <a:r>
              <a:rPr lang="ru-RU" sz="2800" dirty="0"/>
              <a:t> </a:t>
            </a:r>
            <a:r>
              <a:rPr lang="ru-RU" sz="2800" dirty="0" err="1"/>
              <a:t>foarte</a:t>
            </a:r>
            <a:r>
              <a:rPr lang="ru-RU" sz="2800" dirty="0"/>
              <a:t> </a:t>
            </a:r>
            <a:r>
              <a:rPr lang="ru-RU" sz="2800" dirty="0" err="1"/>
              <a:t>puţin</a:t>
            </a:r>
            <a:r>
              <a:rPr lang="ru-RU" sz="2800" dirty="0"/>
              <a:t> </a:t>
            </a:r>
            <a:r>
              <a:rPr lang="ru-RU" sz="2800" dirty="0" err="1"/>
              <a:t>solubilă</a:t>
            </a:r>
            <a:r>
              <a:rPr lang="ru-RU" sz="2800" dirty="0"/>
              <a:t> </a:t>
            </a:r>
            <a:r>
              <a:rPr lang="ru-RU" sz="2800" dirty="0" err="1"/>
              <a:t>în</a:t>
            </a:r>
            <a:r>
              <a:rPr lang="ru-RU" sz="2800" dirty="0"/>
              <a:t> </a:t>
            </a:r>
            <a:r>
              <a:rPr lang="ru-RU" sz="2800" dirty="0" err="1"/>
              <a:t>cea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dispersie</a:t>
            </a:r>
            <a:r>
              <a:rPr lang="ru-RU" sz="2800" dirty="0"/>
              <a:t>.  </a:t>
            </a:r>
            <a:endParaRPr lang="ro-MD" sz="2800" dirty="0" smtClean="0"/>
          </a:p>
          <a:p>
            <a:r>
              <a:rPr lang="ru-RU" sz="2800" b="1" dirty="0" err="1" smtClean="0"/>
              <a:t>Ecremarea</a:t>
            </a:r>
            <a:r>
              <a:rPr lang="ru-RU" sz="2800" dirty="0" smtClean="0"/>
              <a:t> </a:t>
            </a:r>
            <a:r>
              <a:rPr lang="ru-RU" sz="2800" dirty="0" err="1"/>
              <a:t>reprezintă</a:t>
            </a:r>
            <a:r>
              <a:rPr lang="ru-RU" sz="2800" dirty="0"/>
              <a:t> </a:t>
            </a:r>
            <a:r>
              <a:rPr lang="ru-RU" sz="2800" dirty="0" err="1"/>
              <a:t>fenomenul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separare</a:t>
            </a:r>
            <a:r>
              <a:rPr lang="ru-RU" sz="2800" dirty="0"/>
              <a:t> a </a:t>
            </a:r>
            <a:r>
              <a:rPr lang="ru-RU" sz="2800" dirty="0" err="1"/>
              <a:t>celor</a:t>
            </a:r>
            <a:r>
              <a:rPr lang="ru-RU" sz="2800" dirty="0"/>
              <a:t> </a:t>
            </a:r>
            <a:r>
              <a:rPr lang="ru-RU" sz="2800" dirty="0" err="1"/>
              <a:t>două</a:t>
            </a:r>
            <a:r>
              <a:rPr lang="ru-RU" sz="2800" dirty="0"/>
              <a:t> </a:t>
            </a:r>
            <a:r>
              <a:rPr lang="ru-RU" sz="2800" dirty="0" err="1"/>
              <a:t>faze</a:t>
            </a:r>
            <a:r>
              <a:rPr lang="ru-RU" sz="2800" dirty="0"/>
              <a:t> </a:t>
            </a:r>
            <a:r>
              <a:rPr lang="ru-RU" sz="2800" dirty="0" err="1"/>
              <a:t>ale</a:t>
            </a:r>
            <a:r>
              <a:rPr lang="ru-RU" sz="2800" dirty="0"/>
              <a:t> </a:t>
            </a:r>
            <a:r>
              <a:rPr lang="ru-RU" sz="2800" dirty="0" err="1"/>
              <a:t>emulsiei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apare</a:t>
            </a:r>
            <a:r>
              <a:rPr lang="ru-RU" sz="2800" dirty="0"/>
              <a:t> </a:t>
            </a:r>
            <a:r>
              <a:rPr lang="ru-RU" sz="2800" dirty="0" err="1"/>
              <a:t>atunci</a:t>
            </a:r>
            <a:r>
              <a:rPr lang="ru-RU" sz="2800" dirty="0"/>
              <a:t> </a:t>
            </a:r>
            <a:r>
              <a:rPr lang="ru-RU" sz="2800" dirty="0" err="1"/>
              <a:t>când</a:t>
            </a:r>
            <a:r>
              <a:rPr lang="ru-RU" sz="2800" dirty="0"/>
              <a:t> </a:t>
            </a:r>
            <a:r>
              <a:rPr lang="ru-RU" sz="2800" dirty="0" err="1"/>
              <a:t>densităţile</a:t>
            </a:r>
            <a:r>
              <a:rPr lang="ru-RU" sz="2800" dirty="0"/>
              <a:t> </a:t>
            </a:r>
            <a:r>
              <a:rPr lang="ru-RU" sz="2800" dirty="0" err="1"/>
              <a:t>celor</a:t>
            </a:r>
            <a:r>
              <a:rPr lang="ru-RU" sz="2800" dirty="0"/>
              <a:t> </a:t>
            </a:r>
            <a:r>
              <a:rPr lang="ru-RU" sz="2800" dirty="0" err="1"/>
              <a:t>două</a:t>
            </a:r>
            <a:r>
              <a:rPr lang="ru-RU" sz="2800" dirty="0"/>
              <a:t> </a:t>
            </a:r>
            <a:r>
              <a:rPr lang="ru-RU" sz="2800" dirty="0" err="1"/>
              <a:t>faze</a:t>
            </a:r>
            <a:r>
              <a:rPr lang="ru-RU" sz="2800" dirty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foarte</a:t>
            </a:r>
            <a:r>
              <a:rPr lang="ru-RU" sz="2800" dirty="0"/>
              <a:t> </a:t>
            </a:r>
            <a:r>
              <a:rPr lang="ru-RU" sz="2800" dirty="0" err="1"/>
              <a:t>diferite</a:t>
            </a:r>
            <a:r>
              <a:rPr lang="ru-RU" sz="2800" dirty="0"/>
              <a:t> (</a:t>
            </a:r>
            <a:r>
              <a:rPr lang="ru-RU" sz="2800" dirty="0" err="1"/>
              <a:t>ex</a:t>
            </a:r>
            <a:r>
              <a:rPr lang="ru-RU" sz="2800" dirty="0"/>
              <a:t>. </a:t>
            </a:r>
            <a:r>
              <a:rPr lang="ru-RU" sz="2800" dirty="0" err="1"/>
              <a:t>separarea</a:t>
            </a:r>
            <a:r>
              <a:rPr lang="ru-RU" sz="2800" dirty="0"/>
              <a:t> </a:t>
            </a:r>
            <a:r>
              <a:rPr lang="ru-RU" sz="2800" dirty="0" err="1"/>
              <a:t>smântânii</a:t>
            </a:r>
            <a:r>
              <a:rPr lang="ru-RU" sz="2800" dirty="0"/>
              <a:t>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lapte</a:t>
            </a:r>
            <a:r>
              <a:rPr lang="ru-RU" sz="28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54045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2410" y="319845"/>
            <a:ext cx="1130530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Posibilităţi</a:t>
            </a:r>
            <a:r>
              <a:rPr lang="ru-RU" sz="3200" b="1" dirty="0"/>
              <a:t> </a:t>
            </a:r>
            <a:r>
              <a:rPr lang="ru-RU" sz="3200" b="1" dirty="0" err="1"/>
              <a:t>de</a:t>
            </a:r>
            <a:r>
              <a:rPr lang="ru-RU" sz="3200" b="1" dirty="0"/>
              <a:t> </a:t>
            </a:r>
            <a:r>
              <a:rPr lang="ru-RU" sz="3200" b="1" dirty="0" err="1"/>
              <a:t>îmbunătăţire</a:t>
            </a:r>
            <a:r>
              <a:rPr lang="ru-RU" sz="3200" b="1" dirty="0"/>
              <a:t> a </a:t>
            </a:r>
            <a:r>
              <a:rPr lang="ru-RU" sz="3200" b="1" dirty="0" err="1"/>
              <a:t>stabilităţii</a:t>
            </a:r>
            <a:r>
              <a:rPr lang="ru-RU" sz="3200" b="1" dirty="0"/>
              <a:t> </a:t>
            </a:r>
            <a:r>
              <a:rPr lang="ru-RU" sz="3200" b="1" dirty="0" err="1"/>
              <a:t>termodinamice</a:t>
            </a:r>
            <a:r>
              <a:rPr lang="ru-RU" sz="3200" b="1" dirty="0"/>
              <a:t> a </a:t>
            </a:r>
            <a:r>
              <a:rPr lang="ru-RU" sz="3200" b="1" dirty="0" err="1"/>
              <a:t>unei</a:t>
            </a:r>
            <a:r>
              <a:rPr lang="ru-RU" sz="3200" b="1" dirty="0"/>
              <a:t> </a:t>
            </a:r>
            <a:r>
              <a:rPr lang="ru-RU" sz="3200" b="1" dirty="0" err="1"/>
              <a:t>emulsii</a:t>
            </a:r>
            <a:r>
              <a:rPr lang="ru-RU" sz="3200" b="1" dirty="0"/>
              <a:t> </a:t>
            </a:r>
            <a:endParaRPr lang="ro-MD" sz="3200" b="1" dirty="0" smtClean="0"/>
          </a:p>
          <a:p>
            <a:pPr marL="457200" indent="-45720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EMULGATORI</a:t>
            </a:r>
            <a:r>
              <a:rPr lang="ru-RU" sz="3200" dirty="0" smtClean="0"/>
              <a:t>: </a:t>
            </a:r>
            <a:r>
              <a:rPr lang="ru-RU" sz="3200" dirty="0"/>
              <a:t>CUM? </a:t>
            </a:r>
            <a:endParaRPr lang="ro-MD" sz="3200" dirty="0" smtClean="0"/>
          </a:p>
          <a:p>
            <a:endParaRPr lang="ro-MD" sz="3200" dirty="0" smtClean="0"/>
          </a:p>
          <a:p>
            <a:r>
              <a:rPr lang="ru-RU" sz="3200" dirty="0" err="1" smtClean="0"/>
              <a:t>Emulgatorii</a:t>
            </a:r>
            <a:r>
              <a:rPr lang="ru-RU" sz="3200" dirty="0" smtClean="0"/>
              <a:t>            </a:t>
            </a:r>
            <a:r>
              <a:rPr lang="ro-MD" sz="3200" dirty="0" smtClean="0"/>
              <a:t>            </a:t>
            </a:r>
            <a:r>
              <a:rPr lang="ru-RU" sz="3200" dirty="0" smtClean="0"/>
              <a:t>ÎNVELESC </a:t>
            </a:r>
            <a:r>
              <a:rPr lang="ru-RU" sz="3200" dirty="0" err="1"/>
              <a:t>picătura</a:t>
            </a:r>
            <a:r>
              <a:rPr lang="ru-RU" sz="3200" dirty="0"/>
              <a:t> </a:t>
            </a:r>
            <a:r>
              <a:rPr lang="ru-RU" sz="3200" dirty="0" err="1"/>
              <a:t>dispersată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                                       </a:t>
            </a:r>
            <a:r>
              <a:rPr lang="ro-MD" sz="3200" dirty="0" smtClean="0"/>
              <a:t>     </a:t>
            </a:r>
            <a:r>
              <a:rPr lang="ru-RU" sz="3200" dirty="0" smtClean="0"/>
              <a:t>REALIZEAZĂ </a:t>
            </a:r>
            <a:r>
              <a:rPr lang="ru-RU" sz="3200" dirty="0"/>
              <a:t>o </a:t>
            </a:r>
            <a:r>
              <a:rPr lang="ru-RU" sz="3200" dirty="0" err="1"/>
              <a:t>barieră</a:t>
            </a:r>
            <a:r>
              <a:rPr lang="ru-RU" sz="3200" dirty="0"/>
              <a:t> </a:t>
            </a:r>
            <a:r>
              <a:rPr lang="ru-RU" sz="3200" dirty="0" err="1"/>
              <a:t>energetică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ÎMPIEDICĂ </a:t>
            </a:r>
            <a:r>
              <a:rPr lang="ru-RU" sz="3200" dirty="0" err="1"/>
              <a:t>coalescenţa</a:t>
            </a:r>
            <a:r>
              <a:rPr lang="ru-RU" sz="3200" dirty="0"/>
              <a:t> </a:t>
            </a:r>
            <a:r>
              <a:rPr lang="ru-RU" sz="3200" dirty="0" err="1"/>
              <a:t>picăturilor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intră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coliziune</a:t>
            </a:r>
            <a:r>
              <a:rPr lang="ru-RU" sz="3200" dirty="0"/>
              <a:t> </a:t>
            </a:r>
            <a:endParaRPr lang="ro-MD" sz="3200" dirty="0" smtClean="0"/>
          </a:p>
          <a:p>
            <a:endParaRPr lang="ro-MD" sz="3200" dirty="0"/>
          </a:p>
          <a:p>
            <a:pPr marL="457200" indent="-45720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AGENŢI DE ÎNGROŞARE</a:t>
            </a:r>
            <a:r>
              <a:rPr lang="ru-RU" sz="3200" dirty="0" smtClean="0"/>
              <a:t>: </a:t>
            </a:r>
            <a:r>
              <a:rPr lang="ru-RU" sz="3200" dirty="0"/>
              <a:t>CUM? </a:t>
            </a:r>
            <a:endParaRPr lang="ro-MD" sz="3200" dirty="0" smtClean="0"/>
          </a:p>
          <a:p>
            <a:r>
              <a:rPr lang="ru-RU" sz="3200" dirty="0" err="1" smtClean="0"/>
              <a:t>Agenţii</a:t>
            </a:r>
            <a:r>
              <a:rPr lang="ru-RU" sz="3200" dirty="0" smtClean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îngroşare</a:t>
            </a:r>
            <a:r>
              <a:rPr lang="ru-RU" sz="3200" dirty="0"/>
              <a:t> </a:t>
            </a:r>
            <a:r>
              <a:rPr lang="ru-RU" sz="3200" dirty="0" err="1"/>
              <a:t>contribuie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   </a:t>
            </a:r>
            <a:endParaRPr lang="ro-MD" sz="3200" dirty="0" smtClean="0"/>
          </a:p>
          <a:p>
            <a:pPr marL="457200" indent="-457200">
              <a:buFontTx/>
              <a:buChar char="-"/>
            </a:pPr>
            <a:r>
              <a:rPr lang="ru-RU" sz="3200" dirty="0" err="1" smtClean="0"/>
              <a:t>creşterea</a:t>
            </a:r>
            <a:r>
              <a:rPr lang="ru-RU" sz="3200" dirty="0" smtClean="0"/>
              <a:t> </a:t>
            </a:r>
            <a:r>
              <a:rPr lang="ru-RU" sz="3200" dirty="0" err="1"/>
              <a:t>vâscozităţii</a:t>
            </a:r>
            <a:r>
              <a:rPr lang="ru-RU" sz="3200" dirty="0"/>
              <a:t> </a:t>
            </a:r>
            <a:r>
              <a:rPr lang="ru-RU" sz="3200" dirty="0" err="1"/>
              <a:t>fazei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dispersie</a:t>
            </a:r>
            <a:r>
              <a:rPr lang="ru-RU" sz="3200" dirty="0"/>
              <a:t>  </a:t>
            </a:r>
            <a:endParaRPr lang="ro-MD" sz="3200" dirty="0" smtClean="0"/>
          </a:p>
          <a:p>
            <a:pPr marL="457200" indent="-457200">
              <a:buFontTx/>
              <a:buChar char="-"/>
            </a:pPr>
            <a:r>
              <a:rPr lang="ru-RU" sz="3200" dirty="0" err="1" smtClean="0"/>
              <a:t>scăderea</a:t>
            </a:r>
            <a:r>
              <a:rPr lang="ru-RU" sz="3200" dirty="0" smtClean="0"/>
              <a:t> </a:t>
            </a:r>
            <a:r>
              <a:rPr lang="ru-RU" sz="3200" dirty="0" err="1"/>
              <a:t>frecvenţei</a:t>
            </a:r>
            <a:r>
              <a:rPr lang="ru-RU" sz="3200" dirty="0"/>
              <a:t> </a:t>
            </a:r>
            <a:r>
              <a:rPr lang="ru-RU" sz="3200" dirty="0" err="1"/>
              <a:t>coliziunilor</a:t>
            </a:r>
            <a:r>
              <a:rPr lang="ru-RU" sz="3200" dirty="0"/>
              <a:t> </a:t>
            </a:r>
            <a:r>
              <a:rPr lang="ru-RU" sz="3200" dirty="0" err="1"/>
              <a:t>dintre</a:t>
            </a:r>
            <a:r>
              <a:rPr lang="ru-RU" sz="3200" dirty="0"/>
              <a:t> </a:t>
            </a:r>
            <a:r>
              <a:rPr lang="ru-RU" sz="3200" dirty="0" err="1"/>
              <a:t>particule</a:t>
            </a:r>
            <a:r>
              <a:rPr lang="ru-RU" sz="3200" dirty="0"/>
              <a:t>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964873" y="2576945"/>
            <a:ext cx="1371600" cy="1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978727" y="2798618"/>
            <a:ext cx="1413164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64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5745" y="390436"/>
            <a:ext cx="110005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EMULGATORII</a:t>
            </a:r>
            <a:r>
              <a:rPr lang="ru-RU" sz="2800" dirty="0" smtClean="0"/>
              <a:t>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aditivi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facilitează</a:t>
            </a:r>
            <a:r>
              <a:rPr lang="ru-RU" sz="2800" dirty="0"/>
              <a:t> </a:t>
            </a:r>
            <a:r>
              <a:rPr lang="ru-RU" sz="2800" dirty="0" err="1"/>
              <a:t>formarea</a:t>
            </a:r>
            <a:r>
              <a:rPr lang="ru-RU" sz="2800" dirty="0"/>
              <a:t> </a:t>
            </a:r>
            <a:r>
              <a:rPr lang="ru-RU" sz="2800" dirty="0" err="1"/>
              <a:t>sistemelor</a:t>
            </a:r>
            <a:r>
              <a:rPr lang="ru-RU" sz="2800" dirty="0"/>
              <a:t> </a:t>
            </a:r>
            <a:r>
              <a:rPr lang="ru-RU" sz="2800" dirty="0" err="1"/>
              <a:t>fin</a:t>
            </a:r>
            <a:r>
              <a:rPr lang="ru-RU" sz="2800" dirty="0"/>
              <a:t> </a:t>
            </a:r>
            <a:r>
              <a:rPr lang="ru-RU" sz="2800" dirty="0" err="1"/>
              <a:t>dispersate</a:t>
            </a:r>
            <a:r>
              <a:rPr lang="ru-RU" sz="2800" dirty="0"/>
              <a:t> (</a:t>
            </a:r>
            <a:r>
              <a:rPr lang="ru-RU" sz="2800" dirty="0" err="1"/>
              <a:t>emulsii</a:t>
            </a:r>
            <a:r>
              <a:rPr lang="ru-RU" sz="2800" dirty="0"/>
              <a:t>). </a:t>
            </a:r>
            <a:r>
              <a:rPr lang="ru-RU" sz="2800" dirty="0" err="1"/>
              <a:t>Ei</a:t>
            </a:r>
            <a:r>
              <a:rPr lang="ru-RU" sz="2800" dirty="0"/>
              <a:t> </a:t>
            </a:r>
            <a:r>
              <a:rPr lang="ru-RU" sz="2800" dirty="0" err="1"/>
              <a:t>acţionează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scăderea</a:t>
            </a:r>
            <a:r>
              <a:rPr lang="ru-RU" sz="2800" dirty="0"/>
              <a:t> </a:t>
            </a:r>
            <a:r>
              <a:rPr lang="ru-RU" sz="2800" dirty="0" err="1"/>
              <a:t>tensiunii</a:t>
            </a:r>
            <a:r>
              <a:rPr lang="ru-RU" sz="2800" dirty="0"/>
              <a:t> </a:t>
            </a:r>
            <a:r>
              <a:rPr lang="ru-RU" sz="2800" dirty="0" err="1"/>
              <a:t>superficiale</a:t>
            </a:r>
            <a:r>
              <a:rPr lang="ru-RU" sz="2800" dirty="0"/>
              <a:t> </a:t>
            </a:r>
            <a:r>
              <a:rPr lang="ru-RU" sz="2800" dirty="0" err="1"/>
              <a:t>dintre</a:t>
            </a:r>
            <a:r>
              <a:rPr lang="ru-RU" sz="2800" dirty="0"/>
              <a:t> </a:t>
            </a:r>
            <a:r>
              <a:rPr lang="ru-RU" sz="2800" dirty="0" err="1"/>
              <a:t>cele</a:t>
            </a:r>
            <a:r>
              <a:rPr lang="ru-RU" sz="2800" dirty="0"/>
              <a:t> </a:t>
            </a:r>
            <a:r>
              <a:rPr lang="ru-RU" sz="2800" dirty="0" err="1"/>
              <a:t>două</a:t>
            </a:r>
            <a:r>
              <a:rPr lang="ru-RU" sz="2800" dirty="0"/>
              <a:t> </a:t>
            </a:r>
            <a:r>
              <a:rPr lang="ru-RU" sz="2800" dirty="0" err="1"/>
              <a:t>faze</a:t>
            </a:r>
            <a:r>
              <a:rPr lang="ru-RU" sz="2800" dirty="0"/>
              <a:t> </a:t>
            </a:r>
            <a:r>
              <a:rPr lang="ru-RU" sz="2800" dirty="0" err="1"/>
              <a:t>nemiscibile</a:t>
            </a:r>
            <a:r>
              <a:rPr lang="ru-RU" sz="2800" dirty="0"/>
              <a:t>, </a:t>
            </a:r>
            <a:r>
              <a:rPr lang="ru-RU" sz="2800" dirty="0" err="1"/>
              <a:t>favorizând</a:t>
            </a:r>
            <a:r>
              <a:rPr lang="ru-RU" sz="2800" dirty="0"/>
              <a:t> </a:t>
            </a:r>
            <a:r>
              <a:rPr lang="ru-RU" sz="2800" dirty="0" err="1"/>
              <a:t>astfel</a:t>
            </a:r>
            <a:r>
              <a:rPr lang="ru-RU" sz="2800" dirty="0"/>
              <a:t> </a:t>
            </a:r>
            <a:r>
              <a:rPr lang="ru-RU" sz="2800" dirty="0" err="1" smtClean="0"/>
              <a:t>emulsionarea</a:t>
            </a:r>
            <a:r>
              <a:rPr lang="ru-RU" sz="2800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5745" y="2025689"/>
            <a:ext cx="112637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CRITERII DE ALEGERE A EMULGATORILOR </a:t>
            </a:r>
            <a:endParaRPr lang="ro-MD" sz="24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fie</a:t>
            </a:r>
            <a:r>
              <a:rPr lang="ru-RU" sz="2400" dirty="0"/>
              <a:t> </a:t>
            </a:r>
            <a:r>
              <a:rPr lang="ru-RU" sz="2400" dirty="0" err="1"/>
              <a:t>lipsit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substanţe</a:t>
            </a:r>
            <a:r>
              <a:rPr lang="ru-RU" sz="2400" dirty="0"/>
              <a:t> </a:t>
            </a:r>
            <a:r>
              <a:rPr lang="ru-RU" sz="2400" dirty="0" err="1"/>
              <a:t>toxice</a:t>
            </a:r>
            <a:r>
              <a:rPr lang="ru-RU" sz="2400" dirty="0"/>
              <a:t>, </a:t>
            </a:r>
            <a:r>
              <a:rPr lang="ru-RU" sz="2400" dirty="0" err="1"/>
              <a:t>să</a:t>
            </a:r>
            <a:r>
              <a:rPr lang="ru-RU" sz="2400" dirty="0"/>
              <a:t> </a:t>
            </a:r>
            <a:r>
              <a:rPr lang="ru-RU" sz="2400" dirty="0" err="1"/>
              <a:t>fie</a:t>
            </a:r>
            <a:r>
              <a:rPr lang="ru-RU" sz="2400" dirty="0"/>
              <a:t> </a:t>
            </a:r>
            <a:r>
              <a:rPr lang="ru-RU" sz="2400" dirty="0" err="1"/>
              <a:t>autorizat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legislaţia</a:t>
            </a:r>
            <a:r>
              <a:rPr lang="ru-RU" sz="2400" dirty="0"/>
              <a:t> </a:t>
            </a:r>
            <a:r>
              <a:rPr lang="ru-RU" sz="2400" dirty="0" err="1"/>
              <a:t>sanitară</a:t>
            </a:r>
            <a:r>
              <a:rPr lang="ru-RU" sz="2400" dirty="0"/>
              <a:t>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proprietăţile</a:t>
            </a:r>
            <a:r>
              <a:rPr lang="ru-RU" sz="2400" dirty="0" smtClean="0"/>
              <a:t> </a:t>
            </a:r>
            <a:r>
              <a:rPr lang="ru-RU" sz="2400" dirty="0" err="1"/>
              <a:t>funcţionale</a:t>
            </a:r>
            <a:r>
              <a:rPr lang="ru-RU" sz="2400" dirty="0"/>
              <a:t> </a:t>
            </a:r>
            <a:r>
              <a:rPr lang="ru-RU" sz="2400" dirty="0" err="1"/>
              <a:t>să</a:t>
            </a:r>
            <a:r>
              <a:rPr lang="ru-RU" sz="2400" dirty="0"/>
              <a:t> </a:t>
            </a:r>
            <a:r>
              <a:rPr lang="ru-RU" sz="2400" dirty="0" err="1"/>
              <a:t>corespundă</a:t>
            </a:r>
            <a:r>
              <a:rPr lang="ru-RU" sz="2400" dirty="0"/>
              <a:t> </a:t>
            </a:r>
            <a:r>
              <a:rPr lang="ru-RU" sz="2400" dirty="0" err="1"/>
              <a:t>cerinţelor</a:t>
            </a:r>
            <a:r>
              <a:rPr lang="ru-RU" sz="2400" dirty="0"/>
              <a:t> </a:t>
            </a:r>
            <a:r>
              <a:rPr lang="ru-RU" sz="2400" dirty="0" err="1"/>
              <a:t>pentru</a:t>
            </a:r>
            <a:r>
              <a:rPr lang="ru-RU" sz="2400" dirty="0"/>
              <a:t> </a:t>
            </a:r>
            <a:r>
              <a:rPr lang="ru-RU" sz="2400" dirty="0" err="1"/>
              <a:t>produsul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care</a:t>
            </a:r>
            <a:r>
              <a:rPr lang="ru-RU" sz="2400" dirty="0"/>
              <a:t> </a:t>
            </a:r>
            <a:r>
              <a:rPr lang="ru-RU" sz="2400" dirty="0" err="1"/>
              <a:t>urmează</a:t>
            </a:r>
            <a:r>
              <a:rPr lang="ru-RU" sz="2400" dirty="0"/>
              <a:t> a </a:t>
            </a:r>
            <a:r>
              <a:rPr lang="ru-RU" sz="2400" dirty="0" err="1"/>
              <a:t>fi</a:t>
            </a:r>
            <a:r>
              <a:rPr lang="ru-RU" sz="2400" dirty="0"/>
              <a:t> </a:t>
            </a:r>
            <a:r>
              <a:rPr lang="ru-RU" sz="2400" dirty="0" err="1"/>
              <a:t>utilizat</a:t>
            </a:r>
            <a:r>
              <a:rPr lang="ru-RU" sz="2400" dirty="0"/>
              <a:t> (</a:t>
            </a:r>
            <a:r>
              <a:rPr lang="ru-RU" sz="2400" dirty="0" err="1"/>
              <a:t>balanţa</a:t>
            </a:r>
            <a:r>
              <a:rPr lang="ru-RU" sz="2400" dirty="0"/>
              <a:t> </a:t>
            </a:r>
            <a:r>
              <a:rPr lang="ru-RU" sz="2400" dirty="0" err="1"/>
              <a:t>hidrofilă</a:t>
            </a:r>
            <a:r>
              <a:rPr lang="ru-RU" sz="2400" dirty="0"/>
              <a:t>/</a:t>
            </a:r>
            <a:r>
              <a:rPr lang="ru-RU" sz="2400" dirty="0" err="1"/>
              <a:t>lipofilă</a:t>
            </a:r>
            <a:r>
              <a:rPr lang="ru-RU" sz="2400" dirty="0"/>
              <a:t>);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fie</a:t>
            </a:r>
            <a:r>
              <a:rPr lang="ru-RU" sz="2400" dirty="0"/>
              <a:t> </a:t>
            </a:r>
            <a:r>
              <a:rPr lang="ru-RU" sz="2400" dirty="0" err="1"/>
              <a:t>uşor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încorporat</a:t>
            </a:r>
            <a:r>
              <a:rPr lang="ru-RU" sz="2400" dirty="0"/>
              <a:t>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nu</a:t>
            </a:r>
            <a:r>
              <a:rPr lang="ru-RU" sz="2400" dirty="0"/>
              <a:t> </a:t>
            </a:r>
            <a:r>
              <a:rPr lang="ru-RU" sz="2400" dirty="0" err="1"/>
              <a:t>reacţioneze</a:t>
            </a:r>
            <a:r>
              <a:rPr lang="ru-RU" sz="2400" dirty="0"/>
              <a:t> </a:t>
            </a:r>
            <a:r>
              <a:rPr lang="ru-RU" sz="2400" dirty="0" err="1"/>
              <a:t>cu</a:t>
            </a:r>
            <a:r>
              <a:rPr lang="ru-RU" sz="2400" dirty="0"/>
              <a:t> </a:t>
            </a:r>
            <a:r>
              <a:rPr lang="ru-RU" sz="2400" dirty="0" err="1"/>
              <a:t>componentele</a:t>
            </a:r>
            <a:r>
              <a:rPr lang="ru-RU" sz="2400" dirty="0"/>
              <a:t> </a:t>
            </a:r>
            <a:r>
              <a:rPr lang="ru-RU" sz="2400" dirty="0" err="1"/>
              <a:t>emulsiei</a:t>
            </a:r>
            <a:r>
              <a:rPr lang="ru-RU" sz="2400" dirty="0"/>
              <a:t>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nu</a:t>
            </a:r>
            <a:r>
              <a:rPr lang="ru-RU" sz="2400" dirty="0"/>
              <a:t> </a:t>
            </a:r>
            <a:r>
              <a:rPr lang="ru-RU" sz="2400" dirty="0" err="1"/>
              <a:t>modifice</a:t>
            </a:r>
            <a:r>
              <a:rPr lang="ru-RU" sz="2400" dirty="0"/>
              <a:t> </a:t>
            </a:r>
            <a:r>
              <a:rPr lang="ru-RU" sz="2400" dirty="0" err="1"/>
              <a:t>proprietăţile</a:t>
            </a:r>
            <a:r>
              <a:rPr lang="ru-RU" sz="2400" dirty="0"/>
              <a:t> </a:t>
            </a:r>
            <a:r>
              <a:rPr lang="ru-RU" sz="2400" dirty="0" err="1"/>
              <a:t>senzoriale</a:t>
            </a:r>
            <a:r>
              <a:rPr lang="ru-RU" sz="2400" dirty="0"/>
              <a:t> </a:t>
            </a:r>
            <a:r>
              <a:rPr lang="ru-RU" sz="2400" dirty="0" err="1"/>
              <a:t>ale</a:t>
            </a:r>
            <a:r>
              <a:rPr lang="ru-RU" sz="2400" dirty="0"/>
              <a:t> </a:t>
            </a:r>
            <a:r>
              <a:rPr lang="ru-RU" sz="2400" dirty="0" err="1"/>
              <a:t>emulsiei</a:t>
            </a:r>
            <a:r>
              <a:rPr lang="ru-RU" sz="2400" dirty="0"/>
              <a:t>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nu</a:t>
            </a:r>
            <a:r>
              <a:rPr lang="ru-RU" sz="2400" dirty="0"/>
              <a:t> </a:t>
            </a:r>
            <a:r>
              <a:rPr lang="ru-RU" sz="2400" dirty="0" err="1"/>
              <a:t>se</a:t>
            </a:r>
            <a:r>
              <a:rPr lang="ru-RU" sz="2400" dirty="0"/>
              <a:t> </a:t>
            </a:r>
            <a:r>
              <a:rPr lang="ru-RU" sz="2400" dirty="0" err="1"/>
              <a:t>modifice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timpul</a:t>
            </a:r>
            <a:r>
              <a:rPr lang="ru-RU" sz="2400" dirty="0"/>
              <a:t> </a:t>
            </a:r>
            <a:r>
              <a:rPr lang="ru-RU" sz="2400" dirty="0" err="1"/>
              <a:t>depozitării</a:t>
            </a:r>
            <a:r>
              <a:rPr lang="ru-RU" sz="2400" dirty="0"/>
              <a:t>, </a:t>
            </a:r>
            <a:r>
              <a:rPr lang="ru-RU" sz="2400" dirty="0" err="1"/>
              <a:t>să</a:t>
            </a:r>
            <a:r>
              <a:rPr lang="ru-RU" sz="2400" dirty="0"/>
              <a:t> </a:t>
            </a:r>
            <a:r>
              <a:rPr lang="ru-RU" sz="2400" dirty="0" err="1"/>
              <a:t>fie</a:t>
            </a:r>
            <a:r>
              <a:rPr lang="ru-RU" sz="2400" dirty="0"/>
              <a:t> </a:t>
            </a:r>
            <a:r>
              <a:rPr lang="ru-RU" sz="2400" dirty="0" err="1"/>
              <a:t>stabil</a:t>
            </a:r>
            <a:r>
              <a:rPr lang="ru-RU" sz="2400" dirty="0"/>
              <a:t> </a:t>
            </a:r>
            <a:r>
              <a:rPr lang="ru-RU" sz="2400" dirty="0" err="1"/>
              <a:t>la</a:t>
            </a:r>
            <a:r>
              <a:rPr lang="ru-RU" sz="2400" dirty="0"/>
              <a:t> </a:t>
            </a:r>
            <a:r>
              <a:rPr lang="ru-RU" sz="2400" dirty="0" err="1"/>
              <a:t>lumină</a:t>
            </a:r>
            <a:r>
              <a:rPr lang="ru-RU" sz="2400" dirty="0"/>
              <a:t>, </a:t>
            </a:r>
            <a:r>
              <a:rPr lang="ru-RU" sz="2400" dirty="0" err="1"/>
              <a:t>temperatură</a:t>
            </a:r>
            <a:r>
              <a:rPr lang="ru-RU" sz="2400" dirty="0"/>
              <a:t>, </a:t>
            </a:r>
            <a:r>
              <a:rPr lang="ru-RU" sz="2400" dirty="0" err="1"/>
              <a:t>umiditate</a:t>
            </a:r>
            <a:r>
              <a:rPr lang="ru-RU" sz="2400" dirty="0"/>
              <a:t>; </a:t>
            </a:r>
            <a:endParaRPr lang="ro-MD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să</a:t>
            </a:r>
            <a:r>
              <a:rPr lang="ru-RU" sz="2400" dirty="0" smtClean="0"/>
              <a:t> </a:t>
            </a:r>
            <a:r>
              <a:rPr lang="ru-RU" sz="2400" dirty="0" err="1"/>
              <a:t>fie</a:t>
            </a:r>
            <a:r>
              <a:rPr lang="ru-RU" sz="2400" dirty="0"/>
              <a:t> </a:t>
            </a:r>
            <a:r>
              <a:rPr lang="ru-RU" sz="2400" dirty="0" err="1"/>
              <a:t>economic</a:t>
            </a:r>
            <a:r>
              <a:rPr lang="ru-RU" sz="2400" dirty="0"/>
              <a:t>, </a:t>
            </a:r>
            <a:r>
              <a:rPr lang="ru-RU" sz="2400" dirty="0" err="1"/>
              <a:t>din</a:t>
            </a:r>
            <a:r>
              <a:rPr lang="ru-RU" sz="2400" dirty="0"/>
              <a:t> </a:t>
            </a:r>
            <a:r>
              <a:rPr lang="ru-RU" sz="2400" dirty="0" err="1"/>
              <a:t>punct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vedere</a:t>
            </a:r>
            <a:r>
              <a:rPr lang="ru-RU" sz="2400" dirty="0"/>
              <a:t> </a:t>
            </a:r>
            <a:r>
              <a:rPr lang="ru-RU" sz="2400" dirty="0" err="1"/>
              <a:t>al</a:t>
            </a:r>
            <a:r>
              <a:rPr lang="ru-RU" sz="2400" dirty="0"/>
              <a:t> </a:t>
            </a:r>
            <a:r>
              <a:rPr lang="ru-RU" sz="2400" dirty="0" err="1"/>
              <a:t>costului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al</a:t>
            </a:r>
            <a:r>
              <a:rPr lang="ru-RU" sz="2400" dirty="0"/>
              <a:t> </a:t>
            </a:r>
            <a:r>
              <a:rPr lang="ru-RU" sz="2400" dirty="0" err="1"/>
              <a:t>concentraţiei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care</a:t>
            </a:r>
            <a:r>
              <a:rPr lang="ru-RU" sz="2400" dirty="0"/>
              <a:t> </a:t>
            </a:r>
            <a:r>
              <a:rPr lang="ru-RU" sz="2400" dirty="0" err="1"/>
              <a:t>se</a:t>
            </a:r>
            <a:r>
              <a:rPr lang="ru-RU" sz="2400" dirty="0"/>
              <a:t> </a:t>
            </a:r>
            <a:r>
              <a:rPr lang="ru-RU" sz="2400" dirty="0" err="1"/>
              <a:t>foloseşte</a:t>
            </a:r>
            <a:r>
              <a:rPr lang="ru-RU" sz="2400" dirty="0"/>
              <a:t> </a:t>
            </a:r>
            <a:r>
              <a:rPr lang="ru-RU" sz="2400" dirty="0" err="1"/>
              <a:t>pentru</a:t>
            </a:r>
            <a:r>
              <a:rPr lang="ru-RU" sz="2400" dirty="0"/>
              <a:t> </a:t>
            </a:r>
            <a:r>
              <a:rPr lang="ru-RU" sz="2400" dirty="0" err="1"/>
              <a:t>obţinerea</a:t>
            </a:r>
            <a:r>
              <a:rPr lang="ru-RU" sz="2400" dirty="0"/>
              <a:t> </a:t>
            </a:r>
            <a:r>
              <a:rPr lang="ru-RU" sz="2400" dirty="0" err="1"/>
              <a:t>emulsiilor</a:t>
            </a:r>
            <a:r>
              <a:rPr lang="ru-RU" sz="2400" dirty="0"/>
              <a:t> (</a:t>
            </a:r>
            <a:r>
              <a:rPr lang="ru-RU" sz="2400" dirty="0" err="1"/>
              <a:t>să</a:t>
            </a:r>
            <a:r>
              <a:rPr lang="ru-RU" sz="2400" dirty="0"/>
              <a:t> </a:t>
            </a:r>
            <a:r>
              <a:rPr lang="ru-RU" sz="2400" dirty="0" err="1"/>
              <a:t>aibă</a:t>
            </a:r>
            <a:r>
              <a:rPr lang="ru-RU" sz="2400" dirty="0"/>
              <a:t> </a:t>
            </a:r>
            <a:r>
              <a:rPr lang="ru-RU" sz="2400" dirty="0" err="1"/>
              <a:t>capacitate</a:t>
            </a:r>
            <a:r>
              <a:rPr lang="ru-RU" sz="2400" dirty="0"/>
              <a:t> </a:t>
            </a:r>
            <a:r>
              <a:rPr lang="ru-RU" sz="2400" dirty="0" err="1"/>
              <a:t>ridicată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menţinere</a:t>
            </a:r>
            <a:r>
              <a:rPr lang="ru-RU" sz="2400" dirty="0"/>
              <a:t> a </a:t>
            </a:r>
            <a:r>
              <a:rPr lang="ru-RU" sz="2400" dirty="0" err="1"/>
              <a:t>stabilităţii</a:t>
            </a:r>
            <a:r>
              <a:rPr lang="ru-RU" sz="2400" dirty="0"/>
              <a:t> </a:t>
            </a:r>
            <a:r>
              <a:rPr lang="ru-RU" sz="2400" dirty="0" err="1"/>
              <a:t>emulsiei</a:t>
            </a:r>
            <a:r>
              <a:rPr lang="ru-RU" sz="2400" dirty="0"/>
              <a:t>, </a:t>
            </a:r>
            <a:r>
              <a:rPr lang="ru-RU" sz="2400" dirty="0" err="1"/>
              <a:t>utilizat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concentraţii</a:t>
            </a:r>
            <a:r>
              <a:rPr lang="ru-RU" sz="2400" dirty="0"/>
              <a:t> </a:t>
            </a:r>
            <a:r>
              <a:rPr lang="ru-RU" sz="2400" dirty="0" err="1"/>
              <a:t>cât</a:t>
            </a:r>
            <a:r>
              <a:rPr lang="ru-RU" sz="2400" dirty="0"/>
              <a:t> </a:t>
            </a:r>
            <a:r>
              <a:rPr lang="ru-RU" sz="2400" dirty="0" err="1"/>
              <a:t>mai</a:t>
            </a:r>
            <a:r>
              <a:rPr lang="ru-RU" sz="2400" dirty="0"/>
              <a:t> </a:t>
            </a:r>
            <a:r>
              <a:rPr lang="ru-RU" sz="2400" dirty="0" err="1"/>
              <a:t>mici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87517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946" y="0"/>
            <a:ext cx="1159625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CLASIFICAREA EMULGATORILOR</a:t>
            </a:r>
            <a:endParaRPr lang="ro-MD" sz="2400" dirty="0" smtClean="0">
              <a:solidFill>
                <a:srgbClr val="FF0000"/>
              </a:solidFill>
            </a:endParaRPr>
          </a:p>
          <a:p>
            <a:r>
              <a:rPr lang="ro-MD" sz="2400" dirty="0" smtClean="0"/>
              <a:t>	</a:t>
            </a:r>
            <a:r>
              <a:rPr lang="ru-RU" sz="2400" dirty="0" err="1" smtClean="0"/>
              <a:t>În</a:t>
            </a:r>
            <a:r>
              <a:rPr lang="ru-RU" sz="2400" dirty="0" smtClean="0"/>
              <a:t> </a:t>
            </a:r>
            <a:r>
              <a:rPr lang="ru-RU" sz="2400" dirty="0" err="1"/>
              <a:t>funcţie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tipul</a:t>
            </a:r>
            <a:r>
              <a:rPr lang="ru-RU" sz="2400" dirty="0"/>
              <a:t> </a:t>
            </a:r>
            <a:r>
              <a:rPr lang="ru-RU" sz="2400" dirty="0" err="1"/>
              <a:t>sarcinii</a:t>
            </a:r>
            <a:r>
              <a:rPr lang="ru-RU" sz="2400" dirty="0"/>
              <a:t> </a:t>
            </a:r>
            <a:r>
              <a:rPr lang="ru-RU" sz="2400" dirty="0" err="1"/>
              <a:t>electrice</a:t>
            </a:r>
            <a:r>
              <a:rPr lang="ru-RU" sz="2400" dirty="0"/>
              <a:t>, </a:t>
            </a:r>
            <a:r>
              <a:rPr lang="ru-RU" sz="2400" dirty="0" err="1"/>
              <a:t>emulgatorii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clasificaţi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: </a:t>
            </a:r>
            <a:r>
              <a:rPr lang="ru-RU" sz="2400" i="1" dirty="0" err="1">
                <a:solidFill>
                  <a:srgbClr val="FF0000"/>
                </a:solidFill>
              </a:rPr>
              <a:t>anionici</a:t>
            </a:r>
            <a:r>
              <a:rPr lang="ru-RU" sz="2400" i="1" dirty="0">
                <a:solidFill>
                  <a:srgbClr val="FF0000"/>
                </a:solidFill>
              </a:rPr>
              <a:t>, </a:t>
            </a:r>
            <a:r>
              <a:rPr lang="ru-RU" sz="2400" i="1" dirty="0" err="1">
                <a:solidFill>
                  <a:srgbClr val="FF0000"/>
                </a:solidFill>
              </a:rPr>
              <a:t>cationici</a:t>
            </a:r>
            <a:r>
              <a:rPr lang="ru-RU" sz="2400" i="1" dirty="0">
                <a:solidFill>
                  <a:srgbClr val="FF0000"/>
                </a:solidFill>
              </a:rPr>
              <a:t>, </a:t>
            </a:r>
            <a:r>
              <a:rPr lang="ru-RU" sz="2400" i="1" dirty="0" err="1">
                <a:solidFill>
                  <a:srgbClr val="FF0000"/>
                </a:solidFill>
              </a:rPr>
              <a:t>amfoteri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şi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neionici</a:t>
            </a:r>
            <a:r>
              <a:rPr lang="ru-RU" sz="2400" i="1" dirty="0">
                <a:solidFill>
                  <a:srgbClr val="FF0000"/>
                </a:solidFill>
              </a:rPr>
              <a:t>.  </a:t>
            </a:r>
            <a:endParaRPr lang="ro-MD" sz="2400" i="1" dirty="0" smtClean="0">
              <a:solidFill>
                <a:srgbClr val="FF0000"/>
              </a:solidFill>
            </a:endParaRPr>
          </a:p>
          <a:p>
            <a:r>
              <a:rPr lang="ro-MD" sz="2400" dirty="0" smtClean="0"/>
              <a:t>	</a:t>
            </a:r>
            <a:r>
              <a:rPr lang="ru-RU" sz="2400" dirty="0" err="1" smtClean="0"/>
              <a:t>După</a:t>
            </a:r>
            <a:r>
              <a:rPr lang="ru-RU" sz="2400" dirty="0" smtClean="0"/>
              <a:t> </a:t>
            </a:r>
            <a:r>
              <a:rPr lang="ru-RU" sz="2400" dirty="0" err="1"/>
              <a:t>proprietăţile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dizolvare</a:t>
            </a:r>
            <a:r>
              <a:rPr lang="ru-RU" sz="2400" dirty="0"/>
              <a:t>, </a:t>
            </a:r>
            <a:r>
              <a:rPr lang="ru-RU" sz="2400" dirty="0" err="1"/>
              <a:t>emulgatorii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clasificaţi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: </a:t>
            </a:r>
            <a:r>
              <a:rPr lang="ru-RU" sz="2400" i="1" dirty="0" err="1">
                <a:solidFill>
                  <a:srgbClr val="FF0000"/>
                </a:solidFill>
              </a:rPr>
              <a:t>hidrofilici</a:t>
            </a:r>
            <a:r>
              <a:rPr lang="ru-RU" sz="2400" i="1" dirty="0">
                <a:solidFill>
                  <a:srgbClr val="FF0000"/>
                </a:solidFill>
              </a:rPr>
              <a:t> (</a:t>
            </a:r>
            <a:r>
              <a:rPr lang="ru-RU" sz="2400" i="1" dirty="0" err="1">
                <a:solidFill>
                  <a:srgbClr val="FF0000"/>
                </a:solidFill>
              </a:rPr>
              <a:t>polari</a:t>
            </a:r>
            <a:r>
              <a:rPr lang="ru-RU" sz="2400" i="1" dirty="0">
                <a:solidFill>
                  <a:srgbClr val="FF0000"/>
                </a:solidFill>
              </a:rPr>
              <a:t>) </a:t>
            </a:r>
            <a:r>
              <a:rPr lang="ru-RU" sz="2400" i="1" dirty="0" err="1">
                <a:solidFill>
                  <a:srgbClr val="FF0000"/>
                </a:solidFill>
              </a:rPr>
              <a:t>şi</a:t>
            </a:r>
            <a:r>
              <a:rPr lang="ru-RU" sz="2400" i="1" dirty="0">
                <a:solidFill>
                  <a:srgbClr val="FF0000"/>
                </a:solidFill>
              </a:rPr>
              <a:t> </a:t>
            </a:r>
            <a:r>
              <a:rPr lang="ru-RU" sz="2400" i="1" dirty="0" err="1">
                <a:solidFill>
                  <a:srgbClr val="FF0000"/>
                </a:solidFill>
              </a:rPr>
              <a:t>lipofilici</a:t>
            </a:r>
            <a:r>
              <a:rPr lang="ru-RU" sz="2400" i="1" dirty="0">
                <a:solidFill>
                  <a:srgbClr val="FF0000"/>
                </a:solidFill>
              </a:rPr>
              <a:t> (</a:t>
            </a:r>
            <a:r>
              <a:rPr lang="ru-RU" sz="2400" i="1" dirty="0" err="1">
                <a:solidFill>
                  <a:srgbClr val="FF0000"/>
                </a:solidFill>
              </a:rPr>
              <a:t>nepolari</a:t>
            </a:r>
            <a:r>
              <a:rPr lang="ru-RU" sz="2400" i="1" dirty="0">
                <a:solidFill>
                  <a:srgbClr val="FF0000"/>
                </a:solidFill>
              </a:rPr>
              <a:t>).</a:t>
            </a:r>
            <a:r>
              <a:rPr lang="ru-RU" sz="2400" dirty="0"/>
              <a:t> </a:t>
            </a:r>
            <a:r>
              <a:rPr lang="ru-RU" sz="2400" dirty="0" err="1"/>
              <a:t>Emulgatorii</a:t>
            </a:r>
            <a:r>
              <a:rPr lang="ru-RU" sz="2400" dirty="0"/>
              <a:t> </a:t>
            </a:r>
            <a:r>
              <a:rPr lang="ru-RU" sz="2400" dirty="0" err="1"/>
              <a:t>puternic</a:t>
            </a:r>
            <a:r>
              <a:rPr lang="ru-RU" sz="2400" dirty="0"/>
              <a:t> </a:t>
            </a:r>
            <a:r>
              <a:rPr lang="ru-RU" sz="2400" dirty="0" err="1"/>
              <a:t>hidrofili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solubili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apă</a:t>
            </a:r>
            <a:r>
              <a:rPr lang="ru-RU" sz="2400" dirty="0"/>
              <a:t>, </a:t>
            </a:r>
            <a:r>
              <a:rPr lang="ru-RU" sz="2400" dirty="0" err="1"/>
              <a:t>iar</a:t>
            </a:r>
            <a:r>
              <a:rPr lang="ru-RU" sz="2400" dirty="0"/>
              <a:t> </a:t>
            </a:r>
            <a:r>
              <a:rPr lang="ru-RU" sz="2400" dirty="0" err="1"/>
              <a:t>cei</a:t>
            </a:r>
            <a:r>
              <a:rPr lang="ru-RU" sz="2400" dirty="0"/>
              <a:t> </a:t>
            </a:r>
            <a:r>
              <a:rPr lang="ru-RU" sz="2400" dirty="0" err="1"/>
              <a:t>puternic</a:t>
            </a:r>
            <a:r>
              <a:rPr lang="ru-RU" sz="2400" dirty="0"/>
              <a:t> </a:t>
            </a:r>
            <a:r>
              <a:rPr lang="ru-RU" sz="2400" dirty="0" err="1"/>
              <a:t>lipofili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solubili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ulei</a:t>
            </a:r>
            <a:r>
              <a:rPr lang="ru-RU" sz="2400" dirty="0"/>
              <a:t>. </a:t>
            </a:r>
            <a:endParaRPr lang="ro-MD" sz="2400" dirty="0" smtClean="0"/>
          </a:p>
          <a:p>
            <a:pPr algn="just"/>
            <a:r>
              <a:rPr lang="ro-MD" sz="2400" dirty="0" smtClean="0"/>
              <a:t>	</a:t>
            </a:r>
            <a:r>
              <a:rPr lang="ru-RU" sz="2400" dirty="0" err="1" smtClean="0"/>
              <a:t>Din</a:t>
            </a:r>
            <a:r>
              <a:rPr lang="ru-RU" sz="2400" dirty="0" smtClean="0"/>
              <a:t> </a:t>
            </a:r>
            <a:r>
              <a:rPr lang="ru-RU" sz="2400" dirty="0" err="1"/>
              <a:t>punct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vedere</a:t>
            </a:r>
            <a:r>
              <a:rPr lang="ru-RU" sz="2400" dirty="0"/>
              <a:t> </a:t>
            </a:r>
            <a:r>
              <a:rPr lang="ru-RU" sz="2400" dirty="0" err="1"/>
              <a:t>al</a:t>
            </a:r>
            <a:r>
              <a:rPr lang="ru-RU" sz="2400" dirty="0"/>
              <a:t> </a:t>
            </a:r>
            <a:r>
              <a:rPr lang="ru-RU" sz="2400" dirty="0" err="1"/>
              <a:t>raportului</a:t>
            </a:r>
            <a:r>
              <a:rPr lang="ru-RU" sz="2400" dirty="0"/>
              <a:t> </a:t>
            </a:r>
            <a:r>
              <a:rPr lang="ru-RU" sz="2400" dirty="0" err="1"/>
              <a:t>dintre</a:t>
            </a:r>
            <a:r>
              <a:rPr lang="ru-RU" sz="2400" dirty="0"/>
              <a:t> </a:t>
            </a:r>
            <a:r>
              <a:rPr lang="ru-RU" sz="2400" dirty="0" err="1"/>
              <a:t>grupările</a:t>
            </a:r>
            <a:r>
              <a:rPr lang="ru-RU" sz="2400" dirty="0"/>
              <a:t> </a:t>
            </a:r>
            <a:r>
              <a:rPr lang="ru-RU" sz="2400" dirty="0" err="1"/>
              <a:t>hidrofile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lipofile</a:t>
            </a:r>
            <a:r>
              <a:rPr lang="ru-RU" sz="2400" dirty="0"/>
              <a:t> (HLB), </a:t>
            </a:r>
            <a:r>
              <a:rPr lang="ru-RU" sz="2400" dirty="0" err="1"/>
              <a:t>emulgatorii</a:t>
            </a:r>
            <a:r>
              <a:rPr lang="ru-RU" sz="2400" dirty="0"/>
              <a:t> </a:t>
            </a:r>
            <a:r>
              <a:rPr lang="ru-RU" sz="2400" dirty="0" err="1"/>
              <a:t>pot</a:t>
            </a:r>
            <a:r>
              <a:rPr lang="ru-RU" sz="2400" dirty="0"/>
              <a:t> </a:t>
            </a:r>
            <a:r>
              <a:rPr lang="ru-RU" sz="2400" dirty="0" err="1"/>
              <a:t>fi</a:t>
            </a:r>
            <a:r>
              <a:rPr lang="ru-RU" sz="2400" dirty="0"/>
              <a:t> </a:t>
            </a:r>
            <a:r>
              <a:rPr lang="ru-RU" sz="2400" dirty="0" err="1"/>
              <a:t>clasificaţi</a:t>
            </a:r>
            <a:r>
              <a:rPr lang="ru-RU" sz="2400" dirty="0"/>
              <a:t> </a:t>
            </a:r>
            <a:r>
              <a:rPr lang="ru-RU" sz="2400" dirty="0" err="1"/>
              <a:t>pe</a:t>
            </a:r>
            <a:r>
              <a:rPr lang="ru-RU" sz="2400" dirty="0"/>
              <a:t> o </a:t>
            </a:r>
            <a:r>
              <a:rPr lang="ru-RU" sz="2400" dirty="0" err="1"/>
              <a:t>scară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la</a:t>
            </a:r>
            <a:r>
              <a:rPr lang="ru-RU" sz="2400" dirty="0"/>
              <a:t> 1 </a:t>
            </a:r>
            <a:r>
              <a:rPr lang="ru-RU" sz="2400" dirty="0" err="1"/>
              <a:t>la</a:t>
            </a:r>
            <a:r>
              <a:rPr lang="ru-RU" sz="2400" dirty="0"/>
              <a:t> 20. </a:t>
            </a:r>
            <a:endParaRPr lang="ro-MD" sz="2400" dirty="0" smtClean="0"/>
          </a:p>
          <a:p>
            <a:pPr algn="just"/>
            <a:r>
              <a:rPr lang="ru-RU" sz="2400" dirty="0" smtClean="0"/>
              <a:t>-</a:t>
            </a:r>
            <a:r>
              <a:rPr lang="ru-RU" sz="2400" dirty="0" err="1"/>
              <a:t>formatori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emulsii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tip</a:t>
            </a:r>
            <a:r>
              <a:rPr lang="ru-RU" sz="2400" dirty="0"/>
              <a:t> A/U, </a:t>
            </a:r>
            <a:r>
              <a:rPr lang="ru-RU" sz="2400" dirty="0" err="1"/>
              <a:t>la</a:t>
            </a:r>
            <a:r>
              <a:rPr lang="ru-RU" sz="2400" dirty="0"/>
              <a:t> </a:t>
            </a:r>
            <a:r>
              <a:rPr lang="ru-RU" sz="2400" dirty="0" err="1"/>
              <a:t>care</a:t>
            </a:r>
            <a:r>
              <a:rPr lang="ru-RU" sz="2400" dirty="0"/>
              <a:t> HLB = 3 - 6; </a:t>
            </a:r>
            <a:r>
              <a:rPr lang="ru-RU" sz="2400" dirty="0" err="1"/>
              <a:t>aceşti</a:t>
            </a:r>
            <a:r>
              <a:rPr lang="ru-RU" sz="2400" dirty="0"/>
              <a:t> </a:t>
            </a:r>
            <a:r>
              <a:rPr lang="ru-RU" sz="2400" dirty="0" err="1"/>
              <a:t>emulgatori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lipofilici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această</a:t>
            </a:r>
            <a:r>
              <a:rPr lang="ru-RU" sz="2400" dirty="0"/>
              <a:t> </a:t>
            </a:r>
            <a:r>
              <a:rPr lang="ru-RU" sz="2400" dirty="0" err="1"/>
              <a:t>categorie</a:t>
            </a:r>
            <a:r>
              <a:rPr lang="ru-RU" sz="2400" dirty="0"/>
              <a:t> </a:t>
            </a:r>
            <a:r>
              <a:rPr lang="ru-RU" sz="2400" dirty="0" err="1"/>
              <a:t>intră</a:t>
            </a:r>
            <a:r>
              <a:rPr lang="ru-RU" sz="2400" dirty="0"/>
              <a:t>: </a:t>
            </a:r>
            <a:r>
              <a:rPr lang="ru-RU" sz="2400" i="1" dirty="0" err="1"/>
              <a:t>monogliceridele</a:t>
            </a:r>
            <a:r>
              <a:rPr lang="ru-RU" sz="2400" i="1" dirty="0"/>
              <a:t>, </a:t>
            </a:r>
            <a:r>
              <a:rPr lang="ru-RU" sz="2400" i="1" dirty="0" err="1"/>
              <a:t>glicerol</a:t>
            </a:r>
            <a:r>
              <a:rPr lang="ru-RU" sz="2400" i="1" dirty="0"/>
              <a:t> </a:t>
            </a:r>
            <a:r>
              <a:rPr lang="ru-RU" sz="2400" i="1" dirty="0" err="1"/>
              <a:t>lactopalmitatul</a:t>
            </a:r>
            <a:r>
              <a:rPr lang="ru-RU" sz="2400" i="1" dirty="0"/>
              <a:t>, </a:t>
            </a:r>
            <a:r>
              <a:rPr lang="ru-RU" sz="2400" i="1" dirty="0" err="1"/>
              <a:t>propilenglicol</a:t>
            </a:r>
            <a:r>
              <a:rPr lang="ru-RU" sz="2400" i="1" dirty="0"/>
              <a:t> -</a:t>
            </a:r>
            <a:r>
              <a:rPr lang="ru-RU" sz="2400" i="1" dirty="0" err="1"/>
              <a:t>monoesteratul</a:t>
            </a:r>
            <a:r>
              <a:rPr lang="ru-RU" sz="2400" i="1" dirty="0"/>
              <a:t>, </a:t>
            </a:r>
            <a:r>
              <a:rPr lang="ru-RU" sz="2400" i="1" dirty="0" err="1"/>
              <a:t>esterii</a:t>
            </a:r>
            <a:r>
              <a:rPr lang="ru-RU" sz="2400" i="1" dirty="0"/>
              <a:t> </a:t>
            </a:r>
            <a:r>
              <a:rPr lang="ru-RU" sz="2400" i="1" dirty="0" err="1"/>
              <a:t>sorbitolului</a:t>
            </a:r>
            <a:r>
              <a:rPr lang="ru-RU" sz="2400" i="1" dirty="0"/>
              <a:t> </a:t>
            </a:r>
            <a:r>
              <a:rPr lang="ru-RU" sz="2400" i="1" dirty="0" err="1"/>
              <a:t>şi</a:t>
            </a:r>
            <a:r>
              <a:rPr lang="ru-RU" sz="2400" i="1" dirty="0"/>
              <a:t> </a:t>
            </a:r>
            <a:r>
              <a:rPr lang="ru-RU" sz="2400" i="1" dirty="0" err="1"/>
              <a:t>triglicerol</a:t>
            </a:r>
            <a:r>
              <a:rPr lang="ru-RU" sz="2400" i="1" dirty="0"/>
              <a:t> </a:t>
            </a:r>
            <a:r>
              <a:rPr lang="ru-RU" sz="2400" i="1" dirty="0" err="1"/>
              <a:t>stearatul</a:t>
            </a:r>
            <a:r>
              <a:rPr lang="ru-RU" sz="2400" i="1" dirty="0"/>
              <a:t>; </a:t>
            </a:r>
            <a:endParaRPr lang="ro-MD" sz="2400" i="1" dirty="0" smtClean="0"/>
          </a:p>
          <a:p>
            <a:pPr algn="just"/>
            <a:r>
              <a:rPr lang="ru-RU" sz="2400" dirty="0" smtClean="0"/>
              <a:t>-</a:t>
            </a:r>
            <a:r>
              <a:rPr lang="ru-RU" sz="2400" dirty="0" err="1"/>
              <a:t>substanţe</a:t>
            </a:r>
            <a:r>
              <a:rPr lang="ru-RU" sz="2400" dirty="0"/>
              <a:t> </a:t>
            </a:r>
            <a:r>
              <a:rPr lang="ru-RU" sz="2400" dirty="0" err="1"/>
              <a:t>cu</a:t>
            </a:r>
            <a:r>
              <a:rPr lang="ru-RU" sz="2400" dirty="0"/>
              <a:t> HLB = 7 - 9, </a:t>
            </a:r>
            <a:r>
              <a:rPr lang="ru-RU" sz="2400" dirty="0" err="1"/>
              <a:t>care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considerate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principal</a:t>
            </a:r>
            <a:r>
              <a:rPr lang="ru-RU" sz="2400" dirty="0"/>
              <a:t> </a:t>
            </a:r>
            <a:r>
              <a:rPr lang="ru-RU" sz="2400" dirty="0" err="1"/>
              <a:t>umectanţi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mai</a:t>
            </a:r>
            <a:r>
              <a:rPr lang="ru-RU" sz="2400" dirty="0"/>
              <a:t> </a:t>
            </a:r>
            <a:r>
              <a:rPr lang="ru-RU" sz="2400" dirty="0" err="1"/>
              <a:t>puţin</a:t>
            </a:r>
            <a:r>
              <a:rPr lang="ru-RU" sz="2400" dirty="0"/>
              <a:t> </a:t>
            </a:r>
            <a:r>
              <a:rPr lang="ru-RU" sz="2400" dirty="0" err="1"/>
              <a:t>emulgatori</a:t>
            </a:r>
            <a:r>
              <a:rPr lang="ru-RU" sz="2400" dirty="0"/>
              <a:t>; </a:t>
            </a:r>
            <a:endParaRPr lang="ro-MD" sz="2400" dirty="0" smtClean="0"/>
          </a:p>
          <a:p>
            <a:pPr algn="just"/>
            <a:r>
              <a:rPr lang="ru-RU" sz="2400" dirty="0" smtClean="0"/>
              <a:t>-</a:t>
            </a:r>
            <a:r>
              <a:rPr lang="ru-RU" sz="2400" dirty="0" err="1"/>
              <a:t>formatori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emulsii</a:t>
            </a:r>
            <a:r>
              <a:rPr lang="ru-RU" sz="2400" dirty="0"/>
              <a:t> U/A, </a:t>
            </a:r>
            <a:r>
              <a:rPr lang="ru-RU" sz="2400" dirty="0" err="1"/>
              <a:t>la</a:t>
            </a:r>
            <a:r>
              <a:rPr lang="ru-RU" sz="2400" dirty="0"/>
              <a:t> </a:t>
            </a:r>
            <a:r>
              <a:rPr lang="ru-RU" sz="2400" dirty="0" err="1"/>
              <a:t>care</a:t>
            </a:r>
            <a:r>
              <a:rPr lang="ru-RU" sz="2400" dirty="0"/>
              <a:t> HLB = 8 - 14; </a:t>
            </a:r>
            <a:r>
              <a:rPr lang="ru-RU" sz="2400" dirty="0" err="1"/>
              <a:t>aceşti</a:t>
            </a:r>
            <a:r>
              <a:rPr lang="ru-RU" sz="2400" dirty="0"/>
              <a:t> </a:t>
            </a:r>
            <a:r>
              <a:rPr lang="ru-RU" sz="2400" dirty="0" err="1"/>
              <a:t>emulgatori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dirty="0" err="1"/>
              <a:t>hidrofilici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în</a:t>
            </a:r>
            <a:r>
              <a:rPr lang="ru-RU" sz="2400" dirty="0"/>
              <a:t> </a:t>
            </a:r>
            <a:r>
              <a:rPr lang="ru-RU" sz="2400" dirty="0" err="1"/>
              <a:t>această</a:t>
            </a:r>
            <a:r>
              <a:rPr lang="ru-RU" sz="2400" dirty="0"/>
              <a:t> </a:t>
            </a:r>
            <a:r>
              <a:rPr lang="ru-RU" sz="2400" dirty="0" err="1"/>
              <a:t>categorie</a:t>
            </a:r>
            <a:r>
              <a:rPr lang="ru-RU" sz="2400" dirty="0"/>
              <a:t> </a:t>
            </a:r>
            <a:r>
              <a:rPr lang="ru-RU" sz="2400" dirty="0" err="1"/>
              <a:t>intră</a:t>
            </a:r>
            <a:r>
              <a:rPr lang="ru-RU" sz="2400" dirty="0"/>
              <a:t>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agenţii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spălare</a:t>
            </a:r>
            <a:r>
              <a:rPr lang="ru-RU" sz="2400" dirty="0"/>
              <a:t> (</a:t>
            </a:r>
            <a:r>
              <a:rPr lang="ru-RU" sz="2400" dirty="0" err="1"/>
              <a:t>detergenţi</a:t>
            </a:r>
            <a:r>
              <a:rPr lang="ru-RU" sz="2400" dirty="0"/>
              <a:t>) </a:t>
            </a:r>
            <a:r>
              <a:rPr lang="ru-RU" sz="2400" dirty="0" err="1"/>
              <a:t>şi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desolubilizare</a:t>
            </a:r>
            <a:r>
              <a:rPr lang="ru-RU" sz="2400" dirty="0"/>
              <a:t> (</a:t>
            </a:r>
            <a:r>
              <a:rPr lang="ru-RU" sz="2400" dirty="0" err="1"/>
              <a:t>dizolvare</a:t>
            </a:r>
            <a:r>
              <a:rPr lang="ru-RU" sz="2400" dirty="0"/>
              <a:t>) a </a:t>
            </a:r>
            <a:r>
              <a:rPr lang="ru-RU" sz="2400" dirty="0" err="1"/>
              <a:t>grăsimilor</a:t>
            </a:r>
            <a:r>
              <a:rPr lang="ru-RU" sz="2400" dirty="0"/>
              <a:t>, </a:t>
            </a:r>
            <a:r>
              <a:rPr lang="ru-RU" sz="2400" dirty="0" err="1"/>
              <a:t>inclusiv</a:t>
            </a:r>
            <a:r>
              <a:rPr lang="ru-RU" sz="2400" dirty="0"/>
              <a:t> </a:t>
            </a:r>
            <a:r>
              <a:rPr lang="ru-RU" sz="2400" dirty="0" err="1"/>
              <a:t>stabilizatorii</a:t>
            </a:r>
            <a:r>
              <a:rPr lang="ru-RU" sz="2400" dirty="0"/>
              <a:t> </a:t>
            </a:r>
            <a:r>
              <a:rPr lang="ru-RU" sz="2400" dirty="0" err="1"/>
              <a:t>de</a:t>
            </a:r>
            <a:r>
              <a:rPr lang="ru-RU" sz="2400" dirty="0"/>
              <a:t> </a:t>
            </a:r>
            <a:r>
              <a:rPr lang="ru-RU" sz="2400" dirty="0" err="1"/>
              <a:t>turbiditate</a:t>
            </a:r>
            <a:r>
              <a:rPr lang="ru-RU" sz="2400" dirty="0"/>
              <a:t>. </a:t>
            </a:r>
            <a:r>
              <a:rPr lang="ru-RU" sz="2400" dirty="0" err="1"/>
              <a:t>Reprezentanţii</a:t>
            </a:r>
            <a:r>
              <a:rPr lang="ru-RU" sz="2400" dirty="0"/>
              <a:t> </a:t>
            </a:r>
            <a:r>
              <a:rPr lang="ru-RU" sz="2400" dirty="0" err="1"/>
              <a:t>acestui</a:t>
            </a:r>
            <a:r>
              <a:rPr lang="ru-RU" sz="2400" dirty="0"/>
              <a:t> </a:t>
            </a:r>
            <a:r>
              <a:rPr lang="ru-RU" sz="2400" dirty="0" err="1"/>
              <a:t>grup</a:t>
            </a:r>
            <a:r>
              <a:rPr lang="ru-RU" sz="2400" dirty="0"/>
              <a:t> </a:t>
            </a:r>
            <a:r>
              <a:rPr lang="ru-RU" sz="2400" dirty="0" err="1"/>
              <a:t>sunt</a:t>
            </a:r>
            <a:r>
              <a:rPr lang="ru-RU" sz="2400" dirty="0"/>
              <a:t> </a:t>
            </a:r>
            <a:r>
              <a:rPr lang="ru-RU" sz="2400" i="1" dirty="0" err="1"/>
              <a:t>sucroesterii</a:t>
            </a:r>
            <a:r>
              <a:rPr lang="ru-RU" sz="2400" i="1" dirty="0"/>
              <a:t> </a:t>
            </a:r>
            <a:r>
              <a:rPr lang="ru-RU" sz="2400" i="1" dirty="0" err="1"/>
              <a:t>diacetiltartrici</a:t>
            </a:r>
            <a:r>
              <a:rPr lang="ru-RU" sz="2400" i="1" dirty="0"/>
              <a:t>, </a:t>
            </a:r>
            <a:r>
              <a:rPr lang="ru-RU" sz="2400" i="1" dirty="0" err="1"/>
              <a:t>esterii</a:t>
            </a:r>
            <a:r>
              <a:rPr lang="ru-RU" sz="2400" i="1" dirty="0"/>
              <a:t> </a:t>
            </a:r>
            <a:r>
              <a:rPr lang="ru-RU" sz="2400" i="1" dirty="0" err="1"/>
              <a:t>polioxietilensorbitanului</a:t>
            </a:r>
            <a:r>
              <a:rPr lang="ru-RU" sz="2400" i="1" dirty="0"/>
              <a:t> </a:t>
            </a:r>
            <a:r>
              <a:rPr lang="ru-RU" sz="2400" i="1" dirty="0" err="1"/>
              <a:t>şi</a:t>
            </a:r>
            <a:r>
              <a:rPr lang="ru-RU" sz="2400" i="1" dirty="0"/>
              <a:t> </a:t>
            </a:r>
            <a:r>
              <a:rPr lang="ru-RU" sz="2400" i="1" dirty="0" err="1"/>
              <a:t>esterii</a:t>
            </a:r>
            <a:r>
              <a:rPr lang="ru-RU" sz="2400" i="1" dirty="0"/>
              <a:t> </a:t>
            </a:r>
            <a:r>
              <a:rPr lang="ru-RU" sz="2400" i="1" dirty="0" err="1"/>
              <a:t>sucrozei</a:t>
            </a:r>
            <a:r>
              <a:rPr lang="ru-RU" sz="2400" i="1" dirty="0"/>
              <a:t>, </a:t>
            </a:r>
            <a:r>
              <a:rPr lang="ru-RU" sz="2400" i="1" dirty="0" err="1"/>
              <a:t>precum</a:t>
            </a:r>
            <a:r>
              <a:rPr lang="ru-RU" sz="2400" i="1" dirty="0"/>
              <a:t> </a:t>
            </a:r>
            <a:r>
              <a:rPr lang="ru-RU" sz="2400" i="1" dirty="0" err="1" smtClean="0"/>
              <a:t>lecitina</a:t>
            </a:r>
            <a:r>
              <a:rPr lang="ro-MD" sz="2400" i="1" dirty="0"/>
              <a:t>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417957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818" y="58190"/>
            <a:ext cx="116655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(E322) 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MD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găseşte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gălbenuşul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foloseşte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casnic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maioneze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o-MD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MD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Comercial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foloseşte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soia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2,5-3,5 %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lecitină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Componentele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preparatul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obţinut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desmucilaginarea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laptelui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soia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centrifugare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tratare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oxigenată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fosfatidil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(PC),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fosfatidiletanolamină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(PE),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fosfatidil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inozitol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(PI)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fosfatidic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(PF). </a:t>
            </a:r>
            <a:endParaRPr lang="ro-MD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Fosfatidil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PC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extrage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alcool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HLB =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o-MD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U/A. </a:t>
            </a:r>
            <a:endParaRPr lang="ro-MD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MD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Fracţiunea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insolubilă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alcool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(PE+PI+PF)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HLB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foloseşte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emulsiile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/>
              <a:t>A/U. </a:t>
            </a:r>
            <a:endParaRPr lang="ro-MD" sz="2600" dirty="0" smtClean="0"/>
          </a:p>
          <a:p>
            <a:pPr algn="just"/>
            <a:r>
              <a:rPr lang="ro-MD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foloseşte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emulgator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antioxidant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panificaţie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patiserie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fabricarea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ciocolatei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îngheţatei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dressing-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laptelui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praf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produselor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pulbere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caramelelor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produsele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menţionat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maxim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lecitina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foloseşte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proporţie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0,5%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max. 2%. </a:t>
            </a:r>
          </a:p>
        </p:txBody>
      </p:sp>
    </p:spTree>
    <p:extLst>
      <p:ext uri="{BB962C8B-B14F-4D97-AF65-F5344CB8AC3E}">
        <p14:creationId xmlns:p14="http://schemas.microsoft.com/office/powerpoint/2010/main" val="2570797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1646</Words>
  <Application>Microsoft Office PowerPoint</Application>
  <PresentationFormat>Широкоэкранный</PresentationFormat>
  <Paragraphs>141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ff3</vt:lpstr>
      <vt:lpstr>ff4</vt:lpstr>
      <vt:lpstr>ff6</vt:lpstr>
      <vt:lpstr>Roboto</vt:lpstr>
      <vt:lpstr>Times New Roman</vt:lpstr>
      <vt:lpstr>Тема Office</vt:lpstr>
      <vt:lpstr>EMULGATORI</vt:lpstr>
      <vt:lpstr>Obiective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EMULGATORI</dc:title>
  <dc:creator>User</dc:creator>
  <cp:lastModifiedBy>User</cp:lastModifiedBy>
  <cp:revision>13</cp:revision>
  <dcterms:created xsi:type="dcterms:W3CDTF">2021-04-04T20:12:30Z</dcterms:created>
  <dcterms:modified xsi:type="dcterms:W3CDTF">2021-04-05T20:47:12Z</dcterms:modified>
</cp:coreProperties>
</file>