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0" r:id="rId6"/>
    <p:sldId id="264" r:id="rId7"/>
    <p:sldId id="295" r:id="rId8"/>
    <p:sldId id="261" r:id="rId9"/>
    <p:sldId id="262" r:id="rId10"/>
    <p:sldId id="265" r:id="rId11"/>
    <p:sldId id="296" r:id="rId12"/>
    <p:sldId id="266" r:id="rId13"/>
    <p:sldId id="268" r:id="rId14"/>
    <p:sldId id="267" r:id="rId15"/>
    <p:sldId id="269" r:id="rId16"/>
    <p:sldId id="270" r:id="rId17"/>
    <p:sldId id="297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2ABFB-9826-4C5E-AE4C-A0151A162CAB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4618C-783D-4307-A78E-FF46E37D1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851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2ABFB-9826-4C5E-AE4C-A0151A162CAB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4618C-783D-4307-A78E-FF46E37D1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118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2ABFB-9826-4C5E-AE4C-A0151A162CAB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4618C-783D-4307-A78E-FF46E37D1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15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2ABFB-9826-4C5E-AE4C-A0151A162CAB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4618C-783D-4307-A78E-FF46E37D1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943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2ABFB-9826-4C5E-AE4C-A0151A162CAB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4618C-783D-4307-A78E-FF46E37D1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106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2ABFB-9826-4C5E-AE4C-A0151A162CAB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4618C-783D-4307-A78E-FF46E37D1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042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2ABFB-9826-4C5E-AE4C-A0151A162CAB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4618C-783D-4307-A78E-FF46E37D1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628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2ABFB-9826-4C5E-AE4C-A0151A162CAB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4618C-783D-4307-A78E-FF46E37D1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260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2ABFB-9826-4C5E-AE4C-A0151A162CAB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4618C-783D-4307-A78E-FF46E37D1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146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2ABFB-9826-4C5E-AE4C-A0151A162CAB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4618C-783D-4307-A78E-FF46E37D1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337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2ABFB-9826-4C5E-AE4C-A0151A162CAB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4618C-783D-4307-A78E-FF46E37D1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947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2ABFB-9826-4C5E-AE4C-A0151A162CAB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4618C-783D-4307-A78E-FF46E37D1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096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084637"/>
          </a:xfrm>
        </p:spPr>
        <p:txBody>
          <a:bodyPr>
            <a:normAutofit/>
          </a:bodyPr>
          <a:lstStyle/>
          <a:p>
            <a:r>
              <a:rPr lang="en-US" b="1" dirty="0"/>
              <a:t>MODULUL I. </a:t>
            </a:r>
            <a:r>
              <a:rPr lang="ro-MD" b="1" dirty="0" smtClean="0"/>
              <a:t/>
            </a:r>
            <a:br>
              <a:rPr lang="ro-MD" b="1" dirty="0" smtClean="0"/>
            </a:br>
            <a:r>
              <a:rPr lang="en-US" b="1" dirty="0" smtClean="0"/>
              <a:t>ADITIVI </a:t>
            </a:r>
            <a:r>
              <a:rPr lang="en-US" b="1" dirty="0"/>
              <a:t>ȘI INGREDIENTE ÎN INDUSTRIA CHIMICĂ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969000"/>
            <a:ext cx="9144000" cy="660400"/>
          </a:xfrm>
        </p:spPr>
        <p:txBody>
          <a:bodyPr/>
          <a:lstStyle/>
          <a:p>
            <a:r>
              <a:rPr lang="ro-MD" b="1" dirty="0" smtClean="0"/>
              <a:t>Dr., conf.univ. Aliona Mereuța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62585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9400" y="1067232"/>
            <a:ext cx="1163550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MD" sz="3600" dirty="0" smtClean="0"/>
              <a:t>	</a:t>
            </a:r>
            <a:r>
              <a:rPr lang="ru-RU" sz="3600" dirty="0" err="1" smtClean="0"/>
              <a:t>În</a:t>
            </a:r>
            <a:r>
              <a:rPr lang="ru-RU" sz="3600" dirty="0" smtClean="0"/>
              <a:t> </a:t>
            </a:r>
            <a:r>
              <a:rPr lang="ru-RU" sz="3600" dirty="0" err="1"/>
              <a:t>Europa</a:t>
            </a:r>
            <a:r>
              <a:rPr lang="ru-RU" sz="3600" dirty="0"/>
              <a:t>, </a:t>
            </a:r>
            <a:r>
              <a:rPr lang="ru-RU" sz="3600" dirty="0" err="1"/>
              <a:t>sectorul</a:t>
            </a:r>
            <a:r>
              <a:rPr lang="ru-RU" sz="3600" dirty="0"/>
              <a:t> </a:t>
            </a:r>
            <a:r>
              <a:rPr lang="ru-RU" sz="3600" dirty="0" err="1"/>
              <a:t>alimentar</a:t>
            </a:r>
            <a:r>
              <a:rPr lang="ru-RU" sz="3600" dirty="0"/>
              <a:t> </a:t>
            </a:r>
            <a:r>
              <a:rPr lang="ru-RU" sz="3600" dirty="0" err="1"/>
              <a:t>este</a:t>
            </a:r>
            <a:r>
              <a:rPr lang="ru-RU" sz="3600" dirty="0"/>
              <a:t> </a:t>
            </a:r>
            <a:r>
              <a:rPr lang="ru-RU" sz="3600" dirty="0" err="1"/>
              <a:t>unul</a:t>
            </a:r>
            <a:r>
              <a:rPr lang="ru-RU" sz="3600" dirty="0"/>
              <a:t> </a:t>
            </a:r>
            <a:r>
              <a:rPr lang="ru-RU" sz="3600" dirty="0" err="1"/>
              <a:t>din</a:t>
            </a:r>
            <a:r>
              <a:rPr lang="ru-RU" sz="3600" dirty="0"/>
              <a:t> </a:t>
            </a:r>
            <a:r>
              <a:rPr lang="ru-RU" sz="3600" dirty="0" err="1"/>
              <a:t>cele</a:t>
            </a:r>
            <a:r>
              <a:rPr lang="ru-RU" sz="3600" dirty="0"/>
              <a:t> </a:t>
            </a:r>
            <a:r>
              <a:rPr lang="ru-RU" sz="3600" dirty="0" err="1"/>
              <a:t>mai</a:t>
            </a:r>
            <a:r>
              <a:rPr lang="ru-RU" sz="3600" dirty="0"/>
              <a:t> </a:t>
            </a:r>
            <a:r>
              <a:rPr lang="ru-RU" sz="3600" dirty="0" err="1"/>
              <a:t>importante</a:t>
            </a:r>
            <a:r>
              <a:rPr lang="ru-RU" sz="3600" dirty="0"/>
              <a:t> </a:t>
            </a:r>
            <a:r>
              <a:rPr lang="ru-RU" sz="3600" dirty="0" err="1"/>
              <a:t>din</a:t>
            </a:r>
            <a:r>
              <a:rPr lang="ru-RU" sz="3600" dirty="0"/>
              <a:t> </a:t>
            </a:r>
            <a:r>
              <a:rPr lang="ru-RU" sz="3600" dirty="0" err="1"/>
              <a:t>punct</a:t>
            </a:r>
            <a:r>
              <a:rPr lang="ru-RU" sz="3600" dirty="0"/>
              <a:t> </a:t>
            </a:r>
            <a:r>
              <a:rPr lang="ru-RU" sz="3600" dirty="0" err="1"/>
              <a:t>de</a:t>
            </a:r>
            <a:r>
              <a:rPr lang="ru-RU" sz="3600" dirty="0"/>
              <a:t> </a:t>
            </a:r>
            <a:r>
              <a:rPr lang="ru-RU" sz="3600" dirty="0" err="1"/>
              <a:t>vedere</a:t>
            </a:r>
            <a:r>
              <a:rPr lang="ru-RU" sz="3600" dirty="0"/>
              <a:t> </a:t>
            </a:r>
            <a:r>
              <a:rPr lang="ru-RU" sz="3600" dirty="0" err="1"/>
              <a:t>economic</a:t>
            </a:r>
            <a:r>
              <a:rPr lang="ru-RU" sz="3600" dirty="0"/>
              <a:t> </a:t>
            </a:r>
            <a:r>
              <a:rPr lang="ru-RU" sz="3600" dirty="0" err="1"/>
              <a:t>și</a:t>
            </a:r>
            <a:r>
              <a:rPr lang="ru-RU" sz="3600" dirty="0"/>
              <a:t> </a:t>
            </a:r>
            <a:r>
              <a:rPr lang="ru-RU" sz="3600" dirty="0" err="1"/>
              <a:t>unul</a:t>
            </a:r>
            <a:r>
              <a:rPr lang="ru-RU" sz="3600" dirty="0"/>
              <a:t> </a:t>
            </a:r>
            <a:r>
              <a:rPr lang="ru-RU" sz="3600" dirty="0" err="1"/>
              <a:t>din</a:t>
            </a:r>
            <a:r>
              <a:rPr lang="ru-RU" sz="3600" dirty="0"/>
              <a:t> </a:t>
            </a:r>
            <a:r>
              <a:rPr lang="ru-RU" sz="3600" dirty="0" err="1"/>
              <a:t>cele</a:t>
            </a:r>
            <a:r>
              <a:rPr lang="ru-RU" sz="3600" dirty="0"/>
              <a:t> </a:t>
            </a:r>
            <a:r>
              <a:rPr lang="ru-RU" sz="3600" dirty="0" err="1"/>
              <a:t>mai</a:t>
            </a:r>
            <a:r>
              <a:rPr lang="ru-RU" sz="3600" dirty="0"/>
              <a:t> </a:t>
            </a:r>
            <a:r>
              <a:rPr lang="ru-RU" sz="3600" dirty="0" err="1"/>
              <a:t>dinamice</a:t>
            </a:r>
            <a:r>
              <a:rPr lang="ru-RU" sz="3600" dirty="0"/>
              <a:t>. </a:t>
            </a:r>
            <a:r>
              <a:rPr lang="ru-RU" sz="3600" dirty="0" err="1"/>
              <a:t>Din</a:t>
            </a:r>
            <a:r>
              <a:rPr lang="ru-RU" sz="3600" dirty="0"/>
              <a:t> </a:t>
            </a:r>
            <a:r>
              <a:rPr lang="ru-RU" sz="3600" dirty="0" err="1"/>
              <a:t>cele</a:t>
            </a:r>
            <a:r>
              <a:rPr lang="ru-RU" sz="3600" dirty="0"/>
              <a:t> </a:t>
            </a:r>
            <a:r>
              <a:rPr lang="ru-RU" sz="3600" dirty="0" err="1"/>
              <a:t>aproximativ</a:t>
            </a:r>
            <a:r>
              <a:rPr lang="ru-RU" sz="3600" dirty="0"/>
              <a:t> 310 000 </a:t>
            </a:r>
            <a:r>
              <a:rPr lang="ru-RU" sz="3600" dirty="0" err="1"/>
              <a:t>companii</a:t>
            </a:r>
            <a:r>
              <a:rPr lang="ru-RU" sz="3600" dirty="0"/>
              <a:t> </a:t>
            </a:r>
            <a:r>
              <a:rPr lang="ru-RU" sz="3600" dirty="0" err="1"/>
              <a:t>care</a:t>
            </a:r>
            <a:r>
              <a:rPr lang="ru-RU" sz="3600" dirty="0"/>
              <a:t> </a:t>
            </a:r>
            <a:r>
              <a:rPr lang="ru-RU" sz="3600" dirty="0" err="1"/>
              <a:t>au</a:t>
            </a:r>
            <a:r>
              <a:rPr lang="ru-RU" sz="3600" dirty="0"/>
              <a:t> </a:t>
            </a:r>
            <a:r>
              <a:rPr lang="ru-RU" sz="3600" dirty="0" err="1"/>
              <a:t>ca</a:t>
            </a:r>
            <a:r>
              <a:rPr lang="ru-RU" sz="3600" dirty="0"/>
              <a:t> </a:t>
            </a:r>
            <a:r>
              <a:rPr lang="ru-RU" sz="3600" dirty="0" err="1"/>
              <a:t>obiect</a:t>
            </a:r>
            <a:r>
              <a:rPr lang="ru-RU" sz="3600" dirty="0"/>
              <a:t> </a:t>
            </a:r>
            <a:r>
              <a:rPr lang="ru-RU" sz="3600" dirty="0" err="1"/>
              <a:t>al</a:t>
            </a:r>
            <a:r>
              <a:rPr lang="ru-RU" sz="3600" dirty="0"/>
              <a:t> </a:t>
            </a:r>
            <a:r>
              <a:rPr lang="ru-RU" sz="3600" dirty="0" err="1"/>
              <a:t>activității</a:t>
            </a:r>
            <a:r>
              <a:rPr lang="ru-RU" sz="3600" dirty="0"/>
              <a:t> </a:t>
            </a:r>
            <a:r>
              <a:rPr lang="ru-RU" sz="3600" dirty="0" err="1"/>
              <a:t>producerea</a:t>
            </a:r>
            <a:r>
              <a:rPr lang="ru-RU" sz="3600" dirty="0"/>
              <a:t> </a:t>
            </a:r>
            <a:r>
              <a:rPr lang="ru-RU" sz="3600" dirty="0" err="1"/>
              <a:t>și</a:t>
            </a:r>
            <a:r>
              <a:rPr lang="ru-RU" sz="3600" dirty="0"/>
              <a:t> </a:t>
            </a:r>
            <a:r>
              <a:rPr lang="ru-RU" sz="3600" dirty="0" err="1"/>
              <a:t>comercializarea</a:t>
            </a:r>
            <a:r>
              <a:rPr lang="ru-RU" sz="3600" dirty="0"/>
              <a:t> </a:t>
            </a:r>
            <a:r>
              <a:rPr lang="ru-RU" sz="3600" dirty="0" err="1"/>
              <a:t>de</a:t>
            </a:r>
            <a:r>
              <a:rPr lang="ru-RU" sz="3600" dirty="0"/>
              <a:t> </a:t>
            </a:r>
            <a:r>
              <a:rPr lang="ru-RU" sz="3600" dirty="0" err="1"/>
              <a:t>alimente</a:t>
            </a:r>
            <a:r>
              <a:rPr lang="ru-RU" sz="3600" dirty="0"/>
              <a:t> </a:t>
            </a:r>
            <a:r>
              <a:rPr lang="ru-RU" sz="3600" dirty="0" err="1"/>
              <a:t>și</a:t>
            </a:r>
            <a:r>
              <a:rPr lang="ru-RU" sz="3600" dirty="0"/>
              <a:t> </a:t>
            </a:r>
            <a:r>
              <a:rPr lang="ru-RU" sz="3600" dirty="0" err="1"/>
              <a:t>băuturi</a:t>
            </a:r>
            <a:r>
              <a:rPr lang="ru-RU" sz="3600" dirty="0"/>
              <a:t> (99,1% </a:t>
            </a:r>
            <a:r>
              <a:rPr lang="ru-RU" sz="3600" dirty="0" err="1"/>
              <a:t>fiind</a:t>
            </a:r>
            <a:r>
              <a:rPr lang="ru-RU" sz="3600" dirty="0"/>
              <a:t> </a:t>
            </a:r>
            <a:r>
              <a:rPr lang="ru-RU" sz="3600" dirty="0" err="1"/>
              <a:t>întreprinderi</a:t>
            </a:r>
            <a:r>
              <a:rPr lang="ru-RU" sz="3600" dirty="0"/>
              <a:t> </a:t>
            </a:r>
            <a:r>
              <a:rPr lang="ru-RU" sz="3600" dirty="0" err="1"/>
              <a:t>mici</a:t>
            </a:r>
            <a:r>
              <a:rPr lang="ru-RU" sz="3600" dirty="0"/>
              <a:t> </a:t>
            </a:r>
            <a:r>
              <a:rPr lang="ru-RU" sz="3600" dirty="0" err="1"/>
              <a:t>și</a:t>
            </a:r>
            <a:r>
              <a:rPr lang="ru-RU" sz="3600" dirty="0"/>
              <a:t> </a:t>
            </a:r>
            <a:r>
              <a:rPr lang="ru-RU" sz="3600" dirty="0" err="1"/>
              <a:t>mijlocii</a:t>
            </a:r>
            <a:r>
              <a:rPr lang="ru-RU" sz="3600" dirty="0"/>
              <a:t>), 100% </a:t>
            </a:r>
            <a:r>
              <a:rPr lang="ru-RU" sz="3600" dirty="0" err="1"/>
              <a:t>utilizează</a:t>
            </a:r>
            <a:r>
              <a:rPr lang="ru-RU" sz="3600" dirty="0"/>
              <a:t> </a:t>
            </a:r>
            <a:r>
              <a:rPr lang="ru-RU" sz="3600" dirty="0" err="1"/>
              <a:t>la</a:t>
            </a:r>
            <a:r>
              <a:rPr lang="ru-RU" sz="3600" dirty="0"/>
              <a:t> </a:t>
            </a:r>
            <a:r>
              <a:rPr lang="ru-RU" sz="3600" dirty="0" err="1"/>
              <a:t>un</a:t>
            </a:r>
            <a:r>
              <a:rPr lang="ru-RU" sz="3600" dirty="0"/>
              <a:t> </a:t>
            </a:r>
            <a:r>
              <a:rPr lang="ru-RU" sz="3600" dirty="0" err="1"/>
              <a:t>moment</a:t>
            </a:r>
            <a:r>
              <a:rPr lang="ru-RU" sz="3600" dirty="0"/>
              <a:t> </a:t>
            </a:r>
            <a:r>
              <a:rPr lang="ru-RU" sz="3600" dirty="0" err="1"/>
              <a:t>dat</a:t>
            </a:r>
            <a:r>
              <a:rPr lang="ru-RU" sz="3600" dirty="0"/>
              <a:t> </a:t>
            </a:r>
            <a:r>
              <a:rPr lang="ru-RU" sz="3600" dirty="0" err="1"/>
              <a:t>aditivi</a:t>
            </a:r>
            <a:r>
              <a:rPr lang="ru-RU" sz="3600" dirty="0"/>
              <a:t> </a:t>
            </a:r>
            <a:r>
              <a:rPr lang="ru-RU" sz="3600" dirty="0" err="1"/>
              <a:t>alimentari</a:t>
            </a:r>
            <a:r>
              <a:rPr lang="ru-RU" sz="3600" dirty="0"/>
              <a:t>. </a:t>
            </a:r>
            <a:endParaRPr lang="ro-MD" sz="3600" dirty="0" smtClean="0"/>
          </a:p>
          <a:p>
            <a:pPr algn="just"/>
            <a:r>
              <a:rPr lang="ro-MD" sz="3600" dirty="0"/>
              <a:t>	</a:t>
            </a:r>
            <a:r>
              <a:rPr lang="ru-RU" sz="3600" dirty="0" err="1" smtClean="0"/>
              <a:t>În</a:t>
            </a:r>
            <a:r>
              <a:rPr lang="ru-RU" sz="3600" dirty="0" smtClean="0"/>
              <a:t> </a:t>
            </a:r>
            <a:r>
              <a:rPr lang="ru-RU" sz="3600" dirty="0" err="1"/>
              <a:t>același</a:t>
            </a:r>
            <a:r>
              <a:rPr lang="ru-RU" sz="3600" dirty="0"/>
              <a:t> </a:t>
            </a:r>
            <a:r>
              <a:rPr lang="ru-RU" sz="3600" dirty="0" err="1"/>
              <a:t>timp</a:t>
            </a:r>
            <a:r>
              <a:rPr lang="ru-RU" sz="3600" dirty="0"/>
              <a:t>, e </a:t>
            </a:r>
            <a:r>
              <a:rPr lang="ru-RU" sz="3600" dirty="0" err="1"/>
              <a:t>greu</a:t>
            </a:r>
            <a:r>
              <a:rPr lang="ru-RU" sz="3600" dirty="0"/>
              <a:t> </a:t>
            </a:r>
            <a:r>
              <a:rPr lang="ru-RU" sz="3600" dirty="0" err="1"/>
              <a:t>de</a:t>
            </a:r>
            <a:r>
              <a:rPr lang="ru-RU" sz="3600" dirty="0"/>
              <a:t> </a:t>
            </a:r>
            <a:r>
              <a:rPr lang="ru-RU" sz="3600" dirty="0" err="1"/>
              <a:t>evaluat</a:t>
            </a:r>
            <a:r>
              <a:rPr lang="ru-RU" sz="3600" dirty="0"/>
              <a:t> </a:t>
            </a:r>
            <a:r>
              <a:rPr lang="ru-RU" sz="3600" dirty="0" err="1"/>
              <a:t>cu</a:t>
            </a:r>
            <a:r>
              <a:rPr lang="ru-RU" sz="3600" dirty="0"/>
              <a:t> </a:t>
            </a:r>
            <a:r>
              <a:rPr lang="ru-RU" sz="3600" dirty="0" err="1"/>
              <a:t>precizie</a:t>
            </a:r>
            <a:r>
              <a:rPr lang="ru-RU" sz="3600" dirty="0"/>
              <a:t> </a:t>
            </a:r>
            <a:r>
              <a:rPr lang="ru-RU" sz="3600" dirty="0" err="1"/>
              <a:t>numărul</a:t>
            </a:r>
            <a:r>
              <a:rPr lang="ru-RU" sz="3600" dirty="0"/>
              <a:t> </a:t>
            </a:r>
            <a:r>
              <a:rPr lang="ru-RU" sz="3600" dirty="0" err="1"/>
              <a:t>de</a:t>
            </a:r>
            <a:r>
              <a:rPr lang="ru-RU" sz="3600" dirty="0"/>
              <a:t> </a:t>
            </a:r>
            <a:r>
              <a:rPr lang="ru-RU" sz="3600" dirty="0" err="1"/>
              <a:t>producători</a:t>
            </a:r>
            <a:r>
              <a:rPr lang="ru-RU" sz="3600" dirty="0"/>
              <a:t> </a:t>
            </a:r>
            <a:r>
              <a:rPr lang="ru-RU" sz="3600" dirty="0" err="1"/>
              <a:t>de</a:t>
            </a:r>
            <a:r>
              <a:rPr lang="ru-RU" sz="3600" dirty="0"/>
              <a:t> </a:t>
            </a:r>
            <a:r>
              <a:rPr lang="ru-RU" sz="3600" dirty="0" err="1"/>
              <a:t>aditivi</a:t>
            </a:r>
            <a:r>
              <a:rPr lang="ru-RU" sz="3600" dirty="0"/>
              <a:t> </a:t>
            </a:r>
            <a:r>
              <a:rPr lang="ru-RU" sz="3600" dirty="0" err="1"/>
              <a:t>alimentari</a:t>
            </a:r>
            <a:r>
              <a:rPr lang="ru-RU" sz="3600" dirty="0"/>
              <a:t>, </a:t>
            </a:r>
            <a:r>
              <a:rPr lang="ru-RU" sz="3600" dirty="0" err="1"/>
              <a:t>deoarece</a:t>
            </a:r>
            <a:r>
              <a:rPr lang="ru-RU" sz="3600" dirty="0"/>
              <a:t> </a:t>
            </a:r>
            <a:r>
              <a:rPr lang="ru-RU" sz="3600" dirty="0" err="1"/>
              <a:t>de</a:t>
            </a:r>
            <a:r>
              <a:rPr lang="ru-RU" sz="3600" dirty="0"/>
              <a:t> </a:t>
            </a:r>
            <a:r>
              <a:rPr lang="ru-RU" sz="3600" dirty="0" err="1"/>
              <a:t>multe</a:t>
            </a:r>
            <a:r>
              <a:rPr lang="ru-RU" sz="3600" dirty="0"/>
              <a:t> </a:t>
            </a:r>
            <a:r>
              <a:rPr lang="ru-RU" sz="3600" dirty="0" err="1"/>
              <a:t>ori</a:t>
            </a:r>
            <a:r>
              <a:rPr lang="ru-RU" sz="3600" dirty="0"/>
              <a:t> </a:t>
            </a:r>
            <a:r>
              <a:rPr lang="ru-RU" sz="3600" dirty="0" err="1"/>
              <a:t>aditivii</a:t>
            </a:r>
            <a:r>
              <a:rPr lang="ru-RU" sz="3600" dirty="0"/>
              <a:t> </a:t>
            </a:r>
            <a:r>
              <a:rPr lang="ru-RU" sz="3600" dirty="0" err="1"/>
              <a:t>nu</a:t>
            </a:r>
            <a:r>
              <a:rPr lang="ru-RU" sz="3600" dirty="0"/>
              <a:t> </a:t>
            </a:r>
            <a:r>
              <a:rPr lang="ru-RU" sz="3600" dirty="0" err="1"/>
              <a:t>sunt</a:t>
            </a:r>
            <a:r>
              <a:rPr lang="ru-RU" sz="3600" dirty="0"/>
              <a:t> </a:t>
            </a:r>
            <a:r>
              <a:rPr lang="ru-RU" sz="3600" dirty="0" err="1"/>
              <a:t>singurul</a:t>
            </a:r>
            <a:r>
              <a:rPr lang="ru-RU" sz="3600" dirty="0"/>
              <a:t> </a:t>
            </a:r>
            <a:r>
              <a:rPr lang="ru-RU" sz="3600" dirty="0" err="1"/>
              <a:t>produs</a:t>
            </a:r>
            <a:r>
              <a:rPr lang="ru-RU" sz="3600" dirty="0"/>
              <a:t> </a:t>
            </a:r>
            <a:r>
              <a:rPr lang="ru-RU" sz="3600" dirty="0" err="1"/>
              <a:t>al</a:t>
            </a:r>
            <a:r>
              <a:rPr lang="ru-RU" sz="3600" dirty="0"/>
              <a:t> </a:t>
            </a:r>
            <a:r>
              <a:rPr lang="ru-RU" sz="3600" dirty="0" err="1"/>
              <a:t>companiei</a:t>
            </a:r>
            <a:r>
              <a:rPr lang="ru-RU" sz="3600" dirty="0"/>
              <a:t> </a:t>
            </a:r>
            <a:r>
              <a:rPr lang="ru-RU" sz="3600" dirty="0" err="1"/>
              <a:t>respective</a:t>
            </a:r>
            <a:r>
              <a:rPr lang="ru-RU" sz="3600" dirty="0" smtClean="0"/>
              <a:t>.</a:t>
            </a:r>
            <a:endParaRPr lang="ro-MD" sz="3600" dirty="0" smtClean="0"/>
          </a:p>
        </p:txBody>
      </p:sp>
    </p:spTree>
    <p:extLst>
      <p:ext uri="{BB962C8B-B14F-4D97-AF65-F5344CB8AC3E}">
        <p14:creationId xmlns:p14="http://schemas.microsoft.com/office/powerpoint/2010/main" val="565935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3345" y="612203"/>
            <a:ext cx="115546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/>
              <a:t>În</a:t>
            </a:r>
            <a:r>
              <a:rPr lang="en-US" sz="3200" dirty="0"/>
              <a:t> </a:t>
            </a:r>
            <a:r>
              <a:rPr lang="en-US" sz="3200" dirty="0" err="1"/>
              <a:t>Uniunea</a:t>
            </a:r>
            <a:r>
              <a:rPr lang="en-US" sz="3200" dirty="0"/>
              <a:t> </a:t>
            </a:r>
            <a:r>
              <a:rPr lang="en-US" sz="3200" dirty="0" err="1"/>
              <a:t>Europeană</a:t>
            </a:r>
            <a:r>
              <a:rPr lang="en-US" sz="3200" dirty="0"/>
              <a:t>, </a:t>
            </a:r>
            <a:r>
              <a:rPr lang="en-US" sz="3200" dirty="0" err="1" smtClean="0"/>
              <a:t>utilizarea</a:t>
            </a:r>
            <a:r>
              <a:rPr lang="en-US" sz="3200" dirty="0" smtClean="0"/>
              <a:t> </a:t>
            </a:r>
            <a:r>
              <a:rPr lang="en-US" sz="3200" dirty="0" err="1"/>
              <a:t>aditivilor</a:t>
            </a:r>
            <a:r>
              <a:rPr lang="en-US" sz="3200" dirty="0"/>
              <a:t> are la </a:t>
            </a:r>
            <a:r>
              <a:rPr lang="en-US" sz="3200" dirty="0" err="1"/>
              <a:t>bază</a:t>
            </a:r>
            <a:r>
              <a:rPr lang="en-US" sz="3200" dirty="0"/>
              <a:t> </a:t>
            </a:r>
            <a:r>
              <a:rPr lang="en-US" sz="3200" dirty="0" err="1"/>
              <a:t>cerințe</a:t>
            </a:r>
            <a:r>
              <a:rPr lang="en-US" sz="3200" dirty="0"/>
              <a:t> </a:t>
            </a:r>
            <a:r>
              <a:rPr lang="en-US" sz="3200" dirty="0" err="1"/>
              <a:t>foarte</a:t>
            </a:r>
            <a:r>
              <a:rPr lang="en-US" sz="3200" dirty="0"/>
              <a:t> </a:t>
            </a:r>
            <a:r>
              <a:rPr lang="en-US" sz="3200" dirty="0" err="1"/>
              <a:t>stricte</a:t>
            </a:r>
            <a:r>
              <a:rPr lang="en-US" sz="3200" dirty="0"/>
              <a:t> </a:t>
            </a:r>
            <a:r>
              <a:rPr lang="en-US" sz="3200" dirty="0" err="1"/>
              <a:t>în</a:t>
            </a:r>
            <a:r>
              <a:rPr lang="en-US" sz="3200" dirty="0"/>
              <a:t> </a:t>
            </a:r>
            <a:r>
              <a:rPr lang="en-US" sz="3200" dirty="0" err="1"/>
              <a:t>ceea</a:t>
            </a:r>
            <a:r>
              <a:rPr lang="en-US" sz="3200" dirty="0"/>
              <a:t> </a:t>
            </a:r>
            <a:r>
              <a:rPr lang="en-US" sz="3200" dirty="0" err="1"/>
              <a:t>ce</a:t>
            </a:r>
            <a:r>
              <a:rPr lang="en-US" sz="3200" dirty="0"/>
              <a:t> </a:t>
            </a:r>
            <a:r>
              <a:rPr lang="en-US" sz="3200" dirty="0" err="1"/>
              <a:t>privește</a:t>
            </a:r>
            <a:r>
              <a:rPr lang="en-US" sz="3200" dirty="0"/>
              <a:t> </a:t>
            </a:r>
            <a:r>
              <a:rPr lang="en-US" sz="3200" dirty="0" err="1"/>
              <a:t>înlocuitatea</a:t>
            </a:r>
            <a:r>
              <a:rPr lang="en-US" sz="3200" dirty="0"/>
              <a:t> </a:t>
            </a:r>
            <a:r>
              <a:rPr lang="en-US" sz="3200" dirty="0" err="1"/>
              <a:t>acestora</a:t>
            </a:r>
            <a:r>
              <a:rPr lang="en-US" sz="3200" dirty="0"/>
              <a:t> </a:t>
            </a:r>
            <a:r>
              <a:rPr lang="en-US" sz="3200" dirty="0" err="1"/>
              <a:t>și</a:t>
            </a:r>
            <a:r>
              <a:rPr lang="en-US" sz="3200" dirty="0"/>
              <a:t> </a:t>
            </a:r>
            <a:r>
              <a:rPr lang="en-US" sz="3200" dirty="0" err="1"/>
              <a:t>necesitatea</a:t>
            </a:r>
            <a:r>
              <a:rPr lang="en-US" sz="3200" dirty="0"/>
              <a:t> </a:t>
            </a:r>
            <a:r>
              <a:rPr lang="en-US" sz="3200" dirty="0" err="1"/>
              <a:t>folosirii</a:t>
            </a:r>
            <a:r>
              <a:rPr lang="en-US" sz="3200" dirty="0"/>
              <a:t> </a:t>
            </a:r>
            <a:r>
              <a:rPr lang="en-US" sz="3200" dirty="0" err="1"/>
              <a:t>lor</a:t>
            </a:r>
            <a:r>
              <a:rPr lang="en-US" sz="3200" dirty="0"/>
              <a:t>. </a:t>
            </a:r>
            <a:r>
              <a:rPr lang="en-US" sz="3200" dirty="0" err="1"/>
              <a:t>Pentru</a:t>
            </a:r>
            <a:r>
              <a:rPr lang="en-US" sz="3200" dirty="0"/>
              <a:t> ca un </a:t>
            </a:r>
            <a:r>
              <a:rPr lang="en-US" sz="3200" dirty="0" err="1"/>
              <a:t>aditiv</a:t>
            </a:r>
            <a:r>
              <a:rPr lang="en-US" sz="3200" dirty="0"/>
              <a:t> </a:t>
            </a:r>
            <a:r>
              <a:rPr lang="en-US" sz="3200" dirty="0" err="1"/>
              <a:t>să</a:t>
            </a:r>
            <a:r>
              <a:rPr lang="en-US" sz="3200" dirty="0"/>
              <a:t> </a:t>
            </a:r>
            <a:r>
              <a:rPr lang="en-US" sz="3200" dirty="0" err="1"/>
              <a:t>poată</a:t>
            </a:r>
            <a:r>
              <a:rPr lang="en-US" sz="3200" dirty="0"/>
              <a:t> fi </a:t>
            </a:r>
            <a:r>
              <a:rPr lang="en-US" sz="3200" dirty="0" err="1"/>
              <a:t>comercializat</a:t>
            </a:r>
            <a:r>
              <a:rPr lang="en-US" sz="3200" dirty="0"/>
              <a:t> </a:t>
            </a:r>
            <a:r>
              <a:rPr lang="en-US" sz="3200" dirty="0" err="1"/>
              <a:t>și</a:t>
            </a:r>
            <a:r>
              <a:rPr lang="en-US" sz="3200" dirty="0"/>
              <a:t> </a:t>
            </a:r>
            <a:r>
              <a:rPr lang="en-US" sz="3200" dirty="0" err="1"/>
              <a:t>utilizat</a:t>
            </a:r>
            <a:r>
              <a:rPr lang="en-US" sz="3200" dirty="0"/>
              <a:t>, el </a:t>
            </a:r>
            <a:r>
              <a:rPr lang="en-US" sz="3200" dirty="0" err="1"/>
              <a:t>trebuie</a:t>
            </a:r>
            <a:r>
              <a:rPr lang="en-US" sz="3200" dirty="0"/>
              <a:t> </a:t>
            </a:r>
            <a:r>
              <a:rPr lang="en-US" sz="3200" dirty="0" err="1"/>
              <a:t>să</a:t>
            </a:r>
            <a:r>
              <a:rPr lang="en-US" sz="3200" dirty="0"/>
              <a:t> fie </a:t>
            </a:r>
            <a:r>
              <a:rPr lang="en-US" sz="3200" dirty="0" err="1"/>
              <a:t>prezent</a:t>
            </a:r>
            <a:r>
              <a:rPr lang="en-US" sz="3200" dirty="0"/>
              <a:t> </a:t>
            </a:r>
            <a:r>
              <a:rPr lang="en-US" sz="3200" dirty="0" err="1"/>
              <a:t>pe</a:t>
            </a:r>
            <a:r>
              <a:rPr lang="en-US" sz="3200" dirty="0"/>
              <a:t> </a:t>
            </a:r>
            <a:r>
              <a:rPr lang="en-US" sz="3200" dirty="0" err="1"/>
              <a:t>lista</a:t>
            </a:r>
            <a:r>
              <a:rPr lang="en-US" sz="3200" dirty="0"/>
              <a:t> </a:t>
            </a:r>
            <a:r>
              <a:rPr lang="en-US" sz="3200" dirty="0" err="1"/>
              <a:t>unională</a:t>
            </a:r>
            <a:r>
              <a:rPr lang="en-US" sz="3200" dirty="0"/>
              <a:t> de </a:t>
            </a:r>
            <a:r>
              <a:rPr lang="en-US" sz="3200" dirty="0" err="1"/>
              <a:t>aditivi</a:t>
            </a:r>
            <a:r>
              <a:rPr lang="en-US" sz="3200" dirty="0"/>
              <a:t> </a:t>
            </a:r>
            <a:r>
              <a:rPr lang="en-US" sz="3200" dirty="0" err="1"/>
              <a:t>permiși</a:t>
            </a:r>
            <a:r>
              <a:rPr lang="en-US" sz="3200" dirty="0"/>
              <a:t> (</a:t>
            </a:r>
            <a:r>
              <a:rPr lang="en-US" sz="3200" dirty="0" err="1"/>
              <a:t>legislația</a:t>
            </a:r>
            <a:r>
              <a:rPr lang="en-US" sz="3200" dirty="0"/>
              <a:t> </a:t>
            </a:r>
            <a:r>
              <a:rPr lang="en-US" sz="3200" dirty="0" err="1"/>
              <a:t>comunității</a:t>
            </a:r>
            <a:r>
              <a:rPr lang="en-US" sz="3200" dirty="0"/>
              <a:t> </a:t>
            </a:r>
            <a:r>
              <a:rPr lang="en-US" sz="3200" dirty="0" err="1"/>
              <a:t>bazându</a:t>
            </a:r>
            <a:r>
              <a:rPr lang="en-US" sz="3200" dirty="0"/>
              <a:t>-se </a:t>
            </a:r>
            <a:r>
              <a:rPr lang="en-US" sz="3200" dirty="0" err="1"/>
              <a:t>pe</a:t>
            </a:r>
            <a:r>
              <a:rPr lang="en-US" sz="3200" dirty="0"/>
              <a:t> </a:t>
            </a:r>
            <a:r>
              <a:rPr lang="en-US" sz="3200" dirty="0" err="1"/>
              <a:t>așa-zisele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“</a:t>
            </a:r>
            <a:r>
              <a:rPr lang="en-US" sz="3200" dirty="0" err="1">
                <a:solidFill>
                  <a:srgbClr val="FF0000"/>
                </a:solidFill>
              </a:rPr>
              <a:t>liste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pozitive</a:t>
            </a:r>
            <a:r>
              <a:rPr lang="en-US" sz="3200" dirty="0" smtClean="0">
                <a:solidFill>
                  <a:srgbClr val="FF0000"/>
                </a:solidFill>
              </a:rPr>
              <a:t>”</a:t>
            </a:r>
            <a:r>
              <a:rPr lang="en-US" sz="3200" dirty="0" smtClean="0"/>
              <a:t>).</a:t>
            </a:r>
            <a:endParaRPr lang="ru-RU" sz="3200" dirty="0"/>
          </a:p>
        </p:txBody>
      </p:sp>
      <p:pic>
        <p:nvPicPr>
          <p:cNvPr id="2050" name="Picture 2" descr="CJUE: Interzicerea pe etape, la nivelul UE, a țigaretelor și a tutunului de  rulat aromate este validă | Bizla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654" y="3720205"/>
            <a:ext cx="8929255" cy="300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642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781" y="83125"/>
            <a:ext cx="454890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err="1"/>
              <a:t>Practic</a:t>
            </a:r>
            <a:r>
              <a:rPr lang="ru-RU" sz="2800" dirty="0"/>
              <a:t>, </a:t>
            </a:r>
            <a:r>
              <a:rPr lang="ru-RU" sz="2800" dirty="0" err="1"/>
              <a:t>dacă</a:t>
            </a:r>
            <a:r>
              <a:rPr lang="ru-RU" sz="2800" dirty="0"/>
              <a:t> </a:t>
            </a:r>
            <a:r>
              <a:rPr lang="ru-RU" sz="2800" dirty="0" err="1"/>
              <a:t>un</a:t>
            </a:r>
            <a:r>
              <a:rPr lang="ru-RU" sz="2800" dirty="0"/>
              <a:t> </a:t>
            </a:r>
            <a:r>
              <a:rPr lang="ru-RU" sz="2800" dirty="0" err="1"/>
              <a:t>aditiv</a:t>
            </a:r>
            <a:r>
              <a:rPr lang="ru-RU" sz="2800" dirty="0"/>
              <a:t> </a:t>
            </a:r>
            <a:r>
              <a:rPr lang="ru-RU" sz="2800" dirty="0" err="1"/>
              <a:t>este</a:t>
            </a:r>
            <a:r>
              <a:rPr lang="ru-RU" sz="2800" dirty="0"/>
              <a:t> </a:t>
            </a:r>
            <a:r>
              <a:rPr lang="ru-RU" sz="2800" dirty="0" err="1"/>
              <a:t>pe</a:t>
            </a:r>
            <a:r>
              <a:rPr lang="ru-RU" sz="2800" dirty="0"/>
              <a:t> o </a:t>
            </a:r>
            <a:r>
              <a:rPr lang="ru-RU" sz="2800" dirty="0" err="1"/>
              <a:t>astfel</a:t>
            </a:r>
            <a:r>
              <a:rPr lang="ru-RU" sz="2800" dirty="0"/>
              <a:t> </a:t>
            </a:r>
            <a:r>
              <a:rPr lang="ru-RU" sz="2800" dirty="0" err="1"/>
              <a:t>de</a:t>
            </a:r>
            <a:r>
              <a:rPr lang="ru-RU" sz="2800" dirty="0"/>
              <a:t> </a:t>
            </a:r>
            <a:r>
              <a:rPr lang="ru-RU" sz="2800" dirty="0" err="1"/>
              <a:t>listă</a:t>
            </a:r>
            <a:r>
              <a:rPr lang="ru-RU" sz="2800" dirty="0"/>
              <a:t>, </a:t>
            </a:r>
            <a:r>
              <a:rPr lang="ru-RU" sz="2800" dirty="0" err="1"/>
              <a:t>înseamnă</a:t>
            </a:r>
            <a:r>
              <a:rPr lang="ru-RU" sz="2800" dirty="0"/>
              <a:t> </a:t>
            </a:r>
            <a:r>
              <a:rPr lang="ru-RU" sz="2800" dirty="0" err="1"/>
              <a:t>că</a:t>
            </a:r>
            <a:r>
              <a:rPr lang="ru-RU" sz="2800" dirty="0"/>
              <a:t>: </a:t>
            </a:r>
            <a:endParaRPr lang="ro-MD" sz="2800" dirty="0" smtClean="0"/>
          </a:p>
          <a:p>
            <a:pPr algn="just"/>
            <a:r>
              <a:rPr lang="ru-RU" sz="3200" dirty="0" smtClean="0">
                <a:solidFill>
                  <a:srgbClr val="FF0000"/>
                </a:solidFill>
              </a:rPr>
              <a:t>- </a:t>
            </a:r>
            <a:r>
              <a:rPr lang="ru-RU" sz="2800" dirty="0">
                <a:solidFill>
                  <a:srgbClr val="FF0000"/>
                </a:solidFill>
              </a:rPr>
              <a:t>a </a:t>
            </a:r>
            <a:r>
              <a:rPr lang="ru-RU" sz="2800" dirty="0" err="1">
                <a:solidFill>
                  <a:srgbClr val="FF0000"/>
                </a:solidFill>
              </a:rPr>
              <a:t>fost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supus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unei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evaluări</a:t>
            </a:r>
            <a:r>
              <a:rPr lang="ru-RU" sz="2800" dirty="0">
                <a:solidFill>
                  <a:srgbClr val="FF0000"/>
                </a:solidFill>
              </a:rPr>
              <a:t>, </a:t>
            </a:r>
            <a:r>
              <a:rPr lang="ru-RU" sz="2800" dirty="0" err="1">
                <a:solidFill>
                  <a:srgbClr val="FF0000"/>
                </a:solidFill>
              </a:rPr>
              <a:t>în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urma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căreia</a:t>
            </a:r>
            <a:r>
              <a:rPr lang="ru-RU" sz="2800" dirty="0">
                <a:solidFill>
                  <a:srgbClr val="FF0000"/>
                </a:solidFill>
              </a:rPr>
              <a:t> s-a </a:t>
            </a:r>
            <a:r>
              <a:rPr lang="ru-RU" sz="2800" dirty="0" err="1">
                <a:solidFill>
                  <a:srgbClr val="FF0000"/>
                </a:solidFill>
              </a:rPr>
              <a:t>concluzionat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că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nu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ridică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nici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un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fel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de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probleme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în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ceea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ce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privește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sănătatea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consumatorilor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la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nivelul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de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utilizare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intenționat</a:t>
            </a:r>
            <a:r>
              <a:rPr lang="ru-RU" sz="2800" dirty="0">
                <a:solidFill>
                  <a:srgbClr val="FF0000"/>
                </a:solidFill>
              </a:rPr>
              <a:t> (</a:t>
            </a:r>
            <a:r>
              <a:rPr lang="ru-RU" sz="2800" dirty="0" err="1">
                <a:solidFill>
                  <a:srgbClr val="FF0000"/>
                </a:solidFill>
              </a:rPr>
              <a:t>proba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de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evaluare</a:t>
            </a:r>
            <a:r>
              <a:rPr lang="ru-RU" sz="2800" dirty="0">
                <a:solidFill>
                  <a:srgbClr val="FF0000"/>
                </a:solidFill>
              </a:rPr>
              <a:t> a </a:t>
            </a:r>
            <a:r>
              <a:rPr lang="ru-RU" sz="2800" dirty="0" err="1">
                <a:solidFill>
                  <a:srgbClr val="FF0000"/>
                </a:solidFill>
              </a:rPr>
              <a:t>riscului</a:t>
            </a:r>
            <a:r>
              <a:rPr lang="ru-RU" sz="2800" dirty="0">
                <a:solidFill>
                  <a:srgbClr val="FF0000"/>
                </a:solidFill>
              </a:rPr>
              <a:t>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18363" y="401780"/>
            <a:ext cx="6830291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ru-RU" sz="3600" dirty="0" err="1" smtClean="0">
                <a:solidFill>
                  <a:srgbClr val="FF0000"/>
                </a:solidFill>
              </a:rPr>
              <a:t>este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demonstrată</a:t>
            </a:r>
            <a:r>
              <a:rPr lang="ru-RU" sz="3600" dirty="0">
                <a:solidFill>
                  <a:srgbClr val="FF0000"/>
                </a:solidFill>
              </a:rPr>
              <a:t> o </a:t>
            </a:r>
            <a:r>
              <a:rPr lang="ru-RU" sz="3600" dirty="0" err="1">
                <a:solidFill>
                  <a:srgbClr val="FF0000"/>
                </a:solidFill>
              </a:rPr>
              <a:t>nevoie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tehnologică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rezonabilă</a:t>
            </a:r>
            <a:r>
              <a:rPr lang="ru-RU" sz="3600" dirty="0">
                <a:solidFill>
                  <a:srgbClr val="FF0000"/>
                </a:solidFill>
              </a:rPr>
              <a:t> a </a:t>
            </a:r>
            <a:r>
              <a:rPr lang="ru-RU" sz="3600" dirty="0" err="1">
                <a:solidFill>
                  <a:srgbClr val="FF0000"/>
                </a:solidFill>
              </a:rPr>
              <a:t>utilizării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sale</a:t>
            </a:r>
            <a:r>
              <a:rPr lang="ru-RU" sz="3600" dirty="0">
                <a:solidFill>
                  <a:srgbClr val="FF0000"/>
                </a:solidFill>
              </a:rPr>
              <a:t>. </a:t>
            </a:r>
            <a:endParaRPr lang="ro-MD" sz="3600" dirty="0" smtClean="0">
              <a:solidFill>
                <a:srgbClr val="FF0000"/>
              </a:solidFill>
            </a:endParaRPr>
          </a:p>
          <a:p>
            <a:pPr algn="just"/>
            <a:r>
              <a:rPr lang="ru-RU" sz="2400" dirty="0" smtClean="0"/>
              <a:t>(</a:t>
            </a:r>
            <a:r>
              <a:rPr lang="ru-RU" sz="2400" i="1" dirty="0" err="1"/>
              <a:t>exemplu</a:t>
            </a:r>
            <a:r>
              <a:rPr lang="ru-RU" sz="2400" i="1" dirty="0"/>
              <a:t>: </a:t>
            </a:r>
            <a:r>
              <a:rPr lang="ru-RU" sz="2400" i="1" dirty="0" err="1"/>
              <a:t>cererea</a:t>
            </a:r>
            <a:r>
              <a:rPr lang="ru-RU" sz="2400" i="1" dirty="0"/>
              <a:t> </a:t>
            </a:r>
            <a:r>
              <a:rPr lang="ru-RU" sz="2400" i="1" dirty="0" err="1"/>
              <a:t>pentru</a:t>
            </a:r>
            <a:r>
              <a:rPr lang="ru-RU" sz="2400" i="1" dirty="0"/>
              <a:t> </a:t>
            </a:r>
            <a:r>
              <a:rPr lang="ru-RU" sz="2400" i="1" dirty="0" err="1"/>
              <a:t>admiterea</a:t>
            </a:r>
            <a:r>
              <a:rPr lang="ru-RU" sz="2400" i="1" dirty="0"/>
              <a:t> </a:t>
            </a:r>
            <a:r>
              <a:rPr lang="ru-RU" sz="2400" i="1" dirty="0" err="1"/>
              <a:t>utilizării</a:t>
            </a:r>
            <a:r>
              <a:rPr lang="ru-RU" sz="2400" i="1" dirty="0"/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lizozimului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 err="1"/>
              <a:t>în</a:t>
            </a:r>
            <a:r>
              <a:rPr lang="ru-RU" sz="2400" i="1" dirty="0"/>
              <a:t> </a:t>
            </a:r>
            <a:r>
              <a:rPr lang="ru-RU" sz="2400" i="1" dirty="0" err="1"/>
              <a:t>bere</a:t>
            </a:r>
            <a:r>
              <a:rPr lang="ru-RU" sz="2400" i="1" dirty="0"/>
              <a:t>. </a:t>
            </a:r>
            <a:r>
              <a:rPr lang="ru-RU" sz="2400" i="1" dirty="0" err="1"/>
              <a:t>Industria</a:t>
            </a:r>
            <a:r>
              <a:rPr lang="ru-RU" sz="2400" i="1" dirty="0"/>
              <a:t> </a:t>
            </a:r>
            <a:r>
              <a:rPr lang="ru-RU" sz="2400" i="1" dirty="0" err="1"/>
              <a:t>de</a:t>
            </a:r>
            <a:r>
              <a:rPr lang="ru-RU" sz="2400" i="1" dirty="0"/>
              <a:t> </a:t>
            </a:r>
            <a:r>
              <a:rPr lang="ru-RU" sz="2400" i="1" dirty="0" err="1"/>
              <a:t>profil</a:t>
            </a:r>
            <a:r>
              <a:rPr lang="ru-RU" sz="2400" i="1" dirty="0"/>
              <a:t> a </a:t>
            </a:r>
            <a:r>
              <a:rPr lang="ru-RU" sz="2400" i="1" dirty="0" err="1"/>
              <a:t>solicitat</a:t>
            </a:r>
            <a:r>
              <a:rPr lang="ru-RU" sz="2400" i="1" dirty="0"/>
              <a:t> </a:t>
            </a:r>
            <a:r>
              <a:rPr lang="ru-RU" sz="2400" i="1" dirty="0" err="1"/>
              <a:t>permisiunea</a:t>
            </a:r>
            <a:r>
              <a:rPr lang="ru-RU" sz="2400" i="1" dirty="0"/>
              <a:t> </a:t>
            </a:r>
            <a:r>
              <a:rPr lang="ru-RU" sz="2400" i="1" dirty="0" err="1"/>
              <a:t>de</a:t>
            </a:r>
            <a:r>
              <a:rPr lang="ru-RU" sz="2400" i="1" dirty="0"/>
              <a:t> </a:t>
            </a:r>
            <a:r>
              <a:rPr lang="ru-RU" sz="2400" i="1" dirty="0" err="1"/>
              <a:t>folosire</a:t>
            </a:r>
            <a:r>
              <a:rPr lang="ru-RU" sz="2400" i="1" dirty="0"/>
              <a:t> a </a:t>
            </a:r>
            <a:r>
              <a:rPr lang="ru-RU" sz="2400" i="1" dirty="0" err="1"/>
              <a:t>lizozomului</a:t>
            </a:r>
            <a:r>
              <a:rPr lang="ru-RU" sz="2400" i="1" dirty="0"/>
              <a:t> </a:t>
            </a:r>
            <a:r>
              <a:rPr lang="ru-RU" sz="2400" i="1" dirty="0" err="1"/>
              <a:t>în</a:t>
            </a:r>
            <a:r>
              <a:rPr lang="ru-RU" sz="2400" i="1" dirty="0"/>
              <a:t> </a:t>
            </a:r>
            <a:r>
              <a:rPr lang="ru-RU" sz="2400" i="1" dirty="0" err="1"/>
              <a:t>diverse</a:t>
            </a:r>
            <a:r>
              <a:rPr lang="ru-RU" sz="2400" i="1" dirty="0"/>
              <a:t> </a:t>
            </a:r>
            <a:r>
              <a:rPr lang="ru-RU" sz="2400" i="1" dirty="0" err="1"/>
              <a:t>tipuri</a:t>
            </a:r>
            <a:r>
              <a:rPr lang="ru-RU" sz="2400" i="1" dirty="0"/>
              <a:t> </a:t>
            </a:r>
            <a:r>
              <a:rPr lang="ru-RU" sz="2400" i="1" dirty="0" err="1"/>
              <a:t>de</a:t>
            </a:r>
            <a:r>
              <a:rPr lang="ru-RU" sz="2400" i="1" dirty="0"/>
              <a:t> </a:t>
            </a:r>
            <a:r>
              <a:rPr lang="ru-RU" sz="2400" i="1" dirty="0" err="1"/>
              <a:t>bere</a:t>
            </a:r>
            <a:r>
              <a:rPr lang="ru-RU" sz="2400" i="1" dirty="0"/>
              <a:t>, </a:t>
            </a:r>
            <a:r>
              <a:rPr lang="ru-RU" sz="2400" i="1" dirty="0" err="1"/>
              <a:t>datorită</a:t>
            </a:r>
            <a:r>
              <a:rPr lang="ru-RU" sz="2400" i="1" dirty="0"/>
              <a:t> </a:t>
            </a:r>
            <a:r>
              <a:rPr lang="ru-RU" sz="2400" i="1" dirty="0" err="1"/>
              <a:t>rolului</a:t>
            </a:r>
            <a:r>
              <a:rPr lang="ru-RU" sz="2400" i="1" dirty="0"/>
              <a:t> </a:t>
            </a:r>
            <a:r>
              <a:rPr lang="ru-RU" sz="2400" i="1" dirty="0" err="1"/>
              <a:t>său</a:t>
            </a:r>
            <a:r>
              <a:rPr lang="ru-RU" sz="2400" i="1" dirty="0"/>
              <a:t> </a:t>
            </a:r>
            <a:r>
              <a:rPr lang="ru-RU" sz="2400" i="1" dirty="0" err="1"/>
              <a:t>conservant</a:t>
            </a:r>
            <a:r>
              <a:rPr lang="ru-RU" sz="2400" i="1" dirty="0"/>
              <a:t>. </a:t>
            </a:r>
            <a:r>
              <a:rPr lang="ru-RU" sz="2400" i="1" dirty="0" err="1"/>
              <a:t>Deoarece</a:t>
            </a:r>
            <a:r>
              <a:rPr lang="ru-RU" sz="2400" i="1" dirty="0"/>
              <a:t> </a:t>
            </a:r>
            <a:r>
              <a:rPr lang="ru-RU" sz="2400" i="1" dirty="0" err="1"/>
              <a:t>grupul</a:t>
            </a:r>
            <a:r>
              <a:rPr lang="ru-RU" sz="2400" i="1" dirty="0"/>
              <a:t> </a:t>
            </a:r>
            <a:r>
              <a:rPr lang="ru-RU" sz="2400" i="1" dirty="0" err="1"/>
              <a:t>de</a:t>
            </a:r>
            <a:r>
              <a:rPr lang="ru-RU" sz="2400" i="1" dirty="0"/>
              <a:t> </a:t>
            </a:r>
            <a:r>
              <a:rPr lang="ru-RU" sz="2400" i="1" dirty="0" err="1"/>
              <a:t>experți</a:t>
            </a:r>
            <a:r>
              <a:rPr lang="ru-RU" sz="2400" i="1" dirty="0"/>
              <a:t> </a:t>
            </a:r>
            <a:r>
              <a:rPr lang="ru-RU" sz="2400" i="1" dirty="0" err="1"/>
              <a:t>al</a:t>
            </a:r>
            <a:r>
              <a:rPr lang="ru-RU" sz="2400" i="1" dirty="0"/>
              <a:t> </a:t>
            </a:r>
            <a:r>
              <a:rPr lang="ru-RU" sz="2400" i="1" dirty="0" err="1"/>
              <a:t>Comisiei</a:t>
            </a:r>
            <a:r>
              <a:rPr lang="ru-RU" sz="2400" i="1" dirty="0"/>
              <a:t> </a:t>
            </a:r>
            <a:r>
              <a:rPr lang="ru-RU" sz="2400" i="1" dirty="0" err="1"/>
              <a:t>Europene</a:t>
            </a:r>
            <a:r>
              <a:rPr lang="ru-RU" sz="2400" i="1" dirty="0"/>
              <a:t> a </a:t>
            </a:r>
            <a:r>
              <a:rPr lang="ru-RU" sz="2400" i="1" dirty="0" err="1"/>
              <a:t>considerat</a:t>
            </a:r>
            <a:r>
              <a:rPr lang="ru-RU" sz="2400" i="1" dirty="0"/>
              <a:t> </a:t>
            </a:r>
            <a:r>
              <a:rPr lang="ru-RU" sz="2400" i="1" dirty="0" err="1"/>
              <a:t>că</a:t>
            </a:r>
            <a:r>
              <a:rPr lang="ru-RU" sz="2400" i="1" dirty="0"/>
              <a:t> </a:t>
            </a:r>
            <a:r>
              <a:rPr lang="ru-RU" sz="2400" i="1" dirty="0" err="1"/>
              <a:t>există</a:t>
            </a:r>
            <a:r>
              <a:rPr lang="ru-RU" sz="2400" i="1" dirty="0"/>
              <a:t> </a:t>
            </a:r>
            <a:r>
              <a:rPr lang="ru-RU" sz="2400" i="1" dirty="0" err="1"/>
              <a:t>justificarea</a:t>
            </a:r>
            <a:r>
              <a:rPr lang="ru-RU" sz="2400" i="1" dirty="0"/>
              <a:t> </a:t>
            </a:r>
            <a:r>
              <a:rPr lang="ru-RU" sz="2400" i="1" dirty="0" err="1"/>
              <a:t>tehnologică</a:t>
            </a:r>
            <a:r>
              <a:rPr lang="ru-RU" sz="2400" i="1" dirty="0"/>
              <a:t> </a:t>
            </a:r>
            <a:r>
              <a:rPr lang="ru-RU" sz="2400" i="1" dirty="0" err="1"/>
              <a:t>doar</a:t>
            </a:r>
            <a:r>
              <a:rPr lang="ru-RU" sz="2400" i="1" dirty="0"/>
              <a:t> </a:t>
            </a:r>
            <a:r>
              <a:rPr lang="ru-RU" sz="2400" i="1" dirty="0" err="1"/>
              <a:t>pentru</a:t>
            </a:r>
            <a:r>
              <a:rPr lang="ru-RU" sz="2400" i="1" dirty="0"/>
              <a:t> </a:t>
            </a:r>
            <a:r>
              <a:rPr lang="ru-RU" sz="2400" i="1" dirty="0" err="1"/>
              <a:t>berile</a:t>
            </a:r>
            <a:r>
              <a:rPr lang="ru-RU" sz="2400" i="1" dirty="0"/>
              <a:t> </a:t>
            </a:r>
            <a:r>
              <a:rPr lang="ru-RU" sz="2400" i="1" dirty="0" err="1"/>
              <a:t>non-pasteurizate</a:t>
            </a:r>
            <a:r>
              <a:rPr lang="ru-RU" sz="2400" i="1" dirty="0"/>
              <a:t> </a:t>
            </a:r>
            <a:r>
              <a:rPr lang="ru-RU" sz="2400" i="1" dirty="0" err="1"/>
              <a:t>sau</a:t>
            </a:r>
            <a:r>
              <a:rPr lang="ru-RU" sz="2400" i="1" dirty="0"/>
              <a:t> </a:t>
            </a:r>
            <a:r>
              <a:rPr lang="ru-RU" sz="2400" i="1" dirty="0" err="1"/>
              <a:t>non-sterile</a:t>
            </a:r>
            <a:r>
              <a:rPr lang="ru-RU" sz="2400" i="1" dirty="0"/>
              <a:t> </a:t>
            </a:r>
            <a:r>
              <a:rPr lang="ru-RU" sz="2400" i="1" dirty="0" err="1"/>
              <a:t>și</a:t>
            </a:r>
            <a:r>
              <a:rPr lang="ru-RU" sz="2400" i="1" dirty="0"/>
              <a:t> </a:t>
            </a:r>
            <a:r>
              <a:rPr lang="ru-RU" sz="2400" i="1" dirty="0" err="1"/>
              <a:t>filtrate</a:t>
            </a:r>
            <a:r>
              <a:rPr lang="ru-RU" sz="2400" i="1" dirty="0"/>
              <a:t>, </a:t>
            </a:r>
            <a:r>
              <a:rPr lang="ru-RU" sz="2400" i="1" dirty="0" err="1"/>
              <a:t>dar</a:t>
            </a:r>
            <a:r>
              <a:rPr lang="ru-RU" sz="2400" i="1" dirty="0"/>
              <a:t> </a:t>
            </a:r>
            <a:r>
              <a:rPr lang="ru-RU" sz="2400" i="1" dirty="0" err="1"/>
              <a:t>nu</a:t>
            </a:r>
            <a:r>
              <a:rPr lang="ru-RU" sz="2400" i="1" dirty="0"/>
              <a:t> </a:t>
            </a:r>
            <a:r>
              <a:rPr lang="ru-RU" sz="2400" i="1" dirty="0" err="1"/>
              <a:t>există</a:t>
            </a:r>
            <a:r>
              <a:rPr lang="ru-RU" sz="2400" i="1" dirty="0"/>
              <a:t> o </a:t>
            </a:r>
            <a:r>
              <a:rPr lang="ru-RU" sz="2400" i="1" dirty="0" err="1"/>
              <a:t>justificare</a:t>
            </a:r>
            <a:r>
              <a:rPr lang="ru-RU" sz="2400" i="1" dirty="0"/>
              <a:t> </a:t>
            </a:r>
            <a:r>
              <a:rPr lang="ru-RU" sz="2400" i="1" dirty="0" err="1"/>
              <a:t>suficientă</a:t>
            </a:r>
            <a:r>
              <a:rPr lang="ru-RU" sz="2400" i="1" dirty="0"/>
              <a:t> </a:t>
            </a:r>
            <a:r>
              <a:rPr lang="ru-RU" sz="2400" i="1" dirty="0" err="1"/>
              <a:t>pentru</a:t>
            </a:r>
            <a:r>
              <a:rPr lang="ru-RU" sz="2400" i="1" dirty="0"/>
              <a:t> </a:t>
            </a:r>
            <a:r>
              <a:rPr lang="ru-RU" sz="2400" i="1" dirty="0" err="1"/>
              <a:t>alte</a:t>
            </a:r>
            <a:r>
              <a:rPr lang="ru-RU" sz="2400" i="1" dirty="0"/>
              <a:t> </a:t>
            </a:r>
            <a:r>
              <a:rPr lang="ru-RU" sz="2400" i="1" dirty="0" err="1"/>
              <a:t>tipuri</a:t>
            </a:r>
            <a:r>
              <a:rPr lang="ru-RU" sz="2400" i="1" dirty="0"/>
              <a:t> </a:t>
            </a:r>
            <a:r>
              <a:rPr lang="ru-RU" sz="2400" i="1" dirty="0" err="1"/>
              <a:t>de</a:t>
            </a:r>
            <a:r>
              <a:rPr lang="ru-RU" sz="2400" i="1" dirty="0"/>
              <a:t> </a:t>
            </a:r>
            <a:r>
              <a:rPr lang="ru-RU" sz="2400" i="1" dirty="0" err="1"/>
              <a:t>bere</a:t>
            </a:r>
            <a:r>
              <a:rPr lang="ru-RU" sz="2400" i="1" dirty="0"/>
              <a:t>, </a:t>
            </a:r>
            <a:r>
              <a:rPr lang="ru-RU" sz="2400" i="1" dirty="0" err="1"/>
              <a:t>utilizarea</a:t>
            </a:r>
            <a:r>
              <a:rPr lang="ru-RU" sz="2400" i="1" dirty="0"/>
              <a:t> </a:t>
            </a:r>
            <a:r>
              <a:rPr lang="ru-RU" sz="2400" i="1" dirty="0" err="1"/>
              <a:t>lizozimului</a:t>
            </a:r>
            <a:r>
              <a:rPr lang="ru-RU" sz="2400" i="1" dirty="0"/>
              <a:t> a </a:t>
            </a:r>
            <a:r>
              <a:rPr lang="ru-RU" sz="2400" i="1" dirty="0" err="1"/>
              <a:t>fost</a:t>
            </a:r>
            <a:r>
              <a:rPr lang="ru-RU" sz="2400" i="1" dirty="0"/>
              <a:t> </a:t>
            </a:r>
            <a:r>
              <a:rPr lang="ru-RU" sz="2400" i="1" dirty="0" err="1"/>
              <a:t>acceptată</a:t>
            </a:r>
            <a:r>
              <a:rPr lang="ru-RU" sz="2400" i="1" dirty="0"/>
              <a:t> </a:t>
            </a:r>
            <a:r>
              <a:rPr lang="ru-RU" sz="2400" i="1" dirty="0" err="1"/>
              <a:t>exclusiv</a:t>
            </a:r>
            <a:r>
              <a:rPr lang="ru-RU" sz="2400" i="1" dirty="0"/>
              <a:t> </a:t>
            </a:r>
            <a:r>
              <a:rPr lang="ru-RU" sz="2400" i="1" dirty="0" err="1"/>
              <a:t>pentru</a:t>
            </a:r>
            <a:r>
              <a:rPr lang="ru-RU" sz="2400" i="1" dirty="0"/>
              <a:t> </a:t>
            </a:r>
            <a:r>
              <a:rPr lang="ru-RU" sz="2400" i="1" dirty="0" err="1"/>
              <a:t>berile</a:t>
            </a:r>
            <a:r>
              <a:rPr lang="ru-RU" sz="2400" i="1" dirty="0"/>
              <a:t> </a:t>
            </a:r>
            <a:r>
              <a:rPr lang="ru-RU" sz="2400" i="1" dirty="0" err="1"/>
              <a:t>non-pasteurizate</a:t>
            </a:r>
            <a:r>
              <a:rPr lang="ru-RU" sz="2400" i="1" dirty="0"/>
              <a:t> </a:t>
            </a:r>
            <a:r>
              <a:rPr lang="ru-RU" sz="2400" i="1" dirty="0" err="1"/>
              <a:t>sau</a:t>
            </a:r>
            <a:r>
              <a:rPr lang="ru-RU" sz="2400" i="1" dirty="0"/>
              <a:t> </a:t>
            </a:r>
            <a:r>
              <a:rPr lang="ru-RU" sz="2400" i="1" dirty="0" err="1"/>
              <a:t>non</a:t>
            </a:r>
            <a:r>
              <a:rPr lang="ru-RU" sz="2400" i="1" dirty="0"/>
              <a:t> </a:t>
            </a:r>
            <a:r>
              <a:rPr lang="ru-RU" sz="2400" i="1" dirty="0" err="1"/>
              <a:t>sterile</a:t>
            </a:r>
            <a:r>
              <a:rPr lang="ru-RU" sz="2400" i="1" dirty="0"/>
              <a:t> </a:t>
            </a:r>
            <a:r>
              <a:rPr lang="ru-RU" sz="2400" i="1" dirty="0" err="1"/>
              <a:t>și</a:t>
            </a:r>
            <a:r>
              <a:rPr lang="ru-RU" sz="2400" i="1" dirty="0"/>
              <a:t> </a:t>
            </a:r>
            <a:r>
              <a:rPr lang="ru-RU" sz="2400" i="1" dirty="0" err="1"/>
              <a:t>filtrate</a:t>
            </a:r>
            <a:r>
              <a:rPr lang="ru-RU" sz="2400" dirty="0"/>
              <a:t>).</a:t>
            </a:r>
          </a:p>
        </p:txBody>
      </p:sp>
      <p:pic>
        <p:nvPicPr>
          <p:cNvPr id="6146" name="Picture 2" descr="Bere blonda Timisoreana Nepasteurizata bax 0.5L x 6 cut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82" y="4322619"/>
            <a:ext cx="4548909" cy="241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229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0837" y="2410691"/>
            <a:ext cx="459970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FF0000"/>
                </a:solidFill>
              </a:rPr>
              <a:t>- </a:t>
            </a:r>
            <a:r>
              <a:rPr lang="ru-RU" sz="2800" dirty="0" err="1">
                <a:solidFill>
                  <a:srgbClr val="FF0000"/>
                </a:solidFill>
              </a:rPr>
              <a:t>utilizarea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nu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induce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în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eroare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consumatorul</a:t>
            </a:r>
            <a:r>
              <a:rPr lang="ru-RU" sz="2800" dirty="0">
                <a:solidFill>
                  <a:srgbClr val="FF0000"/>
                </a:solidFill>
              </a:rPr>
              <a:t> (</a:t>
            </a:r>
            <a:r>
              <a:rPr lang="ru-RU" sz="2800" dirty="0" err="1">
                <a:solidFill>
                  <a:srgbClr val="FF0000"/>
                </a:solidFill>
              </a:rPr>
              <a:t>referitor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la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natura</a:t>
            </a:r>
            <a:r>
              <a:rPr lang="ru-RU" sz="2800" dirty="0">
                <a:solidFill>
                  <a:srgbClr val="FF0000"/>
                </a:solidFill>
              </a:rPr>
              <a:t>, </a:t>
            </a:r>
            <a:r>
              <a:rPr lang="ru-RU" sz="2800" dirty="0" err="1">
                <a:solidFill>
                  <a:srgbClr val="FF0000"/>
                </a:solidFill>
              </a:rPr>
              <a:t>prospețimea</a:t>
            </a:r>
            <a:r>
              <a:rPr lang="ru-RU" sz="2800" dirty="0">
                <a:solidFill>
                  <a:srgbClr val="FF0000"/>
                </a:solidFill>
              </a:rPr>
              <a:t>, </a:t>
            </a:r>
            <a:r>
              <a:rPr lang="ru-RU" sz="2800" dirty="0" err="1">
                <a:solidFill>
                  <a:srgbClr val="FF0000"/>
                </a:solidFill>
              </a:rPr>
              <a:t>calitatea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sau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cantitatea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ingredientelor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folosite</a:t>
            </a:r>
            <a:r>
              <a:rPr lang="ru-RU" sz="2800" dirty="0">
                <a:solidFill>
                  <a:srgbClr val="FF0000"/>
                </a:solidFill>
              </a:rPr>
              <a:t>); </a:t>
            </a:r>
            <a:r>
              <a:rPr lang="ru-RU" sz="2000" dirty="0"/>
              <a:t>(</a:t>
            </a:r>
            <a:r>
              <a:rPr lang="ru-RU" sz="2000" i="1" dirty="0" err="1"/>
              <a:t>exemplu</a:t>
            </a:r>
            <a:r>
              <a:rPr lang="ru-RU" sz="2000" i="1" dirty="0"/>
              <a:t>: </a:t>
            </a:r>
            <a:r>
              <a:rPr lang="ru-RU" sz="2000" i="1" dirty="0" err="1"/>
              <a:t>În</a:t>
            </a:r>
            <a:r>
              <a:rPr lang="ru-RU" sz="2000" i="1" dirty="0"/>
              <a:t> </a:t>
            </a:r>
            <a:r>
              <a:rPr lang="ru-RU" sz="2000" i="1" dirty="0" err="1"/>
              <a:t>preparatele</a:t>
            </a:r>
            <a:r>
              <a:rPr lang="ru-RU" sz="2000" i="1" dirty="0"/>
              <a:t> </a:t>
            </a:r>
            <a:r>
              <a:rPr lang="ru-RU" sz="2000" i="1" dirty="0" err="1"/>
              <a:t>din</a:t>
            </a:r>
            <a:r>
              <a:rPr lang="ru-RU" sz="2000" i="1" dirty="0"/>
              <a:t> </a:t>
            </a:r>
            <a:r>
              <a:rPr lang="ru-RU" sz="2000" i="1" dirty="0" err="1"/>
              <a:t>carne</a:t>
            </a:r>
            <a:r>
              <a:rPr lang="ru-RU" sz="2000" i="1" dirty="0"/>
              <a:t> </a:t>
            </a:r>
            <a:r>
              <a:rPr lang="ru-RU" sz="2000" i="1" dirty="0" err="1"/>
              <a:t>nu</a:t>
            </a:r>
            <a:r>
              <a:rPr lang="ru-RU" sz="2000" i="1" dirty="0"/>
              <a:t> </a:t>
            </a:r>
            <a:r>
              <a:rPr lang="ru-RU" sz="2000" i="1" dirty="0" err="1"/>
              <a:t>este</a:t>
            </a:r>
            <a:r>
              <a:rPr lang="ru-RU" sz="2000" i="1" dirty="0"/>
              <a:t> </a:t>
            </a:r>
            <a:r>
              <a:rPr lang="ru-RU" sz="2000" i="1" dirty="0" err="1"/>
              <a:t>admisă</a:t>
            </a:r>
            <a:r>
              <a:rPr lang="ru-RU" sz="2000" i="1" dirty="0"/>
              <a:t> </a:t>
            </a:r>
            <a:r>
              <a:rPr lang="ru-RU" sz="2000" i="1" dirty="0" err="1"/>
              <a:t>utilizarea</a:t>
            </a:r>
            <a:r>
              <a:rPr lang="ru-RU" sz="2000" i="1" dirty="0"/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fosfaților</a:t>
            </a:r>
            <a:r>
              <a:rPr lang="ru-RU" sz="2000" i="1" dirty="0"/>
              <a:t>, </a:t>
            </a:r>
            <a:r>
              <a:rPr lang="ru-RU" sz="2000" i="1" dirty="0" err="1"/>
              <a:t>deoarece</a:t>
            </a:r>
            <a:r>
              <a:rPr lang="ru-RU" sz="2000" i="1" dirty="0"/>
              <a:t> </a:t>
            </a:r>
            <a:r>
              <a:rPr lang="ru-RU" sz="2000" i="1" dirty="0" err="1"/>
              <a:t>aceștia</a:t>
            </a:r>
            <a:r>
              <a:rPr lang="ru-RU" sz="2000" i="1" dirty="0"/>
              <a:t> </a:t>
            </a:r>
            <a:r>
              <a:rPr lang="ru-RU" sz="2000" i="1" dirty="0" err="1"/>
              <a:t>pot</a:t>
            </a:r>
            <a:r>
              <a:rPr lang="ru-RU" sz="2000" i="1" dirty="0"/>
              <a:t> </a:t>
            </a:r>
            <a:r>
              <a:rPr lang="ru-RU" sz="2000" i="1" dirty="0" err="1"/>
              <a:t>masca</a:t>
            </a:r>
            <a:r>
              <a:rPr lang="ru-RU" sz="2000" i="1" dirty="0"/>
              <a:t> </a:t>
            </a:r>
            <a:r>
              <a:rPr lang="ru-RU" sz="2000" i="1" dirty="0" err="1"/>
              <a:t>adaosul</a:t>
            </a:r>
            <a:r>
              <a:rPr lang="ru-RU" sz="2000" i="1" dirty="0"/>
              <a:t> </a:t>
            </a:r>
            <a:r>
              <a:rPr lang="ru-RU" sz="2000" i="1" dirty="0" err="1"/>
              <a:t>de</a:t>
            </a:r>
            <a:r>
              <a:rPr lang="ru-RU" sz="2000" i="1" dirty="0"/>
              <a:t> </a:t>
            </a:r>
            <a:r>
              <a:rPr lang="ru-RU" sz="2000" i="1" dirty="0" err="1"/>
              <a:t>apă</a:t>
            </a:r>
            <a:r>
              <a:rPr lang="ru-RU" sz="2000" i="1" dirty="0"/>
              <a:t>, </a:t>
            </a:r>
            <a:r>
              <a:rPr lang="ru-RU" sz="2000" i="1" dirty="0" err="1"/>
              <a:t>introdus</a:t>
            </a:r>
            <a:r>
              <a:rPr lang="ru-RU" sz="2000" i="1" dirty="0"/>
              <a:t> </a:t>
            </a:r>
            <a:r>
              <a:rPr lang="ru-RU" sz="2000" i="1" dirty="0" err="1"/>
              <a:t>pentru</a:t>
            </a:r>
            <a:r>
              <a:rPr lang="ru-RU" sz="2000" i="1" dirty="0"/>
              <a:t> a </a:t>
            </a:r>
            <a:r>
              <a:rPr lang="ru-RU" sz="2000" i="1" dirty="0" err="1"/>
              <a:t>mări</a:t>
            </a:r>
            <a:r>
              <a:rPr lang="ru-RU" sz="2000" i="1" dirty="0"/>
              <a:t> </a:t>
            </a:r>
            <a:r>
              <a:rPr lang="ru-RU" sz="2000" i="1" dirty="0" err="1"/>
              <a:t>în</a:t>
            </a:r>
            <a:r>
              <a:rPr lang="ru-RU" sz="2000" i="1" dirty="0"/>
              <a:t> </a:t>
            </a:r>
            <a:r>
              <a:rPr lang="ru-RU" sz="2000" i="1" dirty="0" err="1"/>
              <a:t>mod</a:t>
            </a:r>
            <a:r>
              <a:rPr lang="ru-RU" sz="2000" i="1" dirty="0"/>
              <a:t> </a:t>
            </a:r>
            <a:r>
              <a:rPr lang="ru-RU" sz="2000" i="1" dirty="0" err="1"/>
              <a:t>fraudulos</a:t>
            </a:r>
            <a:r>
              <a:rPr lang="ru-RU" sz="2000" i="1" dirty="0"/>
              <a:t> </a:t>
            </a:r>
            <a:r>
              <a:rPr lang="ru-RU" sz="2000" i="1" dirty="0" err="1"/>
              <a:t>greutatea</a:t>
            </a:r>
            <a:r>
              <a:rPr lang="ru-RU" sz="2000" i="1" dirty="0"/>
              <a:t> </a:t>
            </a:r>
            <a:r>
              <a:rPr lang="ru-RU" sz="2000" i="1" dirty="0" err="1"/>
              <a:t>produsului</a:t>
            </a:r>
            <a:r>
              <a:rPr lang="ru-RU" sz="2000" i="1" dirty="0"/>
              <a:t>. </a:t>
            </a:r>
            <a:r>
              <a:rPr lang="ru-RU" sz="2000" i="1" dirty="0" err="1"/>
              <a:t>Fac</a:t>
            </a:r>
            <a:r>
              <a:rPr lang="ru-RU" sz="2000" i="1" dirty="0"/>
              <a:t> </a:t>
            </a:r>
            <a:r>
              <a:rPr lang="ru-RU" sz="2000" i="1" dirty="0" err="1"/>
              <a:t>excepție</a:t>
            </a:r>
            <a:r>
              <a:rPr lang="ru-RU" sz="2000" i="1" dirty="0"/>
              <a:t> </a:t>
            </a:r>
            <a:r>
              <a:rPr lang="ru-RU" sz="2000" i="1" dirty="0" err="1"/>
              <a:t>de</a:t>
            </a:r>
            <a:r>
              <a:rPr lang="ru-RU" sz="2000" i="1" dirty="0"/>
              <a:t> </a:t>
            </a:r>
            <a:r>
              <a:rPr lang="ru-RU" sz="2000" i="1" dirty="0" err="1"/>
              <a:t>la</a:t>
            </a:r>
            <a:r>
              <a:rPr lang="ru-RU" sz="2000" i="1" dirty="0"/>
              <a:t> </a:t>
            </a:r>
            <a:r>
              <a:rPr lang="ru-RU" sz="2000" i="1" dirty="0" err="1"/>
              <a:t>această</a:t>
            </a:r>
            <a:r>
              <a:rPr lang="ru-RU" sz="2000" i="1" dirty="0"/>
              <a:t> </a:t>
            </a:r>
            <a:r>
              <a:rPr lang="ru-RU" sz="2000" i="1" dirty="0" err="1"/>
              <a:t>restricție</a:t>
            </a:r>
            <a:r>
              <a:rPr lang="ru-RU" sz="2000" i="1" dirty="0"/>
              <a:t> </a:t>
            </a:r>
            <a:r>
              <a:rPr lang="ru-RU" sz="2000" i="1" dirty="0" err="1"/>
              <a:t>unele</a:t>
            </a:r>
            <a:r>
              <a:rPr lang="ru-RU" sz="2000" i="1" dirty="0"/>
              <a:t> </a:t>
            </a:r>
            <a:r>
              <a:rPr lang="ru-RU" sz="2000" i="1" dirty="0" err="1"/>
              <a:t>preparate</a:t>
            </a:r>
            <a:r>
              <a:rPr lang="ru-RU" sz="2000" i="1" dirty="0"/>
              <a:t> </a:t>
            </a:r>
            <a:r>
              <a:rPr lang="ru-RU" sz="2000" i="1" dirty="0" err="1"/>
              <a:t>tradiționale</a:t>
            </a:r>
            <a:r>
              <a:rPr lang="ru-RU" sz="2000" i="1" dirty="0"/>
              <a:t>, </a:t>
            </a:r>
            <a:r>
              <a:rPr lang="ru-RU" sz="2000" i="1" dirty="0" err="1"/>
              <a:t>comercializate</a:t>
            </a:r>
            <a:r>
              <a:rPr lang="ru-RU" sz="2000" i="1" dirty="0"/>
              <a:t> </a:t>
            </a:r>
            <a:r>
              <a:rPr lang="ru-RU" sz="2000" i="1" dirty="0" err="1"/>
              <a:t>pe</a:t>
            </a:r>
            <a:r>
              <a:rPr lang="ru-RU" sz="2000" i="1" dirty="0"/>
              <a:t> </a:t>
            </a:r>
            <a:r>
              <a:rPr lang="ru-RU" sz="2000" i="1" dirty="0" err="1"/>
              <a:t>arii</a:t>
            </a:r>
            <a:r>
              <a:rPr lang="ru-RU" sz="2000" i="1" dirty="0"/>
              <a:t> </a:t>
            </a:r>
            <a:r>
              <a:rPr lang="ru-RU" sz="2000" i="1" dirty="0" err="1"/>
              <a:t>restrânse</a:t>
            </a:r>
            <a:r>
              <a:rPr lang="ru-RU" sz="2000" i="1" dirty="0"/>
              <a:t> </a:t>
            </a:r>
            <a:r>
              <a:rPr lang="ru-RU" sz="2000" i="1" dirty="0" err="1" smtClean="0"/>
              <a:t>în</a:t>
            </a:r>
            <a:r>
              <a:rPr lang="ro-MD" sz="2000" i="1" dirty="0" smtClean="0"/>
              <a:t> </a:t>
            </a:r>
            <a:r>
              <a:rPr lang="ru-RU" sz="2000" i="1" dirty="0" err="1" smtClean="0"/>
              <a:t>anumite</a:t>
            </a:r>
            <a:r>
              <a:rPr lang="ru-RU" sz="2000" i="1" dirty="0" smtClean="0"/>
              <a:t> </a:t>
            </a:r>
            <a:r>
              <a:rPr lang="ru-RU" sz="2000" i="1" dirty="0" err="1"/>
              <a:t>țări</a:t>
            </a:r>
            <a:r>
              <a:rPr lang="ru-RU" sz="2000" i="1" dirty="0"/>
              <a:t> </a:t>
            </a:r>
            <a:r>
              <a:rPr lang="ru-RU" sz="2000" i="1" dirty="0" err="1"/>
              <a:t>europene</a:t>
            </a:r>
            <a:r>
              <a:rPr lang="ru-RU" sz="2000" dirty="0"/>
              <a:t>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87638" y="3950856"/>
            <a:ext cx="7024254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700" i="1" dirty="0" smtClean="0"/>
              <a:t>• </a:t>
            </a:r>
            <a:r>
              <a:rPr lang="ru-RU" sz="2400" i="1" dirty="0" err="1">
                <a:solidFill>
                  <a:srgbClr val="FF0000"/>
                </a:solidFill>
              </a:rPr>
              <a:t>asigură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ingredientele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și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constituenții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necesari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persoanelor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cu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cerințe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dietetice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speciale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000" i="1" dirty="0"/>
              <a:t>(</a:t>
            </a:r>
            <a:r>
              <a:rPr lang="ru-RU" sz="2000" i="1" dirty="0" err="1" smtClean="0"/>
              <a:t>ex</a:t>
            </a:r>
            <a:r>
              <a:rPr lang="ro-MD" sz="2000" i="1" dirty="0" smtClean="0"/>
              <a:t>.</a:t>
            </a:r>
            <a:r>
              <a:rPr lang="ru-RU" sz="2000" i="1" dirty="0" smtClean="0"/>
              <a:t>: </a:t>
            </a:r>
            <a:r>
              <a:rPr lang="ru-RU" sz="2000" i="1" dirty="0" err="1">
                <a:solidFill>
                  <a:srgbClr val="FF0000"/>
                </a:solidFill>
              </a:rPr>
              <a:t>îndulcitorii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artificiali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sau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alternativi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/>
              <a:t>permit</a:t>
            </a:r>
            <a:r>
              <a:rPr lang="ru-RU" sz="2000" i="1" dirty="0"/>
              <a:t> </a:t>
            </a:r>
            <a:r>
              <a:rPr lang="ru-RU" sz="2000" i="1" dirty="0" err="1"/>
              <a:t>bolnavilor</a:t>
            </a:r>
            <a:r>
              <a:rPr lang="ru-RU" sz="2000" i="1" dirty="0"/>
              <a:t> </a:t>
            </a:r>
            <a:r>
              <a:rPr lang="ru-RU" sz="2000" i="1" dirty="0" err="1"/>
              <a:t>cu</a:t>
            </a:r>
            <a:r>
              <a:rPr lang="ru-RU" sz="2000" i="1" dirty="0"/>
              <a:t> </a:t>
            </a:r>
            <a:r>
              <a:rPr lang="ru-RU" sz="2000" i="1" dirty="0" err="1"/>
              <a:t>diabet</a:t>
            </a:r>
            <a:r>
              <a:rPr lang="ru-RU" sz="2000" i="1" dirty="0"/>
              <a:t> </a:t>
            </a:r>
            <a:r>
              <a:rPr lang="ru-RU" sz="2000" i="1" dirty="0" err="1"/>
              <a:t>să</a:t>
            </a:r>
            <a:r>
              <a:rPr lang="ru-RU" sz="2000" i="1" dirty="0"/>
              <a:t> </a:t>
            </a:r>
            <a:r>
              <a:rPr lang="ru-RU" sz="2000" i="1" dirty="0" err="1"/>
              <a:t>consume</a:t>
            </a:r>
            <a:r>
              <a:rPr lang="ru-RU" sz="2000" i="1" dirty="0"/>
              <a:t> </a:t>
            </a:r>
            <a:r>
              <a:rPr lang="ru-RU" sz="2000" i="1" dirty="0" err="1"/>
              <a:t>produse</a:t>
            </a:r>
            <a:r>
              <a:rPr lang="ru-RU" sz="2000" i="1" dirty="0"/>
              <a:t> </a:t>
            </a:r>
            <a:r>
              <a:rPr lang="ru-RU" sz="2000" i="1" dirty="0" err="1"/>
              <a:t>dulci</a:t>
            </a:r>
            <a:r>
              <a:rPr lang="ru-RU" sz="2000" i="1" dirty="0"/>
              <a:t>, </a:t>
            </a:r>
            <a:r>
              <a:rPr lang="ru-RU" sz="2000" i="1" dirty="0" err="1"/>
              <a:t>fără</a:t>
            </a:r>
            <a:r>
              <a:rPr lang="ru-RU" sz="2000" i="1" dirty="0"/>
              <a:t> a-</a:t>
            </a:r>
            <a:r>
              <a:rPr lang="ru-RU" sz="2000" i="1" dirty="0" err="1"/>
              <a:t>și</a:t>
            </a:r>
            <a:r>
              <a:rPr lang="ru-RU" sz="2000" i="1" dirty="0"/>
              <a:t> </a:t>
            </a:r>
            <a:r>
              <a:rPr lang="ru-RU" sz="2000" i="1" dirty="0" err="1"/>
              <a:t>influența</a:t>
            </a:r>
            <a:r>
              <a:rPr lang="ru-RU" sz="2000" i="1" dirty="0"/>
              <a:t> </a:t>
            </a:r>
            <a:r>
              <a:rPr lang="ru-RU" sz="2000" i="1" dirty="0" err="1"/>
              <a:t>în</a:t>
            </a:r>
            <a:r>
              <a:rPr lang="ru-RU" sz="2000" i="1" dirty="0"/>
              <a:t> </a:t>
            </a:r>
            <a:r>
              <a:rPr lang="ru-RU" sz="2000" i="1" dirty="0" err="1"/>
              <a:t>mod</a:t>
            </a:r>
            <a:r>
              <a:rPr lang="ru-RU" sz="2000" i="1" dirty="0"/>
              <a:t> </a:t>
            </a:r>
            <a:r>
              <a:rPr lang="ru-RU" sz="2000" i="1" dirty="0" err="1"/>
              <a:t>negativ</a:t>
            </a:r>
            <a:r>
              <a:rPr lang="ru-RU" sz="2000" i="1" dirty="0"/>
              <a:t> </a:t>
            </a:r>
            <a:r>
              <a:rPr lang="ru-RU" sz="2000" i="1" dirty="0" err="1"/>
              <a:t>valoarea</a:t>
            </a:r>
            <a:r>
              <a:rPr lang="ru-RU" sz="2000" i="1" dirty="0"/>
              <a:t> </a:t>
            </a:r>
            <a:r>
              <a:rPr lang="ru-RU" sz="2000" i="1" dirty="0" err="1"/>
              <a:t>glicemiei</a:t>
            </a:r>
            <a:r>
              <a:rPr lang="ru-RU" sz="2000" i="1" dirty="0"/>
              <a:t>; </a:t>
            </a:r>
            <a:r>
              <a:rPr lang="ru-RU" sz="2000" i="1" dirty="0" err="1"/>
              <a:t>aceia-și</a:t>
            </a:r>
            <a:r>
              <a:rPr lang="ru-RU" sz="2000" i="1" dirty="0"/>
              <a:t> </a:t>
            </a:r>
            <a:r>
              <a:rPr lang="ru-RU" sz="2000" i="1" dirty="0" err="1"/>
              <a:t>îndulcitori</a:t>
            </a:r>
            <a:r>
              <a:rPr lang="ru-RU" sz="2000" i="1" dirty="0"/>
              <a:t> </a:t>
            </a:r>
            <a:r>
              <a:rPr lang="ru-RU" sz="2000" i="1" dirty="0" err="1"/>
              <a:t>se</a:t>
            </a:r>
            <a:r>
              <a:rPr lang="ru-RU" sz="2000" i="1" dirty="0"/>
              <a:t> </a:t>
            </a:r>
            <a:r>
              <a:rPr lang="ru-RU" sz="2000" i="1" dirty="0" err="1"/>
              <a:t>folosesc</a:t>
            </a:r>
            <a:r>
              <a:rPr lang="ru-RU" sz="2000" i="1" dirty="0"/>
              <a:t> </a:t>
            </a:r>
            <a:r>
              <a:rPr lang="ru-RU" sz="2000" i="1" dirty="0" err="1"/>
              <a:t>astăzi</a:t>
            </a:r>
            <a:r>
              <a:rPr lang="ru-RU" sz="2000" i="1" dirty="0"/>
              <a:t>, </a:t>
            </a:r>
            <a:r>
              <a:rPr lang="ru-RU" sz="2000" i="1" dirty="0" err="1"/>
              <a:t>în</a:t>
            </a:r>
            <a:r>
              <a:rPr lang="ru-RU" sz="2000" i="1" dirty="0"/>
              <a:t> </a:t>
            </a:r>
            <a:r>
              <a:rPr lang="ru-RU" sz="2000" i="1" dirty="0" err="1"/>
              <a:t>condițiile</a:t>
            </a:r>
            <a:r>
              <a:rPr lang="ru-RU" sz="2000" i="1" dirty="0"/>
              <a:t> </a:t>
            </a:r>
            <a:r>
              <a:rPr lang="ru-RU" sz="2000" i="1" dirty="0" err="1"/>
              <a:t>unei</a:t>
            </a:r>
            <a:r>
              <a:rPr lang="ru-RU" sz="2000" i="1" dirty="0"/>
              <a:t> </a:t>
            </a:r>
            <a:r>
              <a:rPr lang="ru-RU" sz="2000" i="1" dirty="0" err="1"/>
              <a:t>mari</a:t>
            </a:r>
            <a:r>
              <a:rPr lang="ru-RU" sz="2000" i="1" dirty="0"/>
              <a:t> “</a:t>
            </a:r>
            <a:r>
              <a:rPr lang="ru-RU" sz="2000" i="1" dirty="0" err="1"/>
              <a:t>epidemii</a:t>
            </a:r>
            <a:r>
              <a:rPr lang="ru-RU" sz="2000" i="1" dirty="0"/>
              <a:t>” </a:t>
            </a:r>
            <a:r>
              <a:rPr lang="ru-RU" sz="2000" i="1" dirty="0" err="1"/>
              <a:t>de</a:t>
            </a:r>
            <a:r>
              <a:rPr lang="ru-RU" sz="2000" i="1" dirty="0"/>
              <a:t> </a:t>
            </a:r>
            <a:r>
              <a:rPr lang="ru-RU" sz="2000" i="1" dirty="0" err="1"/>
              <a:t>obezitate</a:t>
            </a:r>
            <a:r>
              <a:rPr lang="ru-RU" sz="2000" i="1" dirty="0"/>
              <a:t>, </a:t>
            </a:r>
            <a:r>
              <a:rPr lang="ru-RU" sz="2000" i="1" dirty="0" err="1"/>
              <a:t>cu</a:t>
            </a:r>
            <a:r>
              <a:rPr lang="ru-RU" sz="2000" i="1" dirty="0"/>
              <a:t> </a:t>
            </a:r>
            <a:r>
              <a:rPr lang="ru-RU" sz="2000" i="1" dirty="0" err="1"/>
              <a:t>mare</a:t>
            </a:r>
            <a:r>
              <a:rPr lang="ru-RU" sz="2000" i="1" dirty="0"/>
              <a:t> </a:t>
            </a:r>
            <a:r>
              <a:rPr lang="ru-RU" sz="2000" i="1" dirty="0" err="1"/>
              <a:t>succes</a:t>
            </a:r>
            <a:r>
              <a:rPr lang="ru-RU" sz="2000" i="1" dirty="0"/>
              <a:t> </a:t>
            </a:r>
            <a:r>
              <a:rPr lang="ru-RU" sz="2000" i="1" dirty="0" err="1"/>
              <a:t>în</a:t>
            </a:r>
            <a:r>
              <a:rPr lang="ru-RU" sz="2000" i="1" dirty="0"/>
              <a:t> </a:t>
            </a:r>
            <a:r>
              <a:rPr lang="ru-RU" sz="2000" i="1" dirty="0" err="1"/>
              <a:t>produse</a:t>
            </a:r>
            <a:r>
              <a:rPr lang="ru-RU" sz="2000" i="1" dirty="0"/>
              <a:t> </a:t>
            </a:r>
            <a:r>
              <a:rPr lang="ru-RU" sz="2000" i="1" dirty="0" err="1"/>
              <a:t>hipocalorice</a:t>
            </a:r>
            <a:r>
              <a:rPr lang="ru-RU" sz="2000" i="1" dirty="0"/>
              <a:t>, </a:t>
            </a:r>
            <a:r>
              <a:rPr lang="ru-RU" sz="2000" i="1" dirty="0" err="1"/>
              <a:t>care</a:t>
            </a:r>
            <a:r>
              <a:rPr lang="ru-RU" sz="2000" i="1" dirty="0"/>
              <a:t> </a:t>
            </a:r>
            <a:r>
              <a:rPr lang="ru-RU" sz="2000" i="1" dirty="0" err="1"/>
              <a:t>pot</a:t>
            </a:r>
            <a:r>
              <a:rPr lang="ru-RU" sz="2000" i="1" dirty="0"/>
              <a:t> </a:t>
            </a:r>
            <a:r>
              <a:rPr lang="ru-RU" sz="2000" i="1" dirty="0" err="1"/>
              <a:t>fi</a:t>
            </a:r>
            <a:r>
              <a:rPr lang="ru-RU" sz="2000" i="1" dirty="0"/>
              <a:t> </a:t>
            </a:r>
            <a:r>
              <a:rPr lang="ru-RU" sz="2000" i="1" dirty="0" err="1"/>
              <a:t>consumate</a:t>
            </a:r>
            <a:r>
              <a:rPr lang="ru-RU" sz="2000" i="1" dirty="0"/>
              <a:t> </a:t>
            </a:r>
            <a:r>
              <a:rPr lang="ru-RU" sz="2000" i="1" dirty="0" err="1"/>
              <a:t>fără</a:t>
            </a:r>
            <a:r>
              <a:rPr lang="ru-RU" sz="2000" i="1" dirty="0"/>
              <a:t> </a:t>
            </a:r>
            <a:r>
              <a:rPr lang="ru-RU" sz="2000" i="1" dirty="0" err="1" smtClean="0"/>
              <a:t>riscul</a:t>
            </a:r>
            <a:r>
              <a:rPr lang="ro-MD" sz="2000" i="1" dirty="0" smtClean="0"/>
              <a:t> </a:t>
            </a:r>
            <a:r>
              <a:rPr lang="ru-RU" sz="2000" i="1" dirty="0" err="1" smtClean="0"/>
              <a:t>aport</a:t>
            </a:r>
            <a:r>
              <a:rPr lang="ro-MD" sz="2000" i="1" dirty="0" smtClean="0"/>
              <a:t>ului</a:t>
            </a:r>
            <a:r>
              <a:rPr lang="ru-RU" sz="2000" i="1" dirty="0" smtClean="0"/>
              <a:t> </a:t>
            </a:r>
            <a:r>
              <a:rPr lang="ru-RU" sz="2000" i="1" dirty="0" err="1"/>
              <a:t>de</a:t>
            </a:r>
            <a:r>
              <a:rPr lang="ru-RU" sz="2000" i="1" dirty="0"/>
              <a:t> </a:t>
            </a:r>
            <a:r>
              <a:rPr lang="ru-RU" sz="2000" i="1" dirty="0" err="1"/>
              <a:t>calorii</a:t>
            </a:r>
            <a:r>
              <a:rPr lang="ru-RU" sz="2000" i="1" dirty="0"/>
              <a:t> </a:t>
            </a:r>
            <a:r>
              <a:rPr lang="ru-RU" sz="2000" i="1" dirty="0" err="1"/>
              <a:t>nedorite</a:t>
            </a:r>
            <a:r>
              <a:rPr lang="ru-RU" sz="2000" dirty="0"/>
              <a:t>).</a:t>
            </a:r>
          </a:p>
        </p:txBody>
      </p:sp>
      <p:pic>
        <p:nvPicPr>
          <p:cNvPr id="5122" name="Picture 2" descr="Alimentele speciale pentru bolnavii de diabet, o nisa inca neexploatata pe  piata romaneasca - People also love these ide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06" y="69275"/>
            <a:ext cx="4019220" cy="225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arsta +30 - antioxidanti naturali 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684" y="496237"/>
            <a:ext cx="3474316" cy="260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65772" y="29722"/>
            <a:ext cx="3651911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ru-RU" sz="2800" dirty="0" err="1">
                <a:solidFill>
                  <a:srgbClr val="FF0000"/>
                </a:solidFill>
              </a:rPr>
              <a:t>folosirea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sa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aduce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beneficii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consumatorului</a:t>
            </a:r>
            <a:r>
              <a:rPr lang="ru-RU" sz="2800" dirty="0">
                <a:solidFill>
                  <a:srgbClr val="FF0000"/>
                </a:solidFill>
              </a:rPr>
              <a:t>; </a:t>
            </a:r>
            <a:endParaRPr lang="ro-MD" sz="2800" dirty="0">
              <a:solidFill>
                <a:srgbClr val="FF0000"/>
              </a:solidFill>
            </a:endParaRPr>
          </a:p>
          <a:p>
            <a:pPr algn="just"/>
            <a:r>
              <a:rPr lang="ru-RU" sz="2000" dirty="0"/>
              <a:t>• </a:t>
            </a:r>
            <a:r>
              <a:rPr lang="ru-RU" sz="2400" i="1" dirty="0" err="1">
                <a:solidFill>
                  <a:srgbClr val="FF0000"/>
                </a:solidFill>
              </a:rPr>
              <a:t>păstrează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calitatea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nutrițională</a:t>
            </a:r>
            <a:r>
              <a:rPr lang="ru-RU" sz="2400" i="1" dirty="0">
                <a:solidFill>
                  <a:srgbClr val="FF0000"/>
                </a:solidFill>
              </a:rPr>
              <a:t> a </a:t>
            </a:r>
            <a:r>
              <a:rPr lang="ru-RU" sz="2400" i="1" dirty="0" err="1">
                <a:solidFill>
                  <a:srgbClr val="FF0000"/>
                </a:solidFill>
              </a:rPr>
              <a:t>alimentului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dirty="0"/>
              <a:t>(</a:t>
            </a:r>
            <a:r>
              <a:rPr lang="ru-RU" i="1" dirty="0" err="1"/>
              <a:t>ex</a:t>
            </a:r>
            <a:r>
              <a:rPr lang="ro-MD" i="1" dirty="0"/>
              <a:t>.</a:t>
            </a:r>
            <a:r>
              <a:rPr lang="ru-RU" i="1" dirty="0"/>
              <a:t>: </a:t>
            </a:r>
            <a:r>
              <a:rPr lang="ru-RU" i="1" dirty="0" err="1">
                <a:solidFill>
                  <a:srgbClr val="FF0000"/>
                </a:solidFill>
              </a:rPr>
              <a:t>antioxidanții</a:t>
            </a:r>
            <a:r>
              <a:rPr lang="ru-RU" i="1" dirty="0"/>
              <a:t> </a:t>
            </a:r>
            <a:r>
              <a:rPr lang="ru-RU" i="1" dirty="0" err="1"/>
              <a:t>previn</a:t>
            </a:r>
            <a:r>
              <a:rPr lang="ru-RU" i="1" dirty="0"/>
              <a:t> </a:t>
            </a:r>
            <a:r>
              <a:rPr lang="ru-RU" i="1" dirty="0" err="1"/>
              <a:t>fenomene</a:t>
            </a:r>
            <a:r>
              <a:rPr lang="ru-RU" i="1" dirty="0"/>
              <a:t> </a:t>
            </a:r>
            <a:r>
              <a:rPr lang="ru-RU" i="1" dirty="0" err="1"/>
              <a:t>oxidative</a:t>
            </a:r>
            <a:r>
              <a:rPr lang="ru-RU" i="1" dirty="0"/>
              <a:t> </a:t>
            </a:r>
            <a:r>
              <a:rPr lang="ru-RU" i="1" dirty="0" err="1"/>
              <a:t>care</a:t>
            </a:r>
            <a:r>
              <a:rPr lang="ru-RU" i="1" dirty="0"/>
              <a:t> </a:t>
            </a:r>
            <a:r>
              <a:rPr lang="ru-RU" i="1" dirty="0" err="1"/>
              <a:t>inactivează</a:t>
            </a:r>
            <a:r>
              <a:rPr lang="ru-RU" i="1" dirty="0"/>
              <a:t> </a:t>
            </a:r>
            <a:r>
              <a:rPr lang="ru-RU" i="1" dirty="0" err="1"/>
              <a:t>multe</a:t>
            </a:r>
            <a:r>
              <a:rPr lang="ru-RU" i="1" dirty="0"/>
              <a:t> </a:t>
            </a:r>
            <a:r>
              <a:rPr lang="ru-RU" i="1" dirty="0" err="1"/>
              <a:t>vitamine</a:t>
            </a:r>
            <a:r>
              <a:rPr lang="ru-RU" i="1" dirty="0"/>
              <a:t>, </a:t>
            </a:r>
            <a:r>
              <a:rPr lang="ru-RU" i="1" dirty="0" err="1"/>
              <a:t>îndeosebi</a:t>
            </a:r>
            <a:r>
              <a:rPr lang="ru-RU" i="1" dirty="0"/>
              <a:t> </a:t>
            </a:r>
            <a:r>
              <a:rPr lang="ru-RU" i="1" dirty="0" err="1"/>
              <a:t>hidrosolubile</a:t>
            </a:r>
            <a:r>
              <a:rPr lang="ru-RU" i="1" dirty="0"/>
              <a:t>, </a:t>
            </a:r>
            <a:r>
              <a:rPr lang="ru-RU" i="1" dirty="0" err="1"/>
              <a:t>ca</a:t>
            </a:r>
            <a:r>
              <a:rPr lang="ru-RU" i="1" dirty="0"/>
              <a:t> </a:t>
            </a:r>
            <a:r>
              <a:rPr lang="ru-RU" i="1" dirty="0" err="1"/>
              <a:t>și</a:t>
            </a:r>
            <a:r>
              <a:rPr lang="ru-RU" i="1" dirty="0"/>
              <a:t> </a:t>
            </a:r>
            <a:r>
              <a:rPr lang="ru-RU" i="1" dirty="0" err="1"/>
              <a:t>oxidările</a:t>
            </a:r>
            <a:r>
              <a:rPr lang="ru-RU" i="1" dirty="0"/>
              <a:t> </a:t>
            </a:r>
            <a:r>
              <a:rPr lang="ru-RU" i="1" dirty="0" err="1"/>
              <a:t>ce</a:t>
            </a:r>
            <a:r>
              <a:rPr lang="ru-RU" i="1" dirty="0"/>
              <a:t> </a:t>
            </a:r>
            <a:r>
              <a:rPr lang="ru-RU" i="1" dirty="0" err="1"/>
              <a:t>interesează</a:t>
            </a:r>
            <a:r>
              <a:rPr lang="ru-RU" i="1" dirty="0"/>
              <a:t> </a:t>
            </a:r>
            <a:r>
              <a:rPr lang="ru-RU" i="1" dirty="0" err="1"/>
              <a:t>îndeosebi</a:t>
            </a:r>
            <a:r>
              <a:rPr lang="ru-RU" i="1" dirty="0"/>
              <a:t> </a:t>
            </a:r>
            <a:r>
              <a:rPr lang="ru-RU" i="1" dirty="0" err="1"/>
              <a:t>grăsimile</a:t>
            </a:r>
            <a:r>
              <a:rPr lang="ru-RU" i="1" dirty="0"/>
              <a:t> </a:t>
            </a:r>
            <a:r>
              <a:rPr lang="ru-RU" i="1" dirty="0" err="1"/>
              <a:t>polinesaturate</a:t>
            </a:r>
            <a:r>
              <a:rPr lang="ru-RU" i="1" dirty="0"/>
              <a:t> </a:t>
            </a:r>
            <a:r>
              <a:rPr lang="ru-RU" i="1" dirty="0" err="1"/>
              <a:t>și</a:t>
            </a:r>
            <a:r>
              <a:rPr lang="ru-RU" i="1" dirty="0"/>
              <a:t> </a:t>
            </a:r>
            <a:r>
              <a:rPr lang="ru-RU" i="1" dirty="0" err="1"/>
              <a:t>din</a:t>
            </a:r>
            <a:r>
              <a:rPr lang="ru-RU" i="1" dirty="0"/>
              <a:t> a </a:t>
            </a:r>
            <a:r>
              <a:rPr lang="ru-RU" i="1" dirty="0" err="1"/>
              <a:t>căror</a:t>
            </a:r>
            <a:r>
              <a:rPr lang="ru-RU" i="1" dirty="0"/>
              <a:t> </a:t>
            </a:r>
            <a:r>
              <a:rPr lang="ru-RU" i="1" dirty="0" err="1"/>
              <a:t>degradare</a:t>
            </a:r>
            <a:r>
              <a:rPr lang="ru-RU" i="1" dirty="0"/>
              <a:t> </a:t>
            </a:r>
            <a:r>
              <a:rPr lang="ru-RU" i="1" dirty="0" err="1"/>
              <a:t>rezultă</a:t>
            </a:r>
            <a:r>
              <a:rPr lang="ru-RU" i="1" dirty="0"/>
              <a:t> </a:t>
            </a:r>
            <a:r>
              <a:rPr lang="ru-RU" i="1" dirty="0" err="1"/>
              <a:t>substanțe</a:t>
            </a:r>
            <a:r>
              <a:rPr lang="ru-RU" i="1" dirty="0"/>
              <a:t> </a:t>
            </a:r>
            <a:r>
              <a:rPr lang="ru-RU" i="1" dirty="0" err="1"/>
              <a:t>toxice</a:t>
            </a:r>
            <a:r>
              <a:rPr lang="ru-RU" i="1" dirty="0"/>
              <a:t>). </a:t>
            </a:r>
            <a:endParaRPr lang="ro-MD" i="1" dirty="0"/>
          </a:p>
        </p:txBody>
      </p:sp>
    </p:spTree>
    <p:extLst>
      <p:ext uri="{BB962C8B-B14F-4D97-AF65-F5344CB8AC3E}">
        <p14:creationId xmlns:p14="http://schemas.microsoft.com/office/powerpoint/2010/main" val="2031926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4690" y="0"/>
            <a:ext cx="351905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>
                <a:solidFill>
                  <a:srgbClr val="FF0000"/>
                </a:solidFill>
              </a:rPr>
              <a:t>- </a:t>
            </a:r>
            <a:r>
              <a:rPr lang="ru-RU" sz="3600" dirty="0" err="1">
                <a:solidFill>
                  <a:srgbClr val="FF0000"/>
                </a:solidFill>
              </a:rPr>
              <a:t>se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supune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unor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cerințe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de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puritate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specifice</a:t>
            </a:r>
            <a:r>
              <a:rPr lang="ru-RU" sz="3600" dirty="0">
                <a:solidFill>
                  <a:srgbClr val="FF0000"/>
                </a:solidFill>
              </a:rPr>
              <a:t>; </a:t>
            </a:r>
            <a:r>
              <a:rPr lang="ru-RU" sz="2000" dirty="0"/>
              <a:t>(</a:t>
            </a:r>
            <a:r>
              <a:rPr lang="ru-RU" sz="2000" i="1" dirty="0" err="1"/>
              <a:t>în</a:t>
            </a:r>
            <a:r>
              <a:rPr lang="ru-RU" sz="2000" i="1" dirty="0"/>
              <a:t> </a:t>
            </a:r>
            <a:r>
              <a:rPr lang="ru-RU" sz="2000" i="1" dirty="0" err="1"/>
              <a:t>așa</a:t>
            </a:r>
            <a:r>
              <a:rPr lang="ru-RU" sz="2000" i="1" dirty="0"/>
              <a:t> </a:t>
            </a:r>
            <a:r>
              <a:rPr lang="ru-RU" sz="2000" i="1" dirty="0" err="1"/>
              <a:t>fel</a:t>
            </a:r>
            <a:r>
              <a:rPr lang="ru-RU" sz="2000" i="1" dirty="0"/>
              <a:t> </a:t>
            </a:r>
            <a:r>
              <a:rPr lang="ru-RU" sz="2000" i="1" dirty="0" err="1"/>
              <a:t>încât</a:t>
            </a:r>
            <a:r>
              <a:rPr lang="ru-RU" sz="2000" i="1" dirty="0"/>
              <a:t> </a:t>
            </a:r>
            <a:r>
              <a:rPr lang="ru-RU" sz="2000" i="1" dirty="0" err="1"/>
              <a:t>nu</a:t>
            </a:r>
            <a:r>
              <a:rPr lang="ru-RU" sz="2000" i="1" dirty="0"/>
              <a:t> </a:t>
            </a:r>
            <a:r>
              <a:rPr lang="ru-RU" sz="2000" i="1" dirty="0" err="1"/>
              <a:t>numai</a:t>
            </a:r>
            <a:r>
              <a:rPr lang="ru-RU" sz="2000" i="1" dirty="0"/>
              <a:t> </a:t>
            </a:r>
            <a:r>
              <a:rPr lang="ru-RU" sz="2000" i="1" dirty="0" err="1"/>
              <a:t>substanța</a:t>
            </a:r>
            <a:r>
              <a:rPr lang="ru-RU" sz="2000" i="1" dirty="0"/>
              <a:t> </a:t>
            </a:r>
            <a:r>
              <a:rPr lang="ru-RU" sz="2000" i="1" dirty="0" err="1"/>
              <a:t>ca</a:t>
            </a:r>
            <a:r>
              <a:rPr lang="ru-RU" sz="2000" i="1" dirty="0"/>
              <a:t> </a:t>
            </a:r>
            <a:r>
              <a:rPr lang="ru-RU" sz="2000" i="1" dirty="0" err="1"/>
              <a:t>atare</a:t>
            </a:r>
            <a:r>
              <a:rPr lang="ru-RU" sz="2000" i="1" dirty="0"/>
              <a:t> </a:t>
            </a:r>
            <a:r>
              <a:rPr lang="ru-RU" sz="2000" i="1" dirty="0" err="1"/>
              <a:t>să</a:t>
            </a:r>
            <a:r>
              <a:rPr lang="ru-RU" sz="2000" i="1" dirty="0"/>
              <a:t> </a:t>
            </a:r>
            <a:r>
              <a:rPr lang="ru-RU" sz="2000" i="1" dirty="0" err="1"/>
              <a:t>fie</a:t>
            </a:r>
            <a:r>
              <a:rPr lang="ru-RU" sz="2000" i="1" dirty="0"/>
              <a:t> </a:t>
            </a:r>
            <a:r>
              <a:rPr lang="ru-RU" sz="2000" i="1" dirty="0" err="1"/>
              <a:t>sigură</a:t>
            </a:r>
            <a:r>
              <a:rPr lang="ru-RU" sz="2000" i="1" dirty="0"/>
              <a:t>, </a:t>
            </a:r>
            <a:r>
              <a:rPr lang="ru-RU" sz="2000" i="1" dirty="0" err="1"/>
              <a:t>dar</a:t>
            </a:r>
            <a:r>
              <a:rPr lang="ru-RU" sz="2000" i="1" dirty="0"/>
              <a:t> </a:t>
            </a:r>
            <a:r>
              <a:rPr lang="ru-RU" sz="2000" i="1" dirty="0" err="1"/>
              <a:t>să</a:t>
            </a:r>
            <a:r>
              <a:rPr lang="ru-RU" sz="2000" i="1" dirty="0"/>
              <a:t> </a:t>
            </a:r>
            <a:r>
              <a:rPr lang="ru-RU" sz="2000" i="1" dirty="0" err="1"/>
              <a:t>nu</a:t>
            </a:r>
            <a:r>
              <a:rPr lang="ru-RU" sz="2000" i="1" dirty="0"/>
              <a:t> </a:t>
            </a:r>
            <a:r>
              <a:rPr lang="ru-RU" sz="2000" i="1" dirty="0" err="1"/>
              <a:t>apară</a:t>
            </a:r>
            <a:r>
              <a:rPr lang="ru-RU" sz="2000" i="1" dirty="0"/>
              <a:t> </a:t>
            </a:r>
            <a:r>
              <a:rPr lang="ru-RU" sz="2000" i="1" dirty="0" err="1"/>
              <a:t>probleme</a:t>
            </a:r>
            <a:r>
              <a:rPr lang="ru-RU" sz="2000" i="1" dirty="0"/>
              <a:t> </a:t>
            </a:r>
            <a:r>
              <a:rPr lang="ru-RU" sz="2000" i="1" dirty="0" err="1"/>
              <a:t>nici</a:t>
            </a:r>
            <a:r>
              <a:rPr lang="ru-RU" sz="2000" i="1" dirty="0"/>
              <a:t> </a:t>
            </a:r>
            <a:r>
              <a:rPr lang="ru-RU" sz="2000" i="1" dirty="0" err="1"/>
              <a:t>din</a:t>
            </a:r>
            <a:r>
              <a:rPr lang="ru-RU" sz="2000" i="1" dirty="0"/>
              <a:t> </a:t>
            </a:r>
            <a:r>
              <a:rPr lang="ru-RU" sz="2000" i="1" dirty="0" err="1"/>
              <a:t>cauza</a:t>
            </a:r>
            <a:r>
              <a:rPr lang="ru-RU" sz="2000" i="1" dirty="0"/>
              <a:t> </a:t>
            </a:r>
            <a:r>
              <a:rPr lang="ru-RU" sz="2000" i="1" dirty="0" err="1"/>
              <a:t>unor</a:t>
            </a:r>
            <a:r>
              <a:rPr lang="ru-RU" sz="2000" i="1" dirty="0"/>
              <a:t> </a:t>
            </a:r>
            <a:r>
              <a:rPr lang="ru-RU" sz="2000" i="1" dirty="0" err="1"/>
              <a:t>eventuali</a:t>
            </a:r>
            <a:r>
              <a:rPr lang="ru-RU" sz="2000" i="1" dirty="0"/>
              <a:t> </a:t>
            </a:r>
            <a:r>
              <a:rPr lang="ru-RU" sz="2000" i="1" dirty="0" err="1"/>
              <a:t>contaminanți</a:t>
            </a:r>
            <a:r>
              <a:rPr lang="ru-RU" sz="2000" i="1" dirty="0"/>
              <a:t>, </a:t>
            </a:r>
            <a:r>
              <a:rPr lang="ru-RU" sz="2000" i="1" dirty="0" err="1"/>
              <a:t>de</a:t>
            </a:r>
            <a:r>
              <a:rPr lang="ru-RU" sz="2000" i="1" dirty="0"/>
              <a:t> </a:t>
            </a:r>
            <a:r>
              <a:rPr lang="ru-RU" sz="2000" i="1" dirty="0" err="1"/>
              <a:t>exemplu</a:t>
            </a:r>
            <a:r>
              <a:rPr lang="ru-RU" sz="2000" i="1" dirty="0"/>
              <a:t>, </a:t>
            </a:r>
            <a:r>
              <a:rPr lang="ru-RU" sz="2000" i="1" dirty="0" err="1"/>
              <a:t>din</a:t>
            </a:r>
            <a:r>
              <a:rPr lang="ru-RU" sz="2000" i="1" dirty="0"/>
              <a:t> </a:t>
            </a:r>
            <a:r>
              <a:rPr lang="ru-RU" sz="2000" i="1" dirty="0" err="1"/>
              <a:t>cauza</a:t>
            </a:r>
            <a:r>
              <a:rPr lang="ru-RU" sz="2000" i="1" dirty="0"/>
              <a:t> </a:t>
            </a:r>
            <a:r>
              <a:rPr lang="ru-RU" sz="2000" i="1" dirty="0" err="1"/>
              <a:t>unor</a:t>
            </a:r>
            <a:r>
              <a:rPr lang="ru-RU" sz="2000" i="1" dirty="0"/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metale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grele</a:t>
            </a:r>
            <a:r>
              <a:rPr lang="ru-RU" sz="2000" dirty="0"/>
              <a:t>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93126" y="1612994"/>
            <a:ext cx="791094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FF0000"/>
                </a:solidFill>
              </a:rPr>
              <a:t>- </a:t>
            </a:r>
            <a:r>
              <a:rPr lang="ru-RU" sz="3600" dirty="0" err="1">
                <a:solidFill>
                  <a:srgbClr val="FF0000"/>
                </a:solidFill>
              </a:rPr>
              <a:t>potențează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durata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de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păstrare</a:t>
            </a:r>
            <a:r>
              <a:rPr lang="ru-RU" sz="3600" dirty="0">
                <a:solidFill>
                  <a:srgbClr val="FF0000"/>
                </a:solidFill>
              </a:rPr>
              <a:t>, </a:t>
            </a:r>
            <a:r>
              <a:rPr lang="ru-RU" sz="3600" dirty="0" err="1">
                <a:solidFill>
                  <a:srgbClr val="FF0000"/>
                </a:solidFill>
              </a:rPr>
              <a:t>calitățile</a:t>
            </a:r>
            <a:r>
              <a:rPr lang="ru-RU" sz="3600" dirty="0">
                <a:solidFill>
                  <a:srgbClr val="FF0000"/>
                </a:solidFill>
              </a:rPr>
              <a:t>, </a:t>
            </a:r>
            <a:r>
              <a:rPr lang="ru-RU" sz="3600" dirty="0" err="1">
                <a:solidFill>
                  <a:srgbClr val="FF0000"/>
                </a:solidFill>
              </a:rPr>
              <a:t>stabilitatea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produsului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sau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îi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ameliorează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calitățile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organoleptice</a:t>
            </a:r>
            <a:r>
              <a:rPr lang="ru-RU" sz="3600" dirty="0">
                <a:solidFill>
                  <a:srgbClr val="FF0000"/>
                </a:solidFill>
              </a:rPr>
              <a:t>; </a:t>
            </a:r>
            <a:r>
              <a:rPr lang="ru-RU" sz="2000" dirty="0"/>
              <a:t>(</a:t>
            </a:r>
            <a:r>
              <a:rPr lang="ru-RU" sz="2000" i="1" dirty="0" err="1"/>
              <a:t>exemplu</a:t>
            </a:r>
            <a:r>
              <a:rPr lang="ru-RU" sz="2000" i="1" dirty="0"/>
              <a:t>: </a:t>
            </a:r>
            <a:r>
              <a:rPr lang="ru-RU" sz="2000" i="1" dirty="0" err="1"/>
              <a:t>produsele</a:t>
            </a:r>
            <a:r>
              <a:rPr lang="ru-RU" sz="2000" i="1" dirty="0"/>
              <a:t> </a:t>
            </a:r>
            <a:r>
              <a:rPr lang="ru-RU" sz="2000" i="1" dirty="0" err="1"/>
              <a:t>de</a:t>
            </a:r>
            <a:r>
              <a:rPr lang="ru-RU" sz="2000" i="1" dirty="0"/>
              <a:t> </a:t>
            </a:r>
            <a:r>
              <a:rPr lang="ru-RU" sz="2000" i="1" dirty="0" err="1"/>
              <a:t>panificație</a:t>
            </a:r>
            <a:r>
              <a:rPr lang="ru-RU" sz="2000" i="1" dirty="0"/>
              <a:t> </a:t>
            </a:r>
            <a:r>
              <a:rPr lang="ru-RU" sz="2000" i="1" dirty="0" err="1"/>
              <a:t>de</a:t>
            </a:r>
            <a:r>
              <a:rPr lang="ru-RU" sz="2000" i="1" dirty="0"/>
              <a:t> </a:t>
            </a:r>
            <a:r>
              <a:rPr lang="ru-RU" sz="2000" i="1" dirty="0" err="1"/>
              <a:t>tipul</a:t>
            </a:r>
            <a:r>
              <a:rPr lang="ru-RU" sz="2000" i="1" dirty="0"/>
              <a:t> </a:t>
            </a:r>
            <a:r>
              <a:rPr lang="ru-RU" sz="2000" i="1" dirty="0" err="1"/>
              <a:t>pâinii</a:t>
            </a:r>
            <a:r>
              <a:rPr lang="ru-RU" sz="2000" i="1" dirty="0"/>
              <a:t> </a:t>
            </a:r>
            <a:r>
              <a:rPr lang="ru-RU" sz="2000" i="1" dirty="0" err="1"/>
              <a:t>preambalate</a:t>
            </a:r>
            <a:r>
              <a:rPr lang="ru-RU" sz="2000" i="1" dirty="0"/>
              <a:t> </a:t>
            </a:r>
            <a:r>
              <a:rPr lang="ru-RU" sz="2000" i="1" dirty="0" err="1"/>
              <a:t>au</a:t>
            </a:r>
            <a:r>
              <a:rPr lang="ru-RU" sz="2000" i="1" dirty="0"/>
              <a:t> </a:t>
            </a:r>
            <a:r>
              <a:rPr lang="ru-RU" sz="2000" i="1" dirty="0" err="1"/>
              <a:t>tendința</a:t>
            </a:r>
            <a:r>
              <a:rPr lang="ru-RU" sz="2000" i="1" dirty="0"/>
              <a:t> </a:t>
            </a:r>
            <a:r>
              <a:rPr lang="ru-RU" sz="2000" i="1" dirty="0" err="1"/>
              <a:t>de</a:t>
            </a:r>
            <a:r>
              <a:rPr lang="ru-RU" sz="2000" i="1" dirty="0"/>
              <a:t> a </a:t>
            </a:r>
            <a:r>
              <a:rPr lang="ru-RU" sz="2000" i="1" dirty="0" err="1"/>
              <a:t>fi</a:t>
            </a:r>
            <a:r>
              <a:rPr lang="ru-RU" sz="2000" i="1" dirty="0"/>
              <a:t> </a:t>
            </a:r>
            <a:r>
              <a:rPr lang="ru-RU" sz="2000" i="1" dirty="0" err="1"/>
              <a:t>consumate</a:t>
            </a:r>
            <a:r>
              <a:rPr lang="ru-RU" sz="2000" i="1" dirty="0"/>
              <a:t> </a:t>
            </a:r>
            <a:r>
              <a:rPr lang="ru-RU" sz="2000" i="1" dirty="0" err="1"/>
              <a:t>pe</a:t>
            </a:r>
            <a:r>
              <a:rPr lang="ru-RU" sz="2000" i="1" dirty="0"/>
              <a:t> o </a:t>
            </a:r>
            <a:r>
              <a:rPr lang="ru-RU" sz="2000" i="1" dirty="0" err="1"/>
              <a:t>perioada</a:t>
            </a:r>
            <a:r>
              <a:rPr lang="ru-RU" sz="2000" i="1" dirty="0"/>
              <a:t> </a:t>
            </a:r>
            <a:r>
              <a:rPr lang="ru-RU" sz="2000" i="1" dirty="0" err="1"/>
              <a:t>extinsă</a:t>
            </a:r>
            <a:r>
              <a:rPr lang="ru-RU" sz="2000" i="1" dirty="0"/>
              <a:t> </a:t>
            </a:r>
            <a:r>
              <a:rPr lang="ru-RU" sz="2000" i="1" dirty="0" err="1"/>
              <a:t>de</a:t>
            </a:r>
            <a:r>
              <a:rPr lang="ru-RU" sz="2000" i="1" dirty="0"/>
              <a:t> </a:t>
            </a:r>
            <a:r>
              <a:rPr lang="ru-RU" sz="2000" i="1" dirty="0" err="1"/>
              <a:t>timp</a:t>
            </a:r>
            <a:r>
              <a:rPr lang="ru-RU" sz="2000" i="1" dirty="0"/>
              <a:t>, </a:t>
            </a:r>
            <a:r>
              <a:rPr lang="ru-RU" sz="2000" i="1" dirty="0" err="1"/>
              <a:t>mai</a:t>
            </a:r>
            <a:r>
              <a:rPr lang="ru-RU" sz="2000" i="1" dirty="0"/>
              <a:t> </a:t>
            </a:r>
            <a:r>
              <a:rPr lang="ru-RU" sz="2000" i="1" dirty="0" err="1"/>
              <a:t>ales</a:t>
            </a:r>
            <a:r>
              <a:rPr lang="ru-RU" sz="2000" i="1" dirty="0"/>
              <a:t> </a:t>
            </a:r>
            <a:r>
              <a:rPr lang="ru-RU" sz="2000" i="1" dirty="0" err="1"/>
              <a:t>când</a:t>
            </a:r>
            <a:r>
              <a:rPr lang="ru-RU" sz="2000" i="1" dirty="0"/>
              <a:t> </a:t>
            </a:r>
            <a:r>
              <a:rPr lang="ru-RU" sz="2000" i="1" dirty="0" err="1"/>
              <a:t>este</a:t>
            </a:r>
            <a:r>
              <a:rPr lang="ru-RU" sz="2000" i="1" dirty="0"/>
              <a:t> </a:t>
            </a:r>
            <a:r>
              <a:rPr lang="ru-RU" sz="2000" i="1" dirty="0" err="1"/>
              <a:t>vorba</a:t>
            </a:r>
            <a:r>
              <a:rPr lang="ru-RU" sz="2000" i="1" dirty="0"/>
              <a:t> </a:t>
            </a:r>
            <a:r>
              <a:rPr lang="ru-RU" sz="2000" i="1" dirty="0" err="1"/>
              <a:t>de</a:t>
            </a:r>
            <a:r>
              <a:rPr lang="ru-RU" sz="2000" i="1" dirty="0"/>
              <a:t> </a:t>
            </a:r>
            <a:r>
              <a:rPr lang="ru-RU" sz="2000" i="1" dirty="0" err="1"/>
              <a:t>pâine</a:t>
            </a:r>
            <a:r>
              <a:rPr lang="ru-RU" sz="2000" i="1" dirty="0"/>
              <a:t> </a:t>
            </a:r>
            <a:r>
              <a:rPr lang="ru-RU" sz="2000" i="1" dirty="0" err="1"/>
              <a:t>feliată</a:t>
            </a:r>
            <a:r>
              <a:rPr lang="ru-RU" sz="2000" i="1" dirty="0"/>
              <a:t>. </a:t>
            </a:r>
            <a:r>
              <a:rPr lang="ru-RU" sz="2000" i="1" dirty="0" err="1"/>
              <a:t>De</a:t>
            </a:r>
            <a:r>
              <a:rPr lang="ru-RU" sz="2000" i="1" dirty="0"/>
              <a:t> </a:t>
            </a:r>
            <a:r>
              <a:rPr lang="ru-RU" sz="2000" i="1" dirty="0" err="1"/>
              <a:t>aceea</a:t>
            </a:r>
            <a:r>
              <a:rPr lang="ru-RU" sz="2000" i="1" dirty="0"/>
              <a:t> </a:t>
            </a:r>
            <a:r>
              <a:rPr lang="ru-RU" sz="2000" i="1" dirty="0" err="1"/>
              <a:t>este</a:t>
            </a:r>
            <a:r>
              <a:rPr lang="ru-RU" sz="2000" i="1" dirty="0"/>
              <a:t> </a:t>
            </a:r>
            <a:r>
              <a:rPr lang="ru-RU" sz="2000" i="1" dirty="0" err="1"/>
              <a:t>prezent</a:t>
            </a:r>
            <a:r>
              <a:rPr lang="ru-RU" sz="2000" i="1" dirty="0"/>
              <a:t> </a:t>
            </a:r>
            <a:r>
              <a:rPr lang="ru-RU" sz="2000" i="1" dirty="0" err="1"/>
              <a:t>riscul</a:t>
            </a:r>
            <a:r>
              <a:rPr lang="ru-RU" sz="2000" i="1" dirty="0"/>
              <a:t> </a:t>
            </a:r>
            <a:r>
              <a:rPr lang="ru-RU" sz="2000" i="1" dirty="0" err="1"/>
              <a:t>de</a:t>
            </a:r>
            <a:r>
              <a:rPr lang="ru-RU" sz="2000" i="1" dirty="0"/>
              <a:t> </a:t>
            </a:r>
            <a:r>
              <a:rPr lang="ru-RU" sz="2000" i="1" dirty="0" err="1"/>
              <a:t>mucegăire</a:t>
            </a:r>
            <a:r>
              <a:rPr lang="ru-RU" sz="2000" i="1" dirty="0"/>
              <a:t>, </a:t>
            </a:r>
            <a:r>
              <a:rPr lang="ru-RU" sz="2000" i="1" dirty="0" err="1"/>
              <a:t>eventual</a:t>
            </a:r>
            <a:r>
              <a:rPr lang="ru-RU" sz="2000" i="1" dirty="0"/>
              <a:t> </a:t>
            </a:r>
            <a:r>
              <a:rPr lang="ru-RU" sz="2000" i="1" dirty="0" err="1"/>
              <a:t>cu</a:t>
            </a:r>
            <a:r>
              <a:rPr lang="ru-RU" sz="2000" i="1" dirty="0"/>
              <a:t> </a:t>
            </a:r>
            <a:r>
              <a:rPr lang="ru-RU" sz="2000" i="1" dirty="0" err="1"/>
              <a:t>apariția</a:t>
            </a:r>
            <a:r>
              <a:rPr lang="ru-RU" sz="2000" i="1" dirty="0"/>
              <a:t> </a:t>
            </a:r>
            <a:r>
              <a:rPr lang="ru-RU" sz="2000" i="1" dirty="0" err="1"/>
              <a:t>de</a:t>
            </a:r>
            <a:r>
              <a:rPr lang="ru-RU" sz="2000" i="1" dirty="0"/>
              <a:t> </a:t>
            </a:r>
            <a:r>
              <a:rPr lang="ru-RU" sz="2000" i="1" dirty="0" err="1"/>
              <a:t>micotoxine</a:t>
            </a:r>
            <a:r>
              <a:rPr lang="ru-RU" sz="2000" i="1" dirty="0"/>
              <a:t>. </a:t>
            </a:r>
            <a:r>
              <a:rPr lang="ru-RU" sz="2000" i="1" dirty="0" err="1"/>
              <a:t>Pe</a:t>
            </a:r>
            <a:r>
              <a:rPr lang="ru-RU" sz="2000" i="1" dirty="0"/>
              <a:t> </a:t>
            </a:r>
            <a:r>
              <a:rPr lang="ru-RU" sz="2000" i="1" dirty="0" err="1"/>
              <a:t>lângă</a:t>
            </a:r>
            <a:r>
              <a:rPr lang="ru-RU" sz="2000" i="1" dirty="0"/>
              <a:t> </a:t>
            </a:r>
            <a:r>
              <a:rPr lang="ru-RU" sz="2000" i="1" dirty="0" err="1"/>
              <a:t>discomfortul</a:t>
            </a:r>
            <a:r>
              <a:rPr lang="ru-RU" sz="2000" i="1" dirty="0"/>
              <a:t> </a:t>
            </a:r>
            <a:r>
              <a:rPr lang="ru-RU" sz="2000" i="1" dirty="0" err="1"/>
              <a:t>produs</a:t>
            </a:r>
            <a:r>
              <a:rPr lang="ru-RU" sz="2000" i="1" dirty="0"/>
              <a:t> </a:t>
            </a:r>
            <a:r>
              <a:rPr lang="ru-RU" sz="2000" i="1" dirty="0" err="1"/>
              <a:t>de</a:t>
            </a:r>
            <a:r>
              <a:rPr lang="ru-RU" sz="2000" i="1" dirty="0"/>
              <a:t> </a:t>
            </a:r>
            <a:r>
              <a:rPr lang="ru-RU" sz="2000" i="1" dirty="0" err="1"/>
              <a:t>mucegai</a:t>
            </a:r>
            <a:r>
              <a:rPr lang="ru-RU" sz="2000" i="1" dirty="0"/>
              <a:t>, </a:t>
            </a:r>
            <a:r>
              <a:rPr lang="ru-RU" sz="2000" i="1" dirty="0" err="1"/>
              <a:t>micotoxinele</a:t>
            </a:r>
            <a:r>
              <a:rPr lang="ru-RU" sz="2000" i="1" dirty="0"/>
              <a:t> </a:t>
            </a:r>
            <a:r>
              <a:rPr lang="ru-RU" sz="2000" i="1" dirty="0" err="1"/>
              <a:t>sunt</a:t>
            </a:r>
            <a:r>
              <a:rPr lang="ru-RU" sz="2000" i="1" dirty="0"/>
              <a:t> </a:t>
            </a:r>
            <a:r>
              <a:rPr lang="ru-RU" sz="2000" i="1" dirty="0" err="1"/>
              <a:t>întotdeauna</a:t>
            </a:r>
            <a:r>
              <a:rPr lang="ru-RU" sz="2000" i="1" dirty="0"/>
              <a:t> </a:t>
            </a:r>
            <a:r>
              <a:rPr lang="ru-RU" sz="2000" i="1" dirty="0" err="1"/>
              <a:t>toxice</a:t>
            </a:r>
            <a:r>
              <a:rPr lang="ru-RU" sz="2000" i="1" dirty="0"/>
              <a:t> </a:t>
            </a:r>
            <a:r>
              <a:rPr lang="ru-RU" sz="2000" i="1" dirty="0" err="1"/>
              <a:t>și</a:t>
            </a:r>
            <a:r>
              <a:rPr lang="ru-RU" sz="2000" i="1" dirty="0"/>
              <a:t> </a:t>
            </a:r>
            <a:r>
              <a:rPr lang="ru-RU" sz="2000" i="1" dirty="0" err="1"/>
              <a:t>cancerigene</a:t>
            </a:r>
            <a:r>
              <a:rPr lang="ru-RU" sz="2000" i="1" dirty="0"/>
              <a:t>, </a:t>
            </a:r>
            <a:r>
              <a:rPr lang="ru-RU" sz="2000" i="1" dirty="0" err="1"/>
              <a:t>reprezentând</a:t>
            </a:r>
            <a:r>
              <a:rPr lang="ru-RU" sz="2000" i="1" dirty="0"/>
              <a:t> o </a:t>
            </a:r>
            <a:r>
              <a:rPr lang="ru-RU" sz="2000" i="1" dirty="0" err="1"/>
              <a:t>amenințare</a:t>
            </a:r>
            <a:r>
              <a:rPr lang="ru-RU" sz="2000" i="1" dirty="0"/>
              <a:t> </a:t>
            </a:r>
            <a:r>
              <a:rPr lang="ru-RU" sz="2000" i="1" dirty="0" err="1"/>
              <a:t>serioasă</a:t>
            </a:r>
            <a:r>
              <a:rPr lang="ru-RU" sz="2000" i="1" dirty="0"/>
              <a:t> </a:t>
            </a:r>
            <a:r>
              <a:rPr lang="ru-RU" sz="2000" i="1" dirty="0" err="1"/>
              <a:t>la</a:t>
            </a:r>
            <a:r>
              <a:rPr lang="ru-RU" sz="2000" i="1" dirty="0"/>
              <a:t> </a:t>
            </a:r>
            <a:r>
              <a:rPr lang="ru-RU" sz="2000" i="1" dirty="0" err="1"/>
              <a:t>adresa</a:t>
            </a:r>
            <a:r>
              <a:rPr lang="ru-RU" sz="2000" i="1" dirty="0"/>
              <a:t> </a:t>
            </a:r>
            <a:r>
              <a:rPr lang="ru-RU" sz="2000" i="1" dirty="0" err="1"/>
              <a:t>sănătății</a:t>
            </a:r>
            <a:r>
              <a:rPr lang="ru-RU" sz="2000" i="1" dirty="0"/>
              <a:t> </a:t>
            </a:r>
            <a:r>
              <a:rPr lang="ru-RU" sz="2000" i="1" dirty="0" err="1"/>
              <a:t>consumatorului</a:t>
            </a:r>
            <a:r>
              <a:rPr lang="ru-RU" sz="2000" i="1" dirty="0"/>
              <a:t>. </a:t>
            </a:r>
            <a:r>
              <a:rPr lang="ru-RU" sz="2000" i="1" dirty="0" err="1"/>
              <a:t>În</a:t>
            </a:r>
            <a:r>
              <a:rPr lang="ru-RU" sz="2000" i="1" dirty="0"/>
              <a:t> </a:t>
            </a:r>
            <a:r>
              <a:rPr lang="ru-RU" sz="2000" i="1" dirty="0" err="1"/>
              <a:t>consecință</a:t>
            </a:r>
            <a:r>
              <a:rPr lang="ru-RU" sz="2000" i="1" dirty="0"/>
              <a:t>, </a:t>
            </a:r>
            <a:r>
              <a:rPr lang="ru-RU" sz="2000" i="1" dirty="0" err="1"/>
              <a:t>în</a:t>
            </a:r>
            <a:r>
              <a:rPr lang="ru-RU" sz="2000" i="1" dirty="0"/>
              <a:t> </a:t>
            </a:r>
            <a:r>
              <a:rPr lang="ru-RU" sz="2000" i="1" dirty="0" err="1"/>
              <a:t>pâinea</a:t>
            </a:r>
            <a:r>
              <a:rPr lang="ru-RU" sz="2000" i="1" dirty="0"/>
              <a:t> </a:t>
            </a:r>
            <a:r>
              <a:rPr lang="ru-RU" sz="2000" i="1" dirty="0" err="1"/>
              <a:t>preambalată</a:t>
            </a:r>
            <a:r>
              <a:rPr lang="ru-RU" sz="2000" i="1" dirty="0"/>
              <a:t> </a:t>
            </a:r>
            <a:r>
              <a:rPr lang="ru-RU" sz="2000" i="1" dirty="0" err="1"/>
              <a:t>se</a:t>
            </a:r>
            <a:r>
              <a:rPr lang="ru-RU" sz="2000" i="1" dirty="0"/>
              <a:t> </a:t>
            </a:r>
            <a:r>
              <a:rPr lang="ru-RU" sz="2000" i="1" dirty="0" err="1"/>
              <a:t>admite</a:t>
            </a:r>
            <a:r>
              <a:rPr lang="ru-RU" sz="2000" i="1" dirty="0"/>
              <a:t> </a:t>
            </a:r>
            <a:r>
              <a:rPr lang="ru-RU" sz="2000" i="1" dirty="0" err="1"/>
              <a:t>folosirea</a:t>
            </a:r>
            <a:r>
              <a:rPr lang="ru-RU" sz="2000" i="1" dirty="0"/>
              <a:t> </a:t>
            </a:r>
            <a:r>
              <a:rPr lang="ru-RU" sz="2000" i="1" dirty="0" err="1"/>
              <a:t>unui</a:t>
            </a:r>
            <a:r>
              <a:rPr lang="ru-RU" sz="2000" i="1" dirty="0"/>
              <a:t> </a:t>
            </a:r>
            <a:r>
              <a:rPr lang="ru-RU" sz="2000" i="1" dirty="0" err="1"/>
              <a:t>conservant</a:t>
            </a:r>
            <a:r>
              <a:rPr lang="ru-RU" sz="2000" i="1" dirty="0"/>
              <a:t>, </a:t>
            </a:r>
            <a:r>
              <a:rPr lang="ru-RU" sz="3200" i="1" dirty="0" err="1">
                <a:solidFill>
                  <a:srgbClr val="FF0000"/>
                </a:solidFill>
              </a:rPr>
              <a:t>propionatul</a:t>
            </a:r>
            <a:r>
              <a:rPr lang="ru-RU" sz="2000" i="1" dirty="0">
                <a:solidFill>
                  <a:srgbClr val="FF0000"/>
                </a:solidFill>
              </a:rPr>
              <a:t>, </a:t>
            </a:r>
            <a:r>
              <a:rPr lang="ru-RU" sz="2000" i="1" dirty="0" err="1"/>
              <a:t>substanța</a:t>
            </a:r>
            <a:r>
              <a:rPr lang="ru-RU" sz="2000" i="1" dirty="0"/>
              <a:t> </a:t>
            </a:r>
            <a:r>
              <a:rPr lang="ru-RU" sz="2000" i="1" dirty="0" err="1"/>
              <a:t>care</a:t>
            </a:r>
            <a:r>
              <a:rPr lang="ru-RU" sz="2000" i="1" dirty="0"/>
              <a:t> </a:t>
            </a:r>
            <a:r>
              <a:rPr lang="ru-RU" sz="2000" i="1" dirty="0" err="1"/>
              <a:t>apare</a:t>
            </a:r>
            <a:r>
              <a:rPr lang="ru-RU" sz="2000" i="1" dirty="0"/>
              <a:t> </a:t>
            </a:r>
            <a:r>
              <a:rPr lang="ru-RU" sz="2000" i="1" dirty="0" err="1"/>
              <a:t>și</a:t>
            </a:r>
            <a:r>
              <a:rPr lang="ru-RU" sz="2000" i="1" dirty="0"/>
              <a:t> </a:t>
            </a:r>
            <a:r>
              <a:rPr lang="ru-RU" sz="2000" i="1" dirty="0" err="1"/>
              <a:t>în</a:t>
            </a:r>
            <a:r>
              <a:rPr lang="ru-RU" sz="2000" i="1" dirty="0"/>
              <a:t> </a:t>
            </a:r>
            <a:r>
              <a:rPr lang="ru-RU" sz="2000" i="1" dirty="0" err="1"/>
              <a:t>mod</a:t>
            </a:r>
            <a:r>
              <a:rPr lang="ru-RU" sz="2000" i="1" dirty="0"/>
              <a:t> </a:t>
            </a:r>
            <a:r>
              <a:rPr lang="ru-RU" sz="2000" i="1" dirty="0" err="1"/>
              <a:t>natural</a:t>
            </a:r>
            <a:r>
              <a:rPr lang="ru-RU" sz="2000" i="1" dirty="0"/>
              <a:t> </a:t>
            </a:r>
            <a:r>
              <a:rPr lang="ru-RU" sz="2000" i="1" dirty="0" err="1"/>
              <a:t>în</a:t>
            </a:r>
            <a:r>
              <a:rPr lang="ru-RU" sz="2000" i="1" dirty="0"/>
              <a:t> </a:t>
            </a:r>
            <a:r>
              <a:rPr lang="ru-RU" sz="2000" i="1" dirty="0" err="1"/>
              <a:t>produsele</a:t>
            </a:r>
            <a:r>
              <a:rPr lang="ru-RU" sz="2000" i="1" dirty="0"/>
              <a:t> </a:t>
            </a:r>
            <a:r>
              <a:rPr lang="ru-RU" sz="2000" i="1" dirty="0" err="1"/>
              <a:t>fermentate</a:t>
            </a:r>
            <a:r>
              <a:rPr lang="ru-RU" sz="2000" i="1" dirty="0"/>
              <a:t>, </a:t>
            </a:r>
            <a:r>
              <a:rPr lang="ru-RU" sz="2000" i="1" dirty="0" err="1"/>
              <a:t>care</a:t>
            </a:r>
            <a:r>
              <a:rPr lang="ru-RU" sz="2000" i="1" dirty="0"/>
              <a:t> </a:t>
            </a:r>
            <a:r>
              <a:rPr lang="ru-RU" sz="2000" i="1" dirty="0" err="1"/>
              <a:t>mărește</a:t>
            </a:r>
            <a:r>
              <a:rPr lang="ru-RU" sz="2000" i="1" dirty="0"/>
              <a:t> </a:t>
            </a:r>
            <a:r>
              <a:rPr lang="ru-RU" sz="2000" i="1" dirty="0" err="1"/>
              <a:t>durata</a:t>
            </a:r>
            <a:r>
              <a:rPr lang="ru-RU" sz="2000" i="1" dirty="0"/>
              <a:t> </a:t>
            </a:r>
            <a:r>
              <a:rPr lang="ru-RU" sz="2000" i="1" dirty="0" err="1"/>
              <a:t>de</a:t>
            </a:r>
            <a:r>
              <a:rPr lang="ru-RU" sz="2000" i="1" dirty="0"/>
              <a:t> </a:t>
            </a:r>
            <a:r>
              <a:rPr lang="ru-RU" sz="2000" i="1" dirty="0" err="1"/>
              <a:t>valabilitate</a:t>
            </a:r>
            <a:r>
              <a:rPr lang="ru-RU" sz="2000" i="1" dirty="0"/>
              <a:t> a </a:t>
            </a:r>
            <a:r>
              <a:rPr lang="ru-RU" sz="2000" i="1" dirty="0" err="1"/>
              <a:t>pâinii</a:t>
            </a:r>
            <a:r>
              <a:rPr lang="ru-RU" sz="2000" i="1" dirty="0"/>
              <a:t> </a:t>
            </a:r>
            <a:r>
              <a:rPr lang="ru-RU" sz="2000" i="1" dirty="0" err="1"/>
              <a:t>și</a:t>
            </a:r>
            <a:r>
              <a:rPr lang="ru-RU" sz="2000" i="1" dirty="0"/>
              <a:t> </a:t>
            </a:r>
            <a:r>
              <a:rPr lang="ru-RU" sz="2000" i="1" dirty="0" err="1"/>
              <a:t>exclude</a:t>
            </a:r>
            <a:r>
              <a:rPr lang="ru-RU" sz="2000" i="1" dirty="0"/>
              <a:t> </a:t>
            </a:r>
            <a:r>
              <a:rPr lang="ru-RU" sz="2000" i="1" dirty="0" err="1"/>
              <a:t>riscurile</a:t>
            </a:r>
            <a:r>
              <a:rPr lang="ru-RU" sz="2000" i="1" dirty="0"/>
              <a:t> </a:t>
            </a:r>
            <a:r>
              <a:rPr lang="ru-RU" sz="2000" i="1" dirty="0" err="1"/>
              <a:t>ridicate</a:t>
            </a:r>
            <a:r>
              <a:rPr lang="ru-RU" sz="2000" i="1" dirty="0"/>
              <a:t> </a:t>
            </a:r>
            <a:r>
              <a:rPr lang="ru-RU" sz="2000" i="1" dirty="0" err="1"/>
              <a:t>de</a:t>
            </a:r>
            <a:r>
              <a:rPr lang="ru-RU" sz="2000" i="1" dirty="0"/>
              <a:t> </a:t>
            </a:r>
            <a:r>
              <a:rPr lang="ru-RU" sz="2000" i="1" dirty="0" err="1"/>
              <a:t>prezența</a:t>
            </a:r>
            <a:r>
              <a:rPr lang="ru-RU" sz="2000" i="1" dirty="0"/>
              <a:t> </a:t>
            </a:r>
            <a:r>
              <a:rPr lang="ru-RU" sz="2000" i="1" dirty="0" err="1"/>
              <a:t>mucegaiurilor</a:t>
            </a:r>
            <a:r>
              <a:rPr lang="ru-RU" sz="2000" i="1" dirty="0"/>
              <a:t> </a:t>
            </a:r>
            <a:r>
              <a:rPr lang="ru-RU" sz="2000" i="1" dirty="0" err="1"/>
              <a:t>și</a:t>
            </a:r>
            <a:r>
              <a:rPr lang="ru-RU" sz="2000" i="1" dirty="0"/>
              <a:t> </a:t>
            </a:r>
            <a:r>
              <a:rPr lang="ru-RU" sz="2000" i="1" dirty="0" err="1"/>
              <a:t>micotoxinelor</a:t>
            </a:r>
            <a:r>
              <a:rPr lang="ru-RU" sz="2000" dirty="0"/>
              <a:t>).</a:t>
            </a:r>
          </a:p>
        </p:txBody>
      </p:sp>
      <p:pic>
        <p:nvPicPr>
          <p:cNvPr id="4098" name="Picture 2" descr="Painea : aliment pentru majoritatea dar și produs cultu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5323"/>
            <a:ext cx="3754582" cy="296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12.08.2016 Noutăți de la Lesaff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308" y="68742"/>
            <a:ext cx="3158837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anzatorii de panificatii - obligati sa poarte manusi si mast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776" y="68741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16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51560" y="812803"/>
            <a:ext cx="818803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/>
              <a:t>- </a:t>
            </a:r>
            <a:r>
              <a:rPr lang="ru-RU" sz="3600" dirty="0" err="1">
                <a:solidFill>
                  <a:srgbClr val="FF0000"/>
                </a:solidFill>
              </a:rPr>
              <a:t>contribuie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la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procesarea</a:t>
            </a:r>
            <a:r>
              <a:rPr lang="ru-RU" sz="3600" dirty="0">
                <a:solidFill>
                  <a:srgbClr val="FF0000"/>
                </a:solidFill>
              </a:rPr>
              <a:t>, </a:t>
            </a:r>
            <a:r>
              <a:rPr lang="ru-RU" sz="3600" dirty="0" err="1">
                <a:solidFill>
                  <a:srgbClr val="FF0000"/>
                </a:solidFill>
              </a:rPr>
              <a:t>prepararea</a:t>
            </a:r>
            <a:r>
              <a:rPr lang="ru-RU" sz="3600" dirty="0">
                <a:solidFill>
                  <a:srgbClr val="FF0000"/>
                </a:solidFill>
              </a:rPr>
              <a:t>, </a:t>
            </a:r>
            <a:r>
              <a:rPr lang="ru-RU" sz="3600" dirty="0" err="1">
                <a:solidFill>
                  <a:srgbClr val="FF0000"/>
                </a:solidFill>
              </a:rPr>
              <a:t>tratamentul</a:t>
            </a:r>
            <a:r>
              <a:rPr lang="ru-RU" sz="3600" dirty="0">
                <a:solidFill>
                  <a:srgbClr val="FF0000"/>
                </a:solidFill>
              </a:rPr>
              <a:t>, </a:t>
            </a:r>
            <a:r>
              <a:rPr lang="ru-RU" sz="3600" dirty="0" err="1">
                <a:solidFill>
                  <a:srgbClr val="FF0000"/>
                </a:solidFill>
              </a:rPr>
              <a:t>ambalarea</a:t>
            </a:r>
            <a:r>
              <a:rPr lang="ru-RU" sz="3600" dirty="0">
                <a:solidFill>
                  <a:srgbClr val="FF0000"/>
                </a:solidFill>
              </a:rPr>
              <a:t>, </a:t>
            </a:r>
            <a:r>
              <a:rPr lang="ru-RU" sz="3600" dirty="0" err="1">
                <a:solidFill>
                  <a:srgbClr val="FF0000"/>
                </a:solidFill>
              </a:rPr>
              <a:t>transportul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sau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păstrarea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alimentelor</a:t>
            </a:r>
            <a:r>
              <a:rPr lang="ru-RU" sz="3600" dirty="0">
                <a:solidFill>
                  <a:srgbClr val="FF0000"/>
                </a:solidFill>
              </a:rPr>
              <a:t> (</a:t>
            </a:r>
            <a:r>
              <a:rPr lang="ru-RU" sz="3600" dirty="0" err="1">
                <a:solidFill>
                  <a:srgbClr val="FF0000"/>
                </a:solidFill>
              </a:rPr>
              <a:t>ca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și</a:t>
            </a:r>
            <a:r>
              <a:rPr lang="ru-RU" sz="3600" dirty="0">
                <a:solidFill>
                  <a:srgbClr val="FF0000"/>
                </a:solidFill>
              </a:rPr>
              <a:t> a </a:t>
            </a:r>
            <a:r>
              <a:rPr lang="ru-RU" sz="3600" dirty="0" err="1">
                <a:solidFill>
                  <a:srgbClr val="FF0000"/>
                </a:solidFill>
              </a:rPr>
              <a:t>aditivilor</a:t>
            </a:r>
            <a:r>
              <a:rPr lang="ru-RU" sz="3600" dirty="0">
                <a:solidFill>
                  <a:srgbClr val="FF0000"/>
                </a:solidFill>
              </a:rPr>
              <a:t>, </a:t>
            </a:r>
            <a:r>
              <a:rPr lang="ru-RU" sz="3600" dirty="0" err="1">
                <a:solidFill>
                  <a:srgbClr val="FF0000"/>
                </a:solidFill>
              </a:rPr>
              <a:t>enzimelor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și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aromelor</a:t>
            </a:r>
            <a:r>
              <a:rPr lang="ru-RU" sz="3600" dirty="0">
                <a:solidFill>
                  <a:srgbClr val="FF0000"/>
                </a:solidFill>
              </a:rPr>
              <a:t>). </a:t>
            </a:r>
            <a:r>
              <a:rPr lang="ru-RU" sz="2800" dirty="0"/>
              <a:t>(</a:t>
            </a:r>
            <a:r>
              <a:rPr lang="ru-RU" sz="2800" dirty="0" err="1"/>
              <a:t>exemplu</a:t>
            </a:r>
            <a:r>
              <a:rPr lang="ru-RU" sz="2800" dirty="0"/>
              <a:t> E942, </a:t>
            </a:r>
            <a:r>
              <a:rPr lang="ru-RU" sz="2800" dirty="0" err="1">
                <a:solidFill>
                  <a:srgbClr val="FF0000"/>
                </a:solidFill>
              </a:rPr>
              <a:t>oxidul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de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azot</a:t>
            </a:r>
            <a:r>
              <a:rPr lang="ru-RU" sz="2800" dirty="0"/>
              <a:t>, </a:t>
            </a:r>
            <a:r>
              <a:rPr lang="ru-RU" sz="2800" dirty="0" err="1"/>
              <a:t>se</a:t>
            </a:r>
            <a:r>
              <a:rPr lang="ru-RU" sz="2800" dirty="0"/>
              <a:t> </a:t>
            </a:r>
            <a:r>
              <a:rPr lang="ru-RU" sz="2800" dirty="0" err="1"/>
              <a:t>folosește</a:t>
            </a:r>
            <a:r>
              <a:rPr lang="ru-RU" sz="2800" dirty="0"/>
              <a:t> </a:t>
            </a:r>
            <a:r>
              <a:rPr lang="ru-RU" sz="2800" dirty="0" err="1"/>
              <a:t>și</a:t>
            </a:r>
            <a:r>
              <a:rPr lang="ru-RU" sz="2800" dirty="0"/>
              <a:t> </a:t>
            </a:r>
            <a:r>
              <a:rPr lang="ru-RU" sz="2800" dirty="0" err="1"/>
              <a:t>ca</a:t>
            </a:r>
            <a:r>
              <a:rPr lang="ru-RU" sz="2800" dirty="0"/>
              <a:t> </a:t>
            </a:r>
            <a:r>
              <a:rPr lang="ru-RU" sz="2800" dirty="0" err="1"/>
              <a:t>agent</a:t>
            </a:r>
            <a:r>
              <a:rPr lang="ru-RU" sz="2800" dirty="0"/>
              <a:t> </a:t>
            </a:r>
            <a:r>
              <a:rPr lang="ru-RU" sz="2800" dirty="0" err="1"/>
              <a:t>gazos</a:t>
            </a:r>
            <a:r>
              <a:rPr lang="ru-RU" sz="2800" dirty="0"/>
              <a:t> </a:t>
            </a:r>
            <a:r>
              <a:rPr lang="ru-RU" sz="2800" dirty="0" err="1"/>
              <a:t>în</a:t>
            </a:r>
            <a:r>
              <a:rPr lang="ru-RU" sz="2800" dirty="0"/>
              <a:t> </a:t>
            </a:r>
            <a:r>
              <a:rPr lang="ru-RU" sz="2800" dirty="0" err="1"/>
              <a:t>umplerea</a:t>
            </a:r>
            <a:r>
              <a:rPr lang="ru-RU" sz="2800" dirty="0"/>
              <a:t> </a:t>
            </a:r>
            <a:r>
              <a:rPr lang="ru-RU" sz="2800" dirty="0" err="1"/>
              <a:t>ambalajelor</a:t>
            </a:r>
            <a:r>
              <a:rPr lang="ru-RU" sz="2800" dirty="0"/>
              <a:t> </a:t>
            </a:r>
            <a:r>
              <a:rPr lang="ru-RU" sz="2800" dirty="0" err="1"/>
              <a:t>produselor</a:t>
            </a:r>
            <a:r>
              <a:rPr lang="ru-RU" sz="2800" dirty="0"/>
              <a:t> </a:t>
            </a:r>
            <a:r>
              <a:rPr lang="ru-RU" sz="2800" dirty="0" err="1"/>
              <a:t>alimentare</a:t>
            </a:r>
            <a:r>
              <a:rPr lang="ru-RU" sz="2800" dirty="0"/>
              <a:t>, </a:t>
            </a:r>
            <a:r>
              <a:rPr lang="ru-RU" sz="2800" dirty="0" err="1"/>
              <a:t>ceea</a:t>
            </a:r>
            <a:r>
              <a:rPr lang="ru-RU" sz="2800" dirty="0"/>
              <a:t> </a:t>
            </a:r>
            <a:r>
              <a:rPr lang="ru-RU" sz="2800" dirty="0" err="1"/>
              <a:t>ce</a:t>
            </a:r>
            <a:r>
              <a:rPr lang="ru-RU" sz="2800" dirty="0"/>
              <a:t> </a:t>
            </a:r>
            <a:r>
              <a:rPr lang="ru-RU" sz="2800" dirty="0" err="1"/>
              <a:t>permite</a:t>
            </a:r>
            <a:r>
              <a:rPr lang="ru-RU" sz="2800" dirty="0"/>
              <a:t> </a:t>
            </a:r>
            <a:r>
              <a:rPr lang="ru-RU" sz="2800" dirty="0" err="1"/>
              <a:t>ca</a:t>
            </a:r>
            <a:r>
              <a:rPr lang="ru-RU" sz="2800" dirty="0"/>
              <a:t> </a:t>
            </a:r>
            <a:r>
              <a:rPr lang="ru-RU" sz="2800" dirty="0" err="1"/>
              <a:t>în</a:t>
            </a:r>
            <a:r>
              <a:rPr lang="ru-RU" sz="2800" dirty="0"/>
              <a:t> </a:t>
            </a:r>
            <a:r>
              <a:rPr lang="ru-RU" sz="2800" dirty="0" err="1"/>
              <a:t>timpul</a:t>
            </a:r>
            <a:r>
              <a:rPr lang="ru-RU" sz="2800" dirty="0"/>
              <a:t> </a:t>
            </a:r>
            <a:r>
              <a:rPr lang="ru-RU" sz="2800" dirty="0" err="1"/>
              <a:t>transportului</a:t>
            </a:r>
            <a:r>
              <a:rPr lang="ru-RU" sz="2800" dirty="0"/>
              <a:t>, </a:t>
            </a:r>
            <a:r>
              <a:rPr lang="ru-RU" sz="2800" dirty="0" err="1"/>
              <a:t>depozitării</a:t>
            </a:r>
            <a:r>
              <a:rPr lang="ru-RU" sz="2800" dirty="0"/>
              <a:t> </a:t>
            </a:r>
            <a:r>
              <a:rPr lang="ru-RU" sz="2800" dirty="0" err="1"/>
              <a:t>și</a:t>
            </a:r>
            <a:r>
              <a:rPr lang="ru-RU" sz="2800" dirty="0"/>
              <a:t> </a:t>
            </a:r>
            <a:r>
              <a:rPr lang="ru-RU" sz="2800" dirty="0" err="1"/>
              <a:t>vânzării</a:t>
            </a:r>
            <a:r>
              <a:rPr lang="ru-RU" sz="2800" dirty="0"/>
              <a:t> </a:t>
            </a:r>
            <a:r>
              <a:rPr lang="ru-RU" sz="2800" dirty="0" err="1"/>
              <a:t>acestora</a:t>
            </a:r>
            <a:r>
              <a:rPr lang="ru-RU" sz="2800" dirty="0"/>
              <a:t> </a:t>
            </a:r>
            <a:r>
              <a:rPr lang="ru-RU" sz="2800" dirty="0" err="1"/>
              <a:t>să</a:t>
            </a:r>
            <a:r>
              <a:rPr lang="ru-RU" sz="2800" dirty="0"/>
              <a:t> </a:t>
            </a:r>
            <a:r>
              <a:rPr lang="ru-RU" sz="2800" dirty="0" err="1"/>
              <a:t>nu</a:t>
            </a:r>
            <a:r>
              <a:rPr lang="ru-RU" sz="2800" dirty="0"/>
              <a:t> </a:t>
            </a:r>
            <a:r>
              <a:rPr lang="ru-RU" sz="2800" dirty="0" err="1"/>
              <a:t>apară</a:t>
            </a:r>
            <a:r>
              <a:rPr lang="ru-RU" sz="2800" dirty="0"/>
              <a:t> </a:t>
            </a:r>
            <a:r>
              <a:rPr lang="ru-RU" sz="2800" dirty="0" err="1" smtClean="0"/>
              <a:t>nici</a:t>
            </a:r>
            <a:r>
              <a:rPr lang="ro-MD" sz="2800" dirty="0" smtClean="0"/>
              <a:t> </a:t>
            </a:r>
            <a:r>
              <a:rPr lang="ru-RU" sz="2800" dirty="0" err="1" smtClean="0"/>
              <a:t>un</a:t>
            </a:r>
            <a:r>
              <a:rPr lang="ru-RU" sz="2800" dirty="0" smtClean="0"/>
              <a:t> </a:t>
            </a:r>
            <a:r>
              <a:rPr lang="ru-RU" sz="2800" dirty="0" err="1"/>
              <a:t>fel</a:t>
            </a:r>
            <a:r>
              <a:rPr lang="ru-RU" sz="2800" dirty="0"/>
              <a:t> </a:t>
            </a:r>
            <a:r>
              <a:rPr lang="ru-RU" sz="2800" dirty="0" err="1"/>
              <a:t>de</a:t>
            </a:r>
            <a:r>
              <a:rPr lang="ru-RU" sz="2800" dirty="0"/>
              <a:t> </a:t>
            </a:r>
            <a:r>
              <a:rPr lang="ru-RU" sz="2800" dirty="0" err="1"/>
              <a:t>oxidări</a:t>
            </a:r>
            <a:r>
              <a:rPr lang="ru-RU" sz="2800" dirty="0"/>
              <a:t> </a:t>
            </a:r>
            <a:r>
              <a:rPr lang="ru-RU" sz="2800" dirty="0" err="1"/>
              <a:t>sau</a:t>
            </a:r>
            <a:r>
              <a:rPr lang="ru-RU" sz="2800" dirty="0"/>
              <a:t> </a:t>
            </a:r>
            <a:r>
              <a:rPr lang="ru-RU" sz="2800" dirty="0" err="1"/>
              <a:t>distrugeri</a:t>
            </a:r>
            <a:r>
              <a:rPr lang="ru-RU" sz="2800" dirty="0"/>
              <a:t> </a:t>
            </a:r>
            <a:r>
              <a:rPr lang="ru-RU" sz="2800" dirty="0" err="1"/>
              <a:t>mecanice</a:t>
            </a:r>
            <a:r>
              <a:rPr lang="ru-RU" sz="2800" dirty="0"/>
              <a:t> </a:t>
            </a:r>
            <a:r>
              <a:rPr lang="ru-RU" sz="2800" dirty="0" err="1"/>
              <a:t>ale</a:t>
            </a:r>
            <a:r>
              <a:rPr lang="ru-RU" sz="2800" dirty="0"/>
              <a:t> </a:t>
            </a:r>
            <a:r>
              <a:rPr lang="ru-RU" sz="2800" dirty="0" err="1"/>
              <a:t>conținutului</a:t>
            </a:r>
            <a:r>
              <a:rPr lang="ru-RU" sz="2800" dirty="0"/>
              <a:t> </a:t>
            </a:r>
            <a:r>
              <a:rPr lang="ru-RU" sz="2800" dirty="0" err="1"/>
              <a:t>ambalajului</a:t>
            </a:r>
            <a:r>
              <a:rPr lang="ru-RU" sz="2800" dirty="0"/>
              <a:t>, </a:t>
            </a:r>
            <a:r>
              <a:rPr lang="ru-RU" sz="2800" dirty="0" err="1"/>
              <a:t>cum</a:t>
            </a:r>
            <a:r>
              <a:rPr lang="ru-RU" sz="2800" dirty="0"/>
              <a:t> </a:t>
            </a:r>
            <a:r>
              <a:rPr lang="ru-RU" sz="2800" dirty="0" err="1"/>
              <a:t>se</a:t>
            </a:r>
            <a:r>
              <a:rPr lang="ru-RU" sz="2800" dirty="0"/>
              <a:t> </a:t>
            </a:r>
            <a:r>
              <a:rPr lang="ru-RU" sz="2800" dirty="0" err="1"/>
              <a:t>poate</a:t>
            </a:r>
            <a:r>
              <a:rPr lang="ru-RU" sz="2800" dirty="0"/>
              <a:t> </a:t>
            </a:r>
            <a:r>
              <a:rPr lang="ru-RU" sz="2800" dirty="0" err="1"/>
              <a:t>întâmpla</a:t>
            </a:r>
            <a:r>
              <a:rPr lang="ru-RU" sz="2800" dirty="0"/>
              <a:t> </a:t>
            </a:r>
            <a:r>
              <a:rPr lang="ru-RU" sz="2800" dirty="0" err="1"/>
              <a:t>în</a:t>
            </a:r>
            <a:r>
              <a:rPr lang="ru-RU" sz="2800" dirty="0"/>
              <a:t> </a:t>
            </a:r>
            <a:r>
              <a:rPr lang="ru-RU" sz="2800" dirty="0" err="1"/>
              <a:t>cazul</a:t>
            </a:r>
            <a:r>
              <a:rPr lang="ru-RU" sz="2800" dirty="0"/>
              <a:t> </a:t>
            </a:r>
            <a:r>
              <a:rPr lang="ru-RU" sz="2800" dirty="0" err="1"/>
              <a:t>chipsurilor</a:t>
            </a:r>
            <a:r>
              <a:rPr lang="ru-RU" sz="2800" dirty="0"/>
              <a:t> </a:t>
            </a:r>
            <a:r>
              <a:rPr lang="ru-RU" sz="2800" dirty="0" err="1"/>
              <a:t>de</a:t>
            </a:r>
            <a:r>
              <a:rPr lang="ru-RU" sz="2800" dirty="0"/>
              <a:t> </a:t>
            </a:r>
            <a:r>
              <a:rPr lang="ru-RU" sz="2800" dirty="0" err="1"/>
              <a:t>cartofi</a:t>
            </a:r>
            <a:r>
              <a:rPr lang="ru-RU" sz="2800" dirty="0"/>
              <a:t>, </a:t>
            </a:r>
            <a:r>
              <a:rPr lang="ru-RU" sz="2800" dirty="0" err="1"/>
              <a:t>napolitanelor</a:t>
            </a:r>
            <a:r>
              <a:rPr lang="ru-RU" sz="2800" dirty="0"/>
              <a:t>, </a:t>
            </a:r>
            <a:r>
              <a:rPr lang="ru-RU" sz="2800" dirty="0" err="1"/>
              <a:t>etc</a:t>
            </a:r>
            <a:r>
              <a:rPr lang="ru-RU" sz="2800" dirty="0"/>
              <a:t>.).</a:t>
            </a:r>
          </a:p>
        </p:txBody>
      </p:sp>
      <p:pic>
        <p:nvPicPr>
          <p:cNvPr id="3074" name="Picture 2" descr="Chipsuri din cartofi cu sare 140g | Sare | Chipsuri | Dulciuri si snacks |  mega-image.r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93" y="414194"/>
            <a:ext cx="2114117" cy="211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Napolitane cu crema de cacao Original 180g Joe - eMAG.r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380" y="2614468"/>
            <a:ext cx="2024347" cy="179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lune Best cu sare 100 g - Auchan onl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93" y="4696691"/>
            <a:ext cx="2050328" cy="205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368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7800" y="0"/>
            <a:ext cx="11903364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>
                <a:solidFill>
                  <a:srgbClr val="FF0000"/>
                </a:solidFill>
              </a:rPr>
              <a:t>Nu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tot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ce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este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adaugat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în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alimentele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procesate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reprezintă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aditivi</a:t>
            </a:r>
            <a:endParaRPr lang="ro-MD" sz="3200" dirty="0" smtClean="0">
              <a:solidFill>
                <a:srgbClr val="FF0000"/>
              </a:solidFill>
            </a:endParaRPr>
          </a:p>
          <a:p>
            <a:pPr algn="just"/>
            <a:r>
              <a:rPr lang="ro-MD" sz="2000" dirty="0" smtClean="0"/>
              <a:t>	</a:t>
            </a:r>
          </a:p>
          <a:p>
            <a:pPr algn="just"/>
            <a:r>
              <a:rPr lang="ro-MD" sz="2000" dirty="0"/>
              <a:t>	</a:t>
            </a:r>
            <a:r>
              <a:rPr lang="en-US" sz="2800" dirty="0" smtClean="0"/>
              <a:t>D</a:t>
            </a:r>
            <a:r>
              <a:rPr lang="ru-RU" sz="2800" dirty="0" smtClean="0"/>
              <a:t>e</a:t>
            </a:r>
            <a:r>
              <a:rPr lang="ro-MD" sz="2800" dirty="0" smtClean="0"/>
              <a:t> </a:t>
            </a:r>
            <a:r>
              <a:rPr lang="ru-RU" sz="2800" dirty="0" err="1" smtClean="0"/>
              <a:t>exemplu</a:t>
            </a:r>
            <a:r>
              <a:rPr lang="ru-RU" sz="2800" dirty="0"/>
              <a:t>, </a:t>
            </a:r>
            <a:r>
              <a:rPr lang="ru-RU" sz="2800" dirty="0" err="1"/>
              <a:t>nu</a:t>
            </a:r>
            <a:r>
              <a:rPr lang="ru-RU" sz="2800" dirty="0"/>
              <a:t> </a:t>
            </a:r>
            <a:r>
              <a:rPr lang="ru-RU" sz="2800" dirty="0" err="1"/>
              <a:t>sunt</a:t>
            </a:r>
            <a:r>
              <a:rPr lang="ru-RU" sz="2800" dirty="0"/>
              <a:t> </a:t>
            </a:r>
            <a:r>
              <a:rPr lang="ru-RU" sz="2800" dirty="0" err="1"/>
              <a:t>considerați</a:t>
            </a:r>
            <a:r>
              <a:rPr lang="ru-RU" sz="2800" dirty="0"/>
              <a:t> </a:t>
            </a:r>
            <a:r>
              <a:rPr lang="ru-RU" sz="2800" dirty="0" err="1"/>
              <a:t>aditivi</a:t>
            </a:r>
            <a:r>
              <a:rPr lang="ru-RU" sz="2800" dirty="0"/>
              <a:t> </a:t>
            </a:r>
            <a:r>
              <a:rPr lang="ru-RU" sz="2800" dirty="0" err="1"/>
              <a:t>alimentari</a:t>
            </a:r>
            <a:r>
              <a:rPr lang="ru-RU" sz="2800" dirty="0"/>
              <a:t>: </a:t>
            </a:r>
            <a:endParaRPr lang="ro-MD" sz="2800" dirty="0" smtClean="0"/>
          </a:p>
          <a:p>
            <a:pPr marL="457200" indent="-457200" algn="just">
              <a:buAutoNum type="arabicParenR"/>
            </a:pPr>
            <a:r>
              <a:rPr lang="ru-RU" sz="2800" dirty="0" err="1" smtClean="0"/>
              <a:t>monozaharidele</a:t>
            </a:r>
            <a:r>
              <a:rPr lang="ru-RU" sz="2800" dirty="0"/>
              <a:t>, </a:t>
            </a:r>
            <a:r>
              <a:rPr lang="ru-RU" sz="2800" dirty="0" err="1"/>
              <a:t>dizaharidele</a:t>
            </a:r>
            <a:r>
              <a:rPr lang="ru-RU" sz="2800" dirty="0"/>
              <a:t> </a:t>
            </a:r>
            <a:r>
              <a:rPr lang="ru-RU" sz="2800" dirty="0" err="1"/>
              <a:t>sau</a:t>
            </a:r>
            <a:r>
              <a:rPr lang="ru-RU" sz="2800" dirty="0"/>
              <a:t> </a:t>
            </a:r>
            <a:r>
              <a:rPr lang="ru-RU" sz="2800" dirty="0" err="1"/>
              <a:t>oligozaharidele</a:t>
            </a:r>
            <a:r>
              <a:rPr lang="ru-RU" sz="2800" dirty="0"/>
              <a:t> </a:t>
            </a:r>
            <a:r>
              <a:rPr lang="ru-RU" sz="2800" dirty="0" err="1"/>
              <a:t>şi</a:t>
            </a:r>
            <a:r>
              <a:rPr lang="ru-RU" sz="2800" dirty="0"/>
              <a:t> </a:t>
            </a:r>
            <a:r>
              <a:rPr lang="ru-RU" sz="2800" dirty="0" err="1"/>
              <a:t>produsele</a:t>
            </a:r>
            <a:r>
              <a:rPr lang="ru-RU" sz="2800" dirty="0"/>
              <a:t> </a:t>
            </a:r>
            <a:r>
              <a:rPr lang="ru-RU" sz="2800" dirty="0" err="1"/>
              <a:t>alimentare</a:t>
            </a:r>
            <a:r>
              <a:rPr lang="ru-RU" sz="2800" dirty="0"/>
              <a:t> </a:t>
            </a:r>
            <a:r>
              <a:rPr lang="ru-RU" sz="2800" dirty="0" err="1"/>
              <a:t>conținând</a:t>
            </a:r>
            <a:r>
              <a:rPr lang="ru-RU" sz="2800" dirty="0"/>
              <a:t> </a:t>
            </a:r>
            <a:r>
              <a:rPr lang="ru-RU" sz="2800" dirty="0" err="1"/>
              <a:t>aceste</a:t>
            </a:r>
            <a:r>
              <a:rPr lang="ru-RU" sz="2800" dirty="0"/>
              <a:t> </a:t>
            </a:r>
            <a:r>
              <a:rPr lang="ru-RU" sz="2800" dirty="0" err="1"/>
              <a:t>substanţe</a:t>
            </a:r>
            <a:r>
              <a:rPr lang="ru-RU" sz="2800" dirty="0"/>
              <a:t> </a:t>
            </a:r>
            <a:r>
              <a:rPr lang="ru-RU" sz="2800" dirty="0" err="1"/>
              <a:t>utilizate</a:t>
            </a:r>
            <a:r>
              <a:rPr lang="ru-RU" sz="2800" dirty="0"/>
              <a:t> </a:t>
            </a:r>
            <a:r>
              <a:rPr lang="ru-RU" sz="2800" dirty="0" err="1"/>
              <a:t>pentru</a:t>
            </a:r>
            <a:r>
              <a:rPr lang="ru-RU" sz="2800" dirty="0"/>
              <a:t> </a:t>
            </a:r>
            <a:r>
              <a:rPr lang="ru-RU" sz="2800" dirty="0" err="1"/>
              <a:t>proprietăţile</a:t>
            </a:r>
            <a:r>
              <a:rPr lang="ru-RU" sz="2800" dirty="0"/>
              <a:t> </a:t>
            </a:r>
            <a:r>
              <a:rPr lang="ru-RU" sz="2800" dirty="0" err="1"/>
              <a:t>lor</a:t>
            </a:r>
            <a:r>
              <a:rPr lang="ru-RU" sz="2800" dirty="0"/>
              <a:t> </a:t>
            </a:r>
            <a:r>
              <a:rPr lang="ru-RU" sz="2800" dirty="0" err="1"/>
              <a:t>edulcorante</a:t>
            </a:r>
            <a:r>
              <a:rPr lang="ru-RU" sz="2800" dirty="0"/>
              <a:t>; </a:t>
            </a:r>
            <a:endParaRPr lang="ro-MD" sz="2800" dirty="0"/>
          </a:p>
          <a:p>
            <a:pPr marL="457200" indent="-457200" algn="just">
              <a:buAutoNum type="arabicParenR"/>
            </a:pPr>
            <a:r>
              <a:rPr lang="ru-RU" sz="2800" dirty="0" err="1" smtClean="0"/>
              <a:t>produsele</a:t>
            </a:r>
            <a:r>
              <a:rPr lang="ru-RU" sz="2800" dirty="0" smtClean="0"/>
              <a:t> </a:t>
            </a:r>
            <a:r>
              <a:rPr lang="ru-RU" sz="2800" dirty="0" err="1"/>
              <a:t>alimentare</a:t>
            </a:r>
            <a:r>
              <a:rPr lang="ru-RU" sz="2800" dirty="0"/>
              <a:t>, </a:t>
            </a:r>
            <a:r>
              <a:rPr lang="ru-RU" sz="2800" dirty="0" err="1"/>
              <a:t>sub</a:t>
            </a:r>
            <a:r>
              <a:rPr lang="ru-RU" sz="2800" dirty="0"/>
              <a:t> </a:t>
            </a:r>
            <a:r>
              <a:rPr lang="ru-RU" sz="2800" dirty="0" err="1"/>
              <a:t>formă</a:t>
            </a:r>
            <a:r>
              <a:rPr lang="ru-RU" sz="2800" dirty="0"/>
              <a:t> </a:t>
            </a:r>
            <a:r>
              <a:rPr lang="ru-RU" sz="2800" dirty="0" err="1"/>
              <a:t>deshidratată</a:t>
            </a:r>
            <a:r>
              <a:rPr lang="ru-RU" sz="2800" dirty="0"/>
              <a:t> </a:t>
            </a:r>
            <a:r>
              <a:rPr lang="ru-RU" sz="2800" dirty="0" err="1"/>
              <a:t>sau</a:t>
            </a:r>
            <a:r>
              <a:rPr lang="ru-RU" sz="2800" dirty="0"/>
              <a:t> </a:t>
            </a:r>
            <a:r>
              <a:rPr lang="ru-RU" sz="2800" dirty="0" err="1"/>
              <a:t>concentrată</a:t>
            </a:r>
            <a:r>
              <a:rPr lang="ru-RU" sz="2800" dirty="0"/>
              <a:t>, </a:t>
            </a:r>
            <a:r>
              <a:rPr lang="ru-RU" sz="2800" dirty="0" err="1"/>
              <a:t>inclusiv</a:t>
            </a:r>
            <a:r>
              <a:rPr lang="ru-RU" sz="2800" dirty="0"/>
              <a:t> </a:t>
            </a:r>
            <a:r>
              <a:rPr lang="ru-RU" sz="2800" dirty="0" err="1"/>
              <a:t>aromele</a:t>
            </a:r>
            <a:r>
              <a:rPr lang="ru-RU" sz="2800" dirty="0"/>
              <a:t> </a:t>
            </a:r>
            <a:r>
              <a:rPr lang="ru-RU" sz="2800" dirty="0" err="1"/>
              <a:t>care</a:t>
            </a:r>
            <a:r>
              <a:rPr lang="ru-RU" sz="2800" dirty="0"/>
              <a:t> </a:t>
            </a:r>
            <a:r>
              <a:rPr lang="ru-RU" sz="2800" dirty="0" err="1"/>
              <a:t>se</a:t>
            </a:r>
            <a:r>
              <a:rPr lang="ru-RU" sz="2800" dirty="0"/>
              <a:t> </a:t>
            </a:r>
            <a:r>
              <a:rPr lang="ru-RU" sz="2800" dirty="0" err="1"/>
              <a:t>utilizează</a:t>
            </a:r>
            <a:r>
              <a:rPr lang="ru-RU" sz="2800" dirty="0"/>
              <a:t> </a:t>
            </a:r>
            <a:r>
              <a:rPr lang="ru-RU" sz="2800" dirty="0" err="1"/>
              <a:t>la</a:t>
            </a:r>
            <a:r>
              <a:rPr lang="ru-RU" sz="2800" dirty="0"/>
              <a:t> </a:t>
            </a:r>
            <a:r>
              <a:rPr lang="ru-RU" sz="2800" dirty="0" err="1"/>
              <a:t>fabricarea</a:t>
            </a:r>
            <a:r>
              <a:rPr lang="ru-RU" sz="2800" dirty="0"/>
              <a:t> </a:t>
            </a:r>
            <a:r>
              <a:rPr lang="ru-RU" sz="2800" dirty="0" err="1"/>
              <a:t>produselor</a:t>
            </a:r>
            <a:r>
              <a:rPr lang="ru-RU" sz="2800" dirty="0"/>
              <a:t> </a:t>
            </a:r>
            <a:r>
              <a:rPr lang="ru-RU" sz="2800" dirty="0" err="1"/>
              <a:t>alimentare</a:t>
            </a:r>
            <a:r>
              <a:rPr lang="ru-RU" sz="2800" dirty="0"/>
              <a:t> </a:t>
            </a:r>
            <a:r>
              <a:rPr lang="ru-RU" sz="2800" dirty="0" err="1"/>
              <a:t>compuse</a:t>
            </a:r>
            <a:r>
              <a:rPr lang="ru-RU" sz="2800" dirty="0"/>
              <a:t>, </a:t>
            </a:r>
            <a:r>
              <a:rPr lang="ru-RU" sz="2800" dirty="0" err="1"/>
              <a:t>pentru</a:t>
            </a:r>
            <a:r>
              <a:rPr lang="ru-RU" sz="2800" dirty="0"/>
              <a:t> </a:t>
            </a:r>
            <a:r>
              <a:rPr lang="ru-RU" sz="2800" dirty="0" err="1"/>
              <a:t>proprietăţile</a:t>
            </a:r>
            <a:r>
              <a:rPr lang="ru-RU" sz="2800" dirty="0"/>
              <a:t> </a:t>
            </a:r>
            <a:r>
              <a:rPr lang="ru-RU" sz="2800" dirty="0" err="1"/>
              <a:t>lor</a:t>
            </a:r>
            <a:r>
              <a:rPr lang="ru-RU" sz="2800" dirty="0"/>
              <a:t> </a:t>
            </a:r>
            <a:r>
              <a:rPr lang="ru-RU" sz="2800" dirty="0" err="1"/>
              <a:t>aromatice</a:t>
            </a:r>
            <a:r>
              <a:rPr lang="ru-RU" sz="2800" dirty="0"/>
              <a:t>, </a:t>
            </a:r>
            <a:r>
              <a:rPr lang="ru-RU" sz="2800" dirty="0" err="1"/>
              <a:t>sapide</a:t>
            </a:r>
            <a:r>
              <a:rPr lang="ru-RU" sz="2800" dirty="0"/>
              <a:t> </a:t>
            </a:r>
            <a:r>
              <a:rPr lang="ru-RU" sz="2800" dirty="0" err="1"/>
              <a:t>sau</a:t>
            </a:r>
            <a:r>
              <a:rPr lang="ru-RU" sz="2800" dirty="0"/>
              <a:t> </a:t>
            </a:r>
            <a:r>
              <a:rPr lang="ru-RU" sz="2800" dirty="0" err="1"/>
              <a:t>nutritive</a:t>
            </a:r>
            <a:r>
              <a:rPr lang="ru-RU" sz="2800" dirty="0"/>
              <a:t>, </a:t>
            </a:r>
            <a:r>
              <a:rPr lang="ru-RU" sz="2800" dirty="0" err="1"/>
              <a:t>combinate</a:t>
            </a:r>
            <a:r>
              <a:rPr lang="ru-RU" sz="2800" dirty="0"/>
              <a:t> </a:t>
            </a:r>
            <a:r>
              <a:rPr lang="ru-RU" sz="2800" dirty="0" err="1"/>
              <a:t>cu</a:t>
            </a:r>
            <a:r>
              <a:rPr lang="ru-RU" sz="2800" dirty="0"/>
              <a:t> </a:t>
            </a:r>
            <a:r>
              <a:rPr lang="ru-RU" sz="2800" dirty="0" err="1"/>
              <a:t>un</a:t>
            </a:r>
            <a:r>
              <a:rPr lang="ru-RU" sz="2800" dirty="0"/>
              <a:t> </a:t>
            </a:r>
            <a:r>
              <a:rPr lang="ru-RU" sz="2800" dirty="0" err="1"/>
              <a:t>efect</a:t>
            </a:r>
            <a:r>
              <a:rPr lang="ru-RU" sz="2800" dirty="0"/>
              <a:t> </a:t>
            </a:r>
            <a:r>
              <a:rPr lang="ru-RU" sz="2800" dirty="0" err="1"/>
              <a:t>colorant</a:t>
            </a:r>
            <a:r>
              <a:rPr lang="ru-RU" sz="2800" dirty="0"/>
              <a:t> </a:t>
            </a:r>
            <a:r>
              <a:rPr lang="ru-RU" sz="2800" dirty="0" err="1"/>
              <a:t>secundar</a:t>
            </a:r>
            <a:r>
              <a:rPr lang="ru-RU" sz="2800" dirty="0"/>
              <a:t>; </a:t>
            </a:r>
            <a:endParaRPr lang="ro-MD" sz="2800" dirty="0" smtClean="0"/>
          </a:p>
          <a:p>
            <a:pPr marL="457200" indent="-457200" algn="just">
              <a:buAutoNum type="arabicParenR"/>
            </a:pPr>
            <a:r>
              <a:rPr lang="ru-RU" sz="2800" dirty="0" err="1" smtClean="0"/>
              <a:t>substanţele</a:t>
            </a:r>
            <a:r>
              <a:rPr lang="ru-RU" sz="2800" dirty="0" smtClean="0"/>
              <a:t> </a:t>
            </a:r>
            <a:r>
              <a:rPr lang="ru-RU" sz="2800" dirty="0" err="1"/>
              <a:t>care</a:t>
            </a:r>
            <a:r>
              <a:rPr lang="ru-RU" sz="2800" dirty="0"/>
              <a:t> </a:t>
            </a:r>
            <a:r>
              <a:rPr lang="ru-RU" sz="2800" dirty="0" err="1"/>
              <a:t>intră</a:t>
            </a:r>
            <a:r>
              <a:rPr lang="ru-RU" sz="2800" dirty="0"/>
              <a:t> </a:t>
            </a:r>
            <a:r>
              <a:rPr lang="ru-RU" sz="2800" dirty="0" err="1"/>
              <a:t>în</a:t>
            </a:r>
            <a:r>
              <a:rPr lang="ru-RU" sz="2800" dirty="0"/>
              <a:t> </a:t>
            </a:r>
            <a:r>
              <a:rPr lang="ru-RU" sz="2800" dirty="0" err="1"/>
              <a:t>compoziţia</a:t>
            </a:r>
            <a:r>
              <a:rPr lang="ru-RU" sz="2800" dirty="0"/>
              <a:t> </a:t>
            </a:r>
            <a:r>
              <a:rPr lang="ru-RU" sz="2800" dirty="0" err="1"/>
              <a:t>unui</a:t>
            </a:r>
            <a:r>
              <a:rPr lang="ru-RU" sz="2800" dirty="0"/>
              <a:t> </a:t>
            </a:r>
            <a:r>
              <a:rPr lang="ru-RU" sz="2800" dirty="0" err="1"/>
              <a:t>strat</a:t>
            </a:r>
            <a:r>
              <a:rPr lang="ru-RU" sz="2800" dirty="0"/>
              <a:t> </a:t>
            </a:r>
            <a:r>
              <a:rPr lang="ru-RU" sz="2800" dirty="0" err="1"/>
              <a:t>de</a:t>
            </a:r>
            <a:r>
              <a:rPr lang="ru-RU" sz="2800" dirty="0"/>
              <a:t> </a:t>
            </a:r>
            <a:r>
              <a:rPr lang="ru-RU" sz="2800" dirty="0" err="1"/>
              <a:t>protecţie</a:t>
            </a:r>
            <a:r>
              <a:rPr lang="ru-RU" sz="2800" dirty="0"/>
              <a:t> </a:t>
            </a:r>
            <a:r>
              <a:rPr lang="ru-RU" sz="2800" dirty="0" err="1"/>
              <a:t>sau</a:t>
            </a:r>
            <a:r>
              <a:rPr lang="ru-RU" sz="2800" dirty="0"/>
              <a:t> </a:t>
            </a:r>
            <a:r>
              <a:rPr lang="ru-RU" sz="2800" dirty="0" err="1"/>
              <a:t>al</a:t>
            </a:r>
            <a:r>
              <a:rPr lang="ru-RU" sz="2800" dirty="0"/>
              <a:t> </a:t>
            </a:r>
            <a:r>
              <a:rPr lang="ru-RU" sz="2800" dirty="0" err="1"/>
              <a:t>unui</a:t>
            </a:r>
            <a:r>
              <a:rPr lang="ru-RU" sz="2800" dirty="0"/>
              <a:t> </a:t>
            </a:r>
            <a:r>
              <a:rPr lang="ru-RU" sz="2800" dirty="0" err="1"/>
              <a:t>material</a:t>
            </a:r>
            <a:r>
              <a:rPr lang="ru-RU" sz="2800" dirty="0"/>
              <a:t> </a:t>
            </a:r>
            <a:r>
              <a:rPr lang="ru-RU" sz="2800" dirty="0" err="1"/>
              <a:t>de</a:t>
            </a:r>
            <a:r>
              <a:rPr lang="ru-RU" sz="2800" dirty="0"/>
              <a:t> </a:t>
            </a:r>
            <a:r>
              <a:rPr lang="ru-RU" sz="2800" dirty="0" err="1"/>
              <a:t>acoperire</a:t>
            </a:r>
            <a:r>
              <a:rPr lang="ru-RU" sz="2800" dirty="0"/>
              <a:t>, </a:t>
            </a:r>
            <a:r>
              <a:rPr lang="ru-RU" sz="2800" dirty="0" err="1"/>
              <a:t>nu</a:t>
            </a:r>
            <a:r>
              <a:rPr lang="ru-RU" sz="2800" dirty="0"/>
              <a:t> </a:t>
            </a:r>
            <a:r>
              <a:rPr lang="ru-RU" sz="2800" dirty="0" err="1"/>
              <a:t>fac</a:t>
            </a:r>
            <a:r>
              <a:rPr lang="ru-RU" sz="2800" dirty="0"/>
              <a:t> </a:t>
            </a:r>
            <a:r>
              <a:rPr lang="ru-RU" sz="2800" dirty="0" err="1"/>
              <a:t>parte</a:t>
            </a:r>
            <a:r>
              <a:rPr lang="ru-RU" sz="2800" dirty="0"/>
              <a:t> </a:t>
            </a:r>
            <a:r>
              <a:rPr lang="ru-RU" sz="2800" dirty="0" err="1"/>
              <a:t>din</a:t>
            </a:r>
            <a:r>
              <a:rPr lang="ru-RU" sz="2800" dirty="0"/>
              <a:t> </a:t>
            </a:r>
            <a:r>
              <a:rPr lang="ru-RU" sz="2800" dirty="0" err="1"/>
              <a:t>produsul</a:t>
            </a:r>
            <a:r>
              <a:rPr lang="ru-RU" sz="2800" dirty="0"/>
              <a:t> </a:t>
            </a:r>
            <a:r>
              <a:rPr lang="ru-RU" sz="2800" dirty="0" err="1"/>
              <a:t>alimentar</a:t>
            </a:r>
            <a:r>
              <a:rPr lang="ru-RU" sz="2800" dirty="0"/>
              <a:t> </a:t>
            </a:r>
            <a:r>
              <a:rPr lang="ru-RU" sz="2800" dirty="0" err="1"/>
              <a:t>şi</a:t>
            </a:r>
            <a:r>
              <a:rPr lang="ru-RU" sz="2800" dirty="0"/>
              <a:t> </a:t>
            </a:r>
            <a:r>
              <a:rPr lang="ru-RU" sz="2800" dirty="0" err="1"/>
              <a:t>nu</a:t>
            </a:r>
            <a:r>
              <a:rPr lang="ru-RU" sz="2800" dirty="0"/>
              <a:t> </a:t>
            </a:r>
            <a:r>
              <a:rPr lang="ru-RU" sz="2800" dirty="0" err="1"/>
              <a:t>sunt</a:t>
            </a:r>
            <a:r>
              <a:rPr lang="ru-RU" sz="2800" dirty="0"/>
              <a:t> </a:t>
            </a:r>
            <a:r>
              <a:rPr lang="ru-RU" sz="2800" dirty="0" err="1"/>
              <a:t>destinate</a:t>
            </a:r>
            <a:r>
              <a:rPr lang="ru-RU" sz="2800" dirty="0"/>
              <a:t> </a:t>
            </a:r>
            <a:r>
              <a:rPr lang="ru-RU" sz="2800" dirty="0" err="1"/>
              <a:t>consumului</a:t>
            </a:r>
            <a:r>
              <a:rPr lang="ru-RU" sz="2800" dirty="0"/>
              <a:t> </a:t>
            </a:r>
            <a:r>
              <a:rPr lang="ru-RU" sz="2800" dirty="0" err="1"/>
              <a:t>împreună</a:t>
            </a:r>
            <a:r>
              <a:rPr lang="ru-RU" sz="2800" dirty="0"/>
              <a:t> </a:t>
            </a:r>
            <a:r>
              <a:rPr lang="ru-RU" sz="2800" dirty="0" err="1"/>
              <a:t>cu</a:t>
            </a:r>
            <a:r>
              <a:rPr lang="ru-RU" sz="2800" dirty="0"/>
              <a:t> </a:t>
            </a:r>
            <a:r>
              <a:rPr lang="ru-RU" sz="2800" dirty="0" err="1"/>
              <a:t>produsul</a:t>
            </a:r>
            <a:r>
              <a:rPr lang="ru-RU" sz="2800" dirty="0"/>
              <a:t> </a:t>
            </a:r>
            <a:r>
              <a:rPr lang="ru-RU" sz="2800" dirty="0" err="1"/>
              <a:t>alimentar</a:t>
            </a:r>
            <a:r>
              <a:rPr lang="ru-RU" sz="2800" dirty="0"/>
              <a:t> </a:t>
            </a:r>
            <a:r>
              <a:rPr lang="ru-RU" sz="2800" dirty="0" err="1" smtClean="0"/>
              <a:t>respectiv</a:t>
            </a:r>
            <a:r>
              <a:rPr lang="ru-RU" sz="2800" dirty="0" smtClean="0"/>
              <a:t>;</a:t>
            </a:r>
            <a:r>
              <a:rPr lang="ro-MD" sz="2800" dirty="0"/>
              <a:t> </a:t>
            </a:r>
            <a:endParaRPr lang="ro-MD" sz="2800" dirty="0" smtClean="0"/>
          </a:p>
          <a:p>
            <a:pPr marL="457200" indent="-457200" algn="just">
              <a:buAutoNum type="arabicParenR"/>
            </a:pPr>
            <a:r>
              <a:rPr lang="en-US" sz="2800" dirty="0" err="1" smtClean="0"/>
              <a:t>produsele</a:t>
            </a:r>
            <a:r>
              <a:rPr lang="en-US" sz="2800" dirty="0" smtClean="0"/>
              <a:t> </a:t>
            </a:r>
            <a:r>
              <a:rPr lang="en-US" sz="2800" dirty="0"/>
              <a:t>care </a:t>
            </a:r>
            <a:r>
              <a:rPr lang="en-US" sz="2800" dirty="0" err="1"/>
              <a:t>conţin</a:t>
            </a:r>
            <a:r>
              <a:rPr lang="en-US" sz="2800" dirty="0"/>
              <a:t> </a:t>
            </a:r>
            <a:r>
              <a:rPr lang="en-US" sz="2800" dirty="0" err="1"/>
              <a:t>pectină</a:t>
            </a:r>
            <a:r>
              <a:rPr lang="en-US" sz="2800" dirty="0"/>
              <a:t>, derivate din </a:t>
            </a:r>
            <a:r>
              <a:rPr lang="en-US" sz="2800" dirty="0" err="1"/>
              <a:t>tescovină</a:t>
            </a:r>
            <a:r>
              <a:rPr lang="en-US" sz="2800" dirty="0"/>
              <a:t> </a:t>
            </a:r>
            <a:r>
              <a:rPr lang="en-US" sz="2800" dirty="0" err="1"/>
              <a:t>uscată</a:t>
            </a:r>
            <a:r>
              <a:rPr lang="en-US" sz="2800" dirty="0"/>
              <a:t> de mere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coajă</a:t>
            </a:r>
            <a:r>
              <a:rPr lang="en-US" sz="2800" dirty="0"/>
              <a:t> de </a:t>
            </a:r>
            <a:r>
              <a:rPr lang="en-US" sz="2800" dirty="0" err="1"/>
              <a:t>fructe</a:t>
            </a:r>
            <a:r>
              <a:rPr lang="en-US" sz="2800" dirty="0"/>
              <a:t> </a:t>
            </a:r>
            <a:r>
              <a:rPr lang="en-US" sz="2800" dirty="0" err="1"/>
              <a:t>citrice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gutui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din </a:t>
            </a:r>
            <a:r>
              <a:rPr lang="en-US" sz="2800" dirty="0" err="1"/>
              <a:t>amestecul</a:t>
            </a:r>
            <a:r>
              <a:rPr lang="en-US" sz="2800" dirty="0"/>
              <a:t> </a:t>
            </a:r>
            <a:r>
              <a:rPr lang="en-US" sz="2800" dirty="0" err="1"/>
              <a:t>acestora</a:t>
            </a:r>
            <a:r>
              <a:rPr lang="en-US" sz="2800" dirty="0"/>
              <a:t>, </a:t>
            </a:r>
            <a:r>
              <a:rPr lang="en-US" sz="2800" dirty="0" err="1"/>
              <a:t>prin</a:t>
            </a:r>
            <a:r>
              <a:rPr lang="en-US" sz="2800" dirty="0"/>
              <a:t> </a:t>
            </a:r>
            <a:r>
              <a:rPr lang="en-US" sz="2800" dirty="0" err="1"/>
              <a:t>acţiunea</a:t>
            </a:r>
            <a:r>
              <a:rPr lang="en-US" sz="2800" dirty="0"/>
              <a:t> </a:t>
            </a:r>
            <a:r>
              <a:rPr lang="en-US" sz="2800" dirty="0" err="1"/>
              <a:t>unui</a:t>
            </a:r>
            <a:r>
              <a:rPr lang="en-US" sz="2800" dirty="0"/>
              <a:t> acid </a:t>
            </a:r>
            <a:r>
              <a:rPr lang="en-US" sz="2800" dirty="0" err="1"/>
              <a:t>diluat</a:t>
            </a:r>
            <a:r>
              <a:rPr lang="en-US" sz="2800" dirty="0"/>
              <a:t>, </a:t>
            </a:r>
            <a:r>
              <a:rPr lang="en-US" sz="2800" dirty="0" err="1"/>
              <a:t>urmată</a:t>
            </a:r>
            <a:r>
              <a:rPr lang="en-US" sz="2800" dirty="0"/>
              <a:t> de </a:t>
            </a:r>
            <a:r>
              <a:rPr lang="en-US" sz="2800" dirty="0" err="1"/>
              <a:t>neutralizarea</a:t>
            </a:r>
            <a:r>
              <a:rPr lang="en-US" sz="2800" dirty="0"/>
              <a:t> </a:t>
            </a:r>
            <a:r>
              <a:rPr lang="en-US" sz="2800" dirty="0" err="1"/>
              <a:t>parţială</a:t>
            </a:r>
            <a:r>
              <a:rPr lang="en-US" sz="2800" dirty="0"/>
              <a:t> cu </a:t>
            </a:r>
            <a:r>
              <a:rPr lang="en-US" sz="2800" dirty="0" err="1"/>
              <a:t>săruri</a:t>
            </a:r>
            <a:r>
              <a:rPr lang="en-US" sz="2800" dirty="0"/>
              <a:t> de </a:t>
            </a:r>
            <a:r>
              <a:rPr lang="en-US" sz="2800" dirty="0" err="1"/>
              <a:t>sodiu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de </a:t>
            </a:r>
            <a:r>
              <a:rPr lang="en-US" sz="2800" dirty="0" err="1"/>
              <a:t>potasiu</a:t>
            </a:r>
            <a:r>
              <a:rPr lang="en-US" sz="2800" dirty="0"/>
              <a:t> (</a:t>
            </a:r>
            <a:r>
              <a:rPr lang="en-US" sz="2800" dirty="0" err="1"/>
              <a:t>pectină</a:t>
            </a:r>
            <a:r>
              <a:rPr lang="en-US" sz="2800" dirty="0"/>
              <a:t> </a:t>
            </a:r>
            <a:r>
              <a:rPr lang="en-US" sz="2800" dirty="0" err="1"/>
              <a:t>lichidă</a:t>
            </a:r>
            <a:r>
              <a:rPr lang="en-US" sz="2800" dirty="0"/>
              <a:t>); </a:t>
            </a:r>
            <a:endParaRPr lang="ro-MD" sz="2800" dirty="0" smtClean="0"/>
          </a:p>
        </p:txBody>
      </p:sp>
    </p:spTree>
    <p:extLst>
      <p:ext uri="{BB962C8B-B14F-4D97-AF65-F5344CB8AC3E}">
        <p14:creationId xmlns:p14="http://schemas.microsoft.com/office/powerpoint/2010/main" val="3103786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7927" y="1443841"/>
            <a:ext cx="1124989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MD" sz="2800" dirty="0" smtClean="0"/>
              <a:t>5.  </a:t>
            </a:r>
            <a:r>
              <a:rPr lang="en-US" sz="2800" dirty="0" err="1" smtClean="0"/>
              <a:t>bazele</a:t>
            </a:r>
            <a:r>
              <a:rPr lang="en-US" sz="2800" dirty="0" smtClean="0"/>
              <a:t> </a:t>
            </a:r>
            <a:r>
              <a:rPr lang="en-US" sz="2800" dirty="0" err="1"/>
              <a:t>pentru</a:t>
            </a:r>
            <a:r>
              <a:rPr lang="en-US" sz="2800" dirty="0"/>
              <a:t> </a:t>
            </a:r>
            <a:r>
              <a:rPr lang="en-US" sz="2800" dirty="0" err="1"/>
              <a:t>guma</a:t>
            </a:r>
            <a:r>
              <a:rPr lang="en-US" sz="2800" dirty="0"/>
              <a:t> de </a:t>
            </a:r>
            <a:r>
              <a:rPr lang="en-US" sz="2800" dirty="0" err="1"/>
              <a:t>mestecat</a:t>
            </a:r>
            <a:r>
              <a:rPr lang="en-US" sz="2800" dirty="0"/>
              <a:t>; </a:t>
            </a:r>
            <a:endParaRPr lang="ro-MD" sz="2800" dirty="0"/>
          </a:p>
          <a:p>
            <a:pPr algn="just"/>
            <a:r>
              <a:rPr lang="ro-MD" sz="2800" dirty="0" smtClean="0"/>
              <a:t>6. </a:t>
            </a:r>
            <a:r>
              <a:rPr lang="en-US" sz="2800" dirty="0" err="1" smtClean="0"/>
              <a:t>dextrina</a:t>
            </a:r>
            <a:r>
              <a:rPr lang="en-US" sz="2800" dirty="0" smtClean="0"/>
              <a:t> </a:t>
            </a:r>
            <a:r>
              <a:rPr lang="en-US" sz="2800" dirty="0" err="1"/>
              <a:t>albă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galbenă</a:t>
            </a:r>
            <a:r>
              <a:rPr lang="en-US" sz="2800" dirty="0"/>
              <a:t>, </a:t>
            </a:r>
            <a:r>
              <a:rPr lang="en-US" sz="2800" dirty="0" err="1"/>
              <a:t>amidonul</a:t>
            </a:r>
            <a:r>
              <a:rPr lang="en-US" sz="2800" dirty="0"/>
              <a:t> </a:t>
            </a:r>
            <a:r>
              <a:rPr lang="en-US" sz="2800" dirty="0" err="1"/>
              <a:t>prăjit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dextrinat</a:t>
            </a:r>
            <a:r>
              <a:rPr lang="en-US" sz="2800" dirty="0"/>
              <a:t>, </a:t>
            </a:r>
            <a:r>
              <a:rPr lang="en-US" sz="2800" dirty="0" err="1"/>
              <a:t>amidonul</a:t>
            </a:r>
            <a:r>
              <a:rPr lang="en-US" sz="2800" dirty="0"/>
              <a:t> </a:t>
            </a:r>
            <a:r>
              <a:rPr lang="en-US" sz="2800" dirty="0" err="1"/>
              <a:t>modificat</a:t>
            </a:r>
            <a:r>
              <a:rPr lang="en-US" sz="2800" dirty="0"/>
              <a:t> </a:t>
            </a:r>
            <a:r>
              <a:rPr lang="en-US" sz="2800" dirty="0" err="1"/>
              <a:t>prin</a:t>
            </a:r>
            <a:r>
              <a:rPr lang="en-US" sz="2800" dirty="0"/>
              <a:t> </a:t>
            </a:r>
            <a:r>
              <a:rPr lang="en-US" sz="2800" dirty="0" err="1"/>
              <a:t>tratare</a:t>
            </a:r>
            <a:r>
              <a:rPr lang="en-US" sz="2800" dirty="0"/>
              <a:t> cu </a:t>
            </a:r>
            <a:r>
              <a:rPr lang="en-US" sz="2800" dirty="0" err="1"/>
              <a:t>acizi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baze</a:t>
            </a:r>
            <a:r>
              <a:rPr lang="en-US" sz="2800" dirty="0"/>
              <a:t>, </a:t>
            </a:r>
            <a:r>
              <a:rPr lang="en-US" sz="2800" dirty="0" err="1"/>
              <a:t>amidonul</a:t>
            </a:r>
            <a:r>
              <a:rPr lang="en-US" sz="2800" dirty="0"/>
              <a:t> </a:t>
            </a:r>
            <a:r>
              <a:rPr lang="en-US" sz="2800" dirty="0" err="1"/>
              <a:t>albit</a:t>
            </a:r>
            <a:r>
              <a:rPr lang="en-US" sz="2800" dirty="0"/>
              <a:t>, </a:t>
            </a:r>
            <a:r>
              <a:rPr lang="en-US" sz="2800" dirty="0" err="1"/>
              <a:t>amidonul</a:t>
            </a:r>
            <a:r>
              <a:rPr lang="en-US" sz="2800" dirty="0"/>
              <a:t> </a:t>
            </a:r>
            <a:r>
              <a:rPr lang="en-US" sz="2800" dirty="0" err="1"/>
              <a:t>modificat</a:t>
            </a:r>
            <a:r>
              <a:rPr lang="en-US" sz="2800" dirty="0"/>
              <a:t> </a:t>
            </a:r>
            <a:r>
              <a:rPr lang="en-US" sz="2800" dirty="0" err="1"/>
              <a:t>fizic</a:t>
            </a:r>
            <a:r>
              <a:rPr lang="en-US" sz="2800" dirty="0"/>
              <a:t> </a:t>
            </a:r>
            <a:r>
              <a:rPr lang="en-US" sz="2800" dirty="0" err="1"/>
              <a:t>şi</a:t>
            </a:r>
            <a:r>
              <a:rPr lang="en-US" sz="2800" dirty="0"/>
              <a:t> </a:t>
            </a:r>
            <a:r>
              <a:rPr lang="en-US" sz="2800" dirty="0" err="1"/>
              <a:t>amidonul</a:t>
            </a:r>
            <a:r>
              <a:rPr lang="en-US" sz="2800" dirty="0"/>
              <a:t> </a:t>
            </a:r>
            <a:r>
              <a:rPr lang="en-US" sz="2800" dirty="0" err="1"/>
              <a:t>tratat</a:t>
            </a:r>
            <a:r>
              <a:rPr lang="en-US" sz="2800" dirty="0"/>
              <a:t> cu </a:t>
            </a:r>
            <a:r>
              <a:rPr lang="en-US" sz="2800" dirty="0" err="1"/>
              <a:t>enzime</a:t>
            </a:r>
            <a:r>
              <a:rPr lang="en-US" sz="2800" dirty="0"/>
              <a:t> </a:t>
            </a:r>
            <a:r>
              <a:rPr lang="en-US" sz="2800" dirty="0" err="1"/>
              <a:t>amilolitice</a:t>
            </a:r>
            <a:r>
              <a:rPr lang="en-US" sz="2800" dirty="0"/>
              <a:t>; </a:t>
            </a:r>
            <a:endParaRPr lang="ro-MD" sz="2800" dirty="0"/>
          </a:p>
          <a:p>
            <a:pPr algn="just"/>
            <a:r>
              <a:rPr lang="ro-MD" sz="2800" dirty="0" smtClean="0"/>
              <a:t>7.  </a:t>
            </a:r>
            <a:r>
              <a:rPr lang="en-US" sz="2800" dirty="0" err="1" smtClean="0"/>
              <a:t>clorura</a:t>
            </a:r>
            <a:r>
              <a:rPr lang="en-US" sz="2800" dirty="0" smtClean="0"/>
              <a:t> </a:t>
            </a:r>
            <a:r>
              <a:rPr lang="en-US" sz="2800" dirty="0"/>
              <a:t>de </a:t>
            </a:r>
            <a:r>
              <a:rPr lang="en-US" sz="2800" dirty="0" err="1"/>
              <a:t>amoniu</a:t>
            </a:r>
            <a:r>
              <a:rPr lang="en-US" sz="2800" dirty="0"/>
              <a:t>; </a:t>
            </a:r>
            <a:endParaRPr lang="ro-MD" sz="2800" dirty="0"/>
          </a:p>
          <a:p>
            <a:pPr algn="just"/>
            <a:r>
              <a:rPr lang="ro-MD" sz="2800" dirty="0" smtClean="0"/>
              <a:t>8. </a:t>
            </a:r>
            <a:r>
              <a:rPr lang="en-US" sz="2800" dirty="0" smtClean="0"/>
              <a:t>plasma </a:t>
            </a:r>
            <a:r>
              <a:rPr lang="en-US" sz="2800" dirty="0"/>
              <a:t>de </a:t>
            </a:r>
            <a:r>
              <a:rPr lang="en-US" sz="2800" dirty="0" err="1"/>
              <a:t>sânge</a:t>
            </a:r>
            <a:r>
              <a:rPr lang="en-US" sz="2800" dirty="0"/>
              <a:t>, </a:t>
            </a:r>
            <a:r>
              <a:rPr lang="en-US" sz="2800" dirty="0" err="1"/>
              <a:t>gelatina</a:t>
            </a:r>
            <a:r>
              <a:rPr lang="en-US" sz="2800" dirty="0"/>
              <a:t> </a:t>
            </a:r>
            <a:r>
              <a:rPr lang="en-US" sz="2800" dirty="0" err="1"/>
              <a:t>comestibilă</a:t>
            </a:r>
            <a:r>
              <a:rPr lang="en-US" sz="2800" dirty="0"/>
              <a:t>, </a:t>
            </a:r>
            <a:r>
              <a:rPr lang="en-US" sz="2800" dirty="0" err="1"/>
              <a:t>proteinele</a:t>
            </a:r>
            <a:r>
              <a:rPr lang="en-US" sz="2800" dirty="0"/>
              <a:t> </a:t>
            </a:r>
            <a:r>
              <a:rPr lang="en-US" sz="2800" dirty="0" err="1"/>
              <a:t>hidrolizate</a:t>
            </a:r>
            <a:r>
              <a:rPr lang="en-US" sz="2800" dirty="0"/>
              <a:t> </a:t>
            </a:r>
            <a:r>
              <a:rPr lang="en-US" sz="2800" dirty="0" err="1"/>
              <a:t>şi</a:t>
            </a:r>
            <a:r>
              <a:rPr lang="en-US" sz="2800" dirty="0"/>
              <a:t> </a:t>
            </a:r>
            <a:r>
              <a:rPr lang="en-US" sz="2800" dirty="0" err="1"/>
              <a:t>sărurile</a:t>
            </a:r>
            <a:r>
              <a:rPr lang="en-US" sz="2800" dirty="0"/>
              <a:t> </a:t>
            </a:r>
            <a:r>
              <a:rPr lang="en-US" sz="2800" dirty="0" err="1"/>
              <a:t>acestora</a:t>
            </a:r>
            <a:r>
              <a:rPr lang="en-US" sz="2800" dirty="0"/>
              <a:t>, </a:t>
            </a:r>
            <a:r>
              <a:rPr lang="en-US" sz="2800" dirty="0" err="1"/>
              <a:t>proteina</a:t>
            </a:r>
            <a:r>
              <a:rPr lang="en-US" sz="2800" dirty="0"/>
              <a:t> din </a:t>
            </a:r>
            <a:r>
              <a:rPr lang="en-US" sz="2800" dirty="0" err="1"/>
              <a:t>lapte</a:t>
            </a:r>
            <a:r>
              <a:rPr lang="en-US" sz="2800" dirty="0"/>
              <a:t> </a:t>
            </a:r>
            <a:r>
              <a:rPr lang="en-US" sz="2800" dirty="0" err="1"/>
              <a:t>şi</a:t>
            </a:r>
            <a:r>
              <a:rPr lang="en-US" sz="2800" dirty="0"/>
              <a:t> </a:t>
            </a:r>
            <a:r>
              <a:rPr lang="en-US" sz="2800" dirty="0" err="1"/>
              <a:t>glutenul</a:t>
            </a:r>
            <a:r>
              <a:rPr lang="en-US" sz="2800" dirty="0"/>
              <a:t>; </a:t>
            </a:r>
            <a:endParaRPr lang="ro-MD" sz="2800" dirty="0"/>
          </a:p>
          <a:p>
            <a:pPr algn="just"/>
            <a:r>
              <a:rPr lang="ro-MD" sz="2800" dirty="0" smtClean="0"/>
              <a:t>9. </a:t>
            </a:r>
            <a:r>
              <a:rPr lang="en-US" sz="2800" dirty="0" err="1" smtClean="0"/>
              <a:t>aminoacizii</a:t>
            </a:r>
            <a:r>
              <a:rPr lang="en-US" sz="2800" dirty="0" smtClean="0"/>
              <a:t> </a:t>
            </a:r>
            <a:r>
              <a:rPr lang="en-US" sz="2800" dirty="0" err="1"/>
              <a:t>şi</a:t>
            </a:r>
            <a:r>
              <a:rPr lang="en-US" sz="2800" dirty="0"/>
              <a:t> </a:t>
            </a:r>
            <a:r>
              <a:rPr lang="en-US" sz="2800" dirty="0" err="1"/>
              <a:t>sărurile</a:t>
            </a:r>
            <a:r>
              <a:rPr lang="en-US" sz="2800" dirty="0"/>
              <a:t> </a:t>
            </a:r>
            <a:r>
              <a:rPr lang="en-US" sz="2800" dirty="0" err="1"/>
              <a:t>acestora</a:t>
            </a:r>
            <a:r>
              <a:rPr lang="en-US" sz="2800" dirty="0"/>
              <a:t>, </a:t>
            </a:r>
            <a:r>
              <a:rPr lang="en-US" sz="2800" dirty="0" err="1"/>
              <a:t>altele</a:t>
            </a:r>
            <a:r>
              <a:rPr lang="en-US" sz="2800" dirty="0"/>
              <a:t> </a:t>
            </a:r>
            <a:r>
              <a:rPr lang="en-US" sz="2800" dirty="0" err="1"/>
              <a:t>decât</a:t>
            </a:r>
            <a:r>
              <a:rPr lang="en-US" sz="2800" dirty="0"/>
              <a:t> </a:t>
            </a:r>
            <a:r>
              <a:rPr lang="en-US" sz="2800" dirty="0" err="1"/>
              <a:t>acidul</a:t>
            </a:r>
            <a:r>
              <a:rPr lang="en-US" sz="2800" dirty="0"/>
              <a:t> glutamic, </a:t>
            </a:r>
            <a:r>
              <a:rPr lang="en-US" sz="2800" dirty="0" err="1"/>
              <a:t>glicina</a:t>
            </a:r>
            <a:r>
              <a:rPr lang="en-US" sz="2800" dirty="0"/>
              <a:t>, </a:t>
            </a:r>
            <a:r>
              <a:rPr lang="en-US" sz="2800" dirty="0" err="1"/>
              <a:t>cisteina</a:t>
            </a:r>
            <a:r>
              <a:rPr lang="en-US" sz="2800" dirty="0"/>
              <a:t> </a:t>
            </a:r>
            <a:r>
              <a:rPr lang="en-US" sz="2800" dirty="0" err="1"/>
              <a:t>şi</a:t>
            </a:r>
            <a:r>
              <a:rPr lang="en-US" sz="2800" dirty="0"/>
              <a:t> </a:t>
            </a:r>
            <a:r>
              <a:rPr lang="en-US" sz="2800" dirty="0" err="1"/>
              <a:t>cistina</a:t>
            </a:r>
            <a:r>
              <a:rPr lang="en-US" sz="2800" dirty="0"/>
              <a:t> </a:t>
            </a:r>
            <a:r>
              <a:rPr lang="en-US" sz="2800" dirty="0" err="1"/>
              <a:t>şi</a:t>
            </a:r>
            <a:r>
              <a:rPr lang="en-US" sz="2800" dirty="0"/>
              <a:t> </a:t>
            </a:r>
            <a:r>
              <a:rPr lang="en-US" sz="2800" dirty="0" err="1"/>
              <a:t>sărurile</a:t>
            </a:r>
            <a:r>
              <a:rPr lang="en-US" sz="2800" dirty="0"/>
              <a:t> </a:t>
            </a:r>
            <a:r>
              <a:rPr lang="en-US" sz="2800" dirty="0" err="1"/>
              <a:t>acestora</a:t>
            </a:r>
            <a:r>
              <a:rPr lang="en-US" sz="2800" dirty="0"/>
              <a:t> care nu au </a:t>
            </a:r>
            <a:r>
              <a:rPr lang="en-US" sz="2800" dirty="0" err="1"/>
              <a:t>funcţie</a:t>
            </a:r>
            <a:r>
              <a:rPr lang="en-US" sz="2800" dirty="0"/>
              <a:t> </a:t>
            </a:r>
            <a:r>
              <a:rPr lang="en-US" sz="2800" dirty="0" err="1"/>
              <a:t>tehnologică</a:t>
            </a:r>
            <a:r>
              <a:rPr lang="en-US" sz="2800" dirty="0"/>
              <a:t>; </a:t>
            </a:r>
            <a:endParaRPr lang="ro-MD" sz="2800" dirty="0"/>
          </a:p>
          <a:p>
            <a:pPr algn="just"/>
            <a:r>
              <a:rPr lang="ro-MD" sz="2800" dirty="0" smtClean="0"/>
              <a:t>10. </a:t>
            </a:r>
            <a:r>
              <a:rPr lang="en-US" sz="2800" dirty="0" err="1" smtClean="0"/>
              <a:t>cazeinaţii</a:t>
            </a:r>
            <a:r>
              <a:rPr lang="en-US" sz="2800" dirty="0" smtClean="0"/>
              <a:t> </a:t>
            </a:r>
            <a:r>
              <a:rPr lang="en-US" sz="2800" dirty="0" err="1"/>
              <a:t>şi</a:t>
            </a:r>
            <a:r>
              <a:rPr lang="en-US" sz="2800" dirty="0"/>
              <a:t> </a:t>
            </a:r>
            <a:r>
              <a:rPr lang="en-US" sz="2800" dirty="0" err="1"/>
              <a:t>cazeina</a:t>
            </a:r>
            <a:r>
              <a:rPr lang="en-US" sz="2800" dirty="0"/>
              <a:t>; </a:t>
            </a:r>
            <a:endParaRPr lang="ro-MD" sz="2800" dirty="0"/>
          </a:p>
          <a:p>
            <a:pPr algn="just"/>
            <a:r>
              <a:rPr lang="ro-MD" sz="2800" dirty="0" smtClean="0"/>
              <a:t>11. </a:t>
            </a:r>
            <a:r>
              <a:rPr lang="en-US" sz="2800" dirty="0" err="1" smtClean="0"/>
              <a:t>inulina</a:t>
            </a:r>
            <a:r>
              <a:rPr lang="en-US" sz="2800" dirty="0"/>
              <a:t>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75854" y="445762"/>
            <a:ext cx="105017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solidFill>
                  <a:srgbClr val="FF0000"/>
                </a:solidFill>
              </a:rPr>
              <a:t>Nu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tot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ce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este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adaugat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în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alimentele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procesate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reprezintă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aditivi</a:t>
            </a:r>
            <a:endParaRPr lang="ro-MD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1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b="1" dirty="0" smtClean="0">
                <a:latin typeface="+mn-lt"/>
              </a:rPr>
              <a:t>Obiective</a:t>
            </a: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MD" sz="4000" dirty="0"/>
              <a:t>C</a:t>
            </a:r>
            <a:r>
              <a:rPr lang="ro-MD" sz="4000" dirty="0" smtClean="0"/>
              <a:t>onsiderații generale despre aditivi și ingridiente</a:t>
            </a:r>
          </a:p>
          <a:p>
            <a:r>
              <a:rPr lang="ro-MD" sz="4000" dirty="0" smtClean="0"/>
              <a:t> Rolul aditivilor și funcționalitatea </a:t>
            </a:r>
            <a:r>
              <a:rPr lang="ro-MD" sz="4000" dirty="0" smtClean="0"/>
              <a:t>ingridientelor</a:t>
            </a:r>
            <a:endParaRPr lang="ro-MD" sz="4000" dirty="0" smtClean="0"/>
          </a:p>
        </p:txBody>
      </p:sp>
    </p:spTree>
    <p:extLst>
      <p:ext uri="{BB962C8B-B14F-4D97-AF65-F5344CB8AC3E}">
        <p14:creationId xmlns:p14="http://schemas.microsoft.com/office/powerpoint/2010/main" val="2348023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ditivii alimentari pot reprezenta riscuri serioase pentru sănătate |  Mamap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2" y="1080661"/>
            <a:ext cx="4461179" cy="512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3999" y="1"/>
            <a:ext cx="4368801" cy="685800"/>
          </a:xfrm>
        </p:spPr>
        <p:txBody>
          <a:bodyPr>
            <a:normAutofit fontScale="90000"/>
          </a:bodyPr>
          <a:lstStyle/>
          <a:p>
            <a:r>
              <a:rPr lang="ro-MD" b="1" dirty="0" smtClean="0"/>
              <a:t/>
            </a:r>
            <a:br>
              <a:rPr lang="ro-MD" b="1" dirty="0" smtClean="0"/>
            </a:br>
            <a:r>
              <a:rPr lang="en-US" b="1" dirty="0" err="1" smtClean="0">
                <a:solidFill>
                  <a:srgbClr val="FF0000"/>
                </a:solidFill>
              </a:rPr>
              <a:t>Aditivi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alimentari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5200" y="889000"/>
            <a:ext cx="7416799" cy="377998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o-MD" dirty="0"/>
              <a:t>O</a:t>
            </a:r>
            <a:r>
              <a:rPr lang="en-US" sz="3200" dirty="0" smtClean="0"/>
              <a:t>rice </a:t>
            </a:r>
            <a:r>
              <a:rPr lang="en-US" sz="3200" dirty="0" err="1"/>
              <a:t>substanţă</a:t>
            </a:r>
            <a:r>
              <a:rPr lang="en-US" sz="3200" dirty="0"/>
              <a:t> care nu </a:t>
            </a:r>
            <a:r>
              <a:rPr lang="en-US" sz="3200" dirty="0" err="1"/>
              <a:t>este</a:t>
            </a:r>
            <a:r>
              <a:rPr lang="en-US" sz="3200" dirty="0"/>
              <a:t> </a:t>
            </a:r>
            <a:r>
              <a:rPr lang="en-US" sz="3200" dirty="0" err="1"/>
              <a:t>consumată</a:t>
            </a:r>
            <a:r>
              <a:rPr lang="en-US" sz="3200" dirty="0"/>
              <a:t> ca aliment </a:t>
            </a:r>
            <a:r>
              <a:rPr lang="en-US" sz="3200" dirty="0" err="1"/>
              <a:t>în</a:t>
            </a:r>
            <a:r>
              <a:rPr lang="en-US" sz="3200" dirty="0"/>
              <a:t> sine </a:t>
            </a:r>
            <a:r>
              <a:rPr lang="en-US" sz="3200" dirty="0" err="1"/>
              <a:t>şi</a:t>
            </a:r>
            <a:r>
              <a:rPr lang="en-US" sz="3200" dirty="0"/>
              <a:t> nu </a:t>
            </a:r>
            <a:r>
              <a:rPr lang="en-US" sz="3200" dirty="0" err="1"/>
              <a:t>este</a:t>
            </a:r>
            <a:r>
              <a:rPr lang="en-US" sz="3200" dirty="0"/>
              <a:t> </a:t>
            </a:r>
            <a:r>
              <a:rPr lang="en-US" sz="3200" dirty="0" err="1"/>
              <a:t>folosită</a:t>
            </a:r>
            <a:r>
              <a:rPr lang="en-US" sz="3200" dirty="0"/>
              <a:t> ca ingredient, constituent al </a:t>
            </a:r>
            <a:r>
              <a:rPr lang="en-US" sz="3200" dirty="0" err="1"/>
              <a:t>unui</a:t>
            </a:r>
            <a:r>
              <a:rPr lang="en-US" sz="3200" dirty="0"/>
              <a:t> aliment, care are </a:t>
            </a:r>
            <a:r>
              <a:rPr lang="en-US" sz="3200" dirty="0" err="1"/>
              <a:t>sau</a:t>
            </a:r>
            <a:r>
              <a:rPr lang="en-US" sz="3200" dirty="0"/>
              <a:t> nu </a:t>
            </a:r>
            <a:r>
              <a:rPr lang="en-US" sz="3200" dirty="0" err="1"/>
              <a:t>valoare</a:t>
            </a:r>
            <a:r>
              <a:rPr lang="en-US" sz="3200" dirty="0"/>
              <a:t> </a:t>
            </a:r>
            <a:r>
              <a:rPr lang="en-US" sz="3200" dirty="0" err="1"/>
              <a:t>nutritivă</a:t>
            </a:r>
            <a:r>
              <a:rPr lang="en-US" sz="3200" dirty="0"/>
              <a:t> </a:t>
            </a:r>
            <a:r>
              <a:rPr lang="en-US" sz="3200" dirty="0" err="1"/>
              <a:t>şi</a:t>
            </a:r>
            <a:r>
              <a:rPr lang="en-US" sz="3200" dirty="0"/>
              <a:t> care se </a:t>
            </a:r>
            <a:r>
              <a:rPr lang="en-US" sz="3200" dirty="0" err="1"/>
              <a:t>adaugă</a:t>
            </a:r>
            <a:r>
              <a:rPr lang="en-US" sz="3200" dirty="0"/>
              <a:t> </a:t>
            </a:r>
            <a:r>
              <a:rPr lang="en-US" sz="3200" dirty="0" err="1"/>
              <a:t>intenţionat</a:t>
            </a:r>
            <a:r>
              <a:rPr lang="en-US" sz="3200" dirty="0"/>
              <a:t>, cu un </a:t>
            </a:r>
            <a:r>
              <a:rPr lang="en-US" sz="3200" dirty="0" err="1"/>
              <a:t>scop</a:t>
            </a:r>
            <a:r>
              <a:rPr lang="en-US" sz="3200" dirty="0"/>
              <a:t> </a:t>
            </a:r>
            <a:r>
              <a:rPr lang="en-US" sz="3200" dirty="0" err="1"/>
              <a:t>tehnologic</a:t>
            </a:r>
            <a:r>
              <a:rPr lang="en-US" sz="3200" dirty="0"/>
              <a:t> (</a:t>
            </a:r>
            <a:r>
              <a:rPr lang="en-US" sz="3200" dirty="0" err="1"/>
              <a:t>incluzând</a:t>
            </a:r>
            <a:r>
              <a:rPr lang="en-US" sz="3200" dirty="0"/>
              <a:t> </a:t>
            </a:r>
            <a:r>
              <a:rPr lang="en-US" sz="3200" dirty="0" err="1"/>
              <a:t>modificări</a:t>
            </a:r>
            <a:r>
              <a:rPr lang="en-US" sz="3200" dirty="0"/>
              <a:t> </a:t>
            </a:r>
            <a:r>
              <a:rPr lang="en-US" sz="3200" dirty="0" err="1"/>
              <a:t>organoleptice</a:t>
            </a:r>
            <a:r>
              <a:rPr lang="en-US" sz="3200" dirty="0"/>
              <a:t>) </a:t>
            </a:r>
            <a:r>
              <a:rPr lang="en-US" sz="3200" dirty="0" err="1"/>
              <a:t>în</a:t>
            </a:r>
            <a:r>
              <a:rPr lang="en-US" sz="3200" dirty="0"/>
              <a:t> </a:t>
            </a:r>
            <a:r>
              <a:rPr lang="en-US" sz="3200" dirty="0" err="1"/>
              <a:t>timpul</a:t>
            </a:r>
            <a:r>
              <a:rPr lang="en-US" sz="3200" dirty="0"/>
              <a:t> </a:t>
            </a:r>
            <a:r>
              <a:rPr lang="en-US" sz="3200" dirty="0" err="1"/>
              <a:t>producerii</a:t>
            </a:r>
            <a:r>
              <a:rPr lang="en-US" sz="3200" dirty="0"/>
              <a:t>, </a:t>
            </a:r>
            <a:r>
              <a:rPr lang="en-US" sz="3200" dirty="0" err="1"/>
              <a:t>procesării</a:t>
            </a:r>
            <a:r>
              <a:rPr lang="en-US" sz="3200" dirty="0"/>
              <a:t>, </a:t>
            </a:r>
            <a:r>
              <a:rPr lang="en-US" sz="3200" dirty="0" err="1"/>
              <a:t>preparării</a:t>
            </a:r>
            <a:r>
              <a:rPr lang="en-US" sz="3200" dirty="0"/>
              <a:t>, </a:t>
            </a:r>
            <a:r>
              <a:rPr lang="en-US" sz="3200" dirty="0" err="1"/>
              <a:t>tratării</a:t>
            </a:r>
            <a:r>
              <a:rPr lang="en-US" sz="3200" dirty="0"/>
              <a:t>, </a:t>
            </a:r>
            <a:r>
              <a:rPr lang="en-US" sz="3200" dirty="0" err="1"/>
              <a:t>împachetării</a:t>
            </a:r>
            <a:r>
              <a:rPr lang="en-US" sz="3200" dirty="0"/>
              <a:t>, </a:t>
            </a:r>
            <a:r>
              <a:rPr lang="en-US" sz="3200" dirty="0" err="1"/>
              <a:t>ambalării</a:t>
            </a:r>
            <a:r>
              <a:rPr lang="en-US" sz="3200" dirty="0"/>
              <a:t>, </a:t>
            </a:r>
            <a:r>
              <a:rPr lang="en-US" sz="3200" dirty="0" err="1"/>
              <a:t>transportului</a:t>
            </a:r>
            <a:r>
              <a:rPr lang="en-US" sz="3200" dirty="0"/>
              <a:t> </a:t>
            </a:r>
            <a:r>
              <a:rPr lang="en-US" sz="3200" dirty="0" err="1"/>
              <a:t>şi</a:t>
            </a:r>
            <a:r>
              <a:rPr lang="en-US" sz="3200" dirty="0"/>
              <a:t> </a:t>
            </a:r>
            <a:r>
              <a:rPr lang="en-US" sz="3200" dirty="0" err="1"/>
              <a:t>stocării</a:t>
            </a:r>
            <a:r>
              <a:rPr lang="en-US" sz="3200" dirty="0"/>
              <a:t> </a:t>
            </a:r>
            <a:r>
              <a:rPr lang="en-US" sz="3200" dirty="0" err="1"/>
              <a:t>unui</a:t>
            </a:r>
            <a:r>
              <a:rPr lang="en-US" sz="3200" dirty="0"/>
              <a:t> aliment, </a:t>
            </a:r>
            <a:r>
              <a:rPr lang="en-US" sz="3200" dirty="0" err="1"/>
              <a:t>devenind</a:t>
            </a:r>
            <a:r>
              <a:rPr lang="en-US" sz="3200" dirty="0"/>
              <a:t> un component, </a:t>
            </a:r>
            <a:r>
              <a:rPr lang="en-US" sz="3200" dirty="0" err="1"/>
              <a:t>sau</a:t>
            </a:r>
            <a:r>
              <a:rPr lang="en-US" sz="3200" dirty="0"/>
              <a:t> </a:t>
            </a:r>
            <a:r>
              <a:rPr lang="en-US" sz="3200" dirty="0" err="1"/>
              <a:t>afectând</a:t>
            </a:r>
            <a:r>
              <a:rPr lang="en-US" sz="3200" dirty="0"/>
              <a:t> </a:t>
            </a:r>
            <a:r>
              <a:rPr lang="en-US" sz="3200" dirty="0" err="1"/>
              <a:t>într</a:t>
            </a:r>
            <a:r>
              <a:rPr lang="en-US" sz="3200" dirty="0"/>
              <a:t>-un </a:t>
            </a:r>
            <a:r>
              <a:rPr lang="en-US" sz="3200" dirty="0" err="1"/>
              <a:t>fel</a:t>
            </a:r>
            <a:r>
              <a:rPr lang="en-US" sz="3200" dirty="0"/>
              <a:t> </a:t>
            </a:r>
            <a:r>
              <a:rPr lang="en-US" sz="3200" dirty="0" err="1"/>
              <a:t>caracteristicile</a:t>
            </a:r>
            <a:r>
              <a:rPr lang="en-US" sz="3200" dirty="0"/>
              <a:t> </a:t>
            </a:r>
            <a:r>
              <a:rPr lang="en-US" sz="3200" dirty="0" err="1"/>
              <a:t>alimentelor</a:t>
            </a:r>
            <a:r>
              <a:rPr lang="en-US" sz="3200" dirty="0"/>
              <a:t> la care se </a:t>
            </a:r>
            <a:r>
              <a:rPr lang="en-US" sz="3200" dirty="0" err="1" smtClean="0"/>
              <a:t>adaugă</a:t>
            </a:r>
            <a:r>
              <a:rPr lang="ro-MD" sz="3200" dirty="0" smtClean="0"/>
              <a:t> (</a:t>
            </a:r>
            <a:r>
              <a:rPr lang="en-US" i="1" dirty="0"/>
              <a:t>Codex </a:t>
            </a:r>
            <a:r>
              <a:rPr lang="en-US" i="1" dirty="0" err="1"/>
              <a:t>Alimentarius</a:t>
            </a:r>
            <a:r>
              <a:rPr lang="en-US" i="1" dirty="0"/>
              <a:t> FAO-WHO</a:t>
            </a:r>
            <a:r>
              <a:rPr lang="ro-MD" sz="3200" dirty="0" smtClean="0"/>
              <a:t>)</a:t>
            </a:r>
            <a:r>
              <a:rPr lang="en-US" sz="3200" dirty="0" smtClean="0"/>
              <a:t>. 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04509" y="4616065"/>
            <a:ext cx="714894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MD" sz="3200" b="1" dirty="0" smtClean="0">
                <a:solidFill>
                  <a:srgbClr val="FF0000"/>
                </a:solidFill>
              </a:rPr>
              <a:t>Ingredient</a:t>
            </a:r>
            <a:r>
              <a:rPr lang="ro-MD" sz="2800" dirty="0" smtClean="0">
                <a:solidFill>
                  <a:srgbClr val="FF0000"/>
                </a:solidFill>
              </a:rPr>
              <a:t> </a:t>
            </a:r>
            <a:r>
              <a:rPr lang="ro-MD" sz="2800" dirty="0" smtClean="0">
                <a:solidFill>
                  <a:srgbClr val="000000"/>
                </a:solidFill>
              </a:rPr>
              <a:t>- </a:t>
            </a:r>
            <a:r>
              <a:rPr lang="en-US" sz="2800" dirty="0" err="1" smtClean="0">
                <a:solidFill>
                  <a:srgbClr val="000000"/>
                </a:solidFill>
              </a:rPr>
              <a:t>Substanță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care </a:t>
            </a:r>
            <a:r>
              <a:rPr lang="en-US" sz="2800" dirty="0" err="1">
                <a:solidFill>
                  <a:srgbClr val="000000"/>
                </a:solidFill>
              </a:rPr>
              <a:t>intră</a:t>
            </a:r>
            <a:r>
              <a:rPr lang="en-US" sz="2800" dirty="0">
                <a:solidFill>
                  <a:srgbClr val="000000"/>
                </a:solidFill>
              </a:rPr>
              <a:t> ca </a:t>
            </a:r>
            <a:r>
              <a:rPr lang="en-US" sz="2800" dirty="0" err="1">
                <a:solidFill>
                  <a:srgbClr val="000000"/>
                </a:solidFill>
              </a:rPr>
              <a:t>accesoriu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în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compoziția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unui</a:t>
            </a:r>
            <a:r>
              <a:rPr lang="en-US" sz="2800" dirty="0">
                <a:solidFill>
                  <a:srgbClr val="000000"/>
                </a:solidFill>
              </a:rPr>
              <a:t> medicament, a </a:t>
            </a:r>
            <a:r>
              <a:rPr lang="en-US" sz="2800" dirty="0" err="1">
                <a:solidFill>
                  <a:srgbClr val="000000"/>
                </a:solidFill>
              </a:rPr>
              <a:t>unui</a:t>
            </a:r>
            <a:r>
              <a:rPr lang="en-US" sz="2800" dirty="0">
                <a:solidFill>
                  <a:srgbClr val="000000"/>
                </a:solidFill>
              </a:rPr>
              <a:t> aliment etc., fie </a:t>
            </a:r>
            <a:r>
              <a:rPr lang="en-US" sz="2800" dirty="0" err="1">
                <a:solidFill>
                  <a:srgbClr val="000000"/>
                </a:solidFill>
              </a:rPr>
              <a:t>pentru</a:t>
            </a:r>
            <a:r>
              <a:rPr lang="en-US" sz="2800" dirty="0">
                <a:solidFill>
                  <a:srgbClr val="000000"/>
                </a:solidFill>
              </a:rPr>
              <a:t> a-</a:t>
            </a:r>
            <a:r>
              <a:rPr lang="en-US" sz="2800" dirty="0" err="1">
                <a:solidFill>
                  <a:srgbClr val="000000"/>
                </a:solidFill>
              </a:rPr>
              <a:t>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conferi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anumite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calități</a:t>
            </a:r>
            <a:r>
              <a:rPr lang="en-US" sz="2800" dirty="0">
                <a:solidFill>
                  <a:srgbClr val="000000"/>
                </a:solidFill>
              </a:rPr>
              <a:t>, ca material de </a:t>
            </a:r>
            <a:r>
              <a:rPr lang="en-US" sz="2800" dirty="0" err="1">
                <a:solidFill>
                  <a:srgbClr val="000000"/>
                </a:solidFill>
              </a:rPr>
              <a:t>umplutură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într</a:t>
            </a:r>
            <a:r>
              <a:rPr lang="en-US" sz="2800" dirty="0">
                <a:solidFill>
                  <a:srgbClr val="000000"/>
                </a:solidFill>
              </a:rPr>
              <a:t>-un </a:t>
            </a:r>
            <a:r>
              <a:rPr lang="en-US" sz="2800" dirty="0" err="1">
                <a:solidFill>
                  <a:srgbClr val="000000"/>
                </a:solidFill>
              </a:rPr>
              <a:t>produs</a:t>
            </a:r>
            <a:r>
              <a:rPr lang="en-US" sz="2800" dirty="0">
                <a:solidFill>
                  <a:srgbClr val="000000"/>
                </a:solidFill>
              </a:rPr>
              <a:t> etc.;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34635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7800" y="203200"/>
            <a:ext cx="11836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b="1" dirty="0" err="1">
                <a:solidFill>
                  <a:srgbClr val="FF0000"/>
                </a:solidFill>
              </a:rPr>
              <a:t>Aditiv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alimentar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dirty="0"/>
              <a:t>– </a:t>
            </a:r>
            <a:r>
              <a:rPr lang="ru-RU" sz="3000" dirty="0" err="1"/>
              <a:t>orice</a:t>
            </a:r>
            <a:r>
              <a:rPr lang="ru-RU" sz="3000" dirty="0"/>
              <a:t> </a:t>
            </a:r>
            <a:r>
              <a:rPr lang="ru-RU" sz="3000" dirty="0" err="1"/>
              <a:t>substanţă</a:t>
            </a:r>
            <a:r>
              <a:rPr lang="ru-RU" sz="3000" dirty="0"/>
              <a:t> </a:t>
            </a:r>
            <a:r>
              <a:rPr lang="ru-RU" sz="3000" dirty="0" err="1"/>
              <a:t>care</a:t>
            </a:r>
            <a:r>
              <a:rPr lang="ru-RU" sz="3000" dirty="0"/>
              <a:t>, </a:t>
            </a:r>
            <a:r>
              <a:rPr lang="ru-RU" sz="3000" dirty="0" err="1"/>
              <a:t>în</a:t>
            </a:r>
            <a:r>
              <a:rPr lang="ru-RU" sz="3000" dirty="0"/>
              <a:t> </a:t>
            </a:r>
            <a:r>
              <a:rPr lang="ru-RU" sz="3000" dirty="0" err="1"/>
              <a:t>mod</a:t>
            </a:r>
            <a:r>
              <a:rPr lang="ru-RU" sz="3000" dirty="0"/>
              <a:t> </a:t>
            </a:r>
            <a:r>
              <a:rPr lang="ru-RU" sz="3000" dirty="0" err="1"/>
              <a:t>normal</a:t>
            </a:r>
            <a:r>
              <a:rPr lang="ru-RU" sz="3000" dirty="0"/>
              <a:t>, </a:t>
            </a:r>
            <a:r>
              <a:rPr lang="ru-RU" sz="3000" dirty="0" err="1"/>
              <a:t>nu</a:t>
            </a:r>
            <a:r>
              <a:rPr lang="ru-RU" sz="3000" dirty="0"/>
              <a:t> </a:t>
            </a:r>
            <a:r>
              <a:rPr lang="ru-RU" sz="3000" dirty="0" err="1"/>
              <a:t>se</a:t>
            </a:r>
            <a:r>
              <a:rPr lang="ru-RU" sz="3000" dirty="0"/>
              <a:t> </a:t>
            </a:r>
            <a:r>
              <a:rPr lang="ru-RU" sz="3000" dirty="0" err="1"/>
              <a:t>consumă</a:t>
            </a:r>
            <a:r>
              <a:rPr lang="ru-RU" sz="3000" dirty="0"/>
              <a:t> </a:t>
            </a:r>
            <a:r>
              <a:rPr lang="ru-RU" sz="3000" dirty="0" err="1"/>
              <a:t>ca</a:t>
            </a:r>
            <a:r>
              <a:rPr lang="ru-RU" sz="3000" dirty="0"/>
              <a:t> </a:t>
            </a:r>
            <a:r>
              <a:rPr lang="ru-RU" sz="3000" dirty="0" err="1"/>
              <a:t>aliment</a:t>
            </a:r>
            <a:r>
              <a:rPr lang="ru-RU" sz="3000" dirty="0"/>
              <a:t> </a:t>
            </a:r>
            <a:r>
              <a:rPr lang="ru-RU" sz="3000" dirty="0" err="1"/>
              <a:t>în</a:t>
            </a:r>
            <a:r>
              <a:rPr lang="ru-RU" sz="3000" dirty="0"/>
              <a:t> </a:t>
            </a:r>
            <a:r>
              <a:rPr lang="ru-RU" sz="3000" dirty="0" err="1"/>
              <a:t>sine</a:t>
            </a:r>
            <a:r>
              <a:rPr lang="ru-RU" sz="3000" dirty="0"/>
              <a:t> </a:t>
            </a:r>
            <a:r>
              <a:rPr lang="ru-RU" sz="3000" dirty="0" err="1"/>
              <a:t>şi</a:t>
            </a:r>
            <a:r>
              <a:rPr lang="ru-RU" sz="3000" dirty="0"/>
              <a:t> </a:t>
            </a:r>
            <a:r>
              <a:rPr lang="ru-RU" sz="3000" dirty="0" err="1"/>
              <a:t>nu</a:t>
            </a:r>
            <a:r>
              <a:rPr lang="ru-RU" sz="3000" dirty="0"/>
              <a:t> </a:t>
            </a:r>
            <a:r>
              <a:rPr lang="ru-RU" sz="3000" dirty="0" err="1"/>
              <a:t>se</a:t>
            </a:r>
            <a:r>
              <a:rPr lang="ru-RU" sz="3000" dirty="0"/>
              <a:t> </a:t>
            </a:r>
            <a:r>
              <a:rPr lang="ru-RU" sz="3000" dirty="0" err="1"/>
              <a:t>utilizează</a:t>
            </a:r>
            <a:r>
              <a:rPr lang="ru-RU" sz="3000" dirty="0"/>
              <a:t> </a:t>
            </a:r>
            <a:r>
              <a:rPr lang="ru-RU" sz="3000" dirty="0" err="1"/>
              <a:t>ca</a:t>
            </a:r>
            <a:r>
              <a:rPr lang="ru-RU" sz="3000" dirty="0"/>
              <a:t> </a:t>
            </a:r>
            <a:r>
              <a:rPr lang="ru-RU" sz="3000" dirty="0" err="1"/>
              <a:t>ingredient</a:t>
            </a:r>
            <a:r>
              <a:rPr lang="ru-RU" sz="3000" dirty="0"/>
              <a:t> </a:t>
            </a:r>
            <a:r>
              <a:rPr lang="ru-RU" sz="3000" dirty="0" err="1"/>
              <a:t>alimentar</a:t>
            </a:r>
            <a:r>
              <a:rPr lang="ru-RU" sz="3000" dirty="0"/>
              <a:t> </a:t>
            </a:r>
            <a:r>
              <a:rPr lang="ru-RU" sz="3000" dirty="0" err="1"/>
              <a:t>caracteristic</a:t>
            </a:r>
            <a:r>
              <a:rPr lang="ru-RU" sz="3000" dirty="0"/>
              <a:t>, </a:t>
            </a:r>
            <a:r>
              <a:rPr lang="ru-RU" sz="3000" dirty="0" err="1"/>
              <a:t>cu</a:t>
            </a:r>
            <a:r>
              <a:rPr lang="ru-RU" sz="3000" dirty="0"/>
              <a:t> </a:t>
            </a:r>
            <a:r>
              <a:rPr lang="ru-RU" sz="3000" dirty="0" err="1"/>
              <a:t>sau</a:t>
            </a:r>
            <a:r>
              <a:rPr lang="ru-RU" sz="3000" dirty="0"/>
              <a:t> </a:t>
            </a:r>
            <a:r>
              <a:rPr lang="ru-RU" sz="3000" dirty="0" err="1"/>
              <a:t>fără</a:t>
            </a:r>
            <a:r>
              <a:rPr lang="ru-RU" sz="3000" dirty="0"/>
              <a:t> </a:t>
            </a:r>
            <a:r>
              <a:rPr lang="ru-RU" sz="3000" dirty="0" err="1"/>
              <a:t>valoare</a:t>
            </a:r>
            <a:r>
              <a:rPr lang="ru-RU" sz="3000" dirty="0"/>
              <a:t> </a:t>
            </a:r>
            <a:r>
              <a:rPr lang="ru-RU" sz="3000" dirty="0" err="1"/>
              <a:t>nutritivă</a:t>
            </a:r>
            <a:r>
              <a:rPr lang="ru-RU" sz="3000" dirty="0"/>
              <a:t>, </a:t>
            </a:r>
            <a:r>
              <a:rPr lang="ru-RU" sz="3000" dirty="0" err="1"/>
              <a:t>şi</a:t>
            </a:r>
            <a:r>
              <a:rPr lang="ru-RU" sz="3000" dirty="0"/>
              <a:t> a </a:t>
            </a:r>
            <a:r>
              <a:rPr lang="ru-RU" sz="3000" dirty="0" err="1"/>
              <a:t>cărei</a:t>
            </a:r>
            <a:r>
              <a:rPr lang="ru-RU" sz="3000" dirty="0"/>
              <a:t> </a:t>
            </a:r>
            <a:r>
              <a:rPr lang="ru-RU" sz="3000" dirty="0" err="1"/>
              <a:t>adăugare</a:t>
            </a:r>
            <a:r>
              <a:rPr lang="ru-RU" sz="3000" dirty="0"/>
              <a:t> </a:t>
            </a:r>
            <a:r>
              <a:rPr lang="ru-RU" sz="3000" dirty="0" err="1"/>
              <a:t>deliberată</a:t>
            </a:r>
            <a:r>
              <a:rPr lang="ru-RU" sz="3000" dirty="0"/>
              <a:t>, </a:t>
            </a:r>
            <a:r>
              <a:rPr lang="ru-RU" sz="3000" dirty="0" err="1"/>
              <a:t>în</a:t>
            </a:r>
            <a:r>
              <a:rPr lang="ru-RU" sz="3000" dirty="0"/>
              <a:t> </a:t>
            </a:r>
            <a:r>
              <a:rPr lang="ru-RU" sz="3000" dirty="0" err="1"/>
              <a:t>scop</a:t>
            </a:r>
            <a:r>
              <a:rPr lang="ru-RU" sz="3000" dirty="0"/>
              <a:t> </a:t>
            </a:r>
            <a:r>
              <a:rPr lang="ru-RU" sz="3000" dirty="0" err="1"/>
              <a:t>tehnologic</a:t>
            </a:r>
            <a:r>
              <a:rPr lang="ru-RU" sz="3000" dirty="0"/>
              <a:t>, </a:t>
            </a:r>
            <a:r>
              <a:rPr lang="ru-RU" sz="3000" dirty="0" err="1"/>
              <a:t>în</a:t>
            </a:r>
            <a:r>
              <a:rPr lang="ru-RU" sz="3000" dirty="0"/>
              <a:t> </a:t>
            </a:r>
            <a:r>
              <a:rPr lang="ru-RU" sz="3000" dirty="0" err="1"/>
              <a:t>produsele</a:t>
            </a:r>
            <a:r>
              <a:rPr lang="ru-RU" sz="3000" dirty="0"/>
              <a:t> </a:t>
            </a:r>
            <a:r>
              <a:rPr lang="ru-RU" sz="3000" dirty="0" err="1"/>
              <a:t>alimentare</a:t>
            </a:r>
            <a:r>
              <a:rPr lang="ru-RU" sz="3000" dirty="0"/>
              <a:t> </a:t>
            </a:r>
            <a:r>
              <a:rPr lang="ru-RU" sz="3000" dirty="0" err="1"/>
              <a:t>pe</a:t>
            </a:r>
            <a:r>
              <a:rPr lang="ru-RU" sz="3000" dirty="0"/>
              <a:t> </a:t>
            </a:r>
            <a:r>
              <a:rPr lang="ru-RU" sz="3000" dirty="0" err="1"/>
              <a:t>parcursul</a:t>
            </a:r>
            <a:r>
              <a:rPr lang="ru-RU" sz="3000" dirty="0"/>
              <a:t> </a:t>
            </a:r>
            <a:r>
              <a:rPr lang="ru-RU" sz="3000" dirty="0" err="1"/>
              <a:t>procesului</a:t>
            </a:r>
            <a:r>
              <a:rPr lang="ru-RU" sz="3000" dirty="0"/>
              <a:t> </a:t>
            </a:r>
            <a:r>
              <a:rPr lang="ru-RU" sz="3000" dirty="0" err="1"/>
              <a:t>de</a:t>
            </a:r>
            <a:r>
              <a:rPr lang="ru-RU" sz="3000" dirty="0"/>
              <a:t> </a:t>
            </a:r>
            <a:r>
              <a:rPr lang="ru-RU" sz="3000" dirty="0" err="1"/>
              <a:t>fabricare</a:t>
            </a:r>
            <a:r>
              <a:rPr lang="ru-RU" sz="3000" dirty="0"/>
              <a:t>, </a:t>
            </a:r>
            <a:r>
              <a:rPr lang="ru-RU" sz="3000" dirty="0" err="1"/>
              <a:t>prelucrare</a:t>
            </a:r>
            <a:r>
              <a:rPr lang="ru-RU" sz="3000" dirty="0"/>
              <a:t>, </a:t>
            </a:r>
            <a:r>
              <a:rPr lang="ru-RU" sz="3000" dirty="0" err="1"/>
              <a:t>preparare</a:t>
            </a:r>
            <a:r>
              <a:rPr lang="ru-RU" sz="3000" dirty="0"/>
              <a:t>, </a:t>
            </a:r>
            <a:r>
              <a:rPr lang="ru-RU" sz="3000" dirty="0" err="1"/>
              <a:t>tratare</a:t>
            </a:r>
            <a:r>
              <a:rPr lang="ru-RU" sz="3000" dirty="0"/>
              <a:t>, </a:t>
            </a:r>
            <a:r>
              <a:rPr lang="ru-RU" sz="3000" dirty="0" err="1"/>
              <a:t>ambalare</a:t>
            </a:r>
            <a:r>
              <a:rPr lang="ru-RU" sz="3000" dirty="0"/>
              <a:t>, </a:t>
            </a:r>
            <a:r>
              <a:rPr lang="ru-RU" sz="3000" dirty="0" err="1"/>
              <a:t>transport</a:t>
            </a:r>
            <a:r>
              <a:rPr lang="ru-RU" sz="3000" dirty="0"/>
              <a:t> </a:t>
            </a:r>
            <a:r>
              <a:rPr lang="ru-RU" sz="3000" dirty="0" err="1"/>
              <a:t>sau</a:t>
            </a:r>
            <a:r>
              <a:rPr lang="ru-RU" sz="3000" dirty="0"/>
              <a:t> </a:t>
            </a:r>
            <a:r>
              <a:rPr lang="ru-RU" sz="3000" dirty="0" err="1"/>
              <a:t>depozitare</a:t>
            </a:r>
            <a:r>
              <a:rPr lang="ru-RU" sz="3000" dirty="0"/>
              <a:t> </a:t>
            </a:r>
            <a:r>
              <a:rPr lang="ru-RU" sz="3000" dirty="0" err="1"/>
              <a:t>are</a:t>
            </a:r>
            <a:r>
              <a:rPr lang="ru-RU" sz="3000" dirty="0"/>
              <a:t> </a:t>
            </a:r>
            <a:r>
              <a:rPr lang="ru-RU" sz="3000" dirty="0" err="1"/>
              <a:t>ca</a:t>
            </a:r>
            <a:r>
              <a:rPr lang="ru-RU" sz="3000" dirty="0"/>
              <a:t> </a:t>
            </a:r>
            <a:r>
              <a:rPr lang="ru-RU" sz="3000" dirty="0" err="1"/>
              <a:t>rezultat</a:t>
            </a:r>
            <a:r>
              <a:rPr lang="ru-RU" sz="3000" dirty="0"/>
              <a:t> </a:t>
            </a:r>
            <a:r>
              <a:rPr lang="ru-RU" sz="3000" dirty="0" err="1"/>
              <a:t>sau</a:t>
            </a:r>
            <a:r>
              <a:rPr lang="ru-RU" sz="3000" dirty="0"/>
              <a:t> </a:t>
            </a:r>
            <a:r>
              <a:rPr lang="ru-RU" sz="3000" dirty="0" err="1"/>
              <a:t>se</a:t>
            </a:r>
            <a:r>
              <a:rPr lang="ru-RU" sz="3000" dirty="0"/>
              <a:t> </a:t>
            </a:r>
            <a:r>
              <a:rPr lang="ru-RU" sz="3000" dirty="0" err="1"/>
              <a:t>poate</a:t>
            </a:r>
            <a:r>
              <a:rPr lang="ru-RU" sz="3000" dirty="0"/>
              <a:t> </a:t>
            </a:r>
            <a:r>
              <a:rPr lang="ru-RU" sz="3000" dirty="0" err="1"/>
              <a:t>considera</a:t>
            </a:r>
            <a:r>
              <a:rPr lang="ru-RU" sz="3000" dirty="0"/>
              <a:t> </a:t>
            </a:r>
            <a:r>
              <a:rPr lang="ru-RU" sz="3000" dirty="0" err="1"/>
              <a:t>în</a:t>
            </a:r>
            <a:r>
              <a:rPr lang="ru-RU" sz="3000" dirty="0"/>
              <a:t> </a:t>
            </a:r>
            <a:r>
              <a:rPr lang="ru-RU" sz="3000" dirty="0" err="1"/>
              <a:t>mod</a:t>
            </a:r>
            <a:r>
              <a:rPr lang="ru-RU" sz="3000" dirty="0"/>
              <a:t> </a:t>
            </a:r>
            <a:r>
              <a:rPr lang="ru-RU" sz="3000" dirty="0" err="1"/>
              <a:t>rezonabil</a:t>
            </a:r>
            <a:r>
              <a:rPr lang="ru-RU" sz="3000" dirty="0"/>
              <a:t> </a:t>
            </a:r>
            <a:r>
              <a:rPr lang="ru-RU" sz="3000" dirty="0" err="1"/>
              <a:t>că</a:t>
            </a:r>
            <a:r>
              <a:rPr lang="ru-RU" sz="3000" dirty="0"/>
              <a:t> </a:t>
            </a:r>
            <a:r>
              <a:rPr lang="ru-RU" sz="3000" dirty="0" err="1"/>
              <a:t>ar</a:t>
            </a:r>
            <a:r>
              <a:rPr lang="ru-RU" sz="3000" dirty="0"/>
              <a:t> </a:t>
            </a:r>
            <a:r>
              <a:rPr lang="ru-RU" sz="3000" dirty="0" err="1"/>
              <a:t>putea</a:t>
            </a:r>
            <a:r>
              <a:rPr lang="ru-RU" sz="3000" dirty="0"/>
              <a:t> </a:t>
            </a:r>
            <a:r>
              <a:rPr lang="ru-RU" sz="3000" dirty="0" err="1"/>
              <a:t>avea</a:t>
            </a:r>
            <a:r>
              <a:rPr lang="ru-RU" sz="3000" dirty="0"/>
              <a:t> </a:t>
            </a:r>
            <a:r>
              <a:rPr lang="ru-RU" sz="3000" dirty="0" err="1"/>
              <a:t>ca</a:t>
            </a:r>
            <a:r>
              <a:rPr lang="ru-RU" sz="3000" dirty="0"/>
              <a:t> </a:t>
            </a:r>
            <a:r>
              <a:rPr lang="ru-RU" sz="3000" dirty="0" err="1"/>
              <a:t>rezultat</a:t>
            </a:r>
            <a:r>
              <a:rPr lang="ru-RU" sz="3000" dirty="0"/>
              <a:t>, </a:t>
            </a:r>
            <a:r>
              <a:rPr lang="ru-RU" sz="3000" dirty="0" err="1"/>
              <a:t>transformarea</a:t>
            </a:r>
            <a:r>
              <a:rPr lang="ru-RU" sz="3000" dirty="0"/>
              <a:t> </a:t>
            </a:r>
            <a:r>
              <a:rPr lang="ru-RU" sz="3000" dirty="0" err="1"/>
              <a:t>sa</a:t>
            </a:r>
            <a:r>
              <a:rPr lang="ru-RU" sz="3000" dirty="0"/>
              <a:t> </a:t>
            </a:r>
            <a:r>
              <a:rPr lang="ru-RU" sz="3000" dirty="0" err="1"/>
              <a:t>sau</a:t>
            </a:r>
            <a:r>
              <a:rPr lang="ru-RU" sz="3000" dirty="0"/>
              <a:t> </a:t>
            </a:r>
            <a:r>
              <a:rPr lang="ru-RU" sz="3000" dirty="0" err="1"/>
              <a:t>transformarea</a:t>
            </a:r>
            <a:r>
              <a:rPr lang="ru-RU" sz="3000" dirty="0"/>
              <a:t> </a:t>
            </a:r>
            <a:r>
              <a:rPr lang="ru-RU" sz="3000" dirty="0" err="1"/>
              <a:t>produselor</a:t>
            </a:r>
            <a:r>
              <a:rPr lang="ru-RU" sz="3000" dirty="0"/>
              <a:t> </a:t>
            </a:r>
            <a:r>
              <a:rPr lang="ru-RU" sz="3000" dirty="0" err="1"/>
              <a:t>sale</a:t>
            </a:r>
            <a:r>
              <a:rPr lang="ru-RU" sz="3000" dirty="0"/>
              <a:t> </a:t>
            </a:r>
            <a:r>
              <a:rPr lang="ru-RU" sz="3000" dirty="0" err="1"/>
              <a:t>secundare</a:t>
            </a:r>
            <a:r>
              <a:rPr lang="ru-RU" sz="3000" dirty="0"/>
              <a:t>, </a:t>
            </a:r>
            <a:r>
              <a:rPr lang="ru-RU" sz="3000" dirty="0" err="1"/>
              <a:t>în</a:t>
            </a:r>
            <a:r>
              <a:rPr lang="ru-RU" sz="3000" dirty="0"/>
              <a:t> </a:t>
            </a:r>
            <a:r>
              <a:rPr lang="ru-RU" sz="3000" dirty="0" err="1"/>
              <a:t>mod</a:t>
            </a:r>
            <a:r>
              <a:rPr lang="ru-RU" sz="3000" dirty="0"/>
              <a:t> </a:t>
            </a:r>
            <a:r>
              <a:rPr lang="ru-RU" sz="3000" dirty="0" err="1"/>
              <a:t>direct</a:t>
            </a:r>
            <a:r>
              <a:rPr lang="ru-RU" sz="3000" dirty="0"/>
              <a:t> </a:t>
            </a:r>
            <a:r>
              <a:rPr lang="ru-RU" sz="3000" dirty="0" err="1"/>
              <a:t>sau</a:t>
            </a:r>
            <a:r>
              <a:rPr lang="ru-RU" sz="3000" dirty="0"/>
              <a:t> </a:t>
            </a:r>
            <a:r>
              <a:rPr lang="ru-RU" sz="3000" dirty="0" err="1"/>
              <a:t>indirect</a:t>
            </a:r>
            <a:r>
              <a:rPr lang="ru-RU" sz="3000" dirty="0"/>
              <a:t>, </a:t>
            </a:r>
            <a:r>
              <a:rPr lang="ru-RU" sz="3000" dirty="0" err="1"/>
              <a:t>într</a:t>
            </a:r>
            <a:r>
              <a:rPr lang="ru-RU" sz="3000" dirty="0"/>
              <a:t>-o </a:t>
            </a:r>
            <a:r>
              <a:rPr lang="ru-RU" sz="3000" dirty="0" err="1"/>
              <a:t>componentă</a:t>
            </a:r>
            <a:r>
              <a:rPr lang="ru-RU" sz="3000" dirty="0"/>
              <a:t> a </a:t>
            </a:r>
            <a:r>
              <a:rPr lang="ru-RU" sz="3000" dirty="0" err="1"/>
              <a:t>produselor</a:t>
            </a:r>
            <a:r>
              <a:rPr lang="ru-RU" sz="3000" dirty="0"/>
              <a:t> </a:t>
            </a:r>
            <a:r>
              <a:rPr lang="ru-RU" sz="3000" dirty="0" err="1"/>
              <a:t>alimentare</a:t>
            </a:r>
            <a:r>
              <a:rPr lang="ru-RU" sz="3000" dirty="0"/>
              <a:t> </a:t>
            </a:r>
            <a:r>
              <a:rPr lang="ru-RU" sz="3000" dirty="0" err="1"/>
              <a:t>în</a:t>
            </a:r>
            <a:r>
              <a:rPr lang="ru-RU" sz="3000" dirty="0"/>
              <a:t> </a:t>
            </a:r>
            <a:r>
              <a:rPr lang="ru-RU" sz="3000" dirty="0" err="1"/>
              <a:t>cauză</a:t>
            </a:r>
            <a:r>
              <a:rPr lang="ru-RU" sz="3000" dirty="0"/>
              <a:t> (</a:t>
            </a:r>
            <a:r>
              <a:rPr lang="ru-RU" sz="3000" i="1" dirty="0" err="1">
                <a:solidFill>
                  <a:srgbClr val="FF0000"/>
                </a:solidFill>
              </a:rPr>
              <a:t>Hotărârea</a:t>
            </a:r>
            <a:r>
              <a:rPr lang="ru-RU" sz="3000" i="1" dirty="0">
                <a:solidFill>
                  <a:srgbClr val="FF0000"/>
                </a:solidFill>
              </a:rPr>
              <a:t> </a:t>
            </a:r>
            <a:r>
              <a:rPr lang="ru-RU" sz="3000" i="1" dirty="0" err="1">
                <a:solidFill>
                  <a:srgbClr val="FF0000"/>
                </a:solidFill>
              </a:rPr>
              <a:t>de</a:t>
            </a:r>
            <a:r>
              <a:rPr lang="ru-RU" sz="3000" i="1" dirty="0">
                <a:solidFill>
                  <a:srgbClr val="FF0000"/>
                </a:solidFill>
              </a:rPr>
              <a:t> </a:t>
            </a:r>
            <a:r>
              <a:rPr lang="ru-RU" sz="3000" i="1" dirty="0" err="1">
                <a:solidFill>
                  <a:srgbClr val="FF0000"/>
                </a:solidFill>
              </a:rPr>
              <a:t>Guvern</a:t>
            </a:r>
            <a:r>
              <a:rPr lang="ru-RU" sz="3000" i="1" dirty="0">
                <a:solidFill>
                  <a:srgbClr val="FF0000"/>
                </a:solidFill>
              </a:rPr>
              <a:t> </a:t>
            </a:r>
            <a:r>
              <a:rPr lang="ru-RU" sz="3000" i="1" dirty="0" err="1">
                <a:solidFill>
                  <a:srgbClr val="FF0000"/>
                </a:solidFill>
              </a:rPr>
              <a:t>Nr</a:t>
            </a:r>
            <a:r>
              <a:rPr lang="ru-RU" sz="3000" i="1" dirty="0">
                <a:solidFill>
                  <a:srgbClr val="FF0000"/>
                </a:solidFill>
              </a:rPr>
              <a:t>. 229 </a:t>
            </a:r>
            <a:r>
              <a:rPr lang="ru-RU" sz="3000" i="1" dirty="0" err="1">
                <a:solidFill>
                  <a:srgbClr val="FF0000"/>
                </a:solidFill>
              </a:rPr>
              <a:t>din</a:t>
            </a:r>
            <a:r>
              <a:rPr lang="ru-RU" sz="3000" i="1" dirty="0">
                <a:solidFill>
                  <a:srgbClr val="FF0000"/>
                </a:solidFill>
              </a:rPr>
              <a:t> 29.03.2013</a:t>
            </a:r>
            <a:r>
              <a:rPr lang="ru-RU" sz="3000" dirty="0"/>
              <a:t>).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7800" y="4754572"/>
            <a:ext cx="116955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err="1"/>
              <a:t>Sunt</a:t>
            </a:r>
            <a:r>
              <a:rPr lang="ru-RU" sz="3200" dirty="0"/>
              <a:t> </a:t>
            </a:r>
            <a:r>
              <a:rPr lang="ru-RU" sz="3200" dirty="0" err="1"/>
              <a:t>considerate</a:t>
            </a:r>
            <a:r>
              <a:rPr lang="ru-RU" sz="3200" dirty="0"/>
              <a:t> </a:t>
            </a:r>
            <a:r>
              <a:rPr lang="ru-RU" sz="3200" dirty="0" err="1">
                <a:solidFill>
                  <a:srgbClr val="FF0000"/>
                </a:solidFill>
              </a:rPr>
              <a:t>ingrediente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pentru</a:t>
            </a:r>
            <a:r>
              <a:rPr lang="ru-RU" sz="3200" dirty="0">
                <a:solidFill>
                  <a:srgbClr val="FF0000"/>
                </a:solidFill>
              </a:rPr>
              <a:t>  </a:t>
            </a:r>
            <a:r>
              <a:rPr lang="ru-RU" sz="3200" dirty="0" err="1">
                <a:solidFill>
                  <a:srgbClr val="FF0000"/>
                </a:solidFill>
              </a:rPr>
              <a:t>industria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alimentară</a:t>
            </a:r>
            <a:r>
              <a:rPr lang="ru-RU" sz="3200" dirty="0"/>
              <a:t>, </a:t>
            </a:r>
            <a:r>
              <a:rPr lang="ru-RU" sz="3200" dirty="0" err="1"/>
              <a:t>acele</a:t>
            </a:r>
            <a:r>
              <a:rPr lang="ru-RU" sz="3200" dirty="0"/>
              <a:t> </a:t>
            </a:r>
            <a:r>
              <a:rPr lang="ru-RU" sz="3200" dirty="0" err="1"/>
              <a:t>substanţe</a:t>
            </a:r>
            <a:r>
              <a:rPr lang="ru-RU" sz="3200" dirty="0"/>
              <a:t> </a:t>
            </a:r>
            <a:r>
              <a:rPr lang="ru-RU" sz="3200" dirty="0" err="1"/>
              <a:t>sau</a:t>
            </a:r>
            <a:r>
              <a:rPr lang="ru-RU" sz="3200" dirty="0"/>
              <a:t>  </a:t>
            </a:r>
            <a:r>
              <a:rPr lang="ru-RU" sz="3200" dirty="0" err="1"/>
              <a:t>produse</a:t>
            </a:r>
            <a:r>
              <a:rPr lang="ru-RU" sz="3200" dirty="0"/>
              <a:t> </a:t>
            </a:r>
            <a:r>
              <a:rPr lang="ru-RU" sz="3200" dirty="0" err="1"/>
              <a:t>care</a:t>
            </a:r>
            <a:r>
              <a:rPr lang="ru-RU" sz="3200" dirty="0"/>
              <a:t> </a:t>
            </a:r>
            <a:r>
              <a:rPr lang="ru-RU" sz="3200" dirty="0" err="1"/>
              <a:t>se</a:t>
            </a:r>
            <a:r>
              <a:rPr lang="ru-RU" sz="3200" dirty="0"/>
              <a:t> </a:t>
            </a:r>
            <a:r>
              <a:rPr lang="ru-RU" sz="3200" dirty="0" err="1"/>
              <a:t>folosesc</a:t>
            </a:r>
            <a:r>
              <a:rPr lang="ru-RU" sz="3200" dirty="0"/>
              <a:t> </a:t>
            </a:r>
            <a:r>
              <a:rPr lang="ru-RU" sz="3200" dirty="0" err="1"/>
              <a:t>în</a:t>
            </a:r>
            <a:r>
              <a:rPr lang="ru-RU" sz="3200" dirty="0"/>
              <a:t> </a:t>
            </a:r>
            <a:r>
              <a:rPr lang="ru-RU" sz="3200" dirty="0" err="1"/>
              <a:t>cantităţi</a:t>
            </a:r>
            <a:r>
              <a:rPr lang="ru-RU" sz="3200" dirty="0"/>
              <a:t> </a:t>
            </a:r>
            <a:r>
              <a:rPr lang="ru-RU" sz="3200" dirty="0" err="1"/>
              <a:t>mai</a:t>
            </a:r>
            <a:r>
              <a:rPr lang="ru-RU" sz="3200" dirty="0"/>
              <a:t> </a:t>
            </a:r>
            <a:r>
              <a:rPr lang="ru-RU" sz="3200" dirty="0" err="1"/>
              <a:t>mari</a:t>
            </a:r>
            <a:r>
              <a:rPr lang="ru-RU" sz="3200" dirty="0"/>
              <a:t>, </a:t>
            </a:r>
            <a:r>
              <a:rPr lang="ru-RU" sz="3200" dirty="0" err="1"/>
              <a:t>în</a:t>
            </a:r>
            <a:r>
              <a:rPr lang="ru-RU" sz="3200" dirty="0"/>
              <a:t> </a:t>
            </a:r>
            <a:r>
              <a:rPr lang="ru-RU" sz="3200" dirty="0" err="1"/>
              <a:t>diferite</a:t>
            </a:r>
            <a:r>
              <a:rPr lang="ru-RU" sz="3200" dirty="0"/>
              <a:t> </a:t>
            </a:r>
            <a:r>
              <a:rPr lang="ru-RU" sz="3200" dirty="0" err="1"/>
              <a:t>scopuri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6242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ro-MD" b="1" dirty="0" smtClean="0"/>
              <a:t/>
            </a:r>
            <a:br>
              <a:rPr lang="ro-MD" b="1" dirty="0" smtClean="0"/>
            </a:br>
            <a:r>
              <a:rPr lang="en-US" b="1" dirty="0" err="1" smtClean="0"/>
              <a:t>Rolul</a:t>
            </a:r>
            <a:r>
              <a:rPr lang="en-US" b="1" dirty="0" smtClean="0"/>
              <a:t> </a:t>
            </a:r>
            <a:r>
              <a:rPr lang="en-US" b="1" dirty="0" err="1"/>
              <a:t>aditivilor</a:t>
            </a:r>
            <a:r>
              <a:rPr lang="en-US" b="1" dirty="0"/>
              <a:t> </a:t>
            </a:r>
            <a:r>
              <a:rPr lang="en-US" b="1" dirty="0" err="1"/>
              <a:t>alimentari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2600" y="1143000"/>
            <a:ext cx="10871200" cy="5410200"/>
          </a:xfrm>
        </p:spPr>
        <p:txBody>
          <a:bodyPr/>
          <a:lstStyle/>
          <a:p>
            <a:r>
              <a:rPr lang="en-US" dirty="0"/>
              <a:t>permit </a:t>
            </a:r>
            <a:r>
              <a:rPr lang="en-US" dirty="0" err="1"/>
              <a:t>conservarea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</a:t>
            </a:r>
            <a:r>
              <a:rPr lang="en-US" dirty="0"/>
              <a:t> </a:t>
            </a:r>
            <a:r>
              <a:rPr lang="en-US" dirty="0" err="1"/>
              <a:t>timp</a:t>
            </a:r>
            <a:r>
              <a:rPr lang="en-US" dirty="0"/>
              <a:t> a </a:t>
            </a:r>
            <a:r>
              <a:rPr lang="en-US" dirty="0" err="1"/>
              <a:t>produselor</a:t>
            </a:r>
            <a:r>
              <a:rPr lang="en-US" dirty="0"/>
              <a:t> </a:t>
            </a:r>
            <a:r>
              <a:rPr lang="en-US" dirty="0" err="1"/>
              <a:t>alimentare</a:t>
            </a:r>
            <a:r>
              <a:rPr lang="en-US" dirty="0"/>
              <a:t>, cu </a:t>
            </a:r>
            <a:r>
              <a:rPr lang="en-US" dirty="0" err="1"/>
              <a:t>menţinerea</a:t>
            </a:r>
            <a:r>
              <a:rPr lang="en-US" dirty="0"/>
              <a:t> </a:t>
            </a:r>
            <a:r>
              <a:rPr lang="en-US" dirty="0" err="1"/>
              <a:t>calităţii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a </a:t>
            </a:r>
            <a:r>
              <a:rPr lang="en-US" dirty="0" err="1"/>
              <a:t>siguranţei</a:t>
            </a:r>
            <a:r>
              <a:rPr lang="en-US" dirty="0"/>
              <a:t> </a:t>
            </a:r>
            <a:r>
              <a:rPr lang="en-US" dirty="0" err="1"/>
              <a:t>lor</a:t>
            </a:r>
            <a:r>
              <a:rPr lang="en-US" dirty="0"/>
              <a:t>;</a:t>
            </a:r>
            <a:endParaRPr lang="ru-RU" dirty="0"/>
          </a:p>
          <a:p>
            <a:r>
              <a:rPr lang="en-US" dirty="0" err="1" smtClean="0"/>
              <a:t>păstrează</a:t>
            </a:r>
            <a:r>
              <a:rPr lang="en-US" dirty="0" smtClean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chiar</a:t>
            </a:r>
            <a:r>
              <a:rPr lang="en-US" dirty="0"/>
              <a:t> </a:t>
            </a:r>
            <a:r>
              <a:rPr lang="en-US" dirty="0" err="1"/>
              <a:t>îmbunătăţesc</a:t>
            </a:r>
            <a:r>
              <a:rPr lang="en-US" dirty="0"/>
              <a:t> </a:t>
            </a:r>
            <a:r>
              <a:rPr lang="en-US" dirty="0" err="1"/>
              <a:t>gustul</a:t>
            </a:r>
            <a:r>
              <a:rPr lang="en-US" dirty="0"/>
              <a:t> </a:t>
            </a:r>
            <a:r>
              <a:rPr lang="en-US" dirty="0" err="1"/>
              <a:t>produselor</a:t>
            </a:r>
            <a:r>
              <a:rPr lang="en-US" dirty="0"/>
              <a:t>;</a:t>
            </a:r>
            <a:endParaRPr lang="ru-RU" dirty="0"/>
          </a:p>
          <a:p>
            <a:r>
              <a:rPr lang="en-US" dirty="0" err="1" smtClean="0"/>
              <a:t>menţin</a:t>
            </a:r>
            <a:r>
              <a:rPr lang="en-US" dirty="0" smtClean="0"/>
              <a:t> </a:t>
            </a:r>
            <a:r>
              <a:rPr lang="en-US" dirty="0" err="1"/>
              <a:t>consistenţa</a:t>
            </a:r>
            <a:r>
              <a:rPr lang="en-US" dirty="0"/>
              <a:t>, aroma, </a:t>
            </a:r>
            <a:r>
              <a:rPr lang="en-US" dirty="0" err="1"/>
              <a:t>culoarea</a:t>
            </a:r>
            <a:r>
              <a:rPr lang="en-US" dirty="0"/>
              <a:t>;</a:t>
            </a:r>
            <a:endParaRPr lang="ru-RU" dirty="0"/>
          </a:p>
          <a:p>
            <a:r>
              <a:rPr lang="en-US" dirty="0" err="1" smtClean="0"/>
              <a:t>asigură</a:t>
            </a:r>
            <a:r>
              <a:rPr lang="en-US" dirty="0" smtClean="0"/>
              <a:t> </a:t>
            </a:r>
            <a:r>
              <a:rPr lang="en-US" dirty="0" err="1"/>
              <a:t>controlul</a:t>
            </a:r>
            <a:r>
              <a:rPr lang="en-US" dirty="0"/>
              <a:t> </a:t>
            </a:r>
            <a:r>
              <a:rPr lang="en-US" dirty="0" err="1"/>
              <a:t>acidităţii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alcalinităţii</a:t>
            </a:r>
            <a:r>
              <a:rPr lang="en-US" dirty="0"/>
              <a:t> </a:t>
            </a:r>
            <a:r>
              <a:rPr lang="en-US" dirty="0" err="1"/>
              <a:t>lor</a:t>
            </a:r>
            <a:r>
              <a:rPr lang="en-US" dirty="0"/>
              <a:t>;</a:t>
            </a:r>
            <a:endParaRPr lang="ru-RU" dirty="0"/>
          </a:p>
          <a:p>
            <a:r>
              <a:rPr lang="en-US" dirty="0" err="1" smtClean="0"/>
              <a:t>contribuie</a:t>
            </a:r>
            <a:r>
              <a:rPr lang="en-US" dirty="0" smtClean="0"/>
              <a:t> </a:t>
            </a:r>
            <a:r>
              <a:rPr lang="en-US" dirty="0"/>
              <a:t>la </a:t>
            </a:r>
            <a:r>
              <a:rPr lang="en-US" dirty="0" err="1"/>
              <a:t>producerea</a:t>
            </a:r>
            <a:r>
              <a:rPr lang="en-US" dirty="0"/>
              <a:t> </a:t>
            </a:r>
            <a:r>
              <a:rPr lang="en-US" dirty="0" err="1"/>
              <a:t>unor</a:t>
            </a:r>
            <a:r>
              <a:rPr lang="en-US" dirty="0"/>
              <a:t> </a:t>
            </a:r>
            <a:r>
              <a:rPr lang="en-US" dirty="0" err="1"/>
              <a:t>alimente</a:t>
            </a:r>
            <a:r>
              <a:rPr lang="en-US" dirty="0"/>
              <a:t> </a:t>
            </a:r>
            <a:r>
              <a:rPr lang="en-US" dirty="0" err="1"/>
              <a:t>destinate</a:t>
            </a:r>
            <a:r>
              <a:rPr lang="en-US" dirty="0"/>
              <a:t> </a:t>
            </a:r>
            <a:r>
              <a:rPr lang="en-US" dirty="0" err="1"/>
              <a:t>grupurilor</a:t>
            </a:r>
            <a:r>
              <a:rPr lang="en-US" dirty="0"/>
              <a:t> de </a:t>
            </a:r>
            <a:r>
              <a:rPr lang="en-US" dirty="0" err="1"/>
              <a:t>consumatori</a:t>
            </a:r>
            <a:r>
              <a:rPr lang="en-US" dirty="0"/>
              <a:t> cu </a:t>
            </a:r>
            <a:r>
              <a:rPr lang="en-US" dirty="0" err="1"/>
              <a:t>necesităţi</a:t>
            </a:r>
            <a:r>
              <a:rPr lang="en-US" dirty="0"/>
              <a:t> </a:t>
            </a:r>
            <a:r>
              <a:rPr lang="en-US" dirty="0" err="1"/>
              <a:t>nutriţionale</a:t>
            </a:r>
            <a:r>
              <a:rPr lang="en-US" dirty="0"/>
              <a:t> </a:t>
            </a:r>
            <a:r>
              <a:rPr lang="en-US" dirty="0" err="1"/>
              <a:t>speciale</a:t>
            </a:r>
            <a:r>
              <a:rPr lang="en-US" dirty="0"/>
              <a:t>;</a:t>
            </a:r>
            <a:endParaRPr lang="ru-RU" dirty="0"/>
          </a:p>
          <a:p>
            <a:r>
              <a:rPr lang="en-US" dirty="0" err="1" smtClean="0"/>
              <a:t>ajută</a:t>
            </a:r>
            <a:r>
              <a:rPr lang="en-US" dirty="0" smtClean="0"/>
              <a:t> </a:t>
            </a:r>
            <a:r>
              <a:rPr lang="en-US" dirty="0"/>
              <a:t>la </a:t>
            </a:r>
            <a:r>
              <a:rPr lang="en-US" dirty="0" err="1"/>
              <a:t>fabricarea</a:t>
            </a:r>
            <a:r>
              <a:rPr lang="en-US" dirty="0"/>
              <a:t>, </a:t>
            </a:r>
            <a:r>
              <a:rPr lang="en-US" dirty="0" err="1"/>
              <a:t>prelucrarea</a:t>
            </a:r>
            <a:r>
              <a:rPr lang="en-US" dirty="0"/>
              <a:t>, </a:t>
            </a:r>
            <a:r>
              <a:rPr lang="en-US" dirty="0" err="1"/>
              <a:t>prepararea</a:t>
            </a:r>
            <a:r>
              <a:rPr lang="en-US" dirty="0"/>
              <a:t>, </a:t>
            </a:r>
            <a:r>
              <a:rPr lang="en-US" dirty="0" err="1"/>
              <a:t>tratamentul</a:t>
            </a:r>
            <a:r>
              <a:rPr lang="en-US" dirty="0"/>
              <a:t>, </a:t>
            </a:r>
            <a:r>
              <a:rPr lang="en-US" dirty="0" err="1"/>
              <a:t>ambalarea</a:t>
            </a:r>
            <a:r>
              <a:rPr lang="en-US" dirty="0"/>
              <a:t>, </a:t>
            </a:r>
            <a:r>
              <a:rPr lang="en-US" dirty="0" err="1"/>
              <a:t>transportul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depozitarea</a:t>
            </a:r>
            <a:r>
              <a:rPr lang="en-US" dirty="0"/>
              <a:t> </a:t>
            </a:r>
            <a:r>
              <a:rPr lang="en-US" dirty="0" err="1"/>
              <a:t>alimentelor</a:t>
            </a:r>
            <a:r>
              <a:rPr lang="en-US" dirty="0"/>
              <a:t>, </a:t>
            </a:r>
            <a:r>
              <a:rPr lang="en-US" dirty="0" err="1"/>
              <a:t>condiţia</a:t>
            </a:r>
            <a:r>
              <a:rPr lang="en-US" dirty="0"/>
              <a:t> </a:t>
            </a:r>
            <a:r>
              <a:rPr lang="en-US" dirty="0" err="1"/>
              <a:t>fiind</a:t>
            </a:r>
            <a:r>
              <a:rPr lang="en-US" dirty="0"/>
              <a:t> ca </a:t>
            </a:r>
            <a:r>
              <a:rPr lang="en-US" dirty="0" err="1"/>
              <a:t>aditivul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nu fie </a:t>
            </a:r>
            <a:r>
              <a:rPr lang="en-US" dirty="0" err="1"/>
              <a:t>folosit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masca</a:t>
            </a:r>
            <a:r>
              <a:rPr lang="en-US" dirty="0"/>
              <a:t> </a:t>
            </a:r>
            <a:r>
              <a:rPr lang="en-US" dirty="0" err="1"/>
              <a:t>utilizarea</a:t>
            </a:r>
            <a:r>
              <a:rPr lang="en-US" dirty="0"/>
              <a:t> </a:t>
            </a:r>
            <a:r>
              <a:rPr lang="en-US" dirty="0" err="1"/>
              <a:t>unor</a:t>
            </a:r>
            <a:r>
              <a:rPr lang="en-US" dirty="0"/>
              <a:t> </a:t>
            </a:r>
            <a:r>
              <a:rPr lang="en-US" dirty="0" err="1"/>
              <a:t>materii</a:t>
            </a:r>
            <a:r>
              <a:rPr lang="en-US" dirty="0"/>
              <a:t> prime </a:t>
            </a:r>
            <a:r>
              <a:rPr lang="en-US" dirty="0" err="1"/>
              <a:t>necorespunzătoare</a:t>
            </a:r>
            <a:r>
              <a:rPr lang="en-US" dirty="0"/>
              <a:t>, </a:t>
            </a:r>
            <a:r>
              <a:rPr lang="en-US" dirty="0" err="1"/>
              <a:t>sau</a:t>
            </a:r>
            <a:r>
              <a:rPr lang="en-US" dirty="0"/>
              <a:t> a </a:t>
            </a:r>
            <a:r>
              <a:rPr lang="en-US" dirty="0" err="1"/>
              <a:t>metodelor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tehnologiilor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încalcă</a:t>
            </a:r>
            <a:r>
              <a:rPr lang="en-US" dirty="0"/>
              <a:t> </a:t>
            </a:r>
            <a:r>
              <a:rPr lang="en-US" dirty="0" err="1"/>
              <a:t>bunele</a:t>
            </a:r>
            <a:r>
              <a:rPr lang="en-US" dirty="0"/>
              <a:t> </a:t>
            </a:r>
            <a:r>
              <a:rPr lang="en-US" dirty="0" err="1"/>
              <a:t>practici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timpul</a:t>
            </a:r>
            <a:r>
              <a:rPr lang="en-US" dirty="0"/>
              <a:t> </a:t>
            </a:r>
            <a:r>
              <a:rPr lang="en-US" dirty="0" err="1"/>
              <a:t>derulării</a:t>
            </a:r>
            <a:r>
              <a:rPr lang="en-US" dirty="0"/>
              <a:t> </a:t>
            </a:r>
            <a:r>
              <a:rPr lang="en-US" dirty="0" err="1"/>
              <a:t>acestor</a:t>
            </a:r>
            <a:r>
              <a:rPr lang="en-US" dirty="0"/>
              <a:t> </a:t>
            </a:r>
            <a:r>
              <a:rPr lang="en-US" dirty="0" err="1"/>
              <a:t>activităţi</a:t>
            </a:r>
            <a:r>
              <a:rPr lang="en-US" dirty="0"/>
              <a:t>.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6463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7799" y="0"/>
            <a:ext cx="879994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err="1"/>
              <a:t>Aditivii</a:t>
            </a:r>
            <a:r>
              <a:rPr lang="ru-RU" sz="3600" b="1" i="1" dirty="0"/>
              <a:t> </a:t>
            </a:r>
            <a:r>
              <a:rPr lang="ru-RU" sz="3600" b="1" i="1" dirty="0" err="1"/>
              <a:t>alimentari</a:t>
            </a:r>
            <a:r>
              <a:rPr lang="ru-RU" sz="3600" b="1" i="1" dirty="0"/>
              <a:t> </a:t>
            </a:r>
            <a:endParaRPr lang="ro-MD" sz="3600" b="1" i="1" dirty="0" smtClean="0"/>
          </a:p>
          <a:p>
            <a:r>
              <a:rPr lang="ro-MD" sz="3600" b="1" i="1" dirty="0" smtClean="0"/>
              <a:t>- </a:t>
            </a:r>
            <a:r>
              <a:rPr lang="ru-RU" sz="3600" dirty="0" err="1" smtClean="0"/>
              <a:t>trebuie</a:t>
            </a:r>
            <a:r>
              <a:rPr lang="ru-RU" sz="3600" dirty="0" smtClean="0"/>
              <a:t> </a:t>
            </a:r>
            <a:r>
              <a:rPr lang="ru-RU" sz="3600" dirty="0" err="1"/>
              <a:t>să</a:t>
            </a:r>
            <a:r>
              <a:rPr lang="ru-RU" sz="3600" dirty="0"/>
              <a:t> </a:t>
            </a:r>
            <a:r>
              <a:rPr lang="ru-RU" sz="3600" dirty="0" err="1"/>
              <a:t>fie</a:t>
            </a:r>
            <a:r>
              <a:rPr lang="ru-RU" sz="3600" dirty="0"/>
              <a:t> </a:t>
            </a:r>
            <a:r>
              <a:rPr lang="ru-RU" sz="3600" dirty="0" err="1"/>
              <a:t>siguri</a:t>
            </a:r>
            <a:r>
              <a:rPr lang="ru-RU" sz="3600" dirty="0"/>
              <a:t> </a:t>
            </a:r>
            <a:r>
              <a:rPr lang="ru-RU" sz="3600" dirty="0" err="1"/>
              <a:t>atunci</a:t>
            </a:r>
            <a:r>
              <a:rPr lang="ru-RU" sz="3600" dirty="0"/>
              <a:t> </a:t>
            </a:r>
            <a:r>
              <a:rPr lang="ru-RU" sz="3600" dirty="0" err="1"/>
              <a:t>când</a:t>
            </a:r>
            <a:r>
              <a:rPr lang="ru-RU" sz="3600" dirty="0"/>
              <a:t> </a:t>
            </a:r>
            <a:r>
              <a:rPr lang="ru-RU" sz="3600" dirty="0" err="1"/>
              <a:t>sunt</a:t>
            </a:r>
            <a:r>
              <a:rPr lang="ru-RU" sz="3600" dirty="0"/>
              <a:t> </a:t>
            </a:r>
            <a:r>
              <a:rPr lang="ru-RU" sz="3600" dirty="0" err="1" smtClean="0"/>
              <a:t>utilizaţi</a:t>
            </a:r>
            <a:r>
              <a:rPr lang="ro-MD" sz="3600" dirty="0" smtClean="0"/>
              <a:t>;</a:t>
            </a:r>
            <a:r>
              <a:rPr lang="ru-RU" sz="3600" dirty="0" smtClean="0"/>
              <a:t> </a:t>
            </a:r>
          </a:p>
          <a:p>
            <a:r>
              <a:rPr lang="ro-MD" sz="3600" dirty="0" smtClean="0"/>
              <a:t>- </a:t>
            </a:r>
            <a:r>
              <a:rPr lang="ru-RU" sz="3600" dirty="0" err="1" smtClean="0"/>
              <a:t>trebuie</a:t>
            </a:r>
            <a:r>
              <a:rPr lang="ru-RU" sz="3600" dirty="0" smtClean="0"/>
              <a:t> </a:t>
            </a:r>
            <a:r>
              <a:rPr lang="ru-RU" sz="3600" dirty="0" err="1"/>
              <a:t>să</a:t>
            </a:r>
            <a:r>
              <a:rPr lang="ru-RU" sz="3600" dirty="0"/>
              <a:t> </a:t>
            </a:r>
            <a:r>
              <a:rPr lang="ru-RU" sz="3600" dirty="0" err="1"/>
              <a:t>existe</a:t>
            </a:r>
            <a:r>
              <a:rPr lang="ru-RU" sz="3600" dirty="0"/>
              <a:t> o </a:t>
            </a:r>
            <a:r>
              <a:rPr lang="ru-RU" sz="3600" dirty="0" err="1"/>
              <a:t>necesitate</a:t>
            </a:r>
            <a:r>
              <a:rPr lang="ru-RU" sz="3600" dirty="0"/>
              <a:t> </a:t>
            </a:r>
            <a:r>
              <a:rPr lang="ru-RU" sz="3600" dirty="0" err="1"/>
              <a:t>tehnologică</a:t>
            </a:r>
            <a:r>
              <a:rPr lang="ru-RU" sz="3600" dirty="0"/>
              <a:t> </a:t>
            </a:r>
            <a:r>
              <a:rPr lang="ru-RU" sz="3600" dirty="0" err="1"/>
              <a:t>pentru</a:t>
            </a:r>
            <a:r>
              <a:rPr lang="ru-RU" sz="3600" dirty="0"/>
              <a:t> </a:t>
            </a:r>
            <a:r>
              <a:rPr lang="ru-RU" sz="3600" dirty="0" err="1"/>
              <a:t>utilizarea</a:t>
            </a:r>
            <a:r>
              <a:rPr lang="ru-RU" sz="3600" dirty="0"/>
              <a:t> </a:t>
            </a:r>
            <a:r>
              <a:rPr lang="ru-RU" sz="3600" dirty="0" err="1"/>
              <a:t>lor</a:t>
            </a:r>
            <a:r>
              <a:rPr lang="ru-RU" sz="3600" dirty="0"/>
              <a:t>; </a:t>
            </a:r>
            <a:endParaRPr lang="ru-RU" sz="3600" dirty="0" smtClean="0"/>
          </a:p>
          <a:p>
            <a:r>
              <a:rPr lang="ro-MD" sz="3600" dirty="0" smtClean="0"/>
              <a:t>- </a:t>
            </a:r>
            <a:r>
              <a:rPr lang="ru-RU" sz="3600" dirty="0" err="1" smtClean="0"/>
              <a:t>trebuie</a:t>
            </a:r>
            <a:r>
              <a:rPr lang="ru-RU" sz="3600" dirty="0" smtClean="0"/>
              <a:t> </a:t>
            </a:r>
            <a:r>
              <a:rPr lang="ru-RU" sz="3600" dirty="0" err="1"/>
              <a:t>să</a:t>
            </a:r>
            <a:r>
              <a:rPr lang="ru-RU" sz="3600" dirty="0"/>
              <a:t> </a:t>
            </a:r>
            <a:r>
              <a:rPr lang="ru-RU" sz="3600" dirty="0" err="1"/>
              <a:t>nu</a:t>
            </a:r>
            <a:r>
              <a:rPr lang="ru-RU" sz="3600" dirty="0"/>
              <a:t> </a:t>
            </a:r>
            <a:r>
              <a:rPr lang="ru-RU" sz="3600" dirty="0" err="1"/>
              <a:t>inducă</a:t>
            </a:r>
            <a:r>
              <a:rPr lang="ru-RU" sz="3600" dirty="0"/>
              <a:t> </a:t>
            </a:r>
            <a:r>
              <a:rPr lang="ru-RU" sz="3600" dirty="0" err="1"/>
              <a:t>în</a:t>
            </a:r>
            <a:r>
              <a:rPr lang="ru-RU" sz="3600" dirty="0"/>
              <a:t> </a:t>
            </a:r>
            <a:r>
              <a:rPr lang="ru-RU" sz="3600" dirty="0" err="1"/>
              <a:t>eroare</a:t>
            </a:r>
            <a:r>
              <a:rPr lang="ru-RU" sz="3600" dirty="0"/>
              <a:t> </a:t>
            </a:r>
            <a:r>
              <a:rPr lang="ru-RU" sz="3600" dirty="0" err="1"/>
              <a:t>consumatorul</a:t>
            </a:r>
            <a:r>
              <a:rPr lang="ru-RU" sz="3600" dirty="0"/>
              <a:t> </a:t>
            </a:r>
            <a:r>
              <a:rPr lang="ru-RU" sz="3600" dirty="0" err="1"/>
              <a:t>şi</a:t>
            </a:r>
            <a:r>
              <a:rPr lang="ru-RU" sz="3600" dirty="0"/>
              <a:t> </a:t>
            </a:r>
            <a:r>
              <a:rPr lang="ru-RU" sz="3600" dirty="0" err="1"/>
              <a:t>utilizarea</a:t>
            </a:r>
            <a:r>
              <a:rPr lang="ru-RU" sz="3600" dirty="0"/>
              <a:t> </a:t>
            </a:r>
            <a:r>
              <a:rPr lang="ru-RU" sz="3600" dirty="0" err="1"/>
              <a:t>lor</a:t>
            </a:r>
            <a:r>
              <a:rPr lang="ru-RU" sz="3600" dirty="0"/>
              <a:t> </a:t>
            </a:r>
            <a:r>
              <a:rPr lang="ru-RU" sz="3600" dirty="0" err="1"/>
              <a:t>să</a:t>
            </a:r>
            <a:r>
              <a:rPr lang="ru-RU" sz="3600" dirty="0"/>
              <a:t> </a:t>
            </a:r>
            <a:r>
              <a:rPr lang="ru-RU" sz="3600" dirty="0" err="1"/>
              <a:t>aducă</a:t>
            </a:r>
            <a:r>
              <a:rPr lang="ru-RU" sz="3600" dirty="0"/>
              <a:t> </a:t>
            </a:r>
            <a:r>
              <a:rPr lang="ru-RU" sz="3600" dirty="0" err="1"/>
              <a:t>un</a:t>
            </a:r>
            <a:r>
              <a:rPr lang="ru-RU" sz="3600" dirty="0"/>
              <a:t> </a:t>
            </a:r>
            <a:r>
              <a:rPr lang="ru-RU" sz="3600" dirty="0" err="1"/>
              <a:t>beneficiu</a:t>
            </a:r>
            <a:r>
              <a:rPr lang="ru-RU" sz="3600" dirty="0"/>
              <a:t> </a:t>
            </a:r>
            <a:r>
              <a:rPr lang="ru-RU" sz="3600" dirty="0" err="1"/>
              <a:t>consumatorului</a:t>
            </a:r>
            <a:r>
              <a:rPr lang="ru-RU" sz="3600" dirty="0"/>
              <a:t>. </a:t>
            </a:r>
            <a:endParaRPr lang="ru-RU" sz="3600" dirty="0" smtClean="0"/>
          </a:p>
          <a:p>
            <a:r>
              <a:rPr lang="ru-RU" sz="3600" dirty="0"/>
              <a:t>	</a:t>
            </a:r>
            <a:r>
              <a:rPr lang="ru-RU" sz="3600" dirty="0" err="1" smtClean="0"/>
              <a:t>Inducerea</a:t>
            </a:r>
            <a:r>
              <a:rPr lang="ru-RU" sz="3600" dirty="0" smtClean="0"/>
              <a:t> </a:t>
            </a:r>
            <a:r>
              <a:rPr lang="ru-RU" sz="3600" dirty="0" err="1"/>
              <a:t>în</a:t>
            </a:r>
            <a:r>
              <a:rPr lang="ru-RU" sz="3600" dirty="0"/>
              <a:t> </a:t>
            </a:r>
            <a:r>
              <a:rPr lang="ru-RU" sz="3600" dirty="0" err="1"/>
              <a:t>eroare</a:t>
            </a:r>
            <a:r>
              <a:rPr lang="ru-RU" sz="3600" dirty="0"/>
              <a:t> a </a:t>
            </a:r>
            <a:r>
              <a:rPr lang="ru-RU" sz="3600" dirty="0" err="1"/>
              <a:t>consumatorilor</a:t>
            </a:r>
            <a:r>
              <a:rPr lang="ru-RU" sz="3600" dirty="0"/>
              <a:t> </a:t>
            </a:r>
            <a:r>
              <a:rPr lang="ru-RU" sz="3600" dirty="0" err="1"/>
              <a:t>include</a:t>
            </a:r>
            <a:r>
              <a:rPr lang="ru-RU" sz="3600" dirty="0"/>
              <a:t>: </a:t>
            </a:r>
            <a:endParaRPr lang="ru-RU" sz="3600" dirty="0" smtClean="0"/>
          </a:p>
          <a:p>
            <a:pPr marL="742950" indent="-742950">
              <a:buAutoNum type="alphaLcPeriod"/>
            </a:pPr>
            <a:r>
              <a:rPr lang="ru-RU" sz="3600" dirty="0" err="1" smtClean="0"/>
              <a:t>aspecte</a:t>
            </a:r>
            <a:r>
              <a:rPr lang="ru-RU" sz="3600" dirty="0" smtClean="0"/>
              <a:t> </a:t>
            </a:r>
            <a:r>
              <a:rPr lang="ru-RU" sz="3600" dirty="0" err="1"/>
              <a:t>legate</a:t>
            </a:r>
            <a:r>
              <a:rPr lang="ru-RU" sz="3600" dirty="0"/>
              <a:t> </a:t>
            </a:r>
            <a:r>
              <a:rPr lang="ru-RU" sz="3600" dirty="0" err="1"/>
              <a:t>de</a:t>
            </a:r>
            <a:r>
              <a:rPr lang="ru-RU" sz="3600" dirty="0"/>
              <a:t> </a:t>
            </a:r>
            <a:r>
              <a:rPr lang="ru-RU" sz="3600" dirty="0" err="1"/>
              <a:t>natura</a:t>
            </a:r>
            <a:r>
              <a:rPr lang="ru-RU" sz="3600" dirty="0"/>
              <a:t> </a:t>
            </a:r>
            <a:r>
              <a:rPr lang="ru-RU" sz="3600" dirty="0" err="1"/>
              <a:t>produsului</a:t>
            </a:r>
            <a:r>
              <a:rPr lang="ru-RU" sz="3600" dirty="0"/>
              <a:t>; </a:t>
            </a:r>
            <a:endParaRPr lang="ru-RU" sz="3600" dirty="0" smtClean="0"/>
          </a:p>
          <a:p>
            <a:pPr marL="742950" indent="-742950">
              <a:buAutoNum type="alphaLcPeriod"/>
            </a:pPr>
            <a:r>
              <a:rPr lang="ru-RU" sz="3600" dirty="0" err="1" smtClean="0"/>
              <a:t>prospeţime</a:t>
            </a:r>
            <a:r>
              <a:rPr lang="ru-RU" sz="3600" dirty="0"/>
              <a:t>; </a:t>
            </a:r>
            <a:endParaRPr lang="ro-MD" sz="3600" dirty="0" smtClean="0"/>
          </a:p>
          <a:p>
            <a:pPr marL="742950" indent="-742950">
              <a:buAutoNum type="alphaLcPeriod"/>
            </a:pPr>
            <a:r>
              <a:rPr lang="ru-RU" sz="3600" dirty="0" err="1" smtClean="0"/>
              <a:t>calitatea</a:t>
            </a:r>
            <a:r>
              <a:rPr lang="ru-RU" sz="3600" dirty="0" smtClean="0"/>
              <a:t> </a:t>
            </a:r>
            <a:r>
              <a:rPr lang="ru-RU" sz="3600" dirty="0" err="1"/>
              <a:t>ingredientelor</a:t>
            </a:r>
            <a:r>
              <a:rPr lang="ru-RU" sz="3600" dirty="0"/>
              <a:t> </a:t>
            </a:r>
            <a:r>
              <a:rPr lang="ru-RU" sz="3600" dirty="0" err="1" smtClean="0"/>
              <a:t>utilizate</a:t>
            </a:r>
            <a:r>
              <a:rPr lang="ro-MD" sz="3600" dirty="0"/>
              <a:t>.</a:t>
            </a:r>
            <a:endParaRPr lang="ru-RU" sz="3600" dirty="0"/>
          </a:p>
        </p:txBody>
      </p:sp>
      <p:pic>
        <p:nvPicPr>
          <p:cNvPr id="1026" name="Picture 2" descr="De ce trebuie sa te feresti de colorantii alimentari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9" y="4216400"/>
            <a:ext cx="3710824" cy="252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-urile alimentare, cît de periculoase sunt? - Noutăți - MAMA.md - все о  детях и их родителя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782" y="76200"/>
            <a:ext cx="3309040" cy="236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651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81598" y="152395"/>
            <a:ext cx="683029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MD" sz="3200" dirty="0" smtClean="0">
                <a:solidFill>
                  <a:srgbClr val="01465B"/>
                </a:solidFill>
                <a:latin typeface="Metropolis-Medium"/>
              </a:rPr>
              <a:t>	</a:t>
            </a:r>
            <a:r>
              <a:rPr lang="en-US" sz="3200" dirty="0" err="1" smtClean="0">
                <a:solidFill>
                  <a:srgbClr val="01465B"/>
                </a:solidFill>
                <a:latin typeface="Metropolis-Medium"/>
              </a:rPr>
              <a:t>Fiecare</a:t>
            </a:r>
            <a:r>
              <a:rPr lang="en-US" sz="3200" dirty="0" smtClean="0">
                <a:solidFill>
                  <a:srgbClr val="01465B"/>
                </a:solidFill>
                <a:latin typeface="Metropolis-Medium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Metropolis-Medium"/>
              </a:rPr>
              <a:t>ingredient </a:t>
            </a:r>
            <a:r>
              <a:rPr lang="en-US" sz="3200" dirty="0" err="1">
                <a:solidFill>
                  <a:srgbClr val="FF0000"/>
                </a:solidFill>
                <a:latin typeface="Metropolis-Medium"/>
              </a:rPr>
              <a:t>chimic</a:t>
            </a:r>
            <a:r>
              <a:rPr lang="en-US" sz="3200" dirty="0">
                <a:solidFill>
                  <a:srgbClr val="FF0000"/>
                </a:solidFill>
                <a:latin typeface="Metropolis-Medium"/>
              </a:rPr>
              <a:t> </a:t>
            </a:r>
            <a:r>
              <a:rPr lang="en-US" sz="3200" dirty="0" err="1">
                <a:solidFill>
                  <a:srgbClr val="01465B"/>
                </a:solidFill>
                <a:latin typeface="Metropolis-Medium"/>
              </a:rPr>
              <a:t>dintr</a:t>
            </a:r>
            <a:r>
              <a:rPr lang="en-US" sz="3200" dirty="0">
                <a:solidFill>
                  <a:srgbClr val="01465B"/>
                </a:solidFill>
                <a:latin typeface="Metropolis-Medium"/>
              </a:rPr>
              <a:t>-o </a:t>
            </a:r>
            <a:r>
              <a:rPr lang="en-US" sz="3200" dirty="0" err="1">
                <a:solidFill>
                  <a:srgbClr val="01465B"/>
                </a:solidFill>
                <a:latin typeface="Metropolis-Medium"/>
              </a:rPr>
              <a:t>formulă</a:t>
            </a:r>
            <a:r>
              <a:rPr lang="en-US" sz="3200" dirty="0">
                <a:solidFill>
                  <a:srgbClr val="01465B"/>
                </a:solidFill>
                <a:latin typeface="Metropolis-Medium"/>
              </a:rPr>
              <a:t> are o </a:t>
            </a:r>
            <a:r>
              <a:rPr lang="en-US" sz="3200" dirty="0" err="1">
                <a:solidFill>
                  <a:srgbClr val="01465B"/>
                </a:solidFill>
                <a:latin typeface="Metropolis-Medium"/>
              </a:rPr>
              <a:t>funcție</a:t>
            </a:r>
            <a:r>
              <a:rPr lang="en-US" sz="3200" dirty="0">
                <a:solidFill>
                  <a:srgbClr val="01465B"/>
                </a:solidFill>
                <a:latin typeface="Metropolis-Medium"/>
              </a:rPr>
              <a:t> </a:t>
            </a:r>
            <a:r>
              <a:rPr lang="en-US" sz="3200" dirty="0" err="1">
                <a:solidFill>
                  <a:srgbClr val="01465B"/>
                </a:solidFill>
                <a:latin typeface="Metropolis-Medium"/>
              </a:rPr>
              <a:t>anume</a:t>
            </a:r>
            <a:r>
              <a:rPr lang="en-US" sz="3200" dirty="0">
                <a:solidFill>
                  <a:srgbClr val="01465B"/>
                </a:solidFill>
                <a:latin typeface="Metropolis-Medium"/>
              </a:rPr>
              <a:t>. </a:t>
            </a:r>
            <a:r>
              <a:rPr lang="en-US" sz="3200" dirty="0" err="1">
                <a:solidFill>
                  <a:srgbClr val="01465B"/>
                </a:solidFill>
                <a:latin typeface="Metropolis-Medium"/>
              </a:rPr>
              <a:t>Anumite</a:t>
            </a:r>
            <a:r>
              <a:rPr lang="en-US" sz="3200" dirty="0">
                <a:solidFill>
                  <a:srgbClr val="01465B"/>
                </a:solidFill>
                <a:latin typeface="Metropolis-Medium"/>
              </a:rPr>
              <a:t> </a:t>
            </a:r>
            <a:r>
              <a:rPr lang="en-US" sz="3200" dirty="0" err="1">
                <a:solidFill>
                  <a:srgbClr val="01465B"/>
                </a:solidFill>
                <a:latin typeface="Metropolis-Medium"/>
              </a:rPr>
              <a:t>ingrediente</a:t>
            </a:r>
            <a:r>
              <a:rPr lang="en-US" sz="3200" dirty="0">
                <a:solidFill>
                  <a:srgbClr val="01465B"/>
                </a:solidFill>
                <a:latin typeface="Metropolis-Medium"/>
              </a:rPr>
              <a:t> </a:t>
            </a:r>
            <a:r>
              <a:rPr lang="en-US" sz="3200" dirty="0" err="1">
                <a:solidFill>
                  <a:srgbClr val="01465B"/>
                </a:solidFill>
                <a:latin typeface="Metropolis-Medium"/>
              </a:rPr>
              <a:t>îi</a:t>
            </a:r>
            <a:r>
              <a:rPr lang="en-US" sz="3200" dirty="0">
                <a:solidFill>
                  <a:srgbClr val="01465B"/>
                </a:solidFill>
                <a:latin typeface="Metropolis-Medium"/>
              </a:rPr>
              <a:t> </a:t>
            </a:r>
            <a:r>
              <a:rPr lang="en-US" sz="3200" dirty="0" err="1">
                <a:solidFill>
                  <a:srgbClr val="01465B"/>
                </a:solidFill>
                <a:latin typeface="Metropolis-Medium"/>
              </a:rPr>
              <a:t>conferă</a:t>
            </a:r>
            <a:r>
              <a:rPr lang="en-US" sz="3200" dirty="0">
                <a:solidFill>
                  <a:srgbClr val="01465B"/>
                </a:solidFill>
                <a:latin typeface="Metropolis-Medium"/>
              </a:rPr>
              <a:t> </a:t>
            </a:r>
            <a:r>
              <a:rPr lang="en-US" sz="3200" dirty="0" err="1">
                <a:solidFill>
                  <a:srgbClr val="01465B"/>
                </a:solidFill>
                <a:latin typeface="Metropolis-Medium"/>
              </a:rPr>
              <a:t>produsului</a:t>
            </a:r>
            <a:r>
              <a:rPr lang="en-US" sz="3200" dirty="0">
                <a:solidFill>
                  <a:srgbClr val="01465B"/>
                </a:solidFill>
                <a:latin typeface="Metropolis-Medium"/>
              </a:rPr>
              <a:t> </a:t>
            </a:r>
            <a:r>
              <a:rPr lang="en-US" sz="3200" dirty="0" err="1">
                <a:solidFill>
                  <a:srgbClr val="01465B"/>
                </a:solidFill>
                <a:latin typeface="Metropolis-Medium"/>
              </a:rPr>
              <a:t>proprietățile</a:t>
            </a:r>
            <a:r>
              <a:rPr lang="en-US" sz="3200" dirty="0">
                <a:solidFill>
                  <a:srgbClr val="01465B"/>
                </a:solidFill>
                <a:latin typeface="Metropolis-Medium"/>
              </a:rPr>
              <a:t> de </a:t>
            </a:r>
            <a:r>
              <a:rPr lang="en-US" sz="3200" dirty="0" err="1">
                <a:solidFill>
                  <a:srgbClr val="01465B"/>
                </a:solidFill>
                <a:latin typeface="Metropolis-Medium"/>
              </a:rPr>
              <a:t>curățare</a:t>
            </a:r>
            <a:r>
              <a:rPr lang="en-US" sz="3200" dirty="0">
                <a:solidFill>
                  <a:srgbClr val="01465B"/>
                </a:solidFill>
                <a:latin typeface="Metropolis-Medium"/>
              </a:rPr>
              <a:t>, </a:t>
            </a:r>
            <a:r>
              <a:rPr lang="en-US" sz="3200" dirty="0" err="1">
                <a:solidFill>
                  <a:srgbClr val="01465B"/>
                </a:solidFill>
                <a:latin typeface="Metropolis-Medium"/>
              </a:rPr>
              <a:t>altele</a:t>
            </a:r>
            <a:r>
              <a:rPr lang="en-US" sz="3200" dirty="0">
                <a:solidFill>
                  <a:srgbClr val="01465B"/>
                </a:solidFill>
                <a:latin typeface="Metropolis-Medium"/>
              </a:rPr>
              <a:t> </a:t>
            </a:r>
            <a:r>
              <a:rPr lang="en-US" sz="3200" dirty="0" err="1">
                <a:solidFill>
                  <a:srgbClr val="01465B"/>
                </a:solidFill>
                <a:latin typeface="Metropolis-Medium"/>
              </a:rPr>
              <a:t>ar</a:t>
            </a:r>
            <a:r>
              <a:rPr lang="en-US" sz="3200" dirty="0">
                <a:solidFill>
                  <a:srgbClr val="01465B"/>
                </a:solidFill>
                <a:latin typeface="Metropolis-Medium"/>
              </a:rPr>
              <a:t> </a:t>
            </a:r>
            <a:r>
              <a:rPr lang="en-US" sz="3200" dirty="0" err="1">
                <a:solidFill>
                  <a:srgbClr val="01465B"/>
                </a:solidFill>
                <a:latin typeface="Metropolis-Medium"/>
              </a:rPr>
              <a:t>putea</a:t>
            </a:r>
            <a:r>
              <a:rPr lang="en-US" sz="3200" dirty="0">
                <a:solidFill>
                  <a:srgbClr val="01465B"/>
                </a:solidFill>
                <a:latin typeface="Metropolis-Medium"/>
              </a:rPr>
              <a:t> </a:t>
            </a:r>
            <a:r>
              <a:rPr lang="en-US" sz="3200" dirty="0" err="1">
                <a:solidFill>
                  <a:srgbClr val="01465B"/>
                </a:solidFill>
                <a:latin typeface="Metropolis-Medium"/>
              </a:rPr>
              <a:t>să</a:t>
            </a:r>
            <a:r>
              <a:rPr lang="en-US" sz="3200" dirty="0">
                <a:solidFill>
                  <a:srgbClr val="01465B"/>
                </a:solidFill>
                <a:latin typeface="Metropolis-Medium"/>
              </a:rPr>
              <a:t> </a:t>
            </a:r>
            <a:r>
              <a:rPr lang="en-US" sz="3200" dirty="0" err="1">
                <a:solidFill>
                  <a:srgbClr val="01465B"/>
                </a:solidFill>
                <a:latin typeface="Metropolis-Medium"/>
              </a:rPr>
              <a:t>îl</a:t>
            </a:r>
            <a:r>
              <a:rPr lang="en-US" sz="3200" dirty="0">
                <a:solidFill>
                  <a:srgbClr val="01465B"/>
                </a:solidFill>
                <a:latin typeface="Metropolis-Medium"/>
              </a:rPr>
              <a:t> </a:t>
            </a:r>
            <a:r>
              <a:rPr lang="en-US" sz="3200" dirty="0" err="1">
                <a:solidFill>
                  <a:srgbClr val="01465B"/>
                </a:solidFill>
                <a:latin typeface="Metropolis-Medium"/>
              </a:rPr>
              <a:t>ajute</a:t>
            </a:r>
            <a:r>
              <a:rPr lang="en-US" sz="3200" dirty="0">
                <a:solidFill>
                  <a:srgbClr val="01465B"/>
                </a:solidFill>
                <a:latin typeface="Metropolis-Medium"/>
              </a:rPr>
              <a:t> </a:t>
            </a:r>
            <a:r>
              <a:rPr lang="en-US" sz="3200" dirty="0" err="1">
                <a:solidFill>
                  <a:srgbClr val="01465B"/>
                </a:solidFill>
                <a:latin typeface="Metropolis-Medium"/>
              </a:rPr>
              <a:t>să</a:t>
            </a:r>
            <a:r>
              <a:rPr lang="en-US" sz="3200" dirty="0">
                <a:solidFill>
                  <a:srgbClr val="01465B"/>
                </a:solidFill>
                <a:latin typeface="Metropolis-Medium"/>
              </a:rPr>
              <a:t> se </a:t>
            </a:r>
            <a:r>
              <a:rPr lang="en-US" sz="3200" dirty="0" err="1">
                <a:solidFill>
                  <a:srgbClr val="01465B"/>
                </a:solidFill>
                <a:latin typeface="Metropolis-Medium"/>
              </a:rPr>
              <a:t>dizolve</a:t>
            </a:r>
            <a:r>
              <a:rPr lang="en-US" sz="3200" dirty="0">
                <a:solidFill>
                  <a:srgbClr val="01465B"/>
                </a:solidFill>
                <a:latin typeface="Metropolis-Medium"/>
              </a:rPr>
              <a:t> </a:t>
            </a:r>
            <a:r>
              <a:rPr lang="en-US" sz="3200" dirty="0" err="1">
                <a:solidFill>
                  <a:srgbClr val="01465B"/>
                </a:solidFill>
                <a:latin typeface="Metropolis-Medium"/>
              </a:rPr>
              <a:t>mai</a:t>
            </a:r>
            <a:r>
              <a:rPr lang="en-US" sz="3200" dirty="0">
                <a:solidFill>
                  <a:srgbClr val="01465B"/>
                </a:solidFill>
                <a:latin typeface="Metropolis-Medium"/>
              </a:rPr>
              <a:t> bine </a:t>
            </a:r>
            <a:r>
              <a:rPr lang="en-US" sz="3200" dirty="0" err="1">
                <a:solidFill>
                  <a:srgbClr val="01465B"/>
                </a:solidFill>
                <a:latin typeface="Metropolis-Medium"/>
              </a:rPr>
              <a:t>în</a:t>
            </a:r>
            <a:r>
              <a:rPr lang="en-US" sz="3200" dirty="0">
                <a:solidFill>
                  <a:srgbClr val="01465B"/>
                </a:solidFill>
                <a:latin typeface="Metropolis-Medium"/>
              </a:rPr>
              <a:t> </a:t>
            </a:r>
            <a:r>
              <a:rPr lang="en-US" sz="3200" dirty="0" err="1">
                <a:solidFill>
                  <a:srgbClr val="01465B"/>
                </a:solidFill>
                <a:latin typeface="Metropolis-Medium"/>
              </a:rPr>
              <a:t>apă</a:t>
            </a:r>
            <a:r>
              <a:rPr lang="en-US" sz="3200" dirty="0">
                <a:solidFill>
                  <a:srgbClr val="01465B"/>
                </a:solidFill>
                <a:latin typeface="Metropolis-Medium"/>
              </a:rPr>
              <a:t> </a:t>
            </a:r>
            <a:r>
              <a:rPr lang="en-US" sz="3200" dirty="0" err="1">
                <a:solidFill>
                  <a:srgbClr val="01465B"/>
                </a:solidFill>
                <a:latin typeface="Metropolis-Medium"/>
              </a:rPr>
              <a:t>sau</a:t>
            </a:r>
            <a:r>
              <a:rPr lang="en-US" sz="3200" dirty="0">
                <a:solidFill>
                  <a:srgbClr val="01465B"/>
                </a:solidFill>
                <a:latin typeface="Metropolis-Medium"/>
              </a:rPr>
              <a:t> </a:t>
            </a:r>
            <a:r>
              <a:rPr lang="en-US" sz="3200" dirty="0" err="1">
                <a:solidFill>
                  <a:srgbClr val="01465B"/>
                </a:solidFill>
                <a:latin typeface="Metropolis-Medium"/>
              </a:rPr>
              <a:t>să</a:t>
            </a:r>
            <a:r>
              <a:rPr lang="en-US" sz="3200" dirty="0">
                <a:solidFill>
                  <a:srgbClr val="01465B"/>
                </a:solidFill>
                <a:latin typeface="Metropolis-Medium"/>
              </a:rPr>
              <a:t> </a:t>
            </a:r>
            <a:r>
              <a:rPr lang="en-US" sz="3200" dirty="0" err="1">
                <a:solidFill>
                  <a:srgbClr val="01465B"/>
                </a:solidFill>
                <a:latin typeface="Metropolis-Medium"/>
              </a:rPr>
              <a:t>îi</a:t>
            </a:r>
            <a:r>
              <a:rPr lang="en-US" sz="3200" dirty="0">
                <a:solidFill>
                  <a:srgbClr val="01465B"/>
                </a:solidFill>
                <a:latin typeface="Metropolis-Medium"/>
              </a:rPr>
              <a:t> </a:t>
            </a:r>
            <a:r>
              <a:rPr lang="en-US" sz="3200" dirty="0" err="1">
                <a:solidFill>
                  <a:srgbClr val="01465B"/>
                </a:solidFill>
                <a:latin typeface="Metropolis-Medium"/>
              </a:rPr>
              <a:t>ofere</a:t>
            </a:r>
            <a:r>
              <a:rPr lang="en-US" sz="3200" dirty="0">
                <a:solidFill>
                  <a:srgbClr val="01465B"/>
                </a:solidFill>
                <a:latin typeface="Metropolis-Medium"/>
              </a:rPr>
              <a:t> un </a:t>
            </a:r>
            <a:r>
              <a:rPr lang="en-US" sz="3200" dirty="0" err="1">
                <a:solidFill>
                  <a:srgbClr val="01465B"/>
                </a:solidFill>
                <a:latin typeface="Metropolis-Medium"/>
              </a:rPr>
              <a:t>parfum</a:t>
            </a:r>
            <a:r>
              <a:rPr lang="en-US" sz="3200" dirty="0">
                <a:solidFill>
                  <a:srgbClr val="01465B"/>
                </a:solidFill>
                <a:latin typeface="Metropolis-Medium"/>
              </a:rPr>
              <a:t> </a:t>
            </a:r>
            <a:r>
              <a:rPr lang="en-US" sz="3200" dirty="0" err="1">
                <a:solidFill>
                  <a:srgbClr val="01465B"/>
                </a:solidFill>
                <a:latin typeface="Metropolis-Medium"/>
              </a:rPr>
              <a:t>sau</a:t>
            </a:r>
            <a:r>
              <a:rPr lang="en-US" sz="3200" dirty="0">
                <a:solidFill>
                  <a:srgbClr val="01465B"/>
                </a:solidFill>
                <a:latin typeface="Metropolis-Medium"/>
              </a:rPr>
              <a:t> o </a:t>
            </a:r>
            <a:r>
              <a:rPr lang="en-US" sz="3200" dirty="0" err="1">
                <a:solidFill>
                  <a:srgbClr val="01465B"/>
                </a:solidFill>
                <a:latin typeface="Metropolis-Medium"/>
              </a:rPr>
              <a:t>culoare</a:t>
            </a:r>
            <a:r>
              <a:rPr lang="en-US" sz="3200" dirty="0">
                <a:solidFill>
                  <a:srgbClr val="01465B"/>
                </a:solidFill>
                <a:latin typeface="Metropolis-Medium"/>
              </a:rPr>
              <a:t> </a:t>
            </a:r>
            <a:r>
              <a:rPr lang="en-US" sz="3200" dirty="0" err="1">
                <a:solidFill>
                  <a:srgbClr val="01465B"/>
                </a:solidFill>
                <a:latin typeface="Metropolis-Medium"/>
              </a:rPr>
              <a:t>plăcută</a:t>
            </a:r>
            <a:r>
              <a:rPr lang="en-US" sz="3200" dirty="0">
                <a:solidFill>
                  <a:srgbClr val="01465B"/>
                </a:solidFill>
                <a:latin typeface="Metropolis-Medium"/>
              </a:rPr>
              <a:t>. </a:t>
            </a:r>
            <a:endParaRPr lang="ru-RU" sz="3200" dirty="0"/>
          </a:p>
        </p:txBody>
      </p:sp>
      <p:pic>
        <p:nvPicPr>
          <p:cNvPr id="1026" name="Picture 2" descr="Imagine de stoc: Italiană · produse · alimentare · ingrediente · ingredient · vechi · metal · bucătăr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59" y="124691"/>
            <a:ext cx="4559404" cy="300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erocosen | Melcfort | Qbebe.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33" y="4184268"/>
            <a:ext cx="4553857" cy="267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0108" y="3417458"/>
            <a:ext cx="47798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Metropolis-Medium"/>
              </a:rPr>
              <a:t>Ingredientele</a:t>
            </a:r>
            <a:r>
              <a:rPr lang="en-US" sz="3200" dirty="0">
                <a:solidFill>
                  <a:srgbClr val="01465B"/>
                </a:solidFill>
                <a:latin typeface="Metropolis-Medium"/>
              </a:rPr>
              <a:t> </a:t>
            </a:r>
            <a:r>
              <a:rPr lang="en-US" sz="3200" dirty="0" err="1">
                <a:solidFill>
                  <a:srgbClr val="01465B"/>
                </a:solidFill>
                <a:latin typeface="Metropolis-Medium"/>
              </a:rPr>
              <a:t>lucrează</a:t>
            </a:r>
            <a:r>
              <a:rPr lang="en-US" sz="3200" dirty="0">
                <a:solidFill>
                  <a:srgbClr val="01465B"/>
                </a:solidFill>
                <a:latin typeface="Metropolis-Medium"/>
              </a:rPr>
              <a:t> </a:t>
            </a:r>
            <a:r>
              <a:rPr lang="en-US" sz="3200" dirty="0" err="1">
                <a:solidFill>
                  <a:srgbClr val="01465B"/>
                </a:solidFill>
                <a:latin typeface="Metropolis-Medium"/>
              </a:rPr>
              <a:t>împreună</a:t>
            </a:r>
            <a:r>
              <a:rPr lang="en-US" sz="3200" dirty="0">
                <a:solidFill>
                  <a:srgbClr val="01465B"/>
                </a:solidFill>
                <a:latin typeface="Metropolis-Medium"/>
              </a:rPr>
              <a:t> </a:t>
            </a:r>
            <a:r>
              <a:rPr lang="en-US" sz="3200" dirty="0" err="1">
                <a:solidFill>
                  <a:srgbClr val="01465B"/>
                </a:solidFill>
                <a:latin typeface="Metropolis-Medium"/>
              </a:rPr>
              <a:t>pentru</a:t>
            </a:r>
            <a:r>
              <a:rPr lang="en-US" sz="3200" dirty="0">
                <a:solidFill>
                  <a:srgbClr val="01465B"/>
                </a:solidFill>
                <a:latin typeface="Metropolis-Medium"/>
              </a:rPr>
              <a:t> a </a:t>
            </a:r>
            <a:r>
              <a:rPr lang="en-US" sz="3200" dirty="0" err="1">
                <a:solidFill>
                  <a:srgbClr val="01465B"/>
                </a:solidFill>
                <a:latin typeface="Metropolis-Medium"/>
              </a:rPr>
              <a:t>rezulta</a:t>
            </a:r>
            <a:r>
              <a:rPr lang="en-US" sz="3200" dirty="0">
                <a:solidFill>
                  <a:srgbClr val="01465B"/>
                </a:solidFill>
                <a:latin typeface="Metropolis-Medium"/>
              </a:rPr>
              <a:t> un </a:t>
            </a:r>
            <a:r>
              <a:rPr lang="en-US" sz="3200" dirty="0" err="1">
                <a:solidFill>
                  <a:srgbClr val="01465B"/>
                </a:solidFill>
                <a:latin typeface="Metropolis-Medium"/>
              </a:rPr>
              <a:t>produs</a:t>
            </a:r>
            <a:r>
              <a:rPr lang="en-US" sz="3200" dirty="0">
                <a:solidFill>
                  <a:srgbClr val="01465B"/>
                </a:solidFill>
                <a:latin typeface="Metropolis-Medium"/>
              </a:rPr>
              <a:t> </a:t>
            </a:r>
            <a:r>
              <a:rPr lang="en-US" sz="3200" dirty="0" err="1">
                <a:solidFill>
                  <a:srgbClr val="01465B"/>
                </a:solidFill>
                <a:latin typeface="Metropolis-Medium"/>
              </a:rPr>
              <a:t>mai</a:t>
            </a:r>
            <a:r>
              <a:rPr lang="en-US" sz="3200" dirty="0">
                <a:solidFill>
                  <a:srgbClr val="01465B"/>
                </a:solidFill>
                <a:latin typeface="Metropolis-Medium"/>
              </a:rPr>
              <a:t> </a:t>
            </a:r>
            <a:r>
              <a:rPr lang="en-US" sz="3200" dirty="0" err="1">
                <a:solidFill>
                  <a:srgbClr val="01465B"/>
                </a:solidFill>
                <a:latin typeface="Metropolis-Medium"/>
              </a:rPr>
              <a:t>ușor</a:t>
            </a:r>
            <a:r>
              <a:rPr lang="en-US" sz="3200" dirty="0">
                <a:solidFill>
                  <a:srgbClr val="01465B"/>
                </a:solidFill>
                <a:latin typeface="Metropolis-Medium"/>
              </a:rPr>
              <a:t> de </a:t>
            </a:r>
            <a:r>
              <a:rPr lang="en-US" sz="3200" dirty="0" err="1">
                <a:solidFill>
                  <a:srgbClr val="01465B"/>
                </a:solidFill>
                <a:latin typeface="Metropolis-Medium"/>
              </a:rPr>
              <a:t>utilizat</a:t>
            </a:r>
            <a:r>
              <a:rPr lang="en-US" sz="3200" dirty="0">
                <a:solidFill>
                  <a:srgbClr val="01465B"/>
                </a:solidFill>
                <a:latin typeface="Metropolis-Medium"/>
              </a:rPr>
              <a:t> </a:t>
            </a:r>
            <a:r>
              <a:rPr lang="en-US" sz="3200" dirty="0" err="1">
                <a:solidFill>
                  <a:srgbClr val="01465B"/>
                </a:solidFill>
                <a:latin typeface="Metropolis-Medium"/>
              </a:rPr>
              <a:t>și</a:t>
            </a:r>
            <a:r>
              <a:rPr lang="en-US" sz="3200" dirty="0">
                <a:solidFill>
                  <a:srgbClr val="01465B"/>
                </a:solidFill>
                <a:latin typeface="Metropolis-Medium"/>
              </a:rPr>
              <a:t> a conduce la </a:t>
            </a:r>
            <a:r>
              <a:rPr lang="en-US" sz="3200" dirty="0" err="1">
                <a:solidFill>
                  <a:srgbClr val="01465B"/>
                </a:solidFill>
                <a:latin typeface="Metropolis-Medium"/>
              </a:rPr>
              <a:t>rezultate</a:t>
            </a:r>
            <a:r>
              <a:rPr lang="en-US" sz="3200" dirty="0">
                <a:solidFill>
                  <a:srgbClr val="01465B"/>
                </a:solidFill>
                <a:latin typeface="Metropolis-Medium"/>
              </a:rPr>
              <a:t> </a:t>
            </a:r>
            <a:r>
              <a:rPr lang="en-US" sz="3200" dirty="0" err="1">
                <a:solidFill>
                  <a:srgbClr val="01465B"/>
                </a:solidFill>
                <a:latin typeface="Metropolis-Medium"/>
              </a:rPr>
              <a:t>excelente</a:t>
            </a:r>
            <a:r>
              <a:rPr lang="en-US" sz="3200" dirty="0">
                <a:solidFill>
                  <a:srgbClr val="01465B"/>
                </a:solidFill>
                <a:latin typeface="Metropolis-Medium"/>
              </a:rPr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97714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2509" y="178138"/>
            <a:ext cx="735676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MD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Pentru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informarea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corectă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consumatorilor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şi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pentru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reglementarea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precisă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utilităţii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aditivilor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alimentari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Uniunea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Europeană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decis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din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anul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1979, ca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fiecare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aditiv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autorizat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să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fie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semnalat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pe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etichete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pe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ambalaje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printr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-un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anumit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cod.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Astfel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aditivii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alimentari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incluşi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în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lista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UE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sunt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codificaţi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cu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litera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"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" (de la Europa),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urmată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de un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număr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alocat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special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fiecăruia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dintre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aceştia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alcătuit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din 3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4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cifre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3600" dirty="0"/>
          </a:p>
        </p:txBody>
      </p:sp>
      <p:pic>
        <p:nvPicPr>
          <p:cNvPr id="2050" name="Picture 2" descr="Ce tipuri de aditivi alimentari există? - Doza de Sănăt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673" y="872836"/>
            <a:ext cx="4211781" cy="491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021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03200"/>
            <a:ext cx="12192000" cy="6285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o-MD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odificare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alocată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fiecărui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aditiv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alimentar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reprezintă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mijloc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identificare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acestui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ingredient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indică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faptul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fost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testat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animale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s-a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dovedit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sigur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consum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3200" b="1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înregistrat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forurile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specialitate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un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aditiv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permis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3200" b="1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Codificarea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face de 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o-MD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EFSA (European Food Safety Authority)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acordată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unui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aditiv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numai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după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s-a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decis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poate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folosit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alimente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condiţii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siguranţă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deplină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Sistemul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numerotare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fost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adoptat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uzul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internaţional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către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Comisia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Codex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Alimentarius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care a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dezvoltat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Sistemul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Internațional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Numerotare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foloseşte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aceleaşi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numere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codificarea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cu E-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fără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litera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E).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1331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1321</Words>
  <Application>Microsoft Office PowerPoint</Application>
  <PresentationFormat>Широкоэкранный</PresentationFormat>
  <Paragraphs>61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Metropolis-Medium</vt:lpstr>
      <vt:lpstr>Times New Roman</vt:lpstr>
      <vt:lpstr>Тема Office</vt:lpstr>
      <vt:lpstr>MODULUL I.  ADITIVI ȘI INGREDIENTE ÎN INDUSTRIA CHIMICĂ </vt:lpstr>
      <vt:lpstr>Obiective</vt:lpstr>
      <vt:lpstr> Aditivi alimentari </vt:lpstr>
      <vt:lpstr>Презентация PowerPoint</vt:lpstr>
      <vt:lpstr> Rolul aditivilor alimentari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MODULUL I.  ADITIVI ȘI INGREDIENTE ÎN INDUSTRIA CHIMICĂ </dc:title>
  <dc:creator>User</dc:creator>
  <cp:lastModifiedBy>User</cp:lastModifiedBy>
  <cp:revision>54</cp:revision>
  <dcterms:created xsi:type="dcterms:W3CDTF">2021-01-04T21:22:03Z</dcterms:created>
  <dcterms:modified xsi:type="dcterms:W3CDTF">2021-02-01T10:48:01Z</dcterms:modified>
</cp:coreProperties>
</file>