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theme/themeOverride15.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74" r:id="rId5"/>
    <p:sldId id="310" r:id="rId6"/>
    <p:sldId id="311" r:id="rId7"/>
    <p:sldId id="308" r:id="rId8"/>
    <p:sldId id="307" r:id="rId9"/>
    <p:sldId id="312" r:id="rId10"/>
    <p:sldId id="313" r:id="rId11"/>
    <p:sldId id="314" r:id="rId12"/>
    <p:sldId id="315" r:id="rId13"/>
    <p:sldId id="316" r:id="rId14"/>
    <p:sldId id="317" r:id="rId15"/>
    <p:sldId id="318" r:id="rId16"/>
    <p:sldId id="319" r:id="rId17"/>
    <p:sldId id="320" r:id="rId18"/>
    <p:sldId id="32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7AF8A-127A-4104-94FE-BFB4CF204FB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B0C05B9-A51D-417F-8BD2-14AEC288344D}">
      <dgm:prSet phldrT="[Text]" custT="1"/>
      <dgm:spPr/>
      <dgm:t>
        <a:bodyPr/>
        <a:lstStyle/>
        <a:p>
          <a:endParaRPr lang="en-US" sz="1600" dirty="0"/>
        </a:p>
      </dgm:t>
    </dgm:pt>
    <dgm:pt modelId="{F7331374-2B04-453C-90CE-4A87CCB79ABB}" type="parTrans" cxnId="{29D4E961-141A-4D04-8AD8-B0C012CD2FD5}">
      <dgm:prSet/>
      <dgm:spPr/>
      <dgm:t>
        <a:bodyPr/>
        <a:lstStyle/>
        <a:p>
          <a:endParaRPr lang="en-US"/>
        </a:p>
      </dgm:t>
    </dgm:pt>
    <dgm:pt modelId="{ACBEB300-2EF0-49B2-9EFF-A1F929045CA6}" type="sibTrans" cxnId="{29D4E961-141A-4D04-8AD8-B0C012CD2FD5}">
      <dgm:prSet/>
      <dgm:spPr/>
      <dgm:t>
        <a:bodyPr/>
        <a:lstStyle/>
        <a:p>
          <a:endParaRPr lang="en-US"/>
        </a:p>
      </dgm:t>
    </dgm:pt>
    <dgm:pt modelId="{E49BBA40-E78B-43E6-B09B-AAF6A22FDD7A}">
      <dgm:prSet phldrT="[Text]" custT="1"/>
      <dgm:spPr/>
      <dgm:t>
        <a:bodyPr/>
        <a:lstStyle/>
        <a:p>
          <a:r>
            <a:rPr lang="ro-RO" sz="1200" dirty="0">
              <a:solidFill>
                <a:schemeClr val="bg1"/>
              </a:solidFill>
              <a:latin typeface="Constantia" panose="02030602050306030303" pitchFamily="18" charset="0"/>
            </a:rPr>
            <a:t>Grecia și Turcia aderă la Alianță</a:t>
          </a:r>
          <a:endParaRPr lang="en-US" sz="1200" dirty="0">
            <a:solidFill>
              <a:schemeClr val="bg1"/>
            </a:solidFill>
            <a:latin typeface="Constantia" panose="02030602050306030303" pitchFamily="18" charset="0"/>
          </a:endParaRPr>
        </a:p>
      </dgm:t>
    </dgm:pt>
    <dgm:pt modelId="{AC02B5E2-C505-4D27-A601-D30156E025E6}" type="parTrans" cxnId="{2F13EDAC-99EE-4433-9068-5426684C48E5}">
      <dgm:prSet/>
      <dgm:spPr/>
      <dgm:t>
        <a:bodyPr/>
        <a:lstStyle/>
        <a:p>
          <a:endParaRPr lang="en-US"/>
        </a:p>
      </dgm:t>
    </dgm:pt>
    <dgm:pt modelId="{94EEF573-A002-4DA6-9DDB-28CA17EFF167}" type="sibTrans" cxnId="{2F13EDAC-99EE-4433-9068-5426684C48E5}">
      <dgm:prSet/>
      <dgm:spPr/>
      <dgm:t>
        <a:bodyPr/>
        <a:lstStyle/>
        <a:p>
          <a:endParaRPr lang="en-US"/>
        </a:p>
      </dgm:t>
    </dgm:pt>
    <dgm:pt modelId="{E3C04581-2C5B-4951-AE89-FE33D00B85C9}">
      <dgm:prSet phldrT="[Text]"/>
      <dgm:spPr/>
      <dgm:t>
        <a:bodyPr/>
        <a:lstStyle/>
        <a:p>
          <a:r>
            <a:rPr lang="ro-RO" dirty="0">
              <a:solidFill>
                <a:schemeClr val="bg1"/>
              </a:solidFill>
              <a:latin typeface="Constantia" panose="02030602050306030303" pitchFamily="18" charset="0"/>
            </a:rPr>
            <a:t>Republica Federală Germană aderă la Alianță</a:t>
          </a:r>
          <a:endParaRPr lang="en-US" dirty="0">
            <a:solidFill>
              <a:schemeClr val="bg1"/>
            </a:solidFill>
            <a:latin typeface="Constantia" panose="02030602050306030303" pitchFamily="18" charset="0"/>
          </a:endParaRPr>
        </a:p>
      </dgm:t>
    </dgm:pt>
    <dgm:pt modelId="{3F0AA614-DB00-409B-A13F-261D7344243B}" type="parTrans" cxnId="{59ED6F4E-35CC-4E68-B44F-D68166F66F2F}">
      <dgm:prSet/>
      <dgm:spPr/>
      <dgm:t>
        <a:bodyPr/>
        <a:lstStyle/>
        <a:p>
          <a:endParaRPr lang="en-US"/>
        </a:p>
      </dgm:t>
    </dgm:pt>
    <dgm:pt modelId="{32DA0CC4-444D-43BE-B98E-04741466F93C}" type="sibTrans" cxnId="{59ED6F4E-35CC-4E68-B44F-D68166F66F2F}">
      <dgm:prSet/>
      <dgm:spPr/>
      <dgm:t>
        <a:bodyPr/>
        <a:lstStyle/>
        <a:p>
          <a:endParaRPr lang="en-US"/>
        </a:p>
      </dgm:t>
    </dgm:pt>
    <dgm:pt modelId="{A15B9A03-500F-40FF-BD8B-AEBE757F91DE}">
      <dgm:prSet/>
      <dgm:spPr/>
      <dgm:t>
        <a:bodyPr/>
        <a:lstStyle/>
        <a:p>
          <a:endParaRPr lang="en-US"/>
        </a:p>
      </dgm:t>
    </dgm:pt>
    <dgm:pt modelId="{3BFB4648-6EEF-49DD-9054-37653C3937CF}" type="parTrans" cxnId="{600C5516-CB58-4F4F-B7A4-735FB521D2CB}">
      <dgm:prSet/>
      <dgm:spPr/>
      <dgm:t>
        <a:bodyPr/>
        <a:lstStyle/>
        <a:p>
          <a:endParaRPr lang="en-US"/>
        </a:p>
      </dgm:t>
    </dgm:pt>
    <dgm:pt modelId="{AFF1EBC0-D78A-4442-AFF8-508B800F10AF}" type="sibTrans" cxnId="{600C5516-CB58-4F4F-B7A4-735FB521D2CB}">
      <dgm:prSet/>
      <dgm:spPr/>
      <dgm:t>
        <a:bodyPr/>
        <a:lstStyle/>
        <a:p>
          <a:endParaRPr lang="en-US"/>
        </a:p>
      </dgm:t>
    </dgm:pt>
    <dgm:pt modelId="{3FEBE4D1-707B-4B4C-B323-7207FFC1EF52}">
      <dgm:prSet/>
      <dgm:spPr/>
      <dgm:t>
        <a:bodyPr/>
        <a:lstStyle/>
        <a:p>
          <a:endParaRPr lang="en-US"/>
        </a:p>
      </dgm:t>
    </dgm:pt>
    <dgm:pt modelId="{931D7839-0D74-4572-A27A-3F61BB75F35A}" type="parTrans" cxnId="{2E496FC3-0170-4662-B832-58402C6D5A87}">
      <dgm:prSet/>
      <dgm:spPr/>
      <dgm:t>
        <a:bodyPr/>
        <a:lstStyle/>
        <a:p>
          <a:endParaRPr lang="en-US"/>
        </a:p>
      </dgm:t>
    </dgm:pt>
    <dgm:pt modelId="{3104FAD0-A915-49B3-8074-162D014DB8DB}" type="sibTrans" cxnId="{2E496FC3-0170-4662-B832-58402C6D5A87}">
      <dgm:prSet/>
      <dgm:spPr/>
      <dgm:t>
        <a:bodyPr/>
        <a:lstStyle/>
        <a:p>
          <a:endParaRPr lang="en-US"/>
        </a:p>
      </dgm:t>
    </dgm:pt>
    <dgm:pt modelId="{E151F632-5A76-49C5-A1F6-45FCDA932BC9}">
      <dgm:prSet/>
      <dgm:spPr/>
      <dgm:t>
        <a:bodyPr/>
        <a:lstStyle/>
        <a:p>
          <a:endParaRPr lang="en-US"/>
        </a:p>
      </dgm:t>
    </dgm:pt>
    <dgm:pt modelId="{D71505BE-CD89-4EB6-9F25-5E412B5F2A58}" type="parTrans" cxnId="{FB53E1CB-67A2-4113-A605-7E49084373DA}">
      <dgm:prSet/>
      <dgm:spPr/>
      <dgm:t>
        <a:bodyPr/>
        <a:lstStyle/>
        <a:p>
          <a:endParaRPr lang="en-US"/>
        </a:p>
      </dgm:t>
    </dgm:pt>
    <dgm:pt modelId="{BD8C60D7-B5C4-434B-8CCF-6EC8DFEDE5DB}" type="sibTrans" cxnId="{FB53E1CB-67A2-4113-A605-7E49084373DA}">
      <dgm:prSet/>
      <dgm:spPr/>
      <dgm:t>
        <a:bodyPr/>
        <a:lstStyle/>
        <a:p>
          <a:endParaRPr lang="en-US"/>
        </a:p>
      </dgm:t>
    </dgm:pt>
    <dgm:pt modelId="{138A1010-26E5-4C72-A33F-3CC0B5103039}">
      <dgm:prSet/>
      <dgm:spPr/>
      <dgm:t>
        <a:bodyPr/>
        <a:lstStyle/>
        <a:p>
          <a:endParaRPr lang="en-US"/>
        </a:p>
      </dgm:t>
    </dgm:pt>
    <dgm:pt modelId="{4F413B64-E0BB-4328-AAAC-662847EF6614}" type="parTrans" cxnId="{93B188B8-06B6-438F-B01C-7DF47F6A042C}">
      <dgm:prSet/>
      <dgm:spPr/>
      <dgm:t>
        <a:bodyPr/>
        <a:lstStyle/>
        <a:p>
          <a:endParaRPr lang="en-US"/>
        </a:p>
      </dgm:t>
    </dgm:pt>
    <dgm:pt modelId="{31F86FCF-CFFB-49AE-A1C1-767714639812}" type="sibTrans" cxnId="{93B188B8-06B6-438F-B01C-7DF47F6A042C}">
      <dgm:prSet/>
      <dgm:spPr/>
      <dgm:t>
        <a:bodyPr/>
        <a:lstStyle/>
        <a:p>
          <a:endParaRPr lang="en-US"/>
        </a:p>
      </dgm:t>
    </dgm:pt>
    <dgm:pt modelId="{DFC971FD-790D-4F1E-92BD-5069E47D80E2}">
      <dgm:prSet/>
      <dgm:spPr/>
      <dgm:t>
        <a:bodyPr/>
        <a:lstStyle/>
        <a:p>
          <a:endParaRPr lang="en-US"/>
        </a:p>
      </dgm:t>
    </dgm:pt>
    <dgm:pt modelId="{1DA4F4E3-4D24-4DBF-B06D-7F94A703183F}" type="parTrans" cxnId="{69B72439-F2D1-4E91-AE05-72CCA95F5C47}">
      <dgm:prSet/>
      <dgm:spPr/>
      <dgm:t>
        <a:bodyPr/>
        <a:lstStyle/>
        <a:p>
          <a:endParaRPr lang="en-US"/>
        </a:p>
      </dgm:t>
    </dgm:pt>
    <dgm:pt modelId="{44D52C39-CC44-4797-9B98-34617E1F88AE}" type="sibTrans" cxnId="{69B72439-F2D1-4E91-AE05-72CCA95F5C47}">
      <dgm:prSet/>
      <dgm:spPr/>
      <dgm:t>
        <a:bodyPr/>
        <a:lstStyle/>
        <a:p>
          <a:endParaRPr lang="en-US"/>
        </a:p>
      </dgm:t>
    </dgm:pt>
    <dgm:pt modelId="{A291A2EE-0CD1-471F-912D-5BABDC8301FD}">
      <dgm:prSet/>
      <dgm:spPr/>
      <dgm:t>
        <a:bodyPr/>
        <a:lstStyle/>
        <a:p>
          <a:endParaRPr lang="en-US"/>
        </a:p>
      </dgm:t>
    </dgm:pt>
    <dgm:pt modelId="{C45EC29A-81C8-4CF8-AADC-886C6AABE39C}" type="parTrans" cxnId="{0DA922C0-7D8A-41BB-BFE7-137412FBC623}">
      <dgm:prSet/>
      <dgm:spPr/>
      <dgm:t>
        <a:bodyPr/>
        <a:lstStyle/>
        <a:p>
          <a:endParaRPr lang="en-US"/>
        </a:p>
      </dgm:t>
    </dgm:pt>
    <dgm:pt modelId="{9F4389EB-064E-4285-B48B-2BDEB48728AF}" type="sibTrans" cxnId="{0DA922C0-7D8A-41BB-BFE7-137412FBC623}">
      <dgm:prSet/>
      <dgm:spPr/>
      <dgm:t>
        <a:bodyPr/>
        <a:lstStyle/>
        <a:p>
          <a:endParaRPr lang="en-US"/>
        </a:p>
      </dgm:t>
    </dgm:pt>
    <dgm:pt modelId="{CDB03A3A-E1C6-45BD-8849-776DA683B74A}">
      <dgm:prSet/>
      <dgm:spPr/>
      <dgm:t>
        <a:bodyPr/>
        <a:lstStyle/>
        <a:p>
          <a:endParaRPr lang="en-US"/>
        </a:p>
      </dgm:t>
    </dgm:pt>
    <dgm:pt modelId="{7EAD4AD1-7938-4801-8A3C-9937F3B368C2}" type="parTrans" cxnId="{DCC93AE0-E090-433C-A3EE-EF9159AEA27D}">
      <dgm:prSet/>
      <dgm:spPr/>
      <dgm:t>
        <a:bodyPr/>
        <a:lstStyle/>
        <a:p>
          <a:endParaRPr lang="en-US"/>
        </a:p>
      </dgm:t>
    </dgm:pt>
    <dgm:pt modelId="{C4CADE6F-D4D1-48C2-9ED8-43FAFD69E092}" type="sibTrans" cxnId="{DCC93AE0-E090-433C-A3EE-EF9159AEA27D}">
      <dgm:prSet/>
      <dgm:spPr/>
      <dgm:t>
        <a:bodyPr/>
        <a:lstStyle/>
        <a:p>
          <a:endParaRPr lang="en-US"/>
        </a:p>
      </dgm:t>
    </dgm:pt>
    <dgm:pt modelId="{83D837BF-6C2C-4B8D-8233-755544BB50F2}">
      <dgm:prSet/>
      <dgm:spPr/>
      <dgm:t>
        <a:bodyPr/>
        <a:lstStyle/>
        <a:p>
          <a:endParaRPr lang="en-US"/>
        </a:p>
      </dgm:t>
    </dgm:pt>
    <dgm:pt modelId="{B23DD4CF-42E4-4D08-9EB3-487F3909B2AD}" type="parTrans" cxnId="{734C4B9A-446D-417D-96FF-51DC24DFF228}">
      <dgm:prSet/>
      <dgm:spPr/>
      <dgm:t>
        <a:bodyPr/>
        <a:lstStyle/>
        <a:p>
          <a:endParaRPr lang="en-US"/>
        </a:p>
      </dgm:t>
    </dgm:pt>
    <dgm:pt modelId="{9F16FD9B-F70C-4AC9-9EAF-45661C89AD03}" type="sibTrans" cxnId="{734C4B9A-446D-417D-96FF-51DC24DFF228}">
      <dgm:prSet/>
      <dgm:spPr/>
      <dgm:t>
        <a:bodyPr/>
        <a:lstStyle/>
        <a:p>
          <a:endParaRPr lang="en-US"/>
        </a:p>
      </dgm:t>
    </dgm:pt>
    <dgm:pt modelId="{4AD6536C-22A1-4718-A2B4-600764D84CEE}">
      <dgm:prSet/>
      <dgm:spPr/>
      <dgm:t>
        <a:bodyPr/>
        <a:lstStyle/>
        <a:p>
          <a:endParaRPr lang="en-US"/>
        </a:p>
      </dgm:t>
    </dgm:pt>
    <dgm:pt modelId="{E98B07F4-0B99-435A-A583-C512D40F34F5}" type="parTrans" cxnId="{2058CD73-A111-42A4-8D2A-143B57898659}">
      <dgm:prSet/>
      <dgm:spPr/>
      <dgm:t>
        <a:bodyPr/>
        <a:lstStyle/>
        <a:p>
          <a:endParaRPr lang="en-US"/>
        </a:p>
      </dgm:t>
    </dgm:pt>
    <dgm:pt modelId="{A01954B6-1DE6-48CF-B2D4-C9A05D1545E6}" type="sibTrans" cxnId="{2058CD73-A111-42A4-8D2A-143B57898659}">
      <dgm:prSet/>
      <dgm:spPr/>
      <dgm:t>
        <a:bodyPr/>
        <a:lstStyle/>
        <a:p>
          <a:endParaRPr lang="en-US"/>
        </a:p>
      </dgm:t>
    </dgm:pt>
    <dgm:pt modelId="{6F6D7081-401F-47DF-A743-5D6859701973}" type="pres">
      <dgm:prSet presAssocID="{B5B7AF8A-127A-4104-94FE-BFB4CF204FB1}" presName="Name0" presStyleCnt="0">
        <dgm:presLayoutVars>
          <dgm:dir/>
          <dgm:resizeHandles val="exact"/>
        </dgm:presLayoutVars>
      </dgm:prSet>
      <dgm:spPr/>
    </dgm:pt>
    <dgm:pt modelId="{3446A8A5-B0AF-402D-AF1C-53E8DE909D7B}" type="pres">
      <dgm:prSet presAssocID="{B5B7AF8A-127A-4104-94FE-BFB4CF204FB1}" presName="arrow" presStyleLbl="bgShp" presStyleIdx="0" presStyleCnt="1"/>
      <dgm:spPr>
        <a:solidFill>
          <a:schemeClr val="accent5">
            <a:lumMod val="50000"/>
          </a:schemeClr>
        </a:solidFill>
      </dgm:spPr>
    </dgm:pt>
    <dgm:pt modelId="{55669324-61C6-4C02-B7CD-ADF0FEEA2C5C}" type="pres">
      <dgm:prSet presAssocID="{B5B7AF8A-127A-4104-94FE-BFB4CF204FB1}" presName="points" presStyleCnt="0"/>
      <dgm:spPr/>
    </dgm:pt>
    <dgm:pt modelId="{636262B0-34A4-47FB-B764-69CA2CAC741C}" type="pres">
      <dgm:prSet presAssocID="{1B0C05B9-A51D-417F-8BD2-14AEC288344D}" presName="compositeA" presStyleCnt="0"/>
      <dgm:spPr/>
    </dgm:pt>
    <dgm:pt modelId="{9B0D1C29-5BDE-4DEB-8133-E5FD9D51B422}" type="pres">
      <dgm:prSet presAssocID="{1B0C05B9-A51D-417F-8BD2-14AEC288344D}" presName="textA" presStyleLbl="revTx" presStyleIdx="0" presStyleCnt="12">
        <dgm:presLayoutVars>
          <dgm:bulletEnabled val="1"/>
        </dgm:presLayoutVars>
      </dgm:prSet>
      <dgm:spPr/>
    </dgm:pt>
    <dgm:pt modelId="{A3AC3D28-0F0A-47A2-A8A0-DC5DD7CBA8C4}" type="pres">
      <dgm:prSet presAssocID="{1B0C05B9-A51D-417F-8BD2-14AEC288344D}" presName="circleA" presStyleLbl="node1" presStyleIdx="0" presStyleCnt="12" custLinFactNeighborX="64803" custLinFactNeighborY="-910"/>
      <dgm:spPr>
        <a:solidFill>
          <a:schemeClr val="accent6">
            <a:lumMod val="50000"/>
          </a:schemeClr>
        </a:solidFill>
      </dgm:spPr>
    </dgm:pt>
    <dgm:pt modelId="{94E8BCCB-5215-4932-ACC3-E2EAF15B8184}" type="pres">
      <dgm:prSet presAssocID="{1B0C05B9-A51D-417F-8BD2-14AEC288344D}" presName="spaceA" presStyleCnt="0"/>
      <dgm:spPr/>
    </dgm:pt>
    <dgm:pt modelId="{394DE687-CA71-4CA3-8C24-014D964F6DC5}" type="pres">
      <dgm:prSet presAssocID="{ACBEB300-2EF0-49B2-9EFF-A1F929045CA6}" presName="space" presStyleCnt="0"/>
      <dgm:spPr/>
    </dgm:pt>
    <dgm:pt modelId="{9BD7614B-0BD1-41A7-AF18-D7EC4A56C65D}" type="pres">
      <dgm:prSet presAssocID="{E49BBA40-E78B-43E6-B09B-AAF6A22FDD7A}" presName="compositeB" presStyleCnt="0"/>
      <dgm:spPr/>
    </dgm:pt>
    <dgm:pt modelId="{A9995C93-8832-4A60-BD02-5EB8110207F1}" type="pres">
      <dgm:prSet presAssocID="{E49BBA40-E78B-43E6-B09B-AAF6A22FDD7A}" presName="textB" presStyleLbl="revTx" presStyleIdx="1" presStyleCnt="12" custLinFactNeighborX="38974" custLinFactNeighborY="0">
        <dgm:presLayoutVars>
          <dgm:bulletEnabled val="1"/>
        </dgm:presLayoutVars>
      </dgm:prSet>
      <dgm:spPr/>
    </dgm:pt>
    <dgm:pt modelId="{95CCA151-DC3D-428B-9E09-C962703568DD}" type="pres">
      <dgm:prSet presAssocID="{E49BBA40-E78B-43E6-B09B-AAF6A22FDD7A}" presName="circleB" presStyleLbl="node1" presStyleIdx="1" presStyleCnt="12" custLinFactNeighborX="60084" custLinFactNeighborY="-910"/>
      <dgm:spPr>
        <a:solidFill>
          <a:schemeClr val="accent6">
            <a:lumMod val="50000"/>
          </a:schemeClr>
        </a:solidFill>
      </dgm:spPr>
    </dgm:pt>
    <dgm:pt modelId="{5B1B0E55-0292-4323-99FB-261035220BA6}" type="pres">
      <dgm:prSet presAssocID="{E49BBA40-E78B-43E6-B09B-AAF6A22FDD7A}" presName="spaceB" presStyleCnt="0"/>
      <dgm:spPr/>
    </dgm:pt>
    <dgm:pt modelId="{524C3359-FC43-41EB-B50D-46F7C26E2876}" type="pres">
      <dgm:prSet presAssocID="{94EEF573-A002-4DA6-9DDB-28CA17EFF167}" presName="space" presStyleCnt="0"/>
      <dgm:spPr/>
    </dgm:pt>
    <dgm:pt modelId="{E1D53B8A-F1B4-4CBD-AC43-DBECC08E3E4F}" type="pres">
      <dgm:prSet presAssocID="{E3C04581-2C5B-4951-AE89-FE33D00B85C9}" presName="compositeA" presStyleCnt="0"/>
      <dgm:spPr/>
    </dgm:pt>
    <dgm:pt modelId="{86B25E4E-DB74-4E61-8117-31CC573CFA4D}" type="pres">
      <dgm:prSet presAssocID="{E3C04581-2C5B-4951-AE89-FE33D00B85C9}" presName="textA" presStyleLbl="revTx" presStyleIdx="2" presStyleCnt="12" custScaleY="74325" custLinFactNeighborX="44494" custLinFactNeighborY="15752">
        <dgm:presLayoutVars>
          <dgm:bulletEnabled val="1"/>
        </dgm:presLayoutVars>
      </dgm:prSet>
      <dgm:spPr/>
    </dgm:pt>
    <dgm:pt modelId="{BCE0B045-D902-4DC2-A162-D17EB706AFA3}" type="pres">
      <dgm:prSet presAssocID="{E3C04581-2C5B-4951-AE89-FE33D00B85C9}" presName="circleA" presStyleLbl="node1" presStyleIdx="2" presStyleCnt="12" custLinFactNeighborX="68701" custLinFactNeighborY="25845"/>
      <dgm:spPr>
        <a:solidFill>
          <a:schemeClr val="accent6">
            <a:lumMod val="50000"/>
          </a:schemeClr>
        </a:solidFill>
      </dgm:spPr>
    </dgm:pt>
    <dgm:pt modelId="{7739D111-00F8-4CA9-8348-7842CFE7CEAD}" type="pres">
      <dgm:prSet presAssocID="{E3C04581-2C5B-4951-AE89-FE33D00B85C9}" presName="spaceA" presStyleCnt="0"/>
      <dgm:spPr/>
    </dgm:pt>
    <dgm:pt modelId="{49C95470-CAC7-44C4-B134-3AD23D9A6B2B}" type="pres">
      <dgm:prSet presAssocID="{32DA0CC4-444D-43BE-B98E-04741466F93C}" presName="space" presStyleCnt="0"/>
      <dgm:spPr/>
    </dgm:pt>
    <dgm:pt modelId="{EE148FBE-7930-4D28-9539-F3B7C0973E32}" type="pres">
      <dgm:prSet presAssocID="{A15B9A03-500F-40FF-BD8B-AEBE757F91DE}" presName="compositeB" presStyleCnt="0"/>
      <dgm:spPr/>
    </dgm:pt>
    <dgm:pt modelId="{7B65851F-F831-411D-9CB5-6CD545FF4961}" type="pres">
      <dgm:prSet presAssocID="{A15B9A03-500F-40FF-BD8B-AEBE757F91DE}" presName="textB" presStyleLbl="revTx" presStyleIdx="3" presStyleCnt="12">
        <dgm:presLayoutVars>
          <dgm:bulletEnabled val="1"/>
        </dgm:presLayoutVars>
      </dgm:prSet>
      <dgm:spPr/>
    </dgm:pt>
    <dgm:pt modelId="{5E952B93-90E3-40B1-BBA8-690A354733B4}" type="pres">
      <dgm:prSet presAssocID="{A15B9A03-500F-40FF-BD8B-AEBE757F91DE}" presName="circleB" presStyleLbl="node1" presStyleIdx="3" presStyleCnt="12" custLinFactNeighborX="62340" custLinFactNeighborY="-910"/>
      <dgm:spPr>
        <a:solidFill>
          <a:schemeClr val="accent6">
            <a:lumMod val="50000"/>
          </a:schemeClr>
        </a:solidFill>
      </dgm:spPr>
    </dgm:pt>
    <dgm:pt modelId="{C08F8980-F621-4DE0-9169-77D7A956E747}" type="pres">
      <dgm:prSet presAssocID="{A15B9A03-500F-40FF-BD8B-AEBE757F91DE}" presName="spaceB" presStyleCnt="0"/>
      <dgm:spPr/>
    </dgm:pt>
    <dgm:pt modelId="{DE2DF0E5-FFD0-494A-BF93-5F1FE40FB271}" type="pres">
      <dgm:prSet presAssocID="{AFF1EBC0-D78A-4442-AFF8-508B800F10AF}" presName="space" presStyleCnt="0"/>
      <dgm:spPr/>
    </dgm:pt>
    <dgm:pt modelId="{3B6C13C9-DC89-456D-B137-EF2EF406DB35}" type="pres">
      <dgm:prSet presAssocID="{3FEBE4D1-707B-4B4C-B323-7207FFC1EF52}" presName="compositeA" presStyleCnt="0"/>
      <dgm:spPr/>
    </dgm:pt>
    <dgm:pt modelId="{FB6B66A2-D5C2-44F9-A736-7FCF1579E87A}" type="pres">
      <dgm:prSet presAssocID="{3FEBE4D1-707B-4B4C-B323-7207FFC1EF52}" presName="textA" presStyleLbl="revTx" presStyleIdx="4" presStyleCnt="12">
        <dgm:presLayoutVars>
          <dgm:bulletEnabled val="1"/>
        </dgm:presLayoutVars>
      </dgm:prSet>
      <dgm:spPr/>
    </dgm:pt>
    <dgm:pt modelId="{8A405A41-C5AB-4E21-B34E-D07C95F2C2B7}" type="pres">
      <dgm:prSet presAssocID="{3FEBE4D1-707B-4B4C-B323-7207FFC1EF52}" presName="circleA" presStyleLbl="node1" presStyleIdx="4" presStyleCnt="12" custLinFactNeighborX="52242" custLinFactNeighborY="-910"/>
      <dgm:spPr>
        <a:solidFill>
          <a:schemeClr val="accent6">
            <a:lumMod val="50000"/>
          </a:schemeClr>
        </a:solidFill>
      </dgm:spPr>
    </dgm:pt>
    <dgm:pt modelId="{4237570D-E8DA-4324-9764-C9D373567829}" type="pres">
      <dgm:prSet presAssocID="{3FEBE4D1-707B-4B4C-B323-7207FFC1EF52}" presName="spaceA" presStyleCnt="0"/>
      <dgm:spPr/>
    </dgm:pt>
    <dgm:pt modelId="{DE5BDA16-A4F1-4064-8F05-29597FF93CBB}" type="pres">
      <dgm:prSet presAssocID="{3104FAD0-A915-49B3-8074-162D014DB8DB}" presName="space" presStyleCnt="0"/>
      <dgm:spPr/>
    </dgm:pt>
    <dgm:pt modelId="{F720C047-BC8D-4583-A405-668219DEC2FE}" type="pres">
      <dgm:prSet presAssocID="{E151F632-5A76-49C5-A1F6-45FCDA932BC9}" presName="compositeB" presStyleCnt="0"/>
      <dgm:spPr/>
    </dgm:pt>
    <dgm:pt modelId="{2BC95C15-0381-4CC8-AE1F-EE82F1201F4D}" type="pres">
      <dgm:prSet presAssocID="{E151F632-5A76-49C5-A1F6-45FCDA932BC9}" presName="textB" presStyleLbl="revTx" presStyleIdx="5" presStyleCnt="12">
        <dgm:presLayoutVars>
          <dgm:bulletEnabled val="1"/>
        </dgm:presLayoutVars>
      </dgm:prSet>
      <dgm:spPr/>
    </dgm:pt>
    <dgm:pt modelId="{52CDB456-6B90-4142-85F5-DBA747C2E3E2}" type="pres">
      <dgm:prSet presAssocID="{E151F632-5A76-49C5-A1F6-45FCDA932BC9}" presName="circleB" presStyleLbl="node1" presStyleIdx="5" presStyleCnt="12" custLinFactNeighborX="57431" custLinFactNeighborY="-910"/>
      <dgm:spPr>
        <a:solidFill>
          <a:schemeClr val="accent6">
            <a:lumMod val="50000"/>
          </a:schemeClr>
        </a:solidFill>
      </dgm:spPr>
    </dgm:pt>
    <dgm:pt modelId="{1948F5D4-335B-42B0-BF78-F5523899E0B6}" type="pres">
      <dgm:prSet presAssocID="{E151F632-5A76-49C5-A1F6-45FCDA932BC9}" presName="spaceB" presStyleCnt="0"/>
      <dgm:spPr/>
    </dgm:pt>
    <dgm:pt modelId="{52C7CE30-E56A-4C3D-A163-DABF9EB54767}" type="pres">
      <dgm:prSet presAssocID="{BD8C60D7-B5C4-434B-8CCF-6EC8DFEDE5DB}" presName="space" presStyleCnt="0"/>
      <dgm:spPr/>
    </dgm:pt>
    <dgm:pt modelId="{6C4E04E8-5E77-4B7A-8495-3FB8A7467269}" type="pres">
      <dgm:prSet presAssocID="{138A1010-26E5-4C72-A33F-3CC0B5103039}" presName="compositeA" presStyleCnt="0"/>
      <dgm:spPr/>
    </dgm:pt>
    <dgm:pt modelId="{02201E29-45FF-4880-8098-631AF9764953}" type="pres">
      <dgm:prSet presAssocID="{138A1010-26E5-4C72-A33F-3CC0B5103039}" presName="textA" presStyleLbl="revTx" presStyleIdx="6" presStyleCnt="12">
        <dgm:presLayoutVars>
          <dgm:bulletEnabled val="1"/>
        </dgm:presLayoutVars>
      </dgm:prSet>
      <dgm:spPr/>
    </dgm:pt>
    <dgm:pt modelId="{D3D61E72-1844-415D-937D-90D112014667}" type="pres">
      <dgm:prSet presAssocID="{138A1010-26E5-4C72-A33F-3CC0B5103039}" presName="circleA" presStyleLbl="node1" presStyleIdx="6" presStyleCnt="12" custLinFactNeighborX="59728" custLinFactNeighborY="-910"/>
      <dgm:spPr>
        <a:solidFill>
          <a:schemeClr val="accent6">
            <a:lumMod val="50000"/>
          </a:schemeClr>
        </a:solidFill>
      </dgm:spPr>
    </dgm:pt>
    <dgm:pt modelId="{6A6C054D-1521-462A-B725-DAF443AA7122}" type="pres">
      <dgm:prSet presAssocID="{138A1010-26E5-4C72-A33F-3CC0B5103039}" presName="spaceA" presStyleCnt="0"/>
      <dgm:spPr/>
    </dgm:pt>
    <dgm:pt modelId="{BBDED018-E43B-4E80-80DB-8FA208D2F0ED}" type="pres">
      <dgm:prSet presAssocID="{31F86FCF-CFFB-49AE-A1C1-767714639812}" presName="space" presStyleCnt="0"/>
      <dgm:spPr/>
    </dgm:pt>
    <dgm:pt modelId="{15DF9346-9849-46B1-A813-6BB5833B4944}" type="pres">
      <dgm:prSet presAssocID="{DFC971FD-790D-4F1E-92BD-5069E47D80E2}" presName="compositeB" presStyleCnt="0"/>
      <dgm:spPr/>
    </dgm:pt>
    <dgm:pt modelId="{B657D8E4-730C-4D2D-A003-1E2CD9D842CF}" type="pres">
      <dgm:prSet presAssocID="{DFC971FD-790D-4F1E-92BD-5069E47D80E2}" presName="textB" presStyleLbl="revTx" presStyleIdx="7" presStyleCnt="12">
        <dgm:presLayoutVars>
          <dgm:bulletEnabled val="1"/>
        </dgm:presLayoutVars>
      </dgm:prSet>
      <dgm:spPr/>
    </dgm:pt>
    <dgm:pt modelId="{71C67EE0-F902-4813-A8D4-6D743AA92D08}" type="pres">
      <dgm:prSet presAssocID="{DFC971FD-790D-4F1E-92BD-5069E47D80E2}" presName="circleB" presStyleLbl="node1" presStyleIdx="7" presStyleCnt="12" custLinFactNeighborX="79574" custLinFactNeighborY="-910"/>
      <dgm:spPr>
        <a:solidFill>
          <a:schemeClr val="accent6">
            <a:lumMod val="50000"/>
          </a:schemeClr>
        </a:solidFill>
      </dgm:spPr>
    </dgm:pt>
    <dgm:pt modelId="{BFDC3F33-49D8-474C-B1A5-321C3ADC7532}" type="pres">
      <dgm:prSet presAssocID="{DFC971FD-790D-4F1E-92BD-5069E47D80E2}" presName="spaceB" presStyleCnt="0"/>
      <dgm:spPr/>
    </dgm:pt>
    <dgm:pt modelId="{1CB6F4C5-0526-429B-B402-312E371EC9A6}" type="pres">
      <dgm:prSet presAssocID="{44D52C39-CC44-4797-9B98-34617E1F88AE}" presName="space" presStyleCnt="0"/>
      <dgm:spPr/>
    </dgm:pt>
    <dgm:pt modelId="{7615EE39-183F-4512-AEF3-AB76925AE96B}" type="pres">
      <dgm:prSet presAssocID="{A291A2EE-0CD1-471F-912D-5BABDC8301FD}" presName="compositeA" presStyleCnt="0"/>
      <dgm:spPr/>
    </dgm:pt>
    <dgm:pt modelId="{A673F04F-DBA0-4010-B731-167AD46AC017}" type="pres">
      <dgm:prSet presAssocID="{A291A2EE-0CD1-471F-912D-5BABDC8301FD}" presName="textA" presStyleLbl="revTx" presStyleIdx="8" presStyleCnt="12">
        <dgm:presLayoutVars>
          <dgm:bulletEnabled val="1"/>
        </dgm:presLayoutVars>
      </dgm:prSet>
      <dgm:spPr/>
    </dgm:pt>
    <dgm:pt modelId="{E259CFE2-3850-49DA-B6BA-F5409BE2DCFA}" type="pres">
      <dgm:prSet presAssocID="{A291A2EE-0CD1-471F-912D-5BABDC8301FD}" presName="circleA" presStyleLbl="node1" presStyleIdx="8" presStyleCnt="12" custLinFactNeighborX="77943" custLinFactNeighborY="-910"/>
      <dgm:spPr>
        <a:solidFill>
          <a:schemeClr val="accent6">
            <a:lumMod val="50000"/>
          </a:schemeClr>
        </a:solidFill>
      </dgm:spPr>
    </dgm:pt>
    <dgm:pt modelId="{A47A7EFC-5DA0-40A7-B829-4A21408A469E}" type="pres">
      <dgm:prSet presAssocID="{A291A2EE-0CD1-471F-912D-5BABDC8301FD}" presName="spaceA" presStyleCnt="0"/>
      <dgm:spPr/>
    </dgm:pt>
    <dgm:pt modelId="{9E3C29A0-40D1-45E6-ADE1-02248122582D}" type="pres">
      <dgm:prSet presAssocID="{9F4389EB-064E-4285-B48B-2BDEB48728AF}" presName="space" presStyleCnt="0"/>
      <dgm:spPr/>
    </dgm:pt>
    <dgm:pt modelId="{3825EEE3-3D6C-406F-B93C-E35CB43CC499}" type="pres">
      <dgm:prSet presAssocID="{CDB03A3A-E1C6-45BD-8849-776DA683B74A}" presName="compositeB" presStyleCnt="0"/>
      <dgm:spPr/>
    </dgm:pt>
    <dgm:pt modelId="{ACEAF736-A51E-4E70-B816-B0F033F501B8}" type="pres">
      <dgm:prSet presAssocID="{CDB03A3A-E1C6-45BD-8849-776DA683B74A}" presName="textB" presStyleLbl="revTx" presStyleIdx="9" presStyleCnt="12">
        <dgm:presLayoutVars>
          <dgm:bulletEnabled val="1"/>
        </dgm:presLayoutVars>
      </dgm:prSet>
      <dgm:spPr/>
    </dgm:pt>
    <dgm:pt modelId="{78737EF8-6BF6-428F-93F3-283CE835BA82}" type="pres">
      <dgm:prSet presAssocID="{CDB03A3A-E1C6-45BD-8849-776DA683B74A}" presName="circleB" presStyleLbl="node1" presStyleIdx="9" presStyleCnt="12" custLinFactNeighborX="88490" custLinFactNeighborY="-910"/>
      <dgm:spPr>
        <a:solidFill>
          <a:schemeClr val="accent6">
            <a:lumMod val="50000"/>
          </a:schemeClr>
        </a:solidFill>
      </dgm:spPr>
    </dgm:pt>
    <dgm:pt modelId="{ACA800DC-D552-4929-88DF-127A5293D6C3}" type="pres">
      <dgm:prSet presAssocID="{CDB03A3A-E1C6-45BD-8849-776DA683B74A}" presName="spaceB" presStyleCnt="0"/>
      <dgm:spPr/>
    </dgm:pt>
    <dgm:pt modelId="{1EDC9558-7662-4476-8370-235FE0D38601}" type="pres">
      <dgm:prSet presAssocID="{C4CADE6F-D4D1-48C2-9ED8-43FAFD69E092}" presName="space" presStyleCnt="0"/>
      <dgm:spPr/>
    </dgm:pt>
    <dgm:pt modelId="{07567E15-0ACF-4891-88BC-FCD2CA89DB4F}" type="pres">
      <dgm:prSet presAssocID="{83D837BF-6C2C-4B8D-8233-755544BB50F2}" presName="compositeA" presStyleCnt="0"/>
      <dgm:spPr/>
    </dgm:pt>
    <dgm:pt modelId="{AF3502BB-C434-4FB5-9241-4612D25BCADA}" type="pres">
      <dgm:prSet presAssocID="{83D837BF-6C2C-4B8D-8233-755544BB50F2}" presName="textA" presStyleLbl="revTx" presStyleIdx="10" presStyleCnt="12">
        <dgm:presLayoutVars>
          <dgm:bulletEnabled val="1"/>
        </dgm:presLayoutVars>
      </dgm:prSet>
      <dgm:spPr/>
    </dgm:pt>
    <dgm:pt modelId="{D63A3550-1487-4169-81B4-8E88D9F8FDF9}" type="pres">
      <dgm:prSet presAssocID="{83D837BF-6C2C-4B8D-8233-755544BB50F2}" presName="circleA" presStyleLbl="node1" presStyleIdx="10" presStyleCnt="12" custLinFactX="5925" custLinFactNeighborX="100000" custLinFactNeighborY="-910"/>
      <dgm:spPr>
        <a:solidFill>
          <a:schemeClr val="accent6">
            <a:lumMod val="50000"/>
          </a:schemeClr>
        </a:solidFill>
      </dgm:spPr>
    </dgm:pt>
    <dgm:pt modelId="{E45C4C63-FD3F-4F18-A801-54C3F45679ED}" type="pres">
      <dgm:prSet presAssocID="{83D837BF-6C2C-4B8D-8233-755544BB50F2}" presName="spaceA" presStyleCnt="0"/>
      <dgm:spPr/>
    </dgm:pt>
    <dgm:pt modelId="{B73265F3-D5B8-43AE-B911-E61DF0CE39DA}" type="pres">
      <dgm:prSet presAssocID="{9F16FD9B-F70C-4AC9-9EAF-45661C89AD03}" presName="space" presStyleCnt="0"/>
      <dgm:spPr/>
    </dgm:pt>
    <dgm:pt modelId="{21776FB6-08C9-439F-8E80-DEAE0D5EBBA4}" type="pres">
      <dgm:prSet presAssocID="{4AD6536C-22A1-4718-A2B4-600764D84CEE}" presName="compositeB" presStyleCnt="0"/>
      <dgm:spPr/>
    </dgm:pt>
    <dgm:pt modelId="{961DDAC7-E025-45F6-BF58-DEB8D6E0DC38}" type="pres">
      <dgm:prSet presAssocID="{4AD6536C-22A1-4718-A2B4-600764D84CEE}" presName="textB" presStyleLbl="revTx" presStyleIdx="11" presStyleCnt="12">
        <dgm:presLayoutVars>
          <dgm:bulletEnabled val="1"/>
        </dgm:presLayoutVars>
      </dgm:prSet>
      <dgm:spPr/>
    </dgm:pt>
    <dgm:pt modelId="{8F3AF8EC-4A3D-4875-8BAD-DFF9B8F43E93}" type="pres">
      <dgm:prSet presAssocID="{4AD6536C-22A1-4718-A2B4-600764D84CEE}" presName="circleB" presStyleLbl="node1" presStyleIdx="11" presStyleCnt="12" custLinFactX="5943" custLinFactNeighborX="100000" custLinFactNeighborY="-910"/>
      <dgm:spPr>
        <a:solidFill>
          <a:schemeClr val="accent6">
            <a:lumMod val="50000"/>
          </a:schemeClr>
        </a:solidFill>
      </dgm:spPr>
    </dgm:pt>
    <dgm:pt modelId="{89CC046E-C869-423F-A682-ED2419ED7AD4}" type="pres">
      <dgm:prSet presAssocID="{4AD6536C-22A1-4718-A2B4-600764D84CEE}" presName="spaceB" presStyleCnt="0"/>
      <dgm:spPr/>
    </dgm:pt>
  </dgm:ptLst>
  <dgm:cxnLst>
    <dgm:cxn modelId="{600C5516-CB58-4F4F-B7A4-735FB521D2CB}" srcId="{B5B7AF8A-127A-4104-94FE-BFB4CF204FB1}" destId="{A15B9A03-500F-40FF-BD8B-AEBE757F91DE}" srcOrd="3" destOrd="0" parTransId="{3BFB4648-6EEF-49DD-9054-37653C3937CF}" sibTransId="{AFF1EBC0-D78A-4442-AFF8-508B800F10AF}"/>
    <dgm:cxn modelId="{415FBD2F-99C3-43F4-8A61-9FAADC411DAD}" type="presOf" srcId="{3FEBE4D1-707B-4B4C-B323-7207FFC1EF52}" destId="{FB6B66A2-D5C2-44F9-A736-7FCF1579E87A}" srcOrd="0" destOrd="0" presId="urn:microsoft.com/office/officeart/2005/8/layout/hProcess11"/>
    <dgm:cxn modelId="{69B72439-F2D1-4E91-AE05-72CCA95F5C47}" srcId="{B5B7AF8A-127A-4104-94FE-BFB4CF204FB1}" destId="{DFC971FD-790D-4F1E-92BD-5069E47D80E2}" srcOrd="7" destOrd="0" parTransId="{1DA4F4E3-4D24-4DBF-B06D-7F94A703183F}" sibTransId="{44D52C39-CC44-4797-9B98-34617E1F88AE}"/>
    <dgm:cxn modelId="{03262A3E-D724-45D9-AC5E-352F9FAC4136}" type="presOf" srcId="{A291A2EE-0CD1-471F-912D-5BABDC8301FD}" destId="{A673F04F-DBA0-4010-B731-167AD46AC017}" srcOrd="0" destOrd="0" presId="urn:microsoft.com/office/officeart/2005/8/layout/hProcess11"/>
    <dgm:cxn modelId="{91AE835B-6CB0-4899-ACD1-91580130B1D4}" type="presOf" srcId="{138A1010-26E5-4C72-A33F-3CC0B5103039}" destId="{02201E29-45FF-4880-8098-631AF9764953}" srcOrd="0" destOrd="0" presId="urn:microsoft.com/office/officeart/2005/8/layout/hProcess11"/>
    <dgm:cxn modelId="{29D4E961-141A-4D04-8AD8-B0C012CD2FD5}" srcId="{B5B7AF8A-127A-4104-94FE-BFB4CF204FB1}" destId="{1B0C05B9-A51D-417F-8BD2-14AEC288344D}" srcOrd="0" destOrd="0" parTransId="{F7331374-2B04-453C-90CE-4A87CCB79ABB}" sibTransId="{ACBEB300-2EF0-49B2-9EFF-A1F929045CA6}"/>
    <dgm:cxn modelId="{CF45366B-519C-446E-979C-9E94FB2A234E}" type="presOf" srcId="{A15B9A03-500F-40FF-BD8B-AEBE757F91DE}" destId="{7B65851F-F831-411D-9CB5-6CD545FF4961}" srcOrd="0" destOrd="0" presId="urn:microsoft.com/office/officeart/2005/8/layout/hProcess11"/>
    <dgm:cxn modelId="{59ED6F4E-35CC-4E68-B44F-D68166F66F2F}" srcId="{B5B7AF8A-127A-4104-94FE-BFB4CF204FB1}" destId="{E3C04581-2C5B-4951-AE89-FE33D00B85C9}" srcOrd="2" destOrd="0" parTransId="{3F0AA614-DB00-409B-A13F-261D7344243B}" sibTransId="{32DA0CC4-444D-43BE-B98E-04741466F93C}"/>
    <dgm:cxn modelId="{2058CD73-A111-42A4-8D2A-143B57898659}" srcId="{B5B7AF8A-127A-4104-94FE-BFB4CF204FB1}" destId="{4AD6536C-22A1-4718-A2B4-600764D84CEE}" srcOrd="11" destOrd="0" parTransId="{E98B07F4-0B99-435A-A583-C512D40F34F5}" sibTransId="{A01954B6-1DE6-48CF-B2D4-C9A05D1545E6}"/>
    <dgm:cxn modelId="{1C0D667B-7835-45C8-A06A-C1877CC2A469}" type="presOf" srcId="{E49BBA40-E78B-43E6-B09B-AAF6A22FDD7A}" destId="{A9995C93-8832-4A60-BD02-5EB8110207F1}" srcOrd="0" destOrd="0" presId="urn:microsoft.com/office/officeart/2005/8/layout/hProcess11"/>
    <dgm:cxn modelId="{4BD7E67B-4B1D-4D18-80BB-6A8A15789C39}" type="presOf" srcId="{1B0C05B9-A51D-417F-8BD2-14AEC288344D}" destId="{9B0D1C29-5BDE-4DEB-8133-E5FD9D51B422}" srcOrd="0" destOrd="0" presId="urn:microsoft.com/office/officeart/2005/8/layout/hProcess11"/>
    <dgm:cxn modelId="{DA76A292-64D8-4A5F-847F-58FD47BBC64A}" type="presOf" srcId="{B5B7AF8A-127A-4104-94FE-BFB4CF204FB1}" destId="{6F6D7081-401F-47DF-A743-5D6859701973}" srcOrd="0" destOrd="0" presId="urn:microsoft.com/office/officeart/2005/8/layout/hProcess11"/>
    <dgm:cxn modelId="{734C4B9A-446D-417D-96FF-51DC24DFF228}" srcId="{B5B7AF8A-127A-4104-94FE-BFB4CF204FB1}" destId="{83D837BF-6C2C-4B8D-8233-755544BB50F2}" srcOrd="10" destOrd="0" parTransId="{B23DD4CF-42E4-4D08-9EB3-487F3909B2AD}" sibTransId="{9F16FD9B-F70C-4AC9-9EAF-45661C89AD03}"/>
    <dgm:cxn modelId="{A5401EA7-C452-4947-9EE1-D9DFEC0F5E99}" type="presOf" srcId="{83D837BF-6C2C-4B8D-8233-755544BB50F2}" destId="{AF3502BB-C434-4FB5-9241-4612D25BCADA}" srcOrd="0" destOrd="0" presId="urn:microsoft.com/office/officeart/2005/8/layout/hProcess11"/>
    <dgm:cxn modelId="{2F13EDAC-99EE-4433-9068-5426684C48E5}" srcId="{B5B7AF8A-127A-4104-94FE-BFB4CF204FB1}" destId="{E49BBA40-E78B-43E6-B09B-AAF6A22FDD7A}" srcOrd="1" destOrd="0" parTransId="{AC02B5E2-C505-4D27-A601-D30156E025E6}" sibTransId="{94EEF573-A002-4DA6-9DDB-28CA17EFF167}"/>
    <dgm:cxn modelId="{36E50DB6-9808-418A-868A-A3E677CAA662}" type="presOf" srcId="{DFC971FD-790D-4F1E-92BD-5069E47D80E2}" destId="{B657D8E4-730C-4D2D-A003-1E2CD9D842CF}" srcOrd="0" destOrd="0" presId="urn:microsoft.com/office/officeart/2005/8/layout/hProcess11"/>
    <dgm:cxn modelId="{93B188B8-06B6-438F-B01C-7DF47F6A042C}" srcId="{B5B7AF8A-127A-4104-94FE-BFB4CF204FB1}" destId="{138A1010-26E5-4C72-A33F-3CC0B5103039}" srcOrd="6" destOrd="0" parTransId="{4F413B64-E0BB-4328-AAAC-662847EF6614}" sibTransId="{31F86FCF-CFFB-49AE-A1C1-767714639812}"/>
    <dgm:cxn modelId="{5FCB61BB-DED5-49E3-BC0C-CD401E48956F}" type="presOf" srcId="{E151F632-5A76-49C5-A1F6-45FCDA932BC9}" destId="{2BC95C15-0381-4CC8-AE1F-EE82F1201F4D}" srcOrd="0" destOrd="0" presId="urn:microsoft.com/office/officeart/2005/8/layout/hProcess11"/>
    <dgm:cxn modelId="{0DA922C0-7D8A-41BB-BFE7-137412FBC623}" srcId="{B5B7AF8A-127A-4104-94FE-BFB4CF204FB1}" destId="{A291A2EE-0CD1-471F-912D-5BABDC8301FD}" srcOrd="8" destOrd="0" parTransId="{C45EC29A-81C8-4CF8-AADC-886C6AABE39C}" sibTransId="{9F4389EB-064E-4285-B48B-2BDEB48728AF}"/>
    <dgm:cxn modelId="{2E496FC3-0170-4662-B832-58402C6D5A87}" srcId="{B5B7AF8A-127A-4104-94FE-BFB4CF204FB1}" destId="{3FEBE4D1-707B-4B4C-B323-7207FFC1EF52}" srcOrd="4" destOrd="0" parTransId="{931D7839-0D74-4572-A27A-3F61BB75F35A}" sibTransId="{3104FAD0-A915-49B3-8074-162D014DB8DB}"/>
    <dgm:cxn modelId="{0C89E1CA-0E5A-4768-9545-C276138B0A08}" type="presOf" srcId="{4AD6536C-22A1-4718-A2B4-600764D84CEE}" destId="{961DDAC7-E025-45F6-BF58-DEB8D6E0DC38}" srcOrd="0" destOrd="0" presId="urn:microsoft.com/office/officeart/2005/8/layout/hProcess11"/>
    <dgm:cxn modelId="{FB53E1CB-67A2-4113-A605-7E49084373DA}" srcId="{B5B7AF8A-127A-4104-94FE-BFB4CF204FB1}" destId="{E151F632-5A76-49C5-A1F6-45FCDA932BC9}" srcOrd="5" destOrd="0" parTransId="{D71505BE-CD89-4EB6-9F25-5E412B5F2A58}" sibTransId="{BD8C60D7-B5C4-434B-8CCF-6EC8DFEDE5DB}"/>
    <dgm:cxn modelId="{DCC93AE0-E090-433C-A3EE-EF9159AEA27D}" srcId="{B5B7AF8A-127A-4104-94FE-BFB4CF204FB1}" destId="{CDB03A3A-E1C6-45BD-8849-776DA683B74A}" srcOrd="9" destOrd="0" parTransId="{7EAD4AD1-7938-4801-8A3C-9937F3B368C2}" sibTransId="{C4CADE6F-D4D1-48C2-9ED8-43FAFD69E092}"/>
    <dgm:cxn modelId="{6223B8EE-E7D7-434A-AFA1-D170DD9F9D69}" type="presOf" srcId="{E3C04581-2C5B-4951-AE89-FE33D00B85C9}" destId="{86B25E4E-DB74-4E61-8117-31CC573CFA4D}" srcOrd="0" destOrd="0" presId="urn:microsoft.com/office/officeart/2005/8/layout/hProcess11"/>
    <dgm:cxn modelId="{C359D4F2-7699-4B16-974F-82450D67034A}" type="presOf" srcId="{CDB03A3A-E1C6-45BD-8849-776DA683B74A}" destId="{ACEAF736-A51E-4E70-B816-B0F033F501B8}" srcOrd="0" destOrd="0" presId="urn:microsoft.com/office/officeart/2005/8/layout/hProcess11"/>
    <dgm:cxn modelId="{AEDCC125-1A16-416E-8C29-63EAA1EE4D1B}" type="presParOf" srcId="{6F6D7081-401F-47DF-A743-5D6859701973}" destId="{3446A8A5-B0AF-402D-AF1C-53E8DE909D7B}" srcOrd="0" destOrd="0" presId="urn:microsoft.com/office/officeart/2005/8/layout/hProcess11"/>
    <dgm:cxn modelId="{2618DF26-5F6E-44E6-A122-906249E07950}" type="presParOf" srcId="{6F6D7081-401F-47DF-A743-5D6859701973}" destId="{55669324-61C6-4C02-B7CD-ADF0FEEA2C5C}" srcOrd="1" destOrd="0" presId="urn:microsoft.com/office/officeart/2005/8/layout/hProcess11"/>
    <dgm:cxn modelId="{50C42A32-17E9-4A3A-AD5D-5BB485E18242}" type="presParOf" srcId="{55669324-61C6-4C02-B7CD-ADF0FEEA2C5C}" destId="{636262B0-34A4-47FB-B764-69CA2CAC741C}" srcOrd="0" destOrd="0" presId="urn:microsoft.com/office/officeart/2005/8/layout/hProcess11"/>
    <dgm:cxn modelId="{56AFC0EC-7AA5-4804-9F89-EB510283DAEE}" type="presParOf" srcId="{636262B0-34A4-47FB-B764-69CA2CAC741C}" destId="{9B0D1C29-5BDE-4DEB-8133-E5FD9D51B422}" srcOrd="0" destOrd="0" presId="urn:microsoft.com/office/officeart/2005/8/layout/hProcess11"/>
    <dgm:cxn modelId="{2A28B25F-177D-429F-B8C5-BB0FE544CC73}" type="presParOf" srcId="{636262B0-34A4-47FB-B764-69CA2CAC741C}" destId="{A3AC3D28-0F0A-47A2-A8A0-DC5DD7CBA8C4}" srcOrd="1" destOrd="0" presId="urn:microsoft.com/office/officeart/2005/8/layout/hProcess11"/>
    <dgm:cxn modelId="{27A75032-FC7C-4E6D-B4EC-4D505E89BF22}" type="presParOf" srcId="{636262B0-34A4-47FB-B764-69CA2CAC741C}" destId="{94E8BCCB-5215-4932-ACC3-E2EAF15B8184}" srcOrd="2" destOrd="0" presId="urn:microsoft.com/office/officeart/2005/8/layout/hProcess11"/>
    <dgm:cxn modelId="{F785FB33-8A40-4D78-A3B1-91F20D7AE941}" type="presParOf" srcId="{55669324-61C6-4C02-B7CD-ADF0FEEA2C5C}" destId="{394DE687-CA71-4CA3-8C24-014D964F6DC5}" srcOrd="1" destOrd="0" presId="urn:microsoft.com/office/officeart/2005/8/layout/hProcess11"/>
    <dgm:cxn modelId="{BB67D40A-5AF2-498C-B604-CBC4E756B95A}" type="presParOf" srcId="{55669324-61C6-4C02-B7CD-ADF0FEEA2C5C}" destId="{9BD7614B-0BD1-41A7-AF18-D7EC4A56C65D}" srcOrd="2" destOrd="0" presId="urn:microsoft.com/office/officeart/2005/8/layout/hProcess11"/>
    <dgm:cxn modelId="{5D65451E-A11D-4FE3-849E-E8DE9C1EA828}" type="presParOf" srcId="{9BD7614B-0BD1-41A7-AF18-D7EC4A56C65D}" destId="{A9995C93-8832-4A60-BD02-5EB8110207F1}" srcOrd="0" destOrd="0" presId="urn:microsoft.com/office/officeart/2005/8/layout/hProcess11"/>
    <dgm:cxn modelId="{6596B127-6CAB-40BC-A606-3205B2319CFE}" type="presParOf" srcId="{9BD7614B-0BD1-41A7-AF18-D7EC4A56C65D}" destId="{95CCA151-DC3D-428B-9E09-C962703568DD}" srcOrd="1" destOrd="0" presId="urn:microsoft.com/office/officeart/2005/8/layout/hProcess11"/>
    <dgm:cxn modelId="{9F403E04-244E-4996-A614-911A413FEB59}" type="presParOf" srcId="{9BD7614B-0BD1-41A7-AF18-D7EC4A56C65D}" destId="{5B1B0E55-0292-4323-99FB-261035220BA6}" srcOrd="2" destOrd="0" presId="urn:microsoft.com/office/officeart/2005/8/layout/hProcess11"/>
    <dgm:cxn modelId="{5009E63A-0CE3-438D-8873-362EB857EF83}" type="presParOf" srcId="{55669324-61C6-4C02-B7CD-ADF0FEEA2C5C}" destId="{524C3359-FC43-41EB-B50D-46F7C26E2876}" srcOrd="3" destOrd="0" presId="urn:microsoft.com/office/officeart/2005/8/layout/hProcess11"/>
    <dgm:cxn modelId="{9924F413-D3BC-43E4-B3BB-F204D23FAA38}" type="presParOf" srcId="{55669324-61C6-4C02-B7CD-ADF0FEEA2C5C}" destId="{E1D53B8A-F1B4-4CBD-AC43-DBECC08E3E4F}" srcOrd="4" destOrd="0" presId="urn:microsoft.com/office/officeart/2005/8/layout/hProcess11"/>
    <dgm:cxn modelId="{87207AB5-9288-40E0-90D5-B4B1DDE7558B}" type="presParOf" srcId="{E1D53B8A-F1B4-4CBD-AC43-DBECC08E3E4F}" destId="{86B25E4E-DB74-4E61-8117-31CC573CFA4D}" srcOrd="0" destOrd="0" presId="urn:microsoft.com/office/officeart/2005/8/layout/hProcess11"/>
    <dgm:cxn modelId="{DA3D46DB-BFA6-448F-B2BA-B42D2B73DACB}" type="presParOf" srcId="{E1D53B8A-F1B4-4CBD-AC43-DBECC08E3E4F}" destId="{BCE0B045-D902-4DC2-A162-D17EB706AFA3}" srcOrd="1" destOrd="0" presId="urn:microsoft.com/office/officeart/2005/8/layout/hProcess11"/>
    <dgm:cxn modelId="{40EF541E-3E5C-455F-9A3B-E36B4323D7BC}" type="presParOf" srcId="{E1D53B8A-F1B4-4CBD-AC43-DBECC08E3E4F}" destId="{7739D111-00F8-4CA9-8348-7842CFE7CEAD}" srcOrd="2" destOrd="0" presId="urn:microsoft.com/office/officeart/2005/8/layout/hProcess11"/>
    <dgm:cxn modelId="{E4B78B0F-B02A-448C-AC50-D25823E7944B}" type="presParOf" srcId="{55669324-61C6-4C02-B7CD-ADF0FEEA2C5C}" destId="{49C95470-CAC7-44C4-B134-3AD23D9A6B2B}" srcOrd="5" destOrd="0" presId="urn:microsoft.com/office/officeart/2005/8/layout/hProcess11"/>
    <dgm:cxn modelId="{1DD339FB-BC2C-4D86-9437-D4F451BEF075}" type="presParOf" srcId="{55669324-61C6-4C02-B7CD-ADF0FEEA2C5C}" destId="{EE148FBE-7930-4D28-9539-F3B7C0973E32}" srcOrd="6" destOrd="0" presId="urn:microsoft.com/office/officeart/2005/8/layout/hProcess11"/>
    <dgm:cxn modelId="{B08B7B34-EA5F-4F14-B7EE-905AE0BE505F}" type="presParOf" srcId="{EE148FBE-7930-4D28-9539-F3B7C0973E32}" destId="{7B65851F-F831-411D-9CB5-6CD545FF4961}" srcOrd="0" destOrd="0" presId="urn:microsoft.com/office/officeart/2005/8/layout/hProcess11"/>
    <dgm:cxn modelId="{96EFBABB-7B66-4B01-A727-F336E4CEE374}" type="presParOf" srcId="{EE148FBE-7930-4D28-9539-F3B7C0973E32}" destId="{5E952B93-90E3-40B1-BBA8-690A354733B4}" srcOrd="1" destOrd="0" presId="urn:microsoft.com/office/officeart/2005/8/layout/hProcess11"/>
    <dgm:cxn modelId="{BF97B144-A53F-4B82-8EFC-5B99C16D6BF8}" type="presParOf" srcId="{EE148FBE-7930-4D28-9539-F3B7C0973E32}" destId="{C08F8980-F621-4DE0-9169-77D7A956E747}" srcOrd="2" destOrd="0" presId="urn:microsoft.com/office/officeart/2005/8/layout/hProcess11"/>
    <dgm:cxn modelId="{319B327E-8ECD-4C28-BFB4-849ECD3ED81D}" type="presParOf" srcId="{55669324-61C6-4C02-B7CD-ADF0FEEA2C5C}" destId="{DE2DF0E5-FFD0-494A-BF93-5F1FE40FB271}" srcOrd="7" destOrd="0" presId="urn:microsoft.com/office/officeart/2005/8/layout/hProcess11"/>
    <dgm:cxn modelId="{293E2390-6014-48D2-9D4F-759612031461}" type="presParOf" srcId="{55669324-61C6-4C02-B7CD-ADF0FEEA2C5C}" destId="{3B6C13C9-DC89-456D-B137-EF2EF406DB35}" srcOrd="8" destOrd="0" presId="urn:microsoft.com/office/officeart/2005/8/layout/hProcess11"/>
    <dgm:cxn modelId="{48629369-3253-4A35-9B27-5E37FD5A54D4}" type="presParOf" srcId="{3B6C13C9-DC89-456D-B137-EF2EF406DB35}" destId="{FB6B66A2-D5C2-44F9-A736-7FCF1579E87A}" srcOrd="0" destOrd="0" presId="urn:microsoft.com/office/officeart/2005/8/layout/hProcess11"/>
    <dgm:cxn modelId="{68608866-1759-4705-8A7D-E4C41A3B3F8C}" type="presParOf" srcId="{3B6C13C9-DC89-456D-B137-EF2EF406DB35}" destId="{8A405A41-C5AB-4E21-B34E-D07C95F2C2B7}" srcOrd="1" destOrd="0" presId="urn:microsoft.com/office/officeart/2005/8/layout/hProcess11"/>
    <dgm:cxn modelId="{BC150F38-CD64-4576-B046-6BA2501E0D9D}" type="presParOf" srcId="{3B6C13C9-DC89-456D-B137-EF2EF406DB35}" destId="{4237570D-E8DA-4324-9764-C9D373567829}" srcOrd="2" destOrd="0" presId="urn:microsoft.com/office/officeart/2005/8/layout/hProcess11"/>
    <dgm:cxn modelId="{4B975E20-B60E-4AF4-8FA0-551CDD620539}" type="presParOf" srcId="{55669324-61C6-4C02-B7CD-ADF0FEEA2C5C}" destId="{DE5BDA16-A4F1-4064-8F05-29597FF93CBB}" srcOrd="9" destOrd="0" presId="urn:microsoft.com/office/officeart/2005/8/layout/hProcess11"/>
    <dgm:cxn modelId="{94BF264E-89FA-4760-8009-8CD4DB622213}" type="presParOf" srcId="{55669324-61C6-4C02-B7CD-ADF0FEEA2C5C}" destId="{F720C047-BC8D-4583-A405-668219DEC2FE}" srcOrd="10" destOrd="0" presId="urn:microsoft.com/office/officeart/2005/8/layout/hProcess11"/>
    <dgm:cxn modelId="{D3E47AE6-177A-4426-A639-49F2B0EECFF2}" type="presParOf" srcId="{F720C047-BC8D-4583-A405-668219DEC2FE}" destId="{2BC95C15-0381-4CC8-AE1F-EE82F1201F4D}" srcOrd="0" destOrd="0" presId="urn:microsoft.com/office/officeart/2005/8/layout/hProcess11"/>
    <dgm:cxn modelId="{FE90EC87-BC60-47F4-A474-D158256A240E}" type="presParOf" srcId="{F720C047-BC8D-4583-A405-668219DEC2FE}" destId="{52CDB456-6B90-4142-85F5-DBA747C2E3E2}" srcOrd="1" destOrd="0" presId="urn:microsoft.com/office/officeart/2005/8/layout/hProcess11"/>
    <dgm:cxn modelId="{9F6EC833-E6B2-491E-808F-8829EFC6B108}" type="presParOf" srcId="{F720C047-BC8D-4583-A405-668219DEC2FE}" destId="{1948F5D4-335B-42B0-BF78-F5523899E0B6}" srcOrd="2" destOrd="0" presId="urn:microsoft.com/office/officeart/2005/8/layout/hProcess11"/>
    <dgm:cxn modelId="{08A067C8-3F24-4185-B2EC-6E5117C0D4DC}" type="presParOf" srcId="{55669324-61C6-4C02-B7CD-ADF0FEEA2C5C}" destId="{52C7CE30-E56A-4C3D-A163-DABF9EB54767}" srcOrd="11" destOrd="0" presId="urn:microsoft.com/office/officeart/2005/8/layout/hProcess11"/>
    <dgm:cxn modelId="{ABF33810-FA82-4076-A7E4-7F8D0333B7FE}" type="presParOf" srcId="{55669324-61C6-4C02-B7CD-ADF0FEEA2C5C}" destId="{6C4E04E8-5E77-4B7A-8495-3FB8A7467269}" srcOrd="12" destOrd="0" presId="urn:microsoft.com/office/officeart/2005/8/layout/hProcess11"/>
    <dgm:cxn modelId="{63659C29-4F1F-4462-9744-B287E14FD692}" type="presParOf" srcId="{6C4E04E8-5E77-4B7A-8495-3FB8A7467269}" destId="{02201E29-45FF-4880-8098-631AF9764953}" srcOrd="0" destOrd="0" presId="urn:microsoft.com/office/officeart/2005/8/layout/hProcess11"/>
    <dgm:cxn modelId="{4771C772-7C84-47EB-81E2-2AADB092CBA4}" type="presParOf" srcId="{6C4E04E8-5E77-4B7A-8495-3FB8A7467269}" destId="{D3D61E72-1844-415D-937D-90D112014667}" srcOrd="1" destOrd="0" presId="urn:microsoft.com/office/officeart/2005/8/layout/hProcess11"/>
    <dgm:cxn modelId="{6DBC3D84-F40B-4028-A180-4E80BF82ABCF}" type="presParOf" srcId="{6C4E04E8-5E77-4B7A-8495-3FB8A7467269}" destId="{6A6C054D-1521-462A-B725-DAF443AA7122}" srcOrd="2" destOrd="0" presId="urn:microsoft.com/office/officeart/2005/8/layout/hProcess11"/>
    <dgm:cxn modelId="{CE112068-1DD9-400C-B53F-370234EDC5E3}" type="presParOf" srcId="{55669324-61C6-4C02-B7CD-ADF0FEEA2C5C}" destId="{BBDED018-E43B-4E80-80DB-8FA208D2F0ED}" srcOrd="13" destOrd="0" presId="urn:microsoft.com/office/officeart/2005/8/layout/hProcess11"/>
    <dgm:cxn modelId="{B671311B-F0A5-417C-B9A4-A925F6019876}" type="presParOf" srcId="{55669324-61C6-4C02-B7CD-ADF0FEEA2C5C}" destId="{15DF9346-9849-46B1-A813-6BB5833B4944}" srcOrd="14" destOrd="0" presId="urn:microsoft.com/office/officeart/2005/8/layout/hProcess11"/>
    <dgm:cxn modelId="{0EC07B0F-62B0-4304-B335-4862D2A372F1}" type="presParOf" srcId="{15DF9346-9849-46B1-A813-6BB5833B4944}" destId="{B657D8E4-730C-4D2D-A003-1E2CD9D842CF}" srcOrd="0" destOrd="0" presId="urn:microsoft.com/office/officeart/2005/8/layout/hProcess11"/>
    <dgm:cxn modelId="{1F1B0A42-C373-4C5B-924E-1AE7F2C0B7B0}" type="presParOf" srcId="{15DF9346-9849-46B1-A813-6BB5833B4944}" destId="{71C67EE0-F902-4813-A8D4-6D743AA92D08}" srcOrd="1" destOrd="0" presId="urn:microsoft.com/office/officeart/2005/8/layout/hProcess11"/>
    <dgm:cxn modelId="{0AE7A777-E58F-4653-A422-0ABBB1307C64}" type="presParOf" srcId="{15DF9346-9849-46B1-A813-6BB5833B4944}" destId="{BFDC3F33-49D8-474C-B1A5-321C3ADC7532}" srcOrd="2" destOrd="0" presId="urn:microsoft.com/office/officeart/2005/8/layout/hProcess11"/>
    <dgm:cxn modelId="{AC10643C-F300-4543-8E77-FBF3D711B4CC}" type="presParOf" srcId="{55669324-61C6-4C02-B7CD-ADF0FEEA2C5C}" destId="{1CB6F4C5-0526-429B-B402-312E371EC9A6}" srcOrd="15" destOrd="0" presId="urn:microsoft.com/office/officeart/2005/8/layout/hProcess11"/>
    <dgm:cxn modelId="{8B4C7225-E92B-4A81-8429-C9740CB20373}" type="presParOf" srcId="{55669324-61C6-4C02-B7CD-ADF0FEEA2C5C}" destId="{7615EE39-183F-4512-AEF3-AB76925AE96B}" srcOrd="16" destOrd="0" presId="urn:microsoft.com/office/officeart/2005/8/layout/hProcess11"/>
    <dgm:cxn modelId="{DB80F65E-A4DF-4803-9EB8-8613E0981FB2}" type="presParOf" srcId="{7615EE39-183F-4512-AEF3-AB76925AE96B}" destId="{A673F04F-DBA0-4010-B731-167AD46AC017}" srcOrd="0" destOrd="0" presId="urn:microsoft.com/office/officeart/2005/8/layout/hProcess11"/>
    <dgm:cxn modelId="{160BC995-C725-4053-A9DF-63620B7E1397}" type="presParOf" srcId="{7615EE39-183F-4512-AEF3-AB76925AE96B}" destId="{E259CFE2-3850-49DA-B6BA-F5409BE2DCFA}" srcOrd="1" destOrd="0" presId="urn:microsoft.com/office/officeart/2005/8/layout/hProcess11"/>
    <dgm:cxn modelId="{77803BB6-1A8E-4273-AFDB-9158C448F8F9}" type="presParOf" srcId="{7615EE39-183F-4512-AEF3-AB76925AE96B}" destId="{A47A7EFC-5DA0-40A7-B829-4A21408A469E}" srcOrd="2" destOrd="0" presId="urn:microsoft.com/office/officeart/2005/8/layout/hProcess11"/>
    <dgm:cxn modelId="{C8F8541D-62BE-46E5-8932-E1D4F85996E9}" type="presParOf" srcId="{55669324-61C6-4C02-B7CD-ADF0FEEA2C5C}" destId="{9E3C29A0-40D1-45E6-ADE1-02248122582D}" srcOrd="17" destOrd="0" presId="urn:microsoft.com/office/officeart/2005/8/layout/hProcess11"/>
    <dgm:cxn modelId="{3418AAB6-F595-4748-BC42-44D2C4C1BFD0}" type="presParOf" srcId="{55669324-61C6-4C02-B7CD-ADF0FEEA2C5C}" destId="{3825EEE3-3D6C-406F-B93C-E35CB43CC499}" srcOrd="18" destOrd="0" presId="urn:microsoft.com/office/officeart/2005/8/layout/hProcess11"/>
    <dgm:cxn modelId="{264CC293-FEC0-44C0-A5DD-31A7AED73342}" type="presParOf" srcId="{3825EEE3-3D6C-406F-B93C-E35CB43CC499}" destId="{ACEAF736-A51E-4E70-B816-B0F033F501B8}" srcOrd="0" destOrd="0" presId="urn:microsoft.com/office/officeart/2005/8/layout/hProcess11"/>
    <dgm:cxn modelId="{940497DE-4E0D-4E50-A1D7-0B67DFC8A5BF}" type="presParOf" srcId="{3825EEE3-3D6C-406F-B93C-E35CB43CC499}" destId="{78737EF8-6BF6-428F-93F3-283CE835BA82}" srcOrd="1" destOrd="0" presId="urn:microsoft.com/office/officeart/2005/8/layout/hProcess11"/>
    <dgm:cxn modelId="{5BECF4BE-B1AC-4661-AA5B-7730A897914F}" type="presParOf" srcId="{3825EEE3-3D6C-406F-B93C-E35CB43CC499}" destId="{ACA800DC-D552-4929-88DF-127A5293D6C3}" srcOrd="2" destOrd="0" presId="urn:microsoft.com/office/officeart/2005/8/layout/hProcess11"/>
    <dgm:cxn modelId="{5A884680-F5DB-4446-9B99-C7E069805D92}" type="presParOf" srcId="{55669324-61C6-4C02-B7CD-ADF0FEEA2C5C}" destId="{1EDC9558-7662-4476-8370-235FE0D38601}" srcOrd="19" destOrd="0" presId="urn:microsoft.com/office/officeart/2005/8/layout/hProcess11"/>
    <dgm:cxn modelId="{5A247BA7-FEA5-42DA-8F1D-0BDB675FA8F3}" type="presParOf" srcId="{55669324-61C6-4C02-B7CD-ADF0FEEA2C5C}" destId="{07567E15-0ACF-4891-88BC-FCD2CA89DB4F}" srcOrd="20" destOrd="0" presId="urn:microsoft.com/office/officeart/2005/8/layout/hProcess11"/>
    <dgm:cxn modelId="{23D146FF-25B5-4383-B468-8DA438780CFE}" type="presParOf" srcId="{07567E15-0ACF-4891-88BC-FCD2CA89DB4F}" destId="{AF3502BB-C434-4FB5-9241-4612D25BCADA}" srcOrd="0" destOrd="0" presId="urn:microsoft.com/office/officeart/2005/8/layout/hProcess11"/>
    <dgm:cxn modelId="{53A5A5F7-075D-4CBB-8BEE-1983ACF72106}" type="presParOf" srcId="{07567E15-0ACF-4891-88BC-FCD2CA89DB4F}" destId="{D63A3550-1487-4169-81B4-8E88D9F8FDF9}" srcOrd="1" destOrd="0" presId="urn:microsoft.com/office/officeart/2005/8/layout/hProcess11"/>
    <dgm:cxn modelId="{FCFE5352-7D15-475F-88C7-DFEAA40F90A7}" type="presParOf" srcId="{07567E15-0ACF-4891-88BC-FCD2CA89DB4F}" destId="{E45C4C63-FD3F-4F18-A801-54C3F45679ED}" srcOrd="2" destOrd="0" presId="urn:microsoft.com/office/officeart/2005/8/layout/hProcess11"/>
    <dgm:cxn modelId="{EEE0FA26-BA73-41E5-87DC-F73975CB04C6}" type="presParOf" srcId="{55669324-61C6-4C02-B7CD-ADF0FEEA2C5C}" destId="{B73265F3-D5B8-43AE-B911-E61DF0CE39DA}" srcOrd="21" destOrd="0" presId="urn:microsoft.com/office/officeart/2005/8/layout/hProcess11"/>
    <dgm:cxn modelId="{352886E1-32E9-46BF-A568-35477963C829}" type="presParOf" srcId="{55669324-61C6-4C02-B7CD-ADF0FEEA2C5C}" destId="{21776FB6-08C9-439F-8E80-DEAE0D5EBBA4}" srcOrd="22" destOrd="0" presId="urn:microsoft.com/office/officeart/2005/8/layout/hProcess11"/>
    <dgm:cxn modelId="{33B94A19-9B9A-4B4C-9003-6A810BB3494B}" type="presParOf" srcId="{21776FB6-08C9-439F-8E80-DEAE0D5EBBA4}" destId="{961DDAC7-E025-45F6-BF58-DEB8D6E0DC38}" srcOrd="0" destOrd="0" presId="urn:microsoft.com/office/officeart/2005/8/layout/hProcess11"/>
    <dgm:cxn modelId="{F8825E27-426A-4B1D-8EB1-9F46DE1AC657}" type="presParOf" srcId="{21776FB6-08C9-439F-8E80-DEAE0D5EBBA4}" destId="{8F3AF8EC-4A3D-4875-8BAD-DFF9B8F43E93}" srcOrd="1" destOrd="0" presId="urn:microsoft.com/office/officeart/2005/8/layout/hProcess11"/>
    <dgm:cxn modelId="{F685BC05-3AAF-4ABB-BBA9-9D9F90A9F2C8}" type="presParOf" srcId="{21776FB6-08C9-439F-8E80-DEAE0D5EBBA4}" destId="{89CC046E-C869-423F-A682-ED2419ED7AD4}" srcOrd="2" destOrd="0" presId="urn:microsoft.com/office/officeart/2005/8/layout/hProcess11"/>
  </dgm:cxnLst>
  <dgm:bg>
    <a:gradFill>
      <a:gsLst>
        <a:gs pos="38000">
          <a:schemeClr val="accent5">
            <a:lumMod val="75000"/>
          </a:schemeClr>
        </a:gs>
        <a:gs pos="10000">
          <a:schemeClr val="accent4">
            <a:lumMod val="50000"/>
          </a:schemeClr>
        </a:gs>
      </a:gsLst>
      <a:lin ang="5400000" scaled="1"/>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6A8A5-B0AF-402D-AF1C-53E8DE909D7B}">
      <dsp:nvSpPr>
        <dsp:cNvPr id="0" name=""/>
        <dsp:cNvSpPr/>
      </dsp:nvSpPr>
      <dsp:spPr>
        <a:xfrm>
          <a:off x="0" y="1664892"/>
          <a:ext cx="12192000" cy="2219856"/>
        </a:xfrm>
        <a:prstGeom prst="notchedRightArrow">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9B0D1C29-5BDE-4DEB-8133-E5FD9D51B422}">
      <dsp:nvSpPr>
        <dsp:cNvPr id="0" name=""/>
        <dsp:cNvSpPr/>
      </dsp:nvSpPr>
      <dsp:spPr>
        <a:xfrm>
          <a:off x="6295" y="0"/>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endParaRPr lang="en-US" sz="1600" kern="1200" dirty="0"/>
        </a:p>
      </dsp:txBody>
      <dsp:txXfrm>
        <a:off x="6295" y="0"/>
        <a:ext cx="873323" cy="2219856"/>
      </dsp:txXfrm>
    </dsp:sp>
    <dsp:sp modelId="{A3AC3D28-0F0A-47A2-A8A0-DC5DD7CBA8C4}">
      <dsp:nvSpPr>
        <dsp:cNvPr id="0" name=""/>
        <dsp:cNvSpPr/>
      </dsp:nvSpPr>
      <dsp:spPr>
        <a:xfrm>
          <a:off x="525108"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95C93-8832-4A60-BD02-5EB8110207F1}">
      <dsp:nvSpPr>
        <dsp:cNvPr id="0" name=""/>
        <dsp:cNvSpPr/>
      </dsp:nvSpPr>
      <dsp:spPr>
        <a:xfrm>
          <a:off x="1263654" y="3329785"/>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o-RO" sz="1200" kern="1200" dirty="0">
              <a:solidFill>
                <a:schemeClr val="bg1"/>
              </a:solidFill>
              <a:latin typeface="Constantia" panose="02030602050306030303" pitchFamily="18" charset="0"/>
            </a:rPr>
            <a:t>Grecia și Turcia aderă la Alianță</a:t>
          </a:r>
          <a:endParaRPr lang="en-US" sz="1200" kern="1200" dirty="0">
            <a:solidFill>
              <a:schemeClr val="bg1"/>
            </a:solidFill>
            <a:latin typeface="Constantia" panose="02030602050306030303" pitchFamily="18" charset="0"/>
          </a:endParaRPr>
        </a:p>
      </dsp:txBody>
      <dsp:txXfrm>
        <a:off x="1263654" y="3329785"/>
        <a:ext cx="873323" cy="2219856"/>
      </dsp:txXfrm>
    </dsp:sp>
    <dsp:sp modelId="{95CCA151-DC3D-428B-9E09-C962703568DD}">
      <dsp:nvSpPr>
        <dsp:cNvPr id="0" name=""/>
        <dsp:cNvSpPr/>
      </dsp:nvSpPr>
      <dsp:spPr>
        <a:xfrm>
          <a:off x="1415909"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25E4E-DB74-4E61-8117-31CC573CFA4D}">
      <dsp:nvSpPr>
        <dsp:cNvPr id="0" name=""/>
        <dsp:cNvSpPr/>
      </dsp:nvSpPr>
      <dsp:spPr>
        <a:xfrm>
          <a:off x="2228851" y="492158"/>
          <a:ext cx="873323" cy="1649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ro-RO" sz="1200" kern="1200" dirty="0">
              <a:solidFill>
                <a:schemeClr val="bg1"/>
              </a:solidFill>
              <a:latin typeface="Constantia" panose="02030602050306030303" pitchFamily="18" charset="0"/>
            </a:rPr>
            <a:t>Republica Federală Germană aderă la Alianță</a:t>
          </a:r>
          <a:endParaRPr lang="en-US" sz="1200" kern="1200" dirty="0">
            <a:solidFill>
              <a:schemeClr val="bg1"/>
            </a:solidFill>
            <a:latin typeface="Constantia" panose="02030602050306030303" pitchFamily="18" charset="0"/>
          </a:endParaRPr>
        </a:p>
      </dsp:txBody>
      <dsp:txXfrm>
        <a:off x="2228851" y="492158"/>
        <a:ext cx="873323" cy="1649908"/>
      </dsp:txXfrm>
    </dsp:sp>
    <dsp:sp modelId="{BCE0B045-D902-4DC2-A162-D17EB706AFA3}">
      <dsp:nvSpPr>
        <dsp:cNvPr id="0" name=""/>
        <dsp:cNvSpPr/>
      </dsp:nvSpPr>
      <dsp:spPr>
        <a:xfrm>
          <a:off x="2380720" y="2498282"/>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5851F-F831-411D-9CB5-6CD545FF4961}">
      <dsp:nvSpPr>
        <dsp:cNvPr id="0" name=""/>
        <dsp:cNvSpPr/>
      </dsp:nvSpPr>
      <dsp:spPr>
        <a:xfrm>
          <a:off x="2757264" y="3329785"/>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US" sz="1200" kern="1200"/>
        </a:p>
      </dsp:txBody>
      <dsp:txXfrm>
        <a:off x="2757264" y="3329785"/>
        <a:ext cx="873323" cy="2219856"/>
      </dsp:txXfrm>
    </dsp:sp>
    <dsp:sp modelId="{5E952B93-90E3-40B1-BBA8-690A354733B4}">
      <dsp:nvSpPr>
        <dsp:cNvPr id="0" name=""/>
        <dsp:cNvSpPr/>
      </dsp:nvSpPr>
      <dsp:spPr>
        <a:xfrm>
          <a:off x="3262408"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B66A2-D5C2-44F9-A736-7FCF1579E87A}">
      <dsp:nvSpPr>
        <dsp:cNvPr id="0" name=""/>
        <dsp:cNvSpPr/>
      </dsp:nvSpPr>
      <dsp:spPr>
        <a:xfrm>
          <a:off x="3674253" y="0"/>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US" sz="1200" kern="1200"/>
        </a:p>
      </dsp:txBody>
      <dsp:txXfrm>
        <a:off x="3674253" y="0"/>
        <a:ext cx="873323" cy="2219856"/>
      </dsp:txXfrm>
    </dsp:sp>
    <dsp:sp modelId="{8A405A41-C5AB-4E21-B34E-D07C95F2C2B7}">
      <dsp:nvSpPr>
        <dsp:cNvPr id="0" name=""/>
        <dsp:cNvSpPr/>
      </dsp:nvSpPr>
      <dsp:spPr>
        <a:xfrm>
          <a:off x="4123357"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95C15-0381-4CC8-AE1F-EE82F1201F4D}">
      <dsp:nvSpPr>
        <dsp:cNvPr id="0" name=""/>
        <dsp:cNvSpPr/>
      </dsp:nvSpPr>
      <dsp:spPr>
        <a:xfrm>
          <a:off x="4591243" y="3329785"/>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US" sz="1200" kern="1200"/>
        </a:p>
      </dsp:txBody>
      <dsp:txXfrm>
        <a:off x="4591243" y="3329785"/>
        <a:ext cx="873323" cy="2219856"/>
      </dsp:txXfrm>
    </dsp:sp>
    <dsp:sp modelId="{52CDB456-6B90-4142-85F5-DBA747C2E3E2}">
      <dsp:nvSpPr>
        <dsp:cNvPr id="0" name=""/>
        <dsp:cNvSpPr/>
      </dsp:nvSpPr>
      <dsp:spPr>
        <a:xfrm>
          <a:off x="5069144"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01E29-45FF-4880-8098-631AF9764953}">
      <dsp:nvSpPr>
        <dsp:cNvPr id="0" name=""/>
        <dsp:cNvSpPr/>
      </dsp:nvSpPr>
      <dsp:spPr>
        <a:xfrm>
          <a:off x="5508233" y="0"/>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US" sz="1200" kern="1200"/>
        </a:p>
      </dsp:txBody>
      <dsp:txXfrm>
        <a:off x="5508233" y="0"/>
        <a:ext cx="873323" cy="2219856"/>
      </dsp:txXfrm>
    </dsp:sp>
    <dsp:sp modelId="{D3D61E72-1844-415D-937D-90D112014667}">
      <dsp:nvSpPr>
        <dsp:cNvPr id="0" name=""/>
        <dsp:cNvSpPr/>
      </dsp:nvSpPr>
      <dsp:spPr>
        <a:xfrm>
          <a:off x="5998881"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7D8E4-730C-4D2D-A003-1E2CD9D842CF}">
      <dsp:nvSpPr>
        <dsp:cNvPr id="0" name=""/>
        <dsp:cNvSpPr/>
      </dsp:nvSpPr>
      <dsp:spPr>
        <a:xfrm>
          <a:off x="6425222" y="3329785"/>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US" sz="1200" kern="1200"/>
        </a:p>
      </dsp:txBody>
      <dsp:txXfrm>
        <a:off x="6425222" y="3329785"/>
        <a:ext cx="873323" cy="2219856"/>
      </dsp:txXfrm>
    </dsp:sp>
    <dsp:sp modelId="{71C67EE0-F902-4813-A8D4-6D743AA92D08}">
      <dsp:nvSpPr>
        <dsp:cNvPr id="0" name=""/>
        <dsp:cNvSpPr/>
      </dsp:nvSpPr>
      <dsp:spPr>
        <a:xfrm>
          <a:off x="7026009"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73F04F-DBA0-4010-B731-167AD46AC017}">
      <dsp:nvSpPr>
        <dsp:cNvPr id="0" name=""/>
        <dsp:cNvSpPr/>
      </dsp:nvSpPr>
      <dsp:spPr>
        <a:xfrm>
          <a:off x="7342212" y="0"/>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US" sz="1200" kern="1200"/>
        </a:p>
      </dsp:txBody>
      <dsp:txXfrm>
        <a:off x="7342212" y="0"/>
        <a:ext cx="873323" cy="2219856"/>
      </dsp:txXfrm>
    </dsp:sp>
    <dsp:sp modelId="{E259CFE2-3850-49DA-B6BA-F5409BE2DCFA}">
      <dsp:nvSpPr>
        <dsp:cNvPr id="0" name=""/>
        <dsp:cNvSpPr/>
      </dsp:nvSpPr>
      <dsp:spPr>
        <a:xfrm>
          <a:off x="7933947"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AF736-A51E-4E70-B816-B0F033F501B8}">
      <dsp:nvSpPr>
        <dsp:cNvPr id="0" name=""/>
        <dsp:cNvSpPr/>
      </dsp:nvSpPr>
      <dsp:spPr>
        <a:xfrm>
          <a:off x="8259201" y="3329785"/>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US" sz="1200" kern="1200"/>
        </a:p>
      </dsp:txBody>
      <dsp:txXfrm>
        <a:off x="8259201" y="3329785"/>
        <a:ext cx="873323" cy="2219856"/>
      </dsp:txXfrm>
    </dsp:sp>
    <dsp:sp modelId="{78737EF8-6BF6-428F-93F3-283CE835BA82}">
      <dsp:nvSpPr>
        <dsp:cNvPr id="0" name=""/>
        <dsp:cNvSpPr/>
      </dsp:nvSpPr>
      <dsp:spPr>
        <a:xfrm>
          <a:off x="8909469"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502BB-C434-4FB5-9241-4612D25BCADA}">
      <dsp:nvSpPr>
        <dsp:cNvPr id="0" name=""/>
        <dsp:cNvSpPr/>
      </dsp:nvSpPr>
      <dsp:spPr>
        <a:xfrm>
          <a:off x="9176191" y="0"/>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US" sz="1200" kern="1200"/>
        </a:p>
      </dsp:txBody>
      <dsp:txXfrm>
        <a:off x="9176191" y="0"/>
        <a:ext cx="873323" cy="2219856"/>
      </dsp:txXfrm>
    </dsp:sp>
    <dsp:sp modelId="{D63A3550-1487-4169-81B4-8E88D9F8FDF9}">
      <dsp:nvSpPr>
        <dsp:cNvPr id="0" name=""/>
        <dsp:cNvSpPr/>
      </dsp:nvSpPr>
      <dsp:spPr>
        <a:xfrm>
          <a:off x="9923216"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DDAC7-E025-45F6-BF58-DEB8D6E0DC38}">
      <dsp:nvSpPr>
        <dsp:cNvPr id="0" name=""/>
        <dsp:cNvSpPr/>
      </dsp:nvSpPr>
      <dsp:spPr>
        <a:xfrm>
          <a:off x="10093181" y="3329785"/>
          <a:ext cx="873323" cy="22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US" sz="1200" kern="1200"/>
        </a:p>
      </dsp:txBody>
      <dsp:txXfrm>
        <a:off x="10093181" y="3329785"/>
        <a:ext cx="873323" cy="2219856"/>
      </dsp:txXfrm>
    </dsp:sp>
    <dsp:sp modelId="{8F3AF8EC-4A3D-4875-8BAD-DFF9B8F43E93}">
      <dsp:nvSpPr>
        <dsp:cNvPr id="0" name=""/>
        <dsp:cNvSpPr/>
      </dsp:nvSpPr>
      <dsp:spPr>
        <a:xfrm>
          <a:off x="10840306" y="2492288"/>
          <a:ext cx="554964" cy="554964"/>
        </a:xfrm>
        <a:prstGeom prst="ellipse">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11/22/2024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06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60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724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77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471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53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29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65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39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47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04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74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07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11/22/2024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11/22/2024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11/22/2024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11/22/2024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11/22/2024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11/22/2024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hyperlink" Target="https://www.nato.int/cps/en/natohq/topics_68368.ht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s://www.britannica.com/event/September-11-attack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8" name="Picture 7">
            <a:extLst>
              <a:ext uri="{FF2B5EF4-FFF2-40B4-BE49-F238E27FC236}">
                <a16:creationId xmlns:a16="http://schemas.microsoft.com/office/drawing/2014/main" id="{F0B92F21-44D0-49F2-B59D-6723737D9B5C}"/>
              </a:ext>
            </a:extLst>
          </p:cNvPr>
          <p:cNvPicPr>
            <a:picLocks noChangeAspect="1"/>
          </p:cNvPicPr>
          <p:nvPr/>
        </p:nvPicPr>
        <p:blipFill>
          <a:blip r:embed="rId3"/>
          <a:srcRect/>
          <a:stretch/>
        </p:blipFill>
        <p:spPr>
          <a:xfrm>
            <a:off x="0" y="5"/>
            <a:ext cx="12191999" cy="6857990"/>
          </a:xfrm>
          <a:prstGeom prst="rect">
            <a:avLst/>
          </a:prstGeom>
        </p:spPr>
      </p:pic>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1799" y="186267"/>
            <a:ext cx="11540068" cy="1104566"/>
          </a:xfrm>
        </p:spPr>
        <p:txBody>
          <a:bodyPr>
            <a:normAutofit lnSpcReduction="10000"/>
          </a:bodyPr>
          <a:lstStyle/>
          <a:p>
            <a:r>
              <a:rPr lang="en-US" i="1" dirty="0">
                <a:solidFill>
                  <a:schemeClr val="tx1"/>
                </a:solidFill>
                <a:highlight>
                  <a:srgbClr val="0000FF"/>
                </a:highlight>
                <a:latin typeface="Constantia" panose="02030602050306030303" pitchFamily="18" charset="0"/>
              </a:rPr>
              <a:t>‘’De la NATO la ONU </a:t>
            </a:r>
            <a:r>
              <a:rPr lang="en-US" i="1" dirty="0" err="1">
                <a:solidFill>
                  <a:schemeClr val="tx1"/>
                </a:solidFill>
                <a:highlight>
                  <a:srgbClr val="0000FF"/>
                </a:highlight>
                <a:latin typeface="Constantia" panose="02030602050306030303" pitchFamily="18" charset="0"/>
              </a:rPr>
              <a:t>și</a:t>
            </a:r>
            <a:r>
              <a:rPr lang="en-US" i="1" dirty="0">
                <a:solidFill>
                  <a:schemeClr val="tx1"/>
                </a:solidFill>
                <a:highlight>
                  <a:srgbClr val="0000FF"/>
                </a:highlight>
                <a:latin typeface="Constantia" panose="02030602050306030303" pitchFamily="18" charset="0"/>
              </a:rPr>
              <a:t> UE, </a:t>
            </a:r>
            <a:r>
              <a:rPr lang="en-US" i="1" dirty="0" err="1">
                <a:solidFill>
                  <a:schemeClr val="tx1"/>
                </a:solidFill>
                <a:highlight>
                  <a:srgbClr val="0000FF"/>
                </a:highlight>
                <a:latin typeface="Constantia" panose="02030602050306030303" pitchFamily="18" charset="0"/>
              </a:rPr>
              <a:t>generația</a:t>
            </a:r>
            <a:r>
              <a:rPr lang="en-US" i="1" dirty="0">
                <a:solidFill>
                  <a:schemeClr val="tx1"/>
                </a:solidFill>
                <a:highlight>
                  <a:srgbClr val="0000FF"/>
                </a:highlight>
                <a:latin typeface="Constantia" panose="02030602050306030303" pitchFamily="18" charset="0"/>
              </a:rPr>
              <a:t> care a </a:t>
            </a:r>
            <a:r>
              <a:rPr lang="ro-RO" i="1" dirty="0">
                <a:solidFill>
                  <a:schemeClr val="tx1"/>
                </a:solidFill>
                <a:highlight>
                  <a:srgbClr val="0000FF"/>
                </a:highlight>
                <a:latin typeface="Constantia" panose="02030602050306030303" pitchFamily="18" charset="0"/>
              </a:rPr>
              <a:t>trecut de</a:t>
            </a:r>
            <a:r>
              <a:rPr lang="en-US" i="1" dirty="0">
                <a:solidFill>
                  <a:schemeClr val="tx1"/>
                </a:solidFill>
                <a:highlight>
                  <a:srgbClr val="0000FF"/>
                </a:highlight>
                <a:latin typeface="Constantia" panose="02030602050306030303" pitchFamily="18" charset="0"/>
              </a:rPr>
              <a:t> prima </a:t>
            </a:r>
            <a:r>
              <a:rPr lang="en-US" i="1" dirty="0" err="1">
                <a:solidFill>
                  <a:schemeClr val="tx1"/>
                </a:solidFill>
                <a:highlight>
                  <a:srgbClr val="0000FF"/>
                </a:highlight>
                <a:latin typeface="Constantia" panose="02030602050306030303" pitchFamily="18" charset="0"/>
              </a:rPr>
              <a:t>jumătate</a:t>
            </a:r>
            <a:r>
              <a:rPr lang="en-US" i="1" dirty="0">
                <a:solidFill>
                  <a:schemeClr val="tx1"/>
                </a:solidFill>
                <a:highlight>
                  <a:srgbClr val="0000FF"/>
                </a:highlight>
                <a:latin typeface="Constantia" panose="02030602050306030303" pitchFamily="18" charset="0"/>
              </a:rPr>
              <a:t> a </a:t>
            </a:r>
            <a:r>
              <a:rPr lang="en-US" i="1" dirty="0" err="1">
                <a:solidFill>
                  <a:schemeClr val="tx1"/>
                </a:solidFill>
                <a:highlight>
                  <a:srgbClr val="0000FF"/>
                </a:highlight>
                <a:latin typeface="Constantia" panose="02030602050306030303" pitchFamily="18" charset="0"/>
              </a:rPr>
              <a:t>secolului</a:t>
            </a:r>
            <a:r>
              <a:rPr lang="en-US" i="1" dirty="0">
                <a:solidFill>
                  <a:schemeClr val="tx1"/>
                </a:solidFill>
                <a:highlight>
                  <a:srgbClr val="0000FF"/>
                </a:highlight>
                <a:latin typeface="Constantia" panose="02030602050306030303" pitchFamily="18" charset="0"/>
              </a:rPr>
              <a:t> al XX-lea </a:t>
            </a:r>
            <a:r>
              <a:rPr lang="en-US" i="1" dirty="0" err="1">
                <a:solidFill>
                  <a:schemeClr val="tx1"/>
                </a:solidFill>
                <a:highlight>
                  <a:srgbClr val="0000FF"/>
                </a:highlight>
                <a:latin typeface="Constantia" panose="02030602050306030303" pitchFamily="18" charset="0"/>
              </a:rPr>
              <a:t>știa</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că</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trebuie</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să</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creeze</a:t>
            </a:r>
            <a:r>
              <a:rPr lang="en-US" i="1" dirty="0">
                <a:solidFill>
                  <a:schemeClr val="tx1"/>
                </a:solidFill>
                <a:highlight>
                  <a:srgbClr val="0000FF"/>
                </a:highlight>
                <a:latin typeface="Constantia" panose="02030602050306030303" pitchFamily="18" charset="0"/>
              </a:rPr>
              <a:t> o </a:t>
            </a:r>
            <a:r>
              <a:rPr lang="en-US" i="1" dirty="0" err="1">
                <a:solidFill>
                  <a:schemeClr val="tx1"/>
                </a:solidFill>
                <a:highlight>
                  <a:srgbClr val="0000FF"/>
                </a:highlight>
                <a:latin typeface="Constantia" panose="02030602050306030303" pitchFamily="18" charset="0"/>
              </a:rPr>
              <a:t>nouă</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ordine</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mondială</a:t>
            </a:r>
            <a:r>
              <a:rPr lang="en-US" i="1" dirty="0">
                <a:solidFill>
                  <a:schemeClr val="tx1"/>
                </a:solidFill>
                <a:highlight>
                  <a:srgbClr val="0000FF"/>
                </a:highlight>
                <a:latin typeface="Constantia" panose="02030602050306030303" pitchFamily="18" charset="0"/>
              </a:rPr>
              <a:t>. O </a:t>
            </a:r>
            <a:r>
              <a:rPr lang="en-US" i="1" dirty="0" err="1">
                <a:solidFill>
                  <a:schemeClr val="tx1"/>
                </a:solidFill>
                <a:highlight>
                  <a:srgbClr val="0000FF"/>
                </a:highlight>
                <a:latin typeface="Constantia" panose="02030602050306030303" pitchFamily="18" charset="0"/>
              </a:rPr>
              <a:t>ordine</a:t>
            </a:r>
            <a:r>
              <a:rPr lang="en-US" i="1" dirty="0">
                <a:solidFill>
                  <a:schemeClr val="tx1"/>
                </a:solidFill>
                <a:highlight>
                  <a:srgbClr val="0000FF"/>
                </a:highlight>
                <a:latin typeface="Constantia" panose="02030602050306030303" pitchFamily="18" charset="0"/>
              </a:rPr>
              <a:t> cu reguli </a:t>
            </a:r>
            <a:r>
              <a:rPr lang="en-US" i="1" dirty="0" err="1">
                <a:solidFill>
                  <a:schemeClr val="tx1"/>
                </a:solidFill>
                <a:highlight>
                  <a:srgbClr val="0000FF"/>
                </a:highlight>
                <a:latin typeface="Constantia" panose="02030602050306030303" pitchFamily="18" charset="0"/>
              </a:rPr>
              <a:t>și</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instituții</a:t>
            </a:r>
            <a:r>
              <a:rPr lang="en-US" i="1" dirty="0">
                <a:solidFill>
                  <a:schemeClr val="tx1"/>
                </a:solidFill>
                <a:highlight>
                  <a:srgbClr val="0000FF"/>
                </a:highlight>
                <a:latin typeface="Constantia" panose="02030602050306030303" pitchFamily="18" charset="0"/>
              </a:rPr>
              <a:t> care, </a:t>
            </a:r>
            <a:r>
              <a:rPr lang="en-US" i="1" dirty="0" err="1">
                <a:solidFill>
                  <a:schemeClr val="tx1"/>
                </a:solidFill>
                <a:highlight>
                  <a:srgbClr val="0000FF"/>
                </a:highlight>
                <a:latin typeface="Constantia" panose="02030602050306030303" pitchFamily="18" charset="0"/>
              </a:rPr>
              <a:t>oricât</a:t>
            </a:r>
            <a:r>
              <a:rPr lang="en-US" i="1" dirty="0">
                <a:solidFill>
                  <a:schemeClr val="tx1"/>
                </a:solidFill>
                <a:highlight>
                  <a:srgbClr val="0000FF"/>
                </a:highlight>
                <a:latin typeface="Constantia" panose="02030602050306030303" pitchFamily="18" charset="0"/>
              </a:rPr>
              <a:t> de </a:t>
            </a:r>
            <a:r>
              <a:rPr lang="en-US" i="1" dirty="0" err="1">
                <a:solidFill>
                  <a:schemeClr val="tx1"/>
                </a:solidFill>
                <a:highlight>
                  <a:srgbClr val="0000FF"/>
                </a:highlight>
                <a:latin typeface="Constantia" panose="02030602050306030303" pitchFamily="18" charset="0"/>
              </a:rPr>
              <a:t>imperfecte</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ar</a:t>
            </a:r>
            <a:r>
              <a:rPr lang="en-US" i="1" dirty="0">
                <a:solidFill>
                  <a:schemeClr val="tx1"/>
                </a:solidFill>
                <a:highlight>
                  <a:srgbClr val="0000FF"/>
                </a:highlight>
                <a:latin typeface="Constantia" panose="02030602050306030303" pitchFamily="18" charset="0"/>
              </a:rPr>
              <a:t> fi, </a:t>
            </a:r>
            <a:r>
              <a:rPr lang="en-US" i="1" dirty="0" err="1">
                <a:solidFill>
                  <a:schemeClr val="tx1"/>
                </a:solidFill>
                <a:highlight>
                  <a:srgbClr val="0000FF"/>
                </a:highlight>
                <a:latin typeface="Constantia" panose="02030602050306030303" pitchFamily="18" charset="0"/>
              </a:rPr>
              <a:t>ar</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putea</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acționa</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atât</a:t>
            </a:r>
            <a:r>
              <a:rPr lang="en-US" i="1" dirty="0">
                <a:solidFill>
                  <a:schemeClr val="tx1"/>
                </a:solidFill>
                <a:highlight>
                  <a:srgbClr val="0000FF"/>
                </a:highlight>
                <a:latin typeface="Constantia" panose="02030602050306030303" pitchFamily="18" charset="0"/>
              </a:rPr>
              <a:t> ca o </a:t>
            </a:r>
            <a:r>
              <a:rPr lang="en-US" i="1" dirty="0" err="1">
                <a:solidFill>
                  <a:schemeClr val="tx1"/>
                </a:solidFill>
                <a:highlight>
                  <a:srgbClr val="0000FF"/>
                </a:highlight>
                <a:latin typeface="Constantia" panose="02030602050306030303" pitchFamily="18" charset="0"/>
              </a:rPr>
              <a:t>constrângere</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pentru</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țările</a:t>
            </a:r>
            <a:r>
              <a:rPr lang="en-US" i="1" dirty="0">
                <a:solidFill>
                  <a:schemeClr val="tx1"/>
                </a:solidFill>
                <a:highlight>
                  <a:srgbClr val="0000FF"/>
                </a:highlight>
                <a:latin typeface="Constantia" panose="02030602050306030303" pitchFamily="18" charset="0"/>
              </a:rPr>
              <a:t> care se </a:t>
            </a:r>
            <a:r>
              <a:rPr lang="en-US" i="1" dirty="0" err="1">
                <a:solidFill>
                  <a:schemeClr val="tx1"/>
                </a:solidFill>
                <a:highlight>
                  <a:srgbClr val="0000FF"/>
                </a:highlight>
                <a:latin typeface="Constantia" panose="02030602050306030303" pitchFamily="18" charset="0"/>
              </a:rPr>
              <a:t>răzvrătesc</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cât</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și</a:t>
            </a:r>
            <a:r>
              <a:rPr lang="en-US" i="1" dirty="0">
                <a:solidFill>
                  <a:schemeClr val="tx1"/>
                </a:solidFill>
                <a:highlight>
                  <a:srgbClr val="0000FF"/>
                </a:highlight>
                <a:latin typeface="Constantia" panose="02030602050306030303" pitchFamily="18" charset="0"/>
              </a:rPr>
              <a:t> ca un </a:t>
            </a:r>
            <a:r>
              <a:rPr lang="en-US" i="1" dirty="0" err="1">
                <a:solidFill>
                  <a:schemeClr val="tx1"/>
                </a:solidFill>
                <a:highlight>
                  <a:srgbClr val="0000FF"/>
                </a:highlight>
                <a:latin typeface="Constantia" panose="02030602050306030303" pitchFamily="18" charset="0"/>
              </a:rPr>
              <a:t>catalizator</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pentru</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cooperarea</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în</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beneficiul</a:t>
            </a:r>
            <a:r>
              <a:rPr lang="en-US" i="1" dirty="0">
                <a:solidFill>
                  <a:schemeClr val="tx1"/>
                </a:solidFill>
                <a:highlight>
                  <a:srgbClr val="0000FF"/>
                </a:highlight>
                <a:latin typeface="Constantia" panose="02030602050306030303" pitchFamily="18" charset="0"/>
              </a:rPr>
              <a:t> </a:t>
            </a:r>
            <a:r>
              <a:rPr lang="en-US" i="1" dirty="0" err="1">
                <a:solidFill>
                  <a:schemeClr val="tx1"/>
                </a:solidFill>
                <a:highlight>
                  <a:srgbClr val="0000FF"/>
                </a:highlight>
                <a:latin typeface="Constantia" panose="02030602050306030303" pitchFamily="18" charset="0"/>
              </a:rPr>
              <a:t>reciproc</a:t>
            </a:r>
            <a:r>
              <a:rPr lang="en-US" i="1" dirty="0">
                <a:solidFill>
                  <a:schemeClr val="tx1"/>
                </a:solidFill>
                <a:highlight>
                  <a:srgbClr val="0000FF"/>
                </a:highlight>
                <a:latin typeface="Constantia" panose="02030602050306030303" pitchFamily="18" charset="0"/>
              </a:rPr>
              <a:t>’’</a:t>
            </a:r>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competența ORGANIZAȚIEI</a:t>
            </a:r>
            <a:endParaRPr lang="en-US" dirty="0">
              <a:solidFill>
                <a:schemeClr val="bg1"/>
              </a:solidFill>
              <a:latin typeface="Bahnschrift" panose="020B0502040204020203" pitchFamily="34" charset="0"/>
            </a:endParaRPr>
          </a:p>
        </p:txBody>
      </p:sp>
      <p:sp>
        <p:nvSpPr>
          <p:cNvPr id="32" name="Oval 31">
            <a:extLst>
              <a:ext uri="{FF2B5EF4-FFF2-40B4-BE49-F238E27FC236}">
                <a16:creationId xmlns:a16="http://schemas.microsoft.com/office/drawing/2014/main" id="{81AB2275-CC23-47FC-8D83-C6D8A92077B8}"/>
              </a:ext>
            </a:extLst>
          </p:cNvPr>
          <p:cNvSpPr/>
          <p:nvPr/>
        </p:nvSpPr>
        <p:spPr>
          <a:xfrm>
            <a:off x="228601" y="2041045"/>
            <a:ext cx="2150532" cy="1447800"/>
          </a:xfrm>
          <a:prstGeom prst="ellipse">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dirty="0"/>
              <a:t>Normativă/</a:t>
            </a:r>
          </a:p>
          <a:p>
            <a:pPr algn="ctr"/>
            <a:r>
              <a:rPr lang="ro-RO" dirty="0"/>
              <a:t>Operațională</a:t>
            </a:r>
            <a:endParaRPr lang="en-US" dirty="0"/>
          </a:p>
        </p:txBody>
      </p:sp>
      <p:sp>
        <p:nvSpPr>
          <p:cNvPr id="33" name="Oval 32">
            <a:extLst>
              <a:ext uri="{FF2B5EF4-FFF2-40B4-BE49-F238E27FC236}">
                <a16:creationId xmlns:a16="http://schemas.microsoft.com/office/drawing/2014/main" id="{FDF45C09-61B2-4818-AC8D-221F3F373414}"/>
              </a:ext>
            </a:extLst>
          </p:cNvPr>
          <p:cNvSpPr/>
          <p:nvPr/>
        </p:nvSpPr>
        <p:spPr>
          <a:xfrm>
            <a:off x="228601" y="4851978"/>
            <a:ext cx="2065867" cy="1540932"/>
          </a:xfrm>
          <a:prstGeom prst="ellipse">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dirty="0"/>
              <a:t>Consultativă</a:t>
            </a:r>
            <a:endParaRPr lang="en-US" dirty="0"/>
          </a:p>
        </p:txBody>
      </p:sp>
      <p:sp>
        <p:nvSpPr>
          <p:cNvPr id="34" name="Arrow: Right 33">
            <a:extLst>
              <a:ext uri="{FF2B5EF4-FFF2-40B4-BE49-F238E27FC236}">
                <a16:creationId xmlns:a16="http://schemas.microsoft.com/office/drawing/2014/main" id="{ED562E4A-A8F9-4037-9E8B-45A417581498}"/>
              </a:ext>
            </a:extLst>
          </p:cNvPr>
          <p:cNvSpPr/>
          <p:nvPr/>
        </p:nvSpPr>
        <p:spPr>
          <a:xfrm>
            <a:off x="2379134" y="2426278"/>
            <a:ext cx="1244600" cy="677333"/>
          </a:xfrm>
          <a:prstGeom prst="rightArrow">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F3FB21C4-9FE0-46EF-B91B-E28BA404EEC7}"/>
              </a:ext>
            </a:extLst>
          </p:cNvPr>
          <p:cNvSpPr/>
          <p:nvPr/>
        </p:nvSpPr>
        <p:spPr>
          <a:xfrm>
            <a:off x="2294468" y="5304364"/>
            <a:ext cx="1329266" cy="677333"/>
          </a:xfrm>
          <a:prstGeom prst="rightArrow">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DEAA07C9-CC55-4B49-849E-E95375A7BB45}"/>
              </a:ext>
            </a:extLst>
          </p:cNvPr>
          <p:cNvSpPr/>
          <p:nvPr/>
        </p:nvSpPr>
        <p:spPr>
          <a:xfrm>
            <a:off x="3623734" y="1480212"/>
            <a:ext cx="8424332" cy="2723775"/>
          </a:xfrm>
          <a:prstGeom prst="roundRect">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err="1">
                <a:latin typeface="Constantia" panose="02030602050306030303" pitchFamily="18" charset="0"/>
              </a:rPr>
              <a:t>Adun</a:t>
            </a:r>
            <a:r>
              <a:rPr lang="ro-RO" sz="1400" dirty="0" err="1">
                <a:latin typeface="Constantia" panose="02030602050306030303" pitchFamily="18" charset="0"/>
              </a:rPr>
              <a:t>area</a:t>
            </a:r>
            <a:r>
              <a:rPr lang="ro-RO" sz="1400" dirty="0">
                <a:latin typeface="Constantia" panose="02030602050306030303" pitchFamily="18" charset="0"/>
              </a:rPr>
              <a:t> Parlamentară a NATO votează rezoluții, care au doar efect declarativ, nefiind obligatorii, ca și rezoluțiile altor organizații internaționale. Totodată, NATO</a:t>
            </a:r>
            <a:r>
              <a:rPr lang="en-US" sz="1400" dirty="0">
                <a:latin typeface="Constantia" panose="02030602050306030303" pitchFamily="18" charset="0"/>
              </a:rPr>
              <a:t>:</a:t>
            </a:r>
          </a:p>
          <a:p>
            <a:pPr marL="171450" indent="-171450">
              <a:buFont typeface="Wingdings" panose="05000000000000000000" pitchFamily="2" charset="2"/>
              <a:buChar char="Ø"/>
            </a:pPr>
            <a:r>
              <a:rPr lang="ro-RO" sz="1400" dirty="0">
                <a:latin typeface="Constantia" panose="02030602050306030303" pitchFamily="18" charset="0"/>
              </a:rPr>
              <a:t>oferă</a:t>
            </a:r>
            <a:r>
              <a:rPr lang="en-US" sz="1400" dirty="0">
                <a:latin typeface="Constantia" panose="02030602050306030303" pitchFamily="18" charset="0"/>
              </a:rPr>
              <a:t> </a:t>
            </a:r>
            <a:r>
              <a:rPr lang="en-US" sz="1400" dirty="0" err="1">
                <a:latin typeface="Constantia" panose="02030602050306030303" pitchFamily="18" charset="0"/>
              </a:rPr>
              <a:t>acces</a:t>
            </a:r>
            <a:r>
              <a:rPr lang="en-US" sz="1400" dirty="0">
                <a:latin typeface="Constantia" panose="02030602050306030303" pitchFamily="18" charset="0"/>
              </a:rPr>
              <a:t> la </a:t>
            </a:r>
            <a:r>
              <a:rPr lang="en-US" sz="1400" dirty="0" err="1">
                <a:latin typeface="Constantia" panose="02030602050306030303" pitchFamily="18" charset="0"/>
              </a:rPr>
              <a:t>consultanță</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sprijin</a:t>
            </a:r>
            <a:r>
              <a:rPr lang="en-US" sz="1400" dirty="0">
                <a:latin typeface="Constantia" panose="02030602050306030303" pitchFamily="18" charset="0"/>
              </a:rPr>
              <a:t> pe </a:t>
            </a:r>
            <a:r>
              <a:rPr lang="ro-RO" sz="1400" dirty="0">
                <a:latin typeface="Constantia" panose="02030602050306030303" pitchFamily="18" charset="0"/>
              </a:rPr>
              <a:t>reformarea și consolidarea</a:t>
            </a:r>
            <a:r>
              <a:rPr lang="en-US" sz="1400" dirty="0">
                <a:latin typeface="Constantia" panose="02030602050306030303" pitchFamily="18" charset="0"/>
              </a:rPr>
              <a:t> </a:t>
            </a:r>
            <a:r>
              <a:rPr lang="en-US" sz="1400" dirty="0" err="1">
                <a:latin typeface="Constantia" panose="02030602050306030303" pitchFamily="18" charset="0"/>
              </a:rPr>
              <a:t>instituțiil</a:t>
            </a:r>
            <a:r>
              <a:rPr lang="ro-RO" sz="1400" dirty="0">
                <a:latin typeface="Constantia" panose="02030602050306030303" pitchFamily="18" charset="0"/>
              </a:rPr>
              <a:t>or</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capacitățil</a:t>
            </a:r>
            <a:r>
              <a:rPr lang="ro-RO" sz="1400" dirty="0">
                <a:latin typeface="Constantia" panose="02030602050306030303" pitchFamily="18" charset="0"/>
              </a:rPr>
              <a:t>or</a:t>
            </a:r>
            <a:r>
              <a:rPr lang="en-US" sz="1400" dirty="0">
                <a:latin typeface="Constantia" panose="02030602050306030303" pitchFamily="18" charset="0"/>
              </a:rPr>
              <a:t> de </a:t>
            </a:r>
            <a:r>
              <a:rPr lang="en-US" sz="1400" dirty="0" err="1">
                <a:latin typeface="Constantia" panose="02030602050306030303" pitchFamily="18" charset="0"/>
              </a:rPr>
              <a:t>apărare</a:t>
            </a:r>
            <a:r>
              <a:rPr lang="en-US" sz="1400" dirty="0">
                <a:latin typeface="Constantia" panose="02030602050306030303" pitchFamily="18" charset="0"/>
              </a:rPr>
              <a:t>;</a:t>
            </a:r>
            <a:r>
              <a:rPr lang="ro-RO" sz="1400" dirty="0">
                <a:latin typeface="Constantia" panose="02030602050306030303" pitchFamily="18" charset="0"/>
              </a:rPr>
              <a:t> </a:t>
            </a:r>
            <a:endParaRPr lang="en-US" sz="1400" dirty="0">
              <a:latin typeface="Constantia" panose="02030602050306030303" pitchFamily="18" charset="0"/>
            </a:endParaRPr>
          </a:p>
          <a:p>
            <a:pPr marL="171450" indent="-171450">
              <a:buFont typeface="Wingdings" panose="05000000000000000000" pitchFamily="2" charset="2"/>
              <a:buChar char="Ø"/>
            </a:pPr>
            <a:r>
              <a:rPr lang="ro-RO" sz="1400" dirty="0">
                <a:latin typeface="Constantia" panose="02030602050306030303" pitchFamily="18" charset="0"/>
              </a:rPr>
              <a:t>p</a:t>
            </a:r>
            <a:r>
              <a:rPr lang="en-US" sz="1400" dirty="0" err="1">
                <a:latin typeface="Constantia" panose="02030602050306030303" pitchFamily="18" charset="0"/>
              </a:rPr>
              <a:t>articip</a:t>
            </a:r>
            <a:r>
              <a:rPr lang="ro-RO" sz="1400" dirty="0">
                <a:latin typeface="Constantia" panose="02030602050306030303" pitchFamily="18" charset="0"/>
              </a:rPr>
              <a:t>ă la</a:t>
            </a:r>
            <a:r>
              <a:rPr lang="en-US" sz="1400" dirty="0">
                <a:latin typeface="Constantia" panose="02030602050306030303" pitchFamily="18" charset="0"/>
              </a:rPr>
              <a:t> </a:t>
            </a:r>
            <a:r>
              <a:rPr lang="en-US" sz="1400" dirty="0" err="1">
                <a:latin typeface="Constantia" panose="02030602050306030303" pitchFamily="18" charset="0"/>
              </a:rPr>
              <a:t>formare</a:t>
            </a:r>
            <a:r>
              <a:rPr lang="ro-RO" sz="1400" dirty="0">
                <a:latin typeface="Constantia" panose="02030602050306030303" pitchFamily="18" charset="0"/>
              </a:rPr>
              <a:t>a</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consultare</a:t>
            </a:r>
            <a:r>
              <a:rPr lang="ro-RO" sz="1400" dirty="0">
                <a:latin typeface="Constantia" panose="02030602050306030303" pitchFamily="18" charset="0"/>
              </a:rPr>
              <a:t>a</a:t>
            </a:r>
            <a:r>
              <a:rPr lang="en-US" sz="1400" dirty="0">
                <a:latin typeface="Constantia" panose="02030602050306030303" pitchFamily="18" charset="0"/>
              </a:rPr>
              <a:t> (</a:t>
            </a:r>
            <a:r>
              <a:rPr lang="en-US" sz="1400" dirty="0" err="1">
                <a:latin typeface="Constantia" panose="02030602050306030303" pitchFamily="18" charset="0"/>
              </a:rPr>
              <a:t>aproximativ</a:t>
            </a:r>
            <a:r>
              <a:rPr lang="en-US" sz="1400" dirty="0">
                <a:latin typeface="Constantia" panose="02030602050306030303" pitchFamily="18" charset="0"/>
              </a:rPr>
              <a:t> 1 400 de </a:t>
            </a:r>
            <a:r>
              <a:rPr lang="en-US" sz="1400" dirty="0" err="1">
                <a:latin typeface="Constantia" panose="02030602050306030303" pitchFamily="18" charset="0"/>
              </a:rPr>
              <a:t>evenimente</a:t>
            </a:r>
            <a:r>
              <a:rPr lang="en-US" sz="1400" dirty="0">
                <a:latin typeface="Constantia" panose="02030602050306030303" pitchFamily="18" charset="0"/>
              </a:rPr>
              <a:t> pe an sunt </a:t>
            </a:r>
            <a:r>
              <a:rPr lang="en-US" sz="1400" dirty="0" err="1">
                <a:latin typeface="Constantia" panose="02030602050306030303" pitchFamily="18" charset="0"/>
              </a:rPr>
              <a:t>deschise</a:t>
            </a:r>
            <a:r>
              <a:rPr lang="en-US" sz="1400" dirty="0">
                <a:latin typeface="Constantia" panose="02030602050306030303" pitchFamily="18" charset="0"/>
              </a:rPr>
              <a:t> </a:t>
            </a:r>
            <a:r>
              <a:rPr lang="en-US" sz="1400" dirty="0" err="1">
                <a:latin typeface="Constantia" panose="02030602050306030303" pitchFamily="18" charset="0"/>
              </a:rPr>
              <a:t>partenerilor</a:t>
            </a:r>
            <a:r>
              <a:rPr lang="en-US" sz="1400" dirty="0">
                <a:latin typeface="Constantia" panose="02030602050306030303" pitchFamily="18" charset="0"/>
              </a:rPr>
              <a:t> </a:t>
            </a:r>
            <a:r>
              <a:rPr lang="en-US" sz="1400" dirty="0" err="1">
                <a:latin typeface="Constantia" panose="02030602050306030303" pitchFamily="18" charset="0"/>
              </a:rPr>
              <a:t>prin</a:t>
            </a:r>
            <a:r>
              <a:rPr lang="en-US" sz="1400" dirty="0">
                <a:latin typeface="Constantia" panose="02030602050306030303" pitchFamily="18" charset="0"/>
              </a:rPr>
              <a:t> </a:t>
            </a:r>
            <a:r>
              <a:rPr lang="en-US" sz="1400" dirty="0" err="1">
                <a:latin typeface="Constantia" panose="02030602050306030303" pitchFamily="18" charset="0"/>
              </a:rPr>
              <a:t>intermediul</a:t>
            </a:r>
            <a:r>
              <a:rPr lang="en-US" sz="1400" dirty="0">
                <a:latin typeface="Constantia" panose="02030602050306030303" pitchFamily="18" charset="0"/>
              </a:rPr>
              <a:t> </a:t>
            </a:r>
            <a:r>
              <a:rPr lang="en-US" sz="1400" dirty="0" err="1">
                <a:latin typeface="Constantia" panose="02030602050306030303" pitchFamily="18" charset="0"/>
              </a:rPr>
              <a:t>unui</a:t>
            </a:r>
            <a:r>
              <a:rPr lang="en-US" sz="1400" dirty="0">
                <a:latin typeface="Constantia" panose="02030602050306030303" pitchFamily="18" charset="0"/>
              </a:rPr>
              <a:t> </a:t>
            </a:r>
            <a:r>
              <a:rPr lang="ro-RO" sz="1400" dirty="0">
                <a:latin typeface="Constantia" panose="02030602050306030303" pitchFamily="18" charset="0"/>
              </a:rPr>
              <a:t>cadru</a:t>
            </a:r>
            <a:r>
              <a:rPr lang="en-US" sz="1400" dirty="0">
                <a:latin typeface="Constantia" panose="02030602050306030303" pitchFamily="18" charset="0"/>
              </a:rPr>
              <a:t> de </a:t>
            </a:r>
            <a:r>
              <a:rPr lang="en-US" sz="1400" dirty="0" err="1">
                <a:latin typeface="Constantia" panose="02030602050306030303" pitchFamily="18" charset="0"/>
              </a:rPr>
              <a:t>cooperare</a:t>
            </a:r>
            <a:r>
              <a:rPr lang="en-US" sz="1400" dirty="0">
                <a:latin typeface="Constantia" panose="02030602050306030303" pitchFamily="18" charset="0"/>
              </a:rPr>
              <a:t> </a:t>
            </a:r>
            <a:r>
              <a:rPr lang="en-US" sz="1400" dirty="0" err="1">
                <a:latin typeface="Constantia" panose="02030602050306030303" pitchFamily="18" charset="0"/>
              </a:rPr>
              <a:t>pentru</a:t>
            </a:r>
            <a:r>
              <a:rPr lang="en-US" sz="1400" dirty="0">
                <a:latin typeface="Constantia" panose="02030602050306030303" pitchFamily="18" charset="0"/>
              </a:rPr>
              <a:t> </a:t>
            </a:r>
            <a:r>
              <a:rPr lang="en-US" sz="1400" dirty="0" err="1">
                <a:latin typeface="Constantia" panose="02030602050306030303" pitchFamily="18" charset="0"/>
              </a:rPr>
              <a:t>parteneriat</a:t>
            </a:r>
            <a:r>
              <a:rPr lang="en-US" sz="1400" dirty="0">
                <a:latin typeface="Constantia" panose="02030602050306030303" pitchFamily="18" charset="0"/>
              </a:rPr>
              <a:t>);</a:t>
            </a:r>
          </a:p>
          <a:p>
            <a:pPr marL="171450" indent="-171450">
              <a:buFont typeface="Wingdings" panose="05000000000000000000" pitchFamily="2" charset="2"/>
              <a:buChar char="Ø"/>
            </a:pPr>
            <a:r>
              <a:rPr lang="ro-RO" sz="1400" dirty="0">
                <a:latin typeface="Constantia" panose="02030602050306030303" pitchFamily="18" charset="0"/>
              </a:rPr>
              <a:t> </a:t>
            </a:r>
            <a:r>
              <a:rPr lang="en-US" sz="1400" dirty="0" err="1">
                <a:latin typeface="Constantia" panose="02030602050306030303" pitchFamily="18" charset="0"/>
              </a:rPr>
              <a:t>antreneaz</a:t>
            </a:r>
            <a:r>
              <a:rPr lang="ro-RO" sz="1400" dirty="0">
                <a:latin typeface="Constantia" panose="02030602050306030303" pitchFamily="18" charset="0"/>
              </a:rPr>
              <a:t>ă </a:t>
            </a:r>
            <a:r>
              <a:rPr lang="en-US" sz="1400" dirty="0" err="1">
                <a:latin typeface="Constantia" panose="02030602050306030303" pitchFamily="18" charset="0"/>
              </a:rPr>
              <a:t>pentru</a:t>
            </a:r>
            <a:r>
              <a:rPr lang="en-US" sz="1400" dirty="0">
                <a:latin typeface="Constantia" panose="02030602050306030303" pitchFamily="18" charset="0"/>
              </a:rPr>
              <a:t> </a:t>
            </a:r>
            <a:r>
              <a:rPr lang="en-US" sz="1400" dirty="0" err="1">
                <a:latin typeface="Constantia" panose="02030602050306030303" pitchFamily="18" charset="0"/>
              </a:rPr>
              <a:t>operațiuni</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misiuni</a:t>
            </a:r>
            <a:r>
              <a:rPr lang="en-US" sz="1400" dirty="0">
                <a:latin typeface="Constantia" panose="02030602050306030303" pitchFamily="18" charset="0"/>
              </a:rPr>
              <a:t> </a:t>
            </a:r>
            <a:r>
              <a:rPr lang="en-US" sz="1400" dirty="0" err="1">
                <a:latin typeface="Constantia" panose="02030602050306030303" pitchFamily="18" charset="0"/>
              </a:rPr>
              <a:t>viitoare</a:t>
            </a:r>
            <a:r>
              <a:rPr lang="en-US" sz="1400" dirty="0">
                <a:latin typeface="Constantia" panose="02030602050306030303" pitchFamily="18" charset="0"/>
              </a:rPr>
              <a:t> </a:t>
            </a:r>
            <a:r>
              <a:rPr lang="en-US" sz="1400" dirty="0" err="1">
                <a:latin typeface="Constantia" panose="02030602050306030303" pitchFamily="18" charset="0"/>
              </a:rPr>
              <a:t>prin</a:t>
            </a:r>
            <a:r>
              <a:rPr lang="en-US" sz="1400" dirty="0">
                <a:latin typeface="Constantia" panose="02030602050306030303" pitchFamily="18" charset="0"/>
              </a:rPr>
              <a:t> </a:t>
            </a:r>
            <a:r>
              <a:rPr lang="en-US" sz="1400" dirty="0" err="1">
                <a:latin typeface="Constantia" panose="02030602050306030303" pitchFamily="18" charset="0"/>
              </a:rPr>
              <a:t>participarea</a:t>
            </a:r>
            <a:r>
              <a:rPr lang="en-US" sz="1400" dirty="0">
                <a:latin typeface="Constantia" panose="02030602050306030303" pitchFamily="18" charset="0"/>
              </a:rPr>
              <a:t> la </a:t>
            </a:r>
            <a:r>
              <a:rPr lang="en-US" sz="1400" dirty="0" err="1">
                <a:latin typeface="Constantia" panose="02030602050306030303" pitchFamily="18" charset="0"/>
              </a:rPr>
              <a:t>exerciții</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antrenamente</a:t>
            </a:r>
            <a:r>
              <a:rPr lang="ro-RO" sz="1400" dirty="0">
                <a:latin typeface="Constantia" panose="02030602050306030303" pitchFamily="18" charset="0"/>
              </a:rPr>
              <a:t> tactice</a:t>
            </a:r>
            <a:r>
              <a:rPr lang="en-US" sz="1400" dirty="0">
                <a:latin typeface="Constantia" panose="02030602050306030303" pitchFamily="18" charset="0"/>
              </a:rPr>
              <a:t>;</a:t>
            </a:r>
          </a:p>
          <a:p>
            <a:pPr marL="171450" indent="-171450">
              <a:buFont typeface="Wingdings" panose="05000000000000000000" pitchFamily="2" charset="2"/>
              <a:buChar char="Ø"/>
            </a:pPr>
            <a:r>
              <a:rPr lang="ro-RO" sz="1400" dirty="0">
                <a:latin typeface="Constantia" panose="02030602050306030303" pitchFamily="18" charset="0"/>
              </a:rPr>
              <a:t>dirijează trupele în </a:t>
            </a:r>
            <a:r>
              <a:rPr lang="en-US" sz="1400" dirty="0" err="1">
                <a:latin typeface="Constantia" panose="02030602050306030303" pitchFamily="18" charset="0"/>
              </a:rPr>
              <a:t>operațiunile</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misiunile</a:t>
            </a:r>
            <a:r>
              <a:rPr lang="en-US" sz="1400" dirty="0">
                <a:latin typeface="Constantia" panose="02030602050306030303" pitchFamily="18" charset="0"/>
              </a:rPr>
              <a:t> </a:t>
            </a:r>
            <a:r>
              <a:rPr lang="en-US" sz="1400" dirty="0" err="1">
                <a:latin typeface="Constantia" panose="02030602050306030303" pitchFamily="18" charset="0"/>
              </a:rPr>
              <a:t>actuale</a:t>
            </a:r>
            <a:r>
              <a:rPr lang="en-US" sz="1400" dirty="0">
                <a:latin typeface="Constantia" panose="02030602050306030303" pitchFamily="18" charset="0"/>
              </a:rPr>
              <a:t> </a:t>
            </a:r>
            <a:r>
              <a:rPr lang="en-US" sz="1400" dirty="0" err="1">
                <a:latin typeface="Constantia" panose="02030602050306030303" pitchFamily="18" charset="0"/>
              </a:rPr>
              <a:t>conduse</a:t>
            </a:r>
            <a:r>
              <a:rPr lang="en-US" sz="1400" dirty="0">
                <a:latin typeface="Constantia" panose="02030602050306030303" pitchFamily="18" charset="0"/>
              </a:rPr>
              <a:t> de NATO;</a:t>
            </a:r>
          </a:p>
          <a:p>
            <a:pPr marL="171450" indent="-171450">
              <a:buFont typeface="Wingdings" panose="05000000000000000000" pitchFamily="2" charset="2"/>
              <a:buChar char="Ø"/>
            </a:pPr>
            <a:r>
              <a:rPr lang="ro-RO" sz="1400" dirty="0">
                <a:latin typeface="Constantia" panose="02030602050306030303" pitchFamily="18" charset="0"/>
              </a:rPr>
              <a:t>c</a:t>
            </a:r>
            <a:r>
              <a:rPr lang="en-US" sz="1400" dirty="0" err="1">
                <a:latin typeface="Constantia" panose="02030602050306030303" pitchFamily="18" charset="0"/>
              </a:rPr>
              <a:t>olaborează</a:t>
            </a:r>
            <a:r>
              <a:rPr lang="en-US" sz="1400" dirty="0">
                <a:latin typeface="Constantia" panose="02030602050306030303" pitchFamily="18" charset="0"/>
              </a:rPr>
              <a:t> cu </a:t>
            </a:r>
            <a:r>
              <a:rPr lang="en-US" sz="1400" dirty="0" err="1">
                <a:latin typeface="Constantia" panose="02030602050306030303" pitchFamily="18" charset="0"/>
              </a:rPr>
              <a:t>aliații</a:t>
            </a:r>
            <a:r>
              <a:rPr lang="en-US" sz="1400" dirty="0">
                <a:latin typeface="Constantia" panose="02030602050306030303" pitchFamily="18" charset="0"/>
              </a:rPr>
              <a:t> </a:t>
            </a:r>
            <a:r>
              <a:rPr lang="en-US" sz="1400" dirty="0" err="1">
                <a:latin typeface="Constantia" panose="02030602050306030303" pitchFamily="18" charset="0"/>
              </a:rPr>
              <a:t>în</a:t>
            </a:r>
            <a:r>
              <a:rPr lang="en-US" sz="1400" dirty="0">
                <a:latin typeface="Constantia" panose="02030602050306030303" pitchFamily="18" charset="0"/>
              </a:rPr>
              <a:t> </a:t>
            </a:r>
            <a:r>
              <a:rPr lang="en-US" sz="1400" dirty="0" err="1">
                <a:latin typeface="Constantia" panose="02030602050306030303" pitchFamily="18" charset="0"/>
              </a:rPr>
              <a:t>domeniul</a:t>
            </a:r>
            <a:r>
              <a:rPr lang="en-US" sz="1400" dirty="0">
                <a:latin typeface="Constantia" panose="02030602050306030303" pitchFamily="18" charset="0"/>
              </a:rPr>
              <a:t> </a:t>
            </a:r>
            <a:r>
              <a:rPr lang="en-US" sz="1400" dirty="0" err="1">
                <a:latin typeface="Constantia" panose="02030602050306030303" pitchFamily="18" charset="0"/>
              </a:rPr>
              <a:t>cercetării</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dezvoltării</a:t>
            </a:r>
            <a:r>
              <a:rPr lang="en-US" sz="1400" dirty="0">
                <a:latin typeface="Constantia" panose="02030602050306030303" pitchFamily="18" charset="0"/>
              </a:rPr>
              <a:t> </a:t>
            </a:r>
            <a:r>
              <a:rPr lang="en-US" sz="1400" dirty="0" err="1">
                <a:latin typeface="Constantia" panose="02030602050306030303" pitchFamily="18" charset="0"/>
              </a:rPr>
              <a:t>capacităților</a:t>
            </a:r>
            <a:r>
              <a:rPr lang="en-US" sz="1400" dirty="0">
                <a:latin typeface="Constantia" panose="02030602050306030303" pitchFamily="18" charset="0"/>
              </a:rPr>
              <a:t>, </a:t>
            </a:r>
            <a:r>
              <a:rPr lang="en-US" sz="1400" dirty="0" err="1">
                <a:latin typeface="Constantia" panose="02030602050306030303" pitchFamily="18" charset="0"/>
              </a:rPr>
              <a:t>inclusiv</a:t>
            </a:r>
            <a:r>
              <a:rPr lang="en-US" sz="1400" dirty="0">
                <a:latin typeface="Constantia" panose="02030602050306030303" pitchFamily="18" charset="0"/>
              </a:rPr>
              <a:t> </a:t>
            </a:r>
            <a:r>
              <a:rPr lang="en-US" sz="1400" dirty="0" err="1">
                <a:latin typeface="Constantia" panose="02030602050306030303" pitchFamily="18" charset="0"/>
              </a:rPr>
              <a:t>prin</a:t>
            </a:r>
            <a:r>
              <a:rPr lang="en-US" sz="1400" dirty="0">
                <a:latin typeface="Constantia" panose="02030602050306030303" pitchFamily="18" charset="0"/>
              </a:rPr>
              <a:t> </a:t>
            </a:r>
            <a:r>
              <a:rPr lang="en-US" sz="1400" dirty="0" err="1">
                <a:latin typeface="Constantia" panose="02030602050306030303" pitchFamily="18" charset="0"/>
              </a:rPr>
              <a:t>proiecte</a:t>
            </a:r>
            <a:r>
              <a:rPr lang="en-US" sz="1400" dirty="0">
                <a:latin typeface="Constantia" panose="02030602050306030303" pitchFamily="18" charset="0"/>
              </a:rPr>
              <a:t> </a:t>
            </a:r>
            <a:r>
              <a:rPr lang="en-US" sz="1400" dirty="0" err="1">
                <a:latin typeface="Constantia" panose="02030602050306030303" pitchFamily="18" charset="0"/>
              </a:rPr>
              <a:t>științifice</a:t>
            </a:r>
            <a:r>
              <a:rPr lang="en-US" sz="1400" dirty="0">
                <a:latin typeface="Constantia" panose="02030602050306030303" pitchFamily="18" charset="0"/>
              </a:rPr>
              <a:t> </a:t>
            </a:r>
            <a:r>
              <a:rPr lang="en-US" sz="1400" dirty="0" err="1">
                <a:latin typeface="Constantia" panose="02030602050306030303" pitchFamily="18" charset="0"/>
              </a:rPr>
              <a:t>comune</a:t>
            </a:r>
            <a:r>
              <a:rPr lang="en-US" sz="1400" dirty="0">
                <a:latin typeface="Constantia" panose="02030602050306030303" pitchFamily="18" charset="0"/>
              </a:rPr>
              <a:t>; </a:t>
            </a:r>
          </a:p>
          <a:p>
            <a:pPr marL="171450" indent="-171450">
              <a:buFont typeface="Wingdings" panose="05000000000000000000" pitchFamily="2" charset="2"/>
              <a:buChar char="Ø"/>
            </a:pPr>
            <a:r>
              <a:rPr lang="ro-RO" sz="1400" dirty="0">
                <a:latin typeface="Constantia" panose="02030602050306030303" pitchFamily="18" charset="0"/>
              </a:rPr>
              <a:t>monitorizează </a:t>
            </a:r>
            <a:r>
              <a:rPr lang="en-US" sz="1400" dirty="0" err="1">
                <a:latin typeface="Constantia" panose="02030602050306030303" pitchFamily="18" charset="0"/>
              </a:rPr>
              <a:t>eforturil</a:t>
            </a:r>
            <a:r>
              <a:rPr lang="ro-RO" sz="1400" dirty="0">
                <a:latin typeface="Constantia" panose="02030602050306030303" pitchFamily="18" charset="0"/>
              </a:rPr>
              <a:t>e</a:t>
            </a:r>
            <a:r>
              <a:rPr lang="en-US" sz="1400" dirty="0">
                <a:latin typeface="Constantia" panose="02030602050306030303" pitchFamily="18" charset="0"/>
              </a:rPr>
              <a:t> de control </a:t>
            </a:r>
            <a:r>
              <a:rPr lang="en-US" sz="1400" dirty="0" err="1">
                <a:latin typeface="Constantia" panose="02030602050306030303" pitchFamily="18" charset="0"/>
              </a:rPr>
              <a:t>sau</a:t>
            </a:r>
            <a:r>
              <a:rPr lang="en-US" sz="1400" dirty="0">
                <a:latin typeface="Constantia" panose="02030602050306030303" pitchFamily="18" charset="0"/>
              </a:rPr>
              <a:t> </a:t>
            </a:r>
            <a:r>
              <a:rPr lang="en-US" sz="1400" dirty="0" err="1">
                <a:latin typeface="Constantia" panose="02030602050306030303" pitchFamily="18" charset="0"/>
              </a:rPr>
              <a:t>distrugere</a:t>
            </a:r>
            <a:r>
              <a:rPr lang="en-US" sz="1400" dirty="0">
                <a:latin typeface="Constantia" panose="02030602050306030303" pitchFamily="18" charset="0"/>
              </a:rPr>
              <a:t> a </a:t>
            </a:r>
            <a:r>
              <a:rPr lang="en-US" sz="1400" dirty="0" err="1">
                <a:latin typeface="Constantia" panose="02030602050306030303" pitchFamily="18" charset="0"/>
              </a:rPr>
              <a:t>armelor</a:t>
            </a:r>
            <a:r>
              <a:rPr lang="en-US" sz="1400" dirty="0">
                <a:latin typeface="Constantia" panose="02030602050306030303" pitchFamily="18" charset="0"/>
              </a:rPr>
              <a:t>, </a:t>
            </a:r>
            <a:r>
              <a:rPr lang="en-US" sz="1400" dirty="0" err="1">
                <a:latin typeface="Constantia" panose="02030602050306030303" pitchFamily="18" charset="0"/>
              </a:rPr>
              <a:t>munițiilor</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munițiilor</a:t>
            </a:r>
            <a:r>
              <a:rPr lang="en-US" sz="1400" dirty="0">
                <a:latin typeface="Constantia" panose="02030602050306030303" pitchFamily="18" charset="0"/>
              </a:rPr>
              <a:t> </a:t>
            </a:r>
            <a:r>
              <a:rPr lang="en-US" sz="1400" dirty="0" err="1">
                <a:latin typeface="Constantia" panose="02030602050306030303" pitchFamily="18" charset="0"/>
              </a:rPr>
              <a:t>neexplodate</a:t>
            </a:r>
            <a:r>
              <a:rPr lang="en-US" sz="1400" dirty="0">
                <a:latin typeface="Constantia" panose="02030602050306030303" pitchFamily="18" charset="0"/>
              </a:rPr>
              <a:t>.</a:t>
            </a:r>
          </a:p>
          <a:p>
            <a:pPr algn="ctr"/>
            <a:endParaRPr lang="en-US" sz="1400" dirty="0">
              <a:latin typeface="Constantia" panose="02030602050306030303" pitchFamily="18" charset="0"/>
            </a:endParaRPr>
          </a:p>
        </p:txBody>
      </p:sp>
      <p:sp>
        <p:nvSpPr>
          <p:cNvPr id="37" name="Rectangle: Rounded Corners 36">
            <a:extLst>
              <a:ext uri="{FF2B5EF4-FFF2-40B4-BE49-F238E27FC236}">
                <a16:creationId xmlns:a16="http://schemas.microsoft.com/office/drawing/2014/main" id="{2CCDF9C2-2307-4470-B64C-58B0A12D0573}"/>
              </a:ext>
            </a:extLst>
          </p:cNvPr>
          <p:cNvSpPr/>
          <p:nvPr/>
        </p:nvSpPr>
        <p:spPr>
          <a:xfrm>
            <a:off x="3623734" y="4180331"/>
            <a:ext cx="8424332" cy="2748172"/>
          </a:xfrm>
          <a:prstGeom prst="roundRect">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latin typeface="Constantia" panose="02030602050306030303" pitchFamily="18" charset="0"/>
              </a:rPr>
              <a:t>Consultările</a:t>
            </a:r>
            <a:r>
              <a:rPr lang="en-US" sz="1400" dirty="0">
                <a:latin typeface="Constantia" panose="02030602050306030303" pitchFamily="18" charset="0"/>
              </a:rPr>
              <a:t> </a:t>
            </a:r>
            <a:r>
              <a:rPr lang="en-US" sz="1400" dirty="0" err="1">
                <a:latin typeface="Constantia" panose="02030602050306030303" pitchFamily="18" charset="0"/>
              </a:rPr>
              <a:t>politice</a:t>
            </a:r>
            <a:r>
              <a:rPr lang="en-US" sz="1400" dirty="0">
                <a:latin typeface="Constantia" panose="02030602050306030303" pitchFamily="18" charset="0"/>
              </a:rPr>
              <a:t> pot </a:t>
            </a:r>
            <a:r>
              <a:rPr lang="en-US" sz="1400" dirty="0" err="1">
                <a:latin typeface="Constantia" panose="02030602050306030303" pitchFamily="18" charset="0"/>
              </a:rPr>
              <a:t>ajuta</a:t>
            </a:r>
            <a:r>
              <a:rPr lang="en-US" sz="1400" dirty="0">
                <a:latin typeface="Constantia" panose="02030602050306030303" pitchFamily="18" charset="0"/>
              </a:rPr>
              <a:t> </a:t>
            </a:r>
            <a:r>
              <a:rPr lang="en-US" sz="1400" dirty="0" err="1">
                <a:latin typeface="Constantia" panose="02030602050306030303" pitchFamily="18" charset="0"/>
              </a:rPr>
              <a:t>aliații</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partenerii</a:t>
            </a:r>
            <a:r>
              <a:rPr lang="en-US" sz="1400" dirty="0">
                <a:latin typeface="Constantia" panose="02030602050306030303" pitchFamily="18" charset="0"/>
              </a:rPr>
              <a:t> </a:t>
            </a:r>
            <a:r>
              <a:rPr lang="en-US" sz="1400" dirty="0" err="1">
                <a:latin typeface="Constantia" panose="02030602050306030303" pitchFamily="18" charset="0"/>
              </a:rPr>
              <a:t>să</a:t>
            </a:r>
            <a:r>
              <a:rPr lang="en-US" sz="1400" dirty="0">
                <a:latin typeface="Constantia" panose="02030602050306030303" pitchFamily="18" charset="0"/>
              </a:rPr>
              <a:t> </a:t>
            </a:r>
            <a:r>
              <a:rPr lang="en-US" sz="1400" dirty="0" err="1">
                <a:latin typeface="Constantia" panose="02030602050306030303" pitchFamily="18" charset="0"/>
              </a:rPr>
              <a:t>înțeleagă</a:t>
            </a:r>
            <a:r>
              <a:rPr lang="en-US" sz="1400" dirty="0">
                <a:latin typeface="Constantia" panose="02030602050306030303" pitchFamily="18" charset="0"/>
              </a:rPr>
              <a:t> </a:t>
            </a:r>
            <a:r>
              <a:rPr lang="en-US" sz="1400" dirty="0" err="1">
                <a:latin typeface="Constantia" panose="02030602050306030303" pitchFamily="18" charset="0"/>
              </a:rPr>
              <a:t>evoluțiile</a:t>
            </a:r>
            <a:r>
              <a:rPr lang="en-US" sz="1400" dirty="0">
                <a:latin typeface="Constantia" panose="02030602050306030303" pitchFamily="18" charset="0"/>
              </a:rPr>
              <a:t> </a:t>
            </a:r>
            <a:r>
              <a:rPr lang="en-US" sz="1400" dirty="0" err="1">
                <a:latin typeface="Constantia" panose="02030602050306030303" pitchFamily="18" charset="0"/>
              </a:rPr>
              <a:t>în</a:t>
            </a:r>
            <a:r>
              <a:rPr lang="en-US" sz="1400" dirty="0">
                <a:latin typeface="Constantia" panose="02030602050306030303" pitchFamily="18" charset="0"/>
              </a:rPr>
              <a:t> </a:t>
            </a:r>
            <a:r>
              <a:rPr lang="en-US" sz="1400" dirty="0" err="1">
                <a:latin typeface="Constantia" panose="02030602050306030303" pitchFamily="18" charset="0"/>
              </a:rPr>
              <a:t>materie</a:t>
            </a:r>
            <a:r>
              <a:rPr lang="en-US" sz="1400" dirty="0">
                <a:latin typeface="Constantia" panose="02030602050306030303" pitchFamily="18" charset="0"/>
              </a:rPr>
              <a:t> de </a:t>
            </a:r>
            <a:r>
              <a:rPr lang="en-US" sz="1400" dirty="0" err="1">
                <a:latin typeface="Constantia" panose="02030602050306030303" pitchFamily="18" charset="0"/>
              </a:rPr>
              <a:t>securitate</a:t>
            </a:r>
            <a:r>
              <a:rPr lang="en-US" sz="1400" dirty="0">
                <a:latin typeface="Constantia" panose="02030602050306030303" pitchFamily="18" charset="0"/>
              </a:rPr>
              <a:t>, </a:t>
            </a:r>
            <a:r>
              <a:rPr lang="en-US" sz="1400" dirty="0" err="1">
                <a:latin typeface="Constantia" panose="02030602050306030303" pitchFamily="18" charset="0"/>
              </a:rPr>
              <a:t>inclusiv</a:t>
            </a:r>
            <a:r>
              <a:rPr lang="en-US" sz="1400" dirty="0">
                <a:latin typeface="Constantia" panose="02030602050306030303" pitchFamily="18" charset="0"/>
              </a:rPr>
              <a:t> </a:t>
            </a:r>
            <a:r>
              <a:rPr lang="en-US" sz="1400" dirty="0" err="1">
                <a:latin typeface="Constantia" panose="02030602050306030303" pitchFamily="18" charset="0"/>
              </a:rPr>
              <a:t>problemele</a:t>
            </a:r>
            <a:r>
              <a:rPr lang="en-US" sz="1400" dirty="0">
                <a:latin typeface="Constantia" panose="02030602050306030303" pitchFamily="18" charset="0"/>
              </a:rPr>
              <a:t> </a:t>
            </a:r>
            <a:r>
              <a:rPr lang="en-US" sz="1400" dirty="0" err="1">
                <a:latin typeface="Constantia" panose="02030602050306030303" pitchFamily="18" charset="0"/>
              </a:rPr>
              <a:t>regionale</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să</a:t>
            </a:r>
            <a:r>
              <a:rPr lang="en-US" sz="1400" dirty="0">
                <a:latin typeface="Constantia" panose="02030602050306030303" pitchFamily="18" charset="0"/>
              </a:rPr>
              <a:t> </a:t>
            </a:r>
            <a:r>
              <a:rPr lang="en-US" sz="1400" dirty="0" err="1">
                <a:latin typeface="Constantia" panose="02030602050306030303" pitchFamily="18" charset="0"/>
              </a:rPr>
              <a:t>definească</a:t>
            </a:r>
            <a:r>
              <a:rPr lang="en-US" sz="1400" dirty="0">
                <a:latin typeface="Constantia" panose="02030602050306030303" pitchFamily="18" charset="0"/>
              </a:rPr>
              <a:t> </a:t>
            </a:r>
            <a:r>
              <a:rPr lang="en-US" sz="1400" dirty="0" err="1">
                <a:latin typeface="Constantia" panose="02030602050306030303" pitchFamily="18" charset="0"/>
              </a:rPr>
              <a:t>abordări</a:t>
            </a:r>
            <a:r>
              <a:rPr lang="en-US" sz="1400" dirty="0">
                <a:latin typeface="Constantia" panose="02030602050306030303" pitchFamily="18" charset="0"/>
              </a:rPr>
              <a:t> </a:t>
            </a:r>
            <a:r>
              <a:rPr lang="en-US" sz="1400" dirty="0" err="1">
                <a:latin typeface="Constantia" panose="02030602050306030303" pitchFamily="18" charset="0"/>
              </a:rPr>
              <a:t>comune</a:t>
            </a:r>
            <a:r>
              <a:rPr lang="en-US" sz="1400" dirty="0">
                <a:latin typeface="Constantia" panose="02030602050306030303" pitchFamily="18" charset="0"/>
              </a:rPr>
              <a:t> </a:t>
            </a:r>
            <a:r>
              <a:rPr lang="en-US" sz="1400" dirty="0" err="1">
                <a:latin typeface="Constantia" panose="02030602050306030303" pitchFamily="18" charset="0"/>
              </a:rPr>
              <a:t>pentru</a:t>
            </a:r>
            <a:r>
              <a:rPr lang="en-US" sz="1400" dirty="0">
                <a:latin typeface="Constantia" panose="02030602050306030303" pitchFamily="18" charset="0"/>
              </a:rPr>
              <a:t> </a:t>
            </a:r>
            <a:r>
              <a:rPr lang="en-US" sz="1400" dirty="0" err="1">
                <a:latin typeface="Constantia" panose="02030602050306030303" pitchFamily="18" charset="0"/>
              </a:rPr>
              <a:t>prevenirea</a:t>
            </a:r>
            <a:r>
              <a:rPr lang="en-US" sz="1400" dirty="0">
                <a:latin typeface="Constantia" panose="02030602050306030303" pitchFamily="18" charset="0"/>
              </a:rPr>
              <a:t> </a:t>
            </a:r>
            <a:r>
              <a:rPr lang="en-US" sz="1400" dirty="0" err="1">
                <a:latin typeface="Constantia" panose="02030602050306030303" pitchFamily="18" charset="0"/>
              </a:rPr>
              <a:t>crizelor</a:t>
            </a:r>
            <a:r>
              <a:rPr lang="en-US" sz="1400" dirty="0">
                <a:latin typeface="Constantia" panose="02030602050306030303" pitchFamily="18" charset="0"/>
              </a:rPr>
              <a:t> </a:t>
            </a:r>
            <a:r>
              <a:rPr lang="en-US" sz="1400" dirty="0" err="1">
                <a:latin typeface="Constantia" panose="02030602050306030303" pitchFamily="18" charset="0"/>
              </a:rPr>
              <a:t>sau</a:t>
            </a:r>
            <a:r>
              <a:rPr lang="en-US" sz="1400" dirty="0">
                <a:latin typeface="Constantia" panose="02030602050306030303" pitchFamily="18" charset="0"/>
              </a:rPr>
              <a:t> </a:t>
            </a:r>
            <a:r>
              <a:rPr lang="en-US" sz="1400" dirty="0" err="1">
                <a:latin typeface="Constantia" panose="02030602050306030303" pitchFamily="18" charset="0"/>
              </a:rPr>
              <a:t>abordarea</a:t>
            </a:r>
            <a:r>
              <a:rPr lang="en-US" sz="1400" dirty="0">
                <a:latin typeface="Constantia" panose="02030602050306030303" pitchFamily="18" charset="0"/>
              </a:rPr>
              <a:t> </a:t>
            </a:r>
            <a:r>
              <a:rPr lang="en-US" sz="1400" dirty="0" err="1">
                <a:latin typeface="Constantia" panose="02030602050306030303" pitchFamily="18" charset="0"/>
              </a:rPr>
              <a:t>unei</a:t>
            </a:r>
            <a:r>
              <a:rPr lang="en-US" sz="1400" dirty="0">
                <a:latin typeface="Constantia" panose="02030602050306030303" pitchFamily="18" charset="0"/>
              </a:rPr>
              <a:t> </a:t>
            </a:r>
            <a:r>
              <a:rPr lang="en-US" sz="1400" dirty="0" err="1">
                <a:latin typeface="Constantia" panose="02030602050306030303" pitchFamily="18" charset="0"/>
              </a:rPr>
              <a:t>provocări</a:t>
            </a:r>
            <a:r>
              <a:rPr lang="en-US" sz="1400" dirty="0">
                <a:latin typeface="Constantia" panose="02030602050306030303" pitchFamily="18" charset="0"/>
              </a:rPr>
              <a:t> de </a:t>
            </a:r>
            <a:r>
              <a:rPr lang="en-US" sz="1400" dirty="0" err="1">
                <a:latin typeface="Constantia" panose="02030602050306030303" pitchFamily="18" charset="0"/>
              </a:rPr>
              <a:t>securitate</a:t>
            </a:r>
            <a:r>
              <a:rPr lang="en-US" sz="1400" dirty="0">
                <a:latin typeface="Constantia" panose="02030602050306030303" pitchFamily="18" charset="0"/>
              </a:rPr>
              <a:t>. </a:t>
            </a:r>
            <a:r>
              <a:rPr lang="en-US" sz="1400" dirty="0" err="1">
                <a:latin typeface="Constantia" panose="02030602050306030303" pitchFamily="18" charset="0"/>
              </a:rPr>
              <a:t>Numeroasele</a:t>
            </a:r>
            <a:r>
              <a:rPr lang="en-US" sz="1400" dirty="0">
                <a:latin typeface="Constantia" panose="02030602050306030303" pitchFamily="18" charset="0"/>
              </a:rPr>
              <a:t> </a:t>
            </a:r>
            <a:r>
              <a:rPr lang="en-US" sz="1400" dirty="0" err="1">
                <a:latin typeface="Constantia" panose="02030602050306030303" pitchFamily="18" charset="0"/>
              </a:rPr>
              <a:t>comitete</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organisme</a:t>
            </a:r>
            <a:r>
              <a:rPr lang="en-US" sz="1400" dirty="0">
                <a:latin typeface="Constantia" panose="02030602050306030303" pitchFamily="18" charset="0"/>
              </a:rPr>
              <a:t> ale NATO se </a:t>
            </a:r>
            <a:r>
              <a:rPr lang="en-US" sz="1400" dirty="0" err="1">
                <a:latin typeface="Constantia" panose="02030602050306030303" pitchFamily="18" charset="0"/>
              </a:rPr>
              <a:t>reunesc</a:t>
            </a:r>
            <a:r>
              <a:rPr lang="en-US" sz="1400" dirty="0">
                <a:latin typeface="Constantia" panose="02030602050306030303" pitchFamily="18" charset="0"/>
              </a:rPr>
              <a:t> </a:t>
            </a:r>
            <a:r>
              <a:rPr lang="en-US" sz="1400" dirty="0" err="1">
                <a:latin typeface="Constantia" panose="02030602050306030303" pitchFamily="18" charset="0"/>
              </a:rPr>
              <a:t>adesea</a:t>
            </a:r>
            <a:r>
              <a:rPr lang="en-US" sz="1400" dirty="0">
                <a:latin typeface="Constantia" panose="02030602050306030303" pitchFamily="18" charset="0"/>
              </a:rPr>
              <a:t> </a:t>
            </a:r>
            <a:r>
              <a:rPr lang="en-US" sz="1400" dirty="0" err="1">
                <a:latin typeface="Constantia" panose="02030602050306030303" pitchFamily="18" charset="0"/>
              </a:rPr>
              <a:t>în</a:t>
            </a:r>
            <a:r>
              <a:rPr lang="en-US" sz="1400" dirty="0">
                <a:latin typeface="Constantia" panose="02030602050306030303" pitchFamily="18" charset="0"/>
              </a:rPr>
              <a:t> </a:t>
            </a:r>
            <a:r>
              <a:rPr lang="en-US" sz="1400" dirty="0" err="1">
                <a:latin typeface="Constantia" panose="02030602050306030303" pitchFamily="18" charset="0"/>
              </a:rPr>
              <a:t>formațiuni</a:t>
            </a:r>
            <a:r>
              <a:rPr lang="en-US" sz="1400" dirty="0">
                <a:latin typeface="Constantia" panose="02030602050306030303" pitchFamily="18" charset="0"/>
              </a:rPr>
              <a:t> cu </a:t>
            </a:r>
            <a:r>
              <a:rPr lang="en-US" sz="1400" dirty="0" err="1">
                <a:latin typeface="Constantia" panose="02030602050306030303" pitchFamily="18" charset="0"/>
              </a:rPr>
              <a:t>partenerii</a:t>
            </a:r>
            <a:r>
              <a:rPr lang="en-US" sz="1400" dirty="0">
                <a:latin typeface="Constantia" panose="02030602050306030303" pitchFamily="18" charset="0"/>
              </a:rPr>
              <a:t> </a:t>
            </a:r>
            <a:r>
              <a:rPr lang="en-US" sz="1400" dirty="0" err="1">
                <a:latin typeface="Constantia" panose="02030602050306030303" pitchFamily="18" charset="0"/>
              </a:rPr>
              <a:t>pentru</a:t>
            </a:r>
            <a:r>
              <a:rPr lang="en-US" sz="1400" dirty="0">
                <a:latin typeface="Constantia" panose="02030602050306030303" pitchFamily="18" charset="0"/>
              </a:rPr>
              <a:t> a </a:t>
            </a:r>
            <a:r>
              <a:rPr lang="en-US" sz="1400" dirty="0" err="1">
                <a:latin typeface="Constantia" panose="02030602050306030303" pitchFamily="18" charset="0"/>
              </a:rPr>
              <a:t>contura</a:t>
            </a:r>
            <a:r>
              <a:rPr lang="en-US" sz="1400" dirty="0">
                <a:latin typeface="Constantia" panose="02030602050306030303" pitchFamily="18" charset="0"/>
              </a:rPr>
              <a:t> </a:t>
            </a:r>
            <a:r>
              <a:rPr lang="en-US" sz="1400" dirty="0" err="1">
                <a:latin typeface="Constantia" panose="02030602050306030303" pitchFamily="18" charset="0"/>
              </a:rPr>
              <a:t>cooperarea</a:t>
            </a:r>
            <a:r>
              <a:rPr lang="en-US" sz="1400" dirty="0">
                <a:latin typeface="Constantia" panose="02030602050306030303" pitchFamily="18" charset="0"/>
              </a:rPr>
              <a:t> </a:t>
            </a:r>
            <a:r>
              <a:rPr lang="en-US" sz="1400" dirty="0" err="1">
                <a:latin typeface="Constantia" panose="02030602050306030303" pitchFamily="18" charset="0"/>
              </a:rPr>
              <a:t>în</a:t>
            </a:r>
            <a:r>
              <a:rPr lang="en-US" sz="1400" dirty="0">
                <a:latin typeface="Constantia" panose="02030602050306030303" pitchFamily="18" charset="0"/>
              </a:rPr>
              <a:t> </a:t>
            </a:r>
            <a:r>
              <a:rPr lang="en-US" sz="1400" dirty="0" err="1">
                <a:latin typeface="Constantia" panose="02030602050306030303" pitchFamily="18" charset="0"/>
              </a:rPr>
              <a:t>domenii</a:t>
            </a:r>
            <a:r>
              <a:rPr lang="en-US" sz="1400" dirty="0">
                <a:latin typeface="Constantia" panose="02030602050306030303" pitchFamily="18" charset="0"/>
              </a:rPr>
              <a:t> </a:t>
            </a:r>
            <a:r>
              <a:rPr lang="en-US" sz="1400" dirty="0" err="1">
                <a:latin typeface="Constantia" panose="02030602050306030303" pitchFamily="18" charset="0"/>
              </a:rPr>
              <a:t>specifice</a:t>
            </a:r>
            <a:r>
              <a:rPr lang="en-US" sz="1400" dirty="0">
                <a:latin typeface="Constantia" panose="02030602050306030303" pitchFamily="18" charset="0"/>
              </a:rPr>
              <a:t>. </a:t>
            </a:r>
            <a:r>
              <a:rPr lang="en-US" sz="1400" dirty="0" err="1">
                <a:latin typeface="Constantia" panose="02030602050306030303" pitchFamily="18" charset="0"/>
              </a:rPr>
              <a:t>În</a:t>
            </a:r>
            <a:r>
              <a:rPr lang="en-US" sz="1400" dirty="0">
                <a:latin typeface="Constantia" panose="02030602050306030303" pitchFamily="18" charset="0"/>
              </a:rPr>
              <a:t> </a:t>
            </a:r>
            <a:r>
              <a:rPr lang="en-US" sz="1400" dirty="0" err="1">
                <a:latin typeface="Constantia" panose="02030602050306030303" pitchFamily="18" charset="0"/>
              </a:rPr>
              <a:t>fiecare</a:t>
            </a:r>
            <a:r>
              <a:rPr lang="en-US" sz="1400" dirty="0">
                <a:latin typeface="Constantia" panose="02030602050306030303" pitchFamily="18" charset="0"/>
              </a:rPr>
              <a:t> zi, </a:t>
            </a:r>
            <a:r>
              <a:rPr lang="en-US" sz="1400" dirty="0" err="1">
                <a:latin typeface="Constantia" panose="02030602050306030303" pitchFamily="18" charset="0"/>
              </a:rPr>
              <a:t>Aliații</a:t>
            </a:r>
            <a:r>
              <a:rPr lang="en-US" sz="1400" dirty="0">
                <a:latin typeface="Constantia" panose="02030602050306030303" pitchFamily="18" charset="0"/>
              </a:rPr>
              <a:t> NATO se </a:t>
            </a:r>
            <a:r>
              <a:rPr lang="en-US" sz="1400" dirty="0" err="1">
                <a:latin typeface="Constantia" panose="02030602050306030303" pitchFamily="18" charset="0"/>
              </a:rPr>
              <a:t>întâlnesc</a:t>
            </a:r>
            <a:r>
              <a:rPr lang="en-US" sz="1400" dirty="0">
                <a:latin typeface="Constantia" panose="02030602050306030303" pitchFamily="18" charset="0"/>
              </a:rPr>
              <a:t> cu </a:t>
            </a:r>
            <a:r>
              <a:rPr lang="en-US" sz="1400" dirty="0" err="1">
                <a:latin typeface="Constantia" panose="02030602050306030303" pitchFamily="18" charset="0"/>
              </a:rPr>
              <a:t>partenerii</a:t>
            </a:r>
            <a:r>
              <a:rPr lang="en-US" sz="1400" dirty="0">
                <a:latin typeface="Constantia" panose="02030602050306030303" pitchFamily="18" charset="0"/>
              </a:rPr>
              <a:t> (individual </a:t>
            </a:r>
            <a:r>
              <a:rPr lang="en-US" sz="1400" dirty="0" err="1">
                <a:latin typeface="Constantia" panose="02030602050306030303" pitchFamily="18" charset="0"/>
              </a:rPr>
              <a:t>sau</a:t>
            </a:r>
            <a:r>
              <a:rPr lang="en-US" sz="1400" dirty="0">
                <a:latin typeface="Constantia" panose="02030602050306030303" pitchFamily="18" charset="0"/>
              </a:rPr>
              <a:t> </a:t>
            </a:r>
            <a:r>
              <a:rPr lang="en-US" sz="1400" dirty="0" err="1">
                <a:latin typeface="Constantia" panose="02030602050306030303" pitchFamily="18" charset="0"/>
              </a:rPr>
              <a:t>în</a:t>
            </a:r>
            <a:r>
              <a:rPr lang="en-US" sz="1400" dirty="0">
                <a:latin typeface="Constantia" panose="02030602050306030303" pitchFamily="18" charset="0"/>
              </a:rPr>
              <a:t> </a:t>
            </a:r>
            <a:r>
              <a:rPr lang="en-US" sz="1400" dirty="0" err="1">
                <a:latin typeface="Constantia" panose="02030602050306030303" pitchFamily="18" charset="0"/>
              </a:rPr>
              <a:t>grupuri</a:t>
            </a:r>
            <a:r>
              <a:rPr lang="en-US" sz="1400" dirty="0">
                <a:latin typeface="Constantia" panose="02030602050306030303" pitchFamily="18" charset="0"/>
              </a:rPr>
              <a:t>) pe o </a:t>
            </a:r>
            <a:r>
              <a:rPr lang="en-US" sz="1400" dirty="0" err="1">
                <a:latin typeface="Constantia" panose="02030602050306030303" pitchFamily="18" charset="0"/>
              </a:rPr>
              <a:t>gamă</a:t>
            </a:r>
            <a:r>
              <a:rPr lang="en-US" sz="1400" dirty="0">
                <a:latin typeface="Constantia" panose="02030602050306030303" pitchFamily="18" charset="0"/>
              </a:rPr>
              <a:t> </a:t>
            </a:r>
            <a:r>
              <a:rPr lang="en-US" sz="1400" dirty="0" err="1">
                <a:latin typeface="Constantia" panose="02030602050306030303" pitchFamily="18" charset="0"/>
              </a:rPr>
              <a:t>largă</a:t>
            </a:r>
            <a:r>
              <a:rPr lang="en-US" sz="1400" dirty="0">
                <a:latin typeface="Constantia" panose="02030602050306030303" pitchFamily="18" charset="0"/>
              </a:rPr>
              <a:t> de </a:t>
            </a:r>
            <a:r>
              <a:rPr lang="en-US" sz="1400" dirty="0" err="1">
                <a:latin typeface="Constantia" panose="02030602050306030303" pitchFamily="18" charset="0"/>
              </a:rPr>
              <a:t>subiecte</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la o </a:t>
            </a:r>
            <a:r>
              <a:rPr lang="en-US" sz="1400" dirty="0" err="1">
                <a:latin typeface="Constantia" panose="02030602050306030303" pitchFamily="18" charset="0"/>
              </a:rPr>
              <a:t>varietate</a:t>
            </a:r>
            <a:r>
              <a:rPr lang="en-US" sz="1400" dirty="0">
                <a:latin typeface="Constantia" panose="02030602050306030303" pitchFamily="18" charset="0"/>
              </a:rPr>
              <a:t> de </a:t>
            </a:r>
            <a:r>
              <a:rPr lang="en-US" sz="1400" dirty="0" err="1">
                <a:latin typeface="Constantia" panose="02030602050306030303" pitchFamily="18" charset="0"/>
              </a:rPr>
              <a:t>niveluri</a:t>
            </a:r>
            <a:r>
              <a:rPr lang="en-US" sz="1400" dirty="0">
                <a:latin typeface="Constantia" panose="02030602050306030303" pitchFamily="18" charset="0"/>
              </a:rPr>
              <a:t>.</a:t>
            </a:r>
            <a:r>
              <a:rPr lang="ro-RO" sz="1400" dirty="0">
                <a:latin typeface="Constantia" panose="02030602050306030303" pitchFamily="18" charset="0"/>
              </a:rPr>
              <a:t> </a:t>
            </a:r>
            <a:r>
              <a:rPr lang="en-US" sz="1400" dirty="0">
                <a:latin typeface="Constantia" panose="02030602050306030303" pitchFamily="18" charset="0"/>
              </a:rPr>
              <a:t>De </a:t>
            </a:r>
            <a:r>
              <a:rPr lang="en-US" sz="1400" dirty="0" err="1">
                <a:latin typeface="Constantia" panose="02030602050306030303" pitchFamily="18" charset="0"/>
              </a:rPr>
              <a:t>asemenea</a:t>
            </a:r>
            <a:r>
              <a:rPr lang="en-US" sz="1400" dirty="0">
                <a:latin typeface="Constantia" panose="02030602050306030303" pitchFamily="18" charset="0"/>
              </a:rPr>
              <a:t>, NATO </a:t>
            </a:r>
            <a:r>
              <a:rPr lang="en-US" sz="1400" dirty="0" err="1">
                <a:latin typeface="Constantia" panose="02030602050306030303" pitchFamily="18" charset="0"/>
              </a:rPr>
              <a:t>colaborează</a:t>
            </a:r>
            <a:r>
              <a:rPr lang="en-US" sz="1400" dirty="0">
                <a:latin typeface="Constantia" panose="02030602050306030303" pitchFamily="18" charset="0"/>
              </a:rPr>
              <a:t> cu </a:t>
            </a:r>
            <a:r>
              <a:rPr lang="en-US" sz="1400" dirty="0" err="1">
                <a:latin typeface="Constantia" panose="02030602050306030303" pitchFamily="18" charset="0"/>
              </a:rPr>
              <a:t>partenerii</a:t>
            </a:r>
            <a:r>
              <a:rPr lang="en-US" sz="1400" dirty="0">
                <a:latin typeface="Constantia" panose="02030602050306030303" pitchFamily="18" charset="0"/>
              </a:rPr>
              <a:t> </a:t>
            </a:r>
            <a:r>
              <a:rPr lang="en-US" sz="1400" dirty="0" err="1">
                <a:latin typeface="Constantia" panose="02030602050306030303" pitchFamily="18" charset="0"/>
              </a:rPr>
              <a:t>într</a:t>
            </a:r>
            <a:r>
              <a:rPr lang="en-US" sz="1400" dirty="0">
                <a:latin typeface="Constantia" panose="02030602050306030303" pitchFamily="18" charset="0"/>
              </a:rPr>
              <a:t>-o </a:t>
            </a:r>
            <a:r>
              <a:rPr lang="en-US" sz="1400" dirty="0" err="1">
                <a:latin typeface="Constantia" panose="02030602050306030303" pitchFamily="18" charset="0"/>
              </a:rPr>
              <a:t>serie</a:t>
            </a:r>
            <a:r>
              <a:rPr lang="en-US" sz="1400" dirty="0">
                <a:latin typeface="Constantia" panose="02030602050306030303" pitchFamily="18" charset="0"/>
              </a:rPr>
              <a:t> de </a:t>
            </a:r>
            <a:r>
              <a:rPr lang="en-US" sz="1400" dirty="0" err="1">
                <a:latin typeface="Constantia" panose="02030602050306030303" pitchFamily="18" charset="0"/>
              </a:rPr>
              <a:t>alte</a:t>
            </a:r>
            <a:r>
              <a:rPr lang="en-US" sz="1400" dirty="0">
                <a:latin typeface="Constantia" panose="02030602050306030303" pitchFamily="18" charset="0"/>
              </a:rPr>
              <a:t> </a:t>
            </a:r>
            <a:r>
              <a:rPr lang="en-US" sz="1400" dirty="0" err="1">
                <a:latin typeface="Constantia" panose="02030602050306030303" pitchFamily="18" charset="0"/>
              </a:rPr>
              <a:t>domenii</a:t>
            </a:r>
            <a:r>
              <a:rPr lang="en-US" sz="1400" dirty="0">
                <a:latin typeface="Constantia" panose="02030602050306030303" pitchFamily="18" charset="0"/>
              </a:rPr>
              <a:t> </a:t>
            </a:r>
            <a:r>
              <a:rPr lang="en-US" sz="1400" dirty="0" err="1">
                <a:latin typeface="Constantia" panose="02030602050306030303" pitchFamily="18" charset="0"/>
              </a:rPr>
              <a:t>în</a:t>
            </a:r>
            <a:r>
              <a:rPr lang="en-US" sz="1400" dirty="0">
                <a:latin typeface="Constantia" panose="02030602050306030303" pitchFamily="18" charset="0"/>
              </a:rPr>
              <a:t> care a </a:t>
            </a:r>
            <a:r>
              <a:rPr lang="en-US" sz="1400" dirty="0" err="1">
                <a:latin typeface="Constantia" panose="02030602050306030303" pitchFamily="18" charset="0"/>
              </a:rPr>
              <a:t>dezvoltat</a:t>
            </a:r>
            <a:r>
              <a:rPr lang="en-US" sz="1400" dirty="0">
                <a:latin typeface="Constantia" panose="02030602050306030303" pitchFamily="18" charset="0"/>
              </a:rPr>
              <a:t> </a:t>
            </a:r>
            <a:r>
              <a:rPr lang="en-US" sz="1400" dirty="0" err="1">
                <a:latin typeface="Constantia" panose="02030602050306030303" pitchFamily="18" charset="0"/>
              </a:rPr>
              <a:t>expertiză</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programe</a:t>
            </a:r>
            <a:r>
              <a:rPr lang="en-US" sz="1400" dirty="0">
                <a:latin typeface="Constantia" panose="02030602050306030303" pitchFamily="18" charset="0"/>
              </a:rPr>
              <a:t>. </a:t>
            </a:r>
            <a:r>
              <a:rPr lang="en-US" sz="1400" dirty="0" err="1">
                <a:latin typeface="Constantia" panose="02030602050306030303" pitchFamily="18" charset="0"/>
              </a:rPr>
              <a:t>Acestea</a:t>
            </a:r>
            <a:r>
              <a:rPr lang="en-US" sz="1400" dirty="0">
                <a:latin typeface="Constantia" panose="02030602050306030303" pitchFamily="18" charset="0"/>
              </a:rPr>
              <a:t> </a:t>
            </a:r>
            <a:r>
              <a:rPr lang="en-US" sz="1400" dirty="0" err="1">
                <a:latin typeface="Constantia" panose="02030602050306030303" pitchFamily="18" charset="0"/>
              </a:rPr>
              <a:t>includ</a:t>
            </a:r>
            <a:r>
              <a:rPr lang="en-US" sz="1400" dirty="0">
                <a:latin typeface="Constantia" panose="02030602050306030303" pitchFamily="18" charset="0"/>
              </a:rPr>
              <a:t>:</a:t>
            </a:r>
            <a:r>
              <a:rPr lang="ro-RO" sz="1400" dirty="0">
                <a:latin typeface="Constantia" panose="02030602050306030303" pitchFamily="18" charset="0"/>
              </a:rPr>
              <a:t> combaterea terorismului, c</a:t>
            </a:r>
            <a:r>
              <a:rPr lang="en-US" sz="1400" dirty="0" err="1">
                <a:latin typeface="Constantia" panose="02030602050306030303" pitchFamily="18" charset="0"/>
              </a:rPr>
              <a:t>ontraproliferarea</a:t>
            </a:r>
            <a:r>
              <a:rPr lang="en-US" sz="1400" dirty="0">
                <a:latin typeface="Constantia" panose="02030602050306030303" pitchFamily="18" charset="0"/>
              </a:rPr>
              <a:t> </a:t>
            </a:r>
            <a:r>
              <a:rPr lang="en-US" sz="1400" dirty="0" err="1">
                <a:latin typeface="Constantia" panose="02030602050306030303" pitchFamily="18" charset="0"/>
              </a:rPr>
              <a:t>armelor</a:t>
            </a:r>
            <a:r>
              <a:rPr lang="en-US" sz="1400" dirty="0">
                <a:latin typeface="Constantia" panose="02030602050306030303" pitchFamily="18" charset="0"/>
              </a:rPr>
              <a:t> de </a:t>
            </a:r>
            <a:r>
              <a:rPr lang="en-US" sz="1400" dirty="0" err="1">
                <a:latin typeface="Constantia" panose="02030602050306030303" pitchFamily="18" charset="0"/>
              </a:rPr>
              <a:t>distrugere</a:t>
            </a:r>
            <a:r>
              <a:rPr lang="en-US" sz="1400" dirty="0">
                <a:latin typeface="Constantia" panose="02030602050306030303" pitchFamily="18" charset="0"/>
              </a:rPr>
              <a:t> </a:t>
            </a:r>
            <a:r>
              <a:rPr lang="en-US" sz="1400" dirty="0" err="1">
                <a:latin typeface="Constantia" panose="02030602050306030303" pitchFamily="18" charset="0"/>
              </a:rPr>
              <a:t>în</a:t>
            </a:r>
            <a:r>
              <a:rPr lang="en-US" sz="1400" dirty="0">
                <a:latin typeface="Constantia" panose="02030602050306030303" pitchFamily="18" charset="0"/>
              </a:rPr>
              <a:t> </a:t>
            </a:r>
            <a:r>
              <a:rPr lang="en-US" sz="1400" dirty="0" err="1">
                <a:latin typeface="Constantia" panose="02030602050306030303" pitchFamily="18" charset="0"/>
              </a:rPr>
              <a:t>masă</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 </a:t>
            </a:r>
            <a:r>
              <a:rPr lang="en-US" sz="1400" dirty="0" err="1">
                <a:latin typeface="Constantia" panose="02030602050306030303" pitchFamily="18" charset="0"/>
              </a:rPr>
              <a:t>vectorilor</a:t>
            </a:r>
            <a:r>
              <a:rPr lang="en-US" sz="1400" dirty="0">
                <a:latin typeface="Constantia" panose="02030602050306030303" pitchFamily="18" charset="0"/>
              </a:rPr>
              <a:t> </a:t>
            </a:r>
            <a:r>
              <a:rPr lang="en-US" sz="1400" dirty="0" err="1">
                <a:latin typeface="Constantia" panose="02030602050306030303" pitchFamily="18" charset="0"/>
              </a:rPr>
              <a:t>acestora</a:t>
            </a:r>
            <a:r>
              <a:rPr lang="ro-RO" sz="1400" dirty="0">
                <a:latin typeface="Constantia" panose="02030602050306030303" pitchFamily="18" charset="0"/>
              </a:rPr>
              <a:t>, p</a:t>
            </a:r>
            <a:r>
              <a:rPr lang="en-US" sz="1400" dirty="0" err="1">
                <a:latin typeface="Constantia" panose="02030602050306030303" pitchFamily="18" charset="0"/>
              </a:rPr>
              <a:t>rovocările</a:t>
            </a:r>
            <a:r>
              <a:rPr lang="en-US" sz="1400" dirty="0">
                <a:latin typeface="Constantia" panose="02030602050306030303" pitchFamily="18" charset="0"/>
              </a:rPr>
              <a:t> de </a:t>
            </a:r>
            <a:r>
              <a:rPr lang="en-US" sz="1400" dirty="0" err="1">
                <a:latin typeface="Constantia" panose="02030602050306030303" pitchFamily="18" charset="0"/>
              </a:rPr>
              <a:t>securitate</a:t>
            </a:r>
            <a:r>
              <a:rPr lang="en-US" sz="1400" dirty="0">
                <a:latin typeface="Constantia" panose="02030602050306030303" pitchFamily="18" charset="0"/>
              </a:rPr>
              <a:t> </a:t>
            </a:r>
            <a:r>
              <a:rPr lang="en-US" sz="1400" dirty="0" err="1">
                <a:latin typeface="Constantia" panose="02030602050306030303" pitchFamily="18" charset="0"/>
              </a:rPr>
              <a:t>emergente</a:t>
            </a:r>
            <a:r>
              <a:rPr lang="en-US" sz="1400" dirty="0">
                <a:latin typeface="Constantia" panose="02030602050306030303" pitchFamily="18" charset="0"/>
              </a:rPr>
              <a:t>, precum </a:t>
            </a:r>
            <a:r>
              <a:rPr lang="en-US" sz="1400" dirty="0" err="1">
                <a:latin typeface="Constantia" panose="02030602050306030303" pitchFamily="18" charset="0"/>
              </a:rPr>
              <a:t>cele</a:t>
            </a:r>
            <a:r>
              <a:rPr lang="en-US" sz="1400" dirty="0">
                <a:latin typeface="Constantia" panose="02030602050306030303" pitchFamily="18" charset="0"/>
              </a:rPr>
              <a:t> legate de </a:t>
            </a:r>
            <a:r>
              <a:rPr lang="en-US" sz="1400" dirty="0" err="1">
                <a:latin typeface="Constantia" panose="02030602050306030303" pitchFamily="18" charset="0"/>
              </a:rPr>
              <a:t>apărarea</a:t>
            </a:r>
            <a:r>
              <a:rPr lang="en-US" sz="1400" dirty="0">
                <a:latin typeface="Constantia" panose="02030602050306030303" pitchFamily="18" charset="0"/>
              </a:rPr>
              <a:t> </a:t>
            </a:r>
            <a:r>
              <a:rPr lang="en-US" sz="1400" dirty="0" err="1">
                <a:latin typeface="Constantia" panose="02030602050306030303" pitchFamily="18" charset="0"/>
              </a:rPr>
              <a:t>cibernetică</a:t>
            </a:r>
            <a:r>
              <a:rPr lang="en-US" sz="1400" dirty="0">
                <a:latin typeface="Constantia" panose="02030602050306030303" pitchFamily="18" charset="0"/>
              </a:rPr>
              <a:t>, </a:t>
            </a:r>
            <a:r>
              <a:rPr lang="en-US" sz="1400" dirty="0" err="1">
                <a:latin typeface="Constantia" panose="02030602050306030303" pitchFamily="18" charset="0"/>
              </a:rPr>
              <a:t>securitatea</a:t>
            </a:r>
            <a:r>
              <a:rPr lang="en-US" sz="1400" dirty="0">
                <a:latin typeface="Constantia" panose="02030602050306030303" pitchFamily="18" charset="0"/>
              </a:rPr>
              <a:t> </a:t>
            </a:r>
            <a:r>
              <a:rPr lang="en-US" sz="1400" dirty="0" err="1">
                <a:latin typeface="Constantia" panose="02030602050306030303" pitchFamily="18" charset="0"/>
              </a:rPr>
              <a:t>energetică</a:t>
            </a:r>
            <a:r>
              <a:rPr lang="en-US" sz="1400" dirty="0">
                <a:latin typeface="Constantia" panose="02030602050306030303" pitchFamily="18" charset="0"/>
              </a:rPr>
              <a:t> </a:t>
            </a:r>
            <a:r>
              <a:rPr lang="en-US" sz="1400" dirty="0" err="1">
                <a:latin typeface="Constantia" panose="02030602050306030303" pitchFamily="18" charset="0"/>
              </a:rPr>
              <a:t>și</a:t>
            </a:r>
            <a:r>
              <a:rPr lang="en-US" sz="1400" dirty="0">
                <a:latin typeface="Constantia" panose="02030602050306030303" pitchFamily="18" charset="0"/>
              </a:rPr>
              <a:t> </a:t>
            </a:r>
            <a:r>
              <a:rPr lang="en-US" sz="1400" dirty="0" err="1">
                <a:latin typeface="Constantia" panose="02030602050306030303" pitchFamily="18" charset="0"/>
              </a:rPr>
              <a:t>securitatea</a:t>
            </a:r>
            <a:r>
              <a:rPr lang="en-US" sz="1400" dirty="0">
                <a:latin typeface="Constantia" panose="02030602050306030303" pitchFamily="18" charset="0"/>
              </a:rPr>
              <a:t> </a:t>
            </a:r>
            <a:r>
              <a:rPr lang="en-US" sz="1400" dirty="0" err="1">
                <a:latin typeface="Constantia" panose="02030602050306030303" pitchFamily="18" charset="0"/>
              </a:rPr>
              <a:t>maritimă</a:t>
            </a:r>
            <a:r>
              <a:rPr lang="en-US" sz="1400" dirty="0">
                <a:latin typeface="Constantia" panose="02030602050306030303" pitchFamily="18" charset="0"/>
              </a:rPr>
              <a:t>, </a:t>
            </a:r>
            <a:r>
              <a:rPr lang="en-US" sz="1400" dirty="0" err="1">
                <a:latin typeface="Constantia" panose="02030602050306030303" pitchFamily="18" charset="0"/>
              </a:rPr>
              <a:t>inclusiv</a:t>
            </a:r>
            <a:r>
              <a:rPr lang="en-US" sz="1400" dirty="0">
                <a:latin typeface="Constantia" panose="02030602050306030303" pitchFamily="18" charset="0"/>
              </a:rPr>
              <a:t> </a:t>
            </a:r>
            <a:r>
              <a:rPr lang="en-US" sz="1400" dirty="0" err="1">
                <a:latin typeface="Constantia" panose="02030602050306030303" pitchFamily="18" charset="0"/>
              </a:rPr>
              <a:t>combaterea</a:t>
            </a:r>
            <a:r>
              <a:rPr lang="en-US" sz="1400" dirty="0">
                <a:latin typeface="Constantia" panose="02030602050306030303" pitchFamily="18" charset="0"/>
              </a:rPr>
              <a:t> </a:t>
            </a:r>
            <a:r>
              <a:rPr lang="en-US" sz="1400" dirty="0" err="1">
                <a:latin typeface="Constantia" panose="02030602050306030303" pitchFamily="18" charset="0"/>
              </a:rPr>
              <a:t>pirateriei</a:t>
            </a:r>
            <a:r>
              <a:rPr lang="ro-RO" sz="1400" dirty="0">
                <a:latin typeface="Constantia" panose="02030602050306030303" pitchFamily="18" charset="0"/>
              </a:rPr>
              <a:t> și p</a:t>
            </a:r>
            <a:r>
              <a:rPr lang="en-US" sz="1400" dirty="0" err="1">
                <a:latin typeface="Constantia" panose="02030602050306030303" pitchFamily="18" charset="0"/>
              </a:rPr>
              <a:t>regătirea</a:t>
            </a:r>
            <a:r>
              <a:rPr lang="en-US" sz="1400" dirty="0">
                <a:latin typeface="Constantia" panose="02030602050306030303" pitchFamily="18" charset="0"/>
              </a:rPr>
              <a:t> c</a:t>
            </a:r>
            <a:r>
              <a:rPr lang="ro-RO" sz="1400" dirty="0" err="1">
                <a:latin typeface="Constantia" panose="02030602050306030303" pitchFamily="18" charset="0"/>
              </a:rPr>
              <a:t>etățenilor</a:t>
            </a:r>
            <a:r>
              <a:rPr lang="ro-RO" sz="1400" dirty="0">
                <a:latin typeface="Constantia" panose="02030602050306030303" pitchFamily="18" charset="0"/>
              </a:rPr>
              <a:t> în cazuri excepționale</a:t>
            </a:r>
            <a:r>
              <a:rPr lang="en-US" sz="1400" dirty="0">
                <a:latin typeface="Constantia" panose="02030602050306030303" pitchFamily="18" charset="0"/>
              </a:rPr>
              <a:t>.</a:t>
            </a:r>
          </a:p>
          <a:p>
            <a:pPr algn="ctr"/>
            <a:endParaRPr lang="en-US" sz="1400" dirty="0"/>
          </a:p>
        </p:txBody>
      </p:sp>
    </p:spTree>
    <p:extLst>
      <p:ext uri="{BB962C8B-B14F-4D97-AF65-F5344CB8AC3E}">
        <p14:creationId xmlns:p14="http://schemas.microsoft.com/office/powerpoint/2010/main" val="109678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NATO-REPUBLICA MOLDOVA</a:t>
            </a:r>
            <a:endParaRPr lang="en-US"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46B1E72F-920B-48EE-86B0-3B43F211D181}"/>
              </a:ext>
            </a:extLst>
          </p:cNvPr>
          <p:cNvSpPr txBox="1"/>
          <p:nvPr/>
        </p:nvSpPr>
        <p:spPr>
          <a:xfrm>
            <a:off x="0" y="1286933"/>
            <a:ext cx="12031134" cy="5755422"/>
          </a:xfrm>
          <a:prstGeom prst="rect">
            <a:avLst/>
          </a:prstGeom>
          <a:noFill/>
        </p:spPr>
        <p:txBody>
          <a:bodyPr wrap="square" rtlCol="0">
            <a:spAutoFit/>
          </a:bodyPr>
          <a:lstStyle/>
          <a:p>
            <a:pPr>
              <a:buFont typeface="Arial" panose="020B0604020202020204" pitchFamily="34" charset="0"/>
              <a:buChar char="•"/>
            </a:pPr>
            <a:r>
              <a:rPr lang="ro-RO" sz="1600" dirty="0">
                <a:solidFill>
                  <a:schemeClr val="bg1"/>
                </a:solidFill>
                <a:latin typeface="Constantia" panose="02030602050306030303" pitchFamily="18" charset="0"/>
              </a:rPr>
              <a:t>Republica </a:t>
            </a:r>
            <a:r>
              <a:rPr lang="en-US" sz="1600" dirty="0">
                <a:solidFill>
                  <a:schemeClr val="bg1"/>
                </a:solidFill>
                <a:latin typeface="Constantia" panose="02030602050306030303" pitchFamily="18" charset="0"/>
              </a:rPr>
              <a:t>Moldova </a:t>
            </a:r>
            <a:r>
              <a:rPr lang="ro-RO" sz="1600" dirty="0">
                <a:solidFill>
                  <a:schemeClr val="bg1"/>
                </a:solidFill>
                <a:latin typeface="Constantia" panose="02030602050306030303" pitchFamily="18" charset="0"/>
              </a:rPr>
              <a:t>deși și-a proclamat neutralitatea permanentă în art. 11 din Constituție, </a:t>
            </a:r>
            <a:r>
              <a:rPr lang="en-US" sz="1600" dirty="0" err="1">
                <a:solidFill>
                  <a:schemeClr val="bg1"/>
                </a:solidFill>
                <a:latin typeface="Constantia" panose="02030602050306030303" pitchFamily="18" charset="0"/>
              </a:rPr>
              <a:t>caută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se </a:t>
            </a:r>
            <a:r>
              <a:rPr lang="en-US" sz="1600" dirty="0" err="1">
                <a:solidFill>
                  <a:schemeClr val="bg1"/>
                </a:solidFill>
                <a:latin typeface="Constantia" panose="02030602050306030303" pitchFamily="18" charset="0"/>
              </a:rPr>
              <a:t>apropie</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standardele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instituțiile</a:t>
            </a:r>
            <a:r>
              <a:rPr lang="en-US" sz="1600" dirty="0">
                <a:solidFill>
                  <a:schemeClr val="bg1"/>
                </a:solidFill>
                <a:latin typeface="Constantia" panose="02030602050306030303" pitchFamily="18" charset="0"/>
              </a:rPr>
              <a:t> euro-</a:t>
            </a:r>
            <a:r>
              <a:rPr lang="en-US" sz="1600" dirty="0" err="1">
                <a:solidFill>
                  <a:schemeClr val="bg1"/>
                </a:solidFill>
                <a:latin typeface="Constantia" panose="02030602050306030303" pitchFamily="18" charset="0"/>
              </a:rPr>
              <a:t>atlantice</a:t>
            </a:r>
            <a:r>
              <a:rPr lang="ro-RO" sz="1600" dirty="0">
                <a:solidFill>
                  <a:schemeClr val="bg1"/>
                </a:solidFill>
                <a:latin typeface="Constantia" panose="02030602050306030303" pitchFamily="18" charset="0"/>
              </a:rPr>
              <a:t>. </a:t>
            </a:r>
            <a:r>
              <a:rPr lang="ro-RO" sz="1600" b="1" dirty="0">
                <a:solidFill>
                  <a:schemeClr val="bg1"/>
                </a:solidFill>
                <a:latin typeface="Constantia" panose="02030602050306030303" pitchFamily="18" charset="0"/>
              </a:rPr>
              <a:t>Republica Moldova nu este stat membru NATO.</a:t>
            </a:r>
            <a:endParaRPr lang="en-US" sz="1600" b="1" dirty="0">
              <a:solidFill>
                <a:schemeClr val="bg1"/>
              </a:solidFill>
              <a:latin typeface="Constantia" panose="02030602050306030303" pitchFamily="18" charset="0"/>
            </a:endParaRPr>
          </a:p>
          <a:p>
            <a:pPr>
              <a:buFont typeface="Arial" panose="020B0604020202020204" pitchFamily="34" charset="0"/>
              <a:buChar char="•"/>
            </a:pPr>
            <a:r>
              <a:rPr lang="en-US" sz="1600" dirty="0" err="1">
                <a:solidFill>
                  <a:schemeClr val="bg1"/>
                </a:solidFill>
                <a:latin typeface="Constantia" panose="02030602050306030303" pitchFamily="18" charset="0"/>
              </a:rPr>
              <a:t>Relațiile</a:t>
            </a:r>
            <a:r>
              <a:rPr lang="en-US" sz="1600" dirty="0">
                <a:solidFill>
                  <a:schemeClr val="bg1"/>
                </a:solidFill>
                <a:latin typeface="Constantia" panose="02030602050306030303" pitchFamily="18" charset="0"/>
              </a:rPr>
              <a:t> cu NATO au </a:t>
            </a:r>
            <a:r>
              <a:rPr lang="en-US" sz="1600" dirty="0" err="1">
                <a:solidFill>
                  <a:schemeClr val="bg1"/>
                </a:solidFill>
                <a:latin typeface="Constantia" panose="02030602050306030303" pitchFamily="18" charset="0"/>
              </a:rPr>
              <a:t>început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1992, </a:t>
            </a:r>
            <a:r>
              <a:rPr lang="en-US" sz="1600" dirty="0" err="1">
                <a:solidFill>
                  <a:schemeClr val="bg1"/>
                </a:solidFill>
                <a:latin typeface="Constantia" panose="02030602050306030303" pitchFamily="18" charset="0"/>
              </a:rPr>
              <a:t>când</a:t>
            </a:r>
            <a:r>
              <a:rPr lang="en-US" sz="1600" dirty="0">
                <a:solidFill>
                  <a:schemeClr val="bg1"/>
                </a:solidFill>
                <a:latin typeface="Constantia" panose="02030602050306030303" pitchFamily="18" charset="0"/>
              </a:rPr>
              <a:t> Moldova a </a:t>
            </a:r>
            <a:r>
              <a:rPr lang="en-US" sz="1600" dirty="0" err="1">
                <a:solidFill>
                  <a:schemeClr val="bg1"/>
                </a:solidFill>
                <a:latin typeface="Constantia" panose="02030602050306030303" pitchFamily="18" charset="0"/>
              </a:rPr>
              <a:t>aderat</a:t>
            </a:r>
            <a:r>
              <a:rPr lang="en-US" sz="1600" dirty="0">
                <a:solidFill>
                  <a:schemeClr val="bg1"/>
                </a:solidFill>
                <a:latin typeface="Constantia" panose="02030602050306030303" pitchFamily="18" charset="0"/>
              </a:rPr>
              <a:t> la </a:t>
            </a:r>
            <a:r>
              <a:rPr lang="en-US" sz="1600" dirty="0" err="1">
                <a:solidFill>
                  <a:schemeClr val="bg1"/>
                </a:solidFill>
                <a:latin typeface="Constantia" panose="02030602050306030303" pitchFamily="18" charset="0"/>
              </a:rPr>
              <a:t>Consiliul</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Cooperare</a:t>
            </a:r>
            <a:r>
              <a:rPr lang="en-US" sz="1600" dirty="0">
                <a:solidFill>
                  <a:schemeClr val="bg1"/>
                </a:solidFill>
                <a:latin typeface="Constantia" panose="02030602050306030303" pitchFamily="18" charset="0"/>
              </a:rPr>
              <a:t> Nord-</a:t>
            </a:r>
            <a:r>
              <a:rPr lang="en-US" sz="1600" dirty="0" err="1">
                <a:solidFill>
                  <a:schemeClr val="bg1"/>
                </a:solidFill>
                <a:latin typeface="Constantia" panose="02030602050306030303" pitchFamily="18" charset="0"/>
              </a:rPr>
              <a:t>Atlantică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Acest</a:t>
            </a:r>
            <a:r>
              <a:rPr lang="en-US" sz="1600" dirty="0">
                <a:solidFill>
                  <a:schemeClr val="bg1"/>
                </a:solidFill>
                <a:latin typeface="Constantia" panose="02030602050306030303" pitchFamily="18" charset="0"/>
              </a:rPr>
              <a:t> forum de dialog a </a:t>
            </a:r>
            <a:r>
              <a:rPr lang="en-US" sz="1600" dirty="0" err="1">
                <a:solidFill>
                  <a:schemeClr val="bg1"/>
                </a:solidFill>
                <a:latin typeface="Constantia" panose="02030602050306030303" pitchFamily="18" charset="0"/>
              </a:rPr>
              <a:t>fost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succedat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1997 de </a:t>
            </a:r>
            <a:r>
              <a:rPr lang="en-US" sz="1600" dirty="0" err="1">
                <a:solidFill>
                  <a:schemeClr val="bg1"/>
                </a:solidFill>
                <a:latin typeface="Constantia" panose="02030602050306030303" pitchFamily="18" charset="0"/>
              </a:rPr>
              <a:t>Consiliul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Parteneriatului</a:t>
            </a:r>
            <a:r>
              <a:rPr lang="en-US" sz="1600" dirty="0">
                <a:solidFill>
                  <a:schemeClr val="bg1"/>
                </a:solidFill>
                <a:latin typeface="Constantia" panose="02030602050306030303" pitchFamily="18" charset="0"/>
              </a:rPr>
              <a:t> Euro-Atlantic, care </a:t>
            </a:r>
            <a:r>
              <a:rPr lang="en-US" sz="1600" dirty="0" err="1">
                <a:solidFill>
                  <a:schemeClr val="bg1"/>
                </a:solidFill>
                <a:latin typeface="Constantia" panose="02030602050306030303" pitchFamily="18" charset="0"/>
              </a:rPr>
              <a:t>reunește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toți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aliații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țările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partenere</a:t>
            </a:r>
            <a:r>
              <a:rPr lang="en-US" sz="1600" dirty="0">
                <a:solidFill>
                  <a:schemeClr val="bg1"/>
                </a:solidFill>
                <a:latin typeface="Constantia" panose="02030602050306030303" pitchFamily="18" charset="0"/>
              </a:rPr>
              <a:t> din zona euro-</a:t>
            </a:r>
            <a:r>
              <a:rPr lang="en-US" sz="1600" dirty="0" err="1">
                <a:solidFill>
                  <a:schemeClr val="bg1"/>
                </a:solidFill>
                <a:latin typeface="Constantia" panose="02030602050306030303" pitchFamily="18" charset="0"/>
              </a:rPr>
              <a:t>atlantică</a:t>
            </a:r>
            <a:r>
              <a:rPr lang="en-US" sz="1600" dirty="0">
                <a:solidFill>
                  <a:schemeClr val="bg1"/>
                </a:solidFill>
                <a:latin typeface="Constantia" panose="02030602050306030303" pitchFamily="18" charset="0"/>
              </a:rPr>
              <a:t>.</a:t>
            </a:r>
          </a:p>
          <a:p>
            <a:pPr>
              <a:buFont typeface="Arial" panose="020B0604020202020204" pitchFamily="34" charset="0"/>
              <a:buChar char="•"/>
            </a:pPr>
            <a:r>
              <a:rPr lang="en-US" sz="1600" dirty="0" err="1">
                <a:solidFill>
                  <a:schemeClr val="bg1"/>
                </a:solidFill>
                <a:latin typeface="Constantia" panose="02030602050306030303" pitchFamily="18" charset="0"/>
              </a:rPr>
              <a:t>Cooperarea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bilaterală</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început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când</a:t>
            </a:r>
            <a:r>
              <a:rPr lang="en-US" sz="1600" dirty="0">
                <a:solidFill>
                  <a:schemeClr val="bg1"/>
                </a:solidFill>
                <a:latin typeface="Constantia" panose="02030602050306030303" pitchFamily="18" charset="0"/>
              </a:rPr>
              <a:t> Moldova a </a:t>
            </a:r>
            <a:r>
              <a:rPr lang="en-US" sz="1600" dirty="0" err="1">
                <a:solidFill>
                  <a:schemeClr val="bg1"/>
                </a:solidFill>
                <a:latin typeface="Constantia" panose="02030602050306030303" pitchFamily="18" charset="0"/>
              </a:rPr>
              <a:t>aderat</a:t>
            </a:r>
            <a:r>
              <a:rPr lang="en-US" sz="1600" dirty="0">
                <a:solidFill>
                  <a:schemeClr val="bg1"/>
                </a:solidFill>
                <a:latin typeface="Constantia" panose="02030602050306030303" pitchFamily="18" charset="0"/>
              </a:rPr>
              <a:t> la </a:t>
            </a:r>
            <a:r>
              <a:rPr lang="en-US" sz="1600" dirty="0" err="1">
                <a:solidFill>
                  <a:schemeClr val="bg1"/>
                </a:solidFill>
                <a:latin typeface="Constantia" panose="02030602050306030303" pitchFamily="18" charset="0"/>
              </a:rPr>
              <a:t>programul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Parteneriatului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Pace (</a:t>
            </a:r>
            <a:r>
              <a:rPr lang="en-US" sz="1600" dirty="0" err="1">
                <a:solidFill>
                  <a:schemeClr val="bg1"/>
                </a:solidFill>
                <a:latin typeface="Constantia" panose="02030602050306030303" pitchFamily="18" charset="0"/>
              </a:rPr>
              <a:t>PfP</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1994. </a:t>
            </a:r>
            <a:r>
              <a:rPr lang="en-US" sz="1600" dirty="0" err="1">
                <a:solidFill>
                  <a:schemeClr val="bg1"/>
                </a:solidFill>
                <a:latin typeface="Constantia" panose="02030602050306030303" pitchFamily="18" charset="0"/>
              </a:rPr>
              <a:t>Accentul</a:t>
            </a:r>
            <a:r>
              <a:rPr lang="en-US" sz="1600" dirty="0">
                <a:solidFill>
                  <a:schemeClr val="bg1"/>
                </a:solidFill>
                <a:latin typeface="Constantia" panose="02030602050306030303" pitchFamily="18" charset="0"/>
              </a:rPr>
              <a:t> pus pe </a:t>
            </a:r>
            <a:r>
              <a:rPr lang="en-US" sz="1600" dirty="0" err="1">
                <a:solidFill>
                  <a:schemeClr val="bg1"/>
                </a:solidFill>
                <a:latin typeface="Constantia" panose="02030602050306030303" pitchFamily="18" charset="0"/>
              </a:rPr>
              <a:t>sprijinirea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reformelor</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crescut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progresiv</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începând</a:t>
            </a:r>
            <a:r>
              <a:rPr lang="en-US" sz="1600" dirty="0">
                <a:solidFill>
                  <a:schemeClr val="bg1"/>
                </a:solidFill>
                <a:latin typeface="Constantia" panose="02030602050306030303" pitchFamily="18" charset="0"/>
              </a:rPr>
              <a:t> cu 2006, </a:t>
            </a:r>
            <a:r>
              <a:rPr lang="en-US" sz="1600" dirty="0" err="1">
                <a:solidFill>
                  <a:schemeClr val="bg1"/>
                </a:solidFill>
                <a:latin typeface="Constantia" panose="02030602050306030303" pitchFamily="18" charset="0"/>
              </a:rPr>
              <a:t>când</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țara</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convenit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asupra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primului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său</a:t>
            </a:r>
            <a:r>
              <a:rPr lang="en-US" sz="1600" dirty="0">
                <a:solidFill>
                  <a:schemeClr val="bg1"/>
                </a:solidFill>
                <a:latin typeface="Constantia" panose="02030602050306030303" pitchFamily="18" charset="0"/>
              </a:rPr>
              <a:t> plan individual de </a:t>
            </a:r>
            <a:r>
              <a:rPr lang="en-US" sz="1600" dirty="0" err="1">
                <a:solidFill>
                  <a:schemeClr val="bg1"/>
                </a:solidFill>
                <a:latin typeface="Constantia" panose="02030602050306030303" pitchFamily="18" charset="0"/>
              </a:rPr>
              <a:t>acțiune</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doi</a:t>
            </a:r>
            <a:r>
              <a:rPr lang="en-US" sz="1600" dirty="0">
                <a:solidFill>
                  <a:schemeClr val="bg1"/>
                </a:solidFill>
                <a:latin typeface="Constantia" panose="02030602050306030303" pitchFamily="18" charset="0"/>
              </a:rPr>
              <a:t> ani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parteneriat</a:t>
            </a:r>
            <a:r>
              <a:rPr lang="en-US" sz="1600" dirty="0">
                <a:solidFill>
                  <a:schemeClr val="bg1"/>
                </a:solidFill>
                <a:latin typeface="Constantia" panose="02030602050306030303" pitchFamily="18" charset="0"/>
              </a:rPr>
              <a:t>.</a:t>
            </a:r>
            <a:endParaRPr lang="ro-RO" sz="1600" dirty="0">
              <a:solidFill>
                <a:schemeClr val="bg1"/>
              </a:solidFill>
              <a:latin typeface="Constantia" panose="02030602050306030303" pitchFamily="18" charset="0"/>
            </a:endParaRPr>
          </a:p>
          <a:p>
            <a:pPr>
              <a:buFont typeface="Arial" panose="020B0604020202020204" pitchFamily="34" charset="0"/>
              <a:buChar char="•"/>
            </a:pPr>
            <a:r>
              <a:rPr lang="en-US" sz="1600" dirty="0">
                <a:solidFill>
                  <a:schemeClr val="bg1"/>
                </a:solidFill>
                <a:latin typeface="Constantia" panose="02030602050306030303" pitchFamily="18" charset="0"/>
              </a:rPr>
              <a:t>La </a:t>
            </a:r>
            <a:r>
              <a:rPr lang="en-US" sz="1600" dirty="0" err="1">
                <a:solidFill>
                  <a:schemeClr val="bg1"/>
                </a:solidFill>
                <a:latin typeface="Constantia" panose="02030602050306030303" pitchFamily="18" charset="0"/>
              </a:rPr>
              <a:t>summitul</a:t>
            </a:r>
            <a:r>
              <a:rPr lang="en-US" sz="1600" dirty="0">
                <a:solidFill>
                  <a:schemeClr val="bg1"/>
                </a:solidFill>
                <a:latin typeface="Constantia" panose="02030602050306030303" pitchFamily="18" charset="0"/>
              </a:rPr>
              <a:t> NATO din </a:t>
            </a:r>
            <a:r>
              <a:rPr lang="en-US" sz="1600" dirty="0" err="1">
                <a:solidFill>
                  <a:schemeClr val="bg1"/>
                </a:solidFill>
                <a:latin typeface="Constantia" panose="02030602050306030303" pitchFamily="18" charset="0"/>
              </a:rPr>
              <a:t>Țara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Galilor</a:t>
            </a:r>
            <a:r>
              <a:rPr lang="en-US" sz="1600" dirty="0">
                <a:solidFill>
                  <a:schemeClr val="bg1"/>
                </a:solidFill>
                <a:latin typeface="Constantia" panose="02030602050306030303" pitchFamily="18" charset="0"/>
              </a:rPr>
              <a:t> din </a:t>
            </a:r>
            <a:r>
              <a:rPr lang="en-US" sz="1600" dirty="0" err="1">
                <a:solidFill>
                  <a:schemeClr val="bg1"/>
                </a:solidFill>
                <a:latin typeface="Constantia" panose="02030602050306030303" pitchFamily="18" charset="0"/>
              </a:rPr>
              <a:t>septembrie</a:t>
            </a:r>
            <a:r>
              <a:rPr lang="en-US" sz="1600" dirty="0">
                <a:solidFill>
                  <a:schemeClr val="bg1"/>
                </a:solidFill>
                <a:latin typeface="Constantia" panose="02030602050306030303" pitchFamily="18" charset="0"/>
              </a:rPr>
              <a:t> 2014, </a:t>
            </a:r>
            <a:r>
              <a:rPr lang="en-US" sz="1600" dirty="0" err="1">
                <a:solidFill>
                  <a:schemeClr val="bg1"/>
                </a:solidFill>
                <a:latin typeface="Constantia" panose="02030602050306030303" pitchFamily="18" charset="0"/>
              </a:rPr>
              <a:t>liderii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aliați</a:t>
            </a:r>
            <a:r>
              <a:rPr lang="en-US" sz="1600" dirty="0">
                <a:solidFill>
                  <a:schemeClr val="bg1"/>
                </a:solidFill>
                <a:latin typeface="Constantia" panose="02030602050306030303" pitchFamily="18" charset="0"/>
              </a:rPr>
              <a:t> s-au </a:t>
            </a:r>
            <a:r>
              <a:rPr lang="en-US" sz="1600" dirty="0" err="1">
                <a:solidFill>
                  <a:schemeClr val="bg1"/>
                </a:solidFill>
                <a:latin typeface="Constantia" panose="02030602050306030303" pitchFamily="18" charset="0"/>
              </a:rPr>
              <a:t>oferit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consolideze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sprijinul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consilierea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asistența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Moldova </a:t>
            </a:r>
            <a:r>
              <a:rPr lang="en-US" sz="1600" dirty="0" err="1">
                <a:solidFill>
                  <a:schemeClr val="bg1"/>
                </a:solidFill>
                <a:latin typeface="Constantia" panose="02030602050306030303" pitchFamily="18" charset="0"/>
              </a:rPr>
              <a:t>prin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noua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Inițiativă</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consolidare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capacităților</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apărare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securitate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conexe</a:t>
            </a:r>
            <a:r>
              <a:rPr lang="en-US" sz="1600" dirty="0">
                <a:solidFill>
                  <a:schemeClr val="bg1"/>
                </a:solidFill>
                <a:latin typeface="Constantia" panose="02030602050306030303" pitchFamily="18" charset="0"/>
              </a:rPr>
              <a:t> (DCB).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iunie</a:t>
            </a:r>
            <a:r>
              <a:rPr lang="en-US" sz="1600" dirty="0">
                <a:solidFill>
                  <a:schemeClr val="bg1"/>
                </a:solidFill>
                <a:latin typeface="Constantia" panose="02030602050306030303" pitchFamily="18" charset="0"/>
              </a:rPr>
              <a:t> 2015 s-a </a:t>
            </a:r>
            <a:r>
              <a:rPr lang="en-US" sz="1600" dirty="0" err="1">
                <a:solidFill>
                  <a:schemeClr val="bg1"/>
                </a:solidFill>
                <a:latin typeface="Constantia" panose="02030602050306030303" pitchFamily="18" charset="0"/>
              </a:rPr>
              <a:t>convenit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asupra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unui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pachet</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măsuri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adaptate</a:t>
            </a:r>
            <a:r>
              <a:rPr lang="en-US" sz="1600" dirty="0">
                <a:solidFill>
                  <a:schemeClr val="bg1"/>
                </a:solidFill>
                <a:latin typeface="Constantia" panose="02030602050306030303" pitchFamily="18" charset="0"/>
              </a:rPr>
              <a:t>.</a:t>
            </a:r>
            <a:endParaRPr lang="ro-RO" sz="1600" dirty="0">
              <a:solidFill>
                <a:schemeClr val="bg1"/>
              </a:solidFill>
              <a:latin typeface="Constantia" panose="02030602050306030303" pitchFamily="18" charset="0"/>
            </a:endParaRPr>
          </a:p>
          <a:p>
            <a:pPr>
              <a:buFont typeface="Arial" panose="020B0604020202020204" pitchFamily="34" charset="0"/>
              <a:buChar char="•"/>
            </a:pPr>
            <a:r>
              <a:rPr lang="en-US" sz="1600" dirty="0">
                <a:solidFill>
                  <a:schemeClr val="bg1"/>
                </a:solidFill>
                <a:latin typeface="Constantia" panose="02030602050306030303" pitchFamily="18" charset="0"/>
              </a:rPr>
              <a:t>La </a:t>
            </a:r>
            <a:r>
              <a:rPr lang="en-US" sz="1600" dirty="0" err="1">
                <a:solidFill>
                  <a:schemeClr val="bg1"/>
                </a:solidFill>
                <a:latin typeface="Constantia" panose="02030602050306030303" pitchFamily="18" charset="0"/>
              </a:rPr>
              <a:t>solicitarea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guvernului</a:t>
            </a:r>
            <a:r>
              <a:rPr lang="en-US" sz="1600" dirty="0">
                <a:solidFill>
                  <a:schemeClr val="bg1"/>
                </a:solidFill>
                <a:latin typeface="Constantia" panose="02030602050306030303" pitchFamily="18" charset="0"/>
              </a:rPr>
              <a:t> </a:t>
            </a:r>
            <a:r>
              <a:rPr lang="ro-RO" sz="1600" dirty="0">
                <a:solidFill>
                  <a:schemeClr val="bg1"/>
                </a:solidFill>
                <a:latin typeface="Constantia" panose="02030602050306030303" pitchFamily="18" charset="0"/>
              </a:rPr>
              <a:t>nostru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decembrie</a:t>
            </a:r>
            <a:r>
              <a:rPr lang="en-US" sz="1600" dirty="0">
                <a:solidFill>
                  <a:schemeClr val="bg1"/>
                </a:solidFill>
                <a:latin typeface="Constantia" panose="02030602050306030303" pitchFamily="18" charset="0"/>
              </a:rPr>
              <a:t> 2017 a </a:t>
            </a:r>
            <a:r>
              <a:rPr lang="en-US" sz="1600" dirty="0" err="1">
                <a:solidFill>
                  <a:schemeClr val="bg1"/>
                </a:solidFill>
                <a:latin typeface="Constantia" panose="02030602050306030303" pitchFamily="18" charset="0"/>
              </a:rPr>
              <a:t>fost</a:t>
            </a:r>
            <a:r>
              <a:rPr lang="en-US" sz="1600" dirty="0">
                <a:solidFill>
                  <a:schemeClr val="bg1"/>
                </a:solidFill>
                <a:latin typeface="Constantia" panose="02030602050306030303" pitchFamily="18" charset="0"/>
              </a:rPr>
              <a:t> </a:t>
            </a:r>
            <a:r>
              <a:rPr lang="ro-RO" sz="1600" dirty="0">
                <a:solidFill>
                  <a:schemeClr val="bg1"/>
                </a:solidFill>
                <a:latin typeface="Constantia" panose="02030602050306030303" pitchFamily="18" charset="0"/>
              </a:rPr>
              <a:t>deschis</a:t>
            </a:r>
            <a:r>
              <a:rPr lang="en-US" sz="1600" dirty="0">
                <a:solidFill>
                  <a:schemeClr val="bg1"/>
                </a:solidFill>
                <a:latin typeface="Constantia" panose="02030602050306030303" pitchFamily="18" charset="0"/>
              </a:rPr>
              <a:t> un </a:t>
            </a:r>
            <a:r>
              <a:rPr lang="en-US" sz="1600" dirty="0" err="1">
                <a:solidFill>
                  <a:schemeClr val="bg1"/>
                </a:solidFill>
                <a:latin typeface="Constantia" panose="02030602050306030303" pitchFamily="18" charset="0"/>
              </a:rPr>
              <a:t>birou</a:t>
            </a:r>
            <a:r>
              <a:rPr lang="en-US" sz="1600" dirty="0">
                <a:solidFill>
                  <a:schemeClr val="bg1"/>
                </a:solidFill>
                <a:latin typeface="Constantia" panose="02030602050306030303" pitchFamily="18" charset="0"/>
              </a:rPr>
              <a:t> civil de </a:t>
            </a:r>
            <a:r>
              <a:rPr lang="en-US" sz="1600" dirty="0" err="1">
                <a:solidFill>
                  <a:schemeClr val="bg1"/>
                </a:solidFill>
                <a:latin typeface="Constantia" panose="02030602050306030303" pitchFamily="18" charset="0"/>
              </a:rPr>
              <a:t>legătură</a:t>
            </a:r>
            <a:r>
              <a:rPr lang="en-US" sz="1600" dirty="0">
                <a:solidFill>
                  <a:schemeClr val="bg1"/>
                </a:solidFill>
                <a:latin typeface="Constantia" panose="02030602050306030303" pitchFamily="18" charset="0"/>
              </a:rPr>
              <a:t> NATO la </a:t>
            </a:r>
            <a:r>
              <a:rPr lang="en-US" sz="1600" dirty="0" err="1">
                <a:solidFill>
                  <a:schemeClr val="bg1"/>
                </a:solidFill>
                <a:latin typeface="Constantia" panose="02030602050306030303" pitchFamily="18" charset="0"/>
              </a:rPr>
              <a:t>Chișinău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promova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cooperarea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practică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facilita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sprijinul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reformele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țării</a:t>
            </a:r>
            <a:r>
              <a:rPr lang="en-US" sz="1600" dirty="0">
                <a:solidFill>
                  <a:schemeClr val="bg1"/>
                </a:solidFill>
                <a:latin typeface="Constantia" panose="02030602050306030303" pitchFamily="18" charset="0"/>
              </a:rPr>
              <a:t>.</a:t>
            </a:r>
            <a:r>
              <a:rPr lang="ro-RO" sz="1600" dirty="0">
                <a:solidFill>
                  <a:schemeClr val="bg1"/>
                </a:solidFill>
                <a:latin typeface="Constantia" panose="02030602050306030303" pitchFamily="18" charset="0"/>
              </a:rPr>
              <a:t> </a:t>
            </a:r>
          </a:p>
          <a:p>
            <a:pPr>
              <a:buFont typeface="Arial" panose="020B0604020202020204" pitchFamily="34" charset="0"/>
              <a:buChar char="•"/>
            </a:pPr>
            <a:r>
              <a:rPr lang="en-US" sz="1600" dirty="0">
                <a:solidFill>
                  <a:schemeClr val="bg1"/>
                </a:solidFill>
                <a:latin typeface="Constantia" panose="02030602050306030303" pitchFamily="18" charset="0"/>
              </a:rPr>
              <a:t>Moldova </a:t>
            </a:r>
            <a:r>
              <a:rPr lang="en-US" sz="1600" dirty="0" err="1">
                <a:solidFill>
                  <a:schemeClr val="bg1"/>
                </a:solidFill>
                <a:latin typeface="Constantia" panose="02030602050306030303" pitchFamily="18" charset="0"/>
              </a:rPr>
              <a:t>contribuie</a:t>
            </a:r>
            <a:r>
              <a:rPr lang="en-US" sz="1600" dirty="0">
                <a:solidFill>
                  <a:schemeClr val="bg1"/>
                </a:solidFill>
                <a:latin typeface="Constantia" panose="02030602050306030303" pitchFamily="18" charset="0"/>
              </a:rPr>
              <a:t> cu </a:t>
            </a:r>
            <a:r>
              <a:rPr lang="en-US" sz="1600" dirty="0" err="1">
                <a:solidFill>
                  <a:schemeClr val="bg1"/>
                </a:solidFill>
                <a:latin typeface="Constantia" panose="02030602050306030303" pitchFamily="18" charset="0"/>
              </a:rPr>
              <a:t>trupe</a:t>
            </a:r>
            <a:r>
              <a:rPr lang="en-US" sz="1600" dirty="0">
                <a:solidFill>
                  <a:schemeClr val="bg1"/>
                </a:solidFill>
                <a:latin typeface="Constantia" panose="02030602050306030303" pitchFamily="18" charset="0"/>
              </a:rPr>
              <a:t> la </a:t>
            </a:r>
            <a:r>
              <a:rPr lang="ro-RO" sz="1600" dirty="0">
                <a:solidFill>
                  <a:schemeClr val="bg1"/>
                </a:solidFill>
                <a:latin typeface="Constantia" panose="02030602050306030303" pitchFamily="18" charset="0"/>
              </a:rPr>
              <a:t>Misiunea de Pace în</a:t>
            </a:r>
            <a:r>
              <a:rPr lang="en-US" sz="1600" dirty="0">
                <a:solidFill>
                  <a:schemeClr val="bg1"/>
                </a:solidFill>
                <a:latin typeface="Constantia" panose="02030602050306030303" pitchFamily="18" charset="0"/>
              </a:rPr>
              <a:t> Kosovo (KFOR) din </a:t>
            </a:r>
            <a:r>
              <a:rPr lang="en-US" sz="1600" dirty="0" err="1">
                <a:solidFill>
                  <a:schemeClr val="bg1"/>
                </a:solidFill>
                <a:latin typeface="Constantia" panose="02030602050306030303" pitchFamily="18" charset="0"/>
              </a:rPr>
              <a:t>martie</a:t>
            </a:r>
            <a:r>
              <a:rPr lang="en-US" sz="1600" dirty="0">
                <a:solidFill>
                  <a:schemeClr val="bg1"/>
                </a:solidFill>
                <a:latin typeface="Constantia" panose="02030602050306030303" pitchFamily="18" charset="0"/>
              </a:rPr>
              <a:t> 2014.</a:t>
            </a:r>
          </a:p>
          <a:p>
            <a:pPr>
              <a:buFont typeface="Arial" panose="020B0604020202020204" pitchFamily="34" charset="0"/>
              <a:buChar char="•"/>
            </a:pPr>
            <a:r>
              <a:rPr lang="en-US" sz="1600" dirty="0">
                <a:solidFill>
                  <a:schemeClr val="bg1"/>
                </a:solidFill>
                <a:latin typeface="Constantia" panose="02030602050306030303" pitchFamily="18" charset="0"/>
              </a:rPr>
              <a:t>NATO nu are un </a:t>
            </a:r>
            <a:r>
              <a:rPr lang="en-US" sz="1600" dirty="0" err="1">
                <a:solidFill>
                  <a:schemeClr val="bg1"/>
                </a:solidFill>
                <a:latin typeface="Constantia" panose="02030602050306030303" pitchFamily="18" charset="0"/>
              </a:rPr>
              <a:t>rol</a:t>
            </a:r>
            <a:r>
              <a:rPr lang="en-US" sz="1600" dirty="0">
                <a:solidFill>
                  <a:schemeClr val="bg1"/>
                </a:solidFill>
                <a:latin typeface="Constantia" panose="02030602050306030303" pitchFamily="18" charset="0"/>
              </a:rPr>
              <a:t> direct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procesul</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soluționare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conflictului</a:t>
            </a:r>
            <a:r>
              <a:rPr lang="en-US" sz="1600" dirty="0">
                <a:solidFill>
                  <a:schemeClr val="bg1"/>
                </a:solidFill>
                <a:latin typeface="Constantia" panose="02030602050306030303" pitchFamily="18" charset="0"/>
              </a:rPr>
              <a:t> din </a:t>
            </a:r>
            <a:r>
              <a:rPr lang="en-US" sz="1600" dirty="0" err="1">
                <a:solidFill>
                  <a:schemeClr val="bg1"/>
                </a:solidFill>
                <a:latin typeface="Constantia" panose="02030602050306030303" pitchFamily="18" charset="0"/>
              </a:rPr>
              <a:t>regiunea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transnistreană</a:t>
            </a:r>
            <a:r>
              <a:rPr lang="en-US" sz="1600" dirty="0">
                <a:solidFill>
                  <a:schemeClr val="bg1"/>
                </a:solidFill>
                <a:latin typeface="Constantia" panose="02030602050306030303" pitchFamily="18" charset="0"/>
              </a:rPr>
              <a:t>. Cu </a:t>
            </a:r>
            <a:r>
              <a:rPr lang="en-US" sz="1600" dirty="0" err="1">
                <a:solidFill>
                  <a:schemeClr val="bg1"/>
                </a:solidFill>
                <a:latin typeface="Constantia" panose="02030602050306030303" pitchFamily="18" charset="0"/>
              </a:rPr>
              <a:t>toate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acestea</a:t>
            </a:r>
            <a:r>
              <a:rPr lang="en-US" sz="1600" dirty="0">
                <a:solidFill>
                  <a:schemeClr val="bg1"/>
                </a:solidFill>
                <a:latin typeface="Constantia" panose="02030602050306030303" pitchFamily="18" charset="0"/>
              </a:rPr>
              <a:t>, </a:t>
            </a:r>
            <a:r>
              <a:rPr lang="ro-RO" sz="1600" dirty="0">
                <a:solidFill>
                  <a:schemeClr val="bg1"/>
                </a:solidFill>
                <a:latin typeface="Constantia" panose="02030602050306030303" pitchFamily="18" charset="0"/>
              </a:rPr>
              <a:t>Organizația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urmăre</a:t>
            </a:r>
            <a:r>
              <a:rPr lang="ro-RO" sz="1600" dirty="0" err="1">
                <a:solidFill>
                  <a:schemeClr val="bg1"/>
                </a:solidFill>
                <a:latin typeface="Constantia" panose="02030602050306030303" pitchFamily="18" charset="0"/>
              </a:rPr>
              <a:t>ște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îndeaproape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evoluțiile</a:t>
            </a:r>
            <a:r>
              <a:rPr lang="en-US" sz="1600" dirty="0">
                <a:solidFill>
                  <a:schemeClr val="bg1"/>
                </a:solidFill>
                <a:latin typeface="Constantia" panose="02030602050306030303" pitchFamily="18" charset="0"/>
              </a:rPr>
              <a:t> din </a:t>
            </a:r>
            <a:r>
              <a:rPr lang="en-US" sz="1600" dirty="0" err="1">
                <a:solidFill>
                  <a:schemeClr val="bg1"/>
                </a:solidFill>
                <a:latin typeface="Constantia" panose="02030602050306030303" pitchFamily="18" charset="0"/>
              </a:rPr>
              <a:t>regiune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Rusia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trebuie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se </a:t>
            </a:r>
            <a:r>
              <a:rPr lang="en-US" sz="1600" dirty="0" err="1">
                <a:solidFill>
                  <a:schemeClr val="bg1"/>
                </a:solidFill>
                <a:latin typeface="Constantia" panose="02030602050306030303" pitchFamily="18" charset="0"/>
              </a:rPr>
              <a:t>conformeze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obligațiilor</a:t>
            </a:r>
            <a:r>
              <a:rPr lang="en-US" sz="1600" dirty="0">
                <a:solidFill>
                  <a:schemeClr val="bg1"/>
                </a:solidFill>
                <a:latin typeface="Constantia" panose="02030602050306030303" pitchFamily="18" charset="0"/>
              </a:rPr>
              <a:t> sale </a:t>
            </a:r>
            <a:r>
              <a:rPr lang="en-US" sz="1600" dirty="0" err="1">
                <a:solidFill>
                  <a:schemeClr val="bg1"/>
                </a:solidFill>
                <a:latin typeface="Constantia" panose="02030602050306030303" pitchFamily="18" charset="0"/>
              </a:rPr>
              <a:t>internaționale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inclusiv</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respecte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integritatea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teritorială</a:t>
            </a:r>
            <a:r>
              <a:rPr lang="en-US" sz="1600" dirty="0">
                <a:solidFill>
                  <a:schemeClr val="bg1"/>
                </a:solidFill>
                <a:latin typeface="Constantia" panose="02030602050306030303" pitchFamily="18" charset="0"/>
              </a:rPr>
              <a:t> a </a:t>
            </a:r>
            <a:r>
              <a:rPr lang="ro-RO" sz="1600" dirty="0">
                <a:solidFill>
                  <a:schemeClr val="bg1"/>
                </a:solidFill>
                <a:latin typeface="Constantia" panose="02030602050306030303" pitchFamily="18" charset="0"/>
              </a:rPr>
              <a:t>statelor suverane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dreptul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acestora</a:t>
            </a:r>
            <a:r>
              <a:rPr lang="en-US" sz="1600" dirty="0">
                <a:solidFill>
                  <a:schemeClr val="bg1"/>
                </a:solidFill>
                <a:latin typeface="Constantia" panose="02030602050306030303" pitchFamily="18" charset="0"/>
              </a:rPr>
              <a:t> de a-</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alege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propriile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acorduri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securitate</a:t>
            </a:r>
            <a:r>
              <a:rPr lang="en-US" sz="1600" dirty="0">
                <a:solidFill>
                  <a:schemeClr val="bg1"/>
                </a:solidFill>
                <a:latin typeface="Constantia" panose="02030602050306030303" pitchFamily="18" charset="0"/>
              </a:rPr>
              <a:t>.</a:t>
            </a:r>
            <a:endParaRPr lang="ro-RO" sz="1600" dirty="0">
              <a:solidFill>
                <a:schemeClr val="bg1"/>
              </a:solidFill>
              <a:latin typeface="Constantia" panose="02030602050306030303" pitchFamily="18" charset="0"/>
            </a:endParaRPr>
          </a:p>
          <a:p>
            <a:pPr>
              <a:buFont typeface="Arial" panose="020B0604020202020204" pitchFamily="34" charset="0"/>
              <a:buChar char="•"/>
            </a:pPr>
            <a:r>
              <a:rPr lang="en-US" sz="1600" dirty="0" err="1">
                <a:solidFill>
                  <a:schemeClr val="bg1"/>
                </a:solidFill>
                <a:latin typeface="Constantia" panose="02030602050306030303" pitchFamily="18" charset="0"/>
              </a:rPr>
              <a:t>Având</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vedere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invazia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neprovocată</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Rusiei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Ucraina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2022, NATO </a:t>
            </a:r>
            <a:r>
              <a:rPr lang="en-US" sz="1600" dirty="0" err="1">
                <a:solidFill>
                  <a:schemeClr val="bg1"/>
                </a:solidFill>
                <a:latin typeface="Constantia" panose="02030602050306030303" pitchFamily="18" charset="0"/>
              </a:rPr>
              <a:t>își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sporește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sprijinul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parteneri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inclusiv</a:t>
            </a:r>
            <a:r>
              <a:rPr lang="en-US" sz="1600" dirty="0">
                <a:solidFill>
                  <a:schemeClr val="bg1"/>
                </a:solidFill>
                <a:latin typeface="Constantia" panose="02030602050306030303" pitchFamily="18" charset="0"/>
              </a:rPr>
              <a:t> Moldova,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a:t>
            </a:r>
            <a:r>
              <a:rPr lang="en-US" sz="1600" dirty="0" err="1">
                <a:solidFill>
                  <a:schemeClr val="bg1"/>
                </a:solidFill>
                <a:latin typeface="Constantia" panose="02030602050306030303" pitchFamily="18" charset="0"/>
              </a:rPr>
              <a:t>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ajuta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dezvolte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capacitățile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consolideze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reziliența</a:t>
            </a:r>
            <a:r>
              <a:rPr lang="ro-RO" sz="1600" dirty="0">
                <a:solidFill>
                  <a:schemeClr val="bg1"/>
                </a:solidFill>
                <a:latin typeface="Constantia" panose="02030602050306030303" pitchFamily="18" charset="0"/>
              </a:rPr>
              <a:t> infrastructurilor critice</a:t>
            </a:r>
            <a:r>
              <a:rPr lang="en-US" sz="1600" dirty="0">
                <a:solidFill>
                  <a:schemeClr val="bg1"/>
                </a:solidFill>
                <a:latin typeface="Constantia" panose="02030602050306030303" pitchFamily="18" charset="0"/>
              </a:rPr>
              <a:t>.</a:t>
            </a:r>
          </a:p>
          <a:p>
            <a:pPr>
              <a:buFont typeface="Arial" panose="020B0604020202020204" pitchFamily="34" charset="0"/>
              <a:buChar char="•"/>
            </a:pPr>
            <a:r>
              <a:rPr lang="en-US" sz="1600" dirty="0">
                <a:solidFill>
                  <a:schemeClr val="bg1"/>
                </a:solidFill>
                <a:latin typeface="Constantia" panose="02030602050306030303" pitchFamily="18" charset="0"/>
              </a:rPr>
              <a:t>La </a:t>
            </a:r>
            <a:r>
              <a:rPr lang="en-US" sz="1600" dirty="0" err="1">
                <a:solidFill>
                  <a:schemeClr val="bg1"/>
                </a:solidFill>
                <a:latin typeface="Constantia" panose="02030602050306030303" pitchFamily="18" charset="0"/>
              </a:rPr>
              <a:t>summitul</a:t>
            </a:r>
            <a:r>
              <a:rPr lang="en-US" sz="1600" dirty="0">
                <a:solidFill>
                  <a:schemeClr val="bg1"/>
                </a:solidFill>
                <a:latin typeface="Constantia" panose="02030602050306030303" pitchFamily="18" charset="0"/>
              </a:rPr>
              <a:t> NATO din 2022 de la Madrid, </a:t>
            </a:r>
            <a:r>
              <a:rPr lang="en-US" sz="1600" dirty="0" err="1">
                <a:solidFill>
                  <a:schemeClr val="bg1"/>
                </a:solidFill>
                <a:latin typeface="Constantia" panose="02030602050306030303" pitchFamily="18" charset="0"/>
              </a:rPr>
              <a:t>aliații</a:t>
            </a:r>
            <a:r>
              <a:rPr lang="en-US" sz="1600" dirty="0">
                <a:solidFill>
                  <a:schemeClr val="bg1"/>
                </a:solidFill>
                <a:latin typeface="Constantia" panose="02030602050306030303" pitchFamily="18" charset="0"/>
              </a:rPr>
              <a:t> au </a:t>
            </a:r>
            <a:r>
              <a:rPr lang="en-US" sz="1600" dirty="0" err="1">
                <a:solidFill>
                  <a:schemeClr val="bg1"/>
                </a:solidFill>
                <a:latin typeface="Constantia" panose="02030602050306030303" pitchFamily="18" charset="0"/>
              </a:rPr>
              <a:t>convenit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asupra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unui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pachet</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măsuri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sprijin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adaptate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ajuta</a:t>
            </a:r>
            <a:r>
              <a:rPr lang="en-US" sz="1600" dirty="0">
                <a:solidFill>
                  <a:schemeClr val="bg1"/>
                </a:solidFill>
                <a:latin typeface="Constantia" panose="02030602050306030303" pitchFamily="18" charset="0"/>
              </a:rPr>
              <a:t> Moldova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consolideze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reziliența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națională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pregătirea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civilă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Pachetul</a:t>
            </a:r>
            <a:r>
              <a:rPr lang="en-US" sz="1600" dirty="0">
                <a:solidFill>
                  <a:schemeClr val="bg1"/>
                </a:solidFill>
                <a:latin typeface="Constantia" panose="02030602050306030303" pitchFamily="18" charset="0"/>
              </a:rPr>
              <a:t> DCB </a:t>
            </a:r>
            <a:r>
              <a:rPr lang="en-US" sz="1600" dirty="0" err="1">
                <a:solidFill>
                  <a:schemeClr val="bg1"/>
                </a:solidFill>
                <a:latin typeface="Constantia" panose="02030602050306030303" pitchFamily="18" charset="0"/>
              </a:rPr>
              <a:t>consolidat</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fost</a:t>
            </a:r>
            <a:r>
              <a:rPr lang="en-US" sz="1600" dirty="0">
                <a:solidFill>
                  <a:schemeClr val="bg1"/>
                </a:solidFill>
                <a:latin typeface="Constantia" panose="02030602050306030303" pitchFamily="18" charset="0"/>
              </a:rPr>
              <a:t> ulterior </a:t>
            </a:r>
            <a:r>
              <a:rPr lang="en-US" sz="1600" dirty="0" err="1">
                <a:solidFill>
                  <a:schemeClr val="bg1"/>
                </a:solidFill>
                <a:latin typeface="Constantia" panose="02030602050306030303" pitchFamily="18" charset="0"/>
              </a:rPr>
              <a:t>aprobat</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miniștrii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apărării</a:t>
            </a:r>
            <a:r>
              <a:rPr lang="en-US" sz="1600" dirty="0">
                <a:solidFill>
                  <a:schemeClr val="bg1"/>
                </a:solidFill>
                <a:latin typeface="Constantia" panose="02030602050306030303" pitchFamily="18" charset="0"/>
              </a:rPr>
              <a:t> din </a:t>
            </a:r>
            <a:r>
              <a:rPr lang="en-US" sz="1600" dirty="0" err="1">
                <a:solidFill>
                  <a:schemeClr val="bg1"/>
                </a:solidFill>
                <a:latin typeface="Constantia" panose="02030602050306030303" pitchFamily="18" charset="0"/>
              </a:rPr>
              <a:t>cadrul</a:t>
            </a:r>
            <a:r>
              <a:rPr lang="en-US" sz="1600" dirty="0">
                <a:solidFill>
                  <a:schemeClr val="bg1"/>
                </a:solidFill>
                <a:latin typeface="Constantia" panose="02030602050306030303" pitchFamily="18" charset="0"/>
              </a:rPr>
              <a:t> NATO la </a:t>
            </a:r>
            <a:r>
              <a:rPr lang="en-US" sz="1600" dirty="0" err="1">
                <a:solidFill>
                  <a:schemeClr val="bg1"/>
                </a:solidFill>
                <a:latin typeface="Constantia" panose="02030602050306030303" pitchFamily="18" charset="0"/>
              </a:rPr>
              <a:t>reuniunea</a:t>
            </a:r>
            <a:r>
              <a:rPr lang="en-US" sz="1600" dirty="0">
                <a:solidFill>
                  <a:schemeClr val="bg1"/>
                </a:solidFill>
                <a:latin typeface="Constantia" panose="02030602050306030303" pitchFamily="18" charset="0"/>
              </a:rPr>
              <a:t> lor din </a:t>
            </a:r>
            <a:r>
              <a:rPr lang="en-US" sz="1600" dirty="0" err="1">
                <a:solidFill>
                  <a:schemeClr val="bg1"/>
                </a:solidFill>
                <a:latin typeface="Constantia" panose="02030602050306030303" pitchFamily="18" charset="0"/>
              </a:rPr>
              <a:t>februarie</a:t>
            </a:r>
            <a:r>
              <a:rPr lang="en-US" sz="1600" dirty="0">
                <a:solidFill>
                  <a:schemeClr val="bg1"/>
                </a:solidFill>
                <a:latin typeface="Constantia" panose="02030602050306030303" pitchFamily="18" charset="0"/>
              </a:rPr>
              <a:t> 2023.</a:t>
            </a:r>
          </a:p>
          <a:p>
            <a:pPr>
              <a:buFont typeface="Arial" panose="020B0604020202020204" pitchFamily="34" charset="0"/>
              <a:buChar char="•"/>
            </a:pPr>
            <a:endParaRPr lang="en-US" sz="1600" dirty="0">
              <a:solidFill>
                <a:schemeClr val="bg1"/>
              </a:solidFill>
              <a:latin typeface="Constantia" panose="02030602050306030303" pitchFamily="18" charset="0"/>
            </a:endParaRPr>
          </a:p>
          <a:p>
            <a:pPr>
              <a:buFont typeface="Arial" panose="020B0604020202020204" pitchFamily="34" charset="0"/>
              <a:buChar char="•"/>
            </a:pPr>
            <a:endParaRPr lang="en-US" sz="16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339565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NATO-REPUBLICA MOLDOVA</a:t>
            </a:r>
            <a:endParaRPr lang="en-US"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46B1E72F-920B-48EE-86B0-3B43F211D181}"/>
              </a:ext>
            </a:extLst>
          </p:cNvPr>
          <p:cNvSpPr txBox="1"/>
          <p:nvPr/>
        </p:nvSpPr>
        <p:spPr>
          <a:xfrm>
            <a:off x="0" y="1286933"/>
            <a:ext cx="12031134" cy="6001643"/>
          </a:xfrm>
          <a:prstGeom prst="rect">
            <a:avLst/>
          </a:prstGeom>
          <a:noFill/>
        </p:spPr>
        <p:txBody>
          <a:bodyPr wrap="square" rtlCol="0">
            <a:spAutoFit/>
          </a:bodyPr>
          <a:lstStyle/>
          <a:p>
            <a:pPr>
              <a:buFont typeface="Arial" panose="020B0604020202020204" pitchFamily="34" charset="0"/>
              <a:buChar char="•"/>
            </a:pPr>
            <a:r>
              <a:rPr lang="en-US" sz="1600" dirty="0">
                <a:solidFill>
                  <a:schemeClr val="bg1"/>
                </a:solidFill>
                <a:latin typeface="Constantia" panose="02030602050306030303" pitchFamily="18" charset="0"/>
              </a:rPr>
              <a:t>NATO </a:t>
            </a:r>
            <a:r>
              <a:rPr lang="en-US" sz="1600" dirty="0" err="1">
                <a:solidFill>
                  <a:schemeClr val="bg1"/>
                </a:solidFill>
                <a:latin typeface="Constantia" panose="02030602050306030303" pitchFamily="18" charset="0"/>
              </a:rPr>
              <a:t>oferă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sprijin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personalizat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reforma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apărării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eforturile</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modernizare</a:t>
            </a:r>
            <a:r>
              <a:rPr lang="en-US" sz="1600" dirty="0">
                <a:solidFill>
                  <a:schemeClr val="bg1"/>
                </a:solidFill>
                <a:latin typeface="Constantia" panose="02030602050306030303" pitchFamily="18" charset="0"/>
              </a:rPr>
              <a:t> ale </a:t>
            </a:r>
            <a:r>
              <a:rPr lang="en-US" sz="1600" dirty="0" err="1">
                <a:solidFill>
                  <a:schemeClr val="bg1"/>
                </a:solidFill>
                <a:latin typeface="Constantia" panose="02030602050306030303" pitchFamily="18" charset="0"/>
              </a:rPr>
              <a:t>Moldovei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prin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intermediul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Procesului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planificare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revizuire</a:t>
            </a:r>
            <a:r>
              <a:rPr lang="en-US" sz="1600" dirty="0">
                <a:solidFill>
                  <a:schemeClr val="bg1"/>
                </a:solidFill>
                <a:latin typeface="Constantia" panose="02030602050306030303" pitchFamily="18" charset="0"/>
              </a:rPr>
              <a:t> (PARP) al </a:t>
            </a:r>
            <a:r>
              <a:rPr lang="en-US" sz="1600" dirty="0" err="1">
                <a:solidFill>
                  <a:schemeClr val="bg1"/>
                </a:solidFill>
                <a:latin typeface="Constantia" panose="02030602050306030303" pitchFamily="18" charset="0"/>
              </a:rPr>
              <a:t>PfP</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din 2015, cu </a:t>
            </a:r>
            <a:r>
              <a:rPr lang="en-US" sz="1600" dirty="0" err="1">
                <a:solidFill>
                  <a:schemeClr val="bg1"/>
                </a:solidFill>
                <a:latin typeface="Constantia" panose="02030602050306030303" pitchFamily="18" charset="0"/>
              </a:rPr>
              <a:t>asistență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cadrul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Inițiativei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consolidare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capacităților</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apărare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securitate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conexe</a:t>
            </a:r>
            <a:r>
              <a:rPr lang="en-US" sz="1600" dirty="0">
                <a:solidFill>
                  <a:schemeClr val="bg1"/>
                </a:solidFill>
                <a:latin typeface="Constantia" panose="02030602050306030303" pitchFamily="18" charset="0"/>
              </a:rPr>
              <a:t> (DCB).</a:t>
            </a:r>
          </a:p>
          <a:p>
            <a:pPr>
              <a:buFont typeface="Arial" panose="020B0604020202020204" pitchFamily="34" charset="0"/>
              <a:buChar char="•"/>
            </a:pPr>
            <a:r>
              <a:rPr lang="en-US" sz="1600" dirty="0" err="1">
                <a:solidFill>
                  <a:schemeClr val="bg1"/>
                </a:solidFill>
                <a:latin typeface="Constantia" panose="02030602050306030303" pitchFamily="18" charset="0"/>
              </a:rPr>
              <a:t>Pachetul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consolidat</a:t>
            </a:r>
            <a:r>
              <a:rPr lang="en-US" sz="1600" dirty="0">
                <a:solidFill>
                  <a:schemeClr val="bg1"/>
                </a:solidFill>
                <a:latin typeface="Constantia" panose="02030602050306030303" pitchFamily="18" charset="0"/>
              </a:rPr>
              <a:t> DCB </a:t>
            </a:r>
            <a:r>
              <a:rPr lang="en-US" sz="1600" dirty="0" err="1">
                <a:solidFill>
                  <a:schemeClr val="bg1"/>
                </a:solidFill>
                <a:latin typeface="Constantia" panose="02030602050306030303" pitchFamily="18" charset="0"/>
              </a:rPr>
              <a:t>aprobat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februarie</a:t>
            </a:r>
            <a:r>
              <a:rPr lang="en-US" sz="1600" dirty="0">
                <a:solidFill>
                  <a:schemeClr val="bg1"/>
                </a:solidFill>
                <a:latin typeface="Constantia" panose="02030602050306030303" pitchFamily="18" charset="0"/>
              </a:rPr>
              <a:t> 2023 </a:t>
            </a:r>
            <a:r>
              <a:rPr lang="en-US" sz="1600" dirty="0" err="1">
                <a:solidFill>
                  <a:schemeClr val="bg1"/>
                </a:solidFill>
                <a:latin typeface="Constantia" panose="02030602050306030303" pitchFamily="18" charset="0"/>
              </a:rPr>
              <a:t>va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sprijini</a:t>
            </a:r>
            <a:r>
              <a:rPr lang="en-US" sz="1600" dirty="0">
                <a:solidFill>
                  <a:schemeClr val="bg1"/>
                </a:solidFill>
                <a:latin typeface="Constantia" panose="02030602050306030303" pitchFamily="18" charset="0"/>
              </a:rPr>
              <a:t> Moldova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punerea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aplicare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propriilor</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planuri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dezvoltare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modernizare</a:t>
            </a:r>
            <a:r>
              <a:rPr lang="en-US" sz="1600" dirty="0">
                <a:solidFill>
                  <a:schemeClr val="bg1"/>
                </a:solidFill>
                <a:latin typeface="Constantia" panose="02030602050306030303" pitchFamily="18" charset="0"/>
              </a:rPr>
              <a:t> pe termen lung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domeniul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securității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apărării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Acesta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va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sprijini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continuare</a:t>
            </a:r>
            <a:r>
              <a:rPr lang="en-US" sz="1600" dirty="0">
                <a:solidFill>
                  <a:schemeClr val="bg1"/>
                </a:solidFill>
                <a:latin typeface="Constantia" panose="02030602050306030303" pitchFamily="18" charset="0"/>
              </a:rPr>
              <a:t> Moldova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consolidarea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capacității</a:t>
            </a:r>
            <a:r>
              <a:rPr lang="en-US" sz="1600" dirty="0">
                <a:solidFill>
                  <a:schemeClr val="bg1"/>
                </a:solidFill>
                <a:latin typeface="Constantia" panose="02030602050306030303" pitchFamily="18" charset="0"/>
              </a:rPr>
              <a:t> sale de </a:t>
            </a:r>
            <a:r>
              <a:rPr lang="en-US" sz="1600" dirty="0" err="1">
                <a:solidFill>
                  <a:schemeClr val="bg1"/>
                </a:solidFill>
                <a:latin typeface="Constantia" panose="02030602050306030303" pitchFamily="18" charset="0"/>
              </a:rPr>
              <a:t>formare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logistică</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gestionare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resurselor</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umane</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apărare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cibernetică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comunicații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strategice</a:t>
            </a:r>
            <a:r>
              <a:rPr lang="en-US" sz="1600" dirty="0">
                <a:solidFill>
                  <a:schemeClr val="bg1"/>
                </a:solidFill>
                <a:latin typeface="Constantia" panose="02030602050306030303" pitchFamily="18" charset="0"/>
              </a:rPr>
              <a:t>.</a:t>
            </a:r>
          </a:p>
          <a:p>
            <a:pPr>
              <a:buFont typeface="Arial" panose="020B0604020202020204" pitchFamily="34" charset="0"/>
              <a:buChar char="•"/>
            </a:pPr>
            <a:r>
              <a:rPr lang="en-US" sz="1600" dirty="0" err="1">
                <a:solidFill>
                  <a:schemeClr val="bg1"/>
                </a:solidFill>
                <a:latin typeface="Constantia" panose="02030602050306030303" pitchFamily="18" charset="0"/>
              </a:rPr>
              <a:t>Prin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intermediul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Programului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îmbunătățire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educației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apărare</a:t>
            </a:r>
            <a:r>
              <a:rPr lang="en-US" sz="1600" dirty="0">
                <a:solidFill>
                  <a:schemeClr val="bg1"/>
                </a:solidFill>
                <a:latin typeface="Constantia" panose="02030602050306030303" pitchFamily="18" charset="0"/>
              </a:rPr>
              <a:t> (DEEP)</a:t>
            </a:r>
            <a:r>
              <a:rPr lang="ro-RO" sz="1600" dirty="0">
                <a:solidFill>
                  <a:schemeClr val="bg1"/>
                </a:solidFill>
                <a:latin typeface="Constantia" panose="02030602050306030303" pitchFamily="18" charset="0"/>
              </a:rPr>
              <a:t>,</a:t>
            </a:r>
            <a:r>
              <a:rPr lang="en-US" sz="1600" dirty="0">
                <a:solidFill>
                  <a:schemeClr val="bg1"/>
                </a:solidFill>
                <a:latin typeface="Constantia" panose="02030602050306030303" pitchFamily="18" charset="0"/>
              </a:rPr>
              <a:t> NATO </a:t>
            </a:r>
            <a:r>
              <a:rPr lang="en-US" sz="1600" dirty="0" err="1">
                <a:solidFill>
                  <a:schemeClr val="bg1"/>
                </a:solidFill>
                <a:latin typeface="Constantia" panose="02030602050306030303" pitchFamily="18" charset="0"/>
              </a:rPr>
              <a:t>oferă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consultanță</a:t>
            </a:r>
            <a:r>
              <a:rPr lang="en-US" sz="1600" dirty="0">
                <a:solidFill>
                  <a:schemeClr val="bg1"/>
                </a:solidFill>
                <a:latin typeface="Constantia" panose="02030602050306030303" pitchFamily="18" charset="0"/>
              </a:rPr>
              <a:t> cu </a:t>
            </a:r>
            <a:r>
              <a:rPr lang="en-US" sz="1600" dirty="0" err="1">
                <a:solidFill>
                  <a:schemeClr val="bg1"/>
                </a:solidFill>
                <a:latin typeface="Constantia" panose="02030602050306030303" pitchFamily="18" charset="0"/>
              </a:rPr>
              <a:t>privire</a:t>
            </a:r>
            <a:r>
              <a:rPr lang="en-US" sz="1600" dirty="0">
                <a:solidFill>
                  <a:schemeClr val="bg1"/>
                </a:solidFill>
                <a:latin typeface="Constantia" panose="02030602050306030303" pitchFamily="18" charset="0"/>
              </a:rPr>
              <a:t> la </a:t>
            </a:r>
            <a:r>
              <a:rPr lang="en-US" sz="1600" dirty="0" err="1">
                <a:solidFill>
                  <a:schemeClr val="bg1"/>
                </a:solidFill>
                <a:latin typeface="Constantia" panose="02030602050306030303" pitchFamily="18" charset="0"/>
              </a:rPr>
              <a:t>modul</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construire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dezvoltare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reformă</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instituțiilor</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învățământ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ajuta</a:t>
            </a:r>
            <a:r>
              <a:rPr lang="en-US" sz="1600" dirty="0">
                <a:solidFill>
                  <a:schemeClr val="bg1"/>
                </a:solidFill>
                <a:latin typeface="Constantia" panose="02030602050306030303" pitchFamily="18" charset="0"/>
              </a:rPr>
              <a:t> Moldova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construiască</a:t>
            </a:r>
            <a:r>
              <a:rPr lang="en-US" sz="1600" dirty="0">
                <a:solidFill>
                  <a:schemeClr val="bg1"/>
                </a:solidFill>
                <a:latin typeface="Constantia" panose="02030602050306030303" pitchFamily="18" charset="0"/>
              </a:rPr>
              <a:t> un </a:t>
            </a:r>
            <a:r>
              <a:rPr lang="en-US" sz="1600" dirty="0" err="1">
                <a:solidFill>
                  <a:schemeClr val="bg1"/>
                </a:solidFill>
                <a:latin typeface="Constantia" panose="02030602050306030303" pitchFamily="18" charset="0"/>
              </a:rPr>
              <a:t>sistem</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învățământ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militar</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profesionist</a:t>
            </a:r>
            <a:r>
              <a:rPr lang="en-US" sz="1600" dirty="0">
                <a:solidFill>
                  <a:schemeClr val="bg1"/>
                </a:solidFill>
                <a:latin typeface="Constantia" panose="02030602050306030303" pitchFamily="18" charset="0"/>
              </a:rPr>
              <a:t>, cu </a:t>
            </a:r>
            <a:r>
              <a:rPr lang="en-US" sz="1600" dirty="0" err="1">
                <a:solidFill>
                  <a:schemeClr val="bg1"/>
                </a:solidFill>
                <a:latin typeface="Constantia" panose="02030602050306030303" pitchFamily="18" charset="0"/>
              </a:rPr>
              <a:t>diplome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universitare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cursuri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specializate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oferite</a:t>
            </a:r>
            <a:r>
              <a:rPr lang="en-US" sz="1600" dirty="0">
                <a:solidFill>
                  <a:schemeClr val="bg1"/>
                </a:solidFill>
                <a:latin typeface="Constantia" panose="02030602050306030303" pitchFamily="18" charset="0"/>
              </a:rPr>
              <a:t> de c</a:t>
            </a:r>
            <a:r>
              <a:rPr lang="ro-RO" sz="1600" dirty="0" err="1">
                <a:solidFill>
                  <a:schemeClr val="bg1"/>
                </a:solidFill>
                <a:latin typeface="Constantia" panose="02030602050306030303" pitchFamily="18" charset="0"/>
              </a:rPr>
              <a:t>ătre</a:t>
            </a:r>
            <a:r>
              <a:rPr lang="ro-RO" sz="1600" dirty="0">
                <a:solidFill>
                  <a:schemeClr val="bg1"/>
                </a:solidFill>
                <a:latin typeface="Constantia" panose="02030602050306030303" pitchFamily="18" charset="0"/>
              </a:rPr>
              <a:t> </a:t>
            </a:r>
            <a:r>
              <a:rPr lang="en-US" sz="1600" dirty="0">
                <a:solidFill>
                  <a:schemeClr val="bg1"/>
                </a:solidFill>
                <a:latin typeface="Constantia" panose="02030602050306030303" pitchFamily="18" charset="0"/>
              </a:rPr>
              <a:t>Academia </a:t>
            </a:r>
            <a:r>
              <a:rPr lang="en-US" sz="1600" dirty="0" err="1">
                <a:solidFill>
                  <a:schemeClr val="bg1"/>
                </a:solidFill>
                <a:latin typeface="Constantia" panose="02030602050306030303" pitchFamily="18" charset="0"/>
              </a:rPr>
              <a:t>Militară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Alexandru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cel</a:t>
            </a:r>
            <a:r>
              <a:rPr lang="en-US" sz="1600" dirty="0">
                <a:solidFill>
                  <a:schemeClr val="bg1"/>
                </a:solidFill>
                <a:latin typeface="Constantia" panose="02030602050306030303" pitchFamily="18" charset="0"/>
              </a:rPr>
              <a:t> Bun’’, </a:t>
            </a:r>
            <a:r>
              <a:rPr lang="en-US" sz="1600" dirty="0" err="1">
                <a:solidFill>
                  <a:schemeClr val="bg1"/>
                </a:solidFill>
                <a:latin typeface="Constantia" panose="02030602050306030303" pitchFamily="18" charset="0"/>
              </a:rPr>
              <a:t>centrul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său</a:t>
            </a:r>
            <a:r>
              <a:rPr lang="en-US" sz="1600" dirty="0">
                <a:solidFill>
                  <a:schemeClr val="bg1"/>
                </a:solidFill>
                <a:latin typeface="Constantia" panose="02030602050306030303" pitchFamily="18" charset="0"/>
              </a:rPr>
              <a:t> de </a:t>
            </a:r>
            <a:r>
              <a:rPr lang="ro-RO" sz="1600" dirty="0">
                <a:solidFill>
                  <a:schemeClr val="bg1"/>
                </a:solidFill>
                <a:latin typeface="Constantia" panose="02030602050306030303" pitchFamily="18" charset="0"/>
              </a:rPr>
              <a:t>f</a:t>
            </a:r>
            <a:r>
              <a:rPr lang="en-US" sz="1600" dirty="0" err="1">
                <a:solidFill>
                  <a:schemeClr val="bg1"/>
                </a:solidFill>
                <a:latin typeface="Constantia" panose="02030602050306030303" pitchFamily="18" charset="0"/>
              </a:rPr>
              <a:t>ormare</a:t>
            </a:r>
            <a:r>
              <a:rPr lang="en-US" sz="1600" dirty="0">
                <a:solidFill>
                  <a:schemeClr val="bg1"/>
                </a:solidFill>
                <a:latin typeface="Constantia" panose="02030602050306030303" pitchFamily="18" charset="0"/>
              </a:rPr>
              <a:t> </a:t>
            </a:r>
            <a:r>
              <a:rPr lang="ro-RO" sz="1600" dirty="0">
                <a:solidFill>
                  <a:schemeClr val="bg1"/>
                </a:solidFill>
                <a:latin typeface="Constantia" panose="02030602050306030303" pitchFamily="18" charset="0"/>
              </a:rPr>
              <a:t>c</a:t>
            </a:r>
            <a:r>
              <a:rPr lang="en-US" sz="1600" dirty="0" err="1">
                <a:solidFill>
                  <a:schemeClr val="bg1"/>
                </a:solidFill>
                <a:latin typeface="Constantia" panose="02030602050306030303" pitchFamily="18" charset="0"/>
              </a:rPr>
              <a:t>ontinuă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Colegiul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Militar</a:t>
            </a:r>
            <a:r>
              <a:rPr lang="en-US" sz="1600" dirty="0">
                <a:solidFill>
                  <a:schemeClr val="bg1"/>
                </a:solidFill>
                <a:latin typeface="Constantia" panose="02030602050306030303" pitchFamily="18" charset="0"/>
              </a:rPr>
              <a:t> din </a:t>
            </a:r>
            <a:r>
              <a:rPr lang="en-US" sz="1600" dirty="0" err="1">
                <a:solidFill>
                  <a:schemeClr val="bg1"/>
                </a:solidFill>
                <a:latin typeface="Constantia" panose="02030602050306030303" pitchFamily="18" charset="0"/>
              </a:rPr>
              <a:t>cadrul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Academiei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Militare</a:t>
            </a:r>
            <a:r>
              <a:rPr lang="en-US" sz="1600" dirty="0">
                <a:solidFill>
                  <a:schemeClr val="bg1"/>
                </a:solidFill>
                <a:latin typeface="Constantia" panose="02030602050306030303" pitchFamily="18" charset="0"/>
              </a:rPr>
              <a:t>.</a:t>
            </a:r>
            <a:endParaRPr lang="ro-RO" sz="1600" dirty="0">
              <a:solidFill>
                <a:schemeClr val="bg1"/>
              </a:solidFill>
              <a:latin typeface="Constantia" panose="02030602050306030303" pitchFamily="18" charset="0"/>
            </a:endParaRPr>
          </a:p>
          <a:p>
            <a:pPr>
              <a:buFont typeface="Arial" panose="020B0604020202020204" pitchFamily="34" charset="0"/>
              <a:buChar char="•"/>
            </a:pPr>
            <a:r>
              <a:rPr lang="en-US" sz="1600" dirty="0" err="1">
                <a:solidFill>
                  <a:schemeClr val="bg1"/>
                </a:solidFill>
                <a:latin typeface="Constantia" panose="02030602050306030303" pitchFamily="18" charset="0"/>
              </a:rPr>
              <a:t>Prin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intermediul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programului</a:t>
            </a:r>
            <a:r>
              <a:rPr lang="ro-RO" sz="1600" dirty="0">
                <a:solidFill>
                  <a:schemeClr val="bg1"/>
                </a:solidFill>
                <a:latin typeface="Constantia" panose="02030602050306030303" pitchFamily="18" charset="0"/>
              </a:rPr>
              <a:t> Consolidarea Integrității</a:t>
            </a:r>
            <a:r>
              <a:rPr lang="en-US" sz="1600" dirty="0">
                <a:solidFill>
                  <a:schemeClr val="bg1"/>
                </a:solidFill>
                <a:latin typeface="Constantia" panose="02030602050306030303" pitchFamily="18" charset="0"/>
                <a:hlinkClick r:id="rId4">
                  <a:extLst>
                    <a:ext uri="{A12FA001-AC4F-418D-AE19-62706E023703}">
                      <ahyp:hlinkClr xmlns:ahyp="http://schemas.microsoft.com/office/drawing/2018/hyperlinkcolor" val="tx"/>
                    </a:ext>
                  </a:extLst>
                </a:hlinkClick>
              </a:rPr>
              <a:t>(BI)</a:t>
            </a:r>
            <a:r>
              <a:rPr lang="en-US" sz="1600" dirty="0">
                <a:solidFill>
                  <a:schemeClr val="bg1"/>
                </a:solidFill>
                <a:latin typeface="Constantia" panose="02030602050306030303" pitchFamily="18" charset="0"/>
              </a:rPr>
              <a:t>, NATO </a:t>
            </a:r>
            <a:r>
              <a:rPr lang="en-US" sz="1600" dirty="0" err="1">
                <a:solidFill>
                  <a:schemeClr val="bg1"/>
                </a:solidFill>
                <a:latin typeface="Constantia" panose="02030602050306030303" pitchFamily="18" charset="0"/>
              </a:rPr>
              <a:t>oferă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Moldovei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consultanță</a:t>
            </a:r>
            <a:r>
              <a:rPr lang="en-US" sz="1600" dirty="0">
                <a:solidFill>
                  <a:schemeClr val="bg1"/>
                </a:solidFill>
                <a:latin typeface="Constantia" panose="02030602050306030303" pitchFamily="18" charset="0"/>
              </a:rPr>
              <a:t> la </a:t>
            </a:r>
            <a:r>
              <a:rPr lang="en-US" sz="1600" dirty="0" err="1">
                <a:solidFill>
                  <a:schemeClr val="bg1"/>
                </a:solidFill>
                <a:latin typeface="Constantia" panose="02030602050306030303" pitchFamily="18" charset="0"/>
              </a:rPr>
              <a:t>nivel</a:t>
            </a:r>
            <a:r>
              <a:rPr lang="en-US" sz="1600" dirty="0">
                <a:solidFill>
                  <a:schemeClr val="bg1"/>
                </a:solidFill>
                <a:latin typeface="Constantia" panose="02030602050306030303" pitchFamily="18" charset="0"/>
              </a:rPr>
              <a:t> strategic </a:t>
            </a:r>
            <a:r>
              <a:rPr lang="en-US" sz="1600" dirty="0" err="1">
                <a:solidFill>
                  <a:schemeClr val="bg1"/>
                </a:solidFill>
                <a:latin typeface="Constantia" panose="02030602050306030303" pitchFamily="18" charset="0"/>
              </a:rPr>
              <a:t>privind</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consolidarea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bunei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guvernanțe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reducerea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riscului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corupție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sectorul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său</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apărare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securitate</a:t>
            </a:r>
            <a:r>
              <a:rPr lang="en-US" sz="1600" dirty="0">
                <a:solidFill>
                  <a:schemeClr val="bg1"/>
                </a:solidFill>
                <a:latin typeface="Constantia" panose="02030602050306030303" pitchFamily="18" charset="0"/>
              </a:rPr>
              <a:t>. Moldova </a:t>
            </a:r>
            <a:r>
              <a:rPr lang="en-US" sz="1600" dirty="0" err="1">
                <a:solidFill>
                  <a:schemeClr val="bg1"/>
                </a:solidFill>
                <a:latin typeface="Constantia" panose="02030602050306030303" pitchFamily="18" charset="0"/>
              </a:rPr>
              <a:t>beneficiază</a:t>
            </a:r>
            <a:r>
              <a:rPr lang="en-US" sz="1600" dirty="0">
                <a:solidFill>
                  <a:schemeClr val="bg1"/>
                </a:solidFill>
                <a:latin typeface="Constantia" panose="02030602050306030303" pitchFamily="18" charset="0"/>
              </a:rPr>
              <a:t> de un </a:t>
            </a:r>
            <a:r>
              <a:rPr lang="en-US" sz="1600" dirty="0" err="1">
                <a:solidFill>
                  <a:schemeClr val="bg1"/>
                </a:solidFill>
                <a:latin typeface="Constantia" panose="02030602050306030303" pitchFamily="18" charset="0"/>
              </a:rPr>
              <a:t>pachet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adaptat</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activități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consolidare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capacităților</a:t>
            </a:r>
            <a:r>
              <a:rPr lang="en-US" sz="1600" dirty="0">
                <a:solidFill>
                  <a:schemeClr val="bg1"/>
                </a:solidFill>
                <a:latin typeface="Constantia" panose="02030602050306030303" pitchFamily="18" charset="0"/>
              </a:rPr>
              <a:t> BI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formare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educare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personalului</a:t>
            </a:r>
            <a:r>
              <a:rPr lang="en-US" sz="1600" dirty="0">
                <a:solidFill>
                  <a:schemeClr val="bg1"/>
                </a:solidFill>
                <a:latin typeface="Constantia" panose="02030602050306030303" pitchFamily="18" charset="0"/>
              </a:rPr>
              <a:t> civil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militar</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inclusiv</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contextul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pregătirii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înainte</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desfășurare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participarea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Moldovei</a:t>
            </a:r>
            <a:r>
              <a:rPr lang="en-US" sz="1600" dirty="0">
                <a:solidFill>
                  <a:schemeClr val="bg1"/>
                </a:solidFill>
                <a:latin typeface="Constantia" panose="02030602050306030303" pitchFamily="18" charset="0"/>
              </a:rPr>
              <a:t> la </a:t>
            </a:r>
            <a:r>
              <a:rPr lang="en-US" sz="1600" dirty="0" err="1">
                <a:solidFill>
                  <a:schemeClr val="bg1"/>
                </a:solidFill>
                <a:latin typeface="Constantia" panose="02030602050306030303" pitchFamily="18" charset="0"/>
              </a:rPr>
              <a:t>operațiunile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misiunile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conduse</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Organizația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Națiunilor</a:t>
            </a:r>
            <a:r>
              <a:rPr lang="en-US" sz="1600" dirty="0">
                <a:solidFill>
                  <a:schemeClr val="bg1"/>
                </a:solidFill>
                <a:latin typeface="Constantia" panose="02030602050306030303" pitchFamily="18" charset="0"/>
              </a:rPr>
              <a:t> Unite (ONU), </a:t>
            </a:r>
            <a:r>
              <a:rPr lang="en-US" sz="1600" dirty="0" err="1">
                <a:solidFill>
                  <a:schemeClr val="bg1"/>
                </a:solidFill>
                <a:latin typeface="Constantia" panose="02030602050306030303" pitchFamily="18" charset="0"/>
              </a:rPr>
              <a:t>Uniunea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Europeană</a:t>
            </a:r>
            <a:r>
              <a:rPr lang="en-US" sz="1600" dirty="0">
                <a:solidFill>
                  <a:schemeClr val="bg1"/>
                </a:solidFill>
                <a:latin typeface="Constantia" panose="02030602050306030303" pitchFamily="18" charset="0"/>
              </a:rPr>
              <a:t> (UE)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NATO.</a:t>
            </a:r>
          </a:p>
          <a:p>
            <a:pPr>
              <a:buFont typeface="Arial" panose="020B0604020202020204" pitchFamily="34" charset="0"/>
              <a:buChar char="•"/>
            </a:pPr>
            <a:r>
              <a:rPr lang="en-US" sz="1600" dirty="0" err="1">
                <a:solidFill>
                  <a:schemeClr val="bg1"/>
                </a:solidFill>
                <a:latin typeface="Constantia" panose="02030602050306030303" pitchFamily="18" charset="0"/>
              </a:rPr>
              <a:t>Sporirea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interoperabilității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forțelor</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armate</a:t>
            </a:r>
            <a:r>
              <a:rPr lang="en-US" sz="1600" dirty="0">
                <a:solidFill>
                  <a:schemeClr val="bg1"/>
                </a:solidFill>
                <a:latin typeface="Constantia" panose="02030602050306030303" pitchFamily="18" charset="0"/>
              </a:rPr>
              <a:t> ale </a:t>
            </a:r>
            <a:r>
              <a:rPr lang="en-US" sz="1600" dirty="0" err="1">
                <a:solidFill>
                  <a:schemeClr val="bg1"/>
                </a:solidFill>
                <a:latin typeface="Constantia" panose="02030602050306030303" pitchFamily="18" charset="0"/>
              </a:rPr>
              <a:t>Republicii</a:t>
            </a:r>
            <a:r>
              <a:rPr lang="en-US" sz="1600" dirty="0">
                <a:solidFill>
                  <a:schemeClr val="bg1"/>
                </a:solidFill>
                <a:latin typeface="Constantia" panose="02030602050306030303" pitchFamily="18" charset="0"/>
              </a:rPr>
              <a:t> Moldova cu </a:t>
            </a:r>
            <a:r>
              <a:rPr lang="en-US" sz="1600" dirty="0" err="1">
                <a:solidFill>
                  <a:schemeClr val="bg1"/>
                </a:solidFill>
                <a:latin typeface="Constantia" panose="02030602050306030303" pitchFamily="18" charset="0"/>
              </a:rPr>
              <a:t>forțele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aliaților</a:t>
            </a:r>
            <a:r>
              <a:rPr lang="en-US" sz="1600" dirty="0">
                <a:solidFill>
                  <a:schemeClr val="bg1"/>
                </a:solidFill>
                <a:latin typeface="Constantia" panose="02030602050306030303" pitchFamily="18" charset="0"/>
              </a:rPr>
              <a:t> NATO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ale </a:t>
            </a:r>
            <a:r>
              <a:rPr lang="en-US" sz="1600" dirty="0" err="1">
                <a:solidFill>
                  <a:schemeClr val="bg1"/>
                </a:solidFill>
                <a:latin typeface="Constantia" panose="02030602050306030303" pitchFamily="18" charset="0"/>
              </a:rPr>
              <a:t>altor</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parteneri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este</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asemenea</a:t>
            </a:r>
            <a:r>
              <a:rPr lang="en-US" sz="1600" dirty="0">
                <a:solidFill>
                  <a:schemeClr val="bg1"/>
                </a:solidFill>
                <a:latin typeface="Constantia" panose="02030602050306030303" pitchFamily="18" charset="0"/>
              </a:rPr>
              <a:t>, o </a:t>
            </a:r>
            <a:r>
              <a:rPr lang="en-US" sz="1600" dirty="0" err="1">
                <a:solidFill>
                  <a:schemeClr val="bg1"/>
                </a:solidFill>
                <a:latin typeface="Constantia" panose="02030602050306030303" pitchFamily="18" charset="0"/>
              </a:rPr>
              <a:t>prioritate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Printr</a:t>
            </a:r>
            <a:r>
              <a:rPr lang="en-US" sz="1600" dirty="0">
                <a:solidFill>
                  <a:schemeClr val="bg1"/>
                </a:solidFill>
                <a:latin typeface="Constantia" panose="02030602050306030303" pitchFamily="18" charset="0"/>
              </a:rPr>
              <a:t>-un program </a:t>
            </a:r>
            <a:r>
              <a:rPr lang="en-US" sz="1600" dirty="0" err="1">
                <a:solidFill>
                  <a:schemeClr val="bg1"/>
                </a:solidFill>
                <a:latin typeface="Constantia" panose="02030602050306030303" pitchFamily="18" charset="0"/>
              </a:rPr>
              <a:t>riguros</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evaluare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feedback, </a:t>
            </a:r>
            <a:r>
              <a:rPr lang="en-US" sz="1600" dirty="0" err="1">
                <a:solidFill>
                  <a:schemeClr val="bg1"/>
                </a:solidFill>
                <a:latin typeface="Constantia" panose="02030602050306030303" pitchFamily="18" charset="0"/>
              </a:rPr>
              <a:t>Conceptul</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capabilități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operaționale</a:t>
            </a:r>
            <a:r>
              <a:rPr lang="en-US" sz="1600" dirty="0">
                <a:solidFill>
                  <a:schemeClr val="bg1"/>
                </a:solidFill>
                <a:latin typeface="Constantia" panose="02030602050306030303" pitchFamily="18" charset="0"/>
              </a:rPr>
              <a:t> (OCC) </a:t>
            </a:r>
            <a:r>
              <a:rPr lang="en-US" sz="1600" dirty="0" err="1">
                <a:solidFill>
                  <a:schemeClr val="bg1"/>
                </a:solidFill>
                <a:latin typeface="Constantia" panose="02030602050306030303" pitchFamily="18" charset="0"/>
              </a:rPr>
              <a:t>sprijină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unitățile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moldovenești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desemnate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atingă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interoperabilitatea</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deplină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și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îndeplinească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standardele</a:t>
            </a:r>
            <a:r>
              <a:rPr lang="en-US" sz="1600" dirty="0">
                <a:solidFill>
                  <a:schemeClr val="bg1"/>
                </a:solidFill>
                <a:latin typeface="Constantia" panose="02030602050306030303" pitchFamily="18" charset="0"/>
              </a:rPr>
              <a:t> NATO, </a:t>
            </a:r>
            <a:r>
              <a:rPr lang="en-US" sz="1600" dirty="0" err="1">
                <a:solidFill>
                  <a:schemeClr val="bg1"/>
                </a:solidFill>
                <a:latin typeface="Constantia" panose="02030602050306030303" pitchFamily="18" charset="0"/>
              </a:rPr>
              <a:t>astfel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încât</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să</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poată</a:t>
            </a:r>
            <a:r>
              <a:rPr lang="en-US" sz="1600" dirty="0">
                <a:solidFill>
                  <a:schemeClr val="bg1"/>
                </a:solidFill>
                <a:latin typeface="Constantia" panose="02030602050306030303" pitchFamily="18" charset="0"/>
              </a:rPr>
              <a:t> fi </a:t>
            </a:r>
            <a:r>
              <a:rPr lang="en-US" sz="1600" dirty="0" err="1">
                <a:solidFill>
                  <a:schemeClr val="bg1"/>
                </a:solidFill>
                <a:latin typeface="Constantia" panose="02030602050306030303" pitchFamily="18" charset="0"/>
              </a:rPr>
              <a:t>puse</a:t>
            </a:r>
            <a:r>
              <a:rPr lang="en-US" sz="1600" dirty="0">
                <a:solidFill>
                  <a:schemeClr val="bg1"/>
                </a:solidFill>
                <a:latin typeface="Constantia" panose="02030602050306030303" pitchFamily="18" charset="0"/>
              </a:rPr>
              <a:t> la </a:t>
            </a:r>
            <a:r>
              <a:rPr lang="en-US" sz="1600" dirty="0" err="1">
                <a:solidFill>
                  <a:schemeClr val="bg1"/>
                </a:solidFill>
                <a:latin typeface="Constantia" panose="02030602050306030303" pitchFamily="18" charset="0"/>
              </a:rPr>
              <a:t>dispoziție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operațiuni</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menținere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păcii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sau</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gestionare</a:t>
            </a:r>
            <a:r>
              <a:rPr lang="en-US" sz="1600" dirty="0">
                <a:solidFill>
                  <a:schemeClr val="bg1"/>
                </a:solidFill>
                <a:latin typeface="Constantia" panose="02030602050306030303" pitchFamily="18" charset="0"/>
              </a:rPr>
              <a:t> a </a:t>
            </a:r>
            <a:r>
              <a:rPr lang="en-US" sz="1600" dirty="0" err="1">
                <a:solidFill>
                  <a:schemeClr val="bg1"/>
                </a:solidFill>
                <a:latin typeface="Constantia" panose="02030602050306030303" pitchFamily="18" charset="0"/>
              </a:rPr>
              <a:t>crizelor</a:t>
            </a:r>
            <a:r>
              <a:rPr lang="en-US" sz="1600" dirty="0">
                <a:solidFill>
                  <a:schemeClr val="bg1"/>
                </a:solidFill>
                <a:latin typeface="Constantia" panose="02030602050306030303" pitchFamily="18" charset="0"/>
              </a:rPr>
              <a:t>.</a:t>
            </a:r>
          </a:p>
          <a:p>
            <a:pPr>
              <a:buFont typeface="Arial" panose="020B0604020202020204" pitchFamily="34" charset="0"/>
              <a:buChar char="•"/>
            </a:pPr>
            <a:r>
              <a:rPr lang="en-US" sz="1600" dirty="0">
                <a:solidFill>
                  <a:schemeClr val="bg1"/>
                </a:solidFill>
                <a:latin typeface="Constantia" panose="02030602050306030303" pitchFamily="18" charset="0"/>
              </a:rPr>
              <a:t>Din 2014, </a:t>
            </a:r>
            <a:r>
              <a:rPr lang="en-US" sz="1600" dirty="0" err="1">
                <a:solidFill>
                  <a:schemeClr val="bg1"/>
                </a:solidFill>
                <a:latin typeface="Constantia" panose="02030602050306030303" pitchFamily="18" charset="0"/>
              </a:rPr>
              <a:t>în</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cadrul</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Inițiativei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Parteneriatului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pentru</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Interoperabilitate</a:t>
            </a:r>
            <a:r>
              <a:rPr lang="en-US" sz="1600" dirty="0">
                <a:solidFill>
                  <a:schemeClr val="bg1"/>
                </a:solidFill>
                <a:latin typeface="Constantia" panose="02030602050306030303" pitchFamily="18" charset="0"/>
              </a:rPr>
              <a:t>, Moldova </a:t>
            </a:r>
            <a:r>
              <a:rPr lang="en-US" sz="1600" dirty="0" err="1">
                <a:solidFill>
                  <a:schemeClr val="bg1"/>
                </a:solidFill>
                <a:latin typeface="Constantia" panose="02030602050306030303" pitchFamily="18" charset="0"/>
              </a:rPr>
              <a:t>particip</a:t>
            </a:r>
            <a:r>
              <a:rPr lang="ro-RO" sz="1600" dirty="0">
                <a:solidFill>
                  <a:schemeClr val="bg1"/>
                </a:solidFill>
                <a:latin typeface="Constantia" panose="02030602050306030303" pitchFamily="18" charset="0"/>
              </a:rPr>
              <a:t>ă</a:t>
            </a:r>
            <a:r>
              <a:rPr lang="en-US" sz="1600" dirty="0">
                <a:solidFill>
                  <a:schemeClr val="bg1"/>
                </a:solidFill>
                <a:latin typeface="Constantia" panose="02030602050306030303" pitchFamily="18" charset="0"/>
              </a:rPr>
              <a:t> la </a:t>
            </a:r>
            <a:r>
              <a:rPr lang="en-US" sz="1600" dirty="0" err="1">
                <a:solidFill>
                  <a:schemeClr val="bg1"/>
                </a:solidFill>
                <a:latin typeface="Constantia" panose="02030602050306030303" pitchFamily="18" charset="0"/>
              </a:rPr>
              <a:t>Platforma</a:t>
            </a:r>
            <a:r>
              <a:rPr lang="en-US" sz="1600" dirty="0">
                <a:solidFill>
                  <a:schemeClr val="bg1"/>
                </a:solidFill>
                <a:latin typeface="Constantia" panose="02030602050306030303" pitchFamily="18" charset="0"/>
              </a:rPr>
              <a:t> de </a:t>
            </a:r>
            <a:r>
              <a:rPr lang="en-US" sz="1600" dirty="0" err="1">
                <a:solidFill>
                  <a:schemeClr val="bg1"/>
                </a:solidFill>
                <a:latin typeface="Constantia" panose="02030602050306030303" pitchFamily="18" charset="0"/>
              </a:rPr>
              <a:t>Interoperabilitate</a:t>
            </a:r>
            <a:r>
              <a:rPr lang="en-US" sz="1600" dirty="0">
                <a:solidFill>
                  <a:schemeClr val="bg1"/>
                </a:solidFill>
                <a:latin typeface="Constantia" panose="02030602050306030303" pitchFamily="18" charset="0"/>
              </a:rPr>
              <a:t>, care </a:t>
            </a:r>
            <a:r>
              <a:rPr lang="en-US" sz="1600" dirty="0" err="1">
                <a:solidFill>
                  <a:schemeClr val="bg1"/>
                </a:solidFill>
                <a:latin typeface="Constantia" panose="02030602050306030303" pitchFamily="18" charset="0"/>
              </a:rPr>
              <a:t>reunește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aliații</a:t>
            </a:r>
            <a:r>
              <a:rPr lang="en-US" sz="1600" dirty="0">
                <a:solidFill>
                  <a:schemeClr val="bg1"/>
                </a:solidFill>
                <a:latin typeface="Constantia" panose="02030602050306030303" pitchFamily="18" charset="0"/>
              </a:rPr>
              <a:t> cu </a:t>
            </a:r>
            <a:r>
              <a:rPr lang="en-US" sz="1600" dirty="0" err="1">
                <a:solidFill>
                  <a:schemeClr val="bg1"/>
                </a:solidFill>
                <a:latin typeface="Constantia" panose="02030602050306030303" pitchFamily="18" charset="0"/>
              </a:rPr>
              <a:t>parteneri</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selectați</a:t>
            </a:r>
            <a:r>
              <a:rPr lang="en-US" sz="1600" dirty="0">
                <a:solidFill>
                  <a:schemeClr val="bg1"/>
                </a:solidFill>
                <a:latin typeface="Constantia" panose="02030602050306030303" pitchFamily="18" charset="0"/>
              </a:rPr>
              <a:t> care </a:t>
            </a:r>
            <a:r>
              <a:rPr lang="en-US" sz="1600" dirty="0" err="1">
                <a:solidFill>
                  <a:schemeClr val="bg1"/>
                </a:solidFill>
                <a:latin typeface="Constantia" panose="02030602050306030303" pitchFamily="18" charset="0"/>
              </a:rPr>
              <a:t>contribuie</a:t>
            </a:r>
            <a:r>
              <a:rPr lang="en-US" sz="1600" dirty="0">
                <a:solidFill>
                  <a:schemeClr val="bg1"/>
                </a:solidFill>
                <a:latin typeface="Constantia" panose="02030602050306030303" pitchFamily="18" charset="0"/>
              </a:rPr>
              <a:t> </a:t>
            </a:r>
            <a:r>
              <a:rPr lang="en-US" sz="1600" dirty="0" err="1">
                <a:solidFill>
                  <a:schemeClr val="bg1"/>
                </a:solidFill>
                <a:latin typeface="Constantia" panose="02030602050306030303" pitchFamily="18" charset="0"/>
              </a:rPr>
              <a:t>activ</a:t>
            </a:r>
            <a:r>
              <a:rPr lang="en-US" sz="1600" dirty="0">
                <a:solidFill>
                  <a:schemeClr val="bg1"/>
                </a:solidFill>
                <a:latin typeface="Constantia" panose="02030602050306030303" pitchFamily="18" charset="0"/>
              </a:rPr>
              <a:t> la </a:t>
            </a:r>
            <a:r>
              <a:rPr lang="en-US" sz="1600" dirty="0" err="1">
                <a:solidFill>
                  <a:schemeClr val="bg1"/>
                </a:solidFill>
                <a:latin typeface="Constantia" panose="02030602050306030303" pitchFamily="18" charset="0"/>
              </a:rPr>
              <a:t>operațiunile</a:t>
            </a:r>
            <a:r>
              <a:rPr lang="en-US" sz="1600" dirty="0">
                <a:solidFill>
                  <a:schemeClr val="bg1"/>
                </a:solidFill>
                <a:latin typeface="Constantia" panose="02030602050306030303" pitchFamily="18" charset="0"/>
              </a:rPr>
              <a:t> NATO.</a:t>
            </a:r>
          </a:p>
          <a:p>
            <a:pPr>
              <a:buFont typeface="Arial" panose="020B0604020202020204" pitchFamily="34" charset="0"/>
              <a:buChar char="•"/>
            </a:pPr>
            <a:endParaRPr lang="en-US" sz="1600" dirty="0"/>
          </a:p>
          <a:p>
            <a:pPr>
              <a:buFont typeface="Arial" panose="020B0604020202020204" pitchFamily="34" charset="0"/>
              <a:buChar char="•"/>
            </a:pPr>
            <a:endParaRPr lang="en-US" sz="1600" dirty="0">
              <a:solidFill>
                <a:schemeClr val="bg1"/>
              </a:solidFill>
              <a:latin typeface="Constantia" panose="02030602050306030303" pitchFamily="18" charset="0"/>
            </a:endParaRPr>
          </a:p>
          <a:p>
            <a:pPr>
              <a:buFont typeface="Arial" panose="020B0604020202020204" pitchFamily="34" charset="0"/>
              <a:buChar char="•"/>
            </a:pPr>
            <a:endParaRPr lang="en-US" sz="16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417182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NATO-REPUBLICA MOLDOVA</a:t>
            </a:r>
            <a:endParaRPr lang="en-US" dirty="0">
              <a:solidFill>
                <a:schemeClr val="bg1"/>
              </a:solidFill>
              <a:latin typeface="Bahnschrift" panose="020B0502040204020203" pitchFamily="34" charset="0"/>
            </a:endParaRPr>
          </a:p>
        </p:txBody>
      </p:sp>
      <p:pic>
        <p:nvPicPr>
          <p:cNvPr id="6" name="Picture 5">
            <a:extLst>
              <a:ext uri="{FF2B5EF4-FFF2-40B4-BE49-F238E27FC236}">
                <a16:creationId xmlns:a16="http://schemas.microsoft.com/office/drawing/2014/main" id="{DC3F0FCD-9402-4E6F-B9A3-1D0CACBEF8C6}"/>
              </a:ext>
            </a:extLst>
          </p:cNvPr>
          <p:cNvPicPr>
            <a:picLocks noChangeAspect="1"/>
          </p:cNvPicPr>
          <p:nvPr/>
        </p:nvPicPr>
        <p:blipFill>
          <a:blip r:embed="rId4"/>
          <a:stretch>
            <a:fillRect/>
          </a:stretch>
        </p:blipFill>
        <p:spPr>
          <a:xfrm>
            <a:off x="0" y="1286933"/>
            <a:ext cx="12192000" cy="5571067"/>
          </a:xfrm>
          <a:prstGeom prst="rect">
            <a:avLst/>
          </a:prstGeom>
        </p:spPr>
      </p:pic>
    </p:spTree>
    <p:extLst>
      <p:ext uri="{BB962C8B-B14F-4D97-AF65-F5344CB8AC3E}">
        <p14:creationId xmlns:p14="http://schemas.microsoft.com/office/powerpoint/2010/main" val="294757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NATO-REPUBLICA MOLDOVA</a:t>
            </a:r>
            <a:endParaRPr lang="en-US" dirty="0">
              <a:solidFill>
                <a:schemeClr val="bg1"/>
              </a:solidFill>
              <a:latin typeface="Bahnschrift" panose="020B0502040204020203" pitchFamily="34" charset="0"/>
            </a:endParaRPr>
          </a:p>
        </p:txBody>
      </p:sp>
      <p:pic>
        <p:nvPicPr>
          <p:cNvPr id="5" name="Picture 4">
            <a:extLst>
              <a:ext uri="{FF2B5EF4-FFF2-40B4-BE49-F238E27FC236}">
                <a16:creationId xmlns:a16="http://schemas.microsoft.com/office/drawing/2014/main" id="{EDF2AC10-E222-40A1-B624-895438571DB3}"/>
              </a:ext>
            </a:extLst>
          </p:cNvPr>
          <p:cNvPicPr>
            <a:picLocks noChangeAspect="1"/>
          </p:cNvPicPr>
          <p:nvPr/>
        </p:nvPicPr>
        <p:blipFill>
          <a:blip r:embed="rId4"/>
          <a:stretch>
            <a:fillRect/>
          </a:stretch>
        </p:blipFill>
        <p:spPr>
          <a:xfrm>
            <a:off x="897467" y="1286933"/>
            <a:ext cx="10278533" cy="5427931"/>
          </a:xfrm>
          <a:prstGeom prst="rect">
            <a:avLst/>
          </a:prstGeom>
        </p:spPr>
      </p:pic>
    </p:spTree>
    <p:extLst>
      <p:ext uri="{BB962C8B-B14F-4D97-AF65-F5344CB8AC3E}">
        <p14:creationId xmlns:p14="http://schemas.microsoft.com/office/powerpoint/2010/main" val="63547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NATO-REPUBLICA MOLDOVA</a:t>
            </a:r>
            <a:endParaRPr lang="en-US" dirty="0">
              <a:solidFill>
                <a:schemeClr val="bg1"/>
              </a:solidFill>
              <a:latin typeface="Bahnschrift" panose="020B0502040204020203" pitchFamily="34" charset="0"/>
            </a:endParaRPr>
          </a:p>
        </p:txBody>
      </p:sp>
      <p:pic>
        <p:nvPicPr>
          <p:cNvPr id="4" name="Picture 3">
            <a:extLst>
              <a:ext uri="{FF2B5EF4-FFF2-40B4-BE49-F238E27FC236}">
                <a16:creationId xmlns:a16="http://schemas.microsoft.com/office/drawing/2014/main" id="{E812A039-4413-4EDA-82A5-945B84252548}"/>
              </a:ext>
            </a:extLst>
          </p:cNvPr>
          <p:cNvPicPr>
            <a:picLocks noChangeAspect="1"/>
          </p:cNvPicPr>
          <p:nvPr/>
        </p:nvPicPr>
        <p:blipFill>
          <a:blip r:embed="rId4"/>
          <a:stretch>
            <a:fillRect/>
          </a:stretch>
        </p:blipFill>
        <p:spPr>
          <a:xfrm>
            <a:off x="702733" y="1388533"/>
            <a:ext cx="10752667" cy="5318654"/>
          </a:xfrm>
          <a:prstGeom prst="rect">
            <a:avLst/>
          </a:prstGeom>
        </p:spPr>
      </p:pic>
    </p:spTree>
    <p:extLst>
      <p:ext uri="{BB962C8B-B14F-4D97-AF65-F5344CB8AC3E}">
        <p14:creationId xmlns:p14="http://schemas.microsoft.com/office/powerpoint/2010/main" val="70299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Contextul apariției organizației</a:t>
            </a:r>
            <a:endParaRPr lang="en-US" dirty="0">
              <a:solidFill>
                <a:schemeClr val="bg1"/>
              </a:solidFill>
              <a:latin typeface="Bahnschrift" panose="020B0502040204020203" pitchFamily="34" charset="0"/>
            </a:endParaRPr>
          </a:p>
        </p:txBody>
      </p:sp>
      <p:sp>
        <p:nvSpPr>
          <p:cNvPr id="4" name="Content Placeholder 3">
            <a:extLst>
              <a:ext uri="{FF2B5EF4-FFF2-40B4-BE49-F238E27FC236}">
                <a16:creationId xmlns:a16="http://schemas.microsoft.com/office/drawing/2014/main" id="{B39DB786-27A7-44E3-B83C-954EC6EA643A}"/>
              </a:ext>
            </a:extLst>
          </p:cNvPr>
          <p:cNvSpPr>
            <a:spLocks noGrp="1"/>
          </p:cNvSpPr>
          <p:nvPr>
            <p:ph idx="1"/>
          </p:nvPr>
        </p:nvSpPr>
        <p:spPr>
          <a:xfrm>
            <a:off x="581192" y="1645624"/>
            <a:ext cx="11029615" cy="5102310"/>
          </a:xfrm>
        </p:spPr>
        <p:txBody>
          <a:bodyPr/>
          <a:lstStyle/>
          <a:p>
            <a:pPr>
              <a:buFont typeface="Wingdings" panose="05000000000000000000" pitchFamily="2" charset="2"/>
              <a:buChar char="q"/>
            </a:pP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Organizația</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Tratatului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Atlanticului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 Nord (NATO)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este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o </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organizație </a:t>
            </a:r>
            <a:r>
              <a:rPr lang="ro-RO"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politico</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militară</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înființată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1949 cu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scopul</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 a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crea</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o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contrapondere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armatel</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or</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sovietice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care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staționau</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Europa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Centrală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și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 Est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după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cel</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de-al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Doilea</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R</a:t>
            </a:r>
            <a:r>
              <a:rPr lang="ro-RO"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ăzboi</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Mondial</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Alianța</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este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fondată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pe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principiul</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apărării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colective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ceea</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înseamnă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dacă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un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aliat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NATO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este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atacat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atunci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toți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aliații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NATO sunt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atacați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exemplu</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atunci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când</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teroriștii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au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atacat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Statele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Unite la 11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septembrie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2001,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toți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aliații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NATO au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fost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alături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 S.U.A, ca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și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cum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și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ei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ar</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fi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fost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atacați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După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încheierea</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Războiului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Rece, NATO a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fost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reconcepută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ca o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organizație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securitate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cooperativă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endPar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endParaRPr>
          </a:p>
          <a:p>
            <a:pPr>
              <a:buFont typeface="Wingdings" panose="05000000000000000000" pitchFamily="2" charset="2"/>
              <a:buChar char="q"/>
            </a:pP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Chintesen</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ța</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acestei Organizației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este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exprimat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articolul</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5 din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Tratatul</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Atlanticului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 Nord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denumit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și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Tratatul</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 la Washington)</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articolul</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5,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membrii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semnatari</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convin</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că</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un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atac</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armat</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împotriva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unuia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sau</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mai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multora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dintre</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ei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Europa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sau</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alt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America de Nord</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va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fi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considerat</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un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atac</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împotriva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tuturor</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și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consecință</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sunt de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acord</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că</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dacă</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are loc un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astfel</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de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atac</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armat</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fiecare</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dintre</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ei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exercitarea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dreptului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de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autoapărare</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individuală</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sau</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ro-RO"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colectivă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recunoscut</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de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articolul</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51 din Carta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Organizației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Națiunilor</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Unite,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va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asista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partea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sau</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părțile</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astfel</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atacate</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prin</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luarea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imediată</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individual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și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de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comun</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acord</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cu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celelalte</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părți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măsurilor</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pe care le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consideră</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necesare</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inclusiv</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utilizarea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ro-RO"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forței armate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pentru</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restabili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și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menține</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securitatea</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zona </a:t>
            </a:r>
            <a:r>
              <a:rPr kumimoji="0" lang="en-US" altLang="en-US" sz="1200" u="none" strike="noStrike" cap="none" normalizeH="0" baseline="0" dirty="0" err="1">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Atlanticului</a:t>
            </a:r>
            <a:r>
              <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rPr>
              <a:t> de Nord.</a:t>
            </a:r>
            <a:endParaRPr kumimoji="0" lang="ro-RO"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endParaRPr>
          </a:p>
          <a:p>
            <a:pPr>
              <a:buFont typeface="Wingdings" panose="05000000000000000000" pitchFamily="2" charset="2"/>
              <a:buChar char="q"/>
            </a:pP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NATO a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invocat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articolul</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5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pentru</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prima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dată</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în</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ro-RO" sz="1200" u="sng"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2001</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după</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atacurile din 11 septembrie</a:t>
            </a:r>
            <a:r>
              <a:rPr lang="en-US" sz="1200" u="sng"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hlinkClick r:id="rId4">
                  <a:extLst>
                    <a:ext uri="{A12FA001-AC4F-418D-AE19-62706E023703}">
                      <ahyp:hlinkClr xmlns:ahyp="http://schemas.microsoft.com/office/drawing/2018/hyperlinkcolor" val="tx"/>
                    </a:ext>
                  </a:extLst>
                </a:hlinkClick>
              </a:rPr>
              <a:t>,</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organizate</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de</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organizația teroristă Al </a:t>
            </a:r>
            <a:r>
              <a:rPr lang="ro-RO" sz="1200" dirty="0" err="1">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Qaeda</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în rezultatul cărora </a:t>
            </a:r>
            <a:r>
              <a:rPr lang="en-US"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a </a:t>
            </a:r>
            <a:r>
              <a:rPr lang="ro-RO" sz="1200" dirty="0">
                <a:solidFill>
                  <a:schemeClr val="bg1"/>
                </a:solidFill>
                <a:latin typeface="Cascadia Mono SemiBold" panose="020B0609020000020004" pitchFamily="49" charset="0"/>
                <a:ea typeface="Cascadia Mono SemiBold" panose="020B0609020000020004" pitchFamily="49" charset="0"/>
                <a:cs typeface="Cascadia Mono SemiBold" panose="020B0609020000020004" pitchFamily="49" charset="0"/>
              </a:rPr>
              <a:t>fost distrus World Trade Center din New York și o aripă din Pentagon și pierderi umane de peste 3 mii de oameni.</a:t>
            </a:r>
            <a:endParaRPr kumimoji="0" lang="en-US" altLang="en-US" sz="1200" u="none" strike="noStrike" cap="none" normalizeH="0" baseline="0" dirty="0">
              <a:ln>
                <a:noFill/>
              </a:ln>
              <a:solidFill>
                <a:schemeClr val="bg1"/>
              </a:solidFill>
              <a:effectLst/>
              <a:latin typeface="Cascadia Mono SemiBold" panose="020B0609020000020004" pitchFamily="49" charset="0"/>
              <a:ea typeface="Cascadia Mono SemiBold" panose="020B0609020000020004" pitchFamily="49" charset="0"/>
              <a:cs typeface="Cascadia Mono SemiBold" panose="020B0609020000020004" pitchFamily="49" charset="0"/>
            </a:endParaRPr>
          </a:p>
          <a:p>
            <a:endParaRPr lang="en-US" sz="1200" dirty="0"/>
          </a:p>
          <a:p>
            <a:endParaRPr lang="ro-RO" sz="1200" dirty="0"/>
          </a:p>
          <a:p>
            <a:endParaRPr lang="en-US" dirty="0"/>
          </a:p>
          <a:p>
            <a:endParaRPr lang="en-US" dirty="0"/>
          </a:p>
        </p:txBody>
      </p:sp>
    </p:spTree>
    <p:extLst>
      <p:ext uri="{BB962C8B-B14F-4D97-AF65-F5344CB8AC3E}">
        <p14:creationId xmlns:p14="http://schemas.microsoft.com/office/powerpoint/2010/main" val="69589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9DB786-27A7-44E3-B83C-954EC6EA643A}"/>
              </a:ext>
            </a:extLst>
          </p:cNvPr>
          <p:cNvSpPr>
            <a:spLocks noGrp="1"/>
          </p:cNvSpPr>
          <p:nvPr>
            <p:ph idx="1"/>
          </p:nvPr>
        </p:nvSpPr>
        <p:spPr>
          <a:xfrm>
            <a:off x="4034287" y="1357756"/>
            <a:ext cx="3372740" cy="5102310"/>
          </a:xfrm>
        </p:spPr>
        <p:txBody>
          <a:bodyPr/>
          <a:lstStyle/>
          <a:p>
            <a:pPr marL="0" indent="0">
              <a:buNone/>
            </a:pPr>
            <a:r>
              <a:rPr lang="en-US" sz="1200" b="1" i="1" dirty="0">
                <a:latin typeface="Bahnschrift" panose="020B0502040204020203" pitchFamily="34" charset="0"/>
              </a:rPr>
              <a:t>‘’</a:t>
            </a:r>
            <a:r>
              <a:rPr lang="en-US" sz="1200" b="1" i="1" dirty="0" err="1">
                <a:latin typeface="Bahnschrift" panose="020B0502040204020203" pitchFamily="34" charset="0"/>
              </a:rPr>
              <a:t>Mintea</a:t>
            </a:r>
            <a:r>
              <a:rPr lang="en-US" sz="1200" b="1" i="1" dirty="0">
                <a:latin typeface="Bahnschrift" panose="020B0502040204020203" pitchFamily="34" charset="0"/>
              </a:rPr>
              <a:t> ta </a:t>
            </a:r>
            <a:r>
              <a:rPr lang="en-US" sz="1200" b="1" i="1" dirty="0" err="1">
                <a:latin typeface="Bahnschrift" panose="020B0502040204020203" pitchFamily="34" charset="0"/>
              </a:rPr>
              <a:t>începe</a:t>
            </a:r>
            <a:r>
              <a:rPr lang="en-US" sz="1200" b="1" i="1" dirty="0">
                <a:latin typeface="Bahnschrift" panose="020B0502040204020203" pitchFamily="34" charset="0"/>
              </a:rPr>
              <a:t> </a:t>
            </a:r>
            <a:r>
              <a:rPr lang="en-US" sz="1200" b="1" i="1" dirty="0" err="1">
                <a:latin typeface="Bahnschrift" panose="020B0502040204020203" pitchFamily="34" charset="0"/>
              </a:rPr>
              <a:t>să</a:t>
            </a:r>
            <a:r>
              <a:rPr lang="en-US" sz="1200" b="1" i="1" dirty="0">
                <a:latin typeface="Bahnschrift" panose="020B0502040204020203" pitchFamily="34" charset="0"/>
              </a:rPr>
              <a:t> se </a:t>
            </a:r>
            <a:r>
              <a:rPr lang="en-US" sz="1200" b="1" i="1" dirty="0" err="1">
                <a:latin typeface="Bahnschrift" panose="020B0502040204020203" pitchFamily="34" charset="0"/>
              </a:rPr>
              <a:t>învârtă</a:t>
            </a:r>
            <a:r>
              <a:rPr lang="en-US" sz="1200" b="1" i="1" dirty="0">
                <a:latin typeface="Bahnschrift" panose="020B0502040204020203" pitchFamily="34" charset="0"/>
              </a:rPr>
              <a:t>, </a:t>
            </a:r>
            <a:r>
              <a:rPr lang="en-US" sz="1200" b="1" i="1" dirty="0" err="1">
                <a:latin typeface="Bahnschrift" panose="020B0502040204020203" pitchFamily="34" charset="0"/>
              </a:rPr>
              <a:t>în</a:t>
            </a:r>
            <a:r>
              <a:rPr lang="en-US" sz="1200" b="1" i="1" dirty="0">
                <a:latin typeface="Bahnschrift" panose="020B0502040204020203" pitchFamily="34" charset="0"/>
              </a:rPr>
              <a:t> </a:t>
            </a:r>
            <a:r>
              <a:rPr lang="en-US" sz="1200" b="1" i="1" dirty="0" err="1">
                <a:latin typeface="Bahnschrift" panose="020B0502040204020203" pitchFamily="34" charset="0"/>
              </a:rPr>
              <a:t>primul</a:t>
            </a:r>
            <a:r>
              <a:rPr lang="en-US" sz="1200" b="1" i="1" dirty="0">
                <a:latin typeface="Bahnschrift" panose="020B0502040204020203" pitchFamily="34" charset="0"/>
              </a:rPr>
              <a:t> </a:t>
            </a:r>
            <a:r>
              <a:rPr lang="en-US" sz="1200" b="1" i="1" dirty="0" err="1">
                <a:latin typeface="Bahnschrift" panose="020B0502040204020203" pitchFamily="34" charset="0"/>
              </a:rPr>
              <a:t>rând</a:t>
            </a:r>
            <a:r>
              <a:rPr lang="en-US" sz="1200" b="1" i="1" dirty="0">
                <a:latin typeface="Bahnschrift" panose="020B0502040204020203" pitchFamily="34" charset="0"/>
              </a:rPr>
              <a:t> din </a:t>
            </a:r>
            <a:r>
              <a:rPr lang="en-US" sz="1200" b="1" i="1" dirty="0" err="1">
                <a:latin typeface="Bahnschrift" panose="020B0502040204020203" pitchFamily="34" charset="0"/>
              </a:rPr>
              <a:t>cauza</a:t>
            </a:r>
            <a:r>
              <a:rPr lang="en-US" sz="1200" b="1" i="1" dirty="0">
                <a:latin typeface="Bahnschrift" panose="020B0502040204020203" pitchFamily="34" charset="0"/>
              </a:rPr>
              <a:t> </a:t>
            </a:r>
            <a:r>
              <a:rPr lang="en-US" sz="1200" b="1" i="1" dirty="0" err="1">
                <a:latin typeface="Bahnschrift" panose="020B0502040204020203" pitchFamily="34" charset="0"/>
              </a:rPr>
              <a:t>șocului</a:t>
            </a:r>
            <a:r>
              <a:rPr lang="en-US" sz="1200" b="1" i="1" dirty="0">
                <a:latin typeface="Bahnschrift" panose="020B0502040204020203" pitchFamily="34" charset="0"/>
              </a:rPr>
              <a:t>, </a:t>
            </a:r>
            <a:r>
              <a:rPr lang="en-US" sz="1200" b="1" i="1" dirty="0" err="1">
                <a:latin typeface="Bahnschrift" panose="020B0502040204020203" pitchFamily="34" charset="0"/>
              </a:rPr>
              <a:t>în</a:t>
            </a:r>
            <a:r>
              <a:rPr lang="en-US" sz="1200" b="1" i="1" dirty="0">
                <a:latin typeface="Bahnschrift" panose="020B0502040204020203" pitchFamily="34" charset="0"/>
              </a:rPr>
              <a:t> al </a:t>
            </a:r>
            <a:r>
              <a:rPr lang="en-US" sz="1200" b="1" i="1" dirty="0" err="1">
                <a:latin typeface="Bahnschrift" panose="020B0502040204020203" pitchFamily="34" charset="0"/>
              </a:rPr>
              <a:t>doilea</a:t>
            </a:r>
            <a:r>
              <a:rPr lang="en-US" sz="1200" b="1" i="1" dirty="0">
                <a:latin typeface="Bahnschrift" panose="020B0502040204020203" pitchFamily="34" charset="0"/>
              </a:rPr>
              <a:t> </a:t>
            </a:r>
            <a:r>
              <a:rPr lang="en-US" sz="1200" b="1" i="1" dirty="0" err="1">
                <a:latin typeface="Bahnschrift" panose="020B0502040204020203" pitchFamily="34" charset="0"/>
              </a:rPr>
              <a:t>rând</a:t>
            </a:r>
            <a:r>
              <a:rPr lang="en-US" sz="1200" b="1" i="1" dirty="0">
                <a:latin typeface="Bahnschrift" panose="020B0502040204020203" pitchFamily="34" charset="0"/>
              </a:rPr>
              <a:t> din </a:t>
            </a:r>
            <a:r>
              <a:rPr lang="en-US" sz="1200" b="1" i="1" dirty="0" err="1">
                <a:latin typeface="Bahnschrift" panose="020B0502040204020203" pitchFamily="34" charset="0"/>
              </a:rPr>
              <a:t>cauza</a:t>
            </a:r>
            <a:r>
              <a:rPr lang="en-US" sz="1200" b="1" i="1" dirty="0">
                <a:latin typeface="Bahnschrift" panose="020B0502040204020203" pitchFamily="34" charset="0"/>
              </a:rPr>
              <a:t> </a:t>
            </a:r>
            <a:r>
              <a:rPr lang="en-US" sz="1200" b="1" i="1" dirty="0" err="1">
                <a:latin typeface="Bahnschrift" panose="020B0502040204020203" pitchFamily="34" charset="0"/>
              </a:rPr>
              <a:t>compasiunii</a:t>
            </a:r>
            <a:r>
              <a:rPr lang="en-US" sz="1200" b="1" i="1" dirty="0">
                <a:latin typeface="Bahnschrift" panose="020B0502040204020203" pitchFamily="34" charset="0"/>
              </a:rPr>
              <a:t> </a:t>
            </a:r>
            <a:r>
              <a:rPr lang="en-US" sz="1200" b="1" i="1" dirty="0" err="1">
                <a:latin typeface="Bahnschrift" panose="020B0502040204020203" pitchFamily="34" charset="0"/>
              </a:rPr>
              <a:t>și</a:t>
            </a:r>
            <a:r>
              <a:rPr lang="en-US" sz="1200" b="1" i="1" dirty="0">
                <a:latin typeface="Bahnschrift" panose="020B0502040204020203" pitchFamily="34" charset="0"/>
              </a:rPr>
              <a:t> </a:t>
            </a:r>
            <a:r>
              <a:rPr lang="en-US" sz="1200" b="1" i="1" dirty="0" err="1">
                <a:latin typeface="Bahnschrift" panose="020B0502040204020203" pitchFamily="34" charset="0"/>
              </a:rPr>
              <a:t>în</a:t>
            </a:r>
            <a:r>
              <a:rPr lang="en-US" sz="1200" b="1" i="1" dirty="0">
                <a:latin typeface="Bahnschrift" panose="020B0502040204020203" pitchFamily="34" charset="0"/>
              </a:rPr>
              <a:t> al </a:t>
            </a:r>
            <a:r>
              <a:rPr lang="en-US" sz="1200" b="1" i="1" dirty="0" err="1">
                <a:latin typeface="Bahnschrift" panose="020B0502040204020203" pitchFamily="34" charset="0"/>
              </a:rPr>
              <a:t>treilea</a:t>
            </a:r>
            <a:r>
              <a:rPr lang="en-US" sz="1200" b="1" i="1" dirty="0">
                <a:latin typeface="Bahnschrift" panose="020B0502040204020203" pitchFamily="34" charset="0"/>
              </a:rPr>
              <a:t> </a:t>
            </a:r>
            <a:r>
              <a:rPr lang="en-US" sz="1200" b="1" i="1" dirty="0" err="1">
                <a:latin typeface="Bahnschrift" panose="020B0502040204020203" pitchFamily="34" charset="0"/>
              </a:rPr>
              <a:t>rând</a:t>
            </a:r>
            <a:r>
              <a:rPr lang="en-US" sz="1200" b="1" i="1" dirty="0">
                <a:latin typeface="Bahnschrift" panose="020B0502040204020203" pitchFamily="34" charset="0"/>
              </a:rPr>
              <a:t> la </a:t>
            </a:r>
            <a:r>
              <a:rPr lang="en-US" sz="1200" b="1" i="1" dirty="0" err="1">
                <a:latin typeface="Bahnschrift" panose="020B0502040204020203" pitchFamily="34" charset="0"/>
              </a:rPr>
              <a:t>ce</a:t>
            </a:r>
            <a:r>
              <a:rPr lang="en-US" sz="1200" b="1" i="1" dirty="0">
                <a:latin typeface="Bahnschrift" panose="020B0502040204020203" pitchFamily="34" charset="0"/>
              </a:rPr>
              <a:t> </a:t>
            </a:r>
            <a:r>
              <a:rPr lang="en-US" sz="1200" b="1" i="1" dirty="0" err="1">
                <a:latin typeface="Bahnschrift" panose="020B0502040204020203" pitchFamily="34" charset="0"/>
              </a:rPr>
              <a:t>avem</a:t>
            </a:r>
            <a:r>
              <a:rPr lang="en-US" sz="1200" b="1" i="1" dirty="0">
                <a:latin typeface="Bahnschrift" panose="020B0502040204020203" pitchFamily="34" charset="0"/>
              </a:rPr>
              <a:t> de </a:t>
            </a:r>
            <a:r>
              <a:rPr lang="en-US" sz="1200" b="1" i="1" dirty="0" err="1">
                <a:latin typeface="Bahnschrift" panose="020B0502040204020203" pitchFamily="34" charset="0"/>
              </a:rPr>
              <a:t>gând</a:t>
            </a:r>
            <a:r>
              <a:rPr lang="en-US" sz="1200" b="1" i="1" dirty="0">
                <a:latin typeface="Bahnschrift" panose="020B0502040204020203" pitchFamily="34" charset="0"/>
              </a:rPr>
              <a:t> </a:t>
            </a:r>
            <a:r>
              <a:rPr lang="en-US" sz="1200" b="1" i="1" dirty="0" err="1">
                <a:latin typeface="Bahnschrift" panose="020B0502040204020203" pitchFamily="34" charset="0"/>
              </a:rPr>
              <a:t>să</a:t>
            </a:r>
            <a:r>
              <a:rPr lang="en-US" sz="1200" b="1" i="1" dirty="0">
                <a:latin typeface="Bahnschrift" panose="020B0502040204020203" pitchFamily="34" charset="0"/>
              </a:rPr>
              <a:t> </a:t>
            </a:r>
            <a:r>
              <a:rPr lang="en-US" sz="1200" b="1" i="1" dirty="0" err="1">
                <a:latin typeface="Bahnschrift" panose="020B0502040204020203" pitchFamily="34" charset="0"/>
              </a:rPr>
              <a:t>facem</a:t>
            </a:r>
            <a:r>
              <a:rPr lang="en-US" sz="1200" b="1" i="1" dirty="0">
                <a:latin typeface="Bahnschrift" panose="020B0502040204020203" pitchFamily="34" charset="0"/>
              </a:rPr>
              <a:t> </a:t>
            </a:r>
            <a:r>
              <a:rPr lang="en-US" sz="1200" b="1" i="1" dirty="0" err="1">
                <a:latin typeface="Bahnschrift" panose="020B0502040204020203" pitchFamily="34" charset="0"/>
              </a:rPr>
              <a:t>în</a:t>
            </a:r>
            <a:r>
              <a:rPr lang="en-US" sz="1200" b="1" i="1" dirty="0">
                <a:latin typeface="Bahnschrift" panose="020B0502040204020203" pitchFamily="34" charset="0"/>
              </a:rPr>
              <a:t> </a:t>
            </a:r>
            <a:r>
              <a:rPr lang="en-US" sz="1200" b="1" i="1" dirty="0" err="1">
                <a:latin typeface="Bahnschrift" panose="020B0502040204020203" pitchFamily="34" charset="0"/>
              </a:rPr>
              <a:t>această</a:t>
            </a:r>
            <a:r>
              <a:rPr lang="en-US" sz="1200" b="1" i="1" dirty="0">
                <a:latin typeface="Bahnschrift" panose="020B0502040204020203" pitchFamily="34" charset="0"/>
              </a:rPr>
              <a:t> </a:t>
            </a:r>
            <a:r>
              <a:rPr lang="en-US" sz="1200" b="1" i="1" dirty="0" err="1">
                <a:latin typeface="Bahnschrift" panose="020B0502040204020203" pitchFamily="34" charset="0"/>
              </a:rPr>
              <a:t>privință</a:t>
            </a:r>
            <a:r>
              <a:rPr lang="en-US" sz="1200" b="1" i="1" dirty="0">
                <a:latin typeface="Bahnschrift" panose="020B0502040204020203" pitchFamily="34" charset="0"/>
              </a:rPr>
              <a:t>” </a:t>
            </a:r>
            <a:endParaRPr lang="ro-RO" sz="1200" dirty="0"/>
          </a:p>
          <a:p>
            <a:pPr marL="0" indent="0">
              <a:buNone/>
            </a:pPr>
            <a:r>
              <a:rPr lang="en-US" sz="1200" dirty="0">
                <a:latin typeface="Bahnschrift" panose="020B0502040204020203" pitchFamily="34" charset="0"/>
              </a:rPr>
              <a:t>Dar Lord Robertson, </a:t>
            </a:r>
            <a:r>
              <a:rPr lang="en-US" sz="1200" dirty="0" err="1">
                <a:latin typeface="Bahnschrift" panose="020B0502040204020203" pitchFamily="34" charset="0"/>
              </a:rPr>
              <a:t>cel</a:t>
            </a:r>
            <a:r>
              <a:rPr lang="en-US" sz="1200" dirty="0">
                <a:latin typeface="Bahnschrift" panose="020B0502040204020203" pitchFamily="34" charset="0"/>
              </a:rPr>
              <a:t> de-al 10-lea </a:t>
            </a:r>
            <a:r>
              <a:rPr lang="en-US" sz="1200" dirty="0" err="1">
                <a:latin typeface="Bahnschrift" panose="020B0502040204020203" pitchFamily="34" charset="0"/>
              </a:rPr>
              <a:t>secretar</a:t>
            </a:r>
            <a:r>
              <a:rPr lang="en-US" sz="1200" dirty="0">
                <a:latin typeface="Bahnschrift" panose="020B0502040204020203" pitchFamily="34" charset="0"/>
              </a:rPr>
              <a:t> general al NATO, nu a </a:t>
            </a:r>
            <a:r>
              <a:rPr lang="en-US" sz="1200" dirty="0" err="1">
                <a:latin typeface="Bahnschrift" panose="020B0502040204020203" pitchFamily="34" charset="0"/>
              </a:rPr>
              <a:t>așteptat</a:t>
            </a:r>
            <a:r>
              <a:rPr lang="en-US" sz="1200" dirty="0">
                <a:latin typeface="Bahnschrift" panose="020B0502040204020203" pitchFamily="34" charset="0"/>
              </a:rPr>
              <a:t> ca </a:t>
            </a:r>
            <a:r>
              <a:rPr lang="en-US" sz="1200" dirty="0" err="1">
                <a:latin typeface="Bahnschrift" panose="020B0502040204020203" pitchFamily="34" charset="0"/>
              </a:rPr>
              <a:t>cel</a:t>
            </a:r>
            <a:r>
              <a:rPr lang="ro-RO" sz="1200" dirty="0">
                <a:latin typeface="Bahnschrift" panose="020B0502040204020203" pitchFamily="34" charset="0"/>
              </a:rPr>
              <a:t> de-al</a:t>
            </a:r>
            <a:r>
              <a:rPr lang="en-US" sz="1200" dirty="0">
                <a:latin typeface="Bahnschrift" panose="020B0502040204020203" pitchFamily="34" charset="0"/>
              </a:rPr>
              <a:t> </a:t>
            </a:r>
            <a:r>
              <a:rPr lang="en-US" sz="1200" dirty="0" err="1">
                <a:latin typeface="Bahnschrift" panose="020B0502040204020203" pitchFamily="34" charset="0"/>
              </a:rPr>
              <a:t>doilea</a:t>
            </a:r>
            <a:r>
              <a:rPr lang="en-US" sz="1200" dirty="0">
                <a:latin typeface="Bahnschrift" panose="020B0502040204020203" pitchFamily="34" charset="0"/>
              </a:rPr>
              <a:t> avion </a:t>
            </a:r>
            <a:r>
              <a:rPr lang="ro-RO" sz="1200" dirty="0">
                <a:latin typeface="Bahnschrift" panose="020B0502040204020203" pitchFamily="34" charset="0"/>
              </a:rPr>
              <a:t>să lovească </a:t>
            </a:r>
            <a:r>
              <a:rPr lang="en-US" sz="1200" dirty="0" err="1">
                <a:latin typeface="Bahnschrift" panose="020B0502040204020203" pitchFamily="34" charset="0"/>
              </a:rPr>
              <a:t>Turnurile</a:t>
            </a:r>
            <a:r>
              <a:rPr lang="en-US" sz="1200" dirty="0">
                <a:latin typeface="Bahnschrift" panose="020B0502040204020203" pitchFamily="34" charset="0"/>
              </a:rPr>
              <a:t> </a:t>
            </a:r>
            <a:r>
              <a:rPr lang="en-US" sz="1200" dirty="0" err="1">
                <a:latin typeface="Bahnschrift" panose="020B0502040204020203" pitchFamily="34" charset="0"/>
              </a:rPr>
              <a:t>Gemene</a:t>
            </a:r>
            <a:r>
              <a:rPr lang="en-US" sz="1200" dirty="0">
                <a:latin typeface="Bahnschrift" panose="020B0502040204020203" pitchFamily="34" charset="0"/>
              </a:rPr>
              <a:t>. </a:t>
            </a:r>
            <a:r>
              <a:rPr lang="en-US" sz="1200" dirty="0" err="1">
                <a:latin typeface="Bahnschrift" panose="020B0502040204020203" pitchFamily="34" charset="0"/>
              </a:rPr>
              <a:t>În</a:t>
            </a:r>
            <a:r>
              <a:rPr lang="en-US" sz="1200" dirty="0">
                <a:latin typeface="Bahnschrift" panose="020B0502040204020203" pitchFamily="34" charset="0"/>
              </a:rPr>
              <a:t> </a:t>
            </a:r>
            <a:r>
              <a:rPr lang="en-US" sz="1200" dirty="0" err="1">
                <a:latin typeface="Bahnschrift" panose="020B0502040204020203" pitchFamily="34" charset="0"/>
              </a:rPr>
              <a:t>timp</a:t>
            </a:r>
            <a:r>
              <a:rPr lang="en-US" sz="1200" dirty="0">
                <a:latin typeface="Bahnschrift" panose="020B0502040204020203" pitchFamily="34" charset="0"/>
              </a:rPr>
              <a:t> </a:t>
            </a:r>
            <a:r>
              <a:rPr lang="en-US" sz="1200" dirty="0" err="1">
                <a:latin typeface="Bahnschrift" panose="020B0502040204020203" pitchFamily="34" charset="0"/>
              </a:rPr>
              <a:t>ce</a:t>
            </a:r>
            <a:r>
              <a:rPr lang="en-US" sz="1200" dirty="0">
                <a:latin typeface="Bahnschrift" panose="020B0502040204020203" pitchFamily="34" charset="0"/>
              </a:rPr>
              <a:t> </a:t>
            </a:r>
            <a:r>
              <a:rPr lang="en-US" sz="1200" dirty="0" err="1">
                <a:latin typeface="Bahnschrift" panose="020B0502040204020203" pitchFamily="34" charset="0"/>
              </a:rPr>
              <a:t>avea</a:t>
            </a:r>
            <a:r>
              <a:rPr lang="en-US" sz="1200" dirty="0">
                <a:latin typeface="Bahnschrift" panose="020B0502040204020203" pitchFamily="34" charset="0"/>
              </a:rPr>
              <a:t> loc o </a:t>
            </a:r>
            <a:r>
              <a:rPr lang="en-US" sz="1200" dirty="0" err="1">
                <a:latin typeface="Bahnschrift" panose="020B0502040204020203" pitchFamily="34" charset="0"/>
              </a:rPr>
              <a:t>reuniune</a:t>
            </a:r>
            <a:r>
              <a:rPr lang="en-US" sz="1200" dirty="0">
                <a:latin typeface="Bahnschrift" panose="020B0502040204020203" pitchFamily="34" charset="0"/>
              </a:rPr>
              <a:t> de </a:t>
            </a:r>
            <a:r>
              <a:rPr lang="en-US" sz="1200" dirty="0" err="1">
                <a:latin typeface="Bahnschrift" panose="020B0502040204020203" pitchFamily="34" charset="0"/>
              </a:rPr>
              <a:t>urgență</a:t>
            </a:r>
            <a:r>
              <a:rPr lang="en-US" sz="1200" dirty="0">
                <a:latin typeface="Bahnschrift" panose="020B0502040204020203" pitchFamily="34" charset="0"/>
              </a:rPr>
              <a:t> a </a:t>
            </a:r>
            <a:r>
              <a:rPr lang="en-US" sz="1200" dirty="0" err="1">
                <a:latin typeface="Bahnschrift" panose="020B0502040204020203" pitchFamily="34" charset="0"/>
              </a:rPr>
              <a:t>ambasadorilor</a:t>
            </a:r>
            <a:r>
              <a:rPr lang="en-US" sz="1200" dirty="0">
                <a:latin typeface="Bahnschrift" panose="020B0502040204020203" pitchFamily="34" charset="0"/>
              </a:rPr>
              <a:t> NATO, se </a:t>
            </a:r>
            <a:r>
              <a:rPr lang="en-US" sz="1200" dirty="0" err="1">
                <a:latin typeface="Bahnschrift" panose="020B0502040204020203" pitchFamily="34" charset="0"/>
              </a:rPr>
              <a:t>lucra</a:t>
            </a:r>
            <a:r>
              <a:rPr lang="en-US" sz="1200" dirty="0">
                <a:latin typeface="Bahnschrift" panose="020B0502040204020203" pitchFamily="34" charset="0"/>
              </a:rPr>
              <a:t> </a:t>
            </a:r>
            <a:r>
              <a:rPr lang="en-US" sz="1200" dirty="0" err="1">
                <a:latin typeface="Bahnschrift" panose="020B0502040204020203" pitchFamily="34" charset="0"/>
              </a:rPr>
              <a:t>deja</a:t>
            </a:r>
            <a:r>
              <a:rPr lang="en-US" sz="1200" dirty="0">
                <a:latin typeface="Bahnschrift" panose="020B0502040204020203" pitchFamily="34" charset="0"/>
              </a:rPr>
              <a:t> la cum </a:t>
            </a:r>
            <a:r>
              <a:rPr lang="en-US" sz="1200" dirty="0" err="1">
                <a:latin typeface="Bahnschrift" panose="020B0502040204020203" pitchFamily="34" charset="0"/>
              </a:rPr>
              <a:t>să</a:t>
            </a:r>
            <a:r>
              <a:rPr lang="en-US" sz="1200" dirty="0">
                <a:latin typeface="Bahnschrift" panose="020B0502040204020203" pitchFamily="34" charset="0"/>
              </a:rPr>
              <a:t> se </a:t>
            </a:r>
            <a:r>
              <a:rPr lang="en-US" sz="1200" dirty="0" err="1">
                <a:latin typeface="Bahnschrift" panose="020B0502040204020203" pitchFamily="34" charset="0"/>
              </a:rPr>
              <a:t>reacționeze</a:t>
            </a:r>
            <a:r>
              <a:rPr lang="en-US" sz="1200" dirty="0">
                <a:latin typeface="Bahnschrift" panose="020B0502040204020203" pitchFamily="34" charset="0"/>
              </a:rPr>
              <a:t>, </a:t>
            </a:r>
            <a:r>
              <a:rPr lang="en-US" sz="1200" dirty="0" err="1">
                <a:latin typeface="Bahnschrift" panose="020B0502040204020203" pitchFamily="34" charset="0"/>
              </a:rPr>
              <a:t>iar</a:t>
            </a:r>
            <a:r>
              <a:rPr lang="en-US" sz="1200" dirty="0">
                <a:latin typeface="Bahnschrift" panose="020B0502040204020203" pitchFamily="34" charset="0"/>
              </a:rPr>
              <a:t> una </a:t>
            </a:r>
            <a:r>
              <a:rPr lang="en-US" sz="1200" dirty="0" err="1">
                <a:latin typeface="Bahnschrift" panose="020B0502040204020203" pitchFamily="34" charset="0"/>
              </a:rPr>
              <a:t>dintre</a:t>
            </a:r>
            <a:r>
              <a:rPr lang="en-US" sz="1200" dirty="0">
                <a:latin typeface="Bahnschrift" panose="020B0502040204020203" pitchFamily="34" charset="0"/>
              </a:rPr>
              <a:t> </a:t>
            </a:r>
            <a:r>
              <a:rPr lang="en-US" sz="1200" dirty="0" err="1">
                <a:latin typeface="Bahnschrift" panose="020B0502040204020203" pitchFamily="34" charset="0"/>
              </a:rPr>
              <a:t>opțiuni</a:t>
            </a:r>
            <a:r>
              <a:rPr lang="en-US" sz="1200" dirty="0">
                <a:latin typeface="Bahnschrift" panose="020B0502040204020203" pitchFamily="34" charset="0"/>
              </a:rPr>
              <a:t> era </a:t>
            </a:r>
            <a:r>
              <a:rPr lang="en-US" sz="1200" dirty="0" err="1">
                <a:latin typeface="Bahnschrift" panose="020B0502040204020203" pitchFamily="34" charset="0"/>
              </a:rPr>
              <a:t>invocarea</a:t>
            </a:r>
            <a:r>
              <a:rPr lang="en-US" sz="1200" dirty="0">
                <a:latin typeface="Bahnschrift" panose="020B0502040204020203" pitchFamily="34" charset="0"/>
              </a:rPr>
              <a:t> </a:t>
            </a:r>
            <a:r>
              <a:rPr lang="en-US" sz="1200" dirty="0" err="1">
                <a:latin typeface="Bahnschrift" panose="020B0502040204020203" pitchFamily="34" charset="0"/>
              </a:rPr>
              <a:t>articolului</a:t>
            </a:r>
            <a:r>
              <a:rPr lang="en-US" sz="1200" dirty="0">
                <a:latin typeface="Bahnschrift" panose="020B0502040204020203" pitchFamily="34" charset="0"/>
              </a:rPr>
              <a:t> 5 - </a:t>
            </a:r>
            <a:r>
              <a:rPr lang="en-US" sz="1200" dirty="0" err="1">
                <a:latin typeface="Bahnschrift" panose="020B0502040204020203" pitchFamily="34" charset="0"/>
              </a:rPr>
              <a:t>clauza</a:t>
            </a:r>
            <a:r>
              <a:rPr lang="en-US" sz="1200" dirty="0">
                <a:latin typeface="Bahnschrift" panose="020B0502040204020203" pitchFamily="34" charset="0"/>
              </a:rPr>
              <a:t> de </a:t>
            </a:r>
            <a:r>
              <a:rPr lang="en-US" sz="1200" dirty="0" err="1">
                <a:latin typeface="Bahnschrift" panose="020B0502040204020203" pitchFamily="34" charset="0"/>
              </a:rPr>
              <a:t>autoapărare</a:t>
            </a:r>
            <a:r>
              <a:rPr lang="en-US" sz="1200" dirty="0">
                <a:latin typeface="Bahnschrift" panose="020B0502040204020203" pitchFamily="34" charset="0"/>
              </a:rPr>
              <a:t> a NATO. </a:t>
            </a:r>
            <a:r>
              <a:rPr lang="en-US" sz="1200" dirty="0" err="1">
                <a:latin typeface="Bahnschrift" panose="020B0502040204020203" pitchFamily="34" charset="0"/>
              </a:rPr>
              <a:t>În</a:t>
            </a:r>
            <a:r>
              <a:rPr lang="en-US" sz="1200" dirty="0">
                <a:latin typeface="Bahnschrift" panose="020B0502040204020203" pitchFamily="34" charset="0"/>
              </a:rPr>
              <a:t> </a:t>
            </a:r>
            <a:r>
              <a:rPr lang="en-US" sz="1200" dirty="0" err="1">
                <a:latin typeface="Bahnschrift" panose="020B0502040204020203" pitchFamily="34" charset="0"/>
              </a:rPr>
              <a:t>dimineața</a:t>
            </a:r>
            <a:r>
              <a:rPr lang="en-US" sz="1200" dirty="0">
                <a:latin typeface="Bahnschrift" panose="020B0502040204020203" pitchFamily="34" charset="0"/>
              </a:rPr>
              <a:t> </a:t>
            </a:r>
            <a:r>
              <a:rPr lang="en-US" sz="1200" dirty="0" err="1">
                <a:latin typeface="Bahnschrift" panose="020B0502040204020203" pitchFamily="34" charset="0"/>
              </a:rPr>
              <a:t>următoare</a:t>
            </a:r>
            <a:r>
              <a:rPr lang="en-US" sz="1200" dirty="0">
                <a:latin typeface="Bahnschrift" panose="020B0502040204020203" pitchFamily="34" charset="0"/>
              </a:rPr>
              <a:t>, </a:t>
            </a:r>
            <a:r>
              <a:rPr lang="en-US" sz="1200" dirty="0" err="1">
                <a:latin typeface="Bahnschrift" panose="020B0502040204020203" pitchFamily="34" charset="0"/>
              </a:rPr>
              <a:t>în</a:t>
            </a:r>
            <a:r>
              <a:rPr lang="en-US" sz="1200" dirty="0">
                <a:latin typeface="Bahnschrift" panose="020B0502040204020203" pitchFamily="34" charset="0"/>
              </a:rPr>
              <a:t> </a:t>
            </a:r>
            <a:r>
              <a:rPr lang="en-US" sz="1200" dirty="0" err="1">
                <a:latin typeface="Bahnschrift" panose="020B0502040204020203" pitchFamily="34" charset="0"/>
              </a:rPr>
              <a:t>timp</a:t>
            </a:r>
            <a:r>
              <a:rPr lang="en-US" sz="1200" dirty="0">
                <a:latin typeface="Bahnschrift" panose="020B0502040204020203" pitchFamily="34" charset="0"/>
              </a:rPr>
              <a:t> </a:t>
            </a:r>
            <a:r>
              <a:rPr lang="en-US" sz="1200" dirty="0" err="1">
                <a:latin typeface="Bahnschrift" panose="020B0502040204020203" pitchFamily="34" charset="0"/>
              </a:rPr>
              <a:t>ce</a:t>
            </a:r>
            <a:r>
              <a:rPr lang="en-US" sz="1200" dirty="0">
                <a:latin typeface="Bahnschrift" panose="020B0502040204020203" pitchFamily="34" charset="0"/>
              </a:rPr>
              <a:t> </a:t>
            </a:r>
            <a:r>
              <a:rPr lang="en-US" sz="1200" dirty="0" err="1">
                <a:latin typeface="Bahnschrift" panose="020B0502040204020203" pitchFamily="34" charset="0"/>
              </a:rPr>
              <a:t>vorbea</a:t>
            </a:r>
            <a:r>
              <a:rPr lang="en-US" sz="1200" dirty="0">
                <a:latin typeface="Bahnschrift" panose="020B0502040204020203" pitchFamily="34" charset="0"/>
              </a:rPr>
              <a:t> la </a:t>
            </a:r>
            <a:r>
              <a:rPr lang="en-US" sz="1200" dirty="0" err="1">
                <a:latin typeface="Bahnschrift" panose="020B0502040204020203" pitchFamily="34" charset="0"/>
              </a:rPr>
              <a:t>telefon</a:t>
            </a:r>
            <a:r>
              <a:rPr lang="en-US" sz="1200" dirty="0">
                <a:latin typeface="Bahnschrift" panose="020B0502040204020203" pitchFamily="34" charset="0"/>
              </a:rPr>
              <a:t> cu </a:t>
            </a:r>
            <a:r>
              <a:rPr lang="en-US" sz="1200" dirty="0" err="1">
                <a:latin typeface="Bahnschrift" panose="020B0502040204020203" pitchFamily="34" charset="0"/>
              </a:rPr>
              <a:t>secretarul</a:t>
            </a:r>
            <a:r>
              <a:rPr lang="en-US" sz="1200" dirty="0">
                <a:latin typeface="Bahnschrift" panose="020B0502040204020203" pitchFamily="34" charset="0"/>
              </a:rPr>
              <a:t> de stat al S.U.A, Colin Powell, Lord Robertson a </a:t>
            </a:r>
            <a:r>
              <a:rPr lang="en-US" sz="1200" dirty="0" err="1">
                <a:latin typeface="Bahnschrift" panose="020B0502040204020203" pitchFamily="34" charset="0"/>
              </a:rPr>
              <a:t>invocat</a:t>
            </a:r>
            <a:r>
              <a:rPr lang="en-US" sz="1200" dirty="0">
                <a:latin typeface="Bahnschrift" panose="020B0502040204020203" pitchFamily="34" charset="0"/>
              </a:rPr>
              <a:t> </a:t>
            </a:r>
            <a:r>
              <a:rPr lang="en-US" sz="1200" dirty="0" err="1">
                <a:latin typeface="Bahnschrift" panose="020B0502040204020203" pitchFamily="34" charset="0"/>
              </a:rPr>
              <a:t>articolul</a:t>
            </a:r>
            <a:r>
              <a:rPr lang="en-US" sz="1200" dirty="0">
                <a:latin typeface="Bahnschrift" panose="020B0502040204020203" pitchFamily="34" charset="0"/>
              </a:rPr>
              <a:t> 5. El a </a:t>
            </a:r>
            <a:r>
              <a:rPr lang="en-US" sz="1200" dirty="0" err="1">
                <a:latin typeface="Bahnschrift" panose="020B0502040204020203" pitchFamily="34" charset="0"/>
              </a:rPr>
              <a:t>apărat</a:t>
            </a:r>
            <a:r>
              <a:rPr lang="en-US" sz="1200" dirty="0">
                <a:latin typeface="Bahnschrift" panose="020B0502040204020203" pitchFamily="34" charset="0"/>
              </a:rPr>
              <a:t> </a:t>
            </a:r>
            <a:r>
              <a:rPr lang="en-US" sz="1200" dirty="0" err="1">
                <a:latin typeface="Bahnschrift" panose="020B0502040204020203" pitchFamily="34" charset="0"/>
              </a:rPr>
              <a:t>apoi</a:t>
            </a:r>
            <a:r>
              <a:rPr lang="en-US" sz="1200" dirty="0">
                <a:latin typeface="Bahnschrift" panose="020B0502040204020203" pitchFamily="34" charset="0"/>
              </a:rPr>
              <a:t> </a:t>
            </a:r>
            <a:r>
              <a:rPr lang="en-US" sz="1200" dirty="0" err="1">
                <a:latin typeface="Bahnschrift" panose="020B0502040204020203" pitchFamily="34" charset="0"/>
              </a:rPr>
              <a:t>aceas</a:t>
            </a:r>
            <a:r>
              <a:rPr lang="ro-RO" sz="1200" dirty="0" err="1">
                <a:latin typeface="Bahnschrift" panose="020B0502040204020203" pitchFamily="34" charset="0"/>
              </a:rPr>
              <a:t>tă</a:t>
            </a:r>
            <a:r>
              <a:rPr lang="ro-RO" sz="1200" dirty="0">
                <a:latin typeface="Bahnschrift" panose="020B0502040204020203" pitchFamily="34" charset="0"/>
              </a:rPr>
              <a:t> </a:t>
            </a:r>
            <a:r>
              <a:rPr lang="en-US" sz="1200" dirty="0">
                <a:latin typeface="Bahnschrift" panose="020B0502040204020203" pitchFamily="34" charset="0"/>
              </a:rPr>
              <a:t>idee </a:t>
            </a:r>
            <a:r>
              <a:rPr lang="en-US" sz="1200" dirty="0" err="1">
                <a:latin typeface="Bahnschrift" panose="020B0502040204020203" pitchFamily="34" charset="0"/>
              </a:rPr>
              <a:t>în</a:t>
            </a:r>
            <a:r>
              <a:rPr lang="en-US" sz="1200" dirty="0">
                <a:latin typeface="Bahnschrift" panose="020B0502040204020203" pitchFamily="34" charset="0"/>
              </a:rPr>
              <a:t> </a:t>
            </a:r>
            <a:r>
              <a:rPr lang="en-US" sz="1200" dirty="0" err="1">
                <a:latin typeface="Bahnschrift" panose="020B0502040204020203" pitchFamily="34" charset="0"/>
              </a:rPr>
              <a:t>timpul</a:t>
            </a:r>
            <a:r>
              <a:rPr lang="en-US" sz="1200" dirty="0">
                <a:latin typeface="Bahnschrift" panose="020B0502040204020203" pitchFamily="34" charset="0"/>
              </a:rPr>
              <a:t> </a:t>
            </a:r>
            <a:r>
              <a:rPr lang="en-US" sz="1200" dirty="0" err="1">
                <a:latin typeface="Bahnschrift" panose="020B0502040204020203" pitchFamily="34" charset="0"/>
              </a:rPr>
              <a:t>unui</a:t>
            </a:r>
            <a:r>
              <a:rPr lang="en-US" sz="1200" dirty="0">
                <a:latin typeface="Bahnschrift" panose="020B0502040204020203" pitchFamily="34" charset="0"/>
              </a:rPr>
              <a:t> briefing de </a:t>
            </a:r>
            <a:r>
              <a:rPr lang="en-US" sz="1200" dirty="0" err="1">
                <a:latin typeface="Bahnschrift" panose="020B0502040204020203" pitchFamily="34" charset="0"/>
              </a:rPr>
              <a:t>cinci</a:t>
            </a:r>
            <a:r>
              <a:rPr lang="en-US" sz="1200" dirty="0">
                <a:latin typeface="Bahnschrift" panose="020B0502040204020203" pitchFamily="34" charset="0"/>
              </a:rPr>
              <a:t> ore </a:t>
            </a:r>
            <a:r>
              <a:rPr lang="en-US" sz="1200" dirty="0" err="1">
                <a:latin typeface="Bahnschrift" panose="020B0502040204020203" pitchFamily="34" charset="0"/>
              </a:rPr>
              <a:t>și</a:t>
            </a:r>
            <a:r>
              <a:rPr lang="en-US" sz="1200" dirty="0">
                <a:latin typeface="Bahnschrift" panose="020B0502040204020203" pitchFamily="34" charset="0"/>
              </a:rPr>
              <a:t> </a:t>
            </a:r>
            <a:r>
              <a:rPr lang="en-US" sz="1200" dirty="0" err="1">
                <a:latin typeface="Bahnschrift" panose="020B0502040204020203" pitchFamily="34" charset="0"/>
              </a:rPr>
              <a:t>jumătate</a:t>
            </a:r>
            <a:r>
              <a:rPr lang="en-US" sz="1200" dirty="0">
                <a:latin typeface="Bahnschrift" panose="020B0502040204020203" pitchFamily="34" charset="0"/>
              </a:rPr>
              <a:t>, </a:t>
            </a:r>
            <a:r>
              <a:rPr lang="en-US" sz="1200" dirty="0" err="1">
                <a:latin typeface="Bahnschrift" panose="020B0502040204020203" pitchFamily="34" charset="0"/>
              </a:rPr>
              <a:t>urmată</a:t>
            </a:r>
            <a:r>
              <a:rPr lang="en-US" sz="1200" dirty="0">
                <a:latin typeface="Bahnschrift" panose="020B0502040204020203" pitchFamily="34" charset="0"/>
              </a:rPr>
              <a:t> de </a:t>
            </a:r>
            <a:r>
              <a:rPr lang="en-US" sz="1200" dirty="0" err="1">
                <a:latin typeface="Bahnschrift" panose="020B0502040204020203" pitchFamily="34" charset="0"/>
              </a:rPr>
              <a:t>numeroase</a:t>
            </a:r>
            <a:r>
              <a:rPr lang="en-US" sz="1200" dirty="0">
                <a:latin typeface="Bahnschrift" panose="020B0502040204020203" pitchFamily="34" charset="0"/>
              </a:rPr>
              <a:t> </a:t>
            </a:r>
            <a:r>
              <a:rPr lang="en-US" sz="1200" dirty="0" err="1">
                <a:latin typeface="Bahnschrift" panose="020B0502040204020203" pitchFamily="34" charset="0"/>
              </a:rPr>
              <a:t>apeluri</a:t>
            </a:r>
            <a:r>
              <a:rPr lang="en-US" sz="1200" dirty="0">
                <a:latin typeface="Bahnschrift" panose="020B0502040204020203" pitchFamily="34" charset="0"/>
              </a:rPr>
              <a:t> </a:t>
            </a:r>
            <a:r>
              <a:rPr lang="en-US" sz="1200" dirty="0" err="1">
                <a:latin typeface="Bahnschrift" panose="020B0502040204020203" pitchFamily="34" charset="0"/>
              </a:rPr>
              <a:t>telefonice</a:t>
            </a:r>
            <a:r>
              <a:rPr lang="en-US" sz="1200" dirty="0">
                <a:latin typeface="Bahnschrift" panose="020B0502040204020203" pitchFamily="34" charset="0"/>
              </a:rPr>
              <a:t> </a:t>
            </a:r>
            <a:r>
              <a:rPr lang="en-US" sz="1200" dirty="0" err="1">
                <a:latin typeface="Bahnschrift" panose="020B0502040204020203" pitchFamily="34" charset="0"/>
              </a:rPr>
              <a:t>către</a:t>
            </a:r>
            <a:r>
              <a:rPr lang="en-US" sz="1200" dirty="0">
                <a:latin typeface="Bahnschrift" panose="020B0502040204020203" pitchFamily="34" charset="0"/>
              </a:rPr>
              <a:t> </a:t>
            </a:r>
            <a:r>
              <a:rPr lang="ro-RO" sz="1200" dirty="0">
                <a:latin typeface="Bahnschrift" panose="020B0502040204020203" pitchFamily="34" charset="0"/>
              </a:rPr>
              <a:t>statele NATO</a:t>
            </a:r>
            <a:r>
              <a:rPr lang="en-US" sz="1200" dirty="0">
                <a:latin typeface="Bahnschrift" panose="020B0502040204020203" pitchFamily="34" charset="0"/>
              </a:rPr>
              <a:t>. </a:t>
            </a:r>
          </a:p>
          <a:p>
            <a:pPr marL="0" indent="0">
              <a:buNone/>
            </a:pPr>
            <a:r>
              <a:rPr lang="en-US" sz="1200" b="1" i="1" dirty="0">
                <a:latin typeface="Bahnschrift" panose="020B0502040204020203" pitchFamily="34" charset="0"/>
              </a:rPr>
              <a:t>‘’Am </a:t>
            </a:r>
            <a:r>
              <a:rPr lang="en-US" sz="1200" b="1" i="1" dirty="0" err="1">
                <a:latin typeface="Bahnschrift" panose="020B0502040204020203" pitchFamily="34" charset="0"/>
              </a:rPr>
              <a:t>insistat</a:t>
            </a:r>
            <a:r>
              <a:rPr lang="en-US" sz="1200" b="1" i="1" dirty="0">
                <a:latin typeface="Bahnschrift" panose="020B0502040204020203" pitchFamily="34" charset="0"/>
              </a:rPr>
              <a:t> </a:t>
            </a:r>
            <a:r>
              <a:rPr lang="en-US" sz="1200" b="1" i="1" dirty="0" err="1">
                <a:latin typeface="Bahnschrift" panose="020B0502040204020203" pitchFamily="34" charset="0"/>
              </a:rPr>
              <a:t>că</a:t>
            </a:r>
            <a:r>
              <a:rPr lang="en-US" sz="1200" b="1" i="1" dirty="0">
                <a:latin typeface="Bahnschrift" panose="020B0502040204020203" pitchFamily="34" charset="0"/>
              </a:rPr>
              <a:t> </a:t>
            </a:r>
            <a:r>
              <a:rPr lang="en-US" sz="1200" b="1" i="1" dirty="0" err="1">
                <a:latin typeface="Bahnschrift" panose="020B0502040204020203" pitchFamily="34" charset="0"/>
              </a:rPr>
              <a:t>articolul</a:t>
            </a:r>
            <a:r>
              <a:rPr lang="en-US" sz="1200" b="1" i="1" dirty="0">
                <a:latin typeface="Bahnschrift" panose="020B0502040204020203" pitchFamily="34" charset="0"/>
              </a:rPr>
              <a:t> 5 era relevant </a:t>
            </a:r>
            <a:r>
              <a:rPr lang="en-US" sz="1200" b="1" i="1" dirty="0" err="1">
                <a:latin typeface="Bahnschrift" panose="020B0502040204020203" pitchFamily="34" charset="0"/>
              </a:rPr>
              <a:t>și</a:t>
            </a:r>
            <a:r>
              <a:rPr lang="en-US" sz="1200" b="1" i="1" dirty="0">
                <a:latin typeface="Bahnschrift" panose="020B0502040204020203" pitchFamily="34" charset="0"/>
              </a:rPr>
              <a:t> </a:t>
            </a:r>
            <a:r>
              <a:rPr lang="en-US" sz="1200" b="1" i="1" dirty="0" err="1">
                <a:latin typeface="Bahnschrift" panose="020B0502040204020203" pitchFamily="34" charset="0"/>
              </a:rPr>
              <a:t>reprezenta</a:t>
            </a:r>
            <a:r>
              <a:rPr lang="en-US" sz="1200" b="1" i="1" dirty="0">
                <a:latin typeface="Bahnschrift" panose="020B0502040204020203" pitchFamily="34" charset="0"/>
              </a:rPr>
              <a:t> </a:t>
            </a:r>
            <a:r>
              <a:rPr lang="en-US" sz="1200" b="1" i="1" dirty="0" err="1">
                <a:latin typeface="Bahnschrift" panose="020B0502040204020203" pitchFamily="34" charset="0"/>
              </a:rPr>
              <a:t>actul</a:t>
            </a:r>
            <a:r>
              <a:rPr lang="en-US" sz="1200" b="1" i="1" dirty="0">
                <a:latin typeface="Bahnschrift" panose="020B0502040204020203" pitchFamily="34" charset="0"/>
              </a:rPr>
              <a:t> </a:t>
            </a:r>
            <a:r>
              <a:rPr lang="en-US" sz="1200" b="1" i="1" dirty="0" err="1">
                <a:latin typeface="Bahnschrift" panose="020B0502040204020203" pitchFamily="34" charset="0"/>
              </a:rPr>
              <a:t>suprem</a:t>
            </a:r>
            <a:r>
              <a:rPr lang="en-US" sz="1200" b="1" i="1" dirty="0">
                <a:latin typeface="Bahnschrift" panose="020B0502040204020203" pitchFamily="34" charset="0"/>
              </a:rPr>
              <a:t> de </a:t>
            </a:r>
            <a:r>
              <a:rPr lang="en-US" sz="1200" b="1" i="1" dirty="0" err="1">
                <a:latin typeface="Bahnschrift" panose="020B0502040204020203" pitchFamily="34" charset="0"/>
              </a:rPr>
              <a:t>solidaritate</a:t>
            </a:r>
            <a:r>
              <a:rPr lang="en-US" sz="1200" b="1" i="1" dirty="0">
                <a:latin typeface="Bahnschrift" panose="020B0502040204020203" pitchFamily="34" charset="0"/>
              </a:rPr>
              <a:t> cu </a:t>
            </a:r>
            <a:r>
              <a:rPr lang="en-US" sz="1200" b="1" i="1" dirty="0" err="1">
                <a:latin typeface="Bahnschrift" panose="020B0502040204020203" pitchFamily="34" charset="0"/>
              </a:rPr>
              <a:t>poporul</a:t>
            </a:r>
            <a:r>
              <a:rPr lang="en-US" sz="1200" b="1" i="1" dirty="0">
                <a:latin typeface="Bahnschrift" panose="020B0502040204020203" pitchFamily="34" charset="0"/>
              </a:rPr>
              <a:t> </a:t>
            </a:r>
            <a:r>
              <a:rPr lang="en-US" sz="1200" b="1" i="1" dirty="0" err="1">
                <a:latin typeface="Bahnschrift" panose="020B0502040204020203" pitchFamily="34" charset="0"/>
              </a:rPr>
              <a:t>american</a:t>
            </a:r>
            <a:r>
              <a:rPr lang="en-US" sz="1200" b="1" i="1" dirty="0">
                <a:latin typeface="Bahnschrift" panose="020B0502040204020203" pitchFamily="34" charset="0"/>
              </a:rPr>
              <a:t>. Ce </a:t>
            </a:r>
            <a:r>
              <a:rPr lang="en-US" sz="1200" b="1" i="1" dirty="0" err="1">
                <a:latin typeface="Bahnschrift" panose="020B0502040204020203" pitchFamily="34" charset="0"/>
              </a:rPr>
              <a:t>ar</a:t>
            </a:r>
            <a:r>
              <a:rPr lang="en-US" sz="1200" b="1" i="1" dirty="0">
                <a:latin typeface="Bahnschrift" panose="020B0502040204020203" pitchFamily="34" charset="0"/>
              </a:rPr>
              <a:t> </a:t>
            </a:r>
            <a:r>
              <a:rPr lang="en-US" sz="1200" b="1" i="1" dirty="0" err="1">
                <a:latin typeface="Bahnschrift" panose="020B0502040204020203" pitchFamily="34" charset="0"/>
              </a:rPr>
              <a:t>însemna</a:t>
            </a:r>
            <a:r>
              <a:rPr lang="en-US" sz="1200" b="1" i="1" dirty="0">
                <a:latin typeface="Bahnschrift" panose="020B0502040204020203" pitchFamily="34" charset="0"/>
              </a:rPr>
              <a:t> </a:t>
            </a:r>
            <a:r>
              <a:rPr lang="en-US" sz="1200" b="1" i="1" dirty="0" err="1">
                <a:latin typeface="Bahnschrift" panose="020B0502040204020203" pitchFamily="34" charset="0"/>
              </a:rPr>
              <a:t>clauza</a:t>
            </a:r>
            <a:r>
              <a:rPr lang="en-US" sz="1200" b="1" i="1" dirty="0">
                <a:latin typeface="Bahnschrift" panose="020B0502040204020203" pitchFamily="34" charset="0"/>
              </a:rPr>
              <a:t> de </a:t>
            </a:r>
            <a:r>
              <a:rPr lang="en-US" sz="1200" b="1" i="1" dirty="0" err="1">
                <a:latin typeface="Bahnschrift" panose="020B0502040204020203" pitchFamily="34" charset="0"/>
              </a:rPr>
              <a:t>autoapărare</a:t>
            </a:r>
            <a:r>
              <a:rPr lang="en-US" sz="1200" b="1" i="1" dirty="0">
                <a:latin typeface="Bahnschrift" panose="020B0502040204020203" pitchFamily="34" charset="0"/>
              </a:rPr>
              <a:t> </a:t>
            </a:r>
            <a:r>
              <a:rPr lang="en-US" sz="1200" b="1" i="1" dirty="0" err="1">
                <a:latin typeface="Bahnschrift" panose="020B0502040204020203" pitchFamily="34" charset="0"/>
              </a:rPr>
              <a:t>dacă</a:t>
            </a:r>
            <a:r>
              <a:rPr lang="en-US" sz="1200" b="1" i="1" dirty="0">
                <a:latin typeface="Bahnschrift" panose="020B0502040204020203" pitchFamily="34" charset="0"/>
              </a:rPr>
              <a:t> nu </a:t>
            </a:r>
            <a:r>
              <a:rPr lang="en-US" sz="1200" b="1" i="1" dirty="0" err="1">
                <a:latin typeface="Bahnschrift" panose="020B0502040204020203" pitchFamily="34" charset="0"/>
              </a:rPr>
              <a:t>ar</a:t>
            </a:r>
            <a:r>
              <a:rPr lang="en-US" sz="1200" b="1" i="1" dirty="0">
                <a:latin typeface="Bahnschrift" panose="020B0502040204020203" pitchFamily="34" charset="0"/>
              </a:rPr>
              <a:t> fi </a:t>
            </a:r>
            <a:r>
              <a:rPr lang="en-US" sz="1200" b="1" i="1" dirty="0" err="1">
                <a:latin typeface="Bahnschrift" panose="020B0502040204020203" pitchFamily="34" charset="0"/>
              </a:rPr>
              <a:t>valabilă</a:t>
            </a:r>
            <a:r>
              <a:rPr lang="en-US" sz="1200" b="1" i="1" dirty="0">
                <a:latin typeface="Bahnschrift" panose="020B0502040204020203" pitchFamily="34" charset="0"/>
              </a:rPr>
              <a:t> </a:t>
            </a:r>
            <a:r>
              <a:rPr lang="en-US" sz="1200" b="1" i="1" dirty="0" err="1">
                <a:latin typeface="Bahnschrift" panose="020B0502040204020203" pitchFamily="34" charset="0"/>
              </a:rPr>
              <a:t>în</a:t>
            </a:r>
            <a:r>
              <a:rPr lang="en-US" sz="1200" b="1" i="1" dirty="0">
                <a:latin typeface="Bahnschrift" panose="020B0502040204020203" pitchFamily="34" charset="0"/>
              </a:rPr>
              <a:t> </a:t>
            </a:r>
            <a:r>
              <a:rPr lang="en-US" sz="1200" b="1" i="1" dirty="0" err="1">
                <a:latin typeface="Bahnschrift" panose="020B0502040204020203" pitchFamily="34" charset="0"/>
              </a:rPr>
              <a:t>acest</a:t>
            </a:r>
            <a:r>
              <a:rPr lang="en-US" sz="1200" b="1" i="1" dirty="0">
                <a:latin typeface="Bahnschrift" panose="020B0502040204020203" pitchFamily="34" charset="0"/>
              </a:rPr>
              <a:t> moment dramatic de </a:t>
            </a:r>
            <a:r>
              <a:rPr lang="en-US" sz="1200" b="1" i="1" dirty="0" err="1">
                <a:latin typeface="Bahnschrift" panose="020B0502040204020203" pitchFamily="34" charset="0"/>
              </a:rPr>
              <a:t>agresiune</a:t>
            </a:r>
            <a:r>
              <a:rPr lang="en-US" sz="1200" b="1" i="1" dirty="0">
                <a:latin typeface="Bahnschrift" panose="020B0502040204020203" pitchFamily="34" charset="0"/>
              </a:rPr>
              <a:t>?’’</a:t>
            </a:r>
          </a:p>
          <a:p>
            <a:endParaRPr lang="ro-RO" sz="1200" dirty="0"/>
          </a:p>
          <a:p>
            <a:endParaRPr lang="en-US" dirty="0"/>
          </a:p>
          <a:p>
            <a:endParaRPr lang="en-US" dirty="0"/>
          </a:p>
        </p:txBody>
      </p:sp>
      <p:pic>
        <p:nvPicPr>
          <p:cNvPr id="7" name="Picture 6">
            <a:extLst>
              <a:ext uri="{FF2B5EF4-FFF2-40B4-BE49-F238E27FC236}">
                <a16:creationId xmlns:a16="http://schemas.microsoft.com/office/drawing/2014/main" id="{800ED916-6F68-4E6C-907C-3116ACBC9109}"/>
              </a:ext>
            </a:extLst>
          </p:cNvPr>
          <p:cNvPicPr>
            <a:picLocks noChangeAspect="1"/>
          </p:cNvPicPr>
          <p:nvPr/>
        </p:nvPicPr>
        <p:blipFill>
          <a:blip r:embed="rId4"/>
          <a:stretch>
            <a:fillRect/>
          </a:stretch>
        </p:blipFill>
        <p:spPr>
          <a:xfrm>
            <a:off x="177800" y="968289"/>
            <a:ext cx="3643513" cy="5102310"/>
          </a:xfrm>
          <a:prstGeom prst="rect">
            <a:avLst/>
          </a:prstGeom>
        </p:spPr>
      </p:pic>
      <p:pic>
        <p:nvPicPr>
          <p:cNvPr id="9" name="Picture 8">
            <a:extLst>
              <a:ext uri="{FF2B5EF4-FFF2-40B4-BE49-F238E27FC236}">
                <a16:creationId xmlns:a16="http://schemas.microsoft.com/office/drawing/2014/main" id="{BB69CF74-57EE-4521-93B0-21AC91279C22}"/>
              </a:ext>
            </a:extLst>
          </p:cNvPr>
          <p:cNvPicPr>
            <a:picLocks noChangeAspect="1"/>
          </p:cNvPicPr>
          <p:nvPr/>
        </p:nvPicPr>
        <p:blipFill>
          <a:blip r:embed="rId5"/>
          <a:stretch>
            <a:fillRect/>
          </a:stretch>
        </p:blipFill>
        <p:spPr>
          <a:xfrm>
            <a:off x="7407027" y="832824"/>
            <a:ext cx="4699266" cy="5170043"/>
          </a:xfrm>
          <a:prstGeom prst="rect">
            <a:avLst/>
          </a:prstGeom>
        </p:spPr>
      </p:pic>
    </p:spTree>
    <p:extLst>
      <p:ext uri="{BB962C8B-B14F-4D97-AF65-F5344CB8AC3E}">
        <p14:creationId xmlns:p14="http://schemas.microsoft.com/office/powerpoint/2010/main" val="323088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p:spPr>
        <p:txBody>
          <a:bodyPr/>
          <a:lstStyle/>
          <a:p>
            <a:r>
              <a:rPr lang="ro-RO" dirty="0">
                <a:latin typeface="Bahnschrift" panose="020B0502040204020203" pitchFamily="34" charset="0"/>
              </a:rPr>
              <a:t>                                      În prezent</a:t>
            </a:r>
            <a:endParaRPr lang="en-US" dirty="0">
              <a:latin typeface="Bahnschrift" panose="020B0502040204020203" pitchFamily="34" charset="0"/>
            </a:endParaRPr>
          </a:p>
        </p:txBody>
      </p:sp>
      <p:sp>
        <p:nvSpPr>
          <p:cNvPr id="8" name="TextBox 7">
            <a:extLst>
              <a:ext uri="{FF2B5EF4-FFF2-40B4-BE49-F238E27FC236}">
                <a16:creationId xmlns:a16="http://schemas.microsoft.com/office/drawing/2014/main" id="{7AB69A65-17BB-4F97-B0EC-20417B30E0D7}"/>
              </a:ext>
            </a:extLst>
          </p:cNvPr>
          <p:cNvSpPr txBox="1"/>
          <p:nvPr/>
        </p:nvSpPr>
        <p:spPr>
          <a:xfrm>
            <a:off x="127001" y="702156"/>
            <a:ext cx="3177337" cy="5909310"/>
          </a:xfrm>
          <a:prstGeom prst="rect">
            <a:avLst/>
          </a:prstGeom>
          <a:noFill/>
        </p:spPr>
        <p:txBody>
          <a:bodyPr wrap="square" rtlCol="0">
            <a:spAutoFit/>
          </a:bodyPr>
          <a:lstStyle/>
          <a:p>
            <a:pPr marL="285750" indent="-285750">
              <a:buFont typeface="Arial" panose="020B0604020202020204" pitchFamily="34" charset="0"/>
              <a:buChar char="•"/>
            </a:pPr>
            <a:r>
              <a:rPr lang="ro-RO" dirty="0">
                <a:latin typeface="Constantia" panose="02030602050306030303" pitchFamily="18" charset="0"/>
              </a:rPr>
              <a:t>Alianța se întinde pe o suprafață de 25.07 milioane km</a:t>
            </a:r>
            <a:r>
              <a:rPr lang="en-US" baseline="30000" dirty="0">
                <a:latin typeface="Constantia" panose="02030602050306030303" pitchFamily="18" charset="0"/>
              </a:rPr>
              <a:t>2</a:t>
            </a:r>
            <a:r>
              <a:rPr lang="ro-RO" baseline="30000" dirty="0">
                <a:latin typeface="Constantia" panose="02030602050306030303" pitchFamily="18" charset="0"/>
              </a:rPr>
              <a:t>  </a:t>
            </a:r>
            <a:r>
              <a:rPr lang="ro-RO" dirty="0">
                <a:latin typeface="Constantia" panose="02030602050306030303" pitchFamily="18" charset="0"/>
              </a:rPr>
              <a:t>și cuprinde aproximativ o populație de 973 milioane de oameni. </a:t>
            </a:r>
          </a:p>
          <a:p>
            <a:pPr marL="285750" indent="-285750">
              <a:buFont typeface="Arial" panose="020B0604020202020204" pitchFamily="34" charset="0"/>
              <a:buChar char="•"/>
            </a:pPr>
            <a:r>
              <a:rPr lang="ro-RO" dirty="0">
                <a:latin typeface="Constantia" panose="02030602050306030303" pitchFamily="18" charset="0"/>
              </a:rPr>
              <a:t>În 2024, toate statele membre NATO au cheltuit pe apărare aproximativ 1.47 trilioane dolari americani, iar acest număr în fiecare an crește</a:t>
            </a:r>
          </a:p>
          <a:p>
            <a:pPr marL="285750" indent="-285750">
              <a:buFont typeface="Arial" panose="020B0604020202020204" pitchFamily="34" charset="0"/>
              <a:buChar char="•"/>
            </a:pPr>
            <a:r>
              <a:rPr lang="ro-RO" dirty="0">
                <a:latin typeface="Constantia" panose="02030602050306030303" pitchFamily="18" charset="0"/>
              </a:rPr>
              <a:t>Limbile oficiale sunt engleza și franceză</a:t>
            </a:r>
          </a:p>
          <a:p>
            <a:pPr marL="285750" indent="-285750">
              <a:buFont typeface="Arial" panose="020B0604020202020204" pitchFamily="34" charset="0"/>
              <a:buChar char="•"/>
            </a:pPr>
            <a:r>
              <a:rPr lang="ro-RO" dirty="0">
                <a:latin typeface="Constantia" panose="02030602050306030303" pitchFamily="18" charset="0"/>
              </a:rPr>
              <a:t>Sediul se află la Bruxelles, pe când sediul militar se află la </a:t>
            </a:r>
            <a:r>
              <a:rPr lang="ro-RO" dirty="0" err="1">
                <a:latin typeface="Constantia" panose="02030602050306030303" pitchFamily="18" charset="0"/>
              </a:rPr>
              <a:t>Mons</a:t>
            </a:r>
            <a:r>
              <a:rPr lang="ro-RO" dirty="0">
                <a:latin typeface="Constantia" panose="02030602050306030303" pitchFamily="18" charset="0"/>
              </a:rPr>
              <a:t>, Belgia.</a:t>
            </a:r>
          </a:p>
          <a:p>
            <a:pPr marL="285750" indent="-285750">
              <a:buFont typeface="Arial" panose="020B0604020202020204" pitchFamily="34" charset="0"/>
              <a:buChar char="•"/>
            </a:pPr>
            <a:r>
              <a:rPr lang="ro-RO" dirty="0">
                <a:latin typeface="Constantia" panose="02030602050306030303" pitchFamily="18" charset="0"/>
              </a:rPr>
              <a:t>Alianța este constituită din 32 de state - 30 din Europa și 2 din America de Nord</a:t>
            </a:r>
          </a:p>
          <a:p>
            <a:pPr marL="285750" indent="-285750">
              <a:buFont typeface="Arial" panose="020B0604020202020204" pitchFamily="34" charset="0"/>
              <a:buChar char="•"/>
            </a:pPr>
            <a:endParaRPr lang="en-US" dirty="0">
              <a:latin typeface="Constantia" panose="02030602050306030303" pitchFamily="18" charset="0"/>
            </a:endParaRPr>
          </a:p>
          <a:p>
            <a:endParaRPr lang="en-US" dirty="0"/>
          </a:p>
        </p:txBody>
      </p:sp>
      <p:pic>
        <p:nvPicPr>
          <p:cNvPr id="10" name="Picture 9">
            <a:extLst>
              <a:ext uri="{FF2B5EF4-FFF2-40B4-BE49-F238E27FC236}">
                <a16:creationId xmlns:a16="http://schemas.microsoft.com/office/drawing/2014/main" id="{FCCCAD65-C372-4B78-8450-8F75B5E59697}"/>
              </a:ext>
            </a:extLst>
          </p:cNvPr>
          <p:cNvPicPr>
            <a:picLocks noChangeAspect="1"/>
          </p:cNvPicPr>
          <p:nvPr/>
        </p:nvPicPr>
        <p:blipFill>
          <a:blip r:embed="rId4"/>
          <a:stretch>
            <a:fillRect/>
          </a:stretch>
        </p:blipFill>
        <p:spPr>
          <a:xfrm>
            <a:off x="3656930" y="1349458"/>
            <a:ext cx="8306470" cy="4614705"/>
          </a:xfrm>
          <a:prstGeom prst="rect">
            <a:avLst/>
          </a:prstGeom>
        </p:spPr>
      </p:pic>
    </p:spTree>
    <p:extLst>
      <p:ext uri="{BB962C8B-B14F-4D97-AF65-F5344CB8AC3E}">
        <p14:creationId xmlns:p14="http://schemas.microsoft.com/office/powerpoint/2010/main" val="219391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en-US" dirty="0" err="1">
                <a:solidFill>
                  <a:schemeClr val="bg1"/>
                </a:solidFill>
                <a:latin typeface="Bahnschrift" panose="020B0502040204020203" pitchFamily="34" charset="0"/>
              </a:rPr>
              <a:t>Evolu</a:t>
            </a:r>
            <a:r>
              <a:rPr lang="ro-RO" dirty="0" err="1">
                <a:solidFill>
                  <a:schemeClr val="bg1"/>
                </a:solidFill>
                <a:latin typeface="Bahnschrift" panose="020B0502040204020203" pitchFamily="34" charset="0"/>
              </a:rPr>
              <a:t>ția</a:t>
            </a:r>
            <a:r>
              <a:rPr lang="ro-RO" dirty="0">
                <a:solidFill>
                  <a:schemeClr val="bg1"/>
                </a:solidFill>
                <a:latin typeface="Bahnschrift" panose="020B0502040204020203" pitchFamily="34" charset="0"/>
              </a:rPr>
              <a:t> organizației</a:t>
            </a:r>
            <a:endParaRPr lang="en-US" dirty="0">
              <a:solidFill>
                <a:schemeClr val="bg1"/>
              </a:solidFill>
              <a:latin typeface="Bahnschrift" panose="020B0502040204020203" pitchFamily="34" charset="0"/>
            </a:endParaRPr>
          </a:p>
        </p:txBody>
      </p:sp>
      <p:graphicFrame>
        <p:nvGraphicFramePr>
          <p:cNvPr id="6" name="Content Placeholder 5">
            <a:extLst>
              <a:ext uri="{FF2B5EF4-FFF2-40B4-BE49-F238E27FC236}">
                <a16:creationId xmlns:a16="http://schemas.microsoft.com/office/drawing/2014/main" id="{BC19232D-8A42-4561-9B9A-3FF28DE58601}"/>
              </a:ext>
            </a:extLst>
          </p:cNvPr>
          <p:cNvGraphicFramePr>
            <a:graphicFrameLocks noGrp="1"/>
          </p:cNvGraphicFramePr>
          <p:nvPr>
            <p:ph idx="1"/>
            <p:extLst>
              <p:ext uri="{D42A27DB-BD31-4B8C-83A1-F6EECF244321}">
                <p14:modId xmlns:p14="http://schemas.microsoft.com/office/powerpoint/2010/main" val="3513187884"/>
              </p:ext>
            </p:extLst>
          </p:nvPr>
        </p:nvGraphicFramePr>
        <p:xfrm>
          <a:off x="0" y="1286933"/>
          <a:ext cx="12192000" cy="55496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1DC5CADE-9955-4751-A705-EFBEF6AB3852}"/>
              </a:ext>
            </a:extLst>
          </p:cNvPr>
          <p:cNvSpPr txBox="1"/>
          <p:nvPr/>
        </p:nvSpPr>
        <p:spPr>
          <a:xfrm>
            <a:off x="545680" y="3903035"/>
            <a:ext cx="540331" cy="276999"/>
          </a:xfrm>
          <a:prstGeom prst="rect">
            <a:avLst/>
          </a:prstGeom>
          <a:noFill/>
        </p:spPr>
        <p:txBody>
          <a:bodyPr wrap="square" rtlCol="0">
            <a:spAutoFit/>
          </a:bodyPr>
          <a:lstStyle/>
          <a:p>
            <a:r>
              <a:rPr lang="ro-RO" sz="1200" dirty="0">
                <a:solidFill>
                  <a:schemeClr val="bg1"/>
                </a:solidFill>
              </a:rPr>
              <a:t>1949</a:t>
            </a:r>
            <a:endParaRPr lang="en-US" sz="1200" dirty="0">
              <a:solidFill>
                <a:schemeClr val="bg1"/>
              </a:solidFill>
            </a:endParaRPr>
          </a:p>
        </p:txBody>
      </p:sp>
      <p:sp>
        <p:nvSpPr>
          <p:cNvPr id="8" name="TextBox 7">
            <a:extLst>
              <a:ext uri="{FF2B5EF4-FFF2-40B4-BE49-F238E27FC236}">
                <a16:creationId xmlns:a16="http://schemas.microsoft.com/office/drawing/2014/main" id="{09F9B74D-70E2-40F6-9020-7D87F12DBA69}"/>
              </a:ext>
            </a:extLst>
          </p:cNvPr>
          <p:cNvSpPr txBox="1"/>
          <p:nvPr/>
        </p:nvSpPr>
        <p:spPr>
          <a:xfrm>
            <a:off x="1427992" y="3903034"/>
            <a:ext cx="540331" cy="276999"/>
          </a:xfrm>
          <a:prstGeom prst="rect">
            <a:avLst/>
          </a:prstGeom>
          <a:noFill/>
        </p:spPr>
        <p:txBody>
          <a:bodyPr wrap="square" rtlCol="0">
            <a:spAutoFit/>
          </a:bodyPr>
          <a:lstStyle/>
          <a:p>
            <a:r>
              <a:rPr lang="ro-RO" sz="1200" dirty="0">
                <a:solidFill>
                  <a:schemeClr val="bg1"/>
                </a:solidFill>
              </a:rPr>
              <a:t>1952</a:t>
            </a:r>
            <a:endParaRPr lang="en-US" sz="1200" dirty="0">
              <a:solidFill>
                <a:schemeClr val="bg1"/>
              </a:solidFill>
            </a:endParaRPr>
          </a:p>
        </p:txBody>
      </p:sp>
      <p:sp>
        <p:nvSpPr>
          <p:cNvPr id="9" name="TextBox 8">
            <a:extLst>
              <a:ext uri="{FF2B5EF4-FFF2-40B4-BE49-F238E27FC236}">
                <a16:creationId xmlns:a16="http://schemas.microsoft.com/office/drawing/2014/main" id="{7B7B1732-819F-4EC5-B9F2-8F851BDB17B9}"/>
              </a:ext>
            </a:extLst>
          </p:cNvPr>
          <p:cNvSpPr txBox="1"/>
          <p:nvPr/>
        </p:nvSpPr>
        <p:spPr>
          <a:xfrm>
            <a:off x="2395351" y="3915258"/>
            <a:ext cx="540330" cy="276999"/>
          </a:xfrm>
          <a:prstGeom prst="rect">
            <a:avLst/>
          </a:prstGeom>
          <a:noFill/>
        </p:spPr>
        <p:txBody>
          <a:bodyPr wrap="square" rtlCol="0">
            <a:spAutoFit/>
          </a:bodyPr>
          <a:lstStyle/>
          <a:p>
            <a:r>
              <a:rPr lang="ro-RO" sz="1200" dirty="0">
                <a:solidFill>
                  <a:schemeClr val="bg1"/>
                </a:solidFill>
              </a:rPr>
              <a:t>1955</a:t>
            </a:r>
            <a:endParaRPr lang="en-US" sz="1200" dirty="0">
              <a:solidFill>
                <a:schemeClr val="bg1"/>
              </a:solidFill>
            </a:endParaRPr>
          </a:p>
        </p:txBody>
      </p:sp>
      <p:sp>
        <p:nvSpPr>
          <p:cNvPr id="10" name="TextBox 9">
            <a:extLst>
              <a:ext uri="{FF2B5EF4-FFF2-40B4-BE49-F238E27FC236}">
                <a16:creationId xmlns:a16="http://schemas.microsoft.com/office/drawing/2014/main" id="{7954D7F5-C24D-402D-B21D-81EF4FFD50F5}"/>
              </a:ext>
            </a:extLst>
          </p:cNvPr>
          <p:cNvSpPr txBox="1"/>
          <p:nvPr/>
        </p:nvSpPr>
        <p:spPr>
          <a:xfrm>
            <a:off x="3266026" y="3924196"/>
            <a:ext cx="540331" cy="276999"/>
          </a:xfrm>
          <a:prstGeom prst="rect">
            <a:avLst/>
          </a:prstGeom>
          <a:noFill/>
        </p:spPr>
        <p:txBody>
          <a:bodyPr wrap="square" rtlCol="0">
            <a:spAutoFit/>
          </a:bodyPr>
          <a:lstStyle/>
          <a:p>
            <a:r>
              <a:rPr lang="ro-RO" sz="1200" dirty="0">
                <a:solidFill>
                  <a:schemeClr val="bg1"/>
                </a:solidFill>
              </a:rPr>
              <a:t>1982</a:t>
            </a:r>
            <a:endParaRPr lang="en-US" sz="1200" dirty="0">
              <a:solidFill>
                <a:schemeClr val="bg1"/>
              </a:solidFill>
            </a:endParaRPr>
          </a:p>
        </p:txBody>
      </p:sp>
      <p:sp>
        <p:nvSpPr>
          <p:cNvPr id="11" name="TextBox 10">
            <a:extLst>
              <a:ext uri="{FF2B5EF4-FFF2-40B4-BE49-F238E27FC236}">
                <a16:creationId xmlns:a16="http://schemas.microsoft.com/office/drawing/2014/main" id="{FACC1267-70DD-4B65-8781-0F551183883C}"/>
              </a:ext>
            </a:extLst>
          </p:cNvPr>
          <p:cNvSpPr txBox="1"/>
          <p:nvPr/>
        </p:nvSpPr>
        <p:spPr>
          <a:xfrm>
            <a:off x="5081948" y="3915257"/>
            <a:ext cx="540329" cy="276999"/>
          </a:xfrm>
          <a:prstGeom prst="rect">
            <a:avLst/>
          </a:prstGeom>
          <a:noFill/>
        </p:spPr>
        <p:txBody>
          <a:bodyPr wrap="square" rtlCol="0">
            <a:spAutoFit/>
          </a:bodyPr>
          <a:lstStyle/>
          <a:p>
            <a:r>
              <a:rPr lang="ro-RO" sz="1200" dirty="0">
                <a:solidFill>
                  <a:schemeClr val="bg1"/>
                </a:solidFill>
              </a:rPr>
              <a:t>1999</a:t>
            </a:r>
            <a:endParaRPr lang="en-US" sz="1200" dirty="0">
              <a:solidFill>
                <a:schemeClr val="bg1"/>
              </a:solidFill>
            </a:endParaRPr>
          </a:p>
        </p:txBody>
      </p:sp>
      <p:sp>
        <p:nvSpPr>
          <p:cNvPr id="12" name="TextBox 11">
            <a:extLst>
              <a:ext uri="{FF2B5EF4-FFF2-40B4-BE49-F238E27FC236}">
                <a16:creationId xmlns:a16="http://schemas.microsoft.com/office/drawing/2014/main" id="{002858ED-1F0A-48C3-991C-B32AAA124E8F}"/>
              </a:ext>
            </a:extLst>
          </p:cNvPr>
          <p:cNvSpPr txBox="1"/>
          <p:nvPr/>
        </p:nvSpPr>
        <p:spPr>
          <a:xfrm>
            <a:off x="6005322" y="3924196"/>
            <a:ext cx="540329" cy="276999"/>
          </a:xfrm>
          <a:prstGeom prst="rect">
            <a:avLst/>
          </a:prstGeom>
          <a:noFill/>
        </p:spPr>
        <p:txBody>
          <a:bodyPr wrap="square" rtlCol="0">
            <a:spAutoFit/>
          </a:bodyPr>
          <a:lstStyle/>
          <a:p>
            <a:r>
              <a:rPr lang="ro-RO" sz="1200" dirty="0">
                <a:solidFill>
                  <a:schemeClr val="bg1"/>
                </a:solidFill>
              </a:rPr>
              <a:t>2004</a:t>
            </a:r>
            <a:endParaRPr lang="en-US" sz="1200" dirty="0">
              <a:solidFill>
                <a:schemeClr val="bg1"/>
              </a:solidFill>
            </a:endParaRPr>
          </a:p>
        </p:txBody>
      </p:sp>
      <p:sp>
        <p:nvSpPr>
          <p:cNvPr id="13" name="TextBox 12">
            <a:extLst>
              <a:ext uri="{FF2B5EF4-FFF2-40B4-BE49-F238E27FC236}">
                <a16:creationId xmlns:a16="http://schemas.microsoft.com/office/drawing/2014/main" id="{FBD0D8C5-AA67-4D37-BBBD-FF2D1E49877C}"/>
              </a:ext>
            </a:extLst>
          </p:cNvPr>
          <p:cNvSpPr txBox="1"/>
          <p:nvPr/>
        </p:nvSpPr>
        <p:spPr>
          <a:xfrm>
            <a:off x="7029250" y="3923254"/>
            <a:ext cx="544595" cy="276999"/>
          </a:xfrm>
          <a:prstGeom prst="rect">
            <a:avLst/>
          </a:prstGeom>
          <a:noFill/>
        </p:spPr>
        <p:txBody>
          <a:bodyPr wrap="square" rtlCol="0">
            <a:spAutoFit/>
          </a:bodyPr>
          <a:lstStyle/>
          <a:p>
            <a:r>
              <a:rPr lang="ro-RO" sz="1200" dirty="0">
                <a:solidFill>
                  <a:schemeClr val="bg1"/>
                </a:solidFill>
              </a:rPr>
              <a:t>2009</a:t>
            </a:r>
            <a:endParaRPr lang="en-US" sz="1200" dirty="0">
              <a:solidFill>
                <a:schemeClr val="bg1"/>
              </a:solidFill>
            </a:endParaRPr>
          </a:p>
        </p:txBody>
      </p:sp>
      <p:sp>
        <p:nvSpPr>
          <p:cNvPr id="14" name="TextBox 13">
            <a:extLst>
              <a:ext uri="{FF2B5EF4-FFF2-40B4-BE49-F238E27FC236}">
                <a16:creationId xmlns:a16="http://schemas.microsoft.com/office/drawing/2014/main" id="{461BEB93-BC50-4B51-9B3A-151D2EFD0C7E}"/>
              </a:ext>
            </a:extLst>
          </p:cNvPr>
          <p:cNvSpPr txBox="1"/>
          <p:nvPr/>
        </p:nvSpPr>
        <p:spPr>
          <a:xfrm>
            <a:off x="7950045" y="3923253"/>
            <a:ext cx="544595" cy="276999"/>
          </a:xfrm>
          <a:prstGeom prst="rect">
            <a:avLst/>
          </a:prstGeom>
          <a:noFill/>
        </p:spPr>
        <p:txBody>
          <a:bodyPr wrap="square" rtlCol="0">
            <a:spAutoFit/>
          </a:bodyPr>
          <a:lstStyle/>
          <a:p>
            <a:r>
              <a:rPr lang="ro-RO" sz="1200" dirty="0">
                <a:solidFill>
                  <a:schemeClr val="bg1"/>
                </a:solidFill>
              </a:rPr>
              <a:t>2017</a:t>
            </a:r>
            <a:endParaRPr lang="en-US" sz="1200" dirty="0">
              <a:solidFill>
                <a:schemeClr val="bg1"/>
              </a:solidFill>
            </a:endParaRPr>
          </a:p>
        </p:txBody>
      </p:sp>
      <p:sp>
        <p:nvSpPr>
          <p:cNvPr id="15" name="TextBox 14">
            <a:extLst>
              <a:ext uri="{FF2B5EF4-FFF2-40B4-BE49-F238E27FC236}">
                <a16:creationId xmlns:a16="http://schemas.microsoft.com/office/drawing/2014/main" id="{FAB73653-E877-4769-9B00-A67174A256C4}"/>
              </a:ext>
            </a:extLst>
          </p:cNvPr>
          <p:cNvSpPr txBox="1"/>
          <p:nvPr/>
        </p:nvSpPr>
        <p:spPr>
          <a:xfrm>
            <a:off x="8919986" y="3923253"/>
            <a:ext cx="598490" cy="276999"/>
          </a:xfrm>
          <a:prstGeom prst="rect">
            <a:avLst/>
          </a:prstGeom>
          <a:noFill/>
        </p:spPr>
        <p:txBody>
          <a:bodyPr wrap="square" rtlCol="0">
            <a:spAutoFit/>
          </a:bodyPr>
          <a:lstStyle/>
          <a:p>
            <a:r>
              <a:rPr lang="ro-RO" sz="1200" dirty="0">
                <a:solidFill>
                  <a:schemeClr val="bg1"/>
                </a:solidFill>
              </a:rPr>
              <a:t>2020</a:t>
            </a:r>
            <a:endParaRPr lang="en-US" sz="1200" dirty="0">
              <a:solidFill>
                <a:schemeClr val="bg1"/>
              </a:solidFill>
            </a:endParaRPr>
          </a:p>
        </p:txBody>
      </p:sp>
      <p:sp>
        <p:nvSpPr>
          <p:cNvPr id="16" name="TextBox 15">
            <a:extLst>
              <a:ext uri="{FF2B5EF4-FFF2-40B4-BE49-F238E27FC236}">
                <a16:creationId xmlns:a16="http://schemas.microsoft.com/office/drawing/2014/main" id="{08154C18-3B52-4E70-9217-AF2C2A77F697}"/>
              </a:ext>
            </a:extLst>
          </p:cNvPr>
          <p:cNvSpPr txBox="1"/>
          <p:nvPr/>
        </p:nvSpPr>
        <p:spPr>
          <a:xfrm>
            <a:off x="4120083" y="3924196"/>
            <a:ext cx="544595" cy="276999"/>
          </a:xfrm>
          <a:prstGeom prst="rect">
            <a:avLst/>
          </a:prstGeom>
          <a:noFill/>
        </p:spPr>
        <p:txBody>
          <a:bodyPr wrap="square" rtlCol="0">
            <a:spAutoFit/>
          </a:bodyPr>
          <a:lstStyle/>
          <a:p>
            <a:r>
              <a:rPr lang="ro-RO" sz="1200" dirty="0">
                <a:solidFill>
                  <a:schemeClr val="bg1"/>
                </a:solidFill>
              </a:rPr>
              <a:t>1990</a:t>
            </a:r>
            <a:endParaRPr lang="en-US" sz="1200" dirty="0">
              <a:solidFill>
                <a:schemeClr val="bg1"/>
              </a:solidFill>
            </a:endParaRPr>
          </a:p>
        </p:txBody>
      </p:sp>
      <p:sp>
        <p:nvSpPr>
          <p:cNvPr id="17" name="TextBox 16">
            <a:extLst>
              <a:ext uri="{FF2B5EF4-FFF2-40B4-BE49-F238E27FC236}">
                <a16:creationId xmlns:a16="http://schemas.microsoft.com/office/drawing/2014/main" id="{21DC9E17-9C7E-45B1-B24C-48B031130405}"/>
              </a:ext>
            </a:extLst>
          </p:cNvPr>
          <p:cNvSpPr txBox="1"/>
          <p:nvPr/>
        </p:nvSpPr>
        <p:spPr>
          <a:xfrm>
            <a:off x="9899034" y="3923253"/>
            <a:ext cx="598490" cy="276999"/>
          </a:xfrm>
          <a:prstGeom prst="rect">
            <a:avLst/>
          </a:prstGeom>
          <a:noFill/>
        </p:spPr>
        <p:txBody>
          <a:bodyPr wrap="square" rtlCol="0">
            <a:spAutoFit/>
          </a:bodyPr>
          <a:lstStyle/>
          <a:p>
            <a:r>
              <a:rPr lang="ro-RO" sz="1200" dirty="0">
                <a:solidFill>
                  <a:schemeClr val="bg1"/>
                </a:solidFill>
              </a:rPr>
              <a:t>2023</a:t>
            </a:r>
            <a:endParaRPr lang="en-US" sz="1200" dirty="0">
              <a:solidFill>
                <a:schemeClr val="bg1"/>
              </a:solidFill>
            </a:endParaRPr>
          </a:p>
        </p:txBody>
      </p:sp>
      <p:sp>
        <p:nvSpPr>
          <p:cNvPr id="18" name="TextBox 17">
            <a:extLst>
              <a:ext uri="{FF2B5EF4-FFF2-40B4-BE49-F238E27FC236}">
                <a16:creationId xmlns:a16="http://schemas.microsoft.com/office/drawing/2014/main" id="{A34B94AE-B0E6-47FD-9694-3DF03E1D3380}"/>
              </a:ext>
            </a:extLst>
          </p:cNvPr>
          <p:cNvSpPr txBox="1"/>
          <p:nvPr/>
        </p:nvSpPr>
        <p:spPr>
          <a:xfrm>
            <a:off x="10878082" y="3923253"/>
            <a:ext cx="730450" cy="276999"/>
          </a:xfrm>
          <a:prstGeom prst="rect">
            <a:avLst/>
          </a:prstGeom>
          <a:noFill/>
        </p:spPr>
        <p:txBody>
          <a:bodyPr wrap="square" rtlCol="0">
            <a:spAutoFit/>
          </a:bodyPr>
          <a:lstStyle/>
          <a:p>
            <a:r>
              <a:rPr lang="ro-RO" sz="1200" dirty="0">
                <a:solidFill>
                  <a:schemeClr val="bg1"/>
                </a:solidFill>
              </a:rPr>
              <a:t>2024</a:t>
            </a:r>
            <a:endParaRPr lang="en-US" sz="1200" dirty="0">
              <a:solidFill>
                <a:schemeClr val="bg1"/>
              </a:solidFill>
            </a:endParaRPr>
          </a:p>
        </p:txBody>
      </p:sp>
      <p:sp>
        <p:nvSpPr>
          <p:cNvPr id="19" name="TextBox 18">
            <a:extLst>
              <a:ext uri="{FF2B5EF4-FFF2-40B4-BE49-F238E27FC236}">
                <a16:creationId xmlns:a16="http://schemas.microsoft.com/office/drawing/2014/main" id="{470B8C9F-BD09-432F-A9CC-FF9956663F7F}"/>
              </a:ext>
            </a:extLst>
          </p:cNvPr>
          <p:cNvSpPr txBox="1"/>
          <p:nvPr/>
        </p:nvSpPr>
        <p:spPr>
          <a:xfrm>
            <a:off x="263252" y="1286933"/>
            <a:ext cx="1308794" cy="2308324"/>
          </a:xfrm>
          <a:prstGeom prst="rect">
            <a:avLst/>
          </a:prstGeom>
          <a:noFill/>
        </p:spPr>
        <p:txBody>
          <a:bodyPr wrap="square" rtlCol="0">
            <a:spAutoFit/>
          </a:bodyPr>
          <a:lstStyle/>
          <a:p>
            <a:r>
              <a:rPr lang="ro-RO" sz="1200" dirty="0">
                <a:solidFill>
                  <a:schemeClr val="bg1"/>
                </a:solidFill>
                <a:latin typeface="Constantia" panose="02030602050306030303" pitchFamily="18" charset="0"/>
                <a:ea typeface="Cascadia Mono SemiBold" panose="020B0609020000020004" pitchFamily="49" charset="0"/>
                <a:cs typeface="Cascadia Mono SemiBold" panose="020B0609020000020004" pitchFamily="49" charset="0"/>
              </a:rPr>
              <a:t>La 4 aprilie 1949, Belgia, Canada, Danemarca, Franța, Islanda,  Italia, Luxemburg, S.U.A,  Norvegia, Portugalia, Olanda și Marea Britanie înființează NATO</a:t>
            </a:r>
            <a:endParaRPr lang="en-US" sz="1200" dirty="0">
              <a:solidFill>
                <a:schemeClr val="bg1"/>
              </a:solidFill>
              <a:latin typeface="Constantia" panose="02030602050306030303" pitchFamily="18" charset="0"/>
              <a:ea typeface="Cascadia Mono SemiBold" panose="020B0609020000020004" pitchFamily="49" charset="0"/>
              <a:cs typeface="Cascadia Mono SemiBold" panose="020B0609020000020004" pitchFamily="49" charset="0"/>
            </a:endParaRPr>
          </a:p>
        </p:txBody>
      </p:sp>
      <p:sp>
        <p:nvSpPr>
          <p:cNvPr id="20" name="TextBox 19">
            <a:extLst>
              <a:ext uri="{FF2B5EF4-FFF2-40B4-BE49-F238E27FC236}">
                <a16:creationId xmlns:a16="http://schemas.microsoft.com/office/drawing/2014/main" id="{437EB51C-7F23-469A-9A36-FAA20283A6F1}"/>
              </a:ext>
            </a:extLst>
          </p:cNvPr>
          <p:cNvSpPr txBox="1"/>
          <p:nvPr/>
        </p:nvSpPr>
        <p:spPr>
          <a:xfrm>
            <a:off x="3147493" y="4661592"/>
            <a:ext cx="777396" cy="646331"/>
          </a:xfrm>
          <a:prstGeom prst="rect">
            <a:avLst/>
          </a:prstGeom>
          <a:noFill/>
        </p:spPr>
        <p:txBody>
          <a:bodyPr wrap="square" rtlCol="0">
            <a:spAutoFit/>
          </a:bodyPr>
          <a:lstStyle/>
          <a:p>
            <a:r>
              <a:rPr lang="ro-RO" sz="1200" dirty="0">
                <a:solidFill>
                  <a:schemeClr val="bg1"/>
                </a:solidFill>
                <a:latin typeface="Constantia" panose="02030602050306030303" pitchFamily="18" charset="0"/>
              </a:rPr>
              <a:t>Spania aderă la Alianță</a:t>
            </a:r>
            <a:endParaRPr lang="en-US" sz="1200" dirty="0">
              <a:solidFill>
                <a:schemeClr val="bg1"/>
              </a:solidFill>
              <a:latin typeface="Constantia" panose="02030602050306030303" pitchFamily="18" charset="0"/>
            </a:endParaRPr>
          </a:p>
        </p:txBody>
      </p:sp>
      <p:sp>
        <p:nvSpPr>
          <p:cNvPr id="21" name="TextBox 20">
            <a:extLst>
              <a:ext uri="{FF2B5EF4-FFF2-40B4-BE49-F238E27FC236}">
                <a16:creationId xmlns:a16="http://schemas.microsoft.com/office/drawing/2014/main" id="{6CBFC131-87AF-431C-9F89-FA3ECF9B6DB9}"/>
              </a:ext>
            </a:extLst>
          </p:cNvPr>
          <p:cNvSpPr txBox="1"/>
          <p:nvPr/>
        </p:nvSpPr>
        <p:spPr>
          <a:xfrm>
            <a:off x="3951782" y="1525352"/>
            <a:ext cx="1078911" cy="1938992"/>
          </a:xfrm>
          <a:prstGeom prst="rect">
            <a:avLst/>
          </a:prstGeom>
          <a:noFill/>
        </p:spPr>
        <p:txBody>
          <a:bodyPr wrap="square" rtlCol="0">
            <a:spAutoFit/>
          </a:bodyPr>
          <a:lstStyle/>
          <a:p>
            <a:r>
              <a:rPr lang="ro-RO" sz="1200" dirty="0">
                <a:solidFill>
                  <a:schemeClr val="bg1"/>
                </a:solidFill>
                <a:latin typeface="Constantia" panose="02030602050306030303" pitchFamily="18" charset="0"/>
              </a:rPr>
              <a:t>În urma reunificării Germaniei, fosta Republică Democrată Germană devine și ea membră NATO</a:t>
            </a:r>
            <a:endParaRPr lang="en-US" sz="1200" dirty="0">
              <a:solidFill>
                <a:schemeClr val="bg1"/>
              </a:solidFill>
              <a:latin typeface="Constantia" panose="02030602050306030303" pitchFamily="18" charset="0"/>
            </a:endParaRPr>
          </a:p>
        </p:txBody>
      </p:sp>
      <p:sp>
        <p:nvSpPr>
          <p:cNvPr id="22" name="TextBox 21">
            <a:extLst>
              <a:ext uri="{FF2B5EF4-FFF2-40B4-BE49-F238E27FC236}">
                <a16:creationId xmlns:a16="http://schemas.microsoft.com/office/drawing/2014/main" id="{3C86AC56-A8CF-4676-93A9-A993FDFAA261}"/>
              </a:ext>
            </a:extLst>
          </p:cNvPr>
          <p:cNvSpPr txBox="1"/>
          <p:nvPr/>
        </p:nvSpPr>
        <p:spPr>
          <a:xfrm>
            <a:off x="4963414" y="4656666"/>
            <a:ext cx="878586" cy="1384995"/>
          </a:xfrm>
          <a:prstGeom prst="rect">
            <a:avLst/>
          </a:prstGeom>
          <a:noFill/>
        </p:spPr>
        <p:txBody>
          <a:bodyPr wrap="square" rtlCol="0">
            <a:spAutoFit/>
          </a:bodyPr>
          <a:lstStyle/>
          <a:p>
            <a:r>
              <a:rPr lang="ro-RO" sz="1200" dirty="0">
                <a:solidFill>
                  <a:schemeClr val="bg1"/>
                </a:solidFill>
                <a:latin typeface="Constantia" panose="02030602050306030303" pitchFamily="18" charset="0"/>
              </a:rPr>
              <a:t>Republica Cehă, Ungaria și Polonia devin membre NATO</a:t>
            </a:r>
            <a:endParaRPr lang="en-US" sz="1200" dirty="0">
              <a:solidFill>
                <a:schemeClr val="bg1"/>
              </a:solidFill>
              <a:latin typeface="Constantia" panose="02030602050306030303" pitchFamily="18" charset="0"/>
            </a:endParaRPr>
          </a:p>
        </p:txBody>
      </p:sp>
      <p:sp>
        <p:nvSpPr>
          <p:cNvPr id="24" name="TextBox 23">
            <a:extLst>
              <a:ext uri="{FF2B5EF4-FFF2-40B4-BE49-F238E27FC236}">
                <a16:creationId xmlns:a16="http://schemas.microsoft.com/office/drawing/2014/main" id="{A334F780-0B1A-4DF7-B123-3DA782ABEA2E}"/>
              </a:ext>
            </a:extLst>
          </p:cNvPr>
          <p:cNvSpPr txBox="1"/>
          <p:nvPr/>
        </p:nvSpPr>
        <p:spPr>
          <a:xfrm>
            <a:off x="5950339" y="1524676"/>
            <a:ext cx="958461" cy="1938992"/>
          </a:xfrm>
          <a:prstGeom prst="rect">
            <a:avLst/>
          </a:prstGeom>
          <a:noFill/>
        </p:spPr>
        <p:txBody>
          <a:bodyPr wrap="square" rtlCol="0">
            <a:spAutoFit/>
          </a:bodyPr>
          <a:lstStyle/>
          <a:p>
            <a:r>
              <a:rPr lang="ro-RO" sz="1200" dirty="0">
                <a:solidFill>
                  <a:schemeClr val="bg1"/>
                </a:solidFill>
                <a:latin typeface="Constantia" panose="02030602050306030303" pitchFamily="18" charset="0"/>
              </a:rPr>
              <a:t>Estonia, Letonia, Lituania, România, Slovenia, Slovacia și Bulgaria devin membre NATO</a:t>
            </a:r>
            <a:endParaRPr lang="en-US" sz="1200" dirty="0">
              <a:solidFill>
                <a:schemeClr val="bg1"/>
              </a:solidFill>
              <a:latin typeface="Constantia" panose="02030602050306030303" pitchFamily="18" charset="0"/>
            </a:endParaRPr>
          </a:p>
        </p:txBody>
      </p:sp>
      <p:sp>
        <p:nvSpPr>
          <p:cNvPr id="25" name="TextBox 24">
            <a:extLst>
              <a:ext uri="{FF2B5EF4-FFF2-40B4-BE49-F238E27FC236}">
                <a16:creationId xmlns:a16="http://schemas.microsoft.com/office/drawing/2014/main" id="{FD634F18-1846-4584-9B19-617B26C497A1}"/>
              </a:ext>
            </a:extLst>
          </p:cNvPr>
          <p:cNvSpPr txBox="1"/>
          <p:nvPr/>
        </p:nvSpPr>
        <p:spPr>
          <a:xfrm>
            <a:off x="6908800" y="4656666"/>
            <a:ext cx="878586" cy="830997"/>
          </a:xfrm>
          <a:prstGeom prst="rect">
            <a:avLst/>
          </a:prstGeom>
          <a:noFill/>
        </p:spPr>
        <p:txBody>
          <a:bodyPr wrap="square" rtlCol="0">
            <a:spAutoFit/>
          </a:bodyPr>
          <a:lstStyle/>
          <a:p>
            <a:r>
              <a:rPr lang="ro-RO" sz="1200" dirty="0">
                <a:solidFill>
                  <a:schemeClr val="bg1"/>
                </a:solidFill>
                <a:latin typeface="Constantia" panose="02030602050306030303" pitchFamily="18" charset="0"/>
              </a:rPr>
              <a:t>Albania și Croația aderă la Alianță</a:t>
            </a:r>
            <a:endParaRPr lang="en-US" sz="1200" dirty="0">
              <a:solidFill>
                <a:schemeClr val="bg1"/>
              </a:solidFill>
              <a:latin typeface="Constantia" panose="02030602050306030303" pitchFamily="18" charset="0"/>
            </a:endParaRPr>
          </a:p>
        </p:txBody>
      </p:sp>
      <p:sp>
        <p:nvSpPr>
          <p:cNvPr id="26" name="TextBox 25">
            <a:extLst>
              <a:ext uri="{FF2B5EF4-FFF2-40B4-BE49-F238E27FC236}">
                <a16:creationId xmlns:a16="http://schemas.microsoft.com/office/drawing/2014/main" id="{A5AEFC2D-874C-4F88-8044-F7C3666DBEBC}"/>
              </a:ext>
            </a:extLst>
          </p:cNvPr>
          <p:cNvSpPr txBox="1"/>
          <p:nvPr/>
        </p:nvSpPr>
        <p:spPr>
          <a:xfrm>
            <a:off x="7787386" y="2782669"/>
            <a:ext cx="1062919" cy="646331"/>
          </a:xfrm>
          <a:prstGeom prst="rect">
            <a:avLst/>
          </a:prstGeom>
          <a:noFill/>
        </p:spPr>
        <p:txBody>
          <a:bodyPr wrap="square" rtlCol="0">
            <a:spAutoFit/>
          </a:bodyPr>
          <a:lstStyle/>
          <a:p>
            <a:r>
              <a:rPr lang="ro-RO" sz="1200" dirty="0">
                <a:solidFill>
                  <a:schemeClr val="bg1"/>
                </a:solidFill>
                <a:latin typeface="Constantia" panose="02030602050306030303" pitchFamily="18" charset="0"/>
              </a:rPr>
              <a:t>Muntenegru aderă la NATO</a:t>
            </a:r>
            <a:endParaRPr lang="en-US" sz="1200" dirty="0">
              <a:solidFill>
                <a:schemeClr val="bg1"/>
              </a:solidFill>
              <a:latin typeface="Constantia" panose="02030602050306030303" pitchFamily="18" charset="0"/>
            </a:endParaRPr>
          </a:p>
        </p:txBody>
      </p:sp>
      <p:sp>
        <p:nvSpPr>
          <p:cNvPr id="27" name="TextBox 26">
            <a:extLst>
              <a:ext uri="{FF2B5EF4-FFF2-40B4-BE49-F238E27FC236}">
                <a16:creationId xmlns:a16="http://schemas.microsoft.com/office/drawing/2014/main" id="{E4DBE5E5-DC8A-43DA-AFDF-D023B5AB4017}"/>
              </a:ext>
            </a:extLst>
          </p:cNvPr>
          <p:cNvSpPr txBox="1"/>
          <p:nvPr/>
        </p:nvSpPr>
        <p:spPr>
          <a:xfrm>
            <a:off x="8805860" y="4656665"/>
            <a:ext cx="1066800" cy="830997"/>
          </a:xfrm>
          <a:prstGeom prst="rect">
            <a:avLst/>
          </a:prstGeom>
          <a:noFill/>
        </p:spPr>
        <p:txBody>
          <a:bodyPr wrap="square" rtlCol="0">
            <a:spAutoFit/>
          </a:bodyPr>
          <a:lstStyle/>
          <a:p>
            <a:r>
              <a:rPr lang="ro-RO" sz="1200" dirty="0">
                <a:solidFill>
                  <a:schemeClr val="bg1"/>
                </a:solidFill>
                <a:latin typeface="Constantia" panose="02030602050306030303" pitchFamily="18" charset="0"/>
              </a:rPr>
              <a:t>Macedonia de Nord aderă la Alianță</a:t>
            </a:r>
            <a:endParaRPr lang="en-US" sz="1200" dirty="0">
              <a:solidFill>
                <a:schemeClr val="bg1"/>
              </a:solidFill>
              <a:latin typeface="Constantia" panose="02030602050306030303" pitchFamily="18" charset="0"/>
            </a:endParaRPr>
          </a:p>
        </p:txBody>
      </p:sp>
      <p:sp>
        <p:nvSpPr>
          <p:cNvPr id="28" name="TextBox 27">
            <a:extLst>
              <a:ext uri="{FF2B5EF4-FFF2-40B4-BE49-F238E27FC236}">
                <a16:creationId xmlns:a16="http://schemas.microsoft.com/office/drawing/2014/main" id="{564DB4CF-8C0D-45CE-BB10-A073EDED78F0}"/>
              </a:ext>
            </a:extLst>
          </p:cNvPr>
          <p:cNvSpPr txBox="1"/>
          <p:nvPr/>
        </p:nvSpPr>
        <p:spPr>
          <a:xfrm>
            <a:off x="9899034" y="2817337"/>
            <a:ext cx="777433" cy="646331"/>
          </a:xfrm>
          <a:prstGeom prst="rect">
            <a:avLst/>
          </a:prstGeom>
          <a:noFill/>
        </p:spPr>
        <p:txBody>
          <a:bodyPr wrap="square" rtlCol="0">
            <a:spAutoFit/>
          </a:bodyPr>
          <a:lstStyle/>
          <a:p>
            <a:r>
              <a:rPr lang="ro-RO" sz="1200" dirty="0">
                <a:solidFill>
                  <a:schemeClr val="bg1"/>
                </a:solidFill>
                <a:latin typeface="Constantia" panose="02030602050306030303" pitchFamily="18" charset="0"/>
              </a:rPr>
              <a:t>Finlanda aderă la Alianță</a:t>
            </a:r>
            <a:endParaRPr lang="en-US" sz="1200" dirty="0">
              <a:solidFill>
                <a:schemeClr val="bg1"/>
              </a:solidFill>
              <a:latin typeface="Constantia" panose="02030602050306030303" pitchFamily="18" charset="0"/>
            </a:endParaRPr>
          </a:p>
        </p:txBody>
      </p:sp>
      <p:sp>
        <p:nvSpPr>
          <p:cNvPr id="29" name="TextBox 28">
            <a:extLst>
              <a:ext uri="{FF2B5EF4-FFF2-40B4-BE49-F238E27FC236}">
                <a16:creationId xmlns:a16="http://schemas.microsoft.com/office/drawing/2014/main" id="{AB078B42-62C6-4F6E-ADAC-042751A8960D}"/>
              </a:ext>
            </a:extLst>
          </p:cNvPr>
          <p:cNvSpPr txBox="1"/>
          <p:nvPr/>
        </p:nvSpPr>
        <p:spPr>
          <a:xfrm>
            <a:off x="10708354" y="4656665"/>
            <a:ext cx="1151467" cy="646331"/>
          </a:xfrm>
          <a:prstGeom prst="rect">
            <a:avLst/>
          </a:prstGeom>
          <a:noFill/>
        </p:spPr>
        <p:txBody>
          <a:bodyPr wrap="square" rtlCol="0">
            <a:spAutoFit/>
          </a:bodyPr>
          <a:lstStyle/>
          <a:p>
            <a:r>
              <a:rPr lang="ro-RO" sz="1200" dirty="0">
                <a:solidFill>
                  <a:schemeClr val="bg1"/>
                </a:solidFill>
                <a:latin typeface="Constantia" panose="02030602050306030303" pitchFamily="18" charset="0"/>
              </a:rPr>
              <a:t>Suedia devine membru NATO</a:t>
            </a:r>
            <a:endParaRPr lang="en-US" sz="12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63327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aderarea la </a:t>
            </a:r>
            <a:r>
              <a:rPr lang="ro-RO" dirty="0" err="1">
                <a:solidFill>
                  <a:schemeClr val="bg1"/>
                </a:solidFill>
                <a:latin typeface="Bahnschrift" panose="020B0502040204020203" pitchFamily="34" charset="0"/>
              </a:rPr>
              <a:t>nato</a:t>
            </a:r>
            <a:endParaRPr lang="en-US" dirty="0">
              <a:solidFill>
                <a:schemeClr val="bg1"/>
              </a:solidFill>
              <a:latin typeface="Bahnschrift" panose="020B0502040204020203" pitchFamily="34" charset="0"/>
            </a:endParaRPr>
          </a:p>
        </p:txBody>
      </p:sp>
      <p:sp>
        <p:nvSpPr>
          <p:cNvPr id="32" name="Oval 31">
            <a:extLst>
              <a:ext uri="{FF2B5EF4-FFF2-40B4-BE49-F238E27FC236}">
                <a16:creationId xmlns:a16="http://schemas.microsoft.com/office/drawing/2014/main" id="{81AB2275-CC23-47FC-8D83-C6D8A92077B8}"/>
              </a:ext>
            </a:extLst>
          </p:cNvPr>
          <p:cNvSpPr/>
          <p:nvPr/>
        </p:nvSpPr>
        <p:spPr>
          <a:xfrm>
            <a:off x="838200" y="1843619"/>
            <a:ext cx="2159000" cy="1447800"/>
          </a:xfrm>
          <a:prstGeom prst="ellipse">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dirty="0"/>
              <a:t>Articolul 10</a:t>
            </a:r>
            <a:endParaRPr lang="en-US" dirty="0"/>
          </a:p>
        </p:txBody>
      </p:sp>
      <p:sp>
        <p:nvSpPr>
          <p:cNvPr id="33" name="Oval 32">
            <a:extLst>
              <a:ext uri="{FF2B5EF4-FFF2-40B4-BE49-F238E27FC236}">
                <a16:creationId xmlns:a16="http://schemas.microsoft.com/office/drawing/2014/main" id="{FDF45C09-61B2-4818-AC8D-221F3F373414}"/>
              </a:ext>
            </a:extLst>
          </p:cNvPr>
          <p:cNvSpPr/>
          <p:nvPr/>
        </p:nvSpPr>
        <p:spPr>
          <a:xfrm>
            <a:off x="753534" y="4360334"/>
            <a:ext cx="2159000" cy="1540932"/>
          </a:xfrm>
          <a:prstGeom prst="ellipse">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dirty="0"/>
              <a:t>Articolul 11</a:t>
            </a:r>
            <a:endParaRPr lang="en-US" dirty="0"/>
          </a:p>
        </p:txBody>
      </p:sp>
      <p:sp>
        <p:nvSpPr>
          <p:cNvPr id="34" name="Arrow: Right 33">
            <a:extLst>
              <a:ext uri="{FF2B5EF4-FFF2-40B4-BE49-F238E27FC236}">
                <a16:creationId xmlns:a16="http://schemas.microsoft.com/office/drawing/2014/main" id="{ED562E4A-A8F9-4037-9E8B-45A417581498}"/>
              </a:ext>
            </a:extLst>
          </p:cNvPr>
          <p:cNvSpPr/>
          <p:nvPr/>
        </p:nvSpPr>
        <p:spPr>
          <a:xfrm>
            <a:off x="2997200" y="2197099"/>
            <a:ext cx="1244600" cy="677333"/>
          </a:xfrm>
          <a:prstGeom prst="rightArrow">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F3FB21C4-9FE0-46EF-B91B-E28BA404EEC7}"/>
              </a:ext>
            </a:extLst>
          </p:cNvPr>
          <p:cNvSpPr/>
          <p:nvPr/>
        </p:nvSpPr>
        <p:spPr>
          <a:xfrm>
            <a:off x="2912534" y="4825998"/>
            <a:ext cx="1244600" cy="677333"/>
          </a:xfrm>
          <a:prstGeom prst="rightArrow">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DEAA07C9-CC55-4B49-849E-E95375A7BB45}"/>
              </a:ext>
            </a:extLst>
          </p:cNvPr>
          <p:cNvSpPr/>
          <p:nvPr/>
        </p:nvSpPr>
        <p:spPr>
          <a:xfrm>
            <a:off x="4241801" y="1519028"/>
            <a:ext cx="4690532" cy="2240172"/>
          </a:xfrm>
          <a:prstGeom prst="roundRect">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2CCDF9C2-2307-4470-B64C-58B0A12D0573}"/>
              </a:ext>
            </a:extLst>
          </p:cNvPr>
          <p:cNvSpPr/>
          <p:nvPr/>
        </p:nvSpPr>
        <p:spPr>
          <a:xfrm>
            <a:off x="4241801" y="3991295"/>
            <a:ext cx="4690532" cy="2748172"/>
          </a:xfrm>
          <a:prstGeom prst="roundRect">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E6FB623F-4255-4301-A944-10B2E0FBDA60}"/>
              </a:ext>
            </a:extLst>
          </p:cNvPr>
          <p:cNvSpPr txBox="1"/>
          <p:nvPr/>
        </p:nvSpPr>
        <p:spPr>
          <a:xfrm>
            <a:off x="4536017" y="1637868"/>
            <a:ext cx="4396316" cy="1754326"/>
          </a:xfrm>
          <a:prstGeom prst="rect">
            <a:avLst/>
          </a:prstGeom>
          <a:noFill/>
        </p:spPr>
        <p:txBody>
          <a:bodyPr wrap="square" rtlCol="0">
            <a:spAutoFit/>
          </a:bodyPr>
          <a:lstStyle/>
          <a:p>
            <a:r>
              <a:rPr lang="ro-RO" sz="1200" b="0" i="0" dirty="0">
                <a:solidFill>
                  <a:schemeClr val="bg1"/>
                </a:solidFill>
                <a:effectLst/>
                <a:latin typeface="Open Sans" panose="020B0606030504020204" pitchFamily="34" charset="0"/>
              </a:rPr>
              <a:t>P</a:t>
            </a:r>
            <a:r>
              <a:rPr lang="en-US" sz="1200" b="0" i="0" dirty="0" err="1">
                <a:solidFill>
                  <a:schemeClr val="bg1"/>
                </a:solidFill>
                <a:effectLst/>
                <a:latin typeface="Open Sans" panose="020B0606030504020204" pitchFamily="34" charset="0"/>
              </a:rPr>
              <a:t>ărțile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prin</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acord</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unanim</a:t>
            </a:r>
            <a:r>
              <a:rPr lang="en-US" sz="1200" b="0" i="0" dirty="0">
                <a:solidFill>
                  <a:schemeClr val="bg1"/>
                </a:solidFill>
                <a:effectLst/>
                <a:latin typeface="Open Sans" panose="020B0606030504020204" pitchFamily="34" charset="0"/>
              </a:rPr>
              <a:t>, pot </a:t>
            </a:r>
            <a:r>
              <a:rPr lang="en-US" sz="1200" b="0" i="0" dirty="0" err="1">
                <a:solidFill>
                  <a:schemeClr val="bg1"/>
                </a:solidFill>
                <a:effectLst/>
                <a:latin typeface="Open Sans" panose="020B0606030504020204" pitchFamily="34" charset="0"/>
              </a:rPr>
              <a:t>invita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să</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adere</a:t>
            </a:r>
            <a:r>
              <a:rPr lang="en-US" sz="1200" b="0" i="0" dirty="0">
                <a:solidFill>
                  <a:schemeClr val="bg1"/>
                </a:solidFill>
                <a:effectLst/>
                <a:latin typeface="Open Sans" panose="020B0606030504020204" pitchFamily="34" charset="0"/>
              </a:rPr>
              <a:t> la </a:t>
            </a:r>
            <a:r>
              <a:rPr lang="en-US" sz="1200" b="0" i="0" dirty="0" err="1">
                <a:solidFill>
                  <a:schemeClr val="bg1"/>
                </a:solidFill>
                <a:effectLst/>
                <a:latin typeface="Open Sans" panose="020B0606030504020204" pitchFamily="34" charset="0"/>
              </a:rPr>
              <a:t>acest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tratat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orice</a:t>
            </a:r>
            <a:r>
              <a:rPr lang="en-US" sz="1200" b="0" i="0" dirty="0">
                <a:solidFill>
                  <a:schemeClr val="bg1"/>
                </a:solidFill>
                <a:effectLst/>
                <a:latin typeface="Open Sans" panose="020B0606030504020204" pitchFamily="34" charset="0"/>
              </a:rPr>
              <a:t> alt stat </a:t>
            </a:r>
            <a:r>
              <a:rPr lang="en-US" sz="1200" b="0" i="0" dirty="0" err="1">
                <a:solidFill>
                  <a:schemeClr val="bg1"/>
                </a:solidFill>
                <a:effectLst/>
                <a:latin typeface="Open Sans" panose="020B0606030504020204" pitchFamily="34" charset="0"/>
              </a:rPr>
              <a:t>european</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capabil</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să</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promoveze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dezvoltarea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principiilor</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acestuia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și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să</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contribuie</a:t>
            </a:r>
            <a:r>
              <a:rPr lang="en-US" sz="1200" b="0" i="0" dirty="0">
                <a:solidFill>
                  <a:schemeClr val="bg1"/>
                </a:solidFill>
                <a:effectLst/>
                <a:latin typeface="Open Sans" panose="020B0606030504020204" pitchFamily="34" charset="0"/>
              </a:rPr>
              <a:t> la </a:t>
            </a:r>
            <a:r>
              <a:rPr lang="en-US" sz="1200" b="0" i="0" dirty="0" err="1">
                <a:solidFill>
                  <a:schemeClr val="bg1"/>
                </a:solidFill>
                <a:effectLst/>
                <a:latin typeface="Open Sans" panose="020B0606030504020204" pitchFamily="34" charset="0"/>
              </a:rPr>
              <a:t>securitatea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spațiului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Atlanticului</a:t>
            </a:r>
            <a:r>
              <a:rPr lang="en-US" sz="1200" b="0" i="0" dirty="0">
                <a:solidFill>
                  <a:schemeClr val="bg1"/>
                </a:solidFill>
                <a:effectLst/>
                <a:latin typeface="Open Sans" panose="020B0606030504020204" pitchFamily="34" charset="0"/>
              </a:rPr>
              <a:t> de Nord. </a:t>
            </a:r>
            <a:r>
              <a:rPr lang="en-US" sz="1200" b="0" i="0" dirty="0" err="1">
                <a:solidFill>
                  <a:schemeClr val="bg1"/>
                </a:solidFill>
                <a:effectLst/>
                <a:latin typeface="Open Sans" panose="020B0606030504020204" pitchFamily="34" charset="0"/>
              </a:rPr>
              <a:t>Orice</a:t>
            </a:r>
            <a:r>
              <a:rPr lang="en-US" sz="1200" b="0" i="0" dirty="0">
                <a:solidFill>
                  <a:schemeClr val="bg1"/>
                </a:solidFill>
                <a:effectLst/>
                <a:latin typeface="Open Sans" panose="020B0606030504020204" pitchFamily="34" charset="0"/>
              </a:rPr>
              <a:t> stat </a:t>
            </a:r>
            <a:r>
              <a:rPr lang="en-US" sz="1200" b="0" i="0" dirty="0" err="1">
                <a:solidFill>
                  <a:schemeClr val="bg1"/>
                </a:solidFill>
                <a:effectLst/>
                <a:latin typeface="Open Sans" panose="020B0606030504020204" pitchFamily="34" charset="0"/>
              </a:rPr>
              <a:t>astfel</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invitat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poate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deveni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parte</a:t>
            </a:r>
            <a:r>
              <a:rPr lang="en-US" sz="1200" b="0" i="0" dirty="0">
                <a:solidFill>
                  <a:schemeClr val="bg1"/>
                </a:solidFill>
                <a:effectLst/>
                <a:latin typeface="Open Sans" panose="020B0606030504020204" pitchFamily="34" charset="0"/>
              </a:rPr>
              <a:t> la </a:t>
            </a:r>
            <a:r>
              <a:rPr lang="en-US" sz="1200" b="0" i="0" dirty="0" err="1">
                <a:solidFill>
                  <a:schemeClr val="bg1"/>
                </a:solidFill>
                <a:effectLst/>
                <a:latin typeface="Open Sans" panose="020B0606030504020204" pitchFamily="34" charset="0"/>
              </a:rPr>
              <a:t>prezentul</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tratat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în</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urma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depunerii</a:t>
            </a:r>
            <a:r>
              <a:rPr lang="en-US" sz="1200" b="0" i="0" dirty="0">
                <a:solidFill>
                  <a:schemeClr val="bg1"/>
                </a:solidFill>
                <a:effectLst/>
                <a:latin typeface="Open Sans" panose="020B0606030504020204" pitchFamily="34" charset="0"/>
              </a:rPr>
              <a:t> la </a:t>
            </a:r>
            <a:r>
              <a:rPr lang="en-US" sz="1200" b="0" i="0" dirty="0" err="1">
                <a:solidFill>
                  <a:schemeClr val="bg1"/>
                </a:solidFill>
                <a:effectLst/>
                <a:latin typeface="Open Sans" panose="020B0606030504020204" pitchFamily="34" charset="0"/>
              </a:rPr>
              <a:t>Guvernul</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Statelor</a:t>
            </a:r>
            <a:r>
              <a:rPr lang="en-US" sz="1200" b="0" i="0" dirty="0">
                <a:solidFill>
                  <a:schemeClr val="bg1"/>
                </a:solidFill>
                <a:effectLst/>
                <a:latin typeface="Open Sans" panose="020B0606030504020204" pitchFamily="34" charset="0"/>
              </a:rPr>
              <a:t> Unite ale </a:t>
            </a:r>
            <a:r>
              <a:rPr lang="en-US" sz="1200" b="0" i="0" dirty="0" err="1">
                <a:solidFill>
                  <a:schemeClr val="bg1"/>
                </a:solidFill>
                <a:effectLst/>
                <a:latin typeface="Open Sans" panose="020B0606030504020204" pitchFamily="34" charset="0"/>
              </a:rPr>
              <a:t>Americii</a:t>
            </a:r>
            <a:r>
              <a:rPr lang="en-US" sz="1200" b="0" i="0" dirty="0">
                <a:solidFill>
                  <a:schemeClr val="bg1"/>
                </a:solidFill>
                <a:effectLst/>
                <a:latin typeface="Open Sans" panose="020B0606030504020204" pitchFamily="34" charset="0"/>
              </a:rPr>
              <a:t> a </a:t>
            </a:r>
            <a:r>
              <a:rPr lang="en-US" sz="1200" b="0" i="0" dirty="0" err="1">
                <a:solidFill>
                  <a:schemeClr val="bg1"/>
                </a:solidFill>
                <a:effectLst/>
                <a:latin typeface="Open Sans" panose="020B0606030504020204" pitchFamily="34" charset="0"/>
              </a:rPr>
              <a:t>instrumentului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său</a:t>
            </a:r>
            <a:r>
              <a:rPr lang="en-US" sz="1200" b="0" i="0" dirty="0">
                <a:solidFill>
                  <a:schemeClr val="bg1"/>
                </a:solidFill>
                <a:effectLst/>
                <a:latin typeface="Open Sans" panose="020B0606030504020204" pitchFamily="34" charset="0"/>
              </a:rPr>
              <a:t> de </a:t>
            </a:r>
            <a:r>
              <a:rPr lang="en-US" sz="1200" b="0" i="0" dirty="0" err="1">
                <a:solidFill>
                  <a:schemeClr val="bg1"/>
                </a:solidFill>
                <a:effectLst/>
                <a:latin typeface="Open Sans" panose="020B0606030504020204" pitchFamily="34" charset="0"/>
              </a:rPr>
              <a:t>aderare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Guvernul</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Statelor</a:t>
            </a:r>
            <a:r>
              <a:rPr lang="en-US" sz="1200" b="0" i="0" dirty="0">
                <a:solidFill>
                  <a:schemeClr val="bg1"/>
                </a:solidFill>
                <a:effectLst/>
                <a:latin typeface="Open Sans" panose="020B0606030504020204" pitchFamily="34" charset="0"/>
              </a:rPr>
              <a:t> Unite ale </a:t>
            </a:r>
            <a:r>
              <a:rPr lang="en-US" sz="1200" b="0" i="0" dirty="0" err="1">
                <a:solidFill>
                  <a:schemeClr val="bg1"/>
                </a:solidFill>
                <a:effectLst/>
                <a:latin typeface="Open Sans" panose="020B0606030504020204" pitchFamily="34" charset="0"/>
              </a:rPr>
              <a:t>Americii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va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informa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fiecare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parte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în</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legătură</a:t>
            </a:r>
            <a:r>
              <a:rPr lang="en-US" sz="1200" b="0" i="0" dirty="0">
                <a:solidFill>
                  <a:schemeClr val="bg1"/>
                </a:solidFill>
                <a:effectLst/>
                <a:latin typeface="Open Sans" panose="020B0606030504020204" pitchFamily="34" charset="0"/>
              </a:rPr>
              <a:t> cu </a:t>
            </a:r>
            <a:r>
              <a:rPr lang="en-US" sz="1200" b="0" i="0" dirty="0" err="1">
                <a:solidFill>
                  <a:schemeClr val="bg1"/>
                </a:solidFill>
                <a:effectLst/>
                <a:latin typeface="Open Sans" panose="020B0606030504020204" pitchFamily="34" charset="0"/>
              </a:rPr>
              <a:t>depunerea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fiecărui</a:t>
            </a:r>
            <a:r>
              <a:rPr lang="en-US" sz="1200" b="0" i="0" dirty="0">
                <a:solidFill>
                  <a:schemeClr val="bg1"/>
                </a:solidFill>
                <a:effectLst/>
                <a:latin typeface="Open Sans" panose="020B0606030504020204" pitchFamily="34" charset="0"/>
              </a:rPr>
              <a:t> instrument de </a:t>
            </a:r>
            <a:r>
              <a:rPr lang="en-US" sz="1200" b="0" i="0" dirty="0" err="1">
                <a:solidFill>
                  <a:schemeClr val="bg1"/>
                </a:solidFill>
                <a:effectLst/>
                <a:latin typeface="Open Sans" panose="020B0606030504020204" pitchFamily="34" charset="0"/>
              </a:rPr>
              <a:t>aderare</a:t>
            </a:r>
            <a:r>
              <a:rPr lang="en-US" sz="1200" b="0" i="0" dirty="0">
                <a:solidFill>
                  <a:schemeClr val="bg1"/>
                </a:solidFill>
                <a:effectLst/>
                <a:latin typeface="Open Sans" panose="020B0606030504020204" pitchFamily="34" charset="0"/>
              </a:rPr>
              <a:t>.</a:t>
            </a:r>
            <a:endParaRPr lang="en-US" sz="1200" dirty="0">
              <a:solidFill>
                <a:schemeClr val="bg1"/>
              </a:solidFill>
            </a:endParaRPr>
          </a:p>
        </p:txBody>
      </p:sp>
      <p:sp>
        <p:nvSpPr>
          <p:cNvPr id="40" name="TextBox 39">
            <a:extLst>
              <a:ext uri="{FF2B5EF4-FFF2-40B4-BE49-F238E27FC236}">
                <a16:creationId xmlns:a16="http://schemas.microsoft.com/office/drawing/2014/main" id="{BE65E246-2ACF-44A3-8424-D2893B2F6791}"/>
              </a:ext>
            </a:extLst>
          </p:cNvPr>
          <p:cNvSpPr txBox="1"/>
          <p:nvPr/>
        </p:nvSpPr>
        <p:spPr>
          <a:xfrm>
            <a:off x="4381500" y="4065970"/>
            <a:ext cx="4550833" cy="2308324"/>
          </a:xfrm>
          <a:prstGeom prst="rect">
            <a:avLst/>
          </a:prstGeom>
          <a:noFill/>
        </p:spPr>
        <p:txBody>
          <a:bodyPr wrap="square" rtlCol="0">
            <a:spAutoFit/>
          </a:bodyPr>
          <a:lstStyle/>
          <a:p>
            <a:r>
              <a:rPr lang="en-US" sz="1200" b="0" i="0" dirty="0" err="1">
                <a:solidFill>
                  <a:schemeClr val="bg1"/>
                </a:solidFill>
                <a:effectLst/>
                <a:latin typeface="Open Sans" panose="020B0606030504020204" pitchFamily="34" charset="0"/>
              </a:rPr>
              <a:t>Acest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tratat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va</a:t>
            </a:r>
            <a:r>
              <a:rPr lang="en-US" sz="1200" b="0" i="0" dirty="0">
                <a:solidFill>
                  <a:schemeClr val="bg1"/>
                </a:solidFill>
                <a:effectLst/>
                <a:latin typeface="Open Sans" panose="020B0606030504020204" pitchFamily="34" charset="0"/>
              </a:rPr>
              <a:t> fi </a:t>
            </a:r>
            <a:r>
              <a:rPr lang="en-US" sz="1200" b="0" i="0" dirty="0" err="1">
                <a:solidFill>
                  <a:schemeClr val="bg1"/>
                </a:solidFill>
                <a:effectLst/>
                <a:latin typeface="Open Sans" panose="020B0606030504020204" pitchFamily="34" charset="0"/>
              </a:rPr>
              <a:t>ratificat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și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prevederile</a:t>
            </a:r>
            <a:r>
              <a:rPr lang="en-US" sz="1200" b="0" i="0" dirty="0">
                <a:solidFill>
                  <a:schemeClr val="bg1"/>
                </a:solidFill>
                <a:effectLst/>
                <a:latin typeface="Open Sans" panose="020B0606030504020204" pitchFamily="34" charset="0"/>
              </a:rPr>
              <a:t> sale </a:t>
            </a:r>
            <a:r>
              <a:rPr lang="en-US" sz="1200" b="0" i="0" dirty="0" err="1">
                <a:solidFill>
                  <a:schemeClr val="bg1"/>
                </a:solidFill>
                <a:effectLst/>
                <a:latin typeface="Open Sans" panose="020B0606030504020204" pitchFamily="34" charset="0"/>
              </a:rPr>
              <a:t>vor</a:t>
            </a:r>
            <a:r>
              <a:rPr lang="en-US" sz="1200" b="0" i="0" dirty="0">
                <a:solidFill>
                  <a:schemeClr val="bg1"/>
                </a:solidFill>
                <a:effectLst/>
                <a:latin typeface="Open Sans" panose="020B0606030504020204" pitchFamily="34" charset="0"/>
              </a:rPr>
              <a:t> fi </a:t>
            </a:r>
            <a:r>
              <a:rPr lang="en-US" sz="1200" b="0" i="0" dirty="0" err="1">
                <a:solidFill>
                  <a:schemeClr val="bg1"/>
                </a:solidFill>
                <a:effectLst/>
                <a:latin typeface="Open Sans" panose="020B0606030504020204" pitchFamily="34" charset="0"/>
              </a:rPr>
              <a:t>duse</a:t>
            </a:r>
            <a:r>
              <a:rPr lang="en-US" sz="1200" b="0" i="0" dirty="0">
                <a:solidFill>
                  <a:schemeClr val="bg1"/>
                </a:solidFill>
                <a:effectLst/>
                <a:latin typeface="Open Sans" panose="020B0606030504020204" pitchFamily="34" charset="0"/>
              </a:rPr>
              <a:t> la </a:t>
            </a:r>
            <a:r>
              <a:rPr lang="en-US" sz="1200" b="0" i="0" dirty="0" err="1">
                <a:solidFill>
                  <a:schemeClr val="bg1"/>
                </a:solidFill>
                <a:effectLst/>
                <a:latin typeface="Open Sans" panose="020B0606030504020204" pitchFamily="34" charset="0"/>
              </a:rPr>
              <a:t>îndeplinire</a:t>
            </a:r>
            <a:r>
              <a:rPr lang="en-US" sz="1200" b="0" i="0" dirty="0">
                <a:solidFill>
                  <a:schemeClr val="bg1"/>
                </a:solidFill>
                <a:effectLst/>
                <a:latin typeface="Open Sans" panose="020B0606030504020204" pitchFamily="34" charset="0"/>
              </a:rPr>
              <a:t> de </a:t>
            </a:r>
            <a:r>
              <a:rPr lang="en-US" sz="1200" b="0" i="0" dirty="0" err="1">
                <a:solidFill>
                  <a:schemeClr val="bg1"/>
                </a:solidFill>
                <a:effectLst/>
                <a:latin typeface="Open Sans" panose="020B0606030504020204" pitchFamily="34" charset="0"/>
              </a:rPr>
              <a:t>către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părți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în</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conformitate</a:t>
            </a:r>
            <a:r>
              <a:rPr lang="en-US" sz="1200" b="0" i="0" dirty="0">
                <a:solidFill>
                  <a:schemeClr val="bg1"/>
                </a:solidFill>
                <a:effectLst/>
                <a:latin typeface="Open Sans" panose="020B0606030504020204" pitchFamily="34" charset="0"/>
              </a:rPr>
              <a:t> cu </a:t>
            </a:r>
            <a:r>
              <a:rPr lang="en-US" sz="1200" b="0" i="0" dirty="0" err="1">
                <a:solidFill>
                  <a:schemeClr val="bg1"/>
                </a:solidFill>
                <a:effectLst/>
                <a:latin typeface="Open Sans" panose="020B0606030504020204" pitchFamily="34" charset="0"/>
              </a:rPr>
              <a:t>reglementările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constituționale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proprii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Instrumentele</a:t>
            </a:r>
            <a:r>
              <a:rPr lang="en-US" sz="1200" b="0" i="0" dirty="0">
                <a:solidFill>
                  <a:schemeClr val="bg1"/>
                </a:solidFill>
                <a:effectLst/>
                <a:latin typeface="Open Sans" panose="020B0606030504020204" pitchFamily="34" charset="0"/>
              </a:rPr>
              <a:t> de </a:t>
            </a:r>
            <a:r>
              <a:rPr lang="en-US" sz="1200" b="0" i="0" dirty="0" err="1">
                <a:solidFill>
                  <a:schemeClr val="bg1"/>
                </a:solidFill>
                <a:effectLst/>
                <a:latin typeface="Open Sans" panose="020B0606030504020204" pitchFamily="34" charset="0"/>
              </a:rPr>
              <a:t>ratificare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vor</a:t>
            </a:r>
            <a:r>
              <a:rPr lang="en-US" sz="1200" b="0" i="0" dirty="0">
                <a:solidFill>
                  <a:schemeClr val="bg1"/>
                </a:solidFill>
                <a:effectLst/>
                <a:latin typeface="Open Sans" panose="020B0606030504020204" pitchFamily="34" charset="0"/>
              </a:rPr>
              <a:t> fi </a:t>
            </a:r>
            <a:r>
              <a:rPr lang="en-US" sz="1200" b="0" i="0" dirty="0" err="1">
                <a:solidFill>
                  <a:schemeClr val="bg1"/>
                </a:solidFill>
                <a:effectLst/>
                <a:latin typeface="Open Sans" panose="020B0606030504020204" pitchFamily="34" charset="0"/>
              </a:rPr>
              <a:t>depuse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cât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mai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curând</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posibil</a:t>
            </a:r>
            <a:r>
              <a:rPr lang="en-US" sz="1200" b="0" i="0" dirty="0">
                <a:solidFill>
                  <a:schemeClr val="bg1"/>
                </a:solidFill>
                <a:effectLst/>
                <a:latin typeface="Open Sans" panose="020B0606030504020204" pitchFamily="34" charset="0"/>
              </a:rPr>
              <a:t> la </a:t>
            </a:r>
            <a:r>
              <a:rPr lang="en-US" sz="1200" b="0" i="0" dirty="0" err="1">
                <a:solidFill>
                  <a:schemeClr val="bg1"/>
                </a:solidFill>
                <a:effectLst/>
                <a:latin typeface="Open Sans" panose="020B0606030504020204" pitchFamily="34" charset="0"/>
              </a:rPr>
              <a:t>Guvernul</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Statelor</a:t>
            </a:r>
            <a:r>
              <a:rPr lang="en-US" sz="1200" b="0" i="0" dirty="0">
                <a:solidFill>
                  <a:schemeClr val="bg1"/>
                </a:solidFill>
                <a:effectLst/>
                <a:latin typeface="Open Sans" panose="020B0606030504020204" pitchFamily="34" charset="0"/>
              </a:rPr>
              <a:t> Unite ale </a:t>
            </a:r>
            <a:r>
              <a:rPr lang="en-US" sz="1200" b="0" i="0" dirty="0" err="1">
                <a:solidFill>
                  <a:schemeClr val="bg1"/>
                </a:solidFill>
                <a:effectLst/>
                <a:latin typeface="Open Sans" panose="020B0606030504020204" pitchFamily="34" charset="0"/>
              </a:rPr>
              <a:t>Americii</a:t>
            </a:r>
            <a:r>
              <a:rPr lang="en-US" sz="1200" b="0" i="0" dirty="0">
                <a:solidFill>
                  <a:schemeClr val="bg1"/>
                </a:solidFill>
                <a:effectLst/>
                <a:latin typeface="Open Sans" panose="020B0606030504020204" pitchFamily="34" charset="0"/>
              </a:rPr>
              <a:t>, care </a:t>
            </a:r>
            <a:r>
              <a:rPr lang="en-US" sz="1200" b="0" i="0" dirty="0" err="1">
                <a:solidFill>
                  <a:schemeClr val="bg1"/>
                </a:solidFill>
                <a:effectLst/>
                <a:latin typeface="Open Sans" panose="020B0606030504020204" pitchFamily="34" charset="0"/>
              </a:rPr>
              <a:t>îi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va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informa</a:t>
            </a:r>
            <a:r>
              <a:rPr lang="en-US" sz="1200" b="0" i="0" dirty="0">
                <a:solidFill>
                  <a:schemeClr val="bg1"/>
                </a:solidFill>
                <a:effectLst/>
                <a:latin typeface="Open Sans" panose="020B0606030504020204" pitchFamily="34" charset="0"/>
              </a:rPr>
              <a:t> pe </a:t>
            </a:r>
            <a:r>
              <a:rPr lang="en-US" sz="1200" b="0" i="0" dirty="0" err="1">
                <a:solidFill>
                  <a:schemeClr val="bg1"/>
                </a:solidFill>
                <a:effectLst/>
                <a:latin typeface="Open Sans" panose="020B0606030504020204" pitchFamily="34" charset="0"/>
              </a:rPr>
              <a:t>toți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semnatarii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asupra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depunerii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fiecărui</a:t>
            </a:r>
            <a:r>
              <a:rPr lang="en-US" sz="1200" b="0" i="0" dirty="0">
                <a:solidFill>
                  <a:schemeClr val="bg1"/>
                </a:solidFill>
                <a:effectLst/>
                <a:latin typeface="Open Sans" panose="020B0606030504020204" pitchFamily="34" charset="0"/>
              </a:rPr>
              <a:t> instrument de </a:t>
            </a:r>
            <a:r>
              <a:rPr lang="en-US" sz="1200" b="0" i="0" dirty="0" err="1">
                <a:solidFill>
                  <a:schemeClr val="bg1"/>
                </a:solidFill>
                <a:effectLst/>
                <a:latin typeface="Open Sans" panose="020B0606030504020204" pitchFamily="34" charset="0"/>
              </a:rPr>
              <a:t>ratificare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Tratatul</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va</a:t>
            </a:r>
            <a:r>
              <a:rPr lang="en-US" sz="1200" b="0" i="0" dirty="0">
                <a:solidFill>
                  <a:schemeClr val="bg1"/>
                </a:solidFill>
                <a:effectLst/>
                <a:latin typeface="Open Sans" panose="020B0606030504020204" pitchFamily="34" charset="0"/>
              </a:rPr>
              <a:t> intra </a:t>
            </a:r>
            <a:r>
              <a:rPr lang="en-US" sz="1200" b="0" i="0" dirty="0" err="1">
                <a:solidFill>
                  <a:schemeClr val="bg1"/>
                </a:solidFill>
                <a:effectLst/>
                <a:latin typeface="Open Sans" panose="020B0606030504020204" pitchFamily="34" charset="0"/>
              </a:rPr>
              <a:t>în</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vigoare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între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statele</a:t>
            </a:r>
            <a:r>
              <a:rPr lang="en-US" sz="1200" b="0" i="0" dirty="0">
                <a:solidFill>
                  <a:schemeClr val="bg1"/>
                </a:solidFill>
                <a:effectLst/>
                <a:latin typeface="Open Sans" panose="020B0606030504020204" pitchFamily="34" charset="0"/>
              </a:rPr>
              <a:t> care l-au </a:t>
            </a:r>
            <a:r>
              <a:rPr lang="en-US" sz="1200" b="0" i="0" dirty="0" err="1">
                <a:solidFill>
                  <a:schemeClr val="bg1"/>
                </a:solidFill>
                <a:effectLst/>
                <a:latin typeface="Open Sans" panose="020B0606030504020204" pitchFamily="34" charset="0"/>
              </a:rPr>
              <a:t>ratificat</a:t>
            </a:r>
            <a:r>
              <a:rPr lang="en-US" sz="1200" b="0" i="0" dirty="0">
                <a:solidFill>
                  <a:schemeClr val="bg1"/>
                </a:solidFill>
                <a:effectLst/>
                <a:latin typeface="Open Sans" panose="020B0606030504020204" pitchFamily="34" charset="0"/>
              </a:rPr>
              <a:t>, de </a:t>
            </a:r>
            <a:r>
              <a:rPr lang="en-US" sz="1200" b="0" i="0" dirty="0" err="1">
                <a:solidFill>
                  <a:schemeClr val="bg1"/>
                </a:solidFill>
                <a:effectLst/>
                <a:latin typeface="Open Sans" panose="020B0606030504020204" pitchFamily="34" charset="0"/>
              </a:rPr>
              <a:t>îndată</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ce</a:t>
            </a:r>
            <a:r>
              <a:rPr lang="en-US" sz="1200" b="0" i="0" dirty="0">
                <a:solidFill>
                  <a:schemeClr val="bg1"/>
                </a:solidFill>
                <a:effectLst/>
                <a:latin typeface="Open Sans" panose="020B0606030504020204" pitchFamily="34" charset="0"/>
              </a:rPr>
              <a:t> au </a:t>
            </a:r>
            <a:r>
              <a:rPr lang="en-US" sz="1200" b="0" i="0" dirty="0" err="1">
                <a:solidFill>
                  <a:schemeClr val="bg1"/>
                </a:solidFill>
                <a:effectLst/>
                <a:latin typeface="Open Sans" panose="020B0606030504020204" pitchFamily="34" charset="0"/>
              </a:rPr>
              <a:t>fost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depuse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instrumentele</a:t>
            </a:r>
            <a:r>
              <a:rPr lang="en-US" sz="1200" b="0" i="0" dirty="0">
                <a:solidFill>
                  <a:schemeClr val="bg1"/>
                </a:solidFill>
                <a:effectLst/>
                <a:latin typeface="Open Sans" panose="020B0606030504020204" pitchFamily="34" charset="0"/>
              </a:rPr>
              <a:t> de </a:t>
            </a:r>
            <a:r>
              <a:rPr lang="en-US" sz="1200" b="0" i="0" dirty="0" err="1">
                <a:solidFill>
                  <a:schemeClr val="bg1"/>
                </a:solidFill>
                <a:effectLst/>
                <a:latin typeface="Open Sans" panose="020B0606030504020204" pitchFamily="34" charset="0"/>
              </a:rPr>
              <a:t>ratificare</a:t>
            </a:r>
            <a:r>
              <a:rPr lang="en-US" sz="1200" b="0" i="0" dirty="0">
                <a:solidFill>
                  <a:schemeClr val="bg1"/>
                </a:solidFill>
                <a:effectLst/>
                <a:latin typeface="Open Sans" panose="020B0606030504020204" pitchFamily="34" charset="0"/>
              </a:rPr>
              <a:t> de </a:t>
            </a:r>
            <a:r>
              <a:rPr lang="en-US" sz="1200" b="0" i="0" dirty="0" err="1">
                <a:solidFill>
                  <a:schemeClr val="bg1"/>
                </a:solidFill>
                <a:effectLst/>
                <a:latin typeface="Open Sans" panose="020B0606030504020204" pitchFamily="34" charset="0"/>
              </a:rPr>
              <a:t>către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majoritatea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semnatarilor</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inclusiv</a:t>
            </a:r>
            <a:r>
              <a:rPr lang="en-US" sz="1200" b="0" i="0" dirty="0">
                <a:solidFill>
                  <a:schemeClr val="bg1"/>
                </a:solidFill>
                <a:effectLst/>
                <a:latin typeface="Open Sans" panose="020B0606030504020204" pitchFamily="34" charset="0"/>
              </a:rPr>
              <a:t> de </a:t>
            </a:r>
            <a:r>
              <a:rPr lang="en-US" sz="1200" b="0" i="0" dirty="0" err="1">
                <a:solidFill>
                  <a:schemeClr val="bg1"/>
                </a:solidFill>
                <a:effectLst/>
                <a:latin typeface="Open Sans" panose="020B0606030504020204" pitchFamily="34" charset="0"/>
              </a:rPr>
              <a:t>către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Belgia</a:t>
            </a:r>
            <a:r>
              <a:rPr lang="en-US" sz="1200" b="0" i="0" dirty="0">
                <a:solidFill>
                  <a:schemeClr val="bg1"/>
                </a:solidFill>
                <a:effectLst/>
                <a:latin typeface="Open Sans" panose="020B0606030504020204" pitchFamily="34" charset="0"/>
              </a:rPr>
              <a:t>, Canada, </a:t>
            </a:r>
            <a:r>
              <a:rPr lang="en-US" sz="1200" b="0" i="0" dirty="0" err="1">
                <a:solidFill>
                  <a:schemeClr val="bg1"/>
                </a:solidFill>
                <a:effectLst/>
                <a:latin typeface="Open Sans" panose="020B0606030504020204" pitchFamily="34" charset="0"/>
              </a:rPr>
              <a:t>Franța</a:t>
            </a:r>
            <a:r>
              <a:rPr lang="en-US" sz="1200" b="0" i="0" dirty="0">
                <a:solidFill>
                  <a:schemeClr val="bg1"/>
                </a:solidFill>
                <a:effectLst/>
                <a:latin typeface="Open Sans" panose="020B0606030504020204" pitchFamily="34" charset="0"/>
              </a:rPr>
              <a:t>, Luxemburg, </a:t>
            </a:r>
            <a:r>
              <a:rPr lang="en-US" sz="1200" b="0" i="0" dirty="0" err="1">
                <a:solidFill>
                  <a:schemeClr val="bg1"/>
                </a:solidFill>
                <a:effectLst/>
                <a:latin typeface="Open Sans" panose="020B0606030504020204" pitchFamily="34" charset="0"/>
              </a:rPr>
              <a:t>Olanda</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Marea</a:t>
            </a:r>
            <a:r>
              <a:rPr lang="en-US" sz="1200" b="0" i="0" dirty="0">
                <a:solidFill>
                  <a:schemeClr val="bg1"/>
                </a:solidFill>
                <a:effectLst/>
                <a:latin typeface="Open Sans" panose="020B0606030504020204" pitchFamily="34" charset="0"/>
              </a:rPr>
              <a:t> Britanie </a:t>
            </a:r>
            <a:r>
              <a:rPr lang="en-US" sz="1200" b="0" i="0" dirty="0" err="1">
                <a:solidFill>
                  <a:schemeClr val="bg1"/>
                </a:solidFill>
                <a:effectLst/>
                <a:latin typeface="Open Sans" panose="020B0606030504020204" pitchFamily="34" charset="0"/>
              </a:rPr>
              <a:t>și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Statele</a:t>
            </a:r>
            <a:r>
              <a:rPr lang="en-US" sz="1200" b="0" i="0" dirty="0">
                <a:solidFill>
                  <a:schemeClr val="bg1"/>
                </a:solidFill>
                <a:effectLst/>
                <a:latin typeface="Open Sans" panose="020B0606030504020204" pitchFamily="34" charset="0"/>
              </a:rPr>
              <a:t> Unite, </a:t>
            </a:r>
            <a:r>
              <a:rPr lang="en-US" sz="1200" b="0" i="0" dirty="0" err="1">
                <a:solidFill>
                  <a:schemeClr val="bg1"/>
                </a:solidFill>
                <a:effectLst/>
                <a:latin typeface="Open Sans" panose="020B0606030504020204" pitchFamily="34" charset="0"/>
              </a:rPr>
              <a:t>și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va</a:t>
            </a:r>
            <a:r>
              <a:rPr lang="en-US" sz="1200" b="0" i="0" dirty="0">
                <a:solidFill>
                  <a:schemeClr val="bg1"/>
                </a:solidFill>
                <a:effectLst/>
                <a:latin typeface="Open Sans" panose="020B0606030504020204" pitchFamily="34" charset="0"/>
              </a:rPr>
              <a:t> intra </a:t>
            </a:r>
            <a:r>
              <a:rPr lang="en-US" sz="1200" b="0" i="0" dirty="0" err="1">
                <a:solidFill>
                  <a:schemeClr val="bg1"/>
                </a:solidFill>
                <a:effectLst/>
                <a:latin typeface="Open Sans" panose="020B0606030504020204" pitchFamily="34" charset="0"/>
              </a:rPr>
              <a:t>în</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vigoare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pentru</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celelalte</a:t>
            </a:r>
            <a:r>
              <a:rPr lang="en-US" sz="1200" b="0" i="0" dirty="0">
                <a:solidFill>
                  <a:schemeClr val="bg1"/>
                </a:solidFill>
                <a:effectLst/>
                <a:latin typeface="Open Sans" panose="020B0606030504020204" pitchFamily="34" charset="0"/>
              </a:rPr>
              <a:t> state la data </a:t>
            </a:r>
            <a:r>
              <a:rPr lang="en-US" sz="1200" b="0" i="0" dirty="0" err="1">
                <a:solidFill>
                  <a:schemeClr val="bg1"/>
                </a:solidFill>
                <a:effectLst/>
                <a:latin typeface="Open Sans" panose="020B0606030504020204" pitchFamily="34" charset="0"/>
              </a:rPr>
              <a:t>depunerii</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instrumentelor</a:t>
            </a:r>
            <a:r>
              <a:rPr lang="en-US" sz="1200" b="0" i="0" dirty="0">
                <a:solidFill>
                  <a:schemeClr val="bg1"/>
                </a:solidFill>
                <a:effectLst/>
                <a:latin typeface="Open Sans" panose="020B0606030504020204" pitchFamily="34" charset="0"/>
              </a:rPr>
              <a:t> lor de </a:t>
            </a:r>
            <a:r>
              <a:rPr lang="en-US" sz="1200" b="0" i="0" dirty="0" err="1">
                <a:solidFill>
                  <a:schemeClr val="bg1"/>
                </a:solidFill>
                <a:effectLst/>
                <a:latin typeface="Open Sans" panose="020B0606030504020204" pitchFamily="34" charset="0"/>
              </a:rPr>
              <a:t>ratificare</a:t>
            </a:r>
            <a:r>
              <a:rPr lang="en-US" sz="1200" b="0" i="0" dirty="0">
                <a:solidFill>
                  <a:schemeClr val="bg1"/>
                </a:solidFill>
                <a:effectLst/>
                <a:latin typeface="Open Sans" panose="020B0606030504020204" pitchFamily="34" charset="0"/>
              </a:rPr>
              <a:t>.</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9008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structura ORGANIZAȚIEI</a:t>
            </a:r>
            <a:endParaRPr lang="en-US" dirty="0">
              <a:solidFill>
                <a:schemeClr val="bg1"/>
              </a:solidFill>
              <a:latin typeface="Bahnschrift" panose="020B0502040204020203" pitchFamily="34" charset="0"/>
            </a:endParaRPr>
          </a:p>
        </p:txBody>
      </p:sp>
      <p:sp>
        <p:nvSpPr>
          <p:cNvPr id="32" name="Oval 31">
            <a:extLst>
              <a:ext uri="{FF2B5EF4-FFF2-40B4-BE49-F238E27FC236}">
                <a16:creationId xmlns:a16="http://schemas.microsoft.com/office/drawing/2014/main" id="{81AB2275-CC23-47FC-8D83-C6D8A92077B8}"/>
              </a:ext>
            </a:extLst>
          </p:cNvPr>
          <p:cNvSpPr/>
          <p:nvPr/>
        </p:nvSpPr>
        <p:spPr>
          <a:xfrm>
            <a:off x="838199" y="1811865"/>
            <a:ext cx="2159000" cy="1447800"/>
          </a:xfrm>
          <a:prstGeom prst="ellipse">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dirty="0"/>
              <a:t>Componenta civilă</a:t>
            </a:r>
            <a:endParaRPr lang="en-US" dirty="0"/>
          </a:p>
        </p:txBody>
      </p:sp>
      <p:sp>
        <p:nvSpPr>
          <p:cNvPr id="33" name="Oval 32">
            <a:extLst>
              <a:ext uri="{FF2B5EF4-FFF2-40B4-BE49-F238E27FC236}">
                <a16:creationId xmlns:a16="http://schemas.microsoft.com/office/drawing/2014/main" id="{FDF45C09-61B2-4818-AC8D-221F3F373414}"/>
              </a:ext>
            </a:extLst>
          </p:cNvPr>
          <p:cNvSpPr/>
          <p:nvPr/>
        </p:nvSpPr>
        <p:spPr>
          <a:xfrm>
            <a:off x="753534" y="4360334"/>
            <a:ext cx="2159000" cy="1540932"/>
          </a:xfrm>
          <a:prstGeom prst="ellipse">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dirty="0"/>
              <a:t>Componenta militară</a:t>
            </a:r>
            <a:endParaRPr lang="en-US" dirty="0"/>
          </a:p>
        </p:txBody>
      </p:sp>
      <p:sp>
        <p:nvSpPr>
          <p:cNvPr id="34" name="Arrow: Right 33">
            <a:extLst>
              <a:ext uri="{FF2B5EF4-FFF2-40B4-BE49-F238E27FC236}">
                <a16:creationId xmlns:a16="http://schemas.microsoft.com/office/drawing/2014/main" id="{ED562E4A-A8F9-4037-9E8B-45A417581498}"/>
              </a:ext>
            </a:extLst>
          </p:cNvPr>
          <p:cNvSpPr/>
          <p:nvPr/>
        </p:nvSpPr>
        <p:spPr>
          <a:xfrm>
            <a:off x="2997200" y="2197099"/>
            <a:ext cx="1244600" cy="677333"/>
          </a:xfrm>
          <a:prstGeom prst="rightArrow">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F3FB21C4-9FE0-46EF-B91B-E28BA404EEC7}"/>
              </a:ext>
            </a:extLst>
          </p:cNvPr>
          <p:cNvSpPr/>
          <p:nvPr/>
        </p:nvSpPr>
        <p:spPr>
          <a:xfrm>
            <a:off x="2912534" y="4825998"/>
            <a:ext cx="1329266" cy="677333"/>
          </a:xfrm>
          <a:prstGeom prst="rightArrow">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DEAA07C9-CC55-4B49-849E-E95375A7BB45}"/>
              </a:ext>
            </a:extLst>
          </p:cNvPr>
          <p:cNvSpPr/>
          <p:nvPr/>
        </p:nvSpPr>
        <p:spPr>
          <a:xfrm>
            <a:off x="4241801" y="1519028"/>
            <a:ext cx="4690532" cy="2240172"/>
          </a:xfrm>
          <a:prstGeom prst="roundRect">
            <a:avLst/>
          </a:prstGeom>
          <a:solidFill>
            <a:schemeClr val="accent6">
              <a:lumMod val="5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2CCDF9C2-2307-4470-B64C-58B0A12D0573}"/>
              </a:ext>
            </a:extLst>
          </p:cNvPr>
          <p:cNvSpPr/>
          <p:nvPr/>
        </p:nvSpPr>
        <p:spPr>
          <a:xfrm>
            <a:off x="4241800" y="3937736"/>
            <a:ext cx="4690532" cy="2748172"/>
          </a:xfrm>
          <a:prstGeom prst="roundRect">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anose="05000000000000000000" pitchFamily="2" charset="2"/>
              <a:buChar char="q"/>
            </a:pP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Comitetul</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militar</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al NATO, care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oferă</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consiliere</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Consiliului</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Nord-Atlantic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privind</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strategia</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militară</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p>
            <a:pPr marL="285750" indent="-285750" algn="l">
              <a:buFont typeface="Wingdings" panose="05000000000000000000" pitchFamily="2" charset="2"/>
              <a:buChar char="q"/>
            </a:pP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Comandamentul</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Aliat</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pentru</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Operațiuni</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responsabil</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de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activitățile</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militare</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ale NATO;</a:t>
            </a:r>
          </a:p>
          <a:p>
            <a:pPr marL="285750" indent="-285750" algn="l">
              <a:buFont typeface="Wingdings" panose="05000000000000000000" pitchFamily="2" charset="2"/>
              <a:buChar char="q"/>
            </a:pP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Comandamentul</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Aliat</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pentru</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Transformare</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care se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ocupă</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de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planificarea</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apărării</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și</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dezvoltarea</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capacităților</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p:txBody>
      </p:sp>
      <p:sp>
        <p:nvSpPr>
          <p:cNvPr id="38" name="TextBox 37">
            <a:extLst>
              <a:ext uri="{FF2B5EF4-FFF2-40B4-BE49-F238E27FC236}">
                <a16:creationId xmlns:a16="http://schemas.microsoft.com/office/drawing/2014/main" id="{E6FB623F-4255-4301-A944-10B2E0FBDA60}"/>
              </a:ext>
            </a:extLst>
          </p:cNvPr>
          <p:cNvSpPr txBox="1"/>
          <p:nvPr/>
        </p:nvSpPr>
        <p:spPr>
          <a:xfrm>
            <a:off x="4381500" y="1905448"/>
            <a:ext cx="4396316" cy="1354217"/>
          </a:xfrm>
          <a:prstGeom prst="rect">
            <a:avLst/>
          </a:prstGeom>
          <a:noFill/>
        </p:spPr>
        <p:txBody>
          <a:bodyPr wrap="square" rtlCol="0">
            <a:spAutoFit/>
          </a:bodyPr>
          <a:lstStyle/>
          <a:p>
            <a:pPr marL="285750" indent="-285750" algn="l">
              <a:buFont typeface="Wingdings" panose="05000000000000000000" pitchFamily="2" charset="2"/>
              <a:buChar char="q"/>
            </a:pP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Consiliul</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Nord-Atlantic,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alcătuit</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din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delegațiile</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permanente</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ale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țărilor</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NATO;</a:t>
            </a:r>
          </a:p>
          <a:p>
            <a:pPr marL="285750" indent="-285750" algn="l">
              <a:buFont typeface="Wingdings" panose="05000000000000000000" pitchFamily="2" charset="2"/>
              <a:buChar char="q"/>
            </a:pP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un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grup</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de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planificare</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nucleară</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p>
            <a:pPr marL="285750" indent="-285750" algn="l">
              <a:buFont typeface="Wingdings" panose="05000000000000000000" pitchFamily="2" charset="2"/>
              <a:buChar char="q"/>
            </a:pP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personal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internațional</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la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sediile</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NATO din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Bruxelles</a:t>
            </a:r>
            <a:r>
              <a:rPr lang="ro-RO"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endPar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bg1"/>
              </a:solidFill>
            </a:endParaRPr>
          </a:p>
        </p:txBody>
      </p:sp>
    </p:spTree>
    <p:extLst>
      <p:ext uri="{BB962C8B-B14F-4D97-AF65-F5344CB8AC3E}">
        <p14:creationId xmlns:p14="http://schemas.microsoft.com/office/powerpoint/2010/main" val="67149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calitatea de membru</a:t>
            </a:r>
            <a:endParaRPr lang="en-US" dirty="0">
              <a:solidFill>
                <a:schemeClr val="bg1"/>
              </a:solidFill>
              <a:latin typeface="Bahnschrift" panose="020B0502040204020203" pitchFamily="34" charset="0"/>
            </a:endParaRPr>
          </a:p>
        </p:txBody>
      </p:sp>
      <p:sp>
        <p:nvSpPr>
          <p:cNvPr id="4" name="TextBox 3">
            <a:extLst>
              <a:ext uri="{FF2B5EF4-FFF2-40B4-BE49-F238E27FC236}">
                <a16:creationId xmlns:a16="http://schemas.microsoft.com/office/drawing/2014/main" id="{950C1E2C-C926-4618-8A2F-B7032617CD57}"/>
              </a:ext>
            </a:extLst>
          </p:cNvPr>
          <p:cNvSpPr txBox="1"/>
          <p:nvPr/>
        </p:nvSpPr>
        <p:spPr>
          <a:xfrm>
            <a:off x="270934" y="1549400"/>
            <a:ext cx="11446932" cy="5078313"/>
          </a:xfrm>
          <a:prstGeom prst="rect">
            <a:avLst/>
          </a:prstGeom>
          <a:noFill/>
        </p:spPr>
        <p:txBody>
          <a:bodyPr wrap="square" rtlCol="0">
            <a:spAutoFit/>
          </a:bodyPr>
          <a:lstStyle/>
          <a:p>
            <a:r>
              <a:rPr lang="ro-RO" dirty="0">
                <a:solidFill>
                  <a:schemeClr val="bg1"/>
                </a:solidFill>
                <a:latin typeface="Bahnschrift" panose="020B0502040204020203" pitchFamily="34" charset="0"/>
              </a:rPr>
              <a:t>Statele membre NATO </a:t>
            </a:r>
            <a:r>
              <a:rPr lang="en-US" dirty="0" err="1">
                <a:solidFill>
                  <a:schemeClr val="bg1"/>
                </a:solidFill>
                <a:latin typeface="Bahnschrift" panose="020B0502040204020203" pitchFamily="34" charset="0"/>
              </a:rPr>
              <a:t>dispun</a:t>
            </a:r>
            <a:r>
              <a:rPr lang="en-US" dirty="0">
                <a:solidFill>
                  <a:schemeClr val="bg1"/>
                </a:solidFill>
                <a:latin typeface="Bahnschrift" panose="020B0502040204020203" pitchFamily="34" charset="0"/>
              </a:rPr>
              <a:t> de</a:t>
            </a:r>
            <a:r>
              <a:rPr lang="ro-RO" dirty="0">
                <a:solidFill>
                  <a:schemeClr val="bg1"/>
                </a:solidFill>
                <a:latin typeface="Bahnschrift" panose="020B0502040204020203" pitchFamily="34" charset="0"/>
              </a:rPr>
              <a:t> următoarele prerogative</a:t>
            </a:r>
            <a:r>
              <a:rPr lang="en-US" dirty="0">
                <a:solidFill>
                  <a:schemeClr val="bg1"/>
                </a:solidFill>
                <a:latin typeface="Bahnschrift" panose="020B0502040204020203" pitchFamily="34" charset="0"/>
              </a:rPr>
              <a:t>:</a:t>
            </a:r>
          </a:p>
          <a:p>
            <a:pPr marL="342900" indent="-342900">
              <a:buFont typeface="+mj-lt"/>
              <a:buAutoNum type="arabicPeriod"/>
            </a:pPr>
            <a:r>
              <a:rPr lang="en-US" b="0" i="1" dirty="0">
                <a:solidFill>
                  <a:schemeClr val="bg1"/>
                </a:solidFill>
                <a:effectLst/>
                <a:latin typeface="Bahnschrift" panose="020B0502040204020203" pitchFamily="34" charset="0"/>
              </a:rPr>
              <a:t>De a </a:t>
            </a:r>
            <a:r>
              <a:rPr lang="en-US" b="0" i="1" dirty="0" err="1">
                <a:solidFill>
                  <a:schemeClr val="bg1"/>
                </a:solidFill>
                <a:effectLst/>
                <a:latin typeface="Bahnschrift" panose="020B0502040204020203" pitchFamily="34" charset="0"/>
              </a:rPr>
              <a:t>dezvolta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proprii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mijloace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și</a:t>
            </a:r>
            <a:r>
              <a:rPr lang="en-US" b="0" i="1" dirty="0">
                <a:solidFill>
                  <a:schemeClr val="bg1"/>
                </a:solidFill>
                <a:effectLst/>
                <a:latin typeface="Bahnschrift" panose="020B0502040204020203" pitchFamily="34" charset="0"/>
              </a:rPr>
              <a:t> de a </a:t>
            </a:r>
            <a:r>
              <a:rPr lang="en-US" b="0" i="1" dirty="0" err="1">
                <a:solidFill>
                  <a:schemeClr val="bg1"/>
                </a:solidFill>
                <a:effectLst/>
                <a:latin typeface="Bahnschrift" panose="020B0502040204020203" pitchFamily="34" charset="0"/>
              </a:rPr>
              <a:t>acorda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sprijin</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reciproc</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în</a:t>
            </a:r>
            <a:r>
              <a:rPr lang="en-US" b="0" i="1" dirty="0">
                <a:solidFill>
                  <a:schemeClr val="bg1"/>
                </a:solidFill>
                <a:effectLst/>
                <a:latin typeface="Bahnschrift" panose="020B0502040204020203" pitchFamily="34" charset="0"/>
              </a:rPr>
              <a:t> mod </a:t>
            </a:r>
            <a:r>
              <a:rPr lang="en-US" b="0" i="1" dirty="0" err="1">
                <a:solidFill>
                  <a:schemeClr val="bg1"/>
                </a:solidFill>
                <a:effectLst/>
                <a:latin typeface="Bahnschrift" panose="020B0502040204020203" pitchFamily="34" charset="0"/>
              </a:rPr>
              <a:t>continuu</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și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eficace</a:t>
            </a:r>
            <a:r>
              <a:rPr lang="en-US" b="0" i="1" dirty="0">
                <a:solidFill>
                  <a:schemeClr val="bg1"/>
                </a:solidFill>
                <a:effectLst/>
                <a:latin typeface="Bahnschrift" panose="020B0502040204020203" pitchFamily="34" charset="0"/>
              </a:rPr>
              <a:t>, de a </a:t>
            </a:r>
            <a:r>
              <a:rPr lang="en-US" b="0" i="1" dirty="0" err="1">
                <a:solidFill>
                  <a:schemeClr val="bg1"/>
                </a:solidFill>
                <a:effectLst/>
                <a:latin typeface="Bahnschrift" panose="020B0502040204020203" pitchFamily="34" charset="0"/>
              </a:rPr>
              <a:t>menține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și</a:t>
            </a:r>
            <a:r>
              <a:rPr lang="en-US" b="0" i="1" dirty="0">
                <a:solidFill>
                  <a:schemeClr val="bg1"/>
                </a:solidFill>
                <a:effectLst/>
                <a:latin typeface="Bahnschrift" panose="020B0502040204020203" pitchFamily="34" charset="0"/>
              </a:rPr>
              <a:t> de a </a:t>
            </a:r>
            <a:r>
              <a:rPr lang="en-US" b="0" i="1" dirty="0" err="1">
                <a:solidFill>
                  <a:schemeClr val="bg1"/>
                </a:solidFill>
                <a:effectLst/>
                <a:latin typeface="Bahnschrift" panose="020B0502040204020203" pitchFamily="34" charset="0"/>
              </a:rPr>
              <a:t>dezvolta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capacitatea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individuală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și</a:t>
            </a:r>
            <a:r>
              <a:rPr lang="en-US" b="0" i="1" dirty="0">
                <a:solidFill>
                  <a:schemeClr val="bg1"/>
                </a:solidFill>
                <a:effectLst/>
                <a:latin typeface="Bahnschrift" panose="020B0502040204020203" pitchFamily="34" charset="0"/>
              </a:rPr>
              <a:t> pe </a:t>
            </a:r>
            <a:r>
              <a:rPr lang="en-US" b="0" i="1" dirty="0" err="1">
                <a:solidFill>
                  <a:schemeClr val="bg1"/>
                </a:solidFill>
                <a:effectLst/>
                <a:latin typeface="Bahnschrift" panose="020B0502040204020203" pitchFamily="34" charset="0"/>
              </a:rPr>
              <a:t>cea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colectivă</a:t>
            </a:r>
            <a:r>
              <a:rPr lang="en-US" b="0" i="1" dirty="0">
                <a:solidFill>
                  <a:schemeClr val="bg1"/>
                </a:solidFill>
                <a:effectLst/>
                <a:latin typeface="Bahnschrift" panose="020B0502040204020203" pitchFamily="34" charset="0"/>
              </a:rPr>
              <a:t> de a </a:t>
            </a:r>
            <a:r>
              <a:rPr lang="en-US" b="0" i="1" dirty="0" err="1">
                <a:solidFill>
                  <a:schemeClr val="bg1"/>
                </a:solidFill>
                <a:effectLst/>
                <a:latin typeface="Bahnschrift" panose="020B0502040204020203" pitchFamily="34" charset="0"/>
              </a:rPr>
              <a:t>rezista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unui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atac</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armat</a:t>
            </a:r>
            <a:r>
              <a:rPr lang="en-US" i="1" dirty="0">
                <a:solidFill>
                  <a:schemeClr val="bg1"/>
                </a:solidFill>
                <a:latin typeface="Bahnschrift" panose="020B0502040204020203" pitchFamily="34" charset="0"/>
              </a:rPr>
              <a:t>;</a:t>
            </a:r>
            <a:r>
              <a:rPr lang="en-US" b="0" i="1" dirty="0">
                <a:solidFill>
                  <a:schemeClr val="bg1"/>
                </a:solidFill>
                <a:effectLst/>
                <a:latin typeface="Bahnschrift" panose="020B0502040204020203" pitchFamily="34" charset="0"/>
              </a:rPr>
              <a:t> </a:t>
            </a:r>
            <a:r>
              <a:rPr lang="en-US" b="0" dirty="0">
                <a:solidFill>
                  <a:schemeClr val="bg1"/>
                </a:solidFill>
                <a:effectLst/>
                <a:latin typeface="Bahnschrift" panose="020B0502040204020203" pitchFamily="34" charset="0"/>
              </a:rPr>
              <a:t>(art. 3)</a:t>
            </a:r>
          </a:p>
          <a:p>
            <a:pPr marL="342900" indent="-342900">
              <a:buFont typeface="+mj-lt"/>
              <a:buAutoNum type="arabicPeriod"/>
            </a:pPr>
            <a:r>
              <a:rPr lang="en-US" i="1" dirty="0">
                <a:solidFill>
                  <a:schemeClr val="bg1"/>
                </a:solidFill>
                <a:latin typeface="Bahnschrift" panose="020B0502040204020203" pitchFamily="34" charset="0"/>
              </a:rPr>
              <a:t>De a se </a:t>
            </a:r>
            <a:r>
              <a:rPr lang="en-US" b="0" i="1" dirty="0">
                <a:solidFill>
                  <a:schemeClr val="bg1"/>
                </a:solidFill>
                <a:effectLst/>
                <a:latin typeface="Bahnschrift" panose="020B0502040204020203" pitchFamily="34" charset="0"/>
              </a:rPr>
              <a:t>consulta </a:t>
            </a:r>
            <a:r>
              <a:rPr lang="en-US" b="0" i="1" dirty="0" err="1">
                <a:solidFill>
                  <a:schemeClr val="bg1"/>
                </a:solidFill>
                <a:effectLst/>
                <a:latin typeface="Bahnschrift" panose="020B0502040204020203" pitchFamily="34" charset="0"/>
              </a:rPr>
              <a:t>ori</a:t>
            </a:r>
            <a:r>
              <a:rPr lang="en-US" b="0" i="1" dirty="0">
                <a:solidFill>
                  <a:schemeClr val="bg1"/>
                </a:solidFill>
                <a:effectLst/>
                <a:latin typeface="Bahnschrift" panose="020B0502040204020203" pitchFamily="34" charset="0"/>
              </a:rPr>
              <a:t> de </a:t>
            </a:r>
            <a:r>
              <a:rPr lang="en-US" b="0" i="1" dirty="0" err="1">
                <a:solidFill>
                  <a:schemeClr val="bg1"/>
                </a:solidFill>
                <a:effectLst/>
                <a:latin typeface="Bahnschrift" panose="020B0502040204020203" pitchFamily="34" charset="0"/>
              </a:rPr>
              <a:t>câte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ori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în</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opinia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este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amenințată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integritatea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teritorială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independența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politică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sau</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securitatea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statului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respectiv</a:t>
            </a:r>
            <a:r>
              <a:rPr lang="en-US" dirty="0">
                <a:solidFill>
                  <a:schemeClr val="bg1"/>
                </a:solidFill>
                <a:latin typeface="Bahnschrift" panose="020B0502040204020203" pitchFamily="34" charset="0"/>
              </a:rPr>
              <a:t>;</a:t>
            </a:r>
            <a:r>
              <a:rPr lang="en-US" b="0" i="0" dirty="0">
                <a:solidFill>
                  <a:schemeClr val="bg1"/>
                </a:solidFill>
                <a:effectLst/>
                <a:latin typeface="Bahnschrift" panose="020B0502040204020203" pitchFamily="34" charset="0"/>
              </a:rPr>
              <a:t> (art. 4)</a:t>
            </a:r>
          </a:p>
          <a:p>
            <a:pPr marL="342900" indent="-342900">
              <a:buFont typeface="+mj-lt"/>
              <a:buAutoNum type="arabicPeriod"/>
            </a:pPr>
            <a:r>
              <a:rPr lang="en-US" i="1" dirty="0">
                <a:solidFill>
                  <a:schemeClr val="bg1"/>
                </a:solidFill>
                <a:latin typeface="Bahnschrift" panose="020B0502040204020203" pitchFamily="34" charset="0"/>
              </a:rPr>
              <a:t>De a </a:t>
            </a:r>
            <a:r>
              <a:rPr lang="en-US" i="1" dirty="0" err="1">
                <a:solidFill>
                  <a:schemeClr val="bg1"/>
                </a:solidFill>
                <a:latin typeface="Bahnschrift" panose="020B0502040204020203" pitchFamily="34" charset="0"/>
              </a:rPr>
              <a:t>conveni</a:t>
            </a:r>
            <a:r>
              <a:rPr lang="en-US" i="1" dirty="0">
                <a:solidFill>
                  <a:schemeClr val="bg1"/>
                </a:solidFill>
                <a:latin typeface="Bahnschrift" panose="020B0502040204020203" pitchFamily="34" charset="0"/>
              </a:rPr>
              <a:t> </a:t>
            </a:r>
            <a:r>
              <a:rPr lang="en-US" i="1" dirty="0" err="1">
                <a:solidFill>
                  <a:schemeClr val="bg1"/>
                </a:solidFill>
                <a:latin typeface="Bahnschrift" panose="020B0502040204020203" pitchFamily="34" charset="0"/>
              </a:rPr>
              <a:t>da</a:t>
            </a:r>
            <a:r>
              <a:rPr lang="en-US" b="0" i="1" dirty="0" err="1">
                <a:solidFill>
                  <a:schemeClr val="bg1"/>
                </a:solidFill>
                <a:effectLst/>
                <a:latin typeface="Bahnschrift" panose="020B0502040204020203" pitchFamily="34" charset="0"/>
              </a:rPr>
              <a:t>că</a:t>
            </a:r>
            <a:r>
              <a:rPr lang="en-US" b="0" i="1" dirty="0">
                <a:solidFill>
                  <a:schemeClr val="bg1"/>
                </a:solidFill>
                <a:effectLst/>
                <a:latin typeface="Bahnschrift" panose="020B0502040204020203" pitchFamily="34" charset="0"/>
              </a:rPr>
              <a:t> un </a:t>
            </a:r>
            <a:r>
              <a:rPr lang="en-US" b="0" i="1" dirty="0" err="1">
                <a:solidFill>
                  <a:schemeClr val="bg1"/>
                </a:solidFill>
                <a:effectLst/>
                <a:latin typeface="Bahnschrift" panose="020B0502040204020203" pitchFamily="34" charset="0"/>
              </a:rPr>
              <a:t>atac</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armat</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împotriva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statului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respectiv</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în</a:t>
            </a:r>
            <a:r>
              <a:rPr lang="en-US" b="0" i="1" dirty="0">
                <a:solidFill>
                  <a:schemeClr val="bg1"/>
                </a:solidFill>
                <a:effectLst/>
                <a:latin typeface="Bahnschrift" panose="020B0502040204020203" pitchFamily="34" charset="0"/>
              </a:rPr>
              <a:t> Europa </a:t>
            </a:r>
            <a:r>
              <a:rPr lang="en-US" b="0" i="1" dirty="0" err="1">
                <a:solidFill>
                  <a:schemeClr val="bg1"/>
                </a:solidFill>
                <a:effectLst/>
                <a:latin typeface="Bahnschrift" panose="020B0502040204020203" pitchFamily="34" charset="0"/>
              </a:rPr>
              <a:t>sau</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în</a:t>
            </a:r>
            <a:r>
              <a:rPr lang="en-US" b="0" i="1" dirty="0">
                <a:solidFill>
                  <a:schemeClr val="bg1"/>
                </a:solidFill>
                <a:effectLst/>
                <a:latin typeface="Bahnschrift" panose="020B0502040204020203" pitchFamily="34" charset="0"/>
              </a:rPr>
              <a:t> America de Nord, </a:t>
            </a:r>
            <a:r>
              <a:rPr lang="en-US" b="0" i="1" dirty="0" err="1">
                <a:solidFill>
                  <a:schemeClr val="bg1"/>
                </a:solidFill>
                <a:effectLst/>
                <a:latin typeface="Bahnschrift" panose="020B0502040204020203" pitchFamily="34" charset="0"/>
              </a:rPr>
              <a:t>va</a:t>
            </a:r>
            <a:r>
              <a:rPr lang="en-US" b="0" i="1" dirty="0">
                <a:solidFill>
                  <a:schemeClr val="bg1"/>
                </a:solidFill>
                <a:effectLst/>
                <a:latin typeface="Bahnschrift" panose="020B0502040204020203" pitchFamily="34" charset="0"/>
              </a:rPr>
              <a:t> fi </a:t>
            </a:r>
            <a:r>
              <a:rPr lang="en-US" b="0" i="1" dirty="0" err="1">
                <a:solidFill>
                  <a:schemeClr val="bg1"/>
                </a:solidFill>
                <a:effectLst/>
                <a:latin typeface="Bahnschrift" panose="020B0502040204020203" pitchFamily="34" charset="0"/>
              </a:rPr>
              <a:t>considerat</a:t>
            </a:r>
            <a:r>
              <a:rPr lang="en-US" b="0" i="1" dirty="0">
                <a:solidFill>
                  <a:schemeClr val="bg1"/>
                </a:solidFill>
                <a:effectLst/>
                <a:latin typeface="Bahnschrift" panose="020B0502040204020203" pitchFamily="34" charset="0"/>
              </a:rPr>
              <a:t> un </a:t>
            </a:r>
            <a:r>
              <a:rPr lang="en-US" b="0" i="1" dirty="0" err="1">
                <a:solidFill>
                  <a:schemeClr val="bg1"/>
                </a:solidFill>
                <a:effectLst/>
                <a:latin typeface="Bahnschrift" panose="020B0502040204020203" pitchFamily="34" charset="0"/>
              </a:rPr>
              <a:t>atac</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împotriva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tuturor</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părților</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și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în</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consecință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dacă</a:t>
            </a:r>
            <a:r>
              <a:rPr lang="en-US" b="0" i="1" dirty="0">
                <a:solidFill>
                  <a:schemeClr val="bg1"/>
                </a:solidFill>
                <a:effectLst/>
                <a:latin typeface="Bahnschrift" panose="020B0502040204020203" pitchFamily="34" charset="0"/>
              </a:rPr>
              <a:t> are loc un </a:t>
            </a:r>
            <a:r>
              <a:rPr lang="en-US" b="0" i="1" dirty="0" err="1">
                <a:solidFill>
                  <a:schemeClr val="bg1"/>
                </a:solidFill>
                <a:effectLst/>
                <a:latin typeface="Bahnschrift" panose="020B0502040204020203" pitchFamily="34" charset="0"/>
              </a:rPr>
              <a:t>asemenea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atac</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armat</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fiecare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dintre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ele</a:t>
            </a:r>
            <a:r>
              <a:rPr lang="ro-RO" i="1" dirty="0">
                <a:solidFill>
                  <a:schemeClr val="bg1"/>
                </a:solidFill>
                <a:latin typeface="Bahnschrift" panose="020B0502040204020203" pitchFamily="34" charset="0"/>
              </a:rPr>
              <a:t> decid </a:t>
            </a:r>
            <a:r>
              <a:rPr lang="en-US" b="0" i="1" dirty="0" err="1">
                <a:solidFill>
                  <a:schemeClr val="bg1"/>
                </a:solidFill>
                <a:effectLst/>
                <a:latin typeface="Bahnschrift" panose="020B0502040204020203" pitchFamily="34" charset="0"/>
              </a:rPr>
              <a:t>exercitarea</a:t>
            </a:r>
            <a:r>
              <a:rPr lang="ro-RO" b="0" i="1" dirty="0">
                <a:solidFill>
                  <a:schemeClr val="bg1"/>
                </a:solidFill>
                <a:effectLst/>
                <a:latin typeface="Bahnschrift" panose="020B0502040204020203" pitchFamily="34" charset="0"/>
              </a:rPr>
              <a:t> sau nu al</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dreptului</a:t>
            </a:r>
            <a:r>
              <a:rPr lang="en-US" b="0" i="1" dirty="0">
                <a:solidFill>
                  <a:schemeClr val="bg1"/>
                </a:solidFill>
                <a:effectLst/>
                <a:latin typeface="Bahnschrift" panose="020B0502040204020203" pitchFamily="34" charset="0"/>
              </a:rPr>
              <a:t> la </a:t>
            </a:r>
            <a:r>
              <a:rPr lang="en-US" b="0" i="1" dirty="0" err="1">
                <a:solidFill>
                  <a:schemeClr val="bg1"/>
                </a:solidFill>
                <a:effectLst/>
                <a:latin typeface="Bahnschrift" panose="020B0502040204020203" pitchFamily="34" charset="0"/>
              </a:rPr>
              <a:t>autoapărare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individuală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sau</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colectivă</a:t>
            </a:r>
            <a:r>
              <a:rPr lang="en-US" i="1" dirty="0">
                <a:solidFill>
                  <a:schemeClr val="bg1"/>
                </a:solidFill>
                <a:latin typeface="Bahnschrift" panose="020B0502040204020203" pitchFamily="34" charset="0"/>
              </a:rPr>
              <a:t>. </a:t>
            </a:r>
            <a:r>
              <a:rPr lang="ro-RO" i="1" dirty="0">
                <a:solidFill>
                  <a:schemeClr val="bg1"/>
                </a:solidFill>
                <a:latin typeface="Bahnschrift" panose="020B0502040204020203" pitchFamily="34" charset="0"/>
              </a:rPr>
              <a:t>În acest caz poate apela la sprijin din partea aliaților, precum și de 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sprijini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partea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sau</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părțile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atacate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prin</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realizarea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imediată</a:t>
            </a:r>
            <a:r>
              <a:rPr lang="en-US" b="0" i="1" dirty="0">
                <a:solidFill>
                  <a:schemeClr val="bg1"/>
                </a:solidFill>
                <a:effectLst/>
                <a:latin typeface="Bahnschrift" panose="020B0502040204020203" pitchFamily="34" charset="0"/>
              </a:rPr>
              <a:t>, individual</a:t>
            </a:r>
            <a:r>
              <a:rPr lang="ro-RO" b="0" i="1" dirty="0">
                <a:solidFill>
                  <a:schemeClr val="bg1"/>
                </a:solidFill>
                <a:effectLst/>
                <a:latin typeface="Bahnschrift" panose="020B0502040204020203" pitchFamily="34" charset="0"/>
              </a:rPr>
              <a:t>ă</a:t>
            </a:r>
            <a:r>
              <a:rPr lang="en-US" b="0" i="1" dirty="0">
                <a:solidFill>
                  <a:schemeClr val="bg1"/>
                </a:solidFill>
                <a:effectLst/>
                <a:latin typeface="Bahnschrift" panose="020B0502040204020203" pitchFamily="34" charset="0"/>
              </a:rPr>
              <a:t> </a:t>
            </a:r>
            <a:r>
              <a:rPr lang="ro-RO" b="0" i="1" dirty="0">
                <a:solidFill>
                  <a:schemeClr val="bg1"/>
                </a:solidFill>
                <a:effectLst/>
                <a:latin typeface="Bahnschrift" panose="020B0502040204020203" pitchFamily="34" charset="0"/>
              </a:rPr>
              <a:t>sau</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împreună</a:t>
            </a:r>
            <a:r>
              <a:rPr lang="en-US" b="0" i="1" dirty="0">
                <a:solidFill>
                  <a:schemeClr val="bg1"/>
                </a:solidFill>
                <a:effectLst/>
                <a:latin typeface="Bahnschrift" panose="020B0502040204020203" pitchFamily="34" charset="0"/>
              </a:rPr>
              <a:t> cu </a:t>
            </a:r>
            <a:r>
              <a:rPr lang="en-US" b="0" i="1" dirty="0" err="1">
                <a:solidFill>
                  <a:schemeClr val="bg1"/>
                </a:solidFill>
                <a:effectLst/>
                <a:latin typeface="Bahnschrift" panose="020B0502040204020203" pitchFamily="34" charset="0"/>
              </a:rPr>
              <a:t>celelalte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părți</a:t>
            </a:r>
            <a:r>
              <a:rPr lang="en-US" b="0" i="1" dirty="0">
                <a:solidFill>
                  <a:schemeClr val="bg1"/>
                </a:solidFill>
                <a:effectLst/>
                <a:latin typeface="Bahnschrift" panose="020B0502040204020203" pitchFamily="34" charset="0"/>
              </a:rPr>
              <a:t>, a </a:t>
            </a:r>
            <a:r>
              <a:rPr lang="en-US" b="0" i="1" dirty="0" err="1">
                <a:solidFill>
                  <a:schemeClr val="bg1"/>
                </a:solidFill>
                <a:effectLst/>
                <a:latin typeface="Bahnschrift" panose="020B0502040204020203" pitchFamily="34" charset="0"/>
              </a:rPr>
              <a:t>oricărei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acțiuni</a:t>
            </a:r>
            <a:r>
              <a:rPr lang="en-US" b="0" i="1" dirty="0">
                <a:solidFill>
                  <a:schemeClr val="bg1"/>
                </a:solidFill>
                <a:effectLst/>
                <a:latin typeface="Bahnschrift" panose="020B0502040204020203" pitchFamily="34" charset="0"/>
              </a:rPr>
              <a:t> pe care o </a:t>
            </a:r>
            <a:r>
              <a:rPr lang="en-US" b="0" i="1" dirty="0" err="1">
                <a:solidFill>
                  <a:schemeClr val="bg1"/>
                </a:solidFill>
                <a:effectLst/>
                <a:latin typeface="Bahnschrift" panose="020B0502040204020203" pitchFamily="34" charset="0"/>
              </a:rPr>
              <a:t>consideră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necesară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inclusiv</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folosirea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forței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armate</a:t>
            </a:r>
            <a:r>
              <a:rPr lang="en-US" b="0" i="0" dirty="0">
                <a:solidFill>
                  <a:schemeClr val="bg1"/>
                </a:solidFill>
                <a:effectLst/>
                <a:latin typeface="Bahnschrift" panose="020B0502040204020203" pitchFamily="34" charset="0"/>
              </a:rPr>
              <a:t>; (art. 5)</a:t>
            </a:r>
          </a:p>
          <a:p>
            <a:pPr marL="342900" indent="-342900">
              <a:buFont typeface="+mj-lt"/>
              <a:buAutoNum type="arabicPeriod"/>
            </a:pPr>
            <a:r>
              <a:rPr lang="en-US" i="1" dirty="0" err="1">
                <a:solidFill>
                  <a:schemeClr val="bg1"/>
                </a:solidFill>
                <a:latin typeface="Bahnschrift" panose="020B0502040204020203" pitchFamily="34" charset="0"/>
              </a:rPr>
              <a:t>Poate</a:t>
            </a:r>
            <a:r>
              <a:rPr lang="en-US" i="1" dirty="0">
                <a:solidFill>
                  <a:schemeClr val="bg1"/>
                </a:solidFill>
                <a:latin typeface="Bahnschrift" panose="020B0502040204020203" pitchFamily="34" charset="0"/>
              </a:rPr>
              <a:t> </a:t>
            </a:r>
            <a:r>
              <a:rPr lang="en-US" i="1" dirty="0" err="1">
                <a:solidFill>
                  <a:schemeClr val="bg1"/>
                </a:solidFill>
                <a:latin typeface="Bahnschrift" panose="020B0502040204020203" pitchFamily="34" charset="0"/>
              </a:rPr>
              <a:t>propune</a:t>
            </a:r>
            <a:r>
              <a:rPr lang="en-US" i="1" dirty="0">
                <a:solidFill>
                  <a:schemeClr val="bg1"/>
                </a:solidFill>
                <a:latin typeface="Bahnschrift" panose="020B0502040204020203" pitchFamily="34" charset="0"/>
              </a:rPr>
              <a:t>, </a:t>
            </a:r>
            <a:r>
              <a:rPr lang="en-US" i="1" dirty="0" err="1">
                <a:solidFill>
                  <a:schemeClr val="bg1"/>
                </a:solidFill>
                <a:latin typeface="Bahnschrift" panose="020B0502040204020203" pitchFamily="34" charset="0"/>
              </a:rPr>
              <a:t>prin</a:t>
            </a:r>
            <a:r>
              <a:rPr lang="en-US" i="1" dirty="0">
                <a:solidFill>
                  <a:schemeClr val="bg1"/>
                </a:solidFill>
                <a:latin typeface="Bahnschrift" panose="020B0502040204020203" pitchFamily="34" charset="0"/>
              </a:rPr>
              <a:t> </a:t>
            </a:r>
            <a:r>
              <a:rPr lang="en-US" i="1" dirty="0" err="1">
                <a:solidFill>
                  <a:schemeClr val="bg1"/>
                </a:solidFill>
                <a:latin typeface="Bahnschrift" panose="020B0502040204020203" pitchFamily="34" charset="0"/>
              </a:rPr>
              <a:t>cerere</a:t>
            </a:r>
            <a:r>
              <a:rPr lang="en-US" i="1" dirty="0">
                <a:solidFill>
                  <a:schemeClr val="bg1"/>
                </a:solidFill>
                <a:latin typeface="Bahnschrift" panose="020B0502040204020203" pitchFamily="34" charset="0"/>
              </a:rPr>
              <a:t>, </a:t>
            </a:r>
            <a:r>
              <a:rPr lang="en-US" i="1" dirty="0" err="1">
                <a:solidFill>
                  <a:schemeClr val="bg1"/>
                </a:solidFill>
                <a:latin typeface="Bahnschrift" panose="020B0502040204020203" pitchFamily="34" charset="0"/>
              </a:rPr>
              <a:t>revizuirea</a:t>
            </a:r>
            <a:r>
              <a:rPr lang="en-US" i="1" dirty="0">
                <a:solidFill>
                  <a:schemeClr val="bg1"/>
                </a:solidFill>
                <a:latin typeface="Bahnschrift" panose="020B0502040204020203" pitchFamily="34" charset="0"/>
              </a:rPr>
              <a:t> </a:t>
            </a:r>
            <a:r>
              <a:rPr lang="en-US" i="1" dirty="0" err="1">
                <a:solidFill>
                  <a:schemeClr val="bg1"/>
                </a:solidFill>
                <a:latin typeface="Bahnschrift" panose="020B0502040204020203" pitchFamily="34" charset="0"/>
              </a:rPr>
              <a:t>Tratatului</a:t>
            </a:r>
            <a:r>
              <a:rPr lang="en-US" i="1" dirty="0">
                <a:solidFill>
                  <a:schemeClr val="bg1"/>
                </a:solidFill>
                <a:latin typeface="Bahnschrift" panose="020B0502040204020203" pitchFamily="34" charset="0"/>
              </a:rPr>
              <a:t> de la Washington, </a:t>
            </a:r>
            <a:r>
              <a:rPr lang="en-US" b="0" i="1" dirty="0" err="1">
                <a:solidFill>
                  <a:schemeClr val="bg1"/>
                </a:solidFill>
                <a:effectLst/>
                <a:latin typeface="Bahnschrift" panose="020B0502040204020203" pitchFamily="34" charset="0"/>
              </a:rPr>
              <a:t>luând</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în</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considerare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factorii</a:t>
            </a:r>
            <a:r>
              <a:rPr lang="en-US" b="0" i="1" dirty="0">
                <a:solidFill>
                  <a:schemeClr val="bg1"/>
                </a:solidFill>
                <a:effectLst/>
                <a:latin typeface="Bahnschrift" panose="020B0502040204020203" pitchFamily="34" charset="0"/>
              </a:rPr>
              <a:t> care la </a:t>
            </a:r>
            <a:r>
              <a:rPr lang="en-US" b="0" i="1" dirty="0" err="1">
                <a:solidFill>
                  <a:schemeClr val="bg1"/>
                </a:solidFill>
                <a:effectLst/>
                <a:latin typeface="Bahnschrift" panose="020B0502040204020203" pitchFamily="34" charset="0"/>
              </a:rPr>
              <a:t>acel</a:t>
            </a:r>
            <a:r>
              <a:rPr lang="en-US" b="0" i="1" dirty="0">
                <a:solidFill>
                  <a:schemeClr val="bg1"/>
                </a:solidFill>
                <a:effectLst/>
                <a:latin typeface="Bahnschrift" panose="020B0502040204020203" pitchFamily="34" charset="0"/>
              </a:rPr>
              <a:t> moment </a:t>
            </a:r>
            <a:r>
              <a:rPr lang="en-US" b="0" i="1" dirty="0" err="1">
                <a:solidFill>
                  <a:schemeClr val="bg1"/>
                </a:solidFill>
                <a:effectLst/>
                <a:latin typeface="Bahnschrift" panose="020B0502040204020203" pitchFamily="34" charset="0"/>
              </a:rPr>
              <a:t>afectează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pacea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și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securitatea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în</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spațiul</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Atlanticului</a:t>
            </a:r>
            <a:r>
              <a:rPr lang="en-US" b="0" i="1" dirty="0">
                <a:solidFill>
                  <a:schemeClr val="bg1"/>
                </a:solidFill>
                <a:effectLst/>
                <a:latin typeface="Bahnschrift" panose="020B0502040204020203" pitchFamily="34" charset="0"/>
              </a:rPr>
              <a:t> de Nord, </a:t>
            </a:r>
            <a:r>
              <a:rPr lang="en-US" b="0" i="1" dirty="0" err="1">
                <a:solidFill>
                  <a:schemeClr val="bg1"/>
                </a:solidFill>
                <a:effectLst/>
                <a:latin typeface="Bahnschrift" panose="020B0502040204020203" pitchFamily="34" charset="0"/>
              </a:rPr>
              <a:t>inclusiv</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evoluția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aranjamentelor</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atât</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universale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cât</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și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regionale</a:t>
            </a:r>
            <a:r>
              <a:rPr lang="en-US" b="0" i="0" dirty="0">
                <a:solidFill>
                  <a:schemeClr val="bg1"/>
                </a:solidFill>
                <a:effectLst/>
                <a:latin typeface="Bahnschrift" panose="020B0502040204020203" pitchFamily="34" charset="0"/>
              </a:rPr>
              <a:t>; (art. 12)</a:t>
            </a:r>
          </a:p>
          <a:p>
            <a:pPr marL="342900" indent="-342900">
              <a:buFont typeface="+mj-lt"/>
              <a:buAutoNum type="arabicPeriod"/>
            </a:pPr>
            <a:r>
              <a:rPr lang="en-US" i="1" dirty="0">
                <a:solidFill>
                  <a:schemeClr val="bg1"/>
                </a:solidFill>
                <a:latin typeface="Bahnschrift" panose="020B0502040204020203" pitchFamily="34" charset="0"/>
              </a:rPr>
              <a:t>De a </a:t>
            </a:r>
            <a:r>
              <a:rPr lang="en-US" i="1" dirty="0" err="1">
                <a:solidFill>
                  <a:schemeClr val="bg1"/>
                </a:solidFill>
                <a:latin typeface="Bahnschrift" panose="020B0502040204020203" pitchFamily="34" charset="0"/>
              </a:rPr>
              <a:t>denun</a:t>
            </a:r>
            <a:r>
              <a:rPr lang="ro-RO" i="1" dirty="0">
                <a:solidFill>
                  <a:schemeClr val="bg1"/>
                </a:solidFill>
                <a:latin typeface="Bahnschrift" panose="020B0502040204020203" pitchFamily="34" charset="0"/>
              </a:rPr>
              <a:t>ța Tratatul de la Washington după un an </a:t>
            </a:r>
            <a:r>
              <a:rPr lang="en-US" b="0" i="1" dirty="0" err="1">
                <a:solidFill>
                  <a:schemeClr val="bg1"/>
                </a:solidFill>
                <a:effectLst/>
                <a:latin typeface="Bahnschrift" panose="020B0502040204020203" pitchFamily="34" charset="0"/>
              </a:rPr>
              <a:t>după</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ce</a:t>
            </a:r>
            <a:r>
              <a:rPr lang="en-US" b="0" i="1" dirty="0">
                <a:solidFill>
                  <a:schemeClr val="bg1"/>
                </a:solidFill>
                <a:effectLst/>
                <a:latin typeface="Bahnschrift" panose="020B0502040204020203" pitchFamily="34" charset="0"/>
              </a:rPr>
              <a:t> a </a:t>
            </a:r>
            <a:r>
              <a:rPr lang="en-US" b="0" i="1" dirty="0" err="1">
                <a:solidFill>
                  <a:schemeClr val="bg1"/>
                </a:solidFill>
                <a:effectLst/>
                <a:latin typeface="Bahnschrift" panose="020B0502040204020203" pitchFamily="34" charset="0"/>
              </a:rPr>
              <a:t>transmis</a:t>
            </a:r>
            <a:r>
              <a:rPr lang="en-US" b="0" i="1" dirty="0">
                <a:solidFill>
                  <a:schemeClr val="bg1"/>
                </a:solidFill>
                <a:effectLst/>
                <a:latin typeface="Bahnschrift" panose="020B0502040204020203" pitchFamily="34" charset="0"/>
              </a:rPr>
              <a:t> nota de </a:t>
            </a:r>
            <a:r>
              <a:rPr lang="en-US" b="0" i="1" dirty="0" err="1">
                <a:solidFill>
                  <a:schemeClr val="bg1"/>
                </a:solidFill>
                <a:effectLst/>
                <a:latin typeface="Bahnschrift" panose="020B0502040204020203" pitchFamily="34" charset="0"/>
              </a:rPr>
              <a:t>denunțare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Guvernului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Statelor</a:t>
            </a:r>
            <a:r>
              <a:rPr lang="en-US" b="0" i="1" dirty="0">
                <a:solidFill>
                  <a:schemeClr val="bg1"/>
                </a:solidFill>
                <a:effectLst/>
                <a:latin typeface="Bahnschrift" panose="020B0502040204020203" pitchFamily="34" charset="0"/>
              </a:rPr>
              <a:t> Unite ale </a:t>
            </a:r>
            <a:r>
              <a:rPr lang="en-US" b="0" i="1" dirty="0" err="1">
                <a:solidFill>
                  <a:schemeClr val="bg1"/>
                </a:solidFill>
                <a:effectLst/>
                <a:latin typeface="Bahnschrift" panose="020B0502040204020203" pitchFamily="34" charset="0"/>
              </a:rPr>
              <a:t>Americii</a:t>
            </a:r>
            <a:r>
              <a:rPr lang="en-US" b="0" i="1" dirty="0">
                <a:solidFill>
                  <a:schemeClr val="bg1"/>
                </a:solidFill>
                <a:effectLst/>
                <a:latin typeface="Bahnschrift" panose="020B0502040204020203" pitchFamily="34" charset="0"/>
              </a:rPr>
              <a:t>, care </a:t>
            </a:r>
            <a:r>
              <a:rPr lang="en-US" b="0" i="1" dirty="0" err="1">
                <a:solidFill>
                  <a:schemeClr val="bg1"/>
                </a:solidFill>
                <a:effectLst/>
                <a:latin typeface="Bahnschrift" panose="020B0502040204020203" pitchFamily="34" charset="0"/>
              </a:rPr>
              <a:t>va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informa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guvernele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celorlalte</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părți</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în</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legătură</a:t>
            </a:r>
            <a:r>
              <a:rPr lang="en-US" b="0" i="1" dirty="0">
                <a:solidFill>
                  <a:schemeClr val="bg1"/>
                </a:solidFill>
                <a:effectLst/>
                <a:latin typeface="Bahnschrift" panose="020B0502040204020203" pitchFamily="34" charset="0"/>
              </a:rPr>
              <a:t> cu </a:t>
            </a:r>
            <a:r>
              <a:rPr lang="en-US" b="0" i="1" dirty="0" err="1">
                <a:solidFill>
                  <a:schemeClr val="bg1"/>
                </a:solidFill>
                <a:effectLst/>
                <a:latin typeface="Bahnschrift" panose="020B0502040204020203" pitchFamily="34" charset="0"/>
              </a:rPr>
              <a:t>depunerea</a:t>
            </a:r>
            <a:r>
              <a:rPr lang="en-US" b="0" i="1" dirty="0">
                <a:solidFill>
                  <a:schemeClr val="bg1"/>
                </a:solidFill>
                <a:effectLst/>
                <a:latin typeface="Bahnschrift" panose="020B0502040204020203" pitchFamily="34" charset="0"/>
              </a:rPr>
              <a:t> </a:t>
            </a:r>
            <a:r>
              <a:rPr lang="en-US" b="0" i="1" dirty="0" err="1">
                <a:solidFill>
                  <a:schemeClr val="bg1"/>
                </a:solidFill>
                <a:effectLst/>
                <a:latin typeface="Bahnschrift" panose="020B0502040204020203" pitchFamily="34" charset="0"/>
              </a:rPr>
              <a:t>fiecărei</a:t>
            </a:r>
            <a:r>
              <a:rPr lang="en-US" b="0" i="1" dirty="0">
                <a:solidFill>
                  <a:schemeClr val="bg1"/>
                </a:solidFill>
                <a:effectLst/>
                <a:latin typeface="Bahnschrift" panose="020B0502040204020203" pitchFamily="34" charset="0"/>
              </a:rPr>
              <a:t> note de </a:t>
            </a:r>
            <a:r>
              <a:rPr lang="en-US" b="0" i="1" dirty="0" err="1">
                <a:solidFill>
                  <a:schemeClr val="bg1"/>
                </a:solidFill>
                <a:effectLst/>
                <a:latin typeface="Bahnschrift" panose="020B0502040204020203" pitchFamily="34" charset="0"/>
              </a:rPr>
              <a:t>denunțare</a:t>
            </a:r>
            <a:r>
              <a:rPr lang="en-US" b="0" i="1" dirty="0">
                <a:solidFill>
                  <a:schemeClr val="bg1"/>
                </a:solidFill>
                <a:effectLst/>
                <a:latin typeface="Bahnschrift" panose="020B0502040204020203" pitchFamily="34" charset="0"/>
              </a:rPr>
              <a:t>.</a:t>
            </a:r>
            <a:r>
              <a:rPr lang="ro-RO" b="0" i="1" dirty="0">
                <a:solidFill>
                  <a:schemeClr val="bg1"/>
                </a:solidFill>
                <a:effectLst/>
                <a:latin typeface="Bahnschrift" panose="020B0502040204020203" pitchFamily="34" charset="0"/>
              </a:rPr>
              <a:t> </a:t>
            </a:r>
            <a:r>
              <a:rPr lang="ro-RO" b="0" i="0" dirty="0">
                <a:solidFill>
                  <a:schemeClr val="bg1"/>
                </a:solidFill>
                <a:effectLst/>
                <a:latin typeface="Bahnschrift" panose="020B0502040204020203" pitchFamily="34" charset="0"/>
              </a:rPr>
              <a:t>(art. 13)</a:t>
            </a:r>
            <a:endParaRPr lang="en-US" b="0" i="0" dirty="0">
              <a:solidFill>
                <a:schemeClr val="bg1"/>
              </a:solidFill>
              <a:effectLst/>
              <a:latin typeface="Bahnschrift" panose="020B0502040204020203" pitchFamily="34"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416524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75000"/>
              </a:schemeClr>
            </a:gs>
            <a:gs pos="1000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2" y="702156"/>
            <a:ext cx="11029616" cy="584777"/>
          </a:xfrm>
          <a:gradFill>
            <a:gsLst>
              <a:gs pos="38000">
                <a:schemeClr val="accent6">
                  <a:lumMod val="50000"/>
                </a:schemeClr>
              </a:gs>
              <a:gs pos="10000">
                <a:schemeClr val="accent4">
                  <a:lumMod val="50000"/>
                </a:schemeClr>
              </a:gs>
            </a:gsLst>
            <a:lin ang="5400000" scaled="1"/>
          </a:gradFill>
        </p:spPr>
        <p:txBody>
          <a:bodyPr/>
          <a:lstStyle/>
          <a:p>
            <a:r>
              <a:rPr lang="ro-RO" dirty="0">
                <a:latin typeface="Bahnschrift" panose="020B0502040204020203" pitchFamily="34" charset="0"/>
              </a:rPr>
              <a:t>                                  </a:t>
            </a:r>
            <a:r>
              <a:rPr lang="ro-RO" dirty="0">
                <a:solidFill>
                  <a:schemeClr val="bg1"/>
                </a:solidFill>
                <a:latin typeface="Bahnschrift" panose="020B0502040204020203" pitchFamily="34" charset="0"/>
              </a:rPr>
              <a:t>Personalitate juridică</a:t>
            </a:r>
            <a:endParaRPr lang="en-US" dirty="0">
              <a:solidFill>
                <a:schemeClr val="bg1"/>
              </a:solidFill>
              <a:latin typeface="Bahnschrift" panose="020B0502040204020203" pitchFamily="34" charset="0"/>
            </a:endParaRPr>
          </a:p>
        </p:txBody>
      </p:sp>
      <p:sp>
        <p:nvSpPr>
          <p:cNvPr id="4" name="TextBox 3">
            <a:extLst>
              <a:ext uri="{FF2B5EF4-FFF2-40B4-BE49-F238E27FC236}">
                <a16:creationId xmlns:a16="http://schemas.microsoft.com/office/drawing/2014/main" id="{950C1E2C-C926-4618-8A2F-B7032617CD57}"/>
              </a:ext>
            </a:extLst>
          </p:cNvPr>
          <p:cNvSpPr txBox="1"/>
          <p:nvPr/>
        </p:nvSpPr>
        <p:spPr>
          <a:xfrm>
            <a:off x="270934" y="1524000"/>
            <a:ext cx="11446932" cy="4801314"/>
          </a:xfrm>
          <a:prstGeom prst="rect">
            <a:avLst/>
          </a:prstGeom>
          <a:noFill/>
        </p:spPr>
        <p:txBody>
          <a:bodyPr wrap="square" rtlCol="0">
            <a:spAutoFit/>
          </a:bodyPr>
          <a:lstStyle/>
          <a:p>
            <a:br>
              <a:rPr lang="en-US" b="0" i="0" dirty="0">
                <a:solidFill>
                  <a:srgbClr val="000000"/>
                </a:solidFill>
                <a:effectLst/>
                <a:latin typeface="Open Sans" panose="020B0606030504020204" pitchFamily="34" charset="0"/>
              </a:rPr>
            </a:br>
            <a:r>
              <a:rPr lang="ro-RO" dirty="0">
                <a:solidFill>
                  <a:schemeClr val="bg1"/>
                </a:solidFill>
                <a:latin typeface="Open Sans" panose="020B0606030504020204" pitchFamily="34" charset="0"/>
              </a:rPr>
              <a:t>Deși Tratatul de la Washington tace la capitolul personalitate juridică a Organizației, Acordul de la Ottawa din 1951 și Protocolul de la Paris din 1952  aduce claritate pe această filieră. </a:t>
            </a:r>
          </a:p>
          <a:p>
            <a:endParaRPr lang="ro-RO" dirty="0">
              <a:solidFill>
                <a:schemeClr val="bg1"/>
              </a:solidFill>
              <a:latin typeface="Open Sans" panose="020B0606030504020204" pitchFamily="34" charset="0"/>
            </a:endParaRPr>
          </a:p>
          <a:p>
            <a:pPr marL="285750" indent="-285750">
              <a:buFont typeface="Wingdings" panose="05000000000000000000" pitchFamily="2" charset="2"/>
              <a:buChar char="v"/>
            </a:pPr>
            <a:r>
              <a:rPr lang="ro-RO" dirty="0">
                <a:solidFill>
                  <a:schemeClr val="bg1"/>
                </a:solidFill>
                <a:latin typeface="Open Sans" panose="020B0606030504020204" pitchFamily="34" charset="0"/>
              </a:rPr>
              <a:t>Respectiv, art. 4 din Acordul de la Ottawa prevede că organizația are personalitate juridică. Aceasta are capacitatea de a încheia contracte, de a dobândi și de a înstrăina bunuri mobile și imobile și de a iniția proceduri judiciare. </a:t>
            </a:r>
          </a:p>
          <a:p>
            <a:pPr marL="285750" indent="-285750">
              <a:buFont typeface="Wingdings" panose="05000000000000000000" pitchFamily="2" charset="2"/>
              <a:buChar char="v"/>
            </a:pPr>
            <a:r>
              <a:rPr lang="ro-RO" dirty="0">
                <a:solidFill>
                  <a:schemeClr val="bg1"/>
                </a:solidFill>
                <a:latin typeface="Open Sans" panose="020B0606030504020204" pitchFamily="34" charset="0"/>
              </a:rPr>
              <a:t>Totodată, art. 5 din același acord prevede că organizația, bunurile și activele sale, indiferent unde se află și de către cine sunt deținute, se bucură de imunitate față de orice formă de procedură judiciară, cu excepția cazului în care, într-un anumit caz, președintele Consiliului Deputaților, acționând în numele Organizației, poate autoriza în mod expres ridicarea acestei imunități. Cu toate acestea, se înțelege că nicio ridicare a imunității nu se extinde la nicio măsură de executare sau de retenție a bunurilor.</a:t>
            </a:r>
          </a:p>
          <a:p>
            <a:pPr marL="285750" indent="-285750">
              <a:buFont typeface="Wingdings" panose="05000000000000000000" pitchFamily="2" charset="2"/>
              <a:buChar char="v"/>
            </a:pPr>
            <a:r>
              <a:rPr lang="ro-RO" dirty="0">
                <a:solidFill>
                  <a:schemeClr val="bg1"/>
                </a:solidFill>
                <a:latin typeface="Open Sans" panose="020B0606030504020204" pitchFamily="34" charset="0"/>
              </a:rPr>
              <a:t>Articolul 10 din Protocolul de la Paris din 1952 prevede că Fiecare Comandament Aliat Suprem va avea personalitate juridică. Acesta va avea capacitatea de a încheia contracte și de a dobândi și dispune de bunuri. Cu toate acestea, statul primitor poate condiționa exercitarea acestei capacități de încheierea unor acorduri speciale între el și Comandament Aliat sau orice subdiviziune aliată subordonată care acționează în numele Comandamentului.</a:t>
            </a:r>
            <a:endParaRPr lang="en-US" dirty="0">
              <a:solidFill>
                <a:schemeClr val="bg1"/>
              </a:solidFill>
            </a:endParaRPr>
          </a:p>
        </p:txBody>
      </p:sp>
    </p:spTree>
    <p:extLst>
      <p:ext uri="{BB962C8B-B14F-4D97-AF65-F5344CB8AC3E}">
        <p14:creationId xmlns:p14="http://schemas.microsoft.com/office/powerpoint/2010/main" val="2178130850"/>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2.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{4310D078-10FA-4839-9FF5-B91C6CBE73D0}tf56535239_win32</Template>
  <TotalTime>335</TotalTime>
  <Words>2657</Words>
  <Application>Microsoft Office PowerPoint</Application>
  <PresentationFormat>Ecran lat</PresentationFormat>
  <Paragraphs>116</Paragraphs>
  <Slides>15</Slides>
  <Notes>14</Notes>
  <HiddenSlides>0</HiddenSlides>
  <MMClips>0</MMClips>
  <ScaleCrop>false</ScaleCrop>
  <HeadingPairs>
    <vt:vector size="6" baseType="variant">
      <vt:variant>
        <vt:lpstr>Fonturi utilizate</vt:lpstr>
      </vt:variant>
      <vt:variant>
        <vt:i4>10</vt:i4>
      </vt:variant>
      <vt:variant>
        <vt:lpstr>Temă</vt:lpstr>
      </vt:variant>
      <vt:variant>
        <vt:i4>1</vt:i4>
      </vt:variant>
      <vt:variant>
        <vt:lpstr>Titluri diapozitive</vt:lpstr>
      </vt:variant>
      <vt:variant>
        <vt:i4>15</vt:i4>
      </vt:variant>
    </vt:vector>
  </HeadingPairs>
  <TitlesOfParts>
    <vt:vector size="26" baseType="lpstr">
      <vt:lpstr>Arial</vt:lpstr>
      <vt:lpstr>Bahnschrift</vt:lpstr>
      <vt:lpstr>Calibri</vt:lpstr>
      <vt:lpstr>Cascadia Mono SemiBold</vt:lpstr>
      <vt:lpstr>Constantia</vt:lpstr>
      <vt:lpstr>Franklin Gothic Book</vt:lpstr>
      <vt:lpstr>Franklin Gothic Demi</vt:lpstr>
      <vt:lpstr>Open Sans</vt:lpstr>
      <vt:lpstr>Wingdings</vt:lpstr>
      <vt:lpstr>Wingdings 2</vt:lpstr>
      <vt:lpstr>DividendVTI</vt:lpstr>
      <vt:lpstr>Prezentare PowerPoint</vt:lpstr>
      <vt:lpstr>                        Contextul apariției organizației</vt:lpstr>
      <vt:lpstr>Prezentare PowerPoint</vt:lpstr>
      <vt:lpstr>                                      În prezent</vt:lpstr>
      <vt:lpstr>                                      Evoluția organizației</vt:lpstr>
      <vt:lpstr>                                      aderarea la nato</vt:lpstr>
      <vt:lpstr>                                      structura ORGANIZAȚIEI</vt:lpstr>
      <vt:lpstr>                                      calitatea de membru</vt:lpstr>
      <vt:lpstr>                                  Personalitate juridică</vt:lpstr>
      <vt:lpstr>                                      competența ORGANIZAȚIEI</vt:lpstr>
      <vt:lpstr>                              NATO-REPUBLICA MOLDOVA</vt:lpstr>
      <vt:lpstr>                              NATO-REPUBLICA MOLDOVA</vt:lpstr>
      <vt:lpstr>                              NATO-REPUBLICA MOLDOVA</vt:lpstr>
      <vt:lpstr>                              NATO-REPUBLICA MOLDOVA</vt:lpstr>
      <vt:lpstr>                              NATO-REPUBLICA MOLDOVA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Burduja Dumitru</dc:creator>
  <cp:lastModifiedBy>Olga Dorul</cp:lastModifiedBy>
  <cp:revision>7</cp:revision>
  <dcterms:created xsi:type="dcterms:W3CDTF">2024-11-17T13:39:48Z</dcterms:created>
  <dcterms:modified xsi:type="dcterms:W3CDTF">2024-11-22T17:00:58Z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