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88" r:id="rId2"/>
    <p:sldId id="289" r:id="rId3"/>
    <p:sldId id="290" r:id="rId4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AFDC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3" d="100"/>
          <a:sy n="63" d="100"/>
        </p:scale>
        <p:origin x="-2304" y="-9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4C4B2-029E-4A91-A383-E01B7167784C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43DFF-07C9-4F2E-B461-45780A7240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90743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41B2D-62D5-487F-A0F6-4A2E614CACB1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5013"/>
            <a:ext cx="4897437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54828"/>
            <a:ext cx="5388610" cy="440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F02A8-EC73-43BE-AC83-19A517DB6B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5137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60B856-580C-44C8-BDF5-AA834298AD25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37441-0B40-4673-AC77-3E1E7FD139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60B856-580C-44C8-BDF5-AA834298AD25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37441-0B40-4673-AC77-3E1E7FD139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60B856-580C-44C8-BDF5-AA834298AD25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37441-0B40-4673-AC77-3E1E7FD139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60B856-580C-44C8-BDF5-AA834298AD25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37441-0B40-4673-AC77-3E1E7FD139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60B856-580C-44C8-BDF5-AA834298AD25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37441-0B40-4673-AC77-3E1E7FD139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60B856-580C-44C8-BDF5-AA834298AD25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37441-0B40-4673-AC77-3E1E7FD139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60B856-580C-44C8-BDF5-AA834298AD25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37441-0B40-4673-AC77-3E1E7FD139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60B856-580C-44C8-BDF5-AA834298AD25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37441-0B40-4673-AC77-3E1E7FD139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60B856-580C-44C8-BDF5-AA834298AD25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37441-0B40-4673-AC77-3E1E7FD139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60B856-580C-44C8-BDF5-AA834298AD25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37441-0B40-4673-AC77-3E1E7FD139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60B856-580C-44C8-BDF5-AA834298AD25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37441-0B40-4673-AC77-3E1E7FD139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260B856-580C-44C8-BDF5-AA834298AD25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2937441-0B40-4673-AC77-3E1E7FD139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Etape în elaborarea unui proiect didactic (I)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857224" y="1404746"/>
          <a:ext cx="8143932" cy="5238964"/>
        </p:xfrm>
        <a:graphic>
          <a:graphicData uri="http://schemas.openxmlformats.org/drawingml/2006/table">
            <a:tbl>
              <a:tblPr/>
              <a:tblGrid>
                <a:gridCol w="296143"/>
                <a:gridCol w="1258608"/>
                <a:gridCol w="1332643"/>
                <a:gridCol w="5256538"/>
              </a:tblGrid>
              <a:tr h="6385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Nr.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Etapa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Calibri"/>
                          <a:cs typeface="Times New Roman"/>
                        </a:rPr>
                        <a:t>Problema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Calibri"/>
                          <a:cs typeface="Times New Roman"/>
                        </a:rPr>
                        <a:t>educaţională care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Calibri"/>
                          <a:cs typeface="Times New Roman"/>
                        </a:rPr>
                        <a:t>se rezolvă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Operaţii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283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Calibri"/>
                          <a:cs typeface="Times New Roman"/>
                        </a:rPr>
                        <a:t>Identificarea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Calibri"/>
                          <a:cs typeface="Times New Roman"/>
                        </a:rPr>
                        <a:t>competenţelor/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Calibri"/>
                          <a:cs typeface="Times New Roman"/>
                        </a:rPr>
                        <a:t>obiectivelor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latin typeface="Times New Roman"/>
                          <a:ea typeface="Calibri"/>
                          <a:cs typeface="Times New Roman"/>
                        </a:rPr>
                        <a:t>De ce voi face?</a:t>
                      </a:r>
                      <a:endParaRPr lang="ru-RU" sz="1600" b="1" u="sng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1. De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este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valoros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pentru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elevi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acest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subiect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2. Cum se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corelează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cu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cunoştinţele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anterioare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ale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elevilor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3. Cum se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corelează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cu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experienţa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lor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personală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şi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cu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interesele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lor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4.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Stabilirea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cît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mai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clar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şi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corect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posibil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−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va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şti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−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va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şti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să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facă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− cum se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va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comporta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atitudine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va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avea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elevul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la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sfîrşitul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activităţii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didactice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lecţiei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).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5.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Corelarea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celor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stabilite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cu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curriculumul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pentru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treapta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primară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de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învăţămînt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6.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Determinarea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posibilităţilor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de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realizare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a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celor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preconizate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în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intervalul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de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timp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avut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la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dispoziţie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16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Calibri"/>
                          <a:cs typeface="Times New Roman"/>
                        </a:rPr>
                        <a:t>Selectarea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Calibri"/>
                          <a:cs typeface="Times New Roman"/>
                        </a:rPr>
                        <a:t>conţinuturilor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latin typeface="Times New Roman"/>
                          <a:ea typeface="Calibri"/>
                          <a:cs typeface="Times New Roman"/>
                        </a:rPr>
                        <a:t>Ce voi face ?</a:t>
                      </a:r>
                      <a:endParaRPr lang="ru-RU" sz="1600" b="1" u="sng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7.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Selectarea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şi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prelucrarea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conţinuturilor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adecvate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obiectivelor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precizate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8.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Analiza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condiţiilor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concrete de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muncă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în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clasa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respectivă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particularităţile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elevilor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şi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condiţiile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materiale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).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9.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Folosirea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experienţelor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zilnice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ale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elevului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Etape în elaborarea unui proiect didactic (II)</a:t>
            </a:r>
            <a:endParaRPr lang="ru-RU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928662" y="1428736"/>
          <a:ext cx="8001055" cy="5214974"/>
        </p:xfrm>
        <a:graphic>
          <a:graphicData uri="http://schemas.openxmlformats.org/drawingml/2006/table">
            <a:tbl>
              <a:tblPr/>
              <a:tblGrid>
                <a:gridCol w="438346"/>
                <a:gridCol w="1133290"/>
                <a:gridCol w="1571636"/>
                <a:gridCol w="4857783"/>
              </a:tblGrid>
              <a:tr h="797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Nr.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Etapa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Times New Roman"/>
                          <a:ea typeface="Calibri"/>
                          <a:cs typeface="Times New Roman"/>
                        </a:rPr>
                        <a:t>Problema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Times New Roman"/>
                          <a:ea typeface="Calibri"/>
                          <a:cs typeface="Times New Roman"/>
                        </a:rPr>
                        <a:t>educaţională</a:t>
                      </a: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 care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se </a:t>
                      </a:r>
                      <a:r>
                        <a:rPr lang="en-US" sz="1400" b="1" dirty="0" err="1">
                          <a:latin typeface="Times New Roman"/>
                          <a:ea typeface="Calibri"/>
                          <a:cs typeface="Times New Roman"/>
                        </a:rPr>
                        <a:t>rezolvă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Operaţii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957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Calibri"/>
                          <a:cs typeface="Times New Roman"/>
                        </a:rPr>
                        <a:t>Analiza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Calibri"/>
                          <a:cs typeface="Times New Roman"/>
                        </a:rPr>
                        <a:t>resurselor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latin typeface="Times New Roman"/>
                          <a:ea typeface="Calibri"/>
                          <a:cs typeface="Times New Roman"/>
                        </a:rPr>
                        <a:t>Cu ce voi face ?</a:t>
                      </a:r>
                      <a:endParaRPr lang="ru-RU" sz="1600" b="1" u="sng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10. Cu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unităţi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de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conţinut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ar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mai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fi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potrivite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să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completez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tema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11. Cum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poate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fi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examinată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tema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la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alte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discipline?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459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Calibri"/>
                          <a:cs typeface="Times New Roman"/>
                        </a:rPr>
                        <a:t>Elaborarea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Calibri"/>
                          <a:cs typeface="Times New Roman"/>
                        </a:rPr>
                        <a:t>strategiei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latin typeface="Times New Roman"/>
                          <a:ea typeface="Calibri"/>
                          <a:cs typeface="Times New Roman"/>
                        </a:rPr>
                        <a:t>Cum voi face?</a:t>
                      </a:r>
                      <a:endParaRPr lang="ru-RU" sz="1600" b="1" u="sng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12.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Determinarea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tipului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de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lecţie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adecvat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obiectivelor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stabilite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şi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duratei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lecţiei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13.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Raportarea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învăţării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la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alte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materii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14.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Alegerea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formelor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de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organizare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15.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Selectarea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metodelor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de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predare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–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învăţare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Acordarea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de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funcţionalitate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învăţării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16.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Alegerea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mijloacelor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necesare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de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învăţămînt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17.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Combinarea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conţinuturilor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formelor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metodelor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şi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Mijloacelor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în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strategii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didactice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centrate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pe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obiectivele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preconizate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18.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Imaginarea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scenariului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activităţii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didactice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în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ansamblu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Etape în elaborarea unui proiect didactic (III)</a:t>
            </a:r>
            <a:endParaRPr lang="ru-RU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500034" y="1214423"/>
          <a:ext cx="8501122" cy="5057809"/>
        </p:xfrm>
        <a:graphic>
          <a:graphicData uri="http://schemas.openxmlformats.org/drawingml/2006/table">
            <a:tbl>
              <a:tblPr/>
              <a:tblGrid>
                <a:gridCol w="465743"/>
                <a:gridCol w="1320207"/>
                <a:gridCol w="1786492"/>
                <a:gridCol w="4928680"/>
              </a:tblGrid>
              <a:tr h="714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Nr.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Etapa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Calibri"/>
                          <a:cs typeface="Times New Roman"/>
                        </a:rPr>
                        <a:t>Problema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Calibri"/>
                          <a:cs typeface="Times New Roman"/>
                        </a:rPr>
                        <a:t>educaţională care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Calibri"/>
                          <a:cs typeface="Times New Roman"/>
                        </a:rPr>
                        <a:t>se rezolvă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Operaţii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171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Calibri"/>
                          <a:cs typeface="Times New Roman"/>
                        </a:rPr>
                        <a:t>Elaborarea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Calibri"/>
                          <a:cs typeface="Times New Roman"/>
                        </a:rPr>
                        <a:t>sistemului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Calibri"/>
                          <a:cs typeface="Times New Roman"/>
                        </a:rPr>
                        <a:t>de evaluare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latin typeface="Times New Roman"/>
                          <a:ea typeface="Calibri"/>
                          <a:cs typeface="Times New Roman"/>
                        </a:rPr>
                        <a:t>Cum </a:t>
                      </a:r>
                      <a:r>
                        <a:rPr lang="en-US" sz="1600" b="1" u="sng" dirty="0" err="1">
                          <a:latin typeface="Times New Roman"/>
                          <a:ea typeface="Calibri"/>
                          <a:cs typeface="Times New Roman"/>
                        </a:rPr>
                        <a:t>voi</a:t>
                      </a:r>
                      <a:r>
                        <a:rPr lang="en-US" sz="1600" b="1" u="sng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u="sng" dirty="0" err="1">
                          <a:latin typeface="Times New Roman"/>
                          <a:ea typeface="Calibri"/>
                          <a:cs typeface="Times New Roman"/>
                        </a:rPr>
                        <a:t>şti</a:t>
                      </a:r>
                      <a:r>
                        <a:rPr lang="en-US" sz="1600" b="1" u="sng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u="sng" dirty="0" err="1">
                          <a:latin typeface="Times New Roman"/>
                          <a:ea typeface="Calibri"/>
                          <a:cs typeface="Times New Roman"/>
                        </a:rPr>
                        <a:t>dacă</a:t>
                      </a:r>
                      <a:endParaRPr lang="ru-RU" sz="1600" b="1" u="sng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latin typeface="Times New Roman"/>
                          <a:ea typeface="Calibri"/>
                          <a:cs typeface="Times New Roman"/>
                        </a:rPr>
                        <a:t>s-au </a:t>
                      </a:r>
                      <a:r>
                        <a:rPr lang="en-US" sz="1600" b="1" u="sng" dirty="0" err="1">
                          <a:latin typeface="Times New Roman"/>
                          <a:ea typeface="Calibri"/>
                          <a:cs typeface="Times New Roman"/>
                        </a:rPr>
                        <a:t>realizat</a:t>
                      </a:r>
                      <a:r>
                        <a:rPr lang="en-US" sz="1600" b="1" u="sng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u="sng" dirty="0" err="1">
                          <a:latin typeface="Times New Roman"/>
                          <a:ea typeface="Calibri"/>
                          <a:cs typeface="Times New Roman"/>
                        </a:rPr>
                        <a:t>obiectivele</a:t>
                      </a:r>
                      <a:endParaRPr lang="ru-RU" sz="1600" b="1" u="sng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sng" dirty="0">
                          <a:latin typeface="Times New Roman"/>
                          <a:ea typeface="Calibri"/>
                          <a:cs typeface="Times New Roman"/>
                        </a:rPr>
                        <a:t>preconizate?</a:t>
                      </a:r>
                      <a:endParaRPr lang="ru-RU" sz="1600" b="1" u="sng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19.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Alegerea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tipului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de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evaluare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corespunzător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latin typeface="Times New Roman"/>
                          <a:ea typeface="Calibri"/>
                          <a:cs typeface="Times New Roman"/>
                        </a:rPr>
                        <a:t>obiectivelor</a:t>
                      </a:r>
                      <a:r>
                        <a:rPr lang="ro-RO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latin typeface="Times New Roman"/>
                          <a:ea typeface="Calibri"/>
                          <a:cs typeface="Times New Roman"/>
                        </a:rPr>
                        <a:t>precizate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20.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Alegerea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metodelor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şi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procedeelor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respective de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evaluare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21.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Alegerea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mijloacelor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sarcinilor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didactice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)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pentru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realizarea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evaluării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procesului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de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desfăşurare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a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lecţiei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şi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evaluării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nivelului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de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atingere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a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obiectivelor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stabilite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171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>
                          <a:latin typeface="Times New Roman"/>
                          <a:ea typeface="Calibri"/>
                          <a:cs typeface="Times New Roman"/>
                        </a:rPr>
                        <a:t>Evaluarea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>
                          <a:latin typeface="Times New Roman"/>
                          <a:ea typeface="Calibri"/>
                          <a:cs typeface="Times New Roman"/>
                        </a:rPr>
                        <a:t>(autoevaluarea)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>
                          <a:latin typeface="Times New Roman"/>
                          <a:ea typeface="Calibri"/>
                          <a:cs typeface="Times New Roman"/>
                        </a:rPr>
                        <a:t>În ansamblu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>
                          <a:latin typeface="Times New Roman"/>
                          <a:ea typeface="Calibri"/>
                          <a:cs typeface="Times New Roman"/>
                        </a:rPr>
                        <a:t>a activităţii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latin typeface="Times New Roman"/>
                          <a:ea typeface="Calibri"/>
                          <a:cs typeface="Times New Roman"/>
                        </a:rPr>
                        <a:t>didactice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latin typeface="Times New Roman"/>
                          <a:ea typeface="Calibri"/>
                          <a:cs typeface="Times New Roman"/>
                        </a:rPr>
                        <a:t>proiectate.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 err="1">
                          <a:latin typeface="Times New Roman"/>
                          <a:ea typeface="Calibri"/>
                          <a:cs typeface="Times New Roman"/>
                        </a:rPr>
                        <a:t>Ce</a:t>
                      </a:r>
                      <a:r>
                        <a:rPr lang="en-US" sz="1600" b="1" u="sng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u="sng" dirty="0" err="1">
                          <a:latin typeface="Times New Roman"/>
                          <a:ea typeface="Calibri"/>
                          <a:cs typeface="Times New Roman"/>
                        </a:rPr>
                        <a:t>mai</a:t>
                      </a:r>
                      <a:r>
                        <a:rPr lang="en-US" sz="1600" b="1" u="sng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u="sng" dirty="0" err="1">
                          <a:latin typeface="Times New Roman"/>
                          <a:ea typeface="Calibri"/>
                          <a:cs typeface="Times New Roman"/>
                        </a:rPr>
                        <a:t>trebuie</a:t>
                      </a:r>
                      <a:r>
                        <a:rPr lang="en-US" sz="1600" b="1" u="sng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u="sng" dirty="0" err="1">
                          <a:latin typeface="Times New Roman"/>
                          <a:ea typeface="Calibri"/>
                          <a:cs typeface="Times New Roman"/>
                        </a:rPr>
                        <a:t>să</a:t>
                      </a:r>
                      <a:endParaRPr lang="ru-RU" sz="1600" b="1" u="sng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 err="1">
                          <a:latin typeface="Times New Roman"/>
                          <a:ea typeface="Calibri"/>
                          <a:cs typeface="Times New Roman"/>
                        </a:rPr>
                        <a:t>precizez</a:t>
                      </a:r>
                      <a:r>
                        <a:rPr lang="en-US" sz="1600" b="1" u="sng" dirty="0"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1600" b="1" u="sng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22.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Concluzii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privind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precizarea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obiectivelor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formulate.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23.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Concluzii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privind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metodologia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aleasă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24.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Concluzii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privind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sistemul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de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evaluare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propus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25.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Precizarea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în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ansamblu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, a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strategiei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de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predare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–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învăţare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–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evaluare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în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cadrul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activităţii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didactice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lecţiei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)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proiectate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808</TotalTime>
  <Words>455</Words>
  <Application>Microsoft Office PowerPoint</Application>
  <PresentationFormat>Экран (4:3)</PresentationFormat>
  <Paragraphs>89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Солнцестояние</vt:lpstr>
      <vt:lpstr>Etape în elaborarea unui proiect didactic (I)</vt:lpstr>
      <vt:lpstr>Etape în elaborarea unui proiect didactic (II)</vt:lpstr>
      <vt:lpstr>Etape în elaborarea unui proiect didactic (III)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MINISTERUL EDUCAȚIEI AL REPUBLICII MOLDOVA CENTRUL REPUBLICAN DE ASISTENȚA PSIHOPEDAGOGICĂ</dc:title>
  <dc:creator>CRAP</dc:creator>
  <cp:lastModifiedBy>Elena</cp:lastModifiedBy>
  <cp:revision>89</cp:revision>
  <dcterms:created xsi:type="dcterms:W3CDTF">2015-07-27T13:56:49Z</dcterms:created>
  <dcterms:modified xsi:type="dcterms:W3CDTF">2019-11-09T18:48:31Z</dcterms:modified>
</cp:coreProperties>
</file>