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4FC5-80FB-440E-90A6-749DC387C7C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D544-1645-4EC9-AFA8-082CC2A4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3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4FC5-80FB-440E-90A6-749DC387C7C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D544-1645-4EC9-AFA8-082CC2A4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4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4FC5-80FB-440E-90A6-749DC387C7C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D544-1645-4EC9-AFA8-082CC2A4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56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4FC5-80FB-440E-90A6-749DC387C7C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D544-1645-4EC9-AFA8-082CC2A4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1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4FC5-80FB-440E-90A6-749DC387C7C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D544-1645-4EC9-AFA8-082CC2A4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8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4FC5-80FB-440E-90A6-749DC387C7C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D544-1645-4EC9-AFA8-082CC2A4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25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4FC5-80FB-440E-90A6-749DC387C7C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D544-1645-4EC9-AFA8-082CC2A4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9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4FC5-80FB-440E-90A6-749DC387C7C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D544-1645-4EC9-AFA8-082CC2A4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92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4FC5-80FB-440E-90A6-749DC387C7C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D544-1645-4EC9-AFA8-082CC2A4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35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4FC5-80FB-440E-90A6-749DC387C7C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D544-1645-4EC9-AFA8-082CC2A4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2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A4FC5-80FB-440E-90A6-749DC387C7C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8D544-1645-4EC9-AFA8-082CC2A4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8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A4FC5-80FB-440E-90A6-749DC387C7C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8D544-1645-4EC9-AFA8-082CC2A49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27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5698" y="964897"/>
            <a:ext cx="11905861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ПРОФЕССИОНАЛИЗМА И КРИЗИСА ПРОФЕССИОНАЛЬНОГО СТАНОВЛЕНИЯ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Профессионализм, как головоломка, представляет как слово &quot;Профессионализм&quot;  на головоломке, чтобы показать, что это может быть тру Иллюстрация штока -  иллюстрации насчитывающей интегрируйте, тайна: 1642200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633" y="1842796"/>
            <a:ext cx="7620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034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945" y="269202"/>
            <a:ext cx="11775232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Профессионализация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процесс становление работника профессионала, т.е. человеком в совершенстве владеющим навыками, знаниями, умениями необходимыми для определенного вида деятельности.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Профессионализация отражается: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авторитете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</a:t>
            </a:r>
            <a:r>
              <a:rPr lang="ru-MD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елове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качестве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эффективности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труда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умение передать свой опыт другим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людям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умение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справляться с нестандартными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рабочими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ситуациями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6" descr="Профессионализм, метафора правомочности. Иллюстрация штока - иллюстрации  насчитывающей цена, сыгранность: 306938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886" y="2411914"/>
            <a:ext cx="5928114" cy="444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91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3379" y="725896"/>
            <a:ext cx="6096000" cy="176439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Стадии профессионализации: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Первичное становление.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Стадия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опытности.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Стадия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экспертности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3027" y="2595642"/>
            <a:ext cx="9728720" cy="299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Этапы развития профессионала по Климову: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Фаза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оптанта (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выбор).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Фаза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адепт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Фаза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адаптант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(адаптация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Фаза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интернал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Фаза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мастер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Фаза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авторитет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Фаза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наставник </a:t>
            </a:r>
            <a:endParaRPr lang="en-US" sz="2000" dirty="0"/>
          </a:p>
        </p:txBody>
      </p:sp>
      <p:pic>
        <p:nvPicPr>
          <p:cNvPr id="3074" name="Picture 2" descr="Как проверить профессионализм менеджера на простом пример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918" y="3341621"/>
            <a:ext cx="590550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733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4048" y="701351"/>
            <a:ext cx="10500049" cy="254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Этапы развития субъекта труда (профессионала) в концепции </a:t>
            </a:r>
            <a:r>
              <a:rPr lang="ru-RU" sz="20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Сьюпера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 «роста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исследования своих сил и устремлений (этап разведки 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14-25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Пробный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этап(25-30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Стабилизация </a:t>
            </a:r>
            <a:endParaRPr lang="ru-RU" sz="2000" i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Поддержание 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45-64)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Спад </a:t>
            </a:r>
            <a:endParaRPr lang="en-US" sz="2000" dirty="0"/>
          </a:p>
        </p:txBody>
      </p:sp>
      <p:pic>
        <p:nvPicPr>
          <p:cNvPr id="4100" name="Picture 4" descr="Этапы развития профессионального самоопределения - Похвистневский Р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453" y="2111801"/>
            <a:ext cx="7203231" cy="4354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715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193" y="461044"/>
            <a:ext cx="8201608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cap="al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КРИЗИСЫ ПРОФЕССИОНАЛЬНОГО СТАНОВЛЕНИЯ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902" y="1276252"/>
            <a:ext cx="6951305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Э. Ф. </a:t>
            </a:r>
            <a:r>
              <a:rPr lang="ru-RU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Зеер</a:t>
            </a:r>
            <a:r>
              <a:rPr lang="ru-RU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выделил следующие типы кризисов: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 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нормативные кризисы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кризисы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психического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кризисы профессионального становления (возрастные кризисы);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 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ненормативные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(необязательные) кризисы: критические (потеря трудоспособности, развод, безработица, миграция, лишение свободы);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 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невротические кризисы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(перестройка сознания, инстинкты, иррациональные тенденции, т. е. внутренние конфликты – жизненные кризисы).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Методические рекомендации №3 Серия: «В помощь учителю» Профессиональное  самоопределение как средство социализации и адаптации учащихся в  современных условиях - Методические рекоменд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604" y="1956025"/>
            <a:ext cx="3800475" cy="368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594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361557"/>
              </p:ext>
            </p:extLst>
          </p:nvPr>
        </p:nvGraphicFramePr>
        <p:xfrm>
          <a:off x="307910" y="289249"/>
          <a:ext cx="10935478" cy="630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25939">
                  <a:extLst>
                    <a:ext uri="{9D8B030D-6E8A-4147-A177-3AD203B41FA5}">
                      <a16:colId xmlns:a16="http://schemas.microsoft.com/office/drawing/2014/main" val="4043981516"/>
                    </a:ext>
                  </a:extLst>
                </a:gridCol>
                <a:gridCol w="1056201">
                  <a:extLst>
                    <a:ext uri="{9D8B030D-6E8A-4147-A177-3AD203B41FA5}">
                      <a16:colId xmlns:a16="http://schemas.microsoft.com/office/drawing/2014/main" val="3419187656"/>
                    </a:ext>
                  </a:extLst>
                </a:gridCol>
                <a:gridCol w="4553338">
                  <a:extLst>
                    <a:ext uri="{9D8B030D-6E8A-4147-A177-3AD203B41FA5}">
                      <a16:colId xmlns:a16="http://schemas.microsoft.com/office/drawing/2014/main" val="1364981645"/>
                    </a:ext>
                  </a:extLst>
                </a:gridCol>
              </a:tblGrid>
              <a:tr h="2407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Факторы, обусловившие кризис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Способы преодоления кризиса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813459"/>
                  </a:ext>
                </a:extLst>
              </a:tr>
              <a:tr h="240789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Кризис учебно-профессиональной ориентации (14-15 до 16-17 лет)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060404"/>
                  </a:ext>
                </a:extLst>
              </a:tr>
              <a:tr h="181134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Неудачное формирование профессиональных намерений и их реализация.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 профессии без учета своих индивидуально-психологических особенностей и психофизиологических свойств.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Ситуативный выбор профессионального учебного заведения.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Выбор профессионального учебного заведения или способа профессиональной подготовки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Глубокая и систематическая помощь в профессиональном и личностном самоопределении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203170"/>
                  </a:ext>
                </a:extLst>
              </a:tr>
              <a:tr h="240789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Кризис профессионального обучения (время обучения в профессиональном учебном заведении)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379538"/>
                  </a:ext>
                </a:extLst>
              </a:tr>
              <a:tr h="3381898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Неудовлетворенность профессиональным образованием и профессиональной подготовкой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Перестройка ведущей деятельности (испытание студента "свободой" по сравнению со школьными ограничениями).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Изменение социально-экономических условий жизни. У студента денег "объективно" больше, чем у старшеклассника. Но "субъективно" их постоянно не хватает, т.к. резко возрастают потребности и более отчетливым становится социально-имущественный разрыв между сокурсниками. Это еще больше заставляет многих не столько учиться, сколько "подрабатывать"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Активизация учебно-познавательно-профессиональной деятельности.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Коррекция выбора профессии, специальности, факультета... Лучше, если у студента в течение первых 2-3 лет обучения имеется возможность выбрать специализацию или кафедру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Удачный выбор научного руководителя, темы курсовой, диплома и т.п.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1987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899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823557"/>
              </p:ext>
            </p:extLst>
          </p:nvPr>
        </p:nvGraphicFramePr>
        <p:xfrm>
          <a:off x="130629" y="0"/>
          <a:ext cx="11831215" cy="6940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59277">
                  <a:extLst>
                    <a:ext uri="{9D8B030D-6E8A-4147-A177-3AD203B41FA5}">
                      <a16:colId xmlns:a16="http://schemas.microsoft.com/office/drawing/2014/main" val="3772653908"/>
                    </a:ext>
                  </a:extLst>
                </a:gridCol>
                <a:gridCol w="7671938">
                  <a:extLst>
                    <a:ext uri="{9D8B030D-6E8A-4147-A177-3AD203B41FA5}">
                      <a16:colId xmlns:a16="http://schemas.microsoft.com/office/drawing/2014/main" val="4005754701"/>
                    </a:ext>
                  </a:extLst>
                </a:gridCol>
              </a:tblGrid>
              <a:tr h="10199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Кризис профессиональных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экспектаций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неудачного опыта адаптации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845424"/>
                  </a:ext>
                </a:extLst>
              </a:tr>
              <a:tr h="10874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Трудности профессиональной адаптации (особенно в взаимоотношений с разновозрастными коллегами ")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Освоение новой ведущей деятельности - профессиональной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Несовпадение профессиональных ожиданий и реальной действительности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Активизация профессиональных усилий. Рекомендуется в первые месяцы проверить себя и обозначить "верхний предел"  своих возможностей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Корректировка мотивов труда и "я-концепции". Поиск смысла труда и смысла работы в данной организации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Увольнение, смена специальности и профессии - нежелательный способ. Уволившегося молодого специалиста, воспринимают его как "слабака", не сумевшего справиться с первыми трудностями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5928301"/>
                  </a:ext>
                </a:extLst>
              </a:tr>
              <a:tr h="10199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Кризис профессионального роста (23-25 лет)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961321"/>
                  </a:ext>
                </a:extLst>
              </a:tr>
              <a:tr h="15299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Неудовлетворенность возможностями занимаемой должности и профессиональным ростом. Это усугубляется сравнением своих "успехов" с реальными успехами своих недавних сокурсников.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Потребность в дальнейшем повышении квалификации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Создание семьи и неизбежное ухудшение финансовых возможностей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Повышение квалификации, включая и самообразование и образование за свой счет. Как известно, успех в карьере во многом зависит от такого дополнительного образования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Ориентация на Карьеру. М. специалист всем своим видом должен показывать, что стремится быть лучше. Поначалу это вызывает усмешки, но потом к этому привыкают. И когда появляется привлекательная вакансия, то могут вспомнить и о нем.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Смена места работы, вида деятельности. Лучше попробовать себя в разных местах, только уже в рамках выбранной сферы деятельности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Уход в хобби, семью, является своеобразной компенсацией неудач в основной работе – не выход.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4861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538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224413"/>
              </p:ext>
            </p:extLst>
          </p:nvPr>
        </p:nvGraphicFramePr>
        <p:xfrm>
          <a:off x="74645" y="18796"/>
          <a:ext cx="12027159" cy="6940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96732">
                  <a:extLst>
                    <a:ext uri="{9D8B030D-6E8A-4147-A177-3AD203B41FA5}">
                      <a16:colId xmlns:a16="http://schemas.microsoft.com/office/drawing/2014/main" val="812792911"/>
                    </a:ext>
                  </a:extLst>
                </a:gridCol>
                <a:gridCol w="7330427">
                  <a:extLst>
                    <a:ext uri="{9D8B030D-6E8A-4147-A177-3AD203B41FA5}">
                      <a16:colId xmlns:a16="http://schemas.microsoft.com/office/drawing/2014/main" val="3814274339"/>
                    </a:ext>
                  </a:extLst>
                </a:gridCol>
              </a:tblGrid>
              <a:tr h="11450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Кризис профессиональной карьеры (30-33 года)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18687"/>
                  </a:ext>
                </a:extLst>
              </a:tr>
              <a:tr h="16031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Неудовлетворенность собой и своим профессиональным статусом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Ревизия "я-концепции", связанная с переосмыслением себя и своего места в мире.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Новая доминанта профессиональных ценностей, когда для части работников "вдруг" обнаруживаются новые смыслы в самом содержании и процессе труда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Переход на новую должность или работу. В этом возрасте лучше не отказываться от заманчивых предложений. В основе успеха в карьере лежит готовность к риску и смелость изменить свою ситуацию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Освоение новой специальности и повышение квалификации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выработка индивидуального способа деятельности, качественное улучшение способа деятельности.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Уход в быт, семью, досуговые занятия  - не выход  Ориентация на эротические приключения-своеобразным "успокоением" для несостоявшегося профессионала.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6833085"/>
                  </a:ext>
                </a:extLst>
              </a:tr>
              <a:tr h="114509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Кризис социально-профессиональной самоактуализации (38-42 года)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935589"/>
                  </a:ext>
                </a:extLst>
              </a:tr>
              <a:tr h="17176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Неудовлетворенность возможностями реализовать себя в сложившейся профессиональной ситуации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Коррекция "я-концепции" также связанная часто с изменением ценностно-смысловой сферы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Недовольство собой, своим социально-профессиональным статусом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Профессиональные деформации, т.е. негативные последствия длительной работы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755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Переход на инновационный уровень выполнения деятельности (творчество, изобретательство, новаторство).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755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Сверхнормативная социально-профессиональная деятельность, переход на новую должность или работу. Если в этом возрасте  работник не осмелится реализовать свои основные замыслы, то всю последующую жизнь он будет сожалеть об этом…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755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Смена профессиональной позиции, сексуальное увлечение, создание новой семьи. Старая семья, опасается, что творчество отразится на зарплате. И тогда на стороне может найтись человек (другая семья), которые с пониманием отнесутся к таким стремлениям - это серьезная причина многих разводов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4762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871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410319"/>
              </p:ext>
            </p:extLst>
          </p:nvPr>
        </p:nvGraphicFramePr>
        <p:xfrm>
          <a:off x="261257" y="80801"/>
          <a:ext cx="11579290" cy="6704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9497">
                  <a:extLst>
                    <a:ext uri="{9D8B030D-6E8A-4147-A177-3AD203B41FA5}">
                      <a16:colId xmlns:a16="http://schemas.microsoft.com/office/drawing/2014/main" val="2738727014"/>
                    </a:ext>
                  </a:extLst>
                </a:gridCol>
                <a:gridCol w="5939793">
                  <a:extLst>
                    <a:ext uri="{9D8B030D-6E8A-4147-A177-3AD203B41FA5}">
                      <a16:colId xmlns:a16="http://schemas.microsoft.com/office/drawing/2014/main" val="538050573"/>
                    </a:ext>
                  </a:extLst>
                </a:gridCol>
              </a:tblGrid>
              <a:tr h="197788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Кризис угасания профессиональной деятельности (55-60 лет, т.е. последние годы перед пенсией)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263778"/>
                  </a:ext>
                </a:extLst>
              </a:tr>
              <a:tr h="1186728">
                <a:tc>
                  <a:txBody>
                    <a:bodyPr/>
                    <a:lstStyle/>
                    <a:p>
                      <a:pPr indent="482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Ожидание ухода на пенсию и новой соц. роли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82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Сужение социально-профессионального поля (работнику меньше поручают заданий, связанных с новыми технологиями)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82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Психофизиологические изменения и ухудшение состояния здоровья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Постепенное повышение активности во внепрофессиональных видах деятельности. Увлечение хобби, досуговыми радостями или хозяйством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Социально-психологическая подготовка к новому виду жизнедеятельности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85326659"/>
                  </a:ext>
                </a:extLst>
              </a:tr>
              <a:tr h="39557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Кризис социально-психологической адекватности (65-70 лет, т.е. первые годы после выхода на пенсию)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871251"/>
                  </a:ext>
                </a:extLst>
              </a:tr>
              <a:tr h="2571245">
                <a:tc>
                  <a:txBody>
                    <a:bodyPr/>
                    <a:lstStyle/>
                    <a:p>
                      <a:pPr indent="482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Появление большого количества свободного времени. Особенно сложно пережить после активной трудовой.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82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Сужение финансовых возможностей.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82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Социально-психологическое старение, выражающееся в морализаторстве, брюзжании и резкое ухудшение здоровья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82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Утрата профессиональной идентификации (в своих рассказах старик все больше фантазирует, приукрашивает то, что было)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82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Общая неудовлетворенность жизнью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82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(· Чувство своей "ненужности"(освободить квартиру).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Организация социально-экономической взаимопомощи пенсионеров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Вовлечение в общественно-полезную деятельность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Социально-психологическая активность. Например, участие в политических акциях, борьба не только за свои ущемленные права, но и за саму идею справедливости…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· Освоение новых социально полезных видов деятельности (главное  чтобы пожилой человек - смог почувствовать свою "полезность").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9733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1721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1117</Words>
  <Application>Microsoft Office PowerPoint</Application>
  <PresentationFormat>Широкоэкранный</PresentationFormat>
  <Paragraphs>97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4</cp:revision>
  <dcterms:created xsi:type="dcterms:W3CDTF">2022-12-05T15:48:57Z</dcterms:created>
  <dcterms:modified xsi:type="dcterms:W3CDTF">2022-12-06T12:29:19Z</dcterms:modified>
</cp:coreProperties>
</file>