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45"/>
  </p:notesMasterIdLst>
  <p:sldIdLst>
    <p:sldId id="256" r:id="rId2"/>
    <p:sldId id="257" r:id="rId3"/>
    <p:sldId id="263" r:id="rId4"/>
    <p:sldId id="283" r:id="rId5"/>
    <p:sldId id="284" r:id="rId6"/>
    <p:sldId id="285" r:id="rId7"/>
    <p:sldId id="299" r:id="rId8"/>
    <p:sldId id="286" r:id="rId9"/>
    <p:sldId id="300" r:id="rId10"/>
    <p:sldId id="287" r:id="rId11"/>
    <p:sldId id="288" r:id="rId12"/>
    <p:sldId id="264" r:id="rId13"/>
    <p:sldId id="265" r:id="rId14"/>
    <p:sldId id="266" r:id="rId15"/>
    <p:sldId id="267" r:id="rId16"/>
    <p:sldId id="268" r:id="rId17"/>
    <p:sldId id="269" r:id="rId18"/>
    <p:sldId id="270" r:id="rId19"/>
    <p:sldId id="271" r:id="rId20"/>
    <p:sldId id="334" r:id="rId21"/>
    <p:sldId id="335" r:id="rId22"/>
    <p:sldId id="336" r:id="rId23"/>
    <p:sldId id="337"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8" r:id="rId38"/>
    <p:sldId id="339" r:id="rId39"/>
    <p:sldId id="340" r:id="rId40"/>
    <p:sldId id="341" r:id="rId41"/>
    <p:sldId id="342" r:id="rId42"/>
    <p:sldId id="343" r:id="rId43"/>
    <p:sldId id="34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9" autoAdjust="0"/>
    <p:restoredTop sz="95268" autoAdjust="0"/>
  </p:normalViewPr>
  <p:slideViewPr>
    <p:cSldViewPr snapToGrid="0">
      <p:cViewPr varScale="1">
        <p:scale>
          <a:sx n="83" d="100"/>
          <a:sy n="83" d="100"/>
        </p:scale>
        <p:origin x="917" y="72"/>
      </p:cViewPr>
      <p:guideLst/>
    </p:cSldViewPr>
  </p:slideViewPr>
  <p:notesTextViewPr>
    <p:cViewPr>
      <p:scale>
        <a:sx n="1" d="1"/>
        <a:sy n="1" d="1"/>
      </p:scale>
      <p:origin x="0" y="0"/>
    </p:cViewPr>
  </p:notesTextViewPr>
  <p:sorterViewPr>
    <p:cViewPr>
      <p:scale>
        <a:sx n="100" d="100"/>
        <a:sy n="100" d="100"/>
      </p:scale>
      <p:origin x="0" y="-46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D643A-43F9-46EE-BDCE-0A016A166737}" type="datetimeFigureOut">
              <a:rPr lang="ro-RO" smtClean="0"/>
              <a:t>19.09.2024</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15DC9-7377-47A7-B9CE-BD0A426A54AA}" type="slidenum">
              <a:rPr lang="ro-RO" smtClean="0"/>
              <a:t>‹#›</a:t>
            </a:fld>
            <a:endParaRPr lang="ro-RO"/>
          </a:p>
        </p:txBody>
      </p:sp>
    </p:spTree>
    <p:extLst>
      <p:ext uri="{BB962C8B-B14F-4D97-AF65-F5344CB8AC3E}">
        <p14:creationId xmlns:p14="http://schemas.microsoft.com/office/powerpoint/2010/main" val="103745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11</a:t>
            </a:fld>
            <a:endParaRPr lang="ro-RO"/>
          </a:p>
        </p:txBody>
      </p:sp>
    </p:spTree>
    <p:extLst>
      <p:ext uri="{BB962C8B-B14F-4D97-AF65-F5344CB8AC3E}">
        <p14:creationId xmlns:p14="http://schemas.microsoft.com/office/powerpoint/2010/main" val="214040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14</a:t>
            </a:fld>
            <a:endParaRPr lang="ro-RO"/>
          </a:p>
        </p:txBody>
      </p:sp>
    </p:spTree>
    <p:extLst>
      <p:ext uri="{BB962C8B-B14F-4D97-AF65-F5344CB8AC3E}">
        <p14:creationId xmlns:p14="http://schemas.microsoft.com/office/powerpoint/2010/main" val="427592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18</a:t>
            </a:fld>
            <a:endParaRPr lang="ro-RO"/>
          </a:p>
        </p:txBody>
      </p:sp>
    </p:spTree>
    <p:extLst>
      <p:ext uri="{BB962C8B-B14F-4D97-AF65-F5344CB8AC3E}">
        <p14:creationId xmlns:p14="http://schemas.microsoft.com/office/powerpoint/2010/main" val="62417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22</a:t>
            </a:fld>
            <a:endParaRPr lang="ro-RO"/>
          </a:p>
        </p:txBody>
      </p:sp>
    </p:spTree>
    <p:extLst>
      <p:ext uri="{BB962C8B-B14F-4D97-AF65-F5344CB8AC3E}">
        <p14:creationId xmlns:p14="http://schemas.microsoft.com/office/powerpoint/2010/main" val="417814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34</a:t>
            </a:fld>
            <a:endParaRPr lang="ro-RO"/>
          </a:p>
        </p:txBody>
      </p:sp>
    </p:spTree>
    <p:extLst>
      <p:ext uri="{BB962C8B-B14F-4D97-AF65-F5344CB8AC3E}">
        <p14:creationId xmlns:p14="http://schemas.microsoft.com/office/powerpoint/2010/main" val="340616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38</a:t>
            </a:fld>
            <a:endParaRPr lang="ro-RO"/>
          </a:p>
        </p:txBody>
      </p:sp>
    </p:spTree>
    <p:extLst>
      <p:ext uri="{BB962C8B-B14F-4D97-AF65-F5344CB8AC3E}">
        <p14:creationId xmlns:p14="http://schemas.microsoft.com/office/powerpoint/2010/main" val="1067411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9/19/2024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9/19/2024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9/19/2024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9/19/2024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9/19/2024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FE752-D6CA-48E6-8386-72E89E7ED27F}"/>
              </a:ext>
            </a:extLst>
          </p:cNvPr>
          <p:cNvSpPr>
            <a:spLocks noGrp="1"/>
          </p:cNvSpPr>
          <p:nvPr>
            <p:ph type="ctrTitle"/>
          </p:nvPr>
        </p:nvSpPr>
        <p:spPr/>
        <p:txBody>
          <a:bodyPr/>
          <a:lstStyle/>
          <a:p>
            <a:r>
              <a:rPr lang="en-US" cap="none" dirty="0"/>
              <a:t>Using</a:t>
            </a:r>
            <a:r>
              <a:rPr lang="en-US" dirty="0"/>
              <a:t> verbs </a:t>
            </a:r>
            <a:r>
              <a:rPr lang="en-US" cap="none" dirty="0"/>
              <a:t>correctly.1</a:t>
            </a:r>
            <a:endParaRPr lang="ro-RO" dirty="0"/>
          </a:p>
        </p:txBody>
      </p:sp>
      <p:sp>
        <p:nvSpPr>
          <p:cNvPr id="3" name="Subtitle 2">
            <a:extLst>
              <a:ext uri="{FF2B5EF4-FFF2-40B4-BE49-F238E27FC236}">
                <a16:creationId xmlns:a16="http://schemas.microsoft.com/office/drawing/2014/main" id="{652EE093-1B14-422B-A32E-3DE737E9C0FC}"/>
              </a:ext>
            </a:extLst>
          </p:cNvPr>
          <p:cNvSpPr>
            <a:spLocks noGrp="1"/>
          </p:cNvSpPr>
          <p:nvPr>
            <p:ph type="subTitle" idx="1"/>
          </p:nvPr>
        </p:nvSpPr>
        <p:spPr/>
        <p:txBody>
          <a:bodyPr>
            <a:normAutofit fontScale="92500" lnSpcReduction="10000"/>
          </a:bodyPr>
          <a:lstStyle/>
          <a:p>
            <a:r>
              <a:rPr lang="en-US" sz="2800" b="1" dirty="0">
                <a:solidFill>
                  <a:schemeClr val="tx1"/>
                </a:solidFill>
              </a:rPr>
              <a:t>PhD </a:t>
            </a:r>
            <a:r>
              <a:rPr lang="en-US" sz="2800" b="1" dirty="0" err="1">
                <a:solidFill>
                  <a:schemeClr val="tx1"/>
                </a:solidFill>
              </a:rPr>
              <a:t>Dorina</a:t>
            </a:r>
            <a:r>
              <a:rPr lang="en-US" sz="2800" b="1" dirty="0">
                <a:solidFill>
                  <a:schemeClr val="tx1"/>
                </a:solidFill>
              </a:rPr>
              <a:t> </a:t>
            </a:r>
            <a:r>
              <a:rPr lang="en-US" sz="2800" b="1" dirty="0" err="1">
                <a:solidFill>
                  <a:schemeClr val="tx1"/>
                </a:solidFill>
              </a:rPr>
              <a:t>Macovei</a:t>
            </a:r>
            <a:endParaRPr lang="ro-RO" sz="2800" b="1" dirty="0">
              <a:solidFill>
                <a:schemeClr val="tx1"/>
              </a:solidFill>
            </a:endParaRPr>
          </a:p>
        </p:txBody>
      </p:sp>
    </p:spTree>
    <p:extLst>
      <p:ext uri="{BB962C8B-B14F-4D97-AF65-F5344CB8AC3E}">
        <p14:creationId xmlns:p14="http://schemas.microsoft.com/office/powerpoint/2010/main" val="36366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AFF449-D828-4DD5-933E-66D75237B32E}"/>
              </a:ext>
            </a:extLst>
          </p:cNvPr>
          <p:cNvSpPr/>
          <p:nvPr/>
        </p:nvSpPr>
        <p:spPr>
          <a:xfrm>
            <a:off x="412595" y="401444"/>
            <a:ext cx="11363093" cy="5632311"/>
          </a:xfrm>
          <a:prstGeom prst="rect">
            <a:avLst/>
          </a:prstGeom>
        </p:spPr>
        <p:txBody>
          <a:bodyPr wrap="square">
            <a:spAutoFit/>
          </a:bodyPr>
          <a:lstStyle/>
          <a:p>
            <a:pPr indent="448310" algn="just">
              <a:spcAft>
                <a:spcPts val="0"/>
              </a:spcAft>
            </a:pPr>
            <a:r>
              <a:rPr lang="en-GB" sz="2000" dirty="0">
                <a:latin typeface="Times New Roman" panose="02020603050405020304" pitchFamily="18" charset="0"/>
                <a:ea typeface="ZapfDingbats"/>
              </a:rPr>
              <a:t>4. are attached to independent clauses that use an adjective that expresses </a:t>
            </a:r>
            <a:r>
              <a:rPr lang="en-GB" sz="2000" dirty="0">
                <a:solidFill>
                  <a:srgbClr val="00B050"/>
                </a:solidFill>
                <a:latin typeface="Times New Roman" panose="02020603050405020304" pitchFamily="18" charset="0"/>
                <a:ea typeface="ZapfDingbats"/>
              </a:rPr>
              <a:t>urgency</a:t>
            </a:r>
            <a:r>
              <a:rPr lang="en-GB" sz="2000" dirty="0">
                <a:latin typeface="Times New Roman" panose="02020603050405020304" pitchFamily="18" charset="0"/>
                <a:ea typeface="ZapfDingbats"/>
              </a:rPr>
              <a:t> such as </a:t>
            </a:r>
            <a:r>
              <a:rPr lang="en-GB" sz="2000" i="1" dirty="0">
                <a:solidFill>
                  <a:srgbClr val="FF0000"/>
                </a:solidFill>
                <a:latin typeface="Times New Roman" panose="02020603050405020304" pitchFamily="18" charset="0"/>
                <a:ea typeface="ZapfDingbats"/>
              </a:rPr>
              <a:t>It is best (that), It is crucial (that), It is desirable that), It is essential (that), It is imperative (that), It is important (that), It is recommended (that), It is urgent (that), It is vital (that), It is a good idea (that), It is a bad idea (that).</a:t>
            </a:r>
            <a:r>
              <a:rPr lang="en-GB" sz="2000" dirty="0">
                <a:solidFill>
                  <a:srgbClr val="FF0000"/>
                </a:solidFill>
                <a:latin typeface="Times New Roman" panose="02020603050405020304" pitchFamily="18" charset="0"/>
                <a:ea typeface="ZapfDingbats"/>
              </a:rPr>
              <a:t> </a:t>
            </a:r>
          </a:p>
          <a:p>
            <a:pPr indent="448310" algn="just">
              <a:spcAft>
                <a:spcPts val="0"/>
              </a:spcAft>
            </a:pPr>
            <a:endParaRPr lang="en-GB" sz="2000" i="1" dirty="0">
              <a:latin typeface="Times New Roman" panose="02020603050405020304" pitchFamily="18" charset="0"/>
              <a:ea typeface="ZapfDingbats"/>
            </a:endParaRPr>
          </a:p>
          <a:p>
            <a:pPr indent="448310" algn="just">
              <a:spcAft>
                <a:spcPts val="0"/>
              </a:spcAft>
            </a:pPr>
            <a:r>
              <a:rPr lang="en-GB" sz="2000" i="1" dirty="0">
                <a:latin typeface="Times New Roman" panose="02020603050405020304" pitchFamily="18" charset="0"/>
                <a:ea typeface="ZapfDingbats"/>
              </a:rPr>
              <a:t>It is urgent that </a:t>
            </a:r>
            <a:r>
              <a:rPr lang="en-GB" sz="2000" i="1" dirty="0" err="1">
                <a:latin typeface="Times New Roman" panose="02020603050405020304" pitchFamily="18" charset="0"/>
                <a:ea typeface="ZapfDingbats"/>
              </a:rPr>
              <a:t>Harraway</a:t>
            </a:r>
            <a:r>
              <a:rPr lang="en-GB" sz="2000" i="1" dirty="0">
                <a:latin typeface="Times New Roman" panose="02020603050405020304" pitchFamily="18" charset="0"/>
                <a:ea typeface="ZapfDingbats"/>
              </a:rPr>
              <a:t> </a:t>
            </a:r>
            <a:r>
              <a:rPr lang="en-GB" sz="2000" i="1" dirty="0">
                <a:solidFill>
                  <a:srgbClr val="00B050"/>
                </a:solidFill>
                <a:latin typeface="Times New Roman" panose="02020603050405020304" pitchFamily="18" charset="0"/>
                <a:ea typeface="ZapfDingbats"/>
              </a:rPr>
              <a:t>attend</a:t>
            </a:r>
            <a:r>
              <a:rPr lang="en-GB" sz="2000" i="1" dirty="0">
                <a:latin typeface="Times New Roman" panose="02020603050405020304" pitchFamily="18" charset="0"/>
                <a:ea typeface="ZapfDingbats"/>
              </a:rPr>
              <a:t> Monday's meeting</a:t>
            </a:r>
            <a:r>
              <a:rPr lang="en-GB" sz="2000" dirty="0">
                <a:latin typeface="Times New Roman" panose="02020603050405020304" pitchFamily="18" charset="0"/>
                <a:ea typeface="ZapfDingbats"/>
              </a:rPr>
              <a:t>.</a:t>
            </a:r>
          </a:p>
          <a:p>
            <a:pPr indent="448310" algn="just">
              <a:spcAft>
                <a:spcPts val="0"/>
              </a:spcAft>
            </a:pPr>
            <a:r>
              <a:rPr lang="en-GB" sz="2000" dirty="0">
                <a:latin typeface="Times New Roman" panose="02020603050405020304" pitchFamily="18" charset="0"/>
                <a:ea typeface="ZapfDingbats"/>
              </a:rPr>
              <a:t>(But they are very formal and unusual in British English)</a:t>
            </a:r>
          </a:p>
          <a:p>
            <a:pPr indent="448310" algn="just">
              <a:spcAft>
                <a:spcPts val="0"/>
              </a:spcAft>
            </a:pPr>
            <a:endParaRPr lang="en-GB" sz="2000" dirty="0">
              <a:latin typeface="Times New Roman" panose="02020603050405020304" pitchFamily="18" charset="0"/>
              <a:ea typeface="ZapfDingbats"/>
            </a:endParaRPr>
          </a:p>
          <a:p>
            <a:pPr indent="448310" algn="just">
              <a:spcAft>
                <a:spcPts val="0"/>
              </a:spcAft>
            </a:pPr>
            <a:r>
              <a:rPr lang="en-GB" sz="2000" dirty="0">
                <a:solidFill>
                  <a:srgbClr val="FF0000"/>
                </a:solidFill>
                <a:latin typeface="Times New Roman" panose="02020603050405020304" pitchFamily="18" charset="0"/>
                <a:ea typeface="Times New Roman" panose="02020603050405020304" pitchFamily="18" charset="0"/>
              </a:rPr>
              <a:t>Do</a:t>
            </a:r>
            <a:r>
              <a:rPr lang="en-GB" sz="2000" dirty="0">
                <a:latin typeface="Times New Roman" panose="02020603050405020304" pitchFamily="18" charset="0"/>
                <a:ea typeface="Times New Roman" panose="02020603050405020304" pitchFamily="18" charset="0"/>
              </a:rPr>
              <a:t> is not used in negative subjunctives:</a:t>
            </a:r>
          </a:p>
          <a:p>
            <a:pPr indent="448310" algn="just">
              <a:spcAft>
                <a:spcPts val="0"/>
              </a:spcAft>
            </a:pPr>
            <a:r>
              <a:rPr lang="en-GB" sz="2000" dirty="0">
                <a:solidFill>
                  <a:srgbClr val="00B050"/>
                </a:solidFill>
                <a:latin typeface="Times New Roman" panose="02020603050405020304" pitchFamily="18" charset="0"/>
                <a:ea typeface="Times New Roman" panose="02020603050405020304" pitchFamily="18" charset="0"/>
              </a:rPr>
              <a:t>The committee was concerned that the club not overspend its budget.</a:t>
            </a:r>
          </a:p>
          <a:p>
            <a:pPr indent="448310" algn="just">
              <a:spcAft>
                <a:spcPts val="0"/>
              </a:spcAft>
            </a:pPr>
            <a:endParaRPr lang="en-GB" sz="2000" dirty="0">
              <a:latin typeface="Times New Roman" panose="02020603050405020304" pitchFamily="18" charset="0"/>
              <a:ea typeface="ZapfDingbats"/>
            </a:endParaRPr>
          </a:p>
          <a:p>
            <a:pPr indent="448310" algn="just">
              <a:spcAft>
                <a:spcPts val="0"/>
              </a:spcAft>
            </a:pPr>
            <a:r>
              <a:rPr lang="en-GB" sz="2000" dirty="0">
                <a:latin typeface="Times New Roman" panose="02020603050405020304" pitchFamily="18" charset="0"/>
                <a:ea typeface="ZapfDingbats"/>
              </a:rPr>
              <a:t>!!! After many of the above expressions, the word "</a:t>
            </a:r>
            <a:r>
              <a:rPr lang="en-GB" sz="2000" b="1" dirty="0">
                <a:latin typeface="Times New Roman" panose="02020603050405020304" pitchFamily="18" charset="0"/>
                <a:ea typeface="ZapfDingbats"/>
              </a:rPr>
              <a:t>should</a:t>
            </a:r>
            <a:r>
              <a:rPr lang="en-GB" sz="2000" dirty="0">
                <a:latin typeface="Times New Roman" panose="02020603050405020304" pitchFamily="18" charset="0"/>
                <a:ea typeface="ZapfDingbats"/>
              </a:rPr>
              <a:t>" is sometimes used to express the idea of </a:t>
            </a:r>
            <a:r>
              <a:rPr lang="en-GB" sz="2000" dirty="0" err="1">
                <a:latin typeface="Times New Roman" panose="02020603050405020304" pitchFamily="18" charset="0"/>
                <a:ea typeface="ZapfDingbats"/>
              </a:rPr>
              <a:t>subjunctiveness</a:t>
            </a:r>
            <a:r>
              <a:rPr lang="en-GB" sz="2000" dirty="0">
                <a:latin typeface="Times New Roman" panose="02020603050405020304" pitchFamily="18" charset="0"/>
                <a:ea typeface="ZapfDingbats"/>
              </a:rPr>
              <a:t>. This form is used more frequently in British English and is most common after the verbs "suggest," "recommend" and "insist."</a:t>
            </a:r>
            <a:endParaRPr lang="ro-RO" sz="2000" dirty="0">
              <a:latin typeface="Times New Roman" panose="02020603050405020304" pitchFamily="18" charset="0"/>
              <a:ea typeface="Times New Roman" panose="02020603050405020304" pitchFamily="18" charset="0"/>
            </a:endParaRPr>
          </a:p>
          <a:p>
            <a:pPr indent="448310" algn="just">
              <a:spcAft>
                <a:spcPts val="0"/>
              </a:spcAft>
            </a:pPr>
            <a:r>
              <a:rPr lang="en-GB" sz="2000" dirty="0">
                <a:latin typeface="Times New Roman" panose="02020603050405020304" pitchFamily="18" charset="0"/>
                <a:ea typeface="ZapfDingbats"/>
              </a:rPr>
              <a:t>e.g.: The doctor </a:t>
            </a:r>
            <a:r>
              <a:rPr lang="en-GB" sz="2000" i="1" dirty="0">
                <a:latin typeface="Times New Roman" panose="02020603050405020304" pitchFamily="18" charset="0"/>
                <a:ea typeface="ZapfDingbats"/>
              </a:rPr>
              <a:t>recommended that she </a:t>
            </a:r>
            <a:r>
              <a:rPr lang="en-GB" sz="2000" i="1" dirty="0">
                <a:solidFill>
                  <a:srgbClr val="00B050"/>
                </a:solidFill>
                <a:latin typeface="Times New Roman" panose="02020603050405020304" pitchFamily="18" charset="0"/>
                <a:ea typeface="ZapfDingbats"/>
              </a:rPr>
              <a:t>should see</a:t>
            </a:r>
            <a:r>
              <a:rPr lang="en-GB" sz="2000" dirty="0">
                <a:solidFill>
                  <a:srgbClr val="00B050"/>
                </a:solidFill>
                <a:latin typeface="Times New Roman" panose="02020603050405020304" pitchFamily="18" charset="0"/>
                <a:ea typeface="ZapfDingbats"/>
              </a:rPr>
              <a:t> </a:t>
            </a:r>
            <a:r>
              <a:rPr lang="en-GB" sz="2000" dirty="0">
                <a:latin typeface="Times New Roman" panose="02020603050405020304" pitchFamily="18" charset="0"/>
                <a:ea typeface="ZapfDingbats"/>
              </a:rPr>
              <a:t>a specialist about the problem.</a:t>
            </a:r>
            <a:endParaRPr lang="ro-RO" sz="2000" dirty="0">
              <a:latin typeface="Times New Roman" panose="02020603050405020304" pitchFamily="18" charset="0"/>
              <a:ea typeface="Times New Roman" panose="02020603050405020304" pitchFamily="18" charset="0"/>
            </a:endParaRPr>
          </a:p>
          <a:p>
            <a:pPr indent="448310" algn="just">
              <a:spcAft>
                <a:spcPts val="0"/>
              </a:spcAft>
            </a:pPr>
            <a:r>
              <a:rPr lang="en-GB" sz="2000" dirty="0">
                <a:latin typeface="Times New Roman" panose="02020603050405020304" pitchFamily="18" charset="0"/>
                <a:ea typeface="ZapfDingbats"/>
              </a:rPr>
              <a:t>Professor William </a:t>
            </a:r>
            <a:r>
              <a:rPr lang="en-GB" sz="2000" i="1" dirty="0">
                <a:latin typeface="Times New Roman" panose="02020603050405020304" pitchFamily="18" charset="0"/>
                <a:ea typeface="ZapfDingbats"/>
              </a:rPr>
              <a:t>suggested that Wilma </a:t>
            </a:r>
            <a:r>
              <a:rPr lang="en-GB" sz="2000" i="1" dirty="0">
                <a:solidFill>
                  <a:srgbClr val="00B050"/>
                </a:solidFill>
                <a:latin typeface="Times New Roman" panose="02020603050405020304" pitchFamily="18" charset="0"/>
                <a:ea typeface="ZapfDingbats"/>
              </a:rPr>
              <a:t>should study</a:t>
            </a:r>
            <a:r>
              <a:rPr lang="en-GB" sz="2000" dirty="0">
                <a:solidFill>
                  <a:srgbClr val="00B050"/>
                </a:solidFill>
                <a:latin typeface="Times New Roman" panose="02020603050405020304" pitchFamily="18" charset="0"/>
                <a:ea typeface="ZapfDingbats"/>
              </a:rPr>
              <a:t> </a:t>
            </a:r>
            <a:r>
              <a:rPr lang="en-GB" sz="2000" dirty="0">
                <a:latin typeface="Times New Roman" panose="02020603050405020304" pitchFamily="18" charset="0"/>
                <a:ea typeface="ZapfDingbats"/>
              </a:rPr>
              <a:t>harder for the final exam.</a:t>
            </a:r>
          </a:p>
          <a:p>
            <a:pPr indent="448310" algn="just">
              <a:spcAft>
                <a:spcPts val="0"/>
              </a:spcAft>
            </a:pPr>
            <a:endParaRPr lang="en-GB" sz="2000" dirty="0">
              <a:latin typeface="Times New Roman" panose="02020603050405020304" pitchFamily="18" charset="0"/>
              <a:ea typeface="ZapfDingbats"/>
            </a:endParaRPr>
          </a:p>
          <a:p>
            <a:pPr indent="448310" algn="just">
              <a:spcAft>
                <a:spcPts val="0"/>
              </a:spcAft>
            </a:pPr>
            <a:r>
              <a:rPr lang="en-GB" sz="2000" dirty="0">
                <a:latin typeface="Times New Roman" panose="02020603050405020304" pitchFamily="18" charset="0"/>
                <a:ea typeface="ZapfDingbats"/>
              </a:rPr>
              <a:t>5. The subjunctive is also used in certain fixed expressions: </a:t>
            </a:r>
            <a:r>
              <a:rPr lang="en-GB" sz="2000" i="1" dirty="0">
                <a:solidFill>
                  <a:srgbClr val="00B050"/>
                </a:solidFill>
                <a:latin typeface="Times New Roman" panose="02020603050405020304" pitchFamily="18" charset="0"/>
                <a:ea typeface="ZapfDingbats"/>
              </a:rPr>
              <a:t>as it were, be that as it may be, far be it from me, heaven forbid, if need be, so be it, suffice it to say</a:t>
            </a:r>
            <a:endParaRPr lang="ro-RO" sz="20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105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14735B-EA41-46AC-A3F4-37811DFD9FBD}"/>
              </a:ext>
            </a:extLst>
          </p:cNvPr>
          <p:cNvSpPr/>
          <p:nvPr/>
        </p:nvSpPr>
        <p:spPr>
          <a:xfrm>
            <a:off x="342900" y="331470"/>
            <a:ext cx="11475720" cy="6370975"/>
          </a:xfrm>
          <a:prstGeom prst="rect">
            <a:avLst/>
          </a:prstGeom>
        </p:spPr>
        <p:txBody>
          <a:bodyPr wrap="square">
            <a:spAutoFit/>
          </a:bodyPr>
          <a:lstStyle/>
          <a:p>
            <a:pPr indent="448310" algn="just">
              <a:spcAft>
                <a:spcPts val="0"/>
              </a:spcAft>
            </a:pPr>
            <a:r>
              <a:rPr lang="en-GB" sz="2400" i="1" dirty="0">
                <a:latin typeface="Times New Roman" panose="02020603050405020304" pitchFamily="18" charset="0"/>
                <a:ea typeface="ZapfDingbats"/>
              </a:rPr>
              <a:t>4. </a:t>
            </a:r>
            <a:r>
              <a:rPr lang="en-GB" sz="2400" i="1" dirty="0">
                <a:solidFill>
                  <a:srgbClr val="FF0000"/>
                </a:solidFill>
                <a:latin typeface="Times New Roman" panose="02020603050405020304" pitchFamily="18" charset="0"/>
                <a:ea typeface="ZapfDingbats"/>
              </a:rPr>
              <a:t>The conditional</a:t>
            </a:r>
            <a:r>
              <a:rPr lang="en-GB" sz="2400" dirty="0">
                <a:solidFill>
                  <a:srgbClr val="FF0000"/>
                </a:solidFill>
                <a:latin typeface="Times New Roman" panose="02020603050405020304" pitchFamily="18" charset="0"/>
                <a:ea typeface="ZapfDingbats"/>
              </a:rPr>
              <a:t> </a:t>
            </a:r>
            <a:r>
              <a:rPr lang="en-GB" sz="2400" i="1" dirty="0">
                <a:solidFill>
                  <a:srgbClr val="FF0000"/>
                </a:solidFill>
                <a:latin typeface="Times New Roman" panose="02020603050405020304" pitchFamily="18" charset="0"/>
                <a:ea typeface="ZapfDingbats"/>
              </a:rPr>
              <a:t>mood </a:t>
            </a:r>
            <a:r>
              <a:rPr lang="en-GB" sz="2400" dirty="0">
                <a:latin typeface="Times New Roman" panose="02020603050405020304" pitchFamily="18" charset="0"/>
                <a:ea typeface="ZapfDingbats"/>
              </a:rPr>
              <a:t>is marked by the words </a:t>
            </a:r>
            <a:r>
              <a:rPr lang="en-GB" sz="2400" i="1" dirty="0">
                <a:solidFill>
                  <a:srgbClr val="00B050"/>
                </a:solidFill>
                <a:latin typeface="Times New Roman" panose="02020603050405020304" pitchFamily="18" charset="0"/>
                <a:ea typeface="ZapfDingbats"/>
              </a:rPr>
              <a:t>might, could</a:t>
            </a:r>
            <a:r>
              <a:rPr lang="en-GB" sz="2400" dirty="0">
                <a:latin typeface="Times New Roman" panose="02020603050405020304" pitchFamily="18" charset="0"/>
                <a:ea typeface="ZapfDingbats"/>
              </a:rPr>
              <a:t>, and </a:t>
            </a:r>
            <a:r>
              <a:rPr lang="en-GB" sz="2400" i="1" dirty="0">
                <a:solidFill>
                  <a:srgbClr val="00B050"/>
                </a:solidFill>
                <a:latin typeface="Times New Roman" panose="02020603050405020304" pitchFamily="18" charset="0"/>
                <a:ea typeface="ZapfDingbats"/>
              </a:rPr>
              <a:t>would</a:t>
            </a:r>
            <a:r>
              <a:rPr lang="en-GB"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It’s</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used</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to</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make</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requests</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and</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to</a:t>
            </a:r>
            <a:r>
              <a:rPr lang="ro-RO" sz="2400" dirty="0">
                <a:latin typeface="Times New Roman" panose="02020603050405020304" pitchFamily="18" charset="0"/>
                <a:ea typeface="ZapfDingbats"/>
              </a:rPr>
              <a:t> refer </a:t>
            </a:r>
            <a:r>
              <a:rPr lang="ro-RO" sz="2400" dirty="0" err="1">
                <a:latin typeface="Times New Roman" panose="02020603050405020304" pitchFamily="18" charset="0"/>
                <a:ea typeface="ZapfDingbats"/>
              </a:rPr>
              <a:t>to</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situations</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which</a:t>
            </a:r>
            <a:r>
              <a:rPr lang="ro-RO" sz="2400" dirty="0">
                <a:latin typeface="Times New Roman" panose="02020603050405020304" pitchFamily="18" charset="0"/>
                <a:ea typeface="ZapfDingbats"/>
              </a:rPr>
              <a:t> are </a:t>
            </a:r>
            <a:r>
              <a:rPr lang="ro-RO" sz="2400" dirty="0" err="1">
                <a:latin typeface="Times New Roman" panose="02020603050405020304" pitchFamily="18" charset="0"/>
                <a:ea typeface="ZapfDingbats"/>
              </a:rPr>
              <a:t>uncertain</a:t>
            </a:r>
            <a:r>
              <a:rPr lang="ro-RO" sz="2400" dirty="0">
                <a:latin typeface="Times New Roman" panose="02020603050405020304" pitchFamily="18" charset="0"/>
                <a:ea typeface="ZapfDingbats"/>
              </a:rPr>
              <a:t> or </a:t>
            </a:r>
            <a:r>
              <a:rPr lang="ro-RO" sz="2400" dirty="0" err="1">
                <a:latin typeface="Times New Roman" panose="02020603050405020304" pitchFamily="18" charset="0"/>
                <a:ea typeface="ZapfDingbats"/>
              </a:rPr>
              <a:t>which</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depend</a:t>
            </a:r>
            <a:r>
              <a:rPr lang="ro-RO" sz="2400" dirty="0">
                <a:latin typeface="Times New Roman" panose="02020603050405020304" pitchFamily="18" charset="0"/>
                <a:ea typeface="ZapfDingbats"/>
              </a:rPr>
              <a:t> on </a:t>
            </a:r>
            <a:r>
              <a:rPr lang="ro-RO" sz="2400" dirty="0" err="1">
                <a:latin typeface="Times New Roman" panose="02020603050405020304" pitchFamily="18" charset="0"/>
                <a:ea typeface="ZapfDingbats"/>
              </a:rPr>
              <a:t>something</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else</a:t>
            </a:r>
            <a:r>
              <a:rPr lang="ro-RO" sz="2400" dirty="0">
                <a:latin typeface="Times New Roman" panose="02020603050405020304" pitchFamily="18" charset="0"/>
                <a:ea typeface="ZapfDingbats"/>
              </a:rPr>
              <a:t> happening or </a:t>
            </a:r>
            <a:r>
              <a:rPr lang="ro-RO" sz="2400" dirty="0" err="1">
                <a:latin typeface="Times New Roman" panose="02020603050405020304" pitchFamily="18" charset="0"/>
                <a:ea typeface="ZapfDingbats"/>
              </a:rPr>
              <a:t>being</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the</a:t>
            </a:r>
            <a:r>
              <a:rPr lang="ro-RO" sz="2400" dirty="0">
                <a:latin typeface="Times New Roman" panose="02020603050405020304" pitchFamily="18" charset="0"/>
                <a:ea typeface="ZapfDingbats"/>
              </a:rPr>
              <a:t> case:</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ro-RO" sz="2400" i="1" dirty="0">
                <a:latin typeface="Times New Roman" panose="02020603050405020304" pitchFamily="18" charset="0"/>
                <a:ea typeface="ZapfDingbats"/>
              </a:rPr>
              <a:t>I </a:t>
            </a:r>
            <a:r>
              <a:rPr lang="ro-RO" sz="2400" b="1" i="1" dirty="0" err="1">
                <a:solidFill>
                  <a:srgbClr val="00B050"/>
                </a:solidFill>
                <a:latin typeface="Times New Roman" panose="02020603050405020304" pitchFamily="18" charset="0"/>
                <a:ea typeface="ZapfDingbats"/>
              </a:rPr>
              <a:t>would</a:t>
            </a:r>
            <a:r>
              <a:rPr lang="ro-RO" sz="2400" b="1" i="1" dirty="0">
                <a:solidFill>
                  <a:srgbClr val="00B050"/>
                </a:solidFill>
                <a:latin typeface="Times New Roman" panose="02020603050405020304" pitchFamily="18" charset="0"/>
                <a:ea typeface="ZapfDingbats"/>
              </a:rPr>
              <a:t> </a:t>
            </a:r>
            <a:r>
              <a:rPr lang="ro-RO" sz="2400" b="1" i="1" dirty="0" err="1">
                <a:solidFill>
                  <a:srgbClr val="00B050"/>
                </a:solidFill>
                <a:latin typeface="Times New Roman" panose="02020603050405020304" pitchFamily="18" charset="0"/>
                <a:ea typeface="ZapfDingbats"/>
              </a:rPr>
              <a:t>like</a:t>
            </a:r>
            <a:r>
              <a:rPr lang="ro-RO" sz="2400" i="1" dirty="0">
                <a:solidFill>
                  <a:srgbClr val="00B050"/>
                </a:solidFill>
                <a:latin typeface="Times New Roman" panose="02020603050405020304" pitchFamily="18" charset="0"/>
                <a:ea typeface="ZapfDingbats"/>
              </a:rPr>
              <a:t> </a:t>
            </a:r>
            <a:r>
              <a:rPr lang="ro-RO" sz="2400" i="1" dirty="0" err="1">
                <a:latin typeface="Times New Roman" panose="02020603050405020304" pitchFamily="18" charset="0"/>
                <a:ea typeface="ZapfDingbats"/>
              </a:rPr>
              <a:t>some</a:t>
            </a:r>
            <a:r>
              <a:rPr lang="ro-RO" sz="2400" i="1" dirty="0">
                <a:latin typeface="Times New Roman" panose="02020603050405020304" pitchFamily="18" charset="0"/>
                <a:ea typeface="ZapfDingbats"/>
              </a:rPr>
              <a:t> </a:t>
            </a:r>
            <a:r>
              <a:rPr lang="ro-RO" sz="2400" i="1" dirty="0" err="1">
                <a:latin typeface="Times New Roman" panose="02020603050405020304" pitchFamily="18" charset="0"/>
                <a:ea typeface="ZapfDingbats"/>
              </a:rPr>
              <a:t>coffee</a:t>
            </a:r>
            <a:r>
              <a:rPr lang="ro-RO" sz="2400" i="1" dirty="0">
                <a:latin typeface="Times New Roman" panose="02020603050405020304" pitchFamily="18" charset="0"/>
                <a:ea typeface="ZapfDingbats"/>
              </a:rPr>
              <a:t> </a:t>
            </a:r>
            <a:r>
              <a:rPr lang="ro-RO" sz="2400" i="1" dirty="0" err="1">
                <a:latin typeface="Times New Roman" panose="02020603050405020304" pitchFamily="18" charset="0"/>
                <a:ea typeface="ZapfDingbats"/>
              </a:rPr>
              <a:t>please</a:t>
            </a:r>
            <a:r>
              <a:rPr lang="ro-RO" sz="2400" i="1" dirty="0">
                <a:latin typeface="Times New Roman" panose="02020603050405020304" pitchFamily="18" charset="0"/>
                <a:ea typeface="ZapfDingbats"/>
              </a:rPr>
              <a:t>.</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ro-RO" sz="2400" i="1" dirty="0" err="1">
                <a:latin typeface="Times New Roman" panose="02020603050405020304" pitchFamily="18" charset="0"/>
                <a:ea typeface="ZapfDingbats"/>
              </a:rPr>
              <a:t>If</a:t>
            </a:r>
            <a:r>
              <a:rPr lang="ro-RO" sz="2400" i="1" dirty="0">
                <a:latin typeface="Times New Roman" panose="02020603050405020304" pitchFamily="18" charset="0"/>
                <a:ea typeface="ZapfDingbats"/>
              </a:rPr>
              <a:t> </a:t>
            </a:r>
            <a:r>
              <a:rPr lang="ro-RO" sz="2400" i="1" dirty="0" err="1">
                <a:latin typeface="Times New Roman" panose="02020603050405020304" pitchFamily="18" charset="0"/>
                <a:ea typeface="ZapfDingbats"/>
              </a:rPr>
              <a:t>he’d</a:t>
            </a:r>
            <a:r>
              <a:rPr lang="ro-RO" sz="2400" i="1" dirty="0">
                <a:latin typeface="Times New Roman" panose="02020603050405020304" pitchFamily="18" charset="0"/>
                <a:ea typeface="ZapfDingbats"/>
              </a:rPr>
              <a:t> </a:t>
            </a:r>
            <a:r>
              <a:rPr lang="ro-RO" sz="2400" i="1" dirty="0" err="1">
                <a:latin typeface="Times New Roman" panose="02020603050405020304" pitchFamily="18" charset="0"/>
                <a:ea typeface="ZapfDingbats"/>
              </a:rPr>
              <a:t>arrived</a:t>
            </a:r>
            <a:r>
              <a:rPr lang="ro-RO" sz="2400" i="1" dirty="0">
                <a:latin typeface="Times New Roman" panose="02020603050405020304" pitchFamily="18" charset="0"/>
                <a:ea typeface="ZapfDingbats"/>
              </a:rPr>
              <a:t> </a:t>
            </a:r>
            <a:r>
              <a:rPr lang="ro-RO" sz="2400" i="1" dirty="0" err="1">
                <a:latin typeface="Times New Roman" panose="02020603050405020304" pitchFamily="18" charset="0"/>
                <a:ea typeface="ZapfDingbats"/>
              </a:rPr>
              <a:t>earlier</a:t>
            </a:r>
            <a:r>
              <a:rPr lang="ro-RO" sz="2400" i="1" dirty="0">
                <a:latin typeface="Times New Roman" panose="02020603050405020304" pitchFamily="18" charset="0"/>
                <a:ea typeface="ZapfDingbats"/>
              </a:rPr>
              <a:t>, </a:t>
            </a:r>
            <a:r>
              <a:rPr lang="ro-RO" sz="2400" i="1" dirty="0" err="1">
                <a:latin typeface="Times New Roman" panose="02020603050405020304" pitchFamily="18" charset="0"/>
                <a:ea typeface="ZapfDingbats"/>
              </a:rPr>
              <a:t>we</a:t>
            </a:r>
            <a:r>
              <a:rPr lang="ro-RO" sz="2400" i="1" dirty="0">
                <a:latin typeface="Times New Roman" panose="02020603050405020304" pitchFamily="18" charset="0"/>
                <a:ea typeface="ZapfDingbats"/>
              </a:rPr>
              <a:t> </a:t>
            </a:r>
            <a:r>
              <a:rPr lang="ro-RO" sz="2400" b="1" i="1" dirty="0" err="1">
                <a:solidFill>
                  <a:srgbClr val="00B050"/>
                </a:solidFill>
                <a:latin typeface="Times New Roman" panose="02020603050405020304" pitchFamily="18" charset="0"/>
                <a:ea typeface="ZapfDingbats"/>
              </a:rPr>
              <a:t>would</a:t>
            </a:r>
            <a:r>
              <a:rPr lang="ro-RO" sz="2400" b="1" i="1" dirty="0">
                <a:solidFill>
                  <a:srgbClr val="00B050"/>
                </a:solidFill>
                <a:latin typeface="Times New Roman" panose="02020603050405020304" pitchFamily="18" charset="0"/>
                <a:ea typeface="ZapfDingbats"/>
              </a:rPr>
              <a:t> </a:t>
            </a:r>
            <a:r>
              <a:rPr lang="ro-RO" sz="2400" b="1" i="1" dirty="0" err="1">
                <a:solidFill>
                  <a:srgbClr val="00B050"/>
                </a:solidFill>
                <a:latin typeface="Times New Roman" panose="02020603050405020304" pitchFamily="18" charset="0"/>
                <a:ea typeface="ZapfDingbats"/>
              </a:rPr>
              <a:t>have</a:t>
            </a:r>
            <a:r>
              <a:rPr lang="ro-RO" sz="2400" b="1" i="1" dirty="0">
                <a:solidFill>
                  <a:srgbClr val="00B050"/>
                </a:solidFill>
                <a:latin typeface="Times New Roman" panose="02020603050405020304" pitchFamily="18" charset="0"/>
                <a:ea typeface="ZapfDingbats"/>
              </a:rPr>
              <a:t> </a:t>
            </a:r>
            <a:r>
              <a:rPr lang="ro-RO" sz="2400" b="1" i="1" dirty="0" err="1">
                <a:solidFill>
                  <a:srgbClr val="00B050"/>
                </a:solidFill>
                <a:latin typeface="Times New Roman" panose="02020603050405020304" pitchFamily="18" charset="0"/>
                <a:ea typeface="ZapfDingbats"/>
              </a:rPr>
              <a:t>had</a:t>
            </a:r>
            <a:r>
              <a:rPr lang="ro-RO" sz="2400" i="1" dirty="0">
                <a:latin typeface="Times New Roman" panose="02020603050405020304" pitchFamily="18" charset="0"/>
                <a:ea typeface="ZapfDingbats"/>
              </a:rPr>
              <a:t> </a:t>
            </a:r>
            <a:r>
              <a:rPr lang="ro-RO" sz="2400" i="1" dirty="0" err="1">
                <a:latin typeface="Times New Roman" panose="02020603050405020304" pitchFamily="18" charset="0"/>
                <a:ea typeface="ZapfDingbats"/>
              </a:rPr>
              <a:t>time</a:t>
            </a:r>
            <a:r>
              <a:rPr lang="ro-RO" sz="2400" i="1" dirty="0">
                <a:latin typeface="Times New Roman" panose="02020603050405020304" pitchFamily="18" charset="0"/>
                <a:ea typeface="ZapfDingbats"/>
              </a:rPr>
              <a:t> for </a:t>
            </a:r>
            <a:r>
              <a:rPr lang="ro-RO" sz="2400" i="1" dirty="0" err="1">
                <a:latin typeface="Times New Roman" panose="02020603050405020304" pitchFamily="18" charset="0"/>
                <a:ea typeface="ZapfDingbats"/>
              </a:rPr>
              <a:t>dinner</a:t>
            </a:r>
            <a:r>
              <a:rPr lang="ro-RO" sz="2400" i="1" dirty="0">
                <a:latin typeface="Times New Roman" panose="02020603050405020304" pitchFamily="18" charset="0"/>
                <a:ea typeface="ZapfDingbats"/>
              </a:rPr>
              <a:t>.</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ro-RO" sz="2400" i="1" dirty="0" err="1">
                <a:latin typeface="Times New Roman" panose="02020603050405020304" pitchFamily="18" charset="0"/>
                <a:ea typeface="ZapfDingbats"/>
              </a:rPr>
              <a:t>We</a:t>
            </a:r>
            <a:r>
              <a:rPr lang="ro-RO" sz="2400" i="1" dirty="0">
                <a:latin typeface="Times New Roman" panose="02020603050405020304" pitchFamily="18" charset="0"/>
                <a:ea typeface="ZapfDingbats"/>
              </a:rPr>
              <a:t> </a:t>
            </a:r>
            <a:r>
              <a:rPr lang="ro-RO" sz="2400" b="1" i="1" dirty="0" err="1">
                <a:solidFill>
                  <a:srgbClr val="00B050"/>
                </a:solidFill>
                <a:latin typeface="Times New Roman" panose="02020603050405020304" pitchFamily="18" charset="0"/>
                <a:ea typeface="ZapfDingbats"/>
              </a:rPr>
              <a:t>would</a:t>
            </a:r>
            <a:r>
              <a:rPr lang="ro-RO" sz="2400" b="1" i="1" dirty="0">
                <a:solidFill>
                  <a:srgbClr val="00B050"/>
                </a:solidFill>
                <a:latin typeface="Times New Roman" panose="02020603050405020304" pitchFamily="18" charset="0"/>
                <a:ea typeface="ZapfDingbats"/>
              </a:rPr>
              <a:t> live</a:t>
            </a:r>
            <a:r>
              <a:rPr lang="ro-RO" sz="2400" i="1" dirty="0">
                <a:latin typeface="Times New Roman" panose="02020603050405020304" pitchFamily="18" charset="0"/>
                <a:ea typeface="ZapfDingbats"/>
              </a:rPr>
              <a:t> in Spain </a:t>
            </a:r>
            <a:r>
              <a:rPr lang="ro-RO" sz="2400" i="1" dirty="0" err="1">
                <a:latin typeface="Times New Roman" panose="02020603050405020304" pitchFamily="18" charset="0"/>
                <a:ea typeface="ZapfDingbats"/>
              </a:rPr>
              <a:t>if</a:t>
            </a:r>
            <a:r>
              <a:rPr lang="ro-RO" sz="2400" i="1" dirty="0">
                <a:latin typeface="Times New Roman" panose="02020603050405020304" pitchFamily="18" charset="0"/>
                <a:ea typeface="ZapfDingbats"/>
              </a:rPr>
              <a:t> </a:t>
            </a:r>
            <a:r>
              <a:rPr lang="ro-RO" sz="2400" i="1" dirty="0" err="1">
                <a:latin typeface="Times New Roman" panose="02020603050405020304" pitchFamily="18" charset="0"/>
                <a:ea typeface="ZapfDingbats"/>
              </a:rPr>
              <a:t>we</a:t>
            </a:r>
            <a:r>
              <a:rPr lang="ro-RO" sz="2400" i="1" dirty="0">
                <a:latin typeface="Times New Roman" panose="02020603050405020304" pitchFamily="18" charset="0"/>
                <a:ea typeface="ZapfDingbats"/>
              </a:rPr>
              <a:t> </a:t>
            </a:r>
            <a:r>
              <a:rPr lang="ro-RO" sz="2400" i="1" dirty="0" err="1">
                <a:latin typeface="Times New Roman" panose="02020603050405020304" pitchFamily="18" charset="0"/>
                <a:ea typeface="ZapfDingbats"/>
              </a:rPr>
              <a:t>had</a:t>
            </a:r>
            <a:r>
              <a:rPr lang="ro-RO" sz="2400" i="1" dirty="0">
                <a:latin typeface="Times New Roman" panose="02020603050405020304" pitchFamily="18" charset="0"/>
                <a:ea typeface="ZapfDingbats"/>
              </a:rPr>
              <a:t> </a:t>
            </a:r>
            <a:r>
              <a:rPr lang="ro-RO" sz="2400" i="1" dirty="0" err="1">
                <a:latin typeface="Times New Roman" panose="02020603050405020304" pitchFamily="18" charset="0"/>
                <a:ea typeface="ZapfDingbats"/>
              </a:rPr>
              <a:t>the</a:t>
            </a:r>
            <a:r>
              <a:rPr lang="ro-RO" sz="2400" i="1" dirty="0">
                <a:latin typeface="Times New Roman" panose="02020603050405020304" pitchFamily="18" charset="0"/>
                <a:ea typeface="ZapfDingbats"/>
              </a:rPr>
              <a:t> </a:t>
            </a:r>
            <a:r>
              <a:rPr lang="ro-RO" sz="2400" i="1" dirty="0" err="1">
                <a:latin typeface="Times New Roman" panose="02020603050405020304" pitchFamily="18" charset="0"/>
                <a:ea typeface="ZapfDingbats"/>
              </a:rPr>
              <a:t>money</a:t>
            </a:r>
            <a:r>
              <a:rPr lang="ro-RO" sz="2400" i="1" dirty="0">
                <a:latin typeface="Times New Roman" panose="02020603050405020304" pitchFamily="18" charset="0"/>
                <a:ea typeface="ZapfDingbats"/>
              </a:rPr>
              <a:t>.</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ZapfDingbats"/>
              </a:rPr>
              <a:t>Frequently, a phrase in the conditional appears closely linked to a phrase in the subjunctive preceded by a subordinate conjunction like </a:t>
            </a:r>
            <a:r>
              <a:rPr lang="en-GB" sz="2400" i="1" dirty="0">
                <a:latin typeface="Times New Roman" panose="02020603050405020304" pitchFamily="18" charset="0"/>
                <a:ea typeface="ZapfDingbats"/>
              </a:rPr>
              <a:t>if</a:t>
            </a:r>
            <a:r>
              <a:rPr lang="en-GB" sz="2400" dirty="0">
                <a:latin typeface="Times New Roman" panose="02020603050405020304" pitchFamily="18" charset="0"/>
                <a:ea typeface="ZapfDingbats"/>
              </a:rPr>
              <a:t> – </a:t>
            </a:r>
          </a:p>
          <a:p>
            <a:pPr indent="448310" algn="just">
              <a:spcAft>
                <a:spcPts val="0"/>
              </a:spcAft>
            </a:pPr>
            <a:r>
              <a:rPr lang="en-GB" sz="2400" i="1" dirty="0">
                <a:latin typeface="Times New Roman" panose="02020603050405020304" pitchFamily="18" charset="0"/>
                <a:ea typeface="ZapfDingbats"/>
              </a:rPr>
              <a:t>If I had known you were coming, I would have baked a cake.</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ZapfDingbats"/>
              </a:rPr>
              <a:t>The conditional mood - a grammatical mood used to express a </a:t>
            </a:r>
            <a:r>
              <a:rPr lang="en-GB" sz="2400" dirty="0">
                <a:solidFill>
                  <a:srgbClr val="00B050"/>
                </a:solidFill>
                <a:latin typeface="Times New Roman" panose="02020603050405020304" pitchFamily="18" charset="0"/>
                <a:ea typeface="ZapfDingbats"/>
              </a:rPr>
              <a:t>proposition whose validity is dependent on some condition, possibly contrary to fact. </a:t>
            </a:r>
            <a:r>
              <a:rPr lang="en-GB" sz="2400" dirty="0">
                <a:latin typeface="Times New Roman" panose="02020603050405020304" pitchFamily="18" charset="0"/>
                <a:ea typeface="ZapfDingbats"/>
              </a:rPr>
              <a:t>It refers to a distinct verb form that expresses a hypothetical state of affairs, or an uncertain event. </a:t>
            </a:r>
            <a:r>
              <a:rPr lang="en-GB" sz="2400" u="sng" dirty="0">
                <a:latin typeface="Times New Roman" panose="02020603050405020304" pitchFamily="18" charset="0"/>
                <a:ea typeface="ZapfDingbats"/>
              </a:rPr>
              <a:t>The conditional mood is generally found in the </a:t>
            </a:r>
            <a:r>
              <a:rPr lang="en-GB" sz="2400" b="1" u="sng" dirty="0">
                <a:latin typeface="Times New Roman" panose="02020603050405020304" pitchFamily="18" charset="0"/>
                <a:ea typeface="ZapfDingbats"/>
              </a:rPr>
              <a:t>independent clause </a:t>
            </a:r>
            <a:r>
              <a:rPr lang="en-GB" sz="2400" u="sng" dirty="0">
                <a:latin typeface="Times New Roman" panose="02020603050405020304" pitchFamily="18" charset="0"/>
                <a:ea typeface="ZapfDingbats"/>
              </a:rPr>
              <a:t>of a conditional sentence, namely the clause that expresses the result of the condition, rather than the dependent clause expressing the condition.</a:t>
            </a:r>
            <a:r>
              <a:rPr lang="en-GB" sz="2400" dirty="0">
                <a:latin typeface="Times New Roman" panose="02020603050405020304" pitchFamily="18" charset="0"/>
                <a:ea typeface="ZapfDingbats"/>
              </a:rPr>
              <a:t> Ex: </a:t>
            </a:r>
            <a:r>
              <a:rPr lang="en-GB" sz="2400" i="1" dirty="0">
                <a:solidFill>
                  <a:srgbClr val="00B050"/>
                </a:solidFill>
                <a:latin typeface="Times New Roman" panose="02020603050405020304" pitchFamily="18" charset="0"/>
                <a:ea typeface="ZapfDingbats"/>
              </a:rPr>
              <a:t>If you loved me you would support me</a:t>
            </a:r>
            <a:r>
              <a:rPr lang="en-GB" sz="2400" dirty="0">
                <a:solidFill>
                  <a:srgbClr val="00B050"/>
                </a:solidFill>
                <a:latin typeface="Times New Roman" panose="02020603050405020304" pitchFamily="18" charset="0"/>
                <a:ea typeface="ZapfDingbats"/>
              </a:rPr>
              <a:t> </a:t>
            </a:r>
            <a:r>
              <a:rPr lang="en-GB" sz="2400" dirty="0">
                <a:latin typeface="Times New Roman" panose="02020603050405020304" pitchFamily="18" charset="0"/>
                <a:ea typeface="ZapfDingbats"/>
              </a:rPr>
              <a:t>– </a:t>
            </a:r>
            <a:r>
              <a:rPr lang="en-GB" sz="2400" i="1" dirty="0">
                <a:latin typeface="Times New Roman" panose="02020603050405020304" pitchFamily="18" charset="0"/>
                <a:ea typeface="ZapfDingbats"/>
              </a:rPr>
              <a:t>would support</a:t>
            </a:r>
            <a:r>
              <a:rPr lang="en-GB" sz="2400" dirty="0">
                <a:latin typeface="Times New Roman" panose="02020603050405020304" pitchFamily="18" charset="0"/>
                <a:ea typeface="ZapfDingbats"/>
              </a:rPr>
              <a:t> is the conditional mood as it expresses the result of the condition. Some grammar books classify conditional clauses as belonging to subjunctive mood.</a:t>
            </a:r>
            <a:endParaRPr lang="ro-RO"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563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D046-D11A-4023-8778-7791B7B2956E}"/>
              </a:ext>
            </a:extLst>
          </p:cNvPr>
          <p:cNvSpPr>
            <a:spLocks noGrp="1"/>
          </p:cNvSpPr>
          <p:nvPr>
            <p:ph type="title"/>
          </p:nvPr>
        </p:nvSpPr>
        <p:spPr/>
        <p:txBody>
          <a:bodyPr>
            <a:normAutofit fontScale="90000"/>
          </a:bodyPr>
          <a:lstStyle/>
          <a:p>
            <a:r>
              <a:rPr lang="en-GB" b="1" i="1" dirty="0">
                <a:latin typeface="Times New Roman" panose="02020603050405020304" pitchFamily="18" charset="0"/>
                <a:ea typeface="Times New Roman" panose="02020603050405020304" pitchFamily="18" charset="0"/>
              </a:rPr>
              <a:t>The Verb Tenses</a:t>
            </a:r>
            <a:br>
              <a:rPr lang="ro-RO" dirty="0">
                <a:latin typeface="Times New Roman" panose="02020603050405020304" pitchFamily="18" charset="0"/>
                <a:ea typeface="Times New Roman" panose="02020603050405020304" pitchFamily="18" charset="0"/>
              </a:rPr>
            </a:br>
            <a:endParaRPr lang="ro-RO" dirty="0"/>
          </a:p>
        </p:txBody>
      </p:sp>
      <p:sp>
        <p:nvSpPr>
          <p:cNvPr id="3" name="Rectangle 2">
            <a:extLst>
              <a:ext uri="{FF2B5EF4-FFF2-40B4-BE49-F238E27FC236}">
                <a16:creationId xmlns:a16="http://schemas.microsoft.com/office/drawing/2014/main" id="{3683CA9A-B74B-46C5-9CAC-C251E09D87D7}"/>
              </a:ext>
            </a:extLst>
          </p:cNvPr>
          <p:cNvSpPr/>
          <p:nvPr/>
        </p:nvSpPr>
        <p:spPr>
          <a:xfrm>
            <a:off x="470517" y="1951673"/>
            <a:ext cx="11265763" cy="3416320"/>
          </a:xfrm>
          <a:prstGeom prst="rect">
            <a:avLst/>
          </a:prstGeom>
        </p:spPr>
        <p:txBody>
          <a:bodyPr wrap="square">
            <a:spAutoFit/>
          </a:bodyPr>
          <a:lstStyle/>
          <a:p>
            <a:r>
              <a:rPr lang="en-GB" sz="2400" dirty="0">
                <a:latin typeface="Times New Roman" panose="02020603050405020304" pitchFamily="18" charset="0"/>
                <a:ea typeface="Times New Roman" panose="02020603050405020304" pitchFamily="18" charset="0"/>
              </a:rPr>
              <a:t>Learning verb tenses is one of the most important tasks in any language learning.</a:t>
            </a:r>
          </a:p>
          <a:p>
            <a:r>
              <a:rPr lang="en-GB" sz="2400" dirty="0">
                <a:latin typeface="Times New Roman" panose="02020603050405020304" pitchFamily="18" charset="0"/>
                <a:ea typeface="Times New Roman" panose="02020603050405020304" pitchFamily="18" charset="0"/>
              </a:rPr>
              <a:t>The </a:t>
            </a:r>
            <a:r>
              <a:rPr lang="en-GB" sz="2400" i="1" dirty="0">
                <a:latin typeface="Times New Roman" panose="02020603050405020304" pitchFamily="18" charset="0"/>
                <a:ea typeface="Times New Roman" panose="02020603050405020304" pitchFamily="18" charset="0"/>
              </a:rPr>
              <a:t>tense </a:t>
            </a:r>
            <a:r>
              <a:rPr lang="en-GB" sz="2400" dirty="0">
                <a:latin typeface="Times New Roman" panose="02020603050405020304" pitchFamily="18" charset="0"/>
                <a:ea typeface="Times New Roman" panose="02020603050405020304" pitchFamily="18" charset="0"/>
              </a:rPr>
              <a:t>of a verb shows its time. </a:t>
            </a:r>
          </a:p>
          <a:p>
            <a:r>
              <a:rPr lang="en-GB" sz="2400" dirty="0">
                <a:latin typeface="Times New Roman" panose="02020603050405020304" pitchFamily="18" charset="0"/>
                <a:ea typeface="Times New Roman" panose="02020603050405020304" pitchFamily="18" charset="0"/>
              </a:rPr>
              <a:t>Each English tense has:</a:t>
            </a:r>
          </a:p>
          <a:p>
            <a:r>
              <a:rPr lang="en-GB" sz="2400" dirty="0">
                <a:latin typeface="Times New Roman" panose="02020603050405020304" pitchFamily="18" charset="0"/>
                <a:ea typeface="Times New Roman" panose="02020603050405020304" pitchFamily="18" charset="0"/>
              </a:rPr>
              <a:t> a </a:t>
            </a:r>
            <a:r>
              <a:rPr lang="en-GB" sz="2400" dirty="0">
                <a:solidFill>
                  <a:srgbClr val="FF0000"/>
                </a:solidFill>
                <a:latin typeface="Times New Roman" panose="02020603050405020304" pitchFamily="18" charset="0"/>
                <a:ea typeface="Times New Roman" panose="02020603050405020304" pitchFamily="18" charset="0"/>
              </a:rPr>
              <a:t>perfect</a:t>
            </a:r>
            <a:r>
              <a:rPr lang="en-GB" sz="2400" dirty="0">
                <a:latin typeface="Times New Roman" panose="02020603050405020304" pitchFamily="18" charset="0"/>
                <a:ea typeface="Times New Roman" panose="02020603050405020304" pitchFamily="18" charset="0"/>
              </a:rPr>
              <a:t> form, indicating completed action, (</a:t>
            </a:r>
            <a:r>
              <a:rPr lang="en-GB" sz="2400" dirty="0">
                <a:solidFill>
                  <a:srgbClr val="FF0000"/>
                </a:solidFill>
                <a:latin typeface="Times New Roman" panose="02020603050405020304" pitchFamily="18" charset="0"/>
                <a:ea typeface="Times New Roman" panose="02020603050405020304" pitchFamily="18" charset="0"/>
              </a:rPr>
              <a:t>have done</a:t>
            </a:r>
            <a:r>
              <a:rPr lang="en-GB" sz="2400" dirty="0">
                <a:latin typeface="Times New Roman" panose="02020603050405020304" pitchFamily="18" charset="0"/>
                <a:ea typeface="Times New Roman" panose="02020603050405020304" pitchFamily="18" charset="0"/>
              </a:rPr>
              <a:t>)</a:t>
            </a:r>
          </a:p>
          <a:p>
            <a:r>
              <a:rPr lang="en-GB" sz="2400" dirty="0">
                <a:latin typeface="Times New Roman" panose="02020603050405020304" pitchFamily="18" charset="0"/>
                <a:ea typeface="Times New Roman" panose="02020603050405020304" pitchFamily="18" charset="0"/>
              </a:rPr>
              <a:t>a </a:t>
            </a:r>
            <a:r>
              <a:rPr lang="en-GB" sz="2400" dirty="0">
                <a:solidFill>
                  <a:srgbClr val="FF0000"/>
                </a:solidFill>
                <a:latin typeface="Times New Roman" panose="02020603050405020304" pitchFamily="18" charset="0"/>
                <a:ea typeface="Times New Roman" panose="02020603050405020304" pitchFamily="18" charset="0"/>
              </a:rPr>
              <a:t>progressive</a:t>
            </a:r>
            <a:r>
              <a:rPr lang="en-GB" sz="2400" dirty="0">
                <a:latin typeface="Times New Roman" panose="02020603050405020304" pitchFamily="18" charset="0"/>
                <a:ea typeface="Times New Roman" panose="02020603050405020304" pitchFamily="18" charset="0"/>
              </a:rPr>
              <a:t> form, indicating an on-going action, and (</a:t>
            </a:r>
            <a:r>
              <a:rPr lang="en-GB" sz="2400" dirty="0">
                <a:solidFill>
                  <a:srgbClr val="FF0000"/>
                </a:solidFill>
                <a:latin typeface="Times New Roman" panose="02020603050405020304" pitchFamily="18" charset="0"/>
                <a:ea typeface="Times New Roman" panose="02020603050405020304" pitchFamily="18" charset="0"/>
              </a:rPr>
              <a:t>be doing</a:t>
            </a:r>
            <a:r>
              <a:rPr lang="en-GB" sz="2400" dirty="0">
                <a:latin typeface="Times New Roman" panose="02020603050405020304" pitchFamily="18" charset="0"/>
                <a:ea typeface="Times New Roman" panose="02020603050405020304" pitchFamily="18" charset="0"/>
              </a:rPr>
              <a:t>)</a:t>
            </a:r>
          </a:p>
          <a:p>
            <a:r>
              <a:rPr lang="en-GB" sz="2400" dirty="0">
                <a:latin typeface="Times New Roman" panose="02020603050405020304" pitchFamily="18" charset="0"/>
                <a:ea typeface="Times New Roman" panose="02020603050405020304" pitchFamily="18" charset="0"/>
              </a:rPr>
              <a:t>a </a:t>
            </a:r>
            <a:r>
              <a:rPr lang="en-GB" sz="2400" dirty="0">
                <a:solidFill>
                  <a:srgbClr val="FF0000"/>
                </a:solidFill>
                <a:latin typeface="Times New Roman" panose="02020603050405020304" pitchFamily="18" charset="0"/>
                <a:ea typeface="Times New Roman" panose="02020603050405020304" pitchFamily="18" charset="0"/>
              </a:rPr>
              <a:t>perfect progressive </a:t>
            </a:r>
            <a:r>
              <a:rPr lang="en-GB" sz="2400" dirty="0">
                <a:latin typeface="Times New Roman" panose="02020603050405020304" pitchFamily="18" charset="0"/>
                <a:ea typeface="Times New Roman" panose="02020603050405020304" pitchFamily="18" charset="0"/>
              </a:rPr>
              <a:t>form, indicating an on-going action that has been in progress for some time. (</a:t>
            </a:r>
            <a:r>
              <a:rPr lang="en-GB" sz="2400" dirty="0">
                <a:solidFill>
                  <a:srgbClr val="FF0000"/>
                </a:solidFill>
                <a:latin typeface="Times New Roman" panose="02020603050405020304" pitchFamily="18" charset="0"/>
                <a:ea typeface="Times New Roman" panose="02020603050405020304" pitchFamily="18" charset="0"/>
              </a:rPr>
              <a:t>have been doing</a:t>
            </a:r>
            <a:r>
              <a:rPr lang="en-GB" sz="2400" dirty="0">
                <a:latin typeface="Times New Roman" panose="02020603050405020304" pitchFamily="18" charset="0"/>
                <a:ea typeface="Times New Roman" panose="02020603050405020304" pitchFamily="18" charset="0"/>
              </a:rPr>
              <a:t>)</a:t>
            </a:r>
          </a:p>
          <a:p>
            <a:endParaRPr lang="en-GB" sz="2400" dirty="0">
              <a:latin typeface="Times New Roman" panose="02020603050405020304" pitchFamily="18" charset="0"/>
              <a:ea typeface="Times New Roman" panose="02020603050405020304" pitchFamily="18" charset="0"/>
            </a:endParaRPr>
          </a:p>
          <a:p>
            <a:r>
              <a:rPr lang="en-GB" sz="2400" dirty="0">
                <a:latin typeface="Times New Roman" panose="02020603050405020304" pitchFamily="18" charset="0"/>
                <a:ea typeface="Times New Roman" panose="02020603050405020304" pitchFamily="18" charset="0"/>
              </a:rPr>
              <a:t> !!!! Note that not all the English tenses can be translated exactly in other languages.</a:t>
            </a:r>
          </a:p>
        </p:txBody>
      </p:sp>
    </p:spTree>
    <p:extLst>
      <p:ext uri="{BB962C8B-B14F-4D97-AF65-F5344CB8AC3E}">
        <p14:creationId xmlns:p14="http://schemas.microsoft.com/office/powerpoint/2010/main" val="137713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57C1A-85AE-4F47-9B05-F5DC85A0C2B4}"/>
              </a:ext>
            </a:extLst>
          </p:cNvPr>
          <p:cNvSpPr>
            <a:spLocks noGrp="1"/>
          </p:cNvSpPr>
          <p:nvPr>
            <p:ph type="title"/>
          </p:nvPr>
        </p:nvSpPr>
        <p:spPr>
          <a:xfrm>
            <a:off x="1375410" y="287637"/>
            <a:ext cx="10058400" cy="1371600"/>
          </a:xfrm>
        </p:spPr>
        <p:txBody>
          <a:bodyPr>
            <a:normAutofit/>
          </a:bodyPr>
          <a:lstStyle/>
          <a:p>
            <a:r>
              <a:rPr lang="en-GB" dirty="0"/>
              <a:t>Here is a chart of the English tenses</a:t>
            </a:r>
            <a:endParaRPr lang="ro-RO" dirty="0"/>
          </a:p>
        </p:txBody>
      </p:sp>
      <p:graphicFrame>
        <p:nvGraphicFramePr>
          <p:cNvPr id="5" name="Table 4">
            <a:extLst>
              <a:ext uri="{FF2B5EF4-FFF2-40B4-BE49-F238E27FC236}">
                <a16:creationId xmlns:a16="http://schemas.microsoft.com/office/drawing/2014/main" id="{BDF20139-5591-4FBC-B980-11D5A1764B7A}"/>
              </a:ext>
            </a:extLst>
          </p:cNvPr>
          <p:cNvGraphicFramePr>
            <a:graphicFrameLocks noGrp="1"/>
          </p:cNvGraphicFramePr>
          <p:nvPr>
            <p:extLst>
              <p:ext uri="{D42A27DB-BD31-4B8C-83A1-F6EECF244321}">
                <p14:modId xmlns:p14="http://schemas.microsoft.com/office/powerpoint/2010/main" val="1382606225"/>
              </p:ext>
            </p:extLst>
          </p:nvPr>
        </p:nvGraphicFramePr>
        <p:xfrm>
          <a:off x="365761" y="1659237"/>
          <a:ext cx="11540528" cy="4789935"/>
        </p:xfrm>
        <a:graphic>
          <a:graphicData uri="http://schemas.openxmlformats.org/drawingml/2006/table">
            <a:tbl>
              <a:tblPr firstRow="1" firstCol="1" bandRow="1">
                <a:tableStyleId>{5C22544A-7EE6-4342-B048-85BDC9FD1C3A}</a:tableStyleId>
              </a:tblPr>
              <a:tblGrid>
                <a:gridCol w="1005839">
                  <a:extLst>
                    <a:ext uri="{9D8B030D-6E8A-4147-A177-3AD203B41FA5}">
                      <a16:colId xmlns:a16="http://schemas.microsoft.com/office/drawing/2014/main" val="14653933"/>
                    </a:ext>
                  </a:extLst>
                </a:gridCol>
                <a:gridCol w="3045607">
                  <a:extLst>
                    <a:ext uri="{9D8B030D-6E8A-4147-A177-3AD203B41FA5}">
                      <a16:colId xmlns:a16="http://schemas.microsoft.com/office/drawing/2014/main" val="2849304565"/>
                    </a:ext>
                  </a:extLst>
                </a:gridCol>
                <a:gridCol w="4964247">
                  <a:extLst>
                    <a:ext uri="{9D8B030D-6E8A-4147-A177-3AD203B41FA5}">
                      <a16:colId xmlns:a16="http://schemas.microsoft.com/office/drawing/2014/main" val="2765742490"/>
                    </a:ext>
                  </a:extLst>
                </a:gridCol>
                <a:gridCol w="2524835">
                  <a:extLst>
                    <a:ext uri="{9D8B030D-6E8A-4147-A177-3AD203B41FA5}">
                      <a16:colId xmlns:a16="http://schemas.microsoft.com/office/drawing/2014/main" val="3827425699"/>
                    </a:ext>
                  </a:extLst>
                </a:gridCol>
              </a:tblGrid>
              <a:tr h="1027115">
                <a:tc>
                  <a:txBody>
                    <a:bodyPr/>
                    <a:lstStyle/>
                    <a:p>
                      <a:pPr indent="448310">
                        <a:lnSpc>
                          <a:spcPct val="115000"/>
                        </a:lnSpc>
                        <a:spcAft>
                          <a:spcPts val="0"/>
                        </a:spcAft>
                      </a:pPr>
                      <a:r>
                        <a:rPr lang="en-GB" sz="2400" dirty="0">
                          <a:solidFill>
                            <a:schemeClr val="tx1"/>
                          </a:solidFill>
                          <a:effectLst/>
                        </a:rPr>
                        <a:t>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spcAft>
                          <a:spcPts val="0"/>
                        </a:spcAft>
                      </a:pPr>
                      <a:r>
                        <a:rPr lang="en-GB" sz="2400" dirty="0">
                          <a:solidFill>
                            <a:schemeClr val="tx1"/>
                          </a:solidFill>
                          <a:effectLst/>
                        </a:rPr>
                        <a:t>Affirmative/</a:t>
                      </a:r>
                      <a:r>
                        <a:rPr lang="en-US" sz="2400" dirty="0">
                          <a:solidFill>
                            <a:schemeClr val="tx1"/>
                          </a:solidFill>
                          <a:effectLst/>
                        </a:rPr>
                        <a:t> </a:t>
                      </a:r>
                      <a:r>
                        <a:rPr lang="en-GB" sz="2400" dirty="0">
                          <a:solidFill>
                            <a:schemeClr val="tx1"/>
                          </a:solidFill>
                          <a:effectLst/>
                        </a:rPr>
                        <a:t>Negative/</a:t>
                      </a:r>
                      <a:endParaRPr lang="ro-RO" sz="2400" dirty="0">
                        <a:solidFill>
                          <a:schemeClr val="tx1"/>
                        </a:solidFill>
                        <a:effectLst/>
                      </a:endParaRPr>
                    </a:p>
                    <a:p>
                      <a:pPr indent="448310" algn="ctr">
                        <a:lnSpc>
                          <a:spcPct val="115000"/>
                        </a:lnSpc>
                        <a:spcAft>
                          <a:spcPts val="0"/>
                        </a:spcAft>
                      </a:pPr>
                      <a:r>
                        <a:rPr lang="en-GB" sz="2400" dirty="0">
                          <a:solidFill>
                            <a:schemeClr val="tx1"/>
                          </a:solidFill>
                          <a:effectLst/>
                        </a:rPr>
                        <a:t>Question</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448310" algn="ctr">
                        <a:lnSpc>
                          <a:spcPct val="115000"/>
                        </a:lnSpc>
                        <a:spcAft>
                          <a:spcPts val="0"/>
                        </a:spcAft>
                      </a:pPr>
                      <a:r>
                        <a:rPr lang="en-GB" sz="2400" dirty="0">
                          <a:solidFill>
                            <a:schemeClr val="tx1"/>
                          </a:solidFill>
                          <a:effectLst/>
                        </a:rPr>
                        <a:t>Use</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448310" algn="ctr">
                        <a:lnSpc>
                          <a:spcPct val="115000"/>
                        </a:lnSpc>
                        <a:spcAft>
                          <a:spcPts val="0"/>
                        </a:spcAft>
                      </a:pPr>
                      <a:r>
                        <a:rPr lang="en-GB" sz="2400" dirty="0">
                          <a:solidFill>
                            <a:schemeClr val="tx1"/>
                          </a:solidFill>
                          <a:effectLst/>
                        </a:rPr>
                        <a:t>Signal Words</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38327760"/>
                  </a:ext>
                </a:extLst>
              </a:tr>
              <a:tr h="3118756">
                <a:tc>
                  <a:txBody>
                    <a:bodyPr/>
                    <a:lstStyle/>
                    <a:p>
                      <a:pPr>
                        <a:lnSpc>
                          <a:spcPct val="115000"/>
                        </a:lnSpc>
                        <a:spcAft>
                          <a:spcPts val="0"/>
                        </a:spcAft>
                      </a:pPr>
                      <a:r>
                        <a:rPr lang="en-GB" sz="2400">
                          <a:solidFill>
                            <a:schemeClr val="tx1"/>
                          </a:solidFill>
                          <a:effectLst/>
                        </a:rPr>
                        <a:t>Simple Present</a:t>
                      </a:r>
                      <a:endParaRPr lang="ro-RO"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 He reads.</a:t>
                      </a:r>
                      <a:endParaRPr lang="ro-RO" sz="2400" dirty="0">
                        <a:solidFill>
                          <a:schemeClr val="tx1"/>
                        </a:solidFill>
                        <a:effectLst/>
                      </a:endParaRPr>
                    </a:p>
                    <a:p>
                      <a:pPr>
                        <a:lnSpc>
                          <a:spcPct val="115000"/>
                        </a:lnSpc>
                        <a:spcAft>
                          <a:spcPts val="0"/>
                        </a:spcAft>
                      </a:pPr>
                      <a:r>
                        <a:rPr lang="en-GB" sz="2400" dirty="0">
                          <a:solidFill>
                            <a:schemeClr val="tx1"/>
                          </a:solidFill>
                          <a:effectLst/>
                        </a:rPr>
                        <a:t>N: He does not read.</a:t>
                      </a:r>
                      <a:endParaRPr lang="ro-RO" sz="2400" dirty="0">
                        <a:solidFill>
                          <a:schemeClr val="tx1"/>
                        </a:solidFill>
                        <a:effectLst/>
                      </a:endParaRPr>
                    </a:p>
                    <a:p>
                      <a:pPr>
                        <a:lnSpc>
                          <a:spcPct val="115000"/>
                        </a:lnSpc>
                        <a:spcAft>
                          <a:spcPts val="0"/>
                        </a:spcAft>
                      </a:pPr>
                      <a:r>
                        <a:rPr lang="en-GB" sz="2400" dirty="0">
                          <a:solidFill>
                            <a:schemeClr val="tx1"/>
                          </a:solidFill>
                          <a:effectLst/>
                        </a:rPr>
                        <a:t>Q: Does he read?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in the present taking place once, never or several times, with certain regularity </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general/habitual activities</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facts – universal truth</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actions taking place one after another</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future action set by a timetable or schedule</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in sentences type I (If I talk,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always, every …, never, normally, often, seldom, sometimes, usually, at the weekend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92603400"/>
                  </a:ext>
                </a:extLst>
              </a:tr>
            </a:tbl>
          </a:graphicData>
        </a:graphic>
      </p:graphicFrame>
    </p:spTree>
    <p:extLst>
      <p:ext uri="{BB962C8B-B14F-4D97-AF65-F5344CB8AC3E}">
        <p14:creationId xmlns:p14="http://schemas.microsoft.com/office/powerpoint/2010/main" val="9882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632AF0F-A96C-409B-8E20-389B9F4F4DF6}"/>
              </a:ext>
            </a:extLst>
          </p:cNvPr>
          <p:cNvGraphicFramePr>
            <a:graphicFrameLocks noGrp="1"/>
          </p:cNvGraphicFramePr>
          <p:nvPr>
            <p:extLst>
              <p:ext uri="{D42A27DB-BD31-4B8C-83A1-F6EECF244321}">
                <p14:modId xmlns:p14="http://schemas.microsoft.com/office/powerpoint/2010/main" val="2436294095"/>
              </p:ext>
            </p:extLst>
          </p:nvPr>
        </p:nvGraphicFramePr>
        <p:xfrm>
          <a:off x="354331" y="228600"/>
          <a:ext cx="11485244" cy="7105016"/>
        </p:xfrm>
        <a:graphic>
          <a:graphicData uri="http://schemas.openxmlformats.org/drawingml/2006/table">
            <a:tbl>
              <a:tblPr firstRow="1" firstCol="1" bandRow="1">
                <a:tableStyleId>{5C22544A-7EE6-4342-B048-85BDC9FD1C3A}</a:tableStyleId>
              </a:tblPr>
              <a:tblGrid>
                <a:gridCol w="2464449">
                  <a:extLst>
                    <a:ext uri="{9D8B030D-6E8A-4147-A177-3AD203B41FA5}">
                      <a16:colId xmlns:a16="http://schemas.microsoft.com/office/drawing/2014/main" val="648509906"/>
                    </a:ext>
                  </a:extLst>
                </a:gridCol>
                <a:gridCol w="2515446">
                  <a:extLst>
                    <a:ext uri="{9D8B030D-6E8A-4147-A177-3AD203B41FA5}">
                      <a16:colId xmlns:a16="http://schemas.microsoft.com/office/drawing/2014/main" val="3146350203"/>
                    </a:ext>
                  </a:extLst>
                </a:gridCol>
                <a:gridCol w="4178368">
                  <a:extLst>
                    <a:ext uri="{9D8B030D-6E8A-4147-A177-3AD203B41FA5}">
                      <a16:colId xmlns:a16="http://schemas.microsoft.com/office/drawing/2014/main" val="882612854"/>
                    </a:ext>
                  </a:extLst>
                </a:gridCol>
                <a:gridCol w="2326981">
                  <a:extLst>
                    <a:ext uri="{9D8B030D-6E8A-4147-A177-3AD203B41FA5}">
                      <a16:colId xmlns:a16="http://schemas.microsoft.com/office/drawing/2014/main" val="3616095908"/>
                    </a:ext>
                  </a:extLst>
                </a:gridCol>
              </a:tblGrid>
              <a:tr h="3435940">
                <a:tc>
                  <a:txBody>
                    <a:bodyPr/>
                    <a:lstStyle/>
                    <a:p>
                      <a:pPr>
                        <a:lnSpc>
                          <a:spcPct val="115000"/>
                        </a:lnSpc>
                        <a:spcAft>
                          <a:spcPts val="0"/>
                        </a:spcAft>
                      </a:pPr>
                      <a:r>
                        <a:rPr lang="en-GB" sz="2400">
                          <a:solidFill>
                            <a:schemeClr val="tx1"/>
                          </a:solidFill>
                          <a:effectLst/>
                        </a:rPr>
                        <a:t>Present Continuous</a:t>
                      </a:r>
                      <a:endParaRPr lang="ro-RO"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 He is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N: He is not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Q: Is he reading?</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action taking place at the moment of speaking</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action taking place only for a temporary period</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action personally arranged for the future</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changing situations</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err="1">
                          <a:solidFill>
                            <a:schemeClr val="tx1"/>
                          </a:solidFill>
                          <a:effectLst/>
                        </a:rPr>
                        <a:t>smb’s</a:t>
                      </a:r>
                      <a:r>
                        <a:rPr lang="en-GB" sz="2400" b="0" dirty="0">
                          <a:solidFill>
                            <a:schemeClr val="tx1"/>
                          </a:solidFill>
                          <a:effectLst/>
                        </a:rPr>
                        <a:t> irritating habit</a:t>
                      </a:r>
                      <a:endParaRPr lang="ro-RO" sz="2400" b="0" dirty="0">
                        <a:solidFill>
                          <a:schemeClr val="tx1"/>
                        </a:solidFill>
                        <a:effectLst/>
                      </a:endParaRPr>
                    </a:p>
                    <a:p>
                      <a:pPr indent="448310">
                        <a:lnSpc>
                          <a:spcPct val="115000"/>
                        </a:lnSpc>
                        <a:spcAft>
                          <a:spcPts val="0"/>
                        </a:spcAft>
                      </a:pPr>
                      <a:r>
                        <a:rPr lang="en-GB" sz="2400" b="0" dirty="0">
                          <a:solidFill>
                            <a:schemeClr val="tx1"/>
                          </a:solidFill>
                          <a:effectLst/>
                        </a:rPr>
                        <a:t> </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at the moment, just, just now, Listen!, Look!, now, right now, today, this week, these days, tonight, tomorrow </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10994265"/>
                  </a:ext>
                </a:extLst>
              </a:tr>
              <a:tr h="3051856">
                <a:tc>
                  <a:txBody>
                    <a:bodyPr/>
                    <a:lstStyle/>
                    <a:p>
                      <a:pPr>
                        <a:lnSpc>
                          <a:spcPct val="115000"/>
                        </a:lnSpc>
                        <a:spcAft>
                          <a:spcPts val="0"/>
                        </a:spcAft>
                      </a:pPr>
                      <a:r>
                        <a:rPr lang="en-GB" sz="2400" dirty="0">
                          <a:solidFill>
                            <a:schemeClr val="tx1"/>
                          </a:solidFill>
                          <a:effectLst/>
                        </a:rPr>
                        <a:t>Simple Past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 He read.</a:t>
                      </a:r>
                      <a:endParaRPr lang="ro-RO" sz="2400" dirty="0">
                        <a:solidFill>
                          <a:schemeClr val="tx1"/>
                        </a:solidFill>
                        <a:effectLst/>
                      </a:endParaRPr>
                    </a:p>
                    <a:p>
                      <a:pPr>
                        <a:lnSpc>
                          <a:spcPct val="115000"/>
                        </a:lnSpc>
                        <a:spcAft>
                          <a:spcPts val="0"/>
                        </a:spcAft>
                      </a:pPr>
                      <a:r>
                        <a:rPr lang="en-GB" sz="2400" dirty="0">
                          <a:solidFill>
                            <a:schemeClr val="tx1"/>
                          </a:solidFill>
                          <a:effectLst/>
                        </a:rPr>
                        <a:t>N: He did not read.</a:t>
                      </a:r>
                      <a:endParaRPr lang="ro-RO" sz="2400" dirty="0">
                        <a:solidFill>
                          <a:schemeClr val="tx1"/>
                        </a:solidFill>
                        <a:effectLst/>
                      </a:endParaRPr>
                    </a:p>
                    <a:p>
                      <a:pPr>
                        <a:lnSpc>
                          <a:spcPct val="115000"/>
                        </a:lnSpc>
                        <a:spcAft>
                          <a:spcPts val="0"/>
                        </a:spcAft>
                      </a:pPr>
                      <a:r>
                        <a:rPr lang="en-GB" sz="2400" dirty="0">
                          <a:solidFill>
                            <a:schemeClr val="tx1"/>
                          </a:solidFill>
                          <a:effectLst/>
                        </a:rPr>
                        <a:t>Q: Did he read?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in the past taking place once, never or several times</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actions taking place one after another in the past</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taking place in the middle of another action</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in sentence type II (If I talked,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yesterday, 2 minutes ago, in 1990, the other day, last Friday, when I was a child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26615516"/>
                  </a:ext>
                </a:extLst>
              </a:tr>
            </a:tbl>
          </a:graphicData>
        </a:graphic>
      </p:graphicFrame>
    </p:spTree>
    <p:extLst>
      <p:ext uri="{BB962C8B-B14F-4D97-AF65-F5344CB8AC3E}">
        <p14:creationId xmlns:p14="http://schemas.microsoft.com/office/powerpoint/2010/main" val="202255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0F4814-7D5A-4DC4-B787-18D18347ECF0}"/>
              </a:ext>
            </a:extLst>
          </p:cNvPr>
          <p:cNvGraphicFramePr>
            <a:graphicFrameLocks noGrp="1"/>
          </p:cNvGraphicFramePr>
          <p:nvPr>
            <p:extLst>
              <p:ext uri="{D42A27DB-BD31-4B8C-83A1-F6EECF244321}">
                <p14:modId xmlns:p14="http://schemas.microsoft.com/office/powerpoint/2010/main" val="2138397461"/>
              </p:ext>
            </p:extLst>
          </p:nvPr>
        </p:nvGraphicFramePr>
        <p:xfrm>
          <a:off x="411480" y="201411"/>
          <a:ext cx="11600229" cy="6687567"/>
        </p:xfrm>
        <a:graphic>
          <a:graphicData uri="http://schemas.openxmlformats.org/drawingml/2006/table">
            <a:tbl>
              <a:tblPr firstRow="1" firstCol="1" bandRow="1">
                <a:tableStyleId>{5C22544A-7EE6-4342-B048-85BDC9FD1C3A}</a:tableStyleId>
              </a:tblPr>
              <a:tblGrid>
                <a:gridCol w="1588770">
                  <a:extLst>
                    <a:ext uri="{9D8B030D-6E8A-4147-A177-3AD203B41FA5}">
                      <a16:colId xmlns:a16="http://schemas.microsoft.com/office/drawing/2014/main" val="1086744932"/>
                    </a:ext>
                  </a:extLst>
                </a:gridCol>
                <a:gridCol w="2307520">
                  <a:extLst>
                    <a:ext uri="{9D8B030D-6E8A-4147-A177-3AD203B41FA5}">
                      <a16:colId xmlns:a16="http://schemas.microsoft.com/office/drawing/2014/main" val="1747839189"/>
                    </a:ext>
                  </a:extLst>
                </a:gridCol>
                <a:gridCol w="5353661">
                  <a:extLst>
                    <a:ext uri="{9D8B030D-6E8A-4147-A177-3AD203B41FA5}">
                      <a16:colId xmlns:a16="http://schemas.microsoft.com/office/drawing/2014/main" val="3011147650"/>
                    </a:ext>
                  </a:extLst>
                </a:gridCol>
                <a:gridCol w="2350278">
                  <a:extLst>
                    <a:ext uri="{9D8B030D-6E8A-4147-A177-3AD203B41FA5}">
                      <a16:colId xmlns:a16="http://schemas.microsoft.com/office/drawing/2014/main" val="1663665153"/>
                    </a:ext>
                  </a:extLst>
                </a:gridCol>
              </a:tblGrid>
              <a:tr h="1738328">
                <a:tc>
                  <a:txBody>
                    <a:bodyPr/>
                    <a:lstStyle/>
                    <a:p>
                      <a:pPr>
                        <a:lnSpc>
                          <a:spcPct val="115000"/>
                        </a:lnSpc>
                        <a:spcAft>
                          <a:spcPts val="0"/>
                        </a:spcAft>
                      </a:pPr>
                      <a:r>
                        <a:rPr lang="en-GB" sz="2400">
                          <a:solidFill>
                            <a:schemeClr val="tx1"/>
                          </a:solidFill>
                          <a:effectLst/>
                        </a:rPr>
                        <a:t>Past Continuous	</a:t>
                      </a:r>
                      <a:endParaRPr lang="ro-RO"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 He was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N: He was not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Q: Was he reading?	</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action going on at a certain time in the past</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long actions taking place at the same time</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long action in the past that is interrupted by another action</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at … o’clock yesterday, when, while, as long as</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2136053"/>
                  </a:ext>
                </a:extLst>
              </a:tr>
              <a:tr h="4369509">
                <a:tc>
                  <a:txBody>
                    <a:bodyPr/>
                    <a:lstStyle/>
                    <a:p>
                      <a:pPr>
                        <a:lnSpc>
                          <a:spcPct val="115000"/>
                        </a:lnSpc>
                        <a:spcAft>
                          <a:spcPts val="0"/>
                        </a:spcAft>
                      </a:pPr>
                      <a:r>
                        <a:rPr lang="en-GB" sz="2400" dirty="0">
                          <a:solidFill>
                            <a:schemeClr val="tx1"/>
                          </a:solidFill>
                          <a:effectLst/>
                        </a:rPr>
                        <a:t>Present Perfect Simple</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 He has read.</a:t>
                      </a:r>
                      <a:endParaRPr lang="ro-RO" sz="2400" dirty="0">
                        <a:solidFill>
                          <a:schemeClr val="tx1"/>
                        </a:solidFill>
                        <a:effectLst/>
                      </a:endParaRPr>
                    </a:p>
                    <a:p>
                      <a:pPr>
                        <a:lnSpc>
                          <a:spcPct val="115000"/>
                        </a:lnSpc>
                        <a:spcAft>
                          <a:spcPts val="0"/>
                        </a:spcAft>
                      </a:pPr>
                      <a:r>
                        <a:rPr lang="en-GB" sz="2400" dirty="0">
                          <a:solidFill>
                            <a:schemeClr val="tx1"/>
                          </a:solidFill>
                          <a:effectLst/>
                        </a:rPr>
                        <a:t>N: He has not read.</a:t>
                      </a:r>
                      <a:endParaRPr lang="ro-RO" sz="2400" dirty="0">
                        <a:solidFill>
                          <a:schemeClr val="tx1"/>
                        </a:solidFill>
                        <a:effectLst/>
                      </a:endParaRPr>
                    </a:p>
                    <a:p>
                      <a:pPr>
                        <a:lnSpc>
                          <a:spcPct val="115000"/>
                        </a:lnSpc>
                        <a:spcAft>
                          <a:spcPts val="0"/>
                        </a:spcAft>
                      </a:pPr>
                      <a:r>
                        <a:rPr lang="en-GB" sz="2400" dirty="0">
                          <a:solidFill>
                            <a:schemeClr val="tx1"/>
                          </a:solidFill>
                          <a:effectLst/>
                        </a:rPr>
                        <a:t>Q: Has he read?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putting emphasis on the result of a past action that could have taken place at any moment in the past</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that is still going on (non-action verbs)</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that has stopped recently</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finished action that has an influence on the present</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that has taken place once, never or several times before the moment of speaking</a:t>
                      </a:r>
                      <a:endParaRPr lang="ro-RO" sz="2400" dirty="0">
                        <a:solidFill>
                          <a:schemeClr val="tx1"/>
                        </a:solidFill>
                        <a:effectLst/>
                      </a:endParaRPr>
                    </a:p>
                  </a:txBody>
                  <a:tcPr marL="0" marR="0" marT="0" marB="0"/>
                </a:tc>
                <a:tc>
                  <a:txBody>
                    <a:bodyPr/>
                    <a:lstStyle/>
                    <a:p>
                      <a:pPr>
                        <a:lnSpc>
                          <a:spcPct val="115000"/>
                        </a:lnSpc>
                        <a:spcAft>
                          <a:spcPts val="0"/>
                        </a:spcAft>
                      </a:pPr>
                      <a:r>
                        <a:rPr lang="en-GB" sz="2400" dirty="0">
                          <a:solidFill>
                            <a:schemeClr val="tx1"/>
                          </a:solidFill>
                          <a:effectLst/>
                        </a:rPr>
                        <a:t>already, ever, just, never, not yet, so far, till now, up to now, since, for, today, these days, this week, lately, recently, it’s the first, second …time, to be - superlative</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21614111"/>
                  </a:ext>
                </a:extLst>
              </a:tr>
            </a:tbl>
          </a:graphicData>
        </a:graphic>
      </p:graphicFrame>
    </p:spTree>
    <p:extLst>
      <p:ext uri="{BB962C8B-B14F-4D97-AF65-F5344CB8AC3E}">
        <p14:creationId xmlns:p14="http://schemas.microsoft.com/office/powerpoint/2010/main" val="123545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87F1BA-C6F0-4A53-9D46-CDB4809F294A}"/>
              </a:ext>
            </a:extLst>
          </p:cNvPr>
          <p:cNvGraphicFramePr>
            <a:graphicFrameLocks noGrp="1"/>
          </p:cNvGraphicFramePr>
          <p:nvPr>
            <p:extLst>
              <p:ext uri="{D42A27DB-BD31-4B8C-83A1-F6EECF244321}">
                <p14:modId xmlns:p14="http://schemas.microsoft.com/office/powerpoint/2010/main" val="4204830908"/>
              </p:ext>
            </p:extLst>
          </p:nvPr>
        </p:nvGraphicFramePr>
        <p:xfrm>
          <a:off x="251460" y="351832"/>
          <a:ext cx="11493697" cy="6263768"/>
        </p:xfrm>
        <a:graphic>
          <a:graphicData uri="http://schemas.openxmlformats.org/drawingml/2006/table">
            <a:tbl>
              <a:tblPr firstRow="1" firstCol="1" bandRow="1">
                <a:tableStyleId>{5C22544A-7EE6-4342-B048-85BDC9FD1C3A}</a:tableStyleId>
              </a:tblPr>
              <a:tblGrid>
                <a:gridCol w="2504799">
                  <a:extLst>
                    <a:ext uri="{9D8B030D-6E8A-4147-A177-3AD203B41FA5}">
                      <a16:colId xmlns:a16="http://schemas.microsoft.com/office/drawing/2014/main" val="3722305801"/>
                    </a:ext>
                  </a:extLst>
                </a:gridCol>
                <a:gridCol w="2556629">
                  <a:extLst>
                    <a:ext uri="{9D8B030D-6E8A-4147-A177-3AD203B41FA5}">
                      <a16:colId xmlns:a16="http://schemas.microsoft.com/office/drawing/2014/main" val="1882544046"/>
                    </a:ext>
                  </a:extLst>
                </a:gridCol>
                <a:gridCol w="4246778">
                  <a:extLst>
                    <a:ext uri="{9D8B030D-6E8A-4147-A177-3AD203B41FA5}">
                      <a16:colId xmlns:a16="http://schemas.microsoft.com/office/drawing/2014/main" val="2413608795"/>
                    </a:ext>
                  </a:extLst>
                </a:gridCol>
                <a:gridCol w="2185491">
                  <a:extLst>
                    <a:ext uri="{9D8B030D-6E8A-4147-A177-3AD203B41FA5}">
                      <a16:colId xmlns:a16="http://schemas.microsoft.com/office/drawing/2014/main" val="120476248"/>
                    </a:ext>
                  </a:extLst>
                </a:gridCol>
              </a:tblGrid>
              <a:tr h="2853372">
                <a:tc>
                  <a:txBody>
                    <a:bodyPr/>
                    <a:lstStyle/>
                    <a:p>
                      <a:pPr>
                        <a:lnSpc>
                          <a:spcPct val="115000"/>
                        </a:lnSpc>
                        <a:spcAft>
                          <a:spcPts val="0"/>
                        </a:spcAft>
                      </a:pPr>
                      <a:r>
                        <a:rPr lang="en-GB" sz="2400" dirty="0">
                          <a:solidFill>
                            <a:schemeClr val="tx1"/>
                          </a:solidFill>
                          <a:effectLst/>
                        </a:rPr>
                        <a:t>Present Perfect Continuous</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 He has been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N: He has not been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Q: Has he been reading?</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putting emphasis on the course or duration (not the result)</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action that has recently stopped or is still going on and there is evidence about it</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finished action that influenced the present</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all day, for 4 years, since 1993, how long?, the whole week</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3192474"/>
                  </a:ext>
                </a:extLst>
              </a:tr>
              <a:tr h="3264175">
                <a:tc>
                  <a:txBody>
                    <a:bodyPr/>
                    <a:lstStyle/>
                    <a:p>
                      <a:pPr>
                        <a:lnSpc>
                          <a:spcPct val="115000"/>
                        </a:lnSpc>
                        <a:spcAft>
                          <a:spcPts val="0"/>
                        </a:spcAft>
                      </a:pPr>
                      <a:r>
                        <a:rPr lang="en-GB" sz="2400" dirty="0">
                          <a:solidFill>
                            <a:schemeClr val="tx1"/>
                          </a:solidFill>
                          <a:effectLst/>
                        </a:rPr>
                        <a:t>Past Perfect Simple</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 He had read.</a:t>
                      </a:r>
                      <a:endParaRPr lang="ro-RO" sz="2400" dirty="0">
                        <a:solidFill>
                          <a:schemeClr val="tx1"/>
                        </a:solidFill>
                        <a:effectLst/>
                      </a:endParaRPr>
                    </a:p>
                    <a:p>
                      <a:pPr>
                        <a:lnSpc>
                          <a:spcPct val="115000"/>
                        </a:lnSpc>
                        <a:spcAft>
                          <a:spcPts val="0"/>
                        </a:spcAft>
                      </a:pPr>
                      <a:r>
                        <a:rPr lang="en-GB" sz="2400" dirty="0">
                          <a:solidFill>
                            <a:schemeClr val="tx1"/>
                          </a:solidFill>
                          <a:effectLst/>
                        </a:rPr>
                        <a:t>N: He had not read.</a:t>
                      </a:r>
                      <a:endParaRPr lang="ro-RO" sz="2400" dirty="0">
                        <a:solidFill>
                          <a:schemeClr val="tx1"/>
                        </a:solidFill>
                        <a:effectLst/>
                      </a:endParaRPr>
                    </a:p>
                    <a:p>
                      <a:pPr>
                        <a:lnSpc>
                          <a:spcPct val="115000"/>
                        </a:lnSpc>
                        <a:spcAft>
                          <a:spcPts val="0"/>
                        </a:spcAft>
                      </a:pPr>
                      <a:r>
                        <a:rPr lang="en-GB" sz="2400" dirty="0">
                          <a:solidFill>
                            <a:schemeClr val="tx1"/>
                          </a:solidFill>
                          <a:effectLst/>
                        </a:rPr>
                        <a:t>Q: Had he read? </a:t>
                      </a:r>
                      <a:endParaRPr lang="ro-RO" sz="2400" dirty="0">
                        <a:solidFill>
                          <a:schemeClr val="tx1"/>
                        </a:solidFill>
                        <a:effectLst/>
                      </a:endParaRPr>
                    </a:p>
                    <a:p>
                      <a:pPr indent="448310">
                        <a:lnSpc>
                          <a:spcPct val="115000"/>
                        </a:lnSpc>
                        <a:spcAft>
                          <a:spcPts val="0"/>
                        </a:spcAft>
                      </a:pPr>
                      <a:r>
                        <a:rPr lang="en-GB" sz="2400" dirty="0">
                          <a:solidFill>
                            <a:schemeClr val="tx1"/>
                          </a:solidFill>
                          <a:effectLst/>
                        </a:rPr>
                        <a:t>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taking place before a certain time in the past</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sometimes interchangeable with past perfect progressive</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putting emphasis only on the fact (not the duration)</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if sentence type III (If I had talked,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already, just, never, not yet, once, until that day</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1477076"/>
                  </a:ext>
                </a:extLst>
              </a:tr>
            </a:tbl>
          </a:graphicData>
        </a:graphic>
      </p:graphicFrame>
    </p:spTree>
    <p:extLst>
      <p:ext uri="{BB962C8B-B14F-4D97-AF65-F5344CB8AC3E}">
        <p14:creationId xmlns:p14="http://schemas.microsoft.com/office/powerpoint/2010/main" val="333124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9A87919-E9DA-4AC0-A0AF-E726275D8725}"/>
              </a:ext>
            </a:extLst>
          </p:cNvPr>
          <p:cNvGraphicFramePr>
            <a:graphicFrameLocks noGrp="1"/>
          </p:cNvGraphicFramePr>
          <p:nvPr>
            <p:extLst>
              <p:ext uri="{D42A27DB-BD31-4B8C-83A1-F6EECF244321}">
                <p14:modId xmlns:p14="http://schemas.microsoft.com/office/powerpoint/2010/main" val="3636242236"/>
              </p:ext>
            </p:extLst>
          </p:nvPr>
        </p:nvGraphicFramePr>
        <p:xfrm>
          <a:off x="512956" y="606868"/>
          <a:ext cx="11162370" cy="5953575"/>
        </p:xfrm>
        <a:graphic>
          <a:graphicData uri="http://schemas.openxmlformats.org/drawingml/2006/table">
            <a:tbl>
              <a:tblPr firstRow="1" firstCol="1" bandRow="1">
                <a:tableStyleId>{5C22544A-7EE6-4342-B048-85BDC9FD1C3A}</a:tableStyleId>
              </a:tblPr>
              <a:tblGrid>
                <a:gridCol w="1773044">
                  <a:extLst>
                    <a:ext uri="{9D8B030D-6E8A-4147-A177-3AD203B41FA5}">
                      <a16:colId xmlns:a16="http://schemas.microsoft.com/office/drawing/2014/main" val="972774502"/>
                    </a:ext>
                  </a:extLst>
                </a:gridCol>
                <a:gridCol w="2823210">
                  <a:extLst>
                    <a:ext uri="{9D8B030D-6E8A-4147-A177-3AD203B41FA5}">
                      <a16:colId xmlns:a16="http://schemas.microsoft.com/office/drawing/2014/main" val="1109510086"/>
                    </a:ext>
                  </a:extLst>
                </a:gridCol>
                <a:gridCol w="4304551">
                  <a:extLst>
                    <a:ext uri="{9D8B030D-6E8A-4147-A177-3AD203B41FA5}">
                      <a16:colId xmlns:a16="http://schemas.microsoft.com/office/drawing/2014/main" val="584360121"/>
                    </a:ext>
                  </a:extLst>
                </a:gridCol>
                <a:gridCol w="2261565">
                  <a:extLst>
                    <a:ext uri="{9D8B030D-6E8A-4147-A177-3AD203B41FA5}">
                      <a16:colId xmlns:a16="http://schemas.microsoft.com/office/drawing/2014/main" val="3273703077"/>
                    </a:ext>
                  </a:extLst>
                </a:gridCol>
              </a:tblGrid>
              <a:tr h="3032003">
                <a:tc>
                  <a:txBody>
                    <a:bodyPr/>
                    <a:lstStyle/>
                    <a:p>
                      <a:pPr>
                        <a:lnSpc>
                          <a:spcPct val="115000"/>
                        </a:lnSpc>
                        <a:spcAft>
                          <a:spcPts val="0"/>
                        </a:spcAft>
                      </a:pPr>
                      <a:r>
                        <a:rPr lang="en-GB" sz="2400" dirty="0">
                          <a:solidFill>
                            <a:schemeClr val="tx1"/>
                          </a:solidFill>
                          <a:effectLst/>
                        </a:rPr>
                        <a:t>Past Perfect Continuous</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 He had been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N: He had not been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Q: Had he been reading?</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action taking place before a certain time in the past</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sometimes interchangeable with past perfect simple</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putting emphasis on the duration or course of an action</a:t>
                      </a:r>
                      <a:endParaRPr lang="ro-RO" sz="2400" b="0" dirty="0">
                        <a:solidFill>
                          <a:schemeClr val="tx1"/>
                        </a:solidFill>
                        <a:effectLst/>
                      </a:endParaRPr>
                    </a:p>
                    <a:p>
                      <a:pPr indent="448310">
                        <a:lnSpc>
                          <a:spcPct val="115000"/>
                        </a:lnSpc>
                        <a:spcAft>
                          <a:spcPts val="0"/>
                        </a:spcAft>
                      </a:pPr>
                      <a:r>
                        <a:rPr lang="en-GB" sz="2400" b="0" dirty="0">
                          <a:solidFill>
                            <a:schemeClr val="tx1"/>
                          </a:solidFill>
                          <a:effectLst/>
                        </a:rPr>
                        <a:t> </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nSpc>
                          <a:spcPct val="115000"/>
                        </a:lnSpc>
                        <a:spcAft>
                          <a:spcPts val="0"/>
                        </a:spcAft>
                      </a:pPr>
                      <a:r>
                        <a:rPr lang="en-GB" sz="2400" b="0" dirty="0">
                          <a:solidFill>
                            <a:schemeClr val="tx1"/>
                          </a:solidFill>
                          <a:effectLst/>
                        </a:rPr>
                        <a:t>for, since, the whole day, all day</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729762618"/>
                  </a:ext>
                </a:extLst>
              </a:tr>
              <a:tr h="2650417">
                <a:tc>
                  <a:txBody>
                    <a:bodyPr/>
                    <a:lstStyle/>
                    <a:p>
                      <a:pPr>
                        <a:lnSpc>
                          <a:spcPct val="115000"/>
                        </a:lnSpc>
                        <a:spcAft>
                          <a:spcPts val="0"/>
                        </a:spcAft>
                      </a:pPr>
                      <a:r>
                        <a:rPr lang="en-GB" sz="2400">
                          <a:solidFill>
                            <a:schemeClr val="tx1"/>
                          </a:solidFill>
                          <a:effectLst/>
                        </a:rPr>
                        <a:t>Future  Simple</a:t>
                      </a:r>
                      <a:endParaRPr lang="ro-RO"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 He will read.</a:t>
                      </a:r>
                      <a:endParaRPr lang="ro-RO" sz="2400" dirty="0">
                        <a:solidFill>
                          <a:schemeClr val="tx1"/>
                        </a:solidFill>
                        <a:effectLst/>
                      </a:endParaRPr>
                    </a:p>
                    <a:p>
                      <a:pPr>
                        <a:lnSpc>
                          <a:spcPct val="115000"/>
                        </a:lnSpc>
                        <a:spcAft>
                          <a:spcPts val="0"/>
                        </a:spcAft>
                      </a:pPr>
                      <a:r>
                        <a:rPr lang="en-GB" sz="2400" dirty="0">
                          <a:solidFill>
                            <a:schemeClr val="tx1"/>
                          </a:solidFill>
                          <a:effectLst/>
                        </a:rPr>
                        <a:t>N: He will not read. </a:t>
                      </a:r>
                      <a:endParaRPr lang="ro-RO" sz="2400" dirty="0">
                        <a:solidFill>
                          <a:schemeClr val="tx1"/>
                        </a:solidFill>
                        <a:effectLst/>
                      </a:endParaRPr>
                    </a:p>
                    <a:p>
                      <a:pPr>
                        <a:lnSpc>
                          <a:spcPct val="115000"/>
                        </a:lnSpc>
                        <a:spcAft>
                          <a:spcPts val="0"/>
                        </a:spcAft>
                      </a:pPr>
                      <a:r>
                        <a:rPr lang="en-GB" sz="2400" dirty="0">
                          <a:solidFill>
                            <a:schemeClr val="tx1"/>
                          </a:solidFill>
                          <a:effectLst/>
                        </a:rPr>
                        <a:t>Q: Will he read?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in the future that cannot be influenced</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spontaneous decision</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assumption with regard to the future</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assumption: I think, probably, perhaps</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in a year, next …, tomorrow</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43596440"/>
                  </a:ext>
                </a:extLst>
              </a:tr>
            </a:tbl>
          </a:graphicData>
        </a:graphic>
      </p:graphicFrame>
    </p:spTree>
    <p:extLst>
      <p:ext uri="{BB962C8B-B14F-4D97-AF65-F5344CB8AC3E}">
        <p14:creationId xmlns:p14="http://schemas.microsoft.com/office/powerpoint/2010/main" val="3633859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5767572-8769-4B4B-A0E2-B969166FDE63}"/>
              </a:ext>
            </a:extLst>
          </p:cNvPr>
          <p:cNvGraphicFramePr>
            <a:graphicFrameLocks noGrp="1"/>
          </p:cNvGraphicFramePr>
          <p:nvPr>
            <p:extLst>
              <p:ext uri="{D42A27DB-BD31-4B8C-83A1-F6EECF244321}">
                <p14:modId xmlns:p14="http://schemas.microsoft.com/office/powerpoint/2010/main" val="452568597"/>
              </p:ext>
            </p:extLst>
          </p:nvPr>
        </p:nvGraphicFramePr>
        <p:xfrm>
          <a:off x="278130" y="162025"/>
          <a:ext cx="11635740" cy="6884566"/>
        </p:xfrm>
        <a:graphic>
          <a:graphicData uri="http://schemas.openxmlformats.org/drawingml/2006/table">
            <a:tbl>
              <a:tblPr firstRow="1" firstCol="1" bandRow="1">
                <a:tableStyleId>{5C22544A-7EE6-4342-B048-85BDC9FD1C3A}</a:tableStyleId>
              </a:tblPr>
              <a:tblGrid>
                <a:gridCol w="1895112">
                  <a:extLst>
                    <a:ext uri="{9D8B030D-6E8A-4147-A177-3AD203B41FA5}">
                      <a16:colId xmlns:a16="http://schemas.microsoft.com/office/drawing/2014/main" val="3708200205"/>
                    </a:ext>
                  </a:extLst>
                </a:gridCol>
                <a:gridCol w="3150037">
                  <a:extLst>
                    <a:ext uri="{9D8B030D-6E8A-4147-A177-3AD203B41FA5}">
                      <a16:colId xmlns:a16="http://schemas.microsoft.com/office/drawing/2014/main" val="1846831291"/>
                    </a:ext>
                  </a:extLst>
                </a:gridCol>
                <a:gridCol w="4233119">
                  <a:extLst>
                    <a:ext uri="{9D8B030D-6E8A-4147-A177-3AD203B41FA5}">
                      <a16:colId xmlns:a16="http://schemas.microsoft.com/office/drawing/2014/main" val="3513920876"/>
                    </a:ext>
                  </a:extLst>
                </a:gridCol>
                <a:gridCol w="2357472">
                  <a:extLst>
                    <a:ext uri="{9D8B030D-6E8A-4147-A177-3AD203B41FA5}">
                      <a16:colId xmlns:a16="http://schemas.microsoft.com/office/drawing/2014/main" val="3972749417"/>
                    </a:ext>
                  </a:extLst>
                </a:gridCol>
              </a:tblGrid>
              <a:tr h="2573628">
                <a:tc>
                  <a:txBody>
                    <a:bodyPr/>
                    <a:lstStyle/>
                    <a:p>
                      <a:pPr>
                        <a:lnSpc>
                          <a:spcPct val="115000"/>
                        </a:lnSpc>
                        <a:spcAft>
                          <a:spcPts val="0"/>
                        </a:spcAft>
                      </a:pPr>
                      <a:r>
                        <a:rPr lang="en-GB" sz="2400" dirty="0">
                          <a:solidFill>
                            <a:schemeClr val="tx1"/>
                          </a:solidFill>
                          <a:effectLst/>
                        </a:rPr>
                        <a:t>Future  Continuous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 He will be reading.</a:t>
                      </a:r>
                      <a:endParaRPr lang="en-US" sz="2400" b="0" dirty="0">
                        <a:solidFill>
                          <a:schemeClr val="tx1"/>
                        </a:solidFill>
                        <a:effectLst/>
                      </a:endParaRPr>
                    </a:p>
                    <a:p>
                      <a:pPr>
                        <a:lnSpc>
                          <a:spcPct val="115000"/>
                        </a:lnSpc>
                        <a:spcAft>
                          <a:spcPts val="0"/>
                        </a:spcAft>
                      </a:pPr>
                      <a:r>
                        <a:rPr lang="en-GB" sz="2400" b="0" dirty="0">
                          <a:solidFill>
                            <a:schemeClr val="tx1"/>
                          </a:solidFill>
                          <a:effectLst/>
                        </a:rPr>
                        <a:t>N: He will not be reading.</a:t>
                      </a:r>
                      <a:endParaRPr lang="en-US" sz="2400" b="0" dirty="0">
                        <a:solidFill>
                          <a:schemeClr val="tx1"/>
                        </a:solidFill>
                        <a:effectLst/>
                      </a:endParaRPr>
                    </a:p>
                    <a:p>
                      <a:pPr>
                        <a:lnSpc>
                          <a:spcPct val="115000"/>
                        </a:lnSpc>
                        <a:spcAft>
                          <a:spcPts val="0"/>
                        </a:spcAft>
                      </a:pPr>
                      <a:r>
                        <a:rPr lang="en-GB" sz="2400" b="0" dirty="0">
                          <a:solidFill>
                            <a:schemeClr val="tx1"/>
                          </a:solidFill>
                          <a:effectLst/>
                        </a:rPr>
                        <a:t>Q: Will he be reading?</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action that will be in progress at a certain time in the future</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action that is sure to happen in the near future</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predicting future trends and tendencies</a:t>
                      </a:r>
                      <a:endParaRPr lang="ro-RO" sz="2400" b="0" dirty="0">
                        <a:solidFill>
                          <a:schemeClr val="tx1"/>
                        </a:solidFill>
                        <a:effectLst/>
                      </a:endParaRPr>
                    </a:p>
                    <a:p>
                      <a:pPr indent="448310">
                        <a:lnSpc>
                          <a:spcPct val="115000"/>
                        </a:lnSpc>
                        <a:spcAft>
                          <a:spcPts val="0"/>
                        </a:spcAft>
                      </a:pPr>
                      <a:r>
                        <a:rPr lang="en-GB" sz="2400" b="0" dirty="0">
                          <a:solidFill>
                            <a:schemeClr val="tx1"/>
                          </a:solidFill>
                          <a:effectLst/>
                        </a:rPr>
                        <a:t> </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nSpc>
                          <a:spcPct val="115000"/>
                        </a:lnSpc>
                        <a:spcAft>
                          <a:spcPts val="0"/>
                        </a:spcAft>
                      </a:pPr>
                      <a:r>
                        <a:rPr lang="en-GB" sz="2400" b="0" dirty="0">
                          <a:solidFill>
                            <a:schemeClr val="tx1"/>
                          </a:solidFill>
                          <a:effectLst/>
                        </a:rPr>
                        <a:t>in one year, next week, tomorrow at this time, at …o’clock</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233358417"/>
                  </a:ext>
                </a:extLst>
              </a:tr>
              <a:tr h="1462046">
                <a:tc>
                  <a:txBody>
                    <a:bodyPr/>
                    <a:lstStyle/>
                    <a:p>
                      <a:pPr>
                        <a:lnSpc>
                          <a:spcPct val="115000"/>
                        </a:lnSpc>
                        <a:spcAft>
                          <a:spcPts val="0"/>
                        </a:spcAft>
                      </a:pPr>
                      <a:r>
                        <a:rPr lang="en-GB" sz="2400" dirty="0">
                          <a:solidFill>
                            <a:schemeClr val="tx1"/>
                          </a:solidFill>
                          <a:effectLst/>
                        </a:rPr>
                        <a:t>Future Perfect</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 He will have read.</a:t>
                      </a:r>
                      <a:endParaRPr lang="ro-RO" sz="2400" dirty="0">
                        <a:solidFill>
                          <a:schemeClr val="tx1"/>
                        </a:solidFill>
                        <a:effectLst/>
                      </a:endParaRPr>
                    </a:p>
                    <a:p>
                      <a:pPr>
                        <a:lnSpc>
                          <a:spcPct val="115000"/>
                        </a:lnSpc>
                        <a:spcAft>
                          <a:spcPts val="0"/>
                        </a:spcAft>
                      </a:pPr>
                      <a:r>
                        <a:rPr lang="en-GB" sz="2400" dirty="0">
                          <a:solidFill>
                            <a:schemeClr val="tx1"/>
                          </a:solidFill>
                          <a:effectLst/>
                        </a:rPr>
                        <a:t>N: He will not have read.</a:t>
                      </a:r>
                      <a:endParaRPr lang="ro-RO" sz="2400" dirty="0">
                        <a:solidFill>
                          <a:schemeClr val="tx1"/>
                        </a:solidFill>
                        <a:effectLst/>
                      </a:endParaRPr>
                    </a:p>
                    <a:p>
                      <a:pPr>
                        <a:lnSpc>
                          <a:spcPct val="115000"/>
                        </a:lnSpc>
                        <a:spcAft>
                          <a:spcPts val="0"/>
                        </a:spcAft>
                      </a:pPr>
                      <a:r>
                        <a:rPr lang="en-GB" sz="2400" dirty="0">
                          <a:solidFill>
                            <a:schemeClr val="tx1"/>
                          </a:solidFill>
                          <a:effectLst/>
                        </a:rPr>
                        <a:t>Q: Will he have read?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that will be finished by a certain time in the future</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nSpc>
                          <a:spcPct val="115000"/>
                        </a:lnSpc>
                        <a:spcAft>
                          <a:spcPts val="0"/>
                        </a:spcAft>
                      </a:pPr>
                      <a:r>
                        <a:rPr lang="en-GB" sz="2400" dirty="0">
                          <a:solidFill>
                            <a:schemeClr val="tx1"/>
                          </a:solidFill>
                          <a:effectLst/>
                        </a:rPr>
                        <a:t>by Monday, in a week, by …o’clock</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1797294818"/>
                  </a:ext>
                </a:extLst>
              </a:tr>
              <a:tr h="2203101">
                <a:tc>
                  <a:txBody>
                    <a:bodyPr/>
                    <a:lstStyle/>
                    <a:p>
                      <a:pPr>
                        <a:lnSpc>
                          <a:spcPct val="115000"/>
                        </a:lnSpc>
                        <a:spcAft>
                          <a:spcPts val="0"/>
                        </a:spcAft>
                      </a:pPr>
                      <a:r>
                        <a:rPr lang="en-GB" sz="2400">
                          <a:solidFill>
                            <a:schemeClr val="tx1"/>
                          </a:solidFill>
                          <a:effectLst/>
                        </a:rPr>
                        <a:t>Future Perfect Continuous</a:t>
                      </a:r>
                      <a:endParaRPr lang="ro-RO"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a:solidFill>
                            <a:schemeClr val="tx1"/>
                          </a:solidFill>
                          <a:effectLst/>
                        </a:rPr>
                        <a:t>A: He will have been reading.</a:t>
                      </a:r>
                      <a:endParaRPr lang="ro-RO" sz="2400">
                        <a:solidFill>
                          <a:schemeClr val="tx1"/>
                        </a:solidFill>
                        <a:effectLst/>
                      </a:endParaRPr>
                    </a:p>
                    <a:p>
                      <a:pPr>
                        <a:lnSpc>
                          <a:spcPct val="115000"/>
                        </a:lnSpc>
                        <a:spcAft>
                          <a:spcPts val="0"/>
                        </a:spcAft>
                      </a:pPr>
                      <a:r>
                        <a:rPr lang="en-GB" sz="2400">
                          <a:solidFill>
                            <a:schemeClr val="tx1"/>
                          </a:solidFill>
                          <a:effectLst/>
                        </a:rPr>
                        <a:t>N: He will not have been reading.</a:t>
                      </a:r>
                      <a:endParaRPr lang="ro-RO" sz="2400">
                        <a:solidFill>
                          <a:schemeClr val="tx1"/>
                        </a:solidFill>
                        <a:effectLst/>
                      </a:endParaRPr>
                    </a:p>
                    <a:p>
                      <a:pPr>
                        <a:lnSpc>
                          <a:spcPct val="115000"/>
                        </a:lnSpc>
                        <a:spcAft>
                          <a:spcPts val="0"/>
                        </a:spcAft>
                      </a:pPr>
                      <a:r>
                        <a:rPr lang="en-GB" sz="2400">
                          <a:solidFill>
                            <a:schemeClr val="tx1"/>
                          </a:solidFill>
                          <a:effectLst/>
                        </a:rPr>
                        <a:t>Q: Will he have been reading?	</a:t>
                      </a:r>
                      <a:endParaRPr lang="ro-RO"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taking place before a certain time in the future</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putting emphasis on the course of an action</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nSpc>
                          <a:spcPct val="115000"/>
                        </a:lnSpc>
                        <a:spcAft>
                          <a:spcPts val="0"/>
                        </a:spcAft>
                      </a:pPr>
                      <a:r>
                        <a:rPr lang="en-GB" sz="2400" dirty="0">
                          <a:solidFill>
                            <a:schemeClr val="tx1"/>
                          </a:solidFill>
                          <a:effectLst/>
                        </a:rPr>
                        <a:t>for …, the last couple of hours, all day long</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360884109"/>
                  </a:ext>
                </a:extLst>
              </a:tr>
            </a:tbl>
          </a:graphicData>
        </a:graphic>
      </p:graphicFrame>
    </p:spTree>
    <p:extLst>
      <p:ext uri="{BB962C8B-B14F-4D97-AF65-F5344CB8AC3E}">
        <p14:creationId xmlns:p14="http://schemas.microsoft.com/office/powerpoint/2010/main" val="522623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7003ED9-4FD2-4FDB-AFAF-AF52AE89BD19}"/>
              </a:ext>
            </a:extLst>
          </p:cNvPr>
          <p:cNvGraphicFramePr>
            <a:graphicFrameLocks noGrp="1"/>
          </p:cNvGraphicFramePr>
          <p:nvPr>
            <p:extLst>
              <p:ext uri="{D42A27DB-BD31-4B8C-83A1-F6EECF244321}">
                <p14:modId xmlns:p14="http://schemas.microsoft.com/office/powerpoint/2010/main" val="782633910"/>
              </p:ext>
            </p:extLst>
          </p:nvPr>
        </p:nvGraphicFramePr>
        <p:xfrm>
          <a:off x="490654" y="490654"/>
          <a:ext cx="11285034" cy="5898995"/>
        </p:xfrm>
        <a:graphic>
          <a:graphicData uri="http://schemas.openxmlformats.org/drawingml/2006/table">
            <a:tbl>
              <a:tblPr firstRow="1" firstCol="1" bandRow="1">
                <a:tableStyleId>{5C22544A-7EE6-4342-B048-85BDC9FD1C3A}</a:tableStyleId>
              </a:tblPr>
              <a:tblGrid>
                <a:gridCol w="2421489">
                  <a:extLst>
                    <a:ext uri="{9D8B030D-6E8A-4147-A177-3AD203B41FA5}">
                      <a16:colId xmlns:a16="http://schemas.microsoft.com/office/drawing/2014/main" val="488184441"/>
                    </a:ext>
                  </a:extLst>
                </a:gridCol>
                <a:gridCol w="2471597">
                  <a:extLst>
                    <a:ext uri="{9D8B030D-6E8A-4147-A177-3AD203B41FA5}">
                      <a16:colId xmlns:a16="http://schemas.microsoft.com/office/drawing/2014/main" val="3213194246"/>
                    </a:ext>
                  </a:extLst>
                </a:gridCol>
                <a:gridCol w="4228890">
                  <a:extLst>
                    <a:ext uri="{9D8B030D-6E8A-4147-A177-3AD203B41FA5}">
                      <a16:colId xmlns:a16="http://schemas.microsoft.com/office/drawing/2014/main" val="3240871366"/>
                    </a:ext>
                  </a:extLst>
                </a:gridCol>
                <a:gridCol w="2163058">
                  <a:extLst>
                    <a:ext uri="{9D8B030D-6E8A-4147-A177-3AD203B41FA5}">
                      <a16:colId xmlns:a16="http://schemas.microsoft.com/office/drawing/2014/main" val="2932564961"/>
                    </a:ext>
                  </a:extLst>
                </a:gridCol>
              </a:tblGrid>
              <a:tr h="3281203">
                <a:tc>
                  <a:txBody>
                    <a:bodyPr/>
                    <a:lstStyle/>
                    <a:p>
                      <a:pPr>
                        <a:lnSpc>
                          <a:spcPct val="115000"/>
                        </a:lnSpc>
                        <a:spcAft>
                          <a:spcPts val="0"/>
                        </a:spcAft>
                      </a:pPr>
                      <a:r>
                        <a:rPr lang="en-GB" sz="2000">
                          <a:solidFill>
                            <a:schemeClr val="tx1"/>
                          </a:solidFill>
                          <a:effectLst/>
                        </a:rPr>
                        <a:t>Conditional I</a:t>
                      </a:r>
                      <a:endParaRPr lang="ro-RO"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000" b="0" dirty="0">
                          <a:solidFill>
                            <a:schemeClr val="tx1"/>
                          </a:solidFill>
                          <a:effectLst/>
                        </a:rPr>
                        <a:t>A: He would read.</a:t>
                      </a:r>
                      <a:endParaRPr lang="ro-RO" sz="2000" b="0" dirty="0">
                        <a:solidFill>
                          <a:schemeClr val="tx1"/>
                        </a:solidFill>
                        <a:effectLst/>
                      </a:endParaRPr>
                    </a:p>
                    <a:p>
                      <a:pPr>
                        <a:lnSpc>
                          <a:spcPct val="115000"/>
                        </a:lnSpc>
                        <a:spcAft>
                          <a:spcPts val="0"/>
                        </a:spcAft>
                      </a:pPr>
                      <a:r>
                        <a:rPr lang="en-GB" sz="2000" b="0" dirty="0">
                          <a:solidFill>
                            <a:schemeClr val="tx1"/>
                          </a:solidFill>
                          <a:effectLst/>
                        </a:rPr>
                        <a:t>N: He would not read.</a:t>
                      </a:r>
                      <a:endParaRPr lang="ro-RO" sz="2000" b="0" dirty="0">
                        <a:solidFill>
                          <a:schemeClr val="tx1"/>
                        </a:solidFill>
                        <a:effectLst/>
                      </a:endParaRPr>
                    </a:p>
                    <a:p>
                      <a:pPr>
                        <a:lnSpc>
                          <a:spcPct val="115000"/>
                        </a:lnSpc>
                        <a:spcAft>
                          <a:spcPts val="0"/>
                        </a:spcAft>
                      </a:pPr>
                      <a:r>
                        <a:rPr lang="en-GB" sz="2000" b="0" dirty="0">
                          <a:solidFill>
                            <a:schemeClr val="tx1"/>
                          </a:solidFill>
                          <a:effectLst/>
                        </a:rPr>
                        <a:t>Q: Would he read?	</a:t>
                      </a:r>
                      <a:endParaRPr lang="ro-RO"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15000"/>
                        </a:lnSpc>
                        <a:spcAft>
                          <a:spcPts val="0"/>
                        </a:spcAft>
                        <a:buFont typeface="Wingdings" panose="05000000000000000000" pitchFamily="2" charset="2"/>
                        <a:buChar char=""/>
                      </a:pPr>
                      <a:r>
                        <a:rPr lang="en-GB" sz="2000" b="0" dirty="0">
                          <a:solidFill>
                            <a:schemeClr val="tx1"/>
                          </a:solidFill>
                          <a:effectLst/>
                        </a:rPr>
                        <a:t>action that might take place</a:t>
                      </a:r>
                      <a:endParaRPr lang="ro-RO" sz="20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000" b="0" dirty="0">
                          <a:solidFill>
                            <a:schemeClr val="tx1"/>
                          </a:solidFill>
                          <a:effectLst/>
                        </a:rPr>
                        <a:t>if sentences type II (If I were you, I would go home.)</a:t>
                      </a:r>
                      <a:endParaRPr lang="ro-RO"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indent="448310">
                        <a:lnSpc>
                          <a:spcPct val="115000"/>
                        </a:lnSpc>
                        <a:spcAft>
                          <a:spcPts val="0"/>
                        </a:spcAft>
                      </a:pPr>
                      <a:r>
                        <a:rPr lang="en-GB" sz="2000" dirty="0">
                          <a:solidFill>
                            <a:schemeClr val="tx1"/>
                          </a:solidFill>
                          <a:effectLst/>
                        </a:rPr>
                        <a:t> </a:t>
                      </a:r>
                      <a:endParaRPr lang="ro-RO"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2588366381"/>
                  </a:ext>
                </a:extLst>
              </a:tr>
              <a:tr h="2617792">
                <a:tc>
                  <a:txBody>
                    <a:bodyPr/>
                    <a:lstStyle/>
                    <a:p>
                      <a:pPr>
                        <a:lnSpc>
                          <a:spcPct val="115000"/>
                        </a:lnSpc>
                        <a:spcAft>
                          <a:spcPts val="0"/>
                        </a:spcAft>
                      </a:pPr>
                      <a:r>
                        <a:rPr lang="en-GB" sz="2000">
                          <a:solidFill>
                            <a:schemeClr val="tx1"/>
                          </a:solidFill>
                          <a:effectLst/>
                        </a:rPr>
                        <a:t>Conditional II</a:t>
                      </a:r>
                      <a:endParaRPr lang="ro-RO"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000" dirty="0">
                          <a:solidFill>
                            <a:schemeClr val="tx1"/>
                          </a:solidFill>
                          <a:effectLst/>
                        </a:rPr>
                        <a:t>A: He would have read.</a:t>
                      </a:r>
                      <a:endParaRPr lang="ro-RO" sz="2000" dirty="0">
                        <a:solidFill>
                          <a:schemeClr val="tx1"/>
                        </a:solidFill>
                        <a:effectLst/>
                      </a:endParaRPr>
                    </a:p>
                    <a:p>
                      <a:pPr>
                        <a:lnSpc>
                          <a:spcPct val="115000"/>
                        </a:lnSpc>
                        <a:spcAft>
                          <a:spcPts val="0"/>
                        </a:spcAft>
                      </a:pPr>
                      <a:r>
                        <a:rPr lang="en-GB" sz="2000" dirty="0">
                          <a:solidFill>
                            <a:schemeClr val="tx1"/>
                          </a:solidFill>
                          <a:effectLst/>
                        </a:rPr>
                        <a:t>N: He would not have read.</a:t>
                      </a:r>
                      <a:endParaRPr lang="ro-RO" sz="2000" dirty="0">
                        <a:solidFill>
                          <a:schemeClr val="tx1"/>
                        </a:solidFill>
                        <a:effectLst/>
                      </a:endParaRPr>
                    </a:p>
                    <a:p>
                      <a:pPr>
                        <a:lnSpc>
                          <a:spcPct val="115000"/>
                        </a:lnSpc>
                        <a:spcAft>
                          <a:spcPts val="0"/>
                        </a:spcAft>
                      </a:pPr>
                      <a:r>
                        <a:rPr lang="en-GB" sz="2000" dirty="0">
                          <a:solidFill>
                            <a:schemeClr val="tx1"/>
                          </a:solidFill>
                          <a:effectLst/>
                        </a:rPr>
                        <a:t>Q: Would he have read?</a:t>
                      </a:r>
                      <a:endParaRPr lang="ro-RO"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15000"/>
                        </a:lnSpc>
                        <a:spcAft>
                          <a:spcPts val="0"/>
                        </a:spcAft>
                        <a:buFont typeface="Wingdings" panose="05000000000000000000" pitchFamily="2" charset="2"/>
                        <a:buChar char=""/>
                      </a:pPr>
                      <a:r>
                        <a:rPr lang="en-GB" sz="2000" dirty="0">
                          <a:solidFill>
                            <a:schemeClr val="tx1"/>
                          </a:solidFill>
                          <a:effectLst/>
                        </a:rPr>
                        <a:t>action that might have taken place in the past</a:t>
                      </a:r>
                      <a:endParaRPr lang="ro-RO" sz="20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000" dirty="0">
                          <a:solidFill>
                            <a:schemeClr val="tx1"/>
                          </a:solidFill>
                          <a:effectLst/>
                        </a:rPr>
                        <a:t>if sentences type III (If I had seen that, I would have helped.)</a:t>
                      </a:r>
                      <a:endParaRPr lang="ro-RO"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indent="448310">
                        <a:lnSpc>
                          <a:spcPct val="115000"/>
                        </a:lnSpc>
                        <a:spcAft>
                          <a:spcPts val="0"/>
                        </a:spcAft>
                      </a:pPr>
                      <a:r>
                        <a:rPr lang="en-GB" sz="2000" dirty="0">
                          <a:solidFill>
                            <a:schemeClr val="tx1"/>
                          </a:solidFill>
                          <a:effectLst/>
                        </a:rPr>
                        <a:t> </a:t>
                      </a:r>
                      <a:endParaRPr lang="ro-RO"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4068691386"/>
                  </a:ext>
                </a:extLst>
              </a:tr>
            </a:tbl>
          </a:graphicData>
        </a:graphic>
      </p:graphicFrame>
    </p:spTree>
    <p:extLst>
      <p:ext uri="{BB962C8B-B14F-4D97-AF65-F5344CB8AC3E}">
        <p14:creationId xmlns:p14="http://schemas.microsoft.com/office/powerpoint/2010/main" val="366010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5FA4-9C71-4427-9CCA-067F679FFC5E}"/>
              </a:ext>
            </a:extLst>
          </p:cNvPr>
          <p:cNvSpPr>
            <a:spLocks noGrp="1"/>
          </p:cNvSpPr>
          <p:nvPr>
            <p:ph type="title"/>
          </p:nvPr>
        </p:nvSpPr>
        <p:spPr/>
        <p:txBody>
          <a:bodyPr>
            <a:normAutofit fontScale="90000"/>
          </a:bodyPr>
          <a:lstStyle/>
          <a:p>
            <a:r>
              <a:rPr lang="en-GB" b="1" dirty="0"/>
              <a:t>Using Verbs Correctly</a:t>
            </a:r>
            <a:br>
              <a:rPr lang="ro-RO" dirty="0"/>
            </a:br>
            <a:endParaRPr lang="ro-RO" dirty="0"/>
          </a:p>
        </p:txBody>
      </p:sp>
      <p:sp>
        <p:nvSpPr>
          <p:cNvPr id="3" name="Content Placeholder 2">
            <a:extLst>
              <a:ext uri="{FF2B5EF4-FFF2-40B4-BE49-F238E27FC236}">
                <a16:creationId xmlns:a16="http://schemas.microsoft.com/office/drawing/2014/main" id="{C7EFAACE-881E-4E67-924D-6FF8723B5928}"/>
              </a:ext>
            </a:extLst>
          </p:cNvPr>
          <p:cNvSpPr>
            <a:spLocks noGrp="1"/>
          </p:cNvSpPr>
          <p:nvPr>
            <p:ph idx="1"/>
          </p:nvPr>
        </p:nvSpPr>
        <p:spPr/>
        <p:txBody>
          <a:bodyPr>
            <a:normAutofit/>
          </a:bodyPr>
          <a:lstStyle/>
          <a:p>
            <a:pPr lvl="0"/>
            <a:r>
              <a:rPr lang="en-GB" sz="3200" i="1" dirty="0"/>
              <a:t>The Verb Tenses </a:t>
            </a:r>
            <a:endParaRPr lang="ro-RO" sz="3200" i="1" dirty="0"/>
          </a:p>
          <a:p>
            <a:pPr lvl="0"/>
            <a:r>
              <a:rPr lang="en-GB" sz="3200" i="1" dirty="0"/>
              <a:t>Using Verb Moods</a:t>
            </a:r>
            <a:endParaRPr lang="ro-RO" sz="3200" dirty="0"/>
          </a:p>
          <a:p>
            <a:pPr marL="0" lvl="0" indent="0">
              <a:buNone/>
            </a:pPr>
            <a:endParaRPr lang="en-GB" sz="3200" i="1" dirty="0"/>
          </a:p>
        </p:txBody>
      </p:sp>
    </p:spTree>
    <p:extLst>
      <p:ext uri="{BB962C8B-B14F-4D97-AF65-F5344CB8AC3E}">
        <p14:creationId xmlns:p14="http://schemas.microsoft.com/office/powerpoint/2010/main" val="921242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62FDFE-70F6-4C03-8CB2-21126629FBE8}"/>
              </a:ext>
            </a:extLst>
          </p:cNvPr>
          <p:cNvPicPr>
            <a:picLocks noChangeAspect="1"/>
          </p:cNvPicPr>
          <p:nvPr/>
        </p:nvPicPr>
        <p:blipFill>
          <a:blip r:embed="rId2"/>
          <a:stretch>
            <a:fillRect/>
          </a:stretch>
        </p:blipFill>
        <p:spPr>
          <a:xfrm>
            <a:off x="359230" y="332098"/>
            <a:ext cx="11503944" cy="6210215"/>
          </a:xfrm>
          <a:prstGeom prst="rect">
            <a:avLst/>
          </a:prstGeom>
        </p:spPr>
      </p:pic>
    </p:spTree>
    <p:extLst>
      <p:ext uri="{BB962C8B-B14F-4D97-AF65-F5344CB8AC3E}">
        <p14:creationId xmlns:p14="http://schemas.microsoft.com/office/powerpoint/2010/main" val="661344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B38CAA-519F-43E5-98A4-37E9C234E8F0}"/>
              </a:ext>
            </a:extLst>
          </p:cNvPr>
          <p:cNvPicPr>
            <a:picLocks noChangeAspect="1"/>
          </p:cNvPicPr>
          <p:nvPr/>
        </p:nvPicPr>
        <p:blipFill>
          <a:blip r:embed="rId2"/>
          <a:stretch>
            <a:fillRect/>
          </a:stretch>
        </p:blipFill>
        <p:spPr>
          <a:xfrm>
            <a:off x="1165844" y="227295"/>
            <a:ext cx="9421071" cy="6336791"/>
          </a:xfrm>
          <a:prstGeom prst="rect">
            <a:avLst/>
          </a:prstGeom>
        </p:spPr>
      </p:pic>
    </p:spTree>
    <p:extLst>
      <p:ext uri="{BB962C8B-B14F-4D97-AF65-F5344CB8AC3E}">
        <p14:creationId xmlns:p14="http://schemas.microsoft.com/office/powerpoint/2010/main" val="108795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CF67E2-9BBD-43B7-8F2F-1A8BA3A7EE7D}"/>
              </a:ext>
            </a:extLst>
          </p:cNvPr>
          <p:cNvPicPr>
            <a:picLocks noChangeAspect="1"/>
          </p:cNvPicPr>
          <p:nvPr/>
        </p:nvPicPr>
        <p:blipFill>
          <a:blip r:embed="rId3"/>
          <a:stretch>
            <a:fillRect/>
          </a:stretch>
        </p:blipFill>
        <p:spPr>
          <a:xfrm>
            <a:off x="422464" y="278695"/>
            <a:ext cx="11333761" cy="6220076"/>
          </a:xfrm>
          <a:prstGeom prst="rect">
            <a:avLst/>
          </a:prstGeom>
        </p:spPr>
      </p:pic>
    </p:spTree>
    <p:extLst>
      <p:ext uri="{BB962C8B-B14F-4D97-AF65-F5344CB8AC3E}">
        <p14:creationId xmlns:p14="http://schemas.microsoft.com/office/powerpoint/2010/main" val="274950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C05B0D-5787-43FF-BDA3-E6354CCFC9E6}"/>
              </a:ext>
            </a:extLst>
          </p:cNvPr>
          <p:cNvPicPr>
            <a:picLocks noChangeAspect="1"/>
          </p:cNvPicPr>
          <p:nvPr/>
        </p:nvPicPr>
        <p:blipFill>
          <a:blip r:embed="rId2"/>
          <a:stretch>
            <a:fillRect/>
          </a:stretch>
        </p:blipFill>
        <p:spPr>
          <a:xfrm>
            <a:off x="699462" y="493625"/>
            <a:ext cx="10790968" cy="6037803"/>
          </a:xfrm>
          <a:prstGeom prst="rect">
            <a:avLst/>
          </a:prstGeom>
        </p:spPr>
      </p:pic>
    </p:spTree>
    <p:extLst>
      <p:ext uri="{BB962C8B-B14F-4D97-AF65-F5344CB8AC3E}">
        <p14:creationId xmlns:p14="http://schemas.microsoft.com/office/powerpoint/2010/main" val="2298465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C6662-5340-4796-A1DE-DFBFE29CBF7D}"/>
              </a:ext>
            </a:extLst>
          </p:cNvPr>
          <p:cNvSpPr>
            <a:spLocks noGrp="1"/>
          </p:cNvSpPr>
          <p:nvPr>
            <p:ph type="title"/>
          </p:nvPr>
        </p:nvSpPr>
        <p:spPr/>
        <p:txBody>
          <a:bodyPr/>
          <a:lstStyle/>
          <a:p>
            <a:r>
              <a:rPr lang="ro-RO" dirty="0"/>
              <a:t>I</a:t>
            </a:r>
            <a:r>
              <a:rPr lang="en-US" dirty="0"/>
              <a:t>n</a:t>
            </a:r>
            <a:r>
              <a:rPr lang="ro-RO" dirty="0" err="1"/>
              <a:t>structions</a:t>
            </a:r>
            <a:r>
              <a:rPr lang="ro-RO" dirty="0"/>
              <a:t>, </a:t>
            </a:r>
            <a:r>
              <a:rPr lang="ro-RO" dirty="0" err="1"/>
              <a:t>commentaries</a:t>
            </a:r>
            <a:r>
              <a:rPr lang="ro-RO" dirty="0"/>
              <a:t>, </a:t>
            </a:r>
            <a:r>
              <a:rPr lang="ro-RO" dirty="0" err="1"/>
              <a:t>stories</a:t>
            </a:r>
            <a:r>
              <a:rPr lang="ro-RO" dirty="0"/>
              <a:t> </a:t>
            </a:r>
          </a:p>
        </p:txBody>
      </p:sp>
      <p:sp>
        <p:nvSpPr>
          <p:cNvPr id="4" name="Content Placeholder 3">
            <a:extLst>
              <a:ext uri="{FF2B5EF4-FFF2-40B4-BE49-F238E27FC236}">
                <a16:creationId xmlns:a16="http://schemas.microsoft.com/office/drawing/2014/main" id="{A1188E03-71A3-4408-8845-577F6C1A21C8}"/>
              </a:ext>
            </a:extLst>
          </p:cNvPr>
          <p:cNvSpPr>
            <a:spLocks noGrp="1"/>
          </p:cNvSpPr>
          <p:nvPr>
            <p:ph idx="1"/>
          </p:nvPr>
        </p:nvSpPr>
        <p:spPr/>
        <p:txBody>
          <a:bodyPr>
            <a:normAutofit/>
          </a:bodyPr>
          <a:lstStyle/>
          <a:p>
            <a:pPr marL="0" indent="0">
              <a:buNone/>
            </a:pPr>
            <a:r>
              <a:rPr lang="en-US" sz="2400" dirty="0"/>
              <a:t>Present tenses are common in instructions, commentaries and stories. The simple present is used for</a:t>
            </a:r>
            <a:r>
              <a:rPr lang="ro-RO" sz="2400" dirty="0"/>
              <a:t> </a:t>
            </a:r>
            <a:r>
              <a:rPr lang="en-US" sz="2400" dirty="0"/>
              <a:t>things that happen one after another, and the present progressive for longer background situations.</a:t>
            </a:r>
          </a:p>
          <a:p>
            <a:pPr marL="0" indent="0">
              <a:buNone/>
            </a:pPr>
            <a:endParaRPr lang="en-US" sz="2400" dirty="0"/>
          </a:p>
          <a:p>
            <a:pPr marL="0" indent="0">
              <a:buNone/>
            </a:pPr>
            <a:r>
              <a:rPr lang="en-US" sz="2400" dirty="0">
                <a:solidFill>
                  <a:srgbClr val="00B050"/>
                </a:solidFill>
              </a:rPr>
              <a:t>I </a:t>
            </a:r>
            <a:r>
              <a:rPr lang="en-US" sz="2400" b="1" dirty="0">
                <a:solidFill>
                  <a:srgbClr val="00B050"/>
                </a:solidFill>
              </a:rPr>
              <a:t>put</a:t>
            </a:r>
            <a:r>
              <a:rPr lang="en-US" sz="2400" dirty="0">
                <a:solidFill>
                  <a:srgbClr val="00B050"/>
                </a:solidFill>
              </a:rPr>
              <a:t> some butter in a frying pan. While the butter </a:t>
            </a:r>
            <a:r>
              <a:rPr lang="en-US" sz="2400" b="1" dirty="0">
                <a:solidFill>
                  <a:srgbClr val="00B050"/>
                </a:solidFill>
              </a:rPr>
              <a:t>is</a:t>
            </a:r>
            <a:r>
              <a:rPr lang="en-US" sz="2400" dirty="0">
                <a:solidFill>
                  <a:srgbClr val="00B050"/>
                </a:solidFill>
              </a:rPr>
              <a:t> </a:t>
            </a:r>
            <a:r>
              <a:rPr lang="en-US" sz="2400" b="1" dirty="0">
                <a:solidFill>
                  <a:srgbClr val="00B050"/>
                </a:solidFill>
              </a:rPr>
              <a:t>melting</a:t>
            </a:r>
            <a:r>
              <a:rPr lang="en-US" sz="2400" dirty="0">
                <a:solidFill>
                  <a:srgbClr val="00B050"/>
                </a:solidFill>
              </a:rPr>
              <a:t>, I </a:t>
            </a:r>
            <a:r>
              <a:rPr lang="en-US" sz="2400" b="1" dirty="0">
                <a:solidFill>
                  <a:srgbClr val="00B050"/>
                </a:solidFill>
              </a:rPr>
              <a:t>break</a:t>
            </a:r>
            <a:r>
              <a:rPr lang="en-US" sz="2400" dirty="0">
                <a:solidFill>
                  <a:srgbClr val="00B050"/>
                </a:solidFill>
              </a:rPr>
              <a:t> three eggs into a bowl and beat them ... </a:t>
            </a:r>
          </a:p>
          <a:p>
            <a:pPr marL="0" indent="0">
              <a:buNone/>
            </a:pPr>
            <a:endParaRPr lang="ro-RO" sz="2000" dirty="0">
              <a:solidFill>
                <a:srgbClr val="00B050"/>
              </a:solidFill>
            </a:endParaRPr>
          </a:p>
        </p:txBody>
      </p:sp>
    </p:spTree>
    <p:extLst>
      <p:ext uri="{BB962C8B-B14F-4D97-AF65-F5344CB8AC3E}">
        <p14:creationId xmlns:p14="http://schemas.microsoft.com/office/powerpoint/2010/main" val="230877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3787-4EC0-48E4-B0E1-79583E988F2B}"/>
              </a:ext>
            </a:extLst>
          </p:cNvPr>
          <p:cNvSpPr>
            <a:spLocks noGrp="1"/>
          </p:cNvSpPr>
          <p:nvPr>
            <p:ph type="title"/>
          </p:nvPr>
        </p:nvSpPr>
        <p:spPr>
          <a:xfrm>
            <a:off x="1243861" y="448631"/>
            <a:ext cx="9850581" cy="687442"/>
          </a:xfrm>
        </p:spPr>
        <p:txBody>
          <a:bodyPr>
            <a:normAutofit fontScale="90000"/>
          </a:bodyPr>
          <a:lstStyle/>
          <a:p>
            <a:r>
              <a:rPr lang="en-US" dirty="0"/>
              <a:t>More about </a:t>
            </a:r>
            <a:r>
              <a:rPr lang="en-US" b="1" dirty="0"/>
              <a:t>present</a:t>
            </a:r>
            <a:r>
              <a:rPr lang="en-US" dirty="0"/>
              <a:t> tenses</a:t>
            </a:r>
            <a:endParaRPr lang="ro-RO" dirty="0"/>
          </a:p>
        </p:txBody>
      </p:sp>
      <p:sp>
        <p:nvSpPr>
          <p:cNvPr id="3" name="Content Placeholder 2">
            <a:extLst>
              <a:ext uri="{FF2B5EF4-FFF2-40B4-BE49-F238E27FC236}">
                <a16:creationId xmlns:a16="http://schemas.microsoft.com/office/drawing/2014/main" id="{51B589A4-C570-4F62-B2D2-8D3512E4E075}"/>
              </a:ext>
            </a:extLst>
          </p:cNvPr>
          <p:cNvSpPr>
            <a:spLocks noGrp="1"/>
          </p:cNvSpPr>
          <p:nvPr>
            <p:ph idx="1"/>
          </p:nvPr>
        </p:nvSpPr>
        <p:spPr>
          <a:xfrm>
            <a:off x="475488" y="1136073"/>
            <a:ext cx="11387328" cy="5350071"/>
          </a:xfrm>
        </p:spPr>
        <p:txBody>
          <a:bodyPr>
            <a:normAutofit/>
          </a:bodyPr>
          <a:lstStyle/>
          <a:p>
            <a:pPr marL="0" indent="0">
              <a:buNone/>
            </a:pPr>
            <a:r>
              <a:rPr lang="en-US" b="1" dirty="0">
                <a:solidFill>
                  <a:srgbClr val="00B0F0"/>
                </a:solidFill>
              </a:rPr>
              <a:t>repeated actions </a:t>
            </a:r>
            <a:r>
              <a:rPr lang="en-US" dirty="0"/>
              <a:t>Repeated actions just around the moment of speaking: </a:t>
            </a:r>
            <a:r>
              <a:rPr lang="en-US" b="1" dirty="0"/>
              <a:t>present progressive</a:t>
            </a:r>
            <a:r>
              <a:rPr lang="en-US" dirty="0"/>
              <a:t>.</a:t>
            </a:r>
          </a:p>
          <a:p>
            <a:pPr marL="0" indent="0">
              <a:buNone/>
            </a:pPr>
            <a:r>
              <a:rPr lang="en-US" dirty="0"/>
              <a:t>Other repeated actions: </a:t>
            </a:r>
            <a:r>
              <a:rPr lang="en-US" b="1" dirty="0"/>
              <a:t>simple present</a:t>
            </a:r>
            <a:r>
              <a:rPr lang="en-US" dirty="0"/>
              <a:t>.</a:t>
            </a:r>
          </a:p>
          <a:p>
            <a:pPr marL="0" indent="0">
              <a:buNone/>
            </a:pPr>
            <a:r>
              <a:rPr lang="en-US" dirty="0">
                <a:solidFill>
                  <a:srgbClr val="00B050"/>
                </a:solidFill>
              </a:rPr>
              <a:t>Why </a:t>
            </a:r>
            <a:r>
              <a:rPr lang="ro-RO" dirty="0" err="1">
                <a:solidFill>
                  <a:srgbClr val="00B050"/>
                </a:solidFill>
              </a:rPr>
              <a:t>is</a:t>
            </a:r>
            <a:r>
              <a:rPr lang="en-US" dirty="0">
                <a:solidFill>
                  <a:srgbClr val="00B050"/>
                </a:solidFill>
              </a:rPr>
              <a:t> he hitting the dog? </a:t>
            </a:r>
            <a:r>
              <a:rPr lang="ro-RO" dirty="0">
                <a:solidFill>
                  <a:srgbClr val="00B050"/>
                </a:solidFill>
              </a:rPr>
              <a:t>J</a:t>
            </a:r>
            <a:r>
              <a:rPr lang="en-US" dirty="0" err="1">
                <a:solidFill>
                  <a:srgbClr val="00B050"/>
                </a:solidFill>
              </a:rPr>
              <a:t>ake's</a:t>
            </a:r>
            <a:r>
              <a:rPr lang="en-US" dirty="0">
                <a:solidFill>
                  <a:srgbClr val="00B050"/>
                </a:solidFill>
              </a:rPr>
              <a:t> seeing a lot of Felicity these days.</a:t>
            </a:r>
          </a:p>
          <a:p>
            <a:pPr marL="0" indent="0">
              <a:buNone/>
            </a:pPr>
            <a:r>
              <a:rPr lang="en-US" dirty="0">
                <a:solidFill>
                  <a:srgbClr val="00B050"/>
                </a:solidFill>
              </a:rPr>
              <a:t>I go to the mountains about twice a year. Water boils at 100" Celsius.</a:t>
            </a:r>
          </a:p>
          <a:p>
            <a:pPr marL="0" indent="0">
              <a:buNone/>
            </a:pPr>
            <a:endParaRPr lang="en-US" dirty="0">
              <a:solidFill>
                <a:srgbClr val="00B050"/>
              </a:solidFill>
            </a:endParaRPr>
          </a:p>
          <a:p>
            <a:pPr marL="0" indent="0">
              <a:buNone/>
            </a:pPr>
            <a:r>
              <a:rPr lang="en-US" b="1" dirty="0">
                <a:solidFill>
                  <a:srgbClr val="00B0F0"/>
                </a:solidFill>
              </a:rPr>
              <a:t>changes</a:t>
            </a:r>
            <a:r>
              <a:rPr lang="en-US" dirty="0"/>
              <a:t> We use the present progressive for changing and developing situations, even if these are</a:t>
            </a:r>
            <a:r>
              <a:rPr lang="ro-RO" dirty="0"/>
              <a:t> </a:t>
            </a:r>
            <a:r>
              <a:rPr lang="en-US" dirty="0"/>
              <a:t>not just around the moment of speaking.</a:t>
            </a:r>
          </a:p>
          <a:p>
            <a:pPr marL="0" indent="0">
              <a:buNone/>
            </a:pPr>
            <a:r>
              <a:rPr lang="en-US" dirty="0">
                <a:solidFill>
                  <a:srgbClr val="00B050"/>
                </a:solidFill>
              </a:rPr>
              <a:t>The political situation is getting worse. Children are growing up faster.</a:t>
            </a:r>
          </a:p>
          <a:p>
            <a:pPr marL="0" indent="0">
              <a:buNone/>
            </a:pPr>
            <a:r>
              <a:rPr lang="en-US" dirty="0">
                <a:solidFill>
                  <a:srgbClr val="00B050"/>
                </a:solidFill>
              </a:rPr>
              <a:t>Scientists say the universe is expanding, and has been since the beginning of time.</a:t>
            </a:r>
          </a:p>
          <a:p>
            <a:pPr marL="0" indent="0">
              <a:buNone/>
            </a:pPr>
            <a:r>
              <a:rPr lang="en-US" b="1" dirty="0">
                <a:solidFill>
                  <a:srgbClr val="00B0F0"/>
                </a:solidFill>
              </a:rPr>
              <a:t>not around the moment of speaking </a:t>
            </a:r>
            <a:r>
              <a:rPr lang="en-US" dirty="0"/>
              <a:t>The simple present and present progressive can be used together</a:t>
            </a:r>
            <a:r>
              <a:rPr lang="ro-RO" dirty="0"/>
              <a:t> </a:t>
            </a:r>
            <a:r>
              <a:rPr lang="en-US" dirty="0"/>
              <a:t>even when we are talking about things going on around other moments, not the moment of speaking.</a:t>
            </a:r>
          </a:p>
          <a:p>
            <a:pPr marL="0" indent="0">
              <a:buNone/>
            </a:pPr>
            <a:r>
              <a:rPr lang="en-US" dirty="0"/>
              <a:t>This is common with when (meaning</a:t>
            </a:r>
            <a:r>
              <a:rPr lang="ro-RO" dirty="0"/>
              <a:t> </a:t>
            </a:r>
            <a:r>
              <a:rPr lang="en-US" dirty="0"/>
              <a:t>'whenever’).</a:t>
            </a:r>
          </a:p>
          <a:p>
            <a:pPr marL="0" indent="0">
              <a:buNone/>
            </a:pPr>
            <a:r>
              <a:rPr lang="ro-RO" dirty="0" err="1">
                <a:solidFill>
                  <a:srgbClr val="00B050"/>
                </a:solidFill>
              </a:rPr>
              <a:t>You</a:t>
            </a:r>
            <a:r>
              <a:rPr lang="en-US" dirty="0">
                <a:solidFill>
                  <a:srgbClr val="00B050"/>
                </a:solidFill>
              </a:rPr>
              <a:t> </a:t>
            </a:r>
            <a:r>
              <a:rPr lang="en-US" b="1" dirty="0">
                <a:solidFill>
                  <a:srgbClr val="00B050"/>
                </a:solidFill>
              </a:rPr>
              <a:t>look</a:t>
            </a:r>
            <a:r>
              <a:rPr lang="en-US" dirty="0">
                <a:solidFill>
                  <a:srgbClr val="00B050"/>
                </a:solidFill>
              </a:rPr>
              <a:t> lovely when you'</a:t>
            </a:r>
            <a:r>
              <a:rPr lang="en-US" b="1" dirty="0">
                <a:solidFill>
                  <a:srgbClr val="00B050"/>
                </a:solidFill>
              </a:rPr>
              <a:t>re smiling.</a:t>
            </a:r>
          </a:p>
          <a:p>
            <a:pPr marL="0" indent="0">
              <a:buNone/>
            </a:pPr>
            <a:r>
              <a:rPr lang="ro-RO" dirty="0">
                <a:solidFill>
                  <a:srgbClr val="00B050"/>
                </a:solidFill>
              </a:rPr>
              <a:t>W</a:t>
            </a:r>
            <a:r>
              <a:rPr lang="en-US" dirty="0">
                <a:solidFill>
                  <a:srgbClr val="00B050"/>
                </a:solidFill>
              </a:rPr>
              <a:t>hen the post </a:t>
            </a:r>
            <a:r>
              <a:rPr lang="en-US" b="1" dirty="0">
                <a:solidFill>
                  <a:srgbClr val="00B050"/>
                </a:solidFill>
              </a:rPr>
              <a:t>comes</a:t>
            </a:r>
            <a:r>
              <a:rPr lang="en-US" dirty="0">
                <a:solidFill>
                  <a:srgbClr val="00B050"/>
                </a:solidFill>
              </a:rPr>
              <a:t> </a:t>
            </a:r>
            <a:r>
              <a:rPr lang="en-US" b="1" dirty="0">
                <a:solidFill>
                  <a:srgbClr val="00B050"/>
                </a:solidFill>
              </a:rPr>
              <a:t>I'm</a:t>
            </a:r>
            <a:r>
              <a:rPr lang="en-US" dirty="0">
                <a:solidFill>
                  <a:srgbClr val="00B050"/>
                </a:solidFill>
              </a:rPr>
              <a:t> usually </a:t>
            </a:r>
            <a:r>
              <a:rPr lang="en-US" b="1" dirty="0">
                <a:solidFill>
                  <a:srgbClr val="00B050"/>
                </a:solidFill>
              </a:rPr>
              <a:t>having</a:t>
            </a:r>
            <a:r>
              <a:rPr lang="en-US" dirty="0">
                <a:solidFill>
                  <a:srgbClr val="00B050"/>
                </a:solidFill>
              </a:rPr>
              <a:t> breakfast.</a:t>
            </a:r>
            <a:endParaRPr lang="ro-RO" dirty="0">
              <a:solidFill>
                <a:srgbClr val="00B050"/>
              </a:solidFill>
            </a:endParaRPr>
          </a:p>
        </p:txBody>
      </p:sp>
    </p:spTree>
    <p:extLst>
      <p:ext uri="{BB962C8B-B14F-4D97-AF65-F5344CB8AC3E}">
        <p14:creationId xmlns:p14="http://schemas.microsoft.com/office/powerpoint/2010/main" val="326455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B94C-6489-48D6-8D73-469612137888}"/>
              </a:ext>
            </a:extLst>
          </p:cNvPr>
          <p:cNvSpPr>
            <a:spLocks noGrp="1"/>
          </p:cNvSpPr>
          <p:nvPr>
            <p:ph type="title"/>
          </p:nvPr>
        </p:nvSpPr>
        <p:spPr>
          <a:xfrm>
            <a:off x="1066800" y="642594"/>
            <a:ext cx="10058400" cy="783870"/>
          </a:xfrm>
        </p:spPr>
        <p:txBody>
          <a:bodyPr/>
          <a:lstStyle/>
          <a:p>
            <a:r>
              <a:rPr lang="ro-RO" dirty="0"/>
              <a:t>More </a:t>
            </a:r>
            <a:r>
              <a:rPr lang="ro-RO" dirty="0" err="1"/>
              <a:t>about</a:t>
            </a:r>
            <a:r>
              <a:rPr lang="ro-RO" dirty="0"/>
              <a:t> </a:t>
            </a:r>
            <a:r>
              <a:rPr lang="ro-RO" b="1" dirty="0" err="1"/>
              <a:t>present</a:t>
            </a:r>
            <a:r>
              <a:rPr lang="ro-RO" dirty="0"/>
              <a:t> </a:t>
            </a:r>
            <a:r>
              <a:rPr lang="ro-RO" dirty="0" err="1"/>
              <a:t>tenses</a:t>
            </a:r>
            <a:endParaRPr lang="ro-RO" dirty="0"/>
          </a:p>
        </p:txBody>
      </p:sp>
      <p:sp>
        <p:nvSpPr>
          <p:cNvPr id="3" name="Content Placeholder 2">
            <a:extLst>
              <a:ext uri="{FF2B5EF4-FFF2-40B4-BE49-F238E27FC236}">
                <a16:creationId xmlns:a16="http://schemas.microsoft.com/office/drawing/2014/main" id="{73B50346-D61E-408D-9896-835CD1101704}"/>
              </a:ext>
            </a:extLst>
          </p:cNvPr>
          <p:cNvSpPr>
            <a:spLocks noGrp="1"/>
          </p:cNvSpPr>
          <p:nvPr>
            <p:ph idx="1"/>
          </p:nvPr>
        </p:nvSpPr>
        <p:spPr>
          <a:xfrm>
            <a:off x="451104" y="1426464"/>
            <a:ext cx="11362944" cy="5059680"/>
          </a:xfrm>
        </p:spPr>
        <p:txBody>
          <a:bodyPr>
            <a:normAutofit/>
          </a:bodyPr>
          <a:lstStyle/>
          <a:p>
            <a:pPr marL="0" indent="0">
              <a:buNone/>
            </a:pPr>
            <a:r>
              <a:rPr lang="en-US" sz="2000" b="1" dirty="0">
                <a:solidFill>
                  <a:srgbClr val="00B0F0"/>
                </a:solidFill>
              </a:rPr>
              <a:t>progressive with </a:t>
            </a:r>
            <a:r>
              <a:rPr lang="en-US" sz="2000" b="1" i="1" dirty="0">
                <a:solidFill>
                  <a:srgbClr val="00B0F0"/>
                </a:solidFill>
              </a:rPr>
              <a:t>always</a:t>
            </a:r>
            <a:r>
              <a:rPr lang="en-US" sz="2000" b="1" dirty="0">
                <a:solidFill>
                  <a:srgbClr val="00B0F0"/>
                </a:solidFill>
              </a:rPr>
              <a:t> </a:t>
            </a:r>
            <a:r>
              <a:rPr lang="en-US" sz="2000" dirty="0"/>
              <a:t>We can use a progressive form with </a:t>
            </a:r>
            <a:r>
              <a:rPr lang="en-US" sz="2000" b="1" i="1" dirty="0"/>
              <a:t>always</a:t>
            </a:r>
            <a:r>
              <a:rPr lang="en-US" sz="2000" dirty="0"/>
              <a:t> and similar words to talk about </a:t>
            </a:r>
            <a:r>
              <a:rPr lang="en-US" sz="2000" b="1" dirty="0"/>
              <a:t>repeated</a:t>
            </a:r>
            <a:r>
              <a:rPr lang="en-US" sz="2000" dirty="0"/>
              <a:t> but </a:t>
            </a:r>
            <a:r>
              <a:rPr lang="en-US" sz="2000" b="1" dirty="0"/>
              <a:t>unpredictable</a:t>
            </a:r>
            <a:r>
              <a:rPr lang="en-US" sz="2000" dirty="0"/>
              <a:t> or </a:t>
            </a:r>
            <a:r>
              <a:rPr lang="en-US" sz="2000" b="1" dirty="0"/>
              <a:t>unplanned</a:t>
            </a:r>
            <a:r>
              <a:rPr lang="en-US" sz="2000" dirty="0"/>
              <a:t> events.</a:t>
            </a:r>
          </a:p>
          <a:p>
            <a:pPr marL="0" indent="0">
              <a:buNone/>
            </a:pPr>
            <a:r>
              <a:rPr lang="en-US" sz="2000" dirty="0">
                <a:solidFill>
                  <a:srgbClr val="00B050"/>
                </a:solidFill>
              </a:rPr>
              <a:t>She'</a:t>
            </a:r>
            <a:r>
              <a:rPr lang="en-US" sz="2000" b="1" i="1" dirty="0">
                <a:solidFill>
                  <a:srgbClr val="00B050"/>
                </a:solidFill>
              </a:rPr>
              <a:t>s</a:t>
            </a:r>
            <a:r>
              <a:rPr lang="en-US" sz="2000" dirty="0">
                <a:solidFill>
                  <a:srgbClr val="00B050"/>
                </a:solidFill>
              </a:rPr>
              <a:t> </a:t>
            </a:r>
            <a:r>
              <a:rPr lang="en-US" sz="2000" b="1" i="1" dirty="0">
                <a:solidFill>
                  <a:srgbClr val="00B050"/>
                </a:solidFill>
              </a:rPr>
              <a:t>always turning up </a:t>
            </a:r>
            <a:r>
              <a:rPr lang="en-US" sz="2000" dirty="0">
                <a:solidFill>
                  <a:srgbClr val="00B050"/>
                </a:solidFill>
              </a:rPr>
              <a:t>with little presents for the children.</a:t>
            </a:r>
          </a:p>
          <a:p>
            <a:pPr marL="0" indent="0">
              <a:buNone/>
            </a:pPr>
            <a:r>
              <a:rPr lang="en-US" sz="2000" b="1" i="1" dirty="0">
                <a:solidFill>
                  <a:srgbClr val="00B050"/>
                </a:solidFill>
              </a:rPr>
              <a:t>I'm always running </a:t>
            </a:r>
            <a:r>
              <a:rPr lang="en-US" sz="2000" dirty="0">
                <a:solidFill>
                  <a:srgbClr val="00B050"/>
                </a:solidFill>
              </a:rPr>
              <a:t>into </a:t>
            </a:r>
            <a:r>
              <a:rPr lang="ro-RO" sz="2000" dirty="0">
                <a:solidFill>
                  <a:srgbClr val="00B050"/>
                </a:solidFill>
              </a:rPr>
              <a:t>J</a:t>
            </a:r>
            <a:r>
              <a:rPr lang="en-US" sz="2000" dirty="0" err="1">
                <a:solidFill>
                  <a:srgbClr val="00B050"/>
                </a:solidFill>
              </a:rPr>
              <a:t>oanna</a:t>
            </a:r>
            <a:r>
              <a:rPr lang="en-US" sz="2000" dirty="0">
                <a:solidFill>
                  <a:srgbClr val="00B050"/>
                </a:solidFill>
              </a:rPr>
              <a:t> in the supermarket.</a:t>
            </a:r>
          </a:p>
          <a:p>
            <a:pPr marL="0" indent="0">
              <a:buNone/>
            </a:pPr>
            <a:endParaRPr lang="en-US" sz="2000" dirty="0">
              <a:solidFill>
                <a:srgbClr val="00B050"/>
              </a:solidFill>
            </a:endParaRPr>
          </a:p>
          <a:p>
            <a:pPr marL="0" indent="0">
              <a:buNone/>
            </a:pPr>
            <a:r>
              <a:rPr lang="en-US" sz="2000" dirty="0"/>
              <a:t>The structure is often used to make </a:t>
            </a:r>
            <a:r>
              <a:rPr lang="en-US" sz="2000" b="1" dirty="0"/>
              <a:t>complaints</a:t>
            </a:r>
            <a:r>
              <a:rPr lang="en-US" sz="2000" dirty="0"/>
              <a:t> and </a:t>
            </a:r>
            <a:r>
              <a:rPr lang="en-US" sz="2000" b="1" dirty="0"/>
              <a:t>criticisms</a:t>
            </a:r>
            <a:r>
              <a:rPr lang="en-US" sz="2000" dirty="0"/>
              <a:t>.</a:t>
            </a:r>
          </a:p>
          <a:p>
            <a:pPr marL="0" indent="0">
              <a:buNone/>
            </a:pPr>
            <a:r>
              <a:rPr lang="en-US" sz="2000" dirty="0">
                <a:solidFill>
                  <a:srgbClr val="00B050"/>
                </a:solidFill>
              </a:rPr>
              <a:t>This computer'</a:t>
            </a:r>
            <a:r>
              <a:rPr lang="en-US" sz="2000" b="1" i="1" dirty="0">
                <a:solidFill>
                  <a:srgbClr val="00B050"/>
                </a:solidFill>
              </a:rPr>
              <a:t>s</a:t>
            </a:r>
            <a:r>
              <a:rPr lang="en-US" sz="2000" dirty="0">
                <a:solidFill>
                  <a:srgbClr val="00B050"/>
                </a:solidFill>
              </a:rPr>
              <a:t> </a:t>
            </a:r>
            <a:r>
              <a:rPr lang="en-US" sz="2000" b="1" i="1" dirty="0">
                <a:solidFill>
                  <a:srgbClr val="00B050"/>
                </a:solidFill>
              </a:rPr>
              <a:t>continually crashing </a:t>
            </a:r>
            <a:r>
              <a:rPr lang="en-US" sz="2000" dirty="0">
                <a:solidFill>
                  <a:srgbClr val="00B050"/>
                </a:solidFill>
              </a:rPr>
              <a:t>at the most inconvenient moments.</a:t>
            </a:r>
          </a:p>
          <a:p>
            <a:pPr marL="0" indent="0">
              <a:buNone/>
            </a:pPr>
            <a:r>
              <a:rPr lang="en-US" sz="2000" dirty="0">
                <a:solidFill>
                  <a:srgbClr val="00B050"/>
                </a:solidFill>
              </a:rPr>
              <a:t>She'</a:t>
            </a:r>
            <a:r>
              <a:rPr lang="en-US" sz="2000" b="1" i="1" dirty="0">
                <a:solidFill>
                  <a:srgbClr val="00B050"/>
                </a:solidFill>
              </a:rPr>
              <a:t>s</a:t>
            </a:r>
            <a:r>
              <a:rPr lang="en-US" sz="2000" dirty="0">
                <a:solidFill>
                  <a:srgbClr val="00B050"/>
                </a:solidFill>
              </a:rPr>
              <a:t> </a:t>
            </a:r>
            <a:r>
              <a:rPr lang="en-US" sz="2000" b="1" i="1" dirty="0">
                <a:solidFill>
                  <a:srgbClr val="00B050"/>
                </a:solidFill>
              </a:rPr>
              <a:t>forever taking </a:t>
            </a:r>
            <a:r>
              <a:rPr lang="en-US" sz="2000" dirty="0">
                <a:solidFill>
                  <a:srgbClr val="00B050"/>
                </a:solidFill>
              </a:rPr>
              <a:t>days of</a:t>
            </a:r>
            <a:r>
              <a:rPr lang="ro-RO" sz="2000" dirty="0">
                <a:solidFill>
                  <a:srgbClr val="00B050"/>
                </a:solidFill>
              </a:rPr>
              <a:t>f</a:t>
            </a:r>
            <a:r>
              <a:rPr lang="en-US" sz="2000" dirty="0">
                <a:solidFill>
                  <a:srgbClr val="00B050"/>
                </a:solidFill>
              </a:rPr>
              <a:t> because of one little illness or another.</a:t>
            </a:r>
          </a:p>
          <a:p>
            <a:pPr marL="0" indent="0">
              <a:buNone/>
            </a:pPr>
            <a:r>
              <a:rPr lang="en-US" sz="2000" dirty="0">
                <a:solidFill>
                  <a:srgbClr val="00B050"/>
                </a:solidFill>
              </a:rPr>
              <a:t>This government </a:t>
            </a:r>
            <a:r>
              <a:rPr lang="en-US" sz="2000" b="1" i="1" dirty="0">
                <a:solidFill>
                  <a:srgbClr val="00B050"/>
                </a:solidFill>
              </a:rPr>
              <a:t>is always thinking </a:t>
            </a:r>
            <a:r>
              <a:rPr lang="en-US" sz="2000" dirty="0">
                <a:solidFill>
                  <a:srgbClr val="00B050"/>
                </a:solidFill>
              </a:rPr>
              <a:t>of new ways to take your money.</a:t>
            </a:r>
            <a:endParaRPr lang="ro-RO" sz="2000" dirty="0">
              <a:solidFill>
                <a:srgbClr val="00B050"/>
              </a:solidFill>
            </a:endParaRPr>
          </a:p>
        </p:txBody>
      </p:sp>
    </p:spTree>
    <p:extLst>
      <p:ext uri="{BB962C8B-B14F-4D97-AF65-F5344CB8AC3E}">
        <p14:creationId xmlns:p14="http://schemas.microsoft.com/office/powerpoint/2010/main" val="111376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1DF8-5C2E-4BB8-9F3E-DB0D328A9E15}"/>
              </a:ext>
            </a:extLst>
          </p:cNvPr>
          <p:cNvSpPr>
            <a:spLocks noGrp="1"/>
          </p:cNvSpPr>
          <p:nvPr>
            <p:ph type="title"/>
          </p:nvPr>
        </p:nvSpPr>
        <p:spPr>
          <a:xfrm>
            <a:off x="1066800" y="642594"/>
            <a:ext cx="10058400" cy="825988"/>
          </a:xfrm>
        </p:spPr>
        <p:txBody>
          <a:bodyPr/>
          <a:lstStyle/>
          <a:p>
            <a:r>
              <a:rPr lang="ro-RO" b="1" dirty="0"/>
              <a:t>non-</a:t>
            </a:r>
            <a:r>
              <a:rPr lang="ro-RO" b="1" dirty="0" err="1"/>
              <a:t>progressive</a:t>
            </a:r>
            <a:r>
              <a:rPr lang="ro-RO" dirty="0"/>
              <a:t> </a:t>
            </a:r>
            <a:r>
              <a:rPr lang="ro-RO" dirty="0" err="1"/>
              <a:t>verbs</a:t>
            </a:r>
            <a:endParaRPr lang="ro-RO" dirty="0"/>
          </a:p>
        </p:txBody>
      </p:sp>
      <p:sp>
        <p:nvSpPr>
          <p:cNvPr id="3" name="Content Placeholder 2">
            <a:extLst>
              <a:ext uri="{FF2B5EF4-FFF2-40B4-BE49-F238E27FC236}">
                <a16:creationId xmlns:a16="http://schemas.microsoft.com/office/drawing/2014/main" id="{638F20DC-D5CA-4275-AE11-F84402ED7F25}"/>
              </a:ext>
            </a:extLst>
          </p:cNvPr>
          <p:cNvSpPr>
            <a:spLocks noGrp="1"/>
          </p:cNvSpPr>
          <p:nvPr>
            <p:ph idx="1"/>
          </p:nvPr>
        </p:nvSpPr>
        <p:spPr>
          <a:xfrm>
            <a:off x="402336" y="1658112"/>
            <a:ext cx="11472672" cy="4852416"/>
          </a:xfrm>
        </p:spPr>
        <p:txBody>
          <a:bodyPr>
            <a:normAutofit/>
          </a:bodyPr>
          <a:lstStyle/>
          <a:p>
            <a:pPr marL="0" indent="0">
              <a:buNone/>
            </a:pPr>
            <a:r>
              <a:rPr lang="en-US" sz="2000" b="1" dirty="0">
                <a:solidFill>
                  <a:srgbClr val="00B0F0"/>
                </a:solidFill>
              </a:rPr>
              <a:t>Some verbs are rarely or never used in progressive forms</a:t>
            </a:r>
            <a:r>
              <a:rPr lang="en-US" sz="2000" dirty="0"/>
              <a:t>, even if we are talking about what is happening at a particular moment.</a:t>
            </a:r>
          </a:p>
          <a:p>
            <a:pPr marL="0" indent="0">
              <a:buNone/>
            </a:pPr>
            <a:r>
              <a:rPr lang="en-US" sz="2000" dirty="0">
                <a:solidFill>
                  <a:srgbClr val="00B050"/>
                </a:solidFill>
              </a:rPr>
              <a:t>I </a:t>
            </a:r>
            <a:r>
              <a:rPr lang="en-US" sz="2000" b="1" i="1" dirty="0">
                <a:solidFill>
                  <a:srgbClr val="00B050"/>
                </a:solidFill>
              </a:rPr>
              <a:t>don't like </a:t>
            </a:r>
            <a:r>
              <a:rPr lang="en-US" sz="2000" dirty="0">
                <a:solidFill>
                  <a:srgbClr val="00B050"/>
                </a:solidFill>
              </a:rPr>
              <a:t>her</a:t>
            </a:r>
            <a:r>
              <a:rPr lang="en-US" sz="2000" i="1" dirty="0">
                <a:solidFill>
                  <a:srgbClr val="00B050"/>
                </a:solidFill>
              </a:rPr>
              <a:t> </a:t>
            </a:r>
            <a:r>
              <a:rPr lang="en-US" sz="2000" dirty="0">
                <a:solidFill>
                  <a:srgbClr val="00B050"/>
                </a:solidFill>
              </a:rPr>
              <a:t>hairstyle.</a:t>
            </a:r>
          </a:p>
          <a:p>
            <a:pPr marL="0" indent="0">
              <a:buNone/>
            </a:pPr>
            <a:r>
              <a:rPr lang="en-US" sz="2000" dirty="0">
                <a:solidFill>
                  <a:srgbClr val="00B050"/>
                </a:solidFill>
              </a:rPr>
              <a:t>I called</a:t>
            </a:r>
            <a:r>
              <a:rPr lang="ro-RO" sz="2000" dirty="0">
                <a:solidFill>
                  <a:srgbClr val="00B050"/>
                </a:solidFill>
              </a:rPr>
              <a:t> </a:t>
            </a:r>
            <a:r>
              <a:rPr lang="en-US" sz="2000" dirty="0">
                <a:solidFill>
                  <a:srgbClr val="00B050"/>
                </a:solidFill>
              </a:rPr>
              <a:t>because I </a:t>
            </a:r>
            <a:r>
              <a:rPr lang="en-US" sz="2000" b="1" i="1" dirty="0">
                <a:solidFill>
                  <a:srgbClr val="00B050"/>
                </a:solidFill>
              </a:rPr>
              <a:t>need</a:t>
            </a:r>
            <a:r>
              <a:rPr lang="en-US" sz="2000" dirty="0">
                <a:solidFill>
                  <a:srgbClr val="00B050"/>
                </a:solidFill>
              </a:rPr>
              <a:t> to </a:t>
            </a:r>
            <a:r>
              <a:rPr lang="ro-RO" sz="2000" dirty="0">
                <a:solidFill>
                  <a:srgbClr val="00B050"/>
                </a:solidFill>
              </a:rPr>
              <a:t>t</a:t>
            </a:r>
            <a:r>
              <a:rPr lang="en-US" sz="2000" dirty="0" err="1">
                <a:solidFill>
                  <a:srgbClr val="00B050"/>
                </a:solidFill>
              </a:rPr>
              <a:t>alk</a:t>
            </a:r>
            <a:r>
              <a:rPr lang="en-US" sz="2000" dirty="0">
                <a:solidFill>
                  <a:srgbClr val="00B050"/>
                </a:solidFill>
              </a:rPr>
              <a:t>.</a:t>
            </a:r>
          </a:p>
          <a:p>
            <a:pPr marL="0" indent="0">
              <a:buNone/>
            </a:pPr>
            <a:r>
              <a:rPr lang="en-US" sz="2000" dirty="0"/>
              <a:t>Many of these verbs refer to states rather than actions.</a:t>
            </a:r>
            <a:endParaRPr lang="ro-RO" sz="2000" dirty="0"/>
          </a:p>
        </p:txBody>
      </p:sp>
    </p:spTree>
    <p:extLst>
      <p:ext uri="{BB962C8B-B14F-4D97-AF65-F5344CB8AC3E}">
        <p14:creationId xmlns:p14="http://schemas.microsoft.com/office/powerpoint/2010/main" val="2113959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C7BAE-FDB7-4327-910D-3B9C195B3120}"/>
              </a:ext>
            </a:extLst>
          </p:cNvPr>
          <p:cNvPicPr>
            <a:picLocks noChangeAspect="1"/>
          </p:cNvPicPr>
          <p:nvPr/>
        </p:nvPicPr>
        <p:blipFill>
          <a:blip r:embed="rId2"/>
          <a:stretch>
            <a:fillRect/>
          </a:stretch>
        </p:blipFill>
        <p:spPr>
          <a:xfrm>
            <a:off x="423071" y="794970"/>
            <a:ext cx="11345858" cy="5268060"/>
          </a:xfrm>
          <a:prstGeom prst="rect">
            <a:avLst/>
          </a:prstGeom>
        </p:spPr>
      </p:pic>
    </p:spTree>
    <p:extLst>
      <p:ext uri="{BB962C8B-B14F-4D97-AF65-F5344CB8AC3E}">
        <p14:creationId xmlns:p14="http://schemas.microsoft.com/office/powerpoint/2010/main" val="4153772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6F6-E8E9-4D8C-8541-247EC1B538B0}"/>
              </a:ext>
            </a:extLst>
          </p:cNvPr>
          <p:cNvSpPr>
            <a:spLocks noGrp="1"/>
          </p:cNvSpPr>
          <p:nvPr>
            <p:ph type="title"/>
          </p:nvPr>
        </p:nvSpPr>
        <p:spPr>
          <a:xfrm>
            <a:off x="1066800" y="642594"/>
            <a:ext cx="10058400" cy="770570"/>
          </a:xfrm>
        </p:spPr>
        <p:txBody>
          <a:bodyPr/>
          <a:lstStyle/>
          <a:p>
            <a:r>
              <a:rPr lang="en-US" b="1" dirty="0"/>
              <a:t>Progressive</a:t>
            </a:r>
            <a:r>
              <a:rPr lang="en-US" dirty="0"/>
              <a:t> and </a:t>
            </a:r>
            <a:r>
              <a:rPr lang="en-US" b="1" dirty="0"/>
              <a:t>non-progressive</a:t>
            </a:r>
            <a:r>
              <a:rPr lang="en-US" dirty="0"/>
              <a:t> uses</a:t>
            </a:r>
            <a:endParaRPr lang="ro-RO" dirty="0"/>
          </a:p>
        </p:txBody>
      </p:sp>
      <p:sp>
        <p:nvSpPr>
          <p:cNvPr id="7" name="Content Placeholder 6">
            <a:extLst>
              <a:ext uri="{FF2B5EF4-FFF2-40B4-BE49-F238E27FC236}">
                <a16:creationId xmlns:a16="http://schemas.microsoft.com/office/drawing/2014/main" id="{50E4F4B3-52EC-4115-8B34-0CE427F3A0DA}"/>
              </a:ext>
            </a:extLst>
          </p:cNvPr>
          <p:cNvSpPr>
            <a:spLocks noGrp="1"/>
          </p:cNvSpPr>
          <p:nvPr>
            <p:ph idx="1"/>
          </p:nvPr>
        </p:nvSpPr>
        <p:spPr>
          <a:xfrm>
            <a:off x="414528" y="1658112"/>
            <a:ext cx="11387328" cy="4840224"/>
          </a:xfrm>
        </p:spPr>
        <p:txBody>
          <a:bodyPr>
            <a:normAutofit/>
          </a:bodyPr>
          <a:lstStyle/>
          <a:p>
            <a:pPr marL="0" indent="0">
              <a:buNone/>
            </a:pPr>
            <a:r>
              <a:rPr lang="en-US" sz="2000" b="1" dirty="0" err="1">
                <a:solidFill>
                  <a:srgbClr val="00B0F0"/>
                </a:solidFill>
              </a:rPr>
              <a:t>progressi</a:t>
            </a:r>
            <a:r>
              <a:rPr lang="ro-RO" sz="2000" b="1" dirty="0">
                <a:solidFill>
                  <a:srgbClr val="00B0F0"/>
                </a:solidFill>
              </a:rPr>
              <a:t>v</a:t>
            </a:r>
            <a:r>
              <a:rPr lang="en-US" sz="2000" b="1" dirty="0">
                <a:solidFill>
                  <a:srgbClr val="00B0F0"/>
                </a:solidFill>
              </a:rPr>
              <a:t>e and non-progressive uses </a:t>
            </a:r>
            <a:r>
              <a:rPr lang="en-US" sz="2000" dirty="0"/>
              <a:t>Some of these verbs may occasionally be used in progressive forms, especially to </a:t>
            </a:r>
            <a:r>
              <a:rPr lang="en-US" sz="2000" b="1" dirty="0" err="1"/>
              <a:t>emphasise</a:t>
            </a:r>
            <a:r>
              <a:rPr lang="en-US" sz="2000" b="1" dirty="0"/>
              <a:t> the idea of change, development or novelty.</a:t>
            </a:r>
          </a:p>
          <a:p>
            <a:pPr marL="0" indent="0">
              <a:buNone/>
            </a:pPr>
            <a:r>
              <a:rPr lang="en-US" sz="2000" dirty="0">
                <a:solidFill>
                  <a:srgbClr val="00B050"/>
                </a:solidFill>
              </a:rPr>
              <a:t>As I get older, I</a:t>
            </a:r>
            <a:r>
              <a:rPr lang="en-US" sz="2000" b="1" dirty="0">
                <a:solidFill>
                  <a:srgbClr val="00B050"/>
                </a:solidFill>
              </a:rPr>
              <a:t>'m remembering </a:t>
            </a:r>
            <a:r>
              <a:rPr lang="en-US" sz="2000" dirty="0">
                <a:solidFill>
                  <a:srgbClr val="00B050"/>
                </a:solidFill>
              </a:rPr>
              <a:t>less and less. I didn't expect to like this place, but I'</a:t>
            </a:r>
            <a:r>
              <a:rPr lang="en-US" sz="2000" b="1" dirty="0">
                <a:solidFill>
                  <a:srgbClr val="00B050"/>
                </a:solidFill>
              </a:rPr>
              <a:t>m</a:t>
            </a:r>
            <a:r>
              <a:rPr lang="en-US" sz="2000" dirty="0">
                <a:solidFill>
                  <a:srgbClr val="00B050"/>
                </a:solidFill>
              </a:rPr>
              <a:t> really </a:t>
            </a:r>
            <a:r>
              <a:rPr lang="en-US" sz="2000" b="1" dirty="0">
                <a:solidFill>
                  <a:srgbClr val="00B050"/>
                </a:solidFill>
              </a:rPr>
              <a:t>loving</a:t>
            </a:r>
            <a:r>
              <a:rPr lang="en-US" sz="2000" dirty="0">
                <a:solidFill>
                  <a:srgbClr val="00B050"/>
                </a:solidFill>
              </a:rPr>
              <a:t> it.</a:t>
            </a:r>
          </a:p>
          <a:p>
            <a:pPr marL="0" indent="0">
              <a:buNone/>
            </a:pPr>
            <a:endParaRPr lang="en-US" sz="2000" dirty="0">
              <a:solidFill>
                <a:srgbClr val="00B050"/>
              </a:solidFill>
            </a:endParaRPr>
          </a:p>
          <a:p>
            <a:pPr marL="0" indent="0">
              <a:buNone/>
            </a:pPr>
            <a:r>
              <a:rPr lang="en-US" sz="2000" dirty="0"/>
              <a:t>Some others are used in progressive forms with particular meanings. Compare:</a:t>
            </a:r>
          </a:p>
          <a:p>
            <a:pPr marL="0" indent="0">
              <a:buNone/>
            </a:pPr>
            <a:r>
              <a:rPr lang="en-US" sz="2000" dirty="0">
                <a:solidFill>
                  <a:srgbClr val="00B050"/>
                </a:solidFill>
              </a:rPr>
              <a:t>What </a:t>
            </a:r>
            <a:r>
              <a:rPr lang="en-US" sz="2000" b="1" dirty="0">
                <a:solidFill>
                  <a:srgbClr val="00B050"/>
                </a:solidFill>
              </a:rPr>
              <a:t>do</a:t>
            </a:r>
            <a:r>
              <a:rPr lang="en-US" sz="2000" dirty="0">
                <a:solidFill>
                  <a:srgbClr val="00B050"/>
                </a:solidFill>
              </a:rPr>
              <a:t> you think of her singing? </a:t>
            </a:r>
            <a:r>
              <a:rPr lang="en-US" sz="2000" dirty="0" err="1">
                <a:solidFill>
                  <a:srgbClr val="00B050"/>
                </a:solidFill>
              </a:rPr>
              <a:t>Wh</a:t>
            </a:r>
            <a:r>
              <a:rPr lang="ro-RO" sz="2000" dirty="0">
                <a:solidFill>
                  <a:srgbClr val="00B050"/>
                </a:solidFill>
              </a:rPr>
              <a:t>a</a:t>
            </a:r>
            <a:r>
              <a:rPr lang="en-US" sz="2000" dirty="0">
                <a:solidFill>
                  <a:srgbClr val="00B050"/>
                </a:solidFill>
              </a:rPr>
              <a:t>t </a:t>
            </a:r>
            <a:r>
              <a:rPr lang="en-US" sz="2000" b="1" dirty="0">
                <a:solidFill>
                  <a:srgbClr val="00B050"/>
                </a:solidFill>
              </a:rPr>
              <a:t>are</a:t>
            </a:r>
            <a:r>
              <a:rPr lang="en-US" sz="2000" dirty="0">
                <a:solidFill>
                  <a:srgbClr val="00B050"/>
                </a:solidFill>
              </a:rPr>
              <a:t> you </a:t>
            </a:r>
            <a:r>
              <a:rPr lang="en-US" sz="2000" b="1" dirty="0">
                <a:solidFill>
                  <a:srgbClr val="00B050"/>
                </a:solidFill>
              </a:rPr>
              <a:t>thinking</a:t>
            </a:r>
            <a:r>
              <a:rPr lang="en-US" sz="2000" dirty="0">
                <a:solidFill>
                  <a:srgbClr val="00B050"/>
                </a:solidFill>
              </a:rPr>
              <a:t> about?</a:t>
            </a:r>
          </a:p>
          <a:p>
            <a:pPr marL="0" indent="0">
              <a:buNone/>
            </a:pPr>
            <a:r>
              <a:rPr lang="en-US" sz="2000" dirty="0">
                <a:solidFill>
                  <a:srgbClr val="00B050"/>
                </a:solidFill>
              </a:rPr>
              <a:t>I </a:t>
            </a:r>
            <a:r>
              <a:rPr lang="en-US" sz="2000" b="1" dirty="0">
                <a:solidFill>
                  <a:srgbClr val="00B050"/>
                </a:solidFill>
              </a:rPr>
              <a:t>weigh</a:t>
            </a:r>
            <a:r>
              <a:rPr lang="en-US" sz="2000" dirty="0">
                <a:solidFill>
                  <a:srgbClr val="00B050"/>
                </a:solidFill>
              </a:rPr>
              <a:t> too much these days. I got a shock when I </a:t>
            </a:r>
            <a:r>
              <a:rPr lang="en-US" sz="2000" b="1" dirty="0">
                <a:solidFill>
                  <a:srgbClr val="00B050"/>
                </a:solidFill>
              </a:rPr>
              <a:t>was weighing </a:t>
            </a:r>
            <a:r>
              <a:rPr lang="en-US" sz="2000" dirty="0">
                <a:solidFill>
                  <a:srgbClr val="00B050"/>
                </a:solidFill>
              </a:rPr>
              <a:t>myself this morning.</a:t>
            </a:r>
          </a:p>
          <a:p>
            <a:pPr marL="0" indent="0">
              <a:buNone/>
            </a:pPr>
            <a:endParaRPr lang="en-US" sz="2000" dirty="0">
              <a:solidFill>
                <a:srgbClr val="00B050"/>
              </a:solidFill>
            </a:endParaRPr>
          </a:p>
          <a:p>
            <a:pPr marL="0" indent="0">
              <a:buNone/>
            </a:pPr>
            <a:r>
              <a:rPr lang="ro-RO" sz="2000" b="1" dirty="0"/>
              <a:t>L</a:t>
            </a:r>
            <a:r>
              <a:rPr lang="en-US" sz="2000" b="1" dirty="0" err="1"/>
              <a:t>ook</a:t>
            </a:r>
            <a:r>
              <a:rPr lang="en-US" sz="2000" dirty="0"/>
              <a:t> (meaning</a:t>
            </a:r>
            <a:r>
              <a:rPr lang="ro-RO" sz="2000" dirty="0"/>
              <a:t> </a:t>
            </a:r>
            <a:r>
              <a:rPr lang="en-US" sz="2000" dirty="0"/>
              <a:t>'seem') can often be </a:t>
            </a:r>
            <a:r>
              <a:rPr lang="en-US" sz="2000" dirty="0" err="1"/>
              <a:t>progressi</a:t>
            </a:r>
            <a:r>
              <a:rPr lang="ro-RO" sz="2000" dirty="0"/>
              <a:t>v</a:t>
            </a:r>
            <a:r>
              <a:rPr lang="en-US" sz="2000" dirty="0"/>
              <a:t>e or not, with little difference.</a:t>
            </a:r>
          </a:p>
          <a:p>
            <a:pPr marL="0" indent="0">
              <a:buNone/>
            </a:pPr>
            <a:r>
              <a:rPr lang="ro-RO" sz="2000" dirty="0" err="1">
                <a:solidFill>
                  <a:srgbClr val="00B050"/>
                </a:solidFill>
              </a:rPr>
              <a:t>You</a:t>
            </a:r>
            <a:r>
              <a:rPr lang="en-US" sz="2000" dirty="0">
                <a:solidFill>
                  <a:srgbClr val="00B050"/>
                </a:solidFill>
              </a:rPr>
              <a:t> </a:t>
            </a:r>
            <a:r>
              <a:rPr lang="en-US" sz="2000" b="1" dirty="0">
                <a:solidFill>
                  <a:srgbClr val="00B050"/>
                </a:solidFill>
              </a:rPr>
              <a:t>look</a:t>
            </a:r>
            <a:r>
              <a:rPr lang="en-150" sz="2000" b="1" dirty="0">
                <a:solidFill>
                  <a:srgbClr val="00B050"/>
                </a:solidFill>
              </a:rPr>
              <a:t> </a:t>
            </a:r>
            <a:r>
              <a:rPr lang="en-US" sz="2000" dirty="0">
                <a:solidFill>
                  <a:srgbClr val="00B050"/>
                </a:solidFill>
              </a:rPr>
              <a:t>/ You</a:t>
            </a:r>
            <a:r>
              <a:rPr lang="en-150" sz="2000" b="1" dirty="0">
                <a:solidFill>
                  <a:srgbClr val="00B050"/>
                </a:solidFill>
              </a:rPr>
              <a:t>’r</a:t>
            </a:r>
            <a:r>
              <a:rPr lang="en-US" sz="2000" b="1" dirty="0">
                <a:solidFill>
                  <a:srgbClr val="00B050"/>
                </a:solidFill>
              </a:rPr>
              <a:t>e looking </a:t>
            </a:r>
            <a:r>
              <a:rPr lang="en-US" sz="2000" dirty="0">
                <a:solidFill>
                  <a:srgbClr val="00B050"/>
                </a:solidFill>
              </a:rPr>
              <a:t>a bit tired today.</a:t>
            </a:r>
          </a:p>
          <a:p>
            <a:pPr marL="0" indent="0">
              <a:buNone/>
            </a:pPr>
            <a:endParaRPr lang="ro-RO" sz="2000" dirty="0"/>
          </a:p>
        </p:txBody>
      </p:sp>
    </p:spTree>
    <p:extLst>
      <p:ext uri="{BB962C8B-B14F-4D97-AF65-F5344CB8AC3E}">
        <p14:creationId xmlns:p14="http://schemas.microsoft.com/office/powerpoint/2010/main" val="163802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6C42-47F0-4D1C-B8FF-D8BA9769BDB9}"/>
              </a:ext>
            </a:extLst>
          </p:cNvPr>
          <p:cNvSpPr>
            <a:spLocks noGrp="1"/>
          </p:cNvSpPr>
          <p:nvPr>
            <p:ph type="title"/>
          </p:nvPr>
        </p:nvSpPr>
        <p:spPr/>
        <p:txBody>
          <a:bodyPr/>
          <a:lstStyle/>
          <a:p>
            <a:r>
              <a:rPr lang="en-US" dirty="0"/>
              <a:t>What are VERBS?</a:t>
            </a:r>
            <a:endParaRPr lang="ro-RO" dirty="0"/>
          </a:p>
        </p:txBody>
      </p:sp>
      <p:sp>
        <p:nvSpPr>
          <p:cNvPr id="3" name="Rectangle 2">
            <a:extLst>
              <a:ext uri="{FF2B5EF4-FFF2-40B4-BE49-F238E27FC236}">
                <a16:creationId xmlns:a16="http://schemas.microsoft.com/office/drawing/2014/main" id="{4AB09111-261B-4D7D-9B8F-D4D97774403E}"/>
              </a:ext>
            </a:extLst>
          </p:cNvPr>
          <p:cNvSpPr/>
          <p:nvPr/>
        </p:nvSpPr>
        <p:spPr>
          <a:xfrm>
            <a:off x="488272" y="1720840"/>
            <a:ext cx="11248008" cy="4524315"/>
          </a:xfrm>
          <a:prstGeom prst="rect">
            <a:avLst/>
          </a:prstGeom>
        </p:spPr>
        <p:txBody>
          <a:bodyPr wrap="square">
            <a:spAutoFit/>
          </a:bodyPr>
          <a:lstStyle/>
          <a:p>
            <a:pPr indent="448310" algn="just">
              <a:spcAft>
                <a:spcPts val="0"/>
              </a:spcAft>
            </a:pPr>
            <a:endParaRPr lang="en-GB" sz="2400" i="1"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Verbs </a:t>
            </a:r>
            <a:r>
              <a:rPr lang="en-GB" sz="2400" dirty="0">
                <a:latin typeface="Times New Roman" panose="02020603050405020304" pitchFamily="18" charset="0"/>
                <a:ea typeface="Times New Roman" panose="02020603050405020304" pitchFamily="18" charset="0"/>
              </a:rPr>
              <a:t>are words that name an action or describe a state of being.</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endParaRPr lang="en-GB"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Times New Roman" panose="02020603050405020304" pitchFamily="18" charset="0"/>
              </a:rPr>
              <a:t>There are four basic types of verbs:</a:t>
            </a:r>
          </a:p>
          <a:p>
            <a:pPr indent="448310" algn="just">
              <a:spcAft>
                <a:spcPts val="0"/>
              </a:spcAft>
            </a:pPr>
            <a:r>
              <a:rPr lang="en-GB" sz="2400" i="1" dirty="0">
                <a:solidFill>
                  <a:srgbClr val="FF0000"/>
                </a:solidFill>
                <a:latin typeface="Times New Roman" panose="02020603050405020304" pitchFamily="18" charset="0"/>
                <a:ea typeface="Times New Roman" panose="02020603050405020304" pitchFamily="18" charset="0"/>
              </a:rPr>
              <a:t>action verbs, linking verbs, auxiliary verbs</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and </a:t>
            </a:r>
            <a:r>
              <a:rPr lang="en-GB" sz="2400" i="1" dirty="0">
                <a:solidFill>
                  <a:srgbClr val="FF0000"/>
                </a:solidFill>
                <a:latin typeface="Times New Roman" panose="02020603050405020304" pitchFamily="18" charset="0"/>
                <a:ea typeface="Times New Roman" panose="02020603050405020304" pitchFamily="18" charset="0"/>
              </a:rPr>
              <a:t>verb phrases</a:t>
            </a:r>
            <a:r>
              <a:rPr lang="en-GB" sz="2400" i="1" dirty="0">
                <a:latin typeface="Times New Roman" panose="02020603050405020304" pitchFamily="18" charset="0"/>
                <a:ea typeface="Times New Roman" panose="02020603050405020304" pitchFamily="18" charset="0"/>
              </a:rPr>
              <a:t>.</a:t>
            </a:r>
          </a:p>
          <a:p>
            <a:pPr indent="448310" algn="just">
              <a:spcAft>
                <a:spcPts val="0"/>
              </a:spcAft>
            </a:pPr>
            <a:r>
              <a:rPr lang="en-GB" sz="2400" dirty="0">
                <a:latin typeface="Times New Roman" panose="02020603050405020304" pitchFamily="18" charset="0"/>
                <a:ea typeface="Times New Roman" panose="02020603050405020304" pitchFamily="18" charset="0"/>
              </a:rPr>
              <a:t>Verbs also convey information through changes in their form. Here are the five things that can be found out from a verb:</a:t>
            </a: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i="1" dirty="0">
                <a:solidFill>
                  <a:srgbClr val="FF0000"/>
                </a:solidFill>
                <a:latin typeface="Times New Roman" panose="02020603050405020304" pitchFamily="18" charset="0"/>
                <a:ea typeface="Times New Roman" panose="02020603050405020304" pitchFamily="18" charset="0"/>
              </a:rPr>
              <a:t>Tense</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(when the action takes place: past, present, or future)</a:t>
            </a: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i="1" dirty="0">
                <a:solidFill>
                  <a:srgbClr val="FF0000"/>
                </a:solidFill>
                <a:latin typeface="Times New Roman" panose="02020603050405020304" pitchFamily="18" charset="0"/>
                <a:ea typeface="Times New Roman" panose="02020603050405020304" pitchFamily="18" charset="0"/>
              </a:rPr>
              <a:t>Person</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(who or what experiences the action)</a:t>
            </a: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i="1" dirty="0">
                <a:solidFill>
                  <a:srgbClr val="FF0000"/>
                </a:solidFill>
                <a:latin typeface="Times New Roman" panose="02020603050405020304" pitchFamily="18" charset="0"/>
                <a:ea typeface="Times New Roman" panose="02020603050405020304" pitchFamily="18" charset="0"/>
              </a:rPr>
              <a:t>Number</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(how many subjects act or receive the action)</a:t>
            </a: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i="1" dirty="0">
                <a:solidFill>
                  <a:srgbClr val="FF0000"/>
                </a:solidFill>
                <a:latin typeface="Times New Roman" panose="02020603050405020304" pitchFamily="18" charset="0"/>
                <a:ea typeface="Times New Roman" panose="02020603050405020304" pitchFamily="18" charset="0"/>
              </a:rPr>
              <a:t>Mood</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(the attitude expressed toward the action)</a:t>
            </a: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i="1" dirty="0">
                <a:solidFill>
                  <a:srgbClr val="FF0000"/>
                </a:solidFill>
                <a:latin typeface="Times New Roman" panose="02020603050405020304" pitchFamily="18" charset="0"/>
                <a:ea typeface="Times New Roman" panose="02020603050405020304" pitchFamily="18" charset="0"/>
              </a:rPr>
              <a:t>Voice</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(whether the subject acts or is acted upon: the active or passive voice)</a:t>
            </a:r>
            <a:endParaRPr lang="ro-RO"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97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21FD1-2CED-404E-AE33-9BD222E49C86}"/>
              </a:ext>
            </a:extLst>
          </p:cNvPr>
          <p:cNvSpPr/>
          <p:nvPr/>
        </p:nvSpPr>
        <p:spPr>
          <a:xfrm>
            <a:off x="414528" y="490478"/>
            <a:ext cx="11423904" cy="2862322"/>
          </a:xfrm>
          <a:prstGeom prst="rect">
            <a:avLst/>
          </a:prstGeom>
        </p:spPr>
        <p:txBody>
          <a:bodyPr wrap="square">
            <a:spAutoFit/>
          </a:bodyPr>
          <a:lstStyle/>
          <a:p>
            <a:r>
              <a:rPr lang="en-US" sz="2000" b="1" i="1" dirty="0"/>
              <a:t>Smell</a:t>
            </a:r>
            <a:r>
              <a:rPr lang="en-US" sz="2000" dirty="0"/>
              <a:t> and </a:t>
            </a:r>
            <a:r>
              <a:rPr lang="en-US" sz="2000" b="1" i="1" dirty="0"/>
              <a:t>taste</a:t>
            </a:r>
            <a:r>
              <a:rPr lang="en-US" sz="2000" dirty="0"/>
              <a:t> can be progressive when we are talking about the </a:t>
            </a:r>
            <a:r>
              <a:rPr lang="en-US" sz="2000" b="1" dirty="0"/>
              <a:t>deliberate use of the senses to find</a:t>
            </a:r>
            <a:r>
              <a:rPr lang="en-150" sz="2000" b="1" dirty="0"/>
              <a:t> </a:t>
            </a:r>
            <a:r>
              <a:rPr lang="en-US" sz="2000" b="1" dirty="0"/>
              <a:t>something out</a:t>
            </a:r>
            <a:r>
              <a:rPr lang="en-US" sz="2000" dirty="0"/>
              <a:t>:</a:t>
            </a:r>
          </a:p>
          <a:p>
            <a:r>
              <a:rPr lang="en-US" sz="2000" dirty="0">
                <a:solidFill>
                  <a:srgbClr val="00B050"/>
                </a:solidFill>
              </a:rPr>
              <a:t>* This meat </a:t>
            </a:r>
            <a:r>
              <a:rPr lang="en-US" sz="2000" b="1" dirty="0">
                <a:solidFill>
                  <a:srgbClr val="00B050"/>
                </a:solidFill>
              </a:rPr>
              <a:t>smells</a:t>
            </a:r>
            <a:r>
              <a:rPr lang="en-150" sz="2000" dirty="0">
                <a:solidFill>
                  <a:srgbClr val="00B050"/>
                </a:solidFill>
              </a:rPr>
              <a:t> </a:t>
            </a:r>
            <a:r>
              <a:rPr lang="en-US" sz="2000" dirty="0">
                <a:solidFill>
                  <a:srgbClr val="00B050"/>
                </a:solidFill>
              </a:rPr>
              <a:t>funny. I (can) </a:t>
            </a:r>
            <a:r>
              <a:rPr lang="en-US" sz="2000" b="1" dirty="0">
                <a:solidFill>
                  <a:srgbClr val="00B050"/>
                </a:solidFill>
              </a:rPr>
              <a:t>smell</a:t>
            </a:r>
            <a:r>
              <a:rPr lang="en-US" sz="2000" dirty="0">
                <a:solidFill>
                  <a:srgbClr val="00B050"/>
                </a:solidFill>
              </a:rPr>
              <a:t> smoke    'What are you doing?' 'I'</a:t>
            </a:r>
            <a:r>
              <a:rPr lang="en-US" sz="2000" b="1" dirty="0">
                <a:solidFill>
                  <a:srgbClr val="00B050"/>
                </a:solidFill>
              </a:rPr>
              <a:t>m</a:t>
            </a:r>
            <a:r>
              <a:rPr lang="en-US" sz="2000" dirty="0">
                <a:solidFill>
                  <a:srgbClr val="00B050"/>
                </a:solidFill>
              </a:rPr>
              <a:t> </a:t>
            </a:r>
            <a:r>
              <a:rPr lang="en-US" sz="2000" b="1" dirty="0">
                <a:solidFill>
                  <a:srgbClr val="00B050"/>
                </a:solidFill>
              </a:rPr>
              <a:t>smelling</a:t>
            </a:r>
            <a:r>
              <a:rPr lang="en-US" sz="2000" dirty="0">
                <a:solidFill>
                  <a:srgbClr val="00B050"/>
                </a:solidFill>
              </a:rPr>
              <a:t> the f</a:t>
            </a:r>
            <a:r>
              <a:rPr lang="en-150" sz="2000" dirty="0" err="1">
                <a:solidFill>
                  <a:srgbClr val="00B050"/>
                </a:solidFill>
              </a:rPr>
              <a:t>i</a:t>
            </a:r>
            <a:r>
              <a:rPr lang="en-US" sz="2000" dirty="0" err="1">
                <a:solidFill>
                  <a:srgbClr val="00B050"/>
                </a:solidFill>
              </a:rPr>
              <a:t>sh</a:t>
            </a:r>
            <a:r>
              <a:rPr lang="en-US" sz="2000" dirty="0">
                <a:solidFill>
                  <a:srgbClr val="00B050"/>
                </a:solidFill>
              </a:rPr>
              <a:t> to see if it's OK.'</a:t>
            </a:r>
          </a:p>
          <a:p>
            <a:r>
              <a:rPr lang="en-US" sz="2000" dirty="0">
                <a:solidFill>
                  <a:srgbClr val="00B050"/>
                </a:solidFill>
              </a:rPr>
              <a:t>* The soup </a:t>
            </a:r>
            <a:r>
              <a:rPr lang="en-US" sz="2000" b="1" dirty="0">
                <a:solidFill>
                  <a:srgbClr val="00B050"/>
                </a:solidFill>
              </a:rPr>
              <a:t>tastes</a:t>
            </a:r>
            <a:r>
              <a:rPr lang="en-US" sz="2000" dirty="0">
                <a:solidFill>
                  <a:srgbClr val="00B050"/>
                </a:solidFill>
              </a:rPr>
              <a:t> wonder</a:t>
            </a:r>
            <a:r>
              <a:rPr lang="en-150" sz="2000" dirty="0">
                <a:solidFill>
                  <a:srgbClr val="00B050"/>
                </a:solidFill>
              </a:rPr>
              <a:t>f</a:t>
            </a:r>
            <a:r>
              <a:rPr lang="ro-RO" sz="2000" dirty="0">
                <a:solidFill>
                  <a:srgbClr val="00B050"/>
                </a:solidFill>
              </a:rPr>
              <a:t>u</a:t>
            </a:r>
            <a:r>
              <a:rPr lang="en-US" sz="2000" dirty="0">
                <a:solidFill>
                  <a:srgbClr val="00B050"/>
                </a:solidFill>
              </a:rPr>
              <a:t>l. I think I (can) </a:t>
            </a:r>
            <a:r>
              <a:rPr lang="en-US" sz="2000" b="1" dirty="0">
                <a:solidFill>
                  <a:srgbClr val="00B050"/>
                </a:solidFill>
              </a:rPr>
              <a:t>taste</a:t>
            </a:r>
            <a:r>
              <a:rPr lang="en-US" sz="2000" dirty="0">
                <a:solidFill>
                  <a:srgbClr val="00B050"/>
                </a:solidFill>
              </a:rPr>
              <a:t> garlic in it.    'Leave that cake alone!' 'I'</a:t>
            </a:r>
            <a:r>
              <a:rPr lang="en-US" sz="2000" b="1" dirty="0">
                <a:solidFill>
                  <a:srgbClr val="00B050"/>
                </a:solidFill>
              </a:rPr>
              <a:t>m</a:t>
            </a:r>
            <a:r>
              <a:rPr lang="en-US" sz="2000" dirty="0">
                <a:solidFill>
                  <a:srgbClr val="00B050"/>
                </a:solidFill>
              </a:rPr>
              <a:t> just </a:t>
            </a:r>
            <a:r>
              <a:rPr lang="en-US" sz="2000" b="1" dirty="0">
                <a:solidFill>
                  <a:srgbClr val="00B050"/>
                </a:solidFill>
              </a:rPr>
              <a:t>tasting</a:t>
            </a:r>
            <a:r>
              <a:rPr lang="en-US" sz="2000" dirty="0">
                <a:solidFill>
                  <a:srgbClr val="00B050"/>
                </a:solidFill>
              </a:rPr>
              <a:t> it to see if it is OK.'</a:t>
            </a:r>
          </a:p>
          <a:p>
            <a:r>
              <a:rPr lang="en-US" sz="2000" b="1" dirty="0"/>
              <a:t>Feel</a:t>
            </a:r>
            <a:r>
              <a:rPr lang="en-US" sz="2000" dirty="0"/>
              <a:t> (</a:t>
            </a:r>
            <a:r>
              <a:rPr lang="en-US" sz="2000" dirty="0" err="1"/>
              <a:t>referri</a:t>
            </a:r>
            <a:r>
              <a:rPr lang="en-150" sz="2000" dirty="0"/>
              <a:t>n</a:t>
            </a:r>
            <a:r>
              <a:rPr lang="ro-RO" sz="2000" dirty="0"/>
              <a:t>g</a:t>
            </a:r>
            <a:r>
              <a:rPr lang="en-US" sz="2000" dirty="0"/>
              <a:t> to physical sensations) can be progressive or not, with little difference.</a:t>
            </a:r>
          </a:p>
          <a:p>
            <a:r>
              <a:rPr lang="en-US" sz="2000" dirty="0">
                <a:solidFill>
                  <a:srgbClr val="00B050"/>
                </a:solidFill>
              </a:rPr>
              <a:t>I </a:t>
            </a:r>
            <a:r>
              <a:rPr lang="en-US" sz="2000" b="1" dirty="0">
                <a:solidFill>
                  <a:srgbClr val="00B050"/>
                </a:solidFill>
              </a:rPr>
              <a:t>feel</a:t>
            </a:r>
            <a:r>
              <a:rPr lang="en-US" sz="2000" dirty="0">
                <a:solidFill>
                  <a:srgbClr val="00B050"/>
                </a:solidFill>
              </a:rPr>
              <a:t> / I'</a:t>
            </a:r>
            <a:r>
              <a:rPr lang="en-US" sz="2000" b="1" dirty="0">
                <a:solidFill>
                  <a:srgbClr val="00B050"/>
                </a:solidFill>
              </a:rPr>
              <a:t>m</a:t>
            </a:r>
            <a:r>
              <a:rPr lang="en-US" sz="2000" dirty="0">
                <a:solidFill>
                  <a:srgbClr val="00B050"/>
                </a:solidFill>
              </a:rPr>
              <a:t> </a:t>
            </a:r>
            <a:r>
              <a:rPr lang="en-US" sz="2000" b="1" dirty="0">
                <a:solidFill>
                  <a:srgbClr val="00B050"/>
                </a:solidFill>
              </a:rPr>
              <a:t>feeling</a:t>
            </a:r>
            <a:r>
              <a:rPr lang="en-US" sz="2000" dirty="0">
                <a:solidFill>
                  <a:srgbClr val="00B050"/>
                </a:solidFill>
              </a:rPr>
              <a:t> </a:t>
            </a:r>
            <a:r>
              <a:rPr lang="en-150" sz="2000" dirty="0">
                <a:solidFill>
                  <a:srgbClr val="00B050"/>
                </a:solidFill>
              </a:rPr>
              <a:t>f</a:t>
            </a:r>
            <a:r>
              <a:rPr lang="en-US" sz="2000" dirty="0" err="1">
                <a:solidFill>
                  <a:srgbClr val="00B050"/>
                </a:solidFill>
              </a:rPr>
              <a:t>ine</a:t>
            </a:r>
            <a:r>
              <a:rPr lang="en-US" sz="2000" dirty="0">
                <a:solidFill>
                  <a:srgbClr val="00B050"/>
                </a:solidFill>
              </a:rPr>
              <a:t>.</a:t>
            </a:r>
          </a:p>
          <a:p>
            <a:r>
              <a:rPr lang="en-US" sz="2000" b="1" dirty="0"/>
              <a:t>See</a:t>
            </a:r>
            <a:r>
              <a:rPr lang="en-US" sz="2000" dirty="0"/>
              <a:t> can be progressive when it means</a:t>
            </a:r>
            <a:r>
              <a:rPr lang="en-150" sz="2000" dirty="0"/>
              <a:t> “</a:t>
            </a:r>
            <a:r>
              <a:rPr lang="en-US" sz="2000" b="1" dirty="0"/>
              <a:t>meet</a:t>
            </a:r>
            <a:r>
              <a:rPr lang="en-150" sz="2000" dirty="0"/>
              <a:t>”</a:t>
            </a:r>
            <a:endParaRPr lang="en-US" sz="2000" dirty="0"/>
          </a:p>
          <a:p>
            <a:r>
              <a:rPr lang="en-US" sz="2000" dirty="0">
                <a:solidFill>
                  <a:srgbClr val="00B050"/>
                </a:solidFill>
              </a:rPr>
              <a:t>I (can) </a:t>
            </a:r>
            <a:r>
              <a:rPr lang="en-US" sz="2000" b="1" dirty="0">
                <a:solidFill>
                  <a:srgbClr val="00B050"/>
                </a:solidFill>
              </a:rPr>
              <a:t>see</a:t>
            </a:r>
            <a:r>
              <a:rPr lang="en-US" sz="2000" dirty="0">
                <a:solidFill>
                  <a:srgbClr val="00B050"/>
                </a:solidFill>
              </a:rPr>
              <a:t> </a:t>
            </a:r>
            <a:r>
              <a:rPr lang="en-150" sz="2000" dirty="0">
                <a:solidFill>
                  <a:srgbClr val="00B050"/>
                </a:solidFill>
              </a:rPr>
              <a:t>J</a:t>
            </a:r>
            <a:r>
              <a:rPr lang="en-US" sz="2000" dirty="0" err="1">
                <a:solidFill>
                  <a:srgbClr val="00B050"/>
                </a:solidFill>
              </a:rPr>
              <a:t>ohn</a:t>
            </a:r>
            <a:r>
              <a:rPr lang="en-US" sz="2000" dirty="0">
                <a:solidFill>
                  <a:srgbClr val="00B050"/>
                </a:solidFill>
              </a:rPr>
              <a:t> over there. I'</a:t>
            </a:r>
            <a:r>
              <a:rPr lang="en-US" sz="2000" b="1" dirty="0">
                <a:solidFill>
                  <a:srgbClr val="00B050"/>
                </a:solidFill>
              </a:rPr>
              <a:t>m</a:t>
            </a:r>
            <a:r>
              <a:rPr lang="en-US" sz="2000" dirty="0">
                <a:solidFill>
                  <a:srgbClr val="00B050"/>
                </a:solidFill>
              </a:rPr>
              <a:t> </a:t>
            </a:r>
            <a:r>
              <a:rPr lang="en-US" sz="2000" b="1" dirty="0">
                <a:solidFill>
                  <a:srgbClr val="00B050"/>
                </a:solidFill>
              </a:rPr>
              <a:t>seeing</a:t>
            </a:r>
            <a:r>
              <a:rPr lang="en-US" sz="2000" dirty="0">
                <a:solidFill>
                  <a:srgbClr val="00B050"/>
                </a:solidFill>
              </a:rPr>
              <a:t> the doctor tomorrow</a:t>
            </a:r>
            <a:endParaRPr lang="ro-RO" sz="2000" dirty="0">
              <a:solidFill>
                <a:srgbClr val="00B050"/>
              </a:solidFill>
            </a:endParaRPr>
          </a:p>
        </p:txBody>
      </p:sp>
      <p:pic>
        <p:nvPicPr>
          <p:cNvPr id="3" name="Picture 2">
            <a:extLst>
              <a:ext uri="{FF2B5EF4-FFF2-40B4-BE49-F238E27FC236}">
                <a16:creationId xmlns:a16="http://schemas.microsoft.com/office/drawing/2014/main" id="{B63AA0C1-38B1-4FF9-9980-65C6779C5E03}"/>
              </a:ext>
            </a:extLst>
          </p:cNvPr>
          <p:cNvPicPr>
            <a:picLocks noChangeAspect="1"/>
          </p:cNvPicPr>
          <p:nvPr/>
        </p:nvPicPr>
        <p:blipFill>
          <a:blip r:embed="rId2"/>
          <a:stretch>
            <a:fillRect/>
          </a:stretch>
        </p:blipFill>
        <p:spPr>
          <a:xfrm>
            <a:off x="414528" y="3429000"/>
            <a:ext cx="4767941" cy="3178628"/>
          </a:xfrm>
          <a:prstGeom prst="rect">
            <a:avLst/>
          </a:prstGeom>
        </p:spPr>
      </p:pic>
      <p:sp>
        <p:nvSpPr>
          <p:cNvPr id="4" name="TextBox 3">
            <a:extLst>
              <a:ext uri="{FF2B5EF4-FFF2-40B4-BE49-F238E27FC236}">
                <a16:creationId xmlns:a16="http://schemas.microsoft.com/office/drawing/2014/main" id="{7D54AF04-D3F1-4481-80C7-209EE197E68E}"/>
              </a:ext>
            </a:extLst>
          </p:cNvPr>
          <p:cNvSpPr txBox="1"/>
          <p:nvPr/>
        </p:nvSpPr>
        <p:spPr>
          <a:xfrm>
            <a:off x="5769429" y="3505200"/>
            <a:ext cx="5595257" cy="2862322"/>
          </a:xfrm>
          <a:prstGeom prst="rect">
            <a:avLst/>
          </a:prstGeom>
          <a:noFill/>
        </p:spPr>
        <p:txBody>
          <a:bodyPr wrap="square" numCol="2" rtlCol="0">
            <a:spAutoFit/>
          </a:bodyPr>
          <a:lstStyle/>
          <a:p>
            <a:r>
              <a:rPr lang="ro-RO" sz="2000" dirty="0" err="1"/>
              <a:t>Make</a:t>
            </a:r>
            <a:r>
              <a:rPr lang="ro-RO" sz="2000" dirty="0"/>
              <a:t> </a:t>
            </a:r>
            <a:r>
              <a:rPr lang="ro-RO" sz="2000" dirty="0" err="1"/>
              <a:t>some</a:t>
            </a:r>
            <a:r>
              <a:rPr lang="ro-RO" sz="2000" dirty="0"/>
              <a:t> </a:t>
            </a:r>
            <a:r>
              <a:rPr lang="ro-RO" sz="2000" dirty="0" err="1"/>
              <a:t>guesses</a:t>
            </a:r>
            <a:r>
              <a:rPr lang="ro-RO" sz="2000" dirty="0"/>
              <a:t> </a:t>
            </a:r>
            <a:r>
              <a:rPr lang="ro-RO" sz="2000" dirty="0" err="1"/>
              <a:t>and</a:t>
            </a:r>
            <a:r>
              <a:rPr lang="ro-RO" sz="2000" dirty="0"/>
              <a:t> </a:t>
            </a:r>
            <a:r>
              <a:rPr lang="ro-RO" sz="2000" dirty="0" err="1"/>
              <a:t>remarks</a:t>
            </a:r>
            <a:r>
              <a:rPr lang="ro-RO" sz="2000" dirty="0"/>
              <a:t> </a:t>
            </a:r>
            <a:r>
              <a:rPr lang="ro-RO" sz="2000" dirty="0" err="1"/>
              <a:t>abou</a:t>
            </a:r>
            <a:r>
              <a:rPr lang="ro-RO" sz="2000" dirty="0"/>
              <a:t> </a:t>
            </a:r>
            <a:r>
              <a:rPr lang="ro-RO" sz="2000" dirty="0" err="1"/>
              <a:t>the</a:t>
            </a:r>
            <a:r>
              <a:rPr lang="ro-RO" sz="2000" dirty="0"/>
              <a:t> yacht, </a:t>
            </a:r>
            <a:r>
              <a:rPr lang="ro-RO" sz="2000" dirty="0" err="1"/>
              <a:t>using</a:t>
            </a:r>
            <a:r>
              <a:rPr lang="ro-RO" sz="2000" dirty="0"/>
              <a:t> </a:t>
            </a:r>
            <a:r>
              <a:rPr lang="ro-RO" sz="2000" dirty="0" err="1"/>
              <a:t>the</a:t>
            </a:r>
            <a:r>
              <a:rPr lang="ro-RO" sz="2000" dirty="0"/>
              <a:t> </a:t>
            </a:r>
            <a:r>
              <a:rPr lang="ro-RO" sz="2000" dirty="0" err="1"/>
              <a:t>following</a:t>
            </a:r>
            <a:r>
              <a:rPr lang="ro-RO" sz="2000" dirty="0"/>
              <a:t> </a:t>
            </a:r>
            <a:r>
              <a:rPr lang="ro-RO" sz="2000" dirty="0" err="1"/>
              <a:t>verbs</a:t>
            </a:r>
            <a:r>
              <a:rPr lang="ro-RO" sz="2000" dirty="0"/>
              <a:t>:</a:t>
            </a:r>
          </a:p>
          <a:p>
            <a:endParaRPr lang="en-US" sz="2000" dirty="0">
              <a:solidFill>
                <a:srgbClr val="00B050"/>
              </a:solidFill>
            </a:endParaRPr>
          </a:p>
          <a:p>
            <a:r>
              <a:rPr lang="ro-RO" sz="2000" dirty="0" err="1">
                <a:solidFill>
                  <a:srgbClr val="00B050"/>
                </a:solidFill>
              </a:rPr>
              <a:t>Weigh</a:t>
            </a:r>
            <a:endParaRPr lang="ro-RO" sz="2000" dirty="0">
              <a:solidFill>
                <a:srgbClr val="00B050"/>
              </a:solidFill>
            </a:endParaRPr>
          </a:p>
          <a:p>
            <a:r>
              <a:rPr lang="ro-RO" sz="2000" dirty="0" err="1">
                <a:solidFill>
                  <a:srgbClr val="00B050"/>
                </a:solidFill>
              </a:rPr>
              <a:t>Measure</a:t>
            </a:r>
            <a:endParaRPr lang="ro-RO" sz="2000" dirty="0">
              <a:solidFill>
                <a:srgbClr val="00B050"/>
              </a:solidFill>
            </a:endParaRPr>
          </a:p>
          <a:p>
            <a:r>
              <a:rPr lang="ro-RO" sz="2000" dirty="0" err="1">
                <a:solidFill>
                  <a:srgbClr val="00B050"/>
                </a:solidFill>
              </a:rPr>
              <a:t>Belong</a:t>
            </a:r>
            <a:endParaRPr lang="ro-RO" sz="2000"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solidFill>
                <a:srgbClr val="00B050"/>
              </a:solidFill>
            </a:endParaRPr>
          </a:p>
          <a:p>
            <a:endParaRPr lang="en-US" sz="2000" dirty="0">
              <a:solidFill>
                <a:srgbClr val="00B050"/>
              </a:solidFill>
            </a:endParaRPr>
          </a:p>
          <a:p>
            <a:r>
              <a:rPr lang="ro-RO" sz="2000" dirty="0">
                <a:solidFill>
                  <a:srgbClr val="00B050"/>
                </a:solidFill>
              </a:rPr>
              <a:t>Look</a:t>
            </a:r>
          </a:p>
          <a:p>
            <a:r>
              <a:rPr lang="ro-RO" sz="2000" dirty="0">
                <a:solidFill>
                  <a:srgbClr val="00B050"/>
                </a:solidFill>
              </a:rPr>
              <a:t>Imagine</a:t>
            </a:r>
          </a:p>
          <a:p>
            <a:r>
              <a:rPr lang="ro-RO" sz="2000" dirty="0" err="1">
                <a:solidFill>
                  <a:srgbClr val="00B050"/>
                </a:solidFill>
              </a:rPr>
              <a:t>Suppose</a:t>
            </a:r>
            <a:endParaRPr lang="ro-RO" sz="2000" dirty="0">
              <a:solidFill>
                <a:srgbClr val="00B050"/>
              </a:solidFill>
            </a:endParaRPr>
          </a:p>
          <a:p>
            <a:r>
              <a:rPr lang="ro-RO" sz="2000" dirty="0" err="1">
                <a:solidFill>
                  <a:srgbClr val="00B050"/>
                </a:solidFill>
              </a:rPr>
              <a:t>Impress</a:t>
            </a:r>
            <a:endParaRPr lang="ro-RO" sz="2000" dirty="0"/>
          </a:p>
        </p:txBody>
      </p:sp>
    </p:spTree>
    <p:extLst>
      <p:ext uri="{BB962C8B-B14F-4D97-AF65-F5344CB8AC3E}">
        <p14:creationId xmlns:p14="http://schemas.microsoft.com/office/powerpoint/2010/main" val="61588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66F6-14DC-43B4-9EC3-AD083743CFF3}"/>
              </a:ext>
            </a:extLst>
          </p:cNvPr>
          <p:cNvSpPr>
            <a:spLocks noGrp="1"/>
          </p:cNvSpPr>
          <p:nvPr>
            <p:ph type="title"/>
          </p:nvPr>
        </p:nvSpPr>
        <p:spPr/>
        <p:txBody>
          <a:bodyPr>
            <a:normAutofit/>
          </a:bodyPr>
          <a:lstStyle/>
          <a:p>
            <a:r>
              <a:rPr lang="en-US" sz="3200" dirty="0"/>
              <a:t>more about the </a:t>
            </a:r>
            <a:r>
              <a:rPr lang="en-US" sz="3200" b="1" dirty="0"/>
              <a:t>present</a:t>
            </a:r>
            <a:r>
              <a:rPr lang="en-US" sz="3200" dirty="0"/>
              <a:t> </a:t>
            </a:r>
            <a:r>
              <a:rPr lang="en-US" sz="3200" b="1" dirty="0"/>
              <a:t>progressive</a:t>
            </a:r>
            <a:r>
              <a:rPr lang="en-US" sz="3200" dirty="0"/>
              <a:t>, </a:t>
            </a:r>
            <a:r>
              <a:rPr lang="en-US" sz="3200" b="1" dirty="0"/>
              <a:t>going to </a:t>
            </a:r>
            <a:r>
              <a:rPr lang="en-US" sz="3200" dirty="0"/>
              <a:t>and </a:t>
            </a:r>
            <a:r>
              <a:rPr lang="en-US" sz="3200" b="1" dirty="0"/>
              <a:t>will</a:t>
            </a:r>
            <a:endParaRPr lang="ro-RO" sz="3200" b="1" dirty="0"/>
          </a:p>
        </p:txBody>
      </p:sp>
      <p:sp>
        <p:nvSpPr>
          <p:cNvPr id="3" name="Content Placeholder 2">
            <a:extLst>
              <a:ext uri="{FF2B5EF4-FFF2-40B4-BE49-F238E27FC236}">
                <a16:creationId xmlns:a16="http://schemas.microsoft.com/office/drawing/2014/main" id="{5685EF3E-0187-41B4-B8E0-AA2054888458}"/>
              </a:ext>
            </a:extLst>
          </p:cNvPr>
          <p:cNvSpPr>
            <a:spLocks noGrp="1"/>
          </p:cNvSpPr>
          <p:nvPr>
            <p:ph idx="1"/>
          </p:nvPr>
        </p:nvSpPr>
        <p:spPr/>
        <p:txBody>
          <a:bodyPr>
            <a:normAutofit/>
          </a:bodyPr>
          <a:lstStyle/>
          <a:p>
            <a:pPr marL="0" indent="0">
              <a:buNone/>
            </a:pPr>
            <a:r>
              <a:rPr lang="en-US" sz="2000" b="1" dirty="0">
                <a:solidFill>
                  <a:srgbClr val="0070C0"/>
                </a:solidFill>
              </a:rPr>
              <a:t>spoken and written English </a:t>
            </a:r>
            <a:r>
              <a:rPr lang="en-US" sz="2000" b="1" i="1" dirty="0"/>
              <a:t>Be going to </a:t>
            </a:r>
            <a:r>
              <a:rPr lang="en-US" sz="2000" dirty="0"/>
              <a:t>and the </a:t>
            </a:r>
            <a:r>
              <a:rPr lang="en-US" sz="2000" b="1" i="1" dirty="0"/>
              <a:t>present progressive </a:t>
            </a:r>
            <a:r>
              <a:rPr lang="en-US" sz="2000" dirty="0"/>
              <a:t>are particularly common</a:t>
            </a:r>
          </a:p>
          <a:p>
            <a:pPr marL="0" indent="0">
              <a:buNone/>
            </a:pPr>
            <a:r>
              <a:rPr lang="en-US" sz="2000" dirty="0" err="1"/>
              <a:t>i</a:t>
            </a:r>
            <a:r>
              <a:rPr lang="en-150" sz="2000" dirty="0"/>
              <a:t>n</a:t>
            </a:r>
            <a:r>
              <a:rPr lang="en-US" sz="2000" dirty="0"/>
              <a:t> spoken English, </a:t>
            </a:r>
            <a:r>
              <a:rPr lang="en-150" sz="2000" dirty="0"/>
              <a:t>as ways of </a:t>
            </a:r>
            <a:r>
              <a:rPr lang="en-150" sz="2000" dirty="0" err="1"/>
              <a:t>tal</a:t>
            </a:r>
            <a:r>
              <a:rPr lang="en-US" sz="2000" dirty="0"/>
              <a:t>king about the future. This is because conversation is often about</a:t>
            </a:r>
          </a:p>
          <a:p>
            <a:pPr marL="0" indent="0">
              <a:buNone/>
            </a:pPr>
            <a:r>
              <a:rPr lang="en-US" sz="2000" dirty="0"/>
              <a:t>future events </a:t>
            </a:r>
            <a:r>
              <a:rPr lang="en-150" sz="2000" dirty="0"/>
              <a:t>t</a:t>
            </a:r>
            <a:r>
              <a:rPr lang="ro-RO" sz="2000" dirty="0"/>
              <a:t>h</a:t>
            </a:r>
            <a:r>
              <a:rPr lang="en-150" sz="2000" dirty="0"/>
              <a:t>a</a:t>
            </a:r>
            <a:r>
              <a:rPr lang="ro-RO" sz="2000" dirty="0"/>
              <a:t>t</a:t>
            </a:r>
            <a:r>
              <a:rPr lang="en-150" sz="2000" dirty="0"/>
              <a:t> </a:t>
            </a:r>
            <a:r>
              <a:rPr lang="ro-RO" sz="2000" dirty="0"/>
              <a:t>w</a:t>
            </a:r>
            <a:r>
              <a:rPr lang="en-150" sz="2000" dirty="0"/>
              <a:t>e </a:t>
            </a:r>
            <a:r>
              <a:rPr lang="en-US" sz="2000" dirty="0"/>
              <a:t>can </a:t>
            </a:r>
            <a:r>
              <a:rPr lang="en-US" sz="2000" b="1" dirty="0"/>
              <a:t>see coming</a:t>
            </a:r>
            <a:r>
              <a:rPr lang="en-US" sz="2000" dirty="0"/>
              <a:t>, so present forms are natural. In written English, these forms are less often used. </a:t>
            </a:r>
            <a:r>
              <a:rPr lang="en-US" sz="2000" b="1" dirty="0"/>
              <a:t>Will</a:t>
            </a:r>
            <a:r>
              <a:rPr lang="en-US" sz="2000" dirty="0"/>
              <a:t> is extremely common in writing, because written language tends to deal with less immediate future events, when we do not see the future in the present. </a:t>
            </a:r>
            <a:r>
              <a:rPr lang="en-US" sz="2000" b="1" dirty="0"/>
              <a:t>Will</a:t>
            </a:r>
            <a:r>
              <a:rPr lang="en-150" sz="2000" dirty="0"/>
              <a:t> </a:t>
            </a:r>
            <a:r>
              <a:rPr lang="en-US" sz="2000" dirty="0"/>
              <a:t>is also preferred when giving information about </a:t>
            </a:r>
            <a:r>
              <a:rPr lang="en-US" sz="2000" b="1" dirty="0"/>
              <a:t>impersonal</a:t>
            </a:r>
            <a:r>
              <a:rPr lang="en-US" sz="2000" dirty="0"/>
              <a:t>, fixed arrangements - for example official itineraries</a:t>
            </a:r>
            <a:r>
              <a:rPr lang="en-150" sz="2000" dirty="0"/>
              <a:t>:</a:t>
            </a:r>
          </a:p>
          <a:p>
            <a:pPr marL="0" indent="0">
              <a:buNone/>
            </a:pPr>
            <a:r>
              <a:rPr lang="en-US" sz="2000" dirty="0">
                <a:solidFill>
                  <a:srgbClr val="00B050"/>
                </a:solidFill>
              </a:rPr>
              <a:t>We'</a:t>
            </a:r>
            <a:r>
              <a:rPr lang="en-US" sz="2000" b="1" dirty="0">
                <a:solidFill>
                  <a:srgbClr val="00B050"/>
                </a:solidFill>
              </a:rPr>
              <a:t>re</a:t>
            </a:r>
            <a:r>
              <a:rPr lang="en-US" sz="2000" dirty="0">
                <a:solidFill>
                  <a:srgbClr val="00B050"/>
                </a:solidFill>
              </a:rPr>
              <a:t> </a:t>
            </a:r>
            <a:r>
              <a:rPr lang="en-US" sz="2000" b="1" dirty="0">
                <a:solidFill>
                  <a:srgbClr val="00B050"/>
                </a:solidFill>
              </a:rPr>
              <a:t>meeting</a:t>
            </a:r>
            <a:r>
              <a:rPr lang="en-US" sz="2000" dirty="0">
                <a:solidFill>
                  <a:srgbClr val="00B050"/>
                </a:solidFill>
              </a:rPr>
              <a:t> Sandra at 6.00.</a:t>
            </a:r>
          </a:p>
          <a:p>
            <a:pPr marL="0" indent="0">
              <a:buNone/>
            </a:pPr>
            <a:r>
              <a:rPr lang="en-US" sz="2000" dirty="0">
                <a:solidFill>
                  <a:srgbClr val="00B050"/>
                </a:solidFill>
              </a:rPr>
              <a:t>The President </a:t>
            </a:r>
            <a:r>
              <a:rPr lang="en-US" sz="2000" b="1" dirty="0">
                <a:solidFill>
                  <a:srgbClr val="00B050"/>
                </a:solidFill>
              </a:rPr>
              <a:t>will</a:t>
            </a:r>
            <a:r>
              <a:rPr lang="en-US" sz="2000" dirty="0">
                <a:solidFill>
                  <a:srgbClr val="00B050"/>
                </a:solidFill>
              </a:rPr>
              <a:t> </a:t>
            </a:r>
            <a:r>
              <a:rPr lang="en-US" sz="2000" b="1" dirty="0">
                <a:solidFill>
                  <a:srgbClr val="00B050"/>
                </a:solidFill>
              </a:rPr>
              <a:t>arrive</a:t>
            </a:r>
            <a:r>
              <a:rPr lang="en-US" sz="2000" dirty="0">
                <a:solidFill>
                  <a:srgbClr val="00B050"/>
                </a:solidFill>
              </a:rPr>
              <a:t> at the airport at 14.00. He </a:t>
            </a:r>
            <a:r>
              <a:rPr lang="en-US" sz="2000" b="1" dirty="0">
                <a:solidFill>
                  <a:srgbClr val="00B050"/>
                </a:solidFill>
              </a:rPr>
              <a:t>will</a:t>
            </a:r>
            <a:r>
              <a:rPr lang="en-US" sz="2000" dirty="0">
                <a:solidFill>
                  <a:srgbClr val="00B050"/>
                </a:solidFill>
              </a:rPr>
              <a:t> </a:t>
            </a:r>
            <a:r>
              <a:rPr lang="en-US" sz="2000" b="1" dirty="0">
                <a:solidFill>
                  <a:srgbClr val="00B050"/>
                </a:solidFill>
              </a:rPr>
              <a:t>meet</a:t>
            </a:r>
            <a:r>
              <a:rPr lang="en-150" sz="2000" b="1" dirty="0">
                <a:solidFill>
                  <a:srgbClr val="00B050"/>
                </a:solidFill>
              </a:rPr>
              <a:t>…</a:t>
            </a:r>
            <a:endParaRPr lang="ro-RO" sz="2000" dirty="0">
              <a:solidFill>
                <a:srgbClr val="00B050"/>
              </a:solidFill>
            </a:endParaRPr>
          </a:p>
        </p:txBody>
      </p:sp>
    </p:spTree>
    <p:extLst>
      <p:ext uri="{BB962C8B-B14F-4D97-AF65-F5344CB8AC3E}">
        <p14:creationId xmlns:p14="http://schemas.microsoft.com/office/powerpoint/2010/main" val="167648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170D2-B91F-4A7B-B7E2-85E250DB553F}"/>
              </a:ext>
            </a:extLst>
          </p:cNvPr>
          <p:cNvSpPr>
            <a:spLocks noGrp="1"/>
          </p:cNvSpPr>
          <p:nvPr>
            <p:ph type="title"/>
          </p:nvPr>
        </p:nvSpPr>
        <p:spPr>
          <a:xfrm>
            <a:off x="353568" y="402336"/>
            <a:ext cx="11582400" cy="6108192"/>
          </a:xfrm>
        </p:spPr>
        <p:txBody>
          <a:bodyPr>
            <a:normAutofit/>
          </a:bodyPr>
          <a:lstStyle/>
          <a:p>
            <a:r>
              <a:rPr lang="en-US" sz="2400" b="1" dirty="0">
                <a:solidFill>
                  <a:srgbClr val="0070C0"/>
                </a:solidFill>
              </a:rPr>
              <a:t>shall and will </a:t>
            </a:r>
            <a:r>
              <a:rPr lang="en-US" sz="2400" dirty="0"/>
              <a:t>In modern English </a:t>
            </a:r>
            <a:r>
              <a:rPr lang="en-US" sz="2400" i="1" dirty="0"/>
              <a:t>l/we will </a:t>
            </a:r>
            <a:r>
              <a:rPr lang="en-US" sz="2400" dirty="0"/>
              <a:t>and </a:t>
            </a:r>
            <a:r>
              <a:rPr lang="en-US" sz="2400" i="1" dirty="0"/>
              <a:t>l/we shall </a:t>
            </a:r>
            <a:r>
              <a:rPr lang="en-US" sz="2400" dirty="0"/>
              <a:t>can generally be used with no difference</a:t>
            </a:r>
            <a:r>
              <a:rPr lang="en-150" sz="2400" dirty="0"/>
              <a:t> </a:t>
            </a:r>
            <a:r>
              <a:rPr lang="en-US" sz="2400" dirty="0"/>
              <a:t>of meaning. </a:t>
            </a:r>
            <a:r>
              <a:rPr lang="en-150" sz="2400" i="1" dirty="0"/>
              <a:t>Will</a:t>
            </a:r>
            <a:r>
              <a:rPr lang="en-US" sz="2400" dirty="0"/>
              <a:t> is more common, and </a:t>
            </a:r>
            <a:r>
              <a:rPr lang="en-US" sz="2400" i="1" dirty="0"/>
              <a:t>shall</a:t>
            </a:r>
            <a:r>
              <a:rPr lang="en-US" sz="2400" dirty="0"/>
              <a:t> is dying out. (In any case, the commonest forms in</a:t>
            </a:r>
            <a:r>
              <a:rPr lang="en-150" sz="2400" dirty="0"/>
              <a:t> </a:t>
            </a:r>
            <a:r>
              <a:rPr lang="en-US" sz="2400" dirty="0"/>
              <a:t>speech  are the contractions I'll and we'll.)</a:t>
            </a:r>
            <a:br>
              <a:rPr lang="en-US" sz="2400" dirty="0"/>
            </a:br>
            <a:br>
              <a:rPr lang="en-US" sz="2400" dirty="0"/>
            </a:br>
            <a:r>
              <a:rPr lang="en-US" sz="2400" b="1" dirty="0">
                <a:solidFill>
                  <a:srgbClr val="0070C0"/>
                </a:solidFill>
              </a:rPr>
              <a:t>shall </a:t>
            </a:r>
            <a:r>
              <a:rPr lang="en-150" sz="2400" b="1" dirty="0" err="1">
                <a:solidFill>
                  <a:srgbClr val="0070C0"/>
                </a:solidFill>
              </a:rPr>
              <a:t>i</a:t>
            </a:r>
            <a:r>
              <a:rPr lang="en-US" sz="2400" b="1" dirty="0">
                <a:solidFill>
                  <a:srgbClr val="0070C0"/>
                </a:solidFill>
              </a:rPr>
              <a:t>n questions </a:t>
            </a:r>
            <a:r>
              <a:rPr lang="en-US" sz="2400" dirty="0"/>
              <a:t>In older English, </a:t>
            </a:r>
            <a:r>
              <a:rPr lang="en-US" sz="2400" b="1" dirty="0"/>
              <a:t>shall</a:t>
            </a:r>
            <a:r>
              <a:rPr lang="en-US" sz="2400" dirty="0"/>
              <a:t> was used to talk about obligation (rather like </a:t>
            </a:r>
            <a:r>
              <a:rPr lang="en-US" sz="2400" b="1" dirty="0"/>
              <a:t>should</a:t>
            </a:r>
            <a:r>
              <a:rPr lang="en-US" sz="2400" dirty="0"/>
              <a:t>). This meaning still survives in first-person questions, where </a:t>
            </a:r>
            <a:r>
              <a:rPr lang="en-US" sz="2400" b="1" dirty="0"/>
              <a:t>shall</a:t>
            </a:r>
            <a:r>
              <a:rPr lang="en-US" sz="2400" dirty="0"/>
              <a:t> is used to ask for instructions or suggestions, or offer services</a:t>
            </a:r>
            <a:br>
              <a:rPr lang="en-US" sz="2400" dirty="0"/>
            </a:br>
            <a:r>
              <a:rPr lang="en-US" sz="2400" dirty="0">
                <a:solidFill>
                  <a:srgbClr val="00B050"/>
                </a:solidFill>
              </a:rPr>
              <a:t>What time </a:t>
            </a:r>
            <a:r>
              <a:rPr lang="en-US" sz="2400" b="1" dirty="0">
                <a:solidFill>
                  <a:srgbClr val="00B050"/>
                </a:solidFill>
              </a:rPr>
              <a:t>shall</a:t>
            </a:r>
            <a:r>
              <a:rPr lang="en-US" sz="2400" dirty="0">
                <a:solidFill>
                  <a:srgbClr val="00B050"/>
                </a:solidFill>
              </a:rPr>
              <a:t> we come round? </a:t>
            </a:r>
            <a:r>
              <a:rPr lang="en-US" sz="2400" b="1" dirty="0">
                <a:solidFill>
                  <a:srgbClr val="00B050"/>
                </a:solidFill>
              </a:rPr>
              <a:t>Shall</a:t>
            </a:r>
            <a:r>
              <a:rPr lang="en-US" sz="2400" dirty="0">
                <a:solidFill>
                  <a:srgbClr val="00B050"/>
                </a:solidFill>
              </a:rPr>
              <a:t> I take your coat?</a:t>
            </a:r>
            <a:br>
              <a:rPr lang="en-US" sz="2400" dirty="0">
                <a:solidFill>
                  <a:srgbClr val="00B050"/>
                </a:solidFill>
              </a:rPr>
            </a:br>
            <a:r>
              <a:rPr lang="en-US" sz="2400" dirty="0"/>
              <a:t>Compare the use of </a:t>
            </a:r>
            <a:r>
              <a:rPr lang="en-US" sz="2400" b="1" dirty="0"/>
              <a:t>will</a:t>
            </a:r>
            <a:r>
              <a:rPr lang="en-US" sz="2400" dirty="0"/>
              <a:t> to ask for information:</a:t>
            </a:r>
            <a:br>
              <a:rPr lang="en-US" sz="2400" dirty="0"/>
            </a:br>
            <a:r>
              <a:rPr lang="en-US" sz="2400" dirty="0">
                <a:solidFill>
                  <a:srgbClr val="00B050"/>
                </a:solidFill>
              </a:rPr>
              <a:t>What time </a:t>
            </a:r>
            <a:r>
              <a:rPr lang="en-US" sz="2400" b="1" dirty="0">
                <a:solidFill>
                  <a:srgbClr val="00B050"/>
                </a:solidFill>
              </a:rPr>
              <a:t>will</a:t>
            </a:r>
            <a:r>
              <a:rPr lang="en-US" sz="2400" dirty="0">
                <a:solidFill>
                  <a:srgbClr val="00B050"/>
                </a:solidFill>
              </a:rPr>
              <a:t> we get into London?</a:t>
            </a:r>
            <a:br>
              <a:rPr lang="en-150" sz="2400" dirty="0">
                <a:solidFill>
                  <a:srgbClr val="00B050"/>
                </a:solidFill>
              </a:rPr>
            </a:br>
            <a:br>
              <a:rPr lang="en-US" sz="2400" dirty="0">
                <a:solidFill>
                  <a:srgbClr val="00B050"/>
                </a:solidFill>
              </a:rPr>
            </a:br>
            <a:r>
              <a:rPr lang="en-US" sz="2400" b="1" dirty="0">
                <a:solidFill>
                  <a:srgbClr val="0070C0"/>
                </a:solidFill>
              </a:rPr>
              <a:t>legal language </a:t>
            </a:r>
            <a:r>
              <a:rPr lang="en-US" sz="2400" dirty="0"/>
              <a:t>Legal documents, such as contracts, often use </a:t>
            </a:r>
            <a:r>
              <a:rPr lang="en-US" sz="2400" b="1" dirty="0"/>
              <a:t>shall</a:t>
            </a:r>
            <a:r>
              <a:rPr lang="en-150" sz="2400" dirty="0"/>
              <a:t> </a:t>
            </a:r>
            <a:r>
              <a:rPr lang="en-US" sz="2400" dirty="0"/>
              <a:t>to express obligation.</a:t>
            </a:r>
            <a:br>
              <a:rPr lang="en-US" sz="2400" dirty="0"/>
            </a:br>
            <a:r>
              <a:rPr lang="en-US" sz="2400" dirty="0">
                <a:solidFill>
                  <a:srgbClr val="00B050"/>
                </a:solidFill>
              </a:rPr>
              <a:t>The hirer </a:t>
            </a:r>
            <a:r>
              <a:rPr lang="en-US" sz="2400" b="1" dirty="0">
                <a:solidFill>
                  <a:srgbClr val="00B050"/>
                </a:solidFill>
              </a:rPr>
              <a:t>shall</a:t>
            </a:r>
            <a:r>
              <a:rPr lang="en-US" sz="2400" dirty="0">
                <a:solidFill>
                  <a:srgbClr val="00B050"/>
                </a:solidFill>
              </a:rPr>
              <a:t> be responsible for maintenance of the vehicle. </a:t>
            </a:r>
            <a:r>
              <a:rPr lang="en-US" sz="2400" dirty="0">
                <a:solidFill>
                  <a:schemeClr val="tx1"/>
                </a:solidFill>
              </a:rPr>
              <a:t>(from a car-hire contract)</a:t>
            </a:r>
            <a:br>
              <a:rPr lang="en-US" sz="2400" dirty="0">
                <a:solidFill>
                  <a:srgbClr val="00B050"/>
                </a:solidFill>
              </a:rPr>
            </a:br>
            <a:endParaRPr lang="ro-RO" sz="2400" dirty="0">
              <a:solidFill>
                <a:srgbClr val="00B050"/>
              </a:solidFill>
            </a:endParaRPr>
          </a:p>
        </p:txBody>
      </p:sp>
    </p:spTree>
    <p:extLst>
      <p:ext uri="{BB962C8B-B14F-4D97-AF65-F5344CB8AC3E}">
        <p14:creationId xmlns:p14="http://schemas.microsoft.com/office/powerpoint/2010/main" val="1918453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73497AD-8AD6-4296-B4F3-A82E0B067635}"/>
              </a:ext>
            </a:extLst>
          </p:cNvPr>
          <p:cNvSpPr/>
          <p:nvPr/>
        </p:nvSpPr>
        <p:spPr>
          <a:xfrm>
            <a:off x="503464" y="1353912"/>
            <a:ext cx="10657115" cy="4893647"/>
          </a:xfrm>
          <a:prstGeom prst="rect">
            <a:avLst/>
          </a:prstGeom>
        </p:spPr>
        <p:txBody>
          <a:bodyPr wrap="square">
            <a:spAutoFit/>
          </a:bodyPr>
          <a:lstStyle/>
          <a:p>
            <a:r>
              <a:rPr lang="en-US" sz="2400" b="1" dirty="0">
                <a:solidFill>
                  <a:srgbClr val="0070C0"/>
                </a:solidFill>
              </a:rPr>
              <a:t>Official Plans </a:t>
            </a:r>
            <a:r>
              <a:rPr lang="en-US" sz="2400" dirty="0"/>
              <a:t>and Fixed Arrangements</a:t>
            </a:r>
            <a:r>
              <a:rPr lang="en-150" sz="2400" dirty="0"/>
              <a:t>: </a:t>
            </a:r>
            <a:r>
              <a:rPr lang="ro-RO" sz="2400" dirty="0"/>
              <a:t>u</a:t>
            </a:r>
            <a:r>
              <a:rPr lang="en-US" sz="2400" dirty="0"/>
              <a:t>sed to indicate </a:t>
            </a:r>
            <a:r>
              <a:rPr lang="en-US" sz="2400" b="1" dirty="0"/>
              <a:t>official plans </a:t>
            </a:r>
            <a:r>
              <a:rPr lang="en-US" sz="2400" dirty="0"/>
              <a:t>and </a:t>
            </a:r>
            <a:r>
              <a:rPr lang="en-US" sz="2400" b="1" dirty="0"/>
              <a:t>fixed</a:t>
            </a:r>
            <a:r>
              <a:rPr lang="en-US" sz="2400" dirty="0"/>
              <a:t> </a:t>
            </a:r>
            <a:r>
              <a:rPr lang="en-US" sz="2400" b="1" dirty="0"/>
              <a:t>arrangements</a:t>
            </a:r>
            <a:r>
              <a:rPr lang="en-US" sz="2400" dirty="0"/>
              <a:t>.</a:t>
            </a:r>
          </a:p>
          <a:p>
            <a:r>
              <a:rPr lang="en-US" sz="2400" dirty="0">
                <a:solidFill>
                  <a:srgbClr val="00B050"/>
                </a:solidFill>
              </a:rPr>
              <a:t>The Prime Minister </a:t>
            </a:r>
            <a:r>
              <a:rPr lang="en-US" sz="2400" b="1" dirty="0">
                <a:solidFill>
                  <a:srgbClr val="00B050"/>
                </a:solidFill>
              </a:rPr>
              <a:t>is to visit </a:t>
            </a:r>
            <a:r>
              <a:rPr lang="en-US" sz="2400" dirty="0">
                <a:solidFill>
                  <a:srgbClr val="00B050"/>
                </a:solidFill>
              </a:rPr>
              <a:t>British soldiers in Antarctica.</a:t>
            </a:r>
          </a:p>
          <a:p>
            <a:r>
              <a:rPr lang="en-US" sz="2400" dirty="0">
                <a:solidFill>
                  <a:srgbClr val="00B050"/>
                </a:solidFill>
              </a:rPr>
              <a:t>Our firm </a:t>
            </a:r>
            <a:r>
              <a:rPr lang="en-US" sz="2400" b="1" dirty="0">
                <a:solidFill>
                  <a:srgbClr val="00B050"/>
                </a:solidFill>
              </a:rPr>
              <a:t>is to merge </a:t>
            </a:r>
            <a:r>
              <a:rPr lang="en-US" sz="2400" dirty="0">
                <a:solidFill>
                  <a:srgbClr val="00B050"/>
                </a:solidFill>
              </a:rPr>
              <a:t>with Universal Export.</a:t>
            </a:r>
          </a:p>
          <a:p>
            <a:endParaRPr lang="en-US" sz="2400" dirty="0">
              <a:solidFill>
                <a:srgbClr val="00B050"/>
              </a:solidFill>
            </a:endParaRPr>
          </a:p>
          <a:p>
            <a:r>
              <a:rPr lang="en-US" sz="2400" b="1" dirty="0">
                <a:solidFill>
                  <a:srgbClr val="0070C0"/>
                </a:solidFill>
              </a:rPr>
              <a:t>Pre-conditions</a:t>
            </a:r>
            <a:r>
              <a:rPr lang="en-150" sz="2400" b="1" dirty="0">
                <a:solidFill>
                  <a:srgbClr val="0070C0"/>
                </a:solidFill>
              </a:rPr>
              <a:t> </a:t>
            </a:r>
            <a:r>
              <a:rPr lang="en-US" sz="2400" dirty="0"/>
              <a:t>Common in clauses where the main clause expresses a </a:t>
            </a:r>
            <a:r>
              <a:rPr lang="en-US" sz="2400" b="1" dirty="0"/>
              <a:t>pre-condition</a:t>
            </a:r>
            <a:r>
              <a:rPr lang="en-US" sz="2400" dirty="0"/>
              <a:t>.</a:t>
            </a:r>
          </a:p>
          <a:p>
            <a:r>
              <a:rPr lang="en-US" sz="2400" dirty="0">
                <a:solidFill>
                  <a:srgbClr val="00B050"/>
                </a:solidFill>
              </a:rPr>
              <a:t>We’d better hurry if we’</a:t>
            </a:r>
            <a:r>
              <a:rPr lang="en-US" sz="2400" b="1" dirty="0">
                <a:solidFill>
                  <a:srgbClr val="00B050"/>
                </a:solidFill>
              </a:rPr>
              <a:t>re</a:t>
            </a:r>
            <a:r>
              <a:rPr lang="en-US" sz="2400" dirty="0">
                <a:solidFill>
                  <a:srgbClr val="00B050"/>
                </a:solidFill>
              </a:rPr>
              <a:t> </a:t>
            </a:r>
            <a:r>
              <a:rPr lang="en-US" sz="2400" b="1" dirty="0">
                <a:solidFill>
                  <a:srgbClr val="00B050"/>
                </a:solidFill>
              </a:rPr>
              <a:t>to get </a:t>
            </a:r>
            <a:r>
              <a:rPr lang="en-US" sz="2400" dirty="0">
                <a:solidFill>
                  <a:srgbClr val="00B050"/>
                </a:solidFill>
              </a:rPr>
              <a:t>there by lunchtime.</a:t>
            </a:r>
          </a:p>
          <a:p>
            <a:r>
              <a:rPr lang="en-US" sz="2400" dirty="0">
                <a:solidFill>
                  <a:srgbClr val="00B050"/>
                </a:solidFill>
              </a:rPr>
              <a:t>You’ll need to start working if you’</a:t>
            </a:r>
            <a:r>
              <a:rPr lang="en-US" sz="2400" b="1" dirty="0">
                <a:solidFill>
                  <a:srgbClr val="00B050"/>
                </a:solidFill>
              </a:rPr>
              <a:t>re</a:t>
            </a:r>
            <a:r>
              <a:rPr lang="en-US" sz="2400" dirty="0">
                <a:solidFill>
                  <a:srgbClr val="00B050"/>
                </a:solidFill>
              </a:rPr>
              <a:t> </a:t>
            </a:r>
            <a:r>
              <a:rPr lang="en-US" sz="2400" b="1" dirty="0">
                <a:solidFill>
                  <a:srgbClr val="00B050"/>
                </a:solidFill>
              </a:rPr>
              <a:t>to pass </a:t>
            </a:r>
            <a:r>
              <a:rPr lang="en-US" sz="2400" dirty="0">
                <a:solidFill>
                  <a:srgbClr val="00B050"/>
                </a:solidFill>
              </a:rPr>
              <a:t>your exam.</a:t>
            </a:r>
          </a:p>
          <a:p>
            <a:endParaRPr lang="en-US" sz="2400" b="1" dirty="0">
              <a:solidFill>
                <a:srgbClr val="0070C0"/>
              </a:solidFill>
            </a:endParaRPr>
          </a:p>
          <a:p>
            <a:r>
              <a:rPr lang="en-US" sz="2400" b="1" dirty="0">
                <a:solidFill>
                  <a:srgbClr val="0070C0"/>
                </a:solidFill>
              </a:rPr>
              <a:t>Orders</a:t>
            </a:r>
            <a:r>
              <a:rPr lang="en-US" sz="2400" dirty="0"/>
              <a:t> Used to give </a:t>
            </a:r>
            <a:r>
              <a:rPr lang="en-US" sz="2400" b="1" dirty="0"/>
              <a:t>orders</a:t>
            </a:r>
            <a:r>
              <a:rPr lang="en-US" sz="2400" dirty="0"/>
              <a:t>, often by parents.</a:t>
            </a:r>
          </a:p>
          <a:p>
            <a:r>
              <a:rPr lang="en-US" sz="2400" dirty="0">
                <a:solidFill>
                  <a:srgbClr val="00B050"/>
                </a:solidFill>
              </a:rPr>
              <a:t>You’</a:t>
            </a:r>
            <a:r>
              <a:rPr lang="en-US" sz="2400" b="1" dirty="0">
                <a:solidFill>
                  <a:srgbClr val="00B050"/>
                </a:solidFill>
              </a:rPr>
              <a:t>re to do </a:t>
            </a:r>
            <a:r>
              <a:rPr lang="en-US" sz="2400" dirty="0">
                <a:solidFill>
                  <a:srgbClr val="00B050"/>
                </a:solidFill>
              </a:rPr>
              <a:t>your homework before you go to bed.</a:t>
            </a:r>
          </a:p>
          <a:p>
            <a:r>
              <a:rPr lang="en-US" sz="2400" dirty="0">
                <a:solidFill>
                  <a:srgbClr val="00B050"/>
                </a:solidFill>
              </a:rPr>
              <a:t>Tell Lenny she’</a:t>
            </a:r>
            <a:r>
              <a:rPr lang="en-US" sz="2400" b="1" dirty="0">
                <a:solidFill>
                  <a:srgbClr val="00B050"/>
                </a:solidFill>
              </a:rPr>
              <a:t>s</a:t>
            </a:r>
            <a:r>
              <a:rPr lang="en-US" sz="2400" dirty="0">
                <a:solidFill>
                  <a:srgbClr val="00B050"/>
                </a:solidFill>
              </a:rPr>
              <a:t> </a:t>
            </a:r>
            <a:r>
              <a:rPr lang="en-US" sz="2400" b="1" dirty="0">
                <a:solidFill>
                  <a:srgbClr val="00B050"/>
                </a:solidFill>
              </a:rPr>
              <a:t>not to be </a:t>
            </a:r>
            <a:r>
              <a:rPr lang="en-US" sz="2400" dirty="0">
                <a:solidFill>
                  <a:srgbClr val="00B050"/>
                </a:solidFill>
              </a:rPr>
              <a:t>back late</a:t>
            </a:r>
          </a:p>
          <a:p>
            <a:r>
              <a:rPr lang="en-US" sz="2400" dirty="0">
                <a:solidFill>
                  <a:srgbClr val="002060"/>
                </a:solidFill>
              </a:rPr>
              <a:t>Internet search: Find more examples with Students/visitors, etc., </a:t>
            </a:r>
            <a:r>
              <a:rPr lang="en-US" sz="2400" b="1" dirty="0">
                <a:solidFill>
                  <a:srgbClr val="002060"/>
                </a:solidFill>
              </a:rPr>
              <a:t>are to</a:t>
            </a:r>
            <a:r>
              <a:rPr lang="en-US" sz="2400" dirty="0">
                <a:solidFill>
                  <a:srgbClr val="002060"/>
                </a:solidFill>
              </a:rPr>
              <a:t>/ </a:t>
            </a:r>
            <a:r>
              <a:rPr lang="en-US" sz="2400" b="1" dirty="0">
                <a:solidFill>
                  <a:srgbClr val="002060"/>
                </a:solidFill>
              </a:rPr>
              <a:t>are not to</a:t>
            </a:r>
            <a:endParaRPr lang="ro-RO" sz="2400" b="1" dirty="0">
              <a:solidFill>
                <a:srgbClr val="002060"/>
              </a:solidFill>
            </a:endParaRPr>
          </a:p>
        </p:txBody>
      </p:sp>
      <p:sp>
        <p:nvSpPr>
          <p:cNvPr id="2" name="TextBox 1">
            <a:extLst>
              <a:ext uri="{FF2B5EF4-FFF2-40B4-BE49-F238E27FC236}">
                <a16:creationId xmlns:a16="http://schemas.microsoft.com/office/drawing/2014/main" id="{6227EFBE-F57C-46FD-BB0A-B55010CFAEA3}"/>
              </a:ext>
            </a:extLst>
          </p:cNvPr>
          <p:cNvSpPr txBox="1"/>
          <p:nvPr/>
        </p:nvSpPr>
        <p:spPr>
          <a:xfrm>
            <a:off x="693964" y="625830"/>
            <a:ext cx="6810375" cy="707886"/>
          </a:xfrm>
          <a:prstGeom prst="rect">
            <a:avLst/>
          </a:prstGeom>
          <a:noFill/>
        </p:spPr>
        <p:txBody>
          <a:bodyPr wrap="square" rtlCol="0">
            <a:spAutoFit/>
          </a:bodyPr>
          <a:lstStyle/>
          <a:p>
            <a:r>
              <a:rPr lang="en-150" sz="4000" b="1" dirty="0"/>
              <a:t>b</a:t>
            </a:r>
            <a:r>
              <a:rPr lang="ro-RO" sz="4000" b="1" dirty="0"/>
              <a:t>e</a:t>
            </a:r>
            <a:r>
              <a:rPr lang="en-150" sz="4000" b="1" dirty="0"/>
              <a:t>+infinitive: </a:t>
            </a:r>
            <a:r>
              <a:rPr lang="ro-RO" sz="4000" b="1" dirty="0"/>
              <a:t>I</a:t>
            </a:r>
            <a:r>
              <a:rPr lang="en-150" sz="4000" b="1" dirty="0"/>
              <a:t> </a:t>
            </a:r>
            <a:r>
              <a:rPr lang="ro-RO" sz="4000" b="1" dirty="0"/>
              <a:t>a</a:t>
            </a:r>
            <a:r>
              <a:rPr lang="en-150" sz="4000" b="1" dirty="0"/>
              <a:t>m </a:t>
            </a:r>
            <a:r>
              <a:rPr lang="ro-RO" sz="4000" b="1" dirty="0"/>
              <a:t>t</a:t>
            </a:r>
            <a:r>
              <a:rPr lang="en-150" sz="4000" b="1" dirty="0"/>
              <a:t>o... </a:t>
            </a:r>
            <a:endParaRPr lang="ro-RO" sz="4000" b="1" dirty="0"/>
          </a:p>
        </p:txBody>
      </p:sp>
    </p:spTree>
    <p:extLst>
      <p:ext uri="{BB962C8B-B14F-4D97-AF65-F5344CB8AC3E}">
        <p14:creationId xmlns:p14="http://schemas.microsoft.com/office/powerpoint/2010/main" val="378819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A3DE-C846-4C2E-B764-0E5D063BFF22}"/>
              </a:ext>
            </a:extLst>
          </p:cNvPr>
          <p:cNvSpPr>
            <a:spLocks noGrp="1"/>
          </p:cNvSpPr>
          <p:nvPr>
            <p:ph type="title"/>
          </p:nvPr>
        </p:nvSpPr>
        <p:spPr>
          <a:xfrm>
            <a:off x="885825" y="728319"/>
            <a:ext cx="9886950" cy="843306"/>
          </a:xfrm>
        </p:spPr>
        <p:txBody>
          <a:bodyPr>
            <a:normAutofit/>
          </a:bodyPr>
          <a:lstStyle/>
          <a:p>
            <a:r>
              <a:rPr lang="en-US" sz="4300" b="1" dirty="0"/>
              <a:t>Future</a:t>
            </a:r>
            <a:r>
              <a:rPr lang="en-US" sz="4400" dirty="0"/>
              <a:t> </a:t>
            </a:r>
            <a:r>
              <a:rPr lang="en-US" sz="4400" b="1" dirty="0"/>
              <a:t>progressive</a:t>
            </a:r>
            <a:endParaRPr lang="ro-RO" sz="4400" b="1" dirty="0"/>
          </a:p>
        </p:txBody>
      </p:sp>
      <p:sp>
        <p:nvSpPr>
          <p:cNvPr id="3" name="Content Placeholder 2">
            <a:extLst>
              <a:ext uri="{FF2B5EF4-FFF2-40B4-BE49-F238E27FC236}">
                <a16:creationId xmlns:a16="http://schemas.microsoft.com/office/drawing/2014/main" id="{24E33359-CA4F-429C-916E-0AAD0CA339BC}"/>
              </a:ext>
            </a:extLst>
          </p:cNvPr>
          <p:cNvSpPr>
            <a:spLocks noGrp="1"/>
          </p:cNvSpPr>
          <p:nvPr>
            <p:ph idx="1"/>
          </p:nvPr>
        </p:nvSpPr>
        <p:spPr>
          <a:xfrm>
            <a:off x="381000" y="1665513"/>
            <a:ext cx="11419114" cy="5007429"/>
          </a:xfrm>
        </p:spPr>
        <p:txBody>
          <a:bodyPr>
            <a:normAutofit/>
          </a:bodyPr>
          <a:lstStyle/>
          <a:p>
            <a:pPr marL="0" indent="0">
              <a:buNone/>
            </a:pPr>
            <a:r>
              <a:rPr lang="en-US" sz="2000" dirty="0"/>
              <a:t>Indicates that something will be </a:t>
            </a:r>
            <a:r>
              <a:rPr lang="en-US" sz="2000" b="1" dirty="0"/>
              <a:t>in progress at a certain time in the future.</a:t>
            </a:r>
          </a:p>
          <a:p>
            <a:pPr marL="0" indent="0">
              <a:buNone/>
            </a:pPr>
            <a:r>
              <a:rPr lang="en-US" sz="2000" dirty="0">
                <a:solidFill>
                  <a:srgbClr val="00B050"/>
                </a:solidFill>
              </a:rPr>
              <a:t>This time next Tuesday, I’</a:t>
            </a:r>
            <a:r>
              <a:rPr lang="en-US" sz="2000" b="1" dirty="0">
                <a:solidFill>
                  <a:srgbClr val="00B050"/>
                </a:solidFill>
              </a:rPr>
              <a:t>ll be lying </a:t>
            </a:r>
            <a:r>
              <a:rPr lang="en-US" sz="2000" dirty="0">
                <a:solidFill>
                  <a:srgbClr val="00B050"/>
                </a:solidFill>
              </a:rPr>
              <a:t>on the beach.</a:t>
            </a:r>
          </a:p>
          <a:p>
            <a:pPr marL="0" indent="0">
              <a:buNone/>
            </a:pPr>
            <a:r>
              <a:rPr lang="en-US" sz="2000" dirty="0">
                <a:solidFill>
                  <a:srgbClr val="00B050"/>
                </a:solidFill>
              </a:rPr>
              <a:t>You won’t be able to park here tomorrow; they’</a:t>
            </a:r>
            <a:r>
              <a:rPr lang="en-US" sz="2000" b="1" dirty="0">
                <a:solidFill>
                  <a:srgbClr val="00B050"/>
                </a:solidFill>
              </a:rPr>
              <a:t>ll</a:t>
            </a:r>
            <a:r>
              <a:rPr lang="en-US" sz="2000" dirty="0">
                <a:solidFill>
                  <a:srgbClr val="00B050"/>
                </a:solidFill>
              </a:rPr>
              <a:t> </a:t>
            </a:r>
            <a:r>
              <a:rPr lang="en-US" sz="2000" b="1" dirty="0">
                <a:solidFill>
                  <a:srgbClr val="00B050"/>
                </a:solidFill>
              </a:rPr>
              <a:t>be</a:t>
            </a:r>
            <a:r>
              <a:rPr lang="en-US" sz="2000" dirty="0">
                <a:solidFill>
                  <a:srgbClr val="00B050"/>
                </a:solidFill>
              </a:rPr>
              <a:t> </a:t>
            </a:r>
            <a:r>
              <a:rPr lang="en-US" sz="2000" b="1" dirty="0">
                <a:solidFill>
                  <a:srgbClr val="00B050"/>
                </a:solidFill>
              </a:rPr>
              <a:t>mending</a:t>
            </a:r>
            <a:r>
              <a:rPr lang="en-US" sz="2000" dirty="0">
                <a:solidFill>
                  <a:srgbClr val="00B050"/>
                </a:solidFill>
              </a:rPr>
              <a:t> the road.</a:t>
            </a:r>
            <a:endParaRPr lang="en-150" sz="2000" dirty="0">
              <a:solidFill>
                <a:srgbClr val="00B050"/>
              </a:solidFill>
            </a:endParaRPr>
          </a:p>
          <a:p>
            <a:pPr marL="0" indent="0">
              <a:buNone/>
            </a:pPr>
            <a:endParaRPr lang="en-US" sz="2000" dirty="0">
              <a:solidFill>
                <a:srgbClr val="00B050"/>
              </a:solidFill>
            </a:endParaRPr>
          </a:p>
          <a:p>
            <a:pPr marL="0" indent="0">
              <a:buNone/>
            </a:pPr>
            <a:r>
              <a:rPr lang="en-US" sz="2000" b="1" dirty="0">
                <a:solidFill>
                  <a:srgbClr val="0070C0"/>
                </a:solidFill>
              </a:rPr>
              <a:t>polite enquiries </a:t>
            </a:r>
            <a:r>
              <a:rPr lang="en-US" sz="2000" dirty="0"/>
              <a:t>A common use of the future progressive is to </a:t>
            </a:r>
            <a:r>
              <a:rPr lang="en-US" sz="2000" b="1" dirty="0"/>
              <a:t>ask politely 'What have you already</a:t>
            </a:r>
            <a:r>
              <a:rPr lang="en-150" sz="2000" b="1" dirty="0"/>
              <a:t> </a:t>
            </a:r>
            <a:r>
              <a:rPr lang="en-US" sz="2000" b="1" dirty="0"/>
              <a:t>decided?' </a:t>
            </a:r>
            <a:r>
              <a:rPr lang="en-US" sz="2000" dirty="0"/>
              <a:t>Compare:</a:t>
            </a:r>
          </a:p>
          <a:p>
            <a:pPr marL="0" indent="0">
              <a:buNone/>
            </a:pPr>
            <a:r>
              <a:rPr lang="en-US" sz="2000" b="1" dirty="0">
                <a:solidFill>
                  <a:srgbClr val="00B050"/>
                </a:solidFill>
              </a:rPr>
              <a:t>Will you write </a:t>
            </a:r>
            <a:r>
              <a:rPr lang="en-US" sz="2000" dirty="0">
                <a:solidFill>
                  <a:srgbClr val="00B050"/>
                </a:solidFill>
              </a:rPr>
              <a:t>to Oliver? (request or order)</a:t>
            </a:r>
          </a:p>
          <a:p>
            <a:pPr marL="0" indent="0">
              <a:buNone/>
            </a:pPr>
            <a:r>
              <a:rPr lang="en-US" sz="2000" b="1" dirty="0">
                <a:solidFill>
                  <a:srgbClr val="00B050"/>
                </a:solidFill>
              </a:rPr>
              <a:t>Are you going to write </a:t>
            </a:r>
            <a:r>
              <a:rPr lang="en-US" sz="2000" dirty="0">
                <a:solidFill>
                  <a:srgbClr val="00B050"/>
                </a:solidFill>
              </a:rPr>
              <a:t>to Oliver? (perhaps pressing for a decision)</a:t>
            </a:r>
          </a:p>
          <a:p>
            <a:pPr marL="0" indent="0">
              <a:buNone/>
            </a:pPr>
            <a:r>
              <a:rPr lang="en-US" sz="2000" b="1" dirty="0">
                <a:solidFill>
                  <a:srgbClr val="00B050"/>
                </a:solidFill>
              </a:rPr>
              <a:t>Will you be writing </a:t>
            </a:r>
            <a:r>
              <a:rPr lang="en-US" sz="2000" dirty="0">
                <a:solidFill>
                  <a:srgbClr val="00B050"/>
                </a:solidFill>
              </a:rPr>
              <a:t>to Oliver? (just asking about plans)</a:t>
            </a:r>
            <a:endParaRPr lang="ro-RO" sz="2000" dirty="0"/>
          </a:p>
        </p:txBody>
      </p:sp>
    </p:spTree>
    <p:extLst>
      <p:ext uri="{BB962C8B-B14F-4D97-AF65-F5344CB8AC3E}">
        <p14:creationId xmlns:p14="http://schemas.microsoft.com/office/powerpoint/2010/main" val="1024064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96D8-5F09-470D-9B28-FB1EE7CD26C8}"/>
              </a:ext>
            </a:extLst>
          </p:cNvPr>
          <p:cNvSpPr>
            <a:spLocks noGrp="1"/>
          </p:cNvSpPr>
          <p:nvPr>
            <p:ph type="title"/>
          </p:nvPr>
        </p:nvSpPr>
        <p:spPr>
          <a:xfrm>
            <a:off x="1338942" y="642594"/>
            <a:ext cx="9786257" cy="696349"/>
          </a:xfrm>
        </p:spPr>
        <p:txBody>
          <a:bodyPr>
            <a:normAutofit fontScale="90000"/>
          </a:bodyPr>
          <a:lstStyle/>
          <a:p>
            <a:r>
              <a:rPr lang="en-US" b="1" dirty="0"/>
              <a:t>Future perfect</a:t>
            </a:r>
            <a:endParaRPr lang="ro-RO" b="1" dirty="0"/>
          </a:p>
        </p:txBody>
      </p:sp>
      <p:sp>
        <p:nvSpPr>
          <p:cNvPr id="3" name="Content Placeholder 2">
            <a:extLst>
              <a:ext uri="{FF2B5EF4-FFF2-40B4-BE49-F238E27FC236}">
                <a16:creationId xmlns:a16="http://schemas.microsoft.com/office/drawing/2014/main" id="{C0B2F30B-7A9E-467E-9009-E51E44EC130C}"/>
              </a:ext>
            </a:extLst>
          </p:cNvPr>
          <p:cNvSpPr>
            <a:spLocks noGrp="1"/>
          </p:cNvSpPr>
          <p:nvPr>
            <p:ph idx="1"/>
          </p:nvPr>
        </p:nvSpPr>
        <p:spPr>
          <a:xfrm>
            <a:off x="391886" y="1415143"/>
            <a:ext cx="11408228" cy="5442857"/>
          </a:xfrm>
        </p:spPr>
        <p:txBody>
          <a:bodyPr>
            <a:normAutofit/>
          </a:bodyPr>
          <a:lstStyle/>
          <a:p>
            <a:pPr marL="0" indent="0">
              <a:buNone/>
            </a:pPr>
            <a:r>
              <a:rPr lang="en-US" sz="2000" b="1" dirty="0">
                <a:solidFill>
                  <a:srgbClr val="0070C0"/>
                </a:solidFill>
              </a:rPr>
              <a:t>The future perfect tense </a:t>
            </a:r>
            <a:r>
              <a:rPr lang="en-US" sz="2000" dirty="0"/>
              <a:t>(e.g., “I will have driven/worked”) is used to indicate that something </a:t>
            </a:r>
            <a:r>
              <a:rPr lang="en-US" sz="2000" b="1" dirty="0"/>
              <a:t>will be completed by a certain time in the future</a:t>
            </a:r>
            <a:r>
              <a:rPr lang="en-US" sz="2000" dirty="0"/>
              <a:t>.</a:t>
            </a:r>
          </a:p>
          <a:p>
            <a:pPr marL="0" indent="0">
              <a:buNone/>
            </a:pPr>
            <a:r>
              <a:rPr lang="en-US" sz="2000" dirty="0">
                <a:solidFill>
                  <a:srgbClr val="00B050"/>
                </a:solidFill>
              </a:rPr>
              <a:t>We’</a:t>
            </a:r>
            <a:r>
              <a:rPr lang="en-US" sz="2000" b="1" dirty="0">
                <a:solidFill>
                  <a:srgbClr val="00B050"/>
                </a:solidFill>
              </a:rPr>
              <a:t>ll</a:t>
            </a:r>
            <a:r>
              <a:rPr lang="en-US" sz="2000" dirty="0">
                <a:solidFill>
                  <a:srgbClr val="00B050"/>
                </a:solidFill>
              </a:rPr>
              <a:t> </a:t>
            </a:r>
            <a:r>
              <a:rPr lang="en-US" sz="2000" b="1" dirty="0">
                <a:solidFill>
                  <a:srgbClr val="00B050"/>
                </a:solidFill>
              </a:rPr>
              <a:t>have finished </a:t>
            </a:r>
            <a:r>
              <a:rPr lang="en-US" sz="2000" dirty="0">
                <a:solidFill>
                  <a:srgbClr val="00B050"/>
                </a:solidFill>
              </a:rPr>
              <a:t>planting the new trees by Wednesday.</a:t>
            </a:r>
          </a:p>
          <a:p>
            <a:pPr marL="0" indent="0">
              <a:buNone/>
            </a:pPr>
            <a:r>
              <a:rPr lang="en-US" sz="2000" dirty="0">
                <a:solidFill>
                  <a:srgbClr val="00B050"/>
                </a:solidFill>
              </a:rPr>
              <a:t>This government </a:t>
            </a:r>
            <a:r>
              <a:rPr lang="en-US" sz="2000" b="1" dirty="0">
                <a:solidFill>
                  <a:srgbClr val="00B050"/>
                </a:solidFill>
              </a:rPr>
              <a:t>will have ruined </a:t>
            </a:r>
            <a:r>
              <a:rPr lang="en-US" sz="2000" dirty="0">
                <a:solidFill>
                  <a:srgbClr val="00B050"/>
                </a:solidFill>
              </a:rPr>
              <a:t>the country before the next election.</a:t>
            </a:r>
          </a:p>
          <a:p>
            <a:pPr marL="0" indent="0">
              <a:buNone/>
            </a:pPr>
            <a:endParaRPr lang="en-US" sz="2000" b="1" dirty="0">
              <a:solidFill>
                <a:srgbClr val="0070C0"/>
              </a:solidFill>
            </a:endParaRPr>
          </a:p>
          <a:p>
            <a:pPr marL="0" indent="0">
              <a:buNone/>
            </a:pPr>
            <a:r>
              <a:rPr lang="en-US" sz="2000" b="1" dirty="0">
                <a:solidFill>
                  <a:srgbClr val="0070C0"/>
                </a:solidFill>
              </a:rPr>
              <a:t>The future perfect progressive </a:t>
            </a:r>
            <a:r>
              <a:rPr lang="en-US" sz="2000" dirty="0"/>
              <a:t>(</a:t>
            </a:r>
            <a:r>
              <a:rPr lang="en-US" sz="2000" i="1" dirty="0"/>
              <a:t>I will ha</a:t>
            </a:r>
            <a:r>
              <a:rPr lang="en-150" sz="2000" i="1" dirty="0"/>
              <a:t>v</a:t>
            </a:r>
            <a:r>
              <a:rPr lang="en-US" sz="2000" i="1" dirty="0"/>
              <a:t>e been driving/working </a:t>
            </a:r>
            <a:r>
              <a:rPr lang="en-US" sz="2000" dirty="0" err="1"/>
              <a:t>etc</a:t>
            </a:r>
            <a:r>
              <a:rPr lang="en-150" sz="2000" dirty="0"/>
              <a:t>.</a:t>
            </a:r>
            <a:r>
              <a:rPr lang="en-US" sz="2000" dirty="0"/>
              <a:t>) is not very common. We can use</a:t>
            </a:r>
            <a:r>
              <a:rPr lang="en-150" sz="2000" dirty="0"/>
              <a:t> </a:t>
            </a:r>
            <a:r>
              <a:rPr lang="en-US" sz="2000" dirty="0"/>
              <a:t>it to say </a:t>
            </a:r>
            <a:r>
              <a:rPr lang="en-US" sz="2000" b="1" dirty="0"/>
              <a:t>how long something will have continued by a certain time</a:t>
            </a:r>
            <a:r>
              <a:rPr lang="en-US" sz="2000" dirty="0"/>
              <a:t>.</a:t>
            </a:r>
          </a:p>
          <a:p>
            <a:pPr marL="0" indent="0">
              <a:buNone/>
            </a:pPr>
            <a:r>
              <a:rPr lang="en-US" sz="2000" dirty="0">
                <a:solidFill>
                  <a:srgbClr val="00B050"/>
                </a:solidFill>
              </a:rPr>
              <a:t>By next summer I'</a:t>
            </a:r>
            <a:r>
              <a:rPr lang="en-US" sz="2000" b="1" dirty="0">
                <a:solidFill>
                  <a:srgbClr val="00B050"/>
                </a:solidFill>
              </a:rPr>
              <a:t>ll</a:t>
            </a:r>
            <a:r>
              <a:rPr lang="en-US" sz="2000" dirty="0">
                <a:solidFill>
                  <a:srgbClr val="00B050"/>
                </a:solidFill>
              </a:rPr>
              <a:t> </a:t>
            </a:r>
            <a:r>
              <a:rPr lang="en-US" sz="2000" b="1" dirty="0">
                <a:solidFill>
                  <a:srgbClr val="00B050"/>
                </a:solidFill>
              </a:rPr>
              <a:t>have been working </a:t>
            </a:r>
            <a:r>
              <a:rPr lang="en-US" sz="2000" dirty="0">
                <a:solidFill>
                  <a:srgbClr val="00B050"/>
                </a:solidFill>
              </a:rPr>
              <a:t>here for eight years.</a:t>
            </a:r>
          </a:p>
          <a:p>
            <a:pPr marL="0" indent="0">
              <a:buNone/>
            </a:pPr>
            <a:endParaRPr lang="en-US" sz="2400" dirty="0">
              <a:solidFill>
                <a:srgbClr val="00B050"/>
              </a:solidFill>
            </a:endParaRPr>
          </a:p>
          <a:p>
            <a:pPr marL="0" indent="0">
              <a:buNone/>
            </a:pPr>
            <a:r>
              <a:rPr lang="en-US" sz="2000" dirty="0">
                <a:solidFill>
                  <a:srgbClr val="002060"/>
                </a:solidFill>
                <a:highlight>
                  <a:srgbClr val="FFFF00"/>
                </a:highlight>
              </a:rPr>
              <a:t>Your opinion: </a:t>
            </a:r>
            <a:r>
              <a:rPr lang="en-US" sz="2000" dirty="0">
                <a:solidFill>
                  <a:srgbClr val="002060"/>
                </a:solidFill>
              </a:rPr>
              <a:t>Think of one or more things that will not have been completed/achieved/solved ten years form now. Example: </a:t>
            </a:r>
          </a:p>
          <a:p>
            <a:pPr marL="0" indent="0">
              <a:buNone/>
            </a:pPr>
            <a:r>
              <a:rPr lang="en-US" sz="2000" dirty="0">
                <a:solidFill>
                  <a:srgbClr val="002060"/>
                </a:solidFill>
              </a:rPr>
              <a:t>We will not have found life on other planets five years from now.</a:t>
            </a:r>
          </a:p>
          <a:p>
            <a:pPr marL="0" indent="0">
              <a:buNone/>
            </a:pPr>
            <a:endParaRPr lang="en-US" sz="2400" dirty="0">
              <a:solidFill>
                <a:srgbClr val="00B050"/>
              </a:solidFill>
            </a:endParaRPr>
          </a:p>
          <a:p>
            <a:pPr marL="0" indent="0">
              <a:buNone/>
            </a:pPr>
            <a:endParaRPr lang="ro-RO" sz="2400" dirty="0">
              <a:solidFill>
                <a:srgbClr val="00B050"/>
              </a:solidFill>
            </a:endParaRPr>
          </a:p>
        </p:txBody>
      </p:sp>
    </p:spTree>
    <p:extLst>
      <p:ext uri="{BB962C8B-B14F-4D97-AF65-F5344CB8AC3E}">
        <p14:creationId xmlns:p14="http://schemas.microsoft.com/office/powerpoint/2010/main" val="1803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53613D-10BF-4479-89BA-767420873DAF}"/>
              </a:ext>
            </a:extLst>
          </p:cNvPr>
          <p:cNvSpPr>
            <a:spLocks noGrp="1"/>
          </p:cNvSpPr>
          <p:nvPr>
            <p:ph idx="1"/>
          </p:nvPr>
        </p:nvSpPr>
        <p:spPr/>
        <p:txBody>
          <a:bodyPr>
            <a:normAutofit/>
          </a:bodyPr>
          <a:lstStyle/>
          <a:p>
            <a:pPr marL="0" indent="0">
              <a:buNone/>
            </a:pPr>
            <a:r>
              <a:rPr lang="en-US" sz="2000" b="1" dirty="0">
                <a:solidFill>
                  <a:srgbClr val="0070C0"/>
                </a:solidFill>
              </a:rPr>
              <a:t>news and details </a:t>
            </a:r>
            <a:r>
              <a:rPr lang="en-US" sz="2000" dirty="0"/>
              <a:t>We often announce a piece of news with the present perfect, and then use</a:t>
            </a:r>
            <a:r>
              <a:rPr lang="en-150" sz="2000" dirty="0"/>
              <a:t> </a:t>
            </a:r>
            <a:r>
              <a:rPr lang="en-US" sz="2000" dirty="0"/>
              <a:t>the </a:t>
            </a:r>
            <a:r>
              <a:rPr lang="en-US" sz="2000" b="1" dirty="0"/>
              <a:t>simple past for the details of time and place</a:t>
            </a:r>
            <a:r>
              <a:rPr lang="en-US" sz="2000" dirty="0"/>
              <a:t>.</a:t>
            </a:r>
          </a:p>
          <a:p>
            <a:pPr marL="0" indent="0">
              <a:buNone/>
            </a:pPr>
            <a:r>
              <a:rPr lang="en-US" sz="2000" b="1" dirty="0">
                <a:solidFill>
                  <a:srgbClr val="00B050"/>
                </a:solidFill>
              </a:rPr>
              <a:t>I've found </a:t>
            </a:r>
            <a:r>
              <a:rPr lang="en-US" sz="2000" dirty="0">
                <a:solidFill>
                  <a:srgbClr val="00B050"/>
                </a:solidFill>
              </a:rPr>
              <a:t>your glasses. They </a:t>
            </a:r>
            <a:r>
              <a:rPr lang="en-US" sz="2000" b="1" dirty="0">
                <a:solidFill>
                  <a:srgbClr val="00B050"/>
                </a:solidFill>
              </a:rPr>
              <a:t>were</a:t>
            </a:r>
            <a:r>
              <a:rPr lang="en-US" sz="2000" dirty="0">
                <a:solidFill>
                  <a:srgbClr val="00B050"/>
                </a:solidFill>
              </a:rPr>
              <a:t> in the car.</a:t>
            </a:r>
          </a:p>
          <a:p>
            <a:pPr marL="0" indent="0">
              <a:buNone/>
            </a:pPr>
            <a:r>
              <a:rPr lang="en-US" sz="2000" dirty="0">
                <a:solidFill>
                  <a:srgbClr val="00B050"/>
                </a:solidFill>
              </a:rPr>
              <a:t>The President </a:t>
            </a:r>
            <a:r>
              <a:rPr lang="en-US" sz="2000" b="1" dirty="0">
                <a:solidFill>
                  <a:srgbClr val="00B050"/>
                </a:solidFill>
              </a:rPr>
              <a:t>has arrived </a:t>
            </a:r>
            <a:r>
              <a:rPr lang="en-US" sz="2000" dirty="0">
                <a:solidFill>
                  <a:srgbClr val="00B050"/>
                </a:solidFill>
              </a:rPr>
              <a:t>in London. He </a:t>
            </a:r>
            <a:r>
              <a:rPr lang="en-US" sz="2000" b="1" dirty="0">
                <a:solidFill>
                  <a:srgbClr val="00B050"/>
                </a:solidFill>
              </a:rPr>
              <a:t>was</a:t>
            </a:r>
            <a:r>
              <a:rPr lang="en-US" sz="2000" dirty="0">
                <a:solidFill>
                  <a:srgbClr val="00B050"/>
                </a:solidFill>
              </a:rPr>
              <a:t> met by the Prime Minister ...</a:t>
            </a:r>
            <a:endParaRPr lang="ro-RO" sz="2000" dirty="0">
              <a:solidFill>
                <a:srgbClr val="00B050"/>
              </a:solidFill>
            </a:endParaRPr>
          </a:p>
        </p:txBody>
      </p:sp>
    </p:spTree>
    <p:extLst>
      <p:ext uri="{BB962C8B-B14F-4D97-AF65-F5344CB8AC3E}">
        <p14:creationId xmlns:p14="http://schemas.microsoft.com/office/powerpoint/2010/main" val="284172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44CE-BEE2-43DE-8EB0-77CB102CE985}"/>
              </a:ext>
            </a:extLst>
          </p:cNvPr>
          <p:cNvSpPr>
            <a:spLocks noGrp="1"/>
          </p:cNvSpPr>
          <p:nvPr>
            <p:ph type="title"/>
          </p:nvPr>
        </p:nvSpPr>
        <p:spPr/>
        <p:txBody>
          <a:bodyPr>
            <a:normAutofit fontScale="90000"/>
          </a:bodyPr>
          <a:lstStyle/>
          <a:p>
            <a:r>
              <a:rPr lang="en-US" dirty="0"/>
              <a:t>more about the </a:t>
            </a:r>
            <a:r>
              <a:rPr lang="en-US" b="1" dirty="0"/>
              <a:t>simple past </a:t>
            </a:r>
            <a:r>
              <a:rPr lang="en-US" dirty="0"/>
              <a:t>and </a:t>
            </a:r>
            <a:r>
              <a:rPr lang="en-US" b="1" dirty="0"/>
              <a:t>past progressive</a:t>
            </a:r>
            <a:br>
              <a:rPr lang="en-US" dirty="0"/>
            </a:br>
            <a:endParaRPr lang="ro-RO" dirty="0"/>
          </a:p>
        </p:txBody>
      </p:sp>
      <p:sp>
        <p:nvSpPr>
          <p:cNvPr id="3" name="Content Placeholder 2">
            <a:extLst>
              <a:ext uri="{FF2B5EF4-FFF2-40B4-BE49-F238E27FC236}">
                <a16:creationId xmlns:a16="http://schemas.microsoft.com/office/drawing/2014/main" id="{B6EC4176-92EA-4482-8FA1-B9C939120AA5}"/>
              </a:ext>
            </a:extLst>
          </p:cNvPr>
          <p:cNvSpPr>
            <a:spLocks noGrp="1"/>
          </p:cNvSpPr>
          <p:nvPr>
            <p:ph idx="1"/>
          </p:nvPr>
        </p:nvSpPr>
        <p:spPr>
          <a:xfrm>
            <a:off x="1066800" y="2103120"/>
            <a:ext cx="10058400" cy="4306916"/>
          </a:xfrm>
        </p:spPr>
        <p:txBody>
          <a:bodyPr>
            <a:normAutofit/>
          </a:bodyPr>
          <a:lstStyle/>
          <a:p>
            <a:pPr marL="0" indent="0">
              <a:buNone/>
            </a:pPr>
            <a:r>
              <a:rPr lang="en-US" sz="2000" b="1" dirty="0">
                <a:solidFill>
                  <a:srgbClr val="0070C0"/>
                </a:solidFill>
              </a:rPr>
              <a:t>past situations that have not changed </a:t>
            </a:r>
            <a:r>
              <a:rPr lang="en-US" sz="2000" dirty="0"/>
              <a:t>If we are talking about the past, we tend to use</a:t>
            </a:r>
            <a:r>
              <a:rPr lang="en-150" sz="2000" dirty="0"/>
              <a:t> </a:t>
            </a:r>
            <a:r>
              <a:rPr lang="en-US" sz="2000" dirty="0"/>
              <a:t>past tenses even for situations that have not changed.</a:t>
            </a:r>
          </a:p>
          <a:p>
            <a:pPr marL="0" indent="0">
              <a:buNone/>
            </a:pPr>
            <a:r>
              <a:rPr lang="en-US" sz="2000" dirty="0">
                <a:solidFill>
                  <a:srgbClr val="00B050"/>
                </a:solidFill>
              </a:rPr>
              <a:t>Those people we met in Paris </a:t>
            </a:r>
            <a:r>
              <a:rPr lang="en-US" sz="2000" b="1" dirty="0">
                <a:solidFill>
                  <a:srgbClr val="00B050"/>
                </a:solidFill>
              </a:rPr>
              <a:t>were</a:t>
            </a:r>
            <a:r>
              <a:rPr lang="en-US" sz="2000" dirty="0">
                <a:solidFill>
                  <a:srgbClr val="00B050"/>
                </a:solidFill>
              </a:rPr>
              <a:t> very nice.</a:t>
            </a:r>
          </a:p>
          <a:p>
            <a:pPr marL="0" indent="0">
              <a:buNone/>
            </a:pPr>
            <a:r>
              <a:rPr lang="en-US" sz="2000" dirty="0">
                <a:solidFill>
                  <a:srgbClr val="00B050"/>
                </a:solidFill>
              </a:rPr>
              <a:t>I got that job because I </a:t>
            </a:r>
            <a:r>
              <a:rPr lang="en-US" sz="2000" b="1" dirty="0">
                <a:solidFill>
                  <a:srgbClr val="00B050"/>
                </a:solidFill>
              </a:rPr>
              <a:t>spoke</a:t>
            </a:r>
            <a:r>
              <a:rPr lang="en-US" sz="2000" dirty="0">
                <a:solidFill>
                  <a:srgbClr val="00B050"/>
                </a:solidFill>
              </a:rPr>
              <a:t> French.</a:t>
            </a:r>
          </a:p>
          <a:p>
            <a:pPr marL="0" indent="0">
              <a:buNone/>
            </a:pPr>
            <a:endParaRPr lang="en-US" sz="2000" dirty="0">
              <a:solidFill>
                <a:srgbClr val="00B050"/>
              </a:solidFill>
            </a:endParaRPr>
          </a:p>
          <a:p>
            <a:pPr marL="0" indent="0">
              <a:buNone/>
            </a:pPr>
            <a:r>
              <a:rPr lang="en-US" sz="2000" b="1" dirty="0">
                <a:solidFill>
                  <a:srgbClr val="0070C0"/>
                </a:solidFill>
              </a:rPr>
              <a:t>past progressive for repetition </a:t>
            </a:r>
            <a:r>
              <a:rPr lang="en-US" sz="2000" dirty="0"/>
              <a:t>We generally use the </a:t>
            </a:r>
            <a:r>
              <a:rPr lang="en-US" sz="2000" b="1" dirty="0"/>
              <a:t>simple past </a:t>
            </a:r>
            <a:r>
              <a:rPr lang="en-US" sz="2000" dirty="0"/>
              <a:t>for repeated past actions.</a:t>
            </a:r>
          </a:p>
          <a:p>
            <a:pPr marL="0" indent="0">
              <a:buNone/>
            </a:pPr>
            <a:r>
              <a:rPr lang="en-US" sz="2000" dirty="0">
                <a:solidFill>
                  <a:srgbClr val="00B050"/>
                </a:solidFill>
              </a:rPr>
              <a:t>My father </a:t>
            </a:r>
            <a:r>
              <a:rPr lang="en-US" sz="2000" b="1" dirty="0">
                <a:solidFill>
                  <a:srgbClr val="00B050"/>
                </a:solidFill>
              </a:rPr>
              <a:t>travelled</a:t>
            </a:r>
            <a:r>
              <a:rPr lang="en-US" sz="2000" dirty="0">
                <a:solidFill>
                  <a:srgbClr val="00B050"/>
                </a:solidFill>
              </a:rPr>
              <a:t> a lot when I was young. I </a:t>
            </a:r>
            <a:r>
              <a:rPr lang="en-US" sz="2000" b="1" dirty="0">
                <a:solidFill>
                  <a:srgbClr val="00B050"/>
                </a:solidFill>
              </a:rPr>
              <a:t>ran</a:t>
            </a:r>
            <a:r>
              <a:rPr lang="en-US" sz="2000" dirty="0">
                <a:solidFill>
                  <a:srgbClr val="00B050"/>
                </a:solidFill>
              </a:rPr>
              <a:t> away from school regularly.</a:t>
            </a:r>
          </a:p>
          <a:p>
            <a:pPr marL="0" indent="0">
              <a:buNone/>
            </a:pPr>
            <a:r>
              <a:rPr lang="en-US" sz="2000" dirty="0"/>
              <a:t>But we can use the </a:t>
            </a:r>
            <a:r>
              <a:rPr lang="en-US" sz="2000" b="1" dirty="0"/>
              <a:t>past progressive </a:t>
            </a:r>
            <a:r>
              <a:rPr lang="en-US" sz="2000" dirty="0"/>
              <a:t>for repeated actions </a:t>
            </a:r>
            <a:r>
              <a:rPr lang="en-US" sz="2000" b="1" dirty="0"/>
              <a:t>around a particular time</a:t>
            </a:r>
            <a:r>
              <a:rPr lang="en-US" sz="2000" dirty="0"/>
              <a:t>.</a:t>
            </a:r>
          </a:p>
          <a:p>
            <a:pPr marL="0" indent="0">
              <a:buNone/>
            </a:pPr>
            <a:r>
              <a:rPr lang="en-US" sz="2000" dirty="0">
                <a:solidFill>
                  <a:srgbClr val="00B050"/>
                </a:solidFill>
              </a:rPr>
              <a:t>I </a:t>
            </a:r>
            <a:r>
              <a:rPr lang="en-US" sz="2000" b="1" dirty="0">
                <a:solidFill>
                  <a:srgbClr val="00B050"/>
                </a:solidFill>
              </a:rPr>
              <a:t>was playing </a:t>
            </a:r>
            <a:r>
              <a:rPr lang="en-US" sz="2000" dirty="0">
                <a:solidFill>
                  <a:srgbClr val="00B050"/>
                </a:solidFill>
              </a:rPr>
              <a:t>a lot of tennis when I got to know Peter.</a:t>
            </a:r>
          </a:p>
          <a:p>
            <a:pPr marL="0" indent="0">
              <a:buNone/>
            </a:pPr>
            <a:r>
              <a:rPr lang="en-US" sz="2000" dirty="0">
                <a:solidFill>
                  <a:srgbClr val="00B050"/>
                </a:solidFill>
              </a:rPr>
              <a:t>It was hard to get a free half-hour in July, because we </a:t>
            </a:r>
            <a:r>
              <a:rPr lang="en-US" sz="2000" b="1" dirty="0">
                <a:solidFill>
                  <a:srgbClr val="00B050"/>
                </a:solidFill>
              </a:rPr>
              <a:t>were rehearsing </a:t>
            </a:r>
            <a:r>
              <a:rPr lang="en-US" sz="2000" dirty="0">
                <a:solidFill>
                  <a:srgbClr val="00B050"/>
                </a:solidFill>
              </a:rPr>
              <a:t>non-stop.</a:t>
            </a:r>
          </a:p>
        </p:txBody>
      </p:sp>
    </p:spTree>
    <p:extLst>
      <p:ext uri="{BB962C8B-B14F-4D97-AF65-F5344CB8AC3E}">
        <p14:creationId xmlns:p14="http://schemas.microsoft.com/office/powerpoint/2010/main" val="4169466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F0EF-AB7E-4F34-A9C1-74AFD2644126}"/>
              </a:ext>
            </a:extLst>
          </p:cNvPr>
          <p:cNvSpPr>
            <a:spLocks noGrp="1"/>
          </p:cNvSpPr>
          <p:nvPr>
            <p:ph type="title"/>
          </p:nvPr>
        </p:nvSpPr>
        <p:spPr>
          <a:xfrm>
            <a:off x="561974" y="614019"/>
            <a:ext cx="11066607" cy="686334"/>
          </a:xfrm>
        </p:spPr>
        <p:txBody>
          <a:bodyPr>
            <a:noAutofit/>
          </a:bodyPr>
          <a:lstStyle/>
          <a:p>
            <a:r>
              <a:rPr lang="en-US" sz="4000" dirty="0"/>
              <a:t>more about the </a:t>
            </a:r>
            <a:r>
              <a:rPr lang="en-US" sz="4000" b="1" dirty="0"/>
              <a:t>simple past </a:t>
            </a:r>
            <a:r>
              <a:rPr lang="en-US" sz="4000" dirty="0"/>
              <a:t>and </a:t>
            </a:r>
            <a:r>
              <a:rPr lang="en-US" sz="4000" b="1" dirty="0"/>
              <a:t>past</a:t>
            </a:r>
            <a:r>
              <a:rPr lang="en-US" sz="4000" dirty="0"/>
              <a:t> </a:t>
            </a:r>
            <a:r>
              <a:rPr lang="en-US" sz="4000" b="1" dirty="0"/>
              <a:t>progressive</a:t>
            </a:r>
            <a:endParaRPr lang="ro-RO" sz="4000" b="1" dirty="0"/>
          </a:p>
        </p:txBody>
      </p:sp>
      <p:sp>
        <p:nvSpPr>
          <p:cNvPr id="3" name="Content Placeholder 2">
            <a:extLst>
              <a:ext uri="{FF2B5EF4-FFF2-40B4-BE49-F238E27FC236}">
                <a16:creationId xmlns:a16="http://schemas.microsoft.com/office/drawing/2014/main" id="{86791FDA-5D99-401C-AC51-027BE598FAC9}"/>
              </a:ext>
            </a:extLst>
          </p:cNvPr>
          <p:cNvSpPr>
            <a:spLocks noGrp="1"/>
          </p:cNvSpPr>
          <p:nvPr>
            <p:ph idx="1"/>
          </p:nvPr>
        </p:nvSpPr>
        <p:spPr>
          <a:xfrm>
            <a:off x="360218" y="1300353"/>
            <a:ext cx="11471564" cy="5294411"/>
          </a:xfrm>
        </p:spPr>
        <p:txBody>
          <a:bodyPr>
            <a:normAutofit fontScale="92500" lnSpcReduction="10000"/>
          </a:bodyPr>
          <a:lstStyle/>
          <a:p>
            <a:pPr marL="0" indent="0">
              <a:buNone/>
            </a:pPr>
            <a:r>
              <a:rPr lang="en-US" sz="2000" b="1" dirty="0">
                <a:solidFill>
                  <a:srgbClr val="0070C0"/>
                </a:solidFill>
              </a:rPr>
              <a:t>backgrounding</a:t>
            </a:r>
            <a:r>
              <a:rPr lang="en-US" sz="2000" dirty="0"/>
              <a:t> We can make a fact seem </a:t>
            </a:r>
            <a:r>
              <a:rPr lang="en-US" sz="2000" b="1" dirty="0"/>
              <a:t>less central, not the main</a:t>
            </a:r>
            <a:r>
              <a:rPr lang="en-150" sz="2000" b="1" dirty="0"/>
              <a:t> </a:t>
            </a:r>
            <a:r>
              <a:rPr lang="en-US" sz="2000" b="1" dirty="0"/>
              <a:t>'news</a:t>
            </a:r>
            <a:r>
              <a:rPr lang="en-US" sz="2000" dirty="0"/>
              <a:t>', by using</a:t>
            </a:r>
            <a:r>
              <a:rPr lang="ro-RO" sz="2000" dirty="0"/>
              <a:t> </a:t>
            </a:r>
            <a:r>
              <a:rPr lang="en-US" sz="2000" dirty="0"/>
              <a:t>the past progressive.</a:t>
            </a:r>
            <a:br>
              <a:rPr lang="en-US" sz="2000" dirty="0"/>
            </a:br>
            <a:r>
              <a:rPr lang="en-US" sz="2000" dirty="0">
                <a:solidFill>
                  <a:srgbClr val="00B050"/>
                </a:solidFill>
              </a:rPr>
              <a:t>I </a:t>
            </a:r>
            <a:r>
              <a:rPr lang="en-US" sz="2000" b="1" dirty="0">
                <a:solidFill>
                  <a:srgbClr val="00B050"/>
                </a:solidFill>
              </a:rPr>
              <a:t>was having </a:t>
            </a:r>
            <a:r>
              <a:rPr lang="en-US" sz="2000" dirty="0">
                <a:solidFill>
                  <a:srgbClr val="00B050"/>
                </a:solidFill>
              </a:rPr>
              <a:t>lunch with the President yesterday. She said. . . </a:t>
            </a:r>
            <a:r>
              <a:rPr lang="en-US" sz="2000" dirty="0"/>
              <a:t>(This makes it sound as if the lunch with the</a:t>
            </a:r>
            <a:r>
              <a:rPr lang="ro-RO" sz="2000" dirty="0"/>
              <a:t> </a:t>
            </a:r>
            <a:r>
              <a:rPr lang="en-US" sz="2000" dirty="0"/>
              <a:t>President was an everyday occurrence, not 'news'. A good way of making oneself sound important.)</a:t>
            </a:r>
            <a:br>
              <a:rPr lang="en-US" sz="2000" dirty="0"/>
            </a:br>
            <a:r>
              <a:rPr lang="ro-RO" sz="2000" dirty="0">
                <a:solidFill>
                  <a:srgbClr val="00B050"/>
                </a:solidFill>
              </a:rPr>
              <a:t>J</a:t>
            </a:r>
            <a:r>
              <a:rPr lang="en-US" sz="2000" dirty="0" err="1">
                <a:solidFill>
                  <a:srgbClr val="00B050"/>
                </a:solidFill>
              </a:rPr>
              <a:t>ohn</a:t>
            </a:r>
            <a:r>
              <a:rPr lang="en-US" sz="2000" dirty="0">
                <a:solidFill>
                  <a:srgbClr val="00B050"/>
                </a:solidFill>
              </a:rPr>
              <a:t> </a:t>
            </a:r>
            <a:r>
              <a:rPr lang="en-US" sz="2000" b="1" dirty="0">
                <a:solidFill>
                  <a:srgbClr val="00B050"/>
                </a:solidFill>
              </a:rPr>
              <a:t>was saying </a:t>
            </a:r>
            <a:r>
              <a:rPr lang="en-US" sz="2000" dirty="0">
                <a:solidFill>
                  <a:srgbClr val="00B050"/>
                </a:solidFill>
              </a:rPr>
              <a:t>that there are going to be some important changes. </a:t>
            </a:r>
            <a:r>
              <a:rPr lang="en-US" sz="2000" dirty="0"/>
              <a:t>(This takes the focus away from</a:t>
            </a:r>
            <a:r>
              <a:rPr lang="ro-RO" sz="2000" dirty="0"/>
              <a:t> </a:t>
            </a:r>
            <a:r>
              <a:rPr lang="ro-RO" sz="2000" dirty="0" err="1"/>
              <a:t>Jo</a:t>
            </a:r>
            <a:r>
              <a:rPr lang="en-US" sz="2000" dirty="0" err="1"/>
              <a:t>hn</a:t>
            </a:r>
            <a:r>
              <a:rPr lang="en-US" sz="2000" dirty="0"/>
              <a:t>, and puts the emphasis on what he said - the changes.)</a:t>
            </a:r>
            <a:endParaRPr lang="en-150" sz="2000" dirty="0"/>
          </a:p>
          <a:p>
            <a:pPr marL="0" indent="0">
              <a:buNone/>
            </a:pPr>
            <a:br>
              <a:rPr lang="en-US" sz="2000" dirty="0"/>
            </a:br>
            <a:r>
              <a:rPr lang="en-US" sz="2000" b="1" dirty="0">
                <a:solidFill>
                  <a:srgbClr val="0070C0"/>
                </a:solidFill>
              </a:rPr>
              <a:t>progressive with </a:t>
            </a:r>
            <a:r>
              <a:rPr lang="en-US" sz="2000" b="1" i="1" dirty="0">
                <a:solidFill>
                  <a:srgbClr val="0070C0"/>
                </a:solidFill>
              </a:rPr>
              <a:t>always</a:t>
            </a:r>
            <a:r>
              <a:rPr lang="en-US" sz="2000" b="1" dirty="0">
                <a:solidFill>
                  <a:srgbClr val="0070C0"/>
                </a:solidFill>
              </a:rPr>
              <a:t> </a:t>
            </a:r>
            <a:r>
              <a:rPr lang="en-US" sz="2000" dirty="0"/>
              <a:t>We can use a progressive form w</a:t>
            </a:r>
            <a:r>
              <a:rPr lang="ro-RO" sz="2000" dirty="0"/>
              <a:t>i</a:t>
            </a:r>
            <a:r>
              <a:rPr lang="en-US" sz="2000" dirty="0" err="1"/>
              <a:t>th</a:t>
            </a:r>
            <a:r>
              <a:rPr lang="en-US" sz="2000" dirty="0"/>
              <a:t> </a:t>
            </a:r>
            <a:r>
              <a:rPr lang="en-US" sz="2000" i="1" dirty="0"/>
              <a:t>always</a:t>
            </a:r>
            <a:r>
              <a:rPr lang="en-US" sz="2000" dirty="0"/>
              <a:t> and similar words to talk</a:t>
            </a:r>
            <a:r>
              <a:rPr lang="ro-RO" sz="2000" dirty="0"/>
              <a:t> </a:t>
            </a:r>
            <a:r>
              <a:rPr lang="en-US" sz="2000" dirty="0"/>
              <a:t>about repeated but </a:t>
            </a:r>
            <a:r>
              <a:rPr lang="en-US" sz="2000" b="1" dirty="0"/>
              <a:t>unpredictable or unplanned events</a:t>
            </a:r>
            <a:r>
              <a:rPr lang="en-US" sz="2000" dirty="0"/>
              <a:t>. Compare:</a:t>
            </a:r>
            <a:br>
              <a:rPr lang="en-US" sz="2000" dirty="0"/>
            </a:br>
            <a:r>
              <a:rPr lang="en-US" sz="2000" dirty="0">
                <a:solidFill>
                  <a:srgbClr val="00B050"/>
                </a:solidFill>
              </a:rPr>
              <a:t>My grandmother </a:t>
            </a:r>
            <a:r>
              <a:rPr lang="en-US" sz="2000" b="1" dirty="0">
                <a:solidFill>
                  <a:srgbClr val="00B050"/>
                </a:solidFill>
              </a:rPr>
              <a:t>always came </a:t>
            </a:r>
            <a:r>
              <a:rPr lang="en-US" sz="2000" dirty="0">
                <a:solidFill>
                  <a:srgbClr val="00B050"/>
                </a:solidFill>
              </a:rPr>
              <a:t>to see us on Tuesdays.</a:t>
            </a:r>
            <a:br>
              <a:rPr lang="en-US" sz="2000" dirty="0">
                <a:solidFill>
                  <a:srgbClr val="00B050"/>
                </a:solidFill>
              </a:rPr>
            </a:br>
            <a:r>
              <a:rPr lang="en-US" sz="2000" dirty="0">
                <a:solidFill>
                  <a:srgbClr val="00B050"/>
                </a:solidFill>
              </a:rPr>
              <a:t>Andy </a:t>
            </a:r>
            <a:r>
              <a:rPr lang="en-US" sz="2000" b="1" dirty="0">
                <a:solidFill>
                  <a:srgbClr val="00B050"/>
                </a:solidFill>
              </a:rPr>
              <a:t>was always coming round </a:t>
            </a:r>
            <a:r>
              <a:rPr lang="en-US" sz="2000" dirty="0">
                <a:solidFill>
                  <a:srgbClr val="00B050"/>
                </a:solidFill>
              </a:rPr>
              <a:t>at the most inconvenient moments.</a:t>
            </a:r>
            <a:br>
              <a:rPr lang="en-US" sz="2000" dirty="0">
                <a:solidFill>
                  <a:srgbClr val="00B050"/>
                </a:solidFill>
              </a:rPr>
            </a:br>
            <a:r>
              <a:rPr lang="en-US" sz="2000" dirty="0"/>
              <a:t>The structure is often used to make </a:t>
            </a:r>
            <a:r>
              <a:rPr lang="en-US" sz="2000" b="1" dirty="0"/>
              <a:t>complaints</a:t>
            </a:r>
            <a:r>
              <a:rPr lang="en-US" sz="2000" dirty="0"/>
              <a:t> and </a:t>
            </a:r>
            <a:r>
              <a:rPr lang="en-US" sz="2000" b="1" dirty="0"/>
              <a:t>criticisms</a:t>
            </a:r>
            <a:r>
              <a:rPr lang="en-US" sz="2000" dirty="0"/>
              <a:t>.</a:t>
            </a:r>
            <a:br>
              <a:rPr lang="en-US" sz="2000" dirty="0"/>
            </a:br>
            <a:r>
              <a:rPr lang="en-US" sz="2000" dirty="0">
                <a:solidFill>
                  <a:srgbClr val="00B050"/>
                </a:solidFill>
              </a:rPr>
              <a:t>That car </a:t>
            </a:r>
            <a:r>
              <a:rPr lang="en-US" sz="2000" b="1" dirty="0">
                <a:solidFill>
                  <a:srgbClr val="00B050"/>
                </a:solidFill>
              </a:rPr>
              <a:t>was continually breaking down </a:t>
            </a:r>
            <a:r>
              <a:rPr lang="en-US" sz="2000" dirty="0">
                <a:solidFill>
                  <a:srgbClr val="00B050"/>
                </a:solidFill>
              </a:rPr>
              <a:t>miles from home.</a:t>
            </a:r>
            <a:br>
              <a:rPr lang="en-US" sz="2000" dirty="0">
                <a:solidFill>
                  <a:srgbClr val="00B050"/>
                </a:solidFill>
              </a:rPr>
            </a:br>
            <a:r>
              <a:rPr lang="ro-RO" sz="2000" dirty="0">
                <a:solidFill>
                  <a:srgbClr val="00B050"/>
                </a:solidFill>
              </a:rPr>
              <a:t>J</a:t>
            </a:r>
            <a:r>
              <a:rPr lang="en-US" sz="2000" dirty="0" err="1">
                <a:solidFill>
                  <a:srgbClr val="00B050"/>
                </a:solidFill>
              </a:rPr>
              <a:t>ohn</a:t>
            </a:r>
            <a:r>
              <a:rPr lang="en-US" sz="2000" dirty="0">
                <a:solidFill>
                  <a:srgbClr val="00B050"/>
                </a:solidFill>
              </a:rPr>
              <a:t> </a:t>
            </a:r>
            <a:r>
              <a:rPr lang="en-US" sz="2000" b="1" dirty="0">
                <a:solidFill>
                  <a:srgbClr val="00B050"/>
                </a:solidFill>
              </a:rPr>
              <a:t>was forever buying </a:t>
            </a:r>
            <a:r>
              <a:rPr lang="en-US" sz="2000" dirty="0">
                <a:solidFill>
                  <a:srgbClr val="00B050"/>
                </a:solidFill>
              </a:rPr>
              <a:t>one useless new gadget or another.</a:t>
            </a:r>
            <a:br>
              <a:rPr lang="en-US" sz="2000" dirty="0">
                <a:solidFill>
                  <a:srgbClr val="00B050"/>
                </a:solidFill>
              </a:rPr>
            </a:br>
            <a:r>
              <a:rPr lang="en-US" sz="2000" dirty="0"/>
              <a:t>This is also possible with present progressives</a:t>
            </a:r>
            <a:endParaRPr lang="en-150" sz="2000" dirty="0"/>
          </a:p>
          <a:p>
            <a:pPr marL="0" indent="0">
              <a:buNone/>
            </a:pPr>
            <a:br>
              <a:rPr lang="en-US" sz="2000" dirty="0"/>
            </a:br>
            <a:r>
              <a:rPr lang="en-US" sz="2000" b="1" dirty="0">
                <a:solidFill>
                  <a:srgbClr val="0070C0"/>
                </a:solidFill>
              </a:rPr>
              <a:t>distancing</a:t>
            </a:r>
            <a:r>
              <a:rPr lang="en-US" sz="2000" dirty="0"/>
              <a:t> We can make requests, personal questions and so on less direct by using a past tense</a:t>
            </a:r>
            <a:r>
              <a:rPr lang="ro-RO" sz="2000" dirty="0"/>
              <a:t> </a:t>
            </a:r>
            <a:r>
              <a:rPr lang="en-US" sz="2000" dirty="0"/>
              <a:t>instead of</a:t>
            </a:r>
            <a:r>
              <a:rPr lang="ro-RO" sz="2000" dirty="0"/>
              <a:t> </a:t>
            </a:r>
            <a:r>
              <a:rPr lang="en-US" sz="2000" dirty="0"/>
              <a:t>a present</a:t>
            </a:r>
            <a:br>
              <a:rPr lang="en-US" sz="2000" dirty="0"/>
            </a:br>
            <a:r>
              <a:rPr lang="en-US" sz="2000" dirty="0">
                <a:solidFill>
                  <a:srgbClr val="00B050"/>
                </a:solidFill>
              </a:rPr>
              <a:t>I </a:t>
            </a:r>
            <a:r>
              <a:rPr lang="en-US" sz="2000" b="1" dirty="0">
                <a:solidFill>
                  <a:srgbClr val="00B050"/>
                </a:solidFill>
              </a:rPr>
              <a:t>thought</a:t>
            </a:r>
            <a:r>
              <a:rPr lang="en-US" sz="2000" dirty="0">
                <a:solidFill>
                  <a:srgbClr val="00B050"/>
                </a:solidFill>
              </a:rPr>
              <a:t> you might like to pay now.</a:t>
            </a:r>
            <a:br>
              <a:rPr lang="en-US" sz="2000" dirty="0">
                <a:solidFill>
                  <a:srgbClr val="00B050"/>
                </a:solidFill>
              </a:rPr>
            </a:br>
            <a:r>
              <a:rPr lang="ro-RO" sz="2000" dirty="0">
                <a:solidFill>
                  <a:srgbClr val="00B050"/>
                </a:solidFill>
              </a:rPr>
              <a:t>W</a:t>
            </a:r>
            <a:r>
              <a:rPr lang="en-US" sz="2000" dirty="0">
                <a:solidFill>
                  <a:srgbClr val="00B050"/>
                </a:solidFill>
              </a:rPr>
              <a:t>e </a:t>
            </a:r>
            <a:r>
              <a:rPr lang="en-US" sz="2000" b="1" dirty="0">
                <a:solidFill>
                  <a:srgbClr val="00B050"/>
                </a:solidFill>
              </a:rPr>
              <a:t>were wondering </a:t>
            </a:r>
            <a:r>
              <a:rPr lang="en-US" sz="2000" dirty="0">
                <a:solidFill>
                  <a:srgbClr val="00B050"/>
                </a:solidFill>
              </a:rPr>
              <a:t>if you needed any help</a:t>
            </a:r>
            <a:r>
              <a:rPr lang="ro-RO" sz="2000" dirty="0">
                <a:solidFill>
                  <a:srgbClr val="00B050"/>
                </a:solidFill>
              </a:rPr>
              <a:t>.</a:t>
            </a:r>
          </a:p>
        </p:txBody>
      </p:sp>
    </p:spTree>
    <p:extLst>
      <p:ext uri="{BB962C8B-B14F-4D97-AF65-F5344CB8AC3E}">
        <p14:creationId xmlns:p14="http://schemas.microsoft.com/office/powerpoint/2010/main" val="3135629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7FBE-55AF-4A17-84C4-F27D1D5B8F95}"/>
              </a:ext>
            </a:extLst>
          </p:cNvPr>
          <p:cNvSpPr>
            <a:spLocks noGrp="1"/>
          </p:cNvSpPr>
          <p:nvPr>
            <p:ph type="title"/>
          </p:nvPr>
        </p:nvSpPr>
        <p:spPr>
          <a:xfrm>
            <a:off x="936171" y="642594"/>
            <a:ext cx="10189029" cy="576606"/>
          </a:xfrm>
        </p:spPr>
        <p:txBody>
          <a:bodyPr>
            <a:normAutofit fontScale="90000"/>
          </a:bodyPr>
          <a:lstStyle/>
          <a:p>
            <a:r>
              <a:rPr lang="ro-RO" dirty="0"/>
              <a:t>More </a:t>
            </a:r>
            <a:r>
              <a:rPr lang="ro-RO" dirty="0" err="1"/>
              <a:t>about</a:t>
            </a:r>
            <a:r>
              <a:rPr lang="ro-RO" dirty="0"/>
              <a:t> </a:t>
            </a:r>
            <a:r>
              <a:rPr lang="ro-RO" dirty="0" err="1"/>
              <a:t>the</a:t>
            </a:r>
            <a:r>
              <a:rPr lang="ro-RO" dirty="0"/>
              <a:t> </a:t>
            </a:r>
            <a:r>
              <a:rPr lang="ro-RO" b="1" dirty="0" err="1"/>
              <a:t>present</a:t>
            </a:r>
            <a:r>
              <a:rPr lang="ro-RO" dirty="0"/>
              <a:t> </a:t>
            </a:r>
            <a:r>
              <a:rPr lang="ro-RO" b="1" dirty="0"/>
              <a:t>perfect</a:t>
            </a:r>
          </a:p>
        </p:txBody>
      </p:sp>
      <p:sp>
        <p:nvSpPr>
          <p:cNvPr id="3" name="Content Placeholder 2">
            <a:extLst>
              <a:ext uri="{FF2B5EF4-FFF2-40B4-BE49-F238E27FC236}">
                <a16:creationId xmlns:a16="http://schemas.microsoft.com/office/drawing/2014/main" id="{E3887CCE-37FE-41FC-9339-C5C1B80BCE62}"/>
              </a:ext>
            </a:extLst>
          </p:cNvPr>
          <p:cNvSpPr>
            <a:spLocks noGrp="1"/>
          </p:cNvSpPr>
          <p:nvPr>
            <p:ph idx="1"/>
          </p:nvPr>
        </p:nvSpPr>
        <p:spPr>
          <a:xfrm>
            <a:off x="391885" y="1219199"/>
            <a:ext cx="11375571" cy="4844143"/>
          </a:xfrm>
        </p:spPr>
        <p:txBody>
          <a:bodyPr>
            <a:normAutofit/>
          </a:bodyPr>
          <a:lstStyle/>
          <a:p>
            <a:pPr marL="0" indent="0">
              <a:buNone/>
            </a:pPr>
            <a:endParaRPr lang="en-US" sz="2000" b="1" dirty="0">
              <a:solidFill>
                <a:srgbClr val="0070C0"/>
              </a:solidFill>
            </a:endParaRPr>
          </a:p>
          <a:p>
            <a:pPr marL="0" indent="0">
              <a:buNone/>
            </a:pPr>
            <a:r>
              <a:rPr lang="en-US" sz="2000" b="1" dirty="0">
                <a:solidFill>
                  <a:srgbClr val="0070C0"/>
                </a:solidFill>
              </a:rPr>
              <a:t>origins</a:t>
            </a:r>
            <a:r>
              <a:rPr lang="en-US" sz="2000" dirty="0"/>
              <a:t> We generally use the </a:t>
            </a:r>
            <a:r>
              <a:rPr lang="en-US" sz="2000" b="1" dirty="0"/>
              <a:t>simple past</a:t>
            </a:r>
            <a:r>
              <a:rPr lang="en-US" sz="2000" dirty="0"/>
              <a:t>, not the present perfect, to talk about the </a:t>
            </a:r>
            <a:r>
              <a:rPr lang="en-US" sz="2000" b="1" dirty="0"/>
              <a:t>origin</a:t>
            </a:r>
            <a:r>
              <a:rPr lang="ro-RO" sz="2000" b="1" dirty="0"/>
              <a:t> </a:t>
            </a:r>
            <a:r>
              <a:rPr lang="en-US" sz="2000" b="1" dirty="0"/>
              <a:t>of something present</a:t>
            </a:r>
            <a:r>
              <a:rPr lang="en-US" sz="2000" dirty="0"/>
              <a:t>.</a:t>
            </a:r>
          </a:p>
          <a:p>
            <a:pPr marL="0" indent="0">
              <a:buNone/>
            </a:pPr>
            <a:r>
              <a:rPr lang="en-US" sz="2000" dirty="0">
                <a:solidFill>
                  <a:srgbClr val="00B050"/>
                </a:solidFill>
              </a:rPr>
              <a:t>Who </a:t>
            </a:r>
            <a:r>
              <a:rPr lang="en-US" sz="2000" b="1" dirty="0">
                <a:solidFill>
                  <a:srgbClr val="00B050"/>
                </a:solidFill>
              </a:rPr>
              <a:t>wrote</a:t>
            </a:r>
            <a:r>
              <a:rPr lang="en-US" sz="2000" dirty="0">
                <a:solidFill>
                  <a:srgbClr val="00B050"/>
                </a:solidFill>
              </a:rPr>
              <a:t> that? </a:t>
            </a:r>
          </a:p>
          <a:p>
            <a:pPr marL="0" indent="0">
              <a:buNone/>
            </a:pPr>
            <a:r>
              <a:rPr lang="en-US" sz="2000" dirty="0">
                <a:solidFill>
                  <a:srgbClr val="00B050"/>
                </a:solidFill>
              </a:rPr>
              <a:t>Bill </a:t>
            </a:r>
            <a:r>
              <a:rPr lang="en-US" sz="2000" b="1" dirty="0">
                <a:solidFill>
                  <a:srgbClr val="00B050"/>
                </a:solidFill>
              </a:rPr>
              <a:t>gave</a:t>
            </a:r>
            <a:r>
              <a:rPr lang="en-US" sz="2000" dirty="0">
                <a:solidFill>
                  <a:srgbClr val="00B050"/>
                </a:solidFill>
              </a:rPr>
              <a:t> me this necklace. </a:t>
            </a:r>
            <a:r>
              <a:rPr lang="en-US" sz="2000" b="1" dirty="0">
                <a:solidFill>
                  <a:srgbClr val="00B050"/>
                </a:solidFill>
              </a:rPr>
              <a:t>Did</a:t>
            </a:r>
            <a:r>
              <a:rPr lang="en-US" sz="2000" dirty="0">
                <a:solidFill>
                  <a:srgbClr val="00B050"/>
                </a:solidFill>
              </a:rPr>
              <a:t> you </a:t>
            </a:r>
            <a:r>
              <a:rPr lang="en-US" sz="2000" b="1" dirty="0">
                <a:solidFill>
                  <a:srgbClr val="00B050"/>
                </a:solidFill>
              </a:rPr>
              <a:t>put</a:t>
            </a:r>
            <a:r>
              <a:rPr lang="en-US" sz="2000" dirty="0">
                <a:solidFill>
                  <a:srgbClr val="00B050"/>
                </a:solidFill>
              </a:rPr>
              <a:t> this here?</a:t>
            </a:r>
          </a:p>
          <a:p>
            <a:pPr marL="0" indent="0">
              <a:buNone/>
            </a:pPr>
            <a:r>
              <a:rPr lang="en-US" sz="2000" dirty="0">
                <a:solidFill>
                  <a:srgbClr val="00B050"/>
                </a:solidFill>
              </a:rPr>
              <a:t>Whose idea </a:t>
            </a:r>
            <a:r>
              <a:rPr lang="en-US" sz="2000" b="1" dirty="0">
                <a:solidFill>
                  <a:srgbClr val="00B050"/>
                </a:solidFill>
              </a:rPr>
              <a:t>was</a:t>
            </a:r>
            <a:r>
              <a:rPr lang="en-US" sz="2000" dirty="0">
                <a:solidFill>
                  <a:srgbClr val="00B050"/>
                </a:solidFill>
              </a:rPr>
              <a:t> it to come here on </a:t>
            </a:r>
            <a:r>
              <a:rPr lang="en-US" sz="2000" dirty="0" err="1">
                <a:solidFill>
                  <a:srgbClr val="00B050"/>
                </a:solidFill>
              </a:rPr>
              <a:t>holida</a:t>
            </a:r>
            <a:r>
              <a:rPr lang="ro-RO" sz="2000" dirty="0">
                <a:solidFill>
                  <a:srgbClr val="00B050"/>
                </a:solidFill>
              </a:rPr>
              <a:t>y</a:t>
            </a:r>
            <a:r>
              <a:rPr lang="en-US" sz="2000" dirty="0">
                <a:solidFill>
                  <a:srgbClr val="00B050"/>
                </a:solidFill>
              </a:rPr>
              <a:t>?</a:t>
            </a:r>
          </a:p>
          <a:p>
            <a:pPr marL="0" indent="0">
              <a:buNone/>
            </a:pPr>
            <a:r>
              <a:rPr lang="en-US" sz="2000" b="1" i="1" dirty="0">
                <a:solidFill>
                  <a:srgbClr val="0070C0"/>
                </a:solidFill>
              </a:rPr>
              <a:t>today, this week etc.</a:t>
            </a:r>
          </a:p>
          <a:p>
            <a:pPr marL="0" indent="0">
              <a:buNone/>
            </a:pPr>
            <a:r>
              <a:rPr lang="en-US" sz="2000" dirty="0"/>
              <a:t>With definite expressions of 'time up to now' (e.g. today, this week), perfect and past tenses are often</a:t>
            </a:r>
            <a:r>
              <a:rPr lang="ro-RO" sz="2000" dirty="0"/>
              <a:t> </a:t>
            </a:r>
            <a:r>
              <a:rPr lang="en-US" sz="2000" dirty="0"/>
              <a:t>both possible. We prefer the present perfect if we are thinking of the whole period up to now (this often</a:t>
            </a:r>
            <a:r>
              <a:rPr lang="ro-RO" sz="2000" dirty="0"/>
              <a:t> </a:t>
            </a:r>
            <a:r>
              <a:rPr lang="en-US" sz="2000" dirty="0"/>
              <a:t>happens in questions and negatives). We prefer the simple past if we are thinking of a finished part of</a:t>
            </a:r>
            <a:r>
              <a:rPr lang="ro-RO" sz="2000" dirty="0"/>
              <a:t> </a:t>
            </a:r>
            <a:r>
              <a:rPr lang="en-US" sz="2000" dirty="0"/>
              <a:t>that period. Compare:</a:t>
            </a:r>
          </a:p>
          <a:p>
            <a:pPr marL="0" indent="0">
              <a:buNone/>
            </a:pPr>
            <a:r>
              <a:rPr lang="en-US" sz="2000" b="1" dirty="0">
                <a:solidFill>
                  <a:srgbClr val="00B050"/>
                </a:solidFill>
              </a:rPr>
              <a:t>Has</a:t>
            </a:r>
            <a:r>
              <a:rPr lang="en-US" sz="2000" dirty="0">
                <a:solidFill>
                  <a:srgbClr val="00B050"/>
                </a:solidFill>
              </a:rPr>
              <a:t> Barbara </a:t>
            </a:r>
            <a:r>
              <a:rPr lang="en-US" sz="2000" b="1" dirty="0">
                <a:solidFill>
                  <a:srgbClr val="00B050"/>
                </a:solidFill>
              </a:rPr>
              <a:t>phoned</a:t>
            </a:r>
            <a:r>
              <a:rPr lang="en-US" sz="2000" dirty="0">
                <a:solidFill>
                  <a:srgbClr val="00B050"/>
                </a:solidFill>
              </a:rPr>
              <a:t> today? Barbara </a:t>
            </a:r>
            <a:r>
              <a:rPr lang="en-US" sz="2000" b="1" dirty="0">
                <a:solidFill>
                  <a:srgbClr val="00B050"/>
                </a:solidFill>
              </a:rPr>
              <a:t>phoned</a:t>
            </a:r>
            <a:r>
              <a:rPr lang="en-US" sz="2000" dirty="0">
                <a:solidFill>
                  <a:srgbClr val="00B050"/>
                </a:solidFill>
              </a:rPr>
              <a:t> today. She </a:t>
            </a:r>
            <a:r>
              <a:rPr lang="en-US" sz="2000" b="1" dirty="0">
                <a:solidFill>
                  <a:srgbClr val="00B050"/>
                </a:solidFill>
              </a:rPr>
              <a:t>needed</a:t>
            </a:r>
            <a:r>
              <a:rPr lang="en-US" sz="2000" dirty="0">
                <a:solidFill>
                  <a:srgbClr val="00B050"/>
                </a:solidFill>
              </a:rPr>
              <a:t> some advice.</a:t>
            </a:r>
          </a:p>
          <a:p>
            <a:pPr marL="0" indent="0">
              <a:buNone/>
            </a:pPr>
            <a:r>
              <a:rPr lang="en-US" sz="2000" dirty="0">
                <a:solidFill>
                  <a:srgbClr val="00B050"/>
                </a:solidFill>
              </a:rPr>
              <a:t>I </a:t>
            </a:r>
            <a:r>
              <a:rPr lang="en-US" sz="2000" b="1" dirty="0">
                <a:solidFill>
                  <a:srgbClr val="00B050"/>
                </a:solidFill>
              </a:rPr>
              <a:t>haven't seen </a:t>
            </a:r>
            <a:r>
              <a:rPr lang="ro-RO" sz="2000" dirty="0">
                <a:solidFill>
                  <a:srgbClr val="00B050"/>
                </a:solidFill>
              </a:rPr>
              <a:t>J</a:t>
            </a:r>
            <a:r>
              <a:rPr lang="en-US" sz="2000" dirty="0" err="1">
                <a:solidFill>
                  <a:srgbClr val="00B050"/>
                </a:solidFill>
              </a:rPr>
              <a:t>ohn</a:t>
            </a:r>
            <a:r>
              <a:rPr lang="en-US" sz="2000" dirty="0">
                <a:solidFill>
                  <a:srgbClr val="00B050"/>
                </a:solidFill>
              </a:rPr>
              <a:t> this week. I </a:t>
            </a:r>
            <a:r>
              <a:rPr lang="en-US" sz="2000" b="1" dirty="0">
                <a:solidFill>
                  <a:srgbClr val="00B050"/>
                </a:solidFill>
              </a:rPr>
              <a:t>saw</a:t>
            </a:r>
            <a:r>
              <a:rPr lang="en-US" sz="2000" dirty="0">
                <a:solidFill>
                  <a:srgbClr val="00B050"/>
                </a:solidFill>
              </a:rPr>
              <a:t> </a:t>
            </a:r>
            <a:r>
              <a:rPr lang="ro-RO" sz="2000" dirty="0">
                <a:solidFill>
                  <a:srgbClr val="00B050"/>
                </a:solidFill>
              </a:rPr>
              <a:t>J</a:t>
            </a:r>
            <a:r>
              <a:rPr lang="en-US" sz="2000" dirty="0" err="1">
                <a:solidFill>
                  <a:srgbClr val="00B050"/>
                </a:solidFill>
              </a:rPr>
              <a:t>ohn</a:t>
            </a:r>
            <a:r>
              <a:rPr lang="en-US" sz="2000" dirty="0">
                <a:solidFill>
                  <a:srgbClr val="00B050"/>
                </a:solidFill>
              </a:rPr>
              <a:t> this week, and he said ...</a:t>
            </a:r>
            <a:endParaRPr lang="ro-RO" sz="2000" dirty="0">
              <a:solidFill>
                <a:srgbClr val="00B050"/>
              </a:solidFill>
            </a:endParaRPr>
          </a:p>
        </p:txBody>
      </p:sp>
    </p:spTree>
    <p:extLst>
      <p:ext uri="{BB962C8B-B14F-4D97-AF65-F5344CB8AC3E}">
        <p14:creationId xmlns:p14="http://schemas.microsoft.com/office/powerpoint/2010/main" val="405999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B564-FA78-4610-87C3-4BC83DBB430A}"/>
              </a:ext>
            </a:extLst>
          </p:cNvPr>
          <p:cNvSpPr>
            <a:spLocks noGrp="1"/>
          </p:cNvSpPr>
          <p:nvPr>
            <p:ph type="title"/>
          </p:nvPr>
        </p:nvSpPr>
        <p:spPr/>
        <p:txBody>
          <a:bodyPr>
            <a:normAutofit fontScale="90000"/>
          </a:bodyPr>
          <a:lstStyle/>
          <a:p>
            <a:r>
              <a:rPr lang="en-GB" b="1" i="1" dirty="0">
                <a:latin typeface="Times New Roman" panose="02020603050405020304" pitchFamily="18" charset="0"/>
                <a:ea typeface="ZapfDingbats"/>
              </a:rPr>
              <a:t>Using Verb Moods</a:t>
            </a:r>
            <a:br>
              <a:rPr lang="ro-RO" dirty="0">
                <a:latin typeface="Times New Roman" panose="02020603050405020304" pitchFamily="18" charset="0"/>
                <a:ea typeface="Times New Roman" panose="02020603050405020304" pitchFamily="18" charset="0"/>
              </a:rPr>
            </a:br>
            <a:endParaRPr lang="ro-RO" dirty="0"/>
          </a:p>
        </p:txBody>
      </p:sp>
      <p:sp>
        <p:nvSpPr>
          <p:cNvPr id="3" name="Rectangle 2">
            <a:extLst>
              <a:ext uri="{FF2B5EF4-FFF2-40B4-BE49-F238E27FC236}">
                <a16:creationId xmlns:a16="http://schemas.microsoft.com/office/drawing/2014/main" id="{481F6C76-6EB2-431C-B6BA-619DEBE4F27A}"/>
              </a:ext>
            </a:extLst>
          </p:cNvPr>
          <p:cNvSpPr/>
          <p:nvPr/>
        </p:nvSpPr>
        <p:spPr>
          <a:xfrm>
            <a:off x="501805" y="1483112"/>
            <a:ext cx="11184673" cy="4154984"/>
          </a:xfrm>
          <a:prstGeom prst="rect">
            <a:avLst/>
          </a:prstGeom>
        </p:spPr>
        <p:txBody>
          <a:bodyPr wrap="square">
            <a:spAutoFit/>
          </a:bodyPr>
          <a:lstStyle/>
          <a:p>
            <a:pPr indent="448310" algn="just">
              <a:spcAft>
                <a:spcPts val="0"/>
              </a:spcAft>
            </a:pPr>
            <a:r>
              <a:rPr lang="en-GB" sz="2400" dirty="0">
                <a:latin typeface="Times New Roman" panose="02020603050405020304" pitchFamily="18" charset="0"/>
                <a:ea typeface="ZapfDingbats"/>
              </a:rPr>
              <a:t>The grammatical mood conveys the speaker’s attitude about the state of being of what the sentence describes.</a:t>
            </a:r>
          </a:p>
          <a:p>
            <a:pPr indent="448310" algn="just">
              <a:spcAft>
                <a:spcPts val="0"/>
              </a:spcAft>
            </a:pPr>
            <a:endParaRPr lang="en-GB" sz="2400" dirty="0">
              <a:latin typeface="Times New Roman" panose="02020603050405020304" pitchFamily="18" charset="0"/>
              <a:ea typeface="ZapfDingbats"/>
            </a:endParaRPr>
          </a:p>
          <a:p>
            <a:pPr indent="448310" algn="just">
              <a:spcAft>
                <a:spcPts val="0"/>
              </a:spcAft>
            </a:pPr>
            <a:r>
              <a:rPr lang="en-GB" sz="2400" dirty="0">
                <a:latin typeface="Times New Roman" panose="02020603050405020304" pitchFamily="18" charset="0"/>
                <a:ea typeface="ZapfDingbats"/>
              </a:rPr>
              <a:t>There major moods in English: </a:t>
            </a:r>
          </a:p>
          <a:p>
            <a:pPr indent="448310" algn="just">
              <a:spcAft>
                <a:spcPts val="0"/>
              </a:spcAft>
            </a:pPr>
            <a:endParaRPr lang="en-GB" sz="2400" dirty="0">
              <a:latin typeface="Times New Roman" panose="02020603050405020304" pitchFamily="18" charset="0"/>
              <a:ea typeface="ZapfDingbats"/>
            </a:endParaRPr>
          </a:p>
          <a:p>
            <a:pPr marL="342900" indent="-342900" algn="just">
              <a:spcAft>
                <a:spcPts val="0"/>
              </a:spcAft>
              <a:buAutoNum type="arabicParenBoth"/>
            </a:pPr>
            <a:r>
              <a:rPr lang="en-GB" sz="2400" dirty="0">
                <a:latin typeface="Times New Roman" panose="02020603050405020304" pitchFamily="18" charset="0"/>
                <a:ea typeface="ZapfDingbats"/>
              </a:rPr>
              <a:t> the </a:t>
            </a:r>
            <a:r>
              <a:rPr lang="en-GB" sz="2400" dirty="0">
                <a:solidFill>
                  <a:srgbClr val="FF0000"/>
                </a:solidFill>
                <a:latin typeface="Times New Roman" panose="02020603050405020304" pitchFamily="18" charset="0"/>
                <a:ea typeface="ZapfDingbats"/>
              </a:rPr>
              <a:t>indicative mood </a:t>
            </a:r>
            <a:r>
              <a:rPr lang="en-GB" sz="2400" dirty="0">
                <a:latin typeface="Times New Roman" panose="02020603050405020304" pitchFamily="18" charset="0"/>
                <a:ea typeface="ZapfDingbats"/>
              </a:rPr>
              <a:t>is used to make factual statements or </a:t>
            </a:r>
            <a:r>
              <a:rPr lang="ro-RO" sz="2400" dirty="0" err="1">
                <a:latin typeface="Times New Roman" panose="02020603050405020304" pitchFamily="18" charset="0"/>
                <a:ea typeface="ZapfDingbats"/>
              </a:rPr>
              <a:t>ask</a:t>
            </a:r>
            <a:r>
              <a:rPr lang="en-GB" sz="2400" dirty="0">
                <a:latin typeface="Times New Roman" panose="02020603050405020304" pitchFamily="18" charset="0"/>
                <a:ea typeface="ZapfDingbats"/>
              </a:rPr>
              <a:t> questions, </a:t>
            </a:r>
          </a:p>
          <a:p>
            <a:pPr marL="342900" indent="-342900" algn="just">
              <a:spcAft>
                <a:spcPts val="0"/>
              </a:spcAft>
              <a:buAutoNum type="arabicParenBoth"/>
            </a:pPr>
            <a:r>
              <a:rPr lang="en-GB" sz="2400" dirty="0">
                <a:latin typeface="Times New Roman" panose="02020603050405020304" pitchFamily="18" charset="0"/>
                <a:ea typeface="ZapfDingbats"/>
              </a:rPr>
              <a:t> the </a:t>
            </a:r>
            <a:r>
              <a:rPr lang="en-GB" sz="2400" dirty="0">
                <a:solidFill>
                  <a:srgbClr val="FF0000"/>
                </a:solidFill>
                <a:latin typeface="Times New Roman" panose="02020603050405020304" pitchFamily="18" charset="0"/>
                <a:ea typeface="ZapfDingbats"/>
              </a:rPr>
              <a:t>imperative mood </a:t>
            </a:r>
            <a:r>
              <a:rPr lang="ro-RO" sz="2400" dirty="0">
                <a:solidFill>
                  <a:srgbClr val="FF0000"/>
                </a:solidFill>
                <a:latin typeface="Times New Roman" panose="02020603050405020304" pitchFamily="18" charset="0"/>
                <a:ea typeface="ZapfDingbats"/>
              </a:rPr>
              <a:t>- </a:t>
            </a:r>
            <a:r>
              <a:rPr lang="en-GB" sz="2400" dirty="0">
                <a:latin typeface="Times New Roman" panose="02020603050405020304" pitchFamily="18" charset="0"/>
                <a:ea typeface="ZapfDingbats"/>
              </a:rPr>
              <a:t>to express a request or command,</a:t>
            </a:r>
          </a:p>
          <a:p>
            <a:pPr algn="just">
              <a:spcAft>
                <a:spcPts val="0"/>
              </a:spcAft>
            </a:pPr>
            <a:r>
              <a:rPr lang="en-GB" sz="2400" dirty="0">
                <a:latin typeface="Times New Roman" panose="02020603050405020304" pitchFamily="18" charset="0"/>
                <a:ea typeface="ZapfDingbats"/>
              </a:rPr>
              <a:t>(3) the </a:t>
            </a:r>
            <a:r>
              <a:rPr lang="en-GB" sz="2400" dirty="0">
                <a:solidFill>
                  <a:srgbClr val="FF0000"/>
                </a:solidFill>
                <a:latin typeface="Times New Roman" panose="02020603050405020304" pitchFamily="18" charset="0"/>
                <a:ea typeface="ZapfDingbats"/>
              </a:rPr>
              <a:t>conditional mood </a:t>
            </a:r>
            <a:r>
              <a:rPr lang="ro-RO" sz="2400" dirty="0">
                <a:solidFill>
                  <a:srgbClr val="FF0000"/>
                </a:solidFill>
                <a:latin typeface="Times New Roman" panose="02020603050405020304" pitchFamily="18" charset="0"/>
                <a:ea typeface="ZapfDingbats"/>
              </a:rPr>
              <a:t>- </a:t>
            </a:r>
            <a:r>
              <a:rPr lang="en-GB" sz="2400" dirty="0">
                <a:latin typeface="Times New Roman" panose="02020603050405020304" pitchFamily="18" charset="0"/>
                <a:ea typeface="ZapfDingbats"/>
              </a:rPr>
              <a:t>to express a proposition whose validity is dependent on some condition </a:t>
            </a:r>
          </a:p>
          <a:p>
            <a:pPr algn="just">
              <a:spcAft>
                <a:spcPts val="0"/>
              </a:spcAft>
            </a:pPr>
            <a:r>
              <a:rPr lang="en-GB" sz="2400" dirty="0">
                <a:latin typeface="Times New Roman" panose="02020603050405020304" pitchFamily="18" charset="0"/>
                <a:ea typeface="ZapfDingbats"/>
              </a:rPr>
              <a:t>(4) the (rarely used) </a:t>
            </a:r>
            <a:r>
              <a:rPr lang="en-GB" sz="2400" dirty="0">
                <a:solidFill>
                  <a:srgbClr val="FF0000"/>
                </a:solidFill>
                <a:latin typeface="Times New Roman" panose="02020603050405020304" pitchFamily="18" charset="0"/>
                <a:ea typeface="ZapfDingbats"/>
              </a:rPr>
              <a:t>subjunctive mood </a:t>
            </a:r>
            <a:r>
              <a:rPr lang="ro-RO" sz="2400" dirty="0">
                <a:solidFill>
                  <a:srgbClr val="FF0000"/>
                </a:solidFill>
                <a:latin typeface="Times New Roman" panose="02020603050405020304" pitchFamily="18" charset="0"/>
                <a:ea typeface="ZapfDingbats"/>
              </a:rPr>
              <a:t>- </a:t>
            </a:r>
            <a:r>
              <a:rPr lang="en-GB" sz="2400" dirty="0">
                <a:latin typeface="Times New Roman" panose="02020603050405020304" pitchFamily="18" charset="0"/>
                <a:ea typeface="ZapfDingbats"/>
              </a:rPr>
              <a:t>to show a wish, doubt, or anything else contrary to fact.</a:t>
            </a:r>
            <a:endParaRPr lang="ro-RO"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5678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8183-0A28-4C2A-A725-BDFA96DE7366}"/>
              </a:ext>
            </a:extLst>
          </p:cNvPr>
          <p:cNvSpPr>
            <a:spLocks noGrp="1"/>
          </p:cNvSpPr>
          <p:nvPr>
            <p:ph type="title"/>
          </p:nvPr>
        </p:nvSpPr>
        <p:spPr>
          <a:xfrm>
            <a:off x="781050" y="642594"/>
            <a:ext cx="10344149" cy="609263"/>
          </a:xfrm>
        </p:spPr>
        <p:txBody>
          <a:bodyPr>
            <a:normAutofit fontScale="90000"/>
          </a:bodyPr>
          <a:lstStyle/>
          <a:p>
            <a:r>
              <a:rPr lang="ro-RO" dirty="0"/>
              <a:t>More </a:t>
            </a:r>
            <a:r>
              <a:rPr lang="ro-RO" dirty="0" err="1"/>
              <a:t>about</a:t>
            </a:r>
            <a:r>
              <a:rPr lang="ro-RO" dirty="0"/>
              <a:t> </a:t>
            </a:r>
            <a:r>
              <a:rPr lang="ro-RO" dirty="0" err="1"/>
              <a:t>the</a:t>
            </a:r>
            <a:r>
              <a:rPr lang="ro-RO" dirty="0"/>
              <a:t> </a:t>
            </a:r>
            <a:r>
              <a:rPr lang="ro-RO" b="1" dirty="0" err="1"/>
              <a:t>present</a:t>
            </a:r>
            <a:r>
              <a:rPr lang="ro-RO" dirty="0"/>
              <a:t> </a:t>
            </a:r>
            <a:r>
              <a:rPr lang="ro-RO" b="1" dirty="0"/>
              <a:t>perfect</a:t>
            </a:r>
          </a:p>
        </p:txBody>
      </p:sp>
      <p:sp>
        <p:nvSpPr>
          <p:cNvPr id="3" name="Content Placeholder 2">
            <a:extLst>
              <a:ext uri="{FF2B5EF4-FFF2-40B4-BE49-F238E27FC236}">
                <a16:creationId xmlns:a16="http://schemas.microsoft.com/office/drawing/2014/main" id="{1F241F8E-63C4-4900-A197-CF35FB43B369}"/>
              </a:ext>
            </a:extLst>
          </p:cNvPr>
          <p:cNvSpPr>
            <a:spLocks noGrp="1"/>
          </p:cNvSpPr>
          <p:nvPr>
            <p:ph idx="1"/>
          </p:nvPr>
        </p:nvSpPr>
        <p:spPr>
          <a:xfrm>
            <a:off x="457200" y="1251857"/>
            <a:ext cx="11342914" cy="5246914"/>
          </a:xfrm>
        </p:spPr>
        <p:txBody>
          <a:bodyPr>
            <a:normAutofit/>
          </a:bodyPr>
          <a:lstStyle/>
          <a:p>
            <a:pPr marL="0" indent="0">
              <a:buNone/>
            </a:pPr>
            <a:r>
              <a:rPr lang="en-US" b="1" dirty="0">
                <a:solidFill>
                  <a:srgbClr val="0070C0"/>
                </a:solidFill>
              </a:rPr>
              <a:t>tenses with </a:t>
            </a:r>
            <a:r>
              <a:rPr lang="en-US" b="1" i="1" dirty="0">
                <a:solidFill>
                  <a:srgbClr val="0070C0"/>
                </a:solidFill>
              </a:rPr>
              <a:t>since</a:t>
            </a:r>
            <a:r>
              <a:rPr lang="en-US" b="1" dirty="0">
                <a:solidFill>
                  <a:srgbClr val="0070C0"/>
                </a:solidFill>
              </a:rPr>
              <a:t> </a:t>
            </a:r>
            <a:r>
              <a:rPr lang="en-US" dirty="0"/>
              <a:t>Different tenses are possible in sentences with </a:t>
            </a:r>
            <a:r>
              <a:rPr lang="en-US" i="1" dirty="0"/>
              <a:t>since</a:t>
            </a:r>
            <a:r>
              <a:rPr lang="en-US" dirty="0"/>
              <a:t>.</a:t>
            </a:r>
          </a:p>
          <a:p>
            <a:pPr marL="0" indent="0">
              <a:buNone/>
            </a:pPr>
            <a:r>
              <a:rPr lang="en-US" dirty="0"/>
              <a:t>In the </a:t>
            </a:r>
            <a:r>
              <a:rPr lang="en-US" b="1" dirty="0"/>
              <a:t>main part </a:t>
            </a:r>
            <a:r>
              <a:rPr lang="en-US" dirty="0"/>
              <a:t>of the sentence, a present perfect (simple or progressive) is normal:</a:t>
            </a:r>
          </a:p>
          <a:p>
            <a:pPr marL="0" indent="0">
              <a:buNone/>
            </a:pPr>
            <a:r>
              <a:rPr lang="ro-RO" dirty="0" err="1">
                <a:solidFill>
                  <a:srgbClr val="00B050"/>
                </a:solidFill>
              </a:rPr>
              <a:t>We</a:t>
            </a:r>
            <a:r>
              <a:rPr lang="en-US" dirty="0">
                <a:solidFill>
                  <a:srgbClr val="00B050"/>
                </a:solidFill>
              </a:rPr>
              <a:t>'</a:t>
            </a:r>
            <a:r>
              <a:rPr lang="en-US" b="1" dirty="0">
                <a:solidFill>
                  <a:srgbClr val="00B050"/>
                </a:solidFill>
              </a:rPr>
              <a:t>ve</a:t>
            </a:r>
            <a:r>
              <a:rPr lang="en-US" dirty="0">
                <a:solidFill>
                  <a:srgbClr val="00B050"/>
                </a:solidFill>
              </a:rPr>
              <a:t> </a:t>
            </a:r>
            <a:r>
              <a:rPr lang="en-US" b="1" dirty="0">
                <a:solidFill>
                  <a:srgbClr val="00B050"/>
                </a:solidFill>
              </a:rPr>
              <a:t>lived</a:t>
            </a:r>
            <a:r>
              <a:rPr lang="en-US" dirty="0">
                <a:solidFill>
                  <a:srgbClr val="00B050"/>
                </a:solidFill>
              </a:rPr>
              <a:t> here since our marriage.</a:t>
            </a:r>
          </a:p>
          <a:p>
            <a:pPr marL="0" indent="0">
              <a:buNone/>
            </a:pPr>
            <a:r>
              <a:rPr lang="en-US" dirty="0">
                <a:solidFill>
                  <a:srgbClr val="00B050"/>
                </a:solidFill>
              </a:rPr>
              <a:t>I'</a:t>
            </a:r>
            <a:r>
              <a:rPr lang="en-US" b="1" dirty="0">
                <a:solidFill>
                  <a:srgbClr val="00B050"/>
                </a:solidFill>
              </a:rPr>
              <a:t>ve</a:t>
            </a:r>
            <a:r>
              <a:rPr lang="en-US" dirty="0">
                <a:solidFill>
                  <a:srgbClr val="00B050"/>
                </a:solidFill>
              </a:rPr>
              <a:t> </a:t>
            </a:r>
            <a:r>
              <a:rPr lang="en-US" b="1" dirty="0">
                <a:solidFill>
                  <a:srgbClr val="00B050"/>
                </a:solidFill>
              </a:rPr>
              <a:t>been studying </a:t>
            </a:r>
            <a:r>
              <a:rPr lang="en-US" dirty="0">
                <a:solidFill>
                  <a:srgbClr val="00B050"/>
                </a:solidFill>
              </a:rPr>
              <a:t>French since last May.</a:t>
            </a:r>
          </a:p>
          <a:p>
            <a:pPr marL="0" indent="0">
              <a:buNone/>
            </a:pPr>
            <a:r>
              <a:rPr lang="en-US" dirty="0"/>
              <a:t>But there may be a </a:t>
            </a:r>
            <a:r>
              <a:rPr lang="en-US" b="1" dirty="0"/>
              <a:t>past</a:t>
            </a:r>
            <a:r>
              <a:rPr lang="en-US" dirty="0"/>
              <a:t> tense in the </a:t>
            </a:r>
            <a:r>
              <a:rPr lang="en-US" b="1" dirty="0"/>
              <a:t>time expression </a:t>
            </a:r>
            <a:r>
              <a:rPr lang="en-US" dirty="0"/>
              <a:t>after since.</a:t>
            </a:r>
          </a:p>
          <a:p>
            <a:pPr marL="0" indent="0">
              <a:buNone/>
            </a:pPr>
            <a:r>
              <a:rPr lang="ro-RO" dirty="0">
                <a:solidFill>
                  <a:srgbClr val="00B050"/>
                </a:solidFill>
              </a:rPr>
              <a:t>W</a:t>
            </a:r>
            <a:r>
              <a:rPr lang="en-US" dirty="0" err="1">
                <a:solidFill>
                  <a:srgbClr val="00B050"/>
                </a:solidFill>
              </a:rPr>
              <a:t>e've</a:t>
            </a:r>
            <a:r>
              <a:rPr lang="en-US" dirty="0">
                <a:solidFill>
                  <a:srgbClr val="00B050"/>
                </a:solidFill>
              </a:rPr>
              <a:t> lived here since we </a:t>
            </a:r>
            <a:r>
              <a:rPr lang="en-US" b="1" dirty="0">
                <a:solidFill>
                  <a:srgbClr val="00B050"/>
                </a:solidFill>
              </a:rPr>
              <a:t>got</a:t>
            </a:r>
            <a:r>
              <a:rPr lang="en-US" dirty="0">
                <a:solidFill>
                  <a:srgbClr val="00B050"/>
                </a:solidFill>
              </a:rPr>
              <a:t> married.</a:t>
            </a:r>
          </a:p>
          <a:p>
            <a:pPr marL="0" indent="0">
              <a:buNone/>
            </a:pPr>
            <a:r>
              <a:rPr lang="ro-RO" dirty="0">
                <a:solidFill>
                  <a:srgbClr val="00B050"/>
                </a:solidFill>
              </a:rPr>
              <a:t>W</a:t>
            </a:r>
            <a:r>
              <a:rPr lang="en-US" dirty="0">
                <a:solidFill>
                  <a:srgbClr val="00B050"/>
                </a:solidFill>
              </a:rPr>
              <a:t>e’</a:t>
            </a:r>
            <a:r>
              <a:rPr lang="en-150" dirty="0">
                <a:solidFill>
                  <a:srgbClr val="00B050"/>
                </a:solidFill>
              </a:rPr>
              <a:t>v</a:t>
            </a:r>
            <a:r>
              <a:rPr lang="en-US" dirty="0">
                <a:solidFill>
                  <a:srgbClr val="00B050"/>
                </a:solidFill>
              </a:rPr>
              <a:t>e visited my parents every week since we </a:t>
            </a:r>
            <a:r>
              <a:rPr lang="en-US" b="1" dirty="0">
                <a:solidFill>
                  <a:srgbClr val="00B050"/>
                </a:solidFill>
              </a:rPr>
              <a:t>bought</a:t>
            </a:r>
            <a:r>
              <a:rPr lang="en-US" dirty="0">
                <a:solidFill>
                  <a:srgbClr val="00B050"/>
                </a:solidFill>
              </a:rPr>
              <a:t> the car.</a:t>
            </a:r>
          </a:p>
          <a:p>
            <a:pPr marL="0" indent="0">
              <a:buNone/>
            </a:pPr>
            <a:r>
              <a:rPr lang="ro-RO" dirty="0"/>
              <a:t>A</a:t>
            </a:r>
            <a:r>
              <a:rPr lang="en-US" dirty="0"/>
              <a:t> </a:t>
            </a:r>
            <a:r>
              <a:rPr lang="en-US" b="1" dirty="0"/>
              <a:t>present perfect </a:t>
            </a:r>
            <a:r>
              <a:rPr lang="en-US" dirty="0"/>
              <a:t>is also possible in the time expression, to talk about </a:t>
            </a:r>
            <a:r>
              <a:rPr lang="en-US" b="1" dirty="0"/>
              <a:t>continuation</a:t>
            </a:r>
            <a:r>
              <a:rPr lang="en-US" dirty="0"/>
              <a:t> up to now.</a:t>
            </a:r>
          </a:p>
          <a:p>
            <a:pPr marL="0" indent="0">
              <a:buNone/>
            </a:pPr>
            <a:r>
              <a:rPr lang="ro-RO" dirty="0">
                <a:solidFill>
                  <a:srgbClr val="00B050"/>
                </a:solidFill>
              </a:rPr>
              <a:t>W</a:t>
            </a:r>
            <a:r>
              <a:rPr lang="en-US" dirty="0" err="1">
                <a:solidFill>
                  <a:srgbClr val="00B050"/>
                </a:solidFill>
              </a:rPr>
              <a:t>e've</a:t>
            </a:r>
            <a:r>
              <a:rPr lang="en-US" dirty="0">
                <a:solidFill>
                  <a:srgbClr val="00B050"/>
                </a:solidFill>
              </a:rPr>
              <a:t> lived here since </a:t>
            </a:r>
            <a:r>
              <a:rPr lang="en-US" b="1" dirty="0">
                <a:solidFill>
                  <a:srgbClr val="00B050"/>
                </a:solidFill>
              </a:rPr>
              <a:t>we've been married.</a:t>
            </a:r>
            <a:endParaRPr lang="ro-RO" b="1" dirty="0">
              <a:solidFill>
                <a:srgbClr val="00B050"/>
              </a:solidFill>
            </a:endParaRPr>
          </a:p>
          <a:p>
            <a:pPr marL="0" indent="0">
              <a:buNone/>
            </a:pPr>
            <a:r>
              <a:rPr lang="ro-RO" dirty="0">
                <a:solidFill>
                  <a:srgbClr val="00B050"/>
                </a:solidFill>
              </a:rPr>
              <a:t>W</a:t>
            </a:r>
            <a:r>
              <a:rPr lang="en-US" dirty="0">
                <a:solidFill>
                  <a:srgbClr val="00B050"/>
                </a:solidFill>
              </a:rPr>
              <a:t>'</a:t>
            </a:r>
            <a:r>
              <a:rPr lang="en-US" dirty="0" err="1">
                <a:solidFill>
                  <a:srgbClr val="00B050"/>
                </a:solidFill>
              </a:rPr>
              <a:t>e've</a:t>
            </a:r>
            <a:r>
              <a:rPr lang="en-US" dirty="0">
                <a:solidFill>
                  <a:srgbClr val="00B050"/>
                </a:solidFill>
              </a:rPr>
              <a:t> visited my parents every week since </a:t>
            </a:r>
            <a:r>
              <a:rPr lang="en-US" b="1" dirty="0">
                <a:solidFill>
                  <a:srgbClr val="00B050"/>
                </a:solidFill>
              </a:rPr>
              <a:t>we've had the car.</a:t>
            </a:r>
          </a:p>
          <a:p>
            <a:pPr marL="0" indent="0">
              <a:buNone/>
            </a:pPr>
            <a:r>
              <a:rPr lang="ro-RO" dirty="0"/>
              <a:t>A</a:t>
            </a:r>
            <a:r>
              <a:rPr lang="en-US" dirty="0" err="1"/>
              <a:t>nd</a:t>
            </a:r>
            <a:r>
              <a:rPr lang="en-US" dirty="0"/>
              <a:t> a </a:t>
            </a:r>
            <a:r>
              <a:rPr lang="en-US" b="1" dirty="0"/>
              <a:t>present</a:t>
            </a:r>
            <a:r>
              <a:rPr lang="en-US" dirty="0"/>
              <a:t> tense is sometimes used in the main part of the sentence, especially </a:t>
            </a:r>
            <a:r>
              <a:rPr lang="en-US" b="1" dirty="0"/>
              <a:t>to </a:t>
            </a:r>
            <a:r>
              <a:rPr lang="en-US" b="1" dirty="0" err="1"/>
              <a:t>emphasise</a:t>
            </a:r>
            <a:r>
              <a:rPr lang="en-US" b="1" dirty="0"/>
              <a:t> changes</a:t>
            </a:r>
            <a:r>
              <a:rPr lang="en-US" dirty="0"/>
              <a:t>.</a:t>
            </a:r>
          </a:p>
          <a:p>
            <a:pPr marL="0" indent="0">
              <a:buNone/>
            </a:pPr>
            <a:r>
              <a:rPr lang="ro-RO" dirty="0">
                <a:solidFill>
                  <a:srgbClr val="00B050"/>
                </a:solidFill>
              </a:rPr>
              <a:t>Y</a:t>
            </a:r>
            <a:r>
              <a:rPr lang="en-US" dirty="0" err="1">
                <a:solidFill>
                  <a:srgbClr val="00B050"/>
                </a:solidFill>
              </a:rPr>
              <a:t>ou'</a:t>
            </a:r>
            <a:r>
              <a:rPr lang="en-US" b="1" dirty="0" err="1">
                <a:solidFill>
                  <a:srgbClr val="00B050"/>
                </a:solidFill>
              </a:rPr>
              <a:t>re</a:t>
            </a:r>
            <a:r>
              <a:rPr lang="en-US" dirty="0">
                <a:solidFill>
                  <a:srgbClr val="00B050"/>
                </a:solidFill>
              </a:rPr>
              <a:t> </a:t>
            </a:r>
            <a:r>
              <a:rPr lang="en-US" b="1" dirty="0">
                <a:solidFill>
                  <a:srgbClr val="00B050"/>
                </a:solidFill>
              </a:rPr>
              <a:t>looking</a:t>
            </a:r>
            <a:r>
              <a:rPr lang="en-US" dirty="0">
                <a:solidFill>
                  <a:srgbClr val="00B050"/>
                </a:solidFill>
              </a:rPr>
              <a:t> much better since your operation.</a:t>
            </a:r>
            <a:endParaRPr lang="ro-RO" dirty="0">
              <a:solidFill>
                <a:srgbClr val="00B050"/>
              </a:solidFill>
            </a:endParaRPr>
          </a:p>
        </p:txBody>
      </p:sp>
    </p:spTree>
    <p:extLst>
      <p:ext uri="{BB962C8B-B14F-4D97-AF65-F5344CB8AC3E}">
        <p14:creationId xmlns:p14="http://schemas.microsoft.com/office/powerpoint/2010/main" val="3470551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7D36-E4F3-4121-A626-5AAD108A8160}"/>
              </a:ext>
            </a:extLst>
          </p:cNvPr>
          <p:cNvSpPr>
            <a:spLocks noGrp="1"/>
          </p:cNvSpPr>
          <p:nvPr>
            <p:ph type="title"/>
          </p:nvPr>
        </p:nvSpPr>
        <p:spPr>
          <a:xfrm>
            <a:off x="626752" y="439394"/>
            <a:ext cx="10646229" cy="772549"/>
          </a:xfrm>
        </p:spPr>
        <p:txBody>
          <a:bodyPr>
            <a:normAutofit fontScale="90000"/>
          </a:bodyPr>
          <a:lstStyle/>
          <a:p>
            <a:r>
              <a:rPr lang="ro-RO" dirty="0"/>
              <a:t>More </a:t>
            </a:r>
            <a:r>
              <a:rPr lang="ro-RO" dirty="0" err="1"/>
              <a:t>about</a:t>
            </a:r>
            <a:r>
              <a:rPr lang="ro-RO" dirty="0"/>
              <a:t> </a:t>
            </a:r>
            <a:r>
              <a:rPr lang="ro-RO" dirty="0" err="1"/>
              <a:t>the</a:t>
            </a:r>
            <a:r>
              <a:rPr lang="ro-RO" dirty="0"/>
              <a:t> </a:t>
            </a:r>
            <a:r>
              <a:rPr lang="ro-RO" b="1" dirty="0" err="1"/>
              <a:t>present</a:t>
            </a:r>
            <a:r>
              <a:rPr lang="ro-RO" dirty="0"/>
              <a:t> </a:t>
            </a:r>
            <a:r>
              <a:rPr lang="ro-RO" b="1" dirty="0"/>
              <a:t>perfect</a:t>
            </a:r>
            <a:r>
              <a:rPr lang="ro-RO" dirty="0"/>
              <a:t> </a:t>
            </a:r>
            <a:r>
              <a:rPr lang="ro-RO" b="1" dirty="0" err="1"/>
              <a:t>progressive</a:t>
            </a:r>
            <a:endParaRPr lang="ro-RO" b="1" dirty="0"/>
          </a:p>
        </p:txBody>
      </p:sp>
      <p:sp>
        <p:nvSpPr>
          <p:cNvPr id="3" name="Content Placeholder 2">
            <a:extLst>
              <a:ext uri="{FF2B5EF4-FFF2-40B4-BE49-F238E27FC236}">
                <a16:creationId xmlns:a16="http://schemas.microsoft.com/office/drawing/2014/main" id="{81D6CEE5-72F1-486A-9D18-5D7D1ECAA51B}"/>
              </a:ext>
            </a:extLst>
          </p:cNvPr>
          <p:cNvSpPr>
            <a:spLocks noGrp="1"/>
          </p:cNvSpPr>
          <p:nvPr>
            <p:ph idx="1"/>
          </p:nvPr>
        </p:nvSpPr>
        <p:spPr>
          <a:xfrm>
            <a:off x="478971" y="1211943"/>
            <a:ext cx="11266715" cy="5275943"/>
          </a:xfrm>
        </p:spPr>
        <p:txBody>
          <a:bodyPr>
            <a:normAutofit/>
          </a:bodyPr>
          <a:lstStyle/>
          <a:p>
            <a:pPr marL="0" indent="0">
              <a:buNone/>
            </a:pPr>
            <a:r>
              <a:rPr lang="en-US" b="1" dirty="0">
                <a:solidFill>
                  <a:srgbClr val="0070C0"/>
                </a:solidFill>
              </a:rPr>
              <a:t>progressive or simple</a:t>
            </a:r>
            <a:r>
              <a:rPr lang="en-US" dirty="0"/>
              <a:t>? The </a:t>
            </a:r>
            <a:r>
              <a:rPr lang="en-US" b="1" dirty="0"/>
              <a:t>present perfect progressive </a:t>
            </a:r>
            <a:r>
              <a:rPr lang="en-US" dirty="0"/>
              <a:t>is normal </a:t>
            </a:r>
            <a:r>
              <a:rPr lang="ro-RO" dirty="0"/>
              <a:t>w</a:t>
            </a:r>
            <a:r>
              <a:rPr lang="en-US" dirty="0"/>
              <a:t>hen we are talking about</a:t>
            </a:r>
            <a:r>
              <a:rPr lang="ro-RO" dirty="0"/>
              <a:t> </a:t>
            </a:r>
            <a:r>
              <a:rPr lang="en-US" b="1" dirty="0"/>
              <a:t>temporary</a:t>
            </a:r>
            <a:r>
              <a:rPr lang="en-US" dirty="0"/>
              <a:t> actions and situations continuing </a:t>
            </a:r>
            <a:r>
              <a:rPr lang="en-US" b="1" dirty="0"/>
              <a:t>up to now</a:t>
            </a:r>
            <a:r>
              <a:rPr lang="en-US" dirty="0"/>
              <a:t>.</a:t>
            </a:r>
          </a:p>
          <a:p>
            <a:pPr marL="0" indent="0">
              <a:buNone/>
            </a:pPr>
            <a:r>
              <a:rPr lang="en-US" dirty="0">
                <a:solidFill>
                  <a:srgbClr val="00B050"/>
                </a:solidFill>
              </a:rPr>
              <a:t>It'</a:t>
            </a:r>
            <a:r>
              <a:rPr lang="en-US" b="1" dirty="0">
                <a:solidFill>
                  <a:srgbClr val="00B050"/>
                </a:solidFill>
              </a:rPr>
              <a:t>s</a:t>
            </a:r>
            <a:r>
              <a:rPr lang="en-US" dirty="0">
                <a:solidFill>
                  <a:srgbClr val="00B050"/>
                </a:solidFill>
              </a:rPr>
              <a:t> </a:t>
            </a:r>
            <a:r>
              <a:rPr lang="en-US" b="1" dirty="0">
                <a:solidFill>
                  <a:srgbClr val="00B050"/>
                </a:solidFill>
              </a:rPr>
              <a:t>been raining </a:t>
            </a:r>
            <a:r>
              <a:rPr lang="en-US" dirty="0">
                <a:solidFill>
                  <a:srgbClr val="00B050"/>
                </a:solidFill>
              </a:rPr>
              <a:t>all week. Granny'</a:t>
            </a:r>
            <a:r>
              <a:rPr lang="en-US" b="1" dirty="0">
                <a:solidFill>
                  <a:srgbClr val="00B050"/>
                </a:solidFill>
              </a:rPr>
              <a:t>s</a:t>
            </a:r>
            <a:r>
              <a:rPr lang="en-US" dirty="0">
                <a:solidFill>
                  <a:srgbClr val="00B050"/>
                </a:solidFill>
              </a:rPr>
              <a:t> </a:t>
            </a:r>
            <a:r>
              <a:rPr lang="en-US" b="1" dirty="0">
                <a:solidFill>
                  <a:srgbClr val="00B050"/>
                </a:solidFill>
              </a:rPr>
              <a:t>been staying </a:t>
            </a:r>
            <a:r>
              <a:rPr lang="en-US" dirty="0">
                <a:solidFill>
                  <a:srgbClr val="00B050"/>
                </a:solidFill>
              </a:rPr>
              <a:t>with us since Easter.</a:t>
            </a:r>
          </a:p>
          <a:p>
            <a:pPr marL="0" indent="0">
              <a:buNone/>
            </a:pPr>
            <a:r>
              <a:rPr lang="en-US" dirty="0"/>
              <a:t>The </a:t>
            </a:r>
            <a:r>
              <a:rPr lang="en-US" b="1" dirty="0"/>
              <a:t>present perfect progressive </a:t>
            </a:r>
            <a:r>
              <a:rPr lang="en-US" dirty="0"/>
              <a:t>can also be used for </a:t>
            </a:r>
            <a:r>
              <a:rPr lang="en-US" b="1" dirty="0"/>
              <a:t>longer, more permanent </a:t>
            </a:r>
            <a:r>
              <a:rPr lang="en-US" dirty="0"/>
              <a:t>situations,</a:t>
            </a:r>
            <a:r>
              <a:rPr lang="en-150" dirty="0"/>
              <a:t> </a:t>
            </a:r>
            <a:r>
              <a:rPr lang="en-US" dirty="0"/>
              <a:t>especially when the </a:t>
            </a:r>
            <a:r>
              <a:rPr lang="en-US" b="1" dirty="0"/>
              <a:t>emphasis is on activity or change.</a:t>
            </a:r>
          </a:p>
          <a:p>
            <a:pPr marL="0" indent="0">
              <a:buNone/>
            </a:pPr>
            <a:r>
              <a:rPr lang="en-US" dirty="0">
                <a:solidFill>
                  <a:srgbClr val="00B050"/>
                </a:solidFill>
              </a:rPr>
              <a:t>The Dutch </a:t>
            </a:r>
            <a:r>
              <a:rPr lang="en-US" b="1" dirty="0">
                <a:solidFill>
                  <a:srgbClr val="00B050"/>
                </a:solidFill>
              </a:rPr>
              <a:t>have been reclaiming </a:t>
            </a:r>
            <a:r>
              <a:rPr lang="en-US" dirty="0">
                <a:solidFill>
                  <a:srgbClr val="00B050"/>
                </a:solidFill>
              </a:rPr>
              <a:t>land from the sea for centuries.</a:t>
            </a:r>
          </a:p>
          <a:p>
            <a:pPr marL="0" indent="0">
              <a:buNone/>
            </a:pPr>
            <a:r>
              <a:rPr lang="en-US" dirty="0">
                <a:solidFill>
                  <a:srgbClr val="00B050"/>
                </a:solidFill>
              </a:rPr>
              <a:t>The universe </a:t>
            </a:r>
            <a:r>
              <a:rPr lang="en-US" b="1" dirty="0">
                <a:solidFill>
                  <a:srgbClr val="00B050"/>
                </a:solidFill>
              </a:rPr>
              <a:t>has been expanding </a:t>
            </a:r>
            <a:r>
              <a:rPr lang="en-US" dirty="0">
                <a:solidFill>
                  <a:srgbClr val="00B050"/>
                </a:solidFill>
              </a:rPr>
              <a:t>steadily since its origin.</a:t>
            </a:r>
          </a:p>
          <a:p>
            <a:pPr marL="0" indent="0">
              <a:buNone/>
            </a:pPr>
            <a:endParaRPr lang="en-US" dirty="0"/>
          </a:p>
          <a:p>
            <a:pPr marL="0" indent="0">
              <a:buNone/>
            </a:pPr>
            <a:r>
              <a:rPr lang="en-US" dirty="0"/>
              <a:t>However, we often prefer a </a:t>
            </a:r>
            <a:r>
              <a:rPr lang="en-US" b="1" dirty="0"/>
              <a:t>simple present perfect </a:t>
            </a:r>
            <a:r>
              <a:rPr lang="en-US" dirty="0"/>
              <a:t>in these cases, especially when we are talking about </a:t>
            </a:r>
            <a:r>
              <a:rPr lang="en-US" b="1" dirty="0"/>
              <a:t>unchanging states </a:t>
            </a:r>
            <a:r>
              <a:rPr lang="en-US" dirty="0"/>
              <a:t>rather than actions</a:t>
            </a:r>
            <a:r>
              <a:rPr lang="ro-RO" dirty="0"/>
              <a:t>.</a:t>
            </a:r>
            <a:r>
              <a:rPr lang="en-US" dirty="0"/>
              <a:t> Compare:</a:t>
            </a:r>
          </a:p>
          <a:p>
            <a:pPr marL="0" indent="0">
              <a:buNone/>
            </a:pPr>
            <a:r>
              <a:rPr lang="en-US" dirty="0">
                <a:solidFill>
                  <a:srgbClr val="00B050"/>
                </a:solidFill>
              </a:rPr>
              <a:t>I'</a:t>
            </a:r>
            <a:r>
              <a:rPr lang="en-US" b="1" dirty="0">
                <a:solidFill>
                  <a:srgbClr val="00B050"/>
                </a:solidFill>
              </a:rPr>
              <a:t>ve</a:t>
            </a:r>
            <a:r>
              <a:rPr lang="en-US" dirty="0">
                <a:solidFill>
                  <a:srgbClr val="00B050"/>
                </a:solidFill>
              </a:rPr>
              <a:t> </a:t>
            </a:r>
            <a:r>
              <a:rPr lang="en-US" b="1" dirty="0">
                <a:solidFill>
                  <a:srgbClr val="00B050"/>
                </a:solidFill>
              </a:rPr>
              <a:t>been</a:t>
            </a:r>
            <a:r>
              <a:rPr lang="en-US" dirty="0">
                <a:solidFill>
                  <a:srgbClr val="00B050"/>
                </a:solidFill>
              </a:rPr>
              <a:t> </a:t>
            </a:r>
            <a:r>
              <a:rPr lang="en-US" b="1" dirty="0">
                <a:solidFill>
                  <a:srgbClr val="00B050"/>
                </a:solidFill>
              </a:rPr>
              <a:t>living</a:t>
            </a:r>
            <a:r>
              <a:rPr lang="en-US" dirty="0">
                <a:solidFill>
                  <a:srgbClr val="00B050"/>
                </a:solidFill>
              </a:rPr>
              <a:t> here since August.</a:t>
            </a:r>
          </a:p>
          <a:p>
            <a:pPr marL="0" indent="0">
              <a:buNone/>
            </a:pPr>
            <a:r>
              <a:rPr lang="en-US" dirty="0">
                <a:solidFill>
                  <a:srgbClr val="00B050"/>
                </a:solidFill>
              </a:rPr>
              <a:t>I'</a:t>
            </a:r>
            <a:r>
              <a:rPr lang="en-US" b="1" dirty="0">
                <a:solidFill>
                  <a:srgbClr val="00B050"/>
                </a:solidFill>
              </a:rPr>
              <a:t>ve lived </a:t>
            </a:r>
            <a:r>
              <a:rPr lang="en-US" dirty="0">
                <a:solidFill>
                  <a:srgbClr val="00B050"/>
                </a:solidFill>
              </a:rPr>
              <a:t>in this village all my life.</a:t>
            </a:r>
          </a:p>
          <a:p>
            <a:pPr marL="0" indent="0">
              <a:buNone/>
            </a:pPr>
            <a:r>
              <a:rPr lang="en-US" b="1" dirty="0">
                <a:solidFill>
                  <a:srgbClr val="00B050"/>
                </a:solidFill>
              </a:rPr>
              <a:t>L</a:t>
            </a:r>
            <a:r>
              <a:rPr lang="en-US" dirty="0">
                <a:solidFill>
                  <a:srgbClr val="00B050"/>
                </a:solidFill>
              </a:rPr>
              <a:t>ucy</a:t>
            </a:r>
            <a:r>
              <a:rPr lang="en-US" b="1" dirty="0">
                <a:solidFill>
                  <a:srgbClr val="00B050"/>
                </a:solidFill>
              </a:rPr>
              <a:t>'s been covering </a:t>
            </a:r>
            <a:r>
              <a:rPr lang="en-US" dirty="0">
                <a:solidFill>
                  <a:srgbClr val="00B050"/>
                </a:solidFill>
              </a:rPr>
              <a:t>cushions all </a:t>
            </a:r>
            <a:r>
              <a:rPr lang="en-US" dirty="0" err="1">
                <a:solidFill>
                  <a:srgbClr val="00B050"/>
                </a:solidFill>
              </a:rPr>
              <a:t>af</a:t>
            </a:r>
            <a:r>
              <a:rPr lang="ro-RO" dirty="0">
                <a:solidFill>
                  <a:srgbClr val="00B050"/>
                </a:solidFill>
              </a:rPr>
              <a:t>t</a:t>
            </a:r>
            <a:r>
              <a:rPr lang="en-US" dirty="0" err="1">
                <a:solidFill>
                  <a:srgbClr val="00B050"/>
                </a:solidFill>
              </a:rPr>
              <a:t>ernoon</a:t>
            </a:r>
            <a:r>
              <a:rPr lang="ro-RO" dirty="0">
                <a:solidFill>
                  <a:srgbClr val="00B050"/>
                </a:solidFill>
              </a:rPr>
              <a:t>.</a:t>
            </a:r>
            <a:endParaRPr lang="en-US" dirty="0">
              <a:solidFill>
                <a:srgbClr val="00B050"/>
              </a:solidFill>
            </a:endParaRPr>
          </a:p>
          <a:p>
            <a:pPr marL="0" indent="0">
              <a:buNone/>
            </a:pPr>
            <a:r>
              <a:rPr lang="en-US" dirty="0">
                <a:solidFill>
                  <a:srgbClr val="00B050"/>
                </a:solidFill>
              </a:rPr>
              <a:t>An ice-cap </a:t>
            </a:r>
            <a:r>
              <a:rPr lang="en-US" b="1" dirty="0">
                <a:solidFill>
                  <a:srgbClr val="00B050"/>
                </a:solidFill>
              </a:rPr>
              <a:t>has covered </a:t>
            </a:r>
            <a:r>
              <a:rPr lang="en-US" dirty="0">
                <a:solidFill>
                  <a:srgbClr val="00B050"/>
                </a:solidFill>
              </a:rPr>
              <a:t>Greenland</a:t>
            </a:r>
            <a:r>
              <a:rPr lang="ro-RO" dirty="0">
                <a:solidFill>
                  <a:srgbClr val="00B050"/>
                </a:solidFill>
              </a:rPr>
              <a:t> </a:t>
            </a:r>
            <a:r>
              <a:rPr lang="en-US" dirty="0">
                <a:solidFill>
                  <a:srgbClr val="00B050"/>
                </a:solidFill>
              </a:rPr>
              <a:t>for something</a:t>
            </a:r>
            <a:r>
              <a:rPr lang="ro-RO" dirty="0">
                <a:solidFill>
                  <a:srgbClr val="00B050"/>
                </a:solidFill>
              </a:rPr>
              <a:t> </a:t>
            </a:r>
            <a:r>
              <a:rPr lang="en-US" dirty="0">
                <a:solidFill>
                  <a:srgbClr val="00B050"/>
                </a:solidFill>
              </a:rPr>
              <a:t>like 5 million years</a:t>
            </a:r>
            <a:r>
              <a:rPr lang="ro-RO" dirty="0">
                <a:solidFill>
                  <a:srgbClr val="00B050"/>
                </a:solidFill>
              </a:rPr>
              <a:t>.</a:t>
            </a:r>
          </a:p>
        </p:txBody>
      </p:sp>
    </p:spTree>
    <p:extLst>
      <p:ext uri="{BB962C8B-B14F-4D97-AF65-F5344CB8AC3E}">
        <p14:creationId xmlns:p14="http://schemas.microsoft.com/office/powerpoint/2010/main" val="1325189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CCDA-1646-4968-92A1-FF3D643998C6}"/>
              </a:ext>
            </a:extLst>
          </p:cNvPr>
          <p:cNvSpPr>
            <a:spLocks noGrp="1"/>
          </p:cNvSpPr>
          <p:nvPr>
            <p:ph type="title"/>
          </p:nvPr>
        </p:nvSpPr>
        <p:spPr>
          <a:xfrm>
            <a:off x="485775" y="642595"/>
            <a:ext cx="10639425" cy="500406"/>
          </a:xfrm>
        </p:spPr>
        <p:txBody>
          <a:bodyPr>
            <a:normAutofit fontScale="90000"/>
          </a:bodyPr>
          <a:lstStyle/>
          <a:p>
            <a:r>
              <a:rPr lang="ro-RO" dirty="0"/>
              <a:t>More </a:t>
            </a:r>
            <a:r>
              <a:rPr lang="ro-RO" dirty="0" err="1"/>
              <a:t>about</a:t>
            </a:r>
            <a:r>
              <a:rPr lang="ro-RO" dirty="0"/>
              <a:t> </a:t>
            </a:r>
            <a:r>
              <a:rPr lang="ro-RO" dirty="0" err="1"/>
              <a:t>the</a:t>
            </a:r>
            <a:r>
              <a:rPr lang="ro-RO" dirty="0"/>
              <a:t> </a:t>
            </a:r>
            <a:r>
              <a:rPr lang="ro-RO" b="1" dirty="0" err="1"/>
              <a:t>past</a:t>
            </a:r>
            <a:r>
              <a:rPr lang="ro-RO" b="1" dirty="0"/>
              <a:t> perfect</a:t>
            </a:r>
          </a:p>
        </p:txBody>
      </p:sp>
      <p:sp>
        <p:nvSpPr>
          <p:cNvPr id="3" name="Content Placeholder 2">
            <a:extLst>
              <a:ext uri="{FF2B5EF4-FFF2-40B4-BE49-F238E27FC236}">
                <a16:creationId xmlns:a16="http://schemas.microsoft.com/office/drawing/2014/main" id="{D73153DB-3CA0-40B5-9F66-8E89DF0C3A73}"/>
              </a:ext>
            </a:extLst>
          </p:cNvPr>
          <p:cNvSpPr>
            <a:spLocks noGrp="1"/>
          </p:cNvSpPr>
          <p:nvPr>
            <p:ph idx="1"/>
          </p:nvPr>
        </p:nvSpPr>
        <p:spPr>
          <a:xfrm>
            <a:off x="413657" y="1393371"/>
            <a:ext cx="10711543" cy="5074104"/>
          </a:xfrm>
        </p:spPr>
        <p:txBody>
          <a:bodyPr>
            <a:normAutofit fontScale="92500" lnSpcReduction="20000"/>
          </a:bodyPr>
          <a:lstStyle/>
          <a:p>
            <a:pPr marL="0" indent="0">
              <a:buNone/>
            </a:pPr>
            <a:r>
              <a:rPr lang="en-US" b="1" dirty="0">
                <a:solidFill>
                  <a:srgbClr val="0070C0"/>
                </a:solidFill>
              </a:rPr>
              <a:t>not always necessary </a:t>
            </a:r>
            <a:r>
              <a:rPr lang="en-US" dirty="0"/>
              <a:t>With time conjunctions </a:t>
            </a:r>
            <a:r>
              <a:rPr lang="en-150" dirty="0" err="1"/>
              <a:t>lik</a:t>
            </a:r>
            <a:r>
              <a:rPr lang="en-US" dirty="0"/>
              <a:t>e </a:t>
            </a:r>
            <a:r>
              <a:rPr lang="en-US" b="1" dirty="0"/>
              <a:t>after</a:t>
            </a:r>
            <a:r>
              <a:rPr lang="en-US" dirty="0"/>
              <a:t>, </a:t>
            </a:r>
            <a:r>
              <a:rPr lang="en-150" b="1" dirty="0"/>
              <a:t>a</a:t>
            </a:r>
            <a:r>
              <a:rPr lang="en-US" b="1" dirty="0"/>
              <a:t>s soon as</a:t>
            </a:r>
            <a:r>
              <a:rPr lang="en-US" dirty="0"/>
              <a:t>, </a:t>
            </a:r>
            <a:r>
              <a:rPr lang="en-US" b="1" dirty="0"/>
              <a:t>once</a:t>
            </a:r>
            <a:r>
              <a:rPr lang="en-US" dirty="0"/>
              <a:t>, a past perfect is not</a:t>
            </a:r>
            <a:r>
              <a:rPr lang="en-150" dirty="0"/>
              <a:t> </a:t>
            </a:r>
            <a:r>
              <a:rPr lang="en-US" dirty="0"/>
              <a:t>always necessary, because we are not going back to an earlier past, but simply moving forward</a:t>
            </a:r>
            <a:r>
              <a:rPr lang="en-150" dirty="0"/>
              <a:t> </a:t>
            </a:r>
            <a:r>
              <a:rPr lang="en-US" dirty="0"/>
              <a:t>from one event to the next.</a:t>
            </a:r>
          </a:p>
          <a:p>
            <a:pPr marL="0" indent="0">
              <a:buNone/>
            </a:pPr>
            <a:r>
              <a:rPr lang="en-US" b="1" dirty="0">
                <a:solidFill>
                  <a:srgbClr val="00B050"/>
                </a:solidFill>
              </a:rPr>
              <a:t>After</a:t>
            </a:r>
            <a:r>
              <a:rPr lang="en-US" dirty="0">
                <a:solidFill>
                  <a:srgbClr val="00B050"/>
                </a:solidFill>
              </a:rPr>
              <a:t> the new government </a:t>
            </a:r>
            <a:r>
              <a:rPr lang="en-US" b="1" dirty="0">
                <a:solidFill>
                  <a:srgbClr val="00B050"/>
                </a:solidFill>
              </a:rPr>
              <a:t>came</a:t>
            </a:r>
            <a:r>
              <a:rPr lang="en-US" dirty="0">
                <a:solidFill>
                  <a:srgbClr val="00B050"/>
                </a:solidFill>
              </a:rPr>
              <a:t> in, things were very </a:t>
            </a:r>
            <a:r>
              <a:rPr lang="en-US" dirty="0" err="1">
                <a:solidFill>
                  <a:srgbClr val="00B050"/>
                </a:solidFill>
              </a:rPr>
              <a:t>dif</a:t>
            </a:r>
            <a:r>
              <a:rPr lang="en-150" dirty="0">
                <a:solidFill>
                  <a:srgbClr val="00B050"/>
                </a:solidFill>
              </a:rPr>
              <a:t>f</a:t>
            </a:r>
            <a:r>
              <a:rPr lang="en-US" dirty="0" err="1">
                <a:solidFill>
                  <a:srgbClr val="00B050"/>
                </a:solidFill>
              </a:rPr>
              <a:t>erent</a:t>
            </a:r>
            <a:r>
              <a:rPr lang="en-US" dirty="0">
                <a:solidFill>
                  <a:srgbClr val="00B050"/>
                </a:solidFill>
              </a:rPr>
              <a:t>.</a:t>
            </a:r>
          </a:p>
          <a:p>
            <a:pPr marL="0" indent="0">
              <a:buNone/>
            </a:pPr>
            <a:r>
              <a:rPr lang="en-US" b="1" dirty="0">
                <a:solidFill>
                  <a:srgbClr val="00B050"/>
                </a:solidFill>
              </a:rPr>
              <a:t>As soon as </a:t>
            </a:r>
            <a:r>
              <a:rPr lang="en-US" dirty="0">
                <a:solidFill>
                  <a:srgbClr val="00B050"/>
                </a:solidFill>
              </a:rPr>
              <a:t>Mary </a:t>
            </a:r>
            <a:r>
              <a:rPr lang="en-US" b="1" dirty="0">
                <a:solidFill>
                  <a:srgbClr val="00B050"/>
                </a:solidFill>
              </a:rPr>
              <a:t>arrived</a:t>
            </a:r>
            <a:r>
              <a:rPr lang="en-US" dirty="0">
                <a:solidFill>
                  <a:srgbClr val="00B050"/>
                </a:solidFill>
              </a:rPr>
              <a:t> we all sat down to dinner.</a:t>
            </a:r>
          </a:p>
          <a:p>
            <a:pPr marL="0" indent="0">
              <a:buNone/>
            </a:pPr>
            <a:r>
              <a:rPr lang="en-US" b="1" dirty="0">
                <a:solidFill>
                  <a:srgbClr val="00B050"/>
                </a:solidFill>
              </a:rPr>
              <a:t>Once</a:t>
            </a:r>
            <a:r>
              <a:rPr lang="en-US" dirty="0">
                <a:solidFill>
                  <a:srgbClr val="00B050"/>
                </a:solidFill>
              </a:rPr>
              <a:t> it </a:t>
            </a:r>
            <a:r>
              <a:rPr lang="en-US" b="1" dirty="0">
                <a:solidFill>
                  <a:srgbClr val="00B050"/>
                </a:solidFill>
              </a:rPr>
              <a:t>stopped</a:t>
            </a:r>
            <a:r>
              <a:rPr lang="en-US" dirty="0">
                <a:solidFill>
                  <a:srgbClr val="00B050"/>
                </a:solidFill>
              </a:rPr>
              <a:t> raining we started playing again.</a:t>
            </a:r>
          </a:p>
          <a:p>
            <a:pPr marL="0" indent="0">
              <a:buNone/>
            </a:pPr>
            <a:r>
              <a:rPr lang="en-US" dirty="0"/>
              <a:t>However, we can use the past perfect with these conjunctions if we want to, finished before the second started.</a:t>
            </a:r>
            <a:r>
              <a:rPr lang="en-US" b="1" dirty="0"/>
              <a:t> </a:t>
            </a:r>
            <a:r>
              <a:rPr lang="en-US" b="1" dirty="0" err="1"/>
              <a:t>emphasise</a:t>
            </a:r>
            <a:r>
              <a:rPr lang="en-US" b="1" dirty="0"/>
              <a:t> that the</a:t>
            </a:r>
            <a:r>
              <a:rPr lang="en-150" b="1" dirty="0"/>
              <a:t> </a:t>
            </a:r>
            <a:r>
              <a:rPr lang="en-US" b="1" dirty="0"/>
              <a:t>first action was separate</a:t>
            </a:r>
            <a:endParaRPr lang="en-US" dirty="0"/>
          </a:p>
          <a:p>
            <a:pPr marL="0" indent="0">
              <a:buNone/>
            </a:pPr>
            <a:r>
              <a:rPr lang="en-US" b="1" dirty="0">
                <a:solidFill>
                  <a:srgbClr val="00B050"/>
                </a:solidFill>
              </a:rPr>
              <a:t>After</a:t>
            </a:r>
            <a:r>
              <a:rPr lang="en-US" dirty="0">
                <a:solidFill>
                  <a:srgbClr val="00B050"/>
                </a:solidFill>
              </a:rPr>
              <a:t> the p</a:t>
            </a:r>
            <a:r>
              <a:rPr lang="en-150" dirty="0">
                <a:solidFill>
                  <a:srgbClr val="00B050"/>
                </a:solidFill>
              </a:rPr>
              <a:t>l</a:t>
            </a:r>
            <a:r>
              <a:rPr lang="en-US" dirty="0" err="1">
                <a:solidFill>
                  <a:srgbClr val="00B050"/>
                </a:solidFill>
              </a:rPr>
              <a:t>ane</a:t>
            </a:r>
            <a:r>
              <a:rPr lang="en-US" dirty="0">
                <a:solidFill>
                  <a:srgbClr val="00B050"/>
                </a:solidFill>
              </a:rPr>
              <a:t> </a:t>
            </a:r>
            <a:r>
              <a:rPr lang="en-US" b="1" dirty="0">
                <a:solidFill>
                  <a:srgbClr val="00B050"/>
                </a:solidFill>
              </a:rPr>
              <a:t>had landed </a:t>
            </a:r>
            <a:r>
              <a:rPr lang="en-US" dirty="0">
                <a:solidFill>
                  <a:srgbClr val="00B050"/>
                </a:solidFill>
              </a:rPr>
              <a:t>they discovered bullet holes in the wings.</a:t>
            </a:r>
          </a:p>
          <a:p>
            <a:pPr marL="0" indent="0">
              <a:buNone/>
            </a:pPr>
            <a:r>
              <a:rPr lang="en-US" b="1" dirty="0">
                <a:solidFill>
                  <a:srgbClr val="00B050"/>
                </a:solidFill>
              </a:rPr>
              <a:t>As soon as </a:t>
            </a:r>
            <a:r>
              <a:rPr lang="en-US" dirty="0">
                <a:solidFill>
                  <a:srgbClr val="00B050"/>
                </a:solidFill>
              </a:rPr>
              <a:t>I </a:t>
            </a:r>
            <a:r>
              <a:rPr lang="en-US" b="1" dirty="0">
                <a:solidFill>
                  <a:srgbClr val="00B050"/>
                </a:solidFill>
              </a:rPr>
              <a:t>had finished </a:t>
            </a:r>
            <a:r>
              <a:rPr lang="en-US" dirty="0">
                <a:solidFill>
                  <a:srgbClr val="00B050"/>
                </a:solidFill>
              </a:rPr>
              <a:t>my exams I took a long holiday.</a:t>
            </a:r>
          </a:p>
          <a:p>
            <a:pPr marL="0" indent="0">
              <a:buNone/>
            </a:pPr>
            <a:r>
              <a:rPr lang="en-US" b="1" dirty="0">
                <a:solidFill>
                  <a:srgbClr val="00B050"/>
                </a:solidFill>
              </a:rPr>
              <a:t>Once</a:t>
            </a:r>
            <a:r>
              <a:rPr lang="en-US" dirty="0">
                <a:solidFill>
                  <a:srgbClr val="00B050"/>
                </a:solidFill>
              </a:rPr>
              <a:t> they </a:t>
            </a:r>
            <a:r>
              <a:rPr lang="en-US" b="1" dirty="0">
                <a:solidFill>
                  <a:srgbClr val="00B050"/>
                </a:solidFill>
              </a:rPr>
              <a:t>had checked </a:t>
            </a:r>
            <a:r>
              <a:rPr lang="en-US" dirty="0">
                <a:solidFill>
                  <a:srgbClr val="00B050"/>
                </a:solidFill>
              </a:rPr>
              <a:t>all my bags I w</a:t>
            </a:r>
            <a:r>
              <a:rPr lang="en-150" dirty="0">
                <a:solidFill>
                  <a:srgbClr val="00B050"/>
                </a:solidFill>
              </a:rPr>
              <a:t>a</a:t>
            </a:r>
            <a:r>
              <a:rPr lang="en-US" dirty="0">
                <a:solidFill>
                  <a:srgbClr val="00B050"/>
                </a:solidFill>
              </a:rPr>
              <a:t>s allowed into the building.</a:t>
            </a:r>
            <a:endParaRPr lang="en-150" dirty="0">
              <a:solidFill>
                <a:srgbClr val="00B050"/>
              </a:solidFill>
            </a:endParaRPr>
          </a:p>
          <a:p>
            <a:pPr marL="0" indent="0">
              <a:buNone/>
            </a:pPr>
            <a:endParaRPr lang="en-US" dirty="0">
              <a:solidFill>
                <a:srgbClr val="00B050"/>
              </a:solidFill>
            </a:endParaRPr>
          </a:p>
          <a:p>
            <a:pPr marL="0" indent="0">
              <a:buNone/>
            </a:pPr>
            <a:r>
              <a:rPr lang="en-US" b="1" dirty="0">
                <a:solidFill>
                  <a:srgbClr val="0070C0"/>
                </a:solidFill>
              </a:rPr>
              <a:t>use with </a:t>
            </a:r>
            <a:r>
              <a:rPr lang="en-US" b="1" i="1" dirty="0">
                <a:solidFill>
                  <a:srgbClr val="0070C0"/>
                </a:solidFill>
              </a:rPr>
              <a:t>when</a:t>
            </a:r>
            <a:r>
              <a:rPr lang="en-US" b="1" dirty="0">
                <a:solidFill>
                  <a:srgbClr val="0070C0"/>
                </a:solidFill>
              </a:rPr>
              <a:t> </a:t>
            </a:r>
            <a:r>
              <a:rPr lang="en-US" dirty="0"/>
              <a:t>This 'separating’</a:t>
            </a:r>
            <a:r>
              <a:rPr lang="en-150" dirty="0"/>
              <a:t> </a:t>
            </a:r>
            <a:r>
              <a:rPr lang="en-US" dirty="0"/>
              <a:t>use of the past perfect is common w</a:t>
            </a:r>
            <a:r>
              <a:rPr lang="en-150" dirty="0" err="1"/>
              <a:t>i</a:t>
            </a:r>
            <a:r>
              <a:rPr lang="ro-RO" dirty="0"/>
              <a:t>t</a:t>
            </a:r>
            <a:r>
              <a:rPr lang="en-150" dirty="0"/>
              <a:t>h </a:t>
            </a:r>
            <a:r>
              <a:rPr lang="en-US" b="1" i="1" dirty="0"/>
              <a:t>when</a:t>
            </a:r>
            <a:r>
              <a:rPr lang="en-US" dirty="0"/>
              <a:t>. Compare:</a:t>
            </a:r>
          </a:p>
          <a:p>
            <a:r>
              <a:rPr lang="en-US" dirty="0">
                <a:solidFill>
                  <a:srgbClr val="00B050"/>
                </a:solidFill>
              </a:rPr>
              <a:t>When I </a:t>
            </a:r>
            <a:r>
              <a:rPr lang="en-US" b="1" dirty="0">
                <a:solidFill>
                  <a:srgbClr val="00B050"/>
                </a:solidFill>
              </a:rPr>
              <a:t>opened</a:t>
            </a:r>
            <a:r>
              <a:rPr lang="en-US" dirty="0">
                <a:solidFill>
                  <a:srgbClr val="00B050"/>
                </a:solidFill>
              </a:rPr>
              <a:t> the window, the cat jumped out.</a:t>
            </a:r>
          </a:p>
          <a:p>
            <a:pPr marL="0" indent="0">
              <a:buNone/>
            </a:pPr>
            <a:r>
              <a:rPr lang="en-US" dirty="0">
                <a:solidFill>
                  <a:srgbClr val="00B050"/>
                </a:solidFill>
              </a:rPr>
              <a:t>When I </a:t>
            </a:r>
            <a:r>
              <a:rPr lang="en-US" b="1" dirty="0">
                <a:solidFill>
                  <a:srgbClr val="00B050"/>
                </a:solidFill>
              </a:rPr>
              <a:t>had opened </a:t>
            </a:r>
            <a:r>
              <a:rPr lang="en-US" dirty="0">
                <a:solidFill>
                  <a:srgbClr val="00B050"/>
                </a:solidFill>
              </a:rPr>
              <a:t>the windows, I sat down and had a cup of tea.</a:t>
            </a:r>
          </a:p>
          <a:p>
            <a:r>
              <a:rPr lang="en-US" dirty="0">
                <a:solidFill>
                  <a:srgbClr val="00B050"/>
                </a:solidFill>
              </a:rPr>
              <a:t>When I </a:t>
            </a:r>
            <a:r>
              <a:rPr lang="en-US" b="1" dirty="0">
                <a:solidFill>
                  <a:srgbClr val="00B050"/>
                </a:solidFill>
              </a:rPr>
              <a:t>phoned</a:t>
            </a:r>
            <a:r>
              <a:rPr lang="en-US" dirty="0">
                <a:solidFill>
                  <a:srgbClr val="00B050"/>
                </a:solidFill>
              </a:rPr>
              <a:t> her, she came at once.</a:t>
            </a:r>
          </a:p>
          <a:p>
            <a:pPr marL="0" indent="0">
              <a:buNone/>
            </a:pPr>
            <a:r>
              <a:rPr lang="en-US" dirty="0">
                <a:solidFill>
                  <a:srgbClr val="00B050"/>
                </a:solidFill>
              </a:rPr>
              <a:t>When I </a:t>
            </a:r>
            <a:r>
              <a:rPr lang="en-US" b="1" dirty="0">
                <a:solidFill>
                  <a:srgbClr val="00B050"/>
                </a:solidFill>
              </a:rPr>
              <a:t>had made </a:t>
            </a:r>
            <a:r>
              <a:rPr lang="en-US" dirty="0">
                <a:solidFill>
                  <a:srgbClr val="00B050"/>
                </a:solidFill>
              </a:rPr>
              <a:t>all my phone calls, I did some gardening.</a:t>
            </a:r>
            <a:endParaRPr lang="ro-RO" dirty="0">
              <a:solidFill>
                <a:srgbClr val="00B050"/>
              </a:solidFill>
            </a:endParaRPr>
          </a:p>
        </p:txBody>
      </p:sp>
    </p:spTree>
    <p:extLst>
      <p:ext uri="{BB962C8B-B14F-4D97-AF65-F5344CB8AC3E}">
        <p14:creationId xmlns:p14="http://schemas.microsoft.com/office/powerpoint/2010/main" val="2324446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C463-7BCA-48A3-962F-F2E4C6588BCC}"/>
              </a:ext>
            </a:extLst>
          </p:cNvPr>
          <p:cNvSpPr>
            <a:spLocks noGrp="1"/>
          </p:cNvSpPr>
          <p:nvPr>
            <p:ph type="title"/>
          </p:nvPr>
        </p:nvSpPr>
        <p:spPr/>
        <p:txBody>
          <a:bodyPr/>
          <a:lstStyle/>
          <a:p>
            <a:r>
              <a:rPr lang="ro-RO" b="1" dirty="0" err="1"/>
              <a:t>Past</a:t>
            </a:r>
            <a:r>
              <a:rPr lang="ro-RO" b="1" dirty="0"/>
              <a:t> perfect </a:t>
            </a:r>
            <a:r>
              <a:rPr lang="ro-RO" b="1" dirty="0" err="1"/>
              <a:t>progressive</a:t>
            </a:r>
            <a:endParaRPr lang="ro-RO" b="1" dirty="0"/>
          </a:p>
        </p:txBody>
      </p:sp>
      <p:sp>
        <p:nvSpPr>
          <p:cNvPr id="3" name="Content Placeholder 2">
            <a:extLst>
              <a:ext uri="{FF2B5EF4-FFF2-40B4-BE49-F238E27FC236}">
                <a16:creationId xmlns:a16="http://schemas.microsoft.com/office/drawing/2014/main" id="{8C153731-B428-4C29-A025-CD8698E46B7A}"/>
              </a:ext>
            </a:extLst>
          </p:cNvPr>
          <p:cNvSpPr>
            <a:spLocks noGrp="1"/>
          </p:cNvSpPr>
          <p:nvPr>
            <p:ph idx="1"/>
          </p:nvPr>
        </p:nvSpPr>
        <p:spPr/>
        <p:txBody>
          <a:bodyPr/>
          <a:lstStyle/>
          <a:p>
            <a:pPr marL="0" indent="0">
              <a:buNone/>
            </a:pPr>
            <a:r>
              <a:rPr lang="en-US" b="1" dirty="0">
                <a:solidFill>
                  <a:srgbClr val="0070C0"/>
                </a:solidFill>
              </a:rPr>
              <a:t>use</a:t>
            </a:r>
            <a:r>
              <a:rPr lang="en-US" dirty="0"/>
              <a:t> When we are talking about </a:t>
            </a:r>
            <a:r>
              <a:rPr lang="en-US" b="1" dirty="0"/>
              <a:t>a past time</a:t>
            </a:r>
            <a:r>
              <a:rPr lang="en-US" dirty="0"/>
              <a:t>, we can use the </a:t>
            </a:r>
            <a:r>
              <a:rPr lang="en-US" b="1" dirty="0"/>
              <a:t>past perfect progressive</a:t>
            </a:r>
            <a:r>
              <a:rPr lang="en-US" dirty="0"/>
              <a:t> to talk</a:t>
            </a:r>
            <a:r>
              <a:rPr lang="en-150" dirty="0"/>
              <a:t> </a:t>
            </a:r>
            <a:r>
              <a:rPr lang="en-US" dirty="0"/>
              <a:t>about </a:t>
            </a:r>
            <a:r>
              <a:rPr lang="en-US" b="1" dirty="0"/>
              <a:t>earlier situations </a:t>
            </a:r>
            <a:r>
              <a:rPr lang="en-US" dirty="0"/>
              <a:t>which had continued </a:t>
            </a:r>
            <a:r>
              <a:rPr lang="en-US" b="1" dirty="0"/>
              <a:t>up to that time</a:t>
            </a:r>
            <a:r>
              <a:rPr lang="en-US" dirty="0"/>
              <a:t>.</a:t>
            </a:r>
          </a:p>
          <a:p>
            <a:pPr marL="0" indent="0">
              <a:buNone/>
            </a:pPr>
            <a:r>
              <a:rPr lang="ro-RO" dirty="0">
                <a:solidFill>
                  <a:srgbClr val="00B050"/>
                </a:solidFill>
              </a:rPr>
              <a:t>A</a:t>
            </a:r>
            <a:r>
              <a:rPr lang="en-US" dirty="0" err="1">
                <a:solidFill>
                  <a:srgbClr val="00B050"/>
                </a:solidFill>
              </a:rPr>
              <a:t>ll</a:t>
            </a:r>
            <a:r>
              <a:rPr lang="en-US" dirty="0">
                <a:solidFill>
                  <a:srgbClr val="00B050"/>
                </a:solidFill>
              </a:rPr>
              <a:t> the roads were </a:t>
            </a:r>
            <a:r>
              <a:rPr lang="ro-RO" dirty="0">
                <a:solidFill>
                  <a:srgbClr val="00B050"/>
                </a:solidFill>
              </a:rPr>
              <a:t>f</a:t>
            </a:r>
            <a:r>
              <a:rPr lang="en-US" dirty="0" err="1">
                <a:solidFill>
                  <a:srgbClr val="00B050"/>
                </a:solidFill>
              </a:rPr>
              <a:t>looded</a:t>
            </a:r>
            <a:r>
              <a:rPr lang="en-US" dirty="0">
                <a:solidFill>
                  <a:srgbClr val="00B050"/>
                </a:solidFill>
              </a:rPr>
              <a:t>: it </a:t>
            </a:r>
            <a:r>
              <a:rPr lang="en-US" b="1" dirty="0">
                <a:solidFill>
                  <a:srgbClr val="00B050"/>
                </a:solidFill>
              </a:rPr>
              <a:t>had been raining </a:t>
            </a:r>
            <a:r>
              <a:rPr lang="en-US" dirty="0">
                <a:solidFill>
                  <a:srgbClr val="00B050"/>
                </a:solidFill>
              </a:rPr>
              <a:t>solidly for three days.</a:t>
            </a:r>
          </a:p>
          <a:p>
            <a:pPr marL="0" indent="0">
              <a:buNone/>
            </a:pPr>
            <a:r>
              <a:rPr lang="en-US" dirty="0">
                <a:solidFill>
                  <a:srgbClr val="00B050"/>
                </a:solidFill>
              </a:rPr>
              <a:t>S</a:t>
            </a:r>
            <a:r>
              <a:rPr lang="ro-RO" dirty="0" err="1">
                <a:solidFill>
                  <a:srgbClr val="00B050"/>
                </a:solidFill>
              </a:rPr>
              <a:t>he</a:t>
            </a:r>
            <a:r>
              <a:rPr lang="en-US" dirty="0">
                <a:solidFill>
                  <a:srgbClr val="00B050"/>
                </a:solidFill>
              </a:rPr>
              <a:t> got ill because she </a:t>
            </a:r>
            <a:r>
              <a:rPr lang="en-US" b="1" dirty="0">
                <a:solidFill>
                  <a:srgbClr val="00B050"/>
                </a:solidFill>
              </a:rPr>
              <a:t>hadn't been sleeping </a:t>
            </a:r>
            <a:r>
              <a:rPr lang="en-US" dirty="0">
                <a:solidFill>
                  <a:srgbClr val="00B050"/>
                </a:solidFill>
              </a:rPr>
              <a:t>enough.</a:t>
            </a:r>
          </a:p>
          <a:p>
            <a:pPr marL="0" indent="0">
              <a:buNone/>
            </a:pPr>
            <a:r>
              <a:rPr lang="ro-RO" dirty="0">
                <a:solidFill>
                  <a:srgbClr val="00B050"/>
                </a:solidFill>
              </a:rPr>
              <a:t>W</a:t>
            </a:r>
            <a:r>
              <a:rPr lang="en-US" dirty="0">
                <a:solidFill>
                  <a:srgbClr val="00B050"/>
                </a:solidFill>
              </a:rPr>
              <a:t>hen I looked at the books, I saw that the f</a:t>
            </a:r>
            <a:r>
              <a:rPr lang="ro-RO" dirty="0">
                <a:solidFill>
                  <a:srgbClr val="00B050"/>
                </a:solidFill>
              </a:rPr>
              <a:t>i</a:t>
            </a:r>
            <a:r>
              <a:rPr lang="en-US" dirty="0">
                <a:solidFill>
                  <a:srgbClr val="00B050"/>
                </a:solidFill>
              </a:rPr>
              <a:t>rm </a:t>
            </a:r>
            <a:r>
              <a:rPr lang="en-US" b="1" dirty="0">
                <a:solidFill>
                  <a:srgbClr val="00B050"/>
                </a:solidFill>
              </a:rPr>
              <a:t>had been losing </a:t>
            </a:r>
            <a:r>
              <a:rPr lang="en-US" dirty="0">
                <a:solidFill>
                  <a:srgbClr val="00B050"/>
                </a:solidFill>
              </a:rPr>
              <a:t>money for years.</a:t>
            </a:r>
            <a:endParaRPr lang="ro-RO" dirty="0">
              <a:solidFill>
                <a:srgbClr val="00B050"/>
              </a:solidFill>
            </a:endParaRPr>
          </a:p>
        </p:txBody>
      </p:sp>
    </p:spTree>
    <p:extLst>
      <p:ext uri="{BB962C8B-B14F-4D97-AF65-F5344CB8AC3E}">
        <p14:creationId xmlns:p14="http://schemas.microsoft.com/office/powerpoint/2010/main" val="40878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74CA-07D5-4888-B97D-26D7C086F150}"/>
              </a:ext>
            </a:extLst>
          </p:cNvPr>
          <p:cNvSpPr>
            <a:spLocks noGrp="1"/>
          </p:cNvSpPr>
          <p:nvPr>
            <p:ph type="title"/>
          </p:nvPr>
        </p:nvSpPr>
        <p:spPr>
          <a:xfrm>
            <a:off x="1066800" y="642594"/>
            <a:ext cx="9917151" cy="801247"/>
          </a:xfrm>
        </p:spPr>
        <p:txBody>
          <a:bodyPr>
            <a:normAutofit/>
          </a:bodyPr>
          <a:lstStyle/>
          <a:p>
            <a:r>
              <a:rPr lang="en-GB" sz="3200" i="1" dirty="0">
                <a:solidFill>
                  <a:prstClr val="black"/>
                </a:solidFill>
                <a:latin typeface="Times New Roman" panose="02020603050405020304" pitchFamily="18" charset="0"/>
                <a:ea typeface="ZapfDingbats"/>
              </a:rPr>
              <a:t>The Indicative Mood</a:t>
            </a:r>
            <a:endParaRPr lang="ro-RO" sz="7200" dirty="0"/>
          </a:p>
        </p:txBody>
      </p:sp>
      <p:sp>
        <p:nvSpPr>
          <p:cNvPr id="3" name="Rectangle 2">
            <a:extLst>
              <a:ext uri="{FF2B5EF4-FFF2-40B4-BE49-F238E27FC236}">
                <a16:creationId xmlns:a16="http://schemas.microsoft.com/office/drawing/2014/main" id="{CD7AC984-E469-4028-8326-51D0CEB2EAD0}"/>
              </a:ext>
            </a:extLst>
          </p:cNvPr>
          <p:cNvSpPr/>
          <p:nvPr/>
        </p:nvSpPr>
        <p:spPr>
          <a:xfrm>
            <a:off x="354330" y="1588807"/>
            <a:ext cx="11464290" cy="4893647"/>
          </a:xfrm>
          <a:prstGeom prst="rect">
            <a:avLst/>
          </a:prstGeom>
        </p:spPr>
        <p:txBody>
          <a:bodyPr wrap="square">
            <a:spAutoFit/>
          </a:bodyPr>
          <a:lstStyle/>
          <a:p>
            <a:pPr indent="448310" algn="just">
              <a:spcAft>
                <a:spcPts val="0"/>
              </a:spcAft>
            </a:pPr>
            <a:r>
              <a:rPr lang="en-GB" sz="2400" i="1" dirty="0">
                <a:latin typeface="Times New Roman" panose="02020603050405020304" pitchFamily="18" charset="0"/>
                <a:ea typeface="ZapfDingbats"/>
              </a:rPr>
              <a:t>1. The Indicative Mood </a:t>
            </a:r>
            <a:r>
              <a:rPr lang="en-GB" sz="2400" dirty="0">
                <a:latin typeface="Times New Roman" panose="02020603050405020304" pitchFamily="18" charset="0"/>
                <a:ea typeface="ZapfDingbats"/>
              </a:rPr>
              <a:t>regards the action as actually occurring in reality, as a matter of fact. The indicative mood is the most common and is used to express </a:t>
            </a:r>
            <a:r>
              <a:rPr lang="en-GB" sz="2400" dirty="0">
                <a:solidFill>
                  <a:srgbClr val="FF0000"/>
                </a:solidFill>
                <a:latin typeface="Times New Roman" panose="02020603050405020304" pitchFamily="18" charset="0"/>
                <a:ea typeface="ZapfDingbats"/>
              </a:rPr>
              <a:t>facts</a:t>
            </a:r>
            <a:r>
              <a:rPr lang="en-GB" sz="2400" dirty="0">
                <a:latin typeface="Times New Roman" panose="02020603050405020304" pitchFamily="18" charset="0"/>
                <a:ea typeface="ZapfDingbats"/>
              </a:rPr>
              <a:t> and </a:t>
            </a:r>
            <a:r>
              <a:rPr lang="en-GB" sz="2400" dirty="0">
                <a:solidFill>
                  <a:srgbClr val="FF0000"/>
                </a:solidFill>
                <a:latin typeface="Times New Roman" panose="02020603050405020304" pitchFamily="18" charset="0"/>
                <a:ea typeface="ZapfDingbats"/>
              </a:rPr>
              <a:t>opinions</a:t>
            </a:r>
            <a:r>
              <a:rPr lang="en-GB" sz="2400" dirty="0">
                <a:latin typeface="Times New Roman" panose="02020603050405020304" pitchFamily="18" charset="0"/>
                <a:ea typeface="ZapfDingbats"/>
              </a:rPr>
              <a:t> or to make </a:t>
            </a:r>
            <a:r>
              <a:rPr lang="en-GB" sz="2400" dirty="0">
                <a:solidFill>
                  <a:srgbClr val="FF0000"/>
                </a:solidFill>
                <a:latin typeface="Times New Roman" panose="02020603050405020304" pitchFamily="18" charset="0"/>
                <a:ea typeface="ZapfDingbats"/>
              </a:rPr>
              <a:t>inquiries</a:t>
            </a:r>
            <a:r>
              <a:rPr lang="en-GB" sz="2400" dirty="0">
                <a:latin typeface="Times New Roman" panose="02020603050405020304" pitchFamily="18" charset="0"/>
                <a:ea typeface="ZapfDingbats"/>
              </a:rPr>
              <a:t>. All the tenses mentioned below in this lecture are in the indicative mood, which is the most prevalent in English.</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ZapfDingbats"/>
              </a:rPr>
              <a:t>E.g. Coal mining </a:t>
            </a:r>
            <a:r>
              <a:rPr lang="en-GB" sz="2400" i="1" dirty="0">
                <a:solidFill>
                  <a:srgbClr val="00B050"/>
                </a:solidFill>
                <a:latin typeface="Times New Roman" panose="02020603050405020304" pitchFamily="18" charset="0"/>
                <a:ea typeface="ZapfDingbats"/>
              </a:rPr>
              <a:t>is</a:t>
            </a:r>
            <a:r>
              <a:rPr lang="en-GB" sz="2400" i="1" dirty="0">
                <a:latin typeface="Times New Roman" panose="02020603050405020304" pitchFamily="18" charset="0"/>
                <a:ea typeface="ZapfDingbats"/>
              </a:rPr>
              <a:t> a major industry of Appalachia.</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ZapfDingbats"/>
              </a:rPr>
              <a:t>We still </a:t>
            </a:r>
            <a:r>
              <a:rPr lang="en-GB" sz="2400" i="1" dirty="0">
                <a:solidFill>
                  <a:srgbClr val="00B050"/>
                </a:solidFill>
                <a:latin typeface="Times New Roman" panose="02020603050405020304" pitchFamily="18" charset="0"/>
                <a:ea typeface="ZapfDingbats"/>
              </a:rPr>
              <a:t>need</a:t>
            </a:r>
            <a:r>
              <a:rPr lang="en-GB" sz="2400" i="1" dirty="0">
                <a:latin typeface="Times New Roman" panose="02020603050405020304" pitchFamily="18" charset="0"/>
                <a:ea typeface="ZapfDingbats"/>
              </a:rPr>
              <a:t> someone to buy ingredients for our lunch.</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solidFill>
                  <a:srgbClr val="00B050"/>
                </a:solidFill>
                <a:latin typeface="Times New Roman" panose="02020603050405020304" pitchFamily="18" charset="0"/>
                <a:ea typeface="ZapfDingbats"/>
              </a:rPr>
              <a:t>Do</a:t>
            </a:r>
            <a:r>
              <a:rPr lang="en-GB" sz="2400" i="1" dirty="0">
                <a:latin typeface="Times New Roman" panose="02020603050405020304" pitchFamily="18" charset="0"/>
                <a:ea typeface="ZapfDingbats"/>
              </a:rPr>
              <a:t> you </a:t>
            </a:r>
            <a:r>
              <a:rPr lang="en-GB" sz="2400" i="1" dirty="0">
                <a:solidFill>
                  <a:srgbClr val="00B050"/>
                </a:solidFill>
                <a:latin typeface="Times New Roman" panose="02020603050405020304" pitchFamily="18" charset="0"/>
                <a:ea typeface="ZapfDingbats"/>
              </a:rPr>
              <a:t>know</a:t>
            </a:r>
            <a:r>
              <a:rPr lang="en-GB" sz="2400" i="1" dirty="0">
                <a:latin typeface="Times New Roman" panose="02020603050405020304" pitchFamily="18" charset="0"/>
                <a:ea typeface="ZapfDingbats"/>
              </a:rPr>
              <a:t> where the old man lives?</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solidFill>
                  <a:srgbClr val="00B050"/>
                </a:solidFill>
                <a:latin typeface="Times New Roman" panose="02020603050405020304" pitchFamily="18" charset="0"/>
                <a:ea typeface="ZapfDingbats"/>
              </a:rPr>
              <a:t>Has</a:t>
            </a:r>
            <a:r>
              <a:rPr lang="en-GB" sz="2400" i="1" dirty="0">
                <a:latin typeface="Times New Roman" panose="02020603050405020304" pitchFamily="18" charset="0"/>
                <a:ea typeface="ZapfDingbats"/>
              </a:rPr>
              <a:t> the train </a:t>
            </a:r>
            <a:r>
              <a:rPr lang="en-GB" sz="2400" i="1" dirty="0">
                <a:solidFill>
                  <a:srgbClr val="00B050"/>
                </a:solidFill>
                <a:latin typeface="Times New Roman" panose="02020603050405020304" pitchFamily="18" charset="0"/>
                <a:ea typeface="ZapfDingbats"/>
              </a:rPr>
              <a:t>arrived</a:t>
            </a:r>
            <a:r>
              <a:rPr lang="en-GB" sz="2400" i="1" dirty="0">
                <a:latin typeface="Times New Roman" panose="02020603050405020304" pitchFamily="18" charset="0"/>
                <a:ea typeface="ZapfDingbats"/>
              </a:rPr>
              <a:t>?</a:t>
            </a:r>
          </a:p>
          <a:p>
            <a:pPr indent="448310" algn="just">
              <a:spcAft>
                <a:spcPts val="0"/>
              </a:spcAft>
            </a:pP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ZapfDingbats"/>
              </a:rPr>
              <a:t>2. The Imperative Mood </a:t>
            </a:r>
            <a:r>
              <a:rPr lang="en-GB" sz="2400" dirty="0">
                <a:latin typeface="Times New Roman" panose="02020603050405020304" pitchFamily="18" charset="0"/>
                <a:ea typeface="ZapfDingbats"/>
              </a:rPr>
              <a:t>states </a:t>
            </a:r>
            <a:r>
              <a:rPr lang="en-GB" sz="2400" dirty="0">
                <a:solidFill>
                  <a:srgbClr val="FF0000"/>
                </a:solidFill>
                <a:latin typeface="Times New Roman" panose="02020603050405020304" pitchFamily="18" charset="0"/>
                <a:ea typeface="ZapfDingbats"/>
              </a:rPr>
              <a:t>requests</a:t>
            </a:r>
            <a:r>
              <a:rPr lang="en-GB" sz="2400" dirty="0">
                <a:latin typeface="Times New Roman" panose="02020603050405020304" pitchFamily="18" charset="0"/>
                <a:ea typeface="ZapfDingbats"/>
              </a:rPr>
              <a:t>, </a:t>
            </a:r>
            <a:r>
              <a:rPr lang="en-GB" sz="2400" dirty="0">
                <a:solidFill>
                  <a:srgbClr val="FF0000"/>
                </a:solidFill>
                <a:latin typeface="Times New Roman" panose="02020603050405020304" pitchFamily="18" charset="0"/>
                <a:ea typeface="ZapfDingbats"/>
              </a:rPr>
              <a:t>orders</a:t>
            </a:r>
            <a:r>
              <a:rPr lang="en-GB" sz="2400" dirty="0">
                <a:latin typeface="Times New Roman" panose="02020603050405020304" pitchFamily="18" charset="0"/>
                <a:ea typeface="ZapfDingbats"/>
              </a:rPr>
              <a:t>, and </a:t>
            </a:r>
            <a:r>
              <a:rPr lang="en-GB" sz="2400" dirty="0">
                <a:solidFill>
                  <a:srgbClr val="FF0000"/>
                </a:solidFill>
                <a:latin typeface="Times New Roman" panose="02020603050405020304" pitchFamily="18" charset="0"/>
                <a:ea typeface="ZapfDingbats"/>
              </a:rPr>
              <a:t>strong</a:t>
            </a:r>
            <a:r>
              <a:rPr lang="en-GB" sz="2400" dirty="0">
                <a:latin typeface="Times New Roman" panose="02020603050405020304" pitchFamily="18" charset="0"/>
                <a:ea typeface="ZapfDingbats"/>
              </a:rPr>
              <a:t> </a:t>
            </a:r>
            <a:r>
              <a:rPr lang="en-GB" sz="2400" dirty="0">
                <a:solidFill>
                  <a:srgbClr val="FF0000"/>
                </a:solidFill>
                <a:latin typeface="Times New Roman" panose="02020603050405020304" pitchFamily="18" charset="0"/>
                <a:ea typeface="ZapfDingbats"/>
              </a:rPr>
              <a:t>suggestions</a:t>
            </a:r>
            <a:r>
              <a:rPr lang="en-GB" sz="2400" dirty="0">
                <a:latin typeface="Times New Roman" panose="02020603050405020304" pitchFamily="18" charset="0"/>
                <a:ea typeface="ZapfDingbats"/>
              </a:rPr>
              <a:t>.</a:t>
            </a:r>
            <a:r>
              <a:rPr lang="en-GB" sz="2400"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ZapfDingbats"/>
              </a:rPr>
              <a:t>The imperative is identical in form to the </a:t>
            </a:r>
            <a:r>
              <a:rPr lang="en-GB" sz="2400" dirty="0">
                <a:solidFill>
                  <a:srgbClr val="FF0000"/>
                </a:solidFill>
                <a:latin typeface="Times New Roman" panose="02020603050405020304" pitchFamily="18" charset="0"/>
                <a:ea typeface="ZapfDingbats"/>
              </a:rPr>
              <a:t>second person indicative</a:t>
            </a:r>
            <a:r>
              <a:rPr lang="en-GB" sz="2400" dirty="0">
                <a:latin typeface="Times New Roman" panose="02020603050405020304" pitchFamily="18" charset="0"/>
                <a:ea typeface="ZapfDingbats"/>
              </a:rPr>
              <a:t>.</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ZapfDingbats"/>
              </a:rPr>
              <a:t>E.g. </a:t>
            </a:r>
            <a:r>
              <a:rPr lang="en-GB" sz="2400" i="1" dirty="0">
                <a:solidFill>
                  <a:srgbClr val="00B050"/>
                </a:solidFill>
                <a:latin typeface="Times New Roman" panose="02020603050405020304" pitchFamily="18" charset="0"/>
                <a:ea typeface="ZapfDingbats"/>
              </a:rPr>
              <a:t>Go</a:t>
            </a:r>
            <a:r>
              <a:rPr lang="en-GB" sz="2400" i="1" dirty="0">
                <a:latin typeface="Times New Roman" panose="02020603050405020304" pitchFamily="18" charset="0"/>
                <a:ea typeface="ZapfDingbats"/>
              </a:rPr>
              <a:t> there now!</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ZapfDingbats"/>
              </a:rPr>
              <a:t> </a:t>
            </a:r>
            <a:r>
              <a:rPr lang="en-GB" sz="2400" i="1" dirty="0">
                <a:solidFill>
                  <a:srgbClr val="00B050"/>
                </a:solidFill>
                <a:latin typeface="Times New Roman" panose="02020603050405020304" pitchFamily="18" charset="0"/>
                <a:ea typeface="ZapfDingbats"/>
              </a:rPr>
              <a:t>Do not postpone </a:t>
            </a:r>
            <a:r>
              <a:rPr lang="en-GB" sz="2400" i="1" dirty="0">
                <a:latin typeface="Times New Roman" panose="02020603050405020304" pitchFamily="18" charset="0"/>
                <a:ea typeface="ZapfDingbats"/>
              </a:rPr>
              <a:t>this any longer!</a:t>
            </a:r>
            <a:endParaRPr lang="ro-RO"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625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7FF116-D809-46A4-89DA-00B2ED2DC816}"/>
              </a:ext>
            </a:extLst>
          </p:cNvPr>
          <p:cNvSpPr/>
          <p:nvPr/>
        </p:nvSpPr>
        <p:spPr>
          <a:xfrm>
            <a:off x="515701" y="366623"/>
            <a:ext cx="10422385" cy="5262979"/>
          </a:xfrm>
          <a:prstGeom prst="rect">
            <a:avLst/>
          </a:prstGeom>
        </p:spPr>
        <p:txBody>
          <a:bodyPr wrap="square">
            <a:spAutoFit/>
          </a:bodyPr>
          <a:lstStyle/>
          <a:p>
            <a:pPr indent="448310" algn="just">
              <a:spcAft>
                <a:spcPts val="0"/>
              </a:spcAft>
            </a:pPr>
            <a:r>
              <a:rPr lang="en-GB" sz="2800" i="1" dirty="0">
                <a:latin typeface="Times New Roman" panose="02020603050405020304" pitchFamily="18" charset="0"/>
                <a:ea typeface="ZapfDingbats"/>
              </a:rPr>
              <a:t>3. The Subjunctive Mood </a:t>
            </a:r>
          </a:p>
          <a:p>
            <a:pPr marL="457200" indent="-457200" algn="just">
              <a:spcAft>
                <a:spcPts val="0"/>
              </a:spcAft>
              <a:buFont typeface="Arial" panose="020B0604020202020204" pitchFamily="34" charset="0"/>
              <a:buChar char="•"/>
            </a:pPr>
            <a:r>
              <a:rPr lang="en-GB" sz="2800" dirty="0">
                <a:latin typeface="Times New Roman" panose="02020603050405020304" pitchFamily="18" charset="0"/>
                <a:ea typeface="ZapfDingbats"/>
              </a:rPr>
              <a:t>expresses </a:t>
            </a:r>
            <a:r>
              <a:rPr lang="en-GB" sz="2800" dirty="0">
                <a:solidFill>
                  <a:srgbClr val="FF0000"/>
                </a:solidFill>
                <a:latin typeface="Times New Roman" panose="02020603050405020304" pitchFamily="18" charset="0"/>
                <a:ea typeface="ZapfDingbats"/>
              </a:rPr>
              <a:t>desires</a:t>
            </a:r>
            <a:r>
              <a:rPr lang="en-GB" sz="2800" dirty="0">
                <a:latin typeface="Times New Roman" panose="02020603050405020304" pitchFamily="18" charset="0"/>
                <a:ea typeface="ZapfDingbats"/>
              </a:rPr>
              <a:t>, wishes, and </a:t>
            </a:r>
            <a:r>
              <a:rPr lang="en-GB" sz="2800" dirty="0">
                <a:solidFill>
                  <a:srgbClr val="FF0000"/>
                </a:solidFill>
                <a:latin typeface="Times New Roman" panose="02020603050405020304" pitchFamily="18" charset="0"/>
                <a:ea typeface="ZapfDingbats"/>
              </a:rPr>
              <a:t>assumptions </a:t>
            </a:r>
            <a:r>
              <a:rPr lang="en-GB" sz="2800" dirty="0">
                <a:latin typeface="Times New Roman" panose="02020603050405020304" pitchFamily="18" charset="0"/>
                <a:ea typeface="ZapfDingbats"/>
              </a:rPr>
              <a:t>(</a:t>
            </a:r>
            <a:r>
              <a:rPr lang="en-GB" sz="2800" dirty="0" err="1">
                <a:latin typeface="Times New Roman" panose="02020603050405020304" pitchFamily="18" charset="0"/>
                <a:ea typeface="ZapfDingbats"/>
              </a:rPr>
              <a:t>pres</a:t>
            </a:r>
            <a:r>
              <a:rPr lang="ro-RO" sz="2800" dirty="0">
                <a:latin typeface="Times New Roman" panose="02020603050405020304" pitchFamily="18" charset="0"/>
                <a:ea typeface="ZapfDingbats"/>
              </a:rPr>
              <a:t>u</a:t>
            </a:r>
            <a:r>
              <a:rPr lang="en-GB" sz="2800" dirty="0" err="1">
                <a:latin typeface="Times New Roman" panose="02020603050405020304" pitchFamily="18" charset="0"/>
                <a:ea typeface="ZapfDingbats"/>
              </a:rPr>
              <a:t>punere</a:t>
            </a:r>
            <a:r>
              <a:rPr lang="en-GB" sz="2800" dirty="0">
                <a:latin typeface="Times New Roman" panose="02020603050405020304" pitchFamily="18" charset="0"/>
                <a:ea typeface="ZapfDingbats"/>
              </a:rPr>
              <a:t>) that are not necessarily to be fulfilled in reality</a:t>
            </a:r>
            <a:r>
              <a:rPr lang="ro-RO" sz="2800" dirty="0">
                <a:latin typeface="Times New Roman" panose="02020603050405020304" pitchFamily="18" charset="0"/>
                <a:ea typeface="ZapfDingbats"/>
              </a:rPr>
              <a:t>.</a:t>
            </a:r>
            <a:endParaRPr lang="en-GB" sz="2800" dirty="0">
              <a:latin typeface="Times New Roman" panose="02020603050405020304" pitchFamily="18" charset="0"/>
              <a:ea typeface="ZapfDingbats"/>
            </a:endParaRPr>
          </a:p>
          <a:p>
            <a:pPr marL="457200" indent="-457200" algn="just">
              <a:spcAft>
                <a:spcPts val="0"/>
              </a:spcAft>
              <a:buFont typeface="Arial" panose="020B0604020202020204" pitchFamily="34" charset="0"/>
              <a:buChar char="•"/>
            </a:pPr>
            <a:r>
              <a:rPr lang="en-GB" sz="2800" dirty="0">
                <a:latin typeface="Times New Roman" panose="02020603050405020304" pitchFamily="18" charset="0"/>
                <a:ea typeface="ZapfDingbats"/>
              </a:rPr>
              <a:t>rarely appears in everyday conversation or writing and is used in a set of specific circumstances. </a:t>
            </a:r>
          </a:p>
          <a:p>
            <a:pPr marL="457200" indent="-457200" algn="just">
              <a:spcAft>
                <a:spcPts val="0"/>
              </a:spcAft>
              <a:buFont typeface="Arial" panose="020B0604020202020204" pitchFamily="34" charset="0"/>
              <a:buChar char="•"/>
            </a:pPr>
            <a:r>
              <a:rPr lang="en-GB" sz="2800" dirty="0">
                <a:latin typeface="Times New Roman" panose="02020603050405020304" pitchFamily="18" charset="0"/>
                <a:ea typeface="ZapfDingbats"/>
              </a:rPr>
              <a:t>allows speakers to form sentences that express </a:t>
            </a:r>
            <a:r>
              <a:rPr lang="en-GB" sz="2800" dirty="0">
                <a:solidFill>
                  <a:srgbClr val="FF0000"/>
                </a:solidFill>
                <a:latin typeface="Times New Roman" panose="02020603050405020304" pitchFamily="18" charset="0"/>
                <a:ea typeface="ZapfDingbats"/>
              </a:rPr>
              <a:t>commands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requests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suggestions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wishes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hypotheses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purposes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doubts</a:t>
            </a:r>
            <a:r>
              <a:rPr lang="en-GB" sz="2800" dirty="0">
                <a:latin typeface="Times New Roman" panose="02020603050405020304" pitchFamily="18" charset="0"/>
                <a:ea typeface="ZapfDingbats"/>
              </a:rPr>
              <a:t>, and </a:t>
            </a:r>
            <a:r>
              <a:rPr lang="en-GB" sz="2800" dirty="0">
                <a:solidFill>
                  <a:srgbClr val="FF0000"/>
                </a:solidFill>
                <a:latin typeface="Times New Roman" panose="02020603050405020304" pitchFamily="18" charset="0"/>
                <a:ea typeface="ZapfDingbats"/>
              </a:rPr>
              <a:t>suppositions</a:t>
            </a:r>
            <a:r>
              <a:rPr lang="en-GB" sz="2800" dirty="0">
                <a:latin typeface="Times New Roman" panose="02020603050405020304" pitchFamily="18" charset="0"/>
                <a:ea typeface="ZapfDingbats"/>
              </a:rPr>
              <a:t> that are contrary to fact at the time of the utterance.</a:t>
            </a:r>
          </a:p>
          <a:p>
            <a:pPr marL="457200" indent="-457200" algn="just">
              <a:spcAft>
                <a:spcPts val="0"/>
              </a:spcAft>
              <a:buFont typeface="Arial" panose="020B0604020202020204" pitchFamily="34" charset="0"/>
              <a:buChar char="•"/>
            </a:pPr>
            <a:r>
              <a:rPr lang="en-GB" sz="2800" dirty="0">
                <a:latin typeface="Times New Roman" panose="02020603050405020304" pitchFamily="18" charset="0"/>
                <a:ea typeface="ZapfDingbats"/>
              </a:rPr>
              <a:t>has a limited role in English compared to other languages such as French or Italian, but </a:t>
            </a:r>
            <a:r>
              <a:rPr lang="en-GB" sz="2800" dirty="0">
                <a:solidFill>
                  <a:srgbClr val="00B050"/>
                </a:solidFill>
                <a:latin typeface="Times New Roman" panose="02020603050405020304" pitchFamily="18" charset="0"/>
                <a:ea typeface="ZapfDingbats"/>
              </a:rPr>
              <a:t>it's important to use it properly in formal writing.</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latin typeface="Times New Roman" panose="02020603050405020304" pitchFamily="18" charset="0"/>
                <a:ea typeface="ZapfDingbats"/>
              </a:rPr>
              <a:t>I demand that she </a:t>
            </a:r>
            <a:r>
              <a:rPr lang="en-GB" sz="2800" i="1" dirty="0">
                <a:solidFill>
                  <a:srgbClr val="00B050"/>
                </a:solidFill>
                <a:latin typeface="Times New Roman" panose="02020603050405020304" pitchFamily="18" charset="0"/>
                <a:ea typeface="ZapfDingbats"/>
              </a:rPr>
              <a:t>leave</a:t>
            </a:r>
            <a:r>
              <a:rPr lang="en-GB" sz="2800" i="1" dirty="0">
                <a:latin typeface="Times New Roman" panose="02020603050405020304" pitchFamily="18" charset="0"/>
                <a:ea typeface="ZapfDingbats"/>
              </a:rPr>
              <a:t> at once!</a:t>
            </a:r>
            <a:endParaRPr lang="ro-RO"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756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786E3-EBD2-463C-A3B7-71A7ECB3047C}"/>
              </a:ext>
            </a:extLst>
          </p:cNvPr>
          <p:cNvSpPr/>
          <p:nvPr/>
        </p:nvSpPr>
        <p:spPr>
          <a:xfrm>
            <a:off x="377190" y="285750"/>
            <a:ext cx="11441430" cy="4708981"/>
          </a:xfrm>
          <a:prstGeom prst="rect">
            <a:avLst/>
          </a:prstGeom>
        </p:spPr>
        <p:txBody>
          <a:bodyPr wrap="square">
            <a:spAutoFit/>
          </a:bodyPr>
          <a:lstStyle/>
          <a:p>
            <a:pPr lvl="0" indent="448310" algn="just"/>
            <a:endParaRPr lang="en-GB" sz="2000" dirty="0">
              <a:solidFill>
                <a:prstClr val="black"/>
              </a:solidFill>
              <a:latin typeface="Times New Roman" panose="02020603050405020304" pitchFamily="18" charset="0"/>
              <a:ea typeface="ZapfDingbats"/>
            </a:endParaRPr>
          </a:p>
          <a:p>
            <a:pPr lvl="0" indent="448310" algn="just"/>
            <a:r>
              <a:rPr lang="en-GB" sz="2000" dirty="0">
                <a:solidFill>
                  <a:prstClr val="black"/>
                </a:solidFill>
                <a:latin typeface="Times New Roman" panose="02020603050405020304" pitchFamily="18" charset="0"/>
                <a:ea typeface="ZapfDingbats"/>
              </a:rPr>
              <a:t>HOW IS IT FORMED?</a:t>
            </a:r>
          </a:p>
          <a:p>
            <a:pPr lvl="0" indent="448310" algn="just"/>
            <a:endParaRPr lang="en-GB" sz="2000" dirty="0">
              <a:solidFill>
                <a:prstClr val="black"/>
              </a:solidFill>
              <a:latin typeface="Times New Roman" panose="02020603050405020304" pitchFamily="18" charset="0"/>
              <a:ea typeface="ZapfDingbats"/>
            </a:endParaRPr>
          </a:p>
          <a:p>
            <a:pPr lvl="0" indent="448310" algn="just"/>
            <a:r>
              <a:rPr lang="en-GB" sz="2000" dirty="0">
                <a:solidFill>
                  <a:prstClr val="black"/>
                </a:solidFill>
                <a:latin typeface="Times New Roman" panose="02020603050405020304" pitchFamily="18" charset="0"/>
                <a:ea typeface="ZapfDingbats"/>
              </a:rPr>
              <a:t>The subjunctive form of a verb (apart from to be) </a:t>
            </a:r>
            <a:r>
              <a:rPr lang="en-GB" sz="2000" dirty="0">
                <a:solidFill>
                  <a:srgbClr val="00B050"/>
                </a:solidFill>
                <a:latin typeface="Times New Roman" panose="02020603050405020304" pitchFamily="18" charset="0"/>
                <a:ea typeface="ZapfDingbats"/>
              </a:rPr>
              <a:t>is made from the 3rd person present singular, without the </a:t>
            </a:r>
            <a:r>
              <a:rPr lang="en-GB" sz="2000" b="1" dirty="0">
                <a:solidFill>
                  <a:srgbClr val="00B050"/>
                </a:solidFill>
                <a:latin typeface="Times New Roman" panose="02020603050405020304" pitchFamily="18" charset="0"/>
                <a:ea typeface="ZapfDingbats"/>
              </a:rPr>
              <a:t>-s </a:t>
            </a:r>
            <a:r>
              <a:rPr lang="en-GB" sz="2000" dirty="0">
                <a:solidFill>
                  <a:srgbClr val="00B050"/>
                </a:solidFill>
                <a:latin typeface="Times New Roman" panose="02020603050405020304" pitchFamily="18" charset="0"/>
                <a:ea typeface="ZapfDingbats"/>
              </a:rPr>
              <a:t>(or </a:t>
            </a:r>
            <a:r>
              <a:rPr lang="en-GB" sz="2000" b="1" dirty="0">
                <a:solidFill>
                  <a:srgbClr val="00B050"/>
                </a:solidFill>
                <a:latin typeface="Times New Roman" panose="02020603050405020304" pitchFamily="18" charset="0"/>
                <a:ea typeface="ZapfDingbats"/>
              </a:rPr>
              <a:t>-es</a:t>
            </a:r>
            <a:r>
              <a:rPr lang="en-GB" sz="2000" dirty="0">
                <a:solidFill>
                  <a:srgbClr val="00B050"/>
                </a:solidFill>
                <a:latin typeface="Times New Roman" panose="02020603050405020304" pitchFamily="18" charset="0"/>
                <a:ea typeface="ZapfDingbats"/>
              </a:rPr>
              <a:t>) ending. </a:t>
            </a:r>
            <a:r>
              <a:rPr lang="en-GB" sz="2000" dirty="0">
                <a:solidFill>
                  <a:prstClr val="black"/>
                </a:solidFill>
                <a:latin typeface="Times New Roman" panose="02020603050405020304" pitchFamily="18" charset="0"/>
                <a:ea typeface="ZapfDingbats"/>
              </a:rPr>
              <a:t>With these verbs, the same forms are used whether or not the context is the present or the past.</a:t>
            </a:r>
          </a:p>
          <a:p>
            <a:pPr lvl="0" indent="448310" algn="just"/>
            <a:r>
              <a:rPr lang="en-GB" sz="2000" dirty="0">
                <a:solidFill>
                  <a:srgbClr val="00B050"/>
                </a:solidFill>
                <a:latin typeface="Times New Roman" panose="02020603050405020304" pitchFamily="18" charset="0"/>
                <a:ea typeface="Times New Roman" panose="02020603050405020304" pitchFamily="18" charset="0"/>
              </a:rPr>
              <a:t>It </a:t>
            </a:r>
            <a:r>
              <a:rPr lang="en-GB" sz="2000" u="sng" dirty="0">
                <a:solidFill>
                  <a:srgbClr val="00B050"/>
                </a:solidFill>
                <a:latin typeface="Times New Roman" panose="02020603050405020304" pitchFamily="18" charset="0"/>
                <a:ea typeface="Times New Roman" panose="02020603050405020304" pitchFamily="18" charset="0"/>
              </a:rPr>
              <a:t>is</a:t>
            </a:r>
            <a:r>
              <a:rPr lang="en-GB" sz="2000" dirty="0">
                <a:solidFill>
                  <a:srgbClr val="00B050"/>
                </a:solidFill>
                <a:latin typeface="Times New Roman" panose="02020603050405020304" pitchFamily="18" charset="0"/>
                <a:ea typeface="Times New Roman" panose="02020603050405020304" pitchFamily="18" charset="0"/>
              </a:rPr>
              <a:t> essential that every child </a:t>
            </a:r>
            <a:r>
              <a:rPr lang="en-GB" sz="2000" b="1" dirty="0">
                <a:solidFill>
                  <a:srgbClr val="00B050"/>
                </a:solidFill>
                <a:latin typeface="Times New Roman" panose="02020603050405020304" pitchFamily="18" charset="0"/>
                <a:ea typeface="Times New Roman" panose="02020603050405020304" pitchFamily="18" charset="0"/>
              </a:rPr>
              <a:t>have</a:t>
            </a:r>
            <a:r>
              <a:rPr lang="en-GB" sz="2000" dirty="0">
                <a:solidFill>
                  <a:srgbClr val="00B050"/>
                </a:solidFill>
                <a:latin typeface="Times New Roman" panose="02020603050405020304" pitchFamily="18" charset="0"/>
                <a:ea typeface="Times New Roman" panose="02020603050405020304" pitchFamily="18" charset="0"/>
              </a:rPr>
              <a:t> the same educational opportunities.</a:t>
            </a:r>
          </a:p>
          <a:p>
            <a:pPr lvl="0" indent="448310" algn="just"/>
            <a:r>
              <a:rPr lang="en-US" sz="2000" dirty="0">
                <a:solidFill>
                  <a:srgbClr val="00B050"/>
                </a:solidFill>
                <a:latin typeface="Times New Roman" panose="02020603050405020304" pitchFamily="18" charset="0"/>
                <a:ea typeface="Times New Roman" panose="02020603050405020304" pitchFamily="18" charset="0"/>
              </a:rPr>
              <a:t>We felt it </a:t>
            </a:r>
            <a:r>
              <a:rPr lang="en-US" sz="2000" u="sng" dirty="0">
                <a:solidFill>
                  <a:srgbClr val="00B050"/>
                </a:solidFill>
                <a:latin typeface="Times New Roman" panose="02020603050405020304" pitchFamily="18" charset="0"/>
                <a:ea typeface="Times New Roman" panose="02020603050405020304" pitchFamily="18" charset="0"/>
              </a:rPr>
              <a:t>was</a:t>
            </a:r>
            <a:r>
              <a:rPr lang="en-US" sz="2000" dirty="0">
                <a:solidFill>
                  <a:srgbClr val="00B050"/>
                </a:solidFill>
                <a:latin typeface="Times New Roman" panose="02020603050405020304" pitchFamily="18" charset="0"/>
                <a:ea typeface="Times New Roman" panose="02020603050405020304" pitchFamily="18" charset="0"/>
              </a:rPr>
              <a:t> important that James </a:t>
            </a:r>
            <a:r>
              <a:rPr lang="en-US" sz="2000" b="1" dirty="0">
                <a:solidFill>
                  <a:srgbClr val="00B050"/>
                </a:solidFill>
                <a:latin typeface="Times New Roman" panose="02020603050405020304" pitchFamily="18" charset="0"/>
                <a:ea typeface="Times New Roman" panose="02020603050405020304" pitchFamily="18" charset="0"/>
              </a:rPr>
              <a:t>write</a:t>
            </a:r>
            <a:r>
              <a:rPr lang="en-US" sz="2000" dirty="0">
                <a:solidFill>
                  <a:srgbClr val="00B050"/>
                </a:solidFill>
                <a:latin typeface="Times New Roman" panose="02020603050405020304" pitchFamily="18" charset="0"/>
                <a:ea typeface="Times New Roman" panose="02020603050405020304" pitchFamily="18" charset="0"/>
              </a:rPr>
              <a:t> to Uncle James.</a:t>
            </a:r>
          </a:p>
          <a:p>
            <a:pPr lvl="0" indent="448310" algn="just"/>
            <a:endParaRPr lang="ro-RO" sz="2000" dirty="0">
              <a:solidFill>
                <a:srgbClr val="00B050"/>
              </a:solidFill>
              <a:latin typeface="Times New Roman" panose="02020603050405020304" pitchFamily="18" charset="0"/>
              <a:ea typeface="Times New Roman" panose="02020603050405020304" pitchFamily="18" charset="0"/>
            </a:endParaRPr>
          </a:p>
          <a:p>
            <a:pPr lvl="0" indent="448310" algn="just"/>
            <a:r>
              <a:rPr lang="en-GB" sz="2000" dirty="0">
                <a:solidFill>
                  <a:prstClr val="black"/>
                </a:solidFill>
                <a:latin typeface="Times New Roman" panose="02020603050405020304" pitchFamily="18" charset="0"/>
                <a:ea typeface="ZapfDingbats"/>
              </a:rPr>
              <a:t>The subjunctive of </a:t>
            </a:r>
            <a:r>
              <a:rPr lang="en-GB" sz="2000" i="1" dirty="0">
                <a:solidFill>
                  <a:srgbClr val="FF0000"/>
                </a:solidFill>
                <a:latin typeface="Times New Roman" panose="02020603050405020304" pitchFamily="18" charset="0"/>
                <a:ea typeface="ZapfDingbats"/>
              </a:rPr>
              <a:t>to be</a:t>
            </a:r>
            <a:r>
              <a:rPr lang="en-GB" sz="2000" dirty="0">
                <a:solidFill>
                  <a:srgbClr val="FF0000"/>
                </a:solidFill>
                <a:latin typeface="Times New Roman" panose="02020603050405020304" pitchFamily="18" charset="0"/>
                <a:ea typeface="ZapfDingbats"/>
              </a:rPr>
              <a:t> </a:t>
            </a:r>
            <a:r>
              <a:rPr lang="en-GB" sz="2000" dirty="0">
                <a:solidFill>
                  <a:prstClr val="black"/>
                </a:solidFill>
                <a:latin typeface="Times New Roman" panose="02020603050405020304" pitchFamily="18" charset="0"/>
                <a:ea typeface="ZapfDingbats"/>
              </a:rPr>
              <a:t>is simply </a:t>
            </a:r>
            <a:r>
              <a:rPr lang="en-GB" sz="2000" i="1" dirty="0">
                <a:solidFill>
                  <a:srgbClr val="FF0000"/>
                </a:solidFill>
                <a:latin typeface="Times New Roman" panose="02020603050405020304" pitchFamily="18" charset="0"/>
                <a:ea typeface="ZapfDingbats"/>
              </a:rPr>
              <a:t>be</a:t>
            </a:r>
            <a:r>
              <a:rPr lang="en-GB" sz="2000" dirty="0">
                <a:solidFill>
                  <a:prstClr val="black"/>
                </a:solidFill>
                <a:latin typeface="Times New Roman" panose="02020603050405020304" pitchFamily="18" charset="0"/>
                <a:ea typeface="ZapfDingbats"/>
              </a:rPr>
              <a:t> in most cases, but </a:t>
            </a:r>
            <a:r>
              <a:rPr lang="en-GB" sz="2000" i="1" dirty="0">
                <a:solidFill>
                  <a:srgbClr val="FF0000"/>
                </a:solidFill>
                <a:latin typeface="Times New Roman" panose="02020603050405020304" pitchFamily="18" charset="0"/>
                <a:ea typeface="ZapfDingbats"/>
              </a:rPr>
              <a:t>were</a:t>
            </a:r>
            <a:r>
              <a:rPr lang="en-GB" sz="2000" dirty="0">
                <a:solidFill>
                  <a:prstClr val="black"/>
                </a:solidFill>
                <a:latin typeface="Times New Roman" panose="02020603050405020304" pitchFamily="18" charset="0"/>
                <a:ea typeface="ZapfDingbats"/>
              </a:rPr>
              <a:t> is used in certain constructions with </a:t>
            </a:r>
            <a:r>
              <a:rPr lang="en-GB" sz="2000" i="1" dirty="0">
                <a:solidFill>
                  <a:srgbClr val="FF0000"/>
                </a:solidFill>
                <a:latin typeface="Times New Roman" panose="02020603050405020304" pitchFamily="18" charset="0"/>
                <a:ea typeface="ZapfDingbats"/>
              </a:rPr>
              <a:t>if</a:t>
            </a:r>
            <a:r>
              <a:rPr lang="en-GB" sz="2000" dirty="0">
                <a:solidFill>
                  <a:prstClr val="black"/>
                </a:solidFill>
                <a:latin typeface="Times New Roman" panose="02020603050405020304" pitchFamily="18" charset="0"/>
                <a:ea typeface="ZapfDingbats"/>
              </a:rPr>
              <a:t> and to express a </a:t>
            </a:r>
            <a:r>
              <a:rPr lang="en-GB" sz="2000" dirty="0">
                <a:solidFill>
                  <a:srgbClr val="00B050"/>
                </a:solidFill>
                <a:latin typeface="Times New Roman" panose="02020603050405020304" pitchFamily="18" charset="0"/>
                <a:ea typeface="ZapfDingbats"/>
              </a:rPr>
              <a:t>wish</a:t>
            </a:r>
            <a:r>
              <a:rPr lang="en-GB" sz="2000" dirty="0">
                <a:solidFill>
                  <a:prstClr val="black"/>
                </a:solidFill>
                <a:latin typeface="Times New Roman" panose="02020603050405020304" pitchFamily="18" charset="0"/>
                <a:ea typeface="ZapfDingbats"/>
              </a:rPr>
              <a:t>. </a:t>
            </a:r>
            <a:endParaRPr lang="ro-RO" sz="2000" dirty="0">
              <a:solidFill>
                <a:prstClr val="black"/>
              </a:solidFill>
              <a:latin typeface="Times New Roman" panose="02020603050405020304" pitchFamily="18" charset="0"/>
              <a:ea typeface="Times New Roman" panose="02020603050405020304" pitchFamily="18" charset="0"/>
            </a:endParaRPr>
          </a:p>
          <a:p>
            <a:pPr lvl="0" indent="448310" algn="just"/>
            <a:endParaRPr lang="en-GB" sz="2000" dirty="0">
              <a:solidFill>
                <a:prstClr val="black"/>
              </a:solidFill>
              <a:latin typeface="Times New Roman" panose="02020603050405020304" pitchFamily="18" charset="0"/>
              <a:ea typeface="ZapfDingbats"/>
            </a:endParaRPr>
          </a:p>
          <a:p>
            <a:pPr lvl="0" indent="448310" algn="just"/>
            <a:r>
              <a:rPr lang="en-GB" sz="2000" dirty="0">
                <a:solidFill>
                  <a:prstClr val="black"/>
                </a:solidFill>
                <a:latin typeface="Times New Roman" panose="02020603050405020304" pitchFamily="18" charset="0"/>
                <a:ea typeface="ZapfDingbats"/>
              </a:rPr>
              <a:t>The subjunctive is found in several traditional circumstances. For example, in the sentence "</a:t>
            </a:r>
            <a:r>
              <a:rPr lang="en-GB" sz="2000" dirty="0">
                <a:solidFill>
                  <a:srgbClr val="00B050"/>
                </a:solidFill>
                <a:latin typeface="Times New Roman" panose="02020603050405020304" pitchFamily="18" charset="0"/>
                <a:ea typeface="ZapfDingbats"/>
              </a:rPr>
              <a:t>God save the Queen</a:t>
            </a:r>
            <a:r>
              <a:rPr lang="en-GB" sz="2000" dirty="0">
                <a:solidFill>
                  <a:prstClr val="black"/>
                </a:solidFill>
                <a:latin typeface="Times New Roman" panose="02020603050405020304" pitchFamily="18" charset="0"/>
                <a:ea typeface="ZapfDingbats"/>
              </a:rPr>
              <a:t>," the verb "</a:t>
            </a:r>
            <a:r>
              <a:rPr lang="en-GB" sz="2000" i="1" dirty="0">
                <a:solidFill>
                  <a:srgbClr val="00B050"/>
                </a:solidFill>
                <a:latin typeface="Times New Roman" panose="02020603050405020304" pitchFamily="18" charset="0"/>
                <a:ea typeface="ZapfDingbats"/>
              </a:rPr>
              <a:t>save</a:t>
            </a:r>
            <a:r>
              <a:rPr lang="en-GB" sz="2000" dirty="0">
                <a:solidFill>
                  <a:prstClr val="black"/>
                </a:solidFill>
                <a:latin typeface="Times New Roman" panose="02020603050405020304" pitchFamily="18" charset="0"/>
                <a:ea typeface="ZapfDingbats"/>
              </a:rPr>
              <a:t>" is in the subjunctive mood. Similarly, in the sentence "</a:t>
            </a:r>
            <a:r>
              <a:rPr lang="en-GB" sz="2000" dirty="0">
                <a:solidFill>
                  <a:srgbClr val="00B050"/>
                </a:solidFill>
                <a:latin typeface="Times New Roman" panose="02020603050405020304" pitchFamily="18" charset="0"/>
                <a:ea typeface="ZapfDingbats"/>
              </a:rPr>
              <a:t>Heaven forbid</a:t>
            </a:r>
            <a:r>
              <a:rPr lang="en-GB" sz="2000" dirty="0">
                <a:solidFill>
                  <a:prstClr val="black"/>
                </a:solidFill>
                <a:latin typeface="Times New Roman" panose="02020603050405020304" pitchFamily="18" charset="0"/>
                <a:ea typeface="ZapfDingbats"/>
              </a:rPr>
              <a:t>," the verb </a:t>
            </a:r>
            <a:r>
              <a:rPr lang="en-GB" sz="2000" i="1" dirty="0">
                <a:solidFill>
                  <a:srgbClr val="00B050"/>
                </a:solidFill>
                <a:latin typeface="Times New Roman" panose="02020603050405020304" pitchFamily="18" charset="0"/>
                <a:ea typeface="ZapfDingbats"/>
              </a:rPr>
              <a:t>forbid</a:t>
            </a:r>
            <a:r>
              <a:rPr lang="en-GB" sz="2000" dirty="0">
                <a:solidFill>
                  <a:prstClr val="black"/>
                </a:solidFill>
                <a:latin typeface="Times New Roman" panose="02020603050405020304" pitchFamily="18" charset="0"/>
                <a:ea typeface="ZapfDingbats"/>
              </a:rPr>
              <a:t> is in the subjunctive mood.</a:t>
            </a:r>
            <a:endParaRPr lang="ro-RO" sz="2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451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2705B6-ECC0-4E83-8821-6237A1C1F275}"/>
              </a:ext>
            </a:extLst>
          </p:cNvPr>
          <p:cNvSpPr/>
          <p:nvPr/>
        </p:nvSpPr>
        <p:spPr>
          <a:xfrm>
            <a:off x="334537" y="401444"/>
            <a:ext cx="11429999" cy="6494085"/>
          </a:xfrm>
          <a:prstGeom prst="rect">
            <a:avLst/>
          </a:prstGeom>
        </p:spPr>
        <p:txBody>
          <a:bodyPr wrap="square">
            <a:spAutoFit/>
          </a:bodyPr>
          <a:lstStyle/>
          <a:p>
            <a:pPr indent="448310" algn="just">
              <a:spcAft>
                <a:spcPts val="0"/>
              </a:spcAft>
            </a:pPr>
            <a:r>
              <a:rPr lang="en-GB" sz="3200" dirty="0">
                <a:latin typeface="Times New Roman" panose="02020603050405020304" pitchFamily="18" charset="0"/>
                <a:ea typeface="ZapfDingbats"/>
              </a:rPr>
              <a:t>It is usually found in complex sentences. </a:t>
            </a:r>
            <a:r>
              <a:rPr lang="en-GB" sz="3200" u="sng" dirty="0">
                <a:latin typeface="Times New Roman" panose="02020603050405020304" pitchFamily="18" charset="0"/>
                <a:ea typeface="ZapfDingbats"/>
              </a:rPr>
              <a:t>The subjunctive mood is used in dependent clauses to express unreal conditions and in dependent clauses following verbs of wishing or requesting</a:t>
            </a:r>
            <a:r>
              <a:rPr lang="en-GB" sz="3200" dirty="0">
                <a:latin typeface="Times New Roman" panose="02020603050405020304" pitchFamily="18" charset="0"/>
                <a:ea typeface="ZapfDingbats"/>
              </a:rPr>
              <a:t>.</a:t>
            </a:r>
          </a:p>
          <a:p>
            <a:pPr indent="448310" algn="just">
              <a:spcAft>
                <a:spcPts val="0"/>
              </a:spcAft>
            </a:pPr>
            <a:r>
              <a:rPr lang="en-GB" sz="3200" dirty="0">
                <a:latin typeface="Times New Roman" panose="02020603050405020304" pitchFamily="18" charset="0"/>
                <a:ea typeface="ZapfDingbats"/>
              </a:rPr>
              <a:t>The subjunctive mood is used in dependent clauses that do the following:</a:t>
            </a:r>
          </a:p>
          <a:p>
            <a:pPr indent="448310" algn="just">
              <a:spcAft>
                <a:spcPts val="0"/>
              </a:spcAft>
            </a:pPr>
            <a:r>
              <a:rPr lang="en-GB" sz="3200" dirty="0">
                <a:latin typeface="Times New Roman" panose="02020603050405020304" pitchFamily="18" charset="0"/>
                <a:ea typeface="ZapfDingbats"/>
              </a:rPr>
              <a:t> </a:t>
            </a:r>
            <a:endParaRPr lang="ro-RO" sz="3200" dirty="0">
              <a:latin typeface="Times New Roman" panose="02020603050405020304" pitchFamily="18" charset="0"/>
              <a:ea typeface="ZapfDingbats"/>
            </a:endParaRPr>
          </a:p>
          <a:p>
            <a:pPr algn="just">
              <a:spcAft>
                <a:spcPts val="0"/>
              </a:spcAft>
            </a:pPr>
            <a:r>
              <a:rPr lang="en-GB" sz="3200" dirty="0">
                <a:latin typeface="Times New Roman" panose="02020603050405020304" pitchFamily="18" charset="0"/>
                <a:ea typeface="ZapfDingbats"/>
              </a:rPr>
              <a:t>1) express a wish </a:t>
            </a:r>
          </a:p>
          <a:p>
            <a:pPr algn="just">
              <a:spcAft>
                <a:spcPts val="0"/>
              </a:spcAft>
            </a:pPr>
            <a:r>
              <a:rPr lang="en-GB" sz="3200" dirty="0">
                <a:latin typeface="Times New Roman" panose="02020603050405020304" pitchFamily="18" charset="0"/>
                <a:ea typeface="ZapfDingbats"/>
              </a:rPr>
              <a:t> </a:t>
            </a:r>
            <a:r>
              <a:rPr lang="en-GB" sz="3200" i="1" dirty="0">
                <a:latin typeface="Times New Roman" panose="02020603050405020304" pitchFamily="18" charset="0"/>
                <a:ea typeface="ZapfDingbats"/>
              </a:rPr>
              <a:t>She wishes her boyfriend </a:t>
            </a:r>
            <a:r>
              <a:rPr lang="en-GB" sz="3200" i="1" dirty="0">
                <a:solidFill>
                  <a:srgbClr val="00B050"/>
                </a:solidFill>
                <a:latin typeface="Times New Roman" panose="02020603050405020304" pitchFamily="18" charset="0"/>
                <a:ea typeface="ZapfDingbats"/>
              </a:rPr>
              <a:t>were</a:t>
            </a:r>
            <a:r>
              <a:rPr lang="en-GB" sz="3200" i="1" dirty="0">
                <a:latin typeface="Times New Roman" panose="02020603050405020304" pitchFamily="18" charset="0"/>
                <a:ea typeface="ZapfDingbats"/>
              </a:rPr>
              <a:t> here</a:t>
            </a:r>
            <a:r>
              <a:rPr lang="en-GB" sz="3200" dirty="0">
                <a:latin typeface="Times New Roman" panose="02020603050405020304" pitchFamily="18" charset="0"/>
                <a:ea typeface="ZapfDingbats"/>
              </a:rPr>
              <a:t>.</a:t>
            </a:r>
            <a:r>
              <a:rPr lang="en-GB" sz="3200" i="1" dirty="0">
                <a:latin typeface="Times New Roman" panose="02020603050405020304" pitchFamily="18" charset="0"/>
                <a:ea typeface="ZapfDingbats"/>
              </a:rPr>
              <a:t> </a:t>
            </a:r>
            <a:endParaRPr lang="ro-RO" sz="3200" i="1" dirty="0">
              <a:latin typeface="Times New Roman" panose="02020603050405020304" pitchFamily="18" charset="0"/>
              <a:ea typeface="ZapfDingbats"/>
            </a:endParaRPr>
          </a:p>
          <a:p>
            <a:pPr algn="just">
              <a:spcAft>
                <a:spcPts val="0"/>
              </a:spcAft>
            </a:pPr>
            <a:endParaRPr lang="ro-RO" sz="3200" i="1" dirty="0">
              <a:latin typeface="Times New Roman" panose="02020603050405020304" pitchFamily="18" charset="0"/>
              <a:ea typeface="ZapfDingbats"/>
            </a:endParaRPr>
          </a:p>
          <a:p>
            <a:pPr algn="just">
              <a:spcAft>
                <a:spcPts val="0"/>
              </a:spcAft>
            </a:pPr>
            <a:r>
              <a:rPr lang="en-GB" sz="3200" dirty="0">
                <a:latin typeface="Times New Roman" panose="02020603050405020304" pitchFamily="18" charset="0"/>
                <a:ea typeface="ZapfDingbats"/>
              </a:rPr>
              <a:t>2) begin with </a:t>
            </a:r>
            <a:r>
              <a:rPr lang="en-GB" sz="3200" i="1" dirty="0">
                <a:solidFill>
                  <a:srgbClr val="00B050"/>
                </a:solidFill>
                <a:latin typeface="Times New Roman" panose="02020603050405020304" pitchFamily="18" charset="0"/>
                <a:ea typeface="ZapfDingbats"/>
              </a:rPr>
              <a:t>as if</a:t>
            </a:r>
            <a:r>
              <a:rPr lang="en-GB" sz="3200" dirty="0">
                <a:solidFill>
                  <a:srgbClr val="00B050"/>
                </a:solidFill>
                <a:latin typeface="Times New Roman" panose="02020603050405020304" pitchFamily="18" charset="0"/>
                <a:ea typeface="ZapfDingbats"/>
              </a:rPr>
              <a:t> </a:t>
            </a:r>
            <a:r>
              <a:rPr lang="en-GB" sz="3200" dirty="0">
                <a:latin typeface="Times New Roman" panose="02020603050405020304" pitchFamily="18" charset="0"/>
                <a:ea typeface="ZapfDingbats"/>
              </a:rPr>
              <a:t>and </a:t>
            </a:r>
            <a:r>
              <a:rPr lang="en-GB" sz="3200" i="1" dirty="0">
                <a:solidFill>
                  <a:srgbClr val="00B050"/>
                </a:solidFill>
                <a:latin typeface="Times New Roman" panose="02020603050405020304" pitchFamily="18" charset="0"/>
                <a:ea typeface="ZapfDingbats"/>
              </a:rPr>
              <a:t>as though</a:t>
            </a:r>
            <a:r>
              <a:rPr lang="en-GB" sz="3200" dirty="0">
                <a:solidFill>
                  <a:srgbClr val="00B050"/>
                </a:solidFill>
                <a:latin typeface="Times New Roman" panose="02020603050405020304" pitchFamily="18" charset="0"/>
                <a:ea typeface="ZapfDingbats"/>
              </a:rPr>
              <a:t> </a:t>
            </a:r>
            <a:r>
              <a:rPr lang="en-GB" sz="3200" dirty="0">
                <a:latin typeface="Times New Roman" panose="02020603050405020304" pitchFamily="18" charset="0"/>
                <a:ea typeface="ZapfDingbats"/>
              </a:rPr>
              <a:t>when such clauses describe a speculation or condition contrary to fact </a:t>
            </a:r>
          </a:p>
          <a:p>
            <a:pPr indent="448310" algn="just">
              <a:spcAft>
                <a:spcPts val="0"/>
              </a:spcAft>
            </a:pPr>
            <a:r>
              <a:rPr lang="en-GB" sz="3200" i="1" dirty="0">
                <a:latin typeface="Times New Roman" panose="02020603050405020304" pitchFamily="18" charset="0"/>
                <a:ea typeface="ZapfDingbats"/>
              </a:rPr>
              <a:t>He acted as if he </a:t>
            </a:r>
            <a:r>
              <a:rPr lang="en-GB" sz="3200" i="1" dirty="0">
                <a:solidFill>
                  <a:srgbClr val="00B050"/>
                </a:solidFill>
                <a:latin typeface="Times New Roman" panose="02020603050405020304" pitchFamily="18" charset="0"/>
                <a:ea typeface="ZapfDingbats"/>
              </a:rPr>
              <a:t>were</a:t>
            </a:r>
            <a:r>
              <a:rPr lang="en-GB" sz="3200" i="1" dirty="0">
                <a:latin typeface="Times New Roman" panose="02020603050405020304" pitchFamily="18" charset="0"/>
                <a:ea typeface="ZapfDingbats"/>
              </a:rPr>
              <a:t> guilty.</a:t>
            </a:r>
            <a:endParaRPr lang="ro-RO" sz="3200" dirty="0">
              <a:latin typeface="Times New Roman" panose="02020603050405020304" pitchFamily="18" charset="0"/>
              <a:ea typeface="Times New Roman" panose="02020603050405020304" pitchFamily="18" charset="0"/>
            </a:endParaRPr>
          </a:p>
          <a:p>
            <a:pPr indent="448310" algn="just">
              <a:spcAft>
                <a:spcPts val="0"/>
              </a:spcAft>
            </a:pPr>
            <a:endParaRPr lang="ro-RO"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856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298CDD-7964-475A-940A-9AF0AFBF3263}"/>
              </a:ext>
            </a:extLst>
          </p:cNvPr>
          <p:cNvSpPr/>
          <p:nvPr/>
        </p:nvSpPr>
        <p:spPr>
          <a:xfrm>
            <a:off x="400050" y="388620"/>
            <a:ext cx="11430000" cy="6124754"/>
          </a:xfrm>
          <a:prstGeom prst="rect">
            <a:avLst/>
          </a:prstGeom>
        </p:spPr>
        <p:txBody>
          <a:bodyPr wrap="square">
            <a:spAutoFit/>
          </a:bodyPr>
          <a:lstStyle/>
          <a:p>
            <a:pPr indent="448310" algn="just">
              <a:spcAft>
                <a:spcPts val="0"/>
              </a:spcAft>
            </a:pPr>
            <a:r>
              <a:rPr lang="en-GB" sz="2800" dirty="0">
                <a:latin typeface="Times New Roman" panose="02020603050405020304" pitchFamily="18" charset="0"/>
                <a:ea typeface="ZapfDingbats"/>
              </a:rPr>
              <a:t>3) begin with </a:t>
            </a:r>
            <a:r>
              <a:rPr lang="en-GB" sz="2800" i="1" dirty="0">
                <a:latin typeface="Times New Roman" panose="02020603050405020304" pitchFamily="18" charset="0"/>
                <a:ea typeface="ZapfDingbats"/>
              </a:rPr>
              <a:t>that</a:t>
            </a:r>
            <a:r>
              <a:rPr lang="en-GB" sz="2800" dirty="0">
                <a:latin typeface="Times New Roman" panose="02020603050405020304" pitchFamily="18" charset="0"/>
                <a:ea typeface="ZapfDingbats"/>
              </a:rPr>
              <a:t> and express </a:t>
            </a:r>
            <a:r>
              <a:rPr lang="en-GB" sz="2800" dirty="0">
                <a:solidFill>
                  <a:srgbClr val="00B050"/>
                </a:solidFill>
                <a:latin typeface="Times New Roman" panose="02020603050405020304" pitchFamily="18" charset="0"/>
                <a:ea typeface="ZapfDingbats"/>
              </a:rPr>
              <a:t>a demand, requirement, request, or suggestion </a:t>
            </a:r>
            <a:r>
              <a:rPr lang="en-GB" sz="2800" dirty="0">
                <a:latin typeface="Times New Roman" panose="02020603050405020304" pitchFamily="18" charset="0"/>
                <a:ea typeface="ZapfDingbats"/>
              </a:rPr>
              <a:t>and use a verb such as </a:t>
            </a:r>
            <a:r>
              <a:rPr lang="en-GB" sz="2800" i="1" dirty="0">
                <a:solidFill>
                  <a:srgbClr val="FF0000"/>
                </a:solidFill>
                <a:latin typeface="Times New Roman" panose="02020603050405020304" pitchFamily="18" charset="0"/>
                <a:ea typeface="ZapfDingbats"/>
              </a:rPr>
              <a:t>to advise (that), to ask (that), to command (that), to demand (that), to desire (that), to insist (that), to order (that), to propose (that), to recommend (that), to request (that), to suggest (that), to urge (that). </a:t>
            </a:r>
          </a:p>
          <a:p>
            <a:pPr indent="448310" algn="just">
              <a:spcAft>
                <a:spcPts val="0"/>
              </a:spcAft>
            </a:pPr>
            <a:r>
              <a:rPr lang="en-GB" sz="2800" i="1" dirty="0">
                <a:latin typeface="Times New Roman" panose="02020603050405020304" pitchFamily="18" charset="0"/>
                <a:ea typeface="ZapfDingbats"/>
              </a:rPr>
              <a:t>I requested that he </a:t>
            </a:r>
            <a:r>
              <a:rPr lang="en-GB" sz="2800" b="1" i="1" dirty="0">
                <a:solidFill>
                  <a:srgbClr val="00B050"/>
                </a:solidFill>
                <a:latin typeface="Times New Roman" panose="02020603050405020304" pitchFamily="18" charset="0"/>
                <a:ea typeface="ZapfDingbats"/>
              </a:rPr>
              <a:t>be</a:t>
            </a:r>
            <a:r>
              <a:rPr lang="en-GB" sz="2800" i="1" dirty="0">
                <a:latin typeface="Times New Roman" panose="02020603050405020304" pitchFamily="18" charset="0"/>
                <a:ea typeface="ZapfDingbats"/>
              </a:rPr>
              <a:t> present at the hearing.</a:t>
            </a:r>
            <a:r>
              <a:rPr lang="en-GB" sz="2800" dirty="0">
                <a:latin typeface="Times New Roman" panose="02020603050405020304" pitchFamily="18" charset="0"/>
                <a:ea typeface="Times New Roman" panose="02020603050405020304" pitchFamily="18" charset="0"/>
              </a:rPr>
              <a:t> </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ro-RO" sz="2800" i="1" dirty="0">
                <a:latin typeface="Times New Roman" panose="02020603050405020304" pitchFamily="18" charset="0"/>
                <a:ea typeface="ZapfDingbats"/>
              </a:rPr>
              <a:t>It </a:t>
            </a:r>
            <a:r>
              <a:rPr lang="ro-RO" sz="2800" i="1" dirty="0" err="1">
                <a:latin typeface="Times New Roman" panose="02020603050405020304" pitchFamily="18" charset="0"/>
                <a:ea typeface="ZapfDingbats"/>
              </a:rPr>
              <a:t>was</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suggested</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that</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he</a:t>
            </a:r>
            <a:r>
              <a:rPr lang="ro-RO" sz="2800" i="1" dirty="0">
                <a:latin typeface="Times New Roman" panose="02020603050405020304" pitchFamily="18" charset="0"/>
                <a:ea typeface="ZapfDingbats"/>
              </a:rPr>
              <a:t> </a:t>
            </a:r>
            <a:r>
              <a:rPr lang="ro-RO" sz="2800" b="1" i="1" dirty="0" err="1">
                <a:solidFill>
                  <a:srgbClr val="00B050"/>
                </a:solidFill>
                <a:latin typeface="Times New Roman" panose="02020603050405020304" pitchFamily="18" charset="0"/>
                <a:ea typeface="ZapfDingbats"/>
              </a:rPr>
              <a:t>wait</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till</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the</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next</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morning</a:t>
            </a:r>
            <a:r>
              <a:rPr lang="ro-RO" sz="2800" i="1" dirty="0">
                <a:latin typeface="Times New Roman" panose="02020603050405020304" pitchFamily="18" charset="0"/>
                <a:ea typeface="ZapfDingbats"/>
              </a:rPr>
              <a:t>.</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ro-RO" sz="2800" i="1" dirty="0" err="1">
                <a:latin typeface="Times New Roman" panose="02020603050405020304" pitchFamily="18" charset="0"/>
                <a:ea typeface="ZapfDingbats"/>
              </a:rPr>
              <a:t>They</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demanded</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that</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the</a:t>
            </a:r>
            <a:r>
              <a:rPr lang="ro-RO" sz="2800" i="1" dirty="0">
                <a:latin typeface="Times New Roman" panose="02020603050405020304" pitchFamily="18" charset="0"/>
                <a:ea typeface="ZapfDingbats"/>
              </a:rPr>
              <a:t> prime minister </a:t>
            </a:r>
            <a:r>
              <a:rPr lang="ro-RO" sz="2800" b="1" i="1" dirty="0" err="1">
                <a:solidFill>
                  <a:srgbClr val="00B050"/>
                </a:solidFill>
                <a:latin typeface="Times New Roman" panose="02020603050405020304" pitchFamily="18" charset="0"/>
                <a:ea typeface="ZapfDingbats"/>
              </a:rPr>
              <a:t>explain</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who</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authorized</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the</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action</a:t>
            </a:r>
            <a:r>
              <a:rPr lang="ro-RO" sz="2800" i="1" dirty="0">
                <a:latin typeface="Times New Roman" panose="02020603050405020304" pitchFamily="18" charset="0"/>
                <a:ea typeface="ZapfDingbats"/>
              </a:rPr>
              <a:t>.</a:t>
            </a:r>
            <a:endParaRPr lang="en-US" sz="2800" i="1" dirty="0">
              <a:latin typeface="Times New Roman" panose="02020603050405020304" pitchFamily="18" charset="0"/>
              <a:ea typeface="ZapfDingbats"/>
            </a:endParaRPr>
          </a:p>
          <a:p>
            <a:pPr indent="448310" algn="just">
              <a:spcAft>
                <a:spcPts val="0"/>
              </a:spcAft>
            </a:pPr>
            <a:r>
              <a:rPr lang="ro-RO" sz="2800" dirty="0">
                <a:latin typeface="Times New Roman" panose="02020603050405020304" pitchFamily="18" charset="0"/>
                <a:ea typeface="ZapfDingbats"/>
              </a:rPr>
              <a:t>The </a:t>
            </a:r>
            <a:r>
              <a:rPr lang="ro-RO" sz="2800" dirty="0" err="1">
                <a:latin typeface="Times New Roman" panose="02020603050405020304" pitchFamily="18" charset="0"/>
                <a:ea typeface="ZapfDingbats"/>
              </a:rPr>
              <a:t>ordinary</a:t>
            </a:r>
            <a:r>
              <a:rPr lang="ro-RO" sz="2800" dirty="0">
                <a:latin typeface="Times New Roman" panose="02020603050405020304" pitchFamily="18" charset="0"/>
                <a:ea typeface="ZapfDingbats"/>
              </a:rPr>
              <a:t>, indicative </a:t>
            </a:r>
            <a:r>
              <a:rPr lang="ro-RO" sz="2800" dirty="0" err="1">
                <a:latin typeface="Times New Roman" panose="02020603050405020304" pitchFamily="18" charset="0"/>
                <a:ea typeface="ZapfDingbats"/>
              </a:rPr>
              <a:t>forms</a:t>
            </a:r>
            <a:r>
              <a:rPr lang="ro-RO" sz="2800" dirty="0">
                <a:latin typeface="Times New Roman" panose="02020603050405020304" pitchFamily="18" charset="0"/>
                <a:ea typeface="ZapfDingbats"/>
              </a:rPr>
              <a:t> of </a:t>
            </a:r>
            <a:r>
              <a:rPr lang="ro-RO" sz="2800" dirty="0" err="1">
                <a:latin typeface="Times New Roman" panose="02020603050405020304" pitchFamily="18" charset="0"/>
                <a:ea typeface="ZapfDingbats"/>
              </a:rPr>
              <a:t>the</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verbs</a:t>
            </a:r>
            <a:r>
              <a:rPr lang="ro-RO" sz="2800" dirty="0">
                <a:latin typeface="Times New Roman" panose="02020603050405020304" pitchFamily="18" charset="0"/>
                <a:ea typeface="ZapfDingbats"/>
              </a:rPr>
              <a:t> in </a:t>
            </a:r>
            <a:r>
              <a:rPr lang="ro-RO" sz="2800" dirty="0" err="1">
                <a:latin typeface="Times New Roman" panose="02020603050405020304" pitchFamily="18" charset="0"/>
                <a:ea typeface="ZapfDingbats"/>
              </a:rPr>
              <a:t>these</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examples</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would</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be</a:t>
            </a:r>
            <a:r>
              <a:rPr lang="ro-RO" sz="2800"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waits</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and</a:t>
            </a:r>
            <a:r>
              <a:rPr lang="ro-RO" sz="2800"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explains</a:t>
            </a:r>
            <a:r>
              <a:rPr lang="ro-RO" sz="2800" dirty="0">
                <a:latin typeface="Times New Roman" panose="02020603050405020304" pitchFamily="18" charset="0"/>
                <a:ea typeface="ZapfDingbats"/>
              </a:rPr>
              <a:t> but it </a:t>
            </a:r>
            <a:r>
              <a:rPr lang="ro-RO" sz="2800" dirty="0" err="1">
                <a:latin typeface="Times New Roman" panose="02020603050405020304" pitchFamily="18" charset="0"/>
                <a:ea typeface="ZapfDingbats"/>
              </a:rPr>
              <a:t>would</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be</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grammatically</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incorrect</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to</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use</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them</a:t>
            </a:r>
            <a:r>
              <a:rPr lang="ro-RO" sz="2800" dirty="0">
                <a:latin typeface="Times New Roman" panose="02020603050405020304" pitchFamily="18" charset="0"/>
                <a:ea typeface="ZapfDingbats"/>
              </a:rPr>
              <a:t> in </a:t>
            </a:r>
            <a:r>
              <a:rPr lang="ro-RO" sz="2800" dirty="0" err="1">
                <a:latin typeface="Times New Roman" panose="02020603050405020304" pitchFamily="18" charset="0"/>
                <a:ea typeface="ZapfDingbats"/>
              </a:rPr>
              <a:t>these</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cases</a:t>
            </a:r>
            <a:r>
              <a:rPr lang="ro-RO" sz="2800" dirty="0">
                <a:latin typeface="Times New Roman" panose="02020603050405020304" pitchFamily="18" charset="0"/>
                <a:ea typeface="ZapfDingbats"/>
              </a:rPr>
              <a:t>:</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ru-RU" sz="2800" dirty="0">
                <a:solidFill>
                  <a:srgbClr val="00B050"/>
                </a:solidFill>
                <a:latin typeface="MS Mincho" panose="02020609040205080304" pitchFamily="49" charset="-128"/>
                <a:ea typeface="Times New Roman" panose="02020603050405020304" pitchFamily="18" charset="0"/>
                <a:cs typeface="MS Mincho" panose="02020609040205080304" pitchFamily="49" charset="-128"/>
              </a:rPr>
              <a:t>✗</a:t>
            </a:r>
            <a:r>
              <a:rPr lang="ro-RO" sz="2800" dirty="0">
                <a:solidFill>
                  <a:srgbClr val="00B050"/>
                </a:solidFill>
                <a:latin typeface="Times New Roman" panose="02020603050405020304" pitchFamily="18" charset="0"/>
                <a:ea typeface="ZapfDingbats"/>
              </a:rPr>
              <a:t> </a:t>
            </a:r>
            <a:r>
              <a:rPr lang="ro-RO" sz="2800" i="1" dirty="0">
                <a:solidFill>
                  <a:srgbClr val="00B050"/>
                </a:solidFill>
                <a:latin typeface="Times New Roman" panose="02020603050405020304" pitchFamily="18" charset="0"/>
                <a:ea typeface="ZapfDingbats"/>
              </a:rPr>
              <a:t>It </a:t>
            </a:r>
            <a:r>
              <a:rPr lang="ro-RO" sz="2800" i="1" dirty="0" err="1">
                <a:solidFill>
                  <a:srgbClr val="00B050"/>
                </a:solidFill>
                <a:latin typeface="Times New Roman" panose="02020603050405020304" pitchFamily="18" charset="0"/>
                <a:ea typeface="ZapfDingbats"/>
              </a:rPr>
              <a:t>was</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suggested</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that</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he</a:t>
            </a:r>
            <a:r>
              <a:rPr lang="ro-RO" sz="2800" i="1" dirty="0">
                <a:solidFill>
                  <a:srgbClr val="00B050"/>
                </a:solidFill>
                <a:latin typeface="Times New Roman" panose="02020603050405020304" pitchFamily="18" charset="0"/>
                <a:ea typeface="ZapfDingbats"/>
              </a:rPr>
              <a:t> </a:t>
            </a:r>
            <a:r>
              <a:rPr lang="ro-RO" sz="2800" b="1" i="1" dirty="0" err="1">
                <a:solidFill>
                  <a:srgbClr val="00B050"/>
                </a:solidFill>
                <a:latin typeface="Times New Roman" panose="02020603050405020304" pitchFamily="18" charset="0"/>
                <a:ea typeface="ZapfDingbats"/>
              </a:rPr>
              <a:t>waits</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till</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the</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next</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morning</a:t>
            </a:r>
            <a:r>
              <a:rPr lang="ro-RO" sz="2800" i="1" dirty="0">
                <a:solidFill>
                  <a:srgbClr val="00B050"/>
                </a:solidFill>
                <a:latin typeface="Times New Roman" panose="02020603050405020304" pitchFamily="18" charset="0"/>
                <a:ea typeface="ZapfDingbats"/>
              </a:rPr>
              <a:t>.</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ru-RU" sz="2800" dirty="0">
                <a:solidFill>
                  <a:srgbClr val="00B050"/>
                </a:solidFill>
                <a:latin typeface="MS Mincho" panose="02020609040205080304" pitchFamily="49" charset="-128"/>
                <a:ea typeface="Times New Roman" panose="02020603050405020304" pitchFamily="18" charset="0"/>
                <a:cs typeface="MS Mincho" panose="02020609040205080304" pitchFamily="49" charset="-128"/>
              </a:rPr>
              <a:t>✗</a:t>
            </a:r>
            <a:r>
              <a:rPr lang="ro-RO" sz="2800"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They</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demanded</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that</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the</a:t>
            </a:r>
            <a:r>
              <a:rPr lang="ro-RO" sz="2800" i="1" dirty="0">
                <a:solidFill>
                  <a:srgbClr val="00B050"/>
                </a:solidFill>
                <a:latin typeface="Times New Roman" panose="02020603050405020304" pitchFamily="18" charset="0"/>
                <a:ea typeface="ZapfDingbats"/>
              </a:rPr>
              <a:t> prime minister </a:t>
            </a:r>
            <a:r>
              <a:rPr lang="ro-RO" sz="2800" b="1" i="1" dirty="0" err="1">
                <a:solidFill>
                  <a:srgbClr val="00B050"/>
                </a:solidFill>
                <a:latin typeface="Times New Roman" panose="02020603050405020304" pitchFamily="18" charset="0"/>
                <a:ea typeface="ZapfDingbats"/>
              </a:rPr>
              <a:t>explains</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who</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authorized</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the</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action</a:t>
            </a:r>
            <a:r>
              <a:rPr lang="ro-RO" sz="2800" i="1" dirty="0">
                <a:solidFill>
                  <a:srgbClr val="00B050"/>
                </a:solidFill>
                <a:latin typeface="Times New Roman" panose="02020603050405020304" pitchFamily="18" charset="0"/>
                <a:ea typeface="ZapfDingbats"/>
              </a:rPr>
              <a:t>.</a:t>
            </a:r>
            <a:endParaRPr lang="ro-RO" sz="28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491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1524</TotalTime>
  <Words>5125</Words>
  <Application>Microsoft Office PowerPoint</Application>
  <PresentationFormat>Widescreen</PresentationFormat>
  <Paragraphs>403</Paragraphs>
  <Slides>43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MS Mincho</vt:lpstr>
      <vt:lpstr>Arial</vt:lpstr>
      <vt:lpstr>Calibri</vt:lpstr>
      <vt:lpstr>Garamond</vt:lpstr>
      <vt:lpstr>Times New Roman</vt:lpstr>
      <vt:lpstr>Wingdings</vt:lpstr>
      <vt:lpstr>ZapfDingbats</vt:lpstr>
      <vt:lpstr>Savon</vt:lpstr>
      <vt:lpstr>Using verbs correctly.1</vt:lpstr>
      <vt:lpstr>Using Verbs Correctly </vt:lpstr>
      <vt:lpstr>What are VERBS?</vt:lpstr>
      <vt:lpstr>Using Verb Moods </vt:lpstr>
      <vt:lpstr>The Indicative Mood</vt:lpstr>
      <vt:lpstr>PowerPoint Presentation</vt:lpstr>
      <vt:lpstr>PowerPoint Presentation</vt:lpstr>
      <vt:lpstr>PowerPoint Presentation</vt:lpstr>
      <vt:lpstr>PowerPoint Presentation</vt:lpstr>
      <vt:lpstr>PowerPoint Presentation</vt:lpstr>
      <vt:lpstr>PowerPoint Presentation</vt:lpstr>
      <vt:lpstr>The Verb Tenses </vt:lpstr>
      <vt:lpstr>Here is a chart of the English tenses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Instructions, commentaries, stories </vt:lpstr>
      <vt:lpstr>More about present tenses</vt:lpstr>
      <vt:lpstr>More about present tenses</vt:lpstr>
      <vt:lpstr>non-progressive verbs</vt:lpstr>
      <vt:lpstr>PowerPoint Presentation</vt:lpstr>
      <vt:lpstr>Progressive and non-progressive uses</vt:lpstr>
      <vt:lpstr>PowerPoint Presentation</vt:lpstr>
      <vt:lpstr>more about the present progressive, going to and will</vt:lpstr>
      <vt:lpstr>shall and will In modern English l/we will and l/we shall can generally be used with no difference of meaning. Will is more common, and shall is dying out. (In any case, the commonest forms in speech  are the contractions I'll and we'll.)  shall in questions In older English, shall was used to talk about obligation (rather like should). This meaning still survives in first-person questions, where shall is used to ask for instructions or suggestions, or offer services What time shall we come round? Shall I take your coat? Compare the use of will to ask for information: What time will we get into London?  legal language Legal documents, such as contracts, often use shall to express obligation. The hirer shall be responsible for maintenance of the vehicle. (from a car-hire contract) </vt:lpstr>
      <vt:lpstr>PowerPoint Presentation</vt:lpstr>
      <vt:lpstr>Future progressive</vt:lpstr>
      <vt:lpstr>Future perfect</vt:lpstr>
      <vt:lpstr>PowerPoint Presentation</vt:lpstr>
      <vt:lpstr>more about the simple past and past progressive </vt:lpstr>
      <vt:lpstr>more about the simple past and past progressive</vt:lpstr>
      <vt:lpstr>More about the present perfect</vt:lpstr>
      <vt:lpstr>More about the present perfect</vt:lpstr>
      <vt:lpstr>More about the present perfect progressive</vt:lpstr>
      <vt:lpstr>More about the past perfect</vt:lpstr>
      <vt:lpstr>Past perfect progressive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verbs correctly</dc:title>
  <dc:creator>User</dc:creator>
  <cp:lastModifiedBy>User</cp:lastModifiedBy>
  <cp:revision>222</cp:revision>
  <dcterms:created xsi:type="dcterms:W3CDTF">2022-08-26T16:42:40Z</dcterms:created>
  <dcterms:modified xsi:type="dcterms:W3CDTF">2024-09-18T21:39:55Z</dcterms:modified>
</cp:coreProperties>
</file>