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71" r:id="rId2"/>
    <p:sldId id="287" r:id="rId3"/>
    <p:sldId id="276" r:id="rId4"/>
    <p:sldId id="288" r:id="rId5"/>
    <p:sldId id="258" r:id="rId6"/>
    <p:sldId id="275" r:id="rId7"/>
    <p:sldId id="272" r:id="rId8"/>
    <p:sldId id="297" r:id="rId9"/>
    <p:sldId id="260" r:id="rId10"/>
    <p:sldId id="266" r:id="rId11"/>
    <p:sldId id="289" r:id="rId12"/>
    <p:sldId id="277" r:id="rId13"/>
    <p:sldId id="286" r:id="rId14"/>
    <p:sldId id="278" r:id="rId15"/>
    <p:sldId id="279" r:id="rId16"/>
    <p:sldId id="281" r:id="rId17"/>
    <p:sldId id="282" r:id="rId18"/>
    <p:sldId id="290" r:id="rId19"/>
    <p:sldId id="294" r:id="rId20"/>
    <p:sldId id="295" r:id="rId21"/>
    <p:sldId id="283" r:id="rId22"/>
    <p:sldId id="300" r:id="rId23"/>
  </p:sldIdLst>
  <p:sldSz cx="9144000" cy="5143500" type="screen16x9"/>
  <p:notesSz cx="6858000" cy="9144000"/>
  <p:embeddedFontLst>
    <p:embeddedFont>
      <p:font typeface="Playfair Display" charset="-52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erriweather" charset="-52"/>
      <p:regular r:id="rId33"/>
      <p:bold r:id="rId34"/>
      <p:italic r:id="rId35"/>
      <p:boldItalic r:id="rId36"/>
    </p:embeddedFont>
    <p:embeddedFont>
      <p:font typeface="Montserrat" charset="-52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06063F0-F982-4A74-96D4-8CA8C6B2FBEA}">
  <a:tblStyle styleId="{E06063F0-F982-4A74-96D4-8CA8C6B2F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638E2-13D9-41F5-B811-C3701B6DB4CB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o-RO"/>
        </a:p>
      </dgm:t>
    </dgm:pt>
    <dgm:pt modelId="{FFBE8EA2-D327-442A-97EA-10C829E0CAD4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Substantive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E4D91-002B-4F84-B469-4B05593C0D4B}" type="parTrans" cxnId="{522397F6-C193-40BF-8EA3-9F6DA0DADAA2}">
      <dgm:prSet/>
      <dgm:spPr/>
      <dgm:t>
        <a:bodyPr/>
        <a:lstStyle/>
        <a:p>
          <a:endParaRPr lang="ro-RO"/>
        </a:p>
      </dgm:t>
    </dgm:pt>
    <dgm:pt modelId="{02D53207-8C9B-4CD3-8031-41709ED0BDE8}" type="sibTrans" cxnId="{522397F6-C193-40BF-8EA3-9F6DA0DADAA2}">
      <dgm:prSet/>
      <dgm:spPr/>
      <dgm:t>
        <a:bodyPr/>
        <a:lstStyle/>
        <a:p>
          <a:endParaRPr lang="ro-RO"/>
        </a:p>
      </dgm:t>
    </dgm:pt>
    <dgm:pt modelId="{0BABF572-8D51-42EB-AE86-8CA964AADA4F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Adjective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745EF-4B5D-4484-842D-7E5F67FE46B3}" type="parTrans" cxnId="{85B4DBF0-808A-4B23-9B9E-BED7D5804818}">
      <dgm:prSet/>
      <dgm:spPr/>
      <dgm:t>
        <a:bodyPr/>
        <a:lstStyle/>
        <a:p>
          <a:endParaRPr lang="ro-RO"/>
        </a:p>
      </dgm:t>
    </dgm:pt>
    <dgm:pt modelId="{7AD684CB-BC89-44D1-8808-5F7097433A8A}" type="sibTrans" cxnId="{85B4DBF0-808A-4B23-9B9E-BED7D5804818}">
      <dgm:prSet/>
      <dgm:spPr/>
      <dgm:t>
        <a:bodyPr/>
        <a:lstStyle/>
        <a:p>
          <a:endParaRPr lang="ro-RO"/>
        </a:p>
      </dgm:t>
    </dgm:pt>
    <dgm:pt modelId="{A179753A-A450-4123-AE10-6EAD312852C4}">
      <dgm:prSet phldrT="[Text]"/>
      <dgm:spPr/>
      <dgm:t>
        <a:bodyPr/>
        <a:lstStyle/>
        <a:p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Verbe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CCA15-D544-44A8-B134-7D5398766D6C}" type="parTrans" cxnId="{DA5D50C1-5758-485E-BFC0-F613C384CDF7}">
      <dgm:prSet/>
      <dgm:spPr/>
      <dgm:t>
        <a:bodyPr/>
        <a:lstStyle/>
        <a:p>
          <a:endParaRPr lang="ro-RO"/>
        </a:p>
      </dgm:t>
    </dgm:pt>
    <dgm:pt modelId="{209DB4A0-0519-4762-9F0B-C9886CEB249B}" type="sibTrans" cxnId="{DA5D50C1-5758-485E-BFC0-F613C384CDF7}">
      <dgm:prSet/>
      <dgm:spPr/>
      <dgm:t>
        <a:bodyPr/>
        <a:lstStyle/>
        <a:p>
          <a:endParaRPr lang="ro-RO"/>
        </a:p>
      </dgm:t>
    </dgm:pt>
    <dgm:pt modelId="{DD38835D-7FB3-483F-B836-8D86D1BC5ECF}">
      <dgm:prSet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o-RO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45180-9760-433E-8D72-64351202173C}" type="parTrans" cxnId="{0DD367F3-D99D-415A-AAB2-C7BD02CD31FD}">
      <dgm:prSet/>
      <dgm:spPr/>
      <dgm:t>
        <a:bodyPr/>
        <a:lstStyle/>
        <a:p>
          <a:endParaRPr lang="ro-RO"/>
        </a:p>
      </dgm:t>
    </dgm:pt>
    <dgm:pt modelId="{B5C82C8F-F5FB-466B-AE40-14A628781F99}" type="sibTrans" cxnId="{0DD367F3-D99D-415A-AAB2-C7BD02CD31FD}">
      <dgm:prSet/>
      <dgm:spPr/>
      <dgm:t>
        <a:bodyPr/>
        <a:lstStyle/>
        <a:p>
          <a:endParaRPr lang="ro-RO"/>
        </a:p>
      </dgm:t>
    </dgm:pt>
    <dgm:pt modelId="{DB930D0C-09D7-47B2-B23B-ADEF9DC72763}">
      <dgm:prSet/>
      <dgm:spPr/>
      <dgm:t>
        <a:bodyPr/>
        <a:lstStyle/>
        <a:p>
          <a:endParaRPr lang="ro-RO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07680-C5B2-4BBA-863B-B6DE8042B8B8}" type="parTrans" cxnId="{A9329795-0F9E-48DC-AC8F-31C7374E611F}">
      <dgm:prSet/>
      <dgm:spPr/>
      <dgm:t>
        <a:bodyPr/>
        <a:lstStyle/>
        <a:p>
          <a:endParaRPr lang="ru-RU"/>
        </a:p>
      </dgm:t>
    </dgm:pt>
    <dgm:pt modelId="{2A54E330-2BE2-488C-9EE0-A98E62F3BF9A}" type="sibTrans" cxnId="{A9329795-0F9E-48DC-AC8F-31C7374E611F}">
      <dgm:prSet/>
      <dgm:spPr/>
      <dgm:t>
        <a:bodyPr/>
        <a:lstStyle/>
        <a:p>
          <a:endParaRPr lang="ru-RU"/>
        </a:p>
      </dgm:t>
    </dgm:pt>
    <dgm:pt modelId="{A299AA77-86A9-4E8B-81D3-6F572D4E6822}">
      <dgm:prSet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o-RO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81019-C492-433A-9302-D42D12F377BF}" type="parTrans" cxnId="{A0361502-B1E5-4DD4-B637-CCC4A1F76933}">
      <dgm:prSet/>
      <dgm:spPr/>
      <dgm:t>
        <a:bodyPr/>
        <a:lstStyle/>
        <a:p>
          <a:endParaRPr lang="ru-RU"/>
        </a:p>
      </dgm:t>
    </dgm:pt>
    <dgm:pt modelId="{E29AF1C9-047A-42B4-BA3B-513F06362147}" type="sibTrans" cxnId="{A0361502-B1E5-4DD4-B637-CCC4A1F76933}">
      <dgm:prSet/>
      <dgm:spPr/>
      <dgm:t>
        <a:bodyPr/>
        <a:lstStyle/>
        <a:p>
          <a:endParaRPr lang="ru-RU"/>
        </a:p>
      </dgm:t>
    </dgm:pt>
    <dgm:pt modelId="{2428F651-76E2-4F04-8FD8-C65D30E002A0}">
      <dgm:prSet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o-RO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9ABC7-A3BB-4CF6-87C9-03820B10DA94}" type="parTrans" cxnId="{51D059AB-996A-4086-9929-B3FA52EAC4B1}">
      <dgm:prSet/>
      <dgm:spPr/>
      <dgm:t>
        <a:bodyPr/>
        <a:lstStyle/>
        <a:p>
          <a:endParaRPr lang="ru-RU"/>
        </a:p>
      </dgm:t>
    </dgm:pt>
    <dgm:pt modelId="{D27F79DE-8C05-4F6C-9EA3-9A8FAFD2A6CB}" type="sibTrans" cxnId="{51D059AB-996A-4086-9929-B3FA52EAC4B1}">
      <dgm:prSet/>
      <dgm:spPr/>
      <dgm:t>
        <a:bodyPr/>
        <a:lstStyle/>
        <a:p>
          <a:endParaRPr lang="ru-RU"/>
        </a:p>
      </dgm:t>
    </dgm:pt>
    <dgm:pt modelId="{C6EB53DB-571D-4151-B657-55DE544BED89}" type="pres">
      <dgm:prSet presAssocID="{E79638E2-13D9-41F5-B811-C3701B6DB4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A55DE29-14C7-4231-9149-D64888D9AB44}" type="pres">
      <dgm:prSet presAssocID="{FFBE8EA2-D327-442A-97EA-10C829E0CAD4}" presName="composite" presStyleCnt="0"/>
      <dgm:spPr/>
    </dgm:pt>
    <dgm:pt modelId="{EA2CBC02-7698-416A-8462-178BCB5D1E59}" type="pres">
      <dgm:prSet presAssocID="{FFBE8EA2-D327-442A-97EA-10C829E0CA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31D2B88-DC2E-4FAE-935C-CAA6666312A1}" type="pres">
      <dgm:prSet presAssocID="{FFBE8EA2-D327-442A-97EA-10C829E0CAD4}" presName="desTx" presStyleLbl="alignAccFollowNode1" presStyleIdx="0" presStyleCnt="3" custScaleY="95960" custLinFactNeighborX="432" custLinFactNeighborY="4236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F8F73C6-FD4B-496A-BB7A-1B6FD74A3771}" type="pres">
      <dgm:prSet presAssocID="{02D53207-8C9B-4CD3-8031-41709ED0BDE8}" presName="space" presStyleCnt="0"/>
      <dgm:spPr/>
    </dgm:pt>
    <dgm:pt modelId="{2AB5DF15-AF0A-4F72-9198-DFB226F74214}" type="pres">
      <dgm:prSet presAssocID="{0BABF572-8D51-42EB-AE86-8CA964AADA4F}" presName="composite" presStyleCnt="0"/>
      <dgm:spPr/>
    </dgm:pt>
    <dgm:pt modelId="{2E38AA8E-7B43-4505-8480-9F673D8BCEF7}" type="pres">
      <dgm:prSet presAssocID="{0BABF572-8D51-42EB-AE86-8CA964AADA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679F94-9BB6-4C0B-91A4-2249219F9573}" type="pres">
      <dgm:prSet presAssocID="{0BABF572-8D51-42EB-AE86-8CA964AADA4F}" presName="desTx" presStyleLbl="alignAccFollowNode1" presStyleIdx="1" presStyleCnt="3" custScaleY="8920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0678F8E-235F-44FE-B405-1F12C3D87A2A}" type="pres">
      <dgm:prSet presAssocID="{7AD684CB-BC89-44D1-8808-5F7097433A8A}" presName="space" presStyleCnt="0"/>
      <dgm:spPr/>
    </dgm:pt>
    <dgm:pt modelId="{B6CD6D80-E079-4494-814D-4F7505C4AAB9}" type="pres">
      <dgm:prSet presAssocID="{A179753A-A450-4123-AE10-6EAD312852C4}" presName="composite" presStyleCnt="0"/>
      <dgm:spPr/>
    </dgm:pt>
    <dgm:pt modelId="{B7A03DCB-F8B1-4310-9F00-FA1D369D5843}" type="pres">
      <dgm:prSet presAssocID="{A179753A-A450-4123-AE10-6EAD312852C4}" presName="parTx" presStyleLbl="alignNode1" presStyleIdx="2" presStyleCnt="3" custScaleX="117127" custLinFactNeighborX="7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24F8AD-698C-4FFA-9A8B-2BE0A405D6F5}" type="pres">
      <dgm:prSet presAssocID="{A179753A-A450-4123-AE10-6EAD312852C4}" presName="desTx" presStyleLbl="alignAccFollowNode1" presStyleIdx="2" presStyleCnt="3" custScaleX="1103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A5D50C1-5758-485E-BFC0-F613C384CDF7}" srcId="{E79638E2-13D9-41F5-B811-C3701B6DB4CB}" destId="{A179753A-A450-4123-AE10-6EAD312852C4}" srcOrd="2" destOrd="0" parTransId="{53CCCA15-D544-44A8-B134-7D5398766D6C}" sibTransId="{209DB4A0-0519-4762-9F0B-C9886CEB249B}"/>
    <dgm:cxn modelId="{522397F6-C193-40BF-8EA3-9F6DA0DADAA2}" srcId="{E79638E2-13D9-41F5-B811-C3701B6DB4CB}" destId="{FFBE8EA2-D327-442A-97EA-10C829E0CAD4}" srcOrd="0" destOrd="0" parTransId="{54DE4D91-002B-4F84-B469-4B05593C0D4B}" sibTransId="{02D53207-8C9B-4CD3-8031-41709ED0BDE8}"/>
    <dgm:cxn modelId="{85B4DBF0-808A-4B23-9B9E-BED7D5804818}" srcId="{E79638E2-13D9-41F5-B811-C3701B6DB4CB}" destId="{0BABF572-8D51-42EB-AE86-8CA964AADA4F}" srcOrd="1" destOrd="0" parTransId="{05C745EF-4B5D-4484-842D-7E5F67FE46B3}" sibTransId="{7AD684CB-BC89-44D1-8808-5F7097433A8A}"/>
    <dgm:cxn modelId="{3CA009B4-958C-482F-B0E6-35F55061068E}" type="presOf" srcId="{DD38835D-7FB3-483F-B836-8D86D1BC5ECF}" destId="{331D2B88-DC2E-4FAE-935C-CAA6666312A1}" srcOrd="0" destOrd="0" presId="urn:microsoft.com/office/officeart/2005/8/layout/hList1"/>
    <dgm:cxn modelId="{825C0DCB-C812-4379-8DCE-6DE15FFF41A0}" type="presOf" srcId="{A299AA77-86A9-4E8B-81D3-6F572D4E6822}" destId="{6424F8AD-698C-4FFA-9A8B-2BE0A405D6F5}" srcOrd="0" destOrd="0" presId="urn:microsoft.com/office/officeart/2005/8/layout/hList1"/>
    <dgm:cxn modelId="{035DD817-A317-4555-8C32-256A4718F8C2}" type="presOf" srcId="{2428F651-76E2-4F04-8FD8-C65D30E002A0}" destId="{6424F8AD-698C-4FFA-9A8B-2BE0A405D6F5}" srcOrd="0" destOrd="1" presId="urn:microsoft.com/office/officeart/2005/8/layout/hList1"/>
    <dgm:cxn modelId="{A0361502-B1E5-4DD4-B637-CCC4A1F76933}" srcId="{A179753A-A450-4123-AE10-6EAD312852C4}" destId="{A299AA77-86A9-4E8B-81D3-6F572D4E6822}" srcOrd="0" destOrd="0" parTransId="{02081019-C492-433A-9302-D42D12F377BF}" sibTransId="{E29AF1C9-047A-42B4-BA3B-513F06362147}"/>
    <dgm:cxn modelId="{89D74477-6FFE-4498-A22F-1E11EB11B87A}" type="presOf" srcId="{A179753A-A450-4123-AE10-6EAD312852C4}" destId="{B7A03DCB-F8B1-4310-9F00-FA1D369D5843}" srcOrd="0" destOrd="0" presId="urn:microsoft.com/office/officeart/2005/8/layout/hList1"/>
    <dgm:cxn modelId="{A9329795-0F9E-48DC-AC8F-31C7374E611F}" srcId="{0BABF572-8D51-42EB-AE86-8CA964AADA4F}" destId="{DB930D0C-09D7-47B2-B23B-ADEF9DC72763}" srcOrd="0" destOrd="0" parTransId="{25C07680-C5B2-4BBA-863B-B6DE8042B8B8}" sibTransId="{2A54E330-2BE2-488C-9EE0-A98E62F3BF9A}"/>
    <dgm:cxn modelId="{C3A5AB06-97AC-4EFD-80C9-0B3509435049}" type="presOf" srcId="{0BABF572-8D51-42EB-AE86-8CA964AADA4F}" destId="{2E38AA8E-7B43-4505-8480-9F673D8BCEF7}" srcOrd="0" destOrd="0" presId="urn:microsoft.com/office/officeart/2005/8/layout/hList1"/>
    <dgm:cxn modelId="{3E72B674-24B1-452A-88A2-BE27BAC1A6F0}" type="presOf" srcId="{DB930D0C-09D7-47B2-B23B-ADEF9DC72763}" destId="{EE679F94-9BB6-4C0B-91A4-2249219F9573}" srcOrd="0" destOrd="0" presId="urn:microsoft.com/office/officeart/2005/8/layout/hList1"/>
    <dgm:cxn modelId="{3B917C9A-B831-4D53-88D8-6001C317CE1E}" type="presOf" srcId="{E79638E2-13D9-41F5-B811-C3701B6DB4CB}" destId="{C6EB53DB-571D-4151-B657-55DE544BED89}" srcOrd="0" destOrd="0" presId="urn:microsoft.com/office/officeart/2005/8/layout/hList1"/>
    <dgm:cxn modelId="{0DD367F3-D99D-415A-AAB2-C7BD02CD31FD}" srcId="{FFBE8EA2-D327-442A-97EA-10C829E0CAD4}" destId="{DD38835D-7FB3-483F-B836-8D86D1BC5ECF}" srcOrd="0" destOrd="0" parTransId="{14645180-9760-433E-8D72-64351202173C}" sibTransId="{B5C82C8F-F5FB-466B-AE40-14A628781F99}"/>
    <dgm:cxn modelId="{51D059AB-996A-4086-9929-B3FA52EAC4B1}" srcId="{A179753A-A450-4123-AE10-6EAD312852C4}" destId="{2428F651-76E2-4F04-8FD8-C65D30E002A0}" srcOrd="1" destOrd="0" parTransId="{50E9ABC7-A3BB-4CF6-87C9-03820B10DA94}" sibTransId="{D27F79DE-8C05-4F6C-9EA3-9A8FAFD2A6CB}"/>
    <dgm:cxn modelId="{DA315968-404C-464F-AEC5-483DB684A34D}" type="presOf" srcId="{FFBE8EA2-D327-442A-97EA-10C829E0CAD4}" destId="{EA2CBC02-7698-416A-8462-178BCB5D1E59}" srcOrd="0" destOrd="0" presId="urn:microsoft.com/office/officeart/2005/8/layout/hList1"/>
    <dgm:cxn modelId="{D25FECE7-AF76-44DB-94EB-409D5D98CF31}" type="presParOf" srcId="{C6EB53DB-571D-4151-B657-55DE544BED89}" destId="{1A55DE29-14C7-4231-9149-D64888D9AB44}" srcOrd="0" destOrd="0" presId="urn:microsoft.com/office/officeart/2005/8/layout/hList1"/>
    <dgm:cxn modelId="{0851EB54-2F0C-414F-BB3B-535C89E8D33F}" type="presParOf" srcId="{1A55DE29-14C7-4231-9149-D64888D9AB44}" destId="{EA2CBC02-7698-416A-8462-178BCB5D1E59}" srcOrd="0" destOrd="0" presId="urn:microsoft.com/office/officeart/2005/8/layout/hList1"/>
    <dgm:cxn modelId="{DDE332E1-8A84-4AEE-887D-9028F257F418}" type="presParOf" srcId="{1A55DE29-14C7-4231-9149-D64888D9AB44}" destId="{331D2B88-DC2E-4FAE-935C-CAA6666312A1}" srcOrd="1" destOrd="0" presId="urn:microsoft.com/office/officeart/2005/8/layout/hList1"/>
    <dgm:cxn modelId="{B984F0C1-6CE4-423B-96C8-1F908C832381}" type="presParOf" srcId="{C6EB53DB-571D-4151-B657-55DE544BED89}" destId="{DF8F73C6-FD4B-496A-BB7A-1B6FD74A3771}" srcOrd="1" destOrd="0" presId="urn:microsoft.com/office/officeart/2005/8/layout/hList1"/>
    <dgm:cxn modelId="{9FEAC084-1340-4D26-8C4F-F8CD9D37359F}" type="presParOf" srcId="{C6EB53DB-571D-4151-B657-55DE544BED89}" destId="{2AB5DF15-AF0A-4F72-9198-DFB226F74214}" srcOrd="2" destOrd="0" presId="urn:microsoft.com/office/officeart/2005/8/layout/hList1"/>
    <dgm:cxn modelId="{727D990D-2C68-480D-A908-06B30563FDF6}" type="presParOf" srcId="{2AB5DF15-AF0A-4F72-9198-DFB226F74214}" destId="{2E38AA8E-7B43-4505-8480-9F673D8BCEF7}" srcOrd="0" destOrd="0" presId="urn:microsoft.com/office/officeart/2005/8/layout/hList1"/>
    <dgm:cxn modelId="{150F4A9C-154F-4D77-8403-F8C0749F78DD}" type="presParOf" srcId="{2AB5DF15-AF0A-4F72-9198-DFB226F74214}" destId="{EE679F94-9BB6-4C0B-91A4-2249219F9573}" srcOrd="1" destOrd="0" presId="urn:microsoft.com/office/officeart/2005/8/layout/hList1"/>
    <dgm:cxn modelId="{1439746A-34CA-4540-B468-05256ECB1D23}" type="presParOf" srcId="{C6EB53DB-571D-4151-B657-55DE544BED89}" destId="{30678F8E-235F-44FE-B405-1F12C3D87A2A}" srcOrd="3" destOrd="0" presId="urn:microsoft.com/office/officeart/2005/8/layout/hList1"/>
    <dgm:cxn modelId="{BBDE5524-7F52-46FA-B9A7-2F3EF9F71CE3}" type="presParOf" srcId="{C6EB53DB-571D-4151-B657-55DE544BED89}" destId="{B6CD6D80-E079-4494-814D-4F7505C4AAB9}" srcOrd="4" destOrd="0" presId="urn:microsoft.com/office/officeart/2005/8/layout/hList1"/>
    <dgm:cxn modelId="{E5B6E27E-9F6C-4A88-948A-DD10E09AA1F1}" type="presParOf" srcId="{B6CD6D80-E079-4494-814D-4F7505C4AAB9}" destId="{B7A03DCB-F8B1-4310-9F00-FA1D369D5843}" srcOrd="0" destOrd="0" presId="urn:microsoft.com/office/officeart/2005/8/layout/hList1"/>
    <dgm:cxn modelId="{B9744138-F168-4D91-90C6-0B582D6C9795}" type="presParOf" srcId="{B6CD6D80-E079-4494-814D-4F7505C4AAB9}" destId="{6424F8AD-698C-4FFA-9A8B-2BE0A405D6F5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71938-DB29-481C-8902-635B96F5E2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F3166-74EF-453D-A463-F170E056BC1D}">
      <dgm:prSet phldrT="[Текст]" custT="1"/>
      <dgm:spPr/>
      <dgm:t>
        <a:bodyPr/>
        <a:lstStyle/>
        <a:p>
          <a:r>
            <a:rPr lang="ro-RO" sz="2800" dirty="0" smtClean="0"/>
            <a:t>Text</a:t>
          </a:r>
          <a:endParaRPr lang="ru-RU" sz="2800" dirty="0"/>
        </a:p>
      </dgm:t>
    </dgm:pt>
    <dgm:pt modelId="{35FB909C-4E3B-4E1C-BA1D-8D9781FD50CF}" type="parTrans" cxnId="{B87F97C4-E693-46C0-A80C-5B5EFA9E532D}">
      <dgm:prSet/>
      <dgm:spPr/>
      <dgm:t>
        <a:bodyPr/>
        <a:lstStyle/>
        <a:p>
          <a:endParaRPr lang="ru-RU"/>
        </a:p>
      </dgm:t>
    </dgm:pt>
    <dgm:pt modelId="{9AB64E19-030E-4053-B26A-FA803C4DC852}" type="sibTrans" cxnId="{B87F97C4-E693-46C0-A80C-5B5EFA9E532D}">
      <dgm:prSet/>
      <dgm:spPr/>
      <dgm:t>
        <a:bodyPr/>
        <a:lstStyle/>
        <a:p>
          <a:endParaRPr lang="ru-RU"/>
        </a:p>
      </dgm:t>
    </dgm:pt>
    <dgm:pt modelId="{FCB2DA2F-915F-4A15-AE79-6139D0599033}">
      <dgm:prSet phldrT="[Текст]" custT="1"/>
      <dgm:spPr/>
      <dgm:t>
        <a:bodyPr/>
        <a:lstStyle/>
        <a:p>
          <a:r>
            <a:rPr lang="ro-RO" sz="1200" dirty="0" smtClean="0">
              <a:solidFill>
                <a:schemeClr val="bg1"/>
              </a:solidFill>
            </a:rPr>
            <a:t>Intertext (</a:t>
          </a:r>
          <a:r>
            <a:rPr lang="ro-RO" sz="1200" dirty="0" smtClean="0">
              <a:solidFill>
                <a:schemeClr val="bg1"/>
              </a:solidFill>
            </a:rPr>
            <a:t>relaţia de coprezenţă a două sau mai multe texte)</a:t>
          </a:r>
          <a:endParaRPr lang="ru-RU" sz="1200" dirty="0">
            <a:solidFill>
              <a:schemeClr val="bg1"/>
            </a:solidFill>
          </a:endParaRPr>
        </a:p>
      </dgm:t>
    </dgm:pt>
    <dgm:pt modelId="{AA9A91E6-4FAA-42DC-888B-764E063F6C69}" type="parTrans" cxnId="{2606118A-03F5-4874-B3F0-06BF573C6098}">
      <dgm:prSet/>
      <dgm:spPr/>
      <dgm:t>
        <a:bodyPr/>
        <a:lstStyle/>
        <a:p>
          <a:endParaRPr lang="ru-RU"/>
        </a:p>
      </dgm:t>
    </dgm:pt>
    <dgm:pt modelId="{925C6A25-A108-4154-84BE-393D368325B1}" type="sibTrans" cxnId="{2606118A-03F5-4874-B3F0-06BF573C6098}">
      <dgm:prSet/>
      <dgm:spPr/>
      <dgm:t>
        <a:bodyPr/>
        <a:lstStyle/>
        <a:p>
          <a:endParaRPr lang="ru-RU"/>
        </a:p>
      </dgm:t>
    </dgm:pt>
    <dgm:pt modelId="{3AF13238-8B53-4499-98C8-2FF467EB4562}">
      <dgm:prSet phldrT="[Текст]" custT="1"/>
      <dgm:spPr/>
      <dgm:t>
        <a:bodyPr/>
        <a:lstStyle/>
        <a:p>
          <a:r>
            <a:rPr lang="fr-FR" sz="1200" dirty="0" smtClean="0"/>
            <a:t>P</a:t>
          </a:r>
          <a:r>
            <a:rPr lang="ro-RO" sz="1200" dirty="0" smtClean="0"/>
            <a:t>aratext (relația textului cu </a:t>
          </a:r>
          <a:r>
            <a:rPr lang="ro-RO" sz="1200" dirty="0" smtClean="0"/>
            <a:t>titlul, subtitlul, prefeţe etc.) </a:t>
          </a:r>
          <a:endParaRPr lang="ru-RU" sz="1200" dirty="0"/>
        </a:p>
      </dgm:t>
    </dgm:pt>
    <dgm:pt modelId="{BA349868-14D9-4DC6-96AF-8F4DB1209290}" type="parTrans" cxnId="{367293BD-09C3-40C0-8B9B-7275CAAEF69D}">
      <dgm:prSet/>
      <dgm:spPr/>
      <dgm:t>
        <a:bodyPr/>
        <a:lstStyle/>
        <a:p>
          <a:endParaRPr lang="ru-RU"/>
        </a:p>
      </dgm:t>
    </dgm:pt>
    <dgm:pt modelId="{7AAEF494-EC89-46AE-AD47-8D1985A112A6}" type="sibTrans" cxnId="{367293BD-09C3-40C0-8B9B-7275CAAEF69D}">
      <dgm:prSet/>
      <dgm:spPr/>
      <dgm:t>
        <a:bodyPr/>
        <a:lstStyle/>
        <a:p>
          <a:endParaRPr lang="ru-RU"/>
        </a:p>
      </dgm:t>
    </dgm:pt>
    <dgm:pt modelId="{ADAF52E9-3DA6-447E-A5F6-48479047B1EE}">
      <dgm:prSet phldrT="[Текст]"/>
      <dgm:spPr/>
      <dgm:t>
        <a:bodyPr/>
        <a:lstStyle/>
        <a:p>
          <a:r>
            <a:rPr lang="ro-RO" dirty="0" smtClean="0"/>
            <a:t>Metatext </a:t>
          </a:r>
          <a:r>
            <a:rPr lang="ro-RO" dirty="0" smtClean="0"/>
            <a:t>(relaţia de comentariu)</a:t>
          </a:r>
          <a:endParaRPr lang="ru-RU" dirty="0"/>
        </a:p>
      </dgm:t>
    </dgm:pt>
    <dgm:pt modelId="{D74047D4-C0CD-4000-B9E7-E0DBD3F219E2}" type="parTrans" cxnId="{766D8655-B185-4FD1-B9D1-3A33999439F5}">
      <dgm:prSet/>
      <dgm:spPr/>
      <dgm:t>
        <a:bodyPr/>
        <a:lstStyle/>
        <a:p>
          <a:endParaRPr lang="ru-RU"/>
        </a:p>
      </dgm:t>
    </dgm:pt>
    <dgm:pt modelId="{6E17E2EA-F3FD-4677-8E46-7385ACF23EF0}" type="sibTrans" cxnId="{766D8655-B185-4FD1-B9D1-3A33999439F5}">
      <dgm:prSet/>
      <dgm:spPr/>
      <dgm:t>
        <a:bodyPr/>
        <a:lstStyle/>
        <a:p>
          <a:endParaRPr lang="ru-RU"/>
        </a:p>
      </dgm:t>
    </dgm:pt>
    <dgm:pt modelId="{3AF20CAB-70E8-4051-8226-5D4DF1FD332A}">
      <dgm:prSet phldrT="[Текст]"/>
      <dgm:spPr/>
      <dgm:t>
        <a:bodyPr/>
        <a:lstStyle/>
        <a:p>
          <a:r>
            <a:rPr lang="ro-RO" dirty="0" smtClean="0"/>
            <a:t>Arhitext  </a:t>
          </a:r>
          <a:r>
            <a:rPr lang="ro-RO" dirty="0" smtClean="0"/>
            <a:t>(relaţia textului cu genul și specia)</a:t>
          </a:r>
          <a:r>
            <a:rPr lang="ro-RO" dirty="0" smtClean="0"/>
            <a:t> </a:t>
          </a:r>
          <a:endParaRPr lang="ru-RU" dirty="0"/>
        </a:p>
      </dgm:t>
    </dgm:pt>
    <dgm:pt modelId="{F411811F-C384-4B27-B0C7-439AF231F2D8}" type="parTrans" cxnId="{E186E64A-1041-47B5-9908-5867AC841157}">
      <dgm:prSet/>
      <dgm:spPr/>
      <dgm:t>
        <a:bodyPr/>
        <a:lstStyle/>
        <a:p>
          <a:endParaRPr lang="ru-RU"/>
        </a:p>
      </dgm:t>
    </dgm:pt>
    <dgm:pt modelId="{C2C7CB91-EE94-43C9-893F-CDD953099E80}" type="sibTrans" cxnId="{E186E64A-1041-47B5-9908-5867AC841157}">
      <dgm:prSet/>
      <dgm:spPr/>
      <dgm:t>
        <a:bodyPr/>
        <a:lstStyle/>
        <a:p>
          <a:endParaRPr lang="ru-RU"/>
        </a:p>
      </dgm:t>
    </dgm:pt>
    <dgm:pt modelId="{50FA8D00-01BB-4F2C-AF69-194359A6173A}">
      <dgm:prSet phldrT="[Текст]"/>
      <dgm:spPr/>
      <dgm:t>
        <a:bodyPr/>
        <a:lstStyle/>
        <a:p>
          <a:r>
            <a:rPr lang="ro-RO" dirty="0" smtClean="0"/>
            <a:t>Hipertext (raport de derivare a unui text dintr-un alt text )</a:t>
          </a:r>
          <a:endParaRPr lang="ru-RU" dirty="0"/>
        </a:p>
      </dgm:t>
    </dgm:pt>
    <dgm:pt modelId="{24FE4DA1-11D1-4A3B-B6AA-537AB1AF1C0A}" type="parTrans" cxnId="{CD375682-64C1-44AF-9591-CBC2A006D658}">
      <dgm:prSet/>
      <dgm:spPr/>
      <dgm:t>
        <a:bodyPr/>
        <a:lstStyle/>
        <a:p>
          <a:endParaRPr lang="ru-RU"/>
        </a:p>
      </dgm:t>
    </dgm:pt>
    <dgm:pt modelId="{5C87945F-6EC1-443A-B302-8AF8A063CA41}" type="sibTrans" cxnId="{CD375682-64C1-44AF-9591-CBC2A006D658}">
      <dgm:prSet/>
      <dgm:spPr/>
      <dgm:t>
        <a:bodyPr/>
        <a:lstStyle/>
        <a:p>
          <a:endParaRPr lang="ru-RU"/>
        </a:p>
      </dgm:t>
    </dgm:pt>
    <dgm:pt modelId="{1F045AC7-E9C9-4484-A12C-CA4127F1F9BC}" type="pres">
      <dgm:prSet presAssocID="{83971938-DB29-481C-8902-635B96F5E2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B0EA5-3D3D-44F1-B799-0A0BB3934A89}" type="pres">
      <dgm:prSet presAssocID="{290F3166-74EF-453D-A463-F170E056BC1D}" presName="root1" presStyleCnt="0"/>
      <dgm:spPr/>
    </dgm:pt>
    <dgm:pt modelId="{A3D43059-E8A3-4319-9909-65B98789D4D7}" type="pres">
      <dgm:prSet presAssocID="{290F3166-74EF-453D-A463-F170E056BC1D}" presName="LevelOneTextNode" presStyleLbl="node0" presStyleIdx="0" presStyleCnt="1" custScaleX="465887" custScaleY="287008" custLinFactX="-100000" custLinFactNeighborX="-175196" custLinFactNeighborY="-31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3EF11-85CC-4ECE-BB62-B9D2BB7FEF24}" type="pres">
      <dgm:prSet presAssocID="{290F3166-74EF-453D-A463-F170E056BC1D}" presName="level2hierChild" presStyleCnt="0"/>
      <dgm:spPr/>
    </dgm:pt>
    <dgm:pt modelId="{5F6FE6A6-F911-4945-BDE3-EBF85E02E27D}" type="pres">
      <dgm:prSet presAssocID="{AA9A91E6-4FAA-42DC-888B-764E063F6C6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AFAA429-2EB8-42BF-86B5-8C2D3AF4B42F}" type="pres">
      <dgm:prSet presAssocID="{AA9A91E6-4FAA-42DC-888B-764E063F6C6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DE759A-7DD0-4B53-862A-BBB132627617}" type="pres">
      <dgm:prSet presAssocID="{FCB2DA2F-915F-4A15-AE79-6139D0599033}" presName="root2" presStyleCnt="0"/>
      <dgm:spPr/>
    </dgm:pt>
    <dgm:pt modelId="{22565AE7-3CC8-4219-B74B-DB7F38F6E71E}" type="pres">
      <dgm:prSet presAssocID="{FCB2DA2F-915F-4A15-AE79-6139D0599033}" presName="LevelTwoTextNode" presStyleLbl="node2" presStyleIdx="0" presStyleCnt="5" custScaleX="396196" custScaleY="398992" custLinFactX="-44982" custLinFactNeighborX="-100000" custLinFactNeighborY="-1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CED49-34EA-4FD6-9548-AFF5FED5EF07}" type="pres">
      <dgm:prSet presAssocID="{FCB2DA2F-915F-4A15-AE79-6139D0599033}" presName="level3hierChild" presStyleCnt="0"/>
      <dgm:spPr/>
    </dgm:pt>
    <dgm:pt modelId="{2D012E5D-0134-45EC-8D96-71744EBFBA2B}" type="pres">
      <dgm:prSet presAssocID="{BA349868-14D9-4DC6-96AF-8F4DB120929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32CA76F-A35B-4ED7-862B-4032CC1D5931}" type="pres">
      <dgm:prSet presAssocID="{BA349868-14D9-4DC6-96AF-8F4DB120929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DDDAFDE-7422-4EB5-8967-38A2BE54C9DD}" type="pres">
      <dgm:prSet presAssocID="{3AF13238-8B53-4499-98C8-2FF467EB4562}" presName="root2" presStyleCnt="0"/>
      <dgm:spPr/>
    </dgm:pt>
    <dgm:pt modelId="{17EECFDF-57FB-4A3A-80CD-37997447E639}" type="pres">
      <dgm:prSet presAssocID="{3AF13238-8B53-4499-98C8-2FF467EB4562}" presName="LevelTwoTextNode" presStyleLbl="node2" presStyleIdx="1" presStyleCnt="5" custScaleX="423430" custScaleY="284468" custLinFactX="100000" custLinFactY="-23032" custLinFactNeighborX="1844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FEE55-F435-44E9-984A-0ACE44862A8D}" type="pres">
      <dgm:prSet presAssocID="{3AF13238-8B53-4499-98C8-2FF467EB4562}" presName="level3hierChild" presStyleCnt="0"/>
      <dgm:spPr/>
    </dgm:pt>
    <dgm:pt modelId="{809DB2D6-CE8C-4076-AC09-533737ADC0F4}" type="pres">
      <dgm:prSet presAssocID="{D74047D4-C0CD-4000-B9E7-E0DBD3F219E2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1FF5DAB-C259-4C01-BF30-377E900AA16B}" type="pres">
      <dgm:prSet presAssocID="{D74047D4-C0CD-4000-B9E7-E0DBD3F219E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3FA24A8-A161-4D80-BCB8-4CDFF03CFAF7}" type="pres">
      <dgm:prSet presAssocID="{ADAF52E9-3DA6-447E-A5F6-48479047B1EE}" presName="root2" presStyleCnt="0"/>
      <dgm:spPr/>
    </dgm:pt>
    <dgm:pt modelId="{867A94A4-F7E3-4AE2-AE24-9783F11DE073}" type="pres">
      <dgm:prSet presAssocID="{ADAF52E9-3DA6-447E-A5F6-48479047B1EE}" presName="LevelTwoTextNode" presStyleLbl="node2" presStyleIdx="2" presStyleCnt="5" custScaleX="407905" custScaleY="385751" custLinFactX="163716" custLinFactNeighborX="200000" custLinFactNeighborY="-80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FE2FA-641A-4F17-9F6A-C35EB4045866}" type="pres">
      <dgm:prSet presAssocID="{ADAF52E9-3DA6-447E-A5F6-48479047B1EE}" presName="level3hierChild" presStyleCnt="0"/>
      <dgm:spPr/>
    </dgm:pt>
    <dgm:pt modelId="{F6B24E16-12B5-4A36-B509-A0A551E537EA}" type="pres">
      <dgm:prSet presAssocID="{F411811F-C384-4B27-B0C7-439AF231F2D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69C51737-753F-4D51-9D59-5D237D62D89A}" type="pres">
      <dgm:prSet presAssocID="{F411811F-C384-4B27-B0C7-439AF231F2D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DF25FDD-88DD-4CB1-81AA-371A54BB97C1}" type="pres">
      <dgm:prSet presAssocID="{3AF20CAB-70E8-4051-8226-5D4DF1FD332A}" presName="root2" presStyleCnt="0"/>
      <dgm:spPr/>
    </dgm:pt>
    <dgm:pt modelId="{E94A6AB3-A62F-47FC-A415-99E65ADA4E7F}" type="pres">
      <dgm:prSet presAssocID="{3AF20CAB-70E8-4051-8226-5D4DF1FD332A}" presName="LevelTwoTextNode" presStyleLbl="node2" presStyleIdx="3" presStyleCnt="5" custScaleX="415407" custScaleY="322432" custLinFactX="113018" custLinFactNeighborX="200000" custLinFactNeighborY="-2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5776B-6893-4D57-863E-26EEDF1FD6AE}" type="pres">
      <dgm:prSet presAssocID="{3AF20CAB-70E8-4051-8226-5D4DF1FD332A}" presName="level3hierChild" presStyleCnt="0"/>
      <dgm:spPr/>
    </dgm:pt>
    <dgm:pt modelId="{DEDC4FCE-B890-4B35-9F25-21E41D6116A1}" type="pres">
      <dgm:prSet presAssocID="{24FE4DA1-11D1-4A3B-B6AA-537AB1AF1C0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16F2B84-72A3-431B-A1B4-192E2171AF33}" type="pres">
      <dgm:prSet presAssocID="{24FE4DA1-11D1-4A3B-B6AA-537AB1AF1C0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85BC9B7-01AC-4A06-BE0A-BD8D235B99AC}" type="pres">
      <dgm:prSet presAssocID="{50FA8D00-01BB-4F2C-AF69-194359A6173A}" presName="root2" presStyleCnt="0"/>
      <dgm:spPr/>
    </dgm:pt>
    <dgm:pt modelId="{FE2043A0-64C5-4AD8-A72D-59DD1B2C8075}" type="pres">
      <dgm:prSet presAssocID="{50FA8D00-01BB-4F2C-AF69-194359A6173A}" presName="LevelTwoTextNode" presStyleLbl="node2" presStyleIdx="4" presStyleCnt="5" custScaleX="486525" custScaleY="327031" custLinFactX="-81549" custLinFactNeighborX="-100000" custLinFactNeighborY="-6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E3E0DD-B29D-4AB3-A3AD-0A34F5709DC3}" type="pres">
      <dgm:prSet presAssocID="{50FA8D00-01BB-4F2C-AF69-194359A6173A}" presName="level3hierChild" presStyleCnt="0"/>
      <dgm:spPr/>
    </dgm:pt>
  </dgm:ptLst>
  <dgm:cxnLst>
    <dgm:cxn modelId="{2E59239D-887A-4EEC-8F8D-4116AB11AA11}" type="presOf" srcId="{ADAF52E9-3DA6-447E-A5F6-48479047B1EE}" destId="{867A94A4-F7E3-4AE2-AE24-9783F11DE073}" srcOrd="0" destOrd="0" presId="urn:microsoft.com/office/officeart/2005/8/layout/hierarchy2"/>
    <dgm:cxn modelId="{1ECB4249-09A1-43A8-98A9-37F1ADE4297D}" type="presOf" srcId="{3AF13238-8B53-4499-98C8-2FF467EB4562}" destId="{17EECFDF-57FB-4A3A-80CD-37997447E639}" srcOrd="0" destOrd="0" presId="urn:microsoft.com/office/officeart/2005/8/layout/hierarchy2"/>
    <dgm:cxn modelId="{B87F97C4-E693-46C0-A80C-5B5EFA9E532D}" srcId="{83971938-DB29-481C-8902-635B96F5E23B}" destId="{290F3166-74EF-453D-A463-F170E056BC1D}" srcOrd="0" destOrd="0" parTransId="{35FB909C-4E3B-4E1C-BA1D-8D9781FD50CF}" sibTransId="{9AB64E19-030E-4053-B26A-FA803C4DC852}"/>
    <dgm:cxn modelId="{B73A3F8F-AFDE-46A1-B1C7-422E0008213D}" type="presOf" srcId="{F411811F-C384-4B27-B0C7-439AF231F2D8}" destId="{69C51737-753F-4D51-9D59-5D237D62D89A}" srcOrd="1" destOrd="0" presId="urn:microsoft.com/office/officeart/2005/8/layout/hierarchy2"/>
    <dgm:cxn modelId="{B8144D9D-F61E-4AB0-A1EF-6514AAF1BBB7}" type="presOf" srcId="{3AF20CAB-70E8-4051-8226-5D4DF1FD332A}" destId="{E94A6AB3-A62F-47FC-A415-99E65ADA4E7F}" srcOrd="0" destOrd="0" presId="urn:microsoft.com/office/officeart/2005/8/layout/hierarchy2"/>
    <dgm:cxn modelId="{E186E64A-1041-47B5-9908-5867AC841157}" srcId="{290F3166-74EF-453D-A463-F170E056BC1D}" destId="{3AF20CAB-70E8-4051-8226-5D4DF1FD332A}" srcOrd="3" destOrd="0" parTransId="{F411811F-C384-4B27-B0C7-439AF231F2D8}" sibTransId="{C2C7CB91-EE94-43C9-893F-CDD953099E80}"/>
    <dgm:cxn modelId="{B17F5768-D47D-4748-AD44-A3C9CC2C8757}" type="presOf" srcId="{AA9A91E6-4FAA-42DC-888B-764E063F6C69}" destId="{5AFAA429-2EB8-42BF-86B5-8C2D3AF4B42F}" srcOrd="1" destOrd="0" presId="urn:microsoft.com/office/officeart/2005/8/layout/hierarchy2"/>
    <dgm:cxn modelId="{4D79528E-8890-4BF4-BBD4-01ED1E776E0D}" type="presOf" srcId="{BA349868-14D9-4DC6-96AF-8F4DB1209290}" destId="{2D012E5D-0134-45EC-8D96-71744EBFBA2B}" srcOrd="0" destOrd="0" presId="urn:microsoft.com/office/officeart/2005/8/layout/hierarchy2"/>
    <dgm:cxn modelId="{2CF6C7F9-1A10-403C-9689-31CC87EBACA2}" type="presOf" srcId="{24FE4DA1-11D1-4A3B-B6AA-537AB1AF1C0A}" destId="{DEDC4FCE-B890-4B35-9F25-21E41D6116A1}" srcOrd="0" destOrd="0" presId="urn:microsoft.com/office/officeart/2005/8/layout/hierarchy2"/>
    <dgm:cxn modelId="{B3B24232-F654-4E07-81A3-21B47910F039}" type="presOf" srcId="{F411811F-C384-4B27-B0C7-439AF231F2D8}" destId="{F6B24E16-12B5-4A36-B509-A0A551E537EA}" srcOrd="0" destOrd="0" presId="urn:microsoft.com/office/officeart/2005/8/layout/hierarchy2"/>
    <dgm:cxn modelId="{2450F293-6D26-44A2-8F6D-2600050F4F94}" type="presOf" srcId="{D74047D4-C0CD-4000-B9E7-E0DBD3F219E2}" destId="{D1FF5DAB-C259-4C01-BF30-377E900AA16B}" srcOrd="1" destOrd="0" presId="urn:microsoft.com/office/officeart/2005/8/layout/hierarchy2"/>
    <dgm:cxn modelId="{2606118A-03F5-4874-B3F0-06BF573C6098}" srcId="{290F3166-74EF-453D-A463-F170E056BC1D}" destId="{FCB2DA2F-915F-4A15-AE79-6139D0599033}" srcOrd="0" destOrd="0" parTransId="{AA9A91E6-4FAA-42DC-888B-764E063F6C69}" sibTransId="{925C6A25-A108-4154-84BE-393D368325B1}"/>
    <dgm:cxn modelId="{766D8655-B185-4FD1-B9D1-3A33999439F5}" srcId="{290F3166-74EF-453D-A463-F170E056BC1D}" destId="{ADAF52E9-3DA6-447E-A5F6-48479047B1EE}" srcOrd="2" destOrd="0" parTransId="{D74047D4-C0CD-4000-B9E7-E0DBD3F219E2}" sibTransId="{6E17E2EA-F3FD-4677-8E46-7385ACF23EF0}"/>
    <dgm:cxn modelId="{62DC10B6-2B35-4EC4-90AB-FDF9F3B617A2}" type="presOf" srcId="{24FE4DA1-11D1-4A3B-B6AA-537AB1AF1C0A}" destId="{C16F2B84-72A3-431B-A1B4-192E2171AF33}" srcOrd="1" destOrd="0" presId="urn:microsoft.com/office/officeart/2005/8/layout/hierarchy2"/>
    <dgm:cxn modelId="{B15B6997-786A-4689-92CF-D00EF7CB07FC}" type="presOf" srcId="{50FA8D00-01BB-4F2C-AF69-194359A6173A}" destId="{FE2043A0-64C5-4AD8-A72D-59DD1B2C8075}" srcOrd="0" destOrd="0" presId="urn:microsoft.com/office/officeart/2005/8/layout/hierarchy2"/>
    <dgm:cxn modelId="{F21948A5-AA21-40F3-894F-BE778FA1C4AB}" type="presOf" srcId="{BA349868-14D9-4DC6-96AF-8F4DB1209290}" destId="{032CA76F-A35B-4ED7-862B-4032CC1D5931}" srcOrd="1" destOrd="0" presId="urn:microsoft.com/office/officeart/2005/8/layout/hierarchy2"/>
    <dgm:cxn modelId="{367293BD-09C3-40C0-8B9B-7275CAAEF69D}" srcId="{290F3166-74EF-453D-A463-F170E056BC1D}" destId="{3AF13238-8B53-4499-98C8-2FF467EB4562}" srcOrd="1" destOrd="0" parTransId="{BA349868-14D9-4DC6-96AF-8F4DB1209290}" sibTransId="{7AAEF494-EC89-46AE-AD47-8D1985A112A6}"/>
    <dgm:cxn modelId="{A70D6B56-3490-4E0D-98D1-13969C6CF461}" type="presOf" srcId="{FCB2DA2F-915F-4A15-AE79-6139D0599033}" destId="{22565AE7-3CC8-4219-B74B-DB7F38F6E71E}" srcOrd="0" destOrd="0" presId="urn:microsoft.com/office/officeart/2005/8/layout/hierarchy2"/>
    <dgm:cxn modelId="{C2DBD515-75F2-4B86-B07C-74EC022500F9}" type="presOf" srcId="{83971938-DB29-481C-8902-635B96F5E23B}" destId="{1F045AC7-E9C9-4484-A12C-CA4127F1F9BC}" srcOrd="0" destOrd="0" presId="urn:microsoft.com/office/officeart/2005/8/layout/hierarchy2"/>
    <dgm:cxn modelId="{DEE5589B-83EE-46BF-A3D5-E0425A47D49A}" type="presOf" srcId="{AA9A91E6-4FAA-42DC-888B-764E063F6C69}" destId="{5F6FE6A6-F911-4945-BDE3-EBF85E02E27D}" srcOrd="0" destOrd="0" presId="urn:microsoft.com/office/officeart/2005/8/layout/hierarchy2"/>
    <dgm:cxn modelId="{D971ADBA-883C-47C0-9C03-EE9843921CBA}" type="presOf" srcId="{290F3166-74EF-453D-A463-F170E056BC1D}" destId="{A3D43059-E8A3-4319-9909-65B98789D4D7}" srcOrd="0" destOrd="0" presId="urn:microsoft.com/office/officeart/2005/8/layout/hierarchy2"/>
    <dgm:cxn modelId="{50F5528C-B17A-471F-A3C1-B316D57E5273}" type="presOf" srcId="{D74047D4-C0CD-4000-B9E7-E0DBD3F219E2}" destId="{809DB2D6-CE8C-4076-AC09-533737ADC0F4}" srcOrd="0" destOrd="0" presId="urn:microsoft.com/office/officeart/2005/8/layout/hierarchy2"/>
    <dgm:cxn modelId="{CD375682-64C1-44AF-9591-CBC2A006D658}" srcId="{290F3166-74EF-453D-A463-F170E056BC1D}" destId="{50FA8D00-01BB-4F2C-AF69-194359A6173A}" srcOrd="4" destOrd="0" parTransId="{24FE4DA1-11D1-4A3B-B6AA-537AB1AF1C0A}" sibTransId="{5C87945F-6EC1-443A-B302-8AF8A063CA41}"/>
    <dgm:cxn modelId="{B1509B44-81BF-4A1D-8FCD-2EBD91C3A134}" type="presParOf" srcId="{1F045AC7-E9C9-4484-A12C-CA4127F1F9BC}" destId="{E43B0EA5-3D3D-44F1-B799-0A0BB3934A89}" srcOrd="0" destOrd="0" presId="urn:microsoft.com/office/officeart/2005/8/layout/hierarchy2"/>
    <dgm:cxn modelId="{B1B28875-2B85-4387-8E55-FDCA56041FD9}" type="presParOf" srcId="{E43B0EA5-3D3D-44F1-B799-0A0BB3934A89}" destId="{A3D43059-E8A3-4319-9909-65B98789D4D7}" srcOrd="0" destOrd="0" presId="urn:microsoft.com/office/officeart/2005/8/layout/hierarchy2"/>
    <dgm:cxn modelId="{4EFCE63B-2C60-46A3-9C37-FD435EAF9A2D}" type="presParOf" srcId="{E43B0EA5-3D3D-44F1-B799-0A0BB3934A89}" destId="{A023EF11-85CC-4ECE-BB62-B9D2BB7FEF24}" srcOrd="1" destOrd="0" presId="urn:microsoft.com/office/officeart/2005/8/layout/hierarchy2"/>
    <dgm:cxn modelId="{14F58161-1CB7-4B51-AF14-CC73348ECFED}" type="presParOf" srcId="{A023EF11-85CC-4ECE-BB62-B9D2BB7FEF24}" destId="{5F6FE6A6-F911-4945-BDE3-EBF85E02E27D}" srcOrd="0" destOrd="0" presId="urn:microsoft.com/office/officeart/2005/8/layout/hierarchy2"/>
    <dgm:cxn modelId="{7F6D2413-9D64-4C52-A3CF-70DDC61639D1}" type="presParOf" srcId="{5F6FE6A6-F911-4945-BDE3-EBF85E02E27D}" destId="{5AFAA429-2EB8-42BF-86B5-8C2D3AF4B42F}" srcOrd="0" destOrd="0" presId="urn:microsoft.com/office/officeart/2005/8/layout/hierarchy2"/>
    <dgm:cxn modelId="{79DD17CE-608E-486E-942E-8835AA9F314B}" type="presParOf" srcId="{A023EF11-85CC-4ECE-BB62-B9D2BB7FEF24}" destId="{88DE759A-7DD0-4B53-862A-BBB132627617}" srcOrd="1" destOrd="0" presId="urn:microsoft.com/office/officeart/2005/8/layout/hierarchy2"/>
    <dgm:cxn modelId="{CDFA374D-EDF7-47D9-A677-05B2E7D4C541}" type="presParOf" srcId="{88DE759A-7DD0-4B53-862A-BBB132627617}" destId="{22565AE7-3CC8-4219-B74B-DB7F38F6E71E}" srcOrd="0" destOrd="0" presId="urn:microsoft.com/office/officeart/2005/8/layout/hierarchy2"/>
    <dgm:cxn modelId="{E808CA59-052B-41CA-A2C1-E5E7A9C7581D}" type="presParOf" srcId="{88DE759A-7DD0-4B53-862A-BBB132627617}" destId="{3B4CED49-34EA-4FD6-9548-AFF5FED5EF07}" srcOrd="1" destOrd="0" presId="urn:microsoft.com/office/officeart/2005/8/layout/hierarchy2"/>
    <dgm:cxn modelId="{761BDD09-114C-47BC-9D4C-4C75F14948DA}" type="presParOf" srcId="{A023EF11-85CC-4ECE-BB62-B9D2BB7FEF24}" destId="{2D012E5D-0134-45EC-8D96-71744EBFBA2B}" srcOrd="2" destOrd="0" presId="urn:microsoft.com/office/officeart/2005/8/layout/hierarchy2"/>
    <dgm:cxn modelId="{C5E2B9F1-C7ED-4FC8-AE34-B4A5D343642B}" type="presParOf" srcId="{2D012E5D-0134-45EC-8D96-71744EBFBA2B}" destId="{032CA76F-A35B-4ED7-862B-4032CC1D5931}" srcOrd="0" destOrd="0" presId="urn:microsoft.com/office/officeart/2005/8/layout/hierarchy2"/>
    <dgm:cxn modelId="{90A81D57-9D82-4C5A-AB3B-E5205A9B2A8B}" type="presParOf" srcId="{A023EF11-85CC-4ECE-BB62-B9D2BB7FEF24}" destId="{5DDDAFDE-7422-4EB5-8967-38A2BE54C9DD}" srcOrd="3" destOrd="0" presId="urn:microsoft.com/office/officeart/2005/8/layout/hierarchy2"/>
    <dgm:cxn modelId="{DD6E46A5-181D-4DDB-B283-38E53DF12FC3}" type="presParOf" srcId="{5DDDAFDE-7422-4EB5-8967-38A2BE54C9DD}" destId="{17EECFDF-57FB-4A3A-80CD-37997447E639}" srcOrd="0" destOrd="0" presId="urn:microsoft.com/office/officeart/2005/8/layout/hierarchy2"/>
    <dgm:cxn modelId="{E9238086-B1E0-4566-A2A7-B83E29C5796C}" type="presParOf" srcId="{5DDDAFDE-7422-4EB5-8967-38A2BE54C9DD}" destId="{C36FEE55-F435-44E9-984A-0ACE44862A8D}" srcOrd="1" destOrd="0" presId="urn:microsoft.com/office/officeart/2005/8/layout/hierarchy2"/>
    <dgm:cxn modelId="{48AE7565-F222-476C-9EC2-79EAB08EDFCD}" type="presParOf" srcId="{A023EF11-85CC-4ECE-BB62-B9D2BB7FEF24}" destId="{809DB2D6-CE8C-4076-AC09-533737ADC0F4}" srcOrd="4" destOrd="0" presId="urn:microsoft.com/office/officeart/2005/8/layout/hierarchy2"/>
    <dgm:cxn modelId="{D831DAFE-D8B0-46F8-B904-0A0D199B7FC5}" type="presParOf" srcId="{809DB2D6-CE8C-4076-AC09-533737ADC0F4}" destId="{D1FF5DAB-C259-4C01-BF30-377E900AA16B}" srcOrd="0" destOrd="0" presId="urn:microsoft.com/office/officeart/2005/8/layout/hierarchy2"/>
    <dgm:cxn modelId="{07188973-E5B5-4161-9560-332B651C5D1B}" type="presParOf" srcId="{A023EF11-85CC-4ECE-BB62-B9D2BB7FEF24}" destId="{53FA24A8-A161-4D80-BCB8-4CDFF03CFAF7}" srcOrd="5" destOrd="0" presId="urn:microsoft.com/office/officeart/2005/8/layout/hierarchy2"/>
    <dgm:cxn modelId="{AE9D4309-DAD3-4262-8D72-C6AF3648F354}" type="presParOf" srcId="{53FA24A8-A161-4D80-BCB8-4CDFF03CFAF7}" destId="{867A94A4-F7E3-4AE2-AE24-9783F11DE073}" srcOrd="0" destOrd="0" presId="urn:microsoft.com/office/officeart/2005/8/layout/hierarchy2"/>
    <dgm:cxn modelId="{65DDEC6C-C46B-4BF7-BC95-DAC3EC4B28C7}" type="presParOf" srcId="{53FA24A8-A161-4D80-BCB8-4CDFF03CFAF7}" destId="{2D5FE2FA-641A-4F17-9F6A-C35EB4045866}" srcOrd="1" destOrd="0" presId="urn:microsoft.com/office/officeart/2005/8/layout/hierarchy2"/>
    <dgm:cxn modelId="{7BA224AF-D14E-4414-B914-E380DE957238}" type="presParOf" srcId="{A023EF11-85CC-4ECE-BB62-B9D2BB7FEF24}" destId="{F6B24E16-12B5-4A36-B509-A0A551E537EA}" srcOrd="6" destOrd="0" presId="urn:microsoft.com/office/officeart/2005/8/layout/hierarchy2"/>
    <dgm:cxn modelId="{80ADFA33-A5A4-4D62-B77A-580CA5B3A8C8}" type="presParOf" srcId="{F6B24E16-12B5-4A36-B509-A0A551E537EA}" destId="{69C51737-753F-4D51-9D59-5D237D62D89A}" srcOrd="0" destOrd="0" presId="urn:microsoft.com/office/officeart/2005/8/layout/hierarchy2"/>
    <dgm:cxn modelId="{C2CCFCD2-11F1-4920-A9E8-4DD71D2DCC29}" type="presParOf" srcId="{A023EF11-85CC-4ECE-BB62-B9D2BB7FEF24}" destId="{0DF25FDD-88DD-4CB1-81AA-371A54BB97C1}" srcOrd="7" destOrd="0" presId="urn:microsoft.com/office/officeart/2005/8/layout/hierarchy2"/>
    <dgm:cxn modelId="{C9C5A732-841B-4BC7-AA55-97A147B1E334}" type="presParOf" srcId="{0DF25FDD-88DD-4CB1-81AA-371A54BB97C1}" destId="{E94A6AB3-A62F-47FC-A415-99E65ADA4E7F}" srcOrd="0" destOrd="0" presId="urn:microsoft.com/office/officeart/2005/8/layout/hierarchy2"/>
    <dgm:cxn modelId="{DC368F5E-FCC8-44E7-A98D-12A8C523C83C}" type="presParOf" srcId="{0DF25FDD-88DD-4CB1-81AA-371A54BB97C1}" destId="{5855776B-6893-4D57-863E-26EEDF1FD6AE}" srcOrd="1" destOrd="0" presId="urn:microsoft.com/office/officeart/2005/8/layout/hierarchy2"/>
    <dgm:cxn modelId="{DC5A7E3B-FFB6-4170-9C61-8714A909BE2A}" type="presParOf" srcId="{A023EF11-85CC-4ECE-BB62-B9D2BB7FEF24}" destId="{DEDC4FCE-B890-4B35-9F25-21E41D6116A1}" srcOrd="8" destOrd="0" presId="urn:microsoft.com/office/officeart/2005/8/layout/hierarchy2"/>
    <dgm:cxn modelId="{403145C8-2755-48F1-A617-DABF8F0B106A}" type="presParOf" srcId="{DEDC4FCE-B890-4B35-9F25-21E41D6116A1}" destId="{C16F2B84-72A3-431B-A1B4-192E2171AF33}" srcOrd="0" destOrd="0" presId="urn:microsoft.com/office/officeart/2005/8/layout/hierarchy2"/>
    <dgm:cxn modelId="{FDF1133A-E784-4747-B0D4-678E2384CC15}" type="presParOf" srcId="{A023EF11-85CC-4ECE-BB62-B9D2BB7FEF24}" destId="{985BC9B7-01AC-4A06-BE0A-BD8D235B99AC}" srcOrd="9" destOrd="0" presId="urn:microsoft.com/office/officeart/2005/8/layout/hierarchy2"/>
    <dgm:cxn modelId="{77119E43-7E57-4BD4-9316-A4E658560872}" type="presParOf" srcId="{985BC9B7-01AC-4A06-BE0A-BD8D235B99AC}" destId="{FE2043A0-64C5-4AD8-A72D-59DD1B2C8075}" srcOrd="0" destOrd="0" presId="urn:microsoft.com/office/officeart/2005/8/layout/hierarchy2"/>
    <dgm:cxn modelId="{A4F60A40-8643-4402-A7B6-84EDF487BA31}" type="presParOf" srcId="{985BC9B7-01AC-4A06-BE0A-BD8D235B99AC}" destId="{0AE3E0DD-B29D-4AB3-A3AD-0A34F5709DC3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0" y="1141379"/>
            <a:ext cx="8455500" cy="2409271"/>
          </a:xfrm>
        </p:spPr>
        <p:txBody>
          <a:bodyPr/>
          <a:lstStyle/>
          <a:p>
            <a:r>
              <a:rPr lang="ro-RO" dirty="0" smtClean="0"/>
              <a:t>Didactica lecturii. </a:t>
            </a:r>
            <a:r>
              <a:rPr lang="en-US" dirty="0" err="1" smtClean="0"/>
              <a:t>Receptarea</a:t>
            </a:r>
            <a:r>
              <a:rPr lang="en-US" dirty="0" smtClean="0"/>
              <a:t> </a:t>
            </a:r>
            <a:r>
              <a:rPr lang="ro-RO" dirty="0" smtClean="0"/>
              <a:t>textului </a:t>
            </a:r>
            <a:r>
              <a:rPr lang="en-US" dirty="0" err="1" smtClean="0"/>
              <a:t>literar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91830" y="194553"/>
            <a:ext cx="8540470" cy="525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3200" dirty="0" smtClean="0"/>
              <a:t>M</a:t>
            </a:r>
            <a:r>
              <a:rPr lang="fr-FR" sz="3200" dirty="0" err="1" smtClean="0"/>
              <a:t>odalităţi</a:t>
            </a:r>
            <a:r>
              <a:rPr lang="fr-FR" sz="3200" dirty="0" smtClean="0"/>
              <a:t>  de  </a:t>
            </a:r>
            <a:r>
              <a:rPr lang="fr-FR" sz="3200" dirty="0" err="1" smtClean="0"/>
              <a:t>abordare</a:t>
            </a:r>
            <a:r>
              <a:rPr lang="ro-RO" sz="3200" dirty="0" smtClean="0"/>
              <a:t> </a:t>
            </a:r>
            <a:r>
              <a:rPr lang="fr-FR" sz="3200" dirty="0" smtClean="0"/>
              <a:t>a  </a:t>
            </a:r>
            <a:r>
              <a:rPr lang="fr-FR" sz="3200" dirty="0" err="1" smtClean="0"/>
              <a:t>textului</a:t>
            </a:r>
            <a:r>
              <a:rPr lang="ro-RO" sz="3200" dirty="0" smtClean="0"/>
              <a:t> 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16732" y="810638"/>
            <a:ext cx="8942962" cy="3758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ilustrativă</a:t>
            </a:r>
            <a:r>
              <a:rPr lang="ro-RO" sz="1400" b="1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lectura</a:t>
            </a:r>
            <a:r>
              <a:rPr lang="fr-FR" sz="1400" dirty="0" smtClean="0"/>
              <a:t> </a:t>
            </a:r>
            <a:r>
              <a:rPr lang="fr-FR" sz="1400" dirty="0" err="1" smtClean="0"/>
              <a:t>unui</a:t>
            </a:r>
            <a:r>
              <a:rPr lang="fr-FR" sz="1400" dirty="0" smtClean="0"/>
              <a:t> </a:t>
            </a:r>
            <a:r>
              <a:rPr lang="fr-FR" sz="1400" dirty="0" err="1" smtClean="0"/>
              <a:t>text</a:t>
            </a:r>
            <a:r>
              <a:rPr lang="fr-FR" sz="1400" dirty="0" smtClean="0"/>
              <a:t> </a:t>
            </a:r>
            <a:r>
              <a:rPr lang="fr-FR" sz="1400" dirty="0" err="1" smtClean="0"/>
              <a:t>ilustrativ</a:t>
            </a:r>
            <a:r>
              <a:rPr lang="fr-FR" sz="1400" dirty="0" smtClean="0"/>
              <a:t> </a:t>
            </a:r>
            <a:r>
              <a:rPr lang="fr-FR" sz="1400" dirty="0" err="1" smtClean="0"/>
              <a:t>pentru</a:t>
            </a:r>
            <a:r>
              <a:rPr lang="fr-FR" sz="1400" dirty="0" smtClean="0"/>
              <a:t> un curent </a:t>
            </a:r>
            <a:r>
              <a:rPr lang="fr-FR" sz="1400" dirty="0" err="1" smtClean="0"/>
              <a:t>literar</a:t>
            </a:r>
            <a:r>
              <a:rPr lang="fr-FR" sz="1400" dirty="0" smtClean="0"/>
              <a:t>, </a:t>
            </a:r>
            <a:r>
              <a:rPr lang="fr-FR" sz="1400" dirty="0" err="1" smtClean="0"/>
              <a:t>identificarea</a:t>
            </a:r>
            <a:r>
              <a:rPr lang="fr-FR" sz="1400" dirty="0" smtClean="0"/>
              <a:t>, </a:t>
            </a:r>
            <a:r>
              <a:rPr lang="fr-FR" sz="1400" dirty="0" err="1" smtClean="0"/>
              <a:t>împreună</a:t>
            </a:r>
            <a:r>
              <a:rPr lang="fr-FR" sz="1400" dirty="0" smtClean="0"/>
              <a:t> </a:t>
            </a:r>
            <a:r>
              <a:rPr lang="fr-FR" sz="1400" dirty="0" err="1" smtClean="0"/>
              <a:t>cu</a:t>
            </a:r>
            <a:r>
              <a:rPr lang="fr-FR" sz="1400" dirty="0" smtClean="0"/>
              <a:t> </a:t>
            </a:r>
            <a:r>
              <a:rPr lang="fr-FR" sz="1400" dirty="0" err="1" smtClean="0"/>
              <a:t>elevii</a:t>
            </a:r>
            <a:r>
              <a:rPr lang="fr-FR" sz="1400" dirty="0" smtClean="0"/>
              <a:t>, a </a:t>
            </a:r>
            <a:r>
              <a:rPr lang="fr-FR" sz="1400" dirty="0" err="1" smtClean="0"/>
              <a:t>trăsăturilor</a:t>
            </a:r>
            <a:r>
              <a:rPr lang="fr-FR" sz="1400" dirty="0" smtClean="0"/>
              <a:t> </a:t>
            </a:r>
            <a:r>
              <a:rPr lang="fr-FR" sz="1400" dirty="0" err="1" smtClean="0"/>
              <a:t>marcante</a:t>
            </a:r>
            <a:r>
              <a:rPr lang="fr-FR" sz="1400" dirty="0" smtClean="0"/>
              <a:t> ale </a:t>
            </a:r>
            <a:r>
              <a:rPr lang="fr-FR" sz="1400" dirty="0" err="1" smtClean="0"/>
              <a:t>textului</a:t>
            </a:r>
            <a:r>
              <a:rPr lang="fr-FR" sz="1400" dirty="0" smtClean="0"/>
              <a:t>);</a:t>
            </a:r>
            <a:endParaRPr lang="ru-RU" sz="1400" dirty="0" smtClean="0"/>
          </a:p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 </a:t>
            </a:r>
            <a:r>
              <a:rPr lang="fr-FR" sz="1400" b="1" dirty="0" err="1" smtClean="0"/>
              <a:t>centrată</a:t>
            </a:r>
            <a:r>
              <a:rPr lang="ro-RO" sz="1400" b="1" dirty="0" smtClean="0"/>
              <a:t> </a:t>
            </a:r>
            <a:r>
              <a:rPr lang="fr-FR" sz="1400" b="1" dirty="0" err="1" smtClean="0"/>
              <a:t>pe</a:t>
            </a:r>
            <a:r>
              <a:rPr lang="fr-FR" sz="1400" b="1" dirty="0" smtClean="0"/>
              <a:t> „</a:t>
            </a:r>
            <a:r>
              <a:rPr lang="fr-FR" sz="1400" b="1" dirty="0" err="1" smtClean="0"/>
              <a:t>punctele</a:t>
            </a:r>
            <a:r>
              <a:rPr lang="fr-FR" sz="1400" b="1" dirty="0" smtClean="0"/>
              <a:t>   tari</a:t>
            </a:r>
            <a:r>
              <a:rPr lang="ro-RO" sz="1400" b="1" dirty="0" smtClean="0"/>
              <a:t>”</a:t>
            </a:r>
            <a:r>
              <a:rPr lang="fr-FR" sz="1400" dirty="0" smtClean="0"/>
              <a:t> ale </a:t>
            </a:r>
            <a:r>
              <a:rPr lang="fr-FR" sz="1400" dirty="0" err="1" smtClean="0"/>
              <a:t>textului</a:t>
            </a:r>
            <a:r>
              <a:rPr lang="fr-FR" sz="1400" dirty="0" smtClean="0"/>
              <a:t>  (</a:t>
            </a:r>
            <a:r>
              <a:rPr lang="fr-FR" sz="1400" dirty="0" err="1" smtClean="0"/>
              <a:t>identificarea</a:t>
            </a:r>
            <a:r>
              <a:rPr lang="fr-FR" sz="1400" dirty="0" smtClean="0"/>
              <a:t> </a:t>
            </a:r>
            <a:r>
              <a:rPr lang="fr-FR" sz="1400" dirty="0" err="1" smtClean="0"/>
              <a:t>elementelor</a:t>
            </a:r>
            <a:r>
              <a:rPr lang="fr-FR" sz="1400" dirty="0" smtClean="0"/>
              <a:t>-</a:t>
            </a:r>
            <a:r>
              <a:rPr lang="fr-FR" sz="1400" dirty="0" err="1" smtClean="0"/>
              <a:t>cheie</a:t>
            </a:r>
            <a:r>
              <a:rPr lang="fr-FR" sz="1400" dirty="0" smtClean="0"/>
              <a:t> </a:t>
            </a:r>
            <a:r>
              <a:rPr lang="fr-FR" sz="1400" dirty="0" err="1" smtClean="0"/>
              <a:t>pentru</a:t>
            </a:r>
            <a:r>
              <a:rPr lang="fr-FR" sz="1400" dirty="0" smtClean="0"/>
              <a:t>     </a:t>
            </a:r>
            <a:r>
              <a:rPr lang="fr-FR" sz="1400" dirty="0" err="1" smtClean="0"/>
              <a:t>interpretarea</a:t>
            </a:r>
            <a:r>
              <a:rPr lang="fr-FR" sz="1400" dirty="0" smtClean="0"/>
              <a:t> </a:t>
            </a:r>
            <a:r>
              <a:rPr lang="fr-FR" sz="1400" dirty="0" err="1" smtClean="0"/>
              <a:t>textului</a:t>
            </a:r>
            <a:r>
              <a:rPr lang="fr-FR" sz="1400" dirty="0" smtClean="0"/>
              <a:t>, </a:t>
            </a:r>
            <a:r>
              <a:rPr lang="fr-FR" sz="1400" dirty="0" err="1" smtClean="0"/>
              <a:t>opţiuni</a:t>
            </a:r>
            <a:r>
              <a:rPr lang="fr-FR" sz="1400" dirty="0" smtClean="0"/>
              <a:t>/alternative </a:t>
            </a:r>
            <a:r>
              <a:rPr lang="fr-FR" sz="1400" dirty="0" err="1" smtClean="0"/>
              <a:t>interpretative</a:t>
            </a:r>
            <a:r>
              <a:rPr lang="fr-FR" sz="1400" dirty="0" smtClean="0"/>
              <a:t>);</a:t>
            </a:r>
            <a:endParaRPr lang="ru-RU" sz="1400" dirty="0" smtClean="0"/>
          </a:p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retoric</a:t>
            </a:r>
            <a:r>
              <a:rPr lang="fr-FR" sz="1400" b="1" dirty="0" smtClean="0"/>
              <a:t>-</a:t>
            </a:r>
            <a:r>
              <a:rPr lang="fr-FR" sz="1400" b="1" dirty="0" err="1" smtClean="0"/>
              <a:t>argumentativă</a:t>
            </a:r>
            <a:r>
              <a:rPr lang="fr-FR" sz="1400" dirty="0" smtClean="0"/>
              <a:t> (</a:t>
            </a:r>
            <a:r>
              <a:rPr lang="fr-FR" sz="1400" dirty="0" err="1" smtClean="0"/>
              <a:t>identificarea</a:t>
            </a:r>
            <a:r>
              <a:rPr lang="ro-RO" sz="1400" dirty="0" smtClean="0"/>
              <a:t> </a:t>
            </a:r>
            <a:r>
              <a:rPr lang="fr-FR" sz="1400" dirty="0" err="1" smtClean="0"/>
              <a:t>elementelor</a:t>
            </a:r>
            <a:r>
              <a:rPr lang="fr-FR" sz="1400" dirty="0" smtClean="0"/>
              <a:t> </a:t>
            </a:r>
            <a:r>
              <a:rPr lang="fr-FR" sz="1400" dirty="0" err="1" smtClean="0"/>
              <a:t>specifice</a:t>
            </a:r>
            <a:r>
              <a:rPr lang="fr-FR" sz="1400" dirty="0" smtClean="0"/>
              <a:t> </a:t>
            </a:r>
            <a:r>
              <a:rPr lang="fr-FR" sz="1400" dirty="0" err="1" smtClean="0"/>
              <a:t>discursului</a:t>
            </a:r>
            <a:r>
              <a:rPr lang="fr-FR" sz="1400" dirty="0" smtClean="0"/>
              <a:t> de tip </a:t>
            </a:r>
            <a:r>
              <a:rPr lang="fr-FR" sz="1400" dirty="0" err="1" smtClean="0"/>
              <a:t>argumentativ</a:t>
            </a:r>
            <a:r>
              <a:rPr lang="fr-FR" sz="1400" dirty="0" smtClean="0"/>
              <a:t>,  </a:t>
            </a:r>
            <a:r>
              <a:rPr lang="fr-FR" sz="1400" dirty="0" err="1" smtClean="0"/>
              <a:t>analizarea</a:t>
            </a:r>
            <a:r>
              <a:rPr lang="fr-FR" sz="1400" dirty="0" smtClean="0"/>
              <a:t> </a:t>
            </a:r>
            <a:r>
              <a:rPr lang="fr-FR" sz="1400" dirty="0" err="1" smtClean="0"/>
              <a:t>acestora</a:t>
            </a:r>
            <a:r>
              <a:rPr lang="fr-FR" sz="1400" dirty="0" smtClean="0"/>
              <a:t>);</a:t>
            </a:r>
            <a:endParaRPr lang="ru-RU" sz="1400" dirty="0" smtClean="0"/>
          </a:p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problematizantă</a:t>
            </a:r>
            <a:r>
              <a:rPr lang="ro-RO" sz="1400" b="1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pornind</a:t>
            </a:r>
            <a:r>
              <a:rPr lang="fr-FR" sz="1400" dirty="0" smtClean="0"/>
              <a:t> de la </a:t>
            </a:r>
            <a:r>
              <a:rPr lang="fr-FR" sz="1400" dirty="0" err="1" smtClean="0"/>
              <a:t>elementele</a:t>
            </a:r>
            <a:r>
              <a:rPr lang="ro-RO" sz="1400" dirty="0" smtClean="0"/>
              <a:t>-</a:t>
            </a:r>
            <a:r>
              <a:rPr lang="fr-FR" sz="1400" dirty="0" err="1" smtClean="0"/>
              <a:t>surpriză</a:t>
            </a:r>
            <a:r>
              <a:rPr lang="ro-RO" sz="1400" dirty="0" smtClean="0"/>
              <a:t> </a:t>
            </a:r>
            <a:r>
              <a:rPr lang="fr-FR" sz="1400" dirty="0" smtClean="0"/>
              <a:t>ale </a:t>
            </a:r>
            <a:r>
              <a:rPr lang="fr-FR" sz="1400" dirty="0" err="1" smtClean="0"/>
              <a:t>textului</a:t>
            </a:r>
            <a:r>
              <a:rPr lang="fr-FR" sz="1400" dirty="0" smtClean="0"/>
              <a:t>, de la </a:t>
            </a:r>
            <a:r>
              <a:rPr lang="fr-FR" sz="1400" dirty="0" err="1" smtClean="0"/>
              <a:t>obscurităţile</a:t>
            </a:r>
            <a:r>
              <a:rPr lang="ro-RO" sz="1400" dirty="0" smtClean="0"/>
              <a:t> lui</a:t>
            </a:r>
            <a:r>
              <a:rPr lang="fr-FR" sz="1400" dirty="0" smtClean="0"/>
              <a:t>);</a:t>
            </a:r>
            <a:endParaRPr lang="ru-RU" sz="1400" dirty="0" smtClean="0"/>
          </a:p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 </a:t>
            </a:r>
            <a:r>
              <a:rPr lang="fr-FR" sz="1400" b="1" dirty="0" err="1" smtClean="0"/>
              <a:t>tabulară</a:t>
            </a:r>
            <a:r>
              <a:rPr lang="fr-FR" sz="1400" dirty="0" smtClean="0"/>
              <a:t>  (</a:t>
            </a:r>
            <a:r>
              <a:rPr lang="fr-FR" sz="1400" dirty="0" err="1" smtClean="0"/>
              <a:t>identificarea</a:t>
            </a:r>
            <a:r>
              <a:rPr lang="fr-FR" sz="1400" dirty="0" smtClean="0"/>
              <a:t> </a:t>
            </a:r>
            <a:r>
              <a:rPr lang="fr-FR" sz="1400" dirty="0" err="1" smtClean="0"/>
              <a:t>paradigmelor</a:t>
            </a:r>
            <a:r>
              <a:rPr lang="fr-FR" sz="1400" dirty="0" smtClean="0"/>
              <a:t> </a:t>
            </a:r>
            <a:r>
              <a:rPr lang="fr-FR" sz="1400" dirty="0" err="1" smtClean="0"/>
              <a:t>semantice</a:t>
            </a:r>
            <a:r>
              <a:rPr lang="fr-FR" sz="1400" dirty="0" smtClean="0"/>
              <a:t> ale </a:t>
            </a:r>
            <a:r>
              <a:rPr lang="fr-FR" sz="1400" dirty="0" err="1" smtClean="0"/>
              <a:t>textului</a:t>
            </a:r>
            <a:r>
              <a:rPr lang="fr-FR" sz="1400" dirty="0" smtClean="0"/>
              <a:t>/ </a:t>
            </a:r>
            <a:r>
              <a:rPr lang="fr-FR" sz="1400" dirty="0" err="1" smtClean="0"/>
              <a:t>câmpuri</a:t>
            </a:r>
            <a:r>
              <a:rPr lang="fr-FR" sz="1400" dirty="0" smtClean="0"/>
              <a:t>  </a:t>
            </a:r>
            <a:r>
              <a:rPr lang="fr-FR" sz="1400" dirty="0" err="1" smtClean="0"/>
              <a:t>semantice</a:t>
            </a:r>
            <a:r>
              <a:rPr lang="fr-FR" sz="1400" dirty="0" smtClean="0"/>
              <a:t>/ lexicale), </a:t>
            </a:r>
            <a:r>
              <a:rPr lang="fr-FR" sz="1400" dirty="0" err="1" smtClean="0"/>
              <a:t>corelaţii</a:t>
            </a:r>
            <a:r>
              <a:rPr lang="fr-FR" sz="1400" dirty="0" smtClean="0"/>
              <a:t> </a:t>
            </a:r>
            <a:r>
              <a:rPr lang="fr-FR" sz="1400" dirty="0" err="1" smtClean="0"/>
              <a:t>în</a:t>
            </a:r>
            <a:r>
              <a:rPr lang="fr-FR" sz="1400" dirty="0" smtClean="0"/>
              <a:t> plan </a:t>
            </a:r>
            <a:r>
              <a:rPr lang="fr-FR" sz="1400" dirty="0" err="1" smtClean="0"/>
              <a:t>denotativ</a:t>
            </a:r>
            <a:r>
              <a:rPr lang="fr-FR" sz="1400" dirty="0" smtClean="0"/>
              <a:t>/</a:t>
            </a:r>
            <a:r>
              <a:rPr lang="fr-FR" sz="1400" dirty="0" err="1" smtClean="0"/>
              <a:t>conotativ</a:t>
            </a:r>
            <a:r>
              <a:rPr lang="fr-FR" sz="1400" dirty="0" smtClean="0"/>
              <a:t>;</a:t>
            </a:r>
            <a:endParaRPr lang="ru-RU" sz="1400" dirty="0" smtClean="0"/>
          </a:p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 </a:t>
            </a:r>
            <a:r>
              <a:rPr lang="fr-FR" sz="1400" b="1" dirty="0" err="1" smtClean="0"/>
              <a:t>din</a:t>
            </a:r>
            <a:r>
              <a:rPr lang="fr-FR" sz="1400" b="1" dirty="0" smtClean="0"/>
              <a:t>  </a:t>
            </a:r>
            <a:r>
              <a:rPr lang="fr-FR" sz="1400" b="1" dirty="0" err="1" smtClean="0"/>
              <a:t>perspectivă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comunicativă</a:t>
            </a:r>
            <a:r>
              <a:rPr lang="fr-FR" sz="1400" dirty="0" smtClean="0"/>
              <a:t>  (</a:t>
            </a:r>
            <a:r>
              <a:rPr lang="fr-FR" sz="1400" dirty="0" err="1" smtClean="0"/>
              <a:t>identificarea</a:t>
            </a:r>
            <a:r>
              <a:rPr lang="fr-FR" sz="1400" dirty="0" smtClean="0"/>
              <a:t>  </a:t>
            </a:r>
            <a:r>
              <a:rPr lang="fr-FR" sz="1400" dirty="0" err="1" smtClean="0"/>
              <a:t>rolurilor</a:t>
            </a:r>
            <a:r>
              <a:rPr lang="fr-FR" sz="1400" dirty="0" smtClean="0"/>
              <a:t>  de  </a:t>
            </a:r>
            <a:r>
              <a:rPr lang="fr-FR" sz="1400" dirty="0" err="1" smtClean="0"/>
              <a:t>comunicare</a:t>
            </a:r>
            <a:r>
              <a:rPr lang="fr-FR" sz="1400" dirty="0" smtClean="0"/>
              <a:t>,  </a:t>
            </a:r>
            <a:r>
              <a:rPr lang="fr-FR" sz="1400" dirty="0" err="1" smtClean="0"/>
              <a:t>interpretarea</a:t>
            </a:r>
            <a:r>
              <a:rPr lang="fr-FR" sz="1400" dirty="0" smtClean="0"/>
              <a:t>  </a:t>
            </a:r>
            <a:r>
              <a:rPr lang="fr-FR" sz="1400" dirty="0" err="1" smtClean="0"/>
              <a:t>mesajului</a:t>
            </a:r>
            <a:r>
              <a:rPr lang="fr-FR" sz="1400" dirty="0" smtClean="0"/>
              <a:t>  ca  </a:t>
            </a:r>
            <a:r>
              <a:rPr lang="fr-FR" sz="1400" dirty="0" err="1" smtClean="0"/>
              <a:t>act</a:t>
            </a:r>
            <a:r>
              <a:rPr lang="fr-FR" sz="1400" dirty="0" smtClean="0"/>
              <a:t>  de  </a:t>
            </a:r>
            <a:r>
              <a:rPr lang="fr-FR" sz="1400" dirty="0" err="1" smtClean="0"/>
              <a:t>comunicare</a:t>
            </a:r>
            <a:r>
              <a:rPr lang="fr-FR" sz="1400" dirty="0" smtClean="0"/>
              <a:t>) </a:t>
            </a:r>
            <a:endParaRPr lang="ru-RU" sz="1400" dirty="0" smtClean="0"/>
          </a:p>
          <a:p>
            <a:r>
              <a:rPr lang="fr-FR" sz="1400" b="1" dirty="0" err="1" smtClean="0"/>
              <a:t>Abordarea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structurală</a:t>
            </a:r>
            <a:r>
              <a:rPr lang="ro-RO" sz="1400" b="1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analiza</a:t>
            </a:r>
            <a:r>
              <a:rPr lang="fr-FR" sz="1400" dirty="0" smtClean="0"/>
              <a:t> </a:t>
            </a:r>
            <a:r>
              <a:rPr lang="fr-FR" sz="1400" dirty="0" err="1" smtClean="0"/>
              <a:t>pe</a:t>
            </a:r>
            <a:r>
              <a:rPr lang="fr-FR" sz="1400" dirty="0" smtClean="0"/>
              <a:t> </a:t>
            </a:r>
            <a:r>
              <a:rPr lang="fr-FR" sz="1400" dirty="0" err="1" smtClean="0"/>
              <a:t>niveluri</a:t>
            </a:r>
            <a:r>
              <a:rPr lang="fr-FR" sz="1400" dirty="0" smtClean="0"/>
              <a:t> de </a:t>
            </a:r>
            <a:r>
              <a:rPr lang="fr-FR" sz="1400" dirty="0" err="1" smtClean="0"/>
              <a:t>organizare</a:t>
            </a:r>
            <a:r>
              <a:rPr lang="fr-FR" sz="1400" dirty="0" smtClean="0"/>
              <a:t> a </a:t>
            </a:r>
            <a:r>
              <a:rPr lang="fr-FR" sz="1400" dirty="0" err="1" smtClean="0"/>
              <a:t>textului</a:t>
            </a:r>
            <a:r>
              <a:rPr lang="fr-FR" sz="1400" dirty="0" smtClean="0"/>
              <a:t>: </a:t>
            </a:r>
            <a:r>
              <a:rPr lang="fr-FR" sz="1400" dirty="0" err="1" smtClean="0"/>
              <a:t>fonetic</a:t>
            </a:r>
            <a:r>
              <a:rPr lang="fr-FR" sz="1400" dirty="0" smtClean="0"/>
              <a:t>, </a:t>
            </a:r>
            <a:r>
              <a:rPr lang="fr-FR" sz="1400" dirty="0" err="1" smtClean="0"/>
              <a:t>morfosintactic</a:t>
            </a:r>
            <a:r>
              <a:rPr lang="fr-FR" sz="1400" dirty="0" smtClean="0"/>
              <a:t>, </a:t>
            </a:r>
            <a:r>
              <a:rPr lang="fr-FR" sz="1400" dirty="0" err="1" smtClean="0"/>
              <a:t>semantic</a:t>
            </a:r>
            <a:r>
              <a:rPr lang="fr-FR" sz="1400" dirty="0" smtClean="0"/>
              <a:t>  etc.,  </a:t>
            </a:r>
            <a:r>
              <a:rPr lang="fr-FR" sz="1400" dirty="0" err="1" smtClean="0"/>
              <a:t>corelaţii</a:t>
            </a:r>
            <a:r>
              <a:rPr lang="fr-FR" sz="1400" dirty="0" smtClean="0"/>
              <a:t>  </a:t>
            </a:r>
            <a:r>
              <a:rPr lang="fr-FR" sz="1400" dirty="0" err="1" smtClean="0"/>
              <a:t>între</a:t>
            </a:r>
            <a:r>
              <a:rPr lang="fr-FR" sz="1400" dirty="0" smtClean="0"/>
              <a:t>  </a:t>
            </a:r>
            <a:r>
              <a:rPr lang="fr-FR" sz="1400" dirty="0" err="1" smtClean="0"/>
              <a:t>observaţiile</a:t>
            </a:r>
            <a:r>
              <a:rPr lang="fr-FR" sz="1400" dirty="0" smtClean="0"/>
              <a:t> </a:t>
            </a:r>
            <a:r>
              <a:rPr lang="fr-FR" sz="1400" dirty="0" err="1" smtClean="0"/>
              <a:t>făcute</a:t>
            </a:r>
            <a:r>
              <a:rPr lang="fr-FR" sz="1400" dirty="0" smtClean="0"/>
              <a:t> </a:t>
            </a:r>
            <a:r>
              <a:rPr lang="fr-FR" sz="1400" dirty="0" err="1" smtClean="0"/>
              <a:t>pe</a:t>
            </a:r>
            <a:r>
              <a:rPr lang="fr-FR" sz="1400" dirty="0" smtClean="0"/>
              <a:t> </a:t>
            </a:r>
            <a:r>
              <a:rPr lang="fr-FR" sz="1400" dirty="0" err="1" smtClean="0"/>
              <a:t>diversele</a:t>
            </a:r>
            <a:r>
              <a:rPr lang="fr-FR" sz="1400" dirty="0" smtClean="0"/>
              <a:t> </a:t>
            </a:r>
            <a:r>
              <a:rPr lang="fr-FR" sz="1400" dirty="0" err="1" smtClean="0"/>
              <a:t>paliere</a:t>
            </a:r>
            <a:r>
              <a:rPr lang="fr-FR" sz="1400" dirty="0" smtClean="0"/>
              <a:t> ale </a:t>
            </a:r>
            <a:r>
              <a:rPr lang="fr-FR" sz="1400" dirty="0" err="1" smtClean="0"/>
              <a:t>analizei</a:t>
            </a:r>
            <a:r>
              <a:rPr lang="fr-FR" sz="1400" dirty="0" smtClean="0"/>
              <a:t>);</a:t>
            </a:r>
            <a:endParaRPr lang="ru-RU" sz="1400" dirty="0" smtClean="0"/>
          </a:p>
          <a:p>
            <a:r>
              <a:rPr lang="en-US" sz="1400" b="1" dirty="0" err="1" smtClean="0"/>
              <a:t>Abordarea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lineară</a:t>
            </a:r>
            <a:r>
              <a:rPr lang="en-US" sz="1400" dirty="0" smtClean="0"/>
              <a:t>  (la   prima   </a:t>
            </a:r>
            <a:r>
              <a:rPr lang="en-US" sz="1400" dirty="0" err="1" smtClean="0"/>
              <a:t>lectură</a:t>
            </a:r>
            <a:r>
              <a:rPr lang="ro-RO" sz="1400" dirty="0" smtClean="0"/>
              <a:t> </a:t>
            </a:r>
            <a:r>
              <a:rPr lang="en-US" sz="1400" dirty="0" err="1" smtClean="0"/>
              <a:t>şi</a:t>
            </a:r>
            <a:r>
              <a:rPr lang="en-US" sz="1400" dirty="0" smtClean="0"/>
              <a:t>   la   </a:t>
            </a:r>
            <a:r>
              <a:rPr lang="en-US" sz="1400" dirty="0" err="1" smtClean="0"/>
              <a:t>relectură</a:t>
            </a:r>
            <a:r>
              <a:rPr lang="en-US" sz="1400" dirty="0" smtClean="0"/>
              <a:t> -  </a:t>
            </a:r>
            <a:r>
              <a:rPr lang="en-US" sz="1400" dirty="0" err="1" smtClean="0"/>
              <a:t>progresie</a:t>
            </a:r>
            <a:r>
              <a:rPr lang="en-US" sz="1400" dirty="0" smtClean="0"/>
              <a:t>  </a:t>
            </a:r>
            <a:r>
              <a:rPr lang="en-US" sz="1400" dirty="0" err="1" smtClean="0"/>
              <a:t>textuală</a:t>
            </a:r>
            <a:r>
              <a:rPr lang="en-US" sz="1400" dirty="0" smtClean="0"/>
              <a:t>,  </a:t>
            </a:r>
            <a:r>
              <a:rPr lang="en-US" sz="1400" dirty="0" err="1" smtClean="0"/>
              <a:t>conştientizarea</a:t>
            </a:r>
            <a:r>
              <a:rPr lang="en-US" sz="1400" dirty="0" smtClean="0"/>
              <a:t>  </a:t>
            </a:r>
            <a:r>
              <a:rPr lang="en-US" sz="1400" dirty="0" err="1" smtClean="0"/>
              <a:t>aşteptărilor</a:t>
            </a:r>
            <a:r>
              <a:rPr lang="en-US" sz="1400" dirty="0" smtClean="0"/>
              <a:t>,  </a:t>
            </a:r>
            <a:r>
              <a:rPr lang="en-US" sz="1400" dirty="0" err="1" smtClean="0"/>
              <a:t>anticipări</a:t>
            </a:r>
            <a:r>
              <a:rPr lang="en-US" sz="1400" dirty="0" smtClean="0"/>
              <a:t>, </a:t>
            </a:r>
            <a:r>
              <a:rPr lang="en-US" sz="1400" dirty="0" err="1" smtClean="0"/>
              <a:t>formarea</a:t>
            </a:r>
            <a:r>
              <a:rPr lang="en-US" sz="1400" dirty="0" smtClean="0"/>
              <a:t> </a:t>
            </a:r>
            <a:r>
              <a:rPr lang="en-US" sz="1400" dirty="0" err="1" smtClean="0"/>
              <a:t>macrostructurilor</a:t>
            </a:r>
            <a:r>
              <a:rPr lang="en-US" sz="1400" dirty="0" smtClean="0"/>
              <a:t> comprehensive, feedback-</a:t>
            </a:r>
            <a:r>
              <a:rPr lang="en-US" sz="1400" dirty="0" err="1" smtClean="0"/>
              <a:t>uri</a:t>
            </a:r>
            <a:r>
              <a:rPr lang="en-US" sz="1400" dirty="0" smtClean="0"/>
              <a:t>);</a:t>
            </a:r>
            <a:endParaRPr lang="ru-RU" sz="1400" dirty="0" smtClean="0"/>
          </a:p>
          <a:p>
            <a:r>
              <a:rPr lang="en-US" sz="1400" b="1" dirty="0" err="1" smtClean="0"/>
              <a:t>Abordarea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afectivă</a:t>
            </a:r>
            <a:r>
              <a:rPr lang="en-US" sz="1400" b="1" dirty="0" smtClean="0"/>
              <a:t> / </a:t>
            </a:r>
            <a:r>
              <a:rPr lang="en-US" sz="1400" b="1" dirty="0" err="1" smtClean="0"/>
              <a:t>emoţională</a:t>
            </a:r>
            <a:r>
              <a:rPr lang="en-US" sz="1400" dirty="0" smtClean="0"/>
              <a:t>  (</a:t>
            </a:r>
            <a:r>
              <a:rPr lang="en-US" sz="1400" dirty="0" err="1" smtClean="0"/>
              <a:t>reacţii</a:t>
            </a:r>
            <a:r>
              <a:rPr lang="en-US" sz="1400" dirty="0" smtClean="0"/>
              <a:t>  de  </a:t>
            </a:r>
            <a:r>
              <a:rPr lang="en-US" sz="1400" dirty="0" err="1" smtClean="0"/>
              <a:t>identificare</a:t>
            </a:r>
            <a:r>
              <a:rPr lang="en-US" sz="1400" dirty="0" smtClean="0"/>
              <a:t>/</a:t>
            </a:r>
            <a:r>
              <a:rPr lang="en-US" sz="1400" dirty="0" err="1" smtClean="0"/>
              <a:t>respingere</a:t>
            </a:r>
            <a:r>
              <a:rPr lang="en-US" sz="1400" dirty="0" smtClean="0"/>
              <a:t>, </a:t>
            </a:r>
            <a:r>
              <a:rPr lang="en-US" sz="1400" dirty="0" err="1" smtClean="0"/>
              <a:t>corelarea</a:t>
            </a:r>
            <a:r>
              <a:rPr lang="en-US" sz="1400" dirty="0" smtClean="0"/>
              <a:t> cu </a:t>
            </a:r>
            <a:r>
              <a:rPr lang="en-US" sz="1400" dirty="0" err="1" smtClean="0"/>
              <a:t>experienţe</a:t>
            </a:r>
            <a:r>
              <a:rPr lang="en-US" sz="1400" dirty="0" smtClean="0"/>
              <a:t> </a:t>
            </a:r>
            <a:r>
              <a:rPr lang="en-US" sz="1400" dirty="0" err="1" smtClean="0"/>
              <a:t>personale</a:t>
            </a:r>
            <a:r>
              <a:rPr lang="en-US" sz="1400" dirty="0" smtClean="0"/>
              <a:t>).</a:t>
            </a:r>
            <a:endParaRPr lang="ru-RU" sz="14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>
              <a:spcBef>
                <a:spcPts val="1600"/>
              </a:spcBef>
              <a:buNone/>
            </a:pPr>
            <a:r>
              <a:rPr lang="en" sz="2400" b="1" dirty="0" smtClean="0">
                <a:solidFill>
                  <a:srgbClr val="C00000"/>
                </a:solidFill>
              </a:rPr>
              <a:t>➥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04" y="129703"/>
            <a:ext cx="8572896" cy="466928"/>
          </a:xfrm>
        </p:spPr>
        <p:txBody>
          <a:bodyPr/>
          <a:lstStyle/>
          <a:p>
            <a:r>
              <a:rPr lang="en-US" b="1" dirty="0" err="1" smtClean="0"/>
              <a:t>Tehnici</a:t>
            </a:r>
            <a:r>
              <a:rPr lang="en-US" b="1" dirty="0" smtClean="0"/>
              <a:t> de </a:t>
            </a:r>
            <a:r>
              <a:rPr lang="en-US" b="1" dirty="0" err="1" smtClean="0"/>
              <a:t>lectură</a:t>
            </a:r>
            <a:r>
              <a:rPr lang="en-US" b="1" dirty="0" smtClean="0"/>
              <a:t> cu </a:t>
            </a:r>
            <a:r>
              <a:rPr lang="en-US" b="1" dirty="0" err="1" smtClean="0"/>
              <a:t>conotație</a:t>
            </a:r>
            <a:r>
              <a:rPr lang="en-US" b="1" dirty="0" smtClean="0"/>
              <a:t> </a:t>
            </a:r>
            <a:r>
              <a:rPr lang="en-US" b="1" dirty="0" err="1" smtClean="0"/>
              <a:t>ludică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40340"/>
            <a:ext cx="8520600" cy="3628535"/>
          </a:xfrm>
        </p:spPr>
        <p:txBody>
          <a:bodyPr/>
          <a:lstStyle/>
          <a:p>
            <a:r>
              <a:rPr lang="en-US" sz="1200" b="1" i="1" dirty="0" err="1" smtClean="0"/>
              <a:t>Citirea</a:t>
            </a:r>
            <a:r>
              <a:rPr lang="en-US" sz="1200" dirty="0" smtClean="0"/>
              <a:t> </a:t>
            </a:r>
            <a:r>
              <a:rPr lang="en-US" sz="1200" b="1" i="1" dirty="0" smtClean="0"/>
              <a:t>model. </a:t>
            </a:r>
            <a:r>
              <a:rPr lang="ro-RO" sz="1200" dirty="0" smtClean="0"/>
              <a:t>P</a:t>
            </a:r>
            <a:r>
              <a:rPr lang="en-US" sz="1200" dirty="0" err="1" smtClean="0"/>
              <a:t>rofesorul</a:t>
            </a:r>
            <a:r>
              <a:rPr lang="en-US" sz="1200" dirty="0" smtClean="0"/>
              <a:t>  </a:t>
            </a:r>
            <a:r>
              <a:rPr lang="en-US" sz="1200" dirty="0" err="1" smtClean="0"/>
              <a:t>citește</a:t>
            </a:r>
            <a:r>
              <a:rPr lang="en-US" sz="1200" dirty="0" smtClean="0"/>
              <a:t> cu </a:t>
            </a:r>
            <a:r>
              <a:rPr lang="en-US" sz="1200" dirty="0" err="1" smtClean="0"/>
              <a:t>expresivitate</a:t>
            </a:r>
            <a:r>
              <a:rPr lang="en-US" sz="1200" dirty="0" smtClean="0"/>
              <a:t> </a:t>
            </a:r>
            <a:r>
              <a:rPr lang="en-US" sz="1200" dirty="0" err="1" smtClean="0"/>
              <a:t>adecvată</a:t>
            </a:r>
            <a:r>
              <a:rPr lang="en-US" sz="1200" dirty="0" smtClean="0"/>
              <a:t> un text </a:t>
            </a:r>
            <a:r>
              <a:rPr lang="en-US" sz="1200" dirty="0" err="1" smtClean="0"/>
              <a:t>literar</a:t>
            </a:r>
            <a:r>
              <a:rPr lang="en-US" sz="1200" dirty="0" smtClean="0"/>
              <a:t>-artistic.</a:t>
            </a:r>
            <a:endParaRPr lang="ru-RU" sz="1200" dirty="0" smtClean="0"/>
          </a:p>
          <a:p>
            <a:r>
              <a:rPr lang="en-US" sz="1200" b="1" i="1" dirty="0" err="1" smtClean="0"/>
              <a:t>Citirea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în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cor</a:t>
            </a:r>
            <a:r>
              <a:rPr lang="en-US" sz="1200" dirty="0" smtClean="0"/>
              <a:t> </a:t>
            </a:r>
            <a:r>
              <a:rPr lang="ro-RO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 err="1" smtClean="0"/>
              <a:t>Activizează</a:t>
            </a:r>
            <a:r>
              <a:rPr lang="en-US" sz="1200" dirty="0" smtClean="0"/>
              <a:t> </a:t>
            </a:r>
            <a:r>
              <a:rPr lang="en-US" sz="1200" dirty="0" err="1" smtClean="0"/>
              <a:t>şi</a:t>
            </a:r>
            <a:r>
              <a:rPr lang="en-US" sz="1200" dirty="0" smtClean="0"/>
              <a:t> </a:t>
            </a:r>
            <a:r>
              <a:rPr lang="en-US" sz="1200" dirty="0" err="1" smtClean="0"/>
              <a:t>menţine</a:t>
            </a:r>
            <a:r>
              <a:rPr lang="en-US" sz="1200" dirty="0" smtClean="0"/>
              <a:t> </a:t>
            </a:r>
            <a:r>
              <a:rPr lang="en-US" sz="1200" dirty="0" err="1" smtClean="0"/>
              <a:t>atenția</a:t>
            </a:r>
            <a:r>
              <a:rPr lang="en-US" sz="1200" dirty="0" smtClean="0"/>
              <a:t> </a:t>
            </a:r>
            <a:r>
              <a:rPr lang="en-US" sz="1200" dirty="0" err="1" smtClean="0"/>
              <a:t>întregului</a:t>
            </a:r>
            <a:r>
              <a:rPr lang="en-US" sz="1200" dirty="0" smtClean="0"/>
              <a:t> </a:t>
            </a:r>
            <a:r>
              <a:rPr lang="en-US" sz="1200" dirty="0" err="1" smtClean="0"/>
              <a:t>grup</a:t>
            </a:r>
            <a:r>
              <a:rPr lang="en-US" sz="1200" dirty="0" smtClean="0"/>
              <a:t>, </a:t>
            </a:r>
            <a:r>
              <a:rPr lang="en-US" sz="1200" dirty="0" err="1" smtClean="0"/>
              <a:t>dar</a:t>
            </a:r>
            <a:r>
              <a:rPr lang="en-US" sz="1200" dirty="0" smtClean="0"/>
              <a:t> </a:t>
            </a:r>
            <a:r>
              <a:rPr lang="en-US" sz="1200" dirty="0" err="1" smtClean="0"/>
              <a:t>aplicată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multă</a:t>
            </a:r>
            <a:r>
              <a:rPr lang="en-US" sz="1200" dirty="0" smtClean="0"/>
              <a:t> </a:t>
            </a:r>
            <a:r>
              <a:rPr lang="en-US" sz="1200" dirty="0" err="1" smtClean="0"/>
              <a:t>vreme</a:t>
            </a:r>
            <a:r>
              <a:rPr lang="en-US" sz="1200" dirty="0" smtClean="0"/>
              <a:t> </a:t>
            </a:r>
            <a:r>
              <a:rPr lang="en-US" sz="1200" dirty="0" err="1" smtClean="0"/>
              <a:t>devine</a:t>
            </a:r>
            <a:r>
              <a:rPr lang="en-US" sz="1200" dirty="0" smtClean="0"/>
              <a:t> </a:t>
            </a:r>
            <a:r>
              <a:rPr lang="en-US" sz="1200" dirty="0" err="1" smtClean="0"/>
              <a:t>plictisitoare</a:t>
            </a:r>
            <a:r>
              <a:rPr lang="en-US" sz="1200" dirty="0" smtClean="0"/>
              <a:t>. Este </a:t>
            </a:r>
            <a:r>
              <a:rPr lang="en-US" sz="1200" dirty="0" err="1" smtClean="0"/>
              <a:t>recomandabilă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lectura</a:t>
            </a:r>
            <a:r>
              <a:rPr lang="en-US" sz="1200" dirty="0" smtClean="0"/>
              <a:t> </a:t>
            </a:r>
            <a:r>
              <a:rPr lang="en-US" sz="1200" dirty="0" err="1" smtClean="0"/>
              <a:t>unui</a:t>
            </a:r>
            <a:r>
              <a:rPr lang="en-US" sz="1200" dirty="0" smtClean="0"/>
              <a:t> </a:t>
            </a:r>
            <a:r>
              <a:rPr lang="en-US" sz="1200" dirty="0" err="1" smtClean="0"/>
              <a:t>catren</a:t>
            </a:r>
            <a:r>
              <a:rPr lang="en-US" sz="1200" dirty="0" smtClean="0"/>
              <a:t> </a:t>
            </a:r>
            <a:r>
              <a:rPr lang="en-US" sz="1200" dirty="0" err="1" smtClean="0"/>
              <a:t>sau</a:t>
            </a:r>
            <a:r>
              <a:rPr lang="en-US" sz="1200" dirty="0" smtClean="0"/>
              <a:t> </a:t>
            </a:r>
            <a:r>
              <a:rPr lang="en-US" sz="1200" dirty="0" err="1" smtClean="0"/>
              <a:t>poezii</a:t>
            </a:r>
            <a:r>
              <a:rPr lang="en-US" sz="1200" dirty="0" smtClean="0"/>
              <a:t> </a:t>
            </a:r>
            <a:r>
              <a:rPr lang="en-US" sz="1200" dirty="0" err="1" smtClean="0"/>
              <a:t>scurte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b="1" i="1" dirty="0" err="1" smtClean="0"/>
              <a:t>Citirea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în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perechi</a:t>
            </a:r>
            <a:r>
              <a:rPr lang="en-US" sz="1200" dirty="0" smtClean="0"/>
              <a:t> </a:t>
            </a:r>
            <a:r>
              <a:rPr lang="ro-RO" sz="1200" dirty="0" smtClean="0"/>
              <a:t>.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acest</a:t>
            </a:r>
            <a:r>
              <a:rPr lang="en-US" sz="1200" dirty="0" smtClean="0"/>
              <a:t> </a:t>
            </a:r>
            <a:r>
              <a:rPr lang="en-US" sz="1200" dirty="0" err="1" smtClean="0"/>
              <a:t>caz</a:t>
            </a:r>
            <a:r>
              <a:rPr lang="en-US" sz="1200" dirty="0" smtClean="0"/>
              <a:t>, </a:t>
            </a:r>
            <a:r>
              <a:rPr lang="en-US" sz="1200" dirty="0" err="1" smtClean="0"/>
              <a:t>sunt</a:t>
            </a:r>
            <a:r>
              <a:rPr lang="en-US" sz="1200" dirty="0" smtClean="0"/>
              <a:t> </a:t>
            </a:r>
            <a:r>
              <a:rPr lang="en-US" sz="1200" dirty="0" err="1" smtClean="0"/>
              <a:t>solicitaţi</a:t>
            </a:r>
            <a:r>
              <a:rPr lang="en-US" sz="1200" dirty="0" smtClean="0"/>
              <a:t> </a:t>
            </a:r>
            <a:r>
              <a:rPr lang="en-US" sz="1200" dirty="0" err="1" smtClean="0"/>
              <a:t>doi</a:t>
            </a:r>
            <a:r>
              <a:rPr lang="en-US" sz="1200" dirty="0" smtClean="0"/>
              <a:t> </a:t>
            </a:r>
            <a:r>
              <a:rPr lang="en-US" sz="1200" dirty="0" err="1" smtClean="0"/>
              <a:t>cititorii</a:t>
            </a:r>
            <a:r>
              <a:rPr lang="en-US" sz="1200" dirty="0" smtClean="0"/>
              <a:t>, fie cu </a:t>
            </a:r>
            <a:r>
              <a:rPr lang="en-US" sz="1200" dirty="0" err="1" smtClean="0"/>
              <a:t>capacităţi</a:t>
            </a:r>
            <a:r>
              <a:rPr lang="en-US" sz="1200" dirty="0" smtClean="0"/>
              <a:t> </a:t>
            </a:r>
            <a:r>
              <a:rPr lang="en-US" sz="1200" dirty="0" err="1" smtClean="0"/>
              <a:t>egale</a:t>
            </a:r>
            <a:r>
              <a:rPr lang="en-US" sz="1200" dirty="0" smtClean="0"/>
              <a:t> de </a:t>
            </a:r>
            <a:r>
              <a:rPr lang="en-US" sz="1200" dirty="0" err="1" smtClean="0"/>
              <a:t>citire</a:t>
            </a:r>
            <a:r>
              <a:rPr lang="en-US" sz="1200" dirty="0" smtClean="0"/>
              <a:t>, fie </a:t>
            </a:r>
            <a:r>
              <a:rPr lang="en-US" sz="1200" dirty="0" err="1" smtClean="0"/>
              <a:t>diferite</a:t>
            </a:r>
            <a:r>
              <a:rPr lang="en-US" sz="1200" dirty="0" smtClean="0"/>
              <a:t>. Este o </a:t>
            </a:r>
            <a:r>
              <a:rPr lang="en-US" sz="1200" dirty="0" err="1" smtClean="0"/>
              <a:t>variantă</a:t>
            </a:r>
            <a:r>
              <a:rPr lang="en-US" sz="1200" dirty="0" smtClean="0"/>
              <a:t> </a:t>
            </a:r>
            <a:r>
              <a:rPr lang="en-US" sz="1200" dirty="0" err="1" smtClean="0"/>
              <a:t>interesantă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ales </a:t>
            </a:r>
            <a:r>
              <a:rPr lang="en-US" sz="1200" dirty="0" err="1" smtClean="0"/>
              <a:t>atunci</a:t>
            </a:r>
            <a:r>
              <a:rPr lang="en-US" sz="1200" dirty="0" smtClean="0"/>
              <a:t> </a:t>
            </a:r>
            <a:r>
              <a:rPr lang="en-US" sz="1200" dirty="0" err="1" smtClean="0"/>
              <a:t>când</a:t>
            </a:r>
            <a:r>
              <a:rPr lang="en-US" sz="1200" dirty="0" smtClean="0"/>
              <a:t> </a:t>
            </a:r>
            <a:r>
              <a:rPr lang="en-US" sz="1200" dirty="0" err="1" smtClean="0"/>
              <a:t>partenerii</a:t>
            </a:r>
            <a:r>
              <a:rPr lang="en-US" sz="1200" dirty="0" smtClean="0"/>
              <a:t> se </a:t>
            </a:r>
            <a:r>
              <a:rPr lang="en-US" sz="1200" dirty="0" err="1" smtClean="0"/>
              <a:t>schimbă</a:t>
            </a:r>
            <a:r>
              <a:rPr lang="en-US" sz="1200" dirty="0" smtClean="0"/>
              <a:t> permanent. </a:t>
            </a:r>
            <a:r>
              <a:rPr lang="en-US" sz="1200" dirty="0" err="1" smtClean="0"/>
              <a:t>Unul</a:t>
            </a:r>
            <a:r>
              <a:rPr lang="en-US" sz="1200" dirty="0" smtClean="0"/>
              <a:t> </a:t>
            </a:r>
            <a:r>
              <a:rPr lang="en-US" sz="1200" dirty="0" err="1" smtClean="0"/>
              <a:t>citeşte</a:t>
            </a:r>
            <a:r>
              <a:rPr lang="en-US" sz="1200" dirty="0" smtClean="0"/>
              <a:t> cu voce </a:t>
            </a:r>
            <a:r>
              <a:rPr lang="en-US" sz="1200" dirty="0" err="1" smtClean="0"/>
              <a:t>mai</a:t>
            </a:r>
            <a:r>
              <a:rPr lang="en-US" sz="1200" dirty="0" smtClean="0"/>
              <a:t> tare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aşa</a:t>
            </a:r>
            <a:r>
              <a:rPr lang="en-US" sz="1200" dirty="0" smtClean="0"/>
              <a:t> </a:t>
            </a:r>
            <a:r>
              <a:rPr lang="en-US" sz="1200" dirty="0" err="1" smtClean="0"/>
              <a:t>fel</a:t>
            </a:r>
            <a:r>
              <a:rPr lang="en-US" sz="1200" dirty="0" smtClean="0"/>
              <a:t> </a:t>
            </a:r>
            <a:r>
              <a:rPr lang="en-US" sz="1200" dirty="0" err="1" smtClean="0"/>
              <a:t>încât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</a:t>
            </a:r>
            <a:r>
              <a:rPr lang="en-US" sz="1200" dirty="0" err="1" smtClean="0"/>
              <a:t>poată</a:t>
            </a:r>
            <a:r>
              <a:rPr lang="en-US" sz="1200" dirty="0" smtClean="0"/>
              <a:t> </a:t>
            </a:r>
            <a:r>
              <a:rPr lang="en-US" sz="1200" dirty="0" err="1" smtClean="0"/>
              <a:t>fi</a:t>
            </a:r>
            <a:r>
              <a:rPr lang="en-US" sz="1200" dirty="0" smtClean="0"/>
              <a:t> </a:t>
            </a:r>
            <a:r>
              <a:rPr lang="en-US" sz="1200" dirty="0" err="1" smtClean="0"/>
              <a:t>urmărit</a:t>
            </a:r>
            <a:r>
              <a:rPr lang="en-US" sz="1200" dirty="0" smtClean="0"/>
              <a:t> de </a:t>
            </a:r>
            <a:r>
              <a:rPr lang="en-US" sz="1200" dirty="0" err="1" smtClean="0"/>
              <a:t>partenerul</a:t>
            </a:r>
            <a:r>
              <a:rPr lang="en-US" sz="1200" dirty="0" smtClean="0"/>
              <a:t> cu </a:t>
            </a:r>
            <a:r>
              <a:rPr lang="en-US" sz="1200" dirty="0" err="1" smtClean="0"/>
              <a:t>dificultăți</a:t>
            </a:r>
            <a:r>
              <a:rPr lang="en-US" sz="1200" dirty="0" smtClean="0"/>
              <a:t> la </a:t>
            </a:r>
            <a:r>
              <a:rPr lang="en-US" sz="1200" dirty="0" err="1" smtClean="0"/>
              <a:t>citire</a:t>
            </a:r>
            <a:r>
              <a:rPr lang="en-US" sz="1200" dirty="0" smtClean="0"/>
              <a:t>. Are un </a:t>
            </a:r>
            <a:r>
              <a:rPr lang="en-US" sz="1200" dirty="0" err="1" smtClean="0"/>
              <a:t>rol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diminuarea</a:t>
            </a:r>
            <a:r>
              <a:rPr lang="en-US" sz="1200" dirty="0" smtClean="0"/>
              <a:t> </a:t>
            </a:r>
            <a:r>
              <a:rPr lang="en-US" sz="1200" dirty="0" err="1" smtClean="0"/>
              <a:t>inhibiţiilor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timpul</a:t>
            </a:r>
            <a:r>
              <a:rPr lang="en-US" sz="1200" dirty="0" smtClean="0"/>
              <a:t> </a:t>
            </a:r>
            <a:r>
              <a:rPr lang="en-US" sz="1200" dirty="0" err="1" smtClean="0"/>
              <a:t>citirii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b="1" i="1" dirty="0" err="1" smtClean="0"/>
              <a:t>Citirea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în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ștafetă</a:t>
            </a:r>
            <a:r>
              <a:rPr lang="ro-RO" sz="1200" b="1" i="1" dirty="0" smtClean="0"/>
              <a:t>.</a:t>
            </a:r>
            <a:r>
              <a:rPr lang="en-US" sz="1200" dirty="0" smtClean="0"/>
              <a:t> </a:t>
            </a:r>
            <a:r>
              <a:rPr lang="en-US" sz="1200" dirty="0" err="1" smtClean="0"/>
              <a:t>Fiecare</a:t>
            </a:r>
            <a:r>
              <a:rPr lang="en-US" sz="1200" dirty="0" smtClean="0"/>
              <a:t> participant </a:t>
            </a:r>
            <a:r>
              <a:rPr lang="en-US" sz="1200" dirty="0" err="1" smtClean="0"/>
              <a:t>citeşte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ro-RO" sz="1200" dirty="0" smtClean="0"/>
              <a:t>- </a:t>
            </a:r>
            <a:r>
              <a:rPr lang="en-US" sz="1200" dirty="0" err="1" smtClean="0"/>
              <a:t>două</a:t>
            </a:r>
            <a:r>
              <a:rPr lang="en-US" sz="1200" dirty="0" smtClean="0"/>
              <a:t> </a:t>
            </a:r>
            <a:r>
              <a:rPr lang="en-US" sz="1200" dirty="0" err="1" smtClean="0"/>
              <a:t>propoziţii</a:t>
            </a:r>
            <a:r>
              <a:rPr lang="en-US" sz="1200" dirty="0" smtClean="0"/>
              <a:t>, </a:t>
            </a:r>
            <a:r>
              <a:rPr lang="en-US" sz="1200" dirty="0" err="1" smtClean="0"/>
              <a:t>după</a:t>
            </a:r>
            <a:r>
              <a:rPr lang="en-US" sz="1200" dirty="0" smtClean="0"/>
              <a:t> care </a:t>
            </a:r>
            <a:r>
              <a:rPr lang="en-US" sz="1200" dirty="0" err="1" smtClean="0"/>
              <a:t>solicită</a:t>
            </a:r>
            <a:r>
              <a:rPr lang="en-US" sz="1200" dirty="0" smtClean="0"/>
              <a:t>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unul</a:t>
            </a:r>
            <a:r>
              <a:rPr lang="en-US" sz="1200" dirty="0" smtClean="0"/>
              <a:t> </a:t>
            </a:r>
            <a:r>
              <a:rPr lang="en-US" sz="1200" dirty="0" err="1" smtClean="0"/>
              <a:t>dintre</a:t>
            </a:r>
            <a:r>
              <a:rPr lang="en-US" sz="1200" dirty="0" smtClean="0"/>
              <a:t> </a:t>
            </a:r>
            <a:r>
              <a:rPr lang="en-US" sz="1200" dirty="0" err="1" smtClean="0"/>
              <a:t>colegii</a:t>
            </a:r>
            <a:r>
              <a:rPr lang="en-US" sz="1200" dirty="0" smtClean="0"/>
              <a:t> </a:t>
            </a:r>
            <a:r>
              <a:rPr lang="en-US" sz="1200" dirty="0" err="1" smtClean="0"/>
              <a:t>săi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continue </a:t>
            </a:r>
            <a:r>
              <a:rPr lang="en-US" sz="1200" dirty="0" err="1" smtClean="0"/>
              <a:t>citirea</a:t>
            </a:r>
            <a:r>
              <a:rPr lang="en-US" sz="1200" dirty="0" smtClean="0"/>
              <a:t>. Este o </a:t>
            </a:r>
            <a:r>
              <a:rPr lang="en-US" sz="1200" dirty="0" err="1" smtClean="0"/>
              <a:t>modalitate</a:t>
            </a:r>
            <a:r>
              <a:rPr lang="en-US" sz="1200" dirty="0" smtClean="0"/>
              <a:t> de </a:t>
            </a:r>
            <a:r>
              <a:rPr lang="en-US" sz="1200" dirty="0" err="1" smtClean="0"/>
              <a:t>citire</a:t>
            </a:r>
            <a:r>
              <a:rPr lang="en-US" sz="1200" dirty="0" smtClean="0"/>
              <a:t> care </a:t>
            </a:r>
            <a:r>
              <a:rPr lang="en-US" sz="1200" dirty="0" err="1" smtClean="0"/>
              <a:t>menține</a:t>
            </a:r>
            <a:r>
              <a:rPr lang="en-US" sz="1200" dirty="0" smtClean="0"/>
              <a:t> </a:t>
            </a:r>
            <a:r>
              <a:rPr lang="en-US" sz="1200" dirty="0" err="1" smtClean="0"/>
              <a:t>interesul</a:t>
            </a:r>
            <a:r>
              <a:rPr lang="en-US" sz="1200" dirty="0" smtClean="0"/>
              <a:t> </a:t>
            </a:r>
            <a:r>
              <a:rPr lang="en-US" sz="1200" dirty="0" err="1" smtClean="0"/>
              <a:t>întregului</a:t>
            </a:r>
            <a:r>
              <a:rPr lang="en-US" sz="1200" dirty="0" smtClean="0"/>
              <a:t> </a:t>
            </a:r>
            <a:r>
              <a:rPr lang="en-US" sz="1200" dirty="0" err="1" smtClean="0"/>
              <a:t>grup</a:t>
            </a:r>
            <a:r>
              <a:rPr lang="en-US" sz="1200" dirty="0" smtClean="0"/>
              <a:t>. </a:t>
            </a:r>
            <a:r>
              <a:rPr lang="en-US" sz="1200" dirty="0" err="1" smtClean="0"/>
              <a:t>Activizează</a:t>
            </a:r>
            <a:r>
              <a:rPr lang="en-US" sz="1200" dirty="0" smtClean="0"/>
              <a:t> </a:t>
            </a:r>
            <a:r>
              <a:rPr lang="en-US" sz="1200" dirty="0" err="1" smtClean="0"/>
              <a:t>şi</a:t>
            </a:r>
            <a:r>
              <a:rPr lang="en-US" sz="1200" dirty="0" smtClean="0"/>
              <a:t> </a:t>
            </a:r>
            <a:r>
              <a:rPr lang="en-US" sz="1200" dirty="0" err="1" smtClean="0"/>
              <a:t>menţine</a:t>
            </a:r>
            <a:r>
              <a:rPr lang="en-US" sz="1200" dirty="0" smtClean="0"/>
              <a:t> </a:t>
            </a:r>
            <a:r>
              <a:rPr lang="en-US" sz="1200" dirty="0" err="1" smtClean="0"/>
              <a:t>atenția</a:t>
            </a:r>
            <a:r>
              <a:rPr lang="en-US" sz="1200" dirty="0" smtClean="0"/>
              <a:t> </a:t>
            </a:r>
            <a:r>
              <a:rPr lang="en-US" sz="1200" dirty="0" err="1" smtClean="0"/>
              <a:t>întregului</a:t>
            </a:r>
            <a:r>
              <a:rPr lang="en-US" sz="1200" dirty="0" smtClean="0"/>
              <a:t> </a:t>
            </a:r>
            <a:r>
              <a:rPr lang="en-US" sz="1200" dirty="0" err="1" smtClean="0"/>
              <a:t>grup</a:t>
            </a:r>
            <a:r>
              <a:rPr lang="en-US" sz="1200" dirty="0" smtClean="0"/>
              <a:t>, </a:t>
            </a:r>
            <a:r>
              <a:rPr lang="en-US" sz="1200" dirty="0" err="1" smtClean="0"/>
              <a:t>dar</a:t>
            </a:r>
            <a:r>
              <a:rPr lang="en-US" sz="1200" dirty="0" smtClean="0"/>
              <a:t> </a:t>
            </a:r>
            <a:r>
              <a:rPr lang="en-US" sz="1200" dirty="0" err="1" smtClean="0"/>
              <a:t>aplicată</a:t>
            </a:r>
            <a:r>
              <a:rPr lang="en-US" sz="1200" dirty="0" smtClean="0"/>
              <a:t>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multă</a:t>
            </a:r>
            <a:r>
              <a:rPr lang="en-US" sz="1200" dirty="0" smtClean="0"/>
              <a:t> </a:t>
            </a:r>
            <a:r>
              <a:rPr lang="en-US" sz="1200" dirty="0" err="1" smtClean="0"/>
              <a:t>vreme</a:t>
            </a:r>
            <a:r>
              <a:rPr lang="en-US" sz="1200" dirty="0" smtClean="0"/>
              <a:t> </a:t>
            </a:r>
            <a:r>
              <a:rPr lang="en-US" sz="1200" dirty="0" err="1" smtClean="0"/>
              <a:t>devine</a:t>
            </a:r>
            <a:r>
              <a:rPr lang="en-US" sz="1200" dirty="0" smtClean="0"/>
              <a:t> </a:t>
            </a:r>
            <a:r>
              <a:rPr lang="en-US" sz="1200" dirty="0" err="1" smtClean="0"/>
              <a:t>plictisitoare</a:t>
            </a:r>
            <a:r>
              <a:rPr lang="en-US" sz="1200" dirty="0" smtClean="0"/>
              <a:t>. Este </a:t>
            </a:r>
            <a:r>
              <a:rPr lang="en-US" sz="1200" dirty="0" err="1" smtClean="0"/>
              <a:t>recomandabilă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lectura</a:t>
            </a:r>
            <a:r>
              <a:rPr lang="en-US" sz="1200" dirty="0" smtClean="0"/>
              <a:t> </a:t>
            </a:r>
            <a:r>
              <a:rPr lang="en-US" sz="1200" dirty="0" err="1" smtClean="0"/>
              <a:t>unui</a:t>
            </a:r>
            <a:r>
              <a:rPr lang="en-US" sz="1200" dirty="0" smtClean="0"/>
              <a:t> </a:t>
            </a:r>
            <a:r>
              <a:rPr lang="en-US" sz="1200" dirty="0" err="1" smtClean="0"/>
              <a:t>catren</a:t>
            </a:r>
            <a:r>
              <a:rPr lang="en-US" sz="1200" dirty="0" smtClean="0"/>
              <a:t> </a:t>
            </a:r>
            <a:r>
              <a:rPr lang="en-US" sz="1200" dirty="0" err="1" smtClean="0"/>
              <a:t>sau</a:t>
            </a:r>
            <a:r>
              <a:rPr lang="en-US" sz="1200" dirty="0" smtClean="0"/>
              <a:t> </a:t>
            </a:r>
            <a:r>
              <a:rPr lang="en-US" sz="1200" dirty="0" err="1" smtClean="0"/>
              <a:t>poezii</a:t>
            </a:r>
            <a:r>
              <a:rPr lang="en-US" sz="1200" dirty="0" smtClean="0"/>
              <a:t> </a:t>
            </a:r>
            <a:r>
              <a:rPr lang="en-US" sz="1200" dirty="0" err="1" smtClean="0"/>
              <a:t>scurte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b="1" i="1" dirty="0" err="1" smtClean="0"/>
              <a:t>Citirea</a:t>
            </a:r>
            <a:r>
              <a:rPr lang="en-US" sz="1200" b="1" i="1" dirty="0" smtClean="0"/>
              <a:t> cu </a:t>
            </a:r>
            <a:r>
              <a:rPr lang="en-US" sz="1200" b="1" i="1" dirty="0" err="1" smtClean="0"/>
              <a:t>pantomimă</a:t>
            </a:r>
            <a:r>
              <a:rPr lang="ro-RO" sz="1200" b="1" i="1" dirty="0" smtClean="0"/>
              <a:t>. </a:t>
            </a:r>
            <a:r>
              <a:rPr lang="en-US" sz="1200" dirty="0" smtClean="0"/>
              <a:t>Un participant (cu capacitate </a:t>
            </a:r>
            <a:r>
              <a:rPr lang="en-US" sz="1200" dirty="0" err="1" smtClean="0"/>
              <a:t>sporită</a:t>
            </a:r>
            <a:r>
              <a:rPr lang="en-US" sz="1200" dirty="0" smtClean="0"/>
              <a:t> de </a:t>
            </a:r>
            <a:r>
              <a:rPr lang="en-US" sz="1200" dirty="0" err="1" smtClean="0"/>
              <a:t>citire</a:t>
            </a:r>
            <a:r>
              <a:rPr lang="en-US" sz="1200" dirty="0" smtClean="0"/>
              <a:t>)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rugat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</a:t>
            </a:r>
            <a:r>
              <a:rPr lang="en-US" sz="1200" dirty="0" err="1" smtClean="0"/>
              <a:t>citească</a:t>
            </a:r>
            <a:r>
              <a:rPr lang="en-US" sz="1200" dirty="0" smtClean="0"/>
              <a:t> un </a:t>
            </a:r>
            <a:r>
              <a:rPr lang="en-US" sz="1200" dirty="0" err="1" smtClean="0"/>
              <a:t>pasaj</a:t>
            </a:r>
            <a:r>
              <a:rPr lang="en-US" sz="1200" dirty="0" smtClean="0"/>
              <a:t>, </a:t>
            </a:r>
            <a:r>
              <a:rPr lang="en-US" sz="1200" dirty="0" err="1" smtClean="0"/>
              <a:t>iar</a:t>
            </a:r>
            <a:r>
              <a:rPr lang="en-US" sz="1200" dirty="0" smtClean="0"/>
              <a:t> </a:t>
            </a:r>
            <a:r>
              <a:rPr lang="en-US" sz="1200" dirty="0" err="1" smtClean="0"/>
              <a:t>restul</a:t>
            </a:r>
            <a:r>
              <a:rPr lang="en-US" sz="1200" dirty="0" smtClean="0"/>
              <a:t> </a:t>
            </a:r>
            <a:r>
              <a:rPr lang="en-US" sz="1200" dirty="0" err="1" smtClean="0"/>
              <a:t>grupului</a:t>
            </a:r>
            <a:r>
              <a:rPr lang="en-US" sz="1200" dirty="0" smtClean="0"/>
              <a:t> </a:t>
            </a:r>
            <a:r>
              <a:rPr lang="en-US" sz="1200" dirty="0" err="1" smtClean="0"/>
              <a:t>să</a:t>
            </a:r>
            <a:r>
              <a:rPr lang="en-US" sz="1200" dirty="0" smtClean="0"/>
              <a:t> </a:t>
            </a:r>
            <a:r>
              <a:rPr lang="en-US" sz="1200" dirty="0" err="1" smtClean="0"/>
              <a:t>mimeze</a:t>
            </a:r>
            <a:r>
              <a:rPr lang="en-US" sz="1200" dirty="0" smtClean="0"/>
              <a:t>. De </a:t>
            </a:r>
            <a:r>
              <a:rPr lang="en-US" sz="1200" dirty="0" err="1" smtClean="0"/>
              <a:t>regulă</a:t>
            </a:r>
            <a:r>
              <a:rPr lang="en-US" sz="1200" dirty="0" smtClean="0"/>
              <a:t>, </a:t>
            </a:r>
            <a:r>
              <a:rPr lang="en-US" sz="1200" dirty="0" err="1" smtClean="0"/>
              <a:t>această</a:t>
            </a:r>
            <a:r>
              <a:rPr lang="en-US" sz="1200" dirty="0" smtClean="0"/>
              <a:t> </a:t>
            </a:r>
            <a:r>
              <a:rPr lang="en-US" sz="1200" dirty="0" err="1" smtClean="0"/>
              <a:t>tehnică</a:t>
            </a:r>
            <a:r>
              <a:rPr lang="en-US" sz="1200" dirty="0" smtClean="0"/>
              <a:t>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binevenită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lectura</a:t>
            </a:r>
            <a:r>
              <a:rPr lang="en-US" sz="1200" dirty="0" smtClean="0"/>
              <a:t> </a:t>
            </a:r>
            <a:r>
              <a:rPr lang="en-US" sz="1200" dirty="0" err="1" smtClean="0"/>
              <a:t>poeziilor</a:t>
            </a:r>
            <a:r>
              <a:rPr lang="en-US" sz="1200" dirty="0" smtClean="0"/>
              <a:t> </a:t>
            </a:r>
            <a:r>
              <a:rPr lang="en-US" sz="1200" dirty="0" err="1" smtClean="0"/>
              <a:t>jucăușe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b="1" i="1" dirty="0" err="1" smtClean="0"/>
              <a:t>Citirea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pe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fundal</a:t>
            </a:r>
            <a:r>
              <a:rPr lang="en-US" sz="1200" dirty="0" smtClean="0"/>
              <a:t> </a:t>
            </a:r>
            <a:r>
              <a:rPr lang="en-US" sz="1200" b="1" i="1" dirty="0" err="1" smtClean="0"/>
              <a:t>muzical</a:t>
            </a:r>
            <a:r>
              <a:rPr lang="ro-RO" sz="1200" b="1" i="1" dirty="0" smtClean="0"/>
              <a:t>. </a:t>
            </a:r>
            <a:r>
              <a:rPr lang="en-US" sz="1200" dirty="0" smtClean="0"/>
              <a:t> </a:t>
            </a:r>
            <a:r>
              <a:rPr lang="en-US" sz="1200" dirty="0" err="1" smtClean="0"/>
              <a:t>Textul</a:t>
            </a:r>
            <a:r>
              <a:rPr lang="en-US" sz="1200" dirty="0" smtClean="0"/>
              <a:t> </a:t>
            </a:r>
            <a:r>
              <a:rPr lang="en-US" sz="1200" dirty="0" err="1" smtClean="0"/>
              <a:t>literar</a:t>
            </a:r>
            <a:r>
              <a:rPr lang="en-US" sz="1200" dirty="0" smtClean="0"/>
              <a:t>-artistic (</a:t>
            </a:r>
            <a:r>
              <a:rPr lang="en-US" sz="1200" dirty="0" err="1" smtClean="0"/>
              <a:t>poveste</a:t>
            </a:r>
            <a:r>
              <a:rPr lang="en-US" sz="1200" dirty="0" smtClean="0"/>
              <a:t>, un </a:t>
            </a:r>
            <a:r>
              <a:rPr lang="en-US" sz="1200" dirty="0" err="1" smtClean="0"/>
              <a:t>pasaj</a:t>
            </a:r>
            <a:r>
              <a:rPr lang="en-US" sz="1200" dirty="0" smtClean="0"/>
              <a:t> de </a:t>
            </a:r>
            <a:r>
              <a:rPr lang="en-US" sz="1200" dirty="0" err="1" smtClean="0"/>
              <a:t>proză</a:t>
            </a:r>
            <a:r>
              <a:rPr lang="en-US" sz="1200" dirty="0" smtClean="0"/>
              <a:t>, </a:t>
            </a:r>
            <a:r>
              <a:rPr lang="en-US" sz="1200" dirty="0" err="1" smtClean="0"/>
              <a:t>poezie</a:t>
            </a:r>
            <a:r>
              <a:rPr lang="en-US" sz="1200" dirty="0" smtClean="0"/>
              <a:t>, poem) </a:t>
            </a:r>
            <a:r>
              <a:rPr lang="en-US" sz="1200" dirty="0" err="1" smtClean="0"/>
              <a:t>este</a:t>
            </a:r>
            <a:r>
              <a:rPr lang="en-US" sz="1200" dirty="0" smtClean="0"/>
              <a:t> </a:t>
            </a:r>
            <a:r>
              <a:rPr lang="en-US" sz="1200" dirty="0" err="1" smtClean="0"/>
              <a:t>lecturat</a:t>
            </a:r>
            <a:r>
              <a:rPr lang="en-US" sz="1200" dirty="0" smtClean="0"/>
              <a:t> </a:t>
            </a:r>
            <a:r>
              <a:rPr lang="en-US" sz="1200" dirty="0" err="1" smtClean="0"/>
              <a:t>expresiv</a:t>
            </a:r>
            <a:r>
              <a:rPr lang="en-US" sz="1200" dirty="0" smtClean="0"/>
              <a:t> </a:t>
            </a:r>
            <a:r>
              <a:rPr lang="en-US" sz="1200" dirty="0" err="1" smtClean="0"/>
              <a:t>pe</a:t>
            </a:r>
            <a:r>
              <a:rPr lang="en-US" sz="1200" dirty="0" smtClean="0"/>
              <a:t> </a:t>
            </a:r>
            <a:r>
              <a:rPr lang="en-US" sz="1200" dirty="0" err="1" smtClean="0"/>
              <a:t>fundalul</a:t>
            </a:r>
            <a:r>
              <a:rPr lang="en-US" sz="1200" dirty="0" smtClean="0"/>
              <a:t> </a:t>
            </a:r>
            <a:r>
              <a:rPr lang="en-US" sz="1200" dirty="0" err="1" smtClean="0"/>
              <a:t>unei</a:t>
            </a:r>
            <a:r>
              <a:rPr lang="en-US" sz="1200" dirty="0" smtClean="0"/>
              <a:t> </a:t>
            </a:r>
            <a:r>
              <a:rPr lang="en-US" sz="1200" dirty="0" err="1" smtClean="0"/>
              <a:t>melodii</a:t>
            </a:r>
            <a:r>
              <a:rPr lang="en-US" sz="1200" dirty="0" smtClean="0"/>
              <a:t> </a:t>
            </a:r>
            <a:r>
              <a:rPr lang="en-US" sz="1200" dirty="0" err="1" smtClean="0"/>
              <a:t>adecvat</a:t>
            </a:r>
            <a:r>
              <a:rPr lang="en-US" sz="1200" dirty="0" smtClean="0"/>
              <a:t> </a:t>
            </a:r>
            <a:r>
              <a:rPr lang="en-US" sz="1200" dirty="0" err="1" smtClean="0"/>
              <a:t>selectate</a:t>
            </a:r>
            <a:r>
              <a:rPr lang="en-US" sz="1200" dirty="0" smtClean="0"/>
              <a:t>, </a:t>
            </a:r>
            <a:r>
              <a:rPr lang="en-US" sz="1200" dirty="0" err="1" smtClean="0"/>
              <a:t>relevante</a:t>
            </a:r>
            <a:r>
              <a:rPr lang="en-US" sz="1200" dirty="0" smtClean="0"/>
              <a:t> </a:t>
            </a:r>
            <a:r>
              <a:rPr lang="en-US" sz="1200" dirty="0" err="1" smtClean="0"/>
              <a:t>textului</a:t>
            </a:r>
            <a:r>
              <a:rPr lang="en-US" sz="1200" dirty="0" smtClean="0"/>
              <a:t> </a:t>
            </a:r>
            <a:r>
              <a:rPr lang="en-US" sz="1200" dirty="0" err="1" smtClean="0"/>
              <a:t>lecturat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Modele de lectură: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74" y="1076528"/>
            <a:ext cx="8559926" cy="3492347"/>
          </a:xfrm>
        </p:spPr>
        <p:txBody>
          <a:bodyPr/>
          <a:lstStyle/>
          <a:p>
            <a:pPr lvl="0"/>
            <a:r>
              <a:rPr lang="ru-RU" b="1" u="sng" dirty="0" smtClean="0"/>
              <a:t>Modelul lui R. Scholes</a:t>
            </a:r>
            <a:endParaRPr lang="ru-RU" dirty="0" smtClean="0"/>
          </a:p>
          <a:p>
            <a:pPr lvl="0">
              <a:buNone/>
            </a:pPr>
            <a:r>
              <a:rPr lang="en-US" i="1" dirty="0" err="1" smtClean="0"/>
              <a:t>Lectura</a:t>
            </a:r>
            <a:r>
              <a:rPr lang="en-US" i="1" dirty="0" smtClean="0"/>
              <a:t> </a:t>
            </a:r>
            <a:r>
              <a:rPr lang="en-US" i="1" dirty="0" err="1" smtClean="0"/>
              <a:t>inocentă</a:t>
            </a:r>
            <a:r>
              <a:rPr lang="en-US" i="1" dirty="0" smtClean="0"/>
              <a:t> – </a:t>
            </a:r>
            <a:r>
              <a:rPr lang="en-US" dirty="0" smtClean="0"/>
              <a:t>mod de a produce text din </a:t>
            </a:r>
            <a:r>
              <a:rPr lang="en-US" dirty="0" err="1" smtClean="0"/>
              <a:t>interiorul</a:t>
            </a:r>
            <a:r>
              <a:rPr lang="en-US" dirty="0" smtClean="0"/>
              <a:t> </a:t>
            </a:r>
            <a:r>
              <a:rPr lang="en-US" dirty="0" err="1" smtClean="0"/>
              <a:t>textului</a:t>
            </a:r>
            <a:r>
              <a:rPr lang="en-US" dirty="0" smtClean="0"/>
              <a:t>.</a:t>
            </a:r>
            <a:endParaRPr lang="ru-RU" dirty="0" smtClean="0"/>
          </a:p>
          <a:p>
            <a:pPr lvl="0">
              <a:buNone/>
            </a:pPr>
            <a:r>
              <a:rPr lang="en-US" i="1" dirty="0" err="1" smtClean="0"/>
              <a:t>Lectura</a:t>
            </a:r>
            <a:r>
              <a:rPr lang="en-US" i="1" dirty="0" smtClean="0"/>
              <a:t> </a:t>
            </a:r>
            <a:r>
              <a:rPr lang="en-US" i="1" dirty="0" err="1" smtClean="0"/>
              <a:t>interpretativă</a:t>
            </a:r>
            <a:r>
              <a:rPr lang="en-US" i="1" dirty="0" smtClean="0"/>
              <a:t> –</a:t>
            </a:r>
            <a:r>
              <a:rPr lang="en-US" dirty="0" smtClean="0"/>
              <a:t>mod de a produce text </a:t>
            </a:r>
            <a:r>
              <a:rPr lang="en-US" dirty="0" err="1" smtClean="0"/>
              <a:t>despre</a:t>
            </a:r>
            <a:r>
              <a:rPr lang="en-US" dirty="0" smtClean="0"/>
              <a:t> text.</a:t>
            </a:r>
            <a:endParaRPr lang="ru-RU" dirty="0" smtClean="0"/>
          </a:p>
          <a:p>
            <a:pPr lvl="0">
              <a:buNone/>
            </a:pPr>
            <a:r>
              <a:rPr lang="fr-FR" i="1" dirty="0" err="1" smtClean="0"/>
              <a:t>Lectra</a:t>
            </a:r>
            <a:r>
              <a:rPr lang="fr-FR" i="1" dirty="0" smtClean="0"/>
              <a:t> </a:t>
            </a:r>
            <a:r>
              <a:rPr lang="fr-FR" i="1" dirty="0" err="1" smtClean="0"/>
              <a:t>critică</a:t>
            </a:r>
            <a:r>
              <a:rPr lang="fr-FR" i="1" dirty="0" smtClean="0"/>
              <a:t> – </a:t>
            </a:r>
            <a:r>
              <a:rPr lang="fr-FR" dirty="0" err="1" smtClean="0"/>
              <a:t>mod</a:t>
            </a:r>
            <a:r>
              <a:rPr lang="fr-FR" dirty="0" smtClean="0"/>
              <a:t> de a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împotriva</a:t>
            </a:r>
            <a:r>
              <a:rPr lang="fr-FR" dirty="0" smtClean="0"/>
              <a:t> </a:t>
            </a:r>
            <a:r>
              <a:rPr lang="fr-FR" dirty="0" err="1" smtClean="0"/>
              <a:t>textului</a:t>
            </a:r>
            <a:r>
              <a:rPr lang="fr-FR" dirty="0" smtClean="0"/>
              <a:t>.</a:t>
            </a:r>
            <a:endParaRPr lang="ro-RO" dirty="0" smtClean="0"/>
          </a:p>
          <a:p>
            <a:pPr lvl="0"/>
            <a:endParaRPr lang="ru-RU" dirty="0" smtClean="0"/>
          </a:p>
          <a:p>
            <a:pPr lvl="0"/>
            <a:r>
              <a:rPr lang="en-US" b="1" u="sng" dirty="0" err="1" smtClean="0"/>
              <a:t>Modelul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lui</a:t>
            </a:r>
            <a:r>
              <a:rPr lang="en-US" b="1" u="sng" dirty="0" smtClean="0"/>
              <a:t> J. Langer</a:t>
            </a:r>
            <a:r>
              <a:rPr lang="en-US" dirty="0" smtClean="0"/>
              <a:t>, care </a:t>
            </a:r>
            <a:r>
              <a:rPr lang="en-US" dirty="0" err="1" smtClean="0"/>
              <a:t>definește</a:t>
            </a:r>
            <a:r>
              <a:rPr lang="en-US" dirty="0" smtClean="0"/>
              <a:t> </a:t>
            </a:r>
            <a:r>
              <a:rPr lang="en-US" dirty="0" err="1" smtClean="0"/>
              <a:t>relațiile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cititor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text:</a:t>
            </a:r>
            <a:endParaRPr lang="ru-RU" dirty="0" smtClean="0"/>
          </a:p>
          <a:p>
            <a:pPr lvl="0">
              <a:buNone/>
            </a:pPr>
            <a:r>
              <a:rPr lang="en-US" i="1" dirty="0" smtClean="0"/>
              <a:t>A </a:t>
            </a:r>
            <a:r>
              <a:rPr lang="en-US" i="1" dirty="0" err="1" smtClean="0"/>
              <a:t>păși</a:t>
            </a:r>
            <a:r>
              <a:rPr lang="en-US" i="1" dirty="0" smtClean="0"/>
              <a:t> din exterior </a:t>
            </a:r>
            <a:r>
              <a:rPr lang="en-US" i="1" dirty="0" err="1" smtClean="0"/>
              <a:t>spre</a:t>
            </a:r>
            <a:r>
              <a:rPr lang="en-US" i="1" dirty="0" smtClean="0"/>
              <a:t> </a:t>
            </a:r>
            <a:r>
              <a:rPr lang="en-US" i="1" dirty="0" err="1" smtClean="0"/>
              <a:t>interior:intrarea</a:t>
            </a:r>
            <a:r>
              <a:rPr lang="en-US" i="1" dirty="0" smtClean="0"/>
              <a:t> </a:t>
            </a:r>
            <a:r>
              <a:rPr lang="en-US" i="1" dirty="0" err="1" smtClean="0"/>
              <a:t>în</a:t>
            </a:r>
            <a:r>
              <a:rPr lang="en-US" i="1" dirty="0" smtClean="0"/>
              <a:t> </a:t>
            </a:r>
            <a:r>
              <a:rPr lang="en-US" i="1" dirty="0" err="1" smtClean="0"/>
              <a:t>lumea</a:t>
            </a:r>
            <a:r>
              <a:rPr lang="en-US" i="1" dirty="0" smtClean="0"/>
              <a:t> </a:t>
            </a:r>
            <a:r>
              <a:rPr lang="en-US" i="1" dirty="0" err="1" smtClean="0"/>
              <a:t>textului</a:t>
            </a:r>
            <a:r>
              <a:rPr lang="en-US" dirty="0" smtClean="0"/>
              <a:t>;</a:t>
            </a:r>
            <a:endParaRPr lang="ru-RU" dirty="0" smtClean="0"/>
          </a:p>
          <a:p>
            <a:pPr lvl="0">
              <a:buNone/>
            </a:pPr>
            <a:r>
              <a:rPr lang="en-US" i="1" dirty="0" smtClean="0"/>
              <a:t>A </a:t>
            </a:r>
            <a:r>
              <a:rPr lang="en-US" i="1" dirty="0" err="1" smtClean="0"/>
              <a:t>fi</a:t>
            </a:r>
            <a:r>
              <a:rPr lang="en-US" i="1" dirty="0" smtClean="0"/>
              <a:t> </a:t>
            </a:r>
            <a:r>
              <a:rPr lang="en-US" i="1" dirty="0" err="1" smtClean="0"/>
              <a:t>în</a:t>
            </a:r>
            <a:r>
              <a:rPr lang="en-US" i="1" dirty="0" smtClean="0"/>
              <a:t> interior </a:t>
            </a:r>
            <a:r>
              <a:rPr lang="en-US" i="1" dirty="0" err="1" smtClean="0"/>
              <a:t>și</a:t>
            </a:r>
            <a:r>
              <a:rPr lang="en-US" i="1" dirty="0" smtClean="0"/>
              <a:t> a </a:t>
            </a:r>
            <a:r>
              <a:rPr lang="en-US" i="1" dirty="0" err="1" smtClean="0"/>
              <a:t>explora</a:t>
            </a:r>
            <a:r>
              <a:rPr lang="en-US" i="1" dirty="0" smtClean="0"/>
              <a:t> </a:t>
            </a:r>
            <a:r>
              <a:rPr lang="en-US" i="1" dirty="0" err="1" smtClean="0"/>
              <a:t>lumea</a:t>
            </a:r>
            <a:r>
              <a:rPr lang="en-US" i="1" dirty="0" smtClean="0"/>
              <a:t> </a:t>
            </a:r>
            <a:r>
              <a:rPr lang="en-US" i="1" dirty="0" err="1" smtClean="0"/>
              <a:t>textului</a:t>
            </a:r>
            <a:endParaRPr lang="ru-RU" dirty="0" smtClean="0"/>
          </a:p>
          <a:p>
            <a:pPr lvl="0">
              <a:buNone/>
            </a:pPr>
            <a:r>
              <a:rPr lang="en-US" i="1" dirty="0" smtClean="0"/>
              <a:t>A </a:t>
            </a:r>
            <a:r>
              <a:rPr lang="en-US" i="1" dirty="0" err="1" smtClean="0"/>
              <a:t>păși</a:t>
            </a:r>
            <a:r>
              <a:rPr lang="en-US" i="1" dirty="0" smtClean="0"/>
              <a:t> </a:t>
            </a:r>
            <a:r>
              <a:rPr lang="en-US" i="1" dirty="0" err="1" smtClean="0"/>
              <a:t>înapoi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a </a:t>
            </a:r>
            <a:r>
              <a:rPr lang="en-US" i="1" dirty="0" err="1" smtClean="0"/>
              <a:t>regândi</a:t>
            </a:r>
            <a:r>
              <a:rPr lang="en-US" i="1" dirty="0" smtClean="0"/>
              <a:t> </a:t>
            </a:r>
            <a:r>
              <a:rPr lang="en-US" i="1" dirty="0" err="1" smtClean="0"/>
              <a:t>datele</a:t>
            </a:r>
            <a:r>
              <a:rPr lang="en-US" i="1" dirty="0" smtClean="0"/>
              <a:t> cu care s-a </a:t>
            </a:r>
            <a:r>
              <a:rPr lang="en-US" i="1" dirty="0" err="1" smtClean="0"/>
              <a:t>pornit</a:t>
            </a:r>
            <a:r>
              <a:rPr lang="en-US" i="1" dirty="0" smtClean="0"/>
              <a:t> la drum;</a:t>
            </a:r>
            <a:endParaRPr lang="ru-RU" dirty="0" smtClean="0"/>
          </a:p>
          <a:p>
            <a:pPr lvl="0">
              <a:buNone/>
            </a:pPr>
            <a:r>
              <a:rPr lang="en-US" i="1" dirty="0" smtClean="0"/>
              <a:t>A </a:t>
            </a:r>
            <a:r>
              <a:rPr lang="en-US" i="1" dirty="0" err="1" smtClean="0"/>
              <a:t>ieși</a:t>
            </a:r>
            <a:r>
              <a:rPr lang="en-US" i="1" dirty="0" smtClean="0"/>
              <a:t> din </a:t>
            </a:r>
            <a:r>
              <a:rPr lang="en-US" i="1" dirty="0" err="1" smtClean="0"/>
              <a:t>lumea</a:t>
            </a:r>
            <a:r>
              <a:rPr lang="en-US" i="1" dirty="0" smtClean="0"/>
              <a:t> </a:t>
            </a:r>
            <a:r>
              <a:rPr lang="en-US" i="1" dirty="0" err="1" smtClean="0"/>
              <a:t>textului</a:t>
            </a:r>
            <a:r>
              <a:rPr lang="en-US" i="1" dirty="0" smtClean="0"/>
              <a:t> </a:t>
            </a:r>
            <a:r>
              <a:rPr lang="en-US" i="1" dirty="0" err="1" smtClean="0"/>
              <a:t>și</a:t>
            </a:r>
            <a:r>
              <a:rPr lang="en-US" i="1" dirty="0" smtClean="0"/>
              <a:t> a </a:t>
            </a:r>
            <a:r>
              <a:rPr lang="en-US" i="1" dirty="0" err="1" smtClean="0"/>
              <a:t>obiectiva</a:t>
            </a:r>
            <a:r>
              <a:rPr lang="en-US" i="1" dirty="0" smtClean="0"/>
              <a:t> </a:t>
            </a:r>
            <a:r>
              <a:rPr lang="en-US" i="1" dirty="0" err="1" smtClean="0"/>
              <a:t>experiența</a:t>
            </a:r>
            <a:r>
              <a:rPr lang="en-US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4009"/>
            <a:ext cx="8520600" cy="525293"/>
          </a:xfrm>
        </p:spPr>
        <p:txBody>
          <a:bodyPr/>
          <a:lstStyle/>
          <a:p>
            <a:pPr algn="ctr"/>
            <a:r>
              <a:rPr lang="ru-RU" b="1" dirty="0" smtClean="0"/>
              <a:t>Modele de lectură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56034"/>
            <a:ext cx="8520600" cy="3712841"/>
          </a:xfrm>
        </p:spPr>
        <p:txBody>
          <a:bodyPr/>
          <a:lstStyle/>
          <a:p>
            <a:r>
              <a:rPr lang="fr-FR" sz="1600" b="1" dirty="0" err="1" smtClean="0"/>
              <a:t>Modelul</a:t>
            </a:r>
            <a:r>
              <a:rPr lang="ro-RO" sz="1600" b="1" dirty="0" smtClean="0"/>
              <a:t> </a:t>
            </a:r>
            <a:r>
              <a:rPr lang="fr-FR" sz="1600" b="1" dirty="0" err="1" smtClean="0"/>
              <a:t>propus</a:t>
            </a:r>
            <a:r>
              <a:rPr lang="fr-FR" sz="1600" b="1" dirty="0" smtClean="0"/>
              <a:t> de Paul </a:t>
            </a:r>
            <a:r>
              <a:rPr lang="fr-FR" sz="1600" b="1" dirty="0" err="1" smtClean="0"/>
              <a:t>Cornea</a:t>
            </a:r>
            <a:endParaRPr lang="ru-RU" sz="1600" dirty="0" smtClean="0"/>
          </a:p>
          <a:p>
            <a:pPr>
              <a:buNone/>
            </a:pPr>
            <a:r>
              <a:rPr lang="fr-FR" sz="1600" dirty="0" smtClean="0"/>
              <a:t>1) </a:t>
            </a:r>
            <a:r>
              <a:rPr lang="fr-FR" sz="1600" dirty="0" err="1" smtClean="0"/>
              <a:t>percepţia</a:t>
            </a:r>
            <a:r>
              <a:rPr lang="fr-FR" sz="1600" dirty="0" smtClean="0"/>
              <a:t>/ </a:t>
            </a:r>
            <a:r>
              <a:rPr lang="fr-FR" sz="1600" dirty="0" err="1" smtClean="0"/>
              <a:t>receptarea</a:t>
            </a:r>
            <a:r>
              <a:rPr lang="ro-RO" sz="1600" dirty="0" smtClean="0"/>
              <a:t> </a:t>
            </a:r>
            <a:r>
              <a:rPr lang="fr-FR" sz="1600" dirty="0" err="1" smtClean="0"/>
              <a:t>textului</a:t>
            </a:r>
            <a:r>
              <a:rPr lang="fr-FR" sz="1600" dirty="0" smtClean="0"/>
              <a:t>;</a:t>
            </a:r>
            <a:endParaRPr lang="ru-RU" sz="1600" dirty="0" smtClean="0"/>
          </a:p>
          <a:p>
            <a:pPr>
              <a:buNone/>
            </a:pPr>
            <a:r>
              <a:rPr lang="fr-FR" sz="1600" dirty="0" smtClean="0"/>
              <a:t>2) </a:t>
            </a:r>
            <a:r>
              <a:rPr lang="fr-FR" sz="1600" dirty="0" err="1" smtClean="0"/>
              <a:t>re</a:t>
            </a:r>
            <a:r>
              <a:rPr lang="fr-FR" sz="1600" dirty="0" smtClean="0"/>
              <a:t>-</a:t>
            </a:r>
            <a:r>
              <a:rPr lang="fr-FR" sz="1600" dirty="0" err="1" smtClean="0"/>
              <a:t>lectura</a:t>
            </a:r>
            <a:r>
              <a:rPr lang="ro-RO" sz="1600" dirty="0" smtClean="0"/>
              <a:t> </a:t>
            </a:r>
            <a:r>
              <a:rPr lang="fr-FR" sz="1600" dirty="0" err="1" smtClean="0"/>
              <a:t>pentru</a:t>
            </a:r>
            <a:r>
              <a:rPr lang="ro-RO" sz="1600" dirty="0" smtClean="0"/>
              <a:t> </a:t>
            </a:r>
            <a:r>
              <a:rPr lang="fr-FR" sz="1600" dirty="0" err="1" smtClean="0"/>
              <a:t>decodarea</a:t>
            </a:r>
            <a:r>
              <a:rPr lang="ro-RO" sz="1600" dirty="0" smtClean="0"/>
              <a:t> </a:t>
            </a:r>
            <a:r>
              <a:rPr lang="fr-FR" sz="1600" dirty="0" err="1" smtClean="0"/>
              <a:t>sensurilor</a:t>
            </a:r>
            <a:r>
              <a:rPr lang="ro-RO" sz="1600" dirty="0" smtClean="0"/>
              <a:t> </a:t>
            </a:r>
            <a:r>
              <a:rPr lang="fr-FR" sz="1600" dirty="0" err="1" smtClean="0"/>
              <a:t>textului</a:t>
            </a:r>
            <a:r>
              <a:rPr lang="fr-FR" sz="1600" dirty="0" smtClean="0"/>
              <a:t>;</a:t>
            </a:r>
            <a:endParaRPr lang="ru-RU" sz="1600" dirty="0" smtClean="0"/>
          </a:p>
          <a:p>
            <a:pPr>
              <a:buNone/>
            </a:pPr>
            <a:r>
              <a:rPr lang="fr-FR" sz="1600" dirty="0" smtClean="0"/>
              <a:t>3) </a:t>
            </a:r>
            <a:r>
              <a:rPr lang="fr-FR" sz="1600" dirty="0" err="1" smtClean="0"/>
              <a:t>lectura</a:t>
            </a:r>
            <a:r>
              <a:rPr lang="ro-RO" sz="1600" dirty="0" smtClean="0"/>
              <a:t> </a:t>
            </a:r>
            <a:r>
              <a:rPr lang="fr-FR" sz="1600" dirty="0" err="1" smtClean="0"/>
              <a:t>pe</a:t>
            </a:r>
            <a:r>
              <a:rPr lang="ro-RO" sz="1600" dirty="0" smtClean="0"/>
              <a:t> </a:t>
            </a:r>
            <a:r>
              <a:rPr lang="fr-FR" sz="1600" dirty="0" err="1" smtClean="0"/>
              <a:t>unităţi</a:t>
            </a:r>
            <a:r>
              <a:rPr lang="fr-FR" sz="1600" dirty="0" smtClean="0"/>
              <a:t> a </a:t>
            </a:r>
            <a:r>
              <a:rPr lang="fr-FR" sz="1600" dirty="0" err="1" smtClean="0"/>
              <a:t>textului</a:t>
            </a:r>
            <a:r>
              <a:rPr lang="ro-RO" sz="1600" dirty="0" smtClean="0"/>
              <a:t> </a:t>
            </a:r>
            <a:r>
              <a:rPr lang="fr-FR" sz="1600" dirty="0" err="1" smtClean="0"/>
              <a:t>şi</a:t>
            </a:r>
            <a:r>
              <a:rPr lang="ro-RO" sz="1600" dirty="0" smtClean="0"/>
              <a:t> </a:t>
            </a:r>
            <a:r>
              <a:rPr lang="fr-FR" sz="1600" dirty="0" err="1" smtClean="0"/>
              <a:t>înţelegerea</a:t>
            </a:r>
            <a:r>
              <a:rPr lang="ro-RO" sz="1600" dirty="0" smtClean="0"/>
              <a:t> </a:t>
            </a:r>
            <a:r>
              <a:rPr lang="fr-FR" sz="1600" dirty="0" err="1" smtClean="0"/>
              <a:t>detaliată</a:t>
            </a:r>
            <a:r>
              <a:rPr lang="fr-FR" sz="1600" dirty="0" smtClean="0"/>
              <a:t> a </a:t>
            </a:r>
            <a:r>
              <a:rPr lang="fr-FR" sz="1600" dirty="0" err="1" smtClean="0"/>
              <a:t>sensului</a:t>
            </a:r>
            <a:r>
              <a:rPr lang="fr-FR" sz="1600" dirty="0" smtClean="0"/>
              <a:t>;</a:t>
            </a:r>
            <a:endParaRPr lang="ru-RU" sz="1600" dirty="0" smtClean="0"/>
          </a:p>
          <a:p>
            <a:pPr>
              <a:buNone/>
            </a:pPr>
            <a:r>
              <a:rPr lang="fr-FR" sz="1600" dirty="0" smtClean="0"/>
              <a:t>4) </a:t>
            </a:r>
            <a:r>
              <a:rPr lang="fr-FR" sz="1600" dirty="0" err="1" smtClean="0"/>
              <a:t>lectura</a:t>
            </a:r>
            <a:r>
              <a:rPr lang="ro-RO" sz="1600" dirty="0" smtClean="0"/>
              <a:t> </a:t>
            </a:r>
            <a:r>
              <a:rPr lang="fr-FR" sz="1600" dirty="0" err="1" smtClean="0"/>
              <a:t>interpretativă</a:t>
            </a:r>
            <a:r>
              <a:rPr lang="fr-FR" sz="1600" dirty="0" smtClean="0"/>
              <a:t> a </a:t>
            </a:r>
            <a:r>
              <a:rPr lang="fr-FR" sz="1600" dirty="0" err="1" smtClean="0"/>
              <a:t>unor</a:t>
            </a:r>
            <a:r>
              <a:rPr lang="ro-RO" sz="1600" dirty="0" smtClean="0"/>
              <a:t> </a:t>
            </a:r>
            <a:r>
              <a:rPr lang="fr-FR" sz="1600" dirty="0" err="1" smtClean="0"/>
              <a:t>secvenţe</a:t>
            </a:r>
            <a:r>
              <a:rPr lang="fr-FR" sz="1600" dirty="0" smtClean="0"/>
              <a:t> de </a:t>
            </a:r>
            <a:r>
              <a:rPr lang="fr-FR" sz="1600" dirty="0" err="1" smtClean="0"/>
              <a:t>text</a:t>
            </a:r>
            <a:r>
              <a:rPr lang="fr-FR" sz="1600" dirty="0" smtClean="0"/>
              <a:t>;</a:t>
            </a:r>
            <a:endParaRPr lang="ru-RU" sz="1600" dirty="0" smtClean="0"/>
          </a:p>
          <a:p>
            <a:pPr>
              <a:buNone/>
            </a:pPr>
            <a:r>
              <a:rPr lang="fr-FR" sz="1600" dirty="0" smtClean="0"/>
              <a:t>5) </a:t>
            </a:r>
            <a:r>
              <a:rPr lang="fr-FR" sz="1600" dirty="0" err="1" smtClean="0"/>
              <a:t>interpretarea</a:t>
            </a:r>
            <a:r>
              <a:rPr lang="ro-RO" sz="1600" dirty="0" smtClean="0"/>
              <a:t> </a:t>
            </a:r>
            <a:r>
              <a:rPr lang="fr-FR" sz="1600" dirty="0" err="1" smtClean="0"/>
              <a:t>estetică</a:t>
            </a:r>
            <a:r>
              <a:rPr lang="fr-FR" sz="1600" dirty="0" smtClean="0"/>
              <a:t> a </a:t>
            </a:r>
            <a:r>
              <a:rPr lang="fr-FR" sz="1600" dirty="0" err="1" smtClean="0"/>
              <a:t>textului</a:t>
            </a:r>
            <a:r>
              <a:rPr lang="fr-FR" sz="1600" dirty="0" smtClean="0"/>
              <a:t>.</a:t>
            </a:r>
            <a:endParaRPr lang="ro-RO" sz="1600" dirty="0" smtClean="0"/>
          </a:p>
          <a:p>
            <a:r>
              <a:rPr lang="fr-FR" sz="1600" b="1" dirty="0" err="1" smtClean="0"/>
              <a:t>Modelul</a:t>
            </a:r>
            <a:r>
              <a:rPr lang="ro-RO" sz="1600" b="1" dirty="0" smtClean="0"/>
              <a:t> </a:t>
            </a:r>
            <a:r>
              <a:rPr lang="fr-FR" sz="1600" b="1" dirty="0" err="1" smtClean="0"/>
              <a:t>propus</a:t>
            </a:r>
            <a:r>
              <a:rPr lang="fr-FR" sz="1600" b="1" dirty="0" smtClean="0"/>
              <a:t> de </a:t>
            </a:r>
            <a:r>
              <a:rPr lang="fr-FR" sz="1600" b="1" dirty="0" err="1" smtClean="0"/>
              <a:t>Vlad</a:t>
            </a:r>
            <a:r>
              <a:rPr lang="ro-RO" sz="1600" b="1" dirty="0" smtClean="0"/>
              <a:t> </a:t>
            </a:r>
            <a:r>
              <a:rPr lang="fr-FR" sz="1600" b="1" dirty="0" err="1" smtClean="0"/>
              <a:t>Pâslaru</a:t>
            </a:r>
            <a:endParaRPr lang="ro-RO" sz="1600" b="1" dirty="0" smtClean="0"/>
          </a:p>
          <a:p>
            <a:pPr>
              <a:buNone/>
            </a:pPr>
            <a:r>
              <a:rPr lang="ro-RO" sz="1600" dirty="0" smtClean="0"/>
              <a:t>1. </a:t>
            </a:r>
            <a:r>
              <a:rPr lang="fr-FR" sz="1600" dirty="0" err="1" smtClean="0"/>
              <a:t>Stadiul</a:t>
            </a:r>
            <a:r>
              <a:rPr lang="ro-RO" sz="1600" dirty="0" smtClean="0"/>
              <a:t> </a:t>
            </a:r>
            <a:r>
              <a:rPr lang="fr-FR" sz="1600" dirty="0" err="1" smtClean="0"/>
              <a:t>prelectural</a:t>
            </a:r>
            <a:r>
              <a:rPr lang="fr-FR" sz="1600" dirty="0" smtClean="0"/>
              <a:t>, </a:t>
            </a:r>
            <a:r>
              <a:rPr lang="fr-FR" sz="1600" dirty="0" err="1" smtClean="0"/>
              <a:t>când</a:t>
            </a:r>
            <a:r>
              <a:rPr lang="ro-RO" sz="1600" dirty="0" smtClean="0"/>
              <a:t> </a:t>
            </a:r>
            <a:r>
              <a:rPr lang="fr-FR" sz="1600" dirty="0" err="1" smtClean="0"/>
              <a:t>elevul</a:t>
            </a:r>
            <a:r>
              <a:rPr lang="ro-RO" sz="1600" dirty="0" smtClean="0"/>
              <a:t> </a:t>
            </a:r>
            <a:r>
              <a:rPr lang="fr-FR" sz="1600" dirty="0" err="1" smtClean="0"/>
              <a:t>trebuie</a:t>
            </a:r>
            <a:r>
              <a:rPr lang="ro-RO" sz="1600" dirty="0" smtClean="0"/>
              <a:t> </a:t>
            </a:r>
            <a:r>
              <a:rPr lang="fr-FR" sz="1600" dirty="0" err="1" smtClean="0"/>
              <a:t>să</a:t>
            </a:r>
            <a:r>
              <a:rPr lang="ro-RO" sz="1600" dirty="0" smtClean="0"/>
              <a:t> </a:t>
            </a:r>
            <a:r>
              <a:rPr lang="fr-FR" sz="1600" dirty="0" err="1" smtClean="0"/>
              <a:t>conştientizeze</a:t>
            </a:r>
            <a:r>
              <a:rPr lang="ro-RO" sz="1600" dirty="0" smtClean="0"/>
              <a:t> </a:t>
            </a:r>
            <a:r>
              <a:rPr lang="fr-FR" sz="1600" dirty="0" err="1" smtClean="0"/>
              <a:t>scopul</a:t>
            </a:r>
            <a:r>
              <a:rPr lang="ro-RO" sz="1600" dirty="0" smtClean="0"/>
              <a:t> </a:t>
            </a:r>
            <a:r>
              <a:rPr lang="fr-FR" sz="1600" dirty="0" err="1" smtClean="0"/>
              <a:t>lecturii</a:t>
            </a:r>
            <a:r>
              <a:rPr lang="fr-FR" sz="1600" dirty="0" smtClean="0"/>
              <a:t> (</a:t>
            </a:r>
            <a:r>
              <a:rPr lang="fr-FR" sz="1600" dirty="0" err="1" smtClean="0"/>
              <a:t>informativă</a:t>
            </a:r>
            <a:r>
              <a:rPr lang="fr-FR" sz="1600" dirty="0" smtClean="0"/>
              <a:t>, de </a:t>
            </a:r>
            <a:r>
              <a:rPr lang="fr-FR" sz="1600" dirty="0" err="1" smtClean="0"/>
              <a:t>cercetare</a:t>
            </a:r>
            <a:r>
              <a:rPr lang="fr-FR" sz="1600" dirty="0" smtClean="0"/>
              <a:t>, de </a:t>
            </a:r>
            <a:r>
              <a:rPr lang="fr-FR" sz="1600" dirty="0" err="1" smtClean="0"/>
              <a:t>destindere</a:t>
            </a:r>
            <a:r>
              <a:rPr lang="fr-FR" sz="1600" dirty="0" smtClean="0"/>
              <a:t> etc.), </a:t>
            </a:r>
            <a:endParaRPr lang="ro-RO" sz="1600" dirty="0" smtClean="0"/>
          </a:p>
          <a:p>
            <a:pPr>
              <a:buNone/>
            </a:pPr>
            <a:r>
              <a:rPr lang="ro-RO" sz="1600" dirty="0" smtClean="0"/>
              <a:t>2. </a:t>
            </a:r>
            <a:r>
              <a:rPr lang="fr-FR" sz="1600" dirty="0" err="1" smtClean="0"/>
              <a:t>Stadiul</a:t>
            </a:r>
            <a:r>
              <a:rPr lang="ro-RO" sz="1600" dirty="0" smtClean="0"/>
              <a:t> </a:t>
            </a:r>
            <a:r>
              <a:rPr lang="fr-FR" sz="1600" dirty="0" err="1" smtClean="0"/>
              <a:t>lectural</a:t>
            </a:r>
            <a:r>
              <a:rPr lang="fr-FR" sz="1600" dirty="0" smtClean="0"/>
              <a:t>, </a:t>
            </a:r>
            <a:r>
              <a:rPr lang="fr-FR" sz="1600" dirty="0" err="1" smtClean="0"/>
              <a:t>în</a:t>
            </a:r>
            <a:r>
              <a:rPr lang="fr-FR" sz="1600" dirty="0" smtClean="0"/>
              <a:t> care </a:t>
            </a:r>
            <a:r>
              <a:rPr lang="fr-FR" sz="1600" dirty="0" err="1" smtClean="0"/>
              <a:t>elevul</a:t>
            </a:r>
            <a:r>
              <a:rPr lang="ro-RO" sz="1600" dirty="0" smtClean="0"/>
              <a:t> </a:t>
            </a:r>
            <a:r>
              <a:rPr lang="fr-FR" sz="1600" dirty="0" err="1" smtClean="0"/>
              <a:t>realizează</a:t>
            </a:r>
            <a:r>
              <a:rPr lang="ro-RO" sz="1600" dirty="0" smtClean="0"/>
              <a:t> </a:t>
            </a:r>
            <a:r>
              <a:rPr lang="fr-FR" sz="1600" dirty="0" err="1" smtClean="0"/>
              <a:t>lectura</a:t>
            </a:r>
            <a:r>
              <a:rPr lang="ro-RO" sz="1600" dirty="0" smtClean="0"/>
              <a:t> </a:t>
            </a:r>
            <a:r>
              <a:rPr lang="fr-FR" sz="1600" dirty="0" err="1" smtClean="0"/>
              <a:t>expresivă</a:t>
            </a:r>
            <a:r>
              <a:rPr lang="ro-RO" sz="1600" dirty="0" smtClean="0"/>
              <a:t> </a:t>
            </a:r>
            <a:r>
              <a:rPr lang="fr-FR" sz="1600" dirty="0" err="1" smtClean="0"/>
              <a:t>prin</a:t>
            </a:r>
            <a:r>
              <a:rPr lang="ro-RO" sz="1600" dirty="0" smtClean="0"/>
              <a:t> </a:t>
            </a:r>
            <a:r>
              <a:rPr lang="fr-FR" sz="1600" dirty="0" err="1" smtClean="0"/>
              <a:t>mijloace</a:t>
            </a:r>
            <a:r>
              <a:rPr lang="fr-FR" sz="1600" dirty="0" smtClean="0"/>
              <a:t> verbale / </a:t>
            </a:r>
            <a:r>
              <a:rPr lang="fr-FR" sz="1600" dirty="0" err="1" smtClean="0"/>
              <a:t>nonverbale</a:t>
            </a:r>
            <a:r>
              <a:rPr lang="fr-FR" sz="1600" dirty="0" smtClean="0"/>
              <a:t>;</a:t>
            </a:r>
            <a:endParaRPr lang="ro-RO" sz="1600" dirty="0" smtClean="0"/>
          </a:p>
          <a:p>
            <a:pPr>
              <a:buNone/>
            </a:pPr>
            <a:r>
              <a:rPr lang="ro-RO" sz="1600" dirty="0" smtClean="0"/>
              <a:t>2. </a:t>
            </a:r>
            <a:r>
              <a:rPr lang="fr-FR" sz="1600" dirty="0" err="1" smtClean="0"/>
              <a:t>Stadiul</a:t>
            </a:r>
            <a:r>
              <a:rPr lang="ro-RO" sz="1600" dirty="0" smtClean="0"/>
              <a:t> </a:t>
            </a:r>
            <a:r>
              <a:rPr lang="fr-FR" sz="1600" dirty="0" err="1" smtClean="0"/>
              <a:t>postlectural</a:t>
            </a:r>
            <a:r>
              <a:rPr lang="fr-FR" sz="1600" dirty="0" smtClean="0"/>
              <a:t>, </a:t>
            </a:r>
            <a:r>
              <a:rPr lang="fr-FR" sz="1600" dirty="0" err="1" smtClean="0"/>
              <a:t>în</a:t>
            </a:r>
            <a:r>
              <a:rPr lang="fr-FR" sz="1600" dirty="0" smtClean="0"/>
              <a:t> care </a:t>
            </a:r>
            <a:r>
              <a:rPr lang="fr-FR" sz="1600" dirty="0" err="1" smtClean="0"/>
              <a:t>elevul</a:t>
            </a:r>
            <a:r>
              <a:rPr lang="ro-RO" sz="1600" dirty="0" smtClean="0"/>
              <a:t> </a:t>
            </a:r>
            <a:r>
              <a:rPr lang="fr-FR" sz="1600" dirty="0" err="1" smtClean="0"/>
              <a:t>decodifică</a:t>
            </a:r>
            <a:r>
              <a:rPr lang="ro-RO" sz="1600" dirty="0" smtClean="0"/>
              <a:t> </a:t>
            </a:r>
            <a:r>
              <a:rPr lang="fr-FR" sz="1600" dirty="0" err="1" smtClean="0"/>
              <a:t>mesajul</a:t>
            </a:r>
            <a:r>
              <a:rPr lang="fr-FR" sz="1600" dirty="0" smtClean="0"/>
              <a:t>, </a:t>
            </a:r>
            <a:r>
              <a:rPr lang="fr-FR" sz="1600" dirty="0" err="1" smtClean="0"/>
              <a:t>interpretează</a:t>
            </a:r>
            <a:r>
              <a:rPr lang="ro-RO" sz="1600" dirty="0" smtClean="0"/>
              <a:t> </a:t>
            </a:r>
            <a:r>
              <a:rPr lang="fr-FR" sz="1600" dirty="0" err="1" smtClean="0"/>
              <a:t>valorile</a:t>
            </a:r>
            <a:r>
              <a:rPr lang="ro-RO" sz="1600" dirty="0" smtClean="0"/>
              <a:t> </a:t>
            </a:r>
            <a:r>
              <a:rPr lang="fr-FR" sz="1600" dirty="0" err="1" smtClean="0"/>
              <a:t>operei</a:t>
            </a:r>
            <a:r>
              <a:rPr lang="fr-FR" sz="1600" dirty="0" smtClean="0"/>
              <a:t>, </a:t>
            </a:r>
            <a:r>
              <a:rPr lang="fr-FR" sz="1600" dirty="0" err="1" smtClean="0"/>
              <a:t>formulează</a:t>
            </a:r>
            <a:r>
              <a:rPr lang="ro-RO" sz="1600" dirty="0" smtClean="0"/>
              <a:t> </a:t>
            </a:r>
            <a:r>
              <a:rPr lang="fr-FR" sz="1600" dirty="0" err="1" smtClean="0"/>
              <a:t>idei</a:t>
            </a:r>
            <a:r>
              <a:rPr lang="fr-FR" sz="1600" dirty="0" smtClean="0"/>
              <a:t>, </a:t>
            </a:r>
            <a:r>
              <a:rPr lang="fr-FR" sz="1600" dirty="0" err="1" smtClean="0"/>
              <a:t>ia</a:t>
            </a:r>
            <a:r>
              <a:rPr lang="ro-RO" sz="1600" dirty="0" smtClean="0"/>
              <a:t> </a:t>
            </a:r>
            <a:r>
              <a:rPr lang="fr-FR" sz="1600" dirty="0" err="1" smtClean="0"/>
              <a:t>atitudini</a:t>
            </a:r>
            <a:r>
              <a:rPr lang="ro-RO" sz="1600" dirty="0" smtClean="0"/>
              <a:t> </a:t>
            </a:r>
            <a:r>
              <a:rPr lang="fr-FR" sz="1600" dirty="0" err="1" smtClean="0"/>
              <a:t>în</a:t>
            </a:r>
            <a:r>
              <a:rPr lang="ro-RO" sz="1600" dirty="0" smtClean="0"/>
              <a:t> </a:t>
            </a:r>
            <a:r>
              <a:rPr lang="fr-FR" sz="1600" dirty="0" err="1" smtClean="0"/>
              <a:t>legătură</a:t>
            </a:r>
            <a:r>
              <a:rPr lang="ro-RO" sz="1600" dirty="0" smtClean="0"/>
              <a:t> </a:t>
            </a:r>
            <a:r>
              <a:rPr lang="fr-FR" sz="1600" dirty="0" err="1" smtClean="0"/>
              <a:t>cu</a:t>
            </a:r>
            <a:r>
              <a:rPr lang="ro-RO" sz="1600" dirty="0" smtClean="0"/>
              <a:t> </a:t>
            </a:r>
            <a:r>
              <a:rPr lang="fr-FR" sz="1600" dirty="0" err="1" smtClean="0"/>
              <a:t>cele</a:t>
            </a:r>
            <a:r>
              <a:rPr lang="ro-RO" sz="1600" dirty="0" smtClean="0"/>
              <a:t> </a:t>
            </a:r>
            <a:r>
              <a:rPr lang="fr-FR" sz="1600" dirty="0" err="1" smtClean="0"/>
              <a:t>citite</a:t>
            </a:r>
            <a:r>
              <a:rPr lang="fr-FR" sz="1600" dirty="0" smtClean="0"/>
              <a:t>, </a:t>
            </a:r>
            <a:endParaRPr lang="ru-RU" sz="1600" dirty="0" smtClean="0"/>
          </a:p>
          <a:p>
            <a:endParaRPr lang="ru-RU" dirty="0" smtClean="0"/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u="sng" dirty="0" smtClean="0"/>
              <a:t>Demersul didactic de </a:t>
            </a:r>
            <a:r>
              <a:rPr lang="ro-RO" b="1" u="sng" dirty="0" smtClean="0"/>
              <a:t>receptare a textului literar</a:t>
            </a:r>
            <a:r>
              <a:rPr lang="ro-RO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800" b="1" i="1" dirty="0" smtClean="0"/>
              <a:t>Prelectura</a:t>
            </a:r>
            <a:r>
              <a:rPr lang="ru-RU" sz="2800" dirty="0" smtClean="0"/>
              <a:t>;</a:t>
            </a:r>
          </a:p>
          <a:p>
            <a:pPr lvl="0"/>
            <a:r>
              <a:rPr lang="en-US" sz="2800" b="1" i="1" dirty="0" err="1" smtClean="0"/>
              <a:t>Înţelegerea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şi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interpretarea</a:t>
            </a:r>
            <a:r>
              <a:rPr lang="en-US" sz="2800" dirty="0" smtClean="0"/>
              <a:t> </a:t>
            </a:r>
            <a:r>
              <a:rPr lang="en-US" sz="2800" dirty="0" err="1" smtClean="0"/>
              <a:t>textului</a:t>
            </a:r>
            <a:r>
              <a:rPr lang="en-US" sz="2800" dirty="0" smtClean="0"/>
              <a:t> </a:t>
            </a:r>
            <a:r>
              <a:rPr lang="en-US" sz="2800" dirty="0" err="1" smtClean="0"/>
              <a:t>prin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lectură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aprofundată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Reflecţia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u="sng" dirty="0" smtClean="0"/>
              <a:t>I. PRELECTURA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 smtClean="0"/>
              <a:t>„</a:t>
            </a:r>
            <a:r>
              <a:rPr lang="ro-RO" b="1" i="1" dirty="0" smtClean="0"/>
              <a:t>Discuţia  orientativă</a:t>
            </a:r>
            <a:r>
              <a:rPr lang="ro-RO" b="1" dirty="0" smtClean="0"/>
              <a:t>” (</a:t>
            </a:r>
            <a:r>
              <a:rPr lang="ro-RO" dirty="0" smtClean="0"/>
              <a:t>după  C.  Parfene) sau </a:t>
            </a:r>
            <a:r>
              <a:rPr lang="ro-RO" b="1" dirty="0" smtClean="0"/>
              <a:t>„</a:t>
            </a:r>
            <a:r>
              <a:rPr lang="ro-RO" b="1" i="1" dirty="0" smtClean="0"/>
              <a:t>activitate pregătitoare</a:t>
            </a:r>
            <a:r>
              <a:rPr lang="ro-RO" b="1" dirty="0" smtClean="0"/>
              <a:t>” (</a:t>
            </a:r>
            <a:r>
              <a:rPr lang="ro-RO" dirty="0" smtClean="0"/>
              <a:t>după  V. Goia). </a:t>
            </a:r>
            <a:endParaRPr lang="ro-RO" i="1" dirty="0" smtClean="0"/>
          </a:p>
          <a:p>
            <a:r>
              <a:rPr lang="ro-RO" i="1" dirty="0" smtClean="0"/>
              <a:t>Presupune</a:t>
            </a:r>
            <a:r>
              <a:rPr lang="ro-RO" b="1" i="1" dirty="0" smtClean="0"/>
              <a:t> anticipări ale conţinutului  textului</a:t>
            </a:r>
            <a:r>
              <a:rPr lang="ro-RO" dirty="0" smtClean="0"/>
              <a:t>  pornind  de  la  </a:t>
            </a:r>
            <a:r>
              <a:rPr lang="ro-RO" i="1" dirty="0" smtClean="0"/>
              <a:t>titlu, subtitlu,  numele  capitolelor</a:t>
            </a:r>
            <a:r>
              <a:rPr lang="ro-RO" dirty="0" smtClean="0"/>
              <a:t>,  de  la  </a:t>
            </a:r>
            <a:r>
              <a:rPr lang="ro-RO" i="1" dirty="0" smtClean="0"/>
              <a:t>ilustraţii</a:t>
            </a:r>
            <a:r>
              <a:rPr lang="ro-RO" dirty="0" smtClean="0"/>
              <a:t>  sau  alte  aspecte  care  ţin  de paratext,  ori „</a:t>
            </a:r>
            <a:r>
              <a:rPr lang="ro-RO" i="1" dirty="0" smtClean="0"/>
              <a:t>deschiderea  prin câmpuri  lexicale</a:t>
            </a:r>
            <a:r>
              <a:rPr lang="ro-RO" dirty="0" smtClean="0"/>
              <a:t>”  în  cazul  unor  specii  precum:  basmul,  pastelul, legenda, schiţa etc., câmpuri lexicale ce vor fi extinse, prin lectură, de elevi. </a:t>
            </a:r>
          </a:p>
          <a:p>
            <a:r>
              <a:rPr lang="ro-RO" i="1" dirty="0" smtClean="0"/>
              <a:t>Metode utilizate: Metoda termenilor predictivi; Ghidul de anticipaţie; Gândiţi/ lucaraţi perechi/ comunicaţi </a:t>
            </a:r>
            <a:r>
              <a:rPr lang="ro-RO" dirty="0" smtClean="0"/>
              <a:t>etc..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233464"/>
            <a:ext cx="8540470" cy="784261"/>
          </a:xfrm>
        </p:spPr>
        <p:txBody>
          <a:bodyPr/>
          <a:lstStyle/>
          <a:p>
            <a:r>
              <a:rPr lang="ro-RO" sz="2000" b="1" dirty="0" smtClean="0"/>
              <a:t>II.</a:t>
            </a:r>
            <a:r>
              <a:rPr lang="ro-RO" sz="2000" b="1" u="sng" dirty="0" smtClean="0"/>
              <a:t>ÎNŢELEGEREA şi INTERPRETAREA textului / </a:t>
            </a:r>
            <a:r>
              <a:rPr lang="ro-RO" sz="2000" b="1" i="1" u="sng" dirty="0" smtClean="0"/>
              <a:t>Studiul aprofundat</a:t>
            </a:r>
            <a:endParaRPr lang="ru-RU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434" y="693907"/>
            <a:ext cx="4163438" cy="4085616"/>
          </a:xfrm>
        </p:spPr>
        <p:txBody>
          <a:bodyPr/>
          <a:lstStyle/>
          <a:p>
            <a:pPr marL="482600" indent="-342900" algn="ctr">
              <a:buNone/>
            </a:pPr>
            <a:r>
              <a:rPr lang="ro-RO" b="1" u="sng" dirty="0" smtClean="0"/>
              <a:t>Înțelegerea textului</a:t>
            </a:r>
          </a:p>
          <a:p>
            <a:pPr marL="482600" indent="-342900"/>
            <a:r>
              <a:rPr lang="ro-RO" dirty="0" smtClean="0"/>
              <a:t>Implică</a:t>
            </a:r>
            <a:r>
              <a:rPr lang="ro-RO" b="1" dirty="0" smtClean="0"/>
              <a:t> I </a:t>
            </a:r>
            <a:r>
              <a:rPr lang="pt-BR" b="1" u="sng" dirty="0" smtClean="0"/>
              <a:t>fază</a:t>
            </a:r>
            <a:r>
              <a:rPr lang="ro-RO" b="1" u="sng" dirty="0" smtClean="0"/>
              <a:t> a lecturii : </a:t>
            </a:r>
            <a:r>
              <a:rPr lang="ro-RO" b="1" i="1" u="sng" dirty="0" smtClean="0"/>
              <a:t>l</a:t>
            </a:r>
            <a:r>
              <a:rPr lang="pt-BR" b="1" i="1" dirty="0" smtClean="0"/>
              <a:t>ectura</a:t>
            </a:r>
            <a:r>
              <a:rPr lang="ro-RO" b="1" i="1" dirty="0" smtClean="0"/>
              <a:t> </a:t>
            </a:r>
            <a:r>
              <a:rPr lang="pt-BR" b="1" i="1" dirty="0" smtClean="0"/>
              <a:t>sensibilizatoare</a:t>
            </a:r>
            <a:r>
              <a:rPr lang="ro-RO" b="1" i="1" dirty="0" smtClean="0"/>
              <a:t>/afectivă, </a:t>
            </a:r>
            <a:r>
              <a:rPr lang="ro-RO" dirty="0" smtClean="0"/>
              <a:t>numită și </a:t>
            </a:r>
            <a:r>
              <a:rPr lang="pt-BR" b="1" i="1" dirty="0" smtClean="0"/>
              <a:t>lectură de gradul I</a:t>
            </a:r>
            <a:r>
              <a:rPr lang="ro-RO" b="1" i="1" dirty="0" smtClean="0"/>
              <a:t> </a:t>
            </a:r>
            <a:r>
              <a:rPr lang="ro-RO" dirty="0" smtClean="0"/>
              <a:t>(</a:t>
            </a:r>
            <a:r>
              <a:rPr lang="pt-BR" dirty="0" smtClean="0"/>
              <a:t>P</a:t>
            </a:r>
            <a:r>
              <a:rPr lang="ro-RO" dirty="0" smtClean="0"/>
              <a:t>. </a:t>
            </a:r>
            <a:r>
              <a:rPr lang="pt-BR" dirty="0" smtClean="0"/>
              <a:t>Ricoeur</a:t>
            </a:r>
            <a:r>
              <a:rPr lang="ro-RO" dirty="0" smtClean="0"/>
              <a:t>),</a:t>
            </a:r>
            <a:r>
              <a:rPr lang="pt-BR" dirty="0" smtClean="0"/>
              <a:t> </a:t>
            </a:r>
            <a:r>
              <a:rPr lang="pt-BR" b="1" i="1" dirty="0" smtClean="0"/>
              <a:t>lectura liniară</a:t>
            </a:r>
            <a:r>
              <a:rPr lang="ro-RO" b="1" i="1" dirty="0" smtClean="0"/>
              <a:t> </a:t>
            </a:r>
            <a:r>
              <a:rPr lang="ro-RO" dirty="0" smtClean="0"/>
              <a:t>(</a:t>
            </a:r>
            <a:r>
              <a:rPr lang="pt-BR" dirty="0" smtClean="0"/>
              <a:t>M</a:t>
            </a:r>
            <a:r>
              <a:rPr lang="ro-RO" dirty="0" smtClean="0"/>
              <a:t>. </a:t>
            </a:r>
            <a:r>
              <a:rPr lang="pt-BR" dirty="0" smtClean="0"/>
              <a:t>Călinescu</a:t>
            </a:r>
            <a:r>
              <a:rPr lang="ro-RO" dirty="0" smtClean="0"/>
              <a:t>),</a:t>
            </a:r>
            <a:r>
              <a:rPr lang="ro-RO" b="1" dirty="0" smtClean="0"/>
              <a:t> </a:t>
            </a:r>
            <a:r>
              <a:rPr lang="pt-BR" b="1" i="1" dirty="0" smtClean="0"/>
              <a:t>lectur</a:t>
            </a:r>
            <a:r>
              <a:rPr lang="ro-RO" b="1" i="1" dirty="0" smtClean="0"/>
              <a:t>ă</a:t>
            </a:r>
            <a:r>
              <a:rPr lang="pt-BR" b="1" i="1" dirty="0" smtClean="0"/>
              <a:t> naivă</a:t>
            </a:r>
            <a:r>
              <a:rPr lang="ro-RO" b="1" i="1" dirty="0" smtClean="0"/>
              <a:t> </a:t>
            </a:r>
            <a:r>
              <a:rPr lang="ro-RO" dirty="0" smtClean="0"/>
              <a:t>(</a:t>
            </a:r>
            <a:r>
              <a:rPr lang="pt-BR" dirty="0" smtClean="0"/>
              <a:t>U</a:t>
            </a:r>
            <a:r>
              <a:rPr lang="ro-RO" dirty="0" smtClean="0"/>
              <a:t>mberto</a:t>
            </a:r>
            <a:r>
              <a:rPr lang="pt-BR" dirty="0" smtClean="0"/>
              <a:t> Eco)</a:t>
            </a:r>
            <a:r>
              <a:rPr lang="ro-RO" dirty="0" smtClean="0"/>
              <a:t>.</a:t>
            </a:r>
            <a:r>
              <a:rPr lang="pt-BR" dirty="0" smtClean="0"/>
              <a:t> </a:t>
            </a:r>
            <a:endParaRPr lang="ro-RO" dirty="0" smtClean="0"/>
          </a:p>
          <a:p>
            <a:pPr>
              <a:buNone/>
            </a:pPr>
            <a:r>
              <a:rPr lang="vi-VN" dirty="0" smtClean="0"/>
              <a:t>Presupune </a:t>
            </a:r>
            <a:r>
              <a:rPr lang="vi-VN" b="1" dirty="0" smtClean="0"/>
              <a:t>tehnici</a:t>
            </a:r>
            <a:r>
              <a:rPr lang="vi-VN" dirty="0" smtClean="0"/>
              <a:t> precum:</a:t>
            </a:r>
            <a:r>
              <a:rPr lang="ro-RO" dirty="0" smtClean="0"/>
              <a:t> </a:t>
            </a:r>
            <a:r>
              <a:rPr lang="ro-RO" i="1" dirty="0" smtClean="0"/>
              <a:t>l</a:t>
            </a:r>
            <a:r>
              <a:rPr lang="vi-VN" i="1" dirty="0" smtClean="0"/>
              <a:t>ectura cu voce</a:t>
            </a:r>
            <a:r>
              <a:rPr lang="ro-RO" i="1" dirty="0" smtClean="0"/>
              <a:t> </a:t>
            </a:r>
            <a:r>
              <a:rPr lang="vi-VN" i="1" dirty="0" smtClean="0"/>
              <a:t>tare</a:t>
            </a:r>
            <a:r>
              <a:rPr lang="vi-VN" dirty="0" smtClean="0"/>
              <a:t>;</a:t>
            </a:r>
            <a:r>
              <a:rPr lang="ro-RO" dirty="0" smtClean="0"/>
              <a:t> </a:t>
            </a:r>
            <a:r>
              <a:rPr lang="ro-RO" i="1" dirty="0" smtClean="0"/>
              <a:t>l</a:t>
            </a:r>
            <a:r>
              <a:rPr lang="vi-VN" i="1" dirty="0" smtClean="0"/>
              <a:t>ectura silențioasă</a:t>
            </a:r>
            <a:r>
              <a:rPr lang="ro-RO" i="1" dirty="0" smtClean="0"/>
              <a:t>,</a:t>
            </a:r>
            <a:r>
              <a:rPr lang="vi-VN" i="1" dirty="0" smtClean="0"/>
              <a:t> dirijată </a:t>
            </a:r>
            <a:r>
              <a:rPr lang="vi-VN" dirty="0" smtClean="0"/>
              <a:t>sau</a:t>
            </a:r>
            <a:r>
              <a:rPr lang="vi-VN" i="1" dirty="0" smtClean="0"/>
              <a:t> nedirijată</a:t>
            </a:r>
            <a:r>
              <a:rPr lang="vi-VN" dirty="0" smtClean="0"/>
              <a:t>;</a:t>
            </a:r>
            <a:r>
              <a:rPr lang="vi-VN" i="1" dirty="0" smtClean="0"/>
              <a:t> harta de lectură</a:t>
            </a:r>
            <a:r>
              <a:rPr lang="ro-RO" i="1" dirty="0" smtClean="0"/>
              <a:t>, </a:t>
            </a:r>
            <a:r>
              <a:rPr lang="ro-RO" dirty="0" smtClean="0"/>
              <a:t>tehnica SINELG</a:t>
            </a:r>
            <a:r>
              <a:rPr lang="ro-RO" i="1" dirty="0" smtClean="0"/>
              <a:t> etc.</a:t>
            </a:r>
          </a:p>
          <a:p>
            <a:r>
              <a:rPr lang="ro-RO" b="1" u="sng" dirty="0" smtClean="0"/>
              <a:t>A II-a fază a lecturii: </a:t>
            </a:r>
            <a:r>
              <a:rPr lang="ro-RO" b="1" i="1" dirty="0" smtClean="0"/>
              <a:t>l</a:t>
            </a:r>
            <a:r>
              <a:rPr lang="fr-FR" b="1" i="1" dirty="0" err="1" smtClean="0"/>
              <a:t>ectura</a:t>
            </a:r>
            <a:r>
              <a:rPr lang="fr-FR" b="1" i="1" dirty="0" smtClean="0"/>
              <a:t> </a:t>
            </a:r>
            <a:r>
              <a:rPr lang="fr-FR" b="1" i="1" dirty="0" err="1" smtClean="0"/>
              <a:t>explicativ</a:t>
            </a:r>
            <a:r>
              <a:rPr lang="ro-RO" b="1" i="1" dirty="0" smtClean="0"/>
              <a:t>ă, </a:t>
            </a:r>
            <a:r>
              <a:rPr lang="ro-RO" dirty="0" smtClean="0"/>
              <a:t>numită și </a:t>
            </a:r>
            <a:r>
              <a:rPr lang="ro-RO" b="1" i="1" dirty="0" smtClean="0"/>
              <a:t>lectura de gradul II </a:t>
            </a:r>
            <a:r>
              <a:rPr lang="ro-RO" dirty="0" smtClean="0"/>
              <a:t>(P. Ricoeur), </a:t>
            </a:r>
            <a:r>
              <a:rPr lang="ro-RO" b="1" i="1" dirty="0" smtClean="0"/>
              <a:t>lectura hermeneutică </a:t>
            </a:r>
            <a:r>
              <a:rPr lang="ro-RO" dirty="0" smtClean="0"/>
              <a:t>(M. Riffaterre),  </a:t>
            </a:r>
            <a:r>
              <a:rPr lang="ro-RO" b="1" i="1" dirty="0" smtClean="0"/>
              <a:t>lectura circulară </a:t>
            </a:r>
            <a:r>
              <a:rPr lang="ro-RO" dirty="0" smtClean="0"/>
              <a:t>(M. Călinescu), </a:t>
            </a:r>
            <a:r>
              <a:rPr lang="ro-RO" b="1" i="1" dirty="0" smtClean="0"/>
              <a:t>lectură critică </a:t>
            </a:r>
            <a:r>
              <a:rPr lang="ro-RO" dirty="0" smtClean="0"/>
              <a:t>(U. Eco). </a:t>
            </a:r>
          </a:p>
          <a:p>
            <a:pPr>
              <a:buNone/>
            </a:pPr>
            <a:r>
              <a:rPr lang="ro-RO" b="1" u="sng" dirty="0" smtClean="0"/>
              <a:t>Strategii utilizate: </a:t>
            </a:r>
            <a:r>
              <a:rPr lang="ro-RO" u="sng" dirty="0" smtClean="0"/>
              <a:t>l</a:t>
            </a:r>
            <a:r>
              <a:rPr lang="ro-RO" dirty="0" smtClean="0"/>
              <a:t>ectura circulară, globală; lectura selectivă, </a:t>
            </a:r>
            <a:r>
              <a:rPr lang="ro-RO" i="1" dirty="0" smtClean="0"/>
              <a:t>reperaj </a:t>
            </a:r>
            <a:r>
              <a:rPr lang="ro-RO" dirty="0" smtClean="0"/>
              <a:t>(cu sublinieri), elaborarea </a:t>
            </a:r>
            <a:r>
              <a:rPr lang="ro-RO" i="1" dirty="0" smtClean="0"/>
              <a:t>planului simplu sau dezvoltat de text, planul momentelor subiectului operei literare</a:t>
            </a:r>
            <a:r>
              <a:rPr lang="ro-RO" dirty="0" smtClean="0"/>
              <a:t> etc.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29328" y="745787"/>
            <a:ext cx="4584970" cy="4293141"/>
          </a:xfrm>
        </p:spPr>
        <p:txBody>
          <a:bodyPr/>
          <a:lstStyle/>
          <a:p>
            <a:pPr algn="ctr">
              <a:buNone/>
            </a:pPr>
            <a:r>
              <a:rPr lang="ro-RO" b="1" u="sng" dirty="0" smtClean="0"/>
              <a:t>Interpretarea textului</a:t>
            </a:r>
          </a:p>
          <a:p>
            <a:r>
              <a:rPr lang="ro-RO" dirty="0" smtClean="0"/>
              <a:t>Implică </a:t>
            </a:r>
            <a:r>
              <a:rPr lang="ro-RO" b="1" i="1" dirty="0" smtClean="0"/>
              <a:t>întrebări problematizante</a:t>
            </a:r>
            <a:r>
              <a:rPr lang="ro-RO" dirty="0" smtClean="0"/>
              <a:t> și tehnici de </a:t>
            </a:r>
            <a:r>
              <a:rPr lang="ro-RO" b="1" dirty="0" smtClean="0"/>
              <a:t>gândire creativă</a:t>
            </a:r>
            <a:r>
              <a:rPr lang="ro-RO" dirty="0" smtClean="0"/>
              <a:t>:</a:t>
            </a:r>
            <a:endParaRPr lang="ru-RU" dirty="0" smtClean="0"/>
          </a:p>
          <a:p>
            <a:r>
              <a:rPr lang="ro-RO" dirty="0" smtClean="0"/>
              <a:t>a)„</a:t>
            </a:r>
            <a:r>
              <a:rPr lang="ro-RO" b="1" i="1" dirty="0" smtClean="0"/>
              <a:t>Regruparea semnelor</a:t>
            </a:r>
            <a:r>
              <a:rPr lang="ro-RO" dirty="0" smtClean="0"/>
              <a:t>”: </a:t>
            </a:r>
            <a:r>
              <a:rPr lang="ru-RU" i="1" dirty="0" smtClean="0"/>
              <a:t>structurarea c</a:t>
            </a:r>
            <a:r>
              <a:rPr lang="ro-RO" i="1" dirty="0" smtClean="0"/>
              <a:t>â</a:t>
            </a:r>
            <a:r>
              <a:rPr lang="ru-RU" i="1" dirty="0" smtClean="0"/>
              <a:t>mpurilor lexicale;</a:t>
            </a:r>
            <a:r>
              <a:rPr lang="ro-RO" i="1" dirty="0" smtClean="0"/>
              <a:t> </a:t>
            </a:r>
            <a:r>
              <a:rPr lang="en-US" i="1" dirty="0" err="1" smtClean="0"/>
              <a:t>harta</a:t>
            </a:r>
            <a:r>
              <a:rPr lang="en-US" i="1" dirty="0" smtClean="0"/>
              <a:t> </a:t>
            </a:r>
            <a:r>
              <a:rPr lang="en-US" i="1" dirty="0" err="1" smtClean="0"/>
              <a:t>personajului</a:t>
            </a:r>
            <a:r>
              <a:rPr lang="en-US" dirty="0" smtClean="0"/>
              <a:t>;</a:t>
            </a:r>
            <a:r>
              <a:rPr lang="ro-RO" dirty="0" smtClean="0"/>
              <a:t> </a:t>
            </a:r>
            <a:r>
              <a:rPr lang="fr-FR" i="1" dirty="0" err="1" smtClean="0"/>
              <a:t>selectarea</a:t>
            </a:r>
            <a:r>
              <a:rPr lang="fr-FR" i="1" dirty="0" smtClean="0"/>
              <a:t> </a:t>
            </a:r>
            <a:r>
              <a:rPr lang="fr-FR" i="1" dirty="0" err="1" smtClean="0"/>
              <a:t>unor</a:t>
            </a:r>
            <a:r>
              <a:rPr lang="fr-FR" i="1" dirty="0" smtClean="0"/>
              <a:t> constante ale </a:t>
            </a:r>
            <a:r>
              <a:rPr lang="fr-FR" i="1" dirty="0" err="1" smtClean="0"/>
              <a:t>textului</a:t>
            </a:r>
            <a:r>
              <a:rPr lang="fr-FR" dirty="0" smtClean="0"/>
              <a:t>;</a:t>
            </a:r>
            <a:endParaRPr lang="ro-RO" dirty="0" smtClean="0"/>
          </a:p>
          <a:p>
            <a:r>
              <a:rPr lang="ro-RO" dirty="0" smtClean="0"/>
              <a:t>b)„</a:t>
            </a:r>
            <a:r>
              <a:rPr lang="ro-RO" b="1" i="1" dirty="0" smtClean="0"/>
              <a:t>Clarificarea zonelor de indeterminare</a:t>
            </a:r>
            <a:r>
              <a:rPr lang="ro-RO" dirty="0" smtClean="0"/>
              <a:t>”–locuri din text în care lipsesc informaţiile ce se pot constitui în „plus de sens”;</a:t>
            </a:r>
            <a:endParaRPr lang="ru-RU" dirty="0" smtClean="0"/>
          </a:p>
          <a:p>
            <a:r>
              <a:rPr lang="ro-RO" dirty="0" smtClean="0"/>
              <a:t>c)„</a:t>
            </a:r>
            <a:r>
              <a:rPr lang="ro-RO" b="1" i="1" dirty="0" smtClean="0"/>
              <a:t>Rostirea  nerostitului</a:t>
            </a:r>
            <a:r>
              <a:rPr lang="ro-RO" b="1" dirty="0" smtClean="0"/>
              <a:t>”  </a:t>
            </a:r>
            <a:r>
              <a:rPr lang="ro-RO" dirty="0" smtClean="0"/>
              <a:t>(</a:t>
            </a:r>
            <a:r>
              <a:rPr lang="ro-RO" i="1" dirty="0" smtClean="0"/>
              <a:t>Ce  gândesc personajele şi nu spun? </a:t>
            </a:r>
            <a:r>
              <a:rPr lang="ro-RO" dirty="0" smtClean="0"/>
              <a:t>etc.)</a:t>
            </a:r>
            <a:endParaRPr lang="ru-RU" dirty="0" smtClean="0"/>
          </a:p>
          <a:p>
            <a:r>
              <a:rPr lang="ro-RO" dirty="0" smtClean="0"/>
              <a:t>d) </a:t>
            </a:r>
            <a:r>
              <a:rPr lang="ro-RO" b="1" i="1" dirty="0" smtClean="0"/>
              <a:t>„Interogarea autorului</a:t>
            </a:r>
            <a:r>
              <a:rPr lang="ro-RO" b="1" dirty="0" smtClean="0"/>
              <a:t>”</a:t>
            </a:r>
            <a:r>
              <a:rPr lang="ro-RO" dirty="0" smtClean="0"/>
              <a:t> sau „</a:t>
            </a:r>
            <a:r>
              <a:rPr lang="ro-RO" b="1" i="1" dirty="0" smtClean="0"/>
              <a:t>interogarea textului</a:t>
            </a:r>
            <a:r>
              <a:rPr lang="ro-RO" dirty="0" smtClean="0"/>
              <a:t>”.</a:t>
            </a:r>
            <a:endParaRPr lang="ru-RU" dirty="0" smtClean="0"/>
          </a:p>
          <a:p>
            <a:r>
              <a:rPr lang="ro-RO" dirty="0" smtClean="0"/>
              <a:t>e) </a:t>
            </a:r>
            <a:r>
              <a:rPr lang="ro-RO" i="1" dirty="0" smtClean="0"/>
              <a:t>Producerea de text împotriva textului</a:t>
            </a:r>
            <a:r>
              <a:rPr lang="ro-RO" dirty="0" smtClean="0"/>
              <a:t>: redactarea unor parodii; „extensii” ale textului;</a:t>
            </a:r>
            <a:endParaRPr lang="ru-RU" dirty="0" smtClean="0"/>
          </a:p>
          <a:p>
            <a:r>
              <a:rPr lang="ro-RO" dirty="0" smtClean="0"/>
              <a:t>f) </a:t>
            </a:r>
            <a:r>
              <a:rPr lang="ro-RO" i="1" dirty="0" smtClean="0"/>
              <a:t>Rescrierea unor fragmente</a:t>
            </a:r>
            <a:r>
              <a:rPr lang="ro-RO" dirty="0" smtClean="0"/>
              <a:t> ( a incipitului, a finalului etc.).	</a:t>
            </a:r>
            <a:endParaRPr lang="ru-RU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u="sng" dirty="0" smtClean="0"/>
              <a:t>III. REFLECŢIA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Este </a:t>
            </a:r>
            <a:r>
              <a:rPr lang="ro-RO" b="1" dirty="0" smtClean="0"/>
              <a:t>etapa  finală </a:t>
            </a:r>
            <a:r>
              <a:rPr lang="ro-RO" dirty="0" smtClean="0"/>
              <a:t>a studierii textului literar, care înseamnă </a:t>
            </a:r>
            <a:r>
              <a:rPr lang="ro-RO" u="sng" dirty="0" smtClean="0"/>
              <a:t>„a ieși din lumea textului și a obiectiva experiența de învătare”</a:t>
            </a:r>
            <a:r>
              <a:rPr lang="ro-RO" dirty="0" smtClean="0"/>
              <a:t>: </a:t>
            </a:r>
            <a:r>
              <a:rPr lang="ro-RO" i="1" dirty="0" smtClean="0"/>
              <a:t>Care sunt noile achiziții făcute de elevi?  La  ce  folosesc? Cum  pot  fi  corelate  cu  alte  tipuri de  texte / cu  alte  tipuri  de comunicare/cu alte arte?</a:t>
            </a:r>
            <a:r>
              <a:rPr lang="ro-RO" dirty="0" smtClean="0"/>
              <a:t> </a:t>
            </a:r>
          </a:p>
          <a:p>
            <a:r>
              <a:rPr lang="ro-RO" dirty="0" smtClean="0"/>
              <a:t>Elevii pot dramatiza un fragment de text sau îl pot transpune în bandă desenată etc.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Metode de facilitare a înțelegerii textului literar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o-RO" sz="2000" b="1" dirty="0" smtClean="0">
                <a:solidFill>
                  <a:srgbClr val="FF0000"/>
                </a:solidFill>
              </a:rPr>
              <a:t>Propoziție – sintagmă - cuvânt</a:t>
            </a:r>
          </a:p>
          <a:p>
            <a:r>
              <a:rPr lang="ro-RO" b="1" dirty="0" smtClean="0">
                <a:solidFill>
                  <a:schemeClr val="bg2"/>
                </a:solidFill>
              </a:rPr>
              <a:t>Pentru fiecare dintre secvențele textului  (de ex. strofa) notăm câte o propoziție care formulează mesajul acesteia.</a:t>
            </a:r>
          </a:p>
          <a:p>
            <a:r>
              <a:rPr lang="ro-RO" b="1" dirty="0" smtClean="0">
                <a:solidFill>
                  <a:schemeClr val="bg2"/>
                </a:solidFill>
              </a:rPr>
              <a:t>Reducem propoziția formulată la o sintagmă.</a:t>
            </a:r>
          </a:p>
          <a:p>
            <a:r>
              <a:rPr lang="ro-RO" b="1" dirty="0" smtClean="0">
                <a:solidFill>
                  <a:schemeClr val="bg2"/>
                </a:solidFill>
              </a:rPr>
              <a:t>Reducem sintagmele la un singur cuvânt.</a:t>
            </a:r>
          </a:p>
          <a:p>
            <a:pPr>
              <a:buNone/>
            </a:pPr>
            <a:endParaRPr lang="ro-RO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ro-RO" b="1" dirty="0" smtClean="0">
                <a:solidFill>
                  <a:schemeClr val="bg2"/>
                </a:solidFill>
              </a:rPr>
              <a:t>Notă! În acest mod sunt fixate </a:t>
            </a:r>
            <a:r>
              <a:rPr lang="ro-RO" b="1" dirty="0" smtClean="0">
                <a:solidFill>
                  <a:srgbClr val="FF0000"/>
                </a:solidFill>
              </a:rPr>
              <a:t>ideile importante </a:t>
            </a:r>
            <a:r>
              <a:rPr lang="ro-RO" b="1" dirty="0" smtClean="0">
                <a:solidFill>
                  <a:schemeClr val="bg2"/>
                </a:solidFill>
              </a:rPr>
              <a:t>ale fiecărei secvențe, </a:t>
            </a:r>
            <a:r>
              <a:rPr lang="ro-RO" b="1" dirty="0" smtClean="0">
                <a:solidFill>
                  <a:srgbClr val="FF0000"/>
                </a:solidFill>
              </a:rPr>
              <a:t>sintagmele emblematice </a:t>
            </a:r>
            <a:r>
              <a:rPr lang="ro-RO" b="1" dirty="0" smtClean="0">
                <a:solidFill>
                  <a:schemeClr val="bg2"/>
                </a:solidFill>
              </a:rPr>
              <a:t>pentru mesajul textului, pentru atitudinea eului liric, </a:t>
            </a:r>
            <a:r>
              <a:rPr lang="ro-RO" b="1" dirty="0" smtClean="0">
                <a:solidFill>
                  <a:srgbClr val="FF0000"/>
                </a:solidFill>
              </a:rPr>
              <a:t>cuvintele-cheie care definesc tema </a:t>
            </a:r>
            <a:r>
              <a:rPr lang="ro-RO" b="1" dirty="0" smtClean="0">
                <a:solidFill>
                  <a:schemeClr val="bg2"/>
                </a:solidFill>
              </a:rPr>
              <a:t>textului sau </a:t>
            </a:r>
            <a:r>
              <a:rPr lang="ro-RO" b="1" dirty="0" smtClean="0">
                <a:solidFill>
                  <a:srgbClr val="FF0000"/>
                </a:solidFill>
              </a:rPr>
              <a:t>motivele literare </a:t>
            </a:r>
            <a:r>
              <a:rPr lang="ro-RO" b="1" dirty="0" smtClean="0">
                <a:solidFill>
                  <a:schemeClr val="bg2"/>
                </a:solidFill>
              </a:rPr>
              <a:t>din text.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3464"/>
            <a:ext cx="8520600" cy="642025"/>
          </a:xfrm>
        </p:spPr>
        <p:txBody>
          <a:bodyPr/>
          <a:lstStyle/>
          <a:p>
            <a:pPr algn="ctr"/>
            <a:r>
              <a:rPr lang="ro-RO" dirty="0" smtClean="0"/>
              <a:t>Lista celor cinci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83013"/>
            <a:ext cx="8520600" cy="3485862"/>
          </a:xfrm>
        </p:spPr>
        <p:txBody>
          <a:bodyPr/>
          <a:lstStyle/>
          <a:p>
            <a:r>
              <a:rPr lang="ro-RO" dirty="0" smtClean="0"/>
              <a:t>Citim atent textul propus.</a:t>
            </a:r>
          </a:p>
          <a:p>
            <a:r>
              <a:rPr lang="ro-RO" dirty="0" smtClean="0"/>
              <a:t>Notăm câte cinci elemente pentru fiecare dintre categoriile: </a:t>
            </a:r>
            <a:r>
              <a:rPr lang="ro-RO" b="1" dirty="0" smtClean="0"/>
              <a:t>substantive, adjective, verbe </a:t>
            </a:r>
            <a:r>
              <a:rPr lang="ro-RO" dirty="0" smtClean="0"/>
              <a:t>(din text sau asociații legate de textul citit).</a:t>
            </a:r>
          </a:p>
          <a:p>
            <a:r>
              <a:rPr lang="ro-RO" b="1" dirty="0" smtClean="0"/>
              <a:t>Rezultă: cuvinte-cheie, motive semnificative, imagini, </a:t>
            </a:r>
            <a:r>
              <a:rPr lang="ro-RO" dirty="0" smtClean="0"/>
              <a:t>care conduc la o mai bună înțelegere a mesajului poeziei.</a:t>
            </a:r>
          </a:p>
          <a:p>
            <a:endParaRPr lang="ro-RO" b="1" dirty="0" smtClean="0"/>
          </a:p>
          <a:p>
            <a:endParaRPr lang="ru-RU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0963714"/>
              </p:ext>
            </p:extLst>
          </p:nvPr>
        </p:nvGraphicFramePr>
        <p:xfrm>
          <a:off x="343711" y="3242554"/>
          <a:ext cx="8531310" cy="118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CITATE DESPRE LECTURĂ: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04" y="1234075"/>
            <a:ext cx="8605736" cy="3334800"/>
          </a:xfrm>
        </p:spPr>
        <p:txBody>
          <a:bodyPr/>
          <a:lstStyle/>
          <a:p>
            <a:r>
              <a:rPr lang="fr-FR" b="1" dirty="0" smtClean="0"/>
              <a:t>Michel</a:t>
            </a:r>
            <a:r>
              <a:rPr lang="fr-FR" dirty="0" smtClean="0"/>
              <a:t> </a:t>
            </a:r>
            <a:r>
              <a:rPr lang="fr-FR" b="1" dirty="0" smtClean="0"/>
              <a:t>Tournier</a:t>
            </a:r>
            <a:r>
              <a:rPr lang="fr-FR" dirty="0" smtClean="0"/>
              <a:t> </a:t>
            </a:r>
            <a:r>
              <a:rPr lang="fr-FR" i="1" dirty="0" smtClean="0"/>
              <a:t>„</a:t>
            </a:r>
            <a:r>
              <a:rPr lang="fr-FR" i="1" dirty="0" err="1" smtClean="0"/>
              <a:t>Citiţi</a:t>
            </a:r>
            <a:r>
              <a:rPr lang="fr-FR" i="1" dirty="0" smtClean="0"/>
              <a:t>,</a:t>
            </a:r>
            <a:r>
              <a:rPr lang="fr-FR" dirty="0" smtClean="0"/>
              <a:t> </a:t>
            </a:r>
            <a:r>
              <a:rPr lang="fr-FR" i="1" dirty="0" err="1" smtClean="0"/>
              <a:t>citiţi</a:t>
            </a:r>
            <a:r>
              <a:rPr lang="fr-FR" i="1" dirty="0" smtClean="0"/>
              <a:t>,</a:t>
            </a:r>
            <a:r>
              <a:rPr lang="fr-FR" dirty="0" smtClean="0"/>
              <a:t> </a:t>
            </a:r>
            <a:r>
              <a:rPr lang="fr-FR" i="1" dirty="0" err="1" smtClean="0"/>
              <a:t>cititul</a:t>
            </a:r>
            <a:r>
              <a:rPr lang="fr-FR" dirty="0" smtClean="0"/>
              <a:t> </a:t>
            </a:r>
            <a:r>
              <a:rPr lang="fr-FR" i="1" dirty="0" err="1" smtClean="0"/>
              <a:t>vă</a:t>
            </a:r>
            <a:r>
              <a:rPr lang="fr-FR" dirty="0" smtClean="0"/>
              <a:t> </a:t>
            </a:r>
            <a:r>
              <a:rPr lang="fr-FR" i="1" dirty="0" smtClean="0"/>
              <a:t>face</a:t>
            </a:r>
            <a:r>
              <a:rPr lang="fr-FR" dirty="0" smtClean="0"/>
              <a:t> </a:t>
            </a:r>
            <a:r>
              <a:rPr lang="fr-FR" i="1" dirty="0" err="1" smtClean="0"/>
              <a:t>fericiţi</a:t>
            </a:r>
            <a:r>
              <a:rPr lang="fr-FR" dirty="0" smtClean="0"/>
              <a:t> </a:t>
            </a:r>
            <a:r>
              <a:rPr lang="fr-FR" i="1" dirty="0" err="1" smtClean="0"/>
              <a:t>şi</a:t>
            </a:r>
            <a:r>
              <a:rPr lang="fr-FR" dirty="0" smtClean="0"/>
              <a:t> </a:t>
            </a:r>
            <a:r>
              <a:rPr lang="fr-FR" i="1" dirty="0" err="1" smtClean="0"/>
              <a:t>inteligenţi</a:t>
            </a:r>
            <a:r>
              <a:rPr lang="fr-FR" i="1" dirty="0" smtClean="0"/>
              <a:t>”</a:t>
            </a:r>
            <a:r>
              <a:rPr lang="ro-RO" i="1" dirty="0" smtClean="0"/>
              <a:t>.</a:t>
            </a:r>
            <a:endParaRPr lang="ru-RU" dirty="0" smtClean="0"/>
          </a:p>
          <a:p>
            <a:r>
              <a:rPr lang="fr-FR" b="1" dirty="0" smtClean="0"/>
              <a:t>Jorge</a:t>
            </a:r>
            <a:r>
              <a:rPr lang="fr-FR" dirty="0" smtClean="0"/>
              <a:t> </a:t>
            </a:r>
            <a:r>
              <a:rPr lang="fr-FR" b="1" dirty="0" smtClean="0"/>
              <a:t>Luis</a:t>
            </a:r>
            <a:r>
              <a:rPr lang="fr-FR" dirty="0" smtClean="0"/>
              <a:t> </a:t>
            </a:r>
            <a:r>
              <a:rPr lang="fr-FR" b="1" dirty="0" smtClean="0"/>
              <a:t>Borges</a:t>
            </a:r>
            <a:r>
              <a:rPr lang="fr-FR" dirty="0" smtClean="0"/>
              <a:t> </a:t>
            </a:r>
            <a:r>
              <a:rPr lang="fr-FR" i="1" dirty="0" smtClean="0"/>
              <a:t>„</a:t>
            </a:r>
            <a:r>
              <a:rPr lang="fr-FR" i="1" dirty="0" err="1" smtClean="0"/>
              <a:t>Lectura</a:t>
            </a:r>
            <a:r>
              <a:rPr lang="fr-FR" dirty="0" smtClean="0"/>
              <a:t> </a:t>
            </a:r>
            <a:r>
              <a:rPr lang="fr-FR" i="1" dirty="0" smtClean="0"/>
              <a:t>e</a:t>
            </a:r>
            <a:r>
              <a:rPr lang="fr-FR" dirty="0" smtClean="0"/>
              <a:t> </a:t>
            </a:r>
            <a:r>
              <a:rPr lang="fr-FR" i="1" dirty="0" smtClean="0"/>
              <a:t>o</a:t>
            </a:r>
            <a:r>
              <a:rPr lang="fr-FR" dirty="0" smtClean="0"/>
              <a:t> </a:t>
            </a:r>
            <a:r>
              <a:rPr lang="fr-FR" i="1" dirty="0" smtClean="0"/>
              <a:t>forma</a:t>
            </a:r>
            <a:r>
              <a:rPr lang="fr-FR" dirty="0" smtClean="0"/>
              <a:t> </a:t>
            </a:r>
            <a:r>
              <a:rPr lang="fr-FR" i="1" dirty="0" smtClean="0"/>
              <a:t>a</a:t>
            </a:r>
            <a:r>
              <a:rPr lang="fr-FR" dirty="0" smtClean="0"/>
              <a:t> </a:t>
            </a:r>
            <a:r>
              <a:rPr lang="fr-FR" i="1" dirty="0" err="1" smtClean="0"/>
              <a:t>fericirii</a:t>
            </a:r>
            <a:r>
              <a:rPr lang="fr-FR" i="1" dirty="0" smtClean="0"/>
              <a:t>,</a:t>
            </a:r>
            <a:r>
              <a:rPr lang="fr-FR" dirty="0" smtClean="0"/>
              <a:t> </a:t>
            </a:r>
            <a:r>
              <a:rPr lang="fr-FR" i="1" dirty="0" smtClean="0"/>
              <a:t>dar</a:t>
            </a:r>
            <a:r>
              <a:rPr lang="fr-FR" dirty="0" smtClean="0"/>
              <a:t> </a:t>
            </a:r>
            <a:r>
              <a:rPr lang="fr-FR" i="1" dirty="0" smtClean="0"/>
              <a:t>nu</a:t>
            </a:r>
            <a:r>
              <a:rPr lang="fr-FR" dirty="0" smtClean="0"/>
              <a:t> </a:t>
            </a:r>
            <a:r>
              <a:rPr lang="fr-FR" i="1" dirty="0" err="1" smtClean="0"/>
              <a:t>poti</a:t>
            </a:r>
            <a:r>
              <a:rPr lang="fr-FR" dirty="0" smtClean="0"/>
              <a:t> </a:t>
            </a:r>
            <a:r>
              <a:rPr lang="fr-FR" i="1" dirty="0" err="1" smtClean="0"/>
              <a:t>obliga</a:t>
            </a:r>
            <a:r>
              <a:rPr lang="fr-FR" dirty="0" smtClean="0"/>
              <a:t> </a:t>
            </a:r>
            <a:r>
              <a:rPr lang="fr-FR" i="1" dirty="0" err="1" smtClean="0"/>
              <a:t>pe</a:t>
            </a:r>
            <a:r>
              <a:rPr lang="fr-FR" dirty="0" smtClean="0"/>
              <a:t> </a:t>
            </a:r>
            <a:r>
              <a:rPr lang="fr-FR" i="1" dirty="0" err="1" smtClean="0"/>
              <a:t>nimeni</a:t>
            </a:r>
            <a:r>
              <a:rPr lang="fr-FR" dirty="0" smtClean="0"/>
              <a:t> </a:t>
            </a:r>
            <a:r>
              <a:rPr lang="fr-FR" i="1" dirty="0" smtClean="0"/>
              <a:t>s</a:t>
            </a:r>
            <a:r>
              <a:rPr lang="ro-RO" i="1" dirty="0" smtClean="0"/>
              <a:t>ă</a:t>
            </a:r>
            <a:r>
              <a:rPr lang="fr-FR" dirty="0" smtClean="0"/>
              <a:t> </a:t>
            </a:r>
            <a:r>
              <a:rPr lang="fr-FR" i="1" dirty="0" smtClean="0"/>
              <a:t>fie</a:t>
            </a:r>
            <a:r>
              <a:rPr lang="fr-FR" dirty="0" smtClean="0"/>
              <a:t> </a:t>
            </a:r>
            <a:r>
              <a:rPr lang="fr-FR" i="1" dirty="0" err="1" smtClean="0"/>
              <a:t>fericit</a:t>
            </a:r>
            <a:r>
              <a:rPr lang="fr-FR" i="1" dirty="0" smtClean="0"/>
              <a:t>”</a:t>
            </a:r>
            <a:r>
              <a:rPr lang="ro-RO" i="1" dirty="0" smtClean="0"/>
              <a:t>.</a:t>
            </a:r>
            <a:endParaRPr lang="ru-RU" dirty="0" smtClean="0"/>
          </a:p>
          <a:p>
            <a:r>
              <a:rPr lang="fr-FR" b="1" dirty="0" smtClean="0"/>
              <a:t>Fernando</a:t>
            </a:r>
            <a:r>
              <a:rPr lang="fr-FR" dirty="0" smtClean="0"/>
              <a:t> </a:t>
            </a:r>
            <a:r>
              <a:rPr lang="fr-FR" b="1" dirty="0" smtClean="0"/>
              <a:t>Savater</a:t>
            </a:r>
            <a:r>
              <a:rPr lang="fr-FR" dirty="0" smtClean="0"/>
              <a:t> </a:t>
            </a:r>
            <a:r>
              <a:rPr lang="fr-FR" i="1" dirty="0" smtClean="0"/>
              <a:t>„</a:t>
            </a:r>
            <a:r>
              <a:rPr lang="fr-FR" i="1" dirty="0" err="1" smtClean="0"/>
              <a:t>Lectura</a:t>
            </a:r>
            <a:r>
              <a:rPr lang="fr-FR" dirty="0" smtClean="0"/>
              <a:t> </a:t>
            </a:r>
            <a:r>
              <a:rPr lang="fr-FR" i="1" dirty="0" smtClean="0"/>
              <a:t>este</a:t>
            </a:r>
            <a:r>
              <a:rPr lang="fr-FR" dirty="0" smtClean="0"/>
              <a:t> </a:t>
            </a:r>
            <a:r>
              <a:rPr lang="fr-FR" i="1" dirty="0" smtClean="0"/>
              <a:t>o</a:t>
            </a:r>
            <a:r>
              <a:rPr lang="fr-FR" dirty="0" smtClean="0"/>
              <a:t> </a:t>
            </a:r>
            <a:r>
              <a:rPr lang="fr-FR" i="1" dirty="0" smtClean="0"/>
              <a:t>forma</a:t>
            </a:r>
            <a:r>
              <a:rPr lang="fr-FR" dirty="0" smtClean="0"/>
              <a:t> </a:t>
            </a:r>
            <a:r>
              <a:rPr lang="fr-FR" i="1" dirty="0" smtClean="0"/>
              <a:t>a</a:t>
            </a:r>
            <a:r>
              <a:rPr lang="fr-FR" dirty="0" smtClean="0"/>
              <a:t> </a:t>
            </a:r>
            <a:r>
              <a:rPr lang="fr-FR" i="1" dirty="0" err="1" smtClean="0"/>
              <a:t>fericirii</a:t>
            </a:r>
            <a:r>
              <a:rPr lang="fr-FR" i="1" dirty="0" smtClean="0"/>
              <a:t>.</a:t>
            </a:r>
            <a:r>
              <a:rPr lang="fr-FR" dirty="0" smtClean="0"/>
              <a:t> </a:t>
            </a:r>
            <a:r>
              <a:rPr lang="fr-FR" i="1" dirty="0" err="1" smtClean="0"/>
              <a:t>Ultima</a:t>
            </a:r>
            <a:r>
              <a:rPr lang="fr-FR" dirty="0" smtClean="0"/>
              <a:t> </a:t>
            </a:r>
            <a:r>
              <a:rPr lang="fr-FR" i="1" dirty="0" smtClean="0"/>
              <a:t>la</a:t>
            </a:r>
            <a:r>
              <a:rPr lang="fr-FR" dirty="0" smtClean="0"/>
              <a:t> </a:t>
            </a:r>
            <a:r>
              <a:rPr lang="fr-FR" i="1" dirty="0" smtClean="0"/>
              <a:t>care</a:t>
            </a:r>
            <a:r>
              <a:rPr lang="fr-FR" dirty="0" smtClean="0"/>
              <a:t> </a:t>
            </a:r>
            <a:r>
              <a:rPr lang="fr-FR" i="1" dirty="0" err="1" smtClean="0"/>
              <a:t>vom</a:t>
            </a:r>
            <a:r>
              <a:rPr lang="fr-FR" dirty="0" smtClean="0"/>
              <a:t> </a:t>
            </a:r>
            <a:r>
              <a:rPr lang="fr-FR" i="1" dirty="0" err="1" smtClean="0"/>
              <a:t>renun</a:t>
            </a:r>
            <a:r>
              <a:rPr lang="ro-RO" i="1" dirty="0" smtClean="0"/>
              <a:t>ț</a:t>
            </a:r>
            <a:r>
              <a:rPr lang="fr-FR" i="1" dirty="0" smtClean="0"/>
              <a:t>a!</a:t>
            </a:r>
            <a:r>
              <a:rPr lang="ro-RO" i="1" dirty="0" smtClean="0"/>
              <a:t>”</a:t>
            </a:r>
            <a:endParaRPr lang="ru-RU" dirty="0" smtClean="0"/>
          </a:p>
          <a:p>
            <a:r>
              <a:rPr lang="fr-FR" b="1" dirty="0" smtClean="0"/>
              <a:t>Marcel</a:t>
            </a:r>
            <a:r>
              <a:rPr lang="fr-FR" dirty="0" smtClean="0"/>
              <a:t> </a:t>
            </a:r>
            <a:r>
              <a:rPr lang="fr-FR" b="1" dirty="0" smtClean="0"/>
              <a:t>Proust</a:t>
            </a:r>
            <a:r>
              <a:rPr lang="fr-FR" dirty="0" smtClean="0"/>
              <a:t> </a:t>
            </a:r>
            <a:r>
              <a:rPr lang="fr-FR" i="1" dirty="0" smtClean="0"/>
              <a:t>„</a:t>
            </a:r>
            <a:r>
              <a:rPr lang="fr-FR" i="1" dirty="0" err="1" smtClean="0"/>
              <a:t>Probabil</a:t>
            </a:r>
            <a:r>
              <a:rPr lang="fr-FR" dirty="0" smtClean="0"/>
              <a:t> </a:t>
            </a:r>
            <a:r>
              <a:rPr lang="fr-FR" i="1" dirty="0" err="1" smtClean="0"/>
              <a:t>că</a:t>
            </a:r>
            <a:r>
              <a:rPr lang="fr-FR" dirty="0" smtClean="0"/>
              <a:t> </a:t>
            </a:r>
            <a:r>
              <a:rPr lang="fr-FR" i="1" dirty="0" smtClean="0"/>
              <a:t>nu</a:t>
            </a:r>
            <a:r>
              <a:rPr lang="fr-FR" dirty="0" smtClean="0"/>
              <a:t> </a:t>
            </a:r>
            <a:r>
              <a:rPr lang="fr-FR" i="1" dirty="0" err="1" smtClean="0"/>
              <a:t>există</a:t>
            </a:r>
            <a:r>
              <a:rPr lang="fr-FR" dirty="0" smtClean="0"/>
              <a:t> </a:t>
            </a:r>
            <a:r>
              <a:rPr lang="fr-FR" i="1" dirty="0" err="1" smtClean="0"/>
              <a:t>zile</a:t>
            </a:r>
            <a:r>
              <a:rPr lang="fr-FR" dirty="0" smtClean="0"/>
              <a:t> </a:t>
            </a:r>
            <a:r>
              <a:rPr lang="fr-FR" i="1" dirty="0" smtClean="0"/>
              <a:t>mai</a:t>
            </a:r>
            <a:r>
              <a:rPr lang="fr-FR" dirty="0" smtClean="0"/>
              <a:t> </a:t>
            </a:r>
            <a:r>
              <a:rPr lang="fr-FR" i="1" dirty="0" err="1" smtClean="0"/>
              <a:t>fericite</a:t>
            </a:r>
            <a:r>
              <a:rPr lang="fr-FR" dirty="0" smtClean="0"/>
              <a:t> </a:t>
            </a:r>
            <a:r>
              <a:rPr lang="fr-FR" i="1" dirty="0" err="1" smtClean="0"/>
              <a:t>din</a:t>
            </a:r>
            <a:r>
              <a:rPr lang="fr-FR" dirty="0" smtClean="0"/>
              <a:t> </a:t>
            </a:r>
            <a:r>
              <a:rPr lang="fr-FR" i="1" dirty="0" err="1" smtClean="0"/>
              <a:t>copilărie</a:t>
            </a:r>
            <a:r>
              <a:rPr lang="fr-FR" i="1" dirty="0" smtClean="0"/>
              <a:t>,</a:t>
            </a:r>
            <a:r>
              <a:rPr lang="fr-FR" dirty="0" smtClean="0"/>
              <a:t> </a:t>
            </a:r>
            <a:r>
              <a:rPr lang="fr-FR" i="1" dirty="0" smtClean="0"/>
              <a:t>ca</a:t>
            </a:r>
            <a:r>
              <a:rPr lang="fr-FR" dirty="0" smtClean="0"/>
              <a:t> </a:t>
            </a:r>
            <a:r>
              <a:rPr lang="fr-FR" i="1" dirty="0" err="1" smtClean="0"/>
              <a:t>acelea</a:t>
            </a:r>
            <a:r>
              <a:rPr lang="fr-FR" dirty="0" smtClean="0"/>
              <a:t> </a:t>
            </a:r>
            <a:r>
              <a:rPr lang="ro-RO" dirty="0" smtClean="0"/>
              <a:t>     </a:t>
            </a:r>
            <a:r>
              <a:rPr lang="ro-RO" i="1" dirty="0" smtClean="0"/>
              <a:t>petre</a:t>
            </a:r>
            <a:r>
              <a:rPr lang="fr-FR" i="1" dirty="0" err="1" smtClean="0"/>
              <a:t>cute</a:t>
            </a:r>
            <a:r>
              <a:rPr lang="fr-FR" dirty="0" smtClean="0"/>
              <a:t> </a:t>
            </a:r>
            <a:r>
              <a:rPr lang="fr-FR" i="1" dirty="0" err="1" smtClean="0"/>
              <a:t>citind</a:t>
            </a:r>
            <a:r>
              <a:rPr lang="fr-FR" dirty="0" smtClean="0"/>
              <a:t> </a:t>
            </a:r>
            <a:r>
              <a:rPr lang="fr-FR" i="1" dirty="0" smtClean="0"/>
              <a:t>o</a:t>
            </a:r>
            <a:r>
              <a:rPr lang="fr-FR" dirty="0" smtClean="0"/>
              <a:t> </a:t>
            </a:r>
            <a:r>
              <a:rPr lang="fr-FR" i="1" dirty="0" smtClean="0"/>
              <a:t>carte</a:t>
            </a:r>
            <a:r>
              <a:rPr lang="fr-FR" dirty="0" smtClean="0"/>
              <a:t> </a:t>
            </a:r>
            <a:r>
              <a:rPr lang="fr-FR" i="1" dirty="0" err="1" smtClean="0"/>
              <a:t>extraordinară</a:t>
            </a:r>
            <a:r>
              <a:rPr lang="fr-FR" i="1" dirty="0" smtClean="0"/>
              <a:t>”</a:t>
            </a:r>
            <a:r>
              <a:rPr lang="ro-RO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Văd, cred, mă întreb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Citim atent textul propus.</a:t>
            </a:r>
          </a:p>
          <a:p>
            <a:r>
              <a:rPr lang="ro-RO" dirty="0" smtClean="0"/>
              <a:t>Formulăm enunțuri care încep, pe rând, cu verbele date: </a:t>
            </a:r>
            <a:r>
              <a:rPr lang="ro-RO" b="1" dirty="0" smtClean="0"/>
              <a:t>văd, cred, mă întreb</a:t>
            </a:r>
            <a:r>
              <a:rPr lang="ro-RO" dirty="0" smtClean="0"/>
              <a:t>.</a:t>
            </a:r>
          </a:p>
          <a:p>
            <a:endParaRPr lang="ro-RO" dirty="0" smtClean="0"/>
          </a:p>
          <a:p>
            <a:r>
              <a:rPr lang="ro-RO" dirty="0" smtClean="0"/>
              <a:t>Rezultă: </a:t>
            </a:r>
            <a:r>
              <a:rPr lang="ro-RO" b="1" dirty="0" smtClean="0"/>
              <a:t>informații importante </a:t>
            </a:r>
            <a:r>
              <a:rPr lang="ro-RO" dirty="0" smtClean="0"/>
              <a:t>despre text și despre modul de construire a acestuia, </a:t>
            </a:r>
            <a:r>
              <a:rPr lang="ro-RO" b="1" dirty="0" smtClean="0"/>
              <a:t>cuvinte-cheie</a:t>
            </a:r>
            <a:r>
              <a:rPr lang="ro-RO" dirty="0" smtClean="0"/>
              <a:t> ce definesc </a:t>
            </a:r>
            <a:r>
              <a:rPr lang="ro-RO" b="1" dirty="0" smtClean="0"/>
              <a:t>tema</a:t>
            </a:r>
            <a:r>
              <a:rPr lang="ro-RO" dirty="0" smtClean="0"/>
              <a:t> sau au rolul de </a:t>
            </a:r>
            <a:r>
              <a:rPr lang="ro-RO" b="1" dirty="0" smtClean="0"/>
              <a:t>motive literare</a:t>
            </a:r>
            <a:r>
              <a:rPr lang="ro-RO" dirty="0" smtClean="0"/>
              <a:t>, </a:t>
            </a:r>
            <a:r>
              <a:rPr lang="ro-RO" b="1" dirty="0" smtClean="0"/>
              <a:t>sintagme relevante pentru mesaj</a:t>
            </a:r>
            <a:r>
              <a:rPr lang="ro-RO" dirty="0" smtClean="0"/>
              <a:t>, </a:t>
            </a:r>
            <a:r>
              <a:rPr lang="ro-RO" b="1" dirty="0" smtClean="0"/>
              <a:t>idei importante </a:t>
            </a:r>
            <a:r>
              <a:rPr lang="ro-RO" dirty="0" smtClean="0"/>
              <a:t>ale textului, </a:t>
            </a:r>
            <a:r>
              <a:rPr lang="ro-RO" b="1" dirty="0" smtClean="0"/>
              <a:t>tehnici</a:t>
            </a:r>
            <a:r>
              <a:rPr lang="ro-RO" dirty="0" smtClean="0"/>
              <a:t> folosite de autor etc.</a:t>
            </a:r>
          </a:p>
          <a:p>
            <a:r>
              <a:rPr lang="ro-RO" dirty="0" smtClean="0"/>
              <a:t> Strategia dată poate fi utilizată atât la textul liric, cât și la cel epic sau dramatic.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60" y="291830"/>
            <a:ext cx="8553440" cy="725895"/>
          </a:xfrm>
        </p:spPr>
        <p:txBody>
          <a:bodyPr/>
          <a:lstStyle/>
          <a:p>
            <a:pPr algn="ctr"/>
            <a:r>
              <a:rPr lang="ro-RO" sz="2400" dirty="0" smtClean="0"/>
              <a:t>Receptarea  textului  epic. Model  de  structurare  a  parcursului  didactic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Date </a:t>
            </a:r>
            <a:r>
              <a:rPr lang="en-US" dirty="0" err="1" smtClean="0"/>
              <a:t>generale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text (</a:t>
            </a:r>
            <a:r>
              <a:rPr lang="en-US" dirty="0" err="1" smtClean="0"/>
              <a:t>autor</a:t>
            </a:r>
            <a:r>
              <a:rPr lang="en-US" dirty="0" smtClean="0"/>
              <a:t>, an</a:t>
            </a:r>
            <a:r>
              <a:rPr lang="ro-RO" dirty="0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apariţie</a:t>
            </a:r>
            <a:r>
              <a:rPr lang="ro-RO" dirty="0" smtClean="0"/>
              <a:t>i</a:t>
            </a:r>
            <a:r>
              <a:rPr lang="en-US" dirty="0" smtClean="0"/>
              <a:t>, specie): </a:t>
            </a:r>
            <a:r>
              <a:rPr lang="en-US" i="1" dirty="0" err="1" smtClean="0"/>
              <a:t>Ce</a:t>
            </a:r>
            <a:r>
              <a:rPr lang="en-US" i="1" dirty="0" smtClean="0"/>
              <a:t> text?</a:t>
            </a:r>
            <a:endParaRPr lang="ru-RU" dirty="0" smtClean="0"/>
          </a:p>
          <a:p>
            <a:pPr lvl="0"/>
            <a:r>
              <a:rPr lang="fr-FR" dirty="0" smtClean="0"/>
              <a:t>Tema </a:t>
            </a:r>
            <a:r>
              <a:rPr lang="fr-FR" dirty="0" err="1" smtClean="0"/>
              <a:t>textului</a:t>
            </a:r>
            <a:r>
              <a:rPr lang="fr-FR" dirty="0" smtClean="0"/>
              <a:t>:</a:t>
            </a:r>
            <a:r>
              <a:rPr lang="ro-RO" dirty="0" smtClean="0"/>
              <a:t> </a:t>
            </a:r>
            <a:r>
              <a:rPr lang="fr-FR" i="1" dirty="0" err="1" smtClean="0"/>
              <a:t>Despre</a:t>
            </a:r>
            <a:r>
              <a:rPr lang="fr-FR" i="1" dirty="0" smtClean="0"/>
              <a:t> ce?</a:t>
            </a:r>
            <a:r>
              <a:rPr lang="ro-RO" i="1" dirty="0" smtClean="0"/>
              <a:t> </a:t>
            </a:r>
            <a:r>
              <a:rPr lang="fr-FR" i="1" dirty="0" err="1" smtClean="0"/>
              <a:t>Cine</a:t>
            </a:r>
            <a:r>
              <a:rPr lang="fr-FR" i="1" dirty="0" smtClean="0"/>
              <a:t> </a:t>
            </a:r>
            <a:r>
              <a:rPr lang="fr-FR" i="1" dirty="0" err="1" smtClean="0"/>
              <a:t>prezintă</a:t>
            </a:r>
            <a:r>
              <a:rPr lang="fr-FR" i="1" dirty="0" smtClean="0"/>
              <a:t> </a:t>
            </a:r>
            <a:r>
              <a:rPr lang="fr-FR" i="1" dirty="0" err="1" smtClean="0"/>
              <a:t>evenimentele</a:t>
            </a:r>
            <a:r>
              <a:rPr lang="fr-FR" i="1" dirty="0" smtClean="0"/>
              <a:t>? </a:t>
            </a:r>
            <a:r>
              <a:rPr lang="fr-FR" i="1" dirty="0" err="1" smtClean="0"/>
              <a:t>Din</a:t>
            </a:r>
            <a:r>
              <a:rPr lang="fr-FR" i="1" dirty="0" smtClean="0"/>
              <a:t> ce </a:t>
            </a:r>
            <a:r>
              <a:rPr lang="fr-FR" i="1" dirty="0" err="1" smtClean="0"/>
              <a:t>perspectivă</a:t>
            </a:r>
            <a:r>
              <a:rPr lang="fr-FR" i="1" dirty="0" smtClean="0"/>
              <a:t>?</a:t>
            </a:r>
            <a:r>
              <a:rPr lang="fr-FR" dirty="0" smtClean="0"/>
              <a:t>:</a:t>
            </a:r>
            <a:r>
              <a:rPr lang="ro-RO" dirty="0" smtClean="0"/>
              <a:t> </a:t>
            </a:r>
            <a:r>
              <a:rPr lang="fr-FR" dirty="0" err="1" smtClean="0"/>
              <a:t>instanţa</a:t>
            </a:r>
            <a:r>
              <a:rPr lang="fr-FR" dirty="0" smtClean="0"/>
              <a:t> </a:t>
            </a:r>
            <a:r>
              <a:rPr lang="fr-FR" dirty="0" err="1" smtClean="0"/>
              <a:t>narat</a:t>
            </a:r>
            <a:r>
              <a:rPr lang="ro-RO" dirty="0" smtClean="0"/>
              <a:t>ivă</a:t>
            </a:r>
            <a:r>
              <a:rPr lang="fr-FR" dirty="0" smtClean="0"/>
              <a:t>,</a:t>
            </a:r>
            <a:r>
              <a:rPr lang="ro-RO" dirty="0" smtClean="0"/>
              <a:t> </a:t>
            </a:r>
            <a:r>
              <a:rPr lang="fr-FR" dirty="0" err="1" smtClean="0"/>
              <a:t>viziune</a:t>
            </a:r>
            <a:r>
              <a:rPr lang="ro-RO" dirty="0" smtClean="0"/>
              <a:t>, perspectivă narativă.</a:t>
            </a:r>
            <a:endParaRPr lang="ru-RU" dirty="0" smtClean="0"/>
          </a:p>
          <a:p>
            <a:pPr lvl="0"/>
            <a:r>
              <a:rPr lang="en-US" dirty="0" smtClean="0"/>
              <a:t>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evenimentele</a:t>
            </a:r>
            <a:r>
              <a:rPr lang="en-US" dirty="0" smtClean="0"/>
              <a:t>? Cum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prezentate</a:t>
            </a:r>
            <a:r>
              <a:rPr lang="en-US" dirty="0" smtClean="0"/>
              <a:t>?:</a:t>
            </a:r>
            <a:r>
              <a:rPr lang="ro-RO" dirty="0" smtClean="0"/>
              <a:t> </a:t>
            </a:r>
            <a:r>
              <a:rPr lang="en-US" i="1" dirty="0" err="1" smtClean="0"/>
              <a:t>Ce</a:t>
            </a:r>
            <a:r>
              <a:rPr lang="en-US" i="1" dirty="0" smtClean="0"/>
              <a:t>? </a:t>
            </a:r>
            <a:r>
              <a:rPr lang="ro-RO" i="1" dirty="0" smtClean="0"/>
              <a:t>Î</a:t>
            </a:r>
            <a:r>
              <a:rPr lang="ru-RU" i="1" dirty="0" smtClean="0"/>
              <a:t>n ce mod?</a:t>
            </a:r>
            <a:endParaRPr lang="ru-RU" dirty="0" smtClean="0"/>
          </a:p>
          <a:p>
            <a:pPr lvl="0"/>
            <a:r>
              <a:rPr lang="en-US" dirty="0" smtClean="0"/>
              <a:t>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spaţiul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se </a:t>
            </a:r>
            <a:r>
              <a:rPr lang="en-US" dirty="0" err="1" smtClean="0"/>
              <a:t>petrec</a:t>
            </a:r>
            <a:r>
              <a:rPr lang="ro-RO" dirty="0" smtClean="0"/>
              <a:t> evenimentele</a:t>
            </a:r>
            <a:r>
              <a:rPr lang="en-US" dirty="0" smtClean="0"/>
              <a:t>? Cum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conturate</a:t>
            </a:r>
            <a:r>
              <a:rPr lang="en-US" dirty="0" smtClean="0"/>
              <a:t>?: </a:t>
            </a:r>
            <a:r>
              <a:rPr lang="en-US" i="1" dirty="0" err="1" smtClean="0"/>
              <a:t>Când</a:t>
            </a:r>
            <a:r>
              <a:rPr lang="en-US" i="1" dirty="0" smtClean="0"/>
              <a:t> are loc </a:t>
            </a:r>
            <a:r>
              <a:rPr lang="en-US" i="1" dirty="0" err="1" smtClean="0"/>
              <a:t>acţunea</a:t>
            </a:r>
            <a:r>
              <a:rPr lang="en-US" i="1" dirty="0" smtClean="0"/>
              <a:t>? </a:t>
            </a:r>
            <a:r>
              <a:rPr lang="ru-RU" i="1" dirty="0" smtClean="0"/>
              <a:t>Unde are loc acţiunea?</a:t>
            </a:r>
            <a:endParaRPr lang="ru-RU" dirty="0" smtClean="0"/>
          </a:p>
          <a:p>
            <a:pPr lvl="0"/>
            <a:r>
              <a:rPr lang="en-US" dirty="0" smtClean="0"/>
              <a:t>Care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personajele</a:t>
            </a:r>
            <a:r>
              <a:rPr lang="en-US" dirty="0" smtClean="0"/>
              <a:t>? Cum</a:t>
            </a:r>
            <a:r>
              <a:rPr lang="ro-RO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realizate</a:t>
            </a:r>
            <a:r>
              <a:rPr lang="en-US" dirty="0" smtClean="0"/>
              <a:t>/create?: </a:t>
            </a:r>
            <a:r>
              <a:rPr lang="en-US" i="1" dirty="0" smtClean="0"/>
              <a:t>Cine face </a:t>
            </a:r>
            <a:r>
              <a:rPr lang="en-US" i="1" dirty="0" err="1" smtClean="0"/>
              <a:t>acţiunea</a:t>
            </a:r>
            <a:r>
              <a:rPr lang="en-US" i="1" dirty="0" smtClean="0"/>
              <a:t>?</a:t>
            </a:r>
            <a:endParaRPr lang="ru-RU" dirty="0" smtClean="0"/>
          </a:p>
          <a:p>
            <a:pPr lvl="0"/>
            <a:r>
              <a:rPr lang="fr-FR" dirty="0" smtClean="0"/>
              <a:t>Ce </a:t>
            </a:r>
            <a:r>
              <a:rPr lang="fr-FR" dirty="0" err="1" smtClean="0"/>
              <a:t>semnificaţii</a:t>
            </a:r>
            <a:r>
              <a:rPr lang="fr-FR" dirty="0" smtClean="0"/>
              <a:t> </a:t>
            </a:r>
            <a:r>
              <a:rPr lang="fr-FR" dirty="0" err="1" smtClean="0"/>
              <a:t>generale</a:t>
            </a:r>
            <a:r>
              <a:rPr lang="fr-FR" dirty="0" smtClean="0"/>
              <a:t> </a:t>
            </a:r>
            <a:r>
              <a:rPr lang="fr-FR" dirty="0" err="1" smtClean="0"/>
              <a:t>putem</a:t>
            </a:r>
            <a:r>
              <a:rPr lang="fr-FR" dirty="0" smtClean="0"/>
              <a:t> </a:t>
            </a:r>
            <a:r>
              <a:rPr lang="fr-FR" dirty="0" err="1" smtClean="0"/>
              <a:t>atribui</a:t>
            </a:r>
            <a:r>
              <a:rPr lang="fr-FR" dirty="0" smtClean="0"/>
              <a:t> </a:t>
            </a:r>
            <a:r>
              <a:rPr lang="fr-FR" dirty="0" err="1" smtClean="0"/>
              <a:t>textului</a:t>
            </a:r>
            <a:r>
              <a:rPr lang="fr-FR" dirty="0" smtClean="0"/>
              <a:t>?:</a:t>
            </a:r>
            <a:r>
              <a:rPr lang="ro-RO" dirty="0" smtClean="0"/>
              <a:t> </a:t>
            </a:r>
            <a:r>
              <a:rPr lang="fr-FR" i="1" dirty="0" smtClean="0"/>
              <a:t>Cu ce </a:t>
            </a:r>
            <a:r>
              <a:rPr lang="fr-FR" i="1" dirty="0" err="1" smtClean="0"/>
              <a:t>scop</a:t>
            </a:r>
            <a:r>
              <a:rPr lang="fr-FR" i="1" dirty="0" smtClean="0"/>
              <a:t>?</a:t>
            </a:r>
            <a:endParaRPr lang="ru-RU" dirty="0" smtClean="0"/>
          </a:p>
          <a:p>
            <a:pPr lvl="0"/>
            <a:r>
              <a:rPr lang="ru-RU" dirty="0" smtClean="0"/>
              <a:t>Care sunt efectele</a:t>
            </a:r>
            <a:r>
              <a:rPr lang="ro-RO" dirty="0" smtClean="0"/>
              <a:t> </a:t>
            </a:r>
            <a:r>
              <a:rPr lang="en-US" dirty="0" err="1" smtClean="0"/>
              <a:t>asupra</a:t>
            </a:r>
            <a:r>
              <a:rPr lang="ro-RO" dirty="0" smtClean="0"/>
              <a:t> </a:t>
            </a:r>
            <a:r>
              <a:rPr lang="en-US" dirty="0" err="1" smtClean="0"/>
              <a:t>cititorului</a:t>
            </a:r>
            <a:r>
              <a:rPr lang="en-US" dirty="0" smtClean="0"/>
              <a:t> ?: </a:t>
            </a:r>
            <a:r>
              <a:rPr lang="en-US" i="1" dirty="0" err="1" smtClean="0"/>
              <a:t>Ce</a:t>
            </a:r>
            <a:r>
              <a:rPr lang="ro-RO" i="1" dirty="0" smtClean="0"/>
              <a:t> </a:t>
            </a:r>
            <a:r>
              <a:rPr lang="en-US" i="1" dirty="0" err="1" smtClean="0"/>
              <a:t>efecte</a:t>
            </a:r>
            <a:r>
              <a:rPr lang="en-US" i="1" dirty="0" smtClean="0"/>
              <a:t> 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7344816" cy="5836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o-RO" dirty="0" smtClean="0"/>
              <a:t>Textul și relațiile transtexuale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876245157"/>
              </p:ext>
            </p:extLst>
          </p:nvPr>
        </p:nvGraphicFramePr>
        <p:xfrm>
          <a:off x="323529" y="803659"/>
          <a:ext cx="8640763" cy="425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24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76017" y="291830"/>
            <a:ext cx="2881933" cy="10008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Lectură lentă</a:t>
            </a:r>
            <a:r>
              <a:rPr lang="ro-RO" b="1" dirty="0" smtClean="0"/>
              <a:t> – silențioasă, de profunzime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85343" y="1076529"/>
            <a:ext cx="1822315" cy="11348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Lectură critică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75898" y="557719"/>
            <a:ext cx="2068748" cy="6874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 smtClean="0">
                <a:solidFill>
                  <a:schemeClr val="bg2"/>
                </a:solidFill>
              </a:rPr>
              <a:t>Lectură rapidă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78342" y="3780818"/>
            <a:ext cx="1742050" cy="8365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Lectura informativă, globală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37804" y="3735420"/>
            <a:ext cx="1750400" cy="11543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Lecturi paralele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71802" y="1821651"/>
            <a:ext cx="3083234" cy="12258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u="sng" dirty="0" smtClean="0"/>
              <a:t>Tipuri de lectură</a:t>
            </a:r>
            <a:endParaRPr lang="ru-RU" sz="2400" dirty="0"/>
          </a:p>
        </p:txBody>
      </p:sp>
      <p:sp>
        <p:nvSpPr>
          <p:cNvPr id="11" name="Овал 7"/>
          <p:cNvSpPr/>
          <p:nvPr/>
        </p:nvSpPr>
        <p:spPr>
          <a:xfrm>
            <a:off x="1588053" y="282103"/>
            <a:ext cx="1742050" cy="8365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lectură selectivă </a:t>
            </a:r>
            <a:endParaRPr lang="ru-RU" dirty="0"/>
          </a:p>
        </p:txBody>
      </p:sp>
      <p:sp>
        <p:nvSpPr>
          <p:cNvPr id="12" name="Овал 4"/>
          <p:cNvSpPr/>
          <p:nvPr/>
        </p:nvSpPr>
        <p:spPr>
          <a:xfrm>
            <a:off x="6465651" y="2409218"/>
            <a:ext cx="2217905" cy="10408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Lectura problematizantă</a:t>
            </a:r>
            <a:endParaRPr lang="ru-RU" dirty="0"/>
          </a:p>
        </p:txBody>
      </p:sp>
      <p:sp>
        <p:nvSpPr>
          <p:cNvPr id="13" name="Овал 7"/>
          <p:cNvSpPr/>
          <p:nvPr/>
        </p:nvSpPr>
        <p:spPr>
          <a:xfrm>
            <a:off x="2275474" y="4036979"/>
            <a:ext cx="1742050" cy="8365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Lectură explicativă</a:t>
            </a:r>
            <a:endParaRPr lang="ru-RU" dirty="0"/>
          </a:p>
        </p:txBody>
      </p:sp>
      <p:sp>
        <p:nvSpPr>
          <p:cNvPr id="14" name="Овал 7"/>
          <p:cNvSpPr/>
          <p:nvPr/>
        </p:nvSpPr>
        <p:spPr>
          <a:xfrm>
            <a:off x="6737225" y="1397541"/>
            <a:ext cx="1849055" cy="8365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Lectura exploratorie, de investigație  </a:t>
            </a:r>
            <a:endParaRPr lang="ru-RU" dirty="0"/>
          </a:p>
        </p:txBody>
      </p:sp>
      <p:sp>
        <p:nvSpPr>
          <p:cNvPr id="15" name="Овал 4"/>
          <p:cNvSpPr/>
          <p:nvPr/>
        </p:nvSpPr>
        <p:spPr>
          <a:xfrm>
            <a:off x="4075889" y="3926733"/>
            <a:ext cx="2088204" cy="11348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Lectură dirijată</a:t>
            </a:r>
            <a:endParaRPr lang="ru-RU" dirty="0"/>
          </a:p>
        </p:txBody>
      </p:sp>
      <p:sp>
        <p:nvSpPr>
          <p:cNvPr id="16" name="Овал 7"/>
          <p:cNvSpPr/>
          <p:nvPr/>
        </p:nvSpPr>
        <p:spPr>
          <a:xfrm>
            <a:off x="352639" y="2652410"/>
            <a:ext cx="1742050" cy="8365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Și altele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16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0443" y="395592"/>
          <a:ext cx="8158263" cy="4208834"/>
        </p:xfrm>
        <a:graphic>
          <a:graphicData uri="http://schemas.openxmlformats.org/drawingml/2006/table">
            <a:tbl>
              <a:tblPr/>
              <a:tblGrid>
                <a:gridCol w="2719421"/>
                <a:gridCol w="2719421"/>
                <a:gridCol w="2719421"/>
              </a:tblGrid>
              <a:tr h="634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Tipuri de lectură 1</a:t>
                      </a:r>
                      <a:endParaRPr lang="ru-RU" sz="10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36" marR="29336" marT="112650" marB="112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Tipuri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lectură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36" marR="29336" marT="112650" marB="112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Tipuri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lectură 3</a:t>
                      </a:r>
                      <a:endParaRPr lang="ru-RU" sz="100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36" marR="29336" marT="112650" marB="112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4F5"/>
                    </a:solidFill>
                  </a:tcPr>
                </a:tc>
              </a:tr>
              <a:tr h="357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fast-reading (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hiperlectură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slow-reading (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lecturi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intensive);</a:t>
                      </a:r>
                      <a:b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hipologografică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cuvânt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/imagine);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hiperlogografică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liniară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literară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informativă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exploratorie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de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cercetare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zapping</a:t>
                      </a:r>
                      <a:endParaRPr lang="ru-RU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36" marR="29336" marT="112650" marB="112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en-US" sz="1400" b="1" u="sng" dirty="0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Adrian</a:t>
                      </a:r>
                      <a:r>
                        <a:rPr lang="en-US" sz="1400" u="sng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u="sng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Marino</a:t>
                      </a:r>
                      <a:r>
                        <a:rPr lang="en-US" sz="1400" u="sng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u="sng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en-US" sz="1400" u="sng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lectura-informatie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lectura-distractie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lectura-refugiu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lectura-plãcere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lectura-cultură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lectura-existență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întreținere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recreere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lectura-curiozitate</a:t>
                      </a:r>
                      <a:endParaRPr lang="ru-RU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36" marR="29336" marT="112650" marB="112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920"/>
                        </a:spcAft>
                      </a:pP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grup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interactivă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joc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  </a:t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tip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școlar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”:</a:t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obligatorie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lectura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suplimentară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bg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336" marR="29336" marT="112650" marB="1126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48575" y="445025"/>
            <a:ext cx="8583725" cy="70019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b="1" dirty="0" smtClean="0"/>
              <a:t>Didactica lecturii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ro-RO" sz="1600" dirty="0" smtClean="0"/>
              <a:t>Propune </a:t>
            </a:r>
            <a:r>
              <a:rPr lang="ro-RO" sz="1600" b="1" i="1" dirty="0" smtClean="0"/>
              <a:t>strategii de formare a competenței de lectură.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ro-RO" sz="1600" dirty="0" smtClean="0"/>
              <a:t>Procesul receptării literaturii în şcoală se identifică cu procesul de formare şi dezvoltare la elevi a </a:t>
            </a:r>
            <a:r>
              <a:rPr lang="ro-RO" sz="1600" u="sng" dirty="0" smtClean="0"/>
              <a:t>interesului artistic</a:t>
            </a:r>
            <a:r>
              <a:rPr lang="ro-RO" sz="1600" dirty="0" smtClean="0"/>
              <a:t>, cu cele trei trepte ale sale: </a:t>
            </a:r>
            <a:r>
              <a:rPr lang="ro-RO" sz="1600" u="sng" dirty="0" smtClean="0"/>
              <a:t>curiozitate, plăcere, nevoie spirituală</a:t>
            </a:r>
            <a:r>
              <a:rPr lang="ro-RO" sz="1600" dirty="0" smtClean="0"/>
              <a:t>.</a:t>
            </a:r>
            <a:endParaRPr lang="ru-RU" sz="1600" dirty="0" smtClean="0"/>
          </a:p>
          <a:p>
            <a:pPr marL="0" indent="0">
              <a:spcAft>
                <a:spcPts val="1600"/>
              </a:spcAft>
              <a:buNone/>
            </a:pPr>
            <a:r>
              <a:rPr lang="ro-RO" sz="1600" b="1" u="sng" dirty="0" smtClean="0"/>
              <a:t>Lectura – ca strategie didactică de abordare a textului literar</a:t>
            </a:r>
            <a:r>
              <a:rPr lang="ro-RO" sz="1600" dirty="0" smtClean="0"/>
              <a:t> – capătă o nouă dimensiune: </a:t>
            </a:r>
            <a:r>
              <a:rPr lang="ro-RO" sz="1600" b="1" i="1" dirty="0" smtClean="0"/>
              <a:t>lectura studiu </a:t>
            </a:r>
            <a:r>
              <a:rPr lang="ro-RO" sz="1600" dirty="0" smtClean="0"/>
              <a:t>sau </a:t>
            </a:r>
            <a:r>
              <a:rPr lang="ro-RO" sz="1600" b="1" i="1" dirty="0" smtClean="0"/>
              <a:t>lectura aprofundată</a:t>
            </a:r>
            <a:r>
              <a:rPr lang="ro-RO" sz="1600" dirty="0" smtClean="0"/>
              <a:t>, de </a:t>
            </a:r>
            <a:r>
              <a:rPr lang="ro-RO" sz="1600" i="1" dirty="0" smtClean="0"/>
              <a:t>descoperire a particularităţilor operelor</a:t>
            </a:r>
            <a:r>
              <a:rPr lang="ro-RO" sz="1600" dirty="0" smtClean="0"/>
              <a:t>, prin antrenarea elevilor într-o învăţare activă.</a:t>
            </a:r>
            <a:endParaRPr lang="ru-RU" sz="1600" dirty="0" smtClean="0"/>
          </a:p>
          <a:p>
            <a:pPr>
              <a:buNone/>
            </a:pPr>
            <a:r>
              <a:rPr lang="ro-RO" sz="1600" dirty="0" smtClean="0"/>
              <a:t>	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76017" y="291830"/>
            <a:ext cx="2881933" cy="10008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Diversitate</a:t>
            </a:r>
            <a:r>
              <a:rPr lang="ro-RO" b="1" i="1" dirty="0" smtClean="0"/>
              <a:t>a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texte</a:t>
            </a:r>
            <a:r>
              <a:rPr lang="en-US" b="1" i="1" dirty="0" smtClean="0"/>
              <a:t>  </a:t>
            </a:r>
            <a:r>
              <a:rPr lang="en-US" b="1" i="1" dirty="0" err="1" smtClean="0"/>
              <a:t>supuse</a:t>
            </a:r>
            <a:r>
              <a:rPr lang="en-US" b="1" i="1" dirty="0" smtClean="0"/>
              <a:t> </a:t>
            </a:r>
            <a:r>
              <a:rPr lang="en-US" b="1" i="1" dirty="0" err="1" smtClean="0"/>
              <a:t>discuţiei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11030" y="3287950"/>
            <a:ext cx="2354093" cy="14340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 smtClean="0"/>
              <a:t>Pluralitatea</a:t>
            </a:r>
            <a:r>
              <a:rPr lang="fr-FR" b="1" i="1" dirty="0" smtClean="0"/>
              <a:t>   </a:t>
            </a:r>
            <a:r>
              <a:rPr lang="fr-FR" b="1" i="1" dirty="0" err="1" smtClean="0"/>
              <a:t>receptării</a:t>
            </a:r>
            <a:r>
              <a:rPr lang="fr-FR" dirty="0" smtClean="0"/>
              <a:t>: </a:t>
            </a:r>
            <a:r>
              <a:rPr lang="fr-FR" dirty="0" err="1" smtClean="0"/>
              <a:t>re</a:t>
            </a:r>
            <a:r>
              <a:rPr lang="fr-FR" dirty="0" smtClean="0"/>
              <a:t>-</a:t>
            </a:r>
            <a:r>
              <a:rPr lang="fr-FR" dirty="0" err="1" smtClean="0"/>
              <a:t>construirea</a:t>
            </a:r>
            <a:r>
              <a:rPr lang="fr-FR" dirty="0" smtClean="0"/>
              <a:t> </a:t>
            </a:r>
            <a:r>
              <a:rPr lang="fr-FR" dirty="0" err="1" smtClean="0"/>
              <a:t>sensului</a:t>
            </a:r>
            <a:r>
              <a:rPr lang="fr-FR" dirty="0" smtClean="0"/>
              <a:t> </a:t>
            </a:r>
            <a:r>
              <a:rPr lang="fr-FR" dirty="0" err="1" smtClean="0"/>
              <a:t>în</a:t>
            </a:r>
            <a:r>
              <a:rPr lang="fr-FR" dirty="0" smtClean="0"/>
              <a:t> </a:t>
            </a:r>
            <a:r>
              <a:rPr lang="fr-FR" dirty="0" err="1" smtClean="0"/>
              <a:t>funcţie</a:t>
            </a:r>
            <a:r>
              <a:rPr lang="fr-FR" dirty="0" smtClean="0"/>
              <a:t> de </a:t>
            </a:r>
            <a:r>
              <a:rPr lang="fr-FR" dirty="0" err="1" smtClean="0"/>
              <a:t>variabilele</a:t>
            </a:r>
            <a:r>
              <a:rPr lang="fr-FR" dirty="0" smtClean="0"/>
              <a:t>  </a:t>
            </a:r>
            <a:r>
              <a:rPr lang="fr-FR" dirty="0" err="1" smtClean="0"/>
              <a:t>individuale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15042" y="1394298"/>
            <a:ext cx="2928958" cy="15304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err="1" smtClean="0">
                <a:solidFill>
                  <a:schemeClr val="bg2"/>
                </a:solidFill>
              </a:rPr>
              <a:t>Centrarea</a:t>
            </a:r>
            <a:r>
              <a:rPr lang="fr-FR" b="1" i="1" dirty="0" smtClean="0">
                <a:solidFill>
                  <a:schemeClr val="bg2"/>
                </a:solidFill>
              </a:rPr>
              <a:t> </a:t>
            </a:r>
            <a:r>
              <a:rPr lang="fr-FR" b="1" i="1" dirty="0" err="1" smtClean="0">
                <a:solidFill>
                  <a:schemeClr val="bg2"/>
                </a:solidFill>
              </a:rPr>
              <a:t>asupra</a:t>
            </a:r>
            <a:r>
              <a:rPr lang="fr-FR" b="1" i="1" dirty="0" smtClean="0">
                <a:solidFill>
                  <a:schemeClr val="bg2"/>
                </a:solidFill>
              </a:rPr>
              <a:t>    </a:t>
            </a:r>
            <a:r>
              <a:rPr lang="fr-FR" b="1" i="1" dirty="0" err="1" smtClean="0">
                <a:solidFill>
                  <a:schemeClr val="bg2"/>
                </a:solidFill>
              </a:rPr>
              <a:t>unor</a:t>
            </a:r>
            <a:r>
              <a:rPr lang="fr-FR" b="1" i="1" dirty="0" smtClean="0">
                <a:solidFill>
                  <a:schemeClr val="bg2"/>
                </a:solidFill>
              </a:rPr>
              <a:t>  </a:t>
            </a:r>
            <a:r>
              <a:rPr lang="fr-FR" b="1" i="1" dirty="0" err="1" smtClean="0">
                <a:solidFill>
                  <a:schemeClr val="bg2"/>
                </a:solidFill>
              </a:rPr>
              <a:t>obiective</a:t>
            </a:r>
            <a:r>
              <a:rPr lang="fr-FR" b="1" i="1" dirty="0" smtClean="0">
                <a:solidFill>
                  <a:schemeClr val="bg2"/>
                </a:solidFill>
              </a:rPr>
              <a:t> / </a:t>
            </a:r>
            <a:r>
              <a:rPr lang="fr-FR" b="1" i="1" dirty="0" err="1" smtClean="0">
                <a:solidFill>
                  <a:schemeClr val="bg2"/>
                </a:solidFill>
              </a:rPr>
              <a:t>competenţe</a:t>
            </a:r>
            <a:r>
              <a:rPr lang="fr-FR" b="1" i="1" dirty="0" smtClean="0">
                <a:solidFill>
                  <a:schemeClr val="bg2"/>
                </a:solidFill>
              </a:rPr>
              <a:t> de   </a:t>
            </a:r>
            <a:r>
              <a:rPr lang="fr-FR" b="1" i="1" dirty="0" err="1" smtClean="0">
                <a:solidFill>
                  <a:schemeClr val="bg2"/>
                </a:solidFill>
              </a:rPr>
              <a:t>lectură</a:t>
            </a:r>
            <a:r>
              <a:rPr lang="ro-RO" b="1" i="1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şi</a:t>
            </a:r>
            <a:r>
              <a:rPr lang="fr-FR" dirty="0" smtClean="0">
                <a:solidFill>
                  <a:schemeClr val="bg2"/>
                </a:solidFill>
              </a:rPr>
              <a:t> nu </a:t>
            </a:r>
            <a:r>
              <a:rPr lang="fr-FR" dirty="0" err="1" smtClean="0">
                <a:solidFill>
                  <a:schemeClr val="bg2"/>
                </a:solidFill>
              </a:rPr>
              <a:t>asupra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exhaustivităţii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interpretării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7210" y="3518134"/>
            <a:ext cx="2376264" cy="111223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 smtClean="0"/>
              <a:t>Flexibilitatea</a:t>
            </a:r>
            <a:r>
              <a:rPr lang="fr-FR" b="1" i="1" dirty="0" smtClean="0"/>
              <a:t>  </a:t>
            </a:r>
            <a:r>
              <a:rPr lang="fr-FR" b="1" i="1" dirty="0" err="1" smtClean="0"/>
              <a:t>grilelor</a:t>
            </a:r>
            <a:r>
              <a:rPr lang="fr-FR" b="1" i="1" dirty="0" smtClean="0"/>
              <a:t>  de  </a:t>
            </a:r>
            <a:r>
              <a:rPr lang="fr-FR" b="1" i="1" dirty="0" err="1" smtClean="0"/>
              <a:t>lectură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02655" y="1355387"/>
            <a:ext cx="2664296" cy="13679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/>
              <a:t>Receptarea</a:t>
            </a:r>
            <a:r>
              <a:rPr lang="en-US" b="1" i="1" dirty="0" smtClean="0"/>
              <a:t> </a:t>
            </a:r>
            <a:r>
              <a:rPr lang="en-US" b="1" i="1" dirty="0" err="1" smtClean="0"/>
              <a:t>dirijată</a:t>
            </a:r>
            <a:r>
              <a:rPr lang="en-US" b="1" i="1" dirty="0" smtClean="0"/>
              <a:t> / </a:t>
            </a:r>
            <a:r>
              <a:rPr lang="en-US" b="1" i="1" dirty="0" err="1" smtClean="0"/>
              <a:t>ghidarea</a:t>
            </a:r>
            <a:r>
              <a:rPr lang="en-US" b="1" i="1" dirty="0" smtClean="0"/>
              <a:t> </a:t>
            </a:r>
            <a:r>
              <a:rPr lang="en-US" b="1" i="1" dirty="0" err="1" smtClean="0"/>
              <a:t>receptării</a:t>
            </a:r>
            <a:r>
              <a:rPr lang="en-US" b="1" i="1" dirty="0" smtClean="0"/>
              <a:t> </a:t>
            </a:r>
            <a:r>
              <a:rPr lang="en-US" b="1" i="1" dirty="0" err="1" smtClean="0"/>
              <a:t>lecturii</a:t>
            </a:r>
            <a:r>
              <a:rPr lang="en-US" b="1" i="1" dirty="0" smtClean="0"/>
              <a:t> </a:t>
            </a:r>
            <a:r>
              <a:rPr lang="en-US" b="1" i="1" dirty="0" err="1" smtClean="0"/>
              <a:t>şcolare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71802" y="1821651"/>
            <a:ext cx="3083234" cy="12258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Principii</a:t>
            </a:r>
            <a:r>
              <a:rPr lang="en-US" sz="2400" b="1" dirty="0" smtClean="0"/>
              <a:t> ale </a:t>
            </a:r>
            <a:r>
              <a:rPr lang="en-US" sz="2400" b="1" dirty="0" err="1" smtClean="0"/>
              <a:t>didacticii</a:t>
            </a:r>
            <a:r>
              <a:rPr lang="ro-RO" sz="2400" b="1" dirty="0" smtClean="0"/>
              <a:t> lecturii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116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Două tendinţe în receptarea textului literar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2000" dirty="0" smtClean="0"/>
              <a:t>Una centrată pe </a:t>
            </a:r>
            <a:r>
              <a:rPr lang="ro-RO" sz="2000" i="1" dirty="0" smtClean="0"/>
              <a:t>descoperirea structurii  şi  „sensului  încifrat al textului”, </a:t>
            </a:r>
            <a:r>
              <a:rPr lang="ro-RO" sz="2000" dirty="0" smtClean="0"/>
              <a:t>care a condus la impunearea comentariilor-șablon memorate şi reproduse de elevi. </a:t>
            </a:r>
            <a:endParaRPr lang="ru-RU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o-RO" sz="2000" dirty="0" smtClean="0"/>
              <a:t>A doua dezvoltată din „</a:t>
            </a:r>
            <a:r>
              <a:rPr lang="ro-RO" sz="2000" i="1" dirty="0" smtClean="0"/>
              <a:t>teoriile receptării”</a:t>
            </a:r>
            <a:r>
              <a:rPr lang="ro-RO" sz="2000" dirty="0" smtClean="0"/>
              <a:t>, propunâmd un </a:t>
            </a:r>
            <a:r>
              <a:rPr lang="ro-RO" sz="2000" i="1" dirty="0" smtClean="0"/>
              <a:t>demers de valorificare a „r</a:t>
            </a:r>
            <a:r>
              <a:rPr lang="ro-RO" sz="2000" i="1" u="sng" dirty="0" smtClean="0"/>
              <a:t>eacţiei afective a cititorului, a sensului construit de cititor în actul lecturii</a:t>
            </a:r>
            <a:r>
              <a:rPr lang="ro-RO" sz="2000" i="1" dirty="0" smtClean="0"/>
              <a:t>”.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3464"/>
            <a:ext cx="8520600" cy="512323"/>
          </a:xfrm>
        </p:spPr>
        <p:txBody>
          <a:bodyPr/>
          <a:lstStyle/>
          <a:p>
            <a:pPr algn="ctr"/>
            <a:r>
              <a:rPr lang="ro-RO" sz="3200" i="1" dirty="0" smtClean="0"/>
              <a:t>Teoriile receptării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830" y="875490"/>
            <a:ext cx="8540470" cy="3693386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	</a:t>
            </a:r>
            <a:r>
              <a:rPr lang="ro-RO" sz="1600" dirty="0" smtClean="0"/>
              <a:t>Schimbarea </a:t>
            </a:r>
            <a:r>
              <a:rPr lang="ro-RO" sz="1600" dirty="0" smtClean="0"/>
              <a:t>de paradigmă în didactica </a:t>
            </a:r>
            <a:r>
              <a:rPr lang="ro-RO" sz="1600" dirty="0" smtClean="0"/>
              <a:t>lecturii a fost determinată de noile teorii ale receptării:</a:t>
            </a:r>
          </a:p>
          <a:p>
            <a:r>
              <a:rPr lang="ro-RO" sz="1600" b="1" dirty="0" smtClean="0"/>
              <a:t>„Estetica receptării” (</a:t>
            </a:r>
            <a:r>
              <a:rPr lang="ro-RO" sz="1600" dirty="0" smtClean="0"/>
              <a:t>H</a:t>
            </a:r>
            <a:r>
              <a:rPr lang="ro-RO" sz="1600" dirty="0" smtClean="0"/>
              <a:t>. R. </a:t>
            </a:r>
            <a:r>
              <a:rPr lang="ro-RO" sz="1600" dirty="0" smtClean="0"/>
              <a:t>Jaus. W. Iser) promovează primatul lecturii și statutul  de </a:t>
            </a:r>
            <a:r>
              <a:rPr lang="fr-FR" sz="1600" dirty="0" err="1" smtClean="0"/>
              <a:t>coautor</a:t>
            </a:r>
            <a:r>
              <a:rPr lang="ro-RO" sz="1600" dirty="0" smtClean="0"/>
              <a:t> pe care îl are l</a:t>
            </a:r>
            <a:r>
              <a:rPr lang="fr-FR" sz="1600" dirty="0" err="1" smtClean="0"/>
              <a:t>ectorul</a:t>
            </a:r>
            <a:r>
              <a:rPr lang="ro-RO" sz="1600" dirty="0" smtClean="0"/>
              <a:t>:</a:t>
            </a:r>
            <a:r>
              <a:rPr lang="fr-FR" sz="1600" dirty="0" smtClean="0"/>
              <a:t> </a:t>
            </a:r>
            <a:r>
              <a:rPr lang="fr-FR" sz="1600" dirty="0" smtClean="0"/>
              <a:t>„</a:t>
            </a:r>
            <a:r>
              <a:rPr lang="fr-FR" sz="1600" dirty="0" err="1" smtClean="0"/>
              <a:t>Opera</a:t>
            </a:r>
            <a:r>
              <a:rPr lang="fr-FR" sz="1600" dirty="0" smtClean="0"/>
              <a:t> de </a:t>
            </a:r>
            <a:r>
              <a:rPr lang="fr-FR" sz="1600" dirty="0" err="1" smtClean="0"/>
              <a:t>artă</a:t>
            </a:r>
            <a:r>
              <a:rPr lang="fr-FR" sz="1600" dirty="0" smtClean="0"/>
              <a:t> (...) </a:t>
            </a:r>
            <a:r>
              <a:rPr lang="fr-FR" sz="1600" dirty="0" err="1" smtClean="0"/>
              <a:t>reprezintă</a:t>
            </a:r>
            <a:r>
              <a:rPr lang="fr-FR" sz="1600" dirty="0" smtClean="0"/>
              <a:t> </a:t>
            </a:r>
            <a:r>
              <a:rPr lang="fr-FR" sz="1600" dirty="0" err="1" smtClean="0"/>
              <a:t>doar</a:t>
            </a:r>
            <a:r>
              <a:rPr lang="fr-FR" sz="1600" dirty="0" smtClean="0"/>
              <a:t> un </a:t>
            </a:r>
            <a:r>
              <a:rPr lang="fr-FR" sz="1600" dirty="0" err="1" smtClean="0"/>
              <a:t>fel</a:t>
            </a:r>
            <a:r>
              <a:rPr lang="fr-FR" sz="1600" dirty="0" smtClean="0"/>
              <a:t> de </a:t>
            </a:r>
            <a:r>
              <a:rPr lang="fr-FR" sz="1600" dirty="0" err="1" smtClean="0"/>
              <a:t>armătură</a:t>
            </a:r>
            <a:r>
              <a:rPr lang="fr-FR" sz="1600" dirty="0" smtClean="0"/>
              <a:t> </a:t>
            </a:r>
            <a:r>
              <a:rPr lang="fr-FR" sz="1600" dirty="0" err="1" smtClean="0"/>
              <a:t>pe</a:t>
            </a:r>
            <a:r>
              <a:rPr lang="fr-FR" sz="1600" dirty="0" smtClean="0"/>
              <a:t> care </a:t>
            </a:r>
            <a:r>
              <a:rPr lang="fr-FR" sz="1600" dirty="0" err="1" smtClean="0"/>
              <a:t>cititorul</a:t>
            </a:r>
            <a:r>
              <a:rPr lang="fr-FR" sz="1600" dirty="0" smtClean="0"/>
              <a:t> o </a:t>
            </a:r>
            <a:r>
              <a:rPr lang="fr-FR" sz="1600" dirty="0" err="1" smtClean="0"/>
              <a:t>completează</a:t>
            </a:r>
            <a:r>
              <a:rPr lang="fr-FR" sz="1600" dirty="0" smtClean="0"/>
              <a:t> </a:t>
            </a:r>
            <a:r>
              <a:rPr lang="fr-FR" sz="1600" dirty="0" err="1" smtClean="0"/>
              <a:t>sau</a:t>
            </a:r>
            <a:r>
              <a:rPr lang="fr-FR" sz="1600" dirty="0" smtClean="0"/>
              <a:t> o </a:t>
            </a:r>
            <a:r>
              <a:rPr lang="fr-FR" sz="1600" dirty="0" err="1" smtClean="0"/>
              <a:t>împlineşte</a:t>
            </a:r>
            <a:r>
              <a:rPr lang="fr-FR" sz="1600" dirty="0" smtClean="0"/>
              <a:t> </a:t>
            </a:r>
            <a:r>
              <a:rPr lang="fr-FR" sz="1600" dirty="0" err="1" smtClean="0"/>
              <a:t>şi</a:t>
            </a:r>
            <a:r>
              <a:rPr lang="fr-FR" sz="1600" dirty="0" smtClean="0"/>
              <a:t> </a:t>
            </a:r>
            <a:r>
              <a:rPr lang="fr-FR" sz="1600" dirty="0" err="1" smtClean="0"/>
              <a:t>totodată</a:t>
            </a:r>
            <a:r>
              <a:rPr lang="fr-FR" sz="1600" dirty="0" smtClean="0"/>
              <a:t> de </a:t>
            </a:r>
            <a:r>
              <a:rPr lang="fr-FR" sz="1600" dirty="0" err="1" smtClean="0"/>
              <a:t>nenumărate</a:t>
            </a:r>
            <a:r>
              <a:rPr lang="fr-FR" sz="1600" dirty="0" smtClean="0"/>
              <a:t> </a:t>
            </a:r>
            <a:r>
              <a:rPr lang="fr-FR" sz="1600" dirty="0" err="1" smtClean="0"/>
              <a:t>ori</a:t>
            </a:r>
            <a:r>
              <a:rPr lang="fr-FR" sz="1600" dirty="0" smtClean="0"/>
              <a:t> o </a:t>
            </a:r>
            <a:r>
              <a:rPr lang="fr-FR" sz="1600" dirty="0" err="1" smtClean="0"/>
              <a:t>mutilează</a:t>
            </a:r>
            <a:r>
              <a:rPr lang="fr-FR" sz="1600" dirty="0" smtClean="0"/>
              <a:t> </a:t>
            </a:r>
            <a:r>
              <a:rPr lang="fr-FR" sz="1600" dirty="0" err="1" smtClean="0"/>
              <a:t>sau</a:t>
            </a:r>
            <a:r>
              <a:rPr lang="fr-FR" sz="1600" dirty="0" smtClean="0"/>
              <a:t> o </a:t>
            </a:r>
            <a:r>
              <a:rPr lang="fr-FR" sz="1600" dirty="0" err="1" smtClean="0"/>
              <a:t>modifică</a:t>
            </a:r>
            <a:r>
              <a:rPr lang="ro-RO" sz="1600" dirty="0" smtClean="0"/>
              <a:t>” în funcție de „orizontul său de așteptare”. </a:t>
            </a:r>
          </a:p>
          <a:p>
            <a:r>
              <a:rPr lang="ro-RO" sz="1600" b="1" dirty="0" smtClean="0"/>
              <a:t>„Opera deschisă” </a:t>
            </a:r>
            <a:r>
              <a:rPr lang="ro-RO" sz="1600" dirty="0" smtClean="0"/>
              <a:t>și</a:t>
            </a:r>
            <a:r>
              <a:rPr lang="ro-RO" sz="1600" b="1" dirty="0" smtClean="0"/>
              <a:t> „limitele interpretării” </a:t>
            </a:r>
            <a:r>
              <a:rPr lang="ro-RO" sz="1600" dirty="0" smtClean="0"/>
              <a:t>(</a:t>
            </a:r>
            <a:r>
              <a:rPr lang="it-IT" sz="1600" dirty="0" smtClean="0"/>
              <a:t>Umberto </a:t>
            </a:r>
            <a:r>
              <a:rPr lang="it-IT" sz="1600" dirty="0" smtClean="0"/>
              <a:t>Eco</a:t>
            </a:r>
            <a:r>
              <a:rPr lang="ro-RO" sz="1600" dirty="0" smtClean="0"/>
              <a:t>) susține </a:t>
            </a:r>
            <a:r>
              <a:rPr lang="it-IT" sz="1600" dirty="0" smtClean="0"/>
              <a:t>caracterul </a:t>
            </a:r>
            <a:r>
              <a:rPr lang="it-IT" sz="1600" dirty="0" smtClean="0"/>
              <a:t>de ambiguitate </a:t>
            </a:r>
            <a:r>
              <a:rPr lang="ro-RO" sz="1600" dirty="0" smtClean="0"/>
              <a:t>al operei care se deschide la multiple intrepretări (dar nu și nelimitate): „</a:t>
            </a:r>
            <a:r>
              <a:rPr lang="it-IT" sz="1600" dirty="0" smtClean="0"/>
              <a:t>Experienţa </a:t>
            </a:r>
            <a:r>
              <a:rPr lang="it-IT" sz="1600" dirty="0" smtClean="0"/>
              <a:t>de decodificare devine </a:t>
            </a:r>
            <a:r>
              <a:rPr lang="it-IT" sz="1600" dirty="0" smtClean="0"/>
              <a:t>deschisă, procesuală</a:t>
            </a:r>
            <a:r>
              <a:rPr lang="ro-RO" sz="1600" dirty="0" smtClean="0"/>
              <a:t>”, lectura fiind un proces de „cooperare interpretativă”. Totuși limitele interpretării sunt impuse de textul însuși, or, </a:t>
            </a:r>
            <a:r>
              <a:rPr lang="it-IT" sz="1600" i="1" dirty="0" smtClean="0"/>
              <a:t>tot </a:t>
            </a:r>
            <a:r>
              <a:rPr lang="it-IT" sz="1600" i="1" dirty="0" smtClean="0"/>
              <a:t>ceea ce orientăm asupra mesajului se află de fapt conţinut în el.</a:t>
            </a:r>
            <a:r>
              <a:rPr lang="ro-RO" sz="1600" dirty="0" smtClean="0"/>
              <a:t> </a:t>
            </a:r>
            <a:r>
              <a:rPr lang="it-IT" sz="1600" dirty="0" smtClean="0"/>
              <a:t> </a:t>
            </a:r>
            <a:endParaRPr lang="ro-RO" sz="1600" dirty="0" smtClean="0"/>
          </a:p>
          <a:p>
            <a:endParaRPr lang="ro-RO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28474" y="445025"/>
            <a:ext cx="8503826" cy="646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o-RO" sz="3200" b="1" u="sng" dirty="0" smtClean="0"/>
              <a:t>Principii de receptare a </a:t>
            </a:r>
            <a:r>
              <a:rPr lang="ro-RO" sz="3200" b="1" dirty="0" smtClean="0"/>
              <a:t>textului literar: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92964" y="1180730"/>
            <a:ext cx="8539336" cy="3542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dirty="0" smtClean="0"/>
              <a:t>principiul „</a:t>
            </a:r>
            <a:r>
              <a:rPr lang="ro-RO" sz="2000" i="1" dirty="0" smtClean="0"/>
              <a:t>diferenţierii</a:t>
            </a:r>
            <a:r>
              <a:rPr lang="ro-RO" sz="2000" dirty="0" smtClean="0"/>
              <a:t>”: fiecare text trebuie să fie receptat în unicitatea lui;</a:t>
            </a:r>
            <a:endParaRPr lang="ru-RU" sz="2000" dirty="0" smtClean="0"/>
          </a:p>
          <a:p>
            <a:pPr lvl="0"/>
            <a:r>
              <a:rPr lang="ro-RO" sz="2000" dirty="0" smtClean="0"/>
              <a:t>principiul „</a:t>
            </a:r>
            <a:r>
              <a:rPr lang="ro-RO" sz="2000" i="1" dirty="0" smtClean="0"/>
              <a:t>analizei simultane a relaţiei dintre conţinut şi expresie</a:t>
            </a:r>
            <a:r>
              <a:rPr lang="ro-RO" sz="2000" dirty="0" smtClean="0"/>
              <a:t>”;</a:t>
            </a:r>
            <a:endParaRPr lang="ru-RU" sz="2000" dirty="0" smtClean="0"/>
          </a:p>
          <a:p>
            <a:pPr lvl="0"/>
            <a:r>
              <a:rPr lang="ro-RO" sz="2000" dirty="0" smtClean="0"/>
              <a:t>principiul  „</a:t>
            </a:r>
            <a:r>
              <a:rPr lang="ro-RO" sz="2000" i="1" dirty="0" smtClean="0"/>
              <a:t>participării active a elevilor</a:t>
            </a:r>
            <a:r>
              <a:rPr lang="ro-RO" sz="2000" dirty="0" smtClean="0"/>
              <a:t>”:  fiecare receptor de literatură îşi creează  în  minte  un  model  al  său,  diferit de al  celorlalţi (C. Parfene);</a:t>
            </a:r>
          </a:p>
          <a:p>
            <a:pPr lvl="0"/>
            <a:r>
              <a:rPr lang="ro-RO" sz="2000" i="1" dirty="0" smtClean="0"/>
              <a:t>importanţa  înţelegerii  textului  „în  profunzime”</a:t>
            </a:r>
            <a:r>
              <a:rPr lang="ro-RO" sz="2000" dirty="0" smtClean="0"/>
              <a:t>  şi  a  cunoaşterii  lui  </a:t>
            </a:r>
            <a:r>
              <a:rPr lang="ro-RO" sz="2000" i="1" dirty="0" smtClean="0"/>
              <a:t>„în detaliu”</a:t>
            </a:r>
            <a:r>
              <a:rPr lang="ro-RO" sz="2000" dirty="0" smtClean="0"/>
              <a:t>;</a:t>
            </a:r>
            <a:endParaRPr lang="ru-RU" sz="2000" dirty="0" smtClean="0"/>
          </a:p>
          <a:p>
            <a:pPr lvl="0"/>
            <a:r>
              <a:rPr lang="ro-RO" sz="2000" i="1" dirty="0" smtClean="0"/>
              <a:t>„valorificarea experienţei subiective pe care actul lecturii şi interpretării o presupune</a:t>
            </a:r>
            <a:r>
              <a:rPr lang="ro-RO" sz="2000" dirty="0" smtClean="0"/>
              <a:t>” (</a:t>
            </a:r>
            <a:r>
              <a:rPr lang="ro-RO" sz="2000" u="sng" dirty="0" smtClean="0"/>
              <a:t>Alina Pamfil)</a:t>
            </a:r>
            <a:r>
              <a:rPr lang="ro-RO" sz="2000" dirty="0" smtClean="0"/>
              <a:t>.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1602</Words>
  <PresentationFormat>On-screen Show (16:9)</PresentationFormat>
  <Paragraphs>150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Playfair Display</vt:lpstr>
      <vt:lpstr>Oswald</vt:lpstr>
      <vt:lpstr>Calibri</vt:lpstr>
      <vt:lpstr>Times New Roman</vt:lpstr>
      <vt:lpstr>Merriweather</vt:lpstr>
      <vt:lpstr>Montserrat</vt:lpstr>
      <vt:lpstr>Pop</vt:lpstr>
      <vt:lpstr>Didactica lecturii. Receptarea textului literar </vt:lpstr>
      <vt:lpstr>CITATE DESPRE LECTURĂ: </vt:lpstr>
      <vt:lpstr>Slide 3</vt:lpstr>
      <vt:lpstr>Slide 4</vt:lpstr>
      <vt:lpstr>Didactica lecturii</vt:lpstr>
      <vt:lpstr>Slide 6</vt:lpstr>
      <vt:lpstr>Două tendinţe în receptarea textului literar</vt:lpstr>
      <vt:lpstr>Teoriile receptării</vt:lpstr>
      <vt:lpstr>Principii de receptare a textului literar:</vt:lpstr>
      <vt:lpstr>Modalităţi  de  abordare a  textului </vt:lpstr>
      <vt:lpstr>Tehnici de lectură cu conotație ludică </vt:lpstr>
      <vt:lpstr>Modele de lectură:  </vt:lpstr>
      <vt:lpstr>Modele de lectură</vt:lpstr>
      <vt:lpstr>Demersul didactic de receptare a textului literar  </vt:lpstr>
      <vt:lpstr>I. PRELECTURA</vt:lpstr>
      <vt:lpstr>II.ÎNŢELEGEREA şi INTERPRETAREA textului / Studiul aprofundat</vt:lpstr>
      <vt:lpstr>III. REFLECŢIA </vt:lpstr>
      <vt:lpstr>Metode de facilitare a înțelegerii textului literar</vt:lpstr>
      <vt:lpstr>Lista celor cinci</vt:lpstr>
      <vt:lpstr>Văd, cred, mă întreb</vt:lpstr>
      <vt:lpstr>Receptarea  textului  epic. Model  de  structurare  a  parcursului  didactic</vt:lpstr>
      <vt:lpstr>Textul și relațiile transtexuale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Orientări artistice în poezia feminină douămiistă</dc:title>
  <cp:lastModifiedBy>Пользователь Windows</cp:lastModifiedBy>
  <cp:revision>32</cp:revision>
  <dcterms:modified xsi:type="dcterms:W3CDTF">2020-05-15T07:48:52Z</dcterms:modified>
</cp:coreProperties>
</file>