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64" r:id="rId4"/>
    <p:sldId id="266" r:id="rId5"/>
    <p:sldId id="267" r:id="rId6"/>
    <p:sldId id="352" r:id="rId7"/>
    <p:sldId id="341" r:id="rId8"/>
    <p:sldId id="355" r:id="rId9"/>
    <p:sldId id="356" r:id="rId10"/>
    <p:sldId id="357" r:id="rId11"/>
    <p:sldId id="318" r:id="rId12"/>
    <p:sldId id="304" r:id="rId13"/>
    <p:sldId id="319" r:id="rId14"/>
    <p:sldId id="301" r:id="rId15"/>
    <p:sldId id="309" r:id="rId16"/>
    <p:sldId id="294" r:id="rId17"/>
    <p:sldId id="295" r:id="rId18"/>
    <p:sldId id="298" r:id="rId19"/>
    <p:sldId id="343" r:id="rId20"/>
    <p:sldId id="346" r:id="rId21"/>
    <p:sldId id="348" r:id="rId22"/>
    <p:sldId id="300" r:id="rId23"/>
    <p:sldId id="307" r:id="rId24"/>
    <p:sldId id="277" r:id="rId25"/>
    <p:sldId id="336" r:id="rId26"/>
    <p:sldId id="340" r:id="rId27"/>
    <p:sldId id="31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47C1B86-C70D-4A48-846A-7308AE762492}">
          <p14:sldIdLst>
            <p14:sldId id="256"/>
            <p14:sldId id="263"/>
            <p14:sldId id="264"/>
            <p14:sldId id="266"/>
            <p14:sldId id="267"/>
            <p14:sldId id="352"/>
            <p14:sldId id="341"/>
            <p14:sldId id="355"/>
            <p14:sldId id="356"/>
            <p14:sldId id="357"/>
            <p14:sldId id="318"/>
            <p14:sldId id="304"/>
            <p14:sldId id="319"/>
            <p14:sldId id="301"/>
            <p14:sldId id="309"/>
            <p14:sldId id="294"/>
            <p14:sldId id="295"/>
            <p14:sldId id="298"/>
            <p14:sldId id="343"/>
            <p14:sldId id="346"/>
            <p14:sldId id="348"/>
            <p14:sldId id="300"/>
            <p14:sldId id="307"/>
            <p14:sldId id="277"/>
          </p14:sldIdLst>
        </p14:section>
        <p14:section name="Untitled Section" id="{AEC631B1-E6F0-467F-95EB-2413162823C7}">
          <p14:sldIdLst>
            <p14:sldId id="336"/>
            <p14:sldId id="340"/>
            <p14:sldId id="31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44" autoAdjust="0"/>
    <p:restoredTop sz="94660"/>
  </p:normalViewPr>
  <p:slideViewPr>
    <p:cSldViewPr snapToGrid="0">
      <p:cViewPr varScale="1">
        <p:scale>
          <a:sx n="82" d="100"/>
          <a:sy n="82" d="100"/>
        </p:scale>
        <p:origin x="66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D15BF5-0A93-4644-B0FF-6A1ED48FEA6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087C7CD-DCBA-4516-8B95-63F47CA359A8}">
      <dgm:prSet custT="1"/>
      <dgm:spPr/>
      <dgm:t>
        <a:bodyPr/>
        <a:lstStyle/>
        <a:p>
          <a:pPr algn="just"/>
          <a:r>
            <a:rPr lang="en-US" sz="2000" dirty="0"/>
            <a:t>CHILD-FRIENDLY JUSTICE: IN EU WHERE THE JUSTICE SYSTEM UPHOLDS THE RIGHTS AND NEEDS OF CHILDREN</a:t>
          </a:r>
          <a:r>
            <a:rPr lang="ro-RO" sz="2000" dirty="0"/>
            <a:t>; </a:t>
          </a:r>
          <a:endParaRPr lang="en-US" sz="2000" dirty="0"/>
        </a:p>
      </dgm:t>
    </dgm:pt>
    <dgm:pt modelId="{FFBF244C-3BFD-48C2-A3DF-8788B5D93E50}" type="parTrans" cxnId="{E27C589A-61A9-491B-9BAF-3B21898327CA}">
      <dgm:prSet/>
      <dgm:spPr/>
      <dgm:t>
        <a:bodyPr/>
        <a:lstStyle/>
        <a:p>
          <a:endParaRPr lang="en-US"/>
        </a:p>
      </dgm:t>
    </dgm:pt>
    <dgm:pt modelId="{2DF93B34-67DE-4ED2-A5C0-FED9EF8580B7}" type="sibTrans" cxnId="{E27C589A-61A9-491B-9BAF-3B21898327CA}">
      <dgm:prSet/>
      <dgm:spPr/>
      <dgm:t>
        <a:bodyPr/>
        <a:lstStyle/>
        <a:p>
          <a:endParaRPr lang="en-US"/>
        </a:p>
      </dgm:t>
    </dgm:pt>
    <dgm:pt modelId="{AD05E125-9B8B-45C8-ACEC-2381CA8F191E}">
      <dgm:prSet custT="1"/>
      <dgm:spPr/>
      <dgm:t>
        <a:bodyPr/>
        <a:lstStyle/>
        <a:p>
          <a:pPr algn="just"/>
          <a:r>
            <a:rPr lang="en-US" sz="2000" b="1" i="0" u="none" strike="noStrike" baseline="0" dirty="0">
              <a:solidFill>
                <a:schemeClr val="accent1"/>
              </a:solidFill>
              <a:latin typeface="Times New Roman" panose="02020603050405020304" pitchFamily="18" charset="0"/>
              <a:cs typeface="Times New Roman" panose="02020603050405020304" pitchFamily="18" charset="0"/>
            </a:rPr>
            <a:t>Guarantees for a fair trial in cases of children in conflict with the law</a:t>
          </a:r>
          <a:r>
            <a:rPr lang="ro-RO" sz="2000" dirty="0"/>
            <a:t>; </a:t>
          </a:r>
          <a:endParaRPr lang="en-US" sz="2000" dirty="0"/>
        </a:p>
      </dgm:t>
    </dgm:pt>
    <dgm:pt modelId="{5973A16C-3254-4EF5-B62D-9093D3C138B8}" type="parTrans" cxnId="{A28F1C3E-0AF3-4E26-B4D5-0AA351CA00A1}">
      <dgm:prSet/>
      <dgm:spPr/>
      <dgm:t>
        <a:bodyPr/>
        <a:lstStyle/>
        <a:p>
          <a:endParaRPr lang="en-US"/>
        </a:p>
      </dgm:t>
    </dgm:pt>
    <dgm:pt modelId="{FBF8574C-D3A4-45E8-865D-8899312004B0}" type="sibTrans" cxnId="{A28F1C3E-0AF3-4E26-B4D5-0AA351CA00A1}">
      <dgm:prSet/>
      <dgm:spPr/>
      <dgm:t>
        <a:bodyPr/>
        <a:lstStyle/>
        <a:p>
          <a:endParaRPr lang="en-US"/>
        </a:p>
      </dgm:t>
    </dgm:pt>
    <dgm:pt modelId="{CB7DE33A-4A88-4599-97F5-377ED0024E80}">
      <dgm:prSet custT="1"/>
      <dgm:spPr/>
      <dgm:t>
        <a:bodyPr/>
        <a:lstStyle/>
        <a:p>
          <a:pPr algn="just"/>
          <a:r>
            <a:rPr lang="en-US" sz="2000" b="1" i="0" u="none" strike="noStrike" baseline="0" dirty="0">
              <a:solidFill>
                <a:srgbClr val="EF5221"/>
              </a:solidFill>
              <a:latin typeface="Georgia" panose="02040502050405020303" pitchFamily="18" charset="0"/>
            </a:rPr>
            <a:t>What does it mean to </a:t>
          </a:r>
          <a:r>
            <a:rPr lang="en-US" sz="2000" b="1" i="0" u="none" strike="noStrike" baseline="0" dirty="0">
              <a:solidFill>
                <a:srgbClr val="C00000"/>
              </a:solidFill>
              <a:latin typeface="Georgia" panose="02040502050405020303" pitchFamily="18" charset="0"/>
            </a:rPr>
            <a:t>g</a:t>
          </a:r>
          <a:r>
            <a:rPr lang="en-US" sz="2000" b="1" i="0" u="none" strike="noStrike" baseline="0" dirty="0">
              <a:solidFill>
                <a:srgbClr val="EF5221"/>
              </a:solidFill>
              <a:latin typeface="Georgia" panose="02040502050405020303" pitchFamily="18" charset="0"/>
            </a:rPr>
            <a:t>uarantee a fair trial?</a:t>
          </a:r>
          <a:endParaRPr lang="ro-RO" sz="2000" b="1" i="0" u="none" strike="noStrike" baseline="0" dirty="0">
            <a:solidFill>
              <a:srgbClr val="EF5221"/>
            </a:solidFill>
            <a:latin typeface="Georgia" panose="02040502050405020303" pitchFamily="18" charset="0"/>
          </a:endParaRPr>
        </a:p>
        <a:p>
          <a:pPr algn="just"/>
          <a:r>
            <a:rPr lang="en-US" sz="2000" b="1" i="0" u="none" strike="noStrike" baseline="0" dirty="0">
              <a:solidFill>
                <a:schemeClr val="accent2"/>
              </a:solidFill>
              <a:highlight>
                <a:srgbClr val="FFFF00"/>
              </a:highlight>
              <a:latin typeface="Georgia" panose="02040502050405020303" pitchFamily="18" charset="0"/>
            </a:rPr>
            <a:t>w</a:t>
          </a:r>
          <a:r>
            <a:rPr lang="en-US" sz="2000" b="1" i="0" u="none" strike="noStrike" baseline="0" dirty="0">
              <a:solidFill>
                <a:srgbClr val="EF5221"/>
              </a:solidFill>
              <a:highlight>
                <a:srgbClr val="FFFF00"/>
              </a:highlight>
              <a:latin typeface="Georgia" panose="02040502050405020303" pitchFamily="18" charset="0"/>
            </a:rPr>
            <a:t>hy is it important to </a:t>
          </a:r>
          <a:r>
            <a:rPr lang="en-US" sz="2000" b="1" i="0" u="none" strike="noStrike" baseline="0" dirty="0">
              <a:solidFill>
                <a:schemeClr val="accent2"/>
              </a:solidFill>
              <a:highlight>
                <a:srgbClr val="FFFF00"/>
              </a:highlight>
              <a:latin typeface="Georgia" panose="02040502050405020303" pitchFamily="18" charset="0"/>
            </a:rPr>
            <a:t>g</a:t>
          </a:r>
          <a:r>
            <a:rPr lang="en-US" sz="2000" b="1" i="0" u="none" strike="noStrike" baseline="0" dirty="0">
              <a:solidFill>
                <a:srgbClr val="EF5221"/>
              </a:solidFill>
              <a:highlight>
                <a:srgbClr val="FFFF00"/>
              </a:highlight>
              <a:latin typeface="Georgia" panose="02040502050405020303" pitchFamily="18" charset="0"/>
            </a:rPr>
            <a:t>uarantee a fair trial?</a:t>
          </a:r>
          <a:endParaRPr lang="ro-RO" sz="2000" b="1" i="0" u="none" strike="noStrike" baseline="0" dirty="0">
            <a:solidFill>
              <a:srgbClr val="EF5221"/>
            </a:solidFill>
            <a:highlight>
              <a:srgbClr val="FFFF00"/>
            </a:highlight>
            <a:latin typeface="Georgia" panose="02040502050405020303" pitchFamily="18" charset="0"/>
          </a:endParaRPr>
        </a:p>
        <a:p>
          <a:pPr algn="just"/>
          <a:r>
            <a:rPr lang="en-US" sz="2000" b="1" i="0" u="none" strike="noStrike" baseline="0" dirty="0">
              <a:solidFill>
                <a:srgbClr val="C00000"/>
              </a:solidFill>
            </a:rPr>
            <a:t>wh</a:t>
          </a:r>
          <a:r>
            <a:rPr lang="en-US" sz="2000" b="1" i="0" u="none" strike="noStrike" baseline="0" dirty="0">
              <a:solidFill>
                <a:srgbClr val="EF5221"/>
              </a:solidFill>
            </a:rPr>
            <a:t>at does </a:t>
          </a:r>
          <a:r>
            <a:rPr lang="en-US" sz="2000" b="0" i="1" u="none" strike="noStrike" baseline="0" dirty="0">
              <a:solidFill>
                <a:srgbClr val="221E1F"/>
              </a:solidFill>
            </a:rPr>
            <a:t>General Comment</a:t>
          </a:r>
          <a:r>
            <a:rPr lang="en-US" sz="2000" b="1" i="0" u="none" strike="noStrike" baseline="0" dirty="0">
              <a:solidFill>
                <a:srgbClr val="EF5221"/>
              </a:solidFill>
            </a:rPr>
            <a:t> 10 </a:t>
          </a:r>
          <a:r>
            <a:rPr lang="en-US" sz="2000" b="0" i="0" u="none" strike="noStrike" baseline="0" dirty="0">
              <a:solidFill>
                <a:srgbClr val="000000"/>
              </a:solidFill>
            </a:rPr>
            <a:t>R</a:t>
          </a:r>
          <a:r>
            <a:rPr lang="en-US" sz="1800" b="0" i="0" u="none" strike="noStrike" baseline="0" dirty="0">
              <a:solidFill>
                <a:srgbClr val="000000"/>
              </a:solidFill>
            </a:rPr>
            <a:t>ECOMMEND</a:t>
          </a:r>
          <a:r>
            <a:rPr lang="en-US" sz="2000" b="0" i="0" u="none" strike="noStrike" baseline="0" dirty="0">
              <a:solidFill>
                <a:srgbClr val="000000"/>
              </a:solidFill>
            </a:rPr>
            <a:t>?</a:t>
          </a:r>
          <a:r>
            <a:rPr lang="en-US" sz="2000" b="1" i="0" u="none" strike="noStrike" baseline="0" dirty="0">
              <a:solidFill>
                <a:srgbClr val="EF5221"/>
              </a:solidFill>
              <a:latin typeface="Georgia" panose="02040502050405020303" pitchFamily="18" charset="0"/>
            </a:rPr>
            <a:t> </a:t>
          </a:r>
          <a:endParaRPr lang="en-US" sz="2000" b="0" i="0" dirty="0">
            <a:latin typeface="+mj-lt"/>
          </a:endParaRPr>
        </a:p>
      </dgm:t>
    </dgm:pt>
    <dgm:pt modelId="{1A8863FD-7A22-4990-A27D-6758D5014B00}" type="parTrans" cxnId="{A55A9EC6-5ACD-4898-82A0-3C27ECC5E305}">
      <dgm:prSet/>
      <dgm:spPr/>
      <dgm:t>
        <a:bodyPr/>
        <a:lstStyle/>
        <a:p>
          <a:endParaRPr lang="en-US"/>
        </a:p>
      </dgm:t>
    </dgm:pt>
    <dgm:pt modelId="{3898059C-6AA8-4600-9531-E46AADDF4271}" type="sibTrans" cxnId="{A55A9EC6-5ACD-4898-82A0-3C27ECC5E305}">
      <dgm:prSet/>
      <dgm:spPr/>
      <dgm:t>
        <a:bodyPr/>
        <a:lstStyle/>
        <a:p>
          <a:endParaRPr lang="en-US"/>
        </a:p>
      </dgm:t>
    </dgm:pt>
    <dgm:pt modelId="{5A948EA5-59FD-4865-9172-6ADA59A4BBE8}">
      <dgm:prSet custT="1"/>
      <dgm:spPr/>
      <dgm:t>
        <a:bodyPr/>
        <a:lstStyle/>
        <a:p>
          <a:pPr algn="just"/>
          <a:endParaRPr lang="en-US" sz="1900" dirty="0"/>
        </a:p>
      </dgm:t>
    </dgm:pt>
    <dgm:pt modelId="{3488559E-2458-4557-A847-BFC88589E153}" type="parTrans" cxnId="{CBBBAC91-30DB-42BD-BB5B-BD318875259D}">
      <dgm:prSet/>
      <dgm:spPr/>
      <dgm:t>
        <a:bodyPr/>
        <a:lstStyle/>
        <a:p>
          <a:endParaRPr lang="en-US"/>
        </a:p>
      </dgm:t>
    </dgm:pt>
    <dgm:pt modelId="{23D7108B-4FB6-42A1-B4FB-EB8D1D66A04C}" type="sibTrans" cxnId="{CBBBAC91-30DB-42BD-BB5B-BD318875259D}">
      <dgm:prSet/>
      <dgm:spPr/>
      <dgm:t>
        <a:bodyPr/>
        <a:lstStyle/>
        <a:p>
          <a:endParaRPr lang="en-US"/>
        </a:p>
      </dgm:t>
    </dgm:pt>
    <dgm:pt modelId="{6E3A49F0-839B-48AC-924E-011F5AE3295E}" type="pres">
      <dgm:prSet presAssocID="{B9D15BF5-0A93-4644-B0FF-6A1ED48FEA63}" presName="vert0" presStyleCnt="0">
        <dgm:presLayoutVars>
          <dgm:dir/>
          <dgm:animOne val="branch"/>
          <dgm:animLvl val="lvl"/>
        </dgm:presLayoutVars>
      </dgm:prSet>
      <dgm:spPr/>
    </dgm:pt>
    <dgm:pt modelId="{3380783B-A396-4E9A-A909-80BA5D17C321}" type="pres">
      <dgm:prSet presAssocID="{D087C7CD-DCBA-4516-8B95-63F47CA359A8}" presName="thickLine" presStyleLbl="alignNode1" presStyleIdx="0" presStyleCnt="4"/>
      <dgm:spPr/>
    </dgm:pt>
    <dgm:pt modelId="{A3EAA30D-3301-437E-A857-BA7EEA4E30A2}" type="pres">
      <dgm:prSet presAssocID="{D087C7CD-DCBA-4516-8B95-63F47CA359A8}" presName="horz1" presStyleCnt="0"/>
      <dgm:spPr/>
    </dgm:pt>
    <dgm:pt modelId="{A468F6FE-07C5-42BF-B3BC-6D5641010BBC}" type="pres">
      <dgm:prSet presAssocID="{D087C7CD-DCBA-4516-8B95-63F47CA359A8}" presName="tx1" presStyleLbl="revTx" presStyleIdx="0" presStyleCnt="4"/>
      <dgm:spPr/>
    </dgm:pt>
    <dgm:pt modelId="{6DCC50C3-2C59-4244-929C-707B392BD1E4}" type="pres">
      <dgm:prSet presAssocID="{D087C7CD-DCBA-4516-8B95-63F47CA359A8}" presName="vert1" presStyleCnt="0"/>
      <dgm:spPr/>
    </dgm:pt>
    <dgm:pt modelId="{DBFD173A-0776-40E4-AA12-D8E09A913D7B}" type="pres">
      <dgm:prSet presAssocID="{AD05E125-9B8B-45C8-ACEC-2381CA8F191E}" presName="thickLine" presStyleLbl="alignNode1" presStyleIdx="1" presStyleCnt="4"/>
      <dgm:spPr/>
    </dgm:pt>
    <dgm:pt modelId="{DCDB598A-5B7C-481A-A536-0D7E5CE91018}" type="pres">
      <dgm:prSet presAssocID="{AD05E125-9B8B-45C8-ACEC-2381CA8F191E}" presName="horz1" presStyleCnt="0"/>
      <dgm:spPr/>
    </dgm:pt>
    <dgm:pt modelId="{89495A12-F045-443B-A796-7C2AFF50F199}" type="pres">
      <dgm:prSet presAssocID="{AD05E125-9B8B-45C8-ACEC-2381CA8F191E}" presName="tx1" presStyleLbl="revTx" presStyleIdx="1" presStyleCnt="4"/>
      <dgm:spPr/>
    </dgm:pt>
    <dgm:pt modelId="{27DFD666-746C-4450-88A9-C9E15FD49893}" type="pres">
      <dgm:prSet presAssocID="{AD05E125-9B8B-45C8-ACEC-2381CA8F191E}" presName="vert1" presStyleCnt="0"/>
      <dgm:spPr/>
    </dgm:pt>
    <dgm:pt modelId="{B9D3DFBD-DCDF-4589-A2C6-06B14EB5AEEE}" type="pres">
      <dgm:prSet presAssocID="{CB7DE33A-4A88-4599-97F5-377ED0024E80}" presName="thickLine" presStyleLbl="alignNode1" presStyleIdx="2" presStyleCnt="4"/>
      <dgm:spPr/>
    </dgm:pt>
    <dgm:pt modelId="{BA930835-9B81-497E-8A33-891821A7D2F3}" type="pres">
      <dgm:prSet presAssocID="{CB7DE33A-4A88-4599-97F5-377ED0024E80}" presName="horz1" presStyleCnt="0"/>
      <dgm:spPr/>
    </dgm:pt>
    <dgm:pt modelId="{4390EAD0-ECC8-41E5-B121-2F1BF42686D3}" type="pres">
      <dgm:prSet presAssocID="{CB7DE33A-4A88-4599-97F5-377ED0024E80}" presName="tx1" presStyleLbl="revTx" presStyleIdx="2" presStyleCnt="4"/>
      <dgm:spPr/>
    </dgm:pt>
    <dgm:pt modelId="{AACE5EE2-5831-4FD7-AB49-4E844966F080}" type="pres">
      <dgm:prSet presAssocID="{CB7DE33A-4A88-4599-97F5-377ED0024E80}" presName="vert1" presStyleCnt="0"/>
      <dgm:spPr/>
    </dgm:pt>
    <dgm:pt modelId="{5358DE59-0CF2-49B2-A23C-79D2CE431F19}" type="pres">
      <dgm:prSet presAssocID="{5A948EA5-59FD-4865-9172-6ADA59A4BBE8}" presName="thickLine" presStyleLbl="alignNode1" presStyleIdx="3" presStyleCnt="4"/>
      <dgm:spPr/>
    </dgm:pt>
    <dgm:pt modelId="{E644CD9A-27A3-4CE5-8E57-6F73BDA52873}" type="pres">
      <dgm:prSet presAssocID="{5A948EA5-59FD-4865-9172-6ADA59A4BBE8}" presName="horz1" presStyleCnt="0"/>
      <dgm:spPr/>
    </dgm:pt>
    <dgm:pt modelId="{FC48C233-1F42-4808-B355-C69584870688}" type="pres">
      <dgm:prSet presAssocID="{5A948EA5-59FD-4865-9172-6ADA59A4BBE8}" presName="tx1" presStyleLbl="revTx" presStyleIdx="3" presStyleCnt="4"/>
      <dgm:spPr/>
    </dgm:pt>
    <dgm:pt modelId="{28B229CE-AFF4-4F39-A5A6-663F9AD091DC}" type="pres">
      <dgm:prSet presAssocID="{5A948EA5-59FD-4865-9172-6ADA59A4BBE8}" presName="vert1" presStyleCnt="0"/>
      <dgm:spPr/>
    </dgm:pt>
  </dgm:ptLst>
  <dgm:cxnLst>
    <dgm:cxn modelId="{A28F1C3E-0AF3-4E26-B4D5-0AA351CA00A1}" srcId="{B9D15BF5-0A93-4644-B0FF-6A1ED48FEA63}" destId="{AD05E125-9B8B-45C8-ACEC-2381CA8F191E}" srcOrd="1" destOrd="0" parTransId="{5973A16C-3254-4EF5-B62D-9093D3C138B8}" sibTransId="{FBF8574C-D3A4-45E8-865D-8899312004B0}"/>
    <dgm:cxn modelId="{CAB1FC82-8330-4A2B-9934-89025575C90A}" type="presOf" srcId="{CB7DE33A-4A88-4599-97F5-377ED0024E80}" destId="{4390EAD0-ECC8-41E5-B121-2F1BF42686D3}" srcOrd="0" destOrd="0" presId="urn:microsoft.com/office/officeart/2008/layout/LinedList"/>
    <dgm:cxn modelId="{CBBBAC91-30DB-42BD-BB5B-BD318875259D}" srcId="{B9D15BF5-0A93-4644-B0FF-6A1ED48FEA63}" destId="{5A948EA5-59FD-4865-9172-6ADA59A4BBE8}" srcOrd="3" destOrd="0" parTransId="{3488559E-2458-4557-A847-BFC88589E153}" sibTransId="{23D7108B-4FB6-42A1-B4FB-EB8D1D66A04C}"/>
    <dgm:cxn modelId="{E27C589A-61A9-491B-9BAF-3B21898327CA}" srcId="{B9D15BF5-0A93-4644-B0FF-6A1ED48FEA63}" destId="{D087C7CD-DCBA-4516-8B95-63F47CA359A8}" srcOrd="0" destOrd="0" parTransId="{FFBF244C-3BFD-48C2-A3DF-8788B5D93E50}" sibTransId="{2DF93B34-67DE-4ED2-A5C0-FED9EF8580B7}"/>
    <dgm:cxn modelId="{846E92AC-80A7-4968-9E31-451712041E2E}" type="presOf" srcId="{5A948EA5-59FD-4865-9172-6ADA59A4BBE8}" destId="{FC48C233-1F42-4808-B355-C69584870688}" srcOrd="0" destOrd="0" presId="urn:microsoft.com/office/officeart/2008/layout/LinedList"/>
    <dgm:cxn modelId="{A55A9EC6-5ACD-4898-82A0-3C27ECC5E305}" srcId="{B9D15BF5-0A93-4644-B0FF-6A1ED48FEA63}" destId="{CB7DE33A-4A88-4599-97F5-377ED0024E80}" srcOrd="2" destOrd="0" parTransId="{1A8863FD-7A22-4990-A27D-6758D5014B00}" sibTransId="{3898059C-6AA8-4600-9531-E46AADDF4271}"/>
    <dgm:cxn modelId="{D92C69DC-34DE-4D1F-AB77-DCF5BBB8DCCC}" type="presOf" srcId="{AD05E125-9B8B-45C8-ACEC-2381CA8F191E}" destId="{89495A12-F045-443B-A796-7C2AFF50F199}" srcOrd="0" destOrd="0" presId="urn:microsoft.com/office/officeart/2008/layout/LinedList"/>
    <dgm:cxn modelId="{58E3F9DE-B8CF-4FC2-987D-AD4ED2E6721A}" type="presOf" srcId="{B9D15BF5-0A93-4644-B0FF-6A1ED48FEA63}" destId="{6E3A49F0-839B-48AC-924E-011F5AE3295E}" srcOrd="0" destOrd="0" presId="urn:microsoft.com/office/officeart/2008/layout/LinedList"/>
    <dgm:cxn modelId="{A3391FF1-C166-4C85-B009-C5DC7D43A25B}" type="presOf" srcId="{D087C7CD-DCBA-4516-8B95-63F47CA359A8}" destId="{A468F6FE-07C5-42BF-B3BC-6D5641010BBC}" srcOrd="0" destOrd="0" presId="urn:microsoft.com/office/officeart/2008/layout/LinedList"/>
    <dgm:cxn modelId="{3E9EB95F-06F6-446B-BDDA-64D1C9C73070}" type="presParOf" srcId="{6E3A49F0-839B-48AC-924E-011F5AE3295E}" destId="{3380783B-A396-4E9A-A909-80BA5D17C321}" srcOrd="0" destOrd="0" presId="urn:microsoft.com/office/officeart/2008/layout/LinedList"/>
    <dgm:cxn modelId="{4F2C15BA-6F2C-491F-8E40-4BED48E6D747}" type="presParOf" srcId="{6E3A49F0-839B-48AC-924E-011F5AE3295E}" destId="{A3EAA30D-3301-437E-A857-BA7EEA4E30A2}" srcOrd="1" destOrd="0" presId="urn:microsoft.com/office/officeart/2008/layout/LinedList"/>
    <dgm:cxn modelId="{DE9ECC69-395F-4E20-8142-BB34A52C48FA}" type="presParOf" srcId="{A3EAA30D-3301-437E-A857-BA7EEA4E30A2}" destId="{A468F6FE-07C5-42BF-B3BC-6D5641010BBC}" srcOrd="0" destOrd="0" presId="urn:microsoft.com/office/officeart/2008/layout/LinedList"/>
    <dgm:cxn modelId="{83D324A6-66A9-4F4E-A671-8559FDB774E7}" type="presParOf" srcId="{A3EAA30D-3301-437E-A857-BA7EEA4E30A2}" destId="{6DCC50C3-2C59-4244-929C-707B392BD1E4}" srcOrd="1" destOrd="0" presId="urn:microsoft.com/office/officeart/2008/layout/LinedList"/>
    <dgm:cxn modelId="{E3E194A7-5C03-4743-BFEF-E65670E7575F}" type="presParOf" srcId="{6E3A49F0-839B-48AC-924E-011F5AE3295E}" destId="{DBFD173A-0776-40E4-AA12-D8E09A913D7B}" srcOrd="2" destOrd="0" presId="urn:microsoft.com/office/officeart/2008/layout/LinedList"/>
    <dgm:cxn modelId="{C0F3063E-973F-45C5-822C-C5B868F787BB}" type="presParOf" srcId="{6E3A49F0-839B-48AC-924E-011F5AE3295E}" destId="{DCDB598A-5B7C-481A-A536-0D7E5CE91018}" srcOrd="3" destOrd="0" presId="urn:microsoft.com/office/officeart/2008/layout/LinedList"/>
    <dgm:cxn modelId="{615C770B-5B31-454D-AF49-1D6FB5D30E36}" type="presParOf" srcId="{DCDB598A-5B7C-481A-A536-0D7E5CE91018}" destId="{89495A12-F045-443B-A796-7C2AFF50F199}" srcOrd="0" destOrd="0" presId="urn:microsoft.com/office/officeart/2008/layout/LinedList"/>
    <dgm:cxn modelId="{2CD70A4A-5EA6-4148-A666-D4F11534DE73}" type="presParOf" srcId="{DCDB598A-5B7C-481A-A536-0D7E5CE91018}" destId="{27DFD666-746C-4450-88A9-C9E15FD49893}" srcOrd="1" destOrd="0" presId="urn:microsoft.com/office/officeart/2008/layout/LinedList"/>
    <dgm:cxn modelId="{BA3C29F0-EF06-447A-81C9-DA7311CBE4BA}" type="presParOf" srcId="{6E3A49F0-839B-48AC-924E-011F5AE3295E}" destId="{B9D3DFBD-DCDF-4589-A2C6-06B14EB5AEEE}" srcOrd="4" destOrd="0" presId="urn:microsoft.com/office/officeart/2008/layout/LinedList"/>
    <dgm:cxn modelId="{22146BC2-AF12-46BC-A2ED-52AC52DFE151}" type="presParOf" srcId="{6E3A49F0-839B-48AC-924E-011F5AE3295E}" destId="{BA930835-9B81-497E-8A33-891821A7D2F3}" srcOrd="5" destOrd="0" presId="urn:microsoft.com/office/officeart/2008/layout/LinedList"/>
    <dgm:cxn modelId="{B08BEFE8-22AD-49B0-AB76-C64148DF3D65}" type="presParOf" srcId="{BA930835-9B81-497E-8A33-891821A7D2F3}" destId="{4390EAD0-ECC8-41E5-B121-2F1BF42686D3}" srcOrd="0" destOrd="0" presId="urn:microsoft.com/office/officeart/2008/layout/LinedList"/>
    <dgm:cxn modelId="{BFF36ADE-6D5B-48D7-B4A2-3D3B95110B49}" type="presParOf" srcId="{BA930835-9B81-497E-8A33-891821A7D2F3}" destId="{AACE5EE2-5831-4FD7-AB49-4E844966F080}" srcOrd="1" destOrd="0" presId="urn:microsoft.com/office/officeart/2008/layout/LinedList"/>
    <dgm:cxn modelId="{C312E443-8B70-493B-9234-F2C5241015BC}" type="presParOf" srcId="{6E3A49F0-839B-48AC-924E-011F5AE3295E}" destId="{5358DE59-0CF2-49B2-A23C-79D2CE431F19}" srcOrd="6" destOrd="0" presId="urn:microsoft.com/office/officeart/2008/layout/LinedList"/>
    <dgm:cxn modelId="{8163B0EB-9E6C-4AA7-8AF4-CD0622E015C1}" type="presParOf" srcId="{6E3A49F0-839B-48AC-924E-011F5AE3295E}" destId="{E644CD9A-27A3-4CE5-8E57-6F73BDA52873}" srcOrd="7" destOrd="0" presId="urn:microsoft.com/office/officeart/2008/layout/LinedList"/>
    <dgm:cxn modelId="{B1CD774F-CB8D-4AC5-A113-9BD0BCEC8842}" type="presParOf" srcId="{E644CD9A-27A3-4CE5-8E57-6F73BDA52873}" destId="{FC48C233-1F42-4808-B355-C69584870688}" srcOrd="0" destOrd="0" presId="urn:microsoft.com/office/officeart/2008/layout/LinedList"/>
    <dgm:cxn modelId="{9D5E2255-40D6-44C8-8761-BBAFFAC617A2}" type="presParOf" srcId="{E644CD9A-27A3-4CE5-8E57-6F73BDA52873}" destId="{28B229CE-AFF4-4F39-A5A6-663F9AD091D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0783B-A396-4E9A-A909-80BA5D17C321}">
      <dsp:nvSpPr>
        <dsp:cNvPr id="0" name=""/>
        <dsp:cNvSpPr/>
      </dsp:nvSpPr>
      <dsp:spPr>
        <a:xfrm>
          <a:off x="0" y="0"/>
          <a:ext cx="707020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68F6FE-07C5-42BF-B3BC-6D5641010BBC}">
      <dsp:nvSpPr>
        <dsp:cNvPr id="0" name=""/>
        <dsp:cNvSpPr/>
      </dsp:nvSpPr>
      <dsp:spPr>
        <a:xfrm>
          <a:off x="0" y="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n-US" sz="2000" kern="1200" dirty="0"/>
            <a:t>CHILD-FRIENDLY JUSTICE: IN EU WHERE THE JUSTICE SYSTEM UPHOLDS THE RIGHTS AND NEEDS OF CHILDREN</a:t>
          </a:r>
          <a:r>
            <a:rPr lang="ro-RO" sz="2000" kern="1200" dirty="0"/>
            <a:t>; </a:t>
          </a:r>
          <a:endParaRPr lang="en-US" sz="2000" kern="1200" dirty="0"/>
        </a:p>
      </dsp:txBody>
      <dsp:txXfrm>
        <a:off x="0" y="0"/>
        <a:ext cx="7070209" cy="1352550"/>
      </dsp:txXfrm>
    </dsp:sp>
    <dsp:sp modelId="{DBFD173A-0776-40E4-AA12-D8E09A913D7B}">
      <dsp:nvSpPr>
        <dsp:cNvPr id="0" name=""/>
        <dsp:cNvSpPr/>
      </dsp:nvSpPr>
      <dsp:spPr>
        <a:xfrm>
          <a:off x="0" y="1352550"/>
          <a:ext cx="7070209"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495A12-F045-443B-A796-7C2AFF50F199}">
      <dsp:nvSpPr>
        <dsp:cNvPr id="0" name=""/>
        <dsp:cNvSpPr/>
      </dsp:nvSpPr>
      <dsp:spPr>
        <a:xfrm>
          <a:off x="0" y="135255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n-US" sz="2000" b="1" i="0" u="none" strike="noStrike" kern="1200" baseline="0" dirty="0">
              <a:solidFill>
                <a:schemeClr val="accent1"/>
              </a:solidFill>
              <a:latin typeface="Times New Roman" panose="02020603050405020304" pitchFamily="18" charset="0"/>
              <a:cs typeface="Times New Roman" panose="02020603050405020304" pitchFamily="18" charset="0"/>
            </a:rPr>
            <a:t>Guarantees for a fair trial in cases of children in conflict with the law</a:t>
          </a:r>
          <a:r>
            <a:rPr lang="ro-RO" sz="2000" kern="1200" dirty="0"/>
            <a:t>; </a:t>
          </a:r>
          <a:endParaRPr lang="en-US" sz="2000" kern="1200" dirty="0"/>
        </a:p>
      </dsp:txBody>
      <dsp:txXfrm>
        <a:off x="0" y="1352550"/>
        <a:ext cx="7070209" cy="1352550"/>
      </dsp:txXfrm>
    </dsp:sp>
    <dsp:sp modelId="{B9D3DFBD-DCDF-4589-A2C6-06B14EB5AEEE}">
      <dsp:nvSpPr>
        <dsp:cNvPr id="0" name=""/>
        <dsp:cNvSpPr/>
      </dsp:nvSpPr>
      <dsp:spPr>
        <a:xfrm>
          <a:off x="0" y="2705100"/>
          <a:ext cx="7070209"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90EAD0-ECC8-41E5-B121-2F1BF42686D3}">
      <dsp:nvSpPr>
        <dsp:cNvPr id="0" name=""/>
        <dsp:cNvSpPr/>
      </dsp:nvSpPr>
      <dsp:spPr>
        <a:xfrm>
          <a:off x="0" y="270510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just" defTabSz="889000">
            <a:lnSpc>
              <a:spcPct val="90000"/>
            </a:lnSpc>
            <a:spcBef>
              <a:spcPct val="0"/>
            </a:spcBef>
            <a:spcAft>
              <a:spcPct val="35000"/>
            </a:spcAft>
            <a:buNone/>
          </a:pPr>
          <a:r>
            <a:rPr lang="en-US" sz="2000" b="1" i="0" u="none" strike="noStrike" kern="1200" baseline="0" dirty="0">
              <a:solidFill>
                <a:srgbClr val="EF5221"/>
              </a:solidFill>
              <a:latin typeface="Georgia" panose="02040502050405020303" pitchFamily="18" charset="0"/>
            </a:rPr>
            <a:t>What does it mean to </a:t>
          </a:r>
          <a:r>
            <a:rPr lang="en-US" sz="2000" b="1" i="0" u="none" strike="noStrike" kern="1200" baseline="0" dirty="0">
              <a:solidFill>
                <a:srgbClr val="C00000"/>
              </a:solidFill>
              <a:latin typeface="Georgia" panose="02040502050405020303" pitchFamily="18" charset="0"/>
            </a:rPr>
            <a:t>g</a:t>
          </a:r>
          <a:r>
            <a:rPr lang="en-US" sz="2000" b="1" i="0" u="none" strike="noStrike" kern="1200" baseline="0" dirty="0">
              <a:solidFill>
                <a:srgbClr val="EF5221"/>
              </a:solidFill>
              <a:latin typeface="Georgia" panose="02040502050405020303" pitchFamily="18" charset="0"/>
            </a:rPr>
            <a:t>uarantee a fair trial?</a:t>
          </a:r>
          <a:endParaRPr lang="ro-RO" sz="2000" b="1" i="0" u="none" strike="noStrike" kern="1200" baseline="0" dirty="0">
            <a:solidFill>
              <a:srgbClr val="EF5221"/>
            </a:solidFill>
            <a:latin typeface="Georgia" panose="02040502050405020303" pitchFamily="18" charset="0"/>
          </a:endParaRPr>
        </a:p>
        <a:p>
          <a:pPr marL="0" lvl="0" indent="0" algn="just" defTabSz="889000">
            <a:lnSpc>
              <a:spcPct val="90000"/>
            </a:lnSpc>
            <a:spcBef>
              <a:spcPct val="0"/>
            </a:spcBef>
            <a:spcAft>
              <a:spcPct val="35000"/>
            </a:spcAft>
            <a:buNone/>
          </a:pPr>
          <a:r>
            <a:rPr lang="en-US" sz="2000" b="1" i="0" u="none" strike="noStrike" kern="1200" baseline="0" dirty="0">
              <a:solidFill>
                <a:schemeClr val="accent2"/>
              </a:solidFill>
              <a:highlight>
                <a:srgbClr val="FFFF00"/>
              </a:highlight>
              <a:latin typeface="Georgia" panose="02040502050405020303" pitchFamily="18" charset="0"/>
            </a:rPr>
            <a:t>w</a:t>
          </a:r>
          <a:r>
            <a:rPr lang="en-US" sz="2000" b="1" i="0" u="none" strike="noStrike" kern="1200" baseline="0" dirty="0">
              <a:solidFill>
                <a:srgbClr val="EF5221"/>
              </a:solidFill>
              <a:highlight>
                <a:srgbClr val="FFFF00"/>
              </a:highlight>
              <a:latin typeface="Georgia" panose="02040502050405020303" pitchFamily="18" charset="0"/>
            </a:rPr>
            <a:t>hy is it important to </a:t>
          </a:r>
          <a:r>
            <a:rPr lang="en-US" sz="2000" b="1" i="0" u="none" strike="noStrike" kern="1200" baseline="0" dirty="0">
              <a:solidFill>
                <a:schemeClr val="accent2"/>
              </a:solidFill>
              <a:highlight>
                <a:srgbClr val="FFFF00"/>
              </a:highlight>
              <a:latin typeface="Georgia" panose="02040502050405020303" pitchFamily="18" charset="0"/>
            </a:rPr>
            <a:t>g</a:t>
          </a:r>
          <a:r>
            <a:rPr lang="en-US" sz="2000" b="1" i="0" u="none" strike="noStrike" kern="1200" baseline="0" dirty="0">
              <a:solidFill>
                <a:srgbClr val="EF5221"/>
              </a:solidFill>
              <a:highlight>
                <a:srgbClr val="FFFF00"/>
              </a:highlight>
              <a:latin typeface="Georgia" panose="02040502050405020303" pitchFamily="18" charset="0"/>
            </a:rPr>
            <a:t>uarantee a fair trial?</a:t>
          </a:r>
          <a:endParaRPr lang="ro-RO" sz="2000" b="1" i="0" u="none" strike="noStrike" kern="1200" baseline="0" dirty="0">
            <a:solidFill>
              <a:srgbClr val="EF5221"/>
            </a:solidFill>
            <a:highlight>
              <a:srgbClr val="FFFF00"/>
            </a:highlight>
            <a:latin typeface="Georgia" panose="02040502050405020303" pitchFamily="18" charset="0"/>
          </a:endParaRPr>
        </a:p>
        <a:p>
          <a:pPr marL="0" lvl="0" indent="0" algn="just" defTabSz="889000">
            <a:lnSpc>
              <a:spcPct val="90000"/>
            </a:lnSpc>
            <a:spcBef>
              <a:spcPct val="0"/>
            </a:spcBef>
            <a:spcAft>
              <a:spcPct val="35000"/>
            </a:spcAft>
            <a:buNone/>
          </a:pPr>
          <a:r>
            <a:rPr lang="en-US" sz="2000" b="1" i="0" u="none" strike="noStrike" kern="1200" baseline="0" dirty="0">
              <a:solidFill>
                <a:srgbClr val="C00000"/>
              </a:solidFill>
            </a:rPr>
            <a:t>wh</a:t>
          </a:r>
          <a:r>
            <a:rPr lang="en-US" sz="2000" b="1" i="0" u="none" strike="noStrike" kern="1200" baseline="0" dirty="0">
              <a:solidFill>
                <a:srgbClr val="EF5221"/>
              </a:solidFill>
            </a:rPr>
            <a:t>at does </a:t>
          </a:r>
          <a:r>
            <a:rPr lang="en-US" sz="2000" b="0" i="1" u="none" strike="noStrike" kern="1200" baseline="0" dirty="0">
              <a:solidFill>
                <a:srgbClr val="221E1F"/>
              </a:solidFill>
            </a:rPr>
            <a:t>General Comment</a:t>
          </a:r>
          <a:r>
            <a:rPr lang="en-US" sz="2000" b="1" i="0" u="none" strike="noStrike" kern="1200" baseline="0" dirty="0">
              <a:solidFill>
                <a:srgbClr val="EF5221"/>
              </a:solidFill>
            </a:rPr>
            <a:t> 10 </a:t>
          </a:r>
          <a:r>
            <a:rPr lang="en-US" sz="2000" b="0" i="0" u="none" strike="noStrike" kern="1200" baseline="0" dirty="0">
              <a:solidFill>
                <a:srgbClr val="000000"/>
              </a:solidFill>
            </a:rPr>
            <a:t>R</a:t>
          </a:r>
          <a:r>
            <a:rPr lang="en-US" sz="1800" b="0" i="0" u="none" strike="noStrike" kern="1200" baseline="0" dirty="0">
              <a:solidFill>
                <a:srgbClr val="000000"/>
              </a:solidFill>
            </a:rPr>
            <a:t>ECOMMEND</a:t>
          </a:r>
          <a:r>
            <a:rPr lang="en-US" sz="2000" b="0" i="0" u="none" strike="noStrike" kern="1200" baseline="0" dirty="0">
              <a:solidFill>
                <a:srgbClr val="000000"/>
              </a:solidFill>
            </a:rPr>
            <a:t>?</a:t>
          </a:r>
          <a:r>
            <a:rPr lang="en-US" sz="2000" b="1" i="0" u="none" strike="noStrike" kern="1200" baseline="0" dirty="0">
              <a:solidFill>
                <a:srgbClr val="EF5221"/>
              </a:solidFill>
              <a:latin typeface="Georgia" panose="02040502050405020303" pitchFamily="18" charset="0"/>
            </a:rPr>
            <a:t> </a:t>
          </a:r>
          <a:endParaRPr lang="en-US" sz="2000" b="0" i="0" kern="1200" dirty="0">
            <a:latin typeface="+mj-lt"/>
          </a:endParaRPr>
        </a:p>
      </dsp:txBody>
      <dsp:txXfrm>
        <a:off x="0" y="2705100"/>
        <a:ext cx="7070209" cy="1352550"/>
      </dsp:txXfrm>
    </dsp:sp>
    <dsp:sp modelId="{5358DE59-0CF2-49B2-A23C-79D2CE431F19}">
      <dsp:nvSpPr>
        <dsp:cNvPr id="0" name=""/>
        <dsp:cNvSpPr/>
      </dsp:nvSpPr>
      <dsp:spPr>
        <a:xfrm>
          <a:off x="0" y="4057650"/>
          <a:ext cx="7070209"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48C233-1F42-4808-B355-C69584870688}">
      <dsp:nvSpPr>
        <dsp:cNvPr id="0" name=""/>
        <dsp:cNvSpPr/>
      </dsp:nvSpPr>
      <dsp:spPr>
        <a:xfrm>
          <a:off x="0" y="4057650"/>
          <a:ext cx="7070209" cy="1352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endParaRPr lang="en-US" sz="1900" kern="1200" dirty="0"/>
        </a:p>
      </dsp:txBody>
      <dsp:txXfrm>
        <a:off x="0" y="4057650"/>
        <a:ext cx="7070209" cy="1352550"/>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06052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32966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2105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5431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70124B-D29C-421B-8C3A-5306386AF3D4}" type="datetimeFigureOut">
              <a:rPr lang="en-US" smtClean="0"/>
              <a:t>5/14/2024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677555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70124B-D29C-421B-8C3A-5306386AF3D4}"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417522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70124B-D29C-421B-8C3A-5306386AF3D4}" type="datetimeFigureOut">
              <a:rPr lang="en-US" smtClean="0"/>
              <a:t>5/14/2024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81050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70124B-D29C-421B-8C3A-5306386AF3D4}" type="datetimeFigureOut">
              <a:rPr lang="en-US" smtClean="0"/>
              <a:t>5/14/2024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1902772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0124B-D29C-421B-8C3A-5306386AF3D4}" type="datetimeFigureOut">
              <a:rPr lang="en-US" smtClean="0"/>
              <a:t>5/14/2024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40360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70124B-D29C-421B-8C3A-5306386AF3D4}"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3824399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70124B-D29C-421B-8C3A-5306386AF3D4}" type="datetimeFigureOut">
              <a:rPr lang="en-US" smtClean="0"/>
              <a:t>5/14/2024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1C026-B5C6-47A6-B57C-83CB698ABC6A}" type="slidenum">
              <a:rPr lang="en-US" smtClean="0"/>
              <a:t>‹#›</a:t>
            </a:fld>
            <a:endParaRPr lang="en-US"/>
          </a:p>
        </p:txBody>
      </p:sp>
    </p:spTree>
    <p:extLst>
      <p:ext uri="{BB962C8B-B14F-4D97-AF65-F5344CB8AC3E}">
        <p14:creationId xmlns:p14="http://schemas.microsoft.com/office/powerpoint/2010/main" val="2596746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70124B-D29C-421B-8C3A-5306386AF3D4}" type="datetimeFigureOut">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41C026-B5C6-47A6-B57C-83CB698ABC6A}" type="slidenum">
              <a:rPr lang="en-US" smtClean="0"/>
              <a:t>‹#›</a:t>
            </a:fld>
            <a:endParaRPr lang="en-US"/>
          </a:p>
        </p:txBody>
      </p:sp>
    </p:spTree>
    <p:extLst>
      <p:ext uri="{BB962C8B-B14F-4D97-AF65-F5344CB8AC3E}">
        <p14:creationId xmlns:p14="http://schemas.microsoft.com/office/powerpoint/2010/main" val="8044296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AD453-24B1-B4BC-2651-85E220069C44}"/>
              </a:ext>
            </a:extLst>
          </p:cNvPr>
          <p:cNvSpPr>
            <a:spLocks noGrp="1"/>
          </p:cNvSpPr>
          <p:nvPr>
            <p:ph type="ctrTitle"/>
          </p:nvPr>
        </p:nvSpPr>
        <p:spPr/>
        <p:txBody>
          <a:bodyPr>
            <a:normAutofit/>
          </a:bodyPr>
          <a:lstStyle/>
          <a:p>
            <a:r>
              <a:rPr lang="ro-RO" sz="2800" b="1" dirty="0">
                <a:latin typeface="Times New Roman" panose="02020603050405020304" pitchFamily="18" charset="0"/>
                <a:cs typeface="Times New Roman" panose="02020603050405020304" pitchFamily="18" charset="0"/>
              </a:rPr>
              <a:t>European </a:t>
            </a:r>
            <a:r>
              <a:rPr lang="ro-RO" sz="2800" b="1" dirty="0" err="1">
                <a:latin typeface="Times New Roman" panose="02020603050405020304" pitchFamily="18" charset="0"/>
                <a:cs typeface="Times New Roman" panose="02020603050405020304" pitchFamily="18" charset="0"/>
              </a:rPr>
              <a:t>Standards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and</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Institutional</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Practices</a:t>
            </a:r>
            <a:r>
              <a:rPr lang="ro-RO" sz="2800" b="1" dirty="0">
                <a:latin typeface="Times New Roman" panose="02020603050405020304" pitchFamily="18" charset="0"/>
                <a:cs typeface="Times New Roman" panose="02020603050405020304" pitchFamily="18" charset="0"/>
              </a:rPr>
              <a:t> of </a:t>
            </a:r>
            <a:r>
              <a:rPr lang="ro-RO" sz="2800" b="1" dirty="0" err="1">
                <a:latin typeface="Times New Roman" panose="02020603050405020304" pitchFamily="18" charset="0"/>
                <a:cs typeface="Times New Roman" panose="02020603050405020304" pitchFamily="18" charset="0"/>
              </a:rPr>
              <a:t>Family</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and</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Child’s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Rights</a:t>
            </a:r>
            <a:r>
              <a:rPr lang="ro-RO" sz="2800" b="1" dirty="0">
                <a:latin typeface="Times New Roman" panose="02020603050405020304" pitchFamily="18" charset="0"/>
                <a:cs typeface="Times New Roman" panose="02020603050405020304" pitchFamily="18" charset="0"/>
              </a:rPr>
              <a:t> </a:t>
            </a:r>
            <a:r>
              <a:rPr lang="ro-RO" sz="2800" b="1" dirty="0" err="1">
                <a:latin typeface="Times New Roman" panose="02020603050405020304" pitchFamily="18" charset="0"/>
                <a:cs typeface="Times New Roman" panose="02020603050405020304" pitchFamily="18" charset="0"/>
              </a:rPr>
              <a:t>Protection</a:t>
            </a:r>
            <a:br>
              <a:rPr lang="ru-RU" sz="3600" dirty="0"/>
            </a:br>
            <a:r>
              <a:rPr lang="ro-RO" sz="3600" dirty="0"/>
              <a:t> </a:t>
            </a:r>
            <a:r>
              <a:rPr lang="ro-RO" sz="1800" b="1" dirty="0" err="1">
                <a:latin typeface="Times New Roman" panose="02020603050405020304" pitchFamily="18" charset="0"/>
                <a:cs typeface="Times New Roman" panose="02020603050405020304" pitchFamily="18" charset="0"/>
              </a:rPr>
              <a:t>Cycle</a:t>
            </a:r>
            <a:r>
              <a:rPr lang="ro-RO" sz="1800" b="1" dirty="0">
                <a:latin typeface="Times New Roman" panose="02020603050405020304" pitchFamily="18" charset="0"/>
                <a:cs typeface="Times New Roman" panose="02020603050405020304" pitchFamily="18" charset="0"/>
              </a:rPr>
              <a:t> II, MASTER</a:t>
            </a:r>
            <a:endParaRPr lang="en-US" sz="2800" dirty="0"/>
          </a:p>
        </p:txBody>
      </p:sp>
      <p:sp>
        <p:nvSpPr>
          <p:cNvPr id="3" name="Subtitle 2">
            <a:extLst>
              <a:ext uri="{FF2B5EF4-FFF2-40B4-BE49-F238E27FC236}">
                <a16:creationId xmlns:a16="http://schemas.microsoft.com/office/drawing/2014/main" id="{E29A4529-F06A-767C-2C38-33EB6D94ED1F}"/>
              </a:ext>
            </a:extLst>
          </p:cNvPr>
          <p:cNvSpPr>
            <a:spLocks noGrp="1"/>
          </p:cNvSpPr>
          <p:nvPr>
            <p:ph type="subTitle" idx="1"/>
          </p:nvPr>
        </p:nvSpPr>
        <p:spPr>
          <a:xfrm>
            <a:off x="1679510" y="4562668"/>
            <a:ext cx="8988490" cy="695131"/>
          </a:xfrm>
        </p:spPr>
        <p:txBody>
          <a:bodyPr>
            <a:normAutofit/>
          </a:bodyPr>
          <a:lstStyle/>
          <a:p>
            <a:pPr algn="r"/>
            <a:r>
              <a:rPr lang="ro-MD" sz="1800" b="1" dirty="0" err="1">
                <a:latin typeface="Times New Roman" panose="02020603050405020304" pitchFamily="18" charset="0"/>
                <a:cs typeface="Times New Roman" panose="02020603050405020304" pitchFamily="18" charset="0"/>
              </a:rPr>
              <a:t>Author</a:t>
            </a:r>
            <a:r>
              <a:rPr lang="ro-MD" sz="1800" b="1" dirty="0">
                <a:latin typeface="Times New Roman" panose="02020603050405020304" pitchFamily="18" charset="0"/>
                <a:cs typeface="Times New Roman" panose="02020603050405020304" pitchFamily="18" charset="0"/>
              </a:rPr>
              <a:t>:</a:t>
            </a:r>
          </a:p>
          <a:p>
            <a:pPr algn="r"/>
            <a:r>
              <a:rPr lang="ro-MD" sz="1600" dirty="0">
                <a:latin typeface="Times New Roman" panose="02020603050405020304" pitchFamily="18" charset="0"/>
                <a:cs typeface="Times New Roman" panose="02020603050405020304" pitchFamily="18" charset="0"/>
              </a:rPr>
              <a:t>LILIA CHIRTOACĂ</a:t>
            </a:r>
          </a:p>
          <a:p>
            <a:endParaRPr lang="en-US" sz="1800" dirty="0"/>
          </a:p>
        </p:txBody>
      </p:sp>
    </p:spTree>
    <p:extLst>
      <p:ext uri="{BB962C8B-B14F-4D97-AF65-F5344CB8AC3E}">
        <p14:creationId xmlns:p14="http://schemas.microsoft.com/office/powerpoint/2010/main" val="1667938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E3D9A-4C8A-4F06-8550-8D1EFA8A535B}"/>
              </a:ext>
            </a:extLst>
          </p:cNvPr>
          <p:cNvSpPr>
            <a:spLocks noGrp="1"/>
          </p:cNvSpPr>
          <p:nvPr>
            <p:ph type="title"/>
          </p:nvPr>
        </p:nvSpPr>
        <p:spPr>
          <a:xfrm>
            <a:off x="429208" y="365125"/>
            <a:ext cx="10924592" cy="735887"/>
          </a:xfrm>
        </p:spPr>
        <p:txBody>
          <a:bodyPr>
            <a:normAutofit/>
          </a:bodyPr>
          <a:lstStyle/>
          <a:p>
            <a:r>
              <a:rPr lang="en-US" sz="2000" b="0" i="0" u="none" strike="noStrike" baseline="0" dirty="0">
                <a:solidFill>
                  <a:srgbClr val="0F6DB4"/>
                </a:solidFill>
                <a:latin typeface="EC Square Sans Pro Medium"/>
              </a:rPr>
              <a:t>THE EUROPEAN COMMISSION INVITES MEMBER STATES TO:</a:t>
            </a:r>
            <a:br>
              <a:rPr lang="en-US" sz="2000" b="0" i="0" u="none" strike="noStrike" baseline="0" dirty="0">
                <a:solidFill>
                  <a:srgbClr val="0F6DB4"/>
                </a:solidFill>
                <a:latin typeface="EC Square Sans Pro Medium"/>
              </a:rPr>
            </a:br>
            <a:endParaRPr lang="en-US" sz="2000" dirty="0"/>
          </a:p>
        </p:txBody>
      </p:sp>
      <p:sp>
        <p:nvSpPr>
          <p:cNvPr id="3" name="Content Placeholder 2">
            <a:extLst>
              <a:ext uri="{FF2B5EF4-FFF2-40B4-BE49-F238E27FC236}">
                <a16:creationId xmlns:a16="http://schemas.microsoft.com/office/drawing/2014/main" id="{594DE0EA-D83E-6D04-7F86-07B0028B78FE}"/>
              </a:ext>
            </a:extLst>
          </p:cNvPr>
          <p:cNvSpPr>
            <a:spLocks noGrp="1"/>
          </p:cNvSpPr>
          <p:nvPr>
            <p:ph idx="1"/>
          </p:nvPr>
        </p:nvSpPr>
        <p:spPr>
          <a:xfrm>
            <a:off x="317241" y="1101012"/>
            <a:ext cx="11103428" cy="5523723"/>
          </a:xfrm>
        </p:spPr>
        <p:txBody>
          <a:bodyPr>
            <a:normAutofit/>
          </a:bodyPr>
          <a:lstStyle/>
          <a:p>
            <a:pPr algn="just"/>
            <a:r>
              <a:rPr lang="en-US" sz="2000" b="0" i="0" u="none" strike="noStrike" baseline="0" dirty="0">
                <a:solidFill>
                  <a:srgbClr val="494847"/>
                </a:solidFill>
                <a:latin typeface="EC Square Sans Pro Light"/>
              </a:rPr>
              <a:t>support judicial training providers and </a:t>
            </a:r>
            <a:r>
              <a:rPr lang="en-US" sz="2000" b="1" i="1" u="none" strike="noStrike" baseline="0" dirty="0">
                <a:solidFill>
                  <a:srgbClr val="494847"/>
                </a:solidFill>
                <a:latin typeface="EC Square Sans Pro Light"/>
              </a:rPr>
              <a:t>all relevant professionals’ bodies </a:t>
            </a:r>
            <a:r>
              <a:rPr lang="en-US" sz="2000" b="0" i="0" u="none" strike="noStrike" baseline="0" dirty="0">
                <a:solidFill>
                  <a:srgbClr val="494847"/>
                </a:solidFill>
                <a:latin typeface="EC Square Sans Pro Light"/>
              </a:rPr>
              <a:t>to address the rights of the child and child friendly and accessible justice in their activities. To this end, </a:t>
            </a:r>
            <a:r>
              <a:rPr lang="en-US" sz="2000" b="1" i="1" u="none" strike="noStrike" baseline="0" dirty="0">
                <a:solidFill>
                  <a:srgbClr val="494847"/>
                </a:solidFill>
                <a:latin typeface="EC Square Sans Pro Light"/>
              </a:rPr>
              <a:t>allocate necessary resources for the above capacity building activities</a:t>
            </a:r>
            <a:r>
              <a:rPr lang="en-US" sz="2000" b="0" i="0" u="none" strike="noStrike" baseline="0" dirty="0">
                <a:solidFill>
                  <a:srgbClr val="494847"/>
                </a:solidFill>
                <a:latin typeface="EC Square Sans Pro Light"/>
              </a:rPr>
              <a:t>, and take advantage of the support of the FRA to strengthen capacities on topics such </a:t>
            </a:r>
            <a:r>
              <a:rPr lang="en-US" sz="2000" b="1" i="1" u="none" strike="noStrike" baseline="0" dirty="0">
                <a:solidFill>
                  <a:srgbClr val="494847"/>
                </a:solidFill>
                <a:latin typeface="EC Square Sans Pro Light"/>
              </a:rPr>
              <a:t>as child-friendly justice and children in migration</a:t>
            </a:r>
            <a:r>
              <a:rPr lang="en-US" sz="2000" b="0" i="0" u="none" strike="noStrike" baseline="0" dirty="0">
                <a:solidFill>
                  <a:srgbClr val="494847"/>
                </a:solidFill>
                <a:latin typeface="EC Square Sans Pro Light"/>
              </a:rPr>
              <a:t>;</a:t>
            </a:r>
          </a:p>
          <a:p>
            <a:pPr algn="just"/>
            <a:r>
              <a:rPr lang="en-US" sz="2000" b="0" i="0" u="none" strike="noStrike" baseline="0" dirty="0">
                <a:solidFill>
                  <a:srgbClr val="494847"/>
                </a:solidFill>
                <a:latin typeface="EC Square Sans Pro Light"/>
              </a:rPr>
              <a:t>develop robust alternatives to judicial action: </a:t>
            </a:r>
            <a:r>
              <a:rPr lang="en-US" sz="2000" b="1" i="1" u="none" strike="noStrike" baseline="0" dirty="0">
                <a:solidFill>
                  <a:srgbClr val="494847"/>
                </a:solidFill>
                <a:latin typeface="EC Square Sans Pro Light"/>
              </a:rPr>
              <a:t>from alternatives to detention, to the use of restorative justice and mediation in the context of civil justice</a:t>
            </a:r>
            <a:r>
              <a:rPr lang="en-US" sz="2000" b="0" i="0" u="none" strike="noStrike" baseline="0" dirty="0">
                <a:solidFill>
                  <a:srgbClr val="494847"/>
                </a:solidFill>
                <a:latin typeface="EC Square Sans Pro Light"/>
              </a:rPr>
              <a:t>;</a:t>
            </a:r>
          </a:p>
          <a:p>
            <a:pPr algn="just"/>
            <a:r>
              <a:rPr lang="en-US" sz="2000" b="0" i="0" u="none" strike="noStrike" baseline="0" dirty="0">
                <a:solidFill>
                  <a:srgbClr val="494847"/>
                </a:solidFill>
                <a:latin typeface="EC Square Sans Pro Light"/>
              </a:rPr>
              <a:t>implement the Council of Europe’s </a:t>
            </a:r>
            <a:r>
              <a:rPr lang="en-US" sz="2000" b="1" i="1" u="none" strike="noStrike" baseline="0" dirty="0">
                <a:solidFill>
                  <a:srgbClr val="494847"/>
                </a:solidFill>
                <a:latin typeface="EC Square Sans Pro Light"/>
              </a:rPr>
              <a:t>Recommendation on children with imprisoned parents</a:t>
            </a:r>
            <a:r>
              <a:rPr lang="en-US" sz="2000" b="0" i="0" u="none" strike="noStrike" baseline="0" dirty="0">
                <a:solidFill>
                  <a:srgbClr val="494847"/>
                </a:solidFill>
                <a:latin typeface="EC Square Sans Pro Light"/>
              </a:rPr>
              <a:t>;</a:t>
            </a:r>
          </a:p>
          <a:p>
            <a:pPr algn="just"/>
            <a:r>
              <a:rPr lang="en-US" sz="2000" b="0" i="0" u="none" strike="noStrike" baseline="0" dirty="0">
                <a:solidFill>
                  <a:srgbClr val="494847"/>
                </a:solidFill>
                <a:latin typeface="EC Square Sans Pro Light"/>
              </a:rPr>
              <a:t>strengthen guardianship systems for all unaccompanied children, including through participation to the activities of the European Guardianship Network;</a:t>
            </a:r>
          </a:p>
          <a:p>
            <a:pPr algn="just"/>
            <a:r>
              <a:rPr lang="en-US" sz="2000" b="0" i="0" u="none" strike="noStrike" baseline="0" dirty="0">
                <a:solidFill>
                  <a:srgbClr val="494847"/>
                </a:solidFill>
                <a:latin typeface="EC Square Sans Pro Light"/>
              </a:rPr>
              <a:t>promote and </a:t>
            </a:r>
            <a:r>
              <a:rPr lang="en-US" sz="2000" b="1" i="1" u="none" strike="noStrike" baseline="0" dirty="0">
                <a:solidFill>
                  <a:srgbClr val="494847"/>
                </a:solidFill>
                <a:latin typeface="EC Square Sans Pro Light"/>
              </a:rPr>
              <a:t>ensure universal, free and immediate access to birth registration and certification for all children</a:t>
            </a:r>
            <a:r>
              <a:rPr lang="ro-RO" sz="2000" b="1" i="1" u="none" strike="noStrike" baseline="0" dirty="0">
                <a:solidFill>
                  <a:srgbClr val="494847"/>
                </a:solidFill>
                <a:latin typeface="EC Square Sans Pro Light"/>
              </a:rPr>
              <a:t>;</a:t>
            </a:r>
          </a:p>
          <a:p>
            <a:pPr algn="just"/>
            <a:r>
              <a:rPr lang="ro-RO" sz="2000" i="1" dirty="0">
                <a:solidFill>
                  <a:srgbClr val="494847"/>
                </a:solidFill>
                <a:latin typeface="EC Square Sans Pro Light"/>
              </a:rPr>
              <a:t>m</a:t>
            </a:r>
            <a:r>
              <a:rPr lang="en-US" sz="2000" b="0" i="0" u="none" strike="noStrike" baseline="0" dirty="0" err="1">
                <a:solidFill>
                  <a:srgbClr val="494847"/>
                </a:solidFill>
                <a:latin typeface="EC Square Sans Pro Light"/>
              </a:rPr>
              <a:t>oreover</a:t>
            </a:r>
            <a:r>
              <a:rPr lang="en-US" sz="2000" b="0" i="0" u="none" strike="noStrike" baseline="0" dirty="0">
                <a:solidFill>
                  <a:srgbClr val="494847"/>
                </a:solidFill>
                <a:latin typeface="EC Square Sans Pro Light"/>
              </a:rPr>
              <a:t>, increase capacity of front-line officials to respond to statelessness and nationality-related problems in the context of migration; </a:t>
            </a:r>
          </a:p>
          <a:p>
            <a:pPr algn="just"/>
            <a:r>
              <a:rPr lang="en-US" sz="2000" b="0" i="0" u="none" strike="noStrike" baseline="0" dirty="0">
                <a:solidFill>
                  <a:srgbClr val="494847"/>
                </a:solidFill>
                <a:latin typeface="EC Square Sans Pro Light"/>
              </a:rPr>
              <a:t>enhance cooperation in cases with cross-border implications, to ensure the full respect of the rights of the child.</a:t>
            </a:r>
          </a:p>
          <a:p>
            <a:endParaRPr lang="en-US" dirty="0"/>
          </a:p>
        </p:txBody>
      </p:sp>
    </p:spTree>
    <p:extLst>
      <p:ext uri="{BB962C8B-B14F-4D97-AF65-F5344CB8AC3E}">
        <p14:creationId xmlns:p14="http://schemas.microsoft.com/office/powerpoint/2010/main" val="3936228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FF364-ADDE-F64D-E1C4-9AFE473A1B08}"/>
              </a:ext>
            </a:extLst>
          </p:cNvPr>
          <p:cNvSpPr>
            <a:spLocks noGrp="1"/>
          </p:cNvSpPr>
          <p:nvPr>
            <p:ph type="title"/>
          </p:nvPr>
        </p:nvSpPr>
        <p:spPr>
          <a:xfrm>
            <a:off x="270588" y="261257"/>
            <a:ext cx="11083212" cy="690465"/>
          </a:xfrm>
        </p:spPr>
        <p:txBody>
          <a:bodyPr>
            <a:normAutofit fontScale="90000"/>
          </a:bodyPr>
          <a:lstStyle/>
          <a:p>
            <a:pPr algn="ctr"/>
            <a:br>
              <a:rPr lang="en-US" sz="1800" b="0" i="0" u="none" strike="noStrike" baseline="0" dirty="0">
                <a:solidFill>
                  <a:schemeClr val="accent1"/>
                </a:solidFill>
              </a:rPr>
            </a:br>
            <a: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Topics to cover:</a:t>
            </a:r>
            <a:br>
              <a:rPr lang="en-US" sz="1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b="0" i="0" u="none" strike="noStrike" baseline="0" dirty="0">
                <a:solidFill>
                  <a:schemeClr val="accent1"/>
                </a:solidFill>
              </a:rPr>
              <a:t>an overview of the</a:t>
            </a:r>
            <a:r>
              <a:rPr lang="ro-RO" sz="1800" b="0" i="0" u="none" strike="noStrike" baseline="0" dirty="0">
                <a:solidFill>
                  <a:schemeClr val="accent1"/>
                </a:solidFill>
              </a:rPr>
              <a:t> </a:t>
            </a:r>
            <a:r>
              <a:rPr lang="en-US" sz="1800" b="1" i="0" u="none" strike="noStrike" baseline="0" dirty="0">
                <a:solidFill>
                  <a:srgbClr val="EF5221"/>
                </a:solidFill>
                <a:latin typeface="Georgia" panose="02040502050405020303" pitchFamily="18" charset="0"/>
              </a:rPr>
              <a:t>Children’s </a:t>
            </a:r>
            <a:r>
              <a:rPr lang="en-US" sz="1800" b="0" i="0" u="none" strike="noStrike" baseline="0" dirty="0">
                <a:solidFill>
                  <a:srgbClr val="000000"/>
                </a:solidFill>
                <a:latin typeface="Georgia" panose="02040502050405020303" pitchFamily="18" charset="0"/>
              </a:rPr>
              <a:t>R</a:t>
            </a:r>
            <a:r>
              <a:rPr lang="en-US" sz="1800" b="1" i="0" u="none" strike="noStrike" baseline="0" dirty="0">
                <a:solidFill>
                  <a:srgbClr val="EF5221"/>
                </a:solidFill>
                <a:latin typeface="Georgia" panose="02040502050405020303" pitchFamily="18" charset="0"/>
              </a:rPr>
              <a:t>i</a:t>
            </a:r>
            <a:r>
              <a:rPr lang="en-US" sz="1800" b="0" i="0" u="none" strike="noStrike" baseline="0" dirty="0">
                <a:solidFill>
                  <a:srgbClr val="000000"/>
                </a:solidFill>
                <a:latin typeface="Georgia" panose="02040502050405020303" pitchFamily="18" charset="0"/>
              </a:rPr>
              <a:t>g</a:t>
            </a:r>
            <a:r>
              <a:rPr lang="en-US" sz="1800" b="1" i="0" u="none" strike="noStrike" baseline="0" dirty="0">
                <a:solidFill>
                  <a:srgbClr val="EF5221"/>
                </a:solidFill>
                <a:latin typeface="Georgia" panose="02040502050405020303" pitchFamily="18" charset="0"/>
              </a:rPr>
              <a:t>hts in Juvenile Justi</a:t>
            </a:r>
            <a:r>
              <a:rPr lang="en-US" sz="1800" b="0" i="0" u="none" strike="noStrike" baseline="0" dirty="0">
                <a:solidFill>
                  <a:srgbClr val="000000"/>
                </a:solidFill>
                <a:latin typeface="Georgia" panose="02040502050405020303" pitchFamily="18" charset="0"/>
              </a:rPr>
              <a:t>c</a:t>
            </a:r>
            <a:r>
              <a:rPr lang="en-US" sz="1800" b="1" i="0" u="none" strike="noStrike" baseline="0" dirty="0">
                <a:solidFill>
                  <a:srgbClr val="EF5221"/>
                </a:solidFill>
                <a:latin typeface="Georgia" panose="02040502050405020303" pitchFamily="18" charset="0"/>
              </a:rPr>
              <a:t>e </a:t>
            </a:r>
            <a:br>
              <a:rPr lang="en-US" sz="1800" b="0" i="0" u="none" strike="noStrike" baseline="0" dirty="0">
                <a:solidFill>
                  <a:srgbClr val="EF5221"/>
                </a:solidFill>
                <a:latin typeface="Georgia" panose="02040502050405020303" pitchFamily="18" charset="0"/>
              </a:rPr>
            </a:br>
            <a:r>
              <a:rPr lang="en-US" sz="1800" b="1" i="0" u="none" strike="noStrike" baseline="0" dirty="0">
                <a:solidFill>
                  <a:srgbClr val="221E1F"/>
                </a:solidFill>
                <a:latin typeface="Trebuchet MS" panose="020B0603020202020204" pitchFamily="34" charset="0"/>
              </a:rPr>
              <a:t>Guaranteeing a Fair Trial </a:t>
            </a:r>
            <a:br>
              <a:rPr lang="en-US" sz="1800" b="0" i="0" u="none" strike="noStrike" baseline="0" dirty="0">
                <a:solidFill>
                  <a:srgbClr val="221E1F"/>
                </a:solidFill>
                <a:latin typeface="Trebuchet MS" panose="020B0603020202020204" pitchFamily="34" charset="0"/>
              </a:rPr>
            </a:br>
            <a:endParaRPr lang="en-US" sz="1800" dirty="0"/>
          </a:p>
        </p:txBody>
      </p:sp>
      <p:sp>
        <p:nvSpPr>
          <p:cNvPr id="3" name="Content Placeholder 2">
            <a:extLst>
              <a:ext uri="{FF2B5EF4-FFF2-40B4-BE49-F238E27FC236}">
                <a16:creationId xmlns:a16="http://schemas.microsoft.com/office/drawing/2014/main" id="{343E85CE-3B6C-9802-6870-63FD7F3BA6BB}"/>
              </a:ext>
            </a:extLst>
          </p:cNvPr>
          <p:cNvSpPr>
            <a:spLocks noGrp="1"/>
          </p:cNvSpPr>
          <p:nvPr>
            <p:ph idx="1"/>
          </p:nvPr>
        </p:nvSpPr>
        <p:spPr>
          <a:xfrm>
            <a:off x="270588" y="1371600"/>
            <a:ext cx="11083212" cy="4805363"/>
          </a:xfrm>
        </p:spPr>
        <p:txBody>
          <a:bodyPr>
            <a:normAutofit fontScale="85000" lnSpcReduction="10000"/>
          </a:bodyPr>
          <a:lstStyle/>
          <a:p>
            <a:pPr marL="0" indent="0" algn="ctr">
              <a:buNone/>
            </a:pPr>
            <a:r>
              <a:rPr lang="en-US" sz="1800" b="0" i="0" u="none" strike="noStrike" baseline="0" dirty="0">
                <a:latin typeface="Georgia" panose="02040502050405020303" pitchFamily="18" charset="0"/>
              </a:rPr>
              <a:t> </a:t>
            </a:r>
            <a:endParaRPr lang="en-US" sz="1800" b="0" i="0" u="none" strike="noStrike" baseline="0" dirty="0">
              <a:solidFill>
                <a:srgbClr val="EF5221"/>
              </a:solidFill>
              <a:latin typeface="Georgia" panose="02040502050405020303" pitchFamily="18" charset="0"/>
            </a:endParaRPr>
          </a:p>
          <a:p>
            <a:pPr algn="ctr"/>
            <a:r>
              <a:rPr lang="en-US" sz="1800" b="1" i="0" u="none" strike="noStrike" baseline="0" dirty="0">
                <a:solidFill>
                  <a:srgbClr val="EF5221"/>
                </a:solidFill>
                <a:latin typeface="Georgia" panose="02040502050405020303" pitchFamily="18" charset="0"/>
              </a:rPr>
              <a:t>Children’s </a:t>
            </a:r>
            <a:r>
              <a:rPr lang="en-US" sz="1800" b="0" i="0" u="none" strike="noStrike" baseline="0" dirty="0">
                <a:solidFill>
                  <a:srgbClr val="000000"/>
                </a:solidFill>
                <a:latin typeface="Georgia" panose="02040502050405020303" pitchFamily="18" charset="0"/>
              </a:rPr>
              <a:t>R</a:t>
            </a:r>
            <a:r>
              <a:rPr lang="en-US" sz="1800" b="1" i="0" u="none" strike="noStrike" baseline="0" dirty="0">
                <a:solidFill>
                  <a:srgbClr val="EF5221"/>
                </a:solidFill>
                <a:latin typeface="Georgia" panose="02040502050405020303" pitchFamily="18" charset="0"/>
              </a:rPr>
              <a:t>i</a:t>
            </a:r>
            <a:r>
              <a:rPr lang="en-US" sz="1800" b="0" i="0" u="none" strike="noStrike" baseline="0" dirty="0">
                <a:solidFill>
                  <a:srgbClr val="000000"/>
                </a:solidFill>
                <a:latin typeface="Georgia" panose="02040502050405020303" pitchFamily="18" charset="0"/>
              </a:rPr>
              <a:t>g</a:t>
            </a:r>
            <a:r>
              <a:rPr lang="en-US" sz="1800" b="1" i="0" u="none" strike="noStrike" baseline="0" dirty="0">
                <a:solidFill>
                  <a:srgbClr val="EF5221"/>
                </a:solidFill>
                <a:latin typeface="Georgia" panose="02040502050405020303" pitchFamily="18" charset="0"/>
              </a:rPr>
              <a:t>hts in Juvenile Justi</a:t>
            </a:r>
            <a:r>
              <a:rPr lang="en-US" sz="1800" b="0" i="0" u="none" strike="noStrike" baseline="0" dirty="0">
                <a:solidFill>
                  <a:srgbClr val="000000"/>
                </a:solidFill>
                <a:latin typeface="Georgia" panose="02040502050405020303" pitchFamily="18" charset="0"/>
              </a:rPr>
              <a:t>c</a:t>
            </a:r>
            <a:r>
              <a:rPr lang="en-US" sz="1800" b="1" i="0" u="none" strike="noStrike" baseline="0" dirty="0">
                <a:solidFill>
                  <a:srgbClr val="EF5221"/>
                </a:solidFill>
                <a:latin typeface="Georgia" panose="02040502050405020303" pitchFamily="18" charset="0"/>
              </a:rPr>
              <a:t>e </a:t>
            </a:r>
            <a:endParaRPr lang="en-US" sz="1800" b="0" i="0" u="none" strike="noStrike" baseline="0" dirty="0">
              <a:solidFill>
                <a:srgbClr val="EF5221"/>
              </a:solidFill>
              <a:latin typeface="Georgia" panose="02040502050405020303" pitchFamily="18" charset="0"/>
            </a:endParaRPr>
          </a:p>
          <a:p>
            <a:pPr algn="ctr"/>
            <a:r>
              <a:rPr lang="en-US" sz="1800" b="1" i="0" u="none" strike="noStrike" baseline="0" dirty="0">
                <a:solidFill>
                  <a:srgbClr val="221E1F"/>
                </a:solidFill>
                <a:latin typeface="Trebuchet MS" panose="020B0603020202020204" pitchFamily="34" charset="0"/>
              </a:rPr>
              <a:t>Guaranteeing a Fair Trial </a:t>
            </a:r>
            <a:endParaRPr lang="en-US" sz="1800" b="0" i="0" u="none" strike="noStrike" baseline="0" dirty="0">
              <a:solidFill>
                <a:srgbClr val="221E1F"/>
              </a:solidFill>
              <a:latin typeface="Trebuchet MS" panose="020B0603020202020204" pitchFamily="34" charset="0"/>
            </a:endParaRPr>
          </a:p>
          <a:p>
            <a:pPr algn="just">
              <a:lnSpc>
                <a:spcPct val="200000"/>
              </a:lnSpc>
            </a:pPr>
            <a:r>
              <a:rPr lang="en-US" sz="2400" b="0" u="none" strike="noStrike" baseline="0" dirty="0">
                <a:solidFill>
                  <a:srgbClr val="221E1F"/>
                </a:solidFill>
                <a:latin typeface="Times New Roman" panose="02020603050405020304" pitchFamily="18" charset="0"/>
              </a:rPr>
              <a:t>the Committee on the Rights of the Child issued General Comment No.10 – Children’s Rights in Juvenile Justice (GC 10), providing their interpretation of the Convention on the Rights of the Child’s (CRC) provisions for children in conflict with the law. </a:t>
            </a:r>
            <a:endParaRPr lang="ro-RO" sz="2400" b="0" u="none" strike="noStrike" baseline="0" dirty="0">
              <a:solidFill>
                <a:srgbClr val="221E1F"/>
              </a:solidFill>
              <a:latin typeface="Times New Roman" panose="02020603050405020304" pitchFamily="18" charset="0"/>
            </a:endParaRPr>
          </a:p>
          <a:p>
            <a:pPr algn="just">
              <a:lnSpc>
                <a:spcPct val="200000"/>
              </a:lnSpc>
            </a:pPr>
            <a:endParaRPr lang="ro-RO" sz="1800" i="1" dirty="0">
              <a:solidFill>
                <a:srgbClr val="221E1F"/>
              </a:solidFill>
              <a:latin typeface="Times New Roman" panose="02020603050405020304" pitchFamily="18" charset="0"/>
            </a:endParaRPr>
          </a:p>
          <a:p>
            <a:pPr algn="l">
              <a:lnSpc>
                <a:spcPct val="200000"/>
              </a:lnSpc>
            </a:pPr>
            <a:endParaRPr lang="en-US" sz="1800" b="0" i="0" u="none" strike="noStrike" baseline="0" dirty="0">
              <a:solidFill>
                <a:srgbClr val="000000"/>
              </a:solidFill>
              <a:latin typeface="Georgia" panose="02040502050405020303" pitchFamily="18" charset="0"/>
            </a:endParaRPr>
          </a:p>
          <a:p>
            <a:pPr>
              <a:lnSpc>
                <a:spcPct val="200000"/>
              </a:lnSpc>
            </a:pPr>
            <a:endParaRPr lang="en-US" sz="1800" b="0" i="0" u="none" strike="noStrike" baseline="0" dirty="0">
              <a:latin typeface="Georgia" panose="02040502050405020303" pitchFamily="18" charset="0"/>
            </a:endParaRPr>
          </a:p>
          <a:p>
            <a:r>
              <a:rPr lang="en-US" sz="1800" b="0" i="0" u="none" strike="noStrike" baseline="0" dirty="0">
                <a:latin typeface="Georgia" panose="02040502050405020303" pitchFamily="18" charset="0"/>
              </a:rPr>
              <a:t> </a:t>
            </a:r>
            <a:endParaRPr lang="ro-RO" sz="1800" i="1" dirty="0">
              <a:solidFill>
                <a:srgbClr val="221E1F"/>
              </a:solidFill>
              <a:latin typeface="Times New Roman" panose="02020603050405020304" pitchFamily="18" charset="0"/>
            </a:endParaRPr>
          </a:p>
        </p:txBody>
      </p:sp>
    </p:spTree>
    <p:extLst>
      <p:ext uri="{BB962C8B-B14F-4D97-AF65-F5344CB8AC3E}">
        <p14:creationId xmlns:p14="http://schemas.microsoft.com/office/powerpoint/2010/main" val="1817264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6854E-8CC1-5826-5732-002ED020EBED}"/>
              </a:ext>
            </a:extLst>
          </p:cNvPr>
          <p:cNvSpPr>
            <a:spLocks noGrp="1"/>
          </p:cNvSpPr>
          <p:nvPr>
            <p:ph type="title"/>
          </p:nvPr>
        </p:nvSpPr>
        <p:spPr>
          <a:xfrm>
            <a:off x="223934" y="214604"/>
            <a:ext cx="11129865" cy="1054261"/>
          </a:xfrm>
        </p:spPr>
        <p:txBody>
          <a:bodyPr>
            <a:normAutofit/>
          </a:bodyPr>
          <a:lstStyle/>
          <a:p>
            <a:r>
              <a:rPr lang="ro-RO" sz="1800" b="0" i="0" u="none" strike="noStrike" baseline="0" dirty="0">
                <a:solidFill>
                  <a:schemeClr val="accent1"/>
                </a:solidFill>
              </a:rPr>
              <a:t>                        </a:t>
            </a:r>
            <a:r>
              <a:rPr lang="en-US" sz="2400" b="1" i="0" u="none" strike="noStrike" baseline="0" dirty="0">
                <a:solidFill>
                  <a:srgbClr val="EF5221"/>
                </a:solidFill>
                <a:latin typeface="Georgia" panose="02040502050405020303" pitchFamily="18" charset="0"/>
              </a:rPr>
              <a:t>What does it mean to </a:t>
            </a:r>
            <a:r>
              <a:rPr lang="en-US" sz="2400" b="1" i="0" u="none" strike="noStrike" baseline="0" dirty="0">
                <a:solidFill>
                  <a:srgbClr val="C00000"/>
                </a:solidFill>
                <a:latin typeface="Georgia" panose="02040502050405020303" pitchFamily="18" charset="0"/>
              </a:rPr>
              <a:t>g</a:t>
            </a:r>
            <a:r>
              <a:rPr lang="en-US" sz="2400" b="1" i="0" u="none" strike="noStrike" baseline="0" dirty="0">
                <a:solidFill>
                  <a:srgbClr val="EF5221"/>
                </a:solidFill>
                <a:latin typeface="Georgia" panose="02040502050405020303" pitchFamily="18" charset="0"/>
              </a:rPr>
              <a:t>uarantee a fair trial?</a:t>
            </a:r>
            <a:endParaRPr lang="en-US" sz="2400" dirty="0">
              <a:solidFill>
                <a:schemeClr val="accent1"/>
              </a:solidFill>
            </a:endParaRPr>
          </a:p>
        </p:txBody>
      </p:sp>
      <p:sp>
        <p:nvSpPr>
          <p:cNvPr id="3" name="Content Placeholder 2">
            <a:extLst>
              <a:ext uri="{FF2B5EF4-FFF2-40B4-BE49-F238E27FC236}">
                <a16:creationId xmlns:a16="http://schemas.microsoft.com/office/drawing/2014/main" id="{6FA26C44-FCB0-472A-AC87-2CCD30756FC1}"/>
              </a:ext>
            </a:extLst>
          </p:cNvPr>
          <p:cNvSpPr>
            <a:spLocks noGrp="1"/>
          </p:cNvSpPr>
          <p:nvPr>
            <p:ph idx="1"/>
          </p:nvPr>
        </p:nvSpPr>
        <p:spPr>
          <a:xfrm>
            <a:off x="633704" y="1268865"/>
            <a:ext cx="10720095" cy="5094515"/>
          </a:xfrm>
        </p:spPr>
        <p:txBody>
          <a:bodyPr>
            <a:normAutofit/>
          </a:bodyPr>
          <a:lstStyle/>
          <a:p>
            <a:pPr marL="0" indent="0">
              <a:buNone/>
            </a:pPr>
            <a:r>
              <a:rPr lang="en-US" sz="1800" b="0" i="0" u="none" strike="noStrike" baseline="0" dirty="0">
                <a:latin typeface="Georgia" panose="02040502050405020303" pitchFamily="18" charset="0"/>
              </a:rPr>
              <a:t> </a:t>
            </a:r>
            <a:endParaRPr lang="ro-RO" sz="1800" b="0" i="0" u="none" strike="noStrike" baseline="0" dirty="0">
              <a:latin typeface="Georgia" panose="02040502050405020303" pitchFamily="18" charset="0"/>
            </a:endParaRPr>
          </a:p>
          <a:p>
            <a:pPr marL="0" indent="0">
              <a:buNone/>
            </a:pPr>
            <a:endParaRPr lang="en-US" sz="1800" b="0" i="0" u="none" strike="noStrike" baseline="0" dirty="0">
              <a:solidFill>
                <a:srgbClr val="000000"/>
              </a:solidFill>
              <a:latin typeface="Georgia" panose="02040502050405020303" pitchFamily="18" charset="0"/>
            </a:endParaRPr>
          </a:p>
          <a:p>
            <a:pPr marL="0" indent="0">
              <a:buNone/>
            </a:pPr>
            <a:r>
              <a:rPr lang="ro-RO" sz="2400" b="0" i="0" u="none" strike="noStrike" baseline="0" dirty="0">
                <a:solidFill>
                  <a:srgbClr val="221E1F"/>
                </a:solidFill>
                <a:latin typeface="+mj-lt"/>
              </a:rPr>
              <a:t>a</a:t>
            </a:r>
            <a:r>
              <a:rPr lang="en-US" sz="2400" b="0" i="0" u="none" strike="noStrike" baseline="0" dirty="0" err="1">
                <a:solidFill>
                  <a:srgbClr val="221E1F"/>
                </a:solidFill>
                <a:latin typeface="+mj-lt"/>
              </a:rPr>
              <a:t>ll</a:t>
            </a:r>
            <a:r>
              <a:rPr lang="en-US" sz="2400" b="0" i="0" u="none" strike="noStrike" baseline="0" dirty="0">
                <a:solidFill>
                  <a:srgbClr val="221E1F"/>
                </a:solidFill>
                <a:latin typeface="+mj-lt"/>
              </a:rPr>
              <a:t> persons, including </a:t>
            </a:r>
            <a:r>
              <a:rPr lang="en-US" sz="2400" b="1" i="0" u="none" strike="noStrike" baseline="0" dirty="0">
                <a:solidFill>
                  <a:schemeClr val="accent1"/>
                </a:solidFill>
                <a:latin typeface="+mj-lt"/>
              </a:rPr>
              <a:t>children</a:t>
            </a:r>
            <a:r>
              <a:rPr lang="en-US" sz="2400" b="0" i="0" u="none" strike="noStrike" baseline="0" dirty="0">
                <a:solidFill>
                  <a:srgbClr val="221E1F"/>
                </a:solidFill>
                <a:latin typeface="+mj-lt"/>
              </a:rPr>
              <a:t> and </a:t>
            </a:r>
            <a:r>
              <a:rPr lang="en-US" sz="2400" b="1" i="0" u="none" strike="noStrike" baseline="0" dirty="0">
                <a:solidFill>
                  <a:srgbClr val="221E1F"/>
                </a:solidFill>
                <a:latin typeface="+mj-lt"/>
              </a:rPr>
              <a:t>adolescents</a:t>
            </a:r>
            <a:r>
              <a:rPr lang="en-US" sz="2400" b="0" i="0" u="none" strike="noStrike" baseline="0" dirty="0">
                <a:solidFill>
                  <a:srgbClr val="221E1F"/>
                </a:solidFill>
                <a:latin typeface="+mj-lt"/>
              </a:rPr>
              <a:t>, </a:t>
            </a:r>
            <a:r>
              <a:rPr lang="en-US" sz="2400" b="0" i="0" u="sng" strike="noStrike" baseline="0" dirty="0">
                <a:solidFill>
                  <a:srgbClr val="221E1F"/>
                </a:solidFill>
                <a:latin typeface="+mj-lt"/>
              </a:rPr>
              <a:t>have the right to a fair trial</a:t>
            </a:r>
            <a:r>
              <a:rPr lang="ro-RO" sz="2400" b="0" i="0" u="none" strike="noStrike" baseline="0" dirty="0">
                <a:solidFill>
                  <a:srgbClr val="221E1F"/>
                </a:solidFill>
                <a:latin typeface="+mj-lt"/>
              </a:rPr>
              <a:t>;</a:t>
            </a:r>
          </a:p>
          <a:p>
            <a:pPr marL="0" indent="0">
              <a:buNone/>
            </a:pPr>
            <a:r>
              <a:rPr lang="ro-RO" sz="2400" dirty="0">
                <a:solidFill>
                  <a:srgbClr val="221E1F"/>
                </a:solidFill>
                <a:latin typeface="+mj-lt"/>
              </a:rPr>
              <a:t>g</a:t>
            </a:r>
            <a:r>
              <a:rPr lang="en-US" sz="2400" b="0" i="0" u="none" strike="noStrike" baseline="0" dirty="0" err="1">
                <a:solidFill>
                  <a:srgbClr val="221E1F"/>
                </a:solidFill>
                <a:latin typeface="+mj-lt"/>
              </a:rPr>
              <a:t>uaranteeing</a:t>
            </a:r>
            <a:r>
              <a:rPr lang="en-US" sz="2400" b="0" i="0" u="none" strike="noStrike" baseline="0" dirty="0">
                <a:solidFill>
                  <a:srgbClr val="221E1F"/>
                </a:solidFill>
                <a:latin typeface="+mj-lt"/>
              </a:rPr>
              <a:t> a fair trial refers to </a:t>
            </a:r>
            <a:endParaRPr lang="ro-RO" sz="2400" b="0" i="0" u="none" strike="noStrike" baseline="0" dirty="0">
              <a:solidFill>
                <a:srgbClr val="221E1F"/>
              </a:solidFill>
              <a:latin typeface="+mj-lt"/>
            </a:endParaRPr>
          </a:p>
          <a:p>
            <a:pPr marL="0" indent="0">
              <a:buNone/>
            </a:pPr>
            <a:r>
              <a:rPr lang="en-US" sz="2400" b="1" i="0" u="none" strike="noStrike" baseline="0" dirty="0">
                <a:solidFill>
                  <a:srgbClr val="221E1F"/>
                </a:solidFill>
                <a:latin typeface="+mj-lt"/>
              </a:rPr>
              <a:t>the</a:t>
            </a:r>
            <a:r>
              <a:rPr lang="en-US" sz="2400" b="0" i="0" u="none" strike="noStrike" baseline="0" dirty="0">
                <a:solidFill>
                  <a:srgbClr val="221E1F"/>
                </a:solidFill>
                <a:latin typeface="+mj-lt"/>
              </a:rPr>
              <a:t> </a:t>
            </a:r>
            <a:r>
              <a:rPr lang="en-US" sz="2400" b="1" i="0" u="none" strike="noStrike" baseline="0" dirty="0">
                <a:solidFill>
                  <a:srgbClr val="221E1F"/>
                </a:solidFill>
                <a:latin typeface="+mj-lt"/>
              </a:rPr>
              <a:t>process of </a:t>
            </a:r>
            <a:r>
              <a:rPr lang="en-US" sz="2400" b="1" i="0" u="sng" strike="noStrike" baseline="0" dirty="0">
                <a:solidFill>
                  <a:srgbClr val="221E1F"/>
                </a:solidFill>
                <a:latin typeface="+mj-lt"/>
              </a:rPr>
              <a:t>preserving certain rights </a:t>
            </a:r>
            <a:r>
              <a:rPr lang="en-US" sz="2400" b="0" i="0" u="none" strike="noStrike" baseline="0" dirty="0">
                <a:solidFill>
                  <a:srgbClr val="221E1F"/>
                </a:solidFill>
                <a:latin typeface="+mj-lt"/>
              </a:rPr>
              <a:t>and </a:t>
            </a:r>
            <a:endParaRPr lang="ro-RO" sz="2400" b="0" i="0" u="none" strike="noStrike" baseline="0" dirty="0">
              <a:solidFill>
                <a:srgbClr val="221E1F"/>
              </a:solidFill>
              <a:latin typeface="+mj-lt"/>
            </a:endParaRPr>
          </a:p>
          <a:p>
            <a:pPr marL="0" indent="0">
              <a:buNone/>
            </a:pPr>
            <a:r>
              <a:rPr lang="en-US" sz="2400" b="1" i="0" u="sng" strike="noStrike" baseline="0" dirty="0">
                <a:solidFill>
                  <a:srgbClr val="221E1F"/>
                </a:solidFill>
                <a:latin typeface="+mj-lt"/>
              </a:rPr>
              <a:t>guarantees while </a:t>
            </a:r>
            <a:r>
              <a:rPr lang="en-US" sz="2400" b="1" i="0" u="sng" strike="noStrike" baseline="0" dirty="0">
                <a:solidFill>
                  <a:srgbClr val="C00000"/>
                </a:solidFill>
                <a:latin typeface="+mj-lt"/>
              </a:rPr>
              <a:t>treating</a:t>
            </a:r>
            <a:r>
              <a:rPr lang="en-US" sz="2400" b="0" i="0" u="none" strike="noStrike" baseline="0" dirty="0">
                <a:solidFill>
                  <a:srgbClr val="221E1F"/>
                </a:solidFill>
                <a:latin typeface="+mj-lt"/>
              </a:rPr>
              <a:t> and </a:t>
            </a:r>
            <a:r>
              <a:rPr lang="en-US" sz="2400" b="0" i="0" u="sng" strike="noStrike" baseline="0" dirty="0">
                <a:solidFill>
                  <a:srgbClr val="C00000"/>
                </a:solidFill>
                <a:latin typeface="+mj-lt"/>
              </a:rPr>
              <a:t>sentencing a child </a:t>
            </a:r>
            <a:r>
              <a:rPr lang="en-US" sz="2400" b="1" i="0" u="none" strike="noStrike" baseline="0" dirty="0">
                <a:solidFill>
                  <a:srgbClr val="221E1F"/>
                </a:solidFill>
                <a:latin typeface="+mj-lt"/>
              </a:rPr>
              <a:t>who has come into conflict with the law</a:t>
            </a:r>
            <a:r>
              <a:rPr lang="ro-RO" sz="2400" b="0" i="0" u="none" strike="noStrike" baseline="0" dirty="0">
                <a:solidFill>
                  <a:srgbClr val="221E1F"/>
                </a:solidFill>
                <a:latin typeface="+mj-lt"/>
              </a:rPr>
              <a:t>;</a:t>
            </a:r>
          </a:p>
          <a:p>
            <a:pPr marL="0" indent="0">
              <a:buNone/>
            </a:pPr>
            <a:endParaRPr lang="ro-RO" sz="2400" b="0" i="0" u="none" strike="noStrike" baseline="0" dirty="0">
              <a:solidFill>
                <a:srgbClr val="221E1F"/>
              </a:solidFill>
              <a:latin typeface="+mj-lt"/>
            </a:endParaRPr>
          </a:p>
          <a:p>
            <a:pPr marL="0" indent="0">
              <a:buNone/>
            </a:pPr>
            <a:r>
              <a:rPr lang="en-US" sz="1800" b="0" i="0" u="none" strike="noStrike" baseline="0" dirty="0">
                <a:latin typeface="Georgia" panose="02040502050405020303" pitchFamily="18" charset="0"/>
              </a:rPr>
              <a:t> </a:t>
            </a:r>
            <a:endParaRPr lang="en-US" sz="2000" dirty="0"/>
          </a:p>
        </p:txBody>
      </p:sp>
    </p:spTree>
    <p:extLst>
      <p:ext uri="{BB962C8B-B14F-4D97-AF65-F5344CB8AC3E}">
        <p14:creationId xmlns:p14="http://schemas.microsoft.com/office/powerpoint/2010/main" val="34329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5B-7297-2086-C966-0D4A4BA737B2}"/>
              </a:ext>
            </a:extLst>
          </p:cNvPr>
          <p:cNvSpPr>
            <a:spLocks noGrp="1"/>
          </p:cNvSpPr>
          <p:nvPr>
            <p:ph type="title"/>
          </p:nvPr>
        </p:nvSpPr>
        <p:spPr>
          <a:xfrm>
            <a:off x="429208" y="365125"/>
            <a:ext cx="10924592" cy="735887"/>
          </a:xfrm>
        </p:spPr>
        <p:txBody>
          <a:bodyPr>
            <a:normAutofit/>
          </a:bodyPr>
          <a:lstStyle/>
          <a:p>
            <a:pPr marL="0" indent="0">
              <a:buNone/>
            </a:pPr>
            <a:r>
              <a:rPr lang="ro-RO" sz="2000" b="1" i="0" u="none" strike="noStrike" baseline="0" dirty="0">
                <a:solidFill>
                  <a:schemeClr val="accent2"/>
                </a:solidFill>
                <a:latin typeface="Georgia" panose="02040502050405020303" pitchFamily="18" charset="0"/>
              </a:rPr>
              <a:t>                     </a:t>
            </a:r>
            <a:r>
              <a:rPr lang="en-US" sz="2400" b="1" i="0" u="none" strike="noStrike" baseline="0" dirty="0">
                <a:solidFill>
                  <a:schemeClr val="accent2"/>
                </a:solidFill>
                <a:latin typeface="Georgia" panose="02040502050405020303" pitchFamily="18" charset="0"/>
              </a:rPr>
              <a:t>w</a:t>
            </a:r>
            <a:r>
              <a:rPr lang="en-US" sz="2400" b="1" i="0" u="none" strike="noStrike" baseline="0" dirty="0">
                <a:solidFill>
                  <a:srgbClr val="EF5221"/>
                </a:solidFill>
                <a:latin typeface="Georgia" panose="02040502050405020303" pitchFamily="18" charset="0"/>
              </a:rPr>
              <a:t>hy is it important to </a:t>
            </a:r>
            <a:r>
              <a:rPr lang="en-US" sz="2400" b="1" i="0" u="none" strike="noStrike" baseline="0" dirty="0">
                <a:solidFill>
                  <a:schemeClr val="accent2"/>
                </a:solidFill>
                <a:latin typeface="Georgia" panose="02040502050405020303" pitchFamily="18" charset="0"/>
              </a:rPr>
              <a:t>g</a:t>
            </a:r>
            <a:r>
              <a:rPr lang="en-US" sz="2400" b="1" i="0" u="none" strike="noStrike" baseline="0" dirty="0">
                <a:solidFill>
                  <a:srgbClr val="EF5221"/>
                </a:solidFill>
                <a:latin typeface="Georgia" panose="02040502050405020303" pitchFamily="18" charset="0"/>
              </a:rPr>
              <a:t>uarantee a fair trial? </a:t>
            </a:r>
            <a:endParaRPr lang="en-US" sz="2400" b="0" i="0" u="none" strike="noStrike" baseline="0" dirty="0">
              <a:solidFill>
                <a:srgbClr val="EF5221"/>
              </a:solidFill>
              <a:latin typeface="Georgia" panose="02040502050405020303" pitchFamily="18" charset="0"/>
            </a:endParaRPr>
          </a:p>
        </p:txBody>
      </p:sp>
      <p:sp>
        <p:nvSpPr>
          <p:cNvPr id="3" name="Content Placeholder 2">
            <a:extLst>
              <a:ext uri="{FF2B5EF4-FFF2-40B4-BE49-F238E27FC236}">
                <a16:creationId xmlns:a16="http://schemas.microsoft.com/office/drawing/2014/main" id="{229E74DE-F25C-DB13-D5F2-8834243A6C15}"/>
              </a:ext>
            </a:extLst>
          </p:cNvPr>
          <p:cNvSpPr>
            <a:spLocks noGrp="1"/>
          </p:cNvSpPr>
          <p:nvPr>
            <p:ph idx="1"/>
          </p:nvPr>
        </p:nvSpPr>
        <p:spPr>
          <a:xfrm>
            <a:off x="961052" y="1362269"/>
            <a:ext cx="9647853" cy="4679757"/>
          </a:xfrm>
        </p:spPr>
        <p:txBody>
          <a:bodyPr>
            <a:normAutofit/>
          </a:bodyPr>
          <a:lstStyle/>
          <a:p>
            <a:pPr algn="just"/>
            <a:r>
              <a:rPr lang="ro-RO" sz="2000" b="0" i="0" u="sng" strike="noStrike" baseline="0" dirty="0">
                <a:solidFill>
                  <a:srgbClr val="221E1F"/>
                </a:solidFill>
                <a:latin typeface="Trebuchet MS" panose="020B0603020202020204" pitchFamily="34" charset="0"/>
              </a:rPr>
              <a:t>t</a:t>
            </a:r>
            <a:r>
              <a:rPr lang="en-US" sz="2000" b="0" i="0" u="sng" strike="noStrike" baseline="0" dirty="0">
                <a:solidFill>
                  <a:srgbClr val="221E1F"/>
                </a:solidFill>
                <a:latin typeface="Trebuchet MS" panose="020B0603020202020204" pitchFamily="34" charset="0"/>
              </a:rPr>
              <a:t>he right to a fair trial </a:t>
            </a:r>
            <a:r>
              <a:rPr lang="en-US" sz="2000" b="0" i="0" u="none" strike="noStrike" baseline="0" dirty="0">
                <a:latin typeface="Trebuchet MS" panose="020B0603020202020204" pitchFamily="34" charset="0"/>
              </a:rPr>
              <a:t>is </a:t>
            </a:r>
            <a:r>
              <a:rPr lang="en-US" sz="2000" b="1" i="0" u="none" strike="noStrike" baseline="0" dirty="0">
                <a:latin typeface="Trebuchet MS" panose="020B0603020202020204" pitchFamily="34" charset="0"/>
              </a:rPr>
              <a:t>a fundamental human right </a:t>
            </a:r>
            <a:r>
              <a:rPr lang="en-US" sz="2000" b="1" i="0" u="none" strike="noStrike" baseline="0" dirty="0">
                <a:latin typeface="+mj-lt"/>
              </a:rPr>
              <a:t>of both adults and </a:t>
            </a:r>
            <a:r>
              <a:rPr lang="en-US" sz="2000" b="1" i="0" u="none" strike="noStrike" baseline="0" dirty="0">
                <a:solidFill>
                  <a:srgbClr val="C00000"/>
                </a:solidFill>
                <a:latin typeface="+mj-lt"/>
              </a:rPr>
              <a:t>children</a:t>
            </a:r>
            <a:r>
              <a:rPr lang="ro-RO" sz="2000" b="0" i="0" u="none" strike="noStrike" baseline="0" dirty="0">
                <a:solidFill>
                  <a:srgbClr val="221E1F"/>
                </a:solidFill>
                <a:latin typeface="+mj-lt"/>
              </a:rPr>
              <a:t>;</a:t>
            </a:r>
          </a:p>
          <a:p>
            <a:pPr algn="just"/>
            <a:r>
              <a:rPr lang="ro-RO" sz="2000" b="0" i="0" u="sng" strike="noStrike" baseline="0" dirty="0">
                <a:solidFill>
                  <a:srgbClr val="221E1F"/>
                </a:solidFill>
                <a:latin typeface="+mj-lt"/>
              </a:rPr>
              <a:t>t</a:t>
            </a:r>
            <a:r>
              <a:rPr lang="en-US" sz="2000" b="0" i="0" u="sng" strike="noStrike" baseline="0" dirty="0">
                <a:solidFill>
                  <a:srgbClr val="221E1F"/>
                </a:solidFill>
                <a:latin typeface="+mj-lt"/>
              </a:rPr>
              <a:t>his right </a:t>
            </a:r>
            <a:r>
              <a:rPr lang="en-US" sz="2000" b="0" i="0" u="none" strike="noStrike" baseline="0" dirty="0">
                <a:solidFill>
                  <a:srgbClr val="221E1F"/>
                </a:solidFill>
                <a:latin typeface="+mj-lt"/>
              </a:rPr>
              <a:t>is </a:t>
            </a:r>
            <a:r>
              <a:rPr lang="en-US" sz="2000" b="1" i="0" u="none" strike="noStrike" baseline="0" dirty="0">
                <a:latin typeface="+mj-lt"/>
              </a:rPr>
              <a:t>an essential </a:t>
            </a:r>
            <a:r>
              <a:rPr lang="en-US" sz="2000" b="1" i="0" u="none" strike="noStrike" baseline="0" dirty="0">
                <a:solidFill>
                  <a:srgbClr val="C00000"/>
                </a:solidFill>
                <a:latin typeface="+mj-lt"/>
              </a:rPr>
              <a:t>safeguard in ensuring that individuals </a:t>
            </a:r>
            <a:r>
              <a:rPr lang="en-US" sz="2000" b="0" i="0" u="none" strike="noStrike" baseline="0" dirty="0">
                <a:solidFill>
                  <a:srgbClr val="221E1F"/>
                </a:solidFill>
                <a:latin typeface="+mj-lt"/>
              </a:rPr>
              <a:t>are </a:t>
            </a:r>
            <a:r>
              <a:rPr lang="en-US" sz="2000" b="1" i="0" u="none" strike="noStrike" baseline="0" dirty="0">
                <a:solidFill>
                  <a:srgbClr val="C00000"/>
                </a:solidFill>
                <a:latin typeface="+mj-lt"/>
              </a:rPr>
              <a:t>not arbitrarily deprived of their human rights and liberties</a:t>
            </a:r>
            <a:r>
              <a:rPr lang="ro-RO" sz="2000" b="0" i="0" u="none" strike="noStrike" baseline="0" dirty="0">
                <a:solidFill>
                  <a:srgbClr val="221E1F"/>
                </a:solidFill>
                <a:latin typeface="+mj-lt"/>
              </a:rPr>
              <a:t>;</a:t>
            </a:r>
          </a:p>
          <a:p>
            <a:pPr algn="just"/>
            <a:r>
              <a:rPr lang="ro-RO" sz="2000" dirty="0">
                <a:solidFill>
                  <a:srgbClr val="221E1F"/>
                </a:solidFill>
                <a:latin typeface="+mj-lt"/>
              </a:rPr>
              <a:t>f</a:t>
            </a:r>
            <a:r>
              <a:rPr lang="en-US" sz="2000" b="0" i="0" u="none" strike="noStrike" baseline="0" dirty="0" err="1">
                <a:solidFill>
                  <a:srgbClr val="221E1F"/>
                </a:solidFill>
                <a:latin typeface="+mj-lt"/>
              </a:rPr>
              <a:t>irst</a:t>
            </a:r>
            <a:r>
              <a:rPr lang="en-US" sz="2000" b="0" i="0" u="none" strike="noStrike" baseline="0" dirty="0">
                <a:solidFill>
                  <a:srgbClr val="221E1F"/>
                </a:solidFill>
                <a:latin typeface="+mj-lt"/>
              </a:rPr>
              <a:t> expressed in </a:t>
            </a:r>
            <a:r>
              <a:rPr lang="en-US" sz="2000" b="1" i="0" u="sng" strike="noStrike" baseline="0" dirty="0">
                <a:latin typeface="+mj-lt"/>
              </a:rPr>
              <a:t>the Universal Declaration of Human Rights in 1948</a:t>
            </a:r>
            <a:r>
              <a:rPr lang="en-US" sz="2000" i="0" strike="noStrike" baseline="0" dirty="0">
                <a:solidFill>
                  <a:srgbClr val="221E1F"/>
                </a:solidFill>
                <a:latin typeface="+mj-lt"/>
              </a:rPr>
              <a:t>, </a:t>
            </a:r>
            <a:r>
              <a:rPr lang="en-US" sz="2000" i="0" u="sng" strike="noStrike" baseline="0" dirty="0">
                <a:solidFill>
                  <a:srgbClr val="221E1F"/>
                </a:solidFill>
                <a:latin typeface="+mj-lt"/>
              </a:rPr>
              <a:t>the right to a fair tria</a:t>
            </a:r>
            <a:r>
              <a:rPr lang="en-US" sz="2000" b="0" i="0" u="none" strike="noStrike" baseline="0" dirty="0">
                <a:solidFill>
                  <a:srgbClr val="221E1F"/>
                </a:solidFill>
                <a:latin typeface="+mj-lt"/>
              </a:rPr>
              <a:t>l </a:t>
            </a:r>
            <a:r>
              <a:rPr lang="en-US" sz="2000" b="0" i="0" u="none" strike="noStrike" baseline="0" dirty="0">
                <a:latin typeface="+mj-lt"/>
              </a:rPr>
              <a:t>has been elaborated and extended </a:t>
            </a:r>
            <a:r>
              <a:rPr lang="en-US" sz="2000" b="0" i="1" u="none" strike="noStrike" baseline="0" dirty="0">
                <a:solidFill>
                  <a:schemeClr val="accent1"/>
                </a:solidFill>
                <a:latin typeface="+mj-lt"/>
              </a:rPr>
              <a:t>through several other international instruments </a:t>
            </a:r>
            <a:r>
              <a:rPr lang="en-US" sz="2000" b="0" i="0" u="none" strike="noStrike" baseline="0" dirty="0">
                <a:latin typeface="+mj-lt"/>
              </a:rPr>
              <a:t>such </a:t>
            </a:r>
            <a:r>
              <a:rPr lang="en-US" sz="2000" b="0" i="0" u="none" strike="noStrike" baseline="0" dirty="0">
                <a:solidFill>
                  <a:srgbClr val="221E1F"/>
                </a:solidFill>
                <a:latin typeface="+mj-lt"/>
              </a:rPr>
              <a:t>as</a:t>
            </a:r>
            <a:r>
              <a:rPr lang="ro-RO" sz="2000" b="0" i="0" u="none" strike="noStrike" baseline="0" dirty="0">
                <a:solidFill>
                  <a:srgbClr val="221E1F"/>
                </a:solidFill>
                <a:latin typeface="+mj-lt"/>
              </a:rPr>
              <a:t>:</a:t>
            </a:r>
          </a:p>
          <a:p>
            <a:pPr algn="just">
              <a:buFont typeface="Wingdings" panose="05000000000000000000" pitchFamily="2" charset="2"/>
              <a:buChar char="ü"/>
            </a:pPr>
            <a:r>
              <a:rPr lang="en-US" sz="2000" b="0" i="0" u="none" strike="noStrike" baseline="0" dirty="0">
                <a:solidFill>
                  <a:srgbClr val="221E1F"/>
                </a:solidFill>
                <a:latin typeface="+mj-lt"/>
              </a:rPr>
              <a:t> </a:t>
            </a:r>
            <a:r>
              <a:rPr lang="en-US" sz="2000" b="1" i="0" u="none" strike="noStrike" baseline="0" dirty="0">
                <a:solidFill>
                  <a:schemeClr val="accent1"/>
                </a:solidFill>
                <a:latin typeface="+mj-lt"/>
              </a:rPr>
              <a:t>the International Covenant on Civil and Political Rights</a:t>
            </a:r>
            <a:r>
              <a:rPr lang="en-US" sz="2000" b="0" i="0" u="none" strike="noStrike" baseline="0" dirty="0">
                <a:solidFill>
                  <a:srgbClr val="221E1F"/>
                </a:solidFill>
                <a:latin typeface="+mj-lt"/>
              </a:rPr>
              <a:t> (ICCPR) and </a:t>
            </a:r>
            <a:endParaRPr lang="ro-RO" sz="2000" b="0" i="0" u="none" strike="noStrike" baseline="0" dirty="0">
              <a:solidFill>
                <a:srgbClr val="221E1F"/>
              </a:solidFill>
              <a:latin typeface="+mj-lt"/>
            </a:endParaRPr>
          </a:p>
          <a:p>
            <a:pPr algn="just">
              <a:buFont typeface="Wingdings" panose="05000000000000000000" pitchFamily="2" charset="2"/>
              <a:buChar char="ü"/>
            </a:pPr>
            <a:r>
              <a:rPr lang="en-US" sz="2000" b="1" i="0" u="none" strike="noStrike" baseline="0" dirty="0">
                <a:solidFill>
                  <a:schemeClr val="accent1"/>
                </a:solidFill>
                <a:latin typeface="+mj-lt"/>
              </a:rPr>
              <a:t>the European Convention for the Protection of Human Rights and Fundamental Freedoms </a:t>
            </a:r>
            <a:r>
              <a:rPr lang="en-US" sz="2000" b="0" i="0" u="none" strike="noStrike" baseline="0" dirty="0">
                <a:solidFill>
                  <a:srgbClr val="221E1F"/>
                </a:solidFill>
                <a:latin typeface="+mj-lt"/>
              </a:rPr>
              <a:t>(ECHR)</a:t>
            </a:r>
            <a:r>
              <a:rPr lang="ro-RO" sz="2000" b="0" i="0" u="none" strike="noStrike" baseline="0" dirty="0">
                <a:solidFill>
                  <a:srgbClr val="221E1F"/>
                </a:solidFill>
                <a:latin typeface="+mj-lt"/>
              </a:rPr>
              <a:t>;</a:t>
            </a:r>
          </a:p>
          <a:p>
            <a:pPr algn="just"/>
            <a:r>
              <a:rPr lang="ro-RO" sz="2000" dirty="0">
                <a:solidFill>
                  <a:srgbClr val="221E1F"/>
                </a:solidFill>
                <a:latin typeface="+mj-lt"/>
              </a:rPr>
              <a:t>c</a:t>
            </a:r>
            <a:r>
              <a:rPr lang="en-US" sz="2000" b="0" i="0" u="none" strike="noStrike" baseline="0" dirty="0" err="1">
                <a:solidFill>
                  <a:srgbClr val="221E1F"/>
                </a:solidFill>
                <a:latin typeface="+mj-lt"/>
              </a:rPr>
              <a:t>hildren</a:t>
            </a:r>
            <a:r>
              <a:rPr lang="en-US" sz="2000" b="0" i="0" u="none" strike="noStrike" baseline="0" dirty="0">
                <a:solidFill>
                  <a:srgbClr val="221E1F"/>
                </a:solidFill>
                <a:latin typeface="+mj-lt"/>
              </a:rPr>
              <a:t> of course </a:t>
            </a:r>
            <a:r>
              <a:rPr lang="en-US" sz="2000" b="0" i="0" u="none" strike="noStrike" baseline="0" dirty="0">
                <a:solidFill>
                  <a:srgbClr val="C00000"/>
                </a:solidFill>
                <a:latin typeface="+mj-lt"/>
              </a:rPr>
              <a:t>have the same rights under these conventions as adults</a:t>
            </a:r>
            <a:r>
              <a:rPr lang="en-US" sz="2000" b="0" i="0" u="none" strike="noStrike" baseline="0" dirty="0">
                <a:solidFill>
                  <a:srgbClr val="221E1F"/>
                </a:solidFill>
                <a:latin typeface="+mj-lt"/>
              </a:rPr>
              <a:t> - but </a:t>
            </a:r>
            <a:endParaRPr lang="ro-RO" sz="2000" b="0" i="0" u="none" strike="noStrike" baseline="0" dirty="0">
              <a:solidFill>
                <a:srgbClr val="221E1F"/>
              </a:solidFill>
              <a:latin typeface="+mj-lt"/>
            </a:endParaRPr>
          </a:p>
          <a:p>
            <a:pPr algn="just"/>
            <a:r>
              <a:rPr lang="en-US" sz="2000" b="0" i="0" u="none" strike="noStrike" baseline="0" dirty="0">
                <a:solidFill>
                  <a:srgbClr val="221E1F"/>
                </a:solidFill>
                <a:latin typeface="+mj-lt"/>
              </a:rPr>
              <a:t>they are also afforded an </a:t>
            </a:r>
            <a:r>
              <a:rPr lang="en-US" sz="2000" b="0" i="0" u="none" strike="noStrike" baseline="0" dirty="0">
                <a:solidFill>
                  <a:srgbClr val="C00000"/>
                </a:solidFill>
                <a:latin typeface="+mj-lt"/>
              </a:rPr>
              <a:t>added protection through this same provision in the CRC</a:t>
            </a:r>
            <a:r>
              <a:rPr lang="en-US" sz="2000" b="0" i="0" u="none" strike="noStrike" baseline="0" dirty="0">
                <a:solidFill>
                  <a:srgbClr val="221E1F"/>
                </a:solidFill>
                <a:latin typeface="+mj-lt"/>
              </a:rPr>
              <a:t>.</a:t>
            </a:r>
            <a:endParaRPr lang="en-US" sz="2400" dirty="0">
              <a:latin typeface="+mj-lt"/>
            </a:endParaRPr>
          </a:p>
          <a:p>
            <a:pPr marL="0" indent="0" algn="just">
              <a:buNone/>
            </a:pPr>
            <a:endParaRPr lang="en-US" sz="2000" dirty="0">
              <a:solidFill>
                <a:schemeClr val="accent1"/>
              </a:solidFill>
              <a:latin typeface="+mj-lt"/>
            </a:endParaRPr>
          </a:p>
        </p:txBody>
      </p:sp>
    </p:spTree>
    <p:extLst>
      <p:ext uri="{BB962C8B-B14F-4D97-AF65-F5344CB8AC3E}">
        <p14:creationId xmlns:p14="http://schemas.microsoft.com/office/powerpoint/2010/main" val="4291184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A99E6-E8E3-4ED3-DF2B-B7788EB202D3}"/>
              </a:ext>
            </a:extLst>
          </p:cNvPr>
          <p:cNvSpPr>
            <a:spLocks noGrp="1"/>
          </p:cNvSpPr>
          <p:nvPr>
            <p:ph type="title"/>
          </p:nvPr>
        </p:nvSpPr>
        <p:spPr>
          <a:xfrm>
            <a:off x="541176" y="365125"/>
            <a:ext cx="10812624" cy="791871"/>
          </a:xfrm>
        </p:spPr>
        <p:txBody>
          <a:bodyPr>
            <a:normAutofit/>
          </a:bodyPr>
          <a:lstStyle/>
          <a:p>
            <a:pPr algn="ctr"/>
            <a:r>
              <a:rPr lang="en-US" sz="2400" b="1" i="0" u="none" strike="noStrike" baseline="0" dirty="0">
                <a:solidFill>
                  <a:srgbClr val="C00000"/>
                </a:solidFill>
              </a:rPr>
              <a:t>wh</a:t>
            </a:r>
            <a:r>
              <a:rPr lang="en-US" sz="2400" b="1" i="0" u="none" strike="noStrike" baseline="0" dirty="0">
                <a:solidFill>
                  <a:srgbClr val="EF5221"/>
                </a:solidFill>
              </a:rPr>
              <a:t>at does </a:t>
            </a:r>
            <a:r>
              <a:rPr lang="en-US" sz="2400" b="0" i="1" u="none" strike="noStrike" baseline="0" dirty="0">
                <a:solidFill>
                  <a:srgbClr val="221E1F"/>
                </a:solidFill>
              </a:rPr>
              <a:t>General Comment</a:t>
            </a:r>
            <a:r>
              <a:rPr lang="en-US" sz="2400" b="1" i="0" u="none" strike="noStrike" baseline="0" dirty="0">
                <a:solidFill>
                  <a:srgbClr val="EF5221"/>
                </a:solidFill>
              </a:rPr>
              <a:t> 10</a:t>
            </a:r>
            <a:r>
              <a:rPr lang="en-US" sz="2000" b="1" i="0" u="none" strike="noStrike" baseline="0" dirty="0">
                <a:solidFill>
                  <a:srgbClr val="EF5221"/>
                </a:solidFill>
              </a:rPr>
              <a:t> </a:t>
            </a:r>
            <a:r>
              <a:rPr lang="en-US" sz="2000" b="0" i="0" u="none" strike="noStrike" baseline="0" dirty="0">
                <a:solidFill>
                  <a:srgbClr val="000000"/>
                </a:solidFill>
              </a:rPr>
              <a:t>RECOMMEND?</a:t>
            </a:r>
            <a:endParaRPr lang="en-US" sz="2000" dirty="0"/>
          </a:p>
        </p:txBody>
      </p:sp>
      <p:sp>
        <p:nvSpPr>
          <p:cNvPr id="3" name="Content Placeholder 2">
            <a:extLst>
              <a:ext uri="{FF2B5EF4-FFF2-40B4-BE49-F238E27FC236}">
                <a16:creationId xmlns:a16="http://schemas.microsoft.com/office/drawing/2014/main" id="{D0C9EF29-A303-A173-2482-491DEF0099A4}"/>
              </a:ext>
            </a:extLst>
          </p:cNvPr>
          <p:cNvSpPr>
            <a:spLocks noGrp="1"/>
          </p:cNvSpPr>
          <p:nvPr>
            <p:ph idx="1"/>
          </p:nvPr>
        </p:nvSpPr>
        <p:spPr>
          <a:xfrm>
            <a:off x="485191" y="1334278"/>
            <a:ext cx="10812625" cy="4954653"/>
          </a:xfrm>
        </p:spPr>
        <p:txBody>
          <a:bodyPr>
            <a:normAutofit/>
          </a:bodyPr>
          <a:lstStyle/>
          <a:p>
            <a:endParaRPr lang="ro-RO" sz="2400" b="1" i="0" u="none" strike="noStrike" baseline="0" dirty="0">
              <a:latin typeface="+mj-lt"/>
            </a:endParaRPr>
          </a:p>
          <a:p>
            <a:pPr algn="just"/>
            <a:r>
              <a:rPr lang="ro-RO" sz="2400" b="1" i="0" u="none" strike="noStrike" baseline="0" dirty="0">
                <a:latin typeface="+mj-lt"/>
              </a:rPr>
              <a:t>h</a:t>
            </a:r>
            <a:r>
              <a:rPr lang="en-US" sz="2400" b="1" i="0" u="none" strike="noStrike" baseline="0" dirty="0" err="1">
                <a:latin typeface="+mj-lt"/>
              </a:rPr>
              <a:t>igh</a:t>
            </a:r>
            <a:r>
              <a:rPr lang="en-US" sz="2400" b="1" i="0" u="none" strike="noStrike" baseline="0" dirty="0">
                <a:latin typeface="+mj-lt"/>
              </a:rPr>
              <a:t> quality training </a:t>
            </a:r>
            <a:r>
              <a:rPr lang="en-US" sz="2400" b="0" i="0" u="none" strike="noStrike" baseline="0" dirty="0">
                <a:solidFill>
                  <a:srgbClr val="221E1F"/>
                </a:solidFill>
                <a:latin typeface="+mj-lt"/>
              </a:rPr>
              <a:t>should be provided to </a:t>
            </a:r>
            <a:r>
              <a:rPr lang="en-US" sz="2400" b="1" i="0" u="none" strike="noStrike" baseline="0" dirty="0">
                <a:solidFill>
                  <a:srgbClr val="221E1F"/>
                </a:solidFill>
                <a:latin typeface="+mj-lt"/>
              </a:rPr>
              <a:t>all parties in the justice system </a:t>
            </a:r>
            <a:r>
              <a:rPr lang="en-US" sz="2400" b="0" i="0" u="none" strike="noStrike" baseline="0" dirty="0">
                <a:solidFill>
                  <a:srgbClr val="221E1F"/>
                </a:solidFill>
                <a:latin typeface="+mj-lt"/>
              </a:rPr>
              <a:t>– </a:t>
            </a:r>
            <a:r>
              <a:rPr lang="en-US" sz="2400" b="0" i="0" u="none" strike="noStrike" baseline="0" dirty="0" err="1">
                <a:solidFill>
                  <a:srgbClr val="221E1F"/>
                </a:solidFill>
                <a:latin typeface="+mj-lt"/>
              </a:rPr>
              <a:t>eg</a:t>
            </a:r>
            <a:r>
              <a:rPr lang="en-US" sz="2400" b="0" i="0" u="none" strike="noStrike" baseline="0" dirty="0">
                <a:solidFill>
                  <a:srgbClr val="221E1F"/>
                </a:solidFill>
                <a:latin typeface="+mj-lt"/>
              </a:rPr>
              <a:t>: police officers, prosecutors, legal representatives of the child, judges, probation officers, social workers and others; </a:t>
            </a:r>
          </a:p>
          <a:p>
            <a:pPr algn="just"/>
            <a:r>
              <a:rPr lang="ro-RO" sz="2400" b="0" i="0" u="none" strike="noStrike" baseline="0" dirty="0">
                <a:latin typeface="+mj-lt"/>
              </a:rPr>
              <a:t>t</a:t>
            </a:r>
            <a:r>
              <a:rPr lang="en-US" sz="2400" b="0" i="0" u="none" strike="noStrike" baseline="0" dirty="0">
                <a:latin typeface="+mj-lt"/>
              </a:rPr>
              <a:t>raining should teach parties to consider</a:t>
            </a:r>
            <a:r>
              <a:rPr lang="ro-RO" sz="2400" b="0" i="0" u="none" strike="noStrike" baseline="0" dirty="0">
                <a:latin typeface="+mj-lt"/>
              </a:rPr>
              <a:t>:</a:t>
            </a:r>
          </a:p>
          <a:p>
            <a:pPr algn="just"/>
            <a:r>
              <a:rPr lang="en-US" sz="2400" b="0" i="0" u="none" strike="noStrike" baseline="0" dirty="0">
                <a:solidFill>
                  <a:srgbClr val="221E1F"/>
                </a:solidFill>
                <a:latin typeface="+mj-lt"/>
              </a:rPr>
              <a:t> </a:t>
            </a:r>
            <a:r>
              <a:rPr lang="en-US" sz="2400" b="0" i="0" u="none" strike="noStrike" baseline="0" dirty="0">
                <a:solidFill>
                  <a:srgbClr val="C00000"/>
                </a:solidFill>
                <a:latin typeface="+mj-lt"/>
              </a:rPr>
              <a:t>the child’s psychological,</a:t>
            </a:r>
            <a:endParaRPr lang="ro-RO" sz="2400" b="0" i="0" u="none" strike="noStrike" baseline="0" dirty="0">
              <a:solidFill>
                <a:srgbClr val="C00000"/>
              </a:solidFill>
              <a:latin typeface="+mj-lt"/>
            </a:endParaRPr>
          </a:p>
          <a:p>
            <a:pPr algn="just"/>
            <a:r>
              <a:rPr lang="en-US" sz="2400" b="0" i="0" u="none" strike="noStrike" baseline="0" dirty="0">
                <a:solidFill>
                  <a:srgbClr val="C00000"/>
                </a:solidFill>
                <a:latin typeface="+mj-lt"/>
              </a:rPr>
              <a:t> physical and </a:t>
            </a:r>
            <a:endParaRPr lang="ro-RO" sz="2400" b="0" i="0" u="none" strike="noStrike" baseline="0" dirty="0">
              <a:solidFill>
                <a:srgbClr val="C00000"/>
              </a:solidFill>
              <a:latin typeface="+mj-lt"/>
            </a:endParaRPr>
          </a:p>
          <a:p>
            <a:pPr algn="just"/>
            <a:r>
              <a:rPr lang="en-US" sz="2400" b="0" i="0" u="none" strike="noStrike" baseline="0" dirty="0">
                <a:solidFill>
                  <a:srgbClr val="C00000"/>
                </a:solidFill>
                <a:latin typeface="+mj-lt"/>
              </a:rPr>
              <a:t>developmental capacities</a:t>
            </a:r>
            <a:r>
              <a:rPr lang="ro-RO" sz="2400" b="0" i="0" u="none" strike="noStrike" baseline="0" dirty="0">
                <a:solidFill>
                  <a:srgbClr val="C00000"/>
                </a:solidFill>
                <a:latin typeface="+mj-lt"/>
              </a:rPr>
              <a:t>, </a:t>
            </a:r>
            <a:r>
              <a:rPr lang="en-US" sz="2400" b="0" i="0" u="none" strike="noStrike" baseline="0" dirty="0">
                <a:solidFill>
                  <a:srgbClr val="C00000"/>
                </a:solidFill>
                <a:latin typeface="+mj-lt"/>
              </a:rPr>
              <a:t> and, </a:t>
            </a:r>
            <a:endParaRPr lang="ro-RO" sz="2400" b="0" i="0" u="none" strike="noStrike" baseline="0" dirty="0">
              <a:solidFill>
                <a:srgbClr val="C00000"/>
              </a:solidFill>
              <a:latin typeface="+mj-lt"/>
            </a:endParaRPr>
          </a:p>
          <a:p>
            <a:pPr algn="just"/>
            <a:r>
              <a:rPr lang="en-US" sz="2400" b="0" i="0" u="none" strike="noStrike" baseline="0" dirty="0">
                <a:solidFill>
                  <a:srgbClr val="C00000"/>
                </a:solidFill>
                <a:latin typeface="+mj-lt"/>
              </a:rPr>
              <a:t>racial, ethnic, social, religious and linguistic </a:t>
            </a:r>
            <a:r>
              <a:rPr lang="en-US" sz="2400" b="0" i="0" u="none" strike="noStrike" baseline="0" dirty="0">
                <a:solidFill>
                  <a:schemeClr val="tx2"/>
                </a:solidFill>
                <a:latin typeface="+mj-lt"/>
              </a:rPr>
              <a:t>needs – in order to provide appropriate support to the child throughout the process; </a:t>
            </a:r>
            <a:endParaRPr lang="en-US" sz="2400" dirty="0">
              <a:solidFill>
                <a:schemeClr val="tx2"/>
              </a:solidFill>
              <a:latin typeface="+mj-lt"/>
            </a:endParaRPr>
          </a:p>
        </p:txBody>
      </p:sp>
    </p:spTree>
    <p:extLst>
      <p:ext uri="{BB962C8B-B14F-4D97-AF65-F5344CB8AC3E}">
        <p14:creationId xmlns:p14="http://schemas.microsoft.com/office/powerpoint/2010/main" val="2544038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4C606-4383-A2E4-F5AD-48012208984B}"/>
              </a:ext>
            </a:extLst>
          </p:cNvPr>
          <p:cNvSpPr>
            <a:spLocks noGrp="1"/>
          </p:cNvSpPr>
          <p:nvPr>
            <p:ph type="title"/>
          </p:nvPr>
        </p:nvSpPr>
        <p:spPr>
          <a:xfrm>
            <a:off x="419878" y="365126"/>
            <a:ext cx="10933922" cy="502621"/>
          </a:xfrm>
        </p:spPr>
        <p:txBody>
          <a:bodyPr>
            <a:normAutofit/>
          </a:bodyPr>
          <a:lstStyle/>
          <a:p>
            <a:pPr algn="l"/>
            <a:r>
              <a:rPr lang="ro-RO" sz="1600" b="1" i="0" u="none" strike="noStrike" baseline="0" dirty="0">
                <a:solidFill>
                  <a:srgbClr val="EF5221"/>
                </a:solidFill>
              </a:rPr>
              <a:t>                              </a:t>
            </a:r>
            <a:r>
              <a:rPr lang="en-US" sz="1600" b="0" i="0" u="none" strike="noStrike" baseline="0" dirty="0">
                <a:solidFill>
                  <a:srgbClr val="000000"/>
                </a:solidFill>
              </a:rPr>
              <a:t>RECOMMEND</a:t>
            </a:r>
            <a:r>
              <a:rPr lang="ro-RO" sz="1600" b="0" i="0" u="none" strike="noStrike" baseline="0" dirty="0">
                <a:solidFill>
                  <a:srgbClr val="000000"/>
                </a:solidFill>
              </a:rPr>
              <a:t>                   </a:t>
            </a:r>
            <a:r>
              <a:rPr lang="en-US" sz="1800" b="1" i="1" u="none" strike="noStrike" baseline="0" dirty="0">
                <a:solidFill>
                  <a:srgbClr val="EF5221"/>
                </a:solidFill>
                <a:latin typeface="Georgia" panose="02040502050405020303" pitchFamily="18" charset="0"/>
              </a:rPr>
              <a:t>continued</a:t>
            </a:r>
            <a:endParaRPr lang="en-US" sz="2000" dirty="0">
              <a:solidFill>
                <a:schemeClr val="tx2"/>
              </a:solidFill>
            </a:endParaRPr>
          </a:p>
        </p:txBody>
      </p:sp>
      <p:sp>
        <p:nvSpPr>
          <p:cNvPr id="3" name="Content Placeholder 2">
            <a:extLst>
              <a:ext uri="{FF2B5EF4-FFF2-40B4-BE49-F238E27FC236}">
                <a16:creationId xmlns:a16="http://schemas.microsoft.com/office/drawing/2014/main" id="{9D3167E9-AF41-07F5-066C-EAB70E40CE18}"/>
              </a:ext>
            </a:extLst>
          </p:cNvPr>
          <p:cNvSpPr>
            <a:spLocks noGrp="1"/>
          </p:cNvSpPr>
          <p:nvPr>
            <p:ph idx="1"/>
          </p:nvPr>
        </p:nvSpPr>
        <p:spPr>
          <a:xfrm>
            <a:off x="335902" y="867748"/>
            <a:ext cx="11129865" cy="5625126"/>
          </a:xfrm>
        </p:spPr>
        <p:txBody>
          <a:bodyPr>
            <a:normAutofit/>
          </a:bodyPr>
          <a:lstStyle/>
          <a:p>
            <a:pPr algn="l"/>
            <a:endParaRPr lang="en-US" sz="1800" b="0" i="0" u="none" strike="noStrike" baseline="0" dirty="0">
              <a:solidFill>
                <a:srgbClr val="000000"/>
              </a:solidFill>
              <a:latin typeface="Trebuchet MS" panose="020B0603020202020204" pitchFamily="34" charset="0"/>
            </a:endParaRPr>
          </a:p>
          <a:p>
            <a:pPr algn="just">
              <a:buFont typeface="Wingdings" panose="05000000000000000000" pitchFamily="2" charset="2"/>
              <a:buChar char="Ø"/>
            </a:pPr>
            <a:r>
              <a:rPr lang="ro-RO" sz="2000" b="0" i="0" u="none" strike="noStrike" baseline="0" dirty="0">
                <a:solidFill>
                  <a:srgbClr val="221E1F"/>
                </a:solidFill>
                <a:latin typeface="+mj-lt"/>
              </a:rPr>
              <a:t>t</a:t>
            </a:r>
            <a:r>
              <a:rPr lang="en-US" sz="2000" b="0" i="0" u="none" strike="noStrike" baseline="0" dirty="0">
                <a:solidFill>
                  <a:srgbClr val="221E1F"/>
                </a:solidFill>
                <a:latin typeface="+mj-lt"/>
              </a:rPr>
              <a:t>he standard set of rights to a fair trail should be considered </a:t>
            </a:r>
            <a:r>
              <a:rPr lang="en-US" sz="2000" b="1" i="1" strike="noStrike" baseline="0" dirty="0">
                <a:solidFill>
                  <a:srgbClr val="221E1F"/>
                </a:solidFill>
                <a:latin typeface="+mj-lt"/>
              </a:rPr>
              <a:t>minimum standards and States should strive to attain higher standards</a:t>
            </a:r>
            <a:r>
              <a:rPr lang="ro-RO" sz="2000" b="0" i="0" u="none" strike="noStrike" baseline="0" dirty="0">
                <a:solidFill>
                  <a:srgbClr val="221E1F"/>
                </a:solidFill>
                <a:latin typeface="+mj-lt"/>
              </a:rPr>
              <a:t>;</a:t>
            </a:r>
            <a:r>
              <a:rPr lang="en-US" sz="2000" b="0" i="0" u="none" strike="noStrike" baseline="0" dirty="0">
                <a:solidFill>
                  <a:srgbClr val="221E1F"/>
                </a:solidFill>
                <a:latin typeface="+mj-lt"/>
              </a:rPr>
              <a:t> </a:t>
            </a:r>
          </a:p>
          <a:p>
            <a:pPr marL="0" indent="0" algn="ctr">
              <a:buNone/>
            </a:pPr>
            <a:r>
              <a:rPr lang="en-US" sz="2000" b="1" i="1" u="none" strike="noStrike" baseline="0" dirty="0">
                <a:solidFill>
                  <a:schemeClr val="tx2"/>
                </a:solidFill>
                <a:latin typeface="+mj-lt"/>
              </a:rPr>
              <a:t>More specifically, GC 10 recommends that: </a:t>
            </a:r>
            <a:endParaRPr lang="en-US" sz="2000" b="1" i="0" u="none" strike="noStrike" baseline="0" dirty="0">
              <a:solidFill>
                <a:schemeClr val="tx2"/>
              </a:solidFill>
              <a:latin typeface="+mj-lt"/>
            </a:endParaRPr>
          </a:p>
          <a:p>
            <a:pPr algn="just">
              <a:buFont typeface="Wingdings" panose="05000000000000000000" pitchFamily="2" charset="2"/>
              <a:buChar char="Ø"/>
            </a:pPr>
            <a:r>
              <a:rPr lang="ro-RO" sz="2000" b="0" i="0" u="none" strike="noStrike" baseline="0" dirty="0">
                <a:solidFill>
                  <a:srgbClr val="221E1F"/>
                </a:solidFill>
                <a:latin typeface="+mj-lt"/>
              </a:rPr>
              <a:t>c</a:t>
            </a:r>
            <a:r>
              <a:rPr lang="en-US" sz="2000" b="0" i="0" u="none" strike="noStrike" baseline="0" dirty="0" err="1">
                <a:solidFill>
                  <a:srgbClr val="221E1F"/>
                </a:solidFill>
                <a:latin typeface="+mj-lt"/>
              </a:rPr>
              <a:t>hildren</a:t>
            </a:r>
            <a:r>
              <a:rPr lang="en-US" sz="2000" b="0" i="0" u="none" strike="noStrike" baseline="0" dirty="0">
                <a:solidFill>
                  <a:srgbClr val="221E1F"/>
                </a:solidFill>
                <a:latin typeface="+mj-lt"/>
              </a:rPr>
              <a:t> have </a:t>
            </a:r>
            <a:r>
              <a:rPr lang="en-US" sz="2000" b="0" i="0" u="none" strike="noStrike" baseline="0" dirty="0">
                <a:solidFill>
                  <a:srgbClr val="C00000"/>
                </a:solidFill>
                <a:latin typeface="+mj-lt"/>
              </a:rPr>
              <a:t>the right to be presumed innocent until proven otherwise</a:t>
            </a:r>
            <a:r>
              <a:rPr lang="en-US" sz="2000" b="0" i="0" u="none" strike="noStrike" baseline="0" dirty="0">
                <a:solidFill>
                  <a:srgbClr val="221E1F"/>
                </a:solidFill>
                <a:latin typeface="+mj-lt"/>
              </a:rPr>
              <a:t>;  </a:t>
            </a:r>
          </a:p>
          <a:p>
            <a:pPr algn="just">
              <a:buFont typeface="Wingdings" panose="05000000000000000000" pitchFamily="2" charset="2"/>
              <a:buChar char="Ø"/>
            </a:pPr>
            <a:r>
              <a:rPr lang="ro-RO" sz="2000" b="0" i="0" u="none" strike="noStrike" baseline="0" dirty="0">
                <a:solidFill>
                  <a:srgbClr val="221E1F"/>
                </a:solidFill>
                <a:latin typeface="+mj-lt"/>
              </a:rPr>
              <a:t>c</a:t>
            </a:r>
            <a:r>
              <a:rPr lang="en-US" sz="2000" b="0" i="0" u="none" strike="noStrike" baseline="0" dirty="0" err="1">
                <a:solidFill>
                  <a:srgbClr val="221E1F"/>
                </a:solidFill>
                <a:latin typeface="+mj-lt"/>
              </a:rPr>
              <a:t>hildren</a:t>
            </a:r>
            <a:r>
              <a:rPr lang="en-US" sz="2000" b="0" i="0" u="none" strike="noStrike" baseline="0" dirty="0">
                <a:solidFill>
                  <a:srgbClr val="221E1F"/>
                </a:solidFill>
                <a:latin typeface="+mj-lt"/>
              </a:rPr>
              <a:t> </a:t>
            </a:r>
            <a:r>
              <a:rPr lang="en-US" sz="2000" b="0" i="0" u="none" strike="noStrike" baseline="0" dirty="0">
                <a:solidFill>
                  <a:srgbClr val="C00000"/>
                </a:solidFill>
                <a:latin typeface="+mj-lt"/>
              </a:rPr>
              <a:t>should not be held accountable for an act which </a:t>
            </a:r>
            <a:r>
              <a:rPr lang="en-US" sz="2000" b="0" i="1" u="none" strike="noStrike" baseline="0" dirty="0">
                <a:solidFill>
                  <a:srgbClr val="C00000"/>
                </a:solidFill>
                <a:latin typeface="+mj-lt"/>
              </a:rPr>
              <a:t>was not considered a crime at the time it occurred</a:t>
            </a:r>
            <a:r>
              <a:rPr lang="en-US" sz="2000" b="0" i="0" u="none" strike="noStrike" baseline="0" dirty="0">
                <a:solidFill>
                  <a:srgbClr val="221E1F"/>
                </a:solidFill>
                <a:latin typeface="+mj-lt"/>
              </a:rPr>
              <a:t>; </a:t>
            </a:r>
          </a:p>
          <a:p>
            <a:pPr algn="just">
              <a:buFont typeface="Wingdings" panose="05000000000000000000" pitchFamily="2" charset="2"/>
              <a:buChar char="Ø"/>
            </a:pPr>
            <a:r>
              <a:rPr lang="en-US" sz="2000" b="0" i="0" u="none" strike="noStrike" baseline="0" dirty="0">
                <a:solidFill>
                  <a:srgbClr val="221E1F"/>
                </a:solidFill>
                <a:latin typeface="+mj-lt"/>
              </a:rPr>
              <a:t>States </a:t>
            </a:r>
            <a:r>
              <a:rPr lang="en-US" sz="2000" b="0" i="0" u="none" strike="noStrike" baseline="0" dirty="0">
                <a:solidFill>
                  <a:srgbClr val="C00000"/>
                </a:solidFill>
                <a:latin typeface="+mj-lt"/>
              </a:rPr>
              <a:t>should never impose a penalty higher than the one that was applicable at the time when the criminal act was committed</a:t>
            </a:r>
            <a:r>
              <a:rPr lang="ro-RO" sz="2000" b="0" i="0" u="none" strike="noStrike" baseline="0" dirty="0">
                <a:solidFill>
                  <a:srgbClr val="221E1F"/>
                </a:solidFill>
                <a:latin typeface="+mj-lt"/>
              </a:rPr>
              <a:t>;</a:t>
            </a:r>
          </a:p>
          <a:p>
            <a:pPr algn="just">
              <a:buFont typeface="Wingdings" panose="05000000000000000000" pitchFamily="2" charset="2"/>
              <a:buChar char="Ø"/>
            </a:pPr>
            <a:r>
              <a:rPr lang="en-US" sz="2000" b="0" i="1" u="none" strike="noStrike" baseline="0" dirty="0">
                <a:latin typeface="+mj-lt"/>
              </a:rPr>
              <a:t>If the law has introduced a lighter penalty however</a:t>
            </a:r>
            <a:r>
              <a:rPr lang="en-US" sz="2000" b="0" i="0" u="none" strike="noStrike" baseline="0" dirty="0">
                <a:solidFill>
                  <a:srgbClr val="221E1F"/>
                </a:solidFill>
                <a:latin typeface="+mj-lt"/>
              </a:rPr>
              <a:t>, </a:t>
            </a:r>
            <a:r>
              <a:rPr lang="en-US" sz="2000" b="1" i="0" u="none" strike="noStrike" baseline="0" dirty="0">
                <a:solidFill>
                  <a:srgbClr val="C00000"/>
                </a:solidFill>
                <a:latin typeface="+mj-lt"/>
              </a:rPr>
              <a:t>the child should benefit from this change</a:t>
            </a:r>
            <a:r>
              <a:rPr lang="en-US" sz="2000" b="0" i="0" u="none" strike="noStrike" baseline="0" dirty="0">
                <a:solidFill>
                  <a:srgbClr val="221E1F"/>
                </a:solidFill>
                <a:latin typeface="+mj-lt"/>
              </a:rPr>
              <a:t>; </a:t>
            </a:r>
            <a:endParaRPr lang="ro-RO" sz="2000" b="0" i="0" u="none" strike="noStrike" baseline="0" dirty="0">
              <a:solidFill>
                <a:srgbClr val="221E1F"/>
              </a:solidFill>
              <a:latin typeface="+mj-lt"/>
            </a:endParaRPr>
          </a:p>
          <a:p>
            <a:pPr marL="0" indent="0" algn="just">
              <a:buNone/>
            </a:pPr>
            <a:r>
              <a:rPr lang="en-US" sz="2000" b="0" i="0" u="none" strike="noStrike" baseline="0" dirty="0">
                <a:solidFill>
                  <a:srgbClr val="221E1F"/>
                </a:solidFill>
                <a:latin typeface="+mj-lt"/>
              </a:rPr>
              <a:t>A child should be granted </a:t>
            </a:r>
            <a:r>
              <a:rPr lang="en-US" sz="2000" b="0" i="0" u="none" strike="noStrike" baseline="0" dirty="0">
                <a:solidFill>
                  <a:srgbClr val="C00000"/>
                </a:solidFill>
                <a:latin typeface="+mj-lt"/>
              </a:rPr>
              <a:t>the opportunity to be directly heard and to express his/her views concerning the (alternative) measures that may be imposed</a:t>
            </a:r>
            <a:r>
              <a:rPr lang="ro-RO" sz="2000" b="0" i="0" u="none" strike="noStrike" baseline="0" dirty="0">
                <a:solidFill>
                  <a:srgbClr val="221E1F"/>
                </a:solidFill>
                <a:latin typeface="+mj-lt"/>
              </a:rPr>
              <a:t>;</a:t>
            </a:r>
          </a:p>
          <a:p>
            <a:pPr algn="just">
              <a:buFont typeface="Wingdings" panose="05000000000000000000" pitchFamily="2" charset="2"/>
              <a:buChar char="Ø"/>
            </a:pPr>
            <a:r>
              <a:rPr lang="en-US" sz="2000" b="0" i="0" u="none" strike="noStrike" baseline="0" dirty="0">
                <a:solidFill>
                  <a:srgbClr val="C00000"/>
                </a:solidFill>
                <a:latin typeface="+mj-lt"/>
              </a:rPr>
              <a:t>His/her preferences should be given importance</a:t>
            </a:r>
            <a:r>
              <a:rPr lang="ro-RO" sz="2000" b="0" i="0" u="none" strike="noStrike" baseline="0" dirty="0">
                <a:solidFill>
                  <a:srgbClr val="221E1F"/>
                </a:solidFill>
                <a:latin typeface="+mj-lt"/>
              </a:rPr>
              <a:t>;</a:t>
            </a:r>
            <a:endParaRPr lang="en-US" sz="2000" dirty="0">
              <a:solidFill>
                <a:schemeClr val="accent1"/>
              </a:solidFill>
              <a:latin typeface="+mj-lt"/>
            </a:endParaRPr>
          </a:p>
        </p:txBody>
      </p:sp>
    </p:spTree>
    <p:extLst>
      <p:ext uri="{BB962C8B-B14F-4D97-AF65-F5344CB8AC3E}">
        <p14:creationId xmlns:p14="http://schemas.microsoft.com/office/powerpoint/2010/main" val="2438184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5B939-E8A0-1584-6941-AEAC72B501ED}"/>
              </a:ext>
            </a:extLst>
          </p:cNvPr>
          <p:cNvSpPr>
            <a:spLocks noGrp="1"/>
          </p:cNvSpPr>
          <p:nvPr>
            <p:ph type="title"/>
          </p:nvPr>
        </p:nvSpPr>
        <p:spPr>
          <a:xfrm>
            <a:off x="429207" y="242595"/>
            <a:ext cx="10924593" cy="494523"/>
          </a:xfrm>
        </p:spPr>
        <p:txBody>
          <a:bodyPr>
            <a:normAutofit fontScale="90000"/>
          </a:bodyPr>
          <a:lstStyle/>
          <a:p>
            <a:br>
              <a:rPr lang="ro-RO"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o-RO"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i="0" u="none" strike="noStrike" baseline="0" dirty="0">
                <a:solidFill>
                  <a:srgbClr val="000000"/>
                </a:solidFill>
                <a:latin typeface="+mn-lt"/>
              </a:rPr>
              <a:t>RECOMMEND</a:t>
            </a:r>
            <a:r>
              <a:rPr lang="ro-RO" sz="1800" b="0" i="0" u="none" strike="noStrike" baseline="0" dirty="0">
                <a:solidFill>
                  <a:srgbClr val="000000"/>
                </a:solidFill>
                <a:latin typeface="+mn-lt"/>
              </a:rPr>
              <a:t>  </a:t>
            </a:r>
            <a:r>
              <a:rPr lang="ro-RO" sz="2000" b="0" i="0" u="none" strike="noStrike" baseline="0" dirty="0">
                <a:solidFill>
                  <a:srgbClr val="000000"/>
                </a:solidFill>
                <a:latin typeface="Georgia" panose="02040502050405020303" pitchFamily="18" charset="0"/>
              </a:rPr>
              <a:t>                 </a:t>
            </a:r>
            <a:r>
              <a:rPr lang="en-US" sz="1800" b="1" i="1" u="none" strike="noStrike" baseline="0" dirty="0">
                <a:solidFill>
                  <a:srgbClr val="EF5221"/>
                </a:solidFill>
                <a:latin typeface="Georgia" panose="02040502050405020303" pitchFamily="18" charset="0"/>
              </a:rPr>
              <a:t>continued</a:t>
            </a:r>
            <a:endParaRPr lang="en-US" sz="2000" dirty="0">
              <a:solidFill>
                <a:schemeClr val="accent1"/>
              </a:solidFill>
            </a:endParaRPr>
          </a:p>
        </p:txBody>
      </p:sp>
      <p:sp>
        <p:nvSpPr>
          <p:cNvPr id="3" name="Content Placeholder 2">
            <a:extLst>
              <a:ext uri="{FF2B5EF4-FFF2-40B4-BE49-F238E27FC236}">
                <a16:creationId xmlns:a16="http://schemas.microsoft.com/office/drawing/2014/main" id="{08539244-2843-1819-C58A-950396B3F62A}"/>
              </a:ext>
            </a:extLst>
          </p:cNvPr>
          <p:cNvSpPr>
            <a:spLocks noGrp="1"/>
          </p:cNvSpPr>
          <p:nvPr>
            <p:ph idx="1"/>
          </p:nvPr>
        </p:nvSpPr>
        <p:spPr>
          <a:xfrm>
            <a:off x="298581" y="802433"/>
            <a:ext cx="9881117" cy="5439845"/>
          </a:xfrm>
        </p:spPr>
        <p:txBody>
          <a:bodyPr>
            <a:normAutofit/>
          </a:bodyPr>
          <a:lstStyle/>
          <a:p>
            <a:pPr marL="0" indent="0" algn="l">
              <a:buNone/>
            </a:pPr>
            <a:r>
              <a:rPr lang="ro-RO" sz="1700" b="1" dirty="0">
                <a:solidFill>
                  <a:srgbClr val="C00000"/>
                </a:solidFill>
                <a:latin typeface="+mj-lt"/>
              </a:rPr>
              <a:t> </a:t>
            </a:r>
            <a:endParaRPr lang="en-US" sz="1800" b="0" i="0" u="none" strike="noStrike" baseline="0" dirty="0">
              <a:solidFill>
                <a:srgbClr val="000000"/>
              </a:solidFill>
              <a:latin typeface="Trebuchet MS" panose="020B0603020202020204" pitchFamily="34" charset="0"/>
            </a:endParaRPr>
          </a:p>
          <a:p>
            <a:pPr marL="0" indent="0">
              <a:buNone/>
            </a:pPr>
            <a:r>
              <a:rPr lang="ro-RO" sz="2000" b="0" i="0" u="none" strike="noStrike" baseline="0" dirty="0">
                <a:solidFill>
                  <a:srgbClr val="C00000"/>
                </a:solidFill>
                <a:latin typeface="Times New Roman" panose="02020603050405020304" pitchFamily="18" charset="0"/>
                <a:cs typeface="Times New Roman" panose="02020603050405020304" pitchFamily="18" charset="0"/>
              </a:rPr>
              <a:t>a</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 child should </a:t>
            </a:r>
            <a:r>
              <a:rPr lang="en-US" sz="2000" b="0" i="0" u="sng" strike="noStrike" baseline="0" dirty="0">
                <a:solidFill>
                  <a:srgbClr val="C00000"/>
                </a:solidFill>
                <a:latin typeface="Times New Roman" panose="02020603050405020304" pitchFamily="18" charset="0"/>
                <a:cs typeface="Times New Roman" panose="02020603050405020304" pitchFamily="18" charset="0"/>
              </a:rPr>
              <a:t>understand</a:t>
            </a:r>
            <a:r>
              <a:rPr lang="ro-RO" sz="2000" b="0" i="0" u="none" strike="noStrike" baseline="0" dirty="0">
                <a:solidFill>
                  <a:srgbClr val="C00000"/>
                </a:solidFill>
                <a:latin typeface="Times New Roman" panose="02020603050405020304" pitchFamily="18" charset="0"/>
                <a:cs typeface="Times New Roman" panose="02020603050405020304" pitchFamily="18" charset="0"/>
              </a:rPr>
              <a:t>:</a:t>
            </a:r>
          </a:p>
          <a:p>
            <a:r>
              <a:rPr lang="en-US" sz="2000" b="0" i="0" u="none" strike="noStrike" baseline="0" dirty="0">
                <a:solidFill>
                  <a:srgbClr val="C00000"/>
                </a:solidFill>
                <a:latin typeface="Times New Roman" panose="02020603050405020304" pitchFamily="18" charset="0"/>
                <a:cs typeface="Times New Roman" panose="02020603050405020304" pitchFamily="18" charset="0"/>
              </a:rPr>
              <a:t> </a:t>
            </a:r>
            <a:r>
              <a:rPr lang="en-US" sz="2000" b="1" i="0" u="none" strike="noStrike" baseline="0" dirty="0">
                <a:solidFill>
                  <a:schemeClr val="accent1"/>
                </a:solidFill>
                <a:latin typeface="Times New Roman" panose="02020603050405020304" pitchFamily="18" charset="0"/>
                <a:cs typeface="Times New Roman" panose="02020603050405020304" pitchFamily="18" charset="0"/>
              </a:rPr>
              <a:t>the charges brought against him/her</a:t>
            </a:r>
            <a:r>
              <a:rPr lang="en-US" sz="2000" b="1" i="0" u="none" strike="noStrike" baseline="0" dirty="0">
                <a:solidFill>
                  <a:schemeClr val="tx2"/>
                </a:solidFill>
                <a:latin typeface="Times New Roman" panose="02020603050405020304" pitchFamily="18" charset="0"/>
                <a:cs typeface="Times New Roman" panose="02020603050405020304" pitchFamily="18" charset="0"/>
              </a:rPr>
              <a:t>, </a:t>
            </a:r>
            <a:endParaRPr lang="ro-RO" sz="2000" b="1" i="0" u="none" strike="noStrike" baseline="0" dirty="0">
              <a:solidFill>
                <a:schemeClr val="tx2"/>
              </a:solidFill>
              <a:latin typeface="Times New Roman" panose="02020603050405020304" pitchFamily="18" charset="0"/>
              <a:cs typeface="Times New Roman" panose="02020603050405020304" pitchFamily="18" charset="0"/>
            </a:endParaRPr>
          </a:p>
          <a:p>
            <a:r>
              <a:rPr lang="en-US" sz="2000" b="1" i="0" u="none" strike="noStrike" baseline="0" dirty="0">
                <a:solidFill>
                  <a:schemeClr val="accent1"/>
                </a:solidFill>
                <a:latin typeface="Times New Roman" panose="02020603050405020304" pitchFamily="18" charset="0"/>
                <a:cs typeface="Times New Roman" panose="02020603050405020304" pitchFamily="18" charset="0"/>
              </a:rPr>
              <a:t>possible consequences </a:t>
            </a:r>
            <a:r>
              <a:rPr lang="en-US" sz="2000" b="1" i="0" u="none" strike="noStrike" baseline="0" dirty="0">
                <a:solidFill>
                  <a:schemeClr val="tx2"/>
                </a:solidFill>
                <a:latin typeface="Times New Roman" panose="02020603050405020304" pitchFamily="18" charset="0"/>
                <a:cs typeface="Times New Roman" panose="02020603050405020304" pitchFamily="18" charset="0"/>
              </a:rPr>
              <a:t>and </a:t>
            </a:r>
            <a:r>
              <a:rPr lang="en-US" sz="2000" b="1" i="0" u="none" strike="noStrike" baseline="0" dirty="0">
                <a:solidFill>
                  <a:schemeClr val="accent1"/>
                </a:solidFill>
                <a:latin typeface="Times New Roman" panose="02020603050405020304" pitchFamily="18" charset="0"/>
                <a:cs typeface="Times New Roman" panose="02020603050405020304" pitchFamily="18" charset="0"/>
              </a:rPr>
              <a:t>penalties in</a:t>
            </a:r>
            <a:r>
              <a:rPr lang="ro-RO" sz="2000" b="1" i="0" u="none" strike="noStrike" baseline="0" dirty="0">
                <a:solidFill>
                  <a:schemeClr val="accent1"/>
                </a:solidFill>
                <a:latin typeface="Times New Roman" panose="02020603050405020304" pitchFamily="18" charset="0"/>
                <a:cs typeface="Times New Roman" panose="02020603050405020304" pitchFamily="18" charset="0"/>
              </a:rPr>
              <a:t> </a:t>
            </a:r>
            <a:r>
              <a:rPr lang="en-US" sz="2000" b="1" i="0" u="none" strike="noStrike" baseline="0" dirty="0">
                <a:solidFill>
                  <a:schemeClr val="accent1"/>
                </a:solidFill>
                <a:latin typeface="Times New Roman" panose="02020603050405020304" pitchFamily="18" charset="0"/>
                <a:cs typeface="Times New Roman" panose="02020603050405020304" pitchFamily="18" charset="0"/>
              </a:rPr>
              <a:t>order to better guide his/her legal counsel </a:t>
            </a:r>
            <a:r>
              <a:rPr lang="en-US" sz="2000" b="1" i="0" u="none" strike="noStrike" baseline="0" dirty="0">
                <a:solidFill>
                  <a:schemeClr val="tx2"/>
                </a:solidFill>
                <a:latin typeface="Times New Roman" panose="02020603050405020304" pitchFamily="18" charset="0"/>
                <a:cs typeface="Times New Roman" panose="02020603050405020304" pitchFamily="18" charset="0"/>
              </a:rPr>
              <a:t>and </a:t>
            </a:r>
            <a:endParaRPr lang="ro-RO" sz="2000" b="1" i="0" u="none" strike="noStrike" baseline="0" dirty="0">
              <a:solidFill>
                <a:schemeClr val="tx2"/>
              </a:solidFill>
              <a:latin typeface="Times New Roman" panose="02020603050405020304" pitchFamily="18" charset="0"/>
              <a:cs typeface="Times New Roman" panose="02020603050405020304" pitchFamily="18" charset="0"/>
            </a:endParaRPr>
          </a:p>
          <a:p>
            <a:r>
              <a:rPr lang="en-US" sz="2000" b="1" i="0" u="none" strike="noStrike" baseline="0" dirty="0">
                <a:solidFill>
                  <a:schemeClr val="accent1"/>
                </a:solidFill>
                <a:latin typeface="Times New Roman" panose="02020603050405020304" pitchFamily="18" charset="0"/>
                <a:cs typeface="Times New Roman" panose="02020603050405020304" pitchFamily="18" charset="0"/>
              </a:rPr>
              <a:t>to play an active role in the proceedings</a:t>
            </a:r>
            <a:r>
              <a:rPr lang="en-US" sz="2000" b="0" i="0" u="none" strike="noStrike" baseline="0" dirty="0">
                <a:solidFill>
                  <a:schemeClr val="accent1"/>
                </a:solidFill>
                <a:latin typeface="Times New Roman" panose="02020603050405020304" pitchFamily="18" charset="0"/>
                <a:cs typeface="Times New Roman" panose="02020603050405020304" pitchFamily="18" charset="0"/>
              </a:rPr>
              <a:t>; </a:t>
            </a:r>
            <a:endParaRPr lang="ro-RO" sz="2000" b="0" i="0" u="none" strike="noStrike" baseline="0" dirty="0">
              <a:solidFill>
                <a:schemeClr val="accent1"/>
              </a:solidFill>
              <a:latin typeface="Times New Roman" panose="02020603050405020304" pitchFamily="18" charset="0"/>
              <a:cs typeface="Times New Roman" panose="02020603050405020304" pitchFamily="18" charset="0"/>
            </a:endParaRPr>
          </a:p>
          <a:p>
            <a:pPr marL="0" indent="0">
              <a:buNone/>
            </a:pPr>
            <a:endParaRPr lang="en-US" sz="2000" b="0" i="0" u="none" strike="noStrike" baseline="0" dirty="0">
              <a:solidFill>
                <a:schemeClr val="accent1"/>
              </a:solidFill>
              <a:latin typeface="Times New Roman" panose="02020603050405020304" pitchFamily="18" charset="0"/>
              <a:cs typeface="Times New Roman" panose="02020603050405020304" pitchFamily="18" charset="0"/>
            </a:endParaRPr>
          </a:p>
          <a:p>
            <a:r>
              <a:rPr lang="en-US" sz="2000" b="0" i="1" u="none" strike="noStrike" baseline="0" dirty="0">
                <a:solidFill>
                  <a:srgbClr val="C00000"/>
                </a:solidFill>
                <a:latin typeface="Times New Roman" panose="02020603050405020304" pitchFamily="18" charset="0"/>
                <a:cs typeface="Times New Roman" panose="02020603050405020304" pitchFamily="18" charset="0"/>
              </a:rPr>
              <a:t>A child </a:t>
            </a:r>
            <a:r>
              <a:rPr lang="en-US" sz="2000" b="1" i="1" u="none" strike="noStrike" baseline="0" dirty="0">
                <a:solidFill>
                  <a:srgbClr val="C00000"/>
                </a:solidFill>
                <a:latin typeface="Times New Roman" panose="02020603050405020304" pitchFamily="18" charset="0"/>
                <a:cs typeface="Times New Roman" panose="02020603050405020304" pitchFamily="18" charset="0"/>
              </a:rPr>
              <a:t>should be notified promptly </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of </a:t>
            </a:r>
            <a:r>
              <a:rPr lang="en-US" sz="2000" b="1" i="0" u="none" strike="noStrike" baseline="0" dirty="0">
                <a:solidFill>
                  <a:srgbClr val="C00000"/>
                </a:solidFill>
                <a:latin typeface="Times New Roman" panose="02020603050405020304" pitchFamily="18" charset="0"/>
                <a:cs typeface="Times New Roman" panose="02020603050405020304" pitchFamily="18" charset="0"/>
              </a:rPr>
              <a:t>the charges brought</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 against him/her and </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this should appear </a:t>
            </a:r>
            <a:r>
              <a:rPr lang="en-US" sz="2000" b="0" i="1" u="none" strike="noStrike" baseline="0" dirty="0">
                <a:solidFill>
                  <a:srgbClr val="221E1F"/>
                </a:solidFill>
                <a:latin typeface="Times New Roman" panose="02020603050405020304" pitchFamily="18" charset="0"/>
                <a:cs typeface="Times New Roman" panose="02020603050405020304" pitchFamily="18" charset="0"/>
              </a:rPr>
              <a:t>in written </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form in the child’s own language</a:t>
            </a:r>
            <a:r>
              <a:rPr lang="ro-RO" sz="2000" b="0" i="0" u="none" strike="noStrike" baseline="0" dirty="0">
                <a:solidFill>
                  <a:srgbClr val="221E1F"/>
                </a:solidFill>
                <a:latin typeface="Times New Roman" panose="02020603050405020304" pitchFamily="18" charset="0"/>
                <a:cs typeface="Times New Roman" panose="02020603050405020304" pitchFamily="18" charset="0"/>
              </a:rPr>
              <a:t>;</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a:t>
            </a:r>
            <a:r>
              <a:rPr lang="en-US" sz="2000" b="0" i="0" u="none" strike="noStrike" baseline="0" dirty="0">
                <a:latin typeface="Times New Roman" panose="02020603050405020304" pitchFamily="18" charset="0"/>
                <a:cs typeface="Times New Roman" panose="02020603050405020304" pitchFamily="18" charset="0"/>
              </a:rPr>
              <a:t>Free assistance of an interpreter must be provided if needed</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a:t>
            </a:r>
          </a:p>
          <a:p>
            <a:pPr algn="just"/>
            <a:r>
              <a:rPr lang="en-US" sz="2000" i="0" u="none" strike="noStrike" baseline="0" dirty="0">
                <a:solidFill>
                  <a:srgbClr val="C00000"/>
                </a:solidFill>
                <a:latin typeface="Times New Roman" panose="02020603050405020304" pitchFamily="18" charset="0"/>
                <a:cs typeface="Times New Roman" panose="02020603050405020304" pitchFamily="18" charset="0"/>
              </a:rPr>
              <a:t>A child should receive adequate time/help </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in preparing and presenting </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his case with confidentiality</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a:t>
            </a:r>
          </a:p>
          <a:p>
            <a:pPr algn="just"/>
            <a:r>
              <a:rPr lang="en-US" sz="2000" b="0" i="0" u="none" strike="noStrike" baseline="0" dirty="0">
                <a:solidFill>
                  <a:srgbClr val="C00000"/>
                </a:solidFill>
                <a:latin typeface="Times New Roman" panose="02020603050405020304" pitchFamily="18" charset="0"/>
                <a:cs typeface="Times New Roman" panose="02020603050405020304" pitchFamily="18" charset="0"/>
              </a:rPr>
              <a:t>Decisions</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between </a:t>
            </a:r>
            <a:r>
              <a:rPr lang="en-US" sz="2000" b="1" i="0" u="none" strike="noStrike" baseline="0" dirty="0">
                <a:latin typeface="Times New Roman" panose="02020603050405020304" pitchFamily="18" charset="0"/>
                <a:cs typeface="Times New Roman" panose="02020603050405020304" pitchFamily="18" charset="0"/>
              </a:rPr>
              <a:t>arrest</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and </a:t>
            </a:r>
            <a:r>
              <a:rPr lang="en-US" sz="2000" b="1" i="0" u="none" strike="noStrike" baseline="0" dirty="0">
                <a:latin typeface="Times New Roman" panose="02020603050405020304" pitchFamily="18" charset="0"/>
                <a:cs typeface="Times New Roman" panose="02020603050405020304" pitchFamily="18" charset="0"/>
              </a:rPr>
              <a:t>sentencing </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should occur </a:t>
            </a:r>
            <a:r>
              <a:rPr lang="en-US" sz="2000" b="0" i="0" u="sng" strike="noStrike" baseline="0" dirty="0">
                <a:solidFill>
                  <a:srgbClr val="C00000"/>
                </a:solidFill>
                <a:latin typeface="Times New Roman" panose="02020603050405020304" pitchFamily="18" charset="0"/>
                <a:cs typeface="Times New Roman" panose="02020603050405020304" pitchFamily="18" charset="0"/>
              </a:rPr>
              <a:t>promptl</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y </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and </a:t>
            </a:r>
            <a:r>
              <a:rPr lang="en-US" sz="2000" b="0" i="0" u="sng" strike="noStrike" baseline="0" dirty="0">
                <a:solidFill>
                  <a:srgbClr val="C00000"/>
                </a:solidFill>
                <a:latin typeface="Times New Roman" panose="02020603050405020304" pitchFamily="18" charset="0"/>
                <a:cs typeface="Times New Roman" panose="02020603050405020304" pitchFamily="18" charset="0"/>
              </a:rPr>
              <a:t>within a given time limit</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a:t>
            </a:r>
          </a:p>
          <a:p>
            <a:pPr algn="just"/>
            <a:r>
              <a:rPr lang="en-US" sz="2000" b="1" i="0" u="none" strike="noStrike" baseline="0" dirty="0">
                <a:latin typeface="Times New Roman" panose="02020603050405020304" pitchFamily="18" charset="0"/>
                <a:cs typeface="Times New Roman" panose="02020603050405020304" pitchFamily="18" charset="0"/>
              </a:rPr>
              <a:t>The parents of the child </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should also be included to the greatest extent possible - </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they </a:t>
            </a:r>
            <a:r>
              <a:rPr lang="en-US" sz="2000" b="0" i="0" u="sng" strike="noStrike" baseline="0" dirty="0">
                <a:solidFill>
                  <a:srgbClr val="C00000"/>
                </a:solidFill>
                <a:latin typeface="Times New Roman" panose="02020603050405020304" pitchFamily="18" charset="0"/>
                <a:cs typeface="Times New Roman" panose="02020603050405020304" pitchFamily="18" charset="0"/>
              </a:rPr>
              <a:t>should receive information</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 about </a:t>
            </a:r>
            <a:r>
              <a:rPr lang="en-US" sz="2000" b="0" i="1" u="none" strike="noStrike" baseline="0" dirty="0">
                <a:solidFill>
                  <a:srgbClr val="C00000"/>
                </a:solidFill>
                <a:latin typeface="Times New Roman" panose="02020603050405020304" pitchFamily="18" charset="0"/>
                <a:cs typeface="Times New Roman" panose="02020603050405020304" pitchFamily="18" charset="0"/>
              </a:rPr>
              <a:t>the case </a:t>
            </a:r>
            <a:r>
              <a:rPr lang="en-US" sz="2000" b="0" i="1" u="none" strike="noStrike" baseline="0" dirty="0">
                <a:latin typeface="Times New Roman" panose="02020603050405020304" pitchFamily="18" charset="0"/>
                <a:cs typeface="Times New Roman" panose="02020603050405020304" pitchFamily="18" charset="0"/>
              </a:rPr>
              <a:t>and </a:t>
            </a:r>
            <a:r>
              <a:rPr lang="en-US" sz="2000" b="0" i="1" u="none" strike="noStrike" baseline="0" dirty="0">
                <a:solidFill>
                  <a:srgbClr val="C00000"/>
                </a:solidFill>
                <a:latin typeface="Times New Roman" panose="02020603050405020304" pitchFamily="18" charset="0"/>
                <a:cs typeface="Times New Roman" panose="02020603050405020304" pitchFamily="18" charset="0"/>
              </a:rPr>
              <a:t>be invited to all proceedings</a:t>
            </a:r>
            <a:r>
              <a:rPr lang="en-US" sz="2000" b="0" i="0" u="none" strike="noStrike" baseline="0" dirty="0">
                <a:solidFill>
                  <a:srgbClr val="C00000"/>
                </a:solidFill>
                <a:latin typeface="Times New Roman" panose="02020603050405020304" pitchFamily="18" charset="0"/>
                <a:cs typeface="Times New Roman" panose="02020603050405020304" pitchFamily="18" charset="0"/>
              </a:rPr>
              <a:t>;</a:t>
            </a:r>
            <a:r>
              <a:rPr lang="en-US" sz="2000" b="0" i="0" u="none" strike="noStrike" baseline="0" dirty="0">
                <a:solidFill>
                  <a:srgbClr val="221E1F"/>
                </a:solidFill>
                <a:latin typeface="Times New Roman" panose="02020603050405020304" pitchFamily="18"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366297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9925-A379-82E0-6461-7146852911D3}"/>
              </a:ext>
            </a:extLst>
          </p:cNvPr>
          <p:cNvSpPr>
            <a:spLocks noGrp="1"/>
          </p:cNvSpPr>
          <p:nvPr>
            <p:ph type="title"/>
          </p:nvPr>
        </p:nvSpPr>
        <p:spPr>
          <a:xfrm>
            <a:off x="485192" y="335902"/>
            <a:ext cx="10868609" cy="438539"/>
          </a:xfrm>
        </p:spPr>
        <p:txBody>
          <a:bodyPr>
            <a:normAutofit fontScale="90000"/>
          </a:bodyPr>
          <a:lstStyle/>
          <a:p>
            <a:pPr algn="ctr"/>
            <a:br>
              <a:rPr lang="ro-RO" sz="18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1800" b="0" i="0" u="none" strike="noStrike" baseline="0" dirty="0">
                <a:solidFill>
                  <a:srgbClr val="000000"/>
                </a:solidFill>
                <a:latin typeface="Georgia" panose="02040502050405020303" pitchFamily="18" charset="0"/>
              </a:rPr>
              <a:t>RECOMMEND</a:t>
            </a:r>
            <a:r>
              <a:rPr lang="ro-RO" sz="1800" b="0" i="0" u="none" strike="noStrike" baseline="0" dirty="0">
                <a:solidFill>
                  <a:srgbClr val="000000"/>
                </a:solidFill>
                <a:latin typeface="Georgia" panose="02040502050405020303" pitchFamily="18" charset="0"/>
              </a:rPr>
              <a:t>                   </a:t>
            </a:r>
            <a:r>
              <a:rPr lang="en-US" sz="1600" b="1" i="1" u="none" strike="noStrike" baseline="0" dirty="0">
                <a:solidFill>
                  <a:srgbClr val="EF5221"/>
                </a:solidFill>
                <a:latin typeface="Georgia" panose="02040502050405020303" pitchFamily="18" charset="0"/>
              </a:rPr>
              <a:t>continued</a:t>
            </a:r>
            <a:endParaRPr lang="en-US" sz="1800" u="sng" dirty="0"/>
          </a:p>
        </p:txBody>
      </p:sp>
      <p:sp>
        <p:nvSpPr>
          <p:cNvPr id="3" name="Content Placeholder 2">
            <a:extLst>
              <a:ext uri="{FF2B5EF4-FFF2-40B4-BE49-F238E27FC236}">
                <a16:creationId xmlns:a16="http://schemas.microsoft.com/office/drawing/2014/main" id="{2193989F-929B-D1B3-BFC7-32030DD8DC80}"/>
              </a:ext>
            </a:extLst>
          </p:cNvPr>
          <p:cNvSpPr>
            <a:spLocks noGrp="1"/>
          </p:cNvSpPr>
          <p:nvPr>
            <p:ph idx="1"/>
          </p:nvPr>
        </p:nvSpPr>
        <p:spPr>
          <a:xfrm>
            <a:off x="307909" y="1082352"/>
            <a:ext cx="11045891" cy="5523721"/>
          </a:xfrm>
        </p:spPr>
        <p:txBody>
          <a:bodyPr>
            <a:normAutofit/>
          </a:bodyPr>
          <a:lstStyle/>
          <a:p>
            <a:endParaRPr lang="ro-RO" sz="1800" u="sng" dirty="0">
              <a:solidFill>
                <a:schemeClr val="accent1"/>
              </a:solidFill>
            </a:endParaRPr>
          </a:p>
          <a:p>
            <a:pPr algn="just"/>
            <a:r>
              <a:rPr lang="ro-RO" sz="2400" b="0" i="0" u="none" strike="noStrike" baseline="0" dirty="0">
                <a:solidFill>
                  <a:srgbClr val="221E1F"/>
                </a:solidFill>
                <a:latin typeface="+mj-lt"/>
              </a:rPr>
              <a:t>a</a:t>
            </a:r>
            <a:r>
              <a:rPr lang="en-US" sz="2400" b="0" i="0" u="none" strike="noStrike" baseline="0" dirty="0" err="1">
                <a:solidFill>
                  <a:srgbClr val="221E1F"/>
                </a:solidFill>
                <a:latin typeface="+mj-lt"/>
              </a:rPr>
              <a:t>ny</a:t>
            </a:r>
            <a:r>
              <a:rPr lang="en-US" sz="2400" b="0" i="0" u="none" strike="noStrike" baseline="0" dirty="0">
                <a:solidFill>
                  <a:srgbClr val="221E1F"/>
                </a:solidFill>
                <a:latin typeface="+mj-lt"/>
              </a:rPr>
              <a:t> evidence provided by a child </a:t>
            </a:r>
            <a:r>
              <a:rPr lang="en-US" sz="2400" b="0" i="0" u="sng" strike="noStrike" baseline="0" dirty="0">
                <a:solidFill>
                  <a:srgbClr val="C00000"/>
                </a:solidFill>
                <a:latin typeface="+mj-lt"/>
              </a:rPr>
              <a:t>should be</a:t>
            </a:r>
            <a:r>
              <a:rPr lang="en-US" sz="2400" b="0" i="0" u="none" strike="noStrike" baseline="0" dirty="0">
                <a:solidFill>
                  <a:srgbClr val="C00000"/>
                </a:solidFill>
                <a:latin typeface="+mj-lt"/>
              </a:rPr>
              <a:t> voluntary </a:t>
            </a:r>
            <a:r>
              <a:rPr lang="en-US" sz="2400" b="0" i="0" u="none" strike="noStrike" baseline="0" dirty="0">
                <a:solidFill>
                  <a:srgbClr val="221E1F"/>
                </a:solidFill>
                <a:latin typeface="+mj-lt"/>
              </a:rPr>
              <a:t>and </a:t>
            </a:r>
            <a:r>
              <a:rPr lang="en-US" sz="2400" b="0" i="0" u="none" strike="noStrike" baseline="0" dirty="0">
                <a:solidFill>
                  <a:srgbClr val="C00000"/>
                </a:solidFill>
                <a:latin typeface="+mj-lt"/>
              </a:rPr>
              <a:t>provided willingly </a:t>
            </a:r>
            <a:r>
              <a:rPr lang="en-US" sz="2400" b="0" i="0" u="sng" strike="noStrike" baseline="0" dirty="0">
                <a:solidFill>
                  <a:srgbClr val="C00000"/>
                </a:solidFill>
                <a:latin typeface="+mj-lt"/>
              </a:rPr>
              <a:t>without pressure</a:t>
            </a:r>
            <a:r>
              <a:rPr lang="en-US" sz="2400" b="0" i="0" u="none" strike="noStrike" baseline="0" dirty="0">
                <a:solidFill>
                  <a:srgbClr val="221E1F"/>
                </a:solidFill>
                <a:latin typeface="+mj-lt"/>
              </a:rPr>
              <a:t>; </a:t>
            </a:r>
          </a:p>
          <a:p>
            <a:pPr algn="just"/>
            <a:r>
              <a:rPr lang="en-US" sz="2400" b="0" i="0" u="none" strike="noStrike" baseline="0" dirty="0">
                <a:latin typeface="+mj-lt"/>
              </a:rPr>
              <a:t>a child should be informed</a:t>
            </a:r>
            <a:r>
              <a:rPr lang="en-US" sz="2400" b="0" i="0" u="none" strike="noStrike" baseline="0" dirty="0">
                <a:solidFill>
                  <a:srgbClr val="221E1F"/>
                </a:solidFill>
                <a:latin typeface="+mj-lt"/>
              </a:rPr>
              <a:t> of his</a:t>
            </a:r>
            <a:r>
              <a:rPr lang="en-US" sz="2400" b="0" i="0" u="none" strike="noStrike" baseline="0" dirty="0">
                <a:solidFill>
                  <a:schemeClr val="accent1"/>
                </a:solidFill>
                <a:latin typeface="+mj-lt"/>
              </a:rPr>
              <a:t>/her </a:t>
            </a:r>
            <a:r>
              <a:rPr lang="en-US" sz="2400" b="0" i="0" u="sng" strike="noStrike" baseline="0" dirty="0">
                <a:solidFill>
                  <a:srgbClr val="C00000"/>
                </a:solidFill>
                <a:latin typeface="+mj-lt"/>
              </a:rPr>
              <a:t>right to examine </a:t>
            </a:r>
            <a:r>
              <a:rPr lang="en-US" sz="2400" b="0" i="0" u="none" strike="noStrike" baseline="0" dirty="0">
                <a:solidFill>
                  <a:srgbClr val="C00000"/>
                </a:solidFill>
                <a:latin typeface="+mj-lt"/>
              </a:rPr>
              <a:t>the witness personally if he/she wishes</a:t>
            </a:r>
            <a:r>
              <a:rPr lang="en-US" sz="2400" b="0" i="0" u="none" strike="noStrike" baseline="0" dirty="0">
                <a:solidFill>
                  <a:srgbClr val="221E1F"/>
                </a:solidFill>
                <a:latin typeface="+mj-lt"/>
              </a:rPr>
              <a:t>;  </a:t>
            </a:r>
          </a:p>
          <a:p>
            <a:pPr algn="just"/>
            <a:r>
              <a:rPr lang="en-US" sz="2400" b="0" i="0" u="none" strike="noStrike" baseline="0" dirty="0">
                <a:solidFill>
                  <a:srgbClr val="C00000"/>
                </a:solidFill>
                <a:latin typeface="+mj-lt"/>
              </a:rPr>
              <a:t>a child has the same right as adults</a:t>
            </a:r>
            <a:r>
              <a:rPr lang="en-US" sz="2400" b="0" i="0" u="none" strike="noStrike" baseline="0" dirty="0">
                <a:solidFill>
                  <a:srgbClr val="221E1F"/>
                </a:solidFill>
                <a:latin typeface="+mj-lt"/>
              </a:rPr>
              <a:t> </a:t>
            </a:r>
            <a:r>
              <a:rPr lang="en-US" sz="2400" b="1" i="0" u="sng" strike="noStrike" baseline="0" dirty="0">
                <a:latin typeface="+mj-lt"/>
              </a:rPr>
              <a:t>to appeal the decision </a:t>
            </a:r>
            <a:r>
              <a:rPr lang="en-US" sz="2400" b="1" i="0" u="none" strike="noStrike" baseline="0" dirty="0">
                <a:latin typeface="+mj-lt"/>
              </a:rPr>
              <a:t>taken against him or her</a:t>
            </a:r>
            <a:r>
              <a:rPr lang="en-US" sz="2400" b="0" i="0" u="none" strike="noStrike" baseline="0" dirty="0">
                <a:solidFill>
                  <a:srgbClr val="221E1F"/>
                </a:solidFill>
                <a:latin typeface="+mj-lt"/>
              </a:rPr>
              <a:t>;  </a:t>
            </a:r>
          </a:p>
          <a:p>
            <a:pPr algn="just"/>
            <a:r>
              <a:rPr lang="en-US" sz="2400" b="0" i="0" u="none" strike="noStrike" baseline="0" dirty="0">
                <a:latin typeface="+mj-lt"/>
              </a:rPr>
              <a:t>children who have disabilities </a:t>
            </a:r>
            <a:r>
              <a:rPr lang="en-US" sz="2400" i="0" u="sng" strike="noStrike" baseline="0" dirty="0">
                <a:solidFill>
                  <a:schemeClr val="accent2"/>
                </a:solidFill>
                <a:latin typeface="+mj-lt"/>
              </a:rPr>
              <a:t>should work </a:t>
            </a:r>
            <a:r>
              <a:rPr lang="en-US" sz="2400" b="0" i="0" u="none" strike="noStrike" baseline="0" dirty="0">
                <a:solidFill>
                  <a:srgbClr val="C00000"/>
                </a:solidFill>
                <a:latin typeface="+mj-lt"/>
              </a:rPr>
              <a:t>with appropriate trained professionals who can provide assistance to them in preparing the case</a:t>
            </a:r>
            <a:r>
              <a:rPr lang="en-US" sz="2400" b="0" i="0" u="none" strike="noStrike" baseline="0" dirty="0">
                <a:solidFill>
                  <a:srgbClr val="221E1F"/>
                </a:solidFill>
                <a:latin typeface="+mj-lt"/>
              </a:rPr>
              <a:t>; </a:t>
            </a:r>
          </a:p>
          <a:p>
            <a:pPr algn="just"/>
            <a:r>
              <a:rPr lang="en-US" sz="2400" b="0" i="0" u="none" strike="noStrike" baseline="0" dirty="0">
                <a:solidFill>
                  <a:srgbClr val="C00000"/>
                </a:solidFill>
                <a:latin typeface="+mj-lt"/>
              </a:rPr>
              <a:t>children have the right to privacy</a:t>
            </a:r>
            <a:r>
              <a:rPr lang="ro-RO" sz="2400" b="0" i="0" u="none" strike="noStrike" baseline="0" dirty="0">
                <a:solidFill>
                  <a:srgbClr val="C00000"/>
                </a:solidFill>
                <a:latin typeface="+mj-lt"/>
              </a:rPr>
              <a:t>, </a:t>
            </a:r>
            <a:r>
              <a:rPr lang="ro-RO" sz="2400" b="0" i="0" u="none" strike="noStrike" baseline="0" dirty="0">
                <a:solidFill>
                  <a:schemeClr val="accent1"/>
                </a:solidFill>
                <a:latin typeface="+mj-lt"/>
              </a:rPr>
              <a:t>h</a:t>
            </a:r>
            <a:r>
              <a:rPr lang="en-US" sz="2400" b="0" i="0" u="none" strike="noStrike" baseline="0" dirty="0" err="1">
                <a:solidFill>
                  <a:srgbClr val="221E1F"/>
                </a:solidFill>
                <a:latin typeface="+mj-lt"/>
              </a:rPr>
              <a:t>earings</a:t>
            </a:r>
            <a:r>
              <a:rPr lang="en-US" sz="2400" b="0" i="0" u="none" strike="noStrike" baseline="0" dirty="0">
                <a:solidFill>
                  <a:srgbClr val="221E1F"/>
                </a:solidFill>
                <a:latin typeface="+mj-lt"/>
              </a:rPr>
              <a:t> of children in conflict with the </a:t>
            </a:r>
            <a:r>
              <a:rPr lang="en-US" sz="2400" b="0" i="0" u="sng" strike="noStrike" baseline="0" dirty="0">
                <a:solidFill>
                  <a:srgbClr val="221E1F"/>
                </a:solidFill>
                <a:latin typeface="+mj-lt"/>
              </a:rPr>
              <a:t>law should take place behind closed doors</a:t>
            </a:r>
            <a:r>
              <a:rPr lang="en-US" sz="2400" b="0" i="0" u="none" strike="noStrike" baseline="0" dirty="0">
                <a:solidFill>
                  <a:srgbClr val="221E1F"/>
                </a:solidFill>
                <a:latin typeface="+mj-lt"/>
              </a:rPr>
              <a:t> to the greatest extent possible and the child’s identity must be kept confidential; </a:t>
            </a:r>
          </a:p>
          <a:p>
            <a:pPr marL="0" indent="0">
              <a:buNone/>
            </a:pPr>
            <a:endParaRPr lang="en-US" dirty="0"/>
          </a:p>
        </p:txBody>
      </p:sp>
    </p:spTree>
    <p:extLst>
      <p:ext uri="{BB962C8B-B14F-4D97-AF65-F5344CB8AC3E}">
        <p14:creationId xmlns:p14="http://schemas.microsoft.com/office/powerpoint/2010/main" val="4264785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68C6F-9728-2717-FDB0-0D79C31B2A75}"/>
              </a:ext>
            </a:extLst>
          </p:cNvPr>
          <p:cNvSpPr>
            <a:spLocks noGrp="1"/>
          </p:cNvSpPr>
          <p:nvPr>
            <p:ph type="title"/>
          </p:nvPr>
        </p:nvSpPr>
        <p:spPr>
          <a:xfrm>
            <a:off x="349897" y="365125"/>
            <a:ext cx="10821955" cy="763879"/>
          </a:xfrm>
        </p:spPr>
        <p:txBody>
          <a:bodyPr>
            <a:normAutofit/>
          </a:bodyPr>
          <a:lstStyle/>
          <a:p>
            <a:pPr algn="ctr"/>
            <a:r>
              <a:rPr lang="ro-RO" sz="1600" dirty="0" err="1">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Issues</a:t>
            </a:r>
            <a:r>
              <a:rPr lang="ro-RO" sz="1600" dirty="0">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1600" dirty="0" err="1">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covered</a:t>
            </a:r>
            <a:r>
              <a:rPr lang="ro-RO" sz="1600" dirty="0">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1600" dirty="0">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a:solidFill>
                  <a:srgbClr val="C00000"/>
                </a:solidFill>
              </a:rPr>
              <a:t>Best interests of</a:t>
            </a:r>
            <a:r>
              <a:rPr lang="ro-RO" sz="1600" dirty="0">
                <a:solidFill>
                  <a:srgbClr val="C00000"/>
                </a:solidFill>
              </a:rPr>
              <a:t> </a:t>
            </a:r>
            <a:r>
              <a:rPr lang="en-US" sz="1600" dirty="0">
                <a:solidFill>
                  <a:srgbClr val="C00000"/>
                </a:solidFill>
              </a:rPr>
              <a:t>the child      </a:t>
            </a:r>
            <a:r>
              <a:rPr lang="en-US" altLang="en-US" sz="1600" dirty="0">
                <a:solidFill>
                  <a:schemeClr val="accent1"/>
                </a:solidFill>
                <a:latin typeface="Arial Unicode MS"/>
              </a:rPr>
              <a:t>The criminal procedure code of the Republic of Moldova</a:t>
            </a:r>
            <a:br>
              <a:rPr lang="en-US" sz="1600" dirty="0">
                <a:solidFill>
                  <a:schemeClr val="accent1"/>
                </a:solidFill>
              </a:rPr>
            </a:br>
            <a:br>
              <a:rPr lang="ro-RO" sz="16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600" dirty="0">
              <a:solidFill>
                <a:srgbClr val="C00000"/>
              </a:solidFill>
            </a:endParaRPr>
          </a:p>
        </p:txBody>
      </p:sp>
      <p:sp>
        <p:nvSpPr>
          <p:cNvPr id="3" name="Content Placeholder 2">
            <a:extLst>
              <a:ext uri="{FF2B5EF4-FFF2-40B4-BE49-F238E27FC236}">
                <a16:creationId xmlns:a16="http://schemas.microsoft.com/office/drawing/2014/main" id="{02B41956-A791-010E-C5C0-AAF26F671EAB}"/>
              </a:ext>
            </a:extLst>
          </p:cNvPr>
          <p:cNvSpPr>
            <a:spLocks noGrp="1"/>
          </p:cNvSpPr>
          <p:nvPr>
            <p:ph idx="1"/>
          </p:nvPr>
        </p:nvSpPr>
        <p:spPr>
          <a:xfrm>
            <a:off x="438539" y="942392"/>
            <a:ext cx="10915261" cy="5626359"/>
          </a:xfrm>
        </p:spPr>
        <p:txBody>
          <a:bodyPr>
            <a:normAutofit fontScale="25000" lnSpcReduction="20000"/>
          </a:bodyPr>
          <a:lstStyle/>
          <a:p>
            <a:pPr marL="0" indent="0" algn="just">
              <a:buNone/>
            </a:pPr>
            <a:endParaRPr lang="en-US" sz="2400" dirty="0">
              <a:solidFill>
                <a:srgbClr val="C00000"/>
              </a:solidFill>
              <a:latin typeface="Times New Roman" panose="02020603050405020304" pitchFamily="18" charset="0"/>
              <a:cs typeface="Times New Roman" panose="02020603050405020304" pitchFamily="18" charset="0"/>
            </a:endParaRPr>
          </a:p>
          <a:p>
            <a:pPr marL="0" indent="0" algn="just">
              <a:buNone/>
            </a:pPr>
            <a:r>
              <a:rPr lang="en-US" sz="9600" dirty="0">
                <a:solidFill>
                  <a:srgbClr val="C00000"/>
                </a:solidFill>
                <a:latin typeface="+mj-lt"/>
                <a:cs typeface="Times New Roman" panose="02020603050405020304" pitchFamily="18" charset="0"/>
              </a:rPr>
              <a:t>Respect </a:t>
            </a:r>
            <a:r>
              <a:rPr lang="en-US" sz="9600" b="1" dirty="0">
                <a:latin typeface="+mj-lt"/>
                <a:cs typeface="Times New Roman" panose="02020603050405020304" pitchFamily="18" charset="0"/>
              </a:rPr>
              <a:t>for rights </a:t>
            </a:r>
            <a:r>
              <a:rPr lang="en-US" sz="9600" dirty="0">
                <a:solidFill>
                  <a:srgbClr val="C00000"/>
                </a:solidFill>
                <a:latin typeface="+mj-lt"/>
                <a:cs typeface="Times New Roman" panose="02020603050405020304" pitchFamily="18" charset="0"/>
              </a:rPr>
              <a:t>and </a:t>
            </a:r>
            <a:r>
              <a:rPr lang="en-US" sz="9600" b="1" dirty="0">
                <a:latin typeface="+mj-lt"/>
                <a:cs typeface="Times New Roman" panose="02020603050405020304" pitchFamily="18" charset="0"/>
              </a:rPr>
              <a:t>freedoms</a:t>
            </a:r>
            <a:r>
              <a:rPr lang="ro-RO" sz="9600" b="1" dirty="0">
                <a:latin typeface="+mj-lt"/>
                <a:cs typeface="Times New Roman" panose="02020603050405020304" pitchFamily="18" charset="0"/>
              </a:rPr>
              <a:t> </a:t>
            </a:r>
            <a:r>
              <a:rPr lang="en-US" sz="9600" b="1" dirty="0">
                <a:latin typeface="+mj-lt"/>
                <a:cs typeface="Times New Roman" panose="02020603050405020304" pitchFamily="18" charset="0"/>
              </a:rPr>
              <a:t>and human dignity</a:t>
            </a:r>
            <a:r>
              <a:rPr lang="ro-RO" sz="9600" dirty="0">
                <a:solidFill>
                  <a:schemeClr val="accent1"/>
                </a:solidFill>
                <a:latin typeface="+mj-lt"/>
                <a:cs typeface="Times New Roman" panose="02020603050405020304" pitchFamily="18" charset="0"/>
              </a:rPr>
              <a:t>;</a:t>
            </a:r>
            <a:r>
              <a:rPr lang="en-US" sz="9600" dirty="0">
                <a:solidFill>
                  <a:schemeClr val="accent1"/>
                </a:solidFill>
                <a:latin typeface="+mj-lt"/>
                <a:cs typeface="Times New Roman" panose="02020603050405020304" pitchFamily="18" charset="0"/>
              </a:rPr>
              <a:t> </a:t>
            </a:r>
            <a:endParaRPr lang="ro-RO" sz="9600" dirty="0">
              <a:solidFill>
                <a:schemeClr val="accent1"/>
              </a:solidFill>
              <a:latin typeface="+mj-lt"/>
              <a:cs typeface="Times New Roman" panose="02020603050405020304" pitchFamily="18" charset="0"/>
            </a:endParaRPr>
          </a:p>
          <a:p>
            <a:pPr marL="0" indent="0" algn="just">
              <a:buNone/>
            </a:pPr>
            <a:endParaRPr lang="ro-RO" sz="9600" dirty="0">
              <a:solidFill>
                <a:srgbClr val="C00000"/>
              </a:solidFill>
              <a:latin typeface="+mj-lt"/>
              <a:cs typeface="Times New Roman" panose="02020603050405020304" pitchFamily="18" charset="0"/>
            </a:endParaRPr>
          </a:p>
          <a:p>
            <a:pPr marL="0" marR="0">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600" dirty="0">
                <a:solidFill>
                  <a:srgbClr val="C00000"/>
                </a:solidFill>
                <a:latin typeface="+mj-lt"/>
                <a:cs typeface="Times New Roman" panose="02020603050405020304" pitchFamily="18" charset="0"/>
              </a:rPr>
              <a:t>If a minor is a victim or witness, action will be taken to respect </a:t>
            </a:r>
            <a:r>
              <a:rPr lang="en-US" sz="9600" b="1" dirty="0">
                <a:solidFill>
                  <a:srgbClr val="002060"/>
                </a:solidFill>
                <a:latin typeface="+mj-lt"/>
                <a:cs typeface="Times New Roman" panose="02020603050405020304" pitchFamily="18" charset="0"/>
              </a:rPr>
              <a:t>his interests in any phase of the criminal process (article 10</a:t>
            </a:r>
            <a:r>
              <a:rPr kumimoji="0" lang="en-US" altLang="en-US" sz="9600" b="0" i="0" u="none" strike="noStrike" cap="none" normalizeH="0" baseline="0" dirty="0">
                <a:ln>
                  <a:noFill/>
                </a:ln>
                <a:solidFill>
                  <a:schemeClr val="tx1"/>
                </a:solidFill>
                <a:effectLst/>
                <a:latin typeface="+mj-lt"/>
              </a:rPr>
              <a:t>)</a:t>
            </a:r>
          </a:p>
          <a:p>
            <a:pPr marL="0" marR="0" indent="0" algn="just">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600" dirty="0">
                <a:effectLst/>
                <a:latin typeface="+mj-lt"/>
                <a:ea typeface="Aptos" panose="020B0004020202020204" pitchFamily="34" charset="0"/>
                <a:cs typeface="Times New Roman" panose="02020603050405020304" pitchFamily="18" charset="0"/>
              </a:rPr>
              <a:t>                  </a:t>
            </a:r>
            <a:r>
              <a:rPr lang="en-US" sz="9600" dirty="0">
                <a:solidFill>
                  <a:srgbClr val="C00000"/>
                </a:solidFill>
                <a:effectLst/>
                <a:latin typeface="+mj-lt"/>
                <a:ea typeface="Aptos" panose="020B0004020202020204" pitchFamily="34" charset="0"/>
                <a:cs typeface="Times New Roman" panose="02020603050405020304" pitchFamily="18" charset="0"/>
              </a:rPr>
              <a:t>Publicity of the court session </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(2) (</a:t>
            </a:r>
            <a:r>
              <a:rPr kumimoji="0" lang="en-US" altLang="en-US" sz="9600" b="0" i="0" u="none" strike="noStrike" cap="none" normalizeH="0" baseline="0" dirty="0">
                <a:ln>
                  <a:noFill/>
                </a:ln>
                <a:solidFill>
                  <a:schemeClr val="accent1"/>
                </a:solidFill>
                <a:effectLst/>
                <a:latin typeface="+mj-lt"/>
              </a:rPr>
              <a:t>art.18)</a:t>
            </a:r>
            <a:endParaRPr lang="en-US" sz="9600" kern="0" dirty="0">
              <a:solidFill>
                <a:schemeClr val="accent1"/>
              </a:solidFill>
              <a:effectLst/>
              <a:latin typeface="+mj-lt"/>
              <a:ea typeface="Times New Roman" panose="02020603050405020304" pitchFamily="18" charset="0"/>
              <a:cs typeface="Times New Roman" panose="02020603050405020304" pitchFamily="18" charset="0"/>
            </a:endParaRPr>
          </a:p>
          <a:p>
            <a:pPr marL="0" marR="0" algn="just">
              <a:lnSpc>
                <a:spcPct val="107000"/>
              </a:lnSpc>
              <a:spcBef>
                <a:spcPts val="0"/>
              </a:spcBef>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600" kern="0" dirty="0">
                <a:solidFill>
                  <a:schemeClr val="accent1"/>
                </a:solidFill>
                <a:effectLst/>
                <a:latin typeface="+mj-lt"/>
                <a:ea typeface="Times New Roman" panose="02020603050405020304" pitchFamily="18" charset="0"/>
                <a:cs typeface="Times New Roman" panose="02020603050405020304" pitchFamily="18" charset="0"/>
              </a:rPr>
              <a:t>access to the meeting room </a:t>
            </a:r>
            <a:r>
              <a:rPr lang="en-US" sz="9600" b="1" kern="0" dirty="0">
                <a:solidFill>
                  <a:schemeClr val="accent1"/>
                </a:solidFill>
                <a:effectLst/>
                <a:latin typeface="+mj-lt"/>
                <a:ea typeface="Times New Roman" panose="02020603050405020304" pitchFamily="18" charset="0"/>
                <a:cs typeface="Times New Roman" panose="02020603050405020304" pitchFamily="18" charset="0"/>
              </a:rPr>
              <a:t>may be prohibited</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 </a:t>
            </a:r>
            <a:r>
              <a:rPr lang="en-US" sz="9600" u="sng" kern="0" dirty="0">
                <a:solidFill>
                  <a:schemeClr val="accent1"/>
                </a:solidFill>
                <a:effectLst/>
                <a:latin typeface="+mj-lt"/>
                <a:ea typeface="Times New Roman" panose="02020603050405020304" pitchFamily="18" charset="0"/>
                <a:cs typeface="Times New Roman" panose="02020603050405020304" pitchFamily="18" charset="0"/>
              </a:rPr>
              <a:t>to the press or the public</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 </a:t>
            </a:r>
            <a:r>
              <a:rPr lang="en-US" sz="9600" b="1" kern="0" dirty="0">
                <a:solidFill>
                  <a:schemeClr val="accent1"/>
                </a:solidFill>
                <a:effectLst/>
                <a:latin typeface="+mj-lt"/>
                <a:ea typeface="Times New Roman" panose="02020603050405020304" pitchFamily="18" charset="0"/>
                <a:cs typeface="Times New Roman" panose="02020603050405020304" pitchFamily="18" charset="0"/>
              </a:rPr>
              <a:t>by reasoned conclusion</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 </a:t>
            </a:r>
          </a:p>
          <a:p>
            <a:pPr marL="0" marR="0">
              <a:lnSpc>
                <a:spcPct val="107000"/>
              </a:lnSpc>
              <a:spcBef>
                <a:spcPts val="0"/>
              </a:spcBef>
              <a:spcAft>
                <a:spcPts val="800"/>
              </a:spcAft>
            </a:pPr>
            <a:r>
              <a:rPr lang="en-US" sz="9600" kern="0" dirty="0">
                <a:solidFill>
                  <a:schemeClr val="accent1"/>
                </a:solidFill>
                <a:effectLst/>
                <a:latin typeface="+mj-lt"/>
                <a:ea typeface="Times New Roman" panose="02020603050405020304" pitchFamily="18" charset="0"/>
                <a:cs typeface="Times New Roman" panose="02020603050405020304" pitchFamily="18" charset="0"/>
              </a:rPr>
              <a:t>for the </a:t>
            </a:r>
            <a:r>
              <a:rPr lang="en-US" sz="9600" b="1" kern="0" dirty="0">
                <a:solidFill>
                  <a:schemeClr val="accent1"/>
                </a:solidFill>
                <a:effectLst/>
                <a:latin typeface="+mj-lt"/>
                <a:ea typeface="Times New Roman" panose="02020603050405020304" pitchFamily="18" charset="0"/>
                <a:cs typeface="Times New Roman" panose="02020603050405020304" pitchFamily="18" charset="0"/>
              </a:rPr>
              <a:t>whole process</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 or </a:t>
            </a:r>
            <a:r>
              <a:rPr lang="en-US" sz="9600" b="1" kern="0" dirty="0">
                <a:solidFill>
                  <a:schemeClr val="accent1"/>
                </a:solidFill>
                <a:effectLst/>
                <a:latin typeface="+mj-lt"/>
                <a:ea typeface="Times New Roman" panose="02020603050405020304" pitchFamily="18" charset="0"/>
                <a:cs typeface="Times New Roman" panose="02020603050405020304" pitchFamily="18" charset="0"/>
              </a:rPr>
              <a:t>a part of the process</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 </a:t>
            </a:r>
            <a:r>
              <a:rPr lang="en-US" sz="9600" kern="100" dirty="0">
                <a:effectLst/>
                <a:latin typeface="+mj-lt"/>
                <a:ea typeface="Aptos" panose="020B0004020202020204" pitchFamily="34" charset="0"/>
                <a:cs typeface="Times New Roman" panose="02020603050405020304" pitchFamily="18" charset="0"/>
              </a:rPr>
              <a:t>when </a:t>
            </a:r>
            <a:r>
              <a:rPr lang="en-US" sz="9600" b="1" kern="100" dirty="0">
                <a:solidFill>
                  <a:srgbClr val="C00000"/>
                </a:solidFill>
                <a:effectLst/>
                <a:latin typeface="+mj-lt"/>
                <a:ea typeface="Aptos" panose="020B0004020202020204" pitchFamily="34" charset="0"/>
                <a:cs typeface="Times New Roman" panose="02020603050405020304" pitchFamily="18" charset="0"/>
              </a:rPr>
              <a:t>the interests of minors</a:t>
            </a:r>
            <a:r>
              <a:rPr lang="en-US" sz="9600" kern="100" dirty="0">
                <a:solidFill>
                  <a:srgbClr val="C00000"/>
                </a:solidFill>
                <a:effectLst/>
                <a:latin typeface="+mj-lt"/>
                <a:ea typeface="Aptos" panose="020B0004020202020204" pitchFamily="34" charset="0"/>
                <a:cs typeface="Times New Roman" panose="02020603050405020304" pitchFamily="18" charset="0"/>
              </a:rPr>
              <a:t> </a:t>
            </a:r>
            <a:r>
              <a:rPr lang="en-US" sz="9600" kern="100" dirty="0">
                <a:effectLst/>
                <a:latin typeface="+mj-lt"/>
                <a:ea typeface="Aptos" panose="020B0004020202020204" pitchFamily="34" charset="0"/>
                <a:cs typeface="Times New Roman" panose="02020603050405020304" pitchFamily="18" charset="0"/>
              </a:rPr>
              <a:t>or the protection of the private life of the parties </a:t>
            </a:r>
            <a:r>
              <a:rPr lang="en-US" sz="9600" b="1" kern="100" dirty="0">
                <a:solidFill>
                  <a:srgbClr val="C00000"/>
                </a:solidFill>
                <a:effectLst/>
                <a:latin typeface="+mj-lt"/>
                <a:ea typeface="Aptos" panose="020B0004020202020204" pitchFamily="34" charset="0"/>
                <a:cs typeface="Times New Roman" panose="02020603050405020304" pitchFamily="18" charset="0"/>
              </a:rPr>
              <a:t>in the process require it </a:t>
            </a:r>
            <a:r>
              <a:rPr lang="en-US" sz="9600" b="1" kern="100" dirty="0">
                <a:effectLst/>
                <a:latin typeface="+mj-lt"/>
                <a:ea typeface="Aptos" panose="020B0004020202020204" pitchFamily="34" charset="0"/>
                <a:cs typeface="Times New Roman" panose="02020603050405020304" pitchFamily="18" charset="0"/>
              </a:rPr>
              <a:t> </a:t>
            </a:r>
            <a:r>
              <a:rPr lang="en-US" sz="9600" kern="0" dirty="0">
                <a:solidFill>
                  <a:schemeClr val="accent1"/>
                </a:solidFill>
                <a:effectLst/>
                <a:latin typeface="+mj-lt"/>
                <a:ea typeface="Times New Roman" panose="02020603050405020304" pitchFamily="18" charset="0"/>
                <a:cs typeface="Times New Roman" panose="02020603050405020304" pitchFamily="18" charset="0"/>
              </a:rPr>
              <a:t>(</a:t>
            </a:r>
            <a:r>
              <a:rPr kumimoji="0" lang="en-US" altLang="en-US" sz="9600" b="0" i="0" u="none" strike="noStrike" cap="none" normalizeH="0" baseline="0" dirty="0">
                <a:ln>
                  <a:noFill/>
                </a:ln>
                <a:solidFill>
                  <a:schemeClr val="accent1"/>
                </a:solidFill>
                <a:effectLst/>
                <a:latin typeface="+mj-lt"/>
              </a:rPr>
              <a:t>art.18 )</a:t>
            </a:r>
            <a:r>
              <a:rPr kumimoji="0" lang="ro-RO" altLang="en-US" sz="9600" b="0" i="0" u="none" strike="noStrike" cap="none" normalizeH="0" baseline="0" dirty="0">
                <a:ln>
                  <a:noFill/>
                </a:ln>
                <a:solidFill>
                  <a:schemeClr val="accent1"/>
                </a:solidFill>
                <a:effectLst/>
                <a:latin typeface="+mj-lt"/>
              </a:rPr>
              <a:t>;</a:t>
            </a:r>
          </a:p>
          <a:p>
            <a:pPr marL="0" marR="0">
              <a:lnSpc>
                <a:spcPct val="107000"/>
              </a:lnSpc>
              <a:spcBef>
                <a:spcPts val="0"/>
              </a:spcBef>
              <a:spcAft>
                <a:spcPts val="800"/>
              </a:spcAft>
            </a:pPr>
            <a:r>
              <a:rPr lang="ro-RO" sz="9600" kern="100" dirty="0">
                <a:effectLst/>
                <a:latin typeface="+mj-lt"/>
                <a:ea typeface="Aptos" panose="020B0004020202020204" pitchFamily="34" charset="0"/>
                <a:cs typeface="Times New Roman" panose="02020603050405020304" pitchFamily="18" charset="0"/>
              </a:rPr>
              <a:t>i</a:t>
            </a:r>
            <a:r>
              <a:rPr lang="en-US" sz="9600" kern="100" dirty="0">
                <a:solidFill>
                  <a:schemeClr val="accent1"/>
                </a:solidFill>
                <a:effectLst/>
                <a:latin typeface="+mj-lt"/>
                <a:ea typeface="Aptos" panose="020B0004020202020204" pitchFamily="34" charset="0"/>
                <a:cs typeface="Times New Roman" panose="02020603050405020304" pitchFamily="18" charset="0"/>
              </a:rPr>
              <a:t>n the trial where </a:t>
            </a:r>
            <a:r>
              <a:rPr lang="en-US" sz="9600" b="1" kern="100" dirty="0">
                <a:solidFill>
                  <a:srgbClr val="FF0000"/>
                </a:solidFill>
                <a:effectLst/>
                <a:latin typeface="+mj-lt"/>
                <a:ea typeface="Aptos" panose="020B0004020202020204" pitchFamily="34" charset="0"/>
                <a:cs typeface="Times New Roman" panose="02020603050405020304" pitchFamily="18" charset="0"/>
              </a:rPr>
              <a:t>a minor </a:t>
            </a:r>
            <a:r>
              <a:rPr lang="en-US" sz="9600" u="sng" kern="100" dirty="0">
                <a:solidFill>
                  <a:srgbClr val="FF0000"/>
                </a:solidFill>
                <a:effectLst/>
                <a:latin typeface="+mj-lt"/>
                <a:ea typeface="Aptos" panose="020B0004020202020204" pitchFamily="34" charset="0"/>
                <a:cs typeface="Times New Roman" panose="02020603050405020304" pitchFamily="18" charset="0"/>
              </a:rPr>
              <a:t>is a victim or witness</a:t>
            </a:r>
            <a:r>
              <a:rPr lang="en-US" sz="9600" kern="100" dirty="0">
                <a:effectLst/>
                <a:latin typeface="+mj-lt"/>
                <a:ea typeface="Aptos" panose="020B0004020202020204" pitchFamily="34" charset="0"/>
                <a:cs typeface="Times New Roman" panose="02020603050405020304" pitchFamily="18" charset="0"/>
              </a:rPr>
              <a:t>, the court </a:t>
            </a:r>
            <a:r>
              <a:rPr lang="en-US" sz="9600" b="1" u="sng" kern="100" dirty="0">
                <a:solidFill>
                  <a:schemeClr val="accent1"/>
                </a:solidFill>
                <a:effectLst/>
                <a:latin typeface="+mj-lt"/>
                <a:ea typeface="Aptos" panose="020B0004020202020204" pitchFamily="34" charset="0"/>
                <a:cs typeface="Times New Roman" panose="02020603050405020304" pitchFamily="18" charset="0"/>
              </a:rPr>
              <a:t>will hear the statements of</a:t>
            </a:r>
            <a:r>
              <a:rPr lang="en-US" sz="9600" b="1" u="sng" kern="100" dirty="0">
                <a:effectLst/>
                <a:latin typeface="+mj-lt"/>
                <a:ea typeface="Aptos" panose="020B0004020202020204" pitchFamily="34" charset="0"/>
                <a:cs typeface="Times New Roman" panose="02020603050405020304" pitchFamily="18" charset="0"/>
              </a:rPr>
              <a:t> </a:t>
            </a:r>
            <a:r>
              <a:rPr lang="en-US" sz="9600" kern="100" dirty="0">
                <a:solidFill>
                  <a:srgbClr val="C00000"/>
                </a:solidFill>
                <a:effectLst/>
                <a:latin typeface="+mj-lt"/>
                <a:ea typeface="Aptos" panose="020B0004020202020204" pitchFamily="34" charset="0"/>
                <a:cs typeface="Times New Roman" panose="02020603050405020304" pitchFamily="18" charset="0"/>
              </a:rPr>
              <a:t>the minor</a:t>
            </a:r>
            <a:r>
              <a:rPr lang="en-US" sz="9600" kern="100" dirty="0">
                <a:effectLst/>
                <a:latin typeface="+mj-lt"/>
                <a:ea typeface="Aptos" panose="020B0004020202020204" pitchFamily="34" charset="0"/>
                <a:cs typeface="Times New Roman" panose="02020603050405020304" pitchFamily="18" charset="0"/>
              </a:rPr>
              <a:t> </a:t>
            </a:r>
            <a:r>
              <a:rPr lang="en-US" sz="11200" b="1" u="sng" kern="100" dirty="0">
                <a:solidFill>
                  <a:schemeClr val="accent1"/>
                </a:solidFill>
                <a:effectLst/>
                <a:latin typeface="+mj-lt"/>
                <a:ea typeface="Aptos" panose="020B0004020202020204" pitchFamily="34" charset="0"/>
                <a:cs typeface="Times New Roman" panose="02020603050405020304" pitchFamily="18" charset="0"/>
              </a:rPr>
              <a:t>in a closed session</a:t>
            </a:r>
            <a:r>
              <a:rPr lang="ro-RO" sz="9600" kern="100" dirty="0">
                <a:solidFill>
                  <a:schemeClr val="accent1"/>
                </a:solidFill>
                <a:effectLst/>
                <a:latin typeface="+mj-lt"/>
                <a:ea typeface="Aptos" panose="020B0004020202020204" pitchFamily="34" charset="0"/>
                <a:cs typeface="Times New Roman" panose="02020603050405020304" pitchFamily="18" charset="0"/>
              </a:rPr>
              <a:t>; </a:t>
            </a:r>
          </a:p>
          <a:p>
            <a:pPr marL="0" marR="0" indent="0">
              <a:lnSpc>
                <a:spcPct val="107000"/>
              </a:lnSpc>
              <a:spcBef>
                <a:spcPts val="0"/>
              </a:spcBef>
              <a:spcAft>
                <a:spcPts val="800"/>
              </a:spcAft>
              <a:buNone/>
            </a:pPr>
            <a:r>
              <a:rPr lang="ro-RO" sz="9600" kern="100" dirty="0">
                <a:solidFill>
                  <a:schemeClr val="accent1"/>
                </a:solidFill>
                <a:latin typeface="+mj-lt"/>
                <a:ea typeface="Aptos" panose="020B0004020202020204" pitchFamily="34" charset="0"/>
                <a:cs typeface="Times New Roman" panose="02020603050405020304" pitchFamily="18" charset="0"/>
              </a:rPr>
              <a:t>          </a:t>
            </a:r>
            <a:r>
              <a:rPr lang="en-US" sz="9600" b="1" kern="100" dirty="0">
                <a:solidFill>
                  <a:schemeClr val="accent1"/>
                </a:solidFill>
                <a:effectLst/>
                <a:latin typeface="+mj-lt"/>
                <a:ea typeface="Aptos" panose="020B0004020202020204" pitchFamily="34" charset="0"/>
                <a:cs typeface="Times New Roman" panose="02020603050405020304" pitchFamily="18" charset="0"/>
              </a:rPr>
              <a:t>Carrying out the criminal process within the deadline</a:t>
            </a:r>
            <a:r>
              <a:rPr lang="ro-RO" sz="9600" b="1" kern="100" dirty="0">
                <a:solidFill>
                  <a:schemeClr val="accent1"/>
                </a:solidFill>
                <a:effectLst/>
                <a:latin typeface="+mj-lt"/>
                <a:ea typeface="Aptos" panose="020B0004020202020204" pitchFamily="34" charset="0"/>
                <a:cs typeface="Times New Roman" panose="02020603050405020304" pitchFamily="18" charset="0"/>
              </a:rPr>
              <a:t> </a:t>
            </a:r>
            <a:r>
              <a:rPr lang="en-US" sz="9600" b="1" kern="100" dirty="0">
                <a:solidFill>
                  <a:schemeClr val="accent1"/>
                </a:solidFill>
                <a:effectLst/>
                <a:latin typeface="+mj-lt"/>
                <a:ea typeface="Aptos" panose="020B0004020202020204" pitchFamily="34" charset="0"/>
                <a:cs typeface="Times New Roman" panose="02020603050405020304" pitchFamily="18" charset="0"/>
              </a:rPr>
              <a:t>reasonable</a:t>
            </a:r>
            <a:r>
              <a:rPr lang="en-US" sz="9600" kern="100" dirty="0">
                <a:solidFill>
                  <a:schemeClr val="accent1"/>
                </a:solidFill>
                <a:effectLst/>
                <a:latin typeface="+mj-lt"/>
                <a:ea typeface="Aptos" panose="020B0004020202020204" pitchFamily="34" charset="0"/>
                <a:cs typeface="Times New Roman" panose="02020603050405020304" pitchFamily="18" charset="0"/>
              </a:rPr>
              <a:t> </a:t>
            </a:r>
            <a:r>
              <a:rPr lang="ro-RO" sz="9600" b="1" kern="100" dirty="0">
                <a:solidFill>
                  <a:schemeClr val="accent1"/>
                </a:solidFill>
                <a:effectLst/>
                <a:latin typeface="+mj-lt"/>
                <a:ea typeface="Aptos" panose="020B0004020202020204" pitchFamily="34" charset="0"/>
                <a:cs typeface="Times New Roman" panose="02020603050405020304" pitchFamily="18" charset="0"/>
              </a:rPr>
              <a:t>(art.20) </a:t>
            </a:r>
            <a:r>
              <a:rPr lang="en-US" sz="9600" kern="100" dirty="0">
                <a:solidFill>
                  <a:schemeClr val="accent1"/>
                </a:solidFill>
                <a:effectLst/>
                <a:latin typeface="+mj-lt"/>
                <a:ea typeface="Aptos" panose="020B0004020202020204" pitchFamily="34" charset="0"/>
                <a:cs typeface="Times New Roman" panose="02020603050405020304" pitchFamily="18" charset="0"/>
              </a:rPr>
              <a:t>(3)</a:t>
            </a:r>
            <a:r>
              <a:rPr lang="ro-RO" sz="9600" kern="100" dirty="0">
                <a:solidFill>
                  <a:schemeClr val="accent1"/>
                </a:solidFill>
                <a:effectLst/>
                <a:latin typeface="+mj-lt"/>
                <a:ea typeface="Aptos" panose="020B0004020202020204" pitchFamily="34" charset="0"/>
                <a:cs typeface="Times New Roman" panose="02020603050405020304" pitchFamily="18" charset="0"/>
              </a:rPr>
              <a:t> </a:t>
            </a:r>
            <a:endParaRPr lang="en-US" sz="9600" b="1" kern="100" dirty="0">
              <a:solidFill>
                <a:schemeClr val="accent1"/>
              </a:solidFill>
              <a:effectLst/>
              <a:latin typeface="+mj-lt"/>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n-US" sz="9600" b="1" u="sng" kern="100" dirty="0">
                <a:solidFill>
                  <a:srgbClr val="FF0000"/>
                </a:solidFill>
                <a:effectLst/>
                <a:latin typeface="+mj-lt"/>
                <a:ea typeface="Aptos" panose="020B0004020202020204" pitchFamily="34" charset="0"/>
                <a:cs typeface="Times New Roman" panose="02020603050405020304" pitchFamily="18" charset="0"/>
              </a:rPr>
              <a:t>Criminal prosecution and </a:t>
            </a:r>
            <a:r>
              <a:rPr lang="en-US" sz="9600" kern="100" dirty="0">
                <a:solidFill>
                  <a:schemeClr val="accent1"/>
                </a:solidFill>
                <a:effectLst/>
                <a:latin typeface="+mj-lt"/>
                <a:ea typeface="Aptos" panose="020B0004020202020204" pitchFamily="34" charset="0"/>
                <a:cs typeface="Times New Roman" panose="02020603050405020304" pitchFamily="18" charset="0"/>
              </a:rPr>
              <a:t>trial of criminal cases regarding corruption offences, those related to acts of corruption, </a:t>
            </a:r>
            <a:r>
              <a:rPr lang="en-US" sz="9600" u="sng" kern="100" dirty="0">
                <a:solidFill>
                  <a:srgbClr val="FF0000"/>
                </a:solidFill>
                <a:effectLst/>
                <a:latin typeface="+mj-lt"/>
                <a:ea typeface="Aptos" panose="020B0004020202020204" pitchFamily="34" charset="0"/>
                <a:cs typeface="Times New Roman" panose="02020603050405020304" pitchFamily="18" charset="0"/>
              </a:rPr>
              <a:t>of criminal cases in which there are </a:t>
            </a:r>
            <a:r>
              <a:rPr lang="en-US" sz="9600" kern="100" dirty="0">
                <a:solidFill>
                  <a:schemeClr val="accent1"/>
                </a:solidFill>
                <a:effectLst/>
                <a:latin typeface="+mj-lt"/>
                <a:ea typeface="Aptos" panose="020B0004020202020204" pitchFamily="34" charset="0"/>
                <a:cs typeface="Times New Roman" panose="02020603050405020304" pitchFamily="18" charset="0"/>
              </a:rPr>
              <a:t>persons in custody, as well </a:t>
            </a:r>
            <a:r>
              <a:rPr lang="en-US" sz="9600" b="1" kern="100" dirty="0">
                <a:solidFill>
                  <a:schemeClr val="accent1"/>
                </a:solidFill>
                <a:effectLst/>
                <a:latin typeface="+mj-lt"/>
                <a:ea typeface="Aptos" panose="020B0004020202020204" pitchFamily="34" charset="0"/>
                <a:cs typeface="Times New Roman" panose="02020603050405020304" pitchFamily="18" charset="0"/>
              </a:rPr>
              <a:t>as</a:t>
            </a:r>
            <a:r>
              <a:rPr lang="en-US" sz="9600" b="1" kern="100" dirty="0">
                <a:solidFill>
                  <a:srgbClr val="FF0000"/>
                </a:solidFill>
                <a:effectLst/>
                <a:latin typeface="+mj-lt"/>
                <a:ea typeface="Aptos" panose="020B0004020202020204" pitchFamily="34" charset="0"/>
                <a:cs typeface="Times New Roman" panose="02020603050405020304" pitchFamily="18" charset="0"/>
              </a:rPr>
              <a:t> minors </a:t>
            </a:r>
            <a:r>
              <a:rPr lang="en-US" sz="9600" b="1" u="sng" kern="100" dirty="0">
                <a:solidFill>
                  <a:srgbClr val="FF0000"/>
                </a:solidFill>
                <a:effectLst/>
                <a:latin typeface="+mj-lt"/>
                <a:ea typeface="Aptos" panose="020B0004020202020204" pitchFamily="34" charset="0"/>
                <a:cs typeface="Times New Roman" panose="02020603050405020304" pitchFamily="18" charset="0"/>
              </a:rPr>
              <a:t>are done urgently </a:t>
            </a:r>
            <a:r>
              <a:rPr lang="en-US" sz="9600" kern="100" dirty="0">
                <a:solidFill>
                  <a:srgbClr val="FF0000"/>
                </a:solidFill>
                <a:effectLst/>
                <a:latin typeface="+mj-lt"/>
                <a:ea typeface="Aptos" panose="020B0004020202020204" pitchFamily="34" charset="0"/>
                <a:cs typeface="Times New Roman" panose="02020603050405020304" pitchFamily="18" charset="0"/>
              </a:rPr>
              <a:t>and </a:t>
            </a:r>
            <a:r>
              <a:rPr lang="en-US" sz="9600" b="1" u="sng" kern="100" dirty="0">
                <a:solidFill>
                  <a:srgbClr val="FF0000"/>
                </a:solidFill>
                <a:effectLst/>
                <a:latin typeface="+mj-lt"/>
                <a:ea typeface="Aptos" panose="020B0004020202020204" pitchFamily="34" charset="0"/>
                <a:cs typeface="Times New Roman" panose="02020603050405020304" pitchFamily="18" charset="0"/>
              </a:rPr>
              <a:t>on a priority basis</a:t>
            </a:r>
            <a:r>
              <a:rPr lang="en-US" sz="9600" b="1" kern="100" dirty="0">
                <a:solidFill>
                  <a:schemeClr val="accent1"/>
                </a:solidFill>
                <a:effectLst/>
                <a:latin typeface="+mj-lt"/>
                <a:ea typeface="Aptos" panose="020B0004020202020204" pitchFamily="34" charset="0"/>
                <a:cs typeface="Times New Roman" panose="02020603050405020304" pitchFamily="18" charset="0"/>
              </a:rPr>
              <a:t>.</a:t>
            </a:r>
          </a:p>
          <a:p>
            <a:pPr marL="0" marR="0">
              <a:lnSpc>
                <a:spcPct val="107000"/>
              </a:lnSpc>
              <a:spcBef>
                <a:spcPts val="0"/>
              </a:spcBef>
              <a:spcAft>
                <a:spcPts val="800"/>
              </a:spcAft>
            </a:pPr>
            <a:endParaRPr lang="ro-RO" sz="9600" kern="100" dirty="0">
              <a:solidFill>
                <a:schemeClr val="accent1"/>
              </a:solidFill>
              <a:effectLst/>
              <a:latin typeface="+mj-lt"/>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endParaRPr lang="en-US" sz="8000" kern="100" dirty="0">
              <a:effectLst/>
              <a:latin typeface="+mj-lt"/>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8000" kern="100" dirty="0">
                <a:effectLst/>
                <a:latin typeface="+mj-lt"/>
                <a:ea typeface="Aptos" panose="020B0004020202020204" pitchFamily="34" charset="0"/>
                <a:cs typeface="Times New Roman" panose="02020603050405020304" pitchFamily="18" charset="0"/>
              </a:rPr>
              <a:t> </a:t>
            </a:r>
          </a:p>
          <a:p>
            <a:pPr marL="0" algn="just">
              <a:lnSpc>
                <a:spcPct val="107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8000" kern="100" dirty="0">
              <a:solidFill>
                <a:schemeClr val="accent1"/>
              </a:solidFill>
              <a:effectLst/>
              <a:latin typeface="+mj-lt"/>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n-US" sz="8000" kern="100" dirty="0">
                <a:solidFill>
                  <a:schemeClr val="accent1"/>
                </a:solidFill>
                <a:effectLst/>
                <a:latin typeface="+mj-lt"/>
                <a:ea typeface="Aptos" panose="020B0004020202020204" pitchFamily="34" charset="0"/>
                <a:cs typeface="Times New Roman" panose="02020603050405020304" pitchFamily="18" charset="0"/>
              </a:rPr>
              <a:t> </a:t>
            </a:r>
          </a:p>
          <a:p>
            <a:pPr marL="0" indent="0" algn="just">
              <a:buNone/>
            </a:pPr>
            <a:endParaRPr kumimoji="0" lang="en-US" altLang="en-US" sz="8000" b="0" i="0" u="none" strike="noStrike" cap="none" normalizeH="0" baseline="0" dirty="0">
              <a:ln>
                <a:noFill/>
              </a:ln>
              <a:solidFill>
                <a:schemeClr val="tx1"/>
              </a:solidFill>
              <a:effectLst/>
              <a:latin typeface="+mj-lt"/>
            </a:endParaRPr>
          </a:p>
          <a:p>
            <a:pPr marL="0" indent="0" algn="just">
              <a:buNone/>
            </a:pPr>
            <a:endParaRPr kumimoji="0" lang="en-US" altLang="en-US" sz="8000" b="0" i="0" u="none" strike="noStrike" cap="none" normalizeH="0" baseline="0" dirty="0">
              <a:ln>
                <a:noFill/>
              </a:ln>
              <a:solidFill>
                <a:schemeClr val="tx1"/>
              </a:solidFill>
              <a:effectLst/>
              <a:latin typeface="+mj-lt"/>
            </a:endParaRPr>
          </a:p>
          <a:p>
            <a:pPr marL="0" indent="0" algn="just">
              <a:buNone/>
            </a:pPr>
            <a:endParaRPr lang="en-US" sz="24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77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928E-93B9-3747-3EBB-310E1EC98478}"/>
              </a:ext>
            </a:extLst>
          </p:cNvPr>
          <p:cNvSpPr>
            <a:spLocks noGrp="1"/>
          </p:cNvSpPr>
          <p:nvPr>
            <p:ph type="title"/>
          </p:nvPr>
        </p:nvSpPr>
        <p:spPr>
          <a:xfrm>
            <a:off x="597159" y="365126"/>
            <a:ext cx="10756641" cy="773210"/>
          </a:xfrm>
        </p:spPr>
        <p:txBody>
          <a:bodyPr>
            <a:normAutofit fontScale="90000"/>
          </a:bodyPr>
          <a:lstStyle/>
          <a:p>
            <a:r>
              <a:rPr lang="ro-RO" sz="2000" dirty="0" err="1">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Issues</a:t>
            </a:r>
            <a:r>
              <a:rPr lang="ro-RO" sz="2000" dirty="0">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 </a:t>
            </a:r>
            <a:r>
              <a:rPr lang="ro-RO" sz="2000" dirty="0" err="1">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covered</a:t>
            </a:r>
            <a:r>
              <a:rPr lang="ro-RO" sz="2000" dirty="0">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solidFill>
                  <a:schemeClr val="accent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C00000"/>
                </a:solidFill>
              </a:rPr>
              <a:t>Best interests of</a:t>
            </a:r>
            <a:r>
              <a:rPr lang="ro-RO" sz="2000" dirty="0">
                <a:solidFill>
                  <a:srgbClr val="C00000"/>
                </a:solidFill>
              </a:rPr>
              <a:t> </a:t>
            </a:r>
            <a:r>
              <a:rPr lang="en-US" sz="2000" dirty="0">
                <a:solidFill>
                  <a:srgbClr val="C00000"/>
                </a:solidFill>
              </a:rPr>
              <a:t>the child      </a:t>
            </a:r>
            <a:r>
              <a:rPr lang="en-US" altLang="en-US" sz="2000" dirty="0">
                <a:solidFill>
                  <a:schemeClr val="accent1"/>
                </a:solidFill>
                <a:latin typeface="Arial Unicode MS"/>
              </a:rPr>
              <a:t>The criminal procedure code of the Republic of Moldova</a:t>
            </a:r>
            <a:br>
              <a:rPr lang="en-US" sz="2000" dirty="0">
                <a:solidFill>
                  <a:schemeClr val="accent1"/>
                </a:solidFill>
              </a:rPr>
            </a:br>
            <a:br>
              <a:rPr lang="ro-RO" sz="2000"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000" dirty="0"/>
          </a:p>
        </p:txBody>
      </p:sp>
      <p:sp>
        <p:nvSpPr>
          <p:cNvPr id="3" name="Content Placeholder 2">
            <a:extLst>
              <a:ext uri="{FF2B5EF4-FFF2-40B4-BE49-F238E27FC236}">
                <a16:creationId xmlns:a16="http://schemas.microsoft.com/office/drawing/2014/main" id="{BE0C21C5-4BB9-1B2B-FB59-4ECC36B46E25}"/>
              </a:ext>
            </a:extLst>
          </p:cNvPr>
          <p:cNvSpPr>
            <a:spLocks noGrp="1"/>
          </p:cNvSpPr>
          <p:nvPr>
            <p:ph idx="1"/>
          </p:nvPr>
        </p:nvSpPr>
        <p:spPr>
          <a:xfrm>
            <a:off x="494522" y="1138336"/>
            <a:ext cx="10859278" cy="5038627"/>
          </a:xfrm>
        </p:spPr>
        <p:txBody>
          <a:bodyPr/>
          <a:lstStyle/>
          <a:p>
            <a:pPr marL="0" indent="0">
              <a:buNone/>
            </a:pPr>
            <a:r>
              <a:rPr lang="ro-RO" sz="2400" b="1" kern="100" dirty="0">
                <a:solidFill>
                  <a:schemeClr val="accent1"/>
                </a:solidFill>
                <a:effectLst/>
                <a:latin typeface="+mj-lt"/>
                <a:ea typeface="Aptos" panose="020B0004020202020204" pitchFamily="34" charset="0"/>
                <a:cs typeface="Times New Roman" panose="02020603050405020304" pitchFamily="18" charset="0"/>
              </a:rPr>
              <a:t>i</a:t>
            </a:r>
            <a:r>
              <a:rPr lang="en-US" sz="2400" b="1" kern="100" dirty="0" err="1">
                <a:solidFill>
                  <a:schemeClr val="accent1"/>
                </a:solidFill>
                <a:effectLst/>
                <a:latin typeface="+mj-lt"/>
                <a:ea typeface="Aptos" panose="020B0004020202020204" pitchFamily="34" charset="0"/>
                <a:cs typeface="Times New Roman" panose="02020603050405020304" pitchFamily="18" charset="0"/>
              </a:rPr>
              <a:t>njured</a:t>
            </a:r>
            <a:r>
              <a:rPr lang="en-US" sz="2400" b="1" kern="100" dirty="0">
                <a:solidFill>
                  <a:schemeClr val="accent1"/>
                </a:solidFill>
                <a:effectLst/>
                <a:latin typeface="+mj-lt"/>
                <a:ea typeface="Aptos" panose="020B0004020202020204" pitchFamily="34" charset="0"/>
                <a:cs typeface="Times New Roman" panose="02020603050405020304" pitchFamily="18" charset="0"/>
              </a:rPr>
              <a:t> party </a:t>
            </a:r>
            <a:r>
              <a:rPr lang="en-US" sz="2400" kern="100" dirty="0">
                <a:solidFill>
                  <a:schemeClr val="accent1"/>
                </a:solidFill>
                <a:effectLst/>
                <a:latin typeface="+mj-lt"/>
                <a:ea typeface="Aptos" panose="020B0004020202020204" pitchFamily="34" charset="0"/>
                <a:cs typeface="Times New Roman" panose="02020603050405020304" pitchFamily="18" charset="0"/>
              </a:rPr>
              <a:t>(1)</a:t>
            </a:r>
            <a:endParaRPr lang="ro-RO" sz="2400" kern="100" dirty="0">
              <a:solidFill>
                <a:schemeClr val="accent1"/>
              </a:solidFill>
              <a:effectLst/>
              <a:latin typeface="+mj-lt"/>
              <a:ea typeface="Aptos" panose="020B0004020202020204" pitchFamily="34" charset="0"/>
              <a:cs typeface="Times New Roman" panose="02020603050405020304" pitchFamily="18" charset="0"/>
            </a:endParaRPr>
          </a:p>
          <a:p>
            <a:r>
              <a:rPr lang="ro-RO" sz="2400" kern="100" dirty="0">
                <a:solidFill>
                  <a:schemeClr val="accent1"/>
                </a:solidFill>
                <a:latin typeface="+mj-lt"/>
                <a:ea typeface="Aptos" panose="020B0004020202020204" pitchFamily="34" charset="0"/>
                <a:cs typeface="Times New Roman" panose="02020603050405020304" pitchFamily="18" charset="0"/>
              </a:rPr>
              <a:t>i</a:t>
            </a:r>
            <a:r>
              <a:rPr lang="en-US" sz="2400" kern="100" dirty="0" err="1">
                <a:solidFill>
                  <a:schemeClr val="accent1"/>
                </a:solidFill>
                <a:effectLst/>
                <a:latin typeface="+mj-lt"/>
                <a:ea typeface="Aptos" panose="020B0004020202020204" pitchFamily="34" charset="0"/>
                <a:cs typeface="Times New Roman" panose="02020603050405020304" pitchFamily="18" charset="0"/>
              </a:rPr>
              <a:t>njured</a:t>
            </a:r>
            <a:r>
              <a:rPr lang="en-US" sz="2400" kern="100" dirty="0">
                <a:solidFill>
                  <a:schemeClr val="accent1"/>
                </a:solidFill>
                <a:effectLst/>
                <a:latin typeface="+mj-lt"/>
                <a:ea typeface="Aptos" panose="020B0004020202020204" pitchFamily="34" charset="0"/>
                <a:cs typeface="Times New Roman" panose="02020603050405020304" pitchFamily="18" charset="0"/>
              </a:rPr>
              <a:t> party is considered the natural or legal person to whom moral, physical or material damage was caused by the crime, recognized in this capacity, according to the law, with the consent of the victim</a:t>
            </a:r>
            <a:r>
              <a:rPr lang="ro-RO" sz="2400" kern="100" dirty="0">
                <a:solidFill>
                  <a:schemeClr val="accent1"/>
                </a:solidFill>
                <a:effectLst/>
                <a:latin typeface="+mj-lt"/>
                <a:ea typeface="Aptos" panose="020B0004020202020204" pitchFamily="34" charset="0"/>
                <a:cs typeface="Times New Roman" panose="02020603050405020304" pitchFamily="18" charset="0"/>
              </a:rPr>
              <a:t> </a:t>
            </a:r>
            <a:r>
              <a:rPr lang="ro-RO" sz="2400" kern="100" dirty="0">
                <a:effectLst/>
                <a:latin typeface="+mj-lt"/>
                <a:ea typeface="Aptos" panose="020B0004020202020204" pitchFamily="34" charset="0"/>
                <a:cs typeface="Times New Roman" panose="02020603050405020304" pitchFamily="18" charset="0"/>
              </a:rPr>
              <a:t>(a</a:t>
            </a:r>
            <a:r>
              <a:rPr lang="en-US" sz="2400" kern="100" dirty="0" err="1">
                <a:effectLst/>
                <a:latin typeface="+mj-lt"/>
                <a:ea typeface="Aptos" panose="020B0004020202020204" pitchFamily="34" charset="0"/>
                <a:cs typeface="Times New Roman" panose="02020603050405020304" pitchFamily="18" charset="0"/>
              </a:rPr>
              <a:t>rticle</a:t>
            </a:r>
            <a:r>
              <a:rPr lang="en-US" sz="2400" kern="100" dirty="0">
                <a:effectLst/>
                <a:latin typeface="+mj-lt"/>
                <a:ea typeface="Aptos" panose="020B0004020202020204" pitchFamily="34" charset="0"/>
                <a:cs typeface="Times New Roman" panose="02020603050405020304" pitchFamily="18" charset="0"/>
              </a:rPr>
              <a:t> 59</a:t>
            </a:r>
            <a:r>
              <a:rPr lang="ro-RO" sz="2400" kern="100" dirty="0">
                <a:effectLst/>
                <a:latin typeface="+mj-lt"/>
                <a:ea typeface="Aptos" panose="020B0004020202020204" pitchFamily="34" charset="0"/>
                <a:cs typeface="Times New Roman" panose="02020603050405020304" pitchFamily="18" charset="0"/>
              </a:rPr>
              <a:t>);</a:t>
            </a:r>
            <a:r>
              <a:rPr lang="en-US" sz="2400" kern="100" dirty="0">
                <a:solidFill>
                  <a:schemeClr val="accent1"/>
                </a:solidFill>
                <a:effectLst/>
                <a:latin typeface="+mj-lt"/>
                <a:ea typeface="Aptos" panose="020B0004020202020204" pitchFamily="34" charset="0"/>
                <a:cs typeface="Times New Roman" panose="02020603050405020304" pitchFamily="18" charset="0"/>
              </a:rPr>
              <a:t> </a:t>
            </a:r>
            <a:endParaRPr lang="ro-RO" sz="2400" kern="100" dirty="0">
              <a:solidFill>
                <a:schemeClr val="accent1"/>
              </a:solidFill>
              <a:effectLst/>
              <a:latin typeface="+mj-lt"/>
              <a:ea typeface="Aptos" panose="020B0004020202020204" pitchFamily="34" charset="0"/>
              <a:cs typeface="Times New Roman" panose="02020603050405020304" pitchFamily="18" charset="0"/>
            </a:endParaRPr>
          </a:p>
          <a:p>
            <a:r>
              <a:rPr lang="ro-RO" sz="2400" b="1" kern="100" dirty="0">
                <a:solidFill>
                  <a:srgbClr val="FF0000"/>
                </a:solidFill>
                <a:latin typeface="+mj-lt"/>
                <a:ea typeface="Aptos" panose="020B0004020202020204" pitchFamily="34" charset="0"/>
                <a:cs typeface="Times New Roman" panose="02020603050405020304" pitchFamily="18" charset="0"/>
              </a:rPr>
              <a:t>t</a:t>
            </a:r>
            <a:r>
              <a:rPr lang="en-US" sz="2400" b="1" kern="100" dirty="0">
                <a:solidFill>
                  <a:srgbClr val="FF0000"/>
                </a:solidFill>
                <a:effectLst/>
                <a:latin typeface="+mj-lt"/>
                <a:ea typeface="Aptos" panose="020B0004020202020204" pitchFamily="34" charset="0"/>
                <a:cs typeface="Times New Roman" panose="02020603050405020304" pitchFamily="18" charset="0"/>
              </a:rPr>
              <a:t>he minor </a:t>
            </a:r>
            <a:r>
              <a:rPr lang="en-US" sz="2400" u="sng" kern="100" dirty="0">
                <a:solidFill>
                  <a:schemeClr val="accent1"/>
                </a:solidFill>
                <a:effectLst/>
                <a:latin typeface="+mj-lt"/>
                <a:ea typeface="Aptos" panose="020B0004020202020204" pitchFamily="34" charset="0"/>
                <a:cs typeface="Times New Roman" panose="02020603050405020304" pitchFamily="18" charset="0"/>
              </a:rPr>
              <a:t>who was harmed by the crime will be considered an injured party without his consent</a:t>
            </a:r>
            <a:r>
              <a:rPr lang="ro-RO" sz="2400" kern="100" dirty="0">
                <a:solidFill>
                  <a:schemeClr val="accent1"/>
                </a:solidFill>
                <a:effectLst/>
                <a:latin typeface="+mj-lt"/>
                <a:ea typeface="Aptos" panose="020B0004020202020204" pitchFamily="34" charset="0"/>
                <a:cs typeface="Times New Roman" panose="02020603050405020304" pitchFamily="18" charset="0"/>
              </a:rPr>
              <a:t> </a:t>
            </a:r>
            <a:r>
              <a:rPr lang="ro-RO" sz="2400" kern="100" dirty="0">
                <a:effectLst/>
                <a:latin typeface="+mj-lt"/>
                <a:ea typeface="Aptos" panose="020B0004020202020204" pitchFamily="34" charset="0"/>
                <a:cs typeface="Times New Roman" panose="02020603050405020304" pitchFamily="18" charset="0"/>
              </a:rPr>
              <a:t>(a</a:t>
            </a:r>
            <a:r>
              <a:rPr lang="en-US" sz="2400" kern="100" dirty="0" err="1">
                <a:effectLst/>
                <a:latin typeface="+mj-lt"/>
                <a:ea typeface="Aptos" panose="020B0004020202020204" pitchFamily="34" charset="0"/>
                <a:cs typeface="Times New Roman" panose="02020603050405020304" pitchFamily="18" charset="0"/>
              </a:rPr>
              <a:t>rticle</a:t>
            </a:r>
            <a:r>
              <a:rPr lang="en-US" sz="2400" kern="100" dirty="0">
                <a:effectLst/>
                <a:latin typeface="+mj-lt"/>
                <a:ea typeface="Aptos" panose="020B0004020202020204" pitchFamily="34" charset="0"/>
                <a:cs typeface="Times New Roman" panose="02020603050405020304" pitchFamily="18" charset="0"/>
              </a:rPr>
              <a:t> 59</a:t>
            </a:r>
            <a:r>
              <a:rPr lang="ro-RO" sz="2400" kern="100" dirty="0">
                <a:effectLst/>
                <a:latin typeface="+mj-lt"/>
                <a:ea typeface="Aptos" panose="020B0004020202020204" pitchFamily="34" charset="0"/>
                <a:cs typeface="Times New Roman" panose="02020603050405020304" pitchFamily="18" charset="0"/>
              </a:rPr>
              <a:t>)</a:t>
            </a:r>
            <a:r>
              <a:rPr lang="en-US" sz="2400" kern="100" dirty="0">
                <a:effectLst/>
                <a:latin typeface="+mj-lt"/>
                <a:ea typeface="Aptos" panose="020B0004020202020204" pitchFamily="34" charset="0"/>
                <a:cs typeface="Times New Roman" panose="02020603050405020304" pitchFamily="18" charset="0"/>
              </a:rPr>
              <a:t> </a:t>
            </a:r>
            <a:endParaRPr lang="ro-RO" sz="2400" kern="100" dirty="0">
              <a:effectLst/>
              <a:latin typeface="+mj-lt"/>
              <a:ea typeface="Aptos" panose="020B0004020202020204" pitchFamily="34" charset="0"/>
              <a:cs typeface="Times New Roman" panose="02020603050405020304" pitchFamily="18" charset="0"/>
            </a:endParaRPr>
          </a:p>
          <a:p>
            <a:pPr marL="0" marR="0" indent="0" algn="ctr">
              <a:lnSpc>
                <a:spcPct val="107000"/>
              </a:lnSpc>
              <a:spcBef>
                <a:spcPts val="0"/>
              </a:spcBef>
              <a:spcAft>
                <a:spcPts val="800"/>
              </a:spcAft>
              <a:buNone/>
            </a:pPr>
            <a:endParaRPr lang="ro-RO" sz="2400" kern="100" dirty="0">
              <a:solidFill>
                <a:schemeClr val="accent1"/>
              </a:solidFill>
              <a:effectLst/>
              <a:latin typeface="+mj-lt"/>
              <a:ea typeface="Aptos" panose="020B0004020202020204" pitchFamily="34" charset="0"/>
              <a:cs typeface="Times New Roman" panose="02020603050405020304" pitchFamily="18" charset="0"/>
            </a:endParaRPr>
          </a:p>
          <a:p>
            <a:pPr marL="0" marR="0" indent="0" algn="ctr">
              <a:lnSpc>
                <a:spcPct val="107000"/>
              </a:lnSpc>
              <a:spcBef>
                <a:spcPts val="0"/>
              </a:spcBef>
              <a:spcAft>
                <a:spcPts val="800"/>
              </a:spcAft>
              <a:buNone/>
            </a:pPr>
            <a:r>
              <a:rPr lang="en-US" sz="2400" b="1" kern="100" dirty="0">
                <a:solidFill>
                  <a:schemeClr val="tx2"/>
                </a:solidFill>
                <a:effectLst/>
                <a:latin typeface="+mj-lt"/>
                <a:ea typeface="Aptos" panose="020B0004020202020204" pitchFamily="34" charset="0"/>
                <a:cs typeface="Times New Roman" panose="02020603050405020304" pitchFamily="18" charset="0"/>
              </a:rPr>
              <a:t>Mandatory participation </a:t>
            </a:r>
            <a:r>
              <a:rPr lang="en-US" sz="2400" b="1" i="1" kern="100" dirty="0">
                <a:solidFill>
                  <a:schemeClr val="accent1"/>
                </a:solidFill>
                <a:effectLst/>
                <a:latin typeface="+mj-lt"/>
                <a:ea typeface="Aptos" panose="020B0004020202020204" pitchFamily="34" charset="0"/>
                <a:cs typeface="Times New Roman" panose="02020603050405020304" pitchFamily="18" charset="0"/>
              </a:rPr>
              <a:t>of the defender</a:t>
            </a:r>
            <a:r>
              <a:rPr lang="ro-RO" sz="2400" b="1" i="1" kern="100" dirty="0">
                <a:solidFill>
                  <a:schemeClr val="accent1"/>
                </a:solidFill>
                <a:effectLst/>
                <a:latin typeface="+mj-lt"/>
                <a:ea typeface="Aptos" panose="020B0004020202020204" pitchFamily="34" charset="0"/>
                <a:cs typeface="Times New Roman" panose="02020603050405020304" pitchFamily="18" charset="0"/>
              </a:rPr>
              <a:t> </a:t>
            </a:r>
            <a:r>
              <a:rPr lang="ro-RO" sz="2400" kern="100" dirty="0">
                <a:solidFill>
                  <a:schemeClr val="accent1"/>
                </a:solidFill>
                <a:effectLst/>
                <a:latin typeface="+mj-lt"/>
                <a:ea typeface="Aptos" panose="020B0004020202020204" pitchFamily="34" charset="0"/>
                <a:cs typeface="Times New Roman" panose="02020603050405020304" pitchFamily="18" charset="0"/>
              </a:rPr>
              <a:t>(a</a:t>
            </a:r>
            <a:r>
              <a:rPr lang="en-US" sz="2400" kern="100" dirty="0" err="1">
                <a:solidFill>
                  <a:schemeClr val="accent1"/>
                </a:solidFill>
                <a:effectLst/>
                <a:latin typeface="+mj-lt"/>
                <a:ea typeface="Aptos" panose="020B0004020202020204" pitchFamily="34" charset="0"/>
                <a:cs typeface="Times New Roman" panose="02020603050405020304" pitchFamily="18" charset="0"/>
              </a:rPr>
              <a:t>rticle</a:t>
            </a:r>
            <a:r>
              <a:rPr lang="en-US" sz="2400" kern="100" dirty="0">
                <a:solidFill>
                  <a:schemeClr val="accent1"/>
                </a:solidFill>
                <a:effectLst/>
                <a:latin typeface="+mj-lt"/>
                <a:ea typeface="Aptos" panose="020B0004020202020204" pitchFamily="34" charset="0"/>
                <a:cs typeface="Times New Roman" panose="02020603050405020304" pitchFamily="18" charset="0"/>
              </a:rPr>
              <a:t> </a:t>
            </a:r>
            <a:r>
              <a:rPr lang="en-US" sz="2400" b="1" kern="100" dirty="0">
                <a:solidFill>
                  <a:schemeClr val="accent1"/>
                </a:solidFill>
                <a:effectLst/>
                <a:latin typeface="+mj-lt"/>
                <a:ea typeface="Aptos" panose="020B0004020202020204" pitchFamily="34" charset="0"/>
                <a:cs typeface="Times New Roman" panose="02020603050405020304" pitchFamily="18" charset="0"/>
              </a:rPr>
              <a:t>69</a:t>
            </a:r>
            <a:r>
              <a:rPr lang="ro-RO" sz="2400" kern="100" dirty="0">
                <a:solidFill>
                  <a:schemeClr val="accent1"/>
                </a:solidFill>
                <a:effectLst/>
                <a:latin typeface="+mj-lt"/>
                <a:ea typeface="Aptos" panose="020B0004020202020204" pitchFamily="34" charset="0"/>
                <a:cs typeface="Times New Roman" panose="02020603050405020304" pitchFamily="18" charset="0"/>
              </a:rPr>
              <a:t>)</a:t>
            </a:r>
            <a:r>
              <a:rPr lang="en-US" sz="2400" kern="100" dirty="0">
                <a:solidFill>
                  <a:schemeClr val="accent1"/>
                </a:solidFill>
                <a:effectLst/>
                <a:latin typeface="+mj-lt"/>
                <a:ea typeface="Aptos" panose="020B0004020202020204" pitchFamily="34" charset="0"/>
                <a:cs typeface="Times New Roman" panose="02020603050405020304" pitchFamily="18" charset="0"/>
              </a:rPr>
              <a:t>. </a:t>
            </a:r>
          </a:p>
          <a:p>
            <a:pPr marL="0" marR="0">
              <a:lnSpc>
                <a:spcPct val="107000"/>
              </a:lnSpc>
              <a:spcBef>
                <a:spcPts val="0"/>
              </a:spcBef>
              <a:spcAft>
                <a:spcPts val="800"/>
              </a:spcAft>
            </a:pPr>
            <a:r>
              <a:rPr lang="en-US" sz="2400" kern="100" dirty="0">
                <a:solidFill>
                  <a:schemeClr val="accent1"/>
                </a:solidFill>
                <a:effectLst/>
                <a:latin typeface="+mj-lt"/>
                <a:ea typeface="Aptos" panose="020B0004020202020204" pitchFamily="34" charset="0"/>
                <a:cs typeface="Times New Roman" panose="02020603050405020304" pitchFamily="18" charset="0"/>
              </a:rPr>
              <a:t>(1) </a:t>
            </a:r>
            <a:r>
              <a:rPr lang="en-US" sz="2400" b="1" kern="100" dirty="0">
                <a:solidFill>
                  <a:schemeClr val="accent1"/>
                </a:solidFill>
                <a:effectLst/>
                <a:latin typeface="+mj-lt"/>
                <a:ea typeface="Aptos" panose="020B0004020202020204" pitchFamily="34" charset="0"/>
                <a:cs typeface="Times New Roman" panose="02020603050405020304" pitchFamily="18" charset="0"/>
              </a:rPr>
              <a:t>The participation </a:t>
            </a:r>
            <a:r>
              <a:rPr lang="en-US" sz="2400" b="1" u="sng" kern="100" dirty="0">
                <a:solidFill>
                  <a:schemeClr val="accent1"/>
                </a:solidFill>
                <a:effectLst/>
                <a:latin typeface="+mj-lt"/>
                <a:ea typeface="Aptos" panose="020B0004020202020204" pitchFamily="34" charset="0"/>
                <a:cs typeface="Times New Roman" panose="02020603050405020304" pitchFamily="18" charset="0"/>
              </a:rPr>
              <a:t>of the defense attorney </a:t>
            </a:r>
            <a:r>
              <a:rPr lang="en-US" sz="2400" b="1" kern="100" dirty="0">
                <a:solidFill>
                  <a:schemeClr val="accent1"/>
                </a:solidFill>
                <a:effectLst/>
                <a:latin typeface="+mj-lt"/>
                <a:ea typeface="Aptos" panose="020B0004020202020204" pitchFamily="34" charset="0"/>
                <a:cs typeface="Times New Roman" panose="02020603050405020304" pitchFamily="18" charset="0"/>
              </a:rPr>
              <a:t>in the criminal trial </a:t>
            </a:r>
            <a:r>
              <a:rPr lang="en-US" sz="2400" b="1" u="sng" kern="100" dirty="0">
                <a:solidFill>
                  <a:srgbClr val="C00000"/>
                </a:solidFill>
                <a:effectLst/>
                <a:latin typeface="+mj-lt"/>
                <a:ea typeface="Aptos" panose="020B0004020202020204" pitchFamily="34" charset="0"/>
                <a:cs typeface="Times New Roman" panose="02020603050405020304" pitchFamily="18" charset="0"/>
              </a:rPr>
              <a:t>is mandatory if</a:t>
            </a:r>
            <a:r>
              <a:rPr lang="en-US" sz="2400" kern="100" dirty="0">
                <a:solidFill>
                  <a:schemeClr val="accent1"/>
                </a:solidFill>
                <a:effectLst/>
                <a:latin typeface="+mj-lt"/>
                <a:ea typeface="Aptos" panose="020B0004020202020204" pitchFamily="34" charset="0"/>
                <a:cs typeface="Times New Roman" panose="02020603050405020304" pitchFamily="18" charset="0"/>
              </a:rPr>
              <a:t>:</a:t>
            </a:r>
          </a:p>
          <a:p>
            <a:pPr marL="0" marR="0">
              <a:lnSpc>
                <a:spcPct val="107000"/>
              </a:lnSpc>
              <a:spcBef>
                <a:spcPts val="0"/>
              </a:spcBef>
              <a:spcAft>
                <a:spcPts val="800"/>
              </a:spcAft>
            </a:pPr>
            <a:r>
              <a:rPr lang="en-US" sz="2400" kern="100" dirty="0">
                <a:solidFill>
                  <a:schemeClr val="accent1"/>
                </a:solidFill>
                <a:effectLst/>
                <a:latin typeface="+mj-lt"/>
                <a:ea typeface="Aptos" panose="020B0004020202020204" pitchFamily="34" charset="0"/>
                <a:cs typeface="Times New Roman" panose="02020603050405020304" pitchFamily="18" charset="0"/>
              </a:rPr>
              <a:t>1) </a:t>
            </a:r>
            <a:r>
              <a:rPr lang="en-US" sz="2400" b="1" kern="100" dirty="0">
                <a:solidFill>
                  <a:schemeClr val="accent1"/>
                </a:solidFill>
                <a:effectLst/>
                <a:latin typeface="+mj-lt"/>
                <a:ea typeface="Aptos" panose="020B0004020202020204" pitchFamily="34" charset="0"/>
                <a:cs typeface="Times New Roman" panose="02020603050405020304" pitchFamily="18" charset="0"/>
              </a:rPr>
              <a:t>the suspect, the accused, the defendant </a:t>
            </a:r>
            <a:r>
              <a:rPr lang="en-US" sz="2400" b="1" u="sng" kern="100" dirty="0">
                <a:solidFill>
                  <a:srgbClr val="C00000"/>
                </a:solidFill>
                <a:effectLst/>
                <a:latin typeface="+mj-lt"/>
                <a:ea typeface="Aptos" panose="020B0004020202020204" pitchFamily="34" charset="0"/>
                <a:cs typeface="Times New Roman" panose="02020603050405020304" pitchFamily="18" charset="0"/>
              </a:rPr>
              <a:t>is a minor</a:t>
            </a:r>
            <a:r>
              <a:rPr lang="en-US" sz="2400" kern="100" dirty="0">
                <a:solidFill>
                  <a:schemeClr val="accent1"/>
                </a:solidFill>
                <a:effectLst/>
                <a:latin typeface="+mj-lt"/>
                <a:ea typeface="Aptos" panose="020B0004020202020204" pitchFamily="34" charset="0"/>
                <a:cs typeface="Times New Roman" panose="02020603050405020304" pitchFamily="18" charset="0"/>
              </a:rPr>
              <a:t>;</a:t>
            </a: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2734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3B67DD-F85F-F47B-5A18-14122A4B6538}"/>
              </a:ext>
            </a:extLst>
          </p:cNvPr>
          <p:cNvSpPr txBox="1"/>
          <p:nvPr/>
        </p:nvSpPr>
        <p:spPr>
          <a:xfrm>
            <a:off x="2194443" y="1831134"/>
            <a:ext cx="6772275" cy="1446550"/>
          </a:xfrm>
          <a:prstGeom prst="rect">
            <a:avLst/>
          </a:prstGeom>
          <a:noFill/>
        </p:spPr>
        <p:txBody>
          <a:bodyPr wrap="square">
            <a:spAutoFit/>
          </a:bodyPr>
          <a:lstStyle/>
          <a:p>
            <a:pPr algn="ctr"/>
            <a:r>
              <a:rPr lang="ro-RO" b="1" dirty="0">
                <a:latin typeface="Times New Roman" panose="02020603050405020304" pitchFamily="18" charset="0"/>
                <a:cs typeface="Times New Roman" panose="02020603050405020304" pitchFamily="18" charset="0"/>
              </a:rPr>
              <a:t>Unit </a:t>
            </a:r>
            <a:r>
              <a:rPr lang="en-US" b="1" dirty="0">
                <a:latin typeface="Times New Roman" panose="02020603050405020304" pitchFamily="18" charset="0"/>
                <a:cs typeface="Times New Roman" panose="02020603050405020304" pitchFamily="18" charset="0"/>
              </a:rPr>
              <a:t>10</a:t>
            </a:r>
            <a:r>
              <a:rPr lang="ro-RO"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sz="20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SELECTED ISSUES ON DEPRIVATION OF LIBERTY</a:t>
            </a:r>
            <a:endParaRPr lang="ro-RO" sz="20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n-US" sz="2400" b="1" i="0" u="none" strike="noStrike" baseline="0" dirty="0">
                <a:solidFill>
                  <a:srgbClr val="C00000"/>
                </a:solidFill>
                <a:latin typeface="+mj-lt"/>
              </a:rPr>
              <a:t>Guarantees for a </a:t>
            </a:r>
            <a:r>
              <a:rPr lang="en-US" sz="2400" b="1" i="1" u="none" strike="noStrike" baseline="0" dirty="0">
                <a:solidFill>
                  <a:srgbClr val="C00000"/>
                </a:solidFill>
                <a:latin typeface="+mj-lt"/>
              </a:rPr>
              <a:t>fair trial </a:t>
            </a:r>
            <a:r>
              <a:rPr lang="en-US" sz="2400" b="1" i="0" u="none" strike="noStrike" baseline="0" dirty="0">
                <a:solidFill>
                  <a:srgbClr val="C00000"/>
                </a:solidFill>
                <a:latin typeface="+mj-lt"/>
              </a:rPr>
              <a:t>in cases of children in conflict with the la</a:t>
            </a:r>
            <a:r>
              <a:rPr lang="en-US" sz="2000" b="1" i="0" u="none" strike="noStrike" baseline="0" dirty="0">
                <a:solidFill>
                  <a:srgbClr val="C00000"/>
                </a:solidFill>
                <a:latin typeface="+mj-lt"/>
              </a:rPr>
              <a:t>w </a:t>
            </a:r>
            <a:endParaRPr lang="en-US" sz="2000" dirty="0">
              <a:solidFill>
                <a:srgbClr val="C00000"/>
              </a:solidFill>
              <a:latin typeface="+mj-lt"/>
            </a:endParaRPr>
          </a:p>
        </p:txBody>
      </p:sp>
    </p:spTree>
    <p:extLst>
      <p:ext uri="{BB962C8B-B14F-4D97-AF65-F5344CB8AC3E}">
        <p14:creationId xmlns:p14="http://schemas.microsoft.com/office/powerpoint/2010/main" val="2730493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BF0D8-1242-82F2-4BFD-9095186CDE09}"/>
              </a:ext>
            </a:extLst>
          </p:cNvPr>
          <p:cNvSpPr>
            <a:spLocks noGrp="1"/>
          </p:cNvSpPr>
          <p:nvPr>
            <p:ph type="title"/>
          </p:nvPr>
        </p:nvSpPr>
        <p:spPr>
          <a:xfrm>
            <a:off x="615043" y="354465"/>
            <a:ext cx="10961914" cy="578497"/>
          </a:xfrm>
        </p:spPr>
        <p:txBody>
          <a:bodyPr>
            <a:normAutofit fontScale="90000"/>
          </a:bodyPr>
          <a:lstStyle/>
          <a:p>
            <a:pPr algn="ctr"/>
            <a:r>
              <a:rPr lang="en-US" sz="1800" b="1" kern="100" dirty="0">
                <a:effectLst/>
                <a:latin typeface="Aptos" panose="020B0004020202020204" pitchFamily="34" charset="0"/>
                <a:ea typeface="Aptos" panose="020B0004020202020204" pitchFamily="34" charset="0"/>
                <a:cs typeface="Times New Roman" panose="02020603050405020304" pitchFamily="18" charset="0"/>
              </a:rPr>
              <a:t>Article </a:t>
            </a:r>
            <a:r>
              <a:rPr lang="en-US" sz="18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1101</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200" b="1" u="sng" kern="100" dirty="0">
                <a:effectLst/>
                <a:latin typeface="Aptos" panose="020B0004020202020204" pitchFamily="34" charset="0"/>
                <a:ea typeface="Aptos" panose="020B0004020202020204" pitchFamily="34" charset="0"/>
                <a:cs typeface="Times New Roman" panose="02020603050405020304" pitchFamily="18" charset="0"/>
              </a:rPr>
              <a:t>Hearing of the minor witness </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altLang="en-US" sz="1800" dirty="0">
                <a:solidFill>
                  <a:schemeClr val="accent1"/>
                </a:solidFill>
                <a:latin typeface="Arial Unicode MS"/>
              </a:rPr>
              <a:t>The criminal procedure code of the Republic of Moldova</a:t>
            </a:r>
            <a:endParaRPr lang="en-US" sz="1800" dirty="0"/>
          </a:p>
        </p:txBody>
      </p:sp>
      <p:sp>
        <p:nvSpPr>
          <p:cNvPr id="3" name="Content Placeholder 2">
            <a:extLst>
              <a:ext uri="{FF2B5EF4-FFF2-40B4-BE49-F238E27FC236}">
                <a16:creationId xmlns:a16="http://schemas.microsoft.com/office/drawing/2014/main" id="{E694664F-EC3A-E93E-7FE5-B0690502A9D6}"/>
              </a:ext>
            </a:extLst>
          </p:cNvPr>
          <p:cNvSpPr>
            <a:spLocks noGrp="1"/>
          </p:cNvSpPr>
          <p:nvPr>
            <p:ph idx="1"/>
          </p:nvPr>
        </p:nvSpPr>
        <p:spPr>
          <a:xfrm>
            <a:off x="373224" y="1268963"/>
            <a:ext cx="10728650" cy="4945323"/>
          </a:xfrm>
        </p:spPr>
        <p:txBody>
          <a:bodyPr>
            <a:normAutofit fontScale="92500" lnSpcReduction="10000"/>
          </a:bodyPr>
          <a:lstStyle/>
          <a:p>
            <a:pPr marL="0" marR="0" algn="just">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(1</a:t>
            </a:r>
            <a:r>
              <a:rPr lang="en-US" sz="2400" kern="100" dirty="0">
                <a:effectLst/>
                <a:latin typeface="+mj-lt"/>
                <a:ea typeface="Aptos" panose="020B0004020202020204" pitchFamily="34" charset="0"/>
                <a:cs typeface="Times New Roman" panose="02020603050405020304" pitchFamily="18" charset="0"/>
              </a:rPr>
              <a:t>) </a:t>
            </a:r>
            <a:r>
              <a:rPr lang="en-US" sz="2400" b="1" kern="100" dirty="0">
                <a:solidFill>
                  <a:schemeClr val="accent1"/>
                </a:solidFill>
                <a:effectLst/>
                <a:latin typeface="+mj-lt"/>
                <a:ea typeface="Aptos" panose="020B0004020202020204" pitchFamily="34" charset="0"/>
                <a:cs typeface="Times New Roman" panose="02020603050405020304" pitchFamily="18" charset="0"/>
              </a:rPr>
              <a:t>The hearing of </a:t>
            </a:r>
            <a:r>
              <a:rPr lang="en-US" sz="2400" b="1" kern="100" dirty="0">
                <a:solidFill>
                  <a:srgbClr val="C00000"/>
                </a:solidFill>
                <a:effectLst/>
                <a:latin typeface="+mj-lt"/>
                <a:ea typeface="Aptos" panose="020B0004020202020204" pitchFamily="34" charset="0"/>
                <a:cs typeface="Times New Roman" panose="02020603050405020304" pitchFamily="18" charset="0"/>
              </a:rPr>
              <a:t>the minor </a:t>
            </a:r>
            <a:r>
              <a:rPr lang="en-US" sz="2400" b="1" kern="100" dirty="0">
                <a:solidFill>
                  <a:schemeClr val="accent1"/>
                </a:solidFill>
                <a:effectLst/>
                <a:latin typeface="+mj-lt"/>
                <a:ea typeface="Aptos" panose="020B0004020202020204" pitchFamily="34" charset="0"/>
                <a:cs typeface="Times New Roman" panose="02020603050405020304" pitchFamily="18" charset="0"/>
              </a:rPr>
              <a:t>witness</a:t>
            </a:r>
            <a:r>
              <a:rPr lang="en-US" sz="2400" kern="100" dirty="0">
                <a:solidFill>
                  <a:schemeClr val="accent1"/>
                </a:solidFill>
                <a:effectLst/>
                <a:latin typeface="+mj-lt"/>
                <a:ea typeface="Aptos" panose="020B0004020202020204" pitchFamily="34" charset="0"/>
                <a:cs typeface="Times New Roman" panose="02020603050405020304" pitchFamily="18" charset="0"/>
              </a:rPr>
              <a:t> </a:t>
            </a:r>
            <a:r>
              <a:rPr lang="ro-RO" sz="2400" kern="100" dirty="0">
                <a:solidFill>
                  <a:schemeClr val="accent1"/>
                </a:solidFill>
                <a:effectLst/>
                <a:latin typeface="+mj-lt"/>
                <a:ea typeface="Aptos" panose="020B0004020202020204" pitchFamily="34" charset="0"/>
                <a:cs typeface="Times New Roman" panose="02020603050405020304" pitchFamily="18" charset="0"/>
              </a:rPr>
              <a:t>(</a:t>
            </a:r>
            <a:r>
              <a:rPr lang="en-US" sz="2400" kern="100" dirty="0">
                <a:solidFill>
                  <a:schemeClr val="accent1"/>
                </a:solidFill>
                <a:effectLst/>
                <a:latin typeface="+mj-lt"/>
                <a:ea typeface="Aptos" panose="020B0004020202020204" pitchFamily="34" charset="0"/>
                <a:cs typeface="Times New Roman" panose="02020603050405020304" pitchFamily="18" charset="0"/>
              </a:rPr>
              <a:t>in criminal cases regarding crimes of a sexual nature, regarding child trafficking or family violence, as well as in other cases where the interests of justice or the minor require it</a:t>
            </a:r>
            <a:r>
              <a:rPr lang="ro-RO" sz="2400" kern="100" dirty="0">
                <a:solidFill>
                  <a:schemeClr val="accent1"/>
                </a:solidFill>
                <a:effectLst/>
                <a:latin typeface="+mj-lt"/>
                <a:ea typeface="Aptos" panose="020B0004020202020204" pitchFamily="34" charset="0"/>
                <a:cs typeface="Times New Roman" panose="02020603050405020304" pitchFamily="18" charset="0"/>
              </a:rPr>
              <a:t>)</a:t>
            </a:r>
            <a:r>
              <a:rPr lang="en-US" sz="2400" kern="100" dirty="0">
                <a:solidFill>
                  <a:schemeClr val="accent1"/>
                </a:solidFill>
                <a:effectLst/>
                <a:latin typeface="+mj-lt"/>
                <a:ea typeface="Aptos" panose="020B0004020202020204" pitchFamily="34" charset="0"/>
                <a:cs typeface="Times New Roman" panose="02020603050405020304" pitchFamily="18" charset="0"/>
              </a:rPr>
              <a:t>, </a:t>
            </a:r>
            <a:r>
              <a:rPr lang="en-US" sz="2400" b="1" u="sng" kern="100" dirty="0">
                <a:solidFill>
                  <a:schemeClr val="accent1"/>
                </a:solidFill>
                <a:effectLst/>
                <a:latin typeface="+mj-lt"/>
                <a:ea typeface="Aptos" panose="020B0004020202020204" pitchFamily="34" charset="0"/>
                <a:cs typeface="Times New Roman" panose="02020603050405020304" pitchFamily="18" charset="0"/>
              </a:rPr>
              <a:t>will be carried out by the investigating </a:t>
            </a:r>
            <a:r>
              <a:rPr lang="en-US" sz="2400" b="1" kern="100" dirty="0">
                <a:solidFill>
                  <a:schemeClr val="accent1"/>
                </a:solidFill>
                <a:effectLst/>
                <a:latin typeface="+mj-lt"/>
                <a:ea typeface="Aptos" panose="020B0004020202020204" pitchFamily="34" charset="0"/>
                <a:cs typeface="Times New Roman" panose="02020603050405020304" pitchFamily="18" charset="0"/>
              </a:rPr>
              <a:t>judge </a:t>
            </a:r>
            <a:r>
              <a:rPr lang="en-US" sz="2400" b="1" kern="100" dirty="0">
                <a:solidFill>
                  <a:srgbClr val="C00000"/>
                </a:solidFill>
                <a:effectLst/>
                <a:latin typeface="+mj-lt"/>
                <a:ea typeface="Aptos" panose="020B0004020202020204" pitchFamily="34" charset="0"/>
                <a:cs typeface="Times New Roman" panose="02020603050405020304" pitchFamily="18" charset="0"/>
              </a:rPr>
              <a:t>in specially arranged spaces</a:t>
            </a:r>
            <a:r>
              <a:rPr lang="en-US" sz="2400" b="1" kern="100" dirty="0">
                <a:solidFill>
                  <a:schemeClr val="accent1"/>
                </a:solidFill>
                <a:effectLst/>
                <a:latin typeface="+mj-lt"/>
                <a:ea typeface="Aptos" panose="020B0004020202020204" pitchFamily="34" charset="0"/>
                <a:cs typeface="Times New Roman" panose="02020603050405020304" pitchFamily="18" charset="0"/>
              </a:rPr>
              <a:t>, equipped with audio </a:t>
            </a:r>
            <a:r>
              <a:rPr lang="en-US" sz="2400" kern="100" dirty="0">
                <a:solidFill>
                  <a:schemeClr val="accent1"/>
                </a:solidFill>
                <a:effectLst/>
                <a:latin typeface="+mj-lt"/>
                <a:ea typeface="Aptos" panose="020B0004020202020204" pitchFamily="34" charset="0"/>
                <a:cs typeface="Times New Roman" panose="02020603050405020304" pitchFamily="18" charset="0"/>
              </a:rPr>
              <a:t>and</a:t>
            </a:r>
            <a:r>
              <a:rPr lang="en-US" sz="2400" b="1" kern="100" dirty="0">
                <a:solidFill>
                  <a:schemeClr val="accent1"/>
                </a:solidFill>
                <a:effectLst/>
                <a:latin typeface="+mj-lt"/>
                <a:ea typeface="Aptos" panose="020B0004020202020204" pitchFamily="34" charset="0"/>
                <a:cs typeface="Times New Roman" panose="02020603050405020304" pitchFamily="18" charset="0"/>
              </a:rPr>
              <a:t> video recording means, by means of an interviewer</a:t>
            </a:r>
            <a:r>
              <a:rPr lang="ro-RO" sz="2400" b="1" kern="100" dirty="0">
                <a:solidFill>
                  <a:schemeClr val="accent1"/>
                </a:solidFill>
                <a:effectLst/>
                <a:latin typeface="+mj-lt"/>
                <a:ea typeface="Aptos" panose="020B0004020202020204" pitchFamily="34" charset="0"/>
                <a:cs typeface="Times New Roman" panose="02020603050405020304" pitchFamily="18" charset="0"/>
              </a:rPr>
              <a:t>;</a:t>
            </a:r>
          </a:p>
          <a:p>
            <a:pPr marL="0" marR="0" algn="just">
              <a:lnSpc>
                <a:spcPct val="107000"/>
              </a:lnSpc>
              <a:spcBef>
                <a:spcPts val="0"/>
              </a:spcBef>
              <a:spcAft>
                <a:spcPts val="800"/>
              </a:spcAft>
            </a:pPr>
            <a:r>
              <a:rPr lang="en-US" sz="2400" b="1" kern="100" dirty="0">
                <a:solidFill>
                  <a:schemeClr val="accent1"/>
                </a:solidFill>
                <a:effectLst/>
                <a:latin typeface="+mj-lt"/>
                <a:ea typeface="Aptos" panose="020B0004020202020204" pitchFamily="34" charset="0"/>
                <a:cs typeface="Times New Roman" panose="02020603050405020304" pitchFamily="18" charset="0"/>
              </a:rPr>
              <a:t>The hearing of </a:t>
            </a:r>
            <a:r>
              <a:rPr lang="en-US" sz="2400" b="1" kern="100" dirty="0">
                <a:solidFill>
                  <a:srgbClr val="C00000"/>
                </a:solidFill>
                <a:effectLst/>
                <a:latin typeface="+mj-lt"/>
                <a:ea typeface="Aptos" panose="020B0004020202020204" pitchFamily="34" charset="0"/>
                <a:cs typeface="Times New Roman" panose="02020603050405020304" pitchFamily="18" charset="0"/>
              </a:rPr>
              <a:t>the minor </a:t>
            </a:r>
            <a:r>
              <a:rPr lang="en-US" sz="2400" b="1" kern="100" dirty="0">
                <a:solidFill>
                  <a:schemeClr val="accent1"/>
                </a:solidFill>
                <a:effectLst/>
                <a:latin typeface="+mj-lt"/>
                <a:ea typeface="Aptos" panose="020B0004020202020204" pitchFamily="34" charset="0"/>
                <a:cs typeface="Times New Roman" panose="02020603050405020304" pitchFamily="18" charset="0"/>
              </a:rPr>
              <a:t>will be carried out </a:t>
            </a:r>
            <a:r>
              <a:rPr lang="en-US" sz="2400" b="1" kern="100" dirty="0">
                <a:solidFill>
                  <a:srgbClr val="C00000"/>
                </a:solidFill>
                <a:effectLst/>
                <a:latin typeface="+mj-lt"/>
                <a:ea typeface="Aptos" panose="020B0004020202020204" pitchFamily="34" charset="0"/>
                <a:cs typeface="Times New Roman" panose="02020603050405020304" pitchFamily="18" charset="0"/>
              </a:rPr>
              <a:t>in limited terms</a:t>
            </a:r>
            <a:r>
              <a:rPr lang="en-US" sz="2400" b="1" kern="100" dirty="0">
                <a:solidFill>
                  <a:schemeClr val="accent1"/>
                </a:solidFill>
                <a:effectLst/>
                <a:latin typeface="+mj-lt"/>
                <a:ea typeface="Aptos" panose="020B0004020202020204" pitchFamily="34" charset="0"/>
                <a:cs typeface="Times New Roman" panose="02020603050405020304" pitchFamily="18" charset="0"/>
              </a:rPr>
              <a:t>.</a:t>
            </a:r>
            <a:endParaRPr lang="ro-RO" sz="2400" b="1" kern="100" dirty="0">
              <a:solidFill>
                <a:schemeClr val="accent1"/>
              </a:solidFill>
              <a:effectLst/>
              <a:latin typeface="+mj-lt"/>
              <a:ea typeface="Aptos" panose="020B000402020202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2400" b="1" kern="100" dirty="0">
              <a:solidFill>
                <a:schemeClr val="accent1"/>
              </a:solidFill>
              <a:effectLst/>
              <a:latin typeface="+mj-lt"/>
              <a:ea typeface="Aptos" panose="020B0004020202020204" pitchFamily="34" charset="0"/>
              <a:cs typeface="Times New Roman" panose="02020603050405020304" pitchFamily="18" charset="0"/>
            </a:endParaRPr>
          </a:p>
          <a:p>
            <a:pPr marL="0" marR="0" algn="just">
              <a:lnSpc>
                <a:spcPct val="107000"/>
              </a:lnSpc>
              <a:spcBef>
                <a:spcPts val="0"/>
              </a:spcBef>
              <a:spcAft>
                <a:spcPts val="800"/>
              </a:spcAft>
            </a:pPr>
            <a:r>
              <a:rPr lang="en-US" sz="2400" kern="100" dirty="0">
                <a:effectLst/>
                <a:latin typeface="+mj-lt"/>
                <a:ea typeface="Aptos" panose="020B0004020202020204" pitchFamily="34" charset="0"/>
                <a:cs typeface="Times New Roman" panose="02020603050405020304" pitchFamily="18" charset="0"/>
              </a:rPr>
              <a:t> (11) </a:t>
            </a:r>
            <a:r>
              <a:rPr lang="en-US" sz="2400" b="1" u="sng" kern="100" dirty="0">
                <a:effectLst/>
                <a:latin typeface="+mj-lt"/>
                <a:ea typeface="Aptos" panose="020B0004020202020204" pitchFamily="34" charset="0"/>
                <a:cs typeface="Times New Roman" panose="02020603050405020304" pitchFamily="18" charset="0"/>
              </a:rPr>
              <a:t>The hearing of the minor witness cannot last longer than</a:t>
            </a:r>
            <a:r>
              <a:rPr lang="en-US" sz="2400" b="1" kern="100" dirty="0">
                <a:solidFill>
                  <a:schemeClr val="accent1"/>
                </a:solidFill>
                <a:effectLst/>
                <a:latin typeface="+mj-lt"/>
                <a:ea typeface="Aptos" panose="020B0004020202020204" pitchFamily="34" charset="0"/>
                <a:cs typeface="Times New Roman" panose="02020603050405020304" pitchFamily="18" charset="0"/>
              </a:rPr>
              <a:t>:</a:t>
            </a:r>
          </a:p>
          <a:p>
            <a:pPr marL="0" marR="0" algn="just">
              <a:lnSpc>
                <a:spcPct val="107000"/>
              </a:lnSpc>
              <a:spcBef>
                <a:spcPts val="0"/>
              </a:spcBef>
              <a:spcAft>
                <a:spcPts val="800"/>
              </a:spcAft>
            </a:pPr>
            <a:r>
              <a:rPr lang="en-US" sz="2400" b="1" kern="100" dirty="0">
                <a:solidFill>
                  <a:schemeClr val="accent1"/>
                </a:solidFill>
                <a:effectLst/>
                <a:latin typeface="+mj-lt"/>
                <a:ea typeface="Aptos" panose="020B0004020202020204" pitchFamily="34" charset="0"/>
                <a:cs typeface="Times New Roman" panose="02020603050405020304" pitchFamily="18" charset="0"/>
              </a:rPr>
              <a:t> a) 1 hour without interruption, </a:t>
            </a:r>
            <a:r>
              <a:rPr lang="en-US" sz="2400" u="sng" kern="100" dirty="0">
                <a:solidFill>
                  <a:schemeClr val="accent1"/>
                </a:solidFill>
                <a:effectLst/>
                <a:latin typeface="+mj-lt"/>
                <a:ea typeface="Aptos" panose="020B0004020202020204" pitchFamily="34" charset="0"/>
                <a:cs typeface="Times New Roman" panose="02020603050405020304" pitchFamily="18" charset="0"/>
              </a:rPr>
              <a:t>and in total </a:t>
            </a:r>
            <a:r>
              <a:rPr lang="en-US" sz="2400" b="1" kern="100" dirty="0">
                <a:solidFill>
                  <a:schemeClr val="accent1"/>
                </a:solidFill>
                <a:effectLst/>
                <a:latin typeface="+mj-lt"/>
                <a:ea typeface="Aptos" panose="020B0004020202020204" pitchFamily="34" charset="0"/>
                <a:cs typeface="Times New Roman" panose="02020603050405020304" pitchFamily="18" charset="0"/>
              </a:rPr>
              <a:t>cannot exceed 2 hours per day, in the case of the minor who has not reached the age of 14;</a:t>
            </a:r>
          </a:p>
          <a:p>
            <a:pPr marL="0" marR="0" algn="just">
              <a:lnSpc>
                <a:spcPct val="107000"/>
              </a:lnSpc>
              <a:spcBef>
                <a:spcPts val="0"/>
              </a:spcBef>
              <a:spcAft>
                <a:spcPts val="800"/>
              </a:spcAft>
            </a:pPr>
            <a:r>
              <a:rPr lang="en-US" sz="2400" b="1" kern="100" dirty="0">
                <a:solidFill>
                  <a:schemeClr val="accent1"/>
                </a:solidFill>
                <a:effectLst/>
                <a:latin typeface="+mj-lt"/>
                <a:ea typeface="Aptos" panose="020B0004020202020204" pitchFamily="34" charset="0"/>
                <a:cs typeface="Times New Roman" panose="02020603050405020304" pitchFamily="18" charset="0"/>
              </a:rPr>
              <a:t> b) 2 hours without interruption, and in total it cannot exceed 4 hours per day, in the case of minors older than 14 years.</a:t>
            </a:r>
          </a:p>
          <a:p>
            <a:endParaRPr lang="en-US" dirty="0"/>
          </a:p>
        </p:txBody>
      </p:sp>
    </p:spTree>
    <p:extLst>
      <p:ext uri="{BB962C8B-B14F-4D97-AF65-F5344CB8AC3E}">
        <p14:creationId xmlns:p14="http://schemas.microsoft.com/office/powerpoint/2010/main" val="990460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60A92-1742-D0F2-00CB-C0569A2552E7}"/>
              </a:ext>
            </a:extLst>
          </p:cNvPr>
          <p:cNvSpPr>
            <a:spLocks noGrp="1"/>
          </p:cNvSpPr>
          <p:nvPr>
            <p:ph type="title"/>
          </p:nvPr>
        </p:nvSpPr>
        <p:spPr>
          <a:xfrm>
            <a:off x="522514" y="365126"/>
            <a:ext cx="10831286" cy="745218"/>
          </a:xfrm>
        </p:spPr>
        <p:txBody>
          <a:bodyPr>
            <a:normAutofit/>
          </a:bodyPr>
          <a:lstStyle/>
          <a:p>
            <a:r>
              <a:rPr lang="en-US" sz="16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Grounds for detaining the person</a:t>
            </a:r>
            <a:r>
              <a:rPr lang="ro-RO" sz="16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Article 166</a:t>
            </a:r>
            <a:r>
              <a:rPr lang="ro-RO" sz="1600" kern="100" dirty="0">
                <a:effectLst/>
                <a:latin typeface="Aptos" panose="020B0004020202020204" pitchFamily="34" charset="0"/>
                <a:ea typeface="Aptos" panose="020B0004020202020204" pitchFamily="34" charset="0"/>
                <a:cs typeface="Times New Roman" panose="02020603050405020304" pitchFamily="18" charset="0"/>
              </a:rPr>
              <a:t>)</a:t>
            </a:r>
            <a:br>
              <a:rPr lang="ro-RO" sz="1600" kern="100" dirty="0">
                <a:effectLst/>
                <a:latin typeface="Aptos" panose="020B0004020202020204" pitchFamily="34" charset="0"/>
                <a:ea typeface="Aptos" panose="020B0004020202020204" pitchFamily="34" charset="0"/>
                <a:cs typeface="Times New Roman" panose="02020603050405020304" pitchFamily="18" charset="0"/>
              </a:rPr>
            </a:br>
            <a:r>
              <a:rPr lang="ro-RO" sz="1600" b="1" u="sng"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600" dirty="0"/>
          </a:p>
        </p:txBody>
      </p:sp>
      <p:sp>
        <p:nvSpPr>
          <p:cNvPr id="3" name="Content Placeholder 2">
            <a:extLst>
              <a:ext uri="{FF2B5EF4-FFF2-40B4-BE49-F238E27FC236}">
                <a16:creationId xmlns:a16="http://schemas.microsoft.com/office/drawing/2014/main" id="{1953A243-B9A1-7CDC-5C28-10297DCCEE5A}"/>
              </a:ext>
            </a:extLst>
          </p:cNvPr>
          <p:cNvSpPr>
            <a:spLocks noGrp="1"/>
          </p:cNvSpPr>
          <p:nvPr>
            <p:ph idx="1"/>
          </p:nvPr>
        </p:nvSpPr>
        <p:spPr>
          <a:xfrm>
            <a:off x="625151" y="1212980"/>
            <a:ext cx="10728649" cy="4963983"/>
          </a:xfrm>
        </p:spPr>
        <p:txBody>
          <a:bodyPr/>
          <a:lstStyle/>
          <a:p>
            <a:pPr marL="0" marR="0" indent="0" algn="just">
              <a:lnSpc>
                <a:spcPct val="107000"/>
              </a:lnSpc>
              <a:spcBef>
                <a:spcPts val="0"/>
              </a:spcBef>
              <a:spcAft>
                <a:spcPts val="800"/>
              </a:spcAft>
              <a:buNone/>
            </a:pPr>
            <a:r>
              <a:rPr lang="en-US" sz="2000" b="1" u="sng"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Grounds for detaining the person</a:t>
            </a:r>
            <a:r>
              <a:rPr lang="ro-RO" sz="2000" u="sng"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u="sng" kern="100" dirty="0">
                <a:effectLst/>
                <a:latin typeface="Aptos" panose="020B0004020202020204" pitchFamily="34" charset="0"/>
                <a:ea typeface="Aptos" panose="020B0004020202020204" pitchFamily="34" charset="0"/>
                <a:cs typeface="Times New Roman" panose="02020603050405020304" pitchFamily="18" charset="0"/>
              </a:rPr>
              <a:t>Article 166</a:t>
            </a:r>
            <a:r>
              <a:rPr lang="ro-RO" sz="2000" u="sng"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u="sng"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u="sng"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suspected of committing the crime </a:t>
            </a:r>
            <a:r>
              <a:rPr lang="en-US" sz="2000" u="sng" kern="100" dirty="0">
                <a:effectLst/>
                <a:latin typeface="Aptos" panose="020B0004020202020204" pitchFamily="34" charset="0"/>
                <a:ea typeface="Aptos" panose="020B0004020202020204" pitchFamily="34" charset="0"/>
                <a:cs typeface="Times New Roman" panose="02020603050405020304" pitchFamily="18" charset="0"/>
              </a:rPr>
              <a:t>(5) </a:t>
            </a:r>
            <a:endParaRPr lang="ro-RO" sz="2000" u="sng"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just">
              <a:lnSpc>
                <a:spcPct val="107000"/>
              </a:lnSpc>
              <a:spcBef>
                <a:spcPts val="0"/>
              </a:spcBef>
              <a:spcAft>
                <a:spcPts val="800"/>
              </a:spcAft>
              <a:buNone/>
            </a:pPr>
            <a:endParaRPr lang="ro-RO" sz="2000" u="sng"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just">
              <a:lnSpc>
                <a:spcPct val="107000"/>
              </a:lnSpc>
              <a:spcBef>
                <a:spcPts val="0"/>
              </a:spcBef>
              <a:spcAft>
                <a:spcPts val="800"/>
              </a:spcAft>
              <a:buNone/>
            </a:pPr>
            <a:r>
              <a:rPr lang="en-US" sz="24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Detention</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of the</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person under the conditions of this article cannot exceed 72 hours, </a:t>
            </a:r>
            <a:r>
              <a:rPr lang="en-US" sz="24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and </a:t>
            </a:r>
            <a:r>
              <a:rPr lang="en-US" sz="2400" b="1"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in the case of the minor - 24 hours from the moment of deprivation of liberty</a:t>
            </a:r>
            <a:r>
              <a:rPr lang="ro-RO" sz="24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a:t>
            </a:r>
          </a:p>
          <a:p>
            <a:pPr marL="0" marR="0" indent="0" algn="just">
              <a:lnSpc>
                <a:spcPct val="107000"/>
              </a:lnSpc>
              <a:spcBef>
                <a:spcPts val="0"/>
              </a:spcBef>
              <a:spcAft>
                <a:spcPts val="800"/>
              </a:spcAft>
              <a:buNone/>
            </a:pPr>
            <a:endParaRPr lang="ro-RO" sz="24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solidFill>
                  <a:schemeClr val="accent1"/>
                </a:solidFill>
                <a:effectLst/>
                <a:latin typeface="Aptos" panose="020B0004020202020204" pitchFamily="34" charset="0"/>
                <a:ea typeface="Aptos" panose="020B0004020202020204" pitchFamily="34" charset="0"/>
                <a:cs typeface="Times New Roman" panose="02020603050405020304" pitchFamily="18" charset="0"/>
              </a:rPr>
              <a:t>The retention period must not be longer than what is strictly necessary for its possession</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p>
          <a:p>
            <a:endParaRPr lang="en-US" dirty="0"/>
          </a:p>
        </p:txBody>
      </p:sp>
    </p:spTree>
    <p:extLst>
      <p:ext uri="{BB962C8B-B14F-4D97-AF65-F5344CB8AC3E}">
        <p14:creationId xmlns:p14="http://schemas.microsoft.com/office/powerpoint/2010/main" val="3938277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1EC1A-E47D-50F5-73A1-B06F8191032D}"/>
              </a:ext>
            </a:extLst>
          </p:cNvPr>
          <p:cNvSpPr>
            <a:spLocks noGrp="1"/>
          </p:cNvSpPr>
          <p:nvPr>
            <p:ph type="title"/>
          </p:nvPr>
        </p:nvSpPr>
        <p:spPr>
          <a:xfrm>
            <a:off x="121299" y="365126"/>
            <a:ext cx="11232502" cy="791870"/>
          </a:xfrm>
        </p:spPr>
        <p:txBody>
          <a:bodyPr>
            <a:normAutofit/>
          </a:bodyPr>
          <a:lstStyle/>
          <a:p>
            <a:br>
              <a:rPr lang="en-US" sz="1000" dirty="0"/>
            </a:br>
            <a:r>
              <a:rPr lang="ro-RO" sz="1000" dirty="0"/>
              <a:t>                            </a:t>
            </a:r>
            <a:r>
              <a:rPr lang="en-US" sz="2400" b="1" i="0" u="none" strike="noStrike" baseline="0" dirty="0">
                <a:solidFill>
                  <a:srgbClr val="221E1F"/>
                </a:solidFill>
                <a:latin typeface="Univers LT Pro 45 Light"/>
              </a:rPr>
              <a:t>Right to be heard during trial</a:t>
            </a:r>
            <a:r>
              <a:rPr lang="ro-RO" sz="2400" b="1" i="0" u="none" strike="noStrike" baseline="0" dirty="0">
                <a:solidFill>
                  <a:srgbClr val="221E1F"/>
                </a:solidFill>
                <a:latin typeface="Univers LT Pro 45 Light"/>
              </a:rPr>
              <a:t> </a:t>
            </a:r>
            <a:endParaRPr lang="en-US" sz="2000" dirty="0"/>
          </a:p>
        </p:txBody>
      </p:sp>
      <p:sp>
        <p:nvSpPr>
          <p:cNvPr id="3" name="Content Placeholder 2">
            <a:extLst>
              <a:ext uri="{FF2B5EF4-FFF2-40B4-BE49-F238E27FC236}">
                <a16:creationId xmlns:a16="http://schemas.microsoft.com/office/drawing/2014/main" id="{5C1452CF-74A5-82BF-0690-4C1594880745}"/>
              </a:ext>
            </a:extLst>
          </p:cNvPr>
          <p:cNvSpPr>
            <a:spLocks noGrp="1"/>
          </p:cNvSpPr>
          <p:nvPr>
            <p:ph idx="1"/>
          </p:nvPr>
        </p:nvSpPr>
        <p:spPr>
          <a:xfrm>
            <a:off x="214604" y="1156996"/>
            <a:ext cx="10422294" cy="4786605"/>
          </a:xfrm>
        </p:spPr>
        <p:txBody>
          <a:bodyPr>
            <a:normAutofit/>
          </a:bodyPr>
          <a:lstStyle/>
          <a:p>
            <a:pPr marL="0" indent="0">
              <a:lnSpc>
                <a:spcPct val="200000"/>
              </a:lnSpc>
              <a:buNone/>
            </a:pPr>
            <a:br>
              <a:rPr lang="en-US"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000" b="1" dirty="0">
                <a:solidFill>
                  <a:schemeClr val="accent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0" i="0" u="none" strike="noStrike" baseline="0" dirty="0">
                <a:solidFill>
                  <a:srgbClr val="221E1F"/>
                </a:solidFill>
                <a:latin typeface="+mj-lt"/>
              </a:rPr>
              <a:t>Children have </a:t>
            </a:r>
            <a:r>
              <a:rPr lang="en-US" sz="2400" b="1" i="0" u="none" strike="noStrike" baseline="0" dirty="0">
                <a:solidFill>
                  <a:srgbClr val="221E1F"/>
                </a:solidFill>
                <a:latin typeface="+mj-lt"/>
              </a:rPr>
              <a:t>the right </a:t>
            </a:r>
            <a:r>
              <a:rPr lang="en-US" sz="2400" b="1" i="0" u="none" strike="noStrike" baseline="0" dirty="0">
                <a:latin typeface="+mj-lt"/>
              </a:rPr>
              <a:t>to be heard directly</a:t>
            </a:r>
            <a:r>
              <a:rPr lang="en-US" sz="2400" b="0" i="0" u="none" strike="noStrike" baseline="0" dirty="0">
                <a:solidFill>
                  <a:srgbClr val="221E1F"/>
                </a:solidFill>
                <a:latin typeface="+mj-lt"/>
              </a:rPr>
              <a:t>, and not only through a representative, at all stages of the process, starting from the moment of contact</a:t>
            </a:r>
            <a:r>
              <a:rPr lang="ro-RO" sz="2400" b="0" i="0" u="none" strike="noStrike" baseline="0" dirty="0">
                <a:solidFill>
                  <a:srgbClr val="221E1F"/>
                </a:solidFill>
                <a:latin typeface="+mj-lt"/>
              </a:rPr>
              <a:t>;</a:t>
            </a:r>
          </a:p>
          <a:p>
            <a:pPr marL="0" indent="0" algn="just">
              <a:lnSpc>
                <a:spcPct val="200000"/>
              </a:lnSpc>
              <a:buNone/>
            </a:pPr>
            <a:endParaRPr lang="ro-RO" sz="2400" b="0" i="0" u="none" strike="noStrike" baseline="0" dirty="0">
              <a:solidFill>
                <a:srgbClr val="221E1F"/>
              </a:solidFill>
              <a:latin typeface="+mj-lt"/>
            </a:endParaRPr>
          </a:p>
          <a:p>
            <a:pPr algn="just">
              <a:lnSpc>
                <a:spcPct val="200000"/>
              </a:lnSpc>
              <a:buFont typeface="Wingdings" panose="05000000000000000000" pitchFamily="2" charset="2"/>
              <a:buChar char="Ø"/>
            </a:pPr>
            <a:r>
              <a:rPr lang="en-US" sz="2400" b="0" i="0" u="none" strike="noStrike" baseline="0" dirty="0">
                <a:solidFill>
                  <a:srgbClr val="221E1F"/>
                </a:solidFill>
                <a:latin typeface="+mj-lt"/>
              </a:rPr>
              <a:t>Children in conflict with the law </a:t>
            </a:r>
            <a:r>
              <a:rPr lang="en-US" sz="2400" b="1" i="0" u="none" strike="noStrike" baseline="0" dirty="0">
                <a:latin typeface="+mj-lt"/>
              </a:rPr>
              <a:t>have the right to remain silent </a:t>
            </a:r>
            <a:r>
              <a:rPr lang="en-US" sz="2400" b="0" i="0" u="none" strike="noStrike" baseline="0" dirty="0">
                <a:solidFill>
                  <a:srgbClr val="221E1F"/>
                </a:solidFill>
                <a:latin typeface="+mj-lt"/>
              </a:rPr>
              <a:t>and no adverse inference should be drawn when they choose not to make statements</a:t>
            </a:r>
            <a:r>
              <a:rPr lang="ro-RO" sz="2400" b="0" i="0" u="none" strike="noStrike" baseline="0" dirty="0">
                <a:solidFill>
                  <a:srgbClr val="221E1F"/>
                </a:solidFill>
                <a:latin typeface="+mj-lt"/>
              </a:rPr>
              <a:t>;</a:t>
            </a:r>
            <a:r>
              <a:rPr lang="en-US" sz="2400" b="0" i="0" u="none" strike="noStrike" baseline="0" dirty="0">
                <a:solidFill>
                  <a:srgbClr val="221E1F"/>
                </a:solidFill>
                <a:latin typeface="+mj-lt"/>
              </a:rPr>
              <a:t> </a:t>
            </a:r>
            <a:endParaRPr lang="ro-RO" sz="2400" b="0" i="0" u="none" strike="noStrike" baseline="0" dirty="0">
              <a:solidFill>
                <a:srgbClr val="221E1F"/>
              </a:solidFill>
              <a:latin typeface="+mj-lt"/>
            </a:endParaRPr>
          </a:p>
        </p:txBody>
      </p:sp>
    </p:spTree>
    <p:extLst>
      <p:ext uri="{BB962C8B-B14F-4D97-AF65-F5344CB8AC3E}">
        <p14:creationId xmlns:p14="http://schemas.microsoft.com/office/powerpoint/2010/main" val="2492756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69BF3-992F-0D0B-9CDC-FAEBC773A79B}"/>
              </a:ext>
            </a:extLst>
          </p:cNvPr>
          <p:cNvSpPr>
            <a:spLocks noGrp="1"/>
          </p:cNvSpPr>
          <p:nvPr>
            <p:ph type="title"/>
          </p:nvPr>
        </p:nvSpPr>
        <p:spPr>
          <a:xfrm>
            <a:off x="233265" y="365126"/>
            <a:ext cx="11120535" cy="1025136"/>
          </a:xfrm>
        </p:spPr>
        <p:txBody>
          <a:bodyPr>
            <a:normAutofit/>
          </a:bodyPr>
          <a:lstStyle/>
          <a:p>
            <a:pPr algn="ctr"/>
            <a:r>
              <a:rPr lang="en-US" sz="2000" b="1" dirty="0">
                <a:solidFill>
                  <a:schemeClr val="accent2"/>
                </a:solidFill>
                <a:latin typeface="Times New Roman" panose="02020603050405020304" pitchFamily="18" charset="0"/>
                <a:cs typeface="Times New Roman" panose="02020603050405020304" pitchFamily="18" charset="0"/>
              </a:rPr>
              <a:t>The relevance of the </a:t>
            </a:r>
            <a:r>
              <a:rPr lang="en-US" sz="2000" b="1" dirty="0" err="1">
                <a:solidFill>
                  <a:schemeClr val="accent2"/>
                </a:solidFill>
                <a:latin typeface="Times New Roman" panose="02020603050405020304" pitchFamily="18" charset="0"/>
                <a:cs typeface="Times New Roman" panose="02020603050405020304" pitchFamily="18" charset="0"/>
              </a:rPr>
              <a:t>CoE</a:t>
            </a:r>
            <a:r>
              <a:rPr lang="en-US" sz="2000" b="1" dirty="0">
                <a:solidFill>
                  <a:schemeClr val="accent2"/>
                </a:solidFill>
                <a:latin typeface="Times New Roman" panose="02020603050405020304" pitchFamily="18" charset="0"/>
                <a:cs typeface="Times New Roman" panose="02020603050405020304" pitchFamily="18" charset="0"/>
              </a:rPr>
              <a:t> Convention for the Protection of Human Rights (ECHR) and Fundamental Freedoms in the EU context in relation to children</a:t>
            </a:r>
            <a:r>
              <a:rPr lang="en-US" sz="2000" b="1" dirty="0">
                <a:solidFill>
                  <a:schemeClr val="accent2"/>
                </a:solidFill>
                <a:effectLst/>
                <a:latin typeface="Times New Roman" panose="02020603050405020304" pitchFamily="18" charset="0"/>
                <a:ea typeface="Times New Roman" panose="02020603050405020304" pitchFamily="18" charset="0"/>
                <a:cs typeface="Times New Roman" panose="02020603050405020304" pitchFamily="18" charset="0"/>
              </a:rPr>
              <a:t>’s </a:t>
            </a:r>
            <a:r>
              <a:rPr lang="en-US" sz="2000" b="1" dirty="0">
                <a:solidFill>
                  <a:schemeClr val="accent2"/>
                </a:solidFill>
                <a:latin typeface="Times New Roman" panose="02020603050405020304" pitchFamily="18" charset="0"/>
                <a:cs typeface="Times New Roman" panose="02020603050405020304" pitchFamily="18" charset="0"/>
              </a:rPr>
              <a:t>rights</a:t>
            </a:r>
            <a:endParaRPr lang="en-US" sz="2000" b="1" dirty="0">
              <a:solidFill>
                <a:schemeClr val="accent2"/>
              </a:solidFill>
            </a:endParaRPr>
          </a:p>
        </p:txBody>
      </p:sp>
      <p:sp>
        <p:nvSpPr>
          <p:cNvPr id="3" name="Content Placeholder 2">
            <a:extLst>
              <a:ext uri="{FF2B5EF4-FFF2-40B4-BE49-F238E27FC236}">
                <a16:creationId xmlns:a16="http://schemas.microsoft.com/office/drawing/2014/main" id="{447793D9-CCD8-A357-FCEF-AA2A040DFA3D}"/>
              </a:ext>
            </a:extLst>
          </p:cNvPr>
          <p:cNvSpPr>
            <a:spLocks noGrp="1"/>
          </p:cNvSpPr>
          <p:nvPr>
            <p:ph idx="1"/>
          </p:nvPr>
        </p:nvSpPr>
        <p:spPr>
          <a:xfrm>
            <a:off x="587829" y="1390262"/>
            <a:ext cx="10765971" cy="4786701"/>
          </a:xfrm>
        </p:spPr>
        <p:txBody>
          <a:bodyPr>
            <a:normAutofit/>
          </a:bodyPr>
          <a:lstStyle/>
          <a:p>
            <a:pPr marL="0" indent="0" algn="just">
              <a:buNone/>
            </a:pPr>
            <a:r>
              <a:rPr lang="en-US" sz="2000" dirty="0">
                <a:solidFill>
                  <a:schemeClr val="accent1"/>
                </a:solidFill>
              </a:rPr>
              <a:t>the </a:t>
            </a:r>
            <a:r>
              <a:rPr lang="en-US" sz="2000" b="1" dirty="0">
                <a:solidFill>
                  <a:schemeClr val="accent1"/>
                </a:solidFill>
              </a:rPr>
              <a:t>Council of Europe </a:t>
            </a:r>
            <a:r>
              <a:rPr lang="en-US" sz="2000" dirty="0">
                <a:solidFill>
                  <a:schemeClr val="accent1"/>
                </a:solidFill>
              </a:rPr>
              <a:t>has </a:t>
            </a:r>
            <a:r>
              <a:rPr lang="en-US" sz="2000" b="1" dirty="0">
                <a:solidFill>
                  <a:schemeClr val="accent1"/>
                </a:solidFill>
              </a:rPr>
              <a:t>set a</a:t>
            </a:r>
            <a:r>
              <a:rPr lang="ro-RO" sz="2000" b="1" dirty="0">
                <a:solidFill>
                  <a:schemeClr val="accent1"/>
                </a:solidFill>
              </a:rPr>
              <a:t> </a:t>
            </a:r>
            <a:r>
              <a:rPr lang="en-US" sz="2000" b="1" dirty="0">
                <a:solidFill>
                  <a:schemeClr val="accent1"/>
                </a:solidFill>
              </a:rPr>
              <a:t>number of principles </a:t>
            </a:r>
            <a:r>
              <a:rPr lang="en-US" sz="2000" dirty="0">
                <a:solidFill>
                  <a:schemeClr val="accent1"/>
                </a:solidFill>
              </a:rPr>
              <a:t>and </a:t>
            </a:r>
            <a:r>
              <a:rPr lang="en-US" sz="2000" b="1" dirty="0">
                <a:solidFill>
                  <a:schemeClr val="accent1"/>
                </a:solidFill>
              </a:rPr>
              <a:t>rights for the protection of children</a:t>
            </a:r>
            <a:r>
              <a:rPr lang="ro-RO" sz="2000" dirty="0">
                <a:solidFill>
                  <a:schemeClr val="accent1"/>
                </a:solidFill>
              </a:rPr>
              <a:t>;</a:t>
            </a:r>
          </a:p>
          <a:p>
            <a:pPr marL="0" indent="0" algn="just">
              <a:buNone/>
            </a:pPr>
            <a:r>
              <a:rPr lang="ro-RO" sz="2000" dirty="0">
                <a:solidFill>
                  <a:schemeClr val="accent1"/>
                </a:solidFill>
              </a:rPr>
              <a:t>t</a:t>
            </a:r>
            <a:r>
              <a:rPr lang="en-US" sz="2000" dirty="0">
                <a:solidFill>
                  <a:schemeClr val="accent1"/>
                </a:solidFill>
              </a:rPr>
              <a:t>he </a:t>
            </a:r>
            <a:r>
              <a:rPr lang="en-US" sz="2000" b="1" dirty="0">
                <a:solidFill>
                  <a:schemeClr val="accent1"/>
                </a:solidFill>
              </a:rPr>
              <a:t>European Convention on Human Rights (ECHR), is the</a:t>
            </a:r>
            <a:r>
              <a:rPr lang="ro-RO" sz="2000" b="1" dirty="0">
                <a:solidFill>
                  <a:schemeClr val="accent1"/>
                </a:solidFill>
              </a:rPr>
              <a:t> </a:t>
            </a:r>
            <a:r>
              <a:rPr lang="en-US" sz="2000" b="1" dirty="0">
                <a:solidFill>
                  <a:schemeClr val="accent1"/>
                </a:solidFill>
              </a:rPr>
              <a:t>Council of Europe’s </a:t>
            </a:r>
            <a:r>
              <a:rPr lang="en-US" sz="2000" b="1" u="sng" dirty="0">
                <a:solidFill>
                  <a:schemeClr val="accent1"/>
                </a:solidFill>
              </a:rPr>
              <a:t>cornerstone fundamental rights instrument</a:t>
            </a:r>
            <a:r>
              <a:rPr lang="ro-RO" sz="2000" u="sng" dirty="0">
                <a:solidFill>
                  <a:schemeClr val="accent1"/>
                </a:solidFill>
              </a:rPr>
              <a:t>;</a:t>
            </a:r>
            <a:r>
              <a:rPr lang="ro-RO" sz="2000" dirty="0">
                <a:solidFill>
                  <a:schemeClr val="accent1"/>
                </a:solidFill>
              </a:rPr>
              <a:t> </a:t>
            </a:r>
          </a:p>
          <a:p>
            <a:pPr marL="0" indent="0" algn="just">
              <a:buNone/>
            </a:pPr>
            <a:r>
              <a:rPr lang="en-US" sz="2000" dirty="0">
                <a:solidFill>
                  <a:schemeClr val="accent1"/>
                </a:solidFill>
              </a:rPr>
              <a:t>the European Convention on Human Rights </a:t>
            </a:r>
            <a:r>
              <a:rPr lang="ro-RO" sz="2000" dirty="0">
                <a:solidFill>
                  <a:schemeClr val="accent1"/>
                </a:solidFill>
              </a:rPr>
              <a:t>/</a:t>
            </a:r>
            <a:r>
              <a:rPr lang="en-US" sz="2000" dirty="0">
                <a:solidFill>
                  <a:schemeClr val="accent1"/>
                </a:solidFill>
              </a:rPr>
              <a:t>ECHR </a:t>
            </a:r>
            <a:r>
              <a:rPr lang="en-US" sz="2000" b="1" dirty="0">
                <a:solidFill>
                  <a:schemeClr val="accent1"/>
                </a:solidFill>
              </a:rPr>
              <a:t>offers </a:t>
            </a:r>
            <a:r>
              <a:rPr lang="en-US" sz="2000" b="1" i="1" dirty="0">
                <a:solidFill>
                  <a:schemeClr val="accent1"/>
                </a:solidFill>
              </a:rPr>
              <a:t>legal</a:t>
            </a:r>
            <a:r>
              <a:rPr lang="ro-RO" sz="2000" b="1" i="1" dirty="0">
                <a:solidFill>
                  <a:schemeClr val="accent1"/>
                </a:solidFill>
              </a:rPr>
              <a:t> </a:t>
            </a:r>
            <a:r>
              <a:rPr lang="en-US" sz="2000" b="1" i="1" dirty="0">
                <a:solidFill>
                  <a:schemeClr val="accent1"/>
                </a:solidFill>
              </a:rPr>
              <a:t>protection to children </a:t>
            </a:r>
            <a:r>
              <a:rPr lang="en-US" sz="2000" b="1" dirty="0">
                <a:solidFill>
                  <a:schemeClr val="accent1"/>
                </a:solidFill>
              </a:rPr>
              <a:t>as its provisions apply to everyone within States’ jurisdiction,</a:t>
            </a:r>
            <a:r>
              <a:rPr lang="ro-RO" sz="2000" b="1" dirty="0">
                <a:solidFill>
                  <a:schemeClr val="accent1"/>
                </a:solidFill>
              </a:rPr>
              <a:t> </a:t>
            </a:r>
            <a:r>
              <a:rPr lang="en-US" sz="2000" b="1" dirty="0">
                <a:solidFill>
                  <a:schemeClr val="accent1"/>
                </a:solidFill>
              </a:rPr>
              <a:t>including children</a:t>
            </a:r>
            <a:r>
              <a:rPr lang="ro-RO" sz="2000" dirty="0">
                <a:solidFill>
                  <a:schemeClr val="accent1"/>
                </a:solidFill>
              </a:rPr>
              <a:t>;</a:t>
            </a:r>
          </a:p>
          <a:p>
            <a:pPr marL="0" indent="0" algn="just">
              <a:buNone/>
            </a:pPr>
            <a:r>
              <a:rPr lang="ro-RO" sz="2000" dirty="0">
                <a:solidFill>
                  <a:schemeClr val="accent1"/>
                </a:solidFill>
              </a:rPr>
              <a:t>w</a:t>
            </a:r>
            <a:r>
              <a:rPr lang="en-US" sz="2000" dirty="0" err="1">
                <a:solidFill>
                  <a:schemeClr val="accent1"/>
                </a:solidFill>
              </a:rPr>
              <a:t>hile</a:t>
            </a:r>
            <a:r>
              <a:rPr lang="en-US" sz="2000" dirty="0">
                <a:solidFill>
                  <a:schemeClr val="accent1"/>
                </a:solidFill>
              </a:rPr>
              <a:t> it does not make</a:t>
            </a:r>
            <a:r>
              <a:rPr lang="ro-RO" sz="2000" dirty="0">
                <a:solidFill>
                  <a:schemeClr val="accent1"/>
                </a:solidFill>
              </a:rPr>
              <a:t> </a:t>
            </a:r>
            <a:r>
              <a:rPr lang="en-US" sz="2000" b="1" dirty="0">
                <a:solidFill>
                  <a:schemeClr val="accent1"/>
                </a:solidFill>
              </a:rPr>
              <a:t>explicit reference to children’s rights</a:t>
            </a:r>
            <a:r>
              <a:rPr lang="en-US" sz="2000" dirty="0">
                <a:solidFill>
                  <a:schemeClr val="accent1"/>
                </a:solidFill>
              </a:rPr>
              <a:t>, its provisions apply to children and several rights</a:t>
            </a:r>
            <a:r>
              <a:rPr lang="ro-RO" sz="2000" dirty="0">
                <a:solidFill>
                  <a:schemeClr val="accent1"/>
                </a:solidFill>
              </a:rPr>
              <a:t> </a:t>
            </a:r>
            <a:r>
              <a:rPr lang="en-US" sz="2000" dirty="0">
                <a:solidFill>
                  <a:schemeClr val="accent1"/>
                </a:solidFill>
              </a:rPr>
              <a:t>guaranteed by the convention are relevant to children</a:t>
            </a:r>
            <a:r>
              <a:rPr lang="en-US" sz="2000" dirty="0"/>
              <a:t>:</a:t>
            </a:r>
          </a:p>
          <a:p>
            <a:pPr algn="just">
              <a:buFont typeface="Wingdings" panose="05000000000000000000" pitchFamily="2" charset="2"/>
              <a:buChar char="§"/>
            </a:pPr>
            <a:r>
              <a:rPr lang="en-US" sz="2000" b="1" dirty="0">
                <a:solidFill>
                  <a:srgbClr val="C00000"/>
                </a:solidFill>
              </a:rPr>
              <a:t>right to a fair trial </a:t>
            </a:r>
            <a:r>
              <a:rPr lang="en-US" sz="2000" dirty="0"/>
              <a:t>(Article 6)</a:t>
            </a:r>
          </a:p>
          <a:p>
            <a:pPr algn="just">
              <a:buFont typeface="Wingdings" panose="05000000000000000000" pitchFamily="2" charset="2"/>
              <a:buChar char="§"/>
            </a:pPr>
            <a:r>
              <a:rPr lang="en-US" sz="1400" dirty="0"/>
              <a:t>right to life (</a:t>
            </a:r>
            <a:r>
              <a:rPr lang="en-US" sz="1400" dirty="0">
                <a:solidFill>
                  <a:schemeClr val="accent1"/>
                </a:solidFill>
              </a:rPr>
              <a:t>Article 2</a:t>
            </a:r>
            <a:r>
              <a:rPr lang="en-US" sz="1400" dirty="0"/>
              <a:t>)</a:t>
            </a:r>
          </a:p>
          <a:p>
            <a:pPr algn="just">
              <a:buFont typeface="Wingdings" panose="05000000000000000000" pitchFamily="2" charset="2"/>
              <a:buChar char="§"/>
            </a:pPr>
            <a:r>
              <a:rPr lang="en-US" sz="1400" dirty="0"/>
              <a:t>prohibition of torture (</a:t>
            </a:r>
            <a:r>
              <a:rPr lang="en-US" sz="1400" dirty="0">
                <a:solidFill>
                  <a:schemeClr val="accent1"/>
                </a:solidFill>
              </a:rPr>
              <a:t>Article 3</a:t>
            </a:r>
            <a:r>
              <a:rPr lang="en-US" sz="1400" dirty="0"/>
              <a:t>)</a:t>
            </a:r>
          </a:p>
          <a:p>
            <a:pPr algn="just">
              <a:buFont typeface="Wingdings" panose="05000000000000000000" pitchFamily="2" charset="2"/>
              <a:buChar char="§"/>
            </a:pPr>
            <a:r>
              <a:rPr lang="en-US" sz="1400" dirty="0"/>
              <a:t>prohibition of slavery and forced </a:t>
            </a:r>
            <a:r>
              <a:rPr lang="en-US" sz="1400" dirty="0" err="1"/>
              <a:t>labour</a:t>
            </a:r>
            <a:r>
              <a:rPr lang="en-US" sz="1400" dirty="0"/>
              <a:t> </a:t>
            </a:r>
            <a:r>
              <a:rPr lang="en-US" sz="1400" dirty="0">
                <a:solidFill>
                  <a:schemeClr val="accent1"/>
                </a:solidFill>
              </a:rPr>
              <a:t>(Article 4)</a:t>
            </a:r>
          </a:p>
          <a:p>
            <a:pPr algn="just">
              <a:buFont typeface="Wingdings" panose="05000000000000000000" pitchFamily="2" charset="2"/>
              <a:buChar char="§"/>
            </a:pPr>
            <a:r>
              <a:rPr lang="en-US" sz="1400" dirty="0"/>
              <a:t>right to liberty and security </a:t>
            </a:r>
            <a:r>
              <a:rPr lang="en-US" sz="1400" dirty="0">
                <a:solidFill>
                  <a:schemeClr val="accent1"/>
                </a:solidFill>
              </a:rPr>
              <a:t>(Article 5)</a:t>
            </a:r>
          </a:p>
          <a:p>
            <a:pPr algn="just">
              <a:buFont typeface="Wingdings" panose="05000000000000000000" pitchFamily="2" charset="2"/>
              <a:buChar char="§"/>
            </a:pPr>
            <a:r>
              <a:rPr lang="en-US" sz="1400" dirty="0"/>
              <a:t>respect for private and family life (Article 8)</a:t>
            </a:r>
          </a:p>
        </p:txBody>
      </p:sp>
    </p:spTree>
    <p:extLst>
      <p:ext uri="{BB962C8B-B14F-4D97-AF65-F5344CB8AC3E}">
        <p14:creationId xmlns:p14="http://schemas.microsoft.com/office/powerpoint/2010/main" val="2645180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F971D-110B-D101-06EB-44691FA39DE9}"/>
              </a:ext>
            </a:extLst>
          </p:cNvPr>
          <p:cNvSpPr>
            <a:spLocks noGrp="1"/>
          </p:cNvSpPr>
          <p:nvPr>
            <p:ph type="title"/>
          </p:nvPr>
        </p:nvSpPr>
        <p:spPr/>
        <p:txBody>
          <a:bodyPr>
            <a:normAutofit fontScale="90000"/>
          </a:bodyPr>
          <a:lstStyle/>
          <a:p>
            <a:pPr algn="ctr"/>
            <a:r>
              <a:rPr lang="en-US" sz="2400" dirty="0">
                <a:solidFill>
                  <a:schemeClr val="accent1"/>
                </a:solidFill>
              </a:rPr>
              <a:t>EU actions to empower children to be active citizens and members of democratic societies</a:t>
            </a:r>
            <a:r>
              <a:rPr lang="ro-RO" sz="2400" dirty="0">
                <a:solidFill>
                  <a:schemeClr val="accent1"/>
                </a:solidFill>
              </a:rPr>
              <a:t>. </a:t>
            </a:r>
            <a:r>
              <a:rPr lang="en-US" sz="2400" dirty="0">
                <a:solidFill>
                  <a:srgbClr val="C00000"/>
                </a:solidFill>
              </a:rPr>
              <a:t>Child-friendly justice</a:t>
            </a:r>
            <a:br>
              <a:rPr lang="en-US" sz="1000" b="1" dirty="0"/>
            </a:br>
            <a:r>
              <a:rPr lang="en-US" sz="1800" dirty="0"/>
              <a:t>Thematic </a:t>
            </a:r>
            <a:r>
              <a:rPr lang="en-US" sz="1800" dirty="0">
                <a:solidFill>
                  <a:schemeClr val="accent1"/>
                </a:solidFill>
              </a:rPr>
              <a:t>area 4 of the EU strategy on the Rights of the Child EU </a:t>
            </a:r>
            <a:r>
              <a:rPr lang="en-US" sz="1800" dirty="0"/>
              <a:t>actions to support justice systems that uphold the rights and needs of children </a:t>
            </a:r>
            <a:br>
              <a:rPr lang="en-US" sz="1800" dirty="0"/>
            </a:br>
            <a:endParaRPr lang="en-US" sz="1800" dirty="0"/>
          </a:p>
        </p:txBody>
      </p:sp>
      <p:sp>
        <p:nvSpPr>
          <p:cNvPr id="3" name="Content Placeholder 2">
            <a:extLst>
              <a:ext uri="{FF2B5EF4-FFF2-40B4-BE49-F238E27FC236}">
                <a16:creationId xmlns:a16="http://schemas.microsoft.com/office/drawing/2014/main" id="{4E80CD39-5964-9B01-B167-9FEAC841DB49}"/>
              </a:ext>
            </a:extLst>
          </p:cNvPr>
          <p:cNvSpPr>
            <a:spLocks noGrp="1"/>
          </p:cNvSpPr>
          <p:nvPr>
            <p:ph sz="half" idx="1"/>
          </p:nvPr>
        </p:nvSpPr>
        <p:spPr>
          <a:xfrm>
            <a:off x="838200" y="1690688"/>
            <a:ext cx="4704184" cy="4486275"/>
          </a:xfrm>
        </p:spPr>
        <p:txBody>
          <a:bodyPr>
            <a:normAutofit/>
          </a:bodyPr>
          <a:lstStyle/>
          <a:p>
            <a:pPr algn="just"/>
            <a:r>
              <a:rPr lang="en-US" sz="1800" dirty="0">
                <a:solidFill>
                  <a:schemeClr val="accent1"/>
                </a:solidFill>
              </a:rPr>
              <a:t>European and international human rights instruments</a:t>
            </a:r>
            <a:r>
              <a:rPr lang="en-US" sz="1800" dirty="0"/>
              <a:t> </a:t>
            </a:r>
            <a:r>
              <a:rPr lang="en-US" sz="1800" i="1" dirty="0" err="1"/>
              <a:t>recognise</a:t>
            </a:r>
            <a:r>
              <a:rPr lang="en-US" sz="1800" i="1" dirty="0"/>
              <a:t> the importance of children’s participation</a:t>
            </a:r>
            <a:r>
              <a:rPr lang="ro-RO" sz="1800" i="1" dirty="0"/>
              <a:t>;</a:t>
            </a:r>
            <a:r>
              <a:rPr lang="en-US" sz="1800" i="1" dirty="0"/>
              <a:t> </a:t>
            </a:r>
            <a:endParaRPr lang="ro-RO" sz="1800" i="1" dirty="0"/>
          </a:p>
          <a:p>
            <a:pPr algn="just"/>
            <a:r>
              <a:rPr lang="ro-RO" sz="1800" dirty="0"/>
              <a:t>t</a:t>
            </a:r>
            <a:r>
              <a:rPr lang="en-US" sz="1800" dirty="0"/>
              <a:t>hey oblige European Union (EU) Member States </a:t>
            </a:r>
            <a:r>
              <a:rPr lang="en-US" sz="1800" dirty="0">
                <a:solidFill>
                  <a:schemeClr val="accent1"/>
                </a:solidFill>
              </a:rPr>
              <a:t>to ensure that children’s best interests are the primary consideration in any actions that affect them</a:t>
            </a:r>
            <a:r>
              <a:rPr lang="ro-RO" sz="1800" dirty="0"/>
              <a:t>;</a:t>
            </a:r>
          </a:p>
          <a:p>
            <a:pPr algn="just"/>
            <a:r>
              <a:rPr lang="ro-RO" sz="1800" dirty="0"/>
              <a:t>n</a:t>
            </a:r>
            <a:r>
              <a:rPr lang="en-US" sz="1800" dirty="0" err="1"/>
              <a:t>evertheless</a:t>
            </a:r>
            <a:r>
              <a:rPr lang="en-US" sz="1800" dirty="0"/>
              <a:t>, the treatment of children in justice systems across the EU remains</a:t>
            </a:r>
            <a:r>
              <a:rPr lang="ro-RO" sz="1800" dirty="0"/>
              <a:t> </a:t>
            </a:r>
            <a:r>
              <a:rPr lang="en-US" sz="1800" dirty="0"/>
              <a:t>a concern</a:t>
            </a:r>
            <a:r>
              <a:rPr lang="ro-RO" sz="1800" dirty="0"/>
              <a:t>;</a:t>
            </a:r>
          </a:p>
          <a:p>
            <a:pPr algn="just"/>
            <a:r>
              <a:rPr lang="en-US" sz="1800" dirty="0"/>
              <a:t>The European Commission has supported efforts to make justice more child-friendly in </a:t>
            </a:r>
            <a:r>
              <a:rPr lang="en-US" sz="1800" b="1" dirty="0">
                <a:solidFill>
                  <a:schemeClr val="accent1"/>
                </a:solidFill>
              </a:rPr>
              <a:t>various ways</a:t>
            </a:r>
            <a:r>
              <a:rPr lang="ro-RO" sz="1800" dirty="0"/>
              <a:t>, </a:t>
            </a:r>
            <a:r>
              <a:rPr lang="en-US" sz="1800" dirty="0"/>
              <a:t>outlining diverse proposals for strengthening relevant procedural safeguards, carrying out pertinent research on legislation and policy in the EU</a:t>
            </a:r>
          </a:p>
        </p:txBody>
      </p:sp>
      <p:sp>
        <p:nvSpPr>
          <p:cNvPr id="4" name="Content Placeholder 3">
            <a:extLst>
              <a:ext uri="{FF2B5EF4-FFF2-40B4-BE49-F238E27FC236}">
                <a16:creationId xmlns:a16="http://schemas.microsoft.com/office/drawing/2014/main" id="{174EBBD6-7CBE-41D1-063D-7079EB45FD85}"/>
              </a:ext>
            </a:extLst>
          </p:cNvPr>
          <p:cNvSpPr>
            <a:spLocks noGrp="1"/>
          </p:cNvSpPr>
          <p:nvPr>
            <p:ph sz="half" idx="2"/>
          </p:nvPr>
        </p:nvSpPr>
        <p:spPr>
          <a:xfrm>
            <a:off x="5812971" y="1511560"/>
            <a:ext cx="5540829" cy="5085183"/>
          </a:xfrm>
        </p:spPr>
        <p:txBody>
          <a:bodyPr>
            <a:noAutofit/>
          </a:bodyPr>
          <a:lstStyle/>
          <a:p>
            <a:pPr marL="0" indent="0" algn="just">
              <a:buNone/>
            </a:pPr>
            <a:r>
              <a:rPr lang="ro-RO" sz="2000" b="1" dirty="0" err="1">
                <a:solidFill>
                  <a:srgbClr val="7030A0"/>
                </a:solidFill>
              </a:rPr>
              <a:t>Children</a:t>
            </a:r>
            <a:r>
              <a:rPr lang="ro-RO" sz="2000" b="1" dirty="0">
                <a:solidFill>
                  <a:srgbClr val="7030A0"/>
                </a:solidFill>
              </a:rPr>
              <a:t> in </a:t>
            </a:r>
            <a:r>
              <a:rPr lang="ro-RO" sz="2000" b="1" dirty="0" err="1">
                <a:solidFill>
                  <a:srgbClr val="7030A0"/>
                </a:solidFill>
              </a:rPr>
              <a:t>judicial</a:t>
            </a:r>
            <a:r>
              <a:rPr lang="ro-RO" sz="2000" b="1" dirty="0">
                <a:solidFill>
                  <a:srgbClr val="7030A0"/>
                </a:solidFill>
              </a:rPr>
              <a:t> </a:t>
            </a:r>
            <a:r>
              <a:rPr lang="ro-RO" sz="2000" b="1" dirty="0" err="1">
                <a:solidFill>
                  <a:srgbClr val="7030A0"/>
                </a:solidFill>
              </a:rPr>
              <a:t>proceedings</a:t>
            </a:r>
            <a:endParaRPr lang="ro-RO" sz="2000" b="1" dirty="0">
              <a:solidFill>
                <a:srgbClr val="7030A0"/>
              </a:solidFill>
            </a:endParaRPr>
          </a:p>
          <a:p>
            <a:pPr algn="just"/>
            <a:r>
              <a:rPr lang="en-GB" sz="2000" dirty="0">
                <a:latin typeface="Times New Roman" panose="02020603050405020304" pitchFamily="18" charset="0"/>
                <a:cs typeface="Times New Roman" panose="02020603050405020304" pitchFamily="18" charset="0"/>
              </a:rPr>
              <a:t>Children can be involved in judicial proceedings, either</a:t>
            </a:r>
            <a:r>
              <a:rPr lang="ro-RO" sz="2000"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directly, as a defendant, victim, witness</a:t>
            </a:r>
            <a:r>
              <a:rPr lang="ro-RO" sz="2000"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or indirectly when decisions have a considerable impact on </a:t>
            </a:r>
            <a:r>
              <a:rPr lang="ro-RO" sz="2000"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their lives.</a:t>
            </a:r>
            <a:endParaRPr lang="ro-RO" sz="2000" dirty="0">
              <a:latin typeface="Times New Roman" panose="02020603050405020304" pitchFamily="18" charset="0"/>
              <a:cs typeface="Times New Roman" panose="02020603050405020304" pitchFamily="18" charset="0"/>
            </a:endParaRPr>
          </a:p>
          <a:p>
            <a:pPr algn="just"/>
            <a:r>
              <a:rPr lang="en-GB" sz="2000" dirty="0">
                <a:latin typeface="Times New Roman" panose="02020603050405020304" pitchFamily="18" charset="0"/>
                <a:cs typeface="Times New Roman" panose="02020603050405020304" pitchFamily="18" charset="0"/>
              </a:rPr>
              <a:t>In all cases, children should feel comfortable and safe to participate effectively in the proceedings and judicial systems in Europe need to be adapted to the specific needs of children and must respect their rights.</a:t>
            </a:r>
            <a:endParaRPr lang="ro-RO" sz="2000" dirty="0">
              <a:latin typeface="Times New Roman" panose="02020603050405020304" pitchFamily="18" charset="0"/>
              <a:cs typeface="Times New Roman" panose="02020603050405020304" pitchFamily="18" charset="0"/>
            </a:endParaRPr>
          </a:p>
          <a:p>
            <a:pPr algn="just"/>
            <a:r>
              <a:rPr lang="en-GB" sz="2000" b="1" dirty="0">
                <a:latin typeface="Times New Roman" panose="02020603050405020304" pitchFamily="18" charset="0"/>
                <a:cs typeface="Times New Roman" panose="02020603050405020304" pitchFamily="18" charset="0"/>
              </a:rPr>
              <a:t>EU actions to support justice systems that uphold the rights and needs of children</a:t>
            </a:r>
          </a:p>
          <a:p>
            <a:pPr algn="just"/>
            <a:r>
              <a:rPr lang="en-GB" sz="2000" dirty="0">
                <a:latin typeface="Times New Roman" panose="02020603050405020304" pitchFamily="18" charset="0"/>
                <a:cs typeface="Times New Roman" panose="02020603050405020304" pitchFamily="18" charset="0"/>
              </a:rPr>
              <a:t>To encourage judicial systems to adapt to children's needs, the European Commission has:</a:t>
            </a:r>
            <a:r>
              <a:rPr lang="ro-RO"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adopted</a:t>
            </a:r>
            <a:r>
              <a:rPr lang="fr-FR" sz="2000" dirty="0">
                <a:latin typeface="Times New Roman" panose="02020603050405020304" pitchFamily="18" charset="0"/>
                <a:cs typeface="Times New Roman" panose="02020603050405020304" pitchFamily="18" charset="0"/>
              </a:rPr>
              <a:t> extensive migration EU acquis</a:t>
            </a:r>
            <a:r>
              <a:rPr lang="en-GB" sz="2000" dirty="0">
                <a:latin typeface="Times New Roman" panose="02020603050405020304" pitchFamily="18" charset="0"/>
                <a:cs typeface="Times New Roman" panose="02020603050405020304" pitchFamily="18" charset="0"/>
              </a:rPr>
              <a:t>ted</a:t>
            </a:r>
            <a:r>
              <a:rPr lang="ro-RO" sz="2000" dirty="0">
                <a:latin typeface="Times New Roman" panose="02020603050405020304" pitchFamily="18" charset="0"/>
                <a:cs typeface="Times New Roman" panose="02020603050405020304" pitchFamily="18" charset="0"/>
              </a:rPr>
              <a:t>, </a:t>
            </a:r>
            <a:r>
              <a:rPr lang="ro-RO" sz="2000" dirty="0" err="1">
                <a:latin typeface="Times New Roman" panose="02020603050405020304" pitchFamily="18" charset="0"/>
                <a:cs typeface="Times New Roman" panose="02020603050405020304" pitchFamily="18" charset="0"/>
              </a:rPr>
              <a:t>strategy</a:t>
            </a:r>
            <a:r>
              <a:rPr lang="ro-RO" sz="2000" dirty="0">
                <a:latin typeface="Times New Roman" panose="02020603050405020304" pitchFamily="18" charset="0"/>
                <a:cs typeface="Times New Roman" panose="02020603050405020304" pitchFamily="18" charset="0"/>
              </a:rPr>
              <a:t> ..</a:t>
            </a:r>
            <a:endParaRPr lang="en-US" sz="2000" dirty="0"/>
          </a:p>
        </p:txBody>
      </p:sp>
    </p:spTree>
    <p:extLst>
      <p:ext uri="{BB962C8B-B14F-4D97-AF65-F5344CB8AC3E}">
        <p14:creationId xmlns:p14="http://schemas.microsoft.com/office/powerpoint/2010/main" val="3091869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58FDC-EA2B-9C12-25A4-9E7E2355C7F1}"/>
              </a:ext>
            </a:extLst>
          </p:cNvPr>
          <p:cNvSpPr>
            <a:spLocks noGrp="1"/>
          </p:cNvSpPr>
          <p:nvPr>
            <p:ph type="title"/>
          </p:nvPr>
        </p:nvSpPr>
        <p:spPr>
          <a:xfrm>
            <a:off x="961052" y="346464"/>
            <a:ext cx="10392747" cy="437307"/>
          </a:xfrm>
        </p:spPr>
        <p:txBody>
          <a:bodyPr>
            <a:normAutofit/>
          </a:bodyPr>
          <a:lstStyle/>
          <a:p>
            <a:pPr algn="ctr"/>
            <a:r>
              <a:rPr lang="en-US" sz="2000" b="1" i="0" u="none" strike="noStrike" baseline="0" dirty="0">
                <a:solidFill>
                  <a:srgbClr val="221E1F"/>
                </a:solidFill>
                <a:latin typeface="Univers LT Pro 45 Light"/>
              </a:rPr>
              <a:t>International legal instruments: </a:t>
            </a:r>
            <a:endParaRPr lang="en-US" sz="2000" b="0" i="0" u="none" strike="noStrike" baseline="0" dirty="0">
              <a:solidFill>
                <a:srgbClr val="221E1F"/>
              </a:solidFill>
              <a:latin typeface="Univers LT Pro 45 Light"/>
            </a:endParaRPr>
          </a:p>
        </p:txBody>
      </p:sp>
      <p:sp>
        <p:nvSpPr>
          <p:cNvPr id="3" name="Content Placeholder 2">
            <a:extLst>
              <a:ext uri="{FF2B5EF4-FFF2-40B4-BE49-F238E27FC236}">
                <a16:creationId xmlns:a16="http://schemas.microsoft.com/office/drawing/2014/main" id="{4EDA005E-07AF-3B8D-C746-6C6A7C81EBB4}"/>
              </a:ext>
            </a:extLst>
          </p:cNvPr>
          <p:cNvSpPr>
            <a:spLocks noGrp="1"/>
          </p:cNvSpPr>
          <p:nvPr>
            <p:ph idx="1"/>
          </p:nvPr>
        </p:nvSpPr>
        <p:spPr>
          <a:xfrm>
            <a:off x="298581" y="1073020"/>
            <a:ext cx="11055220" cy="5438516"/>
          </a:xfrm>
        </p:spPr>
        <p:txBody>
          <a:bodyPr>
            <a:noAutofit/>
          </a:bodyPr>
          <a:lstStyle/>
          <a:p>
            <a:pPr marL="0" indent="0" algn="just">
              <a:buNone/>
            </a:pPr>
            <a:r>
              <a:rPr lang="en-US" sz="2000" b="0" i="0" u="none" strike="noStrike" baseline="0" dirty="0">
                <a:solidFill>
                  <a:srgbClr val="221E1F"/>
                </a:solidFill>
                <a:latin typeface="Univers LT Pro 45 Light"/>
              </a:rPr>
              <a:t>• United Nations Universal Declaration of Human Rights (1948). </a:t>
            </a:r>
          </a:p>
          <a:p>
            <a:pPr marL="0" indent="0" algn="just">
              <a:buNone/>
            </a:pPr>
            <a:r>
              <a:rPr lang="en-US" sz="2000" b="0" i="0" u="none" strike="noStrike" baseline="0" dirty="0">
                <a:solidFill>
                  <a:srgbClr val="221E1F"/>
                </a:solidFill>
                <a:latin typeface="Univers LT Pro 45 Light"/>
              </a:rPr>
              <a:t>• United Nations International Covenant on Civil and Political Rights (1966). </a:t>
            </a:r>
          </a:p>
          <a:p>
            <a:pPr marL="0" indent="0" algn="just">
              <a:buNone/>
            </a:pPr>
            <a:r>
              <a:rPr lang="en-US" sz="2000" b="0" i="0" u="none" strike="noStrike" baseline="0" dirty="0">
                <a:solidFill>
                  <a:srgbClr val="221E1F"/>
                </a:solidFill>
                <a:latin typeface="Univers LT Pro 45 Light"/>
              </a:rPr>
              <a:t>• United Nations Standard Minimum Rules for the Administration of Juvenile Justice, 1985 (Beijing Rules). </a:t>
            </a:r>
          </a:p>
          <a:p>
            <a:pPr marL="0" indent="0" algn="just">
              <a:buNone/>
            </a:pPr>
            <a:r>
              <a:rPr lang="en-US" sz="2000" b="0" i="0" u="none" strike="noStrike" baseline="0" dirty="0">
                <a:solidFill>
                  <a:srgbClr val="221E1F"/>
                </a:solidFill>
                <a:latin typeface="Univers LT Pro 45 Light"/>
              </a:rPr>
              <a:t>• United Nations Convention on the Rights of the Child, 1989. </a:t>
            </a:r>
          </a:p>
          <a:p>
            <a:pPr marL="0" indent="0" algn="just">
              <a:buNone/>
            </a:pPr>
            <a:r>
              <a:rPr lang="en-US" sz="2000" b="0" i="0" u="none" strike="noStrike" baseline="0" dirty="0">
                <a:solidFill>
                  <a:srgbClr val="221E1F"/>
                </a:solidFill>
                <a:latin typeface="Univers LT Pro 45 Light"/>
              </a:rPr>
              <a:t>• United Nations Rules for the Protection of Juveniles Deprived of their Liberty, 1990 (Havana Rules/JDLs). </a:t>
            </a:r>
          </a:p>
          <a:p>
            <a:pPr marL="0" indent="0" algn="just">
              <a:buNone/>
            </a:pPr>
            <a:r>
              <a:rPr lang="en-US" sz="2000" b="0" i="0" u="none" strike="noStrike" baseline="0" dirty="0">
                <a:solidFill>
                  <a:srgbClr val="221E1F"/>
                </a:solidFill>
                <a:latin typeface="Univers LT Pro 45 Light"/>
              </a:rPr>
              <a:t>• Guidelines for Action on Children in the Criminal Justice System, ECOSOC Resolution 1997/30 (Vienna Guidelines), 1997. </a:t>
            </a:r>
          </a:p>
          <a:p>
            <a:pPr marL="0" indent="0" algn="just">
              <a:buNone/>
            </a:pPr>
            <a:r>
              <a:rPr lang="en-US" sz="2000" b="0" i="0" u="none" strike="noStrike" baseline="0" dirty="0">
                <a:solidFill>
                  <a:srgbClr val="221E1F"/>
                </a:solidFill>
                <a:latin typeface="Univers LT Pro 45 Light"/>
              </a:rPr>
              <a:t>• Committee on the Rights of the Child, General Comment No.12, The right of the child to be heard, 2009. </a:t>
            </a:r>
          </a:p>
          <a:p>
            <a:pPr marL="0" indent="0" algn="just">
              <a:buNone/>
            </a:pPr>
            <a:r>
              <a:rPr lang="en-US" sz="2000" b="0" i="0" u="none" strike="noStrike" baseline="0" dirty="0">
                <a:solidFill>
                  <a:srgbClr val="221E1F"/>
                </a:solidFill>
                <a:latin typeface="Univers LT Pro 45 Light"/>
              </a:rPr>
              <a:t>• Committee on the Rights of the Child, General Comment No.14, The right of the child to have his or her best interests taken as a primary consideration (art.3 para1), 2013. </a:t>
            </a:r>
          </a:p>
          <a:p>
            <a:pPr marL="0" indent="0" algn="just">
              <a:buNone/>
            </a:pPr>
            <a:r>
              <a:rPr lang="en-US" sz="2000" b="0" i="0" u="none" strike="noStrike" baseline="0" dirty="0">
                <a:solidFill>
                  <a:srgbClr val="221E1F"/>
                </a:solidFill>
                <a:latin typeface="Univers LT Pro 45 Light"/>
              </a:rPr>
              <a:t>• Committee on the Rights of the Child, General Comment No.24, Children’s Rights in Child Justice System, 2019. </a:t>
            </a:r>
            <a:endParaRPr lang="ro-RO" sz="2000" b="0" i="0" u="none" strike="noStrike" baseline="0" dirty="0">
              <a:solidFill>
                <a:srgbClr val="221E1F"/>
              </a:solidFill>
              <a:latin typeface="Univers LT Pro 45 Light"/>
            </a:endParaRPr>
          </a:p>
          <a:p>
            <a:pPr marL="0" indent="0" algn="just">
              <a:buNone/>
            </a:pPr>
            <a:endParaRPr lang="en-US" sz="2000" dirty="0">
              <a:solidFill>
                <a:schemeClr val="accent1"/>
              </a:solidFill>
            </a:endParaRPr>
          </a:p>
        </p:txBody>
      </p:sp>
    </p:spTree>
    <p:extLst>
      <p:ext uri="{BB962C8B-B14F-4D97-AF65-F5344CB8AC3E}">
        <p14:creationId xmlns:p14="http://schemas.microsoft.com/office/powerpoint/2010/main" val="1369089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4224C-5EBB-3E0A-FE49-0A68199ECEA5}"/>
              </a:ext>
            </a:extLst>
          </p:cNvPr>
          <p:cNvSpPr>
            <a:spLocks noGrp="1"/>
          </p:cNvSpPr>
          <p:nvPr>
            <p:ph type="title"/>
          </p:nvPr>
        </p:nvSpPr>
        <p:spPr>
          <a:xfrm>
            <a:off x="167951" y="365125"/>
            <a:ext cx="11185849" cy="493291"/>
          </a:xfrm>
        </p:spPr>
        <p:txBody>
          <a:bodyPr>
            <a:normAutofit fontScale="90000"/>
          </a:bodyPr>
          <a:lstStyle/>
          <a:p>
            <a:pPr algn="ctr"/>
            <a:r>
              <a:rPr lang="en-US" sz="2400" i="0" u="none" strike="noStrike" baseline="0" dirty="0">
                <a:solidFill>
                  <a:srgbClr val="221E1F"/>
                </a:solidFill>
                <a:latin typeface="Times New Roman" panose="02020603050405020304" pitchFamily="18" charset="0"/>
                <a:cs typeface="Times New Roman" panose="02020603050405020304" pitchFamily="18" charset="0"/>
              </a:rPr>
              <a:t>Other references: </a:t>
            </a:r>
            <a:br>
              <a:rPr lang="en-US" sz="2400" i="0" u="none" strike="noStrike" baseline="0" dirty="0">
                <a:solidFill>
                  <a:srgbClr val="221E1F"/>
                </a:solidFill>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3F01436-2A22-2A65-8E57-0F3A37B4FD30}"/>
              </a:ext>
            </a:extLst>
          </p:cNvPr>
          <p:cNvSpPr>
            <a:spLocks noGrp="1"/>
          </p:cNvSpPr>
          <p:nvPr>
            <p:ph idx="1"/>
          </p:nvPr>
        </p:nvSpPr>
        <p:spPr>
          <a:xfrm>
            <a:off x="419878" y="858416"/>
            <a:ext cx="10933922" cy="5318547"/>
          </a:xfrm>
        </p:spPr>
        <p:txBody>
          <a:bodyPr>
            <a:noAutofit/>
          </a:bodyPr>
          <a:lstStyle/>
          <a:p>
            <a:pPr marL="0" indent="0" algn="just">
              <a:buNone/>
            </a:pPr>
            <a:r>
              <a:rPr lang="en-US" sz="2400" b="0" i="0" u="none" strike="noStrike" baseline="0" dirty="0">
                <a:solidFill>
                  <a:srgbClr val="221E1F"/>
                </a:solidFill>
              </a:rPr>
              <a:t>• </a:t>
            </a:r>
            <a:r>
              <a:rPr lang="en-US" sz="2000" b="0" i="0" u="none" strike="noStrike" baseline="0" dirty="0">
                <a:solidFill>
                  <a:srgbClr val="221E1F"/>
                </a:solidFill>
              </a:rPr>
              <a:t>Hamilton, C</a:t>
            </a:r>
            <a:r>
              <a:rPr lang="en-US" sz="2000" b="1" i="0" u="none" strike="noStrike" baseline="0" dirty="0">
                <a:solidFill>
                  <a:srgbClr val="221E1F"/>
                </a:solidFill>
              </a:rPr>
              <a:t>., Guidance for Legislative Reform on Juvenile Justice</a:t>
            </a:r>
            <a:r>
              <a:rPr lang="en-US" sz="2000" b="0" i="0" u="none" strike="noStrike" baseline="0" dirty="0">
                <a:solidFill>
                  <a:srgbClr val="221E1F"/>
                </a:solidFill>
              </a:rPr>
              <a:t>, UNICEF &amp; Children’s Legal Centre, 2011. </a:t>
            </a:r>
            <a:endParaRPr lang="ro-RO" sz="2000" b="0" i="0" u="none" strike="noStrike" baseline="0" dirty="0">
              <a:solidFill>
                <a:srgbClr val="221E1F"/>
              </a:solidFill>
            </a:endParaRPr>
          </a:p>
          <a:p>
            <a:pPr marL="0" indent="0" algn="just">
              <a:buNone/>
            </a:pPr>
            <a:endParaRPr lang="en-US" sz="2000" b="0" i="0" u="none" strike="noStrike" baseline="0" dirty="0">
              <a:solidFill>
                <a:srgbClr val="221E1F"/>
              </a:solidFill>
            </a:endParaRPr>
          </a:p>
          <a:p>
            <a:pPr marL="0" indent="0" algn="just">
              <a:buNone/>
            </a:pPr>
            <a:r>
              <a:rPr lang="en-US" sz="2000" b="0" i="0" u="none" strike="noStrike" baseline="0" dirty="0">
                <a:solidFill>
                  <a:srgbClr val="221E1F"/>
                </a:solidFill>
              </a:rPr>
              <a:t>• International Working Group of the International Association of Youth and Family Judges and Magistrates (IAYFJM), </a:t>
            </a:r>
            <a:r>
              <a:rPr lang="en-US" sz="2000" b="1" i="0" u="none" strike="noStrike" baseline="0" dirty="0">
                <a:solidFill>
                  <a:srgbClr val="221E1F"/>
                </a:solidFill>
              </a:rPr>
              <a:t>Guidelines on Children in Contact with the Justice System</a:t>
            </a:r>
            <a:r>
              <a:rPr lang="en-US" sz="2000" b="0" i="0" u="none" strike="noStrike" baseline="0" dirty="0">
                <a:solidFill>
                  <a:srgbClr val="221E1F"/>
                </a:solidFill>
              </a:rPr>
              <a:t>, London, 2017. </a:t>
            </a:r>
            <a:endParaRPr lang="ro-RO" sz="2000" b="0" i="0" u="none" strike="noStrike" baseline="0" dirty="0">
              <a:solidFill>
                <a:srgbClr val="221E1F"/>
              </a:solidFill>
            </a:endParaRPr>
          </a:p>
          <a:p>
            <a:pPr marL="0" indent="0" algn="just">
              <a:buNone/>
            </a:pPr>
            <a:endParaRPr lang="en-US" sz="2000" b="0" i="0" u="none" strike="noStrike" baseline="0" dirty="0">
              <a:solidFill>
                <a:srgbClr val="221E1F"/>
              </a:solidFill>
            </a:endParaRPr>
          </a:p>
          <a:p>
            <a:pPr marL="0" indent="0" algn="just">
              <a:buNone/>
            </a:pPr>
            <a:r>
              <a:rPr lang="en-US" sz="2000" b="0" i="0" u="none" strike="noStrike" baseline="0" dirty="0">
                <a:solidFill>
                  <a:srgbClr val="221E1F"/>
                </a:solidFill>
              </a:rPr>
              <a:t>• UNICEF, </a:t>
            </a:r>
            <a:r>
              <a:rPr lang="en-US" sz="2000" b="1" i="0" u="none" strike="noStrike" baseline="0" dirty="0">
                <a:solidFill>
                  <a:srgbClr val="221E1F"/>
                </a:solidFill>
              </a:rPr>
              <a:t>Lost in the Justice System – Children in con</a:t>
            </a:r>
            <a:r>
              <a:rPr lang="en-US" sz="2000" b="1" i="0" u="none" strike="noStrike" baseline="0" dirty="0">
                <a:solidFill>
                  <a:srgbClr val="000000"/>
                </a:solidFill>
              </a:rPr>
              <a:t>fl</a:t>
            </a:r>
            <a:r>
              <a:rPr lang="en-US" sz="2000" b="1" i="0" u="none" strike="noStrike" baseline="0" dirty="0">
                <a:solidFill>
                  <a:srgbClr val="221E1F"/>
                </a:solidFill>
              </a:rPr>
              <a:t>ict with the law in Eastern Europe and Central Asia</a:t>
            </a:r>
            <a:r>
              <a:rPr lang="en-US" sz="2000" b="0" i="0" u="none" strike="noStrike" baseline="0" dirty="0">
                <a:solidFill>
                  <a:srgbClr val="221E1F"/>
                </a:solidFill>
              </a:rPr>
              <a:t>, UNICEF Regional Office for CEE/CIS &amp; UNICEF </a:t>
            </a:r>
            <a:r>
              <a:rPr lang="en-US" sz="2000" b="0" i="0" u="none" strike="noStrike" baseline="0" dirty="0" err="1">
                <a:solidFill>
                  <a:srgbClr val="221E1F"/>
                </a:solidFill>
              </a:rPr>
              <a:t>Innocenti</a:t>
            </a:r>
            <a:r>
              <a:rPr lang="en-US" sz="2000" b="0" i="0" u="none" strike="noStrike" baseline="0" dirty="0">
                <a:solidFill>
                  <a:srgbClr val="221E1F"/>
                </a:solidFill>
              </a:rPr>
              <a:t> Research Centre, 2008. </a:t>
            </a:r>
            <a:endParaRPr lang="ro-RO" sz="2000" b="0" i="0" u="none" strike="noStrike" baseline="0" dirty="0">
              <a:solidFill>
                <a:srgbClr val="221E1F"/>
              </a:solidFill>
            </a:endParaRPr>
          </a:p>
          <a:p>
            <a:pPr marL="0" indent="0" algn="just">
              <a:buNone/>
            </a:pPr>
            <a:endParaRPr lang="en-US" sz="2000" b="0" i="0" u="none" strike="noStrike" baseline="0" dirty="0">
              <a:solidFill>
                <a:srgbClr val="221E1F"/>
              </a:solidFill>
            </a:endParaRPr>
          </a:p>
          <a:p>
            <a:pPr marL="0" indent="0" algn="just">
              <a:buNone/>
            </a:pPr>
            <a:r>
              <a:rPr lang="en-US" sz="2000" b="0" i="0" u="none" strike="noStrike" baseline="0" dirty="0">
                <a:solidFill>
                  <a:srgbClr val="221E1F"/>
                </a:solidFill>
              </a:rPr>
              <a:t>• UNICEF EAPRO, </a:t>
            </a:r>
            <a:r>
              <a:rPr lang="en-US" sz="2000" b="1" i="0" u="none" strike="noStrike" baseline="0" dirty="0">
                <a:solidFill>
                  <a:srgbClr val="221E1F"/>
                </a:solidFill>
              </a:rPr>
              <a:t>Framework and implementation on the right of children to participate in justice proceedings through the usage of a language they understand</a:t>
            </a:r>
            <a:r>
              <a:rPr lang="en-US" sz="2000" b="0" i="0" u="none" strike="noStrike" baseline="0" dirty="0">
                <a:solidFill>
                  <a:srgbClr val="221E1F"/>
                </a:solidFill>
              </a:rPr>
              <a:t>, Bangkok, 2022 (draft). </a:t>
            </a:r>
            <a:endParaRPr lang="ro-RO" sz="2000" b="0" i="0" u="none" strike="noStrike" baseline="0" dirty="0">
              <a:solidFill>
                <a:srgbClr val="221E1F"/>
              </a:solidFill>
            </a:endParaRPr>
          </a:p>
          <a:p>
            <a:pPr marL="0" indent="0" algn="just">
              <a:buNone/>
            </a:pPr>
            <a:endParaRPr lang="en-US" sz="2000" b="0" i="0" u="none" strike="noStrike" baseline="0" dirty="0">
              <a:solidFill>
                <a:srgbClr val="221E1F"/>
              </a:solidFill>
            </a:endParaRPr>
          </a:p>
          <a:p>
            <a:pPr marL="0" indent="0" algn="just">
              <a:buNone/>
            </a:pPr>
            <a:r>
              <a:rPr lang="en-US" sz="2000" b="0" i="0" u="none" strike="noStrike" baseline="0" dirty="0">
                <a:solidFill>
                  <a:srgbClr val="221E1F"/>
                </a:solidFill>
              </a:rPr>
              <a:t>• UNODC, </a:t>
            </a:r>
            <a:r>
              <a:rPr lang="en-US" sz="2000" b="1" i="0" u="none" strike="noStrike" baseline="0" dirty="0">
                <a:solidFill>
                  <a:srgbClr val="221E1F"/>
                </a:solidFill>
              </a:rPr>
              <a:t>Model Law on Justice in Matters Involving Children in Conflict with the Law</a:t>
            </a:r>
            <a:r>
              <a:rPr lang="en-US" sz="2000" b="0" i="0" u="none" strike="noStrike" baseline="0" dirty="0">
                <a:solidFill>
                  <a:srgbClr val="221E1F"/>
                </a:solidFill>
              </a:rPr>
              <a:t>, 2013. </a:t>
            </a:r>
          </a:p>
          <a:p>
            <a:pPr marL="0" indent="0" algn="just">
              <a:buNone/>
            </a:pPr>
            <a:r>
              <a:rPr lang="en-US" sz="2000" b="0" i="0" u="none" strike="noStrike" baseline="0" dirty="0">
                <a:solidFill>
                  <a:srgbClr val="221E1F"/>
                </a:solidFill>
              </a:rPr>
              <a:t>Preventing Youth Violence: An Overview of the Evidence, Geneva, 2015.</a:t>
            </a:r>
            <a:endParaRPr lang="en-US" sz="2000" dirty="0"/>
          </a:p>
        </p:txBody>
      </p:sp>
    </p:spTree>
    <p:extLst>
      <p:ext uri="{BB962C8B-B14F-4D97-AF65-F5344CB8AC3E}">
        <p14:creationId xmlns:p14="http://schemas.microsoft.com/office/powerpoint/2010/main" val="37263076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87478-62A9-5B63-92C3-BDF212E0E0DB}"/>
              </a:ext>
            </a:extLst>
          </p:cNvPr>
          <p:cNvSpPr>
            <a:spLocks noGrp="1"/>
          </p:cNvSpPr>
          <p:nvPr>
            <p:ph type="ctrTitle"/>
          </p:nvPr>
        </p:nvSpPr>
        <p:spPr>
          <a:xfrm>
            <a:off x="218582" y="5682342"/>
            <a:ext cx="9963643" cy="690465"/>
          </a:xfrm>
        </p:spPr>
        <p:txBody>
          <a:bodyPr>
            <a:noAutofit/>
          </a:bodyPr>
          <a:lstStyle/>
          <a:p>
            <a:br>
              <a:rPr lang="ro-RO" sz="2400" dirty="0">
                <a:solidFill>
                  <a:schemeClr val="tx2"/>
                </a:solidFill>
              </a:rPr>
            </a:br>
            <a:br>
              <a:rPr lang="ro-RO" sz="2400" dirty="0">
                <a:solidFill>
                  <a:schemeClr val="tx2"/>
                </a:solidFill>
              </a:rPr>
            </a:br>
            <a:br>
              <a:rPr lang="ro-RO" sz="2400" dirty="0">
                <a:solidFill>
                  <a:schemeClr val="tx2"/>
                </a:solidFill>
              </a:rPr>
            </a:br>
            <a:r>
              <a:rPr lang="en-US" sz="2400" dirty="0">
                <a:solidFill>
                  <a:schemeClr val="tx2"/>
                </a:solidFill>
              </a:rPr>
              <a:t>thank you for your interest!</a:t>
            </a:r>
            <a:br>
              <a:rPr lang="en-US" sz="2400" dirty="0">
                <a:solidFill>
                  <a:schemeClr val="tx2"/>
                </a:solidFill>
              </a:rPr>
            </a:br>
            <a:endParaRPr lang="en-US" sz="2400" dirty="0"/>
          </a:p>
        </p:txBody>
      </p:sp>
      <p:sp>
        <p:nvSpPr>
          <p:cNvPr id="3" name="Subtitle 2">
            <a:extLst>
              <a:ext uri="{FF2B5EF4-FFF2-40B4-BE49-F238E27FC236}">
                <a16:creationId xmlns:a16="http://schemas.microsoft.com/office/drawing/2014/main" id="{18420099-D61A-72F5-3537-94E4BBE6AB5B}"/>
              </a:ext>
            </a:extLst>
          </p:cNvPr>
          <p:cNvSpPr>
            <a:spLocks noGrp="1"/>
          </p:cNvSpPr>
          <p:nvPr>
            <p:ph type="subTitle" idx="1"/>
          </p:nvPr>
        </p:nvSpPr>
        <p:spPr/>
        <p:txBody>
          <a:bodyPr/>
          <a:lstStyle/>
          <a:p>
            <a:r>
              <a:rPr lang="en-US">
                <a:solidFill>
                  <a:schemeClr val="tx2"/>
                </a:solidFill>
              </a:rPr>
              <a:t>thank you for your interest!</a:t>
            </a:r>
          </a:p>
          <a:p>
            <a:endParaRPr lang="en-US" dirty="0"/>
          </a:p>
        </p:txBody>
      </p:sp>
      <p:pic>
        <p:nvPicPr>
          <p:cNvPr id="4" name="Picture Placeholder 9">
            <a:extLst>
              <a:ext uri="{FF2B5EF4-FFF2-40B4-BE49-F238E27FC236}">
                <a16:creationId xmlns:a16="http://schemas.microsoft.com/office/drawing/2014/main" id="{940ACEAE-4CA1-ED04-DF66-97842BE435D4}"/>
              </a:ext>
            </a:extLst>
          </p:cNvPr>
          <p:cNvPicPr>
            <a:picLocks noChangeAspect="1"/>
          </p:cNvPicPr>
          <p:nvPr/>
        </p:nvPicPr>
        <p:blipFill>
          <a:blip r:embed="rId2"/>
          <a:srcRect t="2930" b="2930"/>
          <a:stretch>
            <a:fillRect/>
          </a:stretch>
        </p:blipFill>
        <p:spPr>
          <a:xfrm>
            <a:off x="218582" y="48514"/>
            <a:ext cx="10157059" cy="5209286"/>
          </a:xfrm>
          <a:prstGeom prst="roundRect">
            <a:avLst>
              <a:gd name="adj" fmla="val 2134"/>
            </a:avLst>
          </a:prstGeom>
        </p:spPr>
      </p:pic>
    </p:spTree>
    <p:extLst>
      <p:ext uri="{BB962C8B-B14F-4D97-AF65-F5344CB8AC3E}">
        <p14:creationId xmlns:p14="http://schemas.microsoft.com/office/powerpoint/2010/main" val="2293706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2BDC63-BD90-9B4E-7B94-7304E321A3CC}"/>
              </a:ext>
            </a:extLst>
          </p:cNvPr>
          <p:cNvSpPr>
            <a:spLocks noGrp="1"/>
          </p:cNvSpPr>
          <p:nvPr>
            <p:ph type="title"/>
          </p:nvPr>
        </p:nvSpPr>
        <p:spPr>
          <a:xfrm>
            <a:off x="242596" y="382182"/>
            <a:ext cx="11348417" cy="927878"/>
          </a:xfrm>
        </p:spPr>
        <p:txBody>
          <a:bodyPr vert="horz" lIns="91440" tIns="45720" rIns="91440" bIns="45720" rtlCol="0" anchor="b">
            <a:normAutofit/>
          </a:bodyPr>
          <a:lstStyle/>
          <a:p>
            <a:r>
              <a:rPr lang="en-US" sz="2000" b="1" dirty="0"/>
              <a:t>Unit 10:    </a:t>
            </a:r>
            <a:r>
              <a:rPr lang="en-US" sz="2000" b="1" dirty="0">
                <a:effectLst/>
              </a:rPr>
              <a:t>SELECTED ISSUES ON DEPRIVATION OF LIBERTY</a:t>
            </a:r>
            <a:br>
              <a:rPr lang="en-US" sz="2000" b="1" dirty="0">
                <a:effectLst/>
              </a:rPr>
            </a:br>
            <a:r>
              <a:rPr lang="en-US" sz="2000" b="1" dirty="0">
                <a:effectLst/>
              </a:rPr>
              <a:t>p.1 </a:t>
            </a:r>
            <a:r>
              <a:rPr lang="en-US" sz="2000" b="1" dirty="0">
                <a:solidFill>
                  <a:schemeClr val="accent1"/>
                </a:solidFill>
                <a:effectLst/>
              </a:rPr>
              <a:t>Fair trial guarantees for children</a:t>
            </a:r>
            <a:r>
              <a:rPr lang="ro-RO" sz="2000" b="1" dirty="0">
                <a:solidFill>
                  <a:schemeClr val="accent1"/>
                </a:solidFill>
                <a:effectLst/>
              </a:rPr>
              <a:t> / </a:t>
            </a:r>
            <a:r>
              <a:rPr lang="en-US" sz="2000" b="1" i="0" u="none" strike="noStrike" baseline="0" dirty="0">
                <a:solidFill>
                  <a:schemeClr val="accent1"/>
                </a:solidFill>
                <a:latin typeface="Times New Roman" panose="02020603050405020304" pitchFamily="18" charset="0"/>
                <a:cs typeface="Times New Roman" panose="02020603050405020304" pitchFamily="18" charset="0"/>
              </a:rPr>
              <a:t>Guarantees for a fair trial in cases of children in conflict with the law </a:t>
            </a:r>
            <a:endParaRPr lang="en-US" sz="2000" b="1" dirty="0">
              <a:solidFill>
                <a:schemeClr val="accent1"/>
              </a:solidFill>
              <a:latin typeface="Times New Roman" panose="02020603050405020304" pitchFamily="18" charset="0"/>
              <a:cs typeface="Times New Roman" panose="02020603050405020304" pitchFamily="18" charset="0"/>
            </a:endParaRP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536E653-0BA1-8FFF-E481-90848334EC2D}"/>
              </a:ext>
            </a:extLst>
          </p:cNvPr>
          <p:cNvSpPr>
            <a:spLocks noGrp="1"/>
          </p:cNvSpPr>
          <p:nvPr>
            <p:ph sz="half" idx="1"/>
          </p:nvPr>
        </p:nvSpPr>
        <p:spPr>
          <a:xfrm>
            <a:off x="572493" y="2071316"/>
            <a:ext cx="6713552" cy="4119172"/>
          </a:xfrm>
        </p:spPr>
        <p:txBody>
          <a:bodyPr vert="horz" lIns="91440" tIns="45720" rIns="91440" bIns="45720" rtlCol="0" anchor="t">
            <a:normAutofit/>
          </a:bodyPr>
          <a:lstStyle/>
          <a:p>
            <a:pPr marL="0" indent="0">
              <a:buNone/>
            </a:pPr>
            <a:r>
              <a:rPr lang="en-US" sz="2200" b="1" dirty="0"/>
              <a:t>Timeline: 4 hours</a:t>
            </a:r>
            <a:br>
              <a:rPr lang="en-US" sz="2200" b="1" dirty="0"/>
            </a:br>
            <a:r>
              <a:rPr lang="en-US" sz="2200" b="1" dirty="0"/>
              <a:t>Theoretical part – 2 hours (90 minutes each)</a:t>
            </a:r>
            <a:br>
              <a:rPr lang="en-US" sz="2200" b="1" dirty="0"/>
            </a:br>
            <a:r>
              <a:rPr lang="en-US" sz="2200" b="1" dirty="0"/>
              <a:t>Practical part – 2 hours (90 minutes each)</a:t>
            </a:r>
            <a:br>
              <a:rPr lang="en-US" sz="2200" b="1" dirty="0"/>
            </a:br>
            <a:r>
              <a:rPr lang="en-US" sz="2200" b="1" dirty="0"/>
              <a:t>The final exams (oral or written)</a:t>
            </a:r>
          </a:p>
          <a:p>
            <a:endParaRPr lang="en-US" sz="2200" b="1" dirty="0"/>
          </a:p>
          <a:p>
            <a:endParaRPr lang="en-US" sz="2200" b="1" dirty="0"/>
          </a:p>
          <a:p>
            <a:endParaRPr lang="en-US" sz="2200" b="1" dirty="0"/>
          </a:p>
          <a:p>
            <a:endParaRPr lang="en-US" sz="2200" b="1" dirty="0"/>
          </a:p>
          <a:p>
            <a:pPr marL="0"/>
            <a:r>
              <a:rPr lang="en-US" sz="2200" b="1" dirty="0"/>
              <a:t>Author:  </a:t>
            </a:r>
            <a:r>
              <a:rPr lang="en-US" sz="2200" dirty="0"/>
              <a:t>CHIRTOACĂ Lilia</a:t>
            </a:r>
            <a:endParaRPr lang="en-US" sz="2200" b="1" dirty="0"/>
          </a:p>
          <a:p>
            <a:endParaRPr lang="en-US" sz="2200" dirty="0"/>
          </a:p>
        </p:txBody>
      </p:sp>
      <p:pic>
        <p:nvPicPr>
          <p:cNvPr id="6" name="Content Placeholder 5" descr="A blue and yellow flag with yellow stars around the earth&#10;&#10;Description automatically generated">
            <a:extLst>
              <a:ext uri="{FF2B5EF4-FFF2-40B4-BE49-F238E27FC236}">
                <a16:creationId xmlns:a16="http://schemas.microsoft.com/office/drawing/2014/main" id="{DC308CEE-8C69-91D1-BE4C-7DEA025F1DE6}"/>
              </a:ext>
            </a:extLst>
          </p:cNvPr>
          <p:cNvPicPr>
            <a:picLocks noGrp="1" noChangeAspect="1"/>
          </p:cNvPicPr>
          <p:nvPr>
            <p:ph sz="half" idx="2"/>
          </p:nvPr>
        </p:nvPicPr>
        <p:blipFill rotWithShape="1">
          <a:blip r:embed="rId2">
            <a:extLst>
              <a:ext uri="{28A0092B-C50C-407E-A947-70E740481C1C}">
                <a14:useLocalDpi xmlns:a14="http://schemas.microsoft.com/office/drawing/2010/main" val="0"/>
              </a:ext>
            </a:extLst>
          </a:blip>
          <a:srcRect l="1608" r="2731" b="2"/>
          <a:stretch/>
        </p:blipFill>
        <p:spPr>
          <a:xfrm>
            <a:off x="7675658" y="2093976"/>
            <a:ext cx="3941064" cy="4096512"/>
          </a:xfrm>
          <a:prstGeom prst="rect">
            <a:avLst/>
          </a:prstGeom>
        </p:spPr>
      </p:pic>
    </p:spTree>
    <p:extLst>
      <p:ext uri="{BB962C8B-B14F-4D97-AF65-F5344CB8AC3E}">
        <p14:creationId xmlns:p14="http://schemas.microsoft.com/office/powerpoint/2010/main" val="1943059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BA0421-659D-2A40-1E74-B703AE77E249}"/>
              </a:ext>
            </a:extLst>
          </p:cNvPr>
          <p:cNvSpPr>
            <a:spLocks noGrp="1"/>
          </p:cNvSpPr>
          <p:nvPr>
            <p:ph type="title"/>
          </p:nvPr>
        </p:nvSpPr>
        <p:spPr>
          <a:xfrm>
            <a:off x="635000" y="813771"/>
            <a:ext cx="2368423" cy="5410200"/>
          </a:xfrm>
        </p:spPr>
        <p:txBody>
          <a:bodyPr anchor="ctr">
            <a:normAutofit/>
          </a:bodyPr>
          <a:lstStyle/>
          <a:p>
            <a:pPr>
              <a:lnSpc>
                <a:spcPct val="200000"/>
              </a:lnSpc>
            </a:pPr>
            <a:r>
              <a:rPr lang="ro-RO" sz="1800" b="1" dirty="0">
                <a:latin typeface="Times New Roman" panose="02020603050405020304" pitchFamily="18" charset="0"/>
                <a:cs typeface="Times New Roman" panose="02020603050405020304" pitchFamily="18" charset="0"/>
              </a:rPr>
              <a:t>Unit 10 </a:t>
            </a:r>
            <a:r>
              <a:rPr lang="ro-RO" sz="1800" b="1" dirty="0">
                <a:solidFill>
                  <a:schemeClr val="accent2"/>
                </a:solidFill>
                <a:latin typeface="Times New Roman" panose="02020603050405020304" pitchFamily="18" charset="0"/>
                <a:cs typeface="Times New Roman" panose="02020603050405020304" pitchFamily="18" charset="0"/>
              </a:rPr>
              <a:t>p.1</a:t>
            </a:r>
            <a:r>
              <a:rPr lang="ro-RO" sz="1800" b="1" dirty="0">
                <a:latin typeface="Times New Roman" panose="02020603050405020304" pitchFamily="18" charset="0"/>
                <a:cs typeface="Times New Roman" panose="02020603050405020304" pitchFamily="18" charset="0"/>
              </a:rPr>
              <a:t> : </a:t>
            </a:r>
            <a:r>
              <a:rPr lang="en-US" sz="2400" b="1" dirty="0">
                <a:solidFill>
                  <a:schemeClr val="accent1"/>
                </a:solidFill>
                <a:effectLst/>
              </a:rPr>
              <a:t>Fair trial guarantees for children</a:t>
            </a:r>
            <a:endParaRPr lang="en-US" sz="2400" dirty="0"/>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EE23292-EC50-F2DC-F0C5-643DF78E7AAB}"/>
              </a:ext>
            </a:extLst>
          </p:cNvPr>
          <p:cNvGraphicFramePr>
            <a:graphicFrameLocks noGrp="1"/>
          </p:cNvGraphicFramePr>
          <p:nvPr>
            <p:ph idx="1"/>
            <p:extLst>
              <p:ext uri="{D42A27DB-BD31-4B8C-83A1-F6EECF244321}">
                <p14:modId xmlns:p14="http://schemas.microsoft.com/office/powerpoint/2010/main" val="746311561"/>
              </p:ext>
            </p:extLst>
          </p:nvPr>
        </p:nvGraphicFramePr>
        <p:xfrm>
          <a:off x="4478321" y="766763"/>
          <a:ext cx="7070209"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108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4D3639-12EB-8B88-CC9B-A2D4F95AB18A}"/>
              </a:ext>
            </a:extLst>
          </p:cNvPr>
          <p:cNvSpPr txBox="1"/>
          <p:nvPr/>
        </p:nvSpPr>
        <p:spPr>
          <a:xfrm>
            <a:off x="1007706" y="438539"/>
            <a:ext cx="8182947" cy="4955203"/>
          </a:xfrm>
          <a:prstGeom prst="rect">
            <a:avLst/>
          </a:prstGeom>
          <a:noFill/>
        </p:spPr>
        <p:txBody>
          <a:bodyPr wrap="square">
            <a:spAutoFit/>
          </a:bodyPr>
          <a:lstStyle/>
          <a:p>
            <a:r>
              <a:rPr lang="en-US" sz="1800" b="1" i="0" u="none" strike="noStrike" baseline="0" dirty="0">
                <a:solidFill>
                  <a:srgbClr val="C00000"/>
                </a:solidFill>
                <a:latin typeface="Univers LT Pro 45 Light"/>
              </a:rPr>
              <a:t>                   Guarantees for a fair trial in cases of children in conflict with the law </a:t>
            </a:r>
            <a:endParaRPr lang="ro-RO" sz="1800" b="1" i="0" u="none" strike="noStrike" baseline="0" dirty="0">
              <a:solidFill>
                <a:srgbClr val="C00000"/>
              </a:solidFill>
              <a:latin typeface="Univers LT Pro 45 Light"/>
            </a:endParaRPr>
          </a:p>
          <a:p>
            <a:endParaRPr lang="ro-RO" sz="1800" b="1" i="0" u="none" strike="noStrike" baseline="0" dirty="0">
              <a:solidFill>
                <a:srgbClr val="C00000"/>
              </a:solidFill>
              <a:latin typeface="Univers LT Pro 45 Light"/>
            </a:endParaRPr>
          </a:p>
          <a:p>
            <a:endParaRPr lang="ro-RO"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Topics to cover:</a:t>
            </a:r>
          </a:p>
          <a:p>
            <a:pPr marL="457200" indent="-457200" algn="just">
              <a:buFont typeface="Wingdings" panose="05000000000000000000" pitchFamily="2" charset="2"/>
              <a:buChar char="Ø"/>
            </a:pPr>
            <a:r>
              <a:rPr lang="en-US" sz="2800" b="1" dirty="0">
                <a:effectLst/>
              </a:rPr>
              <a:t>rights to be treated  fairly and in a child-friendly manner, tailored to the</a:t>
            </a:r>
            <a:r>
              <a:rPr lang="ro-RO" sz="2800" b="1" dirty="0">
                <a:effectLst/>
              </a:rPr>
              <a:t> </a:t>
            </a:r>
            <a:r>
              <a:rPr lang="en-US" sz="2800" b="1" dirty="0">
                <a:effectLst/>
              </a:rPr>
              <a:t>needs of children to ensure their effective participation in criminal  proceedings</a:t>
            </a:r>
            <a:r>
              <a:rPr lang="ro-RO" sz="2800" b="1" dirty="0">
                <a:effectLst/>
              </a:rPr>
              <a:t>;</a:t>
            </a:r>
            <a:r>
              <a:rPr lang="en-US" sz="2800" b="1" dirty="0">
                <a:effectLst/>
              </a:rPr>
              <a:t> </a:t>
            </a:r>
            <a:endParaRPr lang="ro-RO" sz="2800" b="1" dirty="0">
              <a:effectLst/>
            </a:endParaRPr>
          </a:p>
          <a:p>
            <a:pPr algn="just"/>
            <a:endParaRPr lang="ro-RO" sz="2800" b="1" dirty="0"/>
          </a:p>
          <a:p>
            <a:pPr algn="just"/>
            <a:endParaRPr lang="en-US" sz="2800" b="1" dirty="0">
              <a:effectLst/>
            </a:endParaRPr>
          </a:p>
          <a:p>
            <a:pPr marL="457200" indent="-457200" algn="just">
              <a:buFont typeface="Wingdings" panose="05000000000000000000" pitchFamily="2" charset="2"/>
              <a:buChar char="Ø"/>
            </a:pPr>
            <a:r>
              <a:rPr lang="ro-RO" sz="2800" b="1" dirty="0">
                <a:effectLst/>
              </a:rPr>
              <a:t>t</a:t>
            </a:r>
            <a:r>
              <a:rPr lang="en-US" sz="2800" b="1" dirty="0">
                <a:effectLst/>
              </a:rPr>
              <a:t>he right of children to have access to a lawyer from the initial stages of the</a:t>
            </a:r>
            <a:r>
              <a:rPr lang="ro-RO" sz="2800" b="1" dirty="0">
                <a:effectLst/>
              </a:rPr>
              <a:t> </a:t>
            </a:r>
            <a:r>
              <a:rPr lang="en-US" sz="2800" b="1" dirty="0">
                <a:effectLst/>
              </a:rPr>
              <a:t>criminal process and from the first questioning by the police.</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060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3872-01E8-539E-240A-EA15A5E118CB}"/>
              </a:ext>
            </a:extLst>
          </p:cNvPr>
          <p:cNvSpPr>
            <a:spLocks noGrp="1"/>
          </p:cNvSpPr>
          <p:nvPr>
            <p:ph type="title"/>
          </p:nvPr>
        </p:nvSpPr>
        <p:spPr>
          <a:xfrm>
            <a:off x="475861" y="365126"/>
            <a:ext cx="10877939" cy="838524"/>
          </a:xfrm>
        </p:spPr>
        <p:txBody>
          <a:bodyPr>
            <a:normAutofit/>
          </a:bodyPr>
          <a:lstStyle/>
          <a:p>
            <a:pPr algn="ctr"/>
            <a:r>
              <a:rPr lang="en-US" sz="1800" b="1" i="0" u="none" strike="noStrike" baseline="0" dirty="0">
                <a:solidFill>
                  <a:schemeClr val="accent1"/>
                </a:solidFill>
                <a:latin typeface="EC Square Sans Pro"/>
              </a:rPr>
              <a:t>CHILD-FRIENDLY JUSTICE: AN EU WHERE THE JUSTICE SYSTEM UPHOLDS THE RIGHTS AND NEEDS OF CHILDREN</a:t>
            </a:r>
            <a:endParaRPr lang="en-US" sz="2000" dirty="0">
              <a:solidFill>
                <a:schemeClr val="accent1"/>
              </a:solidFill>
            </a:endParaRPr>
          </a:p>
        </p:txBody>
      </p:sp>
      <p:sp>
        <p:nvSpPr>
          <p:cNvPr id="3" name="Content Placeholder 2">
            <a:extLst>
              <a:ext uri="{FF2B5EF4-FFF2-40B4-BE49-F238E27FC236}">
                <a16:creationId xmlns:a16="http://schemas.microsoft.com/office/drawing/2014/main" id="{0125B658-AC13-E389-D325-CE1B9BC412D5}"/>
              </a:ext>
            </a:extLst>
          </p:cNvPr>
          <p:cNvSpPr>
            <a:spLocks noGrp="1"/>
          </p:cNvSpPr>
          <p:nvPr>
            <p:ph idx="1"/>
          </p:nvPr>
        </p:nvSpPr>
        <p:spPr>
          <a:xfrm>
            <a:off x="279918" y="1334278"/>
            <a:ext cx="11157857" cy="5311063"/>
          </a:xfrm>
        </p:spPr>
        <p:txBody>
          <a:bodyPr>
            <a:normAutofit lnSpcReduction="10000"/>
          </a:bodyPr>
          <a:lstStyle/>
          <a:p>
            <a:pPr algn="just"/>
            <a:r>
              <a:rPr lang="en-US" sz="2400" i="0" u="sng" strike="noStrike" baseline="0" dirty="0">
                <a:solidFill>
                  <a:srgbClr val="494847"/>
                </a:solidFill>
                <a:latin typeface="+mj-lt"/>
              </a:rPr>
              <a:t>Children may be victims, witnesses, suspects or accused of having committed a crime, or be a party to judicial proceedings </a:t>
            </a:r>
            <a:r>
              <a:rPr lang="en-US" sz="2400" b="0" i="0" u="none" strike="noStrike" baseline="0" dirty="0">
                <a:solidFill>
                  <a:srgbClr val="494847"/>
                </a:solidFill>
                <a:latin typeface="+mj-lt"/>
              </a:rPr>
              <a:t>– </a:t>
            </a:r>
            <a:r>
              <a:rPr lang="en-US" sz="2400" b="1" i="0" u="none" strike="noStrike" baseline="0" dirty="0">
                <a:solidFill>
                  <a:schemeClr val="accent1"/>
                </a:solidFill>
                <a:latin typeface="+mj-lt"/>
              </a:rPr>
              <a:t>in civil, criminal, or administrative justice</a:t>
            </a:r>
            <a:r>
              <a:rPr lang="ro-RO" sz="2400" b="0" i="0" u="none" strike="noStrike" baseline="0" dirty="0">
                <a:solidFill>
                  <a:srgbClr val="494847"/>
                </a:solidFill>
                <a:latin typeface="+mj-lt"/>
              </a:rPr>
              <a:t>;</a:t>
            </a:r>
          </a:p>
          <a:p>
            <a:pPr algn="just"/>
            <a:r>
              <a:rPr lang="ro-RO" sz="2400" b="0" i="0" u="none" strike="noStrike" baseline="0" dirty="0">
                <a:solidFill>
                  <a:srgbClr val="494847"/>
                </a:solidFill>
                <a:latin typeface="+mj-lt"/>
              </a:rPr>
              <a:t>i</a:t>
            </a:r>
            <a:r>
              <a:rPr lang="en-US" sz="2400" b="0" i="0" u="none" strike="noStrike" baseline="0" dirty="0">
                <a:solidFill>
                  <a:srgbClr val="494847"/>
                </a:solidFill>
                <a:latin typeface="+mj-lt"/>
              </a:rPr>
              <a:t>n all cases, children should feel comfortable and safe to participate effectively and be heard</a:t>
            </a:r>
            <a:r>
              <a:rPr lang="ro-RO" sz="2400" b="0" i="0" u="none" strike="noStrike" baseline="0" dirty="0">
                <a:solidFill>
                  <a:srgbClr val="494847"/>
                </a:solidFill>
                <a:latin typeface="+mj-lt"/>
              </a:rPr>
              <a:t>;</a:t>
            </a:r>
          </a:p>
          <a:p>
            <a:pPr algn="just"/>
            <a:r>
              <a:rPr lang="en-US" sz="2400" b="1" i="0" u="none" strike="noStrike" baseline="0" dirty="0">
                <a:solidFill>
                  <a:schemeClr val="tx2"/>
                </a:solidFill>
                <a:latin typeface="+mj-lt"/>
              </a:rPr>
              <a:t>Judicial proceedings </a:t>
            </a:r>
            <a:r>
              <a:rPr lang="en-US" sz="2400" b="1" i="0" u="none" strike="noStrike" baseline="0" dirty="0">
                <a:solidFill>
                  <a:srgbClr val="494847"/>
                </a:solidFill>
                <a:latin typeface="+mj-lt"/>
              </a:rPr>
              <a:t>must be adapted to their age and needs, must respect all their rights and give primary consideration to the best interests of the child</a:t>
            </a:r>
            <a:r>
              <a:rPr lang="ro-RO" sz="2400" b="0" i="0" u="none" strike="noStrike" baseline="0" dirty="0">
                <a:solidFill>
                  <a:srgbClr val="494847"/>
                </a:solidFill>
                <a:latin typeface="+mj-lt"/>
              </a:rPr>
              <a:t>;</a:t>
            </a:r>
          </a:p>
          <a:p>
            <a:pPr algn="just"/>
            <a:r>
              <a:rPr lang="en-US" sz="2400" b="0" i="0" u="none" strike="noStrike" baseline="0" dirty="0">
                <a:solidFill>
                  <a:srgbClr val="494847"/>
                </a:solidFill>
                <a:latin typeface="+mj-lt"/>
              </a:rPr>
              <a:t>While EU action in this field has been significant so far, and standards have been set within the Council of Europe framework, </a:t>
            </a:r>
            <a:r>
              <a:rPr lang="en-US" sz="2400" b="1" i="0" u="none" strike="noStrike" baseline="0" dirty="0">
                <a:solidFill>
                  <a:schemeClr val="accent1"/>
                </a:solidFill>
                <a:latin typeface="+mj-lt"/>
              </a:rPr>
              <a:t>national justice systems must be better equipped to address children’s needs and rights</a:t>
            </a:r>
            <a:r>
              <a:rPr lang="ro-RO" sz="2400" b="0" i="0" u="none" strike="noStrike" baseline="0" dirty="0">
                <a:solidFill>
                  <a:srgbClr val="494847"/>
                </a:solidFill>
                <a:latin typeface="+mj-lt"/>
              </a:rPr>
              <a:t>;</a:t>
            </a:r>
          </a:p>
          <a:p>
            <a:pPr algn="just"/>
            <a:r>
              <a:rPr lang="ro-RO" sz="2400" b="0" i="0" u="none" strike="noStrike" baseline="0" dirty="0">
                <a:solidFill>
                  <a:srgbClr val="494847"/>
                </a:solidFill>
                <a:latin typeface="+mj-lt"/>
              </a:rPr>
              <a:t>p</a:t>
            </a:r>
            <a:r>
              <a:rPr lang="en-US" sz="2400" b="0" i="0" u="none" strike="noStrike" baseline="0" dirty="0" err="1">
                <a:solidFill>
                  <a:srgbClr val="494847"/>
                </a:solidFill>
                <a:latin typeface="+mj-lt"/>
              </a:rPr>
              <a:t>rofessionals</a:t>
            </a:r>
            <a:r>
              <a:rPr lang="en-US" sz="2400" b="0" i="0" u="none" strike="noStrike" baseline="0" dirty="0">
                <a:solidFill>
                  <a:srgbClr val="494847"/>
                </a:solidFill>
                <a:latin typeface="+mj-lt"/>
              </a:rPr>
              <a:t> sometimes </a:t>
            </a:r>
            <a:r>
              <a:rPr lang="en-US" sz="2400" b="1" i="0" u="none" strike="noStrike" baseline="0" dirty="0">
                <a:solidFill>
                  <a:srgbClr val="494847"/>
                </a:solidFill>
                <a:latin typeface="+mj-lt"/>
              </a:rPr>
              <a:t>lack training to interact with children in an age-appropriate way</a:t>
            </a:r>
            <a:r>
              <a:rPr lang="en-US" sz="2400" b="0" i="0" u="none" strike="noStrike" baseline="0" dirty="0">
                <a:solidFill>
                  <a:srgbClr val="494847"/>
                </a:solidFill>
                <a:latin typeface="+mj-lt"/>
              </a:rPr>
              <a:t>, including when communicating about the results of a proceeding, and to respect the child’s best interests</a:t>
            </a:r>
            <a:r>
              <a:rPr lang="ro-RO" sz="2400" b="0" i="0" u="none" strike="noStrike" baseline="0" dirty="0">
                <a:solidFill>
                  <a:srgbClr val="494847"/>
                </a:solidFill>
                <a:latin typeface="+mj-lt"/>
              </a:rPr>
              <a:t>;</a:t>
            </a:r>
          </a:p>
          <a:p>
            <a:pPr algn="just"/>
            <a:r>
              <a:rPr lang="ro-RO" sz="2400" b="1" dirty="0">
                <a:solidFill>
                  <a:srgbClr val="494847"/>
                </a:solidFill>
                <a:latin typeface="+mj-lt"/>
              </a:rPr>
              <a:t>t</a:t>
            </a:r>
            <a:r>
              <a:rPr lang="en-US" sz="2400" b="1" i="0" u="none" strike="noStrike" baseline="0" dirty="0">
                <a:solidFill>
                  <a:srgbClr val="494847"/>
                </a:solidFill>
                <a:latin typeface="+mj-lt"/>
              </a:rPr>
              <a:t>he right of the child to be heard</a:t>
            </a:r>
            <a:r>
              <a:rPr lang="en-US" sz="2400" b="0" i="0" u="none" strike="noStrike" baseline="0" dirty="0">
                <a:solidFill>
                  <a:srgbClr val="494847"/>
                </a:solidFill>
                <a:latin typeface="+mj-lt"/>
              </a:rPr>
              <a:t> is not always observed and mechanisms to avoid multiple child’s hearings or evidence gatherings are not always in place</a:t>
            </a:r>
            <a:r>
              <a:rPr lang="ro-RO" sz="2400" b="0" i="0" u="none" strike="noStrike" baseline="0" dirty="0">
                <a:solidFill>
                  <a:srgbClr val="494847"/>
                </a:solidFill>
                <a:latin typeface="+mj-lt"/>
              </a:rPr>
              <a:t>.</a:t>
            </a:r>
            <a:r>
              <a:rPr lang="en-US" sz="2400" b="0" i="0" u="none" strike="noStrike" baseline="0" dirty="0">
                <a:solidFill>
                  <a:srgbClr val="494847"/>
                </a:solidFill>
                <a:latin typeface="+mj-lt"/>
              </a:rPr>
              <a:t> </a:t>
            </a:r>
            <a:endParaRPr lang="en-US" sz="2400" dirty="0">
              <a:latin typeface="+mj-lt"/>
            </a:endParaRPr>
          </a:p>
        </p:txBody>
      </p:sp>
    </p:spTree>
    <p:extLst>
      <p:ext uri="{BB962C8B-B14F-4D97-AF65-F5344CB8AC3E}">
        <p14:creationId xmlns:p14="http://schemas.microsoft.com/office/powerpoint/2010/main" val="68456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BA45-5A0A-DC5A-FA16-D33580BDEC32}"/>
              </a:ext>
            </a:extLst>
          </p:cNvPr>
          <p:cNvSpPr>
            <a:spLocks noGrp="1"/>
          </p:cNvSpPr>
          <p:nvPr>
            <p:ph type="title"/>
          </p:nvPr>
        </p:nvSpPr>
        <p:spPr>
          <a:xfrm>
            <a:off x="838200" y="365125"/>
            <a:ext cx="10515600" cy="857185"/>
          </a:xfrm>
        </p:spPr>
        <p:txBody>
          <a:bodyPr>
            <a:normAutofit/>
          </a:bodyPr>
          <a:lstStyle/>
          <a:p>
            <a:r>
              <a:rPr lang="en-US" sz="2400" b="1" i="0" u="none" strike="noStrike" baseline="0" dirty="0">
                <a:solidFill>
                  <a:schemeClr val="accent1"/>
                </a:solidFill>
                <a:latin typeface="Times New Roman" panose="02020603050405020304" pitchFamily="18" charset="0"/>
                <a:cs typeface="Times New Roman" panose="02020603050405020304" pitchFamily="18" charset="0"/>
              </a:rPr>
              <a:t>Guarantees for a fair trial in cases of children in conflict with the law</a:t>
            </a:r>
            <a:endParaRPr lang="en-US" sz="2400" dirty="0"/>
          </a:p>
        </p:txBody>
      </p:sp>
      <p:sp>
        <p:nvSpPr>
          <p:cNvPr id="3" name="Content Placeholder 2">
            <a:extLst>
              <a:ext uri="{FF2B5EF4-FFF2-40B4-BE49-F238E27FC236}">
                <a16:creationId xmlns:a16="http://schemas.microsoft.com/office/drawing/2014/main" id="{9D25494C-FB8A-E84A-7267-A9E195C6B828}"/>
              </a:ext>
            </a:extLst>
          </p:cNvPr>
          <p:cNvSpPr>
            <a:spLocks noGrp="1"/>
          </p:cNvSpPr>
          <p:nvPr>
            <p:ph idx="1"/>
          </p:nvPr>
        </p:nvSpPr>
        <p:spPr>
          <a:xfrm>
            <a:off x="419878" y="1455576"/>
            <a:ext cx="10933922" cy="4721387"/>
          </a:xfrm>
        </p:spPr>
        <p:txBody>
          <a:bodyPr>
            <a:normAutofit lnSpcReduction="10000"/>
          </a:bodyPr>
          <a:lstStyle/>
          <a:p>
            <a:pPr marL="0" indent="0">
              <a:buNone/>
            </a:pPr>
            <a:r>
              <a:rPr lang="en-US" sz="2400" b="0" i="0" u="none" strike="noStrike" baseline="0" dirty="0">
                <a:solidFill>
                  <a:srgbClr val="221E1F"/>
                </a:solidFill>
                <a:latin typeface="+mj-lt"/>
              </a:rPr>
              <a:t>Article </a:t>
            </a:r>
            <a:r>
              <a:rPr lang="en-US" sz="2400" b="1" i="0" u="none" strike="noStrike" baseline="0" dirty="0">
                <a:solidFill>
                  <a:srgbClr val="002060"/>
                </a:solidFill>
                <a:latin typeface="+mj-lt"/>
              </a:rPr>
              <a:t>40</a:t>
            </a:r>
            <a:r>
              <a:rPr lang="ro-RO" sz="2400" b="1" i="0" u="none" strike="noStrike" baseline="0" dirty="0">
                <a:solidFill>
                  <a:srgbClr val="002060"/>
                </a:solidFill>
                <a:latin typeface="+mj-lt"/>
              </a:rPr>
              <a:t> </a:t>
            </a:r>
            <a:r>
              <a:rPr lang="en-US" sz="2400" b="1" i="0" u="none" strike="noStrike" baseline="0" dirty="0">
                <a:solidFill>
                  <a:srgbClr val="002060"/>
                </a:solidFill>
                <a:latin typeface="+mj-lt"/>
              </a:rPr>
              <a:t>(2)</a:t>
            </a:r>
            <a:r>
              <a:rPr lang="en-US" sz="2400" b="0" i="0" u="none" strike="noStrike" baseline="0" dirty="0">
                <a:solidFill>
                  <a:srgbClr val="221E1F"/>
                </a:solidFill>
                <a:latin typeface="+mj-lt"/>
              </a:rPr>
              <a:t> of </a:t>
            </a:r>
            <a:r>
              <a:rPr lang="en-US" sz="2400" b="0" i="0" u="none" strike="noStrike" baseline="0" dirty="0">
                <a:solidFill>
                  <a:srgbClr val="C00000"/>
                </a:solidFill>
                <a:latin typeface="+mj-lt"/>
              </a:rPr>
              <a:t>the Convention on the Rights of the Child </a:t>
            </a:r>
            <a:r>
              <a:rPr lang="en-US" sz="2400" b="0" i="0" u="none" strike="noStrike" baseline="0" dirty="0">
                <a:solidFill>
                  <a:srgbClr val="221E1F"/>
                </a:solidFill>
                <a:latin typeface="+mj-lt"/>
              </a:rPr>
              <a:t>contains</a:t>
            </a:r>
            <a:r>
              <a:rPr lang="ro-RO" sz="2400" b="0" i="0" u="none" strike="noStrike" baseline="0" dirty="0">
                <a:solidFill>
                  <a:srgbClr val="221E1F"/>
                </a:solidFill>
                <a:latin typeface="+mj-lt"/>
              </a:rPr>
              <a:t>:</a:t>
            </a:r>
            <a:r>
              <a:rPr lang="en-US" sz="2400" b="0" i="0" u="none" strike="noStrike" baseline="0" dirty="0">
                <a:solidFill>
                  <a:srgbClr val="221E1F"/>
                </a:solidFill>
                <a:latin typeface="+mj-lt"/>
              </a:rPr>
              <a:t> </a:t>
            </a:r>
            <a:endParaRPr lang="ro-RO" sz="2400" b="0" i="0" u="none" strike="noStrike" baseline="0" dirty="0">
              <a:solidFill>
                <a:srgbClr val="221E1F"/>
              </a:solidFill>
              <a:latin typeface="+mj-lt"/>
            </a:endParaRPr>
          </a:p>
          <a:p>
            <a:pPr algn="just"/>
            <a:r>
              <a:rPr lang="en-US" sz="2400" b="0" i="0" u="none" strike="noStrike" baseline="0" dirty="0">
                <a:solidFill>
                  <a:srgbClr val="221E1F"/>
                </a:solidFill>
                <a:latin typeface="+mj-lt"/>
              </a:rPr>
              <a:t>the </a:t>
            </a:r>
            <a:r>
              <a:rPr lang="en-US" sz="2400" b="1" i="0" u="none" strike="noStrike" baseline="0" dirty="0">
                <a:solidFill>
                  <a:srgbClr val="221E1F"/>
                </a:solidFill>
                <a:latin typeface="+mj-lt"/>
              </a:rPr>
              <a:t>rights and guarantees aimed at ensuring that every child receives fair treatment and trial</a:t>
            </a:r>
            <a:r>
              <a:rPr lang="ro-RO" sz="2400" b="0" i="0" u="none" strike="noStrike" baseline="0" dirty="0">
                <a:solidFill>
                  <a:srgbClr val="221E1F"/>
                </a:solidFill>
                <a:latin typeface="+mj-lt"/>
              </a:rPr>
              <a:t>;</a:t>
            </a:r>
          </a:p>
          <a:p>
            <a:pPr algn="just"/>
            <a:r>
              <a:rPr lang="ro-RO" sz="2400" b="0" i="0" u="none" strike="noStrike" baseline="0" dirty="0">
                <a:solidFill>
                  <a:srgbClr val="221E1F"/>
                </a:solidFill>
                <a:latin typeface="+mj-lt"/>
              </a:rPr>
              <a:t>t</a:t>
            </a:r>
            <a:r>
              <a:rPr lang="en-US" sz="2400" b="0" i="0" u="none" strike="noStrike" baseline="0" dirty="0">
                <a:solidFill>
                  <a:srgbClr val="221E1F"/>
                </a:solidFill>
                <a:latin typeface="+mj-lt"/>
              </a:rPr>
              <a:t>he listed rights and guarantees are minimum standards and States Parties are encouraged to establish and observe higher standards</a:t>
            </a:r>
            <a:r>
              <a:rPr lang="ro-RO" sz="2400" b="0" i="0" u="none" strike="noStrike" baseline="0" dirty="0">
                <a:solidFill>
                  <a:srgbClr val="221E1F"/>
                </a:solidFill>
                <a:latin typeface="+mj-lt"/>
              </a:rPr>
              <a:t>;</a:t>
            </a:r>
          </a:p>
          <a:p>
            <a:pPr algn="just"/>
            <a:endParaRPr lang="ro-RO" sz="2400" b="0" i="0" u="none" strike="noStrike" baseline="0" dirty="0">
              <a:solidFill>
                <a:srgbClr val="221E1F"/>
              </a:solidFill>
              <a:latin typeface="+mj-lt"/>
            </a:endParaRPr>
          </a:p>
          <a:p>
            <a:pPr algn="just"/>
            <a:r>
              <a:rPr lang="ro-RO" sz="2400" b="0" i="0" u="none" strike="noStrike" baseline="0" dirty="0">
                <a:solidFill>
                  <a:srgbClr val="494847"/>
                </a:solidFill>
                <a:latin typeface="EC Square Sans Pro Light"/>
              </a:rPr>
              <a:t>c</a:t>
            </a:r>
            <a:r>
              <a:rPr lang="en-US" sz="2400" b="0" i="0" u="none" strike="noStrike" baseline="0" dirty="0" err="1">
                <a:solidFill>
                  <a:srgbClr val="494847"/>
                </a:solidFill>
                <a:latin typeface="EC Square Sans Pro Light"/>
              </a:rPr>
              <a:t>hildren</a:t>
            </a:r>
            <a:r>
              <a:rPr lang="en-US" sz="2400" b="0" i="0" u="none" strike="noStrike" baseline="0" dirty="0">
                <a:solidFill>
                  <a:srgbClr val="494847"/>
                </a:solidFill>
                <a:latin typeface="EC Square Sans Pro Light"/>
              </a:rPr>
              <a:t> face difficulties to access justice and to obtain effective remedies for violations of their rights, including at European and international level</a:t>
            </a:r>
            <a:r>
              <a:rPr lang="ro-RO" sz="2400" b="0" i="0" u="none" strike="noStrike" baseline="0" dirty="0">
                <a:solidFill>
                  <a:srgbClr val="494847"/>
                </a:solidFill>
                <a:latin typeface="EC Square Sans Pro Light"/>
              </a:rPr>
              <a:t>;</a:t>
            </a:r>
            <a:r>
              <a:rPr lang="en-US" sz="2400" b="0" i="0" u="none" strike="noStrike" baseline="0" dirty="0">
                <a:solidFill>
                  <a:srgbClr val="494847"/>
                </a:solidFill>
                <a:latin typeface="EC Square Sans Pro Light"/>
              </a:rPr>
              <a:t> </a:t>
            </a:r>
            <a:endParaRPr lang="ro-RO" sz="2400" b="0" i="0" u="none" strike="noStrike" baseline="0" dirty="0">
              <a:solidFill>
                <a:srgbClr val="494847"/>
              </a:solidFill>
              <a:latin typeface="EC Square Sans Pro Light"/>
            </a:endParaRPr>
          </a:p>
          <a:p>
            <a:pPr algn="just"/>
            <a:r>
              <a:rPr lang="ro-RO" sz="2400" b="1" i="1" u="none" strike="noStrike" baseline="0" dirty="0">
                <a:solidFill>
                  <a:srgbClr val="494847"/>
                </a:solidFill>
                <a:latin typeface="EC Square Sans Pro Light"/>
              </a:rPr>
              <a:t>v</a:t>
            </a:r>
            <a:r>
              <a:rPr lang="en-US" sz="2400" b="1" i="1" u="none" strike="noStrike" baseline="0" dirty="0" err="1">
                <a:solidFill>
                  <a:srgbClr val="494847"/>
                </a:solidFill>
                <a:latin typeface="EC Square Sans Pro Light"/>
              </a:rPr>
              <a:t>ulnerable</a:t>
            </a:r>
            <a:r>
              <a:rPr lang="en-US" sz="2400" b="1" i="1" u="none" strike="noStrike" baseline="0" dirty="0">
                <a:solidFill>
                  <a:srgbClr val="494847"/>
                </a:solidFill>
                <a:latin typeface="EC Square Sans Pro Light"/>
              </a:rPr>
              <a:t> children</a:t>
            </a:r>
            <a:r>
              <a:rPr lang="en-US" sz="2400" b="0" i="0" u="none" strike="noStrike" baseline="0" dirty="0">
                <a:solidFill>
                  <a:srgbClr val="494847"/>
                </a:solidFill>
                <a:latin typeface="EC Square Sans Pro Light"/>
              </a:rPr>
              <a:t> are often exposed to multiple and intersecting forms of discrimination</a:t>
            </a:r>
            <a:r>
              <a:rPr lang="ro-RO" sz="2400" b="0" i="0" u="none" strike="noStrike" baseline="0" dirty="0">
                <a:solidFill>
                  <a:srgbClr val="494847"/>
                </a:solidFill>
                <a:latin typeface="EC Square Sans Pro Light"/>
              </a:rPr>
              <a:t>;</a:t>
            </a:r>
          </a:p>
          <a:p>
            <a:pPr algn="just"/>
            <a:r>
              <a:rPr lang="ro-RO" sz="2400" b="1" i="1" u="none" strike="noStrike" baseline="0" dirty="0">
                <a:solidFill>
                  <a:srgbClr val="494847"/>
                </a:solidFill>
                <a:latin typeface="EC Square Sans Pro Light"/>
              </a:rPr>
              <a:t>c</a:t>
            </a:r>
            <a:r>
              <a:rPr lang="en-US" sz="2400" b="1" i="1" u="none" strike="noStrike" baseline="0" dirty="0" err="1">
                <a:solidFill>
                  <a:srgbClr val="494847"/>
                </a:solidFill>
                <a:latin typeface="EC Square Sans Pro Light"/>
              </a:rPr>
              <a:t>hildren</a:t>
            </a:r>
            <a:r>
              <a:rPr lang="en-US" sz="2400" b="1" i="1" u="none" strike="noStrike" baseline="0" dirty="0">
                <a:solidFill>
                  <a:srgbClr val="494847"/>
                </a:solidFill>
                <a:latin typeface="EC Square Sans Pro Light"/>
              </a:rPr>
              <a:t> with disabilities </a:t>
            </a:r>
            <a:r>
              <a:rPr lang="en-US" sz="2400" b="0" i="0" u="none" strike="noStrike" baseline="0" dirty="0">
                <a:solidFill>
                  <a:srgbClr val="494847"/>
                </a:solidFill>
                <a:latin typeface="EC Square Sans Pro Light"/>
              </a:rPr>
              <a:t>experience difficulties due to reduced accessibility of justice systems and judicial proceedings, and lack accessible information on rights and remedies. </a:t>
            </a:r>
            <a:endParaRPr lang="en-US" sz="2400" dirty="0">
              <a:latin typeface="+mj-lt"/>
            </a:endParaRPr>
          </a:p>
        </p:txBody>
      </p:sp>
    </p:spTree>
    <p:extLst>
      <p:ext uri="{BB962C8B-B14F-4D97-AF65-F5344CB8AC3E}">
        <p14:creationId xmlns:p14="http://schemas.microsoft.com/office/powerpoint/2010/main" val="685137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DEAFF-244D-9BA2-4084-9DFD388E1711}"/>
              </a:ext>
            </a:extLst>
          </p:cNvPr>
          <p:cNvSpPr>
            <a:spLocks noGrp="1"/>
          </p:cNvSpPr>
          <p:nvPr>
            <p:ph type="title"/>
          </p:nvPr>
        </p:nvSpPr>
        <p:spPr>
          <a:xfrm>
            <a:off x="606490" y="365125"/>
            <a:ext cx="10747310" cy="707895"/>
          </a:xfrm>
        </p:spPr>
        <p:txBody>
          <a:bodyPr>
            <a:normAutofit/>
          </a:bodyPr>
          <a:lstStyle/>
          <a:p>
            <a:r>
              <a:rPr lang="ro-RO" sz="1800" b="0" i="1" u="none" strike="noStrike" baseline="0" dirty="0">
                <a:solidFill>
                  <a:srgbClr val="EB6C15"/>
                </a:solidFill>
                <a:latin typeface="EC Square Sans Pro Medium"/>
              </a:rPr>
              <a:t>            </a:t>
            </a:r>
            <a:r>
              <a:rPr lang="en-US" sz="1800" b="1" i="1" u="none" strike="noStrike" baseline="0" dirty="0">
                <a:solidFill>
                  <a:schemeClr val="accent1"/>
                </a:solidFill>
                <a:latin typeface="EC Square Sans Pro Medium"/>
              </a:rPr>
              <a:t>“[Child-friendly justice is…] A child surrounded by a system in which he/she is protected/listened to/safe” </a:t>
            </a:r>
            <a:br>
              <a:rPr lang="en-US" sz="1800" b="1" i="0" u="none" strike="noStrike" baseline="0" dirty="0">
                <a:solidFill>
                  <a:schemeClr val="accent1"/>
                </a:solidFill>
                <a:latin typeface="EC Square Sans Pro Medium"/>
              </a:rPr>
            </a:br>
            <a:endParaRPr lang="en-US" sz="2000" b="1" dirty="0">
              <a:solidFill>
                <a:schemeClr val="accent1"/>
              </a:solidFill>
            </a:endParaRPr>
          </a:p>
        </p:txBody>
      </p:sp>
      <p:sp>
        <p:nvSpPr>
          <p:cNvPr id="3" name="Content Placeholder 2">
            <a:extLst>
              <a:ext uri="{FF2B5EF4-FFF2-40B4-BE49-F238E27FC236}">
                <a16:creationId xmlns:a16="http://schemas.microsoft.com/office/drawing/2014/main" id="{869D6809-363B-4F42-55E0-01EDA561C6CB}"/>
              </a:ext>
            </a:extLst>
          </p:cNvPr>
          <p:cNvSpPr>
            <a:spLocks noGrp="1"/>
          </p:cNvSpPr>
          <p:nvPr>
            <p:ph idx="1"/>
          </p:nvPr>
        </p:nvSpPr>
        <p:spPr>
          <a:xfrm>
            <a:off x="838200" y="1324947"/>
            <a:ext cx="10515600" cy="4852016"/>
          </a:xfrm>
        </p:spPr>
        <p:txBody>
          <a:bodyPr>
            <a:normAutofit/>
          </a:bodyPr>
          <a:lstStyle/>
          <a:p>
            <a:pPr algn="just"/>
            <a:r>
              <a:rPr lang="ro-RO" sz="1800" b="1" i="1" u="none" strike="noStrike" baseline="0" dirty="0">
                <a:solidFill>
                  <a:srgbClr val="494847"/>
                </a:solidFill>
                <a:latin typeface="EC Square Sans Pro Light"/>
              </a:rPr>
              <a:t>d</a:t>
            </a:r>
            <a:r>
              <a:rPr lang="en-US" sz="1800" b="1" i="1" u="none" strike="noStrike" baseline="0" dirty="0" err="1">
                <a:solidFill>
                  <a:srgbClr val="494847"/>
                </a:solidFill>
                <a:latin typeface="EC Square Sans Pro Light"/>
              </a:rPr>
              <a:t>ata</a:t>
            </a:r>
            <a:r>
              <a:rPr lang="en-US" sz="1800" b="1" i="1" u="none" strike="noStrike" baseline="0" dirty="0">
                <a:solidFill>
                  <a:srgbClr val="494847"/>
                </a:solidFill>
                <a:latin typeface="EC Square Sans Pro Light"/>
              </a:rPr>
              <a:t> collection of children </a:t>
            </a:r>
            <a:r>
              <a:rPr lang="en-US" sz="1800" b="1" i="0" u="none" strike="noStrike" baseline="0" dirty="0">
                <a:solidFill>
                  <a:srgbClr val="494847"/>
                </a:solidFill>
                <a:latin typeface="EC Square Sans Pro Light"/>
              </a:rPr>
              <a:t>involved in judicial proceedings</a:t>
            </a:r>
            <a:r>
              <a:rPr lang="en-US" sz="1800" b="0" i="0" u="none" strike="noStrike" baseline="0" dirty="0">
                <a:solidFill>
                  <a:srgbClr val="494847"/>
                </a:solidFill>
                <a:latin typeface="EC Square Sans Pro Light"/>
              </a:rPr>
              <a:t>, including in the context of </a:t>
            </a:r>
            <a:r>
              <a:rPr lang="en-US" sz="1800" b="1" i="0" u="none" strike="noStrike" baseline="0" dirty="0" err="1">
                <a:solidFill>
                  <a:srgbClr val="494847"/>
                </a:solidFill>
                <a:latin typeface="EC Square Sans Pro Light"/>
              </a:rPr>
              <a:t>specialised</a:t>
            </a:r>
            <a:r>
              <a:rPr lang="en-US" sz="1800" b="1" i="0" u="none" strike="noStrike" baseline="0" dirty="0">
                <a:solidFill>
                  <a:srgbClr val="494847"/>
                </a:solidFill>
                <a:latin typeface="EC Square Sans Pro Light"/>
              </a:rPr>
              <a:t> courts, should be improved</a:t>
            </a:r>
            <a:r>
              <a:rPr lang="ro-RO" sz="1800" b="0" i="0" u="none" strike="noStrike" baseline="0" dirty="0">
                <a:solidFill>
                  <a:srgbClr val="494847"/>
                </a:solidFill>
                <a:latin typeface="EC Square Sans Pro Light"/>
              </a:rPr>
              <a:t>;</a:t>
            </a:r>
          </a:p>
          <a:p>
            <a:pPr algn="just"/>
            <a:r>
              <a:rPr lang="ro-RO" sz="1800" b="0" i="0" u="none" strike="noStrike" baseline="0" dirty="0">
                <a:solidFill>
                  <a:srgbClr val="494847"/>
                </a:solidFill>
                <a:latin typeface="EC Square Sans Pro Light"/>
              </a:rPr>
              <a:t>t</a:t>
            </a:r>
            <a:r>
              <a:rPr lang="en-US" sz="1800" b="0" i="0" u="none" strike="noStrike" baseline="0" dirty="0">
                <a:solidFill>
                  <a:srgbClr val="494847"/>
                </a:solidFill>
                <a:latin typeface="EC Square Sans Pro Light"/>
              </a:rPr>
              <a:t>he COVID-19 pandemic has amplified the </a:t>
            </a:r>
            <a:r>
              <a:rPr lang="en-US" sz="1800" b="1" i="0" u="none" strike="noStrike" baseline="0" dirty="0">
                <a:solidFill>
                  <a:srgbClr val="494847"/>
                </a:solidFill>
                <a:latin typeface="EC Square Sans Pro Light"/>
              </a:rPr>
              <a:t>challenges related to children and justice</a:t>
            </a:r>
            <a:r>
              <a:rPr lang="ro-RO" sz="1800" b="0" i="0" u="none" strike="noStrike" baseline="0" dirty="0">
                <a:solidFill>
                  <a:srgbClr val="494847"/>
                </a:solidFill>
                <a:latin typeface="EC Square Sans Pro Light"/>
              </a:rPr>
              <a:t>;</a:t>
            </a:r>
          </a:p>
          <a:p>
            <a:pPr algn="just"/>
            <a:r>
              <a:rPr lang="ro-RO" sz="1800" dirty="0">
                <a:solidFill>
                  <a:srgbClr val="494847"/>
                </a:solidFill>
                <a:latin typeface="EC Square Sans Pro Light"/>
              </a:rPr>
              <a:t>s</a:t>
            </a:r>
            <a:r>
              <a:rPr lang="en-US" sz="1800" b="0" i="0" u="none" strike="noStrike" baseline="0" dirty="0" err="1">
                <a:solidFill>
                  <a:srgbClr val="494847"/>
                </a:solidFill>
                <a:latin typeface="EC Square Sans Pro Light"/>
              </a:rPr>
              <a:t>ome</a:t>
            </a:r>
            <a:r>
              <a:rPr lang="en-US" sz="1800" b="0" i="0" u="none" strike="noStrike" baseline="0" dirty="0">
                <a:solidFill>
                  <a:srgbClr val="494847"/>
                </a:solidFill>
                <a:latin typeface="EC Square Sans Pro Light"/>
              </a:rPr>
              <a:t> court proceedings have stopped or have been delayed; the right to visit family members in prison has been affected</a:t>
            </a:r>
            <a:r>
              <a:rPr lang="ro-RO" sz="1800" b="0" i="0" u="none" strike="noStrike" baseline="0" dirty="0">
                <a:solidFill>
                  <a:srgbClr val="494847"/>
                </a:solidFill>
                <a:latin typeface="EC Square Sans Pro Light"/>
              </a:rPr>
              <a:t>;</a:t>
            </a:r>
            <a:endParaRPr lang="ro-RO" sz="1800" dirty="0">
              <a:solidFill>
                <a:srgbClr val="494847"/>
              </a:solidFill>
              <a:latin typeface="EC Square Sans Pro Light"/>
            </a:endParaRPr>
          </a:p>
          <a:p>
            <a:pPr algn="just"/>
            <a:r>
              <a:rPr lang="ro-RO" sz="1800" b="0" i="0" u="none" strike="noStrike" baseline="0" dirty="0">
                <a:solidFill>
                  <a:srgbClr val="494847"/>
                </a:solidFill>
                <a:latin typeface="EC Square Sans Pro Light"/>
              </a:rPr>
              <a:t>c</a:t>
            </a:r>
            <a:r>
              <a:rPr lang="en-US" sz="1800" b="0" i="0" u="none" strike="noStrike" baseline="0" dirty="0" err="1">
                <a:solidFill>
                  <a:srgbClr val="494847"/>
                </a:solidFill>
                <a:latin typeface="EC Square Sans Pro Light"/>
              </a:rPr>
              <a:t>hildren</a:t>
            </a:r>
            <a:r>
              <a:rPr lang="en-US" sz="1800" b="0" i="0" u="none" strike="noStrike" baseline="0" dirty="0">
                <a:solidFill>
                  <a:srgbClr val="494847"/>
                </a:solidFill>
                <a:latin typeface="EC Square Sans Pro Light"/>
              </a:rPr>
              <a:t> are in contact with the civil justice system following their parents’ separation or divorce; or when they are adopted or placed in care</a:t>
            </a:r>
            <a:r>
              <a:rPr lang="ro-RO" sz="1800" b="0" i="0" u="none" strike="noStrike" baseline="0" dirty="0">
                <a:solidFill>
                  <a:srgbClr val="494847"/>
                </a:solidFill>
                <a:latin typeface="EC Square Sans Pro Light"/>
              </a:rPr>
              <a:t>; </a:t>
            </a:r>
          </a:p>
          <a:p>
            <a:pPr algn="just"/>
            <a:r>
              <a:rPr lang="ro-RO" sz="1800" b="1" i="0" u="none" strike="noStrike" baseline="0" dirty="0">
                <a:solidFill>
                  <a:srgbClr val="494847"/>
                </a:solidFill>
                <a:latin typeface="EC Square Sans Pro Light"/>
              </a:rPr>
              <a:t>s</a:t>
            </a:r>
            <a:r>
              <a:rPr lang="en-US" sz="1800" b="1" i="0" u="none" strike="noStrike" baseline="0" dirty="0" err="1">
                <a:solidFill>
                  <a:srgbClr val="494847"/>
                </a:solidFill>
                <a:latin typeface="EC Square Sans Pro Light"/>
              </a:rPr>
              <a:t>ubstantive</a:t>
            </a:r>
            <a:r>
              <a:rPr lang="en-US" sz="1800" b="1" i="0" u="none" strike="noStrike" baseline="0" dirty="0">
                <a:solidFill>
                  <a:srgbClr val="494847"/>
                </a:solidFill>
                <a:latin typeface="EC Square Sans Pro Light"/>
              </a:rPr>
              <a:t> family law is a national competence</a:t>
            </a:r>
            <a:r>
              <a:rPr lang="ro-RO" sz="1800" b="1" i="0" u="none" strike="noStrike" baseline="0" dirty="0">
                <a:solidFill>
                  <a:srgbClr val="494847"/>
                </a:solidFill>
                <a:latin typeface="EC Square Sans Pro Light"/>
              </a:rPr>
              <a:t>;</a:t>
            </a:r>
          </a:p>
          <a:p>
            <a:pPr algn="just"/>
            <a:r>
              <a:rPr lang="ro-RO" sz="1800" b="1" dirty="0">
                <a:solidFill>
                  <a:srgbClr val="494847"/>
                </a:solidFill>
                <a:latin typeface="EC Square Sans Pro Light"/>
              </a:rPr>
              <a:t>i</a:t>
            </a:r>
            <a:r>
              <a:rPr lang="en-US" sz="1800" b="0" i="0" u="none" strike="noStrike" baseline="0" dirty="0">
                <a:solidFill>
                  <a:srgbClr val="494847"/>
                </a:solidFill>
                <a:latin typeface="EC Square Sans Pro Light"/>
              </a:rPr>
              <a:t>n cross-border cases, the Brussels </a:t>
            </a:r>
            <a:r>
              <a:rPr lang="en-US" sz="1800" b="0" i="0" u="none" strike="noStrike" baseline="0" dirty="0" err="1">
                <a:solidFill>
                  <a:srgbClr val="494847"/>
                </a:solidFill>
                <a:latin typeface="EC Square Sans Pro Light"/>
              </a:rPr>
              <a:t>IIa</a:t>
            </a:r>
            <a:r>
              <a:rPr lang="en-US" sz="1800" b="0" i="0" u="none" strike="noStrike" baseline="0" dirty="0">
                <a:solidFill>
                  <a:srgbClr val="494847"/>
                </a:solidFill>
                <a:latin typeface="EC Square Sans Pro Light"/>
              </a:rPr>
              <a:t> Regulation (with its 2019 Recast) or the Maintenance Regulation, and </a:t>
            </a:r>
            <a:r>
              <a:rPr lang="en-US" sz="1800" b="1" i="0" u="none" strike="noStrike" baseline="0" dirty="0">
                <a:solidFill>
                  <a:srgbClr val="494847"/>
                </a:solidFill>
                <a:latin typeface="EC Square Sans Pro Light"/>
              </a:rPr>
              <a:t>a closer judicial </a:t>
            </a:r>
            <a:r>
              <a:rPr lang="en-US" sz="1800" b="0" i="0" u="none" strike="noStrike" baseline="0" dirty="0">
                <a:solidFill>
                  <a:srgbClr val="494847"/>
                </a:solidFill>
                <a:latin typeface="EC Square Sans Pro Light"/>
              </a:rPr>
              <a:t>cooperation are </a:t>
            </a:r>
            <a:r>
              <a:rPr lang="en-US" sz="1800" b="1" i="0" u="none" strike="noStrike" baseline="0" dirty="0">
                <a:solidFill>
                  <a:srgbClr val="494847"/>
                </a:solidFill>
                <a:latin typeface="EC Square Sans Pro Light"/>
              </a:rPr>
              <a:t>key to protect the rights of children and ensure their access to justice</a:t>
            </a:r>
            <a:r>
              <a:rPr lang="ro-RO" sz="1800" b="0" i="0" u="none" strike="noStrike" baseline="0" dirty="0">
                <a:solidFill>
                  <a:srgbClr val="494847"/>
                </a:solidFill>
                <a:latin typeface="EC Square Sans Pro Light"/>
              </a:rPr>
              <a:t>; </a:t>
            </a:r>
          </a:p>
          <a:p>
            <a:pPr algn="just"/>
            <a:r>
              <a:rPr lang="ro-RO" sz="1800" dirty="0">
                <a:solidFill>
                  <a:srgbClr val="494847"/>
                </a:solidFill>
                <a:latin typeface="EC Square Sans Pro Light"/>
              </a:rPr>
              <a:t>w</a:t>
            </a:r>
            <a:r>
              <a:rPr lang="en-US" sz="1800" b="0" i="0" u="none" strike="noStrike" baseline="0" dirty="0" err="1">
                <a:solidFill>
                  <a:srgbClr val="494847"/>
                </a:solidFill>
                <a:latin typeface="EC Square Sans Pro Light"/>
              </a:rPr>
              <a:t>hile</a:t>
            </a:r>
            <a:r>
              <a:rPr lang="en-US" sz="1800" b="0" i="0" u="none" strike="noStrike" baseline="0" dirty="0">
                <a:solidFill>
                  <a:srgbClr val="494847"/>
                </a:solidFill>
                <a:latin typeface="EC Square Sans Pro Light"/>
              </a:rPr>
              <a:t> unnecessary family separation should be prevented, </a:t>
            </a:r>
            <a:r>
              <a:rPr lang="en-US" sz="1800" b="1" i="0" u="none" strike="noStrike" baseline="0" dirty="0">
                <a:solidFill>
                  <a:srgbClr val="494847"/>
                </a:solidFill>
                <a:latin typeface="EC Square Sans Pro Light"/>
              </a:rPr>
              <a:t>any decision on the placement of a child in care should ensure the respect of the rights of the child</a:t>
            </a:r>
            <a:r>
              <a:rPr lang="ro-RO" sz="1800" b="0" i="0" u="none" strike="noStrike" baseline="0" dirty="0">
                <a:solidFill>
                  <a:srgbClr val="494847"/>
                </a:solidFill>
                <a:latin typeface="EC Square Sans Pro Light"/>
              </a:rPr>
              <a:t>;</a:t>
            </a:r>
          </a:p>
          <a:p>
            <a:pPr algn="just"/>
            <a:r>
              <a:rPr lang="ro-RO" sz="1800" b="0" i="0" u="none" strike="noStrike" baseline="0" dirty="0">
                <a:solidFill>
                  <a:srgbClr val="494847"/>
                </a:solidFill>
                <a:latin typeface="EC Square Sans Pro Light"/>
              </a:rPr>
              <a:t>w</a:t>
            </a:r>
            <a:r>
              <a:rPr lang="en-US" sz="1800" b="0" i="0" u="none" strike="noStrike" baseline="0" dirty="0">
                <a:solidFill>
                  <a:srgbClr val="494847"/>
                </a:solidFill>
                <a:latin typeface="EC Square Sans Pro Light"/>
              </a:rPr>
              <a:t>here courts or national authorities are aware of a close connection of the child with another Member State, appropriate measures to ensure these rights should be considered at the earliest possible stage.</a:t>
            </a:r>
            <a:endParaRPr lang="en-US" dirty="0"/>
          </a:p>
        </p:txBody>
      </p:sp>
    </p:spTree>
    <p:extLst>
      <p:ext uri="{BB962C8B-B14F-4D97-AF65-F5344CB8AC3E}">
        <p14:creationId xmlns:p14="http://schemas.microsoft.com/office/powerpoint/2010/main" val="3639862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8C9B-0B1A-2BCF-61D6-4F01E37B31F4}"/>
              </a:ext>
            </a:extLst>
          </p:cNvPr>
          <p:cNvSpPr>
            <a:spLocks noGrp="1"/>
          </p:cNvSpPr>
          <p:nvPr>
            <p:ph type="title"/>
          </p:nvPr>
        </p:nvSpPr>
        <p:spPr>
          <a:xfrm>
            <a:off x="838200" y="365125"/>
            <a:ext cx="10515600" cy="642581"/>
          </a:xfrm>
        </p:spPr>
        <p:txBody>
          <a:bodyPr>
            <a:normAutofit/>
          </a:bodyPr>
          <a:lstStyle/>
          <a:p>
            <a:pPr algn="ctr"/>
            <a:r>
              <a:rPr lang="en-US" sz="1800" b="0" i="0" u="none" strike="noStrike" baseline="0" dirty="0">
                <a:solidFill>
                  <a:srgbClr val="0F6DB4"/>
                </a:solidFill>
                <a:latin typeface="EC Square Sans Pro Medium"/>
              </a:rPr>
              <a:t>KEY ACTIONS BY THE EUROPEAN COMMISSION:</a:t>
            </a:r>
            <a:br>
              <a:rPr lang="en-US" sz="1800" b="0" i="0" u="none" strike="noStrike" baseline="0" dirty="0">
                <a:solidFill>
                  <a:srgbClr val="0F6DB4"/>
                </a:solidFill>
                <a:latin typeface="EC Square Sans Pro Medium"/>
              </a:rPr>
            </a:br>
            <a:endParaRPr lang="en-US" sz="1800" dirty="0"/>
          </a:p>
        </p:txBody>
      </p:sp>
      <p:sp>
        <p:nvSpPr>
          <p:cNvPr id="3" name="Content Placeholder 2">
            <a:extLst>
              <a:ext uri="{FF2B5EF4-FFF2-40B4-BE49-F238E27FC236}">
                <a16:creationId xmlns:a16="http://schemas.microsoft.com/office/drawing/2014/main" id="{0664D098-0B5A-DF30-F63B-6C71713B3263}"/>
              </a:ext>
            </a:extLst>
          </p:cNvPr>
          <p:cNvSpPr>
            <a:spLocks noGrp="1"/>
          </p:cNvSpPr>
          <p:nvPr>
            <p:ph idx="1"/>
          </p:nvPr>
        </p:nvSpPr>
        <p:spPr>
          <a:xfrm>
            <a:off x="662473" y="1156996"/>
            <a:ext cx="10691327" cy="5019967"/>
          </a:xfrm>
        </p:spPr>
        <p:txBody>
          <a:bodyPr>
            <a:normAutofit/>
          </a:bodyPr>
          <a:lstStyle/>
          <a:p>
            <a:pPr algn="just"/>
            <a:r>
              <a:rPr lang="en-US" sz="2000" i="0" u="none" strike="noStrike" baseline="0" dirty="0">
                <a:solidFill>
                  <a:srgbClr val="494847"/>
                </a:solidFill>
                <a:latin typeface="+mj-lt"/>
              </a:rPr>
              <a:t>propose a </a:t>
            </a:r>
            <a:r>
              <a:rPr lang="en-US" sz="2000" b="1" i="1" u="none" strike="noStrike" baseline="0" dirty="0">
                <a:solidFill>
                  <a:srgbClr val="494847"/>
                </a:solidFill>
                <a:latin typeface="+mj-lt"/>
              </a:rPr>
              <a:t>horizontal legislative initiative </a:t>
            </a:r>
            <a:r>
              <a:rPr lang="en-US" sz="2000" i="0" u="none" strike="noStrike" baseline="0" dirty="0">
                <a:solidFill>
                  <a:srgbClr val="494847"/>
                </a:solidFill>
                <a:latin typeface="+mj-lt"/>
              </a:rPr>
              <a:t>to support the mutual recognition of parenthood between Member States;</a:t>
            </a:r>
          </a:p>
          <a:p>
            <a:pPr algn="just"/>
            <a:r>
              <a:rPr lang="en-US" sz="2000" i="1" u="none" strike="noStrike" baseline="0" dirty="0">
                <a:solidFill>
                  <a:srgbClr val="494847"/>
                </a:solidFill>
                <a:latin typeface="+mj-lt"/>
              </a:rPr>
              <a:t>contribute </a:t>
            </a:r>
            <a:r>
              <a:rPr lang="en-US" sz="2000" i="1" u="sng" strike="noStrike" baseline="0" dirty="0">
                <a:solidFill>
                  <a:srgbClr val="494847"/>
                </a:solidFill>
                <a:latin typeface="+mj-lt"/>
              </a:rPr>
              <a:t>to training of justice professionals </a:t>
            </a:r>
            <a:r>
              <a:rPr lang="en-US" sz="2000" i="0" u="none" strike="noStrike" baseline="0" dirty="0">
                <a:solidFill>
                  <a:srgbClr val="494847"/>
                </a:solidFill>
                <a:latin typeface="+mj-lt"/>
              </a:rPr>
              <a:t>on the rights of the child and </a:t>
            </a:r>
            <a:r>
              <a:rPr lang="en-US" sz="2000" i="1" u="sng" strike="noStrike" baseline="0" dirty="0">
                <a:solidFill>
                  <a:srgbClr val="494847"/>
                </a:solidFill>
                <a:latin typeface="+mj-lt"/>
              </a:rPr>
              <a:t>child friendly justice</a:t>
            </a:r>
            <a:r>
              <a:rPr lang="en-US" sz="2000" i="0" u="none" strike="noStrike" baseline="0" dirty="0">
                <a:solidFill>
                  <a:srgbClr val="494847"/>
                </a:solidFill>
                <a:latin typeface="+mj-lt"/>
              </a:rPr>
              <a:t>, in line with the European judicial training </a:t>
            </a:r>
            <a:r>
              <a:rPr lang="en-US" sz="2000" i="0" u="sng" strike="noStrike" baseline="0" dirty="0">
                <a:solidFill>
                  <a:srgbClr val="494847"/>
                </a:solidFill>
                <a:latin typeface="+mj-lt"/>
              </a:rPr>
              <a:t>strategy for 2021-2024</a:t>
            </a:r>
            <a:r>
              <a:rPr lang="en-US" sz="2000" i="0" u="none" strike="noStrike" baseline="0" dirty="0">
                <a:solidFill>
                  <a:srgbClr val="494847"/>
                </a:solidFill>
                <a:latin typeface="+mj-lt"/>
              </a:rPr>
              <a:t>, and through </a:t>
            </a:r>
            <a:r>
              <a:rPr lang="en-US" sz="2000" b="1" i="0" u="none" strike="noStrike" baseline="0" dirty="0">
                <a:solidFill>
                  <a:srgbClr val="494847"/>
                </a:solidFill>
                <a:latin typeface="+mj-lt"/>
              </a:rPr>
              <a:t>the European Judicial Training Network</a:t>
            </a:r>
            <a:r>
              <a:rPr lang="en-US" sz="2000" i="0" u="none" strike="noStrike" baseline="0" dirty="0">
                <a:solidFill>
                  <a:srgbClr val="494847"/>
                </a:solidFill>
                <a:latin typeface="+mj-lt"/>
              </a:rPr>
              <a:t> (EJTN), </a:t>
            </a:r>
            <a:r>
              <a:rPr lang="en-US" sz="2000" b="1" i="1" u="none" strike="noStrike" baseline="0" dirty="0">
                <a:solidFill>
                  <a:srgbClr val="494847"/>
                </a:solidFill>
                <a:latin typeface="+mj-lt"/>
              </a:rPr>
              <a:t>the Justice and CERV </a:t>
            </a:r>
            <a:r>
              <a:rPr lang="en-US" sz="2000" b="1" i="1" u="none" strike="noStrike" baseline="0" dirty="0" err="1">
                <a:solidFill>
                  <a:srgbClr val="494847"/>
                </a:solidFill>
                <a:latin typeface="+mj-lt"/>
              </a:rPr>
              <a:t>programmes</a:t>
            </a:r>
            <a:r>
              <a:rPr lang="en-US" sz="2000" i="0" u="none" strike="noStrike" baseline="0" dirty="0">
                <a:solidFill>
                  <a:srgbClr val="494847"/>
                </a:solidFill>
                <a:latin typeface="+mj-lt"/>
              </a:rPr>
              <a:t>, as well as </a:t>
            </a:r>
            <a:r>
              <a:rPr lang="en-US" sz="2000" b="1" i="1" u="none" strike="noStrike" baseline="0" dirty="0">
                <a:solidFill>
                  <a:srgbClr val="494847"/>
                </a:solidFill>
                <a:latin typeface="+mj-lt"/>
              </a:rPr>
              <a:t>the European Training Platform of the EU e-justice portal</a:t>
            </a:r>
            <a:r>
              <a:rPr lang="en-US" sz="2000" i="0" u="none" strike="noStrike" baseline="0" dirty="0">
                <a:solidFill>
                  <a:srgbClr val="494847"/>
                </a:solidFill>
                <a:latin typeface="+mj-lt"/>
              </a:rPr>
              <a:t>;</a:t>
            </a:r>
            <a:endParaRPr lang="ro-RO" sz="2000" i="0" u="none" strike="noStrike" baseline="0" dirty="0">
              <a:solidFill>
                <a:srgbClr val="494847"/>
              </a:solidFill>
              <a:latin typeface="+mj-lt"/>
            </a:endParaRPr>
          </a:p>
          <a:p>
            <a:pPr algn="just"/>
            <a:r>
              <a:rPr lang="en-US" sz="2000" i="0" u="none" strike="noStrike" baseline="0" dirty="0">
                <a:solidFill>
                  <a:srgbClr val="494847"/>
                </a:solidFill>
                <a:latin typeface="+mj-lt"/>
              </a:rPr>
              <a:t>strengthen the implementation of the 2010 Guidelines on Child-friendly Justice with the Council of Europe;</a:t>
            </a:r>
          </a:p>
          <a:p>
            <a:pPr algn="just"/>
            <a:r>
              <a:rPr lang="en-US" sz="2000" i="0" u="none" strike="noStrike" baseline="0" dirty="0">
                <a:solidFill>
                  <a:srgbClr val="494847"/>
                </a:solidFill>
                <a:latin typeface="+mj-lt"/>
              </a:rPr>
              <a:t>provide targeted financial support for trans-national and innovative projects to protect children in migration under the new Asylum, Migration and Integration Fund (AMIF);</a:t>
            </a:r>
            <a:endParaRPr lang="ro-RO" sz="2000" i="0" u="none" strike="noStrike" baseline="0" dirty="0">
              <a:solidFill>
                <a:srgbClr val="494847"/>
              </a:solidFill>
              <a:latin typeface="+mj-lt"/>
            </a:endParaRPr>
          </a:p>
          <a:p>
            <a:pPr algn="just"/>
            <a:endParaRPr lang="en-US" sz="2000" i="0" u="none" strike="noStrike" baseline="0" dirty="0">
              <a:solidFill>
                <a:srgbClr val="494847"/>
              </a:solidFill>
              <a:latin typeface="+mj-lt"/>
            </a:endParaRPr>
          </a:p>
          <a:p>
            <a:pPr algn="just"/>
            <a:r>
              <a:rPr lang="en-US" sz="2000" i="0" u="none" strike="noStrike" baseline="0" dirty="0">
                <a:solidFill>
                  <a:srgbClr val="494847"/>
                </a:solidFill>
                <a:latin typeface="+mj-lt"/>
              </a:rPr>
              <a:t>support Member States in the development of effective and viable alternatives to the detention of children in migration procedures. </a:t>
            </a:r>
          </a:p>
          <a:p>
            <a:endParaRPr lang="en-US" dirty="0"/>
          </a:p>
        </p:txBody>
      </p:sp>
    </p:spTree>
    <p:extLst>
      <p:ext uri="{BB962C8B-B14F-4D97-AF65-F5344CB8AC3E}">
        <p14:creationId xmlns:p14="http://schemas.microsoft.com/office/powerpoint/2010/main" val="4097655262"/>
      </p:ext>
    </p:extLst>
  </p:cSld>
  <p:clrMapOvr>
    <a:masterClrMapping/>
  </p:clrMapOvr>
</p:sld>
</file>

<file path=ppt/theme/theme1.xml><?xml version="1.0" encoding="utf-8"?>
<a:theme xmlns:a="http://schemas.openxmlformats.org/drawingml/2006/main" name="Office Theme">
  <a:themeElements>
    <a:clrScheme name="Custom 4">
      <a:dk1>
        <a:srgbClr val="4472C4"/>
      </a:dk1>
      <a:lt1>
        <a:sysClr val="window" lastClr="FFFFFF"/>
      </a:lt1>
      <a:dk2>
        <a:srgbClr val="4472C4"/>
      </a:dk2>
      <a:lt2>
        <a:srgbClr val="E7E6E6"/>
      </a:lt2>
      <a:accent1>
        <a:srgbClr val="17161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Times New Roman"/>
        <a:ea typeface=""/>
        <a:cs typeface=""/>
      </a:majorFont>
      <a:minorFont>
        <a:latin typeface="Times New Roma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7037</TotalTime>
  <Words>3384</Words>
  <Application>Microsoft Office PowerPoint</Application>
  <PresentationFormat>Widescreen</PresentationFormat>
  <Paragraphs>213</Paragraphs>
  <Slides>27</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Aptos</vt:lpstr>
      <vt:lpstr>Arial</vt:lpstr>
      <vt:lpstr>Arial Unicode MS</vt:lpstr>
      <vt:lpstr>EC Square Sans Pro</vt:lpstr>
      <vt:lpstr>EC Square Sans Pro Light</vt:lpstr>
      <vt:lpstr>EC Square Sans Pro Medium</vt:lpstr>
      <vt:lpstr>Georgia</vt:lpstr>
      <vt:lpstr>Times New Roman</vt:lpstr>
      <vt:lpstr>Trebuchet MS</vt:lpstr>
      <vt:lpstr>Univers LT Pro 45 Light</vt:lpstr>
      <vt:lpstr>Wingdings</vt:lpstr>
      <vt:lpstr>Office Theme</vt:lpstr>
      <vt:lpstr>European Standards and Institutional Practices of Family and Child’s Rights Protection  Cycle II, MASTER</vt:lpstr>
      <vt:lpstr>PowerPoint Presentation</vt:lpstr>
      <vt:lpstr>Unit 10:    SELECTED ISSUES ON DEPRIVATION OF LIBERTY p.1 Fair trial guarantees for children / Guarantees for a fair trial in cases of children in conflict with the law </vt:lpstr>
      <vt:lpstr>Unit 10 p.1 : Fair trial guarantees for children</vt:lpstr>
      <vt:lpstr>PowerPoint Presentation</vt:lpstr>
      <vt:lpstr>CHILD-FRIENDLY JUSTICE: AN EU WHERE THE JUSTICE SYSTEM UPHOLDS THE RIGHTS AND NEEDS OF CHILDREN</vt:lpstr>
      <vt:lpstr>Guarantees for a fair trial in cases of children in conflict with the law</vt:lpstr>
      <vt:lpstr>            “[Child-friendly justice is…] A child surrounded by a system in which he/she is protected/listened to/safe”  </vt:lpstr>
      <vt:lpstr>KEY ACTIONS BY THE EUROPEAN COMMISSION: </vt:lpstr>
      <vt:lpstr>THE EUROPEAN COMMISSION INVITES MEMBER STATES TO: </vt:lpstr>
      <vt:lpstr> Topics to cover: an overview of the Children’s Rights in Juvenile Justice  Guaranteeing a Fair Trial  </vt:lpstr>
      <vt:lpstr>                        What does it mean to guarantee a fair trial?</vt:lpstr>
      <vt:lpstr>                     why is it important to guarantee a fair trial? </vt:lpstr>
      <vt:lpstr>what does General Comment 10 RECOMMEND?</vt:lpstr>
      <vt:lpstr>                              RECOMMEND                   continued</vt:lpstr>
      <vt:lpstr>                                RECOMMEND                   continued</vt:lpstr>
      <vt:lpstr> RECOMMEND                   continued</vt:lpstr>
      <vt:lpstr>Issues covered:         Best interests of the child      The criminal procedure code of the Republic of Moldova  </vt:lpstr>
      <vt:lpstr>Issues covered:         Best interests of the child      The criminal procedure code of the Republic of Moldova  </vt:lpstr>
      <vt:lpstr>Article 1101. Hearing of the minor witness  The criminal procedure code of the Republic of Moldova</vt:lpstr>
      <vt:lpstr>Grounds for detaining the person (Article 166)  </vt:lpstr>
      <vt:lpstr>                             Right to be heard during trial </vt:lpstr>
      <vt:lpstr>The relevance of the CoE Convention for the Protection of Human Rights (ECHR) and Fundamental Freedoms in the EU context in relation to children’s rights</vt:lpstr>
      <vt:lpstr>EU actions to empower children to be active citizens and members of democratic societies. Child-friendly justice Thematic area 4 of the EU strategy on the Rights of the Child EU actions to support justice systems that uphold the rights and needs of children  </vt:lpstr>
      <vt:lpstr>International legal instruments: </vt:lpstr>
      <vt:lpstr>Other references:  </vt:lpstr>
      <vt:lpstr>   thank you for your interest!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Esanu, Alina</dc:creator>
  <cp:lastModifiedBy>Esanu, Alina</cp:lastModifiedBy>
  <cp:revision>696</cp:revision>
  <dcterms:created xsi:type="dcterms:W3CDTF">2024-01-04T21:42:31Z</dcterms:created>
  <dcterms:modified xsi:type="dcterms:W3CDTF">2024-05-14T20:40:32Z</dcterms:modified>
</cp:coreProperties>
</file>