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4"/>
  </p:notesMasterIdLst>
  <p:sldIdLst>
    <p:sldId id="256" r:id="rId2"/>
    <p:sldId id="257" r:id="rId3"/>
    <p:sldId id="260" r:id="rId4"/>
    <p:sldId id="262" r:id="rId5"/>
    <p:sldId id="266" r:id="rId6"/>
    <p:sldId id="268" r:id="rId7"/>
    <p:sldId id="269" r:id="rId8"/>
    <p:sldId id="270" r:id="rId9"/>
    <p:sldId id="272" r:id="rId10"/>
    <p:sldId id="273" r:id="rId11"/>
    <p:sldId id="274" r:id="rId12"/>
    <p:sldId id="275" r:id="rId13"/>
    <p:sldId id="276" r:id="rId14"/>
    <p:sldId id="277" r:id="rId15"/>
    <p:sldId id="278" r:id="rId16"/>
    <p:sldId id="279" r:id="rId17"/>
    <p:sldId id="265" r:id="rId18"/>
    <p:sldId id="280" r:id="rId19"/>
    <p:sldId id="281" r:id="rId20"/>
    <p:sldId id="282" r:id="rId21"/>
    <p:sldId id="283" r:id="rId22"/>
    <p:sldId id="284" r:id="rId23"/>
    <p:sldId id="285" r:id="rId24"/>
    <p:sldId id="286" r:id="rId25"/>
    <p:sldId id="294" r:id="rId26"/>
    <p:sldId id="287" r:id="rId27"/>
    <p:sldId id="293" r:id="rId28"/>
    <p:sldId id="288" r:id="rId29"/>
    <p:sldId id="290" r:id="rId30"/>
    <p:sldId id="291" r:id="rId31"/>
    <p:sldId id="292" r:id="rId32"/>
    <p:sldId id="295" r:id="rId33"/>
    <p:sldId id="306" r:id="rId34"/>
    <p:sldId id="296" r:id="rId35"/>
    <p:sldId id="310" r:id="rId36"/>
    <p:sldId id="297" r:id="rId37"/>
    <p:sldId id="298" r:id="rId38"/>
    <p:sldId id="299" r:id="rId39"/>
    <p:sldId id="300" r:id="rId40"/>
    <p:sldId id="301" r:id="rId41"/>
    <p:sldId id="307" r:id="rId42"/>
    <p:sldId id="308" r:id="rId43"/>
    <p:sldId id="302" r:id="rId44"/>
    <p:sldId id="303" r:id="rId45"/>
    <p:sldId id="316" r:id="rId46"/>
    <p:sldId id="317" r:id="rId47"/>
    <p:sldId id="304" r:id="rId48"/>
    <p:sldId id="311" r:id="rId49"/>
    <p:sldId id="312" r:id="rId50"/>
    <p:sldId id="313" r:id="rId51"/>
    <p:sldId id="315" r:id="rId52"/>
    <p:sldId id="314"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6" autoAdjust="0"/>
    <p:restoredTop sz="83096" autoAdjust="0"/>
  </p:normalViewPr>
  <p:slideViewPr>
    <p:cSldViewPr>
      <p:cViewPr varScale="1">
        <p:scale>
          <a:sx n="60" d="100"/>
          <a:sy n="60" d="100"/>
        </p:scale>
        <p:origin x="-1644"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61DCEB-290F-4AE9-BBE7-022C5F4E5A71}" type="datetimeFigureOut">
              <a:rPr lang="en-US" smtClean="0"/>
              <a:t>3/10/2017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4909ED1-2D69-41D7-B278-F7A80EB8C073}" type="slidenum">
              <a:rPr lang="en-US" smtClean="0"/>
              <a:t>‹#›</a:t>
            </a:fld>
            <a:endParaRPr lang="en-US"/>
          </a:p>
        </p:txBody>
      </p:sp>
    </p:spTree>
    <p:extLst>
      <p:ext uri="{BB962C8B-B14F-4D97-AF65-F5344CB8AC3E}">
        <p14:creationId xmlns:p14="http://schemas.microsoft.com/office/powerpoint/2010/main" val="15208242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09ED1-2D69-41D7-B278-F7A80EB8C073}" type="slidenum">
              <a:rPr lang="en-US" smtClean="0"/>
              <a:t>2</a:t>
            </a:fld>
            <a:endParaRPr lang="en-US" dirty="0"/>
          </a:p>
        </p:txBody>
      </p:sp>
    </p:spTree>
    <p:extLst>
      <p:ext uri="{BB962C8B-B14F-4D97-AF65-F5344CB8AC3E}">
        <p14:creationId xmlns:p14="http://schemas.microsoft.com/office/powerpoint/2010/main" val="37770094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09ED1-2D69-41D7-B278-F7A80EB8C073}" type="slidenum">
              <a:rPr lang="en-US" smtClean="0"/>
              <a:t>18</a:t>
            </a:fld>
            <a:endParaRPr lang="en-US"/>
          </a:p>
        </p:txBody>
      </p:sp>
    </p:spTree>
    <p:extLst>
      <p:ext uri="{BB962C8B-B14F-4D97-AF65-F5344CB8AC3E}">
        <p14:creationId xmlns:p14="http://schemas.microsoft.com/office/powerpoint/2010/main" val="1655145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09ED1-2D69-41D7-B278-F7A80EB8C073}" type="slidenum">
              <a:rPr lang="en-US" smtClean="0"/>
              <a:t>19</a:t>
            </a:fld>
            <a:endParaRPr lang="en-US"/>
          </a:p>
        </p:txBody>
      </p:sp>
    </p:spTree>
    <p:extLst>
      <p:ext uri="{BB962C8B-B14F-4D97-AF65-F5344CB8AC3E}">
        <p14:creationId xmlns:p14="http://schemas.microsoft.com/office/powerpoint/2010/main" val="39498173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09ED1-2D69-41D7-B278-F7A80EB8C073}" type="slidenum">
              <a:rPr lang="en-US" smtClean="0"/>
              <a:t>22</a:t>
            </a:fld>
            <a:endParaRPr lang="en-US"/>
          </a:p>
        </p:txBody>
      </p:sp>
    </p:spTree>
    <p:extLst>
      <p:ext uri="{BB962C8B-B14F-4D97-AF65-F5344CB8AC3E}">
        <p14:creationId xmlns:p14="http://schemas.microsoft.com/office/powerpoint/2010/main" val="13388233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09ED1-2D69-41D7-B278-F7A80EB8C073}" type="slidenum">
              <a:rPr lang="en-US" smtClean="0"/>
              <a:t>23</a:t>
            </a:fld>
            <a:endParaRPr lang="en-US"/>
          </a:p>
        </p:txBody>
      </p:sp>
    </p:spTree>
    <p:extLst>
      <p:ext uri="{BB962C8B-B14F-4D97-AF65-F5344CB8AC3E}">
        <p14:creationId xmlns:p14="http://schemas.microsoft.com/office/powerpoint/2010/main" val="19536834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09ED1-2D69-41D7-B278-F7A80EB8C073}" type="slidenum">
              <a:rPr lang="en-US" smtClean="0"/>
              <a:t>24</a:t>
            </a:fld>
            <a:endParaRPr lang="en-US"/>
          </a:p>
        </p:txBody>
      </p:sp>
    </p:spTree>
    <p:extLst>
      <p:ext uri="{BB962C8B-B14F-4D97-AF65-F5344CB8AC3E}">
        <p14:creationId xmlns:p14="http://schemas.microsoft.com/office/powerpoint/2010/main" val="17976094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09ED1-2D69-41D7-B278-F7A80EB8C073}" type="slidenum">
              <a:rPr lang="en-US" smtClean="0"/>
              <a:t>26</a:t>
            </a:fld>
            <a:endParaRPr lang="en-US"/>
          </a:p>
        </p:txBody>
      </p:sp>
    </p:spTree>
    <p:extLst>
      <p:ext uri="{BB962C8B-B14F-4D97-AF65-F5344CB8AC3E}">
        <p14:creationId xmlns:p14="http://schemas.microsoft.com/office/powerpoint/2010/main" val="2704368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09ED1-2D69-41D7-B278-F7A80EB8C073}" type="slidenum">
              <a:rPr lang="en-US" smtClean="0"/>
              <a:t>27</a:t>
            </a:fld>
            <a:endParaRPr lang="en-US"/>
          </a:p>
        </p:txBody>
      </p:sp>
    </p:spTree>
    <p:extLst>
      <p:ext uri="{BB962C8B-B14F-4D97-AF65-F5344CB8AC3E}">
        <p14:creationId xmlns:p14="http://schemas.microsoft.com/office/powerpoint/2010/main" val="37776797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09ED1-2D69-41D7-B278-F7A80EB8C073}" type="slidenum">
              <a:rPr lang="en-US" smtClean="0"/>
              <a:t>28</a:t>
            </a:fld>
            <a:endParaRPr lang="en-US"/>
          </a:p>
        </p:txBody>
      </p:sp>
    </p:spTree>
    <p:extLst>
      <p:ext uri="{BB962C8B-B14F-4D97-AF65-F5344CB8AC3E}">
        <p14:creationId xmlns:p14="http://schemas.microsoft.com/office/powerpoint/2010/main" val="21183059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09ED1-2D69-41D7-B278-F7A80EB8C073}" type="slidenum">
              <a:rPr lang="en-US" smtClean="0"/>
              <a:t>29</a:t>
            </a:fld>
            <a:endParaRPr lang="en-US"/>
          </a:p>
        </p:txBody>
      </p:sp>
    </p:spTree>
    <p:extLst>
      <p:ext uri="{BB962C8B-B14F-4D97-AF65-F5344CB8AC3E}">
        <p14:creationId xmlns:p14="http://schemas.microsoft.com/office/powerpoint/2010/main" val="12247678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09ED1-2D69-41D7-B278-F7A80EB8C073}" type="slidenum">
              <a:rPr lang="en-US" smtClean="0"/>
              <a:t>30</a:t>
            </a:fld>
            <a:endParaRPr lang="en-US"/>
          </a:p>
        </p:txBody>
      </p:sp>
    </p:spTree>
    <p:extLst>
      <p:ext uri="{BB962C8B-B14F-4D97-AF65-F5344CB8AC3E}">
        <p14:creationId xmlns:p14="http://schemas.microsoft.com/office/powerpoint/2010/main" val="731683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09ED1-2D69-41D7-B278-F7A80EB8C073}" type="slidenum">
              <a:rPr lang="en-US" smtClean="0"/>
              <a:t>3</a:t>
            </a:fld>
            <a:endParaRPr lang="en-US" dirty="0"/>
          </a:p>
        </p:txBody>
      </p:sp>
    </p:spTree>
    <p:extLst>
      <p:ext uri="{BB962C8B-B14F-4D97-AF65-F5344CB8AC3E}">
        <p14:creationId xmlns:p14="http://schemas.microsoft.com/office/powerpoint/2010/main" val="28506129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4909ED1-2D69-41D7-B278-F7A80EB8C073}" type="slidenum">
              <a:rPr lang="en-US" smtClean="0"/>
              <a:t>31</a:t>
            </a:fld>
            <a:endParaRPr lang="en-US"/>
          </a:p>
        </p:txBody>
      </p:sp>
    </p:spTree>
    <p:extLst>
      <p:ext uri="{BB962C8B-B14F-4D97-AF65-F5344CB8AC3E}">
        <p14:creationId xmlns:p14="http://schemas.microsoft.com/office/powerpoint/2010/main" val="40284154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09ED1-2D69-41D7-B278-F7A80EB8C073}" type="slidenum">
              <a:rPr lang="en-US" smtClean="0"/>
              <a:t>32</a:t>
            </a:fld>
            <a:endParaRPr lang="en-US"/>
          </a:p>
        </p:txBody>
      </p:sp>
    </p:spTree>
    <p:extLst>
      <p:ext uri="{BB962C8B-B14F-4D97-AF65-F5344CB8AC3E}">
        <p14:creationId xmlns:p14="http://schemas.microsoft.com/office/powerpoint/2010/main" val="27000249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10"/>
          </p:nvPr>
        </p:nvSpPr>
        <p:spPr/>
        <p:txBody>
          <a:bodyPr/>
          <a:lstStyle/>
          <a:p>
            <a:fld id="{E4909ED1-2D69-41D7-B278-F7A80EB8C073}" type="slidenum">
              <a:rPr lang="en-US" smtClean="0"/>
              <a:t>34</a:t>
            </a:fld>
            <a:endParaRPr lang="en-US"/>
          </a:p>
        </p:txBody>
      </p:sp>
    </p:spTree>
    <p:extLst>
      <p:ext uri="{BB962C8B-B14F-4D97-AF65-F5344CB8AC3E}">
        <p14:creationId xmlns:p14="http://schemas.microsoft.com/office/powerpoint/2010/main" val="5972747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09ED1-2D69-41D7-B278-F7A80EB8C073}" type="slidenum">
              <a:rPr lang="en-US" smtClean="0"/>
              <a:t>36</a:t>
            </a:fld>
            <a:endParaRPr lang="en-US"/>
          </a:p>
        </p:txBody>
      </p:sp>
    </p:spTree>
    <p:extLst>
      <p:ext uri="{BB962C8B-B14F-4D97-AF65-F5344CB8AC3E}">
        <p14:creationId xmlns:p14="http://schemas.microsoft.com/office/powerpoint/2010/main" val="19080905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09ED1-2D69-41D7-B278-F7A80EB8C073}" type="slidenum">
              <a:rPr lang="en-US" smtClean="0"/>
              <a:t>37</a:t>
            </a:fld>
            <a:endParaRPr lang="en-US"/>
          </a:p>
        </p:txBody>
      </p:sp>
    </p:spTree>
    <p:extLst>
      <p:ext uri="{BB962C8B-B14F-4D97-AF65-F5344CB8AC3E}">
        <p14:creationId xmlns:p14="http://schemas.microsoft.com/office/powerpoint/2010/main" val="20432091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09ED1-2D69-41D7-B278-F7A80EB8C073}" type="slidenum">
              <a:rPr lang="en-US" smtClean="0"/>
              <a:t>40</a:t>
            </a:fld>
            <a:endParaRPr lang="en-US"/>
          </a:p>
        </p:txBody>
      </p:sp>
    </p:spTree>
    <p:extLst>
      <p:ext uri="{BB962C8B-B14F-4D97-AF65-F5344CB8AC3E}">
        <p14:creationId xmlns:p14="http://schemas.microsoft.com/office/powerpoint/2010/main" val="13736559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09ED1-2D69-41D7-B278-F7A80EB8C073}" type="slidenum">
              <a:rPr lang="en-US" smtClean="0"/>
              <a:t>41</a:t>
            </a:fld>
            <a:endParaRPr lang="en-US"/>
          </a:p>
        </p:txBody>
      </p:sp>
    </p:spTree>
    <p:extLst>
      <p:ext uri="{BB962C8B-B14F-4D97-AF65-F5344CB8AC3E}">
        <p14:creationId xmlns:p14="http://schemas.microsoft.com/office/powerpoint/2010/main" val="36467182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09ED1-2D69-41D7-B278-F7A80EB8C073}" type="slidenum">
              <a:rPr lang="en-US" smtClean="0"/>
              <a:t>42</a:t>
            </a:fld>
            <a:endParaRPr lang="en-US"/>
          </a:p>
        </p:txBody>
      </p:sp>
    </p:spTree>
    <p:extLst>
      <p:ext uri="{BB962C8B-B14F-4D97-AF65-F5344CB8AC3E}">
        <p14:creationId xmlns:p14="http://schemas.microsoft.com/office/powerpoint/2010/main" val="39498841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52" name="Shape 1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09ED1-2D69-41D7-B278-F7A80EB8C073}" type="slidenum">
              <a:rPr lang="en-US" smtClean="0"/>
              <a:t>4</a:t>
            </a:fld>
            <a:endParaRPr lang="en-US"/>
          </a:p>
        </p:txBody>
      </p:sp>
    </p:spTree>
    <p:extLst>
      <p:ext uri="{BB962C8B-B14F-4D97-AF65-F5344CB8AC3E}">
        <p14:creationId xmlns:p14="http://schemas.microsoft.com/office/powerpoint/2010/main" val="37161638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09ED1-2D69-41D7-B278-F7A80EB8C073}" type="slidenum">
              <a:rPr lang="en-US" smtClean="0"/>
              <a:t>47</a:t>
            </a:fld>
            <a:endParaRPr lang="en-US" dirty="0"/>
          </a:p>
        </p:txBody>
      </p:sp>
    </p:spTree>
    <p:extLst>
      <p:ext uri="{BB962C8B-B14F-4D97-AF65-F5344CB8AC3E}">
        <p14:creationId xmlns:p14="http://schemas.microsoft.com/office/powerpoint/2010/main" val="38227750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09ED1-2D69-41D7-B278-F7A80EB8C073}" type="slidenum">
              <a:rPr lang="en-US" smtClean="0"/>
              <a:t>48</a:t>
            </a:fld>
            <a:endParaRPr lang="en-US"/>
          </a:p>
        </p:txBody>
      </p:sp>
    </p:spTree>
    <p:extLst>
      <p:ext uri="{BB962C8B-B14F-4D97-AF65-F5344CB8AC3E}">
        <p14:creationId xmlns:p14="http://schemas.microsoft.com/office/powerpoint/2010/main" val="15744572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09ED1-2D69-41D7-B278-F7A80EB8C073}" type="slidenum">
              <a:rPr lang="en-US" smtClean="0"/>
              <a:t>50</a:t>
            </a:fld>
            <a:endParaRPr lang="en-US"/>
          </a:p>
        </p:txBody>
      </p:sp>
    </p:spTree>
    <p:extLst>
      <p:ext uri="{BB962C8B-B14F-4D97-AF65-F5344CB8AC3E}">
        <p14:creationId xmlns:p14="http://schemas.microsoft.com/office/powerpoint/2010/main" val="20200756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09ED1-2D69-41D7-B278-F7A80EB8C073}" type="slidenum">
              <a:rPr lang="en-US" smtClean="0"/>
              <a:t>51</a:t>
            </a:fld>
            <a:endParaRPr lang="en-US"/>
          </a:p>
        </p:txBody>
      </p:sp>
    </p:spTree>
    <p:extLst>
      <p:ext uri="{BB962C8B-B14F-4D97-AF65-F5344CB8AC3E}">
        <p14:creationId xmlns:p14="http://schemas.microsoft.com/office/powerpoint/2010/main" val="1639752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09ED1-2D69-41D7-B278-F7A80EB8C073}" type="slidenum">
              <a:rPr lang="en-US" smtClean="0"/>
              <a:t>8</a:t>
            </a:fld>
            <a:endParaRPr lang="en-US"/>
          </a:p>
        </p:txBody>
      </p:sp>
    </p:spTree>
    <p:extLst>
      <p:ext uri="{BB962C8B-B14F-4D97-AF65-F5344CB8AC3E}">
        <p14:creationId xmlns:p14="http://schemas.microsoft.com/office/powerpoint/2010/main" val="2031636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09ED1-2D69-41D7-B278-F7A80EB8C073}" type="slidenum">
              <a:rPr lang="en-US" smtClean="0"/>
              <a:t>11</a:t>
            </a:fld>
            <a:endParaRPr lang="en-US"/>
          </a:p>
        </p:txBody>
      </p:sp>
    </p:spTree>
    <p:extLst>
      <p:ext uri="{BB962C8B-B14F-4D97-AF65-F5344CB8AC3E}">
        <p14:creationId xmlns:p14="http://schemas.microsoft.com/office/powerpoint/2010/main" val="3669805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09ED1-2D69-41D7-B278-F7A80EB8C073}" type="slidenum">
              <a:rPr lang="en-US" smtClean="0"/>
              <a:t>12</a:t>
            </a:fld>
            <a:endParaRPr lang="en-US"/>
          </a:p>
        </p:txBody>
      </p:sp>
    </p:spTree>
    <p:extLst>
      <p:ext uri="{BB962C8B-B14F-4D97-AF65-F5344CB8AC3E}">
        <p14:creationId xmlns:p14="http://schemas.microsoft.com/office/powerpoint/2010/main" val="180735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09ED1-2D69-41D7-B278-F7A80EB8C073}" type="slidenum">
              <a:rPr lang="en-US" smtClean="0"/>
              <a:t>14</a:t>
            </a:fld>
            <a:endParaRPr lang="en-US"/>
          </a:p>
        </p:txBody>
      </p:sp>
    </p:spTree>
    <p:extLst>
      <p:ext uri="{BB962C8B-B14F-4D97-AF65-F5344CB8AC3E}">
        <p14:creationId xmlns:p14="http://schemas.microsoft.com/office/powerpoint/2010/main" val="42881736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09ED1-2D69-41D7-B278-F7A80EB8C073}" type="slidenum">
              <a:rPr lang="en-US" smtClean="0"/>
              <a:t>16</a:t>
            </a:fld>
            <a:endParaRPr lang="en-US"/>
          </a:p>
        </p:txBody>
      </p:sp>
    </p:spTree>
    <p:extLst>
      <p:ext uri="{BB962C8B-B14F-4D97-AF65-F5344CB8AC3E}">
        <p14:creationId xmlns:p14="http://schemas.microsoft.com/office/powerpoint/2010/main" val="17632212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eaLnBrk="1" hangingPunct="1">
              <a:spcBef>
                <a:spcPct val="0"/>
              </a:spcBef>
              <a:buFontTx/>
              <a:buNone/>
            </a:pPr>
            <a:endParaRPr lang="en-US" altLang="en-US" dirty="0"/>
          </a:p>
        </p:txBody>
      </p:sp>
      <p:sp>
        <p:nvSpPr>
          <p:cNvPr id="4" name="Slide Number Placeholder 3"/>
          <p:cNvSpPr>
            <a:spLocks noGrp="1"/>
          </p:cNvSpPr>
          <p:nvPr>
            <p:ph type="sldNum" sz="quarter" idx="10"/>
          </p:nvPr>
        </p:nvSpPr>
        <p:spPr/>
        <p:txBody>
          <a:bodyPr/>
          <a:lstStyle/>
          <a:p>
            <a:fld id="{E4909ED1-2D69-41D7-B278-F7A80EB8C073}" type="slidenum">
              <a:rPr lang="en-US" smtClean="0"/>
              <a:t>17</a:t>
            </a:fld>
            <a:endParaRPr lang="en-US"/>
          </a:p>
        </p:txBody>
      </p:sp>
    </p:spTree>
    <p:extLst>
      <p:ext uri="{BB962C8B-B14F-4D97-AF65-F5344CB8AC3E}">
        <p14:creationId xmlns:p14="http://schemas.microsoft.com/office/powerpoint/2010/main" val="2617712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44947A69-9FBD-43E8-AB0E-623469075590}" type="datetimeFigureOut">
              <a:rPr lang="en-US" smtClean="0"/>
              <a:t>3/10/2017</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70B73C58-A8CE-45C6-9F91-0BE8B535BE20}" type="slidenum">
              <a:rPr lang="en-US" smtClean="0"/>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4947A69-9FBD-43E8-AB0E-623469075590}" type="datetimeFigureOut">
              <a:rPr lang="en-US" smtClean="0"/>
              <a:t>3/10/2017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B73C58-A8CE-45C6-9F91-0BE8B535BE2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4947A69-9FBD-43E8-AB0E-623469075590}" type="datetimeFigureOut">
              <a:rPr lang="en-US" smtClean="0"/>
              <a:t>3/10/2017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B73C58-A8CE-45C6-9F91-0BE8B535BE20}"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35552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4947A69-9FBD-43E8-AB0E-623469075590}" type="datetimeFigureOut">
              <a:rPr lang="en-US" smtClean="0"/>
              <a:t>3/10/2017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B73C58-A8CE-45C6-9F91-0BE8B535BE2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44947A69-9FBD-43E8-AB0E-623469075590}" type="datetimeFigureOut">
              <a:rPr lang="en-US" smtClean="0"/>
              <a:t>3/10/2017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70B73C58-A8CE-45C6-9F91-0BE8B535BE2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4947A69-9FBD-43E8-AB0E-623469075590}" type="datetimeFigureOut">
              <a:rPr lang="en-US" smtClean="0"/>
              <a:t>3/10/2017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B73C58-A8CE-45C6-9F91-0BE8B535BE2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44947A69-9FBD-43E8-AB0E-623469075590}" type="datetimeFigureOut">
              <a:rPr lang="en-US" smtClean="0"/>
              <a:t>3/10/2017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B73C58-A8CE-45C6-9F91-0BE8B535BE2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44947A69-9FBD-43E8-AB0E-623469075590}" type="datetimeFigureOut">
              <a:rPr lang="en-US" smtClean="0"/>
              <a:t>3/10/2017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B73C58-A8CE-45C6-9F91-0BE8B535BE2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947A69-9FBD-43E8-AB0E-623469075590}" type="datetimeFigureOut">
              <a:rPr lang="en-US" smtClean="0"/>
              <a:t>3/10/2017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B73C58-A8CE-45C6-9F91-0BE8B535BE2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4947A69-9FBD-43E8-AB0E-623469075590}" type="datetimeFigureOut">
              <a:rPr lang="en-US" smtClean="0"/>
              <a:t>3/10/2017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B73C58-A8CE-45C6-9F91-0BE8B535BE20}"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44947A69-9FBD-43E8-AB0E-623469075590}" type="datetimeFigureOut">
              <a:rPr lang="en-US" smtClean="0"/>
              <a:t>3/10/2017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B73C58-A8CE-45C6-9F91-0BE8B535BE20}"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44947A69-9FBD-43E8-AB0E-623469075590}" type="datetimeFigureOut">
              <a:rPr lang="en-US" smtClean="0"/>
              <a:t>3/10/2017</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70B73C58-A8CE-45C6-9F91-0BE8B535BE20}"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gif"/><Relationship Id="rId1" Type="http://schemas.openxmlformats.org/officeDocument/2006/relationships/slideLayout" Target="../slideLayouts/slideLayout7.xml"/><Relationship Id="rId4" Type="http://schemas.openxmlformats.org/officeDocument/2006/relationships/image" Target="../media/image20.gif"/></Relationships>
</file>

<file path=ppt/slides/_rels/slide11.xml.rels><?xml version="1.0" encoding="UTF-8" standalone="yes"?>
<Relationships xmlns="http://schemas.openxmlformats.org/package/2006/relationships"><Relationship Id="rId8" Type="http://schemas.openxmlformats.org/officeDocument/2006/relationships/hyperlink" Target="https://en.wikipedia.org/wiki/Indian_subcontinent" TargetMode="External"/><Relationship Id="rId13" Type="http://schemas.openxmlformats.org/officeDocument/2006/relationships/hyperlink" Target="https://en.wikipedia.org/wiki/Indo-European_language" TargetMode="External"/><Relationship Id="rId3" Type="http://schemas.openxmlformats.org/officeDocument/2006/relationships/image" Target="../media/image21.jpeg"/><Relationship Id="rId7" Type="http://schemas.openxmlformats.org/officeDocument/2006/relationships/hyperlink" Target="https://en.wiktionary.org/wiki/%E0%A4%8B%E0%A4%9A%E0%A5%8D#Sanskrit" TargetMode="External"/><Relationship Id="rId12" Type="http://schemas.openxmlformats.org/officeDocument/2006/relationships/hyperlink" Target="https://en.wikipedia.org/wiki/Vedas"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4.GIF"/><Relationship Id="rId11" Type="http://schemas.openxmlformats.org/officeDocument/2006/relationships/hyperlink" Target="https://en.wikipedia.org/wiki/Hinduism" TargetMode="External"/><Relationship Id="rId5" Type="http://schemas.openxmlformats.org/officeDocument/2006/relationships/image" Target="../media/image23.jpg"/><Relationship Id="rId15" Type="http://schemas.openxmlformats.org/officeDocument/2006/relationships/hyperlink" Target="https://en.wikipedia.org/wiki/Historical_linguistics" TargetMode="External"/><Relationship Id="rId10" Type="http://schemas.openxmlformats.org/officeDocument/2006/relationships/hyperlink" Target="https://en.wikipedia.org/wiki/Hymns" TargetMode="External"/><Relationship Id="rId4" Type="http://schemas.openxmlformats.org/officeDocument/2006/relationships/image" Target="../media/image22.jpg"/><Relationship Id="rId9" Type="http://schemas.openxmlformats.org/officeDocument/2006/relationships/hyperlink" Target="https://en.wikipedia.org/wiki/Vedic_Sanskrit" TargetMode="External"/><Relationship Id="rId14" Type="http://schemas.openxmlformats.org/officeDocument/2006/relationships/hyperlink" Target="https://en.wikipedia.org/wiki/Philology"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25.jpg"/><Relationship Id="rId7" Type="http://schemas.openxmlformats.org/officeDocument/2006/relationships/image" Target="../media/image29.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8.jpg"/><Relationship Id="rId7" Type="http://schemas.openxmlformats.org/officeDocument/2006/relationships/image" Target="../media/image36.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1.gif"/><Relationship Id="rId5" Type="http://schemas.openxmlformats.org/officeDocument/2006/relationships/image" Target="../media/image40.jpg"/><Relationship Id="rId4" Type="http://schemas.openxmlformats.org/officeDocument/2006/relationships/image" Target="../media/image39.jpg"/></Relationships>
</file>

<file path=ppt/slides/_rels/slide18.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42.jpg"/><Relationship Id="rId7" Type="http://schemas.openxmlformats.org/officeDocument/2006/relationships/image" Target="../media/image45.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4.jpg"/><Relationship Id="rId11" Type="http://schemas.openxmlformats.org/officeDocument/2006/relationships/image" Target="../media/image49.jpg"/><Relationship Id="rId5" Type="http://schemas.openxmlformats.org/officeDocument/2006/relationships/image" Target="../media/image35.jpg"/><Relationship Id="rId10" Type="http://schemas.openxmlformats.org/officeDocument/2006/relationships/image" Target="../media/image48.jpg"/><Relationship Id="rId4" Type="http://schemas.openxmlformats.org/officeDocument/2006/relationships/image" Target="../media/image43.jpg"/><Relationship Id="rId9" Type="http://schemas.openxmlformats.org/officeDocument/2006/relationships/image" Target="../media/image47.jpg"/></Relationships>
</file>

<file path=ppt/slides/_rels/slide19.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8.jpg"/><Relationship Id="rId5" Type="http://schemas.openxmlformats.org/officeDocument/2006/relationships/image" Target="../media/image57.jpeg"/><Relationship Id="rId4" Type="http://schemas.openxmlformats.org/officeDocument/2006/relationships/image" Target="../media/image56.jpg"/></Relationships>
</file>

<file path=ppt/slides/_rels/slide2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61.jpg"/></Relationships>
</file>

<file path=ppt/slides/_rels/slide2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png"/><Relationship Id="rId7" Type="http://schemas.openxmlformats.org/officeDocument/2006/relationships/image" Target="../media/image68.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g"/><Relationship Id="rId4" Type="http://schemas.openxmlformats.org/officeDocument/2006/relationships/image" Target="../media/image65.jpeg"/></Relationships>
</file>

<file path=ppt/slides/_rels/slide3.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g"/><Relationship Id="rId4" Type="http://schemas.openxmlformats.org/officeDocument/2006/relationships/image" Target="../media/image9.jpg"/></Relationships>
</file>

<file path=ppt/slides/_rels/slide3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75.jpg"/><Relationship Id="rId5" Type="http://schemas.openxmlformats.org/officeDocument/2006/relationships/image" Target="../media/image74.png"/><Relationship Id="rId4" Type="http://schemas.openxmlformats.org/officeDocument/2006/relationships/image" Target="../media/image73.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79.jpg"/></Relationships>
</file>

<file path=ppt/slides/_rels/slide37.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hyperlink" Target="http://www.bergen.edu/faculty/gcronk/chinaanth2.au"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5.jpg"/><Relationship Id="rId1" Type="http://schemas.openxmlformats.org/officeDocument/2006/relationships/slideLayout" Target="../slideLayouts/slideLayout7.xml"/><Relationship Id="rId5" Type="http://schemas.openxmlformats.org/officeDocument/2006/relationships/image" Target="../media/image13.jpg"/><Relationship Id="rId4" Type="http://schemas.openxmlformats.org/officeDocument/2006/relationships/image" Target="../media/image12.jpg"/></Relationships>
</file>

<file path=ppt/slides/_rels/slide50.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6.jpg"/><Relationship Id="rId1" Type="http://schemas.openxmlformats.org/officeDocument/2006/relationships/slideLayout" Target="../slideLayouts/slideLayout7.xml"/><Relationship Id="rId5" Type="http://schemas.openxmlformats.org/officeDocument/2006/relationships/image" Target="../media/image13.jp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7.jpg"/><Relationship Id="rId1" Type="http://schemas.openxmlformats.org/officeDocument/2006/relationships/slideLayout" Target="../slideLayouts/slideLayout7.xml"/><Relationship Id="rId5" Type="http://schemas.openxmlformats.org/officeDocument/2006/relationships/image" Target="../media/image13.jp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subTitle" idx="1"/>
          </p:nvPr>
        </p:nvSpPr>
        <p:spPr>
          <a:xfrm>
            <a:off x="304800" y="685800"/>
            <a:ext cx="8610600" cy="1428750"/>
          </a:xfrm>
        </p:spPr>
        <p:txBody>
          <a:bodyPr>
            <a:noAutofit/>
          </a:bodyPr>
          <a:lstStyle/>
          <a:p>
            <a:pPr lvl="1">
              <a:spcBef>
                <a:spcPct val="0"/>
              </a:spcBef>
            </a:pPr>
            <a:r>
              <a:rPr lang="en-CA" altLang="en-US" sz="3600" b="1" dirty="0">
                <a:ln w="18415" cmpd="sng">
                  <a:solidFill>
                    <a:srgbClr val="FFFFFF"/>
                  </a:solidFill>
                  <a:prstDash val="solid"/>
                </a:ln>
                <a:solidFill>
                  <a:srgbClr val="FFFFFF"/>
                </a:solidFill>
                <a:effectLst>
                  <a:outerShdw blurRad="63500" dir="3600000" algn="tl" rotWithShape="0">
                    <a:srgbClr val="000000">
                      <a:alpha val="70000"/>
                    </a:srgbClr>
                  </a:outerShdw>
                </a:effectLst>
              </a:rPr>
              <a:t>The origin of philosophical thought in</a:t>
            </a:r>
            <a:r>
              <a:rPr lang="ru-RU" altLang="en-US" sz="3600" b="1" dirty="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ru-RU" altLang="en-US" sz="3600" b="1"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CA" altLang="en-US" sz="3600" b="1" dirty="0">
                <a:ln w="18415" cmpd="sng">
                  <a:solidFill>
                    <a:srgbClr val="FFFFFF"/>
                  </a:solidFill>
                  <a:prstDash val="solid"/>
                </a:ln>
                <a:solidFill>
                  <a:srgbClr val="FFFFFF"/>
                </a:solidFill>
                <a:effectLst>
                  <a:outerShdw blurRad="63500" dir="3600000" algn="tl" rotWithShape="0">
                    <a:srgbClr val="000000">
                      <a:alpha val="70000"/>
                    </a:srgbClr>
                  </a:outerShdw>
                </a:effectLst>
              </a:rPr>
              <a:t>Ancient </a:t>
            </a:r>
            <a:r>
              <a:rPr lang="en-CA" altLang="en-US" sz="3600" b="1" u="sng" dirty="0">
                <a:ln w="18415" cmpd="sng">
                  <a:solidFill>
                    <a:srgbClr val="FFFFFF"/>
                  </a:solidFill>
                  <a:prstDash val="solid"/>
                </a:ln>
                <a:solidFill>
                  <a:srgbClr val="FFFFFF"/>
                </a:solidFill>
                <a:effectLst>
                  <a:outerShdw blurRad="63500" dir="3600000" algn="tl" rotWithShape="0">
                    <a:srgbClr val="000000">
                      <a:alpha val="70000"/>
                    </a:srgbClr>
                  </a:outerShdw>
                </a:effectLst>
              </a:rPr>
              <a:t>Indian</a:t>
            </a:r>
            <a:r>
              <a:rPr lang="ru-RU" altLang="en-US" sz="3600" b="1" u="sng"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CA" altLang="en-US" sz="3600" b="1" u="sng" dirty="0">
                <a:ln w="18415" cmpd="sng">
                  <a:solidFill>
                    <a:srgbClr val="FFFFFF"/>
                  </a:solidFill>
                  <a:prstDash val="solid"/>
                </a:ln>
                <a:solidFill>
                  <a:srgbClr val="FFFFFF"/>
                </a:solidFill>
                <a:effectLst>
                  <a:outerShdw blurRad="63500" dir="3600000" algn="tl" rotWithShape="0">
                    <a:srgbClr val="000000">
                      <a:alpha val="70000"/>
                    </a:srgbClr>
                  </a:outerShdw>
                </a:effectLst>
              </a:rPr>
              <a:t>Philosophy </a:t>
            </a:r>
            <a:r>
              <a:rPr lang="en-CA" altLang="en-US" sz="3600" b="1" dirty="0">
                <a:ln w="18415" cmpd="sng">
                  <a:solidFill>
                    <a:srgbClr val="FFFFFF"/>
                  </a:solidFill>
                  <a:prstDash val="solid"/>
                </a:ln>
                <a:solidFill>
                  <a:srgbClr val="FFFFFF"/>
                </a:solidFill>
                <a:effectLst>
                  <a:outerShdw blurRad="63500" dir="3600000" algn="tl" rotWithShape="0">
                    <a:srgbClr val="000000">
                      <a:alpha val="70000"/>
                    </a:srgbClr>
                  </a:outerShdw>
                </a:effectLst>
              </a:rPr>
              <a:t>and Ancient </a:t>
            </a:r>
            <a:r>
              <a:rPr lang="en-CA" altLang="en-US" sz="3600" b="1" u="sng" dirty="0">
                <a:ln w="18415" cmpd="sng">
                  <a:solidFill>
                    <a:srgbClr val="FFFFFF"/>
                  </a:solidFill>
                  <a:prstDash val="solid"/>
                </a:ln>
                <a:solidFill>
                  <a:srgbClr val="FFFFFF"/>
                </a:solidFill>
                <a:effectLst>
                  <a:outerShdw blurRad="63500" dir="3600000" algn="tl" rotWithShape="0">
                    <a:srgbClr val="000000">
                      <a:alpha val="70000"/>
                    </a:srgbClr>
                  </a:outerShdw>
                </a:effectLst>
              </a:rPr>
              <a:t>Chinese Philosophy</a:t>
            </a:r>
            <a:endParaRPr lang="ru-RU" altLang="en-US" sz="3600" b="1" u="sng"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6" name="Picture 5" descr="https://encrypted-tbn0.gstatic.com/images?q=tbn:ANd9GcQVc50GIMASKCPvUonjCcO94cdg7-UEnT1aqfvbnXCagno2snH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29063"/>
            <a:ext cx="2214563" cy="29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https://encrypted-tbn0.gstatic.com/images?q=tbn:ANd9GcShGnZwXQ-n2Tw6UgTfvM84PtebNSx9nk9bxXWPq0tN47zp3jID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375" y="4071938"/>
            <a:ext cx="2714625"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https://encrypted-tbn2.gstatic.com/images?q=tbn:ANd9GcSUGfUceYwzVS0E7l9nOb3J-BjYrHMSaXHOfvG6-zVhrCyOIfn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4563" y="5143500"/>
            <a:ext cx="2071687"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descr="https://encrypted-tbn2.gstatic.com/images?q=tbn:ANd9GcTFe9hVnEJmaxiPr3UpgQIFrFRqZ-Kl3nfaP2ghYGqWfNv1gfqGzQ"/>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4813" y="5162550"/>
            <a:ext cx="2214562"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descr="https://encrypted-tbn0.gstatic.com/images?q=tbn:ANd9GcSl9WqO9t-oPjK6pcVE2eoDLyDtQJmuaCTpmThCrT36yiWpb93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14563" y="3357563"/>
            <a:ext cx="2181225"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5" descr="https://encrypted-tbn0.gstatic.com/images?q=tbn:ANd9GcSQ9spbabMqCtQC4H7cNBhiAke1CuspwuKx7JOG2E6wD9ude2j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14813" y="3357563"/>
            <a:ext cx="2252662"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90898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39" y="0"/>
            <a:ext cx="9116962" cy="6858000"/>
          </a:xfrm>
          <a:prstGeom prst="rect">
            <a:avLst/>
          </a:prstGeom>
        </p:spPr>
      </p:pic>
      <p:sp>
        <p:nvSpPr>
          <p:cNvPr id="3" name="Rectangle 2"/>
          <p:cNvSpPr/>
          <p:nvPr/>
        </p:nvSpPr>
        <p:spPr>
          <a:xfrm>
            <a:off x="341461" y="24581"/>
            <a:ext cx="8456162" cy="923330"/>
          </a:xfrm>
          <a:prstGeom prst="rect">
            <a:avLst/>
          </a:prstGeom>
          <a:noFill/>
        </p:spPr>
        <p:txBody>
          <a:bodyPr wrap="none" lIns="91440" tIns="45720" rIns="91440" bIns="45720">
            <a:spAutoFit/>
          </a:bodyPr>
          <a:lstStyle/>
          <a:p>
            <a:pPr algn="ctr"/>
            <a:r>
              <a:rPr lang="en-U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The religions </a:t>
            </a: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in the world</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363" t="2000" r="4543" b="8826"/>
          <a:stretch/>
        </p:blipFill>
        <p:spPr>
          <a:xfrm>
            <a:off x="5029200" y="4325544"/>
            <a:ext cx="4114801" cy="2532456"/>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7411" t="3468" r="9086"/>
          <a:stretch/>
        </p:blipFill>
        <p:spPr>
          <a:xfrm>
            <a:off x="5181600" y="2583355"/>
            <a:ext cx="3962399" cy="4294309"/>
          </a:xfrm>
          <a:prstGeom prst="rect">
            <a:avLst/>
          </a:prstGeom>
        </p:spPr>
      </p:pic>
    </p:spTree>
    <p:extLst>
      <p:ext uri="{BB962C8B-B14F-4D97-AF65-F5344CB8AC3E}">
        <p14:creationId xmlns:p14="http://schemas.microsoft.com/office/powerpoint/2010/main" val="3603992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
          <p:cNvSpPr/>
          <p:nvPr/>
        </p:nvSpPr>
        <p:spPr>
          <a:xfrm>
            <a:off x="1425953" y="17658"/>
            <a:ext cx="6365845" cy="923330"/>
          </a:xfrm>
          <a:prstGeom prst="rect">
            <a:avLst/>
          </a:prstGeom>
          <a:noFill/>
        </p:spPr>
        <p:txBody>
          <a:bodyPr wrap="none" lIns="91440" tIns="45720" rIns="91440" bIns="45720">
            <a:spAutoFit/>
          </a:bodyPr>
          <a:lstStyle/>
          <a:p>
            <a:pPr algn="ctr"/>
            <a:r>
              <a:rPr 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Indian Philosophy </a:t>
            </a:r>
            <a:r>
              <a:rPr lang="en-US" sz="2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5</a:t>
            </a:r>
            <a:endPar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TextBox 3"/>
          <p:cNvSpPr txBox="1"/>
          <p:nvPr/>
        </p:nvSpPr>
        <p:spPr>
          <a:xfrm>
            <a:off x="1295400" y="924477"/>
            <a:ext cx="6084312" cy="1077218"/>
          </a:xfrm>
          <a:prstGeom prst="rect">
            <a:avLst/>
          </a:prstGeom>
          <a:noFill/>
        </p:spPr>
        <p:txBody>
          <a:bodyPr wrap="square" rtlCol="0">
            <a:spAutoFit/>
          </a:bodyPr>
          <a:lstStyle/>
          <a:p>
            <a:pPr algn="ctr"/>
            <a:r>
              <a:rPr lang="en-US" sz="3200" b="1" dirty="0" smtClean="0"/>
              <a:t>The Vedic Age</a:t>
            </a:r>
          </a:p>
          <a:p>
            <a:pPr algn="ctr"/>
            <a:r>
              <a:rPr lang="en-US" sz="3200" b="1" dirty="0" smtClean="0"/>
              <a:t>1500 BC – 322 BC</a:t>
            </a:r>
            <a:endParaRPr lang="en-US" sz="3200" b="1"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866654"/>
            <a:ext cx="9144000" cy="499872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6800" y="1870798"/>
            <a:ext cx="4311445" cy="500195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299" y="1866654"/>
            <a:ext cx="9073945" cy="4978832"/>
          </a:xfrm>
          <a:prstGeom prst="rect">
            <a:avLst/>
          </a:prstGeom>
        </p:spPr>
      </p:pic>
      <p:sp>
        <p:nvSpPr>
          <p:cNvPr id="10" name="Rectangle 9"/>
          <p:cNvSpPr/>
          <p:nvPr/>
        </p:nvSpPr>
        <p:spPr>
          <a:xfrm>
            <a:off x="6016220" y="1903204"/>
            <a:ext cx="3127780" cy="923330"/>
          </a:xfrm>
          <a:prstGeom prst="rect">
            <a:avLst/>
          </a:prstGeom>
        </p:spPr>
        <p:style>
          <a:lnRef idx="2">
            <a:schemeClr val="accent6"/>
          </a:lnRef>
          <a:fillRef idx="1">
            <a:schemeClr val="lt1"/>
          </a:fillRef>
          <a:effectRef idx="0">
            <a:schemeClr val="accent6"/>
          </a:effectRef>
          <a:fontRef idx="minor">
            <a:schemeClr val="dk1"/>
          </a:fontRef>
        </p:style>
        <p:txBody>
          <a:bodyPr wrap="none" lIns="91440" tIns="45720" rIns="91440" bIns="45720">
            <a:spAutoFit/>
          </a:bodyPr>
          <a:lstStyle/>
          <a:p>
            <a:pPr algn="ct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Rig Veda</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2" name="TextBox 11"/>
          <p:cNvSpPr txBox="1"/>
          <p:nvPr/>
        </p:nvSpPr>
        <p:spPr>
          <a:xfrm>
            <a:off x="115829" y="2057400"/>
            <a:ext cx="3351872" cy="150810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800" b="1" dirty="0"/>
              <a:t>The </a:t>
            </a:r>
            <a:r>
              <a:rPr lang="en-US" sz="3600" b="1" dirty="0" err="1" smtClean="0"/>
              <a:t>Rigveda</a:t>
            </a:r>
            <a:r>
              <a:rPr lang="en-US" sz="2800" b="1" dirty="0"/>
              <a:t>:</a:t>
            </a:r>
            <a:endParaRPr lang="en-US" sz="2800" b="1" dirty="0" smtClean="0"/>
          </a:p>
          <a:p>
            <a:r>
              <a:rPr lang="en-US" sz="2800" b="1" i="1" u="sng" dirty="0" err="1" smtClean="0">
                <a:solidFill>
                  <a:schemeClr val="bg1"/>
                </a:solidFill>
                <a:hlinkClick r:id="rId7" tooltip="wikt:ऋच्"/>
              </a:rPr>
              <a:t>Ṛc</a:t>
            </a:r>
            <a:r>
              <a:rPr lang="en-US" sz="2800" b="1" i="1" u="sng" dirty="0" smtClean="0">
                <a:solidFill>
                  <a:schemeClr val="bg1"/>
                </a:solidFill>
              </a:rPr>
              <a:t> - </a:t>
            </a:r>
            <a:r>
              <a:rPr lang="en-US" sz="2800" b="1" dirty="0" smtClean="0">
                <a:solidFill>
                  <a:schemeClr val="bg1"/>
                </a:solidFill>
              </a:rPr>
              <a:t> </a:t>
            </a:r>
            <a:r>
              <a:rPr lang="en-US" sz="2800" b="1" dirty="0"/>
              <a:t>praise, shine</a:t>
            </a:r>
            <a:endParaRPr lang="en-US" sz="2800" b="1" dirty="0" smtClean="0">
              <a:solidFill>
                <a:schemeClr val="bg1"/>
              </a:solidFill>
            </a:endParaRPr>
          </a:p>
          <a:p>
            <a:r>
              <a:rPr lang="en-US" sz="2800" b="1" dirty="0" smtClean="0"/>
              <a:t>Veda - Knowledge</a:t>
            </a:r>
            <a:endParaRPr lang="en-US" sz="2800" b="1" dirty="0"/>
          </a:p>
        </p:txBody>
      </p:sp>
      <p:sp>
        <p:nvSpPr>
          <p:cNvPr id="13" name="TextBox 12"/>
          <p:cNvSpPr txBox="1"/>
          <p:nvPr/>
        </p:nvSpPr>
        <p:spPr>
          <a:xfrm>
            <a:off x="5792128" y="2826534"/>
            <a:ext cx="3351872" cy="3046988"/>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b="1" dirty="0" smtClean="0">
                <a:solidFill>
                  <a:schemeClr val="bg1"/>
                </a:solidFill>
              </a:rPr>
              <a:t>RV. - is </a:t>
            </a:r>
            <a:r>
              <a:rPr lang="en-US" sz="2400" b="1" dirty="0">
                <a:solidFill>
                  <a:schemeClr val="bg1"/>
                </a:solidFill>
              </a:rPr>
              <a:t>an ancient </a:t>
            </a:r>
            <a:r>
              <a:rPr lang="en-US" sz="2400" b="1" dirty="0">
                <a:solidFill>
                  <a:schemeClr val="bg1"/>
                </a:solidFill>
                <a:hlinkClick r:id="rId8" tooltip="Indian subcontinent"/>
              </a:rPr>
              <a:t>Indian</a:t>
            </a:r>
            <a:r>
              <a:rPr lang="en-US" sz="2400" b="1" dirty="0">
                <a:solidFill>
                  <a:schemeClr val="bg1"/>
                </a:solidFill>
              </a:rPr>
              <a:t> collection of </a:t>
            </a:r>
            <a:r>
              <a:rPr lang="en-US" sz="2400" b="1" dirty="0">
                <a:solidFill>
                  <a:schemeClr val="bg1"/>
                </a:solidFill>
                <a:hlinkClick r:id="rId9" tooltip="Vedic Sanskrit"/>
              </a:rPr>
              <a:t>Vedic Sanskrit</a:t>
            </a:r>
            <a:r>
              <a:rPr lang="en-US" sz="2400" b="1" dirty="0">
                <a:solidFill>
                  <a:schemeClr val="bg1"/>
                </a:solidFill>
              </a:rPr>
              <a:t> </a:t>
            </a:r>
            <a:r>
              <a:rPr lang="en-US" sz="2400" b="1" dirty="0">
                <a:solidFill>
                  <a:schemeClr val="bg1"/>
                </a:solidFill>
                <a:hlinkClick r:id="rId10" tooltip="Hymns"/>
              </a:rPr>
              <a:t>hymns</a:t>
            </a:r>
            <a:r>
              <a:rPr lang="en-US" sz="2400" b="1" dirty="0">
                <a:solidFill>
                  <a:schemeClr val="bg1"/>
                </a:solidFill>
              </a:rPr>
              <a:t>. It is one of the four canonical sacred texts </a:t>
            </a:r>
            <a:r>
              <a:rPr lang="en-US" sz="2400" b="1" dirty="0" smtClean="0">
                <a:solidFill>
                  <a:schemeClr val="bg1"/>
                </a:solidFill>
              </a:rPr>
              <a:t>of</a:t>
            </a:r>
            <a:r>
              <a:rPr lang="en-US" sz="2400" b="1" dirty="0">
                <a:solidFill>
                  <a:schemeClr val="bg1"/>
                </a:solidFill>
              </a:rPr>
              <a:t> </a:t>
            </a:r>
            <a:r>
              <a:rPr lang="en-US" sz="2400" b="1" dirty="0">
                <a:solidFill>
                  <a:schemeClr val="bg1"/>
                </a:solidFill>
                <a:hlinkClick r:id="rId11" tooltip="Hinduism"/>
              </a:rPr>
              <a:t>Hinduism</a:t>
            </a:r>
            <a:r>
              <a:rPr lang="en-US" sz="2400" b="1" dirty="0">
                <a:solidFill>
                  <a:schemeClr val="bg1"/>
                </a:solidFill>
              </a:rPr>
              <a:t> known as the </a:t>
            </a:r>
            <a:r>
              <a:rPr lang="en-US" sz="2400" b="1" dirty="0" smtClean="0">
                <a:solidFill>
                  <a:schemeClr val="bg1"/>
                </a:solidFill>
                <a:hlinkClick r:id="rId12" tooltip="Vedas"/>
              </a:rPr>
              <a:t>Vedas</a:t>
            </a:r>
            <a:r>
              <a:rPr lang="en-US" sz="2400" b="1" dirty="0" smtClean="0">
                <a:solidFill>
                  <a:schemeClr val="bg1"/>
                </a:solidFill>
              </a:rPr>
              <a:t>.6</a:t>
            </a:r>
            <a:endParaRPr lang="en-US" sz="2400" b="1" dirty="0">
              <a:solidFill>
                <a:schemeClr val="bg1"/>
              </a:solidFill>
            </a:endParaRPr>
          </a:p>
        </p:txBody>
      </p:sp>
      <p:sp>
        <p:nvSpPr>
          <p:cNvPr id="14" name="TextBox 13"/>
          <p:cNvSpPr txBox="1"/>
          <p:nvPr/>
        </p:nvSpPr>
        <p:spPr>
          <a:xfrm>
            <a:off x="304800" y="3733800"/>
            <a:ext cx="5029200" cy="300082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a:r>
              <a:rPr lang="en-US" sz="2100" b="1" dirty="0" smtClean="0"/>
              <a:t>    </a:t>
            </a:r>
            <a:r>
              <a:rPr lang="en-US" sz="2100" b="1" dirty="0" err="1" smtClean="0"/>
              <a:t>Rigveda</a:t>
            </a:r>
            <a:r>
              <a:rPr lang="en-US" sz="2100" b="1" dirty="0" smtClean="0"/>
              <a:t> </a:t>
            </a:r>
            <a:r>
              <a:rPr lang="en-US" sz="2100" b="1" dirty="0"/>
              <a:t>is one of the oldest extant texts in any </a:t>
            </a:r>
            <a:r>
              <a:rPr lang="en-US" sz="2100" b="1" dirty="0">
                <a:hlinkClick r:id="rId13" tooltip="Indo-European language"/>
              </a:rPr>
              <a:t>Indo-European </a:t>
            </a:r>
            <a:r>
              <a:rPr lang="en-US" sz="2100" b="1" dirty="0" smtClean="0">
                <a:hlinkClick r:id="rId13" tooltip="Indo-European language"/>
              </a:rPr>
              <a:t>language</a:t>
            </a:r>
            <a:r>
              <a:rPr lang="en-US" sz="2100" b="1" dirty="0" smtClean="0"/>
              <a:t>.</a:t>
            </a:r>
          </a:p>
          <a:p>
            <a:pPr algn="just"/>
            <a:r>
              <a:rPr lang="en-US" sz="2100" b="1" baseline="30000" dirty="0"/>
              <a:t> </a:t>
            </a:r>
            <a:r>
              <a:rPr lang="en-US" sz="2100" b="1" baseline="30000" dirty="0" smtClean="0"/>
              <a:t>      </a:t>
            </a:r>
            <a:r>
              <a:rPr lang="en-US" sz="2100" b="1" dirty="0" smtClean="0">
                <a:hlinkClick r:id="rId14" tooltip="Philology"/>
              </a:rPr>
              <a:t>Philological</a:t>
            </a:r>
            <a:r>
              <a:rPr lang="en-US" sz="2100" b="1" dirty="0"/>
              <a:t> and </a:t>
            </a:r>
            <a:r>
              <a:rPr lang="en-US" sz="2100" b="1" dirty="0">
                <a:hlinkClick r:id="rId15" tooltip="Historical linguistics"/>
              </a:rPr>
              <a:t>linguistic</a:t>
            </a:r>
            <a:r>
              <a:rPr lang="en-US" sz="2100" b="1" dirty="0"/>
              <a:t> evidence indicate that the </a:t>
            </a:r>
            <a:r>
              <a:rPr lang="en-US" sz="2100" b="1" dirty="0" err="1"/>
              <a:t>Rigveda</a:t>
            </a:r>
            <a:r>
              <a:rPr lang="en-US" sz="2100" b="1" dirty="0"/>
              <a:t> was composed in the north-western region of </a:t>
            </a:r>
            <a:r>
              <a:rPr lang="en-US" sz="2100" b="1" dirty="0" smtClean="0"/>
              <a:t>the Indian subcontinent, most </a:t>
            </a:r>
            <a:r>
              <a:rPr lang="en-US" sz="2100" b="1" dirty="0"/>
              <a:t>likely between c. 1500 and 1200 </a:t>
            </a:r>
            <a:r>
              <a:rPr lang="en-US" sz="2100" b="1" dirty="0" smtClean="0"/>
              <a:t>BC, though </a:t>
            </a:r>
            <a:r>
              <a:rPr lang="en-US" sz="2100" b="1" dirty="0"/>
              <a:t>a wider approximation of c. 1700–1100 BC has also been given</a:t>
            </a:r>
          </a:p>
        </p:txBody>
      </p:sp>
    </p:spTree>
    <p:extLst>
      <p:ext uri="{BB962C8B-B14F-4D97-AF65-F5344CB8AC3E}">
        <p14:creationId xmlns:p14="http://schemas.microsoft.com/office/powerpoint/2010/main" val="1518576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82967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25" y="549165"/>
            <a:ext cx="9160025" cy="6287814"/>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302" y="0"/>
            <a:ext cx="9193967" cy="6096000"/>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95400" y="0"/>
            <a:ext cx="6858000" cy="6858000"/>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069" y="1143000"/>
            <a:ext cx="9286875" cy="3962400"/>
          </a:xfrm>
          <a:prstGeom prst="rect">
            <a:avLst/>
          </a:prstGeom>
        </p:spPr>
      </p:pic>
      <p:sp>
        <p:nvSpPr>
          <p:cNvPr id="8" name="Rectangle 7"/>
          <p:cNvSpPr/>
          <p:nvPr/>
        </p:nvSpPr>
        <p:spPr>
          <a:xfrm>
            <a:off x="457200" y="3890665"/>
            <a:ext cx="530915" cy="923330"/>
          </a:xfrm>
          <a:prstGeom prst="rect">
            <a:avLst/>
          </a:prstGeom>
          <a:noFill/>
        </p:spPr>
        <p:txBody>
          <a:bodyPr wrap="none" lIns="91440" tIns="45720" rIns="91440" bIns="45720">
            <a:spAutoFit/>
          </a:bodyPr>
          <a:lstStyle/>
          <a:p>
            <a:pPr algn="ctr"/>
            <a:r>
              <a:rPr lang="en-US" sz="5400" b="1" i="0" kern="1200" cap="none" spc="0" dirty="0" smtClean="0">
                <a:ln w="18000">
                  <a:solidFill>
                    <a:schemeClr val="accent2">
                      <a:satMod val="140000"/>
                    </a:schemeClr>
                  </a:solidFill>
                  <a:prstDash val="solid"/>
                  <a:miter lim="800000"/>
                </a:ln>
                <a:solidFill>
                  <a:srgbClr val="002060"/>
                </a:solidFill>
                <a:effectLst>
                  <a:outerShdw blurRad="25500" dist="23000" dir="7020000" algn="tl">
                    <a:srgbClr val="000000">
                      <a:alpha val="50000"/>
                    </a:srgbClr>
                  </a:outerShdw>
                </a:effectLst>
              </a:rPr>
              <a:t>7</a:t>
            </a:r>
            <a:endParaRPr lang="en-US" sz="5400" b="1" cap="none" spc="0" dirty="0">
              <a:ln w="18000">
                <a:solidFill>
                  <a:schemeClr val="accent2">
                    <a:satMod val="140000"/>
                  </a:schemeClr>
                </a:solidFill>
                <a:prstDash val="solid"/>
                <a:miter lim="800000"/>
              </a:ln>
              <a:solidFill>
                <a:srgbClr val="002060"/>
              </a:solid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3096799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05112" y="19183"/>
            <a:ext cx="6333786" cy="923330"/>
          </a:xfrm>
          <a:prstGeom prst="rect">
            <a:avLst/>
          </a:prstGeom>
          <a:noFill/>
        </p:spPr>
        <p:txBody>
          <a:bodyPr wrap="none" lIns="91440" tIns="45720" rIns="91440" bIns="45720">
            <a:spAutoFit/>
          </a:bodyPr>
          <a:lstStyle/>
          <a:p>
            <a:pPr algn="ctr"/>
            <a:r>
              <a:rPr 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 Vedic Tradition</a:t>
            </a:r>
            <a:endPar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TextBox 2"/>
          <p:cNvSpPr txBox="1"/>
          <p:nvPr/>
        </p:nvSpPr>
        <p:spPr>
          <a:xfrm>
            <a:off x="381000" y="838200"/>
            <a:ext cx="2362200" cy="1200329"/>
          </a:xfrm>
          <a:prstGeom prst="rect">
            <a:avLst/>
          </a:prstGeom>
          <a:noFill/>
        </p:spPr>
        <p:txBody>
          <a:bodyPr wrap="square" rtlCol="0">
            <a:spAutoFit/>
          </a:bodyPr>
          <a:lstStyle/>
          <a:p>
            <a:r>
              <a:rPr lang="en-US" sz="3600" dirty="0" smtClean="0"/>
              <a:t>The Laws of Manu</a:t>
            </a:r>
            <a:endParaRPr lang="en-US" sz="3600" dirty="0"/>
          </a:p>
        </p:txBody>
      </p:sp>
      <p:sp>
        <p:nvSpPr>
          <p:cNvPr id="4" name="TextBox 3"/>
          <p:cNvSpPr txBox="1"/>
          <p:nvPr/>
        </p:nvSpPr>
        <p:spPr>
          <a:xfrm>
            <a:off x="3733800" y="1219200"/>
            <a:ext cx="5105400" cy="954107"/>
          </a:xfrm>
          <a:prstGeom prst="rect">
            <a:avLst/>
          </a:prstGeom>
          <a:noFill/>
        </p:spPr>
        <p:txBody>
          <a:bodyPr wrap="square" rtlCol="0">
            <a:spAutoFit/>
          </a:bodyPr>
          <a:lstStyle/>
          <a:p>
            <a:r>
              <a:rPr lang="en-US" sz="2800" b="1" dirty="0" smtClean="0"/>
              <a:t>Establishes  </a:t>
            </a:r>
            <a:r>
              <a:rPr lang="en-US" sz="2800" b="1" u="sng" dirty="0" smtClean="0"/>
              <a:t>Varna</a:t>
            </a:r>
            <a:r>
              <a:rPr lang="en-US" sz="2800" b="1" dirty="0"/>
              <a:t> </a:t>
            </a:r>
            <a:r>
              <a:rPr lang="en-US" sz="2800" b="1" dirty="0" smtClean="0"/>
              <a:t>- The class system :</a:t>
            </a:r>
            <a:endParaRPr lang="en-US" sz="2800" b="1" dirty="0"/>
          </a:p>
        </p:txBody>
      </p:sp>
      <p:sp>
        <p:nvSpPr>
          <p:cNvPr id="5" name="Rectangle 4"/>
          <p:cNvSpPr/>
          <p:nvPr/>
        </p:nvSpPr>
        <p:spPr>
          <a:xfrm>
            <a:off x="115542" y="2202210"/>
            <a:ext cx="530915" cy="923330"/>
          </a:xfrm>
          <a:prstGeom prst="rect">
            <a:avLst/>
          </a:prstGeom>
          <a:noFill/>
        </p:spPr>
        <p:txBody>
          <a:bodyPr wrap="none" lIns="91440" tIns="45720" rIns="91440" bIns="45720">
            <a:spAutoFit/>
          </a:bodyPr>
          <a:lstStyle/>
          <a:p>
            <a:pPr algn="ctr"/>
            <a:r>
              <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a:t>
            </a:r>
          </a:p>
        </p:txBody>
      </p:sp>
      <p:sp>
        <p:nvSpPr>
          <p:cNvPr id="6" name="TextBox 5"/>
          <p:cNvSpPr txBox="1"/>
          <p:nvPr/>
        </p:nvSpPr>
        <p:spPr>
          <a:xfrm>
            <a:off x="1064172" y="4465766"/>
            <a:ext cx="7772400" cy="461665"/>
          </a:xfrm>
          <a:prstGeom prst="rect">
            <a:avLst/>
          </a:prstGeom>
          <a:noFill/>
        </p:spPr>
        <p:txBody>
          <a:bodyPr wrap="square" rtlCol="0">
            <a:spAutoFit/>
          </a:bodyPr>
          <a:lstStyle/>
          <a:p>
            <a:r>
              <a:rPr lang="en-US" sz="2400" b="1" dirty="0" err="1" smtClean="0"/>
              <a:t>Vaishyas</a:t>
            </a:r>
            <a:r>
              <a:rPr lang="en-US" sz="2400" b="1" dirty="0" smtClean="0"/>
              <a:t> – practical intelligence, merchants</a:t>
            </a:r>
            <a:endParaRPr lang="en-US" sz="2400" b="1" dirty="0"/>
          </a:p>
        </p:txBody>
      </p:sp>
      <p:sp>
        <p:nvSpPr>
          <p:cNvPr id="7" name="Rectangle 6"/>
          <p:cNvSpPr/>
          <p:nvPr/>
        </p:nvSpPr>
        <p:spPr>
          <a:xfrm>
            <a:off x="267942" y="3328544"/>
            <a:ext cx="530916" cy="923330"/>
          </a:xfrm>
          <a:prstGeom prst="rect">
            <a:avLst/>
          </a:prstGeom>
          <a:noFill/>
        </p:spPr>
        <p:txBody>
          <a:bodyPr wrap="none" lIns="91440" tIns="45720" rIns="91440" bIns="45720">
            <a:spAutoFit/>
          </a:bodyPr>
          <a:lstStyle/>
          <a:p>
            <a:pPr algn="ctr"/>
            <a:r>
              <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rPr>
              <a:t>2</a:t>
            </a:r>
            <a:endPar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 name="TextBox 7"/>
          <p:cNvSpPr txBox="1"/>
          <p:nvPr/>
        </p:nvSpPr>
        <p:spPr>
          <a:xfrm>
            <a:off x="1219200" y="3488534"/>
            <a:ext cx="7772400" cy="461665"/>
          </a:xfrm>
          <a:prstGeom prst="rect">
            <a:avLst/>
          </a:prstGeom>
          <a:noFill/>
        </p:spPr>
        <p:txBody>
          <a:bodyPr wrap="square" rtlCol="0">
            <a:spAutoFit/>
          </a:bodyPr>
          <a:lstStyle/>
          <a:p>
            <a:r>
              <a:rPr lang="en-US" sz="2400" b="1" dirty="0" smtClean="0"/>
              <a:t>Kshatriyas – strength, and courage, kings and warriors</a:t>
            </a:r>
            <a:endParaRPr lang="en-US" sz="2400" b="1" dirty="0"/>
          </a:p>
        </p:txBody>
      </p:sp>
      <p:sp>
        <p:nvSpPr>
          <p:cNvPr id="9" name="Rectangle 8"/>
          <p:cNvSpPr/>
          <p:nvPr/>
        </p:nvSpPr>
        <p:spPr>
          <a:xfrm>
            <a:off x="267941" y="4419600"/>
            <a:ext cx="530916" cy="923330"/>
          </a:xfrm>
          <a:prstGeom prst="rect">
            <a:avLst/>
          </a:prstGeom>
          <a:noFill/>
        </p:spPr>
        <p:txBody>
          <a:bodyPr wrap="none" lIns="91440" tIns="45720" rIns="91440" bIns="45720">
            <a:spAutoFit/>
          </a:bodyPr>
          <a:lstStyle/>
          <a:p>
            <a:pPr algn="ctr"/>
            <a:r>
              <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rPr>
              <a:t>3</a:t>
            </a:r>
            <a:endPar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0" name="TextBox 9"/>
          <p:cNvSpPr txBox="1"/>
          <p:nvPr/>
        </p:nvSpPr>
        <p:spPr>
          <a:xfrm>
            <a:off x="1219200" y="2514600"/>
            <a:ext cx="7772400" cy="830997"/>
          </a:xfrm>
          <a:prstGeom prst="rect">
            <a:avLst/>
          </a:prstGeom>
          <a:noFill/>
        </p:spPr>
        <p:txBody>
          <a:bodyPr wrap="square" rtlCol="0">
            <a:spAutoFit/>
          </a:bodyPr>
          <a:lstStyle/>
          <a:p>
            <a:r>
              <a:rPr lang="en-US" sz="2400" b="1" dirty="0" smtClean="0"/>
              <a:t>Brahmins, characterized by intelligence and excellent speech, priestly. </a:t>
            </a:r>
            <a:endParaRPr lang="en-US" sz="2400" b="1" dirty="0"/>
          </a:p>
        </p:txBody>
      </p:sp>
      <p:sp>
        <p:nvSpPr>
          <p:cNvPr id="11" name="Rectangle 10"/>
          <p:cNvSpPr/>
          <p:nvPr/>
        </p:nvSpPr>
        <p:spPr>
          <a:xfrm>
            <a:off x="115542" y="5555010"/>
            <a:ext cx="530916" cy="923330"/>
          </a:xfrm>
          <a:prstGeom prst="rect">
            <a:avLst/>
          </a:prstGeom>
          <a:noFill/>
        </p:spPr>
        <p:txBody>
          <a:bodyPr wrap="none" lIns="91440" tIns="45720" rIns="91440" bIns="45720">
            <a:spAutoFit/>
          </a:bodyPr>
          <a:lstStyle/>
          <a:p>
            <a:pPr algn="ctr"/>
            <a:r>
              <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rPr>
              <a:t>4</a:t>
            </a:r>
            <a:endPar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TextBox 11"/>
          <p:cNvSpPr txBox="1"/>
          <p:nvPr/>
        </p:nvSpPr>
        <p:spPr>
          <a:xfrm>
            <a:off x="1066800" y="5715000"/>
            <a:ext cx="7772400" cy="461665"/>
          </a:xfrm>
          <a:prstGeom prst="rect">
            <a:avLst/>
          </a:prstGeom>
          <a:noFill/>
        </p:spPr>
        <p:txBody>
          <a:bodyPr wrap="square" rtlCol="0">
            <a:spAutoFit/>
          </a:bodyPr>
          <a:lstStyle/>
          <a:p>
            <a:r>
              <a:rPr lang="en-US" sz="2400" b="1" dirty="0" err="1" smtClean="0"/>
              <a:t>Shudras</a:t>
            </a:r>
            <a:r>
              <a:rPr lang="en-US" sz="2400" b="1" dirty="0" smtClean="0"/>
              <a:t> – lower intelligence, farmers</a:t>
            </a:r>
            <a:endParaRPr lang="en-US" sz="2400" b="1" dirty="0"/>
          </a:p>
        </p:txBody>
      </p:sp>
    </p:spTree>
    <p:extLst>
      <p:ext uri="{BB962C8B-B14F-4D97-AF65-F5344CB8AC3E}">
        <p14:creationId xmlns:p14="http://schemas.microsoft.com/office/powerpoint/2010/main" val="30956589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
          <p:cNvSpPr/>
          <p:nvPr/>
        </p:nvSpPr>
        <p:spPr>
          <a:xfrm>
            <a:off x="1447800" y="1676400"/>
            <a:ext cx="6628738" cy="923330"/>
          </a:xfrm>
          <a:prstGeom prst="rect">
            <a:avLst/>
          </a:prstGeom>
        </p:spPr>
        <p:txBody>
          <a:bodyPr wrap="none">
            <a:spAutoFit/>
          </a:bodyPr>
          <a:lstStyle/>
          <a:p>
            <a:r>
              <a:rPr lang="en-US" altLang="en-US" sz="5400" b="1" dirty="0">
                <a:ln>
                  <a:solidFill>
                    <a:sysClr val="windowText" lastClr="000000"/>
                  </a:solidFill>
                </a:ln>
                <a:solidFill>
                  <a:srgbClr val="FFFF00"/>
                </a:solidFill>
                <a:ea typeface="ＭＳ Ｐゴシック" charset="-128"/>
                <a:cs typeface="Times New Roman" charset="0"/>
              </a:rPr>
              <a:t>Vedanta Philosophy</a:t>
            </a:r>
            <a:endParaRPr lang="en-US" sz="5400" b="1" dirty="0">
              <a:ln>
                <a:solidFill>
                  <a:sysClr val="windowText" lastClr="000000"/>
                </a:solidFill>
              </a:ln>
            </a:endParaRPr>
          </a:p>
        </p:txBody>
      </p:sp>
      <p:sp>
        <p:nvSpPr>
          <p:cNvPr id="4" name="Rectangle 3"/>
          <p:cNvSpPr/>
          <p:nvPr/>
        </p:nvSpPr>
        <p:spPr>
          <a:xfrm>
            <a:off x="0" y="4177716"/>
            <a:ext cx="5943600" cy="2677656"/>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en-US" altLang="en-US" sz="2800" b="1" dirty="0">
                <a:solidFill>
                  <a:sysClr val="windowText" lastClr="000000"/>
                </a:solidFill>
                <a:ea typeface="ＭＳ Ｐゴシック" charset="-128"/>
              </a:rPr>
              <a:t> </a:t>
            </a:r>
            <a:r>
              <a:rPr lang="en-US" altLang="en-US" sz="2800" b="1" dirty="0" smtClean="0">
                <a:solidFill>
                  <a:sysClr val="windowText" lastClr="000000"/>
                </a:solidFill>
                <a:ea typeface="ＭＳ Ｐゴシック" charset="-128"/>
              </a:rPr>
              <a:t>  </a:t>
            </a:r>
            <a:r>
              <a:rPr lang="en-US" altLang="en-US" sz="2800" b="1" dirty="0" smtClean="0">
                <a:solidFill>
                  <a:sysClr val="windowText" lastClr="000000"/>
                </a:solidFill>
                <a:ea typeface="ＭＳ Ｐゴシック" charset="-128"/>
                <a:cs typeface="Times New Roman" charset="0"/>
              </a:rPr>
              <a:t>“</a:t>
            </a:r>
            <a:r>
              <a:rPr lang="en-US" altLang="en-US" sz="2800" b="1" dirty="0">
                <a:solidFill>
                  <a:sysClr val="windowText" lastClr="000000"/>
                </a:solidFill>
                <a:ea typeface="ＭＳ Ｐゴシック" charset="-128"/>
                <a:cs typeface="Times New Roman" charset="0"/>
              </a:rPr>
              <a:t>Vedanta” most commonly refers to one of the six schools of Orthodox Indian </a:t>
            </a:r>
            <a:r>
              <a:rPr lang="en-US" altLang="en-US" sz="2800" b="1" i="1" dirty="0" err="1">
                <a:solidFill>
                  <a:sysClr val="windowText" lastClr="000000"/>
                </a:solidFill>
                <a:ea typeface="ＭＳ Ｐゴシック" charset="-128"/>
                <a:cs typeface="Times New Roman" charset="0"/>
              </a:rPr>
              <a:t>Darshanas</a:t>
            </a:r>
            <a:r>
              <a:rPr lang="en-US" altLang="en-US" sz="2800" b="1" dirty="0">
                <a:solidFill>
                  <a:sysClr val="windowText" lastClr="000000"/>
                </a:solidFill>
                <a:ea typeface="ＭＳ Ｐゴシック" charset="-128"/>
                <a:cs typeface="Times New Roman" charset="0"/>
              </a:rPr>
              <a:t> (viewpoints or ways of seeing) that emerged between the 7</a:t>
            </a:r>
            <a:r>
              <a:rPr lang="en-US" altLang="en-US" sz="2800" b="1" baseline="30000" dirty="0">
                <a:solidFill>
                  <a:sysClr val="windowText" lastClr="000000"/>
                </a:solidFill>
                <a:ea typeface="ＭＳ Ｐゴシック" charset="-128"/>
                <a:cs typeface="Times New Roman" charset="0"/>
              </a:rPr>
              <a:t>th</a:t>
            </a:r>
            <a:r>
              <a:rPr lang="en-US" altLang="en-US" sz="2800" b="1" dirty="0">
                <a:solidFill>
                  <a:sysClr val="windowText" lastClr="000000"/>
                </a:solidFill>
                <a:ea typeface="ＭＳ Ｐゴシック" charset="-128"/>
                <a:cs typeface="Times New Roman" charset="0"/>
              </a:rPr>
              <a:t> and 8</a:t>
            </a:r>
            <a:r>
              <a:rPr lang="en-US" altLang="en-US" sz="2800" b="1" baseline="30000" dirty="0">
                <a:solidFill>
                  <a:sysClr val="windowText" lastClr="000000"/>
                </a:solidFill>
                <a:ea typeface="ＭＳ Ｐゴシック" charset="-128"/>
                <a:cs typeface="Times New Roman" charset="0"/>
              </a:rPr>
              <a:t>th</a:t>
            </a:r>
            <a:r>
              <a:rPr lang="en-US" altLang="en-US" sz="2800" b="1" dirty="0">
                <a:solidFill>
                  <a:sysClr val="windowText" lastClr="000000"/>
                </a:solidFill>
                <a:ea typeface="ＭＳ Ｐゴシック" charset="-128"/>
                <a:cs typeface="Times New Roman" charset="0"/>
              </a:rPr>
              <a:t> </a:t>
            </a:r>
            <a:r>
              <a:rPr lang="en-US" altLang="en-US" sz="2800" b="1" dirty="0" smtClean="0">
                <a:solidFill>
                  <a:sysClr val="windowText" lastClr="000000"/>
                </a:solidFill>
                <a:ea typeface="ＭＳ Ｐゴシック" charset="-128"/>
                <a:cs typeface="Times New Roman" charset="0"/>
              </a:rPr>
              <a:t>century.8</a:t>
            </a:r>
            <a:endParaRPr lang="en-US" sz="2800" b="1" dirty="0">
              <a:solidFill>
                <a:sysClr val="windowText" lastClr="000000"/>
              </a:solidFill>
            </a:endParaRPr>
          </a:p>
        </p:txBody>
      </p:sp>
      <p:sp>
        <p:nvSpPr>
          <p:cNvPr id="5" name="Rectangle 4"/>
          <p:cNvSpPr/>
          <p:nvPr/>
        </p:nvSpPr>
        <p:spPr>
          <a:xfrm>
            <a:off x="304800" y="2806529"/>
            <a:ext cx="8534399" cy="112646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80000"/>
              </a:lnSpc>
              <a:buFontTx/>
              <a:buNone/>
            </a:pPr>
            <a:r>
              <a:rPr lang="en-US" altLang="en-US" sz="2800" b="1" dirty="0">
                <a:solidFill>
                  <a:sysClr val="windowText" lastClr="000000"/>
                </a:solidFill>
                <a:latin typeface="Times New Roman" panose="02020603050405020304" pitchFamily="18" charset="0"/>
                <a:ea typeface="ＭＳ Ｐゴシック" charset="-128"/>
                <a:cs typeface="Times New Roman" panose="02020603050405020304" pitchFamily="18" charset="0"/>
              </a:rPr>
              <a:t> “Hinduism” here is an umbrella term for a great diversity of religious traditions that share an allegiance to the Vedas as </a:t>
            </a:r>
            <a:r>
              <a:rPr lang="en-US" altLang="en-US" sz="2800" b="1" dirty="0" err="1">
                <a:solidFill>
                  <a:sysClr val="windowText" lastClr="000000"/>
                </a:solidFill>
                <a:latin typeface="Times New Roman" panose="02020603050405020304" pitchFamily="18" charset="0"/>
                <a:ea typeface="ＭＳ Ｐゴシック" charset="-128"/>
                <a:cs typeface="Times New Roman" panose="02020603050405020304" pitchFamily="18" charset="0"/>
              </a:rPr>
              <a:t>authoritive</a:t>
            </a:r>
            <a:r>
              <a:rPr lang="en-US" altLang="en-US" sz="2800" b="1" dirty="0">
                <a:solidFill>
                  <a:sysClr val="windowText" lastClr="000000"/>
                </a:solidFill>
                <a:latin typeface="Times New Roman" panose="02020603050405020304" pitchFamily="18" charset="0"/>
                <a:ea typeface="ＭＳ Ｐゴシック" charset="-128"/>
                <a:cs typeface="Times New Roman" panose="02020603050405020304" pitchFamily="18" charset="0"/>
              </a:rPr>
              <a:t> scripture.</a:t>
            </a:r>
          </a:p>
        </p:txBody>
      </p:sp>
      <p:sp>
        <p:nvSpPr>
          <p:cNvPr id="6" name="TextBox 3"/>
          <p:cNvSpPr txBox="1">
            <a:spLocks noChangeArrowheads="1"/>
          </p:cNvSpPr>
          <p:nvPr/>
        </p:nvSpPr>
        <p:spPr bwMode="auto">
          <a:xfrm>
            <a:off x="299544" y="239110"/>
            <a:ext cx="8311055" cy="1323439"/>
          </a:xfrm>
          <a:prstGeom prst="rect">
            <a:avLst/>
          </a:prstGeom>
          <a:ln/>
        </p:spPr>
        <p:style>
          <a:lnRef idx="1">
            <a:schemeClr val="accent4"/>
          </a:lnRef>
          <a:fillRef idx="3">
            <a:schemeClr val="accent4"/>
          </a:fillRef>
          <a:effectRef idx="2">
            <a:schemeClr val="accent4"/>
          </a:effectRef>
          <a:fontRef idx="minor">
            <a:schemeClr val="lt1"/>
          </a:fontRef>
        </p:style>
        <p:txBody>
          <a:bodyPr wrap="square">
            <a:spAutoFit/>
          </a:bodyPr>
          <a:lstStyle>
            <a:lvl1pPr eaLnBrk="0" hangingPunct="0">
              <a:spcBef>
                <a:spcPct val="20000"/>
              </a:spcBef>
              <a:buChar char="•"/>
              <a:defRPr sz="3200">
                <a:solidFill>
                  <a:schemeClr val="tx1"/>
                </a:solidFill>
                <a:latin typeface="Times New Roman" charset="0"/>
                <a:ea typeface="ＭＳ Ｐゴシック" charset="-128"/>
              </a:defRPr>
            </a:lvl1pPr>
            <a:lvl2pPr marL="37931725" indent="-37474525" eaLnBrk="0" hangingPunct="0">
              <a:spcBef>
                <a:spcPct val="20000"/>
              </a:spcBef>
              <a:buChar char="–"/>
              <a:defRPr sz="2800">
                <a:solidFill>
                  <a:schemeClr val="tx1"/>
                </a:solidFill>
                <a:latin typeface="Times New Roman" charset="0"/>
                <a:ea typeface="ＭＳ Ｐゴシック" charset="-128"/>
              </a:defRPr>
            </a:lvl2pPr>
            <a:lvl3pPr marL="1143000" indent="-228600" eaLnBrk="0" hangingPunct="0">
              <a:spcBef>
                <a:spcPct val="20000"/>
              </a:spcBef>
              <a:buChar char="•"/>
              <a:defRPr sz="2400">
                <a:solidFill>
                  <a:schemeClr val="tx1"/>
                </a:solidFill>
                <a:latin typeface="Times New Roman" charset="0"/>
                <a:ea typeface="ＭＳ Ｐゴシック" charset="-128"/>
              </a:defRPr>
            </a:lvl3pPr>
            <a:lvl4pPr marL="1600200" indent="-228600" eaLnBrk="0" hangingPunct="0">
              <a:spcBef>
                <a:spcPct val="20000"/>
              </a:spcBef>
              <a:buChar char="–"/>
              <a:defRPr sz="2000">
                <a:solidFill>
                  <a:schemeClr val="tx1"/>
                </a:solidFill>
                <a:latin typeface="Times New Roman" charset="0"/>
                <a:ea typeface="ＭＳ Ｐゴシック" charset="-128"/>
              </a:defRPr>
            </a:lvl4pPr>
            <a:lvl5pPr marL="2057400" indent="-228600" eaLnBrk="0" hangingPunct="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eaLnBrk="1" hangingPunct="1">
              <a:spcBef>
                <a:spcPct val="0"/>
              </a:spcBef>
              <a:buFontTx/>
              <a:buNone/>
            </a:pPr>
            <a:r>
              <a:rPr lang="en-US" altLang="en-US" sz="3600" b="1" i="1" dirty="0" err="1" smtClean="0">
                <a:solidFill>
                  <a:schemeClr val="bg1"/>
                </a:solidFill>
              </a:rPr>
              <a:t>Upa</a:t>
            </a:r>
            <a:r>
              <a:rPr lang="en-US" altLang="en-US" sz="3600" b="1" dirty="0" smtClean="0">
                <a:solidFill>
                  <a:schemeClr val="bg1"/>
                </a:solidFill>
              </a:rPr>
              <a:t>- </a:t>
            </a:r>
            <a:r>
              <a:rPr lang="en-US" altLang="en-US" sz="3600" b="1" dirty="0">
                <a:solidFill>
                  <a:schemeClr val="bg1"/>
                </a:solidFill>
              </a:rPr>
              <a:t>(near), </a:t>
            </a:r>
            <a:r>
              <a:rPr lang="en-US" altLang="en-US" sz="3600" b="1" i="1" dirty="0" err="1">
                <a:solidFill>
                  <a:schemeClr val="bg1"/>
                </a:solidFill>
              </a:rPr>
              <a:t>ni</a:t>
            </a:r>
            <a:r>
              <a:rPr lang="en-US" altLang="en-US" sz="3600" b="1" dirty="0">
                <a:solidFill>
                  <a:schemeClr val="bg1"/>
                </a:solidFill>
              </a:rPr>
              <a:t>- (down), </a:t>
            </a:r>
            <a:r>
              <a:rPr lang="en-US" altLang="en-US" sz="3600" b="1" i="1" dirty="0">
                <a:solidFill>
                  <a:schemeClr val="bg1"/>
                </a:solidFill>
              </a:rPr>
              <a:t>sad</a:t>
            </a:r>
            <a:r>
              <a:rPr lang="en-US" altLang="en-US" sz="3600" b="1" dirty="0">
                <a:solidFill>
                  <a:schemeClr val="bg1"/>
                </a:solidFill>
              </a:rPr>
              <a:t> (to sit): </a:t>
            </a:r>
            <a:r>
              <a:rPr lang="en-US" altLang="en-US" sz="3600" b="1" dirty="0" smtClean="0">
                <a:solidFill>
                  <a:schemeClr val="bg1"/>
                </a:solidFill>
              </a:rPr>
              <a:t>“</a:t>
            </a:r>
            <a:r>
              <a:rPr lang="en-US" altLang="en-US" sz="4400" b="1" dirty="0" smtClean="0">
                <a:solidFill>
                  <a:schemeClr val="bg1"/>
                </a:solidFill>
              </a:rPr>
              <a:t>sitting </a:t>
            </a:r>
            <a:r>
              <a:rPr lang="en-US" altLang="en-US" sz="4400" b="1" dirty="0">
                <a:solidFill>
                  <a:schemeClr val="bg1"/>
                </a:solidFill>
              </a:rPr>
              <a:t>near the </a:t>
            </a:r>
            <a:r>
              <a:rPr lang="en-US" altLang="en-US" sz="4400" b="1" dirty="0" smtClean="0">
                <a:solidFill>
                  <a:schemeClr val="bg1"/>
                </a:solidFill>
              </a:rPr>
              <a:t>teacher”</a:t>
            </a:r>
            <a:endParaRPr lang="en-US" altLang="en-US" sz="4400" b="1" dirty="0">
              <a:solidFill>
                <a:schemeClr val="bg1"/>
              </a:solidFill>
            </a:endParaRPr>
          </a:p>
        </p:txBody>
      </p:sp>
    </p:spTree>
    <p:extLst>
      <p:ext uri="{BB962C8B-B14F-4D97-AF65-F5344CB8AC3E}">
        <p14:creationId xmlns:p14="http://schemas.microsoft.com/office/powerpoint/2010/main" val="69251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228600"/>
            <a:ext cx="8382000" cy="224676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altLang="en-US" sz="4400" b="1" i="1" dirty="0">
                <a:solidFill>
                  <a:sysClr val="windowText" lastClr="000000"/>
                </a:solidFill>
                <a:ea typeface="ＭＳ Ｐゴシック" charset="-128"/>
              </a:rPr>
              <a:t>The </a:t>
            </a:r>
            <a:r>
              <a:rPr lang="en-US" altLang="en-US" sz="4400" b="1" i="1" dirty="0" smtClean="0">
                <a:solidFill>
                  <a:sysClr val="windowText" lastClr="000000"/>
                </a:solidFill>
                <a:ea typeface="ＭＳ Ｐゴシック" charset="-128"/>
              </a:rPr>
              <a:t>Upanishads - </a:t>
            </a:r>
            <a:r>
              <a:rPr lang="en-US" altLang="en-US" sz="3200" b="1" dirty="0" smtClean="0">
                <a:solidFill>
                  <a:sysClr val="windowText" lastClr="000000"/>
                </a:solidFill>
                <a:ea typeface="ＭＳ Ｐゴシック" charset="-128"/>
              </a:rPr>
              <a:t>Philosophical </a:t>
            </a:r>
            <a:r>
              <a:rPr lang="en-US" altLang="en-US" sz="3200" b="1" dirty="0">
                <a:solidFill>
                  <a:sysClr val="windowText" lastClr="000000"/>
                </a:solidFill>
                <a:ea typeface="ＭＳ Ｐゴシック" charset="-128"/>
              </a:rPr>
              <a:t>commentary on the early portions of the </a:t>
            </a:r>
            <a:r>
              <a:rPr lang="en-US" altLang="en-US" sz="3200" b="1" i="1" dirty="0">
                <a:solidFill>
                  <a:sysClr val="windowText" lastClr="000000"/>
                </a:solidFill>
                <a:ea typeface="ＭＳ Ｐゴシック" charset="-128"/>
              </a:rPr>
              <a:t>Vedas</a:t>
            </a:r>
            <a:r>
              <a:rPr lang="en-US" altLang="en-US" sz="3200" b="1" dirty="0">
                <a:solidFill>
                  <a:sysClr val="windowText" lastClr="000000"/>
                </a:solidFill>
                <a:ea typeface="ＭＳ Ｐゴシック" charset="-128"/>
              </a:rPr>
              <a:t> but grounded in the direct experiences of the </a:t>
            </a:r>
            <a:r>
              <a:rPr lang="en-US" altLang="en-US" sz="3200" b="1" i="1" dirty="0">
                <a:solidFill>
                  <a:sysClr val="windowText" lastClr="000000"/>
                </a:solidFill>
                <a:ea typeface="ＭＳ Ｐゴシック" charset="-128"/>
              </a:rPr>
              <a:t>rishis</a:t>
            </a:r>
            <a:r>
              <a:rPr lang="en-US" altLang="en-US" sz="3200" b="1" dirty="0">
                <a:solidFill>
                  <a:sysClr val="windowText" lastClr="000000"/>
                </a:solidFill>
                <a:ea typeface="ＭＳ Ｐゴシック" charset="-128"/>
              </a:rPr>
              <a:t>.</a:t>
            </a:r>
          </a:p>
        </p:txBody>
      </p:sp>
      <p:pic>
        <p:nvPicPr>
          <p:cNvPr id="3" name="Picture 4" descr="upanishads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392" y="2590800"/>
            <a:ext cx="5315607" cy="4218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94967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6172200" cy="6858000"/>
          </a:xfrm>
          <a:prstGeom prst="rect">
            <a:avLst/>
          </a:prstGeom>
        </p:spPr>
      </p:pic>
      <p:sp>
        <p:nvSpPr>
          <p:cNvPr id="3" name="Oval 2"/>
          <p:cNvSpPr/>
          <p:nvPr/>
        </p:nvSpPr>
        <p:spPr>
          <a:xfrm>
            <a:off x="6172200" y="304800"/>
            <a:ext cx="2971800" cy="62484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ltLang="en-US" sz="7200" dirty="0">
                <a:solidFill>
                  <a:schemeClr val="bg2"/>
                </a:solidFill>
              </a:rPr>
              <a:t>Brahman</a:t>
            </a:r>
            <a:endParaRPr lang="en-US" sz="72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218962"/>
            <a:ext cx="2887717" cy="2098559"/>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86100" y="4953000"/>
            <a:ext cx="2859287" cy="19050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9164" y="3124200"/>
            <a:ext cx="1973036" cy="110490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641606"/>
            <a:ext cx="2978560" cy="1311394"/>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42443" y="691167"/>
            <a:ext cx="2600094" cy="1729164"/>
          </a:xfrm>
          <a:prstGeom prst="rect">
            <a:avLst/>
          </a:prstGeom>
        </p:spPr>
      </p:pic>
      <p:sp>
        <p:nvSpPr>
          <p:cNvPr id="9" name="TextBox 8"/>
          <p:cNvSpPr txBox="1">
            <a:spLocks noChangeArrowheads="1"/>
          </p:cNvSpPr>
          <p:nvPr/>
        </p:nvSpPr>
        <p:spPr bwMode="auto">
          <a:xfrm>
            <a:off x="1720036" y="2420331"/>
            <a:ext cx="2552700" cy="1107996"/>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lvl1pPr eaLnBrk="0" hangingPunct="0">
              <a:spcBef>
                <a:spcPct val="20000"/>
              </a:spcBef>
              <a:buChar char="•"/>
              <a:defRPr sz="3200">
                <a:solidFill>
                  <a:schemeClr val="tx1"/>
                </a:solidFill>
                <a:latin typeface="Times New Roman" charset="0"/>
                <a:ea typeface="ＭＳ Ｐゴシック" charset="-128"/>
              </a:defRPr>
            </a:lvl1pPr>
            <a:lvl2pPr marL="37931725" indent="-37474525" eaLnBrk="0" hangingPunct="0">
              <a:spcBef>
                <a:spcPct val="20000"/>
              </a:spcBef>
              <a:buChar char="–"/>
              <a:defRPr sz="2800">
                <a:solidFill>
                  <a:schemeClr val="tx1"/>
                </a:solidFill>
                <a:latin typeface="Times New Roman" charset="0"/>
                <a:ea typeface="ＭＳ Ｐゴシック" charset="-128"/>
              </a:defRPr>
            </a:lvl2pPr>
            <a:lvl3pPr marL="1143000" indent="-228600" eaLnBrk="0" hangingPunct="0">
              <a:spcBef>
                <a:spcPct val="20000"/>
              </a:spcBef>
              <a:buChar char="•"/>
              <a:defRPr sz="2400">
                <a:solidFill>
                  <a:schemeClr val="tx1"/>
                </a:solidFill>
                <a:latin typeface="Times New Roman" charset="0"/>
                <a:ea typeface="ＭＳ Ｐゴシック" charset="-128"/>
              </a:defRPr>
            </a:lvl3pPr>
            <a:lvl4pPr marL="1600200" indent="-228600" eaLnBrk="0" hangingPunct="0">
              <a:spcBef>
                <a:spcPct val="20000"/>
              </a:spcBef>
              <a:buChar char="–"/>
              <a:defRPr sz="2000">
                <a:solidFill>
                  <a:schemeClr val="tx1"/>
                </a:solidFill>
                <a:latin typeface="Times New Roman" charset="0"/>
                <a:ea typeface="ＭＳ Ｐゴシック" charset="-128"/>
              </a:defRPr>
            </a:lvl4pPr>
            <a:lvl5pPr marL="2057400" indent="-228600" eaLnBrk="0" hangingPunct="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eaLnBrk="1" hangingPunct="1">
              <a:spcBef>
                <a:spcPct val="0"/>
              </a:spcBef>
              <a:buFontTx/>
              <a:buNone/>
            </a:pPr>
            <a:r>
              <a:rPr lang="en-US" altLang="en-US" sz="6600" dirty="0" smtClean="0">
                <a:solidFill>
                  <a:sysClr val="windowText" lastClr="000000"/>
                </a:solidFill>
              </a:rPr>
              <a:t>Maya</a:t>
            </a:r>
            <a:r>
              <a:rPr lang="en-US" altLang="en-US" sz="3600" dirty="0" smtClean="0">
                <a:solidFill>
                  <a:sysClr val="windowText" lastClr="000000"/>
                </a:solidFill>
              </a:rPr>
              <a:t>9</a:t>
            </a:r>
            <a:endParaRPr lang="en-US" altLang="en-US" sz="3600" dirty="0">
              <a:solidFill>
                <a:sysClr val="windowText" lastClr="000000"/>
              </a:solidFill>
            </a:endParaRPr>
          </a:p>
        </p:txBody>
      </p:sp>
      <p:sp>
        <p:nvSpPr>
          <p:cNvPr id="10" name="Rectangle 9"/>
          <p:cNvSpPr/>
          <p:nvPr/>
        </p:nvSpPr>
        <p:spPr>
          <a:xfrm>
            <a:off x="310336" y="3952220"/>
            <a:ext cx="5372100" cy="2246769"/>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spcBef>
                <a:spcPct val="50000"/>
              </a:spcBef>
            </a:pPr>
            <a:r>
              <a:rPr lang="en-US" altLang="en-US" sz="2800" b="1" dirty="0">
                <a:solidFill>
                  <a:sysClr val="windowText" lastClr="000000"/>
                </a:solidFill>
              </a:rPr>
              <a:t>The </a:t>
            </a:r>
            <a:r>
              <a:rPr lang="en-US" altLang="en-US" sz="2800" b="1" i="1" dirty="0">
                <a:solidFill>
                  <a:sysClr val="windowText" lastClr="000000"/>
                </a:solidFill>
              </a:rPr>
              <a:t>Upanishads</a:t>
            </a:r>
            <a:r>
              <a:rPr lang="en-US" altLang="en-US" sz="2800" b="1" dirty="0">
                <a:solidFill>
                  <a:sysClr val="windowText" lastClr="000000"/>
                </a:solidFill>
              </a:rPr>
              <a:t> emphasize the impermanence of the empirical world, physical reality as we experience it through our senses.</a:t>
            </a:r>
          </a:p>
        </p:txBody>
      </p:sp>
      <p:sp>
        <p:nvSpPr>
          <p:cNvPr id="11" name="Rectangle 10"/>
          <p:cNvSpPr/>
          <p:nvPr/>
        </p:nvSpPr>
        <p:spPr>
          <a:xfrm>
            <a:off x="5513849" y="4590105"/>
            <a:ext cx="3659054" cy="1815882"/>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spcBef>
                <a:spcPct val="0"/>
              </a:spcBef>
            </a:pPr>
            <a:r>
              <a:rPr lang="en-US" altLang="en-US" sz="2800" b="1" dirty="0">
                <a:solidFill>
                  <a:sysClr val="windowText" lastClr="000000"/>
                </a:solidFill>
              </a:rPr>
              <a:t>Brahman is </a:t>
            </a:r>
            <a:r>
              <a:rPr lang="en-US" altLang="en-US" sz="2800" b="1" i="1" dirty="0">
                <a:solidFill>
                  <a:sysClr val="windowText" lastClr="000000"/>
                </a:solidFill>
              </a:rPr>
              <a:t>formless </a:t>
            </a:r>
            <a:r>
              <a:rPr lang="en-US" altLang="en-US" sz="2800" b="1" dirty="0">
                <a:solidFill>
                  <a:sysClr val="windowText" lastClr="000000"/>
                </a:solidFill>
              </a:rPr>
              <a:t>or</a:t>
            </a:r>
            <a:r>
              <a:rPr lang="en-US" altLang="en-US" sz="2800" b="1" i="1" dirty="0">
                <a:solidFill>
                  <a:sysClr val="windowText" lastClr="000000"/>
                </a:solidFill>
              </a:rPr>
              <a:t> </a:t>
            </a:r>
            <a:r>
              <a:rPr lang="en-US" altLang="en-US" sz="2800" b="1" i="1" dirty="0" err="1">
                <a:solidFill>
                  <a:sysClr val="windowText" lastClr="000000"/>
                </a:solidFill>
              </a:rPr>
              <a:t>attributeless</a:t>
            </a:r>
            <a:r>
              <a:rPr lang="en-US" altLang="en-US" sz="2800" b="1" i="1" dirty="0">
                <a:solidFill>
                  <a:sysClr val="windowText" lastClr="000000"/>
                </a:solidFill>
              </a:rPr>
              <a:t> </a:t>
            </a:r>
            <a:r>
              <a:rPr lang="en-US" altLang="en-US" sz="2800" b="1" dirty="0">
                <a:solidFill>
                  <a:sysClr val="windowText" lastClr="000000"/>
                </a:solidFill>
              </a:rPr>
              <a:t>(</a:t>
            </a:r>
            <a:r>
              <a:rPr lang="en-US" altLang="en-US" sz="2800" b="1" i="1" dirty="0" err="1">
                <a:solidFill>
                  <a:sysClr val="windowText" lastClr="000000"/>
                </a:solidFill>
              </a:rPr>
              <a:t>nirguna</a:t>
            </a:r>
            <a:r>
              <a:rPr lang="en-US" altLang="en-US" sz="2800" b="1" dirty="0">
                <a:solidFill>
                  <a:sysClr val="windowText" lastClr="000000"/>
                </a:solidFill>
              </a:rPr>
              <a:t>) and not a personal God.</a:t>
            </a:r>
          </a:p>
        </p:txBody>
      </p:sp>
    </p:spTree>
    <p:extLst>
      <p:ext uri="{BB962C8B-B14F-4D97-AF65-F5344CB8AC3E}">
        <p14:creationId xmlns:p14="http://schemas.microsoft.com/office/powerpoint/2010/main" val="2615628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000"/>
                                        <p:tgtEl>
                                          <p:spTgt spid="5"/>
                                        </p:tgtEl>
                                      </p:cBhvr>
                                    </p:animEffect>
                                  </p:childTnLst>
                                </p:cTn>
                              </p:par>
                            </p:childTnLst>
                          </p:cTn>
                        </p:par>
                        <p:par>
                          <p:cTn id="20" fill="hold">
                            <p:stCondLst>
                              <p:cond delay="65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6" presetClass="entr" presetSubtype="0" fill="hold" grpId="0" nodeType="clickEffect">
                                  <p:stCondLst>
                                    <p:cond delay="0"/>
                                  </p:stCondLst>
                                  <p:iterate type="lt">
                                    <p:tmPct val="10000"/>
                                  </p:iterate>
                                  <p:childTnLst>
                                    <p:set>
                                      <p:cBhvr>
                                        <p:cTn id="27" dur="1" fill="hold">
                                          <p:stCondLst>
                                            <p:cond delay="0"/>
                                          </p:stCondLst>
                                        </p:cTn>
                                        <p:tgtEl>
                                          <p:spTgt spid="9"/>
                                        </p:tgtEl>
                                        <p:attrNameLst>
                                          <p:attrName>style.visibility</p:attrName>
                                        </p:attrNameLst>
                                      </p:cBhvr>
                                      <p:to>
                                        <p:strVal val="visible"/>
                                      </p:to>
                                    </p:set>
                                    <p:anim by="(-#ppt_w*2)" calcmode="lin" valueType="num">
                                      <p:cBhvr rctx="PPT">
                                        <p:cTn id="28" dur="500" autoRev="1" fill="hold">
                                          <p:stCondLst>
                                            <p:cond delay="0"/>
                                          </p:stCondLst>
                                        </p:cTn>
                                        <p:tgtEl>
                                          <p:spTgt spid="9"/>
                                        </p:tgtEl>
                                        <p:attrNameLst>
                                          <p:attrName>ppt_w</p:attrName>
                                        </p:attrNameLst>
                                      </p:cBhvr>
                                    </p:anim>
                                    <p:anim by="(#ppt_w*0.50)" calcmode="lin" valueType="num">
                                      <p:cBhvr>
                                        <p:cTn id="29" dur="500" decel="50000" autoRev="1" fill="hold">
                                          <p:stCondLst>
                                            <p:cond delay="0"/>
                                          </p:stCondLst>
                                        </p:cTn>
                                        <p:tgtEl>
                                          <p:spTgt spid="9"/>
                                        </p:tgtEl>
                                        <p:attrNameLst>
                                          <p:attrName>ppt_x</p:attrName>
                                        </p:attrNameLst>
                                      </p:cBhvr>
                                    </p:anim>
                                    <p:anim from="(-#ppt_h/2)" to="(#ppt_y)" calcmode="lin" valueType="num">
                                      <p:cBhvr>
                                        <p:cTn id="30" dur="1000" fill="hold">
                                          <p:stCondLst>
                                            <p:cond delay="0"/>
                                          </p:stCondLst>
                                        </p:cTn>
                                        <p:tgtEl>
                                          <p:spTgt spid="9"/>
                                        </p:tgtEl>
                                        <p:attrNameLst>
                                          <p:attrName>ppt_y</p:attrName>
                                        </p:attrNameLst>
                                      </p:cBhvr>
                                    </p:anim>
                                    <p:animRot by="21600000">
                                      <p:cBhvr>
                                        <p:cTn id="31" dur="1000" fill="hold">
                                          <p:stCondLst>
                                            <p:cond delay="0"/>
                                          </p:stCondLst>
                                        </p:cTn>
                                        <p:tgtEl>
                                          <p:spTgt spid="9"/>
                                        </p:tgtEl>
                                        <p:attrNameLst>
                                          <p:attrName>r</p:attrName>
                                        </p:attrNameLst>
                                      </p:cBhvr>
                                    </p:animRot>
                                  </p:childTnLst>
                                </p:cTn>
                              </p:par>
                            </p:childTnLst>
                          </p:cTn>
                        </p:par>
                        <p:par>
                          <p:cTn id="32" fill="hold">
                            <p:stCondLst>
                              <p:cond delay="1400"/>
                            </p:stCondLst>
                            <p:childTnLst>
                              <p:par>
                                <p:cTn id="33" presetID="10"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88024" y="914400"/>
            <a:ext cx="4495800" cy="46482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6" name="Rectangle 5"/>
          <p:cNvSpPr/>
          <p:nvPr/>
        </p:nvSpPr>
        <p:spPr>
          <a:xfrm>
            <a:off x="2403560" y="2753187"/>
            <a:ext cx="2262159" cy="923330"/>
          </a:xfrm>
          <a:prstGeom prst="rect">
            <a:avLst/>
          </a:prstGeom>
          <a:noFill/>
        </p:spPr>
        <p:txBody>
          <a:bodyPr wrap="none" lIns="91440" tIns="45720" rIns="91440" bIns="45720">
            <a:spAutoFit/>
          </a:bodyPr>
          <a:lstStyle/>
          <a:p>
            <a:pPr algn="ctr"/>
            <a:r>
              <a:rPr lang="en-US"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BODY</a:t>
            </a:r>
            <a:endParaRPr lang="en-US"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124" y="3700165"/>
            <a:ext cx="3657600" cy="205817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1200" y="-3941"/>
            <a:ext cx="2362200" cy="2654157"/>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 y="31531"/>
            <a:ext cx="1413298" cy="2514600"/>
          </a:xfrm>
          <a:prstGeom prst="rect">
            <a:avLst/>
          </a:prstGeom>
        </p:spPr>
      </p:pic>
      <p:sp>
        <p:nvSpPr>
          <p:cNvPr id="10" name="Oval 9"/>
          <p:cNvSpPr/>
          <p:nvPr/>
        </p:nvSpPr>
        <p:spPr>
          <a:xfrm>
            <a:off x="827469" y="2376142"/>
            <a:ext cx="1634702" cy="172471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54192" y="2884557"/>
            <a:ext cx="1781257" cy="707886"/>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000" b="1" cap="none" spc="0" dirty="0" smtClean="0">
                <a:ln w="50800"/>
                <a:solidFill>
                  <a:schemeClr val="bg1">
                    <a:shade val="50000"/>
                  </a:schemeClr>
                </a:solidFill>
                <a:effectLst/>
              </a:rPr>
              <a:t>Atman</a:t>
            </a:r>
            <a:endParaRPr lang="en-US" sz="4000" b="1" cap="none" spc="0" dirty="0">
              <a:ln w="50800"/>
              <a:solidFill>
                <a:schemeClr val="bg1">
                  <a:shade val="50000"/>
                </a:schemeClr>
              </a:solidFill>
              <a:effectLst/>
            </a:endParaRPr>
          </a:p>
        </p:txBody>
      </p:sp>
      <p:sp>
        <p:nvSpPr>
          <p:cNvPr id="12" name="Oval 11"/>
          <p:cNvSpPr/>
          <p:nvPr/>
        </p:nvSpPr>
        <p:spPr>
          <a:xfrm>
            <a:off x="2825961" y="1366894"/>
            <a:ext cx="672677" cy="5972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799878" y="1277958"/>
            <a:ext cx="672677" cy="5972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118943" y="4835342"/>
            <a:ext cx="672677" cy="5972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flipH="1">
            <a:off x="1644820" y="1665527"/>
            <a:ext cx="1517480" cy="1306273"/>
          </a:xfrm>
          <a:prstGeom prst="line">
            <a:avLst/>
          </a:prstGeom>
          <a:ln>
            <a:solidFill>
              <a:schemeClr val="tx1"/>
            </a:solidFill>
          </a:ln>
        </p:spPr>
        <p:style>
          <a:lnRef idx="3">
            <a:schemeClr val="accent6"/>
          </a:lnRef>
          <a:fillRef idx="0">
            <a:schemeClr val="accent6"/>
          </a:fillRef>
          <a:effectRef idx="2">
            <a:schemeClr val="accent6"/>
          </a:effectRef>
          <a:fontRef idx="minor">
            <a:schemeClr val="tx1"/>
          </a:fontRef>
        </p:style>
      </p:cxnSp>
      <p:cxnSp>
        <p:nvCxnSpPr>
          <p:cNvPr id="18" name="Straight Connector 17"/>
          <p:cNvCxnSpPr/>
          <p:nvPr/>
        </p:nvCxnSpPr>
        <p:spPr>
          <a:xfrm>
            <a:off x="1087649" y="1576591"/>
            <a:ext cx="709571" cy="1547609"/>
          </a:xfrm>
          <a:prstGeom prst="line">
            <a:avLst/>
          </a:prstGeom>
          <a:ln>
            <a:solidFill>
              <a:schemeClr val="tx1"/>
            </a:solidFill>
          </a:ln>
        </p:spPr>
        <p:style>
          <a:lnRef idx="3">
            <a:schemeClr val="accent6"/>
          </a:lnRef>
          <a:fillRef idx="0">
            <a:schemeClr val="accent6"/>
          </a:fillRef>
          <a:effectRef idx="2">
            <a:schemeClr val="accent6"/>
          </a:effectRef>
          <a:fontRef idx="minor">
            <a:schemeClr val="tx1"/>
          </a:fontRef>
        </p:style>
      </p:cxnSp>
      <p:cxnSp>
        <p:nvCxnSpPr>
          <p:cNvPr id="20" name="Straight Connector 19"/>
          <p:cNvCxnSpPr/>
          <p:nvPr/>
        </p:nvCxnSpPr>
        <p:spPr>
          <a:xfrm flipH="1" flipV="1">
            <a:off x="1797220" y="3124200"/>
            <a:ext cx="1701418" cy="2009775"/>
          </a:xfrm>
          <a:prstGeom prst="line">
            <a:avLst/>
          </a:prstGeom>
          <a:ln>
            <a:solidFill>
              <a:schemeClr val="tx1"/>
            </a:solidFill>
          </a:ln>
        </p:spPr>
        <p:style>
          <a:lnRef idx="3">
            <a:schemeClr val="accent6"/>
          </a:lnRef>
          <a:fillRef idx="0">
            <a:schemeClr val="accent6"/>
          </a:fillRef>
          <a:effectRef idx="2">
            <a:schemeClr val="accent6"/>
          </a:effectRef>
          <a:fontRef idx="minor">
            <a:schemeClr val="tx1"/>
          </a:fontRef>
        </p:style>
      </p:cxnSp>
      <p:sp>
        <p:nvSpPr>
          <p:cNvPr id="23" name="Rectangle 22"/>
          <p:cNvSpPr/>
          <p:nvPr/>
        </p:nvSpPr>
        <p:spPr>
          <a:xfrm>
            <a:off x="4470414" y="75531"/>
            <a:ext cx="4572000" cy="2677656"/>
          </a:xfrm>
          <a:prstGeom prst="rect">
            <a:avLst/>
          </a:prstGeom>
        </p:spPr>
        <p:txBody>
          <a:bodyPr>
            <a:spAutoFit/>
          </a:bodyPr>
          <a:lstStyle/>
          <a:p>
            <a:pPr algn="ctr">
              <a:spcBef>
                <a:spcPct val="0"/>
              </a:spcBef>
            </a:pPr>
            <a:r>
              <a:rPr lang="en-US" altLang="en-US" sz="2800" b="1" dirty="0"/>
              <a:t>The true Self of each person is not identical with the body or a person’s mind as conditioned by sense experience</a:t>
            </a:r>
            <a:r>
              <a:rPr lang="en-US" altLang="en-US" sz="2800" b="1" dirty="0" smtClean="0"/>
              <a:t>. 10</a:t>
            </a:r>
            <a:endParaRPr lang="en-US" altLang="en-US" sz="2800" b="1" dirty="0"/>
          </a:p>
        </p:txBody>
      </p:sp>
      <p:sp>
        <p:nvSpPr>
          <p:cNvPr id="24" name="Text Box 4"/>
          <p:cNvSpPr txBox="1">
            <a:spLocks noChangeArrowheads="1"/>
          </p:cNvSpPr>
          <p:nvPr/>
        </p:nvSpPr>
        <p:spPr bwMode="auto">
          <a:xfrm>
            <a:off x="4622035" y="2682538"/>
            <a:ext cx="4542986" cy="3970318"/>
          </a:xfrm>
          <a:prstGeom prst="rect">
            <a:avLst/>
          </a:prstGeom>
          <a:solidFill>
            <a:srgbClr val="CC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charset="0"/>
                <a:ea typeface="ＭＳ Ｐゴシック" charset="-128"/>
              </a:defRPr>
            </a:lvl1pPr>
            <a:lvl2pPr marL="37931725" indent="-37474525" eaLnBrk="0" hangingPunct="0">
              <a:spcBef>
                <a:spcPct val="20000"/>
              </a:spcBef>
              <a:buChar char="–"/>
              <a:defRPr sz="2800">
                <a:solidFill>
                  <a:schemeClr val="tx1"/>
                </a:solidFill>
                <a:latin typeface="Times New Roman" charset="0"/>
                <a:ea typeface="ＭＳ Ｐゴシック" charset="-128"/>
              </a:defRPr>
            </a:lvl2pPr>
            <a:lvl3pPr marL="1143000" indent="-228600" eaLnBrk="0" hangingPunct="0">
              <a:spcBef>
                <a:spcPct val="20000"/>
              </a:spcBef>
              <a:buChar char="•"/>
              <a:defRPr sz="2400">
                <a:solidFill>
                  <a:schemeClr val="tx1"/>
                </a:solidFill>
                <a:latin typeface="Times New Roman" charset="0"/>
                <a:ea typeface="ＭＳ Ｐゴシック" charset="-128"/>
              </a:defRPr>
            </a:lvl3pPr>
            <a:lvl4pPr marL="1600200" indent="-228600" eaLnBrk="0" hangingPunct="0">
              <a:spcBef>
                <a:spcPct val="20000"/>
              </a:spcBef>
              <a:buChar char="–"/>
              <a:defRPr sz="2000">
                <a:solidFill>
                  <a:schemeClr val="tx1"/>
                </a:solidFill>
                <a:latin typeface="Times New Roman" charset="0"/>
                <a:ea typeface="ＭＳ Ｐゴシック" charset="-128"/>
              </a:defRPr>
            </a:lvl4pPr>
            <a:lvl5pPr marL="2057400" indent="-228600" eaLnBrk="0" hangingPunct="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eaLnBrk="1" hangingPunct="1">
              <a:spcBef>
                <a:spcPct val="50000"/>
              </a:spcBef>
              <a:buFontTx/>
              <a:buNone/>
            </a:pPr>
            <a:r>
              <a:rPr lang="en-US" altLang="en-US" sz="2800" b="1" dirty="0"/>
              <a:t>“That Self (Atman) is not this, it is not that (</a:t>
            </a:r>
            <a:r>
              <a:rPr lang="en-US" altLang="en-US" sz="2800" b="1" dirty="0" err="1"/>
              <a:t>neti</a:t>
            </a:r>
            <a:r>
              <a:rPr lang="en-US" altLang="en-US" sz="2800" b="1" dirty="0"/>
              <a:t>, </a:t>
            </a:r>
            <a:r>
              <a:rPr lang="en-US" altLang="en-US" sz="2800" b="1" dirty="0" err="1"/>
              <a:t>neti</a:t>
            </a:r>
            <a:r>
              <a:rPr lang="en-US" altLang="en-US" sz="2800" b="1" dirty="0"/>
              <a:t>). It is </a:t>
            </a:r>
            <a:r>
              <a:rPr lang="en-US" altLang="en-US" sz="2800" b="1" dirty="0" err="1"/>
              <a:t>unseizable</a:t>
            </a:r>
            <a:r>
              <a:rPr lang="en-US" altLang="en-US" sz="2800" b="1" dirty="0"/>
              <a:t>, for it cannot be seized; indestructible, for it cannot be destroyed; unattached, for it does not attach itself; is unbound, does not tremble, is not injured</a:t>
            </a:r>
            <a:r>
              <a:rPr lang="en-US" altLang="en-US" sz="2800" b="1" dirty="0" smtClean="0"/>
              <a:t>.”</a:t>
            </a:r>
            <a:r>
              <a:rPr lang="en-US" altLang="en-US" sz="2400" i="1" dirty="0" smtClean="0"/>
              <a:t> Upanishad</a:t>
            </a:r>
            <a:r>
              <a:rPr lang="en-US" altLang="en-US" sz="2400" dirty="0"/>
              <a:t>, iv.v.15</a:t>
            </a:r>
          </a:p>
        </p:txBody>
      </p:sp>
      <p:sp>
        <p:nvSpPr>
          <p:cNvPr id="25" name="Rectangle 24"/>
          <p:cNvSpPr/>
          <p:nvPr/>
        </p:nvSpPr>
        <p:spPr>
          <a:xfrm>
            <a:off x="50035" y="5853253"/>
            <a:ext cx="4572000" cy="892552"/>
          </a:xfrm>
          <a:prstGeom prst="rect">
            <a:avLst/>
          </a:prstGeom>
        </p:spPr>
        <p:txBody>
          <a:bodyPr>
            <a:spAutoFit/>
          </a:bodyPr>
          <a:lstStyle/>
          <a:p>
            <a:r>
              <a:rPr lang="en-US" altLang="en-US" sz="2600" b="1" dirty="0">
                <a:latin typeface="Times New Roman" charset="0"/>
                <a:ea typeface="ＭＳ Ｐゴシック" charset="-128"/>
              </a:rPr>
              <a:t>The individual self is subject to the laws of karma and rebirth. </a:t>
            </a:r>
            <a:endParaRPr lang="en-US" sz="2600" b="1" dirty="0"/>
          </a:p>
        </p:txBody>
      </p:sp>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840" y="1892813"/>
            <a:ext cx="9236840" cy="4890092"/>
          </a:xfrm>
          <a:prstGeom prst="rect">
            <a:avLst/>
          </a:prstGeom>
        </p:spPr>
      </p:pic>
    </p:spTree>
    <p:extLst>
      <p:ext uri="{BB962C8B-B14F-4D97-AF65-F5344CB8AC3E}">
        <p14:creationId xmlns:p14="http://schemas.microsoft.com/office/powerpoint/2010/main" val="3975712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par>
                                <p:cTn id="42" presetID="10" presetClass="entr" presetSubtype="0"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par>
                                <p:cTn id="45" presetID="10" presetClass="entr" presetSubtype="0"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par>
                                <p:cTn id="48" presetID="10" presetClass="entr" presetSubtype="0" fill="hold"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500"/>
                                        <p:tgtEl>
                                          <p:spTgt spid="23"/>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25"/>
                                        </p:tgtEl>
                                        <p:attrNameLst>
                                          <p:attrName>style.visibility</p:attrName>
                                        </p:attrNameLst>
                                      </p:cBhvr>
                                      <p:to>
                                        <p:strVal val="visible"/>
                                      </p:to>
                                    </p:set>
                                    <p:anim calcmode="lin" valueType="num">
                                      <p:cBhvr additive="base">
                                        <p:cTn id="64" dur="500" fill="hold"/>
                                        <p:tgtEl>
                                          <p:spTgt spid="25"/>
                                        </p:tgtEl>
                                        <p:attrNameLst>
                                          <p:attrName>ppt_x</p:attrName>
                                        </p:attrNameLst>
                                      </p:cBhvr>
                                      <p:tavLst>
                                        <p:tav tm="0">
                                          <p:val>
                                            <p:strVal val="#ppt_x"/>
                                          </p:val>
                                        </p:tav>
                                        <p:tav tm="100000">
                                          <p:val>
                                            <p:strVal val="#ppt_x"/>
                                          </p:val>
                                        </p:tav>
                                      </p:tavLst>
                                    </p:anim>
                                    <p:anim calcmode="lin" valueType="num">
                                      <p:cBhvr additive="base">
                                        <p:cTn id="65"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fade">
                                      <p:cBhvr>
                                        <p:cTn id="7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0" grpId="0" animBg="1"/>
      <p:bldP spid="11" grpId="0"/>
      <p:bldP spid="12" grpId="0" animBg="1"/>
      <p:bldP spid="13" grpId="0" animBg="1"/>
      <p:bldP spid="14" grpId="0" animBg="1"/>
      <p:bldP spid="23" grpId="0"/>
      <p:bldP spid="24" grpId="0" animBg="1"/>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381000"/>
            <a:ext cx="2470548" cy="923330"/>
          </a:xfrm>
          <a:prstGeom prst="rect">
            <a:avLst/>
          </a:prstGeom>
          <a:solidFill>
            <a:srgbClr val="FFFF00"/>
          </a:solidFill>
        </p:spPr>
        <p:txBody>
          <a:bodyPr wrap="none" lIns="91440" tIns="45720" rIns="91440" bIns="45720">
            <a:spAutoFit/>
          </a:bodyPr>
          <a:lstStyle/>
          <a:p>
            <a:pPr algn="ctr"/>
            <a:r>
              <a:rPr lang="en-US" sz="5400" dirty="0" err="1" smtClean="0">
                <a:ln w="18415" cmpd="sng">
                  <a:solidFill>
                    <a:sysClr val="windowText" lastClr="000000"/>
                  </a:solidFill>
                  <a:prstDash val="solid"/>
                </a:ln>
                <a:solidFill>
                  <a:srgbClr val="FFFFFF"/>
                </a:solidFill>
                <a:effectLst>
                  <a:outerShdw blurRad="63500" dir="3600000" algn="tl" rotWithShape="0">
                    <a:srgbClr val="000000">
                      <a:alpha val="70000"/>
                    </a:srgbClr>
                  </a:outerShdw>
                </a:effectLst>
              </a:rPr>
              <a:t>Avidya</a:t>
            </a:r>
            <a:endParaRPr lang="en-US" sz="5400" b="0" cap="none" spc="0" dirty="0">
              <a:ln w="18415" cmpd="sng">
                <a:solidFill>
                  <a:sysClr val="windowText" lastClr="000000"/>
                </a:solidFill>
                <a:prstDash val="solid"/>
              </a:ln>
              <a:solidFill>
                <a:srgbClr val="FFFFFF"/>
              </a:solidFill>
              <a:effectLst>
                <a:outerShdw blurRad="63500" dir="3600000" algn="tl" rotWithShape="0">
                  <a:srgbClr val="000000">
                    <a:alpha val="70000"/>
                  </a:srgbClr>
                </a:outerShdw>
              </a:effectLst>
            </a:endParaRPr>
          </a:p>
        </p:txBody>
      </p:sp>
      <p:sp>
        <p:nvSpPr>
          <p:cNvPr id="3" name="Rectangle 2"/>
          <p:cNvSpPr/>
          <p:nvPr/>
        </p:nvSpPr>
        <p:spPr>
          <a:xfrm>
            <a:off x="5472601" y="373117"/>
            <a:ext cx="2040944" cy="923330"/>
          </a:xfrm>
          <a:prstGeom prst="rect">
            <a:avLst/>
          </a:prstGeom>
          <a:solidFill>
            <a:srgbClr val="00B050"/>
          </a:solidFill>
        </p:spPr>
        <p:txBody>
          <a:bodyPr wrap="none" lIns="91440" tIns="45720" rIns="91440" bIns="45720">
            <a:spAutoFit/>
          </a:bodyPr>
          <a:lstStyle/>
          <a:p>
            <a:pPr algn="ctr"/>
            <a:r>
              <a:rPr lang="en-US" sz="5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V</a:t>
            </a:r>
            <a:r>
              <a:rPr lang="en-US" sz="5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idya</a:t>
            </a:r>
            <a:endPar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Rectangle 3"/>
          <p:cNvSpPr/>
          <p:nvPr/>
        </p:nvSpPr>
        <p:spPr>
          <a:xfrm>
            <a:off x="4343400" y="115614"/>
            <a:ext cx="152400" cy="67056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86000"/>
            <a:ext cx="2222500" cy="166687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6176" y="3809999"/>
            <a:ext cx="2607223" cy="297968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890" y="5299840"/>
            <a:ext cx="2782429" cy="155816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9725" y="1304330"/>
            <a:ext cx="2733675" cy="1666875"/>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5028" y="4259093"/>
            <a:ext cx="1478346" cy="983158"/>
          </a:xfrm>
          <a:prstGeom prst="rect">
            <a:avLst/>
          </a:prstGeom>
        </p:spPr>
      </p:pic>
      <p:sp>
        <p:nvSpPr>
          <p:cNvPr id="10" name="Content Placeholder 2"/>
          <p:cNvSpPr txBox="1">
            <a:spLocks/>
          </p:cNvSpPr>
          <p:nvPr/>
        </p:nvSpPr>
        <p:spPr>
          <a:xfrm>
            <a:off x="4495800" y="101162"/>
            <a:ext cx="4648200" cy="6513786"/>
          </a:xfrm>
          <a:prstGeom prst="rect">
            <a:avLst/>
          </a:prstGeom>
        </p:spPr>
        <p:style>
          <a:lnRef idx="2">
            <a:schemeClr val="accent3"/>
          </a:lnRef>
          <a:fillRef idx="1">
            <a:schemeClr val="lt1"/>
          </a:fillRef>
          <a:effectRef idx="0">
            <a:schemeClr val="accent3"/>
          </a:effectRef>
          <a:fontRef idx="minor">
            <a:schemeClr val="dk1"/>
          </a:fontRef>
        </p:style>
        <p:txBody>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algn="ctr">
              <a:buFontTx/>
              <a:buNone/>
            </a:pPr>
            <a:r>
              <a:rPr lang="en-US" altLang="en-US" sz="3200" dirty="0" smtClean="0">
                <a:solidFill>
                  <a:schemeClr val="bg2"/>
                </a:solidFill>
                <a:ea typeface="ＭＳ Ｐゴシック" charset="-128"/>
              </a:rPr>
              <a:t>Human persons identify themselves with their body or with their individual states of consciousness formed through contact with and attachment to sense objects.</a:t>
            </a:r>
          </a:p>
          <a:p>
            <a:pPr algn="ctr">
              <a:buFontTx/>
              <a:buNone/>
            </a:pPr>
            <a:endParaRPr lang="en-US" altLang="en-US" sz="1100" dirty="0" smtClean="0">
              <a:solidFill>
                <a:schemeClr val="bg2"/>
              </a:solidFill>
              <a:ea typeface="ＭＳ Ｐゴシック" charset="-128"/>
            </a:endParaRPr>
          </a:p>
          <a:p>
            <a:pPr algn="ctr">
              <a:buFontTx/>
              <a:buNone/>
            </a:pPr>
            <a:r>
              <a:rPr lang="en-US" altLang="en-US" sz="3200" dirty="0" smtClean="0">
                <a:solidFill>
                  <a:schemeClr val="bg2"/>
                </a:solidFill>
                <a:ea typeface="ＭＳ Ｐゴシック" charset="-128"/>
              </a:rPr>
              <a:t>This is the </a:t>
            </a:r>
            <a:r>
              <a:rPr lang="en-US" altLang="en-US" sz="3200" i="1" dirty="0" smtClean="0">
                <a:solidFill>
                  <a:schemeClr val="bg2"/>
                </a:solidFill>
                <a:ea typeface="ＭＳ Ｐゴシック" charset="-128"/>
              </a:rPr>
              <a:t>false ego </a:t>
            </a:r>
            <a:r>
              <a:rPr lang="en-US" altLang="en-US" sz="3200" dirty="0" smtClean="0">
                <a:solidFill>
                  <a:schemeClr val="bg2"/>
                </a:solidFill>
                <a:ea typeface="ＭＳ Ｐゴシック" charset="-128"/>
              </a:rPr>
              <a:t>or </a:t>
            </a:r>
            <a:r>
              <a:rPr lang="en-US" altLang="en-US" sz="3200" i="1" dirty="0" smtClean="0">
                <a:solidFill>
                  <a:schemeClr val="bg2"/>
                </a:solidFill>
                <a:ea typeface="ＭＳ Ｐゴシック" charset="-128"/>
              </a:rPr>
              <a:t>false self</a:t>
            </a:r>
            <a:r>
              <a:rPr lang="en-US" altLang="en-US" sz="3200" dirty="0" smtClean="0">
                <a:solidFill>
                  <a:schemeClr val="bg2"/>
                </a:solidFill>
                <a:ea typeface="ＭＳ Ｐゴシック" charset="-128"/>
              </a:rPr>
              <a:t>. 11</a:t>
            </a:r>
          </a:p>
          <a:p>
            <a:pPr algn="ctr">
              <a:buFontTx/>
              <a:buNone/>
            </a:pPr>
            <a:endParaRPr lang="en-US" altLang="en-US" sz="1100" dirty="0" smtClean="0">
              <a:solidFill>
                <a:schemeClr val="bg2"/>
              </a:solidFill>
              <a:ea typeface="ＭＳ Ｐゴシック" charset="-128"/>
            </a:endParaRPr>
          </a:p>
        </p:txBody>
      </p:sp>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19599" y="3358055"/>
            <a:ext cx="4666593" cy="3499945"/>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37992" y="1333500"/>
            <a:ext cx="4433355" cy="3251127"/>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79171" y="2903289"/>
            <a:ext cx="2307021" cy="2933047"/>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92631" y="3358055"/>
            <a:ext cx="4637224" cy="3481552"/>
          </a:xfrm>
          <a:prstGeom prst="rect">
            <a:avLst/>
          </a:prstGeom>
        </p:spPr>
      </p:pic>
    </p:spTree>
    <p:extLst>
      <p:ext uri="{BB962C8B-B14F-4D97-AF65-F5344CB8AC3E}">
        <p14:creationId xmlns:p14="http://schemas.microsoft.com/office/powerpoint/2010/main" val="425514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0">
                                            <p:bg/>
                                          </p:spTgt>
                                        </p:tgtEl>
                                        <p:attrNameLst>
                                          <p:attrName>style.visibility</p:attrName>
                                        </p:attrNameLst>
                                      </p:cBhvr>
                                      <p:to>
                                        <p:strVal val="visible"/>
                                      </p:to>
                                    </p:set>
                                    <p:animEffect transition="in" filter="fade">
                                      <p:cBhvr>
                                        <p:cTn id="31" dur="2000"/>
                                        <p:tgtEl>
                                          <p:spTgt spid="10">
                                            <p:bg/>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xEl>
                                              <p:pRg st="0" end="0"/>
                                            </p:txEl>
                                          </p:spTgt>
                                        </p:tgtEl>
                                        <p:attrNameLst>
                                          <p:attrName>style.visibility</p:attrName>
                                        </p:attrNameLst>
                                      </p:cBhvr>
                                      <p:to>
                                        <p:strVal val="visible"/>
                                      </p:to>
                                    </p:set>
                                    <p:animEffect transition="in" filter="fade">
                                      <p:cBhvr>
                                        <p:cTn id="36" dur="2000"/>
                                        <p:tgtEl>
                                          <p:spTgt spid="10">
                                            <p:txEl>
                                              <p:pRg st="0" end="0"/>
                                            </p:txEl>
                                          </p:spTgt>
                                        </p:tgtEl>
                                      </p:cBhvr>
                                    </p:animEffect>
                                  </p:childTnLst>
                                </p:cTn>
                              </p:par>
                            </p:childTnLst>
                          </p:cTn>
                        </p:par>
                        <p:par>
                          <p:cTn id="37" fill="hold">
                            <p:stCondLst>
                              <p:cond delay="2000"/>
                            </p:stCondLst>
                            <p:childTnLst>
                              <p:par>
                                <p:cTn id="38" presetID="10" presetClass="entr" presetSubtype="0" fill="hold" grpId="0" nodeType="afterEffect">
                                  <p:stCondLst>
                                    <p:cond delay="0"/>
                                  </p:stCondLst>
                                  <p:childTnLst>
                                    <p:set>
                                      <p:cBhvr>
                                        <p:cTn id="39" dur="1" fill="hold">
                                          <p:stCondLst>
                                            <p:cond delay="0"/>
                                          </p:stCondLst>
                                        </p:cTn>
                                        <p:tgtEl>
                                          <p:spTgt spid="10">
                                            <p:txEl>
                                              <p:pRg st="2" end="2"/>
                                            </p:txEl>
                                          </p:spTgt>
                                        </p:tgtEl>
                                        <p:attrNameLst>
                                          <p:attrName>style.visibility</p:attrName>
                                        </p:attrNameLst>
                                      </p:cBhvr>
                                      <p:to>
                                        <p:strVal val="visible"/>
                                      </p:to>
                                    </p:set>
                                    <p:animEffect transition="in" filter="fade">
                                      <p:cBhvr>
                                        <p:cTn id="40" dur="2000"/>
                                        <p:tgtEl>
                                          <p:spTgt spid="10">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10">
                                            <p:txEl>
                                              <p:pRg st="0" end="0"/>
                                            </p:txEl>
                                          </p:spTgt>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0">
                                            <p:txEl>
                                              <p:pRg st="2" end="2"/>
                                            </p:txEl>
                                          </p:spTgt>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0">
                                            <p:bg/>
                                          </p:spTgt>
                                        </p:tgtEl>
                                        <p:attrNameLst>
                                          <p:attrName>style.visibility</p:attrName>
                                        </p:attrNameLst>
                                      </p:cBhvr>
                                      <p:to>
                                        <p:strVal val="hidden"/>
                                      </p:to>
                                    </p:set>
                                  </p:childTnLst>
                                </p:cTn>
                              </p:par>
                            </p:childTnLst>
                          </p:cTn>
                        </p:par>
                        <p:par>
                          <p:cTn id="49" fill="hold">
                            <p:stCondLst>
                              <p:cond delay="0"/>
                            </p:stCondLst>
                            <p:childTnLst>
                              <p:par>
                                <p:cTn id="50" presetID="10" presetClass="entr" presetSubtype="0" fill="hold"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child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500"/>
                                        <p:tgtEl>
                                          <p:spTgt spid="13"/>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fade">
                                      <p:cBhvr>
                                        <p:cTn id="6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P spid="10" grpId="1" build="allAtOnce"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0" y="23648"/>
            <a:ext cx="60960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charset="0"/>
                <a:ea typeface="ＭＳ Ｐゴシック" charset="-128"/>
              </a:defRPr>
            </a:lvl1pPr>
            <a:lvl2pPr marL="37931725" indent="-37474525" eaLnBrk="0" hangingPunct="0">
              <a:spcBef>
                <a:spcPct val="20000"/>
              </a:spcBef>
              <a:buChar char="–"/>
              <a:defRPr sz="2800">
                <a:solidFill>
                  <a:schemeClr val="tx1"/>
                </a:solidFill>
                <a:latin typeface="Times New Roman" charset="0"/>
                <a:ea typeface="ＭＳ Ｐゴシック" charset="-128"/>
              </a:defRPr>
            </a:lvl2pPr>
            <a:lvl3pPr marL="1143000" indent="-228600" eaLnBrk="0" hangingPunct="0">
              <a:spcBef>
                <a:spcPct val="20000"/>
              </a:spcBef>
              <a:buChar char="•"/>
              <a:defRPr sz="2400">
                <a:solidFill>
                  <a:schemeClr val="tx1"/>
                </a:solidFill>
                <a:latin typeface="Times New Roman" charset="0"/>
                <a:ea typeface="ＭＳ Ｐゴシック" charset="-128"/>
              </a:defRPr>
            </a:lvl3pPr>
            <a:lvl4pPr marL="1600200" indent="-228600" eaLnBrk="0" hangingPunct="0">
              <a:spcBef>
                <a:spcPct val="20000"/>
              </a:spcBef>
              <a:buChar char="–"/>
              <a:defRPr sz="2000">
                <a:solidFill>
                  <a:schemeClr val="tx1"/>
                </a:solidFill>
                <a:latin typeface="Times New Roman" charset="0"/>
                <a:ea typeface="ＭＳ Ｐゴシック" charset="-128"/>
              </a:defRPr>
            </a:lvl4pPr>
            <a:lvl5pPr marL="2057400" indent="-228600" eaLnBrk="0" hangingPunct="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eaLnBrk="1" hangingPunct="1">
              <a:spcBef>
                <a:spcPct val="0"/>
              </a:spcBef>
              <a:buFontTx/>
              <a:buNone/>
            </a:pPr>
            <a:r>
              <a:rPr lang="en-US" altLang="en-US" sz="2800" b="1" dirty="0">
                <a:solidFill>
                  <a:srgbClr val="FFFF00"/>
                </a:solidFill>
              </a:rPr>
              <a:t>The cycle of death and rebirth is </a:t>
            </a:r>
            <a:r>
              <a:rPr lang="en-US" altLang="en-US" sz="2800" b="1" dirty="0" smtClean="0">
                <a:solidFill>
                  <a:srgbClr val="FFFF00"/>
                </a:solidFill>
              </a:rPr>
              <a:t>called</a:t>
            </a:r>
          </a:p>
          <a:p>
            <a:pPr algn="ctr" eaLnBrk="1" hangingPunct="1">
              <a:spcBef>
                <a:spcPct val="0"/>
              </a:spcBef>
              <a:buFontTx/>
              <a:buNone/>
            </a:pPr>
            <a:r>
              <a:rPr lang="en-US" altLang="en-US" sz="2800" b="1" dirty="0" smtClean="0">
                <a:solidFill>
                  <a:srgbClr val="FFFF00"/>
                </a:solidFill>
              </a:rPr>
              <a:t> </a:t>
            </a:r>
            <a:r>
              <a:rPr lang="en-US" altLang="en-US" sz="2800" b="1" dirty="0">
                <a:solidFill>
                  <a:srgbClr val="FFFF00"/>
                </a:solidFill>
              </a:rPr>
              <a:t>Samsara.</a:t>
            </a:r>
          </a:p>
          <a:p>
            <a:pPr algn="ctr" eaLnBrk="1" hangingPunct="1">
              <a:spcBef>
                <a:spcPct val="0"/>
              </a:spcBef>
              <a:buFontTx/>
              <a:buNone/>
            </a:pPr>
            <a:endParaRPr lang="en-US" altLang="en-US" sz="2800" b="1" dirty="0">
              <a:solidFill>
                <a:srgbClr val="FFFF00"/>
              </a:solidFill>
            </a:endParaRPr>
          </a:p>
          <a:p>
            <a:pPr algn="ctr" eaLnBrk="1" hangingPunct="1">
              <a:spcBef>
                <a:spcPct val="0"/>
              </a:spcBef>
              <a:buFontTx/>
              <a:buNone/>
            </a:pPr>
            <a:r>
              <a:rPr lang="en-US" altLang="en-US" sz="2800" b="1" dirty="0">
                <a:ln>
                  <a:solidFill>
                    <a:schemeClr val="accent4">
                      <a:lumMod val="60000"/>
                      <a:lumOff val="40000"/>
                    </a:schemeClr>
                  </a:solidFill>
                </a:ln>
                <a:solidFill>
                  <a:schemeClr val="accent3">
                    <a:lumMod val="60000"/>
                    <a:lumOff val="40000"/>
                  </a:schemeClr>
                </a:solidFill>
              </a:rPr>
              <a:t>Its fuel or energy is called </a:t>
            </a:r>
          </a:p>
          <a:p>
            <a:pPr algn="ctr" eaLnBrk="1" hangingPunct="1">
              <a:spcBef>
                <a:spcPct val="0"/>
              </a:spcBef>
              <a:buFontTx/>
              <a:buNone/>
            </a:pPr>
            <a:r>
              <a:rPr lang="en-US" altLang="en-US" sz="2800" b="1" dirty="0">
                <a:ln>
                  <a:solidFill>
                    <a:schemeClr val="accent4">
                      <a:lumMod val="60000"/>
                      <a:lumOff val="40000"/>
                    </a:schemeClr>
                  </a:solidFill>
                </a:ln>
                <a:solidFill>
                  <a:schemeClr val="accent3">
                    <a:lumMod val="60000"/>
                    <a:lumOff val="40000"/>
                  </a:schemeClr>
                </a:solidFill>
              </a:rPr>
              <a:t>Karma.</a:t>
            </a:r>
          </a:p>
          <a:p>
            <a:pPr algn="ctr" eaLnBrk="1" hangingPunct="1">
              <a:spcBef>
                <a:spcPct val="0"/>
              </a:spcBef>
              <a:buFontTx/>
              <a:buNone/>
            </a:pPr>
            <a:endParaRPr lang="en-US" altLang="en-US" sz="2800" b="1" dirty="0">
              <a:solidFill>
                <a:srgbClr val="FFFF00"/>
              </a:solidFill>
            </a:endParaRPr>
          </a:p>
          <a:p>
            <a:pPr algn="ctr" eaLnBrk="1" hangingPunct="1">
              <a:spcBef>
                <a:spcPct val="0"/>
              </a:spcBef>
              <a:buFontTx/>
              <a:buNone/>
            </a:pPr>
            <a:r>
              <a:rPr lang="en-US" altLang="en-US" sz="2800" b="1" dirty="0">
                <a:solidFill>
                  <a:schemeClr val="accent6">
                    <a:lumMod val="20000"/>
                    <a:lumOff val="80000"/>
                  </a:schemeClr>
                </a:solidFill>
              </a:rPr>
              <a:t>The termination of the cycle is called </a:t>
            </a:r>
          </a:p>
          <a:p>
            <a:pPr algn="ctr" eaLnBrk="1" hangingPunct="1">
              <a:spcBef>
                <a:spcPct val="0"/>
              </a:spcBef>
              <a:buFontTx/>
              <a:buNone/>
            </a:pPr>
            <a:r>
              <a:rPr lang="en-US" altLang="en-US" sz="2800" b="1" dirty="0">
                <a:solidFill>
                  <a:schemeClr val="accent6">
                    <a:lumMod val="20000"/>
                    <a:lumOff val="80000"/>
                  </a:schemeClr>
                </a:solidFill>
              </a:rPr>
              <a:t>Moksha.</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68030"/>
            <a:ext cx="9144000" cy="3089970"/>
          </a:xfrm>
          <a:prstGeom prst="rect">
            <a:avLst/>
          </a:prstGeom>
        </p:spPr>
      </p:pic>
      <p:sp>
        <p:nvSpPr>
          <p:cNvPr id="4" name="Rectangle 3"/>
          <p:cNvSpPr/>
          <p:nvPr/>
        </p:nvSpPr>
        <p:spPr>
          <a:xfrm>
            <a:off x="152400" y="3886200"/>
            <a:ext cx="6141425" cy="1569660"/>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r>
              <a:rPr lang="en-US" altLang="en-US" sz="2400" b="1" dirty="0" err="1">
                <a:solidFill>
                  <a:sysClr val="windowText" lastClr="000000"/>
                </a:solidFill>
              </a:rPr>
              <a:t>sanskrit</a:t>
            </a:r>
            <a:r>
              <a:rPr lang="en-US" altLang="en-US" sz="2400" b="1" dirty="0">
                <a:solidFill>
                  <a:sysClr val="windowText" lastClr="000000"/>
                </a:solidFill>
              </a:rPr>
              <a:t> root </a:t>
            </a:r>
            <a:r>
              <a:rPr lang="en-US" altLang="en-US" sz="2400" b="1" i="1" dirty="0" err="1">
                <a:solidFill>
                  <a:sysClr val="windowText" lastClr="000000"/>
                </a:solidFill>
              </a:rPr>
              <a:t>kri</a:t>
            </a:r>
            <a:r>
              <a:rPr lang="en-US" altLang="en-US" sz="2400" b="1" dirty="0">
                <a:solidFill>
                  <a:sysClr val="windowText" lastClr="000000"/>
                </a:solidFill>
              </a:rPr>
              <a:t>, meaning “action</a:t>
            </a:r>
            <a:r>
              <a:rPr lang="en-US" altLang="en-US" sz="2400" b="1" dirty="0" smtClean="0">
                <a:solidFill>
                  <a:sysClr val="windowText" lastClr="000000"/>
                </a:solidFill>
              </a:rPr>
              <a:t>”. </a:t>
            </a:r>
          </a:p>
          <a:p>
            <a:r>
              <a:rPr lang="en-US" altLang="en-US" sz="2400" b="1" i="1" dirty="0" smtClean="0">
                <a:solidFill>
                  <a:sysClr val="windowText" lastClr="000000"/>
                </a:solidFill>
              </a:rPr>
              <a:t>karma</a:t>
            </a:r>
            <a:r>
              <a:rPr lang="en-US" altLang="en-US" sz="2400" b="1" dirty="0" smtClean="0">
                <a:solidFill>
                  <a:sysClr val="windowText" lastClr="000000"/>
                </a:solidFill>
              </a:rPr>
              <a:t> </a:t>
            </a:r>
            <a:r>
              <a:rPr lang="en-US" altLang="en-US" sz="2400" b="1" dirty="0">
                <a:solidFill>
                  <a:sysClr val="windowText" lastClr="000000"/>
                </a:solidFill>
              </a:rPr>
              <a:t>is a law of cause and effect </a:t>
            </a:r>
            <a:endParaRPr lang="en-US" altLang="en-US" sz="2400" b="1" dirty="0" smtClean="0">
              <a:solidFill>
                <a:sysClr val="windowText" lastClr="000000"/>
              </a:solidFill>
            </a:endParaRPr>
          </a:p>
          <a:p>
            <a:r>
              <a:rPr lang="en-US" altLang="en-US" sz="2400" b="1" dirty="0" smtClean="0">
                <a:solidFill>
                  <a:sysClr val="windowText" lastClr="000000"/>
                </a:solidFill>
              </a:rPr>
              <a:t>according </a:t>
            </a:r>
            <a:r>
              <a:rPr lang="en-US" altLang="en-US" sz="2400" b="1" dirty="0">
                <a:solidFill>
                  <a:sysClr val="windowText" lastClr="000000"/>
                </a:solidFill>
              </a:rPr>
              <a:t>to which actions in one lifetime </a:t>
            </a:r>
            <a:endParaRPr lang="en-US" altLang="en-US" sz="2400" b="1" dirty="0" smtClean="0">
              <a:solidFill>
                <a:sysClr val="windowText" lastClr="000000"/>
              </a:solidFill>
            </a:endParaRPr>
          </a:p>
          <a:p>
            <a:r>
              <a:rPr lang="en-US" altLang="en-US" sz="2400" b="1" dirty="0" smtClean="0">
                <a:solidFill>
                  <a:sysClr val="windowText" lastClr="000000"/>
                </a:solidFill>
              </a:rPr>
              <a:t>influence </a:t>
            </a:r>
            <a:r>
              <a:rPr lang="en-US" altLang="en-US" sz="2400" b="1" dirty="0">
                <a:solidFill>
                  <a:sysClr val="windowText" lastClr="000000"/>
                </a:solidFill>
              </a:rPr>
              <a:t>actions in a subsequent </a:t>
            </a:r>
            <a:r>
              <a:rPr lang="en-US" altLang="en-US" sz="2400" b="1" dirty="0" smtClean="0">
                <a:solidFill>
                  <a:sysClr val="windowText" lastClr="000000"/>
                </a:solidFill>
              </a:rPr>
              <a:t>life.12</a:t>
            </a:r>
            <a:endParaRPr lang="en-US" sz="2400" b="1" dirty="0">
              <a:solidFill>
                <a:sysClr val="windowText" lastClr="000000"/>
              </a:solidFill>
            </a:endParaRPr>
          </a:p>
        </p:txBody>
      </p:sp>
      <p:sp>
        <p:nvSpPr>
          <p:cNvPr id="5" name="Rectangle 4"/>
          <p:cNvSpPr/>
          <p:nvPr/>
        </p:nvSpPr>
        <p:spPr>
          <a:xfrm>
            <a:off x="6096000" y="152400"/>
            <a:ext cx="3035618" cy="4832092"/>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pPr algn="ctr">
              <a:spcBef>
                <a:spcPct val="0"/>
              </a:spcBef>
            </a:pPr>
            <a:r>
              <a:rPr lang="en-US" altLang="en-US" sz="2800" b="1" dirty="0">
                <a:solidFill>
                  <a:srgbClr val="FFFF00"/>
                </a:solidFill>
              </a:rPr>
              <a:t>Rebirth is not desirable. </a:t>
            </a:r>
          </a:p>
          <a:p>
            <a:pPr algn="ctr">
              <a:spcBef>
                <a:spcPct val="0"/>
              </a:spcBef>
            </a:pPr>
            <a:r>
              <a:rPr lang="en-US" altLang="en-US" sz="2800" b="1" dirty="0">
                <a:solidFill>
                  <a:srgbClr val="FFFF00"/>
                </a:solidFill>
              </a:rPr>
              <a:t>It implies that a person is still trapped in ignorance about the nature of reality through various attachments to sense objects.</a:t>
            </a:r>
          </a:p>
        </p:txBody>
      </p:sp>
    </p:spTree>
    <p:extLst>
      <p:ext uri="{BB962C8B-B14F-4D97-AF65-F5344CB8AC3E}">
        <p14:creationId xmlns:p14="http://schemas.microsoft.com/office/powerpoint/2010/main" val="54169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85800" y="228600"/>
            <a:ext cx="7772400" cy="1143000"/>
          </a:xfrm>
          <a:prstGeom prst="rect">
            <a:avLst/>
          </a:prstGeom>
        </p:spPr>
        <p:txBody>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endParaRPr lang="ru-RU" altLang="en-US" dirty="0" smtClean="0"/>
          </a:p>
        </p:txBody>
      </p:sp>
      <p:sp>
        <p:nvSpPr>
          <p:cNvPr id="3" name="Rectangle 3"/>
          <p:cNvSpPr txBox="1">
            <a:spLocks noChangeArrowheads="1"/>
          </p:cNvSpPr>
          <p:nvPr/>
        </p:nvSpPr>
        <p:spPr>
          <a:xfrm>
            <a:off x="685800" y="818492"/>
            <a:ext cx="7772400" cy="5582307"/>
          </a:xfrm>
          <a:prstGeom prst="rect">
            <a:avLst/>
          </a:prstGeom>
        </p:spPr>
        <p:txBody>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a:spcBef>
                <a:spcPct val="10000"/>
              </a:spcBef>
              <a:buClr>
                <a:srgbClr val="FF0000"/>
              </a:buClr>
              <a:buSzPct val="120000"/>
              <a:buFont typeface="Symbol" pitchFamily="18" charset="2"/>
              <a:buChar char="·"/>
            </a:pPr>
            <a:r>
              <a:rPr lang="en-CA" altLang="en-US" sz="3200" b="1" dirty="0" smtClean="0"/>
              <a:t>General principles of the philosophy</a:t>
            </a:r>
            <a:r>
              <a:rPr lang="ru-RU" altLang="en-US" sz="3200" b="1" dirty="0" smtClean="0"/>
              <a:t> </a:t>
            </a:r>
            <a:r>
              <a:rPr lang="en-US" altLang="en-US" sz="3200" b="1" dirty="0" smtClean="0"/>
              <a:t>of </a:t>
            </a:r>
            <a:r>
              <a:rPr lang="en-CA" altLang="en-US" sz="3200" b="1" dirty="0" smtClean="0"/>
              <a:t>East and West</a:t>
            </a:r>
            <a:endParaRPr lang="ru-RU" altLang="en-US" sz="3200" b="1" dirty="0" smtClean="0"/>
          </a:p>
          <a:p>
            <a:pPr>
              <a:spcBef>
                <a:spcPct val="10000"/>
              </a:spcBef>
              <a:buClr>
                <a:srgbClr val="FF0000"/>
              </a:buClr>
              <a:buSzPct val="120000"/>
              <a:buFont typeface="Symbol" pitchFamily="18" charset="2"/>
              <a:buChar char="·"/>
            </a:pPr>
            <a:r>
              <a:rPr lang="en-CA" altLang="en-US" sz="3200" b="1" dirty="0" smtClean="0"/>
              <a:t>Ancient Indian Philosophy and its main philosophical and religious tendencies.</a:t>
            </a:r>
          </a:p>
          <a:p>
            <a:pPr lvl="1">
              <a:spcBef>
                <a:spcPct val="10000"/>
              </a:spcBef>
              <a:buClr>
                <a:srgbClr val="FF0000"/>
              </a:buClr>
              <a:buSzPct val="120000"/>
              <a:buFont typeface="Symbol" pitchFamily="18" charset="2"/>
              <a:buChar char="·"/>
            </a:pPr>
            <a:r>
              <a:rPr lang="en-CA" altLang="en-US" b="1" dirty="0" smtClean="0"/>
              <a:t>Vedanta</a:t>
            </a:r>
          </a:p>
          <a:p>
            <a:pPr lvl="1">
              <a:spcBef>
                <a:spcPct val="10000"/>
              </a:spcBef>
              <a:buClr>
                <a:srgbClr val="FF0000"/>
              </a:buClr>
              <a:buSzPct val="120000"/>
              <a:buFont typeface="Symbol" pitchFamily="18" charset="2"/>
              <a:buChar char="·"/>
            </a:pPr>
            <a:r>
              <a:rPr lang="en-CA" altLang="en-US" b="1" dirty="0" smtClean="0"/>
              <a:t>Buddhism</a:t>
            </a:r>
            <a:endParaRPr lang="ru-RU" altLang="en-US" b="1" dirty="0" smtClean="0"/>
          </a:p>
          <a:p>
            <a:pPr>
              <a:spcBef>
                <a:spcPct val="10000"/>
              </a:spcBef>
              <a:buClr>
                <a:srgbClr val="FF0000"/>
              </a:buClr>
              <a:buSzPct val="120000"/>
              <a:buFont typeface="Symbol" pitchFamily="18" charset="2"/>
              <a:buChar char="·"/>
            </a:pPr>
            <a:r>
              <a:rPr lang="en-CA" altLang="en-US" sz="3200" b="1" dirty="0" smtClean="0"/>
              <a:t>Ancient </a:t>
            </a:r>
            <a:r>
              <a:rPr lang="en-CA" altLang="en-US" sz="3200" b="1" dirty="0"/>
              <a:t>Chinese philosophy and its main schools</a:t>
            </a:r>
            <a:r>
              <a:rPr lang="en-CA" altLang="en-US" sz="3200" b="1" dirty="0" smtClean="0"/>
              <a:t>.</a:t>
            </a:r>
          </a:p>
          <a:p>
            <a:pPr lvl="1">
              <a:spcBef>
                <a:spcPct val="10000"/>
              </a:spcBef>
              <a:buClr>
                <a:srgbClr val="FF0000"/>
              </a:buClr>
              <a:buSzPct val="120000"/>
              <a:buFont typeface="Symbol" pitchFamily="18" charset="2"/>
              <a:buChar char="·"/>
            </a:pPr>
            <a:r>
              <a:rPr lang="en-CA" altLang="en-US" b="1" dirty="0" smtClean="0"/>
              <a:t>Taoism</a:t>
            </a:r>
          </a:p>
          <a:p>
            <a:pPr lvl="1">
              <a:spcBef>
                <a:spcPct val="10000"/>
              </a:spcBef>
              <a:buClr>
                <a:srgbClr val="FF0000"/>
              </a:buClr>
              <a:buSzPct val="120000"/>
              <a:buFont typeface="Symbol" pitchFamily="18" charset="2"/>
              <a:buChar char="·"/>
            </a:pPr>
            <a:r>
              <a:rPr lang="en-CA" altLang="en-US" b="1" dirty="0" smtClean="0"/>
              <a:t>Confucianism 1</a:t>
            </a:r>
            <a:endParaRPr lang="ru-RU" altLang="en-US" b="1" dirty="0"/>
          </a:p>
          <a:p>
            <a:pPr marL="137160" indent="0">
              <a:buNone/>
              <a:defRPr/>
            </a:pPr>
            <a:endParaRPr lang="en-US" sz="3200" b="1" dirty="0"/>
          </a:p>
        </p:txBody>
      </p:sp>
    </p:spTree>
    <p:extLst>
      <p:ext uri="{BB962C8B-B14F-4D97-AF65-F5344CB8AC3E}">
        <p14:creationId xmlns:p14="http://schemas.microsoft.com/office/powerpoint/2010/main" val="10186822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304800" y="152400"/>
            <a:ext cx="83058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charset="0"/>
                <a:ea typeface="ＭＳ Ｐゴシック" charset="-128"/>
              </a:defRPr>
            </a:lvl1pPr>
            <a:lvl2pPr marL="37931725" indent="-37474525" eaLnBrk="0" hangingPunct="0">
              <a:spcBef>
                <a:spcPct val="20000"/>
              </a:spcBef>
              <a:buChar char="–"/>
              <a:defRPr sz="2800">
                <a:solidFill>
                  <a:schemeClr val="tx1"/>
                </a:solidFill>
                <a:latin typeface="Times New Roman" charset="0"/>
                <a:ea typeface="ＭＳ Ｐゴシック" charset="-128"/>
              </a:defRPr>
            </a:lvl2pPr>
            <a:lvl3pPr marL="1143000" indent="-228600" eaLnBrk="0" hangingPunct="0">
              <a:spcBef>
                <a:spcPct val="20000"/>
              </a:spcBef>
              <a:buChar char="•"/>
              <a:defRPr sz="2400">
                <a:solidFill>
                  <a:schemeClr val="tx1"/>
                </a:solidFill>
                <a:latin typeface="Times New Roman" charset="0"/>
                <a:ea typeface="ＭＳ Ｐゴシック" charset="-128"/>
              </a:defRPr>
            </a:lvl3pPr>
            <a:lvl4pPr marL="1600200" indent="-228600" eaLnBrk="0" hangingPunct="0">
              <a:spcBef>
                <a:spcPct val="20000"/>
              </a:spcBef>
              <a:buChar char="–"/>
              <a:defRPr sz="2000">
                <a:solidFill>
                  <a:schemeClr val="tx1"/>
                </a:solidFill>
                <a:latin typeface="Times New Roman" charset="0"/>
                <a:ea typeface="ＭＳ Ｐゴシック" charset="-128"/>
              </a:defRPr>
            </a:lvl4pPr>
            <a:lvl5pPr marL="2057400" indent="-228600" eaLnBrk="0" hangingPunct="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eaLnBrk="1" hangingPunct="1">
              <a:spcBef>
                <a:spcPct val="0"/>
              </a:spcBef>
              <a:buFontTx/>
              <a:buNone/>
            </a:pPr>
            <a:r>
              <a:rPr lang="en-US" altLang="en-US" sz="4000" i="1" dirty="0">
                <a:solidFill>
                  <a:srgbClr val="FFFF00"/>
                </a:solidFill>
              </a:rPr>
              <a:t>Moksha </a:t>
            </a:r>
            <a:r>
              <a:rPr lang="en-US" altLang="en-US" sz="4000" dirty="0">
                <a:solidFill>
                  <a:srgbClr val="FFFF00"/>
                </a:solidFill>
              </a:rPr>
              <a:t>is the state of release from </a:t>
            </a:r>
            <a:r>
              <a:rPr lang="en-US" altLang="en-US" sz="4000" i="1" dirty="0">
                <a:solidFill>
                  <a:srgbClr val="FFFF00"/>
                </a:solidFill>
              </a:rPr>
              <a:t>samsara</a:t>
            </a:r>
            <a:r>
              <a:rPr lang="en-US" altLang="en-US" sz="4000" dirty="0">
                <a:solidFill>
                  <a:srgbClr val="FFFF00"/>
                </a:solidFill>
              </a:rPr>
              <a:t>.</a:t>
            </a:r>
          </a:p>
        </p:txBody>
      </p:sp>
      <p:sp>
        <p:nvSpPr>
          <p:cNvPr id="3" name="TextBox 2"/>
          <p:cNvSpPr txBox="1">
            <a:spLocks noChangeArrowheads="1"/>
          </p:cNvSpPr>
          <p:nvPr/>
        </p:nvSpPr>
        <p:spPr bwMode="auto">
          <a:xfrm>
            <a:off x="0" y="1463128"/>
            <a:ext cx="914399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charset="0"/>
                <a:ea typeface="ＭＳ Ｐゴシック" charset="-128"/>
              </a:defRPr>
            </a:lvl1pPr>
            <a:lvl2pPr marL="37931725" indent="-37474525" eaLnBrk="0" hangingPunct="0">
              <a:spcBef>
                <a:spcPct val="20000"/>
              </a:spcBef>
              <a:buChar char="–"/>
              <a:defRPr sz="2800">
                <a:solidFill>
                  <a:schemeClr val="tx1"/>
                </a:solidFill>
                <a:latin typeface="Times New Roman" charset="0"/>
                <a:ea typeface="ＭＳ Ｐゴシック" charset="-128"/>
              </a:defRPr>
            </a:lvl2pPr>
            <a:lvl3pPr marL="1143000" indent="-228600" eaLnBrk="0" hangingPunct="0">
              <a:spcBef>
                <a:spcPct val="20000"/>
              </a:spcBef>
              <a:buChar char="•"/>
              <a:defRPr sz="2400">
                <a:solidFill>
                  <a:schemeClr val="tx1"/>
                </a:solidFill>
                <a:latin typeface="Times New Roman" charset="0"/>
                <a:ea typeface="ＭＳ Ｐゴシック" charset="-128"/>
              </a:defRPr>
            </a:lvl3pPr>
            <a:lvl4pPr marL="1600200" indent="-228600" eaLnBrk="0" hangingPunct="0">
              <a:spcBef>
                <a:spcPct val="20000"/>
              </a:spcBef>
              <a:buChar char="–"/>
              <a:defRPr sz="2000">
                <a:solidFill>
                  <a:schemeClr val="tx1"/>
                </a:solidFill>
                <a:latin typeface="Times New Roman" charset="0"/>
                <a:ea typeface="ＭＳ Ｐゴシック" charset="-128"/>
              </a:defRPr>
            </a:lvl4pPr>
            <a:lvl5pPr marL="2057400" indent="-228600" eaLnBrk="0" hangingPunct="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en-US" altLang="en-US" b="1" dirty="0">
                <a:solidFill>
                  <a:srgbClr val="FFFF00"/>
                </a:solidFill>
              </a:rPr>
              <a:t>Attachments =&gt; False Ego =&gt; Karma =&gt; Samsara</a:t>
            </a:r>
          </a:p>
        </p:txBody>
      </p:sp>
      <p:sp>
        <p:nvSpPr>
          <p:cNvPr id="4" name="TextBox 3"/>
          <p:cNvSpPr txBox="1">
            <a:spLocks noChangeArrowheads="1"/>
          </p:cNvSpPr>
          <p:nvPr/>
        </p:nvSpPr>
        <p:spPr bwMode="auto">
          <a:xfrm>
            <a:off x="296917" y="5270281"/>
            <a:ext cx="8510752" cy="1384995"/>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spcBef>
                <a:spcPct val="20000"/>
              </a:spcBef>
              <a:buChar char="•"/>
              <a:defRPr sz="3200">
                <a:solidFill>
                  <a:schemeClr val="tx1"/>
                </a:solidFill>
                <a:latin typeface="Times New Roman" charset="0"/>
                <a:ea typeface="ＭＳ Ｐゴシック" charset="-128"/>
              </a:defRPr>
            </a:lvl1pPr>
            <a:lvl2pPr marL="37931725" indent="-37474525" eaLnBrk="0" hangingPunct="0">
              <a:spcBef>
                <a:spcPct val="20000"/>
              </a:spcBef>
              <a:buChar char="–"/>
              <a:defRPr sz="2800">
                <a:solidFill>
                  <a:schemeClr val="tx1"/>
                </a:solidFill>
                <a:latin typeface="Times New Roman" charset="0"/>
                <a:ea typeface="ＭＳ Ｐゴシック" charset="-128"/>
              </a:defRPr>
            </a:lvl2pPr>
            <a:lvl3pPr marL="1143000" indent="-228600" eaLnBrk="0" hangingPunct="0">
              <a:spcBef>
                <a:spcPct val="20000"/>
              </a:spcBef>
              <a:buChar char="•"/>
              <a:defRPr sz="2400">
                <a:solidFill>
                  <a:schemeClr val="tx1"/>
                </a:solidFill>
                <a:latin typeface="Times New Roman" charset="0"/>
                <a:ea typeface="ＭＳ Ｐゴシック" charset="-128"/>
              </a:defRPr>
            </a:lvl3pPr>
            <a:lvl4pPr marL="1600200" indent="-228600" eaLnBrk="0" hangingPunct="0">
              <a:spcBef>
                <a:spcPct val="20000"/>
              </a:spcBef>
              <a:buChar char="–"/>
              <a:defRPr sz="2000">
                <a:solidFill>
                  <a:schemeClr val="tx1"/>
                </a:solidFill>
                <a:latin typeface="Times New Roman" charset="0"/>
                <a:ea typeface="ＭＳ Ｐゴシック" charset="-128"/>
              </a:defRPr>
            </a:lvl4pPr>
            <a:lvl5pPr marL="2057400" indent="-228600" eaLnBrk="0" hangingPunct="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eaLnBrk="1" hangingPunct="1">
              <a:spcBef>
                <a:spcPct val="0"/>
              </a:spcBef>
              <a:buFontTx/>
              <a:buNone/>
            </a:pPr>
            <a:r>
              <a:rPr lang="en-US" altLang="en-US" sz="2800" b="1" dirty="0">
                <a:solidFill>
                  <a:schemeClr val="bg1"/>
                </a:solidFill>
              </a:rPr>
              <a:t>What is required is a dismantling or dissolution of the false ego. Therefore, we must let go of our attachments to sense objects or material forms of existence.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938" y="2209800"/>
            <a:ext cx="8597462" cy="3028950"/>
          </a:xfrm>
          <a:prstGeom prst="rect">
            <a:avLst/>
          </a:prstGeom>
        </p:spPr>
      </p:pic>
    </p:spTree>
    <p:extLst>
      <p:ext uri="{BB962C8B-B14F-4D97-AF65-F5344CB8AC3E}">
        <p14:creationId xmlns:p14="http://schemas.microsoft.com/office/powerpoint/2010/main" val="29417590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3000"/>
                <a:satMod val="110000"/>
              </a:schemeClr>
              <a:schemeClr val="bg1">
                <a:tint val="60000"/>
                <a:satMod val="425000"/>
              </a:schemeClr>
            </a:duotone>
            <a:extLst>
              <a:ext uri="{BEBA8EAE-BF5A-486C-A8C5-ECC9F3942E4B}">
                <a14:imgProps xmlns:a14="http://schemas.microsoft.com/office/drawing/2010/main">
                  <a14:imgLayer r:embed="rId3">
                    <a14:imgEffect>
                      <a14:artisticGlowEdges/>
                    </a14:imgEffect>
                  </a14:imgLayer>
                </a14:imgProps>
              </a:ext>
            </a:extLst>
          </a:blip>
          <a:stretch>
            <a:fillRect/>
          </a:stretch>
        </a:blipFill>
        <a:effectLst/>
      </p:bgPr>
    </p:bg>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1219200" y="0"/>
            <a:ext cx="6934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charset="0"/>
                <a:ea typeface="ＭＳ Ｐゴシック" charset="-128"/>
              </a:defRPr>
            </a:lvl1pPr>
            <a:lvl2pPr marL="37931725" indent="-37474525" eaLnBrk="0" hangingPunct="0">
              <a:spcBef>
                <a:spcPct val="20000"/>
              </a:spcBef>
              <a:buChar char="–"/>
              <a:defRPr sz="2800">
                <a:solidFill>
                  <a:schemeClr val="tx1"/>
                </a:solidFill>
                <a:latin typeface="Times New Roman" charset="0"/>
                <a:ea typeface="ＭＳ Ｐゴシック" charset="-128"/>
              </a:defRPr>
            </a:lvl2pPr>
            <a:lvl3pPr marL="1143000" indent="-228600" eaLnBrk="0" hangingPunct="0">
              <a:spcBef>
                <a:spcPct val="20000"/>
              </a:spcBef>
              <a:buChar char="•"/>
              <a:defRPr sz="2400">
                <a:solidFill>
                  <a:schemeClr val="tx1"/>
                </a:solidFill>
                <a:latin typeface="Times New Roman" charset="0"/>
                <a:ea typeface="ＭＳ Ｐゴシック" charset="-128"/>
              </a:defRPr>
            </a:lvl3pPr>
            <a:lvl4pPr marL="1600200" indent="-228600" eaLnBrk="0" hangingPunct="0">
              <a:spcBef>
                <a:spcPct val="20000"/>
              </a:spcBef>
              <a:buChar char="–"/>
              <a:defRPr sz="2000">
                <a:solidFill>
                  <a:schemeClr val="tx1"/>
                </a:solidFill>
                <a:latin typeface="Times New Roman" charset="0"/>
                <a:ea typeface="ＭＳ Ｐゴシック" charset="-128"/>
              </a:defRPr>
            </a:lvl4pPr>
            <a:lvl5pPr marL="2057400" indent="-228600" eaLnBrk="0" hangingPunct="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eaLnBrk="1" hangingPunct="1">
              <a:spcBef>
                <a:spcPct val="50000"/>
              </a:spcBef>
              <a:buFontTx/>
              <a:buNone/>
            </a:pPr>
            <a:r>
              <a:rPr lang="en-US" alt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rPr>
              <a:t>Review: Six Primary Concepts in the </a:t>
            </a:r>
            <a:r>
              <a:rPr lang="en-US" altLang="en-US" sz="4000" i="1" dirty="0">
                <a:ln w="18415" cmpd="sng">
                  <a:solidFill>
                    <a:srgbClr val="FFFFFF"/>
                  </a:solidFill>
                  <a:prstDash val="solid"/>
                </a:ln>
                <a:solidFill>
                  <a:srgbClr val="FFFFFF"/>
                </a:solidFill>
                <a:effectLst>
                  <a:outerShdw blurRad="63500" dir="3600000" algn="tl" rotWithShape="0">
                    <a:srgbClr val="000000">
                      <a:alpha val="70000"/>
                    </a:srgbClr>
                  </a:outerShdw>
                </a:effectLst>
              </a:rPr>
              <a:t>Upanishads</a:t>
            </a:r>
          </a:p>
        </p:txBody>
      </p:sp>
      <p:sp>
        <p:nvSpPr>
          <p:cNvPr id="3" name="Oval 10"/>
          <p:cNvSpPr>
            <a:spLocks noChangeArrowheads="1"/>
          </p:cNvSpPr>
          <p:nvPr/>
        </p:nvSpPr>
        <p:spPr bwMode="auto">
          <a:xfrm>
            <a:off x="685800" y="914400"/>
            <a:ext cx="2057400" cy="1752600"/>
          </a:xfrm>
          <a:prstGeom prst="ellipse">
            <a:avLst/>
          </a:prstGeom>
          <a:gradFill rotWithShape="0">
            <a:gsLst>
              <a:gs pos="0">
                <a:srgbClr val="CCFF66"/>
              </a:gs>
              <a:gs pos="100000">
                <a:srgbClr val="5E762F"/>
              </a:gs>
            </a:gsLst>
            <a:path path="shape">
              <a:fillToRect l="50000" t="50000" r="50000" b="50000"/>
            </a:path>
          </a:gra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charset="0"/>
                <a:ea typeface="ＭＳ Ｐゴシック" charset="-128"/>
              </a:defRPr>
            </a:lvl1pPr>
            <a:lvl2pPr marL="37931725" indent="-37474525" eaLnBrk="0" hangingPunct="0">
              <a:spcBef>
                <a:spcPct val="20000"/>
              </a:spcBef>
              <a:buChar char="–"/>
              <a:defRPr sz="2800">
                <a:solidFill>
                  <a:schemeClr val="tx1"/>
                </a:solidFill>
                <a:latin typeface="Times New Roman" charset="0"/>
                <a:ea typeface="ＭＳ Ｐゴシック" charset="-128"/>
              </a:defRPr>
            </a:lvl2pPr>
            <a:lvl3pPr marL="1143000" indent="-228600" eaLnBrk="0" hangingPunct="0">
              <a:spcBef>
                <a:spcPct val="20000"/>
              </a:spcBef>
              <a:buChar char="•"/>
              <a:defRPr sz="2400">
                <a:solidFill>
                  <a:schemeClr val="tx1"/>
                </a:solidFill>
                <a:latin typeface="Times New Roman" charset="0"/>
                <a:ea typeface="ＭＳ Ｐゴシック" charset="-128"/>
              </a:defRPr>
            </a:lvl3pPr>
            <a:lvl4pPr marL="1600200" indent="-228600" eaLnBrk="0" hangingPunct="0">
              <a:spcBef>
                <a:spcPct val="20000"/>
              </a:spcBef>
              <a:buChar char="–"/>
              <a:defRPr sz="2000">
                <a:solidFill>
                  <a:schemeClr val="tx1"/>
                </a:solidFill>
                <a:latin typeface="Times New Roman" charset="0"/>
                <a:ea typeface="ＭＳ Ｐゴシック" charset="-128"/>
              </a:defRPr>
            </a:lvl4pPr>
            <a:lvl5pPr marL="2057400" indent="-228600" eaLnBrk="0" hangingPunct="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eaLnBrk="1" hangingPunct="1">
              <a:spcBef>
                <a:spcPct val="0"/>
              </a:spcBef>
              <a:buFontTx/>
              <a:buNone/>
            </a:pPr>
            <a:r>
              <a:rPr lang="en-US" altLang="en-US" sz="2400"/>
              <a:t>Brahman</a:t>
            </a:r>
          </a:p>
        </p:txBody>
      </p:sp>
      <p:sp>
        <p:nvSpPr>
          <p:cNvPr id="4" name="Oval 11"/>
          <p:cNvSpPr>
            <a:spLocks noChangeArrowheads="1"/>
          </p:cNvSpPr>
          <p:nvPr/>
        </p:nvSpPr>
        <p:spPr bwMode="auto">
          <a:xfrm>
            <a:off x="6629400" y="838200"/>
            <a:ext cx="2057400" cy="1752600"/>
          </a:xfrm>
          <a:prstGeom prst="ellipse">
            <a:avLst/>
          </a:prstGeom>
          <a:gradFill rotWithShape="0">
            <a:gsLst>
              <a:gs pos="0">
                <a:srgbClr val="CCFF66"/>
              </a:gs>
              <a:gs pos="100000">
                <a:srgbClr val="5E762F"/>
              </a:gs>
            </a:gsLst>
            <a:path path="shape">
              <a:fillToRect l="50000" t="50000" r="50000" b="50000"/>
            </a:path>
          </a:gra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charset="0"/>
                <a:ea typeface="ＭＳ Ｐゴシック" charset="-128"/>
              </a:defRPr>
            </a:lvl1pPr>
            <a:lvl2pPr marL="37931725" indent="-37474525" eaLnBrk="0" hangingPunct="0">
              <a:spcBef>
                <a:spcPct val="20000"/>
              </a:spcBef>
              <a:buChar char="–"/>
              <a:defRPr sz="2800">
                <a:solidFill>
                  <a:schemeClr val="tx1"/>
                </a:solidFill>
                <a:latin typeface="Times New Roman" charset="0"/>
                <a:ea typeface="ＭＳ Ｐゴシック" charset="-128"/>
              </a:defRPr>
            </a:lvl2pPr>
            <a:lvl3pPr marL="1143000" indent="-228600" eaLnBrk="0" hangingPunct="0">
              <a:spcBef>
                <a:spcPct val="20000"/>
              </a:spcBef>
              <a:buChar char="•"/>
              <a:defRPr sz="2400">
                <a:solidFill>
                  <a:schemeClr val="tx1"/>
                </a:solidFill>
                <a:latin typeface="Times New Roman" charset="0"/>
                <a:ea typeface="ＭＳ Ｐゴシック" charset="-128"/>
              </a:defRPr>
            </a:lvl3pPr>
            <a:lvl4pPr marL="1600200" indent="-228600" eaLnBrk="0" hangingPunct="0">
              <a:spcBef>
                <a:spcPct val="20000"/>
              </a:spcBef>
              <a:buChar char="–"/>
              <a:defRPr sz="2000">
                <a:solidFill>
                  <a:schemeClr val="tx1"/>
                </a:solidFill>
                <a:latin typeface="Times New Roman" charset="0"/>
                <a:ea typeface="ＭＳ Ｐゴシック" charset="-128"/>
              </a:defRPr>
            </a:lvl4pPr>
            <a:lvl5pPr marL="2057400" indent="-228600" eaLnBrk="0" hangingPunct="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eaLnBrk="1" hangingPunct="1">
              <a:spcBef>
                <a:spcPct val="0"/>
              </a:spcBef>
              <a:buFontTx/>
              <a:buNone/>
            </a:pPr>
            <a:r>
              <a:rPr lang="en-US" altLang="en-US" sz="2400"/>
              <a:t>Atman</a:t>
            </a:r>
          </a:p>
        </p:txBody>
      </p:sp>
      <p:sp>
        <p:nvSpPr>
          <p:cNvPr id="5" name="Oval 12"/>
          <p:cNvSpPr>
            <a:spLocks noChangeArrowheads="1"/>
          </p:cNvSpPr>
          <p:nvPr/>
        </p:nvSpPr>
        <p:spPr bwMode="auto">
          <a:xfrm>
            <a:off x="609600" y="3429000"/>
            <a:ext cx="2057400" cy="1752600"/>
          </a:xfrm>
          <a:prstGeom prst="ellipse">
            <a:avLst/>
          </a:prstGeom>
          <a:gradFill rotWithShape="0">
            <a:gsLst>
              <a:gs pos="0">
                <a:srgbClr val="FF9999"/>
              </a:gs>
              <a:gs pos="100000">
                <a:srgbClr val="764747"/>
              </a:gs>
            </a:gsLst>
            <a:path path="shape">
              <a:fillToRect l="50000" t="50000" r="50000" b="50000"/>
            </a:path>
          </a:gra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charset="0"/>
                <a:ea typeface="ＭＳ Ｐゴシック" charset="-128"/>
              </a:defRPr>
            </a:lvl1pPr>
            <a:lvl2pPr marL="37931725" indent="-37474525" eaLnBrk="0" hangingPunct="0">
              <a:spcBef>
                <a:spcPct val="20000"/>
              </a:spcBef>
              <a:buChar char="–"/>
              <a:defRPr sz="2800">
                <a:solidFill>
                  <a:schemeClr val="tx1"/>
                </a:solidFill>
                <a:latin typeface="Times New Roman" charset="0"/>
                <a:ea typeface="ＭＳ Ｐゴシック" charset="-128"/>
              </a:defRPr>
            </a:lvl2pPr>
            <a:lvl3pPr marL="1143000" indent="-228600" eaLnBrk="0" hangingPunct="0">
              <a:spcBef>
                <a:spcPct val="20000"/>
              </a:spcBef>
              <a:buChar char="•"/>
              <a:defRPr sz="2400">
                <a:solidFill>
                  <a:schemeClr val="tx1"/>
                </a:solidFill>
                <a:latin typeface="Times New Roman" charset="0"/>
                <a:ea typeface="ＭＳ Ｐゴシック" charset="-128"/>
              </a:defRPr>
            </a:lvl3pPr>
            <a:lvl4pPr marL="1600200" indent="-228600" eaLnBrk="0" hangingPunct="0">
              <a:spcBef>
                <a:spcPct val="20000"/>
              </a:spcBef>
              <a:buChar char="–"/>
              <a:defRPr sz="2000">
                <a:solidFill>
                  <a:schemeClr val="tx1"/>
                </a:solidFill>
                <a:latin typeface="Times New Roman" charset="0"/>
                <a:ea typeface="ＭＳ Ｐゴシック" charset="-128"/>
              </a:defRPr>
            </a:lvl4pPr>
            <a:lvl5pPr marL="2057400" indent="-228600" eaLnBrk="0" hangingPunct="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eaLnBrk="1" hangingPunct="1">
              <a:spcBef>
                <a:spcPct val="0"/>
              </a:spcBef>
              <a:buFontTx/>
              <a:buNone/>
            </a:pPr>
            <a:r>
              <a:rPr lang="en-US" altLang="en-US" sz="2400"/>
              <a:t>Karma</a:t>
            </a:r>
          </a:p>
        </p:txBody>
      </p:sp>
      <p:sp>
        <p:nvSpPr>
          <p:cNvPr id="6" name="Oval 13"/>
          <p:cNvSpPr>
            <a:spLocks noChangeArrowheads="1"/>
          </p:cNvSpPr>
          <p:nvPr/>
        </p:nvSpPr>
        <p:spPr bwMode="auto">
          <a:xfrm>
            <a:off x="6705600" y="3505200"/>
            <a:ext cx="2057400" cy="1752600"/>
          </a:xfrm>
          <a:prstGeom prst="ellipse">
            <a:avLst/>
          </a:prstGeom>
          <a:gradFill rotWithShape="0">
            <a:gsLst>
              <a:gs pos="0">
                <a:srgbClr val="FF9999"/>
              </a:gs>
              <a:gs pos="100000">
                <a:srgbClr val="764747"/>
              </a:gs>
            </a:gsLst>
            <a:path path="shape">
              <a:fillToRect l="50000" t="50000" r="50000" b="50000"/>
            </a:path>
          </a:gra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charset="0"/>
                <a:ea typeface="ＭＳ Ｐゴシック" charset="-128"/>
              </a:defRPr>
            </a:lvl1pPr>
            <a:lvl2pPr marL="37931725" indent="-37474525" eaLnBrk="0" hangingPunct="0">
              <a:spcBef>
                <a:spcPct val="20000"/>
              </a:spcBef>
              <a:buChar char="–"/>
              <a:defRPr sz="2800">
                <a:solidFill>
                  <a:schemeClr val="tx1"/>
                </a:solidFill>
                <a:latin typeface="Times New Roman" charset="0"/>
                <a:ea typeface="ＭＳ Ｐゴシック" charset="-128"/>
              </a:defRPr>
            </a:lvl2pPr>
            <a:lvl3pPr marL="1143000" indent="-228600" eaLnBrk="0" hangingPunct="0">
              <a:spcBef>
                <a:spcPct val="20000"/>
              </a:spcBef>
              <a:buChar char="•"/>
              <a:defRPr sz="2400">
                <a:solidFill>
                  <a:schemeClr val="tx1"/>
                </a:solidFill>
                <a:latin typeface="Times New Roman" charset="0"/>
                <a:ea typeface="ＭＳ Ｐゴシック" charset="-128"/>
              </a:defRPr>
            </a:lvl3pPr>
            <a:lvl4pPr marL="1600200" indent="-228600" eaLnBrk="0" hangingPunct="0">
              <a:spcBef>
                <a:spcPct val="20000"/>
              </a:spcBef>
              <a:buChar char="–"/>
              <a:defRPr sz="2000">
                <a:solidFill>
                  <a:schemeClr val="tx1"/>
                </a:solidFill>
                <a:latin typeface="Times New Roman" charset="0"/>
                <a:ea typeface="ＭＳ Ｐゴシック" charset="-128"/>
              </a:defRPr>
            </a:lvl4pPr>
            <a:lvl5pPr marL="2057400" indent="-228600" eaLnBrk="0" hangingPunct="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eaLnBrk="1" hangingPunct="1">
              <a:spcBef>
                <a:spcPct val="0"/>
              </a:spcBef>
              <a:buFontTx/>
              <a:buNone/>
            </a:pPr>
            <a:r>
              <a:rPr lang="en-US" altLang="en-US" sz="2400"/>
              <a:t>Samsara</a:t>
            </a:r>
          </a:p>
        </p:txBody>
      </p:sp>
      <p:sp>
        <p:nvSpPr>
          <p:cNvPr id="7" name="Oval 14"/>
          <p:cNvSpPr>
            <a:spLocks noChangeArrowheads="1"/>
          </p:cNvSpPr>
          <p:nvPr/>
        </p:nvSpPr>
        <p:spPr bwMode="auto">
          <a:xfrm>
            <a:off x="3657600" y="4800600"/>
            <a:ext cx="2057400" cy="1752600"/>
          </a:xfrm>
          <a:prstGeom prst="ellipse">
            <a:avLst/>
          </a:prstGeom>
          <a:gradFill rotWithShape="0">
            <a:gsLst>
              <a:gs pos="0">
                <a:srgbClr val="FF0000"/>
              </a:gs>
              <a:gs pos="100000">
                <a:srgbClr val="760000"/>
              </a:gs>
            </a:gsLst>
            <a:path path="shape">
              <a:fillToRect l="50000" t="50000" r="50000" b="50000"/>
            </a:path>
          </a:gra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charset="0"/>
                <a:ea typeface="ＭＳ Ｐゴシック" charset="-128"/>
              </a:defRPr>
            </a:lvl1pPr>
            <a:lvl2pPr marL="37931725" indent="-37474525" eaLnBrk="0" hangingPunct="0">
              <a:spcBef>
                <a:spcPct val="20000"/>
              </a:spcBef>
              <a:buChar char="–"/>
              <a:defRPr sz="2800">
                <a:solidFill>
                  <a:schemeClr val="tx1"/>
                </a:solidFill>
                <a:latin typeface="Times New Roman" charset="0"/>
                <a:ea typeface="ＭＳ Ｐゴシック" charset="-128"/>
              </a:defRPr>
            </a:lvl2pPr>
            <a:lvl3pPr marL="1143000" indent="-228600" eaLnBrk="0" hangingPunct="0">
              <a:spcBef>
                <a:spcPct val="20000"/>
              </a:spcBef>
              <a:buChar char="•"/>
              <a:defRPr sz="2400">
                <a:solidFill>
                  <a:schemeClr val="tx1"/>
                </a:solidFill>
                <a:latin typeface="Times New Roman" charset="0"/>
                <a:ea typeface="ＭＳ Ｐゴシック" charset="-128"/>
              </a:defRPr>
            </a:lvl3pPr>
            <a:lvl4pPr marL="1600200" indent="-228600" eaLnBrk="0" hangingPunct="0">
              <a:spcBef>
                <a:spcPct val="20000"/>
              </a:spcBef>
              <a:buChar char="–"/>
              <a:defRPr sz="2000">
                <a:solidFill>
                  <a:schemeClr val="tx1"/>
                </a:solidFill>
                <a:latin typeface="Times New Roman" charset="0"/>
                <a:ea typeface="ＭＳ Ｐゴシック" charset="-128"/>
              </a:defRPr>
            </a:lvl4pPr>
            <a:lvl5pPr marL="2057400" indent="-228600" eaLnBrk="0" hangingPunct="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eaLnBrk="1" hangingPunct="1">
              <a:spcBef>
                <a:spcPct val="0"/>
              </a:spcBef>
              <a:buFontTx/>
              <a:buNone/>
            </a:pPr>
            <a:r>
              <a:rPr lang="en-US" altLang="en-US" sz="2400"/>
              <a:t>Moksha</a:t>
            </a:r>
          </a:p>
        </p:txBody>
      </p:sp>
      <p:sp>
        <p:nvSpPr>
          <p:cNvPr id="8" name="Oval 10"/>
          <p:cNvSpPr>
            <a:spLocks noChangeArrowheads="1"/>
          </p:cNvSpPr>
          <p:nvPr/>
        </p:nvSpPr>
        <p:spPr bwMode="auto">
          <a:xfrm>
            <a:off x="3657600" y="2286000"/>
            <a:ext cx="2057400" cy="1752600"/>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charset="0"/>
                <a:ea typeface="ＭＳ Ｐゴシック" charset="-128"/>
              </a:defRPr>
            </a:lvl1pPr>
            <a:lvl2pPr marL="37931725" indent="-37474525" eaLnBrk="0" hangingPunct="0">
              <a:spcBef>
                <a:spcPct val="20000"/>
              </a:spcBef>
              <a:buChar char="–"/>
              <a:defRPr sz="2800">
                <a:solidFill>
                  <a:schemeClr val="tx1"/>
                </a:solidFill>
                <a:latin typeface="Times New Roman" charset="0"/>
                <a:ea typeface="ＭＳ Ｐゴシック" charset="-128"/>
              </a:defRPr>
            </a:lvl2pPr>
            <a:lvl3pPr marL="1143000" indent="-228600" eaLnBrk="0" hangingPunct="0">
              <a:spcBef>
                <a:spcPct val="20000"/>
              </a:spcBef>
              <a:buChar char="•"/>
              <a:defRPr sz="2400">
                <a:solidFill>
                  <a:schemeClr val="tx1"/>
                </a:solidFill>
                <a:latin typeface="Times New Roman" charset="0"/>
                <a:ea typeface="ＭＳ Ｐゴシック" charset="-128"/>
              </a:defRPr>
            </a:lvl3pPr>
            <a:lvl4pPr marL="1600200" indent="-228600" eaLnBrk="0" hangingPunct="0">
              <a:spcBef>
                <a:spcPct val="20000"/>
              </a:spcBef>
              <a:buChar char="–"/>
              <a:defRPr sz="2000">
                <a:solidFill>
                  <a:schemeClr val="tx1"/>
                </a:solidFill>
                <a:latin typeface="Times New Roman" charset="0"/>
                <a:ea typeface="ＭＳ Ｐゴシック" charset="-128"/>
              </a:defRPr>
            </a:lvl4pPr>
            <a:lvl5pPr marL="2057400" indent="-228600" eaLnBrk="0" hangingPunct="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eaLnBrk="1" hangingPunct="1">
              <a:spcBef>
                <a:spcPct val="0"/>
              </a:spcBef>
              <a:buFontTx/>
              <a:buNone/>
            </a:pPr>
            <a:r>
              <a:rPr lang="en-US" altLang="en-US" sz="2400"/>
              <a:t>Avidya</a:t>
            </a:r>
          </a:p>
        </p:txBody>
      </p:sp>
    </p:spTree>
    <p:extLst>
      <p:ext uri="{BB962C8B-B14F-4D97-AF65-F5344CB8AC3E}">
        <p14:creationId xmlns:p14="http://schemas.microsoft.com/office/powerpoint/2010/main" val="3768303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heckerboard(across)">
                                      <p:cBhvr>
                                        <p:cTn id="11" dur="500"/>
                                        <p:tgtEl>
                                          <p:spTgt spid="4"/>
                                        </p:tgtEl>
                                      </p:cBhvr>
                                    </p:animEffect>
                                  </p:childTnLst>
                                </p:cTn>
                              </p:par>
                            </p:childTnLst>
                          </p:cTn>
                        </p:par>
                        <p:par>
                          <p:cTn id="12" fill="hold">
                            <p:stCondLst>
                              <p:cond delay="1000"/>
                            </p:stCondLst>
                            <p:childTnLst>
                              <p:par>
                                <p:cTn id="13" presetID="5" presetClass="entr" presetSubtype="1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heckerboard(across)">
                                      <p:cBhvr>
                                        <p:cTn id="15" dur="500"/>
                                        <p:tgtEl>
                                          <p:spTgt spid="8"/>
                                        </p:tgtEl>
                                      </p:cBhvr>
                                    </p:animEffect>
                                  </p:childTnLst>
                                </p:cTn>
                              </p:par>
                            </p:childTnLst>
                          </p:cTn>
                        </p:par>
                        <p:par>
                          <p:cTn id="16" fill="hold">
                            <p:stCondLst>
                              <p:cond delay="1500"/>
                            </p:stCondLst>
                            <p:childTnLst>
                              <p:par>
                                <p:cTn id="17" presetID="5" presetClass="entr" presetSubtype="1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heckerboard(across)">
                                      <p:cBhvr>
                                        <p:cTn id="19" dur="500"/>
                                        <p:tgtEl>
                                          <p:spTgt spid="5"/>
                                        </p:tgtEl>
                                      </p:cBhvr>
                                    </p:animEffect>
                                  </p:childTnLst>
                                </p:cTn>
                              </p:par>
                            </p:childTnLst>
                          </p:cTn>
                        </p:par>
                        <p:par>
                          <p:cTn id="20" fill="hold">
                            <p:stCondLst>
                              <p:cond delay="2000"/>
                            </p:stCondLst>
                            <p:childTnLst>
                              <p:par>
                                <p:cTn id="21" presetID="5" presetClass="entr" presetSubtype="1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heckerboard(across)">
                                      <p:cBhvr>
                                        <p:cTn id="23" dur="500"/>
                                        <p:tgtEl>
                                          <p:spTgt spid="6"/>
                                        </p:tgtEl>
                                      </p:cBhvr>
                                    </p:animEffect>
                                  </p:childTnLst>
                                </p:cTn>
                              </p:par>
                            </p:childTnLst>
                          </p:cTn>
                        </p:par>
                        <p:par>
                          <p:cTn id="24" fill="hold">
                            <p:stCondLst>
                              <p:cond delay="2500"/>
                            </p:stCondLst>
                            <p:childTnLst>
                              <p:par>
                                <p:cTn id="25" presetID="5" presetClass="entr" presetSubtype="1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heckerboard(across)">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P spid="4" grpId="0" animBg="1" autoUpdateAnimBg="0"/>
      <p:bldP spid="5" grpId="0" animBg="1" autoUpdateAnimBg="0"/>
      <p:bldP spid="6" grpId="0" animBg="1" autoUpdateAnimBg="0"/>
      <p:bldP spid="7" grpId="0" animBg="1" autoUpdateAnimBg="0"/>
      <p:bldP spid="8" grpId="0" animBg="1"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WordArt 3"/>
          <p:cNvSpPr>
            <a:spLocks noChangeArrowheads="1" noChangeShapeType="1" noTextEdit="1"/>
          </p:cNvSpPr>
          <p:nvPr/>
        </p:nvSpPr>
        <p:spPr bwMode="auto">
          <a:xfrm>
            <a:off x="772510" y="2971800"/>
            <a:ext cx="7620000" cy="3576145"/>
          </a:xfrm>
          <a:prstGeom prst="rect">
            <a:avLst/>
          </a:prstGeom>
        </p:spPr>
        <p:txBody>
          <a:bodyPr wrap="none" fromWordArt="1">
            <a:prstTxWarp prst="textPlain">
              <a:avLst>
                <a:gd name="adj" fmla="val 50000"/>
              </a:avLst>
            </a:prstTxWarp>
          </a:bodyPr>
          <a:lstStyle/>
          <a:p>
            <a:pPr algn="ctr"/>
            <a:r>
              <a:rPr lang="en-US" sz="2800" kern="10" dirty="0">
                <a:ln w="19050">
                  <a:solidFill>
                    <a:schemeClr val="accent1">
                      <a:lumMod val="20000"/>
                      <a:lumOff val="80000"/>
                    </a:schemeClr>
                  </a:solidFill>
                  <a:round/>
                  <a:headEnd/>
                  <a:tailEnd/>
                </a:ln>
                <a:solidFill>
                  <a:srgbClr val="CC9900"/>
                </a:solidFill>
                <a:effectLst>
                  <a:outerShdw dist="107763" dir="2700000" algn="ctr" rotWithShape="0">
                    <a:srgbClr val="3A1D00">
                      <a:alpha val="50000"/>
                    </a:srgbClr>
                  </a:outerShdw>
                </a:effectLst>
                <a:latin typeface="Samarkan"/>
              </a:rPr>
              <a:t>Buddhism</a:t>
            </a:r>
          </a:p>
        </p:txBody>
      </p:sp>
      <p:sp>
        <p:nvSpPr>
          <p:cNvPr id="4" name="Rectangle 3"/>
          <p:cNvSpPr/>
          <p:nvPr/>
        </p:nvSpPr>
        <p:spPr>
          <a:xfrm>
            <a:off x="8273337" y="5934670"/>
            <a:ext cx="889987" cy="923330"/>
          </a:xfrm>
          <a:prstGeom prst="rect">
            <a:avLst/>
          </a:prstGeom>
          <a:noFill/>
        </p:spPr>
        <p:txBody>
          <a:bodyPr wrap="none" lIns="91440" tIns="45720" rIns="91440" bIns="45720">
            <a:spAutoFit/>
          </a:bodyPr>
          <a:lstStyle/>
          <a:p>
            <a:pPr algn="ctr"/>
            <a:r>
              <a:rPr lang="en-US" sz="5400" b="1"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13</a:t>
            </a:r>
            <a:endParaRPr lang="en-US" sz="5400" b="1" cap="none"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Tree>
    <p:extLst>
      <p:ext uri="{BB962C8B-B14F-4D97-AF65-F5344CB8AC3E}">
        <p14:creationId xmlns:p14="http://schemas.microsoft.com/office/powerpoint/2010/main" val="4072360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8"/>
          <p:cNvSpPr>
            <a:spLocks noChangeArrowheads="1"/>
          </p:cNvSpPr>
          <p:nvPr/>
        </p:nvSpPr>
        <p:spPr bwMode="auto">
          <a:xfrm>
            <a:off x="15766" y="457200"/>
            <a:ext cx="5165834" cy="4953000"/>
          </a:xfrm>
          <a:prstGeom prst="rect">
            <a:avLst/>
          </a:prstGeom>
          <a:noFill/>
          <a:ln>
            <a:noFill/>
          </a:ln>
          <a:extLst>
            <a:ext uri="{909E8E84-426E-40DD-AFC4-6F175D3DCCD1}">
              <a14:hiddenFill xmlns:a14="http://schemas.microsoft.com/office/drawing/2010/main">
                <a:gradFill rotWithShape="1">
                  <a:gsLst>
                    <a:gs pos="0">
                      <a:srgbClr val="F9F9F9">
                        <a:alpha val="25999"/>
                      </a:srgbClr>
                    </a:gs>
                    <a:gs pos="100000">
                      <a:srgbClr val="F9F9F9">
                        <a:gamma/>
                        <a:tint val="24314"/>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3400" indent="-533400">
              <a:spcBef>
                <a:spcPct val="20000"/>
              </a:spcBef>
              <a:buChar char="•"/>
              <a:defRPr sz="2800">
                <a:solidFill>
                  <a:schemeClr val="tx1"/>
                </a:solidFill>
                <a:latin typeface="Arial" charset="0"/>
              </a:defRPr>
            </a:lvl1pPr>
            <a:lvl2pPr marL="914400" indent="-457200">
              <a:spcBef>
                <a:spcPct val="20000"/>
              </a:spcBef>
              <a:buChar char="–"/>
              <a:defRPr sz="2400">
                <a:solidFill>
                  <a:schemeClr val="tx1"/>
                </a:solidFill>
                <a:latin typeface="Arial" charset="0"/>
              </a:defRPr>
            </a:lvl2pPr>
            <a:lvl3pPr marL="1295400" indent="-381000">
              <a:spcBef>
                <a:spcPct val="20000"/>
              </a:spcBef>
              <a:buChar char="•"/>
              <a:defRPr sz="2000">
                <a:solidFill>
                  <a:schemeClr val="tx1"/>
                </a:solidFill>
                <a:latin typeface="Arial" charset="0"/>
              </a:defRPr>
            </a:lvl3pPr>
            <a:lvl4pPr marL="1714500" indent="-342900">
              <a:spcBef>
                <a:spcPct val="20000"/>
              </a:spcBef>
              <a:buChar char="–"/>
              <a:defRPr>
                <a:solidFill>
                  <a:schemeClr val="tx1"/>
                </a:solidFill>
                <a:latin typeface="Arial" charset="0"/>
              </a:defRPr>
            </a:lvl4pPr>
            <a:lvl5pPr marL="2171700" indent="-342900">
              <a:spcBef>
                <a:spcPct val="20000"/>
              </a:spcBef>
              <a:buChar char="»"/>
              <a:defRPr>
                <a:solidFill>
                  <a:schemeClr val="tx1"/>
                </a:solidFill>
                <a:latin typeface="Arial" charset="0"/>
              </a:defRPr>
            </a:lvl5pPr>
            <a:lvl6pPr marL="2628900" indent="-342900" fontAlgn="base">
              <a:spcBef>
                <a:spcPct val="20000"/>
              </a:spcBef>
              <a:spcAft>
                <a:spcPct val="0"/>
              </a:spcAft>
              <a:buChar char="»"/>
              <a:defRPr>
                <a:solidFill>
                  <a:schemeClr val="tx1"/>
                </a:solidFill>
                <a:latin typeface="Arial" charset="0"/>
              </a:defRPr>
            </a:lvl6pPr>
            <a:lvl7pPr marL="3086100" indent="-342900" fontAlgn="base">
              <a:spcBef>
                <a:spcPct val="20000"/>
              </a:spcBef>
              <a:spcAft>
                <a:spcPct val="0"/>
              </a:spcAft>
              <a:buChar char="»"/>
              <a:defRPr>
                <a:solidFill>
                  <a:schemeClr val="tx1"/>
                </a:solidFill>
                <a:latin typeface="Arial" charset="0"/>
              </a:defRPr>
            </a:lvl7pPr>
            <a:lvl8pPr marL="3543300" indent="-342900" fontAlgn="base">
              <a:spcBef>
                <a:spcPct val="20000"/>
              </a:spcBef>
              <a:spcAft>
                <a:spcPct val="0"/>
              </a:spcAft>
              <a:buChar char="»"/>
              <a:defRPr>
                <a:solidFill>
                  <a:schemeClr val="tx1"/>
                </a:solidFill>
                <a:latin typeface="Arial" charset="0"/>
              </a:defRPr>
            </a:lvl8pPr>
            <a:lvl9pPr marL="4000500" indent="-342900" fontAlgn="base">
              <a:spcBef>
                <a:spcPct val="20000"/>
              </a:spcBef>
              <a:spcAft>
                <a:spcPct val="0"/>
              </a:spcAft>
              <a:buChar char="»"/>
              <a:defRPr>
                <a:solidFill>
                  <a:schemeClr val="tx1"/>
                </a:solidFill>
                <a:latin typeface="Arial" charset="0"/>
              </a:defRPr>
            </a:lvl9pPr>
          </a:lstStyle>
          <a:p>
            <a:pPr>
              <a:lnSpc>
                <a:spcPct val="90000"/>
              </a:lnSpc>
              <a:buClr>
                <a:srgbClr val="CC9900"/>
              </a:buClr>
              <a:buSzPct val="90000"/>
              <a:buFont typeface="Wingdings" pitchFamily="2" charset="2"/>
              <a:buChar char="Ø"/>
              <a:defRPr/>
            </a:pPr>
            <a:r>
              <a:rPr lang="en-US" altLang="en-US" sz="2600" b="1"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Born in NE India (Nepal).</a:t>
            </a:r>
          </a:p>
          <a:p>
            <a:pPr>
              <a:lnSpc>
                <a:spcPct val="90000"/>
              </a:lnSpc>
              <a:buClr>
                <a:srgbClr val="CC9900"/>
              </a:buClr>
              <a:buSzPct val="90000"/>
              <a:buFont typeface="Wingdings" pitchFamily="2" charset="2"/>
              <a:buChar char="Ø"/>
              <a:defRPr/>
            </a:pPr>
            <a:r>
              <a:rPr lang="en-US" altLang="en-US" sz="2600" b="1"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Raised in great luxury to be a king.</a:t>
            </a:r>
          </a:p>
          <a:p>
            <a:pPr>
              <a:lnSpc>
                <a:spcPct val="90000"/>
              </a:lnSpc>
              <a:buClr>
                <a:srgbClr val="CC9900"/>
              </a:buClr>
              <a:buSzPct val="90000"/>
              <a:buFont typeface="Wingdings" pitchFamily="2" charset="2"/>
              <a:buChar char="Ø"/>
              <a:defRPr/>
            </a:pPr>
            <a:r>
              <a:rPr lang="en-US" altLang="en-US" sz="2600" b="1"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At 29 he rejected his luxurious life to seek enlightenment and the source of suffering.</a:t>
            </a:r>
          </a:p>
          <a:p>
            <a:pPr>
              <a:lnSpc>
                <a:spcPct val="90000"/>
              </a:lnSpc>
              <a:buClr>
                <a:srgbClr val="CC9900"/>
              </a:buClr>
              <a:buSzPct val="90000"/>
              <a:buFont typeface="Wingdings" pitchFamily="2" charset="2"/>
              <a:buChar char="Ø"/>
              <a:defRPr/>
            </a:pPr>
            <a:r>
              <a:rPr lang="en-US" altLang="en-US" sz="2600" b="1"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Lived a strict, ascetic life for 6 yrs.</a:t>
            </a:r>
          </a:p>
          <a:p>
            <a:pPr>
              <a:lnSpc>
                <a:spcPct val="90000"/>
              </a:lnSpc>
              <a:buClr>
                <a:srgbClr val="CC9900"/>
              </a:buClr>
              <a:buSzPct val="90000"/>
              <a:buFont typeface="Wingdings" pitchFamily="2" charset="2"/>
              <a:buChar char="Ø"/>
              <a:defRPr/>
            </a:pPr>
            <a:r>
              <a:rPr lang="en-US" altLang="en-US" sz="2600" b="1"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Rejecting this extreme, sat in meditation, and found </a:t>
            </a:r>
            <a:r>
              <a:rPr lang="en-US" altLang="en-US" sz="2600" b="1" i="1"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nirvana</a:t>
            </a:r>
            <a:r>
              <a:rPr lang="en-US" altLang="en-US" sz="2600" b="1"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a:t>
            </a:r>
          </a:p>
          <a:p>
            <a:pPr>
              <a:lnSpc>
                <a:spcPct val="90000"/>
              </a:lnSpc>
              <a:buClr>
                <a:srgbClr val="CC9900"/>
              </a:buClr>
              <a:buSzPct val="90000"/>
              <a:buFont typeface="Wingdings" pitchFamily="2" charset="2"/>
              <a:buChar char="Ø"/>
              <a:defRPr/>
            </a:pPr>
            <a:r>
              <a:rPr lang="en-US" altLang="en-US" sz="2600" b="1"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Became “The Enlightened One,” at 35.   </a:t>
            </a:r>
            <a:r>
              <a:rPr lang="en-US" altLang="en-US" sz="2600" b="1" u="sng"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14</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8972" y="441434"/>
            <a:ext cx="3955175" cy="6264166"/>
          </a:xfrm>
          <a:prstGeom prst="rect">
            <a:avLst/>
          </a:prstGeom>
        </p:spPr>
      </p:pic>
    </p:spTree>
    <p:extLst>
      <p:ext uri="{BB962C8B-B14F-4D97-AF65-F5344CB8AC3E}">
        <p14:creationId xmlns:p14="http://schemas.microsoft.com/office/powerpoint/2010/main" val="12494153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99697" y="-152400"/>
            <a:ext cx="7162800" cy="1938992"/>
          </a:xfrm>
          <a:prstGeom prst="rect">
            <a:avLst/>
          </a:prstGeom>
          <a:noFill/>
          <a:ln>
            <a:noFill/>
          </a:ln>
          <a:effectLst>
            <a:outerShdw dist="35921" dir="2700000" algn="ctr" rotWithShape="0">
              <a:srgbClr val="CC99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altLang="en-US" sz="6000" b="1" dirty="0">
                <a:solidFill>
                  <a:srgbClr val="663300"/>
                </a:solidFill>
                <a:latin typeface="Samarkan" pitchFamily="34" charset="0"/>
              </a:rPr>
              <a:t>Types of </a:t>
            </a:r>
            <a:r>
              <a:rPr lang="en-US" altLang="en-US" sz="6000" b="1" dirty="0" smtClean="0">
                <a:solidFill>
                  <a:srgbClr val="663300"/>
                </a:solidFill>
                <a:latin typeface="Samarkan" pitchFamily="34" charset="0"/>
              </a:rPr>
              <a:t>Buddhism </a:t>
            </a:r>
            <a:r>
              <a:rPr lang="en-US" altLang="en-US" sz="2400" b="1" dirty="0" smtClean="0">
                <a:solidFill>
                  <a:srgbClr val="663300"/>
                </a:solidFill>
                <a:latin typeface="Samarkan" pitchFamily="34" charset="0"/>
              </a:rPr>
              <a:t>15</a:t>
            </a:r>
            <a:endParaRPr lang="en-US" altLang="en-US" sz="2400" b="1" dirty="0">
              <a:solidFill>
                <a:srgbClr val="663300"/>
              </a:solidFill>
              <a:latin typeface="Samarkan" pitchFamily="34" charset="0"/>
            </a:endParaRPr>
          </a:p>
        </p:txBody>
      </p:sp>
      <p:sp>
        <p:nvSpPr>
          <p:cNvPr id="3" name="Rectangle 3"/>
          <p:cNvSpPr>
            <a:spLocks noChangeArrowheads="1"/>
          </p:cNvSpPr>
          <p:nvPr/>
        </p:nvSpPr>
        <p:spPr bwMode="auto">
          <a:xfrm>
            <a:off x="228600" y="1219200"/>
            <a:ext cx="5867400" cy="483209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buClr>
                <a:srgbClr val="CC9900"/>
              </a:buClr>
              <a:buSzPct val="90000"/>
              <a:defRPr/>
            </a:pPr>
            <a:r>
              <a:rPr kumimoji="1" lang="en-US" altLang="en-US" sz="4400" b="1" dirty="0" err="1" smtClean="0">
                <a:effectLst>
                  <a:outerShdw blurRad="38100" dist="38100" dir="2700000" algn="tl">
                    <a:srgbClr val="C0C0C0"/>
                  </a:outerShdw>
                </a:effectLst>
                <a:latin typeface="Comic Sans MS" pitchFamily="66" charset="0"/>
              </a:rPr>
              <a:t>Therevada</a:t>
            </a:r>
            <a:r>
              <a:rPr kumimoji="1" lang="en-US" altLang="en-US" sz="4400" b="1" dirty="0" smtClean="0">
                <a:effectLst>
                  <a:outerShdw blurRad="38100" dist="38100" dir="2700000" algn="tl">
                    <a:srgbClr val="C0C0C0"/>
                  </a:outerShdw>
                </a:effectLst>
                <a:latin typeface="Comic Sans MS" pitchFamily="66" charset="0"/>
              </a:rPr>
              <a:t> </a:t>
            </a:r>
            <a:r>
              <a:rPr kumimoji="1" lang="en-US" altLang="en-US" sz="4400" b="1" dirty="0">
                <a:effectLst>
                  <a:outerShdw blurRad="38100" dist="38100" dir="2700000" algn="tl">
                    <a:srgbClr val="C0C0C0"/>
                  </a:outerShdw>
                </a:effectLst>
                <a:latin typeface="Comic Sans MS" pitchFamily="66" charset="0"/>
              </a:rPr>
              <a:t>Buddhism</a:t>
            </a:r>
          </a:p>
          <a:p>
            <a:pPr>
              <a:buClr>
                <a:srgbClr val="CC9900"/>
              </a:buClr>
              <a:buSzPct val="90000"/>
              <a:buFont typeface="Wingdings" pitchFamily="2" charset="2"/>
              <a:buChar char="Ø"/>
              <a:defRPr/>
            </a:pPr>
            <a:endParaRPr kumimoji="1" lang="en-US" altLang="en-US" sz="4400" b="1" dirty="0">
              <a:effectLst>
                <a:outerShdw blurRad="38100" dist="38100" dir="2700000" algn="tl">
                  <a:srgbClr val="C0C0C0"/>
                </a:outerShdw>
              </a:effectLst>
              <a:latin typeface="Comic Sans MS" pitchFamily="66" charset="0"/>
            </a:endParaRPr>
          </a:p>
          <a:p>
            <a:pPr>
              <a:buClr>
                <a:srgbClr val="CC9900"/>
              </a:buClr>
              <a:buSzPct val="90000"/>
              <a:defRPr/>
            </a:pPr>
            <a:r>
              <a:rPr kumimoji="1" lang="en-US" altLang="en-US" sz="4400" b="1" dirty="0" smtClean="0">
                <a:effectLst>
                  <a:outerShdw blurRad="38100" dist="38100" dir="2700000" algn="tl">
                    <a:srgbClr val="C0C0C0"/>
                  </a:outerShdw>
                </a:effectLst>
                <a:latin typeface="Comic Sans MS" pitchFamily="66" charset="0"/>
              </a:rPr>
              <a:t>Mahayana </a:t>
            </a:r>
            <a:r>
              <a:rPr kumimoji="1" lang="en-US" altLang="en-US" sz="4400" b="1" dirty="0">
                <a:effectLst>
                  <a:outerShdw blurRad="38100" dist="38100" dir="2700000" algn="tl">
                    <a:srgbClr val="C0C0C0"/>
                  </a:outerShdw>
                </a:effectLst>
                <a:latin typeface="Comic Sans MS" pitchFamily="66" charset="0"/>
              </a:rPr>
              <a:t>Buddhism</a:t>
            </a:r>
            <a:br>
              <a:rPr kumimoji="1" lang="en-US" altLang="en-US" sz="4400" b="1" dirty="0">
                <a:effectLst>
                  <a:outerShdw blurRad="38100" dist="38100" dir="2700000" algn="tl">
                    <a:srgbClr val="C0C0C0"/>
                  </a:outerShdw>
                </a:effectLst>
                <a:latin typeface="Comic Sans MS" pitchFamily="66" charset="0"/>
              </a:rPr>
            </a:br>
            <a:endParaRPr kumimoji="1" lang="en-US" altLang="en-US" sz="4400" b="1" dirty="0">
              <a:effectLst>
                <a:outerShdw blurRad="38100" dist="38100" dir="2700000" algn="tl">
                  <a:srgbClr val="C0C0C0"/>
                </a:outerShdw>
              </a:effectLst>
              <a:latin typeface="Comic Sans MS" pitchFamily="66" charset="0"/>
            </a:endParaRPr>
          </a:p>
          <a:p>
            <a:pPr>
              <a:buClr>
                <a:srgbClr val="CC9900"/>
              </a:buClr>
              <a:buSzPct val="90000"/>
              <a:defRPr/>
            </a:pPr>
            <a:r>
              <a:rPr kumimoji="1" lang="en-US" altLang="en-US" sz="4400" b="1" dirty="0" smtClean="0">
                <a:effectLst>
                  <a:outerShdw blurRad="38100" dist="38100" dir="2700000" algn="tl">
                    <a:srgbClr val="C0C0C0"/>
                  </a:outerShdw>
                </a:effectLst>
                <a:latin typeface="Comic Sans MS" pitchFamily="66" charset="0"/>
              </a:rPr>
              <a:t>Tibetan </a:t>
            </a:r>
            <a:r>
              <a:rPr kumimoji="1" lang="en-US" altLang="en-US" sz="4400" b="1" dirty="0">
                <a:effectLst>
                  <a:outerShdw blurRad="38100" dist="38100" dir="2700000" algn="tl">
                    <a:srgbClr val="C0C0C0"/>
                  </a:outerShdw>
                </a:effectLst>
                <a:latin typeface="Comic Sans MS" pitchFamily="66" charset="0"/>
              </a:rPr>
              <a:t>Buddhism</a:t>
            </a:r>
            <a:br>
              <a:rPr kumimoji="1" lang="en-US" altLang="en-US" sz="4400" b="1" dirty="0">
                <a:effectLst>
                  <a:outerShdw blurRad="38100" dist="38100" dir="2700000" algn="tl">
                    <a:srgbClr val="C0C0C0"/>
                  </a:outerShdw>
                </a:effectLst>
                <a:latin typeface="Comic Sans MS" pitchFamily="66" charset="0"/>
              </a:rPr>
            </a:br>
            <a:endParaRPr kumimoji="1" lang="en-US" altLang="en-US" sz="4400" b="1" dirty="0">
              <a:effectLst>
                <a:outerShdw blurRad="38100" dist="38100" dir="2700000" algn="tl">
                  <a:srgbClr val="C0C0C0"/>
                </a:outerShdw>
              </a:effectLst>
              <a:latin typeface="Comic Sans MS" pitchFamily="66" charset="0"/>
            </a:endParaRPr>
          </a:p>
          <a:p>
            <a:pPr>
              <a:buClr>
                <a:srgbClr val="CC9900"/>
              </a:buClr>
              <a:buSzPct val="90000"/>
              <a:defRPr/>
            </a:pPr>
            <a:r>
              <a:rPr kumimoji="1" lang="en-US" altLang="en-US" sz="4400" b="1" dirty="0" smtClean="0">
                <a:effectLst>
                  <a:outerShdw blurRad="38100" dist="38100" dir="2700000" algn="tl">
                    <a:srgbClr val="C0C0C0"/>
                  </a:outerShdw>
                </a:effectLst>
                <a:latin typeface="Comic Sans MS" pitchFamily="66" charset="0"/>
              </a:rPr>
              <a:t>Zen </a:t>
            </a:r>
            <a:r>
              <a:rPr kumimoji="1" lang="en-US" altLang="en-US" sz="4400" b="1" dirty="0">
                <a:effectLst>
                  <a:outerShdw blurRad="38100" dist="38100" dir="2700000" algn="tl">
                    <a:srgbClr val="C0C0C0"/>
                  </a:outerShdw>
                </a:effectLst>
                <a:latin typeface="Comic Sans MS" pitchFamily="66" charset="0"/>
              </a:rPr>
              <a:t>Buddhism</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9310"/>
          <a:stretch/>
        </p:blipFill>
        <p:spPr>
          <a:xfrm>
            <a:off x="6553200" y="55179"/>
            <a:ext cx="2590800" cy="243724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8345" y="2103200"/>
            <a:ext cx="3124200" cy="2114843"/>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25206" y="3302997"/>
            <a:ext cx="3218793" cy="2146771"/>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02520" y="4638857"/>
            <a:ext cx="3045371" cy="2234909"/>
          </a:xfrm>
          <a:prstGeom prst="rect">
            <a:avLst/>
          </a:prstGeom>
        </p:spPr>
      </p:pic>
    </p:spTree>
    <p:extLst>
      <p:ext uri="{BB962C8B-B14F-4D97-AF65-F5344CB8AC3E}">
        <p14:creationId xmlns:p14="http://schemas.microsoft.com/office/powerpoint/2010/main" val="765867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map-spread of Theravada &amp; Mahayana Buddhism"/>
          <p:cNvPicPr>
            <a:picLocks noChangeAspect="1" noChangeArrowheads="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0" y="0"/>
            <a:ext cx="9144000" cy="6836223"/>
          </a:xfrm>
          <a:prstGeom prst="rect">
            <a:avLst/>
          </a:prstGeom>
          <a:noFill/>
          <a:ln>
            <a:solidFill>
              <a:schemeClr val="tx2"/>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34909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72" y="0"/>
            <a:ext cx="9139252" cy="6858000"/>
          </a:xfrm>
          <a:prstGeom prst="rect">
            <a:avLst/>
          </a:prstGeom>
        </p:spPr>
      </p:pic>
      <p:sp>
        <p:nvSpPr>
          <p:cNvPr id="2" name="Text Box 2"/>
          <p:cNvSpPr txBox="1">
            <a:spLocks noChangeArrowheads="1"/>
          </p:cNvSpPr>
          <p:nvPr/>
        </p:nvSpPr>
        <p:spPr bwMode="auto">
          <a:xfrm>
            <a:off x="914400" y="228600"/>
            <a:ext cx="7543800" cy="1647825"/>
          </a:xfrm>
          <a:prstGeom prst="rect">
            <a:avLst/>
          </a:prstGeom>
          <a:noFill/>
          <a:ln>
            <a:noFill/>
          </a:ln>
          <a:effectLst>
            <a:outerShdw dist="35921" dir="2700000" algn="ctr" rotWithShape="0">
              <a:srgbClr val="CC99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altLang="en-US" sz="5100" b="1" dirty="0">
                <a:solidFill>
                  <a:srgbClr val="663300"/>
                </a:solidFill>
                <a:latin typeface="Samarkan" pitchFamily="34" charset="0"/>
              </a:rPr>
              <a:t>What is the fundamental cause of all suffering?</a:t>
            </a:r>
          </a:p>
        </p:txBody>
      </p:sp>
      <p:sp>
        <p:nvSpPr>
          <p:cNvPr id="4" name="Line 6"/>
          <p:cNvSpPr>
            <a:spLocks noChangeShapeType="1"/>
          </p:cNvSpPr>
          <p:nvPr/>
        </p:nvSpPr>
        <p:spPr bwMode="auto">
          <a:xfrm>
            <a:off x="1752600" y="1981200"/>
            <a:ext cx="0" cy="16002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 name="Rectangle 7"/>
          <p:cNvSpPr>
            <a:spLocks noChangeArrowheads="1"/>
          </p:cNvSpPr>
          <p:nvPr/>
        </p:nvSpPr>
        <p:spPr bwMode="auto">
          <a:xfrm>
            <a:off x="1066800" y="5486400"/>
            <a:ext cx="7239000" cy="1143000"/>
          </a:xfrm>
          <a:prstGeom prst="rect">
            <a:avLst/>
          </a:prstGeom>
          <a:noFill/>
          <a:ln>
            <a:noFill/>
          </a:ln>
          <a:extLst>
            <a:ext uri="{909E8E84-426E-40DD-AFC4-6F175D3DCCD1}">
              <a14:hiddenFill xmlns:a14="http://schemas.microsoft.com/office/drawing/2010/main">
                <a:gradFill rotWithShape="1">
                  <a:gsLst>
                    <a:gs pos="0">
                      <a:srgbClr val="F9F9F9">
                        <a:alpha val="25999"/>
                      </a:srgbClr>
                    </a:gs>
                    <a:gs pos="100000">
                      <a:srgbClr val="F9F9F9">
                        <a:gamma/>
                        <a:tint val="24314"/>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3400" indent="-533400">
              <a:spcBef>
                <a:spcPct val="20000"/>
              </a:spcBef>
              <a:buChar char="•"/>
              <a:defRPr sz="2800">
                <a:solidFill>
                  <a:schemeClr val="tx1"/>
                </a:solidFill>
                <a:latin typeface="Arial" charset="0"/>
              </a:defRPr>
            </a:lvl1pPr>
            <a:lvl2pPr marL="914400" indent="-457200">
              <a:spcBef>
                <a:spcPct val="20000"/>
              </a:spcBef>
              <a:buChar char="–"/>
              <a:defRPr sz="2400">
                <a:solidFill>
                  <a:schemeClr val="tx1"/>
                </a:solidFill>
                <a:latin typeface="Arial" charset="0"/>
              </a:defRPr>
            </a:lvl2pPr>
            <a:lvl3pPr marL="1295400" indent="-381000">
              <a:spcBef>
                <a:spcPct val="20000"/>
              </a:spcBef>
              <a:buChar char="•"/>
              <a:defRPr sz="2000">
                <a:solidFill>
                  <a:schemeClr val="tx1"/>
                </a:solidFill>
                <a:latin typeface="Arial" charset="0"/>
              </a:defRPr>
            </a:lvl3pPr>
            <a:lvl4pPr marL="1714500" indent="-342900">
              <a:spcBef>
                <a:spcPct val="20000"/>
              </a:spcBef>
              <a:buChar char="–"/>
              <a:defRPr>
                <a:solidFill>
                  <a:schemeClr val="tx1"/>
                </a:solidFill>
                <a:latin typeface="Arial" charset="0"/>
              </a:defRPr>
            </a:lvl4pPr>
            <a:lvl5pPr marL="2171700" indent="-342900">
              <a:spcBef>
                <a:spcPct val="20000"/>
              </a:spcBef>
              <a:buChar char="»"/>
              <a:defRPr>
                <a:solidFill>
                  <a:schemeClr val="tx1"/>
                </a:solidFill>
                <a:latin typeface="Arial" charset="0"/>
              </a:defRPr>
            </a:lvl5pPr>
            <a:lvl6pPr marL="2628900" indent="-342900" fontAlgn="base">
              <a:spcBef>
                <a:spcPct val="20000"/>
              </a:spcBef>
              <a:spcAft>
                <a:spcPct val="0"/>
              </a:spcAft>
              <a:buChar char="»"/>
              <a:defRPr>
                <a:solidFill>
                  <a:schemeClr val="tx1"/>
                </a:solidFill>
                <a:latin typeface="Arial" charset="0"/>
              </a:defRPr>
            </a:lvl6pPr>
            <a:lvl7pPr marL="3086100" indent="-342900" fontAlgn="base">
              <a:spcBef>
                <a:spcPct val="20000"/>
              </a:spcBef>
              <a:spcAft>
                <a:spcPct val="0"/>
              </a:spcAft>
              <a:buChar char="»"/>
              <a:defRPr>
                <a:solidFill>
                  <a:schemeClr val="tx1"/>
                </a:solidFill>
                <a:latin typeface="Arial" charset="0"/>
              </a:defRPr>
            </a:lvl7pPr>
            <a:lvl8pPr marL="3543300" indent="-342900" fontAlgn="base">
              <a:spcBef>
                <a:spcPct val="20000"/>
              </a:spcBef>
              <a:spcAft>
                <a:spcPct val="0"/>
              </a:spcAft>
              <a:buChar char="»"/>
              <a:defRPr>
                <a:solidFill>
                  <a:schemeClr val="tx1"/>
                </a:solidFill>
                <a:latin typeface="Arial" charset="0"/>
              </a:defRPr>
            </a:lvl8pPr>
            <a:lvl9pPr marL="4000500" indent="-342900" fontAlgn="base">
              <a:spcBef>
                <a:spcPct val="20000"/>
              </a:spcBef>
              <a:spcAft>
                <a:spcPct val="0"/>
              </a:spcAft>
              <a:buChar char="»"/>
              <a:defRPr>
                <a:solidFill>
                  <a:schemeClr val="tx1"/>
                </a:solidFill>
                <a:latin typeface="Arial" charset="0"/>
              </a:defRPr>
            </a:lvl9pPr>
          </a:lstStyle>
          <a:p>
            <a:pPr marL="0" indent="0">
              <a:lnSpc>
                <a:spcPct val="90000"/>
              </a:lnSpc>
              <a:buClr>
                <a:srgbClr val="CC9900"/>
              </a:buClr>
              <a:buSzPct val="90000"/>
              <a:buNone/>
              <a:defRPr/>
            </a:pPr>
            <a:r>
              <a:rPr lang="en-US" altLang="en-US" sz="3000" b="1" dirty="0" smtClean="0">
                <a:effectLst>
                  <a:outerShdw blurRad="38100" dist="38100" dir="2700000" algn="tl">
                    <a:srgbClr val="C0C0C0"/>
                  </a:outerShdw>
                </a:effectLst>
                <a:latin typeface="Comic Sans MS" pitchFamily="66" charset="0"/>
              </a:rPr>
              <a:t>Therefore, extinguish the self, don’t obsess about oneself.</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60" y="3733988"/>
            <a:ext cx="3411279" cy="1119733"/>
          </a:xfrm>
          <a:prstGeom prst="rect">
            <a:avLst/>
          </a:prstGeom>
        </p:spPr>
      </p:pic>
    </p:spTree>
    <p:extLst>
      <p:ext uri="{BB962C8B-B14F-4D97-AF65-F5344CB8AC3E}">
        <p14:creationId xmlns:p14="http://schemas.microsoft.com/office/powerpoint/2010/main" val="3602814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0" fill="hold"/>
                                        <p:tgtEl>
                                          <p:spTgt spid="7"/>
                                        </p:tgtEl>
                                        <p:attrNameLst>
                                          <p:attrName>ppt_w</p:attrName>
                                        </p:attrNameLst>
                                      </p:cBhvr>
                                      <p:tavLst>
                                        <p:tav tm="0">
                                          <p:val>
                                            <p:fltVal val="0"/>
                                          </p:val>
                                        </p:tav>
                                        <p:tav tm="100000">
                                          <p:val>
                                            <p:strVal val="#ppt_w"/>
                                          </p:val>
                                        </p:tav>
                                      </p:tavLst>
                                    </p:anim>
                                    <p:anim calcmode="lin" valueType="num">
                                      <p:cBhvr>
                                        <p:cTn id="16" dur="5000" fill="hold"/>
                                        <p:tgtEl>
                                          <p:spTgt spid="7"/>
                                        </p:tgtEl>
                                        <p:attrNameLst>
                                          <p:attrName>ppt_h</p:attrName>
                                        </p:attrNameLst>
                                      </p:cBhvr>
                                      <p:tavLst>
                                        <p:tav tm="0">
                                          <p:val>
                                            <p:fltVal val="0"/>
                                          </p:val>
                                        </p:tav>
                                        <p:tav tm="100000">
                                          <p:val>
                                            <p:strVal val="#ppt_h"/>
                                          </p:val>
                                        </p:tav>
                                      </p:tavLst>
                                    </p:anim>
                                    <p:animEffect transition="in" filter="fade">
                                      <p:cBhvr>
                                        <p:cTn id="17" dur="5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iterate type="wd">
                                    <p:tmPct val="100000"/>
                                  </p:iterate>
                                  <p:childTnLst>
                                    <p:set>
                                      <p:cBhvr>
                                        <p:cTn id="2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22" dur="3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7086600" y="5181600"/>
            <a:ext cx="595035" cy="584775"/>
          </a:xfrm>
          <a:prstGeom prst="rect">
            <a:avLst/>
          </a:prstGeom>
          <a:noFill/>
        </p:spPr>
        <p:txBody>
          <a:bodyPr wrap="none" lIns="91440" tIns="45720" rIns="91440" bIns="45720">
            <a:spAutoFit/>
          </a:bodyPr>
          <a:lstStyle/>
          <a:p>
            <a:pPr algn="ctr"/>
            <a:r>
              <a:rPr lang="en-US" sz="32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16</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5307563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5" y="0"/>
            <a:ext cx="9155814" cy="6858000"/>
          </a:xfrm>
          <a:prstGeom prst="rect">
            <a:avLst/>
          </a:prstGeom>
        </p:spPr>
      </p:pic>
      <p:sp>
        <p:nvSpPr>
          <p:cNvPr id="2" name="Text Box 2"/>
          <p:cNvSpPr txBox="1">
            <a:spLocks noChangeArrowheads="1"/>
          </p:cNvSpPr>
          <p:nvPr/>
        </p:nvSpPr>
        <p:spPr bwMode="auto">
          <a:xfrm>
            <a:off x="152400" y="228600"/>
            <a:ext cx="8382000" cy="914400"/>
          </a:xfrm>
          <a:prstGeom prst="rect">
            <a:avLst/>
          </a:prstGeom>
          <a:noFill/>
          <a:ln>
            <a:noFill/>
          </a:ln>
          <a:effectLst>
            <a:outerShdw dist="35921" dir="2700000" algn="ctr" rotWithShape="0">
              <a:srgbClr val="CC99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altLang="en-US" sz="5400" b="1" dirty="0">
                <a:solidFill>
                  <a:srgbClr val="663300"/>
                </a:solidFill>
                <a:latin typeface="Samarkan" pitchFamily="34" charset="0"/>
              </a:rPr>
              <a:t>Four Noble Truths</a:t>
            </a:r>
          </a:p>
        </p:txBody>
      </p:sp>
      <p:sp>
        <p:nvSpPr>
          <p:cNvPr id="3" name="Rectangle 3"/>
          <p:cNvSpPr>
            <a:spLocks noChangeArrowheads="1"/>
          </p:cNvSpPr>
          <p:nvPr/>
        </p:nvSpPr>
        <p:spPr bwMode="auto">
          <a:xfrm>
            <a:off x="1752600" y="1524000"/>
            <a:ext cx="7086600" cy="495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2"/>
                  </a:outerShdw>
                </a:effectLst>
              </a14:hiddenEffects>
            </a:ext>
          </a:extLst>
        </p:spPr>
        <p:txBody>
          <a:bodyPr/>
          <a:lstStyle>
            <a:lvl1pPr marL="609600" indent="-609600">
              <a:spcBef>
                <a:spcPct val="20000"/>
              </a:spcBef>
              <a:buChar char="•"/>
              <a:defRPr sz="3200">
                <a:solidFill>
                  <a:schemeClr val="tx1"/>
                </a:solidFill>
                <a:latin typeface="Arial" charset="0"/>
              </a:defRPr>
            </a:lvl1pPr>
            <a:lvl2pPr marL="990600" indent="-533400">
              <a:spcBef>
                <a:spcPct val="20000"/>
              </a:spcBef>
              <a:buChar char="–"/>
              <a:defRPr sz="2800">
                <a:solidFill>
                  <a:schemeClr val="tx1"/>
                </a:solidFill>
                <a:latin typeface="Arial" charset="0"/>
              </a:defRPr>
            </a:lvl2pPr>
            <a:lvl3pPr marL="1371600" indent="-457200">
              <a:spcBef>
                <a:spcPct val="20000"/>
              </a:spcBef>
              <a:buChar char="•"/>
              <a:defRPr sz="2400">
                <a:solidFill>
                  <a:schemeClr val="tx1"/>
                </a:solidFill>
                <a:latin typeface="Arial" charset="0"/>
              </a:defRPr>
            </a:lvl3pPr>
            <a:lvl4pPr marL="1752600" indent="-381000">
              <a:spcBef>
                <a:spcPct val="20000"/>
              </a:spcBef>
              <a:buChar char="–"/>
              <a:defRPr sz="2000">
                <a:solidFill>
                  <a:schemeClr val="tx1"/>
                </a:solidFill>
                <a:latin typeface="Arial" charset="0"/>
              </a:defRPr>
            </a:lvl4pPr>
            <a:lvl5pPr marL="2209800" indent="-381000">
              <a:spcBef>
                <a:spcPct val="20000"/>
              </a:spcBef>
              <a:buChar char="»"/>
              <a:defRPr sz="2000">
                <a:solidFill>
                  <a:schemeClr val="tx1"/>
                </a:solidFill>
                <a:latin typeface="Arial" charset="0"/>
              </a:defRPr>
            </a:lvl5pPr>
            <a:lvl6pPr marL="2667000" indent="-381000" fontAlgn="base">
              <a:spcBef>
                <a:spcPct val="20000"/>
              </a:spcBef>
              <a:spcAft>
                <a:spcPct val="0"/>
              </a:spcAft>
              <a:buChar char="»"/>
              <a:defRPr sz="2000">
                <a:solidFill>
                  <a:schemeClr val="tx1"/>
                </a:solidFill>
                <a:latin typeface="Arial" charset="0"/>
              </a:defRPr>
            </a:lvl6pPr>
            <a:lvl7pPr marL="3124200" indent="-381000" fontAlgn="base">
              <a:spcBef>
                <a:spcPct val="20000"/>
              </a:spcBef>
              <a:spcAft>
                <a:spcPct val="0"/>
              </a:spcAft>
              <a:buChar char="»"/>
              <a:defRPr sz="2000">
                <a:solidFill>
                  <a:schemeClr val="tx1"/>
                </a:solidFill>
                <a:latin typeface="Arial" charset="0"/>
              </a:defRPr>
            </a:lvl7pPr>
            <a:lvl8pPr marL="3581400" indent="-381000" fontAlgn="base">
              <a:spcBef>
                <a:spcPct val="20000"/>
              </a:spcBef>
              <a:spcAft>
                <a:spcPct val="0"/>
              </a:spcAft>
              <a:buChar char="»"/>
              <a:defRPr sz="2000">
                <a:solidFill>
                  <a:schemeClr val="tx1"/>
                </a:solidFill>
                <a:latin typeface="Arial" charset="0"/>
              </a:defRPr>
            </a:lvl8pPr>
            <a:lvl9pPr marL="4038600" indent="-381000" fontAlgn="base">
              <a:spcBef>
                <a:spcPct val="20000"/>
              </a:spcBef>
              <a:spcAft>
                <a:spcPct val="0"/>
              </a:spcAft>
              <a:buChar char="»"/>
              <a:defRPr sz="2000">
                <a:solidFill>
                  <a:schemeClr val="tx1"/>
                </a:solidFill>
                <a:latin typeface="Arial" charset="0"/>
              </a:defRPr>
            </a:lvl9pPr>
          </a:lstStyle>
          <a:p>
            <a:pPr>
              <a:buClr>
                <a:srgbClr val="CC9900"/>
              </a:buClr>
              <a:buSzPct val="90000"/>
              <a:buFont typeface="Wingdings" pitchFamily="2" charset="2"/>
              <a:buAutoNum type="arabicPeriod"/>
              <a:defRPr/>
            </a:pPr>
            <a:r>
              <a:rPr lang="en-US" altLang="en-US" sz="3800" b="1" dirty="0" smtClean="0">
                <a:effectLst>
                  <a:outerShdw blurRad="38100" dist="38100" dir="2700000" algn="tl">
                    <a:srgbClr val="C0C0C0"/>
                  </a:outerShdw>
                </a:effectLst>
                <a:latin typeface="Comic Sans MS" pitchFamily="66" charset="0"/>
              </a:rPr>
              <a:t>There is suffering in the world.  To live is to suffer.</a:t>
            </a:r>
            <a:r>
              <a:rPr lang="en-US" altLang="en-US" sz="3800" b="1" dirty="0" smtClean="0">
                <a:solidFill>
                  <a:schemeClr val="tx2"/>
                </a:solidFill>
                <a:effectLst>
                  <a:outerShdw blurRad="38100" dist="38100" dir="2700000" algn="tl">
                    <a:srgbClr val="C0C0C0"/>
                  </a:outerShdw>
                </a:effectLst>
                <a:latin typeface="Comic Sans MS" pitchFamily="66" charset="0"/>
              </a:rPr>
              <a:t> (</a:t>
            </a:r>
            <a:r>
              <a:rPr lang="en-US" altLang="en-US" sz="3800" b="1" i="1" dirty="0" err="1" smtClean="0">
                <a:solidFill>
                  <a:srgbClr val="009900"/>
                </a:solidFill>
                <a:effectLst>
                  <a:outerShdw blurRad="38100" dist="38100" dir="2700000" algn="tl">
                    <a:srgbClr val="C0C0C0"/>
                  </a:outerShdw>
                </a:effectLst>
                <a:latin typeface="Comic Sans MS" pitchFamily="66" charset="0"/>
              </a:rPr>
              <a:t>Dukkha</a:t>
            </a:r>
            <a:r>
              <a:rPr lang="en-US" altLang="en-US" sz="3800" b="1" dirty="0" smtClean="0">
                <a:solidFill>
                  <a:schemeClr val="tx2"/>
                </a:solidFill>
                <a:effectLst>
                  <a:outerShdw blurRad="38100" dist="38100" dir="2700000" algn="tl">
                    <a:srgbClr val="C0C0C0"/>
                  </a:outerShdw>
                </a:effectLst>
                <a:latin typeface="Comic Sans MS" pitchFamily="66" charset="0"/>
              </a:rPr>
              <a:t>) </a:t>
            </a:r>
          </a:p>
          <a:p>
            <a:pPr lvl="1">
              <a:buClr>
                <a:srgbClr val="FF3300"/>
              </a:buClr>
              <a:buFont typeface="Wingdings" pitchFamily="2" charset="2"/>
              <a:buChar char="§"/>
              <a:defRPr/>
            </a:pPr>
            <a:r>
              <a:rPr lang="en-US" altLang="en-US" sz="3800" b="1" dirty="0" smtClean="0">
                <a:ln>
                  <a:solidFill>
                    <a:schemeClr val="bg1"/>
                  </a:solidFill>
                </a:ln>
                <a:solidFill>
                  <a:schemeClr val="tx2"/>
                </a:solidFill>
                <a:effectLst>
                  <a:outerShdw blurRad="38100" dist="38100" dir="2700000" algn="tl">
                    <a:srgbClr val="C0C0C0"/>
                  </a:outerShdw>
                </a:effectLst>
                <a:latin typeface="Comic Sans MS" pitchFamily="66" charset="0"/>
              </a:rPr>
              <a:t>The Buddha found this out when he was young and experienced suffering and death in others. 17</a:t>
            </a:r>
          </a:p>
        </p:txBody>
      </p:sp>
    </p:spTree>
    <p:extLst>
      <p:ext uri="{BB962C8B-B14F-4D97-AF65-F5344CB8AC3E}">
        <p14:creationId xmlns:p14="http://schemas.microsoft.com/office/powerpoint/2010/main" val="549672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0" y="0"/>
            <a:ext cx="7162800" cy="914400"/>
          </a:xfrm>
          <a:prstGeom prst="rect">
            <a:avLst/>
          </a:prstGeom>
          <a:noFill/>
          <a:ln>
            <a:noFill/>
          </a:ln>
          <a:effectLst>
            <a:outerShdw dist="35921" dir="2700000" algn="ctr" rotWithShape="0">
              <a:srgbClr val="CC99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altLang="en-US" sz="5400" b="1" dirty="0">
                <a:solidFill>
                  <a:srgbClr val="663300"/>
                </a:solidFill>
                <a:latin typeface="Samarkan" pitchFamily="34" charset="0"/>
              </a:rPr>
              <a:t>Four Noble Truths</a:t>
            </a:r>
          </a:p>
        </p:txBody>
      </p:sp>
      <p:sp>
        <p:nvSpPr>
          <p:cNvPr id="54275" name="Rectangle 3"/>
          <p:cNvSpPr>
            <a:spLocks noChangeArrowheads="1"/>
          </p:cNvSpPr>
          <p:nvPr/>
        </p:nvSpPr>
        <p:spPr bwMode="auto">
          <a:xfrm>
            <a:off x="-78828" y="932004"/>
            <a:ext cx="9067800" cy="144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2"/>
                  </a:outerShdw>
                </a:effectLst>
              </a14:hiddenEffects>
            </a:ext>
          </a:extLst>
        </p:spPr>
        <p:txBody>
          <a:bodyPr/>
          <a:lstStyle>
            <a:lvl1pPr marL="609600" indent="-609600">
              <a:spcBef>
                <a:spcPct val="20000"/>
              </a:spcBef>
              <a:buChar char="•"/>
              <a:defRPr sz="3200">
                <a:solidFill>
                  <a:schemeClr val="tx1"/>
                </a:solidFill>
                <a:latin typeface="Arial" charset="0"/>
              </a:defRPr>
            </a:lvl1pPr>
            <a:lvl2pPr marL="990600" indent="-533400">
              <a:spcBef>
                <a:spcPct val="20000"/>
              </a:spcBef>
              <a:buChar char="–"/>
              <a:defRPr sz="2800">
                <a:solidFill>
                  <a:schemeClr val="tx1"/>
                </a:solidFill>
                <a:latin typeface="Arial" charset="0"/>
              </a:defRPr>
            </a:lvl2pPr>
            <a:lvl3pPr marL="1371600" indent="-457200">
              <a:spcBef>
                <a:spcPct val="20000"/>
              </a:spcBef>
              <a:buChar char="•"/>
              <a:defRPr sz="2400">
                <a:solidFill>
                  <a:schemeClr val="tx1"/>
                </a:solidFill>
                <a:latin typeface="Arial" charset="0"/>
              </a:defRPr>
            </a:lvl3pPr>
            <a:lvl4pPr marL="1752600" indent="-381000">
              <a:spcBef>
                <a:spcPct val="20000"/>
              </a:spcBef>
              <a:buChar char="–"/>
              <a:defRPr sz="2000">
                <a:solidFill>
                  <a:schemeClr val="tx1"/>
                </a:solidFill>
                <a:latin typeface="Arial" charset="0"/>
              </a:defRPr>
            </a:lvl4pPr>
            <a:lvl5pPr marL="2209800" indent="-381000">
              <a:spcBef>
                <a:spcPct val="20000"/>
              </a:spcBef>
              <a:buChar char="»"/>
              <a:defRPr sz="2000">
                <a:solidFill>
                  <a:schemeClr val="tx1"/>
                </a:solidFill>
                <a:latin typeface="Arial" charset="0"/>
              </a:defRPr>
            </a:lvl5pPr>
            <a:lvl6pPr marL="2667000" indent="-381000" fontAlgn="base">
              <a:spcBef>
                <a:spcPct val="20000"/>
              </a:spcBef>
              <a:spcAft>
                <a:spcPct val="0"/>
              </a:spcAft>
              <a:buChar char="»"/>
              <a:defRPr sz="2000">
                <a:solidFill>
                  <a:schemeClr val="tx1"/>
                </a:solidFill>
                <a:latin typeface="Arial" charset="0"/>
              </a:defRPr>
            </a:lvl6pPr>
            <a:lvl7pPr marL="3124200" indent="-381000" fontAlgn="base">
              <a:spcBef>
                <a:spcPct val="20000"/>
              </a:spcBef>
              <a:spcAft>
                <a:spcPct val="0"/>
              </a:spcAft>
              <a:buChar char="»"/>
              <a:defRPr sz="2000">
                <a:solidFill>
                  <a:schemeClr val="tx1"/>
                </a:solidFill>
                <a:latin typeface="Arial" charset="0"/>
              </a:defRPr>
            </a:lvl7pPr>
            <a:lvl8pPr marL="3581400" indent="-381000" fontAlgn="base">
              <a:spcBef>
                <a:spcPct val="20000"/>
              </a:spcBef>
              <a:spcAft>
                <a:spcPct val="0"/>
              </a:spcAft>
              <a:buChar char="»"/>
              <a:defRPr sz="2000">
                <a:solidFill>
                  <a:schemeClr val="tx1"/>
                </a:solidFill>
                <a:latin typeface="Arial" charset="0"/>
              </a:defRPr>
            </a:lvl8pPr>
            <a:lvl9pPr marL="4038600" indent="-381000" fontAlgn="base">
              <a:spcBef>
                <a:spcPct val="20000"/>
              </a:spcBef>
              <a:spcAft>
                <a:spcPct val="0"/>
              </a:spcAft>
              <a:buChar char="»"/>
              <a:defRPr sz="2000">
                <a:solidFill>
                  <a:schemeClr val="tx1"/>
                </a:solidFill>
                <a:latin typeface="Arial" charset="0"/>
              </a:defRPr>
            </a:lvl9pPr>
          </a:lstStyle>
          <a:p>
            <a:pPr>
              <a:buClr>
                <a:srgbClr val="CC9900"/>
              </a:buClr>
              <a:buSzPct val="90000"/>
              <a:buFont typeface="Wingdings" pitchFamily="2" charset="2"/>
              <a:buAutoNum type="arabicPeriod" startAt="2"/>
              <a:defRPr/>
            </a:pPr>
            <a:r>
              <a:rPr lang="en-US" altLang="en-US" sz="3600" b="1" dirty="0" smtClean="0">
                <a:effectLst>
                  <a:outerShdw blurRad="38100" dist="38100" dir="2700000" algn="tl">
                    <a:srgbClr val="C0C0C0"/>
                  </a:outerShdw>
                </a:effectLst>
                <a:latin typeface="Comic Sans MS" pitchFamily="66" charset="0"/>
              </a:rPr>
              <a:t>The cause of suffering is self-centered desire and attachments. </a:t>
            </a:r>
            <a:r>
              <a:rPr lang="en-US" altLang="en-US" sz="2400" b="1" dirty="0" smtClean="0">
                <a:effectLst>
                  <a:outerShdw blurRad="38100" dist="38100" dir="2700000" algn="tl">
                    <a:srgbClr val="C0C0C0"/>
                  </a:outerShdw>
                </a:effectLst>
                <a:latin typeface="Comic Sans MS" pitchFamily="66" charset="0"/>
              </a:rPr>
              <a:t>18</a:t>
            </a:r>
            <a:r>
              <a:rPr lang="en-US" altLang="en-US" sz="3600" b="1" dirty="0" smtClean="0">
                <a:solidFill>
                  <a:schemeClr val="tx2"/>
                </a:solidFill>
                <a:effectLst>
                  <a:outerShdw blurRad="38100" dist="38100" dir="2700000" algn="tl">
                    <a:srgbClr val="C0C0C0"/>
                  </a:outerShdw>
                </a:effectLst>
                <a:latin typeface="Comic Sans MS" pitchFamily="66" charset="0"/>
              </a:rPr>
              <a:t> </a:t>
            </a:r>
            <a:endParaRPr lang="en-US" altLang="en-US" sz="4000" b="1" dirty="0" smtClean="0">
              <a:solidFill>
                <a:schemeClr val="tx2"/>
              </a:solidFill>
              <a:effectLst>
                <a:outerShdw blurRad="38100" dist="38100" dir="2700000" algn="tl">
                  <a:srgbClr val="C0C0C0"/>
                </a:outerShdw>
              </a:effectLst>
              <a:latin typeface="Comic Sans MS" pitchFamily="66"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0773" t="3678" r="3157" b="2759"/>
          <a:stretch/>
        </p:blipFill>
        <p:spPr>
          <a:xfrm>
            <a:off x="76200" y="2065072"/>
            <a:ext cx="5322856" cy="4792927"/>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1756" y="2286000"/>
            <a:ext cx="1584488" cy="1091184"/>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13249" t="6290" r="13249" b="13526"/>
          <a:stretch/>
        </p:blipFill>
        <p:spPr>
          <a:xfrm>
            <a:off x="1710242" y="2058871"/>
            <a:ext cx="1385093" cy="1046515"/>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65670" y="4461534"/>
            <a:ext cx="1329665" cy="1329665"/>
          </a:xfrm>
          <a:prstGeom prst="rect">
            <a:avLst/>
          </a:prstGeom>
        </p:spPr>
      </p:pic>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l="21722" t="37616" r="22760" b="33241"/>
          <a:stretch/>
        </p:blipFill>
        <p:spPr>
          <a:xfrm>
            <a:off x="4562777" y="5126366"/>
            <a:ext cx="1686910" cy="664833"/>
          </a:xfrm>
          <a:prstGeom prst="rect">
            <a:avLst/>
          </a:prstGeom>
        </p:spPr>
      </p:pic>
      <p:pic>
        <p:nvPicPr>
          <p:cNvPr id="7" name="Picture 6"/>
          <p:cNvPicPr>
            <a:picLocks noChangeAspect="1"/>
          </p:cNvPicPr>
          <p:nvPr/>
        </p:nvPicPr>
        <p:blipFill rotWithShape="1">
          <a:blip r:embed="rId8" cstate="print">
            <a:extLst>
              <a:ext uri="{28A0092B-C50C-407E-A947-70E740481C1C}">
                <a14:useLocalDpi xmlns:a14="http://schemas.microsoft.com/office/drawing/2010/main" val="0"/>
              </a:ext>
            </a:extLst>
          </a:blip>
          <a:srcRect b="7330"/>
          <a:stretch/>
        </p:blipFill>
        <p:spPr>
          <a:xfrm>
            <a:off x="5072556" y="2058871"/>
            <a:ext cx="4101499" cy="4754404"/>
          </a:xfrm>
          <a:prstGeom prst="rect">
            <a:avLst/>
          </a:prstGeom>
        </p:spPr>
      </p:pic>
    </p:spTree>
    <p:extLst>
      <p:ext uri="{BB962C8B-B14F-4D97-AF65-F5344CB8AC3E}">
        <p14:creationId xmlns:p14="http://schemas.microsoft.com/office/powerpoint/2010/main" val="33299152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54275">
                                            <p:txEl>
                                              <p:pRg st="0" end="0"/>
                                            </p:txEl>
                                          </p:spTgt>
                                        </p:tgtEl>
                                        <p:attrNameLst>
                                          <p:attrName>style.visibility</p:attrName>
                                        </p:attrNameLst>
                                      </p:cBhvr>
                                      <p:to>
                                        <p:strVal val="visible"/>
                                      </p:to>
                                    </p:set>
                                    <p:anim to="" calcmode="lin" valueType="num">
                                      <p:cBhvr>
                                        <p:cTn id="7" dur="1" fill="hold"/>
                                        <p:tgtEl>
                                          <p:spTgt spid="54275">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43252"/>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16" y="0"/>
            <a:ext cx="9124336" cy="6843252"/>
          </a:xfrm>
          <a:prstGeom prst="rect">
            <a:avLst/>
          </a:prstGeom>
        </p:spPr>
      </p:pic>
      <p:sp>
        <p:nvSpPr>
          <p:cNvPr id="13" name="Rectangle 1026"/>
          <p:cNvSpPr txBox="1">
            <a:spLocks noChangeArrowheads="1"/>
          </p:cNvSpPr>
          <p:nvPr/>
        </p:nvSpPr>
        <p:spPr>
          <a:xfrm>
            <a:off x="0" y="0"/>
            <a:ext cx="3048000" cy="914400"/>
          </a:xfrm>
          <a:prstGeom prst="rect">
            <a:avLst/>
          </a:prstGeom>
          <a:solidFill>
            <a:srgbClr val="0070C0"/>
          </a:solidFill>
          <a:ln/>
        </p:spPr>
        <p:style>
          <a:lnRef idx="1">
            <a:schemeClr val="accent5"/>
          </a:lnRef>
          <a:fillRef idx="2">
            <a:schemeClr val="accent5"/>
          </a:fillRef>
          <a:effectRef idx="1">
            <a:schemeClr val="accent5"/>
          </a:effectRef>
          <a:fontRef idx="minor">
            <a:schemeClr val="dk1"/>
          </a:fontRef>
        </p:style>
        <p:txBody>
          <a:bodyPr>
            <a:normAutofit fontScale="82500" lnSpcReduction="20000"/>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pPr>
              <a:defRPr/>
            </a:pPr>
            <a:r>
              <a:rPr lang="en-US" sz="4000" b="0" dirty="0">
                <a:ln w="18415" cmpd="sng">
                  <a:solidFill>
                    <a:srgbClr val="FFFFFF"/>
                  </a:solidFill>
                  <a:prstDash val="solid"/>
                </a:ln>
                <a:solidFill>
                  <a:srgbClr val="FFFFFF"/>
                </a:solidFill>
                <a:effectLst>
                  <a:outerShdw blurRad="63500" dir="3600000" algn="tl" rotWithShape="0">
                    <a:srgbClr val="000000">
                      <a:alpha val="70000"/>
                    </a:srgbClr>
                  </a:outerShdw>
                </a:effectLst>
              </a:rPr>
              <a:t>I</a:t>
            </a:r>
            <a:r>
              <a:rPr lang="en-US" sz="4000"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n metaphysics</a:t>
            </a:r>
            <a:endParaRPr lang="en-US" sz="4000" b="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4" name="Text Box 1028"/>
          <p:cNvSpPr txBox="1">
            <a:spLocks noChangeArrowheads="1"/>
          </p:cNvSpPr>
          <p:nvPr/>
        </p:nvSpPr>
        <p:spPr bwMode="auto">
          <a:xfrm>
            <a:off x="3124200" y="0"/>
            <a:ext cx="6019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wrap="square">
            <a:spAutoFit/>
          </a:bodyPr>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algn="ctr">
              <a:spcBef>
                <a:spcPct val="50000"/>
              </a:spcBef>
              <a:buClrTx/>
              <a:buSzTx/>
              <a:buFontTx/>
              <a:buNone/>
            </a:pPr>
            <a:r>
              <a:rPr lang="en-US" altLang="en-US" sz="3200" b="1" dirty="0" smtClean="0">
                <a:latin typeface="Times New Roman" pitchFamily="18" charset="0"/>
              </a:rPr>
              <a:t>There </a:t>
            </a:r>
            <a:r>
              <a:rPr lang="en-US" altLang="en-US" sz="3200" b="1" dirty="0">
                <a:latin typeface="Times New Roman" pitchFamily="18" charset="0"/>
              </a:rPr>
              <a:t>are questions about </a:t>
            </a:r>
            <a:r>
              <a:rPr lang="en-US" altLang="en-US" sz="3200" b="1" u="sng" dirty="0">
                <a:latin typeface="Times New Roman" pitchFamily="18" charset="0"/>
              </a:rPr>
              <a:t>being or reality in general</a:t>
            </a:r>
            <a:r>
              <a:rPr lang="en-US" altLang="en-US" sz="3200" b="1" dirty="0">
                <a:latin typeface="Times New Roman" pitchFamily="18" charset="0"/>
              </a:rPr>
              <a:t>, i.e., </a:t>
            </a:r>
            <a:r>
              <a:rPr lang="en-US" altLang="en-US" sz="3200" b="1" u="sng" dirty="0">
                <a:latin typeface="Times New Roman" pitchFamily="18" charset="0"/>
              </a:rPr>
              <a:t>ontological</a:t>
            </a:r>
            <a:r>
              <a:rPr lang="en-US" altLang="en-US" sz="3200" b="1" dirty="0">
                <a:latin typeface="Times New Roman" pitchFamily="18" charset="0"/>
              </a:rPr>
              <a:t> questions.</a:t>
            </a:r>
            <a:endParaRPr lang="en-US" altLang="en-US" sz="2800" b="1" dirty="0">
              <a:latin typeface="Times New Roman" pitchFamily="18" charset="0"/>
            </a:endParaRPr>
          </a:p>
        </p:txBody>
      </p:sp>
      <p:sp>
        <p:nvSpPr>
          <p:cNvPr id="18" name="Rounded Rectangle 17"/>
          <p:cNvSpPr/>
          <p:nvPr/>
        </p:nvSpPr>
        <p:spPr>
          <a:xfrm>
            <a:off x="533400" y="2057400"/>
            <a:ext cx="2324100" cy="480060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dirty="0"/>
          </a:p>
        </p:txBody>
      </p:sp>
      <p:sp>
        <p:nvSpPr>
          <p:cNvPr id="19" name="Rectangle 18"/>
          <p:cNvSpPr/>
          <p:nvPr/>
        </p:nvSpPr>
        <p:spPr>
          <a:xfrm>
            <a:off x="579599" y="2133600"/>
            <a:ext cx="2231701" cy="954107"/>
          </a:xfrm>
          <a:prstGeom prst="rect">
            <a:avLst/>
          </a:prstGeom>
        </p:spPr>
        <p:txBody>
          <a:bodyPr wrap="none">
            <a:spAutoFit/>
          </a:bodyPr>
          <a:lstStyle/>
          <a:p>
            <a:pPr algn="ctr"/>
            <a:r>
              <a:rPr lang="en-US" altLang="en-US" sz="2800" b="1" dirty="0">
                <a:latin typeface="Times New Roman" pitchFamily="18" charset="0"/>
              </a:rPr>
              <a:t>Western </a:t>
            </a:r>
            <a:endParaRPr lang="en-US" altLang="en-US" sz="2800" b="1" dirty="0" smtClean="0">
              <a:latin typeface="Times New Roman" pitchFamily="18" charset="0"/>
            </a:endParaRPr>
          </a:p>
          <a:p>
            <a:pPr algn="ctr"/>
            <a:r>
              <a:rPr lang="en-US" altLang="en-US" sz="2800" b="1" dirty="0" smtClean="0">
                <a:latin typeface="Times New Roman" pitchFamily="18" charset="0"/>
              </a:rPr>
              <a:t>Ph. tradition </a:t>
            </a:r>
            <a:endParaRPr lang="en-US" sz="2800" b="1" dirty="0"/>
          </a:p>
        </p:txBody>
      </p:sp>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3400" y="3352800"/>
            <a:ext cx="2324101" cy="3505200"/>
          </a:xfrm>
          <a:prstGeom prst="rect">
            <a:avLst/>
          </a:prstGeom>
        </p:spPr>
      </p:pic>
      <p:sp>
        <p:nvSpPr>
          <p:cNvPr id="21" name="Rounded Rectangle 20"/>
          <p:cNvSpPr/>
          <p:nvPr/>
        </p:nvSpPr>
        <p:spPr>
          <a:xfrm>
            <a:off x="3638550" y="2057399"/>
            <a:ext cx="2324100" cy="48006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3684749" y="2133599"/>
            <a:ext cx="2231701" cy="954107"/>
          </a:xfrm>
          <a:prstGeom prst="rect">
            <a:avLst/>
          </a:prstGeom>
        </p:spPr>
        <p:txBody>
          <a:bodyPr wrap="none">
            <a:spAutoFit/>
          </a:bodyPr>
          <a:lstStyle/>
          <a:p>
            <a:pPr algn="ctr"/>
            <a:r>
              <a:rPr lang="en-US" altLang="en-US" sz="2800" b="1" dirty="0" smtClean="0">
                <a:latin typeface="Times New Roman" pitchFamily="18" charset="0"/>
              </a:rPr>
              <a:t>Indian</a:t>
            </a:r>
          </a:p>
          <a:p>
            <a:pPr algn="ctr"/>
            <a:r>
              <a:rPr lang="en-US" altLang="en-US" sz="2800" b="1" dirty="0" smtClean="0">
                <a:latin typeface="Times New Roman" pitchFamily="18" charset="0"/>
              </a:rPr>
              <a:t>Ph. tradition </a:t>
            </a:r>
            <a:endParaRPr lang="en-US" sz="2800" b="1" dirty="0"/>
          </a:p>
        </p:txBody>
      </p:sp>
      <p:sp>
        <p:nvSpPr>
          <p:cNvPr id="23" name="Rounded Rectangle 22"/>
          <p:cNvSpPr/>
          <p:nvPr/>
        </p:nvSpPr>
        <p:spPr>
          <a:xfrm>
            <a:off x="6697501" y="2064774"/>
            <a:ext cx="2324100" cy="48006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4" name="Rectangle 23"/>
          <p:cNvSpPr/>
          <p:nvPr/>
        </p:nvSpPr>
        <p:spPr>
          <a:xfrm>
            <a:off x="6611197" y="2140974"/>
            <a:ext cx="2496710" cy="954107"/>
          </a:xfrm>
          <a:prstGeom prst="rect">
            <a:avLst/>
          </a:prstGeom>
        </p:spPr>
        <p:txBody>
          <a:bodyPr wrap="none">
            <a:spAutoFit/>
          </a:bodyPr>
          <a:lstStyle/>
          <a:p>
            <a:pPr algn="ctr"/>
            <a:r>
              <a:rPr lang="en-US" altLang="en-US" sz="2800" b="1" dirty="0" smtClean="0">
                <a:latin typeface="Times New Roman" pitchFamily="18" charset="0"/>
              </a:rPr>
              <a:t>Chinese</a:t>
            </a:r>
          </a:p>
          <a:p>
            <a:pPr algn="ctr"/>
            <a:r>
              <a:rPr lang="en-US" altLang="en-US" sz="2800" b="1" dirty="0" smtClean="0">
                <a:latin typeface="Times New Roman" pitchFamily="18" charset="0"/>
              </a:rPr>
              <a:t>Ph. Tradition2 </a:t>
            </a:r>
            <a:endParaRPr lang="en-US" sz="2800" b="1" dirty="0"/>
          </a:p>
        </p:txBody>
      </p:sp>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19371" y="3345425"/>
            <a:ext cx="2280359" cy="3512575"/>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66092" y="3352800"/>
            <a:ext cx="2247900" cy="3505200"/>
          </a:xfrm>
          <a:prstGeom prst="rect">
            <a:avLst/>
          </a:prstGeom>
        </p:spPr>
      </p:pic>
      <p:sp>
        <p:nvSpPr>
          <p:cNvPr id="27" name="TextBox 26"/>
          <p:cNvSpPr txBox="1"/>
          <p:nvPr/>
        </p:nvSpPr>
        <p:spPr>
          <a:xfrm>
            <a:off x="261784" y="3419168"/>
            <a:ext cx="8763000" cy="95410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lvl="1"/>
            <a:r>
              <a:rPr lang="en-US" altLang="en-US" sz="2800" b="1" dirty="0" smtClean="0"/>
              <a:t>1. What </a:t>
            </a:r>
            <a:r>
              <a:rPr lang="en-US" altLang="en-US" sz="2800" b="1" dirty="0"/>
              <a:t>is the nature of the cosmos?  What is it made of?  How is it structured? </a:t>
            </a:r>
          </a:p>
        </p:txBody>
      </p:sp>
      <p:sp>
        <p:nvSpPr>
          <p:cNvPr id="28" name="TextBox 27"/>
          <p:cNvSpPr txBox="1"/>
          <p:nvPr/>
        </p:nvSpPr>
        <p:spPr>
          <a:xfrm>
            <a:off x="278266" y="4465074"/>
            <a:ext cx="8763000" cy="86882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lvl="1">
              <a:lnSpc>
                <a:spcPct val="90000"/>
              </a:lnSpc>
            </a:pPr>
            <a:r>
              <a:rPr lang="en-US" altLang="en-US" sz="2800" b="1" dirty="0" smtClean="0"/>
              <a:t>2. Did the cosmos come into being?  If so, how? (W, I, C)</a:t>
            </a:r>
            <a:endParaRPr lang="en-US" altLang="en-US" sz="2800" b="1" dirty="0"/>
          </a:p>
        </p:txBody>
      </p:sp>
      <p:sp>
        <p:nvSpPr>
          <p:cNvPr id="29" name="TextBox 28"/>
          <p:cNvSpPr txBox="1"/>
          <p:nvPr/>
        </p:nvSpPr>
        <p:spPr>
          <a:xfrm>
            <a:off x="304800" y="4834049"/>
            <a:ext cx="2743200" cy="203132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lvl="1">
              <a:lnSpc>
                <a:spcPct val="90000"/>
              </a:lnSpc>
            </a:pPr>
            <a:r>
              <a:rPr lang="en-US" altLang="en-US" sz="2800" b="1" dirty="0" smtClean="0"/>
              <a:t>3. Will </a:t>
            </a:r>
            <a:r>
              <a:rPr lang="en-US" altLang="en-US" sz="2800" b="1" dirty="0"/>
              <a:t>the cosmos cease to be in the future? (W)</a:t>
            </a:r>
          </a:p>
        </p:txBody>
      </p:sp>
      <p:sp>
        <p:nvSpPr>
          <p:cNvPr id="30" name="TextBox 29"/>
          <p:cNvSpPr txBox="1"/>
          <p:nvPr/>
        </p:nvSpPr>
        <p:spPr>
          <a:xfrm>
            <a:off x="190500" y="5448974"/>
            <a:ext cx="8763000" cy="125662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lvl="1">
              <a:lnSpc>
                <a:spcPct val="90000"/>
              </a:lnSpc>
            </a:pPr>
            <a:r>
              <a:rPr lang="en-US" altLang="en-US" sz="2800" b="1" dirty="0" smtClean="0"/>
              <a:t>4. Is </a:t>
            </a:r>
            <a:r>
              <a:rPr lang="en-US" altLang="en-US" sz="2800" b="1" dirty="0"/>
              <a:t>there a reality above &amp; beyond the cosmos (a “supernatural” reality), or is the cosmos (nature) “all there really is”? </a:t>
            </a:r>
          </a:p>
        </p:txBody>
      </p:sp>
      <p:sp>
        <p:nvSpPr>
          <p:cNvPr id="31" name="TextBox 30"/>
          <p:cNvSpPr txBox="1"/>
          <p:nvPr/>
        </p:nvSpPr>
        <p:spPr>
          <a:xfrm>
            <a:off x="190500" y="3520857"/>
            <a:ext cx="2706329" cy="310854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lvl="1" algn="ctr"/>
            <a:r>
              <a:rPr lang="en-US" altLang="en-US" sz="2800" b="1" dirty="0" smtClean="0"/>
              <a:t>5. </a:t>
            </a:r>
            <a:r>
              <a:rPr lang="en-US" altLang="en-US" sz="2800" b="1" dirty="0"/>
              <a:t>What are the philosophical implications of scientific answers to cosmological questions</a:t>
            </a:r>
            <a:r>
              <a:rPr lang="en-US" altLang="en-US" sz="2800" b="1" dirty="0" smtClean="0"/>
              <a:t>?</a:t>
            </a:r>
            <a:endParaRPr lang="en-US" altLang="en-US" sz="2800" b="1" dirty="0"/>
          </a:p>
        </p:txBody>
      </p:sp>
      <p:sp>
        <p:nvSpPr>
          <p:cNvPr id="32" name="TextBox 31"/>
          <p:cNvSpPr txBox="1"/>
          <p:nvPr/>
        </p:nvSpPr>
        <p:spPr>
          <a:xfrm>
            <a:off x="6503534" y="3318570"/>
            <a:ext cx="2640466" cy="353943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0" lvl="1" algn="ctr"/>
            <a:r>
              <a:rPr lang="en-US" altLang="en-US" sz="2800" b="1" dirty="0" smtClean="0"/>
              <a:t>6. </a:t>
            </a:r>
            <a:r>
              <a:rPr lang="en-US" altLang="en-US" sz="2800" b="1" dirty="0" smtClean="0">
                <a:latin typeface="Times New Roman" pitchFamily="18" charset="0"/>
              </a:rPr>
              <a:t>What </a:t>
            </a:r>
            <a:r>
              <a:rPr lang="en-US" altLang="en-US" sz="2800" b="1" dirty="0">
                <a:latin typeface="Times New Roman" pitchFamily="18" charset="0"/>
              </a:rPr>
              <a:t>is the relationship between the One (</a:t>
            </a:r>
            <a:r>
              <a:rPr lang="en-US" altLang="en-US" sz="2800" b="1" i="1" dirty="0">
                <a:latin typeface="Times New Roman" pitchFamily="18" charset="0"/>
              </a:rPr>
              <a:t>TAO</a:t>
            </a:r>
            <a:r>
              <a:rPr lang="en-US" altLang="en-US" sz="2800" b="1" dirty="0">
                <a:latin typeface="Times New Roman" pitchFamily="18" charset="0"/>
              </a:rPr>
              <a:t>), the Two (Yin &amp; </a:t>
            </a:r>
            <a:r>
              <a:rPr lang="en-US" altLang="en-US" sz="2800" b="1" dirty="0" smtClean="0">
                <a:latin typeface="Times New Roman" pitchFamily="18" charset="0"/>
              </a:rPr>
              <a:t>Yang</a:t>
            </a:r>
            <a:r>
              <a:rPr lang="en-US" altLang="en-US" sz="2800" b="1" dirty="0">
                <a:latin typeface="Times New Roman" pitchFamily="18" charset="0"/>
              </a:rPr>
              <a:t>), &amp; the Many (the plural world</a:t>
            </a:r>
            <a:r>
              <a:rPr lang="en-US" altLang="en-US" sz="2800" b="1" dirty="0" smtClean="0">
                <a:latin typeface="Times New Roman" pitchFamily="18" charset="0"/>
              </a:rPr>
              <a:t>)?</a:t>
            </a:r>
            <a:endParaRPr lang="en-US" altLang="en-US" sz="2800" b="1" dirty="0"/>
          </a:p>
        </p:txBody>
      </p:sp>
      <p:sp>
        <p:nvSpPr>
          <p:cNvPr id="33" name="TextBox 32"/>
          <p:cNvSpPr txBox="1"/>
          <p:nvPr/>
        </p:nvSpPr>
        <p:spPr>
          <a:xfrm>
            <a:off x="6324600" y="3518118"/>
            <a:ext cx="2640466" cy="181588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0" lvl="1" algn="ctr"/>
            <a:r>
              <a:rPr lang="en-US" altLang="en-US" sz="2800" b="1" dirty="0" smtClean="0">
                <a:latin typeface="Times New Roman" pitchFamily="18" charset="0"/>
              </a:rPr>
              <a:t>7. Which </a:t>
            </a:r>
            <a:r>
              <a:rPr lang="en-US" altLang="en-US" sz="2800" b="1" dirty="0">
                <a:latin typeface="Times New Roman" pitchFamily="18" charset="0"/>
              </a:rPr>
              <a:t>is more basic, Being or Non-Being?</a:t>
            </a:r>
            <a:endParaRPr lang="en-US" altLang="en-US" sz="2800" b="1" dirty="0"/>
          </a:p>
        </p:txBody>
      </p:sp>
    </p:spTree>
    <p:extLst>
      <p:ext uri="{BB962C8B-B14F-4D97-AF65-F5344CB8AC3E}">
        <p14:creationId xmlns:p14="http://schemas.microsoft.com/office/powerpoint/2010/main" val="223994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10"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par>
                                <p:cTn id="41" presetID="10" presetClass="entr" presetSubtype="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500"/>
                                        <p:tgtEl>
                                          <p:spTgt spid="2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500"/>
                                        <p:tgtEl>
                                          <p:spTgt spid="29"/>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29"/>
                                        </p:tgtEl>
                                        <p:attrNameLst>
                                          <p:attrName>style.visibility</p:attrName>
                                        </p:attrNameLst>
                                      </p:cBhvr>
                                      <p:to>
                                        <p:strVal val="hidden"/>
                                      </p:to>
                                    </p:set>
                                  </p:childTnLst>
                                </p:cTn>
                              </p:par>
                            </p:childTnLst>
                          </p:cTn>
                        </p:par>
                        <p:par>
                          <p:cTn id="63" fill="hold">
                            <p:stCondLst>
                              <p:cond delay="0"/>
                            </p:stCondLst>
                            <p:childTnLst>
                              <p:par>
                                <p:cTn id="64" presetID="10" presetClass="entr" presetSubtype="0" fill="hold" grpId="0" nodeType="after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fade">
                                      <p:cBhvr>
                                        <p:cTn id="66" dur="500"/>
                                        <p:tgtEl>
                                          <p:spTgt spid="30"/>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fade">
                                      <p:cBhvr>
                                        <p:cTn id="71" dur="500"/>
                                        <p:tgtEl>
                                          <p:spTgt spid="31"/>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32"/>
                                        </p:tgtEl>
                                        <p:attrNameLst>
                                          <p:attrName>style.visibility</p:attrName>
                                        </p:attrNameLst>
                                      </p:cBhvr>
                                      <p:to>
                                        <p:strVal val="visible"/>
                                      </p:to>
                                    </p:set>
                                    <p:animEffect transition="in" filter="fade">
                                      <p:cBhvr>
                                        <p:cTn id="76" dur="500"/>
                                        <p:tgtEl>
                                          <p:spTgt spid="32"/>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3"/>
                                        </p:tgtEl>
                                        <p:attrNameLst>
                                          <p:attrName>style.visibility</p:attrName>
                                        </p:attrNameLst>
                                      </p:cBhvr>
                                      <p:to>
                                        <p:strVal val="visible"/>
                                      </p:to>
                                    </p:set>
                                    <p:animEffect transition="in" filter="fade">
                                      <p:cBhvr>
                                        <p:cTn id="8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1" grpId="0" animBg="1"/>
      <p:bldP spid="22" grpId="0"/>
      <p:bldP spid="23" grpId="0" animBg="1"/>
      <p:bldP spid="24" grpId="0"/>
      <p:bldP spid="27" grpId="0" animBg="1"/>
      <p:bldP spid="28" grpId="0" animBg="1"/>
      <p:bldP spid="29" grpId="0" animBg="1"/>
      <p:bldP spid="29" grpId="1" animBg="1"/>
      <p:bldP spid="30" grpId="0" animBg="1"/>
      <p:bldP spid="31" grpId="0" animBg="1"/>
      <p:bldP spid="32" grpId="0" animBg="1"/>
      <p:bldP spid="33"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767"/>
            <a:ext cx="9144000" cy="6826469"/>
          </a:xfrm>
          <a:prstGeom prst="rect">
            <a:avLst/>
          </a:prstGeom>
        </p:spPr>
      </p:pic>
      <p:sp>
        <p:nvSpPr>
          <p:cNvPr id="10242" name="Text Box 2"/>
          <p:cNvSpPr txBox="1">
            <a:spLocks noChangeArrowheads="1"/>
          </p:cNvSpPr>
          <p:nvPr/>
        </p:nvSpPr>
        <p:spPr bwMode="auto">
          <a:xfrm>
            <a:off x="0" y="-15767"/>
            <a:ext cx="7162800" cy="914400"/>
          </a:xfrm>
          <a:prstGeom prst="rect">
            <a:avLst/>
          </a:prstGeom>
          <a:noFill/>
          <a:ln>
            <a:noFill/>
          </a:ln>
          <a:effectLst>
            <a:outerShdw dist="35921" dir="2700000" algn="ctr" rotWithShape="0">
              <a:srgbClr val="CC99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altLang="en-US" sz="5400" b="1" dirty="0">
                <a:solidFill>
                  <a:srgbClr val="663300"/>
                </a:solidFill>
                <a:latin typeface="Samarkan" pitchFamily="34" charset="0"/>
              </a:rPr>
              <a:t>Four Noble Truths</a:t>
            </a:r>
          </a:p>
        </p:txBody>
      </p:sp>
      <p:sp>
        <p:nvSpPr>
          <p:cNvPr id="55299" name="Rectangle 3"/>
          <p:cNvSpPr>
            <a:spLocks noChangeArrowheads="1"/>
          </p:cNvSpPr>
          <p:nvPr/>
        </p:nvSpPr>
        <p:spPr bwMode="auto">
          <a:xfrm>
            <a:off x="215462" y="898633"/>
            <a:ext cx="69342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2"/>
                  </a:outerShdw>
                </a:effectLst>
              </a14:hiddenEffects>
            </a:ext>
          </a:extLst>
        </p:spPr>
        <p:txBody>
          <a:bodyPr/>
          <a:lstStyle>
            <a:lvl1pPr marL="609600" indent="-609600">
              <a:spcBef>
                <a:spcPct val="20000"/>
              </a:spcBef>
              <a:buChar char="•"/>
              <a:defRPr sz="3200">
                <a:solidFill>
                  <a:schemeClr val="tx1"/>
                </a:solidFill>
                <a:latin typeface="Arial" charset="0"/>
              </a:defRPr>
            </a:lvl1pPr>
            <a:lvl2pPr marL="990600" indent="-533400">
              <a:spcBef>
                <a:spcPct val="20000"/>
              </a:spcBef>
              <a:buChar char="–"/>
              <a:defRPr sz="2800">
                <a:solidFill>
                  <a:schemeClr val="tx1"/>
                </a:solidFill>
                <a:latin typeface="Arial" charset="0"/>
              </a:defRPr>
            </a:lvl2pPr>
            <a:lvl3pPr marL="1371600" indent="-457200">
              <a:spcBef>
                <a:spcPct val="20000"/>
              </a:spcBef>
              <a:buChar char="•"/>
              <a:defRPr sz="2400">
                <a:solidFill>
                  <a:schemeClr val="tx1"/>
                </a:solidFill>
                <a:latin typeface="Arial" charset="0"/>
              </a:defRPr>
            </a:lvl3pPr>
            <a:lvl4pPr marL="1752600" indent="-381000">
              <a:spcBef>
                <a:spcPct val="20000"/>
              </a:spcBef>
              <a:buChar char="–"/>
              <a:defRPr sz="2000">
                <a:solidFill>
                  <a:schemeClr val="tx1"/>
                </a:solidFill>
                <a:latin typeface="Arial" charset="0"/>
              </a:defRPr>
            </a:lvl4pPr>
            <a:lvl5pPr marL="2209800" indent="-381000">
              <a:spcBef>
                <a:spcPct val="20000"/>
              </a:spcBef>
              <a:buChar char="»"/>
              <a:defRPr sz="2000">
                <a:solidFill>
                  <a:schemeClr val="tx1"/>
                </a:solidFill>
                <a:latin typeface="Arial" charset="0"/>
              </a:defRPr>
            </a:lvl5pPr>
            <a:lvl6pPr marL="2667000" indent="-381000" fontAlgn="base">
              <a:spcBef>
                <a:spcPct val="20000"/>
              </a:spcBef>
              <a:spcAft>
                <a:spcPct val="0"/>
              </a:spcAft>
              <a:buChar char="»"/>
              <a:defRPr sz="2000">
                <a:solidFill>
                  <a:schemeClr val="tx1"/>
                </a:solidFill>
                <a:latin typeface="Arial" charset="0"/>
              </a:defRPr>
            </a:lvl6pPr>
            <a:lvl7pPr marL="3124200" indent="-381000" fontAlgn="base">
              <a:spcBef>
                <a:spcPct val="20000"/>
              </a:spcBef>
              <a:spcAft>
                <a:spcPct val="0"/>
              </a:spcAft>
              <a:buChar char="»"/>
              <a:defRPr sz="2000">
                <a:solidFill>
                  <a:schemeClr val="tx1"/>
                </a:solidFill>
                <a:latin typeface="Arial" charset="0"/>
              </a:defRPr>
            </a:lvl7pPr>
            <a:lvl8pPr marL="3581400" indent="-381000" fontAlgn="base">
              <a:spcBef>
                <a:spcPct val="20000"/>
              </a:spcBef>
              <a:spcAft>
                <a:spcPct val="0"/>
              </a:spcAft>
              <a:buChar char="»"/>
              <a:defRPr sz="2000">
                <a:solidFill>
                  <a:schemeClr val="tx1"/>
                </a:solidFill>
                <a:latin typeface="Arial" charset="0"/>
              </a:defRPr>
            </a:lvl8pPr>
            <a:lvl9pPr marL="4038600" indent="-381000" fontAlgn="base">
              <a:spcBef>
                <a:spcPct val="20000"/>
              </a:spcBef>
              <a:spcAft>
                <a:spcPct val="0"/>
              </a:spcAft>
              <a:buChar char="»"/>
              <a:defRPr sz="2000">
                <a:solidFill>
                  <a:schemeClr val="tx1"/>
                </a:solidFill>
                <a:latin typeface="Arial" charset="0"/>
              </a:defRPr>
            </a:lvl9pPr>
          </a:lstStyle>
          <a:p>
            <a:pPr>
              <a:buClr>
                <a:srgbClr val="CC9900"/>
              </a:buClr>
              <a:buSzPct val="90000"/>
              <a:buFont typeface="Wingdings" pitchFamily="2" charset="2"/>
              <a:buAutoNum type="arabicPeriod" startAt="3"/>
              <a:defRPr/>
            </a:pPr>
            <a:r>
              <a:rPr lang="en-US" altLang="en-US" sz="4200" b="1" dirty="0" smtClean="0">
                <a:ln>
                  <a:solidFill>
                    <a:schemeClr val="bg1"/>
                  </a:solidFill>
                </a:ln>
                <a:effectLst>
                  <a:outerShdw blurRad="38100" dist="38100" dir="2700000" algn="tl">
                    <a:srgbClr val="C0C0C0"/>
                  </a:outerShdw>
                </a:effectLst>
                <a:latin typeface="Comic Sans MS" pitchFamily="66" charset="0"/>
              </a:rPr>
              <a:t>The solution is to eliminate desire and attachments</a:t>
            </a:r>
            <a:r>
              <a:rPr lang="en-US" altLang="en-US" sz="4200" b="1" dirty="0" smtClean="0">
                <a:effectLst>
                  <a:outerShdw blurRad="38100" dist="38100" dir="2700000" algn="tl">
                    <a:srgbClr val="C0C0C0"/>
                  </a:outerShdw>
                </a:effectLst>
                <a:latin typeface="Comic Sans MS" pitchFamily="66" charset="0"/>
              </a:rPr>
              <a:t>.</a:t>
            </a:r>
            <a:r>
              <a:rPr lang="en-US" altLang="en-US" sz="2400" b="1" dirty="0" smtClean="0">
                <a:solidFill>
                  <a:schemeClr val="bg1"/>
                </a:solidFill>
                <a:effectLst>
                  <a:outerShdw blurRad="38100" dist="38100" dir="2700000" algn="tl">
                    <a:srgbClr val="C0C0C0"/>
                  </a:outerShdw>
                </a:effectLst>
                <a:latin typeface="Comic Sans MS" pitchFamily="66" charset="0"/>
              </a:rPr>
              <a:t>19 </a:t>
            </a:r>
            <a:r>
              <a:rPr lang="en-US" altLang="en-US" sz="4200" b="1" dirty="0" smtClean="0">
                <a:effectLst>
                  <a:outerShdw blurRad="38100" dist="38100" dir="2700000" algn="tl">
                    <a:srgbClr val="C0C0C0"/>
                  </a:outerShdw>
                </a:effectLst>
                <a:latin typeface="Comic Sans MS" pitchFamily="66" charset="0"/>
              </a:rPr>
              <a:t/>
            </a:r>
            <a:br>
              <a:rPr lang="en-US" altLang="en-US" sz="4200" b="1" dirty="0" smtClean="0">
                <a:effectLst>
                  <a:outerShdw blurRad="38100" dist="38100" dir="2700000" algn="tl">
                    <a:srgbClr val="C0C0C0"/>
                  </a:outerShdw>
                </a:effectLst>
                <a:latin typeface="Comic Sans MS" pitchFamily="66" charset="0"/>
              </a:rPr>
            </a:br>
            <a:r>
              <a:rPr lang="en-US" altLang="en-US" sz="4200" b="1" dirty="0" smtClean="0">
                <a:effectLst>
                  <a:outerShdw blurRad="38100" dist="38100" dir="2700000" algn="tl">
                    <a:srgbClr val="C0C0C0"/>
                  </a:outerShdw>
                </a:effectLst>
                <a:latin typeface="Comic Sans MS" pitchFamily="66" charset="0"/>
              </a:rPr>
              <a:t>(</a:t>
            </a:r>
            <a:r>
              <a:rPr lang="en-US" altLang="en-US" sz="4200" b="1" dirty="0" smtClean="0">
                <a:solidFill>
                  <a:srgbClr val="009900"/>
                </a:solidFill>
                <a:effectLst>
                  <a:outerShdw blurRad="38100" dist="38100" dir="2700000" algn="tl">
                    <a:srgbClr val="C0C0C0"/>
                  </a:outerShdw>
                </a:effectLst>
                <a:latin typeface="Comic Sans MS" pitchFamily="66" charset="0"/>
              </a:rPr>
              <a:t>Nirvana = “extinction”</a:t>
            </a:r>
            <a:r>
              <a:rPr lang="en-US" altLang="en-US" sz="4200" b="1" dirty="0" smtClean="0">
                <a:effectLst>
                  <a:outerShdw blurRad="38100" dist="38100" dir="2700000" algn="tl">
                    <a:srgbClr val="C0C0C0"/>
                  </a:outerShdw>
                </a:effectLst>
                <a:latin typeface="Comic Sans MS" pitchFamily="66" charset="0"/>
              </a:rPr>
              <a:t>)</a:t>
            </a:r>
            <a:endParaRPr lang="en-US" altLang="en-US" sz="4600" b="1" dirty="0" smtClean="0">
              <a:solidFill>
                <a:schemeClr val="tx2"/>
              </a:solidFill>
              <a:effectLst>
                <a:outerShdw blurRad="38100" dist="38100" dir="2700000" algn="tl">
                  <a:srgbClr val="C0C0C0"/>
                </a:outerShdw>
              </a:effectLst>
              <a:latin typeface="Comic Sans MS" pitchFamily="66" charset="0"/>
            </a:endParaRP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43306"/>
          <a:stretch/>
        </p:blipFill>
        <p:spPr>
          <a:xfrm>
            <a:off x="5029200" y="4114800"/>
            <a:ext cx="3640559" cy="2063967"/>
          </a:xfrm>
          <a:prstGeom prst="rect">
            <a:avLst/>
          </a:prstGeom>
        </p:spPr>
      </p:pic>
    </p:spTree>
    <p:extLst>
      <p:ext uri="{BB962C8B-B14F-4D97-AF65-F5344CB8AC3E}">
        <p14:creationId xmlns:p14="http://schemas.microsoft.com/office/powerpoint/2010/main" val="8900509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55299">
                                            <p:txEl>
                                              <p:pRg st="0" end="0"/>
                                            </p:txEl>
                                          </p:spTgt>
                                        </p:tgtEl>
                                        <p:attrNameLst>
                                          <p:attrName>style.visibility</p:attrName>
                                        </p:attrNameLst>
                                      </p:cBhvr>
                                      <p:to>
                                        <p:strVal val="visible"/>
                                      </p:to>
                                    </p:set>
                                    <p:anim to="" calcmode="lin" valueType="num">
                                      <p:cBhvr>
                                        <p:cTn id="7" dur="1" fill="hold"/>
                                        <p:tgtEl>
                                          <p:spTgt spid="55299">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32140" cy="6858000"/>
          </a:xfrm>
          <a:prstGeom prst="rect">
            <a:avLst/>
          </a:prstGeom>
        </p:spPr>
      </p:pic>
      <p:sp>
        <p:nvSpPr>
          <p:cNvPr id="11266" name="Text Box 2"/>
          <p:cNvSpPr txBox="1">
            <a:spLocks noChangeArrowheads="1"/>
          </p:cNvSpPr>
          <p:nvPr/>
        </p:nvSpPr>
        <p:spPr bwMode="auto">
          <a:xfrm>
            <a:off x="1676400" y="228600"/>
            <a:ext cx="7162800" cy="914400"/>
          </a:xfrm>
          <a:prstGeom prst="rect">
            <a:avLst/>
          </a:prstGeom>
          <a:noFill/>
          <a:ln>
            <a:noFill/>
          </a:ln>
          <a:effectLst>
            <a:outerShdw dist="35921" dir="2700000" algn="ctr" rotWithShape="0">
              <a:srgbClr val="CC99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altLang="en-US" sz="5400" b="1">
                <a:solidFill>
                  <a:srgbClr val="663300"/>
                </a:solidFill>
                <a:latin typeface="Samarkan" pitchFamily="34" charset="0"/>
              </a:rPr>
              <a:t>Four Noble Truths</a:t>
            </a:r>
          </a:p>
        </p:txBody>
      </p:sp>
      <p:sp>
        <p:nvSpPr>
          <p:cNvPr id="56323" name="Rectangle 3"/>
          <p:cNvSpPr>
            <a:spLocks noChangeArrowheads="1"/>
          </p:cNvSpPr>
          <p:nvPr/>
        </p:nvSpPr>
        <p:spPr bwMode="auto">
          <a:xfrm>
            <a:off x="1371600" y="1115900"/>
            <a:ext cx="7162800" cy="182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2"/>
                  </a:outerShdw>
                </a:effectLst>
              </a14:hiddenEffects>
            </a:ext>
          </a:extLst>
        </p:spPr>
        <p:txBody>
          <a:bodyPr/>
          <a:lstStyle>
            <a:lvl1pPr marL="609600" indent="-609600">
              <a:spcBef>
                <a:spcPct val="20000"/>
              </a:spcBef>
              <a:buChar char="•"/>
              <a:defRPr sz="3200">
                <a:solidFill>
                  <a:schemeClr val="tx1"/>
                </a:solidFill>
                <a:latin typeface="Arial" charset="0"/>
              </a:defRPr>
            </a:lvl1pPr>
            <a:lvl2pPr marL="990600" indent="-533400">
              <a:spcBef>
                <a:spcPct val="20000"/>
              </a:spcBef>
              <a:buChar char="–"/>
              <a:defRPr sz="2800">
                <a:solidFill>
                  <a:schemeClr val="tx1"/>
                </a:solidFill>
                <a:latin typeface="Arial" charset="0"/>
              </a:defRPr>
            </a:lvl2pPr>
            <a:lvl3pPr marL="1371600" indent="-457200">
              <a:spcBef>
                <a:spcPct val="20000"/>
              </a:spcBef>
              <a:buChar char="•"/>
              <a:defRPr sz="2400">
                <a:solidFill>
                  <a:schemeClr val="tx1"/>
                </a:solidFill>
                <a:latin typeface="Arial" charset="0"/>
              </a:defRPr>
            </a:lvl3pPr>
            <a:lvl4pPr marL="1752600" indent="-381000">
              <a:spcBef>
                <a:spcPct val="20000"/>
              </a:spcBef>
              <a:buChar char="–"/>
              <a:defRPr sz="2000">
                <a:solidFill>
                  <a:schemeClr val="tx1"/>
                </a:solidFill>
                <a:latin typeface="Arial" charset="0"/>
              </a:defRPr>
            </a:lvl4pPr>
            <a:lvl5pPr marL="2209800" indent="-381000">
              <a:spcBef>
                <a:spcPct val="20000"/>
              </a:spcBef>
              <a:buChar char="»"/>
              <a:defRPr sz="2000">
                <a:solidFill>
                  <a:schemeClr val="tx1"/>
                </a:solidFill>
                <a:latin typeface="Arial" charset="0"/>
              </a:defRPr>
            </a:lvl5pPr>
            <a:lvl6pPr marL="2667000" indent="-381000" fontAlgn="base">
              <a:spcBef>
                <a:spcPct val="20000"/>
              </a:spcBef>
              <a:spcAft>
                <a:spcPct val="0"/>
              </a:spcAft>
              <a:buChar char="»"/>
              <a:defRPr sz="2000">
                <a:solidFill>
                  <a:schemeClr val="tx1"/>
                </a:solidFill>
                <a:latin typeface="Arial" charset="0"/>
              </a:defRPr>
            </a:lvl6pPr>
            <a:lvl7pPr marL="3124200" indent="-381000" fontAlgn="base">
              <a:spcBef>
                <a:spcPct val="20000"/>
              </a:spcBef>
              <a:spcAft>
                <a:spcPct val="0"/>
              </a:spcAft>
              <a:buChar char="»"/>
              <a:defRPr sz="2000">
                <a:solidFill>
                  <a:schemeClr val="tx1"/>
                </a:solidFill>
                <a:latin typeface="Arial" charset="0"/>
              </a:defRPr>
            </a:lvl7pPr>
            <a:lvl8pPr marL="3581400" indent="-381000" fontAlgn="base">
              <a:spcBef>
                <a:spcPct val="20000"/>
              </a:spcBef>
              <a:spcAft>
                <a:spcPct val="0"/>
              </a:spcAft>
              <a:buChar char="»"/>
              <a:defRPr sz="2000">
                <a:solidFill>
                  <a:schemeClr val="tx1"/>
                </a:solidFill>
                <a:latin typeface="Arial" charset="0"/>
              </a:defRPr>
            </a:lvl8pPr>
            <a:lvl9pPr marL="4038600" indent="-381000" fontAlgn="base">
              <a:spcBef>
                <a:spcPct val="20000"/>
              </a:spcBef>
              <a:spcAft>
                <a:spcPct val="0"/>
              </a:spcAft>
              <a:buChar char="»"/>
              <a:defRPr sz="2000">
                <a:solidFill>
                  <a:schemeClr val="tx1"/>
                </a:solidFill>
                <a:latin typeface="Arial" charset="0"/>
              </a:defRPr>
            </a:lvl9pPr>
          </a:lstStyle>
          <a:p>
            <a:pPr>
              <a:buClr>
                <a:srgbClr val="CC9900"/>
              </a:buClr>
              <a:buSzPct val="90000"/>
              <a:buFont typeface="Wingdings" pitchFamily="2" charset="2"/>
              <a:buAutoNum type="arabicPeriod" startAt="4"/>
              <a:defRPr/>
            </a:pPr>
            <a:r>
              <a:rPr lang="en-US" altLang="en-US" sz="3800" b="1" dirty="0" smtClean="0">
                <a:effectLst>
                  <a:outerShdw blurRad="38100" dist="38100" dir="2700000" algn="tl">
                    <a:srgbClr val="C0C0C0"/>
                  </a:outerShdw>
                </a:effectLst>
                <a:latin typeface="Comic Sans MS" pitchFamily="66" charset="0"/>
              </a:rPr>
              <a:t>To reach </a:t>
            </a:r>
            <a:r>
              <a:rPr lang="en-US" altLang="en-US" sz="3800" b="1" i="1" dirty="0" smtClean="0">
                <a:effectLst>
                  <a:outerShdw blurRad="38100" dist="38100" dir="2700000" algn="tl">
                    <a:srgbClr val="C0C0C0"/>
                  </a:outerShdw>
                </a:effectLst>
                <a:latin typeface="Comic Sans MS" pitchFamily="66" charset="0"/>
              </a:rPr>
              <a:t>nirvana</a:t>
            </a:r>
            <a:r>
              <a:rPr lang="en-US" altLang="en-US" sz="3800" b="1" dirty="0" smtClean="0">
                <a:effectLst>
                  <a:outerShdw blurRad="38100" dist="38100" dir="2700000" algn="tl">
                    <a:srgbClr val="C0C0C0"/>
                  </a:outerShdw>
                </a:effectLst>
                <a:latin typeface="Comic Sans MS" pitchFamily="66" charset="0"/>
              </a:rPr>
              <a:t>, one must follow the Eightfold Path. </a:t>
            </a:r>
            <a:r>
              <a:rPr lang="en-US" altLang="en-US" sz="2800" b="1" dirty="0" smtClean="0">
                <a:ln>
                  <a:solidFill>
                    <a:srgbClr val="FFC000"/>
                  </a:solidFill>
                </a:ln>
                <a:solidFill>
                  <a:schemeClr val="bg1"/>
                </a:solidFill>
                <a:effectLst>
                  <a:outerShdw blurRad="38100" dist="38100" dir="2700000" algn="tl">
                    <a:srgbClr val="C0C0C0"/>
                  </a:outerShdw>
                </a:effectLst>
                <a:latin typeface="Comic Sans MS" pitchFamily="66" charset="0"/>
              </a:rPr>
              <a:t>20</a:t>
            </a:r>
            <a:endParaRPr lang="en-US" altLang="en-US" b="1" dirty="0" smtClean="0">
              <a:ln>
                <a:solidFill>
                  <a:srgbClr val="FFC000"/>
                </a:solidFill>
              </a:ln>
              <a:solidFill>
                <a:schemeClr val="bg1"/>
              </a:solidFill>
              <a:effectLst>
                <a:outerShdw blurRad="38100" dist="38100" dir="2700000" algn="tl">
                  <a:srgbClr val="C0C0C0"/>
                </a:outerShdw>
              </a:effectLst>
              <a:latin typeface="Comic Sans MS" pitchFamily="66"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44700"/>
            <a:ext cx="5257800" cy="3876514"/>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4662" y="3048000"/>
            <a:ext cx="3852153" cy="3773214"/>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514600"/>
            <a:ext cx="6777897" cy="4395951"/>
          </a:xfrm>
          <a:prstGeom prst="rect">
            <a:avLst/>
          </a:prstGeom>
        </p:spPr>
      </p:pic>
    </p:spTree>
    <p:extLst>
      <p:ext uri="{BB962C8B-B14F-4D97-AF65-F5344CB8AC3E}">
        <p14:creationId xmlns:p14="http://schemas.microsoft.com/office/powerpoint/2010/main" val="21312206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56323">
                                            <p:txEl>
                                              <p:pRg st="0" end="0"/>
                                            </p:txEl>
                                          </p:spTgt>
                                        </p:tgtEl>
                                        <p:attrNameLst>
                                          <p:attrName>style.visibility</p:attrName>
                                        </p:attrNameLst>
                                      </p:cBhvr>
                                      <p:to>
                                        <p:strVal val="visible"/>
                                      </p:to>
                                    </p:set>
                                    <p:anim to="" calcmode="lin" valueType="num">
                                      <p:cBhvr>
                                        <p:cTn id="7" dur="1" fill="hold"/>
                                        <p:tgtEl>
                                          <p:spTgt spid="5632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09600" y="228600"/>
            <a:ext cx="7772400" cy="838200"/>
          </a:xfrm>
          <a:prstGeom prst="rect">
            <a:avLst/>
          </a:prstGeom>
        </p:spPr>
        <p:txBody>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altLang="en-US" smtClean="0">
                <a:solidFill>
                  <a:srgbClr val="FFCC00"/>
                </a:solidFill>
              </a:rPr>
              <a:t> What is Wisdom?</a:t>
            </a:r>
            <a:endParaRPr lang="en-US" altLang="en-US" dirty="0" smtClean="0">
              <a:solidFill>
                <a:srgbClr val="FFCC00"/>
              </a:solidFill>
            </a:endParaRPr>
          </a:p>
        </p:txBody>
      </p:sp>
      <p:sp>
        <p:nvSpPr>
          <p:cNvPr id="3" name="TextBox 2"/>
          <p:cNvSpPr txBox="1"/>
          <p:nvPr/>
        </p:nvSpPr>
        <p:spPr>
          <a:xfrm>
            <a:off x="344214" y="1074683"/>
            <a:ext cx="8458200" cy="526297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r>
              <a:rPr lang="en-US" altLang="en-US" sz="2800" b="1" dirty="0" smtClean="0">
                <a:solidFill>
                  <a:schemeClr val="bg1"/>
                </a:solidFill>
              </a:rPr>
              <a:t>      Buddhism teaches </a:t>
            </a:r>
            <a:r>
              <a:rPr lang="en-US" altLang="en-US" sz="2800" b="1" dirty="0">
                <a:solidFill>
                  <a:schemeClr val="bg1"/>
                </a:solidFill>
              </a:rPr>
              <a:t>that wisdom should be developed with </a:t>
            </a:r>
            <a:r>
              <a:rPr lang="en-US" altLang="en-US" sz="2800" b="1" dirty="0" smtClean="0">
                <a:solidFill>
                  <a:schemeClr val="bg1"/>
                </a:solidFill>
              </a:rPr>
              <a:t>compassion. 21 </a:t>
            </a:r>
            <a:r>
              <a:rPr lang="en-US" altLang="en-US" sz="2800" b="1" dirty="0">
                <a:solidFill>
                  <a:schemeClr val="bg1"/>
                </a:solidFill>
              </a:rPr>
              <a:t>At one extreme, you could be a good-hearted fool and at the other extreme, you could attain knowledge without any emotion. Buddhism uses the middle path to develop both.  The highest wisdom is seeing that in reality, all phenomena are incomplete, impermanent and do no constitute a fixed entity.  True wisdom is not simply believing what we are told but instead experiencing and understanding truth and reality. Wisdom requires an open, objective, unbigoted mind</a:t>
            </a:r>
            <a:r>
              <a:rPr lang="en-US" altLang="en-US" sz="2800" b="1" dirty="0" smtClean="0">
                <a:solidFill>
                  <a:schemeClr val="bg1"/>
                </a:solidFill>
              </a:rPr>
              <a:t>.</a:t>
            </a:r>
            <a:endParaRPr lang="en-US" sz="2800" b="1" dirty="0">
              <a:solidFill>
                <a:schemeClr val="bg1"/>
              </a:solidFill>
            </a:endParaRPr>
          </a:p>
        </p:txBody>
      </p:sp>
    </p:spTree>
    <p:extLst>
      <p:ext uri="{BB962C8B-B14F-4D97-AF65-F5344CB8AC3E}">
        <p14:creationId xmlns:p14="http://schemas.microsoft.com/office/powerpoint/2010/main" val="37876008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15425" cy="6858000"/>
          </a:xfrm>
          <a:prstGeom prst="rect">
            <a:avLst/>
          </a:prstGeom>
        </p:spPr>
      </p:pic>
    </p:spTree>
    <p:extLst>
      <p:ext uri="{BB962C8B-B14F-4D97-AF65-F5344CB8AC3E}">
        <p14:creationId xmlns:p14="http://schemas.microsoft.com/office/powerpoint/2010/main" val="33325898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457199"/>
            <a:ext cx="7547259" cy="769441"/>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CA" altLang="en-US" sz="4400" b="1" dirty="0"/>
              <a:t>Ancient Chinese philosophy</a:t>
            </a:r>
            <a:endParaRPr lang="en-US" sz="4400" b="1" dirty="0"/>
          </a:p>
        </p:txBody>
      </p:sp>
      <p:sp>
        <p:nvSpPr>
          <p:cNvPr id="3" name="Rectangle 2"/>
          <p:cNvSpPr/>
          <p:nvPr/>
        </p:nvSpPr>
        <p:spPr>
          <a:xfrm>
            <a:off x="685800" y="3759286"/>
            <a:ext cx="6248400" cy="2717714"/>
          </a:xfrm>
          <a:prstGeom prst="rect">
            <a:avLst/>
          </a:prstGeom>
          <a:noFill/>
        </p:spPr>
        <p:txBody>
          <a:bodyPr wrap="none" lIns="91440" tIns="45720" rIns="91440" bIns="45720">
            <a:prstTxWarp prst="textCurveDown">
              <a:avLst/>
            </a:prstTxWarp>
            <a:spAutoFit/>
          </a:bodyPr>
          <a:lstStyle/>
          <a:p>
            <a:pPr algn="ctr"/>
            <a:r>
              <a:rPr lang="en-US" sz="5400" b="1" cap="all" spc="0" dirty="0" smtClean="0">
                <a:ln w="9000" cmpd="sng">
                  <a:solidFill>
                    <a:schemeClr val="bg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TAOISM</a:t>
            </a:r>
            <a:endParaRPr lang="en-US" sz="5400" b="1" cap="all" spc="0" dirty="0">
              <a:ln w="9000" cmpd="sng">
                <a:solidFill>
                  <a:schemeClr val="bg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4" name="Rectangle 3"/>
          <p:cNvSpPr/>
          <p:nvPr/>
        </p:nvSpPr>
        <p:spPr>
          <a:xfrm>
            <a:off x="914400" y="1447800"/>
            <a:ext cx="7503761" cy="2823865"/>
          </a:xfrm>
          <a:prstGeom prst="rect">
            <a:avLst/>
          </a:prstGeom>
          <a:noFill/>
        </p:spPr>
        <p:txBody>
          <a:bodyPr wrap="none" lIns="91440" tIns="45720" rIns="91440" bIns="45720">
            <a:prstTxWarp prst="textCurveUp">
              <a:avLst/>
            </a:prstTxWarp>
            <a:spAutoFit/>
          </a:bodyPr>
          <a:lstStyle/>
          <a:p>
            <a:pPr algn="ctr"/>
            <a:r>
              <a:rPr lang="en-US" sz="6000" b="1" cap="all" dirty="0" err="1">
                <a:ln w="9000" cmpd="sng">
                  <a:solidFill>
                    <a:schemeClr val="bg1"/>
                  </a:solidFill>
                  <a:prstDash val="solid"/>
                </a:ln>
                <a:solidFill>
                  <a:srgbClr val="002060"/>
                </a:solidFill>
                <a:effectLst>
                  <a:reflection blurRad="12700" stA="28000" endPos="45000" dist="1000" dir="5400000" sy="-100000" algn="bl" rotWithShape="0"/>
                </a:effectLst>
              </a:rPr>
              <a:t>confucianism</a:t>
            </a:r>
            <a:endParaRPr lang="en-US" sz="6000" b="1" cap="all" spc="0" dirty="0">
              <a:ln w="9000" cmpd="sng">
                <a:solidFill>
                  <a:schemeClr val="bg1"/>
                </a:solidFill>
                <a:prstDash val="solid"/>
              </a:ln>
              <a:solidFill>
                <a:srgbClr val="002060"/>
              </a:solidFill>
              <a:effectLst>
                <a:reflection blurRad="12700" stA="28000" endPos="45000" dist="1000" dir="5400000" sy="-100000" algn="bl" rotWithShape="0"/>
              </a:effectLst>
            </a:endParaRPr>
          </a:p>
        </p:txBody>
      </p:sp>
      <p:sp>
        <p:nvSpPr>
          <p:cNvPr id="6" name="Rectangle 5"/>
          <p:cNvSpPr/>
          <p:nvPr/>
        </p:nvSpPr>
        <p:spPr>
          <a:xfrm>
            <a:off x="8062935" y="5715000"/>
            <a:ext cx="710451" cy="707886"/>
          </a:xfrm>
          <a:prstGeom prst="rect">
            <a:avLst/>
          </a:prstGeom>
          <a:noFill/>
        </p:spPr>
        <p:txBody>
          <a:bodyPr wrap="none" lIns="91440" tIns="45720" rIns="91440" bIns="45720">
            <a:spAutoFit/>
          </a:bodyPr>
          <a:lstStyle/>
          <a:p>
            <a:pPr algn="ctr"/>
            <a:r>
              <a:rPr lang="en-US" sz="40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22</a:t>
            </a:r>
            <a:endParaRPr lang="en-US" sz="54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Tree>
    <p:extLst>
      <p:ext uri="{BB962C8B-B14F-4D97-AF65-F5344CB8AC3E}">
        <p14:creationId xmlns:p14="http://schemas.microsoft.com/office/powerpoint/2010/main" val="36836982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27701" cy="6858000"/>
          </a:xfrm>
          <a:prstGeom prst="rect">
            <a:avLst/>
          </a:prstGeom>
        </p:spPr>
      </p:pic>
      <p:sp>
        <p:nvSpPr>
          <p:cNvPr id="132" name="Shape 132"/>
          <p:cNvSpPr txBox="1">
            <a:spLocks noGrp="1"/>
          </p:cNvSpPr>
          <p:nvPr>
            <p:ph type="title"/>
          </p:nvPr>
        </p:nvSpPr>
        <p:spPr>
          <a:xfrm>
            <a:off x="609600" y="0"/>
            <a:ext cx="7772400" cy="687387"/>
          </a:xfrm>
          <a:prstGeom prst="rect">
            <a:avLst/>
          </a:prstGeom>
          <a:ln/>
        </p:spPr>
        <p:style>
          <a:lnRef idx="1">
            <a:schemeClr val="dk1"/>
          </a:lnRef>
          <a:fillRef idx="3">
            <a:schemeClr val="dk1"/>
          </a:fillRef>
          <a:effectRef idx="2">
            <a:schemeClr val="dk1"/>
          </a:effectRef>
          <a:fontRef idx="minor">
            <a:schemeClr val="lt1"/>
          </a:fontRef>
        </p:style>
        <p:txBody>
          <a:bodyPr lIns="92075" tIns="46025" rIns="92075" bIns="46025" anchor="b" anchorCtr="0">
            <a:noAutofit/>
          </a:bodyPr>
          <a:lstStyle/>
          <a:p>
            <a:pPr marL="0" marR="0" lvl="0" indent="0" rtl="0">
              <a:lnSpc>
                <a:spcPct val="100000"/>
              </a:lnSpc>
              <a:spcBef>
                <a:spcPts val="0"/>
              </a:spcBef>
              <a:spcAft>
                <a:spcPts val="0"/>
              </a:spcAft>
              <a:buClr>
                <a:schemeClr val="lt2"/>
              </a:buClr>
              <a:buSzPct val="25000"/>
              <a:buFont typeface="Times New Roman"/>
              <a:buNone/>
            </a:pPr>
            <a:r>
              <a:rPr lang="en-US" sz="3200" b="0" i="1" u="none" strike="noStrike" cap="none" dirty="0">
                <a:ln w="6350">
                  <a:solidFill>
                    <a:schemeClr val="tx1"/>
                  </a:solidFill>
                </a:ln>
                <a:solidFill>
                  <a:schemeClr val="tx1"/>
                </a:solidFill>
                <a:latin typeface="Times New Roman"/>
                <a:ea typeface="Times New Roman"/>
                <a:cs typeface="Times New Roman"/>
                <a:sym typeface="Times New Roman"/>
              </a:rPr>
              <a:t>The History of Chinese Philosophy</a:t>
            </a:r>
          </a:p>
        </p:txBody>
      </p:sp>
      <p:sp>
        <p:nvSpPr>
          <p:cNvPr id="133" name="Shape 133"/>
          <p:cNvSpPr txBox="1">
            <a:spLocks noGrp="1"/>
          </p:cNvSpPr>
          <p:nvPr>
            <p:ph type="body" idx="1"/>
          </p:nvPr>
        </p:nvSpPr>
        <p:spPr>
          <a:xfrm>
            <a:off x="304800" y="838200"/>
            <a:ext cx="8610599" cy="5715000"/>
          </a:xfrm>
          <a:prstGeom prst="rect">
            <a:avLst/>
          </a:prstGeom>
          <a:ln/>
        </p:spPr>
        <p:style>
          <a:lnRef idx="1">
            <a:schemeClr val="accent3"/>
          </a:lnRef>
          <a:fillRef idx="2">
            <a:schemeClr val="accent3"/>
          </a:fillRef>
          <a:effectRef idx="1">
            <a:schemeClr val="accent3"/>
          </a:effectRef>
          <a:fontRef idx="minor">
            <a:schemeClr val="dk1"/>
          </a:fontRef>
        </p:style>
        <p:txBody>
          <a:bodyPr lIns="92075" tIns="46025" rIns="92075" bIns="46025" anchor="t" anchorCtr="0">
            <a:noAutofit/>
          </a:bodyPr>
          <a:lstStyle/>
          <a:p>
            <a:pPr marL="342900" marR="0" lvl="0" indent="-342900" algn="l" rtl="0">
              <a:lnSpc>
                <a:spcPct val="100000"/>
              </a:lnSpc>
              <a:spcBef>
                <a:spcPts val="0"/>
              </a:spcBef>
              <a:spcAft>
                <a:spcPts val="0"/>
              </a:spcAft>
              <a:buClr>
                <a:schemeClr val="lt2"/>
              </a:buClr>
              <a:buSzPct val="100000"/>
              <a:buFont typeface="Times New Roman"/>
              <a:buChar char="•"/>
            </a:pPr>
            <a:r>
              <a:rPr lang="en-US" b="1" i="0" u="none" strike="noStrike" cap="none" dirty="0">
                <a:solidFill>
                  <a:schemeClr val="bg1"/>
                </a:solidFill>
                <a:latin typeface="Times New Roman"/>
                <a:ea typeface="Times New Roman"/>
                <a:cs typeface="Times New Roman"/>
                <a:sym typeface="Times New Roman"/>
              </a:rPr>
              <a:t>The Classical Age (6th century BC-2d century AD)</a:t>
            </a:r>
          </a:p>
          <a:p>
            <a:pPr marL="742950" marR="0" lvl="1" indent="-285750" algn="l" rtl="0">
              <a:lnSpc>
                <a:spcPct val="100000"/>
              </a:lnSpc>
              <a:spcBef>
                <a:spcPts val="400"/>
              </a:spcBef>
              <a:spcAft>
                <a:spcPts val="0"/>
              </a:spcAft>
              <a:buClr>
                <a:schemeClr val="lt2"/>
              </a:buClr>
              <a:buSzPct val="100000"/>
              <a:buFont typeface="Times New Roman"/>
              <a:buChar char="–"/>
            </a:pPr>
            <a:r>
              <a:rPr lang="en-US" b="1" i="0" u="none" strike="noStrike" cap="none" dirty="0">
                <a:solidFill>
                  <a:schemeClr val="bg1"/>
                </a:solidFill>
                <a:latin typeface="Times New Roman"/>
                <a:ea typeface="Times New Roman"/>
                <a:cs typeface="Times New Roman"/>
                <a:sym typeface="Times New Roman"/>
              </a:rPr>
              <a:t>Confucianism (Confucius, 551-479 BC)</a:t>
            </a:r>
          </a:p>
          <a:p>
            <a:pPr marL="742950" marR="0" lvl="1" indent="-285750" algn="l" rtl="0">
              <a:lnSpc>
                <a:spcPct val="100000"/>
              </a:lnSpc>
              <a:spcBef>
                <a:spcPts val="400"/>
              </a:spcBef>
              <a:spcAft>
                <a:spcPts val="0"/>
              </a:spcAft>
              <a:buClr>
                <a:schemeClr val="lt2"/>
              </a:buClr>
              <a:buSzPct val="100000"/>
              <a:buFont typeface="Times New Roman"/>
              <a:buChar char="–"/>
            </a:pPr>
            <a:r>
              <a:rPr lang="en-US" b="1" i="0" u="none" strike="noStrike" cap="none" dirty="0">
                <a:solidFill>
                  <a:schemeClr val="bg1"/>
                </a:solidFill>
                <a:latin typeface="Times New Roman"/>
                <a:ea typeface="Times New Roman"/>
                <a:cs typeface="Times New Roman"/>
                <a:sym typeface="Times New Roman"/>
              </a:rPr>
              <a:t>Daoism (Lao Tzu, 6th century BC)</a:t>
            </a:r>
          </a:p>
          <a:p>
            <a:pPr marL="742950" marR="0" lvl="1" indent="-285750" algn="l" rtl="0">
              <a:lnSpc>
                <a:spcPct val="100000"/>
              </a:lnSpc>
              <a:spcBef>
                <a:spcPts val="400"/>
              </a:spcBef>
              <a:spcAft>
                <a:spcPts val="0"/>
              </a:spcAft>
              <a:buClr>
                <a:schemeClr val="lt2"/>
              </a:buClr>
              <a:buSzPct val="100000"/>
              <a:buFont typeface="Times New Roman"/>
              <a:buChar char="–"/>
            </a:pPr>
            <a:r>
              <a:rPr lang="en-US" b="1" i="0" u="none" strike="noStrike" cap="none" dirty="0" err="1">
                <a:solidFill>
                  <a:schemeClr val="bg1"/>
                </a:solidFill>
                <a:latin typeface="Times New Roman"/>
                <a:ea typeface="Times New Roman"/>
                <a:cs typeface="Times New Roman"/>
                <a:sym typeface="Times New Roman"/>
              </a:rPr>
              <a:t>Mohism</a:t>
            </a:r>
            <a:r>
              <a:rPr lang="en-US" b="1" i="0" u="none" strike="noStrike" cap="none" dirty="0">
                <a:solidFill>
                  <a:schemeClr val="bg1"/>
                </a:solidFill>
                <a:latin typeface="Times New Roman"/>
                <a:ea typeface="Times New Roman"/>
                <a:cs typeface="Times New Roman"/>
                <a:sym typeface="Times New Roman"/>
              </a:rPr>
              <a:t> (Mo Tzu, 468-376 BC)</a:t>
            </a:r>
          </a:p>
          <a:p>
            <a:pPr marL="742950" marR="0" lvl="1" indent="-285750" algn="l" rtl="0">
              <a:lnSpc>
                <a:spcPct val="100000"/>
              </a:lnSpc>
              <a:spcBef>
                <a:spcPts val="400"/>
              </a:spcBef>
              <a:spcAft>
                <a:spcPts val="0"/>
              </a:spcAft>
              <a:buClr>
                <a:schemeClr val="lt2"/>
              </a:buClr>
              <a:buSzPct val="100000"/>
              <a:buFont typeface="Times New Roman"/>
              <a:buChar char="–"/>
            </a:pPr>
            <a:r>
              <a:rPr lang="en-US" b="1" i="0" u="none" strike="noStrike" cap="none" dirty="0" smtClean="0">
                <a:solidFill>
                  <a:schemeClr val="bg1"/>
                </a:solidFill>
                <a:latin typeface="Times New Roman"/>
                <a:ea typeface="Times New Roman"/>
                <a:cs typeface="Times New Roman"/>
                <a:sym typeface="Times New Roman"/>
              </a:rPr>
              <a:t>Legalism </a:t>
            </a:r>
            <a:r>
              <a:rPr lang="en-US" b="1" i="0" u="none" strike="noStrike" cap="none" dirty="0">
                <a:solidFill>
                  <a:schemeClr val="bg1"/>
                </a:solidFill>
                <a:latin typeface="Times New Roman"/>
                <a:ea typeface="Times New Roman"/>
                <a:cs typeface="Times New Roman"/>
                <a:sym typeface="Times New Roman"/>
              </a:rPr>
              <a:t>(Han </a:t>
            </a:r>
            <a:r>
              <a:rPr lang="en-US" b="1" i="0" u="none" strike="noStrike" cap="none" dirty="0" err="1">
                <a:solidFill>
                  <a:schemeClr val="bg1"/>
                </a:solidFill>
                <a:latin typeface="Times New Roman"/>
                <a:ea typeface="Times New Roman"/>
                <a:cs typeface="Times New Roman"/>
                <a:sym typeface="Times New Roman"/>
              </a:rPr>
              <a:t>Fei</a:t>
            </a:r>
            <a:r>
              <a:rPr lang="en-US" b="1" i="0" u="none" strike="noStrike" cap="none" dirty="0">
                <a:solidFill>
                  <a:schemeClr val="bg1"/>
                </a:solidFill>
                <a:latin typeface="Times New Roman"/>
                <a:ea typeface="Times New Roman"/>
                <a:cs typeface="Times New Roman"/>
                <a:sym typeface="Times New Roman"/>
              </a:rPr>
              <a:t> Tzu, d. 23 BC)</a:t>
            </a:r>
          </a:p>
          <a:p>
            <a:pPr marL="342900" marR="0" lvl="0" indent="-342900" algn="l" rtl="0">
              <a:lnSpc>
                <a:spcPct val="100000"/>
              </a:lnSpc>
              <a:spcBef>
                <a:spcPts val="480"/>
              </a:spcBef>
              <a:spcAft>
                <a:spcPts val="0"/>
              </a:spcAft>
              <a:buClr>
                <a:schemeClr val="lt2"/>
              </a:buClr>
              <a:buSzPct val="100000"/>
              <a:buFont typeface="Times New Roman"/>
              <a:buChar char="•"/>
            </a:pPr>
            <a:r>
              <a:rPr lang="en-US" b="1" i="0" u="none" strike="noStrike" cap="none" dirty="0">
                <a:solidFill>
                  <a:schemeClr val="bg1"/>
                </a:solidFill>
                <a:latin typeface="Times New Roman"/>
                <a:ea typeface="Times New Roman"/>
                <a:cs typeface="Times New Roman"/>
                <a:sym typeface="Times New Roman"/>
              </a:rPr>
              <a:t>The Medieval Age (2d-10th centuries BC):  relations &amp; conflicts between Confucianism, Daoism, &amp; Buddhism</a:t>
            </a:r>
          </a:p>
          <a:p>
            <a:pPr marL="342900" marR="0" lvl="0" indent="-342900" algn="l" rtl="0">
              <a:lnSpc>
                <a:spcPct val="100000"/>
              </a:lnSpc>
              <a:spcBef>
                <a:spcPts val="480"/>
              </a:spcBef>
              <a:spcAft>
                <a:spcPts val="0"/>
              </a:spcAft>
              <a:buClr>
                <a:schemeClr val="lt2"/>
              </a:buClr>
              <a:buSzPct val="100000"/>
              <a:buFont typeface="Times New Roman"/>
              <a:buChar char="•"/>
            </a:pPr>
            <a:r>
              <a:rPr lang="en-US" b="1" i="0" u="none" strike="noStrike" cap="none" dirty="0">
                <a:solidFill>
                  <a:schemeClr val="bg1"/>
                </a:solidFill>
                <a:latin typeface="Times New Roman"/>
                <a:ea typeface="Times New Roman"/>
                <a:cs typeface="Times New Roman"/>
                <a:sym typeface="Times New Roman"/>
              </a:rPr>
              <a:t>The Modern Age (11th century AD-Present)</a:t>
            </a:r>
          </a:p>
          <a:p>
            <a:pPr marL="742950" marR="0" lvl="1" indent="-285750" algn="l" rtl="0">
              <a:lnSpc>
                <a:spcPct val="100000"/>
              </a:lnSpc>
              <a:spcBef>
                <a:spcPts val="400"/>
              </a:spcBef>
              <a:spcAft>
                <a:spcPts val="0"/>
              </a:spcAft>
              <a:buClr>
                <a:schemeClr val="lt2"/>
              </a:buClr>
              <a:buSzPct val="100000"/>
              <a:buFont typeface="Times New Roman"/>
              <a:buChar char="–"/>
            </a:pPr>
            <a:r>
              <a:rPr lang="en-US" b="1" i="0" u="none" strike="noStrike" cap="none" dirty="0">
                <a:solidFill>
                  <a:schemeClr val="bg1"/>
                </a:solidFill>
                <a:latin typeface="Times New Roman"/>
                <a:ea typeface="Times New Roman"/>
                <a:cs typeface="Times New Roman"/>
                <a:sym typeface="Times New Roman"/>
              </a:rPr>
              <a:t>Neo-Confucianism (incorporation of </a:t>
            </a:r>
            <a:r>
              <a:rPr lang="en-US" b="1" i="0" u="none" strike="noStrike" cap="none" dirty="0" err="1">
                <a:solidFill>
                  <a:schemeClr val="bg1"/>
                </a:solidFill>
                <a:latin typeface="Times New Roman"/>
                <a:ea typeface="Times New Roman"/>
                <a:cs typeface="Times New Roman"/>
                <a:sym typeface="Times New Roman"/>
              </a:rPr>
              <a:t>Daoist</a:t>
            </a:r>
            <a:r>
              <a:rPr lang="en-US" b="1" i="0" u="none" strike="noStrike" cap="none" dirty="0">
                <a:solidFill>
                  <a:schemeClr val="bg1"/>
                </a:solidFill>
                <a:latin typeface="Times New Roman"/>
                <a:ea typeface="Times New Roman"/>
                <a:cs typeface="Times New Roman"/>
                <a:sym typeface="Times New Roman"/>
              </a:rPr>
              <a:t> &amp; Buddhist elements in an overall Confucian </a:t>
            </a:r>
            <a:r>
              <a:rPr lang="en-US" b="1" i="0" u="none" strike="noStrike" cap="none" dirty="0" smtClean="0">
                <a:solidFill>
                  <a:schemeClr val="bg1"/>
                </a:solidFill>
                <a:latin typeface="Times New Roman"/>
                <a:ea typeface="Times New Roman"/>
                <a:cs typeface="Times New Roman"/>
                <a:sym typeface="Times New Roman"/>
              </a:rPr>
              <a:t>perspective)</a:t>
            </a:r>
            <a:endParaRPr lang="en-US" b="1" i="0" u="none" strike="noStrike" cap="none" dirty="0">
              <a:solidFill>
                <a:schemeClr val="bg1"/>
              </a:solidFill>
              <a:latin typeface="Times New Roman"/>
              <a:ea typeface="Times New Roman"/>
              <a:cs typeface="Times New Roman"/>
              <a:sym typeface="Times New Roman"/>
            </a:endParaRPr>
          </a:p>
          <a:p>
            <a:pPr marL="742950" marR="0" lvl="1" indent="-285750" algn="l" rtl="0">
              <a:lnSpc>
                <a:spcPct val="100000"/>
              </a:lnSpc>
              <a:spcBef>
                <a:spcPts val="400"/>
              </a:spcBef>
              <a:spcAft>
                <a:spcPts val="0"/>
              </a:spcAft>
              <a:buClr>
                <a:schemeClr val="lt2"/>
              </a:buClr>
              <a:buSzPct val="100000"/>
              <a:buFont typeface="Times New Roman"/>
              <a:buChar char="–"/>
            </a:pPr>
            <a:r>
              <a:rPr lang="en-US" b="1" i="0" u="none" strike="noStrike" cap="none" dirty="0">
                <a:solidFill>
                  <a:schemeClr val="bg1"/>
                </a:solidFill>
                <a:latin typeface="Times New Roman"/>
                <a:ea typeface="Times New Roman"/>
                <a:cs typeface="Times New Roman"/>
                <a:sym typeface="Times New Roman"/>
              </a:rPr>
              <a:t>20th century impact of Western philosophies such as Pragmatism &amp; Marxism</a:t>
            </a:r>
          </a:p>
        </p:txBody>
      </p:sp>
    </p:spTree>
    <p:extLst>
      <p:ext uri="{BB962C8B-B14F-4D97-AF65-F5344CB8AC3E}">
        <p14:creationId xmlns:p14="http://schemas.microsoft.com/office/powerpoint/2010/main" val="1448558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3">
                                            <p:bg/>
                                          </p:spTgt>
                                        </p:tgtEl>
                                        <p:attrNameLst>
                                          <p:attrName>style.visibility</p:attrName>
                                        </p:attrNameLst>
                                      </p:cBhvr>
                                      <p:to>
                                        <p:strVal val="visible"/>
                                      </p:to>
                                    </p:set>
                                    <p:animEffect transition="in" filter="fade">
                                      <p:cBhvr>
                                        <p:cTn id="7" dur="500"/>
                                        <p:tgtEl>
                                          <p:spTgt spid="13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3">
                                            <p:txEl>
                                              <p:pRg st="1" end="1"/>
                                            </p:txEl>
                                          </p:spTgt>
                                        </p:tgtEl>
                                        <p:attrNameLst>
                                          <p:attrName>style.visibility</p:attrName>
                                        </p:attrNameLst>
                                      </p:cBhvr>
                                      <p:to>
                                        <p:strVal val="visible"/>
                                      </p:to>
                                    </p:set>
                                    <p:animEffect transition="in" filter="fade">
                                      <p:cBhvr>
                                        <p:cTn id="10" dur="500"/>
                                        <p:tgtEl>
                                          <p:spTgt spid="13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3">
                                            <p:txEl>
                                              <p:pRg st="2" end="2"/>
                                            </p:txEl>
                                          </p:spTgt>
                                        </p:tgtEl>
                                        <p:attrNameLst>
                                          <p:attrName>style.visibility</p:attrName>
                                        </p:attrNameLst>
                                      </p:cBhvr>
                                      <p:to>
                                        <p:strVal val="visible"/>
                                      </p:to>
                                    </p:set>
                                    <p:animEffect transition="in" filter="fade">
                                      <p:cBhvr>
                                        <p:cTn id="13" dur="500"/>
                                        <p:tgtEl>
                                          <p:spTgt spid="13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3">
                                            <p:txEl>
                                              <p:pRg st="3" end="3"/>
                                            </p:txEl>
                                          </p:spTgt>
                                        </p:tgtEl>
                                        <p:attrNameLst>
                                          <p:attrName>style.visibility</p:attrName>
                                        </p:attrNameLst>
                                      </p:cBhvr>
                                      <p:to>
                                        <p:strVal val="visible"/>
                                      </p:to>
                                    </p:set>
                                    <p:animEffect transition="in" filter="fade">
                                      <p:cBhvr>
                                        <p:cTn id="16" dur="500"/>
                                        <p:tgtEl>
                                          <p:spTgt spid="13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3">
                                            <p:txEl>
                                              <p:pRg st="4" end="4"/>
                                            </p:txEl>
                                          </p:spTgt>
                                        </p:tgtEl>
                                        <p:attrNameLst>
                                          <p:attrName>style.visibility</p:attrName>
                                        </p:attrNameLst>
                                      </p:cBhvr>
                                      <p:to>
                                        <p:strVal val="visible"/>
                                      </p:to>
                                    </p:set>
                                    <p:animEffect transition="in" filter="fade">
                                      <p:cBhvr>
                                        <p:cTn id="19" dur="500"/>
                                        <p:tgtEl>
                                          <p:spTgt spid="13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3">
                                            <p:txEl>
                                              <p:pRg st="5" end="5"/>
                                            </p:txEl>
                                          </p:spTgt>
                                        </p:tgtEl>
                                        <p:attrNameLst>
                                          <p:attrName>style.visibility</p:attrName>
                                        </p:attrNameLst>
                                      </p:cBhvr>
                                      <p:to>
                                        <p:strVal val="visible"/>
                                      </p:to>
                                    </p:set>
                                    <p:animEffect transition="in" filter="fade">
                                      <p:cBhvr>
                                        <p:cTn id="24" dur="500"/>
                                        <p:tgtEl>
                                          <p:spTgt spid="13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33">
                                            <p:txEl>
                                              <p:pRg st="6" end="6"/>
                                            </p:txEl>
                                          </p:spTgt>
                                        </p:tgtEl>
                                        <p:attrNameLst>
                                          <p:attrName>style.visibility</p:attrName>
                                        </p:attrNameLst>
                                      </p:cBhvr>
                                      <p:to>
                                        <p:strVal val="visible"/>
                                      </p:to>
                                    </p:set>
                                    <p:animEffect transition="in" filter="fade">
                                      <p:cBhvr>
                                        <p:cTn id="29" dur="500"/>
                                        <p:tgtEl>
                                          <p:spTgt spid="133">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33">
                                            <p:txEl>
                                              <p:pRg st="7" end="7"/>
                                            </p:txEl>
                                          </p:spTgt>
                                        </p:tgtEl>
                                        <p:attrNameLst>
                                          <p:attrName>style.visibility</p:attrName>
                                        </p:attrNameLst>
                                      </p:cBhvr>
                                      <p:to>
                                        <p:strVal val="visible"/>
                                      </p:to>
                                    </p:set>
                                    <p:animEffect transition="in" filter="fade">
                                      <p:cBhvr>
                                        <p:cTn id="32" dur="500"/>
                                        <p:tgtEl>
                                          <p:spTgt spid="133">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33">
                                            <p:txEl>
                                              <p:pRg st="8" end="8"/>
                                            </p:txEl>
                                          </p:spTgt>
                                        </p:tgtEl>
                                        <p:attrNameLst>
                                          <p:attrName>style.visibility</p:attrName>
                                        </p:attrNameLst>
                                      </p:cBhvr>
                                      <p:to>
                                        <p:strVal val="visible"/>
                                      </p:to>
                                    </p:set>
                                    <p:animEffect transition="in" filter="fade">
                                      <p:cBhvr>
                                        <p:cTn id="35" dur="500"/>
                                        <p:tgtEl>
                                          <p:spTgt spid="13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uiExpand="1" build="p"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28800" y="152400"/>
            <a:ext cx="5314275" cy="830997"/>
          </a:xfrm>
          <a:prstGeom prst="rect">
            <a:avLst/>
          </a:prstGeom>
        </p:spPr>
        <p:txBody>
          <a:bodyPr wrap="none">
            <a:spAutoFit/>
          </a:bodyPr>
          <a:lstStyle/>
          <a:p>
            <a:r>
              <a:rPr lang="en-US" sz="4800" b="1" dirty="0"/>
              <a:t>Origins of Taoism</a:t>
            </a:r>
            <a:endParaRPr lang="en-US" sz="11500" b="1" dirty="0"/>
          </a:p>
        </p:txBody>
      </p:sp>
      <p:sp>
        <p:nvSpPr>
          <p:cNvPr id="3" name="TextBox 2"/>
          <p:cNvSpPr txBox="1"/>
          <p:nvPr/>
        </p:nvSpPr>
        <p:spPr>
          <a:xfrm>
            <a:off x="275897" y="1600199"/>
            <a:ext cx="4648200" cy="954107"/>
          </a:xfrm>
          <a:prstGeom prst="rect">
            <a:avLst/>
          </a:prstGeom>
          <a:noFill/>
        </p:spPr>
        <p:txBody>
          <a:bodyPr wrap="square" rtlCol="0">
            <a:spAutoFit/>
          </a:bodyPr>
          <a:lstStyle/>
          <a:p>
            <a:r>
              <a:rPr lang="en-CA" altLang="en-US" sz="2800" b="1" dirty="0"/>
              <a:t>Taoism is a traditional Chinese native religion </a:t>
            </a:r>
            <a:endParaRPr lang="en-CA" altLang="en-US" sz="2800" b="1" dirty="0" smtClean="0"/>
          </a:p>
        </p:txBody>
      </p:sp>
      <p:sp>
        <p:nvSpPr>
          <p:cNvPr id="4" name="TextBox 3"/>
          <p:cNvSpPr txBox="1"/>
          <p:nvPr/>
        </p:nvSpPr>
        <p:spPr>
          <a:xfrm>
            <a:off x="4924097" y="4724400"/>
            <a:ext cx="4190999" cy="1815882"/>
          </a:xfrm>
          <a:prstGeom prst="rect">
            <a:avLst/>
          </a:prstGeom>
          <a:noFill/>
        </p:spPr>
        <p:txBody>
          <a:bodyPr wrap="square" rtlCol="0">
            <a:spAutoFit/>
          </a:bodyPr>
          <a:lstStyle/>
          <a:p>
            <a:r>
              <a:rPr lang="en-CA" altLang="en-US" sz="2800" b="1" dirty="0" smtClean="0"/>
              <a:t>  </a:t>
            </a:r>
            <a:r>
              <a:rPr lang="en-CA" altLang="en-US" sz="2800" b="1" dirty="0" err="1" smtClean="0"/>
              <a:t>Laozi</a:t>
            </a:r>
            <a:r>
              <a:rPr lang="en-CA" altLang="en-US" sz="2800" b="1" dirty="0" smtClean="0"/>
              <a:t> </a:t>
            </a:r>
            <a:r>
              <a:rPr lang="en-CA" altLang="en-US" sz="2800" b="1" dirty="0"/>
              <a:t>(also called: Lao Dan, Li </a:t>
            </a:r>
            <a:r>
              <a:rPr lang="en-CA" altLang="en-US" sz="2800" b="1" dirty="0" err="1"/>
              <a:t>Er</a:t>
            </a:r>
            <a:r>
              <a:rPr lang="en-CA" altLang="en-US" sz="2800" b="1" dirty="0"/>
              <a:t>, </a:t>
            </a:r>
            <a:r>
              <a:rPr lang="en-CA" altLang="en-US" sz="2800" b="1" dirty="0" err="1"/>
              <a:t>Laotzu</a:t>
            </a:r>
            <a:r>
              <a:rPr lang="en-CA" altLang="en-US" sz="2800" b="1" dirty="0"/>
              <a:t>, and </a:t>
            </a:r>
            <a:r>
              <a:rPr lang="en-CA" altLang="en-US" sz="2800" b="1" dirty="0" err="1"/>
              <a:t>Laotse</a:t>
            </a:r>
            <a:r>
              <a:rPr lang="en-CA" altLang="en-US" sz="2800" b="1" dirty="0"/>
              <a:t>) is the founder of this religion</a:t>
            </a:r>
            <a:r>
              <a:rPr lang="en-CA" altLang="en-US" sz="2800" b="1" dirty="0" smtClean="0"/>
              <a:t>. 23</a:t>
            </a:r>
            <a:endParaRPr lang="en-US" sz="2800"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4097" y="996534"/>
            <a:ext cx="3657600" cy="368686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3" y="3276600"/>
            <a:ext cx="4775200" cy="3581400"/>
          </a:xfrm>
          <a:prstGeom prst="rect">
            <a:avLst/>
          </a:prstGeom>
        </p:spPr>
      </p:pic>
    </p:spTree>
    <p:extLst>
      <p:ext uri="{BB962C8B-B14F-4D97-AF65-F5344CB8AC3E}">
        <p14:creationId xmlns:p14="http://schemas.microsoft.com/office/powerpoint/2010/main" val="34015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txBox="1">
            <a:spLocks noChangeArrowheads="1"/>
          </p:cNvSpPr>
          <p:nvPr/>
        </p:nvSpPr>
        <p:spPr>
          <a:xfrm>
            <a:off x="381000" y="204787"/>
            <a:ext cx="8229600" cy="608013"/>
          </a:xfrm>
          <a:prstGeom prst="rect">
            <a:avLst/>
          </a:prstGeom>
        </p:spPr>
        <p:txBody>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pPr>
              <a:defRPr/>
            </a:pPr>
            <a:r>
              <a:rPr lang="en-US" altLang="en-US" sz="5400" dirty="0" smtClean="0"/>
              <a:t>Tao</a:t>
            </a:r>
            <a:endParaRPr lang="en-CA" altLang="en-US" sz="5400" dirty="0" smtClean="0"/>
          </a:p>
        </p:txBody>
      </p:sp>
      <p:sp>
        <p:nvSpPr>
          <p:cNvPr id="4" name="Rectangle 3"/>
          <p:cNvSpPr txBox="1">
            <a:spLocks noChangeArrowheads="1"/>
          </p:cNvSpPr>
          <p:nvPr/>
        </p:nvSpPr>
        <p:spPr>
          <a:xfrm>
            <a:off x="0" y="1641475"/>
            <a:ext cx="9067799" cy="4530725"/>
          </a:xfrm>
          <a:prstGeom prst="rect">
            <a:avLst/>
          </a:prstGeom>
        </p:spPr>
        <p:txBody>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a:lnSpc>
                <a:spcPct val="90000"/>
              </a:lnSpc>
              <a:defRPr/>
            </a:pPr>
            <a:r>
              <a:rPr lang="en-CA" altLang="en-US" sz="4000" b="1" dirty="0" smtClean="0">
                <a:ln>
                  <a:solidFill>
                    <a:srgbClr val="FFC000"/>
                  </a:solidFill>
                </a:ln>
              </a:rPr>
              <a:t>Tao is literally translated as “the way” or “the path.” </a:t>
            </a:r>
            <a:endParaRPr lang="en-US" altLang="en-US" sz="4000" b="1" dirty="0" smtClean="0">
              <a:ln>
                <a:solidFill>
                  <a:srgbClr val="FFC000"/>
                </a:solidFill>
              </a:ln>
            </a:endParaRPr>
          </a:p>
          <a:p>
            <a:pPr>
              <a:lnSpc>
                <a:spcPct val="90000"/>
              </a:lnSpc>
              <a:defRPr/>
            </a:pPr>
            <a:r>
              <a:rPr lang="en-US" altLang="en-US" sz="4000" b="1" dirty="0" smtClean="0">
                <a:ln>
                  <a:solidFill>
                    <a:srgbClr val="FFC000"/>
                  </a:solidFill>
                </a:ln>
              </a:rPr>
              <a:t>M</a:t>
            </a:r>
            <a:r>
              <a:rPr lang="en-CA" altLang="en-US" sz="4000" b="1" dirty="0" smtClean="0">
                <a:ln>
                  <a:solidFill>
                    <a:srgbClr val="FFC000"/>
                  </a:solidFill>
                </a:ln>
              </a:rPr>
              <a:t>any different beliefs as to what Tao really is. </a:t>
            </a:r>
            <a:endParaRPr lang="en-US" altLang="en-US" sz="4000" b="1" dirty="0" smtClean="0">
              <a:ln>
                <a:solidFill>
                  <a:srgbClr val="FFC000"/>
                </a:solidFill>
              </a:ln>
            </a:endParaRPr>
          </a:p>
          <a:p>
            <a:pPr>
              <a:lnSpc>
                <a:spcPct val="90000"/>
              </a:lnSpc>
              <a:defRPr/>
            </a:pPr>
            <a:r>
              <a:rPr lang="en-CA" altLang="en-US" sz="4000" b="1" dirty="0" smtClean="0">
                <a:ln>
                  <a:solidFill>
                    <a:srgbClr val="FFC000"/>
                  </a:solidFill>
                </a:ln>
              </a:rPr>
              <a:t>Taoists say that the “eternal Tao” can never be truly defined. </a:t>
            </a:r>
            <a:endParaRPr lang="en-US" altLang="en-US" sz="4000" b="1" dirty="0" smtClean="0">
              <a:ln>
                <a:solidFill>
                  <a:srgbClr val="FFC000"/>
                </a:solidFill>
              </a:ln>
            </a:endParaRPr>
          </a:p>
          <a:p>
            <a:pPr>
              <a:lnSpc>
                <a:spcPct val="90000"/>
              </a:lnSpc>
              <a:defRPr/>
            </a:pPr>
            <a:r>
              <a:rPr lang="en-US" altLang="en-US" sz="4000" b="1" dirty="0" smtClean="0">
                <a:ln>
                  <a:solidFill>
                    <a:srgbClr val="FFC000"/>
                  </a:solidFill>
                </a:ln>
              </a:rPr>
              <a:t>A</a:t>
            </a:r>
            <a:r>
              <a:rPr lang="en-CA" altLang="en-US" sz="4000" b="1" dirty="0" smtClean="0">
                <a:ln>
                  <a:solidFill>
                    <a:srgbClr val="FFC000"/>
                  </a:solidFill>
                </a:ln>
              </a:rPr>
              <a:t> non-personal energy that created, and resides in all living things. 24 </a:t>
            </a:r>
          </a:p>
        </p:txBody>
      </p:sp>
    </p:spTree>
    <p:extLst>
      <p:ext uri="{BB962C8B-B14F-4D97-AF65-F5344CB8AC3E}">
        <p14:creationId xmlns:p14="http://schemas.microsoft.com/office/powerpoint/2010/main" val="2943898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560551"/>
            <a:ext cx="2667000" cy="608013"/>
          </a:xfrm>
          <a:prstGeom prst="rect">
            <a:avLst/>
          </a:prstGeom>
        </p:spPr>
        <p:txBody>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pPr>
              <a:defRPr/>
            </a:pPr>
            <a:r>
              <a:rPr lang="en-US" altLang="en-US" sz="4400" dirty="0" smtClean="0"/>
              <a:t>- Wu Wei</a:t>
            </a:r>
            <a:endParaRPr lang="en-CA" altLang="en-US" sz="4400" dirty="0" smtClean="0"/>
          </a:p>
        </p:txBody>
      </p:sp>
      <p:sp>
        <p:nvSpPr>
          <p:cNvPr id="3" name="Rectangle 3"/>
          <p:cNvSpPr txBox="1">
            <a:spLocks noChangeArrowheads="1"/>
          </p:cNvSpPr>
          <p:nvPr/>
        </p:nvSpPr>
        <p:spPr>
          <a:xfrm>
            <a:off x="2640724" y="318540"/>
            <a:ext cx="6156435" cy="2272260"/>
          </a:xfrm>
          <a:prstGeom prst="rect">
            <a:avLst/>
          </a:prstGeom>
        </p:spPr>
        <p:txBody>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a:defRPr/>
            </a:pPr>
            <a:r>
              <a:rPr lang="en-US" altLang="en-US" sz="3200" b="1" dirty="0" smtClean="0"/>
              <a:t>L</a:t>
            </a:r>
            <a:r>
              <a:rPr lang="en-CA" altLang="en-US" sz="3200" b="1" dirty="0" err="1" smtClean="0"/>
              <a:t>iterally</a:t>
            </a:r>
            <a:r>
              <a:rPr lang="en-CA" altLang="en-US" sz="3200" b="1" dirty="0" smtClean="0"/>
              <a:t> translated as “not doing.” </a:t>
            </a:r>
            <a:endParaRPr lang="en-US" altLang="en-US" sz="3200" b="1" dirty="0" smtClean="0"/>
          </a:p>
          <a:p>
            <a:pPr>
              <a:defRPr/>
            </a:pPr>
            <a:r>
              <a:rPr lang="en-US" altLang="en-US" sz="3200" b="1" dirty="0" smtClean="0"/>
              <a:t>M</a:t>
            </a:r>
            <a:r>
              <a:rPr lang="en-CA" altLang="en-US" sz="3200" b="1" dirty="0" err="1" smtClean="0"/>
              <a:t>eans</a:t>
            </a:r>
            <a:r>
              <a:rPr lang="en-CA" altLang="en-US" sz="3200" b="1" dirty="0" smtClean="0"/>
              <a:t> not doing anything that goes against nature.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30846"/>
            <a:ext cx="5902872" cy="4427154"/>
          </a:xfrm>
          <a:prstGeom prst="rect">
            <a:avLst/>
          </a:prstGeom>
        </p:spPr>
      </p:pic>
    </p:spTree>
    <p:extLst>
      <p:ext uri="{BB962C8B-B14F-4D97-AF65-F5344CB8AC3E}">
        <p14:creationId xmlns:p14="http://schemas.microsoft.com/office/powerpoint/2010/main" val="350743183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5638800" y="66483"/>
            <a:ext cx="3276600" cy="608013"/>
          </a:xfrm>
          <a:prstGeom prst="rect">
            <a:avLst/>
          </a:prstGeom>
        </p:spPr>
        <p:txBody>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pPr>
              <a:defRPr/>
            </a:pPr>
            <a:r>
              <a:rPr lang="en-US" altLang="en-US" sz="7200" dirty="0" smtClean="0"/>
              <a:t>- Wu</a:t>
            </a:r>
            <a:endParaRPr lang="en-CA" altLang="en-US" sz="7200" dirty="0" smtClean="0"/>
          </a:p>
        </p:txBody>
      </p:sp>
      <p:sp>
        <p:nvSpPr>
          <p:cNvPr id="3" name="Rectangle 3"/>
          <p:cNvSpPr txBox="1">
            <a:spLocks noChangeArrowheads="1"/>
          </p:cNvSpPr>
          <p:nvPr/>
        </p:nvSpPr>
        <p:spPr>
          <a:xfrm>
            <a:off x="-23648" y="914400"/>
            <a:ext cx="4892566" cy="4530725"/>
          </a:xfrm>
          <a:prstGeom prst="rect">
            <a:avLst/>
          </a:prstGeom>
        </p:spPr>
        <p:txBody>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a:defRPr/>
            </a:pPr>
            <a:r>
              <a:rPr lang="en-US" sz="3600" b="1" dirty="0" smtClean="0"/>
              <a:t>L</a:t>
            </a:r>
            <a:r>
              <a:rPr lang="en-CA" sz="3600" b="1" dirty="0" err="1" smtClean="0"/>
              <a:t>iterally</a:t>
            </a:r>
            <a:r>
              <a:rPr lang="en-CA" sz="3600" b="1" dirty="0" smtClean="0"/>
              <a:t> translated as emptiness. </a:t>
            </a:r>
            <a:endParaRPr lang="en-US" sz="3600" b="1" dirty="0" smtClean="0"/>
          </a:p>
          <a:p>
            <a:pPr>
              <a:defRPr/>
            </a:pPr>
            <a:r>
              <a:rPr lang="en-US" sz="3600" b="1" dirty="0" smtClean="0"/>
              <a:t>T</a:t>
            </a:r>
            <a:r>
              <a:rPr lang="en-CA" sz="3600" b="1" dirty="0" smtClean="0"/>
              <a:t>he ideal state of mind, empty of any thoughts or desires that conflict with the Tao. </a:t>
            </a:r>
            <a:endParaRPr lang="en-CA" sz="36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2566" y="1828800"/>
            <a:ext cx="4251434" cy="5029200"/>
          </a:xfrm>
          <a:prstGeom prst="rect">
            <a:avLst/>
          </a:prstGeom>
        </p:spPr>
      </p:pic>
    </p:spTree>
    <p:extLst>
      <p:ext uri="{BB962C8B-B14F-4D97-AF65-F5344CB8AC3E}">
        <p14:creationId xmlns:p14="http://schemas.microsoft.com/office/powerpoint/2010/main" val="5238515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35841"/>
          </a:xfrm>
          <a:prstGeom prst="rect">
            <a:avLst/>
          </a:prstGeom>
        </p:spPr>
      </p:pic>
      <p:sp>
        <p:nvSpPr>
          <p:cNvPr id="11" name="Rectangle 1026"/>
          <p:cNvSpPr txBox="1">
            <a:spLocks noChangeArrowheads="1"/>
          </p:cNvSpPr>
          <p:nvPr/>
        </p:nvSpPr>
        <p:spPr>
          <a:xfrm>
            <a:off x="0" y="0"/>
            <a:ext cx="3048000" cy="914400"/>
          </a:xfrm>
          <a:prstGeom prst="rect">
            <a:avLst/>
          </a:prstGeom>
          <a:solidFill>
            <a:srgbClr val="0070C0"/>
          </a:solidFill>
          <a:ln/>
        </p:spPr>
        <p:style>
          <a:lnRef idx="1">
            <a:schemeClr val="accent5"/>
          </a:lnRef>
          <a:fillRef idx="2">
            <a:schemeClr val="accent5"/>
          </a:fillRef>
          <a:effectRef idx="1">
            <a:schemeClr val="accent5"/>
          </a:effectRef>
          <a:fontRef idx="minor">
            <a:schemeClr val="dk1"/>
          </a:fontRef>
        </p:style>
        <p:txBody>
          <a:bodyPr>
            <a:normAutofit fontScale="82500" lnSpcReduction="20000"/>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pPr>
              <a:defRPr/>
            </a:pPr>
            <a:r>
              <a:rPr lang="en-US" sz="4000" b="0" dirty="0">
                <a:ln w="18415" cmpd="sng">
                  <a:solidFill>
                    <a:srgbClr val="FFFFFF"/>
                  </a:solidFill>
                  <a:prstDash val="solid"/>
                </a:ln>
                <a:solidFill>
                  <a:srgbClr val="FFFFFF"/>
                </a:solidFill>
                <a:effectLst>
                  <a:outerShdw blurRad="63500" dir="3600000" algn="tl" rotWithShape="0">
                    <a:srgbClr val="000000">
                      <a:alpha val="70000"/>
                    </a:srgbClr>
                  </a:outerShdw>
                </a:effectLst>
              </a:rPr>
              <a:t>I</a:t>
            </a:r>
            <a:r>
              <a:rPr lang="en-US" sz="4000"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n metaphysics</a:t>
            </a:r>
            <a:endParaRPr lang="en-US" sz="4000" b="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Text Box 1028"/>
          <p:cNvSpPr txBox="1">
            <a:spLocks noChangeArrowheads="1"/>
          </p:cNvSpPr>
          <p:nvPr/>
        </p:nvSpPr>
        <p:spPr bwMode="auto">
          <a:xfrm>
            <a:off x="3124200" y="0"/>
            <a:ext cx="6019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wrap="square">
            <a:spAutoFit/>
          </a:bodyPr>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algn="ctr">
              <a:spcBef>
                <a:spcPct val="50000"/>
              </a:spcBef>
              <a:buClrTx/>
              <a:buSzTx/>
              <a:buFontTx/>
              <a:buNone/>
            </a:pPr>
            <a:r>
              <a:rPr lang="en-US" sz="4000" b="1" u="sng" dirty="0" smtClean="0"/>
              <a:t>Theological </a:t>
            </a:r>
            <a:r>
              <a:rPr lang="en-US" sz="4000" b="1" u="sng" dirty="0"/>
              <a:t>questions</a:t>
            </a:r>
            <a:endParaRPr lang="en-US" altLang="en-US" sz="3600" b="1" dirty="0">
              <a:latin typeface="Times New Roman" pitchFamily="18" charset="0"/>
            </a:endParaRPr>
          </a:p>
        </p:txBody>
      </p:sp>
      <p:sp>
        <p:nvSpPr>
          <p:cNvPr id="14" name="Rounded Rectangle 13"/>
          <p:cNvSpPr/>
          <p:nvPr/>
        </p:nvSpPr>
        <p:spPr>
          <a:xfrm>
            <a:off x="533400" y="2057400"/>
            <a:ext cx="2324100" cy="480060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dirty="0"/>
          </a:p>
        </p:txBody>
      </p:sp>
      <p:sp>
        <p:nvSpPr>
          <p:cNvPr id="15" name="Rectangle 14"/>
          <p:cNvSpPr/>
          <p:nvPr/>
        </p:nvSpPr>
        <p:spPr>
          <a:xfrm>
            <a:off x="579599" y="2133600"/>
            <a:ext cx="2231701" cy="954107"/>
          </a:xfrm>
          <a:prstGeom prst="rect">
            <a:avLst/>
          </a:prstGeom>
        </p:spPr>
        <p:txBody>
          <a:bodyPr wrap="none">
            <a:spAutoFit/>
          </a:bodyPr>
          <a:lstStyle/>
          <a:p>
            <a:pPr algn="ctr"/>
            <a:r>
              <a:rPr lang="en-US" altLang="en-US" sz="2800" b="1" dirty="0">
                <a:latin typeface="Times New Roman" pitchFamily="18" charset="0"/>
              </a:rPr>
              <a:t>Western </a:t>
            </a:r>
            <a:endParaRPr lang="en-US" altLang="en-US" sz="2800" b="1" dirty="0" smtClean="0">
              <a:latin typeface="Times New Roman" pitchFamily="18" charset="0"/>
            </a:endParaRPr>
          </a:p>
          <a:p>
            <a:pPr algn="ctr"/>
            <a:r>
              <a:rPr lang="en-US" altLang="en-US" sz="2800" b="1" dirty="0" smtClean="0">
                <a:latin typeface="Times New Roman" pitchFamily="18" charset="0"/>
              </a:rPr>
              <a:t>Ph. tradition </a:t>
            </a:r>
            <a:endParaRPr lang="en-US" sz="2800" b="1" dirty="0"/>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3352800"/>
            <a:ext cx="2324101" cy="3505200"/>
          </a:xfrm>
          <a:prstGeom prst="rect">
            <a:avLst/>
          </a:prstGeom>
        </p:spPr>
      </p:pic>
      <p:sp>
        <p:nvSpPr>
          <p:cNvPr id="17" name="Rounded Rectangle 16"/>
          <p:cNvSpPr/>
          <p:nvPr/>
        </p:nvSpPr>
        <p:spPr>
          <a:xfrm>
            <a:off x="3638550" y="2057399"/>
            <a:ext cx="2324100" cy="48006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3684749" y="2133599"/>
            <a:ext cx="2231701" cy="954107"/>
          </a:xfrm>
          <a:prstGeom prst="rect">
            <a:avLst/>
          </a:prstGeom>
        </p:spPr>
        <p:txBody>
          <a:bodyPr wrap="none">
            <a:spAutoFit/>
          </a:bodyPr>
          <a:lstStyle/>
          <a:p>
            <a:pPr algn="ctr"/>
            <a:r>
              <a:rPr lang="en-US" altLang="en-US" sz="2800" b="1" dirty="0" smtClean="0">
                <a:latin typeface="Times New Roman" pitchFamily="18" charset="0"/>
              </a:rPr>
              <a:t>Indian</a:t>
            </a:r>
          </a:p>
          <a:p>
            <a:pPr algn="ctr"/>
            <a:r>
              <a:rPr lang="en-US" altLang="en-US" sz="2800" b="1" dirty="0" smtClean="0">
                <a:latin typeface="Times New Roman" pitchFamily="18" charset="0"/>
              </a:rPr>
              <a:t>Ph. tradition </a:t>
            </a:r>
            <a:endParaRPr lang="en-US" sz="2800" b="1" dirty="0"/>
          </a:p>
        </p:txBody>
      </p:sp>
      <p:sp>
        <p:nvSpPr>
          <p:cNvPr id="19" name="Rounded Rectangle 18"/>
          <p:cNvSpPr/>
          <p:nvPr/>
        </p:nvSpPr>
        <p:spPr>
          <a:xfrm>
            <a:off x="6697501" y="2064774"/>
            <a:ext cx="2324100" cy="48006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0" name="Rectangle 19"/>
          <p:cNvSpPr/>
          <p:nvPr/>
        </p:nvSpPr>
        <p:spPr>
          <a:xfrm>
            <a:off x="6743700" y="2140974"/>
            <a:ext cx="2231701" cy="954107"/>
          </a:xfrm>
          <a:prstGeom prst="rect">
            <a:avLst/>
          </a:prstGeom>
        </p:spPr>
        <p:txBody>
          <a:bodyPr wrap="none">
            <a:spAutoFit/>
          </a:bodyPr>
          <a:lstStyle/>
          <a:p>
            <a:pPr algn="ctr"/>
            <a:r>
              <a:rPr lang="en-US" altLang="en-US" sz="2800" b="1" dirty="0" smtClean="0">
                <a:latin typeface="Times New Roman" pitchFamily="18" charset="0"/>
              </a:rPr>
              <a:t>Chinese</a:t>
            </a:r>
          </a:p>
          <a:p>
            <a:pPr algn="ctr"/>
            <a:r>
              <a:rPr lang="en-US" altLang="en-US" sz="2800" b="1" dirty="0" smtClean="0">
                <a:latin typeface="Times New Roman" pitchFamily="18" charset="0"/>
              </a:rPr>
              <a:t>Ph. tradition </a:t>
            </a:r>
            <a:endParaRPr lang="en-US" sz="2800" b="1" dirty="0"/>
          </a:p>
        </p:txBody>
      </p: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9371" y="3345425"/>
            <a:ext cx="2280359" cy="3512575"/>
          </a:xfrm>
          <a:prstGeom prst="rect">
            <a:avLst/>
          </a:prstGeom>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66092" y="3352800"/>
            <a:ext cx="2247900" cy="3505200"/>
          </a:xfrm>
          <a:prstGeom prst="rect">
            <a:avLst/>
          </a:prstGeom>
        </p:spPr>
      </p:pic>
      <p:sp>
        <p:nvSpPr>
          <p:cNvPr id="23" name="TextBox 22"/>
          <p:cNvSpPr txBox="1"/>
          <p:nvPr/>
        </p:nvSpPr>
        <p:spPr>
          <a:xfrm>
            <a:off x="740492" y="3468469"/>
            <a:ext cx="4767416"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lvl="1" algn="ctr"/>
            <a:r>
              <a:rPr lang="en-US" altLang="en-US" sz="3600" b="1" dirty="0" smtClean="0"/>
              <a:t>1.</a:t>
            </a:r>
            <a:r>
              <a:rPr lang="en-US" sz="3600" b="1" dirty="0"/>
              <a:t> Does God exist? </a:t>
            </a:r>
            <a:endParaRPr lang="en-US" altLang="en-US" sz="3600" b="1" dirty="0"/>
          </a:p>
        </p:txBody>
      </p:sp>
      <p:sp>
        <p:nvSpPr>
          <p:cNvPr id="24" name="TextBox 23"/>
          <p:cNvSpPr txBox="1"/>
          <p:nvPr/>
        </p:nvSpPr>
        <p:spPr>
          <a:xfrm>
            <a:off x="6646385" y="3547440"/>
            <a:ext cx="2329016" cy="267765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lvl="1" algn="ctr"/>
            <a:r>
              <a:rPr lang="en-US" sz="2800" b="1" dirty="0" smtClean="0">
                <a:solidFill>
                  <a:srgbClr val="006600"/>
                </a:solidFill>
              </a:rPr>
              <a:t>“Theological</a:t>
            </a:r>
            <a:r>
              <a:rPr lang="en-US" sz="2800" b="1" dirty="0">
                <a:solidFill>
                  <a:srgbClr val="006600"/>
                </a:solidFill>
              </a:rPr>
              <a:t>” questions are often less focused specifically on “</a:t>
            </a:r>
            <a:r>
              <a:rPr lang="en-US" sz="2800" b="1" dirty="0" smtClean="0">
                <a:solidFill>
                  <a:srgbClr val="006600"/>
                </a:solidFill>
              </a:rPr>
              <a:t>God”3</a:t>
            </a:r>
            <a:endParaRPr lang="en-US" altLang="en-US" sz="2800" b="1" dirty="0"/>
          </a:p>
        </p:txBody>
      </p:sp>
      <p:sp>
        <p:nvSpPr>
          <p:cNvPr id="25" name="TextBox 24"/>
          <p:cNvSpPr txBox="1"/>
          <p:nvPr/>
        </p:nvSpPr>
        <p:spPr>
          <a:xfrm>
            <a:off x="0" y="4154269"/>
            <a:ext cx="6400800"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lvl="1" algn="ctr"/>
            <a:r>
              <a:rPr lang="en-US" altLang="en-US" sz="3600" b="1" dirty="0"/>
              <a:t>2</a:t>
            </a:r>
            <a:r>
              <a:rPr lang="en-US" altLang="en-US" sz="3600" b="1" dirty="0" smtClean="0"/>
              <a:t>.</a:t>
            </a:r>
            <a:r>
              <a:rPr lang="en-US" sz="3600" b="1" dirty="0" smtClean="0"/>
              <a:t> </a:t>
            </a:r>
            <a:r>
              <a:rPr lang="en-US" sz="3600" b="1" dirty="0"/>
              <a:t>What is the nature of God? </a:t>
            </a:r>
            <a:endParaRPr lang="en-US" altLang="en-US" sz="3600" b="1" dirty="0"/>
          </a:p>
        </p:txBody>
      </p:sp>
      <p:sp>
        <p:nvSpPr>
          <p:cNvPr id="26" name="TextBox 25"/>
          <p:cNvSpPr txBox="1"/>
          <p:nvPr/>
        </p:nvSpPr>
        <p:spPr>
          <a:xfrm>
            <a:off x="152400" y="5059740"/>
            <a:ext cx="6248400" cy="156966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lvl="1" algn="ctr"/>
            <a:r>
              <a:rPr lang="en-US" altLang="en-US" sz="3200" b="1" dirty="0" smtClean="0"/>
              <a:t>3. </a:t>
            </a:r>
            <a:r>
              <a:rPr lang="en-US" sz="3200" b="1" dirty="0"/>
              <a:t>If God exists, how is it possible for pain, suffering, and disorder (“evil”) to exist? </a:t>
            </a:r>
            <a:endParaRPr lang="en-US" altLang="en-US" sz="3200" b="1" dirty="0"/>
          </a:p>
        </p:txBody>
      </p:sp>
      <p:sp>
        <p:nvSpPr>
          <p:cNvPr id="27" name="TextBox 26"/>
          <p:cNvSpPr txBox="1"/>
          <p:nvPr/>
        </p:nvSpPr>
        <p:spPr>
          <a:xfrm>
            <a:off x="2798898" y="3397240"/>
            <a:ext cx="3771899" cy="34163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109728" algn="ctr">
              <a:spcAft>
                <a:spcPct val="60000"/>
              </a:spcAft>
              <a:defRPr/>
            </a:pPr>
            <a:r>
              <a:rPr lang="en-US" sz="2400" b="1" dirty="0" smtClean="0">
                <a:solidFill>
                  <a:srgbClr val="006600"/>
                </a:solidFill>
              </a:rPr>
              <a:t>In </a:t>
            </a:r>
            <a:r>
              <a:rPr lang="en-US" sz="2400" b="1" dirty="0">
                <a:solidFill>
                  <a:srgbClr val="006600"/>
                </a:solidFill>
              </a:rPr>
              <a:t>this context, the questions would include:  “Is there a Supreme Reality above the gods?”  “What is its nature?”  “How can we live in harmony with it?”  “Can we achieve union with it?”</a:t>
            </a:r>
            <a:endParaRPr lang="en-US" b="1" dirty="0">
              <a:solidFill>
                <a:srgbClr val="006600"/>
              </a:solidFill>
            </a:endParaRPr>
          </a:p>
        </p:txBody>
      </p:sp>
    </p:spTree>
    <p:extLst>
      <p:ext uri="{BB962C8B-B14F-4D97-AF65-F5344CB8AC3E}">
        <p14:creationId xmlns:p14="http://schemas.microsoft.com/office/powerpoint/2010/main" val="1163710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par>
                                <p:cTn id="31" presetID="10"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500"/>
                                        <p:tgtEl>
                                          <p:spTgt spid="26"/>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7" grpId="0" animBg="1"/>
      <p:bldP spid="18" grpId="0"/>
      <p:bldP spid="19" grpId="0" animBg="1"/>
      <p:bldP spid="20" grpId="0"/>
      <p:bldP spid="23" grpId="0" animBg="1"/>
      <p:bldP spid="24" grpId="0" animBg="1"/>
      <p:bldP spid="25" grpId="0" animBg="1"/>
      <p:bldP spid="26" grpId="0" animBg="1"/>
      <p:bldP spid="2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914400" y="0"/>
            <a:ext cx="7162800" cy="608013"/>
          </a:xfrm>
          <a:prstGeom prst="rect">
            <a:avLst/>
          </a:prstGeom>
        </p:spPr>
        <p:txBody>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pPr>
              <a:defRPr/>
            </a:pPr>
            <a:r>
              <a:rPr lang="en-CA" dirty="0" smtClean="0"/>
              <a:t>- Y i n   a n d   Y a n g</a:t>
            </a:r>
            <a:endParaRPr lang="en-CA" dirty="0"/>
          </a:p>
        </p:txBody>
      </p:sp>
      <p:sp>
        <p:nvSpPr>
          <p:cNvPr id="4" name="Rectangle 3"/>
          <p:cNvSpPr txBox="1">
            <a:spLocks noChangeArrowheads="1"/>
          </p:cNvSpPr>
          <p:nvPr/>
        </p:nvSpPr>
        <p:spPr>
          <a:xfrm>
            <a:off x="3810000" y="838200"/>
            <a:ext cx="5334000" cy="4530725"/>
          </a:xfrm>
          <a:prstGeom prst="rect">
            <a:avLst/>
          </a:prstGeom>
        </p:spPr>
        <p:txBody>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a:lnSpc>
                <a:spcPct val="90000"/>
              </a:lnSpc>
              <a:defRPr/>
            </a:pPr>
            <a:r>
              <a:rPr lang="en-CA" altLang="en-US" sz="3200" b="1" dirty="0" smtClean="0"/>
              <a:t>The two complimentary forces that exist in nature.</a:t>
            </a:r>
            <a:endParaRPr lang="en-US" altLang="en-US" sz="3200" b="1" dirty="0" smtClean="0"/>
          </a:p>
          <a:p>
            <a:pPr>
              <a:lnSpc>
                <a:spcPct val="90000"/>
              </a:lnSpc>
              <a:defRPr/>
            </a:pPr>
            <a:r>
              <a:rPr lang="en-US" altLang="en-US" sz="3200" b="1" dirty="0" smtClean="0"/>
              <a:t>Yang represents everything masculine and active.</a:t>
            </a:r>
          </a:p>
          <a:p>
            <a:pPr>
              <a:lnSpc>
                <a:spcPct val="90000"/>
              </a:lnSpc>
              <a:defRPr/>
            </a:pPr>
            <a:r>
              <a:rPr lang="en-US" altLang="en-US" sz="3200" b="1" dirty="0" smtClean="0"/>
              <a:t>Yin represents everything feminine and passive</a:t>
            </a:r>
          </a:p>
          <a:p>
            <a:pPr>
              <a:lnSpc>
                <a:spcPct val="90000"/>
              </a:lnSpc>
              <a:defRPr/>
            </a:pPr>
            <a:r>
              <a:rPr lang="en-US" altLang="en-US" sz="3200" b="1" dirty="0" smtClean="0"/>
              <a:t>Too much of either is bad, a balance needs to be achieved.  25</a:t>
            </a:r>
            <a:endParaRPr lang="en-CA" altLang="en-US" sz="3200" b="1" dirty="0" smtClean="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1379" r="30689"/>
          <a:stretch/>
        </p:blipFill>
        <p:spPr>
          <a:xfrm>
            <a:off x="7882" y="838200"/>
            <a:ext cx="3650207" cy="6014545"/>
          </a:xfrm>
          <a:prstGeom prst="rect">
            <a:avLst/>
          </a:prstGeom>
        </p:spPr>
      </p:pic>
    </p:spTree>
    <p:extLst>
      <p:ext uri="{BB962C8B-B14F-4D97-AF65-F5344CB8AC3E}">
        <p14:creationId xmlns:p14="http://schemas.microsoft.com/office/powerpoint/2010/main" val="88719364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5875283" y="381000"/>
            <a:ext cx="3276600" cy="175432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3600" b="1" dirty="0"/>
              <a:t>The supreme good is like water. </a:t>
            </a:r>
            <a:r>
              <a:rPr lang="en-US" sz="2400" b="1" dirty="0" smtClean="0"/>
              <a:t>26</a:t>
            </a:r>
            <a:endParaRPr lang="en-US" sz="2400" b="1" dirty="0"/>
          </a:p>
        </p:txBody>
      </p:sp>
      <p:sp>
        <p:nvSpPr>
          <p:cNvPr id="4" name="TextBox 3"/>
          <p:cNvSpPr txBox="1"/>
          <p:nvPr/>
        </p:nvSpPr>
        <p:spPr>
          <a:xfrm>
            <a:off x="6324600" y="2362200"/>
            <a:ext cx="2705100" cy="440120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800" b="1" dirty="0"/>
              <a:t>Which nourishes all things without trying to. It flows to low places loathed by all men. Therefore, it is like the Tao </a:t>
            </a:r>
            <a:endParaRPr lang="en-US" sz="2800" b="1" dirty="0" smtClean="0"/>
          </a:p>
          <a:p>
            <a:pPr algn="ctr"/>
            <a:r>
              <a:rPr lang="en-US" sz="2400" b="1" i="1" dirty="0" smtClean="0"/>
              <a:t>Tao </a:t>
            </a:r>
            <a:r>
              <a:rPr lang="en-US" sz="2400" b="1" i="1" dirty="0" err="1" smtClean="0"/>
              <a:t>Te</a:t>
            </a:r>
            <a:r>
              <a:rPr lang="en-US" sz="2400" b="1" i="1" dirty="0" smtClean="0"/>
              <a:t> </a:t>
            </a:r>
            <a:r>
              <a:rPr lang="en-US" sz="2400" b="1" i="1" dirty="0" err="1" smtClean="0"/>
              <a:t>Ching</a:t>
            </a:r>
            <a:endParaRPr lang="en-US" sz="2400" b="1" i="1" dirty="0"/>
          </a:p>
        </p:txBody>
      </p:sp>
    </p:spTree>
    <p:extLst>
      <p:ext uri="{BB962C8B-B14F-4D97-AF65-F5344CB8AC3E}">
        <p14:creationId xmlns:p14="http://schemas.microsoft.com/office/powerpoint/2010/main" val="8095836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80904"/>
          </a:xfrm>
          <a:prstGeom prst="rect">
            <a:avLst/>
          </a:prstGeom>
        </p:spPr>
      </p:pic>
      <p:sp>
        <p:nvSpPr>
          <p:cNvPr id="3" name="TextBox 2"/>
          <p:cNvSpPr txBox="1"/>
          <p:nvPr/>
        </p:nvSpPr>
        <p:spPr>
          <a:xfrm>
            <a:off x="152400" y="13138"/>
            <a:ext cx="8382000" cy="224676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en-US" sz="2800" b="1" dirty="0" smtClean="0"/>
              <a:t>    Water is fluid, soft, and yielding. But water will wear away rock, which is rigid and cannot yield. As a rule, whatever is fluid, soft, and yielding will overcome whatever is rigid and hard. This is another paradox: what is soft is strong.   </a:t>
            </a:r>
            <a:r>
              <a:rPr lang="en-US" sz="2000" b="1" i="1" dirty="0" smtClean="0"/>
              <a:t>Lao Tzu  </a:t>
            </a:r>
            <a:endParaRPr lang="en-US" sz="2800" b="1" i="1" dirty="0"/>
          </a:p>
        </p:txBody>
      </p:sp>
    </p:spTree>
    <p:extLst>
      <p:ext uri="{BB962C8B-B14F-4D97-AF65-F5344CB8AC3E}">
        <p14:creationId xmlns:p14="http://schemas.microsoft.com/office/powerpoint/2010/main" val="135351961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0"/>
            <a:ext cx="4495800" cy="608013"/>
          </a:xfrm>
          <a:prstGeom prst="rect">
            <a:avLst/>
          </a:prstGeom>
        </p:spPr>
        <p:txBody>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pPr>
              <a:defRPr/>
            </a:pPr>
            <a:r>
              <a:rPr lang="en-US" altLang="en-US" sz="8000" dirty="0" smtClean="0"/>
              <a:t>- Qi</a:t>
            </a:r>
            <a:endParaRPr lang="en-CA" altLang="en-US" sz="8000" dirty="0" smtClean="0"/>
          </a:p>
        </p:txBody>
      </p:sp>
      <p:sp>
        <p:nvSpPr>
          <p:cNvPr id="3" name="Rectangle 3"/>
          <p:cNvSpPr txBox="1">
            <a:spLocks noChangeArrowheads="1"/>
          </p:cNvSpPr>
          <p:nvPr/>
        </p:nvSpPr>
        <p:spPr>
          <a:xfrm>
            <a:off x="4611414" y="367068"/>
            <a:ext cx="4495800" cy="4530725"/>
          </a:xfrm>
          <a:prstGeom prst="rect">
            <a:avLst/>
          </a:prstGeom>
        </p:spPr>
        <p:txBody>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a:defRPr/>
            </a:pPr>
            <a:r>
              <a:rPr lang="en-US" altLang="en-US" sz="3200" b="1" dirty="0" smtClean="0"/>
              <a:t>Qi (or Chi) is literally translated as “breath,” or “air”</a:t>
            </a:r>
          </a:p>
          <a:p>
            <a:pPr>
              <a:defRPr/>
            </a:pPr>
            <a:r>
              <a:rPr lang="en-US" altLang="en-US" sz="3200" b="1" dirty="0" smtClean="0"/>
              <a:t>It is the life energy present in all living things. </a:t>
            </a:r>
          </a:p>
          <a:p>
            <a:pPr>
              <a:defRPr/>
            </a:pPr>
            <a:r>
              <a:rPr lang="en-US" altLang="en-US" sz="3200" b="1" dirty="0" smtClean="0"/>
              <a:t>The martial art of Tai Chi is designed to aid the flow of Qi throughout the body. </a:t>
            </a:r>
            <a:endParaRPr lang="en-CA" altLang="en-US" sz="3200" b="1" dirty="0" smtClean="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1414" r="22793"/>
          <a:stretch/>
        </p:blipFill>
        <p:spPr>
          <a:xfrm>
            <a:off x="23649" y="1143000"/>
            <a:ext cx="4700752" cy="5715000"/>
          </a:xfrm>
          <a:prstGeom prst="rect">
            <a:avLst/>
          </a:prstGeom>
        </p:spPr>
      </p:pic>
    </p:spTree>
    <p:extLst>
      <p:ext uri="{BB962C8B-B14F-4D97-AF65-F5344CB8AC3E}">
        <p14:creationId xmlns:p14="http://schemas.microsoft.com/office/powerpoint/2010/main" val="389850398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ape 117"/>
          <p:cNvPicPr preferRelativeResize="0"/>
          <p:nvPr/>
        </p:nvPicPr>
        <p:blipFill>
          <a:blip r:embed="rId2">
            <a:alphaModFix/>
          </a:blip>
          <a:stretch>
            <a:fillRect/>
          </a:stretch>
        </p:blipFill>
        <p:spPr>
          <a:xfrm>
            <a:off x="0" y="0"/>
            <a:ext cx="9143999" cy="4293704"/>
          </a:xfrm>
          <a:prstGeom prst="rect">
            <a:avLst/>
          </a:prstGeom>
          <a:noFill/>
          <a:ln>
            <a:noFill/>
          </a:ln>
        </p:spPr>
      </p:pic>
    </p:spTree>
    <p:extLst>
      <p:ext uri="{BB962C8B-B14F-4D97-AF65-F5344CB8AC3E}">
        <p14:creationId xmlns:p14="http://schemas.microsoft.com/office/powerpoint/2010/main" val="300258426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22"/>
          <p:cNvSpPr txBox="1">
            <a:spLocks/>
          </p:cNvSpPr>
          <p:nvPr/>
        </p:nvSpPr>
        <p:spPr>
          <a:xfrm>
            <a:off x="1117600" y="381000"/>
            <a:ext cx="7269161" cy="912811"/>
          </a:xfrm>
          <a:prstGeom prst="rect">
            <a:avLst/>
          </a:prstGeom>
          <a:noFill/>
          <a:ln>
            <a:noFill/>
          </a:ln>
        </p:spPr>
        <p:txBody>
          <a:bodyPr lIns="92075" tIns="46025" rIns="92075" bIns="46025" anchor="b" anchorCtr="0">
            <a:noAutofit/>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pPr>
              <a:spcBef>
                <a:spcPts val="0"/>
              </a:spcBef>
              <a:buClr>
                <a:schemeClr val="lt2"/>
              </a:buClr>
              <a:buSzPct val="25000"/>
              <a:buFont typeface="Times New Roman"/>
              <a:buNone/>
            </a:pPr>
            <a:r>
              <a:rPr lang="en-US" sz="4800" b="0" i="1" dirty="0" smtClean="0">
                <a:solidFill>
                  <a:schemeClr val="lt2"/>
                </a:solidFill>
                <a:latin typeface="Times New Roman"/>
                <a:ea typeface="Times New Roman"/>
                <a:cs typeface="Times New Roman"/>
                <a:sym typeface="Times New Roman"/>
              </a:rPr>
              <a:t>Confucius (Kung Fu-Tzu)*</a:t>
            </a:r>
            <a:br>
              <a:rPr lang="en-US" sz="4800" b="0" i="1" dirty="0" smtClean="0">
                <a:solidFill>
                  <a:schemeClr val="lt2"/>
                </a:solidFill>
                <a:latin typeface="Times New Roman"/>
                <a:ea typeface="Times New Roman"/>
                <a:cs typeface="Times New Roman"/>
                <a:sym typeface="Times New Roman"/>
              </a:rPr>
            </a:br>
            <a:r>
              <a:rPr lang="en-US" sz="3200" b="0" i="1" dirty="0" smtClean="0">
                <a:solidFill>
                  <a:schemeClr val="lt2"/>
                </a:solidFill>
                <a:latin typeface="Times New Roman"/>
                <a:ea typeface="Times New Roman"/>
                <a:cs typeface="Times New Roman"/>
                <a:sym typeface="Times New Roman"/>
              </a:rPr>
              <a:t>(551-479 BC)</a:t>
            </a:r>
            <a:endParaRPr lang="en-US" sz="3200" b="0" i="1" dirty="0">
              <a:solidFill>
                <a:schemeClr val="lt2"/>
              </a:solidFill>
              <a:latin typeface="Times New Roman"/>
              <a:ea typeface="Times New Roman"/>
              <a:cs typeface="Times New Roman"/>
              <a:sym typeface="Times New Roman"/>
            </a:endParaRPr>
          </a:p>
        </p:txBody>
      </p:sp>
      <p:sp>
        <p:nvSpPr>
          <p:cNvPr id="3" name="Shape 123"/>
          <p:cNvSpPr txBox="1">
            <a:spLocks/>
          </p:cNvSpPr>
          <p:nvPr/>
        </p:nvSpPr>
        <p:spPr>
          <a:xfrm>
            <a:off x="147145" y="1066800"/>
            <a:ext cx="3581399" cy="685799"/>
          </a:xfrm>
          <a:prstGeom prst="rect">
            <a:avLst/>
          </a:prstGeom>
          <a:noFill/>
          <a:ln>
            <a:noFill/>
          </a:ln>
        </p:spPr>
        <p:txBody>
          <a:bodyPr lIns="92075" tIns="46025" rIns="92075" bIns="46025" anchor="t" anchorCtr="0">
            <a:no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0" indent="0" algn="ctr">
              <a:spcBef>
                <a:spcPts val="0"/>
              </a:spcBef>
              <a:buClr>
                <a:schemeClr val="lt2"/>
              </a:buClr>
              <a:buSzPct val="25000"/>
              <a:buFont typeface="Times New Roman"/>
              <a:buNone/>
            </a:pPr>
            <a:r>
              <a:rPr lang="en-US" sz="4400" b="1" dirty="0" smtClean="0">
                <a:solidFill>
                  <a:schemeClr val="lt1"/>
                </a:solidFill>
                <a:latin typeface="Times New Roman"/>
                <a:ea typeface="Times New Roman"/>
                <a:cs typeface="Times New Roman"/>
                <a:sym typeface="Times New Roman"/>
              </a:rPr>
              <a:t>&amp; Confucianism</a:t>
            </a:r>
            <a:endParaRPr lang="en-US" sz="4400" b="1" dirty="0">
              <a:solidFill>
                <a:schemeClr val="lt1"/>
              </a:solidFill>
              <a:latin typeface="Times New Roman"/>
              <a:ea typeface="Times New Roman"/>
              <a:cs typeface="Times New Roman"/>
              <a:sym typeface="Times New Roman"/>
            </a:endParaRPr>
          </a:p>
        </p:txBody>
      </p:sp>
      <p:sp>
        <p:nvSpPr>
          <p:cNvPr id="6" name="Shape 126"/>
          <p:cNvSpPr txBox="1"/>
          <p:nvPr/>
        </p:nvSpPr>
        <p:spPr>
          <a:xfrm>
            <a:off x="123497" y="2971800"/>
            <a:ext cx="6096000" cy="2590800"/>
          </a:xfrm>
          <a:prstGeom prst="rect">
            <a:avLst/>
          </a:prstGeom>
          <a:noFill/>
          <a:ln>
            <a:noFill/>
          </a:ln>
        </p:spPr>
        <p:txBody>
          <a:bodyPr lIns="91425" tIns="45700" rIns="91425" bIns="45700" anchor="t" anchorCtr="0">
            <a:noAutofit/>
          </a:bodyPr>
          <a:lstStyle/>
          <a:p>
            <a:pPr marL="0" marR="0" lvl="0" indent="0" algn="l" rtl="0">
              <a:lnSpc>
                <a:spcPct val="50000"/>
              </a:lnSpc>
              <a:spcBef>
                <a:spcPts val="0"/>
              </a:spcBef>
              <a:spcAft>
                <a:spcPts val="0"/>
              </a:spcAft>
              <a:buClr>
                <a:schemeClr val="lt1"/>
              </a:buClr>
              <a:buSzPct val="25000"/>
              <a:buFont typeface="Times New Roman"/>
              <a:buNone/>
            </a:pPr>
            <a:r>
              <a:rPr lang="en-US" sz="3200" b="1" i="0" u="none" dirty="0">
                <a:solidFill>
                  <a:schemeClr val="lt1"/>
                </a:solidFill>
                <a:latin typeface="Times New Roman"/>
                <a:ea typeface="Times New Roman"/>
                <a:cs typeface="Times New Roman"/>
                <a:sym typeface="Times New Roman"/>
              </a:rPr>
              <a:t>*Family name = Kung (Kong)</a:t>
            </a:r>
          </a:p>
          <a:p>
            <a:pPr marL="0" marR="0" lvl="0" indent="0" algn="l" rtl="0">
              <a:lnSpc>
                <a:spcPct val="50000"/>
              </a:lnSpc>
              <a:spcBef>
                <a:spcPts val="1200"/>
              </a:spcBef>
              <a:spcAft>
                <a:spcPts val="0"/>
              </a:spcAft>
              <a:buClr>
                <a:schemeClr val="lt1"/>
              </a:buClr>
              <a:buSzPct val="25000"/>
              <a:buFont typeface="Times New Roman"/>
              <a:buNone/>
            </a:pPr>
            <a:r>
              <a:rPr lang="en-US" sz="3200" b="1" i="0" u="none" dirty="0">
                <a:solidFill>
                  <a:schemeClr val="lt1"/>
                </a:solidFill>
                <a:latin typeface="Times New Roman"/>
                <a:ea typeface="Times New Roman"/>
                <a:cs typeface="Times New Roman"/>
                <a:sym typeface="Times New Roman"/>
              </a:rPr>
              <a:t>  Personal name = </a:t>
            </a:r>
            <a:r>
              <a:rPr lang="en-US" sz="3200" b="1" i="0" u="none" dirty="0" err="1">
                <a:solidFill>
                  <a:schemeClr val="lt1"/>
                </a:solidFill>
                <a:latin typeface="Times New Roman"/>
                <a:ea typeface="Times New Roman"/>
                <a:cs typeface="Times New Roman"/>
                <a:sym typeface="Times New Roman"/>
              </a:rPr>
              <a:t>Zhong-ni</a:t>
            </a:r>
            <a:endParaRPr lang="en-US" sz="3200" b="1" i="0" u="none" dirty="0">
              <a:solidFill>
                <a:schemeClr val="lt1"/>
              </a:solidFill>
              <a:latin typeface="Times New Roman"/>
              <a:ea typeface="Times New Roman"/>
              <a:cs typeface="Times New Roman"/>
              <a:sym typeface="Times New Roman"/>
            </a:endParaRPr>
          </a:p>
          <a:p>
            <a:pPr marL="0" marR="0" lvl="0" indent="0" algn="l" rtl="0">
              <a:lnSpc>
                <a:spcPct val="50000"/>
              </a:lnSpc>
              <a:spcBef>
                <a:spcPts val="1200"/>
              </a:spcBef>
              <a:spcAft>
                <a:spcPts val="0"/>
              </a:spcAft>
              <a:buClr>
                <a:schemeClr val="lt1"/>
              </a:buClr>
              <a:buSzPct val="25000"/>
              <a:buFont typeface="Times New Roman"/>
              <a:buNone/>
            </a:pPr>
            <a:r>
              <a:rPr lang="en-US" sz="3200" b="1" i="0" u="none" dirty="0">
                <a:solidFill>
                  <a:schemeClr val="lt1"/>
                </a:solidFill>
                <a:latin typeface="Times New Roman"/>
                <a:ea typeface="Times New Roman"/>
                <a:cs typeface="Times New Roman"/>
                <a:sym typeface="Times New Roman"/>
              </a:rPr>
              <a:t>  </a:t>
            </a:r>
            <a:endParaRPr lang="en-US" sz="3200" b="1" i="0" u="none" dirty="0" smtClean="0">
              <a:solidFill>
                <a:schemeClr val="lt1"/>
              </a:solidFill>
              <a:latin typeface="Times New Roman"/>
              <a:ea typeface="Times New Roman"/>
              <a:cs typeface="Times New Roman"/>
              <a:sym typeface="Times New Roman"/>
            </a:endParaRPr>
          </a:p>
          <a:p>
            <a:pPr marL="0" marR="0" lvl="0" indent="0" algn="l" rtl="0">
              <a:lnSpc>
                <a:spcPct val="50000"/>
              </a:lnSpc>
              <a:spcBef>
                <a:spcPts val="1200"/>
              </a:spcBef>
              <a:spcAft>
                <a:spcPts val="0"/>
              </a:spcAft>
              <a:buClr>
                <a:schemeClr val="lt1"/>
              </a:buClr>
              <a:buSzPct val="25000"/>
              <a:buFont typeface="Times New Roman"/>
              <a:buNone/>
            </a:pPr>
            <a:r>
              <a:rPr lang="en-US" sz="3200" b="1" i="0" u="none" dirty="0" smtClean="0">
                <a:solidFill>
                  <a:schemeClr val="lt1"/>
                </a:solidFill>
                <a:latin typeface="Times New Roman"/>
                <a:ea typeface="Times New Roman"/>
                <a:cs typeface="Times New Roman"/>
                <a:sym typeface="Times New Roman"/>
              </a:rPr>
              <a:t>Kung </a:t>
            </a:r>
            <a:r>
              <a:rPr lang="en-US" sz="3200" b="1" i="0" u="none" dirty="0">
                <a:solidFill>
                  <a:schemeClr val="lt1"/>
                </a:solidFill>
                <a:latin typeface="Times New Roman"/>
                <a:ea typeface="Times New Roman"/>
                <a:cs typeface="Times New Roman"/>
                <a:sym typeface="Times New Roman"/>
              </a:rPr>
              <a:t>Fu-Tzu (Kong Fu-</a:t>
            </a:r>
            <a:r>
              <a:rPr lang="en-US" sz="3200" b="1" i="0" u="none" dirty="0" err="1">
                <a:solidFill>
                  <a:schemeClr val="lt1"/>
                </a:solidFill>
                <a:latin typeface="Times New Roman"/>
                <a:ea typeface="Times New Roman"/>
                <a:cs typeface="Times New Roman"/>
                <a:sym typeface="Times New Roman"/>
              </a:rPr>
              <a:t>zi</a:t>
            </a:r>
            <a:r>
              <a:rPr lang="en-US" sz="3200" b="1" i="0" u="none" dirty="0">
                <a:solidFill>
                  <a:schemeClr val="lt1"/>
                </a:solidFill>
                <a:latin typeface="Times New Roman"/>
                <a:ea typeface="Times New Roman"/>
                <a:cs typeface="Times New Roman"/>
                <a:sym typeface="Times New Roman"/>
              </a:rPr>
              <a:t>) = </a:t>
            </a:r>
            <a:endParaRPr lang="en-US" sz="3200" b="1" i="0" u="none" dirty="0" smtClean="0">
              <a:solidFill>
                <a:schemeClr val="lt1"/>
              </a:solidFill>
              <a:latin typeface="Times New Roman"/>
              <a:ea typeface="Times New Roman"/>
              <a:cs typeface="Times New Roman"/>
              <a:sym typeface="Times New Roman"/>
            </a:endParaRPr>
          </a:p>
          <a:p>
            <a:pPr marL="0" marR="0" lvl="0" indent="0" algn="l" rtl="0">
              <a:lnSpc>
                <a:spcPct val="50000"/>
              </a:lnSpc>
              <a:spcBef>
                <a:spcPts val="1200"/>
              </a:spcBef>
              <a:spcAft>
                <a:spcPts val="0"/>
              </a:spcAft>
              <a:buClr>
                <a:schemeClr val="lt1"/>
              </a:buClr>
              <a:buSzPct val="25000"/>
              <a:buFont typeface="Times New Roman"/>
              <a:buNone/>
            </a:pPr>
            <a:r>
              <a:rPr lang="en-US" sz="3200" b="1" i="0" u="none" dirty="0" smtClean="0">
                <a:solidFill>
                  <a:schemeClr val="lt1"/>
                </a:solidFill>
                <a:latin typeface="Times New Roman"/>
                <a:ea typeface="Times New Roman"/>
                <a:cs typeface="Times New Roman"/>
                <a:sym typeface="Times New Roman"/>
              </a:rPr>
              <a:t>“</a:t>
            </a:r>
            <a:r>
              <a:rPr lang="en-US" sz="3200" b="1" i="0" u="none" dirty="0">
                <a:solidFill>
                  <a:schemeClr val="lt1"/>
                </a:solidFill>
                <a:latin typeface="Times New Roman"/>
                <a:ea typeface="Times New Roman"/>
                <a:cs typeface="Times New Roman"/>
                <a:sym typeface="Times New Roman"/>
              </a:rPr>
              <a:t>Master Kung</a:t>
            </a:r>
            <a:r>
              <a:rPr lang="en-US" sz="3200" b="1" i="0" u="none" dirty="0" smtClean="0">
                <a:solidFill>
                  <a:schemeClr val="lt1"/>
                </a:solidFill>
                <a:latin typeface="Times New Roman"/>
                <a:ea typeface="Times New Roman"/>
                <a:cs typeface="Times New Roman"/>
                <a:sym typeface="Times New Roman"/>
              </a:rPr>
              <a:t>”</a:t>
            </a:r>
          </a:p>
          <a:p>
            <a:pPr marL="0" marR="0" lvl="0" indent="0" algn="l" rtl="0">
              <a:lnSpc>
                <a:spcPct val="50000"/>
              </a:lnSpc>
              <a:spcBef>
                <a:spcPts val="1200"/>
              </a:spcBef>
              <a:spcAft>
                <a:spcPts val="0"/>
              </a:spcAft>
              <a:buClr>
                <a:schemeClr val="lt1"/>
              </a:buClr>
              <a:buSzPct val="25000"/>
              <a:buFont typeface="Times New Roman"/>
              <a:buNone/>
            </a:pPr>
            <a:endParaRPr lang="en-US" sz="3200" b="1" i="0" u="none" dirty="0">
              <a:solidFill>
                <a:schemeClr val="lt1"/>
              </a:solidFill>
              <a:latin typeface="Times New Roman"/>
              <a:ea typeface="Times New Roman"/>
              <a:cs typeface="Times New Roman"/>
              <a:sym typeface="Times New Roman"/>
            </a:endParaRPr>
          </a:p>
          <a:p>
            <a:pPr marL="0" marR="0" lvl="0" indent="0" algn="l" rtl="0">
              <a:lnSpc>
                <a:spcPct val="50000"/>
              </a:lnSpc>
              <a:spcBef>
                <a:spcPts val="1200"/>
              </a:spcBef>
              <a:spcAft>
                <a:spcPts val="0"/>
              </a:spcAft>
              <a:buClr>
                <a:schemeClr val="lt1"/>
              </a:buClr>
              <a:buSzPct val="25000"/>
              <a:buFont typeface="Times New Roman"/>
              <a:buNone/>
            </a:pPr>
            <a:r>
              <a:rPr lang="en-US" sz="3200" b="1" i="0" u="none" dirty="0">
                <a:solidFill>
                  <a:schemeClr val="lt1"/>
                </a:solidFill>
                <a:latin typeface="Times New Roman"/>
                <a:ea typeface="Times New Roman"/>
                <a:cs typeface="Times New Roman"/>
                <a:sym typeface="Times New Roman"/>
              </a:rPr>
              <a:t>  “Confucius” = </a:t>
            </a:r>
            <a:r>
              <a:rPr lang="en-US" sz="3200" b="1" i="0" u="none" dirty="0" err="1">
                <a:solidFill>
                  <a:schemeClr val="lt1"/>
                </a:solidFill>
                <a:latin typeface="Times New Roman"/>
                <a:ea typeface="Times New Roman"/>
                <a:cs typeface="Times New Roman"/>
                <a:sym typeface="Times New Roman"/>
              </a:rPr>
              <a:t>Latinization</a:t>
            </a:r>
            <a:r>
              <a:rPr lang="en-US" sz="3200" b="1" i="0" u="none" dirty="0">
                <a:solidFill>
                  <a:schemeClr val="lt1"/>
                </a:solidFill>
                <a:latin typeface="Times New Roman"/>
                <a:ea typeface="Times New Roman"/>
                <a:cs typeface="Times New Roman"/>
                <a:sym typeface="Times New Roman"/>
              </a:rPr>
              <a:t> </a:t>
            </a:r>
            <a:r>
              <a:rPr lang="en-US" sz="3200" b="1" i="0" u="none" dirty="0" smtClean="0">
                <a:solidFill>
                  <a:schemeClr val="lt1"/>
                </a:solidFill>
                <a:latin typeface="Times New Roman"/>
                <a:ea typeface="Times New Roman"/>
                <a:cs typeface="Times New Roman"/>
                <a:sym typeface="Times New Roman"/>
              </a:rPr>
              <a:t>of</a:t>
            </a:r>
          </a:p>
          <a:p>
            <a:pPr marL="0" marR="0" lvl="0" indent="0" algn="l" rtl="0">
              <a:lnSpc>
                <a:spcPct val="50000"/>
              </a:lnSpc>
              <a:spcBef>
                <a:spcPts val="1200"/>
              </a:spcBef>
              <a:spcAft>
                <a:spcPts val="0"/>
              </a:spcAft>
              <a:buClr>
                <a:schemeClr val="lt1"/>
              </a:buClr>
              <a:buSzPct val="25000"/>
              <a:buFont typeface="Times New Roman"/>
              <a:buNone/>
            </a:pPr>
            <a:r>
              <a:rPr lang="en-US" sz="3200" b="1" i="0" u="none" dirty="0" smtClean="0">
                <a:solidFill>
                  <a:schemeClr val="lt1"/>
                </a:solidFill>
                <a:latin typeface="Times New Roman"/>
                <a:ea typeface="Times New Roman"/>
                <a:cs typeface="Times New Roman"/>
                <a:sym typeface="Times New Roman"/>
              </a:rPr>
              <a:t> </a:t>
            </a:r>
            <a:r>
              <a:rPr lang="en-US" sz="3200" b="1" i="0" u="none" dirty="0">
                <a:solidFill>
                  <a:schemeClr val="lt1"/>
                </a:solidFill>
                <a:latin typeface="Times New Roman"/>
                <a:ea typeface="Times New Roman"/>
                <a:cs typeface="Times New Roman"/>
                <a:sym typeface="Times New Roman"/>
              </a:rPr>
              <a:t>“Kung Fu-Tzu”</a:t>
            </a:r>
          </a:p>
        </p:txBody>
      </p:sp>
      <p:pic>
        <p:nvPicPr>
          <p:cNvPr id="7" name="Shape 127"/>
          <p:cNvPicPr preferRelativeResize="0"/>
          <p:nvPr/>
        </p:nvPicPr>
        <p:blipFill rotWithShape="1">
          <a:blip r:embed="rId2">
            <a:alphaModFix/>
          </a:blip>
          <a:srcRect b="5127"/>
          <a:stretch/>
        </p:blipFill>
        <p:spPr>
          <a:xfrm>
            <a:off x="6096001" y="2438400"/>
            <a:ext cx="3047999" cy="3886200"/>
          </a:xfrm>
          <a:prstGeom prst="rect">
            <a:avLst/>
          </a:prstGeom>
          <a:noFill/>
          <a:ln w="12700" cap="flat" cmpd="sng">
            <a:solidFill>
              <a:schemeClr val="hlink"/>
            </a:solidFill>
            <a:prstDash val="solid"/>
            <a:miter/>
            <a:headEnd type="none" w="med" len="med"/>
            <a:tailEnd type="none" w="med" len="med"/>
          </a:ln>
        </p:spPr>
      </p:pic>
    </p:spTree>
    <p:extLst>
      <p:ext uri="{BB962C8B-B14F-4D97-AF65-F5344CB8AC3E}">
        <p14:creationId xmlns:p14="http://schemas.microsoft.com/office/powerpoint/2010/main" val="351867745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Shape 154"/>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55" name="Shape 155"/>
          <p:cNvSpPr/>
          <p:nvPr/>
        </p:nvSpPr>
        <p:spPr>
          <a:xfrm rot="900000">
            <a:off x="6402386" y="3352799"/>
            <a:ext cx="528636" cy="295274"/>
          </a:xfrm>
          <a:prstGeom prst="ellipse">
            <a:avLst/>
          </a:prstGeom>
          <a:noFill/>
          <a:ln w="57150" cap="flat" cmpd="sng">
            <a:solidFill>
              <a:srgbClr val="FF000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56" name="Shape 156"/>
          <p:cNvSpPr txBox="1"/>
          <p:nvPr/>
        </p:nvSpPr>
        <p:spPr>
          <a:xfrm>
            <a:off x="2895600" y="3048000"/>
            <a:ext cx="1828800" cy="860425"/>
          </a:xfrm>
          <a:prstGeom prst="rect">
            <a:avLst/>
          </a:prstGeom>
          <a:solidFill>
            <a:schemeClr val="dk1"/>
          </a:solidFill>
          <a:ln w="38100" cap="flat" cmpd="sng">
            <a:solidFill>
              <a:srgbClr val="FF0000"/>
            </a:solidFill>
            <a:prstDash val="solid"/>
            <a:miter/>
            <a:headEnd type="none" w="med" len="med"/>
            <a:tailEnd type="none" w="med" len="med"/>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Times New Roman"/>
              <a:buNone/>
            </a:pPr>
            <a:r>
              <a:rPr lang="en-US" sz="2400" b="1" i="0" u="none" dirty="0">
                <a:latin typeface="Times New Roman"/>
                <a:ea typeface="Times New Roman"/>
                <a:cs typeface="Times New Roman"/>
                <a:sym typeface="Times New Roman"/>
              </a:rPr>
              <a:t>The ancient State of Lu</a:t>
            </a:r>
          </a:p>
        </p:txBody>
      </p:sp>
      <p:sp>
        <p:nvSpPr>
          <p:cNvPr id="157" name="Shape 157"/>
          <p:cNvSpPr/>
          <p:nvPr/>
        </p:nvSpPr>
        <p:spPr>
          <a:xfrm>
            <a:off x="4800600" y="3200400"/>
            <a:ext cx="1524000" cy="609599"/>
          </a:xfrm>
          <a:prstGeom prst="rightArrow">
            <a:avLst>
              <a:gd name="adj1" fmla="val 50000"/>
              <a:gd name="adj2" fmla="val 50000"/>
            </a:avLst>
          </a:prstGeom>
          <a:solidFill>
            <a:schemeClr val="dk1"/>
          </a:solidFill>
          <a:ln w="28575" cap="flat" cmpd="sng">
            <a:solidFill>
              <a:srgbClr val="FF000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58" name="Shape 158"/>
          <p:cNvSpPr txBox="1"/>
          <p:nvPr/>
        </p:nvSpPr>
        <p:spPr>
          <a:xfrm>
            <a:off x="3505200" y="4572000"/>
            <a:ext cx="3352799" cy="1225550"/>
          </a:xfrm>
          <a:prstGeom prst="rect">
            <a:avLst/>
          </a:prstGeom>
          <a:solidFill>
            <a:schemeClr val="dk1"/>
          </a:solidFill>
          <a:ln w="38100" cap="flat" cmpd="sng">
            <a:solidFill>
              <a:srgbClr val="FF0000"/>
            </a:solidFill>
            <a:prstDash val="solid"/>
            <a:miter/>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Times New Roman"/>
              <a:buNone/>
            </a:pPr>
            <a:r>
              <a:rPr lang="en-US" sz="2400" b="1" i="0" u="none">
                <a:solidFill>
                  <a:schemeClr val="lt1"/>
                </a:solidFill>
                <a:latin typeface="Times New Roman"/>
                <a:ea typeface="Times New Roman"/>
                <a:cs typeface="Times New Roman"/>
                <a:sym typeface="Times New Roman"/>
              </a:rPr>
              <a:t>That’s where Confucius was born &amp; spent most of his life.</a:t>
            </a:r>
          </a:p>
        </p:txBody>
      </p:sp>
      <p:sp>
        <p:nvSpPr>
          <p:cNvPr id="159" name="Shape 159"/>
          <p:cNvSpPr txBox="1"/>
          <p:nvPr/>
        </p:nvSpPr>
        <p:spPr>
          <a:xfrm>
            <a:off x="441325" y="41275"/>
            <a:ext cx="1165224" cy="4572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2400" b="0" i="0" u="sng">
                <a:solidFill>
                  <a:schemeClr val="hlink"/>
                </a:solidFill>
                <a:latin typeface="Arial"/>
                <a:ea typeface="Arial"/>
                <a:cs typeface="Arial"/>
                <a:sym typeface="Arial"/>
                <a:hlinkClick r:id="rId4"/>
              </a:rPr>
              <a:t>Anthem</a:t>
            </a:r>
          </a:p>
        </p:txBody>
      </p:sp>
    </p:spTree>
    <p:extLst>
      <p:ext uri="{BB962C8B-B14F-4D97-AF65-F5344CB8AC3E}">
        <p14:creationId xmlns:p14="http://schemas.microsoft.com/office/powerpoint/2010/main" val="26157638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676400" y="103326"/>
            <a:ext cx="7772400" cy="839787"/>
          </a:xfrm>
          <a:prstGeom prst="rect">
            <a:avLst/>
          </a:prstGeom>
        </p:spPr>
        <p:txBody>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altLang="en-US" dirty="0" smtClean="0"/>
              <a:t>Anthropology</a:t>
            </a:r>
            <a:br>
              <a:rPr lang="en-US" altLang="en-US" dirty="0" smtClean="0"/>
            </a:br>
            <a:r>
              <a:rPr lang="en-US" altLang="en-US" sz="3200" dirty="0" smtClean="0"/>
              <a:t>(Human Nature &amp; the Human Predicament)</a:t>
            </a:r>
            <a:endParaRPr lang="en-US" altLang="en-US" dirty="0" smtClean="0"/>
          </a:p>
        </p:txBody>
      </p:sp>
      <p:sp>
        <p:nvSpPr>
          <p:cNvPr id="3" name="Rectangle 3"/>
          <p:cNvSpPr txBox="1">
            <a:spLocks noChangeArrowheads="1"/>
          </p:cNvSpPr>
          <p:nvPr/>
        </p:nvSpPr>
        <p:spPr>
          <a:xfrm>
            <a:off x="89338" y="1447800"/>
            <a:ext cx="3962400" cy="4267200"/>
          </a:xfrm>
          <a:prstGeom prst="rect">
            <a:avLst/>
          </a:prstGeom>
          <a:ln>
            <a:solidFill>
              <a:srgbClr val="CC00FF"/>
            </a:solidFill>
            <a:miter lim="800000"/>
            <a:headEnd/>
            <a:tailEnd/>
          </a:ln>
        </p:spPr>
        <p:txBody>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137160" indent="0">
              <a:buNone/>
            </a:pPr>
            <a:r>
              <a:rPr lang="en-US" altLang="en-US" b="1" u="sng" dirty="0" smtClean="0"/>
              <a:t>Human nature:</a:t>
            </a:r>
            <a:endParaRPr lang="en-US" altLang="en-US" b="1" dirty="0" smtClean="0"/>
          </a:p>
          <a:p>
            <a:pPr lvl="1"/>
            <a:r>
              <a:rPr lang="en-US" altLang="en-US" sz="2600" b="1" dirty="0" smtClean="0">
                <a:ea typeface="ＭＳ Ｐゴシック" pitchFamily="-65" charset="-128"/>
              </a:rPr>
              <a:t>naturally &amp; inherently good - need for cultivation via education</a:t>
            </a:r>
          </a:p>
          <a:p>
            <a:pPr lvl="1"/>
            <a:r>
              <a:rPr lang="en-US" altLang="en-US" sz="2600" b="1" dirty="0" smtClean="0">
                <a:ea typeface="ＭＳ Ｐゴシック" pitchFamily="-65" charset="-128"/>
              </a:rPr>
              <a:t>naturally social &amp; political - development &amp; perfection of human nature within the social &amp; political realm</a:t>
            </a:r>
          </a:p>
        </p:txBody>
      </p:sp>
      <p:sp>
        <p:nvSpPr>
          <p:cNvPr id="4" name="Rectangle 4"/>
          <p:cNvSpPr txBox="1">
            <a:spLocks noChangeArrowheads="1"/>
          </p:cNvSpPr>
          <p:nvPr/>
        </p:nvSpPr>
        <p:spPr>
          <a:xfrm>
            <a:off x="4191000" y="1981200"/>
            <a:ext cx="4953000" cy="4191000"/>
          </a:xfrm>
          <a:prstGeom prst="rect">
            <a:avLst/>
          </a:prstGeom>
          <a:ln>
            <a:solidFill>
              <a:srgbClr val="CC00FF"/>
            </a:solidFill>
            <a:miter lim="800000"/>
            <a:headEnd/>
            <a:tailEnd/>
          </a:ln>
        </p:spPr>
        <p:txBody>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r>
              <a:rPr lang="en-US" altLang="en-US" b="1" u="sng" dirty="0" smtClean="0"/>
              <a:t>The human situation:</a:t>
            </a:r>
            <a:endParaRPr lang="en-US" altLang="en-US" b="1" dirty="0" smtClean="0"/>
          </a:p>
          <a:p>
            <a:pPr lvl="1"/>
            <a:r>
              <a:rPr lang="en-US" altLang="en-US" b="1" dirty="0" smtClean="0">
                <a:ea typeface="ＭＳ Ｐゴシック" pitchFamily="-65" charset="-128"/>
              </a:rPr>
              <a:t>suffering as a result of failure to follow the “Way of the Ancestors”</a:t>
            </a:r>
          </a:p>
          <a:p>
            <a:pPr lvl="1"/>
            <a:r>
              <a:rPr lang="en-US" altLang="en-US" b="1" dirty="0" smtClean="0">
                <a:ea typeface="ＭＳ Ｐゴシック" pitchFamily="-65" charset="-128"/>
              </a:rPr>
              <a:t>Disharmony &amp; conflict between Heaven &amp; Earth, between the ancestors &amp; us; and between humans here on earth</a:t>
            </a:r>
          </a:p>
          <a:p>
            <a:pPr lvl="1"/>
            <a:r>
              <a:rPr lang="en-US" altLang="en-US" b="1" dirty="0" smtClean="0">
                <a:ea typeface="ＭＳ Ｐゴシック" pitchFamily="-65" charset="-128"/>
              </a:rPr>
              <a:t>Solution of problem of suffering:  reestablish harmony</a:t>
            </a:r>
          </a:p>
        </p:txBody>
      </p:sp>
      <p:sp>
        <p:nvSpPr>
          <p:cNvPr id="5" name="Rectangle 5"/>
          <p:cNvSpPr>
            <a:spLocks noChangeArrowheads="1"/>
          </p:cNvSpPr>
          <p:nvPr/>
        </p:nvSpPr>
        <p:spPr bwMode="auto">
          <a:xfrm>
            <a:off x="0" y="0"/>
            <a:ext cx="37481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lr>
                <a:schemeClr val="tx2"/>
              </a:buClr>
              <a:buChar char="•"/>
              <a:defRPr sz="3200">
                <a:solidFill>
                  <a:schemeClr val="tx1"/>
                </a:solidFill>
                <a:latin typeface="Times New Roman" pitchFamily="18" charset="0"/>
                <a:ea typeface="ＭＳ Ｐゴシック" pitchFamily="-65" charset="-128"/>
              </a:defRPr>
            </a:lvl1pPr>
            <a:lvl2pPr marL="742950" indent="-285750">
              <a:spcBef>
                <a:spcPct val="20000"/>
              </a:spcBef>
              <a:buClr>
                <a:schemeClr val="tx2"/>
              </a:buClr>
              <a:buChar char="–"/>
              <a:defRPr sz="2800">
                <a:solidFill>
                  <a:schemeClr val="tx1"/>
                </a:solidFill>
                <a:latin typeface="Times New Roman" pitchFamily="18" charset="0"/>
                <a:ea typeface="ＭＳ Ｐゴシック" pitchFamily="-65" charset="-128"/>
              </a:defRPr>
            </a:lvl2pPr>
            <a:lvl3pPr marL="1143000" indent="-228600">
              <a:spcBef>
                <a:spcPct val="20000"/>
              </a:spcBef>
              <a:buClr>
                <a:schemeClr val="tx2"/>
              </a:buClr>
              <a:buChar char="•"/>
              <a:defRPr sz="2400">
                <a:solidFill>
                  <a:schemeClr val="tx1"/>
                </a:solidFill>
                <a:latin typeface="Times New Roman" pitchFamily="18" charset="0"/>
                <a:ea typeface="ＭＳ Ｐゴシック" pitchFamily="-65" charset="-128"/>
              </a:defRPr>
            </a:lvl3pPr>
            <a:lvl4pPr marL="1600200" indent="-228600">
              <a:spcBef>
                <a:spcPct val="20000"/>
              </a:spcBef>
              <a:buClr>
                <a:schemeClr val="tx2"/>
              </a:buClr>
              <a:buChar char="–"/>
              <a:defRPr sz="2000">
                <a:solidFill>
                  <a:schemeClr val="tx1"/>
                </a:solidFill>
                <a:latin typeface="Times New Roman" pitchFamily="18" charset="0"/>
                <a:ea typeface="ＭＳ Ｐゴシック" pitchFamily="-65" charset="-128"/>
              </a:defRPr>
            </a:lvl4pPr>
            <a:lvl5pPr marL="2057400" indent="-228600">
              <a:spcBef>
                <a:spcPct val="20000"/>
              </a:spcBef>
              <a:buClr>
                <a:schemeClr val="tx2"/>
              </a:buClr>
              <a:buChar char="•"/>
              <a:defRPr sz="2000">
                <a:solidFill>
                  <a:schemeClr val="tx1"/>
                </a:solidFill>
                <a:latin typeface="Times New Roman" pitchFamily="18" charset="0"/>
                <a:ea typeface="ＭＳ Ｐゴシック" pitchFamily="-65" charset="-128"/>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itchFamily="18" charset="0"/>
                <a:ea typeface="ＭＳ Ｐゴシック" pitchFamily="-65" charset="-128"/>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itchFamily="18" charset="0"/>
                <a:ea typeface="ＭＳ Ｐゴシック" pitchFamily="-65" charset="-128"/>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itchFamily="18" charset="0"/>
                <a:ea typeface="ＭＳ Ｐゴシック" pitchFamily="-65" charset="-128"/>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itchFamily="18" charset="0"/>
                <a:ea typeface="ＭＳ Ｐゴシック" pitchFamily="-65" charset="-128"/>
              </a:defRPr>
            </a:lvl9pPr>
          </a:lstStyle>
          <a:p>
            <a:pPr>
              <a:spcBef>
                <a:spcPct val="50000"/>
              </a:spcBef>
              <a:buClrTx/>
              <a:buFontTx/>
              <a:buNone/>
            </a:pPr>
            <a:r>
              <a:rPr lang="en-US" altLang="en-US" sz="2800" b="1" dirty="0"/>
              <a:t>Confucian </a:t>
            </a:r>
            <a:r>
              <a:rPr lang="en-US" altLang="en-US" sz="2800" b="1" dirty="0" smtClean="0"/>
              <a:t>metaphysics</a:t>
            </a:r>
            <a:endParaRPr lang="en-US" altLang="en-US" sz="2800" b="1" dirty="0"/>
          </a:p>
        </p:txBody>
      </p:sp>
    </p:spTree>
    <p:extLst>
      <p:ext uri="{BB962C8B-B14F-4D97-AF65-F5344CB8AC3E}">
        <p14:creationId xmlns:p14="http://schemas.microsoft.com/office/powerpoint/2010/main" val="1774319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 calcmode="lin" valueType="num">
                                      <p:cBhvr additive="base">
                                        <p:cTn id="2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 calcmode="lin" valueType="num">
                                      <p:cBhvr additive="base">
                                        <p:cTn id="3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 calcmode="lin" valueType="num">
                                      <p:cBhvr additive="base">
                                        <p:cTn id="3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3" end="3"/>
                                            </p:txEl>
                                          </p:spTgt>
                                        </p:tgtEl>
                                        <p:attrNameLst>
                                          <p:attrName>style.visibility</p:attrName>
                                        </p:attrNameLst>
                                      </p:cBhvr>
                                      <p:to>
                                        <p:strVal val="visible"/>
                                      </p:to>
                                    </p:set>
                                    <p:anim calcmode="lin" valueType="num">
                                      <p:cBhvr additive="base">
                                        <p:cTn id="4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autoUpdateAnimBg="0"/>
      <p:bldP spid="4" grpId="0" build="p" bldLvl="2"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8" y="0"/>
            <a:ext cx="9146628" cy="6858000"/>
          </a:xfrm>
          <a:prstGeom prst="rect">
            <a:avLst/>
          </a:prstGeom>
        </p:spPr>
      </p:pic>
      <p:sp>
        <p:nvSpPr>
          <p:cNvPr id="2" name="Rectangle 1"/>
          <p:cNvSpPr/>
          <p:nvPr/>
        </p:nvSpPr>
        <p:spPr>
          <a:xfrm>
            <a:off x="228600" y="0"/>
            <a:ext cx="8763000" cy="75713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lnSpc>
                <a:spcPct val="80000"/>
              </a:lnSpc>
              <a:buFontTx/>
              <a:buNone/>
            </a:pPr>
            <a:r>
              <a:rPr lang="en-US" altLang="en-US" sz="5400" b="1" i="1" dirty="0">
                <a:ln>
                  <a:solidFill>
                    <a:srgbClr val="FFC000"/>
                  </a:solidFill>
                </a:ln>
                <a:latin typeface="Times New Roman" panose="02020603050405020304" pitchFamily="18" charset="0"/>
                <a:cs typeface="Times New Roman" panose="02020603050405020304" pitchFamily="18" charset="0"/>
              </a:rPr>
              <a:t>Yi</a:t>
            </a:r>
            <a:r>
              <a:rPr lang="en-US" altLang="en-US" sz="3200" b="1" dirty="0">
                <a:ln>
                  <a:solidFill>
                    <a:srgbClr val="FFC000"/>
                  </a:solidFill>
                </a:ln>
                <a:latin typeface="Times New Roman" panose="02020603050405020304" pitchFamily="18" charset="0"/>
                <a:cs typeface="Times New Roman" panose="02020603050405020304" pitchFamily="18" charset="0"/>
              </a:rPr>
              <a:t> </a:t>
            </a:r>
            <a:r>
              <a:rPr lang="en-US" altLang="en-US" sz="3200" b="1" dirty="0">
                <a:latin typeface="Times New Roman" panose="02020603050405020304" pitchFamily="18" charset="0"/>
                <a:cs typeface="Times New Roman" panose="02020603050405020304" pitchFamily="18" charset="0"/>
              </a:rPr>
              <a:t>- </a:t>
            </a:r>
            <a:r>
              <a:rPr lang="en-US" altLang="en-US" sz="3200" b="1" dirty="0" smtClean="0">
                <a:latin typeface="Times New Roman" panose="02020603050405020304" pitchFamily="18" charset="0"/>
                <a:cs typeface="Times New Roman" panose="02020603050405020304" pitchFamily="18" charset="0"/>
              </a:rPr>
              <a:t>righteousness, and </a:t>
            </a:r>
            <a:r>
              <a:rPr lang="en-US" altLang="en-US" sz="3200" b="1" dirty="0">
                <a:latin typeface="Times New Roman" panose="02020603050405020304" pitchFamily="18" charset="0"/>
                <a:cs typeface="Times New Roman" panose="02020603050405020304" pitchFamily="18" charset="0"/>
              </a:rPr>
              <a:t>s</a:t>
            </a:r>
            <a:r>
              <a:rPr lang="en-US" altLang="en-US" sz="3200" b="1" dirty="0" smtClean="0">
                <a:latin typeface="Times New Roman" panose="02020603050405020304" pitchFamily="18" charset="0"/>
                <a:cs typeface="Times New Roman" panose="02020603050405020304" pitchFamily="18" charset="0"/>
              </a:rPr>
              <a:t>ocial conduct</a:t>
            </a:r>
            <a:endParaRPr lang="en-US" altLang="en-US" sz="3200" b="1" dirty="0">
              <a:latin typeface="Times New Roman" panose="02020603050405020304" pitchFamily="18" charset="0"/>
              <a:cs typeface="Times New Roman" panose="02020603050405020304" pitchFamily="18" charset="0"/>
            </a:endParaRPr>
          </a:p>
        </p:txBody>
      </p:sp>
      <p:sp>
        <p:nvSpPr>
          <p:cNvPr id="4" name="Rectangle 3"/>
          <p:cNvSpPr/>
          <p:nvPr/>
        </p:nvSpPr>
        <p:spPr>
          <a:xfrm>
            <a:off x="1562100" y="1219200"/>
            <a:ext cx="6096000" cy="2850011"/>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lnSpc>
                <a:spcPct val="80000"/>
              </a:lnSpc>
            </a:pPr>
            <a:r>
              <a:rPr lang="en-US" altLang="en-US" sz="2800" b="1" dirty="0"/>
              <a:t>According to </a:t>
            </a:r>
            <a:r>
              <a:rPr lang="en-US" altLang="en-US" sz="2800" b="1" dirty="0" err="1"/>
              <a:t>Confucianists</a:t>
            </a:r>
            <a:r>
              <a:rPr lang="en-US" altLang="en-US" sz="2800" b="1" dirty="0"/>
              <a:t>, there is an </a:t>
            </a:r>
            <a:r>
              <a:rPr lang="en-US" altLang="en-US" sz="2800" b="1" u="sng" dirty="0"/>
              <a:t>objective</a:t>
            </a:r>
            <a:r>
              <a:rPr lang="en-US" altLang="en-US" sz="2800" b="1" dirty="0"/>
              <a:t>, </a:t>
            </a:r>
            <a:r>
              <a:rPr lang="en-US" altLang="en-US" sz="2000" b="1" dirty="0" smtClean="0"/>
              <a:t>27</a:t>
            </a:r>
          </a:p>
          <a:p>
            <a:pPr algn="just">
              <a:lnSpc>
                <a:spcPct val="80000"/>
              </a:lnSpc>
            </a:pPr>
            <a:r>
              <a:rPr lang="en-US" altLang="en-US" sz="2800" b="1" u="sng" dirty="0" smtClean="0"/>
              <a:t>absolute</a:t>
            </a:r>
            <a:r>
              <a:rPr lang="en-US" altLang="en-US" sz="2800" b="1" dirty="0"/>
              <a:t>, </a:t>
            </a:r>
            <a:endParaRPr lang="en-US" altLang="en-US" sz="2800" b="1" dirty="0" smtClean="0"/>
          </a:p>
          <a:p>
            <a:pPr algn="just">
              <a:lnSpc>
                <a:spcPct val="80000"/>
              </a:lnSpc>
            </a:pPr>
            <a:r>
              <a:rPr lang="en-US" altLang="en-US" sz="2800" b="1" u="sng" dirty="0" smtClean="0"/>
              <a:t>unconditional</a:t>
            </a:r>
            <a:r>
              <a:rPr lang="en-US" altLang="en-US" sz="2800" b="1" dirty="0" smtClean="0"/>
              <a:t> </a:t>
            </a:r>
          </a:p>
          <a:p>
            <a:pPr algn="just">
              <a:lnSpc>
                <a:spcPct val="80000"/>
              </a:lnSpc>
            </a:pPr>
            <a:r>
              <a:rPr lang="en-US" altLang="en-US" sz="2800" b="1" dirty="0" smtClean="0"/>
              <a:t>moral </a:t>
            </a:r>
            <a:r>
              <a:rPr lang="en-US" altLang="en-US" sz="2800" b="1" dirty="0"/>
              <a:t>obligation on all of us to work for universal human well-being, the common good, the general </a:t>
            </a:r>
            <a:r>
              <a:rPr lang="en-US" altLang="en-US" sz="2800" b="1" dirty="0" smtClean="0"/>
              <a:t>welfare.</a:t>
            </a:r>
            <a:endParaRPr lang="en-US" altLang="en-US" sz="2800" b="1" dirty="0"/>
          </a:p>
        </p:txBody>
      </p:sp>
    </p:spTree>
    <p:extLst>
      <p:ext uri="{BB962C8B-B14F-4D97-AF65-F5344CB8AC3E}">
        <p14:creationId xmlns:p14="http://schemas.microsoft.com/office/powerpoint/2010/main" val="163711017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2" y="7882"/>
            <a:ext cx="9177231" cy="6850118"/>
          </a:xfrm>
          <a:prstGeom prst="rect">
            <a:avLst/>
          </a:prstGeom>
        </p:spPr>
      </p:pic>
      <p:sp>
        <p:nvSpPr>
          <p:cNvPr id="2" name="Rectangle 1"/>
          <p:cNvSpPr/>
          <p:nvPr/>
        </p:nvSpPr>
        <p:spPr>
          <a:xfrm>
            <a:off x="609600" y="78158"/>
            <a:ext cx="8153400" cy="769441"/>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altLang="en-US" sz="4400" b="1" i="1" dirty="0" err="1">
                <a:ln>
                  <a:solidFill>
                    <a:srgbClr val="FFC000"/>
                  </a:solidFill>
                </a:ln>
              </a:rPr>
              <a:t>Ren</a:t>
            </a:r>
            <a:r>
              <a:rPr lang="en-US" altLang="en-US" sz="4400" dirty="0"/>
              <a:t> (</a:t>
            </a:r>
            <a:r>
              <a:rPr lang="en-US" altLang="en-US" sz="4400" i="1" dirty="0" err="1"/>
              <a:t>jen</a:t>
            </a:r>
            <a:r>
              <a:rPr lang="en-US" altLang="en-US" sz="4400" dirty="0"/>
              <a:t>) </a:t>
            </a:r>
            <a:r>
              <a:rPr lang="en-US" altLang="en-US" sz="4400" dirty="0" smtClean="0"/>
              <a:t>– virtue or humanity</a:t>
            </a:r>
            <a:endParaRPr lang="en-US" altLang="en-US" sz="4400" dirty="0"/>
          </a:p>
        </p:txBody>
      </p:sp>
      <p:sp>
        <p:nvSpPr>
          <p:cNvPr id="3" name="Rectangle 2"/>
          <p:cNvSpPr/>
          <p:nvPr/>
        </p:nvSpPr>
        <p:spPr>
          <a:xfrm>
            <a:off x="4191000" y="4832683"/>
            <a:ext cx="4953000" cy="2062103"/>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lvl="1"/>
            <a:r>
              <a:rPr lang="en-US" altLang="en-US" sz="3200" b="1" dirty="0"/>
              <a:t>C</a:t>
            </a:r>
            <a:r>
              <a:rPr lang="en-US" altLang="en-US" sz="3200" b="1" dirty="0" smtClean="0"/>
              <a:t>ultivation </a:t>
            </a:r>
            <a:r>
              <a:rPr lang="en-US" altLang="en-US" sz="3200" b="1" dirty="0"/>
              <a:t>of feeling (respect, empathy, compassion, love) for all humanity</a:t>
            </a:r>
            <a:endParaRPr lang="en-US" sz="2800" b="1" dirty="0"/>
          </a:p>
        </p:txBody>
      </p:sp>
    </p:spTree>
    <p:extLst>
      <p:ext uri="{BB962C8B-B14F-4D97-AF65-F5344CB8AC3E}">
        <p14:creationId xmlns:p14="http://schemas.microsoft.com/office/powerpoint/2010/main" val="9668651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8822"/>
          <a:stretch/>
        </p:blipFill>
        <p:spPr>
          <a:xfrm>
            <a:off x="-48696" y="-22124"/>
            <a:ext cx="9159376" cy="6880124"/>
          </a:xfrm>
          <a:prstGeom prst="rect">
            <a:avLst/>
          </a:prstGeom>
        </p:spPr>
      </p:pic>
      <p:sp>
        <p:nvSpPr>
          <p:cNvPr id="3" name="Rectangle 1026"/>
          <p:cNvSpPr txBox="1">
            <a:spLocks noChangeArrowheads="1"/>
          </p:cNvSpPr>
          <p:nvPr/>
        </p:nvSpPr>
        <p:spPr>
          <a:xfrm>
            <a:off x="0" y="0"/>
            <a:ext cx="3048000" cy="914400"/>
          </a:xfrm>
          <a:prstGeom prst="rect">
            <a:avLst/>
          </a:prstGeom>
          <a:solidFill>
            <a:srgbClr val="0070C0"/>
          </a:solidFill>
          <a:ln/>
        </p:spPr>
        <p:style>
          <a:lnRef idx="1">
            <a:schemeClr val="accent5"/>
          </a:lnRef>
          <a:fillRef idx="2">
            <a:schemeClr val="accent5"/>
          </a:fillRef>
          <a:effectRef idx="1">
            <a:schemeClr val="accent5"/>
          </a:effectRef>
          <a:fontRef idx="minor">
            <a:schemeClr val="dk1"/>
          </a:fontRef>
        </p:style>
        <p:txBody>
          <a:bodyPr>
            <a:normAutofit fontScale="82500" lnSpcReduction="20000"/>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pPr>
              <a:defRPr/>
            </a:pPr>
            <a:r>
              <a:rPr lang="en-US" sz="4000" b="0" dirty="0">
                <a:ln w="18415" cmpd="sng">
                  <a:solidFill>
                    <a:srgbClr val="FFFFFF"/>
                  </a:solidFill>
                  <a:prstDash val="solid"/>
                </a:ln>
                <a:solidFill>
                  <a:srgbClr val="FFFFFF"/>
                </a:solidFill>
                <a:effectLst>
                  <a:outerShdw blurRad="63500" dir="3600000" algn="tl" rotWithShape="0">
                    <a:srgbClr val="000000">
                      <a:alpha val="70000"/>
                    </a:srgbClr>
                  </a:outerShdw>
                </a:effectLst>
              </a:rPr>
              <a:t>I</a:t>
            </a:r>
            <a:r>
              <a:rPr lang="en-US" sz="4000"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n metaphysics</a:t>
            </a:r>
            <a:endParaRPr lang="en-US" sz="4000" b="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Text Box 1028"/>
          <p:cNvSpPr txBox="1">
            <a:spLocks noChangeArrowheads="1"/>
          </p:cNvSpPr>
          <p:nvPr/>
        </p:nvSpPr>
        <p:spPr bwMode="auto">
          <a:xfrm>
            <a:off x="3124200" y="0"/>
            <a:ext cx="60198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wrap="square">
            <a:spAutoFit/>
          </a:bodyPr>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algn="ctr">
              <a:spcBef>
                <a:spcPct val="50000"/>
              </a:spcBef>
              <a:buClrTx/>
              <a:buSzTx/>
              <a:buFontTx/>
              <a:buNone/>
            </a:pPr>
            <a:r>
              <a:rPr lang="en-US" sz="4000" b="1" u="sng" dirty="0" smtClean="0"/>
              <a:t>Anthropological </a:t>
            </a:r>
            <a:r>
              <a:rPr lang="en-US" sz="4000" b="1" u="sng" dirty="0"/>
              <a:t>questions</a:t>
            </a:r>
            <a:endParaRPr lang="en-US" altLang="en-US" sz="3600" b="1" dirty="0">
              <a:latin typeface="Times New Roman" pitchFamily="18" charset="0"/>
            </a:endParaRPr>
          </a:p>
        </p:txBody>
      </p:sp>
      <p:sp>
        <p:nvSpPr>
          <p:cNvPr id="5" name="Rounded Rectangle 4"/>
          <p:cNvSpPr/>
          <p:nvPr/>
        </p:nvSpPr>
        <p:spPr>
          <a:xfrm>
            <a:off x="533400" y="1676401"/>
            <a:ext cx="2324100" cy="480060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6" name="Rectangle 5"/>
          <p:cNvSpPr/>
          <p:nvPr/>
        </p:nvSpPr>
        <p:spPr>
          <a:xfrm>
            <a:off x="579599" y="1752601"/>
            <a:ext cx="2231701" cy="954107"/>
          </a:xfrm>
          <a:prstGeom prst="rect">
            <a:avLst/>
          </a:prstGeom>
        </p:spPr>
        <p:txBody>
          <a:bodyPr wrap="none">
            <a:spAutoFit/>
          </a:bodyPr>
          <a:lstStyle/>
          <a:p>
            <a:pPr algn="ctr"/>
            <a:r>
              <a:rPr lang="en-US" altLang="en-US" sz="2800" b="1" dirty="0">
                <a:latin typeface="Times New Roman" pitchFamily="18" charset="0"/>
              </a:rPr>
              <a:t>Western </a:t>
            </a:r>
            <a:endParaRPr lang="en-US" altLang="en-US" sz="2800" b="1" dirty="0" smtClean="0">
              <a:latin typeface="Times New Roman" pitchFamily="18" charset="0"/>
            </a:endParaRPr>
          </a:p>
          <a:p>
            <a:pPr algn="ctr"/>
            <a:r>
              <a:rPr lang="en-US" altLang="en-US" sz="2800" b="1" dirty="0" smtClean="0">
                <a:latin typeface="Times New Roman" pitchFamily="18" charset="0"/>
              </a:rPr>
              <a:t>Ph. tradition </a:t>
            </a:r>
            <a:endParaRPr lang="en-US" sz="2800" b="1"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2971801"/>
            <a:ext cx="2324101" cy="3505200"/>
          </a:xfrm>
          <a:prstGeom prst="rect">
            <a:avLst/>
          </a:prstGeom>
        </p:spPr>
      </p:pic>
      <p:sp>
        <p:nvSpPr>
          <p:cNvPr id="8" name="Rounded Rectangle 7"/>
          <p:cNvSpPr/>
          <p:nvPr/>
        </p:nvSpPr>
        <p:spPr>
          <a:xfrm>
            <a:off x="3638550" y="1676400"/>
            <a:ext cx="2324100" cy="48006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684749" y="1752600"/>
            <a:ext cx="2231701" cy="954107"/>
          </a:xfrm>
          <a:prstGeom prst="rect">
            <a:avLst/>
          </a:prstGeom>
        </p:spPr>
        <p:txBody>
          <a:bodyPr wrap="none">
            <a:spAutoFit/>
          </a:bodyPr>
          <a:lstStyle/>
          <a:p>
            <a:pPr algn="ctr"/>
            <a:r>
              <a:rPr lang="en-US" altLang="en-US" sz="2800" b="1" dirty="0" smtClean="0">
                <a:latin typeface="Times New Roman" pitchFamily="18" charset="0"/>
              </a:rPr>
              <a:t>Indian</a:t>
            </a:r>
          </a:p>
          <a:p>
            <a:pPr algn="ctr"/>
            <a:r>
              <a:rPr lang="en-US" altLang="en-US" sz="2800" b="1" dirty="0" smtClean="0">
                <a:latin typeface="Times New Roman" pitchFamily="18" charset="0"/>
              </a:rPr>
              <a:t>Ph. tradition </a:t>
            </a:r>
            <a:endParaRPr lang="en-US" sz="2800" b="1" dirty="0"/>
          </a:p>
        </p:txBody>
      </p:sp>
      <p:sp>
        <p:nvSpPr>
          <p:cNvPr id="10" name="Rounded Rectangle 9"/>
          <p:cNvSpPr/>
          <p:nvPr/>
        </p:nvSpPr>
        <p:spPr>
          <a:xfrm>
            <a:off x="6697501" y="1683775"/>
            <a:ext cx="2324100" cy="48006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1" name="Rectangle 10"/>
          <p:cNvSpPr/>
          <p:nvPr/>
        </p:nvSpPr>
        <p:spPr>
          <a:xfrm>
            <a:off x="6743700" y="1759975"/>
            <a:ext cx="2231701" cy="954107"/>
          </a:xfrm>
          <a:prstGeom prst="rect">
            <a:avLst/>
          </a:prstGeom>
        </p:spPr>
        <p:txBody>
          <a:bodyPr wrap="none">
            <a:spAutoFit/>
          </a:bodyPr>
          <a:lstStyle/>
          <a:p>
            <a:pPr algn="ctr"/>
            <a:r>
              <a:rPr lang="en-US" altLang="en-US" sz="2800" b="1" dirty="0" smtClean="0">
                <a:latin typeface="Times New Roman" pitchFamily="18" charset="0"/>
              </a:rPr>
              <a:t>Chinese</a:t>
            </a:r>
          </a:p>
          <a:p>
            <a:pPr algn="ctr"/>
            <a:r>
              <a:rPr lang="en-US" altLang="en-US" sz="2800" b="1" dirty="0" smtClean="0">
                <a:latin typeface="Times New Roman" pitchFamily="18" charset="0"/>
              </a:rPr>
              <a:t>Ph. tradition </a:t>
            </a:r>
            <a:endParaRPr lang="en-US" sz="2800" b="1"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9371" y="2964426"/>
            <a:ext cx="2280359" cy="3512575"/>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6092" y="2971801"/>
            <a:ext cx="2247900" cy="3505200"/>
          </a:xfrm>
          <a:prstGeom prst="rect">
            <a:avLst/>
          </a:prstGeom>
        </p:spPr>
      </p:pic>
      <p:sp>
        <p:nvSpPr>
          <p:cNvPr id="14" name="TextBox 13"/>
          <p:cNvSpPr txBox="1"/>
          <p:nvPr/>
        </p:nvSpPr>
        <p:spPr>
          <a:xfrm>
            <a:off x="533400" y="3122593"/>
            <a:ext cx="8439150" cy="492443"/>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2600" b="1" dirty="0" smtClean="0"/>
              <a:t>1. What </a:t>
            </a:r>
            <a:r>
              <a:rPr lang="en-US" sz="2600" b="1" dirty="0"/>
              <a:t>are the basic characteristics of human nature?</a:t>
            </a:r>
          </a:p>
        </p:txBody>
      </p:sp>
      <p:sp>
        <p:nvSpPr>
          <p:cNvPr id="15" name="TextBox 14"/>
          <p:cNvSpPr txBox="1"/>
          <p:nvPr/>
        </p:nvSpPr>
        <p:spPr>
          <a:xfrm>
            <a:off x="130584" y="4084075"/>
            <a:ext cx="3129731" cy="224676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just"/>
            <a:r>
              <a:rPr lang="en-US" sz="2800" b="1" dirty="0" smtClean="0"/>
              <a:t>2. </a:t>
            </a:r>
            <a:r>
              <a:rPr lang="en-US" sz="2800" b="1" dirty="0"/>
              <a:t>How are the human mind &amp; the human body related to each other? </a:t>
            </a:r>
          </a:p>
        </p:txBody>
      </p:sp>
      <p:sp>
        <p:nvSpPr>
          <p:cNvPr id="16" name="TextBox 15"/>
          <p:cNvSpPr txBox="1"/>
          <p:nvPr/>
        </p:nvSpPr>
        <p:spPr>
          <a:xfrm>
            <a:off x="311417" y="3753743"/>
            <a:ext cx="8439150" cy="52322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2800" b="1" dirty="0" smtClean="0"/>
              <a:t>3. </a:t>
            </a:r>
            <a:r>
              <a:rPr lang="en-US" sz="2800" b="1" dirty="0"/>
              <a:t>Is there “freedom of the will”?</a:t>
            </a:r>
          </a:p>
        </p:txBody>
      </p:sp>
      <p:sp>
        <p:nvSpPr>
          <p:cNvPr id="17" name="TextBox 16"/>
          <p:cNvSpPr txBox="1"/>
          <p:nvPr/>
        </p:nvSpPr>
        <p:spPr>
          <a:xfrm>
            <a:off x="311417" y="4759441"/>
            <a:ext cx="8439150"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2800" b="1" dirty="0" smtClean="0"/>
              <a:t>4. </a:t>
            </a:r>
            <a:r>
              <a:rPr lang="en-US" sz="2800" b="1" dirty="0"/>
              <a:t>Who am I?  Where did I come from?  Where am I going?  What’s the point? </a:t>
            </a:r>
          </a:p>
        </p:txBody>
      </p:sp>
    </p:spTree>
    <p:extLst>
      <p:ext uri="{BB962C8B-B14F-4D97-AF65-F5344CB8AC3E}">
        <p14:creationId xmlns:p14="http://schemas.microsoft.com/office/powerpoint/2010/main" val="3191520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1" nodeType="clickEffect">
                                  <p:stCondLst>
                                    <p:cond delay="0"/>
                                  </p:stCondLst>
                                  <p:childTnLst>
                                    <p:set>
                                      <p:cBhvr>
                                        <p:cTn id="47" dur="1" fill="hold">
                                          <p:stCondLst>
                                            <p:cond delay="0"/>
                                          </p:stCondLst>
                                        </p:cTn>
                                        <p:tgtEl>
                                          <p:spTgt spid="15"/>
                                        </p:tgtEl>
                                        <p:attrNameLst>
                                          <p:attrName>style.visibility</p:attrName>
                                        </p:attrNameLst>
                                      </p:cBhvr>
                                      <p:to>
                                        <p:strVal val="hidden"/>
                                      </p:to>
                                    </p:set>
                                  </p:childTnLst>
                                </p:cTn>
                              </p:par>
                            </p:childTnLst>
                          </p:cTn>
                        </p:par>
                        <p:par>
                          <p:cTn id="48" fill="hold">
                            <p:stCondLst>
                              <p:cond delay="0"/>
                            </p:stCondLst>
                            <p:childTnLst>
                              <p:par>
                                <p:cTn id="49" presetID="10" presetClass="entr" presetSubtype="0"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animBg="1"/>
      <p:bldP spid="9" grpId="0"/>
      <p:bldP spid="10" grpId="0" animBg="1"/>
      <p:bldP spid="11" grpId="0"/>
      <p:bldP spid="14" grpId="0" animBg="1"/>
      <p:bldP spid="15" grpId="0" animBg="1"/>
      <p:bldP spid="15" grpId="1" animBg="1"/>
      <p:bldP spid="16" grpId="0" animBg="1"/>
      <p:bldP spid="1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85800" y="18393"/>
            <a:ext cx="7772400" cy="1143000"/>
          </a:xfrm>
          <a:prstGeom prst="rect">
            <a:avLst/>
          </a:prstGeom>
          <a:ln>
            <a:solidFill>
              <a:srgbClr val="FFCC00"/>
            </a:solidFill>
            <a:miter lim="800000"/>
            <a:headEnd/>
            <a:tailEnd/>
          </a:ln>
        </p:spPr>
        <p:txBody>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altLang="en-US" sz="5400" dirty="0" smtClean="0"/>
              <a:t>Li</a:t>
            </a:r>
            <a:r>
              <a:rPr lang="en-US" altLang="en-US" sz="3600" dirty="0" smtClean="0"/>
              <a:t> - Propriety (proper conduct)</a:t>
            </a:r>
          </a:p>
        </p:txBody>
      </p:sp>
      <p:sp>
        <p:nvSpPr>
          <p:cNvPr id="3" name="Rectangle 4"/>
          <p:cNvSpPr txBox="1">
            <a:spLocks noChangeArrowheads="1"/>
          </p:cNvSpPr>
          <p:nvPr/>
        </p:nvSpPr>
        <p:spPr>
          <a:xfrm>
            <a:off x="5410201" y="1676400"/>
            <a:ext cx="3552496" cy="4114800"/>
          </a:xfrm>
          <a:prstGeom prst="rect">
            <a:avLst/>
          </a:prstGeom>
          <a:ln>
            <a:solidFill>
              <a:srgbClr val="FFCC00"/>
            </a:solidFill>
            <a:miter lim="800000"/>
            <a:headEnd/>
            <a:tailEnd/>
          </a:ln>
        </p:spPr>
        <p:txBody>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a:lnSpc>
                <a:spcPct val="90000"/>
              </a:lnSpc>
            </a:pPr>
            <a:r>
              <a:rPr lang="en-US" altLang="en-US" b="1" dirty="0" smtClean="0"/>
              <a:t>The Five Constant Relationships:</a:t>
            </a:r>
          </a:p>
          <a:p>
            <a:pPr lvl="1">
              <a:lnSpc>
                <a:spcPct val="90000"/>
              </a:lnSpc>
            </a:pPr>
            <a:r>
              <a:rPr lang="en-US" altLang="en-US" b="1" dirty="0" smtClean="0">
                <a:ea typeface="ＭＳ Ｐゴシック" pitchFamily="-65" charset="-128"/>
              </a:rPr>
              <a:t>parent-child</a:t>
            </a:r>
          </a:p>
          <a:p>
            <a:pPr lvl="1">
              <a:lnSpc>
                <a:spcPct val="90000"/>
              </a:lnSpc>
            </a:pPr>
            <a:r>
              <a:rPr lang="en-US" altLang="en-US" b="1" dirty="0" smtClean="0">
                <a:ea typeface="ＭＳ Ｐゴシック" pitchFamily="-65" charset="-128"/>
              </a:rPr>
              <a:t>husband-wife</a:t>
            </a:r>
          </a:p>
          <a:p>
            <a:pPr lvl="1">
              <a:lnSpc>
                <a:spcPct val="90000"/>
              </a:lnSpc>
            </a:pPr>
            <a:r>
              <a:rPr lang="en-US" altLang="en-US" b="1" dirty="0" smtClean="0">
                <a:ea typeface="ＭＳ Ｐゴシック" pitchFamily="-65" charset="-128"/>
              </a:rPr>
              <a:t>elder sibling-younger sibling</a:t>
            </a:r>
          </a:p>
          <a:p>
            <a:pPr lvl="1">
              <a:lnSpc>
                <a:spcPct val="90000"/>
              </a:lnSpc>
            </a:pPr>
            <a:r>
              <a:rPr lang="en-US" altLang="en-US" b="1" dirty="0" smtClean="0">
                <a:ea typeface="ＭＳ Ｐゴシック" pitchFamily="-65" charset="-128"/>
              </a:rPr>
              <a:t>elder friend-younger friend</a:t>
            </a:r>
          </a:p>
          <a:p>
            <a:pPr lvl="1">
              <a:lnSpc>
                <a:spcPct val="90000"/>
              </a:lnSpc>
            </a:pPr>
            <a:r>
              <a:rPr lang="en-US" altLang="en-US" b="1" dirty="0" smtClean="0">
                <a:ea typeface="ＭＳ Ｐゴシック" pitchFamily="-65" charset="-128"/>
              </a:rPr>
              <a:t>ruler-subject 28</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676400"/>
            <a:ext cx="5917457" cy="4419600"/>
          </a:xfrm>
          <a:prstGeom prst="rect">
            <a:avLst/>
          </a:prstGeom>
        </p:spPr>
      </p:pic>
    </p:spTree>
    <p:extLst>
      <p:ext uri="{BB962C8B-B14F-4D97-AF65-F5344CB8AC3E}">
        <p14:creationId xmlns:p14="http://schemas.microsoft.com/office/powerpoint/2010/main" val="39663490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8232452" y="5791200"/>
            <a:ext cx="877163" cy="923330"/>
          </a:xfrm>
          <a:prstGeom prst="rect">
            <a:avLst/>
          </a:prstGeom>
          <a:noFill/>
        </p:spPr>
        <p:txBody>
          <a:bodyPr wrap="none" lIns="91440" tIns="45720" rIns="91440" bIns="45720">
            <a:spAutoFit/>
          </a:bodyPr>
          <a:lstStyle/>
          <a:p>
            <a:pPr algn="ctr"/>
            <a:r>
              <a:rPr lang="en-US"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29</a:t>
            </a:r>
            <a:endPar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extLst>
      <p:ext uri="{BB962C8B-B14F-4D97-AF65-F5344CB8AC3E}">
        <p14:creationId xmlns:p14="http://schemas.microsoft.com/office/powerpoint/2010/main" val="126013698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23881" cy="6858000"/>
          </a:xfrm>
          <a:prstGeom prst="rect">
            <a:avLst/>
          </a:prstGeom>
        </p:spPr>
      </p:pic>
      <p:sp>
        <p:nvSpPr>
          <p:cNvPr id="2" name="Rectangle 1"/>
          <p:cNvSpPr/>
          <p:nvPr/>
        </p:nvSpPr>
        <p:spPr>
          <a:xfrm>
            <a:off x="651681" y="131379"/>
            <a:ext cx="6172200" cy="769441"/>
          </a:xfrm>
          <a:prstGeom prst="rect">
            <a:avLst/>
          </a:prstGeom>
        </p:spPr>
        <p:txBody>
          <a:bodyPr wrap="square">
            <a:spAutoFit/>
          </a:bodyPr>
          <a:lstStyle/>
          <a:p>
            <a:pPr algn="ctr"/>
            <a:r>
              <a:rPr lang="en-US" altLang="en-US" sz="4400" b="1" dirty="0" smtClean="0">
                <a:ln>
                  <a:solidFill>
                    <a:srgbClr val="FFC000"/>
                  </a:solidFill>
                </a:ln>
              </a:rPr>
              <a:t>Wen</a:t>
            </a:r>
            <a:r>
              <a:rPr lang="en-US" altLang="en-US" sz="4400" b="1" dirty="0" smtClean="0"/>
              <a:t> - </a:t>
            </a:r>
            <a:r>
              <a:rPr lang="en-US" altLang="en-US" sz="3600" b="1" dirty="0" smtClean="0"/>
              <a:t>learning </a:t>
            </a:r>
            <a:r>
              <a:rPr lang="en-US" altLang="en-US" sz="3600" b="1" dirty="0"/>
              <a:t>&amp; the </a:t>
            </a:r>
            <a:r>
              <a:rPr lang="en-US" altLang="en-US" sz="3600" b="1" dirty="0" smtClean="0"/>
              <a:t>arts</a:t>
            </a:r>
            <a:endParaRPr lang="en-US" sz="3600" b="1" dirty="0"/>
          </a:p>
        </p:txBody>
      </p:sp>
      <p:sp>
        <p:nvSpPr>
          <p:cNvPr id="4" name="Rectangle 3"/>
          <p:cNvSpPr txBox="1">
            <a:spLocks noChangeArrowheads="1"/>
          </p:cNvSpPr>
          <p:nvPr/>
        </p:nvSpPr>
        <p:spPr>
          <a:xfrm>
            <a:off x="6096001" y="914400"/>
            <a:ext cx="3045370" cy="5791200"/>
          </a:xfrm>
          <a:prstGeom prst="rect">
            <a:avLst/>
          </a:prstGeom>
          <a:ln>
            <a:headEnd/>
            <a:tailEnd/>
          </a:ln>
        </p:spPr>
        <p:style>
          <a:lnRef idx="1">
            <a:schemeClr val="dk1"/>
          </a:lnRef>
          <a:fillRef idx="3">
            <a:schemeClr val="dk1"/>
          </a:fillRef>
          <a:effectRef idx="2">
            <a:schemeClr val="dk1"/>
          </a:effectRef>
          <a:fontRef idx="minor">
            <a:schemeClr val="lt1"/>
          </a:fontRef>
        </p:style>
        <p:txBody>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137160" indent="0">
              <a:buNone/>
            </a:pPr>
            <a:r>
              <a:rPr lang="en-US" altLang="en-US" sz="3600" b="1" dirty="0" smtClean="0"/>
              <a:t>    The importance of culture in the creation &amp; maintenance of a well-ordered society</a:t>
            </a:r>
          </a:p>
        </p:txBody>
      </p:sp>
    </p:spTree>
    <p:extLst>
      <p:ext uri="{BB962C8B-B14F-4D97-AF65-F5344CB8AC3E}">
        <p14:creationId xmlns:p14="http://schemas.microsoft.com/office/powerpoint/2010/main" val="38965519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06" y="0"/>
            <a:ext cx="9126794" cy="6753788"/>
          </a:xfrm>
          <a:prstGeom prst="rect">
            <a:avLst/>
          </a:prstGeom>
        </p:spPr>
      </p:pic>
      <p:sp>
        <p:nvSpPr>
          <p:cNvPr id="3" name="Rounded Rectangle 2"/>
          <p:cNvSpPr/>
          <p:nvPr/>
        </p:nvSpPr>
        <p:spPr>
          <a:xfrm>
            <a:off x="533400" y="1676401"/>
            <a:ext cx="2324100" cy="480060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4" name="Rectangle 3"/>
          <p:cNvSpPr/>
          <p:nvPr/>
        </p:nvSpPr>
        <p:spPr>
          <a:xfrm>
            <a:off x="579599" y="1752601"/>
            <a:ext cx="2231701" cy="954107"/>
          </a:xfrm>
          <a:prstGeom prst="rect">
            <a:avLst/>
          </a:prstGeom>
        </p:spPr>
        <p:txBody>
          <a:bodyPr wrap="none">
            <a:spAutoFit/>
          </a:bodyPr>
          <a:lstStyle/>
          <a:p>
            <a:pPr algn="ctr"/>
            <a:r>
              <a:rPr lang="en-US" altLang="en-US" sz="2800" b="1" dirty="0">
                <a:latin typeface="Times New Roman" pitchFamily="18" charset="0"/>
              </a:rPr>
              <a:t>Western </a:t>
            </a:r>
            <a:endParaRPr lang="en-US" altLang="en-US" sz="2800" b="1" dirty="0" smtClean="0">
              <a:latin typeface="Times New Roman" pitchFamily="18" charset="0"/>
            </a:endParaRPr>
          </a:p>
          <a:p>
            <a:pPr algn="ctr"/>
            <a:r>
              <a:rPr lang="en-US" altLang="en-US" sz="2800" b="1" dirty="0" smtClean="0">
                <a:latin typeface="Times New Roman" pitchFamily="18" charset="0"/>
              </a:rPr>
              <a:t>Ph. tradition </a:t>
            </a:r>
            <a:endParaRPr lang="en-US" sz="2800" b="1"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2971801"/>
            <a:ext cx="2324101" cy="3505200"/>
          </a:xfrm>
          <a:prstGeom prst="rect">
            <a:avLst/>
          </a:prstGeom>
        </p:spPr>
      </p:pic>
      <p:sp>
        <p:nvSpPr>
          <p:cNvPr id="6" name="Rounded Rectangle 5"/>
          <p:cNvSpPr/>
          <p:nvPr/>
        </p:nvSpPr>
        <p:spPr>
          <a:xfrm>
            <a:off x="3638550" y="1676400"/>
            <a:ext cx="2324100" cy="48006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684749" y="1752600"/>
            <a:ext cx="2231701" cy="954107"/>
          </a:xfrm>
          <a:prstGeom prst="rect">
            <a:avLst/>
          </a:prstGeom>
        </p:spPr>
        <p:txBody>
          <a:bodyPr wrap="none">
            <a:spAutoFit/>
          </a:bodyPr>
          <a:lstStyle/>
          <a:p>
            <a:pPr algn="ctr"/>
            <a:r>
              <a:rPr lang="en-US" altLang="en-US" sz="2800" b="1" dirty="0" smtClean="0">
                <a:latin typeface="Times New Roman" pitchFamily="18" charset="0"/>
              </a:rPr>
              <a:t>Indian</a:t>
            </a:r>
          </a:p>
          <a:p>
            <a:pPr algn="ctr"/>
            <a:r>
              <a:rPr lang="en-US" altLang="en-US" sz="2800" b="1" dirty="0" smtClean="0">
                <a:latin typeface="Times New Roman" pitchFamily="18" charset="0"/>
              </a:rPr>
              <a:t>Ph. tradition </a:t>
            </a:r>
            <a:endParaRPr lang="en-US" sz="2800" b="1" dirty="0"/>
          </a:p>
        </p:txBody>
      </p:sp>
      <p:sp>
        <p:nvSpPr>
          <p:cNvPr id="8" name="Rounded Rectangle 7"/>
          <p:cNvSpPr/>
          <p:nvPr/>
        </p:nvSpPr>
        <p:spPr>
          <a:xfrm>
            <a:off x="6697501" y="1683775"/>
            <a:ext cx="2324100" cy="48006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 name="Rectangle 8"/>
          <p:cNvSpPr/>
          <p:nvPr/>
        </p:nvSpPr>
        <p:spPr>
          <a:xfrm>
            <a:off x="6743700" y="1759975"/>
            <a:ext cx="2231701" cy="954107"/>
          </a:xfrm>
          <a:prstGeom prst="rect">
            <a:avLst/>
          </a:prstGeom>
        </p:spPr>
        <p:txBody>
          <a:bodyPr wrap="none">
            <a:spAutoFit/>
          </a:bodyPr>
          <a:lstStyle/>
          <a:p>
            <a:pPr algn="ctr"/>
            <a:r>
              <a:rPr lang="en-US" altLang="en-US" sz="2800" b="1" dirty="0" smtClean="0">
                <a:latin typeface="Times New Roman" pitchFamily="18" charset="0"/>
              </a:rPr>
              <a:t>Chinese</a:t>
            </a:r>
          </a:p>
          <a:p>
            <a:pPr algn="ctr"/>
            <a:r>
              <a:rPr lang="en-US" altLang="en-US" sz="2800" b="1" dirty="0" smtClean="0">
                <a:latin typeface="Times New Roman" pitchFamily="18" charset="0"/>
              </a:rPr>
              <a:t>Ph. tradition </a:t>
            </a:r>
            <a:endParaRPr lang="en-US" sz="2800" b="1"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9371" y="2964426"/>
            <a:ext cx="2280359" cy="3512575"/>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6092" y="2971801"/>
            <a:ext cx="2247900" cy="3505200"/>
          </a:xfrm>
          <a:prstGeom prst="rect">
            <a:avLst/>
          </a:prstGeom>
        </p:spPr>
      </p:pic>
      <p:sp>
        <p:nvSpPr>
          <p:cNvPr id="12" name="Rectangle 1026"/>
          <p:cNvSpPr txBox="1">
            <a:spLocks noChangeArrowheads="1"/>
          </p:cNvSpPr>
          <p:nvPr/>
        </p:nvSpPr>
        <p:spPr>
          <a:xfrm>
            <a:off x="0" y="0"/>
            <a:ext cx="3048000" cy="914400"/>
          </a:xfrm>
          <a:prstGeom prst="rect">
            <a:avLst/>
          </a:prstGeom>
          <a:solidFill>
            <a:srgbClr val="0070C0"/>
          </a:solidFill>
          <a:ln/>
        </p:spPr>
        <p:style>
          <a:lnRef idx="1">
            <a:schemeClr val="accent5"/>
          </a:lnRef>
          <a:fillRef idx="2">
            <a:schemeClr val="accent5"/>
          </a:fillRef>
          <a:effectRef idx="1">
            <a:schemeClr val="accent5"/>
          </a:effectRef>
          <a:fontRef idx="minor">
            <a:schemeClr val="dk1"/>
          </a:fontRef>
        </p:style>
        <p:txBody>
          <a:bodyPr>
            <a:normAutofit fontScale="97500"/>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pPr>
              <a:defRPr/>
            </a:pPr>
            <a:r>
              <a:rPr lang="en-US" sz="4000" b="0" dirty="0">
                <a:ln w="18415" cmpd="sng">
                  <a:solidFill>
                    <a:srgbClr val="FFFFFF"/>
                  </a:solidFill>
                  <a:prstDash val="solid"/>
                </a:ln>
                <a:solidFill>
                  <a:srgbClr val="FFFFFF"/>
                </a:solidFill>
                <a:effectLst>
                  <a:outerShdw blurRad="63500" dir="3600000" algn="tl" rotWithShape="0">
                    <a:srgbClr val="000000">
                      <a:alpha val="70000"/>
                    </a:srgbClr>
                  </a:outerShdw>
                </a:effectLst>
              </a:rPr>
              <a:t>I</a:t>
            </a:r>
            <a:r>
              <a:rPr lang="en-US" sz="4000"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n Ethics</a:t>
            </a:r>
            <a:endParaRPr lang="en-US" sz="4000" b="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3" name="Text Box 1028"/>
          <p:cNvSpPr txBox="1">
            <a:spLocks noChangeArrowheads="1"/>
          </p:cNvSpPr>
          <p:nvPr/>
        </p:nvSpPr>
        <p:spPr bwMode="auto">
          <a:xfrm>
            <a:off x="3124200" y="0"/>
            <a:ext cx="60198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wrap="square">
            <a:spAutoFit/>
          </a:bodyPr>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algn="ctr">
              <a:spcBef>
                <a:spcPct val="50000"/>
              </a:spcBef>
              <a:buClrTx/>
              <a:buSzTx/>
              <a:buFontTx/>
              <a:buNone/>
            </a:pPr>
            <a:r>
              <a:rPr lang="en-US" sz="4000" b="1" u="sng" dirty="0" smtClean="0"/>
              <a:t>Anthropological </a:t>
            </a:r>
            <a:r>
              <a:rPr lang="en-US" sz="4000" b="1" u="sng" dirty="0"/>
              <a:t>questions</a:t>
            </a:r>
            <a:endParaRPr lang="en-US" altLang="en-US" sz="3600" b="1" dirty="0">
              <a:latin typeface="Times New Roman" pitchFamily="18" charset="0"/>
            </a:endParaRPr>
          </a:p>
        </p:txBody>
      </p:sp>
      <p:sp>
        <p:nvSpPr>
          <p:cNvPr id="14" name="TextBox 13"/>
          <p:cNvSpPr txBox="1"/>
          <p:nvPr/>
        </p:nvSpPr>
        <p:spPr>
          <a:xfrm>
            <a:off x="2362200" y="3115284"/>
            <a:ext cx="6659401" cy="1077218"/>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621792" lvl="1">
              <a:spcBef>
                <a:spcPts val="324"/>
              </a:spcBef>
              <a:defRPr/>
            </a:pPr>
            <a:r>
              <a:rPr lang="en-US" sz="3200" b="1" dirty="0" smtClean="0"/>
              <a:t>1. </a:t>
            </a:r>
            <a:r>
              <a:rPr lang="en-US" sz="3200" b="1" dirty="0"/>
              <a:t>What are the basic standards of morality?</a:t>
            </a:r>
          </a:p>
        </p:txBody>
      </p:sp>
      <p:sp>
        <p:nvSpPr>
          <p:cNvPr id="15" name="TextBox 14"/>
          <p:cNvSpPr txBox="1"/>
          <p:nvPr/>
        </p:nvSpPr>
        <p:spPr>
          <a:xfrm>
            <a:off x="2590800" y="4459307"/>
            <a:ext cx="6427948"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621792" lvl="1">
              <a:spcBef>
                <a:spcPts val="324"/>
              </a:spcBef>
              <a:defRPr/>
            </a:pPr>
            <a:r>
              <a:rPr lang="en-US" sz="2800" b="1" dirty="0" smtClean="0"/>
              <a:t>2. What are the differences between “right” &amp; “wrong”?</a:t>
            </a:r>
            <a:endParaRPr lang="en-US" sz="2800" b="1" dirty="0"/>
          </a:p>
        </p:txBody>
      </p:sp>
      <p:sp>
        <p:nvSpPr>
          <p:cNvPr id="16" name="TextBox 15"/>
          <p:cNvSpPr txBox="1"/>
          <p:nvPr/>
        </p:nvSpPr>
        <p:spPr>
          <a:xfrm>
            <a:off x="2590798" y="5667610"/>
            <a:ext cx="6521245" cy="1077218"/>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621792" lvl="1">
              <a:spcBef>
                <a:spcPts val="324"/>
              </a:spcBef>
              <a:defRPr/>
            </a:pPr>
            <a:r>
              <a:rPr lang="en-US" sz="3200" b="1" dirty="0" smtClean="0"/>
              <a:t>3. What </a:t>
            </a:r>
            <a:r>
              <a:rPr lang="en-US" sz="3200" b="1" dirty="0"/>
              <a:t>is the nature of moral virtue?</a:t>
            </a:r>
          </a:p>
        </p:txBody>
      </p:sp>
      <p:sp>
        <p:nvSpPr>
          <p:cNvPr id="17" name="TextBox 16"/>
          <p:cNvSpPr txBox="1"/>
          <p:nvPr/>
        </p:nvSpPr>
        <p:spPr>
          <a:xfrm>
            <a:off x="361949" y="3039661"/>
            <a:ext cx="2667000" cy="203132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621792" lvl="1">
              <a:lnSpc>
                <a:spcPct val="90000"/>
              </a:lnSpc>
              <a:spcBef>
                <a:spcPts val="324"/>
              </a:spcBef>
              <a:defRPr/>
            </a:pPr>
            <a:r>
              <a:rPr lang="en-US" sz="2800" b="1" dirty="0" smtClean="0"/>
              <a:t>4. Is </a:t>
            </a:r>
            <a:r>
              <a:rPr lang="en-US" sz="2800" b="1" dirty="0"/>
              <a:t>the death penalty morally justifiable?</a:t>
            </a:r>
          </a:p>
        </p:txBody>
      </p:sp>
      <p:sp>
        <p:nvSpPr>
          <p:cNvPr id="18" name="TextBox 17"/>
          <p:cNvSpPr txBox="1"/>
          <p:nvPr/>
        </p:nvSpPr>
        <p:spPr>
          <a:xfrm>
            <a:off x="-95250" y="5221272"/>
            <a:ext cx="3581400" cy="1255728"/>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621792" lvl="1">
              <a:lnSpc>
                <a:spcPct val="90000"/>
              </a:lnSpc>
              <a:spcBef>
                <a:spcPts val="324"/>
              </a:spcBef>
              <a:defRPr/>
            </a:pPr>
            <a:r>
              <a:rPr lang="en-US" sz="2800" b="1" dirty="0" smtClean="0"/>
              <a:t>5. Racial</a:t>
            </a:r>
            <a:r>
              <a:rPr lang="en-US" sz="2800" b="1" dirty="0"/>
              <a:t>, gender, or age discrimination?</a:t>
            </a:r>
          </a:p>
        </p:txBody>
      </p:sp>
      <p:sp>
        <p:nvSpPr>
          <p:cNvPr id="19" name="TextBox 18"/>
          <p:cNvSpPr txBox="1"/>
          <p:nvPr/>
        </p:nvSpPr>
        <p:spPr>
          <a:xfrm>
            <a:off x="1418080" y="3731415"/>
            <a:ext cx="3341850" cy="168199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621792" lvl="1">
              <a:lnSpc>
                <a:spcPct val="90000"/>
              </a:lnSpc>
              <a:spcBef>
                <a:spcPts val="324"/>
              </a:spcBef>
              <a:defRPr/>
            </a:pPr>
            <a:r>
              <a:rPr lang="en-US" sz="2800" b="1" dirty="0" smtClean="0"/>
              <a:t>6. </a:t>
            </a:r>
            <a:r>
              <a:rPr lang="en-US" sz="2800" b="1" dirty="0"/>
              <a:t>Recreational drug use?</a:t>
            </a:r>
          </a:p>
          <a:p>
            <a:pPr marL="621792" lvl="1">
              <a:lnSpc>
                <a:spcPct val="90000"/>
              </a:lnSpc>
              <a:spcBef>
                <a:spcPts val="324"/>
              </a:spcBef>
              <a:defRPr/>
            </a:pPr>
            <a:r>
              <a:rPr lang="en-US" sz="2800" b="1" dirty="0"/>
              <a:t>The “war on drugs</a:t>
            </a:r>
            <a:r>
              <a:rPr lang="en-US" sz="2800" b="1" dirty="0" smtClean="0"/>
              <a:t>”?</a:t>
            </a:r>
            <a:endParaRPr lang="en-US" sz="2800" b="1" dirty="0"/>
          </a:p>
        </p:txBody>
      </p:sp>
    </p:spTree>
    <p:extLst>
      <p:ext uri="{BB962C8B-B14F-4D97-AF65-F5344CB8AC3E}">
        <p14:creationId xmlns:p14="http://schemas.microsoft.com/office/powerpoint/2010/main" val="1637245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par>
                                <p:cTn id="31" presetID="10"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par>
                          <p:cTn id="43" fill="hold">
                            <p:stCondLst>
                              <p:cond delay="1000"/>
                            </p:stCondLst>
                            <p:childTnLst>
                              <p:par>
                                <p:cTn id="44" presetID="10" presetClass="entr" presetSubtype="0" fill="hold" grpId="0" nodeType="after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animBg="1"/>
      <p:bldP spid="7" grpId="0"/>
      <p:bldP spid="8" grpId="0" animBg="1"/>
      <p:bldP spid="9" grpId="0"/>
      <p:bldP spid="14" grpId="0" animBg="1"/>
      <p:bldP spid="15" grpId="0" animBg="1"/>
      <p:bldP spid="16" grpId="0" animBg="1"/>
      <p:bldP spid="17" grpId="0" animBg="1"/>
      <p:bldP spid="18"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Rounded Rectangle 11"/>
          <p:cNvSpPr/>
          <p:nvPr/>
        </p:nvSpPr>
        <p:spPr>
          <a:xfrm>
            <a:off x="533400" y="1676401"/>
            <a:ext cx="2324100" cy="480060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13" name="Rectangle 12"/>
          <p:cNvSpPr/>
          <p:nvPr/>
        </p:nvSpPr>
        <p:spPr>
          <a:xfrm>
            <a:off x="579599" y="1752601"/>
            <a:ext cx="2231701" cy="954107"/>
          </a:xfrm>
          <a:prstGeom prst="rect">
            <a:avLst/>
          </a:prstGeom>
        </p:spPr>
        <p:txBody>
          <a:bodyPr wrap="none">
            <a:spAutoFit/>
          </a:bodyPr>
          <a:lstStyle/>
          <a:p>
            <a:pPr algn="ctr"/>
            <a:r>
              <a:rPr lang="en-US" altLang="en-US" sz="2800" b="1" dirty="0">
                <a:latin typeface="Times New Roman" pitchFamily="18" charset="0"/>
              </a:rPr>
              <a:t>Western </a:t>
            </a:r>
            <a:endParaRPr lang="en-US" altLang="en-US" sz="2800" b="1" dirty="0" smtClean="0">
              <a:latin typeface="Times New Roman" pitchFamily="18" charset="0"/>
            </a:endParaRPr>
          </a:p>
          <a:p>
            <a:pPr algn="ctr"/>
            <a:r>
              <a:rPr lang="en-US" altLang="en-US" sz="2800" b="1" dirty="0" smtClean="0">
                <a:latin typeface="Times New Roman" pitchFamily="18" charset="0"/>
              </a:rPr>
              <a:t>Ph. tradition </a:t>
            </a:r>
            <a:endParaRPr lang="en-US" sz="2800" b="1" dirty="0"/>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2971801"/>
            <a:ext cx="2324101" cy="3505200"/>
          </a:xfrm>
          <a:prstGeom prst="rect">
            <a:avLst/>
          </a:prstGeom>
        </p:spPr>
      </p:pic>
      <p:sp>
        <p:nvSpPr>
          <p:cNvPr id="15" name="Rounded Rectangle 14"/>
          <p:cNvSpPr/>
          <p:nvPr/>
        </p:nvSpPr>
        <p:spPr>
          <a:xfrm>
            <a:off x="3638550" y="1676400"/>
            <a:ext cx="2324100" cy="48006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684749" y="1752600"/>
            <a:ext cx="2231701" cy="954107"/>
          </a:xfrm>
          <a:prstGeom prst="rect">
            <a:avLst/>
          </a:prstGeom>
        </p:spPr>
        <p:txBody>
          <a:bodyPr wrap="none">
            <a:spAutoFit/>
          </a:bodyPr>
          <a:lstStyle/>
          <a:p>
            <a:pPr algn="ctr"/>
            <a:r>
              <a:rPr lang="en-US" altLang="en-US" sz="2800" b="1" dirty="0" smtClean="0">
                <a:latin typeface="Times New Roman" pitchFamily="18" charset="0"/>
              </a:rPr>
              <a:t>Indian</a:t>
            </a:r>
          </a:p>
          <a:p>
            <a:pPr algn="ctr"/>
            <a:r>
              <a:rPr lang="en-US" altLang="en-US" sz="2800" b="1" dirty="0" smtClean="0">
                <a:latin typeface="Times New Roman" pitchFamily="18" charset="0"/>
              </a:rPr>
              <a:t>Ph. tradition </a:t>
            </a:r>
            <a:endParaRPr lang="en-US" sz="2800" b="1" dirty="0"/>
          </a:p>
        </p:txBody>
      </p:sp>
      <p:sp>
        <p:nvSpPr>
          <p:cNvPr id="17" name="Rounded Rectangle 16"/>
          <p:cNvSpPr/>
          <p:nvPr/>
        </p:nvSpPr>
        <p:spPr>
          <a:xfrm>
            <a:off x="6697501" y="1683775"/>
            <a:ext cx="2324100" cy="48006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8" name="Rectangle 17"/>
          <p:cNvSpPr/>
          <p:nvPr/>
        </p:nvSpPr>
        <p:spPr>
          <a:xfrm>
            <a:off x="6743700" y="1759975"/>
            <a:ext cx="2231701" cy="954107"/>
          </a:xfrm>
          <a:prstGeom prst="rect">
            <a:avLst/>
          </a:prstGeom>
        </p:spPr>
        <p:txBody>
          <a:bodyPr wrap="none">
            <a:spAutoFit/>
          </a:bodyPr>
          <a:lstStyle/>
          <a:p>
            <a:pPr algn="ctr"/>
            <a:r>
              <a:rPr lang="en-US" altLang="en-US" sz="2800" b="1" dirty="0" smtClean="0">
                <a:latin typeface="Times New Roman" pitchFamily="18" charset="0"/>
              </a:rPr>
              <a:t>Chinese</a:t>
            </a:r>
          </a:p>
          <a:p>
            <a:pPr algn="ctr"/>
            <a:r>
              <a:rPr lang="en-US" altLang="en-US" sz="2800" b="1" dirty="0" smtClean="0">
                <a:latin typeface="Times New Roman" pitchFamily="18" charset="0"/>
              </a:rPr>
              <a:t>Ph. tradition </a:t>
            </a:r>
            <a:endParaRPr lang="en-US" sz="2800" b="1" dirty="0"/>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9371" y="2964426"/>
            <a:ext cx="2280359" cy="3512575"/>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6092" y="2971801"/>
            <a:ext cx="2247900" cy="3505200"/>
          </a:xfrm>
          <a:prstGeom prst="rect">
            <a:avLst/>
          </a:prstGeom>
        </p:spPr>
      </p:pic>
      <p:sp>
        <p:nvSpPr>
          <p:cNvPr id="21" name="Rectangle 1026"/>
          <p:cNvSpPr txBox="1">
            <a:spLocks noChangeArrowheads="1"/>
          </p:cNvSpPr>
          <p:nvPr/>
        </p:nvSpPr>
        <p:spPr>
          <a:xfrm>
            <a:off x="0" y="0"/>
            <a:ext cx="3048000" cy="914400"/>
          </a:xfrm>
          <a:prstGeom prst="rect">
            <a:avLst/>
          </a:prstGeom>
          <a:solidFill>
            <a:srgbClr val="0070C0"/>
          </a:solidFill>
          <a:ln/>
        </p:spPr>
        <p:style>
          <a:lnRef idx="1">
            <a:schemeClr val="accent5"/>
          </a:lnRef>
          <a:fillRef idx="2">
            <a:schemeClr val="accent5"/>
          </a:fillRef>
          <a:effectRef idx="1">
            <a:schemeClr val="accent5"/>
          </a:effectRef>
          <a:fontRef idx="minor">
            <a:schemeClr val="dk1"/>
          </a:fontRef>
        </p:style>
        <p:txBody>
          <a:bodyPr>
            <a:normAutofit fontScale="82500" lnSpcReduction="20000"/>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pPr>
              <a:defRPr/>
            </a:pPr>
            <a:r>
              <a:rPr lang="en-US" sz="4000" b="0" dirty="0">
                <a:ln w="18415" cmpd="sng">
                  <a:solidFill>
                    <a:srgbClr val="FFFFFF"/>
                  </a:solidFill>
                  <a:prstDash val="solid"/>
                </a:ln>
                <a:solidFill>
                  <a:srgbClr val="FFFFFF"/>
                </a:solidFill>
                <a:effectLst>
                  <a:outerShdw blurRad="63500" dir="3600000" algn="tl" rotWithShape="0">
                    <a:srgbClr val="000000">
                      <a:alpha val="70000"/>
                    </a:srgbClr>
                  </a:outerShdw>
                </a:effectLst>
              </a:rPr>
              <a:t>I</a:t>
            </a:r>
            <a:r>
              <a:rPr lang="en-US" sz="4000"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n Epistemology</a:t>
            </a:r>
            <a:endParaRPr lang="en-US" sz="4000" b="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2" name="Text Box 1028"/>
          <p:cNvSpPr txBox="1">
            <a:spLocks noChangeArrowheads="1"/>
          </p:cNvSpPr>
          <p:nvPr/>
        </p:nvSpPr>
        <p:spPr bwMode="auto">
          <a:xfrm>
            <a:off x="3124200" y="0"/>
            <a:ext cx="60198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wrap="square">
            <a:spAutoFit/>
          </a:bodyPr>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algn="ctr">
              <a:spcBef>
                <a:spcPct val="50000"/>
              </a:spcBef>
              <a:buClrTx/>
              <a:buSzTx/>
              <a:buFontTx/>
              <a:buNone/>
            </a:pPr>
            <a:r>
              <a:rPr lang="en-US" sz="4000" b="1" u="sng" dirty="0" smtClean="0"/>
              <a:t>Anthropological </a:t>
            </a:r>
            <a:r>
              <a:rPr lang="en-US" sz="4000" b="1" u="sng" dirty="0"/>
              <a:t>questions</a:t>
            </a:r>
            <a:endParaRPr lang="en-US" altLang="en-US" sz="3600" b="1" dirty="0">
              <a:latin typeface="Times New Roman" pitchFamily="18" charset="0"/>
            </a:endParaRPr>
          </a:p>
        </p:txBody>
      </p:sp>
      <p:sp>
        <p:nvSpPr>
          <p:cNvPr id="23" name="TextBox 22"/>
          <p:cNvSpPr txBox="1"/>
          <p:nvPr/>
        </p:nvSpPr>
        <p:spPr>
          <a:xfrm>
            <a:off x="308849" y="3058476"/>
            <a:ext cx="6625351" cy="1077218"/>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621792" lvl="1">
              <a:spcBef>
                <a:spcPts val="324"/>
              </a:spcBef>
              <a:defRPr/>
            </a:pPr>
            <a:r>
              <a:rPr lang="en-US" altLang="en-US" sz="3200" b="1" dirty="0" smtClean="0"/>
              <a:t>1. What </a:t>
            </a:r>
            <a:r>
              <a:rPr lang="en-US" altLang="en-US" sz="3200" b="1" dirty="0"/>
              <a:t>is the nature </a:t>
            </a:r>
            <a:r>
              <a:rPr lang="en-US" altLang="en-US" sz="3200" b="1" dirty="0" smtClean="0"/>
              <a:t>and source of </a:t>
            </a:r>
            <a:r>
              <a:rPr lang="en-US" altLang="en-US" sz="3200" b="1" dirty="0"/>
              <a:t>knowledge</a:t>
            </a:r>
            <a:r>
              <a:rPr lang="en-US" altLang="en-US" sz="3200" b="1" dirty="0" smtClean="0"/>
              <a:t>?</a:t>
            </a:r>
            <a:endParaRPr lang="en-US" altLang="en-US" sz="3200" b="1" dirty="0"/>
          </a:p>
        </p:txBody>
      </p:sp>
      <p:sp>
        <p:nvSpPr>
          <p:cNvPr id="24" name="TextBox 23"/>
          <p:cNvSpPr txBox="1"/>
          <p:nvPr/>
        </p:nvSpPr>
        <p:spPr>
          <a:xfrm>
            <a:off x="592394" y="4185792"/>
            <a:ext cx="6659401" cy="1077218"/>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621792" lvl="1">
              <a:spcBef>
                <a:spcPts val="324"/>
              </a:spcBef>
              <a:defRPr/>
            </a:pPr>
            <a:r>
              <a:rPr lang="en-US" altLang="en-US" sz="3200" b="1" dirty="0" smtClean="0"/>
              <a:t>2. </a:t>
            </a:r>
            <a:r>
              <a:rPr lang="en-US" altLang="en-US" sz="3200" b="1" dirty="0"/>
              <a:t>What is the extent (scope </a:t>
            </a:r>
            <a:r>
              <a:rPr lang="en-US" altLang="en-US" sz="3200" b="1" dirty="0" smtClean="0"/>
              <a:t>and </a:t>
            </a:r>
            <a:r>
              <a:rPr lang="en-US" altLang="en-US" sz="3200" b="1" dirty="0"/>
              <a:t>limits) of knowledge</a:t>
            </a:r>
            <a:r>
              <a:rPr lang="en-US" altLang="en-US" sz="3200" b="1" dirty="0" smtClean="0"/>
              <a:t>?</a:t>
            </a:r>
            <a:endParaRPr lang="en-US" altLang="en-US" sz="3200" b="1" dirty="0"/>
          </a:p>
        </p:txBody>
      </p:sp>
      <p:sp>
        <p:nvSpPr>
          <p:cNvPr id="25" name="TextBox 24"/>
          <p:cNvSpPr txBox="1"/>
          <p:nvPr/>
        </p:nvSpPr>
        <p:spPr>
          <a:xfrm>
            <a:off x="533400" y="5483901"/>
            <a:ext cx="6659401" cy="97872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nSpc>
                <a:spcPct val="90000"/>
              </a:lnSpc>
            </a:pPr>
            <a:r>
              <a:rPr lang="en-US" altLang="en-US" sz="3200" b="1" dirty="0" smtClean="0"/>
              <a:t>3. What </a:t>
            </a:r>
            <a:r>
              <a:rPr lang="en-US" altLang="en-US" sz="3200" b="1" dirty="0"/>
              <a:t>are the differences between knowledge &amp; opinion?</a:t>
            </a:r>
          </a:p>
        </p:txBody>
      </p:sp>
      <p:sp>
        <p:nvSpPr>
          <p:cNvPr id="26" name="TextBox 25"/>
          <p:cNvSpPr txBox="1"/>
          <p:nvPr/>
        </p:nvSpPr>
        <p:spPr>
          <a:xfrm>
            <a:off x="1295400" y="3759004"/>
            <a:ext cx="6659401" cy="5909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nSpc>
                <a:spcPct val="90000"/>
              </a:lnSpc>
            </a:pPr>
            <a:r>
              <a:rPr lang="en-US" altLang="en-US" sz="3600" b="1" dirty="0" smtClean="0"/>
              <a:t>4. What </a:t>
            </a:r>
            <a:r>
              <a:rPr lang="en-US" altLang="en-US" sz="3600" b="1" dirty="0"/>
              <a:t>is the nature of truth?</a:t>
            </a:r>
          </a:p>
        </p:txBody>
      </p:sp>
      <p:sp>
        <p:nvSpPr>
          <p:cNvPr id="27" name="TextBox 26"/>
          <p:cNvSpPr txBox="1"/>
          <p:nvPr/>
        </p:nvSpPr>
        <p:spPr>
          <a:xfrm>
            <a:off x="1242299" y="4451096"/>
            <a:ext cx="6659401" cy="97872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nSpc>
                <a:spcPct val="90000"/>
              </a:lnSpc>
            </a:pPr>
            <a:r>
              <a:rPr lang="en-US" altLang="en-US" sz="3200" b="1" dirty="0" smtClean="0"/>
              <a:t>5. What </a:t>
            </a:r>
            <a:r>
              <a:rPr lang="en-US" altLang="en-US" sz="3200" b="1" dirty="0"/>
              <a:t>are the differences between truth &amp; falsity?</a:t>
            </a:r>
          </a:p>
        </p:txBody>
      </p:sp>
      <p:sp>
        <p:nvSpPr>
          <p:cNvPr id="28" name="TextBox 27"/>
          <p:cNvSpPr txBox="1"/>
          <p:nvPr/>
        </p:nvSpPr>
        <p:spPr>
          <a:xfrm>
            <a:off x="3124200" y="5505645"/>
            <a:ext cx="3619500" cy="978729"/>
          </a:xfrm>
          <a:prstGeom prst="rect">
            <a:avLst/>
          </a:prstGeom>
          <a:solidFill>
            <a:srgbClr val="00B050"/>
          </a:solidFill>
        </p:spPr>
        <p:style>
          <a:lnRef idx="2">
            <a:schemeClr val="accent3"/>
          </a:lnRef>
          <a:fillRef idx="1">
            <a:schemeClr val="lt1"/>
          </a:fillRef>
          <a:effectRef idx="0">
            <a:schemeClr val="accent3"/>
          </a:effectRef>
          <a:fontRef idx="minor">
            <a:schemeClr val="dk1"/>
          </a:fontRef>
        </p:style>
        <p:txBody>
          <a:bodyPr wrap="square" rtlCol="0">
            <a:spAutoFit/>
          </a:bodyPr>
          <a:lstStyle/>
          <a:p>
            <a:pPr>
              <a:lnSpc>
                <a:spcPct val="90000"/>
              </a:lnSpc>
            </a:pPr>
            <a:r>
              <a:rPr lang="en-US" alt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6. Can </a:t>
            </a:r>
            <a:r>
              <a:rPr lang="en-US"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rPr>
              <a:t>the truth be known at all?</a:t>
            </a:r>
          </a:p>
        </p:txBody>
      </p:sp>
    </p:spTree>
    <p:extLst>
      <p:ext uri="{BB962C8B-B14F-4D97-AF65-F5344CB8AC3E}">
        <p14:creationId xmlns:p14="http://schemas.microsoft.com/office/powerpoint/2010/main" val="3545835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500"/>
                                        <p:tgtEl>
                                          <p:spTgt spid="26"/>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500"/>
                                        <p:tgtEl>
                                          <p:spTgt spid="27"/>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5" grpId="0" animBg="1"/>
      <p:bldP spid="16" grpId="0"/>
      <p:bldP spid="17" grpId="0" animBg="1"/>
      <p:bldP spid="18" grpId="0"/>
      <p:bldP spid="23" grpId="0" animBg="1"/>
      <p:bldP spid="24" grpId="0" animBg="1"/>
      <p:bldP spid="25" grpId="0" animBg="1"/>
      <p:bldP spid="26" grpId="0" animBg="1"/>
      <p:bldP spid="27" grpId="0" animBg="1"/>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1135626"/>
            <a:ext cx="4419600" cy="5493774"/>
          </a:xfrm>
          <a:prstGeom prst="rect">
            <a:avLst/>
          </a:prstGeom>
          <a:solidFill>
            <a:srgbClr val="333399"/>
          </a:solidFill>
          <a:ln>
            <a:solidFill>
              <a:schemeClr val="tx1"/>
            </a:solidFill>
          </a:ln>
        </p:spPr>
        <p:txBody>
          <a:bodyPr>
            <a:normAutofit fontScale="92500"/>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365760" indent="-256032">
              <a:buFont typeface="Wingdings" pitchFamily="2" charset="2"/>
              <a:buChar char="v"/>
              <a:defRPr/>
            </a:pPr>
            <a:r>
              <a:rPr lang="en-US" b="1" u="sng" dirty="0" smtClean="0"/>
              <a:t>Eastern Philosophy</a:t>
            </a:r>
            <a:endParaRPr lang="en-US" b="1" dirty="0" smtClean="0"/>
          </a:p>
          <a:p>
            <a:pPr marL="621792" lvl="1">
              <a:spcBef>
                <a:spcPts val="324"/>
              </a:spcBef>
              <a:buFont typeface="Verdana"/>
              <a:buChar char="◦"/>
              <a:defRPr/>
            </a:pPr>
            <a:r>
              <a:rPr lang="en-US" b="1" dirty="0" smtClean="0"/>
              <a:t>Close relationship between philosophy &amp; religion</a:t>
            </a:r>
          </a:p>
          <a:p>
            <a:pPr marL="621792" lvl="1">
              <a:spcBef>
                <a:spcPts val="324"/>
              </a:spcBef>
              <a:buFont typeface="Verdana"/>
              <a:buChar char="◦"/>
              <a:defRPr/>
            </a:pPr>
            <a:endParaRPr lang="en-US" b="1" dirty="0" smtClean="0"/>
          </a:p>
          <a:p>
            <a:pPr marL="621792" lvl="1">
              <a:spcBef>
                <a:spcPts val="324"/>
              </a:spcBef>
              <a:buFont typeface="Verdana"/>
              <a:buChar char="◦"/>
              <a:defRPr/>
            </a:pPr>
            <a:r>
              <a:rPr lang="en-US" b="1" dirty="0" smtClean="0"/>
              <a:t>Strong emphasis on “spirit”</a:t>
            </a:r>
          </a:p>
          <a:p>
            <a:pPr marL="621792" lvl="1">
              <a:spcBef>
                <a:spcPts val="324"/>
              </a:spcBef>
              <a:buFont typeface="Verdana"/>
              <a:buChar char="◦"/>
              <a:defRPr/>
            </a:pPr>
            <a:endParaRPr lang="en-US" b="1" dirty="0" smtClean="0"/>
          </a:p>
          <a:p>
            <a:pPr marL="621792" lvl="1">
              <a:spcBef>
                <a:spcPts val="324"/>
              </a:spcBef>
              <a:buFont typeface="Verdana"/>
              <a:buChar char="◦"/>
              <a:defRPr/>
            </a:pPr>
            <a:r>
              <a:rPr lang="en-US" b="1" dirty="0" smtClean="0"/>
              <a:t>Employs perception, reasoning, intuition, &amp; traditional authority in its pursuit of philosophical “vision”</a:t>
            </a:r>
          </a:p>
          <a:p>
            <a:pPr marL="621792" lvl="1">
              <a:spcBef>
                <a:spcPts val="324"/>
              </a:spcBef>
              <a:buFont typeface="Verdana"/>
              <a:buChar char="◦"/>
              <a:defRPr/>
            </a:pPr>
            <a:endParaRPr lang="en-US" b="1" dirty="0" smtClean="0"/>
          </a:p>
          <a:p>
            <a:pPr marL="621792" lvl="1">
              <a:spcBef>
                <a:spcPts val="324"/>
              </a:spcBef>
              <a:buFont typeface="Verdana"/>
              <a:buChar char="◦"/>
              <a:defRPr/>
            </a:pPr>
            <a:r>
              <a:rPr lang="en-US" b="1" dirty="0" smtClean="0"/>
              <a:t>Recognition of many perspectives on truth</a:t>
            </a:r>
          </a:p>
          <a:p>
            <a:pPr marL="621792" lvl="1">
              <a:spcBef>
                <a:spcPts val="324"/>
              </a:spcBef>
              <a:buFont typeface="Verdana"/>
              <a:buChar char="◦"/>
              <a:defRPr/>
            </a:pPr>
            <a:endParaRPr lang="en-US" u="sng" dirty="0"/>
          </a:p>
        </p:txBody>
      </p:sp>
      <p:sp>
        <p:nvSpPr>
          <p:cNvPr id="4" name="Rectangle 2"/>
          <p:cNvSpPr txBox="1">
            <a:spLocks noChangeArrowheads="1"/>
          </p:cNvSpPr>
          <p:nvPr/>
        </p:nvSpPr>
        <p:spPr>
          <a:xfrm>
            <a:off x="685800" y="-7374"/>
            <a:ext cx="7772400" cy="1143000"/>
          </a:xfrm>
          <a:prstGeom prst="rect">
            <a:avLst/>
          </a:prstGeom>
        </p:spPr>
        <p:txBody>
          <a:bodyPr>
            <a:normAutofit fontScale="97500"/>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pPr>
              <a:defRPr/>
            </a:pPr>
            <a:r>
              <a:rPr lang="en-US" sz="2800" dirty="0" smtClean="0"/>
              <a:t>Some (other) contrasts between  Eastern and Western philosophy:</a:t>
            </a:r>
            <a:endParaRPr lang="en-US" sz="2800" dirty="0"/>
          </a:p>
        </p:txBody>
      </p:sp>
      <p:sp>
        <p:nvSpPr>
          <p:cNvPr id="3" name="Rectangle 4"/>
          <p:cNvSpPr txBox="1">
            <a:spLocks noChangeArrowheads="1"/>
          </p:cNvSpPr>
          <p:nvPr/>
        </p:nvSpPr>
        <p:spPr>
          <a:xfrm>
            <a:off x="4572000" y="1135626"/>
            <a:ext cx="4495800" cy="5493774"/>
          </a:xfrm>
          <a:prstGeom prst="rect">
            <a:avLst/>
          </a:prstGeom>
          <a:solidFill>
            <a:srgbClr val="333399"/>
          </a:solidFill>
          <a:ln>
            <a:solidFill>
              <a:schemeClr val="tx1"/>
            </a:solidFill>
          </a:ln>
        </p:spPr>
        <p:txBody>
          <a:bodyPr>
            <a:normAutofit fontScale="92500"/>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365760" indent="-256032">
              <a:buFont typeface="Wingdings" pitchFamily="2" charset="2"/>
              <a:buChar char="v"/>
              <a:defRPr/>
            </a:pPr>
            <a:r>
              <a:rPr lang="en-US" b="1" u="sng" dirty="0" smtClean="0"/>
              <a:t>Western Philosophy 4</a:t>
            </a:r>
          </a:p>
          <a:p>
            <a:pPr marL="621792" lvl="1">
              <a:spcBef>
                <a:spcPts val="324"/>
              </a:spcBef>
              <a:buFont typeface="Verdana"/>
              <a:buChar char="◦"/>
              <a:defRPr/>
            </a:pPr>
            <a:r>
              <a:rPr lang="en-US" b="1" dirty="0" smtClean="0"/>
              <a:t>Critical distance between philosophy &amp; religion</a:t>
            </a:r>
          </a:p>
          <a:p>
            <a:pPr marL="621792" lvl="1">
              <a:spcBef>
                <a:spcPts val="324"/>
              </a:spcBef>
              <a:buFont typeface="Verdana"/>
              <a:buChar char="◦"/>
              <a:defRPr/>
            </a:pPr>
            <a:endParaRPr lang="en-US" b="1" dirty="0" smtClean="0"/>
          </a:p>
          <a:p>
            <a:pPr marL="621792" lvl="1">
              <a:spcBef>
                <a:spcPts val="324"/>
              </a:spcBef>
              <a:buFont typeface="Verdana"/>
              <a:buChar char="◦"/>
              <a:defRPr/>
            </a:pPr>
            <a:r>
              <a:rPr lang="en-US" b="1" dirty="0" smtClean="0"/>
              <a:t>Less strong emphasis on “spirit”</a:t>
            </a:r>
          </a:p>
          <a:p>
            <a:pPr marL="621792" lvl="1">
              <a:spcBef>
                <a:spcPts val="324"/>
              </a:spcBef>
              <a:buFont typeface="Verdana"/>
              <a:buChar char="◦"/>
              <a:defRPr/>
            </a:pPr>
            <a:endParaRPr lang="en-US" b="1" dirty="0" smtClean="0"/>
          </a:p>
          <a:p>
            <a:pPr marL="621792" lvl="1">
              <a:spcBef>
                <a:spcPts val="324"/>
              </a:spcBef>
              <a:buFont typeface="Verdana"/>
              <a:buChar char="◦"/>
              <a:defRPr/>
            </a:pPr>
            <a:r>
              <a:rPr lang="en-US" b="1" dirty="0" smtClean="0"/>
              <a:t>Emphasis on reason, experience, &amp; “scientific” methods of thinking (critical of appeals to intuition &amp; traditional authority)</a:t>
            </a:r>
          </a:p>
          <a:p>
            <a:pPr marL="621792" lvl="1">
              <a:spcBef>
                <a:spcPts val="324"/>
              </a:spcBef>
              <a:buFont typeface="Verdana"/>
              <a:buChar char="◦"/>
              <a:defRPr/>
            </a:pPr>
            <a:endParaRPr lang="en-US" b="1" dirty="0" smtClean="0"/>
          </a:p>
          <a:p>
            <a:pPr marL="621792" lvl="1">
              <a:spcBef>
                <a:spcPts val="324"/>
              </a:spcBef>
              <a:buFont typeface="Verdana"/>
              <a:buChar char="◦"/>
              <a:defRPr/>
            </a:pPr>
            <a:r>
              <a:rPr lang="en-US" b="1" dirty="0" smtClean="0"/>
              <a:t>Seeks </a:t>
            </a:r>
            <a:r>
              <a:rPr lang="en-US" b="1" u="sng" dirty="0" smtClean="0"/>
              <a:t>THE</a:t>
            </a:r>
            <a:r>
              <a:rPr lang="en-US" b="1" dirty="0" smtClean="0"/>
              <a:t> perspective on truth (less so in recent times)</a:t>
            </a:r>
            <a:endParaRPr lang="en-US" b="1" dirty="0"/>
          </a:p>
        </p:txBody>
      </p:sp>
    </p:spTree>
    <p:extLst>
      <p:ext uri="{BB962C8B-B14F-4D97-AF65-F5344CB8AC3E}">
        <p14:creationId xmlns:p14="http://schemas.microsoft.com/office/powerpoint/2010/main" val="30556075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76200" y="-7374"/>
            <a:ext cx="9067800" cy="1143000"/>
          </a:xfrm>
          <a:prstGeom prst="rect">
            <a:avLst/>
          </a:prstGeom>
        </p:spPr>
        <p:txBody>
          <a:bodyPr>
            <a:normAutofit fontScale="97500"/>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pPr>
              <a:defRPr/>
            </a:pPr>
            <a:r>
              <a:rPr lang="en-US" sz="2000" dirty="0" smtClean="0"/>
              <a:t>Some (other) contrasts between  Eastern and Western philosophy:</a:t>
            </a:r>
            <a:endParaRPr lang="en-US" sz="2000" dirty="0"/>
          </a:p>
        </p:txBody>
      </p:sp>
      <p:sp>
        <p:nvSpPr>
          <p:cNvPr id="5" name="Rectangle 3"/>
          <p:cNvSpPr txBox="1">
            <a:spLocks noChangeArrowheads="1"/>
          </p:cNvSpPr>
          <p:nvPr/>
        </p:nvSpPr>
        <p:spPr>
          <a:xfrm>
            <a:off x="76200" y="685800"/>
            <a:ext cx="4495800" cy="6172200"/>
          </a:xfrm>
          <a:prstGeom prst="rect">
            <a:avLst/>
          </a:prstGeom>
          <a:solidFill>
            <a:srgbClr val="333399"/>
          </a:solidFill>
          <a:ln>
            <a:solidFill>
              <a:schemeClr val="tx1"/>
            </a:solidFill>
          </a:ln>
        </p:spPr>
        <p:txBody>
          <a:bodyPr>
            <a:normAutofit fontScale="92500" lnSpcReduction="20000"/>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365760" indent="-256032">
              <a:buFont typeface="Wingdings" pitchFamily="2" charset="2"/>
              <a:buChar char="v"/>
              <a:defRPr/>
            </a:pPr>
            <a:r>
              <a:rPr lang="en-US" b="1" u="sng" dirty="0" smtClean="0"/>
              <a:t>Eastern Philosophy</a:t>
            </a:r>
          </a:p>
          <a:p>
            <a:pPr marL="365760" indent="-256032">
              <a:buFont typeface="Wingdings" pitchFamily="2" charset="2"/>
              <a:buChar char="v"/>
              <a:defRPr/>
            </a:pPr>
            <a:endParaRPr lang="en-US" b="1" u="sng" dirty="0" smtClean="0"/>
          </a:p>
          <a:p>
            <a:pPr marL="621792" lvl="1">
              <a:spcBef>
                <a:spcPts val="324"/>
              </a:spcBef>
              <a:buFont typeface="Verdana"/>
              <a:buChar char="◦"/>
              <a:defRPr/>
            </a:pPr>
            <a:r>
              <a:rPr lang="en-US" b="1" dirty="0" smtClean="0"/>
              <a:t>Accent on synthesis</a:t>
            </a:r>
          </a:p>
          <a:p>
            <a:pPr marL="621792" lvl="1">
              <a:spcBef>
                <a:spcPts val="324"/>
              </a:spcBef>
              <a:buFont typeface="Verdana"/>
              <a:buChar char="◦"/>
              <a:defRPr/>
            </a:pPr>
            <a:endParaRPr lang="en-US" b="1" dirty="0" smtClean="0"/>
          </a:p>
          <a:p>
            <a:pPr marL="621792" lvl="1">
              <a:spcBef>
                <a:spcPts val="324"/>
              </a:spcBef>
              <a:buFont typeface="Verdana"/>
              <a:buChar char="◦"/>
              <a:defRPr/>
            </a:pPr>
            <a:r>
              <a:rPr lang="en-US" b="1" dirty="0" smtClean="0"/>
              <a:t>The unity of things </a:t>
            </a:r>
          </a:p>
          <a:p>
            <a:pPr marL="621792" lvl="1">
              <a:spcBef>
                <a:spcPts val="324"/>
              </a:spcBef>
              <a:buFont typeface="Verdana"/>
              <a:buChar char="◦"/>
              <a:defRPr/>
            </a:pPr>
            <a:endParaRPr lang="en-US" b="1" dirty="0" smtClean="0"/>
          </a:p>
          <a:p>
            <a:pPr marL="621792" lvl="1">
              <a:spcBef>
                <a:spcPts val="324"/>
              </a:spcBef>
              <a:buFont typeface="Verdana"/>
              <a:buChar char="◦"/>
              <a:defRPr/>
            </a:pPr>
            <a:r>
              <a:rPr lang="en-US" b="1" dirty="0" smtClean="0"/>
              <a:t>Tends to see a harmony between opposites</a:t>
            </a:r>
          </a:p>
          <a:p>
            <a:pPr marL="621792" lvl="1">
              <a:spcBef>
                <a:spcPts val="324"/>
              </a:spcBef>
              <a:buFont typeface="Verdana"/>
              <a:buChar char="◦"/>
              <a:defRPr/>
            </a:pPr>
            <a:endParaRPr lang="en-US" b="1" dirty="0" smtClean="0"/>
          </a:p>
          <a:p>
            <a:pPr marL="621792" lvl="1">
              <a:spcBef>
                <a:spcPts val="324"/>
              </a:spcBef>
              <a:buFont typeface="Verdana"/>
              <a:buChar char="◦"/>
              <a:defRPr/>
            </a:pPr>
            <a:r>
              <a:rPr lang="en-US" b="1" dirty="0" smtClean="0"/>
              <a:t>More “existential” - i.e., focused on gaining </a:t>
            </a:r>
            <a:r>
              <a:rPr lang="en-US" b="1" u="sng" dirty="0" smtClean="0"/>
              <a:t>release</a:t>
            </a:r>
            <a:r>
              <a:rPr lang="en-US" b="1" dirty="0" smtClean="0"/>
              <a:t> from suffering (“salvation” philosophies)</a:t>
            </a:r>
          </a:p>
          <a:p>
            <a:pPr marL="621792" lvl="1">
              <a:spcBef>
                <a:spcPts val="324"/>
              </a:spcBef>
              <a:buFont typeface="Verdana"/>
              <a:buChar char="◦"/>
              <a:defRPr/>
            </a:pPr>
            <a:endParaRPr lang="en-US" b="1" dirty="0" smtClean="0"/>
          </a:p>
          <a:p>
            <a:pPr marL="621792" lvl="1">
              <a:spcBef>
                <a:spcPts val="324"/>
              </a:spcBef>
              <a:buFont typeface="Verdana"/>
              <a:buChar char="◦"/>
              <a:defRPr/>
            </a:pPr>
            <a:r>
              <a:rPr lang="en-US" b="1" dirty="0" smtClean="0"/>
              <a:t>Unsystematic, rambling, disorganized, aphoristic, &amp; repetitious style of thinking &amp; writing (suspicion of human ability to grasp “The Truth”)</a:t>
            </a:r>
          </a:p>
        </p:txBody>
      </p:sp>
      <p:sp>
        <p:nvSpPr>
          <p:cNvPr id="6" name="Rectangle 4"/>
          <p:cNvSpPr txBox="1">
            <a:spLocks noChangeArrowheads="1"/>
          </p:cNvSpPr>
          <p:nvPr/>
        </p:nvSpPr>
        <p:spPr>
          <a:xfrm>
            <a:off x="4572000" y="685800"/>
            <a:ext cx="4495800" cy="6172200"/>
          </a:xfrm>
          <a:prstGeom prst="rect">
            <a:avLst/>
          </a:prstGeom>
          <a:solidFill>
            <a:srgbClr val="333399"/>
          </a:solidFill>
          <a:ln>
            <a:solidFill>
              <a:schemeClr val="tx1"/>
            </a:solidFill>
          </a:ln>
        </p:spPr>
        <p:txBody>
          <a:bodyPr>
            <a:normAutofit fontScale="92500" lnSpcReduction="20000"/>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365760" indent="-256032">
              <a:buFont typeface="Wingdings" pitchFamily="2" charset="2"/>
              <a:buChar char="v"/>
              <a:defRPr/>
            </a:pPr>
            <a:r>
              <a:rPr lang="en-US" b="1" u="sng" dirty="0" smtClean="0"/>
              <a:t>Western Philosophy</a:t>
            </a:r>
          </a:p>
          <a:p>
            <a:pPr marL="109728" indent="0">
              <a:buNone/>
              <a:defRPr/>
            </a:pPr>
            <a:endParaRPr lang="en-US" b="1" u="sng" dirty="0" smtClean="0"/>
          </a:p>
          <a:p>
            <a:pPr marL="621792" lvl="1">
              <a:spcBef>
                <a:spcPts val="324"/>
              </a:spcBef>
              <a:buFont typeface="Verdana"/>
              <a:buChar char="◦"/>
              <a:defRPr/>
            </a:pPr>
            <a:r>
              <a:rPr lang="en-US" b="1" dirty="0" smtClean="0"/>
              <a:t>Accent on analysis</a:t>
            </a:r>
          </a:p>
          <a:p>
            <a:pPr marL="621792" lvl="1">
              <a:spcBef>
                <a:spcPts val="324"/>
              </a:spcBef>
              <a:buFont typeface="Verdana"/>
              <a:buChar char="◦"/>
              <a:defRPr/>
            </a:pPr>
            <a:endParaRPr lang="en-US" b="1" dirty="0" smtClean="0"/>
          </a:p>
          <a:p>
            <a:pPr marL="621792" lvl="1">
              <a:spcBef>
                <a:spcPts val="324"/>
              </a:spcBef>
              <a:buFont typeface="Verdana"/>
              <a:buChar char="◦"/>
              <a:defRPr/>
            </a:pPr>
            <a:r>
              <a:rPr lang="en-US" b="1" dirty="0" smtClean="0"/>
              <a:t>The plurality of things</a:t>
            </a:r>
          </a:p>
          <a:p>
            <a:pPr marL="621792" lvl="1">
              <a:spcBef>
                <a:spcPts val="324"/>
              </a:spcBef>
              <a:buFont typeface="Verdana"/>
              <a:buChar char="◦"/>
              <a:defRPr/>
            </a:pPr>
            <a:endParaRPr lang="en-US" b="1" u="sng" dirty="0" smtClean="0"/>
          </a:p>
          <a:p>
            <a:pPr marL="621792" lvl="1">
              <a:spcBef>
                <a:spcPts val="324"/>
              </a:spcBef>
              <a:buFont typeface="Verdana"/>
              <a:buChar char="◦"/>
              <a:defRPr/>
            </a:pPr>
            <a:r>
              <a:rPr lang="en-US" b="1" dirty="0" smtClean="0"/>
              <a:t>Tends to draw sharp contrasts between opposites</a:t>
            </a:r>
          </a:p>
          <a:p>
            <a:pPr marL="621792" lvl="1">
              <a:spcBef>
                <a:spcPts val="324"/>
              </a:spcBef>
              <a:buFont typeface="Verdana"/>
              <a:buChar char="◦"/>
              <a:defRPr/>
            </a:pPr>
            <a:endParaRPr lang="en-US" b="1" dirty="0" smtClean="0"/>
          </a:p>
          <a:p>
            <a:pPr marL="621792" lvl="1">
              <a:spcBef>
                <a:spcPts val="324"/>
              </a:spcBef>
              <a:buFont typeface="Verdana"/>
              <a:buChar char="◦"/>
              <a:defRPr/>
            </a:pPr>
            <a:r>
              <a:rPr lang="en-US" b="1" dirty="0" smtClean="0"/>
              <a:t> Less “existential” - i.e., focused on </a:t>
            </a:r>
            <a:r>
              <a:rPr lang="en-US" b="1" u="sng" dirty="0" smtClean="0"/>
              <a:t>understanding</a:t>
            </a:r>
            <a:r>
              <a:rPr lang="en-US" b="1" dirty="0" smtClean="0"/>
              <a:t> the nature of reality, value, &amp; knowledge</a:t>
            </a:r>
          </a:p>
          <a:p>
            <a:pPr marL="621792" lvl="1">
              <a:spcBef>
                <a:spcPts val="324"/>
              </a:spcBef>
              <a:buFont typeface="Verdana"/>
              <a:buChar char="◦"/>
              <a:defRPr/>
            </a:pPr>
            <a:endParaRPr lang="en-US" b="1" dirty="0" smtClean="0"/>
          </a:p>
          <a:p>
            <a:pPr marL="621792" lvl="1">
              <a:spcBef>
                <a:spcPts val="324"/>
              </a:spcBef>
              <a:buFont typeface="Verdana"/>
              <a:buChar char="◦"/>
              <a:defRPr/>
            </a:pPr>
            <a:r>
              <a:rPr lang="en-US" b="1" dirty="0" smtClean="0"/>
              <a:t>Systematic, precise, analytic, logically organized, logically extended (non-aphoristic), &amp; less repetitious style of thinking &amp; writing</a:t>
            </a:r>
            <a:endParaRPr lang="en-US" b="1" dirty="0"/>
          </a:p>
        </p:txBody>
      </p:sp>
    </p:spTree>
    <p:extLst>
      <p:ext uri="{BB962C8B-B14F-4D97-AF65-F5344CB8AC3E}">
        <p14:creationId xmlns:p14="http://schemas.microsoft.com/office/powerpoint/2010/main" val="319514187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9330</TotalTime>
  <Words>2275</Words>
  <Application>Microsoft Office PowerPoint</Application>
  <PresentationFormat>On-screen Show (4:3)</PresentationFormat>
  <Paragraphs>322</Paragraphs>
  <Slides>52</Slides>
  <Notes>33</Notes>
  <HiddenSlides>0</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Apex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History of Chinese Philosophy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diakov.net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RePack by Diakov</dc:creator>
  <cp:lastModifiedBy>RePack by Diakov</cp:lastModifiedBy>
  <cp:revision>151</cp:revision>
  <dcterms:created xsi:type="dcterms:W3CDTF">2017-01-26T13:08:34Z</dcterms:created>
  <dcterms:modified xsi:type="dcterms:W3CDTF">2017-03-10T19:58:15Z</dcterms:modified>
</cp:coreProperties>
</file>